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71"/>
  </p:notesMasterIdLst>
  <p:handoutMasterIdLst>
    <p:handoutMasterId r:id="rId72"/>
  </p:handoutMasterIdLst>
  <p:sldIdLst>
    <p:sldId id="256" r:id="rId2"/>
    <p:sldId id="520" r:id="rId3"/>
    <p:sldId id="403" r:id="rId4"/>
    <p:sldId id="411" r:id="rId5"/>
    <p:sldId id="420" r:id="rId6"/>
    <p:sldId id="533" r:id="rId7"/>
    <p:sldId id="534" r:id="rId8"/>
    <p:sldId id="535" r:id="rId9"/>
    <p:sldId id="536" r:id="rId10"/>
    <p:sldId id="421" r:id="rId11"/>
    <p:sldId id="521" r:id="rId12"/>
    <p:sldId id="408" r:id="rId13"/>
    <p:sldId id="425" r:id="rId14"/>
    <p:sldId id="426" r:id="rId15"/>
    <p:sldId id="427" r:id="rId16"/>
    <p:sldId id="428" r:id="rId17"/>
    <p:sldId id="429" r:id="rId18"/>
    <p:sldId id="537" r:id="rId19"/>
    <p:sldId id="431" r:id="rId20"/>
    <p:sldId id="432" r:id="rId21"/>
    <p:sldId id="433" r:id="rId22"/>
    <p:sldId id="555" r:id="rId23"/>
    <p:sldId id="553" r:id="rId24"/>
    <p:sldId id="554" r:id="rId25"/>
    <p:sldId id="552" r:id="rId26"/>
    <p:sldId id="434" r:id="rId27"/>
    <p:sldId id="437" r:id="rId28"/>
    <p:sldId id="438" r:id="rId29"/>
    <p:sldId id="551" r:id="rId30"/>
    <p:sldId id="439" r:id="rId31"/>
    <p:sldId id="440" r:id="rId32"/>
    <p:sldId id="441" r:id="rId33"/>
    <p:sldId id="522" r:id="rId34"/>
    <p:sldId id="442" r:id="rId35"/>
    <p:sldId id="443" r:id="rId36"/>
    <p:sldId id="388" r:id="rId37"/>
    <p:sldId id="444" r:id="rId38"/>
    <p:sldId id="445" r:id="rId39"/>
    <p:sldId id="446" r:id="rId40"/>
    <p:sldId id="523" r:id="rId41"/>
    <p:sldId id="409" r:id="rId42"/>
    <p:sldId id="398" r:id="rId43"/>
    <p:sldId id="412" r:id="rId44"/>
    <p:sldId id="413" r:id="rId45"/>
    <p:sldId id="525" r:id="rId46"/>
    <p:sldId id="391" r:id="rId47"/>
    <p:sldId id="406" r:id="rId48"/>
    <p:sldId id="366" r:id="rId49"/>
    <p:sldId id="310" r:id="rId50"/>
    <p:sldId id="542" r:id="rId51"/>
    <p:sldId id="543" r:id="rId52"/>
    <p:sldId id="544" r:id="rId53"/>
    <p:sldId id="545" r:id="rId54"/>
    <p:sldId id="459" r:id="rId55"/>
    <p:sldId id="424" r:id="rId56"/>
    <p:sldId id="547" r:id="rId57"/>
    <p:sldId id="548" r:id="rId58"/>
    <p:sldId id="549" r:id="rId59"/>
    <p:sldId id="550" r:id="rId60"/>
    <p:sldId id="526" r:id="rId61"/>
    <p:sldId id="414" r:id="rId62"/>
    <p:sldId id="511" r:id="rId63"/>
    <p:sldId id="513" r:id="rId64"/>
    <p:sldId id="514" r:id="rId65"/>
    <p:sldId id="515" r:id="rId66"/>
    <p:sldId id="517" r:id="rId67"/>
    <p:sldId id="518" r:id="rId68"/>
    <p:sldId id="516" r:id="rId69"/>
    <p:sldId id="464" r:id="rId70"/>
  </p:sldIdLst>
  <p:sldSz cx="9144000" cy="6858000" type="screen4x3"/>
  <p:notesSz cx="6761163" cy="9942513"/>
  <p:defaultTextStyle>
    <a:defPPr>
      <a:defRPr lang="en-US"/>
    </a:defPPr>
    <a:lvl1pPr algn="l" rtl="0" fontAlgn="base">
      <a:spcBef>
        <a:spcPct val="0"/>
      </a:spcBef>
      <a:spcAft>
        <a:spcPct val="0"/>
      </a:spcAft>
      <a:defRPr kern="1200">
        <a:solidFill>
          <a:schemeClr val="tx1"/>
        </a:solidFill>
        <a:latin typeface="Tahoma" pitchFamily="34" charset="0"/>
        <a:ea typeface="宋体" pitchFamily="2" charset="-122"/>
        <a:cs typeface="+mn-cs"/>
      </a:defRPr>
    </a:lvl1pPr>
    <a:lvl2pPr marL="457200" algn="l" rtl="0" fontAlgn="base">
      <a:spcBef>
        <a:spcPct val="0"/>
      </a:spcBef>
      <a:spcAft>
        <a:spcPct val="0"/>
      </a:spcAft>
      <a:defRPr kern="1200">
        <a:solidFill>
          <a:schemeClr val="tx1"/>
        </a:solidFill>
        <a:latin typeface="Tahoma" pitchFamily="34" charset="0"/>
        <a:ea typeface="宋体" pitchFamily="2" charset="-122"/>
        <a:cs typeface="+mn-cs"/>
      </a:defRPr>
    </a:lvl2pPr>
    <a:lvl3pPr marL="914400" algn="l" rtl="0" fontAlgn="base">
      <a:spcBef>
        <a:spcPct val="0"/>
      </a:spcBef>
      <a:spcAft>
        <a:spcPct val="0"/>
      </a:spcAft>
      <a:defRPr kern="1200">
        <a:solidFill>
          <a:schemeClr val="tx1"/>
        </a:solidFill>
        <a:latin typeface="Tahoma" pitchFamily="34" charset="0"/>
        <a:ea typeface="宋体" pitchFamily="2" charset="-122"/>
        <a:cs typeface="+mn-cs"/>
      </a:defRPr>
    </a:lvl3pPr>
    <a:lvl4pPr marL="1371600" algn="l" rtl="0" fontAlgn="base">
      <a:spcBef>
        <a:spcPct val="0"/>
      </a:spcBef>
      <a:spcAft>
        <a:spcPct val="0"/>
      </a:spcAft>
      <a:defRPr kern="1200">
        <a:solidFill>
          <a:schemeClr val="tx1"/>
        </a:solidFill>
        <a:latin typeface="Tahoma" pitchFamily="34" charset="0"/>
        <a:ea typeface="宋体" pitchFamily="2" charset="-122"/>
        <a:cs typeface="+mn-cs"/>
      </a:defRPr>
    </a:lvl4pPr>
    <a:lvl5pPr marL="1828800" algn="l" rtl="0" fontAlgn="base">
      <a:spcBef>
        <a:spcPct val="0"/>
      </a:spcBef>
      <a:spcAft>
        <a:spcPct val="0"/>
      </a:spcAft>
      <a:defRPr kern="1200">
        <a:solidFill>
          <a:schemeClr val="tx1"/>
        </a:solidFill>
        <a:latin typeface="Tahoma" pitchFamily="34" charset="0"/>
        <a:ea typeface="宋体" pitchFamily="2" charset="-122"/>
        <a:cs typeface="+mn-cs"/>
      </a:defRPr>
    </a:lvl5pPr>
    <a:lvl6pPr marL="2286000" algn="l" defTabSz="914400" rtl="0" eaLnBrk="1" latinLnBrk="0" hangingPunct="1">
      <a:defRPr kern="1200">
        <a:solidFill>
          <a:schemeClr val="tx1"/>
        </a:solidFill>
        <a:latin typeface="Tahoma" pitchFamily="34" charset="0"/>
        <a:ea typeface="宋体" pitchFamily="2" charset="-122"/>
        <a:cs typeface="+mn-cs"/>
      </a:defRPr>
    </a:lvl6pPr>
    <a:lvl7pPr marL="2743200" algn="l" defTabSz="914400" rtl="0" eaLnBrk="1" latinLnBrk="0" hangingPunct="1">
      <a:defRPr kern="1200">
        <a:solidFill>
          <a:schemeClr val="tx1"/>
        </a:solidFill>
        <a:latin typeface="Tahoma" pitchFamily="34" charset="0"/>
        <a:ea typeface="宋体" pitchFamily="2" charset="-122"/>
        <a:cs typeface="+mn-cs"/>
      </a:defRPr>
    </a:lvl7pPr>
    <a:lvl8pPr marL="3200400" algn="l" defTabSz="914400" rtl="0" eaLnBrk="1" latinLnBrk="0" hangingPunct="1">
      <a:defRPr kern="1200">
        <a:solidFill>
          <a:schemeClr val="tx1"/>
        </a:solidFill>
        <a:latin typeface="Tahoma" pitchFamily="34" charset="0"/>
        <a:ea typeface="宋体" pitchFamily="2" charset="-122"/>
        <a:cs typeface="+mn-cs"/>
      </a:defRPr>
    </a:lvl8pPr>
    <a:lvl9pPr marL="3657600" algn="l" defTabSz="914400" rtl="0" eaLnBrk="1" latinLnBrk="0" hangingPunct="1">
      <a:defRPr kern="1200">
        <a:solidFill>
          <a:schemeClr val="tx1"/>
        </a:solidFill>
        <a:latin typeface="Tahoma" pitchFamily="34"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3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5E"/>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9308" autoAdjust="0"/>
  </p:normalViewPr>
  <p:slideViewPr>
    <p:cSldViewPr>
      <p:cViewPr varScale="1">
        <p:scale>
          <a:sx n="76" d="100"/>
          <a:sy n="76" d="100"/>
        </p:scale>
        <p:origin x="1642" y="62"/>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100" d="100"/>
        <a:sy n="100" d="100"/>
      </p:scale>
      <p:origin x="0" y="6629"/>
    </p:cViewPr>
  </p:sorterViewPr>
  <p:notesViewPr>
    <p:cSldViewPr>
      <p:cViewPr>
        <p:scale>
          <a:sx n="66" d="100"/>
          <a:sy n="66" d="100"/>
        </p:scale>
        <p:origin x="-936" y="1188"/>
      </p:cViewPr>
      <p:guideLst>
        <p:guide orient="horz" pos="3132"/>
        <p:guide pos="213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46.xml"/><Relationship Id="rId2" Type="http://schemas.openxmlformats.org/officeDocument/2006/relationships/slide" Target="slides/slide42.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wmf"/><Relationship Id="rId1" Type="http://schemas.openxmlformats.org/officeDocument/2006/relationships/image" Target="../media/image5.wmf"/><Relationship Id="rId5" Type="http://schemas.openxmlformats.org/officeDocument/2006/relationships/image" Target="../media/image7.wmf"/><Relationship Id="rId4"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image" Target="../media/image1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FDA95655-9552-4FC8-944A-3089068B58A3}" type="datetimeFigureOut">
              <a:rPr lang="zh-CN" altLang="en-US" smtClean="0"/>
              <a:pPr/>
              <a:t>2022/11/22</a:t>
            </a:fld>
            <a:endParaRPr lang="zh-CN" altLang="en-US"/>
          </a:p>
        </p:txBody>
      </p:sp>
      <p:sp>
        <p:nvSpPr>
          <p:cNvPr id="4" name="页脚占位符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50FB5B06-BCD7-42D2-8010-E1CC0055E462}" type="slidenum">
              <a:rPr lang="zh-CN" altLang="en-US" smtClean="0"/>
              <a:pPr/>
              <a:t>‹#›</a:t>
            </a:fld>
            <a:endParaRPr lang="zh-CN" altLang="en-US"/>
          </a:p>
        </p:txBody>
      </p:sp>
    </p:spTree>
    <p:extLst>
      <p:ext uri="{BB962C8B-B14F-4D97-AF65-F5344CB8AC3E}">
        <p14:creationId xmlns:p14="http://schemas.microsoft.com/office/powerpoint/2010/main" val="2035392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29837" cy="4971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zh-CN" altLang="en-US"/>
          </a:p>
        </p:txBody>
      </p:sp>
      <p:sp>
        <p:nvSpPr>
          <p:cNvPr id="34819" name="Rectangle 3"/>
          <p:cNvSpPr>
            <a:spLocks noGrp="1" noChangeArrowheads="1"/>
          </p:cNvSpPr>
          <p:nvPr>
            <p:ph type="dt" idx="1"/>
          </p:nvPr>
        </p:nvSpPr>
        <p:spPr bwMode="auto">
          <a:xfrm>
            <a:off x="3831326" y="0"/>
            <a:ext cx="2929837" cy="4971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ltLang="zh-CN"/>
          </a:p>
        </p:txBody>
      </p:sp>
      <p:sp>
        <p:nvSpPr>
          <p:cNvPr id="81924" name="Rectangle 4"/>
          <p:cNvSpPr>
            <a:spLocks noGrp="1" noRot="1" noChangeAspect="1" noChangeArrowheads="1" noTextEdit="1"/>
          </p:cNvSpPr>
          <p:nvPr>
            <p:ph type="sldImg" idx="2"/>
          </p:nvPr>
        </p:nvSpPr>
        <p:spPr bwMode="auto">
          <a:xfrm>
            <a:off x="896938" y="746125"/>
            <a:ext cx="4967287" cy="372745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01489" y="4722694"/>
            <a:ext cx="4958186" cy="4474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34822" name="Rectangle 6"/>
          <p:cNvSpPr>
            <a:spLocks noGrp="1" noChangeArrowheads="1"/>
          </p:cNvSpPr>
          <p:nvPr>
            <p:ph type="ftr" sz="quarter" idx="4"/>
          </p:nvPr>
        </p:nvSpPr>
        <p:spPr bwMode="auto">
          <a:xfrm>
            <a:off x="0" y="9445387"/>
            <a:ext cx="2929837" cy="49712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ltLang="zh-CN"/>
          </a:p>
        </p:txBody>
      </p:sp>
      <p:sp>
        <p:nvSpPr>
          <p:cNvPr id="34823" name="Rectangle 7"/>
          <p:cNvSpPr>
            <a:spLocks noGrp="1" noChangeArrowheads="1"/>
          </p:cNvSpPr>
          <p:nvPr>
            <p:ph type="sldNum" sz="quarter" idx="5"/>
          </p:nvPr>
        </p:nvSpPr>
        <p:spPr bwMode="auto">
          <a:xfrm>
            <a:off x="3831326" y="9445387"/>
            <a:ext cx="2929837" cy="49712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7C9C5022-E70B-44EA-8C71-07444DF6B603}" type="slidenum">
              <a:rPr lang="zh-CN" altLang="en-US"/>
              <a:pPr>
                <a:defRPr/>
              </a:pPr>
              <a:t>‹#›</a:t>
            </a:fld>
            <a:endParaRPr lang="en-US" altLang="zh-CN"/>
          </a:p>
        </p:txBody>
      </p:sp>
    </p:spTree>
    <p:extLst>
      <p:ext uri="{BB962C8B-B14F-4D97-AF65-F5344CB8AC3E}">
        <p14:creationId xmlns:p14="http://schemas.microsoft.com/office/powerpoint/2010/main" val="14526621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DEE1D46F-54CB-44EF-B61A-BA385E2B2DE8}" type="slidenum">
              <a:rPr lang="zh-CN" altLang="en-US" smtClean="0"/>
              <a:pPr/>
              <a:t>1</a:t>
            </a:fld>
            <a:endParaRPr lang="en-US" altLang="zh-CN"/>
          </a:p>
        </p:txBody>
      </p:sp>
      <p:sp>
        <p:nvSpPr>
          <p:cNvPr id="82947" name="Rectangle 1026"/>
          <p:cNvSpPr>
            <a:spLocks noGrp="1" noRot="1" noChangeAspect="1" noChangeArrowheads="1" noTextEdit="1"/>
          </p:cNvSpPr>
          <p:nvPr>
            <p:ph type="sldImg"/>
          </p:nvPr>
        </p:nvSpPr>
        <p:spPr>
          <a:ln/>
        </p:spPr>
      </p:sp>
      <p:sp>
        <p:nvSpPr>
          <p:cNvPr id="82948" name="Rectangle 1027"/>
          <p:cNvSpPr>
            <a:spLocks noGrp="1" noChangeArrowheads="1"/>
          </p:cNvSpPr>
          <p:nvPr>
            <p:ph type="body" idx="1"/>
          </p:nvPr>
        </p:nvSpPr>
        <p:spPr>
          <a:noFill/>
          <a:ln/>
        </p:spPr>
        <p:txBody>
          <a:bodyPr/>
          <a:lstStyle/>
          <a:p>
            <a:pPr eaLnBrk="1" hangingPunct="1"/>
            <a:endParaRPr lang="zh-CN" altLang="en-US"/>
          </a:p>
        </p:txBody>
      </p:sp>
    </p:spTree>
    <p:extLst>
      <p:ext uri="{BB962C8B-B14F-4D97-AF65-F5344CB8AC3E}">
        <p14:creationId xmlns:p14="http://schemas.microsoft.com/office/powerpoint/2010/main" val="4265707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169608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49AAF615-0323-4E4A-A5EE-F44DE932E926}" type="slidenum">
              <a:rPr lang="zh-CN" altLang="en-US" smtClean="0"/>
              <a:pPr/>
              <a:t>11</a:t>
            </a:fld>
            <a:endParaRPr lang="en-US" altLang="zh-CN"/>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zh-CN" altLang="en-US"/>
          </a:p>
        </p:txBody>
      </p:sp>
    </p:spTree>
    <p:extLst>
      <p:ext uri="{BB962C8B-B14F-4D97-AF65-F5344CB8AC3E}">
        <p14:creationId xmlns:p14="http://schemas.microsoft.com/office/powerpoint/2010/main" val="3882544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zh-CN" altLang="en-US" dirty="0"/>
          </a:p>
        </p:txBody>
      </p:sp>
    </p:spTree>
    <p:extLst>
      <p:ext uri="{BB962C8B-B14F-4D97-AF65-F5344CB8AC3E}">
        <p14:creationId xmlns:p14="http://schemas.microsoft.com/office/powerpoint/2010/main" val="13360996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CE8B89E1-ABD8-4A88-8E96-12EDC2D28A6E}" type="slidenum">
              <a:rPr lang="zh-CN" altLang="en-US" smtClean="0"/>
              <a:pPr/>
              <a:t>13</a:t>
            </a:fld>
            <a:endParaRPr lang="en-US" altLang="zh-CN"/>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r>
              <a:rPr lang="zh-CN" altLang="en-US" dirty="0"/>
              <a:t>密码学分密码编码学和密码分析学</a:t>
            </a:r>
          </a:p>
        </p:txBody>
      </p:sp>
    </p:spTree>
    <p:extLst>
      <p:ext uri="{BB962C8B-B14F-4D97-AF65-F5344CB8AC3E}">
        <p14:creationId xmlns:p14="http://schemas.microsoft.com/office/powerpoint/2010/main" val="5431088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832585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31476533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1555275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25077367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zh-CN" altLang="en-US" dirty="0"/>
          </a:p>
        </p:txBody>
      </p:sp>
    </p:spTree>
    <p:extLst>
      <p:ext uri="{BB962C8B-B14F-4D97-AF65-F5344CB8AC3E}">
        <p14:creationId xmlns:p14="http://schemas.microsoft.com/office/powerpoint/2010/main" val="14853061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282579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32CCC281-89E5-4418-9EFC-50BFD6FE6558}" type="slidenum">
              <a:rPr lang="zh-CN" altLang="en-US" smtClean="0"/>
              <a:pPr/>
              <a:t>2</a:t>
            </a:fld>
            <a:endParaRPr lang="en-US" altLang="zh-CN"/>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zh-CN" altLang="en-US"/>
          </a:p>
        </p:txBody>
      </p:sp>
    </p:spTree>
    <p:extLst>
      <p:ext uri="{BB962C8B-B14F-4D97-AF65-F5344CB8AC3E}">
        <p14:creationId xmlns:p14="http://schemas.microsoft.com/office/powerpoint/2010/main" val="25378602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D5603C95-7E20-48AC-A83C-7645E9BC9E0C}" type="slidenum">
              <a:rPr lang="zh-CN" altLang="en-US" smtClean="0"/>
              <a:pPr/>
              <a:t>20</a:t>
            </a:fld>
            <a:endParaRPr lang="en-US" altLang="zh-CN"/>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lvl="1" eaLnBrk="1" hangingPunct="1"/>
            <a:r>
              <a:rPr lang="zh-CN" altLang="en-US"/>
              <a:t>到目前为止还没有人给出攻击三重</a:t>
            </a:r>
            <a:r>
              <a:rPr lang="en-US" altLang="zh-CN"/>
              <a:t>DES</a:t>
            </a:r>
            <a:r>
              <a:rPr lang="zh-CN" altLang="en-US"/>
              <a:t>的有效方法，对其密钥空间中密钥进行蛮干搜索，那么由于空间太大这实际上是不可行的，若用差分攻击的方法，相对于单一</a:t>
            </a:r>
            <a:r>
              <a:rPr lang="en-US" altLang="zh-CN"/>
              <a:t>DES</a:t>
            </a:r>
            <a:r>
              <a:rPr lang="zh-CN" altLang="en-US"/>
              <a:t>来说，复杂性以指数形式增长，要超过</a:t>
            </a:r>
            <a:r>
              <a:rPr lang="en-US" altLang="zh-CN"/>
              <a:t>10</a:t>
            </a:r>
            <a:r>
              <a:rPr lang="en-US" altLang="zh-CN" baseline="30000"/>
              <a:t>52</a:t>
            </a:r>
            <a:endParaRPr lang="zh-CN" altLang="en-US" baseline="30000"/>
          </a:p>
        </p:txBody>
      </p:sp>
    </p:spTree>
    <p:extLst>
      <p:ext uri="{BB962C8B-B14F-4D97-AF65-F5344CB8AC3E}">
        <p14:creationId xmlns:p14="http://schemas.microsoft.com/office/powerpoint/2010/main" val="36756559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38838305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09F689D2-610C-4E7E-8C62-4EB2AD876364}" type="slidenum">
              <a:rPr lang="en-US" altLang="zh-CN"/>
              <a:pPr/>
              <a:t>22</a:t>
            </a:fld>
            <a:endParaRPr lang="en-US" altLang="zh-CN"/>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zh-CN" altLang="zh-CN"/>
          </a:p>
        </p:txBody>
      </p:sp>
    </p:spTree>
    <p:extLst>
      <p:ext uri="{BB962C8B-B14F-4D97-AF65-F5344CB8AC3E}">
        <p14:creationId xmlns:p14="http://schemas.microsoft.com/office/powerpoint/2010/main" val="28221726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9AC3855F-A6E9-491C-9802-4788B8884350}" type="slidenum">
              <a:rPr lang="en-US" altLang="zh-CN"/>
              <a:pPr/>
              <a:t>23</a:t>
            </a:fld>
            <a:endParaRPr lang="en-US" altLang="zh-CN"/>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pPr eaLnBrk="1" hangingPunct="1"/>
            <a:endParaRPr lang="zh-CN" altLang="zh-CN"/>
          </a:p>
        </p:txBody>
      </p:sp>
    </p:spTree>
    <p:extLst>
      <p:ext uri="{BB962C8B-B14F-4D97-AF65-F5344CB8AC3E}">
        <p14:creationId xmlns:p14="http://schemas.microsoft.com/office/powerpoint/2010/main" val="38028337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710E2147-BEBF-4697-90D0-81DD650719C0}" type="slidenum">
              <a:rPr lang="en-US" altLang="zh-CN"/>
              <a:pPr/>
              <a:t>24</a:t>
            </a:fld>
            <a:endParaRPr lang="en-US" altLang="zh-CN"/>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zh-CN" altLang="zh-CN"/>
          </a:p>
        </p:txBody>
      </p:sp>
    </p:spTree>
    <p:extLst>
      <p:ext uri="{BB962C8B-B14F-4D97-AF65-F5344CB8AC3E}">
        <p14:creationId xmlns:p14="http://schemas.microsoft.com/office/powerpoint/2010/main" val="30540790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D7AA6B3F-0F6B-468A-A36D-B0873143B39D}" type="slidenum">
              <a:rPr lang="en-US" altLang="zh-CN"/>
              <a:pPr/>
              <a:t>25</a:t>
            </a:fld>
            <a:endParaRPr lang="en-US" altLang="zh-CN"/>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pPr eaLnBrk="1" hangingPunct="1"/>
            <a:endParaRPr lang="zh-CN" altLang="zh-CN"/>
          </a:p>
        </p:txBody>
      </p:sp>
    </p:spTree>
    <p:extLst>
      <p:ext uri="{BB962C8B-B14F-4D97-AF65-F5344CB8AC3E}">
        <p14:creationId xmlns:p14="http://schemas.microsoft.com/office/powerpoint/2010/main" val="19200265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r>
              <a:rPr lang="zh-CN" altLang="en-US"/>
              <a:t>公钥密码又称为双钥密码和非对称密码是</a:t>
            </a:r>
            <a:r>
              <a:rPr lang="en-US" altLang="zh-CN"/>
              <a:t>1976</a:t>
            </a:r>
            <a:r>
              <a:rPr lang="zh-CN" altLang="en-US"/>
              <a:t>年由</a:t>
            </a:r>
            <a:r>
              <a:rPr lang="en-US" altLang="zh-CN"/>
              <a:t>Diffie</a:t>
            </a:r>
            <a:r>
              <a:rPr lang="zh-CN" altLang="en-US"/>
              <a:t>和</a:t>
            </a:r>
            <a:r>
              <a:rPr lang="en-US" altLang="zh-CN"/>
              <a:t>Hellman</a:t>
            </a:r>
            <a:r>
              <a:rPr lang="zh-CN" altLang="en-US"/>
              <a:t>在其</a:t>
            </a:r>
            <a:r>
              <a:rPr lang="zh-CN" altLang="en-US">
                <a:latin typeface="Arial" pitchFamily="34" charset="0"/>
              </a:rPr>
              <a:t>“</a:t>
            </a:r>
            <a:r>
              <a:rPr lang="zh-CN" altLang="en-US"/>
              <a:t>密码学新方向</a:t>
            </a:r>
            <a:r>
              <a:rPr lang="zh-CN" altLang="en-US">
                <a:latin typeface="Arial" pitchFamily="34" charset="0"/>
              </a:rPr>
              <a:t>”</a:t>
            </a:r>
            <a:r>
              <a:rPr lang="zh-CN" altLang="en-US"/>
              <a:t>一文中提出的。</a:t>
            </a:r>
          </a:p>
          <a:p>
            <a:endParaRPr lang="zh-CN" altLang="en-US"/>
          </a:p>
        </p:txBody>
      </p:sp>
    </p:spTree>
    <p:extLst>
      <p:ext uri="{BB962C8B-B14F-4D97-AF65-F5344CB8AC3E}">
        <p14:creationId xmlns:p14="http://schemas.microsoft.com/office/powerpoint/2010/main" val="5446410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r>
              <a:rPr lang="en-US" altLang="zh-CN" sz="1200" b="0" i="0" kern="1200" dirty="0" err="1">
                <a:solidFill>
                  <a:schemeClr val="tx1"/>
                </a:solidFill>
                <a:latin typeface="Times New Roman" pitchFamily="18" charset="0"/>
                <a:ea typeface="宋体" pitchFamily="2" charset="-122"/>
                <a:cs typeface="+mn-cs"/>
              </a:rPr>
              <a:t>gcd</a:t>
            </a:r>
            <a:r>
              <a:rPr lang="zh-CN" altLang="en-US" sz="1200" b="0" i="0" kern="1200" dirty="0">
                <a:solidFill>
                  <a:schemeClr val="tx1"/>
                </a:solidFill>
                <a:latin typeface="Times New Roman" pitchFamily="18" charset="0"/>
                <a:ea typeface="宋体" pitchFamily="2" charset="-122"/>
                <a:cs typeface="+mn-cs"/>
              </a:rPr>
              <a:t>表示最大公约数（</a:t>
            </a:r>
            <a:r>
              <a:rPr lang="en-US" altLang="zh-CN" sz="1200" b="0" i="0" kern="1200" dirty="0">
                <a:solidFill>
                  <a:schemeClr val="tx1"/>
                </a:solidFill>
                <a:latin typeface="Times New Roman" pitchFamily="18" charset="0"/>
                <a:ea typeface="宋体" pitchFamily="2" charset="-122"/>
                <a:cs typeface="+mn-cs"/>
              </a:rPr>
              <a:t>greatest common divisor</a:t>
            </a:r>
            <a:r>
              <a:rPr lang="zh-CN" altLang="en-US" sz="1200" b="0" i="0" kern="1200" dirty="0">
                <a:solidFill>
                  <a:schemeClr val="tx1"/>
                </a:solidFill>
                <a:latin typeface="Times New Roman" pitchFamily="18" charset="0"/>
                <a:ea typeface="宋体" pitchFamily="2" charset="-122"/>
                <a:cs typeface="+mn-cs"/>
              </a:rPr>
              <a:t>）</a:t>
            </a:r>
            <a:endParaRPr lang="zh-CN" altLang="en-US" dirty="0"/>
          </a:p>
        </p:txBody>
      </p:sp>
    </p:spTree>
    <p:extLst>
      <p:ext uri="{BB962C8B-B14F-4D97-AF65-F5344CB8AC3E}">
        <p14:creationId xmlns:p14="http://schemas.microsoft.com/office/powerpoint/2010/main" val="40269373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1888657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39732AF0-5D77-4331-B5D8-73EE0AB7EF52}" type="slidenum">
              <a:rPr lang="en-US" altLang="zh-CN"/>
              <a:pPr/>
              <a:t>29</a:t>
            </a:fld>
            <a:endParaRPr lang="en-US" altLang="zh-CN"/>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zh-CN" altLang="zh-CN" dirty="0"/>
          </a:p>
        </p:txBody>
      </p:sp>
    </p:spTree>
    <p:extLst>
      <p:ext uri="{BB962C8B-B14F-4D97-AF65-F5344CB8AC3E}">
        <p14:creationId xmlns:p14="http://schemas.microsoft.com/office/powerpoint/2010/main" val="38247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6988961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39981779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15007369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5667059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98CF3478-8DEC-4CCB-837D-9D78B10DD28D}" type="slidenum">
              <a:rPr lang="zh-CN" altLang="en-US" smtClean="0"/>
              <a:pPr/>
              <a:t>33</a:t>
            </a:fld>
            <a:endParaRPr lang="en-US" altLang="zh-CN"/>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zh-CN" altLang="en-US"/>
          </a:p>
        </p:txBody>
      </p:sp>
    </p:spTree>
    <p:extLst>
      <p:ext uri="{BB962C8B-B14F-4D97-AF65-F5344CB8AC3E}">
        <p14:creationId xmlns:p14="http://schemas.microsoft.com/office/powerpoint/2010/main" val="23653525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41928041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18525614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E91A403F-6EB0-4740-A9CC-5FA85D30E902}"/>
              </a:ext>
            </a:extLst>
          </p:cNvPr>
          <p:cNvSpPr>
            <a:spLocks noRot="1" noChangeArrowheads="1" noTextEdit="1"/>
          </p:cNvSpPr>
          <p:nvPr>
            <p:ph type="sldImg"/>
          </p:nvPr>
        </p:nvSpPr>
        <p:spPr>
          <a:ln/>
        </p:spPr>
      </p:sp>
      <p:sp>
        <p:nvSpPr>
          <p:cNvPr id="113667" name="Rectangle 3">
            <a:extLst>
              <a:ext uri="{FF2B5EF4-FFF2-40B4-BE49-F238E27FC236}">
                <a16:creationId xmlns:a16="http://schemas.microsoft.com/office/drawing/2014/main" id="{48169E58-0DB8-4595-96C1-D089C1BC3C9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latin typeface="Arial" panose="020B0604020202020204" pitchFamily="34" charset="0"/>
              </a:rPr>
              <a:t>适用于小文件的处理</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11958473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36961202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221272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291452259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DDDD4187-F936-4B08-A20F-9F9B385D6B16}" type="slidenum">
              <a:rPr lang="zh-CN" altLang="en-US" smtClean="0"/>
              <a:pPr/>
              <a:t>40</a:t>
            </a:fld>
            <a:endParaRPr lang="en-US" altLang="zh-CN"/>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pPr eaLnBrk="1" hangingPunct="1"/>
            <a:endParaRPr lang="zh-CN" altLang="en-US"/>
          </a:p>
        </p:txBody>
      </p:sp>
    </p:spTree>
    <p:extLst>
      <p:ext uri="{BB962C8B-B14F-4D97-AF65-F5344CB8AC3E}">
        <p14:creationId xmlns:p14="http://schemas.microsoft.com/office/powerpoint/2010/main" val="9898776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38743851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A6AD389A-7B86-42C1-9819-04CFFDBE600D}" type="slidenum">
              <a:rPr lang="zh-CN" altLang="en-US" smtClean="0"/>
              <a:pPr/>
              <a:t>42</a:t>
            </a:fld>
            <a:endParaRPr lang="en-US" altLang="zh-CN"/>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algn="just" eaLnBrk="1" hangingPunct="1"/>
            <a:r>
              <a:rPr lang="zh-CN" altLang="en-US">
                <a:latin typeface="宋体" pitchFamily="2" charset="-122"/>
              </a:rPr>
              <a:t>网络攻击的方式千变万化，多种多样。根据它是否破坏通信环境、篡改通信数据，可以分为主动攻击和被动攻击两大类：</a:t>
            </a:r>
            <a:endParaRPr lang="zh-CN" altLang="en-US">
              <a:latin typeface="宋体" pitchFamily="2" charset="-122"/>
              <a:cs typeface="Times New Roman" pitchFamily="18" charset="0"/>
            </a:endParaRPr>
          </a:p>
          <a:p>
            <a:pPr algn="just" eaLnBrk="1" hangingPunct="1"/>
            <a:r>
              <a:rPr lang="zh-CN" altLang="en-US">
                <a:latin typeface="宋体" pitchFamily="2" charset="-122"/>
              </a:rPr>
              <a:t>主动攻击更改数据流，或伪造假的数据流。主动攻击有</a:t>
            </a:r>
            <a:r>
              <a:rPr lang="zh-CN" altLang="en-US">
                <a:latin typeface="宋体" pitchFamily="2" charset="-122"/>
                <a:cs typeface="Times New Roman" pitchFamily="18" charset="0"/>
              </a:rPr>
              <a:t>4</a:t>
            </a:r>
            <a:r>
              <a:rPr lang="zh-CN" altLang="en-US">
                <a:latin typeface="宋体" pitchFamily="2" charset="-122"/>
              </a:rPr>
              <a:t>种形式：伪装、重放、篡改报文、和拒绝服务。</a:t>
            </a:r>
            <a:endParaRPr lang="zh-CN" altLang="en-US">
              <a:latin typeface="宋体" pitchFamily="2" charset="-122"/>
              <a:cs typeface="Times New Roman" pitchFamily="18" charset="0"/>
            </a:endParaRPr>
          </a:p>
          <a:p>
            <a:pPr algn="just" eaLnBrk="1" hangingPunct="1"/>
            <a:r>
              <a:rPr lang="en-US" altLang="zh-CN">
                <a:latin typeface="Wingdings" pitchFamily="2" charset="2"/>
                <a:cs typeface="Times New Roman" pitchFamily="18" charset="0"/>
              </a:rPr>
              <a:t>l</a:t>
            </a:r>
            <a:r>
              <a:rPr lang="en-US" altLang="zh-CN">
                <a:latin typeface="Arial" pitchFamily="34" charset="0"/>
                <a:cs typeface="Times New Roman" pitchFamily="18" charset="0"/>
              </a:rPr>
              <a:t>      </a:t>
            </a:r>
            <a:r>
              <a:rPr lang="en-US" altLang="zh-CN">
                <a:cs typeface="Times New Roman" pitchFamily="18" charset="0"/>
              </a:rPr>
              <a:t> </a:t>
            </a:r>
            <a:r>
              <a:rPr lang="zh-CN" altLang="en-US">
                <a:latin typeface="宋体" pitchFamily="2" charset="-122"/>
              </a:rPr>
              <a:t>伪装：即冒名顶替。一般而言，伪装攻击的同时往往还伴随着其他形式的主动攻击。</a:t>
            </a:r>
            <a:endParaRPr lang="zh-CN" altLang="en-US">
              <a:latin typeface="宋体" pitchFamily="2" charset="-122"/>
              <a:cs typeface="Times New Roman" pitchFamily="18" charset="0"/>
            </a:endParaRPr>
          </a:p>
          <a:p>
            <a:pPr algn="just" eaLnBrk="1" hangingPunct="1"/>
            <a:r>
              <a:rPr lang="en-US" altLang="zh-CN">
                <a:latin typeface="Wingdings" pitchFamily="2" charset="2"/>
                <a:cs typeface="Times New Roman" pitchFamily="18" charset="0"/>
              </a:rPr>
              <a:t>l</a:t>
            </a:r>
            <a:r>
              <a:rPr lang="en-US" altLang="zh-CN">
                <a:latin typeface="Arial" pitchFamily="34" charset="0"/>
                <a:cs typeface="Times New Roman" pitchFamily="18" charset="0"/>
              </a:rPr>
              <a:t>      </a:t>
            </a:r>
            <a:r>
              <a:rPr lang="en-US" altLang="zh-CN">
                <a:cs typeface="Times New Roman" pitchFamily="18" charset="0"/>
              </a:rPr>
              <a:t> </a:t>
            </a:r>
            <a:r>
              <a:rPr lang="zh-CN" altLang="en-US">
                <a:latin typeface="宋体" pitchFamily="2" charset="-122"/>
              </a:rPr>
              <a:t>重放：先被动地窃取通信数据，然后再有目的地重新发送。</a:t>
            </a:r>
            <a:endParaRPr lang="zh-CN" altLang="en-US">
              <a:latin typeface="宋体" pitchFamily="2" charset="-122"/>
              <a:cs typeface="Times New Roman" pitchFamily="18" charset="0"/>
            </a:endParaRPr>
          </a:p>
          <a:p>
            <a:pPr algn="just" eaLnBrk="1" hangingPunct="1"/>
            <a:r>
              <a:rPr lang="en-US" altLang="zh-CN">
                <a:latin typeface="Wingdings" pitchFamily="2" charset="2"/>
                <a:cs typeface="Times New Roman" pitchFamily="18" charset="0"/>
              </a:rPr>
              <a:t>l</a:t>
            </a:r>
            <a:r>
              <a:rPr lang="en-US" altLang="zh-CN">
                <a:latin typeface="Arial" pitchFamily="34" charset="0"/>
                <a:cs typeface="Times New Roman" pitchFamily="18" charset="0"/>
              </a:rPr>
              <a:t>      </a:t>
            </a:r>
            <a:r>
              <a:rPr lang="en-US" altLang="zh-CN">
                <a:cs typeface="Times New Roman" pitchFamily="18" charset="0"/>
              </a:rPr>
              <a:t> </a:t>
            </a:r>
            <a:r>
              <a:rPr lang="zh-CN" altLang="en-US">
                <a:latin typeface="宋体" pitchFamily="2" charset="-122"/>
              </a:rPr>
              <a:t>篡改报文：即修改报文的内容。或者对截获的报文延迟、重新排序等。</a:t>
            </a:r>
            <a:endParaRPr lang="zh-CN" altLang="en-US">
              <a:latin typeface="宋体" pitchFamily="2" charset="-122"/>
              <a:cs typeface="Times New Roman" pitchFamily="18" charset="0"/>
            </a:endParaRPr>
          </a:p>
          <a:p>
            <a:pPr algn="just" eaLnBrk="1" hangingPunct="1"/>
            <a:r>
              <a:rPr lang="en-US" altLang="zh-CN">
                <a:latin typeface="Wingdings" pitchFamily="2" charset="2"/>
                <a:ea typeface="黑体" pitchFamily="49" charset="-122"/>
              </a:rPr>
              <a:t>l</a:t>
            </a:r>
            <a:r>
              <a:rPr lang="en-US" altLang="zh-CN">
                <a:latin typeface="Arial" pitchFamily="34" charset="0"/>
                <a:cs typeface="Times New Roman" pitchFamily="18" charset="0"/>
              </a:rPr>
              <a:t>      </a:t>
            </a:r>
            <a:r>
              <a:rPr lang="en-US" altLang="zh-CN">
                <a:cs typeface="Times New Roman" pitchFamily="18" charset="0"/>
              </a:rPr>
              <a:t> </a:t>
            </a:r>
            <a:r>
              <a:rPr lang="zh-CN" altLang="en-US">
                <a:latin typeface="宋体" pitchFamily="2" charset="-122"/>
              </a:rPr>
              <a:t>拒绝服务：阻止或占据对通信设施的正常使用或管理。这种攻击可能是针对某个特定的目标（如：拦截报文，使服务器过载等），也有可能是针对某个网络区域（如：使网络拥塞而瘫痪）。</a:t>
            </a:r>
            <a:endParaRPr lang="zh-CN" altLang="en-US">
              <a:latin typeface="宋体" pitchFamily="2" charset="-122"/>
              <a:cs typeface="Times New Roman" pitchFamily="18" charset="0"/>
            </a:endParaRPr>
          </a:p>
          <a:p>
            <a:pPr algn="just" eaLnBrk="1" hangingPunct="1"/>
            <a:r>
              <a:rPr lang="zh-CN" altLang="en-US">
                <a:latin typeface="宋体" pitchFamily="2" charset="-122"/>
              </a:rPr>
              <a:t>被动攻击是对传输进行偷听与监视。其目的是获得有关传输的信息。有两种类型的被动攻击：报文分析和流量分析。</a:t>
            </a:r>
            <a:endParaRPr lang="zh-CN" altLang="en-US">
              <a:latin typeface="宋体" pitchFamily="2" charset="-122"/>
              <a:cs typeface="Times New Roman" pitchFamily="18" charset="0"/>
            </a:endParaRPr>
          </a:p>
          <a:p>
            <a:pPr algn="just" eaLnBrk="1" hangingPunct="1"/>
            <a:r>
              <a:rPr lang="en-US" altLang="zh-CN">
                <a:latin typeface="Wingdings" pitchFamily="2" charset="2"/>
                <a:cs typeface="Times New Roman" pitchFamily="18" charset="0"/>
              </a:rPr>
              <a:t>l</a:t>
            </a:r>
            <a:r>
              <a:rPr lang="en-US" altLang="zh-CN">
                <a:latin typeface="Arial" pitchFamily="34" charset="0"/>
                <a:cs typeface="Times New Roman" pitchFamily="18" charset="0"/>
              </a:rPr>
              <a:t>      </a:t>
            </a:r>
            <a:r>
              <a:rPr lang="en-US" altLang="zh-CN">
                <a:cs typeface="Times New Roman" pitchFamily="18" charset="0"/>
              </a:rPr>
              <a:t> </a:t>
            </a:r>
            <a:r>
              <a:rPr lang="zh-CN" altLang="en-US">
                <a:latin typeface="宋体" pitchFamily="2" charset="-122"/>
              </a:rPr>
              <a:t>报文分析：就是窃听和分析所传输的报文内容。如电话、邮件的内容等。</a:t>
            </a:r>
            <a:endParaRPr lang="zh-CN" altLang="en-US">
              <a:latin typeface="宋体" pitchFamily="2" charset="-122"/>
              <a:cs typeface="Times New Roman" pitchFamily="18" charset="0"/>
            </a:endParaRPr>
          </a:p>
          <a:p>
            <a:pPr algn="just" eaLnBrk="1" hangingPunct="1"/>
            <a:r>
              <a:rPr lang="en-US" altLang="zh-CN">
                <a:latin typeface="Wingdings" pitchFamily="2" charset="2"/>
                <a:cs typeface="Times New Roman" pitchFamily="18" charset="0"/>
              </a:rPr>
              <a:t>l</a:t>
            </a:r>
            <a:r>
              <a:rPr lang="en-US" altLang="zh-CN">
                <a:latin typeface="Arial" pitchFamily="34" charset="0"/>
                <a:cs typeface="Times New Roman" pitchFamily="18" charset="0"/>
              </a:rPr>
              <a:t>      </a:t>
            </a:r>
            <a:r>
              <a:rPr lang="en-US" altLang="zh-CN">
                <a:cs typeface="Times New Roman" pitchFamily="18" charset="0"/>
              </a:rPr>
              <a:t> </a:t>
            </a:r>
            <a:r>
              <a:rPr lang="zh-CN" altLang="en-US">
                <a:latin typeface="宋体" pitchFamily="2" charset="-122"/>
              </a:rPr>
              <a:t>流量分析：对于加密后的通信，对手虽然不能获得报文的内容，但可以通过流量分析来分析通信主机的位置、通信的频繁程度、报文长度等信息。</a:t>
            </a:r>
            <a:endParaRPr lang="zh-CN" altLang="en-US">
              <a:latin typeface="宋体" pitchFamily="2" charset="-122"/>
              <a:cs typeface="Times New Roman" pitchFamily="18" charset="0"/>
            </a:endParaRPr>
          </a:p>
          <a:p>
            <a:pPr algn="just" eaLnBrk="1" hangingPunct="1"/>
            <a:r>
              <a:rPr lang="zh-CN" altLang="en-US">
                <a:latin typeface="宋体" pitchFamily="2" charset="-122"/>
              </a:rPr>
              <a:t>对于被动攻击，重在防止，而不在于检测。因为被动攻击不修改数据，检测是很困难的。</a:t>
            </a:r>
            <a:endParaRPr lang="zh-CN" altLang="en-US">
              <a:latin typeface="宋体" pitchFamily="2" charset="-122"/>
              <a:cs typeface="Times New Roman" pitchFamily="18" charset="0"/>
            </a:endParaRPr>
          </a:p>
          <a:p>
            <a:pPr algn="just" eaLnBrk="1" hangingPunct="1"/>
            <a:r>
              <a:rPr lang="zh-CN" altLang="en-US">
                <a:latin typeface="宋体" pitchFamily="2" charset="-122"/>
              </a:rPr>
              <a:t>针对计算机网络攻击手段的多样性，可以将其分为以下四种类型：</a:t>
            </a:r>
            <a:endParaRPr lang="zh-CN" altLang="en-US">
              <a:latin typeface="宋体" pitchFamily="2" charset="-122"/>
              <a:cs typeface="Times New Roman" pitchFamily="18" charset="0"/>
            </a:endParaRPr>
          </a:p>
          <a:p>
            <a:pPr algn="just" eaLnBrk="1" hangingPunct="1"/>
            <a:r>
              <a:rPr lang="en-US" altLang="zh-CN">
                <a:latin typeface="Wingdings" pitchFamily="2" charset="2"/>
                <a:cs typeface="Times New Roman" pitchFamily="18" charset="0"/>
              </a:rPr>
              <a:t>l</a:t>
            </a:r>
            <a:r>
              <a:rPr lang="en-US" altLang="zh-CN">
                <a:latin typeface="Arial" pitchFamily="34" charset="0"/>
                <a:cs typeface="Times New Roman" pitchFamily="18" charset="0"/>
              </a:rPr>
              <a:t>      </a:t>
            </a:r>
            <a:r>
              <a:rPr lang="en-US" altLang="zh-CN">
                <a:cs typeface="Times New Roman" pitchFamily="18" charset="0"/>
              </a:rPr>
              <a:t> </a:t>
            </a:r>
            <a:r>
              <a:rPr lang="zh-CN" altLang="en-US">
                <a:latin typeface="宋体" pitchFamily="2" charset="-122"/>
              </a:rPr>
              <a:t>中断（</a:t>
            </a:r>
            <a:r>
              <a:rPr lang="en-US" altLang="zh-CN">
                <a:latin typeface="宋体" pitchFamily="2" charset="-122"/>
                <a:cs typeface="Times New Roman" pitchFamily="18" charset="0"/>
              </a:rPr>
              <a:t>Interruption</a:t>
            </a:r>
            <a:r>
              <a:rPr lang="en-US" altLang="zh-CN">
                <a:latin typeface="宋体" pitchFamily="2" charset="-122"/>
              </a:rPr>
              <a:t>）：</a:t>
            </a:r>
            <a:r>
              <a:rPr lang="zh-CN" altLang="en-US">
                <a:latin typeface="宋体" pitchFamily="2" charset="-122"/>
              </a:rPr>
              <a:t>系统中的某种资源遭到摧毁而不可用。这是对可用性</a:t>
            </a:r>
            <a:r>
              <a:rPr lang="zh-CN" altLang="en-US">
                <a:latin typeface="宋体" pitchFamily="2" charset="-122"/>
                <a:cs typeface="Times New Roman" pitchFamily="18" charset="0"/>
              </a:rPr>
              <a:t>(</a:t>
            </a:r>
            <a:r>
              <a:rPr lang="en-US" altLang="zh-CN">
                <a:latin typeface="宋体" pitchFamily="2" charset="-122"/>
                <a:cs typeface="Times New Roman" pitchFamily="18" charset="0"/>
              </a:rPr>
              <a:t>availability)</a:t>
            </a:r>
            <a:r>
              <a:rPr lang="zh-CN" altLang="en-US">
                <a:latin typeface="宋体" pitchFamily="2" charset="-122"/>
              </a:rPr>
              <a:t>的攻击。例如：破坏计算机硬件（如硬盘）、切断通信线路、破坏文件管理系统等；</a:t>
            </a:r>
            <a:endParaRPr lang="zh-CN" altLang="en-US">
              <a:latin typeface="宋体" pitchFamily="2" charset="-122"/>
              <a:cs typeface="Times New Roman" pitchFamily="18" charset="0"/>
            </a:endParaRPr>
          </a:p>
          <a:p>
            <a:pPr algn="just" eaLnBrk="1" hangingPunct="1"/>
            <a:r>
              <a:rPr lang="en-US" altLang="zh-CN">
                <a:latin typeface="Wingdings" pitchFamily="2" charset="2"/>
                <a:cs typeface="Times New Roman" pitchFamily="18" charset="0"/>
              </a:rPr>
              <a:t>l</a:t>
            </a:r>
            <a:r>
              <a:rPr lang="en-US" altLang="zh-CN">
                <a:latin typeface="Arial" pitchFamily="34" charset="0"/>
                <a:cs typeface="Times New Roman" pitchFamily="18" charset="0"/>
              </a:rPr>
              <a:t>      </a:t>
            </a:r>
            <a:r>
              <a:rPr lang="en-US" altLang="zh-CN">
                <a:cs typeface="Times New Roman" pitchFamily="18" charset="0"/>
              </a:rPr>
              <a:t> </a:t>
            </a:r>
            <a:r>
              <a:rPr lang="zh-CN" altLang="en-US">
                <a:latin typeface="宋体" pitchFamily="2" charset="-122"/>
              </a:rPr>
              <a:t>拦截（</a:t>
            </a:r>
            <a:r>
              <a:rPr lang="en-US" altLang="zh-CN">
                <a:latin typeface="宋体" pitchFamily="2" charset="-122"/>
                <a:cs typeface="Times New Roman" pitchFamily="18" charset="0"/>
              </a:rPr>
              <a:t>Interception</a:t>
            </a:r>
            <a:r>
              <a:rPr lang="en-US" altLang="zh-CN">
                <a:latin typeface="宋体" pitchFamily="2" charset="-122"/>
              </a:rPr>
              <a:t>）：</a:t>
            </a:r>
            <a:r>
              <a:rPr lang="zh-CN" altLang="en-US">
                <a:latin typeface="宋体" pitchFamily="2" charset="-122"/>
              </a:rPr>
              <a:t>非授权者获得对资源的读取。这是对机密性</a:t>
            </a:r>
            <a:r>
              <a:rPr lang="zh-CN" altLang="en-US">
                <a:latin typeface="宋体" pitchFamily="2" charset="-122"/>
                <a:cs typeface="Times New Roman" pitchFamily="18" charset="0"/>
              </a:rPr>
              <a:t>(</a:t>
            </a:r>
            <a:r>
              <a:rPr lang="en-US" altLang="zh-CN">
                <a:latin typeface="宋体" pitchFamily="2" charset="-122"/>
                <a:cs typeface="Times New Roman" pitchFamily="18" charset="0"/>
              </a:rPr>
              <a:t>confidentiality)</a:t>
            </a:r>
            <a:r>
              <a:rPr lang="zh-CN" altLang="en-US">
                <a:latin typeface="宋体" pitchFamily="2" charset="-122"/>
              </a:rPr>
              <a:t>的攻击。这里的非授权者可以是人、程序或者是计算机等。例如：截获网络中的数据、非法获得文件或程序的拷贝等；</a:t>
            </a:r>
            <a:endParaRPr lang="zh-CN" altLang="en-US">
              <a:latin typeface="宋体" pitchFamily="2" charset="-122"/>
              <a:cs typeface="Times New Roman" pitchFamily="18" charset="0"/>
            </a:endParaRPr>
          </a:p>
          <a:p>
            <a:pPr algn="just" eaLnBrk="1" hangingPunct="1"/>
            <a:r>
              <a:rPr lang="en-US" altLang="zh-CN">
                <a:latin typeface="Wingdings" pitchFamily="2" charset="2"/>
                <a:cs typeface="Times New Roman" pitchFamily="18" charset="0"/>
              </a:rPr>
              <a:t>l</a:t>
            </a:r>
            <a:r>
              <a:rPr lang="en-US" altLang="zh-CN">
                <a:latin typeface="Arial" pitchFamily="34" charset="0"/>
                <a:cs typeface="Times New Roman" pitchFamily="18" charset="0"/>
              </a:rPr>
              <a:t>      </a:t>
            </a:r>
            <a:r>
              <a:rPr lang="en-US" altLang="zh-CN">
                <a:cs typeface="Times New Roman" pitchFamily="18" charset="0"/>
              </a:rPr>
              <a:t> </a:t>
            </a:r>
            <a:r>
              <a:rPr lang="zh-CN" altLang="en-US">
                <a:latin typeface="宋体" pitchFamily="2" charset="-122"/>
              </a:rPr>
              <a:t>修改（</a:t>
            </a:r>
            <a:r>
              <a:rPr lang="en-US" altLang="zh-CN">
                <a:latin typeface="宋体" pitchFamily="2" charset="-122"/>
                <a:cs typeface="Times New Roman" pitchFamily="18" charset="0"/>
              </a:rPr>
              <a:t>Modification</a:t>
            </a:r>
            <a:r>
              <a:rPr lang="en-US" altLang="zh-CN">
                <a:latin typeface="宋体" pitchFamily="2" charset="-122"/>
              </a:rPr>
              <a:t>）：</a:t>
            </a:r>
            <a:r>
              <a:rPr lang="zh-CN" altLang="en-US">
                <a:latin typeface="宋体" pitchFamily="2" charset="-122"/>
              </a:rPr>
              <a:t>非授权者对资源不仅能读取，而且还能篡改。这是对完整性</a:t>
            </a:r>
            <a:r>
              <a:rPr lang="zh-CN" altLang="en-US">
                <a:latin typeface="宋体" pitchFamily="2" charset="-122"/>
                <a:cs typeface="Times New Roman" pitchFamily="18" charset="0"/>
              </a:rPr>
              <a:t>(</a:t>
            </a:r>
            <a:r>
              <a:rPr lang="en-US" altLang="zh-CN">
                <a:latin typeface="宋体" pitchFamily="2" charset="-122"/>
                <a:cs typeface="Times New Roman" pitchFamily="18" charset="0"/>
              </a:rPr>
              <a:t>integrity)</a:t>
            </a:r>
            <a:r>
              <a:rPr lang="zh-CN" altLang="en-US">
                <a:latin typeface="宋体" pitchFamily="2" charset="-122"/>
              </a:rPr>
              <a:t>的攻击。例如，更改数据文件，更改运行程序的数据，更改网络中传输的数据等；</a:t>
            </a:r>
            <a:endParaRPr lang="zh-CN" altLang="en-US">
              <a:latin typeface="宋体" pitchFamily="2" charset="-122"/>
              <a:cs typeface="Times New Roman" pitchFamily="18" charset="0"/>
            </a:endParaRPr>
          </a:p>
          <a:p>
            <a:pPr algn="just" eaLnBrk="1" hangingPunct="1"/>
            <a:r>
              <a:rPr lang="en-US" altLang="zh-CN">
                <a:latin typeface="Wingdings" pitchFamily="2" charset="2"/>
                <a:cs typeface="Times New Roman" pitchFamily="18" charset="0"/>
              </a:rPr>
              <a:t>l</a:t>
            </a:r>
            <a:r>
              <a:rPr lang="en-US" altLang="zh-CN">
                <a:latin typeface="Arial" pitchFamily="34" charset="0"/>
                <a:cs typeface="Times New Roman" pitchFamily="18" charset="0"/>
              </a:rPr>
              <a:t>      </a:t>
            </a:r>
            <a:r>
              <a:rPr lang="en-US" altLang="zh-CN">
                <a:cs typeface="Times New Roman" pitchFamily="18" charset="0"/>
              </a:rPr>
              <a:t> </a:t>
            </a:r>
            <a:r>
              <a:rPr lang="zh-CN" altLang="en-US">
                <a:latin typeface="宋体" pitchFamily="2" charset="-122"/>
              </a:rPr>
              <a:t>伪造（</a:t>
            </a:r>
            <a:r>
              <a:rPr lang="en-US" altLang="zh-CN">
                <a:latin typeface="宋体" pitchFamily="2" charset="-122"/>
                <a:cs typeface="Times New Roman" pitchFamily="18" charset="0"/>
              </a:rPr>
              <a:t>Fabrication</a:t>
            </a:r>
            <a:r>
              <a:rPr lang="en-US" altLang="zh-CN">
                <a:latin typeface="宋体" pitchFamily="2" charset="-122"/>
              </a:rPr>
              <a:t>）：</a:t>
            </a:r>
            <a:r>
              <a:rPr lang="zh-CN" altLang="en-US">
                <a:latin typeface="宋体" pitchFamily="2" charset="-122"/>
              </a:rPr>
              <a:t>非授权者在系统中插入假冒的对象。这是对真实性</a:t>
            </a:r>
            <a:r>
              <a:rPr lang="zh-CN" altLang="en-US">
                <a:latin typeface="宋体" pitchFamily="2" charset="-122"/>
                <a:cs typeface="Times New Roman" pitchFamily="18" charset="0"/>
              </a:rPr>
              <a:t>(</a:t>
            </a:r>
            <a:r>
              <a:rPr lang="en-US" altLang="zh-CN">
                <a:latin typeface="宋体" pitchFamily="2" charset="-122"/>
                <a:cs typeface="Times New Roman" pitchFamily="18" charset="0"/>
              </a:rPr>
              <a:t>authenticity)</a:t>
            </a:r>
            <a:r>
              <a:rPr lang="zh-CN" altLang="en-US">
                <a:latin typeface="宋体" pitchFamily="2" charset="-122"/>
              </a:rPr>
              <a:t>的攻击。例如在网络中插入欺骗的信息，或在文件中插入附加的记录等。</a:t>
            </a:r>
            <a:endParaRPr lang="zh-CN" altLang="en-US">
              <a:latin typeface="宋体" pitchFamily="2" charset="-122"/>
              <a:cs typeface="Times New Roman" pitchFamily="18" charset="0"/>
            </a:endParaRPr>
          </a:p>
          <a:p>
            <a:pPr algn="just" eaLnBrk="1" hangingPunct="1"/>
            <a:r>
              <a:rPr lang="zh-CN" altLang="en-US">
                <a:latin typeface="宋体" pitchFamily="2" charset="-122"/>
              </a:rPr>
              <a:t>这里，只有第</a:t>
            </a:r>
            <a:r>
              <a:rPr lang="zh-CN" altLang="en-US">
                <a:latin typeface="宋体" pitchFamily="2" charset="-122"/>
                <a:cs typeface="Times New Roman" pitchFamily="18" charset="0"/>
              </a:rPr>
              <a:t>2</a:t>
            </a:r>
            <a:r>
              <a:rPr lang="zh-CN" altLang="en-US">
                <a:latin typeface="宋体" pitchFamily="2" charset="-122"/>
              </a:rPr>
              <a:t>种手段</a:t>
            </a:r>
            <a:r>
              <a:rPr lang="zh-CN" altLang="en-US">
                <a:latin typeface="Arial" pitchFamily="34" charset="0"/>
              </a:rPr>
              <a:t>——</a:t>
            </a:r>
            <a:r>
              <a:rPr lang="zh-CN" altLang="en-US">
                <a:latin typeface="宋体" pitchFamily="2" charset="-122"/>
              </a:rPr>
              <a:t>拦截是被动攻击，其它</a:t>
            </a:r>
            <a:r>
              <a:rPr lang="zh-CN" altLang="en-US">
                <a:latin typeface="宋体" pitchFamily="2" charset="-122"/>
                <a:cs typeface="Times New Roman" pitchFamily="18" charset="0"/>
              </a:rPr>
              <a:t>3</a:t>
            </a:r>
            <a:r>
              <a:rPr lang="zh-CN" altLang="en-US">
                <a:latin typeface="宋体" pitchFamily="2" charset="-122"/>
              </a:rPr>
              <a:t>种手段都是主动攻击。一般在发起攻击时，往往是将几种攻击手段同时运用，如</a:t>
            </a:r>
            <a:r>
              <a:rPr lang="zh-CN" altLang="en-US">
                <a:latin typeface="Arial" pitchFamily="34" charset="0"/>
              </a:rPr>
              <a:t>“</a:t>
            </a:r>
            <a:r>
              <a:rPr lang="zh-CN" altLang="en-US">
                <a:latin typeface="宋体" pitchFamily="2" charset="-122"/>
              </a:rPr>
              <a:t>中间人攻击</a:t>
            </a:r>
            <a:r>
              <a:rPr lang="zh-CN" altLang="en-US">
                <a:latin typeface="Arial" pitchFamily="34" charset="0"/>
              </a:rPr>
              <a:t>”</a:t>
            </a:r>
            <a:r>
              <a:rPr lang="zh-CN" altLang="en-US">
                <a:latin typeface="宋体" pitchFamily="2" charset="-122"/>
              </a:rPr>
              <a:t>（</a:t>
            </a:r>
            <a:r>
              <a:rPr lang="en-US" altLang="zh-CN">
                <a:latin typeface="宋体" pitchFamily="2" charset="-122"/>
                <a:cs typeface="Times New Roman" pitchFamily="18" charset="0"/>
              </a:rPr>
              <a:t>Man-in-the-Middle</a:t>
            </a:r>
            <a:r>
              <a:rPr lang="en-US" altLang="zh-CN">
                <a:latin typeface="宋体" pitchFamily="2" charset="-122"/>
              </a:rPr>
              <a:t>）</a:t>
            </a:r>
            <a:r>
              <a:rPr lang="zh-CN" altLang="en-US">
                <a:latin typeface="宋体" pitchFamily="2" charset="-122"/>
              </a:rPr>
              <a:t>等。</a:t>
            </a:r>
            <a:endParaRPr lang="zh-CN" altLang="en-US">
              <a:latin typeface="宋体" pitchFamily="2" charset="-122"/>
              <a:cs typeface="Times New Roman" pitchFamily="18" charset="0"/>
            </a:endParaRPr>
          </a:p>
          <a:p>
            <a:pPr eaLnBrk="1" hangingPunct="1"/>
            <a:endParaRPr lang="zh-CN" altLang="en-US"/>
          </a:p>
        </p:txBody>
      </p:sp>
    </p:spTree>
    <p:extLst>
      <p:ext uri="{BB962C8B-B14F-4D97-AF65-F5344CB8AC3E}">
        <p14:creationId xmlns:p14="http://schemas.microsoft.com/office/powerpoint/2010/main" val="21513126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noFill/>
          <a:ln/>
        </p:spPr>
        <p:txBody>
          <a:bodyPr/>
          <a:lstStyle/>
          <a:p>
            <a:endParaRPr lang="zh-CN" altLang="en-US" dirty="0"/>
          </a:p>
        </p:txBody>
      </p:sp>
    </p:spTree>
    <p:extLst>
      <p:ext uri="{BB962C8B-B14F-4D97-AF65-F5344CB8AC3E}">
        <p14:creationId xmlns:p14="http://schemas.microsoft.com/office/powerpoint/2010/main" val="90865880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334829324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F3843E9B-E345-4558-B936-B154206D2E1C}" type="slidenum">
              <a:rPr lang="zh-CN" altLang="en-US" smtClean="0"/>
              <a:pPr/>
              <a:t>45</a:t>
            </a:fld>
            <a:endParaRPr lang="en-US" altLang="zh-CN"/>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endParaRPr lang="zh-CN" altLang="en-US"/>
          </a:p>
        </p:txBody>
      </p:sp>
    </p:spTree>
    <p:extLst>
      <p:ext uri="{BB962C8B-B14F-4D97-AF65-F5344CB8AC3E}">
        <p14:creationId xmlns:p14="http://schemas.microsoft.com/office/powerpoint/2010/main" val="270814439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AB5EDBD8-7669-47E4-AD2A-E9C7FD400545}" type="slidenum">
              <a:rPr lang="zh-CN" altLang="en-US" smtClean="0"/>
              <a:pPr/>
              <a:t>46</a:t>
            </a:fld>
            <a:endParaRPr lang="en-US" altLang="zh-CN"/>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zh-CN" altLang="en-US"/>
          </a:p>
        </p:txBody>
      </p:sp>
    </p:spTree>
    <p:extLst>
      <p:ext uri="{BB962C8B-B14F-4D97-AF65-F5344CB8AC3E}">
        <p14:creationId xmlns:p14="http://schemas.microsoft.com/office/powerpoint/2010/main" val="323222407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a:noFill/>
          <a:ln/>
        </p:spPr>
        <p:txBody>
          <a:bodyPr/>
          <a:lstStyle/>
          <a:p>
            <a:r>
              <a:rPr lang="en-US" altLang="zh-CN" dirty="0"/>
              <a:t>HTTPS</a:t>
            </a:r>
            <a:r>
              <a:rPr lang="zh-CN" altLang="en-US" dirty="0"/>
              <a:t>协议是由</a:t>
            </a:r>
            <a:r>
              <a:rPr lang="en-US" altLang="zh-CN" dirty="0"/>
              <a:t>SSL+HTTP</a:t>
            </a:r>
            <a:r>
              <a:rPr lang="zh-CN" altLang="en-US" dirty="0"/>
              <a:t>协议构建的可进行加密传输、身份认证的网络协议</a:t>
            </a:r>
            <a:r>
              <a:rPr lang="en-US" altLang="zh-CN" dirty="0"/>
              <a:t>,</a:t>
            </a:r>
            <a:r>
              <a:rPr lang="zh-CN" altLang="en-US" dirty="0"/>
              <a:t>端口号是</a:t>
            </a:r>
            <a:r>
              <a:rPr lang="en-US" altLang="zh-CN" dirty="0"/>
              <a:t>443</a:t>
            </a:r>
          </a:p>
          <a:p>
            <a:r>
              <a:rPr lang="zh-CN" altLang="en-US" dirty="0"/>
              <a:t>安全超文本传输协议（</a:t>
            </a:r>
            <a:r>
              <a:rPr lang="en-US" altLang="zh-CN" dirty="0"/>
              <a:t>SHTTP</a:t>
            </a:r>
            <a:r>
              <a:rPr lang="zh-CN" altLang="en-US" dirty="0"/>
              <a:t>）是一种结合 </a:t>
            </a:r>
            <a:r>
              <a:rPr lang="en-US" altLang="zh-CN" dirty="0"/>
              <a:t>HTTP </a:t>
            </a:r>
            <a:r>
              <a:rPr lang="zh-CN" altLang="en-US" dirty="0"/>
              <a:t>而设计的消息的安全通信协议。</a:t>
            </a:r>
          </a:p>
        </p:txBody>
      </p:sp>
    </p:spTree>
    <p:extLst>
      <p:ext uri="{BB962C8B-B14F-4D97-AF65-F5344CB8AC3E}">
        <p14:creationId xmlns:p14="http://schemas.microsoft.com/office/powerpoint/2010/main" val="152397293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59089445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90732AB5-DC61-401A-8AC8-E61D3779719C}" type="slidenum">
              <a:rPr lang="zh-CN" altLang="en-US" smtClean="0"/>
              <a:pPr/>
              <a:t>49</a:t>
            </a:fld>
            <a:endParaRPr lang="en-US" altLang="zh-CN"/>
          </a:p>
        </p:txBody>
      </p:sp>
      <p:sp>
        <p:nvSpPr>
          <p:cNvPr id="139267" name="Rectangle 2"/>
          <p:cNvSpPr>
            <a:spLocks noGrp="1" noRot="1" noChangeAspect="1" noChangeArrowheads="1" noTextEdit="1"/>
          </p:cNvSpPr>
          <p:nvPr>
            <p:ph type="sldImg"/>
          </p:nvPr>
        </p:nvSpPr>
        <p:spPr>
          <a:xfrm>
            <a:off x="922338" y="525463"/>
            <a:ext cx="4937125" cy="3703637"/>
          </a:xfrm>
          <a:solidFill>
            <a:srgbClr val="FFFFFF"/>
          </a:solidFill>
          <a:ln/>
        </p:spPr>
      </p:sp>
      <p:sp>
        <p:nvSpPr>
          <p:cNvPr id="139268" name="Rectangle 3"/>
          <p:cNvSpPr>
            <a:spLocks noGrp="1" noChangeArrowheads="1"/>
          </p:cNvSpPr>
          <p:nvPr>
            <p:ph type="body" idx="1"/>
          </p:nvPr>
        </p:nvSpPr>
        <p:spPr>
          <a:xfrm>
            <a:off x="519608" y="4351577"/>
            <a:ext cx="5721947" cy="5187022"/>
          </a:xfrm>
          <a:solidFill>
            <a:srgbClr val="FFFFFF"/>
          </a:solidFill>
          <a:ln>
            <a:solidFill>
              <a:srgbClr val="000000"/>
            </a:solidFill>
          </a:ln>
        </p:spPr>
        <p:txBody>
          <a:bodyPr lIns="91119" tIns="45559" rIns="91119" bIns="45559"/>
          <a:lstStyle/>
          <a:p>
            <a:pPr eaLnBrk="1" hangingPunct="1"/>
            <a:r>
              <a:rPr lang="zh-CN" altLang="en-US"/>
              <a:t>. </a:t>
            </a:r>
            <a:r>
              <a:rPr lang="en-US" altLang="zh-CN"/>
              <a:t>IPSec is an extension to current IP header information, introducing:</a:t>
            </a:r>
          </a:p>
          <a:p>
            <a:pPr lvl="1" eaLnBrk="1" hangingPunct="1"/>
            <a:r>
              <a:rPr lang="en-US" altLang="zh-CN"/>
              <a:t>Authentication Header (AH), which is used by the recipient of the message to authenticate the sender and to verify the integrity of the IP datagram. AH is a security protocol which provides data authentication and optional anti-replay services. AH is embedded in the data to be protected (a full IP datagram).</a:t>
            </a:r>
          </a:p>
          <a:p>
            <a:pPr lvl="1" eaLnBrk="1" hangingPunct="1"/>
            <a:r>
              <a:rPr lang="en-US" altLang="zh-CN"/>
              <a:t>   The AH protocol allows for the use of  various authentication algorithms and provides anti-replay services. See RFC 2402 for more information</a:t>
            </a:r>
          </a:p>
          <a:p>
            <a:pPr lvl="1" eaLnBrk="1" hangingPunct="1"/>
            <a:r>
              <a:rPr lang="en-US" altLang="zh-CN"/>
              <a:t>Encapsulating Security Payload (ESP), which is used to encrypt the payload for data confidentiality. ESP is a security protocol which provides data privacy services and optional data authentication, and anti-replay services. ESP encapsulates the data to be protected.</a:t>
            </a:r>
          </a:p>
          <a:p>
            <a:pPr lvl="1" eaLnBrk="1" hangingPunct="1"/>
            <a:r>
              <a:rPr lang="en-US" altLang="zh-CN"/>
              <a:t>   The ESP protocol allows for the use of various cipher algorithms, use of various authentication algorithm options, and provides anti-replay services. See RFC 2406</a:t>
            </a:r>
          </a:p>
        </p:txBody>
      </p:sp>
    </p:spTree>
    <p:extLst>
      <p:ext uri="{BB962C8B-B14F-4D97-AF65-F5344CB8AC3E}">
        <p14:creationId xmlns:p14="http://schemas.microsoft.com/office/powerpoint/2010/main" val="2876089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140572794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a:noFill/>
          <a:ln/>
        </p:spPr>
        <p:txBody>
          <a:bodyPr/>
          <a:lstStyle/>
          <a:p>
            <a:r>
              <a:rPr lang="zh-CN" altLang="en-US"/>
              <a:t>通常这里不采用公开密钥密码（书</a:t>
            </a:r>
            <a:r>
              <a:rPr lang="en-US" altLang="zh-CN"/>
              <a:t>P663)</a:t>
            </a:r>
          </a:p>
          <a:p>
            <a:r>
              <a:rPr lang="zh-CN" altLang="en-US"/>
              <a:t>认证采用消息认证码，它的计算比运行</a:t>
            </a:r>
            <a:r>
              <a:rPr lang="en-US" altLang="zh-CN"/>
              <a:t>SHA-1</a:t>
            </a:r>
            <a:r>
              <a:rPr lang="zh-CN" altLang="en-US"/>
              <a:t>再计算</a:t>
            </a:r>
            <a:r>
              <a:rPr lang="en-US" altLang="zh-CN"/>
              <a:t>RSA</a:t>
            </a:r>
            <a:r>
              <a:rPr lang="zh-CN" altLang="en-US"/>
              <a:t>要快得多</a:t>
            </a:r>
          </a:p>
        </p:txBody>
      </p:sp>
    </p:spTree>
    <p:extLst>
      <p:ext uri="{BB962C8B-B14F-4D97-AF65-F5344CB8AC3E}">
        <p14:creationId xmlns:p14="http://schemas.microsoft.com/office/powerpoint/2010/main" val="409275618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a:noFill/>
          <a:ln/>
        </p:spPr>
        <p:txBody>
          <a:bodyPr/>
          <a:lstStyle/>
          <a:p>
            <a:r>
              <a:rPr lang="zh-CN" altLang="en-US"/>
              <a:t>每个分组都有一个不同得序列号，重传分组与原始分组的序列号也不同，如果序列号用完，则需要重新建立</a:t>
            </a:r>
            <a:r>
              <a:rPr lang="en-US" altLang="zh-CN"/>
              <a:t>SA</a:t>
            </a:r>
            <a:r>
              <a:rPr lang="zh-CN" altLang="en-US"/>
              <a:t>（书</a:t>
            </a:r>
            <a:r>
              <a:rPr lang="en-US" altLang="zh-CN"/>
              <a:t>P633)</a:t>
            </a:r>
          </a:p>
        </p:txBody>
      </p:sp>
    </p:spTree>
    <p:extLst>
      <p:ext uri="{BB962C8B-B14F-4D97-AF65-F5344CB8AC3E}">
        <p14:creationId xmlns:p14="http://schemas.microsoft.com/office/powerpoint/2010/main" val="192418162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404444411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78604622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3C1236B-6EEF-4F04-940C-739BBB28269D}" type="slidenum">
              <a:rPr lang="en-US" altLang="zh-CN">
                <a:latin typeface="Arial" pitchFamily="34" charset="0"/>
              </a:rPr>
              <a:pPr/>
              <a:t>56</a:t>
            </a:fld>
            <a:endParaRPr lang="en-US" altLang="zh-CN">
              <a:latin typeface="Arial" pitchFamily="3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altLang="zh-CN" dirty="0" err="1">
                <a:latin typeface="Arial" pitchFamily="34" charset="0"/>
              </a:rPr>
              <a:t>KUb</a:t>
            </a:r>
            <a:r>
              <a:rPr lang="zh-CN" altLang="en-US" dirty="0">
                <a:latin typeface="Arial" pitchFamily="34" charset="0"/>
              </a:rPr>
              <a:t>、</a:t>
            </a:r>
            <a:r>
              <a:rPr lang="en-US" altLang="zh-CN" dirty="0" err="1">
                <a:latin typeface="Arial" pitchFamily="34" charset="0"/>
              </a:rPr>
              <a:t>Kua</a:t>
            </a:r>
            <a:r>
              <a:rPr lang="zh-CN" altLang="en-US" dirty="0">
                <a:latin typeface="Arial" pitchFamily="34" charset="0"/>
              </a:rPr>
              <a:t>分别是</a:t>
            </a:r>
            <a:r>
              <a:rPr lang="en-US" altLang="zh-CN" dirty="0">
                <a:latin typeface="Arial" pitchFamily="34" charset="0"/>
              </a:rPr>
              <a:t>B</a:t>
            </a:r>
            <a:r>
              <a:rPr lang="zh-CN" altLang="en-US" dirty="0">
                <a:latin typeface="Arial" pitchFamily="34" charset="0"/>
              </a:rPr>
              <a:t>和</a:t>
            </a:r>
            <a:r>
              <a:rPr lang="en-US" altLang="zh-CN" dirty="0">
                <a:latin typeface="Arial" pitchFamily="34" charset="0"/>
              </a:rPr>
              <a:t>A</a:t>
            </a:r>
            <a:r>
              <a:rPr lang="zh-CN" altLang="en-US" dirty="0">
                <a:latin typeface="Arial" pitchFamily="34" charset="0"/>
              </a:rPr>
              <a:t>的公钥，</a:t>
            </a:r>
            <a:r>
              <a:rPr lang="en-US" altLang="zh-CN" dirty="0" err="1">
                <a:latin typeface="Arial" pitchFamily="34" charset="0"/>
              </a:rPr>
              <a:t>KRb</a:t>
            </a:r>
            <a:r>
              <a:rPr lang="zh-CN" altLang="en-US" dirty="0">
                <a:latin typeface="Arial" pitchFamily="34" charset="0"/>
              </a:rPr>
              <a:t>、</a:t>
            </a:r>
            <a:r>
              <a:rPr lang="en-US" altLang="zh-CN" dirty="0" err="1">
                <a:latin typeface="Arial" pitchFamily="34" charset="0"/>
              </a:rPr>
              <a:t>Kra</a:t>
            </a:r>
            <a:r>
              <a:rPr lang="zh-CN" altLang="en-US" dirty="0">
                <a:latin typeface="Arial" pitchFamily="34" charset="0"/>
              </a:rPr>
              <a:t>分别是</a:t>
            </a:r>
            <a:r>
              <a:rPr lang="en-US" altLang="zh-CN" dirty="0">
                <a:latin typeface="Arial" pitchFamily="34" charset="0"/>
              </a:rPr>
              <a:t>B</a:t>
            </a:r>
            <a:r>
              <a:rPr lang="zh-CN" altLang="en-US" dirty="0">
                <a:latin typeface="Arial" pitchFamily="34" charset="0"/>
              </a:rPr>
              <a:t>和</a:t>
            </a:r>
            <a:r>
              <a:rPr lang="en-US" altLang="zh-CN" dirty="0">
                <a:latin typeface="Arial" pitchFamily="34" charset="0"/>
              </a:rPr>
              <a:t>A</a:t>
            </a:r>
            <a:r>
              <a:rPr lang="zh-CN" altLang="en-US" dirty="0">
                <a:latin typeface="Arial" pitchFamily="34" charset="0"/>
              </a:rPr>
              <a:t>的私钥。</a:t>
            </a:r>
            <a:endParaRPr lang="zh-CN" altLang="zh-CN" dirty="0">
              <a:latin typeface="Arial" pitchFamily="34" charset="0"/>
            </a:endParaRPr>
          </a:p>
        </p:txBody>
      </p:sp>
    </p:spTree>
    <p:extLst>
      <p:ext uri="{BB962C8B-B14F-4D97-AF65-F5344CB8AC3E}">
        <p14:creationId xmlns:p14="http://schemas.microsoft.com/office/powerpoint/2010/main" val="314920224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0755BB5B-E2EE-4037-A795-4101554960C0}" type="slidenum">
              <a:rPr lang="en-US" altLang="zh-CN">
                <a:latin typeface="Arial" pitchFamily="34" charset="0"/>
              </a:rPr>
              <a:pPr/>
              <a:t>57</a:t>
            </a:fld>
            <a:endParaRPr lang="en-US" altLang="zh-CN">
              <a:latin typeface="Arial" pitchFamily="34"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altLang="zh-CN">
              <a:latin typeface="Arial" pitchFamily="34" charset="0"/>
            </a:endParaRPr>
          </a:p>
        </p:txBody>
      </p:sp>
    </p:spTree>
    <p:extLst>
      <p:ext uri="{BB962C8B-B14F-4D97-AF65-F5344CB8AC3E}">
        <p14:creationId xmlns:p14="http://schemas.microsoft.com/office/powerpoint/2010/main" val="249149031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4BDD5D9B-8990-49A4-944C-28196F57B263}" type="slidenum">
              <a:rPr lang="en-US" altLang="zh-CN">
                <a:latin typeface="Arial" pitchFamily="34" charset="0"/>
              </a:rPr>
              <a:pPr/>
              <a:t>58</a:t>
            </a:fld>
            <a:endParaRPr lang="en-US" altLang="zh-CN">
              <a:latin typeface="Arial" pitchFamily="34"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zh-CN" altLang="en-US">
                <a:latin typeface="Arial" pitchFamily="34" charset="0"/>
              </a:rPr>
              <a:t>由于历史原因，</a:t>
            </a:r>
            <a:r>
              <a:rPr lang="en-US" altLang="zh-CN">
                <a:latin typeface="Arial" pitchFamily="34" charset="0"/>
              </a:rPr>
              <a:t>Email</a:t>
            </a:r>
            <a:r>
              <a:rPr lang="zh-CN" altLang="en-US">
                <a:latin typeface="Arial" pitchFamily="34" charset="0"/>
              </a:rPr>
              <a:t>只被允许传送</a:t>
            </a:r>
            <a:r>
              <a:rPr lang="en-US" altLang="zh-CN">
                <a:latin typeface="Arial" pitchFamily="34" charset="0"/>
              </a:rPr>
              <a:t>ASCII</a:t>
            </a:r>
            <a:r>
              <a:rPr lang="zh-CN" altLang="en-US">
                <a:latin typeface="Arial" pitchFamily="34" charset="0"/>
              </a:rPr>
              <a:t>字符，即一个</a:t>
            </a:r>
            <a:r>
              <a:rPr lang="en-US" altLang="zh-CN">
                <a:latin typeface="Arial" pitchFamily="34" charset="0"/>
              </a:rPr>
              <a:t>8</a:t>
            </a:r>
            <a:r>
              <a:rPr lang="zh-CN" altLang="en-US">
                <a:latin typeface="Arial" pitchFamily="34" charset="0"/>
              </a:rPr>
              <a:t>位字节的低</a:t>
            </a:r>
            <a:r>
              <a:rPr lang="en-US" altLang="zh-CN">
                <a:latin typeface="Arial" pitchFamily="34" charset="0"/>
              </a:rPr>
              <a:t>7</a:t>
            </a:r>
            <a:r>
              <a:rPr lang="zh-CN" altLang="en-US">
                <a:latin typeface="Arial" pitchFamily="34" charset="0"/>
              </a:rPr>
              <a:t>位。</a:t>
            </a:r>
          </a:p>
          <a:p>
            <a:pPr eaLnBrk="1" hangingPunct="1"/>
            <a:r>
              <a:rPr lang="en-US" altLang="zh-CN">
                <a:latin typeface="Arial" pitchFamily="34" charset="0"/>
              </a:rPr>
              <a:t>Base64</a:t>
            </a:r>
            <a:r>
              <a:rPr lang="zh-CN" altLang="en-US">
                <a:latin typeface="Arial" pitchFamily="34" charset="0"/>
              </a:rPr>
              <a:t>编码要求把</a:t>
            </a:r>
            <a:r>
              <a:rPr lang="en-US" altLang="zh-CN">
                <a:latin typeface="Arial" pitchFamily="34" charset="0"/>
              </a:rPr>
              <a:t>3</a:t>
            </a:r>
            <a:r>
              <a:rPr lang="zh-CN" altLang="en-US">
                <a:latin typeface="Arial" pitchFamily="34" charset="0"/>
              </a:rPr>
              <a:t>个</a:t>
            </a:r>
            <a:r>
              <a:rPr lang="en-US" altLang="zh-CN">
                <a:latin typeface="Arial" pitchFamily="34" charset="0"/>
              </a:rPr>
              <a:t>8</a:t>
            </a:r>
            <a:r>
              <a:rPr lang="zh-CN" altLang="en-US">
                <a:latin typeface="Arial" pitchFamily="34" charset="0"/>
              </a:rPr>
              <a:t>位字节（</a:t>
            </a:r>
            <a:r>
              <a:rPr lang="en-US" altLang="zh-CN">
                <a:latin typeface="Arial" pitchFamily="34" charset="0"/>
              </a:rPr>
              <a:t>3*8=24</a:t>
            </a:r>
            <a:r>
              <a:rPr lang="zh-CN" altLang="en-US">
                <a:latin typeface="Arial" pitchFamily="34" charset="0"/>
              </a:rPr>
              <a:t>）转化为</a:t>
            </a:r>
            <a:r>
              <a:rPr lang="en-US" altLang="zh-CN">
                <a:latin typeface="Arial" pitchFamily="34" charset="0"/>
              </a:rPr>
              <a:t>4</a:t>
            </a:r>
            <a:r>
              <a:rPr lang="zh-CN" altLang="en-US">
                <a:latin typeface="Arial" pitchFamily="34" charset="0"/>
              </a:rPr>
              <a:t>个</a:t>
            </a:r>
            <a:r>
              <a:rPr lang="en-US" altLang="zh-CN">
                <a:latin typeface="Arial" pitchFamily="34" charset="0"/>
              </a:rPr>
              <a:t>6</a:t>
            </a:r>
            <a:r>
              <a:rPr lang="zh-CN" altLang="en-US">
                <a:latin typeface="Arial" pitchFamily="34" charset="0"/>
              </a:rPr>
              <a:t>位的字节（</a:t>
            </a:r>
            <a:r>
              <a:rPr lang="en-US" altLang="zh-CN">
                <a:latin typeface="Arial" pitchFamily="34" charset="0"/>
              </a:rPr>
              <a:t>4*6=24</a:t>
            </a:r>
            <a:r>
              <a:rPr lang="zh-CN" altLang="en-US">
                <a:latin typeface="Arial" pitchFamily="34" charset="0"/>
              </a:rPr>
              <a:t>），查对应的基</a:t>
            </a:r>
            <a:r>
              <a:rPr lang="en-US" altLang="zh-CN">
                <a:latin typeface="Arial" pitchFamily="34" charset="0"/>
              </a:rPr>
              <a:t>-64</a:t>
            </a:r>
            <a:r>
              <a:rPr lang="zh-CN" altLang="en-US">
                <a:latin typeface="Arial" pitchFamily="34" charset="0"/>
              </a:rPr>
              <a:t>表，再对应到</a:t>
            </a:r>
            <a:r>
              <a:rPr lang="en-US" altLang="zh-CN">
                <a:latin typeface="Arial" pitchFamily="34" charset="0"/>
              </a:rPr>
              <a:t>ASCII</a:t>
            </a:r>
            <a:r>
              <a:rPr lang="zh-CN" altLang="en-US">
                <a:latin typeface="Arial" pitchFamily="34" charset="0"/>
              </a:rPr>
              <a:t>表，首位置</a:t>
            </a:r>
            <a:r>
              <a:rPr lang="en-US" altLang="zh-CN">
                <a:latin typeface="Arial" pitchFamily="34" charset="0"/>
              </a:rPr>
              <a:t>0</a:t>
            </a:r>
          </a:p>
          <a:p>
            <a:pPr eaLnBrk="1" hangingPunct="1"/>
            <a:endParaRPr lang="en-US" altLang="zh-CN">
              <a:latin typeface="Arial" pitchFamily="34" charset="0"/>
            </a:endParaRPr>
          </a:p>
        </p:txBody>
      </p:sp>
    </p:spTree>
    <p:extLst>
      <p:ext uri="{BB962C8B-B14F-4D97-AF65-F5344CB8AC3E}">
        <p14:creationId xmlns:p14="http://schemas.microsoft.com/office/powerpoint/2010/main" val="379433604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B0786744-F531-4FFA-AB5F-B41FC92BE03A}" type="slidenum">
              <a:rPr lang="en-US" altLang="zh-CN">
                <a:latin typeface="Arial" pitchFamily="34" charset="0"/>
              </a:rPr>
              <a:pPr/>
              <a:t>59</a:t>
            </a:fld>
            <a:endParaRPr lang="en-US" altLang="zh-CN">
              <a:latin typeface="Arial" pitchFamily="34"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zh-CN" altLang="zh-CN">
              <a:latin typeface="Arial" pitchFamily="34" charset="0"/>
            </a:endParaRPr>
          </a:p>
        </p:txBody>
      </p:sp>
    </p:spTree>
    <p:extLst>
      <p:ext uri="{BB962C8B-B14F-4D97-AF65-F5344CB8AC3E}">
        <p14:creationId xmlns:p14="http://schemas.microsoft.com/office/powerpoint/2010/main" val="325307506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256F8180-2E89-493C-B3CB-6049812B0FF9}" type="slidenum">
              <a:rPr lang="zh-CN" altLang="en-US" smtClean="0"/>
              <a:pPr/>
              <a:t>60</a:t>
            </a:fld>
            <a:endParaRPr lang="en-US" altLang="zh-CN"/>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pPr eaLnBrk="1" hangingPunct="1"/>
            <a:endParaRPr lang="zh-CN" altLang="en-US"/>
          </a:p>
        </p:txBody>
      </p:sp>
    </p:spTree>
    <p:extLst>
      <p:ext uri="{BB962C8B-B14F-4D97-AF65-F5344CB8AC3E}">
        <p14:creationId xmlns:p14="http://schemas.microsoft.com/office/powerpoint/2010/main" val="246251413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3082248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68075FC8-311E-49A9-902A-FF40A67DEE9F}" type="slidenum">
              <a:rPr lang="en-US" altLang="zh-CN" smtClean="0"/>
              <a:pPr/>
              <a:t>6</a:t>
            </a:fld>
            <a:endParaRPr lang="en-US" altLang="zh-CN"/>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zh-CN" altLang="zh-CN"/>
          </a:p>
        </p:txBody>
      </p:sp>
    </p:spTree>
    <p:extLst>
      <p:ext uri="{BB962C8B-B14F-4D97-AF65-F5344CB8AC3E}">
        <p14:creationId xmlns:p14="http://schemas.microsoft.com/office/powerpoint/2010/main" val="94320397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211375647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124751151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75310562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355044905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1024420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336205520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150511696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a:noFill/>
          <a:ln/>
        </p:spPr>
        <p:txBody>
          <a:bodyPr/>
          <a:lstStyle/>
          <a:p>
            <a:endParaRPr lang="zh-CN" altLang="en-US"/>
          </a:p>
        </p:txBody>
      </p:sp>
    </p:spTree>
    <p:extLst>
      <p:ext uri="{BB962C8B-B14F-4D97-AF65-F5344CB8AC3E}">
        <p14:creationId xmlns:p14="http://schemas.microsoft.com/office/powerpoint/2010/main" val="536618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9EC072EE-AABA-4361-914D-48140CCBA643}" type="slidenum">
              <a:rPr lang="en-US" altLang="zh-CN" smtClean="0"/>
              <a:pPr/>
              <a:t>7</a:t>
            </a:fld>
            <a:endParaRPr lang="en-US" altLang="zh-CN"/>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zh-CN" altLang="zh-CN"/>
          </a:p>
        </p:txBody>
      </p:sp>
    </p:spTree>
    <p:extLst>
      <p:ext uri="{BB962C8B-B14F-4D97-AF65-F5344CB8AC3E}">
        <p14:creationId xmlns:p14="http://schemas.microsoft.com/office/powerpoint/2010/main" val="2130473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95A797FF-CE0A-47A4-BD20-88DA45BD6ABC}" type="slidenum">
              <a:rPr lang="en-US" altLang="zh-CN" smtClean="0"/>
              <a:pPr/>
              <a:t>8</a:t>
            </a:fld>
            <a:endParaRPr lang="en-US" altLang="zh-CN"/>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zh-CN" altLang="zh-CN"/>
          </a:p>
        </p:txBody>
      </p:sp>
    </p:spTree>
    <p:extLst>
      <p:ext uri="{BB962C8B-B14F-4D97-AF65-F5344CB8AC3E}">
        <p14:creationId xmlns:p14="http://schemas.microsoft.com/office/powerpoint/2010/main" val="4221880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D7EDABB6-8356-42BF-A9C1-00E158DF18DF}" type="slidenum">
              <a:rPr lang="en-US" altLang="zh-CN" smtClean="0"/>
              <a:pPr/>
              <a:t>9</a:t>
            </a:fld>
            <a:endParaRPr lang="en-US" altLang="zh-CN"/>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zh-CN" altLang="zh-CN"/>
          </a:p>
        </p:txBody>
      </p:sp>
    </p:spTree>
    <p:extLst>
      <p:ext uri="{BB962C8B-B14F-4D97-AF65-F5344CB8AC3E}">
        <p14:creationId xmlns:p14="http://schemas.microsoft.com/office/powerpoint/2010/main" val="3726830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zh-CN"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zh-CN" alt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zh-CN" alt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zh-CN"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zh-CN" alt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zh-CN"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zh-CN" altLang="en-US"/>
            </a:p>
          </p:txBody>
        </p:sp>
      </p:grpSp>
      <p:sp>
        <p:nvSpPr>
          <p:cNvPr id="371724" name="Rectangle 12"/>
          <p:cNvSpPr>
            <a:spLocks noGrp="1" noChangeArrowheads="1"/>
          </p:cNvSpPr>
          <p:nvPr>
            <p:ph type="ctrTitle"/>
          </p:nvPr>
        </p:nvSpPr>
        <p:spPr>
          <a:xfrm>
            <a:off x="990600" y="1676400"/>
            <a:ext cx="7772400" cy="1462088"/>
          </a:xfrm>
        </p:spPr>
        <p:txBody>
          <a:bodyPr/>
          <a:lstStyle>
            <a:lvl1pPr>
              <a:defRPr/>
            </a:lvl1pPr>
          </a:lstStyle>
          <a:p>
            <a:r>
              <a:rPr lang="zh-CN" altLang="en-US"/>
              <a:t>单击此处编辑母版标题样式</a:t>
            </a:r>
          </a:p>
        </p:txBody>
      </p:sp>
      <p:sp>
        <p:nvSpPr>
          <p:cNvPr id="37172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CN" altLang="en-US"/>
              <a:t>单击此处编辑母版副标题样式</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zh-CN"/>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zh-CN"/>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55B061C-DE2E-4CCF-A55B-25A7372309FB}" type="slidenum">
              <a:rPr lang="zh-CN" altLang="en-US"/>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a:ln/>
        </p:spPr>
        <p:txBody>
          <a:bodyPr/>
          <a:lstStyle>
            <a:lvl1pPr>
              <a:defRPr/>
            </a:lvl1pPr>
          </a:lstStyle>
          <a:p>
            <a:pPr>
              <a:defRPr/>
            </a:pPr>
            <a:fld id="{D2A52EB2-AB74-4A6C-8E98-DFD9DB4220A4}" type="slidenum">
              <a:rPr lang="zh-CN" altLang="en-US"/>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04050" y="214313"/>
            <a:ext cx="1951038" cy="59182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1150938" y="214313"/>
            <a:ext cx="5700712" cy="59182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a:ln/>
        </p:spPr>
        <p:txBody>
          <a:bodyPr/>
          <a:lstStyle>
            <a:lvl1pPr>
              <a:defRPr/>
            </a:lvl1pPr>
          </a:lstStyle>
          <a:p>
            <a:pPr>
              <a:defRPr/>
            </a:pPr>
            <a:fld id="{1DEAE1B2-D2AE-4989-8906-62BA6AC4CE7C}" type="slidenum">
              <a:rPr lang="zh-CN" altLang="en-US"/>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1150938" y="214313"/>
            <a:ext cx="7793037" cy="1462087"/>
          </a:xfrm>
        </p:spPr>
        <p:txBody>
          <a:bodyPr/>
          <a:lstStyle/>
          <a:p>
            <a:r>
              <a:rPr lang="zh-CN" altLang="en-US"/>
              <a:t>单击此处编辑母版标题样式</a:t>
            </a:r>
          </a:p>
        </p:txBody>
      </p:sp>
      <p:sp>
        <p:nvSpPr>
          <p:cNvPr id="3" name="文本占位符 2"/>
          <p:cNvSpPr>
            <a:spLocks noGrp="1"/>
          </p:cNvSpPr>
          <p:nvPr>
            <p:ph type="body" sz="half" idx="1"/>
          </p:nvPr>
        </p:nvSpPr>
        <p:spPr>
          <a:xfrm>
            <a:off x="1182688" y="2017713"/>
            <a:ext cx="3810000" cy="41148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quarter" idx="2"/>
          </p:nvPr>
        </p:nvSpPr>
        <p:spPr>
          <a:xfrm>
            <a:off x="5145088" y="2017713"/>
            <a:ext cx="3810000" cy="19812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内容占位符 4"/>
          <p:cNvSpPr>
            <a:spLocks noGrp="1"/>
          </p:cNvSpPr>
          <p:nvPr>
            <p:ph sz="quarter" idx="3"/>
          </p:nvPr>
        </p:nvSpPr>
        <p:spPr>
          <a:xfrm>
            <a:off x="5145088" y="4151313"/>
            <a:ext cx="3810000" cy="19812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7"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8" name="Rectangle 13"/>
          <p:cNvSpPr>
            <a:spLocks noGrp="1" noChangeArrowheads="1"/>
          </p:cNvSpPr>
          <p:nvPr>
            <p:ph type="sldNum" sz="quarter" idx="12"/>
          </p:nvPr>
        </p:nvSpPr>
        <p:spPr>
          <a:ln/>
        </p:spPr>
        <p:txBody>
          <a:bodyPr/>
          <a:lstStyle>
            <a:lvl1pPr>
              <a:defRPr/>
            </a:lvl1pPr>
          </a:lstStyle>
          <a:p>
            <a:pPr>
              <a:defRPr/>
            </a:pPr>
            <a:fld id="{687B1967-B828-4BDC-8521-FF710A86EE46}" type="slidenum">
              <a:rPr lang="zh-CN" altLang="en-US"/>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a:ln/>
        </p:spPr>
        <p:txBody>
          <a:bodyPr/>
          <a:lstStyle>
            <a:lvl1pPr>
              <a:defRPr/>
            </a:lvl1pPr>
          </a:lstStyle>
          <a:p>
            <a:pPr>
              <a:defRPr/>
            </a:pPr>
            <a:fld id="{43E0D4BE-348E-42AB-8944-3B2E19F564B7}" type="slidenum">
              <a:rPr lang="zh-CN" altLang="en-US"/>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a:ln/>
        </p:spPr>
        <p:txBody>
          <a:bodyPr/>
          <a:lstStyle>
            <a:lvl1pPr>
              <a:defRPr/>
            </a:lvl1pPr>
          </a:lstStyle>
          <a:p>
            <a:pPr>
              <a:defRPr/>
            </a:pPr>
            <a:fld id="{AB2D8C91-76FB-4FF9-A6A2-D7DDF287F889}" type="slidenum">
              <a:rPr lang="zh-CN" altLang="en-US"/>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3"/>
          <p:cNvSpPr>
            <a:spLocks noGrp="1" noChangeArrowheads="1"/>
          </p:cNvSpPr>
          <p:nvPr>
            <p:ph type="sldNum" sz="quarter" idx="12"/>
          </p:nvPr>
        </p:nvSpPr>
        <p:spPr>
          <a:ln/>
        </p:spPr>
        <p:txBody>
          <a:bodyPr/>
          <a:lstStyle>
            <a:lvl1pPr>
              <a:defRPr/>
            </a:lvl1pPr>
          </a:lstStyle>
          <a:p>
            <a:pPr>
              <a:defRPr/>
            </a:pPr>
            <a:fld id="{91B83F29-F6EA-4E59-9613-84D5B8CDE4C1}" type="slidenum">
              <a:rPr lang="zh-CN" altLang="en-US"/>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13"/>
          <p:cNvSpPr>
            <a:spLocks noGrp="1" noChangeArrowheads="1"/>
          </p:cNvSpPr>
          <p:nvPr>
            <p:ph type="sldNum" sz="quarter" idx="12"/>
          </p:nvPr>
        </p:nvSpPr>
        <p:spPr>
          <a:ln/>
        </p:spPr>
        <p:txBody>
          <a:bodyPr/>
          <a:lstStyle>
            <a:lvl1pPr>
              <a:defRPr/>
            </a:lvl1pPr>
          </a:lstStyle>
          <a:p>
            <a:pPr>
              <a:defRPr/>
            </a:pPr>
            <a:fld id="{33B53086-9FB2-49F5-9B77-96576A9DC0A8}" type="slidenum">
              <a:rPr lang="zh-CN" altLang="en-US"/>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13"/>
          <p:cNvSpPr>
            <a:spLocks noGrp="1" noChangeArrowheads="1"/>
          </p:cNvSpPr>
          <p:nvPr>
            <p:ph type="sldNum" sz="quarter" idx="12"/>
          </p:nvPr>
        </p:nvSpPr>
        <p:spPr>
          <a:ln/>
        </p:spPr>
        <p:txBody>
          <a:bodyPr/>
          <a:lstStyle>
            <a:lvl1pPr>
              <a:defRPr/>
            </a:lvl1pPr>
          </a:lstStyle>
          <a:p>
            <a:pPr>
              <a:defRPr/>
            </a:pPr>
            <a:fld id="{F0A13BCA-B1F7-43F5-B7F1-D704B02A77FD}" type="slidenum">
              <a:rPr lang="zh-CN" altLang="en-US"/>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13"/>
          <p:cNvSpPr>
            <a:spLocks noGrp="1" noChangeArrowheads="1"/>
          </p:cNvSpPr>
          <p:nvPr>
            <p:ph type="sldNum" sz="quarter" idx="12"/>
          </p:nvPr>
        </p:nvSpPr>
        <p:spPr>
          <a:ln/>
        </p:spPr>
        <p:txBody>
          <a:bodyPr/>
          <a:lstStyle>
            <a:lvl1pPr>
              <a:defRPr/>
            </a:lvl1pPr>
          </a:lstStyle>
          <a:p>
            <a:pPr>
              <a:defRPr/>
            </a:pPr>
            <a:fld id="{873EACAD-1540-424D-9CEF-60A8BED12828}" type="slidenum">
              <a:rPr lang="zh-CN" altLang="en-US"/>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3"/>
          <p:cNvSpPr>
            <a:spLocks noGrp="1" noChangeArrowheads="1"/>
          </p:cNvSpPr>
          <p:nvPr>
            <p:ph type="sldNum" sz="quarter" idx="12"/>
          </p:nvPr>
        </p:nvSpPr>
        <p:spPr>
          <a:ln/>
        </p:spPr>
        <p:txBody>
          <a:bodyPr/>
          <a:lstStyle>
            <a:lvl1pPr>
              <a:defRPr/>
            </a:lvl1pPr>
          </a:lstStyle>
          <a:p>
            <a:pPr>
              <a:defRPr/>
            </a:pPr>
            <a:fld id="{16651D78-2E9A-40AB-B889-320883CE718F}" type="slidenum">
              <a:rPr lang="zh-CN" altLang="en-US"/>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3"/>
          <p:cNvSpPr>
            <a:spLocks noGrp="1" noChangeArrowheads="1"/>
          </p:cNvSpPr>
          <p:nvPr>
            <p:ph type="sldNum" sz="quarter" idx="12"/>
          </p:nvPr>
        </p:nvSpPr>
        <p:spPr>
          <a:ln/>
        </p:spPr>
        <p:txBody>
          <a:bodyPr/>
          <a:lstStyle>
            <a:lvl1pPr>
              <a:defRPr/>
            </a:lvl1pPr>
          </a:lstStyle>
          <a:p>
            <a:pPr>
              <a:defRPr/>
            </a:pPr>
            <a:fld id="{9BA350D9-AF9E-4D98-A520-32E3D491EBA3}" type="slidenum">
              <a:rPr lang="zh-CN" altLang="en-US"/>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0690"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zh-CN" altLang="en-US" sz="2400"/>
          </a:p>
        </p:txBody>
      </p:sp>
      <p:sp>
        <p:nvSpPr>
          <p:cNvPr id="37069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zh-CN" altLang="en-US" sz="2400"/>
          </a:p>
        </p:txBody>
      </p:sp>
      <p:sp>
        <p:nvSpPr>
          <p:cNvPr id="370692"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zh-CN" altLang="en-US" sz="2400"/>
          </a:p>
        </p:txBody>
      </p:sp>
      <p:sp>
        <p:nvSpPr>
          <p:cNvPr id="37069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zh-CN" altLang="en-US" sz="2400"/>
          </a:p>
        </p:txBody>
      </p:sp>
      <p:sp>
        <p:nvSpPr>
          <p:cNvPr id="37069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zh-CN" altLang="en-US" sz="2400"/>
          </a:p>
        </p:txBody>
      </p:sp>
      <p:sp>
        <p:nvSpPr>
          <p:cNvPr id="370695"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zh-CN" altLang="en-US" sz="2400"/>
          </a:p>
        </p:txBody>
      </p:sp>
      <p:sp>
        <p:nvSpPr>
          <p:cNvPr id="37069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zh-CN" altLang="en-US" sz="2400"/>
          </a:p>
        </p:txBody>
      </p:sp>
      <p:sp>
        <p:nvSpPr>
          <p:cNvPr id="15369"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CN" altLang="en-US"/>
              <a:t>单击此处编辑母版标题样式</a:t>
            </a:r>
          </a:p>
        </p:txBody>
      </p:sp>
      <p:sp>
        <p:nvSpPr>
          <p:cNvPr id="15370"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70699"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ltLang="zh-CN"/>
          </a:p>
        </p:txBody>
      </p:sp>
      <p:sp>
        <p:nvSpPr>
          <p:cNvPr id="370700"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ltLang="zh-CN"/>
          </a:p>
        </p:txBody>
      </p:sp>
      <p:sp>
        <p:nvSpPr>
          <p:cNvPr id="370701"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716A2834-2660-4A58-B2FE-A1149590E457}"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728"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ea typeface="宋体" pitchFamily="2" charset="-122"/>
        </a:defRPr>
      </a:lvl2pPr>
      <a:lvl3pPr algn="l" rtl="0" eaLnBrk="0" fontAlgn="base" hangingPunct="0">
        <a:spcBef>
          <a:spcPct val="0"/>
        </a:spcBef>
        <a:spcAft>
          <a:spcPct val="0"/>
        </a:spcAft>
        <a:defRPr sz="4400">
          <a:solidFill>
            <a:schemeClr val="tx2"/>
          </a:solidFill>
          <a:latin typeface="Tahoma" pitchFamily="34" charset="0"/>
          <a:ea typeface="宋体" pitchFamily="2" charset="-122"/>
        </a:defRPr>
      </a:lvl3pPr>
      <a:lvl4pPr algn="l" rtl="0" eaLnBrk="0" fontAlgn="base" hangingPunct="0">
        <a:spcBef>
          <a:spcPct val="0"/>
        </a:spcBef>
        <a:spcAft>
          <a:spcPct val="0"/>
        </a:spcAft>
        <a:defRPr sz="4400">
          <a:solidFill>
            <a:schemeClr val="tx2"/>
          </a:solidFill>
          <a:latin typeface="Tahoma" pitchFamily="34" charset="0"/>
          <a:ea typeface="宋体" pitchFamily="2" charset="-122"/>
        </a:defRPr>
      </a:lvl4pPr>
      <a:lvl5pPr algn="l" rtl="0" eaLnBrk="0" fontAlgn="base" hangingPunct="0">
        <a:spcBef>
          <a:spcPct val="0"/>
        </a:spcBef>
        <a:spcAft>
          <a:spcPct val="0"/>
        </a:spcAft>
        <a:defRPr sz="4400">
          <a:solidFill>
            <a:schemeClr val="tx2"/>
          </a:solidFill>
          <a:latin typeface="Tahoma" pitchFamily="34" charset="0"/>
          <a:ea typeface="宋体" pitchFamily="2" charset="-122"/>
        </a:defRPr>
      </a:lvl5pPr>
      <a:lvl6pPr marL="457200" algn="l" rtl="0" fontAlgn="base">
        <a:spcBef>
          <a:spcPct val="0"/>
        </a:spcBef>
        <a:spcAft>
          <a:spcPct val="0"/>
        </a:spcAft>
        <a:defRPr sz="4400">
          <a:solidFill>
            <a:schemeClr val="tx2"/>
          </a:solidFill>
          <a:latin typeface="Tahoma" pitchFamily="34" charset="0"/>
          <a:ea typeface="宋体" pitchFamily="2" charset="-122"/>
        </a:defRPr>
      </a:lvl6pPr>
      <a:lvl7pPr marL="914400" algn="l" rtl="0" fontAlgn="base">
        <a:spcBef>
          <a:spcPct val="0"/>
        </a:spcBef>
        <a:spcAft>
          <a:spcPct val="0"/>
        </a:spcAft>
        <a:defRPr sz="4400">
          <a:solidFill>
            <a:schemeClr val="tx2"/>
          </a:solidFill>
          <a:latin typeface="Tahoma" pitchFamily="34" charset="0"/>
          <a:ea typeface="宋体" pitchFamily="2" charset="-122"/>
        </a:defRPr>
      </a:lvl7pPr>
      <a:lvl8pPr marL="1371600" algn="l" rtl="0" fontAlgn="base">
        <a:spcBef>
          <a:spcPct val="0"/>
        </a:spcBef>
        <a:spcAft>
          <a:spcPct val="0"/>
        </a:spcAft>
        <a:defRPr sz="4400">
          <a:solidFill>
            <a:schemeClr val="tx2"/>
          </a:solidFill>
          <a:latin typeface="Tahoma" pitchFamily="34" charset="0"/>
          <a:ea typeface="宋体" pitchFamily="2" charset="-122"/>
        </a:defRPr>
      </a:lvl8pPr>
      <a:lvl9pPr marL="1828800" algn="l" rtl="0" fontAlgn="base">
        <a:spcBef>
          <a:spcPct val="0"/>
        </a:spcBef>
        <a:spcAft>
          <a:spcPct val="0"/>
        </a:spcAft>
        <a:defRPr sz="4400">
          <a:solidFill>
            <a:schemeClr val="tx2"/>
          </a:solidFill>
          <a:latin typeface="Tahoma" pitchFamily="34" charset="0"/>
          <a:ea typeface="宋体" pitchFamily="2" charset="-122"/>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png"/></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6.xml"/><Relationship Id="rId1" Type="http://schemas.openxmlformats.org/officeDocument/2006/relationships/slideLayout" Target="../slideLayouts/slideLayout12.xml"/><Relationship Id="rId4" Type="http://schemas.openxmlformats.org/officeDocument/2006/relationships/image" Target="../media/image16.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8.wm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7" Type="http://schemas.openxmlformats.org/officeDocument/2006/relationships/image" Target="../media/image20.e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7.bin"/><Relationship Id="rId5" Type="http://schemas.openxmlformats.org/officeDocument/2006/relationships/image" Target="../media/image19.emf"/><Relationship Id="rId4" Type="http://schemas.openxmlformats.org/officeDocument/2006/relationships/oleObject" Target="../embeddings/oleObject16.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image" Target="../media/image21.emf"/><Relationship Id="rId4" Type="http://schemas.openxmlformats.org/officeDocument/2006/relationships/oleObject" Target="../embeddings/oleObject18.bin"/></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22.wmf"/><Relationship Id="rId4" Type="http://schemas.openxmlformats.org/officeDocument/2006/relationships/oleObject" Target="../embeddings/oleObject19.bin"/></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2.wmf"/><Relationship Id="rId4" Type="http://schemas.openxmlformats.org/officeDocument/2006/relationships/oleObject" Target="../embeddings/oleObject20.bin"/></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3.emf"/></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4.emf"/></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25.wmf"/><Relationship Id="rId4" Type="http://schemas.openxmlformats.org/officeDocument/2006/relationships/oleObject" Target="../embeddings/oleObject23.bin"/></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6.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 Id="rId9" Type="http://schemas.openxmlformats.org/officeDocument/2006/relationships/image" Target="../media/image3.wmf"/></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28.emf"/><Relationship Id="rId4" Type="http://schemas.openxmlformats.org/officeDocument/2006/relationships/oleObject" Target="../embeddings/oleObject24.bin"/></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7.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2.wmf"/><Relationship Id="rId10" Type="http://schemas.openxmlformats.org/officeDocument/2006/relationships/image" Target="../media/image4.emf"/><Relationship Id="rId4" Type="http://schemas.openxmlformats.org/officeDocument/2006/relationships/oleObject" Target="../embeddings/oleObject4.bin"/><Relationship Id="rId9"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image" Target="../media/image7.wmf"/><Relationship Id="rId3" Type="http://schemas.openxmlformats.org/officeDocument/2006/relationships/notesSlide" Target="../notesSlides/notesSlide8.xml"/><Relationship Id="rId7" Type="http://schemas.openxmlformats.org/officeDocument/2006/relationships/image" Target="../media/image1.wmf"/><Relationship Id="rId12"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11" Type="http://schemas.openxmlformats.org/officeDocument/2006/relationships/image" Target="../media/image6.emf"/><Relationship Id="rId5" Type="http://schemas.openxmlformats.org/officeDocument/2006/relationships/image" Target="../media/image5.wmf"/><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3.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9.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4.bin"/><Relationship Id="rId5" Type="http://schemas.openxmlformats.org/officeDocument/2006/relationships/image" Target="../media/image8.wmf"/><Relationship Id="rId4" Type="http://schemas.openxmlformats.org/officeDocument/2006/relationships/oleObject" Target="../embeddings/oleObject13.bin"/><Relationship Id="rId9"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灯片编号占位符 5"/>
          <p:cNvSpPr>
            <a:spLocks noGrp="1"/>
          </p:cNvSpPr>
          <p:nvPr>
            <p:ph type="sldNum" sz="quarter" idx="12"/>
          </p:nvPr>
        </p:nvSpPr>
        <p:spPr>
          <a:noFill/>
        </p:spPr>
        <p:txBody>
          <a:bodyPr/>
          <a:lstStyle/>
          <a:p>
            <a:fld id="{CE56E240-A3BB-4836-8488-BC1203D6E314}" type="slidenum">
              <a:rPr lang="zh-CN" altLang="en-US" smtClean="0"/>
              <a:pPr/>
              <a:t>1</a:t>
            </a:fld>
            <a:endParaRPr lang="en-US" altLang="zh-CN"/>
          </a:p>
        </p:txBody>
      </p:sp>
      <p:sp>
        <p:nvSpPr>
          <p:cNvPr id="17411" name="Rectangle 30"/>
          <p:cNvSpPr>
            <a:spLocks noGrp="1" noChangeArrowheads="1"/>
          </p:cNvSpPr>
          <p:nvPr>
            <p:ph type="title"/>
          </p:nvPr>
        </p:nvSpPr>
        <p:spPr/>
        <p:txBody>
          <a:bodyPr/>
          <a:lstStyle/>
          <a:p>
            <a:pPr eaLnBrk="1" hangingPunct="1"/>
            <a:r>
              <a:rPr lang="en-US" altLang="zh-CN"/>
              <a:t>Chapter 10</a:t>
            </a:r>
            <a:r>
              <a:rPr lang="zh-CN" altLang="en-US"/>
              <a:t>网络安全 </a:t>
            </a:r>
          </a:p>
        </p:txBody>
      </p:sp>
      <p:sp>
        <p:nvSpPr>
          <p:cNvPr id="17412" name="Rectangle 31"/>
          <p:cNvSpPr>
            <a:spLocks noGrp="1" noChangeArrowheads="1"/>
          </p:cNvSpPr>
          <p:nvPr>
            <p:ph type="body" idx="1"/>
          </p:nvPr>
        </p:nvSpPr>
        <p:spPr>
          <a:xfrm>
            <a:off x="714348" y="1916113"/>
            <a:ext cx="7958165" cy="3941779"/>
          </a:xfrm>
        </p:spPr>
        <p:txBody>
          <a:bodyPr/>
          <a:lstStyle/>
          <a:p>
            <a:pPr eaLnBrk="1" hangingPunct="1"/>
            <a:r>
              <a:rPr lang="en-US" altLang="zh-CN"/>
              <a:t>10.1</a:t>
            </a:r>
            <a:r>
              <a:rPr lang="zh-CN" altLang="en-US"/>
              <a:t>概述</a:t>
            </a:r>
          </a:p>
          <a:p>
            <a:pPr eaLnBrk="1" hangingPunct="1"/>
            <a:r>
              <a:rPr lang="en-US" altLang="zh-CN"/>
              <a:t>10.2</a:t>
            </a:r>
            <a:r>
              <a:rPr lang="zh-CN" altLang="en-US"/>
              <a:t>密码学基础知识</a:t>
            </a:r>
          </a:p>
          <a:p>
            <a:pPr eaLnBrk="1" hangingPunct="1"/>
            <a:r>
              <a:rPr lang="en-US" altLang="zh-CN"/>
              <a:t>10.3</a:t>
            </a:r>
            <a:r>
              <a:rPr lang="zh-CN" altLang="en-US"/>
              <a:t>数字签名与认证</a:t>
            </a:r>
          </a:p>
          <a:p>
            <a:pPr eaLnBrk="1" hangingPunct="1"/>
            <a:r>
              <a:rPr lang="en-US" altLang="zh-CN"/>
              <a:t>10.4</a:t>
            </a:r>
            <a:r>
              <a:rPr lang="zh-CN" altLang="en-US"/>
              <a:t>典型的网络安全威胁</a:t>
            </a:r>
          </a:p>
          <a:p>
            <a:pPr eaLnBrk="1" hangingPunct="1"/>
            <a:r>
              <a:rPr lang="zh-CN" altLang="en-US"/>
              <a:t>1</a:t>
            </a:r>
            <a:r>
              <a:rPr lang="en-US" altLang="zh-CN"/>
              <a:t>0.5</a:t>
            </a:r>
            <a:r>
              <a:rPr lang="zh-CN" altLang="en-US"/>
              <a:t>网络安全协议</a:t>
            </a:r>
          </a:p>
          <a:p>
            <a:pPr eaLnBrk="1" hangingPunct="1"/>
            <a:r>
              <a:rPr lang="en-US" altLang="zh-CN"/>
              <a:t>10.6</a:t>
            </a:r>
            <a:r>
              <a:rPr lang="zh-CN" altLang="en-US"/>
              <a:t>网络的安全技术</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灯片编号占位符 5"/>
          <p:cNvSpPr>
            <a:spLocks noGrp="1"/>
          </p:cNvSpPr>
          <p:nvPr>
            <p:ph type="sldNum" sz="quarter" idx="12"/>
          </p:nvPr>
        </p:nvSpPr>
        <p:spPr>
          <a:noFill/>
        </p:spPr>
        <p:txBody>
          <a:bodyPr/>
          <a:lstStyle/>
          <a:p>
            <a:fld id="{866CAFD1-A682-4EA1-8740-0B832E8D75D2}" type="slidenum">
              <a:rPr lang="zh-CN" altLang="en-US" smtClean="0"/>
              <a:pPr/>
              <a:t>10</a:t>
            </a:fld>
            <a:endParaRPr lang="en-US" altLang="zh-CN"/>
          </a:p>
        </p:txBody>
      </p:sp>
      <p:sp>
        <p:nvSpPr>
          <p:cNvPr id="22531" name="Rectangle 2"/>
          <p:cNvSpPr>
            <a:spLocks noGrp="1" noChangeArrowheads="1"/>
          </p:cNvSpPr>
          <p:nvPr>
            <p:ph type="title"/>
          </p:nvPr>
        </p:nvSpPr>
        <p:spPr/>
        <p:txBody>
          <a:bodyPr/>
          <a:lstStyle/>
          <a:p>
            <a:pPr eaLnBrk="1" hangingPunct="1"/>
            <a:r>
              <a:rPr lang="en-US" altLang="zh-CN"/>
              <a:t>4.</a:t>
            </a:r>
            <a:r>
              <a:rPr lang="zh-CN" altLang="en-US"/>
              <a:t>网络安全服务</a:t>
            </a:r>
          </a:p>
        </p:txBody>
      </p:sp>
      <p:sp>
        <p:nvSpPr>
          <p:cNvPr id="22532" name="Rectangle 3"/>
          <p:cNvSpPr>
            <a:spLocks noGrp="1" noChangeArrowheads="1"/>
          </p:cNvSpPr>
          <p:nvPr>
            <p:ph type="body" idx="1"/>
          </p:nvPr>
        </p:nvSpPr>
        <p:spPr>
          <a:xfrm>
            <a:off x="0" y="1874838"/>
            <a:ext cx="9144000" cy="4840287"/>
          </a:xfrm>
        </p:spPr>
        <p:txBody>
          <a:bodyPr/>
          <a:lstStyle/>
          <a:p>
            <a:pPr eaLnBrk="1" hangingPunct="1"/>
            <a:r>
              <a:rPr lang="zh-CN" altLang="en-US" sz="3000" b="1">
                <a:solidFill>
                  <a:srgbClr val="FF3300"/>
                </a:solidFill>
              </a:rPr>
              <a:t>认证</a:t>
            </a:r>
            <a:r>
              <a:rPr lang="zh-CN" altLang="en-US" sz="3000"/>
              <a:t>（</a:t>
            </a:r>
            <a:r>
              <a:rPr lang="en-US" altLang="zh-CN" sz="3000"/>
              <a:t>Authentication）:</a:t>
            </a:r>
            <a:r>
              <a:rPr lang="zh-CN" altLang="en-US" sz="3000"/>
              <a:t>提供某个实体的身份保证</a:t>
            </a:r>
          </a:p>
          <a:p>
            <a:pPr eaLnBrk="1" hangingPunct="1"/>
            <a:r>
              <a:rPr lang="zh-CN" altLang="en-US" sz="3000" b="1">
                <a:solidFill>
                  <a:srgbClr val="FF3300"/>
                </a:solidFill>
              </a:rPr>
              <a:t>访问控制</a:t>
            </a:r>
            <a:r>
              <a:rPr lang="zh-CN" altLang="en-US" sz="3000"/>
              <a:t>（</a:t>
            </a:r>
            <a:r>
              <a:rPr lang="en-US" altLang="zh-CN" sz="3000"/>
              <a:t>Access control）:</a:t>
            </a:r>
            <a:r>
              <a:rPr lang="zh-CN" altLang="en-US" sz="3000"/>
              <a:t>保护资源，防止对它的非法使用和操纵</a:t>
            </a:r>
          </a:p>
          <a:p>
            <a:pPr eaLnBrk="1" hangingPunct="1"/>
            <a:r>
              <a:rPr lang="zh-CN" altLang="en-US" sz="3000" b="1">
                <a:solidFill>
                  <a:srgbClr val="FF3300"/>
                </a:solidFill>
              </a:rPr>
              <a:t>数据加密</a:t>
            </a:r>
            <a:r>
              <a:rPr lang="zh-CN" altLang="en-US" sz="3000"/>
              <a:t>（</a:t>
            </a:r>
            <a:r>
              <a:rPr lang="en-US" altLang="zh-CN" sz="3000"/>
              <a:t>Data encryption）:</a:t>
            </a:r>
            <a:r>
              <a:rPr lang="zh-CN" altLang="en-US" sz="3000"/>
              <a:t>保护信息不被泄露</a:t>
            </a:r>
          </a:p>
          <a:p>
            <a:pPr eaLnBrk="1" hangingPunct="1"/>
            <a:r>
              <a:rPr lang="zh-CN" altLang="en-US" sz="3000" b="1">
                <a:solidFill>
                  <a:srgbClr val="FF3300"/>
                </a:solidFill>
              </a:rPr>
              <a:t>数据完整性</a:t>
            </a:r>
            <a:r>
              <a:rPr lang="zh-CN" altLang="en-US" sz="3000"/>
              <a:t>（</a:t>
            </a:r>
            <a:r>
              <a:rPr lang="en-US" altLang="zh-CN" sz="3000"/>
              <a:t>Integrity）:</a:t>
            </a:r>
            <a:r>
              <a:rPr lang="zh-CN" altLang="en-US" sz="3000"/>
              <a:t>保护信息以防止非法篡改</a:t>
            </a:r>
          </a:p>
          <a:p>
            <a:pPr eaLnBrk="1" hangingPunct="1"/>
            <a:r>
              <a:rPr lang="zh-CN" altLang="en-US" sz="3000" b="1">
                <a:solidFill>
                  <a:srgbClr val="FF3300"/>
                </a:solidFill>
              </a:rPr>
              <a:t>不可否认性</a:t>
            </a:r>
            <a:r>
              <a:rPr lang="zh-CN" altLang="en-US" sz="3000"/>
              <a:t>（</a:t>
            </a:r>
            <a:r>
              <a:rPr lang="en-US" altLang="zh-CN" sz="3000"/>
              <a:t>No-repudiation）:</a:t>
            </a:r>
            <a:r>
              <a:rPr lang="zh-CN" altLang="en-US" sz="3000"/>
              <a:t>防止参与通信的一方事后否认</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灯片编号占位符 5"/>
          <p:cNvSpPr>
            <a:spLocks noGrp="1"/>
          </p:cNvSpPr>
          <p:nvPr>
            <p:ph type="sldNum" sz="quarter" idx="12"/>
          </p:nvPr>
        </p:nvSpPr>
        <p:spPr>
          <a:noFill/>
        </p:spPr>
        <p:txBody>
          <a:bodyPr/>
          <a:lstStyle/>
          <a:p>
            <a:fld id="{22CBC36B-6F4B-485C-9B65-F8B12F0F3275}" type="slidenum">
              <a:rPr lang="zh-CN" altLang="en-US" smtClean="0"/>
              <a:pPr/>
              <a:t>11</a:t>
            </a:fld>
            <a:endParaRPr lang="en-US" altLang="zh-CN"/>
          </a:p>
        </p:txBody>
      </p:sp>
      <p:sp>
        <p:nvSpPr>
          <p:cNvPr id="28675" name="Rectangle 2"/>
          <p:cNvSpPr>
            <a:spLocks noGrp="1" noChangeArrowheads="1"/>
          </p:cNvSpPr>
          <p:nvPr>
            <p:ph type="title"/>
          </p:nvPr>
        </p:nvSpPr>
        <p:spPr/>
        <p:txBody>
          <a:bodyPr/>
          <a:lstStyle/>
          <a:p>
            <a:pPr eaLnBrk="1" hangingPunct="1"/>
            <a:r>
              <a:rPr lang="en-US" altLang="zh-CN"/>
              <a:t>Chapter 10</a:t>
            </a:r>
            <a:r>
              <a:rPr lang="zh-CN" altLang="en-US"/>
              <a:t>网络安全 </a:t>
            </a:r>
          </a:p>
        </p:txBody>
      </p:sp>
      <p:sp>
        <p:nvSpPr>
          <p:cNvPr id="28676" name="Rectangle 3"/>
          <p:cNvSpPr>
            <a:spLocks noGrp="1" noChangeArrowheads="1"/>
          </p:cNvSpPr>
          <p:nvPr>
            <p:ph type="body" idx="1"/>
          </p:nvPr>
        </p:nvSpPr>
        <p:spPr>
          <a:xfrm>
            <a:off x="900113" y="1916113"/>
            <a:ext cx="7772400" cy="3673475"/>
          </a:xfrm>
        </p:spPr>
        <p:txBody>
          <a:bodyPr/>
          <a:lstStyle/>
          <a:p>
            <a:pPr eaLnBrk="1" hangingPunct="1"/>
            <a:r>
              <a:rPr lang="en-US" altLang="zh-CN"/>
              <a:t>10.1</a:t>
            </a:r>
            <a:r>
              <a:rPr lang="zh-CN" altLang="en-US"/>
              <a:t>概述</a:t>
            </a:r>
          </a:p>
          <a:p>
            <a:pPr eaLnBrk="1" hangingPunct="1"/>
            <a:r>
              <a:rPr lang="en-US" altLang="zh-CN" b="1">
                <a:solidFill>
                  <a:srgbClr val="FF3300"/>
                </a:solidFill>
              </a:rPr>
              <a:t>10.2</a:t>
            </a:r>
            <a:r>
              <a:rPr lang="zh-CN" altLang="en-US" b="1">
                <a:solidFill>
                  <a:srgbClr val="FF3300"/>
                </a:solidFill>
              </a:rPr>
              <a:t>密码学基础知识</a:t>
            </a:r>
            <a:endParaRPr lang="en-US" altLang="zh-CN" b="1">
              <a:solidFill>
                <a:srgbClr val="FF3300"/>
              </a:solidFill>
            </a:endParaRPr>
          </a:p>
          <a:p>
            <a:pPr eaLnBrk="1" hangingPunct="1"/>
            <a:r>
              <a:rPr lang="en-US" altLang="zh-CN"/>
              <a:t>10.3</a:t>
            </a:r>
            <a:r>
              <a:rPr lang="zh-CN" altLang="en-US"/>
              <a:t>数字签名与认证</a:t>
            </a:r>
          </a:p>
          <a:p>
            <a:pPr eaLnBrk="1" hangingPunct="1"/>
            <a:r>
              <a:rPr lang="en-US" altLang="zh-CN"/>
              <a:t>10.4</a:t>
            </a:r>
            <a:r>
              <a:rPr lang="zh-CN" altLang="en-US"/>
              <a:t>典型的网络安全威胁</a:t>
            </a:r>
          </a:p>
          <a:p>
            <a:pPr eaLnBrk="1" hangingPunct="1"/>
            <a:r>
              <a:rPr lang="zh-CN" altLang="en-US"/>
              <a:t>1</a:t>
            </a:r>
            <a:r>
              <a:rPr lang="en-US" altLang="zh-CN"/>
              <a:t>0.5</a:t>
            </a:r>
            <a:r>
              <a:rPr lang="zh-CN" altLang="en-US"/>
              <a:t>网络安全协议</a:t>
            </a:r>
          </a:p>
          <a:p>
            <a:pPr eaLnBrk="1" hangingPunct="1"/>
            <a:r>
              <a:rPr lang="en-US" altLang="zh-CN"/>
              <a:t>10.6</a:t>
            </a:r>
            <a:r>
              <a:rPr lang="zh-CN" altLang="en-US"/>
              <a:t>网络的安全技术</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灯片编号占位符 5"/>
          <p:cNvSpPr>
            <a:spLocks noGrp="1"/>
          </p:cNvSpPr>
          <p:nvPr>
            <p:ph type="sldNum" sz="quarter" idx="12"/>
          </p:nvPr>
        </p:nvSpPr>
        <p:spPr>
          <a:noFill/>
        </p:spPr>
        <p:txBody>
          <a:bodyPr/>
          <a:lstStyle/>
          <a:p>
            <a:fld id="{124612AF-6CB2-4927-A8B3-B2A709724712}" type="slidenum">
              <a:rPr lang="zh-CN" altLang="en-US" smtClean="0"/>
              <a:pPr/>
              <a:t>12</a:t>
            </a:fld>
            <a:endParaRPr lang="en-US" altLang="zh-CN"/>
          </a:p>
        </p:txBody>
      </p:sp>
      <p:sp>
        <p:nvSpPr>
          <p:cNvPr id="29699" name="Rectangle 2"/>
          <p:cNvSpPr>
            <a:spLocks noGrp="1" noChangeArrowheads="1"/>
          </p:cNvSpPr>
          <p:nvPr>
            <p:ph type="title"/>
          </p:nvPr>
        </p:nvSpPr>
        <p:spPr/>
        <p:txBody>
          <a:bodyPr/>
          <a:lstStyle/>
          <a:p>
            <a:pPr eaLnBrk="1" hangingPunct="1"/>
            <a:r>
              <a:rPr lang="en-US" altLang="zh-CN"/>
              <a:t>10.2</a:t>
            </a:r>
            <a:r>
              <a:rPr lang="zh-CN" altLang="en-US"/>
              <a:t>密码学基础知识</a:t>
            </a:r>
          </a:p>
        </p:txBody>
      </p:sp>
      <p:sp>
        <p:nvSpPr>
          <p:cNvPr id="29700" name="Rectangle 3"/>
          <p:cNvSpPr>
            <a:spLocks noGrp="1" noChangeArrowheads="1"/>
          </p:cNvSpPr>
          <p:nvPr>
            <p:ph type="body" idx="1"/>
          </p:nvPr>
        </p:nvSpPr>
        <p:spPr>
          <a:xfrm>
            <a:off x="468313" y="2017713"/>
            <a:ext cx="8486775" cy="4114800"/>
          </a:xfrm>
        </p:spPr>
        <p:txBody>
          <a:bodyPr/>
          <a:lstStyle/>
          <a:p>
            <a:pPr eaLnBrk="1" hangingPunct="1"/>
            <a:r>
              <a:rPr lang="en-US" altLang="zh-CN" sz="2800" dirty="0"/>
              <a:t>1.</a:t>
            </a:r>
            <a:r>
              <a:rPr lang="zh-CN" altLang="en-US" sz="2800" dirty="0"/>
              <a:t>基本概念</a:t>
            </a:r>
          </a:p>
          <a:p>
            <a:pPr lvl="1" eaLnBrk="1" hangingPunct="1"/>
            <a:r>
              <a:rPr lang="zh-CN" altLang="en-US" sz="2400" dirty="0">
                <a:solidFill>
                  <a:srgbClr val="373737"/>
                </a:solidFill>
                <a:latin typeface="宋体" pitchFamily="2" charset="-122"/>
              </a:rPr>
              <a:t>明文（</a:t>
            </a:r>
            <a:r>
              <a:rPr lang="en-US" altLang="zh-CN" sz="2400" dirty="0">
                <a:solidFill>
                  <a:srgbClr val="373737"/>
                </a:solidFill>
                <a:latin typeface="Times New Roman" pitchFamily="18" charset="0"/>
                <a:ea typeface="隶书" pitchFamily="49" charset="-122"/>
              </a:rPr>
              <a:t>plaintext) ：</a:t>
            </a:r>
            <a:r>
              <a:rPr lang="zh-CN" altLang="en-US" sz="2400" dirty="0">
                <a:solidFill>
                  <a:srgbClr val="373737"/>
                </a:solidFill>
                <a:latin typeface="宋体" pitchFamily="2" charset="-122"/>
              </a:rPr>
              <a:t>作为加密输入的原始信息</a:t>
            </a:r>
          </a:p>
          <a:p>
            <a:pPr lvl="1" eaLnBrk="1" hangingPunct="1"/>
            <a:r>
              <a:rPr lang="zh-CN" altLang="en-US" sz="2400" dirty="0">
                <a:solidFill>
                  <a:srgbClr val="373737"/>
                </a:solidFill>
                <a:latin typeface="宋体" pitchFamily="2" charset="-122"/>
              </a:rPr>
              <a:t>密文（</a:t>
            </a:r>
            <a:r>
              <a:rPr lang="en-US" altLang="zh-CN" sz="2400" dirty="0" err="1">
                <a:solidFill>
                  <a:srgbClr val="373737"/>
                </a:solidFill>
                <a:latin typeface="Times New Roman" pitchFamily="18" charset="0"/>
                <a:ea typeface="隶书" pitchFamily="49" charset="-122"/>
              </a:rPr>
              <a:t>ciphertext</a:t>
            </a:r>
            <a:r>
              <a:rPr lang="en-US" altLang="zh-CN" sz="2400" dirty="0">
                <a:solidFill>
                  <a:srgbClr val="373737"/>
                </a:solidFill>
                <a:latin typeface="Times New Roman" pitchFamily="18" charset="0"/>
                <a:ea typeface="隶书" pitchFamily="49" charset="-122"/>
              </a:rPr>
              <a:t>): </a:t>
            </a:r>
            <a:r>
              <a:rPr lang="zh-CN" altLang="en-US" sz="2400" dirty="0">
                <a:solidFill>
                  <a:srgbClr val="373737"/>
                </a:solidFill>
                <a:latin typeface="宋体" pitchFamily="2" charset="-122"/>
              </a:rPr>
              <a:t>明文加密后的结果</a:t>
            </a:r>
          </a:p>
          <a:p>
            <a:pPr lvl="1" eaLnBrk="1" hangingPunct="1"/>
            <a:r>
              <a:rPr lang="zh-CN" altLang="en-US" sz="2400" dirty="0">
                <a:solidFill>
                  <a:srgbClr val="373737"/>
                </a:solidFill>
                <a:latin typeface="宋体" pitchFamily="2" charset="-122"/>
              </a:rPr>
              <a:t>加密（</a:t>
            </a:r>
            <a:r>
              <a:rPr lang="en-US" altLang="zh-CN" sz="2400" dirty="0">
                <a:solidFill>
                  <a:srgbClr val="373737"/>
                </a:solidFill>
                <a:latin typeface="宋体" pitchFamily="2" charset="-122"/>
              </a:rPr>
              <a:t>encryption）：</a:t>
            </a:r>
            <a:r>
              <a:rPr lang="zh-CN" altLang="en-US" sz="2400" dirty="0">
                <a:solidFill>
                  <a:srgbClr val="373737"/>
                </a:solidFill>
                <a:latin typeface="宋体" pitchFamily="2" charset="-122"/>
              </a:rPr>
              <a:t>是一组含有参数的变换，将明文变为密文的</a:t>
            </a:r>
            <a:r>
              <a:rPr lang="zh-CN" altLang="en-US" sz="2400" dirty="0">
                <a:solidFill>
                  <a:srgbClr val="FF0000"/>
                </a:solidFill>
                <a:latin typeface="宋体" pitchFamily="2" charset="-122"/>
              </a:rPr>
              <a:t>过程</a:t>
            </a:r>
          </a:p>
          <a:p>
            <a:pPr lvl="1" eaLnBrk="1" hangingPunct="1"/>
            <a:r>
              <a:rPr lang="zh-CN" altLang="en-US" sz="2400" dirty="0">
                <a:solidFill>
                  <a:srgbClr val="373737"/>
                </a:solidFill>
                <a:latin typeface="宋体" pitchFamily="2" charset="-122"/>
              </a:rPr>
              <a:t>加密算法：对明文进行加密时采用的规则</a:t>
            </a:r>
          </a:p>
          <a:p>
            <a:pPr lvl="1" eaLnBrk="1" hangingPunct="1"/>
            <a:r>
              <a:rPr lang="zh-CN" altLang="en-US" sz="2400" dirty="0">
                <a:solidFill>
                  <a:srgbClr val="373737"/>
                </a:solidFill>
                <a:latin typeface="宋体" pitchFamily="2" charset="-122"/>
              </a:rPr>
              <a:t>解密（</a:t>
            </a:r>
            <a:r>
              <a:rPr lang="en-US" altLang="zh-CN" sz="2400" dirty="0">
                <a:solidFill>
                  <a:srgbClr val="373737"/>
                </a:solidFill>
                <a:latin typeface="宋体" pitchFamily="2" charset="-122"/>
              </a:rPr>
              <a:t>decryption）：</a:t>
            </a:r>
            <a:r>
              <a:rPr lang="zh-CN" altLang="en-US" sz="2400" dirty="0">
                <a:solidFill>
                  <a:srgbClr val="373737"/>
                </a:solidFill>
                <a:latin typeface="宋体" pitchFamily="2" charset="-122"/>
              </a:rPr>
              <a:t>由密文恢复出明文的</a:t>
            </a:r>
            <a:r>
              <a:rPr lang="zh-CN" altLang="en-US" sz="2400" dirty="0">
                <a:solidFill>
                  <a:srgbClr val="FF0000"/>
                </a:solidFill>
                <a:latin typeface="宋体" pitchFamily="2" charset="-122"/>
              </a:rPr>
              <a:t>过程</a:t>
            </a:r>
          </a:p>
          <a:p>
            <a:pPr lvl="1" eaLnBrk="1" hangingPunct="1"/>
            <a:r>
              <a:rPr lang="zh-CN" altLang="en-US" sz="2400" dirty="0">
                <a:solidFill>
                  <a:srgbClr val="373737"/>
                </a:solidFill>
                <a:latin typeface="宋体" pitchFamily="2" charset="-122"/>
              </a:rPr>
              <a:t>解密算法：对密文进行解密时采用的规则</a:t>
            </a:r>
          </a:p>
          <a:p>
            <a:pPr lvl="1" eaLnBrk="1" hangingPunct="1"/>
            <a:r>
              <a:rPr lang="zh-CN" altLang="en-US" sz="2400" dirty="0">
                <a:solidFill>
                  <a:srgbClr val="373737"/>
                </a:solidFill>
                <a:latin typeface="宋体" pitchFamily="2" charset="-122"/>
              </a:rPr>
              <a:t>密钥(</a:t>
            </a:r>
            <a:r>
              <a:rPr lang="en-US" altLang="zh-CN" sz="2400" dirty="0">
                <a:solidFill>
                  <a:srgbClr val="373737"/>
                </a:solidFill>
                <a:latin typeface="Times New Roman" pitchFamily="18" charset="0"/>
                <a:ea typeface="隶书" pitchFamily="49" charset="-122"/>
              </a:rPr>
              <a:t>key):</a:t>
            </a:r>
            <a:r>
              <a:rPr lang="zh-CN" altLang="en-US" sz="2400" dirty="0">
                <a:solidFill>
                  <a:srgbClr val="373737"/>
                </a:solidFill>
                <a:latin typeface="宋体" pitchFamily="2" charset="-122"/>
              </a:rPr>
              <a:t>参与变换的参数，分别有</a:t>
            </a:r>
            <a:r>
              <a:rPr lang="zh-CN" altLang="en-US" sz="2400" dirty="0">
                <a:solidFill>
                  <a:srgbClr val="FF0000"/>
                </a:solidFill>
                <a:latin typeface="宋体" pitchFamily="2" charset="-122"/>
              </a:rPr>
              <a:t>加密密钥和解密密钥</a:t>
            </a:r>
            <a:endParaRPr lang="zh-CN" altLang="en-US" sz="2400" dirty="0">
              <a:solidFill>
                <a:srgbClr val="FF0000"/>
              </a:solidFill>
              <a:latin typeface="隶书" pitchFamily="49" charset="-122"/>
              <a:ea typeface="隶书" pitchFamily="49" charset="-122"/>
            </a:endParaRPr>
          </a:p>
          <a:p>
            <a:pPr lvl="1" eaLnBrk="1" hangingPunct="1"/>
            <a:endParaRPr lang="zh-CN" alt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灯片编号占位符 5"/>
          <p:cNvSpPr>
            <a:spLocks noGrp="1"/>
          </p:cNvSpPr>
          <p:nvPr>
            <p:ph type="sldNum" sz="quarter" idx="12"/>
          </p:nvPr>
        </p:nvSpPr>
        <p:spPr>
          <a:noFill/>
        </p:spPr>
        <p:txBody>
          <a:bodyPr/>
          <a:lstStyle/>
          <a:p>
            <a:fld id="{F3ADD6DA-99D5-4A2E-9310-EB998CC3ACA1}" type="slidenum">
              <a:rPr lang="zh-CN" altLang="en-US" smtClean="0"/>
              <a:pPr/>
              <a:t>13</a:t>
            </a:fld>
            <a:endParaRPr lang="en-US" altLang="zh-CN"/>
          </a:p>
        </p:txBody>
      </p:sp>
      <p:sp>
        <p:nvSpPr>
          <p:cNvPr id="30723" name="Rectangle 2"/>
          <p:cNvSpPr>
            <a:spLocks noGrp="1" noChangeArrowheads="1"/>
          </p:cNvSpPr>
          <p:nvPr>
            <p:ph type="title"/>
          </p:nvPr>
        </p:nvSpPr>
        <p:spPr/>
        <p:txBody>
          <a:bodyPr/>
          <a:lstStyle/>
          <a:p>
            <a:pPr eaLnBrk="1" hangingPunct="1"/>
            <a:r>
              <a:rPr lang="en-US" altLang="zh-CN"/>
              <a:t>2.</a:t>
            </a:r>
            <a:r>
              <a:rPr lang="zh-CN" altLang="en-US"/>
              <a:t>密码算法分类</a:t>
            </a:r>
          </a:p>
        </p:txBody>
      </p:sp>
      <p:sp>
        <p:nvSpPr>
          <p:cNvPr id="30724" name="Rectangle 3"/>
          <p:cNvSpPr>
            <a:spLocks noGrp="1" noChangeArrowheads="1"/>
          </p:cNvSpPr>
          <p:nvPr>
            <p:ph type="body" idx="1"/>
          </p:nvPr>
        </p:nvSpPr>
        <p:spPr>
          <a:xfrm>
            <a:off x="0" y="1916113"/>
            <a:ext cx="8955088" cy="4679950"/>
          </a:xfrm>
        </p:spPr>
        <p:txBody>
          <a:bodyPr/>
          <a:lstStyle/>
          <a:p>
            <a:pPr eaLnBrk="1" hangingPunct="1">
              <a:lnSpc>
                <a:spcPct val="90000"/>
              </a:lnSpc>
            </a:pPr>
            <a:r>
              <a:rPr lang="zh-CN" altLang="en-US" sz="2400" dirty="0"/>
              <a:t>按发展进程或体制分</a:t>
            </a:r>
          </a:p>
          <a:p>
            <a:pPr lvl="1" eaLnBrk="1" hangingPunct="1">
              <a:lnSpc>
                <a:spcPct val="90000"/>
              </a:lnSpc>
            </a:pPr>
            <a:r>
              <a:rPr lang="zh-CN" altLang="en-US" sz="2000" dirty="0">
                <a:solidFill>
                  <a:srgbClr val="FF0000"/>
                </a:solidFill>
              </a:rPr>
              <a:t>古典密码</a:t>
            </a:r>
            <a:r>
              <a:rPr lang="en-US" altLang="zh-CN" sz="2000" dirty="0"/>
              <a:t>:</a:t>
            </a:r>
            <a:r>
              <a:rPr lang="zh-CN" altLang="en-US" sz="2000" dirty="0"/>
              <a:t>基于字符替换的密码，现在已很少使用了，但是它代表了密码的起源</a:t>
            </a:r>
            <a:endParaRPr lang="en-US" altLang="zh-CN" sz="2000" dirty="0"/>
          </a:p>
          <a:p>
            <a:pPr lvl="1" eaLnBrk="1" hangingPunct="1">
              <a:lnSpc>
                <a:spcPct val="90000"/>
              </a:lnSpc>
            </a:pPr>
            <a:r>
              <a:rPr lang="zh-CN" altLang="en-US" sz="2000" dirty="0">
                <a:solidFill>
                  <a:srgbClr val="FF0000"/>
                </a:solidFill>
              </a:rPr>
              <a:t>对称密钥体制</a:t>
            </a:r>
            <a:r>
              <a:rPr lang="zh-CN" altLang="en-US" sz="2000" dirty="0"/>
              <a:t>（ </a:t>
            </a:r>
            <a:r>
              <a:rPr lang="en-US" altLang="zh-CN" sz="2000" dirty="0"/>
              <a:t>Symmetric System</a:t>
            </a:r>
            <a:r>
              <a:rPr lang="zh-CN" altLang="en-US" sz="2000" dirty="0"/>
              <a:t> ）</a:t>
            </a:r>
            <a:r>
              <a:rPr lang="en-US" altLang="zh-CN" sz="2000" dirty="0"/>
              <a:t>:</a:t>
            </a:r>
            <a:r>
              <a:rPr lang="zh-CN" altLang="en-US" sz="2000" dirty="0"/>
              <a:t>加密密钥和解密密钥相同，这些算法也叫作单钥密码体制（</a:t>
            </a:r>
            <a:r>
              <a:rPr lang="en-US" altLang="zh-CN" sz="2000" dirty="0"/>
              <a:t>one-key system)</a:t>
            </a:r>
          </a:p>
          <a:p>
            <a:pPr lvl="1" eaLnBrk="1" hangingPunct="1">
              <a:lnSpc>
                <a:spcPct val="90000"/>
              </a:lnSpc>
            </a:pPr>
            <a:r>
              <a:rPr lang="zh-CN" altLang="en-US" sz="2000" dirty="0">
                <a:solidFill>
                  <a:srgbClr val="FF0000"/>
                </a:solidFill>
              </a:rPr>
              <a:t>非对称密钥体制</a:t>
            </a:r>
            <a:r>
              <a:rPr lang="zh-CN" altLang="en-US" sz="2000" dirty="0"/>
              <a:t>(</a:t>
            </a:r>
            <a:r>
              <a:rPr lang="en-US" altLang="zh-CN" sz="2000" dirty="0"/>
              <a:t>Asymmetric System)</a:t>
            </a:r>
            <a:r>
              <a:rPr lang="zh-CN" altLang="en-US" sz="2000" dirty="0"/>
              <a:t> ：加密密钥和解密密钥不同，也叫公钥密码体制（</a:t>
            </a:r>
            <a:r>
              <a:rPr lang="en-US" altLang="zh-CN" sz="2000" dirty="0"/>
              <a:t>public key system)</a:t>
            </a:r>
            <a:r>
              <a:rPr lang="zh-CN" altLang="en-US" sz="2000" dirty="0"/>
              <a:t>或双钥密码体制（</a:t>
            </a:r>
            <a:r>
              <a:rPr lang="en-US" altLang="zh-CN" sz="2000" dirty="0"/>
              <a:t>two-key system</a:t>
            </a:r>
            <a:r>
              <a:rPr lang="zh-CN" altLang="en-US" sz="2000" dirty="0"/>
              <a:t>）</a:t>
            </a:r>
          </a:p>
          <a:p>
            <a:pPr eaLnBrk="1" hangingPunct="1">
              <a:lnSpc>
                <a:spcPct val="90000"/>
              </a:lnSpc>
            </a:pPr>
            <a:r>
              <a:rPr lang="zh-CN" altLang="en-US" sz="2400" dirty="0"/>
              <a:t>按加密模式分</a:t>
            </a:r>
          </a:p>
          <a:p>
            <a:pPr lvl="1" eaLnBrk="1" hangingPunct="1">
              <a:lnSpc>
                <a:spcPct val="90000"/>
              </a:lnSpc>
            </a:pPr>
            <a:r>
              <a:rPr lang="zh-CN" altLang="en-US" sz="2000" dirty="0"/>
              <a:t>序列密码（</a:t>
            </a:r>
            <a:r>
              <a:rPr lang="en-US" altLang="zh-CN" sz="2000" dirty="0"/>
              <a:t>stream cipher)：</a:t>
            </a:r>
            <a:r>
              <a:rPr lang="zh-CN" altLang="en-US" sz="2000" dirty="0"/>
              <a:t> 序列密码按位或字节加密，也可以称为</a:t>
            </a:r>
            <a:r>
              <a:rPr lang="zh-CN" altLang="en-US" sz="2000" dirty="0">
                <a:solidFill>
                  <a:srgbClr val="FF0000"/>
                </a:solidFill>
              </a:rPr>
              <a:t>流密码</a:t>
            </a:r>
            <a:r>
              <a:rPr lang="zh-CN" altLang="en-US" sz="2000" dirty="0"/>
              <a:t>，序列密码是手工和机械密码时代的主流。</a:t>
            </a:r>
            <a:endParaRPr lang="en-US" altLang="zh-CN" sz="2000" dirty="0"/>
          </a:p>
          <a:p>
            <a:pPr lvl="1" eaLnBrk="1" hangingPunct="1">
              <a:lnSpc>
                <a:spcPct val="90000"/>
              </a:lnSpc>
            </a:pPr>
            <a:r>
              <a:rPr lang="zh-CN" altLang="en-US" sz="2000" dirty="0"/>
              <a:t>分组密码(</a:t>
            </a:r>
            <a:r>
              <a:rPr lang="en-US" altLang="zh-CN" sz="2000" dirty="0"/>
              <a:t>block cipher)：</a:t>
            </a:r>
            <a:r>
              <a:rPr lang="zh-CN" altLang="en-US" sz="2000" dirty="0"/>
              <a:t> 分组密码将明文分成固定长度的组，用同一密钥和算法对每一块加密，输出也是固定长度的密文。</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灯片编号占位符 5"/>
          <p:cNvSpPr>
            <a:spLocks noGrp="1"/>
          </p:cNvSpPr>
          <p:nvPr>
            <p:ph type="sldNum" sz="quarter" idx="12"/>
          </p:nvPr>
        </p:nvSpPr>
        <p:spPr>
          <a:noFill/>
        </p:spPr>
        <p:txBody>
          <a:bodyPr/>
          <a:lstStyle/>
          <a:p>
            <a:fld id="{436E76EB-E2D8-4597-B5E3-BAE3A17249FC}" type="slidenum">
              <a:rPr lang="zh-CN" altLang="en-US" smtClean="0"/>
              <a:pPr/>
              <a:t>14</a:t>
            </a:fld>
            <a:endParaRPr lang="en-US" altLang="zh-CN"/>
          </a:p>
        </p:txBody>
      </p:sp>
      <p:sp>
        <p:nvSpPr>
          <p:cNvPr id="31747" name="Rectangle 2"/>
          <p:cNvSpPr>
            <a:spLocks noGrp="1" noChangeArrowheads="1"/>
          </p:cNvSpPr>
          <p:nvPr>
            <p:ph type="title"/>
          </p:nvPr>
        </p:nvSpPr>
        <p:spPr/>
        <p:txBody>
          <a:bodyPr/>
          <a:lstStyle/>
          <a:p>
            <a:pPr eaLnBrk="1" hangingPunct="1"/>
            <a:r>
              <a:rPr lang="zh-CN" altLang="en-US" dirty="0"/>
              <a:t>算法举例</a:t>
            </a:r>
          </a:p>
        </p:txBody>
      </p:sp>
      <p:sp>
        <p:nvSpPr>
          <p:cNvPr id="31748" name="Rectangle 3"/>
          <p:cNvSpPr>
            <a:spLocks noGrp="1" noChangeArrowheads="1"/>
          </p:cNvSpPr>
          <p:nvPr>
            <p:ph type="body" idx="1"/>
          </p:nvPr>
        </p:nvSpPr>
        <p:spPr>
          <a:xfrm>
            <a:off x="755650" y="2017713"/>
            <a:ext cx="8199438" cy="4114800"/>
          </a:xfrm>
        </p:spPr>
        <p:txBody>
          <a:bodyPr/>
          <a:lstStyle/>
          <a:p>
            <a:pPr eaLnBrk="1" hangingPunct="1"/>
            <a:r>
              <a:rPr lang="zh-CN" altLang="en-US" sz="2800" dirty="0"/>
              <a:t>经典密码</a:t>
            </a:r>
          </a:p>
          <a:p>
            <a:pPr lvl="1" eaLnBrk="1" hangingPunct="1"/>
            <a:r>
              <a:rPr lang="zh-CN" altLang="en-US" sz="2400" dirty="0"/>
              <a:t>代替密码</a:t>
            </a:r>
            <a:r>
              <a:rPr lang="en-US" altLang="zh-CN" sz="2400" b="1" dirty="0"/>
              <a:t>: </a:t>
            </a:r>
            <a:r>
              <a:rPr lang="zh-CN" altLang="en-US" sz="2400" dirty="0"/>
              <a:t>简单代替</a:t>
            </a:r>
            <a:r>
              <a:rPr lang="en-US" altLang="zh-CN" sz="2400" dirty="0"/>
              <a:t>, </a:t>
            </a:r>
            <a:r>
              <a:rPr lang="zh-CN" altLang="en-US" sz="2400" dirty="0"/>
              <a:t>多表代替</a:t>
            </a:r>
            <a:r>
              <a:rPr lang="en-US" altLang="zh-CN" sz="2400" dirty="0"/>
              <a:t>, </a:t>
            </a:r>
            <a:r>
              <a:rPr lang="zh-CN" altLang="en-US" sz="2400" dirty="0"/>
              <a:t>多字母或多码代替</a:t>
            </a:r>
          </a:p>
          <a:p>
            <a:pPr lvl="1" eaLnBrk="1" hangingPunct="1"/>
            <a:r>
              <a:rPr lang="zh-CN" altLang="en-US" sz="2400" dirty="0"/>
              <a:t>换位密码</a:t>
            </a:r>
            <a:r>
              <a:rPr lang="en-US" altLang="zh-CN" sz="2400" b="1" dirty="0"/>
              <a:t>:</a:t>
            </a:r>
            <a:r>
              <a:rPr lang="zh-CN" altLang="en-US" sz="2400" dirty="0">
                <a:solidFill>
                  <a:srgbClr val="FF0000"/>
                </a:solidFill>
              </a:rPr>
              <a:t>凯撒密码</a:t>
            </a:r>
          </a:p>
          <a:p>
            <a:pPr eaLnBrk="1" hangingPunct="1"/>
            <a:r>
              <a:rPr lang="zh-CN" altLang="en-US" sz="2800" dirty="0"/>
              <a:t>对称加密算法</a:t>
            </a:r>
          </a:p>
          <a:p>
            <a:pPr lvl="1" eaLnBrk="1" hangingPunct="1"/>
            <a:r>
              <a:rPr lang="en-US" altLang="zh-CN" sz="2400" dirty="0">
                <a:solidFill>
                  <a:srgbClr val="FF0000"/>
                </a:solidFill>
              </a:rPr>
              <a:t>DES</a:t>
            </a:r>
            <a:r>
              <a:rPr lang="zh-CN" altLang="en-US" sz="2400" dirty="0"/>
              <a:t>（数据加密标准） ，</a:t>
            </a:r>
            <a:r>
              <a:rPr lang="en-US" altLang="zh-CN" sz="2400" dirty="0"/>
              <a:t>AES</a:t>
            </a:r>
            <a:r>
              <a:rPr lang="zh-CN" altLang="en-US" sz="2400" dirty="0"/>
              <a:t>（高级加密标准），</a:t>
            </a:r>
            <a:r>
              <a:rPr lang="en-US" altLang="zh-CN" sz="2400" dirty="0"/>
              <a:t>IDEA</a:t>
            </a:r>
            <a:r>
              <a:rPr lang="zh-CN" altLang="en-US" sz="2400" dirty="0"/>
              <a:t>（国际数据加密算法）</a:t>
            </a:r>
          </a:p>
          <a:p>
            <a:pPr eaLnBrk="1" hangingPunct="1"/>
            <a:r>
              <a:rPr lang="zh-CN" altLang="en-US" sz="2800" dirty="0"/>
              <a:t>非对称公钥算法</a:t>
            </a:r>
          </a:p>
          <a:p>
            <a:pPr lvl="1" eaLnBrk="1" hangingPunct="1"/>
            <a:r>
              <a:rPr lang="en-US" altLang="zh-CN" sz="2400" b="1" dirty="0">
                <a:solidFill>
                  <a:srgbClr val="FF0000"/>
                </a:solidFill>
              </a:rPr>
              <a:t>RSA</a:t>
            </a:r>
            <a:r>
              <a:rPr lang="en-US" altLang="zh-CN" sz="2400" b="1" dirty="0"/>
              <a:t> </a:t>
            </a:r>
            <a:r>
              <a:rPr lang="zh-CN" altLang="en-US" sz="2400" b="1" dirty="0"/>
              <a:t>，</a:t>
            </a:r>
            <a:r>
              <a:rPr lang="zh-CN" altLang="en-US" sz="2400" dirty="0"/>
              <a:t>背包密码</a:t>
            </a:r>
            <a:r>
              <a:rPr lang="en-US" altLang="zh-CN" sz="2400" dirty="0"/>
              <a:t>, </a:t>
            </a:r>
            <a:r>
              <a:rPr lang="zh-CN" altLang="en-US" sz="2400" dirty="0"/>
              <a:t>椭圆曲线</a:t>
            </a:r>
            <a:r>
              <a:rPr lang="en-US" altLang="zh-CN" sz="2400" dirty="0"/>
              <a:t>, </a:t>
            </a:r>
            <a:r>
              <a:rPr lang="en-US" altLang="zh-CN" sz="2400" b="1" dirty="0" err="1"/>
              <a:t>EIGamal</a:t>
            </a:r>
            <a:r>
              <a:rPr lang="zh-CN" altLang="en-US" sz="2400" b="1" dirty="0"/>
              <a:t>， </a:t>
            </a:r>
            <a:r>
              <a:rPr lang="en-US" altLang="zh-CN" sz="2400" b="1" dirty="0">
                <a:solidFill>
                  <a:srgbClr val="FF0000"/>
                </a:solidFill>
              </a:rPr>
              <a:t>D_H</a:t>
            </a:r>
            <a:endParaRPr lang="en-US" altLang="zh-CN" sz="2400" dirty="0">
              <a:solidFill>
                <a:srgbClr val="FF0000"/>
              </a:solidFill>
            </a:endParaRPr>
          </a:p>
          <a:p>
            <a:pPr eaLnBrk="1" hangingPunct="1"/>
            <a:endParaRPr lang="zh-CN"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灯片编号占位符 5"/>
          <p:cNvSpPr>
            <a:spLocks noGrp="1"/>
          </p:cNvSpPr>
          <p:nvPr>
            <p:ph type="sldNum" sz="quarter" idx="12"/>
          </p:nvPr>
        </p:nvSpPr>
        <p:spPr>
          <a:noFill/>
        </p:spPr>
        <p:txBody>
          <a:bodyPr/>
          <a:lstStyle/>
          <a:p>
            <a:fld id="{8638E327-3EE0-4848-AF5B-EF5827B78BC4}" type="slidenum">
              <a:rPr lang="zh-CN" altLang="en-US" smtClean="0"/>
              <a:pPr/>
              <a:t>15</a:t>
            </a:fld>
            <a:endParaRPr lang="en-US" altLang="zh-CN"/>
          </a:p>
        </p:txBody>
      </p:sp>
      <p:sp>
        <p:nvSpPr>
          <p:cNvPr id="32771" name="Rectangle 2"/>
          <p:cNvSpPr>
            <a:spLocks noGrp="1" noChangeArrowheads="1"/>
          </p:cNvSpPr>
          <p:nvPr>
            <p:ph type="title"/>
          </p:nvPr>
        </p:nvSpPr>
        <p:spPr/>
        <p:txBody>
          <a:bodyPr/>
          <a:lstStyle/>
          <a:p>
            <a:pPr eaLnBrk="1" hangingPunct="1"/>
            <a:r>
              <a:rPr lang="en-US" altLang="zh-CN"/>
              <a:t>3.</a:t>
            </a:r>
            <a:r>
              <a:rPr lang="zh-CN" altLang="en-US"/>
              <a:t>凯撒密码</a:t>
            </a:r>
          </a:p>
        </p:txBody>
      </p:sp>
      <p:sp>
        <p:nvSpPr>
          <p:cNvPr id="32772" name="Rectangle 3"/>
          <p:cNvSpPr>
            <a:spLocks noGrp="1" noChangeArrowheads="1"/>
          </p:cNvSpPr>
          <p:nvPr>
            <p:ph type="body" idx="1"/>
          </p:nvPr>
        </p:nvSpPr>
        <p:spPr>
          <a:xfrm>
            <a:off x="684213" y="2017713"/>
            <a:ext cx="8270875" cy="4114800"/>
          </a:xfrm>
        </p:spPr>
        <p:txBody>
          <a:bodyPr/>
          <a:lstStyle/>
          <a:p>
            <a:pPr eaLnBrk="1" hangingPunct="1"/>
            <a:r>
              <a:rPr lang="zh-CN" altLang="en-US"/>
              <a:t>将字母循环前移</a:t>
            </a:r>
            <a:r>
              <a:rPr lang="en-US" altLang="zh-CN"/>
              <a:t>k</a:t>
            </a:r>
            <a:r>
              <a:rPr lang="zh-CN" altLang="en-US"/>
              <a:t>位</a:t>
            </a:r>
            <a:r>
              <a:rPr lang="en-US" altLang="zh-CN"/>
              <a:t>, k=5</a:t>
            </a:r>
            <a:r>
              <a:rPr lang="zh-CN" altLang="en-US"/>
              <a:t>时</a:t>
            </a:r>
          </a:p>
          <a:p>
            <a:pPr lvl="1" eaLnBrk="1" hangingPunct="1"/>
            <a:r>
              <a:rPr lang="en-US" altLang="zh-CN"/>
              <a:t>a b c d e f g h i j k l m n o p q r s t u v w x y z</a:t>
            </a:r>
          </a:p>
          <a:p>
            <a:pPr lvl="1" eaLnBrk="1" hangingPunct="1"/>
            <a:r>
              <a:rPr lang="en-US" altLang="zh-CN"/>
              <a:t>f g h i j k l m n o p q r s t u v w x y z a b c d e</a:t>
            </a:r>
          </a:p>
          <a:p>
            <a:pPr eaLnBrk="1" hangingPunct="1"/>
            <a:r>
              <a:rPr lang="en-US" altLang="zh-CN" b="1"/>
              <a:t>University-&gt;</a:t>
            </a:r>
            <a:r>
              <a:rPr lang="en-US" altLang="zh-CN"/>
              <a:t>Zsnajwxnyd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灯片编号占位符 5"/>
          <p:cNvSpPr>
            <a:spLocks noGrp="1"/>
          </p:cNvSpPr>
          <p:nvPr>
            <p:ph type="sldNum" sz="quarter" idx="12"/>
          </p:nvPr>
        </p:nvSpPr>
        <p:spPr>
          <a:noFill/>
        </p:spPr>
        <p:txBody>
          <a:bodyPr/>
          <a:lstStyle/>
          <a:p>
            <a:fld id="{78289314-52DA-45E5-A8B8-0D62E275B3EB}" type="slidenum">
              <a:rPr lang="zh-CN" altLang="en-US" smtClean="0"/>
              <a:pPr/>
              <a:t>16</a:t>
            </a:fld>
            <a:endParaRPr lang="en-US" altLang="zh-CN"/>
          </a:p>
        </p:txBody>
      </p:sp>
      <p:sp>
        <p:nvSpPr>
          <p:cNvPr id="33795" name="Rectangle 2"/>
          <p:cNvSpPr>
            <a:spLocks noGrp="1" noChangeArrowheads="1"/>
          </p:cNvSpPr>
          <p:nvPr>
            <p:ph type="title"/>
          </p:nvPr>
        </p:nvSpPr>
        <p:spPr/>
        <p:txBody>
          <a:bodyPr/>
          <a:lstStyle/>
          <a:p>
            <a:pPr eaLnBrk="1" hangingPunct="1"/>
            <a:r>
              <a:rPr lang="en-US" altLang="zh-CN"/>
              <a:t>4.</a:t>
            </a:r>
            <a:r>
              <a:rPr lang="zh-CN" altLang="en-US"/>
              <a:t>对称密码算法</a:t>
            </a:r>
          </a:p>
        </p:txBody>
      </p:sp>
      <p:sp>
        <p:nvSpPr>
          <p:cNvPr id="33796" name="Rectangle 3"/>
          <p:cNvSpPr>
            <a:spLocks noGrp="1" noChangeArrowheads="1"/>
          </p:cNvSpPr>
          <p:nvPr>
            <p:ph type="body" idx="1"/>
          </p:nvPr>
        </p:nvSpPr>
        <p:spPr>
          <a:xfrm>
            <a:off x="214282" y="1857364"/>
            <a:ext cx="8702676" cy="4714908"/>
          </a:xfrm>
        </p:spPr>
        <p:txBody>
          <a:bodyPr/>
          <a:lstStyle/>
          <a:p>
            <a:pPr eaLnBrk="1" hangingPunct="1"/>
            <a:r>
              <a:rPr lang="en-US" altLang="zh-CN" sz="2800" dirty="0"/>
              <a:t>DES</a:t>
            </a:r>
            <a:r>
              <a:rPr lang="zh-CN" altLang="en-US" sz="2800" dirty="0"/>
              <a:t>（数据加密标准，</a:t>
            </a:r>
            <a:r>
              <a:rPr lang="en-US" altLang="zh-CN" sz="2800" dirty="0"/>
              <a:t>Data Encryption Standard </a:t>
            </a:r>
            <a:r>
              <a:rPr lang="zh-CN" altLang="en-US" sz="2800" dirty="0"/>
              <a:t>） </a:t>
            </a:r>
          </a:p>
          <a:p>
            <a:pPr lvl="1" eaLnBrk="1" hangingPunct="1"/>
            <a:r>
              <a:rPr lang="zh-CN" altLang="en-US" sz="2400" dirty="0"/>
              <a:t>背景</a:t>
            </a:r>
          </a:p>
          <a:p>
            <a:pPr lvl="2" eaLnBrk="1" hangingPunct="1"/>
            <a:r>
              <a:rPr lang="en-US" altLang="zh-CN" sz="2000" dirty="0"/>
              <a:t>1973</a:t>
            </a:r>
            <a:r>
              <a:rPr lang="zh-CN" altLang="en-US" sz="2000" dirty="0"/>
              <a:t>年，</a:t>
            </a:r>
            <a:r>
              <a:rPr lang="en-US" altLang="zh-CN" sz="2000" dirty="0"/>
              <a:t>NBS(NIST) </a:t>
            </a:r>
            <a:r>
              <a:rPr lang="zh-CN" altLang="en-US" sz="2000" dirty="0"/>
              <a:t>美国国家标准局征集加密标准</a:t>
            </a:r>
          </a:p>
          <a:p>
            <a:pPr lvl="2" eaLnBrk="1" hangingPunct="1"/>
            <a:r>
              <a:rPr lang="en-US" altLang="zh-CN" sz="2000" dirty="0"/>
              <a:t>1974</a:t>
            </a:r>
            <a:r>
              <a:rPr lang="zh-CN" altLang="en-US" sz="2000" dirty="0"/>
              <a:t>年，</a:t>
            </a:r>
            <a:r>
              <a:rPr lang="en-US" altLang="zh-CN" sz="2000" dirty="0"/>
              <a:t>IBM</a:t>
            </a:r>
            <a:r>
              <a:rPr lang="zh-CN" altLang="en-US" sz="2000" dirty="0"/>
              <a:t>的</a:t>
            </a:r>
            <a:r>
              <a:rPr lang="en-US" altLang="zh-CN" sz="2000" dirty="0"/>
              <a:t>Tuchman</a:t>
            </a:r>
            <a:r>
              <a:rPr lang="zh-CN" altLang="en-US" sz="2000" dirty="0"/>
              <a:t>和</a:t>
            </a:r>
            <a:r>
              <a:rPr lang="en-US" altLang="zh-CN" sz="2000" dirty="0"/>
              <a:t>Meyers</a:t>
            </a:r>
            <a:r>
              <a:rPr lang="zh-CN" altLang="en-US" sz="2000" dirty="0"/>
              <a:t>发明</a:t>
            </a:r>
            <a:r>
              <a:rPr lang="en-US" altLang="zh-CN" sz="2000" dirty="0" err="1"/>
              <a:t>Luciffer</a:t>
            </a:r>
            <a:r>
              <a:rPr lang="zh-CN" altLang="en-US" sz="2000" dirty="0"/>
              <a:t>加密算法，</a:t>
            </a:r>
            <a:r>
              <a:rPr lang="en-US" altLang="zh-CN" sz="2000" dirty="0"/>
              <a:t>NBS</a:t>
            </a:r>
            <a:r>
              <a:rPr lang="zh-CN" altLang="en-US" sz="2000" dirty="0"/>
              <a:t>公布了</a:t>
            </a:r>
            <a:r>
              <a:rPr lang="en-US" altLang="zh-CN" sz="2000" dirty="0"/>
              <a:t>IBM</a:t>
            </a:r>
            <a:r>
              <a:rPr lang="zh-CN" altLang="en-US" sz="2000" dirty="0"/>
              <a:t>公司提供的该密码算法，以标准建议的形式在全国范围内征求意见</a:t>
            </a:r>
          </a:p>
          <a:p>
            <a:pPr lvl="2"/>
            <a:r>
              <a:rPr lang="en-US" altLang="zh-CN" sz="2000" dirty="0"/>
              <a:t>1977</a:t>
            </a:r>
            <a:r>
              <a:rPr lang="zh-CN" altLang="en-US" sz="2000" dirty="0"/>
              <a:t>年</a:t>
            </a:r>
            <a:r>
              <a:rPr lang="en-US" altLang="zh-CN" sz="2000" dirty="0"/>
              <a:t>7</a:t>
            </a:r>
            <a:r>
              <a:rPr lang="zh-CN" altLang="en-US" sz="2000" dirty="0"/>
              <a:t>月</a:t>
            </a:r>
            <a:r>
              <a:rPr lang="en-US" altLang="zh-CN" sz="2000" dirty="0"/>
              <a:t>15</a:t>
            </a:r>
            <a:r>
              <a:rPr lang="zh-CN" altLang="en-US" sz="2000" dirty="0"/>
              <a:t>日</a:t>
            </a:r>
            <a:r>
              <a:rPr lang="en-US" altLang="zh-CN" sz="2000" dirty="0"/>
              <a:t>, DES</a:t>
            </a:r>
            <a:r>
              <a:rPr lang="zh-CN" altLang="en-US" sz="2000" dirty="0"/>
              <a:t>正式颁布，供商业界和非国防性政府部门使用 </a:t>
            </a:r>
          </a:p>
          <a:p>
            <a:pPr lvl="1" eaLnBrk="1" hangingPunct="1"/>
            <a:r>
              <a:rPr lang="en-US" altLang="zh-CN" sz="2400" dirty="0"/>
              <a:t>DES</a:t>
            </a:r>
            <a:r>
              <a:rPr lang="zh-CN" altLang="en-US" sz="2400" dirty="0"/>
              <a:t>是一种对二元数据进行加密的算法，数据分组长度为</a:t>
            </a:r>
            <a:r>
              <a:rPr lang="en-US" altLang="zh-CN" sz="2400" dirty="0">
                <a:solidFill>
                  <a:srgbClr val="FF0000"/>
                </a:solidFill>
              </a:rPr>
              <a:t>64</a:t>
            </a:r>
            <a:r>
              <a:rPr lang="zh-CN" altLang="en-US" sz="2400" dirty="0">
                <a:solidFill>
                  <a:srgbClr val="FF0000"/>
                </a:solidFill>
              </a:rPr>
              <a:t>位</a:t>
            </a:r>
            <a:r>
              <a:rPr lang="zh-CN" altLang="en-US" sz="2400" dirty="0"/>
              <a:t>，密文分组长度也是</a:t>
            </a:r>
            <a:r>
              <a:rPr lang="en-US" altLang="zh-CN" sz="2400" dirty="0"/>
              <a:t>64</a:t>
            </a:r>
            <a:r>
              <a:rPr lang="zh-CN" altLang="en-US" sz="2400" dirty="0"/>
              <a:t>位，使用的密钥为</a:t>
            </a:r>
            <a:r>
              <a:rPr lang="en-US" altLang="zh-CN" sz="2400" dirty="0"/>
              <a:t>64</a:t>
            </a:r>
            <a:r>
              <a:rPr lang="zh-CN" altLang="en-US" sz="2400" dirty="0"/>
              <a:t>位，有效</a:t>
            </a:r>
            <a:r>
              <a:rPr lang="zh-CN" altLang="en-US" sz="2400" dirty="0">
                <a:solidFill>
                  <a:srgbClr val="FF0000"/>
                </a:solidFill>
              </a:rPr>
              <a:t>密钥长度为</a:t>
            </a:r>
            <a:r>
              <a:rPr lang="en-US" altLang="zh-CN" sz="2400" dirty="0">
                <a:solidFill>
                  <a:srgbClr val="FF0000"/>
                </a:solidFill>
              </a:rPr>
              <a:t>56</a:t>
            </a:r>
            <a:r>
              <a:rPr lang="zh-CN" altLang="en-US" sz="2400" dirty="0">
                <a:solidFill>
                  <a:srgbClr val="FF0000"/>
                </a:solidFill>
              </a:rPr>
              <a:t>位</a:t>
            </a:r>
            <a:r>
              <a:rPr lang="zh-CN" altLang="en-US" sz="2400" dirty="0"/>
              <a:t>，有</a:t>
            </a:r>
            <a:r>
              <a:rPr lang="en-US" altLang="zh-CN" sz="2400" dirty="0"/>
              <a:t>8</a:t>
            </a:r>
            <a:r>
              <a:rPr lang="zh-CN" altLang="en-US" sz="2400" dirty="0"/>
              <a:t>位用于奇偶校验，解密时的过程和加密时相似，但密钥的顺序正好相反，</a:t>
            </a:r>
            <a:r>
              <a:rPr lang="en-US" altLang="zh-CN" sz="2400" dirty="0"/>
              <a:t>DES</a:t>
            </a:r>
            <a:r>
              <a:rPr lang="zh-CN" altLang="en-US" sz="2400" dirty="0"/>
              <a:t>的整个体制是公开的，系统的安全性完全靠密钥的保密。</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灯片编号占位符 5"/>
          <p:cNvSpPr>
            <a:spLocks noGrp="1"/>
          </p:cNvSpPr>
          <p:nvPr>
            <p:ph type="sldNum" sz="quarter" idx="12"/>
          </p:nvPr>
        </p:nvSpPr>
        <p:spPr>
          <a:noFill/>
        </p:spPr>
        <p:txBody>
          <a:bodyPr/>
          <a:lstStyle/>
          <a:p>
            <a:fld id="{33E6890D-9D64-4D9A-8D64-7D5794A90331}" type="slidenum">
              <a:rPr lang="zh-CN" altLang="en-US" smtClean="0"/>
              <a:pPr/>
              <a:t>17</a:t>
            </a:fld>
            <a:endParaRPr lang="en-US" altLang="zh-CN"/>
          </a:p>
        </p:txBody>
      </p:sp>
      <p:sp>
        <p:nvSpPr>
          <p:cNvPr id="34819" name="Rectangle 2"/>
          <p:cNvSpPr>
            <a:spLocks noGrp="1" noChangeArrowheads="1"/>
          </p:cNvSpPr>
          <p:nvPr>
            <p:ph type="title"/>
          </p:nvPr>
        </p:nvSpPr>
        <p:spPr/>
        <p:txBody>
          <a:bodyPr/>
          <a:lstStyle/>
          <a:p>
            <a:pPr eaLnBrk="1" hangingPunct="1"/>
            <a:r>
              <a:rPr lang="en-US" altLang="zh-CN"/>
              <a:t>DES</a:t>
            </a:r>
            <a:r>
              <a:rPr lang="zh-CN" altLang="en-US"/>
              <a:t>算法的过程</a:t>
            </a:r>
          </a:p>
        </p:txBody>
      </p:sp>
      <p:sp>
        <p:nvSpPr>
          <p:cNvPr id="34820" name="Rectangle 3"/>
          <p:cNvSpPr>
            <a:spLocks noGrp="1" noChangeArrowheads="1"/>
          </p:cNvSpPr>
          <p:nvPr>
            <p:ph type="body" idx="1"/>
          </p:nvPr>
        </p:nvSpPr>
        <p:spPr>
          <a:xfrm>
            <a:off x="428596" y="2017713"/>
            <a:ext cx="8526492" cy="4114800"/>
          </a:xfrm>
        </p:spPr>
        <p:txBody>
          <a:bodyPr/>
          <a:lstStyle/>
          <a:p>
            <a:pPr eaLnBrk="1" hangingPunct="1"/>
            <a:r>
              <a:rPr lang="zh-CN" altLang="en-US" sz="2800" dirty="0"/>
              <a:t>是在一个</a:t>
            </a:r>
            <a:r>
              <a:rPr lang="zh-CN" altLang="en-US" sz="2800" dirty="0">
                <a:solidFill>
                  <a:srgbClr val="FF0000"/>
                </a:solidFill>
              </a:rPr>
              <a:t>初始置换</a:t>
            </a:r>
            <a:r>
              <a:rPr lang="en-US" altLang="zh-CN" sz="2800" dirty="0">
                <a:solidFill>
                  <a:srgbClr val="FF0000"/>
                </a:solidFill>
              </a:rPr>
              <a:t> </a:t>
            </a:r>
            <a:r>
              <a:rPr lang="en-US" altLang="zh-CN" sz="2800" dirty="0"/>
              <a:t>(IP</a:t>
            </a:r>
            <a:r>
              <a:rPr lang="zh-CN" altLang="en-US" sz="2800" dirty="0"/>
              <a:t>，</a:t>
            </a:r>
            <a:r>
              <a:rPr lang="en-US" altLang="zh-CN" sz="2800" dirty="0"/>
              <a:t>Initial Permutation)</a:t>
            </a:r>
            <a:r>
              <a:rPr lang="zh-CN" altLang="en-US" sz="2800" dirty="0"/>
              <a:t>后，明文组被分成左半部分和右半部分，每部分</a:t>
            </a:r>
            <a:r>
              <a:rPr lang="en-US" altLang="zh-CN" sz="2800" dirty="0"/>
              <a:t>32</a:t>
            </a:r>
            <a:r>
              <a:rPr lang="zh-CN" altLang="en-US" sz="2800" dirty="0"/>
              <a:t>位，以</a:t>
            </a:r>
            <a:r>
              <a:rPr lang="en-US" altLang="zh-CN" sz="2800" i="1" dirty="0"/>
              <a:t>L</a:t>
            </a:r>
            <a:r>
              <a:rPr lang="en-US" altLang="zh-CN" sz="2800" baseline="-25000" dirty="0"/>
              <a:t>0</a:t>
            </a:r>
            <a:r>
              <a:rPr lang="zh-CN" altLang="en-US" sz="2800" dirty="0"/>
              <a:t>和</a:t>
            </a:r>
            <a:r>
              <a:rPr lang="en-US" altLang="zh-CN" sz="2800" i="1" dirty="0"/>
              <a:t>R</a:t>
            </a:r>
            <a:r>
              <a:rPr lang="en-US" altLang="zh-CN" sz="2800" baseline="-25000" dirty="0"/>
              <a:t>0</a:t>
            </a:r>
            <a:r>
              <a:rPr lang="zh-CN" altLang="en-US" sz="2800" dirty="0"/>
              <a:t>表示，然后是</a:t>
            </a:r>
            <a:r>
              <a:rPr lang="en-US" altLang="zh-CN" sz="2800" dirty="0"/>
              <a:t>16</a:t>
            </a:r>
            <a:r>
              <a:rPr lang="zh-CN" altLang="en-US" sz="2800" dirty="0"/>
              <a:t>轮迭代的乘积变换，称为函数</a:t>
            </a:r>
            <a:r>
              <a:rPr lang="en-US" altLang="zh-CN" sz="2800" i="1" dirty="0"/>
              <a:t>f</a:t>
            </a:r>
            <a:r>
              <a:rPr lang="zh-CN" altLang="en-US" sz="2800" i="1" dirty="0"/>
              <a:t>，</a:t>
            </a:r>
            <a:r>
              <a:rPr lang="zh-CN" altLang="en-US" sz="2800" dirty="0"/>
              <a:t>将数据和密钥结合起来。</a:t>
            </a:r>
            <a:r>
              <a:rPr lang="en-US" altLang="zh-CN" sz="2800" dirty="0"/>
              <a:t>16</a:t>
            </a:r>
            <a:r>
              <a:rPr lang="zh-CN" altLang="en-US" sz="2800" dirty="0"/>
              <a:t>轮之后，左右两部分进行一次交换，再经过一个初始逆置换</a:t>
            </a:r>
            <a:r>
              <a:rPr lang="en-US" altLang="zh-CN" sz="2800" dirty="0"/>
              <a:t>IP</a:t>
            </a:r>
            <a:r>
              <a:rPr lang="en-US" altLang="zh-CN" sz="2800" baseline="30000" dirty="0"/>
              <a:t>-1</a:t>
            </a:r>
            <a:r>
              <a:rPr lang="en-US" altLang="zh-CN" sz="2800" dirty="0"/>
              <a:t> </a:t>
            </a:r>
            <a:r>
              <a:rPr lang="zh-CN" altLang="en-US" sz="2800" dirty="0"/>
              <a:t>，算法结束。</a:t>
            </a:r>
          </a:p>
          <a:p>
            <a:pPr eaLnBrk="1" hangingPunct="1"/>
            <a:r>
              <a:rPr lang="zh-CN" altLang="en-US" sz="2800" dirty="0">
                <a:solidFill>
                  <a:srgbClr val="FF0000"/>
                </a:solidFill>
              </a:rPr>
              <a:t>初始置换</a:t>
            </a:r>
            <a:r>
              <a:rPr lang="zh-CN" altLang="en-US" sz="2800" dirty="0"/>
              <a:t>与逆初始置换在密码意义上作用不大，他们的作用在于打乱原来输入</a:t>
            </a:r>
            <a:r>
              <a:rPr lang="en-US" altLang="zh-CN" sz="2800" i="1" dirty="0"/>
              <a:t>x</a:t>
            </a:r>
            <a:r>
              <a:rPr lang="zh-CN" altLang="en-US" sz="2800" dirty="0"/>
              <a:t>的</a:t>
            </a:r>
            <a:r>
              <a:rPr lang="en-US" altLang="zh-CN" sz="2800" dirty="0"/>
              <a:t>ASCII</a:t>
            </a:r>
            <a:r>
              <a:rPr lang="zh-CN" altLang="en-US" sz="2800" dirty="0"/>
              <a:t>码字划分关系，并将原来明文的校验位变成置换输出的一个字节。</a:t>
            </a:r>
          </a:p>
          <a:p>
            <a:pPr eaLnBrk="1" hangingPunct="1">
              <a:lnSpc>
                <a:spcPct val="90000"/>
              </a:lnSpc>
            </a:pPr>
            <a:endParaRPr lang="zh-CN" alt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zh-CN"/>
              <a:t>DES</a:t>
            </a:r>
            <a:r>
              <a:rPr lang="zh-CN" altLang="en-US"/>
              <a:t>算法流程</a:t>
            </a:r>
          </a:p>
        </p:txBody>
      </p:sp>
      <p:pic>
        <p:nvPicPr>
          <p:cNvPr id="35843" name="Picture 6"/>
          <p:cNvPicPr>
            <a:picLocks noChangeAspect="1" noChangeArrowheads="1"/>
          </p:cNvPicPr>
          <p:nvPr/>
        </p:nvPicPr>
        <p:blipFill>
          <a:blip r:embed="rId3" cstate="print"/>
          <a:srcRect/>
          <a:stretch>
            <a:fillRect/>
          </a:stretch>
        </p:blipFill>
        <p:spPr bwMode="auto">
          <a:xfrm>
            <a:off x="250825" y="2017713"/>
            <a:ext cx="8704263" cy="4608512"/>
          </a:xfrm>
          <a:prstGeom prst="rect">
            <a:avLst/>
          </a:prstGeom>
          <a:noFill/>
          <a:ln w="9525">
            <a:noFill/>
            <a:miter lim="800000"/>
            <a:headEnd/>
            <a:tailEnd/>
          </a:ln>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灯片编号占位符 5"/>
          <p:cNvSpPr>
            <a:spLocks noGrp="1"/>
          </p:cNvSpPr>
          <p:nvPr>
            <p:ph type="sldNum" sz="quarter" idx="12"/>
          </p:nvPr>
        </p:nvSpPr>
        <p:spPr>
          <a:noFill/>
        </p:spPr>
        <p:txBody>
          <a:bodyPr/>
          <a:lstStyle/>
          <a:p>
            <a:fld id="{FE25B78D-4E4A-4FF6-BDE5-DD3365EBAEFC}" type="slidenum">
              <a:rPr lang="zh-CN" altLang="en-US" smtClean="0"/>
              <a:pPr/>
              <a:t>19</a:t>
            </a:fld>
            <a:endParaRPr lang="en-US" altLang="zh-CN"/>
          </a:p>
        </p:txBody>
      </p:sp>
      <p:sp>
        <p:nvSpPr>
          <p:cNvPr id="36867" name="Rectangle 2"/>
          <p:cNvSpPr>
            <a:spLocks noGrp="1" noChangeArrowheads="1"/>
          </p:cNvSpPr>
          <p:nvPr>
            <p:ph type="title"/>
          </p:nvPr>
        </p:nvSpPr>
        <p:spPr/>
        <p:txBody>
          <a:bodyPr/>
          <a:lstStyle/>
          <a:p>
            <a:pPr eaLnBrk="1" hangingPunct="1"/>
            <a:r>
              <a:rPr lang="en-US" altLang="zh-CN" dirty="0"/>
              <a:t>DES</a:t>
            </a:r>
            <a:r>
              <a:rPr lang="zh-CN" altLang="en-US" dirty="0"/>
              <a:t>算法的破解</a:t>
            </a:r>
          </a:p>
        </p:txBody>
      </p:sp>
      <p:sp>
        <p:nvSpPr>
          <p:cNvPr id="36868" name="Rectangle 3"/>
          <p:cNvSpPr>
            <a:spLocks noGrp="1" noChangeArrowheads="1"/>
          </p:cNvSpPr>
          <p:nvPr>
            <p:ph type="body" idx="1"/>
          </p:nvPr>
        </p:nvSpPr>
        <p:spPr>
          <a:xfrm>
            <a:off x="285720" y="1928802"/>
            <a:ext cx="8669368" cy="4429155"/>
          </a:xfrm>
        </p:spPr>
        <p:txBody>
          <a:bodyPr/>
          <a:lstStyle/>
          <a:p>
            <a:pPr eaLnBrk="1" hangingPunct="1"/>
            <a:r>
              <a:rPr lang="en-US" altLang="zh-CN" sz="2400" dirty="0"/>
              <a:t>DES</a:t>
            </a:r>
            <a:r>
              <a:rPr lang="zh-CN" altLang="en-US" sz="2400" dirty="0"/>
              <a:t>使用了近 </a:t>
            </a:r>
            <a:r>
              <a:rPr lang="en-US" altLang="zh-CN" sz="2400" dirty="0"/>
              <a:t>25</a:t>
            </a:r>
            <a:r>
              <a:rPr lang="zh-CN" altLang="en-US" sz="2400" dirty="0"/>
              <a:t>年时间，它具有很强的抗密码分析能力，但它的密钥长度只有</a:t>
            </a:r>
            <a:r>
              <a:rPr lang="en-US" altLang="zh-CN" sz="2400" dirty="0"/>
              <a:t>56</a:t>
            </a:r>
            <a:r>
              <a:rPr lang="zh-CN" altLang="en-US" sz="2400" dirty="0"/>
              <a:t>比特， </a:t>
            </a:r>
            <a:r>
              <a:rPr lang="en-US" altLang="zh-CN" sz="2400" dirty="0"/>
              <a:t>56-bit </a:t>
            </a:r>
            <a:r>
              <a:rPr lang="zh-CN" altLang="en-US" sz="2400" dirty="0"/>
              <a:t>密钥有</a:t>
            </a:r>
            <a:r>
              <a:rPr lang="en-US" altLang="zh-CN" sz="2400" dirty="0"/>
              <a:t>2</a:t>
            </a:r>
            <a:r>
              <a:rPr lang="en-US" altLang="zh-CN" sz="2400" baseline="30000" dirty="0"/>
              <a:t>56</a:t>
            </a:r>
            <a:r>
              <a:rPr lang="en-US" altLang="zh-CN" sz="2400" dirty="0"/>
              <a:t> = 72,057,584,037,927,936 ≈ 7.2</a:t>
            </a:r>
            <a:r>
              <a:rPr lang="zh-CN" altLang="en-US" sz="2400" dirty="0"/>
              <a:t>亿亿之多，随着计算机运算能力的增加，</a:t>
            </a:r>
            <a:r>
              <a:rPr lang="en-US" altLang="zh-CN" sz="2400" dirty="0"/>
              <a:t>56</a:t>
            </a:r>
            <a:r>
              <a:rPr lang="zh-CN" altLang="en-US" sz="2400" dirty="0"/>
              <a:t>比特长度的密码系统显得不安全了。</a:t>
            </a:r>
          </a:p>
          <a:p>
            <a:pPr eaLnBrk="1" hangingPunct="1"/>
            <a:r>
              <a:rPr lang="en-US" altLang="zh-CN" sz="2400" dirty="0"/>
              <a:t>1997</a:t>
            </a:r>
            <a:r>
              <a:rPr lang="zh-CN" altLang="en-US" sz="2400" dirty="0"/>
              <a:t>年，</a:t>
            </a:r>
            <a:r>
              <a:rPr lang="en-US" altLang="zh-CN" sz="2400" dirty="0"/>
              <a:t>RSA</a:t>
            </a:r>
            <a:r>
              <a:rPr lang="zh-CN" altLang="en-US" sz="2400" dirty="0"/>
              <a:t>公司发起破译</a:t>
            </a:r>
            <a:r>
              <a:rPr lang="en-US" altLang="zh-CN" sz="2400" dirty="0"/>
              <a:t>RC4</a:t>
            </a:r>
            <a:r>
              <a:rPr lang="zh-CN" altLang="en-US" sz="2400" dirty="0"/>
              <a:t>、</a:t>
            </a:r>
            <a:r>
              <a:rPr lang="en-US" altLang="zh-CN" sz="2400" dirty="0"/>
              <a:t>RC5</a:t>
            </a:r>
            <a:r>
              <a:rPr lang="zh-CN" altLang="en-US" sz="2400" dirty="0"/>
              <a:t>、</a:t>
            </a:r>
            <a:r>
              <a:rPr lang="en-US" altLang="zh-CN" sz="2400" dirty="0"/>
              <a:t>MD2</a:t>
            </a:r>
            <a:r>
              <a:rPr lang="zh-CN" altLang="en-US" sz="2400" dirty="0"/>
              <a:t>、</a:t>
            </a:r>
            <a:r>
              <a:rPr lang="en-US" altLang="zh-CN" sz="2400" dirty="0"/>
              <a:t>MD5</a:t>
            </a:r>
            <a:r>
              <a:rPr lang="zh-CN" altLang="en-US" sz="2400" dirty="0"/>
              <a:t>，以及</a:t>
            </a:r>
            <a:r>
              <a:rPr lang="en-US" altLang="zh-CN" sz="2400" dirty="0"/>
              <a:t>DES</a:t>
            </a:r>
            <a:r>
              <a:rPr lang="zh-CN" altLang="en-US" sz="2400" dirty="0"/>
              <a:t>的活动，破译</a:t>
            </a:r>
            <a:r>
              <a:rPr lang="en-US" altLang="zh-CN" sz="2400" dirty="0"/>
              <a:t>DES</a:t>
            </a:r>
            <a:r>
              <a:rPr lang="zh-CN" altLang="en-US" sz="2400" dirty="0"/>
              <a:t>奖励</a:t>
            </a:r>
            <a:r>
              <a:rPr lang="en-US" altLang="zh-CN" sz="2400" dirty="0"/>
              <a:t>10000</a:t>
            </a:r>
            <a:r>
              <a:rPr lang="zh-CN" altLang="en-US" sz="2400" dirty="0"/>
              <a:t>美金。</a:t>
            </a:r>
          </a:p>
          <a:p>
            <a:pPr lvl="1" eaLnBrk="1" hangingPunct="1"/>
            <a:r>
              <a:rPr lang="zh-CN" altLang="en-US" sz="2000" dirty="0"/>
              <a:t>由</a:t>
            </a:r>
            <a:r>
              <a:rPr lang="en-US" altLang="zh-CN" sz="2000" dirty="0"/>
              <a:t>Roche Verse</a:t>
            </a:r>
            <a:r>
              <a:rPr lang="zh-CN" altLang="en-US" sz="2000" dirty="0"/>
              <a:t>牵头的工程小组动用了</a:t>
            </a:r>
            <a:r>
              <a:rPr lang="en-US" altLang="zh-CN" sz="2000" dirty="0"/>
              <a:t>70000</a:t>
            </a:r>
            <a:r>
              <a:rPr lang="zh-CN" altLang="en-US" sz="2000" dirty="0"/>
              <a:t>多台通过因特网连接起来的 计算机系统，花费了</a:t>
            </a:r>
            <a:r>
              <a:rPr lang="en-US" altLang="zh-CN" sz="2000" dirty="0"/>
              <a:t>96</a:t>
            </a:r>
            <a:r>
              <a:rPr lang="zh-CN" altLang="en-US" sz="2000" dirty="0"/>
              <a:t>天找到了密钥。</a:t>
            </a:r>
          </a:p>
          <a:p>
            <a:pPr lvl="1" eaLnBrk="1" hangingPunct="1"/>
            <a:r>
              <a:rPr lang="en-US" altLang="zh-CN" sz="2000" dirty="0"/>
              <a:t>1998</a:t>
            </a:r>
            <a:r>
              <a:rPr lang="zh-CN" altLang="en-US" sz="2000" dirty="0"/>
              <a:t>年</a:t>
            </a:r>
            <a:r>
              <a:rPr lang="en-US" altLang="zh-CN" sz="2000" dirty="0"/>
              <a:t>7</a:t>
            </a:r>
            <a:r>
              <a:rPr lang="zh-CN" altLang="en-US" sz="2000" dirty="0"/>
              <a:t>月，电子前沿基金会花费</a:t>
            </a:r>
            <a:r>
              <a:rPr lang="en-US" altLang="zh-CN" sz="2000" dirty="0"/>
              <a:t>25</a:t>
            </a:r>
            <a:r>
              <a:rPr lang="zh-CN" altLang="en-US" sz="2000" dirty="0"/>
              <a:t>万美圆制造的一台机器在不到</a:t>
            </a:r>
            <a:r>
              <a:rPr lang="en-US" altLang="zh-CN" sz="2000" dirty="0"/>
              <a:t>3</a:t>
            </a:r>
            <a:r>
              <a:rPr lang="zh-CN" altLang="en-US" sz="2000" dirty="0"/>
              <a:t>天的时间里攻破了</a:t>
            </a:r>
            <a:r>
              <a:rPr lang="en-US" altLang="zh-CN" sz="2000" dirty="0"/>
              <a:t>DES</a:t>
            </a:r>
            <a:r>
              <a:rPr lang="zh-CN" altLang="en-US" sz="2000" dirty="0"/>
              <a:t>。</a:t>
            </a:r>
          </a:p>
          <a:p>
            <a:pPr lvl="1" eaLnBrk="1" hangingPunct="1"/>
            <a:r>
              <a:rPr lang="en-AU" altLang="zh-CN" sz="2000" dirty="0"/>
              <a:t>1999</a:t>
            </a:r>
            <a:r>
              <a:rPr lang="zh-CN" altLang="en-AU" sz="2000" dirty="0"/>
              <a:t>年在超级计算机上只要</a:t>
            </a:r>
            <a:r>
              <a:rPr lang="en-AU" altLang="zh-CN" sz="2000" dirty="0"/>
              <a:t>22</a:t>
            </a:r>
            <a:r>
              <a:rPr lang="zh-CN" altLang="en-AU" sz="2000" dirty="0"/>
              <a:t>小时</a:t>
            </a:r>
            <a:r>
              <a:rPr lang="en-AU" altLang="zh-CN" sz="2000" dirty="0"/>
              <a:t>!</a:t>
            </a:r>
            <a:endParaRPr lang="zh-CN" alt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灯片编号占位符 5"/>
          <p:cNvSpPr>
            <a:spLocks noGrp="1"/>
          </p:cNvSpPr>
          <p:nvPr>
            <p:ph type="sldNum" sz="quarter" idx="12"/>
          </p:nvPr>
        </p:nvSpPr>
        <p:spPr>
          <a:noFill/>
        </p:spPr>
        <p:txBody>
          <a:bodyPr/>
          <a:lstStyle/>
          <a:p>
            <a:fld id="{B0F0085D-546F-4CA0-BF2C-BF2C3F5CBC56}" type="slidenum">
              <a:rPr lang="zh-CN" altLang="en-US" smtClean="0"/>
              <a:pPr/>
              <a:t>2</a:t>
            </a:fld>
            <a:endParaRPr lang="en-US" altLang="zh-CN"/>
          </a:p>
        </p:txBody>
      </p:sp>
      <p:sp>
        <p:nvSpPr>
          <p:cNvPr id="18435" name="Rectangle 2"/>
          <p:cNvSpPr>
            <a:spLocks noGrp="1" noChangeArrowheads="1"/>
          </p:cNvSpPr>
          <p:nvPr>
            <p:ph type="title"/>
          </p:nvPr>
        </p:nvSpPr>
        <p:spPr/>
        <p:txBody>
          <a:bodyPr/>
          <a:lstStyle/>
          <a:p>
            <a:pPr eaLnBrk="1" hangingPunct="1"/>
            <a:r>
              <a:rPr lang="en-US" altLang="zh-CN"/>
              <a:t>Chapter 10</a:t>
            </a:r>
            <a:r>
              <a:rPr lang="zh-CN" altLang="en-US"/>
              <a:t>网络安全 </a:t>
            </a:r>
          </a:p>
        </p:txBody>
      </p:sp>
      <p:sp>
        <p:nvSpPr>
          <p:cNvPr id="18436" name="Rectangle 3"/>
          <p:cNvSpPr>
            <a:spLocks noGrp="1" noChangeArrowheads="1"/>
          </p:cNvSpPr>
          <p:nvPr>
            <p:ph type="body" idx="1"/>
          </p:nvPr>
        </p:nvSpPr>
        <p:spPr>
          <a:xfrm>
            <a:off x="900113" y="1916113"/>
            <a:ext cx="7772400" cy="3673475"/>
          </a:xfrm>
        </p:spPr>
        <p:txBody>
          <a:bodyPr/>
          <a:lstStyle/>
          <a:p>
            <a:pPr eaLnBrk="1" hangingPunct="1"/>
            <a:r>
              <a:rPr lang="en-US" altLang="zh-CN" b="1">
                <a:solidFill>
                  <a:srgbClr val="FF3300"/>
                </a:solidFill>
              </a:rPr>
              <a:t>10.1</a:t>
            </a:r>
            <a:r>
              <a:rPr lang="zh-CN" altLang="en-US" b="1">
                <a:solidFill>
                  <a:srgbClr val="FF3300"/>
                </a:solidFill>
              </a:rPr>
              <a:t>概述</a:t>
            </a:r>
          </a:p>
          <a:p>
            <a:pPr eaLnBrk="1" hangingPunct="1"/>
            <a:r>
              <a:rPr lang="en-US" altLang="zh-CN"/>
              <a:t>10.2</a:t>
            </a:r>
            <a:r>
              <a:rPr lang="zh-CN" altLang="en-US"/>
              <a:t>密码学基础知识</a:t>
            </a:r>
          </a:p>
          <a:p>
            <a:pPr eaLnBrk="1" hangingPunct="1"/>
            <a:r>
              <a:rPr lang="en-US" altLang="zh-CN"/>
              <a:t>10.3</a:t>
            </a:r>
            <a:r>
              <a:rPr lang="zh-CN" altLang="en-US"/>
              <a:t>数字签名与认证</a:t>
            </a:r>
          </a:p>
          <a:p>
            <a:pPr eaLnBrk="1" hangingPunct="1"/>
            <a:r>
              <a:rPr lang="en-US" altLang="zh-CN"/>
              <a:t>10.4</a:t>
            </a:r>
            <a:r>
              <a:rPr lang="zh-CN" altLang="en-US"/>
              <a:t>典型的网络安全威胁</a:t>
            </a:r>
          </a:p>
          <a:p>
            <a:pPr eaLnBrk="1" hangingPunct="1"/>
            <a:r>
              <a:rPr lang="zh-CN" altLang="en-US"/>
              <a:t>1</a:t>
            </a:r>
            <a:r>
              <a:rPr lang="en-US" altLang="zh-CN"/>
              <a:t>0.5</a:t>
            </a:r>
            <a:r>
              <a:rPr lang="zh-CN" altLang="en-US"/>
              <a:t>网络安全协议</a:t>
            </a:r>
          </a:p>
          <a:p>
            <a:pPr eaLnBrk="1" hangingPunct="1"/>
            <a:r>
              <a:rPr lang="en-US" altLang="zh-CN"/>
              <a:t>10.6</a:t>
            </a:r>
            <a:r>
              <a:rPr lang="zh-CN" altLang="en-US"/>
              <a:t>网络的安全技术</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灯片编号占位符 5"/>
          <p:cNvSpPr>
            <a:spLocks noGrp="1"/>
          </p:cNvSpPr>
          <p:nvPr>
            <p:ph type="sldNum" sz="quarter" idx="12"/>
          </p:nvPr>
        </p:nvSpPr>
        <p:spPr>
          <a:noFill/>
        </p:spPr>
        <p:txBody>
          <a:bodyPr/>
          <a:lstStyle/>
          <a:p>
            <a:fld id="{9CB60109-1376-4851-B89C-CC3A04AA5C18}" type="slidenum">
              <a:rPr lang="zh-CN" altLang="en-US" smtClean="0"/>
              <a:pPr/>
              <a:t>20</a:t>
            </a:fld>
            <a:endParaRPr lang="en-US" altLang="zh-CN"/>
          </a:p>
        </p:txBody>
      </p:sp>
      <p:sp>
        <p:nvSpPr>
          <p:cNvPr id="37891" name="Rectangle 2"/>
          <p:cNvSpPr>
            <a:spLocks noGrp="1" noChangeArrowheads="1"/>
          </p:cNvSpPr>
          <p:nvPr>
            <p:ph type="title"/>
          </p:nvPr>
        </p:nvSpPr>
        <p:spPr/>
        <p:txBody>
          <a:bodyPr/>
          <a:lstStyle/>
          <a:p>
            <a:pPr eaLnBrk="1" hangingPunct="1"/>
            <a:r>
              <a:rPr lang="zh-CN" altLang="en-US"/>
              <a:t>其他算法</a:t>
            </a:r>
          </a:p>
        </p:txBody>
      </p:sp>
      <p:sp>
        <p:nvSpPr>
          <p:cNvPr id="37892" name="Rectangle 3"/>
          <p:cNvSpPr>
            <a:spLocks noGrp="1" noChangeArrowheads="1"/>
          </p:cNvSpPr>
          <p:nvPr>
            <p:ph type="body" idx="1"/>
          </p:nvPr>
        </p:nvSpPr>
        <p:spPr>
          <a:xfrm>
            <a:off x="188913" y="1989138"/>
            <a:ext cx="8955087" cy="4579937"/>
          </a:xfrm>
        </p:spPr>
        <p:txBody>
          <a:bodyPr/>
          <a:lstStyle/>
          <a:p>
            <a:pPr eaLnBrk="1" hangingPunct="1"/>
            <a:r>
              <a:rPr lang="zh-CN" altLang="en-US"/>
              <a:t>三重</a:t>
            </a:r>
            <a:r>
              <a:rPr lang="en-US" altLang="zh-CN" b="1"/>
              <a:t>DES</a:t>
            </a:r>
          </a:p>
          <a:p>
            <a:pPr lvl="1" eaLnBrk="1" hangingPunct="1"/>
            <a:r>
              <a:rPr lang="zh-CN" altLang="en-US"/>
              <a:t>使用三（或两）个不同的密钥对数据块进行三次（或两次）加密，三重</a:t>
            </a:r>
            <a:r>
              <a:rPr lang="en-US" altLang="zh-CN"/>
              <a:t>DES</a:t>
            </a:r>
            <a:r>
              <a:rPr lang="zh-CN" altLang="en-US"/>
              <a:t>的强度大约和</a:t>
            </a:r>
            <a:r>
              <a:rPr lang="en-US" altLang="zh-CN"/>
              <a:t>112-bit</a:t>
            </a:r>
            <a:r>
              <a:rPr lang="zh-CN" altLang="en-US"/>
              <a:t>的密钥强度相当，三重</a:t>
            </a:r>
            <a:r>
              <a:rPr lang="en-US" altLang="zh-CN"/>
              <a:t>DES</a:t>
            </a:r>
            <a:r>
              <a:rPr lang="zh-CN" altLang="en-US"/>
              <a:t>有四种模型：</a:t>
            </a:r>
          </a:p>
          <a:p>
            <a:pPr lvl="2" eaLnBrk="1" hangingPunct="1"/>
            <a:r>
              <a:rPr lang="en-US" altLang="zh-CN"/>
              <a:t>DES-EEE3 </a:t>
            </a:r>
            <a:r>
              <a:rPr lang="zh-CN" altLang="en-US"/>
              <a:t>使用三个不同密钥顺序进行三次加密变换</a:t>
            </a:r>
          </a:p>
          <a:p>
            <a:pPr lvl="2" eaLnBrk="1" hangingPunct="1"/>
            <a:r>
              <a:rPr lang="en-US" altLang="zh-CN"/>
              <a:t>DES-EDE3 </a:t>
            </a:r>
            <a:r>
              <a:rPr lang="zh-CN" altLang="en-US"/>
              <a:t>使用三个不同密钥依次进行加密</a:t>
            </a:r>
            <a:r>
              <a:rPr lang="en-US" altLang="zh-CN"/>
              <a:t>-</a:t>
            </a:r>
            <a:r>
              <a:rPr lang="zh-CN" altLang="en-US"/>
              <a:t>解密</a:t>
            </a:r>
            <a:r>
              <a:rPr lang="en-US" altLang="zh-CN"/>
              <a:t>-</a:t>
            </a:r>
            <a:r>
              <a:rPr lang="zh-CN" altLang="en-US"/>
              <a:t>加密变换</a:t>
            </a:r>
          </a:p>
          <a:p>
            <a:pPr lvl="2" eaLnBrk="1" hangingPunct="1"/>
            <a:r>
              <a:rPr lang="en-US" altLang="zh-CN"/>
              <a:t>DES-EEE2 </a:t>
            </a:r>
            <a:r>
              <a:rPr lang="zh-CN" altLang="en-US"/>
              <a:t>其中密钥</a:t>
            </a:r>
            <a:r>
              <a:rPr lang="en-US" altLang="zh-CN"/>
              <a:t>K1=K3 </a:t>
            </a:r>
            <a:r>
              <a:rPr lang="zh-CN" altLang="en-US"/>
              <a:t>顺序进行三次加密变换</a:t>
            </a:r>
          </a:p>
          <a:p>
            <a:pPr lvl="2" eaLnBrk="1" hangingPunct="1"/>
            <a:r>
              <a:rPr lang="en-US" altLang="zh-CN"/>
              <a:t>DES-EDE2 </a:t>
            </a:r>
            <a:r>
              <a:rPr lang="zh-CN" altLang="en-US"/>
              <a:t>其中密钥</a:t>
            </a:r>
            <a:r>
              <a:rPr lang="en-US" altLang="zh-CN"/>
              <a:t>K1=K3 </a:t>
            </a:r>
            <a:r>
              <a:rPr lang="zh-CN" altLang="en-US"/>
              <a:t>依次进行加密</a:t>
            </a:r>
            <a:r>
              <a:rPr lang="en-US" altLang="zh-CN"/>
              <a:t>-</a:t>
            </a:r>
            <a:r>
              <a:rPr lang="zh-CN" altLang="en-US"/>
              <a:t>解密</a:t>
            </a:r>
            <a:r>
              <a:rPr lang="en-US" altLang="zh-CN"/>
              <a:t>-</a:t>
            </a:r>
            <a:r>
              <a:rPr lang="zh-CN" altLang="en-US"/>
              <a:t>加密变换</a:t>
            </a:r>
            <a:endParaRPr lang="en-US" altLang="zh-CN"/>
          </a:p>
          <a:p>
            <a:pPr eaLnBrk="1" hangingPunct="1"/>
            <a:endParaRPr lang="zh-CN" altLang="en-US" sz="2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灯片编号占位符 5"/>
          <p:cNvSpPr>
            <a:spLocks noGrp="1"/>
          </p:cNvSpPr>
          <p:nvPr>
            <p:ph type="sldNum" sz="quarter" idx="12"/>
          </p:nvPr>
        </p:nvSpPr>
        <p:spPr>
          <a:noFill/>
        </p:spPr>
        <p:txBody>
          <a:bodyPr/>
          <a:lstStyle/>
          <a:p>
            <a:fld id="{53038E29-D476-40FE-9F3A-26E38B08261B}" type="slidenum">
              <a:rPr lang="zh-CN" altLang="en-US" smtClean="0"/>
              <a:pPr/>
              <a:t>21</a:t>
            </a:fld>
            <a:endParaRPr lang="en-US" altLang="zh-CN"/>
          </a:p>
        </p:txBody>
      </p:sp>
      <p:sp>
        <p:nvSpPr>
          <p:cNvPr id="38915" name="Rectangle 2"/>
          <p:cNvSpPr>
            <a:spLocks noGrp="1" noChangeArrowheads="1"/>
          </p:cNvSpPr>
          <p:nvPr>
            <p:ph type="title"/>
          </p:nvPr>
        </p:nvSpPr>
        <p:spPr/>
        <p:txBody>
          <a:bodyPr/>
          <a:lstStyle/>
          <a:p>
            <a:pPr eaLnBrk="1" hangingPunct="1"/>
            <a:r>
              <a:rPr lang="en-US" altLang="zh-CN"/>
              <a:t>IDEA</a:t>
            </a:r>
            <a:endParaRPr lang="zh-CN" altLang="en-US"/>
          </a:p>
        </p:txBody>
      </p:sp>
      <p:sp>
        <p:nvSpPr>
          <p:cNvPr id="38916" name="Rectangle 3"/>
          <p:cNvSpPr>
            <a:spLocks noGrp="1" noChangeArrowheads="1"/>
          </p:cNvSpPr>
          <p:nvPr>
            <p:ph type="body" idx="1"/>
          </p:nvPr>
        </p:nvSpPr>
        <p:spPr>
          <a:xfrm>
            <a:off x="357158" y="1916113"/>
            <a:ext cx="8534430" cy="4537075"/>
          </a:xfrm>
        </p:spPr>
        <p:txBody>
          <a:bodyPr/>
          <a:lstStyle/>
          <a:p>
            <a:pPr eaLnBrk="1" hangingPunct="1"/>
            <a:r>
              <a:rPr lang="en-US" altLang="zh-CN" sz="2400" dirty="0"/>
              <a:t>IDEA</a:t>
            </a:r>
            <a:r>
              <a:rPr lang="zh-CN" altLang="en-US" sz="2400" dirty="0"/>
              <a:t>国际数据加密算法（</a:t>
            </a:r>
            <a:r>
              <a:rPr lang="en-US" altLang="zh-CN" sz="2400" dirty="0"/>
              <a:t>International Data Encryption Algorithm </a:t>
            </a:r>
            <a:r>
              <a:rPr lang="zh-CN" altLang="en-US" sz="2400" dirty="0"/>
              <a:t>）是</a:t>
            </a:r>
            <a:r>
              <a:rPr lang="en-US" altLang="zh-CN" sz="2400" dirty="0"/>
              <a:t>1990</a:t>
            </a:r>
            <a:r>
              <a:rPr lang="zh-CN" altLang="en-US" sz="2400" dirty="0"/>
              <a:t>年由瑞士联邦技术学院</a:t>
            </a:r>
            <a:r>
              <a:rPr lang="en-US" altLang="zh-CN" sz="2400" dirty="0" err="1"/>
              <a:t>X.J.Lai</a:t>
            </a:r>
            <a:r>
              <a:rPr lang="zh-CN" altLang="en-US" sz="2400" dirty="0"/>
              <a:t>和</a:t>
            </a:r>
            <a:r>
              <a:rPr lang="en-US" altLang="zh-CN" sz="2400" dirty="0"/>
              <a:t>Massey</a:t>
            </a:r>
            <a:r>
              <a:rPr lang="zh-CN" altLang="en-US" sz="2400" dirty="0"/>
              <a:t>提出的，在</a:t>
            </a:r>
            <a:r>
              <a:rPr lang="en-US" altLang="zh-CN" sz="2400" dirty="0"/>
              <a:t>1992 </a:t>
            </a:r>
            <a:r>
              <a:rPr lang="zh-CN" altLang="en-US" sz="2400" dirty="0"/>
              <a:t>年进行了改进，强化了抗差分分析的能力，它也是</a:t>
            </a:r>
            <a:r>
              <a:rPr lang="en-US" altLang="zh-CN" sz="2400" dirty="0">
                <a:solidFill>
                  <a:srgbClr val="FF0000"/>
                </a:solidFill>
              </a:rPr>
              <a:t>64bit</a:t>
            </a:r>
            <a:r>
              <a:rPr lang="zh-CN" altLang="en-US" sz="2400" dirty="0">
                <a:solidFill>
                  <a:srgbClr val="FF0000"/>
                </a:solidFill>
              </a:rPr>
              <a:t>大小的分组加密算法</a:t>
            </a:r>
            <a:r>
              <a:rPr lang="zh-CN" altLang="en-US" sz="2400" dirty="0"/>
              <a:t>，</a:t>
            </a:r>
            <a:r>
              <a:rPr lang="zh-CN" altLang="en-US" sz="2400" dirty="0">
                <a:solidFill>
                  <a:srgbClr val="FF0000"/>
                </a:solidFill>
              </a:rPr>
              <a:t>密钥长度为</a:t>
            </a:r>
            <a:r>
              <a:rPr lang="en-US" altLang="zh-CN" sz="2400" dirty="0">
                <a:solidFill>
                  <a:srgbClr val="FF0000"/>
                </a:solidFill>
              </a:rPr>
              <a:t>128</a:t>
            </a:r>
            <a:r>
              <a:rPr lang="zh-CN" altLang="en-US" sz="2400" dirty="0">
                <a:solidFill>
                  <a:srgbClr val="FF0000"/>
                </a:solidFill>
              </a:rPr>
              <a:t>位</a:t>
            </a:r>
            <a:r>
              <a:rPr lang="zh-CN" altLang="en-US" sz="2400" dirty="0"/>
              <a:t>，它基于</a:t>
            </a:r>
            <a:r>
              <a:rPr lang="zh-CN" altLang="en-US" sz="2400" dirty="0">
                <a:latin typeface="Arial" pitchFamily="34" charset="0"/>
              </a:rPr>
              <a:t>“</a:t>
            </a:r>
            <a:r>
              <a:rPr lang="zh-CN" altLang="en-US" sz="2400" dirty="0"/>
              <a:t>相异代数群上的混合运算</a:t>
            </a:r>
            <a:r>
              <a:rPr lang="zh-CN" altLang="en-US" sz="2400" dirty="0">
                <a:latin typeface="Arial" pitchFamily="34" charset="0"/>
              </a:rPr>
              <a:t>”</a:t>
            </a:r>
            <a:r>
              <a:rPr lang="zh-CN" altLang="en-US" sz="2400" dirty="0"/>
              <a:t>设计思想算法，用硬件和软件实现都很容易，它比</a:t>
            </a:r>
            <a:r>
              <a:rPr lang="en-US" altLang="zh-CN" sz="2400" dirty="0"/>
              <a:t>DES</a:t>
            </a:r>
            <a:r>
              <a:rPr lang="zh-CN" altLang="en-US" sz="2400" dirty="0"/>
              <a:t>在实现上快得多。</a:t>
            </a:r>
          </a:p>
          <a:p>
            <a:pPr eaLnBrk="1" hangingPunct="1"/>
            <a:r>
              <a:rPr lang="en-US" altLang="zh-CN" sz="2400" dirty="0"/>
              <a:t>64</a:t>
            </a:r>
            <a:r>
              <a:rPr lang="zh-CN" altLang="en-US" sz="2400" dirty="0"/>
              <a:t>位明文经</a:t>
            </a:r>
            <a:r>
              <a:rPr lang="en-US" altLang="zh-CN" sz="2400" dirty="0"/>
              <a:t>128</a:t>
            </a:r>
            <a:r>
              <a:rPr lang="zh-CN" altLang="en-US" sz="2400" dirty="0"/>
              <a:t>位密钥加密成</a:t>
            </a:r>
            <a:r>
              <a:rPr lang="en-US" altLang="zh-CN" sz="2400" dirty="0"/>
              <a:t>64</a:t>
            </a:r>
            <a:r>
              <a:rPr lang="zh-CN" altLang="en-US" sz="2400" dirty="0"/>
              <a:t>位密文，穷举分析需要</a:t>
            </a:r>
            <a:r>
              <a:rPr lang="en-US" altLang="zh-CN" sz="2400" dirty="0"/>
              <a:t>10</a:t>
            </a:r>
            <a:r>
              <a:rPr lang="en-US" altLang="zh-CN" sz="2400" baseline="30000" dirty="0"/>
              <a:t>38</a:t>
            </a:r>
            <a:r>
              <a:rPr lang="zh-CN" altLang="en-US" sz="2400" dirty="0"/>
              <a:t>次试探，按每秒</a:t>
            </a:r>
            <a:r>
              <a:rPr lang="en-US" altLang="zh-CN" sz="2400" dirty="0"/>
              <a:t>100</a:t>
            </a:r>
            <a:r>
              <a:rPr lang="zh-CN" altLang="en-US" sz="2400" dirty="0"/>
              <a:t>万次计算说，则需要</a:t>
            </a:r>
            <a:r>
              <a:rPr lang="en-US" altLang="zh-CN" sz="2400" dirty="0"/>
              <a:t>10</a:t>
            </a:r>
            <a:r>
              <a:rPr lang="en-US" altLang="zh-CN" sz="2400" baseline="30000" dirty="0"/>
              <a:t>13</a:t>
            </a:r>
            <a:r>
              <a:rPr lang="zh-CN" altLang="en-US" sz="2400" dirty="0"/>
              <a:t>年。</a:t>
            </a:r>
          </a:p>
          <a:p>
            <a:pPr eaLnBrk="1" hangingPunct="1"/>
            <a:r>
              <a:rPr lang="zh-CN" altLang="en-US" sz="2400" dirty="0"/>
              <a:t>加密密钥与解密密钥不同，但是从一个主密钥派生出来，因此仍是对称的加密体制。</a:t>
            </a:r>
          </a:p>
          <a:p>
            <a:pPr eaLnBrk="1" hangingPunct="1">
              <a:lnSpc>
                <a:spcPct val="80000"/>
              </a:lnSpc>
            </a:pPr>
            <a:endParaRPr lang="zh-CN" alt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zh-CN" altLang="en-US"/>
              <a:t>分组密码的工作模式</a:t>
            </a:r>
          </a:p>
        </p:txBody>
      </p:sp>
      <p:sp>
        <p:nvSpPr>
          <p:cNvPr id="58371" name="Rectangle 3"/>
          <p:cNvSpPr>
            <a:spLocks noGrp="1" noChangeArrowheads="1"/>
          </p:cNvSpPr>
          <p:nvPr>
            <p:ph type="body" idx="1"/>
          </p:nvPr>
        </p:nvSpPr>
        <p:spPr>
          <a:xfrm>
            <a:off x="323528" y="2017712"/>
            <a:ext cx="8631560" cy="4723655"/>
          </a:xfrm>
        </p:spPr>
        <p:txBody>
          <a:bodyPr/>
          <a:lstStyle/>
          <a:p>
            <a:pPr eaLnBrk="1" hangingPunct="1">
              <a:lnSpc>
                <a:spcPct val="100000"/>
              </a:lnSpc>
            </a:pPr>
            <a:r>
              <a:rPr lang="zh-CN" altLang="en-US" sz="2800" b="1" dirty="0"/>
              <a:t>分组密码一次处理一个数据分组。明文块为</a:t>
            </a:r>
            <a:r>
              <a:rPr lang="en-US" altLang="zh-CN" sz="2800" b="1" dirty="0"/>
              <a:t>x</a:t>
            </a:r>
            <a:r>
              <a:rPr lang="en-US" altLang="zh-CN" sz="2800" b="1" baseline="-25000" dirty="0"/>
              <a:t>i</a:t>
            </a:r>
            <a:r>
              <a:rPr lang="zh-CN" altLang="en-US" sz="2800" b="1" baseline="-25000" dirty="0"/>
              <a:t>，</a:t>
            </a:r>
            <a:r>
              <a:rPr lang="zh-CN" altLang="en-US" sz="2800" b="1" dirty="0">
                <a:cs typeface="Tahoma" pitchFamily="34" charset="0"/>
              </a:rPr>
              <a:t>密文块为</a:t>
            </a:r>
            <a:r>
              <a:rPr lang="en-US" altLang="zh-CN" sz="2800" b="1" dirty="0" err="1"/>
              <a:t>c</a:t>
            </a:r>
            <a:r>
              <a:rPr lang="en-US" altLang="zh-CN" sz="2800" b="1" baseline="-25000" dirty="0" err="1"/>
              <a:t>i</a:t>
            </a:r>
            <a:r>
              <a:rPr lang="en-US" altLang="zh-CN" sz="2800" b="1" dirty="0"/>
              <a:t> </a:t>
            </a:r>
            <a:r>
              <a:rPr lang="zh-CN" altLang="en-US" sz="2800" b="1" baseline="-25000" dirty="0"/>
              <a:t>，</a:t>
            </a:r>
            <a:r>
              <a:rPr lang="en-US" altLang="zh-CN" sz="2800" b="1" dirty="0" err="1"/>
              <a:t>e</a:t>
            </a:r>
            <a:r>
              <a:rPr lang="en-US" altLang="zh-CN" sz="2800" b="1" baseline="-25000" dirty="0" err="1"/>
              <a:t>k</a:t>
            </a:r>
            <a:r>
              <a:rPr lang="zh-CN" altLang="en-US" sz="2800" b="1" dirty="0"/>
              <a:t>是密钥为</a:t>
            </a:r>
            <a:r>
              <a:rPr lang="en-US" altLang="zh-CN" sz="2800" b="1" dirty="0"/>
              <a:t>k</a:t>
            </a:r>
            <a:r>
              <a:rPr lang="zh-CN" altLang="en-US" sz="2800" b="1" dirty="0"/>
              <a:t>的加密算法，</a:t>
            </a:r>
            <a:r>
              <a:rPr lang="en-US" altLang="zh-CN" sz="2800" b="1" dirty="0"/>
              <a:t>IV</a:t>
            </a:r>
            <a:r>
              <a:rPr lang="zh-CN" altLang="en-US" sz="2800" b="1" dirty="0"/>
              <a:t>是一个初始向量。</a:t>
            </a:r>
          </a:p>
          <a:p>
            <a:pPr eaLnBrk="1" hangingPunct="1">
              <a:lnSpc>
                <a:spcPct val="100000"/>
              </a:lnSpc>
            </a:pPr>
            <a:r>
              <a:rPr lang="zh-CN" altLang="en-US" sz="2800" b="1" dirty="0"/>
              <a:t>有</a:t>
            </a:r>
            <a:r>
              <a:rPr lang="en-US" altLang="zh-CN" sz="2800" b="1" dirty="0"/>
              <a:t>5</a:t>
            </a:r>
            <a:r>
              <a:rPr lang="zh-CN" altLang="en-US" sz="2800" b="1" dirty="0"/>
              <a:t>种工作模式：</a:t>
            </a:r>
          </a:p>
          <a:p>
            <a:pPr lvl="1" eaLnBrk="1" hangingPunct="1"/>
            <a:r>
              <a:rPr lang="zh-CN" altLang="en-US" sz="2400" b="1" dirty="0"/>
              <a:t>电码本（</a:t>
            </a:r>
            <a:r>
              <a:rPr lang="en-US" altLang="zh-CN" sz="2400" b="1" dirty="0"/>
              <a:t>ECB</a:t>
            </a:r>
            <a:r>
              <a:rPr lang="zh-CN" altLang="en-US" sz="2400" b="1" dirty="0"/>
              <a:t>）模式：</a:t>
            </a:r>
            <a:r>
              <a:rPr lang="en-US" altLang="zh-CN" sz="2400" b="1" dirty="0"/>
              <a:t> </a:t>
            </a:r>
            <a:r>
              <a:rPr lang="en-US" altLang="zh-CN" sz="2400" b="1" dirty="0" err="1"/>
              <a:t>c</a:t>
            </a:r>
            <a:r>
              <a:rPr lang="en-US" altLang="zh-CN" sz="2400" b="1" baseline="-25000" dirty="0" err="1"/>
              <a:t>i</a:t>
            </a:r>
            <a:r>
              <a:rPr lang="en-US" altLang="zh-CN" sz="2400" b="1" dirty="0"/>
              <a:t> = </a:t>
            </a:r>
            <a:r>
              <a:rPr lang="en-US" altLang="zh-CN" sz="2400" b="1" dirty="0" err="1"/>
              <a:t>e</a:t>
            </a:r>
            <a:r>
              <a:rPr lang="en-US" altLang="zh-CN" sz="2400" b="1" baseline="-25000" dirty="0" err="1"/>
              <a:t>k</a:t>
            </a:r>
            <a:r>
              <a:rPr lang="en-US" altLang="zh-CN" sz="2400" b="1" dirty="0"/>
              <a:t> (x</a:t>
            </a:r>
            <a:r>
              <a:rPr lang="en-US" altLang="zh-CN" sz="2400" b="1" baseline="-25000" dirty="0"/>
              <a:t>i</a:t>
            </a:r>
            <a:r>
              <a:rPr lang="en-US" altLang="zh-CN" sz="2400" b="1" dirty="0"/>
              <a:t>)</a:t>
            </a:r>
            <a:endParaRPr lang="zh-CN" altLang="en-US" sz="2400" b="1" dirty="0"/>
          </a:p>
          <a:p>
            <a:pPr lvl="1" eaLnBrk="1" hangingPunct="1">
              <a:lnSpc>
                <a:spcPct val="110000"/>
              </a:lnSpc>
            </a:pPr>
            <a:r>
              <a:rPr lang="zh-CN" altLang="en-US" b="1" dirty="0"/>
              <a:t>密码分组链接（</a:t>
            </a:r>
            <a:r>
              <a:rPr lang="en-US" altLang="zh-CN" b="1" dirty="0"/>
              <a:t>CBC</a:t>
            </a:r>
            <a:r>
              <a:rPr lang="zh-CN" altLang="en-US" b="1" dirty="0"/>
              <a:t>）模式：</a:t>
            </a:r>
            <a:r>
              <a:rPr lang="en-US" altLang="zh-CN" b="1" dirty="0"/>
              <a:t> </a:t>
            </a:r>
          </a:p>
          <a:p>
            <a:pPr lvl="2" eaLnBrk="1" hangingPunct="1">
              <a:lnSpc>
                <a:spcPct val="110000"/>
              </a:lnSpc>
            </a:pPr>
            <a:r>
              <a:rPr lang="en-US" altLang="zh-CN" sz="2000" b="1" dirty="0"/>
              <a:t>c</a:t>
            </a:r>
            <a:r>
              <a:rPr lang="en-US" altLang="zh-CN" sz="2000" b="1" baseline="-25000" dirty="0"/>
              <a:t>1</a:t>
            </a:r>
            <a:r>
              <a:rPr lang="en-US" altLang="zh-CN" sz="2000" b="1" dirty="0"/>
              <a:t> = </a:t>
            </a:r>
            <a:r>
              <a:rPr lang="en-US" altLang="zh-CN" sz="2000" b="1" dirty="0" err="1"/>
              <a:t>e</a:t>
            </a:r>
            <a:r>
              <a:rPr lang="en-US" altLang="zh-CN" sz="2000" b="1" baseline="-25000" dirty="0" err="1"/>
              <a:t>k</a:t>
            </a:r>
            <a:r>
              <a:rPr lang="en-US" altLang="zh-CN" sz="2000" b="1" dirty="0"/>
              <a:t> (x</a:t>
            </a:r>
            <a:r>
              <a:rPr lang="en-US" altLang="zh-CN" sz="2000" b="1" baseline="-25000" dirty="0"/>
              <a:t>1</a:t>
            </a:r>
            <a:r>
              <a:rPr lang="en-US" altLang="zh-CN" sz="2000" b="1" dirty="0">
                <a:latin typeface="黑体" pitchFamily="49" charset="-122"/>
              </a:rPr>
              <a:t>⊕IV</a:t>
            </a:r>
            <a:r>
              <a:rPr lang="en-US" altLang="zh-CN" sz="2000" b="1" dirty="0"/>
              <a:t>)</a:t>
            </a:r>
            <a:r>
              <a:rPr lang="zh-CN" altLang="en-US" sz="2000" b="1" dirty="0"/>
              <a:t>，</a:t>
            </a:r>
            <a:r>
              <a:rPr lang="en-US" altLang="zh-CN" sz="2000" b="1" dirty="0"/>
              <a:t>c</a:t>
            </a:r>
            <a:r>
              <a:rPr lang="en-US" altLang="zh-CN" sz="2000" b="1" baseline="-25000" dirty="0"/>
              <a:t>2</a:t>
            </a:r>
            <a:r>
              <a:rPr lang="en-US" altLang="zh-CN" sz="2000" b="1" dirty="0"/>
              <a:t> = </a:t>
            </a:r>
            <a:r>
              <a:rPr lang="en-US" altLang="zh-CN" sz="2000" b="1" dirty="0" err="1"/>
              <a:t>e</a:t>
            </a:r>
            <a:r>
              <a:rPr lang="en-US" altLang="zh-CN" sz="2000" b="1" baseline="-25000" dirty="0" err="1"/>
              <a:t>k</a:t>
            </a:r>
            <a:r>
              <a:rPr lang="en-US" altLang="zh-CN" sz="2000" b="1" dirty="0"/>
              <a:t> (x</a:t>
            </a:r>
            <a:r>
              <a:rPr lang="en-US" altLang="zh-CN" sz="2000" b="1" baseline="-25000" dirty="0"/>
              <a:t>2</a:t>
            </a:r>
            <a:r>
              <a:rPr lang="en-US" altLang="zh-CN" sz="2000" b="1" dirty="0">
                <a:latin typeface="黑体" pitchFamily="49" charset="-122"/>
              </a:rPr>
              <a:t>⊕</a:t>
            </a:r>
            <a:r>
              <a:rPr lang="en-US" altLang="zh-CN" sz="2000" b="1" dirty="0"/>
              <a:t>c</a:t>
            </a:r>
            <a:r>
              <a:rPr lang="en-US" altLang="zh-CN" sz="2000" b="1" baseline="-25000" dirty="0"/>
              <a:t>1</a:t>
            </a:r>
            <a:r>
              <a:rPr lang="en-US" altLang="zh-CN" sz="2000" b="1" dirty="0"/>
              <a:t>)</a:t>
            </a:r>
            <a:r>
              <a:rPr lang="zh-CN" altLang="en-US" sz="2000" b="1" dirty="0"/>
              <a:t>，</a:t>
            </a:r>
            <a:r>
              <a:rPr lang="en-US" altLang="zh-CN" sz="2000" b="1" dirty="0" err="1"/>
              <a:t>c</a:t>
            </a:r>
            <a:r>
              <a:rPr lang="en-US" altLang="zh-CN" sz="2000" b="1" baseline="-25000" dirty="0" err="1"/>
              <a:t>i</a:t>
            </a:r>
            <a:r>
              <a:rPr lang="en-US" altLang="zh-CN" sz="2000" b="1" dirty="0"/>
              <a:t> = </a:t>
            </a:r>
            <a:r>
              <a:rPr lang="en-US" altLang="zh-CN" sz="2000" b="1" dirty="0" err="1"/>
              <a:t>e</a:t>
            </a:r>
            <a:r>
              <a:rPr lang="en-US" altLang="zh-CN" sz="2000" b="1" baseline="-25000" dirty="0" err="1"/>
              <a:t>k</a:t>
            </a:r>
            <a:r>
              <a:rPr lang="en-US" altLang="zh-CN" sz="2000" b="1" dirty="0"/>
              <a:t> (x</a:t>
            </a:r>
            <a:r>
              <a:rPr lang="en-US" altLang="zh-CN" sz="2000" b="1" baseline="-25000" dirty="0"/>
              <a:t>i</a:t>
            </a:r>
            <a:r>
              <a:rPr lang="en-US" altLang="zh-CN" sz="2000" b="1" dirty="0">
                <a:latin typeface="黑体" pitchFamily="49" charset="-122"/>
              </a:rPr>
              <a:t>⊕</a:t>
            </a:r>
            <a:r>
              <a:rPr lang="en-US" altLang="zh-CN" sz="2000" b="1" dirty="0"/>
              <a:t>c</a:t>
            </a:r>
            <a:r>
              <a:rPr lang="en-US" altLang="zh-CN" sz="2000" b="1" baseline="-25000" dirty="0"/>
              <a:t>i-1</a:t>
            </a:r>
            <a:r>
              <a:rPr lang="en-US" altLang="zh-CN" sz="2000" b="1" dirty="0"/>
              <a:t>)</a:t>
            </a:r>
            <a:endParaRPr lang="zh-CN" altLang="en-US" sz="2000" b="1" dirty="0"/>
          </a:p>
          <a:p>
            <a:pPr marL="742950" lvl="1" eaLnBrk="1" hangingPunct="1">
              <a:lnSpc>
                <a:spcPct val="100000"/>
              </a:lnSpc>
            </a:pPr>
            <a:r>
              <a:rPr lang="zh-CN" altLang="en-US" sz="2400" b="1" dirty="0"/>
              <a:t>密码反馈（</a:t>
            </a:r>
            <a:r>
              <a:rPr lang="en-US" altLang="zh-CN" sz="2400" b="1" dirty="0"/>
              <a:t>CFB</a:t>
            </a:r>
            <a:r>
              <a:rPr lang="zh-CN" altLang="en-US" sz="2400" b="1" dirty="0"/>
              <a:t>）模式</a:t>
            </a:r>
          </a:p>
          <a:p>
            <a:pPr marL="742950" lvl="1" eaLnBrk="1" hangingPunct="1">
              <a:lnSpc>
                <a:spcPct val="100000"/>
              </a:lnSpc>
            </a:pPr>
            <a:r>
              <a:rPr lang="zh-CN" altLang="en-US" sz="2400" b="1" dirty="0"/>
              <a:t>输出反馈（</a:t>
            </a:r>
            <a:r>
              <a:rPr lang="en-US" altLang="zh-CN" sz="2400" b="1" dirty="0"/>
              <a:t>OFB</a:t>
            </a:r>
            <a:r>
              <a:rPr lang="zh-CN" altLang="en-US" sz="2400" b="1" dirty="0"/>
              <a:t>）模式</a:t>
            </a:r>
          </a:p>
          <a:p>
            <a:pPr marL="742950" lvl="1" eaLnBrk="1" hangingPunct="1">
              <a:lnSpc>
                <a:spcPct val="100000"/>
              </a:lnSpc>
            </a:pPr>
            <a:r>
              <a:rPr lang="zh-CN" altLang="en-US" sz="2400" b="1" dirty="0"/>
              <a:t>计数器（</a:t>
            </a:r>
            <a:r>
              <a:rPr lang="en-US" altLang="zh-CN" sz="2400" b="1" dirty="0"/>
              <a:t>CRT</a:t>
            </a:r>
            <a:r>
              <a:rPr lang="zh-CN" altLang="en-US" sz="2400" b="1" dirty="0"/>
              <a:t>）模式</a:t>
            </a:r>
            <a:endParaRPr lang="zh-CN" altLang="en-US" sz="2400"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zh-CN" altLang="en-US"/>
              <a:t>对称密码的性能</a:t>
            </a:r>
          </a:p>
        </p:txBody>
      </p:sp>
      <p:sp>
        <p:nvSpPr>
          <p:cNvPr id="51203" name="Rectangle 3"/>
          <p:cNvSpPr>
            <a:spLocks noGrp="1" noChangeArrowheads="1"/>
          </p:cNvSpPr>
          <p:nvPr>
            <p:ph type="body" idx="1"/>
          </p:nvPr>
        </p:nvSpPr>
        <p:spPr/>
        <p:txBody>
          <a:bodyPr/>
          <a:lstStyle/>
          <a:p>
            <a:pPr eaLnBrk="1" hangingPunct="1"/>
            <a:r>
              <a:rPr lang="zh-CN" altLang="en-US" sz="2800" b="1"/>
              <a:t>安全性能</a:t>
            </a:r>
          </a:p>
          <a:p>
            <a:pPr lvl="1" eaLnBrk="1" hangingPunct="1"/>
            <a:r>
              <a:rPr lang="zh-CN" altLang="en-US" sz="2400" b="1"/>
              <a:t>密钥长度</a:t>
            </a:r>
          </a:p>
          <a:p>
            <a:pPr lvl="1" eaLnBrk="1" hangingPunct="1"/>
            <a:r>
              <a:rPr lang="zh-CN" altLang="en-US" sz="2400" b="1"/>
              <a:t>分组长度</a:t>
            </a:r>
          </a:p>
          <a:p>
            <a:pPr lvl="1" eaLnBrk="1" hangingPunct="1"/>
            <a:r>
              <a:rPr lang="zh-CN" altLang="en-US" sz="2400" b="1"/>
              <a:t>轮数</a:t>
            </a:r>
          </a:p>
          <a:p>
            <a:pPr lvl="1" eaLnBrk="1" hangingPunct="1"/>
            <a:r>
              <a:rPr lang="zh-CN" altLang="en-US" sz="2400" b="1"/>
              <a:t>密钥编排函数</a:t>
            </a:r>
          </a:p>
          <a:p>
            <a:pPr lvl="1" eaLnBrk="1" hangingPunct="1"/>
            <a:r>
              <a:rPr lang="zh-CN" altLang="en-US" sz="2400" b="1"/>
              <a:t>对密码分析的抵抗能力</a:t>
            </a:r>
          </a:p>
          <a:p>
            <a:pPr eaLnBrk="1" hangingPunct="1"/>
            <a:r>
              <a:rPr lang="zh-CN" altLang="en-US" sz="2800" b="1"/>
              <a:t>实现性能</a:t>
            </a:r>
          </a:p>
          <a:p>
            <a:pPr lvl="1" eaLnBrk="1" hangingPunct="1"/>
            <a:r>
              <a:rPr lang="zh-CN" altLang="en-US" sz="2400" b="1"/>
              <a:t>计算</a:t>
            </a:r>
          </a:p>
          <a:p>
            <a:pPr lvl="1" eaLnBrk="1" hangingPunct="1"/>
            <a:r>
              <a:rPr lang="zh-CN" altLang="en-US" sz="2400" b="1"/>
              <a:t>内存利用</a:t>
            </a:r>
          </a:p>
          <a:p>
            <a:pPr eaLnBrk="1" hangingPunct="1">
              <a:buFont typeface="Wingdings" pitchFamily="2" charset="2"/>
              <a:buNone/>
            </a:pPr>
            <a:endParaRPr lang="en-US" altLang="zh-CN" sz="2800"/>
          </a:p>
        </p:txBody>
      </p:sp>
      <p:sp>
        <p:nvSpPr>
          <p:cNvPr id="652292" name="AutoShape 4"/>
          <p:cNvSpPr>
            <a:spLocks noChangeArrowheads="1"/>
          </p:cNvSpPr>
          <p:nvPr/>
        </p:nvSpPr>
        <p:spPr bwMode="auto">
          <a:xfrm>
            <a:off x="4716016" y="548680"/>
            <a:ext cx="4284663" cy="1366838"/>
          </a:xfrm>
          <a:prstGeom prst="wedgeRectCallout">
            <a:avLst>
              <a:gd name="adj1" fmla="val -82361"/>
              <a:gd name="adj2" fmla="val 112033"/>
            </a:avLst>
          </a:prstGeom>
          <a:solidFill>
            <a:schemeClr val="accent1"/>
          </a:solidFill>
          <a:ln w="9525">
            <a:solidFill>
              <a:schemeClr val="tx1"/>
            </a:solidFill>
            <a:miter lim="800000"/>
            <a:headEnd/>
            <a:tailEnd/>
          </a:ln>
        </p:spPr>
        <p:txBody>
          <a:bodyPr/>
          <a:lstStyle/>
          <a:p>
            <a:r>
              <a:rPr lang="zh-CN" altLang="en-US" sz="2000" dirty="0">
                <a:solidFill>
                  <a:schemeClr val="tx1"/>
                </a:solidFill>
                <a:latin typeface="Tahoma" pitchFamily="34" charset="0"/>
              </a:rPr>
              <a:t>密钥空间的大小取决于密钥长度，对于</a:t>
            </a:r>
            <a:r>
              <a:rPr lang="en-US" altLang="zh-CN" sz="2000" dirty="0">
                <a:solidFill>
                  <a:schemeClr val="tx1"/>
                </a:solidFill>
                <a:latin typeface="Tahoma" pitchFamily="34" charset="0"/>
              </a:rPr>
              <a:t>128</a:t>
            </a:r>
            <a:r>
              <a:rPr lang="zh-CN" altLang="en-US" sz="2000" dirty="0">
                <a:solidFill>
                  <a:schemeClr val="tx1"/>
                </a:solidFill>
                <a:latin typeface="Tahoma" pitchFamily="34" charset="0"/>
              </a:rPr>
              <a:t>比特的密钥，若密码系统是对称的，它需要计算</a:t>
            </a:r>
            <a:r>
              <a:rPr lang="en-US" altLang="zh-CN" sz="2000" dirty="0">
                <a:solidFill>
                  <a:schemeClr val="tx1"/>
                </a:solidFill>
                <a:latin typeface="Tahoma" pitchFamily="34" charset="0"/>
              </a:rPr>
              <a:t>2</a:t>
            </a:r>
            <a:r>
              <a:rPr lang="en-US" altLang="zh-CN" sz="2000" baseline="30000" dirty="0">
                <a:solidFill>
                  <a:schemeClr val="tx1"/>
                </a:solidFill>
                <a:latin typeface="Tahoma" pitchFamily="34" charset="0"/>
              </a:rPr>
              <a:t>128</a:t>
            </a:r>
            <a:r>
              <a:rPr lang="en-US" altLang="zh-CN" sz="2000" dirty="0">
                <a:solidFill>
                  <a:schemeClr val="tx1"/>
                </a:solidFill>
                <a:latin typeface="Tahoma" pitchFamily="34" charset="0"/>
              </a:rPr>
              <a:t>/2</a:t>
            </a:r>
            <a:r>
              <a:rPr lang="en-US" altLang="zh-CN" sz="2000" dirty="0">
                <a:solidFill>
                  <a:schemeClr val="tx1"/>
                </a:solidFill>
                <a:latin typeface="Tahoma" pitchFamily="34" charset="0"/>
                <a:cs typeface="Tahoma" pitchFamily="34" charset="0"/>
              </a:rPr>
              <a:t>≈1.7x10</a:t>
            </a:r>
            <a:r>
              <a:rPr lang="en-US" altLang="zh-CN" sz="2000" baseline="30000" dirty="0">
                <a:solidFill>
                  <a:schemeClr val="tx1"/>
                </a:solidFill>
                <a:latin typeface="Tahoma" pitchFamily="34" charset="0"/>
                <a:cs typeface="Tahoma" pitchFamily="34" charset="0"/>
              </a:rPr>
              <a:t>38</a:t>
            </a:r>
            <a:r>
              <a:rPr lang="zh-CN" altLang="en-US" sz="2000" dirty="0">
                <a:solidFill>
                  <a:schemeClr val="tx1"/>
                </a:solidFill>
                <a:latin typeface="Tahoma" pitchFamily="34" charset="0"/>
                <a:cs typeface="Tahoma" pitchFamily="34" charset="0"/>
              </a:rPr>
              <a:t>次运算。</a:t>
            </a:r>
            <a:endParaRPr lang="zh-CN" altLang="en-US" sz="2000" baseline="30000" dirty="0">
              <a:solidFill>
                <a:schemeClr val="tx1"/>
              </a:solidFill>
              <a:latin typeface="Tahoma" pitchFamily="34" charset="0"/>
              <a:cs typeface="Tahoma" pitchFamily="34" charset="0"/>
            </a:endParaRPr>
          </a:p>
        </p:txBody>
      </p:sp>
      <p:sp>
        <p:nvSpPr>
          <p:cNvPr id="652293" name="AutoShape 5"/>
          <p:cNvSpPr>
            <a:spLocks noChangeArrowheads="1"/>
          </p:cNvSpPr>
          <p:nvPr/>
        </p:nvSpPr>
        <p:spPr bwMode="auto">
          <a:xfrm>
            <a:off x="4572000" y="2348880"/>
            <a:ext cx="4284663" cy="790575"/>
          </a:xfrm>
          <a:prstGeom prst="wedgeRectCallout">
            <a:avLst>
              <a:gd name="adj1" fmla="val -82213"/>
              <a:gd name="adj2" fmla="val 103708"/>
            </a:avLst>
          </a:prstGeom>
          <a:solidFill>
            <a:schemeClr val="accent1"/>
          </a:solidFill>
          <a:ln w="9525">
            <a:solidFill>
              <a:schemeClr val="tx1"/>
            </a:solidFill>
            <a:miter lim="800000"/>
            <a:headEnd/>
            <a:tailEnd/>
          </a:ln>
        </p:spPr>
        <p:txBody>
          <a:bodyPr/>
          <a:lstStyle/>
          <a:p>
            <a:r>
              <a:rPr lang="zh-CN" altLang="en-US" sz="2400" dirty="0">
                <a:solidFill>
                  <a:schemeClr val="tx1"/>
                </a:solidFill>
                <a:latin typeface="Tahoma" pitchFamily="34" charset="0"/>
              </a:rPr>
              <a:t>轮数的增加能增加密码的安全性，它还与密钥编排函数有关</a:t>
            </a:r>
            <a:endParaRPr lang="zh-CN" altLang="en-US" sz="2400" baseline="30000" dirty="0">
              <a:solidFill>
                <a:schemeClr val="tx1"/>
              </a:solidFill>
              <a:latin typeface="Tahoma" pitchFamily="34" charset="0"/>
              <a:cs typeface="Tahoma" pitchFamily="34" charset="0"/>
            </a:endParaRPr>
          </a:p>
        </p:txBody>
      </p:sp>
      <p:sp>
        <p:nvSpPr>
          <p:cNvPr id="652294" name="AutoShape 6"/>
          <p:cNvSpPr>
            <a:spLocks noChangeArrowheads="1"/>
          </p:cNvSpPr>
          <p:nvPr/>
        </p:nvSpPr>
        <p:spPr bwMode="auto">
          <a:xfrm>
            <a:off x="4859337" y="3068960"/>
            <a:ext cx="4284663" cy="790575"/>
          </a:xfrm>
          <a:prstGeom prst="wedgeRectCallout">
            <a:avLst>
              <a:gd name="adj1" fmla="val -82792"/>
              <a:gd name="adj2" fmla="val 70079"/>
            </a:avLst>
          </a:prstGeom>
          <a:solidFill>
            <a:schemeClr val="accent1"/>
          </a:solidFill>
          <a:ln w="9525">
            <a:solidFill>
              <a:schemeClr val="tx1"/>
            </a:solidFill>
            <a:miter lim="800000"/>
            <a:headEnd/>
            <a:tailEnd/>
          </a:ln>
        </p:spPr>
        <p:txBody>
          <a:bodyPr/>
          <a:lstStyle/>
          <a:p>
            <a:r>
              <a:rPr lang="en-US" altLang="zh-CN" sz="2400" dirty="0">
                <a:solidFill>
                  <a:schemeClr val="tx1"/>
                </a:solidFill>
                <a:latin typeface="Tahoma" pitchFamily="34" charset="0"/>
              </a:rPr>
              <a:t> </a:t>
            </a:r>
            <a:r>
              <a:rPr lang="zh-CN" altLang="en-US" sz="2400" dirty="0">
                <a:solidFill>
                  <a:schemeClr val="tx1"/>
                </a:solidFill>
                <a:latin typeface="Tahoma" pitchFamily="34" charset="0"/>
              </a:rPr>
              <a:t>密钥编排函数的设计与密码的安全性能有关</a:t>
            </a:r>
            <a:endParaRPr lang="zh-CN" altLang="en-US" sz="2400" baseline="30000" dirty="0">
              <a:solidFill>
                <a:schemeClr val="tx1"/>
              </a:solidFill>
              <a:latin typeface="Tahoma" pitchFamily="34" charset="0"/>
              <a:cs typeface="Tahoma" pitchFamily="34" charset="0"/>
            </a:endParaRPr>
          </a:p>
        </p:txBody>
      </p:sp>
      <p:sp>
        <p:nvSpPr>
          <p:cNvPr id="652295" name="AutoShape 7"/>
          <p:cNvSpPr>
            <a:spLocks noChangeArrowheads="1"/>
          </p:cNvSpPr>
          <p:nvPr/>
        </p:nvSpPr>
        <p:spPr bwMode="auto">
          <a:xfrm>
            <a:off x="6444208" y="4149080"/>
            <a:ext cx="2160588" cy="790575"/>
          </a:xfrm>
          <a:prstGeom prst="wedgeRectCallout">
            <a:avLst>
              <a:gd name="adj1" fmla="val -161951"/>
              <a:gd name="adj2" fmla="val 1662"/>
            </a:avLst>
          </a:prstGeom>
          <a:solidFill>
            <a:schemeClr val="accent1"/>
          </a:solidFill>
          <a:ln w="9525">
            <a:solidFill>
              <a:schemeClr val="tx1"/>
            </a:solidFill>
            <a:miter lim="800000"/>
            <a:headEnd/>
            <a:tailEnd/>
          </a:ln>
        </p:spPr>
        <p:txBody>
          <a:bodyPr/>
          <a:lstStyle/>
          <a:p>
            <a:r>
              <a:rPr lang="zh-CN" altLang="en-US" sz="2400">
                <a:solidFill>
                  <a:schemeClr val="tx1"/>
                </a:solidFill>
                <a:latin typeface="Tahoma" pitchFamily="34" charset="0"/>
              </a:rPr>
              <a:t>差分密码分析</a:t>
            </a:r>
          </a:p>
          <a:p>
            <a:r>
              <a:rPr lang="zh-CN" altLang="en-US" sz="2400">
                <a:solidFill>
                  <a:schemeClr val="tx1"/>
                </a:solidFill>
                <a:latin typeface="Tahoma" pitchFamily="34" charset="0"/>
              </a:rPr>
              <a:t>线性密码分析</a:t>
            </a:r>
            <a:endParaRPr lang="zh-CN" altLang="en-US" sz="2400" baseline="30000">
              <a:solidFill>
                <a:schemeClr val="tx1"/>
              </a:solidFill>
              <a:latin typeface="Tahoma" pitchFamily="34" charset="0"/>
              <a:cs typeface="Tahoma" pitchFamily="34" charset="0"/>
            </a:endParaRPr>
          </a:p>
        </p:txBody>
      </p:sp>
      <p:sp>
        <p:nvSpPr>
          <p:cNvPr id="652296" name="AutoShape 8"/>
          <p:cNvSpPr>
            <a:spLocks noChangeArrowheads="1"/>
          </p:cNvSpPr>
          <p:nvPr/>
        </p:nvSpPr>
        <p:spPr bwMode="auto">
          <a:xfrm>
            <a:off x="3810000" y="4267200"/>
            <a:ext cx="3600450" cy="1222375"/>
          </a:xfrm>
          <a:prstGeom prst="wedgeRectCallout">
            <a:avLst>
              <a:gd name="adj1" fmla="val -70271"/>
              <a:gd name="adj2" fmla="val 49772"/>
            </a:avLst>
          </a:prstGeom>
          <a:solidFill>
            <a:schemeClr val="accent1"/>
          </a:solidFill>
          <a:ln w="9525">
            <a:solidFill>
              <a:schemeClr val="tx1"/>
            </a:solidFill>
            <a:miter lim="800000"/>
            <a:headEnd/>
            <a:tailEnd/>
          </a:ln>
        </p:spPr>
        <p:txBody>
          <a:bodyPr/>
          <a:lstStyle/>
          <a:p>
            <a:r>
              <a:rPr lang="zh-CN" altLang="en-US" sz="2400" dirty="0">
                <a:solidFill>
                  <a:schemeClr val="tx1"/>
                </a:solidFill>
                <a:latin typeface="Tahoma" pitchFamily="34" charset="0"/>
              </a:rPr>
              <a:t>密码系统通常需要在通信中通过软硬件进行高效运行，因此需要考虑计算量</a:t>
            </a:r>
            <a:endParaRPr lang="zh-CN" altLang="en-US" sz="2400" baseline="30000" dirty="0">
              <a:solidFill>
                <a:schemeClr val="tx1"/>
              </a:solidFill>
              <a:latin typeface="Tahoma" pitchFamily="34" charset="0"/>
              <a:cs typeface="Tahoma" pitchFamily="34" charset="0"/>
            </a:endParaRPr>
          </a:p>
        </p:txBody>
      </p:sp>
      <p:sp>
        <p:nvSpPr>
          <p:cNvPr id="652297" name="AutoShape 9"/>
          <p:cNvSpPr>
            <a:spLocks noChangeArrowheads="1"/>
          </p:cNvSpPr>
          <p:nvPr/>
        </p:nvSpPr>
        <p:spPr bwMode="auto">
          <a:xfrm>
            <a:off x="5004048" y="5157192"/>
            <a:ext cx="2160588" cy="790575"/>
          </a:xfrm>
          <a:prstGeom prst="wedgeRectCallout">
            <a:avLst>
              <a:gd name="adj1" fmla="val -128250"/>
              <a:gd name="adj2" fmla="val 66065"/>
            </a:avLst>
          </a:prstGeom>
          <a:solidFill>
            <a:schemeClr val="accent1"/>
          </a:solidFill>
          <a:ln w="9525">
            <a:solidFill>
              <a:schemeClr val="tx1"/>
            </a:solidFill>
            <a:miter lim="800000"/>
            <a:headEnd/>
            <a:tailEnd/>
          </a:ln>
        </p:spPr>
        <p:txBody>
          <a:bodyPr/>
          <a:lstStyle/>
          <a:p>
            <a:r>
              <a:rPr lang="en-US" altLang="zh-CN" sz="2400" dirty="0">
                <a:solidFill>
                  <a:schemeClr val="tx1"/>
                </a:solidFill>
                <a:latin typeface="Tahoma" pitchFamily="34" charset="0"/>
              </a:rPr>
              <a:t>S</a:t>
            </a:r>
            <a:r>
              <a:rPr lang="zh-CN" altLang="en-US" sz="2400" dirty="0">
                <a:solidFill>
                  <a:schemeClr val="tx1"/>
                </a:solidFill>
                <a:latin typeface="Tahoma" pitchFamily="34" charset="0"/>
              </a:rPr>
              <a:t>盒</a:t>
            </a:r>
          </a:p>
          <a:p>
            <a:r>
              <a:rPr lang="zh-CN" altLang="en-US" sz="2400" dirty="0">
                <a:solidFill>
                  <a:schemeClr val="tx1"/>
                </a:solidFill>
                <a:latin typeface="Tahoma" pitchFamily="34" charset="0"/>
              </a:rPr>
              <a:t>子密钥的计算</a:t>
            </a:r>
            <a:endParaRPr lang="zh-CN" altLang="en-US" sz="2400" baseline="30000" dirty="0">
              <a:solidFill>
                <a:schemeClr val="tx1"/>
              </a:solidFill>
              <a:latin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52292"/>
                                        </p:tgtEl>
                                        <p:attrNameLst>
                                          <p:attrName>style.visibility</p:attrName>
                                        </p:attrNameLst>
                                      </p:cBhvr>
                                      <p:to>
                                        <p:strVal val="visible"/>
                                      </p:to>
                                    </p:set>
                                    <p:animEffect transition="in" filter="box(in)">
                                      <p:cBhvr>
                                        <p:cTn id="7" dur="500"/>
                                        <p:tgtEl>
                                          <p:spTgt spid="65229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652292"/>
                                        </p:tgtEl>
                                        <p:attrNameLst>
                                          <p:attrName>style.visibility</p:attrName>
                                        </p:attrNameLst>
                                      </p:cBhvr>
                                      <p:to>
                                        <p:strVal val="hidden"/>
                                      </p:to>
                                    </p:set>
                                  </p:childTnLst>
                                </p:cTn>
                              </p:par>
                              <p:par>
                                <p:cTn id="12" presetID="4" presetClass="entr" presetSubtype="16" fill="hold" grpId="0" nodeType="withEffect">
                                  <p:stCondLst>
                                    <p:cond delay="0"/>
                                  </p:stCondLst>
                                  <p:childTnLst>
                                    <p:set>
                                      <p:cBhvr>
                                        <p:cTn id="13" dur="1" fill="hold">
                                          <p:stCondLst>
                                            <p:cond delay="0"/>
                                          </p:stCondLst>
                                        </p:cTn>
                                        <p:tgtEl>
                                          <p:spTgt spid="652293"/>
                                        </p:tgtEl>
                                        <p:attrNameLst>
                                          <p:attrName>style.visibility</p:attrName>
                                        </p:attrNameLst>
                                      </p:cBhvr>
                                      <p:to>
                                        <p:strVal val="visible"/>
                                      </p:to>
                                    </p:set>
                                    <p:animEffect transition="in" filter="box(in)">
                                      <p:cBhvr>
                                        <p:cTn id="14" dur="500"/>
                                        <p:tgtEl>
                                          <p:spTgt spid="652293"/>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652294"/>
                                        </p:tgtEl>
                                        <p:attrNameLst>
                                          <p:attrName>style.visibility</p:attrName>
                                        </p:attrNameLst>
                                      </p:cBhvr>
                                      <p:to>
                                        <p:strVal val="visible"/>
                                      </p:to>
                                    </p:set>
                                    <p:animEffect transition="in" filter="box(in)">
                                      <p:cBhvr>
                                        <p:cTn id="19" dur="500"/>
                                        <p:tgtEl>
                                          <p:spTgt spid="652294"/>
                                        </p:tgtEl>
                                      </p:cBhvr>
                                    </p:animEffect>
                                  </p:childTnLst>
                                </p:cTn>
                              </p:par>
                              <p:par>
                                <p:cTn id="20" presetID="1" presetClass="exit" presetSubtype="0" fill="hold" grpId="1" nodeType="withEffect">
                                  <p:stCondLst>
                                    <p:cond delay="0"/>
                                  </p:stCondLst>
                                  <p:childTnLst>
                                    <p:set>
                                      <p:cBhvr>
                                        <p:cTn id="21" dur="1" fill="hold">
                                          <p:stCondLst>
                                            <p:cond delay="0"/>
                                          </p:stCondLst>
                                        </p:cTn>
                                        <p:tgtEl>
                                          <p:spTgt spid="652293"/>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652295"/>
                                        </p:tgtEl>
                                        <p:attrNameLst>
                                          <p:attrName>style.visibility</p:attrName>
                                        </p:attrNameLst>
                                      </p:cBhvr>
                                      <p:to>
                                        <p:strVal val="visible"/>
                                      </p:to>
                                    </p:set>
                                    <p:animEffect transition="in" filter="box(in)">
                                      <p:cBhvr>
                                        <p:cTn id="26" dur="500"/>
                                        <p:tgtEl>
                                          <p:spTgt spid="652295"/>
                                        </p:tgtEl>
                                      </p:cBhvr>
                                    </p:animEffect>
                                  </p:childTnLst>
                                </p:cTn>
                              </p:par>
                              <p:par>
                                <p:cTn id="27" presetID="1" presetClass="exit" presetSubtype="0" fill="hold" grpId="1" nodeType="withEffect">
                                  <p:stCondLst>
                                    <p:cond delay="0"/>
                                  </p:stCondLst>
                                  <p:childTnLst>
                                    <p:set>
                                      <p:cBhvr>
                                        <p:cTn id="28" dur="1" fill="hold">
                                          <p:stCondLst>
                                            <p:cond delay="0"/>
                                          </p:stCondLst>
                                        </p:cTn>
                                        <p:tgtEl>
                                          <p:spTgt spid="652294"/>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652296"/>
                                        </p:tgtEl>
                                        <p:attrNameLst>
                                          <p:attrName>style.visibility</p:attrName>
                                        </p:attrNameLst>
                                      </p:cBhvr>
                                      <p:to>
                                        <p:strVal val="visible"/>
                                      </p:to>
                                    </p:set>
                                    <p:animEffect transition="in" filter="box(in)">
                                      <p:cBhvr>
                                        <p:cTn id="33" dur="500"/>
                                        <p:tgtEl>
                                          <p:spTgt spid="652296"/>
                                        </p:tgtEl>
                                      </p:cBhvr>
                                    </p:animEffect>
                                  </p:childTnLst>
                                </p:cTn>
                              </p:par>
                              <p:par>
                                <p:cTn id="34" presetID="1" presetClass="exit" presetSubtype="0" fill="hold" grpId="1" nodeType="withEffect">
                                  <p:stCondLst>
                                    <p:cond delay="0"/>
                                  </p:stCondLst>
                                  <p:childTnLst>
                                    <p:set>
                                      <p:cBhvr>
                                        <p:cTn id="35" dur="1" fill="hold">
                                          <p:stCondLst>
                                            <p:cond delay="0"/>
                                          </p:stCondLst>
                                        </p:cTn>
                                        <p:tgtEl>
                                          <p:spTgt spid="652295"/>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652297"/>
                                        </p:tgtEl>
                                        <p:attrNameLst>
                                          <p:attrName>style.visibility</p:attrName>
                                        </p:attrNameLst>
                                      </p:cBhvr>
                                      <p:to>
                                        <p:strVal val="visible"/>
                                      </p:to>
                                    </p:set>
                                    <p:animEffect transition="in" filter="box(in)">
                                      <p:cBhvr>
                                        <p:cTn id="40" dur="500"/>
                                        <p:tgtEl>
                                          <p:spTgt spid="652297"/>
                                        </p:tgtEl>
                                      </p:cBhvr>
                                    </p:animEffect>
                                  </p:childTnLst>
                                </p:cTn>
                              </p:par>
                              <p:par>
                                <p:cTn id="41" presetID="1" presetClass="exit" presetSubtype="0" fill="hold" grpId="1" nodeType="withEffect">
                                  <p:stCondLst>
                                    <p:cond delay="0"/>
                                  </p:stCondLst>
                                  <p:childTnLst>
                                    <p:set>
                                      <p:cBhvr>
                                        <p:cTn id="42" dur="1" fill="hold">
                                          <p:stCondLst>
                                            <p:cond delay="0"/>
                                          </p:stCondLst>
                                        </p:cTn>
                                        <p:tgtEl>
                                          <p:spTgt spid="65229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6522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2292" grpId="0" animBg="1"/>
      <p:bldP spid="652292" grpId="1" animBg="1"/>
      <p:bldP spid="652293" grpId="0" animBg="1"/>
      <p:bldP spid="652293" grpId="1" animBg="1"/>
      <p:bldP spid="652294" grpId="0" animBg="1"/>
      <p:bldP spid="652294" grpId="1" animBg="1"/>
      <p:bldP spid="652295" grpId="0" animBg="1"/>
      <p:bldP spid="652295" grpId="1" animBg="1"/>
      <p:bldP spid="652296" grpId="0" animBg="1"/>
      <p:bldP spid="652296" grpId="1" animBg="1"/>
      <p:bldP spid="652297" grpId="0" animBg="1"/>
      <p:bldP spid="652297"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zh-CN" altLang="en-US"/>
              <a:t>对加密系统的攻击</a:t>
            </a:r>
          </a:p>
        </p:txBody>
      </p:sp>
      <p:sp>
        <p:nvSpPr>
          <p:cNvPr id="52227" name="Rectangle 3"/>
          <p:cNvSpPr>
            <a:spLocks noGrp="1" noChangeArrowheads="1"/>
          </p:cNvSpPr>
          <p:nvPr>
            <p:ph type="body" idx="1"/>
          </p:nvPr>
        </p:nvSpPr>
        <p:spPr>
          <a:xfrm>
            <a:off x="611560" y="1988840"/>
            <a:ext cx="8064896" cy="4392488"/>
          </a:xfrm>
        </p:spPr>
        <p:txBody>
          <a:bodyPr/>
          <a:lstStyle/>
          <a:p>
            <a:pPr eaLnBrk="1" hangingPunct="1"/>
            <a:r>
              <a:rPr lang="zh-CN" altLang="en-US" sz="2800" b="1" dirty="0"/>
              <a:t>未知算法攻击：仅从密文进行破译</a:t>
            </a:r>
          </a:p>
          <a:p>
            <a:pPr eaLnBrk="1" hangingPunct="1"/>
            <a:r>
              <a:rPr lang="zh-CN" altLang="en-US" sz="2800" b="1" dirty="0"/>
              <a:t>仅知密文攻击：根据加解密算法和密文进行破译</a:t>
            </a:r>
          </a:p>
          <a:p>
            <a:pPr eaLnBrk="1" hangingPunct="1"/>
            <a:r>
              <a:rPr lang="zh-CN" altLang="en-US" sz="2800" b="1" dirty="0"/>
              <a:t>已知明文攻击：攻击者拥有部分密文和对应的明文，根据算法寻找密钥</a:t>
            </a:r>
          </a:p>
          <a:p>
            <a:pPr eaLnBrk="1" hangingPunct="1"/>
            <a:r>
              <a:rPr lang="zh-CN" altLang="en-US" sz="2800" b="1" dirty="0"/>
              <a:t>选择明文攻击：有选择地使用任意明文和与之对应的密文信息，根据算法寻找密钥</a:t>
            </a:r>
          </a:p>
          <a:p>
            <a:pPr eaLnBrk="1" hangingPunct="1"/>
            <a:r>
              <a:rPr lang="zh-CN" altLang="en-US" sz="2800" b="1" dirty="0"/>
              <a:t>选择密文攻击：有选择地使用密文和与之对应的明文信息，根据算法寻找密钥</a:t>
            </a:r>
            <a:endParaRPr lang="zh-CN" altLang="en-US" sz="2800"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23528" y="116632"/>
            <a:ext cx="8476431" cy="838423"/>
          </a:xfrm>
        </p:spPr>
        <p:txBody>
          <a:bodyPr/>
          <a:lstStyle/>
          <a:p>
            <a:pPr eaLnBrk="1" hangingPunct="1"/>
            <a:r>
              <a:rPr lang="zh-CN" altLang="en-US" dirty="0"/>
              <a:t>公开密钥算法提出的时代与人物</a:t>
            </a:r>
          </a:p>
        </p:txBody>
      </p:sp>
      <p:sp>
        <p:nvSpPr>
          <p:cNvPr id="64515" name="Rectangle 3"/>
          <p:cNvSpPr>
            <a:spLocks noGrp="1" noChangeArrowheads="1"/>
          </p:cNvSpPr>
          <p:nvPr>
            <p:ph type="body" idx="1"/>
          </p:nvPr>
        </p:nvSpPr>
        <p:spPr>
          <a:xfrm>
            <a:off x="0" y="980728"/>
            <a:ext cx="9036496" cy="2592288"/>
          </a:xfrm>
          <a:solidFill>
            <a:schemeClr val="bg1"/>
          </a:solidFill>
        </p:spPr>
        <p:txBody>
          <a:bodyPr/>
          <a:lstStyle/>
          <a:p>
            <a:pPr eaLnBrk="1" hangingPunct="1"/>
            <a:r>
              <a:rPr lang="zh-CN" altLang="en-US" sz="2800" b="1" dirty="0">
                <a:latin typeface="+mn-ea"/>
              </a:rPr>
              <a:t>公钥密码又称为双钥密码和非对称密码，</a:t>
            </a:r>
            <a:r>
              <a:rPr lang="en-US" altLang="zh-CN" sz="2800" b="1" dirty="0">
                <a:latin typeface="+mn-ea"/>
              </a:rPr>
              <a:t>1976</a:t>
            </a:r>
            <a:r>
              <a:rPr lang="zh-CN" altLang="en-US" sz="2800" b="1" dirty="0">
                <a:latin typeface="+mn-ea"/>
              </a:rPr>
              <a:t>年由</a:t>
            </a:r>
            <a:r>
              <a:rPr lang="en-US" altLang="zh-CN" sz="2800" b="1" dirty="0" err="1">
                <a:latin typeface="+mn-ea"/>
              </a:rPr>
              <a:t>Diffie</a:t>
            </a:r>
            <a:r>
              <a:rPr lang="zh-CN" altLang="en-US" sz="2800" b="1" dirty="0">
                <a:latin typeface="+mn-ea"/>
              </a:rPr>
              <a:t>和</a:t>
            </a:r>
            <a:r>
              <a:rPr lang="en-US" altLang="zh-CN" sz="2800" b="1" dirty="0">
                <a:latin typeface="+mn-ea"/>
              </a:rPr>
              <a:t>Hellman</a:t>
            </a:r>
            <a:r>
              <a:rPr lang="zh-CN" altLang="en-US" sz="2800" b="1" dirty="0">
                <a:latin typeface="+mn-ea"/>
              </a:rPr>
              <a:t>在其“密码学新方向”一文中提出的。</a:t>
            </a:r>
          </a:p>
          <a:p>
            <a:pPr eaLnBrk="1" hangingPunct="1"/>
            <a:r>
              <a:rPr lang="en-US" altLang="zh-CN" sz="2800" b="1" dirty="0">
                <a:latin typeface="+mn-ea"/>
              </a:rPr>
              <a:t>RSA</a:t>
            </a:r>
            <a:r>
              <a:rPr lang="zh-CN" altLang="en-US" sz="2800" b="1" dirty="0">
                <a:latin typeface="+mn-ea"/>
              </a:rPr>
              <a:t>是</a:t>
            </a:r>
            <a:r>
              <a:rPr lang="en-US" altLang="zh-CN" sz="2800" b="1" dirty="0">
                <a:latin typeface="+mn-ea"/>
              </a:rPr>
              <a:t>1978</a:t>
            </a:r>
            <a:r>
              <a:rPr lang="zh-CN" altLang="en-US" sz="2800" b="1" dirty="0">
                <a:latin typeface="+mn-ea"/>
              </a:rPr>
              <a:t>年</a:t>
            </a:r>
            <a:r>
              <a:rPr lang="en-US" altLang="zh-CN" sz="2800" b="1" dirty="0">
                <a:latin typeface="+mn-ea"/>
              </a:rPr>
              <a:t>MIT</a:t>
            </a:r>
            <a:r>
              <a:rPr lang="zh-CN" altLang="en-US" sz="2800" b="1" dirty="0">
                <a:latin typeface="+mn-ea"/>
              </a:rPr>
              <a:t>的</a:t>
            </a:r>
            <a:r>
              <a:rPr lang="en-US" altLang="zh-CN" sz="2800" b="1" dirty="0" err="1">
                <a:latin typeface="+mn-ea"/>
              </a:rPr>
              <a:t>Rivist</a:t>
            </a:r>
            <a:r>
              <a:rPr lang="en-US" altLang="zh-CN" sz="2800" b="1" dirty="0">
                <a:latin typeface="+mn-ea"/>
              </a:rPr>
              <a:t>, Shamir </a:t>
            </a:r>
            <a:r>
              <a:rPr lang="zh-CN" altLang="en-US" sz="2800" b="1" dirty="0">
                <a:latin typeface="+mn-ea"/>
              </a:rPr>
              <a:t>和</a:t>
            </a:r>
            <a:r>
              <a:rPr lang="en-US" altLang="zh-CN" sz="2800" b="1" dirty="0" err="1">
                <a:latin typeface="+mn-ea"/>
              </a:rPr>
              <a:t>Adlemar</a:t>
            </a:r>
            <a:r>
              <a:rPr lang="zh-CN" altLang="en-US" sz="2800" b="1" dirty="0">
                <a:latin typeface="+mn-ea"/>
              </a:rPr>
              <a:t>开发的第一个公钥密码体制，最早提出的满足要求的公钥算法之一。（</a:t>
            </a:r>
            <a:r>
              <a:rPr lang="en-US" altLang="zh-CN" sz="2800" b="1" dirty="0">
                <a:latin typeface="+mn-ea"/>
              </a:rPr>
              <a:t>2002</a:t>
            </a:r>
            <a:r>
              <a:rPr lang="zh-CN" altLang="en-US" sz="2800" b="1" dirty="0">
                <a:latin typeface="+mn-ea"/>
              </a:rPr>
              <a:t>年图灵奖，</a:t>
            </a:r>
            <a:r>
              <a:rPr lang="en-US" altLang="zh-CN" sz="2800" b="1" dirty="0">
                <a:latin typeface="+mn-ea"/>
              </a:rPr>
              <a:t>2011</a:t>
            </a:r>
            <a:r>
              <a:rPr lang="zh-CN" altLang="en-US" sz="2800" b="1" dirty="0">
                <a:latin typeface="+mn-ea"/>
              </a:rPr>
              <a:t>年</a:t>
            </a:r>
            <a:r>
              <a:rPr lang="en-US" altLang="zh-CN" sz="2800" b="1" dirty="0">
                <a:latin typeface="+mn-ea"/>
              </a:rPr>
              <a:t>RSA2011</a:t>
            </a:r>
            <a:r>
              <a:rPr lang="zh-CN" altLang="en-US" sz="2800" b="1" dirty="0">
                <a:latin typeface="+mn-ea"/>
              </a:rPr>
              <a:t>终生成就奖）</a:t>
            </a:r>
          </a:p>
        </p:txBody>
      </p:sp>
      <p:pic>
        <p:nvPicPr>
          <p:cNvPr id="64516" name="Picture 4" descr="RSA"/>
          <p:cNvPicPr>
            <a:picLocks noChangeAspect="1" noChangeArrowheads="1"/>
          </p:cNvPicPr>
          <p:nvPr/>
        </p:nvPicPr>
        <p:blipFill>
          <a:blip r:embed="rId3" cstate="print"/>
          <a:srcRect/>
          <a:stretch>
            <a:fillRect/>
          </a:stretch>
        </p:blipFill>
        <p:spPr bwMode="auto">
          <a:xfrm>
            <a:off x="5105400" y="3773488"/>
            <a:ext cx="3638550" cy="2551112"/>
          </a:xfrm>
          <a:prstGeom prst="rect">
            <a:avLst/>
          </a:prstGeom>
          <a:noFill/>
          <a:ln w="9525">
            <a:noFill/>
            <a:miter lim="800000"/>
            <a:headEnd/>
            <a:tailEnd/>
          </a:ln>
        </p:spPr>
      </p:pic>
      <p:pic>
        <p:nvPicPr>
          <p:cNvPr id="64517" name="Picture 5" descr="Diffie"/>
          <p:cNvPicPr>
            <a:picLocks noChangeAspect="1" noChangeArrowheads="1"/>
          </p:cNvPicPr>
          <p:nvPr/>
        </p:nvPicPr>
        <p:blipFill>
          <a:blip r:embed="rId4" cstate="print"/>
          <a:srcRect/>
          <a:stretch>
            <a:fillRect/>
          </a:stretch>
        </p:blipFill>
        <p:spPr bwMode="auto">
          <a:xfrm>
            <a:off x="665163" y="3733800"/>
            <a:ext cx="1849437" cy="2578100"/>
          </a:xfrm>
          <a:prstGeom prst="rect">
            <a:avLst/>
          </a:prstGeom>
          <a:noFill/>
          <a:ln w="9525">
            <a:noFill/>
            <a:miter lim="800000"/>
            <a:headEnd/>
            <a:tailEnd/>
          </a:ln>
        </p:spPr>
      </p:pic>
      <p:pic>
        <p:nvPicPr>
          <p:cNvPr id="64518" name="Picture 6" descr="Hellman"/>
          <p:cNvPicPr>
            <a:picLocks noChangeAspect="1" noChangeArrowheads="1"/>
          </p:cNvPicPr>
          <p:nvPr/>
        </p:nvPicPr>
        <p:blipFill>
          <a:blip r:embed="rId5" cstate="print"/>
          <a:srcRect/>
          <a:stretch>
            <a:fillRect/>
          </a:stretch>
        </p:blipFill>
        <p:spPr bwMode="auto">
          <a:xfrm>
            <a:off x="2657475" y="3733800"/>
            <a:ext cx="2066925" cy="2590800"/>
          </a:xfrm>
          <a:prstGeom prst="rect">
            <a:avLst/>
          </a:prstGeom>
          <a:noFill/>
          <a:ln w="9525">
            <a:noFill/>
            <a:miter lim="800000"/>
            <a:headEnd/>
            <a:tailEnd/>
          </a:ln>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灯片编号占位符 7"/>
          <p:cNvSpPr>
            <a:spLocks noGrp="1"/>
          </p:cNvSpPr>
          <p:nvPr>
            <p:ph type="sldNum" sz="quarter" idx="12"/>
          </p:nvPr>
        </p:nvSpPr>
        <p:spPr>
          <a:noFill/>
        </p:spPr>
        <p:txBody>
          <a:bodyPr/>
          <a:lstStyle/>
          <a:p>
            <a:fld id="{E60C8F6D-4F6D-4EE7-BA0E-76AA0A61FF19}" type="slidenum">
              <a:rPr lang="zh-CN" altLang="en-US" smtClean="0"/>
              <a:pPr/>
              <a:t>26</a:t>
            </a:fld>
            <a:endParaRPr lang="en-US" altLang="zh-CN"/>
          </a:p>
        </p:txBody>
      </p:sp>
      <p:sp>
        <p:nvSpPr>
          <p:cNvPr id="39939" name="Rectangle 2"/>
          <p:cNvSpPr>
            <a:spLocks noGrp="1" noChangeArrowheads="1"/>
          </p:cNvSpPr>
          <p:nvPr>
            <p:ph type="title"/>
          </p:nvPr>
        </p:nvSpPr>
        <p:spPr>
          <a:xfrm>
            <a:off x="900113" y="214313"/>
            <a:ext cx="4319587" cy="1462087"/>
          </a:xfrm>
        </p:spPr>
        <p:txBody>
          <a:bodyPr/>
          <a:lstStyle/>
          <a:p>
            <a:pPr eaLnBrk="1" hangingPunct="1"/>
            <a:r>
              <a:rPr lang="en-US" altLang="zh-CN"/>
              <a:t>5.</a:t>
            </a:r>
            <a:r>
              <a:rPr lang="zh-CN" altLang="en-US"/>
              <a:t>公开密钥算法</a:t>
            </a:r>
          </a:p>
        </p:txBody>
      </p:sp>
      <p:sp>
        <p:nvSpPr>
          <p:cNvPr id="39940" name="Rectangle 3"/>
          <p:cNvSpPr>
            <a:spLocks noGrp="1" noChangeArrowheads="1"/>
          </p:cNvSpPr>
          <p:nvPr>
            <p:ph type="body" sz="half" idx="1"/>
          </p:nvPr>
        </p:nvSpPr>
        <p:spPr>
          <a:xfrm>
            <a:off x="0" y="1916113"/>
            <a:ext cx="4716463" cy="4941887"/>
          </a:xfrm>
        </p:spPr>
        <p:txBody>
          <a:bodyPr/>
          <a:lstStyle/>
          <a:p>
            <a:pPr eaLnBrk="1" hangingPunct="1">
              <a:lnSpc>
                <a:spcPct val="90000"/>
              </a:lnSpc>
            </a:pPr>
            <a:r>
              <a:rPr lang="zh-CN" altLang="en-US" sz="2000" dirty="0"/>
              <a:t>对称密码算法问题：</a:t>
            </a:r>
          </a:p>
          <a:p>
            <a:pPr lvl="1" eaLnBrk="1" hangingPunct="1">
              <a:lnSpc>
                <a:spcPct val="90000"/>
              </a:lnSpc>
            </a:pPr>
            <a:r>
              <a:rPr lang="zh-CN" altLang="en-US" sz="2000" dirty="0"/>
              <a:t>密钥管理量问题：两两分别用一对密钥，当用户量增大时，密钥空间急剧增大。</a:t>
            </a:r>
          </a:p>
          <a:p>
            <a:pPr lvl="1" eaLnBrk="1" hangingPunct="1">
              <a:lnSpc>
                <a:spcPct val="90000"/>
              </a:lnSpc>
            </a:pPr>
            <a:r>
              <a:rPr lang="zh-CN" altLang="en-US" sz="2000" dirty="0"/>
              <a:t>对称算法无法实现抗否认需求</a:t>
            </a:r>
            <a:r>
              <a:rPr lang="en-US" altLang="zh-CN" sz="2000" dirty="0">
                <a:latin typeface="Arial" pitchFamily="34" charset="0"/>
              </a:rPr>
              <a:t>——</a:t>
            </a:r>
            <a:r>
              <a:rPr lang="zh-CN" altLang="en-US" sz="2000" dirty="0"/>
              <a:t>数字签名</a:t>
            </a:r>
          </a:p>
          <a:p>
            <a:pPr eaLnBrk="1" hangingPunct="1">
              <a:lnSpc>
                <a:spcPct val="90000"/>
              </a:lnSpc>
            </a:pPr>
            <a:r>
              <a:rPr lang="zh-CN" altLang="en-US" sz="2000" dirty="0"/>
              <a:t>非对称密码体制的基本原则</a:t>
            </a:r>
          </a:p>
          <a:p>
            <a:pPr lvl="1" eaLnBrk="1" hangingPunct="1">
              <a:lnSpc>
                <a:spcPct val="90000"/>
              </a:lnSpc>
            </a:pPr>
            <a:r>
              <a:rPr lang="zh-CN" altLang="en-US" sz="2000" dirty="0"/>
              <a:t>加密能力与解密能力是分开的</a:t>
            </a:r>
          </a:p>
          <a:p>
            <a:pPr lvl="1" eaLnBrk="1" hangingPunct="1">
              <a:lnSpc>
                <a:spcPct val="90000"/>
              </a:lnSpc>
            </a:pPr>
            <a:r>
              <a:rPr lang="zh-CN" altLang="en-US" sz="2000" dirty="0"/>
              <a:t>密钥分发简单</a:t>
            </a:r>
          </a:p>
          <a:p>
            <a:pPr lvl="1" eaLnBrk="1" hangingPunct="1">
              <a:lnSpc>
                <a:spcPct val="90000"/>
              </a:lnSpc>
            </a:pPr>
            <a:r>
              <a:rPr lang="zh-CN" altLang="en-US" sz="2000" dirty="0"/>
              <a:t>需要保存的密钥量大大减少，</a:t>
            </a:r>
            <a:r>
              <a:rPr lang="en-US" altLang="zh-CN" sz="2000" dirty="0"/>
              <a:t>N</a:t>
            </a:r>
            <a:r>
              <a:rPr lang="zh-CN" altLang="en-US" sz="2000" dirty="0"/>
              <a:t>个用户只需要</a:t>
            </a:r>
            <a:r>
              <a:rPr lang="en-US" altLang="zh-CN" sz="2000" dirty="0"/>
              <a:t>N</a:t>
            </a:r>
            <a:r>
              <a:rPr lang="zh-CN" altLang="en-US" sz="2000" dirty="0"/>
              <a:t>个</a:t>
            </a:r>
          </a:p>
          <a:p>
            <a:pPr lvl="1" eaLnBrk="1" hangingPunct="1">
              <a:lnSpc>
                <a:spcPct val="90000"/>
              </a:lnSpc>
            </a:pPr>
            <a:r>
              <a:rPr lang="zh-CN" altLang="en-US" sz="2000" dirty="0"/>
              <a:t>可满足不相识的人之间保密通信</a:t>
            </a:r>
          </a:p>
          <a:p>
            <a:pPr lvl="1" eaLnBrk="1" hangingPunct="1">
              <a:lnSpc>
                <a:spcPct val="90000"/>
              </a:lnSpc>
            </a:pPr>
            <a:r>
              <a:rPr lang="zh-CN" altLang="en-US" sz="2000" dirty="0"/>
              <a:t>可以实现数字签名</a:t>
            </a:r>
          </a:p>
          <a:p>
            <a:pPr lvl="1" eaLnBrk="1" hangingPunct="1">
              <a:lnSpc>
                <a:spcPct val="90000"/>
              </a:lnSpc>
            </a:pPr>
            <a:r>
              <a:rPr lang="zh-CN" altLang="en-US" sz="2000" dirty="0"/>
              <a:t>加密</a:t>
            </a:r>
            <a:r>
              <a:rPr lang="zh-CN" altLang="en-US" sz="2000" dirty="0">
                <a:solidFill>
                  <a:srgbClr val="FF0000"/>
                </a:solidFill>
              </a:rPr>
              <a:t>速度慢</a:t>
            </a:r>
            <a:r>
              <a:rPr lang="zh-CN" altLang="en-US" sz="2000" dirty="0"/>
              <a:t>，常用于数字签名或加密对称密钥</a:t>
            </a:r>
          </a:p>
        </p:txBody>
      </p:sp>
      <p:pic>
        <p:nvPicPr>
          <p:cNvPr id="39941" name="Picture 4"/>
          <p:cNvPicPr>
            <a:picLocks noGrp="1" noChangeAspect="1" noChangeArrowheads="1"/>
          </p:cNvPicPr>
          <p:nvPr>
            <p:ph sz="quarter" idx="2"/>
          </p:nvPr>
        </p:nvPicPr>
        <p:blipFill>
          <a:blip r:embed="rId3" cstate="print"/>
          <a:srcRect/>
          <a:stretch>
            <a:fillRect/>
          </a:stretch>
        </p:blipFill>
        <p:spPr>
          <a:xfrm>
            <a:off x="4751388" y="692150"/>
            <a:ext cx="4392612" cy="2713038"/>
          </a:xfrm>
          <a:noFill/>
        </p:spPr>
      </p:pic>
      <p:pic>
        <p:nvPicPr>
          <p:cNvPr id="39942" name="Picture 5"/>
          <p:cNvPicPr>
            <a:picLocks noGrp="1" noChangeAspect="1" noChangeArrowheads="1"/>
          </p:cNvPicPr>
          <p:nvPr>
            <p:ph sz="quarter" idx="3"/>
          </p:nvPr>
        </p:nvPicPr>
        <p:blipFill>
          <a:blip r:embed="rId4" cstate="print"/>
          <a:srcRect/>
          <a:stretch>
            <a:fillRect/>
          </a:stretch>
        </p:blipFill>
        <p:spPr>
          <a:xfrm>
            <a:off x="4678363" y="3644900"/>
            <a:ext cx="4465637" cy="2774950"/>
          </a:xfr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灯片编号占位符 5"/>
          <p:cNvSpPr>
            <a:spLocks noGrp="1"/>
          </p:cNvSpPr>
          <p:nvPr>
            <p:ph type="sldNum" sz="quarter" idx="12"/>
          </p:nvPr>
        </p:nvSpPr>
        <p:spPr>
          <a:noFill/>
        </p:spPr>
        <p:txBody>
          <a:bodyPr/>
          <a:lstStyle/>
          <a:p>
            <a:fld id="{AE16F9C2-6A71-4012-BF7E-5F82BDBBCF70}" type="slidenum">
              <a:rPr lang="zh-CN" altLang="en-US" smtClean="0"/>
              <a:pPr/>
              <a:t>27</a:t>
            </a:fld>
            <a:endParaRPr lang="en-US" altLang="zh-CN"/>
          </a:p>
        </p:txBody>
      </p:sp>
      <p:sp>
        <p:nvSpPr>
          <p:cNvPr id="40963" name="Rectangle 2"/>
          <p:cNvSpPr>
            <a:spLocks noGrp="1" noChangeArrowheads="1"/>
          </p:cNvSpPr>
          <p:nvPr>
            <p:ph type="title"/>
          </p:nvPr>
        </p:nvSpPr>
        <p:spPr/>
        <p:txBody>
          <a:bodyPr/>
          <a:lstStyle/>
          <a:p>
            <a:pPr eaLnBrk="1" hangingPunct="1"/>
            <a:r>
              <a:rPr lang="en-US" altLang="zh-CN" sz="5400" dirty="0"/>
              <a:t>RSA</a:t>
            </a:r>
            <a:r>
              <a:rPr lang="zh-CN" altLang="en-US" sz="5400" dirty="0"/>
              <a:t>密码体制基本原理</a:t>
            </a:r>
          </a:p>
        </p:txBody>
      </p:sp>
      <p:sp>
        <p:nvSpPr>
          <p:cNvPr id="40964" name="Rectangle 3"/>
          <p:cNvSpPr>
            <a:spLocks noGrp="1" noChangeArrowheads="1"/>
          </p:cNvSpPr>
          <p:nvPr>
            <p:ph type="body" idx="1"/>
          </p:nvPr>
        </p:nvSpPr>
        <p:spPr>
          <a:xfrm>
            <a:off x="611560" y="1916113"/>
            <a:ext cx="8281615" cy="4681537"/>
          </a:xfrm>
        </p:spPr>
        <p:txBody>
          <a:bodyPr/>
          <a:lstStyle/>
          <a:p>
            <a:pPr eaLnBrk="1" hangingPunct="1">
              <a:lnSpc>
                <a:spcPct val="90000"/>
              </a:lnSpc>
            </a:pPr>
            <a:r>
              <a:rPr lang="en-US" altLang="zh-CN" sz="2400" b="1" dirty="0"/>
              <a:t>A.</a:t>
            </a:r>
            <a:r>
              <a:rPr lang="zh-CN" altLang="en-US" sz="2400" dirty="0"/>
              <a:t>密钥的生成</a:t>
            </a:r>
          </a:p>
          <a:p>
            <a:pPr lvl="1" eaLnBrk="1" hangingPunct="1">
              <a:lnSpc>
                <a:spcPct val="90000"/>
              </a:lnSpc>
            </a:pPr>
            <a:r>
              <a:rPr lang="zh-CN" altLang="en-US" sz="2000" dirty="0"/>
              <a:t>选择</a:t>
            </a:r>
            <a:r>
              <a:rPr lang="en-US" altLang="zh-CN" sz="2000" dirty="0"/>
              <a:t>p ,q</a:t>
            </a:r>
            <a:r>
              <a:rPr lang="zh-CN" altLang="en-US" sz="2000" dirty="0"/>
              <a:t>， </a:t>
            </a:r>
            <a:r>
              <a:rPr lang="en-US" altLang="zh-CN" sz="2000" dirty="0"/>
              <a:t>p ,q</a:t>
            </a:r>
            <a:r>
              <a:rPr lang="zh-CN" altLang="en-US" sz="2000" dirty="0"/>
              <a:t>为互异素数，计算</a:t>
            </a:r>
            <a:r>
              <a:rPr lang="en-US" altLang="zh-CN" sz="2000" dirty="0"/>
              <a:t>n=p*q, </a:t>
            </a:r>
            <a:r>
              <a:rPr lang="el-GR" altLang="zh-CN" sz="2400" dirty="0">
                <a:latin typeface="Arial Unicode MS" pitchFamily="34" charset="-122"/>
                <a:ea typeface="Arial Unicode MS" pitchFamily="34" charset="-122"/>
                <a:cs typeface="Arial Unicode MS" pitchFamily="34" charset="-122"/>
              </a:rPr>
              <a:t>φ</a:t>
            </a:r>
            <a:r>
              <a:rPr lang="en-US" altLang="zh-CN" sz="2000" dirty="0"/>
              <a:t>(n)=(p-1)(q-1), </a:t>
            </a:r>
          </a:p>
          <a:p>
            <a:pPr lvl="1" eaLnBrk="1" hangingPunct="1">
              <a:lnSpc>
                <a:spcPct val="90000"/>
              </a:lnSpc>
            </a:pPr>
            <a:r>
              <a:rPr lang="zh-CN" altLang="en-US" sz="2000" dirty="0"/>
              <a:t>选择整数</a:t>
            </a:r>
            <a:r>
              <a:rPr lang="en-US" altLang="zh-CN" sz="2000" dirty="0"/>
              <a:t>e</a:t>
            </a:r>
            <a:r>
              <a:rPr lang="zh-CN" altLang="en-US" sz="2000" dirty="0"/>
              <a:t>与</a:t>
            </a:r>
            <a:r>
              <a:rPr lang="el-GR" altLang="zh-CN" sz="2400" dirty="0">
                <a:latin typeface="Arial Unicode MS" pitchFamily="34" charset="-122"/>
                <a:ea typeface="Arial Unicode MS" pitchFamily="34" charset="-122"/>
                <a:cs typeface="Arial Unicode MS" pitchFamily="34" charset="-122"/>
              </a:rPr>
              <a:t>φ</a:t>
            </a:r>
            <a:r>
              <a:rPr lang="en-US" altLang="zh-CN" sz="2000" dirty="0"/>
              <a:t>(n)</a:t>
            </a:r>
            <a:r>
              <a:rPr lang="zh-CN" altLang="en-US" sz="2000" dirty="0"/>
              <a:t>互素，即</a:t>
            </a:r>
            <a:r>
              <a:rPr lang="en-US" altLang="zh-CN" sz="2000" dirty="0" err="1"/>
              <a:t>gcd</a:t>
            </a:r>
            <a:r>
              <a:rPr lang="en-US" altLang="zh-CN" sz="2000" dirty="0"/>
              <a:t>(</a:t>
            </a:r>
            <a:r>
              <a:rPr lang="el-GR" altLang="zh-CN" sz="2400" dirty="0">
                <a:latin typeface="Arial Unicode MS" pitchFamily="34" charset="-122"/>
                <a:ea typeface="Arial Unicode MS" pitchFamily="34" charset="-122"/>
                <a:cs typeface="Arial Unicode MS" pitchFamily="34" charset="-122"/>
              </a:rPr>
              <a:t>φ</a:t>
            </a:r>
            <a:r>
              <a:rPr lang="en-US" altLang="zh-CN" sz="2000" dirty="0"/>
              <a:t>(n),e)=1,1&lt;e&lt;</a:t>
            </a:r>
            <a:r>
              <a:rPr lang="el-GR" altLang="zh-CN" sz="2400" dirty="0">
                <a:latin typeface="Arial Unicode MS" pitchFamily="34" charset="-122"/>
                <a:ea typeface="Arial Unicode MS" pitchFamily="34" charset="-122"/>
                <a:cs typeface="Arial Unicode MS" pitchFamily="34" charset="-122"/>
              </a:rPr>
              <a:t>φ</a:t>
            </a:r>
            <a:r>
              <a:rPr lang="en-US" altLang="zh-CN" sz="2000" dirty="0"/>
              <a:t> (n),</a:t>
            </a:r>
          </a:p>
          <a:p>
            <a:pPr lvl="1" eaLnBrk="1" hangingPunct="1">
              <a:lnSpc>
                <a:spcPct val="90000"/>
              </a:lnSpc>
            </a:pPr>
            <a:r>
              <a:rPr lang="zh-CN" altLang="en-US" sz="2000" dirty="0"/>
              <a:t>计算</a:t>
            </a:r>
            <a:r>
              <a:rPr lang="en-US" altLang="zh-CN" sz="2000" dirty="0"/>
              <a:t>d,</a:t>
            </a:r>
            <a:r>
              <a:rPr lang="zh-CN" altLang="en-US" sz="2000" dirty="0"/>
              <a:t>使</a:t>
            </a:r>
            <a:r>
              <a:rPr lang="en-US" altLang="zh-CN" sz="2000" dirty="0"/>
              <a:t>d=e</a:t>
            </a:r>
            <a:r>
              <a:rPr lang="en-US" altLang="zh-CN" sz="2000" baseline="30000" dirty="0"/>
              <a:t>-1</a:t>
            </a:r>
            <a:r>
              <a:rPr lang="en-US" altLang="zh-CN" sz="2000" dirty="0"/>
              <a:t>(mod</a:t>
            </a:r>
            <a:r>
              <a:rPr lang="el-GR" altLang="zh-CN" sz="2400" dirty="0">
                <a:latin typeface="Arial Unicode MS" pitchFamily="34" charset="-122"/>
                <a:ea typeface="Arial Unicode MS" pitchFamily="34" charset="-122"/>
                <a:cs typeface="Arial Unicode MS" pitchFamily="34" charset="-122"/>
              </a:rPr>
              <a:t>φ</a:t>
            </a:r>
            <a:r>
              <a:rPr lang="en-US" altLang="zh-CN" sz="2000" dirty="0"/>
              <a:t> (n))),</a:t>
            </a:r>
            <a:r>
              <a:rPr lang="zh-CN" altLang="en-US" sz="2000" dirty="0">
                <a:solidFill>
                  <a:srgbClr val="FF0000"/>
                </a:solidFill>
              </a:rPr>
              <a:t>公钥</a:t>
            </a:r>
            <a:r>
              <a:rPr lang="en-US" altLang="zh-CN" sz="2000" dirty="0" err="1">
                <a:solidFill>
                  <a:srgbClr val="FF0000"/>
                </a:solidFill>
              </a:rPr>
              <a:t>Pk</a:t>
            </a:r>
            <a:r>
              <a:rPr lang="en-US" altLang="zh-CN" sz="2000" dirty="0">
                <a:solidFill>
                  <a:srgbClr val="FF0000"/>
                </a:solidFill>
              </a:rPr>
              <a:t>={</a:t>
            </a:r>
            <a:r>
              <a:rPr lang="en-US" altLang="zh-CN" sz="2000" dirty="0" err="1">
                <a:solidFill>
                  <a:srgbClr val="FF0000"/>
                </a:solidFill>
              </a:rPr>
              <a:t>e,n</a:t>
            </a:r>
            <a:r>
              <a:rPr lang="en-US" altLang="zh-CN" sz="2000" dirty="0"/>
              <a:t>}; </a:t>
            </a:r>
            <a:r>
              <a:rPr lang="zh-CN" altLang="en-US" sz="2000" dirty="0">
                <a:solidFill>
                  <a:srgbClr val="7030A0"/>
                </a:solidFill>
              </a:rPr>
              <a:t>私钥</a:t>
            </a:r>
            <a:r>
              <a:rPr lang="en-US" altLang="zh-CN" sz="2000" dirty="0" err="1">
                <a:solidFill>
                  <a:srgbClr val="7030A0"/>
                </a:solidFill>
              </a:rPr>
              <a:t>Sk</a:t>
            </a:r>
            <a:r>
              <a:rPr lang="en-US" altLang="zh-CN" sz="2000" dirty="0">
                <a:solidFill>
                  <a:srgbClr val="7030A0"/>
                </a:solidFill>
              </a:rPr>
              <a:t>={</a:t>
            </a:r>
            <a:r>
              <a:rPr lang="en-US" altLang="zh-CN" sz="2000" dirty="0" err="1">
                <a:solidFill>
                  <a:srgbClr val="7030A0"/>
                </a:solidFill>
              </a:rPr>
              <a:t>d,n</a:t>
            </a:r>
            <a:r>
              <a:rPr lang="en-US" altLang="zh-CN" sz="2000" dirty="0">
                <a:solidFill>
                  <a:srgbClr val="7030A0"/>
                </a:solidFill>
              </a:rPr>
              <a:t>}</a:t>
            </a:r>
          </a:p>
          <a:p>
            <a:pPr eaLnBrk="1" hangingPunct="1">
              <a:lnSpc>
                <a:spcPct val="90000"/>
              </a:lnSpc>
            </a:pPr>
            <a:r>
              <a:rPr lang="en-US" altLang="zh-CN" sz="2400" b="1" dirty="0"/>
              <a:t>B.</a:t>
            </a:r>
            <a:r>
              <a:rPr lang="zh-CN" altLang="en-US" sz="2400" dirty="0"/>
              <a:t>加密 </a:t>
            </a:r>
            <a:r>
              <a:rPr lang="en-US" altLang="zh-CN" sz="2400" b="1" dirty="0"/>
              <a:t>(</a:t>
            </a:r>
            <a:r>
              <a:rPr lang="zh-CN" altLang="en-US" sz="2400" dirty="0"/>
              <a:t>用</a:t>
            </a:r>
            <a:r>
              <a:rPr lang="en-US" altLang="zh-CN" sz="2400" b="1" dirty="0" err="1"/>
              <a:t>e,n</a:t>
            </a:r>
            <a:r>
              <a:rPr lang="en-US" altLang="zh-CN" sz="2400" b="1" dirty="0"/>
              <a:t>)</a:t>
            </a:r>
            <a:r>
              <a:rPr lang="zh-CN" altLang="en-US" sz="2400" b="1" dirty="0"/>
              <a:t>，</a:t>
            </a:r>
          </a:p>
          <a:p>
            <a:pPr lvl="1" eaLnBrk="1" hangingPunct="1">
              <a:lnSpc>
                <a:spcPct val="90000"/>
              </a:lnSpc>
            </a:pPr>
            <a:r>
              <a:rPr lang="zh-CN" altLang="en-US" sz="2000" dirty="0"/>
              <a:t>明文是以分组方式加密的，每一个分组的比特数应小于</a:t>
            </a:r>
            <a:r>
              <a:rPr lang="en-US" altLang="zh-CN" sz="2000" dirty="0"/>
              <a:t>n</a:t>
            </a:r>
            <a:r>
              <a:rPr lang="zh-CN" altLang="en-US" sz="2000" dirty="0"/>
              <a:t>的二进制表示，即每一个分组的长度应小于</a:t>
            </a:r>
            <a:r>
              <a:rPr lang="en-US" altLang="zh-CN" sz="2000" dirty="0"/>
              <a:t>log</a:t>
            </a:r>
            <a:r>
              <a:rPr lang="en-US" altLang="zh-CN" sz="2000" baseline="-25000" dirty="0"/>
              <a:t>2</a:t>
            </a:r>
            <a:r>
              <a:rPr lang="en-US" altLang="zh-CN" sz="2000" dirty="0"/>
              <a:t>n</a:t>
            </a:r>
          </a:p>
          <a:p>
            <a:pPr lvl="1" eaLnBrk="1" hangingPunct="1">
              <a:lnSpc>
                <a:spcPct val="90000"/>
              </a:lnSpc>
            </a:pPr>
            <a:r>
              <a:rPr lang="zh-CN" altLang="en-US" sz="2000" dirty="0"/>
              <a:t>明文</a:t>
            </a:r>
            <a:r>
              <a:rPr lang="en-US" altLang="zh-CN" sz="2000" dirty="0"/>
              <a:t>M&lt;n</a:t>
            </a:r>
            <a:r>
              <a:rPr lang="zh-CN" altLang="en-US" sz="2000" dirty="0"/>
              <a:t>， 密文  </a:t>
            </a:r>
            <a:r>
              <a:rPr lang="en-US" altLang="zh-CN" sz="2000" dirty="0"/>
              <a:t>C=M</a:t>
            </a:r>
            <a:r>
              <a:rPr lang="en-US" altLang="zh-CN" sz="2000" baseline="30000" dirty="0"/>
              <a:t>e  </a:t>
            </a:r>
            <a:r>
              <a:rPr lang="en-US" altLang="zh-CN" sz="2000" dirty="0"/>
              <a:t>(mod n).</a:t>
            </a:r>
          </a:p>
          <a:p>
            <a:pPr eaLnBrk="1" hangingPunct="1">
              <a:lnSpc>
                <a:spcPct val="90000"/>
              </a:lnSpc>
            </a:pPr>
            <a:r>
              <a:rPr lang="en-US" altLang="zh-CN" sz="2400" b="1" dirty="0"/>
              <a:t>C.</a:t>
            </a:r>
            <a:r>
              <a:rPr lang="zh-CN" altLang="en-US" sz="2400" dirty="0"/>
              <a:t>解密 </a:t>
            </a:r>
            <a:r>
              <a:rPr lang="en-US" altLang="zh-CN" sz="2400" b="1" dirty="0"/>
              <a:t>(</a:t>
            </a:r>
            <a:r>
              <a:rPr lang="zh-CN" altLang="en-US" sz="2400" dirty="0"/>
              <a:t>用</a:t>
            </a:r>
            <a:r>
              <a:rPr lang="en-US" altLang="zh-CN" sz="2400" b="1" dirty="0" err="1"/>
              <a:t>d,n</a:t>
            </a:r>
            <a:r>
              <a:rPr lang="en-US" altLang="zh-CN" sz="2400" b="1" dirty="0"/>
              <a:t>)</a:t>
            </a:r>
          </a:p>
          <a:p>
            <a:pPr lvl="1" eaLnBrk="1" hangingPunct="1">
              <a:lnSpc>
                <a:spcPct val="90000"/>
              </a:lnSpc>
            </a:pPr>
            <a:r>
              <a:rPr lang="zh-CN" altLang="en-US" sz="2000" dirty="0"/>
              <a:t>密文</a:t>
            </a:r>
            <a:r>
              <a:rPr lang="en-US" altLang="zh-CN" sz="2000" dirty="0"/>
              <a:t>C</a:t>
            </a:r>
            <a:r>
              <a:rPr lang="zh-CN" altLang="en-US" sz="2000" dirty="0"/>
              <a:t>， 明文  </a:t>
            </a:r>
            <a:r>
              <a:rPr lang="en-US" altLang="zh-CN" sz="2000" dirty="0"/>
              <a:t>M=</a:t>
            </a:r>
            <a:r>
              <a:rPr lang="en-US" altLang="zh-CN" sz="2000" dirty="0" err="1"/>
              <a:t>C</a:t>
            </a:r>
            <a:r>
              <a:rPr lang="en-US" altLang="zh-CN" sz="2000" baseline="30000" dirty="0" err="1"/>
              <a:t>d</a:t>
            </a:r>
            <a:r>
              <a:rPr lang="en-US" altLang="zh-CN" sz="2000" baseline="30000" dirty="0"/>
              <a:t> </a:t>
            </a:r>
            <a:r>
              <a:rPr lang="zh-CN" altLang="en-US" sz="2000" dirty="0"/>
              <a:t>（</a:t>
            </a:r>
            <a:r>
              <a:rPr lang="en-US" altLang="zh-CN" sz="2000" dirty="0"/>
              <a:t>mod n)</a:t>
            </a:r>
            <a:endParaRPr lang="zh-CN" altLang="en-US"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灯片编号占位符 5"/>
          <p:cNvSpPr>
            <a:spLocks noGrp="1"/>
          </p:cNvSpPr>
          <p:nvPr>
            <p:ph type="sldNum" sz="quarter" idx="12"/>
          </p:nvPr>
        </p:nvSpPr>
        <p:spPr>
          <a:noFill/>
        </p:spPr>
        <p:txBody>
          <a:bodyPr/>
          <a:lstStyle/>
          <a:p>
            <a:fld id="{F8B7CFAB-6D66-4667-B94C-8454FBE1F03D}" type="slidenum">
              <a:rPr lang="zh-CN" altLang="en-US" smtClean="0"/>
              <a:pPr/>
              <a:t>28</a:t>
            </a:fld>
            <a:endParaRPr lang="en-US" altLang="zh-CN"/>
          </a:p>
        </p:txBody>
      </p:sp>
      <p:sp>
        <p:nvSpPr>
          <p:cNvPr id="41987" name="Rectangle 2"/>
          <p:cNvSpPr>
            <a:spLocks noGrp="1" noChangeArrowheads="1"/>
          </p:cNvSpPr>
          <p:nvPr>
            <p:ph type="body" idx="1"/>
          </p:nvPr>
        </p:nvSpPr>
        <p:spPr>
          <a:xfrm>
            <a:off x="323528" y="476250"/>
            <a:ext cx="8568951" cy="6121400"/>
          </a:xfrm>
        </p:spPr>
        <p:txBody>
          <a:bodyPr/>
          <a:lstStyle/>
          <a:p>
            <a:pPr eaLnBrk="1" hangingPunct="1">
              <a:lnSpc>
                <a:spcPct val="90000"/>
              </a:lnSpc>
              <a:buFont typeface="Wingdings" pitchFamily="2" charset="2"/>
              <a:buNone/>
            </a:pPr>
            <a:r>
              <a:rPr lang="zh-CN" altLang="en-US" sz="2800" dirty="0"/>
              <a:t>例：</a:t>
            </a:r>
            <a:r>
              <a:rPr lang="en-US" altLang="zh-CN" sz="2800" dirty="0"/>
              <a:t>p</a:t>
            </a:r>
            <a:r>
              <a:rPr lang="zh-CN" altLang="en-US" sz="2800" dirty="0"/>
              <a:t>＝</a:t>
            </a:r>
            <a:r>
              <a:rPr lang="en-US" altLang="zh-CN" sz="2800" dirty="0"/>
              <a:t>3</a:t>
            </a:r>
            <a:r>
              <a:rPr lang="zh-CN" altLang="en-US" sz="2800" dirty="0"/>
              <a:t>，</a:t>
            </a:r>
            <a:r>
              <a:rPr lang="en-US" altLang="zh-CN" sz="2800" dirty="0"/>
              <a:t>q = 11</a:t>
            </a:r>
            <a:r>
              <a:rPr lang="zh-CN" altLang="en-US" sz="2800" dirty="0"/>
              <a:t>，</a:t>
            </a:r>
            <a:r>
              <a:rPr lang="en-US" altLang="zh-CN" sz="2800" dirty="0"/>
              <a:t>n = 33</a:t>
            </a:r>
            <a:r>
              <a:rPr lang="zh-CN" altLang="en-US" sz="2800" dirty="0"/>
              <a:t>，</a:t>
            </a:r>
            <a:r>
              <a:rPr lang="en-US" altLang="zh-CN" sz="2800" dirty="0"/>
              <a:t>φ(n)=20</a:t>
            </a:r>
          </a:p>
          <a:p>
            <a:pPr eaLnBrk="1" hangingPunct="1">
              <a:lnSpc>
                <a:spcPct val="90000"/>
              </a:lnSpc>
              <a:buFont typeface="Wingdings" pitchFamily="2" charset="2"/>
              <a:buNone/>
            </a:pPr>
            <a:r>
              <a:rPr lang="zh-CN" altLang="en-US" sz="2800" dirty="0"/>
              <a:t>	选</a:t>
            </a:r>
            <a:r>
              <a:rPr lang="en-US" altLang="zh-CN" sz="2800" dirty="0"/>
              <a:t>d = 7</a:t>
            </a:r>
            <a:r>
              <a:rPr lang="zh-CN" altLang="en-US" sz="2800" dirty="0"/>
              <a:t>，则</a:t>
            </a:r>
            <a:r>
              <a:rPr lang="en-US" altLang="zh-CN" sz="2800" dirty="0"/>
              <a:t>7e=1mod(20),e = 3</a:t>
            </a:r>
            <a:r>
              <a:rPr lang="zh-CN" altLang="en-US" sz="2800" dirty="0"/>
              <a:t>，</a:t>
            </a:r>
            <a:r>
              <a:rPr lang="en-US" altLang="zh-CN" sz="2800" dirty="0"/>
              <a:t> </a:t>
            </a:r>
            <a:r>
              <a:rPr lang="zh-CN" altLang="en-US" sz="2800" dirty="0"/>
              <a:t>对明文</a:t>
            </a:r>
            <a:r>
              <a:rPr lang="en-US" altLang="zh-CN" sz="2800" dirty="0"/>
              <a:t> m = 2</a:t>
            </a:r>
          </a:p>
          <a:p>
            <a:pPr eaLnBrk="1" hangingPunct="1">
              <a:lnSpc>
                <a:spcPct val="90000"/>
              </a:lnSpc>
              <a:buFont typeface="Wingdings" pitchFamily="2" charset="2"/>
              <a:buNone/>
            </a:pPr>
            <a:r>
              <a:rPr lang="en-US" altLang="zh-CN" sz="2800" dirty="0"/>
              <a:t>		</a:t>
            </a:r>
            <a:r>
              <a:rPr lang="zh-CN" altLang="en-US" sz="2800" dirty="0"/>
              <a:t>加密</a:t>
            </a:r>
            <a:r>
              <a:rPr lang="en-US" altLang="zh-CN" sz="2800" dirty="0"/>
              <a:t>C = m</a:t>
            </a:r>
            <a:r>
              <a:rPr lang="en-US" altLang="zh-CN" sz="2800" baseline="30000" dirty="0"/>
              <a:t>e</a:t>
            </a:r>
            <a:r>
              <a:rPr lang="en-US" altLang="zh-CN" sz="2800" dirty="0"/>
              <a:t> mod n = 2</a:t>
            </a:r>
            <a:r>
              <a:rPr lang="en-US" altLang="zh-CN" sz="2800" baseline="30000" dirty="0"/>
              <a:t>3</a:t>
            </a:r>
            <a:r>
              <a:rPr lang="en-US" altLang="zh-CN" sz="2800" dirty="0"/>
              <a:t> mod 33 = 8</a:t>
            </a:r>
          </a:p>
          <a:p>
            <a:pPr eaLnBrk="1" hangingPunct="1">
              <a:lnSpc>
                <a:spcPct val="90000"/>
              </a:lnSpc>
              <a:buFont typeface="Wingdings" pitchFamily="2" charset="2"/>
              <a:buNone/>
            </a:pPr>
            <a:r>
              <a:rPr lang="en-US" altLang="zh-CN" sz="2800" dirty="0"/>
              <a:t>		</a:t>
            </a:r>
            <a:r>
              <a:rPr lang="zh-CN" altLang="en-US" sz="2800" dirty="0"/>
              <a:t>解密</a:t>
            </a:r>
            <a:r>
              <a:rPr lang="en-US" altLang="zh-CN" sz="2800" dirty="0"/>
              <a:t>M = </a:t>
            </a:r>
            <a:r>
              <a:rPr lang="en-US" altLang="zh-CN" sz="2800" dirty="0" err="1"/>
              <a:t>C</a:t>
            </a:r>
            <a:r>
              <a:rPr lang="en-US" altLang="zh-CN" sz="2800" baseline="30000" dirty="0" err="1"/>
              <a:t>d</a:t>
            </a:r>
            <a:r>
              <a:rPr lang="en-US" altLang="zh-CN" sz="2800" dirty="0"/>
              <a:t> mod n = 8</a:t>
            </a:r>
            <a:r>
              <a:rPr lang="en-US" altLang="zh-CN" sz="2800" baseline="30000" dirty="0"/>
              <a:t>7</a:t>
            </a:r>
            <a:r>
              <a:rPr lang="en-US" altLang="zh-CN" sz="2800" dirty="0"/>
              <a:t> mod 33             =(31*4*8)mod 33= 2</a:t>
            </a:r>
          </a:p>
          <a:p>
            <a:pPr eaLnBrk="1" hangingPunct="1">
              <a:lnSpc>
                <a:spcPct val="90000"/>
              </a:lnSpc>
              <a:buFont typeface="Wingdings" pitchFamily="2" charset="2"/>
              <a:buNone/>
            </a:pPr>
            <a:r>
              <a:rPr lang="en-US" altLang="zh-CN" sz="2800" dirty="0"/>
              <a:t>       8</a:t>
            </a:r>
            <a:r>
              <a:rPr lang="en-US" altLang="zh-CN" sz="2800" baseline="30000" dirty="0"/>
              <a:t>2</a:t>
            </a:r>
            <a:r>
              <a:rPr lang="en-US" altLang="zh-CN" sz="2800" dirty="0"/>
              <a:t>mod33=31</a:t>
            </a:r>
            <a:r>
              <a:rPr lang="zh-CN" altLang="en-US" sz="2800" dirty="0"/>
              <a:t>，</a:t>
            </a:r>
            <a:r>
              <a:rPr lang="en-US" altLang="zh-CN" sz="2800" dirty="0"/>
              <a:t> 8</a:t>
            </a:r>
            <a:r>
              <a:rPr lang="en-US" altLang="zh-CN" sz="2800" baseline="30000" dirty="0"/>
              <a:t>4</a:t>
            </a:r>
            <a:r>
              <a:rPr lang="en-US" altLang="zh-CN" sz="2800" dirty="0"/>
              <a:t>mod33=(31*31)mod33=4</a:t>
            </a:r>
            <a:endParaRPr lang="zh-CN" altLang="en-US" sz="2800" dirty="0"/>
          </a:p>
          <a:p>
            <a:pPr eaLnBrk="1" hangingPunct="1">
              <a:lnSpc>
                <a:spcPct val="90000"/>
              </a:lnSpc>
              <a:buFont typeface="Wingdings" pitchFamily="2" charset="2"/>
              <a:buNone/>
            </a:pPr>
            <a:r>
              <a:rPr lang="zh-CN" altLang="en-US" sz="2800" dirty="0"/>
              <a:t>例：</a:t>
            </a:r>
            <a:r>
              <a:rPr lang="en-US" altLang="zh-CN" sz="2800" dirty="0"/>
              <a:t>p = 53</a:t>
            </a:r>
            <a:r>
              <a:rPr lang="zh-CN" altLang="en-US" sz="2800" dirty="0"/>
              <a:t>，</a:t>
            </a:r>
            <a:r>
              <a:rPr lang="en-US" altLang="zh-CN" sz="2800" dirty="0"/>
              <a:t>q = 61</a:t>
            </a:r>
            <a:r>
              <a:rPr lang="zh-CN" altLang="en-US" sz="2800" dirty="0"/>
              <a:t>，</a:t>
            </a:r>
            <a:r>
              <a:rPr lang="en-US" altLang="zh-CN" sz="2800" dirty="0"/>
              <a:t>n = </a:t>
            </a:r>
            <a:r>
              <a:rPr lang="en-US" altLang="zh-CN" sz="2800" dirty="0" err="1"/>
              <a:t>pq</a:t>
            </a:r>
            <a:r>
              <a:rPr lang="en-US" altLang="zh-CN" sz="2800" dirty="0"/>
              <a:t> = 3233</a:t>
            </a:r>
            <a:r>
              <a:rPr lang="zh-CN" altLang="en-US" sz="2800" dirty="0"/>
              <a:t>，</a:t>
            </a:r>
          </a:p>
          <a:p>
            <a:pPr eaLnBrk="1" hangingPunct="1">
              <a:lnSpc>
                <a:spcPct val="90000"/>
              </a:lnSpc>
              <a:buFont typeface="Wingdings" pitchFamily="2" charset="2"/>
              <a:buNone/>
            </a:pPr>
            <a:r>
              <a:rPr lang="en-US" altLang="zh-CN" sz="2800" dirty="0"/>
              <a:t>		φ(n)</a:t>
            </a:r>
            <a:r>
              <a:rPr lang="zh-CN" altLang="en-US" sz="2800" dirty="0"/>
              <a:t>＝</a:t>
            </a:r>
            <a:r>
              <a:rPr lang="en-US" altLang="zh-CN" sz="2800" dirty="0"/>
              <a:t>52x60 = 3120</a:t>
            </a:r>
          </a:p>
          <a:p>
            <a:pPr eaLnBrk="1" hangingPunct="1">
              <a:lnSpc>
                <a:spcPct val="90000"/>
              </a:lnSpc>
              <a:buFont typeface="Wingdings" pitchFamily="2" charset="2"/>
              <a:buNone/>
            </a:pPr>
            <a:r>
              <a:rPr lang="zh-CN" altLang="en-US" sz="2800" dirty="0"/>
              <a:t>		令</a:t>
            </a:r>
            <a:r>
              <a:rPr lang="en-US" altLang="zh-CN" sz="2800" dirty="0"/>
              <a:t>d = 791</a:t>
            </a:r>
            <a:r>
              <a:rPr lang="zh-CN" altLang="en-US" sz="2800" dirty="0"/>
              <a:t>，则</a:t>
            </a:r>
            <a:r>
              <a:rPr lang="en-US" altLang="zh-CN" sz="2800" dirty="0"/>
              <a:t>e = 71</a:t>
            </a:r>
          </a:p>
          <a:p>
            <a:pPr eaLnBrk="1" hangingPunct="1">
              <a:lnSpc>
                <a:spcPct val="90000"/>
              </a:lnSpc>
              <a:buFont typeface="Wingdings" pitchFamily="2" charset="2"/>
              <a:buNone/>
            </a:pPr>
            <a:r>
              <a:rPr lang="zh-CN" altLang="en-US" sz="2800" dirty="0"/>
              <a:t>		令</a:t>
            </a:r>
            <a:r>
              <a:rPr lang="en-US" altLang="zh-CN" sz="2800" dirty="0"/>
              <a:t>m = RE   NA   IS   SA   NC   E</a:t>
            </a:r>
          </a:p>
          <a:p>
            <a:pPr eaLnBrk="1" hangingPunct="1">
              <a:lnSpc>
                <a:spcPct val="90000"/>
              </a:lnSpc>
              <a:buFont typeface="Wingdings" pitchFamily="2" charset="2"/>
              <a:buNone/>
            </a:pPr>
            <a:r>
              <a:rPr lang="zh-CN" altLang="en-US" sz="2800" dirty="0"/>
              <a:t>		即</a:t>
            </a:r>
            <a:r>
              <a:rPr lang="en-US" altLang="zh-CN" sz="2800" dirty="0"/>
              <a:t>m = 1704 1300 0818 1800 1302 0426</a:t>
            </a:r>
          </a:p>
          <a:p>
            <a:pPr eaLnBrk="1" hangingPunct="1">
              <a:lnSpc>
                <a:spcPct val="90000"/>
              </a:lnSpc>
              <a:buFont typeface="Wingdings" pitchFamily="2" charset="2"/>
              <a:buNone/>
            </a:pPr>
            <a:r>
              <a:rPr lang="en-US" altLang="zh-CN" sz="2800" dirty="0"/>
              <a:t>		1704</a:t>
            </a:r>
            <a:r>
              <a:rPr lang="en-US" altLang="zh-CN" sz="2800" baseline="30000" dirty="0"/>
              <a:t>71</a:t>
            </a:r>
            <a:r>
              <a:rPr lang="en-US" altLang="zh-CN" sz="2800" dirty="0"/>
              <a:t> mod 3233 = 3106</a:t>
            </a:r>
            <a:r>
              <a:rPr lang="zh-CN" altLang="en-US" sz="2800" dirty="0"/>
              <a:t>，</a:t>
            </a:r>
            <a:r>
              <a:rPr lang="en-US" altLang="zh-CN" sz="2800" dirty="0">
                <a:latin typeface="Arial" pitchFamily="34" charset="0"/>
              </a:rPr>
              <a:t>…</a:t>
            </a:r>
            <a:r>
              <a:rPr lang="zh-CN" altLang="en-US" sz="2800" dirty="0"/>
              <a:t>，</a:t>
            </a:r>
          </a:p>
          <a:p>
            <a:pPr eaLnBrk="1" hangingPunct="1">
              <a:lnSpc>
                <a:spcPct val="90000"/>
              </a:lnSpc>
              <a:buFont typeface="Wingdings" pitchFamily="2" charset="2"/>
              <a:buNone/>
            </a:pPr>
            <a:r>
              <a:rPr lang="en-US" altLang="zh-CN" sz="2800" dirty="0"/>
              <a:t>		C = 3106 0100 0931 2691 1984 2927</a:t>
            </a:r>
            <a:endParaRPr lang="zh-CN" altLang="en-US" sz="3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979712" y="620688"/>
            <a:ext cx="4876031" cy="910431"/>
          </a:xfrm>
        </p:spPr>
        <p:txBody>
          <a:bodyPr/>
          <a:lstStyle/>
          <a:p>
            <a:pPr eaLnBrk="1" hangingPunct="1"/>
            <a:r>
              <a:rPr lang="zh-CN" altLang="en-US" dirty="0"/>
              <a:t>模运算性质</a:t>
            </a:r>
          </a:p>
        </p:txBody>
      </p:sp>
      <p:sp>
        <p:nvSpPr>
          <p:cNvPr id="66563" name="Rectangle 3"/>
          <p:cNvSpPr>
            <a:spLocks noGrp="1" noChangeArrowheads="1"/>
          </p:cNvSpPr>
          <p:nvPr>
            <p:ph type="body" idx="1"/>
          </p:nvPr>
        </p:nvSpPr>
        <p:spPr>
          <a:xfrm>
            <a:off x="323528" y="2017713"/>
            <a:ext cx="8631560" cy="4114800"/>
          </a:xfrm>
        </p:spPr>
        <p:txBody>
          <a:bodyPr/>
          <a:lstStyle/>
          <a:p>
            <a:pPr eaLnBrk="1" hangingPunct="1">
              <a:lnSpc>
                <a:spcPct val="100000"/>
              </a:lnSpc>
            </a:pPr>
            <a:r>
              <a:rPr lang="en-US" altLang="zh-CN" sz="2400" b="1" dirty="0"/>
              <a:t>1. [(a mod n) + (b mod n)] mod n=(a +b) mod n</a:t>
            </a:r>
          </a:p>
          <a:p>
            <a:pPr eaLnBrk="1" hangingPunct="1">
              <a:lnSpc>
                <a:spcPct val="100000"/>
              </a:lnSpc>
            </a:pPr>
            <a:r>
              <a:rPr lang="en-US" altLang="zh-CN" sz="2400" b="1" dirty="0"/>
              <a:t>2. [(a mod n) - (b mod n)] mod n=(a - b) mod n</a:t>
            </a:r>
          </a:p>
          <a:p>
            <a:pPr eaLnBrk="1" hangingPunct="1">
              <a:lnSpc>
                <a:spcPct val="100000"/>
              </a:lnSpc>
            </a:pPr>
            <a:r>
              <a:rPr lang="en-US" altLang="zh-CN" sz="2400" b="1" dirty="0"/>
              <a:t>3. [(a mod n) * (b mod n)] mod n=(a * b) mod n</a:t>
            </a:r>
          </a:p>
          <a:p>
            <a:pPr eaLnBrk="1" hangingPunct="1">
              <a:lnSpc>
                <a:spcPct val="100000"/>
              </a:lnSpc>
            </a:pPr>
            <a:r>
              <a:rPr lang="zh-CN" altLang="en-US" sz="2400" b="1" dirty="0"/>
              <a:t>例：</a:t>
            </a:r>
          </a:p>
          <a:p>
            <a:pPr eaLnBrk="1" hangingPunct="1">
              <a:lnSpc>
                <a:spcPct val="100000"/>
              </a:lnSpc>
              <a:buFont typeface="Wingdings" pitchFamily="2" charset="2"/>
              <a:buNone/>
            </a:pPr>
            <a:r>
              <a:rPr lang="zh-CN" altLang="en-US" sz="2000" b="1" dirty="0"/>
              <a:t>	</a:t>
            </a:r>
            <a:r>
              <a:rPr lang="en-US" altLang="zh-CN" sz="2000" b="1" dirty="0"/>
              <a:t>88</a:t>
            </a:r>
            <a:r>
              <a:rPr lang="en-US" altLang="zh-CN" sz="2000" b="1" baseline="30000" dirty="0"/>
              <a:t>7</a:t>
            </a:r>
            <a:r>
              <a:rPr lang="en-US" altLang="zh-CN" sz="2000" b="1" dirty="0"/>
              <a:t> mod 187=[(88</a:t>
            </a:r>
            <a:r>
              <a:rPr lang="en-US" altLang="zh-CN" sz="2000" b="1" baseline="30000" dirty="0"/>
              <a:t>4</a:t>
            </a:r>
            <a:r>
              <a:rPr lang="en-US" altLang="zh-CN" sz="2000" b="1" dirty="0"/>
              <a:t> mod 187) x (88</a:t>
            </a:r>
            <a:r>
              <a:rPr lang="en-US" altLang="zh-CN" sz="2000" b="1" baseline="30000" dirty="0"/>
              <a:t>2 </a:t>
            </a:r>
            <a:r>
              <a:rPr lang="en-US" altLang="zh-CN" sz="2000" b="1" dirty="0"/>
              <a:t>mod 187) x (88 mod 187)] 	mod 187</a:t>
            </a:r>
          </a:p>
          <a:p>
            <a:pPr eaLnBrk="1" hangingPunct="1">
              <a:lnSpc>
                <a:spcPct val="100000"/>
              </a:lnSpc>
              <a:buFont typeface="Wingdings" pitchFamily="2" charset="2"/>
              <a:buNone/>
            </a:pPr>
            <a:r>
              <a:rPr lang="en-US" altLang="zh-CN" sz="2000" b="1" dirty="0"/>
              <a:t>	88</a:t>
            </a:r>
            <a:r>
              <a:rPr lang="en-US" altLang="zh-CN" sz="2000" b="1" baseline="30000" dirty="0"/>
              <a:t>2 </a:t>
            </a:r>
            <a:r>
              <a:rPr lang="en-US" altLang="zh-CN" sz="2000" b="1" dirty="0"/>
              <a:t>mod 187=7744 mod 187 =77</a:t>
            </a:r>
          </a:p>
          <a:p>
            <a:pPr eaLnBrk="1" hangingPunct="1">
              <a:lnSpc>
                <a:spcPct val="100000"/>
              </a:lnSpc>
              <a:buFont typeface="Wingdings" pitchFamily="2" charset="2"/>
              <a:buNone/>
            </a:pPr>
            <a:r>
              <a:rPr lang="en-US" altLang="zh-CN" sz="2000" b="1" dirty="0"/>
              <a:t>	88</a:t>
            </a:r>
            <a:r>
              <a:rPr lang="en-US" altLang="zh-CN" sz="2000" b="1" baseline="30000" dirty="0"/>
              <a:t>4</a:t>
            </a:r>
            <a:r>
              <a:rPr lang="en-US" altLang="zh-CN" sz="2000" b="1" dirty="0"/>
              <a:t> mod 187=[(88</a:t>
            </a:r>
            <a:r>
              <a:rPr lang="en-US" altLang="zh-CN" sz="2000" b="1" baseline="30000" dirty="0"/>
              <a:t>2 </a:t>
            </a:r>
            <a:r>
              <a:rPr lang="en-US" altLang="zh-CN" sz="2000" b="1" dirty="0"/>
              <a:t>mod 187) * (88</a:t>
            </a:r>
            <a:r>
              <a:rPr lang="en-US" altLang="zh-CN" sz="2000" b="1" baseline="30000" dirty="0"/>
              <a:t>2 </a:t>
            </a:r>
            <a:r>
              <a:rPr lang="en-US" altLang="zh-CN" sz="2000" b="1" dirty="0"/>
              <a:t>mod 187)] mod 187</a:t>
            </a:r>
          </a:p>
          <a:p>
            <a:pPr eaLnBrk="1" hangingPunct="1">
              <a:lnSpc>
                <a:spcPct val="100000"/>
              </a:lnSpc>
              <a:buFont typeface="Wingdings" pitchFamily="2" charset="2"/>
              <a:buNone/>
            </a:pPr>
            <a:r>
              <a:rPr lang="en-US" altLang="zh-CN" sz="2000" b="1" dirty="0"/>
              <a:t>                  =(77 *77) mod 187=132</a:t>
            </a:r>
          </a:p>
          <a:p>
            <a:pPr eaLnBrk="1" hangingPunct="1">
              <a:lnSpc>
                <a:spcPct val="100000"/>
              </a:lnSpc>
              <a:buFont typeface="Wingdings" pitchFamily="2" charset="2"/>
              <a:buNone/>
            </a:pPr>
            <a:r>
              <a:rPr lang="en-US" altLang="zh-CN" sz="2000" b="1" dirty="0"/>
              <a:t>	88</a:t>
            </a:r>
            <a:r>
              <a:rPr lang="en-US" altLang="zh-CN" sz="2000" b="1" baseline="30000" dirty="0"/>
              <a:t>7</a:t>
            </a:r>
            <a:r>
              <a:rPr lang="en-US" altLang="zh-CN" sz="2000" b="1" dirty="0"/>
              <a:t> mod 187=(132 * 77 *88) mod 187=11</a:t>
            </a:r>
          </a:p>
          <a:p>
            <a:pPr eaLnBrk="1" hangingPunct="1">
              <a:lnSpc>
                <a:spcPct val="100000"/>
              </a:lnSpc>
            </a:pPr>
            <a:endParaRPr lang="en-US" altLang="zh-CN" sz="2000"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灯片编号占位符 5"/>
          <p:cNvSpPr>
            <a:spLocks noGrp="1"/>
          </p:cNvSpPr>
          <p:nvPr>
            <p:ph type="sldNum" sz="quarter" idx="12"/>
          </p:nvPr>
        </p:nvSpPr>
        <p:spPr>
          <a:noFill/>
        </p:spPr>
        <p:txBody>
          <a:bodyPr/>
          <a:lstStyle/>
          <a:p>
            <a:fld id="{9436D151-0C8F-4710-A6F8-B5E2CF0CD43B}" type="slidenum">
              <a:rPr lang="zh-CN" altLang="en-US" smtClean="0"/>
              <a:pPr/>
              <a:t>3</a:t>
            </a:fld>
            <a:endParaRPr lang="en-US" altLang="zh-CN"/>
          </a:p>
        </p:txBody>
      </p:sp>
      <p:sp>
        <p:nvSpPr>
          <p:cNvPr id="19459" name="Rectangle 2"/>
          <p:cNvSpPr>
            <a:spLocks noGrp="1" noChangeArrowheads="1"/>
          </p:cNvSpPr>
          <p:nvPr>
            <p:ph type="title"/>
          </p:nvPr>
        </p:nvSpPr>
        <p:spPr/>
        <p:txBody>
          <a:bodyPr/>
          <a:lstStyle/>
          <a:p>
            <a:pPr eaLnBrk="1" hangingPunct="1"/>
            <a:r>
              <a:rPr lang="en-US" altLang="zh-CN"/>
              <a:t>10.1</a:t>
            </a:r>
            <a:r>
              <a:rPr lang="zh-CN" altLang="en-US"/>
              <a:t>概述</a:t>
            </a:r>
          </a:p>
        </p:txBody>
      </p:sp>
      <p:sp>
        <p:nvSpPr>
          <p:cNvPr id="19460" name="Rectangle 3"/>
          <p:cNvSpPr>
            <a:spLocks noGrp="1" noChangeArrowheads="1"/>
          </p:cNvSpPr>
          <p:nvPr>
            <p:ph type="body" idx="1"/>
          </p:nvPr>
        </p:nvSpPr>
        <p:spPr>
          <a:xfrm>
            <a:off x="468313" y="1989138"/>
            <a:ext cx="8424862" cy="4608512"/>
          </a:xfrm>
        </p:spPr>
        <p:txBody>
          <a:bodyPr/>
          <a:lstStyle/>
          <a:p>
            <a:pPr eaLnBrk="1" hangingPunct="1"/>
            <a:r>
              <a:rPr lang="en-US" altLang="zh-CN" sz="3600" dirty="0"/>
              <a:t>1.</a:t>
            </a:r>
            <a:r>
              <a:rPr lang="zh-CN" altLang="en-US" sz="3600" dirty="0"/>
              <a:t>常见的不安全因素</a:t>
            </a:r>
          </a:p>
          <a:p>
            <a:pPr lvl="1" eaLnBrk="1" hangingPunct="1"/>
            <a:r>
              <a:rPr lang="zh-CN" altLang="en-US" dirty="0"/>
              <a:t>物理因素：物理设备的不安全，电磁波泄漏等</a:t>
            </a:r>
          </a:p>
          <a:p>
            <a:pPr lvl="1" eaLnBrk="1" hangingPunct="1"/>
            <a:r>
              <a:rPr lang="zh-CN" altLang="en-US" dirty="0"/>
              <a:t>系统因素：系统软、硬件漏洞，病毒感染，入侵</a:t>
            </a:r>
          </a:p>
          <a:p>
            <a:pPr lvl="1" eaLnBrk="1" hangingPunct="1"/>
            <a:r>
              <a:rPr lang="zh-CN" altLang="en-US" dirty="0"/>
              <a:t>网络因素：网络协议漏洞，会话劫持、数据篡改，网络拥塞，拒绝服务</a:t>
            </a:r>
          </a:p>
          <a:p>
            <a:pPr lvl="1" eaLnBrk="1" hangingPunct="1"/>
            <a:r>
              <a:rPr lang="zh-CN" altLang="en-US" dirty="0"/>
              <a:t>管理因素：管理员安全意识淡漠，误操作</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灯片编号占位符 5"/>
          <p:cNvSpPr>
            <a:spLocks noGrp="1"/>
          </p:cNvSpPr>
          <p:nvPr>
            <p:ph type="sldNum" sz="quarter" idx="12"/>
          </p:nvPr>
        </p:nvSpPr>
        <p:spPr>
          <a:noFill/>
        </p:spPr>
        <p:txBody>
          <a:bodyPr/>
          <a:lstStyle/>
          <a:p>
            <a:fld id="{BF0189FB-8ED9-4FCD-93CA-EC5120E69C15}" type="slidenum">
              <a:rPr lang="zh-CN" altLang="en-US" smtClean="0"/>
              <a:pPr/>
              <a:t>30</a:t>
            </a:fld>
            <a:endParaRPr lang="en-US" altLang="zh-CN"/>
          </a:p>
        </p:txBody>
      </p:sp>
      <p:sp>
        <p:nvSpPr>
          <p:cNvPr id="43011" name="Rectangle 2"/>
          <p:cNvSpPr>
            <a:spLocks noGrp="1" noChangeArrowheads="1"/>
          </p:cNvSpPr>
          <p:nvPr>
            <p:ph type="title"/>
          </p:nvPr>
        </p:nvSpPr>
        <p:spPr/>
        <p:txBody>
          <a:bodyPr/>
          <a:lstStyle/>
          <a:p>
            <a:pPr eaLnBrk="1" hangingPunct="1"/>
            <a:r>
              <a:rPr lang="en-US" altLang="zh-CN"/>
              <a:t>RSA</a:t>
            </a:r>
            <a:r>
              <a:rPr lang="zh-CN" altLang="en-US"/>
              <a:t>的安全分析</a:t>
            </a:r>
          </a:p>
        </p:txBody>
      </p:sp>
      <p:sp>
        <p:nvSpPr>
          <p:cNvPr id="43012" name="Rectangle 3"/>
          <p:cNvSpPr>
            <a:spLocks noGrp="1" noChangeArrowheads="1"/>
          </p:cNvSpPr>
          <p:nvPr>
            <p:ph type="body" idx="1"/>
          </p:nvPr>
        </p:nvSpPr>
        <p:spPr>
          <a:xfrm>
            <a:off x="714348" y="2017713"/>
            <a:ext cx="8240740" cy="4114800"/>
          </a:xfrm>
        </p:spPr>
        <p:txBody>
          <a:bodyPr/>
          <a:lstStyle/>
          <a:p>
            <a:pPr eaLnBrk="1" hangingPunct="1"/>
            <a:r>
              <a:rPr lang="zh-CN" altLang="en-US" dirty="0"/>
              <a:t>选取的</a:t>
            </a:r>
            <a:r>
              <a:rPr lang="zh-CN" altLang="en-US" dirty="0">
                <a:solidFill>
                  <a:srgbClr val="FF0000"/>
                </a:solidFill>
              </a:rPr>
              <a:t>素数</a:t>
            </a:r>
            <a:r>
              <a:rPr lang="en-US" altLang="zh-CN" dirty="0" err="1">
                <a:solidFill>
                  <a:srgbClr val="FF0000"/>
                </a:solidFill>
              </a:rPr>
              <a:t>p,q</a:t>
            </a:r>
            <a:r>
              <a:rPr lang="zh-CN" altLang="en-US" dirty="0">
                <a:solidFill>
                  <a:srgbClr val="FF0000"/>
                </a:solidFill>
              </a:rPr>
              <a:t>要足够大</a:t>
            </a:r>
            <a:r>
              <a:rPr lang="zh-CN" altLang="en-US" dirty="0"/>
              <a:t>，使得给定了它们的乘积</a:t>
            </a:r>
            <a:r>
              <a:rPr lang="en-US" altLang="zh-CN" dirty="0"/>
              <a:t>n</a:t>
            </a:r>
            <a:r>
              <a:rPr lang="zh-CN" altLang="en-US" dirty="0"/>
              <a:t>，在不知道</a:t>
            </a:r>
            <a:r>
              <a:rPr lang="en-US" altLang="zh-CN" dirty="0" err="1"/>
              <a:t>p,q</a:t>
            </a:r>
            <a:r>
              <a:rPr lang="zh-CN" altLang="en-US" dirty="0"/>
              <a:t>情况下分解</a:t>
            </a:r>
            <a:r>
              <a:rPr lang="en-US" altLang="zh-CN" dirty="0"/>
              <a:t>n</a:t>
            </a:r>
            <a:r>
              <a:rPr lang="zh-CN" altLang="en-US" dirty="0"/>
              <a:t>在计算上是不可行的。</a:t>
            </a:r>
          </a:p>
          <a:p>
            <a:pPr eaLnBrk="1" hangingPunct="1"/>
            <a:r>
              <a:rPr lang="en-US" altLang="zh-CN" dirty="0"/>
              <a:t>1999</a:t>
            </a:r>
            <a:r>
              <a:rPr lang="zh-CN" altLang="en-US" dirty="0"/>
              <a:t>年，一个</a:t>
            </a:r>
            <a:r>
              <a:rPr lang="en-US" altLang="zh-CN" dirty="0"/>
              <a:t>292</a:t>
            </a:r>
            <a:r>
              <a:rPr lang="zh-CN" altLang="en-US" dirty="0"/>
              <a:t>台计算机组成的网络花了</a:t>
            </a:r>
            <a:r>
              <a:rPr lang="en-US" altLang="zh-CN" dirty="0"/>
              <a:t>5.2</a:t>
            </a:r>
            <a:r>
              <a:rPr lang="zh-CN" altLang="en-US" dirty="0"/>
              <a:t>个月时间分解了一个</a:t>
            </a:r>
            <a:r>
              <a:rPr lang="en-US" altLang="zh-CN" dirty="0"/>
              <a:t>155</a:t>
            </a:r>
            <a:r>
              <a:rPr lang="zh-CN" altLang="en-US" dirty="0"/>
              <a:t>位的十进制数（</a:t>
            </a:r>
            <a:r>
              <a:rPr lang="en-US" altLang="zh-CN" dirty="0"/>
              <a:t>512</a:t>
            </a:r>
            <a:r>
              <a:rPr lang="zh-CN" altLang="en-US" dirty="0"/>
              <a:t>比特）。基于</a:t>
            </a:r>
            <a:r>
              <a:rPr lang="zh-CN" altLang="en-US" dirty="0">
                <a:solidFill>
                  <a:srgbClr val="FF0000"/>
                </a:solidFill>
              </a:rPr>
              <a:t>短期安全性</a:t>
            </a:r>
            <a:r>
              <a:rPr lang="zh-CN" altLang="en-US" dirty="0"/>
              <a:t>考虑，要求</a:t>
            </a:r>
            <a:r>
              <a:rPr lang="en-US" altLang="zh-CN" dirty="0">
                <a:solidFill>
                  <a:srgbClr val="FF0000"/>
                </a:solidFill>
              </a:rPr>
              <a:t>n</a:t>
            </a:r>
            <a:r>
              <a:rPr lang="zh-CN" altLang="en-US" dirty="0">
                <a:solidFill>
                  <a:srgbClr val="FF0000"/>
                </a:solidFill>
              </a:rPr>
              <a:t>的长度至少应为</a:t>
            </a:r>
            <a:r>
              <a:rPr lang="en-US" altLang="zh-CN" dirty="0">
                <a:solidFill>
                  <a:srgbClr val="FF0000"/>
                </a:solidFill>
              </a:rPr>
              <a:t>1024</a:t>
            </a:r>
            <a:r>
              <a:rPr lang="zh-CN" altLang="en-US" dirty="0"/>
              <a:t>比特，而长期安全性则需</a:t>
            </a:r>
            <a:r>
              <a:rPr lang="en-US" altLang="zh-CN" dirty="0"/>
              <a:t>n</a:t>
            </a:r>
            <a:r>
              <a:rPr lang="zh-CN" altLang="en-US" dirty="0"/>
              <a:t>至少为</a:t>
            </a:r>
            <a:r>
              <a:rPr lang="en-US" altLang="zh-CN" dirty="0"/>
              <a:t>2048</a:t>
            </a:r>
            <a:r>
              <a:rPr lang="zh-CN" altLang="en-US" dirty="0"/>
              <a:t>比特。</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灯片编号占位符 5"/>
          <p:cNvSpPr>
            <a:spLocks noGrp="1"/>
          </p:cNvSpPr>
          <p:nvPr>
            <p:ph type="sldNum" sz="quarter" idx="12"/>
          </p:nvPr>
        </p:nvSpPr>
        <p:spPr>
          <a:noFill/>
        </p:spPr>
        <p:txBody>
          <a:bodyPr/>
          <a:lstStyle/>
          <a:p>
            <a:fld id="{91C96FAB-F600-45E7-9913-9FD39248062F}" type="slidenum">
              <a:rPr lang="zh-CN" altLang="en-US" smtClean="0"/>
              <a:pPr/>
              <a:t>31</a:t>
            </a:fld>
            <a:endParaRPr lang="en-US" altLang="zh-CN"/>
          </a:p>
        </p:txBody>
      </p:sp>
      <p:sp>
        <p:nvSpPr>
          <p:cNvPr id="44035" name="Rectangle 2"/>
          <p:cNvSpPr>
            <a:spLocks noGrp="1" noChangeArrowheads="1"/>
          </p:cNvSpPr>
          <p:nvPr>
            <p:ph type="title"/>
          </p:nvPr>
        </p:nvSpPr>
        <p:spPr/>
        <p:txBody>
          <a:bodyPr/>
          <a:lstStyle/>
          <a:p>
            <a:pPr eaLnBrk="1" hangingPunct="1"/>
            <a:r>
              <a:rPr lang="zh-CN" altLang="en-US"/>
              <a:t>其它公钥算法</a:t>
            </a:r>
          </a:p>
        </p:txBody>
      </p:sp>
      <p:sp>
        <p:nvSpPr>
          <p:cNvPr id="44036" name="Rectangle 3"/>
          <p:cNvSpPr>
            <a:spLocks noGrp="1" noChangeArrowheads="1"/>
          </p:cNvSpPr>
          <p:nvPr>
            <p:ph type="body" idx="1"/>
          </p:nvPr>
        </p:nvSpPr>
        <p:spPr/>
        <p:txBody>
          <a:bodyPr/>
          <a:lstStyle/>
          <a:p>
            <a:pPr eaLnBrk="1" hangingPunct="1">
              <a:lnSpc>
                <a:spcPct val="90000"/>
              </a:lnSpc>
            </a:pPr>
            <a:r>
              <a:rPr lang="en-US" altLang="zh-CN"/>
              <a:t>ELGamal</a:t>
            </a:r>
            <a:r>
              <a:rPr lang="zh-CN" altLang="en-US"/>
              <a:t>密码</a:t>
            </a:r>
          </a:p>
          <a:p>
            <a:pPr lvl="1" eaLnBrk="1" hangingPunct="1">
              <a:lnSpc>
                <a:spcPct val="90000"/>
              </a:lnSpc>
            </a:pPr>
            <a:r>
              <a:rPr lang="en-US" altLang="zh-CN"/>
              <a:t>1985</a:t>
            </a:r>
            <a:r>
              <a:rPr lang="zh-CN" altLang="en-US"/>
              <a:t>年</a:t>
            </a:r>
            <a:r>
              <a:rPr lang="en-US" altLang="zh-CN"/>
              <a:t>ELGamal</a:t>
            </a:r>
            <a:r>
              <a:rPr lang="zh-CN" altLang="en-US"/>
              <a:t>设计的密码算法，该算法是基于有限域上</a:t>
            </a:r>
            <a:r>
              <a:rPr lang="zh-CN" altLang="en-US">
                <a:solidFill>
                  <a:srgbClr val="FF3300"/>
                </a:solidFill>
              </a:rPr>
              <a:t>离散对数问题</a:t>
            </a:r>
            <a:r>
              <a:rPr lang="zh-CN" altLang="en-US"/>
              <a:t>求解的困难性。</a:t>
            </a:r>
          </a:p>
          <a:p>
            <a:pPr eaLnBrk="1" hangingPunct="1">
              <a:lnSpc>
                <a:spcPct val="90000"/>
              </a:lnSpc>
            </a:pPr>
            <a:r>
              <a:rPr lang="zh-CN" altLang="en-US"/>
              <a:t>椭圆曲线密码</a:t>
            </a:r>
          </a:p>
          <a:p>
            <a:pPr lvl="1" eaLnBrk="1" hangingPunct="1">
              <a:lnSpc>
                <a:spcPct val="90000"/>
              </a:lnSpc>
            </a:pPr>
            <a:r>
              <a:rPr lang="en-US" altLang="zh-CN"/>
              <a:t>1985</a:t>
            </a:r>
            <a:r>
              <a:rPr lang="zh-CN" altLang="en-US"/>
              <a:t>年</a:t>
            </a:r>
            <a:r>
              <a:rPr lang="en-US" altLang="zh-CN"/>
              <a:t>N. Koblitz</a:t>
            </a:r>
            <a:r>
              <a:rPr lang="zh-CN" altLang="en-US"/>
              <a:t>和</a:t>
            </a:r>
            <a:r>
              <a:rPr lang="en-US" altLang="zh-CN"/>
              <a:t>V. Miller</a:t>
            </a:r>
            <a:r>
              <a:rPr lang="zh-CN" altLang="en-US"/>
              <a:t>分别独立提出了椭圆曲线密码体制</a:t>
            </a:r>
            <a:r>
              <a:rPr lang="en-US" altLang="zh-CN"/>
              <a:t>(ECC) </a:t>
            </a:r>
            <a:r>
              <a:rPr lang="zh-CN" altLang="en-US"/>
              <a:t>，其依据就是定义在椭圆曲线点群上的</a:t>
            </a:r>
            <a:r>
              <a:rPr lang="zh-CN" altLang="en-US">
                <a:solidFill>
                  <a:srgbClr val="FF3300"/>
                </a:solidFill>
              </a:rPr>
              <a:t>离散对数问题</a:t>
            </a:r>
            <a:r>
              <a:rPr lang="zh-CN" altLang="en-US"/>
              <a:t>的难解性。</a:t>
            </a:r>
          </a:p>
          <a:p>
            <a:pPr eaLnBrk="1" hangingPunct="1">
              <a:lnSpc>
                <a:spcPct val="90000"/>
              </a:lnSpc>
            </a:pPr>
            <a:r>
              <a:rPr lang="en-US" altLang="zh-CN"/>
              <a:t>Diffie-Hellman</a:t>
            </a:r>
            <a:r>
              <a:rPr lang="zh-CN" altLang="en-US"/>
              <a:t>密钥交换</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灯片编号占位符 5"/>
          <p:cNvSpPr>
            <a:spLocks noGrp="1"/>
          </p:cNvSpPr>
          <p:nvPr>
            <p:ph type="sldNum" sz="quarter" idx="12"/>
          </p:nvPr>
        </p:nvSpPr>
        <p:spPr>
          <a:noFill/>
        </p:spPr>
        <p:txBody>
          <a:bodyPr/>
          <a:lstStyle/>
          <a:p>
            <a:fld id="{F18B6063-D09F-4B23-8266-8722D3E321EF}" type="slidenum">
              <a:rPr lang="zh-CN" altLang="en-US" smtClean="0"/>
              <a:pPr/>
              <a:t>32</a:t>
            </a:fld>
            <a:endParaRPr lang="en-US" altLang="zh-CN"/>
          </a:p>
        </p:txBody>
      </p:sp>
      <p:sp>
        <p:nvSpPr>
          <p:cNvPr id="45059" name="Rectangle 2"/>
          <p:cNvSpPr>
            <a:spLocks noGrp="1" noChangeArrowheads="1"/>
          </p:cNvSpPr>
          <p:nvPr>
            <p:ph type="title"/>
          </p:nvPr>
        </p:nvSpPr>
        <p:spPr/>
        <p:txBody>
          <a:bodyPr/>
          <a:lstStyle/>
          <a:p>
            <a:pPr eaLnBrk="1" hangingPunct="1"/>
            <a:r>
              <a:rPr lang="en-US" altLang="zh-CN" dirty="0"/>
              <a:t>6.Diffie-Hellman</a:t>
            </a:r>
            <a:r>
              <a:rPr lang="zh-CN" altLang="en-US" dirty="0"/>
              <a:t>密钥交换</a:t>
            </a:r>
          </a:p>
        </p:txBody>
      </p:sp>
      <p:sp>
        <p:nvSpPr>
          <p:cNvPr id="45060" name="Rectangle 3"/>
          <p:cNvSpPr>
            <a:spLocks noGrp="1" noChangeArrowheads="1"/>
          </p:cNvSpPr>
          <p:nvPr>
            <p:ph type="body" idx="1"/>
          </p:nvPr>
        </p:nvSpPr>
        <p:spPr>
          <a:xfrm>
            <a:off x="827088" y="5157788"/>
            <a:ext cx="8066087" cy="1700212"/>
          </a:xfrm>
        </p:spPr>
        <p:txBody>
          <a:bodyPr/>
          <a:lstStyle/>
          <a:p>
            <a:pPr eaLnBrk="1" hangingPunct="1"/>
            <a:r>
              <a:rPr lang="zh-CN" altLang="en-US" dirty="0"/>
              <a:t>中间人攻击</a:t>
            </a:r>
          </a:p>
          <a:p>
            <a:pPr lvl="1" eaLnBrk="1" hangingPunct="1"/>
            <a:r>
              <a:rPr lang="en-US" altLang="zh-CN" dirty="0"/>
              <a:t>Alice              Eve              Bob</a:t>
            </a:r>
          </a:p>
          <a:p>
            <a:pPr lvl="1" eaLnBrk="1" hangingPunct="1"/>
            <a:r>
              <a:rPr lang="en-US" altLang="zh-CN" dirty="0"/>
              <a:t>Alice              Eve              Bob</a:t>
            </a:r>
          </a:p>
        </p:txBody>
      </p:sp>
      <p:grpSp>
        <p:nvGrpSpPr>
          <p:cNvPr id="45061" name="Group 4"/>
          <p:cNvGrpSpPr>
            <a:grpSpLocks/>
          </p:cNvGrpSpPr>
          <p:nvPr/>
        </p:nvGrpSpPr>
        <p:grpSpPr bwMode="auto">
          <a:xfrm>
            <a:off x="539750" y="1844675"/>
            <a:ext cx="8012113" cy="3034213"/>
            <a:chOff x="332" y="1736"/>
            <a:chExt cx="5092" cy="2306"/>
          </a:xfrm>
        </p:grpSpPr>
        <p:sp>
          <p:nvSpPr>
            <p:cNvPr id="438277" name="Rectangle 5"/>
            <p:cNvSpPr>
              <a:spLocks noChangeArrowheads="1"/>
            </p:cNvSpPr>
            <p:nvPr/>
          </p:nvSpPr>
          <p:spPr bwMode="auto">
            <a:xfrm>
              <a:off x="332" y="3698"/>
              <a:ext cx="5011" cy="344"/>
            </a:xfrm>
            <a:prstGeom prst="rect">
              <a:avLst/>
            </a:prstGeom>
            <a:noFill/>
            <a:ln w="9525">
              <a:noFill/>
              <a:miter lim="800000"/>
              <a:headEnd/>
              <a:tailEnd/>
            </a:ln>
            <a:effectLst/>
          </p:spPr>
          <p:txBody>
            <a:bodyPr lIns="80962" tIns="41275" rIns="80962" bIns="41275">
              <a:spAutoFit/>
            </a:bodyPr>
            <a:lstStyle/>
            <a:p>
              <a:pPr defTabSz="804863" eaLnBrk="0" hangingPunct="0">
                <a:tabLst>
                  <a:tab pos="5143500" algn="l"/>
                </a:tabLst>
                <a:defRPr/>
              </a:pPr>
              <a:r>
                <a:rPr lang="zh-CN" altLang="en-US" sz="2400" b="1" i="1" dirty="0">
                  <a:effectLst>
                    <a:outerShdw blurRad="38100" dist="38100" dir="2700000" algn="tl">
                      <a:srgbClr val="C0C0C0"/>
                    </a:outerShdw>
                  </a:effectLst>
                  <a:latin typeface="Helvetica" pitchFamily="34" charset="0"/>
                </a:rPr>
                <a:t>(</a:t>
              </a:r>
              <a:r>
                <a:rPr lang="en-US" altLang="zh-CN" sz="2400" b="1" i="1" dirty="0">
                  <a:solidFill>
                    <a:srgbClr val="FF0000"/>
                  </a:solidFill>
                  <a:effectLst>
                    <a:outerShdw blurRad="38100" dist="38100" dir="2700000" algn="tl">
                      <a:srgbClr val="C0C0C0"/>
                    </a:outerShdw>
                  </a:effectLst>
                  <a:latin typeface="Helvetica" pitchFamily="34" charset="0"/>
                </a:rPr>
                <a:t>Y</a:t>
              </a:r>
              <a:r>
                <a:rPr lang="en-US" altLang="zh-CN" sz="2400" b="1" i="1" baseline="-25000" dirty="0">
                  <a:solidFill>
                    <a:srgbClr val="FF0000"/>
                  </a:solidFill>
                  <a:effectLst>
                    <a:outerShdw blurRad="38100" dist="38100" dir="2700000" algn="tl">
                      <a:srgbClr val="C0C0C0"/>
                    </a:outerShdw>
                  </a:effectLst>
                  <a:latin typeface="Helvetica" pitchFamily="34" charset="0"/>
                </a:rPr>
                <a:t>B</a:t>
              </a:r>
              <a:r>
                <a:rPr lang="en-US" altLang="zh-CN" sz="2400" b="1" i="1" baseline="-25000" dirty="0">
                  <a:solidFill>
                    <a:schemeClr val="accent1"/>
                  </a:solidFill>
                  <a:effectLst>
                    <a:outerShdw blurRad="38100" dist="38100" dir="2700000" algn="tl">
                      <a:srgbClr val="C0C0C0"/>
                    </a:outerShdw>
                  </a:effectLst>
                  <a:latin typeface="Helvetica" pitchFamily="34" charset="0"/>
                </a:rPr>
                <a:t>   </a:t>
              </a:r>
              <a:r>
                <a:rPr lang="en-US" altLang="zh-CN" sz="2400" b="1" i="1" dirty="0">
                  <a:effectLst>
                    <a:outerShdw blurRad="38100" dist="38100" dir="2700000" algn="tl">
                      <a:srgbClr val="C0C0C0"/>
                    </a:outerShdw>
                  </a:effectLst>
                  <a:latin typeface="Helvetica" pitchFamily="34" charset="0"/>
                </a:rPr>
                <a:t>)</a:t>
              </a:r>
              <a:r>
                <a:rPr lang="en-US" altLang="zh-CN" sz="2400" b="1" i="1" dirty="0">
                  <a:latin typeface="Helvetica" pitchFamily="34" charset="0"/>
                </a:rPr>
                <a:t> mod p = K       	(</a:t>
              </a:r>
              <a:r>
                <a:rPr lang="en-US" altLang="zh-CN" sz="2400" b="1" i="1" dirty="0">
                  <a:solidFill>
                    <a:srgbClr val="FF0000"/>
                  </a:solidFill>
                  <a:effectLst>
                    <a:outerShdw blurRad="38100" dist="38100" dir="2700000" algn="tl">
                      <a:srgbClr val="C0C0C0"/>
                    </a:outerShdw>
                  </a:effectLst>
                  <a:latin typeface="Helvetica" pitchFamily="34" charset="0"/>
                </a:rPr>
                <a:t>Y</a:t>
              </a:r>
              <a:r>
                <a:rPr lang="en-US" altLang="zh-CN" sz="2400" b="1" i="1" baseline="-25000" dirty="0">
                  <a:solidFill>
                    <a:srgbClr val="FF0000"/>
                  </a:solidFill>
                  <a:effectLst>
                    <a:outerShdw blurRad="38100" dist="38100" dir="2700000" algn="tl">
                      <a:srgbClr val="C0C0C0"/>
                    </a:outerShdw>
                  </a:effectLst>
                  <a:latin typeface="Helvetica" pitchFamily="34" charset="0"/>
                </a:rPr>
                <a:t>A</a:t>
              </a:r>
              <a:r>
                <a:rPr lang="en-US" altLang="zh-CN" sz="2400" b="1" i="1" baseline="-25000" dirty="0">
                  <a:solidFill>
                    <a:schemeClr val="accent2"/>
                  </a:solidFill>
                  <a:effectLst>
                    <a:outerShdw blurRad="38100" dist="38100" dir="2700000" algn="tl">
                      <a:srgbClr val="C0C0C0"/>
                    </a:outerShdw>
                  </a:effectLst>
                  <a:latin typeface="Helvetica" pitchFamily="34" charset="0"/>
                </a:rPr>
                <a:t>   </a:t>
              </a:r>
              <a:r>
                <a:rPr lang="en-US" altLang="zh-CN" sz="2400" b="1" i="1" dirty="0">
                  <a:effectLst>
                    <a:outerShdw blurRad="38100" dist="38100" dir="2700000" algn="tl">
                      <a:srgbClr val="C0C0C0"/>
                    </a:outerShdw>
                  </a:effectLst>
                  <a:latin typeface="Helvetica" pitchFamily="34" charset="0"/>
                </a:rPr>
                <a:t>)</a:t>
              </a:r>
              <a:r>
                <a:rPr lang="en-US" altLang="zh-CN" sz="2400" b="1" i="1" dirty="0">
                  <a:solidFill>
                    <a:schemeClr val="accent2"/>
                  </a:solidFill>
                  <a:effectLst>
                    <a:outerShdw blurRad="38100" dist="38100" dir="2700000" algn="tl">
                      <a:srgbClr val="C0C0C0"/>
                    </a:outerShdw>
                  </a:effectLst>
                  <a:latin typeface="Helvetica" pitchFamily="34" charset="0"/>
                </a:rPr>
                <a:t> </a:t>
              </a:r>
              <a:r>
                <a:rPr lang="en-US" altLang="zh-CN" sz="2400" b="1" i="1" dirty="0">
                  <a:latin typeface="Helvetica" pitchFamily="34" charset="0"/>
                </a:rPr>
                <a:t>mod p = K</a:t>
              </a:r>
            </a:p>
          </p:txBody>
        </p:sp>
        <p:sp>
          <p:nvSpPr>
            <p:cNvPr id="438278" name="Rectangle 6"/>
            <p:cNvSpPr>
              <a:spLocks noChangeArrowheads="1"/>
            </p:cNvSpPr>
            <p:nvPr/>
          </p:nvSpPr>
          <p:spPr bwMode="auto">
            <a:xfrm>
              <a:off x="3840" y="3648"/>
              <a:ext cx="187" cy="186"/>
            </a:xfrm>
            <a:prstGeom prst="rect">
              <a:avLst/>
            </a:prstGeom>
            <a:noFill/>
            <a:ln w="9525">
              <a:noFill/>
              <a:miter lim="800000"/>
              <a:headEnd/>
              <a:tailEnd/>
            </a:ln>
            <a:effectLst/>
          </p:spPr>
          <p:txBody>
            <a:bodyPr wrap="none" lIns="0" tIns="0" rIns="0" bIns="0">
              <a:spAutoFit/>
            </a:bodyPr>
            <a:lstStyle/>
            <a:p>
              <a:pPr defTabSz="804863" eaLnBrk="0" hangingPunct="0">
                <a:defRPr/>
              </a:pPr>
              <a:r>
                <a:rPr lang="zh-CN" altLang="en-US" sz="1600" b="1" i="1">
                  <a:solidFill>
                    <a:schemeClr val="accent1"/>
                  </a:solidFill>
                  <a:effectLst>
                    <a:outerShdw blurRad="38100" dist="38100" dir="2700000" algn="tl">
                      <a:srgbClr val="C0C0C0"/>
                    </a:outerShdw>
                  </a:effectLst>
                  <a:latin typeface="Helvetica" pitchFamily="34" charset="0"/>
                </a:rPr>
                <a:t> </a:t>
              </a:r>
              <a:r>
                <a:rPr lang="en-US" altLang="zh-CN" sz="1600" b="1" i="1">
                  <a:solidFill>
                    <a:schemeClr val="accent1"/>
                  </a:solidFill>
                  <a:effectLst>
                    <a:outerShdw blurRad="38100" dist="38100" dir="2700000" algn="tl">
                      <a:srgbClr val="C0C0C0"/>
                    </a:outerShdw>
                  </a:effectLst>
                  <a:latin typeface="Helvetica" pitchFamily="34" charset="0"/>
                </a:rPr>
                <a:t>X</a:t>
              </a:r>
              <a:r>
                <a:rPr lang="en-US" altLang="zh-CN" sz="1600" b="1" i="1" baseline="-25000">
                  <a:solidFill>
                    <a:schemeClr val="accent1"/>
                  </a:solidFill>
                  <a:effectLst>
                    <a:outerShdw blurRad="38100" dist="38100" dir="2700000" algn="tl">
                      <a:srgbClr val="C0C0C0"/>
                    </a:outerShdw>
                  </a:effectLst>
                  <a:latin typeface="Helvetica" pitchFamily="34" charset="0"/>
                </a:rPr>
                <a:t>B</a:t>
              </a:r>
            </a:p>
          </p:txBody>
        </p:sp>
        <p:sp>
          <p:nvSpPr>
            <p:cNvPr id="438279" name="Rectangle 7"/>
            <p:cNvSpPr>
              <a:spLocks noChangeArrowheads="1"/>
            </p:cNvSpPr>
            <p:nvPr/>
          </p:nvSpPr>
          <p:spPr bwMode="auto">
            <a:xfrm>
              <a:off x="608" y="3637"/>
              <a:ext cx="187" cy="186"/>
            </a:xfrm>
            <a:prstGeom prst="rect">
              <a:avLst/>
            </a:prstGeom>
            <a:noFill/>
            <a:ln w="9525">
              <a:noFill/>
              <a:miter lim="800000"/>
              <a:headEnd/>
              <a:tailEnd/>
            </a:ln>
            <a:effectLst/>
          </p:spPr>
          <p:txBody>
            <a:bodyPr wrap="none" lIns="0" tIns="0" rIns="0" bIns="0">
              <a:spAutoFit/>
            </a:bodyPr>
            <a:lstStyle/>
            <a:p>
              <a:pPr defTabSz="804863" eaLnBrk="0" hangingPunct="0">
                <a:defRPr/>
              </a:pPr>
              <a:r>
                <a:rPr lang="zh-CN" altLang="en-US" sz="1600" b="1" i="1" dirty="0">
                  <a:solidFill>
                    <a:schemeClr val="accent2"/>
                  </a:solidFill>
                  <a:effectLst>
                    <a:outerShdw blurRad="38100" dist="38100" dir="2700000" algn="tl">
                      <a:srgbClr val="C0C0C0"/>
                    </a:outerShdw>
                  </a:effectLst>
                  <a:latin typeface="Helvetica" pitchFamily="34" charset="0"/>
                </a:rPr>
                <a:t> </a:t>
              </a:r>
              <a:r>
                <a:rPr lang="en-US" altLang="zh-CN" sz="1600" b="1" i="1" dirty="0">
                  <a:solidFill>
                    <a:schemeClr val="accent2"/>
                  </a:solidFill>
                  <a:effectLst>
                    <a:outerShdw blurRad="38100" dist="38100" dir="2700000" algn="tl">
                      <a:srgbClr val="C0C0C0"/>
                    </a:outerShdw>
                  </a:effectLst>
                  <a:latin typeface="Helvetica" pitchFamily="34" charset="0"/>
                </a:rPr>
                <a:t>X</a:t>
              </a:r>
              <a:r>
                <a:rPr lang="en-US" altLang="zh-CN" sz="1600" b="1" i="1" baseline="-25000" dirty="0">
                  <a:solidFill>
                    <a:schemeClr val="accent2"/>
                  </a:solidFill>
                  <a:effectLst>
                    <a:outerShdw blurRad="38100" dist="38100" dir="2700000" algn="tl">
                      <a:srgbClr val="C0C0C0"/>
                    </a:outerShdw>
                  </a:effectLst>
                  <a:latin typeface="Helvetica" pitchFamily="34" charset="0"/>
                </a:rPr>
                <a:t>A</a:t>
              </a:r>
            </a:p>
          </p:txBody>
        </p:sp>
        <p:pic>
          <p:nvPicPr>
            <p:cNvPr id="45073" name="Picture 8"/>
            <p:cNvPicPr>
              <a:picLocks noChangeArrowheads="1"/>
            </p:cNvPicPr>
            <p:nvPr/>
          </p:nvPicPr>
          <p:blipFill>
            <a:blip r:embed="rId3" cstate="print"/>
            <a:srcRect/>
            <a:stretch>
              <a:fillRect/>
            </a:stretch>
          </p:blipFill>
          <p:spPr bwMode="auto">
            <a:xfrm>
              <a:off x="4971" y="2170"/>
              <a:ext cx="453" cy="1467"/>
            </a:xfrm>
            <a:prstGeom prst="rect">
              <a:avLst/>
            </a:prstGeom>
            <a:noFill/>
            <a:ln w="9525">
              <a:noFill/>
              <a:miter lim="800000"/>
              <a:headEnd/>
              <a:tailEnd/>
            </a:ln>
          </p:spPr>
        </p:pic>
        <p:pic>
          <p:nvPicPr>
            <p:cNvPr id="45074" name="Picture 9"/>
            <p:cNvPicPr>
              <a:picLocks noChangeArrowheads="1"/>
            </p:cNvPicPr>
            <p:nvPr/>
          </p:nvPicPr>
          <p:blipFill>
            <a:blip r:embed="rId4" cstate="print"/>
            <a:srcRect/>
            <a:stretch>
              <a:fillRect/>
            </a:stretch>
          </p:blipFill>
          <p:spPr bwMode="auto">
            <a:xfrm>
              <a:off x="332" y="2218"/>
              <a:ext cx="461" cy="1370"/>
            </a:xfrm>
            <a:prstGeom prst="rect">
              <a:avLst/>
            </a:prstGeom>
            <a:noFill/>
            <a:ln w="9525">
              <a:noFill/>
              <a:miter lim="800000"/>
              <a:headEnd/>
              <a:tailEnd/>
            </a:ln>
          </p:spPr>
        </p:pic>
        <p:sp>
          <p:nvSpPr>
            <p:cNvPr id="45075" name="Arc 10"/>
            <p:cNvSpPr>
              <a:spLocks/>
            </p:cNvSpPr>
            <p:nvPr/>
          </p:nvSpPr>
          <p:spPr bwMode="auto">
            <a:xfrm>
              <a:off x="3961" y="2247"/>
              <a:ext cx="333" cy="738"/>
            </a:xfrm>
            <a:custGeom>
              <a:avLst/>
              <a:gdLst>
                <a:gd name="T0" fmla="*/ 0 w 21730"/>
                <a:gd name="T1" fmla="*/ 0 h 21600"/>
                <a:gd name="T2" fmla="*/ 0 w 21730"/>
                <a:gd name="T3" fmla="*/ 0 h 21600"/>
                <a:gd name="T4" fmla="*/ 0 w 21730"/>
                <a:gd name="T5" fmla="*/ 0 h 21600"/>
                <a:gd name="T6" fmla="*/ 0 60000 65536"/>
                <a:gd name="T7" fmla="*/ 0 60000 65536"/>
                <a:gd name="T8" fmla="*/ 0 60000 65536"/>
                <a:gd name="T9" fmla="*/ 0 w 21730"/>
                <a:gd name="T10" fmla="*/ 0 h 21600"/>
                <a:gd name="T11" fmla="*/ 21730 w 21730"/>
                <a:gd name="T12" fmla="*/ 21600 h 21600"/>
              </a:gdLst>
              <a:ahLst/>
              <a:cxnLst>
                <a:cxn ang="T6">
                  <a:pos x="T0" y="T1"/>
                </a:cxn>
                <a:cxn ang="T7">
                  <a:pos x="T2" y="T3"/>
                </a:cxn>
                <a:cxn ang="T8">
                  <a:pos x="T4" y="T5"/>
                </a:cxn>
              </a:cxnLst>
              <a:rect l="T9" t="T10" r="T11" b="T12"/>
              <a:pathLst>
                <a:path w="21730" h="21600" fill="none" extrusionOk="0">
                  <a:moveTo>
                    <a:pt x="0" y="0"/>
                  </a:moveTo>
                  <a:cubicBezTo>
                    <a:pt x="43" y="0"/>
                    <a:pt x="86" y="-1"/>
                    <a:pt x="130" y="0"/>
                  </a:cubicBezTo>
                  <a:cubicBezTo>
                    <a:pt x="12048" y="0"/>
                    <a:pt x="21713" y="9652"/>
                    <a:pt x="21729" y="21571"/>
                  </a:cubicBezTo>
                </a:path>
                <a:path w="21730" h="21600" stroke="0" extrusionOk="0">
                  <a:moveTo>
                    <a:pt x="0" y="0"/>
                  </a:moveTo>
                  <a:cubicBezTo>
                    <a:pt x="43" y="0"/>
                    <a:pt x="86" y="-1"/>
                    <a:pt x="130" y="0"/>
                  </a:cubicBezTo>
                  <a:cubicBezTo>
                    <a:pt x="12048" y="0"/>
                    <a:pt x="21713" y="9652"/>
                    <a:pt x="21729" y="21571"/>
                  </a:cubicBezTo>
                  <a:lnTo>
                    <a:pt x="130" y="21600"/>
                  </a:lnTo>
                  <a:close/>
                </a:path>
              </a:pathLst>
            </a:custGeom>
            <a:noFill/>
            <a:ln w="9525" cap="rnd">
              <a:noFill/>
              <a:round/>
              <a:headEnd type="none" w="sm" len="sm"/>
              <a:tailEnd type="none" w="sm" len="sm"/>
            </a:ln>
          </p:spPr>
          <p:txBody>
            <a:bodyPr wrap="none" anchor="ctr"/>
            <a:lstStyle/>
            <a:p>
              <a:endParaRPr lang="zh-CN" altLang="en-US"/>
            </a:p>
          </p:txBody>
        </p:sp>
        <p:sp>
          <p:nvSpPr>
            <p:cNvPr id="438283" name="Rectangle 11"/>
            <p:cNvSpPr>
              <a:spLocks noChangeArrowheads="1"/>
            </p:cNvSpPr>
            <p:nvPr/>
          </p:nvSpPr>
          <p:spPr bwMode="auto">
            <a:xfrm>
              <a:off x="998" y="1736"/>
              <a:ext cx="1258" cy="480"/>
            </a:xfrm>
            <a:prstGeom prst="rect">
              <a:avLst/>
            </a:prstGeom>
            <a:noFill/>
            <a:ln w="9525">
              <a:noFill/>
              <a:miter lim="800000"/>
              <a:headEnd/>
              <a:tailEnd/>
            </a:ln>
            <a:effectLst/>
          </p:spPr>
          <p:txBody>
            <a:bodyPr wrap="none" lIns="80962" tIns="41275" rIns="80962" bIns="41275">
              <a:spAutoFit/>
            </a:bodyPr>
            <a:lstStyle/>
            <a:p>
              <a:pPr defTabSz="804863" eaLnBrk="0" hangingPunct="0">
                <a:defRPr/>
              </a:pPr>
              <a:r>
                <a:rPr lang="en-US" altLang="zh-CN" b="1" dirty="0">
                  <a:latin typeface="Helvetica" pitchFamily="34" charset="0"/>
                </a:rPr>
                <a:t>Private Value, </a:t>
              </a:r>
              <a:r>
                <a:rPr lang="en-US" altLang="zh-CN" b="1" dirty="0">
                  <a:solidFill>
                    <a:schemeClr val="accent2"/>
                  </a:solidFill>
                  <a:effectLst>
                    <a:outerShdw blurRad="38100" dist="38100" dir="2700000" algn="tl">
                      <a:srgbClr val="C0C0C0"/>
                    </a:outerShdw>
                  </a:effectLst>
                  <a:latin typeface="Helvetica" pitchFamily="34" charset="0"/>
                </a:rPr>
                <a:t>X</a:t>
              </a:r>
              <a:r>
                <a:rPr lang="en-US" altLang="zh-CN" b="1" baseline="-25000" dirty="0">
                  <a:solidFill>
                    <a:schemeClr val="accent2"/>
                  </a:solidFill>
                  <a:effectLst>
                    <a:outerShdw blurRad="38100" dist="38100" dir="2700000" algn="tl">
                      <a:srgbClr val="C0C0C0"/>
                    </a:outerShdw>
                  </a:effectLst>
                  <a:latin typeface="Helvetica" pitchFamily="34" charset="0"/>
                </a:rPr>
                <a:t>A</a:t>
              </a:r>
              <a:endParaRPr lang="en-US" altLang="zh-CN" b="1" dirty="0">
                <a:solidFill>
                  <a:schemeClr val="accent2"/>
                </a:solidFill>
                <a:effectLst>
                  <a:outerShdw blurRad="38100" dist="38100" dir="2700000" algn="tl">
                    <a:srgbClr val="C0C0C0"/>
                  </a:outerShdw>
                </a:effectLst>
                <a:latin typeface="Helvetica" pitchFamily="34" charset="0"/>
              </a:endParaRPr>
            </a:p>
            <a:p>
              <a:pPr defTabSz="804863" eaLnBrk="0" hangingPunct="0">
                <a:defRPr/>
              </a:pPr>
              <a:r>
                <a:rPr lang="en-US" altLang="zh-CN" b="1" dirty="0">
                  <a:latin typeface="Helvetica" pitchFamily="34" charset="0"/>
                </a:rPr>
                <a:t>Public Value, </a:t>
              </a:r>
              <a:r>
                <a:rPr lang="en-US" altLang="zh-CN" b="1" dirty="0">
                  <a:solidFill>
                    <a:srgbClr val="FF0000"/>
                  </a:solidFill>
                  <a:effectLst>
                    <a:outerShdw blurRad="38100" dist="38100" dir="2700000" algn="tl">
                      <a:srgbClr val="C0C0C0"/>
                    </a:outerShdw>
                  </a:effectLst>
                  <a:latin typeface="Helvetica" pitchFamily="34" charset="0"/>
                </a:rPr>
                <a:t>Y</a:t>
              </a:r>
              <a:r>
                <a:rPr lang="en-US" altLang="zh-CN" b="1" baseline="-25000" dirty="0">
                  <a:solidFill>
                    <a:srgbClr val="FF0000"/>
                  </a:solidFill>
                  <a:effectLst>
                    <a:outerShdw blurRad="38100" dist="38100" dir="2700000" algn="tl">
                      <a:srgbClr val="C0C0C0"/>
                    </a:outerShdw>
                  </a:effectLst>
                  <a:latin typeface="Helvetica" pitchFamily="34" charset="0"/>
                </a:rPr>
                <a:t>A</a:t>
              </a:r>
            </a:p>
          </p:txBody>
        </p:sp>
        <p:sp>
          <p:nvSpPr>
            <p:cNvPr id="438284" name="Rectangle 12"/>
            <p:cNvSpPr>
              <a:spLocks noChangeArrowheads="1"/>
            </p:cNvSpPr>
            <p:nvPr/>
          </p:nvSpPr>
          <p:spPr bwMode="auto">
            <a:xfrm>
              <a:off x="3567" y="1736"/>
              <a:ext cx="1260" cy="480"/>
            </a:xfrm>
            <a:prstGeom prst="rect">
              <a:avLst/>
            </a:prstGeom>
            <a:noFill/>
            <a:ln w="9525">
              <a:noFill/>
              <a:miter lim="800000"/>
              <a:headEnd/>
              <a:tailEnd/>
            </a:ln>
            <a:effectLst/>
          </p:spPr>
          <p:txBody>
            <a:bodyPr wrap="none" lIns="80962" tIns="41275" rIns="80962" bIns="41275">
              <a:spAutoFit/>
            </a:bodyPr>
            <a:lstStyle/>
            <a:p>
              <a:pPr defTabSz="804863" eaLnBrk="0" hangingPunct="0">
                <a:defRPr/>
              </a:pPr>
              <a:r>
                <a:rPr lang="en-US" altLang="zh-CN" b="1" dirty="0">
                  <a:latin typeface="Helvetica" pitchFamily="34" charset="0"/>
                </a:rPr>
                <a:t>Private Value, </a:t>
              </a:r>
              <a:r>
                <a:rPr lang="en-US" altLang="zh-CN" b="1" dirty="0">
                  <a:solidFill>
                    <a:schemeClr val="accent1"/>
                  </a:solidFill>
                  <a:effectLst>
                    <a:outerShdw blurRad="38100" dist="38100" dir="2700000" algn="tl">
                      <a:srgbClr val="C0C0C0"/>
                    </a:outerShdw>
                  </a:effectLst>
                  <a:latin typeface="Helvetica" pitchFamily="34" charset="0"/>
                </a:rPr>
                <a:t>X</a:t>
              </a:r>
              <a:r>
                <a:rPr lang="en-US" altLang="zh-CN" b="1" baseline="-25000" dirty="0">
                  <a:solidFill>
                    <a:schemeClr val="accent1"/>
                  </a:solidFill>
                  <a:effectLst>
                    <a:outerShdw blurRad="38100" dist="38100" dir="2700000" algn="tl">
                      <a:srgbClr val="C0C0C0"/>
                    </a:outerShdw>
                  </a:effectLst>
                  <a:latin typeface="Helvetica" pitchFamily="34" charset="0"/>
                </a:rPr>
                <a:t>B</a:t>
              </a:r>
              <a:endParaRPr lang="en-US" altLang="zh-CN" b="1" dirty="0">
                <a:solidFill>
                  <a:schemeClr val="accent2"/>
                </a:solidFill>
                <a:effectLst>
                  <a:outerShdw blurRad="38100" dist="38100" dir="2700000" algn="tl">
                    <a:srgbClr val="C0C0C0"/>
                  </a:outerShdw>
                </a:effectLst>
                <a:latin typeface="Helvetica" pitchFamily="34" charset="0"/>
              </a:endParaRPr>
            </a:p>
            <a:p>
              <a:pPr defTabSz="804863" eaLnBrk="0" hangingPunct="0">
                <a:defRPr/>
              </a:pPr>
              <a:r>
                <a:rPr lang="en-US" altLang="zh-CN" b="1" dirty="0">
                  <a:latin typeface="Helvetica" pitchFamily="34" charset="0"/>
                </a:rPr>
                <a:t>Public Value, </a:t>
              </a:r>
              <a:r>
                <a:rPr lang="en-US" altLang="zh-CN" b="1" dirty="0">
                  <a:solidFill>
                    <a:srgbClr val="FF0000"/>
                  </a:solidFill>
                  <a:effectLst>
                    <a:outerShdw blurRad="38100" dist="38100" dir="2700000" algn="tl">
                      <a:srgbClr val="C0C0C0"/>
                    </a:outerShdw>
                  </a:effectLst>
                  <a:latin typeface="Helvetica" pitchFamily="34" charset="0"/>
                </a:rPr>
                <a:t>Y</a:t>
              </a:r>
              <a:r>
                <a:rPr lang="en-US" altLang="zh-CN" b="1" baseline="-25000" dirty="0">
                  <a:solidFill>
                    <a:srgbClr val="FF0000"/>
                  </a:solidFill>
                  <a:effectLst>
                    <a:outerShdw blurRad="38100" dist="38100" dir="2700000" algn="tl">
                      <a:srgbClr val="C0C0C0"/>
                    </a:outerShdw>
                  </a:effectLst>
                  <a:latin typeface="Helvetica" pitchFamily="34" charset="0"/>
                </a:rPr>
                <a:t>B</a:t>
              </a:r>
            </a:p>
          </p:txBody>
        </p:sp>
        <p:sp>
          <p:nvSpPr>
            <p:cNvPr id="438285" name="Rectangle 13"/>
            <p:cNvSpPr>
              <a:spLocks noChangeArrowheads="1"/>
            </p:cNvSpPr>
            <p:nvPr/>
          </p:nvSpPr>
          <p:spPr bwMode="auto">
            <a:xfrm>
              <a:off x="380" y="1811"/>
              <a:ext cx="581" cy="352"/>
            </a:xfrm>
            <a:prstGeom prst="rect">
              <a:avLst/>
            </a:prstGeom>
            <a:noFill/>
            <a:ln w="9525">
              <a:noFill/>
              <a:miter lim="800000"/>
              <a:headEnd/>
              <a:tailEnd/>
            </a:ln>
            <a:effectLst/>
          </p:spPr>
          <p:txBody>
            <a:bodyPr wrap="none" lIns="80962" tIns="41275" rIns="80962" bIns="41275">
              <a:spAutoFit/>
            </a:bodyPr>
            <a:lstStyle/>
            <a:p>
              <a:pPr defTabSz="804863" eaLnBrk="0" hangingPunct="0">
                <a:defRPr/>
              </a:pPr>
              <a:r>
                <a:rPr lang="en-US" altLang="zh-CN" sz="2500" b="1" i="1">
                  <a:solidFill>
                    <a:schemeClr val="accent2"/>
                  </a:solidFill>
                  <a:effectLst>
                    <a:outerShdw blurRad="38100" dist="38100" dir="2700000" algn="tl">
                      <a:srgbClr val="C0C0C0"/>
                    </a:outerShdw>
                  </a:effectLst>
                  <a:latin typeface="Helvetica" pitchFamily="34" charset="0"/>
                </a:rPr>
                <a:t>Alice</a:t>
              </a:r>
            </a:p>
          </p:txBody>
        </p:sp>
        <p:sp>
          <p:nvSpPr>
            <p:cNvPr id="438286" name="Rectangle 14"/>
            <p:cNvSpPr>
              <a:spLocks noChangeArrowheads="1"/>
            </p:cNvSpPr>
            <p:nvPr/>
          </p:nvSpPr>
          <p:spPr bwMode="auto">
            <a:xfrm>
              <a:off x="4793" y="1811"/>
              <a:ext cx="490" cy="352"/>
            </a:xfrm>
            <a:prstGeom prst="rect">
              <a:avLst/>
            </a:prstGeom>
            <a:noFill/>
            <a:ln w="9525">
              <a:noFill/>
              <a:miter lim="800000"/>
              <a:headEnd/>
              <a:tailEnd/>
            </a:ln>
            <a:effectLst/>
          </p:spPr>
          <p:txBody>
            <a:bodyPr wrap="none" lIns="80962" tIns="41275" rIns="80962" bIns="41275">
              <a:spAutoFit/>
            </a:bodyPr>
            <a:lstStyle/>
            <a:p>
              <a:pPr defTabSz="804863" eaLnBrk="0" hangingPunct="0">
                <a:defRPr/>
              </a:pPr>
              <a:r>
                <a:rPr lang="en-US" altLang="zh-CN" sz="2500" b="1" i="1">
                  <a:solidFill>
                    <a:schemeClr val="accent1"/>
                  </a:solidFill>
                  <a:effectLst>
                    <a:outerShdw blurRad="38100" dist="38100" dir="2700000" algn="tl">
                      <a:srgbClr val="C0C0C0"/>
                    </a:outerShdw>
                  </a:effectLst>
                  <a:latin typeface="Helvetica" pitchFamily="34" charset="0"/>
                </a:rPr>
                <a:t>Bob</a:t>
              </a:r>
            </a:p>
          </p:txBody>
        </p:sp>
        <p:sp>
          <p:nvSpPr>
            <p:cNvPr id="438287" name="Rectangle 15"/>
            <p:cNvSpPr>
              <a:spLocks noChangeArrowheads="1"/>
            </p:cNvSpPr>
            <p:nvPr/>
          </p:nvSpPr>
          <p:spPr bwMode="auto">
            <a:xfrm>
              <a:off x="2782" y="2575"/>
              <a:ext cx="239" cy="257"/>
            </a:xfrm>
            <a:prstGeom prst="rect">
              <a:avLst/>
            </a:prstGeom>
            <a:solidFill>
              <a:schemeClr val="hlink"/>
            </a:solidFill>
            <a:ln w="12700">
              <a:solidFill>
                <a:schemeClr val="tx2"/>
              </a:solidFill>
              <a:miter lim="800000"/>
              <a:headEnd/>
              <a:tailEnd/>
            </a:ln>
            <a:effectLst>
              <a:outerShdw dist="17961" dir="2700000" algn="ctr" rotWithShape="0">
                <a:schemeClr val="tx1"/>
              </a:outerShdw>
            </a:effectLst>
          </p:spPr>
          <p:txBody>
            <a:bodyPr wrap="none" anchor="ctr"/>
            <a:lstStyle/>
            <a:p>
              <a:pPr>
                <a:defRPr/>
              </a:pPr>
              <a:endParaRPr lang="zh-CN" altLang="en-US"/>
            </a:p>
          </p:txBody>
        </p:sp>
        <p:sp>
          <p:nvSpPr>
            <p:cNvPr id="438288" name="Rectangle 16"/>
            <p:cNvSpPr>
              <a:spLocks noChangeArrowheads="1"/>
            </p:cNvSpPr>
            <p:nvPr/>
          </p:nvSpPr>
          <p:spPr bwMode="auto">
            <a:xfrm>
              <a:off x="2832" y="2544"/>
              <a:ext cx="200" cy="275"/>
            </a:xfrm>
            <a:prstGeom prst="rect">
              <a:avLst/>
            </a:prstGeom>
            <a:noFill/>
            <a:ln w="9525">
              <a:noFill/>
              <a:miter lim="800000"/>
              <a:headEnd/>
              <a:tailEnd/>
            </a:ln>
            <a:effectLst/>
          </p:spPr>
          <p:txBody>
            <a:bodyPr wrap="none" lIns="23812" tIns="12700" rIns="23812" bIns="12700" anchor="ctr"/>
            <a:lstStyle/>
            <a:p>
              <a:pPr algn="ctr" defTabSz="73025" eaLnBrk="0" hangingPunct="0">
                <a:defRPr/>
              </a:pPr>
              <a:r>
                <a:rPr lang="en-US" altLang="zh-CN" b="1">
                  <a:solidFill>
                    <a:schemeClr val="accent2"/>
                  </a:solidFill>
                  <a:effectLst>
                    <a:outerShdw blurRad="38100" dist="38100" dir="2700000" algn="tl">
                      <a:srgbClr val="C0C0C0"/>
                    </a:outerShdw>
                  </a:effectLst>
                  <a:latin typeface="Helvetica" pitchFamily="34" charset="0"/>
                </a:rPr>
                <a:t>Y</a:t>
              </a:r>
              <a:r>
                <a:rPr lang="en-US" altLang="zh-CN" b="1" baseline="-25000">
                  <a:solidFill>
                    <a:schemeClr val="accent2"/>
                  </a:solidFill>
                  <a:effectLst>
                    <a:outerShdw blurRad="38100" dist="38100" dir="2700000" algn="tl">
                      <a:srgbClr val="C0C0C0"/>
                    </a:outerShdw>
                  </a:effectLst>
                  <a:latin typeface="Helvetica" pitchFamily="34" charset="0"/>
                </a:rPr>
                <a:t>A</a:t>
              </a:r>
            </a:p>
          </p:txBody>
        </p:sp>
        <p:sp>
          <p:nvSpPr>
            <p:cNvPr id="45082" name="Freeform 17"/>
            <p:cNvSpPr>
              <a:spLocks/>
            </p:cNvSpPr>
            <p:nvPr/>
          </p:nvSpPr>
          <p:spPr bwMode="auto">
            <a:xfrm>
              <a:off x="2588" y="2773"/>
              <a:ext cx="73" cy="58"/>
            </a:xfrm>
            <a:custGeom>
              <a:avLst/>
              <a:gdLst>
                <a:gd name="T0" fmla="*/ 72 w 73"/>
                <a:gd name="T1" fmla="*/ 0 h 58"/>
                <a:gd name="T2" fmla="*/ 60 w 73"/>
                <a:gd name="T3" fmla="*/ 7 h 58"/>
                <a:gd name="T4" fmla="*/ 43 w 73"/>
                <a:gd name="T5" fmla="*/ 20 h 58"/>
                <a:gd name="T6" fmla="*/ 37 w 73"/>
                <a:gd name="T7" fmla="*/ 27 h 58"/>
                <a:gd name="T8" fmla="*/ 28 w 73"/>
                <a:gd name="T9" fmla="*/ 27 h 58"/>
                <a:gd name="T10" fmla="*/ 19 w 73"/>
                <a:gd name="T11" fmla="*/ 30 h 58"/>
                <a:gd name="T12" fmla="*/ 9 w 73"/>
                <a:gd name="T13" fmla="*/ 32 h 58"/>
                <a:gd name="T14" fmla="*/ 0 w 73"/>
                <a:gd name="T15" fmla="*/ 35 h 58"/>
                <a:gd name="T16" fmla="*/ 7 w 73"/>
                <a:gd name="T17" fmla="*/ 40 h 58"/>
                <a:gd name="T18" fmla="*/ 7 w 73"/>
                <a:gd name="T19" fmla="*/ 47 h 58"/>
                <a:gd name="T20" fmla="*/ 3 w 73"/>
                <a:gd name="T21" fmla="*/ 57 h 58"/>
                <a:gd name="T22" fmla="*/ 19 w 73"/>
                <a:gd name="T23" fmla="*/ 47 h 58"/>
                <a:gd name="T24" fmla="*/ 36 w 73"/>
                <a:gd name="T25" fmla="*/ 37 h 58"/>
                <a:gd name="T26" fmla="*/ 49 w 73"/>
                <a:gd name="T27" fmla="*/ 27 h 58"/>
                <a:gd name="T28" fmla="*/ 54 w 73"/>
                <a:gd name="T29" fmla="*/ 25 h 58"/>
                <a:gd name="T30" fmla="*/ 58 w 73"/>
                <a:gd name="T31" fmla="*/ 25 h 58"/>
                <a:gd name="T32" fmla="*/ 58 w 73"/>
                <a:gd name="T33" fmla="*/ 17 h 58"/>
                <a:gd name="T34" fmla="*/ 64 w 73"/>
                <a:gd name="T35" fmla="*/ 7 h 58"/>
                <a:gd name="T36" fmla="*/ 72 w 73"/>
                <a:gd name="T37" fmla="*/ 0 h 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3"/>
                <a:gd name="T58" fmla="*/ 0 h 58"/>
                <a:gd name="T59" fmla="*/ 73 w 73"/>
                <a:gd name="T60" fmla="*/ 58 h 5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3" h="58">
                  <a:moveTo>
                    <a:pt x="72" y="0"/>
                  </a:moveTo>
                  <a:lnTo>
                    <a:pt x="60" y="7"/>
                  </a:lnTo>
                  <a:lnTo>
                    <a:pt x="43" y="20"/>
                  </a:lnTo>
                  <a:lnTo>
                    <a:pt x="37" y="27"/>
                  </a:lnTo>
                  <a:lnTo>
                    <a:pt x="28" y="27"/>
                  </a:lnTo>
                  <a:lnTo>
                    <a:pt x="19" y="30"/>
                  </a:lnTo>
                  <a:lnTo>
                    <a:pt x="9" y="32"/>
                  </a:lnTo>
                  <a:lnTo>
                    <a:pt x="0" y="35"/>
                  </a:lnTo>
                  <a:lnTo>
                    <a:pt x="7" y="40"/>
                  </a:lnTo>
                  <a:lnTo>
                    <a:pt x="7" y="47"/>
                  </a:lnTo>
                  <a:lnTo>
                    <a:pt x="3" y="57"/>
                  </a:lnTo>
                  <a:lnTo>
                    <a:pt x="19" y="47"/>
                  </a:lnTo>
                  <a:lnTo>
                    <a:pt x="36" y="37"/>
                  </a:lnTo>
                  <a:lnTo>
                    <a:pt x="49" y="27"/>
                  </a:lnTo>
                  <a:lnTo>
                    <a:pt x="54" y="25"/>
                  </a:lnTo>
                  <a:lnTo>
                    <a:pt x="58" y="25"/>
                  </a:lnTo>
                  <a:lnTo>
                    <a:pt x="58" y="17"/>
                  </a:lnTo>
                  <a:lnTo>
                    <a:pt x="64" y="7"/>
                  </a:lnTo>
                  <a:lnTo>
                    <a:pt x="72" y="0"/>
                  </a:lnTo>
                </a:path>
              </a:pathLst>
            </a:custGeom>
            <a:solidFill>
              <a:srgbClr val="FFA380"/>
            </a:solidFill>
            <a:ln w="9525" cap="rnd">
              <a:noFill/>
              <a:round/>
              <a:headEnd type="none" w="sm" len="sm"/>
              <a:tailEnd type="none" w="sm" len="sm"/>
            </a:ln>
          </p:spPr>
          <p:txBody>
            <a:bodyPr/>
            <a:lstStyle/>
            <a:p>
              <a:endParaRPr lang="zh-CN" altLang="en-US"/>
            </a:p>
          </p:txBody>
        </p:sp>
        <p:sp>
          <p:nvSpPr>
            <p:cNvPr id="45083" name="Freeform 18"/>
            <p:cNvSpPr>
              <a:spLocks/>
            </p:cNvSpPr>
            <p:nvPr/>
          </p:nvSpPr>
          <p:spPr bwMode="auto">
            <a:xfrm>
              <a:off x="2588" y="2773"/>
              <a:ext cx="76" cy="61"/>
            </a:xfrm>
            <a:custGeom>
              <a:avLst/>
              <a:gdLst>
                <a:gd name="T0" fmla="*/ 75 w 76"/>
                <a:gd name="T1" fmla="*/ 0 h 61"/>
                <a:gd name="T2" fmla="*/ 63 w 76"/>
                <a:gd name="T3" fmla="*/ 7 h 61"/>
                <a:gd name="T4" fmla="*/ 45 w 76"/>
                <a:gd name="T5" fmla="*/ 21 h 61"/>
                <a:gd name="T6" fmla="*/ 39 w 76"/>
                <a:gd name="T7" fmla="*/ 28 h 61"/>
                <a:gd name="T8" fmla="*/ 29 w 76"/>
                <a:gd name="T9" fmla="*/ 28 h 61"/>
                <a:gd name="T10" fmla="*/ 20 w 76"/>
                <a:gd name="T11" fmla="*/ 32 h 61"/>
                <a:gd name="T12" fmla="*/ 9 w 76"/>
                <a:gd name="T13" fmla="*/ 34 h 61"/>
                <a:gd name="T14" fmla="*/ 0 w 76"/>
                <a:gd name="T15" fmla="*/ 36 h 61"/>
                <a:gd name="T16" fmla="*/ 8 w 76"/>
                <a:gd name="T17" fmla="*/ 42 h 61"/>
                <a:gd name="T18" fmla="*/ 8 w 76"/>
                <a:gd name="T19" fmla="*/ 49 h 61"/>
                <a:gd name="T20" fmla="*/ 3 w 76"/>
                <a:gd name="T21" fmla="*/ 60 h 61"/>
                <a:gd name="T22" fmla="*/ 20 w 76"/>
                <a:gd name="T23" fmla="*/ 49 h 61"/>
                <a:gd name="T24" fmla="*/ 37 w 76"/>
                <a:gd name="T25" fmla="*/ 39 h 61"/>
                <a:gd name="T26" fmla="*/ 51 w 76"/>
                <a:gd name="T27" fmla="*/ 28 h 61"/>
                <a:gd name="T28" fmla="*/ 56 w 76"/>
                <a:gd name="T29" fmla="*/ 26 h 61"/>
                <a:gd name="T30" fmla="*/ 60 w 76"/>
                <a:gd name="T31" fmla="*/ 26 h 61"/>
                <a:gd name="T32" fmla="*/ 60 w 76"/>
                <a:gd name="T33" fmla="*/ 18 h 61"/>
                <a:gd name="T34" fmla="*/ 66 w 76"/>
                <a:gd name="T35" fmla="*/ 7 h 61"/>
                <a:gd name="T36" fmla="*/ 75 w 76"/>
                <a:gd name="T37" fmla="*/ 0 h 6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
                <a:gd name="T58" fmla="*/ 0 h 61"/>
                <a:gd name="T59" fmla="*/ 76 w 76"/>
                <a:gd name="T60" fmla="*/ 61 h 6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 h="61">
                  <a:moveTo>
                    <a:pt x="75" y="0"/>
                  </a:moveTo>
                  <a:lnTo>
                    <a:pt x="63" y="7"/>
                  </a:lnTo>
                  <a:lnTo>
                    <a:pt x="45" y="21"/>
                  </a:lnTo>
                  <a:lnTo>
                    <a:pt x="39" y="28"/>
                  </a:lnTo>
                  <a:lnTo>
                    <a:pt x="29" y="28"/>
                  </a:lnTo>
                  <a:lnTo>
                    <a:pt x="20" y="32"/>
                  </a:lnTo>
                  <a:lnTo>
                    <a:pt x="9" y="34"/>
                  </a:lnTo>
                  <a:lnTo>
                    <a:pt x="0" y="36"/>
                  </a:lnTo>
                  <a:lnTo>
                    <a:pt x="8" y="42"/>
                  </a:lnTo>
                  <a:lnTo>
                    <a:pt x="8" y="49"/>
                  </a:lnTo>
                  <a:lnTo>
                    <a:pt x="3" y="60"/>
                  </a:lnTo>
                  <a:lnTo>
                    <a:pt x="20" y="49"/>
                  </a:lnTo>
                  <a:lnTo>
                    <a:pt x="37" y="39"/>
                  </a:lnTo>
                  <a:lnTo>
                    <a:pt x="51" y="28"/>
                  </a:lnTo>
                  <a:lnTo>
                    <a:pt x="56" y="26"/>
                  </a:lnTo>
                  <a:lnTo>
                    <a:pt x="60" y="26"/>
                  </a:lnTo>
                  <a:lnTo>
                    <a:pt x="60" y="18"/>
                  </a:lnTo>
                  <a:lnTo>
                    <a:pt x="66" y="7"/>
                  </a:lnTo>
                  <a:lnTo>
                    <a:pt x="75" y="0"/>
                  </a:lnTo>
                </a:path>
              </a:pathLst>
            </a:custGeom>
            <a:noFill/>
            <a:ln w="12700" cap="rnd">
              <a:solidFill>
                <a:srgbClr val="000000"/>
              </a:solidFill>
              <a:round/>
              <a:headEnd type="none" w="sm" len="sm"/>
              <a:tailEnd type="none" w="sm" len="sm"/>
            </a:ln>
          </p:spPr>
          <p:txBody>
            <a:bodyPr/>
            <a:lstStyle/>
            <a:p>
              <a:endParaRPr lang="zh-CN" altLang="en-US"/>
            </a:p>
          </p:txBody>
        </p:sp>
        <p:sp>
          <p:nvSpPr>
            <p:cNvPr id="45084" name="Freeform 19"/>
            <p:cNvSpPr>
              <a:spLocks/>
            </p:cNvSpPr>
            <p:nvPr/>
          </p:nvSpPr>
          <p:spPr bwMode="auto">
            <a:xfrm>
              <a:off x="2691" y="2770"/>
              <a:ext cx="26" cy="32"/>
            </a:xfrm>
            <a:custGeom>
              <a:avLst/>
              <a:gdLst>
                <a:gd name="T0" fmla="*/ 16 w 26"/>
                <a:gd name="T1" fmla="*/ 0 h 32"/>
                <a:gd name="T2" fmla="*/ 15 w 26"/>
                <a:gd name="T3" fmla="*/ 7 h 32"/>
                <a:gd name="T4" fmla="*/ 0 w 26"/>
                <a:gd name="T5" fmla="*/ 31 h 32"/>
                <a:gd name="T6" fmla="*/ 9 w 26"/>
                <a:gd name="T7" fmla="*/ 31 h 32"/>
                <a:gd name="T8" fmla="*/ 13 w 26"/>
                <a:gd name="T9" fmla="*/ 31 h 32"/>
                <a:gd name="T10" fmla="*/ 23 w 26"/>
                <a:gd name="T11" fmla="*/ 18 h 32"/>
                <a:gd name="T12" fmla="*/ 25 w 26"/>
                <a:gd name="T13" fmla="*/ 0 h 32"/>
                <a:gd name="T14" fmla="*/ 21 w 26"/>
                <a:gd name="T15" fmla="*/ 0 h 32"/>
                <a:gd name="T16" fmla="*/ 16 w 26"/>
                <a:gd name="T17" fmla="*/ 0 h 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
                <a:gd name="T28" fmla="*/ 0 h 32"/>
                <a:gd name="T29" fmla="*/ 26 w 26"/>
                <a:gd name="T30" fmla="*/ 32 h 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 h="32">
                  <a:moveTo>
                    <a:pt x="16" y="0"/>
                  </a:moveTo>
                  <a:lnTo>
                    <a:pt x="15" y="7"/>
                  </a:lnTo>
                  <a:lnTo>
                    <a:pt x="0" y="31"/>
                  </a:lnTo>
                  <a:lnTo>
                    <a:pt x="9" y="31"/>
                  </a:lnTo>
                  <a:lnTo>
                    <a:pt x="13" y="31"/>
                  </a:lnTo>
                  <a:lnTo>
                    <a:pt x="23" y="18"/>
                  </a:lnTo>
                  <a:lnTo>
                    <a:pt x="25" y="0"/>
                  </a:lnTo>
                  <a:lnTo>
                    <a:pt x="21" y="0"/>
                  </a:lnTo>
                  <a:lnTo>
                    <a:pt x="16" y="0"/>
                  </a:lnTo>
                </a:path>
              </a:pathLst>
            </a:custGeom>
            <a:solidFill>
              <a:srgbClr val="FFA380"/>
            </a:solidFill>
            <a:ln w="12700" cap="rnd">
              <a:solidFill>
                <a:srgbClr val="000000"/>
              </a:solidFill>
              <a:round/>
              <a:headEnd type="none" w="sm" len="sm"/>
              <a:tailEnd type="none" w="sm" len="sm"/>
            </a:ln>
          </p:spPr>
          <p:txBody>
            <a:bodyPr/>
            <a:lstStyle/>
            <a:p>
              <a:endParaRPr lang="zh-CN" altLang="en-US"/>
            </a:p>
          </p:txBody>
        </p:sp>
        <p:sp>
          <p:nvSpPr>
            <p:cNvPr id="45085" name="Freeform 20"/>
            <p:cNvSpPr>
              <a:spLocks/>
            </p:cNvSpPr>
            <p:nvPr/>
          </p:nvSpPr>
          <p:spPr bwMode="auto">
            <a:xfrm>
              <a:off x="2482" y="2568"/>
              <a:ext cx="308" cy="274"/>
            </a:xfrm>
            <a:custGeom>
              <a:avLst/>
              <a:gdLst>
                <a:gd name="T0" fmla="*/ 115 w 308"/>
                <a:gd name="T1" fmla="*/ 242 h 274"/>
                <a:gd name="T2" fmla="*/ 117 w 308"/>
                <a:gd name="T3" fmla="*/ 252 h 274"/>
                <a:gd name="T4" fmla="*/ 108 w 308"/>
                <a:gd name="T5" fmla="*/ 263 h 274"/>
                <a:gd name="T6" fmla="*/ 58 w 308"/>
                <a:gd name="T7" fmla="*/ 273 h 274"/>
                <a:gd name="T8" fmla="*/ 43 w 308"/>
                <a:gd name="T9" fmla="*/ 266 h 274"/>
                <a:gd name="T10" fmla="*/ 26 w 308"/>
                <a:gd name="T11" fmla="*/ 271 h 274"/>
                <a:gd name="T12" fmla="*/ 0 w 308"/>
                <a:gd name="T13" fmla="*/ 268 h 274"/>
                <a:gd name="T14" fmla="*/ 37 w 308"/>
                <a:gd name="T15" fmla="*/ 104 h 274"/>
                <a:gd name="T16" fmla="*/ 87 w 308"/>
                <a:gd name="T17" fmla="*/ 65 h 274"/>
                <a:gd name="T18" fmla="*/ 117 w 308"/>
                <a:gd name="T19" fmla="*/ 34 h 274"/>
                <a:gd name="T20" fmla="*/ 150 w 308"/>
                <a:gd name="T21" fmla="*/ 5 h 274"/>
                <a:gd name="T22" fmla="*/ 172 w 308"/>
                <a:gd name="T23" fmla="*/ 2 h 274"/>
                <a:gd name="T24" fmla="*/ 251 w 308"/>
                <a:gd name="T25" fmla="*/ 39 h 274"/>
                <a:gd name="T26" fmla="*/ 282 w 308"/>
                <a:gd name="T27" fmla="*/ 75 h 274"/>
                <a:gd name="T28" fmla="*/ 290 w 308"/>
                <a:gd name="T29" fmla="*/ 117 h 274"/>
                <a:gd name="T30" fmla="*/ 282 w 308"/>
                <a:gd name="T31" fmla="*/ 119 h 274"/>
                <a:gd name="T32" fmla="*/ 284 w 308"/>
                <a:gd name="T33" fmla="*/ 148 h 274"/>
                <a:gd name="T34" fmla="*/ 307 w 308"/>
                <a:gd name="T35" fmla="*/ 159 h 274"/>
                <a:gd name="T36" fmla="*/ 298 w 308"/>
                <a:gd name="T37" fmla="*/ 167 h 274"/>
                <a:gd name="T38" fmla="*/ 265 w 308"/>
                <a:gd name="T39" fmla="*/ 172 h 274"/>
                <a:gd name="T40" fmla="*/ 248 w 308"/>
                <a:gd name="T41" fmla="*/ 167 h 274"/>
                <a:gd name="T42" fmla="*/ 219 w 308"/>
                <a:gd name="T43" fmla="*/ 159 h 274"/>
                <a:gd name="T44" fmla="*/ 195 w 308"/>
                <a:gd name="T45" fmla="*/ 169 h 274"/>
                <a:gd name="T46" fmla="*/ 187 w 308"/>
                <a:gd name="T47" fmla="*/ 169 h 274"/>
                <a:gd name="T48" fmla="*/ 177 w 308"/>
                <a:gd name="T49" fmla="*/ 172 h 274"/>
                <a:gd name="T50" fmla="*/ 183 w 308"/>
                <a:gd name="T51" fmla="*/ 180 h 274"/>
                <a:gd name="T52" fmla="*/ 166 w 308"/>
                <a:gd name="T53" fmla="*/ 188 h 274"/>
                <a:gd name="T54" fmla="*/ 172 w 308"/>
                <a:gd name="T55" fmla="*/ 196 h 274"/>
                <a:gd name="T56" fmla="*/ 150 w 308"/>
                <a:gd name="T57" fmla="*/ 216 h 274"/>
                <a:gd name="T58" fmla="*/ 108 w 308"/>
                <a:gd name="T59" fmla="*/ 231 h 274"/>
                <a:gd name="T60" fmla="*/ 92 w 308"/>
                <a:gd name="T61" fmla="*/ 223 h 274"/>
                <a:gd name="T62" fmla="*/ 92 w 308"/>
                <a:gd name="T63" fmla="*/ 231 h 274"/>
                <a:gd name="T64" fmla="*/ 100 w 308"/>
                <a:gd name="T65" fmla="*/ 239 h 274"/>
                <a:gd name="T66" fmla="*/ 111 w 308"/>
                <a:gd name="T67" fmla="*/ 242 h 27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08"/>
                <a:gd name="T103" fmla="*/ 0 h 274"/>
                <a:gd name="T104" fmla="*/ 308 w 308"/>
                <a:gd name="T105" fmla="*/ 274 h 27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08" h="274">
                  <a:moveTo>
                    <a:pt x="111" y="242"/>
                  </a:moveTo>
                  <a:lnTo>
                    <a:pt x="115" y="242"/>
                  </a:lnTo>
                  <a:lnTo>
                    <a:pt x="117" y="245"/>
                  </a:lnTo>
                  <a:lnTo>
                    <a:pt x="117" y="252"/>
                  </a:lnTo>
                  <a:lnTo>
                    <a:pt x="113" y="258"/>
                  </a:lnTo>
                  <a:lnTo>
                    <a:pt x="108" y="263"/>
                  </a:lnTo>
                  <a:lnTo>
                    <a:pt x="84" y="273"/>
                  </a:lnTo>
                  <a:lnTo>
                    <a:pt x="58" y="273"/>
                  </a:lnTo>
                  <a:lnTo>
                    <a:pt x="52" y="271"/>
                  </a:lnTo>
                  <a:lnTo>
                    <a:pt x="43" y="266"/>
                  </a:lnTo>
                  <a:lnTo>
                    <a:pt x="38" y="268"/>
                  </a:lnTo>
                  <a:lnTo>
                    <a:pt x="26" y="271"/>
                  </a:lnTo>
                  <a:lnTo>
                    <a:pt x="14" y="271"/>
                  </a:lnTo>
                  <a:lnTo>
                    <a:pt x="0" y="268"/>
                  </a:lnTo>
                  <a:lnTo>
                    <a:pt x="0" y="114"/>
                  </a:lnTo>
                  <a:lnTo>
                    <a:pt x="37" y="104"/>
                  </a:lnTo>
                  <a:lnTo>
                    <a:pt x="74" y="83"/>
                  </a:lnTo>
                  <a:lnTo>
                    <a:pt x="87" y="65"/>
                  </a:lnTo>
                  <a:lnTo>
                    <a:pt x="102" y="52"/>
                  </a:lnTo>
                  <a:lnTo>
                    <a:pt x="117" y="34"/>
                  </a:lnTo>
                  <a:lnTo>
                    <a:pt x="134" y="23"/>
                  </a:lnTo>
                  <a:lnTo>
                    <a:pt x="150" y="5"/>
                  </a:lnTo>
                  <a:lnTo>
                    <a:pt x="166" y="0"/>
                  </a:lnTo>
                  <a:lnTo>
                    <a:pt x="172" y="2"/>
                  </a:lnTo>
                  <a:lnTo>
                    <a:pt x="177" y="2"/>
                  </a:lnTo>
                  <a:lnTo>
                    <a:pt x="251" y="39"/>
                  </a:lnTo>
                  <a:lnTo>
                    <a:pt x="269" y="55"/>
                  </a:lnTo>
                  <a:lnTo>
                    <a:pt x="282" y="75"/>
                  </a:lnTo>
                  <a:lnTo>
                    <a:pt x="298" y="114"/>
                  </a:lnTo>
                  <a:lnTo>
                    <a:pt x="290" y="117"/>
                  </a:lnTo>
                  <a:lnTo>
                    <a:pt x="296" y="119"/>
                  </a:lnTo>
                  <a:lnTo>
                    <a:pt x="282" y="119"/>
                  </a:lnTo>
                  <a:lnTo>
                    <a:pt x="282" y="135"/>
                  </a:lnTo>
                  <a:lnTo>
                    <a:pt x="284" y="148"/>
                  </a:lnTo>
                  <a:lnTo>
                    <a:pt x="284" y="154"/>
                  </a:lnTo>
                  <a:lnTo>
                    <a:pt x="307" y="159"/>
                  </a:lnTo>
                  <a:lnTo>
                    <a:pt x="305" y="161"/>
                  </a:lnTo>
                  <a:lnTo>
                    <a:pt x="298" y="167"/>
                  </a:lnTo>
                  <a:lnTo>
                    <a:pt x="282" y="172"/>
                  </a:lnTo>
                  <a:lnTo>
                    <a:pt x="265" y="172"/>
                  </a:lnTo>
                  <a:lnTo>
                    <a:pt x="257" y="169"/>
                  </a:lnTo>
                  <a:lnTo>
                    <a:pt x="248" y="167"/>
                  </a:lnTo>
                  <a:lnTo>
                    <a:pt x="238" y="164"/>
                  </a:lnTo>
                  <a:lnTo>
                    <a:pt x="219" y="159"/>
                  </a:lnTo>
                  <a:lnTo>
                    <a:pt x="198" y="164"/>
                  </a:lnTo>
                  <a:lnTo>
                    <a:pt x="195" y="169"/>
                  </a:lnTo>
                  <a:lnTo>
                    <a:pt x="193" y="169"/>
                  </a:lnTo>
                  <a:lnTo>
                    <a:pt x="187" y="169"/>
                  </a:lnTo>
                  <a:lnTo>
                    <a:pt x="183" y="172"/>
                  </a:lnTo>
                  <a:lnTo>
                    <a:pt x="177" y="172"/>
                  </a:lnTo>
                  <a:lnTo>
                    <a:pt x="181" y="177"/>
                  </a:lnTo>
                  <a:lnTo>
                    <a:pt x="183" y="180"/>
                  </a:lnTo>
                  <a:lnTo>
                    <a:pt x="175" y="185"/>
                  </a:lnTo>
                  <a:lnTo>
                    <a:pt x="166" y="188"/>
                  </a:lnTo>
                  <a:lnTo>
                    <a:pt x="168" y="190"/>
                  </a:lnTo>
                  <a:lnTo>
                    <a:pt x="172" y="196"/>
                  </a:lnTo>
                  <a:lnTo>
                    <a:pt x="170" y="198"/>
                  </a:lnTo>
                  <a:lnTo>
                    <a:pt x="150" y="216"/>
                  </a:lnTo>
                  <a:lnTo>
                    <a:pt x="125" y="226"/>
                  </a:lnTo>
                  <a:lnTo>
                    <a:pt x="108" y="231"/>
                  </a:lnTo>
                  <a:lnTo>
                    <a:pt x="96" y="229"/>
                  </a:lnTo>
                  <a:lnTo>
                    <a:pt x="92" y="223"/>
                  </a:lnTo>
                  <a:lnTo>
                    <a:pt x="92" y="226"/>
                  </a:lnTo>
                  <a:lnTo>
                    <a:pt x="92" y="231"/>
                  </a:lnTo>
                  <a:lnTo>
                    <a:pt x="92" y="237"/>
                  </a:lnTo>
                  <a:lnTo>
                    <a:pt x="100" y="239"/>
                  </a:lnTo>
                  <a:lnTo>
                    <a:pt x="107" y="239"/>
                  </a:lnTo>
                  <a:lnTo>
                    <a:pt x="111" y="242"/>
                  </a:lnTo>
                </a:path>
              </a:pathLst>
            </a:custGeom>
            <a:solidFill>
              <a:srgbClr val="FFE1D5"/>
            </a:solidFill>
            <a:ln w="9525" cap="rnd">
              <a:noFill/>
              <a:round/>
              <a:headEnd type="none" w="sm" len="sm"/>
              <a:tailEnd type="none" w="sm" len="sm"/>
            </a:ln>
          </p:spPr>
          <p:txBody>
            <a:bodyPr/>
            <a:lstStyle/>
            <a:p>
              <a:endParaRPr lang="zh-CN" altLang="en-US"/>
            </a:p>
          </p:txBody>
        </p:sp>
        <p:sp>
          <p:nvSpPr>
            <p:cNvPr id="45086" name="Freeform 21"/>
            <p:cNvSpPr>
              <a:spLocks/>
            </p:cNvSpPr>
            <p:nvPr/>
          </p:nvSpPr>
          <p:spPr bwMode="auto">
            <a:xfrm>
              <a:off x="2482" y="2568"/>
              <a:ext cx="310" cy="275"/>
            </a:xfrm>
            <a:custGeom>
              <a:avLst/>
              <a:gdLst>
                <a:gd name="T0" fmla="*/ 115 w 310"/>
                <a:gd name="T1" fmla="*/ 242 h 275"/>
                <a:gd name="T2" fmla="*/ 118 w 310"/>
                <a:gd name="T3" fmla="*/ 253 h 275"/>
                <a:gd name="T4" fmla="*/ 109 w 310"/>
                <a:gd name="T5" fmla="*/ 263 h 275"/>
                <a:gd name="T6" fmla="*/ 58 w 310"/>
                <a:gd name="T7" fmla="*/ 274 h 275"/>
                <a:gd name="T8" fmla="*/ 43 w 310"/>
                <a:gd name="T9" fmla="*/ 267 h 275"/>
                <a:gd name="T10" fmla="*/ 26 w 310"/>
                <a:gd name="T11" fmla="*/ 272 h 275"/>
                <a:gd name="T12" fmla="*/ 0 w 310"/>
                <a:gd name="T13" fmla="*/ 269 h 275"/>
                <a:gd name="T14" fmla="*/ 37 w 310"/>
                <a:gd name="T15" fmla="*/ 105 h 275"/>
                <a:gd name="T16" fmla="*/ 88 w 310"/>
                <a:gd name="T17" fmla="*/ 65 h 275"/>
                <a:gd name="T18" fmla="*/ 118 w 310"/>
                <a:gd name="T19" fmla="*/ 34 h 275"/>
                <a:gd name="T20" fmla="*/ 151 w 310"/>
                <a:gd name="T21" fmla="*/ 5 h 275"/>
                <a:gd name="T22" fmla="*/ 173 w 310"/>
                <a:gd name="T23" fmla="*/ 2 h 275"/>
                <a:gd name="T24" fmla="*/ 252 w 310"/>
                <a:gd name="T25" fmla="*/ 39 h 275"/>
                <a:gd name="T26" fmla="*/ 284 w 310"/>
                <a:gd name="T27" fmla="*/ 75 h 275"/>
                <a:gd name="T28" fmla="*/ 292 w 310"/>
                <a:gd name="T29" fmla="*/ 118 h 275"/>
                <a:gd name="T30" fmla="*/ 284 w 310"/>
                <a:gd name="T31" fmla="*/ 120 h 275"/>
                <a:gd name="T32" fmla="*/ 286 w 310"/>
                <a:gd name="T33" fmla="*/ 148 h 275"/>
                <a:gd name="T34" fmla="*/ 309 w 310"/>
                <a:gd name="T35" fmla="*/ 159 h 275"/>
                <a:gd name="T36" fmla="*/ 300 w 310"/>
                <a:gd name="T37" fmla="*/ 167 h 275"/>
                <a:gd name="T38" fmla="*/ 267 w 310"/>
                <a:gd name="T39" fmla="*/ 172 h 275"/>
                <a:gd name="T40" fmla="*/ 250 w 310"/>
                <a:gd name="T41" fmla="*/ 167 h 275"/>
                <a:gd name="T42" fmla="*/ 220 w 310"/>
                <a:gd name="T43" fmla="*/ 159 h 275"/>
                <a:gd name="T44" fmla="*/ 197 w 310"/>
                <a:gd name="T45" fmla="*/ 169 h 275"/>
                <a:gd name="T46" fmla="*/ 188 w 310"/>
                <a:gd name="T47" fmla="*/ 169 h 275"/>
                <a:gd name="T48" fmla="*/ 178 w 310"/>
                <a:gd name="T49" fmla="*/ 172 h 275"/>
                <a:gd name="T50" fmla="*/ 184 w 310"/>
                <a:gd name="T51" fmla="*/ 180 h 275"/>
                <a:gd name="T52" fmla="*/ 167 w 310"/>
                <a:gd name="T53" fmla="*/ 188 h 275"/>
                <a:gd name="T54" fmla="*/ 173 w 310"/>
                <a:gd name="T55" fmla="*/ 196 h 275"/>
                <a:gd name="T56" fmla="*/ 151 w 310"/>
                <a:gd name="T57" fmla="*/ 217 h 275"/>
                <a:gd name="T58" fmla="*/ 109 w 310"/>
                <a:gd name="T59" fmla="*/ 232 h 275"/>
                <a:gd name="T60" fmla="*/ 93 w 310"/>
                <a:gd name="T61" fmla="*/ 226 h 275"/>
                <a:gd name="T62" fmla="*/ 93 w 310"/>
                <a:gd name="T63" fmla="*/ 232 h 275"/>
                <a:gd name="T64" fmla="*/ 101 w 310"/>
                <a:gd name="T65" fmla="*/ 240 h 275"/>
                <a:gd name="T66" fmla="*/ 111 w 310"/>
                <a:gd name="T67" fmla="*/ 242 h 27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0"/>
                <a:gd name="T103" fmla="*/ 0 h 275"/>
                <a:gd name="T104" fmla="*/ 310 w 310"/>
                <a:gd name="T105" fmla="*/ 275 h 27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0" h="275">
                  <a:moveTo>
                    <a:pt x="111" y="242"/>
                  </a:moveTo>
                  <a:lnTo>
                    <a:pt x="115" y="242"/>
                  </a:lnTo>
                  <a:lnTo>
                    <a:pt x="118" y="246"/>
                  </a:lnTo>
                  <a:lnTo>
                    <a:pt x="118" y="253"/>
                  </a:lnTo>
                  <a:lnTo>
                    <a:pt x="114" y="259"/>
                  </a:lnTo>
                  <a:lnTo>
                    <a:pt x="109" y="263"/>
                  </a:lnTo>
                  <a:lnTo>
                    <a:pt x="84" y="274"/>
                  </a:lnTo>
                  <a:lnTo>
                    <a:pt x="58" y="274"/>
                  </a:lnTo>
                  <a:lnTo>
                    <a:pt x="52" y="272"/>
                  </a:lnTo>
                  <a:lnTo>
                    <a:pt x="43" y="267"/>
                  </a:lnTo>
                  <a:lnTo>
                    <a:pt x="39" y="269"/>
                  </a:lnTo>
                  <a:lnTo>
                    <a:pt x="26" y="272"/>
                  </a:lnTo>
                  <a:lnTo>
                    <a:pt x="14" y="272"/>
                  </a:lnTo>
                  <a:lnTo>
                    <a:pt x="0" y="269"/>
                  </a:lnTo>
                  <a:lnTo>
                    <a:pt x="0" y="115"/>
                  </a:lnTo>
                  <a:lnTo>
                    <a:pt x="37" y="105"/>
                  </a:lnTo>
                  <a:lnTo>
                    <a:pt x="74" y="83"/>
                  </a:lnTo>
                  <a:lnTo>
                    <a:pt x="88" y="65"/>
                  </a:lnTo>
                  <a:lnTo>
                    <a:pt x="103" y="52"/>
                  </a:lnTo>
                  <a:lnTo>
                    <a:pt x="118" y="34"/>
                  </a:lnTo>
                  <a:lnTo>
                    <a:pt x="135" y="24"/>
                  </a:lnTo>
                  <a:lnTo>
                    <a:pt x="151" y="5"/>
                  </a:lnTo>
                  <a:lnTo>
                    <a:pt x="167" y="0"/>
                  </a:lnTo>
                  <a:lnTo>
                    <a:pt x="173" y="2"/>
                  </a:lnTo>
                  <a:lnTo>
                    <a:pt x="178" y="2"/>
                  </a:lnTo>
                  <a:lnTo>
                    <a:pt x="252" y="39"/>
                  </a:lnTo>
                  <a:lnTo>
                    <a:pt x="271" y="54"/>
                  </a:lnTo>
                  <a:lnTo>
                    <a:pt x="284" y="75"/>
                  </a:lnTo>
                  <a:lnTo>
                    <a:pt x="300" y="115"/>
                  </a:lnTo>
                  <a:lnTo>
                    <a:pt x="292" y="118"/>
                  </a:lnTo>
                  <a:lnTo>
                    <a:pt x="298" y="120"/>
                  </a:lnTo>
                  <a:lnTo>
                    <a:pt x="284" y="120"/>
                  </a:lnTo>
                  <a:lnTo>
                    <a:pt x="284" y="136"/>
                  </a:lnTo>
                  <a:lnTo>
                    <a:pt x="286" y="148"/>
                  </a:lnTo>
                  <a:lnTo>
                    <a:pt x="286" y="154"/>
                  </a:lnTo>
                  <a:lnTo>
                    <a:pt x="309" y="159"/>
                  </a:lnTo>
                  <a:lnTo>
                    <a:pt x="307" y="161"/>
                  </a:lnTo>
                  <a:lnTo>
                    <a:pt x="300" y="167"/>
                  </a:lnTo>
                  <a:lnTo>
                    <a:pt x="284" y="172"/>
                  </a:lnTo>
                  <a:lnTo>
                    <a:pt x="267" y="172"/>
                  </a:lnTo>
                  <a:lnTo>
                    <a:pt x="258" y="169"/>
                  </a:lnTo>
                  <a:lnTo>
                    <a:pt x="250" y="167"/>
                  </a:lnTo>
                  <a:lnTo>
                    <a:pt x="240" y="165"/>
                  </a:lnTo>
                  <a:lnTo>
                    <a:pt x="220" y="159"/>
                  </a:lnTo>
                  <a:lnTo>
                    <a:pt x="199" y="165"/>
                  </a:lnTo>
                  <a:lnTo>
                    <a:pt x="197" y="169"/>
                  </a:lnTo>
                  <a:lnTo>
                    <a:pt x="194" y="169"/>
                  </a:lnTo>
                  <a:lnTo>
                    <a:pt x="188" y="169"/>
                  </a:lnTo>
                  <a:lnTo>
                    <a:pt x="184" y="172"/>
                  </a:lnTo>
                  <a:lnTo>
                    <a:pt x="178" y="172"/>
                  </a:lnTo>
                  <a:lnTo>
                    <a:pt x="182" y="178"/>
                  </a:lnTo>
                  <a:lnTo>
                    <a:pt x="184" y="180"/>
                  </a:lnTo>
                  <a:lnTo>
                    <a:pt x="176" y="186"/>
                  </a:lnTo>
                  <a:lnTo>
                    <a:pt x="167" y="188"/>
                  </a:lnTo>
                  <a:lnTo>
                    <a:pt x="169" y="191"/>
                  </a:lnTo>
                  <a:lnTo>
                    <a:pt x="173" y="196"/>
                  </a:lnTo>
                  <a:lnTo>
                    <a:pt x="171" y="199"/>
                  </a:lnTo>
                  <a:lnTo>
                    <a:pt x="151" y="217"/>
                  </a:lnTo>
                  <a:lnTo>
                    <a:pt x="126" y="228"/>
                  </a:lnTo>
                  <a:lnTo>
                    <a:pt x="109" y="232"/>
                  </a:lnTo>
                  <a:lnTo>
                    <a:pt x="97" y="229"/>
                  </a:lnTo>
                  <a:lnTo>
                    <a:pt x="93" y="226"/>
                  </a:lnTo>
                  <a:lnTo>
                    <a:pt x="93" y="228"/>
                  </a:lnTo>
                  <a:lnTo>
                    <a:pt x="93" y="232"/>
                  </a:lnTo>
                  <a:lnTo>
                    <a:pt x="93" y="238"/>
                  </a:lnTo>
                  <a:lnTo>
                    <a:pt x="101" y="240"/>
                  </a:lnTo>
                  <a:lnTo>
                    <a:pt x="108" y="240"/>
                  </a:lnTo>
                  <a:lnTo>
                    <a:pt x="111" y="242"/>
                  </a:lnTo>
                </a:path>
              </a:pathLst>
            </a:custGeom>
            <a:noFill/>
            <a:ln w="12700" cap="rnd">
              <a:solidFill>
                <a:srgbClr val="000000"/>
              </a:solidFill>
              <a:round/>
              <a:headEnd type="none" w="sm" len="sm"/>
              <a:tailEnd type="none" w="sm" len="sm"/>
            </a:ln>
          </p:spPr>
          <p:txBody>
            <a:bodyPr/>
            <a:lstStyle/>
            <a:p>
              <a:endParaRPr lang="zh-CN" altLang="en-US"/>
            </a:p>
          </p:txBody>
        </p:sp>
        <p:sp>
          <p:nvSpPr>
            <p:cNvPr id="45087" name="Freeform 22"/>
            <p:cNvSpPr>
              <a:spLocks/>
            </p:cNvSpPr>
            <p:nvPr/>
          </p:nvSpPr>
          <p:spPr bwMode="auto">
            <a:xfrm>
              <a:off x="2642" y="2652"/>
              <a:ext cx="17" cy="18"/>
            </a:xfrm>
            <a:custGeom>
              <a:avLst/>
              <a:gdLst>
                <a:gd name="T0" fmla="*/ 0 w 17"/>
                <a:gd name="T1" fmla="*/ 12 h 18"/>
                <a:gd name="T2" fmla="*/ 8 w 17"/>
                <a:gd name="T3" fmla="*/ 12 h 18"/>
                <a:gd name="T4" fmla="*/ 16 w 17"/>
                <a:gd name="T5" fmla="*/ 17 h 18"/>
                <a:gd name="T6" fmla="*/ 12 w 17"/>
                <a:gd name="T7" fmla="*/ 6 h 18"/>
                <a:gd name="T8" fmla="*/ 8 w 17"/>
                <a:gd name="T9" fmla="*/ 0 h 18"/>
                <a:gd name="T10" fmla="*/ 8 w 17"/>
                <a:gd name="T11" fmla="*/ 3 h 18"/>
                <a:gd name="T12" fmla="*/ 4 w 17"/>
                <a:gd name="T13" fmla="*/ 8 h 18"/>
                <a:gd name="T14" fmla="*/ 0 w 17"/>
                <a:gd name="T15" fmla="*/ 12 h 18"/>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8"/>
                <a:gd name="T26" fmla="*/ 17 w 17"/>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8">
                  <a:moveTo>
                    <a:pt x="0" y="12"/>
                  </a:moveTo>
                  <a:lnTo>
                    <a:pt x="8" y="12"/>
                  </a:lnTo>
                  <a:lnTo>
                    <a:pt x="16" y="17"/>
                  </a:lnTo>
                  <a:lnTo>
                    <a:pt x="12" y="6"/>
                  </a:lnTo>
                  <a:lnTo>
                    <a:pt x="8" y="0"/>
                  </a:lnTo>
                  <a:lnTo>
                    <a:pt x="8" y="3"/>
                  </a:lnTo>
                  <a:lnTo>
                    <a:pt x="4" y="8"/>
                  </a:lnTo>
                  <a:lnTo>
                    <a:pt x="0" y="12"/>
                  </a:lnTo>
                </a:path>
              </a:pathLst>
            </a:custGeom>
            <a:solidFill>
              <a:srgbClr val="FFA380"/>
            </a:solidFill>
            <a:ln w="9525" cap="rnd">
              <a:noFill/>
              <a:round/>
              <a:headEnd type="none" w="sm" len="sm"/>
              <a:tailEnd type="none" w="sm" len="sm"/>
            </a:ln>
          </p:spPr>
          <p:txBody>
            <a:bodyPr/>
            <a:lstStyle/>
            <a:p>
              <a:endParaRPr lang="zh-CN" altLang="en-US"/>
            </a:p>
          </p:txBody>
        </p:sp>
        <p:sp>
          <p:nvSpPr>
            <p:cNvPr id="45088" name="Freeform 23"/>
            <p:cNvSpPr>
              <a:spLocks/>
            </p:cNvSpPr>
            <p:nvPr/>
          </p:nvSpPr>
          <p:spPr bwMode="auto">
            <a:xfrm>
              <a:off x="2642" y="2652"/>
              <a:ext cx="18" cy="18"/>
            </a:xfrm>
            <a:custGeom>
              <a:avLst/>
              <a:gdLst>
                <a:gd name="T0" fmla="*/ 0 w 18"/>
                <a:gd name="T1" fmla="*/ 13 h 18"/>
                <a:gd name="T2" fmla="*/ 9 w 18"/>
                <a:gd name="T3" fmla="*/ 13 h 18"/>
                <a:gd name="T4" fmla="*/ 17 w 18"/>
                <a:gd name="T5" fmla="*/ 17 h 18"/>
                <a:gd name="T6" fmla="*/ 13 w 18"/>
                <a:gd name="T7" fmla="*/ 6 h 18"/>
                <a:gd name="T8" fmla="*/ 9 w 18"/>
                <a:gd name="T9" fmla="*/ 0 h 18"/>
                <a:gd name="T10" fmla="*/ 9 w 18"/>
                <a:gd name="T11" fmla="*/ 2 h 18"/>
                <a:gd name="T12" fmla="*/ 4 w 18"/>
                <a:gd name="T13" fmla="*/ 8 h 18"/>
                <a:gd name="T14" fmla="*/ 0 w 18"/>
                <a:gd name="T15" fmla="*/ 13 h 18"/>
                <a:gd name="T16" fmla="*/ 0 60000 65536"/>
                <a:gd name="T17" fmla="*/ 0 60000 65536"/>
                <a:gd name="T18" fmla="*/ 0 60000 65536"/>
                <a:gd name="T19" fmla="*/ 0 60000 65536"/>
                <a:gd name="T20" fmla="*/ 0 60000 65536"/>
                <a:gd name="T21" fmla="*/ 0 60000 65536"/>
                <a:gd name="T22" fmla="*/ 0 60000 65536"/>
                <a:gd name="T23" fmla="*/ 0 60000 65536"/>
                <a:gd name="T24" fmla="*/ 0 w 18"/>
                <a:gd name="T25" fmla="*/ 0 h 18"/>
                <a:gd name="T26" fmla="*/ 18 w 18"/>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 h="18">
                  <a:moveTo>
                    <a:pt x="0" y="13"/>
                  </a:moveTo>
                  <a:lnTo>
                    <a:pt x="9" y="13"/>
                  </a:lnTo>
                  <a:lnTo>
                    <a:pt x="17" y="17"/>
                  </a:lnTo>
                  <a:lnTo>
                    <a:pt x="13" y="6"/>
                  </a:lnTo>
                  <a:lnTo>
                    <a:pt x="9" y="0"/>
                  </a:lnTo>
                  <a:lnTo>
                    <a:pt x="9" y="2"/>
                  </a:lnTo>
                  <a:lnTo>
                    <a:pt x="4" y="8"/>
                  </a:lnTo>
                  <a:lnTo>
                    <a:pt x="0" y="13"/>
                  </a:lnTo>
                </a:path>
              </a:pathLst>
            </a:custGeom>
            <a:noFill/>
            <a:ln w="12700" cap="rnd">
              <a:solidFill>
                <a:srgbClr val="000000"/>
              </a:solidFill>
              <a:round/>
              <a:headEnd type="none" w="sm" len="sm"/>
              <a:tailEnd type="none" w="sm" len="sm"/>
            </a:ln>
          </p:spPr>
          <p:txBody>
            <a:bodyPr/>
            <a:lstStyle/>
            <a:p>
              <a:endParaRPr lang="zh-CN" altLang="en-US"/>
            </a:p>
          </p:txBody>
        </p:sp>
        <p:sp>
          <p:nvSpPr>
            <p:cNvPr id="45089" name="Freeform 24"/>
            <p:cNvSpPr>
              <a:spLocks/>
            </p:cNvSpPr>
            <p:nvPr/>
          </p:nvSpPr>
          <p:spPr bwMode="auto">
            <a:xfrm>
              <a:off x="2674" y="2662"/>
              <a:ext cx="48" cy="18"/>
            </a:xfrm>
            <a:custGeom>
              <a:avLst/>
              <a:gdLst>
                <a:gd name="T0" fmla="*/ 25 w 48"/>
                <a:gd name="T1" fmla="*/ 0 h 18"/>
                <a:gd name="T2" fmla="*/ 14 w 48"/>
                <a:gd name="T3" fmla="*/ 6 h 18"/>
                <a:gd name="T4" fmla="*/ 0 w 48"/>
                <a:gd name="T5" fmla="*/ 17 h 18"/>
                <a:gd name="T6" fmla="*/ 33 w 48"/>
                <a:gd name="T7" fmla="*/ 17 h 18"/>
                <a:gd name="T8" fmla="*/ 47 w 48"/>
                <a:gd name="T9" fmla="*/ 17 h 18"/>
                <a:gd name="T10" fmla="*/ 35 w 48"/>
                <a:gd name="T11" fmla="*/ 10 h 18"/>
                <a:gd name="T12" fmla="*/ 25 w 48"/>
                <a:gd name="T13" fmla="*/ 0 h 18"/>
                <a:gd name="T14" fmla="*/ 0 60000 65536"/>
                <a:gd name="T15" fmla="*/ 0 60000 65536"/>
                <a:gd name="T16" fmla="*/ 0 60000 65536"/>
                <a:gd name="T17" fmla="*/ 0 60000 65536"/>
                <a:gd name="T18" fmla="*/ 0 60000 65536"/>
                <a:gd name="T19" fmla="*/ 0 60000 65536"/>
                <a:gd name="T20" fmla="*/ 0 60000 65536"/>
                <a:gd name="T21" fmla="*/ 0 w 48"/>
                <a:gd name="T22" fmla="*/ 0 h 18"/>
                <a:gd name="T23" fmla="*/ 48 w 48"/>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18">
                  <a:moveTo>
                    <a:pt x="25" y="0"/>
                  </a:moveTo>
                  <a:lnTo>
                    <a:pt x="14" y="6"/>
                  </a:lnTo>
                  <a:lnTo>
                    <a:pt x="0" y="17"/>
                  </a:lnTo>
                  <a:lnTo>
                    <a:pt x="33" y="17"/>
                  </a:lnTo>
                  <a:lnTo>
                    <a:pt x="47" y="17"/>
                  </a:lnTo>
                  <a:lnTo>
                    <a:pt x="35" y="10"/>
                  </a:lnTo>
                  <a:lnTo>
                    <a:pt x="25" y="0"/>
                  </a:lnTo>
                </a:path>
              </a:pathLst>
            </a:custGeom>
            <a:solidFill>
              <a:srgbClr val="FFA380"/>
            </a:solidFill>
            <a:ln w="9525" cap="rnd">
              <a:noFill/>
              <a:round/>
              <a:headEnd type="none" w="sm" len="sm"/>
              <a:tailEnd type="none" w="sm" len="sm"/>
            </a:ln>
          </p:spPr>
          <p:txBody>
            <a:bodyPr/>
            <a:lstStyle/>
            <a:p>
              <a:endParaRPr lang="zh-CN" altLang="en-US"/>
            </a:p>
          </p:txBody>
        </p:sp>
        <p:sp>
          <p:nvSpPr>
            <p:cNvPr id="45090" name="Freeform 25"/>
            <p:cNvSpPr>
              <a:spLocks/>
            </p:cNvSpPr>
            <p:nvPr/>
          </p:nvSpPr>
          <p:spPr bwMode="auto">
            <a:xfrm>
              <a:off x="2674" y="2662"/>
              <a:ext cx="49" cy="18"/>
            </a:xfrm>
            <a:custGeom>
              <a:avLst/>
              <a:gdLst>
                <a:gd name="T0" fmla="*/ 25 w 49"/>
                <a:gd name="T1" fmla="*/ 0 h 18"/>
                <a:gd name="T2" fmla="*/ 15 w 49"/>
                <a:gd name="T3" fmla="*/ 4 h 18"/>
                <a:gd name="T4" fmla="*/ 0 w 49"/>
                <a:gd name="T5" fmla="*/ 17 h 18"/>
                <a:gd name="T6" fmla="*/ 33 w 49"/>
                <a:gd name="T7" fmla="*/ 17 h 18"/>
                <a:gd name="T8" fmla="*/ 48 w 49"/>
                <a:gd name="T9" fmla="*/ 17 h 18"/>
                <a:gd name="T10" fmla="*/ 36 w 49"/>
                <a:gd name="T11" fmla="*/ 12 h 18"/>
                <a:gd name="T12" fmla="*/ 25 w 49"/>
                <a:gd name="T13" fmla="*/ 0 h 18"/>
                <a:gd name="T14" fmla="*/ 0 60000 65536"/>
                <a:gd name="T15" fmla="*/ 0 60000 65536"/>
                <a:gd name="T16" fmla="*/ 0 60000 65536"/>
                <a:gd name="T17" fmla="*/ 0 60000 65536"/>
                <a:gd name="T18" fmla="*/ 0 60000 65536"/>
                <a:gd name="T19" fmla="*/ 0 60000 65536"/>
                <a:gd name="T20" fmla="*/ 0 60000 65536"/>
                <a:gd name="T21" fmla="*/ 0 w 49"/>
                <a:gd name="T22" fmla="*/ 0 h 18"/>
                <a:gd name="T23" fmla="*/ 49 w 49"/>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18">
                  <a:moveTo>
                    <a:pt x="25" y="0"/>
                  </a:moveTo>
                  <a:lnTo>
                    <a:pt x="15" y="4"/>
                  </a:lnTo>
                  <a:lnTo>
                    <a:pt x="0" y="17"/>
                  </a:lnTo>
                  <a:lnTo>
                    <a:pt x="33" y="17"/>
                  </a:lnTo>
                  <a:lnTo>
                    <a:pt x="48" y="17"/>
                  </a:lnTo>
                  <a:lnTo>
                    <a:pt x="36" y="12"/>
                  </a:lnTo>
                  <a:lnTo>
                    <a:pt x="25" y="0"/>
                  </a:lnTo>
                </a:path>
              </a:pathLst>
            </a:custGeom>
            <a:noFill/>
            <a:ln w="12700" cap="rnd">
              <a:solidFill>
                <a:srgbClr val="000000"/>
              </a:solidFill>
              <a:round/>
              <a:headEnd type="none" w="sm" len="sm"/>
              <a:tailEnd type="none" w="sm" len="sm"/>
            </a:ln>
          </p:spPr>
          <p:txBody>
            <a:bodyPr/>
            <a:lstStyle/>
            <a:p>
              <a:endParaRPr lang="zh-CN" altLang="en-US"/>
            </a:p>
          </p:txBody>
        </p:sp>
        <p:sp>
          <p:nvSpPr>
            <p:cNvPr id="45091" name="Freeform 26"/>
            <p:cNvSpPr>
              <a:spLocks/>
            </p:cNvSpPr>
            <p:nvPr/>
          </p:nvSpPr>
          <p:spPr bwMode="auto">
            <a:xfrm>
              <a:off x="2733" y="2650"/>
              <a:ext cx="16" cy="18"/>
            </a:xfrm>
            <a:custGeom>
              <a:avLst/>
              <a:gdLst>
                <a:gd name="T0" fmla="*/ 15 w 16"/>
                <a:gd name="T1" fmla="*/ 17 h 18"/>
                <a:gd name="T2" fmla="*/ 2 w 16"/>
                <a:gd name="T3" fmla="*/ 17 h 18"/>
                <a:gd name="T4" fmla="*/ 0 w 16"/>
                <a:gd name="T5" fmla="*/ 13 h 18"/>
                <a:gd name="T6" fmla="*/ 0 w 16"/>
                <a:gd name="T7" fmla="*/ 8 h 18"/>
                <a:gd name="T8" fmla="*/ 4 w 16"/>
                <a:gd name="T9" fmla="*/ 4 h 18"/>
                <a:gd name="T10" fmla="*/ 8 w 16"/>
                <a:gd name="T11" fmla="*/ 0 h 18"/>
                <a:gd name="T12" fmla="*/ 8 w 16"/>
                <a:gd name="T13" fmla="*/ 4 h 18"/>
                <a:gd name="T14" fmla="*/ 8 w 16"/>
                <a:gd name="T15" fmla="*/ 11 h 18"/>
                <a:gd name="T16" fmla="*/ 11 w 16"/>
                <a:gd name="T17" fmla="*/ 13 h 18"/>
                <a:gd name="T18" fmla="*/ 11 w 16"/>
                <a:gd name="T19" fmla="*/ 17 h 18"/>
                <a:gd name="T20" fmla="*/ 15 w 16"/>
                <a:gd name="T21" fmla="*/ 17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18"/>
                <a:gd name="T35" fmla="*/ 16 w 16"/>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18">
                  <a:moveTo>
                    <a:pt x="15" y="17"/>
                  </a:moveTo>
                  <a:lnTo>
                    <a:pt x="2" y="17"/>
                  </a:lnTo>
                  <a:lnTo>
                    <a:pt x="0" y="13"/>
                  </a:lnTo>
                  <a:lnTo>
                    <a:pt x="0" y="8"/>
                  </a:lnTo>
                  <a:lnTo>
                    <a:pt x="4" y="4"/>
                  </a:lnTo>
                  <a:lnTo>
                    <a:pt x="8" y="0"/>
                  </a:lnTo>
                  <a:lnTo>
                    <a:pt x="8" y="4"/>
                  </a:lnTo>
                  <a:lnTo>
                    <a:pt x="8" y="11"/>
                  </a:lnTo>
                  <a:lnTo>
                    <a:pt x="11" y="13"/>
                  </a:lnTo>
                  <a:lnTo>
                    <a:pt x="11" y="17"/>
                  </a:lnTo>
                  <a:lnTo>
                    <a:pt x="15" y="17"/>
                  </a:lnTo>
                </a:path>
              </a:pathLst>
            </a:custGeom>
            <a:solidFill>
              <a:srgbClr val="FFA380"/>
            </a:solidFill>
            <a:ln w="9525" cap="rnd">
              <a:noFill/>
              <a:round/>
              <a:headEnd type="none" w="sm" len="sm"/>
              <a:tailEnd type="none" w="sm" len="sm"/>
            </a:ln>
          </p:spPr>
          <p:txBody>
            <a:bodyPr/>
            <a:lstStyle/>
            <a:p>
              <a:endParaRPr lang="zh-CN" altLang="en-US"/>
            </a:p>
          </p:txBody>
        </p:sp>
        <p:sp>
          <p:nvSpPr>
            <p:cNvPr id="45092" name="Freeform 27"/>
            <p:cNvSpPr>
              <a:spLocks/>
            </p:cNvSpPr>
            <p:nvPr/>
          </p:nvSpPr>
          <p:spPr bwMode="auto">
            <a:xfrm>
              <a:off x="2733" y="2650"/>
              <a:ext cx="16" cy="20"/>
            </a:xfrm>
            <a:custGeom>
              <a:avLst/>
              <a:gdLst>
                <a:gd name="T0" fmla="*/ 15 w 16"/>
                <a:gd name="T1" fmla="*/ 19 h 20"/>
                <a:gd name="T2" fmla="*/ 1 w 16"/>
                <a:gd name="T3" fmla="*/ 19 h 20"/>
                <a:gd name="T4" fmla="*/ 0 w 16"/>
                <a:gd name="T5" fmla="*/ 14 h 20"/>
                <a:gd name="T6" fmla="*/ 0 w 16"/>
                <a:gd name="T7" fmla="*/ 9 h 20"/>
                <a:gd name="T8" fmla="*/ 4 w 16"/>
                <a:gd name="T9" fmla="*/ 5 h 20"/>
                <a:gd name="T10" fmla="*/ 8 w 16"/>
                <a:gd name="T11" fmla="*/ 0 h 20"/>
                <a:gd name="T12" fmla="*/ 8 w 16"/>
                <a:gd name="T13" fmla="*/ 5 h 20"/>
                <a:gd name="T14" fmla="*/ 8 w 16"/>
                <a:gd name="T15" fmla="*/ 12 h 20"/>
                <a:gd name="T16" fmla="*/ 11 w 16"/>
                <a:gd name="T17" fmla="*/ 14 h 20"/>
                <a:gd name="T18" fmla="*/ 11 w 16"/>
                <a:gd name="T19" fmla="*/ 19 h 20"/>
                <a:gd name="T20" fmla="*/ 15 w 16"/>
                <a:gd name="T21" fmla="*/ 19 h 2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20"/>
                <a:gd name="T35" fmla="*/ 16 w 16"/>
                <a:gd name="T36" fmla="*/ 20 h 2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20">
                  <a:moveTo>
                    <a:pt x="15" y="19"/>
                  </a:moveTo>
                  <a:lnTo>
                    <a:pt x="1" y="19"/>
                  </a:lnTo>
                  <a:lnTo>
                    <a:pt x="0" y="14"/>
                  </a:lnTo>
                  <a:lnTo>
                    <a:pt x="0" y="9"/>
                  </a:lnTo>
                  <a:lnTo>
                    <a:pt x="4" y="5"/>
                  </a:lnTo>
                  <a:lnTo>
                    <a:pt x="8" y="0"/>
                  </a:lnTo>
                  <a:lnTo>
                    <a:pt x="8" y="5"/>
                  </a:lnTo>
                  <a:lnTo>
                    <a:pt x="8" y="12"/>
                  </a:lnTo>
                  <a:lnTo>
                    <a:pt x="11" y="14"/>
                  </a:lnTo>
                  <a:lnTo>
                    <a:pt x="11" y="19"/>
                  </a:lnTo>
                  <a:lnTo>
                    <a:pt x="15" y="19"/>
                  </a:lnTo>
                </a:path>
              </a:pathLst>
            </a:custGeom>
            <a:noFill/>
            <a:ln w="12700" cap="rnd">
              <a:solidFill>
                <a:srgbClr val="000000"/>
              </a:solidFill>
              <a:round/>
              <a:headEnd type="none" w="sm" len="sm"/>
              <a:tailEnd type="none" w="sm" len="sm"/>
            </a:ln>
          </p:spPr>
          <p:txBody>
            <a:bodyPr/>
            <a:lstStyle/>
            <a:p>
              <a:endParaRPr lang="zh-CN" altLang="en-US"/>
            </a:p>
          </p:txBody>
        </p:sp>
        <p:sp>
          <p:nvSpPr>
            <p:cNvPr id="45093" name="Freeform 28"/>
            <p:cNvSpPr>
              <a:spLocks/>
            </p:cNvSpPr>
            <p:nvPr/>
          </p:nvSpPr>
          <p:spPr bwMode="auto">
            <a:xfrm>
              <a:off x="2576" y="2729"/>
              <a:ext cx="146" cy="81"/>
            </a:xfrm>
            <a:custGeom>
              <a:avLst/>
              <a:gdLst>
                <a:gd name="T0" fmla="*/ 14 w 146"/>
                <a:gd name="T1" fmla="*/ 80 h 81"/>
                <a:gd name="T2" fmla="*/ 7 w 146"/>
                <a:gd name="T3" fmla="*/ 78 h 81"/>
                <a:gd name="T4" fmla="*/ 0 w 146"/>
                <a:gd name="T5" fmla="*/ 75 h 81"/>
                <a:gd name="T6" fmla="*/ 0 w 146"/>
                <a:gd name="T7" fmla="*/ 70 h 81"/>
                <a:gd name="T8" fmla="*/ 0 w 146"/>
                <a:gd name="T9" fmla="*/ 65 h 81"/>
                <a:gd name="T10" fmla="*/ 0 w 146"/>
                <a:gd name="T11" fmla="*/ 63 h 81"/>
                <a:gd name="T12" fmla="*/ 3 w 146"/>
                <a:gd name="T13" fmla="*/ 67 h 81"/>
                <a:gd name="T14" fmla="*/ 16 w 146"/>
                <a:gd name="T15" fmla="*/ 70 h 81"/>
                <a:gd name="T16" fmla="*/ 32 w 146"/>
                <a:gd name="T17" fmla="*/ 65 h 81"/>
                <a:gd name="T18" fmla="*/ 57 w 146"/>
                <a:gd name="T19" fmla="*/ 55 h 81"/>
                <a:gd name="T20" fmla="*/ 77 w 146"/>
                <a:gd name="T21" fmla="*/ 38 h 81"/>
                <a:gd name="T22" fmla="*/ 79 w 146"/>
                <a:gd name="T23" fmla="*/ 35 h 81"/>
                <a:gd name="T24" fmla="*/ 75 w 146"/>
                <a:gd name="T25" fmla="*/ 31 h 81"/>
                <a:gd name="T26" fmla="*/ 73 w 146"/>
                <a:gd name="T27" fmla="*/ 27 h 81"/>
                <a:gd name="T28" fmla="*/ 81 w 146"/>
                <a:gd name="T29" fmla="*/ 25 h 81"/>
                <a:gd name="T30" fmla="*/ 89 w 146"/>
                <a:gd name="T31" fmla="*/ 21 h 81"/>
                <a:gd name="T32" fmla="*/ 87 w 146"/>
                <a:gd name="T33" fmla="*/ 17 h 81"/>
                <a:gd name="T34" fmla="*/ 83 w 146"/>
                <a:gd name="T35" fmla="*/ 13 h 81"/>
                <a:gd name="T36" fmla="*/ 89 w 146"/>
                <a:gd name="T37" fmla="*/ 13 h 81"/>
                <a:gd name="T38" fmla="*/ 93 w 146"/>
                <a:gd name="T39" fmla="*/ 9 h 81"/>
                <a:gd name="T40" fmla="*/ 100 w 146"/>
                <a:gd name="T41" fmla="*/ 9 h 81"/>
                <a:gd name="T42" fmla="*/ 101 w 146"/>
                <a:gd name="T43" fmla="*/ 9 h 81"/>
                <a:gd name="T44" fmla="*/ 104 w 146"/>
                <a:gd name="T45" fmla="*/ 5 h 81"/>
                <a:gd name="T46" fmla="*/ 124 w 146"/>
                <a:gd name="T47" fmla="*/ 0 h 81"/>
                <a:gd name="T48" fmla="*/ 145 w 146"/>
                <a:gd name="T49" fmla="*/ 5 h 81"/>
                <a:gd name="T50" fmla="*/ 116 w 146"/>
                <a:gd name="T51" fmla="*/ 9 h 81"/>
                <a:gd name="T52" fmla="*/ 98 w 146"/>
                <a:gd name="T53" fmla="*/ 25 h 81"/>
                <a:gd name="T54" fmla="*/ 93 w 146"/>
                <a:gd name="T55" fmla="*/ 27 h 81"/>
                <a:gd name="T56" fmla="*/ 91 w 146"/>
                <a:gd name="T57" fmla="*/ 31 h 81"/>
                <a:gd name="T58" fmla="*/ 89 w 146"/>
                <a:gd name="T59" fmla="*/ 33 h 81"/>
                <a:gd name="T60" fmla="*/ 85 w 146"/>
                <a:gd name="T61" fmla="*/ 41 h 81"/>
                <a:gd name="T62" fmla="*/ 51 w 146"/>
                <a:gd name="T63" fmla="*/ 70 h 81"/>
                <a:gd name="T64" fmla="*/ 14 w 146"/>
                <a:gd name="T65" fmla="*/ 80 h 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46"/>
                <a:gd name="T100" fmla="*/ 0 h 81"/>
                <a:gd name="T101" fmla="*/ 146 w 146"/>
                <a:gd name="T102" fmla="*/ 81 h 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46" h="81">
                  <a:moveTo>
                    <a:pt x="14" y="80"/>
                  </a:moveTo>
                  <a:lnTo>
                    <a:pt x="7" y="78"/>
                  </a:lnTo>
                  <a:lnTo>
                    <a:pt x="0" y="75"/>
                  </a:lnTo>
                  <a:lnTo>
                    <a:pt x="0" y="70"/>
                  </a:lnTo>
                  <a:lnTo>
                    <a:pt x="0" y="65"/>
                  </a:lnTo>
                  <a:lnTo>
                    <a:pt x="0" y="63"/>
                  </a:lnTo>
                  <a:lnTo>
                    <a:pt x="3" y="67"/>
                  </a:lnTo>
                  <a:lnTo>
                    <a:pt x="16" y="70"/>
                  </a:lnTo>
                  <a:lnTo>
                    <a:pt x="32" y="65"/>
                  </a:lnTo>
                  <a:lnTo>
                    <a:pt x="57" y="55"/>
                  </a:lnTo>
                  <a:lnTo>
                    <a:pt x="77" y="38"/>
                  </a:lnTo>
                  <a:lnTo>
                    <a:pt x="79" y="35"/>
                  </a:lnTo>
                  <a:lnTo>
                    <a:pt x="75" y="31"/>
                  </a:lnTo>
                  <a:lnTo>
                    <a:pt x="73" y="27"/>
                  </a:lnTo>
                  <a:lnTo>
                    <a:pt x="81" y="25"/>
                  </a:lnTo>
                  <a:lnTo>
                    <a:pt x="89" y="21"/>
                  </a:lnTo>
                  <a:lnTo>
                    <a:pt x="87" y="17"/>
                  </a:lnTo>
                  <a:lnTo>
                    <a:pt x="83" y="13"/>
                  </a:lnTo>
                  <a:lnTo>
                    <a:pt x="89" y="13"/>
                  </a:lnTo>
                  <a:lnTo>
                    <a:pt x="93" y="9"/>
                  </a:lnTo>
                  <a:lnTo>
                    <a:pt x="100" y="9"/>
                  </a:lnTo>
                  <a:lnTo>
                    <a:pt x="101" y="9"/>
                  </a:lnTo>
                  <a:lnTo>
                    <a:pt x="104" y="5"/>
                  </a:lnTo>
                  <a:lnTo>
                    <a:pt x="124" y="0"/>
                  </a:lnTo>
                  <a:lnTo>
                    <a:pt x="145" y="5"/>
                  </a:lnTo>
                  <a:lnTo>
                    <a:pt x="116" y="9"/>
                  </a:lnTo>
                  <a:lnTo>
                    <a:pt x="98" y="25"/>
                  </a:lnTo>
                  <a:lnTo>
                    <a:pt x="93" y="27"/>
                  </a:lnTo>
                  <a:lnTo>
                    <a:pt x="91" y="31"/>
                  </a:lnTo>
                  <a:lnTo>
                    <a:pt x="89" y="33"/>
                  </a:lnTo>
                  <a:lnTo>
                    <a:pt x="85" y="41"/>
                  </a:lnTo>
                  <a:lnTo>
                    <a:pt x="51" y="70"/>
                  </a:lnTo>
                  <a:lnTo>
                    <a:pt x="14" y="80"/>
                  </a:lnTo>
                </a:path>
              </a:pathLst>
            </a:custGeom>
            <a:solidFill>
              <a:srgbClr val="FFE1D5"/>
            </a:solidFill>
            <a:ln w="9525" cap="rnd">
              <a:noFill/>
              <a:round/>
              <a:headEnd type="none" w="sm" len="sm"/>
              <a:tailEnd type="none" w="sm" len="sm"/>
            </a:ln>
          </p:spPr>
          <p:txBody>
            <a:bodyPr/>
            <a:lstStyle/>
            <a:p>
              <a:endParaRPr lang="zh-CN" altLang="en-US"/>
            </a:p>
          </p:txBody>
        </p:sp>
        <p:sp>
          <p:nvSpPr>
            <p:cNvPr id="45094" name="Freeform 29"/>
            <p:cNvSpPr>
              <a:spLocks/>
            </p:cNvSpPr>
            <p:nvPr/>
          </p:nvSpPr>
          <p:spPr bwMode="auto">
            <a:xfrm>
              <a:off x="2576" y="2729"/>
              <a:ext cx="147" cy="84"/>
            </a:xfrm>
            <a:custGeom>
              <a:avLst/>
              <a:gdLst>
                <a:gd name="T0" fmla="*/ 14 w 147"/>
                <a:gd name="T1" fmla="*/ 83 h 84"/>
                <a:gd name="T2" fmla="*/ 8 w 147"/>
                <a:gd name="T3" fmla="*/ 81 h 84"/>
                <a:gd name="T4" fmla="*/ 0 w 147"/>
                <a:gd name="T5" fmla="*/ 78 h 84"/>
                <a:gd name="T6" fmla="*/ 0 w 147"/>
                <a:gd name="T7" fmla="*/ 72 h 84"/>
                <a:gd name="T8" fmla="*/ 0 w 147"/>
                <a:gd name="T9" fmla="*/ 68 h 84"/>
                <a:gd name="T10" fmla="*/ 0 w 147"/>
                <a:gd name="T11" fmla="*/ 65 h 84"/>
                <a:gd name="T12" fmla="*/ 3 w 147"/>
                <a:gd name="T13" fmla="*/ 70 h 84"/>
                <a:gd name="T14" fmla="*/ 16 w 147"/>
                <a:gd name="T15" fmla="*/ 72 h 84"/>
                <a:gd name="T16" fmla="*/ 32 w 147"/>
                <a:gd name="T17" fmla="*/ 68 h 84"/>
                <a:gd name="T18" fmla="*/ 57 w 147"/>
                <a:gd name="T19" fmla="*/ 57 h 84"/>
                <a:gd name="T20" fmla="*/ 77 w 147"/>
                <a:gd name="T21" fmla="*/ 39 h 84"/>
                <a:gd name="T22" fmla="*/ 79 w 147"/>
                <a:gd name="T23" fmla="*/ 37 h 84"/>
                <a:gd name="T24" fmla="*/ 75 w 147"/>
                <a:gd name="T25" fmla="*/ 32 h 84"/>
                <a:gd name="T26" fmla="*/ 73 w 147"/>
                <a:gd name="T27" fmla="*/ 28 h 84"/>
                <a:gd name="T28" fmla="*/ 82 w 147"/>
                <a:gd name="T29" fmla="*/ 26 h 84"/>
                <a:gd name="T30" fmla="*/ 89 w 147"/>
                <a:gd name="T31" fmla="*/ 20 h 84"/>
                <a:gd name="T32" fmla="*/ 88 w 147"/>
                <a:gd name="T33" fmla="*/ 18 h 84"/>
                <a:gd name="T34" fmla="*/ 83 w 147"/>
                <a:gd name="T35" fmla="*/ 13 h 84"/>
                <a:gd name="T36" fmla="*/ 89 w 147"/>
                <a:gd name="T37" fmla="*/ 13 h 84"/>
                <a:gd name="T38" fmla="*/ 94 w 147"/>
                <a:gd name="T39" fmla="*/ 11 h 84"/>
                <a:gd name="T40" fmla="*/ 100 w 147"/>
                <a:gd name="T41" fmla="*/ 11 h 84"/>
                <a:gd name="T42" fmla="*/ 102 w 147"/>
                <a:gd name="T43" fmla="*/ 11 h 84"/>
                <a:gd name="T44" fmla="*/ 104 w 147"/>
                <a:gd name="T45" fmla="*/ 5 h 84"/>
                <a:gd name="T46" fmla="*/ 125 w 147"/>
                <a:gd name="T47" fmla="*/ 0 h 84"/>
                <a:gd name="T48" fmla="*/ 146 w 147"/>
                <a:gd name="T49" fmla="*/ 5 h 84"/>
                <a:gd name="T50" fmla="*/ 116 w 147"/>
                <a:gd name="T51" fmla="*/ 11 h 84"/>
                <a:gd name="T52" fmla="*/ 98 w 147"/>
                <a:gd name="T53" fmla="*/ 26 h 84"/>
                <a:gd name="T54" fmla="*/ 94 w 147"/>
                <a:gd name="T55" fmla="*/ 28 h 84"/>
                <a:gd name="T56" fmla="*/ 92 w 147"/>
                <a:gd name="T57" fmla="*/ 32 h 84"/>
                <a:gd name="T58" fmla="*/ 89 w 147"/>
                <a:gd name="T59" fmla="*/ 34 h 84"/>
                <a:gd name="T60" fmla="*/ 86 w 147"/>
                <a:gd name="T61" fmla="*/ 41 h 84"/>
                <a:gd name="T62" fmla="*/ 51 w 147"/>
                <a:gd name="T63" fmla="*/ 72 h 84"/>
                <a:gd name="T64" fmla="*/ 14 w 147"/>
                <a:gd name="T65" fmla="*/ 83 h 8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47"/>
                <a:gd name="T100" fmla="*/ 0 h 84"/>
                <a:gd name="T101" fmla="*/ 147 w 147"/>
                <a:gd name="T102" fmla="*/ 84 h 8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47" h="84">
                  <a:moveTo>
                    <a:pt x="14" y="83"/>
                  </a:moveTo>
                  <a:lnTo>
                    <a:pt x="8" y="81"/>
                  </a:lnTo>
                  <a:lnTo>
                    <a:pt x="0" y="78"/>
                  </a:lnTo>
                  <a:lnTo>
                    <a:pt x="0" y="72"/>
                  </a:lnTo>
                  <a:lnTo>
                    <a:pt x="0" y="68"/>
                  </a:lnTo>
                  <a:lnTo>
                    <a:pt x="0" y="65"/>
                  </a:lnTo>
                  <a:lnTo>
                    <a:pt x="3" y="70"/>
                  </a:lnTo>
                  <a:lnTo>
                    <a:pt x="16" y="72"/>
                  </a:lnTo>
                  <a:lnTo>
                    <a:pt x="32" y="68"/>
                  </a:lnTo>
                  <a:lnTo>
                    <a:pt x="57" y="57"/>
                  </a:lnTo>
                  <a:lnTo>
                    <a:pt x="77" y="39"/>
                  </a:lnTo>
                  <a:lnTo>
                    <a:pt x="79" y="37"/>
                  </a:lnTo>
                  <a:lnTo>
                    <a:pt x="75" y="32"/>
                  </a:lnTo>
                  <a:lnTo>
                    <a:pt x="73" y="28"/>
                  </a:lnTo>
                  <a:lnTo>
                    <a:pt x="82" y="26"/>
                  </a:lnTo>
                  <a:lnTo>
                    <a:pt x="89" y="20"/>
                  </a:lnTo>
                  <a:lnTo>
                    <a:pt x="88" y="18"/>
                  </a:lnTo>
                  <a:lnTo>
                    <a:pt x="83" y="13"/>
                  </a:lnTo>
                  <a:lnTo>
                    <a:pt x="89" y="13"/>
                  </a:lnTo>
                  <a:lnTo>
                    <a:pt x="94" y="11"/>
                  </a:lnTo>
                  <a:lnTo>
                    <a:pt x="100" y="11"/>
                  </a:lnTo>
                  <a:lnTo>
                    <a:pt x="102" y="11"/>
                  </a:lnTo>
                  <a:lnTo>
                    <a:pt x="104" y="5"/>
                  </a:lnTo>
                  <a:lnTo>
                    <a:pt x="125" y="0"/>
                  </a:lnTo>
                  <a:lnTo>
                    <a:pt x="146" y="5"/>
                  </a:lnTo>
                  <a:lnTo>
                    <a:pt x="116" y="11"/>
                  </a:lnTo>
                  <a:lnTo>
                    <a:pt x="98" y="26"/>
                  </a:lnTo>
                  <a:lnTo>
                    <a:pt x="94" y="28"/>
                  </a:lnTo>
                  <a:lnTo>
                    <a:pt x="92" y="32"/>
                  </a:lnTo>
                  <a:lnTo>
                    <a:pt x="89" y="34"/>
                  </a:lnTo>
                  <a:lnTo>
                    <a:pt x="86" y="41"/>
                  </a:lnTo>
                  <a:lnTo>
                    <a:pt x="51" y="72"/>
                  </a:lnTo>
                  <a:lnTo>
                    <a:pt x="14" y="83"/>
                  </a:lnTo>
                </a:path>
              </a:pathLst>
            </a:custGeom>
            <a:noFill/>
            <a:ln w="12700" cap="rnd">
              <a:solidFill>
                <a:srgbClr val="000000"/>
              </a:solidFill>
              <a:round/>
              <a:headEnd type="none" w="sm" len="sm"/>
              <a:tailEnd type="none" w="sm" len="sm"/>
            </a:ln>
          </p:spPr>
          <p:txBody>
            <a:bodyPr/>
            <a:lstStyle/>
            <a:p>
              <a:endParaRPr lang="zh-CN" altLang="en-US"/>
            </a:p>
          </p:txBody>
        </p:sp>
        <p:sp>
          <p:nvSpPr>
            <p:cNvPr id="45095" name="Freeform 30"/>
            <p:cNvSpPr>
              <a:spLocks/>
            </p:cNvSpPr>
            <p:nvPr/>
          </p:nvSpPr>
          <p:spPr bwMode="auto">
            <a:xfrm>
              <a:off x="2639" y="2768"/>
              <a:ext cx="68" cy="50"/>
            </a:xfrm>
            <a:custGeom>
              <a:avLst/>
              <a:gdLst>
                <a:gd name="T0" fmla="*/ 10 w 68"/>
                <a:gd name="T1" fmla="*/ 17 h 50"/>
                <a:gd name="T2" fmla="*/ 7 w 68"/>
                <a:gd name="T3" fmla="*/ 22 h 50"/>
                <a:gd name="T4" fmla="*/ 7 w 68"/>
                <a:gd name="T5" fmla="*/ 29 h 50"/>
                <a:gd name="T6" fmla="*/ 3 w 68"/>
                <a:gd name="T7" fmla="*/ 27 h 50"/>
                <a:gd name="T8" fmla="*/ 1 w 68"/>
                <a:gd name="T9" fmla="*/ 27 h 50"/>
                <a:gd name="T10" fmla="*/ 1 w 68"/>
                <a:gd name="T11" fmla="*/ 29 h 50"/>
                <a:gd name="T12" fmla="*/ 0 w 68"/>
                <a:gd name="T13" fmla="*/ 32 h 50"/>
                <a:gd name="T14" fmla="*/ 13 w 68"/>
                <a:gd name="T15" fmla="*/ 49 h 50"/>
                <a:gd name="T16" fmla="*/ 30 w 68"/>
                <a:gd name="T17" fmla="*/ 47 h 50"/>
                <a:gd name="T18" fmla="*/ 38 w 68"/>
                <a:gd name="T19" fmla="*/ 42 h 50"/>
                <a:gd name="T20" fmla="*/ 47 w 68"/>
                <a:gd name="T21" fmla="*/ 37 h 50"/>
                <a:gd name="T22" fmla="*/ 50 w 68"/>
                <a:gd name="T23" fmla="*/ 32 h 50"/>
                <a:gd name="T24" fmla="*/ 56 w 68"/>
                <a:gd name="T25" fmla="*/ 32 h 50"/>
                <a:gd name="T26" fmla="*/ 65 w 68"/>
                <a:gd name="T27" fmla="*/ 19 h 50"/>
                <a:gd name="T28" fmla="*/ 67 w 68"/>
                <a:gd name="T29" fmla="*/ 2 h 50"/>
                <a:gd name="T30" fmla="*/ 24 w 68"/>
                <a:gd name="T31" fmla="*/ 0 h 50"/>
                <a:gd name="T32" fmla="*/ 22 w 68"/>
                <a:gd name="T33" fmla="*/ 2 h 50"/>
                <a:gd name="T34" fmla="*/ 10 w 68"/>
                <a:gd name="T35" fmla="*/ 17 h 5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8"/>
                <a:gd name="T55" fmla="*/ 0 h 50"/>
                <a:gd name="T56" fmla="*/ 68 w 68"/>
                <a:gd name="T57" fmla="*/ 50 h 5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8" h="50">
                  <a:moveTo>
                    <a:pt x="10" y="17"/>
                  </a:moveTo>
                  <a:lnTo>
                    <a:pt x="7" y="22"/>
                  </a:lnTo>
                  <a:lnTo>
                    <a:pt x="7" y="29"/>
                  </a:lnTo>
                  <a:lnTo>
                    <a:pt x="3" y="27"/>
                  </a:lnTo>
                  <a:lnTo>
                    <a:pt x="1" y="27"/>
                  </a:lnTo>
                  <a:lnTo>
                    <a:pt x="1" y="29"/>
                  </a:lnTo>
                  <a:lnTo>
                    <a:pt x="0" y="32"/>
                  </a:lnTo>
                  <a:lnTo>
                    <a:pt x="13" y="49"/>
                  </a:lnTo>
                  <a:lnTo>
                    <a:pt x="30" y="47"/>
                  </a:lnTo>
                  <a:lnTo>
                    <a:pt x="38" y="42"/>
                  </a:lnTo>
                  <a:lnTo>
                    <a:pt x="47" y="37"/>
                  </a:lnTo>
                  <a:lnTo>
                    <a:pt x="50" y="32"/>
                  </a:lnTo>
                  <a:lnTo>
                    <a:pt x="56" y="32"/>
                  </a:lnTo>
                  <a:lnTo>
                    <a:pt x="65" y="19"/>
                  </a:lnTo>
                  <a:lnTo>
                    <a:pt x="67" y="2"/>
                  </a:lnTo>
                  <a:lnTo>
                    <a:pt x="24" y="0"/>
                  </a:lnTo>
                  <a:lnTo>
                    <a:pt x="22" y="2"/>
                  </a:lnTo>
                  <a:lnTo>
                    <a:pt x="10" y="17"/>
                  </a:lnTo>
                </a:path>
              </a:pathLst>
            </a:custGeom>
            <a:solidFill>
              <a:srgbClr val="FFE1D5"/>
            </a:solidFill>
            <a:ln w="9525" cap="rnd">
              <a:noFill/>
              <a:round/>
              <a:headEnd type="none" w="sm" len="sm"/>
              <a:tailEnd type="none" w="sm" len="sm"/>
            </a:ln>
          </p:spPr>
          <p:txBody>
            <a:bodyPr/>
            <a:lstStyle/>
            <a:p>
              <a:endParaRPr lang="zh-CN" altLang="en-US"/>
            </a:p>
          </p:txBody>
        </p:sp>
        <p:sp>
          <p:nvSpPr>
            <p:cNvPr id="45096" name="Freeform 31"/>
            <p:cNvSpPr>
              <a:spLocks/>
            </p:cNvSpPr>
            <p:nvPr/>
          </p:nvSpPr>
          <p:spPr bwMode="auto">
            <a:xfrm>
              <a:off x="2639" y="2768"/>
              <a:ext cx="70" cy="53"/>
            </a:xfrm>
            <a:custGeom>
              <a:avLst/>
              <a:gdLst>
                <a:gd name="T0" fmla="*/ 10 w 70"/>
                <a:gd name="T1" fmla="*/ 18 h 53"/>
                <a:gd name="T2" fmla="*/ 8 w 70"/>
                <a:gd name="T3" fmla="*/ 24 h 53"/>
                <a:gd name="T4" fmla="*/ 8 w 70"/>
                <a:gd name="T5" fmla="*/ 31 h 53"/>
                <a:gd name="T6" fmla="*/ 3 w 70"/>
                <a:gd name="T7" fmla="*/ 28 h 53"/>
                <a:gd name="T8" fmla="*/ 1 w 70"/>
                <a:gd name="T9" fmla="*/ 28 h 53"/>
                <a:gd name="T10" fmla="*/ 1 w 70"/>
                <a:gd name="T11" fmla="*/ 31 h 53"/>
                <a:gd name="T12" fmla="*/ 0 w 70"/>
                <a:gd name="T13" fmla="*/ 34 h 53"/>
                <a:gd name="T14" fmla="*/ 14 w 70"/>
                <a:gd name="T15" fmla="*/ 52 h 53"/>
                <a:gd name="T16" fmla="*/ 31 w 70"/>
                <a:gd name="T17" fmla="*/ 50 h 53"/>
                <a:gd name="T18" fmla="*/ 39 w 70"/>
                <a:gd name="T19" fmla="*/ 45 h 53"/>
                <a:gd name="T20" fmla="*/ 48 w 70"/>
                <a:gd name="T21" fmla="*/ 39 h 53"/>
                <a:gd name="T22" fmla="*/ 52 w 70"/>
                <a:gd name="T23" fmla="*/ 34 h 53"/>
                <a:gd name="T24" fmla="*/ 58 w 70"/>
                <a:gd name="T25" fmla="*/ 34 h 53"/>
                <a:gd name="T26" fmla="*/ 67 w 70"/>
                <a:gd name="T27" fmla="*/ 20 h 53"/>
                <a:gd name="T28" fmla="*/ 69 w 70"/>
                <a:gd name="T29" fmla="*/ 2 h 53"/>
                <a:gd name="T30" fmla="*/ 25 w 70"/>
                <a:gd name="T31" fmla="*/ 0 h 53"/>
                <a:gd name="T32" fmla="*/ 22 w 70"/>
                <a:gd name="T33" fmla="*/ 2 h 53"/>
                <a:gd name="T34" fmla="*/ 10 w 70"/>
                <a:gd name="T35" fmla="*/ 18 h 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0"/>
                <a:gd name="T55" fmla="*/ 0 h 53"/>
                <a:gd name="T56" fmla="*/ 70 w 70"/>
                <a:gd name="T57" fmla="*/ 53 h 5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0" h="53">
                  <a:moveTo>
                    <a:pt x="10" y="18"/>
                  </a:moveTo>
                  <a:lnTo>
                    <a:pt x="8" y="24"/>
                  </a:lnTo>
                  <a:lnTo>
                    <a:pt x="8" y="31"/>
                  </a:lnTo>
                  <a:lnTo>
                    <a:pt x="3" y="28"/>
                  </a:lnTo>
                  <a:lnTo>
                    <a:pt x="1" y="28"/>
                  </a:lnTo>
                  <a:lnTo>
                    <a:pt x="1" y="31"/>
                  </a:lnTo>
                  <a:lnTo>
                    <a:pt x="0" y="34"/>
                  </a:lnTo>
                  <a:lnTo>
                    <a:pt x="14" y="52"/>
                  </a:lnTo>
                  <a:lnTo>
                    <a:pt x="31" y="50"/>
                  </a:lnTo>
                  <a:lnTo>
                    <a:pt x="39" y="45"/>
                  </a:lnTo>
                  <a:lnTo>
                    <a:pt x="48" y="39"/>
                  </a:lnTo>
                  <a:lnTo>
                    <a:pt x="52" y="34"/>
                  </a:lnTo>
                  <a:lnTo>
                    <a:pt x="58" y="34"/>
                  </a:lnTo>
                  <a:lnTo>
                    <a:pt x="67" y="20"/>
                  </a:lnTo>
                  <a:lnTo>
                    <a:pt x="69" y="2"/>
                  </a:lnTo>
                  <a:lnTo>
                    <a:pt x="25" y="0"/>
                  </a:lnTo>
                  <a:lnTo>
                    <a:pt x="22" y="2"/>
                  </a:lnTo>
                  <a:lnTo>
                    <a:pt x="10" y="18"/>
                  </a:lnTo>
                </a:path>
              </a:pathLst>
            </a:custGeom>
            <a:noFill/>
            <a:ln w="12700" cap="rnd">
              <a:solidFill>
                <a:srgbClr val="000000"/>
              </a:solidFill>
              <a:round/>
              <a:headEnd type="none" w="sm" len="sm"/>
              <a:tailEnd type="none" w="sm" len="sm"/>
            </a:ln>
          </p:spPr>
          <p:txBody>
            <a:bodyPr/>
            <a:lstStyle/>
            <a:p>
              <a:endParaRPr lang="zh-CN" altLang="en-US"/>
            </a:p>
          </p:txBody>
        </p:sp>
        <p:sp>
          <p:nvSpPr>
            <p:cNvPr id="45097" name="Freeform 32"/>
            <p:cNvSpPr>
              <a:spLocks/>
            </p:cNvSpPr>
            <p:nvPr/>
          </p:nvSpPr>
          <p:spPr bwMode="auto">
            <a:xfrm>
              <a:off x="2665" y="2742"/>
              <a:ext cx="72" cy="26"/>
            </a:xfrm>
            <a:custGeom>
              <a:avLst/>
              <a:gdLst>
                <a:gd name="T0" fmla="*/ 51 w 72"/>
                <a:gd name="T1" fmla="*/ 25 h 26"/>
                <a:gd name="T2" fmla="*/ 65 w 72"/>
                <a:gd name="T3" fmla="*/ 23 h 26"/>
                <a:gd name="T4" fmla="*/ 71 w 72"/>
                <a:gd name="T5" fmla="*/ 12 h 26"/>
                <a:gd name="T6" fmla="*/ 65 w 72"/>
                <a:gd name="T7" fmla="*/ 7 h 26"/>
                <a:gd name="T8" fmla="*/ 59 w 72"/>
                <a:gd name="T9" fmla="*/ 2 h 26"/>
                <a:gd name="T10" fmla="*/ 51 w 72"/>
                <a:gd name="T11" fmla="*/ 0 h 26"/>
                <a:gd name="T12" fmla="*/ 42 w 72"/>
                <a:gd name="T13" fmla="*/ 0 h 26"/>
                <a:gd name="T14" fmla="*/ 34 w 72"/>
                <a:gd name="T15" fmla="*/ 0 h 26"/>
                <a:gd name="T16" fmla="*/ 22 w 72"/>
                <a:gd name="T17" fmla="*/ 4 h 26"/>
                <a:gd name="T18" fmla="*/ 7 w 72"/>
                <a:gd name="T19" fmla="*/ 12 h 26"/>
                <a:gd name="T20" fmla="*/ 1 w 72"/>
                <a:gd name="T21" fmla="*/ 15 h 26"/>
                <a:gd name="T22" fmla="*/ 0 w 72"/>
                <a:gd name="T23" fmla="*/ 23 h 26"/>
                <a:gd name="T24" fmla="*/ 42 w 72"/>
                <a:gd name="T25" fmla="*/ 25 h 26"/>
                <a:gd name="T26" fmla="*/ 46 w 72"/>
                <a:gd name="T27" fmla="*/ 25 h 26"/>
                <a:gd name="T28" fmla="*/ 51 w 72"/>
                <a:gd name="T29" fmla="*/ 25 h 2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2"/>
                <a:gd name="T46" fmla="*/ 0 h 26"/>
                <a:gd name="T47" fmla="*/ 72 w 72"/>
                <a:gd name="T48" fmla="*/ 26 h 2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2" h="26">
                  <a:moveTo>
                    <a:pt x="51" y="25"/>
                  </a:moveTo>
                  <a:lnTo>
                    <a:pt x="65" y="23"/>
                  </a:lnTo>
                  <a:lnTo>
                    <a:pt x="71" y="12"/>
                  </a:lnTo>
                  <a:lnTo>
                    <a:pt x="65" y="7"/>
                  </a:lnTo>
                  <a:lnTo>
                    <a:pt x="59" y="2"/>
                  </a:lnTo>
                  <a:lnTo>
                    <a:pt x="51" y="0"/>
                  </a:lnTo>
                  <a:lnTo>
                    <a:pt x="42" y="0"/>
                  </a:lnTo>
                  <a:lnTo>
                    <a:pt x="34" y="0"/>
                  </a:lnTo>
                  <a:lnTo>
                    <a:pt x="22" y="4"/>
                  </a:lnTo>
                  <a:lnTo>
                    <a:pt x="7" y="12"/>
                  </a:lnTo>
                  <a:lnTo>
                    <a:pt x="1" y="15"/>
                  </a:lnTo>
                  <a:lnTo>
                    <a:pt x="0" y="23"/>
                  </a:lnTo>
                  <a:lnTo>
                    <a:pt x="42" y="25"/>
                  </a:lnTo>
                  <a:lnTo>
                    <a:pt x="46" y="25"/>
                  </a:lnTo>
                  <a:lnTo>
                    <a:pt x="51" y="25"/>
                  </a:lnTo>
                </a:path>
              </a:pathLst>
            </a:custGeom>
            <a:solidFill>
              <a:srgbClr val="FFE1D5"/>
            </a:solidFill>
            <a:ln w="9525" cap="rnd">
              <a:noFill/>
              <a:round/>
              <a:headEnd type="none" w="sm" len="sm"/>
              <a:tailEnd type="none" w="sm" len="sm"/>
            </a:ln>
          </p:spPr>
          <p:txBody>
            <a:bodyPr/>
            <a:lstStyle/>
            <a:p>
              <a:endParaRPr lang="zh-CN" altLang="en-US"/>
            </a:p>
          </p:txBody>
        </p:sp>
        <p:sp>
          <p:nvSpPr>
            <p:cNvPr id="45098" name="Freeform 33"/>
            <p:cNvSpPr>
              <a:spLocks/>
            </p:cNvSpPr>
            <p:nvPr/>
          </p:nvSpPr>
          <p:spPr bwMode="auto">
            <a:xfrm>
              <a:off x="2665" y="2742"/>
              <a:ext cx="73" cy="28"/>
            </a:xfrm>
            <a:custGeom>
              <a:avLst/>
              <a:gdLst>
                <a:gd name="T0" fmla="*/ 51 w 73"/>
                <a:gd name="T1" fmla="*/ 27 h 28"/>
                <a:gd name="T2" fmla="*/ 66 w 73"/>
                <a:gd name="T3" fmla="*/ 25 h 28"/>
                <a:gd name="T4" fmla="*/ 72 w 73"/>
                <a:gd name="T5" fmla="*/ 13 h 28"/>
                <a:gd name="T6" fmla="*/ 66 w 73"/>
                <a:gd name="T7" fmla="*/ 7 h 28"/>
                <a:gd name="T8" fmla="*/ 60 w 73"/>
                <a:gd name="T9" fmla="*/ 2 h 28"/>
                <a:gd name="T10" fmla="*/ 51 w 73"/>
                <a:gd name="T11" fmla="*/ 0 h 28"/>
                <a:gd name="T12" fmla="*/ 42 w 73"/>
                <a:gd name="T13" fmla="*/ 0 h 28"/>
                <a:gd name="T14" fmla="*/ 35 w 73"/>
                <a:gd name="T15" fmla="*/ 0 h 28"/>
                <a:gd name="T16" fmla="*/ 22 w 73"/>
                <a:gd name="T17" fmla="*/ 5 h 28"/>
                <a:gd name="T18" fmla="*/ 8 w 73"/>
                <a:gd name="T19" fmla="*/ 13 h 28"/>
                <a:gd name="T20" fmla="*/ 1 w 73"/>
                <a:gd name="T21" fmla="*/ 17 h 28"/>
                <a:gd name="T22" fmla="*/ 0 w 73"/>
                <a:gd name="T23" fmla="*/ 25 h 28"/>
                <a:gd name="T24" fmla="*/ 42 w 73"/>
                <a:gd name="T25" fmla="*/ 27 h 28"/>
                <a:gd name="T26" fmla="*/ 47 w 73"/>
                <a:gd name="T27" fmla="*/ 27 h 28"/>
                <a:gd name="T28" fmla="*/ 51 w 73"/>
                <a:gd name="T29" fmla="*/ 27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3"/>
                <a:gd name="T46" fmla="*/ 0 h 28"/>
                <a:gd name="T47" fmla="*/ 73 w 73"/>
                <a:gd name="T48" fmla="*/ 28 h 2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3" h="28">
                  <a:moveTo>
                    <a:pt x="51" y="27"/>
                  </a:moveTo>
                  <a:lnTo>
                    <a:pt x="66" y="25"/>
                  </a:lnTo>
                  <a:lnTo>
                    <a:pt x="72" y="13"/>
                  </a:lnTo>
                  <a:lnTo>
                    <a:pt x="66" y="7"/>
                  </a:lnTo>
                  <a:lnTo>
                    <a:pt x="60" y="2"/>
                  </a:lnTo>
                  <a:lnTo>
                    <a:pt x="51" y="0"/>
                  </a:lnTo>
                  <a:lnTo>
                    <a:pt x="42" y="0"/>
                  </a:lnTo>
                  <a:lnTo>
                    <a:pt x="35" y="0"/>
                  </a:lnTo>
                  <a:lnTo>
                    <a:pt x="22" y="5"/>
                  </a:lnTo>
                  <a:lnTo>
                    <a:pt x="8" y="13"/>
                  </a:lnTo>
                  <a:lnTo>
                    <a:pt x="1" y="17"/>
                  </a:lnTo>
                  <a:lnTo>
                    <a:pt x="0" y="25"/>
                  </a:lnTo>
                  <a:lnTo>
                    <a:pt x="42" y="27"/>
                  </a:lnTo>
                  <a:lnTo>
                    <a:pt x="47" y="27"/>
                  </a:lnTo>
                  <a:lnTo>
                    <a:pt x="51" y="27"/>
                  </a:lnTo>
                </a:path>
              </a:pathLst>
            </a:custGeom>
            <a:noFill/>
            <a:ln w="12700" cap="rnd">
              <a:solidFill>
                <a:srgbClr val="000000"/>
              </a:solidFill>
              <a:round/>
              <a:headEnd type="none" w="sm" len="sm"/>
              <a:tailEnd type="none" w="sm" len="sm"/>
            </a:ln>
          </p:spPr>
          <p:txBody>
            <a:bodyPr/>
            <a:lstStyle/>
            <a:p>
              <a:endParaRPr lang="zh-CN" altLang="en-US"/>
            </a:p>
          </p:txBody>
        </p:sp>
        <p:sp>
          <p:nvSpPr>
            <p:cNvPr id="45099" name="Freeform 34"/>
            <p:cNvSpPr>
              <a:spLocks/>
            </p:cNvSpPr>
            <p:nvPr/>
          </p:nvSpPr>
          <p:spPr bwMode="auto">
            <a:xfrm>
              <a:off x="2671" y="2734"/>
              <a:ext cx="69" cy="20"/>
            </a:xfrm>
            <a:custGeom>
              <a:avLst/>
              <a:gdLst>
                <a:gd name="T0" fmla="*/ 60 w 69"/>
                <a:gd name="T1" fmla="*/ 2 h 20"/>
                <a:gd name="T2" fmla="*/ 68 w 69"/>
                <a:gd name="T3" fmla="*/ 4 h 20"/>
                <a:gd name="T4" fmla="*/ 66 w 69"/>
                <a:gd name="T5" fmla="*/ 11 h 20"/>
                <a:gd name="T6" fmla="*/ 64 w 69"/>
                <a:gd name="T7" fmla="*/ 17 h 20"/>
                <a:gd name="T8" fmla="*/ 58 w 69"/>
                <a:gd name="T9" fmla="*/ 13 h 20"/>
                <a:gd name="T10" fmla="*/ 44 w 69"/>
                <a:gd name="T11" fmla="*/ 6 h 20"/>
                <a:gd name="T12" fmla="*/ 28 w 69"/>
                <a:gd name="T13" fmla="*/ 6 h 20"/>
                <a:gd name="T14" fmla="*/ 16 w 69"/>
                <a:gd name="T15" fmla="*/ 11 h 20"/>
                <a:gd name="T16" fmla="*/ 0 w 69"/>
                <a:gd name="T17" fmla="*/ 19 h 20"/>
                <a:gd name="T18" fmla="*/ 3 w 69"/>
                <a:gd name="T19" fmla="*/ 15 h 20"/>
                <a:gd name="T20" fmla="*/ 11 w 69"/>
                <a:gd name="T21" fmla="*/ 6 h 20"/>
                <a:gd name="T22" fmla="*/ 19 w 69"/>
                <a:gd name="T23" fmla="*/ 2 h 20"/>
                <a:gd name="T24" fmla="*/ 30 w 69"/>
                <a:gd name="T25" fmla="*/ 0 h 20"/>
                <a:gd name="T26" fmla="*/ 37 w 69"/>
                <a:gd name="T27" fmla="*/ 0 h 20"/>
                <a:gd name="T28" fmla="*/ 48 w 69"/>
                <a:gd name="T29" fmla="*/ 0 h 20"/>
                <a:gd name="T30" fmla="*/ 60 w 69"/>
                <a:gd name="T31" fmla="*/ 2 h 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9"/>
                <a:gd name="T49" fmla="*/ 0 h 20"/>
                <a:gd name="T50" fmla="*/ 69 w 69"/>
                <a:gd name="T51" fmla="*/ 20 h 2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9" h="20">
                  <a:moveTo>
                    <a:pt x="60" y="2"/>
                  </a:moveTo>
                  <a:lnTo>
                    <a:pt x="68" y="4"/>
                  </a:lnTo>
                  <a:lnTo>
                    <a:pt x="66" y="11"/>
                  </a:lnTo>
                  <a:lnTo>
                    <a:pt x="64" y="17"/>
                  </a:lnTo>
                  <a:lnTo>
                    <a:pt x="58" y="13"/>
                  </a:lnTo>
                  <a:lnTo>
                    <a:pt x="44" y="6"/>
                  </a:lnTo>
                  <a:lnTo>
                    <a:pt x="28" y="6"/>
                  </a:lnTo>
                  <a:lnTo>
                    <a:pt x="16" y="11"/>
                  </a:lnTo>
                  <a:lnTo>
                    <a:pt x="0" y="19"/>
                  </a:lnTo>
                  <a:lnTo>
                    <a:pt x="3" y="15"/>
                  </a:lnTo>
                  <a:lnTo>
                    <a:pt x="11" y="6"/>
                  </a:lnTo>
                  <a:lnTo>
                    <a:pt x="19" y="2"/>
                  </a:lnTo>
                  <a:lnTo>
                    <a:pt x="30" y="0"/>
                  </a:lnTo>
                  <a:lnTo>
                    <a:pt x="37" y="0"/>
                  </a:lnTo>
                  <a:lnTo>
                    <a:pt x="48" y="0"/>
                  </a:lnTo>
                  <a:lnTo>
                    <a:pt x="60" y="2"/>
                  </a:lnTo>
                </a:path>
              </a:pathLst>
            </a:custGeom>
            <a:solidFill>
              <a:srgbClr val="FFA380"/>
            </a:solidFill>
            <a:ln w="9525" cap="rnd">
              <a:noFill/>
              <a:round/>
              <a:headEnd type="none" w="sm" len="sm"/>
              <a:tailEnd type="none" w="sm" len="sm"/>
            </a:ln>
          </p:spPr>
          <p:txBody>
            <a:bodyPr/>
            <a:lstStyle/>
            <a:p>
              <a:endParaRPr lang="zh-CN" altLang="en-US"/>
            </a:p>
          </p:txBody>
        </p:sp>
        <p:sp>
          <p:nvSpPr>
            <p:cNvPr id="45100" name="Freeform 35"/>
            <p:cNvSpPr>
              <a:spLocks/>
            </p:cNvSpPr>
            <p:nvPr/>
          </p:nvSpPr>
          <p:spPr bwMode="auto">
            <a:xfrm>
              <a:off x="2688" y="2736"/>
              <a:ext cx="72" cy="23"/>
            </a:xfrm>
            <a:custGeom>
              <a:avLst/>
              <a:gdLst>
                <a:gd name="T0" fmla="*/ 62 w 72"/>
                <a:gd name="T1" fmla="*/ 2 h 23"/>
                <a:gd name="T2" fmla="*/ 71 w 72"/>
                <a:gd name="T3" fmla="*/ 5 h 23"/>
                <a:gd name="T4" fmla="*/ 69 w 72"/>
                <a:gd name="T5" fmla="*/ 12 h 23"/>
                <a:gd name="T6" fmla="*/ 67 w 72"/>
                <a:gd name="T7" fmla="*/ 20 h 23"/>
                <a:gd name="T8" fmla="*/ 60 w 72"/>
                <a:gd name="T9" fmla="*/ 14 h 23"/>
                <a:gd name="T10" fmla="*/ 46 w 72"/>
                <a:gd name="T11" fmla="*/ 8 h 23"/>
                <a:gd name="T12" fmla="*/ 29 w 72"/>
                <a:gd name="T13" fmla="*/ 8 h 23"/>
                <a:gd name="T14" fmla="*/ 16 w 72"/>
                <a:gd name="T15" fmla="*/ 12 h 23"/>
                <a:gd name="T16" fmla="*/ 0 w 72"/>
                <a:gd name="T17" fmla="*/ 22 h 23"/>
                <a:gd name="T18" fmla="*/ 3 w 72"/>
                <a:gd name="T19" fmla="*/ 17 h 23"/>
                <a:gd name="T20" fmla="*/ 11 w 72"/>
                <a:gd name="T21" fmla="*/ 8 h 23"/>
                <a:gd name="T22" fmla="*/ 20 w 72"/>
                <a:gd name="T23" fmla="*/ 2 h 23"/>
                <a:gd name="T24" fmla="*/ 31 w 72"/>
                <a:gd name="T25" fmla="*/ 0 h 23"/>
                <a:gd name="T26" fmla="*/ 39 w 72"/>
                <a:gd name="T27" fmla="*/ 0 h 23"/>
                <a:gd name="T28" fmla="*/ 50 w 72"/>
                <a:gd name="T29" fmla="*/ 0 h 23"/>
                <a:gd name="T30" fmla="*/ 62 w 72"/>
                <a:gd name="T31" fmla="*/ 2 h 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2"/>
                <a:gd name="T49" fmla="*/ 0 h 23"/>
                <a:gd name="T50" fmla="*/ 72 w 72"/>
                <a:gd name="T51" fmla="*/ 23 h 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2" h="23">
                  <a:moveTo>
                    <a:pt x="62" y="2"/>
                  </a:moveTo>
                  <a:lnTo>
                    <a:pt x="71" y="5"/>
                  </a:lnTo>
                  <a:lnTo>
                    <a:pt x="69" y="12"/>
                  </a:lnTo>
                  <a:lnTo>
                    <a:pt x="67" y="20"/>
                  </a:lnTo>
                  <a:lnTo>
                    <a:pt x="60" y="14"/>
                  </a:lnTo>
                  <a:lnTo>
                    <a:pt x="46" y="8"/>
                  </a:lnTo>
                  <a:lnTo>
                    <a:pt x="29" y="8"/>
                  </a:lnTo>
                  <a:lnTo>
                    <a:pt x="16" y="12"/>
                  </a:lnTo>
                  <a:lnTo>
                    <a:pt x="0" y="22"/>
                  </a:lnTo>
                  <a:lnTo>
                    <a:pt x="3" y="17"/>
                  </a:lnTo>
                  <a:lnTo>
                    <a:pt x="11" y="8"/>
                  </a:lnTo>
                  <a:lnTo>
                    <a:pt x="20" y="2"/>
                  </a:lnTo>
                  <a:lnTo>
                    <a:pt x="31" y="0"/>
                  </a:lnTo>
                  <a:lnTo>
                    <a:pt x="39" y="0"/>
                  </a:lnTo>
                  <a:lnTo>
                    <a:pt x="50" y="0"/>
                  </a:lnTo>
                  <a:lnTo>
                    <a:pt x="62" y="2"/>
                  </a:lnTo>
                </a:path>
              </a:pathLst>
            </a:custGeom>
            <a:noFill/>
            <a:ln w="12700" cap="rnd">
              <a:solidFill>
                <a:srgbClr val="000000"/>
              </a:solidFill>
              <a:round/>
              <a:headEnd type="none" w="sm" len="sm"/>
              <a:tailEnd type="none" w="sm" len="sm"/>
            </a:ln>
          </p:spPr>
          <p:txBody>
            <a:bodyPr/>
            <a:lstStyle/>
            <a:p>
              <a:endParaRPr lang="zh-CN" altLang="en-US"/>
            </a:p>
          </p:txBody>
        </p:sp>
        <p:sp>
          <p:nvSpPr>
            <p:cNvPr id="45101" name="Freeform 36"/>
            <p:cNvSpPr>
              <a:spLocks/>
            </p:cNvSpPr>
            <p:nvPr/>
          </p:nvSpPr>
          <p:spPr bwMode="auto">
            <a:xfrm>
              <a:off x="2766" y="2689"/>
              <a:ext cx="30" cy="40"/>
            </a:xfrm>
            <a:custGeom>
              <a:avLst/>
              <a:gdLst>
                <a:gd name="T0" fmla="*/ 15 w 30"/>
                <a:gd name="T1" fmla="*/ 0 h 40"/>
                <a:gd name="T2" fmla="*/ 0 w 30"/>
                <a:gd name="T3" fmla="*/ 0 h 40"/>
                <a:gd name="T4" fmla="*/ 0 w 30"/>
                <a:gd name="T5" fmla="*/ 15 h 40"/>
                <a:gd name="T6" fmla="*/ 2 w 30"/>
                <a:gd name="T7" fmla="*/ 28 h 40"/>
                <a:gd name="T8" fmla="*/ 2 w 30"/>
                <a:gd name="T9" fmla="*/ 34 h 40"/>
                <a:gd name="T10" fmla="*/ 25 w 30"/>
                <a:gd name="T11" fmla="*/ 39 h 40"/>
                <a:gd name="T12" fmla="*/ 29 w 30"/>
                <a:gd name="T13" fmla="*/ 32 h 40"/>
                <a:gd name="T14" fmla="*/ 29 w 30"/>
                <a:gd name="T15" fmla="*/ 15 h 40"/>
                <a:gd name="T16" fmla="*/ 25 w 30"/>
                <a:gd name="T17" fmla="*/ 7 h 40"/>
                <a:gd name="T18" fmla="*/ 15 w 30"/>
                <a:gd name="T19" fmla="*/ 0 h 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
                <a:gd name="T31" fmla="*/ 0 h 40"/>
                <a:gd name="T32" fmla="*/ 30 w 30"/>
                <a:gd name="T33" fmla="*/ 40 h 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 h="40">
                  <a:moveTo>
                    <a:pt x="15" y="0"/>
                  </a:moveTo>
                  <a:lnTo>
                    <a:pt x="0" y="0"/>
                  </a:lnTo>
                  <a:lnTo>
                    <a:pt x="0" y="15"/>
                  </a:lnTo>
                  <a:lnTo>
                    <a:pt x="2" y="28"/>
                  </a:lnTo>
                  <a:lnTo>
                    <a:pt x="2" y="34"/>
                  </a:lnTo>
                  <a:lnTo>
                    <a:pt x="25" y="39"/>
                  </a:lnTo>
                  <a:lnTo>
                    <a:pt x="29" y="32"/>
                  </a:lnTo>
                  <a:lnTo>
                    <a:pt x="29" y="15"/>
                  </a:lnTo>
                  <a:lnTo>
                    <a:pt x="25" y="7"/>
                  </a:lnTo>
                  <a:lnTo>
                    <a:pt x="15" y="0"/>
                  </a:lnTo>
                </a:path>
              </a:pathLst>
            </a:custGeom>
            <a:solidFill>
              <a:srgbClr val="F9ECDC"/>
            </a:solidFill>
            <a:ln w="12700" cap="rnd">
              <a:solidFill>
                <a:srgbClr val="000000"/>
              </a:solidFill>
              <a:round/>
              <a:headEnd type="none" w="sm" len="sm"/>
              <a:tailEnd type="none" w="sm" len="sm"/>
            </a:ln>
          </p:spPr>
          <p:txBody>
            <a:bodyPr/>
            <a:lstStyle/>
            <a:p>
              <a:endParaRPr lang="zh-CN" altLang="en-US"/>
            </a:p>
          </p:txBody>
        </p:sp>
        <p:sp>
          <p:nvSpPr>
            <p:cNvPr id="45102" name="Freeform 37"/>
            <p:cNvSpPr>
              <a:spLocks/>
            </p:cNvSpPr>
            <p:nvPr/>
          </p:nvSpPr>
          <p:spPr bwMode="auto">
            <a:xfrm>
              <a:off x="2526" y="2826"/>
              <a:ext cx="19" cy="18"/>
            </a:xfrm>
            <a:custGeom>
              <a:avLst/>
              <a:gdLst>
                <a:gd name="T0" fmla="*/ 18 w 19"/>
                <a:gd name="T1" fmla="*/ 0 h 18"/>
                <a:gd name="T2" fmla="*/ 8 w 19"/>
                <a:gd name="T3" fmla="*/ 12 h 18"/>
                <a:gd name="T4" fmla="*/ 0 w 19"/>
                <a:gd name="T5" fmla="*/ 17 h 18"/>
                <a:gd name="T6" fmla="*/ 0 60000 65536"/>
                <a:gd name="T7" fmla="*/ 0 60000 65536"/>
                <a:gd name="T8" fmla="*/ 0 60000 65536"/>
                <a:gd name="T9" fmla="*/ 0 w 19"/>
                <a:gd name="T10" fmla="*/ 0 h 18"/>
                <a:gd name="T11" fmla="*/ 19 w 19"/>
                <a:gd name="T12" fmla="*/ 18 h 18"/>
              </a:gdLst>
              <a:ahLst/>
              <a:cxnLst>
                <a:cxn ang="T6">
                  <a:pos x="T0" y="T1"/>
                </a:cxn>
                <a:cxn ang="T7">
                  <a:pos x="T2" y="T3"/>
                </a:cxn>
                <a:cxn ang="T8">
                  <a:pos x="T4" y="T5"/>
                </a:cxn>
              </a:cxnLst>
              <a:rect l="T9" t="T10" r="T11" b="T12"/>
              <a:pathLst>
                <a:path w="19" h="18">
                  <a:moveTo>
                    <a:pt x="18" y="0"/>
                  </a:moveTo>
                  <a:lnTo>
                    <a:pt x="8" y="12"/>
                  </a:lnTo>
                  <a:lnTo>
                    <a:pt x="0" y="17"/>
                  </a:lnTo>
                </a:path>
              </a:pathLst>
            </a:custGeom>
            <a:noFill/>
            <a:ln w="12700" cap="rnd">
              <a:solidFill>
                <a:srgbClr val="000000"/>
              </a:solidFill>
              <a:round/>
              <a:headEnd type="none" w="sm" len="sm"/>
              <a:tailEnd type="none" w="sm" len="sm"/>
            </a:ln>
          </p:spPr>
          <p:txBody>
            <a:bodyPr/>
            <a:lstStyle/>
            <a:p>
              <a:endParaRPr lang="zh-CN" altLang="en-US"/>
            </a:p>
          </p:txBody>
        </p:sp>
        <p:sp>
          <p:nvSpPr>
            <p:cNvPr id="45103" name="Freeform 38"/>
            <p:cNvSpPr>
              <a:spLocks/>
            </p:cNvSpPr>
            <p:nvPr/>
          </p:nvSpPr>
          <p:spPr bwMode="auto">
            <a:xfrm>
              <a:off x="2546" y="2781"/>
              <a:ext cx="31" cy="27"/>
            </a:xfrm>
            <a:custGeom>
              <a:avLst/>
              <a:gdLst>
                <a:gd name="T0" fmla="*/ 0 w 31"/>
                <a:gd name="T1" fmla="*/ 0 h 27"/>
                <a:gd name="T2" fmla="*/ 13 w 31"/>
                <a:gd name="T3" fmla="*/ 11 h 27"/>
                <a:gd name="T4" fmla="*/ 26 w 31"/>
                <a:gd name="T5" fmla="*/ 21 h 27"/>
                <a:gd name="T6" fmla="*/ 30 w 31"/>
                <a:gd name="T7" fmla="*/ 26 h 27"/>
                <a:gd name="T8" fmla="*/ 0 60000 65536"/>
                <a:gd name="T9" fmla="*/ 0 60000 65536"/>
                <a:gd name="T10" fmla="*/ 0 60000 65536"/>
                <a:gd name="T11" fmla="*/ 0 60000 65536"/>
                <a:gd name="T12" fmla="*/ 0 w 31"/>
                <a:gd name="T13" fmla="*/ 0 h 27"/>
                <a:gd name="T14" fmla="*/ 31 w 31"/>
                <a:gd name="T15" fmla="*/ 27 h 27"/>
              </a:gdLst>
              <a:ahLst/>
              <a:cxnLst>
                <a:cxn ang="T8">
                  <a:pos x="T0" y="T1"/>
                </a:cxn>
                <a:cxn ang="T9">
                  <a:pos x="T2" y="T3"/>
                </a:cxn>
                <a:cxn ang="T10">
                  <a:pos x="T4" y="T5"/>
                </a:cxn>
                <a:cxn ang="T11">
                  <a:pos x="T6" y="T7"/>
                </a:cxn>
              </a:cxnLst>
              <a:rect l="T12" t="T13" r="T14" b="T15"/>
              <a:pathLst>
                <a:path w="31" h="27">
                  <a:moveTo>
                    <a:pt x="0" y="0"/>
                  </a:moveTo>
                  <a:lnTo>
                    <a:pt x="13" y="11"/>
                  </a:lnTo>
                  <a:lnTo>
                    <a:pt x="26" y="21"/>
                  </a:lnTo>
                  <a:lnTo>
                    <a:pt x="30" y="26"/>
                  </a:lnTo>
                </a:path>
              </a:pathLst>
            </a:custGeom>
            <a:noFill/>
            <a:ln w="12700" cap="rnd">
              <a:solidFill>
                <a:srgbClr val="000000"/>
              </a:solidFill>
              <a:round/>
              <a:headEnd type="none" w="sm" len="sm"/>
              <a:tailEnd type="none" w="sm" len="sm"/>
            </a:ln>
          </p:spPr>
          <p:txBody>
            <a:bodyPr/>
            <a:lstStyle/>
            <a:p>
              <a:endParaRPr lang="zh-CN" altLang="en-US"/>
            </a:p>
          </p:txBody>
        </p:sp>
        <p:sp>
          <p:nvSpPr>
            <p:cNvPr id="45104" name="Freeform 39"/>
            <p:cNvSpPr>
              <a:spLocks/>
            </p:cNvSpPr>
            <p:nvPr/>
          </p:nvSpPr>
          <p:spPr bwMode="auto">
            <a:xfrm>
              <a:off x="2644" y="2642"/>
              <a:ext cx="17" cy="18"/>
            </a:xfrm>
            <a:custGeom>
              <a:avLst/>
              <a:gdLst>
                <a:gd name="T0" fmla="*/ 16 w 17"/>
                <a:gd name="T1" fmla="*/ 17 h 18"/>
                <a:gd name="T2" fmla="*/ 11 w 17"/>
                <a:gd name="T3" fmla="*/ 3 h 18"/>
                <a:gd name="T4" fmla="*/ 0 w 17"/>
                <a:gd name="T5" fmla="*/ 0 h 18"/>
                <a:gd name="T6" fmla="*/ 0 60000 65536"/>
                <a:gd name="T7" fmla="*/ 0 60000 65536"/>
                <a:gd name="T8" fmla="*/ 0 60000 65536"/>
                <a:gd name="T9" fmla="*/ 0 w 17"/>
                <a:gd name="T10" fmla="*/ 0 h 18"/>
                <a:gd name="T11" fmla="*/ 17 w 17"/>
                <a:gd name="T12" fmla="*/ 18 h 18"/>
              </a:gdLst>
              <a:ahLst/>
              <a:cxnLst>
                <a:cxn ang="T6">
                  <a:pos x="T0" y="T1"/>
                </a:cxn>
                <a:cxn ang="T7">
                  <a:pos x="T2" y="T3"/>
                </a:cxn>
                <a:cxn ang="T8">
                  <a:pos x="T4" y="T5"/>
                </a:cxn>
              </a:cxnLst>
              <a:rect l="T9" t="T10" r="T11" b="T12"/>
              <a:pathLst>
                <a:path w="17" h="18">
                  <a:moveTo>
                    <a:pt x="16" y="17"/>
                  </a:moveTo>
                  <a:lnTo>
                    <a:pt x="11" y="3"/>
                  </a:lnTo>
                  <a:lnTo>
                    <a:pt x="0" y="0"/>
                  </a:lnTo>
                </a:path>
              </a:pathLst>
            </a:custGeom>
            <a:noFill/>
            <a:ln w="12700" cap="rnd">
              <a:solidFill>
                <a:srgbClr val="000000"/>
              </a:solidFill>
              <a:round/>
              <a:headEnd type="none" w="sm" len="sm"/>
              <a:tailEnd type="none" w="sm" len="sm"/>
            </a:ln>
          </p:spPr>
          <p:txBody>
            <a:bodyPr/>
            <a:lstStyle/>
            <a:p>
              <a:endParaRPr lang="zh-CN" altLang="en-US"/>
            </a:p>
          </p:txBody>
        </p:sp>
        <p:sp>
          <p:nvSpPr>
            <p:cNvPr id="45105" name="Freeform 40"/>
            <p:cNvSpPr>
              <a:spLocks/>
            </p:cNvSpPr>
            <p:nvPr/>
          </p:nvSpPr>
          <p:spPr bwMode="auto">
            <a:xfrm>
              <a:off x="2697" y="2629"/>
              <a:ext cx="17" cy="33"/>
            </a:xfrm>
            <a:custGeom>
              <a:avLst/>
              <a:gdLst>
                <a:gd name="T0" fmla="*/ 16 w 17"/>
                <a:gd name="T1" fmla="*/ 32 h 33"/>
                <a:gd name="T2" fmla="*/ 16 w 17"/>
                <a:gd name="T3" fmla="*/ 25 h 33"/>
                <a:gd name="T4" fmla="*/ 16 w 17"/>
                <a:gd name="T5" fmla="*/ 15 h 33"/>
                <a:gd name="T6" fmla="*/ 16 w 17"/>
                <a:gd name="T7" fmla="*/ 5 h 33"/>
                <a:gd name="T8" fmla="*/ 0 w 17"/>
                <a:gd name="T9" fmla="*/ 0 h 33"/>
                <a:gd name="T10" fmla="*/ 0 60000 65536"/>
                <a:gd name="T11" fmla="*/ 0 60000 65536"/>
                <a:gd name="T12" fmla="*/ 0 60000 65536"/>
                <a:gd name="T13" fmla="*/ 0 60000 65536"/>
                <a:gd name="T14" fmla="*/ 0 60000 65536"/>
                <a:gd name="T15" fmla="*/ 0 w 17"/>
                <a:gd name="T16" fmla="*/ 0 h 33"/>
                <a:gd name="T17" fmla="*/ 17 w 17"/>
                <a:gd name="T18" fmla="*/ 33 h 33"/>
              </a:gdLst>
              <a:ahLst/>
              <a:cxnLst>
                <a:cxn ang="T10">
                  <a:pos x="T0" y="T1"/>
                </a:cxn>
                <a:cxn ang="T11">
                  <a:pos x="T2" y="T3"/>
                </a:cxn>
                <a:cxn ang="T12">
                  <a:pos x="T4" y="T5"/>
                </a:cxn>
                <a:cxn ang="T13">
                  <a:pos x="T6" y="T7"/>
                </a:cxn>
                <a:cxn ang="T14">
                  <a:pos x="T8" y="T9"/>
                </a:cxn>
              </a:cxnLst>
              <a:rect l="T15" t="T16" r="T17" b="T18"/>
              <a:pathLst>
                <a:path w="17" h="33">
                  <a:moveTo>
                    <a:pt x="16" y="32"/>
                  </a:moveTo>
                  <a:lnTo>
                    <a:pt x="16" y="25"/>
                  </a:lnTo>
                  <a:lnTo>
                    <a:pt x="16" y="15"/>
                  </a:lnTo>
                  <a:lnTo>
                    <a:pt x="16" y="5"/>
                  </a:lnTo>
                  <a:lnTo>
                    <a:pt x="0" y="0"/>
                  </a:lnTo>
                </a:path>
              </a:pathLst>
            </a:custGeom>
            <a:noFill/>
            <a:ln w="12700" cap="rnd">
              <a:solidFill>
                <a:srgbClr val="000000"/>
              </a:solidFill>
              <a:round/>
              <a:headEnd type="none" w="sm" len="sm"/>
              <a:tailEnd type="none" w="sm" len="sm"/>
            </a:ln>
          </p:spPr>
          <p:txBody>
            <a:bodyPr/>
            <a:lstStyle/>
            <a:p>
              <a:endParaRPr lang="zh-CN" altLang="en-US"/>
            </a:p>
          </p:txBody>
        </p:sp>
        <p:sp>
          <p:nvSpPr>
            <p:cNvPr id="45106" name="Freeform 41"/>
            <p:cNvSpPr>
              <a:spLocks/>
            </p:cNvSpPr>
            <p:nvPr/>
          </p:nvSpPr>
          <p:spPr bwMode="auto">
            <a:xfrm>
              <a:off x="2745" y="2670"/>
              <a:ext cx="17" cy="59"/>
            </a:xfrm>
            <a:custGeom>
              <a:avLst/>
              <a:gdLst>
                <a:gd name="T0" fmla="*/ 16 w 17"/>
                <a:gd name="T1" fmla="*/ 58 h 59"/>
                <a:gd name="T2" fmla="*/ 11 w 17"/>
                <a:gd name="T3" fmla="*/ 53 h 59"/>
                <a:gd name="T4" fmla="*/ 4 w 17"/>
                <a:gd name="T5" fmla="*/ 47 h 59"/>
                <a:gd name="T6" fmla="*/ 4 w 17"/>
                <a:gd name="T7" fmla="*/ 45 h 59"/>
                <a:gd name="T8" fmla="*/ 4 w 17"/>
                <a:gd name="T9" fmla="*/ 37 h 59"/>
                <a:gd name="T10" fmla="*/ 4 w 17"/>
                <a:gd name="T11" fmla="*/ 32 h 59"/>
                <a:gd name="T12" fmla="*/ 4 w 17"/>
                <a:gd name="T13" fmla="*/ 24 h 59"/>
                <a:gd name="T14" fmla="*/ 11 w 17"/>
                <a:gd name="T15" fmla="*/ 15 h 59"/>
                <a:gd name="T16" fmla="*/ 4 w 17"/>
                <a:gd name="T17" fmla="*/ 5 h 59"/>
                <a:gd name="T18" fmla="*/ 0 w 17"/>
                <a:gd name="T19" fmla="*/ 0 h 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
                <a:gd name="T31" fmla="*/ 0 h 59"/>
                <a:gd name="T32" fmla="*/ 17 w 17"/>
                <a:gd name="T33" fmla="*/ 59 h 5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 h="59">
                  <a:moveTo>
                    <a:pt x="16" y="58"/>
                  </a:moveTo>
                  <a:lnTo>
                    <a:pt x="11" y="53"/>
                  </a:lnTo>
                  <a:lnTo>
                    <a:pt x="4" y="47"/>
                  </a:lnTo>
                  <a:lnTo>
                    <a:pt x="4" y="45"/>
                  </a:lnTo>
                  <a:lnTo>
                    <a:pt x="4" y="37"/>
                  </a:lnTo>
                  <a:lnTo>
                    <a:pt x="4" y="32"/>
                  </a:lnTo>
                  <a:lnTo>
                    <a:pt x="4" y="24"/>
                  </a:lnTo>
                  <a:lnTo>
                    <a:pt x="11" y="15"/>
                  </a:lnTo>
                  <a:lnTo>
                    <a:pt x="4" y="5"/>
                  </a:lnTo>
                  <a:lnTo>
                    <a:pt x="0" y="0"/>
                  </a:lnTo>
                </a:path>
              </a:pathLst>
            </a:custGeom>
            <a:noFill/>
            <a:ln w="12700" cap="rnd">
              <a:solidFill>
                <a:srgbClr val="000000"/>
              </a:solidFill>
              <a:round/>
              <a:headEnd type="none" w="sm" len="sm"/>
              <a:tailEnd type="none" w="sm" len="sm"/>
            </a:ln>
          </p:spPr>
          <p:txBody>
            <a:bodyPr/>
            <a:lstStyle/>
            <a:p>
              <a:endParaRPr lang="zh-CN" altLang="en-US"/>
            </a:p>
          </p:txBody>
        </p:sp>
        <p:sp>
          <p:nvSpPr>
            <p:cNvPr id="45107" name="Freeform 42"/>
            <p:cNvSpPr>
              <a:spLocks/>
            </p:cNvSpPr>
            <p:nvPr/>
          </p:nvSpPr>
          <p:spPr bwMode="auto">
            <a:xfrm>
              <a:off x="2659" y="2664"/>
              <a:ext cx="119" cy="21"/>
            </a:xfrm>
            <a:custGeom>
              <a:avLst/>
              <a:gdLst>
                <a:gd name="T0" fmla="*/ 0 w 119"/>
                <a:gd name="T1" fmla="*/ 0 h 21"/>
                <a:gd name="T2" fmla="*/ 16 w 119"/>
                <a:gd name="T3" fmla="*/ 5 h 21"/>
                <a:gd name="T4" fmla="*/ 64 w 119"/>
                <a:gd name="T5" fmla="*/ 5 h 21"/>
                <a:gd name="T6" fmla="*/ 86 w 119"/>
                <a:gd name="T7" fmla="*/ 5 h 21"/>
                <a:gd name="T8" fmla="*/ 101 w 119"/>
                <a:gd name="T9" fmla="*/ 11 h 21"/>
                <a:gd name="T10" fmla="*/ 118 w 119"/>
                <a:gd name="T11" fmla="*/ 20 h 21"/>
                <a:gd name="T12" fmla="*/ 0 60000 65536"/>
                <a:gd name="T13" fmla="*/ 0 60000 65536"/>
                <a:gd name="T14" fmla="*/ 0 60000 65536"/>
                <a:gd name="T15" fmla="*/ 0 60000 65536"/>
                <a:gd name="T16" fmla="*/ 0 60000 65536"/>
                <a:gd name="T17" fmla="*/ 0 60000 65536"/>
                <a:gd name="T18" fmla="*/ 0 w 119"/>
                <a:gd name="T19" fmla="*/ 0 h 21"/>
                <a:gd name="T20" fmla="*/ 119 w 119"/>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119" h="21">
                  <a:moveTo>
                    <a:pt x="0" y="0"/>
                  </a:moveTo>
                  <a:lnTo>
                    <a:pt x="16" y="5"/>
                  </a:lnTo>
                  <a:lnTo>
                    <a:pt x="64" y="5"/>
                  </a:lnTo>
                  <a:lnTo>
                    <a:pt x="86" y="5"/>
                  </a:lnTo>
                  <a:lnTo>
                    <a:pt x="101" y="11"/>
                  </a:lnTo>
                  <a:lnTo>
                    <a:pt x="118" y="20"/>
                  </a:lnTo>
                </a:path>
              </a:pathLst>
            </a:custGeom>
            <a:noFill/>
            <a:ln w="12700" cap="rnd">
              <a:solidFill>
                <a:srgbClr val="000000"/>
              </a:solidFill>
              <a:round/>
              <a:headEnd type="none" w="sm" len="sm"/>
              <a:tailEnd type="none" w="sm" len="sm"/>
            </a:ln>
          </p:spPr>
          <p:txBody>
            <a:bodyPr/>
            <a:lstStyle/>
            <a:p>
              <a:endParaRPr lang="zh-CN" altLang="en-US"/>
            </a:p>
          </p:txBody>
        </p:sp>
        <p:sp>
          <p:nvSpPr>
            <p:cNvPr id="438315" name="AutoShape 43"/>
            <p:cNvSpPr>
              <a:spLocks noChangeArrowheads="1"/>
            </p:cNvSpPr>
            <p:nvPr/>
          </p:nvSpPr>
          <p:spPr bwMode="auto">
            <a:xfrm>
              <a:off x="3049" y="2575"/>
              <a:ext cx="324" cy="257"/>
            </a:xfrm>
            <a:prstGeom prst="rightArrow">
              <a:avLst>
                <a:gd name="adj1" fmla="val 50000"/>
                <a:gd name="adj2" fmla="val 47900"/>
              </a:avLst>
            </a:prstGeom>
            <a:solidFill>
              <a:schemeClr val="folHlink"/>
            </a:solidFill>
            <a:ln w="12700">
              <a:solidFill>
                <a:schemeClr val="tx1"/>
              </a:solidFill>
              <a:miter lim="800000"/>
              <a:headEnd/>
              <a:tailEnd/>
            </a:ln>
            <a:effectLst>
              <a:outerShdw dist="28398" dir="3806097" algn="ctr" rotWithShape="0">
                <a:schemeClr val="tx1"/>
              </a:outerShdw>
            </a:effectLst>
          </p:spPr>
          <p:txBody>
            <a:bodyPr wrap="none" anchor="ctr"/>
            <a:lstStyle/>
            <a:p>
              <a:pPr>
                <a:defRPr/>
              </a:pPr>
              <a:endParaRPr lang="zh-CN" altLang="en-US"/>
            </a:p>
          </p:txBody>
        </p:sp>
        <p:sp>
          <p:nvSpPr>
            <p:cNvPr id="438316" name="Rectangle 44"/>
            <p:cNvSpPr>
              <a:spLocks noChangeArrowheads="1"/>
            </p:cNvSpPr>
            <p:nvPr/>
          </p:nvSpPr>
          <p:spPr bwMode="auto">
            <a:xfrm>
              <a:off x="2817" y="3011"/>
              <a:ext cx="224" cy="258"/>
            </a:xfrm>
            <a:prstGeom prst="rect">
              <a:avLst/>
            </a:prstGeom>
            <a:solidFill>
              <a:schemeClr val="hlink"/>
            </a:solidFill>
            <a:ln w="12700">
              <a:solidFill>
                <a:schemeClr val="tx1"/>
              </a:solidFill>
              <a:miter lim="800000"/>
              <a:headEnd/>
              <a:tailEnd/>
            </a:ln>
            <a:effectLst>
              <a:outerShdw dist="17961" dir="2700000" algn="ctr" rotWithShape="0">
                <a:schemeClr val="tx1"/>
              </a:outerShdw>
            </a:effectLst>
          </p:spPr>
          <p:txBody>
            <a:bodyPr wrap="none" anchor="ctr"/>
            <a:lstStyle/>
            <a:p>
              <a:pPr>
                <a:defRPr/>
              </a:pPr>
              <a:endParaRPr lang="zh-CN" altLang="en-US"/>
            </a:p>
          </p:txBody>
        </p:sp>
        <p:sp>
          <p:nvSpPr>
            <p:cNvPr id="45110" name="Freeform 45"/>
            <p:cNvSpPr>
              <a:spLocks/>
            </p:cNvSpPr>
            <p:nvPr/>
          </p:nvSpPr>
          <p:spPr bwMode="auto">
            <a:xfrm>
              <a:off x="3166" y="3191"/>
              <a:ext cx="73" cy="58"/>
            </a:xfrm>
            <a:custGeom>
              <a:avLst/>
              <a:gdLst>
                <a:gd name="T0" fmla="*/ 0 w 73"/>
                <a:gd name="T1" fmla="*/ 0 h 58"/>
                <a:gd name="T2" fmla="*/ 11 w 73"/>
                <a:gd name="T3" fmla="*/ 7 h 58"/>
                <a:gd name="T4" fmla="*/ 28 w 73"/>
                <a:gd name="T5" fmla="*/ 20 h 58"/>
                <a:gd name="T6" fmla="*/ 34 w 73"/>
                <a:gd name="T7" fmla="*/ 27 h 58"/>
                <a:gd name="T8" fmla="*/ 43 w 73"/>
                <a:gd name="T9" fmla="*/ 27 h 58"/>
                <a:gd name="T10" fmla="*/ 52 w 73"/>
                <a:gd name="T11" fmla="*/ 30 h 58"/>
                <a:gd name="T12" fmla="*/ 62 w 73"/>
                <a:gd name="T13" fmla="*/ 32 h 58"/>
                <a:gd name="T14" fmla="*/ 72 w 73"/>
                <a:gd name="T15" fmla="*/ 35 h 58"/>
                <a:gd name="T16" fmla="*/ 64 w 73"/>
                <a:gd name="T17" fmla="*/ 40 h 58"/>
                <a:gd name="T18" fmla="*/ 64 w 73"/>
                <a:gd name="T19" fmla="*/ 47 h 58"/>
                <a:gd name="T20" fmla="*/ 68 w 73"/>
                <a:gd name="T21" fmla="*/ 57 h 58"/>
                <a:gd name="T22" fmla="*/ 52 w 73"/>
                <a:gd name="T23" fmla="*/ 47 h 58"/>
                <a:gd name="T24" fmla="*/ 36 w 73"/>
                <a:gd name="T25" fmla="*/ 37 h 58"/>
                <a:gd name="T26" fmla="*/ 22 w 73"/>
                <a:gd name="T27" fmla="*/ 27 h 58"/>
                <a:gd name="T28" fmla="*/ 17 w 73"/>
                <a:gd name="T29" fmla="*/ 25 h 58"/>
                <a:gd name="T30" fmla="*/ 13 w 73"/>
                <a:gd name="T31" fmla="*/ 25 h 58"/>
                <a:gd name="T32" fmla="*/ 13 w 73"/>
                <a:gd name="T33" fmla="*/ 17 h 58"/>
                <a:gd name="T34" fmla="*/ 7 w 73"/>
                <a:gd name="T35" fmla="*/ 7 h 58"/>
                <a:gd name="T36" fmla="*/ 0 w 73"/>
                <a:gd name="T37" fmla="*/ 0 h 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3"/>
                <a:gd name="T58" fmla="*/ 0 h 58"/>
                <a:gd name="T59" fmla="*/ 73 w 73"/>
                <a:gd name="T60" fmla="*/ 58 h 5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3" h="58">
                  <a:moveTo>
                    <a:pt x="0" y="0"/>
                  </a:moveTo>
                  <a:lnTo>
                    <a:pt x="11" y="7"/>
                  </a:lnTo>
                  <a:lnTo>
                    <a:pt x="28" y="20"/>
                  </a:lnTo>
                  <a:lnTo>
                    <a:pt x="34" y="27"/>
                  </a:lnTo>
                  <a:lnTo>
                    <a:pt x="43" y="27"/>
                  </a:lnTo>
                  <a:lnTo>
                    <a:pt x="52" y="30"/>
                  </a:lnTo>
                  <a:lnTo>
                    <a:pt x="62" y="32"/>
                  </a:lnTo>
                  <a:lnTo>
                    <a:pt x="72" y="35"/>
                  </a:lnTo>
                  <a:lnTo>
                    <a:pt x="64" y="40"/>
                  </a:lnTo>
                  <a:lnTo>
                    <a:pt x="64" y="47"/>
                  </a:lnTo>
                  <a:lnTo>
                    <a:pt x="68" y="57"/>
                  </a:lnTo>
                  <a:lnTo>
                    <a:pt x="52" y="47"/>
                  </a:lnTo>
                  <a:lnTo>
                    <a:pt x="36" y="37"/>
                  </a:lnTo>
                  <a:lnTo>
                    <a:pt x="22" y="27"/>
                  </a:lnTo>
                  <a:lnTo>
                    <a:pt x="17" y="25"/>
                  </a:lnTo>
                  <a:lnTo>
                    <a:pt x="13" y="25"/>
                  </a:lnTo>
                  <a:lnTo>
                    <a:pt x="13" y="17"/>
                  </a:lnTo>
                  <a:lnTo>
                    <a:pt x="7" y="7"/>
                  </a:lnTo>
                  <a:lnTo>
                    <a:pt x="0" y="0"/>
                  </a:lnTo>
                </a:path>
              </a:pathLst>
            </a:custGeom>
            <a:solidFill>
              <a:srgbClr val="FFA380"/>
            </a:solidFill>
            <a:ln w="9525" cap="rnd">
              <a:noFill/>
              <a:round/>
              <a:headEnd type="none" w="sm" len="sm"/>
              <a:tailEnd type="none" w="sm" len="sm"/>
            </a:ln>
          </p:spPr>
          <p:txBody>
            <a:bodyPr/>
            <a:lstStyle/>
            <a:p>
              <a:endParaRPr lang="zh-CN" altLang="en-US"/>
            </a:p>
          </p:txBody>
        </p:sp>
        <p:sp>
          <p:nvSpPr>
            <p:cNvPr id="45111" name="Freeform 46"/>
            <p:cNvSpPr>
              <a:spLocks/>
            </p:cNvSpPr>
            <p:nvPr/>
          </p:nvSpPr>
          <p:spPr bwMode="auto">
            <a:xfrm>
              <a:off x="3163" y="3191"/>
              <a:ext cx="76" cy="61"/>
            </a:xfrm>
            <a:custGeom>
              <a:avLst/>
              <a:gdLst>
                <a:gd name="T0" fmla="*/ 0 w 76"/>
                <a:gd name="T1" fmla="*/ 0 h 61"/>
                <a:gd name="T2" fmla="*/ 12 w 76"/>
                <a:gd name="T3" fmla="*/ 7 h 61"/>
                <a:gd name="T4" fmla="*/ 29 w 76"/>
                <a:gd name="T5" fmla="*/ 21 h 61"/>
                <a:gd name="T6" fmla="*/ 35 w 76"/>
                <a:gd name="T7" fmla="*/ 29 h 61"/>
                <a:gd name="T8" fmla="*/ 45 w 76"/>
                <a:gd name="T9" fmla="*/ 29 h 61"/>
                <a:gd name="T10" fmla="*/ 54 w 76"/>
                <a:gd name="T11" fmla="*/ 31 h 61"/>
                <a:gd name="T12" fmla="*/ 65 w 76"/>
                <a:gd name="T13" fmla="*/ 33 h 61"/>
                <a:gd name="T14" fmla="*/ 75 w 76"/>
                <a:gd name="T15" fmla="*/ 36 h 61"/>
                <a:gd name="T16" fmla="*/ 66 w 76"/>
                <a:gd name="T17" fmla="*/ 41 h 61"/>
                <a:gd name="T18" fmla="*/ 66 w 76"/>
                <a:gd name="T19" fmla="*/ 49 h 61"/>
                <a:gd name="T20" fmla="*/ 71 w 76"/>
                <a:gd name="T21" fmla="*/ 60 h 61"/>
                <a:gd name="T22" fmla="*/ 54 w 76"/>
                <a:gd name="T23" fmla="*/ 49 h 61"/>
                <a:gd name="T24" fmla="*/ 37 w 76"/>
                <a:gd name="T25" fmla="*/ 39 h 61"/>
                <a:gd name="T26" fmla="*/ 23 w 76"/>
                <a:gd name="T27" fmla="*/ 29 h 61"/>
                <a:gd name="T28" fmla="*/ 18 w 76"/>
                <a:gd name="T29" fmla="*/ 27 h 61"/>
                <a:gd name="T30" fmla="*/ 14 w 76"/>
                <a:gd name="T31" fmla="*/ 27 h 61"/>
                <a:gd name="T32" fmla="*/ 14 w 76"/>
                <a:gd name="T33" fmla="*/ 19 h 61"/>
                <a:gd name="T34" fmla="*/ 8 w 76"/>
                <a:gd name="T35" fmla="*/ 7 h 61"/>
                <a:gd name="T36" fmla="*/ 0 w 76"/>
                <a:gd name="T37" fmla="*/ 0 h 6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
                <a:gd name="T58" fmla="*/ 0 h 61"/>
                <a:gd name="T59" fmla="*/ 76 w 76"/>
                <a:gd name="T60" fmla="*/ 61 h 6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 h="61">
                  <a:moveTo>
                    <a:pt x="0" y="0"/>
                  </a:moveTo>
                  <a:lnTo>
                    <a:pt x="12" y="7"/>
                  </a:lnTo>
                  <a:lnTo>
                    <a:pt x="29" y="21"/>
                  </a:lnTo>
                  <a:lnTo>
                    <a:pt x="35" y="29"/>
                  </a:lnTo>
                  <a:lnTo>
                    <a:pt x="45" y="29"/>
                  </a:lnTo>
                  <a:lnTo>
                    <a:pt x="54" y="31"/>
                  </a:lnTo>
                  <a:lnTo>
                    <a:pt x="65" y="33"/>
                  </a:lnTo>
                  <a:lnTo>
                    <a:pt x="75" y="36"/>
                  </a:lnTo>
                  <a:lnTo>
                    <a:pt x="66" y="41"/>
                  </a:lnTo>
                  <a:lnTo>
                    <a:pt x="66" y="49"/>
                  </a:lnTo>
                  <a:lnTo>
                    <a:pt x="71" y="60"/>
                  </a:lnTo>
                  <a:lnTo>
                    <a:pt x="54" y="49"/>
                  </a:lnTo>
                  <a:lnTo>
                    <a:pt x="37" y="39"/>
                  </a:lnTo>
                  <a:lnTo>
                    <a:pt x="23" y="29"/>
                  </a:lnTo>
                  <a:lnTo>
                    <a:pt x="18" y="27"/>
                  </a:lnTo>
                  <a:lnTo>
                    <a:pt x="14" y="27"/>
                  </a:lnTo>
                  <a:lnTo>
                    <a:pt x="14" y="19"/>
                  </a:lnTo>
                  <a:lnTo>
                    <a:pt x="8" y="7"/>
                  </a:lnTo>
                  <a:lnTo>
                    <a:pt x="0" y="0"/>
                  </a:lnTo>
                </a:path>
              </a:pathLst>
            </a:custGeom>
            <a:noFill/>
            <a:ln w="12700" cap="rnd">
              <a:solidFill>
                <a:srgbClr val="000000"/>
              </a:solidFill>
              <a:round/>
              <a:headEnd type="none" w="sm" len="sm"/>
              <a:tailEnd type="none" w="sm" len="sm"/>
            </a:ln>
          </p:spPr>
          <p:txBody>
            <a:bodyPr/>
            <a:lstStyle/>
            <a:p>
              <a:endParaRPr lang="zh-CN" altLang="en-US"/>
            </a:p>
          </p:txBody>
        </p:sp>
        <p:sp>
          <p:nvSpPr>
            <p:cNvPr id="45112" name="Freeform 47"/>
            <p:cNvSpPr>
              <a:spLocks/>
            </p:cNvSpPr>
            <p:nvPr/>
          </p:nvSpPr>
          <p:spPr bwMode="auto">
            <a:xfrm>
              <a:off x="3110" y="3188"/>
              <a:ext cx="26" cy="32"/>
            </a:xfrm>
            <a:custGeom>
              <a:avLst/>
              <a:gdLst>
                <a:gd name="T0" fmla="*/ 9 w 26"/>
                <a:gd name="T1" fmla="*/ 0 h 32"/>
                <a:gd name="T2" fmla="*/ 10 w 26"/>
                <a:gd name="T3" fmla="*/ 7 h 32"/>
                <a:gd name="T4" fmla="*/ 25 w 26"/>
                <a:gd name="T5" fmla="*/ 31 h 32"/>
                <a:gd name="T6" fmla="*/ 16 w 26"/>
                <a:gd name="T7" fmla="*/ 31 h 32"/>
                <a:gd name="T8" fmla="*/ 13 w 26"/>
                <a:gd name="T9" fmla="*/ 31 h 32"/>
                <a:gd name="T10" fmla="*/ 2 w 26"/>
                <a:gd name="T11" fmla="*/ 18 h 32"/>
                <a:gd name="T12" fmla="*/ 0 w 26"/>
                <a:gd name="T13" fmla="*/ 0 h 32"/>
                <a:gd name="T14" fmla="*/ 4 w 26"/>
                <a:gd name="T15" fmla="*/ 0 h 32"/>
                <a:gd name="T16" fmla="*/ 9 w 26"/>
                <a:gd name="T17" fmla="*/ 0 h 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
                <a:gd name="T28" fmla="*/ 0 h 32"/>
                <a:gd name="T29" fmla="*/ 26 w 26"/>
                <a:gd name="T30" fmla="*/ 32 h 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 h="32">
                  <a:moveTo>
                    <a:pt x="9" y="0"/>
                  </a:moveTo>
                  <a:lnTo>
                    <a:pt x="10" y="7"/>
                  </a:lnTo>
                  <a:lnTo>
                    <a:pt x="25" y="31"/>
                  </a:lnTo>
                  <a:lnTo>
                    <a:pt x="16" y="31"/>
                  </a:lnTo>
                  <a:lnTo>
                    <a:pt x="13" y="31"/>
                  </a:lnTo>
                  <a:lnTo>
                    <a:pt x="2" y="18"/>
                  </a:lnTo>
                  <a:lnTo>
                    <a:pt x="0" y="0"/>
                  </a:lnTo>
                  <a:lnTo>
                    <a:pt x="4" y="0"/>
                  </a:lnTo>
                  <a:lnTo>
                    <a:pt x="9" y="0"/>
                  </a:lnTo>
                </a:path>
              </a:pathLst>
            </a:custGeom>
            <a:solidFill>
              <a:srgbClr val="FFA380"/>
            </a:solidFill>
            <a:ln w="12700" cap="rnd">
              <a:solidFill>
                <a:srgbClr val="000000"/>
              </a:solidFill>
              <a:round/>
              <a:headEnd type="none" w="sm" len="sm"/>
              <a:tailEnd type="none" w="sm" len="sm"/>
            </a:ln>
          </p:spPr>
          <p:txBody>
            <a:bodyPr/>
            <a:lstStyle/>
            <a:p>
              <a:endParaRPr lang="zh-CN" altLang="en-US"/>
            </a:p>
          </p:txBody>
        </p:sp>
        <p:sp>
          <p:nvSpPr>
            <p:cNvPr id="438320" name="Rectangle 48"/>
            <p:cNvSpPr>
              <a:spLocks noChangeArrowheads="1"/>
            </p:cNvSpPr>
            <p:nvPr/>
          </p:nvSpPr>
          <p:spPr bwMode="auto">
            <a:xfrm flipH="1">
              <a:off x="2831" y="2980"/>
              <a:ext cx="200" cy="279"/>
            </a:xfrm>
            <a:prstGeom prst="rect">
              <a:avLst/>
            </a:prstGeom>
            <a:noFill/>
            <a:ln w="9525">
              <a:noFill/>
              <a:miter lim="800000"/>
              <a:headEnd/>
              <a:tailEnd/>
            </a:ln>
            <a:effectLst/>
          </p:spPr>
          <p:txBody>
            <a:bodyPr wrap="none" lIns="23812" tIns="12700" rIns="23812" bIns="12700" anchor="ctr"/>
            <a:lstStyle/>
            <a:p>
              <a:pPr algn="ctr" defTabSz="73025" eaLnBrk="0" hangingPunct="0">
                <a:defRPr/>
              </a:pPr>
              <a:r>
                <a:rPr lang="en-US" altLang="zh-CN" b="1">
                  <a:solidFill>
                    <a:schemeClr val="accent1"/>
                  </a:solidFill>
                  <a:effectLst>
                    <a:outerShdw blurRad="38100" dist="38100" dir="2700000" algn="tl">
                      <a:srgbClr val="C0C0C0"/>
                    </a:outerShdw>
                  </a:effectLst>
                  <a:latin typeface="Helvetica" pitchFamily="34" charset="0"/>
                </a:rPr>
                <a:t>Y</a:t>
              </a:r>
              <a:r>
                <a:rPr lang="en-US" altLang="zh-CN" b="1" baseline="-25000">
                  <a:solidFill>
                    <a:schemeClr val="accent1"/>
                  </a:solidFill>
                  <a:effectLst>
                    <a:outerShdw blurRad="38100" dist="38100" dir="2700000" algn="tl">
                      <a:srgbClr val="C0C0C0"/>
                    </a:outerShdw>
                  </a:effectLst>
                  <a:latin typeface="Helvetica" pitchFamily="34" charset="0"/>
                </a:rPr>
                <a:t>B</a:t>
              </a:r>
            </a:p>
          </p:txBody>
        </p:sp>
        <p:sp>
          <p:nvSpPr>
            <p:cNvPr id="45114" name="Freeform 49"/>
            <p:cNvSpPr>
              <a:spLocks/>
            </p:cNvSpPr>
            <p:nvPr/>
          </p:nvSpPr>
          <p:spPr bwMode="auto">
            <a:xfrm>
              <a:off x="3037" y="2986"/>
              <a:ext cx="308" cy="273"/>
            </a:xfrm>
            <a:custGeom>
              <a:avLst/>
              <a:gdLst>
                <a:gd name="T0" fmla="*/ 191 w 308"/>
                <a:gd name="T1" fmla="*/ 241 h 273"/>
                <a:gd name="T2" fmla="*/ 189 w 308"/>
                <a:gd name="T3" fmla="*/ 251 h 273"/>
                <a:gd name="T4" fmla="*/ 198 w 308"/>
                <a:gd name="T5" fmla="*/ 262 h 273"/>
                <a:gd name="T6" fmla="*/ 248 w 308"/>
                <a:gd name="T7" fmla="*/ 272 h 273"/>
                <a:gd name="T8" fmla="*/ 263 w 308"/>
                <a:gd name="T9" fmla="*/ 265 h 273"/>
                <a:gd name="T10" fmla="*/ 280 w 308"/>
                <a:gd name="T11" fmla="*/ 270 h 273"/>
                <a:gd name="T12" fmla="*/ 307 w 308"/>
                <a:gd name="T13" fmla="*/ 267 h 273"/>
                <a:gd name="T14" fmla="*/ 269 w 308"/>
                <a:gd name="T15" fmla="*/ 104 h 273"/>
                <a:gd name="T16" fmla="*/ 219 w 308"/>
                <a:gd name="T17" fmla="*/ 64 h 273"/>
                <a:gd name="T18" fmla="*/ 189 w 308"/>
                <a:gd name="T19" fmla="*/ 34 h 273"/>
                <a:gd name="T20" fmla="*/ 156 w 308"/>
                <a:gd name="T21" fmla="*/ 5 h 273"/>
                <a:gd name="T22" fmla="*/ 134 w 308"/>
                <a:gd name="T23" fmla="*/ 2 h 273"/>
                <a:gd name="T24" fmla="*/ 55 w 308"/>
                <a:gd name="T25" fmla="*/ 39 h 273"/>
                <a:gd name="T26" fmla="*/ 24 w 308"/>
                <a:gd name="T27" fmla="*/ 75 h 273"/>
                <a:gd name="T28" fmla="*/ 16 w 308"/>
                <a:gd name="T29" fmla="*/ 117 h 273"/>
                <a:gd name="T30" fmla="*/ 24 w 308"/>
                <a:gd name="T31" fmla="*/ 119 h 273"/>
                <a:gd name="T32" fmla="*/ 22 w 308"/>
                <a:gd name="T33" fmla="*/ 147 h 273"/>
                <a:gd name="T34" fmla="*/ 0 w 308"/>
                <a:gd name="T35" fmla="*/ 158 h 273"/>
                <a:gd name="T36" fmla="*/ 8 w 308"/>
                <a:gd name="T37" fmla="*/ 166 h 273"/>
                <a:gd name="T38" fmla="*/ 41 w 308"/>
                <a:gd name="T39" fmla="*/ 171 h 273"/>
                <a:gd name="T40" fmla="*/ 58 w 308"/>
                <a:gd name="T41" fmla="*/ 166 h 273"/>
                <a:gd name="T42" fmla="*/ 87 w 308"/>
                <a:gd name="T43" fmla="*/ 158 h 273"/>
                <a:gd name="T44" fmla="*/ 111 w 308"/>
                <a:gd name="T45" fmla="*/ 168 h 273"/>
                <a:gd name="T46" fmla="*/ 119 w 308"/>
                <a:gd name="T47" fmla="*/ 168 h 273"/>
                <a:gd name="T48" fmla="*/ 129 w 308"/>
                <a:gd name="T49" fmla="*/ 171 h 273"/>
                <a:gd name="T50" fmla="*/ 123 w 308"/>
                <a:gd name="T51" fmla="*/ 179 h 273"/>
                <a:gd name="T52" fmla="*/ 140 w 308"/>
                <a:gd name="T53" fmla="*/ 187 h 273"/>
                <a:gd name="T54" fmla="*/ 134 w 308"/>
                <a:gd name="T55" fmla="*/ 195 h 273"/>
                <a:gd name="T56" fmla="*/ 156 w 308"/>
                <a:gd name="T57" fmla="*/ 216 h 273"/>
                <a:gd name="T58" fmla="*/ 198 w 308"/>
                <a:gd name="T59" fmla="*/ 230 h 273"/>
                <a:gd name="T60" fmla="*/ 214 w 308"/>
                <a:gd name="T61" fmla="*/ 224 h 273"/>
                <a:gd name="T62" fmla="*/ 214 w 308"/>
                <a:gd name="T63" fmla="*/ 230 h 273"/>
                <a:gd name="T64" fmla="*/ 206 w 308"/>
                <a:gd name="T65" fmla="*/ 238 h 273"/>
                <a:gd name="T66" fmla="*/ 195 w 308"/>
                <a:gd name="T67" fmla="*/ 241 h 27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08"/>
                <a:gd name="T103" fmla="*/ 0 h 273"/>
                <a:gd name="T104" fmla="*/ 308 w 308"/>
                <a:gd name="T105" fmla="*/ 273 h 27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08" h="273">
                  <a:moveTo>
                    <a:pt x="195" y="241"/>
                  </a:moveTo>
                  <a:lnTo>
                    <a:pt x="191" y="241"/>
                  </a:lnTo>
                  <a:lnTo>
                    <a:pt x="189" y="244"/>
                  </a:lnTo>
                  <a:lnTo>
                    <a:pt x="189" y="251"/>
                  </a:lnTo>
                  <a:lnTo>
                    <a:pt x="193" y="257"/>
                  </a:lnTo>
                  <a:lnTo>
                    <a:pt x="198" y="262"/>
                  </a:lnTo>
                  <a:lnTo>
                    <a:pt x="222" y="272"/>
                  </a:lnTo>
                  <a:lnTo>
                    <a:pt x="248" y="272"/>
                  </a:lnTo>
                  <a:lnTo>
                    <a:pt x="254" y="270"/>
                  </a:lnTo>
                  <a:lnTo>
                    <a:pt x="263" y="265"/>
                  </a:lnTo>
                  <a:lnTo>
                    <a:pt x="268" y="267"/>
                  </a:lnTo>
                  <a:lnTo>
                    <a:pt x="280" y="270"/>
                  </a:lnTo>
                  <a:lnTo>
                    <a:pt x="292" y="270"/>
                  </a:lnTo>
                  <a:lnTo>
                    <a:pt x="307" y="267"/>
                  </a:lnTo>
                  <a:lnTo>
                    <a:pt x="307" y="114"/>
                  </a:lnTo>
                  <a:lnTo>
                    <a:pt x="269" y="104"/>
                  </a:lnTo>
                  <a:lnTo>
                    <a:pt x="232" y="83"/>
                  </a:lnTo>
                  <a:lnTo>
                    <a:pt x="219" y="64"/>
                  </a:lnTo>
                  <a:lnTo>
                    <a:pt x="204" y="51"/>
                  </a:lnTo>
                  <a:lnTo>
                    <a:pt x="189" y="34"/>
                  </a:lnTo>
                  <a:lnTo>
                    <a:pt x="172" y="23"/>
                  </a:lnTo>
                  <a:lnTo>
                    <a:pt x="156" y="5"/>
                  </a:lnTo>
                  <a:lnTo>
                    <a:pt x="140" y="0"/>
                  </a:lnTo>
                  <a:lnTo>
                    <a:pt x="134" y="2"/>
                  </a:lnTo>
                  <a:lnTo>
                    <a:pt x="129" y="2"/>
                  </a:lnTo>
                  <a:lnTo>
                    <a:pt x="55" y="39"/>
                  </a:lnTo>
                  <a:lnTo>
                    <a:pt x="37" y="54"/>
                  </a:lnTo>
                  <a:lnTo>
                    <a:pt x="24" y="75"/>
                  </a:lnTo>
                  <a:lnTo>
                    <a:pt x="8" y="114"/>
                  </a:lnTo>
                  <a:lnTo>
                    <a:pt x="16" y="117"/>
                  </a:lnTo>
                  <a:lnTo>
                    <a:pt x="10" y="119"/>
                  </a:lnTo>
                  <a:lnTo>
                    <a:pt x="24" y="119"/>
                  </a:lnTo>
                  <a:lnTo>
                    <a:pt x="24" y="135"/>
                  </a:lnTo>
                  <a:lnTo>
                    <a:pt x="22" y="147"/>
                  </a:lnTo>
                  <a:lnTo>
                    <a:pt x="22" y="153"/>
                  </a:lnTo>
                  <a:lnTo>
                    <a:pt x="0" y="158"/>
                  </a:lnTo>
                  <a:lnTo>
                    <a:pt x="1" y="160"/>
                  </a:lnTo>
                  <a:lnTo>
                    <a:pt x="8" y="166"/>
                  </a:lnTo>
                  <a:lnTo>
                    <a:pt x="24" y="171"/>
                  </a:lnTo>
                  <a:lnTo>
                    <a:pt x="41" y="171"/>
                  </a:lnTo>
                  <a:lnTo>
                    <a:pt x="49" y="168"/>
                  </a:lnTo>
                  <a:lnTo>
                    <a:pt x="58" y="166"/>
                  </a:lnTo>
                  <a:lnTo>
                    <a:pt x="68" y="163"/>
                  </a:lnTo>
                  <a:lnTo>
                    <a:pt x="87" y="158"/>
                  </a:lnTo>
                  <a:lnTo>
                    <a:pt x="108" y="163"/>
                  </a:lnTo>
                  <a:lnTo>
                    <a:pt x="111" y="168"/>
                  </a:lnTo>
                  <a:lnTo>
                    <a:pt x="113" y="168"/>
                  </a:lnTo>
                  <a:lnTo>
                    <a:pt x="119" y="168"/>
                  </a:lnTo>
                  <a:lnTo>
                    <a:pt x="123" y="171"/>
                  </a:lnTo>
                  <a:lnTo>
                    <a:pt x="129" y="171"/>
                  </a:lnTo>
                  <a:lnTo>
                    <a:pt x="125" y="176"/>
                  </a:lnTo>
                  <a:lnTo>
                    <a:pt x="123" y="179"/>
                  </a:lnTo>
                  <a:lnTo>
                    <a:pt x="131" y="184"/>
                  </a:lnTo>
                  <a:lnTo>
                    <a:pt x="140" y="187"/>
                  </a:lnTo>
                  <a:lnTo>
                    <a:pt x="138" y="189"/>
                  </a:lnTo>
                  <a:lnTo>
                    <a:pt x="134" y="195"/>
                  </a:lnTo>
                  <a:lnTo>
                    <a:pt x="136" y="197"/>
                  </a:lnTo>
                  <a:lnTo>
                    <a:pt x="156" y="216"/>
                  </a:lnTo>
                  <a:lnTo>
                    <a:pt x="181" y="226"/>
                  </a:lnTo>
                  <a:lnTo>
                    <a:pt x="198" y="230"/>
                  </a:lnTo>
                  <a:lnTo>
                    <a:pt x="210" y="228"/>
                  </a:lnTo>
                  <a:lnTo>
                    <a:pt x="214" y="224"/>
                  </a:lnTo>
                  <a:lnTo>
                    <a:pt x="214" y="226"/>
                  </a:lnTo>
                  <a:lnTo>
                    <a:pt x="214" y="230"/>
                  </a:lnTo>
                  <a:lnTo>
                    <a:pt x="214" y="236"/>
                  </a:lnTo>
                  <a:lnTo>
                    <a:pt x="206" y="238"/>
                  </a:lnTo>
                  <a:lnTo>
                    <a:pt x="199" y="238"/>
                  </a:lnTo>
                  <a:lnTo>
                    <a:pt x="195" y="241"/>
                  </a:lnTo>
                </a:path>
              </a:pathLst>
            </a:custGeom>
            <a:solidFill>
              <a:srgbClr val="FFE1D5"/>
            </a:solidFill>
            <a:ln w="9525" cap="rnd">
              <a:noFill/>
              <a:round/>
              <a:headEnd type="none" w="sm" len="sm"/>
              <a:tailEnd type="none" w="sm" len="sm"/>
            </a:ln>
          </p:spPr>
          <p:txBody>
            <a:bodyPr/>
            <a:lstStyle/>
            <a:p>
              <a:endParaRPr lang="zh-CN" altLang="en-US"/>
            </a:p>
          </p:txBody>
        </p:sp>
        <p:sp>
          <p:nvSpPr>
            <p:cNvPr id="45115" name="Freeform 50"/>
            <p:cNvSpPr>
              <a:spLocks/>
            </p:cNvSpPr>
            <p:nvPr/>
          </p:nvSpPr>
          <p:spPr bwMode="auto">
            <a:xfrm>
              <a:off x="3035" y="2986"/>
              <a:ext cx="310" cy="276"/>
            </a:xfrm>
            <a:custGeom>
              <a:avLst/>
              <a:gdLst>
                <a:gd name="T0" fmla="*/ 193 w 310"/>
                <a:gd name="T1" fmla="*/ 243 h 276"/>
                <a:gd name="T2" fmla="*/ 190 w 310"/>
                <a:gd name="T3" fmla="*/ 254 h 276"/>
                <a:gd name="T4" fmla="*/ 199 w 310"/>
                <a:gd name="T5" fmla="*/ 264 h 276"/>
                <a:gd name="T6" fmla="*/ 250 w 310"/>
                <a:gd name="T7" fmla="*/ 275 h 276"/>
                <a:gd name="T8" fmla="*/ 265 w 310"/>
                <a:gd name="T9" fmla="*/ 268 h 276"/>
                <a:gd name="T10" fmla="*/ 282 w 310"/>
                <a:gd name="T11" fmla="*/ 273 h 276"/>
                <a:gd name="T12" fmla="*/ 309 w 310"/>
                <a:gd name="T13" fmla="*/ 270 h 276"/>
                <a:gd name="T14" fmla="*/ 271 w 310"/>
                <a:gd name="T15" fmla="*/ 105 h 276"/>
                <a:gd name="T16" fmla="*/ 220 w 310"/>
                <a:gd name="T17" fmla="*/ 65 h 276"/>
                <a:gd name="T18" fmla="*/ 190 w 310"/>
                <a:gd name="T19" fmla="*/ 34 h 276"/>
                <a:gd name="T20" fmla="*/ 157 w 310"/>
                <a:gd name="T21" fmla="*/ 5 h 276"/>
                <a:gd name="T22" fmla="*/ 135 w 310"/>
                <a:gd name="T23" fmla="*/ 2 h 276"/>
                <a:gd name="T24" fmla="*/ 56 w 310"/>
                <a:gd name="T25" fmla="*/ 40 h 276"/>
                <a:gd name="T26" fmla="*/ 24 w 310"/>
                <a:gd name="T27" fmla="*/ 75 h 276"/>
                <a:gd name="T28" fmla="*/ 16 w 310"/>
                <a:gd name="T29" fmla="*/ 119 h 276"/>
                <a:gd name="T30" fmla="*/ 24 w 310"/>
                <a:gd name="T31" fmla="*/ 121 h 276"/>
                <a:gd name="T32" fmla="*/ 22 w 310"/>
                <a:gd name="T33" fmla="*/ 149 h 276"/>
                <a:gd name="T34" fmla="*/ 0 w 310"/>
                <a:gd name="T35" fmla="*/ 160 h 276"/>
                <a:gd name="T36" fmla="*/ 8 w 310"/>
                <a:gd name="T37" fmla="*/ 167 h 276"/>
                <a:gd name="T38" fmla="*/ 41 w 310"/>
                <a:gd name="T39" fmla="*/ 173 h 276"/>
                <a:gd name="T40" fmla="*/ 58 w 310"/>
                <a:gd name="T41" fmla="*/ 167 h 276"/>
                <a:gd name="T42" fmla="*/ 88 w 310"/>
                <a:gd name="T43" fmla="*/ 160 h 276"/>
                <a:gd name="T44" fmla="*/ 111 w 310"/>
                <a:gd name="T45" fmla="*/ 170 h 276"/>
                <a:gd name="T46" fmla="*/ 120 w 310"/>
                <a:gd name="T47" fmla="*/ 170 h 276"/>
                <a:gd name="T48" fmla="*/ 130 w 310"/>
                <a:gd name="T49" fmla="*/ 173 h 276"/>
                <a:gd name="T50" fmla="*/ 124 w 310"/>
                <a:gd name="T51" fmla="*/ 181 h 276"/>
                <a:gd name="T52" fmla="*/ 141 w 310"/>
                <a:gd name="T53" fmla="*/ 189 h 276"/>
                <a:gd name="T54" fmla="*/ 135 w 310"/>
                <a:gd name="T55" fmla="*/ 196 h 276"/>
                <a:gd name="T56" fmla="*/ 157 w 310"/>
                <a:gd name="T57" fmla="*/ 218 h 276"/>
                <a:gd name="T58" fmla="*/ 199 w 310"/>
                <a:gd name="T59" fmla="*/ 233 h 276"/>
                <a:gd name="T60" fmla="*/ 215 w 310"/>
                <a:gd name="T61" fmla="*/ 226 h 276"/>
                <a:gd name="T62" fmla="*/ 215 w 310"/>
                <a:gd name="T63" fmla="*/ 233 h 276"/>
                <a:gd name="T64" fmla="*/ 207 w 310"/>
                <a:gd name="T65" fmla="*/ 241 h 276"/>
                <a:gd name="T66" fmla="*/ 197 w 310"/>
                <a:gd name="T67" fmla="*/ 243 h 2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0"/>
                <a:gd name="T103" fmla="*/ 0 h 276"/>
                <a:gd name="T104" fmla="*/ 310 w 310"/>
                <a:gd name="T105" fmla="*/ 276 h 27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0" h="276">
                  <a:moveTo>
                    <a:pt x="197" y="243"/>
                  </a:moveTo>
                  <a:lnTo>
                    <a:pt x="193" y="243"/>
                  </a:lnTo>
                  <a:lnTo>
                    <a:pt x="190" y="246"/>
                  </a:lnTo>
                  <a:lnTo>
                    <a:pt x="190" y="254"/>
                  </a:lnTo>
                  <a:lnTo>
                    <a:pt x="194" y="260"/>
                  </a:lnTo>
                  <a:lnTo>
                    <a:pt x="199" y="264"/>
                  </a:lnTo>
                  <a:lnTo>
                    <a:pt x="224" y="275"/>
                  </a:lnTo>
                  <a:lnTo>
                    <a:pt x="250" y="275"/>
                  </a:lnTo>
                  <a:lnTo>
                    <a:pt x="256" y="273"/>
                  </a:lnTo>
                  <a:lnTo>
                    <a:pt x="265" y="268"/>
                  </a:lnTo>
                  <a:lnTo>
                    <a:pt x="269" y="270"/>
                  </a:lnTo>
                  <a:lnTo>
                    <a:pt x="282" y="273"/>
                  </a:lnTo>
                  <a:lnTo>
                    <a:pt x="294" y="273"/>
                  </a:lnTo>
                  <a:lnTo>
                    <a:pt x="309" y="270"/>
                  </a:lnTo>
                  <a:lnTo>
                    <a:pt x="309" y="115"/>
                  </a:lnTo>
                  <a:lnTo>
                    <a:pt x="271" y="105"/>
                  </a:lnTo>
                  <a:lnTo>
                    <a:pt x="234" y="83"/>
                  </a:lnTo>
                  <a:lnTo>
                    <a:pt x="220" y="65"/>
                  </a:lnTo>
                  <a:lnTo>
                    <a:pt x="205" y="52"/>
                  </a:lnTo>
                  <a:lnTo>
                    <a:pt x="190" y="34"/>
                  </a:lnTo>
                  <a:lnTo>
                    <a:pt x="173" y="24"/>
                  </a:lnTo>
                  <a:lnTo>
                    <a:pt x="157" y="5"/>
                  </a:lnTo>
                  <a:lnTo>
                    <a:pt x="141" y="0"/>
                  </a:lnTo>
                  <a:lnTo>
                    <a:pt x="135" y="2"/>
                  </a:lnTo>
                  <a:lnTo>
                    <a:pt x="130" y="2"/>
                  </a:lnTo>
                  <a:lnTo>
                    <a:pt x="56" y="40"/>
                  </a:lnTo>
                  <a:lnTo>
                    <a:pt x="37" y="54"/>
                  </a:lnTo>
                  <a:lnTo>
                    <a:pt x="24" y="75"/>
                  </a:lnTo>
                  <a:lnTo>
                    <a:pt x="8" y="115"/>
                  </a:lnTo>
                  <a:lnTo>
                    <a:pt x="16" y="119"/>
                  </a:lnTo>
                  <a:lnTo>
                    <a:pt x="10" y="121"/>
                  </a:lnTo>
                  <a:lnTo>
                    <a:pt x="24" y="121"/>
                  </a:lnTo>
                  <a:lnTo>
                    <a:pt x="24" y="136"/>
                  </a:lnTo>
                  <a:lnTo>
                    <a:pt x="22" y="149"/>
                  </a:lnTo>
                  <a:lnTo>
                    <a:pt x="22" y="154"/>
                  </a:lnTo>
                  <a:lnTo>
                    <a:pt x="0" y="160"/>
                  </a:lnTo>
                  <a:lnTo>
                    <a:pt x="1" y="162"/>
                  </a:lnTo>
                  <a:lnTo>
                    <a:pt x="8" y="167"/>
                  </a:lnTo>
                  <a:lnTo>
                    <a:pt x="24" y="173"/>
                  </a:lnTo>
                  <a:lnTo>
                    <a:pt x="41" y="173"/>
                  </a:lnTo>
                  <a:lnTo>
                    <a:pt x="50" y="170"/>
                  </a:lnTo>
                  <a:lnTo>
                    <a:pt x="58" y="167"/>
                  </a:lnTo>
                  <a:lnTo>
                    <a:pt x="68" y="165"/>
                  </a:lnTo>
                  <a:lnTo>
                    <a:pt x="88" y="160"/>
                  </a:lnTo>
                  <a:lnTo>
                    <a:pt x="109" y="165"/>
                  </a:lnTo>
                  <a:lnTo>
                    <a:pt x="111" y="170"/>
                  </a:lnTo>
                  <a:lnTo>
                    <a:pt x="114" y="170"/>
                  </a:lnTo>
                  <a:lnTo>
                    <a:pt x="120" y="170"/>
                  </a:lnTo>
                  <a:lnTo>
                    <a:pt x="124" y="173"/>
                  </a:lnTo>
                  <a:lnTo>
                    <a:pt x="130" y="173"/>
                  </a:lnTo>
                  <a:lnTo>
                    <a:pt x="126" y="179"/>
                  </a:lnTo>
                  <a:lnTo>
                    <a:pt x="124" y="181"/>
                  </a:lnTo>
                  <a:lnTo>
                    <a:pt x="132" y="186"/>
                  </a:lnTo>
                  <a:lnTo>
                    <a:pt x="141" y="189"/>
                  </a:lnTo>
                  <a:lnTo>
                    <a:pt x="139" y="192"/>
                  </a:lnTo>
                  <a:lnTo>
                    <a:pt x="135" y="196"/>
                  </a:lnTo>
                  <a:lnTo>
                    <a:pt x="137" y="200"/>
                  </a:lnTo>
                  <a:lnTo>
                    <a:pt x="157" y="218"/>
                  </a:lnTo>
                  <a:lnTo>
                    <a:pt x="182" y="229"/>
                  </a:lnTo>
                  <a:lnTo>
                    <a:pt x="199" y="233"/>
                  </a:lnTo>
                  <a:lnTo>
                    <a:pt x="211" y="230"/>
                  </a:lnTo>
                  <a:lnTo>
                    <a:pt x="215" y="226"/>
                  </a:lnTo>
                  <a:lnTo>
                    <a:pt x="215" y="229"/>
                  </a:lnTo>
                  <a:lnTo>
                    <a:pt x="215" y="233"/>
                  </a:lnTo>
                  <a:lnTo>
                    <a:pt x="215" y="239"/>
                  </a:lnTo>
                  <a:lnTo>
                    <a:pt x="207" y="241"/>
                  </a:lnTo>
                  <a:lnTo>
                    <a:pt x="200" y="241"/>
                  </a:lnTo>
                  <a:lnTo>
                    <a:pt x="197" y="243"/>
                  </a:lnTo>
                </a:path>
              </a:pathLst>
            </a:custGeom>
            <a:noFill/>
            <a:ln w="12700" cap="rnd">
              <a:solidFill>
                <a:srgbClr val="000000"/>
              </a:solidFill>
              <a:round/>
              <a:headEnd type="none" w="sm" len="sm"/>
              <a:tailEnd type="none" w="sm" len="sm"/>
            </a:ln>
          </p:spPr>
          <p:txBody>
            <a:bodyPr/>
            <a:lstStyle/>
            <a:p>
              <a:endParaRPr lang="zh-CN" altLang="en-US"/>
            </a:p>
          </p:txBody>
        </p:sp>
        <p:sp>
          <p:nvSpPr>
            <p:cNvPr id="45116" name="Freeform 51"/>
            <p:cNvSpPr>
              <a:spLocks/>
            </p:cNvSpPr>
            <p:nvPr/>
          </p:nvSpPr>
          <p:spPr bwMode="auto">
            <a:xfrm>
              <a:off x="3169" y="3069"/>
              <a:ext cx="17" cy="18"/>
            </a:xfrm>
            <a:custGeom>
              <a:avLst/>
              <a:gdLst>
                <a:gd name="T0" fmla="*/ 16 w 17"/>
                <a:gd name="T1" fmla="*/ 13 h 18"/>
                <a:gd name="T2" fmla="*/ 8 w 17"/>
                <a:gd name="T3" fmla="*/ 13 h 18"/>
                <a:gd name="T4" fmla="*/ 0 w 17"/>
                <a:gd name="T5" fmla="*/ 17 h 18"/>
                <a:gd name="T6" fmla="*/ 4 w 17"/>
                <a:gd name="T7" fmla="*/ 6 h 18"/>
                <a:gd name="T8" fmla="*/ 8 w 17"/>
                <a:gd name="T9" fmla="*/ 0 h 18"/>
                <a:gd name="T10" fmla="*/ 8 w 17"/>
                <a:gd name="T11" fmla="*/ 3 h 18"/>
                <a:gd name="T12" fmla="*/ 11 w 17"/>
                <a:gd name="T13" fmla="*/ 10 h 18"/>
                <a:gd name="T14" fmla="*/ 16 w 17"/>
                <a:gd name="T15" fmla="*/ 13 h 18"/>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8"/>
                <a:gd name="T26" fmla="*/ 17 w 17"/>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8">
                  <a:moveTo>
                    <a:pt x="16" y="13"/>
                  </a:moveTo>
                  <a:lnTo>
                    <a:pt x="8" y="13"/>
                  </a:lnTo>
                  <a:lnTo>
                    <a:pt x="0" y="17"/>
                  </a:lnTo>
                  <a:lnTo>
                    <a:pt x="4" y="6"/>
                  </a:lnTo>
                  <a:lnTo>
                    <a:pt x="8" y="0"/>
                  </a:lnTo>
                  <a:lnTo>
                    <a:pt x="8" y="3"/>
                  </a:lnTo>
                  <a:lnTo>
                    <a:pt x="11" y="10"/>
                  </a:lnTo>
                  <a:lnTo>
                    <a:pt x="16" y="13"/>
                  </a:lnTo>
                </a:path>
              </a:pathLst>
            </a:custGeom>
            <a:solidFill>
              <a:srgbClr val="FFA380"/>
            </a:solidFill>
            <a:ln w="9525" cap="rnd">
              <a:noFill/>
              <a:round/>
              <a:headEnd type="none" w="sm" len="sm"/>
              <a:tailEnd type="none" w="sm" len="sm"/>
            </a:ln>
          </p:spPr>
          <p:txBody>
            <a:bodyPr/>
            <a:lstStyle/>
            <a:p>
              <a:endParaRPr lang="zh-CN" altLang="en-US"/>
            </a:p>
          </p:txBody>
        </p:sp>
        <p:sp>
          <p:nvSpPr>
            <p:cNvPr id="45117" name="Freeform 52"/>
            <p:cNvSpPr>
              <a:spLocks/>
            </p:cNvSpPr>
            <p:nvPr/>
          </p:nvSpPr>
          <p:spPr bwMode="auto">
            <a:xfrm>
              <a:off x="3167" y="3069"/>
              <a:ext cx="18" cy="18"/>
            </a:xfrm>
            <a:custGeom>
              <a:avLst/>
              <a:gdLst>
                <a:gd name="T0" fmla="*/ 17 w 18"/>
                <a:gd name="T1" fmla="*/ 14 h 18"/>
                <a:gd name="T2" fmla="*/ 9 w 18"/>
                <a:gd name="T3" fmla="*/ 14 h 18"/>
                <a:gd name="T4" fmla="*/ 0 w 18"/>
                <a:gd name="T5" fmla="*/ 17 h 18"/>
                <a:gd name="T6" fmla="*/ 4 w 18"/>
                <a:gd name="T7" fmla="*/ 6 h 18"/>
                <a:gd name="T8" fmla="*/ 9 w 18"/>
                <a:gd name="T9" fmla="*/ 0 h 18"/>
                <a:gd name="T10" fmla="*/ 9 w 18"/>
                <a:gd name="T11" fmla="*/ 2 h 18"/>
                <a:gd name="T12" fmla="*/ 13 w 18"/>
                <a:gd name="T13" fmla="*/ 10 h 18"/>
                <a:gd name="T14" fmla="*/ 17 w 18"/>
                <a:gd name="T15" fmla="*/ 14 h 18"/>
                <a:gd name="T16" fmla="*/ 0 60000 65536"/>
                <a:gd name="T17" fmla="*/ 0 60000 65536"/>
                <a:gd name="T18" fmla="*/ 0 60000 65536"/>
                <a:gd name="T19" fmla="*/ 0 60000 65536"/>
                <a:gd name="T20" fmla="*/ 0 60000 65536"/>
                <a:gd name="T21" fmla="*/ 0 60000 65536"/>
                <a:gd name="T22" fmla="*/ 0 60000 65536"/>
                <a:gd name="T23" fmla="*/ 0 60000 65536"/>
                <a:gd name="T24" fmla="*/ 0 w 18"/>
                <a:gd name="T25" fmla="*/ 0 h 18"/>
                <a:gd name="T26" fmla="*/ 18 w 18"/>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 h="18">
                  <a:moveTo>
                    <a:pt x="17" y="14"/>
                  </a:moveTo>
                  <a:lnTo>
                    <a:pt x="9" y="14"/>
                  </a:lnTo>
                  <a:lnTo>
                    <a:pt x="0" y="17"/>
                  </a:lnTo>
                  <a:lnTo>
                    <a:pt x="4" y="6"/>
                  </a:lnTo>
                  <a:lnTo>
                    <a:pt x="9" y="0"/>
                  </a:lnTo>
                  <a:lnTo>
                    <a:pt x="9" y="2"/>
                  </a:lnTo>
                  <a:lnTo>
                    <a:pt x="13" y="10"/>
                  </a:lnTo>
                  <a:lnTo>
                    <a:pt x="17" y="14"/>
                  </a:lnTo>
                </a:path>
              </a:pathLst>
            </a:custGeom>
            <a:noFill/>
            <a:ln w="12700" cap="rnd">
              <a:solidFill>
                <a:srgbClr val="000000"/>
              </a:solidFill>
              <a:round/>
              <a:headEnd type="none" w="sm" len="sm"/>
              <a:tailEnd type="none" w="sm" len="sm"/>
            </a:ln>
          </p:spPr>
          <p:txBody>
            <a:bodyPr/>
            <a:lstStyle/>
            <a:p>
              <a:endParaRPr lang="zh-CN" altLang="en-US"/>
            </a:p>
          </p:txBody>
        </p:sp>
        <p:sp>
          <p:nvSpPr>
            <p:cNvPr id="45118" name="Freeform 53"/>
            <p:cNvSpPr>
              <a:spLocks/>
            </p:cNvSpPr>
            <p:nvPr/>
          </p:nvSpPr>
          <p:spPr bwMode="auto">
            <a:xfrm>
              <a:off x="3105" y="3080"/>
              <a:ext cx="48" cy="18"/>
            </a:xfrm>
            <a:custGeom>
              <a:avLst/>
              <a:gdLst>
                <a:gd name="T0" fmla="*/ 22 w 48"/>
                <a:gd name="T1" fmla="*/ 0 h 18"/>
                <a:gd name="T2" fmla="*/ 33 w 48"/>
                <a:gd name="T3" fmla="*/ 6 h 18"/>
                <a:gd name="T4" fmla="*/ 47 w 48"/>
                <a:gd name="T5" fmla="*/ 17 h 18"/>
                <a:gd name="T6" fmla="*/ 14 w 48"/>
                <a:gd name="T7" fmla="*/ 17 h 18"/>
                <a:gd name="T8" fmla="*/ 0 w 48"/>
                <a:gd name="T9" fmla="*/ 17 h 18"/>
                <a:gd name="T10" fmla="*/ 12 w 48"/>
                <a:gd name="T11" fmla="*/ 10 h 18"/>
                <a:gd name="T12" fmla="*/ 22 w 48"/>
                <a:gd name="T13" fmla="*/ 0 h 18"/>
                <a:gd name="T14" fmla="*/ 0 60000 65536"/>
                <a:gd name="T15" fmla="*/ 0 60000 65536"/>
                <a:gd name="T16" fmla="*/ 0 60000 65536"/>
                <a:gd name="T17" fmla="*/ 0 60000 65536"/>
                <a:gd name="T18" fmla="*/ 0 60000 65536"/>
                <a:gd name="T19" fmla="*/ 0 60000 65536"/>
                <a:gd name="T20" fmla="*/ 0 60000 65536"/>
                <a:gd name="T21" fmla="*/ 0 w 48"/>
                <a:gd name="T22" fmla="*/ 0 h 18"/>
                <a:gd name="T23" fmla="*/ 48 w 48"/>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18">
                  <a:moveTo>
                    <a:pt x="22" y="0"/>
                  </a:moveTo>
                  <a:lnTo>
                    <a:pt x="33" y="6"/>
                  </a:lnTo>
                  <a:lnTo>
                    <a:pt x="47" y="17"/>
                  </a:lnTo>
                  <a:lnTo>
                    <a:pt x="14" y="17"/>
                  </a:lnTo>
                  <a:lnTo>
                    <a:pt x="0" y="17"/>
                  </a:lnTo>
                  <a:lnTo>
                    <a:pt x="12" y="10"/>
                  </a:lnTo>
                  <a:lnTo>
                    <a:pt x="22" y="0"/>
                  </a:lnTo>
                </a:path>
              </a:pathLst>
            </a:custGeom>
            <a:solidFill>
              <a:srgbClr val="FFA380"/>
            </a:solidFill>
            <a:ln w="9525" cap="rnd">
              <a:noFill/>
              <a:round/>
              <a:headEnd type="none" w="sm" len="sm"/>
              <a:tailEnd type="none" w="sm" len="sm"/>
            </a:ln>
          </p:spPr>
          <p:txBody>
            <a:bodyPr/>
            <a:lstStyle/>
            <a:p>
              <a:endParaRPr lang="zh-CN" altLang="en-US"/>
            </a:p>
          </p:txBody>
        </p:sp>
        <p:sp>
          <p:nvSpPr>
            <p:cNvPr id="45119" name="Freeform 54"/>
            <p:cNvSpPr>
              <a:spLocks/>
            </p:cNvSpPr>
            <p:nvPr/>
          </p:nvSpPr>
          <p:spPr bwMode="auto">
            <a:xfrm>
              <a:off x="3103" y="3080"/>
              <a:ext cx="50" cy="18"/>
            </a:xfrm>
            <a:custGeom>
              <a:avLst/>
              <a:gdLst>
                <a:gd name="T0" fmla="*/ 23 w 50"/>
                <a:gd name="T1" fmla="*/ 0 h 18"/>
                <a:gd name="T2" fmla="*/ 34 w 50"/>
                <a:gd name="T3" fmla="*/ 4 h 18"/>
                <a:gd name="T4" fmla="*/ 49 w 50"/>
                <a:gd name="T5" fmla="*/ 17 h 18"/>
                <a:gd name="T6" fmla="*/ 15 w 50"/>
                <a:gd name="T7" fmla="*/ 17 h 18"/>
                <a:gd name="T8" fmla="*/ 0 w 50"/>
                <a:gd name="T9" fmla="*/ 17 h 18"/>
                <a:gd name="T10" fmla="*/ 12 w 50"/>
                <a:gd name="T11" fmla="*/ 12 h 18"/>
                <a:gd name="T12" fmla="*/ 23 w 50"/>
                <a:gd name="T13" fmla="*/ 0 h 18"/>
                <a:gd name="T14" fmla="*/ 0 60000 65536"/>
                <a:gd name="T15" fmla="*/ 0 60000 65536"/>
                <a:gd name="T16" fmla="*/ 0 60000 65536"/>
                <a:gd name="T17" fmla="*/ 0 60000 65536"/>
                <a:gd name="T18" fmla="*/ 0 60000 65536"/>
                <a:gd name="T19" fmla="*/ 0 60000 65536"/>
                <a:gd name="T20" fmla="*/ 0 60000 65536"/>
                <a:gd name="T21" fmla="*/ 0 w 50"/>
                <a:gd name="T22" fmla="*/ 0 h 18"/>
                <a:gd name="T23" fmla="*/ 50 w 50"/>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18">
                  <a:moveTo>
                    <a:pt x="23" y="0"/>
                  </a:moveTo>
                  <a:lnTo>
                    <a:pt x="34" y="4"/>
                  </a:lnTo>
                  <a:lnTo>
                    <a:pt x="49" y="17"/>
                  </a:lnTo>
                  <a:lnTo>
                    <a:pt x="15" y="17"/>
                  </a:lnTo>
                  <a:lnTo>
                    <a:pt x="0" y="17"/>
                  </a:lnTo>
                  <a:lnTo>
                    <a:pt x="12" y="12"/>
                  </a:lnTo>
                  <a:lnTo>
                    <a:pt x="23" y="0"/>
                  </a:lnTo>
                </a:path>
              </a:pathLst>
            </a:custGeom>
            <a:noFill/>
            <a:ln w="12700" cap="rnd">
              <a:solidFill>
                <a:srgbClr val="000000"/>
              </a:solidFill>
              <a:round/>
              <a:headEnd type="none" w="sm" len="sm"/>
              <a:tailEnd type="none" w="sm" len="sm"/>
            </a:ln>
          </p:spPr>
          <p:txBody>
            <a:bodyPr/>
            <a:lstStyle/>
            <a:p>
              <a:endParaRPr lang="zh-CN" altLang="en-US"/>
            </a:p>
          </p:txBody>
        </p:sp>
        <p:sp>
          <p:nvSpPr>
            <p:cNvPr id="45120" name="Freeform 55"/>
            <p:cNvSpPr>
              <a:spLocks/>
            </p:cNvSpPr>
            <p:nvPr/>
          </p:nvSpPr>
          <p:spPr bwMode="auto">
            <a:xfrm>
              <a:off x="3084" y="3067"/>
              <a:ext cx="17" cy="19"/>
            </a:xfrm>
            <a:custGeom>
              <a:avLst/>
              <a:gdLst>
                <a:gd name="T0" fmla="*/ 0 w 17"/>
                <a:gd name="T1" fmla="*/ 18 h 19"/>
                <a:gd name="T2" fmla="*/ 12 w 17"/>
                <a:gd name="T3" fmla="*/ 18 h 19"/>
                <a:gd name="T4" fmla="*/ 16 w 17"/>
                <a:gd name="T5" fmla="*/ 14 h 19"/>
                <a:gd name="T6" fmla="*/ 16 w 17"/>
                <a:gd name="T7" fmla="*/ 10 h 19"/>
                <a:gd name="T8" fmla="*/ 9 w 17"/>
                <a:gd name="T9" fmla="*/ 4 h 19"/>
                <a:gd name="T10" fmla="*/ 5 w 17"/>
                <a:gd name="T11" fmla="*/ 0 h 19"/>
                <a:gd name="T12" fmla="*/ 5 w 17"/>
                <a:gd name="T13" fmla="*/ 4 h 19"/>
                <a:gd name="T14" fmla="*/ 5 w 17"/>
                <a:gd name="T15" fmla="*/ 12 h 19"/>
                <a:gd name="T16" fmla="*/ 3 w 17"/>
                <a:gd name="T17" fmla="*/ 14 h 19"/>
                <a:gd name="T18" fmla="*/ 3 w 17"/>
                <a:gd name="T19" fmla="*/ 18 h 19"/>
                <a:gd name="T20" fmla="*/ 0 w 17"/>
                <a:gd name="T21" fmla="*/ 1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19"/>
                <a:gd name="T35" fmla="*/ 17 w 17"/>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19">
                  <a:moveTo>
                    <a:pt x="0" y="18"/>
                  </a:moveTo>
                  <a:lnTo>
                    <a:pt x="12" y="18"/>
                  </a:lnTo>
                  <a:lnTo>
                    <a:pt x="16" y="14"/>
                  </a:lnTo>
                  <a:lnTo>
                    <a:pt x="16" y="10"/>
                  </a:lnTo>
                  <a:lnTo>
                    <a:pt x="9" y="4"/>
                  </a:lnTo>
                  <a:lnTo>
                    <a:pt x="5" y="0"/>
                  </a:lnTo>
                  <a:lnTo>
                    <a:pt x="5" y="4"/>
                  </a:lnTo>
                  <a:lnTo>
                    <a:pt x="5" y="12"/>
                  </a:lnTo>
                  <a:lnTo>
                    <a:pt x="3" y="14"/>
                  </a:lnTo>
                  <a:lnTo>
                    <a:pt x="3" y="18"/>
                  </a:lnTo>
                  <a:lnTo>
                    <a:pt x="0" y="18"/>
                  </a:lnTo>
                </a:path>
              </a:pathLst>
            </a:custGeom>
            <a:solidFill>
              <a:srgbClr val="FFA380"/>
            </a:solidFill>
            <a:ln w="9525" cap="rnd">
              <a:noFill/>
              <a:round/>
              <a:headEnd type="none" w="sm" len="sm"/>
              <a:tailEnd type="none" w="sm" len="sm"/>
            </a:ln>
          </p:spPr>
          <p:txBody>
            <a:bodyPr/>
            <a:lstStyle/>
            <a:p>
              <a:endParaRPr lang="zh-CN" altLang="en-US"/>
            </a:p>
          </p:txBody>
        </p:sp>
        <p:sp>
          <p:nvSpPr>
            <p:cNvPr id="45121" name="Freeform 56"/>
            <p:cNvSpPr>
              <a:spLocks/>
            </p:cNvSpPr>
            <p:nvPr/>
          </p:nvSpPr>
          <p:spPr bwMode="auto">
            <a:xfrm>
              <a:off x="3082" y="3067"/>
              <a:ext cx="17" cy="21"/>
            </a:xfrm>
            <a:custGeom>
              <a:avLst/>
              <a:gdLst>
                <a:gd name="T0" fmla="*/ 0 w 17"/>
                <a:gd name="T1" fmla="*/ 20 h 21"/>
                <a:gd name="T2" fmla="*/ 12 w 17"/>
                <a:gd name="T3" fmla="*/ 20 h 21"/>
                <a:gd name="T4" fmla="*/ 16 w 17"/>
                <a:gd name="T5" fmla="*/ 15 h 21"/>
                <a:gd name="T6" fmla="*/ 16 w 17"/>
                <a:gd name="T7" fmla="*/ 11 h 21"/>
                <a:gd name="T8" fmla="*/ 9 w 17"/>
                <a:gd name="T9" fmla="*/ 5 h 21"/>
                <a:gd name="T10" fmla="*/ 5 w 17"/>
                <a:gd name="T11" fmla="*/ 0 h 21"/>
                <a:gd name="T12" fmla="*/ 5 w 17"/>
                <a:gd name="T13" fmla="*/ 5 h 21"/>
                <a:gd name="T14" fmla="*/ 5 w 17"/>
                <a:gd name="T15" fmla="*/ 13 h 21"/>
                <a:gd name="T16" fmla="*/ 2 w 17"/>
                <a:gd name="T17" fmla="*/ 15 h 21"/>
                <a:gd name="T18" fmla="*/ 2 w 17"/>
                <a:gd name="T19" fmla="*/ 20 h 21"/>
                <a:gd name="T20" fmla="*/ 0 w 17"/>
                <a:gd name="T21" fmla="*/ 20 h 2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21"/>
                <a:gd name="T35" fmla="*/ 17 w 17"/>
                <a:gd name="T36" fmla="*/ 21 h 2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21">
                  <a:moveTo>
                    <a:pt x="0" y="20"/>
                  </a:moveTo>
                  <a:lnTo>
                    <a:pt x="12" y="20"/>
                  </a:lnTo>
                  <a:lnTo>
                    <a:pt x="16" y="15"/>
                  </a:lnTo>
                  <a:lnTo>
                    <a:pt x="16" y="11"/>
                  </a:lnTo>
                  <a:lnTo>
                    <a:pt x="9" y="5"/>
                  </a:lnTo>
                  <a:lnTo>
                    <a:pt x="5" y="0"/>
                  </a:lnTo>
                  <a:lnTo>
                    <a:pt x="5" y="5"/>
                  </a:lnTo>
                  <a:lnTo>
                    <a:pt x="5" y="13"/>
                  </a:lnTo>
                  <a:lnTo>
                    <a:pt x="2" y="15"/>
                  </a:lnTo>
                  <a:lnTo>
                    <a:pt x="2" y="20"/>
                  </a:lnTo>
                  <a:lnTo>
                    <a:pt x="0" y="20"/>
                  </a:lnTo>
                </a:path>
              </a:pathLst>
            </a:custGeom>
            <a:noFill/>
            <a:ln w="12700" cap="rnd">
              <a:solidFill>
                <a:srgbClr val="000000"/>
              </a:solidFill>
              <a:round/>
              <a:headEnd type="none" w="sm" len="sm"/>
              <a:tailEnd type="none" w="sm" len="sm"/>
            </a:ln>
          </p:spPr>
          <p:txBody>
            <a:bodyPr/>
            <a:lstStyle/>
            <a:p>
              <a:endParaRPr lang="zh-CN" altLang="en-US"/>
            </a:p>
          </p:txBody>
        </p:sp>
        <p:sp>
          <p:nvSpPr>
            <p:cNvPr id="45122" name="Freeform 57"/>
            <p:cNvSpPr>
              <a:spLocks/>
            </p:cNvSpPr>
            <p:nvPr/>
          </p:nvSpPr>
          <p:spPr bwMode="auto">
            <a:xfrm>
              <a:off x="3105" y="3147"/>
              <a:ext cx="146" cy="81"/>
            </a:xfrm>
            <a:custGeom>
              <a:avLst/>
              <a:gdLst>
                <a:gd name="T0" fmla="*/ 130 w 146"/>
                <a:gd name="T1" fmla="*/ 80 h 81"/>
                <a:gd name="T2" fmla="*/ 137 w 146"/>
                <a:gd name="T3" fmla="*/ 78 h 81"/>
                <a:gd name="T4" fmla="*/ 145 w 146"/>
                <a:gd name="T5" fmla="*/ 75 h 81"/>
                <a:gd name="T6" fmla="*/ 145 w 146"/>
                <a:gd name="T7" fmla="*/ 70 h 81"/>
                <a:gd name="T8" fmla="*/ 145 w 146"/>
                <a:gd name="T9" fmla="*/ 65 h 81"/>
                <a:gd name="T10" fmla="*/ 145 w 146"/>
                <a:gd name="T11" fmla="*/ 63 h 81"/>
                <a:gd name="T12" fmla="*/ 141 w 146"/>
                <a:gd name="T13" fmla="*/ 67 h 81"/>
                <a:gd name="T14" fmla="*/ 128 w 146"/>
                <a:gd name="T15" fmla="*/ 70 h 81"/>
                <a:gd name="T16" fmla="*/ 112 w 146"/>
                <a:gd name="T17" fmla="*/ 65 h 81"/>
                <a:gd name="T18" fmla="*/ 87 w 146"/>
                <a:gd name="T19" fmla="*/ 55 h 81"/>
                <a:gd name="T20" fmla="*/ 67 w 146"/>
                <a:gd name="T21" fmla="*/ 38 h 81"/>
                <a:gd name="T22" fmla="*/ 66 w 146"/>
                <a:gd name="T23" fmla="*/ 35 h 81"/>
                <a:gd name="T24" fmla="*/ 69 w 146"/>
                <a:gd name="T25" fmla="*/ 31 h 81"/>
                <a:gd name="T26" fmla="*/ 72 w 146"/>
                <a:gd name="T27" fmla="*/ 27 h 81"/>
                <a:gd name="T28" fmla="*/ 63 w 146"/>
                <a:gd name="T29" fmla="*/ 25 h 81"/>
                <a:gd name="T30" fmla="*/ 55 w 146"/>
                <a:gd name="T31" fmla="*/ 21 h 81"/>
                <a:gd name="T32" fmla="*/ 57 w 146"/>
                <a:gd name="T33" fmla="*/ 17 h 81"/>
                <a:gd name="T34" fmla="*/ 61 w 146"/>
                <a:gd name="T35" fmla="*/ 13 h 81"/>
                <a:gd name="T36" fmla="*/ 55 w 146"/>
                <a:gd name="T37" fmla="*/ 13 h 81"/>
                <a:gd name="T38" fmla="*/ 51 w 146"/>
                <a:gd name="T39" fmla="*/ 9 h 81"/>
                <a:gd name="T40" fmla="*/ 45 w 146"/>
                <a:gd name="T41" fmla="*/ 9 h 81"/>
                <a:gd name="T42" fmla="*/ 43 w 146"/>
                <a:gd name="T43" fmla="*/ 9 h 81"/>
                <a:gd name="T44" fmla="*/ 40 w 146"/>
                <a:gd name="T45" fmla="*/ 5 h 81"/>
                <a:gd name="T46" fmla="*/ 20 w 146"/>
                <a:gd name="T47" fmla="*/ 0 h 81"/>
                <a:gd name="T48" fmla="*/ 0 w 146"/>
                <a:gd name="T49" fmla="*/ 5 h 81"/>
                <a:gd name="T50" fmla="*/ 28 w 146"/>
                <a:gd name="T51" fmla="*/ 9 h 81"/>
                <a:gd name="T52" fmla="*/ 46 w 146"/>
                <a:gd name="T53" fmla="*/ 25 h 81"/>
                <a:gd name="T54" fmla="*/ 51 w 146"/>
                <a:gd name="T55" fmla="*/ 27 h 81"/>
                <a:gd name="T56" fmla="*/ 53 w 146"/>
                <a:gd name="T57" fmla="*/ 31 h 81"/>
                <a:gd name="T58" fmla="*/ 55 w 146"/>
                <a:gd name="T59" fmla="*/ 33 h 81"/>
                <a:gd name="T60" fmla="*/ 59 w 146"/>
                <a:gd name="T61" fmla="*/ 41 h 81"/>
                <a:gd name="T62" fmla="*/ 93 w 146"/>
                <a:gd name="T63" fmla="*/ 70 h 81"/>
                <a:gd name="T64" fmla="*/ 130 w 146"/>
                <a:gd name="T65" fmla="*/ 80 h 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46"/>
                <a:gd name="T100" fmla="*/ 0 h 81"/>
                <a:gd name="T101" fmla="*/ 146 w 146"/>
                <a:gd name="T102" fmla="*/ 81 h 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46" h="81">
                  <a:moveTo>
                    <a:pt x="130" y="80"/>
                  </a:moveTo>
                  <a:lnTo>
                    <a:pt x="137" y="78"/>
                  </a:lnTo>
                  <a:lnTo>
                    <a:pt x="145" y="75"/>
                  </a:lnTo>
                  <a:lnTo>
                    <a:pt x="145" y="70"/>
                  </a:lnTo>
                  <a:lnTo>
                    <a:pt x="145" y="65"/>
                  </a:lnTo>
                  <a:lnTo>
                    <a:pt x="145" y="63"/>
                  </a:lnTo>
                  <a:lnTo>
                    <a:pt x="141" y="67"/>
                  </a:lnTo>
                  <a:lnTo>
                    <a:pt x="128" y="70"/>
                  </a:lnTo>
                  <a:lnTo>
                    <a:pt x="112" y="65"/>
                  </a:lnTo>
                  <a:lnTo>
                    <a:pt x="87" y="55"/>
                  </a:lnTo>
                  <a:lnTo>
                    <a:pt x="67" y="38"/>
                  </a:lnTo>
                  <a:lnTo>
                    <a:pt x="66" y="35"/>
                  </a:lnTo>
                  <a:lnTo>
                    <a:pt x="69" y="31"/>
                  </a:lnTo>
                  <a:lnTo>
                    <a:pt x="72" y="27"/>
                  </a:lnTo>
                  <a:lnTo>
                    <a:pt x="63" y="25"/>
                  </a:lnTo>
                  <a:lnTo>
                    <a:pt x="55" y="21"/>
                  </a:lnTo>
                  <a:lnTo>
                    <a:pt x="57" y="17"/>
                  </a:lnTo>
                  <a:lnTo>
                    <a:pt x="61" y="13"/>
                  </a:lnTo>
                  <a:lnTo>
                    <a:pt x="55" y="13"/>
                  </a:lnTo>
                  <a:lnTo>
                    <a:pt x="51" y="9"/>
                  </a:lnTo>
                  <a:lnTo>
                    <a:pt x="45" y="9"/>
                  </a:lnTo>
                  <a:lnTo>
                    <a:pt x="43" y="9"/>
                  </a:lnTo>
                  <a:lnTo>
                    <a:pt x="40" y="5"/>
                  </a:lnTo>
                  <a:lnTo>
                    <a:pt x="20" y="0"/>
                  </a:lnTo>
                  <a:lnTo>
                    <a:pt x="0" y="5"/>
                  </a:lnTo>
                  <a:lnTo>
                    <a:pt x="28" y="9"/>
                  </a:lnTo>
                  <a:lnTo>
                    <a:pt x="46" y="25"/>
                  </a:lnTo>
                  <a:lnTo>
                    <a:pt x="51" y="27"/>
                  </a:lnTo>
                  <a:lnTo>
                    <a:pt x="53" y="31"/>
                  </a:lnTo>
                  <a:lnTo>
                    <a:pt x="55" y="33"/>
                  </a:lnTo>
                  <a:lnTo>
                    <a:pt x="59" y="41"/>
                  </a:lnTo>
                  <a:lnTo>
                    <a:pt x="93" y="70"/>
                  </a:lnTo>
                  <a:lnTo>
                    <a:pt x="130" y="80"/>
                  </a:lnTo>
                </a:path>
              </a:pathLst>
            </a:custGeom>
            <a:solidFill>
              <a:srgbClr val="FFE1D5"/>
            </a:solidFill>
            <a:ln w="9525" cap="rnd">
              <a:noFill/>
              <a:round/>
              <a:headEnd type="none" w="sm" len="sm"/>
              <a:tailEnd type="none" w="sm" len="sm"/>
            </a:ln>
          </p:spPr>
          <p:txBody>
            <a:bodyPr/>
            <a:lstStyle/>
            <a:p>
              <a:endParaRPr lang="zh-CN" altLang="en-US"/>
            </a:p>
          </p:txBody>
        </p:sp>
        <p:sp>
          <p:nvSpPr>
            <p:cNvPr id="45123" name="Freeform 58"/>
            <p:cNvSpPr>
              <a:spLocks/>
            </p:cNvSpPr>
            <p:nvPr/>
          </p:nvSpPr>
          <p:spPr bwMode="auto">
            <a:xfrm>
              <a:off x="3103" y="3147"/>
              <a:ext cx="148" cy="85"/>
            </a:xfrm>
            <a:custGeom>
              <a:avLst/>
              <a:gdLst>
                <a:gd name="T0" fmla="*/ 132 w 148"/>
                <a:gd name="T1" fmla="*/ 84 h 85"/>
                <a:gd name="T2" fmla="*/ 138 w 148"/>
                <a:gd name="T3" fmla="*/ 82 h 85"/>
                <a:gd name="T4" fmla="*/ 147 w 148"/>
                <a:gd name="T5" fmla="*/ 79 h 85"/>
                <a:gd name="T6" fmla="*/ 147 w 148"/>
                <a:gd name="T7" fmla="*/ 73 h 85"/>
                <a:gd name="T8" fmla="*/ 147 w 148"/>
                <a:gd name="T9" fmla="*/ 69 h 85"/>
                <a:gd name="T10" fmla="*/ 147 w 148"/>
                <a:gd name="T11" fmla="*/ 65 h 85"/>
                <a:gd name="T12" fmla="*/ 143 w 148"/>
                <a:gd name="T13" fmla="*/ 71 h 85"/>
                <a:gd name="T14" fmla="*/ 130 w 148"/>
                <a:gd name="T15" fmla="*/ 73 h 85"/>
                <a:gd name="T16" fmla="*/ 114 w 148"/>
                <a:gd name="T17" fmla="*/ 69 h 85"/>
                <a:gd name="T18" fmla="*/ 88 w 148"/>
                <a:gd name="T19" fmla="*/ 58 h 85"/>
                <a:gd name="T20" fmla="*/ 68 w 148"/>
                <a:gd name="T21" fmla="*/ 40 h 85"/>
                <a:gd name="T22" fmla="*/ 66 w 148"/>
                <a:gd name="T23" fmla="*/ 37 h 85"/>
                <a:gd name="T24" fmla="*/ 70 w 148"/>
                <a:gd name="T25" fmla="*/ 32 h 85"/>
                <a:gd name="T26" fmla="*/ 73 w 148"/>
                <a:gd name="T27" fmla="*/ 29 h 85"/>
                <a:gd name="T28" fmla="*/ 64 w 148"/>
                <a:gd name="T29" fmla="*/ 26 h 85"/>
                <a:gd name="T30" fmla="*/ 56 w 148"/>
                <a:gd name="T31" fmla="*/ 21 h 85"/>
                <a:gd name="T32" fmla="*/ 58 w 148"/>
                <a:gd name="T33" fmla="*/ 18 h 85"/>
                <a:gd name="T34" fmla="*/ 62 w 148"/>
                <a:gd name="T35" fmla="*/ 13 h 85"/>
                <a:gd name="T36" fmla="*/ 56 w 148"/>
                <a:gd name="T37" fmla="*/ 13 h 85"/>
                <a:gd name="T38" fmla="*/ 52 w 148"/>
                <a:gd name="T39" fmla="*/ 11 h 85"/>
                <a:gd name="T40" fmla="*/ 45 w 148"/>
                <a:gd name="T41" fmla="*/ 11 h 85"/>
                <a:gd name="T42" fmla="*/ 43 w 148"/>
                <a:gd name="T43" fmla="*/ 11 h 85"/>
                <a:gd name="T44" fmla="*/ 41 w 148"/>
                <a:gd name="T45" fmla="*/ 5 h 85"/>
                <a:gd name="T46" fmla="*/ 20 w 148"/>
                <a:gd name="T47" fmla="*/ 0 h 85"/>
                <a:gd name="T48" fmla="*/ 0 w 148"/>
                <a:gd name="T49" fmla="*/ 5 h 85"/>
                <a:gd name="T50" fmla="*/ 29 w 148"/>
                <a:gd name="T51" fmla="*/ 11 h 85"/>
                <a:gd name="T52" fmla="*/ 47 w 148"/>
                <a:gd name="T53" fmla="*/ 26 h 85"/>
                <a:gd name="T54" fmla="*/ 52 w 148"/>
                <a:gd name="T55" fmla="*/ 29 h 85"/>
                <a:gd name="T56" fmla="*/ 53 w 148"/>
                <a:gd name="T57" fmla="*/ 32 h 85"/>
                <a:gd name="T58" fmla="*/ 56 w 148"/>
                <a:gd name="T59" fmla="*/ 34 h 85"/>
                <a:gd name="T60" fmla="*/ 59 w 148"/>
                <a:gd name="T61" fmla="*/ 42 h 85"/>
                <a:gd name="T62" fmla="*/ 94 w 148"/>
                <a:gd name="T63" fmla="*/ 73 h 85"/>
                <a:gd name="T64" fmla="*/ 132 w 148"/>
                <a:gd name="T65" fmla="*/ 84 h 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48"/>
                <a:gd name="T100" fmla="*/ 0 h 85"/>
                <a:gd name="T101" fmla="*/ 148 w 148"/>
                <a:gd name="T102" fmla="*/ 85 h 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48" h="85">
                  <a:moveTo>
                    <a:pt x="132" y="84"/>
                  </a:moveTo>
                  <a:lnTo>
                    <a:pt x="138" y="82"/>
                  </a:lnTo>
                  <a:lnTo>
                    <a:pt x="147" y="79"/>
                  </a:lnTo>
                  <a:lnTo>
                    <a:pt x="147" y="73"/>
                  </a:lnTo>
                  <a:lnTo>
                    <a:pt x="147" y="69"/>
                  </a:lnTo>
                  <a:lnTo>
                    <a:pt x="147" y="65"/>
                  </a:lnTo>
                  <a:lnTo>
                    <a:pt x="143" y="71"/>
                  </a:lnTo>
                  <a:lnTo>
                    <a:pt x="130" y="73"/>
                  </a:lnTo>
                  <a:lnTo>
                    <a:pt x="114" y="69"/>
                  </a:lnTo>
                  <a:lnTo>
                    <a:pt x="88" y="58"/>
                  </a:lnTo>
                  <a:lnTo>
                    <a:pt x="68" y="40"/>
                  </a:lnTo>
                  <a:lnTo>
                    <a:pt x="66" y="37"/>
                  </a:lnTo>
                  <a:lnTo>
                    <a:pt x="70" y="32"/>
                  </a:lnTo>
                  <a:lnTo>
                    <a:pt x="73" y="29"/>
                  </a:lnTo>
                  <a:lnTo>
                    <a:pt x="64" y="26"/>
                  </a:lnTo>
                  <a:lnTo>
                    <a:pt x="56" y="21"/>
                  </a:lnTo>
                  <a:lnTo>
                    <a:pt x="58" y="18"/>
                  </a:lnTo>
                  <a:lnTo>
                    <a:pt x="62" y="13"/>
                  </a:lnTo>
                  <a:lnTo>
                    <a:pt x="56" y="13"/>
                  </a:lnTo>
                  <a:lnTo>
                    <a:pt x="52" y="11"/>
                  </a:lnTo>
                  <a:lnTo>
                    <a:pt x="45" y="11"/>
                  </a:lnTo>
                  <a:lnTo>
                    <a:pt x="43" y="11"/>
                  </a:lnTo>
                  <a:lnTo>
                    <a:pt x="41" y="5"/>
                  </a:lnTo>
                  <a:lnTo>
                    <a:pt x="20" y="0"/>
                  </a:lnTo>
                  <a:lnTo>
                    <a:pt x="0" y="5"/>
                  </a:lnTo>
                  <a:lnTo>
                    <a:pt x="29" y="11"/>
                  </a:lnTo>
                  <a:lnTo>
                    <a:pt x="47" y="26"/>
                  </a:lnTo>
                  <a:lnTo>
                    <a:pt x="52" y="29"/>
                  </a:lnTo>
                  <a:lnTo>
                    <a:pt x="53" y="32"/>
                  </a:lnTo>
                  <a:lnTo>
                    <a:pt x="56" y="34"/>
                  </a:lnTo>
                  <a:lnTo>
                    <a:pt x="59" y="42"/>
                  </a:lnTo>
                  <a:lnTo>
                    <a:pt x="94" y="73"/>
                  </a:lnTo>
                  <a:lnTo>
                    <a:pt x="132" y="84"/>
                  </a:lnTo>
                </a:path>
              </a:pathLst>
            </a:custGeom>
            <a:noFill/>
            <a:ln w="12700" cap="rnd">
              <a:solidFill>
                <a:srgbClr val="000000"/>
              </a:solidFill>
              <a:round/>
              <a:headEnd type="none" w="sm" len="sm"/>
              <a:tailEnd type="none" w="sm" len="sm"/>
            </a:ln>
          </p:spPr>
          <p:txBody>
            <a:bodyPr/>
            <a:lstStyle/>
            <a:p>
              <a:endParaRPr lang="zh-CN" altLang="en-US"/>
            </a:p>
          </p:txBody>
        </p:sp>
        <p:sp>
          <p:nvSpPr>
            <p:cNvPr id="45124" name="Freeform 59"/>
            <p:cNvSpPr>
              <a:spLocks/>
            </p:cNvSpPr>
            <p:nvPr/>
          </p:nvSpPr>
          <p:spPr bwMode="auto">
            <a:xfrm>
              <a:off x="3120" y="3186"/>
              <a:ext cx="68" cy="50"/>
            </a:xfrm>
            <a:custGeom>
              <a:avLst/>
              <a:gdLst>
                <a:gd name="T0" fmla="*/ 56 w 68"/>
                <a:gd name="T1" fmla="*/ 17 h 50"/>
                <a:gd name="T2" fmla="*/ 59 w 68"/>
                <a:gd name="T3" fmla="*/ 22 h 50"/>
                <a:gd name="T4" fmla="*/ 59 w 68"/>
                <a:gd name="T5" fmla="*/ 29 h 50"/>
                <a:gd name="T6" fmla="*/ 63 w 68"/>
                <a:gd name="T7" fmla="*/ 27 h 50"/>
                <a:gd name="T8" fmla="*/ 65 w 68"/>
                <a:gd name="T9" fmla="*/ 27 h 50"/>
                <a:gd name="T10" fmla="*/ 65 w 68"/>
                <a:gd name="T11" fmla="*/ 29 h 50"/>
                <a:gd name="T12" fmla="*/ 67 w 68"/>
                <a:gd name="T13" fmla="*/ 32 h 50"/>
                <a:gd name="T14" fmla="*/ 53 w 68"/>
                <a:gd name="T15" fmla="*/ 49 h 50"/>
                <a:gd name="T16" fmla="*/ 36 w 68"/>
                <a:gd name="T17" fmla="*/ 47 h 50"/>
                <a:gd name="T18" fmla="*/ 28 w 68"/>
                <a:gd name="T19" fmla="*/ 42 h 50"/>
                <a:gd name="T20" fmla="*/ 19 w 68"/>
                <a:gd name="T21" fmla="*/ 37 h 50"/>
                <a:gd name="T22" fmla="*/ 16 w 68"/>
                <a:gd name="T23" fmla="*/ 32 h 50"/>
                <a:gd name="T24" fmla="*/ 10 w 68"/>
                <a:gd name="T25" fmla="*/ 32 h 50"/>
                <a:gd name="T26" fmla="*/ 1 w 68"/>
                <a:gd name="T27" fmla="*/ 19 h 50"/>
                <a:gd name="T28" fmla="*/ 0 w 68"/>
                <a:gd name="T29" fmla="*/ 2 h 50"/>
                <a:gd name="T30" fmla="*/ 42 w 68"/>
                <a:gd name="T31" fmla="*/ 0 h 50"/>
                <a:gd name="T32" fmla="*/ 44 w 68"/>
                <a:gd name="T33" fmla="*/ 2 h 50"/>
                <a:gd name="T34" fmla="*/ 56 w 68"/>
                <a:gd name="T35" fmla="*/ 17 h 5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8"/>
                <a:gd name="T55" fmla="*/ 0 h 50"/>
                <a:gd name="T56" fmla="*/ 68 w 68"/>
                <a:gd name="T57" fmla="*/ 50 h 5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8" h="50">
                  <a:moveTo>
                    <a:pt x="56" y="17"/>
                  </a:moveTo>
                  <a:lnTo>
                    <a:pt x="59" y="22"/>
                  </a:lnTo>
                  <a:lnTo>
                    <a:pt x="59" y="29"/>
                  </a:lnTo>
                  <a:lnTo>
                    <a:pt x="63" y="27"/>
                  </a:lnTo>
                  <a:lnTo>
                    <a:pt x="65" y="27"/>
                  </a:lnTo>
                  <a:lnTo>
                    <a:pt x="65" y="29"/>
                  </a:lnTo>
                  <a:lnTo>
                    <a:pt x="67" y="32"/>
                  </a:lnTo>
                  <a:lnTo>
                    <a:pt x="53" y="49"/>
                  </a:lnTo>
                  <a:lnTo>
                    <a:pt x="36" y="47"/>
                  </a:lnTo>
                  <a:lnTo>
                    <a:pt x="28" y="42"/>
                  </a:lnTo>
                  <a:lnTo>
                    <a:pt x="19" y="37"/>
                  </a:lnTo>
                  <a:lnTo>
                    <a:pt x="16" y="32"/>
                  </a:lnTo>
                  <a:lnTo>
                    <a:pt x="10" y="32"/>
                  </a:lnTo>
                  <a:lnTo>
                    <a:pt x="1" y="19"/>
                  </a:lnTo>
                  <a:lnTo>
                    <a:pt x="0" y="2"/>
                  </a:lnTo>
                  <a:lnTo>
                    <a:pt x="42" y="0"/>
                  </a:lnTo>
                  <a:lnTo>
                    <a:pt x="44" y="2"/>
                  </a:lnTo>
                  <a:lnTo>
                    <a:pt x="56" y="17"/>
                  </a:lnTo>
                </a:path>
              </a:pathLst>
            </a:custGeom>
            <a:solidFill>
              <a:srgbClr val="FFE1D5"/>
            </a:solidFill>
            <a:ln w="9525" cap="rnd">
              <a:noFill/>
              <a:round/>
              <a:headEnd type="none" w="sm" len="sm"/>
              <a:tailEnd type="none" w="sm" len="sm"/>
            </a:ln>
          </p:spPr>
          <p:txBody>
            <a:bodyPr/>
            <a:lstStyle/>
            <a:p>
              <a:endParaRPr lang="zh-CN" altLang="en-US"/>
            </a:p>
          </p:txBody>
        </p:sp>
        <p:sp>
          <p:nvSpPr>
            <p:cNvPr id="45125" name="Freeform 60"/>
            <p:cNvSpPr>
              <a:spLocks/>
            </p:cNvSpPr>
            <p:nvPr/>
          </p:nvSpPr>
          <p:spPr bwMode="auto">
            <a:xfrm>
              <a:off x="3118" y="3186"/>
              <a:ext cx="70" cy="53"/>
            </a:xfrm>
            <a:custGeom>
              <a:avLst/>
              <a:gdLst>
                <a:gd name="T0" fmla="*/ 58 w 70"/>
                <a:gd name="T1" fmla="*/ 18 h 53"/>
                <a:gd name="T2" fmla="*/ 60 w 70"/>
                <a:gd name="T3" fmla="*/ 24 h 53"/>
                <a:gd name="T4" fmla="*/ 60 w 70"/>
                <a:gd name="T5" fmla="*/ 31 h 53"/>
                <a:gd name="T6" fmla="*/ 65 w 70"/>
                <a:gd name="T7" fmla="*/ 28 h 53"/>
                <a:gd name="T8" fmla="*/ 67 w 70"/>
                <a:gd name="T9" fmla="*/ 28 h 53"/>
                <a:gd name="T10" fmla="*/ 67 w 70"/>
                <a:gd name="T11" fmla="*/ 31 h 53"/>
                <a:gd name="T12" fmla="*/ 69 w 70"/>
                <a:gd name="T13" fmla="*/ 34 h 53"/>
                <a:gd name="T14" fmla="*/ 54 w 70"/>
                <a:gd name="T15" fmla="*/ 52 h 53"/>
                <a:gd name="T16" fmla="*/ 37 w 70"/>
                <a:gd name="T17" fmla="*/ 50 h 53"/>
                <a:gd name="T18" fmla="*/ 29 w 70"/>
                <a:gd name="T19" fmla="*/ 45 h 53"/>
                <a:gd name="T20" fmla="*/ 20 w 70"/>
                <a:gd name="T21" fmla="*/ 39 h 53"/>
                <a:gd name="T22" fmla="*/ 16 w 70"/>
                <a:gd name="T23" fmla="*/ 34 h 53"/>
                <a:gd name="T24" fmla="*/ 10 w 70"/>
                <a:gd name="T25" fmla="*/ 34 h 53"/>
                <a:gd name="T26" fmla="*/ 1 w 70"/>
                <a:gd name="T27" fmla="*/ 20 h 53"/>
                <a:gd name="T28" fmla="*/ 0 w 70"/>
                <a:gd name="T29" fmla="*/ 2 h 53"/>
                <a:gd name="T30" fmla="*/ 43 w 70"/>
                <a:gd name="T31" fmla="*/ 0 h 53"/>
                <a:gd name="T32" fmla="*/ 46 w 70"/>
                <a:gd name="T33" fmla="*/ 2 h 53"/>
                <a:gd name="T34" fmla="*/ 58 w 70"/>
                <a:gd name="T35" fmla="*/ 18 h 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0"/>
                <a:gd name="T55" fmla="*/ 0 h 53"/>
                <a:gd name="T56" fmla="*/ 70 w 70"/>
                <a:gd name="T57" fmla="*/ 53 h 5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0" h="53">
                  <a:moveTo>
                    <a:pt x="58" y="18"/>
                  </a:moveTo>
                  <a:lnTo>
                    <a:pt x="60" y="24"/>
                  </a:lnTo>
                  <a:lnTo>
                    <a:pt x="60" y="31"/>
                  </a:lnTo>
                  <a:lnTo>
                    <a:pt x="65" y="28"/>
                  </a:lnTo>
                  <a:lnTo>
                    <a:pt x="67" y="28"/>
                  </a:lnTo>
                  <a:lnTo>
                    <a:pt x="67" y="31"/>
                  </a:lnTo>
                  <a:lnTo>
                    <a:pt x="69" y="34"/>
                  </a:lnTo>
                  <a:lnTo>
                    <a:pt x="54" y="52"/>
                  </a:lnTo>
                  <a:lnTo>
                    <a:pt x="37" y="50"/>
                  </a:lnTo>
                  <a:lnTo>
                    <a:pt x="29" y="45"/>
                  </a:lnTo>
                  <a:lnTo>
                    <a:pt x="20" y="39"/>
                  </a:lnTo>
                  <a:lnTo>
                    <a:pt x="16" y="34"/>
                  </a:lnTo>
                  <a:lnTo>
                    <a:pt x="10" y="34"/>
                  </a:lnTo>
                  <a:lnTo>
                    <a:pt x="1" y="20"/>
                  </a:lnTo>
                  <a:lnTo>
                    <a:pt x="0" y="2"/>
                  </a:lnTo>
                  <a:lnTo>
                    <a:pt x="43" y="0"/>
                  </a:lnTo>
                  <a:lnTo>
                    <a:pt x="46" y="2"/>
                  </a:lnTo>
                  <a:lnTo>
                    <a:pt x="58" y="18"/>
                  </a:lnTo>
                </a:path>
              </a:pathLst>
            </a:custGeom>
            <a:noFill/>
            <a:ln w="12700" cap="rnd">
              <a:solidFill>
                <a:srgbClr val="000000"/>
              </a:solidFill>
              <a:round/>
              <a:headEnd type="none" w="sm" len="sm"/>
              <a:tailEnd type="none" w="sm" len="sm"/>
            </a:ln>
          </p:spPr>
          <p:txBody>
            <a:bodyPr/>
            <a:lstStyle/>
            <a:p>
              <a:endParaRPr lang="zh-CN" altLang="en-US"/>
            </a:p>
          </p:txBody>
        </p:sp>
        <p:sp>
          <p:nvSpPr>
            <p:cNvPr id="45126" name="Freeform 61"/>
            <p:cNvSpPr>
              <a:spLocks/>
            </p:cNvSpPr>
            <p:nvPr/>
          </p:nvSpPr>
          <p:spPr bwMode="auto">
            <a:xfrm>
              <a:off x="3090" y="3159"/>
              <a:ext cx="72" cy="27"/>
            </a:xfrm>
            <a:custGeom>
              <a:avLst/>
              <a:gdLst>
                <a:gd name="T0" fmla="*/ 19 w 72"/>
                <a:gd name="T1" fmla="*/ 26 h 27"/>
                <a:gd name="T2" fmla="*/ 5 w 72"/>
                <a:gd name="T3" fmla="*/ 24 h 27"/>
                <a:gd name="T4" fmla="*/ 0 w 72"/>
                <a:gd name="T5" fmla="*/ 12 h 27"/>
                <a:gd name="T6" fmla="*/ 5 w 72"/>
                <a:gd name="T7" fmla="*/ 7 h 27"/>
                <a:gd name="T8" fmla="*/ 11 w 72"/>
                <a:gd name="T9" fmla="*/ 2 h 27"/>
                <a:gd name="T10" fmla="*/ 19 w 72"/>
                <a:gd name="T11" fmla="*/ 0 h 27"/>
                <a:gd name="T12" fmla="*/ 28 w 72"/>
                <a:gd name="T13" fmla="*/ 0 h 27"/>
                <a:gd name="T14" fmla="*/ 36 w 72"/>
                <a:gd name="T15" fmla="*/ 0 h 27"/>
                <a:gd name="T16" fmla="*/ 48 w 72"/>
                <a:gd name="T17" fmla="*/ 4 h 27"/>
                <a:gd name="T18" fmla="*/ 63 w 72"/>
                <a:gd name="T19" fmla="*/ 12 h 27"/>
                <a:gd name="T20" fmla="*/ 69 w 72"/>
                <a:gd name="T21" fmla="*/ 16 h 27"/>
                <a:gd name="T22" fmla="*/ 71 w 72"/>
                <a:gd name="T23" fmla="*/ 24 h 27"/>
                <a:gd name="T24" fmla="*/ 28 w 72"/>
                <a:gd name="T25" fmla="*/ 26 h 27"/>
                <a:gd name="T26" fmla="*/ 24 w 72"/>
                <a:gd name="T27" fmla="*/ 26 h 27"/>
                <a:gd name="T28" fmla="*/ 19 w 72"/>
                <a:gd name="T29" fmla="*/ 26 h 2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2"/>
                <a:gd name="T46" fmla="*/ 0 h 27"/>
                <a:gd name="T47" fmla="*/ 72 w 72"/>
                <a:gd name="T48" fmla="*/ 27 h 2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2" h="27">
                  <a:moveTo>
                    <a:pt x="19" y="26"/>
                  </a:moveTo>
                  <a:lnTo>
                    <a:pt x="5" y="24"/>
                  </a:lnTo>
                  <a:lnTo>
                    <a:pt x="0" y="12"/>
                  </a:lnTo>
                  <a:lnTo>
                    <a:pt x="5" y="7"/>
                  </a:lnTo>
                  <a:lnTo>
                    <a:pt x="11" y="2"/>
                  </a:lnTo>
                  <a:lnTo>
                    <a:pt x="19" y="0"/>
                  </a:lnTo>
                  <a:lnTo>
                    <a:pt x="28" y="0"/>
                  </a:lnTo>
                  <a:lnTo>
                    <a:pt x="36" y="0"/>
                  </a:lnTo>
                  <a:lnTo>
                    <a:pt x="48" y="4"/>
                  </a:lnTo>
                  <a:lnTo>
                    <a:pt x="63" y="12"/>
                  </a:lnTo>
                  <a:lnTo>
                    <a:pt x="69" y="16"/>
                  </a:lnTo>
                  <a:lnTo>
                    <a:pt x="71" y="24"/>
                  </a:lnTo>
                  <a:lnTo>
                    <a:pt x="28" y="26"/>
                  </a:lnTo>
                  <a:lnTo>
                    <a:pt x="24" y="26"/>
                  </a:lnTo>
                  <a:lnTo>
                    <a:pt x="19" y="26"/>
                  </a:lnTo>
                </a:path>
              </a:pathLst>
            </a:custGeom>
            <a:solidFill>
              <a:srgbClr val="FFE1D5"/>
            </a:solidFill>
            <a:ln w="9525" cap="rnd">
              <a:noFill/>
              <a:round/>
              <a:headEnd type="none" w="sm" len="sm"/>
              <a:tailEnd type="none" w="sm" len="sm"/>
            </a:ln>
          </p:spPr>
          <p:txBody>
            <a:bodyPr/>
            <a:lstStyle/>
            <a:p>
              <a:endParaRPr lang="zh-CN" altLang="en-US"/>
            </a:p>
          </p:txBody>
        </p:sp>
        <p:sp>
          <p:nvSpPr>
            <p:cNvPr id="45127" name="Freeform 62"/>
            <p:cNvSpPr>
              <a:spLocks/>
            </p:cNvSpPr>
            <p:nvPr/>
          </p:nvSpPr>
          <p:spPr bwMode="auto">
            <a:xfrm>
              <a:off x="3089" y="3159"/>
              <a:ext cx="73" cy="29"/>
            </a:xfrm>
            <a:custGeom>
              <a:avLst/>
              <a:gdLst>
                <a:gd name="T0" fmla="*/ 20 w 73"/>
                <a:gd name="T1" fmla="*/ 28 h 29"/>
                <a:gd name="T2" fmla="*/ 5 w 73"/>
                <a:gd name="T3" fmla="*/ 26 h 29"/>
                <a:gd name="T4" fmla="*/ 0 w 73"/>
                <a:gd name="T5" fmla="*/ 13 h 29"/>
                <a:gd name="T6" fmla="*/ 5 w 73"/>
                <a:gd name="T7" fmla="*/ 7 h 29"/>
                <a:gd name="T8" fmla="*/ 11 w 73"/>
                <a:gd name="T9" fmla="*/ 2 h 29"/>
                <a:gd name="T10" fmla="*/ 20 w 73"/>
                <a:gd name="T11" fmla="*/ 0 h 29"/>
                <a:gd name="T12" fmla="*/ 29 w 73"/>
                <a:gd name="T13" fmla="*/ 0 h 29"/>
                <a:gd name="T14" fmla="*/ 36 w 73"/>
                <a:gd name="T15" fmla="*/ 0 h 29"/>
                <a:gd name="T16" fmla="*/ 49 w 73"/>
                <a:gd name="T17" fmla="*/ 5 h 29"/>
                <a:gd name="T18" fmla="*/ 63 w 73"/>
                <a:gd name="T19" fmla="*/ 13 h 29"/>
                <a:gd name="T20" fmla="*/ 70 w 73"/>
                <a:gd name="T21" fmla="*/ 18 h 29"/>
                <a:gd name="T22" fmla="*/ 72 w 73"/>
                <a:gd name="T23" fmla="*/ 26 h 29"/>
                <a:gd name="T24" fmla="*/ 29 w 73"/>
                <a:gd name="T25" fmla="*/ 28 h 29"/>
                <a:gd name="T26" fmla="*/ 24 w 73"/>
                <a:gd name="T27" fmla="*/ 28 h 29"/>
                <a:gd name="T28" fmla="*/ 20 w 73"/>
                <a:gd name="T29" fmla="*/ 28 h 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3"/>
                <a:gd name="T46" fmla="*/ 0 h 29"/>
                <a:gd name="T47" fmla="*/ 73 w 73"/>
                <a:gd name="T48" fmla="*/ 29 h 2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3" h="29">
                  <a:moveTo>
                    <a:pt x="20" y="28"/>
                  </a:moveTo>
                  <a:lnTo>
                    <a:pt x="5" y="26"/>
                  </a:lnTo>
                  <a:lnTo>
                    <a:pt x="0" y="13"/>
                  </a:lnTo>
                  <a:lnTo>
                    <a:pt x="5" y="7"/>
                  </a:lnTo>
                  <a:lnTo>
                    <a:pt x="11" y="2"/>
                  </a:lnTo>
                  <a:lnTo>
                    <a:pt x="20" y="0"/>
                  </a:lnTo>
                  <a:lnTo>
                    <a:pt x="29" y="0"/>
                  </a:lnTo>
                  <a:lnTo>
                    <a:pt x="36" y="0"/>
                  </a:lnTo>
                  <a:lnTo>
                    <a:pt x="49" y="5"/>
                  </a:lnTo>
                  <a:lnTo>
                    <a:pt x="63" y="13"/>
                  </a:lnTo>
                  <a:lnTo>
                    <a:pt x="70" y="18"/>
                  </a:lnTo>
                  <a:lnTo>
                    <a:pt x="72" y="26"/>
                  </a:lnTo>
                  <a:lnTo>
                    <a:pt x="29" y="28"/>
                  </a:lnTo>
                  <a:lnTo>
                    <a:pt x="24" y="28"/>
                  </a:lnTo>
                  <a:lnTo>
                    <a:pt x="20" y="28"/>
                  </a:lnTo>
                </a:path>
              </a:pathLst>
            </a:custGeom>
            <a:noFill/>
            <a:ln w="12700" cap="rnd">
              <a:solidFill>
                <a:srgbClr val="000000"/>
              </a:solidFill>
              <a:round/>
              <a:headEnd type="none" w="sm" len="sm"/>
              <a:tailEnd type="none" w="sm" len="sm"/>
            </a:ln>
          </p:spPr>
          <p:txBody>
            <a:bodyPr/>
            <a:lstStyle/>
            <a:p>
              <a:endParaRPr lang="zh-CN" altLang="en-US"/>
            </a:p>
          </p:txBody>
        </p:sp>
        <p:sp>
          <p:nvSpPr>
            <p:cNvPr id="45128" name="Freeform 63"/>
            <p:cNvSpPr>
              <a:spLocks/>
            </p:cNvSpPr>
            <p:nvPr/>
          </p:nvSpPr>
          <p:spPr bwMode="auto">
            <a:xfrm>
              <a:off x="3087" y="3153"/>
              <a:ext cx="69" cy="20"/>
            </a:xfrm>
            <a:custGeom>
              <a:avLst/>
              <a:gdLst>
                <a:gd name="T0" fmla="*/ 7 w 69"/>
                <a:gd name="T1" fmla="*/ 2 h 20"/>
                <a:gd name="T2" fmla="*/ 0 w 69"/>
                <a:gd name="T3" fmla="*/ 4 h 20"/>
                <a:gd name="T4" fmla="*/ 1 w 69"/>
                <a:gd name="T5" fmla="*/ 11 h 20"/>
                <a:gd name="T6" fmla="*/ 3 w 69"/>
                <a:gd name="T7" fmla="*/ 17 h 20"/>
                <a:gd name="T8" fmla="*/ 9 w 69"/>
                <a:gd name="T9" fmla="*/ 13 h 20"/>
                <a:gd name="T10" fmla="*/ 23 w 69"/>
                <a:gd name="T11" fmla="*/ 6 h 20"/>
                <a:gd name="T12" fmla="*/ 39 w 69"/>
                <a:gd name="T13" fmla="*/ 6 h 20"/>
                <a:gd name="T14" fmla="*/ 51 w 69"/>
                <a:gd name="T15" fmla="*/ 11 h 20"/>
                <a:gd name="T16" fmla="*/ 68 w 69"/>
                <a:gd name="T17" fmla="*/ 19 h 20"/>
                <a:gd name="T18" fmla="*/ 64 w 69"/>
                <a:gd name="T19" fmla="*/ 15 h 20"/>
                <a:gd name="T20" fmla="*/ 56 w 69"/>
                <a:gd name="T21" fmla="*/ 6 h 20"/>
                <a:gd name="T22" fmla="*/ 48 w 69"/>
                <a:gd name="T23" fmla="*/ 2 h 20"/>
                <a:gd name="T24" fmla="*/ 37 w 69"/>
                <a:gd name="T25" fmla="*/ 0 h 20"/>
                <a:gd name="T26" fmla="*/ 30 w 69"/>
                <a:gd name="T27" fmla="*/ 0 h 20"/>
                <a:gd name="T28" fmla="*/ 19 w 69"/>
                <a:gd name="T29" fmla="*/ 0 h 20"/>
                <a:gd name="T30" fmla="*/ 7 w 69"/>
                <a:gd name="T31" fmla="*/ 2 h 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9"/>
                <a:gd name="T49" fmla="*/ 0 h 20"/>
                <a:gd name="T50" fmla="*/ 69 w 69"/>
                <a:gd name="T51" fmla="*/ 20 h 2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9" h="20">
                  <a:moveTo>
                    <a:pt x="7" y="2"/>
                  </a:moveTo>
                  <a:lnTo>
                    <a:pt x="0" y="4"/>
                  </a:lnTo>
                  <a:lnTo>
                    <a:pt x="1" y="11"/>
                  </a:lnTo>
                  <a:lnTo>
                    <a:pt x="3" y="17"/>
                  </a:lnTo>
                  <a:lnTo>
                    <a:pt x="9" y="13"/>
                  </a:lnTo>
                  <a:lnTo>
                    <a:pt x="23" y="6"/>
                  </a:lnTo>
                  <a:lnTo>
                    <a:pt x="39" y="6"/>
                  </a:lnTo>
                  <a:lnTo>
                    <a:pt x="51" y="11"/>
                  </a:lnTo>
                  <a:lnTo>
                    <a:pt x="68" y="19"/>
                  </a:lnTo>
                  <a:lnTo>
                    <a:pt x="64" y="15"/>
                  </a:lnTo>
                  <a:lnTo>
                    <a:pt x="56" y="6"/>
                  </a:lnTo>
                  <a:lnTo>
                    <a:pt x="48" y="2"/>
                  </a:lnTo>
                  <a:lnTo>
                    <a:pt x="37" y="0"/>
                  </a:lnTo>
                  <a:lnTo>
                    <a:pt x="30" y="0"/>
                  </a:lnTo>
                  <a:lnTo>
                    <a:pt x="19" y="0"/>
                  </a:lnTo>
                  <a:lnTo>
                    <a:pt x="7" y="2"/>
                  </a:lnTo>
                </a:path>
              </a:pathLst>
            </a:custGeom>
            <a:solidFill>
              <a:srgbClr val="FFA380"/>
            </a:solidFill>
            <a:ln w="9525" cap="rnd">
              <a:noFill/>
              <a:round/>
              <a:headEnd type="none" w="sm" len="sm"/>
              <a:tailEnd type="none" w="sm" len="sm"/>
            </a:ln>
          </p:spPr>
          <p:txBody>
            <a:bodyPr/>
            <a:lstStyle/>
            <a:p>
              <a:endParaRPr lang="zh-CN" altLang="en-US"/>
            </a:p>
          </p:txBody>
        </p:sp>
        <p:sp>
          <p:nvSpPr>
            <p:cNvPr id="45129" name="Freeform 64"/>
            <p:cNvSpPr>
              <a:spLocks/>
            </p:cNvSpPr>
            <p:nvPr/>
          </p:nvSpPr>
          <p:spPr bwMode="auto">
            <a:xfrm>
              <a:off x="3084" y="3153"/>
              <a:ext cx="72" cy="22"/>
            </a:xfrm>
            <a:custGeom>
              <a:avLst/>
              <a:gdLst>
                <a:gd name="T0" fmla="*/ 8 w 72"/>
                <a:gd name="T1" fmla="*/ 2 h 22"/>
                <a:gd name="T2" fmla="*/ 0 w 72"/>
                <a:gd name="T3" fmla="*/ 5 h 22"/>
                <a:gd name="T4" fmla="*/ 1 w 72"/>
                <a:gd name="T5" fmla="*/ 12 h 22"/>
                <a:gd name="T6" fmla="*/ 3 w 72"/>
                <a:gd name="T7" fmla="*/ 19 h 22"/>
                <a:gd name="T8" fmla="*/ 10 w 72"/>
                <a:gd name="T9" fmla="*/ 14 h 22"/>
                <a:gd name="T10" fmla="*/ 24 w 72"/>
                <a:gd name="T11" fmla="*/ 7 h 22"/>
                <a:gd name="T12" fmla="*/ 41 w 72"/>
                <a:gd name="T13" fmla="*/ 7 h 22"/>
                <a:gd name="T14" fmla="*/ 54 w 72"/>
                <a:gd name="T15" fmla="*/ 12 h 22"/>
                <a:gd name="T16" fmla="*/ 71 w 72"/>
                <a:gd name="T17" fmla="*/ 21 h 22"/>
                <a:gd name="T18" fmla="*/ 67 w 72"/>
                <a:gd name="T19" fmla="*/ 16 h 22"/>
                <a:gd name="T20" fmla="*/ 59 w 72"/>
                <a:gd name="T21" fmla="*/ 7 h 22"/>
                <a:gd name="T22" fmla="*/ 50 w 72"/>
                <a:gd name="T23" fmla="*/ 2 h 22"/>
                <a:gd name="T24" fmla="*/ 39 w 72"/>
                <a:gd name="T25" fmla="*/ 0 h 22"/>
                <a:gd name="T26" fmla="*/ 31 w 72"/>
                <a:gd name="T27" fmla="*/ 0 h 22"/>
                <a:gd name="T28" fmla="*/ 20 w 72"/>
                <a:gd name="T29" fmla="*/ 0 h 22"/>
                <a:gd name="T30" fmla="*/ 8 w 72"/>
                <a:gd name="T31" fmla="*/ 2 h 2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2"/>
                <a:gd name="T49" fmla="*/ 0 h 22"/>
                <a:gd name="T50" fmla="*/ 72 w 72"/>
                <a:gd name="T51" fmla="*/ 22 h 2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2" h="22">
                  <a:moveTo>
                    <a:pt x="8" y="2"/>
                  </a:moveTo>
                  <a:lnTo>
                    <a:pt x="0" y="5"/>
                  </a:lnTo>
                  <a:lnTo>
                    <a:pt x="1" y="12"/>
                  </a:lnTo>
                  <a:lnTo>
                    <a:pt x="3" y="19"/>
                  </a:lnTo>
                  <a:lnTo>
                    <a:pt x="10" y="14"/>
                  </a:lnTo>
                  <a:lnTo>
                    <a:pt x="24" y="7"/>
                  </a:lnTo>
                  <a:lnTo>
                    <a:pt x="41" y="7"/>
                  </a:lnTo>
                  <a:lnTo>
                    <a:pt x="54" y="12"/>
                  </a:lnTo>
                  <a:lnTo>
                    <a:pt x="71" y="21"/>
                  </a:lnTo>
                  <a:lnTo>
                    <a:pt x="67" y="16"/>
                  </a:lnTo>
                  <a:lnTo>
                    <a:pt x="59" y="7"/>
                  </a:lnTo>
                  <a:lnTo>
                    <a:pt x="50" y="2"/>
                  </a:lnTo>
                  <a:lnTo>
                    <a:pt x="39" y="0"/>
                  </a:lnTo>
                  <a:lnTo>
                    <a:pt x="31" y="0"/>
                  </a:lnTo>
                  <a:lnTo>
                    <a:pt x="20" y="0"/>
                  </a:lnTo>
                  <a:lnTo>
                    <a:pt x="8" y="2"/>
                  </a:lnTo>
                </a:path>
              </a:pathLst>
            </a:custGeom>
            <a:noFill/>
            <a:ln w="12700" cap="rnd">
              <a:solidFill>
                <a:srgbClr val="000000"/>
              </a:solidFill>
              <a:round/>
              <a:headEnd type="none" w="sm" len="sm"/>
              <a:tailEnd type="none" w="sm" len="sm"/>
            </a:ln>
          </p:spPr>
          <p:txBody>
            <a:bodyPr/>
            <a:lstStyle/>
            <a:p>
              <a:endParaRPr lang="zh-CN" altLang="en-US"/>
            </a:p>
          </p:txBody>
        </p:sp>
        <p:sp>
          <p:nvSpPr>
            <p:cNvPr id="45130" name="Freeform 65"/>
            <p:cNvSpPr>
              <a:spLocks/>
            </p:cNvSpPr>
            <p:nvPr/>
          </p:nvSpPr>
          <p:spPr bwMode="auto">
            <a:xfrm>
              <a:off x="3031" y="3107"/>
              <a:ext cx="30" cy="40"/>
            </a:xfrm>
            <a:custGeom>
              <a:avLst/>
              <a:gdLst>
                <a:gd name="T0" fmla="*/ 15 w 30"/>
                <a:gd name="T1" fmla="*/ 0 h 40"/>
                <a:gd name="T2" fmla="*/ 29 w 30"/>
                <a:gd name="T3" fmla="*/ 0 h 40"/>
                <a:gd name="T4" fmla="*/ 29 w 30"/>
                <a:gd name="T5" fmla="*/ 15 h 40"/>
                <a:gd name="T6" fmla="*/ 27 w 30"/>
                <a:gd name="T7" fmla="*/ 28 h 40"/>
                <a:gd name="T8" fmla="*/ 27 w 30"/>
                <a:gd name="T9" fmla="*/ 34 h 40"/>
                <a:gd name="T10" fmla="*/ 4 w 30"/>
                <a:gd name="T11" fmla="*/ 39 h 40"/>
                <a:gd name="T12" fmla="*/ 0 w 30"/>
                <a:gd name="T13" fmla="*/ 32 h 40"/>
                <a:gd name="T14" fmla="*/ 0 w 30"/>
                <a:gd name="T15" fmla="*/ 15 h 40"/>
                <a:gd name="T16" fmla="*/ 4 w 30"/>
                <a:gd name="T17" fmla="*/ 7 h 40"/>
                <a:gd name="T18" fmla="*/ 15 w 30"/>
                <a:gd name="T19" fmla="*/ 0 h 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
                <a:gd name="T31" fmla="*/ 0 h 40"/>
                <a:gd name="T32" fmla="*/ 30 w 30"/>
                <a:gd name="T33" fmla="*/ 40 h 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 h="40">
                  <a:moveTo>
                    <a:pt x="15" y="0"/>
                  </a:moveTo>
                  <a:lnTo>
                    <a:pt x="29" y="0"/>
                  </a:lnTo>
                  <a:lnTo>
                    <a:pt x="29" y="15"/>
                  </a:lnTo>
                  <a:lnTo>
                    <a:pt x="27" y="28"/>
                  </a:lnTo>
                  <a:lnTo>
                    <a:pt x="27" y="34"/>
                  </a:lnTo>
                  <a:lnTo>
                    <a:pt x="4" y="39"/>
                  </a:lnTo>
                  <a:lnTo>
                    <a:pt x="0" y="32"/>
                  </a:lnTo>
                  <a:lnTo>
                    <a:pt x="0" y="15"/>
                  </a:lnTo>
                  <a:lnTo>
                    <a:pt x="4" y="7"/>
                  </a:lnTo>
                  <a:lnTo>
                    <a:pt x="15" y="0"/>
                  </a:lnTo>
                </a:path>
              </a:pathLst>
            </a:custGeom>
            <a:solidFill>
              <a:srgbClr val="F9ECDC"/>
            </a:solidFill>
            <a:ln w="12700" cap="rnd">
              <a:solidFill>
                <a:srgbClr val="000000"/>
              </a:solidFill>
              <a:round/>
              <a:headEnd type="none" w="sm" len="sm"/>
              <a:tailEnd type="none" w="sm" len="sm"/>
            </a:ln>
          </p:spPr>
          <p:txBody>
            <a:bodyPr/>
            <a:lstStyle/>
            <a:p>
              <a:endParaRPr lang="zh-CN" altLang="en-US"/>
            </a:p>
          </p:txBody>
        </p:sp>
        <p:sp>
          <p:nvSpPr>
            <p:cNvPr id="45131" name="Freeform 66"/>
            <p:cNvSpPr>
              <a:spLocks/>
            </p:cNvSpPr>
            <p:nvPr/>
          </p:nvSpPr>
          <p:spPr bwMode="auto">
            <a:xfrm>
              <a:off x="3282" y="3245"/>
              <a:ext cx="19" cy="18"/>
            </a:xfrm>
            <a:custGeom>
              <a:avLst/>
              <a:gdLst>
                <a:gd name="T0" fmla="*/ 0 w 19"/>
                <a:gd name="T1" fmla="*/ 0 h 18"/>
                <a:gd name="T2" fmla="*/ 9 w 19"/>
                <a:gd name="T3" fmla="*/ 12 h 18"/>
                <a:gd name="T4" fmla="*/ 18 w 19"/>
                <a:gd name="T5" fmla="*/ 17 h 18"/>
                <a:gd name="T6" fmla="*/ 0 60000 65536"/>
                <a:gd name="T7" fmla="*/ 0 60000 65536"/>
                <a:gd name="T8" fmla="*/ 0 60000 65536"/>
                <a:gd name="T9" fmla="*/ 0 w 19"/>
                <a:gd name="T10" fmla="*/ 0 h 18"/>
                <a:gd name="T11" fmla="*/ 19 w 19"/>
                <a:gd name="T12" fmla="*/ 18 h 18"/>
              </a:gdLst>
              <a:ahLst/>
              <a:cxnLst>
                <a:cxn ang="T6">
                  <a:pos x="T0" y="T1"/>
                </a:cxn>
                <a:cxn ang="T7">
                  <a:pos x="T2" y="T3"/>
                </a:cxn>
                <a:cxn ang="T8">
                  <a:pos x="T4" y="T5"/>
                </a:cxn>
              </a:cxnLst>
              <a:rect l="T9" t="T10" r="T11" b="T12"/>
              <a:pathLst>
                <a:path w="19" h="18">
                  <a:moveTo>
                    <a:pt x="0" y="0"/>
                  </a:moveTo>
                  <a:lnTo>
                    <a:pt x="9" y="12"/>
                  </a:lnTo>
                  <a:lnTo>
                    <a:pt x="18" y="17"/>
                  </a:lnTo>
                </a:path>
              </a:pathLst>
            </a:custGeom>
            <a:noFill/>
            <a:ln w="12700" cap="rnd">
              <a:solidFill>
                <a:srgbClr val="000000"/>
              </a:solidFill>
              <a:round/>
              <a:headEnd type="none" w="sm" len="sm"/>
              <a:tailEnd type="none" w="sm" len="sm"/>
            </a:ln>
          </p:spPr>
          <p:txBody>
            <a:bodyPr/>
            <a:lstStyle/>
            <a:p>
              <a:endParaRPr lang="zh-CN" altLang="en-US"/>
            </a:p>
          </p:txBody>
        </p:sp>
        <p:sp>
          <p:nvSpPr>
            <p:cNvPr id="45132" name="Freeform 67"/>
            <p:cNvSpPr>
              <a:spLocks/>
            </p:cNvSpPr>
            <p:nvPr/>
          </p:nvSpPr>
          <p:spPr bwMode="auto">
            <a:xfrm>
              <a:off x="3250" y="3199"/>
              <a:ext cx="31" cy="27"/>
            </a:xfrm>
            <a:custGeom>
              <a:avLst/>
              <a:gdLst>
                <a:gd name="T0" fmla="*/ 30 w 31"/>
                <a:gd name="T1" fmla="*/ 0 h 27"/>
                <a:gd name="T2" fmla="*/ 17 w 31"/>
                <a:gd name="T3" fmla="*/ 11 h 27"/>
                <a:gd name="T4" fmla="*/ 4 w 31"/>
                <a:gd name="T5" fmla="*/ 21 h 27"/>
                <a:gd name="T6" fmla="*/ 0 w 31"/>
                <a:gd name="T7" fmla="*/ 26 h 27"/>
                <a:gd name="T8" fmla="*/ 0 60000 65536"/>
                <a:gd name="T9" fmla="*/ 0 60000 65536"/>
                <a:gd name="T10" fmla="*/ 0 60000 65536"/>
                <a:gd name="T11" fmla="*/ 0 60000 65536"/>
                <a:gd name="T12" fmla="*/ 0 w 31"/>
                <a:gd name="T13" fmla="*/ 0 h 27"/>
                <a:gd name="T14" fmla="*/ 31 w 31"/>
                <a:gd name="T15" fmla="*/ 27 h 27"/>
              </a:gdLst>
              <a:ahLst/>
              <a:cxnLst>
                <a:cxn ang="T8">
                  <a:pos x="T0" y="T1"/>
                </a:cxn>
                <a:cxn ang="T9">
                  <a:pos x="T2" y="T3"/>
                </a:cxn>
                <a:cxn ang="T10">
                  <a:pos x="T4" y="T5"/>
                </a:cxn>
                <a:cxn ang="T11">
                  <a:pos x="T6" y="T7"/>
                </a:cxn>
              </a:cxnLst>
              <a:rect l="T12" t="T13" r="T14" b="T15"/>
              <a:pathLst>
                <a:path w="31" h="27">
                  <a:moveTo>
                    <a:pt x="30" y="0"/>
                  </a:moveTo>
                  <a:lnTo>
                    <a:pt x="17" y="11"/>
                  </a:lnTo>
                  <a:lnTo>
                    <a:pt x="4" y="21"/>
                  </a:lnTo>
                  <a:lnTo>
                    <a:pt x="0" y="26"/>
                  </a:lnTo>
                </a:path>
              </a:pathLst>
            </a:custGeom>
            <a:noFill/>
            <a:ln w="12700" cap="rnd">
              <a:solidFill>
                <a:srgbClr val="000000"/>
              </a:solidFill>
              <a:round/>
              <a:headEnd type="none" w="sm" len="sm"/>
              <a:tailEnd type="none" w="sm" len="sm"/>
            </a:ln>
          </p:spPr>
          <p:txBody>
            <a:bodyPr/>
            <a:lstStyle/>
            <a:p>
              <a:endParaRPr lang="zh-CN" altLang="en-US"/>
            </a:p>
          </p:txBody>
        </p:sp>
        <p:sp>
          <p:nvSpPr>
            <p:cNvPr id="45133" name="Freeform 68"/>
            <p:cNvSpPr>
              <a:spLocks/>
            </p:cNvSpPr>
            <p:nvPr/>
          </p:nvSpPr>
          <p:spPr bwMode="auto">
            <a:xfrm>
              <a:off x="3176" y="3060"/>
              <a:ext cx="17" cy="18"/>
            </a:xfrm>
            <a:custGeom>
              <a:avLst/>
              <a:gdLst>
                <a:gd name="T0" fmla="*/ 0 w 17"/>
                <a:gd name="T1" fmla="*/ 17 h 18"/>
                <a:gd name="T2" fmla="*/ 4 w 17"/>
                <a:gd name="T3" fmla="*/ 3 h 18"/>
                <a:gd name="T4" fmla="*/ 16 w 17"/>
                <a:gd name="T5" fmla="*/ 0 h 18"/>
                <a:gd name="T6" fmla="*/ 0 60000 65536"/>
                <a:gd name="T7" fmla="*/ 0 60000 65536"/>
                <a:gd name="T8" fmla="*/ 0 60000 65536"/>
                <a:gd name="T9" fmla="*/ 0 w 17"/>
                <a:gd name="T10" fmla="*/ 0 h 18"/>
                <a:gd name="T11" fmla="*/ 17 w 17"/>
                <a:gd name="T12" fmla="*/ 18 h 18"/>
              </a:gdLst>
              <a:ahLst/>
              <a:cxnLst>
                <a:cxn ang="T6">
                  <a:pos x="T0" y="T1"/>
                </a:cxn>
                <a:cxn ang="T7">
                  <a:pos x="T2" y="T3"/>
                </a:cxn>
                <a:cxn ang="T8">
                  <a:pos x="T4" y="T5"/>
                </a:cxn>
              </a:cxnLst>
              <a:rect l="T9" t="T10" r="T11" b="T12"/>
              <a:pathLst>
                <a:path w="17" h="18">
                  <a:moveTo>
                    <a:pt x="0" y="17"/>
                  </a:moveTo>
                  <a:lnTo>
                    <a:pt x="4" y="3"/>
                  </a:lnTo>
                  <a:lnTo>
                    <a:pt x="16" y="0"/>
                  </a:lnTo>
                </a:path>
              </a:pathLst>
            </a:custGeom>
            <a:noFill/>
            <a:ln w="12700" cap="rnd">
              <a:solidFill>
                <a:srgbClr val="000000"/>
              </a:solidFill>
              <a:round/>
              <a:headEnd type="none" w="sm" len="sm"/>
              <a:tailEnd type="none" w="sm" len="sm"/>
            </a:ln>
          </p:spPr>
          <p:txBody>
            <a:bodyPr/>
            <a:lstStyle/>
            <a:p>
              <a:endParaRPr lang="zh-CN" altLang="en-US"/>
            </a:p>
          </p:txBody>
        </p:sp>
        <p:sp>
          <p:nvSpPr>
            <p:cNvPr id="45134" name="Freeform 69"/>
            <p:cNvSpPr>
              <a:spLocks/>
            </p:cNvSpPr>
            <p:nvPr/>
          </p:nvSpPr>
          <p:spPr bwMode="auto">
            <a:xfrm>
              <a:off x="3126" y="3047"/>
              <a:ext cx="17" cy="33"/>
            </a:xfrm>
            <a:custGeom>
              <a:avLst/>
              <a:gdLst>
                <a:gd name="T0" fmla="*/ 0 w 17"/>
                <a:gd name="T1" fmla="*/ 32 h 33"/>
                <a:gd name="T2" fmla="*/ 0 w 17"/>
                <a:gd name="T3" fmla="*/ 25 h 33"/>
                <a:gd name="T4" fmla="*/ 0 w 17"/>
                <a:gd name="T5" fmla="*/ 15 h 33"/>
                <a:gd name="T6" fmla="*/ 0 w 17"/>
                <a:gd name="T7" fmla="*/ 5 h 33"/>
                <a:gd name="T8" fmla="*/ 16 w 17"/>
                <a:gd name="T9" fmla="*/ 0 h 33"/>
                <a:gd name="T10" fmla="*/ 0 60000 65536"/>
                <a:gd name="T11" fmla="*/ 0 60000 65536"/>
                <a:gd name="T12" fmla="*/ 0 60000 65536"/>
                <a:gd name="T13" fmla="*/ 0 60000 65536"/>
                <a:gd name="T14" fmla="*/ 0 60000 65536"/>
                <a:gd name="T15" fmla="*/ 0 w 17"/>
                <a:gd name="T16" fmla="*/ 0 h 33"/>
                <a:gd name="T17" fmla="*/ 17 w 17"/>
                <a:gd name="T18" fmla="*/ 33 h 33"/>
              </a:gdLst>
              <a:ahLst/>
              <a:cxnLst>
                <a:cxn ang="T10">
                  <a:pos x="T0" y="T1"/>
                </a:cxn>
                <a:cxn ang="T11">
                  <a:pos x="T2" y="T3"/>
                </a:cxn>
                <a:cxn ang="T12">
                  <a:pos x="T4" y="T5"/>
                </a:cxn>
                <a:cxn ang="T13">
                  <a:pos x="T6" y="T7"/>
                </a:cxn>
                <a:cxn ang="T14">
                  <a:pos x="T8" y="T9"/>
                </a:cxn>
              </a:cxnLst>
              <a:rect l="T15" t="T16" r="T17" b="T18"/>
              <a:pathLst>
                <a:path w="17" h="33">
                  <a:moveTo>
                    <a:pt x="0" y="32"/>
                  </a:moveTo>
                  <a:lnTo>
                    <a:pt x="0" y="25"/>
                  </a:lnTo>
                  <a:lnTo>
                    <a:pt x="0" y="15"/>
                  </a:lnTo>
                  <a:lnTo>
                    <a:pt x="0" y="5"/>
                  </a:lnTo>
                  <a:lnTo>
                    <a:pt x="16" y="0"/>
                  </a:lnTo>
                </a:path>
              </a:pathLst>
            </a:custGeom>
            <a:noFill/>
            <a:ln w="12700" cap="rnd">
              <a:solidFill>
                <a:srgbClr val="000000"/>
              </a:solidFill>
              <a:round/>
              <a:headEnd type="none" w="sm" len="sm"/>
              <a:tailEnd type="none" w="sm" len="sm"/>
            </a:ln>
          </p:spPr>
          <p:txBody>
            <a:bodyPr/>
            <a:lstStyle/>
            <a:p>
              <a:endParaRPr lang="zh-CN" altLang="en-US"/>
            </a:p>
          </p:txBody>
        </p:sp>
        <p:sp>
          <p:nvSpPr>
            <p:cNvPr id="45135" name="Freeform 70"/>
            <p:cNvSpPr>
              <a:spLocks/>
            </p:cNvSpPr>
            <p:nvPr/>
          </p:nvSpPr>
          <p:spPr bwMode="auto">
            <a:xfrm>
              <a:off x="3075" y="3088"/>
              <a:ext cx="16" cy="59"/>
            </a:xfrm>
            <a:custGeom>
              <a:avLst/>
              <a:gdLst>
                <a:gd name="T0" fmla="*/ 0 w 16"/>
                <a:gd name="T1" fmla="*/ 58 h 59"/>
                <a:gd name="T2" fmla="*/ 3 w 16"/>
                <a:gd name="T3" fmla="*/ 53 h 59"/>
                <a:gd name="T4" fmla="*/ 10 w 16"/>
                <a:gd name="T5" fmla="*/ 47 h 59"/>
                <a:gd name="T6" fmla="*/ 10 w 16"/>
                <a:gd name="T7" fmla="*/ 45 h 59"/>
                <a:gd name="T8" fmla="*/ 10 w 16"/>
                <a:gd name="T9" fmla="*/ 37 h 59"/>
                <a:gd name="T10" fmla="*/ 10 w 16"/>
                <a:gd name="T11" fmla="*/ 32 h 59"/>
                <a:gd name="T12" fmla="*/ 10 w 16"/>
                <a:gd name="T13" fmla="*/ 24 h 59"/>
                <a:gd name="T14" fmla="*/ 3 w 16"/>
                <a:gd name="T15" fmla="*/ 15 h 59"/>
                <a:gd name="T16" fmla="*/ 10 w 16"/>
                <a:gd name="T17" fmla="*/ 5 h 59"/>
                <a:gd name="T18" fmla="*/ 15 w 16"/>
                <a:gd name="T19" fmla="*/ 0 h 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
                <a:gd name="T31" fmla="*/ 0 h 59"/>
                <a:gd name="T32" fmla="*/ 16 w 16"/>
                <a:gd name="T33" fmla="*/ 59 h 5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 h="59">
                  <a:moveTo>
                    <a:pt x="0" y="58"/>
                  </a:moveTo>
                  <a:lnTo>
                    <a:pt x="3" y="53"/>
                  </a:lnTo>
                  <a:lnTo>
                    <a:pt x="10" y="47"/>
                  </a:lnTo>
                  <a:lnTo>
                    <a:pt x="10" y="45"/>
                  </a:lnTo>
                  <a:lnTo>
                    <a:pt x="10" y="37"/>
                  </a:lnTo>
                  <a:lnTo>
                    <a:pt x="10" y="32"/>
                  </a:lnTo>
                  <a:lnTo>
                    <a:pt x="10" y="24"/>
                  </a:lnTo>
                  <a:lnTo>
                    <a:pt x="3" y="15"/>
                  </a:lnTo>
                  <a:lnTo>
                    <a:pt x="10" y="5"/>
                  </a:lnTo>
                  <a:lnTo>
                    <a:pt x="15" y="0"/>
                  </a:lnTo>
                </a:path>
              </a:pathLst>
            </a:custGeom>
            <a:noFill/>
            <a:ln w="12700" cap="rnd">
              <a:solidFill>
                <a:srgbClr val="000000"/>
              </a:solidFill>
              <a:round/>
              <a:headEnd type="none" w="sm" len="sm"/>
              <a:tailEnd type="none" w="sm" len="sm"/>
            </a:ln>
          </p:spPr>
          <p:txBody>
            <a:bodyPr/>
            <a:lstStyle/>
            <a:p>
              <a:endParaRPr lang="zh-CN" altLang="en-US"/>
            </a:p>
          </p:txBody>
        </p:sp>
        <p:sp>
          <p:nvSpPr>
            <p:cNvPr id="45136" name="Freeform 71"/>
            <p:cNvSpPr>
              <a:spLocks/>
            </p:cNvSpPr>
            <p:nvPr/>
          </p:nvSpPr>
          <p:spPr bwMode="auto">
            <a:xfrm>
              <a:off x="3049" y="3083"/>
              <a:ext cx="119" cy="21"/>
            </a:xfrm>
            <a:custGeom>
              <a:avLst/>
              <a:gdLst>
                <a:gd name="T0" fmla="*/ 118 w 119"/>
                <a:gd name="T1" fmla="*/ 0 h 21"/>
                <a:gd name="T2" fmla="*/ 101 w 119"/>
                <a:gd name="T3" fmla="*/ 5 h 21"/>
                <a:gd name="T4" fmla="*/ 53 w 119"/>
                <a:gd name="T5" fmla="*/ 5 h 21"/>
                <a:gd name="T6" fmla="*/ 31 w 119"/>
                <a:gd name="T7" fmla="*/ 5 h 21"/>
                <a:gd name="T8" fmla="*/ 16 w 119"/>
                <a:gd name="T9" fmla="*/ 11 h 21"/>
                <a:gd name="T10" fmla="*/ 0 w 119"/>
                <a:gd name="T11" fmla="*/ 20 h 21"/>
                <a:gd name="T12" fmla="*/ 0 60000 65536"/>
                <a:gd name="T13" fmla="*/ 0 60000 65536"/>
                <a:gd name="T14" fmla="*/ 0 60000 65536"/>
                <a:gd name="T15" fmla="*/ 0 60000 65536"/>
                <a:gd name="T16" fmla="*/ 0 60000 65536"/>
                <a:gd name="T17" fmla="*/ 0 60000 65536"/>
                <a:gd name="T18" fmla="*/ 0 w 119"/>
                <a:gd name="T19" fmla="*/ 0 h 21"/>
                <a:gd name="T20" fmla="*/ 119 w 119"/>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119" h="21">
                  <a:moveTo>
                    <a:pt x="118" y="0"/>
                  </a:moveTo>
                  <a:lnTo>
                    <a:pt x="101" y="5"/>
                  </a:lnTo>
                  <a:lnTo>
                    <a:pt x="53" y="5"/>
                  </a:lnTo>
                  <a:lnTo>
                    <a:pt x="31" y="5"/>
                  </a:lnTo>
                  <a:lnTo>
                    <a:pt x="16" y="11"/>
                  </a:lnTo>
                  <a:lnTo>
                    <a:pt x="0" y="20"/>
                  </a:lnTo>
                </a:path>
              </a:pathLst>
            </a:custGeom>
            <a:noFill/>
            <a:ln w="12700" cap="rnd">
              <a:solidFill>
                <a:srgbClr val="000000"/>
              </a:solidFill>
              <a:round/>
              <a:headEnd type="none" w="sm" len="sm"/>
              <a:tailEnd type="none" w="sm" len="sm"/>
            </a:ln>
          </p:spPr>
          <p:txBody>
            <a:bodyPr/>
            <a:lstStyle/>
            <a:p>
              <a:endParaRPr lang="zh-CN" altLang="en-US"/>
            </a:p>
          </p:txBody>
        </p:sp>
        <p:sp>
          <p:nvSpPr>
            <p:cNvPr id="438344" name="AutoShape 72"/>
            <p:cNvSpPr>
              <a:spLocks noChangeArrowheads="1"/>
            </p:cNvSpPr>
            <p:nvPr/>
          </p:nvSpPr>
          <p:spPr bwMode="auto">
            <a:xfrm>
              <a:off x="2474" y="2999"/>
              <a:ext cx="323" cy="255"/>
            </a:xfrm>
            <a:prstGeom prst="leftArrow">
              <a:avLst>
                <a:gd name="adj1" fmla="val 50000"/>
                <a:gd name="adj2" fmla="val 43336"/>
              </a:avLst>
            </a:prstGeom>
            <a:solidFill>
              <a:schemeClr val="folHlink"/>
            </a:solidFill>
            <a:ln w="12700">
              <a:solidFill>
                <a:schemeClr val="tx1"/>
              </a:solidFill>
              <a:miter lim="800000"/>
              <a:headEnd/>
              <a:tailEnd/>
            </a:ln>
            <a:effectLst>
              <a:outerShdw dist="28398" dir="3806097" algn="ctr" rotWithShape="0">
                <a:schemeClr val="tx1"/>
              </a:outerShdw>
            </a:effectLst>
          </p:spPr>
          <p:txBody>
            <a:bodyPr wrap="none" anchor="ctr"/>
            <a:lstStyle/>
            <a:p>
              <a:pPr>
                <a:defRPr/>
              </a:pPr>
              <a:endParaRPr lang="zh-CN" altLang="en-US"/>
            </a:p>
          </p:txBody>
        </p:sp>
        <p:grpSp>
          <p:nvGrpSpPr>
            <p:cNvPr id="45138" name="Group 73"/>
            <p:cNvGrpSpPr>
              <a:grpSpLocks/>
            </p:cNvGrpSpPr>
            <p:nvPr/>
          </p:nvGrpSpPr>
          <p:grpSpPr bwMode="auto">
            <a:xfrm>
              <a:off x="3573" y="2229"/>
              <a:ext cx="1370" cy="383"/>
              <a:chOff x="3525" y="1911"/>
              <a:chExt cx="1370" cy="383"/>
            </a:xfrm>
          </p:grpSpPr>
          <p:sp>
            <p:nvSpPr>
              <p:cNvPr id="438346" name="Rectangle 74"/>
              <p:cNvSpPr>
                <a:spLocks noChangeArrowheads="1"/>
              </p:cNvSpPr>
              <p:nvPr/>
            </p:nvSpPr>
            <p:spPr bwMode="auto">
              <a:xfrm>
                <a:off x="3525" y="1997"/>
                <a:ext cx="1370" cy="297"/>
              </a:xfrm>
              <a:prstGeom prst="rect">
                <a:avLst/>
              </a:prstGeom>
              <a:noFill/>
              <a:ln w="9525">
                <a:noFill/>
                <a:miter lim="800000"/>
                <a:headEnd/>
                <a:tailEnd/>
              </a:ln>
              <a:effectLst/>
            </p:spPr>
            <p:txBody>
              <a:bodyPr wrap="none" lIns="80962" tIns="41275" rIns="80962" bIns="41275">
                <a:spAutoFit/>
              </a:bodyPr>
              <a:lstStyle/>
              <a:p>
                <a:pPr defTabSz="804863" eaLnBrk="0" hangingPunct="0">
                  <a:defRPr/>
                </a:pPr>
                <a:r>
                  <a:rPr lang="en-US" altLang="zh-CN" sz="2000" b="1" i="1" dirty="0">
                    <a:solidFill>
                      <a:srgbClr val="FF0000"/>
                    </a:solidFill>
                    <a:effectLst>
                      <a:outerShdw blurRad="38100" dist="38100" dir="2700000" algn="tl">
                        <a:srgbClr val="C0C0C0"/>
                      </a:outerShdw>
                    </a:effectLst>
                    <a:latin typeface="Helvetica" pitchFamily="34" charset="0"/>
                  </a:rPr>
                  <a:t>Y</a:t>
                </a:r>
                <a:r>
                  <a:rPr lang="en-US" altLang="zh-CN" sz="2000" b="1" i="1" baseline="-25000" dirty="0">
                    <a:solidFill>
                      <a:srgbClr val="FF0000"/>
                    </a:solidFill>
                    <a:effectLst>
                      <a:outerShdw blurRad="38100" dist="38100" dir="2700000" algn="tl">
                        <a:srgbClr val="C0C0C0"/>
                      </a:outerShdw>
                    </a:effectLst>
                    <a:latin typeface="Helvetica" pitchFamily="34" charset="0"/>
                  </a:rPr>
                  <a:t>B</a:t>
                </a:r>
                <a:r>
                  <a:rPr lang="en-US" altLang="zh-CN" sz="2000" b="1" i="1" dirty="0">
                    <a:solidFill>
                      <a:schemeClr val="accent1"/>
                    </a:solidFill>
                    <a:effectLst>
                      <a:outerShdw blurRad="38100" dist="38100" dir="2700000" algn="tl">
                        <a:srgbClr val="C0C0C0"/>
                      </a:outerShdw>
                    </a:effectLst>
                    <a:latin typeface="Helvetica" pitchFamily="34" charset="0"/>
                  </a:rPr>
                  <a:t> </a:t>
                </a:r>
                <a:r>
                  <a:rPr lang="en-US" altLang="zh-CN" sz="2000" b="1" i="1" baseline="-25000" dirty="0">
                    <a:solidFill>
                      <a:schemeClr val="accent1"/>
                    </a:solidFill>
                    <a:effectLst>
                      <a:outerShdw blurRad="38100" dist="38100" dir="2700000" algn="tl">
                        <a:srgbClr val="C0C0C0"/>
                      </a:outerShdw>
                    </a:effectLst>
                    <a:latin typeface="Helvetica" pitchFamily="34" charset="0"/>
                  </a:rPr>
                  <a:t>  </a:t>
                </a:r>
                <a:r>
                  <a:rPr lang="en-US" altLang="zh-CN" sz="2000" b="1" dirty="0">
                    <a:latin typeface="Helvetica" pitchFamily="34" charset="0"/>
                  </a:rPr>
                  <a:t>= </a:t>
                </a:r>
                <a:r>
                  <a:rPr lang="en-US" altLang="zh-CN" sz="2000" b="1" dirty="0">
                    <a:solidFill>
                      <a:srgbClr val="FF0000"/>
                    </a:solidFill>
                    <a:latin typeface="Helvetica" pitchFamily="34" charset="0"/>
                  </a:rPr>
                  <a:t>g</a:t>
                </a:r>
                <a:r>
                  <a:rPr lang="en-US" altLang="zh-CN" sz="2000" b="1" i="1" baseline="20000" dirty="0">
                    <a:solidFill>
                      <a:schemeClr val="accent1"/>
                    </a:solidFill>
                    <a:effectLst>
                      <a:outerShdw blurRad="38100" dist="38100" dir="2700000" algn="tl">
                        <a:srgbClr val="C0C0C0"/>
                      </a:outerShdw>
                    </a:effectLst>
                    <a:latin typeface="Helvetica" pitchFamily="34" charset="0"/>
                  </a:rPr>
                  <a:t>        </a:t>
                </a:r>
                <a:r>
                  <a:rPr lang="en-US" altLang="zh-CN" sz="2000" b="1" dirty="0">
                    <a:latin typeface="Helvetica" pitchFamily="34" charset="0"/>
                  </a:rPr>
                  <a:t>mod </a:t>
                </a:r>
                <a:r>
                  <a:rPr lang="en-US" altLang="zh-CN" sz="2000" b="1" dirty="0">
                    <a:solidFill>
                      <a:srgbClr val="FF0000"/>
                    </a:solidFill>
                    <a:latin typeface="Helvetica" pitchFamily="34" charset="0"/>
                  </a:rPr>
                  <a:t>p</a:t>
                </a:r>
              </a:p>
            </p:txBody>
          </p:sp>
          <p:sp>
            <p:nvSpPr>
              <p:cNvPr id="438347" name="Rectangle 75"/>
              <p:cNvSpPr>
                <a:spLocks noChangeArrowheads="1"/>
              </p:cNvSpPr>
              <p:nvPr/>
            </p:nvSpPr>
            <p:spPr bwMode="auto">
              <a:xfrm>
                <a:off x="4024" y="1911"/>
                <a:ext cx="264" cy="268"/>
              </a:xfrm>
              <a:prstGeom prst="rect">
                <a:avLst/>
              </a:prstGeom>
              <a:noFill/>
              <a:ln w="9525">
                <a:noFill/>
                <a:miter lim="800000"/>
                <a:headEnd/>
                <a:tailEnd/>
              </a:ln>
              <a:effectLst/>
            </p:spPr>
            <p:txBody>
              <a:bodyPr wrap="none" lIns="80962" tIns="41275" rIns="80962" bIns="41275">
                <a:spAutoFit/>
              </a:bodyPr>
              <a:lstStyle/>
              <a:p>
                <a:pPr defTabSz="804863" eaLnBrk="0" hangingPunct="0">
                  <a:defRPr/>
                </a:pPr>
                <a:r>
                  <a:rPr lang="en-US" altLang="zh-CN" b="1" i="1">
                    <a:solidFill>
                      <a:schemeClr val="accent1"/>
                    </a:solidFill>
                    <a:effectLst>
                      <a:outerShdw blurRad="38100" dist="38100" dir="2700000" algn="tl">
                        <a:srgbClr val="C0C0C0"/>
                      </a:outerShdw>
                    </a:effectLst>
                    <a:latin typeface="Helvetica" pitchFamily="34" charset="0"/>
                  </a:rPr>
                  <a:t>X</a:t>
                </a:r>
                <a:r>
                  <a:rPr lang="en-US" altLang="zh-CN" b="1" i="1" baseline="-25000">
                    <a:solidFill>
                      <a:schemeClr val="accent1"/>
                    </a:solidFill>
                    <a:effectLst>
                      <a:outerShdw blurRad="38100" dist="38100" dir="2700000" algn="tl">
                        <a:srgbClr val="C0C0C0"/>
                      </a:outerShdw>
                    </a:effectLst>
                    <a:latin typeface="Helvetica" pitchFamily="34" charset="0"/>
                  </a:rPr>
                  <a:t>B</a:t>
                </a:r>
              </a:p>
            </p:txBody>
          </p:sp>
        </p:grpSp>
        <p:grpSp>
          <p:nvGrpSpPr>
            <p:cNvPr id="45139" name="Group 76"/>
            <p:cNvGrpSpPr>
              <a:grpSpLocks/>
            </p:cNvGrpSpPr>
            <p:nvPr/>
          </p:nvGrpSpPr>
          <p:grpSpPr bwMode="auto">
            <a:xfrm>
              <a:off x="933" y="2229"/>
              <a:ext cx="1382" cy="383"/>
              <a:chOff x="885" y="1911"/>
              <a:chExt cx="1382" cy="383"/>
            </a:xfrm>
          </p:grpSpPr>
          <p:sp>
            <p:nvSpPr>
              <p:cNvPr id="438349" name="Rectangle 77"/>
              <p:cNvSpPr>
                <a:spLocks noChangeArrowheads="1"/>
              </p:cNvSpPr>
              <p:nvPr/>
            </p:nvSpPr>
            <p:spPr bwMode="auto">
              <a:xfrm>
                <a:off x="885" y="1997"/>
                <a:ext cx="1382" cy="297"/>
              </a:xfrm>
              <a:prstGeom prst="rect">
                <a:avLst/>
              </a:prstGeom>
              <a:noFill/>
              <a:ln w="9525">
                <a:noFill/>
                <a:miter lim="800000"/>
                <a:headEnd/>
                <a:tailEnd/>
              </a:ln>
              <a:effectLst/>
            </p:spPr>
            <p:txBody>
              <a:bodyPr lIns="80962" tIns="41275" rIns="80962" bIns="41275">
                <a:spAutoFit/>
              </a:bodyPr>
              <a:lstStyle/>
              <a:p>
                <a:pPr defTabSz="804863" eaLnBrk="0" hangingPunct="0">
                  <a:defRPr/>
                </a:pPr>
                <a:r>
                  <a:rPr lang="en-US" altLang="zh-CN" sz="2000" b="1" i="1" dirty="0">
                    <a:solidFill>
                      <a:srgbClr val="FF0000"/>
                    </a:solidFill>
                    <a:effectLst>
                      <a:outerShdw blurRad="38100" dist="38100" dir="2700000" algn="tl">
                        <a:srgbClr val="C0C0C0"/>
                      </a:outerShdw>
                    </a:effectLst>
                    <a:latin typeface="Helvetica" pitchFamily="34" charset="0"/>
                  </a:rPr>
                  <a:t>Y</a:t>
                </a:r>
                <a:r>
                  <a:rPr lang="en-US" altLang="zh-CN" sz="2000" b="1" i="1" baseline="-25000" dirty="0">
                    <a:solidFill>
                      <a:srgbClr val="FF0000"/>
                    </a:solidFill>
                    <a:effectLst>
                      <a:outerShdw blurRad="38100" dist="38100" dir="2700000" algn="tl">
                        <a:srgbClr val="C0C0C0"/>
                      </a:outerShdw>
                    </a:effectLst>
                    <a:latin typeface="Helvetica" pitchFamily="34" charset="0"/>
                  </a:rPr>
                  <a:t>A</a:t>
                </a:r>
                <a:r>
                  <a:rPr lang="en-US" altLang="zh-CN" sz="2000" b="1" dirty="0">
                    <a:latin typeface="Helvetica" pitchFamily="34" charset="0"/>
                  </a:rPr>
                  <a:t>  =</a:t>
                </a:r>
                <a:r>
                  <a:rPr lang="en-US" altLang="zh-CN" sz="2000" b="1" i="1" dirty="0">
                    <a:solidFill>
                      <a:srgbClr val="FF0000"/>
                    </a:solidFill>
                    <a:latin typeface="Helvetica" pitchFamily="34" charset="0"/>
                  </a:rPr>
                  <a:t>g</a:t>
                </a:r>
                <a:r>
                  <a:rPr lang="en-US" altLang="zh-CN" sz="2000" b="1" i="1" dirty="0">
                    <a:solidFill>
                      <a:schemeClr val="accent2"/>
                    </a:solidFill>
                    <a:effectLst>
                      <a:outerShdw blurRad="38100" dist="38100" dir="2700000" algn="tl">
                        <a:srgbClr val="C0C0C0"/>
                      </a:outerShdw>
                    </a:effectLst>
                    <a:latin typeface="Helvetica" pitchFamily="34" charset="0"/>
                  </a:rPr>
                  <a:t>   </a:t>
                </a:r>
                <a:r>
                  <a:rPr lang="en-US" altLang="zh-CN" sz="2000" b="1" dirty="0">
                    <a:latin typeface="Helvetica" pitchFamily="34" charset="0"/>
                  </a:rPr>
                  <a:t>  mod </a:t>
                </a:r>
                <a:r>
                  <a:rPr lang="en-US" altLang="zh-CN" sz="2000" b="1" dirty="0">
                    <a:solidFill>
                      <a:srgbClr val="FF0000"/>
                    </a:solidFill>
                    <a:latin typeface="Helvetica" pitchFamily="34" charset="0"/>
                  </a:rPr>
                  <a:t>p</a:t>
                </a:r>
              </a:p>
            </p:txBody>
          </p:sp>
          <p:sp>
            <p:nvSpPr>
              <p:cNvPr id="438350" name="Rectangle 78"/>
              <p:cNvSpPr>
                <a:spLocks noChangeArrowheads="1"/>
              </p:cNvSpPr>
              <p:nvPr/>
            </p:nvSpPr>
            <p:spPr bwMode="auto">
              <a:xfrm>
                <a:off x="1341" y="1911"/>
                <a:ext cx="265" cy="268"/>
              </a:xfrm>
              <a:prstGeom prst="rect">
                <a:avLst/>
              </a:prstGeom>
              <a:noFill/>
              <a:ln w="9525">
                <a:noFill/>
                <a:miter lim="800000"/>
                <a:headEnd/>
                <a:tailEnd/>
              </a:ln>
              <a:effectLst/>
            </p:spPr>
            <p:txBody>
              <a:bodyPr wrap="none" lIns="80962" tIns="41275" rIns="80962" bIns="41275">
                <a:spAutoFit/>
              </a:bodyPr>
              <a:lstStyle/>
              <a:p>
                <a:pPr defTabSz="804863" eaLnBrk="0" hangingPunct="0">
                  <a:defRPr/>
                </a:pPr>
                <a:r>
                  <a:rPr lang="en-US" altLang="zh-CN" b="1" i="1">
                    <a:solidFill>
                      <a:schemeClr val="accent2"/>
                    </a:solidFill>
                    <a:effectLst>
                      <a:outerShdw blurRad="38100" dist="38100" dir="2700000" algn="tl">
                        <a:srgbClr val="C0C0C0"/>
                      </a:outerShdw>
                    </a:effectLst>
                    <a:latin typeface="Helvetica" pitchFamily="34" charset="0"/>
                  </a:rPr>
                  <a:t>X</a:t>
                </a:r>
                <a:r>
                  <a:rPr lang="en-US" altLang="zh-CN" b="1" i="1" baseline="-25000">
                    <a:solidFill>
                      <a:schemeClr val="accent2"/>
                    </a:solidFill>
                    <a:effectLst>
                      <a:outerShdw blurRad="38100" dist="38100" dir="2700000" algn="tl">
                        <a:srgbClr val="C0C0C0"/>
                      </a:outerShdw>
                    </a:effectLst>
                    <a:latin typeface="Helvetica" pitchFamily="34" charset="0"/>
                  </a:rPr>
                  <a:t>A</a:t>
                </a:r>
              </a:p>
            </p:txBody>
          </p:sp>
        </p:grpSp>
        <p:sp>
          <p:nvSpPr>
            <p:cNvPr id="45140" name="Freeform 79"/>
            <p:cNvSpPr>
              <a:spLocks/>
            </p:cNvSpPr>
            <p:nvPr/>
          </p:nvSpPr>
          <p:spPr bwMode="auto">
            <a:xfrm>
              <a:off x="1168" y="2560"/>
              <a:ext cx="1274" cy="182"/>
            </a:xfrm>
            <a:custGeom>
              <a:avLst/>
              <a:gdLst>
                <a:gd name="T0" fmla="*/ 0 w 1274"/>
                <a:gd name="T1" fmla="*/ 0 h 182"/>
                <a:gd name="T2" fmla="*/ 2 w 1274"/>
                <a:gd name="T3" fmla="*/ 182 h 182"/>
                <a:gd name="T4" fmla="*/ 1274 w 1274"/>
                <a:gd name="T5" fmla="*/ 182 h 182"/>
                <a:gd name="T6" fmla="*/ 0 60000 65536"/>
                <a:gd name="T7" fmla="*/ 0 60000 65536"/>
                <a:gd name="T8" fmla="*/ 0 60000 65536"/>
                <a:gd name="T9" fmla="*/ 0 w 1274"/>
                <a:gd name="T10" fmla="*/ 0 h 182"/>
                <a:gd name="T11" fmla="*/ 1274 w 1274"/>
                <a:gd name="T12" fmla="*/ 182 h 182"/>
              </a:gdLst>
              <a:ahLst/>
              <a:cxnLst>
                <a:cxn ang="T6">
                  <a:pos x="T0" y="T1"/>
                </a:cxn>
                <a:cxn ang="T7">
                  <a:pos x="T2" y="T3"/>
                </a:cxn>
                <a:cxn ang="T8">
                  <a:pos x="T4" y="T5"/>
                </a:cxn>
              </a:cxnLst>
              <a:rect l="T9" t="T10" r="T11" b="T12"/>
              <a:pathLst>
                <a:path w="1274" h="182">
                  <a:moveTo>
                    <a:pt x="0" y="0"/>
                  </a:moveTo>
                  <a:lnTo>
                    <a:pt x="2" y="182"/>
                  </a:lnTo>
                  <a:lnTo>
                    <a:pt x="1274" y="182"/>
                  </a:lnTo>
                </a:path>
              </a:pathLst>
            </a:custGeom>
            <a:noFill/>
            <a:ln w="38100">
              <a:solidFill>
                <a:schemeClr val="tx1"/>
              </a:solidFill>
              <a:round/>
              <a:headEnd type="none" w="sm" len="sm"/>
              <a:tailEnd type="triangle" w="med" len="med"/>
            </a:ln>
          </p:spPr>
          <p:txBody>
            <a:bodyPr wrap="none" anchor="ctr">
              <a:spAutoFit/>
            </a:bodyPr>
            <a:lstStyle/>
            <a:p>
              <a:endParaRPr lang="zh-CN" altLang="en-US"/>
            </a:p>
          </p:txBody>
        </p:sp>
        <p:sp>
          <p:nvSpPr>
            <p:cNvPr id="45141" name="Freeform 80"/>
            <p:cNvSpPr>
              <a:spLocks/>
            </p:cNvSpPr>
            <p:nvPr/>
          </p:nvSpPr>
          <p:spPr bwMode="auto">
            <a:xfrm flipH="1">
              <a:off x="3358" y="2560"/>
              <a:ext cx="350" cy="608"/>
            </a:xfrm>
            <a:custGeom>
              <a:avLst/>
              <a:gdLst>
                <a:gd name="T0" fmla="*/ 0 w 1274"/>
                <a:gd name="T1" fmla="*/ 0 h 182"/>
                <a:gd name="T2" fmla="*/ 0 w 1274"/>
                <a:gd name="T3" fmla="*/ 22666 h 182"/>
                <a:gd name="T4" fmla="*/ 7 w 1274"/>
                <a:gd name="T5" fmla="*/ 22666 h 182"/>
                <a:gd name="T6" fmla="*/ 0 60000 65536"/>
                <a:gd name="T7" fmla="*/ 0 60000 65536"/>
                <a:gd name="T8" fmla="*/ 0 60000 65536"/>
                <a:gd name="T9" fmla="*/ 0 w 1274"/>
                <a:gd name="T10" fmla="*/ 0 h 182"/>
                <a:gd name="T11" fmla="*/ 1274 w 1274"/>
                <a:gd name="T12" fmla="*/ 182 h 182"/>
              </a:gdLst>
              <a:ahLst/>
              <a:cxnLst>
                <a:cxn ang="T6">
                  <a:pos x="T0" y="T1"/>
                </a:cxn>
                <a:cxn ang="T7">
                  <a:pos x="T2" y="T3"/>
                </a:cxn>
                <a:cxn ang="T8">
                  <a:pos x="T4" y="T5"/>
                </a:cxn>
              </a:cxnLst>
              <a:rect l="T9" t="T10" r="T11" b="T12"/>
              <a:pathLst>
                <a:path w="1274" h="182">
                  <a:moveTo>
                    <a:pt x="0" y="0"/>
                  </a:moveTo>
                  <a:lnTo>
                    <a:pt x="2" y="182"/>
                  </a:lnTo>
                  <a:lnTo>
                    <a:pt x="1274" y="182"/>
                  </a:lnTo>
                </a:path>
              </a:pathLst>
            </a:custGeom>
            <a:noFill/>
            <a:ln w="38100">
              <a:solidFill>
                <a:schemeClr val="tx1"/>
              </a:solidFill>
              <a:round/>
              <a:headEnd type="none" w="sm" len="sm"/>
              <a:tailEnd type="triangle" w="med" len="med"/>
            </a:ln>
          </p:spPr>
          <p:txBody>
            <a:bodyPr anchor="ctr">
              <a:spAutoFit/>
            </a:bodyPr>
            <a:lstStyle/>
            <a:p>
              <a:endParaRPr lang="zh-CN" altLang="en-US"/>
            </a:p>
          </p:txBody>
        </p:sp>
      </p:grpSp>
      <p:sp>
        <p:nvSpPr>
          <p:cNvPr id="45062" name="Line 81"/>
          <p:cNvSpPr>
            <a:spLocks noChangeShapeType="1"/>
          </p:cNvSpPr>
          <p:nvPr/>
        </p:nvSpPr>
        <p:spPr bwMode="auto">
          <a:xfrm>
            <a:off x="2627313" y="5949950"/>
            <a:ext cx="720725" cy="0"/>
          </a:xfrm>
          <a:prstGeom prst="line">
            <a:avLst/>
          </a:prstGeom>
          <a:noFill/>
          <a:ln w="9525">
            <a:solidFill>
              <a:schemeClr val="tx1"/>
            </a:solidFill>
            <a:round/>
            <a:headEnd/>
            <a:tailEnd type="triangle" w="med" len="med"/>
          </a:ln>
        </p:spPr>
        <p:txBody>
          <a:bodyPr/>
          <a:lstStyle/>
          <a:p>
            <a:endParaRPr lang="zh-CN" altLang="en-US"/>
          </a:p>
        </p:txBody>
      </p:sp>
      <p:sp>
        <p:nvSpPr>
          <p:cNvPr id="45063" name="Line 82"/>
          <p:cNvSpPr>
            <a:spLocks noChangeShapeType="1"/>
          </p:cNvSpPr>
          <p:nvPr/>
        </p:nvSpPr>
        <p:spPr bwMode="auto">
          <a:xfrm>
            <a:off x="4932363" y="5949950"/>
            <a:ext cx="720725" cy="0"/>
          </a:xfrm>
          <a:prstGeom prst="line">
            <a:avLst/>
          </a:prstGeom>
          <a:noFill/>
          <a:ln w="9525">
            <a:solidFill>
              <a:schemeClr val="tx1"/>
            </a:solidFill>
            <a:round/>
            <a:headEnd/>
            <a:tailEnd type="triangle" w="med" len="med"/>
          </a:ln>
        </p:spPr>
        <p:txBody>
          <a:bodyPr/>
          <a:lstStyle/>
          <a:p>
            <a:endParaRPr lang="zh-CN" altLang="en-US"/>
          </a:p>
        </p:txBody>
      </p:sp>
      <p:sp>
        <p:nvSpPr>
          <p:cNvPr id="45064" name="Text Box 83"/>
          <p:cNvSpPr txBox="1">
            <a:spLocks noChangeArrowheads="1"/>
          </p:cNvSpPr>
          <p:nvPr/>
        </p:nvSpPr>
        <p:spPr bwMode="auto">
          <a:xfrm>
            <a:off x="2627313" y="5589588"/>
            <a:ext cx="720725" cy="366712"/>
          </a:xfrm>
          <a:prstGeom prst="rect">
            <a:avLst/>
          </a:prstGeom>
          <a:noFill/>
          <a:ln w="9525">
            <a:noFill/>
            <a:miter lim="800000"/>
            <a:headEnd/>
            <a:tailEnd/>
          </a:ln>
        </p:spPr>
        <p:txBody>
          <a:bodyPr>
            <a:spAutoFit/>
          </a:bodyPr>
          <a:lstStyle/>
          <a:p>
            <a:pPr>
              <a:spcBef>
                <a:spcPct val="50000"/>
              </a:spcBef>
            </a:pPr>
            <a:r>
              <a:rPr lang="en-US" altLang="zh-CN"/>
              <a:t>Y</a:t>
            </a:r>
            <a:r>
              <a:rPr lang="en-US" altLang="zh-CN" baseline="-25000"/>
              <a:t>A</a:t>
            </a:r>
            <a:endParaRPr lang="zh-CN" altLang="en-US" baseline="-25000"/>
          </a:p>
        </p:txBody>
      </p:sp>
      <p:sp>
        <p:nvSpPr>
          <p:cNvPr id="45065" name="Text Box 84"/>
          <p:cNvSpPr txBox="1">
            <a:spLocks noChangeArrowheads="1"/>
          </p:cNvSpPr>
          <p:nvPr/>
        </p:nvSpPr>
        <p:spPr bwMode="auto">
          <a:xfrm>
            <a:off x="4787900" y="5589588"/>
            <a:ext cx="792163" cy="366712"/>
          </a:xfrm>
          <a:prstGeom prst="rect">
            <a:avLst/>
          </a:prstGeom>
          <a:noFill/>
          <a:ln w="9525">
            <a:noFill/>
            <a:miter lim="800000"/>
            <a:headEnd/>
            <a:tailEnd/>
          </a:ln>
        </p:spPr>
        <p:txBody>
          <a:bodyPr>
            <a:spAutoFit/>
          </a:bodyPr>
          <a:lstStyle/>
          <a:p>
            <a:pPr>
              <a:spcBef>
                <a:spcPct val="50000"/>
              </a:spcBef>
            </a:pPr>
            <a:r>
              <a:rPr lang="en-US" altLang="zh-CN"/>
              <a:t>   Y</a:t>
            </a:r>
            <a:r>
              <a:rPr lang="en-US" altLang="zh-CN" baseline="-25000"/>
              <a:t>A</a:t>
            </a:r>
            <a:r>
              <a:rPr lang="en-US" altLang="zh-CN">
                <a:latin typeface="Arial" pitchFamily="34" charset="0"/>
              </a:rPr>
              <a:t>’</a:t>
            </a:r>
            <a:endParaRPr lang="en-US" altLang="zh-CN"/>
          </a:p>
        </p:txBody>
      </p:sp>
      <p:sp>
        <p:nvSpPr>
          <p:cNvPr id="45066" name="Line 85"/>
          <p:cNvSpPr>
            <a:spLocks noChangeShapeType="1"/>
          </p:cNvSpPr>
          <p:nvPr/>
        </p:nvSpPr>
        <p:spPr bwMode="auto">
          <a:xfrm flipH="1">
            <a:off x="4859338" y="6524625"/>
            <a:ext cx="792162" cy="0"/>
          </a:xfrm>
          <a:prstGeom prst="line">
            <a:avLst/>
          </a:prstGeom>
          <a:noFill/>
          <a:ln w="9525">
            <a:solidFill>
              <a:schemeClr val="tx1"/>
            </a:solidFill>
            <a:round/>
            <a:headEnd/>
            <a:tailEnd type="triangle" w="med" len="med"/>
          </a:ln>
        </p:spPr>
        <p:txBody>
          <a:bodyPr/>
          <a:lstStyle/>
          <a:p>
            <a:endParaRPr lang="zh-CN" altLang="en-US"/>
          </a:p>
        </p:txBody>
      </p:sp>
      <p:sp>
        <p:nvSpPr>
          <p:cNvPr id="45067" name="Line 86"/>
          <p:cNvSpPr>
            <a:spLocks noChangeShapeType="1"/>
          </p:cNvSpPr>
          <p:nvPr/>
        </p:nvSpPr>
        <p:spPr bwMode="auto">
          <a:xfrm flipH="1">
            <a:off x="2627313" y="6524625"/>
            <a:ext cx="792162" cy="0"/>
          </a:xfrm>
          <a:prstGeom prst="line">
            <a:avLst/>
          </a:prstGeom>
          <a:noFill/>
          <a:ln w="9525">
            <a:solidFill>
              <a:schemeClr val="tx1"/>
            </a:solidFill>
            <a:round/>
            <a:headEnd/>
            <a:tailEnd type="triangle" w="med" len="med"/>
          </a:ln>
        </p:spPr>
        <p:txBody>
          <a:bodyPr/>
          <a:lstStyle/>
          <a:p>
            <a:endParaRPr lang="zh-CN" altLang="en-US"/>
          </a:p>
        </p:txBody>
      </p:sp>
      <p:sp>
        <p:nvSpPr>
          <p:cNvPr id="45068" name="Text Box 87"/>
          <p:cNvSpPr txBox="1">
            <a:spLocks noChangeArrowheads="1"/>
          </p:cNvSpPr>
          <p:nvPr/>
        </p:nvSpPr>
        <p:spPr bwMode="auto">
          <a:xfrm>
            <a:off x="4932363" y="6092825"/>
            <a:ext cx="720725" cy="366713"/>
          </a:xfrm>
          <a:prstGeom prst="rect">
            <a:avLst/>
          </a:prstGeom>
          <a:noFill/>
          <a:ln w="9525">
            <a:noFill/>
            <a:miter lim="800000"/>
            <a:headEnd/>
            <a:tailEnd/>
          </a:ln>
        </p:spPr>
        <p:txBody>
          <a:bodyPr>
            <a:spAutoFit/>
          </a:bodyPr>
          <a:lstStyle/>
          <a:p>
            <a:pPr>
              <a:spcBef>
                <a:spcPct val="50000"/>
              </a:spcBef>
            </a:pPr>
            <a:r>
              <a:rPr lang="en-US" altLang="zh-CN"/>
              <a:t>Y</a:t>
            </a:r>
            <a:r>
              <a:rPr lang="en-US" altLang="zh-CN" baseline="-25000"/>
              <a:t>B</a:t>
            </a:r>
            <a:endParaRPr lang="zh-CN" altLang="en-US" baseline="-25000"/>
          </a:p>
        </p:txBody>
      </p:sp>
      <p:sp>
        <p:nvSpPr>
          <p:cNvPr id="45069" name="Text Box 88"/>
          <p:cNvSpPr txBox="1">
            <a:spLocks noChangeArrowheads="1"/>
          </p:cNvSpPr>
          <p:nvPr/>
        </p:nvSpPr>
        <p:spPr bwMode="auto">
          <a:xfrm>
            <a:off x="2627313" y="6165850"/>
            <a:ext cx="792162" cy="366713"/>
          </a:xfrm>
          <a:prstGeom prst="rect">
            <a:avLst/>
          </a:prstGeom>
          <a:noFill/>
          <a:ln w="9525">
            <a:noFill/>
            <a:miter lim="800000"/>
            <a:headEnd/>
            <a:tailEnd/>
          </a:ln>
        </p:spPr>
        <p:txBody>
          <a:bodyPr>
            <a:spAutoFit/>
          </a:bodyPr>
          <a:lstStyle/>
          <a:p>
            <a:pPr>
              <a:spcBef>
                <a:spcPct val="50000"/>
              </a:spcBef>
            </a:pPr>
            <a:r>
              <a:rPr lang="en-US" altLang="zh-CN"/>
              <a:t>   Y</a:t>
            </a:r>
            <a:r>
              <a:rPr lang="en-US" altLang="zh-CN" baseline="-25000"/>
              <a:t>B</a:t>
            </a:r>
            <a:r>
              <a:rPr lang="en-US" altLang="zh-CN">
                <a:latin typeface="Arial" pitchFamily="34" charset="0"/>
              </a:rPr>
              <a:t>’</a:t>
            </a:r>
            <a:endParaRPr lang="en-US" altLang="zh-CN"/>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灯片编号占位符 5"/>
          <p:cNvSpPr>
            <a:spLocks noGrp="1"/>
          </p:cNvSpPr>
          <p:nvPr>
            <p:ph type="sldNum" sz="quarter" idx="12"/>
          </p:nvPr>
        </p:nvSpPr>
        <p:spPr>
          <a:noFill/>
        </p:spPr>
        <p:txBody>
          <a:bodyPr/>
          <a:lstStyle/>
          <a:p>
            <a:fld id="{90646990-FA19-49BD-9530-14946C606532}" type="slidenum">
              <a:rPr lang="zh-CN" altLang="en-US" smtClean="0"/>
              <a:pPr/>
              <a:t>33</a:t>
            </a:fld>
            <a:endParaRPr lang="en-US" altLang="zh-CN"/>
          </a:p>
        </p:txBody>
      </p:sp>
      <p:sp>
        <p:nvSpPr>
          <p:cNvPr id="46083" name="Rectangle 2"/>
          <p:cNvSpPr>
            <a:spLocks noGrp="1" noChangeArrowheads="1"/>
          </p:cNvSpPr>
          <p:nvPr>
            <p:ph type="title"/>
          </p:nvPr>
        </p:nvSpPr>
        <p:spPr/>
        <p:txBody>
          <a:bodyPr/>
          <a:lstStyle/>
          <a:p>
            <a:pPr eaLnBrk="1" hangingPunct="1"/>
            <a:r>
              <a:rPr lang="en-US" altLang="zh-CN"/>
              <a:t>Chapter 10</a:t>
            </a:r>
            <a:r>
              <a:rPr lang="zh-CN" altLang="en-US"/>
              <a:t>网络安全 </a:t>
            </a:r>
          </a:p>
        </p:txBody>
      </p:sp>
      <p:sp>
        <p:nvSpPr>
          <p:cNvPr id="46084" name="Rectangle 3"/>
          <p:cNvSpPr>
            <a:spLocks noGrp="1" noChangeArrowheads="1"/>
          </p:cNvSpPr>
          <p:nvPr>
            <p:ph type="body" idx="1"/>
          </p:nvPr>
        </p:nvSpPr>
        <p:spPr>
          <a:xfrm>
            <a:off x="900113" y="1916113"/>
            <a:ext cx="7772400" cy="3673475"/>
          </a:xfrm>
        </p:spPr>
        <p:txBody>
          <a:bodyPr/>
          <a:lstStyle/>
          <a:p>
            <a:pPr eaLnBrk="1" hangingPunct="1"/>
            <a:r>
              <a:rPr lang="en-US" altLang="zh-CN"/>
              <a:t>10.1</a:t>
            </a:r>
            <a:r>
              <a:rPr lang="zh-CN" altLang="en-US"/>
              <a:t>概述</a:t>
            </a:r>
          </a:p>
          <a:p>
            <a:pPr eaLnBrk="1" hangingPunct="1"/>
            <a:r>
              <a:rPr lang="en-US" altLang="zh-CN"/>
              <a:t>10.2</a:t>
            </a:r>
            <a:r>
              <a:rPr lang="zh-CN" altLang="en-US"/>
              <a:t>密码学基础知识</a:t>
            </a:r>
          </a:p>
          <a:p>
            <a:pPr eaLnBrk="1" hangingPunct="1"/>
            <a:r>
              <a:rPr lang="en-US" altLang="zh-CN" b="1">
                <a:solidFill>
                  <a:srgbClr val="FF3300"/>
                </a:solidFill>
              </a:rPr>
              <a:t>10.3</a:t>
            </a:r>
            <a:r>
              <a:rPr lang="zh-CN" altLang="en-US" b="1">
                <a:solidFill>
                  <a:srgbClr val="FF3300"/>
                </a:solidFill>
              </a:rPr>
              <a:t>数字签名与认证</a:t>
            </a:r>
          </a:p>
          <a:p>
            <a:pPr eaLnBrk="1" hangingPunct="1"/>
            <a:r>
              <a:rPr lang="en-US" altLang="zh-CN"/>
              <a:t>10.4</a:t>
            </a:r>
            <a:r>
              <a:rPr lang="zh-CN" altLang="en-US"/>
              <a:t>典型的网络安全威胁</a:t>
            </a:r>
          </a:p>
          <a:p>
            <a:pPr eaLnBrk="1" hangingPunct="1"/>
            <a:r>
              <a:rPr lang="zh-CN" altLang="en-US"/>
              <a:t>1</a:t>
            </a:r>
            <a:r>
              <a:rPr lang="en-US" altLang="zh-CN"/>
              <a:t>0.5</a:t>
            </a:r>
            <a:r>
              <a:rPr lang="zh-CN" altLang="en-US"/>
              <a:t>网络安全协议</a:t>
            </a:r>
          </a:p>
          <a:p>
            <a:pPr eaLnBrk="1" hangingPunct="1"/>
            <a:r>
              <a:rPr lang="en-US" altLang="zh-CN"/>
              <a:t>10.6</a:t>
            </a:r>
            <a:r>
              <a:rPr lang="zh-CN" altLang="en-US"/>
              <a:t>网络的安全技术</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灯片编号占位符 5"/>
          <p:cNvSpPr>
            <a:spLocks noGrp="1"/>
          </p:cNvSpPr>
          <p:nvPr>
            <p:ph type="sldNum" sz="quarter" idx="12"/>
          </p:nvPr>
        </p:nvSpPr>
        <p:spPr>
          <a:noFill/>
        </p:spPr>
        <p:txBody>
          <a:bodyPr/>
          <a:lstStyle/>
          <a:p>
            <a:fld id="{D4AC2495-EA8C-40BC-B54D-3AAB59D57BBA}" type="slidenum">
              <a:rPr lang="zh-CN" altLang="en-US" smtClean="0"/>
              <a:pPr/>
              <a:t>34</a:t>
            </a:fld>
            <a:endParaRPr lang="en-US" altLang="zh-CN"/>
          </a:p>
        </p:txBody>
      </p:sp>
      <p:sp>
        <p:nvSpPr>
          <p:cNvPr id="47107" name="Rectangle 2"/>
          <p:cNvSpPr>
            <a:spLocks noGrp="1" noChangeArrowheads="1"/>
          </p:cNvSpPr>
          <p:nvPr>
            <p:ph type="title"/>
          </p:nvPr>
        </p:nvSpPr>
        <p:spPr/>
        <p:txBody>
          <a:bodyPr/>
          <a:lstStyle/>
          <a:p>
            <a:pPr eaLnBrk="1" hangingPunct="1"/>
            <a:r>
              <a:rPr lang="en-US" altLang="zh-CN"/>
              <a:t>10.3</a:t>
            </a:r>
            <a:r>
              <a:rPr lang="zh-CN" altLang="en-US"/>
              <a:t>数字签名与认证</a:t>
            </a:r>
          </a:p>
        </p:txBody>
      </p:sp>
      <p:sp>
        <p:nvSpPr>
          <p:cNvPr id="47108" name="Rectangle 3"/>
          <p:cNvSpPr>
            <a:spLocks noGrp="1" noChangeArrowheads="1"/>
          </p:cNvSpPr>
          <p:nvPr>
            <p:ph type="body" idx="1"/>
          </p:nvPr>
        </p:nvSpPr>
        <p:spPr/>
        <p:txBody>
          <a:bodyPr/>
          <a:lstStyle/>
          <a:p>
            <a:pPr eaLnBrk="1" hangingPunct="1"/>
            <a:r>
              <a:rPr lang="zh-CN" altLang="en-US" dirty="0"/>
              <a:t>通信中潜在的威胁</a:t>
            </a:r>
          </a:p>
          <a:p>
            <a:pPr lvl="1" eaLnBrk="1" hangingPunct="1"/>
            <a:r>
              <a:rPr lang="zh-CN" altLang="en-US" dirty="0"/>
              <a:t>消息伪造</a:t>
            </a:r>
          </a:p>
          <a:p>
            <a:pPr lvl="1" eaLnBrk="1" hangingPunct="1"/>
            <a:r>
              <a:rPr lang="zh-CN" altLang="en-US" dirty="0"/>
              <a:t>内容篡改</a:t>
            </a:r>
          </a:p>
          <a:p>
            <a:pPr lvl="1" eaLnBrk="1" hangingPunct="1"/>
            <a:r>
              <a:rPr lang="zh-CN" altLang="en-US" dirty="0"/>
              <a:t>延迟或重播</a:t>
            </a:r>
          </a:p>
          <a:p>
            <a:pPr lvl="1" eaLnBrk="1" hangingPunct="1"/>
            <a:r>
              <a:rPr lang="zh-CN" altLang="en-US" dirty="0"/>
              <a:t>否认</a:t>
            </a:r>
          </a:p>
          <a:p>
            <a:pPr eaLnBrk="1" hangingPunct="1"/>
            <a:r>
              <a:rPr lang="zh-CN" altLang="en-US" dirty="0"/>
              <a:t>数字签名</a:t>
            </a:r>
            <a:r>
              <a:rPr lang="en-US" altLang="zh-CN" dirty="0"/>
              <a:t>-</a:t>
            </a:r>
            <a:r>
              <a:rPr lang="zh-CN" altLang="en-US" dirty="0"/>
              <a:t>消息的不可否认性</a:t>
            </a:r>
          </a:p>
          <a:p>
            <a:pPr eaLnBrk="1" hangingPunct="1"/>
            <a:r>
              <a:rPr lang="zh-CN" altLang="en-US" dirty="0"/>
              <a:t>数据完整性认证</a:t>
            </a:r>
            <a:r>
              <a:rPr lang="en-US" altLang="zh-CN" dirty="0"/>
              <a:t>-</a:t>
            </a:r>
            <a:r>
              <a:rPr lang="zh-CN" altLang="en-US" dirty="0"/>
              <a:t>消息的完整可靠</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灯片编号占位符 5"/>
          <p:cNvSpPr>
            <a:spLocks noGrp="1"/>
          </p:cNvSpPr>
          <p:nvPr>
            <p:ph type="sldNum" sz="quarter" idx="12"/>
          </p:nvPr>
        </p:nvSpPr>
        <p:spPr>
          <a:noFill/>
        </p:spPr>
        <p:txBody>
          <a:bodyPr/>
          <a:lstStyle/>
          <a:p>
            <a:fld id="{4296A6F4-1478-4F9A-BE75-9641455BA1E1}" type="slidenum">
              <a:rPr lang="zh-CN" altLang="en-US" smtClean="0"/>
              <a:pPr/>
              <a:t>35</a:t>
            </a:fld>
            <a:endParaRPr lang="en-US" altLang="zh-CN"/>
          </a:p>
        </p:txBody>
      </p:sp>
      <p:sp>
        <p:nvSpPr>
          <p:cNvPr id="48131" name="Rectangle 2"/>
          <p:cNvSpPr>
            <a:spLocks noGrp="1" noChangeArrowheads="1"/>
          </p:cNvSpPr>
          <p:nvPr>
            <p:ph type="title"/>
          </p:nvPr>
        </p:nvSpPr>
        <p:spPr/>
        <p:txBody>
          <a:bodyPr/>
          <a:lstStyle/>
          <a:p>
            <a:pPr eaLnBrk="1" hangingPunct="1"/>
            <a:r>
              <a:rPr lang="en-US" altLang="zh-CN" dirty="0"/>
              <a:t>1.</a:t>
            </a:r>
            <a:r>
              <a:rPr lang="zh-CN" altLang="en-US" dirty="0"/>
              <a:t>数字签名</a:t>
            </a:r>
          </a:p>
        </p:txBody>
      </p:sp>
      <p:sp>
        <p:nvSpPr>
          <p:cNvPr id="48132" name="Rectangle 3"/>
          <p:cNvSpPr>
            <a:spLocks noGrp="1" noChangeArrowheads="1"/>
          </p:cNvSpPr>
          <p:nvPr>
            <p:ph type="body" idx="1"/>
          </p:nvPr>
        </p:nvSpPr>
        <p:spPr>
          <a:xfrm>
            <a:off x="214282" y="2000216"/>
            <a:ext cx="8704263" cy="4857784"/>
          </a:xfrm>
        </p:spPr>
        <p:txBody>
          <a:bodyPr/>
          <a:lstStyle/>
          <a:p>
            <a:pPr eaLnBrk="1" hangingPunct="1"/>
            <a:r>
              <a:rPr lang="zh-CN" altLang="en-US" sz="2400" dirty="0"/>
              <a:t>公钥密码学的一个重要应用就是</a:t>
            </a:r>
            <a:r>
              <a:rPr lang="zh-CN" altLang="en-US" sz="2400" dirty="0">
                <a:solidFill>
                  <a:srgbClr val="FF0000"/>
                </a:solidFill>
              </a:rPr>
              <a:t>数字签名</a:t>
            </a:r>
            <a:r>
              <a:rPr lang="zh-CN" altLang="en-US" sz="2400" dirty="0"/>
              <a:t>，数字签名就是利用</a:t>
            </a:r>
            <a:r>
              <a:rPr lang="zh-CN" altLang="en-US" sz="2400" dirty="0">
                <a:solidFill>
                  <a:srgbClr val="FF0000"/>
                </a:solidFill>
              </a:rPr>
              <a:t>私钥生成签名</a:t>
            </a:r>
            <a:r>
              <a:rPr lang="zh-CN" altLang="en-US" sz="2400" dirty="0"/>
              <a:t>，而用</a:t>
            </a:r>
            <a:r>
              <a:rPr lang="zh-CN" altLang="en-US" sz="2400" dirty="0">
                <a:solidFill>
                  <a:srgbClr val="FF0000"/>
                </a:solidFill>
              </a:rPr>
              <a:t>公钥验证签名</a:t>
            </a:r>
            <a:r>
              <a:rPr lang="zh-CN" altLang="en-US" sz="2400" dirty="0"/>
              <a:t>。</a:t>
            </a:r>
          </a:p>
          <a:p>
            <a:pPr eaLnBrk="1" hangingPunct="1"/>
            <a:r>
              <a:rPr lang="zh-CN" altLang="en-US" sz="2400" dirty="0"/>
              <a:t>一个数字签名方案时是由</a:t>
            </a:r>
            <a:r>
              <a:rPr lang="zh-CN" altLang="en-US" sz="2400" dirty="0">
                <a:solidFill>
                  <a:srgbClr val="FF3300"/>
                </a:solidFill>
              </a:rPr>
              <a:t>签名算法和验证算法</a:t>
            </a:r>
            <a:r>
              <a:rPr lang="zh-CN" altLang="en-US" sz="2400" dirty="0"/>
              <a:t>组成</a:t>
            </a:r>
          </a:p>
          <a:p>
            <a:pPr lvl="1" eaLnBrk="1" hangingPunct="1"/>
            <a:r>
              <a:rPr lang="zh-CN" altLang="en-US" sz="2000" dirty="0">
                <a:solidFill>
                  <a:srgbClr val="FF0000"/>
                </a:solidFill>
              </a:rPr>
              <a:t>签名算法</a:t>
            </a:r>
            <a:r>
              <a:rPr lang="zh-CN" altLang="en-US" sz="2000" dirty="0"/>
              <a:t>利用私钥生成签名，称消息</a:t>
            </a:r>
            <a:r>
              <a:rPr lang="en-US" altLang="zh-CN" sz="2000" dirty="0"/>
              <a:t>m</a:t>
            </a:r>
            <a:r>
              <a:rPr lang="zh-CN" altLang="en-US" sz="2000" dirty="0"/>
              <a:t>的签名为</a:t>
            </a:r>
            <a:r>
              <a:rPr lang="en-US" altLang="zh-CN" sz="2000" dirty="0"/>
              <a:t>sig</a:t>
            </a:r>
            <a:r>
              <a:rPr lang="zh-CN" altLang="en-US" sz="2000" dirty="0"/>
              <a:t>（</a:t>
            </a:r>
            <a:r>
              <a:rPr lang="en-US" altLang="zh-CN" sz="2000" dirty="0"/>
              <a:t>m</a:t>
            </a:r>
            <a:r>
              <a:rPr lang="zh-CN" altLang="en-US" sz="2000" dirty="0"/>
              <a:t>），然后将（</a:t>
            </a:r>
            <a:r>
              <a:rPr lang="en-US" altLang="zh-CN" sz="2000" dirty="0"/>
              <a:t>m</a:t>
            </a:r>
            <a:r>
              <a:rPr lang="zh-CN" altLang="en-US" sz="2000" dirty="0"/>
              <a:t>，</a:t>
            </a:r>
            <a:r>
              <a:rPr lang="en-US" altLang="zh-CN" sz="2000" dirty="0"/>
              <a:t>sig</a:t>
            </a:r>
            <a:r>
              <a:rPr lang="zh-CN" altLang="en-US" sz="2000" dirty="0"/>
              <a:t>（</a:t>
            </a:r>
            <a:r>
              <a:rPr lang="en-US" altLang="zh-CN" sz="2000" dirty="0"/>
              <a:t>m</a:t>
            </a:r>
            <a:r>
              <a:rPr lang="zh-CN" altLang="en-US" sz="2000" dirty="0"/>
              <a:t>））发给接收方</a:t>
            </a:r>
          </a:p>
          <a:p>
            <a:pPr lvl="1" eaLnBrk="1" hangingPunct="1"/>
            <a:r>
              <a:rPr lang="zh-CN" altLang="en-US" sz="2000" dirty="0">
                <a:solidFill>
                  <a:srgbClr val="FF0000"/>
                </a:solidFill>
              </a:rPr>
              <a:t>验证算法</a:t>
            </a:r>
            <a:r>
              <a:rPr lang="zh-CN" altLang="en-US" sz="2000" dirty="0"/>
              <a:t>利用签名者的公钥对</a:t>
            </a:r>
            <a:r>
              <a:rPr lang="en-US" altLang="zh-CN" sz="2000" dirty="0"/>
              <a:t>sig</a:t>
            </a:r>
            <a:r>
              <a:rPr lang="zh-CN" altLang="en-US" sz="2000" dirty="0"/>
              <a:t>（</a:t>
            </a:r>
            <a:r>
              <a:rPr lang="en-US" altLang="zh-CN" sz="2000" dirty="0"/>
              <a:t>m</a:t>
            </a:r>
            <a:r>
              <a:rPr lang="zh-CN" altLang="en-US" sz="2000" dirty="0"/>
              <a:t>）进行解密，如果解密输出与</a:t>
            </a:r>
            <a:r>
              <a:rPr lang="en-US" altLang="zh-CN" sz="2000" dirty="0"/>
              <a:t>m</a:t>
            </a:r>
            <a:r>
              <a:rPr lang="zh-CN" altLang="en-US" sz="2000" dirty="0"/>
              <a:t>一致，则为合法数据。</a:t>
            </a:r>
          </a:p>
          <a:p>
            <a:pPr eaLnBrk="1" hangingPunct="1"/>
            <a:r>
              <a:rPr lang="zh-CN" altLang="en-US" sz="2400" dirty="0"/>
              <a:t>由于无法识别数字签名与其拷贝之间的差异，所以，在数字签名前应加上</a:t>
            </a:r>
            <a:r>
              <a:rPr lang="zh-CN" altLang="en-US" sz="2400" dirty="0">
                <a:solidFill>
                  <a:srgbClr val="FF3300"/>
                </a:solidFill>
              </a:rPr>
              <a:t>时间戳</a:t>
            </a:r>
            <a:r>
              <a:rPr lang="zh-CN" altLang="en-US" sz="2400" dirty="0"/>
              <a:t>。</a:t>
            </a:r>
          </a:p>
          <a:p>
            <a:pPr eaLnBrk="1" hangingPunct="1"/>
            <a:r>
              <a:rPr lang="zh-CN" altLang="en-US" sz="2400" dirty="0"/>
              <a:t>数字签名标准（</a:t>
            </a:r>
            <a:r>
              <a:rPr lang="en-US" altLang="zh-CN" sz="2400" dirty="0"/>
              <a:t>DSS</a:t>
            </a:r>
            <a:r>
              <a:rPr lang="zh-CN" altLang="en-US" sz="2400" dirty="0"/>
              <a:t>）</a:t>
            </a:r>
          </a:p>
          <a:p>
            <a:pPr lvl="1" eaLnBrk="1" hangingPunct="1"/>
            <a:r>
              <a:rPr lang="en-US" altLang="zh-CN" sz="2000" dirty="0"/>
              <a:t>DSA</a:t>
            </a:r>
            <a:r>
              <a:rPr lang="zh-CN" altLang="en-US" sz="2000" dirty="0"/>
              <a:t>（数字签名算法，是</a:t>
            </a:r>
            <a:r>
              <a:rPr lang="en-US" altLang="zh-CN" sz="2000" dirty="0" err="1"/>
              <a:t>Elgamal</a:t>
            </a:r>
            <a:r>
              <a:rPr lang="zh-CN" altLang="en-US" sz="2000" dirty="0"/>
              <a:t>公钥算法的一种变体）</a:t>
            </a:r>
          </a:p>
          <a:p>
            <a:pPr lvl="1" eaLnBrk="1" hangingPunct="1"/>
            <a:r>
              <a:rPr lang="en-US" altLang="zh-CN" sz="2000" dirty="0"/>
              <a:t>RSA</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a:extLst>
              <a:ext uri="{FF2B5EF4-FFF2-40B4-BE49-F238E27FC236}">
                <a16:creationId xmlns:a16="http://schemas.microsoft.com/office/drawing/2014/main" id="{809B03D6-F924-4DBE-AD83-1131AFA6F4E5}"/>
              </a:ext>
            </a:extLst>
          </p:cNvPr>
          <p:cNvSpPr>
            <a:spLocks noGrp="1" noChangeArrowheads="1"/>
          </p:cNvSpPr>
          <p:nvPr>
            <p:ph type="title"/>
          </p:nvPr>
        </p:nvSpPr>
        <p:spPr>
          <a:xfrm>
            <a:off x="336916" y="2221502"/>
            <a:ext cx="3734160" cy="911696"/>
          </a:xfrm>
        </p:spPr>
        <p:txBody>
          <a:bodyPr/>
          <a:lstStyle/>
          <a:p>
            <a:r>
              <a:rPr lang="zh-CN" altLang="en-US" sz="3600" dirty="0">
                <a:latin typeface="宋体" panose="02010600030101010101" pitchFamily="2" charset="-122"/>
              </a:rPr>
              <a:t>直接用私钥进行加密的数字签名</a:t>
            </a:r>
          </a:p>
        </p:txBody>
      </p:sp>
      <p:graphicFrame>
        <p:nvGraphicFramePr>
          <p:cNvPr id="6146" name="Object 3">
            <a:extLst>
              <a:ext uri="{FF2B5EF4-FFF2-40B4-BE49-F238E27FC236}">
                <a16:creationId xmlns:a16="http://schemas.microsoft.com/office/drawing/2014/main" id="{A639097E-8E97-45EF-9522-39E4DD2AEEEE}"/>
              </a:ext>
            </a:extLst>
          </p:cNvPr>
          <p:cNvGraphicFramePr>
            <a:graphicFrameLocks noChangeAspect="1"/>
          </p:cNvGraphicFramePr>
          <p:nvPr>
            <p:ph idx="1"/>
            <p:extLst>
              <p:ext uri="{D42A27DB-BD31-4B8C-83A1-F6EECF244321}">
                <p14:modId xmlns:p14="http://schemas.microsoft.com/office/powerpoint/2010/main" val="386205116"/>
              </p:ext>
            </p:extLst>
          </p:nvPr>
        </p:nvGraphicFramePr>
        <p:xfrm>
          <a:off x="4735723" y="574956"/>
          <a:ext cx="4064496" cy="2689260"/>
        </p:xfrm>
        <a:graphic>
          <a:graphicData uri="http://schemas.openxmlformats.org/presentationml/2006/ole">
            <mc:AlternateContent xmlns:mc="http://schemas.openxmlformats.org/markup-compatibility/2006">
              <mc:Choice xmlns:v="urn:schemas-microsoft-com:vml" Requires="v">
                <p:oleObj spid="_x0000_s15362" name="Visio" r:id="rId4" imgW="3349046" imgH="2216125" progId="Visio.Drawing.11">
                  <p:embed/>
                </p:oleObj>
              </mc:Choice>
              <mc:Fallback>
                <p:oleObj name="Visio" r:id="rId4" imgW="3349046" imgH="2216125" progId="Visio.Drawing.11">
                  <p:embed/>
                  <p:pic>
                    <p:nvPicPr>
                      <p:cNvPr id="6146" name="Object 3">
                        <a:extLst>
                          <a:ext uri="{FF2B5EF4-FFF2-40B4-BE49-F238E27FC236}">
                            <a16:creationId xmlns:a16="http://schemas.microsoft.com/office/drawing/2014/main" id="{A639097E-8E97-45EF-9522-39E4DD2AEEE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35723" y="574956"/>
                        <a:ext cx="4064496" cy="2689260"/>
                      </a:xfrm>
                      <a:prstGeom prst="rect">
                        <a:avLst/>
                      </a:prstGeom>
                      <a:noFill/>
                      <a:ln>
                        <a:noFill/>
                      </a:ln>
                      <a:effectLst/>
                    </p:spPr>
                  </p:pic>
                </p:oleObj>
              </mc:Fallback>
            </mc:AlternateContent>
          </a:graphicData>
        </a:graphic>
      </p:graphicFrame>
      <p:sp>
        <p:nvSpPr>
          <p:cNvPr id="4" name="Rectangle 2">
            <a:extLst>
              <a:ext uri="{FF2B5EF4-FFF2-40B4-BE49-F238E27FC236}">
                <a16:creationId xmlns:a16="http://schemas.microsoft.com/office/drawing/2014/main" id="{EACFCF14-55BB-495E-99D1-E04DCF749D73}"/>
              </a:ext>
            </a:extLst>
          </p:cNvPr>
          <p:cNvSpPr txBox="1">
            <a:spLocks noChangeArrowheads="1"/>
          </p:cNvSpPr>
          <p:nvPr/>
        </p:nvSpPr>
        <p:spPr bwMode="auto">
          <a:xfrm>
            <a:off x="539552" y="4365104"/>
            <a:ext cx="2994868" cy="104868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ea typeface="宋体" pitchFamily="2" charset="-122"/>
              </a:defRPr>
            </a:lvl2pPr>
            <a:lvl3pPr algn="l" rtl="0" eaLnBrk="0" fontAlgn="base" hangingPunct="0">
              <a:spcBef>
                <a:spcPct val="0"/>
              </a:spcBef>
              <a:spcAft>
                <a:spcPct val="0"/>
              </a:spcAft>
              <a:defRPr sz="4400">
                <a:solidFill>
                  <a:schemeClr val="tx2"/>
                </a:solidFill>
                <a:latin typeface="Tahoma" pitchFamily="34" charset="0"/>
                <a:ea typeface="宋体" pitchFamily="2" charset="-122"/>
              </a:defRPr>
            </a:lvl3pPr>
            <a:lvl4pPr algn="l" rtl="0" eaLnBrk="0" fontAlgn="base" hangingPunct="0">
              <a:spcBef>
                <a:spcPct val="0"/>
              </a:spcBef>
              <a:spcAft>
                <a:spcPct val="0"/>
              </a:spcAft>
              <a:defRPr sz="4400">
                <a:solidFill>
                  <a:schemeClr val="tx2"/>
                </a:solidFill>
                <a:latin typeface="Tahoma" pitchFamily="34" charset="0"/>
                <a:ea typeface="宋体" pitchFamily="2" charset="-122"/>
              </a:defRPr>
            </a:lvl4pPr>
            <a:lvl5pPr algn="l" rtl="0" eaLnBrk="0" fontAlgn="base" hangingPunct="0">
              <a:spcBef>
                <a:spcPct val="0"/>
              </a:spcBef>
              <a:spcAft>
                <a:spcPct val="0"/>
              </a:spcAft>
              <a:defRPr sz="4400">
                <a:solidFill>
                  <a:schemeClr val="tx2"/>
                </a:solidFill>
                <a:latin typeface="Tahoma" pitchFamily="34" charset="0"/>
                <a:ea typeface="宋体" pitchFamily="2" charset="-122"/>
              </a:defRPr>
            </a:lvl5pPr>
            <a:lvl6pPr marL="457200" algn="l" rtl="0" fontAlgn="base">
              <a:spcBef>
                <a:spcPct val="0"/>
              </a:spcBef>
              <a:spcAft>
                <a:spcPct val="0"/>
              </a:spcAft>
              <a:defRPr sz="4400">
                <a:solidFill>
                  <a:schemeClr val="tx2"/>
                </a:solidFill>
                <a:latin typeface="Tahoma" pitchFamily="34" charset="0"/>
                <a:ea typeface="宋体" pitchFamily="2" charset="-122"/>
              </a:defRPr>
            </a:lvl6pPr>
            <a:lvl7pPr marL="914400" algn="l" rtl="0" fontAlgn="base">
              <a:spcBef>
                <a:spcPct val="0"/>
              </a:spcBef>
              <a:spcAft>
                <a:spcPct val="0"/>
              </a:spcAft>
              <a:defRPr sz="4400">
                <a:solidFill>
                  <a:schemeClr val="tx2"/>
                </a:solidFill>
                <a:latin typeface="Tahoma" pitchFamily="34" charset="0"/>
                <a:ea typeface="宋体" pitchFamily="2" charset="-122"/>
              </a:defRPr>
            </a:lvl7pPr>
            <a:lvl8pPr marL="1371600" algn="l" rtl="0" fontAlgn="base">
              <a:spcBef>
                <a:spcPct val="0"/>
              </a:spcBef>
              <a:spcAft>
                <a:spcPct val="0"/>
              </a:spcAft>
              <a:defRPr sz="4400">
                <a:solidFill>
                  <a:schemeClr val="tx2"/>
                </a:solidFill>
                <a:latin typeface="Tahoma" pitchFamily="34" charset="0"/>
                <a:ea typeface="宋体" pitchFamily="2" charset="-122"/>
              </a:defRPr>
            </a:lvl8pPr>
            <a:lvl9pPr marL="1828800" algn="l" rtl="0" fontAlgn="base">
              <a:spcBef>
                <a:spcPct val="0"/>
              </a:spcBef>
              <a:spcAft>
                <a:spcPct val="0"/>
              </a:spcAft>
              <a:defRPr sz="4400">
                <a:solidFill>
                  <a:schemeClr val="tx2"/>
                </a:solidFill>
                <a:latin typeface="Tahoma" pitchFamily="34" charset="0"/>
                <a:ea typeface="宋体" pitchFamily="2" charset="-122"/>
              </a:defRPr>
            </a:lvl9pPr>
          </a:lstStyle>
          <a:p>
            <a:r>
              <a:rPr lang="zh-CN" altLang="en-US" sz="3200" kern="0" dirty="0">
                <a:latin typeface="宋体" panose="02010600030101010101" pitchFamily="2" charset="-122"/>
              </a:rPr>
              <a:t>具有数据摘要的数字签名</a:t>
            </a:r>
          </a:p>
        </p:txBody>
      </p:sp>
      <p:graphicFrame>
        <p:nvGraphicFramePr>
          <p:cNvPr id="5" name="Object 5">
            <a:extLst>
              <a:ext uri="{FF2B5EF4-FFF2-40B4-BE49-F238E27FC236}">
                <a16:creationId xmlns:a16="http://schemas.microsoft.com/office/drawing/2014/main" id="{A2E08EDC-6335-4A5E-8D57-FD7FBC046BDF}"/>
              </a:ext>
            </a:extLst>
          </p:cNvPr>
          <p:cNvGraphicFramePr>
            <a:graphicFrameLocks noChangeAspect="1"/>
          </p:cNvGraphicFramePr>
          <p:nvPr>
            <p:extLst>
              <p:ext uri="{D42A27DB-BD31-4B8C-83A1-F6EECF244321}">
                <p14:modId xmlns:p14="http://schemas.microsoft.com/office/powerpoint/2010/main" val="2300433916"/>
              </p:ext>
            </p:extLst>
          </p:nvPr>
        </p:nvGraphicFramePr>
        <p:xfrm>
          <a:off x="3347864" y="3593785"/>
          <a:ext cx="5452355" cy="2950071"/>
        </p:xfrm>
        <a:graphic>
          <a:graphicData uri="http://schemas.openxmlformats.org/presentationml/2006/ole">
            <mc:AlternateContent xmlns:mc="http://schemas.openxmlformats.org/markup-compatibility/2006">
              <mc:Choice xmlns:v="urn:schemas-microsoft-com:vml" Requires="v">
                <p:oleObj spid="_x0000_s15363" name="Visio" r:id="rId6" imgW="4612590" imgH="2172928" progId="Visio.Drawing.11">
                  <p:embed/>
                </p:oleObj>
              </mc:Choice>
              <mc:Fallback>
                <p:oleObj name="Visio" r:id="rId6" imgW="4612590" imgH="2172928" progId="Visio.Drawing.11">
                  <p:embed/>
                  <p:pic>
                    <p:nvPicPr>
                      <p:cNvPr id="7170" name="Object 5">
                        <a:extLst>
                          <a:ext uri="{FF2B5EF4-FFF2-40B4-BE49-F238E27FC236}">
                            <a16:creationId xmlns:a16="http://schemas.microsoft.com/office/drawing/2014/main" id="{75036937-4FEE-4422-BC4B-B4AD2274E25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47864" y="3593785"/>
                        <a:ext cx="5452355" cy="2950071"/>
                      </a:xfrm>
                      <a:prstGeom prst="rect">
                        <a:avLst/>
                      </a:prstGeom>
                      <a:noFill/>
                      <a:ln>
                        <a:noFill/>
                      </a:ln>
                      <a:effectLst/>
                    </p:spPr>
                  </p:pic>
                </p:oleObj>
              </mc:Fallback>
            </mc:AlternateContent>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灯片编号占位符 5"/>
          <p:cNvSpPr>
            <a:spLocks noGrp="1"/>
          </p:cNvSpPr>
          <p:nvPr>
            <p:ph type="sldNum" sz="quarter" idx="12"/>
          </p:nvPr>
        </p:nvSpPr>
        <p:spPr>
          <a:noFill/>
        </p:spPr>
        <p:txBody>
          <a:bodyPr/>
          <a:lstStyle/>
          <a:p>
            <a:fld id="{E2B66146-DC87-4BF0-9297-3CFECC5A1C8B}" type="slidenum">
              <a:rPr lang="zh-CN" altLang="en-US" smtClean="0"/>
              <a:pPr/>
              <a:t>37</a:t>
            </a:fld>
            <a:endParaRPr lang="en-US" altLang="zh-CN"/>
          </a:p>
        </p:txBody>
      </p:sp>
      <p:sp>
        <p:nvSpPr>
          <p:cNvPr id="49155" name="Rectangle 2"/>
          <p:cNvSpPr>
            <a:spLocks noGrp="1" noChangeArrowheads="1"/>
          </p:cNvSpPr>
          <p:nvPr>
            <p:ph type="title"/>
          </p:nvPr>
        </p:nvSpPr>
        <p:spPr/>
        <p:txBody>
          <a:bodyPr/>
          <a:lstStyle/>
          <a:p>
            <a:pPr eaLnBrk="1" hangingPunct="1"/>
            <a:r>
              <a:rPr lang="en-US" altLang="zh-CN" dirty="0"/>
              <a:t>2.</a:t>
            </a:r>
            <a:r>
              <a:rPr lang="zh-CN" altLang="en-US" dirty="0"/>
              <a:t>数据的完整性认证</a:t>
            </a:r>
          </a:p>
        </p:txBody>
      </p:sp>
      <p:sp>
        <p:nvSpPr>
          <p:cNvPr id="49156" name="Rectangle 3"/>
          <p:cNvSpPr>
            <a:spLocks noGrp="1" noChangeArrowheads="1"/>
          </p:cNvSpPr>
          <p:nvPr>
            <p:ph type="body" idx="1"/>
          </p:nvPr>
        </p:nvSpPr>
        <p:spPr>
          <a:xfrm>
            <a:off x="250825" y="2017713"/>
            <a:ext cx="8704263" cy="4840287"/>
          </a:xfrm>
        </p:spPr>
        <p:txBody>
          <a:bodyPr/>
          <a:lstStyle/>
          <a:p>
            <a:pPr eaLnBrk="1" hangingPunct="1"/>
            <a:r>
              <a:rPr lang="zh-CN" altLang="en-US" sz="2800" dirty="0"/>
              <a:t>可用来做认证的函数有三类：</a:t>
            </a:r>
          </a:p>
          <a:p>
            <a:pPr lvl="1" eaLnBrk="1" hangingPunct="1"/>
            <a:r>
              <a:rPr lang="en-US" altLang="zh-CN" sz="2400" b="1" dirty="0"/>
              <a:t>(1) </a:t>
            </a:r>
            <a:r>
              <a:rPr lang="zh-CN" altLang="en-US" sz="2400" dirty="0"/>
              <a:t>加密函数 </a:t>
            </a:r>
          </a:p>
          <a:p>
            <a:pPr lvl="2" eaLnBrk="1" hangingPunct="1"/>
            <a:r>
              <a:rPr lang="zh-CN" altLang="en-US" sz="2000" dirty="0"/>
              <a:t>用对称密钥加密，信息的完整作为对信息的认证</a:t>
            </a:r>
          </a:p>
          <a:p>
            <a:pPr lvl="2" eaLnBrk="1" hangingPunct="1"/>
            <a:r>
              <a:rPr lang="zh-CN" altLang="en-US" sz="2000" dirty="0"/>
              <a:t>用公钥密码中的私钥加密（即签名），但加密速度太慢。</a:t>
            </a:r>
          </a:p>
          <a:p>
            <a:pPr lvl="1" eaLnBrk="1" hangingPunct="1"/>
            <a:r>
              <a:rPr lang="en-US" altLang="zh-CN" sz="2400" b="1" dirty="0"/>
              <a:t>(2) </a:t>
            </a:r>
            <a:r>
              <a:rPr lang="zh-CN" altLang="en-US" sz="2400" dirty="0">
                <a:solidFill>
                  <a:srgbClr val="FF3300"/>
                </a:solidFill>
              </a:rPr>
              <a:t>消息认证码</a:t>
            </a:r>
            <a:r>
              <a:rPr lang="en-US" altLang="zh-CN" sz="2400" b="1" dirty="0">
                <a:solidFill>
                  <a:srgbClr val="FF3300"/>
                </a:solidFill>
              </a:rPr>
              <a:t>MAC</a:t>
            </a:r>
            <a:r>
              <a:rPr lang="en-US" altLang="zh-CN" sz="2400" b="1" dirty="0"/>
              <a:t> (Message Authentication Code)</a:t>
            </a:r>
          </a:p>
          <a:p>
            <a:pPr lvl="1" eaLnBrk="1" hangingPunct="1">
              <a:buFont typeface="Wingdings" pitchFamily="2" charset="2"/>
              <a:buNone/>
            </a:pPr>
            <a:r>
              <a:rPr lang="zh-CN" altLang="en-US" sz="2400" dirty="0"/>
              <a:t>	是对信源消息的一个编码函数</a:t>
            </a:r>
          </a:p>
          <a:p>
            <a:pPr lvl="1" eaLnBrk="1" hangingPunct="1"/>
            <a:r>
              <a:rPr lang="en-US" altLang="zh-CN" sz="2400" b="1" dirty="0"/>
              <a:t>(3) </a:t>
            </a:r>
            <a:r>
              <a:rPr lang="zh-CN" altLang="en-US" sz="2400" dirty="0"/>
              <a:t>散列函数 </a:t>
            </a:r>
            <a:r>
              <a:rPr lang="en-US" altLang="zh-CN" sz="2400" b="1" dirty="0"/>
              <a:t>(Hash Function)</a:t>
            </a:r>
          </a:p>
          <a:p>
            <a:pPr lvl="1" eaLnBrk="1" hangingPunct="1">
              <a:buFont typeface="Wingdings" pitchFamily="2" charset="2"/>
              <a:buNone/>
            </a:pPr>
            <a:r>
              <a:rPr lang="zh-CN" altLang="en-US" sz="2400" dirty="0"/>
              <a:t>		它将任意长的信息映射成一个固定长度的信息</a:t>
            </a:r>
          </a:p>
          <a:p>
            <a:pPr lvl="1" eaLnBrk="1" hangingPunct="1"/>
            <a:endParaRPr lang="zh-CN" altLang="en-US"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灯片编号占位符 5"/>
          <p:cNvSpPr>
            <a:spLocks noGrp="1"/>
          </p:cNvSpPr>
          <p:nvPr>
            <p:ph type="sldNum" sz="quarter" idx="12"/>
          </p:nvPr>
        </p:nvSpPr>
        <p:spPr>
          <a:noFill/>
        </p:spPr>
        <p:txBody>
          <a:bodyPr/>
          <a:lstStyle/>
          <a:p>
            <a:fld id="{097A2B6E-30C9-4F30-8F5B-36D8DDB7F506}" type="slidenum">
              <a:rPr lang="zh-CN" altLang="en-US" smtClean="0"/>
              <a:pPr/>
              <a:t>38</a:t>
            </a:fld>
            <a:endParaRPr lang="en-US" altLang="zh-CN"/>
          </a:p>
        </p:txBody>
      </p:sp>
      <p:sp>
        <p:nvSpPr>
          <p:cNvPr id="50179" name="Rectangle 2"/>
          <p:cNvSpPr>
            <a:spLocks noGrp="1" noChangeArrowheads="1"/>
          </p:cNvSpPr>
          <p:nvPr>
            <p:ph type="title"/>
          </p:nvPr>
        </p:nvSpPr>
        <p:spPr/>
        <p:txBody>
          <a:bodyPr/>
          <a:lstStyle/>
          <a:p>
            <a:pPr eaLnBrk="1" hangingPunct="1"/>
            <a:r>
              <a:rPr lang="zh-CN" altLang="en-US" dirty="0"/>
              <a:t>消息认证码</a:t>
            </a:r>
            <a:r>
              <a:rPr lang="en-US" altLang="zh-CN" b="1" dirty="0"/>
              <a:t>MAC</a:t>
            </a:r>
            <a:endParaRPr lang="zh-CN" altLang="en-US" b="1" dirty="0"/>
          </a:p>
        </p:txBody>
      </p:sp>
      <p:sp>
        <p:nvSpPr>
          <p:cNvPr id="50180" name="Rectangle 3"/>
          <p:cNvSpPr>
            <a:spLocks noGrp="1" noChangeArrowheads="1"/>
          </p:cNvSpPr>
          <p:nvPr>
            <p:ph type="body" idx="1"/>
          </p:nvPr>
        </p:nvSpPr>
        <p:spPr>
          <a:xfrm>
            <a:off x="683568" y="2017713"/>
            <a:ext cx="8271520" cy="4114800"/>
          </a:xfrm>
        </p:spPr>
        <p:txBody>
          <a:bodyPr/>
          <a:lstStyle/>
          <a:p>
            <a:pPr indent="-432000" eaLnBrk="1" hangingPunct="1"/>
            <a:r>
              <a:rPr lang="zh-CN" altLang="en-US" dirty="0"/>
              <a:t>利用函数</a:t>
            </a:r>
            <a:r>
              <a:rPr lang="en-US" altLang="zh-CN" dirty="0"/>
              <a:t>f</a:t>
            </a:r>
            <a:r>
              <a:rPr lang="zh-CN" altLang="en-US" dirty="0"/>
              <a:t>和密钥</a:t>
            </a:r>
            <a:r>
              <a:rPr lang="en-US" altLang="zh-CN" dirty="0"/>
              <a:t>k </a:t>
            </a:r>
            <a:r>
              <a:rPr lang="zh-CN" altLang="en-US" dirty="0"/>
              <a:t>，对要发送的明文</a:t>
            </a:r>
            <a:r>
              <a:rPr lang="en-US" altLang="zh-CN" dirty="0"/>
              <a:t>x</a:t>
            </a:r>
            <a:r>
              <a:rPr lang="zh-CN" altLang="en-US" dirty="0"/>
              <a:t>或密文</a:t>
            </a:r>
            <a:r>
              <a:rPr lang="en-US" altLang="zh-CN" dirty="0"/>
              <a:t>y</a:t>
            </a:r>
            <a:r>
              <a:rPr lang="zh-CN" altLang="en-US" dirty="0"/>
              <a:t>变换成</a:t>
            </a:r>
            <a:r>
              <a:rPr lang="en-US" altLang="zh-CN" dirty="0">
                <a:solidFill>
                  <a:srgbClr val="FF0000"/>
                </a:solidFill>
              </a:rPr>
              <a:t>r bit</a:t>
            </a:r>
            <a:r>
              <a:rPr lang="zh-CN" altLang="en-US" dirty="0"/>
              <a:t>的</a:t>
            </a:r>
            <a:r>
              <a:rPr lang="zh-CN" altLang="en-US" dirty="0">
                <a:solidFill>
                  <a:srgbClr val="FF0000"/>
                </a:solidFill>
              </a:rPr>
              <a:t>消息认证码</a:t>
            </a:r>
            <a:r>
              <a:rPr lang="en-US" altLang="zh-CN" dirty="0">
                <a:solidFill>
                  <a:srgbClr val="FF0000"/>
                </a:solidFill>
              </a:rPr>
              <a:t>f(</a:t>
            </a:r>
            <a:r>
              <a:rPr lang="en-US" altLang="zh-CN" dirty="0" err="1">
                <a:solidFill>
                  <a:srgbClr val="FF0000"/>
                </a:solidFill>
              </a:rPr>
              <a:t>k,x</a:t>
            </a:r>
            <a:r>
              <a:rPr lang="en-US" altLang="zh-CN" dirty="0">
                <a:solidFill>
                  <a:srgbClr val="FF0000"/>
                </a:solidFill>
              </a:rPr>
              <a:t>) </a:t>
            </a:r>
            <a:r>
              <a:rPr lang="en-US" altLang="zh-CN" dirty="0"/>
              <a:t>(</a:t>
            </a:r>
            <a:r>
              <a:rPr lang="zh-CN" altLang="en-US" dirty="0"/>
              <a:t>或</a:t>
            </a:r>
            <a:r>
              <a:rPr lang="en-US" altLang="zh-CN" dirty="0"/>
              <a:t>f(</a:t>
            </a:r>
            <a:r>
              <a:rPr lang="en-US" altLang="zh-CN" dirty="0" err="1"/>
              <a:t>k,y</a:t>
            </a:r>
            <a:r>
              <a:rPr lang="en-US" altLang="zh-CN" dirty="0"/>
              <a:t>)) </a:t>
            </a:r>
            <a:r>
              <a:rPr lang="zh-CN" altLang="en-US" dirty="0"/>
              <a:t>，</a:t>
            </a:r>
            <a:endParaRPr lang="en-US" altLang="zh-CN" dirty="0"/>
          </a:p>
          <a:p>
            <a:pPr indent="-432000" eaLnBrk="1" hangingPunct="1"/>
            <a:r>
              <a:rPr lang="zh-CN" altLang="en-US" dirty="0"/>
              <a:t>将其称为认证符附加在</a:t>
            </a:r>
            <a:r>
              <a:rPr lang="en-US" altLang="zh-CN" dirty="0"/>
              <a:t>x(</a:t>
            </a:r>
            <a:r>
              <a:rPr lang="zh-CN" altLang="en-US" dirty="0"/>
              <a:t>或</a:t>
            </a:r>
            <a:r>
              <a:rPr lang="en-US" altLang="zh-CN" dirty="0"/>
              <a:t>y)</a:t>
            </a:r>
            <a:r>
              <a:rPr lang="zh-CN" altLang="en-US" dirty="0"/>
              <a:t>之后发出，</a:t>
            </a:r>
            <a:endParaRPr lang="en-US" altLang="zh-CN" dirty="0"/>
          </a:p>
          <a:p>
            <a:pPr indent="-432000" eaLnBrk="1" hangingPunct="1"/>
            <a:r>
              <a:rPr lang="zh-CN" altLang="en-US" dirty="0"/>
              <a:t>接收者收到发送的消息序列后，按发方同样的方法对接收的数据</a:t>
            </a:r>
            <a:r>
              <a:rPr lang="en-US" altLang="zh-CN" dirty="0"/>
              <a:t>(</a:t>
            </a:r>
            <a:r>
              <a:rPr lang="zh-CN" altLang="en-US" dirty="0"/>
              <a:t>或解密后</a:t>
            </a:r>
            <a:r>
              <a:rPr lang="en-US" altLang="zh-CN" dirty="0"/>
              <a:t>)</a:t>
            </a:r>
            <a:r>
              <a:rPr lang="zh-CN" altLang="en-US" dirty="0"/>
              <a:t>进行计算，应得到相应的</a:t>
            </a:r>
            <a:r>
              <a:rPr lang="en-US" altLang="zh-CN" dirty="0"/>
              <a:t>r bit</a:t>
            </a:r>
            <a:r>
              <a:rPr lang="zh-CN" altLang="en-US" dirty="0"/>
              <a:t>数据</a:t>
            </a:r>
          </a:p>
          <a:p>
            <a:pPr eaLnBrk="1" hangingPunct="1"/>
            <a:endParaRPr lang="zh-CN"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灯片编号占位符 5"/>
          <p:cNvSpPr>
            <a:spLocks noGrp="1"/>
          </p:cNvSpPr>
          <p:nvPr>
            <p:ph type="sldNum" sz="quarter" idx="12"/>
          </p:nvPr>
        </p:nvSpPr>
        <p:spPr>
          <a:noFill/>
        </p:spPr>
        <p:txBody>
          <a:bodyPr/>
          <a:lstStyle/>
          <a:p>
            <a:fld id="{1F8E6362-8986-4DE4-8092-A0ADF39E0CD2}" type="slidenum">
              <a:rPr lang="zh-CN" altLang="en-US" smtClean="0"/>
              <a:pPr/>
              <a:t>39</a:t>
            </a:fld>
            <a:endParaRPr lang="en-US" altLang="zh-CN"/>
          </a:p>
        </p:txBody>
      </p:sp>
      <p:sp>
        <p:nvSpPr>
          <p:cNvPr id="51203" name="Rectangle 2"/>
          <p:cNvSpPr>
            <a:spLocks noGrp="1" noChangeArrowheads="1"/>
          </p:cNvSpPr>
          <p:nvPr>
            <p:ph type="title"/>
          </p:nvPr>
        </p:nvSpPr>
        <p:spPr/>
        <p:txBody>
          <a:bodyPr/>
          <a:lstStyle/>
          <a:p>
            <a:pPr eaLnBrk="1" hangingPunct="1"/>
            <a:r>
              <a:rPr lang="zh-CN" altLang="en-US" dirty="0"/>
              <a:t>散列函数</a:t>
            </a:r>
          </a:p>
        </p:txBody>
      </p:sp>
      <p:sp>
        <p:nvSpPr>
          <p:cNvPr id="51204" name="Rectangle 3"/>
          <p:cNvSpPr>
            <a:spLocks noGrp="1" noChangeArrowheads="1"/>
          </p:cNvSpPr>
          <p:nvPr>
            <p:ph type="body" idx="1"/>
          </p:nvPr>
        </p:nvSpPr>
        <p:spPr>
          <a:xfrm>
            <a:off x="179388" y="1928802"/>
            <a:ext cx="8964612" cy="4724400"/>
          </a:xfrm>
        </p:spPr>
        <p:txBody>
          <a:bodyPr/>
          <a:lstStyle/>
          <a:p>
            <a:pPr eaLnBrk="1" hangingPunct="1"/>
            <a:r>
              <a:rPr lang="zh-CN" altLang="en-US" sz="2000" dirty="0"/>
              <a:t>单向散列函数（</a:t>
            </a:r>
            <a:r>
              <a:rPr lang="en-US" altLang="zh-CN" sz="2000" dirty="0"/>
              <a:t>hash</a:t>
            </a:r>
            <a:r>
              <a:rPr lang="zh-CN" altLang="en-US" sz="2000" dirty="0"/>
              <a:t>，杂凑函数）</a:t>
            </a:r>
            <a:r>
              <a:rPr lang="en-US" altLang="zh-CN" sz="2000" dirty="0"/>
              <a:t>MAC</a:t>
            </a:r>
            <a:r>
              <a:rPr lang="zh-CN" altLang="en-US" sz="2000" dirty="0"/>
              <a:t>的一种变形，可以从一段很长的报文中计算出一个</a:t>
            </a:r>
            <a:r>
              <a:rPr lang="zh-CN" altLang="en-US" sz="2000" dirty="0">
                <a:solidFill>
                  <a:srgbClr val="FF0000"/>
                </a:solidFill>
              </a:rPr>
              <a:t>固定长度的比特串</a:t>
            </a:r>
            <a:r>
              <a:rPr lang="zh-CN" altLang="en-US" sz="2000" dirty="0"/>
              <a:t>，这种散列函数通常称为</a:t>
            </a:r>
            <a:r>
              <a:rPr lang="zh-CN" altLang="en-US" sz="2000" dirty="0">
                <a:solidFill>
                  <a:srgbClr val="FF0000"/>
                </a:solidFill>
              </a:rPr>
              <a:t>报文摘要</a:t>
            </a:r>
            <a:r>
              <a:rPr lang="zh-CN" altLang="en-US" sz="2000" dirty="0"/>
              <a:t>（</a:t>
            </a:r>
            <a:r>
              <a:rPr lang="en-US" altLang="zh-CN" sz="2000" dirty="0"/>
              <a:t>message digest</a:t>
            </a:r>
            <a:r>
              <a:rPr lang="zh-CN" altLang="en-US" sz="2000" dirty="0"/>
              <a:t>），用于消息的完整性检验。</a:t>
            </a:r>
          </a:p>
          <a:p>
            <a:pPr eaLnBrk="1" hangingPunct="1"/>
            <a:r>
              <a:rPr lang="zh-CN" altLang="en-US" sz="2000" dirty="0"/>
              <a:t>单向散列函数有以下特性：</a:t>
            </a:r>
          </a:p>
          <a:p>
            <a:pPr lvl="1" eaLnBrk="1" hangingPunct="1"/>
            <a:r>
              <a:rPr lang="zh-CN" altLang="en-US" sz="1800" dirty="0"/>
              <a:t>给定任意长度的 </a:t>
            </a:r>
            <a:r>
              <a:rPr lang="en-US" altLang="zh-CN" sz="1800" dirty="0"/>
              <a:t>P</a:t>
            </a:r>
            <a:r>
              <a:rPr lang="zh-CN" altLang="en-US" sz="1800" dirty="0"/>
              <a:t>，易于计算出固定长度的 </a:t>
            </a:r>
            <a:r>
              <a:rPr lang="en-US" altLang="zh-CN" sz="1800" dirty="0"/>
              <a:t>H</a:t>
            </a:r>
            <a:r>
              <a:rPr lang="zh-CN" altLang="en-US" sz="1800" dirty="0"/>
              <a:t>（</a:t>
            </a:r>
            <a:r>
              <a:rPr lang="en-US" altLang="zh-CN" sz="1800" dirty="0"/>
              <a:t>P</a:t>
            </a:r>
            <a:r>
              <a:rPr lang="zh-CN" altLang="en-US" sz="1800" dirty="0"/>
              <a:t>）</a:t>
            </a:r>
          </a:p>
          <a:p>
            <a:pPr lvl="1" eaLnBrk="1" hangingPunct="1"/>
            <a:r>
              <a:rPr lang="zh-CN" altLang="en-US" sz="1800" dirty="0"/>
              <a:t>只给出 </a:t>
            </a:r>
            <a:r>
              <a:rPr lang="en-US" altLang="zh-CN" sz="1800" dirty="0"/>
              <a:t>H</a:t>
            </a:r>
            <a:r>
              <a:rPr lang="zh-CN" altLang="en-US" sz="1800" dirty="0"/>
              <a:t>（</a:t>
            </a:r>
            <a:r>
              <a:rPr lang="en-US" altLang="zh-CN" sz="1800" dirty="0"/>
              <a:t>P</a:t>
            </a:r>
            <a:r>
              <a:rPr lang="zh-CN" altLang="en-US" sz="1800" dirty="0"/>
              <a:t>），几乎无法找出 </a:t>
            </a:r>
            <a:r>
              <a:rPr lang="en-US" altLang="zh-CN" sz="1800" dirty="0"/>
              <a:t>P</a:t>
            </a:r>
          </a:p>
          <a:p>
            <a:pPr lvl="1" eaLnBrk="1" hangingPunct="1"/>
            <a:r>
              <a:rPr lang="zh-CN" altLang="en-US" sz="1800" dirty="0"/>
              <a:t>对于</a:t>
            </a:r>
            <a:r>
              <a:rPr lang="zh-CN" altLang="en-US" sz="1800" dirty="0">
                <a:solidFill>
                  <a:srgbClr val="FF0000"/>
                </a:solidFill>
              </a:rPr>
              <a:t>任意</a:t>
            </a:r>
            <a:r>
              <a:rPr lang="zh-CN" altLang="en-US" sz="1800" dirty="0"/>
              <a:t>给定的</a:t>
            </a:r>
            <a:r>
              <a:rPr lang="en-US" altLang="zh-CN" sz="1800" dirty="0"/>
              <a:t>X</a:t>
            </a:r>
            <a:r>
              <a:rPr lang="zh-CN" altLang="en-US" sz="1800" dirty="0"/>
              <a:t>，找到满足</a:t>
            </a:r>
            <a:r>
              <a:rPr lang="en-US" altLang="zh-CN" sz="1800" dirty="0"/>
              <a:t>H(Y)=H(X)</a:t>
            </a:r>
            <a:r>
              <a:rPr lang="zh-CN" altLang="en-US" sz="1800" dirty="0"/>
              <a:t>的</a:t>
            </a:r>
            <a:r>
              <a:rPr lang="en-US" altLang="zh-CN" sz="1800" dirty="0"/>
              <a:t>Y</a:t>
            </a:r>
            <a:r>
              <a:rPr lang="en-US" altLang="zh-CN" sz="1800" dirty="0">
                <a:cs typeface="Tahoma" pitchFamily="34" charset="0"/>
              </a:rPr>
              <a:t>≠</a:t>
            </a:r>
            <a:r>
              <a:rPr lang="en-US" altLang="zh-CN" sz="1800" dirty="0"/>
              <a:t>X</a:t>
            </a:r>
            <a:r>
              <a:rPr lang="zh-CN" altLang="en-US" sz="1800" dirty="0"/>
              <a:t>在计算上是不可行的（</a:t>
            </a:r>
            <a:r>
              <a:rPr lang="zh-CN" altLang="en-US" sz="1800" dirty="0">
                <a:solidFill>
                  <a:srgbClr val="FF0000"/>
                </a:solidFill>
              </a:rPr>
              <a:t>抗弱碰撞</a:t>
            </a:r>
            <a:r>
              <a:rPr lang="zh-CN" altLang="en-US" sz="1800" dirty="0"/>
              <a:t>，称弱碰撞散列函数）</a:t>
            </a:r>
          </a:p>
          <a:p>
            <a:pPr lvl="1" eaLnBrk="1" hangingPunct="1"/>
            <a:r>
              <a:rPr lang="zh-CN" altLang="en-US" sz="1800" dirty="0"/>
              <a:t>找到满足</a:t>
            </a:r>
            <a:r>
              <a:rPr lang="en-US" altLang="zh-CN" sz="1800" dirty="0"/>
              <a:t>H(Y)=H(X)</a:t>
            </a:r>
            <a:r>
              <a:rPr lang="zh-CN" altLang="en-US" sz="1800" dirty="0"/>
              <a:t>的任意一对（</a:t>
            </a:r>
            <a:r>
              <a:rPr lang="en-US" altLang="zh-CN" sz="1800" dirty="0"/>
              <a:t>X,Y)</a:t>
            </a:r>
            <a:r>
              <a:rPr lang="zh-CN" altLang="en-US" sz="1800" dirty="0"/>
              <a:t>在计算上是不可行的（</a:t>
            </a:r>
            <a:r>
              <a:rPr lang="zh-CN" altLang="en-US" sz="1800" dirty="0">
                <a:solidFill>
                  <a:srgbClr val="FF0000"/>
                </a:solidFill>
              </a:rPr>
              <a:t>抗强碰撞</a:t>
            </a:r>
            <a:r>
              <a:rPr lang="zh-CN" altLang="en-US" sz="1800" dirty="0"/>
              <a:t>）</a:t>
            </a:r>
          </a:p>
          <a:p>
            <a:pPr eaLnBrk="1" hangingPunct="1"/>
            <a:r>
              <a:rPr lang="zh-CN" altLang="en-US" sz="2000" dirty="0"/>
              <a:t>认证方法：</a:t>
            </a:r>
          </a:p>
          <a:p>
            <a:pPr lvl="1" eaLnBrk="1" hangingPunct="1"/>
            <a:r>
              <a:rPr lang="zh-CN" altLang="en-US" sz="1800" dirty="0"/>
              <a:t>消息                </a:t>
            </a:r>
            <a:r>
              <a:rPr lang="en-US" altLang="zh-CN" sz="1800" dirty="0"/>
              <a:t>X             </a:t>
            </a:r>
            <a:r>
              <a:rPr lang="zh-CN" altLang="en-US" sz="1800" dirty="0"/>
              <a:t>任意比特</a:t>
            </a:r>
          </a:p>
          <a:p>
            <a:pPr lvl="1" eaLnBrk="1" hangingPunct="1"/>
            <a:r>
              <a:rPr lang="zh-CN" altLang="en-US" sz="1800" dirty="0"/>
              <a:t>消息摘要     </a:t>
            </a:r>
            <a:r>
              <a:rPr lang="en-US" altLang="zh-CN" sz="1800" dirty="0"/>
              <a:t>Z=H(X)</a:t>
            </a:r>
            <a:r>
              <a:rPr lang="zh-CN" altLang="en-US" sz="1800" dirty="0"/>
              <a:t>        </a:t>
            </a:r>
            <a:r>
              <a:rPr lang="en-US" altLang="zh-CN" sz="1800" dirty="0"/>
              <a:t>160</a:t>
            </a:r>
            <a:r>
              <a:rPr lang="zh-CN" altLang="en-US" sz="1800" dirty="0"/>
              <a:t>比特</a:t>
            </a:r>
          </a:p>
          <a:p>
            <a:pPr lvl="1" eaLnBrk="1" hangingPunct="1"/>
            <a:r>
              <a:rPr lang="zh-CN" altLang="en-US" sz="1800" dirty="0"/>
              <a:t>签名摘要     </a:t>
            </a:r>
            <a:r>
              <a:rPr lang="en-US" altLang="zh-CN" sz="1800" dirty="0"/>
              <a:t>Y=</a:t>
            </a:r>
            <a:r>
              <a:rPr lang="en-US" altLang="zh-CN" sz="1800" dirty="0" err="1"/>
              <a:t>sig</a:t>
            </a:r>
            <a:r>
              <a:rPr lang="en-US" altLang="zh-CN" sz="1800" baseline="-25000" dirty="0" err="1"/>
              <a:t>K</a:t>
            </a:r>
            <a:r>
              <a:rPr lang="en-US" altLang="zh-CN" sz="1800" dirty="0"/>
              <a:t>(Z)     </a:t>
            </a:r>
            <a:endParaRPr lang="zh-CN" altLang="en-US" sz="1800" dirty="0"/>
          </a:p>
          <a:p>
            <a:pPr eaLnBrk="1" hangingPunct="1"/>
            <a:r>
              <a:rPr lang="zh-CN" altLang="en-US" sz="2000" dirty="0"/>
              <a:t>标准：</a:t>
            </a:r>
            <a:r>
              <a:rPr lang="en-US" altLang="zh-CN" sz="2000" dirty="0"/>
              <a:t>MD5</a:t>
            </a:r>
            <a:r>
              <a:rPr lang="zh-CN" altLang="en-US" sz="2000" dirty="0"/>
              <a:t>（</a:t>
            </a:r>
            <a:r>
              <a:rPr lang="en-US" altLang="zh-CN" sz="2000" dirty="0"/>
              <a:t>128</a:t>
            </a:r>
            <a:r>
              <a:rPr lang="zh-CN" altLang="en-US" sz="2000" dirty="0"/>
              <a:t>比特），</a:t>
            </a:r>
            <a:r>
              <a:rPr lang="en-US" altLang="zh-CN" sz="2000" dirty="0"/>
              <a:t>SHA-1</a:t>
            </a:r>
            <a:r>
              <a:rPr lang="zh-CN" altLang="en-US" sz="2000" dirty="0"/>
              <a:t>（</a:t>
            </a:r>
            <a:r>
              <a:rPr lang="en-US" altLang="zh-CN" sz="2000" dirty="0"/>
              <a:t>160</a:t>
            </a:r>
            <a:r>
              <a:rPr lang="zh-CN" altLang="en-US" sz="2000" dirty="0"/>
              <a:t>比特）等</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灯片编号占位符 5"/>
          <p:cNvSpPr>
            <a:spLocks noGrp="1"/>
          </p:cNvSpPr>
          <p:nvPr>
            <p:ph type="sldNum" sz="quarter" idx="12"/>
          </p:nvPr>
        </p:nvSpPr>
        <p:spPr>
          <a:noFill/>
        </p:spPr>
        <p:txBody>
          <a:bodyPr/>
          <a:lstStyle/>
          <a:p>
            <a:fld id="{8DE8D39C-B443-4482-9959-233E0BDABC08}" type="slidenum">
              <a:rPr lang="zh-CN" altLang="en-US" smtClean="0"/>
              <a:pPr/>
              <a:t>4</a:t>
            </a:fld>
            <a:endParaRPr lang="en-US" altLang="zh-CN"/>
          </a:p>
        </p:txBody>
      </p:sp>
      <p:sp>
        <p:nvSpPr>
          <p:cNvPr id="20483" name="Rectangle 2"/>
          <p:cNvSpPr>
            <a:spLocks noGrp="1" noChangeArrowheads="1"/>
          </p:cNvSpPr>
          <p:nvPr>
            <p:ph type="title"/>
          </p:nvPr>
        </p:nvSpPr>
        <p:spPr/>
        <p:txBody>
          <a:bodyPr/>
          <a:lstStyle/>
          <a:p>
            <a:pPr eaLnBrk="1" hangingPunct="1"/>
            <a:r>
              <a:rPr lang="en-US" altLang="zh-CN"/>
              <a:t>2.</a:t>
            </a:r>
            <a:r>
              <a:rPr lang="zh-CN" altLang="en-US"/>
              <a:t> 不安全的原因</a:t>
            </a:r>
          </a:p>
        </p:txBody>
      </p:sp>
      <p:sp>
        <p:nvSpPr>
          <p:cNvPr id="20484" name="Rectangle 3"/>
          <p:cNvSpPr>
            <a:spLocks noGrp="1" noChangeArrowheads="1"/>
          </p:cNvSpPr>
          <p:nvPr>
            <p:ph type="body" idx="1"/>
          </p:nvPr>
        </p:nvSpPr>
        <p:spPr>
          <a:xfrm>
            <a:off x="395288" y="2017713"/>
            <a:ext cx="8559800" cy="4506912"/>
          </a:xfrm>
        </p:spPr>
        <p:txBody>
          <a:bodyPr/>
          <a:lstStyle/>
          <a:p>
            <a:pPr eaLnBrk="1" hangingPunct="1">
              <a:lnSpc>
                <a:spcPct val="90000"/>
              </a:lnSpc>
            </a:pPr>
            <a:r>
              <a:rPr lang="zh-CN" altLang="en-US" sz="2800"/>
              <a:t>自身的缺陷：系统软硬件缺陷，网络协议的缺陷</a:t>
            </a:r>
          </a:p>
          <a:p>
            <a:pPr eaLnBrk="1" hangingPunct="1">
              <a:lnSpc>
                <a:spcPct val="90000"/>
              </a:lnSpc>
            </a:pPr>
            <a:r>
              <a:rPr lang="zh-CN" altLang="en-US" sz="2800"/>
              <a:t>开放性</a:t>
            </a:r>
          </a:p>
          <a:p>
            <a:pPr lvl="1" eaLnBrk="1" hangingPunct="1">
              <a:lnSpc>
                <a:spcPct val="90000"/>
              </a:lnSpc>
            </a:pPr>
            <a:r>
              <a:rPr lang="zh-CN" altLang="en-US" sz="2400"/>
              <a:t>系统开放：计算机及计算机通信系统是根据行业标准规定的接口建立起来的。</a:t>
            </a:r>
          </a:p>
          <a:p>
            <a:pPr lvl="1" eaLnBrk="1" hangingPunct="1">
              <a:lnSpc>
                <a:spcPct val="90000"/>
              </a:lnSpc>
            </a:pPr>
            <a:r>
              <a:rPr lang="zh-CN" altLang="en-US" sz="2400"/>
              <a:t>标准开放：网络运行的各层协议是开放的，并且标准的制定也是开放的。</a:t>
            </a:r>
          </a:p>
          <a:p>
            <a:pPr lvl="1" eaLnBrk="1" hangingPunct="1">
              <a:lnSpc>
                <a:spcPct val="90000"/>
              </a:lnSpc>
            </a:pPr>
            <a:r>
              <a:rPr lang="zh-CN" altLang="en-US" sz="2400"/>
              <a:t>业务开放：用户可以根据需要开发新的业务。</a:t>
            </a:r>
          </a:p>
          <a:p>
            <a:pPr eaLnBrk="1" hangingPunct="1">
              <a:lnSpc>
                <a:spcPct val="90000"/>
              </a:lnSpc>
            </a:pPr>
            <a:r>
              <a:rPr lang="zh-CN" altLang="en-US" sz="2800"/>
              <a:t>黑客攻击</a:t>
            </a:r>
          </a:p>
          <a:p>
            <a:pPr lvl="1" eaLnBrk="1" hangingPunct="1">
              <a:lnSpc>
                <a:spcPct val="90000"/>
              </a:lnSpc>
            </a:pPr>
            <a:r>
              <a:rPr lang="zh-CN" altLang="en-US" sz="2400"/>
              <a:t>基于兴趣的入侵</a:t>
            </a:r>
          </a:p>
          <a:p>
            <a:pPr lvl="1" eaLnBrk="1" hangingPunct="1">
              <a:lnSpc>
                <a:spcPct val="90000"/>
              </a:lnSpc>
            </a:pPr>
            <a:r>
              <a:rPr lang="zh-CN" altLang="en-US" sz="2400"/>
              <a:t>基于利益的入侵</a:t>
            </a:r>
          </a:p>
          <a:p>
            <a:pPr lvl="1" eaLnBrk="1" hangingPunct="1">
              <a:lnSpc>
                <a:spcPct val="90000"/>
              </a:lnSpc>
            </a:pPr>
            <a:r>
              <a:rPr lang="zh-CN" altLang="en-US" sz="2400"/>
              <a:t>信息战</a:t>
            </a:r>
          </a:p>
          <a:p>
            <a:pPr eaLnBrk="1" hangingPunct="1">
              <a:lnSpc>
                <a:spcPct val="90000"/>
              </a:lnSpc>
            </a:pPr>
            <a:endParaRPr lang="zh-CN" altLang="en-US" sz="28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灯片编号占位符 5"/>
          <p:cNvSpPr>
            <a:spLocks noGrp="1"/>
          </p:cNvSpPr>
          <p:nvPr>
            <p:ph type="sldNum" sz="quarter" idx="12"/>
          </p:nvPr>
        </p:nvSpPr>
        <p:spPr>
          <a:noFill/>
        </p:spPr>
        <p:txBody>
          <a:bodyPr/>
          <a:lstStyle/>
          <a:p>
            <a:fld id="{66A8587D-722E-4506-94E3-BF10827BC64D}" type="slidenum">
              <a:rPr lang="zh-CN" altLang="en-US" smtClean="0"/>
              <a:pPr/>
              <a:t>40</a:t>
            </a:fld>
            <a:endParaRPr lang="en-US" altLang="zh-CN"/>
          </a:p>
        </p:txBody>
      </p:sp>
      <p:sp>
        <p:nvSpPr>
          <p:cNvPr id="54275" name="Rectangle 2"/>
          <p:cNvSpPr>
            <a:spLocks noGrp="1" noChangeArrowheads="1"/>
          </p:cNvSpPr>
          <p:nvPr>
            <p:ph type="title"/>
          </p:nvPr>
        </p:nvSpPr>
        <p:spPr/>
        <p:txBody>
          <a:bodyPr/>
          <a:lstStyle/>
          <a:p>
            <a:pPr eaLnBrk="1" hangingPunct="1"/>
            <a:r>
              <a:rPr lang="en-US" altLang="zh-CN"/>
              <a:t>Chapter 10</a:t>
            </a:r>
            <a:r>
              <a:rPr lang="zh-CN" altLang="en-US"/>
              <a:t>网络安全 </a:t>
            </a:r>
          </a:p>
        </p:txBody>
      </p:sp>
      <p:sp>
        <p:nvSpPr>
          <p:cNvPr id="54276" name="Rectangle 3"/>
          <p:cNvSpPr>
            <a:spLocks noGrp="1" noChangeArrowheads="1"/>
          </p:cNvSpPr>
          <p:nvPr>
            <p:ph type="body" idx="1"/>
          </p:nvPr>
        </p:nvSpPr>
        <p:spPr>
          <a:xfrm>
            <a:off x="900113" y="1916113"/>
            <a:ext cx="7772400" cy="3673475"/>
          </a:xfrm>
        </p:spPr>
        <p:txBody>
          <a:bodyPr/>
          <a:lstStyle/>
          <a:p>
            <a:pPr eaLnBrk="1" hangingPunct="1"/>
            <a:r>
              <a:rPr lang="en-US" altLang="zh-CN"/>
              <a:t>10.1</a:t>
            </a:r>
            <a:r>
              <a:rPr lang="zh-CN" altLang="en-US"/>
              <a:t>概述</a:t>
            </a:r>
          </a:p>
          <a:p>
            <a:pPr eaLnBrk="1" hangingPunct="1"/>
            <a:r>
              <a:rPr lang="en-US" altLang="zh-CN"/>
              <a:t>10.2</a:t>
            </a:r>
            <a:r>
              <a:rPr lang="zh-CN" altLang="en-US"/>
              <a:t>密码学基础知识</a:t>
            </a:r>
          </a:p>
          <a:p>
            <a:pPr eaLnBrk="1" hangingPunct="1"/>
            <a:r>
              <a:rPr lang="en-US" altLang="zh-CN"/>
              <a:t>10.3</a:t>
            </a:r>
            <a:r>
              <a:rPr lang="zh-CN" altLang="en-US"/>
              <a:t>数字签名与认证</a:t>
            </a:r>
          </a:p>
          <a:p>
            <a:pPr eaLnBrk="1" hangingPunct="1"/>
            <a:r>
              <a:rPr lang="en-US" altLang="zh-CN" b="1">
                <a:solidFill>
                  <a:srgbClr val="FF3300"/>
                </a:solidFill>
              </a:rPr>
              <a:t>10.4</a:t>
            </a:r>
            <a:r>
              <a:rPr lang="zh-CN" altLang="en-US" b="1">
                <a:solidFill>
                  <a:srgbClr val="FF3300"/>
                </a:solidFill>
              </a:rPr>
              <a:t>典型的网络安全威胁</a:t>
            </a:r>
          </a:p>
          <a:p>
            <a:pPr eaLnBrk="1" hangingPunct="1"/>
            <a:r>
              <a:rPr lang="zh-CN" altLang="en-US"/>
              <a:t>1</a:t>
            </a:r>
            <a:r>
              <a:rPr lang="en-US" altLang="zh-CN"/>
              <a:t>0.5</a:t>
            </a:r>
            <a:r>
              <a:rPr lang="zh-CN" altLang="en-US"/>
              <a:t>网络安全协议</a:t>
            </a:r>
          </a:p>
          <a:p>
            <a:pPr eaLnBrk="1" hangingPunct="1"/>
            <a:r>
              <a:rPr lang="en-US" altLang="zh-CN"/>
              <a:t>10.6</a:t>
            </a:r>
            <a:r>
              <a:rPr lang="zh-CN" altLang="en-US"/>
              <a:t>网络的安全技术</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灯片编号占位符 5"/>
          <p:cNvSpPr>
            <a:spLocks noGrp="1"/>
          </p:cNvSpPr>
          <p:nvPr>
            <p:ph type="sldNum" sz="quarter" idx="12"/>
          </p:nvPr>
        </p:nvSpPr>
        <p:spPr>
          <a:noFill/>
        </p:spPr>
        <p:txBody>
          <a:bodyPr/>
          <a:lstStyle/>
          <a:p>
            <a:fld id="{F86BC413-E8A4-498F-99E4-C736D3240463}" type="slidenum">
              <a:rPr lang="zh-CN" altLang="en-US" smtClean="0"/>
              <a:pPr/>
              <a:t>41</a:t>
            </a:fld>
            <a:endParaRPr lang="en-US" altLang="zh-CN"/>
          </a:p>
        </p:txBody>
      </p:sp>
      <p:sp>
        <p:nvSpPr>
          <p:cNvPr id="55299" name="Rectangle 2"/>
          <p:cNvSpPr>
            <a:spLocks noGrp="1" noChangeArrowheads="1"/>
          </p:cNvSpPr>
          <p:nvPr>
            <p:ph type="title"/>
          </p:nvPr>
        </p:nvSpPr>
        <p:spPr/>
        <p:txBody>
          <a:bodyPr/>
          <a:lstStyle/>
          <a:p>
            <a:pPr eaLnBrk="1" hangingPunct="1"/>
            <a:r>
              <a:rPr lang="en-US" altLang="zh-CN"/>
              <a:t>10.4</a:t>
            </a:r>
            <a:r>
              <a:rPr lang="zh-CN" altLang="en-US"/>
              <a:t>典型的网络安全威胁</a:t>
            </a:r>
          </a:p>
        </p:txBody>
      </p:sp>
      <p:sp>
        <p:nvSpPr>
          <p:cNvPr id="55300" name="Rectangle 3"/>
          <p:cNvSpPr>
            <a:spLocks noGrp="1" noChangeArrowheads="1"/>
          </p:cNvSpPr>
          <p:nvPr>
            <p:ph type="body" idx="1"/>
          </p:nvPr>
        </p:nvSpPr>
        <p:spPr/>
        <p:txBody>
          <a:bodyPr/>
          <a:lstStyle/>
          <a:p>
            <a:pPr eaLnBrk="1" hangingPunct="1"/>
            <a:r>
              <a:rPr lang="en-US" altLang="zh-CN"/>
              <a:t>1.</a:t>
            </a:r>
            <a:r>
              <a:rPr lang="zh-CN" altLang="en-US"/>
              <a:t>主动攻击与被动攻击</a:t>
            </a:r>
          </a:p>
          <a:p>
            <a:pPr eaLnBrk="1" hangingPunct="1"/>
            <a:r>
              <a:rPr lang="en-US" altLang="zh-CN"/>
              <a:t>2.</a:t>
            </a:r>
            <a:r>
              <a:rPr lang="zh-CN" altLang="en-US"/>
              <a:t>常见攻击分类</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灯片编号占位符 5"/>
          <p:cNvSpPr>
            <a:spLocks noGrp="1"/>
          </p:cNvSpPr>
          <p:nvPr>
            <p:ph type="sldNum" sz="quarter" idx="12"/>
          </p:nvPr>
        </p:nvSpPr>
        <p:spPr>
          <a:noFill/>
        </p:spPr>
        <p:txBody>
          <a:bodyPr/>
          <a:lstStyle/>
          <a:p>
            <a:fld id="{C20355E8-261D-4267-B7D2-56F4B41F89C0}" type="slidenum">
              <a:rPr lang="zh-CN" altLang="en-US" smtClean="0"/>
              <a:pPr/>
              <a:t>42</a:t>
            </a:fld>
            <a:endParaRPr lang="en-US" altLang="zh-CN"/>
          </a:p>
        </p:txBody>
      </p:sp>
      <p:sp>
        <p:nvSpPr>
          <p:cNvPr id="56323" name="Rectangle 2"/>
          <p:cNvSpPr>
            <a:spLocks noGrp="1" noChangeArrowheads="1"/>
          </p:cNvSpPr>
          <p:nvPr>
            <p:ph type="title"/>
          </p:nvPr>
        </p:nvSpPr>
        <p:spPr/>
        <p:txBody>
          <a:bodyPr/>
          <a:lstStyle/>
          <a:p>
            <a:pPr eaLnBrk="1" hangingPunct="1"/>
            <a:r>
              <a:rPr lang="en-US" altLang="zh-CN"/>
              <a:t>1.</a:t>
            </a:r>
            <a:r>
              <a:rPr lang="zh-CN" altLang="en-US"/>
              <a:t>主动攻击和被动攻击</a:t>
            </a:r>
          </a:p>
        </p:txBody>
      </p:sp>
      <p:sp>
        <p:nvSpPr>
          <p:cNvPr id="56324" name="Rectangle 3"/>
          <p:cNvSpPr>
            <a:spLocks noGrp="1" noChangeArrowheads="1"/>
          </p:cNvSpPr>
          <p:nvPr>
            <p:ph type="body" idx="1"/>
          </p:nvPr>
        </p:nvSpPr>
        <p:spPr>
          <a:xfrm>
            <a:off x="685800" y="2057400"/>
            <a:ext cx="8077200" cy="4114800"/>
          </a:xfrm>
        </p:spPr>
        <p:txBody>
          <a:bodyPr/>
          <a:lstStyle/>
          <a:p>
            <a:pPr eaLnBrk="1" hangingPunct="1"/>
            <a:r>
              <a:rPr lang="zh-CN" altLang="en-US" sz="2800"/>
              <a:t>主动攻击更改数据流，或伪造假的数据流。</a:t>
            </a:r>
          </a:p>
          <a:p>
            <a:pPr lvl="1" eaLnBrk="1" hangingPunct="1"/>
            <a:r>
              <a:rPr lang="zh-CN" altLang="en-US" sz="2400"/>
              <a:t>伪装</a:t>
            </a:r>
          </a:p>
          <a:p>
            <a:pPr lvl="1" eaLnBrk="1" hangingPunct="1"/>
            <a:r>
              <a:rPr lang="zh-CN" altLang="en-US" sz="2400"/>
              <a:t>重放</a:t>
            </a:r>
          </a:p>
          <a:p>
            <a:pPr lvl="1" eaLnBrk="1" hangingPunct="1"/>
            <a:r>
              <a:rPr lang="zh-CN" altLang="en-US" sz="2400"/>
              <a:t>篡改</a:t>
            </a:r>
          </a:p>
          <a:p>
            <a:pPr lvl="1" eaLnBrk="1" hangingPunct="1"/>
            <a:r>
              <a:rPr lang="zh-CN" altLang="en-US" sz="2400"/>
              <a:t>拒绝服务</a:t>
            </a:r>
          </a:p>
          <a:p>
            <a:pPr eaLnBrk="1" hangingPunct="1"/>
            <a:r>
              <a:rPr lang="zh-CN" altLang="en-US" sz="2800"/>
              <a:t>被动攻击对传输进行偷听与监视，获得传输信息。</a:t>
            </a:r>
          </a:p>
          <a:p>
            <a:pPr lvl="1" eaLnBrk="1" hangingPunct="1"/>
            <a:r>
              <a:rPr lang="zh-CN" altLang="en-US" sz="2400"/>
              <a:t>报文分析</a:t>
            </a:r>
          </a:p>
          <a:p>
            <a:pPr lvl="1" eaLnBrk="1" hangingPunct="1"/>
            <a:r>
              <a:rPr lang="zh-CN" altLang="en-US" sz="2400"/>
              <a:t>流量分析</a:t>
            </a:r>
          </a:p>
        </p:txBody>
      </p:sp>
      <p:sp>
        <p:nvSpPr>
          <p:cNvPr id="386052" name="AutoShape 4"/>
          <p:cNvSpPr>
            <a:spLocks noChangeArrowheads="1"/>
          </p:cNvSpPr>
          <p:nvPr/>
        </p:nvSpPr>
        <p:spPr bwMode="auto">
          <a:xfrm>
            <a:off x="2133600" y="1600200"/>
            <a:ext cx="6019800" cy="838200"/>
          </a:xfrm>
          <a:prstGeom prst="wedgeRoundRectCallout">
            <a:avLst>
              <a:gd name="adj1" fmla="val -49685"/>
              <a:gd name="adj2" fmla="val 90532"/>
              <a:gd name="adj3" fmla="val 16667"/>
            </a:avLst>
          </a:prstGeom>
          <a:solidFill>
            <a:schemeClr val="accent1"/>
          </a:solidFill>
          <a:ln w="12700">
            <a:solidFill>
              <a:schemeClr val="tx1"/>
            </a:solidFill>
            <a:miter lim="800000"/>
            <a:headEnd type="none" w="sm" len="sm"/>
            <a:tailEnd type="none" w="sm" len="sm"/>
          </a:ln>
        </p:spPr>
        <p:txBody>
          <a:bodyPr/>
          <a:lstStyle/>
          <a:p>
            <a:pPr algn="ctr"/>
            <a:r>
              <a:rPr kumimoji="1" lang="zh-CN" altLang="en-US" sz="2400">
                <a:latin typeface="Times New Roman" pitchFamily="18" charset="0"/>
                <a:ea typeface="幼圆" pitchFamily="49" charset="-122"/>
              </a:rPr>
              <a:t>即冒名顶替。一般而言，伪装攻击的同时往往还伴随着其他形式的主动攻击 </a:t>
            </a:r>
          </a:p>
        </p:txBody>
      </p:sp>
      <p:sp>
        <p:nvSpPr>
          <p:cNvPr id="386053" name="AutoShape 5"/>
          <p:cNvSpPr>
            <a:spLocks noChangeArrowheads="1"/>
          </p:cNvSpPr>
          <p:nvPr/>
        </p:nvSpPr>
        <p:spPr bwMode="auto">
          <a:xfrm>
            <a:off x="2133600" y="1981200"/>
            <a:ext cx="4267200" cy="838200"/>
          </a:xfrm>
          <a:prstGeom prst="wedgeRoundRectCallout">
            <a:avLst>
              <a:gd name="adj1" fmla="val -49556"/>
              <a:gd name="adj2" fmla="val 90532"/>
              <a:gd name="adj3" fmla="val 16667"/>
            </a:avLst>
          </a:prstGeom>
          <a:solidFill>
            <a:schemeClr val="accent1"/>
          </a:solidFill>
          <a:ln w="12700">
            <a:solidFill>
              <a:schemeClr val="tx1"/>
            </a:solidFill>
            <a:miter lim="800000"/>
            <a:headEnd type="none" w="sm" len="sm"/>
            <a:tailEnd type="none" w="sm" len="sm"/>
          </a:ln>
        </p:spPr>
        <p:txBody>
          <a:bodyPr/>
          <a:lstStyle/>
          <a:p>
            <a:r>
              <a:rPr kumimoji="1" lang="zh-CN" altLang="en-US" sz="2400">
                <a:latin typeface="Times New Roman" pitchFamily="18" charset="0"/>
                <a:ea typeface="幼圆" pitchFamily="49" charset="-122"/>
              </a:rPr>
              <a:t>先被动地窃取通信数据，然后再有目的地重新发送 </a:t>
            </a:r>
          </a:p>
        </p:txBody>
      </p:sp>
      <p:sp>
        <p:nvSpPr>
          <p:cNvPr id="386054" name="AutoShape 6"/>
          <p:cNvSpPr>
            <a:spLocks noChangeArrowheads="1"/>
          </p:cNvSpPr>
          <p:nvPr/>
        </p:nvSpPr>
        <p:spPr bwMode="auto">
          <a:xfrm>
            <a:off x="2133600" y="2438400"/>
            <a:ext cx="4267200" cy="838200"/>
          </a:xfrm>
          <a:prstGeom prst="wedgeRoundRectCallout">
            <a:avLst>
              <a:gd name="adj1" fmla="val -49556"/>
              <a:gd name="adj2" fmla="val 90532"/>
              <a:gd name="adj3" fmla="val 16667"/>
            </a:avLst>
          </a:prstGeom>
          <a:solidFill>
            <a:schemeClr val="accent1"/>
          </a:solidFill>
          <a:ln w="12700">
            <a:solidFill>
              <a:schemeClr val="tx1"/>
            </a:solidFill>
            <a:miter lim="800000"/>
            <a:headEnd type="none" w="sm" len="sm"/>
            <a:tailEnd type="none" w="sm" len="sm"/>
          </a:ln>
        </p:spPr>
        <p:txBody>
          <a:bodyPr/>
          <a:lstStyle/>
          <a:p>
            <a:pPr algn="ctr"/>
            <a:r>
              <a:rPr kumimoji="1" lang="zh-CN" altLang="en-US" sz="2400">
                <a:latin typeface="Times New Roman" pitchFamily="18" charset="0"/>
                <a:ea typeface="幼圆" pitchFamily="49" charset="-122"/>
              </a:rPr>
              <a:t>即修改报文的内容。或者对截获的报文延迟、重新排序</a:t>
            </a:r>
          </a:p>
        </p:txBody>
      </p:sp>
      <p:sp>
        <p:nvSpPr>
          <p:cNvPr id="386055" name="AutoShape 7"/>
          <p:cNvSpPr>
            <a:spLocks noChangeArrowheads="1"/>
          </p:cNvSpPr>
          <p:nvPr/>
        </p:nvSpPr>
        <p:spPr bwMode="auto">
          <a:xfrm>
            <a:off x="2133600" y="2819400"/>
            <a:ext cx="6019800" cy="838200"/>
          </a:xfrm>
          <a:prstGeom prst="wedgeRoundRectCallout">
            <a:avLst>
              <a:gd name="adj1" fmla="val -49685"/>
              <a:gd name="adj2" fmla="val 90532"/>
              <a:gd name="adj3" fmla="val 16667"/>
            </a:avLst>
          </a:prstGeom>
          <a:solidFill>
            <a:schemeClr val="accent1"/>
          </a:solidFill>
          <a:ln w="12700">
            <a:solidFill>
              <a:schemeClr val="tx1"/>
            </a:solidFill>
            <a:miter lim="800000"/>
            <a:headEnd type="none" w="sm" len="sm"/>
            <a:tailEnd type="none" w="sm" len="sm"/>
          </a:ln>
        </p:spPr>
        <p:txBody>
          <a:bodyPr/>
          <a:lstStyle/>
          <a:p>
            <a:pPr algn="ctr"/>
            <a:r>
              <a:rPr kumimoji="1" lang="zh-CN" altLang="en-US" sz="2400">
                <a:latin typeface="Times New Roman" pitchFamily="18" charset="0"/>
                <a:ea typeface="幼圆" pitchFamily="49" charset="-122"/>
              </a:rPr>
              <a:t>阻止或占据对通信设施的正常使用或管理。针对特定目标或是某个网络区域</a:t>
            </a:r>
          </a:p>
        </p:txBody>
      </p:sp>
      <p:sp>
        <p:nvSpPr>
          <p:cNvPr id="386056" name="AutoShape 8"/>
          <p:cNvSpPr>
            <a:spLocks noChangeArrowheads="1"/>
          </p:cNvSpPr>
          <p:nvPr/>
        </p:nvSpPr>
        <p:spPr bwMode="auto">
          <a:xfrm>
            <a:off x="2124075" y="3716338"/>
            <a:ext cx="4572000" cy="533400"/>
          </a:xfrm>
          <a:prstGeom prst="wedgeRoundRectCallout">
            <a:avLst>
              <a:gd name="adj1" fmla="val -40972"/>
              <a:gd name="adj2" fmla="val 204463"/>
              <a:gd name="adj3" fmla="val 16667"/>
            </a:avLst>
          </a:prstGeom>
          <a:solidFill>
            <a:schemeClr val="accent1"/>
          </a:solidFill>
          <a:ln w="12700">
            <a:solidFill>
              <a:schemeClr val="tx1"/>
            </a:solidFill>
            <a:miter lim="800000"/>
            <a:headEnd type="none" w="sm" len="sm"/>
            <a:tailEnd type="none" w="sm" len="sm"/>
          </a:ln>
        </p:spPr>
        <p:txBody>
          <a:bodyPr/>
          <a:lstStyle/>
          <a:p>
            <a:r>
              <a:rPr kumimoji="1" lang="zh-CN" altLang="en-US" sz="2400">
                <a:latin typeface="Times New Roman" pitchFamily="18" charset="0"/>
                <a:ea typeface="幼圆" pitchFamily="49" charset="-122"/>
              </a:rPr>
              <a:t>窃听和分析所传输的报文内容 </a:t>
            </a:r>
          </a:p>
        </p:txBody>
      </p:sp>
      <p:sp>
        <p:nvSpPr>
          <p:cNvPr id="386057" name="AutoShape 9"/>
          <p:cNvSpPr>
            <a:spLocks noChangeArrowheads="1"/>
          </p:cNvSpPr>
          <p:nvPr/>
        </p:nvSpPr>
        <p:spPr bwMode="auto">
          <a:xfrm>
            <a:off x="2339975" y="4005263"/>
            <a:ext cx="4572000" cy="838200"/>
          </a:xfrm>
          <a:prstGeom prst="wedgeRoundRectCallout">
            <a:avLst>
              <a:gd name="adj1" fmla="val -50593"/>
              <a:gd name="adj2" fmla="val 144509"/>
              <a:gd name="adj3" fmla="val 16667"/>
            </a:avLst>
          </a:prstGeom>
          <a:solidFill>
            <a:schemeClr val="accent1"/>
          </a:solidFill>
          <a:ln w="12700">
            <a:solidFill>
              <a:schemeClr val="tx1"/>
            </a:solidFill>
            <a:miter lim="800000"/>
            <a:headEnd type="none" w="sm" len="sm"/>
            <a:tailEnd type="none" w="sm" len="sm"/>
          </a:ln>
        </p:spPr>
        <p:txBody>
          <a:bodyPr/>
          <a:lstStyle/>
          <a:p>
            <a:pPr algn="ctr"/>
            <a:r>
              <a:rPr kumimoji="1" lang="zh-CN" altLang="en-US" sz="2400">
                <a:latin typeface="Times New Roman" pitchFamily="18" charset="0"/>
                <a:ea typeface="幼圆" pitchFamily="49" charset="-122"/>
              </a:rPr>
              <a:t>分析通信主机的位置、通信的频繁程度、报文长度等信息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86052"/>
                                        </p:tgtEl>
                                        <p:attrNameLst>
                                          <p:attrName>style.visibility</p:attrName>
                                        </p:attrNameLst>
                                      </p:cBhvr>
                                      <p:to>
                                        <p:strVal val="visible"/>
                                      </p:to>
                                    </p:set>
                                    <p:animEffect transition="in" filter="box(out)">
                                      <p:cBhvr>
                                        <p:cTn id="7" dur="500"/>
                                        <p:tgtEl>
                                          <p:spTgt spid="386052"/>
                                        </p:tgtEl>
                                      </p:cBhvr>
                                    </p:animEffect>
                                  </p:childTnLst>
                                  <p:subTnLst>
                                    <p:set>
                                      <p:cBhvr override="childStyle">
                                        <p:cTn dur="1" fill="hold" display="0" masterRel="nextClick" afterEffect="1"/>
                                        <p:tgtEl>
                                          <p:spTgt spid="386052"/>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86053"/>
                                        </p:tgtEl>
                                        <p:attrNameLst>
                                          <p:attrName>style.visibility</p:attrName>
                                        </p:attrNameLst>
                                      </p:cBhvr>
                                      <p:to>
                                        <p:strVal val="visible"/>
                                      </p:to>
                                    </p:set>
                                    <p:animEffect transition="in" filter="box(out)">
                                      <p:cBhvr>
                                        <p:cTn id="12" dur="500"/>
                                        <p:tgtEl>
                                          <p:spTgt spid="386053"/>
                                        </p:tgtEl>
                                      </p:cBhvr>
                                    </p:animEffect>
                                  </p:childTnLst>
                                  <p:subTnLst>
                                    <p:set>
                                      <p:cBhvr override="childStyle">
                                        <p:cTn dur="1" fill="hold" display="0" masterRel="nextClick" afterEffect="1"/>
                                        <p:tgtEl>
                                          <p:spTgt spid="386053"/>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86054"/>
                                        </p:tgtEl>
                                        <p:attrNameLst>
                                          <p:attrName>style.visibility</p:attrName>
                                        </p:attrNameLst>
                                      </p:cBhvr>
                                      <p:to>
                                        <p:strVal val="visible"/>
                                      </p:to>
                                    </p:set>
                                    <p:animEffect transition="in" filter="box(out)">
                                      <p:cBhvr>
                                        <p:cTn id="17" dur="500"/>
                                        <p:tgtEl>
                                          <p:spTgt spid="386054"/>
                                        </p:tgtEl>
                                      </p:cBhvr>
                                    </p:animEffect>
                                  </p:childTnLst>
                                  <p:subTnLst>
                                    <p:set>
                                      <p:cBhvr override="childStyle">
                                        <p:cTn dur="1" fill="hold" display="0" masterRel="nextClick" afterEffect="1"/>
                                        <p:tgtEl>
                                          <p:spTgt spid="386054"/>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86055"/>
                                        </p:tgtEl>
                                        <p:attrNameLst>
                                          <p:attrName>style.visibility</p:attrName>
                                        </p:attrNameLst>
                                      </p:cBhvr>
                                      <p:to>
                                        <p:strVal val="visible"/>
                                      </p:to>
                                    </p:set>
                                    <p:animEffect transition="in" filter="box(out)">
                                      <p:cBhvr>
                                        <p:cTn id="22" dur="500"/>
                                        <p:tgtEl>
                                          <p:spTgt spid="386055"/>
                                        </p:tgtEl>
                                      </p:cBhvr>
                                    </p:animEffect>
                                  </p:childTnLst>
                                  <p:subTnLst>
                                    <p:set>
                                      <p:cBhvr override="childStyle">
                                        <p:cTn dur="1" fill="hold" display="0" masterRel="nextClick" afterEffect="1"/>
                                        <p:tgtEl>
                                          <p:spTgt spid="386055"/>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86056"/>
                                        </p:tgtEl>
                                        <p:attrNameLst>
                                          <p:attrName>style.visibility</p:attrName>
                                        </p:attrNameLst>
                                      </p:cBhvr>
                                      <p:to>
                                        <p:strVal val="visible"/>
                                      </p:to>
                                    </p:set>
                                    <p:animEffect transition="in" filter="box(out)">
                                      <p:cBhvr>
                                        <p:cTn id="27" dur="500"/>
                                        <p:tgtEl>
                                          <p:spTgt spid="386056"/>
                                        </p:tgtEl>
                                      </p:cBhvr>
                                    </p:animEffect>
                                  </p:childTnLst>
                                  <p:subTnLst>
                                    <p:set>
                                      <p:cBhvr override="childStyle">
                                        <p:cTn dur="1" fill="hold" display="0" masterRel="nextClick" afterEffect="1"/>
                                        <p:tgtEl>
                                          <p:spTgt spid="386056"/>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386057"/>
                                        </p:tgtEl>
                                        <p:attrNameLst>
                                          <p:attrName>style.visibility</p:attrName>
                                        </p:attrNameLst>
                                      </p:cBhvr>
                                      <p:to>
                                        <p:strVal val="visible"/>
                                      </p:to>
                                    </p:set>
                                    <p:animEffect transition="in" filter="box(out)">
                                      <p:cBhvr>
                                        <p:cTn id="32" dur="500"/>
                                        <p:tgtEl>
                                          <p:spTgt spid="386057"/>
                                        </p:tgtEl>
                                      </p:cBhvr>
                                    </p:animEffect>
                                  </p:childTnLst>
                                  <p:subTnLst>
                                    <p:set>
                                      <p:cBhvr override="childStyle">
                                        <p:cTn dur="1" fill="hold" display="0" masterRel="nextClick" afterEffect="1"/>
                                        <p:tgtEl>
                                          <p:spTgt spid="386057"/>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052" grpId="0" animBg="1" autoUpdateAnimBg="0"/>
      <p:bldP spid="386053" grpId="0" animBg="1" autoUpdateAnimBg="0"/>
      <p:bldP spid="386054" grpId="0" animBg="1" autoUpdateAnimBg="0"/>
      <p:bldP spid="386055" grpId="0" animBg="1" autoUpdateAnimBg="0"/>
      <p:bldP spid="386056" grpId="0" animBg="1" autoUpdateAnimBg="0"/>
      <p:bldP spid="386057" grpId="0" animBg="1"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灯片编号占位符 5"/>
          <p:cNvSpPr>
            <a:spLocks noGrp="1"/>
          </p:cNvSpPr>
          <p:nvPr>
            <p:ph type="sldNum" sz="quarter" idx="12"/>
          </p:nvPr>
        </p:nvSpPr>
        <p:spPr>
          <a:noFill/>
        </p:spPr>
        <p:txBody>
          <a:bodyPr/>
          <a:lstStyle/>
          <a:p>
            <a:fld id="{437BDA0E-A0DB-4CFD-8291-B17559B4651A}" type="slidenum">
              <a:rPr lang="zh-CN" altLang="en-US" smtClean="0"/>
              <a:pPr/>
              <a:t>43</a:t>
            </a:fld>
            <a:endParaRPr lang="en-US" altLang="zh-CN"/>
          </a:p>
        </p:txBody>
      </p:sp>
      <p:sp>
        <p:nvSpPr>
          <p:cNvPr id="57347" name="Rectangle 2"/>
          <p:cNvSpPr>
            <a:spLocks noGrp="1" noChangeArrowheads="1"/>
          </p:cNvSpPr>
          <p:nvPr>
            <p:ph type="title"/>
          </p:nvPr>
        </p:nvSpPr>
        <p:spPr/>
        <p:txBody>
          <a:bodyPr/>
          <a:lstStyle/>
          <a:p>
            <a:pPr eaLnBrk="1" hangingPunct="1"/>
            <a:r>
              <a:rPr lang="en-US" altLang="zh-CN">
                <a:solidFill>
                  <a:srgbClr val="FF3700"/>
                </a:solidFill>
                <a:latin typeface="隶书" pitchFamily="49" charset="-122"/>
                <a:ea typeface="隶书" pitchFamily="49" charset="-122"/>
              </a:rPr>
              <a:t>2.</a:t>
            </a:r>
            <a:r>
              <a:rPr lang="zh-CN" altLang="en-US">
                <a:solidFill>
                  <a:srgbClr val="FF3700"/>
                </a:solidFill>
                <a:latin typeface="隶书" pitchFamily="49" charset="-122"/>
                <a:ea typeface="隶书" pitchFamily="49" charset="-122"/>
              </a:rPr>
              <a:t>常见攻击分类</a:t>
            </a:r>
          </a:p>
        </p:txBody>
      </p:sp>
      <p:sp>
        <p:nvSpPr>
          <p:cNvPr id="57348" name="Rectangle 3"/>
          <p:cNvSpPr>
            <a:spLocks noGrp="1" noChangeArrowheads="1"/>
          </p:cNvSpPr>
          <p:nvPr>
            <p:ph type="body" idx="1"/>
          </p:nvPr>
        </p:nvSpPr>
        <p:spPr>
          <a:xfrm>
            <a:off x="500034" y="1928802"/>
            <a:ext cx="8269288" cy="4383087"/>
          </a:xfrm>
        </p:spPr>
        <p:txBody>
          <a:bodyPr/>
          <a:lstStyle/>
          <a:p>
            <a:pPr eaLnBrk="1" hangingPunct="1">
              <a:lnSpc>
                <a:spcPct val="90000"/>
              </a:lnSpc>
            </a:pPr>
            <a:r>
              <a:rPr lang="zh-CN" altLang="en-US" sz="2400" b="1" dirty="0">
                <a:latin typeface="黑体" pitchFamily="49" charset="-122"/>
                <a:ea typeface="黑体" pitchFamily="49" charset="-122"/>
              </a:rPr>
              <a:t>社会工程</a:t>
            </a:r>
            <a:r>
              <a:rPr lang="zh-CN" altLang="en-US" sz="2400" dirty="0">
                <a:latin typeface="黑体" pitchFamily="49" charset="-122"/>
                <a:ea typeface="黑体" pitchFamily="49" charset="-122"/>
              </a:rPr>
              <a:t>：</a:t>
            </a:r>
            <a:r>
              <a:rPr lang="zh-CN" altLang="en-US" sz="2400" dirty="0">
                <a:latin typeface="宋体" pitchFamily="2" charset="-122"/>
              </a:rPr>
              <a:t>攻击者可通过各种社交渠道获得有关目标的结构、使用情况、安全防范措施等有用信息从而提高攻击成功率</a:t>
            </a:r>
          </a:p>
          <a:p>
            <a:pPr eaLnBrk="1" hangingPunct="1">
              <a:lnSpc>
                <a:spcPct val="90000"/>
              </a:lnSpc>
            </a:pPr>
            <a:r>
              <a:rPr lang="zh-CN" altLang="en-US" sz="2400" b="1" dirty="0">
                <a:latin typeface="黑体" pitchFamily="49" charset="-122"/>
                <a:ea typeface="黑体" pitchFamily="49" charset="-122"/>
              </a:rPr>
              <a:t>口令破解</a:t>
            </a:r>
            <a:r>
              <a:rPr lang="zh-CN" altLang="en-US" sz="2400" dirty="0">
                <a:latin typeface="黑体" pitchFamily="49" charset="-122"/>
                <a:ea typeface="黑体" pitchFamily="49" charset="-122"/>
              </a:rPr>
              <a:t>：</a:t>
            </a:r>
            <a:r>
              <a:rPr lang="zh-CN" altLang="en-US" sz="2400" dirty="0">
                <a:latin typeface="宋体" pitchFamily="2" charset="-122"/>
              </a:rPr>
              <a:t>攻击者可通过获取口令文件，然后运用口令破解工具获得口令，也可通过猜测或窃听等方式获取口令</a:t>
            </a:r>
          </a:p>
          <a:p>
            <a:pPr eaLnBrk="1" hangingPunct="1">
              <a:lnSpc>
                <a:spcPct val="90000"/>
              </a:lnSpc>
            </a:pPr>
            <a:r>
              <a:rPr lang="zh-CN" altLang="en-US" sz="2400" b="1" dirty="0">
                <a:latin typeface="黑体" pitchFamily="49" charset="-122"/>
                <a:ea typeface="黑体" pitchFamily="49" charset="-122"/>
              </a:rPr>
              <a:t>连接盗用</a:t>
            </a:r>
            <a:r>
              <a:rPr lang="zh-CN" altLang="en-US" sz="2400" dirty="0">
                <a:latin typeface="黑体" pitchFamily="49" charset="-122"/>
                <a:ea typeface="黑体" pitchFamily="49" charset="-122"/>
              </a:rPr>
              <a:t>：</a:t>
            </a:r>
            <a:r>
              <a:rPr lang="zh-CN" altLang="en-US" sz="2400" dirty="0">
                <a:latin typeface="宋体" pitchFamily="2" charset="-122"/>
              </a:rPr>
              <a:t>在合法的通信连接建立后，攻击者可通过阻塞或摧毁通信的一方来接管已经过认证建立起来的连接，从而</a:t>
            </a:r>
            <a:r>
              <a:rPr lang="zh-CN" altLang="en-US" sz="2400" dirty="0">
                <a:latin typeface="Times New Roman" pitchFamily="18" charset="0"/>
                <a:ea typeface="隶书" pitchFamily="49" charset="-122"/>
              </a:rPr>
              <a:t> </a:t>
            </a:r>
            <a:r>
              <a:rPr lang="zh-CN" altLang="en-US" sz="2400" dirty="0">
                <a:latin typeface="宋体" pitchFamily="2" charset="-122"/>
              </a:rPr>
              <a:t>假冒被接管方与对方通信</a:t>
            </a:r>
          </a:p>
          <a:p>
            <a:pPr eaLnBrk="1" hangingPunct="1">
              <a:lnSpc>
                <a:spcPct val="90000"/>
              </a:lnSpc>
            </a:pPr>
            <a:r>
              <a:rPr lang="zh-CN" altLang="en-US" sz="2400" b="1" dirty="0">
                <a:latin typeface="黑体" pitchFamily="49" charset="-122"/>
                <a:ea typeface="黑体" pitchFamily="49" charset="-122"/>
              </a:rPr>
              <a:t>网络窃听</a:t>
            </a:r>
            <a:r>
              <a:rPr lang="zh-CN" altLang="en-US" sz="2400" dirty="0">
                <a:latin typeface="黑体" pitchFamily="49" charset="-122"/>
                <a:ea typeface="黑体" pitchFamily="49" charset="-122"/>
              </a:rPr>
              <a:t>：</a:t>
            </a:r>
            <a:r>
              <a:rPr lang="zh-CN" altLang="en-US" sz="2400" dirty="0">
                <a:latin typeface="宋体" pitchFamily="2" charset="-122"/>
              </a:rPr>
              <a:t>网络的开放性使攻击者可通过直接或间接窃听获取所需信息</a:t>
            </a:r>
          </a:p>
          <a:p>
            <a:pPr eaLnBrk="1" hangingPunct="1">
              <a:lnSpc>
                <a:spcPct val="90000"/>
              </a:lnSpc>
            </a:pPr>
            <a:r>
              <a:rPr lang="zh-CN" altLang="en-US" sz="2400" b="1" dirty="0">
                <a:latin typeface="黑体" pitchFamily="49" charset="-122"/>
                <a:ea typeface="黑体" pitchFamily="49" charset="-122"/>
              </a:rPr>
              <a:t>数据篡改</a:t>
            </a:r>
            <a:r>
              <a:rPr lang="zh-CN" altLang="en-US" sz="2400" dirty="0">
                <a:latin typeface="黑体" pitchFamily="49" charset="-122"/>
                <a:ea typeface="黑体" pitchFamily="49" charset="-122"/>
              </a:rPr>
              <a:t>：</a:t>
            </a:r>
            <a:r>
              <a:rPr lang="zh-CN" altLang="en-US" sz="2400" dirty="0">
                <a:latin typeface="宋体" pitchFamily="2" charset="-122"/>
              </a:rPr>
              <a:t>攻击者可通过截获并修改数据或重放数据等方式破坏数据的完整性</a:t>
            </a:r>
            <a:endParaRPr lang="zh-CN" altLang="en-US" sz="2400" dirty="0">
              <a:latin typeface="隶书" pitchFamily="49" charset="-122"/>
              <a:ea typeface="隶书" pitchFamily="49" charset="-122"/>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灯片编号占位符 5"/>
          <p:cNvSpPr>
            <a:spLocks noGrp="1"/>
          </p:cNvSpPr>
          <p:nvPr>
            <p:ph type="sldNum" sz="quarter" idx="12"/>
          </p:nvPr>
        </p:nvSpPr>
        <p:spPr>
          <a:noFill/>
        </p:spPr>
        <p:txBody>
          <a:bodyPr/>
          <a:lstStyle/>
          <a:p>
            <a:fld id="{F68C4F7C-618E-410F-AE7D-A56C5D184DDC}" type="slidenum">
              <a:rPr lang="zh-CN" altLang="en-US" smtClean="0"/>
              <a:pPr/>
              <a:t>44</a:t>
            </a:fld>
            <a:endParaRPr lang="en-US" altLang="zh-CN"/>
          </a:p>
        </p:txBody>
      </p:sp>
      <p:sp>
        <p:nvSpPr>
          <p:cNvPr id="58371" name="Rectangle 2"/>
          <p:cNvSpPr>
            <a:spLocks noGrp="1" noChangeArrowheads="1"/>
          </p:cNvSpPr>
          <p:nvPr>
            <p:ph type="title"/>
          </p:nvPr>
        </p:nvSpPr>
        <p:spPr>
          <a:xfrm>
            <a:off x="1150938" y="214313"/>
            <a:ext cx="7793037" cy="1062037"/>
          </a:xfrm>
        </p:spPr>
        <p:txBody>
          <a:bodyPr/>
          <a:lstStyle/>
          <a:p>
            <a:pPr eaLnBrk="1" hangingPunct="1"/>
            <a:r>
              <a:rPr lang="zh-CN" altLang="en-US">
                <a:solidFill>
                  <a:srgbClr val="FF3700"/>
                </a:solidFill>
                <a:latin typeface="隶书" pitchFamily="49" charset="-122"/>
                <a:ea typeface="隶书" pitchFamily="49" charset="-122"/>
              </a:rPr>
              <a:t>常见攻击分类（续）</a:t>
            </a:r>
          </a:p>
        </p:txBody>
      </p:sp>
      <p:sp>
        <p:nvSpPr>
          <p:cNvPr id="58372" name="Rectangle 3"/>
          <p:cNvSpPr>
            <a:spLocks noGrp="1" noChangeArrowheads="1"/>
          </p:cNvSpPr>
          <p:nvPr>
            <p:ph type="body" idx="1"/>
          </p:nvPr>
        </p:nvSpPr>
        <p:spPr>
          <a:xfrm>
            <a:off x="428596" y="1857364"/>
            <a:ext cx="8486804" cy="4619636"/>
          </a:xfrm>
        </p:spPr>
        <p:txBody>
          <a:bodyPr/>
          <a:lstStyle/>
          <a:p>
            <a:pPr eaLnBrk="1" hangingPunct="1">
              <a:lnSpc>
                <a:spcPct val="90000"/>
              </a:lnSpc>
            </a:pPr>
            <a:r>
              <a:rPr lang="zh-CN" altLang="en-US" sz="2800" b="1" dirty="0">
                <a:latin typeface="黑体" pitchFamily="49" charset="-122"/>
                <a:ea typeface="黑体" pitchFamily="49" charset="-122"/>
              </a:rPr>
              <a:t>地址欺骗</a:t>
            </a:r>
            <a:r>
              <a:rPr lang="zh-CN" altLang="en-US" sz="2800" dirty="0">
                <a:latin typeface="黑体" pitchFamily="49" charset="-122"/>
                <a:ea typeface="黑体" pitchFamily="49" charset="-122"/>
              </a:rPr>
              <a:t>：</a:t>
            </a:r>
            <a:r>
              <a:rPr lang="zh-CN" altLang="en-US" sz="2800" dirty="0">
                <a:latin typeface="宋体" pitchFamily="2" charset="-122"/>
              </a:rPr>
              <a:t>攻击者可通过伪装成被信任的</a:t>
            </a:r>
            <a:r>
              <a:rPr lang="en-US" altLang="zh-CN" sz="2800" dirty="0">
                <a:latin typeface="LiSu+1" charset="0"/>
                <a:ea typeface="黑体" pitchFamily="49" charset="-122"/>
              </a:rPr>
              <a:t>IP </a:t>
            </a:r>
            <a:r>
              <a:rPr lang="zh-CN" altLang="en-US" sz="2800" dirty="0">
                <a:latin typeface="宋体" pitchFamily="2" charset="-122"/>
              </a:rPr>
              <a:t>地址等方式来骗取目标的信任</a:t>
            </a:r>
          </a:p>
          <a:p>
            <a:pPr eaLnBrk="1" hangingPunct="1">
              <a:lnSpc>
                <a:spcPct val="90000"/>
              </a:lnSpc>
            </a:pPr>
            <a:r>
              <a:rPr lang="zh-CN" altLang="en-US" sz="2800" b="1" dirty="0">
                <a:latin typeface="黑体" pitchFamily="49" charset="-122"/>
                <a:ea typeface="黑体" pitchFamily="49" charset="-122"/>
              </a:rPr>
              <a:t>恶意扫描：</a:t>
            </a:r>
            <a:r>
              <a:rPr lang="zh-CN" altLang="en-US" sz="2800" dirty="0">
                <a:latin typeface="宋体" pitchFamily="2" charset="-122"/>
              </a:rPr>
              <a:t>攻击者可编制或使用现有扫描工具发现目标的漏洞，进而发起攻击</a:t>
            </a:r>
          </a:p>
          <a:p>
            <a:pPr eaLnBrk="1" hangingPunct="1">
              <a:lnSpc>
                <a:spcPct val="90000"/>
              </a:lnSpc>
            </a:pPr>
            <a:r>
              <a:rPr lang="zh-CN" altLang="en-US" sz="2800" b="1" dirty="0">
                <a:latin typeface="黑体" pitchFamily="49" charset="-122"/>
                <a:ea typeface="黑体" pitchFamily="49" charset="-122"/>
              </a:rPr>
              <a:t>基础设施破坏</a:t>
            </a:r>
            <a:r>
              <a:rPr lang="zh-CN" altLang="en-US" sz="2800" dirty="0">
                <a:latin typeface="黑体" pitchFamily="49" charset="-122"/>
                <a:ea typeface="黑体" pitchFamily="49" charset="-122"/>
              </a:rPr>
              <a:t>：</a:t>
            </a:r>
            <a:r>
              <a:rPr lang="zh-CN" altLang="en-US" sz="2800" dirty="0">
                <a:latin typeface="宋体" pitchFamily="2" charset="-122"/>
              </a:rPr>
              <a:t>攻击者可通过破坏</a:t>
            </a:r>
            <a:r>
              <a:rPr lang="en-US" altLang="zh-CN" sz="2800" dirty="0">
                <a:latin typeface="LiSu+1" charset="0"/>
                <a:ea typeface="黑体" pitchFamily="49" charset="-122"/>
              </a:rPr>
              <a:t>DNS </a:t>
            </a:r>
            <a:r>
              <a:rPr lang="zh-CN" altLang="en-US" sz="2800" dirty="0">
                <a:latin typeface="宋体" pitchFamily="2" charset="-122"/>
              </a:rPr>
              <a:t>或路由信息等基础设施，使目标陷于孤立</a:t>
            </a:r>
          </a:p>
          <a:p>
            <a:pPr eaLnBrk="1" hangingPunct="1">
              <a:lnSpc>
                <a:spcPct val="90000"/>
              </a:lnSpc>
            </a:pPr>
            <a:r>
              <a:rPr lang="zh-CN" altLang="en-US" sz="2800" b="1" dirty="0">
                <a:latin typeface="黑体" pitchFamily="49" charset="-122"/>
                <a:ea typeface="黑体" pitchFamily="49" charset="-122"/>
              </a:rPr>
              <a:t>数据驱动攻击</a:t>
            </a:r>
            <a:r>
              <a:rPr lang="zh-CN" altLang="en-US" sz="2800" dirty="0">
                <a:latin typeface="黑体" pitchFamily="49" charset="-122"/>
                <a:ea typeface="黑体" pitchFamily="49" charset="-122"/>
              </a:rPr>
              <a:t>：</a:t>
            </a:r>
            <a:r>
              <a:rPr lang="zh-CN" altLang="en-US" sz="2800" dirty="0">
                <a:latin typeface="宋体" pitchFamily="2" charset="-122"/>
              </a:rPr>
              <a:t>攻击者可通过施放病毒、特洛伊木马、数据炸弹等方式破坏或遥控目标</a:t>
            </a:r>
            <a:endParaRPr lang="en-US" altLang="zh-CN" sz="2800" dirty="0">
              <a:latin typeface="宋体" pitchFamily="2" charset="-122"/>
            </a:endParaRPr>
          </a:p>
          <a:p>
            <a:pPr eaLnBrk="1" hangingPunct="1">
              <a:lnSpc>
                <a:spcPct val="90000"/>
              </a:lnSpc>
            </a:pPr>
            <a:r>
              <a:rPr lang="zh-CN" altLang="en-US" sz="2800" b="1" dirty="0">
                <a:latin typeface="黑体" pitchFamily="49" charset="-122"/>
                <a:ea typeface="黑体" pitchFamily="49" charset="-122"/>
              </a:rPr>
              <a:t>服务拒绝</a:t>
            </a:r>
            <a:r>
              <a:rPr lang="zh-CN" altLang="en-US" sz="2800" dirty="0">
                <a:latin typeface="黑体" pitchFamily="49" charset="-122"/>
                <a:ea typeface="黑体" pitchFamily="49" charset="-122"/>
              </a:rPr>
              <a:t>：</a:t>
            </a:r>
            <a:r>
              <a:rPr lang="zh-CN" altLang="en-US" sz="2800" dirty="0">
                <a:latin typeface="宋体" pitchFamily="2" charset="-122"/>
              </a:rPr>
              <a:t>攻击者可直接发动攻击，也可通过控制其它主机发起攻击，使目标瘫痪，如发送大量的数据洪流阻塞目标</a:t>
            </a:r>
          </a:p>
          <a:p>
            <a:pPr eaLnBrk="1" hangingPunct="1">
              <a:lnSpc>
                <a:spcPct val="90000"/>
              </a:lnSpc>
            </a:pPr>
            <a:endParaRPr lang="zh-CN" altLang="en-US"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灯片编号占位符 5"/>
          <p:cNvSpPr>
            <a:spLocks noGrp="1"/>
          </p:cNvSpPr>
          <p:nvPr>
            <p:ph type="sldNum" sz="quarter" idx="12"/>
          </p:nvPr>
        </p:nvSpPr>
        <p:spPr>
          <a:noFill/>
        </p:spPr>
        <p:txBody>
          <a:bodyPr/>
          <a:lstStyle/>
          <a:p>
            <a:fld id="{8EEE42DA-417F-4A44-80FB-53633D477672}" type="slidenum">
              <a:rPr lang="zh-CN" altLang="en-US" smtClean="0"/>
              <a:pPr/>
              <a:t>45</a:t>
            </a:fld>
            <a:endParaRPr lang="en-US" altLang="zh-CN"/>
          </a:p>
        </p:txBody>
      </p:sp>
      <p:sp>
        <p:nvSpPr>
          <p:cNvPr id="60419" name="Rectangle 2"/>
          <p:cNvSpPr>
            <a:spLocks noGrp="1" noChangeArrowheads="1"/>
          </p:cNvSpPr>
          <p:nvPr>
            <p:ph type="title"/>
          </p:nvPr>
        </p:nvSpPr>
        <p:spPr/>
        <p:txBody>
          <a:bodyPr/>
          <a:lstStyle/>
          <a:p>
            <a:pPr eaLnBrk="1" hangingPunct="1"/>
            <a:r>
              <a:rPr lang="en-US" altLang="zh-CN"/>
              <a:t>Chapter 10</a:t>
            </a:r>
            <a:r>
              <a:rPr lang="zh-CN" altLang="en-US"/>
              <a:t>网络安全 </a:t>
            </a:r>
          </a:p>
        </p:txBody>
      </p:sp>
      <p:sp>
        <p:nvSpPr>
          <p:cNvPr id="60420" name="Rectangle 3"/>
          <p:cNvSpPr>
            <a:spLocks noGrp="1" noChangeArrowheads="1"/>
          </p:cNvSpPr>
          <p:nvPr>
            <p:ph type="body" idx="1"/>
          </p:nvPr>
        </p:nvSpPr>
        <p:spPr>
          <a:xfrm>
            <a:off x="900113" y="1916113"/>
            <a:ext cx="7772400" cy="3673475"/>
          </a:xfrm>
        </p:spPr>
        <p:txBody>
          <a:bodyPr/>
          <a:lstStyle/>
          <a:p>
            <a:pPr eaLnBrk="1" hangingPunct="1"/>
            <a:r>
              <a:rPr lang="en-US" altLang="zh-CN"/>
              <a:t>10.1</a:t>
            </a:r>
            <a:r>
              <a:rPr lang="zh-CN" altLang="en-US"/>
              <a:t>概述</a:t>
            </a:r>
          </a:p>
          <a:p>
            <a:pPr eaLnBrk="1" hangingPunct="1"/>
            <a:r>
              <a:rPr lang="en-US" altLang="zh-CN"/>
              <a:t>10.2</a:t>
            </a:r>
            <a:r>
              <a:rPr lang="zh-CN" altLang="en-US"/>
              <a:t>密码学基础知识</a:t>
            </a:r>
          </a:p>
          <a:p>
            <a:pPr eaLnBrk="1" hangingPunct="1"/>
            <a:r>
              <a:rPr lang="en-US" altLang="zh-CN"/>
              <a:t>10.3</a:t>
            </a:r>
            <a:r>
              <a:rPr lang="zh-CN" altLang="en-US"/>
              <a:t>数字签名与认证</a:t>
            </a:r>
          </a:p>
          <a:p>
            <a:pPr eaLnBrk="1" hangingPunct="1"/>
            <a:r>
              <a:rPr lang="en-US" altLang="zh-CN"/>
              <a:t>10.4</a:t>
            </a:r>
            <a:r>
              <a:rPr lang="zh-CN" altLang="en-US"/>
              <a:t>典型的网络安全威胁</a:t>
            </a:r>
          </a:p>
          <a:p>
            <a:pPr eaLnBrk="1" hangingPunct="1"/>
            <a:r>
              <a:rPr lang="zh-CN" altLang="en-US" b="1">
                <a:solidFill>
                  <a:srgbClr val="FF3300"/>
                </a:solidFill>
              </a:rPr>
              <a:t>1</a:t>
            </a:r>
            <a:r>
              <a:rPr lang="en-US" altLang="zh-CN" b="1">
                <a:solidFill>
                  <a:srgbClr val="FF3300"/>
                </a:solidFill>
              </a:rPr>
              <a:t>0.5</a:t>
            </a:r>
            <a:r>
              <a:rPr lang="zh-CN" altLang="en-US" b="1">
                <a:solidFill>
                  <a:srgbClr val="FF3300"/>
                </a:solidFill>
              </a:rPr>
              <a:t>网络安全协议</a:t>
            </a:r>
          </a:p>
          <a:p>
            <a:pPr eaLnBrk="1" hangingPunct="1"/>
            <a:r>
              <a:rPr lang="en-US" altLang="zh-CN"/>
              <a:t>10.6</a:t>
            </a:r>
            <a:r>
              <a:rPr lang="zh-CN" altLang="en-US"/>
              <a:t>网络的安全技术</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灯片编号占位符 5"/>
          <p:cNvSpPr>
            <a:spLocks noGrp="1"/>
          </p:cNvSpPr>
          <p:nvPr>
            <p:ph type="sldNum" sz="quarter" idx="12"/>
          </p:nvPr>
        </p:nvSpPr>
        <p:spPr>
          <a:noFill/>
        </p:spPr>
        <p:txBody>
          <a:bodyPr/>
          <a:lstStyle/>
          <a:p>
            <a:fld id="{10B65A84-8555-421F-9A1E-EC1B98CEA9D0}" type="slidenum">
              <a:rPr lang="zh-CN" altLang="en-US" smtClean="0"/>
              <a:pPr/>
              <a:t>46</a:t>
            </a:fld>
            <a:endParaRPr lang="en-US" altLang="zh-CN"/>
          </a:p>
        </p:txBody>
      </p:sp>
      <p:sp>
        <p:nvSpPr>
          <p:cNvPr id="61443" name="Rectangle 2"/>
          <p:cNvSpPr>
            <a:spLocks noGrp="1" noChangeArrowheads="1"/>
          </p:cNvSpPr>
          <p:nvPr>
            <p:ph type="title"/>
          </p:nvPr>
        </p:nvSpPr>
        <p:spPr/>
        <p:txBody>
          <a:bodyPr/>
          <a:lstStyle/>
          <a:p>
            <a:pPr eaLnBrk="1" hangingPunct="1"/>
            <a:r>
              <a:rPr lang="en-US" altLang="zh-CN">
                <a:latin typeface="宋体" pitchFamily="2" charset="-122"/>
              </a:rPr>
              <a:t>10.5</a:t>
            </a:r>
            <a:r>
              <a:rPr lang="zh-CN" altLang="en-US">
                <a:latin typeface="宋体" pitchFamily="2" charset="-122"/>
              </a:rPr>
              <a:t>网络安全协议</a:t>
            </a:r>
          </a:p>
        </p:txBody>
      </p:sp>
      <p:sp>
        <p:nvSpPr>
          <p:cNvPr id="61444" name="Rectangle 3"/>
          <p:cNvSpPr>
            <a:spLocks noGrp="1" noChangeArrowheads="1"/>
          </p:cNvSpPr>
          <p:nvPr>
            <p:ph type="body" idx="1"/>
          </p:nvPr>
        </p:nvSpPr>
        <p:spPr/>
        <p:txBody>
          <a:bodyPr/>
          <a:lstStyle/>
          <a:p>
            <a:pPr eaLnBrk="1" hangingPunct="1"/>
            <a:r>
              <a:rPr lang="en-US" altLang="zh-CN" dirty="0"/>
              <a:t>1.</a:t>
            </a:r>
            <a:r>
              <a:rPr lang="zh-CN" altLang="en-US" dirty="0"/>
              <a:t>不同层次的安全协议</a:t>
            </a:r>
          </a:p>
          <a:p>
            <a:pPr eaLnBrk="1" hangingPunct="1"/>
            <a:r>
              <a:rPr lang="en-US" altLang="zh-CN" dirty="0"/>
              <a:t>2. IPSec</a:t>
            </a:r>
          </a:p>
          <a:p>
            <a:pPr eaLnBrk="1" hangingPunct="1"/>
            <a:r>
              <a:rPr lang="en-US" altLang="zh-CN" dirty="0"/>
              <a:t>3. Email</a:t>
            </a:r>
            <a:r>
              <a:rPr lang="zh-CN" altLang="en-US" dirty="0"/>
              <a:t>加密协议</a:t>
            </a:r>
            <a:r>
              <a:rPr lang="en-US" altLang="zh-CN" dirty="0"/>
              <a:t>-PGP</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灯片编号占位符 5"/>
          <p:cNvSpPr>
            <a:spLocks noGrp="1"/>
          </p:cNvSpPr>
          <p:nvPr>
            <p:ph type="sldNum" sz="quarter" idx="12"/>
          </p:nvPr>
        </p:nvSpPr>
        <p:spPr>
          <a:noFill/>
        </p:spPr>
        <p:txBody>
          <a:bodyPr/>
          <a:lstStyle/>
          <a:p>
            <a:fld id="{A504AE1D-D7B3-4861-A5C3-7E65E26E2491}" type="slidenum">
              <a:rPr lang="zh-CN" altLang="en-US" smtClean="0"/>
              <a:pPr/>
              <a:t>47</a:t>
            </a:fld>
            <a:endParaRPr lang="en-US" altLang="zh-CN"/>
          </a:p>
        </p:txBody>
      </p:sp>
      <p:sp>
        <p:nvSpPr>
          <p:cNvPr id="64515" name="Rectangle 2"/>
          <p:cNvSpPr>
            <a:spLocks noGrp="1" noChangeArrowheads="1"/>
          </p:cNvSpPr>
          <p:nvPr>
            <p:ph type="title"/>
          </p:nvPr>
        </p:nvSpPr>
        <p:spPr/>
        <p:txBody>
          <a:bodyPr/>
          <a:lstStyle/>
          <a:p>
            <a:pPr eaLnBrk="1" hangingPunct="1"/>
            <a:r>
              <a:rPr lang="en-US" altLang="zh-CN" dirty="0"/>
              <a:t>1.</a:t>
            </a:r>
            <a:r>
              <a:rPr lang="zh-CN" altLang="en-US" dirty="0"/>
              <a:t>不同层次的安全协议</a:t>
            </a:r>
          </a:p>
        </p:txBody>
      </p:sp>
      <p:sp>
        <p:nvSpPr>
          <p:cNvPr id="64516" name="Rectangle 3"/>
          <p:cNvSpPr>
            <a:spLocks noGrp="1" noChangeArrowheads="1"/>
          </p:cNvSpPr>
          <p:nvPr>
            <p:ph type="body" idx="1"/>
          </p:nvPr>
        </p:nvSpPr>
        <p:spPr>
          <a:xfrm>
            <a:off x="642910" y="2017712"/>
            <a:ext cx="8312178" cy="4483121"/>
          </a:xfrm>
        </p:spPr>
        <p:txBody>
          <a:bodyPr/>
          <a:lstStyle/>
          <a:p>
            <a:pPr eaLnBrk="1" hangingPunct="1"/>
            <a:r>
              <a:rPr lang="zh-CN" altLang="en-US" sz="3600" dirty="0">
                <a:solidFill>
                  <a:srgbClr val="FF0000"/>
                </a:solidFill>
                <a:latin typeface="LiSu+2" charset="-122"/>
              </a:rPr>
              <a:t>链</a:t>
            </a:r>
            <a:r>
              <a:rPr lang="zh-CN" altLang="en-US" sz="3600" dirty="0">
                <a:solidFill>
                  <a:srgbClr val="FF0000"/>
                </a:solidFill>
                <a:latin typeface="隶书" pitchFamily="49" charset="-122"/>
              </a:rPr>
              <a:t>路</a:t>
            </a:r>
            <a:r>
              <a:rPr lang="zh-CN" altLang="en-US" sz="3600" dirty="0">
                <a:solidFill>
                  <a:srgbClr val="FF0000"/>
                </a:solidFill>
                <a:latin typeface="LiSu+2" charset="-122"/>
              </a:rPr>
              <a:t>层</a:t>
            </a:r>
            <a:r>
              <a:rPr lang="zh-CN" altLang="en-US" sz="3600" dirty="0">
                <a:latin typeface="LiSu+2" charset="-122"/>
              </a:rPr>
              <a:t>：</a:t>
            </a:r>
            <a:r>
              <a:rPr lang="zh-CN" altLang="en-US" sz="3600" dirty="0">
                <a:latin typeface="SimSun+2" charset="-122"/>
              </a:rPr>
              <a:t>链</a:t>
            </a:r>
            <a:r>
              <a:rPr lang="zh-CN" altLang="en-US" sz="3600" dirty="0">
                <a:latin typeface="宋体" pitchFamily="2" charset="-122"/>
              </a:rPr>
              <a:t>路隧道协议、加密技术</a:t>
            </a:r>
          </a:p>
          <a:p>
            <a:pPr eaLnBrk="1" hangingPunct="1"/>
            <a:r>
              <a:rPr lang="zh-CN" altLang="en-US" sz="3600" dirty="0">
                <a:solidFill>
                  <a:srgbClr val="FF0000"/>
                </a:solidFill>
                <a:latin typeface="宋体" pitchFamily="2" charset="-122"/>
              </a:rPr>
              <a:t>网络层</a:t>
            </a:r>
            <a:r>
              <a:rPr lang="zh-CN" altLang="en-US" sz="3600" dirty="0">
                <a:latin typeface="宋体" pitchFamily="2" charset="-122"/>
              </a:rPr>
              <a:t>：</a:t>
            </a:r>
            <a:r>
              <a:rPr lang="en-US" altLang="zh-CN" sz="3600" b="1" dirty="0">
                <a:latin typeface="宋体" pitchFamily="2" charset="-122"/>
              </a:rPr>
              <a:t>IPSec</a:t>
            </a:r>
            <a:r>
              <a:rPr lang="zh-CN" altLang="en-US" sz="3600" dirty="0">
                <a:latin typeface="宋体" pitchFamily="2" charset="-122"/>
              </a:rPr>
              <a:t>协议</a:t>
            </a:r>
            <a:endParaRPr lang="en-US" altLang="zh-CN" sz="3600" dirty="0">
              <a:latin typeface="SimSun+1" charset="0"/>
              <a:ea typeface="隶书" pitchFamily="49" charset="-122"/>
            </a:endParaRPr>
          </a:p>
          <a:p>
            <a:pPr eaLnBrk="1" hangingPunct="1"/>
            <a:r>
              <a:rPr lang="zh-CN" altLang="en-US" sz="3600" dirty="0">
                <a:solidFill>
                  <a:srgbClr val="FF0000"/>
                </a:solidFill>
                <a:latin typeface="宋体" pitchFamily="2" charset="-122"/>
              </a:rPr>
              <a:t>传输层</a:t>
            </a:r>
            <a:r>
              <a:rPr lang="zh-CN" altLang="en-US" sz="3600" dirty="0">
                <a:latin typeface="LiSu+2" charset="-122"/>
                <a:ea typeface="LiSu+2" charset="-122"/>
              </a:rPr>
              <a:t>：</a:t>
            </a:r>
            <a:r>
              <a:rPr lang="en-US" altLang="zh-CN" sz="3600" dirty="0">
                <a:latin typeface="SimSun+1" charset="0"/>
                <a:ea typeface="隶书" pitchFamily="49" charset="-122"/>
              </a:rPr>
              <a:t>SSL </a:t>
            </a:r>
            <a:r>
              <a:rPr lang="zh-CN" altLang="en-US" sz="3600" dirty="0">
                <a:latin typeface="SimSun+2" charset="-122"/>
                <a:ea typeface="SimSun+2" charset="-122"/>
              </a:rPr>
              <a:t>协议</a:t>
            </a:r>
            <a:endParaRPr lang="en-US" altLang="zh-CN" sz="3600" dirty="0">
              <a:latin typeface="SimSun+2" charset="-122"/>
              <a:ea typeface="SimSun+2" charset="-122"/>
            </a:endParaRPr>
          </a:p>
          <a:p>
            <a:pPr lvl="1" eaLnBrk="1" hangingPunct="1"/>
            <a:r>
              <a:rPr lang="en-US" altLang="zh-CN" dirty="0"/>
              <a:t>Secure Socket Layer</a:t>
            </a:r>
            <a:r>
              <a:rPr lang="zh-CN" altLang="en-US" dirty="0"/>
              <a:t>）是</a:t>
            </a:r>
            <a:r>
              <a:rPr lang="en-US" altLang="zh-CN" dirty="0"/>
              <a:t>Netscape</a:t>
            </a:r>
            <a:r>
              <a:rPr lang="zh-CN" altLang="en-US" dirty="0"/>
              <a:t>公司提出的一种在</a:t>
            </a:r>
            <a:r>
              <a:rPr lang="en-US" altLang="zh-CN" dirty="0"/>
              <a:t>TCP</a:t>
            </a:r>
            <a:r>
              <a:rPr lang="zh-CN" altLang="en-US" dirty="0"/>
              <a:t>协议之上为两个端实体之间提供安全通道的协议</a:t>
            </a:r>
            <a:r>
              <a:rPr lang="en-US" altLang="zh-CN" dirty="0"/>
              <a:t>,IETF</a:t>
            </a:r>
            <a:r>
              <a:rPr lang="zh-CN" altLang="en-US" dirty="0"/>
              <a:t>的</a:t>
            </a:r>
            <a:r>
              <a:rPr lang="en-US" altLang="zh-CN" dirty="0"/>
              <a:t>TLS</a:t>
            </a:r>
            <a:r>
              <a:rPr lang="zh-CN" altLang="en-US" dirty="0"/>
              <a:t>（</a:t>
            </a:r>
            <a:r>
              <a:rPr lang="en-US" altLang="zh-CN" dirty="0"/>
              <a:t>Transport Layer Security</a:t>
            </a:r>
            <a:r>
              <a:rPr lang="zh-CN" altLang="en-US" dirty="0"/>
              <a:t>）是对</a:t>
            </a:r>
            <a:r>
              <a:rPr lang="en-US" altLang="zh-CN" dirty="0"/>
              <a:t>SSL</a:t>
            </a:r>
            <a:r>
              <a:rPr lang="zh-CN" altLang="en-US" dirty="0"/>
              <a:t>的改进。</a:t>
            </a:r>
            <a:endParaRPr lang="en-US" altLang="zh-CN" dirty="0">
              <a:solidFill>
                <a:srgbClr val="009900"/>
              </a:solidFill>
              <a:latin typeface="SimSun+1" charset="0"/>
              <a:ea typeface="隶书" pitchFamily="49" charset="-122"/>
            </a:endParaRPr>
          </a:p>
          <a:p>
            <a:pPr eaLnBrk="1" hangingPunct="1"/>
            <a:r>
              <a:rPr lang="zh-CN" altLang="en-US" sz="3600" dirty="0">
                <a:solidFill>
                  <a:srgbClr val="FF0000"/>
                </a:solidFill>
                <a:latin typeface="宋体" pitchFamily="2" charset="-122"/>
              </a:rPr>
              <a:t>应用层</a:t>
            </a:r>
            <a:r>
              <a:rPr lang="zh-CN" altLang="en-US" sz="3600" dirty="0">
                <a:latin typeface="宋体" pitchFamily="2" charset="-122"/>
              </a:rPr>
              <a:t>：</a:t>
            </a:r>
            <a:r>
              <a:rPr lang="en-US" altLang="zh-CN" sz="3600" dirty="0">
                <a:latin typeface="宋体" pitchFamily="2" charset="-122"/>
              </a:rPr>
              <a:t>SHTTP、PGP、S/MIME</a:t>
            </a:r>
            <a:r>
              <a:rPr lang="zh-CN" altLang="en-US" sz="3600" dirty="0">
                <a:latin typeface="宋体" pitchFamily="2" charset="-122"/>
              </a:rPr>
              <a:t>等</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灯片编号占位符 4"/>
          <p:cNvSpPr>
            <a:spLocks noGrp="1"/>
          </p:cNvSpPr>
          <p:nvPr>
            <p:ph type="sldNum" sz="quarter" idx="12"/>
          </p:nvPr>
        </p:nvSpPr>
        <p:spPr>
          <a:noFill/>
        </p:spPr>
        <p:txBody>
          <a:bodyPr/>
          <a:lstStyle/>
          <a:p>
            <a:fld id="{71CDD52E-5444-4B62-9952-3B8AD1D6E3F7}" type="slidenum">
              <a:rPr lang="zh-CN" altLang="en-US" smtClean="0"/>
              <a:pPr/>
              <a:t>48</a:t>
            </a:fld>
            <a:endParaRPr lang="en-US" altLang="zh-CN"/>
          </a:p>
        </p:txBody>
      </p:sp>
      <p:sp>
        <p:nvSpPr>
          <p:cNvPr id="8196" name="Rectangle 2"/>
          <p:cNvSpPr>
            <a:spLocks noGrp="1" noChangeArrowheads="1"/>
          </p:cNvSpPr>
          <p:nvPr>
            <p:ph type="title"/>
          </p:nvPr>
        </p:nvSpPr>
        <p:spPr>
          <a:xfrm>
            <a:off x="0" y="2276475"/>
            <a:ext cx="3022600" cy="1973263"/>
          </a:xfrm>
        </p:spPr>
        <p:txBody>
          <a:bodyPr/>
          <a:lstStyle/>
          <a:p>
            <a:pPr eaLnBrk="1" hangingPunct="1"/>
            <a:r>
              <a:rPr lang="en-US" altLang="zh-CN"/>
              <a:t>Security Protocol Layers</a:t>
            </a:r>
          </a:p>
        </p:txBody>
      </p:sp>
      <p:graphicFrame>
        <p:nvGraphicFramePr>
          <p:cNvPr id="8194" name="Object 4"/>
          <p:cNvGraphicFramePr>
            <a:graphicFrameLocks noChangeAspect="1"/>
          </p:cNvGraphicFramePr>
          <p:nvPr/>
        </p:nvGraphicFramePr>
        <p:xfrm>
          <a:off x="2895600" y="133350"/>
          <a:ext cx="6096000" cy="6051550"/>
        </p:xfrm>
        <a:graphic>
          <a:graphicData uri="http://schemas.openxmlformats.org/presentationml/2006/ole">
            <mc:AlternateContent xmlns:mc="http://schemas.openxmlformats.org/markup-compatibility/2006">
              <mc:Choice xmlns:v="urn:schemas-microsoft-com:vml" Requires="v">
                <p:oleObj spid="_x0000_s8200" name="Visio" r:id="rId4" imgW="6667195" imgH="6619342" progId="Visio.Drawing.11">
                  <p:embed/>
                </p:oleObj>
              </mc:Choice>
              <mc:Fallback>
                <p:oleObj name="Visio" r:id="rId4" imgW="6667195" imgH="6619342" progId="Visio.Drawing.11">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133350"/>
                        <a:ext cx="6096000" cy="605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197" name="Text Box 5"/>
          <p:cNvSpPr txBox="1">
            <a:spLocks noChangeArrowheads="1"/>
          </p:cNvSpPr>
          <p:nvPr/>
        </p:nvSpPr>
        <p:spPr bwMode="auto">
          <a:xfrm>
            <a:off x="5435600" y="3573463"/>
            <a:ext cx="935038" cy="517525"/>
          </a:xfrm>
          <a:prstGeom prst="rect">
            <a:avLst/>
          </a:prstGeom>
          <a:solidFill>
            <a:schemeClr val="bg1"/>
          </a:solidFill>
          <a:ln w="9525">
            <a:noFill/>
            <a:miter lim="800000"/>
            <a:headEnd/>
            <a:tailEnd/>
          </a:ln>
        </p:spPr>
        <p:txBody>
          <a:bodyPr>
            <a:spAutoFit/>
          </a:bodyPr>
          <a:lstStyle/>
          <a:p>
            <a:pPr algn="ctr">
              <a:spcBef>
                <a:spcPct val="50000"/>
              </a:spcBef>
            </a:pPr>
            <a:r>
              <a:rPr lang="en-US" altLang="zh-CN" sz="1400"/>
              <a:t>PPTP L2TP</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灯片编号占位符 5"/>
          <p:cNvSpPr>
            <a:spLocks noGrp="1"/>
          </p:cNvSpPr>
          <p:nvPr>
            <p:ph type="sldNum" sz="quarter" idx="12"/>
          </p:nvPr>
        </p:nvSpPr>
        <p:spPr>
          <a:noFill/>
        </p:spPr>
        <p:txBody>
          <a:bodyPr/>
          <a:lstStyle/>
          <a:p>
            <a:fld id="{D52CD492-7BF6-45E4-8068-609C1AA981F9}" type="slidenum">
              <a:rPr lang="zh-CN" altLang="en-US" smtClean="0"/>
              <a:pPr/>
              <a:t>49</a:t>
            </a:fld>
            <a:endParaRPr lang="en-US" altLang="zh-CN"/>
          </a:p>
        </p:txBody>
      </p:sp>
      <p:sp>
        <p:nvSpPr>
          <p:cNvPr id="65539" name="Rectangle 2"/>
          <p:cNvSpPr>
            <a:spLocks noGrp="1" noChangeArrowheads="1"/>
          </p:cNvSpPr>
          <p:nvPr>
            <p:ph type="title"/>
          </p:nvPr>
        </p:nvSpPr>
        <p:spPr>
          <a:xfrm>
            <a:off x="782638" y="185738"/>
            <a:ext cx="8266112" cy="1082675"/>
          </a:xfrm>
          <a:noFill/>
        </p:spPr>
        <p:txBody>
          <a:bodyPr lIns="77788" tIns="39688" rIns="77788" bIns="39688" anchor="ctr"/>
          <a:lstStyle/>
          <a:p>
            <a:pPr defTabSz="873125" eaLnBrk="1" hangingPunct="1"/>
            <a:r>
              <a:rPr lang="en-US" altLang="zh-CN" sz="3600" dirty="0"/>
              <a:t>2 .</a:t>
            </a:r>
            <a:r>
              <a:rPr lang="en-US" altLang="zh-CN" sz="4000" dirty="0"/>
              <a:t>IPSec</a:t>
            </a:r>
            <a:r>
              <a:rPr lang="en-US" altLang="zh-CN" sz="4000" dirty="0">
                <a:latin typeface="Arial" pitchFamily="34" charset="0"/>
              </a:rPr>
              <a:t>—</a:t>
            </a:r>
            <a:r>
              <a:rPr lang="en-US" altLang="zh-CN" sz="4000" dirty="0"/>
              <a:t>IP </a:t>
            </a:r>
            <a:r>
              <a:rPr lang="zh-CN" altLang="en-US" sz="4000" dirty="0"/>
              <a:t>加密和认证头标</a:t>
            </a:r>
            <a:endParaRPr lang="en-US" altLang="zh-CN" sz="4000" dirty="0"/>
          </a:p>
        </p:txBody>
      </p:sp>
      <p:grpSp>
        <p:nvGrpSpPr>
          <p:cNvPr id="65540" name="Group 3"/>
          <p:cNvGrpSpPr>
            <a:grpSpLocks/>
          </p:cNvGrpSpPr>
          <p:nvPr/>
        </p:nvGrpSpPr>
        <p:grpSpPr bwMode="auto">
          <a:xfrm>
            <a:off x="306388" y="1479550"/>
            <a:ext cx="8151812" cy="4389438"/>
            <a:chOff x="193" y="716"/>
            <a:chExt cx="5135" cy="2765"/>
          </a:xfrm>
        </p:grpSpPr>
        <p:sp>
          <p:nvSpPr>
            <p:cNvPr id="65553" name="Line 4"/>
            <p:cNvSpPr>
              <a:spLocks noChangeShapeType="1"/>
            </p:cNvSpPr>
            <p:nvPr/>
          </p:nvSpPr>
          <p:spPr bwMode="auto">
            <a:xfrm flipV="1">
              <a:off x="1461" y="1303"/>
              <a:ext cx="3813" cy="2143"/>
            </a:xfrm>
            <a:prstGeom prst="line">
              <a:avLst/>
            </a:prstGeom>
            <a:noFill/>
            <a:ln w="12700">
              <a:solidFill>
                <a:schemeClr val="tx1"/>
              </a:solidFill>
              <a:round/>
              <a:headEnd type="none" w="sm" len="sm"/>
              <a:tailEnd type="none" w="sm" len="sm"/>
            </a:ln>
          </p:spPr>
          <p:txBody>
            <a:bodyPr wrap="none" anchor="ctr"/>
            <a:lstStyle/>
            <a:p>
              <a:endParaRPr lang="zh-CN" altLang="en-US"/>
            </a:p>
          </p:txBody>
        </p:sp>
        <p:sp>
          <p:nvSpPr>
            <p:cNvPr id="65554" name="Freeform 5"/>
            <p:cNvSpPr>
              <a:spLocks/>
            </p:cNvSpPr>
            <p:nvPr/>
          </p:nvSpPr>
          <p:spPr bwMode="auto">
            <a:xfrm>
              <a:off x="193" y="2060"/>
              <a:ext cx="1268" cy="1414"/>
            </a:xfrm>
            <a:custGeom>
              <a:avLst/>
              <a:gdLst>
                <a:gd name="T0" fmla="*/ 1265 w 1268"/>
                <a:gd name="T1" fmla="*/ 1413 h 1414"/>
                <a:gd name="T2" fmla="*/ 0 w 1268"/>
                <a:gd name="T3" fmla="*/ 482 h 1414"/>
                <a:gd name="T4" fmla="*/ 0 w 1268"/>
                <a:gd name="T5" fmla="*/ 0 h 1414"/>
                <a:gd name="T6" fmla="*/ 1267 w 1268"/>
                <a:gd name="T7" fmla="*/ 903 h 1414"/>
                <a:gd name="T8" fmla="*/ 1265 w 1268"/>
                <a:gd name="T9" fmla="*/ 1413 h 1414"/>
                <a:gd name="T10" fmla="*/ 0 60000 65536"/>
                <a:gd name="T11" fmla="*/ 0 60000 65536"/>
                <a:gd name="T12" fmla="*/ 0 60000 65536"/>
                <a:gd name="T13" fmla="*/ 0 60000 65536"/>
                <a:gd name="T14" fmla="*/ 0 60000 65536"/>
                <a:gd name="T15" fmla="*/ 0 w 1268"/>
                <a:gd name="T16" fmla="*/ 0 h 1414"/>
                <a:gd name="T17" fmla="*/ 1268 w 1268"/>
                <a:gd name="T18" fmla="*/ 1414 h 1414"/>
              </a:gdLst>
              <a:ahLst/>
              <a:cxnLst>
                <a:cxn ang="T10">
                  <a:pos x="T0" y="T1"/>
                </a:cxn>
                <a:cxn ang="T11">
                  <a:pos x="T2" y="T3"/>
                </a:cxn>
                <a:cxn ang="T12">
                  <a:pos x="T4" y="T5"/>
                </a:cxn>
                <a:cxn ang="T13">
                  <a:pos x="T6" y="T7"/>
                </a:cxn>
                <a:cxn ang="T14">
                  <a:pos x="T8" y="T9"/>
                </a:cxn>
              </a:cxnLst>
              <a:rect l="T15" t="T16" r="T17" b="T18"/>
              <a:pathLst>
                <a:path w="1268" h="1414">
                  <a:moveTo>
                    <a:pt x="1265" y="1413"/>
                  </a:moveTo>
                  <a:lnTo>
                    <a:pt x="0" y="482"/>
                  </a:lnTo>
                  <a:lnTo>
                    <a:pt x="0" y="0"/>
                  </a:lnTo>
                  <a:lnTo>
                    <a:pt x="1267" y="903"/>
                  </a:lnTo>
                  <a:lnTo>
                    <a:pt x="1265" y="1413"/>
                  </a:lnTo>
                </a:path>
              </a:pathLst>
            </a:custGeom>
            <a:gradFill rotWithShape="0">
              <a:gsLst>
                <a:gs pos="0">
                  <a:srgbClr val="008AAE"/>
                </a:gs>
                <a:gs pos="100000">
                  <a:srgbClr val="005368"/>
                </a:gs>
              </a:gsLst>
              <a:lin ang="2700000" scaled="1"/>
            </a:gradFill>
            <a:ln w="12700" cap="rnd">
              <a:solidFill>
                <a:schemeClr val="tx1"/>
              </a:solidFill>
              <a:round/>
              <a:headEnd type="none" w="sm" len="sm"/>
              <a:tailEnd type="none" w="sm" len="sm"/>
            </a:ln>
          </p:spPr>
          <p:txBody>
            <a:bodyPr/>
            <a:lstStyle/>
            <a:p>
              <a:endParaRPr lang="zh-CN" altLang="en-US"/>
            </a:p>
          </p:txBody>
        </p:sp>
        <p:sp>
          <p:nvSpPr>
            <p:cNvPr id="65555" name="Freeform 6"/>
            <p:cNvSpPr>
              <a:spLocks/>
            </p:cNvSpPr>
            <p:nvPr/>
          </p:nvSpPr>
          <p:spPr bwMode="auto">
            <a:xfrm>
              <a:off x="742" y="1721"/>
              <a:ext cx="1789" cy="972"/>
            </a:xfrm>
            <a:custGeom>
              <a:avLst/>
              <a:gdLst>
                <a:gd name="T0" fmla="*/ 0 w 1789"/>
                <a:gd name="T1" fmla="*/ 163 h 972"/>
                <a:gd name="T2" fmla="*/ 511 w 1789"/>
                <a:gd name="T3" fmla="*/ 0 h 972"/>
                <a:gd name="T4" fmla="*/ 1788 w 1789"/>
                <a:gd name="T5" fmla="*/ 693 h 972"/>
                <a:gd name="T6" fmla="*/ 1265 w 1789"/>
                <a:gd name="T7" fmla="*/ 971 h 972"/>
                <a:gd name="T8" fmla="*/ 0 w 1789"/>
                <a:gd name="T9" fmla="*/ 163 h 972"/>
                <a:gd name="T10" fmla="*/ 0 60000 65536"/>
                <a:gd name="T11" fmla="*/ 0 60000 65536"/>
                <a:gd name="T12" fmla="*/ 0 60000 65536"/>
                <a:gd name="T13" fmla="*/ 0 60000 65536"/>
                <a:gd name="T14" fmla="*/ 0 60000 65536"/>
                <a:gd name="T15" fmla="*/ 0 w 1789"/>
                <a:gd name="T16" fmla="*/ 0 h 972"/>
                <a:gd name="T17" fmla="*/ 1789 w 1789"/>
                <a:gd name="T18" fmla="*/ 972 h 972"/>
              </a:gdLst>
              <a:ahLst/>
              <a:cxnLst>
                <a:cxn ang="T10">
                  <a:pos x="T0" y="T1"/>
                </a:cxn>
                <a:cxn ang="T11">
                  <a:pos x="T2" y="T3"/>
                </a:cxn>
                <a:cxn ang="T12">
                  <a:pos x="T4" y="T5"/>
                </a:cxn>
                <a:cxn ang="T13">
                  <a:pos x="T6" y="T7"/>
                </a:cxn>
                <a:cxn ang="T14">
                  <a:pos x="T8" y="T9"/>
                </a:cxn>
              </a:cxnLst>
              <a:rect l="T15" t="T16" r="T17" b="T18"/>
              <a:pathLst>
                <a:path w="1789" h="972">
                  <a:moveTo>
                    <a:pt x="0" y="163"/>
                  </a:moveTo>
                  <a:lnTo>
                    <a:pt x="511" y="0"/>
                  </a:lnTo>
                  <a:lnTo>
                    <a:pt x="1788" y="693"/>
                  </a:lnTo>
                  <a:lnTo>
                    <a:pt x="1265" y="971"/>
                  </a:lnTo>
                  <a:lnTo>
                    <a:pt x="0" y="163"/>
                  </a:lnTo>
                </a:path>
              </a:pathLst>
            </a:custGeom>
            <a:gradFill rotWithShape="0">
              <a:gsLst>
                <a:gs pos="0">
                  <a:srgbClr val="FFCE46"/>
                </a:gs>
                <a:gs pos="100000">
                  <a:srgbClr val="000000"/>
                </a:gs>
              </a:gsLst>
              <a:lin ang="0" scaled="1"/>
            </a:gradFill>
            <a:ln w="12700" cap="rnd">
              <a:solidFill>
                <a:schemeClr val="tx1"/>
              </a:solidFill>
              <a:round/>
              <a:headEnd type="none" w="sm" len="sm"/>
              <a:tailEnd type="none" w="sm" len="sm"/>
            </a:ln>
          </p:spPr>
          <p:txBody>
            <a:bodyPr/>
            <a:lstStyle/>
            <a:p>
              <a:endParaRPr lang="zh-CN" altLang="en-US"/>
            </a:p>
          </p:txBody>
        </p:sp>
        <p:sp>
          <p:nvSpPr>
            <p:cNvPr id="65556" name="Freeform 7"/>
            <p:cNvSpPr>
              <a:spLocks/>
            </p:cNvSpPr>
            <p:nvPr/>
          </p:nvSpPr>
          <p:spPr bwMode="auto">
            <a:xfrm>
              <a:off x="2001" y="2414"/>
              <a:ext cx="526" cy="755"/>
            </a:xfrm>
            <a:custGeom>
              <a:avLst/>
              <a:gdLst>
                <a:gd name="T0" fmla="*/ 525 w 526"/>
                <a:gd name="T1" fmla="*/ 0 h 755"/>
                <a:gd name="T2" fmla="*/ 523 w 526"/>
                <a:gd name="T3" fmla="*/ 456 h 755"/>
                <a:gd name="T4" fmla="*/ 0 w 526"/>
                <a:gd name="T5" fmla="*/ 754 h 755"/>
                <a:gd name="T6" fmla="*/ 0 w 526"/>
                <a:gd name="T7" fmla="*/ 275 h 755"/>
                <a:gd name="T8" fmla="*/ 525 w 526"/>
                <a:gd name="T9" fmla="*/ 0 h 755"/>
                <a:gd name="T10" fmla="*/ 0 60000 65536"/>
                <a:gd name="T11" fmla="*/ 0 60000 65536"/>
                <a:gd name="T12" fmla="*/ 0 60000 65536"/>
                <a:gd name="T13" fmla="*/ 0 60000 65536"/>
                <a:gd name="T14" fmla="*/ 0 60000 65536"/>
                <a:gd name="T15" fmla="*/ 0 w 526"/>
                <a:gd name="T16" fmla="*/ 0 h 755"/>
                <a:gd name="T17" fmla="*/ 526 w 526"/>
                <a:gd name="T18" fmla="*/ 755 h 755"/>
              </a:gdLst>
              <a:ahLst/>
              <a:cxnLst>
                <a:cxn ang="T10">
                  <a:pos x="T0" y="T1"/>
                </a:cxn>
                <a:cxn ang="T11">
                  <a:pos x="T2" y="T3"/>
                </a:cxn>
                <a:cxn ang="T12">
                  <a:pos x="T4" y="T5"/>
                </a:cxn>
                <a:cxn ang="T13">
                  <a:pos x="T6" y="T7"/>
                </a:cxn>
                <a:cxn ang="T14">
                  <a:pos x="T8" y="T9"/>
                </a:cxn>
              </a:cxnLst>
              <a:rect l="T15" t="T16" r="T17" b="T18"/>
              <a:pathLst>
                <a:path w="526" h="755">
                  <a:moveTo>
                    <a:pt x="525" y="0"/>
                  </a:moveTo>
                  <a:lnTo>
                    <a:pt x="523" y="456"/>
                  </a:lnTo>
                  <a:lnTo>
                    <a:pt x="0" y="754"/>
                  </a:lnTo>
                  <a:lnTo>
                    <a:pt x="0" y="275"/>
                  </a:lnTo>
                  <a:lnTo>
                    <a:pt x="525" y="0"/>
                  </a:lnTo>
                </a:path>
              </a:pathLst>
            </a:custGeom>
            <a:gradFill rotWithShape="0">
              <a:gsLst>
                <a:gs pos="0">
                  <a:srgbClr val="FFCE46"/>
                </a:gs>
                <a:gs pos="100000">
                  <a:srgbClr val="000000"/>
                </a:gs>
              </a:gsLst>
              <a:lin ang="0" scaled="1"/>
            </a:gradFill>
            <a:ln w="12700" cap="rnd">
              <a:solidFill>
                <a:schemeClr val="tx1"/>
              </a:solidFill>
              <a:round/>
              <a:headEnd type="none" w="sm" len="sm"/>
              <a:tailEnd type="none" w="sm" len="sm"/>
            </a:ln>
          </p:spPr>
          <p:txBody>
            <a:bodyPr/>
            <a:lstStyle/>
            <a:p>
              <a:endParaRPr lang="zh-CN" altLang="en-US"/>
            </a:p>
          </p:txBody>
        </p:sp>
        <p:sp>
          <p:nvSpPr>
            <p:cNvPr id="65557" name="Freeform 8"/>
            <p:cNvSpPr>
              <a:spLocks/>
            </p:cNvSpPr>
            <p:nvPr/>
          </p:nvSpPr>
          <p:spPr bwMode="auto">
            <a:xfrm>
              <a:off x="1248" y="1559"/>
              <a:ext cx="1767" cy="856"/>
            </a:xfrm>
            <a:custGeom>
              <a:avLst/>
              <a:gdLst>
                <a:gd name="T0" fmla="*/ 0 w 1767"/>
                <a:gd name="T1" fmla="*/ 158 h 856"/>
                <a:gd name="T2" fmla="*/ 496 w 1767"/>
                <a:gd name="T3" fmla="*/ 0 h 856"/>
                <a:gd name="T4" fmla="*/ 1766 w 1767"/>
                <a:gd name="T5" fmla="*/ 596 h 856"/>
                <a:gd name="T6" fmla="*/ 1268 w 1767"/>
                <a:gd name="T7" fmla="*/ 855 h 856"/>
                <a:gd name="T8" fmla="*/ 0 w 1767"/>
                <a:gd name="T9" fmla="*/ 158 h 856"/>
                <a:gd name="T10" fmla="*/ 0 60000 65536"/>
                <a:gd name="T11" fmla="*/ 0 60000 65536"/>
                <a:gd name="T12" fmla="*/ 0 60000 65536"/>
                <a:gd name="T13" fmla="*/ 0 60000 65536"/>
                <a:gd name="T14" fmla="*/ 0 60000 65536"/>
                <a:gd name="T15" fmla="*/ 0 w 1767"/>
                <a:gd name="T16" fmla="*/ 0 h 856"/>
                <a:gd name="T17" fmla="*/ 1767 w 1767"/>
                <a:gd name="T18" fmla="*/ 856 h 856"/>
              </a:gdLst>
              <a:ahLst/>
              <a:cxnLst>
                <a:cxn ang="T10">
                  <a:pos x="T0" y="T1"/>
                </a:cxn>
                <a:cxn ang="T11">
                  <a:pos x="T2" y="T3"/>
                </a:cxn>
                <a:cxn ang="T12">
                  <a:pos x="T4" y="T5"/>
                </a:cxn>
                <a:cxn ang="T13">
                  <a:pos x="T6" y="T7"/>
                </a:cxn>
                <a:cxn ang="T14">
                  <a:pos x="T8" y="T9"/>
                </a:cxn>
              </a:cxnLst>
              <a:rect l="T15" t="T16" r="T17" b="T18"/>
              <a:pathLst>
                <a:path w="1767" h="856">
                  <a:moveTo>
                    <a:pt x="0" y="158"/>
                  </a:moveTo>
                  <a:lnTo>
                    <a:pt x="496" y="0"/>
                  </a:lnTo>
                  <a:lnTo>
                    <a:pt x="1766" y="596"/>
                  </a:lnTo>
                  <a:lnTo>
                    <a:pt x="1268" y="855"/>
                  </a:lnTo>
                  <a:lnTo>
                    <a:pt x="0" y="158"/>
                  </a:lnTo>
                </a:path>
              </a:pathLst>
            </a:custGeom>
            <a:gradFill rotWithShape="0">
              <a:gsLst>
                <a:gs pos="0">
                  <a:srgbClr val="500093"/>
                </a:gs>
                <a:gs pos="100000">
                  <a:srgbClr val="380067"/>
                </a:gs>
              </a:gsLst>
              <a:lin ang="0" scaled="1"/>
            </a:gradFill>
            <a:ln w="12700" cap="rnd">
              <a:solidFill>
                <a:schemeClr val="tx1"/>
              </a:solidFill>
              <a:round/>
              <a:headEnd type="none" w="sm" len="sm"/>
              <a:tailEnd type="none" w="sm" len="sm"/>
            </a:ln>
          </p:spPr>
          <p:txBody>
            <a:bodyPr/>
            <a:lstStyle/>
            <a:p>
              <a:endParaRPr lang="zh-CN" altLang="en-US"/>
            </a:p>
          </p:txBody>
        </p:sp>
        <p:sp>
          <p:nvSpPr>
            <p:cNvPr id="65558" name="Freeform 9"/>
            <p:cNvSpPr>
              <a:spLocks/>
            </p:cNvSpPr>
            <p:nvPr/>
          </p:nvSpPr>
          <p:spPr bwMode="auto">
            <a:xfrm>
              <a:off x="2525" y="2157"/>
              <a:ext cx="490" cy="709"/>
            </a:xfrm>
            <a:custGeom>
              <a:avLst/>
              <a:gdLst>
                <a:gd name="T0" fmla="*/ 0 w 490"/>
                <a:gd name="T1" fmla="*/ 708 h 709"/>
                <a:gd name="T2" fmla="*/ 1 w 490"/>
                <a:gd name="T3" fmla="*/ 258 h 709"/>
                <a:gd name="T4" fmla="*/ 489 w 490"/>
                <a:gd name="T5" fmla="*/ 0 h 709"/>
                <a:gd name="T6" fmla="*/ 489 w 490"/>
                <a:gd name="T7" fmla="*/ 437 h 709"/>
                <a:gd name="T8" fmla="*/ 0 w 490"/>
                <a:gd name="T9" fmla="*/ 708 h 709"/>
                <a:gd name="T10" fmla="*/ 0 60000 65536"/>
                <a:gd name="T11" fmla="*/ 0 60000 65536"/>
                <a:gd name="T12" fmla="*/ 0 60000 65536"/>
                <a:gd name="T13" fmla="*/ 0 60000 65536"/>
                <a:gd name="T14" fmla="*/ 0 60000 65536"/>
                <a:gd name="T15" fmla="*/ 0 w 490"/>
                <a:gd name="T16" fmla="*/ 0 h 709"/>
                <a:gd name="T17" fmla="*/ 490 w 490"/>
                <a:gd name="T18" fmla="*/ 709 h 709"/>
              </a:gdLst>
              <a:ahLst/>
              <a:cxnLst>
                <a:cxn ang="T10">
                  <a:pos x="T0" y="T1"/>
                </a:cxn>
                <a:cxn ang="T11">
                  <a:pos x="T2" y="T3"/>
                </a:cxn>
                <a:cxn ang="T12">
                  <a:pos x="T4" y="T5"/>
                </a:cxn>
                <a:cxn ang="T13">
                  <a:pos x="T6" y="T7"/>
                </a:cxn>
                <a:cxn ang="T14">
                  <a:pos x="T8" y="T9"/>
                </a:cxn>
              </a:cxnLst>
              <a:rect l="T15" t="T16" r="T17" b="T18"/>
              <a:pathLst>
                <a:path w="490" h="709">
                  <a:moveTo>
                    <a:pt x="0" y="708"/>
                  </a:moveTo>
                  <a:lnTo>
                    <a:pt x="1" y="258"/>
                  </a:lnTo>
                  <a:lnTo>
                    <a:pt x="489" y="0"/>
                  </a:lnTo>
                  <a:lnTo>
                    <a:pt x="489" y="437"/>
                  </a:lnTo>
                  <a:lnTo>
                    <a:pt x="0" y="708"/>
                  </a:lnTo>
                </a:path>
              </a:pathLst>
            </a:custGeom>
            <a:gradFill rotWithShape="0">
              <a:gsLst>
                <a:gs pos="0">
                  <a:srgbClr val="500093"/>
                </a:gs>
                <a:gs pos="100000">
                  <a:srgbClr val="280049"/>
                </a:gs>
              </a:gsLst>
              <a:lin ang="0" scaled="1"/>
            </a:gradFill>
            <a:ln w="12700" cap="rnd">
              <a:solidFill>
                <a:schemeClr val="tx1"/>
              </a:solidFill>
              <a:round/>
              <a:headEnd type="none" w="sm" len="sm"/>
              <a:tailEnd type="none" w="sm" len="sm"/>
            </a:ln>
          </p:spPr>
          <p:txBody>
            <a:bodyPr/>
            <a:lstStyle/>
            <a:p>
              <a:endParaRPr lang="zh-CN" altLang="en-US"/>
            </a:p>
          </p:txBody>
        </p:sp>
        <p:sp>
          <p:nvSpPr>
            <p:cNvPr id="65559" name="Freeform 10"/>
            <p:cNvSpPr>
              <a:spLocks/>
            </p:cNvSpPr>
            <p:nvPr/>
          </p:nvSpPr>
          <p:spPr bwMode="auto">
            <a:xfrm>
              <a:off x="1735" y="716"/>
              <a:ext cx="3593" cy="1442"/>
            </a:xfrm>
            <a:custGeom>
              <a:avLst/>
              <a:gdLst>
                <a:gd name="T0" fmla="*/ 1280 w 3593"/>
                <a:gd name="T1" fmla="*/ 1441 h 1442"/>
                <a:gd name="T2" fmla="*/ 0 w 3593"/>
                <a:gd name="T3" fmla="*/ 844 h 1442"/>
                <a:gd name="T4" fmla="*/ 2642 w 3593"/>
                <a:gd name="T5" fmla="*/ 0 h 1442"/>
                <a:gd name="T6" fmla="*/ 3592 w 3593"/>
                <a:gd name="T7" fmla="*/ 248 h 1442"/>
                <a:gd name="T8" fmla="*/ 1280 w 3593"/>
                <a:gd name="T9" fmla="*/ 1441 h 1442"/>
                <a:gd name="T10" fmla="*/ 0 60000 65536"/>
                <a:gd name="T11" fmla="*/ 0 60000 65536"/>
                <a:gd name="T12" fmla="*/ 0 60000 65536"/>
                <a:gd name="T13" fmla="*/ 0 60000 65536"/>
                <a:gd name="T14" fmla="*/ 0 60000 65536"/>
                <a:gd name="T15" fmla="*/ 0 w 3593"/>
                <a:gd name="T16" fmla="*/ 0 h 1442"/>
                <a:gd name="T17" fmla="*/ 3593 w 3593"/>
                <a:gd name="T18" fmla="*/ 1442 h 1442"/>
              </a:gdLst>
              <a:ahLst/>
              <a:cxnLst>
                <a:cxn ang="T10">
                  <a:pos x="T0" y="T1"/>
                </a:cxn>
                <a:cxn ang="T11">
                  <a:pos x="T2" y="T3"/>
                </a:cxn>
                <a:cxn ang="T12">
                  <a:pos x="T4" y="T5"/>
                </a:cxn>
                <a:cxn ang="T13">
                  <a:pos x="T6" y="T7"/>
                </a:cxn>
                <a:cxn ang="T14">
                  <a:pos x="T8" y="T9"/>
                </a:cxn>
              </a:cxnLst>
              <a:rect l="T15" t="T16" r="T17" b="T18"/>
              <a:pathLst>
                <a:path w="3593" h="1442">
                  <a:moveTo>
                    <a:pt x="1280" y="1441"/>
                  </a:moveTo>
                  <a:lnTo>
                    <a:pt x="0" y="844"/>
                  </a:lnTo>
                  <a:lnTo>
                    <a:pt x="2642" y="0"/>
                  </a:lnTo>
                  <a:lnTo>
                    <a:pt x="3592" y="248"/>
                  </a:lnTo>
                  <a:lnTo>
                    <a:pt x="1280" y="1441"/>
                  </a:lnTo>
                </a:path>
              </a:pathLst>
            </a:custGeom>
            <a:gradFill rotWithShape="0">
              <a:gsLst>
                <a:gs pos="0">
                  <a:srgbClr val="063DE8"/>
                </a:gs>
                <a:gs pos="100000">
                  <a:srgbClr val="021245"/>
                </a:gs>
              </a:gsLst>
              <a:lin ang="0" scaled="1"/>
            </a:gradFill>
            <a:ln w="12700" cap="rnd">
              <a:solidFill>
                <a:schemeClr val="tx1"/>
              </a:solidFill>
              <a:round/>
              <a:headEnd type="none" w="sm" len="sm"/>
              <a:tailEnd type="none" w="sm" len="sm"/>
            </a:ln>
          </p:spPr>
          <p:txBody>
            <a:bodyPr/>
            <a:lstStyle/>
            <a:p>
              <a:endParaRPr lang="zh-CN" altLang="en-US"/>
            </a:p>
          </p:txBody>
        </p:sp>
        <p:sp>
          <p:nvSpPr>
            <p:cNvPr id="65560" name="Freeform 11"/>
            <p:cNvSpPr>
              <a:spLocks/>
            </p:cNvSpPr>
            <p:nvPr/>
          </p:nvSpPr>
          <p:spPr bwMode="auto">
            <a:xfrm>
              <a:off x="3014" y="965"/>
              <a:ext cx="2314" cy="1623"/>
            </a:xfrm>
            <a:custGeom>
              <a:avLst/>
              <a:gdLst>
                <a:gd name="T0" fmla="*/ 0 w 2314"/>
                <a:gd name="T1" fmla="*/ 1622 h 1623"/>
                <a:gd name="T2" fmla="*/ 0 w 2314"/>
                <a:gd name="T3" fmla="*/ 1183 h 1623"/>
                <a:gd name="T4" fmla="*/ 2313 w 2314"/>
                <a:gd name="T5" fmla="*/ 0 h 1623"/>
                <a:gd name="T6" fmla="*/ 2313 w 2314"/>
                <a:gd name="T7" fmla="*/ 303 h 1623"/>
                <a:gd name="T8" fmla="*/ 0 w 2314"/>
                <a:gd name="T9" fmla="*/ 1622 h 1623"/>
                <a:gd name="T10" fmla="*/ 0 60000 65536"/>
                <a:gd name="T11" fmla="*/ 0 60000 65536"/>
                <a:gd name="T12" fmla="*/ 0 60000 65536"/>
                <a:gd name="T13" fmla="*/ 0 60000 65536"/>
                <a:gd name="T14" fmla="*/ 0 60000 65536"/>
                <a:gd name="T15" fmla="*/ 0 w 2314"/>
                <a:gd name="T16" fmla="*/ 0 h 1623"/>
                <a:gd name="T17" fmla="*/ 2314 w 2314"/>
                <a:gd name="T18" fmla="*/ 1623 h 1623"/>
              </a:gdLst>
              <a:ahLst/>
              <a:cxnLst>
                <a:cxn ang="T10">
                  <a:pos x="T0" y="T1"/>
                </a:cxn>
                <a:cxn ang="T11">
                  <a:pos x="T2" y="T3"/>
                </a:cxn>
                <a:cxn ang="T12">
                  <a:pos x="T4" y="T5"/>
                </a:cxn>
                <a:cxn ang="T13">
                  <a:pos x="T6" y="T7"/>
                </a:cxn>
                <a:cxn ang="T14">
                  <a:pos x="T8" y="T9"/>
                </a:cxn>
              </a:cxnLst>
              <a:rect l="T15" t="T16" r="T17" b="T18"/>
              <a:pathLst>
                <a:path w="2314" h="1623">
                  <a:moveTo>
                    <a:pt x="0" y="1622"/>
                  </a:moveTo>
                  <a:lnTo>
                    <a:pt x="0" y="1183"/>
                  </a:lnTo>
                  <a:lnTo>
                    <a:pt x="2313" y="0"/>
                  </a:lnTo>
                  <a:lnTo>
                    <a:pt x="2313" y="303"/>
                  </a:lnTo>
                  <a:lnTo>
                    <a:pt x="0" y="1622"/>
                  </a:lnTo>
                </a:path>
              </a:pathLst>
            </a:custGeom>
            <a:gradFill rotWithShape="0">
              <a:gsLst>
                <a:gs pos="0">
                  <a:srgbClr val="063DE8"/>
                </a:gs>
                <a:gs pos="100000">
                  <a:srgbClr val="021245"/>
                </a:gs>
              </a:gsLst>
              <a:lin ang="0" scaled="1"/>
            </a:gradFill>
            <a:ln w="12700" cap="rnd">
              <a:solidFill>
                <a:schemeClr val="tx1"/>
              </a:solidFill>
              <a:round/>
              <a:headEnd type="none" w="sm" len="sm"/>
              <a:tailEnd type="none" w="sm" len="sm"/>
            </a:ln>
          </p:spPr>
          <p:txBody>
            <a:bodyPr/>
            <a:lstStyle/>
            <a:p>
              <a:endParaRPr lang="zh-CN" altLang="en-US"/>
            </a:p>
          </p:txBody>
        </p:sp>
        <p:sp>
          <p:nvSpPr>
            <p:cNvPr id="65561" name="Freeform 12"/>
            <p:cNvSpPr>
              <a:spLocks/>
            </p:cNvSpPr>
            <p:nvPr/>
          </p:nvSpPr>
          <p:spPr bwMode="auto">
            <a:xfrm>
              <a:off x="193" y="1881"/>
              <a:ext cx="1809" cy="1095"/>
            </a:xfrm>
            <a:custGeom>
              <a:avLst/>
              <a:gdLst>
                <a:gd name="T0" fmla="*/ 1265 w 1809"/>
                <a:gd name="T1" fmla="*/ 1094 h 1095"/>
                <a:gd name="T2" fmla="*/ 0 w 1809"/>
                <a:gd name="T3" fmla="*/ 182 h 1095"/>
                <a:gd name="T4" fmla="*/ 553 w 1809"/>
                <a:gd name="T5" fmla="*/ 0 h 1095"/>
                <a:gd name="T6" fmla="*/ 1808 w 1809"/>
                <a:gd name="T7" fmla="*/ 811 h 1095"/>
                <a:gd name="T8" fmla="*/ 1265 w 1809"/>
                <a:gd name="T9" fmla="*/ 1094 h 1095"/>
                <a:gd name="T10" fmla="*/ 0 60000 65536"/>
                <a:gd name="T11" fmla="*/ 0 60000 65536"/>
                <a:gd name="T12" fmla="*/ 0 60000 65536"/>
                <a:gd name="T13" fmla="*/ 0 60000 65536"/>
                <a:gd name="T14" fmla="*/ 0 60000 65536"/>
                <a:gd name="T15" fmla="*/ 0 w 1809"/>
                <a:gd name="T16" fmla="*/ 0 h 1095"/>
                <a:gd name="T17" fmla="*/ 1809 w 1809"/>
                <a:gd name="T18" fmla="*/ 1095 h 1095"/>
              </a:gdLst>
              <a:ahLst/>
              <a:cxnLst>
                <a:cxn ang="T10">
                  <a:pos x="T0" y="T1"/>
                </a:cxn>
                <a:cxn ang="T11">
                  <a:pos x="T2" y="T3"/>
                </a:cxn>
                <a:cxn ang="T12">
                  <a:pos x="T4" y="T5"/>
                </a:cxn>
                <a:cxn ang="T13">
                  <a:pos x="T6" y="T7"/>
                </a:cxn>
                <a:cxn ang="T14">
                  <a:pos x="T8" y="T9"/>
                </a:cxn>
              </a:cxnLst>
              <a:rect l="T15" t="T16" r="T17" b="T18"/>
              <a:pathLst>
                <a:path w="1809" h="1095">
                  <a:moveTo>
                    <a:pt x="1265" y="1094"/>
                  </a:moveTo>
                  <a:lnTo>
                    <a:pt x="0" y="182"/>
                  </a:lnTo>
                  <a:lnTo>
                    <a:pt x="553" y="0"/>
                  </a:lnTo>
                  <a:lnTo>
                    <a:pt x="1808" y="811"/>
                  </a:lnTo>
                  <a:lnTo>
                    <a:pt x="1265" y="1094"/>
                  </a:lnTo>
                </a:path>
              </a:pathLst>
            </a:custGeom>
            <a:gradFill rotWithShape="0">
              <a:gsLst>
                <a:gs pos="0">
                  <a:srgbClr val="008AAE"/>
                </a:gs>
                <a:gs pos="100000">
                  <a:srgbClr val="000000"/>
                </a:gs>
              </a:gsLst>
              <a:lin ang="0" scaled="1"/>
            </a:gradFill>
            <a:ln w="12700" cap="rnd">
              <a:solidFill>
                <a:schemeClr val="tx1"/>
              </a:solidFill>
              <a:round/>
              <a:headEnd type="none" w="sm" len="sm"/>
              <a:tailEnd type="none" w="sm" len="sm"/>
            </a:ln>
          </p:spPr>
          <p:txBody>
            <a:bodyPr/>
            <a:lstStyle/>
            <a:p>
              <a:endParaRPr lang="zh-CN" altLang="en-US"/>
            </a:p>
          </p:txBody>
        </p:sp>
        <p:sp>
          <p:nvSpPr>
            <p:cNvPr id="65562" name="Freeform 13"/>
            <p:cNvSpPr>
              <a:spLocks/>
            </p:cNvSpPr>
            <p:nvPr/>
          </p:nvSpPr>
          <p:spPr bwMode="auto">
            <a:xfrm>
              <a:off x="1459" y="2688"/>
              <a:ext cx="543" cy="793"/>
            </a:xfrm>
            <a:custGeom>
              <a:avLst/>
              <a:gdLst>
                <a:gd name="T0" fmla="*/ 0 w 543"/>
                <a:gd name="T1" fmla="*/ 792 h 793"/>
                <a:gd name="T2" fmla="*/ 0 w 543"/>
                <a:gd name="T3" fmla="*/ 285 h 793"/>
                <a:gd name="T4" fmla="*/ 542 w 543"/>
                <a:gd name="T5" fmla="*/ 0 h 793"/>
                <a:gd name="T6" fmla="*/ 542 w 543"/>
                <a:gd name="T7" fmla="*/ 481 h 793"/>
                <a:gd name="T8" fmla="*/ 0 w 543"/>
                <a:gd name="T9" fmla="*/ 792 h 793"/>
                <a:gd name="T10" fmla="*/ 0 60000 65536"/>
                <a:gd name="T11" fmla="*/ 0 60000 65536"/>
                <a:gd name="T12" fmla="*/ 0 60000 65536"/>
                <a:gd name="T13" fmla="*/ 0 60000 65536"/>
                <a:gd name="T14" fmla="*/ 0 60000 65536"/>
                <a:gd name="T15" fmla="*/ 0 w 543"/>
                <a:gd name="T16" fmla="*/ 0 h 793"/>
                <a:gd name="T17" fmla="*/ 543 w 543"/>
                <a:gd name="T18" fmla="*/ 793 h 793"/>
              </a:gdLst>
              <a:ahLst/>
              <a:cxnLst>
                <a:cxn ang="T10">
                  <a:pos x="T0" y="T1"/>
                </a:cxn>
                <a:cxn ang="T11">
                  <a:pos x="T2" y="T3"/>
                </a:cxn>
                <a:cxn ang="T12">
                  <a:pos x="T4" y="T5"/>
                </a:cxn>
                <a:cxn ang="T13">
                  <a:pos x="T6" y="T7"/>
                </a:cxn>
                <a:cxn ang="T14">
                  <a:pos x="T8" y="T9"/>
                </a:cxn>
              </a:cxnLst>
              <a:rect l="T15" t="T16" r="T17" b="T18"/>
              <a:pathLst>
                <a:path w="543" h="793">
                  <a:moveTo>
                    <a:pt x="0" y="792"/>
                  </a:moveTo>
                  <a:lnTo>
                    <a:pt x="0" y="285"/>
                  </a:lnTo>
                  <a:lnTo>
                    <a:pt x="542" y="0"/>
                  </a:lnTo>
                  <a:lnTo>
                    <a:pt x="542" y="481"/>
                  </a:lnTo>
                  <a:lnTo>
                    <a:pt x="0" y="792"/>
                  </a:lnTo>
                </a:path>
              </a:pathLst>
            </a:custGeom>
            <a:gradFill rotWithShape="0">
              <a:gsLst>
                <a:gs pos="0">
                  <a:srgbClr val="008AAE"/>
                </a:gs>
                <a:gs pos="100000">
                  <a:srgbClr val="000000"/>
                </a:gs>
              </a:gsLst>
              <a:lin ang="0" scaled="1"/>
            </a:gradFill>
            <a:ln w="12700" cap="rnd">
              <a:solidFill>
                <a:schemeClr val="tx1"/>
              </a:solidFill>
              <a:round/>
              <a:headEnd type="none" w="sm" len="sm"/>
              <a:tailEnd type="none" w="sm" len="sm"/>
            </a:ln>
          </p:spPr>
          <p:txBody>
            <a:bodyPr/>
            <a:lstStyle/>
            <a:p>
              <a:endParaRPr lang="zh-CN" altLang="en-US"/>
            </a:p>
          </p:txBody>
        </p:sp>
        <p:sp>
          <p:nvSpPr>
            <p:cNvPr id="65563" name="Rectangle 14"/>
            <p:cNvSpPr>
              <a:spLocks noChangeArrowheads="1"/>
            </p:cNvSpPr>
            <p:nvPr/>
          </p:nvSpPr>
          <p:spPr bwMode="auto">
            <a:xfrm rot="2040000">
              <a:off x="295" y="2341"/>
              <a:ext cx="1730" cy="269"/>
            </a:xfrm>
            <a:prstGeom prst="rect">
              <a:avLst/>
            </a:prstGeom>
            <a:noFill/>
            <a:ln w="9525">
              <a:noFill/>
              <a:miter lim="800000"/>
              <a:headEnd/>
              <a:tailEnd/>
            </a:ln>
          </p:spPr>
          <p:txBody>
            <a:bodyPr lIns="92075" tIns="46038" rIns="92075" bIns="46038">
              <a:spAutoFit/>
            </a:bodyPr>
            <a:lstStyle/>
            <a:p>
              <a:pPr algn="ctr" defTabSz="1030288" eaLnBrk="0" hangingPunct="0"/>
              <a:r>
                <a:rPr lang="en-US" altLang="zh-CN" sz="2200" b="1">
                  <a:solidFill>
                    <a:schemeClr val="bg1"/>
                  </a:solidFill>
                  <a:latin typeface="Helvetica" pitchFamily="34" charset="0"/>
                </a:rPr>
                <a:t>IP Header</a:t>
              </a:r>
            </a:p>
          </p:txBody>
        </p:sp>
        <p:sp>
          <p:nvSpPr>
            <p:cNvPr id="65564" name="Rectangle 15"/>
            <p:cNvSpPr>
              <a:spLocks noChangeArrowheads="1"/>
            </p:cNvSpPr>
            <p:nvPr/>
          </p:nvSpPr>
          <p:spPr bwMode="auto">
            <a:xfrm rot="1920000">
              <a:off x="755" y="2060"/>
              <a:ext cx="1729" cy="269"/>
            </a:xfrm>
            <a:prstGeom prst="rect">
              <a:avLst/>
            </a:prstGeom>
            <a:noFill/>
            <a:ln w="9525">
              <a:noFill/>
              <a:miter lim="800000"/>
              <a:headEnd/>
              <a:tailEnd/>
            </a:ln>
          </p:spPr>
          <p:txBody>
            <a:bodyPr lIns="92075" tIns="46038" rIns="92075" bIns="46038">
              <a:spAutoFit/>
            </a:bodyPr>
            <a:lstStyle/>
            <a:p>
              <a:pPr algn="ctr" defTabSz="1030288" eaLnBrk="0" hangingPunct="0"/>
              <a:r>
                <a:rPr lang="en-US" altLang="zh-CN" sz="2200" b="1">
                  <a:solidFill>
                    <a:schemeClr val="bg1"/>
                  </a:solidFill>
                  <a:latin typeface="Helvetica" pitchFamily="34" charset="0"/>
                </a:rPr>
                <a:t>AH Header</a:t>
              </a:r>
            </a:p>
          </p:txBody>
        </p:sp>
        <p:sp>
          <p:nvSpPr>
            <p:cNvPr id="65565" name="Rectangle 16"/>
            <p:cNvSpPr>
              <a:spLocks noChangeArrowheads="1"/>
            </p:cNvSpPr>
            <p:nvPr/>
          </p:nvSpPr>
          <p:spPr bwMode="auto">
            <a:xfrm rot="1680000">
              <a:off x="1254" y="1805"/>
              <a:ext cx="1730" cy="269"/>
            </a:xfrm>
            <a:prstGeom prst="rect">
              <a:avLst/>
            </a:prstGeom>
            <a:noFill/>
            <a:ln w="9525">
              <a:noFill/>
              <a:miter lim="800000"/>
              <a:headEnd/>
              <a:tailEnd/>
            </a:ln>
          </p:spPr>
          <p:txBody>
            <a:bodyPr lIns="92075" tIns="46038" rIns="92075" bIns="46038">
              <a:spAutoFit/>
            </a:bodyPr>
            <a:lstStyle/>
            <a:p>
              <a:pPr algn="ctr" defTabSz="1030288" eaLnBrk="0" hangingPunct="0"/>
              <a:r>
                <a:rPr lang="en-US" altLang="zh-CN" sz="2200" b="1">
                  <a:solidFill>
                    <a:schemeClr val="bg1"/>
                  </a:solidFill>
                  <a:latin typeface="Helvetica" pitchFamily="34" charset="0"/>
                </a:rPr>
                <a:t>ESP Header</a:t>
              </a:r>
            </a:p>
          </p:txBody>
        </p:sp>
        <p:sp>
          <p:nvSpPr>
            <p:cNvPr id="65566" name="Rectangle 17"/>
            <p:cNvSpPr>
              <a:spLocks noChangeArrowheads="1"/>
            </p:cNvSpPr>
            <p:nvPr/>
          </p:nvSpPr>
          <p:spPr bwMode="auto">
            <a:xfrm rot="1080000">
              <a:off x="2093" y="1109"/>
              <a:ext cx="2941" cy="480"/>
            </a:xfrm>
            <a:prstGeom prst="rect">
              <a:avLst/>
            </a:prstGeom>
            <a:noFill/>
            <a:ln w="9525">
              <a:noFill/>
              <a:miter lim="800000"/>
              <a:headEnd/>
              <a:tailEnd/>
            </a:ln>
          </p:spPr>
          <p:txBody>
            <a:bodyPr lIns="92075" tIns="46038" rIns="92075" bIns="46038">
              <a:spAutoFit/>
            </a:bodyPr>
            <a:lstStyle/>
            <a:p>
              <a:pPr algn="ctr" defTabSz="1030288" eaLnBrk="0" hangingPunct="0"/>
              <a:r>
                <a:rPr lang="en-US" altLang="zh-CN" sz="2200" b="1">
                  <a:solidFill>
                    <a:schemeClr val="bg1"/>
                  </a:solidFill>
                  <a:latin typeface="Helvetica" pitchFamily="34" charset="0"/>
                </a:rPr>
                <a:t>IP Data </a:t>
              </a:r>
              <a:br>
                <a:rPr lang="en-US" altLang="zh-CN" sz="2200" b="1">
                  <a:solidFill>
                    <a:schemeClr val="bg1"/>
                  </a:solidFill>
                  <a:latin typeface="Helvetica" pitchFamily="34" charset="0"/>
                </a:rPr>
              </a:br>
              <a:r>
                <a:rPr lang="en-US" altLang="zh-CN" sz="2200" b="1">
                  <a:solidFill>
                    <a:schemeClr val="bg1"/>
                  </a:solidFill>
                  <a:latin typeface="Helvetica" pitchFamily="34" charset="0"/>
                </a:rPr>
                <a:t>(Encrypted)</a:t>
              </a:r>
            </a:p>
          </p:txBody>
        </p:sp>
      </p:grpSp>
      <p:grpSp>
        <p:nvGrpSpPr>
          <p:cNvPr id="65541" name="Group 18"/>
          <p:cNvGrpSpPr>
            <a:grpSpLocks/>
          </p:cNvGrpSpPr>
          <p:nvPr/>
        </p:nvGrpSpPr>
        <p:grpSpPr bwMode="auto">
          <a:xfrm>
            <a:off x="4271963" y="5100638"/>
            <a:ext cx="4629150" cy="588962"/>
            <a:chOff x="2691" y="2997"/>
            <a:chExt cx="2916" cy="371"/>
          </a:xfrm>
        </p:grpSpPr>
        <p:sp>
          <p:nvSpPr>
            <p:cNvPr id="247827" name="Rectangle 19"/>
            <p:cNvSpPr>
              <a:spLocks noChangeArrowheads="1"/>
            </p:cNvSpPr>
            <p:nvPr/>
          </p:nvSpPr>
          <p:spPr bwMode="auto">
            <a:xfrm>
              <a:off x="2691" y="2999"/>
              <a:ext cx="2899" cy="365"/>
            </a:xfrm>
            <a:prstGeom prst="rect">
              <a:avLst/>
            </a:prstGeom>
            <a:solidFill>
              <a:schemeClr val="folHlink"/>
            </a:solidFill>
            <a:ln w="12700">
              <a:solidFill>
                <a:schemeClr val="bg2"/>
              </a:solidFill>
              <a:miter lim="800000"/>
              <a:headEnd/>
              <a:tailEnd/>
            </a:ln>
            <a:effectLst>
              <a:outerShdw dist="35921" dir="2700000" algn="ctr" rotWithShape="0">
                <a:schemeClr val="tx1"/>
              </a:outerShdw>
            </a:effectLst>
          </p:spPr>
          <p:txBody>
            <a:bodyPr wrap="none" anchor="ctr"/>
            <a:lstStyle/>
            <a:p>
              <a:pPr>
                <a:defRPr/>
              </a:pPr>
              <a:endParaRPr lang="zh-CN" altLang="en-US"/>
            </a:p>
          </p:txBody>
        </p:sp>
        <p:sp>
          <p:nvSpPr>
            <p:cNvPr id="65543" name="Rectangle 20"/>
            <p:cNvSpPr>
              <a:spLocks noChangeArrowheads="1"/>
            </p:cNvSpPr>
            <p:nvPr/>
          </p:nvSpPr>
          <p:spPr bwMode="auto">
            <a:xfrm>
              <a:off x="3455" y="3059"/>
              <a:ext cx="348" cy="250"/>
            </a:xfrm>
            <a:prstGeom prst="rect">
              <a:avLst/>
            </a:prstGeom>
            <a:noFill/>
            <a:ln w="9525">
              <a:noFill/>
              <a:miter lim="800000"/>
              <a:headEnd/>
              <a:tailEnd/>
            </a:ln>
          </p:spPr>
          <p:txBody>
            <a:bodyPr wrap="none" lIns="92075" tIns="46038" rIns="92075" bIns="46038">
              <a:spAutoFit/>
            </a:bodyPr>
            <a:lstStyle/>
            <a:p>
              <a:pPr algn="ctr" defTabSz="1030288" eaLnBrk="0" hangingPunct="0"/>
              <a:r>
                <a:rPr lang="en-US" altLang="zh-CN" sz="2000" b="1">
                  <a:latin typeface="Helvetica" pitchFamily="34" charset="0"/>
                </a:rPr>
                <a:t>AH</a:t>
              </a:r>
            </a:p>
          </p:txBody>
        </p:sp>
        <p:sp>
          <p:nvSpPr>
            <p:cNvPr id="65544" name="Rectangle 21"/>
            <p:cNvSpPr>
              <a:spLocks noChangeArrowheads="1"/>
            </p:cNvSpPr>
            <p:nvPr/>
          </p:nvSpPr>
          <p:spPr bwMode="auto">
            <a:xfrm>
              <a:off x="2691" y="2999"/>
              <a:ext cx="708" cy="365"/>
            </a:xfrm>
            <a:prstGeom prst="rect">
              <a:avLst/>
            </a:prstGeom>
            <a:solidFill>
              <a:schemeClr val="accent1"/>
            </a:solidFill>
            <a:ln w="12700">
              <a:solidFill>
                <a:schemeClr val="bg2"/>
              </a:solidFill>
              <a:miter lim="800000"/>
              <a:headEnd/>
              <a:tailEnd/>
            </a:ln>
          </p:spPr>
          <p:txBody>
            <a:bodyPr wrap="none" anchor="ctr"/>
            <a:lstStyle/>
            <a:p>
              <a:endParaRPr lang="zh-CN" altLang="en-US"/>
            </a:p>
          </p:txBody>
        </p:sp>
        <p:sp>
          <p:nvSpPr>
            <p:cNvPr id="65545" name="Line 22"/>
            <p:cNvSpPr>
              <a:spLocks noChangeShapeType="1"/>
            </p:cNvSpPr>
            <p:nvPr/>
          </p:nvSpPr>
          <p:spPr bwMode="auto">
            <a:xfrm>
              <a:off x="3404" y="2997"/>
              <a:ext cx="0" cy="371"/>
            </a:xfrm>
            <a:prstGeom prst="line">
              <a:avLst/>
            </a:prstGeom>
            <a:noFill/>
            <a:ln w="25400">
              <a:solidFill>
                <a:schemeClr val="tx2"/>
              </a:solidFill>
              <a:round/>
              <a:headEnd type="none" w="sm" len="sm"/>
              <a:tailEnd type="none" w="sm" len="sm"/>
            </a:ln>
          </p:spPr>
          <p:txBody>
            <a:bodyPr wrap="none" anchor="ctr"/>
            <a:lstStyle/>
            <a:p>
              <a:endParaRPr lang="zh-CN" altLang="en-US"/>
            </a:p>
          </p:txBody>
        </p:sp>
        <p:sp>
          <p:nvSpPr>
            <p:cNvPr id="65546" name="Rectangle 23"/>
            <p:cNvSpPr>
              <a:spLocks noChangeArrowheads="1"/>
            </p:cNvSpPr>
            <p:nvPr/>
          </p:nvSpPr>
          <p:spPr bwMode="auto">
            <a:xfrm>
              <a:off x="2697" y="3059"/>
              <a:ext cx="659" cy="250"/>
            </a:xfrm>
            <a:prstGeom prst="rect">
              <a:avLst/>
            </a:prstGeom>
            <a:noFill/>
            <a:ln w="9525">
              <a:noFill/>
              <a:miter lim="800000"/>
              <a:headEnd/>
              <a:tailEnd/>
            </a:ln>
          </p:spPr>
          <p:txBody>
            <a:bodyPr wrap="none" lIns="92075" tIns="46038" rIns="92075" bIns="46038">
              <a:spAutoFit/>
            </a:bodyPr>
            <a:lstStyle/>
            <a:p>
              <a:pPr algn="ctr" defTabSz="1030288" eaLnBrk="0" hangingPunct="0"/>
              <a:r>
                <a:rPr lang="en-US" altLang="zh-CN" sz="2000" b="1">
                  <a:solidFill>
                    <a:schemeClr val="bg1"/>
                  </a:solidFill>
                  <a:latin typeface="Helvetica" pitchFamily="34" charset="0"/>
                </a:rPr>
                <a:t>IP HDR</a:t>
              </a:r>
            </a:p>
          </p:txBody>
        </p:sp>
        <p:sp>
          <p:nvSpPr>
            <p:cNvPr id="65547" name="Rectangle 24"/>
            <p:cNvSpPr>
              <a:spLocks noChangeArrowheads="1"/>
            </p:cNvSpPr>
            <p:nvPr/>
          </p:nvSpPr>
          <p:spPr bwMode="auto">
            <a:xfrm>
              <a:off x="4358" y="2999"/>
              <a:ext cx="1249" cy="365"/>
            </a:xfrm>
            <a:prstGeom prst="rect">
              <a:avLst/>
            </a:prstGeom>
            <a:solidFill>
              <a:srgbClr val="3365FB"/>
            </a:solidFill>
            <a:ln w="12700">
              <a:solidFill>
                <a:schemeClr val="bg2"/>
              </a:solidFill>
              <a:miter lim="800000"/>
              <a:headEnd/>
              <a:tailEnd/>
            </a:ln>
          </p:spPr>
          <p:txBody>
            <a:bodyPr wrap="none" anchor="ctr"/>
            <a:lstStyle/>
            <a:p>
              <a:endParaRPr lang="zh-CN" altLang="en-US"/>
            </a:p>
          </p:txBody>
        </p:sp>
        <p:sp>
          <p:nvSpPr>
            <p:cNvPr id="65548" name="Line 25"/>
            <p:cNvSpPr>
              <a:spLocks noChangeShapeType="1"/>
            </p:cNvSpPr>
            <p:nvPr/>
          </p:nvSpPr>
          <p:spPr bwMode="auto">
            <a:xfrm>
              <a:off x="4344" y="2997"/>
              <a:ext cx="0" cy="371"/>
            </a:xfrm>
            <a:prstGeom prst="line">
              <a:avLst/>
            </a:prstGeom>
            <a:noFill/>
            <a:ln w="25400">
              <a:solidFill>
                <a:schemeClr val="tx2"/>
              </a:solidFill>
              <a:round/>
              <a:headEnd type="none" w="sm" len="sm"/>
              <a:tailEnd type="none" w="sm" len="sm"/>
            </a:ln>
          </p:spPr>
          <p:txBody>
            <a:bodyPr wrap="none" anchor="ctr"/>
            <a:lstStyle/>
            <a:p>
              <a:endParaRPr lang="zh-CN" altLang="en-US"/>
            </a:p>
          </p:txBody>
        </p:sp>
        <p:sp>
          <p:nvSpPr>
            <p:cNvPr id="65549" name="Rectangle 26"/>
            <p:cNvSpPr>
              <a:spLocks noChangeArrowheads="1"/>
            </p:cNvSpPr>
            <p:nvPr/>
          </p:nvSpPr>
          <p:spPr bwMode="auto">
            <a:xfrm>
              <a:off x="4695" y="3059"/>
              <a:ext cx="463" cy="250"/>
            </a:xfrm>
            <a:prstGeom prst="rect">
              <a:avLst/>
            </a:prstGeom>
            <a:noFill/>
            <a:ln w="9525">
              <a:noFill/>
              <a:miter lim="800000"/>
              <a:headEnd/>
              <a:tailEnd/>
            </a:ln>
          </p:spPr>
          <p:txBody>
            <a:bodyPr wrap="none" lIns="92075" tIns="46038" rIns="92075" bIns="46038">
              <a:spAutoFit/>
            </a:bodyPr>
            <a:lstStyle/>
            <a:p>
              <a:pPr algn="ctr" defTabSz="1030288" eaLnBrk="0" hangingPunct="0"/>
              <a:r>
                <a:rPr lang="en-US" altLang="zh-CN" sz="2000" b="1">
                  <a:solidFill>
                    <a:schemeClr val="bg1"/>
                  </a:solidFill>
                  <a:latin typeface="Helvetica" pitchFamily="34" charset="0"/>
                </a:rPr>
                <a:t>Data</a:t>
              </a:r>
            </a:p>
          </p:txBody>
        </p:sp>
        <p:sp>
          <p:nvSpPr>
            <p:cNvPr id="65550" name="Rectangle 27"/>
            <p:cNvSpPr>
              <a:spLocks noChangeArrowheads="1"/>
            </p:cNvSpPr>
            <p:nvPr/>
          </p:nvSpPr>
          <p:spPr bwMode="auto">
            <a:xfrm>
              <a:off x="3834" y="2999"/>
              <a:ext cx="508" cy="365"/>
            </a:xfrm>
            <a:prstGeom prst="rect">
              <a:avLst/>
            </a:prstGeom>
            <a:solidFill>
              <a:srgbClr val="CC00FF"/>
            </a:solidFill>
            <a:ln w="12700">
              <a:solidFill>
                <a:schemeClr val="bg2"/>
              </a:solidFill>
              <a:miter lim="800000"/>
              <a:headEnd/>
              <a:tailEnd/>
            </a:ln>
          </p:spPr>
          <p:txBody>
            <a:bodyPr wrap="none" anchor="ctr"/>
            <a:lstStyle/>
            <a:p>
              <a:endParaRPr lang="zh-CN" altLang="en-US"/>
            </a:p>
          </p:txBody>
        </p:sp>
        <p:sp>
          <p:nvSpPr>
            <p:cNvPr id="65551" name="Line 28"/>
            <p:cNvSpPr>
              <a:spLocks noChangeShapeType="1"/>
            </p:cNvSpPr>
            <p:nvPr/>
          </p:nvSpPr>
          <p:spPr bwMode="auto">
            <a:xfrm>
              <a:off x="3834" y="2997"/>
              <a:ext cx="0" cy="371"/>
            </a:xfrm>
            <a:prstGeom prst="line">
              <a:avLst/>
            </a:prstGeom>
            <a:noFill/>
            <a:ln w="12700">
              <a:solidFill>
                <a:schemeClr val="tx2"/>
              </a:solidFill>
              <a:round/>
              <a:headEnd type="none" w="sm" len="sm"/>
              <a:tailEnd type="none" w="sm" len="sm"/>
            </a:ln>
          </p:spPr>
          <p:txBody>
            <a:bodyPr wrap="none" anchor="ctr"/>
            <a:lstStyle/>
            <a:p>
              <a:endParaRPr lang="zh-CN" altLang="en-US"/>
            </a:p>
          </p:txBody>
        </p:sp>
        <p:sp>
          <p:nvSpPr>
            <p:cNvPr id="65552" name="Rectangle 29"/>
            <p:cNvSpPr>
              <a:spLocks noChangeArrowheads="1"/>
            </p:cNvSpPr>
            <p:nvPr/>
          </p:nvSpPr>
          <p:spPr bwMode="auto">
            <a:xfrm>
              <a:off x="3893" y="3059"/>
              <a:ext cx="437" cy="250"/>
            </a:xfrm>
            <a:prstGeom prst="rect">
              <a:avLst/>
            </a:prstGeom>
            <a:noFill/>
            <a:ln w="9525">
              <a:noFill/>
              <a:miter lim="800000"/>
              <a:headEnd/>
              <a:tailEnd/>
            </a:ln>
          </p:spPr>
          <p:txBody>
            <a:bodyPr wrap="none" lIns="92075" tIns="46038" rIns="92075" bIns="46038">
              <a:spAutoFit/>
            </a:bodyPr>
            <a:lstStyle/>
            <a:p>
              <a:pPr algn="ctr" defTabSz="1030288" eaLnBrk="0" hangingPunct="0"/>
              <a:r>
                <a:rPr lang="en-US" altLang="zh-CN" sz="2000" b="1">
                  <a:solidFill>
                    <a:schemeClr val="bg1"/>
                  </a:solidFill>
                  <a:latin typeface="Helvetica" pitchFamily="34" charset="0"/>
                </a:rPr>
                <a:t>ESP</a:t>
              </a:r>
            </a:p>
          </p:txBody>
        </p:sp>
      </p:gr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灯片编号占位符 5"/>
          <p:cNvSpPr>
            <a:spLocks noGrp="1"/>
          </p:cNvSpPr>
          <p:nvPr>
            <p:ph type="sldNum" sz="quarter" idx="12"/>
          </p:nvPr>
        </p:nvSpPr>
        <p:spPr>
          <a:noFill/>
        </p:spPr>
        <p:txBody>
          <a:bodyPr/>
          <a:lstStyle/>
          <a:p>
            <a:fld id="{5C6E622C-71E4-4A21-BB42-46E370E0EFB0}" type="slidenum">
              <a:rPr lang="zh-CN" altLang="en-US" smtClean="0"/>
              <a:pPr/>
              <a:t>5</a:t>
            </a:fld>
            <a:endParaRPr lang="en-US" altLang="zh-CN"/>
          </a:p>
        </p:txBody>
      </p:sp>
      <p:sp>
        <p:nvSpPr>
          <p:cNvPr id="21507" name="Rectangle 2"/>
          <p:cNvSpPr>
            <a:spLocks noGrp="1" noChangeArrowheads="1"/>
          </p:cNvSpPr>
          <p:nvPr>
            <p:ph type="title"/>
          </p:nvPr>
        </p:nvSpPr>
        <p:spPr/>
        <p:txBody>
          <a:bodyPr/>
          <a:lstStyle/>
          <a:p>
            <a:pPr eaLnBrk="1" hangingPunct="1"/>
            <a:r>
              <a:rPr lang="en-US" altLang="zh-CN"/>
              <a:t>3.</a:t>
            </a:r>
            <a:r>
              <a:rPr lang="zh-CN" altLang="en-US"/>
              <a:t> 网络的潜在威胁</a:t>
            </a:r>
          </a:p>
        </p:txBody>
      </p:sp>
      <p:sp>
        <p:nvSpPr>
          <p:cNvPr id="21508" name="Rectangle 3"/>
          <p:cNvSpPr>
            <a:spLocks noGrp="1" noChangeArrowheads="1"/>
          </p:cNvSpPr>
          <p:nvPr>
            <p:ph type="body" idx="1"/>
          </p:nvPr>
        </p:nvSpPr>
        <p:spPr>
          <a:xfrm>
            <a:off x="539750" y="2017713"/>
            <a:ext cx="8415338" cy="4114800"/>
          </a:xfrm>
        </p:spPr>
        <p:txBody>
          <a:bodyPr/>
          <a:lstStyle/>
          <a:p>
            <a:pPr algn="just" eaLnBrk="1" hangingPunct="1"/>
            <a:r>
              <a:rPr lang="zh-CN" altLang="en-US"/>
              <a:t>非授权访问（</a:t>
            </a:r>
            <a:r>
              <a:rPr lang="en-US" altLang="zh-CN"/>
              <a:t>unauthorized access）：</a:t>
            </a:r>
            <a:r>
              <a:rPr lang="zh-CN" altLang="en-US"/>
              <a:t>非授权用户的入侵。</a:t>
            </a:r>
          </a:p>
          <a:p>
            <a:pPr algn="just" eaLnBrk="1" hangingPunct="1"/>
            <a:r>
              <a:rPr lang="zh-CN" altLang="en-US"/>
              <a:t>信息泄露（</a:t>
            </a:r>
            <a:r>
              <a:rPr lang="en-US" altLang="zh-CN"/>
              <a:t>disclosure of information）：</a:t>
            </a:r>
            <a:r>
              <a:rPr lang="zh-CN" altLang="en-US"/>
              <a:t>造成将有价值的和高度机密的信息暴露给无权访问该信息的人。</a:t>
            </a:r>
          </a:p>
          <a:p>
            <a:pPr eaLnBrk="1" hangingPunct="1"/>
            <a:r>
              <a:rPr lang="zh-CN" altLang="en-US"/>
              <a:t>拒绝服务（</a:t>
            </a:r>
            <a:r>
              <a:rPr lang="en-US" altLang="zh-CN"/>
              <a:t>denial of service）：</a:t>
            </a:r>
            <a:r>
              <a:rPr lang="zh-CN" altLang="en-US"/>
              <a:t>使得系统难以或不可能继续执行任务。</a:t>
            </a:r>
            <a:endParaRPr lang="zh-CN" altLang="en-US" sz="40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971550" y="549275"/>
            <a:ext cx="7793038" cy="982663"/>
          </a:xfrm>
        </p:spPr>
        <p:txBody>
          <a:bodyPr/>
          <a:lstStyle/>
          <a:p>
            <a:r>
              <a:rPr lang="zh-CN" altLang="en-US" sz="4000" dirty="0"/>
              <a:t>认证头标</a:t>
            </a:r>
            <a:br>
              <a:rPr lang="zh-CN" altLang="en-US" sz="4000" dirty="0"/>
            </a:br>
            <a:r>
              <a:rPr lang="zh-CN" altLang="en-US" sz="4000" dirty="0"/>
              <a:t> </a:t>
            </a:r>
            <a:r>
              <a:rPr lang="en-US" altLang="zh-CN" sz="4000" dirty="0"/>
              <a:t>Authentication Header </a:t>
            </a:r>
            <a:endParaRPr lang="zh-CN" altLang="en-US" sz="4000" dirty="0"/>
          </a:p>
        </p:txBody>
      </p:sp>
      <p:sp>
        <p:nvSpPr>
          <p:cNvPr id="9220" name="Rectangle 3"/>
          <p:cNvSpPr>
            <a:spLocks noGrp="1" noChangeArrowheads="1"/>
          </p:cNvSpPr>
          <p:nvPr>
            <p:ph type="body" idx="1"/>
          </p:nvPr>
        </p:nvSpPr>
        <p:spPr>
          <a:xfrm>
            <a:off x="0" y="5734050"/>
            <a:ext cx="9144000" cy="1123950"/>
          </a:xfrm>
        </p:spPr>
        <p:txBody>
          <a:bodyPr/>
          <a:lstStyle/>
          <a:p>
            <a:pPr marL="609600" indent="-609600">
              <a:lnSpc>
                <a:spcPct val="80000"/>
              </a:lnSpc>
            </a:pPr>
            <a:r>
              <a:rPr lang="zh-CN" altLang="en-US" sz="2800" dirty="0"/>
              <a:t>安全参数索引</a:t>
            </a:r>
            <a:r>
              <a:rPr lang="en-US" altLang="zh-CN" sz="2800" dirty="0">
                <a:solidFill>
                  <a:srgbClr val="FF0000"/>
                </a:solidFill>
              </a:rPr>
              <a:t>SPI</a:t>
            </a:r>
            <a:r>
              <a:rPr lang="zh-CN" altLang="en-US" sz="2800" dirty="0"/>
              <a:t>（</a:t>
            </a:r>
            <a:r>
              <a:rPr lang="en-US" altLang="zh-CN" sz="2800" dirty="0"/>
              <a:t>Security Parameters Index</a:t>
            </a:r>
            <a:r>
              <a:rPr lang="zh-CN" altLang="en-US" sz="2800" dirty="0"/>
              <a:t>）：此</a:t>
            </a:r>
            <a:r>
              <a:rPr lang="en-US" altLang="zh-CN" sz="2800" dirty="0"/>
              <a:t>32</a:t>
            </a:r>
            <a:r>
              <a:rPr lang="zh-CN" altLang="en-US" sz="2800" dirty="0"/>
              <a:t>比特域被用来指定此数据报的</a:t>
            </a:r>
            <a:r>
              <a:rPr lang="en-US" altLang="zh-CN" sz="2800" dirty="0">
                <a:solidFill>
                  <a:srgbClr val="FF0000"/>
                </a:solidFill>
              </a:rPr>
              <a:t>SA</a:t>
            </a:r>
            <a:r>
              <a:rPr lang="zh-CN" altLang="en-US" sz="2800" dirty="0"/>
              <a:t>。将目的</a:t>
            </a:r>
            <a:r>
              <a:rPr lang="en-US" altLang="zh-CN" sz="2800" dirty="0"/>
              <a:t>IP</a:t>
            </a:r>
            <a:r>
              <a:rPr lang="zh-CN" altLang="en-US" sz="2800" dirty="0"/>
              <a:t>地址和</a:t>
            </a:r>
            <a:r>
              <a:rPr lang="en-US" altLang="zh-CN" sz="2800" dirty="0"/>
              <a:t>SPI</a:t>
            </a:r>
            <a:r>
              <a:rPr lang="zh-CN" altLang="en-US" sz="2800" dirty="0"/>
              <a:t>组合即可确定</a:t>
            </a:r>
            <a:r>
              <a:rPr lang="en-US" altLang="zh-CN" sz="2800" dirty="0"/>
              <a:t>SA</a:t>
            </a:r>
            <a:r>
              <a:rPr lang="zh-CN" altLang="en-US" sz="2800" dirty="0"/>
              <a:t>。</a:t>
            </a:r>
          </a:p>
        </p:txBody>
      </p:sp>
      <p:sp>
        <p:nvSpPr>
          <p:cNvPr id="9221"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9218" name="Object 5"/>
          <p:cNvGraphicFramePr>
            <a:graphicFrameLocks noChangeAspect="1"/>
          </p:cNvGraphicFramePr>
          <p:nvPr/>
        </p:nvGraphicFramePr>
        <p:xfrm>
          <a:off x="0" y="1714488"/>
          <a:ext cx="9144000" cy="3844937"/>
        </p:xfrm>
        <a:graphic>
          <a:graphicData uri="http://schemas.openxmlformats.org/presentationml/2006/ole">
            <mc:AlternateContent xmlns:mc="http://schemas.openxmlformats.org/markup-compatibility/2006">
              <mc:Choice xmlns:v="urn:schemas-microsoft-com:vml" Requires="v">
                <p:oleObj spid="_x0000_s9224" name="Visio" r:id="rId4" imgW="4567428" imgH="2004060" progId="Visio.Drawing.11">
                  <p:embed/>
                </p:oleObj>
              </mc:Choice>
              <mc:Fallback>
                <p:oleObj name="Visio" r:id="rId4" imgW="4567428" imgH="2004060" progId="Visio.Drawing.11">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714488"/>
                        <a:ext cx="9144000" cy="3844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2" name="Text Box 6"/>
          <p:cNvSpPr txBox="1">
            <a:spLocks noChangeArrowheads="1"/>
          </p:cNvSpPr>
          <p:nvPr/>
        </p:nvSpPr>
        <p:spPr bwMode="auto">
          <a:xfrm>
            <a:off x="3851275" y="0"/>
            <a:ext cx="5292725" cy="1006475"/>
          </a:xfrm>
          <a:prstGeom prst="rect">
            <a:avLst/>
          </a:prstGeom>
          <a:noFill/>
          <a:ln w="9525">
            <a:noFill/>
            <a:miter lim="800000"/>
            <a:headEnd/>
            <a:tailEnd/>
          </a:ln>
        </p:spPr>
        <p:txBody>
          <a:bodyPr>
            <a:spAutoFit/>
          </a:bodyPr>
          <a:lstStyle/>
          <a:p>
            <a:pPr>
              <a:spcBef>
                <a:spcPct val="50000"/>
              </a:spcBef>
            </a:pPr>
            <a:r>
              <a:rPr lang="zh-CN" altLang="en-US" sz="2000" dirty="0"/>
              <a:t>为使通信双方的认证</a:t>
            </a:r>
            <a:r>
              <a:rPr lang="en-US" altLang="zh-CN" sz="2000" dirty="0"/>
              <a:t>/</a:t>
            </a:r>
            <a:r>
              <a:rPr lang="zh-CN" altLang="en-US" sz="2000" dirty="0"/>
              <a:t>加密算法一致，相互间建立的联系被称作</a:t>
            </a:r>
            <a:r>
              <a:rPr lang="zh-CN" altLang="en-US" sz="2000" dirty="0">
                <a:solidFill>
                  <a:srgbClr val="FF0000"/>
                </a:solidFill>
              </a:rPr>
              <a:t>安全组合</a:t>
            </a:r>
            <a:r>
              <a:rPr lang="zh-CN" altLang="en-US" sz="2000" dirty="0"/>
              <a:t>（</a:t>
            </a:r>
            <a:r>
              <a:rPr lang="en-US" altLang="zh-CN" sz="2000" dirty="0"/>
              <a:t>SA</a:t>
            </a:r>
            <a:r>
              <a:rPr lang="zh-CN" altLang="en-US" sz="2000" dirty="0"/>
              <a:t>：</a:t>
            </a:r>
            <a:r>
              <a:rPr lang="en-US" altLang="zh-CN" sz="2000" dirty="0"/>
              <a:t>Security Association</a:t>
            </a:r>
            <a:r>
              <a:rPr lang="zh-CN" altLang="en-US" sz="2000" dirty="0"/>
              <a: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body" idx="1"/>
          </p:nvPr>
        </p:nvSpPr>
        <p:spPr>
          <a:xfrm>
            <a:off x="0" y="4005263"/>
            <a:ext cx="8704263" cy="2271712"/>
          </a:xfrm>
        </p:spPr>
        <p:txBody>
          <a:bodyPr/>
          <a:lstStyle/>
          <a:p>
            <a:pPr>
              <a:lnSpc>
                <a:spcPct val="90000"/>
              </a:lnSpc>
            </a:pPr>
            <a:r>
              <a:rPr lang="zh-CN" altLang="en-US" sz="2800" dirty="0">
                <a:solidFill>
                  <a:srgbClr val="FF0000"/>
                </a:solidFill>
              </a:rPr>
              <a:t>序列号</a:t>
            </a:r>
            <a:r>
              <a:rPr lang="zh-CN" altLang="en-US" sz="2800" dirty="0"/>
              <a:t>（</a:t>
            </a:r>
            <a:r>
              <a:rPr lang="en-US" altLang="zh-CN" sz="2800" dirty="0"/>
              <a:t>Sequence Number Field</a:t>
            </a:r>
            <a:r>
              <a:rPr lang="zh-CN" altLang="en-US" sz="2800" dirty="0"/>
              <a:t>）：利用该域抵抗重发攻击（</a:t>
            </a:r>
            <a:r>
              <a:rPr lang="en-US" altLang="zh-CN" sz="2800" dirty="0"/>
              <a:t>Replay Attack</a:t>
            </a:r>
            <a:r>
              <a:rPr lang="zh-CN" altLang="en-US" sz="2800" dirty="0"/>
              <a:t>）。 </a:t>
            </a:r>
          </a:p>
          <a:p>
            <a:pPr>
              <a:lnSpc>
                <a:spcPct val="90000"/>
              </a:lnSpc>
            </a:pPr>
            <a:r>
              <a:rPr lang="zh-CN" altLang="en-US" sz="2800" dirty="0">
                <a:solidFill>
                  <a:srgbClr val="FF0000"/>
                </a:solidFill>
              </a:rPr>
              <a:t>认证数据</a:t>
            </a:r>
            <a:r>
              <a:rPr lang="zh-CN" altLang="en-US" sz="2800" dirty="0"/>
              <a:t>（</a:t>
            </a:r>
            <a:r>
              <a:rPr lang="en-US" altLang="zh-CN" sz="2800" dirty="0"/>
              <a:t>Authentication Data Variable</a:t>
            </a:r>
            <a:r>
              <a:rPr lang="zh-CN" altLang="en-US" sz="2800" dirty="0"/>
              <a:t>）：是一个长度可变的域，长度为</a:t>
            </a:r>
            <a:r>
              <a:rPr lang="en-US" altLang="zh-CN" sz="2800" dirty="0"/>
              <a:t>32</a:t>
            </a:r>
            <a:r>
              <a:rPr lang="zh-CN" altLang="en-US" sz="2800" dirty="0"/>
              <a:t>比特的整数倍。具体格式因</a:t>
            </a:r>
            <a:r>
              <a:rPr lang="zh-CN" altLang="en-US" sz="2800" dirty="0">
                <a:solidFill>
                  <a:srgbClr val="FF0000"/>
                </a:solidFill>
              </a:rPr>
              <a:t>认证算法</a:t>
            </a:r>
            <a:r>
              <a:rPr lang="zh-CN" altLang="en-US" sz="2800" dirty="0"/>
              <a:t>而异 。</a:t>
            </a:r>
          </a:p>
        </p:txBody>
      </p:sp>
      <p:graphicFrame>
        <p:nvGraphicFramePr>
          <p:cNvPr id="10242" name="Object 3"/>
          <p:cNvGraphicFramePr>
            <a:graphicFrameLocks noGrp="1" noChangeAspect="1"/>
          </p:cNvGraphicFramePr>
          <p:nvPr>
            <p:ph type="title"/>
          </p:nvPr>
        </p:nvGraphicFramePr>
        <p:xfrm>
          <a:off x="0" y="0"/>
          <a:ext cx="8675688" cy="3805238"/>
        </p:xfrm>
        <a:graphic>
          <a:graphicData uri="http://schemas.openxmlformats.org/presentationml/2006/ole">
            <mc:AlternateContent xmlns:mc="http://schemas.openxmlformats.org/markup-compatibility/2006">
              <mc:Choice xmlns:v="urn:schemas-microsoft-com:vml" Requires="v">
                <p:oleObj spid="_x0000_s10248" name="Visio" r:id="rId4" imgW="4567428" imgH="2004060" progId="Visio.Drawing.11">
                  <p:embed/>
                </p:oleObj>
              </mc:Choice>
              <mc:Fallback>
                <p:oleObj name="Visio" r:id="rId4" imgW="4567428" imgH="2004060" progId="Visio.Drawing.11">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8675688" cy="3805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935038" y="333375"/>
            <a:ext cx="8208962" cy="911225"/>
          </a:xfrm>
        </p:spPr>
        <p:txBody>
          <a:bodyPr/>
          <a:lstStyle/>
          <a:p>
            <a:r>
              <a:rPr lang="zh-CN" altLang="en-US" sz="4000"/>
              <a:t>加密头标</a:t>
            </a:r>
            <a:br>
              <a:rPr lang="zh-CN" altLang="en-US" sz="4000"/>
            </a:br>
            <a:r>
              <a:rPr lang="en-US" altLang="zh-CN" sz="4000"/>
              <a:t>Encapsulating Security Payload </a:t>
            </a:r>
            <a:endParaRPr lang="zh-CN" altLang="en-US" sz="4000"/>
          </a:p>
        </p:txBody>
      </p:sp>
      <p:sp>
        <p:nvSpPr>
          <p:cNvPr id="11268"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11266" name="Object 4"/>
          <p:cNvGraphicFramePr>
            <a:graphicFrameLocks noChangeAspect="1"/>
          </p:cNvGraphicFramePr>
          <p:nvPr/>
        </p:nvGraphicFramePr>
        <p:xfrm>
          <a:off x="0" y="1412875"/>
          <a:ext cx="9144000" cy="4292600"/>
        </p:xfrm>
        <a:graphic>
          <a:graphicData uri="http://schemas.openxmlformats.org/presentationml/2006/ole">
            <mc:AlternateContent xmlns:mc="http://schemas.openxmlformats.org/markup-compatibility/2006">
              <mc:Choice xmlns:v="urn:schemas-microsoft-com:vml" Requires="v">
                <p:oleObj spid="_x0000_s11272" name="Visio" r:id="rId3" imgW="6079520" imgH="2699079" progId="Visio.Drawing.11">
                  <p:embed/>
                </p:oleObj>
              </mc:Choice>
              <mc:Fallback>
                <p:oleObj name="Visio" r:id="rId3" imgW="6079520" imgH="2699079" progId="Visio.Drawing.11">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412875"/>
                        <a:ext cx="9144000" cy="429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椭圆 4"/>
          <p:cNvSpPr/>
          <p:nvPr/>
        </p:nvSpPr>
        <p:spPr>
          <a:xfrm>
            <a:off x="285720" y="3643314"/>
            <a:ext cx="8715436" cy="64294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rot="5400000" flipH="1" flipV="1">
            <a:off x="1643042" y="3357562"/>
            <a:ext cx="785818"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2000232" y="4643446"/>
            <a:ext cx="6786610" cy="642942"/>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箭头连接符 9"/>
          <p:cNvCxnSpPr/>
          <p:nvPr/>
        </p:nvCxnSpPr>
        <p:spPr>
          <a:xfrm rot="5400000" flipH="1" flipV="1">
            <a:off x="5857884" y="3929066"/>
            <a:ext cx="1857388"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539750" y="0"/>
            <a:ext cx="7793038" cy="766763"/>
          </a:xfrm>
        </p:spPr>
        <p:txBody>
          <a:bodyPr/>
          <a:lstStyle/>
          <a:p>
            <a:r>
              <a:rPr lang="en-US" altLang="zh-CN"/>
              <a:t>IPsec</a:t>
            </a:r>
            <a:r>
              <a:rPr lang="zh-CN" altLang="en-US"/>
              <a:t>的传输模式与隧道模式 </a:t>
            </a:r>
          </a:p>
        </p:txBody>
      </p:sp>
      <p:sp>
        <p:nvSpPr>
          <p:cNvPr id="12292" name="Rectangle 3"/>
          <p:cNvSpPr>
            <a:spLocks noGrp="1" noChangeArrowheads="1"/>
          </p:cNvSpPr>
          <p:nvPr>
            <p:ph type="body" idx="1"/>
          </p:nvPr>
        </p:nvSpPr>
        <p:spPr>
          <a:xfrm>
            <a:off x="1403350" y="981075"/>
            <a:ext cx="7740650" cy="835025"/>
          </a:xfrm>
        </p:spPr>
        <p:txBody>
          <a:bodyPr/>
          <a:lstStyle/>
          <a:p>
            <a:pPr>
              <a:lnSpc>
                <a:spcPct val="90000"/>
              </a:lnSpc>
            </a:pPr>
            <a:r>
              <a:rPr lang="zh-CN" altLang="en-US" sz="2400"/>
              <a:t>传输模式：用来保护某个</a:t>
            </a:r>
            <a:r>
              <a:rPr lang="en-US" altLang="zh-CN" sz="2400"/>
              <a:t>IP</a:t>
            </a:r>
            <a:r>
              <a:rPr lang="zh-CN" altLang="en-US" sz="2400"/>
              <a:t>净荷的上层协议</a:t>
            </a:r>
          </a:p>
          <a:p>
            <a:pPr>
              <a:lnSpc>
                <a:spcPct val="90000"/>
              </a:lnSpc>
            </a:pPr>
            <a:r>
              <a:rPr lang="zh-CN" altLang="en-US" sz="2400"/>
              <a:t>隧道模式 ：在两个网关之间保护整个</a:t>
            </a:r>
            <a:r>
              <a:rPr lang="en-US" altLang="zh-CN" sz="2400"/>
              <a:t>IP</a:t>
            </a:r>
            <a:r>
              <a:rPr lang="zh-CN" altLang="en-US" sz="2400"/>
              <a:t>分组</a:t>
            </a:r>
          </a:p>
        </p:txBody>
      </p:sp>
      <p:sp>
        <p:nvSpPr>
          <p:cNvPr id="12293" name="Rectangle 4"/>
          <p:cNvSpPr>
            <a:spLocks noChangeArrowheads="1"/>
          </p:cNvSpPr>
          <p:nvPr/>
        </p:nvSpPr>
        <p:spPr bwMode="auto">
          <a:xfrm>
            <a:off x="0" y="1595438"/>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12290" name="Object 5"/>
          <p:cNvGraphicFramePr>
            <a:graphicFrameLocks noChangeAspect="1"/>
          </p:cNvGraphicFramePr>
          <p:nvPr/>
        </p:nvGraphicFramePr>
        <p:xfrm>
          <a:off x="323850" y="1752600"/>
          <a:ext cx="8820150" cy="5105400"/>
        </p:xfrm>
        <a:graphic>
          <a:graphicData uri="http://schemas.openxmlformats.org/presentationml/2006/ole">
            <mc:AlternateContent xmlns:mc="http://schemas.openxmlformats.org/markup-compatibility/2006">
              <mc:Choice xmlns:v="urn:schemas-microsoft-com:vml" Requires="v">
                <p:oleObj spid="_x0000_s12296" name="Visio" r:id="rId3" imgW="6425058" imgH="4474224" progId="Visio.Drawing.11">
                  <p:embed/>
                </p:oleObj>
              </mc:Choice>
              <mc:Fallback>
                <p:oleObj name="Visio" r:id="rId3" imgW="6425058" imgH="4474224" progId="Visio.Drawing.11">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1752600"/>
                        <a:ext cx="8820150" cy="510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灯片编号占位符 5"/>
          <p:cNvSpPr>
            <a:spLocks noGrp="1"/>
          </p:cNvSpPr>
          <p:nvPr>
            <p:ph type="sldNum" sz="quarter" idx="12"/>
          </p:nvPr>
        </p:nvSpPr>
        <p:spPr>
          <a:noFill/>
        </p:spPr>
        <p:txBody>
          <a:bodyPr/>
          <a:lstStyle/>
          <a:p>
            <a:fld id="{AC84CFE9-D9BB-4815-A049-76A0969A3903}" type="slidenum">
              <a:rPr lang="zh-CN" altLang="en-US" smtClean="0"/>
              <a:pPr/>
              <a:t>54</a:t>
            </a:fld>
            <a:endParaRPr lang="en-US" altLang="zh-CN"/>
          </a:p>
        </p:txBody>
      </p:sp>
      <p:sp>
        <p:nvSpPr>
          <p:cNvPr id="1331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13314" name="Object 4"/>
          <p:cNvGraphicFramePr>
            <a:graphicFrameLocks noChangeAspect="1"/>
          </p:cNvGraphicFramePr>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13320" name="Visio" r:id="rId4" imgW="7083552" imgH="4428744" progId="Visio.Drawing.11">
                  <p:embed/>
                </p:oleObj>
              </mc:Choice>
              <mc:Fallback>
                <p:oleObj name="Visio" r:id="rId4" imgW="7083552" imgH="4428744" progId="Visio.Drawing.11">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灯片编号占位符 5"/>
          <p:cNvSpPr>
            <a:spLocks noGrp="1"/>
          </p:cNvSpPr>
          <p:nvPr>
            <p:ph type="sldNum" sz="quarter" idx="12"/>
          </p:nvPr>
        </p:nvSpPr>
        <p:spPr>
          <a:noFill/>
        </p:spPr>
        <p:txBody>
          <a:bodyPr/>
          <a:lstStyle/>
          <a:p>
            <a:fld id="{B4FDF156-4C43-4754-B2BD-2131F3D16E64}" type="slidenum">
              <a:rPr lang="zh-CN" altLang="en-US" smtClean="0"/>
              <a:pPr/>
              <a:t>55</a:t>
            </a:fld>
            <a:endParaRPr lang="en-US" altLang="zh-CN"/>
          </a:p>
        </p:txBody>
      </p:sp>
      <p:sp>
        <p:nvSpPr>
          <p:cNvPr id="66563" name="Rectangle 2"/>
          <p:cNvSpPr>
            <a:spLocks noGrp="1" noChangeArrowheads="1"/>
          </p:cNvSpPr>
          <p:nvPr>
            <p:ph type="title"/>
          </p:nvPr>
        </p:nvSpPr>
        <p:spPr/>
        <p:txBody>
          <a:bodyPr/>
          <a:lstStyle/>
          <a:p>
            <a:pPr eaLnBrk="1" hangingPunct="1"/>
            <a:r>
              <a:rPr lang="en-US" altLang="zh-CN" dirty="0"/>
              <a:t>3. </a:t>
            </a:r>
            <a:r>
              <a:rPr lang="en-US" altLang="zh-CN" dirty="0" err="1"/>
              <a:t>PGP（Pretty</a:t>
            </a:r>
            <a:r>
              <a:rPr lang="en-US" altLang="zh-CN" dirty="0"/>
              <a:t> Good Privacy）</a:t>
            </a:r>
          </a:p>
        </p:txBody>
      </p:sp>
      <p:sp>
        <p:nvSpPr>
          <p:cNvPr id="66564" name="Rectangle 3"/>
          <p:cNvSpPr>
            <a:spLocks noGrp="1" noChangeArrowheads="1"/>
          </p:cNvSpPr>
          <p:nvPr>
            <p:ph type="body" idx="1"/>
          </p:nvPr>
        </p:nvSpPr>
        <p:spPr>
          <a:xfrm>
            <a:off x="142844" y="1714488"/>
            <a:ext cx="9001156" cy="5000660"/>
          </a:xfrm>
        </p:spPr>
        <p:txBody>
          <a:bodyPr/>
          <a:lstStyle/>
          <a:p>
            <a:pPr eaLnBrk="1" hangingPunct="1"/>
            <a:r>
              <a:rPr lang="en-US" altLang="zh-CN" sz="2800" dirty="0"/>
              <a:t>Email</a:t>
            </a:r>
            <a:r>
              <a:rPr lang="zh-CN" altLang="en-US" sz="2800" dirty="0"/>
              <a:t>安全加密系统</a:t>
            </a:r>
            <a:r>
              <a:rPr lang="en-US" altLang="zh-CN" sz="2800" dirty="0"/>
              <a:t>,</a:t>
            </a:r>
            <a:r>
              <a:rPr lang="zh-CN" altLang="en-US" sz="2800" dirty="0"/>
              <a:t>现有算法的集成，源码公开</a:t>
            </a:r>
          </a:p>
          <a:p>
            <a:pPr eaLnBrk="1" hangingPunct="1"/>
            <a:r>
              <a:rPr lang="en-US" altLang="zh-CN" sz="2800" dirty="0"/>
              <a:t>PGP</a:t>
            </a:r>
            <a:r>
              <a:rPr lang="zh-CN" altLang="en-US" sz="2800" dirty="0"/>
              <a:t>提供的安全业务：</a:t>
            </a:r>
          </a:p>
          <a:p>
            <a:pPr lvl="1" eaLnBrk="1" hangingPunct="1"/>
            <a:r>
              <a:rPr lang="zh-CN" altLang="en-US" sz="2400" b="1" dirty="0"/>
              <a:t>加密：发信人产生一次性会话密钥，以</a:t>
            </a:r>
            <a:r>
              <a:rPr lang="en-US" altLang="zh-CN" sz="2400" b="1" dirty="0"/>
              <a:t>IDEA</a:t>
            </a:r>
            <a:r>
              <a:rPr lang="zh-CN" altLang="en-US" sz="2400" b="1" dirty="0"/>
              <a:t>、</a:t>
            </a:r>
            <a:r>
              <a:rPr lang="en-US" altLang="zh-CN" sz="2400" b="1" dirty="0"/>
              <a:t>3-DES</a:t>
            </a:r>
            <a:r>
              <a:rPr lang="zh-CN" altLang="en-US" sz="2400" b="1" dirty="0"/>
              <a:t>或</a:t>
            </a:r>
            <a:r>
              <a:rPr lang="en-US" altLang="zh-CN" sz="2400" b="1" dirty="0"/>
              <a:t>CAST-128</a:t>
            </a:r>
            <a:r>
              <a:rPr lang="zh-CN" altLang="en-US" sz="2400" b="1" dirty="0"/>
              <a:t>算法加密报文，采用</a:t>
            </a:r>
            <a:r>
              <a:rPr lang="en-US" altLang="zh-CN" sz="2400" b="1" dirty="0"/>
              <a:t>RSA</a:t>
            </a:r>
            <a:r>
              <a:rPr lang="zh-CN" altLang="en-US" sz="2400" b="1" dirty="0"/>
              <a:t>或</a:t>
            </a:r>
            <a:r>
              <a:rPr lang="en-US" altLang="zh-CN" sz="2400" b="1" dirty="0"/>
              <a:t>D-H</a:t>
            </a:r>
            <a:r>
              <a:rPr lang="zh-CN" altLang="en-US" sz="2400" b="1" dirty="0"/>
              <a:t>算法用收信人的公钥加密会话密钥，并和消息一起送出。</a:t>
            </a:r>
          </a:p>
          <a:p>
            <a:pPr lvl="1" eaLnBrk="1" hangingPunct="1"/>
            <a:r>
              <a:rPr lang="zh-CN" altLang="en-US" sz="2400" b="1" dirty="0"/>
              <a:t>认证：用</a:t>
            </a:r>
            <a:r>
              <a:rPr lang="en-US" altLang="zh-CN" sz="2400" b="1" dirty="0"/>
              <a:t>SHA</a:t>
            </a:r>
            <a:r>
              <a:rPr lang="zh-CN" altLang="en-US" sz="2400" b="1" dirty="0"/>
              <a:t>对报文杂凑，并以发信人的私钥签字，签名算法采用</a:t>
            </a:r>
            <a:r>
              <a:rPr lang="en-US" altLang="zh-CN" sz="2400" b="1" dirty="0"/>
              <a:t>RSA</a:t>
            </a:r>
            <a:r>
              <a:rPr lang="zh-CN" altLang="en-US" sz="2400" b="1" dirty="0"/>
              <a:t>或</a:t>
            </a:r>
            <a:r>
              <a:rPr lang="en-US" altLang="zh-CN" sz="2400" b="1" dirty="0"/>
              <a:t>DSS </a:t>
            </a:r>
            <a:r>
              <a:rPr lang="zh-CN" altLang="en-US" sz="2400" b="1" dirty="0"/>
              <a:t>。</a:t>
            </a:r>
          </a:p>
          <a:p>
            <a:pPr lvl="1" eaLnBrk="1" hangingPunct="1"/>
            <a:r>
              <a:rPr lang="zh-CN" altLang="en-US" sz="2400" b="1" dirty="0"/>
              <a:t>压缩：</a:t>
            </a:r>
            <a:r>
              <a:rPr lang="en-US" altLang="zh-CN" sz="2400" b="1" dirty="0"/>
              <a:t>ZIP</a:t>
            </a:r>
            <a:r>
              <a:rPr lang="zh-CN" altLang="en-US" sz="2400" b="1" dirty="0"/>
              <a:t>，用于消息的传送或存储。</a:t>
            </a:r>
            <a:r>
              <a:rPr lang="zh-CN" altLang="en-US" sz="2400" b="1" dirty="0">
                <a:solidFill>
                  <a:srgbClr val="FF0000"/>
                </a:solidFill>
              </a:rPr>
              <a:t>在压缩前签名，压缩后加密</a:t>
            </a:r>
            <a:r>
              <a:rPr lang="zh-CN" altLang="en-US" sz="2400" b="1" dirty="0"/>
              <a:t>。</a:t>
            </a:r>
          </a:p>
          <a:p>
            <a:pPr lvl="1" eaLnBrk="1" hangingPunct="1"/>
            <a:r>
              <a:rPr lang="zh-CN" altLang="en-US" sz="2400" b="1" dirty="0"/>
              <a:t>兼容性：采用</a:t>
            </a:r>
            <a:r>
              <a:rPr lang="en-US" altLang="zh-CN" sz="2400" b="1" dirty="0"/>
              <a:t>Radix-64</a:t>
            </a:r>
            <a:r>
              <a:rPr lang="zh-CN" altLang="en-US" sz="2400" b="1" dirty="0"/>
              <a:t>可将加密的报文转换成</a:t>
            </a:r>
            <a:r>
              <a:rPr lang="en-US" altLang="zh-CN" sz="2400" b="1" dirty="0"/>
              <a:t>ASCII</a:t>
            </a:r>
            <a:r>
              <a:rPr lang="zh-CN" altLang="en-US" sz="2400" b="1" dirty="0"/>
              <a:t>字符</a:t>
            </a:r>
          </a:p>
          <a:p>
            <a:pPr lvl="1" eaLnBrk="1" hangingPunct="1"/>
            <a:r>
              <a:rPr lang="zh-CN" altLang="en-US" sz="2400" b="1" dirty="0"/>
              <a:t>数据分段：</a:t>
            </a:r>
            <a:r>
              <a:rPr lang="en-US" altLang="zh-CN" sz="2400" b="1" dirty="0"/>
              <a:t>PGP</a:t>
            </a:r>
            <a:r>
              <a:rPr lang="zh-CN" altLang="en-US" sz="2400" b="1" dirty="0"/>
              <a:t>具有分段和组装功能，适应最大消息长度限制</a:t>
            </a:r>
            <a:endParaRPr lang="zh-CN" altLang="en-US" sz="24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4"/>
          <p:cNvPicPr>
            <a:picLocks noChangeAspect="1" noChangeArrowheads="1"/>
          </p:cNvPicPr>
          <p:nvPr/>
        </p:nvPicPr>
        <p:blipFill>
          <a:blip r:embed="rId3" cstate="print"/>
          <a:srcRect/>
          <a:stretch>
            <a:fillRect/>
          </a:stretch>
        </p:blipFill>
        <p:spPr bwMode="auto">
          <a:xfrm>
            <a:off x="152400" y="-24"/>
            <a:ext cx="8991600" cy="6858000"/>
          </a:xfrm>
          <a:prstGeom prst="rect">
            <a:avLst/>
          </a:prstGeom>
          <a:noFill/>
          <a:ln w="9525">
            <a:noFill/>
            <a:miter lim="800000"/>
            <a:headEnd/>
            <a:tailEnd/>
          </a:ln>
        </p:spPr>
      </p:pic>
      <p:sp>
        <p:nvSpPr>
          <p:cNvPr id="12291" name="AutoShape 15"/>
          <p:cNvSpPr>
            <a:spLocks noChangeArrowheads="1"/>
          </p:cNvSpPr>
          <p:nvPr/>
        </p:nvSpPr>
        <p:spPr bwMode="auto">
          <a:xfrm>
            <a:off x="500034" y="285728"/>
            <a:ext cx="863600" cy="360362"/>
          </a:xfrm>
          <a:prstGeom prst="wedgeRectCallout">
            <a:avLst>
              <a:gd name="adj1" fmla="val 40259"/>
              <a:gd name="adj2" fmla="val 83454"/>
            </a:avLst>
          </a:prstGeom>
          <a:solidFill>
            <a:schemeClr val="accent1"/>
          </a:solidFill>
          <a:ln w="9525">
            <a:solidFill>
              <a:schemeClr val="tx1"/>
            </a:solidFill>
            <a:miter lim="800000"/>
            <a:headEnd/>
            <a:tailEnd/>
          </a:ln>
        </p:spPr>
        <p:txBody>
          <a:bodyPr/>
          <a:lstStyle/>
          <a:p>
            <a:pPr algn="ctr"/>
            <a:r>
              <a:rPr lang="en-US" altLang="zh-CN">
                <a:solidFill>
                  <a:schemeClr val="tx1"/>
                </a:solidFill>
              </a:rPr>
              <a:t>HASH</a:t>
            </a:r>
          </a:p>
        </p:txBody>
      </p:sp>
      <p:sp>
        <p:nvSpPr>
          <p:cNvPr id="12292" name="AutoShape 16"/>
          <p:cNvSpPr>
            <a:spLocks noChangeArrowheads="1"/>
          </p:cNvSpPr>
          <p:nvPr/>
        </p:nvSpPr>
        <p:spPr bwMode="auto">
          <a:xfrm>
            <a:off x="2214546" y="1857364"/>
            <a:ext cx="1009650" cy="360363"/>
          </a:xfrm>
          <a:prstGeom prst="wedgeRectCallout">
            <a:avLst>
              <a:gd name="adj1" fmla="val -62106"/>
              <a:gd name="adj2" fmla="val -181278"/>
            </a:avLst>
          </a:prstGeom>
          <a:solidFill>
            <a:schemeClr val="accent1"/>
          </a:solidFill>
          <a:ln w="9525">
            <a:solidFill>
              <a:schemeClr val="tx1"/>
            </a:solidFill>
            <a:miter lim="800000"/>
            <a:headEnd/>
            <a:tailEnd/>
          </a:ln>
        </p:spPr>
        <p:txBody>
          <a:bodyPr/>
          <a:lstStyle/>
          <a:p>
            <a:pPr algn="ctr"/>
            <a:r>
              <a:rPr lang="zh-CN" altLang="en-US" dirty="0">
                <a:solidFill>
                  <a:schemeClr val="tx1"/>
                </a:solidFill>
                <a:latin typeface="Tahoma" pitchFamily="34" charset="0"/>
              </a:rPr>
              <a:t>签名</a:t>
            </a:r>
          </a:p>
        </p:txBody>
      </p:sp>
      <p:sp>
        <p:nvSpPr>
          <p:cNvPr id="12293" name="AutoShape 17"/>
          <p:cNvSpPr>
            <a:spLocks noChangeArrowheads="1"/>
          </p:cNvSpPr>
          <p:nvPr/>
        </p:nvSpPr>
        <p:spPr bwMode="auto">
          <a:xfrm>
            <a:off x="3286116" y="357166"/>
            <a:ext cx="719138" cy="360363"/>
          </a:xfrm>
          <a:prstGeom prst="wedgeRectCallout">
            <a:avLst>
              <a:gd name="adj1" fmla="val -36315"/>
              <a:gd name="adj2" fmla="val 80838"/>
            </a:avLst>
          </a:prstGeom>
          <a:solidFill>
            <a:schemeClr val="accent1"/>
          </a:solidFill>
          <a:ln w="9525">
            <a:solidFill>
              <a:schemeClr val="tx1"/>
            </a:solidFill>
            <a:miter lim="800000"/>
            <a:headEnd/>
            <a:tailEnd/>
          </a:ln>
        </p:spPr>
        <p:txBody>
          <a:bodyPr/>
          <a:lstStyle/>
          <a:p>
            <a:pPr algn="ctr"/>
            <a:r>
              <a:rPr lang="zh-CN" altLang="en-US" dirty="0">
                <a:solidFill>
                  <a:schemeClr val="tx1"/>
                </a:solidFill>
                <a:latin typeface="Tahoma" pitchFamily="34" charset="0"/>
              </a:rPr>
              <a:t>压缩</a:t>
            </a:r>
          </a:p>
        </p:txBody>
      </p:sp>
      <p:sp>
        <p:nvSpPr>
          <p:cNvPr id="12294" name="AutoShape 18"/>
          <p:cNvSpPr>
            <a:spLocks noChangeArrowheads="1"/>
          </p:cNvSpPr>
          <p:nvPr/>
        </p:nvSpPr>
        <p:spPr bwMode="auto">
          <a:xfrm>
            <a:off x="6643702" y="1428736"/>
            <a:ext cx="1219200" cy="360363"/>
          </a:xfrm>
          <a:prstGeom prst="wedgeRectCallout">
            <a:avLst>
              <a:gd name="adj1" fmla="val 10676"/>
              <a:gd name="adj2" fmla="val -126213"/>
            </a:avLst>
          </a:prstGeom>
          <a:solidFill>
            <a:schemeClr val="accent1"/>
          </a:solidFill>
          <a:ln w="9525">
            <a:solidFill>
              <a:schemeClr val="tx1"/>
            </a:solidFill>
            <a:miter lim="800000"/>
            <a:headEnd/>
            <a:tailEnd/>
          </a:ln>
        </p:spPr>
        <p:txBody>
          <a:bodyPr/>
          <a:lstStyle/>
          <a:p>
            <a:pPr algn="ctr"/>
            <a:r>
              <a:rPr lang="zh-CN" altLang="en-US" dirty="0">
                <a:solidFill>
                  <a:schemeClr val="tx1"/>
                </a:solidFill>
                <a:latin typeface="Tahoma" pitchFamily="34" charset="0"/>
              </a:rPr>
              <a:t>公钥验证</a:t>
            </a:r>
          </a:p>
        </p:txBody>
      </p:sp>
      <p:sp>
        <p:nvSpPr>
          <p:cNvPr id="12295" name="AutoShape 19"/>
          <p:cNvSpPr>
            <a:spLocks noChangeArrowheads="1"/>
          </p:cNvSpPr>
          <p:nvPr/>
        </p:nvSpPr>
        <p:spPr bwMode="auto">
          <a:xfrm>
            <a:off x="2000232" y="4000504"/>
            <a:ext cx="1657350" cy="431800"/>
          </a:xfrm>
          <a:prstGeom prst="wedgeRectCallout">
            <a:avLst>
              <a:gd name="adj1" fmla="val -49616"/>
              <a:gd name="adj2" fmla="val -141176"/>
            </a:avLst>
          </a:prstGeom>
          <a:solidFill>
            <a:schemeClr val="accent1"/>
          </a:solidFill>
          <a:ln w="9525">
            <a:solidFill>
              <a:schemeClr val="tx1"/>
            </a:solidFill>
            <a:miter lim="800000"/>
            <a:headEnd/>
            <a:tailEnd/>
          </a:ln>
        </p:spPr>
        <p:txBody>
          <a:bodyPr/>
          <a:lstStyle/>
          <a:p>
            <a:pPr algn="ctr"/>
            <a:r>
              <a:rPr lang="zh-CN" altLang="en-US" dirty="0">
                <a:solidFill>
                  <a:schemeClr val="tx1"/>
                </a:solidFill>
                <a:latin typeface="Tahoma" pitchFamily="34" charset="0"/>
              </a:rPr>
              <a:t>对称密码加密</a:t>
            </a:r>
          </a:p>
        </p:txBody>
      </p:sp>
      <p:sp>
        <p:nvSpPr>
          <p:cNvPr id="12296" name="AutoShape 20"/>
          <p:cNvSpPr>
            <a:spLocks noChangeArrowheads="1"/>
          </p:cNvSpPr>
          <p:nvPr/>
        </p:nvSpPr>
        <p:spPr bwMode="auto">
          <a:xfrm>
            <a:off x="5072066" y="1571612"/>
            <a:ext cx="914400" cy="360363"/>
          </a:xfrm>
          <a:prstGeom prst="wedgeRectCallout">
            <a:avLst>
              <a:gd name="adj1" fmla="val -14236"/>
              <a:gd name="adj2" fmla="val -151764"/>
            </a:avLst>
          </a:prstGeom>
          <a:solidFill>
            <a:schemeClr val="accent1"/>
          </a:solidFill>
          <a:ln w="9525">
            <a:solidFill>
              <a:schemeClr val="tx1"/>
            </a:solidFill>
            <a:miter lim="800000"/>
            <a:headEnd/>
            <a:tailEnd/>
          </a:ln>
        </p:spPr>
        <p:txBody>
          <a:bodyPr/>
          <a:lstStyle/>
          <a:p>
            <a:pPr algn="ctr"/>
            <a:r>
              <a:rPr lang="zh-CN" altLang="en-US" dirty="0">
                <a:solidFill>
                  <a:schemeClr val="tx1"/>
                </a:solidFill>
                <a:latin typeface="Tahoma" pitchFamily="34" charset="0"/>
              </a:rPr>
              <a:t>解压缩</a:t>
            </a:r>
          </a:p>
        </p:txBody>
      </p:sp>
      <p:sp>
        <p:nvSpPr>
          <p:cNvPr id="12297" name="AutoShape 21"/>
          <p:cNvSpPr>
            <a:spLocks noChangeArrowheads="1"/>
          </p:cNvSpPr>
          <p:nvPr/>
        </p:nvSpPr>
        <p:spPr bwMode="auto">
          <a:xfrm>
            <a:off x="1928794" y="5857892"/>
            <a:ext cx="1009650" cy="360363"/>
          </a:xfrm>
          <a:prstGeom prst="wedgeRectCallout">
            <a:avLst>
              <a:gd name="adj1" fmla="val -62106"/>
              <a:gd name="adj2" fmla="val -181278"/>
            </a:avLst>
          </a:prstGeom>
          <a:solidFill>
            <a:schemeClr val="accent1"/>
          </a:solidFill>
          <a:ln w="9525">
            <a:solidFill>
              <a:schemeClr val="tx1"/>
            </a:solidFill>
            <a:miter lim="800000"/>
            <a:headEnd/>
            <a:tailEnd/>
          </a:ln>
        </p:spPr>
        <p:txBody>
          <a:bodyPr/>
          <a:lstStyle/>
          <a:p>
            <a:pPr algn="ctr"/>
            <a:r>
              <a:rPr lang="zh-CN" altLang="en-US">
                <a:solidFill>
                  <a:schemeClr val="tx1"/>
                </a:solidFill>
                <a:latin typeface="Tahoma" pitchFamily="34" charset="0"/>
              </a:rPr>
              <a:t>签名</a:t>
            </a:r>
          </a:p>
        </p:txBody>
      </p:sp>
      <p:sp>
        <p:nvSpPr>
          <p:cNvPr id="12298" name="AutoShape 22"/>
          <p:cNvSpPr>
            <a:spLocks noChangeArrowheads="1"/>
          </p:cNvSpPr>
          <p:nvPr/>
        </p:nvSpPr>
        <p:spPr bwMode="auto">
          <a:xfrm>
            <a:off x="3143240" y="5857892"/>
            <a:ext cx="719138" cy="360363"/>
          </a:xfrm>
          <a:prstGeom prst="wedgeRectCallout">
            <a:avLst>
              <a:gd name="adj1" fmla="val -71190"/>
              <a:gd name="adj2" fmla="val -182597"/>
            </a:avLst>
          </a:prstGeom>
          <a:solidFill>
            <a:schemeClr val="accent1"/>
          </a:solidFill>
          <a:ln w="9525">
            <a:solidFill>
              <a:schemeClr val="tx1"/>
            </a:solidFill>
            <a:miter lim="800000"/>
            <a:headEnd/>
            <a:tailEnd/>
          </a:ln>
        </p:spPr>
        <p:txBody>
          <a:bodyPr/>
          <a:lstStyle/>
          <a:p>
            <a:pPr algn="ctr"/>
            <a:r>
              <a:rPr lang="zh-CN" altLang="en-US">
                <a:solidFill>
                  <a:schemeClr val="tx1"/>
                </a:solidFill>
                <a:latin typeface="Tahoma" pitchFamily="34" charset="0"/>
              </a:rPr>
              <a:t>压缩</a:t>
            </a:r>
          </a:p>
        </p:txBody>
      </p:sp>
      <p:sp>
        <p:nvSpPr>
          <p:cNvPr id="12299" name="AutoShape 23"/>
          <p:cNvSpPr>
            <a:spLocks noChangeArrowheads="1"/>
          </p:cNvSpPr>
          <p:nvPr/>
        </p:nvSpPr>
        <p:spPr bwMode="auto">
          <a:xfrm>
            <a:off x="4071934" y="5929330"/>
            <a:ext cx="1657350" cy="431800"/>
          </a:xfrm>
          <a:prstGeom prst="wedgeRectCallout">
            <a:avLst>
              <a:gd name="adj1" fmla="val -75861"/>
              <a:gd name="adj2" fmla="val -177940"/>
            </a:avLst>
          </a:prstGeom>
          <a:solidFill>
            <a:schemeClr val="accent1"/>
          </a:solidFill>
          <a:ln w="9525">
            <a:solidFill>
              <a:schemeClr val="tx1"/>
            </a:solidFill>
            <a:miter lim="800000"/>
            <a:headEnd/>
            <a:tailEnd/>
          </a:ln>
        </p:spPr>
        <p:txBody>
          <a:bodyPr/>
          <a:lstStyle/>
          <a:p>
            <a:pPr algn="ctr"/>
            <a:r>
              <a:rPr lang="zh-CN" altLang="en-US">
                <a:solidFill>
                  <a:schemeClr val="tx1"/>
                </a:solidFill>
                <a:latin typeface="Tahoma" pitchFamily="34" charset="0"/>
              </a:rPr>
              <a:t>对称密码加密</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zh-CN" altLang="sv-SE">
                <a:latin typeface="宋体" pitchFamily="2" charset="-122"/>
              </a:rPr>
              <a:t>压缩</a:t>
            </a:r>
            <a:endParaRPr lang="zh-CN" altLang="en-US">
              <a:latin typeface="宋体" pitchFamily="2" charset="-122"/>
            </a:endParaRPr>
          </a:p>
        </p:txBody>
      </p:sp>
      <p:sp>
        <p:nvSpPr>
          <p:cNvPr id="13315" name="Rectangle 3"/>
          <p:cNvSpPr>
            <a:spLocks noGrp="1" noChangeArrowheads="1"/>
          </p:cNvSpPr>
          <p:nvPr>
            <p:ph type="body" idx="1"/>
          </p:nvPr>
        </p:nvSpPr>
        <p:spPr>
          <a:xfrm>
            <a:off x="428596" y="1857364"/>
            <a:ext cx="8715404" cy="4643470"/>
          </a:xfrm>
        </p:spPr>
        <p:txBody>
          <a:bodyPr/>
          <a:lstStyle/>
          <a:p>
            <a:pPr eaLnBrk="1" hangingPunct="1">
              <a:lnSpc>
                <a:spcPct val="110000"/>
              </a:lnSpc>
            </a:pPr>
            <a:r>
              <a:rPr lang="sv-SE" altLang="zh-CN" sz="2800" b="1" dirty="0">
                <a:latin typeface="宋体" pitchFamily="2" charset="-122"/>
              </a:rPr>
              <a:t>PGP </a:t>
            </a:r>
            <a:r>
              <a:rPr lang="zh-CN" altLang="sv-SE" sz="2800" b="1" dirty="0">
                <a:latin typeface="宋体" pitchFamily="2" charset="-122"/>
              </a:rPr>
              <a:t>的压缩过程在报文的签名和加密之间，即</a:t>
            </a:r>
            <a:r>
              <a:rPr lang="zh-CN" altLang="sv-SE" sz="2800" b="1" dirty="0">
                <a:solidFill>
                  <a:srgbClr val="FF0000"/>
                </a:solidFill>
                <a:latin typeface="宋体" pitchFamily="2" charset="-122"/>
              </a:rPr>
              <a:t>先</a:t>
            </a:r>
            <a:r>
              <a:rPr lang="zh-CN" altLang="sv-SE" sz="2800" b="1" dirty="0">
                <a:latin typeface="宋体" pitchFamily="2" charset="-122"/>
              </a:rPr>
              <a:t>对报文</a:t>
            </a:r>
            <a:r>
              <a:rPr lang="zh-CN" altLang="sv-SE" sz="2800" b="1" dirty="0">
                <a:solidFill>
                  <a:srgbClr val="FF0000"/>
                </a:solidFill>
                <a:latin typeface="宋体" pitchFamily="2" charset="-122"/>
              </a:rPr>
              <a:t>签名</a:t>
            </a:r>
            <a:r>
              <a:rPr lang="zh-CN" altLang="sv-SE" sz="2800" b="1" dirty="0">
                <a:latin typeface="宋体" pitchFamily="2" charset="-122"/>
              </a:rPr>
              <a:t>，然</a:t>
            </a:r>
            <a:r>
              <a:rPr lang="zh-CN" altLang="sv-SE" sz="2800" b="1" dirty="0">
                <a:solidFill>
                  <a:srgbClr val="FF0000"/>
                </a:solidFill>
                <a:latin typeface="宋体" pitchFamily="2" charset="-122"/>
              </a:rPr>
              <a:t>后压缩</a:t>
            </a:r>
            <a:r>
              <a:rPr lang="zh-CN" altLang="sv-SE" sz="2800" b="1" dirty="0">
                <a:latin typeface="宋体" pitchFamily="2" charset="-122"/>
              </a:rPr>
              <a:t>，再是加密</a:t>
            </a:r>
          </a:p>
          <a:p>
            <a:pPr lvl="1" eaLnBrk="1" hangingPunct="1">
              <a:lnSpc>
                <a:spcPct val="110000"/>
              </a:lnSpc>
            </a:pPr>
            <a:r>
              <a:rPr lang="zh-CN" altLang="sv-SE" sz="2400" b="1" dirty="0">
                <a:latin typeface="宋体" pitchFamily="2" charset="-122"/>
              </a:rPr>
              <a:t>签名后再压缩</a:t>
            </a:r>
            <a:r>
              <a:rPr lang="zh-CN" altLang="en-US" sz="2400" b="1" dirty="0">
                <a:latin typeface="宋体" pitchFamily="2" charset="-122"/>
              </a:rPr>
              <a:t>是为了</a:t>
            </a:r>
            <a:r>
              <a:rPr lang="zh-CN" altLang="en-US" sz="2400" b="1" dirty="0">
                <a:solidFill>
                  <a:srgbClr val="FF0000"/>
                </a:solidFill>
                <a:latin typeface="宋体" pitchFamily="2" charset="-122"/>
              </a:rPr>
              <a:t>方便保存未压缩的报文和签名</a:t>
            </a:r>
            <a:r>
              <a:rPr lang="zh-CN" altLang="en-US" sz="2400" b="1" dirty="0">
                <a:latin typeface="宋体" pitchFamily="2" charset="-122"/>
              </a:rPr>
              <a:t>，为了以后存储方便，如果签名是对压缩后报文进行的，势必要保存一份压缩的文档与之对应。</a:t>
            </a:r>
          </a:p>
          <a:p>
            <a:pPr lvl="1" eaLnBrk="1" hangingPunct="1">
              <a:lnSpc>
                <a:spcPct val="110000"/>
              </a:lnSpc>
            </a:pPr>
            <a:r>
              <a:rPr lang="zh-CN" altLang="en-US" sz="2400" b="1" dirty="0">
                <a:solidFill>
                  <a:srgbClr val="FF0000"/>
                </a:solidFill>
                <a:latin typeface="宋体" pitchFamily="2" charset="-122"/>
              </a:rPr>
              <a:t>压缩后加密</a:t>
            </a:r>
            <a:r>
              <a:rPr lang="zh-CN" altLang="en-US" sz="2400" b="1" dirty="0">
                <a:latin typeface="宋体" pitchFamily="2" charset="-122"/>
              </a:rPr>
              <a:t>可以节约传输文件的存储空间，</a:t>
            </a:r>
            <a:r>
              <a:rPr lang="zh-CN" altLang="en-US" sz="2400" b="1" dirty="0">
                <a:solidFill>
                  <a:srgbClr val="FF0000"/>
                </a:solidFill>
                <a:latin typeface="宋体" pitchFamily="2" charset="-122"/>
              </a:rPr>
              <a:t>加快加密速度</a:t>
            </a:r>
            <a:r>
              <a:rPr lang="zh-CN" altLang="en-US" sz="2400" b="1" dirty="0">
                <a:latin typeface="宋体" pitchFamily="2" charset="-122"/>
              </a:rPr>
              <a:t>，且因为压缩，减少了原文中的关联性，使密码分析也更困难</a:t>
            </a:r>
            <a:endParaRPr lang="zh-CN" altLang="sv-SE" sz="2400" b="1" dirty="0">
              <a:latin typeface="宋体" pitchFamily="2" charset="-122"/>
            </a:endParaRPr>
          </a:p>
          <a:p>
            <a:pPr eaLnBrk="1" hangingPunct="1">
              <a:lnSpc>
                <a:spcPct val="110000"/>
              </a:lnSpc>
            </a:pPr>
            <a:r>
              <a:rPr lang="zh-CN" altLang="sv-SE" sz="2800" b="1" dirty="0">
                <a:latin typeface="宋体" pitchFamily="2" charset="-122"/>
              </a:rPr>
              <a:t>压缩算法采用</a:t>
            </a:r>
            <a:r>
              <a:rPr lang="sv-SE" altLang="zh-CN" sz="2800" b="1" dirty="0">
                <a:latin typeface="宋体" pitchFamily="2" charset="-122"/>
              </a:rPr>
              <a:t>ZIP</a:t>
            </a:r>
            <a:endParaRPr lang="en-US" altLang="zh-CN" sz="2800" b="1" dirty="0">
              <a:latin typeface="宋体" pitchFamily="2" charset="-122"/>
            </a:endParaRP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5"/>
          <p:cNvPicPr>
            <a:picLocks noChangeAspect="1" noChangeArrowheads="1"/>
          </p:cNvPicPr>
          <p:nvPr/>
        </p:nvPicPr>
        <p:blipFill>
          <a:blip r:embed="rId3" cstate="print"/>
          <a:srcRect/>
          <a:stretch>
            <a:fillRect/>
          </a:stretch>
        </p:blipFill>
        <p:spPr bwMode="auto">
          <a:xfrm>
            <a:off x="4500562" y="2071678"/>
            <a:ext cx="4643438" cy="3044825"/>
          </a:xfrm>
          <a:prstGeom prst="rect">
            <a:avLst/>
          </a:prstGeom>
          <a:noFill/>
          <a:ln w="9525">
            <a:noFill/>
            <a:miter lim="800000"/>
            <a:headEnd/>
            <a:tailEnd/>
          </a:ln>
        </p:spPr>
      </p:pic>
      <p:sp>
        <p:nvSpPr>
          <p:cNvPr id="14338" name="Rectangle 2"/>
          <p:cNvSpPr>
            <a:spLocks noGrp="1" noChangeArrowheads="1"/>
          </p:cNvSpPr>
          <p:nvPr>
            <p:ph type="title"/>
          </p:nvPr>
        </p:nvSpPr>
        <p:spPr/>
        <p:txBody>
          <a:bodyPr/>
          <a:lstStyle/>
          <a:p>
            <a:pPr eaLnBrk="1" hangingPunct="1"/>
            <a:r>
              <a:rPr lang="sv-SE" altLang="zh-CN">
                <a:latin typeface="宋体" pitchFamily="2" charset="-122"/>
              </a:rPr>
              <a:t>E-mail </a:t>
            </a:r>
            <a:r>
              <a:rPr lang="zh-CN" altLang="sv-SE">
                <a:latin typeface="宋体" pitchFamily="2" charset="-122"/>
              </a:rPr>
              <a:t>的兼容性</a:t>
            </a:r>
            <a:endParaRPr lang="zh-CN" altLang="en-US">
              <a:latin typeface="宋体" pitchFamily="2" charset="-122"/>
            </a:endParaRPr>
          </a:p>
        </p:txBody>
      </p:sp>
      <p:sp>
        <p:nvSpPr>
          <p:cNvPr id="14339" name="Rectangle 3"/>
          <p:cNvSpPr>
            <a:spLocks noGrp="1" noChangeArrowheads="1"/>
          </p:cNvSpPr>
          <p:nvPr>
            <p:ph type="body" idx="1"/>
          </p:nvPr>
        </p:nvSpPr>
        <p:spPr>
          <a:xfrm>
            <a:off x="0" y="2000240"/>
            <a:ext cx="4786314" cy="4714908"/>
          </a:xfrm>
        </p:spPr>
        <p:txBody>
          <a:bodyPr/>
          <a:lstStyle/>
          <a:p>
            <a:pPr eaLnBrk="1" hangingPunct="1">
              <a:lnSpc>
                <a:spcPct val="100000"/>
              </a:lnSpc>
            </a:pPr>
            <a:r>
              <a:rPr lang="zh-CN" altLang="en-US" sz="2400" b="1" dirty="0"/>
              <a:t>在多数的邮件系统中是以</a:t>
            </a:r>
            <a:r>
              <a:rPr lang="en-US" altLang="zh-CN" sz="2400" b="1" dirty="0"/>
              <a:t>ASCII</a:t>
            </a:r>
            <a:r>
              <a:rPr lang="zh-CN" altLang="en-US" sz="2400" b="1" dirty="0"/>
              <a:t>字符形式传输，加密后的任意</a:t>
            </a:r>
            <a:r>
              <a:rPr lang="en-US" altLang="zh-CN" sz="2400" b="1" dirty="0"/>
              <a:t>8</a:t>
            </a:r>
            <a:r>
              <a:rPr lang="zh-CN" altLang="en-US" sz="2400" b="1" dirty="0"/>
              <a:t>比特报文可能不符合</a:t>
            </a:r>
            <a:r>
              <a:rPr lang="en-US" altLang="zh-CN" sz="2400" b="1" dirty="0"/>
              <a:t>ASCII</a:t>
            </a:r>
            <a:r>
              <a:rPr lang="zh-CN" altLang="en-US" sz="2400" b="1" dirty="0"/>
              <a:t>字符特点。</a:t>
            </a:r>
          </a:p>
          <a:p>
            <a:pPr eaLnBrk="1" hangingPunct="1">
              <a:lnSpc>
                <a:spcPct val="100000"/>
              </a:lnSpc>
            </a:pPr>
            <a:r>
              <a:rPr lang="zh-CN" altLang="en-US" sz="2400" b="1" dirty="0"/>
              <a:t>采用基</a:t>
            </a:r>
            <a:r>
              <a:rPr lang="en-US" altLang="zh-CN" sz="2400" b="1" dirty="0"/>
              <a:t>64</a:t>
            </a:r>
            <a:r>
              <a:rPr lang="zh-CN" altLang="en-US" sz="2400" b="1" dirty="0"/>
              <a:t>转换方式。</a:t>
            </a:r>
            <a:endParaRPr lang="en-US" altLang="zh-CN" sz="2400" b="1" dirty="0"/>
          </a:p>
          <a:p>
            <a:pPr eaLnBrk="1" hangingPunct="1">
              <a:lnSpc>
                <a:spcPct val="100000"/>
              </a:lnSpc>
            </a:pPr>
            <a:r>
              <a:rPr lang="zh-CN" altLang="en-US" sz="2400" b="1" dirty="0"/>
              <a:t>基</a:t>
            </a:r>
            <a:r>
              <a:rPr lang="en-US" altLang="zh-CN" sz="2400" b="1" dirty="0"/>
              <a:t>64</a:t>
            </a:r>
            <a:r>
              <a:rPr lang="zh-CN" altLang="en-US" sz="2400" b="1" dirty="0"/>
              <a:t>转换方式 的采用将原报文扩展了</a:t>
            </a:r>
            <a:r>
              <a:rPr lang="en-US" altLang="zh-CN" sz="2400" b="1" dirty="0"/>
              <a:t>33%.</a:t>
            </a:r>
            <a:r>
              <a:rPr lang="en-US" altLang="zh-CN" sz="2400" dirty="0"/>
              <a:t> </a:t>
            </a:r>
          </a:p>
          <a:p>
            <a:pPr lvl="1" eaLnBrk="1" hangingPunct="1">
              <a:lnSpc>
                <a:spcPct val="100000"/>
              </a:lnSpc>
            </a:pPr>
            <a:r>
              <a:rPr lang="zh-CN" altLang="en-US" sz="2000" dirty="0"/>
              <a:t>把</a:t>
            </a:r>
            <a:r>
              <a:rPr lang="en-US" altLang="zh-CN" sz="2000" dirty="0"/>
              <a:t>3</a:t>
            </a:r>
            <a:r>
              <a:rPr lang="zh-CN" altLang="en-US" sz="2000" dirty="0"/>
              <a:t>个</a:t>
            </a:r>
            <a:r>
              <a:rPr lang="en-US" altLang="zh-CN" sz="2000" dirty="0"/>
              <a:t>8</a:t>
            </a:r>
            <a:r>
              <a:rPr lang="zh-CN" altLang="en-US" sz="2000" dirty="0"/>
              <a:t>位字节（</a:t>
            </a:r>
            <a:r>
              <a:rPr lang="en-US" altLang="zh-CN" sz="2000" dirty="0"/>
              <a:t>3*8=24</a:t>
            </a:r>
            <a:r>
              <a:rPr lang="zh-CN" altLang="en-US" sz="2000" dirty="0"/>
              <a:t>）转化为</a:t>
            </a:r>
            <a:r>
              <a:rPr lang="en-US" altLang="zh-CN" sz="2000" dirty="0"/>
              <a:t>4</a:t>
            </a:r>
            <a:r>
              <a:rPr lang="zh-CN" altLang="en-US" sz="2000" dirty="0"/>
              <a:t>个</a:t>
            </a:r>
            <a:r>
              <a:rPr lang="en-US" altLang="zh-CN" sz="2000" dirty="0"/>
              <a:t>6</a:t>
            </a:r>
            <a:r>
              <a:rPr lang="zh-CN" altLang="en-US" sz="2000" dirty="0"/>
              <a:t>位的字节（</a:t>
            </a:r>
            <a:r>
              <a:rPr lang="en-US" altLang="zh-CN" sz="2000" dirty="0"/>
              <a:t>4*6=24</a:t>
            </a:r>
            <a:r>
              <a:rPr lang="zh-CN" altLang="en-US" sz="2000" dirty="0"/>
              <a:t>），先</a:t>
            </a:r>
            <a:r>
              <a:rPr lang="zh-CN" altLang="en-US" sz="2000" b="1" dirty="0">
                <a:solidFill>
                  <a:srgbClr val="FF0000"/>
                </a:solidFill>
              </a:rPr>
              <a:t>查对应的基</a:t>
            </a:r>
            <a:r>
              <a:rPr lang="en-US" altLang="zh-CN" sz="2000" b="1" dirty="0">
                <a:solidFill>
                  <a:srgbClr val="FF0000"/>
                </a:solidFill>
              </a:rPr>
              <a:t>-64</a:t>
            </a:r>
            <a:r>
              <a:rPr lang="zh-CN" altLang="en-US" sz="2000" b="1" dirty="0">
                <a:solidFill>
                  <a:srgbClr val="FF0000"/>
                </a:solidFill>
              </a:rPr>
              <a:t>表</a:t>
            </a:r>
            <a:r>
              <a:rPr lang="zh-CN" altLang="en-US" sz="2000" dirty="0"/>
              <a:t>，再</a:t>
            </a:r>
            <a:r>
              <a:rPr lang="zh-CN" altLang="en-US" sz="2000" b="1" dirty="0"/>
              <a:t>对应到</a:t>
            </a:r>
            <a:r>
              <a:rPr lang="en-US" altLang="zh-CN" sz="2000" b="1" dirty="0"/>
              <a:t>ASCII</a:t>
            </a:r>
            <a:r>
              <a:rPr lang="zh-CN" altLang="en-US" sz="2000" b="1" dirty="0"/>
              <a:t>表</a:t>
            </a:r>
            <a:r>
              <a:rPr lang="zh-CN" altLang="en-US" sz="2000" dirty="0"/>
              <a:t>，首位置</a:t>
            </a:r>
            <a:r>
              <a:rPr lang="en-US" altLang="zh-CN" sz="2000" dirty="0"/>
              <a:t>0</a:t>
            </a:r>
          </a:p>
          <a:p>
            <a:pPr eaLnBrk="1" hangingPunct="1">
              <a:lnSpc>
                <a:spcPct val="100000"/>
              </a:lnSpc>
            </a:pPr>
            <a:endParaRPr lang="en-US" altLang="zh-CN" sz="2400" b="1" dirty="0"/>
          </a:p>
          <a:p>
            <a:pPr eaLnBrk="1" hangingPunct="1">
              <a:lnSpc>
                <a:spcPct val="100000"/>
              </a:lnSpc>
            </a:pPr>
            <a:endParaRPr lang="en-US" altLang="zh-CN" sz="2400" dirty="0"/>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zh-CN" altLang="en-US">
                <a:latin typeface="宋体" pitchFamily="2" charset="-122"/>
              </a:rPr>
              <a:t>分段和重组</a:t>
            </a:r>
          </a:p>
        </p:txBody>
      </p:sp>
      <p:sp>
        <p:nvSpPr>
          <p:cNvPr id="15363" name="Rectangle 3"/>
          <p:cNvSpPr>
            <a:spLocks noGrp="1" noChangeArrowheads="1"/>
          </p:cNvSpPr>
          <p:nvPr>
            <p:ph type="body" idx="1"/>
          </p:nvPr>
        </p:nvSpPr>
        <p:spPr/>
        <p:txBody>
          <a:bodyPr/>
          <a:lstStyle/>
          <a:p>
            <a:pPr eaLnBrk="1" hangingPunct="1"/>
            <a:r>
              <a:rPr lang="zh-CN" altLang="en-US" b="1">
                <a:latin typeface="宋体" pitchFamily="2" charset="-122"/>
              </a:rPr>
              <a:t>通常邮件的最大报文的长度限制在</a:t>
            </a:r>
            <a:r>
              <a:rPr lang="en-US" altLang="zh-CN" b="1">
                <a:latin typeface="宋体" pitchFamily="2" charset="-122"/>
              </a:rPr>
              <a:t>50,000</a:t>
            </a:r>
            <a:r>
              <a:rPr lang="zh-CN" altLang="en-US" b="1">
                <a:latin typeface="宋体" pitchFamily="2" charset="-122"/>
              </a:rPr>
              <a:t>字节</a:t>
            </a:r>
          </a:p>
          <a:p>
            <a:pPr eaLnBrk="1" hangingPunct="1"/>
            <a:r>
              <a:rPr lang="zh-CN" altLang="en-US" b="1">
                <a:latin typeface="宋体" pitchFamily="2" charset="-122"/>
              </a:rPr>
              <a:t>超过标准长度的报文必须分段</a:t>
            </a:r>
            <a:r>
              <a:rPr lang="en-US" altLang="zh-CN" b="1">
                <a:latin typeface="宋体" pitchFamily="2" charset="-122"/>
              </a:rPr>
              <a:t>.</a:t>
            </a:r>
          </a:p>
          <a:p>
            <a:pPr eaLnBrk="1" hangingPunct="1"/>
            <a:r>
              <a:rPr lang="en-US" altLang="zh-CN" b="1">
                <a:latin typeface="宋体" pitchFamily="2" charset="-122"/>
              </a:rPr>
              <a:t>PGP </a:t>
            </a:r>
            <a:r>
              <a:rPr lang="zh-CN" altLang="en-US" b="1">
                <a:latin typeface="宋体" pitchFamily="2" charset="-122"/>
              </a:rPr>
              <a:t>自动对过长的报文分段</a:t>
            </a:r>
            <a:r>
              <a:rPr lang="en-US" altLang="zh-CN" b="1">
                <a:latin typeface="宋体" pitchFamily="2" charset="-122"/>
              </a:rPr>
              <a:t>.</a:t>
            </a:r>
          </a:p>
          <a:p>
            <a:pPr eaLnBrk="1" hangingPunct="1"/>
            <a:r>
              <a:rPr lang="zh-CN" altLang="en-US" b="1">
                <a:latin typeface="宋体" pitchFamily="2" charset="-122"/>
              </a:rPr>
              <a:t>接收端再将其重组</a:t>
            </a:r>
            <a:r>
              <a:rPr lang="en-US" altLang="zh-CN" b="1">
                <a:latin typeface="宋体" pitchFamily="2" charset="-122"/>
              </a:rPr>
              <a:t>.</a:t>
            </a:r>
          </a:p>
          <a:p>
            <a:pPr eaLnBrk="1" hangingPunct="1"/>
            <a:endParaRPr lang="en-US" altLang="zh-CN"/>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p:txBody>
          <a:bodyPr/>
          <a:lstStyle/>
          <a:p>
            <a:pPr eaLnBrk="1" hangingPunct="1"/>
            <a:r>
              <a:rPr lang="zh-CN" altLang="en-US"/>
              <a:t>网络安全事件</a:t>
            </a:r>
            <a:r>
              <a:rPr lang="en-US" altLang="zh-CN" sz="2800">
                <a:latin typeface="宋体" pitchFamily="2" charset="-122"/>
              </a:rPr>
              <a:t>——</a:t>
            </a:r>
            <a:r>
              <a:rPr lang="zh-CN" altLang="en-US"/>
              <a:t>网络监听？</a:t>
            </a:r>
          </a:p>
        </p:txBody>
      </p:sp>
      <p:sp>
        <p:nvSpPr>
          <p:cNvPr id="1030" name="Text Box 3"/>
          <p:cNvSpPr txBox="1">
            <a:spLocks noChangeArrowheads="1"/>
          </p:cNvSpPr>
          <p:nvPr/>
        </p:nvSpPr>
        <p:spPr bwMode="auto">
          <a:xfrm>
            <a:off x="1644650" y="4833938"/>
            <a:ext cx="793750" cy="336550"/>
          </a:xfrm>
          <a:prstGeom prst="rect">
            <a:avLst/>
          </a:prstGeom>
          <a:noFill/>
          <a:ln w="9525">
            <a:noFill/>
            <a:miter lim="800000"/>
            <a:headEnd/>
            <a:tailEnd/>
          </a:ln>
        </p:spPr>
        <p:txBody>
          <a:bodyPr wrap="none">
            <a:spAutoFit/>
          </a:bodyPr>
          <a:lstStyle/>
          <a:p>
            <a:pPr eaLnBrk="0" hangingPunct="0"/>
            <a:r>
              <a:rPr kumimoji="1" lang="zh-CN" altLang="en-US" sz="1600" b="1">
                <a:solidFill>
                  <a:srgbClr val="9900CC"/>
                </a:solidFill>
                <a:ea typeface="仿宋_GB2312" pitchFamily="49" charset="-122"/>
              </a:rPr>
              <a:t>服务器</a:t>
            </a:r>
            <a:endParaRPr kumimoji="1" lang="zh-CN" altLang="en-US" sz="1600" b="1">
              <a:solidFill>
                <a:srgbClr val="9900CC"/>
              </a:solidFill>
            </a:endParaRPr>
          </a:p>
        </p:txBody>
      </p:sp>
      <p:grpSp>
        <p:nvGrpSpPr>
          <p:cNvPr id="1031" name="Group 4"/>
          <p:cNvGrpSpPr>
            <a:grpSpLocks/>
          </p:cNvGrpSpPr>
          <p:nvPr/>
        </p:nvGrpSpPr>
        <p:grpSpPr bwMode="auto">
          <a:xfrm>
            <a:off x="1066800" y="2090738"/>
            <a:ext cx="7118350" cy="2590800"/>
            <a:chOff x="672" y="912"/>
            <a:chExt cx="4484" cy="1632"/>
          </a:xfrm>
        </p:grpSpPr>
        <p:graphicFrame>
          <p:nvGraphicFramePr>
            <p:cNvPr id="1027" name="Object 3"/>
            <p:cNvGraphicFramePr>
              <a:graphicFrameLocks noChangeAspect="1"/>
            </p:cNvGraphicFramePr>
            <p:nvPr/>
          </p:nvGraphicFramePr>
          <p:xfrm>
            <a:off x="3888" y="1296"/>
            <a:ext cx="1268" cy="1216"/>
          </p:xfrm>
          <a:graphic>
            <a:graphicData uri="http://schemas.openxmlformats.org/presentationml/2006/ole">
              <mc:AlternateContent xmlns:mc="http://schemas.openxmlformats.org/markup-compatibility/2006">
                <mc:Choice xmlns:v="urn:schemas-microsoft-com:vml" Requires="v">
                  <p:oleObj spid="_x0000_s1044" name="剪辑" r:id="rId4" imgW="2013120" imgH="1929960" progId="">
                    <p:embed/>
                  </p:oleObj>
                </mc:Choice>
                <mc:Fallback>
                  <p:oleObj name="剪辑" r:id="rId4" imgW="2013120" imgH="192996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8" y="1296"/>
                          <a:ext cx="1268" cy="12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4"/>
            <p:cNvGraphicFramePr>
              <a:graphicFrameLocks noChangeAspect="1"/>
            </p:cNvGraphicFramePr>
            <p:nvPr/>
          </p:nvGraphicFramePr>
          <p:xfrm>
            <a:off x="672" y="912"/>
            <a:ext cx="1167" cy="1632"/>
          </p:xfrm>
          <a:graphic>
            <a:graphicData uri="http://schemas.openxmlformats.org/presentationml/2006/ole">
              <mc:AlternateContent xmlns:mc="http://schemas.openxmlformats.org/markup-compatibility/2006">
                <mc:Choice xmlns:v="urn:schemas-microsoft-com:vml" Requires="v">
                  <p:oleObj spid="_x0000_s1045" name="剪辑" r:id="rId6" imgW="2734920" imgH="3825360" progId="">
                    <p:embed/>
                  </p:oleObj>
                </mc:Choice>
                <mc:Fallback>
                  <p:oleObj name="剪辑" r:id="rId6" imgW="2734920" imgH="3825360" progId="">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2" y="912"/>
                          <a:ext cx="1167" cy="16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039" name="Group 7"/>
            <p:cNvGrpSpPr>
              <a:grpSpLocks/>
            </p:cNvGrpSpPr>
            <p:nvPr/>
          </p:nvGrpSpPr>
          <p:grpSpPr bwMode="auto">
            <a:xfrm>
              <a:off x="2064" y="1248"/>
              <a:ext cx="1776" cy="240"/>
              <a:chOff x="2064" y="1248"/>
              <a:chExt cx="1776" cy="240"/>
            </a:xfrm>
          </p:grpSpPr>
          <p:sp>
            <p:nvSpPr>
              <p:cNvPr id="1040" name="Line 8"/>
              <p:cNvSpPr>
                <a:spLocks noChangeShapeType="1"/>
              </p:cNvSpPr>
              <p:nvPr/>
            </p:nvSpPr>
            <p:spPr bwMode="auto">
              <a:xfrm>
                <a:off x="2064" y="1488"/>
                <a:ext cx="1776" cy="0"/>
              </a:xfrm>
              <a:prstGeom prst="line">
                <a:avLst/>
              </a:prstGeom>
              <a:noFill/>
              <a:ln w="38100">
                <a:solidFill>
                  <a:srgbClr val="008000"/>
                </a:solidFill>
                <a:round/>
                <a:headEnd type="triangle" w="lg" len="lg"/>
                <a:tailEnd type="triangle" w="lg" len="lg"/>
              </a:ln>
            </p:spPr>
            <p:txBody>
              <a:bodyPr wrap="none" anchor="ctr"/>
              <a:lstStyle/>
              <a:p>
                <a:endParaRPr lang="zh-CN" altLang="en-US"/>
              </a:p>
            </p:txBody>
          </p:sp>
          <p:sp>
            <p:nvSpPr>
              <p:cNvPr id="1041" name="Text Box 9"/>
              <p:cNvSpPr txBox="1">
                <a:spLocks noChangeArrowheads="1"/>
              </p:cNvSpPr>
              <p:nvPr/>
            </p:nvSpPr>
            <p:spPr bwMode="auto">
              <a:xfrm>
                <a:off x="2592" y="1248"/>
                <a:ext cx="628" cy="212"/>
              </a:xfrm>
              <a:prstGeom prst="rect">
                <a:avLst/>
              </a:prstGeom>
              <a:noFill/>
              <a:ln w="9525">
                <a:noFill/>
                <a:miter lim="800000"/>
                <a:headEnd/>
                <a:tailEnd/>
              </a:ln>
            </p:spPr>
            <p:txBody>
              <a:bodyPr wrap="none">
                <a:spAutoFit/>
              </a:bodyPr>
              <a:lstStyle/>
              <a:p>
                <a:pPr eaLnBrk="0" hangingPunct="0"/>
                <a:r>
                  <a:rPr kumimoji="1" lang="zh-CN" altLang="en-US" sz="1600" b="1">
                    <a:solidFill>
                      <a:srgbClr val="9900CC"/>
                    </a:solidFill>
                    <a:ea typeface="仿宋_GB2312" pitchFamily="49" charset="-122"/>
                  </a:rPr>
                  <a:t>正常连接</a:t>
                </a:r>
              </a:p>
            </p:txBody>
          </p:sp>
        </p:grpSp>
      </p:grpSp>
      <p:grpSp>
        <p:nvGrpSpPr>
          <p:cNvPr id="1032" name="Group 10"/>
          <p:cNvGrpSpPr>
            <a:grpSpLocks/>
          </p:cNvGrpSpPr>
          <p:nvPr/>
        </p:nvGrpSpPr>
        <p:grpSpPr bwMode="auto">
          <a:xfrm>
            <a:off x="3505200" y="4910138"/>
            <a:ext cx="1350963" cy="1697037"/>
            <a:chOff x="2294" y="2736"/>
            <a:chExt cx="851" cy="1069"/>
          </a:xfrm>
        </p:grpSpPr>
        <p:graphicFrame>
          <p:nvGraphicFramePr>
            <p:cNvPr id="1026" name="Object 2"/>
            <p:cNvGraphicFramePr>
              <a:graphicFrameLocks noChangeAspect="1"/>
            </p:cNvGraphicFramePr>
            <p:nvPr/>
          </p:nvGraphicFramePr>
          <p:xfrm>
            <a:off x="2352" y="2736"/>
            <a:ext cx="793" cy="716"/>
          </p:xfrm>
          <a:graphic>
            <a:graphicData uri="http://schemas.openxmlformats.org/presentationml/2006/ole">
              <mc:AlternateContent xmlns:mc="http://schemas.openxmlformats.org/markup-compatibility/2006">
                <mc:Choice xmlns:v="urn:schemas-microsoft-com:vml" Requires="v">
                  <p:oleObj spid="_x0000_s1046" name="剪辑" r:id="rId8" imgW="1259640" imgH="1137240" progId="">
                    <p:embed/>
                  </p:oleObj>
                </mc:Choice>
                <mc:Fallback>
                  <p:oleObj name="剪辑" r:id="rId8" imgW="1259640" imgH="1137240" progId="">
                    <p:embed/>
                    <p:pic>
                      <p:nvPicPr>
                        <p:cNvPr id="0"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52" y="2736"/>
                          <a:ext cx="793" cy="7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8" name="Text Box 12"/>
            <p:cNvSpPr txBox="1">
              <a:spLocks noChangeArrowheads="1"/>
            </p:cNvSpPr>
            <p:nvPr/>
          </p:nvSpPr>
          <p:spPr bwMode="auto">
            <a:xfrm>
              <a:off x="2294" y="3574"/>
              <a:ext cx="836" cy="231"/>
            </a:xfrm>
            <a:prstGeom prst="rect">
              <a:avLst/>
            </a:prstGeom>
            <a:noFill/>
            <a:ln w="9525">
              <a:noFill/>
              <a:miter lim="800000"/>
              <a:headEnd/>
              <a:tailEnd/>
            </a:ln>
          </p:spPr>
          <p:txBody>
            <a:bodyPr wrap="none">
              <a:spAutoFit/>
            </a:bodyPr>
            <a:lstStyle/>
            <a:p>
              <a:pPr eaLnBrk="0" hangingPunct="0"/>
              <a:r>
                <a:rPr kumimoji="1" lang="zh-CN" altLang="en-US" b="1">
                  <a:solidFill>
                    <a:srgbClr val="9900CC"/>
                  </a:solidFill>
                  <a:ea typeface="创艺简仿宋" pitchFamily="2" charset="-122"/>
                </a:rPr>
                <a:t>网络监听者</a:t>
              </a:r>
            </a:p>
          </p:txBody>
        </p:sp>
      </p:grpSp>
      <p:sp>
        <p:nvSpPr>
          <p:cNvPr id="1033" name="Text Box 13"/>
          <p:cNvSpPr txBox="1">
            <a:spLocks noChangeArrowheads="1"/>
          </p:cNvSpPr>
          <p:nvPr/>
        </p:nvSpPr>
        <p:spPr bwMode="auto">
          <a:xfrm>
            <a:off x="6019800" y="1785938"/>
            <a:ext cx="2057400" cy="1069975"/>
          </a:xfrm>
          <a:prstGeom prst="rect">
            <a:avLst/>
          </a:prstGeom>
          <a:noFill/>
          <a:ln w="9525">
            <a:noFill/>
            <a:miter lim="800000"/>
            <a:headEnd/>
            <a:tailEnd/>
          </a:ln>
        </p:spPr>
        <p:txBody>
          <a:bodyPr>
            <a:spAutoFit/>
          </a:bodyPr>
          <a:lstStyle/>
          <a:p>
            <a:pPr eaLnBrk="0" hangingPunct="0"/>
            <a:r>
              <a:rPr kumimoji="1" lang="zh-CN" altLang="en-US" sz="1600" b="1">
                <a:solidFill>
                  <a:srgbClr val="9900CC"/>
                </a:solidFill>
              </a:rPr>
              <a:t>屏幕输入</a:t>
            </a:r>
          </a:p>
          <a:p>
            <a:pPr eaLnBrk="0" hangingPunct="0"/>
            <a:endParaRPr kumimoji="1" lang="zh-CN" altLang="en-US" sz="1600" b="1">
              <a:solidFill>
                <a:srgbClr val="9900CC"/>
              </a:solidFill>
            </a:endParaRPr>
          </a:p>
          <a:p>
            <a:pPr eaLnBrk="0" hangingPunct="0"/>
            <a:r>
              <a:rPr kumimoji="1" lang="zh-CN" altLang="en-US" sz="1600" b="1">
                <a:solidFill>
                  <a:srgbClr val="9900CC"/>
                </a:solidFill>
              </a:rPr>
              <a:t>用户名：</a:t>
            </a:r>
            <a:r>
              <a:rPr kumimoji="1" lang="en-US" altLang="zh-CN" sz="1600" b="1">
                <a:solidFill>
                  <a:srgbClr val="9900CC"/>
                </a:solidFill>
              </a:rPr>
              <a:t>abcde</a:t>
            </a:r>
          </a:p>
          <a:p>
            <a:pPr eaLnBrk="0" hangingPunct="0"/>
            <a:r>
              <a:rPr kumimoji="1" lang="zh-CN" altLang="en-US" sz="1600" b="1">
                <a:solidFill>
                  <a:srgbClr val="9900CC"/>
                </a:solidFill>
              </a:rPr>
              <a:t>密码：</a:t>
            </a:r>
            <a:r>
              <a:rPr kumimoji="1" lang="en-US" altLang="zh-CN" sz="1600" b="1">
                <a:solidFill>
                  <a:srgbClr val="9900CC"/>
                </a:solidFill>
              </a:rPr>
              <a:t>12345</a:t>
            </a:r>
          </a:p>
        </p:txBody>
      </p:sp>
      <p:sp>
        <p:nvSpPr>
          <p:cNvPr id="1034" name="Text Box 14"/>
          <p:cNvSpPr txBox="1">
            <a:spLocks noChangeArrowheads="1"/>
          </p:cNvSpPr>
          <p:nvPr/>
        </p:nvSpPr>
        <p:spPr bwMode="auto">
          <a:xfrm>
            <a:off x="5181600" y="5138738"/>
            <a:ext cx="1511300" cy="1069975"/>
          </a:xfrm>
          <a:prstGeom prst="rect">
            <a:avLst/>
          </a:prstGeom>
          <a:noFill/>
          <a:ln w="9525">
            <a:noFill/>
            <a:miter lim="800000"/>
            <a:headEnd/>
            <a:tailEnd/>
          </a:ln>
        </p:spPr>
        <p:txBody>
          <a:bodyPr wrap="none">
            <a:spAutoFit/>
          </a:bodyPr>
          <a:lstStyle/>
          <a:p>
            <a:pPr eaLnBrk="0" hangingPunct="0"/>
            <a:r>
              <a:rPr kumimoji="1" lang="zh-CN" altLang="en-US" sz="1600" b="1">
                <a:solidFill>
                  <a:srgbClr val="9900CC"/>
                </a:solidFill>
              </a:rPr>
              <a:t>屏幕显示</a:t>
            </a:r>
          </a:p>
          <a:p>
            <a:pPr eaLnBrk="0" hangingPunct="0"/>
            <a:endParaRPr kumimoji="1" lang="zh-CN" altLang="en-US" sz="1600" b="1">
              <a:solidFill>
                <a:srgbClr val="9900CC"/>
              </a:solidFill>
            </a:endParaRPr>
          </a:p>
          <a:p>
            <a:pPr eaLnBrk="0" hangingPunct="0"/>
            <a:r>
              <a:rPr kumimoji="1" lang="zh-CN" altLang="en-US" sz="1600" b="1">
                <a:solidFill>
                  <a:srgbClr val="9900CC"/>
                </a:solidFill>
              </a:rPr>
              <a:t>用户名：</a:t>
            </a:r>
            <a:r>
              <a:rPr kumimoji="1" lang="en-US" altLang="zh-CN" sz="1600" b="1">
                <a:solidFill>
                  <a:srgbClr val="9900CC"/>
                </a:solidFill>
              </a:rPr>
              <a:t>abcde</a:t>
            </a:r>
          </a:p>
          <a:p>
            <a:pPr eaLnBrk="0" hangingPunct="0"/>
            <a:r>
              <a:rPr kumimoji="1" lang="zh-CN" altLang="en-US" sz="1600" b="1">
                <a:solidFill>
                  <a:srgbClr val="9900CC"/>
                </a:solidFill>
              </a:rPr>
              <a:t>密码：</a:t>
            </a:r>
            <a:r>
              <a:rPr kumimoji="1" lang="en-US" altLang="zh-CN" sz="1600" b="1">
                <a:solidFill>
                  <a:srgbClr val="9900CC"/>
                </a:solidFill>
              </a:rPr>
              <a:t>12345</a:t>
            </a:r>
          </a:p>
        </p:txBody>
      </p:sp>
      <p:grpSp>
        <p:nvGrpSpPr>
          <p:cNvPr id="1035" name="Group 15"/>
          <p:cNvGrpSpPr>
            <a:grpSpLocks/>
          </p:cNvGrpSpPr>
          <p:nvPr/>
        </p:nvGrpSpPr>
        <p:grpSpPr bwMode="auto">
          <a:xfrm>
            <a:off x="4267200" y="3005138"/>
            <a:ext cx="523875" cy="1905000"/>
            <a:chOff x="2736" y="1488"/>
            <a:chExt cx="330" cy="1200"/>
          </a:xfrm>
        </p:grpSpPr>
        <p:sp>
          <p:nvSpPr>
            <p:cNvPr id="1036" name="Line 16"/>
            <p:cNvSpPr>
              <a:spLocks noChangeShapeType="1"/>
            </p:cNvSpPr>
            <p:nvPr/>
          </p:nvSpPr>
          <p:spPr bwMode="auto">
            <a:xfrm flipV="1">
              <a:off x="2736" y="1488"/>
              <a:ext cx="0" cy="1200"/>
            </a:xfrm>
            <a:prstGeom prst="line">
              <a:avLst/>
            </a:prstGeom>
            <a:noFill/>
            <a:ln w="38100">
              <a:solidFill>
                <a:srgbClr val="008000"/>
              </a:solidFill>
              <a:prstDash val="dash"/>
              <a:round/>
              <a:headEnd type="triangle" w="med" len="med"/>
              <a:tailEnd/>
            </a:ln>
          </p:spPr>
          <p:txBody>
            <a:bodyPr wrap="none" anchor="ctr"/>
            <a:lstStyle/>
            <a:p>
              <a:endParaRPr lang="zh-CN" altLang="en-US"/>
            </a:p>
          </p:txBody>
        </p:sp>
        <p:sp>
          <p:nvSpPr>
            <p:cNvPr id="1037" name="Text Box 17"/>
            <p:cNvSpPr txBox="1">
              <a:spLocks noChangeArrowheads="1"/>
            </p:cNvSpPr>
            <p:nvPr/>
          </p:nvSpPr>
          <p:spPr bwMode="auto">
            <a:xfrm>
              <a:off x="2822" y="1615"/>
              <a:ext cx="244" cy="828"/>
            </a:xfrm>
            <a:prstGeom prst="rect">
              <a:avLst/>
            </a:prstGeom>
            <a:noFill/>
            <a:ln w="9525">
              <a:noFill/>
              <a:miter lim="800000"/>
              <a:headEnd/>
              <a:tailEnd/>
            </a:ln>
          </p:spPr>
          <p:txBody>
            <a:bodyPr wrap="none">
              <a:spAutoFit/>
            </a:bodyPr>
            <a:lstStyle/>
            <a:p>
              <a:pPr eaLnBrk="0" hangingPunct="0"/>
              <a:r>
                <a:rPr kumimoji="1" lang="zh-CN" altLang="en-US" sz="1600" b="1">
                  <a:solidFill>
                    <a:srgbClr val="9900CC"/>
                  </a:solidFill>
                </a:rPr>
                <a:t>信</a:t>
              </a:r>
            </a:p>
            <a:p>
              <a:pPr eaLnBrk="0" hangingPunct="0"/>
              <a:r>
                <a:rPr kumimoji="1" lang="zh-CN" altLang="en-US" sz="1600" b="1">
                  <a:solidFill>
                    <a:srgbClr val="9900CC"/>
                  </a:solidFill>
                </a:rPr>
                <a:t>息</a:t>
              </a:r>
            </a:p>
            <a:p>
              <a:pPr eaLnBrk="0" hangingPunct="0"/>
              <a:r>
                <a:rPr kumimoji="1" lang="zh-CN" altLang="en-US" sz="1600" b="1">
                  <a:solidFill>
                    <a:srgbClr val="9900CC"/>
                  </a:solidFill>
                </a:rPr>
                <a:t>被</a:t>
              </a:r>
            </a:p>
            <a:p>
              <a:pPr eaLnBrk="0" hangingPunct="0"/>
              <a:r>
                <a:rPr kumimoji="1" lang="zh-CN" altLang="en-US" sz="1600" b="1">
                  <a:solidFill>
                    <a:srgbClr val="9900CC"/>
                  </a:solidFill>
                </a:rPr>
                <a:t>截</a:t>
              </a:r>
            </a:p>
            <a:p>
              <a:pPr eaLnBrk="0" hangingPunct="0"/>
              <a:r>
                <a:rPr kumimoji="1" lang="zh-CN" altLang="en-US" sz="1600" b="1">
                  <a:solidFill>
                    <a:srgbClr val="9900CC"/>
                  </a:solidFill>
                </a:rPr>
                <a:t>获</a:t>
              </a:r>
              <a:endParaRPr kumimoji="1" lang="zh-CN" altLang="en-US" b="1">
                <a:solidFill>
                  <a:srgbClr val="9900CC"/>
                </a:solidFill>
              </a:endParaRPr>
            </a:p>
          </p:txBody>
        </p:sp>
      </p:gr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灯片编号占位符 5"/>
          <p:cNvSpPr>
            <a:spLocks noGrp="1"/>
          </p:cNvSpPr>
          <p:nvPr>
            <p:ph type="sldNum" sz="quarter" idx="12"/>
          </p:nvPr>
        </p:nvSpPr>
        <p:spPr>
          <a:noFill/>
        </p:spPr>
        <p:txBody>
          <a:bodyPr/>
          <a:lstStyle/>
          <a:p>
            <a:fld id="{6EAEC0DD-E206-4468-A011-8B5504113260}" type="slidenum">
              <a:rPr lang="zh-CN" altLang="en-US" smtClean="0"/>
              <a:pPr/>
              <a:t>60</a:t>
            </a:fld>
            <a:endParaRPr lang="en-US" altLang="zh-CN"/>
          </a:p>
        </p:txBody>
      </p:sp>
      <p:sp>
        <p:nvSpPr>
          <p:cNvPr id="67587" name="Rectangle 2"/>
          <p:cNvSpPr>
            <a:spLocks noGrp="1" noChangeArrowheads="1"/>
          </p:cNvSpPr>
          <p:nvPr>
            <p:ph type="title"/>
          </p:nvPr>
        </p:nvSpPr>
        <p:spPr/>
        <p:txBody>
          <a:bodyPr/>
          <a:lstStyle/>
          <a:p>
            <a:pPr eaLnBrk="1" hangingPunct="1"/>
            <a:r>
              <a:rPr lang="en-US" altLang="zh-CN"/>
              <a:t>Chapter 10</a:t>
            </a:r>
            <a:r>
              <a:rPr lang="zh-CN" altLang="en-US"/>
              <a:t>网络安全 </a:t>
            </a:r>
          </a:p>
        </p:txBody>
      </p:sp>
      <p:sp>
        <p:nvSpPr>
          <p:cNvPr id="67588" name="Rectangle 3"/>
          <p:cNvSpPr>
            <a:spLocks noGrp="1" noChangeArrowheads="1"/>
          </p:cNvSpPr>
          <p:nvPr>
            <p:ph type="body" idx="1"/>
          </p:nvPr>
        </p:nvSpPr>
        <p:spPr>
          <a:xfrm>
            <a:off x="900113" y="1916113"/>
            <a:ext cx="7772400" cy="3673475"/>
          </a:xfrm>
        </p:spPr>
        <p:txBody>
          <a:bodyPr/>
          <a:lstStyle/>
          <a:p>
            <a:pPr eaLnBrk="1" hangingPunct="1"/>
            <a:r>
              <a:rPr lang="en-US" altLang="zh-CN"/>
              <a:t>10.1</a:t>
            </a:r>
            <a:r>
              <a:rPr lang="zh-CN" altLang="en-US"/>
              <a:t>概述</a:t>
            </a:r>
          </a:p>
          <a:p>
            <a:pPr eaLnBrk="1" hangingPunct="1"/>
            <a:r>
              <a:rPr lang="en-US" altLang="zh-CN"/>
              <a:t>10.2</a:t>
            </a:r>
            <a:r>
              <a:rPr lang="zh-CN" altLang="en-US"/>
              <a:t>密码学基础知识</a:t>
            </a:r>
          </a:p>
          <a:p>
            <a:pPr eaLnBrk="1" hangingPunct="1"/>
            <a:r>
              <a:rPr lang="en-US" altLang="zh-CN"/>
              <a:t>10.3</a:t>
            </a:r>
            <a:r>
              <a:rPr lang="zh-CN" altLang="en-US"/>
              <a:t>数字签名与认证</a:t>
            </a:r>
          </a:p>
          <a:p>
            <a:pPr eaLnBrk="1" hangingPunct="1"/>
            <a:r>
              <a:rPr lang="en-US" altLang="zh-CN"/>
              <a:t>10.4</a:t>
            </a:r>
            <a:r>
              <a:rPr lang="zh-CN" altLang="en-US"/>
              <a:t>典型的网络安全威胁</a:t>
            </a:r>
          </a:p>
          <a:p>
            <a:pPr eaLnBrk="1" hangingPunct="1"/>
            <a:r>
              <a:rPr lang="zh-CN" altLang="en-US"/>
              <a:t>1</a:t>
            </a:r>
            <a:r>
              <a:rPr lang="en-US" altLang="zh-CN"/>
              <a:t>0.5</a:t>
            </a:r>
            <a:r>
              <a:rPr lang="zh-CN" altLang="en-US"/>
              <a:t>网络安全协议</a:t>
            </a:r>
          </a:p>
          <a:p>
            <a:pPr eaLnBrk="1" hangingPunct="1"/>
            <a:r>
              <a:rPr lang="en-US" altLang="zh-CN" b="1">
                <a:solidFill>
                  <a:srgbClr val="FF3300"/>
                </a:solidFill>
              </a:rPr>
              <a:t>10.6</a:t>
            </a:r>
            <a:r>
              <a:rPr lang="zh-CN" altLang="en-US" b="1">
                <a:solidFill>
                  <a:srgbClr val="FF3300"/>
                </a:solidFill>
              </a:rPr>
              <a:t>网络的安全技术</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灯片编号占位符 5"/>
          <p:cNvSpPr>
            <a:spLocks noGrp="1"/>
          </p:cNvSpPr>
          <p:nvPr>
            <p:ph type="sldNum" sz="quarter" idx="12"/>
          </p:nvPr>
        </p:nvSpPr>
        <p:spPr>
          <a:noFill/>
        </p:spPr>
        <p:txBody>
          <a:bodyPr/>
          <a:lstStyle/>
          <a:p>
            <a:fld id="{08E8284F-2D6D-4520-96B8-89459616336D}" type="slidenum">
              <a:rPr lang="zh-CN" altLang="en-US" smtClean="0"/>
              <a:pPr/>
              <a:t>61</a:t>
            </a:fld>
            <a:endParaRPr lang="en-US" altLang="zh-CN"/>
          </a:p>
        </p:txBody>
      </p:sp>
      <p:sp>
        <p:nvSpPr>
          <p:cNvPr id="68611" name="Rectangle 2"/>
          <p:cNvSpPr>
            <a:spLocks noGrp="1" noChangeArrowheads="1"/>
          </p:cNvSpPr>
          <p:nvPr>
            <p:ph type="title"/>
          </p:nvPr>
        </p:nvSpPr>
        <p:spPr/>
        <p:txBody>
          <a:bodyPr/>
          <a:lstStyle/>
          <a:p>
            <a:pPr eaLnBrk="1" hangingPunct="1"/>
            <a:r>
              <a:rPr lang="en-US" altLang="zh-CN" dirty="0"/>
              <a:t>10.6</a:t>
            </a:r>
            <a:r>
              <a:rPr lang="zh-CN" altLang="en-US" dirty="0"/>
              <a:t>网络安全技术</a:t>
            </a:r>
          </a:p>
        </p:txBody>
      </p:sp>
      <p:sp>
        <p:nvSpPr>
          <p:cNvPr id="68612" name="Rectangle 3"/>
          <p:cNvSpPr>
            <a:spLocks noGrp="1" noChangeArrowheads="1"/>
          </p:cNvSpPr>
          <p:nvPr>
            <p:ph type="body" idx="1"/>
          </p:nvPr>
        </p:nvSpPr>
        <p:spPr>
          <a:xfrm>
            <a:off x="1182688" y="2017713"/>
            <a:ext cx="7134225" cy="4114800"/>
          </a:xfrm>
        </p:spPr>
        <p:txBody>
          <a:bodyPr/>
          <a:lstStyle/>
          <a:p>
            <a:pPr eaLnBrk="1" hangingPunct="1"/>
            <a:r>
              <a:rPr lang="en-US" altLang="zh-CN" dirty="0"/>
              <a:t>1.PDRR</a:t>
            </a:r>
            <a:r>
              <a:rPr lang="zh-CN" altLang="en-US" dirty="0"/>
              <a:t>网络安全模型</a:t>
            </a:r>
          </a:p>
          <a:p>
            <a:pPr eaLnBrk="1" hangingPunct="1"/>
            <a:r>
              <a:rPr lang="en-US" altLang="zh-CN" dirty="0"/>
              <a:t>2.</a:t>
            </a:r>
            <a:r>
              <a:rPr lang="zh-CN" altLang="en-US" dirty="0"/>
              <a:t>接入控制</a:t>
            </a:r>
          </a:p>
          <a:p>
            <a:pPr eaLnBrk="1" hangingPunct="1"/>
            <a:r>
              <a:rPr lang="en-US" altLang="zh-CN" dirty="0"/>
              <a:t>3.</a:t>
            </a:r>
            <a:r>
              <a:rPr lang="zh-CN" altLang="en-US" dirty="0">
                <a:solidFill>
                  <a:srgbClr val="FF0000"/>
                </a:solidFill>
              </a:rPr>
              <a:t>防火墙</a:t>
            </a:r>
          </a:p>
          <a:p>
            <a:pPr eaLnBrk="1" hangingPunct="1"/>
            <a:r>
              <a:rPr lang="en-US" altLang="zh-CN" dirty="0"/>
              <a:t>4.</a:t>
            </a:r>
            <a:r>
              <a:rPr lang="zh-CN" altLang="en-US" strike="sngStrike" dirty="0">
                <a:effectLst>
                  <a:outerShdw blurRad="38100" dist="38100" dir="2700000" algn="tl">
                    <a:srgbClr val="000000">
                      <a:alpha val="43137"/>
                    </a:srgbClr>
                  </a:outerShdw>
                </a:effectLst>
              </a:rPr>
              <a:t>入侵检测技术</a:t>
            </a:r>
          </a:p>
          <a:p>
            <a:pPr eaLnBrk="1" hangingPunct="1"/>
            <a:r>
              <a:rPr lang="en-US" altLang="zh-CN" dirty="0">
                <a:effectLst>
                  <a:outerShdw blurRad="38100" dist="38100" dir="2700000" algn="tl">
                    <a:srgbClr val="000000">
                      <a:alpha val="43137"/>
                    </a:srgbClr>
                  </a:outerShdw>
                </a:effectLst>
              </a:rPr>
              <a:t>5.</a:t>
            </a:r>
            <a:r>
              <a:rPr lang="zh-CN" altLang="en-US" strike="sngStrike" dirty="0">
                <a:effectLst>
                  <a:outerShdw blurRad="38100" dist="38100" dir="2700000" algn="tl">
                    <a:srgbClr val="000000">
                      <a:alpha val="43137"/>
                    </a:srgbClr>
                  </a:outerShdw>
                </a:effectLst>
              </a:rPr>
              <a:t>入侵预防技术</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灯片编号占位符 5"/>
          <p:cNvSpPr>
            <a:spLocks noGrp="1"/>
          </p:cNvSpPr>
          <p:nvPr>
            <p:ph type="sldNum" sz="quarter" idx="12"/>
          </p:nvPr>
        </p:nvSpPr>
        <p:spPr>
          <a:noFill/>
        </p:spPr>
        <p:txBody>
          <a:bodyPr/>
          <a:lstStyle/>
          <a:p>
            <a:fld id="{44369381-A1C7-4E75-A222-BFE99429292C}" type="slidenum">
              <a:rPr lang="zh-CN" altLang="en-US" smtClean="0"/>
              <a:pPr/>
              <a:t>62</a:t>
            </a:fld>
            <a:endParaRPr lang="en-US" altLang="zh-CN"/>
          </a:p>
        </p:txBody>
      </p:sp>
      <p:sp>
        <p:nvSpPr>
          <p:cNvPr id="14340" name="Rectangle 2"/>
          <p:cNvSpPr>
            <a:spLocks noGrp="1" noChangeArrowheads="1"/>
          </p:cNvSpPr>
          <p:nvPr>
            <p:ph type="title"/>
          </p:nvPr>
        </p:nvSpPr>
        <p:spPr/>
        <p:txBody>
          <a:bodyPr/>
          <a:lstStyle/>
          <a:p>
            <a:pPr eaLnBrk="1" hangingPunct="1"/>
            <a:r>
              <a:rPr lang="en-US" altLang="zh-CN"/>
              <a:t>1.PDRR</a:t>
            </a:r>
            <a:r>
              <a:rPr lang="zh-CN" altLang="en-US"/>
              <a:t>网络安全模型</a:t>
            </a:r>
          </a:p>
        </p:txBody>
      </p:sp>
      <p:graphicFrame>
        <p:nvGraphicFramePr>
          <p:cNvPr id="14338" name="Object 4"/>
          <p:cNvGraphicFramePr>
            <a:graphicFrameLocks noGrp="1" noChangeAspect="1"/>
          </p:cNvGraphicFramePr>
          <p:nvPr>
            <p:ph idx="1"/>
          </p:nvPr>
        </p:nvGraphicFramePr>
        <p:xfrm>
          <a:off x="1476375" y="1916113"/>
          <a:ext cx="4716463" cy="2779712"/>
        </p:xfrm>
        <a:graphic>
          <a:graphicData uri="http://schemas.openxmlformats.org/presentationml/2006/ole">
            <mc:AlternateContent xmlns:mc="http://schemas.openxmlformats.org/markup-compatibility/2006">
              <mc:Choice xmlns:v="urn:schemas-microsoft-com:vml" Requires="v">
                <p:oleObj spid="_x0000_s14344" name="Visio" r:id="rId4" imgW="3595564" imgH="2119782" progId="Visio.Drawing.11">
                  <p:embed/>
                </p:oleObj>
              </mc:Choice>
              <mc:Fallback>
                <p:oleObj name="Visio" r:id="rId4" imgW="3595564" imgH="2119782" progId="Visio.Drawing.11">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6375" y="1916113"/>
                        <a:ext cx="4716463" cy="2779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41" name="Text Box 6"/>
          <p:cNvSpPr txBox="1">
            <a:spLocks noChangeArrowheads="1"/>
          </p:cNvSpPr>
          <p:nvPr/>
        </p:nvSpPr>
        <p:spPr bwMode="auto">
          <a:xfrm>
            <a:off x="179388" y="5229225"/>
            <a:ext cx="6553200" cy="1247775"/>
          </a:xfrm>
          <a:prstGeom prst="rect">
            <a:avLst/>
          </a:prstGeom>
          <a:noFill/>
          <a:ln w="9525">
            <a:noFill/>
            <a:miter lim="800000"/>
            <a:headEnd/>
            <a:tailEnd/>
          </a:ln>
        </p:spPr>
        <p:txBody>
          <a:bodyPr>
            <a:spAutoFit/>
          </a:bodyPr>
          <a:lstStyle/>
          <a:p>
            <a:pPr>
              <a:lnSpc>
                <a:spcPct val="105000"/>
              </a:lnSpc>
            </a:pPr>
            <a:r>
              <a:rPr lang="zh-CN" altLang="en-US" b="1"/>
              <a:t>防护（</a:t>
            </a:r>
            <a:r>
              <a:rPr lang="en-US" altLang="zh-CN" b="1"/>
              <a:t>Protection</a:t>
            </a:r>
            <a:r>
              <a:rPr lang="zh-CN" altLang="en-US" b="1"/>
              <a:t>）：接入控制及防火墙</a:t>
            </a:r>
          </a:p>
          <a:p>
            <a:pPr>
              <a:lnSpc>
                <a:spcPct val="105000"/>
              </a:lnSpc>
            </a:pPr>
            <a:r>
              <a:rPr lang="zh-CN" altLang="en-US" b="1"/>
              <a:t>检测（ </a:t>
            </a:r>
            <a:r>
              <a:rPr lang="en-US" altLang="zh-CN" b="1"/>
              <a:t>Detection</a:t>
            </a:r>
            <a:r>
              <a:rPr lang="zh-CN" altLang="en-US" b="1"/>
              <a:t> ）：入侵检测系统</a:t>
            </a:r>
          </a:p>
          <a:p>
            <a:pPr>
              <a:lnSpc>
                <a:spcPct val="105000"/>
              </a:lnSpc>
            </a:pPr>
            <a:r>
              <a:rPr lang="zh-CN" altLang="en-US" b="1"/>
              <a:t>响应（ </a:t>
            </a:r>
            <a:r>
              <a:rPr lang="en-US" altLang="zh-CN" b="1"/>
              <a:t>Response</a:t>
            </a:r>
            <a:r>
              <a:rPr lang="zh-CN" altLang="en-US" b="1"/>
              <a:t> ）：报警、拦截</a:t>
            </a:r>
          </a:p>
          <a:p>
            <a:pPr>
              <a:lnSpc>
                <a:spcPct val="105000"/>
              </a:lnSpc>
            </a:pPr>
            <a:r>
              <a:rPr lang="zh-CN" altLang="en-US" b="1"/>
              <a:t>恢复（</a:t>
            </a:r>
            <a:r>
              <a:rPr lang="en-US" altLang="zh-CN" b="1"/>
              <a:t>Recovery</a:t>
            </a:r>
            <a:r>
              <a:rPr lang="zh-CN" altLang="en-US" b="1"/>
              <a:t>） ：系统恢复、数据恢复</a:t>
            </a:r>
            <a:endParaRPr lang="en-US" altLang="zh-CN" b="1"/>
          </a:p>
        </p:txBody>
      </p:sp>
      <p:sp>
        <p:nvSpPr>
          <p:cNvPr id="556039" name="AutoShape 7"/>
          <p:cNvSpPr>
            <a:spLocks noChangeArrowheads="1"/>
          </p:cNvSpPr>
          <p:nvPr/>
        </p:nvSpPr>
        <p:spPr bwMode="auto">
          <a:xfrm>
            <a:off x="4573588" y="5372100"/>
            <a:ext cx="4462462" cy="504825"/>
          </a:xfrm>
          <a:prstGeom prst="wedgeRoundRectCallout">
            <a:avLst>
              <a:gd name="adj1" fmla="val -18125"/>
              <a:gd name="adj2" fmla="val 50000"/>
              <a:gd name="adj3" fmla="val 16667"/>
            </a:avLst>
          </a:prstGeom>
          <a:solidFill>
            <a:schemeClr val="accent1"/>
          </a:solidFill>
          <a:ln w="9525">
            <a:solidFill>
              <a:schemeClr val="tx1"/>
            </a:solidFill>
            <a:miter lim="800000"/>
            <a:headEnd/>
            <a:tailEnd/>
          </a:ln>
        </p:spPr>
        <p:txBody>
          <a:bodyPr/>
          <a:lstStyle/>
          <a:p>
            <a:pPr algn="ctr"/>
            <a:r>
              <a:rPr lang="zh-CN" altLang="en-US" b="1"/>
              <a:t>入侵预防系统＝防火墙＋入侵检测系统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56039"/>
                                        </p:tgtEl>
                                        <p:attrNameLst>
                                          <p:attrName>style.visibility</p:attrName>
                                        </p:attrNameLst>
                                      </p:cBhvr>
                                      <p:to>
                                        <p:strVal val="visible"/>
                                      </p:to>
                                    </p:set>
                                    <p:animEffect transition="in" filter="blinds(horizontal)">
                                      <p:cBhvr>
                                        <p:cTn id="7" dur="500"/>
                                        <p:tgtEl>
                                          <p:spTgt spid="5560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6039"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灯片编号占位符 5"/>
          <p:cNvSpPr>
            <a:spLocks noGrp="1"/>
          </p:cNvSpPr>
          <p:nvPr>
            <p:ph type="sldNum" sz="quarter" idx="12"/>
          </p:nvPr>
        </p:nvSpPr>
        <p:spPr>
          <a:noFill/>
        </p:spPr>
        <p:txBody>
          <a:bodyPr/>
          <a:lstStyle/>
          <a:p>
            <a:fld id="{B0AA2BB1-A211-4DDB-8534-0007E2F98D17}" type="slidenum">
              <a:rPr lang="zh-CN" altLang="en-US" smtClean="0"/>
              <a:pPr/>
              <a:t>63</a:t>
            </a:fld>
            <a:endParaRPr lang="en-US" altLang="zh-CN"/>
          </a:p>
        </p:txBody>
      </p:sp>
      <p:sp>
        <p:nvSpPr>
          <p:cNvPr id="69635" name="Rectangle 2"/>
          <p:cNvSpPr>
            <a:spLocks noGrp="1" noChangeArrowheads="1"/>
          </p:cNvSpPr>
          <p:nvPr>
            <p:ph type="title"/>
          </p:nvPr>
        </p:nvSpPr>
        <p:spPr/>
        <p:txBody>
          <a:bodyPr/>
          <a:lstStyle/>
          <a:p>
            <a:pPr eaLnBrk="1" hangingPunct="1"/>
            <a:r>
              <a:rPr lang="en-US" altLang="zh-CN"/>
              <a:t>2.</a:t>
            </a:r>
            <a:r>
              <a:rPr lang="zh-CN" altLang="en-US"/>
              <a:t>接入控制</a:t>
            </a:r>
          </a:p>
        </p:txBody>
      </p:sp>
      <p:sp>
        <p:nvSpPr>
          <p:cNvPr id="69636" name="Rectangle 3"/>
          <p:cNvSpPr>
            <a:spLocks noGrp="1" noChangeArrowheads="1"/>
          </p:cNvSpPr>
          <p:nvPr>
            <p:ph type="body" idx="1"/>
          </p:nvPr>
        </p:nvSpPr>
        <p:spPr>
          <a:xfrm>
            <a:off x="468313" y="2017713"/>
            <a:ext cx="8486775" cy="4364037"/>
          </a:xfrm>
        </p:spPr>
        <p:txBody>
          <a:bodyPr/>
          <a:lstStyle/>
          <a:p>
            <a:pPr eaLnBrk="1" hangingPunct="1">
              <a:lnSpc>
                <a:spcPct val="90000"/>
              </a:lnSpc>
            </a:pPr>
            <a:r>
              <a:rPr lang="zh-CN" altLang="en-US" sz="2800" dirty="0"/>
              <a:t>接入或访问控制是保证网络安全的重要手段，它通过一组机制控制不同级别的主体对目标资源的不同授权访问</a:t>
            </a:r>
          </a:p>
          <a:p>
            <a:pPr eaLnBrk="1" hangingPunct="1">
              <a:lnSpc>
                <a:spcPct val="90000"/>
              </a:lnSpc>
            </a:pPr>
            <a:r>
              <a:rPr lang="zh-CN" altLang="en-US" sz="2800" dirty="0"/>
              <a:t>系统有三类入侵者：</a:t>
            </a:r>
          </a:p>
          <a:p>
            <a:pPr lvl="1" eaLnBrk="1" hangingPunct="1">
              <a:lnSpc>
                <a:spcPct val="90000"/>
              </a:lnSpc>
            </a:pPr>
            <a:r>
              <a:rPr lang="zh-CN" altLang="en-US" sz="2400" dirty="0">
                <a:solidFill>
                  <a:srgbClr val="FF0000"/>
                </a:solidFill>
              </a:rPr>
              <a:t>伪装者</a:t>
            </a:r>
            <a:r>
              <a:rPr lang="zh-CN" altLang="en-US" sz="2400" dirty="0"/>
              <a:t>（</a:t>
            </a:r>
            <a:r>
              <a:rPr lang="en-US" altLang="zh-CN" sz="2400" dirty="0"/>
              <a:t>masquerader）：</a:t>
            </a:r>
            <a:r>
              <a:rPr lang="zh-CN" altLang="en-US" sz="2400" dirty="0"/>
              <a:t>非法用户伪装成合法用户进入系统，一般来自系统外部</a:t>
            </a:r>
          </a:p>
          <a:p>
            <a:pPr lvl="1" eaLnBrk="1" hangingPunct="1">
              <a:lnSpc>
                <a:spcPct val="90000"/>
              </a:lnSpc>
            </a:pPr>
            <a:r>
              <a:rPr lang="zh-CN" altLang="en-US" sz="2400" dirty="0">
                <a:solidFill>
                  <a:srgbClr val="FF0000"/>
                </a:solidFill>
              </a:rPr>
              <a:t>违法者</a:t>
            </a:r>
            <a:r>
              <a:rPr lang="zh-CN" altLang="en-US" sz="2400" dirty="0"/>
              <a:t>（</a:t>
            </a:r>
            <a:r>
              <a:rPr lang="en-US" altLang="zh-CN" sz="2400" dirty="0"/>
              <a:t>misfeasor）：</a:t>
            </a:r>
            <a:r>
              <a:rPr lang="zh-CN" altLang="en-US" sz="2400" dirty="0"/>
              <a:t>合法用户，非法访问未授权数据、程序或资源。一般来自系统内部</a:t>
            </a:r>
          </a:p>
          <a:p>
            <a:pPr lvl="1" eaLnBrk="1" hangingPunct="1">
              <a:lnSpc>
                <a:spcPct val="90000"/>
              </a:lnSpc>
            </a:pPr>
            <a:r>
              <a:rPr lang="zh-CN" altLang="en-US" sz="2400" dirty="0">
                <a:solidFill>
                  <a:srgbClr val="FF0000"/>
                </a:solidFill>
              </a:rPr>
              <a:t>地下用户</a:t>
            </a:r>
            <a:r>
              <a:rPr lang="zh-CN" altLang="en-US" sz="2400" dirty="0"/>
              <a:t>（</a:t>
            </a:r>
            <a:r>
              <a:rPr lang="en-US" altLang="zh-CN" sz="2400" dirty="0"/>
              <a:t>clandestine user）：</a:t>
            </a:r>
            <a:r>
              <a:rPr lang="zh-CN" altLang="en-US" sz="2400" dirty="0"/>
              <a:t>掌握了系统的管理控制，并能逃避审计和接入控制的用户，来自系统内外部</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灯片编号占位符 5"/>
          <p:cNvSpPr>
            <a:spLocks noGrp="1"/>
          </p:cNvSpPr>
          <p:nvPr>
            <p:ph type="sldNum" sz="quarter" idx="12"/>
          </p:nvPr>
        </p:nvSpPr>
        <p:spPr>
          <a:noFill/>
        </p:spPr>
        <p:txBody>
          <a:bodyPr/>
          <a:lstStyle/>
          <a:p>
            <a:fld id="{3437031C-887B-4D0F-8FDA-9CA1813C5F05}" type="slidenum">
              <a:rPr lang="zh-CN" altLang="en-US" smtClean="0"/>
              <a:pPr/>
              <a:t>64</a:t>
            </a:fld>
            <a:endParaRPr lang="en-US" altLang="zh-CN"/>
          </a:p>
        </p:txBody>
      </p:sp>
      <p:sp>
        <p:nvSpPr>
          <p:cNvPr id="70659" name="Rectangle 2"/>
          <p:cNvSpPr>
            <a:spLocks noGrp="1" noChangeArrowheads="1"/>
          </p:cNvSpPr>
          <p:nvPr>
            <p:ph type="title"/>
          </p:nvPr>
        </p:nvSpPr>
        <p:spPr/>
        <p:txBody>
          <a:bodyPr/>
          <a:lstStyle/>
          <a:p>
            <a:pPr eaLnBrk="1" hangingPunct="1"/>
            <a:endParaRPr lang="zh-CN" altLang="en-US"/>
          </a:p>
        </p:txBody>
      </p:sp>
      <p:sp>
        <p:nvSpPr>
          <p:cNvPr id="70660" name="Rectangle 3"/>
          <p:cNvSpPr>
            <a:spLocks noGrp="1" noChangeArrowheads="1"/>
          </p:cNvSpPr>
          <p:nvPr>
            <p:ph type="body" idx="1"/>
          </p:nvPr>
        </p:nvSpPr>
        <p:spPr>
          <a:xfrm>
            <a:off x="714348" y="2017712"/>
            <a:ext cx="8240740" cy="4411683"/>
          </a:xfrm>
        </p:spPr>
        <p:txBody>
          <a:bodyPr/>
          <a:lstStyle/>
          <a:p>
            <a:pPr eaLnBrk="1" hangingPunct="1">
              <a:lnSpc>
                <a:spcPct val="90000"/>
              </a:lnSpc>
            </a:pPr>
            <a:r>
              <a:rPr lang="zh-CN" altLang="en-US" sz="2400" dirty="0"/>
              <a:t>接入控制功能：</a:t>
            </a:r>
          </a:p>
          <a:p>
            <a:pPr lvl="1" eaLnBrk="1" hangingPunct="1">
              <a:lnSpc>
                <a:spcPct val="90000"/>
              </a:lnSpc>
            </a:pPr>
            <a:r>
              <a:rPr lang="zh-CN" altLang="en-US" sz="2000" dirty="0">
                <a:solidFill>
                  <a:srgbClr val="FF0000"/>
                </a:solidFill>
              </a:rPr>
              <a:t>阻止非法</a:t>
            </a:r>
            <a:r>
              <a:rPr lang="zh-CN" altLang="en-US" sz="2000" dirty="0"/>
              <a:t>用户进入系统</a:t>
            </a:r>
          </a:p>
          <a:p>
            <a:pPr lvl="1" eaLnBrk="1" hangingPunct="1">
              <a:lnSpc>
                <a:spcPct val="90000"/>
              </a:lnSpc>
            </a:pPr>
            <a:r>
              <a:rPr lang="zh-CN" altLang="en-US" sz="2000" dirty="0"/>
              <a:t>允许</a:t>
            </a:r>
            <a:r>
              <a:rPr lang="zh-CN" altLang="en-US" sz="2000" dirty="0">
                <a:solidFill>
                  <a:srgbClr val="FF0000"/>
                </a:solidFill>
              </a:rPr>
              <a:t>合法用户</a:t>
            </a:r>
            <a:r>
              <a:rPr lang="zh-CN" altLang="en-US" sz="2000" dirty="0"/>
              <a:t>按其</a:t>
            </a:r>
            <a:r>
              <a:rPr lang="zh-CN" altLang="en-US" sz="2000" dirty="0">
                <a:solidFill>
                  <a:srgbClr val="FF0000"/>
                </a:solidFill>
              </a:rPr>
              <a:t>权限</a:t>
            </a:r>
            <a:r>
              <a:rPr lang="zh-CN" altLang="en-US" sz="2000" dirty="0"/>
              <a:t>进行各种信息活动</a:t>
            </a:r>
          </a:p>
          <a:p>
            <a:pPr eaLnBrk="1" hangingPunct="1">
              <a:lnSpc>
                <a:spcPct val="90000"/>
              </a:lnSpc>
            </a:pPr>
            <a:r>
              <a:rPr lang="zh-CN" altLang="en-US" sz="2400" dirty="0"/>
              <a:t>接入控制的构成：</a:t>
            </a:r>
          </a:p>
          <a:p>
            <a:pPr lvl="1" eaLnBrk="1" hangingPunct="1">
              <a:lnSpc>
                <a:spcPct val="90000"/>
              </a:lnSpc>
            </a:pPr>
            <a:r>
              <a:rPr lang="zh-CN" altLang="en-US" sz="2000" dirty="0"/>
              <a:t>用户的认证与识别</a:t>
            </a:r>
          </a:p>
          <a:p>
            <a:pPr lvl="1" eaLnBrk="1" hangingPunct="1">
              <a:lnSpc>
                <a:spcPct val="90000"/>
              </a:lnSpc>
            </a:pPr>
            <a:r>
              <a:rPr lang="zh-CN" altLang="en-US" sz="2000" dirty="0"/>
              <a:t>对认证的用户进行授权</a:t>
            </a:r>
          </a:p>
          <a:p>
            <a:pPr eaLnBrk="1" hangingPunct="1">
              <a:lnSpc>
                <a:spcPct val="90000"/>
              </a:lnSpc>
            </a:pPr>
            <a:r>
              <a:rPr lang="zh-CN" altLang="en-US" sz="2400" dirty="0"/>
              <a:t>接入控制所依赖的信息：</a:t>
            </a:r>
          </a:p>
          <a:p>
            <a:pPr lvl="1" eaLnBrk="1" hangingPunct="1">
              <a:lnSpc>
                <a:spcPct val="90000"/>
              </a:lnSpc>
            </a:pPr>
            <a:r>
              <a:rPr lang="zh-CN" altLang="en-US" sz="2000" dirty="0"/>
              <a:t>主体：用户或主机或一个程序</a:t>
            </a:r>
          </a:p>
          <a:p>
            <a:pPr lvl="1" eaLnBrk="1" hangingPunct="1">
              <a:lnSpc>
                <a:spcPct val="90000"/>
              </a:lnSpc>
            </a:pPr>
            <a:r>
              <a:rPr lang="zh-CN" altLang="en-US" sz="2000" dirty="0"/>
              <a:t>客体：是一个可接受访问和受控的实体，可以是一个数据文件、程序或数据库</a:t>
            </a:r>
          </a:p>
          <a:p>
            <a:pPr lvl="1" eaLnBrk="1" hangingPunct="1">
              <a:lnSpc>
                <a:spcPct val="90000"/>
              </a:lnSpc>
            </a:pPr>
            <a:r>
              <a:rPr lang="zh-CN" altLang="en-US" sz="2000" dirty="0"/>
              <a:t>接入权限：主体对客体的访问权限，如读、写、执行等</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灯片编号占位符 5"/>
          <p:cNvSpPr>
            <a:spLocks noGrp="1"/>
          </p:cNvSpPr>
          <p:nvPr>
            <p:ph type="sldNum" sz="quarter" idx="12"/>
          </p:nvPr>
        </p:nvSpPr>
        <p:spPr>
          <a:noFill/>
        </p:spPr>
        <p:txBody>
          <a:bodyPr/>
          <a:lstStyle/>
          <a:p>
            <a:fld id="{89D14426-EA89-4D69-B00E-97A36C64CF6D}" type="slidenum">
              <a:rPr lang="zh-CN" altLang="en-US" smtClean="0"/>
              <a:pPr/>
              <a:t>65</a:t>
            </a:fld>
            <a:endParaRPr lang="en-US" altLang="zh-CN"/>
          </a:p>
        </p:txBody>
      </p:sp>
      <p:sp>
        <p:nvSpPr>
          <p:cNvPr id="71683" name="Rectangle 2"/>
          <p:cNvSpPr>
            <a:spLocks noGrp="1" noChangeArrowheads="1"/>
          </p:cNvSpPr>
          <p:nvPr>
            <p:ph type="title"/>
          </p:nvPr>
        </p:nvSpPr>
        <p:spPr/>
        <p:txBody>
          <a:bodyPr/>
          <a:lstStyle/>
          <a:p>
            <a:pPr eaLnBrk="1" hangingPunct="1"/>
            <a:r>
              <a:rPr lang="en-US" altLang="zh-CN" dirty="0"/>
              <a:t>3.</a:t>
            </a:r>
            <a:r>
              <a:rPr lang="zh-CN" altLang="en-US" dirty="0"/>
              <a:t>防火墙</a:t>
            </a:r>
          </a:p>
        </p:txBody>
      </p:sp>
      <p:sp>
        <p:nvSpPr>
          <p:cNvPr id="71684" name="Rectangle 3"/>
          <p:cNvSpPr>
            <a:spLocks noGrp="1" noChangeArrowheads="1"/>
          </p:cNvSpPr>
          <p:nvPr>
            <p:ph type="body" idx="1"/>
          </p:nvPr>
        </p:nvSpPr>
        <p:spPr/>
        <p:txBody>
          <a:bodyPr/>
          <a:lstStyle/>
          <a:p>
            <a:pPr eaLnBrk="1" hangingPunct="1"/>
            <a:r>
              <a:rPr lang="zh-CN" altLang="en-US"/>
              <a:t>防火墙定义</a:t>
            </a:r>
          </a:p>
          <a:p>
            <a:pPr eaLnBrk="1" hangingPunct="1"/>
            <a:r>
              <a:rPr lang="zh-CN" altLang="en-US"/>
              <a:t>防火墙功能</a:t>
            </a:r>
          </a:p>
          <a:p>
            <a:pPr eaLnBrk="1" hangingPunct="1"/>
            <a:r>
              <a:rPr lang="zh-CN" altLang="en-US"/>
              <a:t>防火墙分类</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灯片编号占位符 5"/>
          <p:cNvSpPr>
            <a:spLocks noGrp="1"/>
          </p:cNvSpPr>
          <p:nvPr>
            <p:ph type="sldNum" sz="quarter" idx="12"/>
          </p:nvPr>
        </p:nvSpPr>
        <p:spPr>
          <a:noFill/>
        </p:spPr>
        <p:txBody>
          <a:bodyPr/>
          <a:lstStyle/>
          <a:p>
            <a:fld id="{7FA531E1-F6C7-48E6-AE9D-2CC1D4D1F34E}" type="slidenum">
              <a:rPr lang="zh-CN" altLang="en-US" smtClean="0"/>
              <a:pPr/>
              <a:t>66</a:t>
            </a:fld>
            <a:endParaRPr lang="en-US" altLang="zh-CN"/>
          </a:p>
        </p:txBody>
      </p:sp>
      <p:sp>
        <p:nvSpPr>
          <p:cNvPr id="72707" name="Rectangle 2"/>
          <p:cNvSpPr>
            <a:spLocks noGrp="1" noChangeArrowheads="1"/>
          </p:cNvSpPr>
          <p:nvPr>
            <p:ph type="title"/>
          </p:nvPr>
        </p:nvSpPr>
        <p:spPr/>
        <p:txBody>
          <a:bodyPr/>
          <a:lstStyle/>
          <a:p>
            <a:pPr eaLnBrk="1" hangingPunct="1"/>
            <a:r>
              <a:rPr lang="zh-CN" altLang="en-US" dirty="0"/>
              <a:t>防火墙定义</a:t>
            </a:r>
          </a:p>
        </p:txBody>
      </p:sp>
      <p:sp>
        <p:nvSpPr>
          <p:cNvPr id="72708" name="Rectangle 3"/>
          <p:cNvSpPr>
            <a:spLocks noGrp="1" noChangeArrowheads="1"/>
          </p:cNvSpPr>
          <p:nvPr>
            <p:ph type="body" idx="1"/>
          </p:nvPr>
        </p:nvSpPr>
        <p:spPr>
          <a:xfrm>
            <a:off x="571472" y="2071678"/>
            <a:ext cx="7772400" cy="4114800"/>
          </a:xfrm>
        </p:spPr>
        <p:txBody>
          <a:bodyPr/>
          <a:lstStyle/>
          <a:p>
            <a:pPr eaLnBrk="1" hangingPunct="1"/>
            <a:r>
              <a:rPr lang="zh-CN" altLang="en-US" dirty="0"/>
              <a:t>防火墙是在两个网络之间强制实行访问控制策略的由软硬件构成的系统</a:t>
            </a:r>
          </a:p>
          <a:p>
            <a:pPr eaLnBrk="1" hangingPunct="1"/>
            <a:r>
              <a:rPr lang="zh-CN" altLang="en-US" dirty="0"/>
              <a:t>防火墙由多个部件组成，并具有以下特性：</a:t>
            </a:r>
          </a:p>
          <a:p>
            <a:pPr lvl="1" eaLnBrk="1" hangingPunct="1"/>
            <a:r>
              <a:rPr lang="zh-CN" altLang="en-US" dirty="0"/>
              <a:t>所有的从内部到外部或者从外部到内部的通信都必须经过它</a:t>
            </a:r>
          </a:p>
          <a:p>
            <a:pPr lvl="1" eaLnBrk="1" hangingPunct="1"/>
            <a:r>
              <a:rPr lang="zh-CN" altLang="en-US" dirty="0"/>
              <a:t>只有内部访问策略授权的通信才允许进入</a:t>
            </a:r>
          </a:p>
          <a:p>
            <a:pPr lvl="1" eaLnBrk="1" hangingPunct="1"/>
            <a:r>
              <a:rPr lang="zh-CN" altLang="en-US" dirty="0"/>
              <a:t>系统本身具有高可靠性</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灯片编号占位符 5"/>
          <p:cNvSpPr>
            <a:spLocks noGrp="1"/>
          </p:cNvSpPr>
          <p:nvPr>
            <p:ph type="sldNum" sz="quarter" idx="12"/>
          </p:nvPr>
        </p:nvSpPr>
        <p:spPr>
          <a:noFill/>
        </p:spPr>
        <p:txBody>
          <a:bodyPr/>
          <a:lstStyle/>
          <a:p>
            <a:fld id="{035991BD-8E77-4142-B21D-3681492C1F47}" type="slidenum">
              <a:rPr lang="zh-CN" altLang="en-US" smtClean="0"/>
              <a:pPr/>
              <a:t>67</a:t>
            </a:fld>
            <a:endParaRPr lang="en-US" altLang="zh-CN"/>
          </a:p>
        </p:txBody>
      </p:sp>
      <p:sp>
        <p:nvSpPr>
          <p:cNvPr id="73731" name="Rectangle 2"/>
          <p:cNvSpPr>
            <a:spLocks noGrp="1" noChangeArrowheads="1"/>
          </p:cNvSpPr>
          <p:nvPr>
            <p:ph type="title"/>
          </p:nvPr>
        </p:nvSpPr>
        <p:spPr/>
        <p:txBody>
          <a:bodyPr/>
          <a:lstStyle/>
          <a:p>
            <a:pPr eaLnBrk="1" hangingPunct="1"/>
            <a:r>
              <a:rPr lang="zh-CN" altLang="en-US"/>
              <a:t>防火墙功能</a:t>
            </a:r>
          </a:p>
        </p:txBody>
      </p:sp>
      <p:sp>
        <p:nvSpPr>
          <p:cNvPr id="73732" name="Rectangle 3"/>
          <p:cNvSpPr>
            <a:spLocks noGrp="1" noChangeArrowheads="1"/>
          </p:cNvSpPr>
          <p:nvPr>
            <p:ph type="body" idx="1"/>
          </p:nvPr>
        </p:nvSpPr>
        <p:spPr/>
        <p:txBody>
          <a:bodyPr/>
          <a:lstStyle/>
          <a:p>
            <a:pPr eaLnBrk="1" hangingPunct="1"/>
            <a:r>
              <a:rPr lang="zh-CN" altLang="en-US"/>
              <a:t>过滤不安全的服务和禁止非法访问</a:t>
            </a:r>
          </a:p>
          <a:p>
            <a:pPr eaLnBrk="1" hangingPunct="1"/>
            <a:r>
              <a:rPr lang="zh-CN" altLang="en-US"/>
              <a:t>控制对特殊站点的访问，可以允许受保护网络的一部分主机被外部访问，而其它部分则禁止</a:t>
            </a:r>
          </a:p>
          <a:p>
            <a:pPr eaLnBrk="1" hangingPunct="1"/>
            <a:r>
              <a:rPr lang="zh-CN" altLang="en-US"/>
              <a:t>提供访问记录和审计等功能</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灯片编号占位符 5"/>
          <p:cNvSpPr>
            <a:spLocks noGrp="1"/>
          </p:cNvSpPr>
          <p:nvPr>
            <p:ph type="sldNum" sz="quarter" idx="12"/>
          </p:nvPr>
        </p:nvSpPr>
        <p:spPr>
          <a:noFill/>
        </p:spPr>
        <p:txBody>
          <a:bodyPr/>
          <a:lstStyle/>
          <a:p>
            <a:fld id="{6E505516-5BC0-4EAF-BABF-705BAFDEBFE1}" type="slidenum">
              <a:rPr lang="zh-CN" altLang="en-US" smtClean="0"/>
              <a:pPr/>
              <a:t>68</a:t>
            </a:fld>
            <a:endParaRPr lang="en-US" altLang="zh-CN"/>
          </a:p>
        </p:txBody>
      </p:sp>
      <p:sp>
        <p:nvSpPr>
          <p:cNvPr id="74755" name="Rectangle 2"/>
          <p:cNvSpPr>
            <a:spLocks noGrp="1" noChangeArrowheads="1"/>
          </p:cNvSpPr>
          <p:nvPr>
            <p:ph type="title"/>
          </p:nvPr>
        </p:nvSpPr>
        <p:spPr/>
        <p:txBody>
          <a:bodyPr/>
          <a:lstStyle/>
          <a:p>
            <a:pPr eaLnBrk="1" hangingPunct="1"/>
            <a:r>
              <a:rPr lang="zh-CN" altLang="en-US"/>
              <a:t>防火墙分类</a:t>
            </a:r>
          </a:p>
        </p:txBody>
      </p:sp>
      <p:sp>
        <p:nvSpPr>
          <p:cNvPr id="74756" name="Rectangle 3"/>
          <p:cNvSpPr>
            <a:spLocks noGrp="1" noChangeArrowheads="1"/>
          </p:cNvSpPr>
          <p:nvPr>
            <p:ph type="body" idx="1"/>
          </p:nvPr>
        </p:nvSpPr>
        <p:spPr>
          <a:xfrm>
            <a:off x="642910" y="2017712"/>
            <a:ext cx="8312178" cy="4483121"/>
          </a:xfrm>
        </p:spPr>
        <p:txBody>
          <a:bodyPr/>
          <a:lstStyle/>
          <a:p>
            <a:pPr eaLnBrk="1" hangingPunct="1">
              <a:lnSpc>
                <a:spcPct val="90000"/>
              </a:lnSpc>
            </a:pPr>
            <a:r>
              <a:rPr lang="zh-CN" altLang="en-US" sz="2800" dirty="0">
                <a:solidFill>
                  <a:srgbClr val="FF0000"/>
                </a:solidFill>
              </a:rPr>
              <a:t>包过滤防火墙</a:t>
            </a:r>
          </a:p>
          <a:p>
            <a:pPr lvl="1" eaLnBrk="1" hangingPunct="1">
              <a:lnSpc>
                <a:spcPct val="90000"/>
              </a:lnSpc>
            </a:pPr>
            <a:r>
              <a:rPr lang="zh-CN" altLang="en-US" sz="2400" dirty="0"/>
              <a:t>仅根据分组中的信息（地址、端口号、协议）执行相应的过滤规则，每个分组的处理都是独立的</a:t>
            </a:r>
          </a:p>
          <a:p>
            <a:pPr eaLnBrk="1" hangingPunct="1">
              <a:lnSpc>
                <a:spcPct val="90000"/>
              </a:lnSpc>
            </a:pPr>
            <a:r>
              <a:rPr lang="zh-CN" altLang="en-US" sz="2800" dirty="0">
                <a:solidFill>
                  <a:srgbClr val="FF0000"/>
                </a:solidFill>
              </a:rPr>
              <a:t>状态检测防火墙</a:t>
            </a:r>
          </a:p>
          <a:p>
            <a:pPr lvl="1" eaLnBrk="1" hangingPunct="1">
              <a:lnSpc>
                <a:spcPct val="90000"/>
              </a:lnSpc>
            </a:pPr>
            <a:r>
              <a:rPr lang="zh-CN" altLang="en-US" sz="2400" dirty="0"/>
              <a:t>不仅根据分组中的信息，而且还根据记录的连接状态、分组传出请求等来进行过滤</a:t>
            </a:r>
          </a:p>
          <a:p>
            <a:pPr lvl="1" eaLnBrk="1" hangingPunct="1">
              <a:lnSpc>
                <a:spcPct val="90000"/>
              </a:lnSpc>
            </a:pPr>
            <a:r>
              <a:rPr lang="en-US" altLang="zh-CN" sz="2400" dirty="0"/>
              <a:t>TCP</a:t>
            </a:r>
            <a:r>
              <a:rPr lang="zh-CN" altLang="en-US" sz="2400" dirty="0"/>
              <a:t>：为建立连接的</a:t>
            </a:r>
            <a:r>
              <a:rPr lang="en-US" altLang="zh-CN" sz="2400" dirty="0"/>
              <a:t>SYN</a:t>
            </a:r>
            <a:r>
              <a:rPr lang="zh-CN" altLang="en-US" sz="2400" dirty="0"/>
              <a:t>分组建立状态，只允许对该</a:t>
            </a:r>
            <a:r>
              <a:rPr lang="en-US" altLang="zh-CN" sz="2400" dirty="0"/>
              <a:t>SYN</a:t>
            </a:r>
            <a:r>
              <a:rPr lang="zh-CN" altLang="en-US" sz="2400" dirty="0"/>
              <a:t>的应答分组进入。连接建立后，允许该连接的分组进入。</a:t>
            </a:r>
          </a:p>
          <a:p>
            <a:pPr eaLnBrk="1" hangingPunct="1">
              <a:lnSpc>
                <a:spcPct val="90000"/>
              </a:lnSpc>
            </a:pPr>
            <a:r>
              <a:rPr lang="zh-CN" altLang="en-US" sz="2800" dirty="0">
                <a:solidFill>
                  <a:srgbClr val="FF0000"/>
                </a:solidFill>
              </a:rPr>
              <a:t>代理型防火墙</a:t>
            </a:r>
          </a:p>
          <a:p>
            <a:pPr lvl="1" eaLnBrk="1" hangingPunct="1">
              <a:lnSpc>
                <a:spcPct val="90000"/>
              </a:lnSpc>
            </a:pPr>
            <a:r>
              <a:rPr lang="zh-CN" altLang="en-US" sz="2400" dirty="0"/>
              <a:t>通过对网络服务的代理，检查进出网络的各种服务</a:t>
            </a:r>
          </a:p>
          <a:p>
            <a:pPr lvl="1" eaLnBrk="1" hangingPunct="1">
              <a:lnSpc>
                <a:spcPct val="90000"/>
              </a:lnSpc>
            </a:pPr>
            <a:endParaRPr lang="zh-CN" altLang="en-US" sz="24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灯片编号占位符 5"/>
          <p:cNvSpPr>
            <a:spLocks noGrp="1"/>
          </p:cNvSpPr>
          <p:nvPr>
            <p:ph type="sldNum" sz="quarter" idx="12"/>
          </p:nvPr>
        </p:nvSpPr>
        <p:spPr>
          <a:noFill/>
        </p:spPr>
        <p:txBody>
          <a:bodyPr/>
          <a:lstStyle/>
          <a:p>
            <a:fld id="{D2605FDD-EC06-41EC-96C9-8982BE69E902}" type="slidenum">
              <a:rPr lang="zh-CN" altLang="en-US" smtClean="0"/>
              <a:pPr/>
              <a:t>69</a:t>
            </a:fld>
            <a:endParaRPr lang="en-US" altLang="zh-CN"/>
          </a:p>
        </p:txBody>
      </p:sp>
      <p:sp>
        <p:nvSpPr>
          <p:cNvPr id="80899" name="Rectangle 2"/>
          <p:cNvSpPr>
            <a:spLocks noGrp="1" noChangeArrowheads="1"/>
          </p:cNvSpPr>
          <p:nvPr>
            <p:ph type="title"/>
          </p:nvPr>
        </p:nvSpPr>
        <p:spPr/>
        <p:txBody>
          <a:bodyPr/>
          <a:lstStyle/>
          <a:p>
            <a:pPr eaLnBrk="1" hangingPunct="1"/>
            <a:r>
              <a:rPr lang="zh-CN" altLang="en-US" dirty="0"/>
              <a:t>小结</a:t>
            </a:r>
          </a:p>
        </p:txBody>
      </p:sp>
      <p:sp>
        <p:nvSpPr>
          <p:cNvPr id="80900" name="Rectangle 3"/>
          <p:cNvSpPr>
            <a:spLocks noGrp="1" noChangeArrowheads="1"/>
          </p:cNvSpPr>
          <p:nvPr>
            <p:ph type="body" idx="1"/>
          </p:nvPr>
        </p:nvSpPr>
        <p:spPr/>
        <p:txBody>
          <a:bodyPr/>
          <a:lstStyle/>
          <a:p>
            <a:pPr eaLnBrk="1" hangingPunct="1"/>
            <a:r>
              <a:rPr lang="zh-CN" altLang="en-US" dirty="0"/>
              <a:t>掌握网络安全的基本概念，对称、非对称密码算法及其用途，</a:t>
            </a:r>
            <a:r>
              <a:rPr lang="en-US" altLang="zh-CN" dirty="0"/>
              <a:t>IPSec</a:t>
            </a:r>
            <a:r>
              <a:rPr lang="zh-CN" altLang="en-US" dirty="0"/>
              <a:t>的</a:t>
            </a:r>
            <a:r>
              <a:rPr lang="en-US" altLang="zh-CN" dirty="0"/>
              <a:t>AH</a:t>
            </a:r>
            <a:r>
              <a:rPr lang="zh-CN" altLang="en-US" dirty="0"/>
              <a:t>、</a:t>
            </a:r>
            <a:r>
              <a:rPr lang="en-US" altLang="zh-CN" dirty="0"/>
              <a:t>ESP</a:t>
            </a:r>
            <a:r>
              <a:rPr lang="zh-CN" altLang="en-US" dirty="0"/>
              <a:t>头标，防火墙（包过滤，状态检测）。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2"/>
          <p:cNvSpPr>
            <a:spLocks noGrp="1" noChangeArrowheads="1"/>
          </p:cNvSpPr>
          <p:nvPr>
            <p:ph type="title"/>
          </p:nvPr>
        </p:nvSpPr>
        <p:spPr/>
        <p:txBody>
          <a:bodyPr/>
          <a:lstStyle/>
          <a:p>
            <a:pPr eaLnBrk="1" hangingPunct="1"/>
            <a:r>
              <a:rPr lang="zh-CN" altLang="en-US"/>
              <a:t>网络安全事件</a:t>
            </a:r>
            <a:r>
              <a:rPr lang="en-US" altLang="zh-CN" sz="2800">
                <a:latin typeface="宋体" pitchFamily="2" charset="-122"/>
              </a:rPr>
              <a:t>——</a:t>
            </a:r>
            <a:r>
              <a:rPr lang="zh-CN" altLang="en-US"/>
              <a:t>假冒站点？</a:t>
            </a:r>
          </a:p>
        </p:txBody>
      </p:sp>
      <p:grpSp>
        <p:nvGrpSpPr>
          <p:cNvPr id="2055" name="Group 3"/>
          <p:cNvGrpSpPr>
            <a:grpSpLocks/>
          </p:cNvGrpSpPr>
          <p:nvPr/>
        </p:nvGrpSpPr>
        <p:grpSpPr bwMode="auto">
          <a:xfrm>
            <a:off x="857250" y="2022475"/>
            <a:ext cx="4451350" cy="4978400"/>
            <a:chOff x="624" y="720"/>
            <a:chExt cx="2804" cy="3136"/>
          </a:xfrm>
        </p:grpSpPr>
        <p:grpSp>
          <p:nvGrpSpPr>
            <p:cNvPr id="2062" name="Group 4"/>
            <p:cNvGrpSpPr>
              <a:grpSpLocks/>
            </p:cNvGrpSpPr>
            <p:nvPr/>
          </p:nvGrpSpPr>
          <p:grpSpPr bwMode="auto">
            <a:xfrm>
              <a:off x="672" y="720"/>
              <a:ext cx="2207" cy="1344"/>
              <a:chOff x="672" y="720"/>
              <a:chExt cx="2207" cy="1344"/>
            </a:xfrm>
          </p:grpSpPr>
          <p:sp>
            <p:nvSpPr>
              <p:cNvPr id="2066" name="Text Box 5"/>
              <p:cNvSpPr txBox="1">
                <a:spLocks noChangeArrowheads="1"/>
              </p:cNvSpPr>
              <p:nvPr/>
            </p:nvSpPr>
            <p:spPr bwMode="auto">
              <a:xfrm>
                <a:off x="1713" y="1008"/>
                <a:ext cx="1166" cy="366"/>
              </a:xfrm>
              <a:prstGeom prst="rect">
                <a:avLst/>
              </a:prstGeom>
              <a:noFill/>
              <a:ln w="9525">
                <a:noFill/>
                <a:miter lim="800000"/>
                <a:headEnd/>
                <a:tailEnd/>
              </a:ln>
            </p:spPr>
            <p:txBody>
              <a:bodyPr wrap="none">
                <a:spAutoFit/>
              </a:bodyPr>
              <a:lstStyle/>
              <a:p>
                <a:pPr algn="ctr" eaLnBrk="0" hangingPunct="0"/>
                <a:r>
                  <a:rPr kumimoji="1" lang="zh-CN" altLang="en-US" sz="1600" b="1">
                    <a:solidFill>
                      <a:srgbClr val="9900CC"/>
                    </a:solidFill>
                    <a:ea typeface="仿宋_GB2312" pitchFamily="49" charset="-122"/>
                  </a:rPr>
                  <a:t>服务器</a:t>
                </a:r>
                <a:r>
                  <a:rPr kumimoji="1" lang="en-US" altLang="zh-CN" sz="1600" b="1">
                    <a:solidFill>
                      <a:srgbClr val="9900CC"/>
                    </a:solidFill>
                    <a:ea typeface="仿宋_GB2312" pitchFamily="49" charset="-122"/>
                  </a:rPr>
                  <a:t>A</a:t>
                </a:r>
              </a:p>
              <a:p>
                <a:pPr algn="ctr" eaLnBrk="0" hangingPunct="0"/>
                <a:r>
                  <a:rPr kumimoji="1" lang="zh-CN" altLang="en-US" sz="1600" b="1">
                    <a:solidFill>
                      <a:srgbClr val="9900CC"/>
                    </a:solidFill>
                    <a:ea typeface="仿宋_GB2312" pitchFamily="49" charset="-122"/>
                  </a:rPr>
                  <a:t>网址 </a:t>
                </a:r>
                <a:r>
                  <a:rPr kumimoji="1" lang="en-US" altLang="zh-CN" sz="1600" b="1">
                    <a:solidFill>
                      <a:srgbClr val="9900CC"/>
                    </a:solidFill>
                    <a:ea typeface="仿宋_GB2312" pitchFamily="49" charset="-122"/>
                  </a:rPr>
                  <a:t>www.aaa.com</a:t>
                </a:r>
                <a:endParaRPr kumimoji="1" lang="en-US" altLang="zh-CN" sz="1600" b="1">
                  <a:solidFill>
                    <a:srgbClr val="9900CC"/>
                  </a:solidFill>
                </a:endParaRPr>
              </a:p>
            </p:txBody>
          </p:sp>
          <p:graphicFrame>
            <p:nvGraphicFramePr>
              <p:cNvPr id="2053" name="Object 5"/>
              <p:cNvGraphicFramePr>
                <a:graphicFrameLocks noChangeAspect="1"/>
              </p:cNvGraphicFramePr>
              <p:nvPr/>
            </p:nvGraphicFramePr>
            <p:xfrm>
              <a:off x="672" y="720"/>
              <a:ext cx="961" cy="1344"/>
            </p:xfrm>
            <a:graphic>
              <a:graphicData uri="http://schemas.openxmlformats.org/presentationml/2006/ole">
                <mc:AlternateContent xmlns:mc="http://schemas.openxmlformats.org/markup-compatibility/2006">
                  <mc:Choice xmlns:v="urn:schemas-microsoft-com:vml" Requires="v">
                    <p:oleObj spid="_x0000_s2074" name="剪辑" r:id="rId4" imgW="2734920" imgH="3825360" progId="">
                      <p:embed/>
                    </p:oleObj>
                  </mc:Choice>
                  <mc:Fallback>
                    <p:oleObj name="剪辑" r:id="rId4" imgW="2734920" imgH="3825360"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2" y="720"/>
                            <a:ext cx="961" cy="13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063" name="Group 7"/>
            <p:cNvGrpSpPr>
              <a:grpSpLocks/>
            </p:cNvGrpSpPr>
            <p:nvPr/>
          </p:nvGrpSpPr>
          <p:grpSpPr bwMode="auto">
            <a:xfrm>
              <a:off x="624" y="2112"/>
              <a:ext cx="2804" cy="1744"/>
              <a:chOff x="624" y="2112"/>
              <a:chExt cx="2804" cy="1744"/>
            </a:xfrm>
          </p:grpSpPr>
          <p:graphicFrame>
            <p:nvGraphicFramePr>
              <p:cNvPr id="2052" name="Object 4"/>
              <p:cNvGraphicFramePr>
                <a:graphicFrameLocks noChangeAspect="1"/>
              </p:cNvGraphicFramePr>
              <p:nvPr/>
            </p:nvGraphicFramePr>
            <p:xfrm>
              <a:off x="2160" y="2640"/>
              <a:ext cx="1268" cy="1216"/>
            </p:xfrm>
            <a:graphic>
              <a:graphicData uri="http://schemas.openxmlformats.org/presentationml/2006/ole">
                <mc:AlternateContent xmlns:mc="http://schemas.openxmlformats.org/markup-compatibility/2006">
                  <mc:Choice xmlns:v="urn:schemas-microsoft-com:vml" Requires="v">
                    <p:oleObj spid="_x0000_s2075" name="剪辑" r:id="rId6" imgW="2013120" imgH="1929960" progId="">
                      <p:embed/>
                    </p:oleObj>
                  </mc:Choice>
                  <mc:Fallback>
                    <p:oleObj name="剪辑" r:id="rId6" imgW="2013120" imgH="1929960" progId="">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60" y="2640"/>
                            <a:ext cx="1268" cy="12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4" name="Line 9"/>
              <p:cNvSpPr>
                <a:spLocks noChangeShapeType="1"/>
              </p:cNvSpPr>
              <p:nvPr/>
            </p:nvSpPr>
            <p:spPr bwMode="auto">
              <a:xfrm flipH="1" flipV="1">
                <a:off x="1584" y="2112"/>
                <a:ext cx="554" cy="960"/>
              </a:xfrm>
              <a:prstGeom prst="line">
                <a:avLst/>
              </a:prstGeom>
              <a:noFill/>
              <a:ln w="28575">
                <a:solidFill>
                  <a:srgbClr val="008000"/>
                </a:solidFill>
                <a:round/>
                <a:headEnd type="triangle" w="med" len="med"/>
                <a:tailEnd type="triangle" w="med" len="med"/>
              </a:ln>
            </p:spPr>
            <p:txBody>
              <a:bodyPr wrap="none" anchor="ctr">
                <a:spAutoFit/>
              </a:bodyPr>
              <a:lstStyle/>
              <a:p>
                <a:endParaRPr lang="zh-CN" altLang="en-US"/>
              </a:p>
            </p:txBody>
          </p:sp>
          <p:sp>
            <p:nvSpPr>
              <p:cNvPr id="2065" name="Text Box 10"/>
              <p:cNvSpPr txBox="1">
                <a:spLocks noChangeArrowheads="1"/>
              </p:cNvSpPr>
              <p:nvPr/>
            </p:nvSpPr>
            <p:spPr bwMode="auto">
              <a:xfrm>
                <a:off x="624" y="2544"/>
                <a:ext cx="1076" cy="826"/>
              </a:xfrm>
              <a:prstGeom prst="rect">
                <a:avLst/>
              </a:prstGeom>
              <a:noFill/>
              <a:ln w="9525">
                <a:noFill/>
                <a:miter lim="800000"/>
                <a:headEnd/>
                <a:tailEnd/>
              </a:ln>
            </p:spPr>
            <p:txBody>
              <a:bodyPr wrap="none">
                <a:spAutoFit/>
              </a:bodyPr>
              <a:lstStyle/>
              <a:p>
                <a:pPr eaLnBrk="0" hangingPunct="0"/>
                <a:r>
                  <a:rPr kumimoji="1" lang="zh-CN" altLang="en-US" sz="2000" b="1">
                    <a:solidFill>
                      <a:srgbClr val="9900CC"/>
                    </a:solidFill>
                    <a:ea typeface="仿宋_GB2312" pitchFamily="49" charset="-122"/>
                  </a:rPr>
                  <a:t>浏览者与服务</a:t>
                </a:r>
              </a:p>
              <a:p>
                <a:pPr eaLnBrk="0" hangingPunct="0"/>
                <a:r>
                  <a:rPr kumimoji="1" lang="zh-CN" altLang="en-US" sz="2000" b="1">
                    <a:solidFill>
                      <a:srgbClr val="9900CC"/>
                    </a:solidFill>
                    <a:ea typeface="仿宋_GB2312" pitchFamily="49" charset="-122"/>
                  </a:rPr>
                  <a:t>器</a:t>
                </a:r>
                <a:r>
                  <a:rPr kumimoji="1" lang="en-US" altLang="zh-CN" sz="2000" b="1">
                    <a:solidFill>
                      <a:srgbClr val="9900CC"/>
                    </a:solidFill>
                    <a:ea typeface="仿宋_GB2312" pitchFamily="49" charset="-122"/>
                  </a:rPr>
                  <a:t>A</a:t>
                </a:r>
                <a:r>
                  <a:rPr kumimoji="1" lang="zh-CN" altLang="en-US" sz="2000" b="1">
                    <a:solidFill>
                      <a:srgbClr val="9900CC"/>
                    </a:solidFill>
                    <a:ea typeface="仿宋_GB2312" pitchFamily="49" charset="-122"/>
                  </a:rPr>
                  <a:t>连接，访</a:t>
                </a:r>
              </a:p>
              <a:p>
                <a:pPr eaLnBrk="0" hangingPunct="0"/>
                <a:r>
                  <a:rPr kumimoji="1" lang="zh-CN" altLang="en-US" sz="2000" b="1">
                    <a:solidFill>
                      <a:srgbClr val="9900CC"/>
                    </a:solidFill>
                    <a:ea typeface="仿宋_GB2312" pitchFamily="49" charset="-122"/>
                  </a:rPr>
                  <a:t>问站点</a:t>
                </a:r>
              </a:p>
              <a:p>
                <a:pPr eaLnBrk="0" hangingPunct="0"/>
                <a:r>
                  <a:rPr kumimoji="1" lang="en-US" altLang="zh-CN" sz="2000" b="1">
                    <a:solidFill>
                      <a:srgbClr val="9900CC"/>
                    </a:solidFill>
                    <a:ea typeface="仿宋_GB2312" pitchFamily="49" charset="-122"/>
                  </a:rPr>
                  <a:t>www.aaa.com</a:t>
                </a:r>
              </a:p>
            </p:txBody>
          </p:sp>
        </p:grpSp>
      </p:grpSp>
      <p:grpSp>
        <p:nvGrpSpPr>
          <p:cNvPr id="2056" name="Group 11"/>
          <p:cNvGrpSpPr>
            <a:grpSpLocks/>
          </p:cNvGrpSpPr>
          <p:nvPr/>
        </p:nvGrpSpPr>
        <p:grpSpPr bwMode="auto">
          <a:xfrm>
            <a:off x="3371850" y="2098675"/>
            <a:ext cx="4725988" cy="2606675"/>
            <a:chOff x="2112" y="768"/>
            <a:chExt cx="2977" cy="1642"/>
          </a:xfrm>
        </p:grpSpPr>
        <p:grpSp>
          <p:nvGrpSpPr>
            <p:cNvPr id="2059" name="Group 12"/>
            <p:cNvGrpSpPr>
              <a:grpSpLocks/>
            </p:cNvGrpSpPr>
            <p:nvPr/>
          </p:nvGrpSpPr>
          <p:grpSpPr bwMode="auto">
            <a:xfrm>
              <a:off x="2913" y="768"/>
              <a:ext cx="2176" cy="1344"/>
              <a:chOff x="2913" y="768"/>
              <a:chExt cx="2176" cy="1344"/>
            </a:xfrm>
          </p:grpSpPr>
          <p:sp>
            <p:nvSpPr>
              <p:cNvPr id="2061" name="Text Box 13"/>
              <p:cNvSpPr txBox="1">
                <a:spLocks noChangeArrowheads="1"/>
              </p:cNvSpPr>
              <p:nvPr/>
            </p:nvSpPr>
            <p:spPr bwMode="auto">
              <a:xfrm>
                <a:off x="2913" y="1728"/>
                <a:ext cx="1134" cy="366"/>
              </a:xfrm>
              <a:prstGeom prst="rect">
                <a:avLst/>
              </a:prstGeom>
              <a:noFill/>
              <a:ln w="9525">
                <a:noFill/>
                <a:miter lim="800000"/>
                <a:headEnd/>
                <a:tailEnd/>
              </a:ln>
            </p:spPr>
            <p:txBody>
              <a:bodyPr wrap="none">
                <a:spAutoFit/>
              </a:bodyPr>
              <a:lstStyle/>
              <a:p>
                <a:pPr algn="ctr" eaLnBrk="0" hangingPunct="0"/>
                <a:r>
                  <a:rPr kumimoji="1" lang="zh-CN" altLang="en-US" sz="1600" b="1">
                    <a:solidFill>
                      <a:srgbClr val="9900CC"/>
                    </a:solidFill>
                    <a:ea typeface="仿宋_GB2312" pitchFamily="49" charset="-122"/>
                  </a:rPr>
                  <a:t>服务器</a:t>
                </a:r>
                <a:r>
                  <a:rPr kumimoji="1" lang="en-US" altLang="zh-CN" sz="1600" b="1">
                    <a:solidFill>
                      <a:srgbClr val="9900CC"/>
                    </a:solidFill>
                    <a:ea typeface="仿宋_GB2312" pitchFamily="49" charset="-122"/>
                  </a:rPr>
                  <a:t>B</a:t>
                </a:r>
              </a:p>
              <a:p>
                <a:pPr algn="ctr" eaLnBrk="0" hangingPunct="0"/>
                <a:r>
                  <a:rPr kumimoji="1" lang="zh-CN" altLang="en-US" sz="1600" b="1">
                    <a:solidFill>
                      <a:srgbClr val="9900CC"/>
                    </a:solidFill>
                    <a:ea typeface="仿宋_GB2312" pitchFamily="49" charset="-122"/>
                  </a:rPr>
                  <a:t>假冒</a:t>
                </a:r>
                <a:r>
                  <a:rPr kumimoji="1" lang="en-US" altLang="zh-CN" sz="1600" b="1">
                    <a:solidFill>
                      <a:srgbClr val="9900CC"/>
                    </a:solidFill>
                    <a:ea typeface="仿宋_GB2312" pitchFamily="49" charset="-122"/>
                  </a:rPr>
                  <a:t>www.aaa.com</a:t>
                </a:r>
                <a:endParaRPr kumimoji="1" lang="en-US" altLang="zh-CN" sz="1600" b="1">
                  <a:solidFill>
                    <a:srgbClr val="9900CC"/>
                  </a:solidFill>
                </a:endParaRPr>
              </a:p>
            </p:txBody>
          </p:sp>
          <p:graphicFrame>
            <p:nvGraphicFramePr>
              <p:cNvPr id="2051" name="Object 3"/>
              <p:cNvGraphicFramePr>
                <a:graphicFrameLocks noChangeAspect="1"/>
              </p:cNvGraphicFramePr>
              <p:nvPr/>
            </p:nvGraphicFramePr>
            <p:xfrm>
              <a:off x="4128" y="768"/>
              <a:ext cx="961" cy="1344"/>
            </p:xfrm>
            <a:graphic>
              <a:graphicData uri="http://schemas.openxmlformats.org/presentationml/2006/ole">
                <mc:AlternateContent xmlns:mc="http://schemas.openxmlformats.org/markup-compatibility/2006">
                  <mc:Choice xmlns:v="urn:schemas-microsoft-com:vml" Requires="v">
                    <p:oleObj spid="_x0000_s2076" name="剪辑" r:id="rId8" imgW="2734920" imgH="3825360" progId="">
                      <p:embed/>
                    </p:oleObj>
                  </mc:Choice>
                  <mc:Fallback>
                    <p:oleObj name="剪辑" r:id="rId8" imgW="2734920" imgH="382536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28" y="768"/>
                            <a:ext cx="961" cy="13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060" name="Text Box 15"/>
            <p:cNvSpPr txBox="1">
              <a:spLocks noChangeArrowheads="1"/>
            </p:cNvSpPr>
            <p:nvPr/>
          </p:nvSpPr>
          <p:spPr bwMode="auto">
            <a:xfrm>
              <a:off x="2112" y="2160"/>
              <a:ext cx="1556" cy="250"/>
            </a:xfrm>
            <a:prstGeom prst="rect">
              <a:avLst/>
            </a:prstGeom>
            <a:noFill/>
            <a:ln w="9525">
              <a:noFill/>
              <a:miter lim="800000"/>
              <a:headEnd/>
              <a:tailEnd/>
            </a:ln>
          </p:spPr>
          <p:txBody>
            <a:bodyPr wrap="none">
              <a:spAutoFit/>
            </a:bodyPr>
            <a:lstStyle/>
            <a:p>
              <a:pPr eaLnBrk="0" hangingPunct="0"/>
              <a:r>
                <a:rPr kumimoji="1" lang="zh-CN" altLang="en-US" sz="2000" b="1">
                  <a:solidFill>
                    <a:srgbClr val="9900CC"/>
                  </a:solidFill>
                  <a:ea typeface="仿宋_GB2312" pitchFamily="49" charset="-122"/>
                </a:rPr>
                <a:t>当假冒服务器出现时</a:t>
              </a:r>
            </a:p>
          </p:txBody>
        </p:sp>
      </p:grpSp>
      <p:sp>
        <p:nvSpPr>
          <p:cNvPr id="2057" name="Line 16"/>
          <p:cNvSpPr>
            <a:spLocks noChangeShapeType="1"/>
          </p:cNvSpPr>
          <p:nvPr/>
        </p:nvSpPr>
        <p:spPr bwMode="auto">
          <a:xfrm flipV="1">
            <a:off x="5657850" y="3775075"/>
            <a:ext cx="838200" cy="1371600"/>
          </a:xfrm>
          <a:prstGeom prst="line">
            <a:avLst/>
          </a:prstGeom>
          <a:noFill/>
          <a:ln w="28575">
            <a:solidFill>
              <a:srgbClr val="008000"/>
            </a:solidFill>
            <a:round/>
            <a:headEnd type="triangle" w="med" len="med"/>
            <a:tailEnd type="triangle" w="med" len="med"/>
          </a:ln>
        </p:spPr>
        <p:txBody>
          <a:bodyPr wrap="none" anchor="ctr">
            <a:spAutoFit/>
          </a:bodyPr>
          <a:lstStyle/>
          <a:p>
            <a:endParaRPr lang="zh-CN" altLang="en-US"/>
          </a:p>
        </p:txBody>
      </p:sp>
      <p:sp>
        <p:nvSpPr>
          <p:cNvPr id="2058" name="Text Box 17"/>
          <p:cNvSpPr txBox="1">
            <a:spLocks noChangeArrowheads="1"/>
          </p:cNvSpPr>
          <p:nvPr/>
        </p:nvSpPr>
        <p:spPr bwMode="auto">
          <a:xfrm>
            <a:off x="6251575" y="4381500"/>
            <a:ext cx="2216150" cy="1920875"/>
          </a:xfrm>
          <a:prstGeom prst="rect">
            <a:avLst/>
          </a:prstGeom>
          <a:noFill/>
          <a:ln w="9525">
            <a:noFill/>
            <a:miter lim="800000"/>
            <a:headEnd/>
            <a:tailEnd/>
          </a:ln>
        </p:spPr>
        <p:txBody>
          <a:bodyPr wrap="none">
            <a:spAutoFit/>
          </a:bodyPr>
          <a:lstStyle/>
          <a:p>
            <a:pPr eaLnBrk="0" hangingPunct="0"/>
            <a:r>
              <a:rPr kumimoji="1" lang="zh-CN" altLang="en-US" sz="2000" b="1">
                <a:solidFill>
                  <a:srgbClr val="9900CC"/>
                </a:solidFill>
                <a:ea typeface="仿宋_GB2312" pitchFamily="49" charset="-122"/>
              </a:rPr>
              <a:t>当浏览者输入</a:t>
            </a:r>
          </a:p>
          <a:p>
            <a:pPr eaLnBrk="0" hangingPunct="0"/>
            <a:r>
              <a:rPr kumimoji="1" lang="en-US" altLang="zh-CN" sz="2000" b="1">
                <a:solidFill>
                  <a:srgbClr val="9900CC"/>
                </a:solidFill>
                <a:ea typeface="仿宋_GB2312" pitchFamily="49" charset="-122"/>
              </a:rPr>
              <a:t>www.aaa.com</a:t>
            </a:r>
            <a:r>
              <a:rPr kumimoji="1" lang="zh-CN" altLang="zh-CN" sz="2000" b="1">
                <a:solidFill>
                  <a:srgbClr val="9900CC"/>
                </a:solidFill>
                <a:ea typeface="仿宋_GB2312" pitchFamily="49" charset="-122"/>
              </a:rPr>
              <a:t>时，</a:t>
            </a:r>
          </a:p>
          <a:p>
            <a:pPr eaLnBrk="0" hangingPunct="0"/>
            <a:r>
              <a:rPr kumimoji="1" lang="zh-CN" altLang="zh-CN" sz="2000" b="1">
                <a:solidFill>
                  <a:srgbClr val="9900CC"/>
                </a:solidFill>
                <a:ea typeface="仿宋_GB2312" pitchFamily="49" charset="-122"/>
              </a:rPr>
              <a:t>实际访问的是服务</a:t>
            </a:r>
          </a:p>
          <a:p>
            <a:pPr eaLnBrk="0" hangingPunct="0"/>
            <a:r>
              <a:rPr kumimoji="1" lang="zh-CN" altLang="zh-CN" sz="2000" b="1">
                <a:solidFill>
                  <a:srgbClr val="9900CC"/>
                </a:solidFill>
                <a:ea typeface="仿宋_GB2312" pitchFamily="49" charset="-122"/>
              </a:rPr>
              <a:t>器</a:t>
            </a:r>
            <a:r>
              <a:rPr kumimoji="1" lang="en-US" altLang="zh-CN" sz="2000" b="1">
                <a:solidFill>
                  <a:srgbClr val="9900CC"/>
                </a:solidFill>
                <a:ea typeface="仿宋_GB2312" pitchFamily="49" charset="-122"/>
              </a:rPr>
              <a:t>B</a:t>
            </a:r>
            <a:r>
              <a:rPr kumimoji="1" lang="zh-CN" altLang="en-US" sz="2000" b="1">
                <a:solidFill>
                  <a:srgbClr val="9900CC"/>
                </a:solidFill>
                <a:ea typeface="仿宋_GB2312" pitchFamily="49" charset="-122"/>
              </a:rPr>
              <a:t>，</a:t>
            </a:r>
            <a:r>
              <a:rPr kumimoji="1" lang="zh-CN" altLang="zh-CN" sz="2000" b="1">
                <a:solidFill>
                  <a:srgbClr val="9900CC"/>
                </a:solidFill>
                <a:ea typeface="仿宋_GB2312" pitchFamily="49" charset="-122"/>
              </a:rPr>
              <a:t>这样他的私</a:t>
            </a:r>
          </a:p>
          <a:p>
            <a:pPr eaLnBrk="0" hangingPunct="0"/>
            <a:r>
              <a:rPr kumimoji="1" lang="zh-CN" altLang="zh-CN" sz="2000" b="1">
                <a:solidFill>
                  <a:srgbClr val="9900CC"/>
                </a:solidFill>
                <a:ea typeface="仿宋_GB2312" pitchFamily="49" charset="-122"/>
              </a:rPr>
              <a:t>人信息就可能被</a:t>
            </a:r>
            <a:r>
              <a:rPr kumimoji="1" lang="en-US" altLang="zh-CN" sz="2000" b="1">
                <a:solidFill>
                  <a:srgbClr val="9900CC"/>
                </a:solidFill>
                <a:ea typeface="仿宋_GB2312" pitchFamily="49" charset="-122"/>
              </a:rPr>
              <a:t>B</a:t>
            </a:r>
          </a:p>
          <a:p>
            <a:pPr eaLnBrk="0" hangingPunct="0"/>
            <a:r>
              <a:rPr kumimoji="1" lang="zh-CN" altLang="zh-CN" sz="2000" b="1">
                <a:solidFill>
                  <a:srgbClr val="9900CC"/>
                </a:solidFill>
                <a:ea typeface="仿宋_GB2312" pitchFamily="49" charset="-122"/>
              </a:rPr>
              <a:t>非法获取</a:t>
            </a:r>
            <a:endParaRPr kumimoji="1" lang="zh-CN" altLang="en-US" sz="2000" b="1">
              <a:solidFill>
                <a:srgbClr val="9900CC"/>
              </a:solidFill>
              <a:ea typeface="仿宋_GB2312" pitchFamily="49" charset="-122"/>
            </a:endParaRPr>
          </a:p>
        </p:txBody>
      </p:sp>
      <p:graphicFrame>
        <p:nvGraphicFramePr>
          <p:cNvPr id="2050" name="Object 2"/>
          <p:cNvGraphicFramePr>
            <a:graphicFrameLocks noChangeAspect="1"/>
          </p:cNvGraphicFramePr>
          <p:nvPr/>
        </p:nvGraphicFramePr>
        <p:xfrm>
          <a:off x="2076450" y="4003675"/>
          <a:ext cx="1600200" cy="1595438"/>
        </p:xfrm>
        <a:graphic>
          <a:graphicData uri="http://schemas.openxmlformats.org/presentationml/2006/ole">
            <mc:AlternateContent xmlns:mc="http://schemas.openxmlformats.org/markup-compatibility/2006">
              <mc:Choice xmlns:v="urn:schemas-microsoft-com:vml" Requires="v">
                <p:oleObj spid="_x0000_s2077" name="剪辑" r:id="rId9" imgW="1490040" imgH="1485000" progId="">
                  <p:embed/>
                </p:oleObj>
              </mc:Choice>
              <mc:Fallback>
                <p:oleObj name="剪辑" r:id="rId9" imgW="1490040" imgH="1485000" progId="">
                  <p:embed/>
                  <p:pic>
                    <p:nvPicPr>
                      <p:cNvPr id="0"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76450" y="4003675"/>
                        <a:ext cx="1600200" cy="1595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2"/>
          <p:cNvSpPr>
            <a:spLocks noGrp="1" noChangeArrowheads="1"/>
          </p:cNvSpPr>
          <p:nvPr>
            <p:ph type="title"/>
          </p:nvPr>
        </p:nvSpPr>
        <p:spPr/>
        <p:txBody>
          <a:bodyPr/>
          <a:lstStyle/>
          <a:p>
            <a:pPr eaLnBrk="1" hangingPunct="1"/>
            <a:r>
              <a:rPr lang="zh-CN" altLang="en-US" dirty="0"/>
              <a:t>网络安全事件</a:t>
            </a:r>
            <a:r>
              <a:rPr lang="en-US" altLang="zh-CN" sz="2800" dirty="0">
                <a:latin typeface="宋体" pitchFamily="2" charset="-122"/>
              </a:rPr>
              <a:t>——</a:t>
            </a:r>
            <a:r>
              <a:rPr lang="zh-CN" altLang="en-US" dirty="0"/>
              <a:t>篡改？</a:t>
            </a:r>
            <a:endParaRPr lang="en-US" altLang="zh-CN" dirty="0"/>
          </a:p>
        </p:txBody>
      </p:sp>
      <p:grpSp>
        <p:nvGrpSpPr>
          <p:cNvPr id="3080" name="Group 3"/>
          <p:cNvGrpSpPr>
            <a:grpSpLocks/>
          </p:cNvGrpSpPr>
          <p:nvPr/>
        </p:nvGrpSpPr>
        <p:grpSpPr bwMode="auto">
          <a:xfrm>
            <a:off x="763588" y="2163763"/>
            <a:ext cx="7880350" cy="4265612"/>
            <a:chOff x="384" y="865"/>
            <a:chExt cx="4964" cy="2687"/>
          </a:xfrm>
        </p:grpSpPr>
        <p:grpSp>
          <p:nvGrpSpPr>
            <p:cNvPr id="3081" name="Group 4"/>
            <p:cNvGrpSpPr>
              <a:grpSpLocks/>
            </p:cNvGrpSpPr>
            <p:nvPr/>
          </p:nvGrpSpPr>
          <p:grpSpPr bwMode="auto">
            <a:xfrm>
              <a:off x="384" y="1009"/>
              <a:ext cx="4964" cy="1546"/>
              <a:chOff x="432" y="960"/>
              <a:chExt cx="4964" cy="1546"/>
            </a:xfrm>
          </p:grpSpPr>
          <p:grpSp>
            <p:nvGrpSpPr>
              <p:cNvPr id="3095" name="Group 5"/>
              <p:cNvGrpSpPr>
                <a:grpSpLocks/>
              </p:cNvGrpSpPr>
              <p:nvPr/>
            </p:nvGrpSpPr>
            <p:grpSpPr bwMode="auto">
              <a:xfrm>
                <a:off x="432" y="1008"/>
                <a:ext cx="1152" cy="1450"/>
                <a:chOff x="576" y="864"/>
                <a:chExt cx="1152" cy="1450"/>
              </a:xfrm>
            </p:grpSpPr>
            <p:graphicFrame>
              <p:nvGraphicFramePr>
                <p:cNvPr id="3078" name="Object 6"/>
                <p:cNvGraphicFramePr>
                  <a:graphicFrameLocks noChangeAspect="1"/>
                </p:cNvGraphicFramePr>
                <p:nvPr/>
              </p:nvGraphicFramePr>
              <p:xfrm>
                <a:off x="576" y="864"/>
                <a:ext cx="1152" cy="1114"/>
              </p:xfrm>
              <a:graphic>
                <a:graphicData uri="http://schemas.openxmlformats.org/presentationml/2006/ole">
                  <mc:AlternateContent xmlns:mc="http://schemas.openxmlformats.org/markup-compatibility/2006">
                    <mc:Choice xmlns:v="urn:schemas-microsoft-com:vml" Requires="v">
                      <p:oleObj spid="_x0000_s3104" name="剪辑" r:id="rId4" imgW="1113120" imgH="1076040" progId="">
                        <p:embed/>
                      </p:oleObj>
                    </mc:Choice>
                    <mc:Fallback>
                      <p:oleObj name="剪辑" r:id="rId4" imgW="1113120" imgH="1076040" progId="">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6" y="864"/>
                              <a:ext cx="1152" cy="11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98" name="Text Box 7"/>
                <p:cNvSpPr txBox="1">
                  <a:spLocks noChangeArrowheads="1"/>
                </p:cNvSpPr>
                <p:nvPr/>
              </p:nvSpPr>
              <p:spPr bwMode="auto">
                <a:xfrm>
                  <a:off x="816" y="2064"/>
                  <a:ext cx="232" cy="250"/>
                </a:xfrm>
                <a:prstGeom prst="rect">
                  <a:avLst/>
                </a:prstGeom>
                <a:noFill/>
                <a:ln w="9525">
                  <a:noFill/>
                  <a:miter lim="800000"/>
                  <a:headEnd/>
                  <a:tailEnd/>
                </a:ln>
              </p:spPr>
              <p:txBody>
                <a:bodyPr wrap="none">
                  <a:spAutoFit/>
                </a:bodyPr>
                <a:lstStyle/>
                <a:p>
                  <a:pPr eaLnBrk="0" hangingPunct="0"/>
                  <a:r>
                    <a:rPr kumimoji="1" lang="en-US" altLang="zh-CN" sz="2000" b="1">
                      <a:solidFill>
                        <a:srgbClr val="9900CC"/>
                      </a:solidFill>
                      <a:ea typeface="仿宋_GB2312" pitchFamily="49" charset="-122"/>
                    </a:rPr>
                    <a:t>A</a:t>
                  </a:r>
                </a:p>
              </p:txBody>
            </p:sp>
          </p:grpSp>
          <p:grpSp>
            <p:nvGrpSpPr>
              <p:cNvPr id="3096" name="Group 8"/>
              <p:cNvGrpSpPr>
                <a:grpSpLocks/>
              </p:cNvGrpSpPr>
              <p:nvPr/>
            </p:nvGrpSpPr>
            <p:grpSpPr bwMode="auto">
              <a:xfrm>
                <a:off x="4128" y="960"/>
                <a:ext cx="1268" cy="1546"/>
                <a:chOff x="3936" y="768"/>
                <a:chExt cx="1268" cy="1546"/>
              </a:xfrm>
            </p:grpSpPr>
            <p:graphicFrame>
              <p:nvGraphicFramePr>
                <p:cNvPr id="3077" name="Object 5"/>
                <p:cNvGraphicFramePr>
                  <a:graphicFrameLocks noChangeAspect="1"/>
                </p:cNvGraphicFramePr>
                <p:nvPr/>
              </p:nvGraphicFramePr>
              <p:xfrm>
                <a:off x="3936" y="768"/>
                <a:ext cx="1268" cy="1216"/>
              </p:xfrm>
              <a:graphic>
                <a:graphicData uri="http://schemas.openxmlformats.org/presentationml/2006/ole">
                  <mc:AlternateContent xmlns:mc="http://schemas.openxmlformats.org/markup-compatibility/2006">
                    <mc:Choice xmlns:v="urn:schemas-microsoft-com:vml" Requires="v">
                      <p:oleObj spid="_x0000_s3105" name="剪辑" r:id="rId6" imgW="2013120" imgH="1929960" progId="">
                        <p:embed/>
                      </p:oleObj>
                    </mc:Choice>
                    <mc:Fallback>
                      <p:oleObj name="剪辑" r:id="rId6" imgW="2013120" imgH="1929960" progId="">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36" y="768"/>
                              <a:ext cx="1268" cy="12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97" name="Text Box 10"/>
                <p:cNvSpPr txBox="1">
                  <a:spLocks noChangeArrowheads="1"/>
                </p:cNvSpPr>
                <p:nvPr/>
              </p:nvSpPr>
              <p:spPr bwMode="auto">
                <a:xfrm>
                  <a:off x="4368" y="2064"/>
                  <a:ext cx="223" cy="250"/>
                </a:xfrm>
                <a:prstGeom prst="rect">
                  <a:avLst/>
                </a:prstGeom>
                <a:noFill/>
                <a:ln w="9525">
                  <a:noFill/>
                  <a:miter lim="800000"/>
                  <a:headEnd/>
                  <a:tailEnd/>
                </a:ln>
              </p:spPr>
              <p:txBody>
                <a:bodyPr wrap="none">
                  <a:spAutoFit/>
                </a:bodyPr>
                <a:lstStyle/>
                <a:p>
                  <a:pPr eaLnBrk="0" hangingPunct="0"/>
                  <a:r>
                    <a:rPr kumimoji="1" lang="en-US" altLang="zh-CN" sz="2000" b="1">
                      <a:solidFill>
                        <a:srgbClr val="9900CC"/>
                      </a:solidFill>
                      <a:ea typeface="仿宋_GB2312" pitchFamily="49" charset="-122"/>
                    </a:rPr>
                    <a:t>B</a:t>
                  </a:r>
                </a:p>
              </p:txBody>
            </p:sp>
          </p:grpSp>
        </p:grpSp>
        <p:grpSp>
          <p:nvGrpSpPr>
            <p:cNvPr id="3082" name="Group 11"/>
            <p:cNvGrpSpPr>
              <a:grpSpLocks/>
            </p:cNvGrpSpPr>
            <p:nvPr/>
          </p:nvGrpSpPr>
          <p:grpSpPr bwMode="auto">
            <a:xfrm>
              <a:off x="2352" y="2582"/>
              <a:ext cx="1004" cy="970"/>
              <a:chOff x="2352" y="2928"/>
              <a:chExt cx="1004" cy="970"/>
            </a:xfrm>
          </p:grpSpPr>
          <p:graphicFrame>
            <p:nvGraphicFramePr>
              <p:cNvPr id="3076" name="Object 4"/>
              <p:cNvGraphicFramePr>
                <a:graphicFrameLocks noChangeAspect="1"/>
              </p:cNvGraphicFramePr>
              <p:nvPr/>
            </p:nvGraphicFramePr>
            <p:xfrm>
              <a:off x="2448" y="2928"/>
              <a:ext cx="793" cy="716"/>
            </p:xfrm>
            <a:graphic>
              <a:graphicData uri="http://schemas.openxmlformats.org/presentationml/2006/ole">
                <mc:AlternateContent xmlns:mc="http://schemas.openxmlformats.org/markup-compatibility/2006">
                  <mc:Choice xmlns:v="urn:schemas-microsoft-com:vml" Requires="v">
                    <p:oleObj spid="_x0000_s3106" name="剪辑" r:id="rId8" imgW="1259640" imgH="1137240" progId="">
                      <p:embed/>
                    </p:oleObj>
                  </mc:Choice>
                  <mc:Fallback>
                    <p:oleObj name="剪辑" r:id="rId8" imgW="1259640" imgH="1137240" progId="">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48" y="2928"/>
                            <a:ext cx="793" cy="7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94" name="Text Box 13"/>
              <p:cNvSpPr txBox="1">
                <a:spLocks noChangeArrowheads="1"/>
              </p:cNvSpPr>
              <p:nvPr/>
            </p:nvSpPr>
            <p:spPr bwMode="auto">
              <a:xfrm>
                <a:off x="2352" y="3648"/>
                <a:ext cx="1004" cy="250"/>
              </a:xfrm>
              <a:prstGeom prst="rect">
                <a:avLst/>
              </a:prstGeom>
              <a:noFill/>
              <a:ln w="9525">
                <a:noFill/>
                <a:miter lim="800000"/>
                <a:headEnd/>
                <a:tailEnd/>
              </a:ln>
            </p:spPr>
            <p:txBody>
              <a:bodyPr wrap="none">
                <a:spAutoFit/>
              </a:bodyPr>
              <a:lstStyle/>
              <a:p>
                <a:pPr eaLnBrk="0" hangingPunct="0"/>
                <a:r>
                  <a:rPr kumimoji="1" lang="en-US" altLang="zh-CN" sz="2000" b="1">
                    <a:solidFill>
                      <a:srgbClr val="9900CC"/>
                    </a:solidFill>
                    <a:ea typeface="仿宋_GB2312" pitchFamily="49" charset="-122"/>
                  </a:rPr>
                  <a:t>Email</a:t>
                </a:r>
                <a:r>
                  <a:rPr kumimoji="1" lang="zh-CN" altLang="zh-CN" sz="2000" b="1">
                    <a:solidFill>
                      <a:srgbClr val="9900CC"/>
                    </a:solidFill>
                    <a:ea typeface="仿宋_GB2312" pitchFamily="49" charset="-122"/>
                  </a:rPr>
                  <a:t>偷盗者</a:t>
                </a:r>
                <a:endParaRPr kumimoji="1" lang="zh-CN" altLang="en-US" sz="2000" b="1">
                  <a:solidFill>
                    <a:srgbClr val="9900CC"/>
                  </a:solidFill>
                  <a:ea typeface="仿宋_GB2312" pitchFamily="49" charset="-122"/>
                </a:endParaRPr>
              </a:p>
            </p:txBody>
          </p:sp>
        </p:grpSp>
        <p:sp>
          <p:nvSpPr>
            <p:cNvPr id="3083" name="Line 14"/>
            <p:cNvSpPr>
              <a:spLocks noChangeShapeType="1"/>
            </p:cNvSpPr>
            <p:nvPr/>
          </p:nvSpPr>
          <p:spPr bwMode="auto">
            <a:xfrm>
              <a:off x="2736" y="1585"/>
              <a:ext cx="0" cy="960"/>
            </a:xfrm>
            <a:prstGeom prst="line">
              <a:avLst/>
            </a:prstGeom>
            <a:noFill/>
            <a:ln w="28575">
              <a:solidFill>
                <a:srgbClr val="008000"/>
              </a:solidFill>
              <a:round/>
              <a:headEnd/>
              <a:tailEnd type="triangle" w="med" len="med"/>
            </a:ln>
          </p:spPr>
          <p:txBody>
            <a:bodyPr anchor="ctr">
              <a:spAutoFit/>
            </a:bodyPr>
            <a:lstStyle/>
            <a:p>
              <a:endParaRPr lang="zh-CN" altLang="en-US"/>
            </a:p>
          </p:txBody>
        </p:sp>
        <p:sp>
          <p:nvSpPr>
            <p:cNvPr id="3084" name="Text Box 15"/>
            <p:cNvSpPr txBox="1">
              <a:spLocks noChangeArrowheads="1"/>
            </p:cNvSpPr>
            <p:nvPr/>
          </p:nvSpPr>
          <p:spPr bwMode="auto">
            <a:xfrm>
              <a:off x="1968" y="1633"/>
              <a:ext cx="676" cy="826"/>
            </a:xfrm>
            <a:prstGeom prst="rect">
              <a:avLst/>
            </a:prstGeom>
            <a:noFill/>
            <a:ln w="9525">
              <a:noFill/>
              <a:miter lim="800000"/>
              <a:headEnd/>
              <a:tailEnd/>
            </a:ln>
          </p:spPr>
          <p:txBody>
            <a:bodyPr>
              <a:spAutoFit/>
            </a:bodyPr>
            <a:lstStyle/>
            <a:p>
              <a:pPr eaLnBrk="0" hangingPunct="0"/>
              <a:r>
                <a:rPr kumimoji="1" lang="zh-CN" altLang="en-US" sz="2000" b="1">
                  <a:solidFill>
                    <a:srgbClr val="9900CC"/>
                  </a:solidFill>
                  <a:ea typeface="仿宋_GB2312" pitchFamily="49" charset="-122"/>
                </a:rPr>
                <a:t>邮件在传送过程中被截取</a:t>
              </a:r>
            </a:p>
          </p:txBody>
        </p:sp>
        <p:sp>
          <p:nvSpPr>
            <p:cNvPr id="3085" name="Line 16"/>
            <p:cNvSpPr>
              <a:spLocks noChangeShapeType="1"/>
            </p:cNvSpPr>
            <p:nvPr/>
          </p:nvSpPr>
          <p:spPr bwMode="auto">
            <a:xfrm flipV="1">
              <a:off x="3024" y="1537"/>
              <a:ext cx="0" cy="1008"/>
            </a:xfrm>
            <a:prstGeom prst="line">
              <a:avLst/>
            </a:prstGeom>
            <a:noFill/>
            <a:ln w="28575">
              <a:solidFill>
                <a:srgbClr val="008000"/>
              </a:solidFill>
              <a:round/>
              <a:headEnd/>
              <a:tailEnd type="triangle" w="med" len="med"/>
            </a:ln>
          </p:spPr>
          <p:txBody>
            <a:bodyPr anchor="ctr">
              <a:spAutoFit/>
            </a:bodyPr>
            <a:lstStyle/>
            <a:p>
              <a:endParaRPr lang="zh-CN" altLang="en-US"/>
            </a:p>
          </p:txBody>
        </p:sp>
        <p:sp>
          <p:nvSpPr>
            <p:cNvPr id="3086" name="Text Box 17"/>
            <p:cNvSpPr txBox="1">
              <a:spLocks noChangeArrowheads="1"/>
            </p:cNvSpPr>
            <p:nvPr/>
          </p:nvSpPr>
          <p:spPr bwMode="auto">
            <a:xfrm>
              <a:off x="3120" y="1633"/>
              <a:ext cx="1008" cy="826"/>
            </a:xfrm>
            <a:prstGeom prst="rect">
              <a:avLst/>
            </a:prstGeom>
            <a:noFill/>
            <a:ln w="9525">
              <a:noFill/>
              <a:miter lim="800000"/>
              <a:headEnd/>
              <a:tailEnd/>
            </a:ln>
          </p:spPr>
          <p:txBody>
            <a:bodyPr>
              <a:spAutoFit/>
            </a:bodyPr>
            <a:lstStyle/>
            <a:p>
              <a:pPr eaLnBrk="0" hangingPunct="0"/>
              <a:r>
                <a:rPr kumimoji="1" lang="zh-CN" altLang="en-US" sz="2000" b="1">
                  <a:solidFill>
                    <a:srgbClr val="9900CC"/>
                  </a:solidFill>
                  <a:ea typeface="仿宋_GB2312" pitchFamily="49" charset="-122"/>
                </a:rPr>
                <a:t>偷盗者篡改邮件后以甲的身份重新发送</a:t>
              </a:r>
            </a:p>
          </p:txBody>
        </p:sp>
        <p:sp>
          <p:nvSpPr>
            <p:cNvPr id="3087" name="Text Box 18"/>
            <p:cNvSpPr txBox="1">
              <a:spLocks noChangeArrowheads="1"/>
            </p:cNvSpPr>
            <p:nvPr/>
          </p:nvSpPr>
          <p:spPr bwMode="auto">
            <a:xfrm>
              <a:off x="528" y="2641"/>
              <a:ext cx="1786" cy="442"/>
            </a:xfrm>
            <a:prstGeom prst="rect">
              <a:avLst/>
            </a:prstGeom>
            <a:noFill/>
            <a:ln w="9525">
              <a:noFill/>
              <a:miter lim="800000"/>
              <a:headEnd/>
              <a:tailEnd/>
            </a:ln>
          </p:spPr>
          <p:txBody>
            <a:bodyPr wrap="none">
              <a:spAutoFit/>
            </a:bodyPr>
            <a:lstStyle/>
            <a:p>
              <a:pPr eaLnBrk="0" hangingPunct="0"/>
              <a:r>
                <a:rPr kumimoji="1" lang="en-US" altLang="zh-CN" sz="2000" b="1">
                  <a:solidFill>
                    <a:srgbClr val="9900CC"/>
                  </a:solidFill>
                  <a:ea typeface="仿宋_GB2312" pitchFamily="49" charset="-122"/>
                </a:rPr>
                <a:t>1</a:t>
              </a:r>
              <a:r>
                <a:rPr kumimoji="1" lang="en-US" altLang="zh-CN" b="1">
                  <a:latin typeface="Comic Sans MS" pitchFamily="66" charset="0"/>
                </a:rPr>
                <a:t>.</a:t>
              </a:r>
              <a:r>
                <a:rPr kumimoji="1" lang="zh-CN" altLang="en-US" sz="2000" b="1">
                  <a:solidFill>
                    <a:srgbClr val="9900CC"/>
                  </a:solidFill>
                  <a:ea typeface="仿宋_GB2312" pitchFamily="49" charset="-122"/>
                </a:rPr>
                <a:t>如果偷盗者截取</a:t>
              </a:r>
              <a:r>
                <a:rPr kumimoji="1" lang="en-US" altLang="zh-CN" sz="2000" b="1">
                  <a:solidFill>
                    <a:srgbClr val="9900CC"/>
                  </a:solidFill>
                  <a:ea typeface="仿宋_GB2312" pitchFamily="49" charset="-122"/>
                </a:rPr>
                <a:t>Email</a:t>
              </a:r>
            </a:p>
            <a:p>
              <a:pPr eaLnBrk="0" hangingPunct="0"/>
              <a:r>
                <a:rPr kumimoji="1" lang="zh-CN" altLang="en-US" sz="2000" b="1">
                  <a:solidFill>
                    <a:srgbClr val="9900CC"/>
                  </a:solidFill>
                  <a:ea typeface="仿宋_GB2312" pitchFamily="49" charset="-122"/>
                </a:rPr>
                <a:t>后不发给乙，怎么办？</a:t>
              </a:r>
            </a:p>
          </p:txBody>
        </p:sp>
        <p:sp>
          <p:nvSpPr>
            <p:cNvPr id="3088" name="Text Box 19"/>
            <p:cNvSpPr txBox="1">
              <a:spLocks noChangeArrowheads="1"/>
            </p:cNvSpPr>
            <p:nvPr/>
          </p:nvSpPr>
          <p:spPr bwMode="auto">
            <a:xfrm>
              <a:off x="3600" y="2545"/>
              <a:ext cx="1676" cy="634"/>
            </a:xfrm>
            <a:prstGeom prst="rect">
              <a:avLst/>
            </a:prstGeom>
            <a:noFill/>
            <a:ln w="9525">
              <a:noFill/>
              <a:miter lim="800000"/>
              <a:headEnd/>
              <a:tailEnd/>
            </a:ln>
          </p:spPr>
          <p:txBody>
            <a:bodyPr wrap="none">
              <a:spAutoFit/>
            </a:bodyPr>
            <a:lstStyle/>
            <a:p>
              <a:pPr eaLnBrk="0" hangingPunct="0"/>
              <a:r>
                <a:rPr kumimoji="1" lang="en-US" altLang="zh-CN" sz="2000" b="1">
                  <a:solidFill>
                    <a:srgbClr val="9900CC"/>
                  </a:solidFill>
                  <a:ea typeface="仿宋_GB2312" pitchFamily="49" charset="-122"/>
                </a:rPr>
                <a:t>2.</a:t>
              </a:r>
              <a:r>
                <a:rPr kumimoji="1" lang="zh-CN" altLang="en-US" sz="2000" b="1">
                  <a:solidFill>
                    <a:srgbClr val="9900CC"/>
                  </a:solidFill>
                  <a:ea typeface="仿宋_GB2312" pitchFamily="49" charset="-122"/>
                </a:rPr>
                <a:t>如果偷盗者直接假冒</a:t>
              </a:r>
            </a:p>
            <a:p>
              <a:pPr eaLnBrk="0" hangingPunct="0"/>
              <a:r>
                <a:rPr kumimoji="1" lang="zh-CN" altLang="en-US" sz="2000" b="1">
                  <a:solidFill>
                    <a:srgbClr val="9900CC"/>
                  </a:solidFill>
                  <a:ea typeface="仿宋_GB2312" pitchFamily="49" charset="-122"/>
                </a:rPr>
                <a:t>甲的身份给乙发了假</a:t>
              </a:r>
            </a:p>
            <a:p>
              <a:pPr eaLnBrk="0" hangingPunct="0"/>
              <a:r>
                <a:rPr kumimoji="1" lang="zh-CN" altLang="en-US" sz="2000" b="1">
                  <a:solidFill>
                    <a:srgbClr val="9900CC"/>
                  </a:solidFill>
                  <a:ea typeface="仿宋_GB2312" pitchFamily="49" charset="-122"/>
                </a:rPr>
                <a:t>邮件，怎么办？</a:t>
              </a:r>
            </a:p>
          </p:txBody>
        </p:sp>
        <p:grpSp>
          <p:nvGrpSpPr>
            <p:cNvPr id="3089" name="Group 20"/>
            <p:cNvGrpSpPr>
              <a:grpSpLocks/>
            </p:cNvGrpSpPr>
            <p:nvPr/>
          </p:nvGrpSpPr>
          <p:grpSpPr bwMode="auto">
            <a:xfrm>
              <a:off x="3024" y="865"/>
              <a:ext cx="1308" cy="624"/>
              <a:chOff x="3072" y="816"/>
              <a:chExt cx="1308" cy="624"/>
            </a:xfrm>
          </p:grpSpPr>
          <p:graphicFrame>
            <p:nvGraphicFramePr>
              <p:cNvPr id="3075" name="Object 3"/>
              <p:cNvGraphicFramePr>
                <a:graphicFrameLocks noChangeAspect="1"/>
              </p:cNvGraphicFramePr>
              <p:nvPr/>
            </p:nvGraphicFramePr>
            <p:xfrm>
              <a:off x="3744" y="816"/>
              <a:ext cx="432" cy="312"/>
            </p:xfrm>
            <a:graphic>
              <a:graphicData uri="http://schemas.openxmlformats.org/presentationml/2006/ole">
                <mc:AlternateContent xmlns:mc="http://schemas.openxmlformats.org/markup-compatibility/2006">
                  <mc:Choice xmlns:v="urn:schemas-microsoft-com:vml" Requires="v">
                    <p:oleObj spid="_x0000_s3107" name="剪辑" r:id="rId10" imgW="1542960" imgH="1113480" progId="">
                      <p:embed/>
                    </p:oleObj>
                  </mc:Choice>
                  <mc:Fallback>
                    <p:oleObj name="剪辑" r:id="rId10" imgW="1542960" imgH="1113480" progId="">
                      <p:embed/>
                      <p:pic>
                        <p:nvPicPr>
                          <p:cNvPr id="0" name="Object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44" y="816"/>
                            <a:ext cx="432" cy="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92" name="Text Box 22"/>
              <p:cNvSpPr txBox="1">
                <a:spLocks noChangeArrowheads="1"/>
              </p:cNvSpPr>
              <p:nvPr/>
            </p:nvSpPr>
            <p:spPr bwMode="auto">
              <a:xfrm>
                <a:off x="3216" y="1152"/>
                <a:ext cx="1164" cy="250"/>
              </a:xfrm>
              <a:prstGeom prst="rect">
                <a:avLst/>
              </a:prstGeom>
              <a:noFill/>
              <a:ln w="9525">
                <a:noFill/>
                <a:miter lim="800000"/>
                <a:headEnd/>
                <a:tailEnd/>
              </a:ln>
            </p:spPr>
            <p:txBody>
              <a:bodyPr wrap="none">
                <a:spAutoFit/>
              </a:bodyPr>
              <a:lstStyle/>
              <a:p>
                <a:pPr eaLnBrk="0" hangingPunct="0"/>
                <a:r>
                  <a:rPr kumimoji="1" lang="zh-CN" altLang="zh-CN" sz="2000" b="1">
                    <a:solidFill>
                      <a:srgbClr val="9900CC"/>
                    </a:solidFill>
                    <a:ea typeface="仿宋_GB2312" pitchFamily="49" charset="-122"/>
                  </a:rPr>
                  <a:t>乙收到该</a:t>
                </a:r>
                <a:r>
                  <a:rPr kumimoji="1" lang="en-US" altLang="zh-CN" sz="2000" b="1">
                    <a:solidFill>
                      <a:srgbClr val="9900CC"/>
                    </a:solidFill>
                    <a:ea typeface="仿宋_GB2312" pitchFamily="49" charset="-122"/>
                  </a:rPr>
                  <a:t>Email</a:t>
                </a:r>
              </a:p>
            </p:txBody>
          </p:sp>
          <p:sp>
            <p:nvSpPr>
              <p:cNvPr id="3093" name="Line 23"/>
              <p:cNvSpPr>
                <a:spLocks noChangeShapeType="1"/>
              </p:cNvSpPr>
              <p:nvPr/>
            </p:nvSpPr>
            <p:spPr bwMode="auto">
              <a:xfrm>
                <a:off x="3072" y="1440"/>
                <a:ext cx="1200" cy="0"/>
              </a:xfrm>
              <a:prstGeom prst="line">
                <a:avLst/>
              </a:prstGeom>
              <a:noFill/>
              <a:ln w="28575">
                <a:solidFill>
                  <a:srgbClr val="008000"/>
                </a:solidFill>
                <a:round/>
                <a:headEnd/>
                <a:tailEnd type="triangle" w="med" len="med"/>
              </a:ln>
            </p:spPr>
            <p:txBody>
              <a:bodyPr wrap="none" anchor="ctr">
                <a:spAutoFit/>
              </a:bodyPr>
              <a:lstStyle/>
              <a:p>
                <a:endParaRPr lang="zh-CN" altLang="en-US"/>
              </a:p>
            </p:txBody>
          </p:sp>
        </p:grpSp>
        <p:sp>
          <p:nvSpPr>
            <p:cNvPr id="3090" name="Text Box 24"/>
            <p:cNvSpPr txBox="1">
              <a:spLocks noChangeArrowheads="1"/>
            </p:cNvSpPr>
            <p:nvPr/>
          </p:nvSpPr>
          <p:spPr bwMode="auto">
            <a:xfrm>
              <a:off x="1584" y="1201"/>
              <a:ext cx="1324" cy="250"/>
            </a:xfrm>
            <a:prstGeom prst="rect">
              <a:avLst/>
            </a:prstGeom>
            <a:noFill/>
            <a:ln w="9525">
              <a:noFill/>
              <a:miter lim="800000"/>
              <a:headEnd/>
              <a:tailEnd/>
            </a:ln>
          </p:spPr>
          <p:txBody>
            <a:bodyPr wrap="none">
              <a:spAutoFit/>
            </a:bodyPr>
            <a:lstStyle/>
            <a:p>
              <a:pPr eaLnBrk="0" hangingPunct="0"/>
              <a:r>
                <a:rPr kumimoji="1" lang="zh-CN" altLang="en-US" sz="2000" b="1">
                  <a:solidFill>
                    <a:srgbClr val="9900CC"/>
                  </a:solidFill>
                  <a:ea typeface="仿宋_GB2312" pitchFamily="49" charset="-122"/>
                </a:rPr>
                <a:t>甲</a:t>
              </a:r>
              <a:r>
                <a:rPr kumimoji="1" lang="zh-CN" altLang="zh-CN" sz="2000" b="1">
                  <a:solidFill>
                    <a:srgbClr val="9900CC"/>
                  </a:solidFill>
                  <a:ea typeface="仿宋_GB2312" pitchFamily="49" charset="-122"/>
                </a:rPr>
                <a:t>给乙发出</a:t>
              </a:r>
              <a:r>
                <a:rPr kumimoji="1" lang="en-US" altLang="zh-CN" sz="2000" b="1">
                  <a:solidFill>
                    <a:srgbClr val="9900CC"/>
                  </a:solidFill>
                  <a:ea typeface="仿宋_GB2312" pitchFamily="49" charset="-122"/>
                </a:rPr>
                <a:t>Email</a:t>
              </a:r>
            </a:p>
          </p:txBody>
        </p:sp>
        <p:graphicFrame>
          <p:nvGraphicFramePr>
            <p:cNvPr id="3074" name="Object 2"/>
            <p:cNvGraphicFramePr>
              <a:graphicFrameLocks noChangeAspect="1"/>
            </p:cNvGraphicFramePr>
            <p:nvPr/>
          </p:nvGraphicFramePr>
          <p:xfrm>
            <a:off x="1680" y="865"/>
            <a:ext cx="432" cy="312"/>
          </p:xfrm>
          <a:graphic>
            <a:graphicData uri="http://schemas.openxmlformats.org/presentationml/2006/ole">
              <mc:AlternateContent xmlns:mc="http://schemas.openxmlformats.org/markup-compatibility/2006">
                <mc:Choice xmlns:v="urn:schemas-microsoft-com:vml" Requires="v">
                  <p:oleObj spid="_x0000_s3108" name="剪辑" r:id="rId12" imgW="1542960" imgH="1113480" progId="">
                    <p:embed/>
                  </p:oleObj>
                </mc:Choice>
                <mc:Fallback>
                  <p:oleObj name="剪辑" r:id="rId12" imgW="1542960" imgH="1113480" progId="">
                    <p:embed/>
                    <p:pic>
                      <p:nvPicPr>
                        <p:cNvPr id="0" name="Object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80" y="865"/>
                          <a:ext cx="432" cy="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91" name="Line 26"/>
            <p:cNvSpPr>
              <a:spLocks noChangeShapeType="1"/>
            </p:cNvSpPr>
            <p:nvPr/>
          </p:nvSpPr>
          <p:spPr bwMode="auto">
            <a:xfrm>
              <a:off x="1584" y="1489"/>
              <a:ext cx="1200" cy="0"/>
            </a:xfrm>
            <a:prstGeom prst="line">
              <a:avLst/>
            </a:prstGeom>
            <a:noFill/>
            <a:ln w="28575">
              <a:solidFill>
                <a:srgbClr val="008000"/>
              </a:solidFill>
              <a:round/>
              <a:headEnd/>
              <a:tailEnd type="triangle" w="med" len="med"/>
            </a:ln>
          </p:spPr>
          <p:txBody>
            <a:bodyPr wrap="none" anchor="ctr">
              <a:spAutoFit/>
            </a:bodyPr>
            <a:lstStyle/>
            <a:p>
              <a:endParaRPr lang="zh-CN" altLang="en-US"/>
            </a:p>
          </p:txBody>
        </p:sp>
      </p:gr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p:txBody>
          <a:bodyPr/>
          <a:lstStyle/>
          <a:p>
            <a:pPr eaLnBrk="1" hangingPunct="1"/>
            <a:r>
              <a:rPr lang="zh-CN" altLang="en-US"/>
              <a:t>网络安全事件</a:t>
            </a:r>
            <a:r>
              <a:rPr lang="en-US" altLang="zh-CN"/>
              <a:t>——</a:t>
            </a:r>
            <a:r>
              <a:rPr lang="zh-CN" altLang="en-US"/>
              <a:t>抵赖？</a:t>
            </a:r>
          </a:p>
        </p:txBody>
      </p:sp>
      <p:grpSp>
        <p:nvGrpSpPr>
          <p:cNvPr id="4102" name="Group 3"/>
          <p:cNvGrpSpPr>
            <a:grpSpLocks/>
          </p:cNvGrpSpPr>
          <p:nvPr/>
        </p:nvGrpSpPr>
        <p:grpSpPr bwMode="auto">
          <a:xfrm>
            <a:off x="1050925" y="2071688"/>
            <a:ext cx="7000875" cy="4543425"/>
            <a:chOff x="662" y="1008"/>
            <a:chExt cx="4410" cy="2862"/>
          </a:xfrm>
        </p:grpSpPr>
        <p:grpSp>
          <p:nvGrpSpPr>
            <p:cNvPr id="4103" name="Group 4"/>
            <p:cNvGrpSpPr>
              <a:grpSpLocks/>
            </p:cNvGrpSpPr>
            <p:nvPr/>
          </p:nvGrpSpPr>
          <p:grpSpPr bwMode="auto">
            <a:xfrm>
              <a:off x="1056" y="1008"/>
              <a:ext cx="3737" cy="980"/>
              <a:chOff x="960" y="912"/>
              <a:chExt cx="3737" cy="980"/>
            </a:xfrm>
          </p:grpSpPr>
          <p:graphicFrame>
            <p:nvGraphicFramePr>
              <p:cNvPr id="4099" name="Object 3"/>
              <p:cNvGraphicFramePr>
                <a:graphicFrameLocks noChangeAspect="1"/>
              </p:cNvGraphicFramePr>
              <p:nvPr/>
            </p:nvGraphicFramePr>
            <p:xfrm>
              <a:off x="960" y="912"/>
              <a:ext cx="267" cy="980"/>
            </p:xfrm>
            <a:graphic>
              <a:graphicData uri="http://schemas.openxmlformats.org/presentationml/2006/ole">
                <mc:AlternateContent xmlns:mc="http://schemas.openxmlformats.org/markup-compatibility/2006">
                  <mc:Choice xmlns:v="urn:schemas-microsoft-com:vml" Requires="v">
                    <p:oleObj spid="_x0000_s4116" name="剪辑" r:id="rId4" imgW="424080" imgH="1556640" progId="">
                      <p:embed/>
                    </p:oleObj>
                  </mc:Choice>
                  <mc:Fallback>
                    <p:oleObj name="剪辑" r:id="rId4" imgW="424080" imgH="155664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0" y="912"/>
                            <a:ext cx="267" cy="9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0" name="Object 4"/>
              <p:cNvGraphicFramePr>
                <a:graphicFrameLocks noChangeAspect="1"/>
              </p:cNvGraphicFramePr>
              <p:nvPr/>
            </p:nvGraphicFramePr>
            <p:xfrm>
              <a:off x="4416" y="912"/>
              <a:ext cx="281" cy="963"/>
            </p:xfrm>
            <a:graphic>
              <a:graphicData uri="http://schemas.openxmlformats.org/presentationml/2006/ole">
                <mc:AlternateContent xmlns:mc="http://schemas.openxmlformats.org/markup-compatibility/2006">
                  <mc:Choice xmlns:v="urn:schemas-microsoft-com:vml" Requires="v">
                    <p:oleObj spid="_x0000_s4117" name="剪辑" r:id="rId6" imgW="446760" imgH="1529640" progId="">
                      <p:embed/>
                    </p:oleObj>
                  </mc:Choice>
                  <mc:Fallback>
                    <p:oleObj name="剪辑" r:id="rId6" imgW="446760" imgH="1529640" progId="">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16" y="912"/>
                            <a:ext cx="281" cy="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4098" name="Object 2"/>
            <p:cNvGraphicFramePr>
              <a:graphicFrameLocks noChangeAspect="1"/>
            </p:cNvGraphicFramePr>
            <p:nvPr/>
          </p:nvGraphicFramePr>
          <p:xfrm>
            <a:off x="3024" y="2928"/>
            <a:ext cx="2048" cy="942"/>
          </p:xfrm>
          <a:graphic>
            <a:graphicData uri="http://schemas.openxmlformats.org/presentationml/2006/ole">
              <mc:AlternateContent xmlns:mc="http://schemas.openxmlformats.org/markup-compatibility/2006">
                <mc:Choice xmlns:v="urn:schemas-microsoft-com:vml" Requires="v">
                  <p:oleObj spid="_x0000_s4118" name="剪辑" r:id="rId8" imgW="5281200" imgH="2430000" progId="">
                    <p:embed/>
                  </p:oleObj>
                </mc:Choice>
                <mc:Fallback>
                  <p:oleObj name="剪辑" r:id="rId8" imgW="5281200" imgH="2430000" progId="">
                    <p:embed/>
                    <p:pic>
                      <p:nvPicPr>
                        <p:cNvPr id="0"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24" y="2928"/>
                          <a:ext cx="2048" cy="9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4" name="Line 8"/>
            <p:cNvSpPr>
              <a:spLocks noChangeShapeType="1"/>
            </p:cNvSpPr>
            <p:nvPr/>
          </p:nvSpPr>
          <p:spPr bwMode="auto">
            <a:xfrm>
              <a:off x="1632" y="1440"/>
              <a:ext cx="2544" cy="0"/>
            </a:xfrm>
            <a:prstGeom prst="line">
              <a:avLst/>
            </a:prstGeom>
            <a:noFill/>
            <a:ln w="12700">
              <a:solidFill>
                <a:srgbClr val="008000"/>
              </a:solidFill>
              <a:round/>
              <a:headEnd/>
              <a:tailEnd type="triangle" w="med" len="med"/>
            </a:ln>
          </p:spPr>
          <p:txBody>
            <a:bodyPr wrap="none" anchor="ctr">
              <a:spAutoFit/>
            </a:bodyPr>
            <a:lstStyle/>
            <a:p>
              <a:endParaRPr lang="zh-CN" altLang="en-US"/>
            </a:p>
          </p:txBody>
        </p:sp>
        <p:sp>
          <p:nvSpPr>
            <p:cNvPr id="4105" name="Text Box 9"/>
            <p:cNvSpPr txBox="1">
              <a:spLocks noChangeArrowheads="1"/>
            </p:cNvSpPr>
            <p:nvPr/>
          </p:nvSpPr>
          <p:spPr bwMode="auto">
            <a:xfrm>
              <a:off x="2016" y="1152"/>
              <a:ext cx="1804" cy="250"/>
            </a:xfrm>
            <a:prstGeom prst="rect">
              <a:avLst/>
            </a:prstGeom>
            <a:noFill/>
            <a:ln w="9525">
              <a:noFill/>
              <a:miter lim="800000"/>
              <a:headEnd/>
              <a:tailEnd/>
            </a:ln>
          </p:spPr>
          <p:txBody>
            <a:bodyPr wrap="none">
              <a:spAutoFit/>
            </a:bodyPr>
            <a:lstStyle/>
            <a:p>
              <a:pPr eaLnBrk="0" hangingPunct="0"/>
              <a:r>
                <a:rPr kumimoji="1" lang="zh-CN" altLang="en-US" sz="2000" b="1">
                  <a:solidFill>
                    <a:srgbClr val="9900CC"/>
                  </a:solidFill>
                  <a:ea typeface="仿宋_GB2312" pitchFamily="49" charset="-122"/>
                </a:rPr>
                <a:t>甲给乙发送了一封</a:t>
              </a:r>
              <a:r>
                <a:rPr kumimoji="1" lang="en-US" altLang="zh-CN" sz="2000" b="1">
                  <a:solidFill>
                    <a:srgbClr val="9900CC"/>
                  </a:solidFill>
                  <a:ea typeface="仿宋_GB2312" pitchFamily="49" charset="-122"/>
                </a:rPr>
                <a:t>Email</a:t>
              </a:r>
            </a:p>
          </p:txBody>
        </p:sp>
        <p:sp>
          <p:nvSpPr>
            <p:cNvPr id="4106" name="Text Box 10"/>
            <p:cNvSpPr txBox="1">
              <a:spLocks noChangeArrowheads="1"/>
            </p:cNvSpPr>
            <p:nvPr/>
          </p:nvSpPr>
          <p:spPr bwMode="auto">
            <a:xfrm>
              <a:off x="2352" y="1536"/>
              <a:ext cx="1082" cy="250"/>
            </a:xfrm>
            <a:prstGeom prst="rect">
              <a:avLst/>
            </a:prstGeom>
            <a:noFill/>
            <a:ln w="9525">
              <a:noFill/>
              <a:miter lim="800000"/>
              <a:headEnd/>
              <a:tailEnd/>
            </a:ln>
          </p:spPr>
          <p:txBody>
            <a:bodyPr wrap="none">
              <a:spAutoFit/>
            </a:bodyPr>
            <a:lstStyle/>
            <a:p>
              <a:pPr eaLnBrk="0" hangingPunct="0"/>
              <a:r>
                <a:rPr kumimoji="1" lang="zh-CN" altLang="en-US" sz="2000" b="1">
                  <a:solidFill>
                    <a:srgbClr val="9900CC"/>
                  </a:solidFill>
                  <a:ea typeface="仿宋_GB2312" pitchFamily="49" charset="-122"/>
                </a:rPr>
                <a:t>甲否认发送过</a:t>
              </a:r>
            </a:p>
          </p:txBody>
        </p:sp>
        <p:grpSp>
          <p:nvGrpSpPr>
            <p:cNvPr id="4107" name="Group 11"/>
            <p:cNvGrpSpPr>
              <a:grpSpLocks/>
            </p:cNvGrpSpPr>
            <p:nvPr/>
          </p:nvGrpSpPr>
          <p:grpSpPr bwMode="auto">
            <a:xfrm>
              <a:off x="662" y="1920"/>
              <a:ext cx="2218" cy="1440"/>
              <a:chOff x="566" y="1824"/>
              <a:chExt cx="2218" cy="1440"/>
            </a:xfrm>
          </p:grpSpPr>
          <p:sp>
            <p:nvSpPr>
              <p:cNvPr id="4109" name="Line 12"/>
              <p:cNvSpPr>
                <a:spLocks noChangeShapeType="1"/>
              </p:cNvSpPr>
              <p:nvPr/>
            </p:nvSpPr>
            <p:spPr bwMode="auto">
              <a:xfrm>
                <a:off x="1344" y="1824"/>
                <a:ext cx="1440" cy="1440"/>
              </a:xfrm>
              <a:prstGeom prst="line">
                <a:avLst/>
              </a:prstGeom>
              <a:noFill/>
              <a:ln w="19050">
                <a:solidFill>
                  <a:srgbClr val="008000"/>
                </a:solidFill>
                <a:round/>
                <a:headEnd/>
                <a:tailEnd type="triangle" w="med" len="med"/>
              </a:ln>
            </p:spPr>
            <p:txBody>
              <a:bodyPr wrap="none" anchor="ctr">
                <a:spAutoFit/>
              </a:bodyPr>
              <a:lstStyle/>
              <a:p>
                <a:endParaRPr lang="zh-CN" altLang="en-US"/>
              </a:p>
            </p:txBody>
          </p:sp>
          <p:sp>
            <p:nvSpPr>
              <p:cNvPr id="4110" name="Text Box 13"/>
              <p:cNvSpPr txBox="1">
                <a:spLocks noChangeArrowheads="1"/>
              </p:cNvSpPr>
              <p:nvPr/>
            </p:nvSpPr>
            <p:spPr bwMode="auto">
              <a:xfrm>
                <a:off x="566" y="2206"/>
                <a:ext cx="1404" cy="826"/>
              </a:xfrm>
              <a:prstGeom prst="rect">
                <a:avLst/>
              </a:prstGeom>
              <a:noFill/>
              <a:ln w="9525">
                <a:noFill/>
                <a:miter lim="800000"/>
                <a:headEnd/>
                <a:tailEnd/>
              </a:ln>
            </p:spPr>
            <p:txBody>
              <a:bodyPr wrap="none">
                <a:spAutoFit/>
              </a:bodyPr>
              <a:lstStyle/>
              <a:p>
                <a:pPr eaLnBrk="0" hangingPunct="0"/>
                <a:r>
                  <a:rPr kumimoji="1" lang="zh-CN" altLang="en-US" sz="2000" b="1">
                    <a:solidFill>
                      <a:srgbClr val="9900CC"/>
                    </a:solidFill>
                    <a:ea typeface="仿宋_GB2312" pitchFamily="49" charset="-122"/>
                  </a:rPr>
                  <a:t>甲通过商家的</a:t>
                </a:r>
              </a:p>
              <a:p>
                <a:pPr eaLnBrk="0" hangingPunct="0"/>
                <a:r>
                  <a:rPr kumimoji="1" lang="zh-CN" altLang="en-US" sz="2000" b="1">
                    <a:solidFill>
                      <a:srgbClr val="9900CC"/>
                    </a:solidFill>
                    <a:ea typeface="仿宋_GB2312" pitchFamily="49" charset="-122"/>
                  </a:rPr>
                  <a:t>网站购买了某些</a:t>
                </a:r>
              </a:p>
              <a:p>
                <a:pPr eaLnBrk="0" hangingPunct="0"/>
                <a:r>
                  <a:rPr kumimoji="1" lang="zh-CN" altLang="en-US" sz="2000" b="1">
                    <a:solidFill>
                      <a:srgbClr val="9900CC"/>
                    </a:solidFill>
                    <a:ea typeface="仿宋_GB2312" pitchFamily="49" charset="-122"/>
                  </a:rPr>
                  <a:t>商品，并通过网络</a:t>
                </a:r>
              </a:p>
              <a:p>
                <a:pPr eaLnBrk="0" hangingPunct="0"/>
                <a:r>
                  <a:rPr kumimoji="1" lang="zh-CN" altLang="en-US" sz="2000" b="1">
                    <a:solidFill>
                      <a:srgbClr val="9900CC"/>
                    </a:solidFill>
                    <a:ea typeface="仿宋_GB2312" pitchFamily="49" charset="-122"/>
                  </a:rPr>
                  <a:t>支付了所需的货款</a:t>
                </a:r>
              </a:p>
            </p:txBody>
          </p:sp>
        </p:grpSp>
        <p:sp>
          <p:nvSpPr>
            <p:cNvPr id="4108" name="Text Box 14"/>
            <p:cNvSpPr txBox="1">
              <a:spLocks noChangeArrowheads="1"/>
            </p:cNvSpPr>
            <p:nvPr/>
          </p:nvSpPr>
          <p:spPr bwMode="auto">
            <a:xfrm>
              <a:off x="2400" y="2208"/>
              <a:ext cx="1243" cy="538"/>
            </a:xfrm>
            <a:prstGeom prst="rect">
              <a:avLst/>
            </a:prstGeom>
            <a:noFill/>
            <a:ln w="9525">
              <a:noFill/>
              <a:miter lim="800000"/>
              <a:headEnd/>
              <a:tailEnd/>
            </a:ln>
          </p:spPr>
          <p:txBody>
            <a:bodyPr wrap="none">
              <a:spAutoFit/>
            </a:bodyPr>
            <a:lstStyle/>
            <a:p>
              <a:pPr eaLnBrk="0" hangingPunct="0">
                <a:spcBef>
                  <a:spcPct val="50000"/>
                </a:spcBef>
              </a:pPr>
              <a:r>
                <a:rPr kumimoji="1" lang="zh-CN" altLang="en-US" sz="2000" b="1">
                  <a:solidFill>
                    <a:srgbClr val="9900CC"/>
                  </a:solidFill>
                  <a:ea typeface="仿宋_GB2312" pitchFamily="49" charset="-122"/>
                </a:rPr>
                <a:t>商家否认收到过</a:t>
              </a:r>
            </a:p>
            <a:p>
              <a:pPr eaLnBrk="0" hangingPunct="0">
                <a:spcBef>
                  <a:spcPct val="50000"/>
                </a:spcBef>
              </a:pPr>
              <a:r>
                <a:rPr kumimoji="1" lang="zh-CN" altLang="en-US" sz="2000" b="1">
                  <a:solidFill>
                    <a:srgbClr val="9900CC"/>
                  </a:solidFill>
                  <a:ea typeface="仿宋_GB2312" pitchFamily="49" charset="-122"/>
                </a:rPr>
                <a:t>来自甲的购货款</a:t>
              </a:r>
            </a:p>
          </p:txBody>
        </p:sp>
      </p:grpSp>
    </p:spTree>
  </p:cSld>
  <p:clrMapOvr>
    <a:masterClrMapping/>
  </p:clrMapOvr>
  <p:transition/>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宋体"/>
        <a:cs typeface=""/>
      </a:majorFont>
      <a:minorFont>
        <a:latin typeface="Tahom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11887</TotalTime>
  <Words>6169</Words>
  <Application>Microsoft Office PowerPoint</Application>
  <PresentationFormat>全屏显示(4:3)</PresentationFormat>
  <Paragraphs>596</Paragraphs>
  <Slides>69</Slides>
  <Notes>67</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3</vt:i4>
      </vt:variant>
      <vt:variant>
        <vt:lpstr>幻灯片标题</vt:lpstr>
      </vt:variant>
      <vt:variant>
        <vt:i4>69</vt:i4>
      </vt:variant>
    </vt:vector>
  </HeadingPairs>
  <TitlesOfParts>
    <vt:vector size="87" baseType="lpstr">
      <vt:lpstr>Arial Unicode MS</vt:lpstr>
      <vt:lpstr>LiSu+1</vt:lpstr>
      <vt:lpstr>LiSu+2</vt:lpstr>
      <vt:lpstr>SimSun+1</vt:lpstr>
      <vt:lpstr>SimSun+2</vt:lpstr>
      <vt:lpstr>黑体</vt:lpstr>
      <vt:lpstr>隶书</vt:lpstr>
      <vt:lpstr>宋体</vt:lpstr>
      <vt:lpstr>Arial</vt:lpstr>
      <vt:lpstr>Comic Sans MS</vt:lpstr>
      <vt:lpstr>Helvetica</vt:lpstr>
      <vt:lpstr>Tahoma</vt:lpstr>
      <vt:lpstr>Times New Roman</vt:lpstr>
      <vt:lpstr>Wingdings</vt:lpstr>
      <vt:lpstr>Blends</vt:lpstr>
      <vt:lpstr>剪辑</vt:lpstr>
      <vt:lpstr>Visio</vt:lpstr>
      <vt:lpstr>Microsoft Visio 绘图</vt:lpstr>
      <vt:lpstr>Chapter 10网络安全 </vt:lpstr>
      <vt:lpstr>Chapter 10网络安全 </vt:lpstr>
      <vt:lpstr>10.1概述</vt:lpstr>
      <vt:lpstr>2. 不安全的原因</vt:lpstr>
      <vt:lpstr>3. 网络的潜在威胁</vt:lpstr>
      <vt:lpstr>网络安全事件——网络监听？</vt:lpstr>
      <vt:lpstr>网络安全事件——假冒站点？</vt:lpstr>
      <vt:lpstr>网络安全事件——篡改？</vt:lpstr>
      <vt:lpstr>网络安全事件——抵赖？</vt:lpstr>
      <vt:lpstr>4.网络安全服务</vt:lpstr>
      <vt:lpstr>Chapter 10网络安全 </vt:lpstr>
      <vt:lpstr>10.2密码学基础知识</vt:lpstr>
      <vt:lpstr>2.密码算法分类</vt:lpstr>
      <vt:lpstr>算法举例</vt:lpstr>
      <vt:lpstr>3.凯撒密码</vt:lpstr>
      <vt:lpstr>4.对称密码算法</vt:lpstr>
      <vt:lpstr>DES算法的过程</vt:lpstr>
      <vt:lpstr>DES算法流程</vt:lpstr>
      <vt:lpstr>DES算法的破解</vt:lpstr>
      <vt:lpstr>其他算法</vt:lpstr>
      <vt:lpstr>IDEA</vt:lpstr>
      <vt:lpstr>分组密码的工作模式</vt:lpstr>
      <vt:lpstr>对称密码的性能</vt:lpstr>
      <vt:lpstr>对加密系统的攻击</vt:lpstr>
      <vt:lpstr>公开密钥算法提出的时代与人物</vt:lpstr>
      <vt:lpstr>5.公开密钥算法</vt:lpstr>
      <vt:lpstr>RSA密码体制基本原理</vt:lpstr>
      <vt:lpstr>PowerPoint 演示文稿</vt:lpstr>
      <vt:lpstr>模运算性质</vt:lpstr>
      <vt:lpstr>RSA的安全分析</vt:lpstr>
      <vt:lpstr>其它公钥算法</vt:lpstr>
      <vt:lpstr>6.Diffie-Hellman密钥交换</vt:lpstr>
      <vt:lpstr>Chapter 10网络安全 </vt:lpstr>
      <vt:lpstr>10.3数字签名与认证</vt:lpstr>
      <vt:lpstr>1.数字签名</vt:lpstr>
      <vt:lpstr>直接用私钥进行加密的数字签名</vt:lpstr>
      <vt:lpstr>2.数据的完整性认证</vt:lpstr>
      <vt:lpstr>消息认证码MAC</vt:lpstr>
      <vt:lpstr>散列函数</vt:lpstr>
      <vt:lpstr>Chapter 10网络安全 </vt:lpstr>
      <vt:lpstr>10.4典型的网络安全威胁</vt:lpstr>
      <vt:lpstr>1.主动攻击和被动攻击</vt:lpstr>
      <vt:lpstr>2.常见攻击分类</vt:lpstr>
      <vt:lpstr>常见攻击分类（续）</vt:lpstr>
      <vt:lpstr>Chapter 10网络安全 </vt:lpstr>
      <vt:lpstr>10.5网络安全协议</vt:lpstr>
      <vt:lpstr>1.不同层次的安全协议</vt:lpstr>
      <vt:lpstr>Security Protocol Layers</vt:lpstr>
      <vt:lpstr>2 .IPSec—IP 加密和认证头标</vt:lpstr>
      <vt:lpstr>认证头标  Authentication Header </vt:lpstr>
      <vt:lpstr>PowerPoint 演示文稿</vt:lpstr>
      <vt:lpstr>加密头标 Encapsulating Security Payload </vt:lpstr>
      <vt:lpstr>IPsec的传输模式与隧道模式 </vt:lpstr>
      <vt:lpstr>PowerPoint 演示文稿</vt:lpstr>
      <vt:lpstr>3. PGP（Pretty Good Privacy）</vt:lpstr>
      <vt:lpstr>PowerPoint 演示文稿</vt:lpstr>
      <vt:lpstr>压缩</vt:lpstr>
      <vt:lpstr>E-mail 的兼容性</vt:lpstr>
      <vt:lpstr>分段和重组</vt:lpstr>
      <vt:lpstr>Chapter 10网络安全 </vt:lpstr>
      <vt:lpstr>10.6网络安全技术</vt:lpstr>
      <vt:lpstr>1.PDRR网络安全模型</vt:lpstr>
      <vt:lpstr>2.接入控制</vt:lpstr>
      <vt:lpstr>PowerPoint 演示文稿</vt:lpstr>
      <vt:lpstr>3.防火墙</vt:lpstr>
      <vt:lpstr>防火墙定义</vt:lpstr>
      <vt:lpstr>防火墙功能</vt:lpstr>
      <vt:lpstr>防火墙分类</vt:lpstr>
      <vt:lpstr>小结</vt:lpstr>
    </vt:vector>
  </TitlesOfParts>
  <Company>Institute of Business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Issues in Internetworking</dc:title>
  <dc:creator>Athar Mahboob</dc:creator>
  <cp:lastModifiedBy>hong peilin</cp:lastModifiedBy>
  <cp:revision>588</cp:revision>
  <dcterms:created xsi:type="dcterms:W3CDTF">2002-05-20T14:15:31Z</dcterms:created>
  <dcterms:modified xsi:type="dcterms:W3CDTF">2022-11-22T08:48:01Z</dcterms:modified>
</cp:coreProperties>
</file>