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4"/>
  </p:notesMasterIdLst>
  <p:handoutMasterIdLst>
    <p:handoutMasterId r:id="rId85"/>
  </p:handoutMasterIdLst>
  <p:sldIdLst>
    <p:sldId id="259" r:id="rId2"/>
    <p:sldId id="392" r:id="rId3"/>
    <p:sldId id="261" r:id="rId4"/>
    <p:sldId id="282" r:id="rId5"/>
    <p:sldId id="267" r:id="rId6"/>
    <p:sldId id="271" r:id="rId7"/>
    <p:sldId id="288" r:id="rId8"/>
    <p:sldId id="269" r:id="rId9"/>
    <p:sldId id="270" r:id="rId10"/>
    <p:sldId id="393" r:id="rId11"/>
    <p:sldId id="321" r:id="rId12"/>
    <p:sldId id="399" r:id="rId13"/>
    <p:sldId id="322" r:id="rId14"/>
    <p:sldId id="328" r:id="rId15"/>
    <p:sldId id="329" r:id="rId16"/>
    <p:sldId id="330" r:id="rId17"/>
    <p:sldId id="331" r:id="rId18"/>
    <p:sldId id="333" r:id="rId19"/>
    <p:sldId id="348" r:id="rId20"/>
    <p:sldId id="349" r:id="rId21"/>
    <p:sldId id="350" r:id="rId22"/>
    <p:sldId id="395" r:id="rId23"/>
    <p:sldId id="290" r:id="rId24"/>
    <p:sldId id="262" r:id="rId25"/>
    <p:sldId id="260" r:id="rId26"/>
    <p:sldId id="291" r:id="rId27"/>
    <p:sldId id="293" r:id="rId28"/>
    <p:sldId id="299" r:id="rId29"/>
    <p:sldId id="278" r:id="rId30"/>
    <p:sldId id="292" r:id="rId31"/>
    <p:sldId id="275" r:id="rId32"/>
    <p:sldId id="272" r:id="rId33"/>
    <p:sldId id="273" r:id="rId34"/>
    <p:sldId id="274" r:id="rId35"/>
    <p:sldId id="316" r:id="rId36"/>
    <p:sldId id="319" r:id="rId37"/>
    <p:sldId id="317" r:id="rId38"/>
    <p:sldId id="320" r:id="rId39"/>
    <p:sldId id="405" r:id="rId40"/>
    <p:sldId id="396" r:id="rId41"/>
    <p:sldId id="403" r:id="rId42"/>
    <p:sldId id="404" r:id="rId43"/>
    <p:sldId id="263" r:id="rId44"/>
    <p:sldId id="360" r:id="rId45"/>
    <p:sldId id="361" r:id="rId46"/>
    <p:sldId id="369" r:id="rId47"/>
    <p:sldId id="362" r:id="rId48"/>
    <p:sldId id="365" r:id="rId49"/>
    <p:sldId id="368" r:id="rId50"/>
    <p:sldId id="358" r:id="rId51"/>
    <p:sldId id="359" r:id="rId52"/>
    <p:sldId id="306" r:id="rId53"/>
    <p:sldId id="353" r:id="rId54"/>
    <p:sldId id="391" r:id="rId55"/>
    <p:sldId id="390" r:id="rId56"/>
    <p:sldId id="351" r:id="rId57"/>
    <p:sldId id="352" r:id="rId58"/>
    <p:sldId id="307" r:id="rId59"/>
    <p:sldId id="397" r:id="rId60"/>
    <p:sldId id="370" r:id="rId61"/>
    <p:sldId id="371" r:id="rId62"/>
    <p:sldId id="372" r:id="rId63"/>
    <p:sldId id="373" r:id="rId64"/>
    <p:sldId id="374" r:id="rId65"/>
    <p:sldId id="375" r:id="rId66"/>
    <p:sldId id="376" r:id="rId67"/>
    <p:sldId id="377" r:id="rId68"/>
    <p:sldId id="378" r:id="rId69"/>
    <p:sldId id="398" r:id="rId70"/>
    <p:sldId id="380" r:id="rId71"/>
    <p:sldId id="381" r:id="rId72"/>
    <p:sldId id="382" r:id="rId73"/>
    <p:sldId id="383" r:id="rId74"/>
    <p:sldId id="386" r:id="rId75"/>
    <p:sldId id="388" r:id="rId76"/>
    <p:sldId id="406" r:id="rId77"/>
    <p:sldId id="407" r:id="rId78"/>
    <p:sldId id="408" r:id="rId79"/>
    <p:sldId id="409" r:id="rId80"/>
    <p:sldId id="402" r:id="rId81"/>
    <p:sldId id="389" r:id="rId82"/>
    <p:sldId id="400" r:id="rId83"/>
  </p:sldIdLst>
  <p:sldSz cx="9144000" cy="6858000" type="screen4x3"/>
  <p:notesSz cx="7099300" cy="10234613"/>
  <p:defaultTextStyle>
    <a:defPPr>
      <a:defRPr lang="zh-CN"/>
    </a:defPPr>
    <a:lvl1pPr algn="l" rtl="0" fontAlgn="base">
      <a:spcBef>
        <a:spcPct val="0"/>
      </a:spcBef>
      <a:spcAft>
        <a:spcPct val="0"/>
      </a:spcAft>
      <a:defRPr sz="1200"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1200"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1200"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1200"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Tahoma" pitchFamily="34" charset="0"/>
        <a:ea typeface="宋体" pitchFamily="2" charset="-122"/>
        <a:cs typeface="+mn-cs"/>
      </a:defRPr>
    </a:lvl6pPr>
    <a:lvl7pPr marL="2743200" algn="l" defTabSz="914400" rtl="0" eaLnBrk="1" latinLnBrk="0" hangingPunct="1">
      <a:defRPr sz="1200" kern="1200">
        <a:solidFill>
          <a:schemeClr val="tx1"/>
        </a:solidFill>
        <a:latin typeface="Tahoma" pitchFamily="34" charset="0"/>
        <a:ea typeface="宋体" pitchFamily="2" charset="-122"/>
        <a:cs typeface="+mn-cs"/>
      </a:defRPr>
    </a:lvl7pPr>
    <a:lvl8pPr marL="3200400" algn="l" defTabSz="914400" rtl="0" eaLnBrk="1" latinLnBrk="0" hangingPunct="1">
      <a:defRPr sz="1200" kern="1200">
        <a:solidFill>
          <a:schemeClr val="tx1"/>
        </a:solidFill>
        <a:latin typeface="Tahoma" pitchFamily="34" charset="0"/>
        <a:ea typeface="宋体" pitchFamily="2" charset="-122"/>
        <a:cs typeface="+mn-cs"/>
      </a:defRPr>
    </a:lvl8pPr>
    <a:lvl9pPr marL="3657600" algn="l" defTabSz="914400" rtl="0" eaLnBrk="1" latinLnBrk="0" hangingPunct="1">
      <a:defRPr sz="12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3E5"/>
    <a:srgbClr val="D8DDE0"/>
    <a:srgbClr val="C0C8CC"/>
    <a:srgbClr val="706C78"/>
    <a:srgbClr val="CCECFF"/>
    <a:srgbClr val="FFFFCC"/>
    <a:srgbClr val="FA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71" autoAdjust="0"/>
  </p:normalViewPr>
  <p:slideViewPr>
    <p:cSldViewPr>
      <p:cViewPr varScale="1">
        <p:scale>
          <a:sx n="65" d="100"/>
          <a:sy n="65" d="100"/>
        </p:scale>
        <p:origin x="1982" y="48"/>
      </p:cViewPr>
      <p:guideLst>
        <p:guide orient="horz" pos="2160"/>
        <p:guide pos="2880"/>
      </p:guideLst>
    </p:cSldViewPr>
  </p:slideViewPr>
  <p:outlineViewPr>
    <p:cViewPr>
      <p:scale>
        <a:sx n="33" d="100"/>
        <a:sy n="33" d="100"/>
      </p:scale>
      <p:origin x="0" y="-26707"/>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slide" Target="slides/slide10.xml"/><Relationship Id="rId7" Type="http://schemas.openxmlformats.org/officeDocument/2006/relationships/slide" Target="slides/slide41.xml"/><Relationship Id="rId12" Type="http://schemas.openxmlformats.org/officeDocument/2006/relationships/slide" Target="slides/slide76.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40.xml"/><Relationship Id="rId11" Type="http://schemas.openxmlformats.org/officeDocument/2006/relationships/slide" Target="slides/slide69.xml"/><Relationship Id="rId5" Type="http://schemas.openxmlformats.org/officeDocument/2006/relationships/slide" Target="slides/slide24.xml"/><Relationship Id="rId10" Type="http://schemas.openxmlformats.org/officeDocument/2006/relationships/slide" Target="slides/slide59.xml"/><Relationship Id="rId4" Type="http://schemas.openxmlformats.org/officeDocument/2006/relationships/slide" Target="slides/slide22.xml"/><Relationship Id="rId9"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pitchFamily="34" charset="0"/>
              </a:defRPr>
            </a:lvl1pPr>
          </a:lstStyle>
          <a:p>
            <a:pPr>
              <a:defRPr/>
            </a:pPr>
            <a:fld id="{4BDED7BE-BCB5-4697-94CD-B860C39259AA}" type="slidenum">
              <a:rPr lang="en-US" altLang="zh-CN"/>
              <a:pPr>
                <a:defRPr/>
              </a:pPr>
              <a:t>‹#›</a:t>
            </a:fld>
            <a:endParaRPr lang="en-US" altLang="zh-CN"/>
          </a:p>
        </p:txBody>
      </p:sp>
    </p:spTree>
    <p:extLst>
      <p:ext uri="{BB962C8B-B14F-4D97-AF65-F5344CB8AC3E}">
        <p14:creationId xmlns:p14="http://schemas.microsoft.com/office/powerpoint/2010/main" val="369354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2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pitchFamily="34" charset="0"/>
              </a:defRPr>
            </a:lvl1pPr>
          </a:lstStyle>
          <a:p>
            <a:pPr>
              <a:defRPr/>
            </a:pPr>
            <a:endParaRPr lang="en-US" altLang="zh-CN"/>
          </a:p>
        </p:txBody>
      </p:sp>
      <p:sp>
        <p:nvSpPr>
          <p:cNvPr id="819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2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2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pitchFamily="34" charset="0"/>
              </a:defRPr>
            </a:lvl1pPr>
          </a:lstStyle>
          <a:p>
            <a:pPr>
              <a:defRPr/>
            </a:pPr>
            <a:fld id="{350029DA-80CF-41E0-9ABE-CBD45162158A}" type="slidenum">
              <a:rPr lang="en-US" altLang="zh-CN"/>
              <a:pPr>
                <a:defRPr/>
              </a:pPr>
              <a:t>‹#›</a:t>
            </a:fld>
            <a:endParaRPr lang="en-US" altLang="zh-CN"/>
          </a:p>
        </p:txBody>
      </p:sp>
    </p:spTree>
    <p:extLst>
      <p:ext uri="{BB962C8B-B14F-4D97-AF65-F5344CB8AC3E}">
        <p14:creationId xmlns:p14="http://schemas.microsoft.com/office/powerpoint/2010/main" val="1605304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csdn.net/so/search?q=%E8%BF%9B%E5%88%B6&amp;spm=1001.2101.3001.7020"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baike.baidu.com/item/IEEE/15090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aike.baidu.com/item/%E6%97%A0%E7%BA%BF%E7%94%B5%E9%80%9A%E4%BF%A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aike.baidu.com/view/634861.ht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a:t>
            </a:fld>
            <a:endParaRPr lang="en-US" altLang="zh-CN"/>
          </a:p>
        </p:txBody>
      </p:sp>
    </p:spTree>
    <p:extLst>
      <p:ext uri="{BB962C8B-B14F-4D97-AF65-F5344CB8AC3E}">
        <p14:creationId xmlns:p14="http://schemas.microsoft.com/office/powerpoint/2010/main" val="407711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书上</a:t>
            </a:r>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21</a:t>
            </a:fld>
            <a:endParaRPr lang="en-US" altLang="zh-CN"/>
          </a:p>
        </p:txBody>
      </p:sp>
    </p:spTree>
    <p:extLst>
      <p:ext uri="{BB962C8B-B14F-4D97-AF65-F5344CB8AC3E}">
        <p14:creationId xmlns:p14="http://schemas.microsoft.com/office/powerpoint/2010/main" val="388939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22</a:t>
            </a:fld>
            <a:endParaRPr lang="en-US" altLang="zh-CN"/>
          </a:p>
        </p:txBody>
      </p:sp>
    </p:spTree>
    <p:extLst>
      <p:ext uri="{BB962C8B-B14F-4D97-AF65-F5344CB8AC3E}">
        <p14:creationId xmlns:p14="http://schemas.microsoft.com/office/powerpoint/2010/main" val="356846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24</a:t>
            </a:fld>
            <a:endParaRPr lang="en-US" altLang="zh-CN"/>
          </a:p>
        </p:txBody>
      </p:sp>
    </p:spTree>
    <p:extLst>
      <p:ext uri="{BB962C8B-B14F-4D97-AF65-F5344CB8AC3E}">
        <p14:creationId xmlns:p14="http://schemas.microsoft.com/office/powerpoint/2010/main" val="202903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4C1FEC3-CE8E-40EA-A885-A429710617CF}" type="slidenum">
              <a:rPr lang="en-US" altLang="zh-CN" smtClean="0">
                <a:latin typeface="Arial" charset="0"/>
              </a:rPr>
              <a:pPr/>
              <a:t>31</a:t>
            </a:fld>
            <a:endParaRPr lang="en-US" altLang="zh-CN">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ltLang="zh-CN" b="0" i="0" dirty="0">
                <a:solidFill>
                  <a:srgbClr val="4D4D4D"/>
                </a:solidFill>
                <a:effectLst/>
                <a:latin typeface="-apple-system"/>
              </a:rPr>
              <a:t>MAC</a:t>
            </a:r>
            <a:r>
              <a:rPr lang="zh-CN" altLang="en-US" b="0" i="0" dirty="0">
                <a:solidFill>
                  <a:srgbClr val="4D4D4D"/>
                </a:solidFill>
                <a:effectLst/>
                <a:latin typeface="-apple-system"/>
              </a:rPr>
              <a:t>地址</a:t>
            </a:r>
            <a:r>
              <a:rPr lang="en-US" altLang="zh-CN" b="0" i="0" dirty="0">
                <a:solidFill>
                  <a:srgbClr val="4D4D4D"/>
                </a:solidFill>
                <a:effectLst/>
                <a:latin typeface="-apple-system"/>
              </a:rPr>
              <a:t>48</a:t>
            </a:r>
            <a:r>
              <a:rPr lang="zh-CN" altLang="en-US" b="0" i="0" dirty="0">
                <a:solidFill>
                  <a:srgbClr val="4D4D4D"/>
                </a:solidFill>
                <a:effectLst/>
                <a:latin typeface="-apple-system"/>
              </a:rPr>
              <a:t>位（</a:t>
            </a:r>
            <a:r>
              <a:rPr lang="en-US" altLang="zh-CN" b="0" i="0" dirty="0">
                <a:solidFill>
                  <a:srgbClr val="4D4D4D"/>
                </a:solidFill>
                <a:effectLst/>
                <a:latin typeface="-apple-system"/>
              </a:rPr>
              <a:t>6</a:t>
            </a:r>
            <a:r>
              <a:rPr lang="zh-CN" altLang="en-US" b="0" i="0" dirty="0">
                <a:solidFill>
                  <a:srgbClr val="4D4D4D"/>
                </a:solidFill>
                <a:effectLst/>
                <a:latin typeface="-apple-system"/>
              </a:rPr>
              <a:t>个字节），通常表示为</a:t>
            </a:r>
            <a:r>
              <a:rPr lang="en-US" altLang="zh-CN" b="0" i="0" dirty="0">
                <a:solidFill>
                  <a:srgbClr val="4D4D4D"/>
                </a:solidFill>
                <a:effectLst/>
                <a:latin typeface="-apple-system"/>
              </a:rPr>
              <a:t>12</a:t>
            </a:r>
            <a:r>
              <a:rPr lang="zh-CN" altLang="en-US" b="0" i="0" dirty="0">
                <a:solidFill>
                  <a:srgbClr val="4D4D4D"/>
                </a:solidFill>
                <a:effectLst/>
                <a:latin typeface="-apple-system"/>
              </a:rPr>
              <a:t>个</a:t>
            </a:r>
            <a:r>
              <a:rPr lang="en-US" altLang="zh-CN" b="0" i="0" dirty="0">
                <a:solidFill>
                  <a:srgbClr val="4D4D4D"/>
                </a:solidFill>
                <a:effectLst/>
                <a:latin typeface="-apple-system"/>
              </a:rPr>
              <a:t>16</a:t>
            </a:r>
            <a:r>
              <a:rPr lang="zh-CN" altLang="en-US" b="0" i="0" u="none" strike="noStrike" dirty="0">
                <a:solidFill>
                  <a:srgbClr val="FC5531"/>
                </a:solidFill>
                <a:effectLst/>
                <a:latin typeface="-apple-system"/>
                <a:hlinkClick r:id="rId3"/>
              </a:rPr>
              <a:t>进制</a:t>
            </a:r>
            <a:r>
              <a:rPr lang="zh-CN" altLang="en-US" b="0" i="0" dirty="0">
                <a:solidFill>
                  <a:srgbClr val="4D4D4D"/>
                </a:solidFill>
                <a:effectLst/>
                <a:latin typeface="-apple-system"/>
              </a:rPr>
              <a:t>数，每</a:t>
            </a:r>
            <a:r>
              <a:rPr lang="en-US" altLang="zh-CN" b="0" i="0" dirty="0">
                <a:solidFill>
                  <a:srgbClr val="4D4D4D"/>
                </a:solidFill>
                <a:effectLst/>
                <a:latin typeface="-apple-system"/>
              </a:rPr>
              <a:t>2</a:t>
            </a:r>
            <a:r>
              <a:rPr lang="zh-CN" altLang="en-US" b="0" i="0" dirty="0">
                <a:solidFill>
                  <a:srgbClr val="4D4D4D"/>
                </a:solidFill>
                <a:effectLst/>
                <a:latin typeface="-apple-system"/>
              </a:rPr>
              <a:t>个</a:t>
            </a:r>
            <a:r>
              <a:rPr lang="en-US" altLang="zh-CN" b="0" i="0" dirty="0">
                <a:solidFill>
                  <a:srgbClr val="4D4D4D"/>
                </a:solidFill>
                <a:effectLst/>
                <a:latin typeface="-apple-system"/>
              </a:rPr>
              <a:t>16</a:t>
            </a:r>
            <a:r>
              <a:rPr lang="zh-CN" altLang="en-US" b="0" i="0" dirty="0">
                <a:solidFill>
                  <a:srgbClr val="4D4D4D"/>
                </a:solidFill>
                <a:effectLst/>
                <a:latin typeface="-apple-system"/>
              </a:rPr>
              <a:t>进制数之间用冒号隔开，如</a:t>
            </a:r>
            <a:r>
              <a:rPr lang="en-US" altLang="zh-CN" b="0" i="0" dirty="0">
                <a:solidFill>
                  <a:srgbClr val="4D4D4D"/>
                </a:solidFill>
                <a:effectLst/>
                <a:latin typeface="-apple-system"/>
              </a:rPr>
              <a:t>08</a:t>
            </a:r>
            <a:r>
              <a:rPr lang="zh-CN" altLang="en-US" b="0" i="0" dirty="0">
                <a:solidFill>
                  <a:srgbClr val="4D4D4D"/>
                </a:solidFill>
                <a:effectLst/>
                <a:latin typeface="-apple-system"/>
              </a:rPr>
              <a:t>：</a:t>
            </a:r>
            <a:r>
              <a:rPr lang="en-US" altLang="zh-CN" b="0" i="0" dirty="0">
                <a:solidFill>
                  <a:srgbClr val="4D4D4D"/>
                </a:solidFill>
                <a:effectLst/>
                <a:latin typeface="-apple-system"/>
              </a:rPr>
              <a:t>00</a:t>
            </a:r>
            <a:r>
              <a:rPr lang="zh-CN" altLang="en-US" b="0" i="0" dirty="0">
                <a:solidFill>
                  <a:srgbClr val="4D4D4D"/>
                </a:solidFill>
                <a:effectLst/>
                <a:latin typeface="-apple-system"/>
              </a:rPr>
              <a:t>：</a:t>
            </a:r>
            <a:r>
              <a:rPr lang="en-US" altLang="zh-CN" b="0" i="0" dirty="0">
                <a:solidFill>
                  <a:srgbClr val="4D4D4D"/>
                </a:solidFill>
                <a:effectLst/>
                <a:latin typeface="-apple-system"/>
              </a:rPr>
              <a:t>20</a:t>
            </a:r>
            <a:r>
              <a:rPr lang="zh-CN" altLang="en-US" b="0" i="0" dirty="0">
                <a:solidFill>
                  <a:srgbClr val="4D4D4D"/>
                </a:solidFill>
                <a:effectLst/>
                <a:latin typeface="-apple-system"/>
              </a:rPr>
              <a:t>：</a:t>
            </a:r>
            <a:r>
              <a:rPr lang="en-US" altLang="zh-CN" b="0" i="0" dirty="0">
                <a:solidFill>
                  <a:srgbClr val="4D4D4D"/>
                </a:solidFill>
                <a:effectLst/>
                <a:latin typeface="-apple-system"/>
              </a:rPr>
              <a:t>0A</a:t>
            </a:r>
            <a:r>
              <a:rPr lang="zh-CN" altLang="en-US" b="0" i="0" dirty="0">
                <a:solidFill>
                  <a:srgbClr val="4D4D4D"/>
                </a:solidFill>
                <a:effectLst/>
                <a:latin typeface="-apple-system"/>
              </a:rPr>
              <a:t>：</a:t>
            </a:r>
            <a:r>
              <a:rPr lang="en-US" altLang="zh-CN" b="0" i="0" dirty="0">
                <a:solidFill>
                  <a:srgbClr val="4D4D4D"/>
                </a:solidFill>
                <a:effectLst/>
                <a:latin typeface="-apple-system"/>
              </a:rPr>
              <a:t>8C</a:t>
            </a:r>
            <a:r>
              <a:rPr lang="zh-CN" altLang="en-US" b="0" i="0" dirty="0">
                <a:solidFill>
                  <a:srgbClr val="4D4D4D"/>
                </a:solidFill>
                <a:effectLst/>
                <a:latin typeface="-apple-system"/>
              </a:rPr>
              <a:t>：</a:t>
            </a:r>
            <a:r>
              <a:rPr lang="en-US" altLang="zh-CN" b="0" i="0" dirty="0">
                <a:solidFill>
                  <a:srgbClr val="4D4D4D"/>
                </a:solidFill>
                <a:effectLst/>
                <a:latin typeface="-apple-system"/>
              </a:rPr>
              <a:t>6D</a:t>
            </a:r>
            <a:r>
              <a:rPr lang="zh-CN" altLang="en-US" b="0" i="0" dirty="0">
                <a:solidFill>
                  <a:srgbClr val="4D4D4D"/>
                </a:solidFill>
                <a:effectLst/>
                <a:latin typeface="-apple-system"/>
              </a:rPr>
              <a:t>，前</a:t>
            </a:r>
            <a:r>
              <a:rPr lang="en-US" altLang="zh-CN" b="0" i="0" dirty="0">
                <a:solidFill>
                  <a:srgbClr val="4D4D4D"/>
                </a:solidFill>
                <a:effectLst/>
                <a:latin typeface="-apple-system"/>
              </a:rPr>
              <a:t>3</a:t>
            </a:r>
            <a:r>
              <a:rPr lang="zh-CN" altLang="en-US" b="0" i="0" dirty="0">
                <a:solidFill>
                  <a:srgbClr val="4D4D4D"/>
                </a:solidFill>
                <a:effectLst/>
                <a:latin typeface="-apple-system"/>
              </a:rPr>
              <a:t>字节表示</a:t>
            </a:r>
            <a:r>
              <a:rPr lang="en-US" altLang="zh-CN" b="0" i="0" dirty="0">
                <a:solidFill>
                  <a:srgbClr val="4D4D4D"/>
                </a:solidFill>
                <a:effectLst/>
                <a:latin typeface="-apple-system"/>
              </a:rPr>
              <a:t>OUI</a:t>
            </a:r>
            <a:r>
              <a:rPr lang="zh-CN" altLang="en-US" b="0" i="0" dirty="0">
                <a:solidFill>
                  <a:srgbClr val="4D4D4D"/>
                </a:solidFill>
                <a:effectLst/>
                <a:latin typeface="-apple-system"/>
              </a:rPr>
              <a:t>（</a:t>
            </a:r>
            <a:r>
              <a:rPr lang="en-US" altLang="zh-CN" b="0" i="0" dirty="0">
                <a:solidFill>
                  <a:srgbClr val="4D4D4D"/>
                </a:solidFill>
                <a:effectLst/>
                <a:latin typeface="-apple-system"/>
              </a:rPr>
              <a:t>Organizationally Unique Identifier</a:t>
            </a:r>
            <a:r>
              <a:rPr lang="zh-CN" altLang="en-US" b="0" i="0" dirty="0">
                <a:solidFill>
                  <a:srgbClr val="4D4D4D"/>
                </a:solidFill>
                <a:effectLst/>
                <a:latin typeface="-apple-system"/>
              </a:rPr>
              <a:t>），是</a:t>
            </a:r>
            <a:r>
              <a:rPr lang="en-US" altLang="zh-CN" b="0" i="0" u="none" strike="noStrike" dirty="0">
                <a:solidFill>
                  <a:srgbClr val="4EA1DB"/>
                </a:solidFill>
                <a:effectLst/>
                <a:latin typeface="-apple-system"/>
                <a:hlinkClick r:id="rId4"/>
              </a:rPr>
              <a:t>IEEE</a:t>
            </a:r>
            <a:r>
              <a:rPr lang="zh-CN" altLang="en-US" b="0" i="0" dirty="0">
                <a:solidFill>
                  <a:srgbClr val="4D4D4D"/>
                </a:solidFill>
                <a:effectLst/>
                <a:latin typeface="-apple-system"/>
              </a:rPr>
              <a:t>的注册管理机构给不同厂家分配的代码，后</a:t>
            </a:r>
            <a:r>
              <a:rPr lang="en-US" altLang="zh-CN" b="0" i="0" dirty="0">
                <a:solidFill>
                  <a:srgbClr val="4D4D4D"/>
                </a:solidFill>
                <a:effectLst/>
                <a:latin typeface="-apple-system"/>
              </a:rPr>
              <a:t>3</a:t>
            </a:r>
            <a:r>
              <a:rPr lang="zh-CN" altLang="en-US" b="0" i="0" dirty="0">
                <a:solidFill>
                  <a:srgbClr val="4D4D4D"/>
                </a:solidFill>
                <a:effectLst/>
                <a:latin typeface="-apple-system"/>
              </a:rPr>
              <a:t>字节由厂家自行分配。</a:t>
            </a:r>
            <a:endParaRPr lang="zh-CN" altLang="zh-CN" dirty="0">
              <a:latin typeface="Arial" charset="0"/>
            </a:endParaRPr>
          </a:p>
        </p:txBody>
      </p:sp>
    </p:spTree>
    <p:extLst>
      <p:ext uri="{BB962C8B-B14F-4D97-AF65-F5344CB8AC3E}">
        <p14:creationId xmlns:p14="http://schemas.microsoft.com/office/powerpoint/2010/main" val="238902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06F5D7D-60A2-462A-B844-01437522C14B}" type="slidenum">
              <a:rPr lang="en-US" altLang="zh-CN" smtClean="0">
                <a:latin typeface="Arial" charset="0"/>
              </a:rPr>
              <a:pPr/>
              <a:t>34</a:t>
            </a:fld>
            <a:endParaRPr lang="en-US" altLang="zh-CN">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ltLang="zh-CN" dirty="0">
                <a:latin typeface="Arial" charset="0"/>
              </a:rPr>
              <a:t>MAC</a:t>
            </a:r>
            <a:r>
              <a:rPr lang="zh-CN" altLang="en-US" dirty="0">
                <a:latin typeface="Arial" charset="0"/>
              </a:rPr>
              <a:t>帧的数据段最大长度为</a:t>
            </a:r>
            <a:r>
              <a:rPr lang="en-US" altLang="zh-CN" dirty="0">
                <a:latin typeface="Arial" charset="0"/>
              </a:rPr>
              <a:t>1500</a:t>
            </a:r>
            <a:r>
              <a:rPr lang="zh-CN" altLang="en-US" dirty="0">
                <a:latin typeface="Arial" charset="0"/>
              </a:rPr>
              <a:t>字节，如果</a:t>
            </a:r>
            <a:r>
              <a:rPr lang="en-US" altLang="zh-CN" dirty="0">
                <a:latin typeface="Arial" charset="0"/>
              </a:rPr>
              <a:t>L</a:t>
            </a:r>
            <a:r>
              <a:rPr lang="zh-CN" altLang="en-US" dirty="0">
                <a:latin typeface="Arial" charset="0"/>
              </a:rPr>
              <a:t>大于</a:t>
            </a:r>
            <a:r>
              <a:rPr lang="en-US" altLang="zh-CN" dirty="0">
                <a:latin typeface="Arial" charset="0"/>
              </a:rPr>
              <a:t>0X0600</a:t>
            </a:r>
            <a:r>
              <a:rPr lang="zh-CN" altLang="en-US" dirty="0">
                <a:latin typeface="Arial" charset="0"/>
              </a:rPr>
              <a:t>（相当于</a:t>
            </a:r>
            <a:r>
              <a:rPr lang="en-US" altLang="zh-CN" dirty="0">
                <a:latin typeface="Arial" charset="0"/>
              </a:rPr>
              <a:t>1536</a:t>
            </a:r>
            <a:r>
              <a:rPr lang="zh-CN" altLang="en-US" dirty="0">
                <a:latin typeface="Arial" charset="0"/>
              </a:rPr>
              <a:t>），那么这个数值就不可能表示以太网的有效数据字段长度，因而这个字段就是类型。</a:t>
            </a:r>
            <a:endParaRPr lang="en-US" altLang="zh-CN" dirty="0">
              <a:latin typeface="Arial" charset="0"/>
            </a:endParaRPr>
          </a:p>
          <a:p>
            <a:pPr eaLnBrk="1" hangingPunct="1"/>
            <a:r>
              <a:rPr lang="zh-CN" altLang="en-US" dirty="0">
                <a:latin typeface="Arial" charset="0"/>
              </a:rPr>
              <a:t>对于支持</a:t>
            </a:r>
            <a:r>
              <a:rPr lang="en-US" altLang="zh-CN" dirty="0">
                <a:latin typeface="Arial" charset="0"/>
              </a:rPr>
              <a:t>802.1q</a:t>
            </a:r>
            <a:r>
              <a:rPr lang="zh-CN" altLang="en-US" dirty="0">
                <a:latin typeface="Arial" charset="0"/>
              </a:rPr>
              <a:t>的</a:t>
            </a:r>
            <a:r>
              <a:rPr lang="en-US" altLang="zh-CN" dirty="0">
                <a:latin typeface="Arial" charset="0"/>
              </a:rPr>
              <a:t> VLAN</a:t>
            </a:r>
            <a:r>
              <a:rPr lang="zh-CN" altLang="en-US" dirty="0">
                <a:latin typeface="Arial" charset="0"/>
              </a:rPr>
              <a:t>最大帧长是</a:t>
            </a:r>
            <a:r>
              <a:rPr lang="en-US" altLang="zh-CN" dirty="0">
                <a:latin typeface="Arial" charset="0"/>
              </a:rPr>
              <a:t>1522</a:t>
            </a:r>
            <a:r>
              <a:rPr lang="zh-CN" altLang="en-US" dirty="0">
                <a:latin typeface="Arial" charset="0"/>
              </a:rPr>
              <a:t>字节。</a:t>
            </a:r>
          </a:p>
        </p:txBody>
      </p:sp>
    </p:spTree>
    <p:extLst>
      <p:ext uri="{BB962C8B-B14F-4D97-AF65-F5344CB8AC3E}">
        <p14:creationId xmlns:p14="http://schemas.microsoft.com/office/powerpoint/2010/main" val="170502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pitchFamily="34" charset="0"/>
                <a:ea typeface="宋体" pitchFamily="2" charset="-122"/>
                <a:cs typeface="+mn-cs"/>
              </a:rPr>
              <a:t>各国家及地区有所不同。</a:t>
            </a:r>
            <a:endParaRPr lang="en-US" altLang="zh-CN" sz="1200" b="0" i="0" kern="1200" dirty="0">
              <a:solidFill>
                <a:schemeClr val="tx1"/>
              </a:solidFill>
              <a:latin typeface="Arial" pitchFamily="34" charset="0"/>
              <a:ea typeface="宋体" pitchFamily="2" charset="-122"/>
              <a:cs typeface="+mn-cs"/>
            </a:endParaRPr>
          </a:p>
          <a:p>
            <a:r>
              <a:rPr lang="en-US" altLang="zh-CN" sz="1200" b="0" i="0" kern="1200" dirty="0">
                <a:solidFill>
                  <a:schemeClr val="tx1"/>
                </a:solidFill>
                <a:latin typeface="Arial" pitchFamily="34" charset="0"/>
                <a:ea typeface="宋体" pitchFamily="2" charset="-122"/>
                <a:cs typeface="+mn-cs"/>
              </a:rPr>
              <a:t>1G</a:t>
            </a:r>
            <a:r>
              <a:rPr lang="zh-CN" altLang="en-US" sz="1200" b="0" i="0" kern="1200" dirty="0">
                <a:solidFill>
                  <a:schemeClr val="tx1"/>
                </a:solidFill>
                <a:latin typeface="Arial" pitchFamily="34" charset="0"/>
                <a:ea typeface="宋体" pitchFamily="2" charset="-122"/>
                <a:cs typeface="+mn-cs"/>
              </a:rPr>
              <a:t>是模拟蜂窝电话，主要采用</a:t>
            </a:r>
            <a:r>
              <a:rPr lang="en-US" altLang="zh-CN" sz="1200" b="0" i="0" kern="1200" dirty="0">
                <a:solidFill>
                  <a:schemeClr val="tx1"/>
                </a:solidFill>
                <a:latin typeface="Arial" pitchFamily="34" charset="0"/>
                <a:ea typeface="宋体" pitchFamily="2" charset="-122"/>
                <a:cs typeface="+mn-cs"/>
              </a:rPr>
              <a:t>FDMA</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2G</a:t>
            </a:r>
            <a:r>
              <a:rPr lang="zh-CN" altLang="en-US" sz="1200" b="0" i="0" kern="1200" dirty="0">
                <a:solidFill>
                  <a:schemeClr val="tx1"/>
                </a:solidFill>
                <a:latin typeface="Arial" pitchFamily="34" charset="0"/>
                <a:ea typeface="宋体" pitchFamily="2" charset="-122"/>
                <a:cs typeface="+mn-cs"/>
              </a:rPr>
              <a:t>是数字蜂窝，有</a:t>
            </a:r>
            <a:r>
              <a:rPr lang="en-US" altLang="zh-CN" sz="1200" b="0" i="0" kern="1200" dirty="0">
                <a:solidFill>
                  <a:schemeClr val="tx1"/>
                </a:solidFill>
                <a:latin typeface="Arial" pitchFamily="34" charset="0"/>
                <a:ea typeface="宋体" pitchFamily="2" charset="-122"/>
                <a:cs typeface="+mn-cs"/>
              </a:rPr>
              <a:t>TDMA</a:t>
            </a:r>
            <a:r>
              <a:rPr lang="zh-CN" altLang="en-US" sz="1200" b="0" i="0" kern="1200" dirty="0">
                <a:solidFill>
                  <a:schemeClr val="tx1"/>
                </a:solidFill>
                <a:latin typeface="Arial" pitchFamily="34" charset="0"/>
                <a:ea typeface="宋体" pitchFamily="2" charset="-122"/>
                <a:cs typeface="+mn-cs"/>
              </a:rPr>
              <a:t>和</a:t>
            </a:r>
            <a:r>
              <a:rPr lang="en-US" altLang="zh-CN" sz="1200" b="0" i="0" kern="1200" dirty="0">
                <a:solidFill>
                  <a:schemeClr val="tx1"/>
                </a:solidFill>
                <a:latin typeface="Arial" pitchFamily="34" charset="0"/>
                <a:ea typeface="宋体" pitchFamily="2" charset="-122"/>
                <a:cs typeface="+mn-cs"/>
              </a:rPr>
              <a:t>CDMA</a:t>
            </a:r>
          </a:p>
          <a:p>
            <a:r>
              <a:rPr lang="en-US" altLang="zh-CN" sz="1200" b="0" i="0" kern="1200" dirty="0">
                <a:solidFill>
                  <a:schemeClr val="tx1"/>
                </a:solidFill>
                <a:latin typeface="Arial" pitchFamily="34" charset="0"/>
                <a:ea typeface="宋体" pitchFamily="2" charset="-122"/>
                <a:cs typeface="+mn-cs"/>
              </a:rPr>
              <a:t>3G</a:t>
            </a:r>
            <a:r>
              <a:rPr lang="zh-CN" altLang="en-US" sz="1200" b="0" i="0" kern="1200" dirty="0">
                <a:solidFill>
                  <a:schemeClr val="tx1"/>
                </a:solidFill>
                <a:latin typeface="Arial" pitchFamily="34" charset="0"/>
                <a:ea typeface="宋体" pitchFamily="2" charset="-122"/>
                <a:cs typeface="+mn-cs"/>
              </a:rPr>
              <a:t>的四种标准和频段：</a:t>
            </a:r>
            <a:r>
              <a:rPr lang="en-US" altLang="zh-CN" sz="1200" b="0" i="0" kern="1200" dirty="0">
                <a:solidFill>
                  <a:schemeClr val="tx1"/>
                </a:solidFill>
                <a:latin typeface="Arial" pitchFamily="34" charset="0"/>
                <a:ea typeface="宋体" pitchFamily="2" charset="-122"/>
                <a:cs typeface="+mn-cs"/>
              </a:rPr>
              <a:t>CDMA2000</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WCDMA</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TD-SCDMA</a:t>
            </a:r>
            <a:r>
              <a:rPr lang="zh-CN" altLang="en-US" sz="1200" b="0" i="0" kern="1200" dirty="0">
                <a:solidFill>
                  <a:schemeClr val="tx1"/>
                </a:solidFill>
                <a:latin typeface="Arial" pitchFamily="34" charset="0"/>
                <a:ea typeface="宋体" pitchFamily="2" charset="-122"/>
                <a:cs typeface="+mn-cs"/>
              </a:rPr>
              <a:t>、</a:t>
            </a:r>
            <a:r>
              <a:rPr lang="en-US" altLang="zh-CN" sz="1200" b="0" i="0" kern="1200" dirty="0" err="1">
                <a:solidFill>
                  <a:schemeClr val="tx1"/>
                </a:solidFill>
                <a:latin typeface="Arial" pitchFamily="34" charset="0"/>
                <a:ea typeface="宋体" pitchFamily="2" charset="-122"/>
                <a:cs typeface="+mn-cs"/>
              </a:rPr>
              <a:t>WiMAX</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1880MHz-1900MHz</a:t>
            </a:r>
            <a:r>
              <a:rPr lang="zh-CN" altLang="en-US" sz="1200" b="0" i="0" kern="1200" dirty="0">
                <a:solidFill>
                  <a:schemeClr val="tx1"/>
                </a:solidFill>
                <a:latin typeface="Arial" pitchFamily="34" charset="0"/>
                <a:ea typeface="宋体" pitchFamily="2" charset="-122"/>
                <a:cs typeface="+mn-cs"/>
              </a:rPr>
              <a:t>和</a:t>
            </a:r>
            <a:r>
              <a:rPr lang="en-US" altLang="zh-CN" sz="1200" b="0" i="0" kern="1200" dirty="0">
                <a:solidFill>
                  <a:schemeClr val="tx1"/>
                </a:solidFill>
                <a:latin typeface="Arial" pitchFamily="34" charset="0"/>
                <a:ea typeface="宋体" pitchFamily="2" charset="-122"/>
                <a:cs typeface="+mn-cs"/>
              </a:rPr>
              <a:t>2010MHz-2025MHz</a:t>
            </a:r>
            <a:r>
              <a:rPr lang="zh-CN" altLang="en-US" sz="1200" b="0" i="0" kern="1200" dirty="0">
                <a:solidFill>
                  <a:schemeClr val="tx1"/>
                </a:solidFill>
                <a:latin typeface="Arial" pitchFamily="34" charset="0"/>
                <a:ea typeface="宋体" pitchFamily="2" charset="-122"/>
                <a:cs typeface="+mn-cs"/>
              </a:rPr>
              <a:t>。</a:t>
            </a:r>
          </a:p>
          <a:p>
            <a:r>
              <a:rPr lang="en-US" altLang="zh-CN" sz="1200" b="0" i="0" kern="1200" dirty="0">
                <a:solidFill>
                  <a:schemeClr val="tx1"/>
                </a:solidFill>
                <a:latin typeface="Arial" pitchFamily="34" charset="0"/>
                <a:ea typeface="宋体" pitchFamily="2" charset="-122"/>
                <a:cs typeface="+mn-cs"/>
              </a:rPr>
              <a:t>4G</a:t>
            </a:r>
            <a:r>
              <a:rPr lang="zh-CN" altLang="en-US" sz="1200" b="0" i="0" kern="1200" dirty="0">
                <a:solidFill>
                  <a:schemeClr val="tx1"/>
                </a:solidFill>
                <a:latin typeface="Arial" pitchFamily="34" charset="0"/>
                <a:ea typeface="宋体" pitchFamily="2" charset="-122"/>
                <a:cs typeface="+mn-cs"/>
              </a:rPr>
              <a:t>的频率和频段是：</a:t>
            </a:r>
            <a:r>
              <a:rPr lang="en-US" altLang="zh-CN" sz="1200" b="0" i="0" kern="1200" dirty="0">
                <a:solidFill>
                  <a:schemeClr val="tx1"/>
                </a:solidFill>
                <a:latin typeface="Arial" pitchFamily="34" charset="0"/>
                <a:ea typeface="宋体" pitchFamily="2" charset="-122"/>
                <a:cs typeface="+mn-cs"/>
              </a:rPr>
              <a:t>1880-1900MHz</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2320-2370MHz</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2575-2635MHz</a:t>
            </a:r>
            <a:r>
              <a:rPr lang="zh-CN" altLang="en-US" sz="1200" b="0" i="0" kern="1200" dirty="0">
                <a:solidFill>
                  <a:schemeClr val="tx1"/>
                </a:solidFill>
                <a:latin typeface="Arial" pitchFamily="34" charset="0"/>
                <a:ea typeface="宋体" pitchFamily="2" charset="-122"/>
                <a:cs typeface="+mn-cs"/>
              </a:rPr>
              <a:t>。</a:t>
            </a:r>
          </a:p>
          <a:p>
            <a:r>
              <a:rPr lang="en-US" altLang="zh-CN" sz="1200" b="0" i="0" kern="1200" dirty="0">
                <a:solidFill>
                  <a:schemeClr val="tx1"/>
                </a:solidFill>
                <a:latin typeface="Arial" pitchFamily="34" charset="0"/>
                <a:ea typeface="宋体" pitchFamily="2" charset="-122"/>
                <a:cs typeface="+mn-cs"/>
              </a:rPr>
              <a:t>5G</a:t>
            </a:r>
            <a:r>
              <a:rPr lang="zh-CN" altLang="en-US" sz="1200" b="0" i="0" kern="1200" dirty="0">
                <a:solidFill>
                  <a:schemeClr val="tx1"/>
                </a:solidFill>
                <a:latin typeface="Arial" pitchFamily="34" charset="0"/>
                <a:ea typeface="宋体" pitchFamily="2" charset="-122"/>
                <a:cs typeface="+mn-cs"/>
              </a:rPr>
              <a:t>的频率和频段频段：</a:t>
            </a:r>
            <a:r>
              <a:rPr lang="en-US" altLang="zh-CN" sz="1200" b="0" i="0" kern="1200" dirty="0">
                <a:solidFill>
                  <a:schemeClr val="tx1"/>
                </a:solidFill>
                <a:latin typeface="Arial" pitchFamily="34" charset="0"/>
                <a:ea typeface="宋体" pitchFamily="2" charset="-122"/>
                <a:cs typeface="+mn-cs"/>
              </a:rPr>
              <a:t>3300-3400MHz</a:t>
            </a:r>
            <a:r>
              <a:rPr lang="zh-CN" altLang="en-US" sz="1200" b="0" i="0" kern="1200" dirty="0">
                <a:solidFill>
                  <a:schemeClr val="tx1"/>
                </a:solidFill>
                <a:latin typeface="Arial" pitchFamily="34" charset="0"/>
                <a:ea typeface="宋体" pitchFamily="2" charset="-122"/>
                <a:cs typeface="+mn-cs"/>
              </a:rPr>
              <a:t>（原则上限室内使用）、</a:t>
            </a:r>
            <a:r>
              <a:rPr lang="en-US" altLang="zh-CN" sz="1200" b="0" i="0" kern="1200" dirty="0">
                <a:solidFill>
                  <a:schemeClr val="tx1"/>
                </a:solidFill>
                <a:latin typeface="Arial" pitchFamily="34" charset="0"/>
                <a:ea typeface="宋体" pitchFamily="2" charset="-122"/>
                <a:cs typeface="+mn-cs"/>
              </a:rPr>
              <a:t>3400-3600MHz</a:t>
            </a:r>
            <a:r>
              <a:rPr lang="zh-CN" altLang="en-US" sz="1200" b="0" i="0" kern="1200" dirty="0">
                <a:solidFill>
                  <a:schemeClr val="tx1"/>
                </a:solidFill>
                <a:latin typeface="Arial" pitchFamily="34" charset="0"/>
                <a:ea typeface="宋体" pitchFamily="2" charset="-122"/>
                <a:cs typeface="+mn-cs"/>
              </a:rPr>
              <a:t>和</a:t>
            </a:r>
            <a:r>
              <a:rPr lang="en-US" altLang="zh-CN" sz="1200" b="0" i="0" kern="1200" dirty="0">
                <a:solidFill>
                  <a:schemeClr val="tx1"/>
                </a:solidFill>
                <a:latin typeface="Arial" pitchFamily="34" charset="0"/>
                <a:ea typeface="宋体" pitchFamily="2" charset="-122"/>
                <a:cs typeface="+mn-cs"/>
              </a:rPr>
              <a:t>4800-5000MHz</a:t>
            </a:r>
          </a:p>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40</a:t>
            </a:fld>
            <a:endParaRPr lang="en-US" altLang="zh-CN"/>
          </a:p>
        </p:txBody>
      </p:sp>
    </p:spTree>
    <p:extLst>
      <p:ext uri="{BB962C8B-B14F-4D97-AF65-F5344CB8AC3E}">
        <p14:creationId xmlns:p14="http://schemas.microsoft.com/office/powerpoint/2010/main" val="72901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41</a:t>
            </a:fld>
            <a:endParaRPr lang="en-US" altLang="zh-CN"/>
          </a:p>
        </p:txBody>
      </p:sp>
    </p:spTree>
    <p:extLst>
      <p:ext uri="{BB962C8B-B14F-4D97-AF65-F5344CB8AC3E}">
        <p14:creationId xmlns:p14="http://schemas.microsoft.com/office/powerpoint/2010/main" val="30405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64QAM</a:t>
            </a:r>
            <a:r>
              <a:rPr lang="zh-CN" altLang="en-US" dirty="0"/>
              <a:t>，</a:t>
            </a:r>
            <a:r>
              <a:rPr lang="en-US" altLang="zh-CN" dirty="0"/>
              <a:t>6</a:t>
            </a:r>
            <a:r>
              <a:rPr lang="zh-CN" altLang="en-US" dirty="0"/>
              <a:t>个比特</a:t>
            </a:r>
            <a:r>
              <a:rPr lang="en-US" altLang="zh-CN" dirty="0"/>
              <a:t>/</a:t>
            </a:r>
            <a:r>
              <a:rPr lang="zh-CN" altLang="en-US" dirty="0"/>
              <a:t>符号，</a:t>
            </a:r>
            <a:r>
              <a:rPr lang="en-US" altLang="zh-CN" dirty="0"/>
              <a:t>1024QAM,10</a:t>
            </a:r>
            <a:r>
              <a:rPr lang="zh-CN" altLang="en-US" dirty="0"/>
              <a:t>比特</a:t>
            </a:r>
            <a:r>
              <a:rPr lang="en-US" altLang="zh-CN" dirty="0"/>
              <a:t>/</a:t>
            </a:r>
            <a:r>
              <a:rPr lang="zh-CN" altLang="en-US" dirty="0"/>
              <a:t>符号。空间流数相当于天线数。</a:t>
            </a:r>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42</a:t>
            </a:fld>
            <a:endParaRPr lang="en-US" altLang="zh-CN"/>
          </a:p>
        </p:txBody>
      </p:sp>
    </p:spTree>
    <p:extLst>
      <p:ext uri="{BB962C8B-B14F-4D97-AF65-F5344CB8AC3E}">
        <p14:creationId xmlns:p14="http://schemas.microsoft.com/office/powerpoint/2010/main" val="19771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a:solidFill>
                  <a:schemeClr val="tx1"/>
                </a:solidFill>
                <a:latin typeface="Arial" pitchFamily="34" charset="0"/>
                <a:ea typeface="宋体" pitchFamily="2" charset="-122"/>
                <a:cs typeface="+mn-cs"/>
              </a:rPr>
              <a:t>ISM(Industrial Scientific Medical) Band</a:t>
            </a:r>
            <a:r>
              <a:rPr lang="zh-CN" altLang="en-US" sz="1200" b="0" i="0" kern="1200" dirty="0">
                <a:solidFill>
                  <a:schemeClr val="tx1"/>
                </a:solidFill>
                <a:latin typeface="Arial" pitchFamily="34" charset="0"/>
                <a:ea typeface="宋体" pitchFamily="2" charset="-122"/>
                <a:cs typeface="+mn-cs"/>
              </a:rPr>
              <a:t>，是由</a:t>
            </a:r>
            <a:r>
              <a:rPr lang="en-US" altLang="zh-CN" sz="1200" b="0" i="0" kern="1200" dirty="0">
                <a:solidFill>
                  <a:schemeClr val="tx1"/>
                </a:solidFill>
                <a:latin typeface="Arial" pitchFamily="34" charset="0"/>
                <a:ea typeface="宋体" pitchFamily="2" charset="-122"/>
                <a:cs typeface="+mn-cs"/>
              </a:rPr>
              <a:t>ITU-R </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ITU </a:t>
            </a:r>
            <a:r>
              <a:rPr lang="en-US" altLang="zh-CN" sz="1200" b="0" i="0" kern="1200" dirty="0" err="1">
                <a:solidFill>
                  <a:schemeClr val="tx1"/>
                </a:solidFill>
                <a:latin typeface="Arial" pitchFamily="34" charset="0"/>
                <a:ea typeface="宋体" pitchFamily="2" charset="-122"/>
                <a:cs typeface="+mn-cs"/>
              </a:rPr>
              <a:t>Radiocommunication</a:t>
            </a:r>
            <a:r>
              <a:rPr lang="en-US" altLang="zh-CN" sz="1200" b="0" i="0" kern="1200" dirty="0">
                <a:solidFill>
                  <a:schemeClr val="tx1"/>
                </a:solidFill>
                <a:latin typeface="Arial" pitchFamily="34" charset="0"/>
                <a:ea typeface="宋体" pitchFamily="2" charset="-122"/>
                <a:cs typeface="+mn-cs"/>
              </a:rPr>
              <a:t> Sector</a:t>
            </a:r>
            <a:r>
              <a:rPr lang="zh-CN" altLang="en-US" sz="1200" b="0" i="0" kern="1200" dirty="0">
                <a:solidFill>
                  <a:schemeClr val="tx1"/>
                </a:solidFill>
                <a:latin typeface="Arial" pitchFamily="34" charset="0"/>
                <a:ea typeface="宋体" pitchFamily="2" charset="-122"/>
                <a:cs typeface="+mn-cs"/>
              </a:rPr>
              <a:t>，国际通信联盟</a:t>
            </a:r>
            <a:r>
              <a:rPr lang="zh-CN" altLang="en-US" sz="1200" b="0" i="0" u="none" strike="noStrike" kern="1200" dirty="0">
                <a:solidFill>
                  <a:schemeClr val="tx1"/>
                </a:solidFill>
                <a:latin typeface="Arial" pitchFamily="34" charset="0"/>
                <a:ea typeface="宋体" pitchFamily="2" charset="-122"/>
                <a:cs typeface="+mn-cs"/>
                <a:hlinkClick r:id="rId3"/>
              </a:rPr>
              <a:t>无线电通信</a:t>
            </a:r>
            <a:r>
              <a:rPr lang="zh-CN" altLang="en-US" sz="1200" b="0" i="0" kern="1200" dirty="0">
                <a:solidFill>
                  <a:schemeClr val="tx1"/>
                </a:solidFill>
                <a:latin typeface="Arial" pitchFamily="34" charset="0"/>
                <a:ea typeface="宋体" pitchFamily="2" charset="-122"/>
                <a:cs typeface="+mn-cs"/>
              </a:rPr>
              <a:t>局）定义的。主要是开放给工业、科学、医学三个主要机构使用，属于</a:t>
            </a:r>
            <a:r>
              <a:rPr lang="en-US" altLang="zh-CN" sz="1200" b="0" i="0" kern="1200" dirty="0">
                <a:solidFill>
                  <a:schemeClr val="tx1"/>
                </a:solidFill>
                <a:latin typeface="Arial" pitchFamily="34" charset="0"/>
                <a:ea typeface="宋体" pitchFamily="2" charset="-122"/>
                <a:cs typeface="+mn-cs"/>
              </a:rPr>
              <a:t>Free License</a:t>
            </a:r>
            <a:r>
              <a:rPr lang="zh-CN" altLang="en-US" sz="1200" b="0" i="0" kern="1200" dirty="0">
                <a:solidFill>
                  <a:schemeClr val="tx1"/>
                </a:solidFill>
                <a:latin typeface="Arial" pitchFamily="34" charset="0"/>
                <a:ea typeface="宋体" pitchFamily="2" charset="-122"/>
                <a:cs typeface="+mn-cs"/>
              </a:rPr>
              <a:t>，无需授权许可，只需要遵守一定的发射功率</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一般低于</a:t>
            </a:r>
            <a:r>
              <a:rPr lang="en-US" altLang="zh-CN" sz="1200" b="0" i="0" kern="1200" dirty="0">
                <a:solidFill>
                  <a:schemeClr val="tx1"/>
                </a:solidFill>
                <a:latin typeface="Arial" pitchFamily="34" charset="0"/>
                <a:ea typeface="宋体" pitchFamily="2" charset="-122"/>
                <a:cs typeface="+mn-cs"/>
              </a:rPr>
              <a:t>1W)</a:t>
            </a:r>
            <a:r>
              <a:rPr lang="zh-CN" altLang="en-US" sz="1200" b="0" i="0" kern="1200" dirty="0">
                <a:solidFill>
                  <a:schemeClr val="tx1"/>
                </a:solidFill>
                <a:latin typeface="Arial" pitchFamily="34" charset="0"/>
                <a:ea typeface="宋体" pitchFamily="2" charset="-122"/>
                <a:cs typeface="+mn-cs"/>
              </a:rPr>
              <a:t>，并且不要对其它频段造成干扰即可。</a:t>
            </a:r>
            <a:endParaRPr lang="en-US" altLang="zh-CN" sz="1200" b="0" i="0" kern="1200" dirty="0">
              <a:solidFill>
                <a:schemeClr val="tx1"/>
              </a:solidFill>
              <a:latin typeface="Arial" pitchFamily="34" charset="0"/>
              <a:ea typeface="宋体" pitchFamily="2" charset="-122"/>
              <a:cs typeface="+mn-cs"/>
            </a:endParaRPr>
          </a:p>
          <a:p>
            <a:r>
              <a:rPr lang="zh-CN" altLang="en-US" sz="1200" b="0" i="0" kern="1200" dirty="0">
                <a:solidFill>
                  <a:schemeClr val="tx1"/>
                </a:solidFill>
                <a:latin typeface="Arial" pitchFamily="34" charset="0"/>
                <a:ea typeface="宋体" pitchFamily="2" charset="-122"/>
                <a:cs typeface="+mn-cs"/>
              </a:rPr>
              <a:t>电磁波在自由空间的衰减为（波长</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4pai</a:t>
            </a:r>
            <a:r>
              <a:rPr lang="zh-CN" altLang="en-US" sz="1200" b="0" i="0" kern="1200" dirty="0">
                <a:solidFill>
                  <a:schemeClr val="tx1"/>
                </a:solidFill>
                <a:latin typeface="Arial" pitchFamily="34" charset="0"/>
                <a:ea typeface="宋体" pitchFamily="2" charset="-122"/>
                <a:cs typeface="+mn-cs"/>
              </a:rPr>
              <a:t>*距离））</a:t>
            </a:r>
            <a:r>
              <a:rPr lang="en-US" altLang="zh-CN" sz="1200" b="0" i="0" kern="1200" dirty="0">
                <a:solidFill>
                  <a:schemeClr val="tx1"/>
                </a:solidFill>
                <a:latin typeface="Arial" pitchFamily="34" charset="0"/>
                <a:ea typeface="宋体" pitchFamily="2" charset="-122"/>
                <a:cs typeface="+mn-cs"/>
              </a:rPr>
              <a:t>^2</a:t>
            </a:r>
            <a:r>
              <a:rPr lang="zh-CN" altLang="en-US" sz="1200" b="0" i="0" kern="1200" dirty="0">
                <a:solidFill>
                  <a:schemeClr val="tx1"/>
                </a:solidFill>
                <a:latin typeface="Arial" pitchFamily="34" charset="0"/>
                <a:ea typeface="宋体" pitchFamily="2" charset="-122"/>
                <a:cs typeface="+mn-cs"/>
              </a:rPr>
              <a:t>，所以换算成</a:t>
            </a:r>
            <a:r>
              <a:rPr lang="en-US" altLang="zh-CN" sz="1200" b="0" i="0" kern="1200" dirty="0">
                <a:solidFill>
                  <a:schemeClr val="tx1"/>
                </a:solidFill>
                <a:latin typeface="Arial" pitchFamily="34" charset="0"/>
                <a:ea typeface="宋体" pitchFamily="2" charset="-122"/>
                <a:cs typeface="+mn-cs"/>
              </a:rPr>
              <a:t>DB</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LOS=32.44+20lgd(km)+20lgf(MHz)</a:t>
            </a:r>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43</a:t>
            </a:fld>
            <a:endParaRPr lang="en-US" altLang="zh-CN"/>
          </a:p>
        </p:txBody>
      </p:sp>
    </p:spTree>
    <p:extLst>
      <p:ext uri="{BB962C8B-B14F-4D97-AF65-F5344CB8AC3E}">
        <p14:creationId xmlns:p14="http://schemas.microsoft.com/office/powerpoint/2010/main" val="144948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pitchFamily="34" charset="0"/>
                <a:ea typeface="宋体" pitchFamily="2" charset="-122"/>
                <a:cs typeface="+mn-cs"/>
              </a:rPr>
              <a:t>扩频是一种利用信息处理改善传输性能的技术，在传输信息之前，先对所传信号进行频谱的扩宽处理，使用与被传输数据无关的码进行传输信号的频谱扩展，使得传输带宽远大于被传输数据所需的最小带宽，以便利用宽频谱获得较强的抗干扰能力。</a:t>
            </a:r>
            <a:endParaRPr lang="en-US" altLang="zh-CN" sz="1200" b="0" i="0" kern="1200" dirty="0">
              <a:solidFill>
                <a:schemeClr val="tx1"/>
              </a:solidFill>
              <a:latin typeface="Arial" pitchFamily="34" charset="0"/>
              <a:ea typeface="宋体" pitchFamily="2" charset="-122"/>
              <a:cs typeface="+mn-cs"/>
            </a:endParaRPr>
          </a:p>
          <a:p>
            <a:r>
              <a:rPr lang="zh-CN" altLang="en-US" sz="1200" b="0" i="0" kern="1200" dirty="0">
                <a:solidFill>
                  <a:schemeClr val="tx1"/>
                </a:solidFill>
                <a:latin typeface="Arial" pitchFamily="34" charset="0"/>
                <a:ea typeface="宋体" pitchFamily="2" charset="-122"/>
                <a:cs typeface="+mn-cs"/>
              </a:rPr>
              <a:t>扩频通常分成以下几种方法：直接序列（</a:t>
            </a:r>
            <a:r>
              <a:rPr lang="en-US" altLang="zh-CN" sz="1200" b="0" i="0" kern="1200" dirty="0">
                <a:solidFill>
                  <a:schemeClr val="tx1"/>
                </a:solidFill>
                <a:latin typeface="Arial" pitchFamily="34" charset="0"/>
                <a:ea typeface="宋体" pitchFamily="2" charset="-122"/>
                <a:cs typeface="+mn-cs"/>
              </a:rPr>
              <a:t>DS</a:t>
            </a:r>
            <a:r>
              <a:rPr lang="zh-CN" altLang="en-US" sz="1200" b="0" i="0" kern="1200" dirty="0">
                <a:solidFill>
                  <a:schemeClr val="tx1"/>
                </a:solidFill>
                <a:latin typeface="Arial" pitchFamily="34" charset="0"/>
                <a:ea typeface="宋体" pitchFamily="2" charset="-122"/>
                <a:cs typeface="+mn-cs"/>
              </a:rPr>
              <a:t>）扩频、跳频（</a:t>
            </a:r>
            <a:r>
              <a:rPr lang="en-US" altLang="zh-CN" sz="1200" b="0" i="0" kern="1200" dirty="0">
                <a:solidFill>
                  <a:schemeClr val="tx1"/>
                </a:solidFill>
                <a:latin typeface="Arial" pitchFamily="34" charset="0"/>
                <a:ea typeface="宋体" pitchFamily="2" charset="-122"/>
                <a:cs typeface="+mn-cs"/>
              </a:rPr>
              <a:t>FH</a:t>
            </a:r>
            <a:r>
              <a:rPr lang="zh-CN" altLang="en-US" sz="1200" b="0" i="0" kern="1200" dirty="0">
                <a:solidFill>
                  <a:schemeClr val="tx1"/>
                </a:solidFill>
                <a:latin typeface="Arial" pitchFamily="34" charset="0"/>
                <a:ea typeface="宋体" pitchFamily="2" charset="-122"/>
                <a:cs typeface="+mn-cs"/>
              </a:rPr>
              <a:t>）扩频、跳时（</a:t>
            </a:r>
            <a:r>
              <a:rPr lang="en-US" altLang="zh-CN" sz="1200" b="0" i="0" kern="1200" dirty="0">
                <a:solidFill>
                  <a:schemeClr val="tx1"/>
                </a:solidFill>
                <a:latin typeface="Arial" pitchFamily="34" charset="0"/>
                <a:ea typeface="宋体" pitchFamily="2" charset="-122"/>
                <a:cs typeface="+mn-cs"/>
              </a:rPr>
              <a:t>TH</a:t>
            </a:r>
            <a:r>
              <a:rPr lang="zh-CN" altLang="en-US" sz="1200" b="0" i="0" kern="1200" dirty="0">
                <a:solidFill>
                  <a:schemeClr val="tx1"/>
                </a:solidFill>
                <a:latin typeface="Arial" pitchFamily="34" charset="0"/>
                <a:ea typeface="宋体" pitchFamily="2" charset="-122"/>
                <a:cs typeface="+mn-cs"/>
              </a:rPr>
              <a:t>）扩频和线性调频（</a:t>
            </a:r>
            <a:r>
              <a:rPr lang="en-US" altLang="zh-CN" sz="1200" b="0" i="0" kern="1200" dirty="0">
                <a:solidFill>
                  <a:schemeClr val="tx1"/>
                </a:solidFill>
                <a:latin typeface="Arial" pitchFamily="34" charset="0"/>
                <a:ea typeface="宋体" pitchFamily="2" charset="-122"/>
                <a:cs typeface="+mn-cs"/>
              </a:rPr>
              <a:t>Chirp</a:t>
            </a:r>
            <a:r>
              <a:rPr lang="zh-CN" altLang="en-US" sz="1200" b="0" i="0" kern="1200" dirty="0">
                <a:solidFill>
                  <a:schemeClr val="tx1"/>
                </a:solidFill>
                <a:latin typeface="Arial" pitchFamily="34" charset="0"/>
                <a:ea typeface="宋体" pitchFamily="2" charset="-122"/>
                <a:cs typeface="+mn-cs"/>
              </a:rPr>
              <a:t>）扩频等四种。</a:t>
            </a:r>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44</a:t>
            </a:fld>
            <a:endParaRPr lang="en-US" altLang="zh-CN"/>
          </a:p>
        </p:txBody>
      </p:sp>
    </p:spTree>
    <p:extLst>
      <p:ext uri="{BB962C8B-B14F-4D97-AF65-F5344CB8AC3E}">
        <p14:creationId xmlns:p14="http://schemas.microsoft.com/office/powerpoint/2010/main" val="274393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a:t>
            </a:fld>
            <a:endParaRPr lang="en-US" altLang="zh-CN"/>
          </a:p>
        </p:txBody>
      </p:sp>
    </p:spTree>
    <p:extLst>
      <p:ext uri="{BB962C8B-B14F-4D97-AF65-F5344CB8AC3E}">
        <p14:creationId xmlns:p14="http://schemas.microsoft.com/office/powerpoint/2010/main" val="3013403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0D5B1B8-E19D-4C64-98B1-DB4626502163}" type="slidenum">
              <a:rPr lang="en-US" altLang="zh-CN" smtClean="0">
                <a:latin typeface="Arial" charset="0"/>
              </a:rPr>
              <a:pPr/>
              <a:t>46</a:t>
            </a:fld>
            <a:endParaRPr lang="en-US" altLang="zh-CN">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46150" y="4860925"/>
            <a:ext cx="5207000" cy="4606925"/>
          </a:xfrm>
          <a:noFill/>
          <a:ln/>
        </p:spPr>
        <p:txBody>
          <a:bodyPr/>
          <a:lstStyle/>
          <a:p>
            <a:pPr eaLnBrk="1" hangingPunct="1"/>
            <a:r>
              <a:rPr lang="zh-CN" altLang="en-US" dirty="0">
                <a:latin typeface="Arial" charset="0"/>
              </a:rPr>
              <a:t>在</a:t>
            </a:r>
            <a:r>
              <a:rPr lang="zh-CN" altLang="en-US" dirty="0">
                <a:latin typeface="Arial" charset="0"/>
                <a:hlinkClick r:id="rId3"/>
              </a:rPr>
              <a:t>传输速率</a:t>
            </a:r>
            <a:r>
              <a:rPr lang="zh-CN" altLang="en-US" dirty="0">
                <a:latin typeface="Arial" charset="0"/>
              </a:rPr>
              <a:t>方面，</a:t>
            </a:r>
            <a:r>
              <a:rPr lang="en-US" altLang="zh-CN" dirty="0">
                <a:latin typeface="Arial" charset="0"/>
              </a:rPr>
              <a:t>802.11n</a:t>
            </a:r>
            <a:r>
              <a:rPr lang="zh-CN" altLang="en-US" dirty="0">
                <a:latin typeface="Arial" charset="0"/>
              </a:rPr>
              <a:t>可以将</a:t>
            </a:r>
            <a:r>
              <a:rPr lang="en-US" altLang="zh-CN" dirty="0">
                <a:latin typeface="Arial" charset="0"/>
              </a:rPr>
              <a:t>WLAN</a:t>
            </a:r>
            <a:r>
              <a:rPr lang="zh-CN" altLang="en-US" dirty="0">
                <a:latin typeface="Arial" charset="0"/>
              </a:rPr>
              <a:t>的传输速率由目前</a:t>
            </a:r>
            <a:r>
              <a:rPr lang="en-US" altLang="zh-CN" dirty="0">
                <a:latin typeface="Arial" charset="0"/>
              </a:rPr>
              <a:t>802.11a</a:t>
            </a:r>
            <a:r>
              <a:rPr lang="zh-CN" altLang="en-US" dirty="0">
                <a:latin typeface="Arial" charset="0"/>
              </a:rPr>
              <a:t>及</a:t>
            </a:r>
            <a:r>
              <a:rPr lang="en-US" altLang="zh-CN" dirty="0">
                <a:latin typeface="Arial" charset="0"/>
              </a:rPr>
              <a:t>802.11g</a:t>
            </a:r>
            <a:r>
              <a:rPr lang="zh-CN" altLang="en-US" dirty="0">
                <a:latin typeface="Arial" charset="0"/>
              </a:rPr>
              <a:t>提供的</a:t>
            </a:r>
            <a:r>
              <a:rPr lang="en-US" altLang="zh-CN" dirty="0">
                <a:latin typeface="Arial" charset="0"/>
              </a:rPr>
              <a:t>54Mbps</a:t>
            </a:r>
            <a:r>
              <a:rPr lang="zh-CN" altLang="en-US">
                <a:latin typeface="Arial" charset="0"/>
              </a:rPr>
              <a:t>，提高到</a:t>
            </a:r>
            <a:r>
              <a:rPr lang="en-US" altLang="zh-CN" dirty="0">
                <a:latin typeface="Arial" charset="0"/>
              </a:rPr>
              <a:t>300Mbps</a:t>
            </a:r>
            <a:r>
              <a:rPr lang="zh-CN" altLang="en-US" dirty="0">
                <a:latin typeface="Arial" charset="0"/>
              </a:rPr>
              <a:t>甚至高达</a:t>
            </a:r>
            <a:r>
              <a:rPr lang="en-US" altLang="zh-CN" dirty="0">
                <a:latin typeface="Arial" charset="0"/>
              </a:rPr>
              <a:t>600Mbps</a:t>
            </a:r>
            <a:r>
              <a:rPr lang="zh-CN" altLang="en-US" dirty="0">
                <a:latin typeface="Arial" charset="0"/>
              </a:rPr>
              <a:t>。得益于将</a:t>
            </a:r>
            <a:r>
              <a:rPr lang="en-US" altLang="zh-CN" dirty="0">
                <a:latin typeface="Arial" charset="0"/>
              </a:rPr>
              <a:t>MIMO</a:t>
            </a:r>
            <a:r>
              <a:rPr lang="zh-CN" altLang="en-US" dirty="0">
                <a:latin typeface="Arial" charset="0"/>
              </a:rPr>
              <a:t>（多入多出）与</a:t>
            </a:r>
            <a:r>
              <a:rPr lang="en-US" altLang="zh-CN" dirty="0">
                <a:latin typeface="Arial" charset="0"/>
              </a:rPr>
              <a:t>OFDM</a:t>
            </a:r>
            <a:r>
              <a:rPr lang="zh-CN" altLang="en-US" dirty="0">
                <a:latin typeface="Arial" charset="0"/>
              </a:rPr>
              <a:t>（正交频分复用）技术</a:t>
            </a:r>
            <a:r>
              <a:rPr lang="zh-CN" altLang="en-US">
                <a:latin typeface="Arial" charset="0"/>
              </a:rPr>
              <a:t>相结合的</a:t>
            </a:r>
            <a:r>
              <a:rPr lang="en-US" altLang="zh-CN" dirty="0">
                <a:latin typeface="Arial" charset="0"/>
              </a:rPr>
              <a:t>MIMO OFDM</a:t>
            </a:r>
            <a:r>
              <a:rPr lang="zh-CN" altLang="en-US" dirty="0">
                <a:latin typeface="Arial" charset="0"/>
              </a:rPr>
              <a:t>技术，提高了无线传输质量，也使传输速率得到极大提升。</a:t>
            </a:r>
            <a:br>
              <a:rPr lang="zh-CN" altLang="en-US" dirty="0">
                <a:latin typeface="Arial" charset="0"/>
              </a:rPr>
            </a:br>
            <a:r>
              <a:rPr lang="zh-CN" altLang="en-US" dirty="0">
                <a:latin typeface="Arial" charset="0"/>
              </a:rPr>
              <a:t>　　在覆盖范围方面，</a:t>
            </a:r>
            <a:r>
              <a:rPr lang="en-US" altLang="zh-CN" dirty="0">
                <a:latin typeface="Arial" charset="0"/>
              </a:rPr>
              <a:t>802.11n</a:t>
            </a:r>
            <a:r>
              <a:rPr lang="zh-CN" altLang="en-US" dirty="0">
                <a:latin typeface="Arial" charset="0"/>
              </a:rPr>
              <a:t>采用智能天线技术，通过多组独立天线组成的天线阵列，可以动态调整波束，保证让</a:t>
            </a:r>
            <a:r>
              <a:rPr lang="en-US" altLang="zh-CN" dirty="0">
                <a:latin typeface="Arial" charset="0"/>
              </a:rPr>
              <a:t>WLAN</a:t>
            </a:r>
            <a:r>
              <a:rPr lang="zh-CN" altLang="en-US" dirty="0">
                <a:latin typeface="Arial" charset="0"/>
              </a:rPr>
              <a:t>用户接收到稳定的信号，并可以减少其它信号的干扰。因此其覆盖范围可以扩大到好几平方公里，使</a:t>
            </a:r>
            <a:r>
              <a:rPr lang="en-US" altLang="zh-CN" dirty="0">
                <a:latin typeface="Arial" charset="0"/>
              </a:rPr>
              <a:t>WLAN</a:t>
            </a:r>
            <a:r>
              <a:rPr lang="zh-CN" altLang="en-US" dirty="0">
                <a:latin typeface="Arial" charset="0"/>
              </a:rPr>
              <a:t>移动性极大提高。</a:t>
            </a:r>
            <a:br>
              <a:rPr lang="zh-CN" altLang="en-US" dirty="0">
                <a:latin typeface="Arial" charset="0"/>
              </a:rPr>
            </a:br>
            <a:r>
              <a:rPr lang="zh-CN" altLang="en-US" dirty="0">
                <a:latin typeface="Arial" charset="0"/>
              </a:rPr>
              <a:t>　　在兼容性方面，</a:t>
            </a:r>
            <a:r>
              <a:rPr lang="en-US" altLang="zh-CN" dirty="0">
                <a:latin typeface="Arial" charset="0"/>
              </a:rPr>
              <a:t>802.11n</a:t>
            </a:r>
            <a:r>
              <a:rPr lang="zh-CN" altLang="en-US" dirty="0">
                <a:latin typeface="Arial" charset="0"/>
              </a:rPr>
              <a:t>采用了一种软件无线电技术，它是一个完全可编程的硬件平台，使得不同系统的基站和终端都可以通过这一平台的不同软件实现互通和兼容，这使得</a:t>
            </a:r>
            <a:r>
              <a:rPr lang="en-US" altLang="zh-CN" dirty="0">
                <a:latin typeface="Arial" charset="0"/>
              </a:rPr>
              <a:t>WLAN</a:t>
            </a:r>
            <a:r>
              <a:rPr lang="zh-CN" altLang="en-US" dirty="0">
                <a:latin typeface="Arial" charset="0"/>
              </a:rPr>
              <a:t>的兼容性得到极大改善。这意味着</a:t>
            </a:r>
            <a:r>
              <a:rPr lang="en-US" altLang="zh-CN" dirty="0">
                <a:latin typeface="Arial" charset="0"/>
              </a:rPr>
              <a:t>WLAN</a:t>
            </a:r>
            <a:r>
              <a:rPr lang="zh-CN" altLang="en-US" dirty="0">
                <a:latin typeface="Arial" charset="0"/>
              </a:rPr>
              <a:t>将不但能实现</a:t>
            </a:r>
            <a:r>
              <a:rPr lang="en-US" altLang="zh-CN" dirty="0">
                <a:latin typeface="Arial" charset="0"/>
              </a:rPr>
              <a:t>802.11n</a:t>
            </a:r>
            <a:r>
              <a:rPr lang="zh-CN" altLang="en-US" dirty="0">
                <a:latin typeface="Arial" charset="0"/>
              </a:rPr>
              <a:t>向前后兼容，而且可以实现</a:t>
            </a:r>
            <a:r>
              <a:rPr lang="en-US" altLang="zh-CN" dirty="0">
                <a:latin typeface="Arial" charset="0"/>
              </a:rPr>
              <a:t>WLAN</a:t>
            </a:r>
            <a:r>
              <a:rPr lang="zh-CN" altLang="en-US" dirty="0">
                <a:latin typeface="Arial" charset="0"/>
              </a:rPr>
              <a:t>与无线广域网络的结合，比如</a:t>
            </a:r>
            <a:r>
              <a:rPr lang="en-US" altLang="zh-CN" dirty="0">
                <a:latin typeface="Arial" charset="0"/>
              </a:rPr>
              <a:t>3G</a:t>
            </a:r>
            <a:r>
              <a:rPr lang="zh-CN" altLang="en-US" dirty="0">
                <a:latin typeface="Arial" charset="0"/>
              </a:rPr>
              <a:t>。</a:t>
            </a:r>
            <a:br>
              <a:rPr lang="zh-CN" altLang="en-US" dirty="0">
                <a:latin typeface="Arial" charset="0"/>
              </a:rPr>
            </a:br>
            <a:r>
              <a:rPr lang="en-US" altLang="zh-CN" dirty="0">
                <a:latin typeface="Arial" charset="0"/>
              </a:rPr>
              <a:t>802.s</a:t>
            </a:r>
            <a:r>
              <a:rPr lang="zh-CN" altLang="en-US" dirty="0">
                <a:latin typeface="Arial" charset="0"/>
              </a:rPr>
              <a:t>草案标准</a:t>
            </a:r>
            <a:r>
              <a:rPr lang="en-US" altLang="zh-CN" dirty="0">
                <a:latin typeface="Arial" charset="0"/>
              </a:rPr>
              <a:t>(</a:t>
            </a:r>
            <a:r>
              <a:rPr lang="zh-CN" altLang="en-US" dirty="0">
                <a:latin typeface="Arial" charset="0"/>
              </a:rPr>
              <a:t>网状网</a:t>
            </a:r>
            <a:r>
              <a:rPr lang="en-US" altLang="zh-CN" dirty="0">
                <a:latin typeface="Arial" charset="0"/>
              </a:rPr>
              <a:t>)</a:t>
            </a:r>
            <a:r>
              <a:rPr lang="zh-CN" altLang="en-US" dirty="0">
                <a:latin typeface="Arial" charset="0"/>
              </a:rPr>
              <a:t>：拓扑发现、路径选择与转发、信道定位、安全、流量管理和网络管理。</a:t>
            </a:r>
          </a:p>
        </p:txBody>
      </p:sp>
    </p:spTree>
    <p:extLst>
      <p:ext uri="{BB962C8B-B14F-4D97-AF65-F5344CB8AC3E}">
        <p14:creationId xmlns:p14="http://schemas.microsoft.com/office/powerpoint/2010/main" val="220812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59EC7CD-04A7-4BA3-808D-B312CD890033}" type="slidenum">
              <a:rPr lang="en-US" altLang="zh-CN" smtClean="0">
                <a:latin typeface="Arial" charset="0"/>
              </a:rPr>
              <a:pPr/>
              <a:t>47</a:t>
            </a:fld>
            <a:endParaRPr lang="en-US" altLang="zh-CN">
              <a:latin typeface="Arial" charset="0"/>
            </a:endParaRPr>
          </a:p>
        </p:txBody>
      </p:sp>
      <p:sp>
        <p:nvSpPr>
          <p:cNvPr id="88067" name="Rectangle 2"/>
          <p:cNvSpPr>
            <a:spLocks noGrp="1" noRot="1" noChangeAspect="1" noChangeArrowheads="1" noTextEdit="1"/>
          </p:cNvSpPr>
          <p:nvPr>
            <p:ph type="sldImg"/>
          </p:nvPr>
        </p:nvSpPr>
        <p:spPr>
          <a:xfrm>
            <a:off x="992188" y="800100"/>
            <a:ext cx="5111750" cy="3833813"/>
          </a:xfrm>
          <a:ln w="12700" cap="flat">
            <a:solidFill>
              <a:schemeClr val="tx1"/>
            </a:solidFill>
          </a:ln>
        </p:spPr>
      </p:sp>
      <p:sp>
        <p:nvSpPr>
          <p:cNvPr id="88068" name="Rectangle 3"/>
          <p:cNvSpPr>
            <a:spLocks noGrp="1" noChangeArrowheads="1"/>
          </p:cNvSpPr>
          <p:nvPr>
            <p:ph type="body" idx="1"/>
          </p:nvPr>
        </p:nvSpPr>
        <p:spPr>
          <a:xfrm>
            <a:off x="947738" y="4891088"/>
            <a:ext cx="5202237" cy="4548187"/>
          </a:xfrm>
          <a:noFill/>
          <a:ln/>
        </p:spPr>
        <p:txBody>
          <a:bodyPr lIns="95842" tIns="47921" rIns="95842" bIns="47921"/>
          <a:lstStyle/>
          <a:p>
            <a:pPr eaLnBrk="1" hangingPunct="1">
              <a:spcBef>
                <a:spcPct val="0"/>
              </a:spcBef>
            </a:pPr>
            <a:endParaRPr lang="zh-CN" altLang="zh-CN" sz="2400" dirty="0">
              <a:latin typeface="Arial" charset="0"/>
            </a:endParaRPr>
          </a:p>
        </p:txBody>
      </p:sp>
    </p:spTree>
    <p:extLst>
      <p:ext uri="{BB962C8B-B14F-4D97-AF65-F5344CB8AC3E}">
        <p14:creationId xmlns:p14="http://schemas.microsoft.com/office/powerpoint/2010/main" val="366840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0942C79-203C-4967-AD9D-9D1CF70825E7}" type="slidenum">
              <a:rPr lang="en-US" altLang="zh-CN" smtClean="0">
                <a:latin typeface="Arial" charset="0"/>
              </a:rPr>
              <a:pPr/>
              <a:t>48</a:t>
            </a:fld>
            <a:endParaRPr lang="en-US" altLang="zh-CN">
              <a:latin typeface="Arial" charset="0"/>
            </a:endParaRPr>
          </a:p>
        </p:txBody>
      </p:sp>
      <p:sp>
        <p:nvSpPr>
          <p:cNvPr id="90115" name="Rectangle 2"/>
          <p:cNvSpPr>
            <a:spLocks noGrp="1" noRot="1" noChangeAspect="1" noChangeArrowheads="1" noTextEdit="1"/>
          </p:cNvSpPr>
          <p:nvPr>
            <p:ph type="sldImg"/>
          </p:nvPr>
        </p:nvSpPr>
        <p:spPr>
          <a:xfrm>
            <a:off x="1195388" y="904875"/>
            <a:ext cx="4608512" cy="3455988"/>
          </a:xfrm>
          <a:ln w="12700" cap="flat">
            <a:solidFill>
              <a:schemeClr val="tx1"/>
            </a:solidFill>
          </a:ln>
        </p:spPr>
      </p:sp>
      <p:sp>
        <p:nvSpPr>
          <p:cNvPr id="90116" name="Rectangle 3"/>
          <p:cNvSpPr>
            <a:spLocks noGrp="1" noChangeArrowheads="1"/>
          </p:cNvSpPr>
          <p:nvPr>
            <p:ph type="body" idx="1"/>
          </p:nvPr>
        </p:nvSpPr>
        <p:spPr>
          <a:xfrm>
            <a:off x="947738" y="4891088"/>
            <a:ext cx="5202237" cy="4549775"/>
          </a:xfrm>
          <a:noFill/>
          <a:ln/>
        </p:spPr>
        <p:txBody>
          <a:bodyPr lIns="95842" tIns="47921" rIns="95842" bIns="47921"/>
          <a:lstStyle/>
          <a:p>
            <a:pPr eaLnBrk="1" hangingPunct="1">
              <a:spcBef>
                <a:spcPct val="0"/>
              </a:spcBef>
            </a:pPr>
            <a:endParaRPr lang="zh-CN" altLang="zh-CN" sz="2400">
              <a:latin typeface="Arial" charset="0"/>
            </a:endParaRPr>
          </a:p>
        </p:txBody>
      </p:sp>
    </p:spTree>
    <p:extLst>
      <p:ext uri="{BB962C8B-B14F-4D97-AF65-F5344CB8AC3E}">
        <p14:creationId xmlns:p14="http://schemas.microsoft.com/office/powerpoint/2010/main" val="214237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862A0B3-056A-405A-98FC-F8974C205176}" type="slidenum">
              <a:rPr lang="en-US" altLang="zh-CN" smtClean="0">
                <a:latin typeface="Arial" charset="0"/>
              </a:rPr>
              <a:pPr/>
              <a:t>50</a:t>
            </a:fld>
            <a:endParaRPr lang="en-US" altLang="zh-CN">
              <a:latin typeface="Arial" charset="0"/>
            </a:endParaRPr>
          </a:p>
        </p:txBody>
      </p:sp>
      <p:sp>
        <p:nvSpPr>
          <p:cNvPr id="93187" name="Rectangle 2"/>
          <p:cNvSpPr>
            <a:spLocks noGrp="1" noRot="1" noChangeAspect="1" noChangeArrowheads="1" noTextEdit="1"/>
          </p:cNvSpPr>
          <p:nvPr>
            <p:ph type="sldImg"/>
          </p:nvPr>
        </p:nvSpPr>
        <p:spPr>
          <a:xfrm>
            <a:off x="1003300" y="777875"/>
            <a:ext cx="5094288" cy="3821113"/>
          </a:xfrm>
          <a:ln w="12700" cap="flat">
            <a:solidFill>
              <a:schemeClr val="tx1"/>
            </a:solidFill>
          </a:ln>
        </p:spPr>
      </p:sp>
      <p:sp>
        <p:nvSpPr>
          <p:cNvPr id="93188" name="Rectangle 3"/>
          <p:cNvSpPr>
            <a:spLocks noGrp="1" noChangeArrowheads="1"/>
          </p:cNvSpPr>
          <p:nvPr>
            <p:ph type="body" idx="1"/>
          </p:nvPr>
        </p:nvSpPr>
        <p:spPr>
          <a:xfrm>
            <a:off x="947738" y="4891088"/>
            <a:ext cx="5202237" cy="4548187"/>
          </a:xfrm>
          <a:noFill/>
          <a:ln/>
        </p:spPr>
        <p:txBody>
          <a:bodyPr lIns="95842" tIns="47921" rIns="95842" bIns="47921"/>
          <a:lstStyle/>
          <a:p>
            <a:pPr eaLnBrk="1" hangingPunct="1">
              <a:spcBef>
                <a:spcPct val="0"/>
              </a:spcBef>
            </a:pPr>
            <a:endParaRPr lang="zh-CN" altLang="zh-CN" sz="2400">
              <a:latin typeface="Arial" charset="0"/>
            </a:endParaRPr>
          </a:p>
        </p:txBody>
      </p:sp>
    </p:spTree>
    <p:extLst>
      <p:ext uri="{BB962C8B-B14F-4D97-AF65-F5344CB8AC3E}">
        <p14:creationId xmlns:p14="http://schemas.microsoft.com/office/powerpoint/2010/main" val="2311676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FE33096-57CD-4D63-B60A-7B5B82ED5F1A}" type="slidenum">
              <a:rPr lang="en-US" altLang="zh-CN" smtClean="0">
                <a:latin typeface="Arial" charset="0"/>
              </a:rPr>
              <a:pPr/>
              <a:t>51</a:t>
            </a:fld>
            <a:endParaRPr lang="en-US" altLang="zh-CN">
              <a:latin typeface="Arial" charset="0"/>
            </a:endParaRPr>
          </a:p>
        </p:txBody>
      </p:sp>
      <p:sp>
        <p:nvSpPr>
          <p:cNvPr id="94211" name="Rectangle 2"/>
          <p:cNvSpPr>
            <a:spLocks noGrp="1" noRot="1" noChangeAspect="1" noChangeArrowheads="1" noTextEdit="1"/>
          </p:cNvSpPr>
          <p:nvPr>
            <p:ph type="sldImg"/>
          </p:nvPr>
        </p:nvSpPr>
        <p:spPr>
          <a:xfrm>
            <a:off x="1003300" y="777875"/>
            <a:ext cx="5094288" cy="3821113"/>
          </a:xfrm>
          <a:ln w="12700" cap="flat">
            <a:solidFill>
              <a:schemeClr val="tx1"/>
            </a:solidFill>
          </a:ln>
        </p:spPr>
      </p:sp>
      <p:sp>
        <p:nvSpPr>
          <p:cNvPr id="94212" name="Rectangle 3"/>
          <p:cNvSpPr>
            <a:spLocks noGrp="1" noChangeArrowheads="1"/>
          </p:cNvSpPr>
          <p:nvPr>
            <p:ph type="body" idx="1"/>
          </p:nvPr>
        </p:nvSpPr>
        <p:spPr>
          <a:xfrm>
            <a:off x="947738" y="4891088"/>
            <a:ext cx="5202237" cy="4548187"/>
          </a:xfrm>
          <a:noFill/>
          <a:ln/>
        </p:spPr>
        <p:txBody>
          <a:bodyPr lIns="95842" tIns="47921" rIns="95842" bIns="47921"/>
          <a:lstStyle/>
          <a:p>
            <a:pPr eaLnBrk="1" hangingPunct="1">
              <a:spcBef>
                <a:spcPct val="0"/>
              </a:spcBef>
            </a:pPr>
            <a:r>
              <a:rPr lang="en-US" altLang="zh-CN" sz="2400" dirty="0">
                <a:latin typeface="Arial" charset="0"/>
              </a:rPr>
              <a:t>RTS</a:t>
            </a:r>
            <a:r>
              <a:rPr lang="zh-CN" altLang="en-US" sz="2400" dirty="0">
                <a:latin typeface="Arial" charset="0"/>
              </a:rPr>
              <a:t>帧共</a:t>
            </a:r>
            <a:r>
              <a:rPr lang="en-US" altLang="zh-CN" sz="2400" dirty="0">
                <a:latin typeface="Arial" charset="0"/>
              </a:rPr>
              <a:t>20</a:t>
            </a:r>
            <a:r>
              <a:rPr lang="zh-CN" altLang="en-US" sz="2400" dirty="0">
                <a:latin typeface="Arial" charset="0"/>
              </a:rPr>
              <a:t>字节，只包含</a:t>
            </a:r>
            <a:r>
              <a:rPr lang="en-US" altLang="zh-CN" sz="2400" dirty="0">
                <a:latin typeface="Arial" charset="0"/>
              </a:rPr>
              <a:t>Frame</a:t>
            </a:r>
            <a:r>
              <a:rPr lang="en-US" altLang="zh-CN" sz="2400" baseline="0" dirty="0">
                <a:latin typeface="Arial" charset="0"/>
              </a:rPr>
              <a:t> Control</a:t>
            </a:r>
            <a:r>
              <a:rPr lang="zh-CN" altLang="en-US" sz="2400" baseline="0" dirty="0">
                <a:latin typeface="Arial" charset="0"/>
              </a:rPr>
              <a:t>、</a:t>
            </a:r>
            <a:r>
              <a:rPr lang="en-US" altLang="zh-CN" sz="2400" baseline="0" dirty="0">
                <a:latin typeface="Arial" charset="0"/>
              </a:rPr>
              <a:t>Duration</a:t>
            </a:r>
            <a:r>
              <a:rPr lang="zh-CN" altLang="en-US" sz="2400" dirty="0">
                <a:latin typeface="Arial" charset="0"/>
              </a:rPr>
              <a:t>、</a:t>
            </a:r>
            <a:r>
              <a:rPr lang="en-US" altLang="zh-CN" sz="2400" dirty="0">
                <a:latin typeface="Arial" charset="0"/>
              </a:rPr>
              <a:t>RA</a:t>
            </a:r>
            <a:r>
              <a:rPr lang="zh-CN" altLang="en-US" sz="2400" dirty="0">
                <a:latin typeface="Arial" charset="0"/>
              </a:rPr>
              <a:t>、</a:t>
            </a:r>
            <a:r>
              <a:rPr lang="en-US" altLang="zh-CN" sz="2400" dirty="0">
                <a:latin typeface="Arial" charset="0"/>
              </a:rPr>
              <a:t>TA</a:t>
            </a:r>
            <a:r>
              <a:rPr lang="zh-CN" altLang="en-US" sz="2400" dirty="0">
                <a:latin typeface="Arial" charset="0"/>
              </a:rPr>
              <a:t>和</a:t>
            </a:r>
            <a:r>
              <a:rPr lang="en-US" altLang="zh-CN" sz="2400" dirty="0">
                <a:latin typeface="Arial" charset="0"/>
              </a:rPr>
              <a:t>FCS</a:t>
            </a:r>
            <a:r>
              <a:rPr lang="zh-CN" altLang="en-US" sz="2400" dirty="0">
                <a:latin typeface="Arial" charset="0"/>
              </a:rPr>
              <a:t>。</a:t>
            </a:r>
            <a:endParaRPr lang="en-US" altLang="zh-CN" sz="2400" dirty="0">
              <a:latin typeface="Arial" charset="0"/>
            </a:endParaRPr>
          </a:p>
          <a:p>
            <a:pPr eaLnBrk="1" hangingPunct="1">
              <a:spcBef>
                <a:spcPct val="0"/>
              </a:spcBef>
            </a:pPr>
            <a:r>
              <a:rPr lang="en-US" altLang="zh-CN" sz="2400" dirty="0">
                <a:latin typeface="Arial" charset="0"/>
              </a:rPr>
              <a:t>CTS</a:t>
            </a:r>
            <a:r>
              <a:rPr lang="zh-CN" altLang="en-US" sz="2400" dirty="0">
                <a:latin typeface="Arial" charset="0"/>
              </a:rPr>
              <a:t>帧和</a:t>
            </a:r>
            <a:r>
              <a:rPr lang="en-US" altLang="zh-CN" sz="2400" dirty="0">
                <a:latin typeface="Arial" charset="0"/>
              </a:rPr>
              <a:t>ACK</a:t>
            </a:r>
            <a:r>
              <a:rPr lang="zh-CN" altLang="en-US" sz="2400" dirty="0">
                <a:latin typeface="Arial" charset="0"/>
              </a:rPr>
              <a:t>帧都是</a:t>
            </a:r>
            <a:r>
              <a:rPr lang="en-US" altLang="zh-CN" sz="2400" dirty="0">
                <a:latin typeface="Arial" charset="0"/>
              </a:rPr>
              <a:t>14</a:t>
            </a:r>
            <a:r>
              <a:rPr lang="zh-CN" altLang="en-US" sz="2400" dirty="0">
                <a:latin typeface="Arial" charset="0"/>
              </a:rPr>
              <a:t>字节，只有</a:t>
            </a:r>
            <a:r>
              <a:rPr lang="en-US" altLang="zh-CN" sz="2400" dirty="0">
                <a:latin typeface="Arial" charset="0"/>
              </a:rPr>
              <a:t>Frame</a:t>
            </a:r>
            <a:r>
              <a:rPr lang="en-US" altLang="zh-CN" sz="2400" baseline="0" dirty="0">
                <a:latin typeface="Arial" charset="0"/>
              </a:rPr>
              <a:t> Control</a:t>
            </a:r>
            <a:r>
              <a:rPr lang="zh-CN" altLang="en-US" sz="2400" baseline="0" dirty="0">
                <a:latin typeface="Arial" charset="0"/>
              </a:rPr>
              <a:t>、</a:t>
            </a:r>
            <a:r>
              <a:rPr lang="en-US" altLang="zh-CN" sz="2400" baseline="0" dirty="0">
                <a:latin typeface="Arial" charset="0"/>
              </a:rPr>
              <a:t>Duration</a:t>
            </a:r>
            <a:r>
              <a:rPr lang="zh-CN" altLang="en-US" sz="2400" dirty="0">
                <a:latin typeface="Arial" charset="0"/>
              </a:rPr>
              <a:t>、</a:t>
            </a:r>
            <a:r>
              <a:rPr lang="en-US" altLang="zh-CN" sz="2400" dirty="0">
                <a:latin typeface="Arial" charset="0"/>
              </a:rPr>
              <a:t>RA</a:t>
            </a:r>
            <a:r>
              <a:rPr lang="zh-CN" altLang="en-US" sz="2400" dirty="0">
                <a:latin typeface="Arial" charset="0"/>
              </a:rPr>
              <a:t>和</a:t>
            </a:r>
            <a:r>
              <a:rPr lang="en-US" altLang="zh-CN" sz="2400" dirty="0">
                <a:latin typeface="Arial" charset="0"/>
              </a:rPr>
              <a:t>FCS</a:t>
            </a:r>
            <a:endParaRPr lang="zh-CN" altLang="zh-CN" sz="2400" dirty="0">
              <a:latin typeface="Arial" charset="0"/>
            </a:endParaRPr>
          </a:p>
        </p:txBody>
      </p:sp>
    </p:spTree>
    <p:extLst>
      <p:ext uri="{BB962C8B-B14F-4D97-AF65-F5344CB8AC3E}">
        <p14:creationId xmlns:p14="http://schemas.microsoft.com/office/powerpoint/2010/main" val="1897490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52</a:t>
            </a:fld>
            <a:endParaRPr lang="en-US" altLang="zh-CN"/>
          </a:p>
        </p:txBody>
      </p:sp>
    </p:spTree>
    <p:extLst>
      <p:ext uri="{BB962C8B-B14F-4D97-AF65-F5344CB8AC3E}">
        <p14:creationId xmlns:p14="http://schemas.microsoft.com/office/powerpoint/2010/main" val="3012238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B15F4B4-6942-44F6-BF68-410BFCDBF737}" type="slidenum">
              <a:rPr lang="en-US" altLang="zh-CN" smtClean="0">
                <a:latin typeface="Arial" charset="0"/>
              </a:rPr>
              <a:pPr/>
              <a:t>53</a:t>
            </a:fld>
            <a:endParaRPr lang="en-US" altLang="zh-CN">
              <a:latin typeface="Arial" charset="0"/>
            </a:endParaRPr>
          </a:p>
        </p:txBody>
      </p:sp>
      <p:sp>
        <p:nvSpPr>
          <p:cNvPr id="95235" name="Rectangle 2"/>
          <p:cNvSpPr>
            <a:spLocks noChangeArrowheads="1"/>
          </p:cNvSpPr>
          <p:nvPr/>
        </p:nvSpPr>
        <p:spPr bwMode="auto">
          <a:xfrm>
            <a:off x="4022725" y="7938"/>
            <a:ext cx="3076575" cy="479425"/>
          </a:xfrm>
          <a:prstGeom prst="rect">
            <a:avLst/>
          </a:prstGeom>
          <a:noFill/>
          <a:ln w="12700">
            <a:noFill/>
            <a:miter lim="800000"/>
            <a:headEnd/>
            <a:tailEnd/>
          </a:ln>
        </p:spPr>
        <p:txBody>
          <a:bodyPr wrap="none" anchor="ctr"/>
          <a:lstStyle/>
          <a:p>
            <a:endParaRPr lang="zh-CN" altLang="en-US"/>
          </a:p>
        </p:txBody>
      </p:sp>
      <p:sp>
        <p:nvSpPr>
          <p:cNvPr id="95236" name="Rectangle 3"/>
          <p:cNvSpPr>
            <a:spLocks noChangeArrowheads="1"/>
          </p:cNvSpPr>
          <p:nvPr/>
        </p:nvSpPr>
        <p:spPr bwMode="auto">
          <a:xfrm>
            <a:off x="0" y="9744075"/>
            <a:ext cx="3076575" cy="477838"/>
          </a:xfrm>
          <a:prstGeom prst="rect">
            <a:avLst/>
          </a:prstGeom>
          <a:noFill/>
          <a:ln w="12700">
            <a:noFill/>
            <a:miter lim="800000"/>
            <a:headEnd/>
            <a:tailEnd/>
          </a:ln>
        </p:spPr>
        <p:txBody>
          <a:bodyPr wrap="none" anchor="ctr"/>
          <a:lstStyle/>
          <a:p>
            <a:endParaRPr lang="zh-CN" altLang="en-US"/>
          </a:p>
        </p:txBody>
      </p:sp>
      <p:sp>
        <p:nvSpPr>
          <p:cNvPr id="95237" name="Rectangle 4"/>
          <p:cNvSpPr>
            <a:spLocks noChangeArrowheads="1"/>
          </p:cNvSpPr>
          <p:nvPr/>
        </p:nvSpPr>
        <p:spPr bwMode="auto">
          <a:xfrm>
            <a:off x="0" y="7938"/>
            <a:ext cx="3076575" cy="479425"/>
          </a:xfrm>
          <a:prstGeom prst="rect">
            <a:avLst/>
          </a:prstGeom>
          <a:noFill/>
          <a:ln w="12700">
            <a:noFill/>
            <a:miter lim="800000"/>
            <a:headEnd/>
            <a:tailEnd/>
          </a:ln>
        </p:spPr>
        <p:txBody>
          <a:bodyPr wrap="none" anchor="ctr"/>
          <a:lstStyle/>
          <a:p>
            <a:endParaRPr lang="zh-CN" altLang="en-US"/>
          </a:p>
        </p:txBody>
      </p:sp>
      <p:sp>
        <p:nvSpPr>
          <p:cNvPr id="95238" name="Rectangle 5"/>
          <p:cNvSpPr>
            <a:spLocks noGrp="1" noRot="1" noChangeAspect="1" noChangeArrowheads="1" noTextEdit="1"/>
          </p:cNvSpPr>
          <p:nvPr>
            <p:ph type="sldImg"/>
          </p:nvPr>
        </p:nvSpPr>
        <p:spPr>
          <a:ln w="12700" cap="flat">
            <a:solidFill>
              <a:schemeClr val="tx1"/>
            </a:solidFill>
          </a:ln>
        </p:spPr>
      </p:sp>
      <p:sp>
        <p:nvSpPr>
          <p:cNvPr id="95239" name="Rectangle 6"/>
          <p:cNvSpPr>
            <a:spLocks noGrp="1" noChangeArrowheads="1"/>
          </p:cNvSpPr>
          <p:nvPr>
            <p:ph type="body" idx="1"/>
          </p:nvPr>
        </p:nvSpPr>
        <p:spPr>
          <a:xfrm>
            <a:off x="946150" y="4860925"/>
            <a:ext cx="5207000" cy="4606925"/>
          </a:xfrm>
          <a:noFill/>
          <a:ln/>
        </p:spPr>
        <p:txBody>
          <a:bodyPr lIns="94196" tIns="46271" rIns="94196" bIns="46271"/>
          <a:lstStyle/>
          <a:p>
            <a:pPr eaLnBrk="1" hangingPunct="1">
              <a:spcBef>
                <a:spcPct val="0"/>
              </a:spcBef>
            </a:pPr>
            <a:r>
              <a:rPr lang="zh-CN" altLang="en-US" sz="2400" dirty="0">
                <a:latin typeface="Arial" charset="0"/>
              </a:rPr>
              <a:t>时隙长度与媒介有关，速率高的物理层会使用较短的时隙，同样，不同的物理层帧间间隔也有所不同。</a:t>
            </a:r>
            <a:endParaRPr lang="zh-CN" altLang="zh-CN" sz="2400" dirty="0">
              <a:latin typeface="Arial" charset="0"/>
            </a:endParaRPr>
          </a:p>
        </p:txBody>
      </p:sp>
    </p:spTree>
    <p:extLst>
      <p:ext uri="{BB962C8B-B14F-4D97-AF65-F5344CB8AC3E}">
        <p14:creationId xmlns:p14="http://schemas.microsoft.com/office/powerpoint/2010/main" val="807664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54</a:t>
            </a:fld>
            <a:endParaRPr lang="en-US" altLang="zh-CN"/>
          </a:p>
        </p:txBody>
      </p:sp>
    </p:spTree>
    <p:extLst>
      <p:ext uri="{BB962C8B-B14F-4D97-AF65-F5344CB8AC3E}">
        <p14:creationId xmlns:p14="http://schemas.microsoft.com/office/powerpoint/2010/main" val="1196007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47575CE-502B-44A3-AF3D-E5E6258C359F}" type="slidenum">
              <a:rPr lang="en-US" altLang="zh-CN" smtClean="0">
                <a:latin typeface="Arial" charset="0"/>
              </a:rPr>
              <a:pPr/>
              <a:t>55</a:t>
            </a:fld>
            <a:endParaRPr lang="en-US" altLang="zh-CN">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ltLang="zh-CN" dirty="0">
                <a:latin typeface="Arial" charset="0"/>
              </a:rPr>
              <a:t>NAV( Network Allocation Vector)</a:t>
            </a:r>
            <a:r>
              <a:rPr lang="zh-CN" altLang="en-US" dirty="0">
                <a:latin typeface="Arial" charset="0"/>
              </a:rPr>
              <a:t>网络分配向量</a:t>
            </a:r>
          </a:p>
        </p:txBody>
      </p:sp>
    </p:spTree>
    <p:extLst>
      <p:ext uri="{BB962C8B-B14F-4D97-AF65-F5344CB8AC3E}">
        <p14:creationId xmlns:p14="http://schemas.microsoft.com/office/powerpoint/2010/main" val="2804952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09E8676-0DAB-4343-80DF-27B9E1CFAC82}" type="slidenum">
              <a:rPr lang="en-US" altLang="zh-CN" smtClean="0">
                <a:latin typeface="Arial" charset="0"/>
              </a:rPr>
              <a:pPr/>
              <a:t>56</a:t>
            </a:fld>
            <a:endParaRPr lang="en-US" altLang="zh-CN">
              <a:latin typeface="Arial" charset="0"/>
            </a:endParaRPr>
          </a:p>
        </p:txBody>
      </p:sp>
      <p:sp>
        <p:nvSpPr>
          <p:cNvPr id="97283" name="Rectangle 2"/>
          <p:cNvSpPr>
            <a:spLocks noChangeArrowheads="1"/>
          </p:cNvSpPr>
          <p:nvPr/>
        </p:nvSpPr>
        <p:spPr bwMode="auto">
          <a:xfrm>
            <a:off x="4022725" y="6350"/>
            <a:ext cx="3076575" cy="481013"/>
          </a:xfrm>
          <a:prstGeom prst="rect">
            <a:avLst/>
          </a:prstGeom>
          <a:noFill/>
          <a:ln w="9525">
            <a:noFill/>
            <a:miter lim="800000"/>
            <a:headEnd/>
            <a:tailEnd/>
          </a:ln>
        </p:spPr>
        <p:txBody>
          <a:bodyPr wrap="none" anchor="ctr"/>
          <a:lstStyle/>
          <a:p>
            <a:endParaRPr lang="zh-CN" altLang="en-US"/>
          </a:p>
        </p:txBody>
      </p:sp>
      <p:sp>
        <p:nvSpPr>
          <p:cNvPr id="97284" name="Rectangle 3"/>
          <p:cNvSpPr>
            <a:spLocks noChangeArrowheads="1"/>
          </p:cNvSpPr>
          <p:nvPr/>
        </p:nvSpPr>
        <p:spPr bwMode="auto">
          <a:xfrm>
            <a:off x="0" y="9744075"/>
            <a:ext cx="3076575" cy="477838"/>
          </a:xfrm>
          <a:prstGeom prst="rect">
            <a:avLst/>
          </a:prstGeom>
          <a:noFill/>
          <a:ln w="9525">
            <a:noFill/>
            <a:miter lim="800000"/>
            <a:headEnd/>
            <a:tailEnd/>
          </a:ln>
        </p:spPr>
        <p:txBody>
          <a:bodyPr wrap="none" anchor="ctr"/>
          <a:lstStyle/>
          <a:p>
            <a:endParaRPr lang="zh-CN" altLang="en-US"/>
          </a:p>
        </p:txBody>
      </p:sp>
      <p:sp>
        <p:nvSpPr>
          <p:cNvPr id="97285" name="Rectangle 4"/>
          <p:cNvSpPr>
            <a:spLocks noChangeArrowheads="1"/>
          </p:cNvSpPr>
          <p:nvPr/>
        </p:nvSpPr>
        <p:spPr bwMode="auto">
          <a:xfrm>
            <a:off x="0" y="6350"/>
            <a:ext cx="3076575" cy="481013"/>
          </a:xfrm>
          <a:prstGeom prst="rect">
            <a:avLst/>
          </a:prstGeom>
          <a:noFill/>
          <a:ln w="9525">
            <a:noFill/>
            <a:miter lim="800000"/>
            <a:headEnd/>
            <a:tailEnd/>
          </a:ln>
        </p:spPr>
        <p:txBody>
          <a:bodyPr wrap="none" anchor="ctr"/>
          <a:lstStyle/>
          <a:p>
            <a:endParaRPr lang="zh-CN" altLang="en-US"/>
          </a:p>
        </p:txBody>
      </p:sp>
      <p:sp>
        <p:nvSpPr>
          <p:cNvPr id="97286" name="Rectangle 5"/>
          <p:cNvSpPr>
            <a:spLocks noGrp="1" noRot="1" noChangeAspect="1" noChangeArrowheads="1" noTextEdit="1"/>
          </p:cNvSpPr>
          <p:nvPr>
            <p:ph type="sldImg"/>
          </p:nvPr>
        </p:nvSpPr>
        <p:spPr>
          <a:xfrm>
            <a:off x="1001713" y="776288"/>
            <a:ext cx="5095875" cy="3822700"/>
          </a:xfrm>
          <a:ln w="12700" cap="flat">
            <a:solidFill>
              <a:schemeClr val="tx1"/>
            </a:solidFill>
          </a:ln>
        </p:spPr>
      </p:sp>
      <p:sp>
        <p:nvSpPr>
          <p:cNvPr id="97287" name="Rectangle 6"/>
          <p:cNvSpPr>
            <a:spLocks noGrp="1" noChangeArrowheads="1"/>
          </p:cNvSpPr>
          <p:nvPr>
            <p:ph type="body" idx="1"/>
          </p:nvPr>
        </p:nvSpPr>
        <p:spPr>
          <a:xfrm>
            <a:off x="946150" y="4860925"/>
            <a:ext cx="5207000" cy="4311650"/>
          </a:xfrm>
          <a:noFill/>
          <a:ln/>
        </p:spPr>
        <p:txBody>
          <a:bodyPr lIns="95842" tIns="47921" rIns="95842" bIns="47921"/>
          <a:lstStyle/>
          <a:p>
            <a:pPr eaLnBrk="1" hangingPunct="1">
              <a:spcBef>
                <a:spcPct val="0"/>
              </a:spcBef>
            </a:pPr>
            <a:r>
              <a:rPr lang="zh-CN" altLang="en-US" sz="2400" dirty="0">
                <a:latin typeface="Arial" charset="0"/>
              </a:rPr>
              <a:t>持续时间：第</a:t>
            </a:r>
            <a:r>
              <a:rPr lang="en-US" altLang="zh-CN" sz="2400" dirty="0">
                <a:latin typeface="Arial" charset="0"/>
              </a:rPr>
              <a:t>15</a:t>
            </a:r>
            <a:r>
              <a:rPr lang="zh-CN" altLang="en-US" sz="2400" dirty="0">
                <a:latin typeface="Arial" charset="0"/>
              </a:rPr>
              <a:t>位为</a:t>
            </a:r>
            <a:r>
              <a:rPr lang="en-US" altLang="zh-CN" sz="2400" dirty="0">
                <a:latin typeface="Arial" charset="0"/>
              </a:rPr>
              <a:t>0</a:t>
            </a:r>
            <a:r>
              <a:rPr lang="zh-CN" altLang="en-US" sz="2400" dirty="0">
                <a:latin typeface="Arial" charset="0"/>
              </a:rPr>
              <a:t>时，设定</a:t>
            </a:r>
            <a:r>
              <a:rPr lang="en-US" altLang="zh-CN" sz="2400" dirty="0">
                <a:latin typeface="Arial" charset="0"/>
              </a:rPr>
              <a:t>NAV,</a:t>
            </a:r>
            <a:r>
              <a:rPr lang="zh-CN" altLang="en-US" sz="2400" dirty="0">
                <a:latin typeface="Arial" charset="0"/>
              </a:rPr>
              <a:t>表示当前所传送预计使用多少微妙。</a:t>
            </a:r>
            <a:endParaRPr lang="en-US" altLang="zh-CN" sz="2400" dirty="0">
              <a:latin typeface="Arial" charset="0"/>
            </a:endParaRPr>
          </a:p>
          <a:p>
            <a:pPr eaLnBrk="1" hangingPunct="1">
              <a:spcBef>
                <a:spcPct val="0"/>
              </a:spcBef>
            </a:pPr>
            <a:r>
              <a:rPr lang="zh-CN" altLang="en-US" sz="2400" dirty="0">
                <a:latin typeface="Arial" charset="0"/>
              </a:rPr>
              <a:t>最多包含四个地址段，地址</a:t>
            </a:r>
            <a:r>
              <a:rPr lang="en-US" altLang="zh-CN" sz="2400" dirty="0">
                <a:latin typeface="Arial" charset="0"/>
              </a:rPr>
              <a:t>1</a:t>
            </a:r>
            <a:r>
              <a:rPr lang="zh-CN" altLang="en-US" sz="2400" dirty="0">
                <a:latin typeface="Arial" charset="0"/>
              </a:rPr>
              <a:t>表示接收端，地址</a:t>
            </a:r>
            <a:r>
              <a:rPr lang="en-US" altLang="zh-CN" sz="2400" dirty="0">
                <a:latin typeface="Arial" charset="0"/>
              </a:rPr>
              <a:t>2</a:t>
            </a:r>
            <a:r>
              <a:rPr lang="zh-CN" altLang="en-US" sz="2400" dirty="0">
                <a:latin typeface="Arial" charset="0"/>
              </a:rPr>
              <a:t>表示发送端，地址</a:t>
            </a:r>
            <a:r>
              <a:rPr lang="en-US" altLang="zh-CN" sz="2400" dirty="0">
                <a:latin typeface="Arial" charset="0"/>
              </a:rPr>
              <a:t>4</a:t>
            </a:r>
            <a:r>
              <a:rPr lang="zh-CN" altLang="en-US" sz="2400" dirty="0">
                <a:latin typeface="Arial" charset="0"/>
              </a:rPr>
              <a:t>只有当</a:t>
            </a:r>
            <a:r>
              <a:rPr lang="en-US" altLang="zh-CN" sz="2400" dirty="0">
                <a:latin typeface="Arial" charset="0"/>
              </a:rPr>
              <a:t>To-DS</a:t>
            </a:r>
            <a:r>
              <a:rPr lang="zh-CN" altLang="en-US" sz="2400" dirty="0">
                <a:latin typeface="Arial" charset="0"/>
              </a:rPr>
              <a:t>和</a:t>
            </a:r>
            <a:r>
              <a:rPr lang="en-US" altLang="zh-CN" sz="2400" dirty="0">
                <a:latin typeface="Arial" charset="0"/>
              </a:rPr>
              <a:t>From-DS</a:t>
            </a:r>
            <a:r>
              <a:rPr lang="zh-CN" altLang="en-US" sz="2400" dirty="0">
                <a:latin typeface="Arial" charset="0"/>
              </a:rPr>
              <a:t>都置</a:t>
            </a:r>
            <a:r>
              <a:rPr lang="en-US" altLang="zh-CN" sz="2400" dirty="0">
                <a:latin typeface="Arial" charset="0"/>
              </a:rPr>
              <a:t>1</a:t>
            </a:r>
            <a:r>
              <a:rPr lang="zh-CN" altLang="en-US" sz="2400" dirty="0">
                <a:latin typeface="Arial" charset="0"/>
              </a:rPr>
              <a:t>是存在，其他三种情况不存在。</a:t>
            </a:r>
            <a:endParaRPr lang="en-US" altLang="zh-CN" sz="2400" dirty="0">
              <a:latin typeface="Arial" charset="0"/>
            </a:endParaRPr>
          </a:p>
          <a:p>
            <a:pPr eaLnBrk="1" hangingPunct="1">
              <a:spcBef>
                <a:spcPct val="0"/>
              </a:spcBef>
            </a:pPr>
            <a:r>
              <a:rPr lang="zh-CN" altLang="en-US" sz="2400" dirty="0">
                <a:latin typeface="Arial" charset="0"/>
              </a:rPr>
              <a:t>序号控制：用来重组帧片段以及丢弃重复帧，有四位片段编号和</a:t>
            </a:r>
            <a:r>
              <a:rPr lang="en-US" altLang="zh-CN" sz="2400" dirty="0">
                <a:latin typeface="Arial" charset="0"/>
              </a:rPr>
              <a:t>12</a:t>
            </a:r>
            <a:r>
              <a:rPr lang="zh-CN" altLang="en-US" sz="2400" dirty="0">
                <a:latin typeface="Arial" charset="0"/>
              </a:rPr>
              <a:t>位（</a:t>
            </a:r>
            <a:r>
              <a:rPr lang="en-US" altLang="zh-CN" sz="2400" dirty="0">
                <a:latin typeface="Arial" charset="0"/>
              </a:rPr>
              <a:t>0-4095</a:t>
            </a:r>
            <a:r>
              <a:rPr lang="zh-CN" altLang="en-US" sz="2400" dirty="0">
                <a:latin typeface="Arial" charset="0"/>
              </a:rPr>
              <a:t>）顺序编号，相当于已传帧的计数器，计数器从</a:t>
            </a:r>
            <a:r>
              <a:rPr lang="en-US" altLang="zh-CN" sz="2400" dirty="0">
                <a:latin typeface="Arial" charset="0"/>
              </a:rPr>
              <a:t>0</a:t>
            </a:r>
            <a:r>
              <a:rPr lang="zh-CN" altLang="en-US" sz="2400" dirty="0">
                <a:latin typeface="Arial" charset="0"/>
              </a:rPr>
              <a:t>计数，每传输</a:t>
            </a:r>
            <a:r>
              <a:rPr lang="en-US" altLang="zh-CN" sz="2400" dirty="0">
                <a:latin typeface="Arial" charset="0"/>
              </a:rPr>
              <a:t>1</a:t>
            </a:r>
            <a:r>
              <a:rPr lang="zh-CN" altLang="en-US" sz="2400" dirty="0">
                <a:latin typeface="Arial" charset="0"/>
              </a:rPr>
              <a:t>帧加</a:t>
            </a:r>
            <a:r>
              <a:rPr lang="en-US" altLang="zh-CN" sz="2400" dirty="0">
                <a:latin typeface="Arial" charset="0"/>
              </a:rPr>
              <a:t>1</a:t>
            </a:r>
            <a:r>
              <a:rPr lang="zh-CN" altLang="en-US" sz="2400" dirty="0">
                <a:latin typeface="Arial" charset="0"/>
              </a:rPr>
              <a:t>，取</a:t>
            </a:r>
            <a:r>
              <a:rPr lang="en-US" altLang="zh-CN" sz="2400" dirty="0">
                <a:latin typeface="Arial" charset="0"/>
              </a:rPr>
              <a:t>4096</a:t>
            </a:r>
            <a:r>
              <a:rPr lang="zh-CN" altLang="en-US" sz="2400" dirty="0">
                <a:latin typeface="Arial" charset="0"/>
              </a:rPr>
              <a:t>模数。</a:t>
            </a:r>
            <a:endParaRPr lang="en-US" altLang="zh-CN" sz="2400" dirty="0">
              <a:latin typeface="Arial" charset="0"/>
            </a:endParaRPr>
          </a:p>
          <a:p>
            <a:pPr eaLnBrk="1" hangingPunct="1">
              <a:spcBef>
                <a:spcPct val="0"/>
              </a:spcBef>
            </a:pPr>
            <a:r>
              <a:rPr lang="en-US" altLang="zh-CN" sz="2400" dirty="0">
                <a:latin typeface="Arial" charset="0"/>
              </a:rPr>
              <a:t>More data</a:t>
            </a:r>
            <a:r>
              <a:rPr lang="zh-CN" altLang="en-US" sz="2400" dirty="0">
                <a:latin typeface="Arial" charset="0"/>
              </a:rPr>
              <a:t>位：表示发送方后续还有数据，为了服务省电模式中的工作站。</a:t>
            </a:r>
            <a:endParaRPr lang="en-US" altLang="zh-CN" sz="2400" dirty="0">
              <a:latin typeface="Arial" charset="0"/>
            </a:endParaRPr>
          </a:p>
          <a:p>
            <a:pPr eaLnBrk="1" hangingPunct="1">
              <a:spcBef>
                <a:spcPct val="0"/>
              </a:spcBef>
            </a:pPr>
            <a:r>
              <a:rPr lang="en-US" altLang="zh-CN" sz="2400" dirty="0">
                <a:latin typeface="Arial" charset="0"/>
              </a:rPr>
              <a:t>RTS</a:t>
            </a:r>
            <a:r>
              <a:rPr lang="zh-CN" altLang="en-US" sz="2400" dirty="0">
                <a:latin typeface="Arial" charset="0"/>
              </a:rPr>
              <a:t>帧只有控制域、持续时间、接收端地址、发送端地址以及</a:t>
            </a:r>
            <a:r>
              <a:rPr lang="en-US" altLang="zh-CN" sz="2400" dirty="0">
                <a:latin typeface="Arial" charset="0"/>
              </a:rPr>
              <a:t>CRC</a:t>
            </a:r>
            <a:r>
              <a:rPr lang="zh-CN" altLang="en-US" sz="2400" dirty="0">
                <a:latin typeface="Arial" charset="0"/>
              </a:rPr>
              <a:t>，共</a:t>
            </a:r>
            <a:r>
              <a:rPr lang="en-US" altLang="zh-CN" sz="2400" dirty="0">
                <a:latin typeface="Arial" charset="0"/>
              </a:rPr>
              <a:t>20</a:t>
            </a:r>
            <a:r>
              <a:rPr lang="zh-CN" altLang="en-US" sz="2400" dirty="0">
                <a:latin typeface="Arial" charset="0"/>
              </a:rPr>
              <a:t>字节，而</a:t>
            </a:r>
            <a:r>
              <a:rPr lang="en-US" altLang="zh-CN" sz="2400" dirty="0">
                <a:latin typeface="Arial" charset="0"/>
              </a:rPr>
              <a:t>CTS</a:t>
            </a:r>
            <a:r>
              <a:rPr lang="zh-CN" altLang="en-US" sz="2400" dirty="0">
                <a:latin typeface="Arial" charset="0"/>
              </a:rPr>
              <a:t>比</a:t>
            </a:r>
            <a:r>
              <a:rPr lang="en-US" altLang="zh-CN" sz="2400" dirty="0">
                <a:latin typeface="Arial" charset="0"/>
              </a:rPr>
              <a:t>RTS</a:t>
            </a:r>
            <a:r>
              <a:rPr lang="zh-CN" altLang="en-US" sz="2400" dirty="0">
                <a:latin typeface="Arial" charset="0"/>
              </a:rPr>
              <a:t>再少一个发送端地址，</a:t>
            </a:r>
            <a:r>
              <a:rPr lang="en-US" altLang="zh-CN" sz="2400" dirty="0">
                <a:latin typeface="Arial" charset="0"/>
              </a:rPr>
              <a:t>14</a:t>
            </a:r>
            <a:r>
              <a:rPr lang="zh-CN" altLang="en-US" sz="2400" dirty="0">
                <a:latin typeface="Arial" charset="0"/>
              </a:rPr>
              <a:t>字节，</a:t>
            </a:r>
            <a:r>
              <a:rPr lang="en-US" altLang="zh-CN" sz="2400" dirty="0">
                <a:latin typeface="Arial" charset="0"/>
              </a:rPr>
              <a:t>ACK</a:t>
            </a:r>
            <a:r>
              <a:rPr lang="zh-CN" altLang="en-US" sz="2400" dirty="0">
                <a:latin typeface="Arial" charset="0"/>
              </a:rPr>
              <a:t>帧的字段和长度同</a:t>
            </a:r>
            <a:r>
              <a:rPr lang="en-US" altLang="zh-CN" sz="2400" dirty="0">
                <a:latin typeface="Arial" charset="0"/>
              </a:rPr>
              <a:t>CTS</a:t>
            </a:r>
            <a:r>
              <a:rPr lang="zh-CN" altLang="en-US" sz="2400" dirty="0">
                <a:latin typeface="Arial" charset="0"/>
              </a:rPr>
              <a:t>。</a:t>
            </a:r>
            <a:endParaRPr lang="zh-CN" altLang="zh-CN" sz="2400" dirty="0">
              <a:latin typeface="Arial" charset="0"/>
            </a:endParaRPr>
          </a:p>
        </p:txBody>
      </p:sp>
    </p:spTree>
    <p:extLst>
      <p:ext uri="{BB962C8B-B14F-4D97-AF65-F5344CB8AC3E}">
        <p14:creationId xmlns:p14="http://schemas.microsoft.com/office/powerpoint/2010/main" val="16598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D9FFDE4-698A-424C-8CCB-B9EFB1081283}" type="slidenum">
              <a:rPr lang="en-US" altLang="zh-CN" smtClean="0">
                <a:latin typeface="Arial" charset="0"/>
              </a:rPr>
              <a:pPr/>
              <a:t>3</a:t>
            </a:fld>
            <a:endParaRPr lang="en-US" altLang="zh-CN">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zh-CN" altLang="en-US" dirty="0">
                <a:latin typeface="Arial" charset="0"/>
              </a:rPr>
              <a:t>数据链路层虽然通过物理层屏蔽了与具体媒体的关联，但物理信道的有些特征还是影响链路层的设计。网络可以分为点到点连接的网络和广播信道网络，对于任何广播型信道，首先需要解决的是多个用户竞争使用信道的问题，因此引入了一个媒体访问子层</a:t>
            </a:r>
          </a:p>
        </p:txBody>
      </p:sp>
    </p:spTree>
    <p:extLst>
      <p:ext uri="{BB962C8B-B14F-4D97-AF65-F5344CB8AC3E}">
        <p14:creationId xmlns:p14="http://schemas.microsoft.com/office/powerpoint/2010/main" val="336264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F7325C-F1C1-4F7A-845D-8FEA1189745F}" type="slidenum">
              <a:rPr lang="en-US" altLang="zh-CN" smtClean="0">
                <a:latin typeface="Arial" charset="0"/>
              </a:rPr>
              <a:pPr/>
              <a:t>57</a:t>
            </a:fld>
            <a:endParaRPr lang="en-US" altLang="zh-CN">
              <a:latin typeface="Arial" charset="0"/>
            </a:endParaRPr>
          </a:p>
        </p:txBody>
      </p:sp>
      <p:sp>
        <p:nvSpPr>
          <p:cNvPr id="98307" name="Rectangle 2"/>
          <p:cNvSpPr>
            <a:spLocks noChangeArrowheads="1"/>
          </p:cNvSpPr>
          <p:nvPr/>
        </p:nvSpPr>
        <p:spPr bwMode="auto">
          <a:xfrm>
            <a:off x="4022725" y="6350"/>
            <a:ext cx="3076575" cy="481013"/>
          </a:xfrm>
          <a:prstGeom prst="rect">
            <a:avLst/>
          </a:prstGeom>
          <a:noFill/>
          <a:ln w="9525">
            <a:noFill/>
            <a:miter lim="800000"/>
            <a:headEnd/>
            <a:tailEnd/>
          </a:ln>
        </p:spPr>
        <p:txBody>
          <a:bodyPr wrap="none" anchor="ctr"/>
          <a:lstStyle/>
          <a:p>
            <a:endParaRPr lang="zh-CN" altLang="en-US"/>
          </a:p>
        </p:txBody>
      </p:sp>
      <p:sp>
        <p:nvSpPr>
          <p:cNvPr id="98308" name="Rectangle 3"/>
          <p:cNvSpPr>
            <a:spLocks noChangeArrowheads="1"/>
          </p:cNvSpPr>
          <p:nvPr/>
        </p:nvSpPr>
        <p:spPr bwMode="auto">
          <a:xfrm>
            <a:off x="0" y="9744075"/>
            <a:ext cx="3076575" cy="477838"/>
          </a:xfrm>
          <a:prstGeom prst="rect">
            <a:avLst/>
          </a:prstGeom>
          <a:noFill/>
          <a:ln w="9525">
            <a:noFill/>
            <a:miter lim="800000"/>
            <a:headEnd/>
            <a:tailEnd/>
          </a:ln>
        </p:spPr>
        <p:txBody>
          <a:bodyPr wrap="none" anchor="ctr"/>
          <a:lstStyle/>
          <a:p>
            <a:endParaRPr lang="zh-CN" altLang="en-US"/>
          </a:p>
        </p:txBody>
      </p:sp>
      <p:sp>
        <p:nvSpPr>
          <p:cNvPr id="98309" name="Rectangle 4"/>
          <p:cNvSpPr>
            <a:spLocks noChangeArrowheads="1"/>
          </p:cNvSpPr>
          <p:nvPr/>
        </p:nvSpPr>
        <p:spPr bwMode="auto">
          <a:xfrm>
            <a:off x="0" y="6350"/>
            <a:ext cx="3076575" cy="481013"/>
          </a:xfrm>
          <a:prstGeom prst="rect">
            <a:avLst/>
          </a:prstGeom>
          <a:noFill/>
          <a:ln w="9525">
            <a:noFill/>
            <a:miter lim="800000"/>
            <a:headEnd/>
            <a:tailEnd/>
          </a:ln>
        </p:spPr>
        <p:txBody>
          <a:bodyPr wrap="none" anchor="ctr"/>
          <a:lstStyle/>
          <a:p>
            <a:endParaRPr lang="zh-CN" altLang="en-US"/>
          </a:p>
        </p:txBody>
      </p:sp>
      <p:sp>
        <p:nvSpPr>
          <p:cNvPr id="98310" name="Rectangle 5"/>
          <p:cNvSpPr>
            <a:spLocks noGrp="1" noRot="1" noChangeAspect="1" noChangeArrowheads="1" noTextEdit="1"/>
          </p:cNvSpPr>
          <p:nvPr>
            <p:ph type="sldImg"/>
          </p:nvPr>
        </p:nvSpPr>
        <p:spPr>
          <a:xfrm>
            <a:off x="1001713" y="776288"/>
            <a:ext cx="5095875" cy="3822700"/>
          </a:xfrm>
          <a:ln w="12700" cap="flat">
            <a:solidFill>
              <a:schemeClr val="tx1"/>
            </a:solidFill>
          </a:ln>
        </p:spPr>
      </p:sp>
      <p:sp>
        <p:nvSpPr>
          <p:cNvPr id="98311" name="Rectangle 6"/>
          <p:cNvSpPr>
            <a:spLocks noGrp="1" noChangeArrowheads="1"/>
          </p:cNvSpPr>
          <p:nvPr>
            <p:ph type="body" idx="1"/>
          </p:nvPr>
        </p:nvSpPr>
        <p:spPr>
          <a:xfrm>
            <a:off x="946150" y="4860925"/>
            <a:ext cx="5207000" cy="4311650"/>
          </a:xfrm>
          <a:noFill/>
          <a:ln/>
        </p:spPr>
        <p:txBody>
          <a:bodyPr lIns="95842" tIns="47921" rIns="95842" bIns="47921"/>
          <a:lstStyle/>
          <a:p>
            <a:pPr eaLnBrk="1" hangingPunct="1">
              <a:spcBef>
                <a:spcPct val="0"/>
              </a:spcBef>
            </a:pPr>
            <a:r>
              <a:rPr lang="en-US" altLang="zh-CN" sz="1200" b="0" i="0" kern="1200" dirty="0">
                <a:solidFill>
                  <a:schemeClr val="tx1"/>
                </a:solidFill>
                <a:latin typeface="Arial" pitchFamily="34" charset="0"/>
                <a:ea typeface="宋体" pitchFamily="2" charset="-122"/>
                <a:cs typeface="+mn-cs"/>
              </a:rPr>
              <a:t>N/A</a:t>
            </a:r>
            <a:r>
              <a:rPr lang="zh-CN" altLang="en-US" sz="1200" b="0" i="0" kern="1200" dirty="0">
                <a:solidFill>
                  <a:schemeClr val="tx1"/>
                </a:solidFill>
                <a:latin typeface="Arial" pitchFamily="34" charset="0"/>
                <a:ea typeface="宋体" pitchFamily="2" charset="-122"/>
                <a:cs typeface="+mn-cs"/>
              </a:rPr>
              <a:t>是英语</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不适用</a:t>
            </a:r>
            <a:r>
              <a:rPr lang="en-US" altLang="zh-CN" sz="1200" b="0" i="0" kern="1200" dirty="0">
                <a:solidFill>
                  <a:schemeClr val="tx1"/>
                </a:solidFill>
                <a:latin typeface="Arial" pitchFamily="34" charset="0"/>
                <a:ea typeface="宋体" pitchFamily="2" charset="-122"/>
                <a:cs typeface="+mn-cs"/>
              </a:rPr>
              <a:t>"(Not applicable)</a:t>
            </a:r>
            <a:r>
              <a:rPr lang="zh-CN" altLang="en-US" sz="1200" b="0" i="0" kern="1200" dirty="0">
                <a:solidFill>
                  <a:schemeClr val="tx1"/>
                </a:solidFill>
                <a:latin typeface="Arial" pitchFamily="34" charset="0"/>
                <a:ea typeface="宋体" pitchFamily="2" charset="-122"/>
                <a:cs typeface="+mn-cs"/>
              </a:rPr>
              <a:t>等类似单词的缩写</a:t>
            </a:r>
            <a:r>
              <a:rPr lang="en-US" altLang="zh-CN" sz="1200" b="0" i="0" kern="1200" dirty="0">
                <a:solidFill>
                  <a:schemeClr val="tx1"/>
                </a:solidFill>
                <a:latin typeface="Arial" pitchFamily="34" charset="0"/>
                <a:ea typeface="宋体" pitchFamily="2" charset="-122"/>
                <a:cs typeface="+mn-cs"/>
              </a:rPr>
              <a:t>.</a:t>
            </a:r>
            <a:endParaRPr lang="zh-CN" altLang="zh-CN" sz="2400" dirty="0">
              <a:latin typeface="Arial" charset="0"/>
            </a:endParaRPr>
          </a:p>
        </p:txBody>
      </p:sp>
    </p:spTree>
    <p:extLst>
      <p:ext uri="{BB962C8B-B14F-4D97-AF65-F5344CB8AC3E}">
        <p14:creationId xmlns:p14="http://schemas.microsoft.com/office/powerpoint/2010/main" val="302714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59</a:t>
            </a:fld>
            <a:endParaRPr lang="en-US" altLang="zh-CN"/>
          </a:p>
        </p:txBody>
      </p:sp>
    </p:spTree>
    <p:extLst>
      <p:ext uri="{BB962C8B-B14F-4D97-AF65-F5344CB8AC3E}">
        <p14:creationId xmlns:p14="http://schemas.microsoft.com/office/powerpoint/2010/main" val="211742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69</a:t>
            </a:fld>
            <a:endParaRPr lang="en-US" altLang="zh-CN"/>
          </a:p>
        </p:txBody>
      </p:sp>
    </p:spTree>
    <p:extLst>
      <p:ext uri="{BB962C8B-B14F-4D97-AF65-F5344CB8AC3E}">
        <p14:creationId xmlns:p14="http://schemas.microsoft.com/office/powerpoint/2010/main" val="3364691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74</a:t>
            </a:fld>
            <a:endParaRPr lang="en-US" altLang="zh-CN"/>
          </a:p>
        </p:txBody>
      </p:sp>
    </p:spTree>
    <p:extLst>
      <p:ext uri="{BB962C8B-B14F-4D97-AF65-F5344CB8AC3E}">
        <p14:creationId xmlns:p14="http://schemas.microsoft.com/office/powerpoint/2010/main" val="2297506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76</a:t>
            </a:fld>
            <a:endParaRPr lang="en-US" altLang="zh-CN"/>
          </a:p>
        </p:txBody>
      </p:sp>
    </p:spTree>
    <p:extLst>
      <p:ext uri="{BB962C8B-B14F-4D97-AF65-F5344CB8AC3E}">
        <p14:creationId xmlns:p14="http://schemas.microsoft.com/office/powerpoint/2010/main" val="1597129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Type=0X8100</a:t>
            </a:r>
            <a:r>
              <a:rPr lang="zh-CN" altLang="en-US" dirty="0"/>
              <a:t>表示</a:t>
            </a:r>
            <a:r>
              <a:rPr lang="en-US" altLang="zh-CN" dirty="0"/>
              <a:t>802.1Q</a:t>
            </a:r>
            <a:r>
              <a:rPr lang="zh-CN" altLang="en-US" dirty="0"/>
              <a:t>的</a:t>
            </a:r>
            <a:r>
              <a:rPr lang="en-US" altLang="zh-CN" dirty="0"/>
              <a:t>VLAN</a:t>
            </a:r>
            <a:r>
              <a:rPr lang="zh-CN" altLang="en-US" dirty="0"/>
              <a:t>数据帧，不支持</a:t>
            </a:r>
            <a:r>
              <a:rPr lang="en-US" altLang="zh-CN" dirty="0"/>
              <a:t>VLAN</a:t>
            </a:r>
            <a:r>
              <a:rPr lang="zh-CN" altLang="en-US" dirty="0"/>
              <a:t>的交换机会丢弃此帧。</a:t>
            </a:r>
          </a:p>
        </p:txBody>
      </p:sp>
      <p:sp>
        <p:nvSpPr>
          <p:cNvPr id="4" name="灯片编号占位符 3"/>
          <p:cNvSpPr>
            <a:spLocks noGrp="1"/>
          </p:cNvSpPr>
          <p:nvPr>
            <p:ph type="sldNum" sz="quarter" idx="5"/>
          </p:nvPr>
        </p:nvSpPr>
        <p:spPr/>
        <p:txBody>
          <a:bodyPr/>
          <a:lstStyle/>
          <a:p>
            <a:pPr>
              <a:defRPr/>
            </a:pPr>
            <a:fld id="{350029DA-80CF-41E0-9ABE-CBD45162158A}" type="slidenum">
              <a:rPr lang="en-US" altLang="zh-CN" smtClean="0"/>
              <a:pPr>
                <a:defRPr/>
              </a:pPr>
              <a:t>79</a:t>
            </a:fld>
            <a:endParaRPr lang="en-US" altLang="zh-CN"/>
          </a:p>
        </p:txBody>
      </p:sp>
    </p:spTree>
    <p:extLst>
      <p:ext uri="{BB962C8B-B14F-4D97-AF65-F5344CB8AC3E}">
        <p14:creationId xmlns:p14="http://schemas.microsoft.com/office/powerpoint/2010/main" val="2016584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80</a:t>
            </a:fld>
            <a:endParaRPr lang="en-US" altLang="zh-CN"/>
          </a:p>
        </p:txBody>
      </p:sp>
    </p:spTree>
    <p:extLst>
      <p:ext uri="{BB962C8B-B14F-4D97-AF65-F5344CB8AC3E}">
        <p14:creationId xmlns:p14="http://schemas.microsoft.com/office/powerpoint/2010/main" val="150741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a:t>
            </a:fld>
            <a:endParaRPr lang="en-US" altLang="zh-CN"/>
          </a:p>
        </p:txBody>
      </p:sp>
    </p:spTree>
    <p:extLst>
      <p:ext uri="{BB962C8B-B14F-4D97-AF65-F5344CB8AC3E}">
        <p14:creationId xmlns:p14="http://schemas.microsoft.com/office/powerpoint/2010/main" val="256625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10</a:t>
            </a:fld>
            <a:endParaRPr lang="en-US" altLang="zh-CN"/>
          </a:p>
        </p:txBody>
      </p:sp>
    </p:spTree>
    <p:extLst>
      <p:ext uri="{BB962C8B-B14F-4D97-AF65-F5344CB8AC3E}">
        <p14:creationId xmlns:p14="http://schemas.microsoft.com/office/powerpoint/2010/main" val="301481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11</a:t>
            </a:fld>
            <a:endParaRPr lang="en-US" altLang="zh-CN"/>
          </a:p>
        </p:txBody>
      </p:sp>
    </p:spTree>
    <p:extLst>
      <p:ext uri="{BB962C8B-B14F-4D97-AF65-F5344CB8AC3E}">
        <p14:creationId xmlns:p14="http://schemas.microsoft.com/office/powerpoint/2010/main" val="270493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在</a:t>
            </a:r>
            <a:r>
              <a:rPr lang="en-US" altLang="zh-CN" dirty="0"/>
              <a:t>ALOHA</a:t>
            </a:r>
            <a:r>
              <a:rPr lang="zh-CN" altLang="en-US" dirty="0"/>
              <a:t>系统中，每个站给中央计算机发送帧之后，中央计算机把该帧重新广播给所有站。</a:t>
            </a:r>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13</a:t>
            </a:fld>
            <a:endParaRPr lang="en-US" altLang="zh-CN"/>
          </a:p>
        </p:txBody>
      </p:sp>
    </p:spTree>
    <p:extLst>
      <p:ext uri="{BB962C8B-B14F-4D97-AF65-F5344CB8AC3E}">
        <p14:creationId xmlns:p14="http://schemas.microsoft.com/office/powerpoint/2010/main" val="85252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19</a:t>
            </a:fld>
            <a:endParaRPr lang="en-US" altLang="zh-CN"/>
          </a:p>
        </p:txBody>
      </p:sp>
    </p:spTree>
    <p:extLst>
      <p:ext uri="{BB962C8B-B14F-4D97-AF65-F5344CB8AC3E}">
        <p14:creationId xmlns:p14="http://schemas.microsoft.com/office/powerpoint/2010/main" val="248494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51F6352-495E-473C-BDD0-F31DD014367F}" type="slidenum">
              <a:rPr lang="en-US" altLang="zh-CN" smtClean="0">
                <a:latin typeface="Arial" charset="0"/>
              </a:rPr>
              <a:pPr/>
              <a:t>20</a:t>
            </a:fld>
            <a:endParaRPr lang="en-US" altLang="zh-CN">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zh-CN" altLang="en-US" dirty="0">
                <a:latin typeface="Arial" charset="0"/>
              </a:rPr>
              <a:t>大多数无线电设备是半双工的，这意味着它们不能够同时在一个频率上既传输数据，又监听噪声，所以它们不能采用</a:t>
            </a:r>
            <a:r>
              <a:rPr lang="en-US" altLang="zh-CN" dirty="0">
                <a:latin typeface="Arial" charset="0"/>
              </a:rPr>
              <a:t>CSMA/CD.</a:t>
            </a:r>
          </a:p>
          <a:p>
            <a:pPr eaLnBrk="1" hangingPunct="1"/>
            <a:r>
              <a:rPr lang="en-US" altLang="zh-CN" dirty="0">
                <a:latin typeface="Arial" charset="0"/>
              </a:rPr>
              <a:t>CSMA/CA</a:t>
            </a:r>
            <a:r>
              <a:rPr lang="zh-CN" altLang="en-US" dirty="0">
                <a:latin typeface="Arial" charset="0"/>
              </a:rPr>
              <a:t>支持两种操作模式：</a:t>
            </a:r>
          </a:p>
          <a:p>
            <a:pPr eaLnBrk="1" hangingPunct="1"/>
            <a:r>
              <a:rPr lang="en-US" altLang="zh-CN" dirty="0">
                <a:latin typeface="Arial" charset="0"/>
              </a:rPr>
              <a:t>1.</a:t>
            </a:r>
            <a:r>
              <a:rPr lang="zh-CN" altLang="en-US" dirty="0">
                <a:latin typeface="Arial" charset="0"/>
              </a:rPr>
              <a:t>站点如果要发送数据，它首先监听信道，如果信道空闲就发送，在传输过程中并不监听信道，因此接收方收到的数据有可能毁坏；如果信道忙，则推迟到信道空闲再发送；若冲突发送，则采用二元指数后退算法等待一随机时间。</a:t>
            </a:r>
          </a:p>
          <a:p>
            <a:pPr eaLnBrk="1" hangingPunct="1"/>
            <a:r>
              <a:rPr lang="en-US" altLang="zh-CN" dirty="0">
                <a:latin typeface="Arial" charset="0"/>
              </a:rPr>
              <a:t>2.</a:t>
            </a:r>
            <a:r>
              <a:rPr lang="zh-CN" altLang="en-US" dirty="0">
                <a:latin typeface="Arial" charset="0"/>
              </a:rPr>
              <a:t>采用虚拟信道监听方法，当站点要发送数据时，它首先发送</a:t>
            </a:r>
            <a:r>
              <a:rPr lang="en-US" altLang="zh-CN" dirty="0">
                <a:latin typeface="Arial" charset="0"/>
              </a:rPr>
              <a:t>RTS</a:t>
            </a:r>
            <a:r>
              <a:rPr lang="zh-CN" altLang="en-US" dirty="0">
                <a:latin typeface="Arial" charset="0"/>
              </a:rPr>
              <a:t>帧，接收站点回送一个</a:t>
            </a:r>
            <a:r>
              <a:rPr lang="en-US" altLang="zh-CN" dirty="0">
                <a:latin typeface="Arial" charset="0"/>
              </a:rPr>
              <a:t>CTS</a:t>
            </a:r>
            <a:r>
              <a:rPr lang="zh-CN" altLang="en-US" dirty="0">
                <a:latin typeface="Arial" charset="0"/>
              </a:rPr>
              <a:t>帧，发送方开始发送数据，并启动</a:t>
            </a:r>
            <a:r>
              <a:rPr lang="en-US" altLang="zh-CN" dirty="0">
                <a:latin typeface="Arial" charset="0"/>
              </a:rPr>
              <a:t>ACK</a:t>
            </a:r>
            <a:r>
              <a:rPr lang="zh-CN" altLang="en-US" dirty="0">
                <a:latin typeface="Arial" charset="0"/>
              </a:rPr>
              <a:t>定时器，接收方在正确收到该帧后回送确认帧</a:t>
            </a:r>
            <a:r>
              <a:rPr lang="en-US" altLang="zh-CN" dirty="0">
                <a:latin typeface="Arial" charset="0"/>
              </a:rPr>
              <a:t>ACK.</a:t>
            </a:r>
          </a:p>
        </p:txBody>
      </p:sp>
    </p:spTree>
    <p:extLst>
      <p:ext uri="{BB962C8B-B14F-4D97-AF65-F5344CB8AC3E}">
        <p14:creationId xmlns:p14="http://schemas.microsoft.com/office/powerpoint/2010/main" val="426991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9764FFD-DDED-4E0B-A493-9F5FA33A77A9}"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8CF73A29-D07C-49D8-94AB-1EFF2BBA3B75}"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0BEBE5AB-EE9D-4856-879C-9F200D2A371C}"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8A19DFDD-47EA-4008-B087-023FEE4A96DC}"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07DDFA39-1788-410E-AAE2-9D2DCE5E21E2}"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1975863-A849-43A5-97BA-60C2376F019D}"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0B697BB8-3EDC-42E9-959D-9B35CE6286C4}"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2A2A7CAA-E4D1-4AF1-BE44-DAFCB9CA8E56}"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13EA9E95-08DB-4934-895B-2A077276995C}"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79E4DF6A-01C2-4ED9-B22B-6801961676B8}"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488CBA7A-2AE7-4303-9B95-1043C0F7C1B9}"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34A38884-6719-4BC4-878D-2F3BA5925857}"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28AC338-D6BB-40E8-B01E-EA6E593F39F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8.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1</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en-US" altLang="zh-CN" b="1" dirty="0">
              <a:latin typeface="+mn-ea"/>
            </a:endParaRPr>
          </a:p>
          <a:p>
            <a:pPr eaLnBrk="1" hangingPunct="1">
              <a:defRPr/>
            </a:pP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a:p>
            <a:pPr eaLnBrk="1" hangingPunct="1">
              <a:defRPr/>
            </a:pP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10</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solidFill>
                  <a:srgbClr val="FF0000"/>
                </a:solidFill>
                <a:latin typeface="+mn-ea"/>
              </a:rPr>
              <a:t>5.2 </a:t>
            </a:r>
            <a:r>
              <a:rPr lang="zh-CN" altLang="en-US" b="1" dirty="0">
                <a:solidFill>
                  <a:srgbClr val="FF0000"/>
                </a:solidFill>
                <a:latin typeface="+mn-ea"/>
              </a:rPr>
              <a:t>多路访问协议</a:t>
            </a:r>
            <a:r>
              <a:rPr lang="en-US" altLang="zh-CN" b="1" dirty="0">
                <a:solidFill>
                  <a:srgbClr val="FF0000"/>
                </a:solidFill>
                <a:latin typeface="+mn-ea"/>
              </a:rPr>
              <a:t>(multiple access)</a:t>
            </a:r>
            <a:endParaRPr lang="zh-CN" altLang="en-US" b="1" dirty="0">
              <a:solidFill>
                <a:srgbClr val="FF0000"/>
              </a:solidFill>
              <a:latin typeface="+mn-ea"/>
            </a:endParaRP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en-US" altLang="zh-CN" b="1" dirty="0">
              <a:latin typeface="+mn-ea"/>
            </a:endParaRPr>
          </a:p>
          <a:p>
            <a:pPr eaLnBrk="1" hangingPunct="1">
              <a:defRPr/>
            </a:pP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a:p>
            <a:pPr eaLnBrk="1" hangingPunct="1">
              <a:defRPr/>
            </a:pP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p:spPr>
        <p:txBody>
          <a:bodyPr/>
          <a:lstStyle/>
          <a:p>
            <a:fld id="{3538394C-3866-41F5-A5A9-ADA85D704A88}" type="slidenum">
              <a:rPr lang="en-US" altLang="zh-CN" smtClean="0"/>
              <a:pPr/>
              <a:t>11</a:t>
            </a:fld>
            <a:endParaRPr lang="en-US" altLang="zh-CN"/>
          </a:p>
        </p:txBody>
      </p:sp>
      <p:sp>
        <p:nvSpPr>
          <p:cNvPr id="15363" name="Rectangle 2"/>
          <p:cNvSpPr>
            <a:spLocks noGrp="1" noChangeArrowheads="1"/>
          </p:cNvSpPr>
          <p:nvPr>
            <p:ph type="title"/>
          </p:nvPr>
        </p:nvSpPr>
        <p:spPr>
          <a:noFill/>
        </p:spPr>
        <p:txBody>
          <a:bodyPr/>
          <a:lstStyle/>
          <a:p>
            <a:pPr eaLnBrk="1" hangingPunct="1"/>
            <a:r>
              <a:rPr lang="en-US" altLang="zh-CN" dirty="0"/>
              <a:t>5.2 </a:t>
            </a:r>
            <a:r>
              <a:rPr lang="zh-CN" altLang="en-US" dirty="0"/>
              <a:t>多路访问协议</a:t>
            </a:r>
          </a:p>
        </p:txBody>
      </p:sp>
      <p:sp>
        <p:nvSpPr>
          <p:cNvPr id="15364" name="Rectangle 3"/>
          <p:cNvSpPr>
            <a:spLocks noGrp="1" noChangeArrowheads="1"/>
          </p:cNvSpPr>
          <p:nvPr>
            <p:ph type="body" idx="1"/>
          </p:nvPr>
        </p:nvSpPr>
        <p:spPr>
          <a:xfrm>
            <a:off x="533400" y="2017712"/>
            <a:ext cx="8421688" cy="4435623"/>
          </a:xfrm>
        </p:spPr>
        <p:txBody>
          <a:bodyPr/>
          <a:lstStyle/>
          <a:p>
            <a:pPr eaLnBrk="1" hangingPunct="1">
              <a:lnSpc>
                <a:spcPct val="90000"/>
              </a:lnSpc>
            </a:pPr>
            <a:r>
              <a:rPr lang="zh-CN" altLang="en-US" sz="2800" dirty="0"/>
              <a:t>对于</a:t>
            </a:r>
            <a:r>
              <a:rPr lang="zh-CN" altLang="en-US" sz="2800" dirty="0">
                <a:solidFill>
                  <a:srgbClr val="FF0000"/>
                </a:solidFill>
              </a:rPr>
              <a:t>广播信道</a:t>
            </a:r>
            <a:r>
              <a:rPr lang="zh-CN" altLang="en-US" sz="2800" dirty="0"/>
              <a:t>，需要解决</a:t>
            </a:r>
            <a:r>
              <a:rPr lang="zh-CN" altLang="en-US" sz="2800" b="1" dirty="0">
                <a:solidFill>
                  <a:srgbClr val="FF0000"/>
                </a:solidFill>
              </a:rPr>
              <a:t>信道分配</a:t>
            </a:r>
            <a:r>
              <a:rPr lang="zh-CN" altLang="en-US" sz="2800" dirty="0"/>
              <a:t>问题，信道的分配方案有：</a:t>
            </a:r>
          </a:p>
          <a:p>
            <a:pPr lvl="1" eaLnBrk="1" hangingPunct="1"/>
            <a:r>
              <a:rPr lang="zh-CN" altLang="en-US" sz="2400" dirty="0">
                <a:solidFill>
                  <a:srgbClr val="FF0000"/>
                </a:solidFill>
              </a:rPr>
              <a:t>静态分配</a:t>
            </a:r>
            <a:r>
              <a:rPr lang="zh-CN" altLang="en-US" sz="2400" dirty="0"/>
              <a:t>：如传统的</a:t>
            </a:r>
            <a:r>
              <a:rPr lang="en-US" altLang="zh-CN" sz="2400" dirty="0"/>
              <a:t>FDM</a:t>
            </a:r>
            <a:r>
              <a:rPr lang="zh-CN" altLang="en-US" sz="2400" dirty="0"/>
              <a:t>或</a:t>
            </a:r>
            <a:r>
              <a:rPr lang="en-US" altLang="zh-CN" sz="2400" dirty="0"/>
              <a:t>TDM</a:t>
            </a:r>
            <a:r>
              <a:rPr lang="zh-CN" altLang="en-US" sz="2400" dirty="0"/>
              <a:t>，如果有</a:t>
            </a:r>
            <a:r>
              <a:rPr lang="en-US" altLang="zh-CN" sz="2400" dirty="0"/>
              <a:t>N</a:t>
            </a:r>
            <a:r>
              <a:rPr lang="zh-CN" altLang="en-US" sz="2400" dirty="0"/>
              <a:t>个用户，把带宽或时间分成</a:t>
            </a:r>
            <a:r>
              <a:rPr lang="en-US" altLang="zh-CN" sz="2400" dirty="0"/>
              <a:t>N</a:t>
            </a:r>
            <a:r>
              <a:rPr lang="zh-CN" altLang="en-US" sz="2400" dirty="0"/>
              <a:t>份，每个用户静态地占用一个。缺点是不能有效地处理突发数据，有的用户无通信量时白白浪费资源。</a:t>
            </a:r>
          </a:p>
          <a:p>
            <a:pPr lvl="1" eaLnBrk="1" hangingPunct="1">
              <a:lnSpc>
                <a:spcPct val="90000"/>
              </a:lnSpc>
            </a:pPr>
            <a:r>
              <a:rPr lang="zh-CN" altLang="en-US" sz="2400" dirty="0">
                <a:solidFill>
                  <a:srgbClr val="FF0000"/>
                </a:solidFill>
              </a:rPr>
              <a:t>动态分配</a:t>
            </a:r>
            <a:r>
              <a:rPr lang="zh-CN" altLang="en-US" sz="2400" dirty="0"/>
              <a:t>：异步时分多路复用。分为两种：</a:t>
            </a:r>
            <a:endParaRPr lang="zh-CN" altLang="en-US" dirty="0"/>
          </a:p>
          <a:p>
            <a:pPr lvl="2" eaLnBrk="1" hangingPunct="1"/>
            <a:r>
              <a:rPr lang="zh-CN" altLang="en-US" sz="1800" dirty="0">
                <a:solidFill>
                  <a:srgbClr val="FF0000"/>
                </a:solidFill>
              </a:rPr>
              <a:t>随机访问</a:t>
            </a:r>
            <a:r>
              <a:rPr lang="zh-CN" altLang="en-US" sz="1800" dirty="0"/>
              <a:t>（</a:t>
            </a:r>
            <a:r>
              <a:rPr lang="zh-CN" altLang="en-US" sz="1800" dirty="0">
                <a:solidFill>
                  <a:srgbClr val="FF0000"/>
                </a:solidFill>
              </a:rPr>
              <a:t>争用</a:t>
            </a:r>
            <a:r>
              <a:rPr lang="zh-CN" altLang="en-US" sz="1800" dirty="0"/>
              <a:t>，</a:t>
            </a:r>
            <a:r>
              <a:rPr lang="en-US" altLang="zh-CN" sz="1800" dirty="0"/>
              <a:t>contention</a:t>
            </a:r>
            <a:r>
              <a:rPr lang="zh-CN" altLang="en-US" sz="1800" dirty="0"/>
              <a:t>）：只要有数据，就可直接发送，发生冲突后再采取措施解决冲突。适用于负载轻的网络，负载重时效率低。</a:t>
            </a:r>
          </a:p>
          <a:p>
            <a:pPr lvl="2" eaLnBrk="1" hangingPunct="1"/>
            <a:r>
              <a:rPr lang="zh-CN" altLang="en-US" sz="1800" dirty="0"/>
              <a:t>控制访问：发送站点必须先获得发送的权利，再发送数据，不会发生冲突。在负载重的网络中可获得很高的信道利用率。主要有</a:t>
            </a:r>
            <a:r>
              <a:rPr lang="zh-CN" altLang="en-US" sz="1800" dirty="0">
                <a:solidFill>
                  <a:srgbClr val="FF0000"/>
                </a:solidFill>
              </a:rPr>
              <a:t>轮询</a:t>
            </a:r>
            <a:r>
              <a:rPr lang="zh-CN" altLang="en-US" sz="1800" dirty="0"/>
              <a:t>（</a:t>
            </a:r>
            <a:r>
              <a:rPr lang="en-US" altLang="zh-CN" sz="1800" dirty="0"/>
              <a:t>round-robin</a:t>
            </a:r>
            <a:r>
              <a:rPr lang="zh-CN" altLang="en-US" sz="1800" dirty="0"/>
              <a:t>）和</a:t>
            </a:r>
            <a:r>
              <a:rPr lang="zh-CN" altLang="en-US" sz="1800" dirty="0">
                <a:solidFill>
                  <a:srgbClr val="FF0000"/>
                </a:solidFill>
              </a:rPr>
              <a:t>预约</a:t>
            </a:r>
            <a:r>
              <a:rPr lang="zh-CN" altLang="en-US" sz="1800" dirty="0"/>
              <a:t>（</a:t>
            </a:r>
            <a:r>
              <a:rPr lang="en-US" altLang="zh-CN" sz="1800" dirty="0"/>
              <a:t>reservation</a:t>
            </a:r>
            <a:r>
              <a:rPr lang="zh-CN" altLang="en-US" sz="1800" dirty="0"/>
              <a:t>）两种方式。</a:t>
            </a:r>
          </a:p>
          <a:p>
            <a:pPr lvl="2" eaLnBrk="1" hangingPunct="1">
              <a:lnSpc>
                <a:spcPct val="90000"/>
              </a:lnSpc>
            </a:pPr>
            <a:endParaRPr lang="en-US" altLang="zh-C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动态信道分配的假设</a:t>
            </a:r>
          </a:p>
        </p:txBody>
      </p:sp>
      <p:sp>
        <p:nvSpPr>
          <p:cNvPr id="3" name="内容占位符 2"/>
          <p:cNvSpPr>
            <a:spLocks noGrp="1"/>
          </p:cNvSpPr>
          <p:nvPr>
            <p:ph idx="1"/>
          </p:nvPr>
        </p:nvSpPr>
        <p:spPr>
          <a:xfrm>
            <a:off x="642910" y="1928802"/>
            <a:ext cx="8312178" cy="4643470"/>
          </a:xfrm>
        </p:spPr>
        <p:txBody>
          <a:bodyPr/>
          <a:lstStyle/>
          <a:p>
            <a:r>
              <a:rPr lang="zh-CN" altLang="en-US" sz="2400" dirty="0">
                <a:latin typeface="+mn-ea"/>
              </a:rPr>
              <a:t>单信道：所有用户都</a:t>
            </a:r>
            <a:r>
              <a:rPr lang="zh-CN" altLang="en-US" sz="2400" dirty="0">
                <a:solidFill>
                  <a:srgbClr val="FF0000"/>
                </a:solidFill>
                <a:latin typeface="+mn-ea"/>
              </a:rPr>
              <a:t>共享同一个信道</a:t>
            </a:r>
            <a:r>
              <a:rPr lang="zh-CN" altLang="en-US" sz="2400" dirty="0">
                <a:latin typeface="+mn-ea"/>
              </a:rPr>
              <a:t>，在该信道上发送数据、接收数据。</a:t>
            </a:r>
            <a:endParaRPr lang="en-US" altLang="zh-CN" sz="2400" dirty="0">
              <a:latin typeface="+mn-ea"/>
            </a:endParaRPr>
          </a:p>
          <a:p>
            <a:r>
              <a:rPr lang="zh-CN" altLang="en-US" sz="2400" dirty="0">
                <a:latin typeface="+mn-ea"/>
              </a:rPr>
              <a:t>时间连续或分槽：</a:t>
            </a:r>
            <a:endParaRPr lang="en-US" altLang="zh-CN" sz="2400" dirty="0">
              <a:latin typeface="+mn-ea"/>
            </a:endParaRPr>
          </a:p>
          <a:p>
            <a:pPr lvl="1"/>
            <a:r>
              <a:rPr lang="zh-CN" altLang="en-US" sz="2000" dirty="0">
                <a:latin typeface="+mn-ea"/>
              </a:rPr>
              <a:t>时间连续：任意时刻都可发送。</a:t>
            </a:r>
            <a:endParaRPr lang="en-US" altLang="zh-CN" sz="2000" dirty="0">
              <a:latin typeface="+mn-ea"/>
            </a:endParaRPr>
          </a:p>
          <a:p>
            <a:pPr lvl="1"/>
            <a:r>
              <a:rPr lang="zh-CN" altLang="en-US" sz="2000" dirty="0">
                <a:latin typeface="+mn-ea"/>
              </a:rPr>
              <a:t>分槽：只在某个时槽的起始点可以发送。</a:t>
            </a:r>
            <a:endParaRPr lang="en-US" altLang="zh-CN" sz="2000" dirty="0">
              <a:latin typeface="+mn-ea"/>
            </a:endParaRPr>
          </a:p>
          <a:p>
            <a:r>
              <a:rPr lang="zh-CN" altLang="en-US" sz="2400" dirty="0">
                <a:latin typeface="+mn-ea"/>
              </a:rPr>
              <a:t>发送端能否检测冲突：如果多个用户</a:t>
            </a:r>
            <a:r>
              <a:rPr lang="zh-CN" altLang="en-US" sz="2400" dirty="0">
                <a:solidFill>
                  <a:srgbClr val="FF0000"/>
                </a:solidFill>
                <a:latin typeface="+mn-ea"/>
              </a:rPr>
              <a:t>同时发送数据</a:t>
            </a:r>
            <a:r>
              <a:rPr lang="zh-CN" altLang="en-US" sz="2400" dirty="0">
                <a:latin typeface="+mn-ea"/>
              </a:rPr>
              <a:t>，多路信号在时间上叠加使接收端无法正常解码，称为</a:t>
            </a:r>
            <a:r>
              <a:rPr lang="zh-CN" altLang="en-US" sz="2400" dirty="0">
                <a:solidFill>
                  <a:srgbClr val="FF0000"/>
                </a:solidFill>
                <a:latin typeface="+mn-ea"/>
              </a:rPr>
              <a:t>冲突</a:t>
            </a:r>
            <a:r>
              <a:rPr lang="zh-CN" altLang="en-US" sz="2400" dirty="0">
                <a:latin typeface="+mn-ea"/>
              </a:rPr>
              <a:t>。</a:t>
            </a:r>
            <a:endParaRPr lang="en-US" altLang="zh-CN" sz="2400" dirty="0">
              <a:latin typeface="+mn-ea"/>
            </a:endParaRPr>
          </a:p>
          <a:p>
            <a:pPr lvl="1"/>
            <a:r>
              <a:rPr lang="zh-CN" altLang="en-US" sz="2000" dirty="0">
                <a:latin typeface="+mn-ea"/>
              </a:rPr>
              <a:t>对有线信道，节点硬件可设计成边发送边检测冲突，而无线信道很难做到。</a:t>
            </a:r>
            <a:endParaRPr lang="en-US" altLang="zh-CN" sz="2000" dirty="0">
              <a:latin typeface="+mn-ea"/>
            </a:endParaRPr>
          </a:p>
          <a:p>
            <a:r>
              <a:rPr lang="zh-CN" altLang="en-US" sz="2400" dirty="0">
                <a:latin typeface="+mn-ea"/>
              </a:rPr>
              <a:t>载波侦听或不侦听：</a:t>
            </a:r>
            <a:endParaRPr lang="en-US" altLang="zh-CN" sz="2400" dirty="0">
              <a:latin typeface="+mn-ea"/>
            </a:endParaRPr>
          </a:p>
          <a:p>
            <a:pPr lvl="1"/>
            <a:r>
              <a:rPr lang="zh-CN" altLang="en-US" sz="2000" dirty="0">
                <a:latin typeface="+mn-ea"/>
              </a:rPr>
              <a:t>有载波侦听：发送前先侦听信道，可知道当前时刻信道是否“忙”</a:t>
            </a:r>
            <a:endParaRPr lang="en-US" altLang="zh-CN" sz="2000" dirty="0">
              <a:latin typeface="+mn-ea"/>
            </a:endParaRPr>
          </a:p>
          <a:p>
            <a:pPr lvl="1"/>
            <a:r>
              <a:rPr lang="zh-CN" altLang="en-US" sz="2000" dirty="0">
                <a:latin typeface="+mn-ea"/>
              </a:rPr>
              <a:t>无载波侦听</a:t>
            </a:r>
            <a:endParaRPr lang="en-US" altLang="zh-CN" sz="2000" dirty="0">
              <a:latin typeface="+mn-ea"/>
            </a:endParaRPr>
          </a:p>
          <a:p>
            <a:pPr lvl="1"/>
            <a:endParaRPr lang="zh-CN" altLang="en-US" sz="2000" dirty="0">
              <a:latin typeface="+mn-ea"/>
            </a:endParaRPr>
          </a:p>
        </p:txBody>
      </p:sp>
      <p:sp>
        <p:nvSpPr>
          <p:cNvPr id="4" name="灯片编号占位符 3"/>
          <p:cNvSpPr>
            <a:spLocks noGrp="1"/>
          </p:cNvSpPr>
          <p:nvPr>
            <p:ph type="sldNum" sz="quarter" idx="12"/>
          </p:nvPr>
        </p:nvSpPr>
        <p:spPr/>
        <p:txBody>
          <a:bodyPr/>
          <a:lstStyle/>
          <a:p>
            <a:pPr>
              <a:defRPr/>
            </a:pPr>
            <a:fld id="{07DDFA39-1788-410E-AAE2-9D2DCE5E21E2}" type="slidenum">
              <a:rPr lang="en-US" altLang="zh-CN" smtClean="0"/>
              <a:pPr>
                <a:defRPr/>
              </a:pPr>
              <a:t>12</a:t>
            </a:fld>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p:spPr>
        <p:txBody>
          <a:bodyPr/>
          <a:lstStyle/>
          <a:p>
            <a:fld id="{BF6AC206-F207-493A-B876-6FA7B89B657A}" type="slidenum">
              <a:rPr lang="en-US" altLang="zh-CN" smtClean="0"/>
              <a:pPr/>
              <a:t>13</a:t>
            </a:fld>
            <a:endParaRPr lang="en-US" altLang="zh-CN"/>
          </a:p>
        </p:txBody>
      </p:sp>
      <p:sp>
        <p:nvSpPr>
          <p:cNvPr id="16387" name="Rectangle 2"/>
          <p:cNvSpPr>
            <a:spLocks noGrp="1" noChangeArrowheads="1"/>
          </p:cNvSpPr>
          <p:nvPr>
            <p:ph type="title"/>
          </p:nvPr>
        </p:nvSpPr>
        <p:spPr/>
        <p:txBody>
          <a:bodyPr/>
          <a:lstStyle/>
          <a:p>
            <a:pPr eaLnBrk="1" hangingPunct="1"/>
            <a:r>
              <a:rPr lang="zh-CN" altLang="en-US"/>
              <a:t>争用协议一：</a:t>
            </a:r>
            <a:r>
              <a:rPr lang="en-US" altLang="zh-CN"/>
              <a:t>ALOHA</a:t>
            </a:r>
            <a:r>
              <a:rPr lang="zh-CN" altLang="en-US"/>
              <a:t>协议</a:t>
            </a:r>
          </a:p>
        </p:txBody>
      </p:sp>
      <p:sp>
        <p:nvSpPr>
          <p:cNvPr id="16388" name="Rectangle 3"/>
          <p:cNvSpPr>
            <a:spLocks noGrp="1" noChangeArrowheads="1"/>
          </p:cNvSpPr>
          <p:nvPr>
            <p:ph type="body" idx="1"/>
          </p:nvPr>
        </p:nvSpPr>
        <p:spPr>
          <a:xfrm>
            <a:off x="467544" y="2017712"/>
            <a:ext cx="8487544" cy="4651648"/>
          </a:xfrm>
        </p:spPr>
        <p:txBody>
          <a:bodyPr/>
          <a:lstStyle/>
          <a:p>
            <a:pPr eaLnBrk="1" hangingPunct="1">
              <a:spcBef>
                <a:spcPts val="1200"/>
              </a:spcBef>
            </a:pPr>
            <a:r>
              <a:rPr lang="en-US" altLang="zh-CN" sz="2800" dirty="0"/>
              <a:t>20</a:t>
            </a:r>
            <a:r>
              <a:rPr lang="zh-CN" altLang="en-US" sz="2800" dirty="0"/>
              <a:t>世纪</a:t>
            </a:r>
            <a:r>
              <a:rPr lang="en-US" altLang="zh-CN" sz="2800" dirty="0"/>
              <a:t>70</a:t>
            </a:r>
            <a:r>
              <a:rPr lang="zh-CN" altLang="en-US" sz="2800" dirty="0"/>
              <a:t>年代，美国夏威夷大学的</a:t>
            </a:r>
            <a:r>
              <a:rPr lang="en-US" altLang="zh-CN" sz="2800" dirty="0">
                <a:solidFill>
                  <a:srgbClr val="FF0000"/>
                </a:solidFill>
              </a:rPr>
              <a:t>ALOHA</a:t>
            </a:r>
            <a:r>
              <a:rPr lang="zh-CN" altLang="en-US" sz="2800" dirty="0">
                <a:solidFill>
                  <a:srgbClr val="FF0000"/>
                </a:solidFill>
              </a:rPr>
              <a:t>网</a:t>
            </a:r>
            <a:r>
              <a:rPr lang="zh-CN" altLang="en-US" sz="2800" dirty="0"/>
              <a:t>通过无线广播信道将分散在各个岛屿上的远程终端连接到本部的主机上，是</a:t>
            </a:r>
            <a:r>
              <a:rPr lang="zh-CN" altLang="en-US" sz="2800" dirty="0">
                <a:solidFill>
                  <a:srgbClr val="FF0000"/>
                </a:solidFill>
              </a:rPr>
              <a:t>最早采用争用协议</a:t>
            </a:r>
            <a:r>
              <a:rPr lang="zh-CN" altLang="en-US" sz="2800" dirty="0"/>
              <a:t>的网络。</a:t>
            </a:r>
          </a:p>
          <a:p>
            <a:pPr eaLnBrk="1" hangingPunct="1">
              <a:spcBef>
                <a:spcPts val="1200"/>
              </a:spcBef>
            </a:pPr>
            <a:r>
              <a:rPr lang="zh-CN" altLang="en-US" sz="2800" dirty="0"/>
              <a:t>有两个版本：</a:t>
            </a:r>
          </a:p>
          <a:p>
            <a:pPr lvl="1" eaLnBrk="1" hangingPunct="1">
              <a:spcBef>
                <a:spcPts val="1200"/>
              </a:spcBef>
            </a:pPr>
            <a:r>
              <a:rPr lang="zh-CN" altLang="en-US" sz="2400" dirty="0">
                <a:solidFill>
                  <a:srgbClr val="FF0000"/>
                </a:solidFill>
              </a:rPr>
              <a:t>纯</a:t>
            </a:r>
            <a:r>
              <a:rPr lang="en-US" altLang="zh-CN" sz="2400" dirty="0">
                <a:solidFill>
                  <a:srgbClr val="FF0000"/>
                </a:solidFill>
              </a:rPr>
              <a:t>ALOHA</a:t>
            </a:r>
            <a:r>
              <a:rPr lang="zh-CN" altLang="en-US" sz="2400" dirty="0">
                <a:solidFill>
                  <a:srgbClr val="FF0000"/>
                </a:solidFill>
              </a:rPr>
              <a:t>协议</a:t>
            </a:r>
            <a:r>
              <a:rPr lang="zh-CN" altLang="en-US" sz="2400" dirty="0"/>
              <a:t>（</a:t>
            </a:r>
            <a:r>
              <a:rPr lang="en-US" altLang="zh-CN" sz="2400" dirty="0"/>
              <a:t>Pure ALOHA</a:t>
            </a:r>
            <a:r>
              <a:rPr lang="zh-CN" altLang="en-US" sz="2400" dirty="0"/>
              <a:t>）：每个站点只要</a:t>
            </a:r>
            <a:r>
              <a:rPr lang="zh-CN" altLang="en-US" sz="2400" dirty="0">
                <a:solidFill>
                  <a:schemeClr val="hlink"/>
                </a:solidFill>
              </a:rPr>
              <a:t>有数据就可发送</a:t>
            </a:r>
            <a:r>
              <a:rPr lang="zh-CN" altLang="en-US" sz="2400" dirty="0"/>
              <a:t>；通过</a:t>
            </a:r>
            <a:r>
              <a:rPr lang="zh-CN" altLang="en-US" sz="2400" dirty="0">
                <a:solidFill>
                  <a:schemeClr val="hlink"/>
                </a:solidFill>
              </a:rPr>
              <a:t>监听</a:t>
            </a:r>
            <a:r>
              <a:rPr lang="zh-CN" altLang="en-US" sz="2400" dirty="0"/>
              <a:t>来自集线器的广播，发现是否发生冲突；若冲突，则</a:t>
            </a:r>
            <a:r>
              <a:rPr lang="zh-CN" altLang="en-US" sz="2400" dirty="0">
                <a:solidFill>
                  <a:schemeClr val="hlink"/>
                </a:solidFill>
              </a:rPr>
              <a:t>等待一段随机时间</a:t>
            </a:r>
            <a:r>
              <a:rPr lang="zh-CN" altLang="en-US" sz="2400" dirty="0"/>
              <a:t>，再重新发送。</a:t>
            </a:r>
          </a:p>
          <a:p>
            <a:pPr lvl="1" eaLnBrk="1" hangingPunct="1">
              <a:spcBef>
                <a:spcPts val="1200"/>
              </a:spcBef>
            </a:pPr>
            <a:r>
              <a:rPr lang="zh-CN" altLang="en-US" sz="2400" dirty="0">
                <a:solidFill>
                  <a:srgbClr val="FF0000"/>
                </a:solidFill>
              </a:rPr>
              <a:t>时隙</a:t>
            </a:r>
            <a:r>
              <a:rPr lang="en-US" altLang="zh-CN" sz="2400" dirty="0">
                <a:solidFill>
                  <a:srgbClr val="FF0000"/>
                </a:solidFill>
              </a:rPr>
              <a:t>ALOHA</a:t>
            </a:r>
            <a:r>
              <a:rPr lang="zh-CN" altLang="en-US" sz="2400" dirty="0">
                <a:solidFill>
                  <a:srgbClr val="FF0000"/>
                </a:solidFill>
              </a:rPr>
              <a:t>协议</a:t>
            </a:r>
            <a:r>
              <a:rPr lang="zh-CN" altLang="en-US" sz="2400" dirty="0"/>
              <a:t>（</a:t>
            </a:r>
            <a:r>
              <a:rPr lang="en-US" altLang="zh-CN" sz="2400" dirty="0"/>
              <a:t>Slotted ALOHA</a:t>
            </a:r>
            <a:r>
              <a:rPr lang="zh-CN" altLang="en-US" sz="2400" dirty="0"/>
              <a:t>）：将信道时间分为离散的时间片，每个时间片可以用来发送一个帧。一个站点有数据发送时，必须等到下个时间片的开始才能发送。与纯</a:t>
            </a:r>
            <a:r>
              <a:rPr lang="en-US" altLang="zh-CN" sz="2400" dirty="0"/>
              <a:t>ALOHA</a:t>
            </a:r>
            <a:r>
              <a:rPr lang="zh-CN" altLang="en-US" sz="2400" dirty="0"/>
              <a:t>相比信道的利用率提高一倍。</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p>
            <a:fld id="{08B860AC-86C0-4E72-9FD3-101622B5D275}" type="slidenum">
              <a:rPr lang="en-US" altLang="zh-CN" smtClean="0"/>
              <a:pPr/>
              <a:t>14</a:t>
            </a:fld>
            <a:endParaRPr lang="en-US" altLang="zh-CN"/>
          </a:p>
        </p:txBody>
      </p:sp>
      <p:sp>
        <p:nvSpPr>
          <p:cNvPr id="17411" name="Rectangle 2"/>
          <p:cNvSpPr>
            <a:spLocks noGrp="1" noChangeArrowheads="1"/>
          </p:cNvSpPr>
          <p:nvPr>
            <p:ph type="title"/>
          </p:nvPr>
        </p:nvSpPr>
        <p:spPr>
          <a:xfrm>
            <a:off x="1116013" y="115888"/>
            <a:ext cx="7772400" cy="1512887"/>
          </a:xfrm>
        </p:spPr>
        <p:txBody>
          <a:bodyPr/>
          <a:lstStyle/>
          <a:p>
            <a:pPr eaLnBrk="1" hangingPunct="1"/>
            <a:r>
              <a:rPr lang="zh-CN" altLang="en-US"/>
              <a:t>争用协议二：</a:t>
            </a:r>
            <a:r>
              <a:rPr lang="en-US" altLang="zh-CN"/>
              <a:t>CSMA</a:t>
            </a:r>
            <a:r>
              <a:rPr lang="zh-CN" altLang="en-US"/>
              <a:t>协议</a:t>
            </a:r>
          </a:p>
        </p:txBody>
      </p:sp>
      <p:sp>
        <p:nvSpPr>
          <p:cNvPr id="17412" name="Rectangle 3"/>
          <p:cNvSpPr>
            <a:spLocks noGrp="1" noChangeArrowheads="1"/>
          </p:cNvSpPr>
          <p:nvPr>
            <p:ph type="body" idx="1"/>
          </p:nvPr>
        </p:nvSpPr>
        <p:spPr>
          <a:xfrm>
            <a:off x="609600" y="1981200"/>
            <a:ext cx="8332788" cy="4519634"/>
          </a:xfrm>
        </p:spPr>
        <p:txBody>
          <a:bodyPr/>
          <a:lstStyle/>
          <a:p>
            <a:pPr eaLnBrk="1" hangingPunct="1"/>
            <a:r>
              <a:rPr lang="zh-CN" altLang="en-US" sz="2800" b="1" dirty="0">
                <a:solidFill>
                  <a:srgbClr val="FF0000"/>
                </a:solidFill>
              </a:rPr>
              <a:t>载波侦听多路访问（</a:t>
            </a:r>
            <a:r>
              <a:rPr lang="en-US" altLang="zh-CN" sz="2800" b="1" dirty="0">
                <a:solidFill>
                  <a:srgbClr val="FF0000"/>
                </a:solidFill>
              </a:rPr>
              <a:t>Carrier Sense Multiple Access</a:t>
            </a:r>
            <a:r>
              <a:rPr lang="zh-CN" altLang="en-US" sz="2800" dirty="0"/>
              <a:t>）协议中，各站点不是随意发送数据帧，而是</a:t>
            </a:r>
            <a:r>
              <a:rPr lang="zh-CN" altLang="en-US" sz="2800" b="1" dirty="0"/>
              <a:t>先要监听</a:t>
            </a:r>
            <a:r>
              <a:rPr lang="zh-CN" altLang="en-US" sz="2800" dirty="0"/>
              <a:t>一下信道，根据信道的状态来调整自己的动作，只有发现信道空闲后再可发送数据。即</a:t>
            </a:r>
            <a:r>
              <a:rPr lang="zh-CN" altLang="en-US" sz="2800" dirty="0">
                <a:latin typeface="Arial" charset="0"/>
              </a:rPr>
              <a:t>“</a:t>
            </a:r>
            <a:r>
              <a:rPr lang="zh-CN" altLang="en-US" sz="2800" dirty="0">
                <a:solidFill>
                  <a:srgbClr val="FF0000"/>
                </a:solidFill>
              </a:rPr>
              <a:t>讲前先听</a:t>
            </a:r>
            <a:r>
              <a:rPr lang="zh-CN" altLang="en-US" sz="2800" dirty="0">
                <a:latin typeface="Arial" charset="0"/>
              </a:rPr>
              <a:t>”</a:t>
            </a:r>
            <a:endParaRPr lang="zh-CN" altLang="en-US" sz="2800" dirty="0"/>
          </a:p>
          <a:p>
            <a:pPr eaLnBrk="1" hangingPunct="1"/>
            <a:r>
              <a:rPr lang="zh-CN" altLang="en-US" sz="2800" dirty="0"/>
              <a:t>常见的四种</a:t>
            </a:r>
            <a:r>
              <a:rPr lang="en-US" altLang="zh-CN" sz="2800" dirty="0"/>
              <a:t>CSMA</a:t>
            </a:r>
            <a:r>
              <a:rPr lang="zh-CN" altLang="en-US" sz="2800" dirty="0"/>
              <a:t>协议：</a:t>
            </a:r>
          </a:p>
          <a:p>
            <a:pPr lvl="1" eaLnBrk="1" hangingPunct="1"/>
            <a:r>
              <a:rPr lang="en-US" altLang="zh-CN" sz="2400" dirty="0"/>
              <a:t>1-</a:t>
            </a:r>
            <a:r>
              <a:rPr lang="zh-CN" altLang="en-US" sz="2400" dirty="0"/>
              <a:t>坚持式</a:t>
            </a:r>
            <a:r>
              <a:rPr lang="en-US" altLang="zh-CN" sz="2400" dirty="0"/>
              <a:t>CSMA</a:t>
            </a:r>
            <a:r>
              <a:rPr lang="zh-CN" altLang="en-US" sz="2400" dirty="0"/>
              <a:t>（</a:t>
            </a:r>
            <a:r>
              <a:rPr lang="en-US" altLang="zh-CN" sz="2400" dirty="0"/>
              <a:t>1-persistent CSMA</a:t>
            </a:r>
            <a:r>
              <a:rPr lang="zh-CN" altLang="en-US" sz="2400" dirty="0"/>
              <a:t>）</a:t>
            </a:r>
          </a:p>
          <a:p>
            <a:pPr lvl="1" eaLnBrk="1" hangingPunct="1"/>
            <a:r>
              <a:rPr lang="zh-CN" altLang="en-US" sz="2400" dirty="0"/>
              <a:t>非坚持式</a:t>
            </a:r>
            <a:r>
              <a:rPr lang="en-US" altLang="zh-CN" sz="2400" dirty="0"/>
              <a:t>CSMA</a:t>
            </a:r>
            <a:r>
              <a:rPr lang="zh-CN" altLang="en-US" sz="2400" dirty="0"/>
              <a:t>（</a:t>
            </a:r>
            <a:r>
              <a:rPr lang="en-US" altLang="zh-CN" sz="2400" dirty="0"/>
              <a:t>non-persistent</a:t>
            </a:r>
            <a:r>
              <a:rPr lang="zh-CN" altLang="en-US" sz="2400" dirty="0"/>
              <a:t>）</a:t>
            </a:r>
          </a:p>
          <a:p>
            <a:pPr lvl="1" eaLnBrk="1" hangingPunct="1"/>
            <a:r>
              <a:rPr lang="en-US" altLang="zh-CN" sz="2400" i="1" dirty="0"/>
              <a:t>p</a:t>
            </a:r>
            <a:r>
              <a:rPr lang="en-US" altLang="zh-CN" sz="2400" dirty="0"/>
              <a:t>-</a:t>
            </a:r>
            <a:r>
              <a:rPr lang="zh-CN" altLang="en-US" sz="2400" dirty="0"/>
              <a:t>坚持式</a:t>
            </a:r>
            <a:r>
              <a:rPr lang="en-US" altLang="zh-CN" sz="2400" dirty="0"/>
              <a:t>CSMA</a:t>
            </a:r>
            <a:r>
              <a:rPr lang="zh-CN" altLang="en-US" sz="2400" dirty="0"/>
              <a:t>（</a:t>
            </a:r>
            <a:r>
              <a:rPr lang="en-US" altLang="zh-CN" sz="2400" i="1" dirty="0"/>
              <a:t>p</a:t>
            </a:r>
            <a:r>
              <a:rPr lang="en-US" altLang="zh-CN" sz="2400" dirty="0"/>
              <a:t>-persistent CSMA</a:t>
            </a:r>
            <a:r>
              <a:rPr lang="zh-CN" altLang="en-US" sz="2400" dirty="0"/>
              <a:t>）</a:t>
            </a:r>
          </a:p>
          <a:p>
            <a:pPr lvl="1" eaLnBrk="1" hangingPunct="1"/>
            <a:r>
              <a:rPr lang="zh-CN" altLang="en-US" sz="2400" dirty="0">
                <a:solidFill>
                  <a:srgbClr val="FF0000"/>
                </a:solidFill>
              </a:rPr>
              <a:t>带有冲突检测的</a:t>
            </a:r>
            <a:r>
              <a:rPr lang="en-US" altLang="zh-CN" sz="2400" dirty="0">
                <a:solidFill>
                  <a:srgbClr val="FF0000"/>
                </a:solidFill>
              </a:rPr>
              <a:t>CSMA</a:t>
            </a:r>
            <a:r>
              <a:rPr lang="zh-CN" altLang="en-US" sz="2400" dirty="0"/>
              <a:t>（</a:t>
            </a:r>
            <a:r>
              <a:rPr lang="en-US" altLang="zh-CN" sz="2400" dirty="0"/>
              <a:t>CSMA with Collision Detection</a:t>
            </a:r>
            <a:r>
              <a:rPr lang="zh-CN" altLang="en-US" sz="24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p>
            <a:fld id="{B37049F7-2C3D-422B-A7AB-25809EA03984}" type="slidenum">
              <a:rPr lang="en-US" altLang="zh-CN" smtClean="0"/>
              <a:pPr/>
              <a:t>15</a:t>
            </a:fld>
            <a:endParaRPr lang="en-US" altLang="zh-CN"/>
          </a:p>
        </p:txBody>
      </p:sp>
      <p:sp>
        <p:nvSpPr>
          <p:cNvPr id="18435" name="Rectangle 2"/>
          <p:cNvSpPr>
            <a:spLocks noGrp="1" noChangeArrowheads="1"/>
          </p:cNvSpPr>
          <p:nvPr>
            <p:ph type="title"/>
          </p:nvPr>
        </p:nvSpPr>
        <p:spPr/>
        <p:txBody>
          <a:bodyPr/>
          <a:lstStyle/>
          <a:p>
            <a:pPr eaLnBrk="1" hangingPunct="1"/>
            <a:r>
              <a:rPr lang="en-US" altLang="zh-CN"/>
              <a:t>1-</a:t>
            </a:r>
            <a:r>
              <a:rPr lang="zh-CN" altLang="en-US"/>
              <a:t>坚持式</a:t>
            </a:r>
            <a:r>
              <a:rPr lang="en-US" altLang="zh-CN"/>
              <a:t>CSMA</a:t>
            </a:r>
          </a:p>
        </p:txBody>
      </p:sp>
      <p:sp>
        <p:nvSpPr>
          <p:cNvPr id="18436" name="Rectangle 3"/>
          <p:cNvSpPr>
            <a:spLocks noGrp="1" noChangeArrowheads="1"/>
          </p:cNvSpPr>
          <p:nvPr>
            <p:ph type="body" idx="1"/>
          </p:nvPr>
        </p:nvSpPr>
        <p:spPr>
          <a:xfrm>
            <a:off x="900113" y="1989138"/>
            <a:ext cx="7772400" cy="4114800"/>
          </a:xfrm>
        </p:spPr>
        <p:txBody>
          <a:bodyPr/>
          <a:lstStyle/>
          <a:p>
            <a:pPr eaLnBrk="1" hangingPunct="1">
              <a:lnSpc>
                <a:spcPct val="90000"/>
              </a:lnSpc>
              <a:spcBef>
                <a:spcPts val="1200"/>
              </a:spcBef>
            </a:pPr>
            <a:r>
              <a:rPr lang="zh-CN" altLang="en-US" sz="2800" dirty="0"/>
              <a:t>当一个站点要发送数据时，首先监听信道，若信道忙，就</a:t>
            </a:r>
            <a:r>
              <a:rPr lang="zh-CN" altLang="en-US" sz="2800" u="sng" dirty="0">
                <a:solidFill>
                  <a:srgbClr val="FF0000"/>
                </a:solidFill>
              </a:rPr>
              <a:t>坚持</a:t>
            </a:r>
            <a:r>
              <a:rPr lang="zh-CN" altLang="en-US" sz="2800" dirty="0"/>
              <a:t>监听，一旦发现信道空闲，就</a:t>
            </a:r>
            <a:r>
              <a:rPr lang="zh-CN" altLang="en-US" sz="2800" dirty="0">
                <a:solidFill>
                  <a:srgbClr val="FF0000"/>
                </a:solidFill>
              </a:rPr>
              <a:t>立即发送</a:t>
            </a:r>
            <a:r>
              <a:rPr lang="zh-CN" altLang="en-US" sz="2800" dirty="0"/>
              <a:t>数据（发送数据的概率为</a:t>
            </a:r>
            <a:r>
              <a:rPr lang="en-US" altLang="zh-CN" sz="2800" u="sng" dirty="0"/>
              <a:t>1</a:t>
            </a:r>
            <a:r>
              <a:rPr lang="zh-CN" altLang="en-US" sz="2800" dirty="0"/>
              <a:t>）。若发生冲突，就等待一随机长时间，再重新开始监听信道。</a:t>
            </a:r>
          </a:p>
          <a:p>
            <a:pPr eaLnBrk="1" hangingPunct="1">
              <a:lnSpc>
                <a:spcPct val="90000"/>
              </a:lnSpc>
              <a:spcBef>
                <a:spcPts val="1200"/>
              </a:spcBef>
            </a:pPr>
            <a:r>
              <a:rPr lang="zh-CN" altLang="en-US" sz="2800" dirty="0"/>
              <a:t>两种发生冲突的可能：</a:t>
            </a:r>
          </a:p>
          <a:p>
            <a:pPr lvl="1" eaLnBrk="1" hangingPunct="1">
              <a:lnSpc>
                <a:spcPct val="90000"/>
              </a:lnSpc>
              <a:spcBef>
                <a:spcPts val="1200"/>
              </a:spcBef>
            </a:pPr>
            <a:r>
              <a:rPr lang="zh-CN" altLang="en-US" sz="2400" dirty="0"/>
              <a:t>信号传输的延迟造成的冲突。</a:t>
            </a:r>
          </a:p>
          <a:p>
            <a:pPr lvl="1" eaLnBrk="1" hangingPunct="1">
              <a:lnSpc>
                <a:spcPct val="90000"/>
              </a:lnSpc>
              <a:spcBef>
                <a:spcPts val="1200"/>
              </a:spcBef>
            </a:pPr>
            <a:r>
              <a:rPr lang="zh-CN" altLang="en-US" sz="2400" dirty="0"/>
              <a:t>多个站点在监听到信道空闲时，同时发送。</a:t>
            </a:r>
          </a:p>
          <a:p>
            <a:pPr eaLnBrk="1" hangingPunct="1">
              <a:lnSpc>
                <a:spcPct val="90000"/>
              </a:lnSpc>
              <a:spcBef>
                <a:spcPts val="1200"/>
              </a:spcBef>
            </a:pPr>
            <a:r>
              <a:rPr lang="zh-CN" altLang="en-US" sz="2800" dirty="0"/>
              <a:t>此协议的性能高于</a:t>
            </a:r>
            <a:r>
              <a:rPr lang="en-US" altLang="zh-CN" sz="2800" dirty="0"/>
              <a:t>ALOHA</a:t>
            </a:r>
            <a:r>
              <a:rPr lang="zh-CN" altLang="en-US" sz="2800" dirty="0"/>
              <a:t>协议。</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p>
            <a:fld id="{167B6074-03BC-4605-99DE-0D7519F176D7}" type="slidenum">
              <a:rPr lang="en-US" altLang="zh-CN" smtClean="0"/>
              <a:pPr/>
              <a:t>16</a:t>
            </a:fld>
            <a:endParaRPr lang="en-US" altLang="zh-CN"/>
          </a:p>
        </p:txBody>
      </p:sp>
      <p:sp>
        <p:nvSpPr>
          <p:cNvPr id="19459" name="Rectangle 2"/>
          <p:cNvSpPr>
            <a:spLocks noGrp="1" noChangeArrowheads="1"/>
          </p:cNvSpPr>
          <p:nvPr>
            <p:ph type="title"/>
          </p:nvPr>
        </p:nvSpPr>
        <p:spPr/>
        <p:txBody>
          <a:bodyPr/>
          <a:lstStyle/>
          <a:p>
            <a:pPr eaLnBrk="1" hangingPunct="1"/>
            <a:r>
              <a:rPr lang="zh-CN" altLang="en-US"/>
              <a:t>非坚持式</a:t>
            </a:r>
            <a:r>
              <a:rPr lang="en-US" altLang="zh-CN"/>
              <a:t>CSMA</a:t>
            </a:r>
          </a:p>
        </p:txBody>
      </p:sp>
      <p:sp>
        <p:nvSpPr>
          <p:cNvPr id="19460" name="Rectangle 3"/>
          <p:cNvSpPr>
            <a:spLocks noGrp="1" noChangeArrowheads="1"/>
          </p:cNvSpPr>
          <p:nvPr>
            <p:ph type="body" idx="1"/>
          </p:nvPr>
        </p:nvSpPr>
        <p:spPr>
          <a:xfrm>
            <a:off x="611560" y="1916832"/>
            <a:ext cx="8055496" cy="4114800"/>
          </a:xfrm>
        </p:spPr>
        <p:txBody>
          <a:bodyPr/>
          <a:lstStyle/>
          <a:p>
            <a:pPr eaLnBrk="1" hangingPunct="1"/>
            <a:r>
              <a:rPr lang="zh-CN" altLang="en-US" dirty="0"/>
              <a:t>当一个站点要发送数据时，先监听信道，若信道忙，就随机等待一段时间后再开始监听信道（</a:t>
            </a:r>
            <a:r>
              <a:rPr lang="zh-CN" altLang="en-US" dirty="0">
                <a:solidFill>
                  <a:srgbClr val="FF0000"/>
                </a:solidFill>
              </a:rPr>
              <a:t>非坚持</a:t>
            </a:r>
            <a:r>
              <a:rPr lang="zh-CN" altLang="en-US" dirty="0"/>
              <a:t>）；一旦发现信道空闲，就立即发送数据。</a:t>
            </a:r>
          </a:p>
          <a:p>
            <a:pPr eaLnBrk="1" hangingPunct="1"/>
            <a:r>
              <a:rPr lang="zh-CN" altLang="en-US" dirty="0"/>
              <a:t>此协议的信道利用率高于</a:t>
            </a:r>
            <a:r>
              <a:rPr lang="en-US" altLang="zh-CN" dirty="0"/>
              <a:t>1-</a:t>
            </a:r>
            <a:r>
              <a:rPr lang="zh-CN" altLang="en-US" dirty="0"/>
              <a:t>坚持式</a:t>
            </a:r>
            <a:r>
              <a:rPr lang="en-US" altLang="zh-CN" dirty="0"/>
              <a:t>CSMA</a:t>
            </a:r>
            <a:r>
              <a:rPr lang="zh-CN" altLang="en-US" dirty="0"/>
              <a:t>协议。</a:t>
            </a:r>
          </a:p>
          <a:p>
            <a:pPr eaLnBrk="1" hangingPunct="1"/>
            <a:r>
              <a:rPr lang="zh-CN" altLang="en-US" dirty="0"/>
              <a:t>网络的延迟增大。</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p>
            <a:fld id="{A7E34BCE-E312-4169-9F63-CBA5231EDFCA}" type="slidenum">
              <a:rPr lang="en-US" altLang="zh-CN" smtClean="0"/>
              <a:pPr/>
              <a:t>17</a:t>
            </a:fld>
            <a:endParaRPr lang="en-US" altLang="zh-CN"/>
          </a:p>
        </p:txBody>
      </p:sp>
      <p:sp>
        <p:nvSpPr>
          <p:cNvPr id="20483" name="Rectangle 2"/>
          <p:cNvSpPr>
            <a:spLocks noGrp="1" noChangeArrowheads="1"/>
          </p:cNvSpPr>
          <p:nvPr>
            <p:ph type="title"/>
          </p:nvPr>
        </p:nvSpPr>
        <p:spPr/>
        <p:txBody>
          <a:bodyPr/>
          <a:lstStyle/>
          <a:p>
            <a:pPr eaLnBrk="1" hangingPunct="1"/>
            <a:r>
              <a:rPr lang="en-US" altLang="zh-CN" i="1" dirty="0"/>
              <a:t>p</a:t>
            </a:r>
            <a:r>
              <a:rPr lang="en-US" altLang="zh-CN" dirty="0"/>
              <a:t>-</a:t>
            </a:r>
            <a:r>
              <a:rPr lang="zh-CN" altLang="en-US" dirty="0"/>
              <a:t>坚持式</a:t>
            </a:r>
            <a:r>
              <a:rPr lang="en-US" altLang="zh-CN" dirty="0"/>
              <a:t>CSMA</a:t>
            </a:r>
          </a:p>
        </p:txBody>
      </p:sp>
      <p:sp>
        <p:nvSpPr>
          <p:cNvPr id="20484" name="Rectangle 3"/>
          <p:cNvSpPr>
            <a:spLocks noGrp="1" noChangeArrowheads="1"/>
          </p:cNvSpPr>
          <p:nvPr>
            <p:ph type="body" idx="1"/>
          </p:nvPr>
        </p:nvSpPr>
        <p:spPr>
          <a:xfrm>
            <a:off x="642910" y="1916113"/>
            <a:ext cx="8029603" cy="4722812"/>
          </a:xfrm>
        </p:spPr>
        <p:txBody>
          <a:bodyPr/>
          <a:lstStyle/>
          <a:p>
            <a:pPr eaLnBrk="1" hangingPunct="1">
              <a:spcBef>
                <a:spcPts val="1200"/>
              </a:spcBef>
            </a:pPr>
            <a:r>
              <a:rPr lang="zh-CN" altLang="en-US" sz="2800" dirty="0"/>
              <a:t>用于</a:t>
            </a:r>
            <a:r>
              <a:rPr lang="zh-CN" altLang="en-US" sz="2800" b="1" dirty="0">
                <a:solidFill>
                  <a:srgbClr val="FF0000"/>
                </a:solidFill>
              </a:rPr>
              <a:t>时隙信道</a:t>
            </a:r>
            <a:r>
              <a:rPr lang="zh-CN" altLang="en-US" sz="2800" dirty="0"/>
              <a:t>。当一个站点要发送数据时，先监听信道，若信道忙则等到下个时间片再监听信道；若信道空闲，则以概率</a:t>
            </a:r>
            <a:r>
              <a:rPr lang="en-US" altLang="zh-CN" sz="2800" i="1" dirty="0"/>
              <a:t>p </a:t>
            </a:r>
            <a:r>
              <a:rPr lang="zh-CN" altLang="en-US" sz="2800" dirty="0"/>
              <a:t>发送数据，概率</a:t>
            </a:r>
            <a:r>
              <a:rPr lang="en-US" altLang="zh-CN" sz="2800" i="1" dirty="0"/>
              <a:t>q</a:t>
            </a:r>
            <a:r>
              <a:rPr lang="en-US" altLang="zh-CN" sz="2800" dirty="0"/>
              <a:t>=1-</a:t>
            </a:r>
            <a:r>
              <a:rPr lang="en-US" altLang="zh-CN" sz="2800" i="1" dirty="0"/>
              <a:t>p </a:t>
            </a:r>
            <a:r>
              <a:rPr lang="zh-CN" altLang="en-US" sz="2800" dirty="0"/>
              <a:t>推迟到下个时间片再重复上述过程，直到数据被发送。</a:t>
            </a:r>
          </a:p>
          <a:p>
            <a:pPr eaLnBrk="1" hangingPunct="1">
              <a:spcBef>
                <a:spcPts val="1200"/>
              </a:spcBef>
            </a:pPr>
            <a:r>
              <a:rPr lang="zh-CN" altLang="en-US" sz="2800" dirty="0">
                <a:solidFill>
                  <a:srgbClr val="FF0000"/>
                </a:solidFill>
              </a:rPr>
              <a:t>概率</a:t>
            </a:r>
            <a:r>
              <a:rPr lang="en-US" altLang="zh-CN" sz="2800" i="1" dirty="0">
                <a:solidFill>
                  <a:srgbClr val="FF0000"/>
                </a:solidFill>
              </a:rPr>
              <a:t>p</a:t>
            </a:r>
            <a:r>
              <a:rPr lang="en-US" altLang="zh-CN" sz="2800" i="1" dirty="0"/>
              <a:t> </a:t>
            </a:r>
            <a:r>
              <a:rPr lang="zh-CN" altLang="en-US" sz="2800" dirty="0"/>
              <a:t>的目的就是试图降低</a:t>
            </a:r>
            <a:r>
              <a:rPr lang="en-US" altLang="zh-CN" sz="2800" dirty="0"/>
              <a:t>1-</a:t>
            </a:r>
            <a:r>
              <a:rPr lang="zh-CN" altLang="en-US" sz="2800" dirty="0"/>
              <a:t>坚持式协议中多个站点同时发送而造成冲突的概率。</a:t>
            </a:r>
          </a:p>
          <a:p>
            <a:pPr eaLnBrk="1" hangingPunct="1">
              <a:spcBef>
                <a:spcPts val="1200"/>
              </a:spcBef>
            </a:pPr>
            <a:r>
              <a:rPr lang="zh-CN" altLang="en-US" sz="2800" dirty="0"/>
              <a:t>采用</a:t>
            </a:r>
            <a:r>
              <a:rPr lang="zh-CN" altLang="en-US" sz="2800" dirty="0">
                <a:solidFill>
                  <a:srgbClr val="FF0000"/>
                </a:solidFill>
              </a:rPr>
              <a:t>坚持监听</a:t>
            </a:r>
            <a:r>
              <a:rPr lang="zh-CN" altLang="en-US" sz="2800" dirty="0"/>
              <a:t>是试图克服非坚持式协议中造成的时间延迟。</a:t>
            </a:r>
          </a:p>
          <a:p>
            <a:pPr eaLnBrk="1" hangingPunct="1">
              <a:spcBef>
                <a:spcPts val="1200"/>
              </a:spcBef>
            </a:pPr>
            <a:r>
              <a:rPr lang="en-US" altLang="zh-CN" sz="2800" i="1" dirty="0"/>
              <a:t>p</a:t>
            </a:r>
            <a:r>
              <a:rPr lang="zh-CN" altLang="en-US" sz="2800" dirty="0"/>
              <a:t>的选择直接关系到协议的性能。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6"/>
          <p:cNvSpPr>
            <a:spLocks noGrp="1"/>
          </p:cNvSpPr>
          <p:nvPr>
            <p:ph type="sldNum" sz="quarter" idx="12"/>
          </p:nvPr>
        </p:nvSpPr>
        <p:spPr>
          <a:noFill/>
        </p:spPr>
        <p:txBody>
          <a:bodyPr/>
          <a:lstStyle/>
          <a:p>
            <a:fld id="{E98289D0-6C28-4F03-99A1-A2346DE9B5EB}" type="slidenum">
              <a:rPr lang="en-US" altLang="zh-CN" smtClean="0"/>
              <a:pPr/>
              <a:t>18</a:t>
            </a:fld>
            <a:endParaRPr lang="en-US" altLang="zh-CN"/>
          </a:p>
        </p:txBody>
      </p:sp>
      <p:sp>
        <p:nvSpPr>
          <p:cNvPr id="21507" name="Rectangle 2"/>
          <p:cNvSpPr>
            <a:spLocks noGrp="1" noChangeArrowheads="1"/>
          </p:cNvSpPr>
          <p:nvPr>
            <p:ph type="title"/>
          </p:nvPr>
        </p:nvSpPr>
        <p:spPr>
          <a:xfrm>
            <a:off x="1143000" y="838200"/>
            <a:ext cx="7772400" cy="765175"/>
          </a:xfrm>
        </p:spPr>
        <p:txBody>
          <a:bodyPr/>
          <a:lstStyle/>
          <a:p>
            <a:pPr eaLnBrk="1" hangingPunct="1"/>
            <a:r>
              <a:rPr lang="en-US" altLang="zh-CN"/>
              <a:t>CSMA/CD</a:t>
            </a:r>
          </a:p>
        </p:txBody>
      </p:sp>
      <p:sp>
        <p:nvSpPr>
          <p:cNvPr id="21508" name="Rectangle 3"/>
          <p:cNvSpPr>
            <a:spLocks noGrp="1" noChangeArrowheads="1"/>
          </p:cNvSpPr>
          <p:nvPr>
            <p:ph type="body" sz="half" idx="1"/>
          </p:nvPr>
        </p:nvSpPr>
        <p:spPr>
          <a:xfrm>
            <a:off x="838200" y="2209800"/>
            <a:ext cx="7866063" cy="3673475"/>
          </a:xfrm>
        </p:spPr>
        <p:txBody>
          <a:bodyPr/>
          <a:lstStyle/>
          <a:p>
            <a:pPr eaLnBrk="1" hangingPunct="1">
              <a:spcBef>
                <a:spcPts val="1200"/>
              </a:spcBef>
            </a:pPr>
            <a:r>
              <a:rPr lang="en-US" altLang="zh-CN" sz="2400" dirty="0"/>
              <a:t>CS</a:t>
            </a:r>
            <a:r>
              <a:rPr lang="zh-CN" altLang="en-US" sz="2400" dirty="0"/>
              <a:t>协议的</a:t>
            </a:r>
            <a:r>
              <a:rPr lang="zh-CN" altLang="en-US" sz="2400" dirty="0">
                <a:latin typeface="Arial" charset="0"/>
              </a:rPr>
              <a:t>“</a:t>
            </a:r>
            <a:r>
              <a:rPr lang="zh-CN" altLang="en-US" sz="2400" dirty="0">
                <a:solidFill>
                  <a:srgbClr val="FF0000"/>
                </a:solidFill>
              </a:rPr>
              <a:t>讲前先听</a:t>
            </a:r>
            <a:r>
              <a:rPr lang="zh-CN" altLang="en-US" sz="2400" dirty="0">
                <a:latin typeface="Arial" charset="0"/>
              </a:rPr>
              <a:t>”</a:t>
            </a:r>
            <a:r>
              <a:rPr lang="zh-CN" altLang="en-US" sz="2400" dirty="0"/>
              <a:t>对</a:t>
            </a:r>
            <a:r>
              <a:rPr lang="en-US" altLang="zh-CN" sz="2400" dirty="0"/>
              <a:t>ALOHA</a:t>
            </a:r>
            <a:r>
              <a:rPr lang="zh-CN" altLang="en-US" sz="2400" dirty="0"/>
              <a:t>系统进行了有效的改进，但在发送过程中若发生冲突，仍要将剩余的无效数据发送完，既浪费了时间又浪费了带宽。</a:t>
            </a:r>
          </a:p>
          <a:p>
            <a:pPr eaLnBrk="1" hangingPunct="1">
              <a:spcBef>
                <a:spcPts val="1200"/>
              </a:spcBef>
            </a:pPr>
            <a:r>
              <a:rPr lang="en-US" altLang="zh-CN" sz="2400" dirty="0"/>
              <a:t>CD</a:t>
            </a:r>
            <a:r>
              <a:rPr lang="zh-CN" altLang="en-US" sz="2400" dirty="0"/>
              <a:t>协议的</a:t>
            </a:r>
            <a:r>
              <a:rPr lang="zh-CN" altLang="en-US" sz="2400" dirty="0">
                <a:latin typeface="Arial" charset="0"/>
              </a:rPr>
              <a:t>“</a:t>
            </a:r>
            <a:r>
              <a:rPr lang="zh-CN" altLang="en-US" sz="2400" dirty="0">
                <a:solidFill>
                  <a:srgbClr val="FF0000"/>
                </a:solidFill>
              </a:rPr>
              <a:t>边讲边听</a:t>
            </a:r>
            <a:r>
              <a:rPr lang="zh-CN" altLang="en-US" sz="2400" dirty="0">
                <a:latin typeface="Arial" charset="0"/>
              </a:rPr>
              <a:t>”</a:t>
            </a:r>
            <a:r>
              <a:rPr lang="zh-CN" altLang="en-US" sz="2400" dirty="0"/>
              <a:t>可对</a:t>
            </a:r>
            <a:r>
              <a:rPr lang="en-US" altLang="zh-CN" sz="2400" dirty="0"/>
              <a:t>CSMA</a:t>
            </a:r>
            <a:r>
              <a:rPr lang="zh-CN" altLang="en-US" sz="2400" dirty="0"/>
              <a:t>作进一步的改进。发送过程中，仍然监听信道，通过检测回复信号的能量或脉冲宽度并将之与发送的信号作比较，就可判断是否发生冲突。一旦发生冲突，立即取消发送，等待一随机时间后再重新尝试发送。</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6"/>
          <p:cNvSpPr>
            <a:spLocks noGrp="1"/>
          </p:cNvSpPr>
          <p:nvPr>
            <p:ph type="sldNum" sz="quarter" idx="12"/>
          </p:nvPr>
        </p:nvSpPr>
        <p:spPr>
          <a:noFill/>
        </p:spPr>
        <p:txBody>
          <a:bodyPr/>
          <a:lstStyle/>
          <a:p>
            <a:fld id="{8A213D23-96A1-4F29-B6C0-E21EF2296273}" type="slidenum">
              <a:rPr lang="en-US" altLang="zh-CN" smtClean="0"/>
              <a:pPr/>
              <a:t>19</a:t>
            </a:fld>
            <a:endParaRPr lang="en-US" altLang="zh-CN"/>
          </a:p>
        </p:txBody>
      </p:sp>
      <p:sp>
        <p:nvSpPr>
          <p:cNvPr id="22531" name="Rectangle 2"/>
          <p:cNvSpPr>
            <a:spLocks noGrp="1" noChangeArrowheads="1"/>
          </p:cNvSpPr>
          <p:nvPr>
            <p:ph type="title"/>
          </p:nvPr>
        </p:nvSpPr>
        <p:spPr>
          <a:xfrm>
            <a:off x="1066800" y="304800"/>
            <a:ext cx="7772400" cy="1052513"/>
          </a:xfrm>
        </p:spPr>
        <p:txBody>
          <a:bodyPr/>
          <a:lstStyle/>
          <a:p>
            <a:pPr eaLnBrk="1" hangingPunct="1"/>
            <a:r>
              <a:rPr lang="zh-CN" altLang="en-US" sz="4000" dirty="0"/>
              <a:t>无线局域网（</a:t>
            </a:r>
            <a:r>
              <a:rPr lang="en-US" altLang="zh-CN" sz="4000" dirty="0"/>
              <a:t>Wireless LAN</a:t>
            </a:r>
            <a:r>
              <a:rPr lang="zh-CN" altLang="en-US" sz="4000" dirty="0"/>
              <a:t>）使用</a:t>
            </a:r>
            <a:r>
              <a:rPr lang="en-US" altLang="zh-CN" sz="4000" dirty="0"/>
              <a:t>CSMA</a:t>
            </a:r>
            <a:r>
              <a:rPr lang="zh-CN" altLang="en-US" sz="4000" dirty="0"/>
              <a:t>时存在的问题</a:t>
            </a:r>
          </a:p>
        </p:txBody>
      </p:sp>
      <p:sp>
        <p:nvSpPr>
          <p:cNvPr id="22532" name="Rectangle 3"/>
          <p:cNvSpPr>
            <a:spLocks noGrp="1" noChangeArrowheads="1"/>
          </p:cNvSpPr>
          <p:nvPr>
            <p:ph type="body" sz="half" idx="1"/>
          </p:nvPr>
        </p:nvSpPr>
        <p:spPr>
          <a:xfrm>
            <a:off x="685800" y="1828800"/>
            <a:ext cx="7866063" cy="3438525"/>
          </a:xfrm>
        </p:spPr>
        <p:txBody>
          <a:bodyPr/>
          <a:lstStyle/>
          <a:p>
            <a:pPr eaLnBrk="1" hangingPunct="1"/>
            <a:r>
              <a:rPr lang="en-US" altLang="zh-CN" sz="2400" dirty="0"/>
              <a:t>WLAN</a:t>
            </a:r>
            <a:r>
              <a:rPr lang="zh-CN" altLang="en-US" sz="2400" dirty="0"/>
              <a:t>基本使用</a:t>
            </a:r>
            <a:r>
              <a:rPr lang="en-US" altLang="zh-CN" sz="2400" dirty="0"/>
              <a:t>CSMA</a:t>
            </a:r>
            <a:r>
              <a:rPr lang="zh-CN" altLang="en-US" sz="2400" dirty="0"/>
              <a:t>协议，但由于各个站点发出的信号</a:t>
            </a:r>
            <a:r>
              <a:rPr lang="zh-CN" altLang="en-US" sz="2400" dirty="0">
                <a:solidFill>
                  <a:srgbClr val="FF0000"/>
                </a:solidFill>
              </a:rPr>
              <a:t>范围有限</a:t>
            </a:r>
            <a:r>
              <a:rPr lang="zh-CN" altLang="en-US" sz="2400" dirty="0"/>
              <a:t>（不像有线网络中一个站点发出的信号可到达所有的站点），因此会造成：</a:t>
            </a:r>
          </a:p>
          <a:p>
            <a:pPr lvl="1" eaLnBrk="1" hangingPunct="1"/>
            <a:r>
              <a:rPr lang="zh-CN" altLang="en-US" sz="2000" dirty="0">
                <a:solidFill>
                  <a:srgbClr val="FF0000"/>
                </a:solidFill>
              </a:rPr>
              <a:t>隐藏站点</a:t>
            </a:r>
            <a:r>
              <a:rPr lang="zh-CN" altLang="en-US" sz="2000" dirty="0"/>
              <a:t>问题（</a:t>
            </a:r>
            <a:r>
              <a:rPr lang="en-US" altLang="zh-CN" sz="2000" dirty="0"/>
              <a:t>hidden station problem</a:t>
            </a:r>
            <a:r>
              <a:rPr lang="zh-CN" altLang="en-US" sz="2000" dirty="0"/>
              <a:t>）：图</a:t>
            </a:r>
            <a:r>
              <a:rPr lang="en-US" altLang="zh-CN" sz="2000" dirty="0"/>
              <a:t>(a)</a:t>
            </a:r>
            <a:r>
              <a:rPr lang="zh-CN" altLang="en-US" sz="2000" dirty="0"/>
              <a:t>中，</a:t>
            </a:r>
            <a:r>
              <a:rPr lang="en-US" altLang="zh-CN" sz="2000" dirty="0"/>
              <a:t>A</a:t>
            </a:r>
            <a:r>
              <a:rPr lang="zh-CN" altLang="en-US" sz="2000" dirty="0"/>
              <a:t>向</a:t>
            </a:r>
            <a:r>
              <a:rPr lang="en-US" altLang="zh-CN" sz="2000" dirty="0"/>
              <a:t>B</a:t>
            </a:r>
            <a:r>
              <a:rPr lang="zh-CN" altLang="en-US" sz="2000" dirty="0"/>
              <a:t>发送时，由于</a:t>
            </a:r>
            <a:r>
              <a:rPr lang="en-US" altLang="zh-CN" sz="2000" dirty="0"/>
              <a:t>C</a:t>
            </a:r>
            <a:r>
              <a:rPr lang="zh-CN" altLang="en-US" sz="2000" dirty="0"/>
              <a:t>听不到误以为可发送数据，造成</a:t>
            </a:r>
            <a:r>
              <a:rPr lang="en-US" altLang="zh-CN" sz="2000" dirty="0"/>
              <a:t>B</a:t>
            </a:r>
            <a:r>
              <a:rPr lang="zh-CN" altLang="en-US" sz="2000" dirty="0"/>
              <a:t>接收失败。</a:t>
            </a:r>
          </a:p>
          <a:p>
            <a:pPr lvl="1" eaLnBrk="1" hangingPunct="1"/>
            <a:r>
              <a:rPr lang="zh-CN" altLang="en-US" sz="2000" dirty="0">
                <a:solidFill>
                  <a:srgbClr val="FF0000"/>
                </a:solidFill>
              </a:rPr>
              <a:t>暴露站点</a:t>
            </a:r>
            <a:r>
              <a:rPr lang="zh-CN" altLang="en-US" sz="2000" dirty="0"/>
              <a:t>问题（</a:t>
            </a:r>
            <a:r>
              <a:rPr lang="en-US" altLang="zh-CN" sz="2000" dirty="0"/>
              <a:t>exposed station problem</a:t>
            </a:r>
            <a:r>
              <a:rPr lang="zh-CN" altLang="en-US" sz="2000" dirty="0"/>
              <a:t>）：图</a:t>
            </a:r>
            <a:r>
              <a:rPr lang="en-US" altLang="zh-CN" sz="2000" dirty="0"/>
              <a:t>(b)</a:t>
            </a:r>
            <a:r>
              <a:rPr lang="zh-CN" altLang="en-US" sz="2000" dirty="0"/>
              <a:t>中，</a:t>
            </a:r>
            <a:r>
              <a:rPr lang="en-US" altLang="zh-CN" sz="2000" dirty="0"/>
              <a:t>B</a:t>
            </a:r>
            <a:r>
              <a:rPr lang="zh-CN" altLang="en-US" sz="2000" dirty="0"/>
              <a:t>向</a:t>
            </a:r>
            <a:r>
              <a:rPr lang="en-US" altLang="zh-CN" sz="2000" dirty="0"/>
              <a:t>A</a:t>
            </a:r>
            <a:r>
              <a:rPr lang="zh-CN" altLang="en-US" sz="2000" dirty="0"/>
              <a:t>发送时，</a:t>
            </a:r>
            <a:r>
              <a:rPr lang="en-US" altLang="zh-CN" sz="2000" dirty="0"/>
              <a:t>C</a:t>
            </a:r>
            <a:r>
              <a:rPr lang="zh-CN" altLang="en-US" sz="2000" dirty="0"/>
              <a:t>听到信道忙误认为它不能向</a:t>
            </a:r>
            <a:r>
              <a:rPr lang="en-US" altLang="zh-CN" sz="2000" dirty="0"/>
              <a:t>D</a:t>
            </a:r>
            <a:r>
              <a:rPr lang="zh-CN" altLang="en-US" sz="2000" dirty="0"/>
              <a:t>发送数据，实际上并不影响</a:t>
            </a:r>
            <a:r>
              <a:rPr lang="en-US" altLang="zh-CN" sz="2000" dirty="0"/>
              <a:t>A</a:t>
            </a:r>
            <a:r>
              <a:rPr lang="zh-CN" altLang="en-US" sz="2000" dirty="0"/>
              <a:t>和</a:t>
            </a:r>
            <a:r>
              <a:rPr lang="en-US" altLang="zh-CN" sz="2000" dirty="0"/>
              <a:t>D</a:t>
            </a:r>
            <a:r>
              <a:rPr lang="zh-CN" altLang="en-US" sz="2000" dirty="0"/>
              <a:t>两站的接收。</a:t>
            </a:r>
          </a:p>
        </p:txBody>
      </p:sp>
      <p:pic>
        <p:nvPicPr>
          <p:cNvPr id="22533" name="Picture 4"/>
          <p:cNvPicPr>
            <a:picLocks noGrp="1" noChangeAspect="1" noChangeArrowheads="1"/>
          </p:cNvPicPr>
          <p:nvPr>
            <p:ph sz="half" idx="2"/>
          </p:nvPr>
        </p:nvPicPr>
        <p:blipFill>
          <a:blip r:embed="rId3" cstate="print"/>
          <a:srcRect/>
          <a:stretch>
            <a:fillRect/>
          </a:stretch>
        </p:blipFill>
        <p:spPr>
          <a:xfrm>
            <a:off x="431800" y="5181600"/>
            <a:ext cx="8712200" cy="16764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2</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solidFill>
                  <a:srgbClr val="FF0000"/>
                </a:solidFill>
                <a:latin typeface="+mn-ea"/>
              </a:rPr>
              <a:t>传统</a:t>
            </a:r>
            <a:r>
              <a:rPr lang="en-US" altLang="zh-CN" b="1" dirty="0">
                <a:solidFill>
                  <a:srgbClr val="FF0000"/>
                </a:solidFill>
                <a:latin typeface="+mn-ea"/>
              </a:rPr>
              <a:t>LAN</a:t>
            </a:r>
            <a:r>
              <a:rPr lang="zh-CN" altLang="en-US" b="1" dirty="0">
                <a:solidFill>
                  <a:srgbClr val="FF0000"/>
                </a:solidFill>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en-US" altLang="zh-CN" b="1" dirty="0">
              <a:latin typeface="+mn-ea"/>
            </a:endParaRPr>
          </a:p>
          <a:p>
            <a:pPr eaLnBrk="1" hangingPunct="1">
              <a:defRPr/>
            </a:pP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a:p>
            <a:pPr eaLnBrk="1" hangingPunct="1">
              <a:defRPr/>
            </a:pP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6"/>
          <p:cNvSpPr>
            <a:spLocks noGrp="1"/>
          </p:cNvSpPr>
          <p:nvPr>
            <p:ph type="sldNum" sz="quarter" idx="12"/>
          </p:nvPr>
        </p:nvSpPr>
        <p:spPr>
          <a:noFill/>
        </p:spPr>
        <p:txBody>
          <a:bodyPr/>
          <a:lstStyle/>
          <a:p>
            <a:fld id="{DA59BD30-ECB0-4976-B568-202C9802A5AE}" type="slidenum">
              <a:rPr lang="en-US" altLang="zh-CN" smtClean="0"/>
              <a:pPr/>
              <a:t>20</a:t>
            </a:fld>
            <a:endParaRPr lang="en-US" altLang="zh-CN"/>
          </a:p>
        </p:txBody>
      </p:sp>
      <p:sp>
        <p:nvSpPr>
          <p:cNvPr id="23555" name="Rectangle 2"/>
          <p:cNvSpPr>
            <a:spLocks noGrp="1" noChangeArrowheads="1"/>
          </p:cNvSpPr>
          <p:nvPr>
            <p:ph type="title"/>
          </p:nvPr>
        </p:nvSpPr>
        <p:spPr>
          <a:xfrm>
            <a:off x="1150938" y="228600"/>
            <a:ext cx="7793037" cy="1381125"/>
          </a:xfrm>
        </p:spPr>
        <p:txBody>
          <a:bodyPr/>
          <a:lstStyle/>
          <a:p>
            <a:pPr eaLnBrk="1" hangingPunct="1"/>
            <a:r>
              <a:rPr lang="en-US" altLang="zh-CN" sz="3600" dirty="0"/>
              <a:t>CSMA with Collision Avoidance</a:t>
            </a:r>
            <a:r>
              <a:rPr lang="zh-CN" altLang="en-US" sz="3600" dirty="0"/>
              <a:t>协议</a:t>
            </a:r>
          </a:p>
        </p:txBody>
      </p:sp>
      <p:sp>
        <p:nvSpPr>
          <p:cNvPr id="23556" name="Rectangle 3"/>
          <p:cNvSpPr>
            <a:spLocks noGrp="1" noChangeArrowheads="1"/>
          </p:cNvSpPr>
          <p:nvPr>
            <p:ph type="body" sz="half" idx="1"/>
          </p:nvPr>
        </p:nvSpPr>
        <p:spPr>
          <a:xfrm>
            <a:off x="539552" y="1844675"/>
            <a:ext cx="8496498" cy="4679950"/>
          </a:xfrm>
        </p:spPr>
        <p:txBody>
          <a:bodyPr/>
          <a:lstStyle/>
          <a:p>
            <a:pPr eaLnBrk="1" hangingPunct="1">
              <a:lnSpc>
                <a:spcPct val="90000"/>
              </a:lnSpc>
            </a:pPr>
            <a:r>
              <a:rPr lang="en-US" altLang="zh-CN" sz="2800" dirty="0"/>
              <a:t>CSMA/CA</a:t>
            </a:r>
            <a:r>
              <a:rPr lang="zh-CN" altLang="en-US" sz="2800" dirty="0"/>
              <a:t>（避免冲突的</a:t>
            </a:r>
            <a:r>
              <a:rPr lang="en-US" altLang="zh-CN" sz="2800" dirty="0"/>
              <a:t>CSMA</a:t>
            </a:r>
            <a:r>
              <a:rPr lang="zh-CN" altLang="en-US" sz="2800" dirty="0"/>
              <a:t>协议）是</a:t>
            </a:r>
            <a:r>
              <a:rPr lang="en-US" altLang="zh-CN" sz="2800" dirty="0"/>
              <a:t>WLAN</a:t>
            </a:r>
            <a:r>
              <a:rPr lang="zh-CN" altLang="en-US" sz="2800" dirty="0"/>
              <a:t>采用的介质访问控制协议，其相应的国际标准为</a:t>
            </a:r>
            <a:r>
              <a:rPr lang="en-US" altLang="zh-CN" sz="2800" dirty="0"/>
              <a:t>IEEE 802.11</a:t>
            </a:r>
            <a:r>
              <a:rPr lang="zh-CN" altLang="en-US" sz="2800" dirty="0"/>
              <a:t>。</a:t>
            </a:r>
          </a:p>
          <a:p>
            <a:pPr eaLnBrk="1" hangingPunct="1">
              <a:lnSpc>
                <a:spcPct val="90000"/>
              </a:lnSpc>
            </a:pPr>
            <a:r>
              <a:rPr lang="zh-CN" altLang="en-US" sz="2800" dirty="0"/>
              <a:t>发送方先发送</a:t>
            </a:r>
            <a:r>
              <a:rPr lang="zh-CN" altLang="en-US" sz="2800" b="1" dirty="0">
                <a:solidFill>
                  <a:srgbClr val="FF0000"/>
                </a:solidFill>
              </a:rPr>
              <a:t>短帧</a:t>
            </a:r>
            <a:r>
              <a:rPr lang="en-US" altLang="zh-CN" sz="2800" b="1" dirty="0">
                <a:solidFill>
                  <a:srgbClr val="FF0000"/>
                </a:solidFill>
              </a:rPr>
              <a:t>RTS</a:t>
            </a:r>
            <a:r>
              <a:rPr lang="zh-CN" altLang="en-US" sz="2800" dirty="0"/>
              <a:t>（</a:t>
            </a:r>
            <a:r>
              <a:rPr lang="en-US" altLang="zh-CN" sz="2800" dirty="0"/>
              <a:t> Request to Send </a:t>
            </a:r>
            <a:r>
              <a:rPr lang="zh-CN" altLang="en-US" sz="2800" dirty="0"/>
              <a:t>），接收方响应一个</a:t>
            </a:r>
            <a:r>
              <a:rPr lang="zh-CN" altLang="en-US" sz="2800" b="1" dirty="0">
                <a:solidFill>
                  <a:srgbClr val="FF0000"/>
                </a:solidFill>
              </a:rPr>
              <a:t>短帧</a:t>
            </a:r>
            <a:r>
              <a:rPr lang="en-US" altLang="zh-CN" sz="2800" b="1" dirty="0">
                <a:solidFill>
                  <a:srgbClr val="FF0000"/>
                </a:solidFill>
              </a:rPr>
              <a:t>CTS</a:t>
            </a:r>
            <a:r>
              <a:rPr lang="zh-CN" altLang="en-US" sz="2800" dirty="0"/>
              <a:t>（</a:t>
            </a:r>
            <a:r>
              <a:rPr lang="en-US" altLang="zh-CN" sz="2800" dirty="0"/>
              <a:t>Clear to Send </a:t>
            </a:r>
            <a:r>
              <a:rPr lang="zh-CN" altLang="en-US" sz="2800" dirty="0"/>
              <a:t>），使接收方周围的站点不会在即将到来的数据帧期间发送数据而导致冲突（</a:t>
            </a:r>
            <a:r>
              <a:rPr lang="zh-CN" altLang="en-US" sz="2800" dirty="0">
                <a:solidFill>
                  <a:srgbClr val="FF0000"/>
                </a:solidFill>
              </a:rPr>
              <a:t>避免冲突</a:t>
            </a:r>
            <a:r>
              <a:rPr lang="zh-CN" altLang="en-US" sz="2800" dirty="0"/>
              <a:t>）。</a:t>
            </a:r>
          </a:p>
          <a:p>
            <a:pPr eaLnBrk="1" hangingPunct="1">
              <a:lnSpc>
                <a:spcPct val="90000"/>
              </a:lnSpc>
            </a:pPr>
            <a:r>
              <a:rPr lang="zh-CN" altLang="en-US" sz="2800" dirty="0"/>
              <a:t>当多个站点同时发短帧时仍会发生冲突，在预定时间内没有收到</a:t>
            </a:r>
            <a:r>
              <a:rPr lang="en-US" altLang="zh-CN" sz="2800" dirty="0"/>
              <a:t>CTS</a:t>
            </a:r>
            <a:r>
              <a:rPr lang="zh-CN" altLang="en-US" sz="2800" dirty="0"/>
              <a:t>的</a:t>
            </a:r>
            <a:r>
              <a:rPr lang="zh-CN" altLang="en-US" sz="2800" dirty="0">
                <a:solidFill>
                  <a:srgbClr val="FF0000"/>
                </a:solidFill>
              </a:rPr>
              <a:t>发送方采用二进制指数退避算法</a:t>
            </a:r>
            <a:r>
              <a:rPr lang="zh-CN" altLang="en-US" sz="2800" dirty="0"/>
              <a:t>，在等待一随机时间后再次重试。</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6"/>
          <p:cNvSpPr>
            <a:spLocks noGrp="1"/>
          </p:cNvSpPr>
          <p:nvPr>
            <p:ph type="sldNum" sz="quarter" idx="12"/>
          </p:nvPr>
        </p:nvSpPr>
        <p:spPr>
          <a:noFill/>
        </p:spPr>
        <p:txBody>
          <a:bodyPr/>
          <a:lstStyle/>
          <a:p>
            <a:fld id="{7CCF0B3A-0DEC-473E-9425-725B5356F106}" type="slidenum">
              <a:rPr lang="en-US" altLang="zh-CN" smtClean="0"/>
              <a:pPr/>
              <a:t>21</a:t>
            </a:fld>
            <a:endParaRPr lang="en-US" altLang="zh-CN"/>
          </a:p>
        </p:txBody>
      </p:sp>
      <p:sp>
        <p:nvSpPr>
          <p:cNvPr id="24579" name="Rectangle 2"/>
          <p:cNvSpPr>
            <a:spLocks noGrp="1" noChangeArrowheads="1"/>
          </p:cNvSpPr>
          <p:nvPr>
            <p:ph type="title"/>
          </p:nvPr>
        </p:nvSpPr>
        <p:spPr>
          <a:xfrm>
            <a:off x="1066800" y="685800"/>
            <a:ext cx="7772400" cy="692150"/>
          </a:xfrm>
        </p:spPr>
        <p:txBody>
          <a:bodyPr/>
          <a:lstStyle/>
          <a:p>
            <a:pPr eaLnBrk="1" hangingPunct="1"/>
            <a:r>
              <a:rPr lang="en-US" altLang="zh-CN" sz="4000"/>
              <a:t>CSMA/CA</a:t>
            </a:r>
            <a:r>
              <a:rPr lang="zh-CN" altLang="en-US" sz="4000"/>
              <a:t>的分析</a:t>
            </a:r>
          </a:p>
        </p:txBody>
      </p:sp>
      <p:sp>
        <p:nvSpPr>
          <p:cNvPr id="24580" name="Rectangle 3"/>
          <p:cNvSpPr>
            <a:spLocks noGrp="1" noChangeArrowheads="1"/>
          </p:cNvSpPr>
          <p:nvPr>
            <p:ph type="body" sz="half" idx="1"/>
          </p:nvPr>
        </p:nvSpPr>
        <p:spPr>
          <a:xfrm>
            <a:off x="457200" y="1981200"/>
            <a:ext cx="8686800" cy="2736850"/>
          </a:xfrm>
        </p:spPr>
        <p:txBody>
          <a:bodyPr/>
          <a:lstStyle/>
          <a:p>
            <a:pPr eaLnBrk="1" hangingPunct="1">
              <a:lnSpc>
                <a:spcPct val="90000"/>
              </a:lnSpc>
            </a:pPr>
            <a:r>
              <a:rPr lang="en-US" altLang="zh-CN" sz="2000" dirty="0"/>
              <a:t>A</a:t>
            </a:r>
            <a:r>
              <a:rPr lang="zh-CN" altLang="en-US" sz="2000" dirty="0"/>
              <a:t>首先向</a:t>
            </a:r>
            <a:r>
              <a:rPr lang="en-US" altLang="zh-CN" sz="2000" dirty="0"/>
              <a:t>B</a:t>
            </a:r>
            <a:r>
              <a:rPr lang="zh-CN" altLang="en-US" sz="2000" dirty="0"/>
              <a:t>发送一包含后继数据帧长度的</a:t>
            </a:r>
            <a:r>
              <a:rPr lang="en-US" altLang="zh-CN" sz="2000" dirty="0"/>
              <a:t>RTS</a:t>
            </a:r>
            <a:r>
              <a:rPr lang="zh-CN" altLang="en-US" sz="2000" dirty="0"/>
              <a:t>短帧。</a:t>
            </a:r>
            <a:r>
              <a:rPr lang="en-US" altLang="zh-CN" sz="2000" dirty="0"/>
              <a:t>B</a:t>
            </a:r>
            <a:r>
              <a:rPr lang="zh-CN" altLang="en-US" sz="2000" dirty="0"/>
              <a:t>回复一个也包含数据帧长度（从</a:t>
            </a:r>
            <a:r>
              <a:rPr lang="en-US" altLang="zh-CN" sz="2000" dirty="0"/>
              <a:t>RTS</a:t>
            </a:r>
            <a:r>
              <a:rPr lang="zh-CN" altLang="en-US" sz="2000" dirty="0"/>
              <a:t>中得到）的</a:t>
            </a:r>
            <a:r>
              <a:rPr lang="en-US" altLang="zh-CN" sz="2000" dirty="0"/>
              <a:t>CTS</a:t>
            </a:r>
            <a:r>
              <a:rPr lang="zh-CN" altLang="en-US" sz="2000" dirty="0"/>
              <a:t>短帧。</a:t>
            </a:r>
            <a:r>
              <a:rPr lang="en-US" altLang="zh-CN" sz="2000" dirty="0"/>
              <a:t>A</a:t>
            </a:r>
            <a:r>
              <a:rPr lang="zh-CN" altLang="en-US" sz="2000" dirty="0"/>
              <a:t>一旦收到</a:t>
            </a:r>
            <a:r>
              <a:rPr lang="en-US" altLang="zh-CN" sz="2000" dirty="0"/>
              <a:t>CTS</a:t>
            </a:r>
            <a:r>
              <a:rPr lang="zh-CN" altLang="en-US" sz="2000" dirty="0"/>
              <a:t>，就开始发送数据。</a:t>
            </a:r>
          </a:p>
          <a:p>
            <a:pPr eaLnBrk="1" hangingPunct="1">
              <a:lnSpc>
                <a:spcPct val="90000"/>
              </a:lnSpc>
            </a:pPr>
            <a:r>
              <a:rPr lang="zh-CN" altLang="en-US" sz="2000" dirty="0"/>
              <a:t>侦听到</a:t>
            </a:r>
            <a:r>
              <a:rPr lang="en-US" altLang="zh-CN" sz="2000" dirty="0"/>
              <a:t>RTS</a:t>
            </a:r>
            <a:r>
              <a:rPr lang="zh-CN" altLang="en-US" sz="2000" dirty="0"/>
              <a:t>的其它站点均保持足够长的沉默时间使</a:t>
            </a:r>
            <a:r>
              <a:rPr lang="en-US" altLang="zh-CN" sz="2000" dirty="0"/>
              <a:t>A</a:t>
            </a:r>
            <a:r>
              <a:rPr lang="zh-CN" altLang="en-US" sz="2000" dirty="0"/>
              <a:t>可无冲突地收到</a:t>
            </a:r>
            <a:r>
              <a:rPr lang="en-US" altLang="zh-CN" sz="2000" dirty="0"/>
              <a:t>CTS</a:t>
            </a:r>
            <a:r>
              <a:rPr lang="zh-CN" altLang="en-US" sz="2000" dirty="0"/>
              <a:t>。侦听到</a:t>
            </a:r>
            <a:r>
              <a:rPr lang="en-US" altLang="zh-CN" sz="2000" dirty="0"/>
              <a:t>CTS</a:t>
            </a:r>
            <a:r>
              <a:rPr lang="zh-CN" altLang="en-US" sz="2000" dirty="0"/>
              <a:t>的站点也在后续的一定时间内（从</a:t>
            </a:r>
            <a:r>
              <a:rPr lang="en-US" altLang="zh-CN" sz="2000" dirty="0"/>
              <a:t>CTS</a:t>
            </a:r>
            <a:r>
              <a:rPr lang="zh-CN" altLang="en-US" sz="2000" dirty="0"/>
              <a:t>中可知）保持沉默。</a:t>
            </a:r>
          </a:p>
          <a:p>
            <a:pPr lvl="1" eaLnBrk="1" hangingPunct="1">
              <a:lnSpc>
                <a:spcPct val="90000"/>
              </a:lnSpc>
            </a:pPr>
            <a:r>
              <a:rPr lang="en-US" altLang="zh-CN" sz="1800" dirty="0"/>
              <a:t>C</a:t>
            </a:r>
            <a:r>
              <a:rPr lang="zh-CN" altLang="en-US" sz="1800" dirty="0"/>
              <a:t>位于</a:t>
            </a:r>
            <a:r>
              <a:rPr lang="en-US" altLang="zh-CN" sz="1800" dirty="0"/>
              <a:t>A</a:t>
            </a:r>
            <a:r>
              <a:rPr lang="zh-CN" altLang="en-US" sz="1800" dirty="0"/>
              <a:t>范围内， </a:t>
            </a:r>
            <a:r>
              <a:rPr lang="en-US" altLang="zh-CN" sz="1800" dirty="0"/>
              <a:t>B</a:t>
            </a:r>
            <a:r>
              <a:rPr lang="zh-CN" altLang="en-US" sz="1800" dirty="0"/>
              <a:t>范围外：能听到</a:t>
            </a:r>
            <a:r>
              <a:rPr lang="en-US" altLang="zh-CN" sz="1800" dirty="0"/>
              <a:t>RTS</a:t>
            </a:r>
            <a:r>
              <a:rPr lang="zh-CN" altLang="en-US" sz="1800" dirty="0"/>
              <a:t>，听不到</a:t>
            </a:r>
            <a:r>
              <a:rPr lang="en-US" altLang="zh-CN" sz="1800" dirty="0"/>
              <a:t>CTS</a:t>
            </a:r>
            <a:r>
              <a:rPr lang="zh-CN" altLang="en-US" sz="1800" dirty="0"/>
              <a:t>，也需保持静默。</a:t>
            </a:r>
          </a:p>
          <a:p>
            <a:pPr lvl="1" eaLnBrk="1" hangingPunct="1">
              <a:lnSpc>
                <a:spcPct val="90000"/>
              </a:lnSpc>
            </a:pPr>
            <a:r>
              <a:rPr lang="en-US" altLang="zh-CN" sz="1800" dirty="0"/>
              <a:t>D</a:t>
            </a:r>
            <a:r>
              <a:rPr lang="zh-CN" altLang="en-US" sz="1800" dirty="0"/>
              <a:t>和</a:t>
            </a:r>
            <a:r>
              <a:rPr lang="en-US" altLang="zh-CN" sz="1800" dirty="0"/>
              <a:t>E</a:t>
            </a:r>
            <a:r>
              <a:rPr lang="zh-CN" altLang="en-US" sz="1800" dirty="0"/>
              <a:t>都位于</a:t>
            </a:r>
            <a:r>
              <a:rPr lang="en-US" altLang="zh-CN" sz="1800" dirty="0"/>
              <a:t>B</a:t>
            </a:r>
            <a:r>
              <a:rPr lang="zh-CN" altLang="en-US" sz="1800" dirty="0"/>
              <a:t>范围内：听到</a:t>
            </a:r>
            <a:r>
              <a:rPr lang="en-US" altLang="zh-CN" sz="1800" dirty="0"/>
              <a:t>CTS</a:t>
            </a:r>
            <a:r>
              <a:rPr lang="zh-CN" altLang="en-US" sz="1800" dirty="0"/>
              <a:t>后，关闭所有的发送，直到</a:t>
            </a:r>
            <a:r>
              <a:rPr lang="en-US" altLang="zh-CN" sz="1800" dirty="0"/>
              <a:t>A</a:t>
            </a:r>
            <a:r>
              <a:rPr lang="zh-CN" altLang="en-US" sz="1800" dirty="0"/>
              <a:t>到</a:t>
            </a:r>
            <a:r>
              <a:rPr lang="en-US" altLang="zh-CN" sz="1800" dirty="0"/>
              <a:t>B</a:t>
            </a:r>
            <a:r>
              <a:rPr lang="zh-CN" altLang="en-US" sz="1800" dirty="0"/>
              <a:t>的帧被认为发送完毕。</a:t>
            </a:r>
          </a:p>
        </p:txBody>
      </p:sp>
      <p:pic>
        <p:nvPicPr>
          <p:cNvPr id="24581" name="Picture 4"/>
          <p:cNvPicPr>
            <a:picLocks noGrp="1" noChangeAspect="1" noChangeArrowheads="1"/>
          </p:cNvPicPr>
          <p:nvPr>
            <p:ph sz="half" idx="2"/>
          </p:nvPr>
        </p:nvPicPr>
        <p:blipFill>
          <a:blip r:embed="rId3" cstate="print"/>
          <a:srcRect/>
          <a:stretch>
            <a:fillRect/>
          </a:stretch>
        </p:blipFill>
        <p:spPr>
          <a:xfrm>
            <a:off x="2133600" y="4419600"/>
            <a:ext cx="6326188" cy="24384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22</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solidFill>
                  <a:srgbClr val="FF0000"/>
                </a:solidFill>
                <a:latin typeface="+mn-ea"/>
              </a:rPr>
              <a:t>5.3 </a:t>
            </a:r>
            <a:r>
              <a:rPr lang="zh-CN" altLang="en-US" b="1" dirty="0">
                <a:solidFill>
                  <a:srgbClr val="FF0000"/>
                </a:solidFill>
                <a:latin typeface="+mn-ea"/>
              </a:rPr>
              <a:t>以太网的</a:t>
            </a:r>
            <a:r>
              <a:rPr lang="en-US" altLang="zh-CN" b="1" dirty="0">
                <a:solidFill>
                  <a:srgbClr val="FF0000"/>
                </a:solidFill>
                <a:latin typeface="+mn-ea"/>
              </a:rPr>
              <a:t>MAC</a:t>
            </a:r>
            <a:r>
              <a:rPr lang="zh-CN" altLang="en-US" b="1" dirty="0">
                <a:solidFill>
                  <a:srgbClr val="FF0000"/>
                </a:solidFill>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en-US" altLang="zh-CN" b="1" dirty="0">
              <a:latin typeface="+mn-ea"/>
            </a:endParaRPr>
          </a:p>
          <a:p>
            <a:pPr eaLnBrk="1" hangingPunct="1">
              <a:defRPr/>
            </a:pP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a:p>
            <a:pPr eaLnBrk="1" hangingPunct="1">
              <a:defRPr/>
            </a:pP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p:spPr>
        <p:txBody>
          <a:bodyPr/>
          <a:lstStyle/>
          <a:p>
            <a:fld id="{22C7CCB3-91EC-4ECC-9CCB-6A4C085C96E7}" type="slidenum">
              <a:rPr lang="en-US" altLang="zh-CN" smtClean="0"/>
              <a:pPr/>
              <a:t>23</a:t>
            </a:fld>
            <a:endParaRPr lang="en-US" altLang="zh-CN"/>
          </a:p>
        </p:txBody>
      </p:sp>
      <p:sp>
        <p:nvSpPr>
          <p:cNvPr id="30723" name="Rectangle 2"/>
          <p:cNvSpPr>
            <a:spLocks noGrp="1" noChangeArrowheads="1"/>
          </p:cNvSpPr>
          <p:nvPr>
            <p:ph type="title"/>
          </p:nvPr>
        </p:nvSpPr>
        <p:spPr/>
        <p:txBody>
          <a:bodyPr/>
          <a:lstStyle/>
          <a:p>
            <a:pPr eaLnBrk="1" hangingPunct="1"/>
            <a:r>
              <a:rPr lang="en-US" altLang="zh-CN" dirty="0"/>
              <a:t>5.3 </a:t>
            </a:r>
            <a:r>
              <a:rPr lang="zh-CN" altLang="en-US" dirty="0"/>
              <a:t>以太网的</a:t>
            </a:r>
            <a:r>
              <a:rPr lang="en-US" altLang="zh-CN" dirty="0"/>
              <a:t>MAC</a:t>
            </a:r>
            <a:r>
              <a:rPr lang="zh-CN" altLang="en-US" dirty="0"/>
              <a:t>协议</a:t>
            </a:r>
          </a:p>
        </p:txBody>
      </p:sp>
      <p:sp>
        <p:nvSpPr>
          <p:cNvPr id="30724" name="Rectangle 3"/>
          <p:cNvSpPr>
            <a:spLocks noGrp="1" noChangeArrowheads="1"/>
          </p:cNvSpPr>
          <p:nvPr>
            <p:ph type="body" idx="1"/>
          </p:nvPr>
        </p:nvSpPr>
        <p:spPr>
          <a:xfrm>
            <a:off x="1182688" y="2017713"/>
            <a:ext cx="3998912" cy="4114800"/>
          </a:xfrm>
        </p:spPr>
        <p:txBody>
          <a:bodyPr/>
          <a:lstStyle/>
          <a:p>
            <a:pPr eaLnBrk="1" hangingPunct="1"/>
            <a:r>
              <a:rPr lang="zh-CN" altLang="en-US"/>
              <a:t>传输媒体</a:t>
            </a:r>
          </a:p>
          <a:p>
            <a:pPr eaLnBrk="1" hangingPunct="1"/>
            <a:r>
              <a:rPr lang="zh-CN" altLang="en-US"/>
              <a:t>拓扑结构</a:t>
            </a:r>
          </a:p>
          <a:p>
            <a:pPr eaLnBrk="1" hangingPunct="1"/>
            <a:r>
              <a:rPr lang="zh-CN" altLang="en-US"/>
              <a:t>媒体访问控制方法</a:t>
            </a:r>
          </a:p>
          <a:p>
            <a:pPr lvl="1" eaLnBrk="1" hangingPunct="1"/>
            <a:r>
              <a:rPr lang="zh-CN" altLang="en-US"/>
              <a:t>简单</a:t>
            </a:r>
          </a:p>
          <a:p>
            <a:pPr lvl="1" eaLnBrk="1" hangingPunct="1"/>
            <a:r>
              <a:rPr lang="zh-CN" altLang="en-US"/>
              <a:t>有效的通道利用率</a:t>
            </a:r>
          </a:p>
          <a:p>
            <a:pPr lvl="1" eaLnBrk="1" hangingPunct="1"/>
            <a:r>
              <a:rPr lang="zh-CN" altLang="en-US"/>
              <a:t>公平合理</a:t>
            </a:r>
          </a:p>
          <a:p>
            <a:pPr lvl="1" eaLnBrk="1" hangingPunct="1"/>
            <a:endParaRPr lang="en-US" altLang="zh-CN"/>
          </a:p>
        </p:txBody>
      </p:sp>
      <p:sp>
        <p:nvSpPr>
          <p:cNvPr id="30725" name="AutoShape 4"/>
          <p:cNvSpPr>
            <a:spLocks/>
          </p:cNvSpPr>
          <p:nvPr/>
        </p:nvSpPr>
        <p:spPr bwMode="auto">
          <a:xfrm>
            <a:off x="5029200" y="2209800"/>
            <a:ext cx="76200" cy="1371600"/>
          </a:xfrm>
          <a:prstGeom prst="rightBrace">
            <a:avLst>
              <a:gd name="adj1" fmla="val 150000"/>
              <a:gd name="adj2" fmla="val 50000"/>
            </a:avLst>
          </a:prstGeom>
          <a:noFill/>
          <a:ln w="9525">
            <a:solidFill>
              <a:schemeClr val="tx1"/>
            </a:solidFill>
            <a:round/>
            <a:headEnd/>
            <a:tailEnd/>
          </a:ln>
        </p:spPr>
        <p:txBody>
          <a:bodyPr wrap="none" anchor="ctr"/>
          <a:lstStyle/>
          <a:p>
            <a:endParaRPr lang="zh-CN" altLang="en-US"/>
          </a:p>
        </p:txBody>
      </p:sp>
      <p:sp>
        <p:nvSpPr>
          <p:cNvPr id="30726" name="Text Box 5"/>
          <p:cNvSpPr txBox="1">
            <a:spLocks noChangeArrowheads="1"/>
          </p:cNvSpPr>
          <p:nvPr/>
        </p:nvSpPr>
        <p:spPr bwMode="auto">
          <a:xfrm>
            <a:off x="5410200" y="2590800"/>
            <a:ext cx="2514600" cy="1187450"/>
          </a:xfrm>
          <a:prstGeom prst="rect">
            <a:avLst/>
          </a:prstGeom>
          <a:noFill/>
          <a:ln w="9525">
            <a:noFill/>
            <a:miter lim="800000"/>
            <a:headEnd/>
            <a:tailEnd/>
          </a:ln>
        </p:spPr>
        <p:txBody>
          <a:bodyPr>
            <a:spAutoFit/>
          </a:bodyPr>
          <a:lstStyle/>
          <a:p>
            <a:pPr>
              <a:spcBef>
                <a:spcPct val="50000"/>
              </a:spcBef>
            </a:pPr>
            <a:r>
              <a:rPr lang="zh-CN" altLang="en-US" sz="2400"/>
              <a:t>决定了传统局域网的响应时间、吞吐量和效率</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p:spPr>
        <p:txBody>
          <a:bodyPr/>
          <a:lstStyle/>
          <a:p>
            <a:fld id="{9B1FD64D-C214-43E9-B245-7A8B23BA8B7E}" type="slidenum">
              <a:rPr lang="en-US" altLang="zh-CN" smtClean="0"/>
              <a:pPr/>
              <a:t>24</a:t>
            </a:fld>
            <a:endParaRPr lang="en-US" altLang="zh-CN"/>
          </a:p>
        </p:txBody>
      </p:sp>
      <p:sp>
        <p:nvSpPr>
          <p:cNvPr id="31747" name="Rectangle 6"/>
          <p:cNvSpPr>
            <a:spLocks noGrp="1" noChangeArrowheads="1"/>
          </p:cNvSpPr>
          <p:nvPr>
            <p:ph type="title"/>
          </p:nvPr>
        </p:nvSpPr>
        <p:spPr/>
        <p:txBody>
          <a:bodyPr/>
          <a:lstStyle/>
          <a:p>
            <a:pPr eaLnBrk="1" hangingPunct="1"/>
            <a:r>
              <a:rPr lang="en-US" altLang="zh-CN" dirty="0"/>
              <a:t>5.3.1 IEEE 802.3 CSMA/CD</a:t>
            </a:r>
          </a:p>
        </p:txBody>
      </p:sp>
      <p:sp>
        <p:nvSpPr>
          <p:cNvPr id="31748" name="Rectangle 7"/>
          <p:cNvSpPr>
            <a:spLocks noGrp="1" noChangeArrowheads="1"/>
          </p:cNvSpPr>
          <p:nvPr>
            <p:ph type="body" idx="1"/>
          </p:nvPr>
        </p:nvSpPr>
        <p:spPr>
          <a:xfrm>
            <a:off x="214282" y="2017713"/>
            <a:ext cx="8740806" cy="4579937"/>
          </a:xfrm>
        </p:spPr>
        <p:txBody>
          <a:bodyPr/>
          <a:lstStyle/>
          <a:p>
            <a:pPr eaLnBrk="1" hangingPunct="1">
              <a:lnSpc>
                <a:spcPct val="90000"/>
              </a:lnSpc>
            </a:pPr>
            <a:r>
              <a:rPr lang="en-US" altLang="zh-CN" sz="2400" dirty="0"/>
              <a:t>History</a:t>
            </a:r>
          </a:p>
          <a:p>
            <a:pPr lvl="1" eaLnBrk="1" hangingPunct="1">
              <a:lnSpc>
                <a:spcPct val="90000"/>
              </a:lnSpc>
            </a:pPr>
            <a:r>
              <a:rPr lang="en-US" altLang="zh-CN" sz="2000" dirty="0"/>
              <a:t>Developed by Bob Metcalfe and others at Xerox PARC in </a:t>
            </a:r>
            <a:r>
              <a:rPr lang="en-US" altLang="zh-CN" sz="2000" b="1" dirty="0"/>
              <a:t>mid-1970s</a:t>
            </a:r>
          </a:p>
          <a:p>
            <a:pPr lvl="1" eaLnBrk="1" hangingPunct="1">
              <a:lnSpc>
                <a:spcPct val="90000"/>
              </a:lnSpc>
            </a:pPr>
            <a:r>
              <a:rPr lang="en-US" altLang="zh-CN" sz="2000" dirty="0"/>
              <a:t>Standardized by Xerox, DEC, and Intel in </a:t>
            </a:r>
            <a:r>
              <a:rPr lang="en-US" altLang="zh-CN" sz="2000" b="1" dirty="0"/>
              <a:t>1978</a:t>
            </a:r>
          </a:p>
          <a:p>
            <a:pPr lvl="1" eaLnBrk="1" hangingPunct="1">
              <a:lnSpc>
                <a:spcPct val="90000"/>
              </a:lnSpc>
            </a:pPr>
            <a:r>
              <a:rPr lang="en-US" altLang="zh-CN" sz="2000" dirty="0"/>
              <a:t>LAN standards define MAC and physical layer connectivity</a:t>
            </a:r>
          </a:p>
          <a:p>
            <a:pPr lvl="2" eaLnBrk="1" hangingPunct="1">
              <a:lnSpc>
                <a:spcPct val="90000"/>
              </a:lnSpc>
            </a:pPr>
            <a:r>
              <a:rPr lang="en-US" altLang="zh-CN" sz="1800" dirty="0"/>
              <a:t>IEEE 802.3 (CSMA/CD - Ethernet) standard </a:t>
            </a:r>
            <a:r>
              <a:rPr lang="en-US" altLang="zh-CN" sz="1800" dirty="0">
                <a:latin typeface="Times New Roman" pitchFamily="18" charset="0"/>
              </a:rPr>
              <a:t>–</a:t>
            </a:r>
            <a:r>
              <a:rPr lang="en-US" altLang="zh-CN" sz="1800" dirty="0"/>
              <a:t> originally </a:t>
            </a:r>
            <a:r>
              <a:rPr lang="en-US" altLang="zh-CN" sz="1800" b="1" dirty="0"/>
              <a:t>2Mbps</a:t>
            </a:r>
          </a:p>
          <a:p>
            <a:pPr lvl="2" eaLnBrk="1" hangingPunct="1">
              <a:lnSpc>
                <a:spcPct val="90000"/>
              </a:lnSpc>
            </a:pPr>
            <a:r>
              <a:rPr lang="en-US" altLang="zh-CN" sz="1800" dirty="0"/>
              <a:t>IEEE 802.3u standard for 100Mbps Ethernet</a:t>
            </a:r>
          </a:p>
          <a:p>
            <a:pPr lvl="2" eaLnBrk="1" hangingPunct="1">
              <a:lnSpc>
                <a:spcPct val="90000"/>
              </a:lnSpc>
            </a:pPr>
            <a:r>
              <a:rPr lang="en-US" altLang="zh-CN" sz="1800" dirty="0"/>
              <a:t>IEEE 802.3z standard for 1,000Mbps Ethernet</a:t>
            </a:r>
          </a:p>
          <a:p>
            <a:pPr eaLnBrk="1" hangingPunct="1">
              <a:lnSpc>
                <a:spcPct val="90000"/>
              </a:lnSpc>
            </a:pPr>
            <a:r>
              <a:rPr lang="en-US" altLang="zh-CN" sz="2400" dirty="0"/>
              <a:t>CSMA/CD:  Ethernet</a:t>
            </a:r>
            <a:r>
              <a:rPr lang="en-US" altLang="zh-CN" sz="2400" dirty="0">
                <a:latin typeface="Times New Roman" pitchFamily="18" charset="0"/>
              </a:rPr>
              <a:t>’</a:t>
            </a:r>
            <a:r>
              <a:rPr lang="en-US" altLang="zh-CN" sz="2400" dirty="0"/>
              <a:t>s Media Access Control (MAC) policy</a:t>
            </a:r>
          </a:p>
          <a:p>
            <a:pPr lvl="1" eaLnBrk="1" hangingPunct="1">
              <a:lnSpc>
                <a:spcPct val="90000"/>
              </a:lnSpc>
            </a:pPr>
            <a:r>
              <a:rPr lang="en-US" altLang="zh-CN" sz="2000" dirty="0"/>
              <a:t>CS = carrier sense</a:t>
            </a:r>
          </a:p>
          <a:p>
            <a:pPr lvl="2" eaLnBrk="1" hangingPunct="1">
              <a:lnSpc>
                <a:spcPct val="90000"/>
              </a:lnSpc>
            </a:pPr>
            <a:r>
              <a:rPr lang="en-US" altLang="zh-CN" sz="1800" dirty="0"/>
              <a:t>Send only if medium is idle</a:t>
            </a:r>
          </a:p>
          <a:p>
            <a:pPr lvl="1" eaLnBrk="1" hangingPunct="1">
              <a:lnSpc>
                <a:spcPct val="90000"/>
              </a:lnSpc>
            </a:pPr>
            <a:r>
              <a:rPr lang="en-US" altLang="zh-CN" sz="2000" dirty="0"/>
              <a:t>MA = multiple access</a:t>
            </a:r>
          </a:p>
          <a:p>
            <a:pPr lvl="1" eaLnBrk="1" hangingPunct="1">
              <a:lnSpc>
                <a:spcPct val="90000"/>
              </a:lnSpc>
            </a:pPr>
            <a:r>
              <a:rPr lang="en-US" altLang="zh-CN" sz="2000" dirty="0"/>
              <a:t>CD = collision detection</a:t>
            </a:r>
          </a:p>
          <a:p>
            <a:pPr lvl="2" eaLnBrk="1" hangingPunct="1">
              <a:lnSpc>
                <a:spcPct val="90000"/>
              </a:lnSpc>
            </a:pPr>
            <a:r>
              <a:rPr lang="en-US" altLang="zh-CN" sz="1800" dirty="0"/>
              <a:t>Stop sending immediately if collision is detected</a:t>
            </a:r>
          </a:p>
          <a:p>
            <a:pPr eaLnBrk="1" hangingPunct="1">
              <a:lnSpc>
                <a:spcPct val="90000"/>
              </a:lnSpc>
            </a:pPr>
            <a:endParaRPr lang="en-US" altLang="zh-CN"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p>
            <a:fld id="{3FEA4EC3-87B9-4810-A3B2-BA7FEF1274F7}" type="slidenum">
              <a:rPr lang="en-US" altLang="zh-CN" smtClean="0"/>
              <a:pPr/>
              <a:t>25</a:t>
            </a:fld>
            <a:endParaRPr lang="en-US" altLang="zh-CN"/>
          </a:p>
        </p:txBody>
      </p:sp>
      <p:sp>
        <p:nvSpPr>
          <p:cNvPr id="32771" name="Rectangle 2"/>
          <p:cNvSpPr>
            <a:spLocks noGrp="1" noChangeArrowheads="1"/>
          </p:cNvSpPr>
          <p:nvPr>
            <p:ph type="title"/>
          </p:nvPr>
        </p:nvSpPr>
        <p:spPr/>
        <p:txBody>
          <a:bodyPr/>
          <a:lstStyle/>
          <a:p>
            <a:pPr eaLnBrk="1" hangingPunct="1"/>
            <a:r>
              <a:rPr lang="en-US" altLang="zh-CN"/>
              <a:t>CSMA/CD</a:t>
            </a:r>
            <a:r>
              <a:rPr lang="zh-CN" altLang="en-US"/>
              <a:t>技术</a:t>
            </a:r>
          </a:p>
        </p:txBody>
      </p:sp>
      <p:grpSp>
        <p:nvGrpSpPr>
          <p:cNvPr id="32772" name="Group 5"/>
          <p:cNvGrpSpPr>
            <a:grpSpLocks/>
          </p:cNvGrpSpPr>
          <p:nvPr/>
        </p:nvGrpSpPr>
        <p:grpSpPr bwMode="auto">
          <a:xfrm>
            <a:off x="539750" y="2205038"/>
            <a:ext cx="8281988" cy="4238625"/>
            <a:chOff x="0" y="528"/>
            <a:chExt cx="5808" cy="3078"/>
          </a:xfrm>
        </p:grpSpPr>
        <p:pic>
          <p:nvPicPr>
            <p:cNvPr id="32774" name="Picture 6"/>
            <p:cNvPicPr>
              <a:picLocks noChangeAspect="1" noChangeArrowheads="1"/>
            </p:cNvPicPr>
            <p:nvPr/>
          </p:nvPicPr>
          <p:blipFill>
            <a:blip r:embed="rId2" cstate="print"/>
            <a:srcRect/>
            <a:stretch>
              <a:fillRect/>
            </a:stretch>
          </p:blipFill>
          <p:spPr bwMode="auto">
            <a:xfrm>
              <a:off x="346" y="528"/>
              <a:ext cx="524" cy="382"/>
            </a:xfrm>
            <a:prstGeom prst="rect">
              <a:avLst/>
            </a:prstGeom>
            <a:noFill/>
            <a:ln w="9525">
              <a:noFill/>
              <a:miter lim="800000"/>
              <a:headEnd/>
              <a:tailEnd/>
            </a:ln>
          </p:spPr>
        </p:pic>
        <p:sp>
          <p:nvSpPr>
            <p:cNvPr id="32775" name="Line 7"/>
            <p:cNvSpPr>
              <a:spLocks noChangeShapeType="1"/>
            </p:cNvSpPr>
            <p:nvPr/>
          </p:nvSpPr>
          <p:spPr bwMode="auto">
            <a:xfrm>
              <a:off x="250" y="1104"/>
              <a:ext cx="2640" cy="0"/>
            </a:xfrm>
            <a:prstGeom prst="line">
              <a:avLst/>
            </a:prstGeom>
            <a:noFill/>
            <a:ln w="76200">
              <a:solidFill>
                <a:schemeClr val="tx1"/>
              </a:solidFill>
              <a:round/>
              <a:headEnd/>
              <a:tailEnd/>
            </a:ln>
          </p:spPr>
          <p:txBody>
            <a:bodyPr wrap="none" anchor="ctr"/>
            <a:lstStyle/>
            <a:p>
              <a:endParaRPr lang="zh-CN" altLang="en-US"/>
            </a:p>
          </p:txBody>
        </p:sp>
        <p:sp>
          <p:nvSpPr>
            <p:cNvPr id="32776" name="Line 8"/>
            <p:cNvSpPr>
              <a:spLocks noChangeShapeType="1"/>
            </p:cNvSpPr>
            <p:nvPr/>
          </p:nvSpPr>
          <p:spPr bwMode="auto">
            <a:xfrm>
              <a:off x="586" y="864"/>
              <a:ext cx="0" cy="240"/>
            </a:xfrm>
            <a:prstGeom prst="line">
              <a:avLst/>
            </a:prstGeom>
            <a:noFill/>
            <a:ln w="9525">
              <a:solidFill>
                <a:schemeClr val="tx1"/>
              </a:solidFill>
              <a:round/>
              <a:headEnd/>
              <a:tailEnd/>
            </a:ln>
          </p:spPr>
          <p:txBody>
            <a:bodyPr wrap="none" anchor="ctr"/>
            <a:lstStyle/>
            <a:p>
              <a:endParaRPr lang="zh-CN" altLang="en-US"/>
            </a:p>
          </p:txBody>
        </p:sp>
        <p:sp>
          <p:nvSpPr>
            <p:cNvPr id="32777" name="Rectangle 9"/>
            <p:cNvSpPr>
              <a:spLocks noChangeArrowheads="1"/>
            </p:cNvSpPr>
            <p:nvPr/>
          </p:nvSpPr>
          <p:spPr bwMode="auto">
            <a:xfrm>
              <a:off x="538"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778" name="Picture 10"/>
            <p:cNvPicPr>
              <a:picLocks noChangeAspect="1" noChangeArrowheads="1"/>
            </p:cNvPicPr>
            <p:nvPr/>
          </p:nvPicPr>
          <p:blipFill>
            <a:blip r:embed="rId2" cstate="print"/>
            <a:srcRect/>
            <a:stretch>
              <a:fillRect/>
            </a:stretch>
          </p:blipFill>
          <p:spPr bwMode="auto">
            <a:xfrm>
              <a:off x="2222" y="528"/>
              <a:ext cx="524" cy="382"/>
            </a:xfrm>
            <a:prstGeom prst="rect">
              <a:avLst/>
            </a:prstGeom>
            <a:noFill/>
            <a:ln w="9525">
              <a:noFill/>
              <a:miter lim="800000"/>
              <a:headEnd/>
              <a:tailEnd/>
            </a:ln>
          </p:spPr>
        </p:pic>
        <p:sp>
          <p:nvSpPr>
            <p:cNvPr id="32779" name="Line 11"/>
            <p:cNvSpPr>
              <a:spLocks noChangeShapeType="1"/>
            </p:cNvSpPr>
            <p:nvPr/>
          </p:nvSpPr>
          <p:spPr bwMode="auto">
            <a:xfrm>
              <a:off x="2506" y="864"/>
              <a:ext cx="0" cy="240"/>
            </a:xfrm>
            <a:prstGeom prst="line">
              <a:avLst/>
            </a:prstGeom>
            <a:noFill/>
            <a:ln w="9525">
              <a:solidFill>
                <a:schemeClr val="tx1"/>
              </a:solidFill>
              <a:round/>
              <a:headEnd/>
              <a:tailEnd/>
            </a:ln>
          </p:spPr>
          <p:txBody>
            <a:bodyPr wrap="none" anchor="ctr"/>
            <a:lstStyle/>
            <a:p>
              <a:endParaRPr lang="zh-CN" altLang="en-US"/>
            </a:p>
          </p:txBody>
        </p:sp>
        <p:sp>
          <p:nvSpPr>
            <p:cNvPr id="32780" name="Rectangle 12"/>
            <p:cNvSpPr>
              <a:spLocks noChangeArrowheads="1"/>
            </p:cNvSpPr>
            <p:nvPr/>
          </p:nvSpPr>
          <p:spPr bwMode="auto">
            <a:xfrm>
              <a:off x="2458"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781" name="Line 13"/>
            <p:cNvSpPr>
              <a:spLocks noChangeShapeType="1"/>
            </p:cNvSpPr>
            <p:nvPr/>
          </p:nvSpPr>
          <p:spPr bwMode="auto">
            <a:xfrm>
              <a:off x="922"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82" name="Line 14"/>
            <p:cNvSpPr>
              <a:spLocks noChangeShapeType="1"/>
            </p:cNvSpPr>
            <p:nvPr/>
          </p:nvSpPr>
          <p:spPr bwMode="auto">
            <a:xfrm>
              <a:off x="2122"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83" name="Text Box 15"/>
            <p:cNvSpPr txBox="1">
              <a:spLocks noChangeArrowheads="1"/>
            </p:cNvSpPr>
            <p:nvPr/>
          </p:nvSpPr>
          <p:spPr bwMode="auto">
            <a:xfrm>
              <a:off x="1019" y="672"/>
              <a:ext cx="1213"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Two nodes transmit</a:t>
              </a:r>
            </a:p>
            <a:p>
              <a:pPr eaLnBrk="0" hangingPunct="0"/>
              <a:r>
                <a:rPr lang="en-US" altLang="zh-CN" sz="1400">
                  <a:latin typeface="Gill Sans MT" pitchFamily="34" charset="0"/>
                </a:rPr>
                <a:t>at the same time</a:t>
              </a:r>
              <a:endParaRPr lang="en-US" altLang="zh-CN" sz="2400">
                <a:latin typeface="Times New Roman" pitchFamily="18" charset="0"/>
              </a:endParaRPr>
            </a:p>
          </p:txBody>
        </p:sp>
        <p:sp>
          <p:nvSpPr>
            <p:cNvPr id="32784" name="Text Box 16"/>
            <p:cNvSpPr txBox="1">
              <a:spLocks noChangeArrowheads="1"/>
            </p:cNvSpPr>
            <p:nvPr/>
          </p:nvSpPr>
          <p:spPr bwMode="auto">
            <a:xfrm>
              <a:off x="0" y="602"/>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1</a:t>
              </a:r>
            </a:p>
          </p:txBody>
        </p:sp>
        <p:pic>
          <p:nvPicPr>
            <p:cNvPr id="32785" name="Picture 17"/>
            <p:cNvPicPr>
              <a:picLocks noChangeAspect="1" noChangeArrowheads="1"/>
            </p:cNvPicPr>
            <p:nvPr/>
          </p:nvPicPr>
          <p:blipFill>
            <a:blip r:embed="rId2" cstate="print"/>
            <a:srcRect/>
            <a:stretch>
              <a:fillRect/>
            </a:stretch>
          </p:blipFill>
          <p:spPr bwMode="auto">
            <a:xfrm>
              <a:off x="3264" y="528"/>
              <a:ext cx="524" cy="382"/>
            </a:xfrm>
            <a:prstGeom prst="rect">
              <a:avLst/>
            </a:prstGeom>
            <a:noFill/>
            <a:ln w="9525">
              <a:noFill/>
              <a:miter lim="800000"/>
              <a:headEnd/>
              <a:tailEnd/>
            </a:ln>
          </p:spPr>
        </p:pic>
        <p:sp>
          <p:nvSpPr>
            <p:cNvPr id="32786" name="Line 18"/>
            <p:cNvSpPr>
              <a:spLocks noChangeShapeType="1"/>
            </p:cNvSpPr>
            <p:nvPr/>
          </p:nvSpPr>
          <p:spPr bwMode="auto">
            <a:xfrm>
              <a:off x="3168" y="1104"/>
              <a:ext cx="2640" cy="0"/>
            </a:xfrm>
            <a:prstGeom prst="line">
              <a:avLst/>
            </a:prstGeom>
            <a:noFill/>
            <a:ln w="76200">
              <a:solidFill>
                <a:schemeClr val="tx1"/>
              </a:solidFill>
              <a:round/>
              <a:headEnd/>
              <a:tailEnd/>
            </a:ln>
          </p:spPr>
          <p:txBody>
            <a:bodyPr wrap="none" anchor="ctr"/>
            <a:lstStyle/>
            <a:p>
              <a:endParaRPr lang="zh-CN" altLang="en-US"/>
            </a:p>
          </p:txBody>
        </p:sp>
        <p:sp>
          <p:nvSpPr>
            <p:cNvPr id="32787" name="Line 19"/>
            <p:cNvSpPr>
              <a:spLocks noChangeShapeType="1"/>
            </p:cNvSpPr>
            <p:nvPr/>
          </p:nvSpPr>
          <p:spPr bwMode="auto">
            <a:xfrm>
              <a:off x="3504" y="864"/>
              <a:ext cx="0" cy="240"/>
            </a:xfrm>
            <a:prstGeom prst="line">
              <a:avLst/>
            </a:prstGeom>
            <a:noFill/>
            <a:ln w="9525">
              <a:solidFill>
                <a:schemeClr val="tx1"/>
              </a:solidFill>
              <a:round/>
              <a:headEnd/>
              <a:tailEnd/>
            </a:ln>
          </p:spPr>
          <p:txBody>
            <a:bodyPr wrap="none" anchor="ctr"/>
            <a:lstStyle/>
            <a:p>
              <a:endParaRPr lang="zh-CN" altLang="en-US"/>
            </a:p>
          </p:txBody>
        </p:sp>
        <p:sp>
          <p:nvSpPr>
            <p:cNvPr id="32788" name="Rectangle 20"/>
            <p:cNvSpPr>
              <a:spLocks noChangeArrowheads="1"/>
            </p:cNvSpPr>
            <p:nvPr/>
          </p:nvSpPr>
          <p:spPr bwMode="auto">
            <a:xfrm>
              <a:off x="3456"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789" name="Picture 21"/>
            <p:cNvPicPr>
              <a:picLocks noChangeAspect="1" noChangeArrowheads="1"/>
            </p:cNvPicPr>
            <p:nvPr/>
          </p:nvPicPr>
          <p:blipFill>
            <a:blip r:embed="rId2" cstate="print"/>
            <a:srcRect/>
            <a:stretch>
              <a:fillRect/>
            </a:stretch>
          </p:blipFill>
          <p:spPr bwMode="auto">
            <a:xfrm>
              <a:off x="5140" y="528"/>
              <a:ext cx="524" cy="382"/>
            </a:xfrm>
            <a:prstGeom prst="rect">
              <a:avLst/>
            </a:prstGeom>
            <a:noFill/>
            <a:ln w="9525">
              <a:noFill/>
              <a:miter lim="800000"/>
              <a:headEnd/>
              <a:tailEnd/>
            </a:ln>
          </p:spPr>
        </p:pic>
        <p:sp>
          <p:nvSpPr>
            <p:cNvPr id="32790" name="Line 22"/>
            <p:cNvSpPr>
              <a:spLocks noChangeShapeType="1"/>
            </p:cNvSpPr>
            <p:nvPr/>
          </p:nvSpPr>
          <p:spPr bwMode="auto">
            <a:xfrm>
              <a:off x="5424" y="864"/>
              <a:ext cx="0" cy="240"/>
            </a:xfrm>
            <a:prstGeom prst="line">
              <a:avLst/>
            </a:prstGeom>
            <a:noFill/>
            <a:ln w="9525">
              <a:solidFill>
                <a:schemeClr val="tx1"/>
              </a:solidFill>
              <a:round/>
              <a:headEnd/>
              <a:tailEnd/>
            </a:ln>
          </p:spPr>
          <p:txBody>
            <a:bodyPr wrap="none" anchor="ctr"/>
            <a:lstStyle/>
            <a:p>
              <a:endParaRPr lang="zh-CN" altLang="en-US"/>
            </a:p>
          </p:txBody>
        </p:sp>
        <p:sp>
          <p:nvSpPr>
            <p:cNvPr id="32791" name="Rectangle 23"/>
            <p:cNvSpPr>
              <a:spLocks noChangeArrowheads="1"/>
            </p:cNvSpPr>
            <p:nvPr/>
          </p:nvSpPr>
          <p:spPr bwMode="auto">
            <a:xfrm>
              <a:off x="5376"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792" name="Line 24"/>
            <p:cNvSpPr>
              <a:spLocks noChangeShapeType="1"/>
            </p:cNvSpPr>
            <p:nvPr/>
          </p:nvSpPr>
          <p:spPr bwMode="auto">
            <a:xfrm>
              <a:off x="3840"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93" name="Line 25"/>
            <p:cNvSpPr>
              <a:spLocks noChangeShapeType="1"/>
            </p:cNvSpPr>
            <p:nvPr/>
          </p:nvSpPr>
          <p:spPr bwMode="auto">
            <a:xfrm>
              <a:off x="5040"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94" name="Text Box 26"/>
            <p:cNvSpPr txBox="1">
              <a:spLocks noChangeArrowheads="1"/>
            </p:cNvSpPr>
            <p:nvPr/>
          </p:nvSpPr>
          <p:spPr bwMode="auto">
            <a:xfrm>
              <a:off x="3935" y="672"/>
              <a:ext cx="1222"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Node detect there</a:t>
              </a:r>
            </a:p>
            <a:p>
              <a:pPr eaLnBrk="0" hangingPunct="0"/>
              <a:r>
                <a:rPr lang="en-US" altLang="zh-CN" sz="1400">
                  <a:latin typeface="Gill Sans MT" pitchFamily="34" charset="0"/>
                </a:rPr>
                <a:t>has been a collision</a:t>
              </a:r>
              <a:endParaRPr lang="en-US" altLang="zh-CN" sz="2400">
                <a:latin typeface="Times New Roman" pitchFamily="18" charset="0"/>
              </a:endParaRPr>
            </a:p>
          </p:txBody>
        </p:sp>
        <p:sp>
          <p:nvSpPr>
            <p:cNvPr id="32795" name="Text Box 27"/>
            <p:cNvSpPr txBox="1">
              <a:spLocks noChangeArrowheads="1"/>
            </p:cNvSpPr>
            <p:nvPr/>
          </p:nvSpPr>
          <p:spPr bwMode="auto">
            <a:xfrm>
              <a:off x="2918" y="602"/>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2</a:t>
              </a:r>
            </a:p>
          </p:txBody>
        </p:sp>
        <p:pic>
          <p:nvPicPr>
            <p:cNvPr id="32796" name="Picture 28"/>
            <p:cNvPicPr>
              <a:picLocks noChangeAspect="1" noChangeArrowheads="1"/>
            </p:cNvPicPr>
            <p:nvPr/>
          </p:nvPicPr>
          <p:blipFill>
            <a:blip r:embed="rId2" cstate="print"/>
            <a:srcRect/>
            <a:stretch>
              <a:fillRect/>
            </a:stretch>
          </p:blipFill>
          <p:spPr bwMode="auto">
            <a:xfrm>
              <a:off x="356" y="1584"/>
              <a:ext cx="524" cy="382"/>
            </a:xfrm>
            <a:prstGeom prst="rect">
              <a:avLst/>
            </a:prstGeom>
            <a:noFill/>
            <a:ln w="9525">
              <a:noFill/>
              <a:miter lim="800000"/>
              <a:headEnd/>
              <a:tailEnd/>
            </a:ln>
          </p:spPr>
        </p:pic>
        <p:sp>
          <p:nvSpPr>
            <p:cNvPr id="32797" name="Line 29"/>
            <p:cNvSpPr>
              <a:spLocks noChangeShapeType="1"/>
            </p:cNvSpPr>
            <p:nvPr/>
          </p:nvSpPr>
          <p:spPr bwMode="auto">
            <a:xfrm>
              <a:off x="260" y="2160"/>
              <a:ext cx="2640" cy="0"/>
            </a:xfrm>
            <a:prstGeom prst="line">
              <a:avLst/>
            </a:prstGeom>
            <a:noFill/>
            <a:ln w="76200">
              <a:solidFill>
                <a:schemeClr val="tx1"/>
              </a:solidFill>
              <a:round/>
              <a:headEnd/>
              <a:tailEnd/>
            </a:ln>
          </p:spPr>
          <p:txBody>
            <a:bodyPr wrap="none" anchor="ctr"/>
            <a:lstStyle/>
            <a:p>
              <a:endParaRPr lang="zh-CN" altLang="en-US"/>
            </a:p>
          </p:txBody>
        </p:sp>
        <p:sp>
          <p:nvSpPr>
            <p:cNvPr id="32798" name="Line 30"/>
            <p:cNvSpPr>
              <a:spLocks noChangeShapeType="1"/>
            </p:cNvSpPr>
            <p:nvPr/>
          </p:nvSpPr>
          <p:spPr bwMode="auto">
            <a:xfrm>
              <a:off x="596" y="1920"/>
              <a:ext cx="0" cy="240"/>
            </a:xfrm>
            <a:prstGeom prst="line">
              <a:avLst/>
            </a:prstGeom>
            <a:noFill/>
            <a:ln w="9525">
              <a:solidFill>
                <a:schemeClr val="tx1"/>
              </a:solidFill>
              <a:round/>
              <a:headEnd/>
              <a:tailEnd/>
            </a:ln>
          </p:spPr>
          <p:txBody>
            <a:bodyPr wrap="none" anchor="ctr"/>
            <a:lstStyle/>
            <a:p>
              <a:endParaRPr lang="zh-CN" altLang="en-US"/>
            </a:p>
          </p:txBody>
        </p:sp>
        <p:sp>
          <p:nvSpPr>
            <p:cNvPr id="32799" name="Rectangle 31"/>
            <p:cNvSpPr>
              <a:spLocks noChangeArrowheads="1"/>
            </p:cNvSpPr>
            <p:nvPr/>
          </p:nvSpPr>
          <p:spPr bwMode="auto">
            <a:xfrm>
              <a:off x="548"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800" name="Picture 32"/>
            <p:cNvPicPr>
              <a:picLocks noChangeAspect="1" noChangeArrowheads="1"/>
            </p:cNvPicPr>
            <p:nvPr/>
          </p:nvPicPr>
          <p:blipFill>
            <a:blip r:embed="rId2" cstate="print"/>
            <a:srcRect/>
            <a:stretch>
              <a:fillRect/>
            </a:stretch>
          </p:blipFill>
          <p:spPr bwMode="auto">
            <a:xfrm>
              <a:off x="2232" y="1584"/>
              <a:ext cx="524" cy="382"/>
            </a:xfrm>
            <a:prstGeom prst="rect">
              <a:avLst/>
            </a:prstGeom>
            <a:noFill/>
            <a:ln w="9525">
              <a:noFill/>
              <a:miter lim="800000"/>
              <a:headEnd/>
              <a:tailEnd/>
            </a:ln>
          </p:spPr>
        </p:pic>
        <p:sp>
          <p:nvSpPr>
            <p:cNvPr id="32801" name="Line 33"/>
            <p:cNvSpPr>
              <a:spLocks noChangeShapeType="1"/>
            </p:cNvSpPr>
            <p:nvPr/>
          </p:nvSpPr>
          <p:spPr bwMode="auto">
            <a:xfrm>
              <a:off x="2516" y="1920"/>
              <a:ext cx="0" cy="240"/>
            </a:xfrm>
            <a:prstGeom prst="line">
              <a:avLst/>
            </a:prstGeom>
            <a:noFill/>
            <a:ln w="9525">
              <a:solidFill>
                <a:schemeClr val="tx1"/>
              </a:solidFill>
              <a:round/>
              <a:headEnd/>
              <a:tailEnd/>
            </a:ln>
          </p:spPr>
          <p:txBody>
            <a:bodyPr wrap="none" anchor="ctr"/>
            <a:lstStyle/>
            <a:p>
              <a:endParaRPr lang="zh-CN" altLang="en-US"/>
            </a:p>
          </p:txBody>
        </p:sp>
        <p:sp>
          <p:nvSpPr>
            <p:cNvPr id="32802" name="Rectangle 34"/>
            <p:cNvSpPr>
              <a:spLocks noChangeArrowheads="1"/>
            </p:cNvSpPr>
            <p:nvPr/>
          </p:nvSpPr>
          <p:spPr bwMode="auto">
            <a:xfrm>
              <a:off x="2468"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03" name="Line 35"/>
            <p:cNvSpPr>
              <a:spLocks noChangeShapeType="1"/>
            </p:cNvSpPr>
            <p:nvPr/>
          </p:nvSpPr>
          <p:spPr bwMode="auto">
            <a:xfrm>
              <a:off x="932" y="1824"/>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804" name="Line 36"/>
            <p:cNvSpPr>
              <a:spLocks noChangeShapeType="1"/>
            </p:cNvSpPr>
            <p:nvPr/>
          </p:nvSpPr>
          <p:spPr bwMode="auto">
            <a:xfrm>
              <a:off x="2132" y="1824"/>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805" name="Text Box 37"/>
            <p:cNvSpPr txBox="1">
              <a:spLocks noChangeArrowheads="1"/>
            </p:cNvSpPr>
            <p:nvPr/>
          </p:nvSpPr>
          <p:spPr bwMode="auto">
            <a:xfrm>
              <a:off x="1028" y="1728"/>
              <a:ext cx="1068"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Nodes transmit a</a:t>
              </a:r>
            </a:p>
            <a:p>
              <a:pPr eaLnBrk="0" hangingPunct="0"/>
              <a:r>
                <a:rPr lang="en-US" altLang="zh-CN" sz="1400">
                  <a:latin typeface="Gill Sans MT" pitchFamily="34" charset="0"/>
                </a:rPr>
                <a:t>jamming signal</a:t>
              </a:r>
              <a:endParaRPr lang="en-US" altLang="zh-CN" sz="2400">
                <a:latin typeface="Times New Roman" pitchFamily="18" charset="0"/>
              </a:endParaRPr>
            </a:p>
          </p:txBody>
        </p:sp>
        <p:sp>
          <p:nvSpPr>
            <p:cNvPr id="32806" name="Text Box 38"/>
            <p:cNvSpPr txBox="1">
              <a:spLocks noChangeArrowheads="1"/>
            </p:cNvSpPr>
            <p:nvPr/>
          </p:nvSpPr>
          <p:spPr bwMode="auto">
            <a:xfrm>
              <a:off x="10" y="1706"/>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3</a:t>
              </a:r>
            </a:p>
          </p:txBody>
        </p:sp>
        <p:grpSp>
          <p:nvGrpSpPr>
            <p:cNvPr id="32807" name="Group 39"/>
            <p:cNvGrpSpPr>
              <a:grpSpLocks/>
            </p:cNvGrpSpPr>
            <p:nvPr/>
          </p:nvGrpSpPr>
          <p:grpSpPr bwMode="auto">
            <a:xfrm>
              <a:off x="682" y="2248"/>
              <a:ext cx="1344" cy="180"/>
              <a:chOff x="816" y="2968"/>
              <a:chExt cx="1344" cy="180"/>
            </a:xfrm>
          </p:grpSpPr>
          <p:sp>
            <p:nvSpPr>
              <p:cNvPr id="32850" name="Freeform 40"/>
              <p:cNvSpPr>
                <a:spLocks/>
              </p:cNvSpPr>
              <p:nvPr/>
            </p:nvSpPr>
            <p:spPr bwMode="auto">
              <a:xfrm>
                <a:off x="816" y="296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1" name="Freeform 41"/>
              <p:cNvSpPr>
                <a:spLocks/>
              </p:cNvSpPr>
              <p:nvPr/>
            </p:nvSpPr>
            <p:spPr bwMode="auto">
              <a:xfrm>
                <a:off x="1008" y="2973"/>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2" name="Freeform 42"/>
              <p:cNvSpPr>
                <a:spLocks/>
              </p:cNvSpPr>
              <p:nvPr/>
            </p:nvSpPr>
            <p:spPr bwMode="auto">
              <a:xfrm>
                <a:off x="1200" y="2976"/>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3" name="Freeform 43"/>
              <p:cNvSpPr>
                <a:spLocks/>
              </p:cNvSpPr>
              <p:nvPr/>
            </p:nvSpPr>
            <p:spPr bwMode="auto">
              <a:xfrm>
                <a:off x="1392" y="2979"/>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4" name="Freeform 44"/>
              <p:cNvSpPr>
                <a:spLocks/>
              </p:cNvSpPr>
              <p:nvPr/>
            </p:nvSpPr>
            <p:spPr bwMode="auto">
              <a:xfrm>
                <a:off x="1584" y="2982"/>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5" name="Freeform 45"/>
              <p:cNvSpPr>
                <a:spLocks/>
              </p:cNvSpPr>
              <p:nvPr/>
            </p:nvSpPr>
            <p:spPr bwMode="auto">
              <a:xfrm>
                <a:off x="1776" y="2985"/>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6" name="Freeform 46"/>
              <p:cNvSpPr>
                <a:spLocks/>
              </p:cNvSpPr>
              <p:nvPr/>
            </p:nvSpPr>
            <p:spPr bwMode="auto">
              <a:xfrm>
                <a:off x="1968" y="298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grpSp>
        <p:pic>
          <p:nvPicPr>
            <p:cNvPr id="32808" name="Picture 47"/>
            <p:cNvPicPr>
              <a:picLocks noChangeAspect="1" noChangeArrowheads="1"/>
            </p:cNvPicPr>
            <p:nvPr/>
          </p:nvPicPr>
          <p:blipFill>
            <a:blip r:embed="rId2" cstate="print"/>
            <a:srcRect/>
            <a:stretch>
              <a:fillRect/>
            </a:stretch>
          </p:blipFill>
          <p:spPr bwMode="auto">
            <a:xfrm>
              <a:off x="3264" y="1584"/>
              <a:ext cx="524" cy="382"/>
            </a:xfrm>
            <a:prstGeom prst="rect">
              <a:avLst/>
            </a:prstGeom>
            <a:noFill/>
            <a:ln w="9525">
              <a:noFill/>
              <a:miter lim="800000"/>
              <a:headEnd/>
              <a:tailEnd/>
            </a:ln>
          </p:spPr>
        </p:pic>
        <p:sp>
          <p:nvSpPr>
            <p:cNvPr id="32809" name="Line 48"/>
            <p:cNvSpPr>
              <a:spLocks noChangeShapeType="1"/>
            </p:cNvSpPr>
            <p:nvPr/>
          </p:nvSpPr>
          <p:spPr bwMode="auto">
            <a:xfrm>
              <a:off x="3168" y="2160"/>
              <a:ext cx="2640" cy="0"/>
            </a:xfrm>
            <a:prstGeom prst="line">
              <a:avLst/>
            </a:prstGeom>
            <a:noFill/>
            <a:ln w="76200">
              <a:solidFill>
                <a:schemeClr val="tx1"/>
              </a:solidFill>
              <a:round/>
              <a:headEnd/>
              <a:tailEnd/>
            </a:ln>
          </p:spPr>
          <p:txBody>
            <a:bodyPr wrap="none" anchor="ctr"/>
            <a:lstStyle/>
            <a:p>
              <a:endParaRPr lang="zh-CN" altLang="en-US"/>
            </a:p>
          </p:txBody>
        </p:sp>
        <p:sp>
          <p:nvSpPr>
            <p:cNvPr id="32810" name="Line 49"/>
            <p:cNvSpPr>
              <a:spLocks noChangeShapeType="1"/>
            </p:cNvSpPr>
            <p:nvPr/>
          </p:nvSpPr>
          <p:spPr bwMode="auto">
            <a:xfrm>
              <a:off x="3504" y="1920"/>
              <a:ext cx="0" cy="240"/>
            </a:xfrm>
            <a:prstGeom prst="line">
              <a:avLst/>
            </a:prstGeom>
            <a:noFill/>
            <a:ln w="9525">
              <a:solidFill>
                <a:schemeClr val="tx1"/>
              </a:solidFill>
              <a:round/>
              <a:headEnd/>
              <a:tailEnd/>
            </a:ln>
          </p:spPr>
          <p:txBody>
            <a:bodyPr wrap="none" anchor="ctr"/>
            <a:lstStyle/>
            <a:p>
              <a:endParaRPr lang="zh-CN" altLang="en-US"/>
            </a:p>
          </p:txBody>
        </p:sp>
        <p:sp>
          <p:nvSpPr>
            <p:cNvPr id="32811" name="Rectangle 50"/>
            <p:cNvSpPr>
              <a:spLocks noChangeArrowheads="1"/>
            </p:cNvSpPr>
            <p:nvPr/>
          </p:nvSpPr>
          <p:spPr bwMode="auto">
            <a:xfrm>
              <a:off x="3456"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812" name="Picture 51"/>
            <p:cNvPicPr>
              <a:picLocks noChangeAspect="1" noChangeArrowheads="1"/>
            </p:cNvPicPr>
            <p:nvPr/>
          </p:nvPicPr>
          <p:blipFill>
            <a:blip r:embed="rId2" cstate="print"/>
            <a:srcRect/>
            <a:stretch>
              <a:fillRect/>
            </a:stretch>
          </p:blipFill>
          <p:spPr bwMode="auto">
            <a:xfrm>
              <a:off x="5140" y="1584"/>
              <a:ext cx="524" cy="382"/>
            </a:xfrm>
            <a:prstGeom prst="rect">
              <a:avLst/>
            </a:prstGeom>
            <a:noFill/>
            <a:ln w="9525">
              <a:noFill/>
              <a:miter lim="800000"/>
              <a:headEnd/>
              <a:tailEnd/>
            </a:ln>
          </p:spPr>
        </p:pic>
        <p:sp>
          <p:nvSpPr>
            <p:cNvPr id="32813" name="Line 52"/>
            <p:cNvSpPr>
              <a:spLocks noChangeShapeType="1"/>
            </p:cNvSpPr>
            <p:nvPr/>
          </p:nvSpPr>
          <p:spPr bwMode="auto">
            <a:xfrm>
              <a:off x="5424" y="1920"/>
              <a:ext cx="0" cy="240"/>
            </a:xfrm>
            <a:prstGeom prst="line">
              <a:avLst/>
            </a:prstGeom>
            <a:noFill/>
            <a:ln w="9525">
              <a:solidFill>
                <a:schemeClr val="tx1"/>
              </a:solidFill>
              <a:round/>
              <a:headEnd/>
              <a:tailEnd/>
            </a:ln>
          </p:spPr>
          <p:txBody>
            <a:bodyPr wrap="none" anchor="ctr"/>
            <a:lstStyle/>
            <a:p>
              <a:endParaRPr lang="zh-CN" altLang="en-US"/>
            </a:p>
          </p:txBody>
        </p:sp>
        <p:sp>
          <p:nvSpPr>
            <p:cNvPr id="32814" name="Rectangle 53"/>
            <p:cNvSpPr>
              <a:spLocks noChangeArrowheads="1"/>
            </p:cNvSpPr>
            <p:nvPr/>
          </p:nvSpPr>
          <p:spPr bwMode="auto">
            <a:xfrm>
              <a:off x="5376"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15" name="Line 54"/>
            <p:cNvSpPr>
              <a:spLocks noChangeShapeType="1"/>
            </p:cNvSpPr>
            <p:nvPr/>
          </p:nvSpPr>
          <p:spPr bwMode="auto">
            <a:xfrm>
              <a:off x="3788" y="1824"/>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816" name="Text Box 55"/>
            <p:cNvSpPr txBox="1">
              <a:spLocks noChangeArrowheads="1"/>
            </p:cNvSpPr>
            <p:nvPr/>
          </p:nvSpPr>
          <p:spPr bwMode="auto">
            <a:xfrm>
              <a:off x="3770" y="1728"/>
              <a:ext cx="1647"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Nodes wait a random</a:t>
              </a:r>
            </a:p>
            <a:p>
              <a:pPr eaLnBrk="0" hangingPunct="0"/>
              <a:r>
                <a:rPr lang="en-US" altLang="zh-CN" sz="1400">
                  <a:latin typeface="Gill Sans MT" pitchFamily="34" charset="0"/>
                </a:rPr>
                <a:t>period before retransmitting</a:t>
              </a:r>
              <a:endParaRPr lang="en-US" altLang="zh-CN" sz="2400">
                <a:latin typeface="Times New Roman" pitchFamily="18" charset="0"/>
              </a:endParaRPr>
            </a:p>
          </p:txBody>
        </p:sp>
        <p:sp>
          <p:nvSpPr>
            <p:cNvPr id="32817" name="Text Box 56"/>
            <p:cNvSpPr txBox="1">
              <a:spLocks noChangeArrowheads="1"/>
            </p:cNvSpPr>
            <p:nvPr/>
          </p:nvSpPr>
          <p:spPr bwMode="auto">
            <a:xfrm>
              <a:off x="2918" y="1706"/>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4</a:t>
              </a:r>
            </a:p>
          </p:txBody>
        </p:sp>
        <p:sp>
          <p:nvSpPr>
            <p:cNvPr id="32818" name="Freeform 57"/>
            <p:cNvSpPr>
              <a:spLocks/>
            </p:cNvSpPr>
            <p:nvPr/>
          </p:nvSpPr>
          <p:spPr bwMode="auto">
            <a:xfrm>
              <a:off x="3638"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19" name="Freeform 58"/>
            <p:cNvSpPr>
              <a:spLocks/>
            </p:cNvSpPr>
            <p:nvPr/>
          </p:nvSpPr>
          <p:spPr bwMode="auto">
            <a:xfrm>
              <a:off x="3830"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0" name="Freeform 59"/>
            <p:cNvSpPr>
              <a:spLocks/>
            </p:cNvSpPr>
            <p:nvPr/>
          </p:nvSpPr>
          <p:spPr bwMode="auto">
            <a:xfrm>
              <a:off x="4022"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1" name="Freeform 60"/>
            <p:cNvSpPr>
              <a:spLocks/>
            </p:cNvSpPr>
            <p:nvPr/>
          </p:nvSpPr>
          <p:spPr bwMode="auto">
            <a:xfrm>
              <a:off x="4214"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2" name="Freeform 61"/>
            <p:cNvSpPr>
              <a:spLocks/>
            </p:cNvSpPr>
            <p:nvPr/>
          </p:nvSpPr>
          <p:spPr bwMode="auto">
            <a:xfrm>
              <a:off x="4406"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3" name="Freeform 62"/>
            <p:cNvSpPr>
              <a:spLocks/>
            </p:cNvSpPr>
            <p:nvPr/>
          </p:nvSpPr>
          <p:spPr bwMode="auto">
            <a:xfrm>
              <a:off x="4598"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4" name="Freeform 63"/>
            <p:cNvSpPr>
              <a:spLocks/>
            </p:cNvSpPr>
            <p:nvPr/>
          </p:nvSpPr>
          <p:spPr bwMode="auto">
            <a:xfrm>
              <a:off x="4790"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p:spPr>
          <p:txBody>
            <a:bodyPr wrap="none" anchor="ctr"/>
            <a:lstStyle/>
            <a:p>
              <a:endParaRPr lang="zh-CN" altLang="en-US"/>
            </a:p>
          </p:txBody>
        </p:sp>
        <p:sp>
          <p:nvSpPr>
            <p:cNvPr id="32825" name="Freeform 64"/>
            <p:cNvSpPr>
              <a:spLocks/>
            </p:cNvSpPr>
            <p:nvPr/>
          </p:nvSpPr>
          <p:spPr bwMode="auto">
            <a:xfrm>
              <a:off x="836"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6" name="Freeform 65"/>
            <p:cNvSpPr>
              <a:spLocks/>
            </p:cNvSpPr>
            <p:nvPr/>
          </p:nvSpPr>
          <p:spPr bwMode="auto">
            <a:xfrm>
              <a:off x="1028"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p:spPr>
          <p:txBody>
            <a:bodyPr wrap="none" anchor="ctr"/>
            <a:lstStyle/>
            <a:p>
              <a:endParaRPr lang="zh-CN" altLang="en-US"/>
            </a:p>
          </p:txBody>
        </p:sp>
        <p:sp>
          <p:nvSpPr>
            <p:cNvPr id="32827" name="Freeform 66"/>
            <p:cNvSpPr>
              <a:spLocks/>
            </p:cNvSpPr>
            <p:nvPr/>
          </p:nvSpPr>
          <p:spPr bwMode="auto">
            <a:xfrm>
              <a:off x="1940"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type="triangle" w="med" len="med"/>
              <a:tailEnd/>
            </a:ln>
          </p:spPr>
          <p:txBody>
            <a:bodyPr wrap="none" anchor="ctr"/>
            <a:lstStyle/>
            <a:p>
              <a:endParaRPr lang="zh-CN" altLang="en-US"/>
            </a:p>
          </p:txBody>
        </p:sp>
        <p:sp>
          <p:nvSpPr>
            <p:cNvPr id="32828" name="Freeform 67"/>
            <p:cNvSpPr>
              <a:spLocks/>
            </p:cNvSpPr>
            <p:nvPr/>
          </p:nvSpPr>
          <p:spPr bwMode="auto">
            <a:xfrm>
              <a:off x="2132"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pic>
          <p:nvPicPr>
            <p:cNvPr id="32829" name="Picture 68"/>
            <p:cNvPicPr>
              <a:picLocks noChangeAspect="1" noChangeArrowheads="1"/>
            </p:cNvPicPr>
            <p:nvPr/>
          </p:nvPicPr>
          <p:blipFill>
            <a:blip r:embed="rId2" cstate="print"/>
            <a:srcRect/>
            <a:stretch>
              <a:fillRect/>
            </a:stretch>
          </p:blipFill>
          <p:spPr bwMode="auto">
            <a:xfrm>
              <a:off x="3231" y="3049"/>
              <a:ext cx="392" cy="325"/>
            </a:xfrm>
            <a:prstGeom prst="rect">
              <a:avLst/>
            </a:prstGeom>
            <a:noFill/>
            <a:ln w="9525">
              <a:noFill/>
              <a:miter lim="800000"/>
              <a:headEnd/>
              <a:tailEnd/>
            </a:ln>
          </p:spPr>
        </p:pic>
        <p:sp>
          <p:nvSpPr>
            <p:cNvPr id="32830" name="Line 69"/>
            <p:cNvSpPr>
              <a:spLocks noChangeShapeType="1"/>
            </p:cNvSpPr>
            <p:nvPr/>
          </p:nvSpPr>
          <p:spPr bwMode="auto">
            <a:xfrm flipH="1">
              <a:off x="1392" y="3571"/>
              <a:ext cx="2544" cy="0"/>
            </a:xfrm>
            <a:prstGeom prst="line">
              <a:avLst/>
            </a:prstGeom>
            <a:noFill/>
            <a:ln w="57150">
              <a:solidFill>
                <a:schemeClr val="tx1"/>
              </a:solidFill>
              <a:round/>
              <a:headEnd/>
              <a:tailEnd/>
            </a:ln>
          </p:spPr>
          <p:txBody>
            <a:bodyPr wrap="none" anchor="ctr"/>
            <a:lstStyle/>
            <a:p>
              <a:endParaRPr lang="zh-CN" altLang="en-US"/>
            </a:p>
          </p:txBody>
        </p:sp>
        <p:sp>
          <p:nvSpPr>
            <p:cNvPr id="32831" name="Rectangle 70"/>
            <p:cNvSpPr>
              <a:spLocks noChangeArrowheads="1"/>
            </p:cNvSpPr>
            <p:nvPr/>
          </p:nvSpPr>
          <p:spPr bwMode="auto">
            <a:xfrm>
              <a:off x="3490" y="3535"/>
              <a:ext cx="40"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32" name="Line 71"/>
            <p:cNvSpPr>
              <a:spLocks noChangeShapeType="1"/>
            </p:cNvSpPr>
            <p:nvPr/>
          </p:nvSpPr>
          <p:spPr bwMode="auto">
            <a:xfrm flipV="1">
              <a:off x="3505" y="3361"/>
              <a:ext cx="0" cy="174"/>
            </a:xfrm>
            <a:prstGeom prst="line">
              <a:avLst/>
            </a:prstGeom>
            <a:noFill/>
            <a:ln w="9525">
              <a:solidFill>
                <a:schemeClr val="tx1"/>
              </a:solidFill>
              <a:round/>
              <a:headEnd/>
              <a:tailEnd/>
            </a:ln>
          </p:spPr>
          <p:txBody>
            <a:bodyPr wrap="none" anchor="ctr"/>
            <a:lstStyle/>
            <a:p>
              <a:endParaRPr lang="zh-CN" altLang="en-US"/>
            </a:p>
          </p:txBody>
        </p:sp>
        <p:pic>
          <p:nvPicPr>
            <p:cNvPr id="32833" name="Picture 72"/>
            <p:cNvPicPr>
              <a:picLocks noChangeAspect="1" noChangeArrowheads="1"/>
            </p:cNvPicPr>
            <p:nvPr/>
          </p:nvPicPr>
          <p:blipFill>
            <a:blip r:embed="rId2" cstate="print"/>
            <a:srcRect/>
            <a:stretch>
              <a:fillRect/>
            </a:stretch>
          </p:blipFill>
          <p:spPr bwMode="auto">
            <a:xfrm>
              <a:off x="2839" y="3049"/>
              <a:ext cx="392" cy="325"/>
            </a:xfrm>
            <a:prstGeom prst="rect">
              <a:avLst/>
            </a:prstGeom>
            <a:noFill/>
            <a:ln w="9525">
              <a:noFill/>
              <a:miter lim="800000"/>
              <a:headEnd/>
              <a:tailEnd/>
            </a:ln>
          </p:spPr>
        </p:pic>
        <p:sp>
          <p:nvSpPr>
            <p:cNvPr id="32834" name="Rectangle 73"/>
            <p:cNvSpPr>
              <a:spLocks noChangeArrowheads="1"/>
            </p:cNvSpPr>
            <p:nvPr/>
          </p:nvSpPr>
          <p:spPr bwMode="auto">
            <a:xfrm>
              <a:off x="3100" y="3535"/>
              <a:ext cx="39"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35" name="Line 74"/>
            <p:cNvSpPr>
              <a:spLocks noChangeShapeType="1"/>
            </p:cNvSpPr>
            <p:nvPr/>
          </p:nvSpPr>
          <p:spPr bwMode="auto">
            <a:xfrm flipV="1">
              <a:off x="3115" y="3361"/>
              <a:ext cx="0" cy="174"/>
            </a:xfrm>
            <a:prstGeom prst="line">
              <a:avLst/>
            </a:prstGeom>
            <a:noFill/>
            <a:ln w="9525">
              <a:solidFill>
                <a:schemeClr val="tx1"/>
              </a:solidFill>
              <a:round/>
              <a:headEnd/>
              <a:tailEnd/>
            </a:ln>
          </p:spPr>
          <p:txBody>
            <a:bodyPr wrap="none" anchor="ctr"/>
            <a:lstStyle/>
            <a:p>
              <a:endParaRPr lang="zh-CN" altLang="en-US"/>
            </a:p>
          </p:txBody>
        </p:sp>
        <p:pic>
          <p:nvPicPr>
            <p:cNvPr id="32836" name="Picture 75"/>
            <p:cNvPicPr>
              <a:picLocks noChangeAspect="1" noChangeArrowheads="1"/>
            </p:cNvPicPr>
            <p:nvPr/>
          </p:nvPicPr>
          <p:blipFill>
            <a:blip r:embed="rId2" cstate="print"/>
            <a:srcRect/>
            <a:stretch>
              <a:fillRect/>
            </a:stretch>
          </p:blipFill>
          <p:spPr bwMode="auto">
            <a:xfrm>
              <a:off x="2449" y="3049"/>
              <a:ext cx="390" cy="325"/>
            </a:xfrm>
            <a:prstGeom prst="rect">
              <a:avLst/>
            </a:prstGeom>
            <a:noFill/>
            <a:ln w="9525">
              <a:noFill/>
              <a:miter lim="800000"/>
              <a:headEnd/>
              <a:tailEnd/>
            </a:ln>
          </p:spPr>
        </p:pic>
        <p:sp>
          <p:nvSpPr>
            <p:cNvPr id="32837" name="Rectangle 76"/>
            <p:cNvSpPr>
              <a:spLocks noChangeArrowheads="1"/>
            </p:cNvSpPr>
            <p:nvPr/>
          </p:nvSpPr>
          <p:spPr bwMode="auto">
            <a:xfrm>
              <a:off x="2708" y="3535"/>
              <a:ext cx="40"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38" name="Line 77"/>
            <p:cNvSpPr>
              <a:spLocks noChangeShapeType="1"/>
            </p:cNvSpPr>
            <p:nvPr/>
          </p:nvSpPr>
          <p:spPr bwMode="auto">
            <a:xfrm flipV="1">
              <a:off x="2723" y="3361"/>
              <a:ext cx="0" cy="174"/>
            </a:xfrm>
            <a:prstGeom prst="line">
              <a:avLst/>
            </a:prstGeom>
            <a:noFill/>
            <a:ln w="9525">
              <a:solidFill>
                <a:schemeClr val="tx1"/>
              </a:solidFill>
              <a:round/>
              <a:headEnd/>
              <a:tailEnd/>
            </a:ln>
          </p:spPr>
          <p:txBody>
            <a:bodyPr wrap="none" anchor="ctr"/>
            <a:lstStyle/>
            <a:p>
              <a:endParaRPr lang="zh-CN" altLang="en-US"/>
            </a:p>
          </p:txBody>
        </p:sp>
        <p:pic>
          <p:nvPicPr>
            <p:cNvPr id="32839" name="Picture 78"/>
            <p:cNvPicPr>
              <a:picLocks noChangeAspect="1" noChangeArrowheads="1"/>
            </p:cNvPicPr>
            <p:nvPr/>
          </p:nvPicPr>
          <p:blipFill>
            <a:blip r:embed="rId2" cstate="print"/>
            <a:srcRect/>
            <a:stretch>
              <a:fillRect/>
            </a:stretch>
          </p:blipFill>
          <p:spPr bwMode="auto">
            <a:xfrm>
              <a:off x="2057" y="3049"/>
              <a:ext cx="392" cy="325"/>
            </a:xfrm>
            <a:prstGeom prst="rect">
              <a:avLst/>
            </a:prstGeom>
            <a:noFill/>
            <a:ln w="9525">
              <a:noFill/>
              <a:miter lim="800000"/>
              <a:headEnd/>
              <a:tailEnd/>
            </a:ln>
          </p:spPr>
        </p:pic>
        <p:sp>
          <p:nvSpPr>
            <p:cNvPr id="32840" name="Rectangle 79"/>
            <p:cNvSpPr>
              <a:spLocks noChangeArrowheads="1"/>
            </p:cNvSpPr>
            <p:nvPr/>
          </p:nvSpPr>
          <p:spPr bwMode="auto">
            <a:xfrm>
              <a:off x="2317" y="3535"/>
              <a:ext cx="39"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41" name="Line 80"/>
            <p:cNvSpPr>
              <a:spLocks noChangeShapeType="1"/>
            </p:cNvSpPr>
            <p:nvPr/>
          </p:nvSpPr>
          <p:spPr bwMode="auto">
            <a:xfrm flipV="1">
              <a:off x="2331" y="3361"/>
              <a:ext cx="0" cy="174"/>
            </a:xfrm>
            <a:prstGeom prst="line">
              <a:avLst/>
            </a:prstGeom>
            <a:noFill/>
            <a:ln w="9525">
              <a:solidFill>
                <a:schemeClr val="tx1"/>
              </a:solidFill>
              <a:round/>
              <a:headEnd/>
              <a:tailEnd/>
            </a:ln>
          </p:spPr>
          <p:txBody>
            <a:bodyPr wrap="none" anchor="ctr"/>
            <a:lstStyle/>
            <a:p>
              <a:endParaRPr lang="zh-CN" altLang="en-US"/>
            </a:p>
          </p:txBody>
        </p:sp>
        <p:pic>
          <p:nvPicPr>
            <p:cNvPr id="32842" name="Picture 81"/>
            <p:cNvPicPr>
              <a:picLocks noChangeAspect="1" noChangeArrowheads="1"/>
            </p:cNvPicPr>
            <p:nvPr/>
          </p:nvPicPr>
          <p:blipFill>
            <a:blip r:embed="rId2" cstate="print"/>
            <a:srcRect/>
            <a:stretch>
              <a:fillRect/>
            </a:stretch>
          </p:blipFill>
          <p:spPr bwMode="auto">
            <a:xfrm>
              <a:off x="1666" y="3049"/>
              <a:ext cx="391" cy="325"/>
            </a:xfrm>
            <a:prstGeom prst="rect">
              <a:avLst/>
            </a:prstGeom>
            <a:noFill/>
            <a:ln w="9525">
              <a:noFill/>
              <a:miter lim="800000"/>
              <a:headEnd/>
              <a:tailEnd/>
            </a:ln>
          </p:spPr>
        </p:pic>
        <p:sp>
          <p:nvSpPr>
            <p:cNvPr id="32843" name="Rectangle 82"/>
            <p:cNvSpPr>
              <a:spLocks noChangeArrowheads="1"/>
            </p:cNvSpPr>
            <p:nvPr/>
          </p:nvSpPr>
          <p:spPr bwMode="auto">
            <a:xfrm>
              <a:off x="1925" y="3535"/>
              <a:ext cx="40"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44" name="Line 83"/>
            <p:cNvSpPr>
              <a:spLocks noChangeShapeType="1"/>
            </p:cNvSpPr>
            <p:nvPr/>
          </p:nvSpPr>
          <p:spPr bwMode="auto">
            <a:xfrm flipV="1">
              <a:off x="1940" y="3361"/>
              <a:ext cx="0" cy="174"/>
            </a:xfrm>
            <a:prstGeom prst="line">
              <a:avLst/>
            </a:prstGeom>
            <a:noFill/>
            <a:ln w="9525">
              <a:solidFill>
                <a:schemeClr val="tx1"/>
              </a:solidFill>
              <a:round/>
              <a:headEnd/>
              <a:tailEnd/>
            </a:ln>
          </p:spPr>
          <p:txBody>
            <a:bodyPr wrap="none" anchor="ctr"/>
            <a:lstStyle/>
            <a:p>
              <a:endParaRPr lang="zh-CN" altLang="en-US"/>
            </a:p>
          </p:txBody>
        </p:sp>
        <p:sp>
          <p:nvSpPr>
            <p:cNvPr id="32845" name="Text Box 84"/>
            <p:cNvSpPr txBox="1">
              <a:spLocks noChangeArrowheads="1"/>
            </p:cNvSpPr>
            <p:nvPr/>
          </p:nvSpPr>
          <p:spPr bwMode="auto">
            <a:xfrm>
              <a:off x="2018" y="2640"/>
              <a:ext cx="1897"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All computers have access to</a:t>
              </a:r>
            </a:p>
            <a:p>
              <a:pPr eaLnBrk="0" hangingPunct="0"/>
              <a:r>
                <a:rPr lang="en-US" altLang="zh-CN" sz="1400">
                  <a:latin typeface="Gill Sans MT" pitchFamily="34" charset="0"/>
                </a:rPr>
                <a:t>a common bus at the same time</a:t>
              </a:r>
            </a:p>
          </p:txBody>
        </p:sp>
        <p:sp>
          <p:nvSpPr>
            <p:cNvPr id="32846" name="Line 85"/>
            <p:cNvSpPr>
              <a:spLocks noChangeShapeType="1"/>
            </p:cNvSpPr>
            <p:nvPr/>
          </p:nvSpPr>
          <p:spPr bwMode="auto">
            <a:xfrm>
              <a:off x="2097"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32847" name="Line 86"/>
            <p:cNvSpPr>
              <a:spLocks noChangeShapeType="1"/>
            </p:cNvSpPr>
            <p:nvPr/>
          </p:nvSpPr>
          <p:spPr bwMode="auto">
            <a:xfrm>
              <a:off x="2489"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32848" name="Line 87"/>
            <p:cNvSpPr>
              <a:spLocks noChangeShapeType="1"/>
            </p:cNvSpPr>
            <p:nvPr/>
          </p:nvSpPr>
          <p:spPr bwMode="auto">
            <a:xfrm>
              <a:off x="2879"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32849" name="Line 88"/>
            <p:cNvSpPr>
              <a:spLocks noChangeShapeType="1"/>
            </p:cNvSpPr>
            <p:nvPr/>
          </p:nvSpPr>
          <p:spPr bwMode="auto">
            <a:xfrm>
              <a:off x="3271"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grpSp>
      <p:sp>
        <p:nvSpPr>
          <p:cNvPr id="32773" name="AutoShape 89"/>
          <p:cNvSpPr>
            <a:spLocks noChangeArrowheads="1"/>
          </p:cNvSpPr>
          <p:nvPr/>
        </p:nvSpPr>
        <p:spPr bwMode="auto">
          <a:xfrm>
            <a:off x="6096000" y="762000"/>
            <a:ext cx="2209800" cy="838200"/>
          </a:xfrm>
          <a:prstGeom prst="wedgeRoundRectCallout">
            <a:avLst>
              <a:gd name="adj1" fmla="val -75861"/>
              <a:gd name="adj2" fmla="val 64583"/>
              <a:gd name="adj3" fmla="val 16667"/>
            </a:avLst>
          </a:prstGeom>
          <a:solidFill>
            <a:schemeClr val="accent2"/>
          </a:solidFill>
          <a:ln w="9525">
            <a:solidFill>
              <a:schemeClr val="tx1"/>
            </a:solidFill>
            <a:miter lim="800000"/>
            <a:headEnd/>
            <a:tailEnd/>
          </a:ln>
        </p:spPr>
        <p:txBody>
          <a:bodyPr/>
          <a:lstStyle/>
          <a:p>
            <a:r>
              <a:rPr lang="zh-CN" altLang="en-US" sz="1800"/>
              <a:t>是一种随机争用的媒体访问控制方法</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4"/>
          <p:cNvSpPr>
            <a:spLocks noGrp="1"/>
          </p:cNvSpPr>
          <p:nvPr>
            <p:ph type="sldNum" sz="quarter" idx="12"/>
          </p:nvPr>
        </p:nvSpPr>
        <p:spPr>
          <a:noFill/>
        </p:spPr>
        <p:txBody>
          <a:bodyPr/>
          <a:lstStyle/>
          <a:p>
            <a:fld id="{F5133473-0F7A-4D62-9FD2-9E62036800FF}" type="slidenum">
              <a:rPr lang="en-US" altLang="zh-CN" smtClean="0"/>
              <a:pPr/>
              <a:t>26</a:t>
            </a:fld>
            <a:endParaRPr lang="en-US" altLang="zh-CN"/>
          </a:p>
        </p:txBody>
      </p:sp>
      <p:sp>
        <p:nvSpPr>
          <p:cNvPr id="33795" name="Rectangle 2"/>
          <p:cNvSpPr>
            <a:spLocks noGrp="1" noChangeArrowheads="1"/>
          </p:cNvSpPr>
          <p:nvPr>
            <p:ph type="title"/>
          </p:nvPr>
        </p:nvSpPr>
        <p:spPr/>
        <p:txBody>
          <a:bodyPr/>
          <a:lstStyle/>
          <a:p>
            <a:pPr eaLnBrk="1" hangingPunct="1"/>
            <a:r>
              <a:rPr lang="en-US" altLang="zh-CN"/>
              <a:t>CSMA/CD </a:t>
            </a:r>
            <a:r>
              <a:rPr lang="zh-CN" altLang="en-US"/>
              <a:t>流程图</a:t>
            </a:r>
          </a:p>
        </p:txBody>
      </p:sp>
      <p:pic>
        <p:nvPicPr>
          <p:cNvPr id="33796" name="Picture 3"/>
          <p:cNvPicPr>
            <a:picLocks noChangeAspect="1" noChangeArrowheads="1"/>
          </p:cNvPicPr>
          <p:nvPr/>
        </p:nvPicPr>
        <p:blipFill>
          <a:blip r:embed="rId2" cstate="print"/>
          <a:srcRect/>
          <a:stretch>
            <a:fillRect/>
          </a:stretch>
        </p:blipFill>
        <p:spPr bwMode="auto">
          <a:xfrm>
            <a:off x="533400" y="1592263"/>
            <a:ext cx="7620000" cy="52657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p>
            <a:fld id="{DC88FE36-7A31-4E6E-B37F-849D8E4FA891}" type="slidenum">
              <a:rPr lang="en-US" altLang="zh-CN" smtClean="0"/>
              <a:pPr/>
              <a:t>27</a:t>
            </a:fld>
            <a:endParaRPr lang="en-US" altLang="zh-CN"/>
          </a:p>
        </p:txBody>
      </p:sp>
      <p:sp>
        <p:nvSpPr>
          <p:cNvPr id="34819" name="Rectangle 2"/>
          <p:cNvSpPr>
            <a:spLocks noGrp="1" noChangeArrowheads="1"/>
          </p:cNvSpPr>
          <p:nvPr>
            <p:ph type="title"/>
          </p:nvPr>
        </p:nvSpPr>
        <p:spPr/>
        <p:txBody>
          <a:bodyPr/>
          <a:lstStyle/>
          <a:p>
            <a:pPr eaLnBrk="1" hangingPunct="1"/>
            <a:r>
              <a:rPr lang="zh-CN" altLang="en-US"/>
              <a:t>碰撞检测</a:t>
            </a:r>
          </a:p>
        </p:txBody>
      </p:sp>
      <p:pic>
        <p:nvPicPr>
          <p:cNvPr id="34820" name="Picture 3"/>
          <p:cNvPicPr>
            <a:picLocks noGrp="1" noChangeAspect="1" noChangeArrowheads="1"/>
          </p:cNvPicPr>
          <p:nvPr>
            <p:ph type="body" idx="1"/>
          </p:nvPr>
        </p:nvPicPr>
        <p:blipFill>
          <a:blip r:embed="rId2" cstate="print"/>
          <a:srcRect/>
          <a:stretch>
            <a:fillRect/>
          </a:stretch>
        </p:blipFill>
        <p:spPr>
          <a:xfrm>
            <a:off x="762000" y="2057400"/>
            <a:ext cx="7772400" cy="4114800"/>
          </a:xfrm>
        </p:spPr>
      </p:pic>
      <p:sp>
        <p:nvSpPr>
          <p:cNvPr id="34821" name="Text Box 4"/>
          <p:cNvSpPr txBox="1">
            <a:spLocks noChangeArrowheads="1"/>
          </p:cNvSpPr>
          <p:nvPr/>
        </p:nvSpPr>
        <p:spPr bwMode="auto">
          <a:xfrm>
            <a:off x="2987675" y="1844675"/>
            <a:ext cx="5976938" cy="366713"/>
          </a:xfrm>
          <a:prstGeom prst="rect">
            <a:avLst/>
          </a:prstGeom>
          <a:noFill/>
          <a:ln w="9525">
            <a:noFill/>
            <a:miter lim="800000"/>
            <a:headEnd/>
            <a:tailEnd/>
          </a:ln>
        </p:spPr>
        <p:txBody>
          <a:bodyPr>
            <a:spAutoFit/>
          </a:bodyPr>
          <a:lstStyle/>
          <a:p>
            <a:pPr>
              <a:spcBef>
                <a:spcPct val="50000"/>
              </a:spcBef>
            </a:pPr>
            <a:r>
              <a:rPr lang="zh-CN" altLang="en-US" sz="1800"/>
              <a:t>碰撞域：不同站点同时发送数据可能产生碰撞的最大网段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p:spPr>
        <p:txBody>
          <a:bodyPr/>
          <a:lstStyle/>
          <a:p>
            <a:fld id="{42F38845-969D-4348-A8FC-55F12B434923}" type="slidenum">
              <a:rPr lang="en-US" altLang="zh-CN" smtClean="0"/>
              <a:pPr/>
              <a:t>28</a:t>
            </a:fld>
            <a:endParaRPr lang="en-US" altLang="zh-CN"/>
          </a:p>
        </p:txBody>
      </p:sp>
      <p:sp>
        <p:nvSpPr>
          <p:cNvPr id="35843" name="Rectangle 2"/>
          <p:cNvSpPr>
            <a:spLocks noGrp="1" noChangeArrowheads="1"/>
          </p:cNvSpPr>
          <p:nvPr>
            <p:ph type="title"/>
          </p:nvPr>
        </p:nvSpPr>
        <p:spPr/>
        <p:txBody>
          <a:bodyPr/>
          <a:lstStyle/>
          <a:p>
            <a:pPr eaLnBrk="1" hangingPunct="1"/>
            <a:r>
              <a:rPr lang="zh-CN" altLang="en-US"/>
              <a:t>退避时间</a:t>
            </a:r>
          </a:p>
        </p:txBody>
      </p:sp>
      <p:sp>
        <p:nvSpPr>
          <p:cNvPr id="35844" name="Rectangle 3"/>
          <p:cNvSpPr>
            <a:spLocks noGrp="1" noChangeArrowheads="1"/>
          </p:cNvSpPr>
          <p:nvPr>
            <p:ph type="body" idx="1"/>
          </p:nvPr>
        </p:nvSpPr>
        <p:spPr>
          <a:xfrm>
            <a:off x="0" y="1989138"/>
            <a:ext cx="8964613" cy="4364037"/>
          </a:xfrm>
        </p:spPr>
        <p:txBody>
          <a:bodyPr/>
          <a:lstStyle/>
          <a:p>
            <a:pPr eaLnBrk="1" hangingPunct="1">
              <a:lnSpc>
                <a:spcPct val="90000"/>
              </a:lnSpc>
              <a:spcBef>
                <a:spcPts val="1200"/>
              </a:spcBef>
            </a:pPr>
            <a:r>
              <a:rPr lang="zh-CN" altLang="en-US" sz="2800" dirty="0"/>
              <a:t>从发送数据帧到能检测出是否碰撞的最大所需时间</a:t>
            </a:r>
            <a:r>
              <a:rPr lang="en-US" altLang="zh-CN" sz="2800" dirty="0"/>
              <a:t>2</a:t>
            </a:r>
            <a:r>
              <a:rPr lang="en-US" altLang="zh-CN" sz="2400" dirty="0">
                <a:latin typeface="Times New Roman" pitchFamily="18" charset="0"/>
              </a:rPr>
              <a:t> </a:t>
            </a:r>
            <a:r>
              <a:rPr lang="ar-SA" altLang="zh-CN" sz="2400" dirty="0">
                <a:latin typeface="Times New Roman" pitchFamily="18" charset="0"/>
                <a:cs typeface="Arial" charset="0"/>
              </a:rPr>
              <a:t>ح</a:t>
            </a:r>
            <a:r>
              <a:rPr lang="zh-CN" altLang="en-US" sz="2800" dirty="0"/>
              <a:t>称为间隙时间。</a:t>
            </a:r>
          </a:p>
          <a:p>
            <a:pPr eaLnBrk="1" hangingPunct="1">
              <a:lnSpc>
                <a:spcPct val="90000"/>
              </a:lnSpc>
              <a:spcBef>
                <a:spcPts val="1200"/>
              </a:spcBef>
            </a:pPr>
            <a:r>
              <a:rPr lang="zh-CN" altLang="en-US" sz="2800" dirty="0"/>
              <a:t>退避时间</a:t>
            </a:r>
            <a:r>
              <a:rPr lang="en-US" altLang="zh-CN" sz="2800" dirty="0"/>
              <a:t>=r </a:t>
            </a:r>
            <a:r>
              <a:rPr lang="zh-CN" altLang="en-US" sz="2800" dirty="0"/>
              <a:t>间隙时间，</a:t>
            </a:r>
            <a:r>
              <a:rPr lang="en-US" altLang="zh-CN" sz="2800" dirty="0"/>
              <a:t>r</a:t>
            </a:r>
            <a:r>
              <a:rPr lang="zh-CN" altLang="en-US" sz="2800" dirty="0"/>
              <a:t>是随机整数，在（</a:t>
            </a:r>
            <a:r>
              <a:rPr lang="en-US" altLang="zh-CN" sz="2800" dirty="0"/>
              <a:t>0</a:t>
            </a:r>
            <a:r>
              <a:rPr lang="zh-CN" altLang="en-US" sz="2800" dirty="0"/>
              <a:t>，</a:t>
            </a:r>
            <a:r>
              <a:rPr lang="en-US" altLang="zh-CN" sz="2800" dirty="0"/>
              <a:t>2</a:t>
            </a:r>
            <a:r>
              <a:rPr lang="en-US" altLang="zh-CN" sz="2800" baseline="30000" dirty="0"/>
              <a:t>k </a:t>
            </a:r>
            <a:r>
              <a:rPr lang="en-US" altLang="zh-CN" sz="2800" dirty="0"/>
              <a:t>-1</a:t>
            </a:r>
            <a:r>
              <a:rPr lang="en-US" altLang="zh-CN" sz="2800" baseline="30000" dirty="0"/>
              <a:t> </a:t>
            </a:r>
            <a:r>
              <a:rPr lang="zh-CN" altLang="en-US" sz="2800" dirty="0"/>
              <a:t>）区间内均匀取值，</a:t>
            </a:r>
            <a:r>
              <a:rPr lang="en-US" altLang="zh-CN" sz="2800" dirty="0"/>
              <a:t>k=Min</a:t>
            </a:r>
            <a:r>
              <a:rPr lang="zh-CN" altLang="en-US" sz="2800" dirty="0"/>
              <a:t>（尝试次数，</a:t>
            </a:r>
            <a:r>
              <a:rPr lang="en-US" altLang="zh-CN" sz="2800" dirty="0"/>
              <a:t>10</a:t>
            </a:r>
            <a:r>
              <a:rPr lang="zh-CN" altLang="en-US" sz="2800" dirty="0"/>
              <a:t>）。</a:t>
            </a:r>
          </a:p>
          <a:p>
            <a:pPr eaLnBrk="1" hangingPunct="1">
              <a:lnSpc>
                <a:spcPct val="90000"/>
              </a:lnSpc>
              <a:spcBef>
                <a:spcPts val="1200"/>
              </a:spcBef>
            </a:pPr>
            <a:r>
              <a:rPr lang="zh-CN" altLang="en-US" sz="2800" dirty="0"/>
              <a:t>对于</a:t>
            </a:r>
            <a:r>
              <a:rPr lang="en-US" altLang="zh-CN" sz="2800" dirty="0"/>
              <a:t>10BASE-5</a:t>
            </a:r>
            <a:r>
              <a:rPr lang="zh-CN" altLang="en-US" sz="2800" dirty="0"/>
              <a:t>局域网，规定网段的最大长度</a:t>
            </a:r>
            <a:r>
              <a:rPr lang="en-US" altLang="zh-CN" sz="2800" dirty="0"/>
              <a:t>500</a:t>
            </a:r>
            <a:r>
              <a:rPr lang="zh-CN" altLang="en-US" sz="2800" dirty="0"/>
              <a:t>米，允许最多</a:t>
            </a:r>
            <a:r>
              <a:rPr lang="en-US" altLang="zh-CN" sz="2800" dirty="0"/>
              <a:t>4</a:t>
            </a:r>
            <a:r>
              <a:rPr lang="zh-CN" altLang="en-US" sz="2800" dirty="0"/>
              <a:t>个中继器延长，最长</a:t>
            </a:r>
            <a:r>
              <a:rPr lang="en-US" altLang="zh-CN" sz="2800" dirty="0"/>
              <a:t>2500</a:t>
            </a:r>
            <a:r>
              <a:rPr lang="zh-CN" altLang="en-US" sz="2800" dirty="0"/>
              <a:t>米，</a:t>
            </a:r>
            <a:r>
              <a:rPr lang="zh-CN" altLang="en-US" sz="2800" dirty="0">
                <a:solidFill>
                  <a:srgbClr val="FF0000"/>
                </a:solidFill>
              </a:rPr>
              <a:t>间隙时间</a:t>
            </a:r>
            <a:r>
              <a:rPr lang="zh-CN" altLang="en-US" sz="2800" dirty="0"/>
              <a:t>为</a:t>
            </a:r>
            <a:r>
              <a:rPr lang="en-US" altLang="zh-CN" sz="2800" dirty="0">
                <a:solidFill>
                  <a:srgbClr val="FF0000"/>
                </a:solidFill>
              </a:rPr>
              <a:t>51.2</a:t>
            </a:r>
            <a:r>
              <a:rPr lang="zh-CN" altLang="en-US" sz="2800" dirty="0">
                <a:solidFill>
                  <a:srgbClr val="FF0000"/>
                </a:solidFill>
              </a:rPr>
              <a:t>微秒</a:t>
            </a:r>
            <a:r>
              <a:rPr lang="zh-CN" altLang="en-US" sz="2800" dirty="0"/>
              <a:t>。</a:t>
            </a:r>
          </a:p>
          <a:p>
            <a:pPr eaLnBrk="1" hangingPunct="1">
              <a:lnSpc>
                <a:spcPct val="90000"/>
              </a:lnSpc>
              <a:spcBef>
                <a:spcPts val="1200"/>
              </a:spcBef>
            </a:pPr>
            <a:r>
              <a:rPr lang="zh-CN" altLang="en-US" sz="2800" dirty="0"/>
              <a:t>对</a:t>
            </a:r>
            <a:r>
              <a:rPr lang="en-US" altLang="zh-CN" sz="2800" dirty="0"/>
              <a:t>10Mbps</a:t>
            </a:r>
            <a:r>
              <a:rPr lang="zh-CN" altLang="en-US" sz="2800" dirty="0"/>
              <a:t>的以太网，能</a:t>
            </a:r>
            <a:r>
              <a:rPr lang="zh-CN" altLang="en-US" sz="2800" dirty="0">
                <a:solidFill>
                  <a:srgbClr val="FF0000"/>
                </a:solidFill>
              </a:rPr>
              <a:t>检测</a:t>
            </a:r>
            <a:r>
              <a:rPr lang="zh-CN" altLang="en-US" sz="2800" dirty="0"/>
              <a:t>出</a:t>
            </a:r>
            <a:r>
              <a:rPr lang="zh-CN" altLang="en-US" sz="2800" dirty="0">
                <a:solidFill>
                  <a:srgbClr val="FF0000"/>
                </a:solidFill>
              </a:rPr>
              <a:t>碰撞</a:t>
            </a:r>
            <a:r>
              <a:rPr lang="zh-CN" altLang="en-US" sz="2800" dirty="0"/>
              <a:t>的</a:t>
            </a:r>
            <a:r>
              <a:rPr lang="zh-CN" altLang="en-US" sz="2800" dirty="0">
                <a:solidFill>
                  <a:srgbClr val="FF0000"/>
                </a:solidFill>
              </a:rPr>
              <a:t>最小帧长</a:t>
            </a:r>
            <a:r>
              <a:rPr lang="zh-CN" altLang="en-US" sz="2800" dirty="0"/>
              <a:t>为</a:t>
            </a:r>
            <a:r>
              <a:rPr lang="en-US" altLang="zh-CN" sz="2800" dirty="0"/>
              <a:t>10Mbps*51.2</a:t>
            </a:r>
            <a:r>
              <a:rPr lang="zh-CN" altLang="en-US" sz="2800" dirty="0"/>
              <a:t>微秒</a:t>
            </a:r>
            <a:r>
              <a:rPr lang="en-US" altLang="zh-CN" sz="2800" dirty="0"/>
              <a:t>=512bit=64</a:t>
            </a:r>
            <a:r>
              <a:rPr lang="zh-CN" altLang="en-US" sz="2800" dirty="0"/>
              <a:t>字节。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p:spPr>
        <p:txBody>
          <a:bodyPr/>
          <a:lstStyle/>
          <a:p>
            <a:fld id="{D8C157EA-5DEB-415A-A834-DF4E0895D1C1}" type="slidenum">
              <a:rPr lang="en-US" altLang="zh-CN" smtClean="0"/>
              <a:pPr/>
              <a:t>29</a:t>
            </a:fld>
            <a:endParaRPr lang="en-US" altLang="zh-CN"/>
          </a:p>
        </p:txBody>
      </p:sp>
      <p:sp>
        <p:nvSpPr>
          <p:cNvPr id="36867" name="Rectangle 2"/>
          <p:cNvSpPr>
            <a:spLocks noGrp="1" noChangeArrowheads="1"/>
          </p:cNvSpPr>
          <p:nvPr>
            <p:ph type="title"/>
          </p:nvPr>
        </p:nvSpPr>
        <p:spPr/>
        <p:txBody>
          <a:bodyPr/>
          <a:lstStyle/>
          <a:p>
            <a:pPr eaLnBrk="1" hangingPunct="1"/>
            <a:r>
              <a:rPr lang="en-US" altLang="zh-CN"/>
              <a:t>Binary Backoff</a:t>
            </a:r>
          </a:p>
        </p:txBody>
      </p:sp>
      <p:pic>
        <p:nvPicPr>
          <p:cNvPr id="36868" name="Picture 3"/>
          <p:cNvPicPr>
            <a:picLocks noGrp="1" noChangeAspect="1" noChangeArrowheads="1"/>
          </p:cNvPicPr>
          <p:nvPr>
            <p:ph type="body" idx="1"/>
          </p:nvPr>
        </p:nvPicPr>
        <p:blipFill>
          <a:blip r:embed="rId2" cstate="print"/>
          <a:srcRect/>
          <a:stretch>
            <a:fillRect/>
          </a:stretch>
        </p:blipFill>
        <p:spPr>
          <a:xfrm>
            <a:off x="611188" y="2017713"/>
            <a:ext cx="8343900" cy="44180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5"/>
          <p:cNvSpPr>
            <a:spLocks noGrp="1"/>
          </p:cNvSpPr>
          <p:nvPr>
            <p:ph type="sldNum" sz="quarter" idx="12"/>
          </p:nvPr>
        </p:nvSpPr>
        <p:spPr>
          <a:noFill/>
        </p:spPr>
        <p:txBody>
          <a:bodyPr/>
          <a:lstStyle/>
          <a:p>
            <a:fld id="{1153E501-BAB0-4B74-A7FC-1177A165FF86}" type="slidenum">
              <a:rPr lang="en-US" altLang="zh-CN" smtClean="0"/>
              <a:pPr/>
              <a:t>3</a:t>
            </a:fld>
            <a:endParaRPr lang="en-US" altLang="zh-CN"/>
          </a:p>
        </p:txBody>
      </p:sp>
      <p:sp>
        <p:nvSpPr>
          <p:cNvPr id="5123" name="Rectangle 2"/>
          <p:cNvSpPr>
            <a:spLocks noGrp="1" noChangeArrowheads="1"/>
          </p:cNvSpPr>
          <p:nvPr>
            <p:ph type="title"/>
          </p:nvPr>
        </p:nvSpPr>
        <p:spPr/>
        <p:txBody>
          <a:bodyPr/>
          <a:lstStyle/>
          <a:p>
            <a:pPr eaLnBrk="1" hangingPunct="1"/>
            <a:r>
              <a:rPr lang="en-US" altLang="zh-CN"/>
              <a:t>5.1</a:t>
            </a:r>
            <a:r>
              <a:rPr lang="zh-CN" altLang="en-US"/>
              <a:t>传统</a:t>
            </a:r>
            <a:r>
              <a:rPr lang="en-US" altLang="zh-CN"/>
              <a:t>LAN</a:t>
            </a:r>
            <a:r>
              <a:rPr lang="zh-CN" altLang="en-US"/>
              <a:t>的基本概念</a:t>
            </a:r>
          </a:p>
        </p:txBody>
      </p:sp>
      <p:sp>
        <p:nvSpPr>
          <p:cNvPr id="5124" name="Rectangle 3"/>
          <p:cNvSpPr>
            <a:spLocks noGrp="1" noChangeArrowheads="1"/>
          </p:cNvSpPr>
          <p:nvPr>
            <p:ph type="body" idx="1"/>
          </p:nvPr>
        </p:nvSpPr>
        <p:spPr>
          <a:xfrm>
            <a:off x="611188" y="1916113"/>
            <a:ext cx="7772400" cy="4114800"/>
          </a:xfrm>
        </p:spPr>
        <p:txBody>
          <a:bodyPr/>
          <a:lstStyle/>
          <a:p>
            <a:pPr eaLnBrk="1" hangingPunct="1"/>
            <a:r>
              <a:rPr lang="en-US" altLang="zh-CN" dirty="0"/>
              <a:t>5.1.1LAN</a:t>
            </a:r>
            <a:r>
              <a:rPr lang="zh-CN" altLang="en-US" dirty="0"/>
              <a:t>的模型</a:t>
            </a:r>
          </a:p>
          <a:p>
            <a:pPr lvl="1" eaLnBrk="1" hangingPunct="1"/>
            <a:r>
              <a:rPr lang="zh-CN" altLang="en-US" b="1" dirty="0">
                <a:solidFill>
                  <a:srgbClr val="FF0000"/>
                </a:solidFill>
              </a:rPr>
              <a:t>局域网（</a:t>
            </a:r>
            <a:r>
              <a:rPr lang="en-US" altLang="zh-CN" b="1" dirty="0">
                <a:solidFill>
                  <a:srgbClr val="FF0000"/>
                </a:solidFill>
              </a:rPr>
              <a:t>LAN</a:t>
            </a:r>
            <a:r>
              <a:rPr lang="zh-CN" altLang="en-US" dirty="0"/>
              <a:t>）是在一个小区域范围内对各种数据通信设备提供了互连的信息网。</a:t>
            </a:r>
          </a:p>
          <a:p>
            <a:pPr lvl="1" eaLnBrk="1" hangingPunct="1"/>
            <a:r>
              <a:rPr lang="zh-CN" altLang="en-US" dirty="0"/>
              <a:t>决定</a:t>
            </a:r>
            <a:r>
              <a:rPr lang="zh-CN" altLang="en-US" dirty="0">
                <a:solidFill>
                  <a:srgbClr val="FF0000"/>
                </a:solidFill>
              </a:rPr>
              <a:t>局域网特性</a:t>
            </a:r>
            <a:r>
              <a:rPr lang="zh-CN" altLang="en-US" dirty="0"/>
              <a:t>的主要技术：</a:t>
            </a:r>
          </a:p>
          <a:p>
            <a:pPr lvl="2" eaLnBrk="1" hangingPunct="1"/>
            <a:r>
              <a:rPr lang="zh-CN" altLang="en-US" dirty="0"/>
              <a:t>用以传输数据的</a:t>
            </a:r>
            <a:r>
              <a:rPr lang="zh-CN" altLang="en-US" dirty="0">
                <a:solidFill>
                  <a:srgbClr val="FF0000"/>
                </a:solidFill>
              </a:rPr>
              <a:t>传输媒体</a:t>
            </a:r>
          </a:p>
          <a:p>
            <a:pPr lvl="2" eaLnBrk="1" hangingPunct="1"/>
            <a:r>
              <a:rPr lang="zh-CN" altLang="en-US" dirty="0"/>
              <a:t>用以连接各种设备的</a:t>
            </a:r>
            <a:r>
              <a:rPr lang="zh-CN" altLang="en-US" dirty="0">
                <a:solidFill>
                  <a:srgbClr val="FF0000"/>
                </a:solidFill>
              </a:rPr>
              <a:t>拓扑结构</a:t>
            </a:r>
          </a:p>
          <a:p>
            <a:pPr lvl="2" eaLnBrk="1" hangingPunct="1"/>
            <a:r>
              <a:rPr lang="zh-CN" altLang="en-US" dirty="0"/>
              <a:t>用以共享资源的</a:t>
            </a:r>
            <a:r>
              <a:rPr lang="zh-CN" altLang="en-US" dirty="0">
                <a:solidFill>
                  <a:srgbClr val="FF0000"/>
                </a:solidFill>
              </a:rPr>
              <a:t>媒体访问控制方法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4"/>
          <p:cNvSpPr>
            <a:spLocks noGrp="1"/>
          </p:cNvSpPr>
          <p:nvPr>
            <p:ph type="sldNum" sz="quarter" idx="12"/>
          </p:nvPr>
        </p:nvSpPr>
        <p:spPr>
          <a:noFill/>
        </p:spPr>
        <p:txBody>
          <a:bodyPr/>
          <a:lstStyle/>
          <a:p>
            <a:fld id="{8CDD90F3-95BA-447A-89D1-8927B94EADA2}" type="slidenum">
              <a:rPr lang="en-US" altLang="zh-CN" smtClean="0"/>
              <a:pPr/>
              <a:t>30</a:t>
            </a:fld>
            <a:endParaRPr lang="en-US" altLang="zh-CN"/>
          </a:p>
        </p:txBody>
      </p:sp>
      <p:sp>
        <p:nvSpPr>
          <p:cNvPr id="37891" name="Rectangle 2"/>
          <p:cNvSpPr>
            <a:spLocks noGrp="1" noChangeArrowheads="1"/>
          </p:cNvSpPr>
          <p:nvPr>
            <p:ph type="title"/>
          </p:nvPr>
        </p:nvSpPr>
        <p:spPr>
          <a:xfrm>
            <a:off x="0" y="152400"/>
            <a:ext cx="2354263" cy="395288"/>
          </a:xfrm>
        </p:spPr>
        <p:txBody>
          <a:bodyPr/>
          <a:lstStyle/>
          <a:p>
            <a:pPr eaLnBrk="1" hangingPunct="1"/>
            <a:r>
              <a:rPr lang="en-US" altLang="zh-CN" sz="2400"/>
              <a:t>802.3</a:t>
            </a:r>
            <a:r>
              <a:rPr lang="zh-CN" altLang="en-US" sz="2400"/>
              <a:t>帧格式</a:t>
            </a:r>
          </a:p>
        </p:txBody>
      </p:sp>
      <p:sp>
        <p:nvSpPr>
          <p:cNvPr id="69635" name="Rectangle 3"/>
          <p:cNvSpPr>
            <a:spLocks noChangeArrowheads="1"/>
          </p:cNvSpPr>
          <p:nvPr/>
        </p:nvSpPr>
        <p:spPr bwMode="auto">
          <a:xfrm>
            <a:off x="6705600" y="990600"/>
            <a:ext cx="2133600" cy="15240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p>
            <a:pPr algn="just" eaLnBrk="0" hangingPunct="0">
              <a:defRPr/>
            </a:pPr>
            <a:r>
              <a:rPr lang="en-GB" altLang="zh-CN" sz="1400" b="1">
                <a:latin typeface="Gill Sans MT" pitchFamily="34" charset="0"/>
              </a:rPr>
              <a:t>Others:</a:t>
            </a:r>
            <a:endParaRPr lang="en-GB" altLang="zh-CN" sz="1400">
              <a:latin typeface="Gill Sans MT" pitchFamily="34" charset="0"/>
            </a:endParaRPr>
          </a:p>
          <a:p>
            <a:pPr algn="just" eaLnBrk="0" hangingPunct="0">
              <a:defRPr/>
            </a:pPr>
            <a:r>
              <a:rPr lang="en-GB" altLang="zh-CN" sz="1400">
                <a:latin typeface="Gill Sans MT" pitchFamily="34" charset="0"/>
              </a:rPr>
              <a:t>4 bytes for the CRC (32 bits) and 2 bytes for the LLC length (16 bits). The LLC part may be up to 1500 bytes long. </a:t>
            </a:r>
          </a:p>
        </p:txBody>
      </p:sp>
      <p:sp>
        <p:nvSpPr>
          <p:cNvPr id="69636" name="Rectangle 4"/>
          <p:cNvSpPr>
            <a:spLocks noChangeArrowheads="1"/>
          </p:cNvSpPr>
          <p:nvPr/>
        </p:nvSpPr>
        <p:spPr bwMode="auto">
          <a:xfrm>
            <a:off x="152400" y="2667000"/>
            <a:ext cx="2438400" cy="4038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p>
            <a:pPr algn="just" eaLnBrk="0" hangingPunct="0">
              <a:defRPr/>
            </a:pPr>
            <a:r>
              <a:rPr lang="en-GB" altLang="zh-CN" sz="1400" b="1">
                <a:latin typeface="Gill Sans MT" pitchFamily="34" charset="0"/>
              </a:rPr>
              <a:t>Preamble</a:t>
            </a:r>
            <a:r>
              <a:rPr lang="en-GB" altLang="zh-CN" sz="1400">
                <a:latin typeface="Gill Sans MT" pitchFamily="34" charset="0"/>
              </a:rPr>
              <a:t> (seven bytes) precedes the Ethernet 802.3 frame. Each byte of the preamble has a fixed binary pattern of </a:t>
            </a:r>
            <a:r>
              <a:rPr lang="en-GB" altLang="zh-CN" sz="1400" u="sng">
                <a:latin typeface="Gill Sans MT" pitchFamily="34" charset="0"/>
              </a:rPr>
              <a:t>10101010</a:t>
            </a:r>
            <a:r>
              <a:rPr lang="en-GB" altLang="zh-CN" sz="1400">
                <a:latin typeface="Gill Sans MT" pitchFamily="34" charset="0"/>
              </a:rPr>
              <a:t> and each node on the network uses it to synchronise their clock and transmission timings. It also informs nodes that a frame is to be sent and for them to check the destination address in the frame.</a:t>
            </a:r>
          </a:p>
          <a:p>
            <a:pPr algn="just" eaLnBrk="0" hangingPunct="0">
              <a:defRPr/>
            </a:pPr>
            <a:r>
              <a:rPr lang="en-GB" altLang="zh-CN" sz="1400" b="1">
                <a:latin typeface="Gill Sans MT" pitchFamily="34" charset="0"/>
              </a:rPr>
              <a:t>Start delimiter field</a:t>
            </a:r>
            <a:r>
              <a:rPr lang="en-GB" altLang="zh-CN" sz="1400">
                <a:latin typeface="Gill Sans MT" pitchFamily="34" charset="0"/>
              </a:rPr>
              <a:t> (SDF) is a single byte (or octet) of </a:t>
            </a:r>
            <a:r>
              <a:rPr lang="en-GB" altLang="zh-CN" sz="1400" u="sng">
                <a:latin typeface="Gill Sans MT" pitchFamily="34" charset="0"/>
              </a:rPr>
              <a:t>10101011</a:t>
            </a:r>
            <a:r>
              <a:rPr lang="en-GB" altLang="zh-CN" sz="1400">
                <a:latin typeface="Gill Sans MT" pitchFamily="34" charset="0"/>
              </a:rPr>
              <a:t>. It follows the preamble and identifies that there is a valid frame being transmitted. </a:t>
            </a:r>
            <a:endParaRPr lang="en-US" sz="1400">
              <a:latin typeface="Gill Sans MT" pitchFamily="34" charset="0"/>
            </a:endParaRPr>
          </a:p>
        </p:txBody>
      </p:sp>
      <p:sp>
        <p:nvSpPr>
          <p:cNvPr id="69638" name="Rectangle 6"/>
          <p:cNvSpPr>
            <a:spLocks noChangeArrowheads="1"/>
          </p:cNvSpPr>
          <p:nvPr/>
        </p:nvSpPr>
        <p:spPr bwMode="auto">
          <a:xfrm>
            <a:off x="3048000" y="3429000"/>
            <a:ext cx="3048000" cy="3276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p>
            <a:pPr algn="just" eaLnBrk="0" hangingPunct="0">
              <a:defRPr/>
            </a:pPr>
            <a:r>
              <a:rPr lang="en-GB" altLang="zh-CN" sz="1400" b="1">
                <a:latin typeface="Gill Sans MT" pitchFamily="34" charset="0"/>
              </a:rPr>
              <a:t>Source/destination addresses</a:t>
            </a:r>
            <a:r>
              <a:rPr lang="en-GB" altLang="zh-CN" sz="1400">
                <a:latin typeface="Gill Sans MT" pitchFamily="34" charset="0"/>
              </a:rPr>
              <a:t> (2 or 6 bytes, Most Ethernet systems use a 48-bit MAC address for the sending and receiving node. Each Ethernet node has a unique MAC address, which is normally defined as hexadecimal digits, such as:</a:t>
            </a:r>
          </a:p>
          <a:p>
            <a:pPr algn="just" eaLnBrk="0" hangingPunct="0">
              <a:defRPr/>
            </a:pPr>
            <a:endParaRPr lang="en-GB" altLang="zh-CN" sz="1400">
              <a:latin typeface="Gill Sans MT" pitchFamily="34" charset="0"/>
            </a:endParaRPr>
          </a:p>
          <a:p>
            <a:pPr algn="just" eaLnBrk="0" hangingPunct="0">
              <a:defRPr/>
            </a:pPr>
            <a:r>
              <a:rPr lang="en-GB" altLang="zh-CN" sz="1400">
                <a:latin typeface="Gill Sans MT" pitchFamily="34" charset="0"/>
              </a:rPr>
              <a:t>4C-31-22-10-F1-32 </a:t>
            </a:r>
          </a:p>
          <a:p>
            <a:pPr algn="just" eaLnBrk="0" hangingPunct="0">
              <a:defRPr/>
            </a:pPr>
            <a:r>
              <a:rPr lang="en-GB" altLang="zh-CN" sz="1400">
                <a:latin typeface="Gill Sans MT" pitchFamily="34" charset="0"/>
              </a:rPr>
              <a:t>(4C31 : 2210: F132)</a:t>
            </a:r>
          </a:p>
          <a:p>
            <a:pPr algn="just" eaLnBrk="0" hangingPunct="0">
              <a:defRPr/>
            </a:pPr>
            <a:endParaRPr lang="en-GB" altLang="zh-CN" sz="1400">
              <a:latin typeface="Gill Sans MT" pitchFamily="34" charset="0"/>
            </a:endParaRPr>
          </a:p>
          <a:p>
            <a:pPr algn="just" eaLnBrk="0" hangingPunct="0">
              <a:defRPr/>
            </a:pPr>
            <a:r>
              <a:rPr lang="en-GB" altLang="zh-CN" sz="1400">
                <a:latin typeface="Gill Sans MT" pitchFamily="34" charset="0"/>
              </a:rPr>
              <a:t>A 48-bit address field allows 2</a:t>
            </a:r>
            <a:r>
              <a:rPr lang="en-GB" altLang="zh-CN" sz="1400" baseline="30000">
                <a:latin typeface="Gill Sans MT" pitchFamily="34" charset="0"/>
              </a:rPr>
              <a:t>48</a:t>
            </a:r>
            <a:r>
              <a:rPr lang="en-GB" altLang="zh-CN" sz="1400">
                <a:latin typeface="Gill Sans MT" pitchFamily="34" charset="0"/>
              </a:rPr>
              <a:t> different addresses (or approximately 281474976710000 different addresses).</a:t>
            </a:r>
            <a:endParaRPr lang="en-US" sz="1400">
              <a:latin typeface="Gill Sans MT" pitchFamily="34" charset="0"/>
            </a:endParaRPr>
          </a:p>
        </p:txBody>
      </p:sp>
      <p:sp>
        <p:nvSpPr>
          <p:cNvPr id="37895" name="Rectangle 7"/>
          <p:cNvSpPr>
            <a:spLocks noChangeArrowheads="1"/>
          </p:cNvSpPr>
          <p:nvPr/>
        </p:nvSpPr>
        <p:spPr bwMode="auto">
          <a:xfrm>
            <a:off x="3705225" y="3048000"/>
            <a:ext cx="4572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IP</a:t>
            </a:r>
            <a:endParaRPr lang="en-US" altLang="zh-CN" sz="2400">
              <a:latin typeface="Times New Roman" pitchFamily="18" charset="0"/>
            </a:endParaRPr>
          </a:p>
        </p:txBody>
      </p:sp>
      <p:sp>
        <p:nvSpPr>
          <p:cNvPr id="37896" name="Rectangle 8"/>
          <p:cNvSpPr>
            <a:spLocks noChangeArrowheads="1"/>
          </p:cNvSpPr>
          <p:nvPr/>
        </p:nvSpPr>
        <p:spPr bwMode="auto">
          <a:xfrm>
            <a:off x="4162425" y="3048000"/>
            <a:ext cx="4572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TCP</a:t>
            </a:r>
            <a:endParaRPr lang="en-US" altLang="zh-CN" sz="2400">
              <a:latin typeface="Times New Roman" pitchFamily="18" charset="0"/>
            </a:endParaRPr>
          </a:p>
        </p:txBody>
      </p:sp>
      <p:sp>
        <p:nvSpPr>
          <p:cNvPr id="37897" name="Rectangle 9"/>
          <p:cNvSpPr>
            <a:spLocks noChangeArrowheads="1"/>
          </p:cNvSpPr>
          <p:nvPr/>
        </p:nvSpPr>
        <p:spPr bwMode="auto">
          <a:xfrm>
            <a:off x="4619625" y="3048000"/>
            <a:ext cx="5334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HTTP</a:t>
            </a:r>
            <a:endParaRPr lang="en-US" altLang="zh-CN" sz="2400">
              <a:latin typeface="Times New Roman" pitchFamily="18" charset="0"/>
            </a:endParaRPr>
          </a:p>
        </p:txBody>
      </p:sp>
      <p:sp>
        <p:nvSpPr>
          <p:cNvPr id="37898" name="Rectangle 10"/>
          <p:cNvSpPr>
            <a:spLocks noChangeArrowheads="1"/>
          </p:cNvSpPr>
          <p:nvPr/>
        </p:nvSpPr>
        <p:spPr bwMode="auto">
          <a:xfrm>
            <a:off x="5153025" y="3048000"/>
            <a:ext cx="7620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Data</a:t>
            </a:r>
            <a:endParaRPr lang="en-US" altLang="zh-CN" sz="2400">
              <a:latin typeface="Times New Roman" pitchFamily="18" charset="0"/>
            </a:endParaRPr>
          </a:p>
        </p:txBody>
      </p:sp>
      <p:sp>
        <p:nvSpPr>
          <p:cNvPr id="37899" name="Text Box 11"/>
          <p:cNvSpPr txBox="1">
            <a:spLocks noChangeArrowheads="1"/>
          </p:cNvSpPr>
          <p:nvPr/>
        </p:nvSpPr>
        <p:spPr bwMode="auto">
          <a:xfrm>
            <a:off x="3352800" y="2971800"/>
            <a:ext cx="428625" cy="304800"/>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E.g.</a:t>
            </a:r>
            <a:endParaRPr lang="en-US" altLang="zh-CN" sz="2400">
              <a:latin typeface="Times New Roman" pitchFamily="18" charset="0"/>
            </a:endParaRPr>
          </a:p>
        </p:txBody>
      </p:sp>
      <p:sp>
        <p:nvSpPr>
          <p:cNvPr id="37900" name="Rectangle 12"/>
          <p:cNvSpPr>
            <a:spLocks noChangeArrowheads="1"/>
          </p:cNvSpPr>
          <p:nvPr/>
        </p:nvSpPr>
        <p:spPr bwMode="auto">
          <a:xfrm>
            <a:off x="0" y="685800"/>
            <a:ext cx="9906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Preamble</a:t>
            </a:r>
          </a:p>
          <a:p>
            <a:pPr algn="ctr" eaLnBrk="0" hangingPunct="0"/>
            <a:r>
              <a:rPr lang="en-GB" altLang="zh-CN" sz="1400">
                <a:latin typeface="Arial" charset="0"/>
              </a:rPr>
              <a:t>(7B)</a:t>
            </a:r>
          </a:p>
        </p:txBody>
      </p:sp>
      <p:sp>
        <p:nvSpPr>
          <p:cNvPr id="37901" name="Rectangle 13"/>
          <p:cNvSpPr>
            <a:spLocks noChangeArrowheads="1"/>
          </p:cNvSpPr>
          <p:nvPr/>
        </p:nvSpPr>
        <p:spPr bwMode="auto">
          <a:xfrm>
            <a:off x="990600" y="685800"/>
            <a:ext cx="12954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Start</a:t>
            </a:r>
          </a:p>
          <a:p>
            <a:pPr algn="ctr" eaLnBrk="0" hangingPunct="0"/>
            <a:r>
              <a:rPr lang="en-GB" altLang="zh-CN" sz="1400">
                <a:latin typeface="Arial" charset="0"/>
              </a:rPr>
              <a:t>delimiter (1B)</a:t>
            </a:r>
          </a:p>
        </p:txBody>
      </p:sp>
      <p:sp>
        <p:nvSpPr>
          <p:cNvPr id="37902" name="Rectangle 14"/>
          <p:cNvSpPr>
            <a:spLocks noChangeArrowheads="1"/>
          </p:cNvSpPr>
          <p:nvPr/>
        </p:nvSpPr>
        <p:spPr bwMode="auto">
          <a:xfrm>
            <a:off x="2286000" y="685800"/>
            <a:ext cx="10668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Dest.</a:t>
            </a:r>
          </a:p>
          <a:p>
            <a:pPr algn="ctr" eaLnBrk="0" hangingPunct="0"/>
            <a:r>
              <a:rPr lang="en-GB" altLang="zh-CN" sz="1400">
                <a:latin typeface="Arial" charset="0"/>
              </a:rPr>
              <a:t>address (6B)</a:t>
            </a:r>
          </a:p>
        </p:txBody>
      </p:sp>
      <p:sp>
        <p:nvSpPr>
          <p:cNvPr id="37903" name="Rectangle 15"/>
          <p:cNvSpPr>
            <a:spLocks noChangeArrowheads="1"/>
          </p:cNvSpPr>
          <p:nvPr/>
        </p:nvSpPr>
        <p:spPr bwMode="auto">
          <a:xfrm>
            <a:off x="3352800" y="685800"/>
            <a:ext cx="10668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Src.</a:t>
            </a:r>
          </a:p>
          <a:p>
            <a:pPr algn="ctr" eaLnBrk="0" hangingPunct="0"/>
            <a:r>
              <a:rPr lang="en-GB" altLang="zh-CN" sz="1400">
                <a:latin typeface="Arial" charset="0"/>
              </a:rPr>
              <a:t>Address (6B)</a:t>
            </a:r>
          </a:p>
        </p:txBody>
      </p:sp>
      <p:sp>
        <p:nvSpPr>
          <p:cNvPr id="37904" name="Rectangle 16"/>
          <p:cNvSpPr>
            <a:spLocks noChangeArrowheads="1"/>
          </p:cNvSpPr>
          <p:nvPr/>
        </p:nvSpPr>
        <p:spPr bwMode="auto">
          <a:xfrm>
            <a:off x="4419600" y="685800"/>
            <a:ext cx="4572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Len</a:t>
            </a:r>
          </a:p>
          <a:p>
            <a:pPr algn="ctr" eaLnBrk="0" hangingPunct="0"/>
            <a:r>
              <a:rPr lang="en-GB" altLang="zh-CN" sz="1400">
                <a:latin typeface="Arial" charset="0"/>
              </a:rPr>
              <a:t>(2B)</a:t>
            </a:r>
          </a:p>
        </p:txBody>
      </p:sp>
      <p:sp>
        <p:nvSpPr>
          <p:cNvPr id="37905" name="Rectangle 17"/>
          <p:cNvSpPr>
            <a:spLocks noChangeArrowheads="1"/>
          </p:cNvSpPr>
          <p:nvPr/>
        </p:nvSpPr>
        <p:spPr bwMode="auto">
          <a:xfrm>
            <a:off x="6096000" y="685800"/>
            <a:ext cx="4572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FCS</a:t>
            </a:r>
          </a:p>
          <a:p>
            <a:pPr algn="ctr" eaLnBrk="0" hangingPunct="0"/>
            <a:r>
              <a:rPr lang="en-GB" altLang="zh-CN" sz="1400">
                <a:latin typeface="Arial" charset="0"/>
              </a:rPr>
              <a:t>(4 B)</a:t>
            </a:r>
          </a:p>
        </p:txBody>
      </p:sp>
      <p:sp>
        <p:nvSpPr>
          <p:cNvPr id="37906" name="Rectangle 19"/>
          <p:cNvSpPr>
            <a:spLocks noChangeArrowheads="1"/>
          </p:cNvSpPr>
          <p:nvPr/>
        </p:nvSpPr>
        <p:spPr bwMode="auto">
          <a:xfrm>
            <a:off x="3581400" y="1828800"/>
            <a:ext cx="2362200" cy="533400"/>
          </a:xfrm>
          <a:prstGeom prst="rect">
            <a:avLst/>
          </a:prstGeom>
          <a:solidFill>
            <a:srgbClr val="CCFFCC"/>
          </a:solidFill>
          <a:ln w="9525">
            <a:solidFill>
              <a:schemeClr val="tx1"/>
            </a:solidFill>
            <a:miter lim="800000"/>
            <a:headEnd/>
            <a:tailEnd/>
          </a:ln>
        </p:spPr>
        <p:txBody>
          <a:bodyPr wrap="none" anchor="ctr"/>
          <a:lstStyle/>
          <a:p>
            <a:pPr algn="ctr" eaLnBrk="0" hangingPunct="0"/>
            <a:r>
              <a:rPr lang="en-GB" altLang="zh-CN" sz="1600" b="1">
                <a:latin typeface="Arial" charset="0"/>
              </a:rPr>
              <a:t>Data field</a:t>
            </a:r>
          </a:p>
          <a:p>
            <a:pPr algn="ctr" eaLnBrk="0" hangingPunct="0"/>
            <a:r>
              <a:rPr lang="en-GB" altLang="zh-CN" sz="1600">
                <a:latin typeface="Arial" charset="0"/>
              </a:rPr>
              <a:t>(Logical link control)</a:t>
            </a:r>
          </a:p>
        </p:txBody>
      </p:sp>
      <p:sp>
        <p:nvSpPr>
          <p:cNvPr id="37907" name="Line 20"/>
          <p:cNvSpPr>
            <a:spLocks noChangeShapeType="1"/>
          </p:cNvSpPr>
          <p:nvPr/>
        </p:nvSpPr>
        <p:spPr bwMode="auto">
          <a:xfrm>
            <a:off x="3581400" y="2514600"/>
            <a:ext cx="2362200"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37908" name="Text Box 21"/>
          <p:cNvSpPr txBox="1">
            <a:spLocks noChangeArrowheads="1"/>
          </p:cNvSpPr>
          <p:nvPr/>
        </p:nvSpPr>
        <p:spPr bwMode="auto">
          <a:xfrm>
            <a:off x="3951288" y="2574925"/>
            <a:ext cx="1839912" cy="336550"/>
          </a:xfrm>
          <a:prstGeom prst="rect">
            <a:avLst/>
          </a:prstGeom>
          <a:noFill/>
          <a:ln w="9525">
            <a:noFill/>
            <a:miter lim="800000"/>
            <a:headEnd/>
            <a:tailEnd/>
          </a:ln>
        </p:spPr>
        <p:txBody>
          <a:bodyPr>
            <a:spAutoFit/>
          </a:bodyPr>
          <a:lstStyle/>
          <a:p>
            <a:pPr eaLnBrk="0" hangingPunct="0"/>
            <a:r>
              <a:rPr lang="zh-CN" altLang="en-GB" sz="1600">
                <a:latin typeface="Arial" charset="0"/>
              </a:rPr>
              <a:t>0 </a:t>
            </a:r>
            <a:r>
              <a:rPr lang="en-GB" altLang="zh-CN" sz="1600">
                <a:latin typeface="Arial" charset="0"/>
              </a:rPr>
              <a:t>to 1500 bytes</a:t>
            </a:r>
          </a:p>
        </p:txBody>
      </p:sp>
      <p:sp>
        <p:nvSpPr>
          <p:cNvPr id="37909" name="Line 22"/>
          <p:cNvSpPr>
            <a:spLocks noChangeShapeType="1"/>
          </p:cNvSpPr>
          <p:nvPr/>
        </p:nvSpPr>
        <p:spPr bwMode="auto">
          <a:xfrm flipH="1" flipV="1">
            <a:off x="685800" y="1219200"/>
            <a:ext cx="304800" cy="1447800"/>
          </a:xfrm>
          <a:prstGeom prst="line">
            <a:avLst/>
          </a:prstGeom>
          <a:noFill/>
          <a:ln w="9525">
            <a:solidFill>
              <a:schemeClr val="tx1"/>
            </a:solidFill>
            <a:round/>
            <a:headEnd/>
            <a:tailEnd type="triangle" w="med" len="med"/>
          </a:ln>
        </p:spPr>
        <p:txBody>
          <a:bodyPr/>
          <a:lstStyle/>
          <a:p>
            <a:endParaRPr lang="zh-CN" altLang="en-US"/>
          </a:p>
        </p:txBody>
      </p:sp>
      <p:sp>
        <p:nvSpPr>
          <p:cNvPr id="37910" name="Freeform 23"/>
          <p:cNvSpPr>
            <a:spLocks/>
          </p:cNvSpPr>
          <p:nvPr/>
        </p:nvSpPr>
        <p:spPr bwMode="auto">
          <a:xfrm>
            <a:off x="2514600" y="1295400"/>
            <a:ext cx="1905000" cy="2209800"/>
          </a:xfrm>
          <a:custGeom>
            <a:avLst/>
            <a:gdLst>
              <a:gd name="T0" fmla="*/ 2147483647 w 1200"/>
              <a:gd name="T1" fmla="*/ 2147483647 h 1392"/>
              <a:gd name="T2" fmla="*/ 2147483647 w 1200"/>
              <a:gd name="T3" fmla="*/ 2056447572 h 1392"/>
              <a:gd name="T4" fmla="*/ 362902452 w 1200"/>
              <a:gd name="T5" fmla="*/ 1814512657 h 1392"/>
              <a:gd name="T6" fmla="*/ 0 w 1200"/>
              <a:gd name="T7" fmla="*/ 0 h 1392"/>
              <a:gd name="T8" fmla="*/ 0 60000 65536"/>
              <a:gd name="T9" fmla="*/ 0 60000 65536"/>
              <a:gd name="T10" fmla="*/ 0 60000 65536"/>
              <a:gd name="T11" fmla="*/ 0 60000 65536"/>
              <a:gd name="T12" fmla="*/ 0 w 1200"/>
              <a:gd name="T13" fmla="*/ 0 h 1392"/>
              <a:gd name="T14" fmla="*/ 1200 w 1200"/>
              <a:gd name="T15" fmla="*/ 1392 h 1392"/>
            </a:gdLst>
            <a:ahLst/>
            <a:cxnLst>
              <a:cxn ang="T8">
                <a:pos x="T0" y="T1"/>
              </a:cxn>
              <a:cxn ang="T9">
                <a:pos x="T2" y="T3"/>
              </a:cxn>
              <a:cxn ang="T10">
                <a:pos x="T4" y="T5"/>
              </a:cxn>
              <a:cxn ang="T11">
                <a:pos x="T6" y="T7"/>
              </a:cxn>
            </a:cxnLst>
            <a:rect l="T12" t="T13" r="T14" b="T15"/>
            <a:pathLst>
              <a:path w="1200" h="1392">
                <a:moveTo>
                  <a:pt x="1200" y="1392"/>
                </a:moveTo>
                <a:lnTo>
                  <a:pt x="864" y="816"/>
                </a:lnTo>
                <a:lnTo>
                  <a:pt x="144" y="720"/>
                </a:lnTo>
                <a:lnTo>
                  <a:pt x="0" y="0"/>
                </a:lnTo>
              </a:path>
            </a:pathLst>
          </a:custGeom>
          <a:noFill/>
          <a:ln w="9525">
            <a:solidFill>
              <a:schemeClr val="tx1"/>
            </a:solidFill>
            <a:round/>
            <a:headEnd/>
            <a:tailEnd type="triangle" w="med" len="med"/>
          </a:ln>
        </p:spPr>
        <p:txBody>
          <a:bodyPr/>
          <a:lstStyle/>
          <a:p>
            <a:endParaRPr lang="zh-CN" altLang="en-US"/>
          </a:p>
        </p:txBody>
      </p:sp>
      <p:sp>
        <p:nvSpPr>
          <p:cNvPr id="37911" name="Line 24"/>
          <p:cNvSpPr>
            <a:spLocks noChangeShapeType="1"/>
          </p:cNvSpPr>
          <p:nvPr/>
        </p:nvSpPr>
        <p:spPr bwMode="auto">
          <a:xfrm flipH="1">
            <a:off x="3581400" y="1219200"/>
            <a:ext cx="1295400" cy="609600"/>
          </a:xfrm>
          <a:prstGeom prst="line">
            <a:avLst/>
          </a:prstGeom>
          <a:noFill/>
          <a:ln w="9525">
            <a:solidFill>
              <a:schemeClr val="tx1"/>
            </a:solidFill>
            <a:round/>
            <a:headEnd/>
            <a:tailEnd/>
          </a:ln>
        </p:spPr>
        <p:txBody>
          <a:bodyPr/>
          <a:lstStyle/>
          <a:p>
            <a:endParaRPr lang="zh-CN" altLang="en-US"/>
          </a:p>
        </p:txBody>
      </p:sp>
      <p:sp>
        <p:nvSpPr>
          <p:cNvPr id="37912" name="Line 25"/>
          <p:cNvSpPr>
            <a:spLocks noChangeShapeType="1"/>
          </p:cNvSpPr>
          <p:nvPr/>
        </p:nvSpPr>
        <p:spPr bwMode="auto">
          <a:xfrm>
            <a:off x="6096000" y="1219200"/>
            <a:ext cx="457200" cy="609600"/>
          </a:xfrm>
          <a:prstGeom prst="line">
            <a:avLst/>
          </a:prstGeom>
          <a:noFill/>
          <a:ln w="9525">
            <a:solidFill>
              <a:schemeClr val="tx1"/>
            </a:solidFill>
            <a:round/>
            <a:headEnd/>
            <a:tailEnd/>
          </a:ln>
        </p:spPr>
        <p:txBody>
          <a:bodyPr/>
          <a:lstStyle/>
          <a:p>
            <a:endParaRPr lang="zh-CN" altLang="en-US"/>
          </a:p>
        </p:txBody>
      </p:sp>
      <p:sp>
        <p:nvSpPr>
          <p:cNvPr id="37913" name="Rectangle 27"/>
          <p:cNvSpPr>
            <a:spLocks noChangeArrowheads="1"/>
          </p:cNvSpPr>
          <p:nvPr/>
        </p:nvSpPr>
        <p:spPr bwMode="auto">
          <a:xfrm>
            <a:off x="5943600" y="1828800"/>
            <a:ext cx="609600" cy="533400"/>
          </a:xfrm>
          <a:prstGeom prst="rect">
            <a:avLst/>
          </a:prstGeom>
          <a:solidFill>
            <a:schemeClr val="accent1"/>
          </a:solidFill>
          <a:ln w="9525">
            <a:solidFill>
              <a:schemeClr val="tx1"/>
            </a:solidFill>
            <a:miter lim="800000"/>
            <a:headEnd/>
            <a:tailEnd/>
          </a:ln>
        </p:spPr>
        <p:txBody>
          <a:bodyPr wrap="none" anchor="ctr"/>
          <a:lstStyle/>
          <a:p>
            <a:pPr algn="ctr"/>
            <a:r>
              <a:rPr lang="en-US" altLang="zh-CN" sz="1800"/>
              <a:t>Pad</a:t>
            </a:r>
          </a:p>
        </p:txBody>
      </p:sp>
      <p:sp>
        <p:nvSpPr>
          <p:cNvPr id="37914" name="Line 28"/>
          <p:cNvSpPr>
            <a:spLocks noChangeShapeType="1"/>
          </p:cNvSpPr>
          <p:nvPr/>
        </p:nvSpPr>
        <p:spPr bwMode="auto">
          <a:xfrm>
            <a:off x="5943600" y="2514600"/>
            <a:ext cx="609600"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37915" name="Text Box 29"/>
          <p:cNvSpPr txBox="1">
            <a:spLocks noChangeArrowheads="1"/>
          </p:cNvSpPr>
          <p:nvPr/>
        </p:nvSpPr>
        <p:spPr bwMode="auto">
          <a:xfrm>
            <a:off x="5867400" y="2590800"/>
            <a:ext cx="1447800" cy="336550"/>
          </a:xfrm>
          <a:prstGeom prst="rect">
            <a:avLst/>
          </a:prstGeom>
          <a:noFill/>
          <a:ln w="9525">
            <a:noFill/>
            <a:miter lim="800000"/>
            <a:headEnd/>
            <a:tailEnd/>
          </a:ln>
        </p:spPr>
        <p:txBody>
          <a:bodyPr>
            <a:spAutoFit/>
          </a:bodyPr>
          <a:lstStyle/>
          <a:p>
            <a:pPr eaLnBrk="0" hangingPunct="0"/>
            <a:r>
              <a:rPr lang="zh-CN" altLang="en-GB" sz="1600">
                <a:latin typeface="Arial" charset="0"/>
              </a:rPr>
              <a:t>0 </a:t>
            </a:r>
            <a:r>
              <a:rPr lang="en-GB" altLang="zh-CN" sz="1600">
                <a:latin typeface="Arial" charset="0"/>
              </a:rPr>
              <a:t>to 46 bytes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p:spPr>
        <p:txBody>
          <a:bodyPr/>
          <a:lstStyle/>
          <a:p>
            <a:fld id="{BB691E66-683E-41E9-910D-414BACBD3975}" type="slidenum">
              <a:rPr lang="en-US" altLang="zh-CN" smtClean="0"/>
              <a:pPr/>
              <a:t>31</a:t>
            </a:fld>
            <a:endParaRPr lang="en-US" altLang="zh-CN"/>
          </a:p>
        </p:txBody>
      </p:sp>
      <p:sp>
        <p:nvSpPr>
          <p:cNvPr id="38915" name="Rectangle 2"/>
          <p:cNvSpPr>
            <a:spLocks noGrp="1" noChangeArrowheads="1"/>
          </p:cNvSpPr>
          <p:nvPr>
            <p:ph type="title"/>
          </p:nvPr>
        </p:nvSpPr>
        <p:spPr/>
        <p:txBody>
          <a:bodyPr/>
          <a:lstStyle/>
          <a:p>
            <a:pPr eaLnBrk="1" hangingPunct="1"/>
            <a:r>
              <a:rPr lang="en-US" altLang="zh-CN"/>
              <a:t>Ethernet MAC Address</a:t>
            </a:r>
          </a:p>
        </p:txBody>
      </p:sp>
      <p:pic>
        <p:nvPicPr>
          <p:cNvPr id="38916" name="Picture 3"/>
          <p:cNvPicPr>
            <a:picLocks noGrp="1" noChangeAspect="1" noChangeArrowheads="1"/>
          </p:cNvPicPr>
          <p:nvPr>
            <p:ph type="body" idx="1"/>
          </p:nvPr>
        </p:nvPicPr>
        <p:blipFill>
          <a:blip r:embed="rId3" cstate="print"/>
          <a:srcRect/>
          <a:stretch>
            <a:fillRect/>
          </a:stretch>
        </p:blipFill>
        <p:spPr>
          <a:xfrm>
            <a:off x="539750" y="1916113"/>
            <a:ext cx="7772400" cy="41148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p:spPr>
        <p:txBody>
          <a:bodyPr/>
          <a:lstStyle/>
          <a:p>
            <a:fld id="{C22E7711-0AEE-4D72-AA9E-EC9E6E00AA37}" type="slidenum">
              <a:rPr lang="en-US" altLang="zh-CN" smtClean="0"/>
              <a:pPr/>
              <a:t>32</a:t>
            </a:fld>
            <a:endParaRPr lang="en-US" altLang="zh-CN"/>
          </a:p>
        </p:txBody>
      </p:sp>
      <p:sp>
        <p:nvSpPr>
          <p:cNvPr id="39939" name="Rectangle 2"/>
          <p:cNvSpPr>
            <a:spLocks noGrp="1" noChangeArrowheads="1"/>
          </p:cNvSpPr>
          <p:nvPr>
            <p:ph type="title"/>
          </p:nvPr>
        </p:nvSpPr>
        <p:spPr>
          <a:xfrm>
            <a:off x="1150938" y="214313"/>
            <a:ext cx="7793037" cy="1004887"/>
          </a:xfrm>
        </p:spPr>
        <p:txBody>
          <a:bodyPr/>
          <a:lstStyle/>
          <a:p>
            <a:pPr eaLnBrk="1" hangingPunct="1"/>
            <a:r>
              <a:rPr lang="en-US" altLang="zh-CN"/>
              <a:t>Baseband IEEE 802.3</a:t>
            </a:r>
          </a:p>
        </p:txBody>
      </p:sp>
      <p:pic>
        <p:nvPicPr>
          <p:cNvPr id="39940" name="Picture 3"/>
          <p:cNvPicPr>
            <a:picLocks noGrp="1" noChangeAspect="1" noChangeArrowheads="1"/>
          </p:cNvPicPr>
          <p:nvPr>
            <p:ph type="body" idx="1"/>
          </p:nvPr>
        </p:nvPicPr>
        <p:blipFill>
          <a:blip r:embed="rId2" cstate="print"/>
          <a:srcRect/>
          <a:stretch>
            <a:fillRect/>
          </a:stretch>
        </p:blipFill>
        <p:spPr>
          <a:xfrm>
            <a:off x="685800" y="2133600"/>
            <a:ext cx="7772400" cy="32004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p:spPr>
        <p:txBody>
          <a:bodyPr/>
          <a:lstStyle/>
          <a:p>
            <a:fld id="{39DDA86E-DC9E-43C5-BA26-25AFFB4FE216}" type="slidenum">
              <a:rPr lang="en-US" altLang="zh-CN" smtClean="0"/>
              <a:pPr/>
              <a:t>33</a:t>
            </a:fld>
            <a:endParaRPr lang="en-US" altLang="zh-CN"/>
          </a:p>
        </p:txBody>
      </p:sp>
      <p:sp>
        <p:nvSpPr>
          <p:cNvPr id="40963" name="Rectangle 2"/>
          <p:cNvSpPr>
            <a:spLocks noGrp="1" noChangeArrowheads="1"/>
          </p:cNvSpPr>
          <p:nvPr>
            <p:ph type="title"/>
          </p:nvPr>
        </p:nvSpPr>
        <p:spPr/>
        <p:txBody>
          <a:bodyPr/>
          <a:lstStyle/>
          <a:p>
            <a:pPr eaLnBrk="1" hangingPunct="1"/>
            <a:r>
              <a:rPr lang="en-US" altLang="zh-CN" sz="3200"/>
              <a:t>(a) 10Base5, (b) 10Base2, (c) 10Base-T</a:t>
            </a:r>
          </a:p>
        </p:txBody>
      </p:sp>
      <p:pic>
        <p:nvPicPr>
          <p:cNvPr id="40964" name="Picture 4"/>
          <p:cNvPicPr>
            <a:picLocks noGrp="1" noChangeAspect="1" noChangeArrowheads="1"/>
          </p:cNvPicPr>
          <p:nvPr>
            <p:ph type="body" idx="1"/>
          </p:nvPr>
        </p:nvPicPr>
        <p:blipFill>
          <a:blip r:embed="rId2" cstate="print"/>
          <a:srcRect/>
          <a:stretch>
            <a:fillRect/>
          </a:stretch>
        </p:blipFill>
        <p:spPr>
          <a:xfrm>
            <a:off x="1182688" y="2216150"/>
            <a:ext cx="7772400" cy="3717925"/>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p:spPr>
        <p:txBody>
          <a:bodyPr/>
          <a:lstStyle/>
          <a:p>
            <a:fld id="{C9F189A7-B5CB-4F4E-82A0-155DED0C13BE}" type="slidenum">
              <a:rPr lang="en-US" altLang="zh-CN" smtClean="0"/>
              <a:pPr/>
              <a:t>34</a:t>
            </a:fld>
            <a:endParaRPr lang="en-US" altLang="zh-CN"/>
          </a:p>
        </p:txBody>
      </p:sp>
      <p:sp>
        <p:nvSpPr>
          <p:cNvPr id="41987" name="Rectangle 2"/>
          <p:cNvSpPr>
            <a:spLocks noGrp="1" noChangeArrowheads="1"/>
          </p:cNvSpPr>
          <p:nvPr>
            <p:ph type="title"/>
          </p:nvPr>
        </p:nvSpPr>
        <p:spPr>
          <a:xfrm>
            <a:off x="1150938" y="214313"/>
            <a:ext cx="7793037" cy="709153"/>
          </a:xfrm>
        </p:spPr>
        <p:txBody>
          <a:bodyPr/>
          <a:lstStyle/>
          <a:p>
            <a:pPr eaLnBrk="1" hangingPunct="1"/>
            <a:r>
              <a:rPr lang="en-US" altLang="zh-CN" sz="3600" dirty="0"/>
              <a:t>IEEE 802.3</a:t>
            </a:r>
            <a:r>
              <a:rPr lang="zh-CN" altLang="en-US" sz="3600" dirty="0"/>
              <a:t>与</a:t>
            </a:r>
            <a:r>
              <a:rPr lang="en-US" altLang="zh-CN" sz="3600" dirty="0"/>
              <a:t>Ethernet</a:t>
            </a:r>
            <a:r>
              <a:rPr lang="zh-CN" altLang="en-US" sz="3600" dirty="0"/>
              <a:t>帧格式的比较</a:t>
            </a:r>
          </a:p>
        </p:txBody>
      </p:sp>
      <p:pic>
        <p:nvPicPr>
          <p:cNvPr id="41988" name="Picture 3"/>
          <p:cNvPicPr>
            <a:picLocks noGrp="1" noChangeAspect="1" noChangeArrowheads="1"/>
          </p:cNvPicPr>
          <p:nvPr>
            <p:ph type="body" idx="1"/>
          </p:nvPr>
        </p:nvPicPr>
        <p:blipFill>
          <a:blip r:embed="rId3" cstate="print"/>
          <a:srcRect/>
          <a:stretch>
            <a:fillRect/>
          </a:stretch>
        </p:blipFill>
        <p:spPr>
          <a:xfrm>
            <a:off x="220662" y="906724"/>
            <a:ext cx="7772400" cy="4114800"/>
          </a:xfrm>
        </p:spPr>
      </p:pic>
      <p:sp>
        <p:nvSpPr>
          <p:cNvPr id="5" name="椭圆 4"/>
          <p:cNvSpPr/>
          <p:nvPr/>
        </p:nvSpPr>
        <p:spPr>
          <a:xfrm>
            <a:off x="3257616" y="1484784"/>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6" name="椭圆 5"/>
          <p:cNvSpPr/>
          <p:nvPr/>
        </p:nvSpPr>
        <p:spPr>
          <a:xfrm>
            <a:off x="3257616" y="2842106"/>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7" name="TextBox 6"/>
          <p:cNvSpPr txBox="1"/>
          <p:nvPr/>
        </p:nvSpPr>
        <p:spPr>
          <a:xfrm>
            <a:off x="971600" y="2127726"/>
            <a:ext cx="785818" cy="276999"/>
          </a:xfrm>
          <a:prstGeom prst="rect">
            <a:avLst/>
          </a:prstGeom>
          <a:noFill/>
          <a:ln>
            <a:noFill/>
          </a:ln>
        </p:spPr>
        <p:txBody>
          <a:bodyPr wrap="square" rtlCol="0">
            <a:spAutoFit/>
          </a:bodyPr>
          <a:lstStyle/>
          <a:p>
            <a:r>
              <a:rPr lang="zh-CN" altLang="en-US" dirty="0">
                <a:solidFill>
                  <a:srgbClr val="FF0000"/>
                </a:solidFill>
              </a:rPr>
              <a:t>差别</a:t>
            </a:r>
          </a:p>
        </p:txBody>
      </p:sp>
      <p:cxnSp>
        <p:nvCxnSpPr>
          <p:cNvPr id="9" name="直接箭头连接符 8"/>
          <p:cNvCxnSpPr/>
          <p:nvPr/>
        </p:nvCxnSpPr>
        <p:spPr>
          <a:xfrm flipV="1">
            <a:off x="2471798" y="1913412"/>
            <a:ext cx="785818"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400360" y="2484916"/>
            <a:ext cx="1071570"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左大括号 12"/>
          <p:cNvSpPr/>
          <p:nvPr/>
        </p:nvSpPr>
        <p:spPr>
          <a:xfrm>
            <a:off x="1543104" y="2127726"/>
            <a:ext cx="71438" cy="35719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sp>
        <p:nvSpPr>
          <p:cNvPr id="14" name="TextBox 13"/>
          <p:cNvSpPr txBox="1"/>
          <p:nvPr/>
        </p:nvSpPr>
        <p:spPr>
          <a:xfrm>
            <a:off x="1614542" y="1984850"/>
            <a:ext cx="785818" cy="276999"/>
          </a:xfrm>
          <a:prstGeom prst="rect">
            <a:avLst/>
          </a:prstGeom>
          <a:noFill/>
        </p:spPr>
        <p:txBody>
          <a:bodyPr wrap="square" rtlCol="0">
            <a:spAutoFit/>
          </a:bodyPr>
          <a:lstStyle/>
          <a:p>
            <a:r>
              <a:rPr lang="en-US" altLang="zh-CN" dirty="0">
                <a:solidFill>
                  <a:srgbClr val="FF0000"/>
                </a:solidFill>
              </a:rPr>
              <a:t>&lt; =1500</a:t>
            </a:r>
            <a:endParaRPr lang="zh-CN" altLang="en-US" dirty="0">
              <a:solidFill>
                <a:srgbClr val="FF0000"/>
              </a:solidFill>
            </a:endParaRPr>
          </a:p>
        </p:txBody>
      </p:sp>
      <p:sp>
        <p:nvSpPr>
          <p:cNvPr id="17" name="TextBox 16"/>
          <p:cNvSpPr txBox="1"/>
          <p:nvPr/>
        </p:nvSpPr>
        <p:spPr>
          <a:xfrm>
            <a:off x="1614542" y="2350793"/>
            <a:ext cx="928694" cy="461665"/>
          </a:xfrm>
          <a:prstGeom prst="rect">
            <a:avLst/>
          </a:prstGeom>
          <a:noFill/>
        </p:spPr>
        <p:txBody>
          <a:bodyPr wrap="square" rtlCol="0">
            <a:spAutoFit/>
          </a:bodyPr>
          <a:lstStyle/>
          <a:p>
            <a:r>
              <a:rPr lang="en-US" altLang="zh-CN" dirty="0">
                <a:solidFill>
                  <a:srgbClr val="FF0000"/>
                </a:solidFill>
              </a:rPr>
              <a:t>&gt;0X0600</a:t>
            </a:r>
          </a:p>
          <a:p>
            <a:r>
              <a:rPr lang="en-US" altLang="zh-CN" dirty="0">
                <a:solidFill>
                  <a:srgbClr val="FF0000"/>
                </a:solidFill>
              </a:rPr>
              <a:t>(1536)</a:t>
            </a:r>
            <a:endParaRPr lang="zh-CN" altLang="en-US" dirty="0">
              <a:solidFill>
                <a:srgbClr val="FF0000"/>
              </a:solidFill>
            </a:endParaRPr>
          </a:p>
        </p:txBody>
      </p:sp>
      <p:pic>
        <p:nvPicPr>
          <p:cNvPr id="3074" name="Picture 2">
            <a:extLst>
              <a:ext uri="{FF2B5EF4-FFF2-40B4-BE49-F238E27FC236}">
                <a16:creationId xmlns:a16="http://schemas.microsoft.com/office/drawing/2014/main" id="{F383D822-C4D9-42AE-A415-72A4D5116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707" y="4967287"/>
            <a:ext cx="46863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8F4E558-0A8C-4949-93A5-328F6E5E103B}"/>
              </a:ext>
            </a:extLst>
          </p:cNvPr>
          <p:cNvSpPr txBox="1"/>
          <p:nvPr/>
        </p:nvSpPr>
        <p:spPr>
          <a:xfrm>
            <a:off x="971600" y="5661248"/>
            <a:ext cx="1800200" cy="338554"/>
          </a:xfrm>
          <a:prstGeom prst="rect">
            <a:avLst/>
          </a:prstGeom>
          <a:solidFill>
            <a:schemeClr val="accent2">
              <a:lumMod val="40000"/>
              <a:lumOff val="60000"/>
            </a:schemeClr>
          </a:solidFill>
        </p:spPr>
        <p:txBody>
          <a:bodyPr wrap="square" rtlCol="0">
            <a:spAutoFit/>
          </a:bodyPr>
          <a:lstStyle/>
          <a:p>
            <a:r>
              <a:rPr lang="en-US" altLang="zh-CN" sz="1600" dirty="0"/>
              <a:t>VLAN </a:t>
            </a:r>
            <a:r>
              <a:rPr lang="en-US" altLang="zh-CN" sz="1600" dirty="0">
                <a:solidFill>
                  <a:srgbClr val="FF0000"/>
                </a:solidFill>
              </a:rPr>
              <a:t>*</a:t>
            </a:r>
            <a:r>
              <a:rPr lang="en-US" altLang="zh-CN" sz="1600" dirty="0"/>
              <a:t>,   802.1Q</a:t>
            </a:r>
            <a:endParaRPr lang="zh-CN" altLang="en-US" sz="1600" dirty="0"/>
          </a:p>
        </p:txBody>
      </p:sp>
      <p:sp>
        <p:nvSpPr>
          <p:cNvPr id="3" name="矩形 2">
            <a:extLst>
              <a:ext uri="{FF2B5EF4-FFF2-40B4-BE49-F238E27FC236}">
                <a16:creationId xmlns:a16="http://schemas.microsoft.com/office/drawing/2014/main" id="{F18BB6F7-37C6-4EA3-91B4-D9D62AFD46EF}"/>
              </a:ext>
            </a:extLst>
          </p:cNvPr>
          <p:cNvSpPr/>
          <p:nvPr/>
        </p:nvSpPr>
        <p:spPr>
          <a:xfrm>
            <a:off x="487002" y="1227187"/>
            <a:ext cx="7793036" cy="37370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p:spPr>
        <p:txBody>
          <a:bodyPr/>
          <a:lstStyle/>
          <a:p>
            <a:fld id="{18D8209B-3DBB-44D9-928B-9424349FE95E}" type="slidenum">
              <a:rPr lang="en-US" altLang="zh-CN" smtClean="0"/>
              <a:pPr/>
              <a:t>35</a:t>
            </a:fld>
            <a:endParaRPr lang="en-US" altLang="zh-CN"/>
          </a:p>
        </p:txBody>
      </p:sp>
      <p:sp>
        <p:nvSpPr>
          <p:cNvPr id="43011" name="Rectangle 1026"/>
          <p:cNvSpPr>
            <a:spLocks noGrp="1" noChangeArrowheads="1"/>
          </p:cNvSpPr>
          <p:nvPr>
            <p:ph type="title"/>
          </p:nvPr>
        </p:nvSpPr>
        <p:spPr/>
        <p:txBody>
          <a:bodyPr/>
          <a:lstStyle/>
          <a:p>
            <a:pPr eaLnBrk="1" hangingPunct="1"/>
            <a:r>
              <a:rPr lang="en-US" altLang="zh-CN" dirty="0"/>
              <a:t>5.3.2Fast Ethernet</a:t>
            </a:r>
          </a:p>
        </p:txBody>
      </p:sp>
      <p:sp>
        <p:nvSpPr>
          <p:cNvPr id="43012" name="Rectangle 1027"/>
          <p:cNvSpPr>
            <a:spLocks noGrp="1" noChangeArrowheads="1"/>
          </p:cNvSpPr>
          <p:nvPr>
            <p:ph type="body" idx="1"/>
          </p:nvPr>
        </p:nvSpPr>
        <p:spPr/>
        <p:txBody>
          <a:bodyPr/>
          <a:lstStyle/>
          <a:p>
            <a:pPr eaLnBrk="1" hangingPunct="1"/>
            <a:r>
              <a:rPr lang="en-US" altLang="zh-CN" dirty="0"/>
              <a:t>IEEE 802.3u</a:t>
            </a:r>
            <a:r>
              <a:rPr lang="zh-CN" altLang="en-US" dirty="0"/>
              <a:t>工作组规范</a:t>
            </a:r>
            <a:r>
              <a:rPr lang="en-US" altLang="zh-CN" dirty="0"/>
              <a:t>(1995,6)</a:t>
            </a:r>
          </a:p>
          <a:p>
            <a:pPr eaLnBrk="1" hangingPunct="1"/>
            <a:r>
              <a:rPr lang="zh-CN" altLang="en-US" dirty="0"/>
              <a:t>特点：</a:t>
            </a:r>
          </a:p>
          <a:p>
            <a:pPr lvl="1" eaLnBrk="1" hangingPunct="1"/>
            <a:r>
              <a:rPr lang="zh-CN" altLang="en-US" dirty="0"/>
              <a:t>采用</a:t>
            </a:r>
            <a:r>
              <a:rPr lang="en-US" altLang="zh-CN" dirty="0"/>
              <a:t>CSMA/CD</a:t>
            </a:r>
            <a:r>
              <a:rPr lang="zh-CN" altLang="en-US" dirty="0"/>
              <a:t>媒体访问控制方式和</a:t>
            </a:r>
            <a:r>
              <a:rPr lang="en-US" altLang="zh-CN" dirty="0"/>
              <a:t>802.3</a:t>
            </a:r>
            <a:r>
              <a:rPr lang="zh-CN" altLang="en-US" dirty="0"/>
              <a:t>帧格式</a:t>
            </a:r>
          </a:p>
          <a:p>
            <a:pPr lvl="1" eaLnBrk="1" hangingPunct="1"/>
            <a:r>
              <a:rPr lang="en-US" altLang="zh-CN" dirty="0">
                <a:solidFill>
                  <a:srgbClr val="FF0000"/>
                </a:solidFill>
              </a:rPr>
              <a:t>100BASE-TX</a:t>
            </a:r>
            <a:r>
              <a:rPr lang="zh-CN" altLang="en-US" dirty="0"/>
              <a:t>采用</a:t>
            </a:r>
            <a:r>
              <a:rPr lang="zh-CN" altLang="en-US" dirty="0">
                <a:solidFill>
                  <a:srgbClr val="FF0000"/>
                </a:solidFill>
              </a:rPr>
              <a:t>两对</a:t>
            </a:r>
            <a:r>
              <a:rPr lang="en-US" altLang="zh-CN" dirty="0">
                <a:solidFill>
                  <a:srgbClr val="FF0000"/>
                </a:solidFill>
              </a:rPr>
              <a:t>5</a:t>
            </a:r>
            <a:r>
              <a:rPr lang="zh-CN" altLang="en-US" dirty="0">
                <a:solidFill>
                  <a:srgbClr val="FF0000"/>
                </a:solidFill>
              </a:rPr>
              <a:t>类双绞线</a:t>
            </a:r>
          </a:p>
          <a:p>
            <a:pPr lvl="1" eaLnBrk="1" hangingPunct="1"/>
            <a:r>
              <a:rPr lang="en-US" altLang="zh-CN" dirty="0"/>
              <a:t>100BASE-T4</a:t>
            </a:r>
            <a:r>
              <a:rPr lang="zh-CN" altLang="en-US" dirty="0"/>
              <a:t>采用四对</a:t>
            </a:r>
            <a:r>
              <a:rPr lang="en-US" altLang="zh-CN" dirty="0"/>
              <a:t>3</a:t>
            </a:r>
            <a:r>
              <a:rPr lang="zh-CN" altLang="en-US" dirty="0"/>
              <a:t>类双绞线</a:t>
            </a:r>
          </a:p>
          <a:p>
            <a:pPr lvl="1" eaLnBrk="1" hangingPunct="1"/>
            <a:r>
              <a:rPr lang="zh-CN" altLang="en-US" dirty="0"/>
              <a:t>网络最大长度</a:t>
            </a:r>
            <a:r>
              <a:rPr lang="en-US" altLang="zh-CN" dirty="0"/>
              <a:t>250m</a:t>
            </a:r>
            <a:r>
              <a:rPr lang="zh-CN" altLang="en-US" dirty="0"/>
              <a:t>（</a:t>
            </a:r>
            <a:r>
              <a:rPr lang="en-US" altLang="zh-CN" dirty="0"/>
              <a:t>10M</a:t>
            </a:r>
            <a:r>
              <a:rPr lang="zh-CN" altLang="en-US" dirty="0"/>
              <a:t>以太网是</a:t>
            </a:r>
            <a:r>
              <a:rPr lang="en-US" altLang="zh-CN" dirty="0"/>
              <a:t>2500m</a:t>
            </a:r>
            <a:r>
              <a:rPr lang="zh-CN" altLang="en-US" dirty="0"/>
              <a:t>，</a:t>
            </a:r>
            <a:r>
              <a:rPr lang="en-US" altLang="zh-CN" dirty="0"/>
              <a:t>51.2x10</a:t>
            </a:r>
            <a:r>
              <a:rPr lang="en-US" altLang="zh-CN" baseline="30000" dirty="0"/>
              <a:t>-6</a:t>
            </a:r>
            <a:r>
              <a:rPr lang="en-US" altLang="zh-CN" dirty="0"/>
              <a:t>x10x10</a:t>
            </a:r>
            <a:r>
              <a:rPr lang="en-US" altLang="zh-CN" baseline="30000" dirty="0"/>
              <a:t>6</a:t>
            </a:r>
            <a:r>
              <a:rPr lang="en-US" altLang="zh-CN" dirty="0"/>
              <a:t>=512bits</a:t>
            </a:r>
            <a:r>
              <a:rPr lang="zh-CN" alt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p:spPr>
        <p:txBody>
          <a:bodyPr/>
          <a:lstStyle/>
          <a:p>
            <a:fld id="{F40C4FD9-A9DC-495F-B952-065AE753E074}" type="slidenum">
              <a:rPr lang="en-US" altLang="zh-CN" smtClean="0"/>
              <a:pPr/>
              <a:t>36</a:t>
            </a:fld>
            <a:endParaRPr lang="en-US" altLang="zh-CN"/>
          </a:p>
        </p:txBody>
      </p:sp>
      <p:sp>
        <p:nvSpPr>
          <p:cNvPr id="44035" name="Rectangle 2"/>
          <p:cNvSpPr>
            <a:spLocks noGrp="1" noChangeArrowheads="1"/>
          </p:cNvSpPr>
          <p:nvPr>
            <p:ph type="title"/>
          </p:nvPr>
        </p:nvSpPr>
        <p:spPr/>
        <p:txBody>
          <a:bodyPr/>
          <a:lstStyle/>
          <a:p>
            <a:pPr eaLnBrk="1" hangingPunct="1"/>
            <a:endParaRPr lang="zh-CN" altLang="zh-CN"/>
          </a:p>
        </p:txBody>
      </p:sp>
      <p:pic>
        <p:nvPicPr>
          <p:cNvPr id="44036" name="Picture 4"/>
          <p:cNvPicPr>
            <a:picLocks noGrp="1" noChangeAspect="1" noChangeArrowheads="1"/>
          </p:cNvPicPr>
          <p:nvPr>
            <p:ph type="body" idx="1"/>
          </p:nvPr>
        </p:nvPicPr>
        <p:blipFill>
          <a:blip r:embed="rId2" cstate="print"/>
          <a:srcRect/>
          <a:stretch>
            <a:fillRect/>
          </a:stretch>
        </p:blipFill>
        <p:spPr>
          <a:xfrm>
            <a:off x="685800" y="2438400"/>
            <a:ext cx="7848600" cy="2728913"/>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p:spPr>
        <p:txBody>
          <a:bodyPr/>
          <a:lstStyle/>
          <a:p>
            <a:fld id="{22A823A5-31B9-4967-BE9F-79C8F2958273}" type="slidenum">
              <a:rPr lang="en-US" altLang="zh-CN" smtClean="0"/>
              <a:pPr/>
              <a:t>37</a:t>
            </a:fld>
            <a:endParaRPr lang="en-US" altLang="zh-CN"/>
          </a:p>
        </p:txBody>
      </p:sp>
      <p:sp>
        <p:nvSpPr>
          <p:cNvPr id="45059" name="Rectangle 2"/>
          <p:cNvSpPr>
            <a:spLocks noGrp="1" noChangeArrowheads="1"/>
          </p:cNvSpPr>
          <p:nvPr>
            <p:ph type="title"/>
          </p:nvPr>
        </p:nvSpPr>
        <p:spPr>
          <a:xfrm>
            <a:off x="1116013" y="188913"/>
            <a:ext cx="7793037" cy="1462087"/>
          </a:xfrm>
        </p:spPr>
        <p:txBody>
          <a:bodyPr/>
          <a:lstStyle/>
          <a:p>
            <a:pPr eaLnBrk="1" hangingPunct="1"/>
            <a:r>
              <a:rPr lang="en-US" altLang="zh-CN" dirty="0"/>
              <a:t>5.3.3</a:t>
            </a:r>
            <a:r>
              <a:rPr lang="en-US" altLang="zh-CN" sz="4000" b="1" dirty="0"/>
              <a:t> Gigabit</a:t>
            </a:r>
            <a:r>
              <a:rPr lang="en-US" altLang="zh-CN" dirty="0"/>
              <a:t> Ethernet</a:t>
            </a:r>
          </a:p>
        </p:txBody>
      </p:sp>
      <p:sp>
        <p:nvSpPr>
          <p:cNvPr id="45060" name="Rectangle 3"/>
          <p:cNvSpPr>
            <a:spLocks noGrp="1" noChangeArrowheads="1"/>
          </p:cNvSpPr>
          <p:nvPr>
            <p:ph type="body" idx="1"/>
          </p:nvPr>
        </p:nvSpPr>
        <p:spPr>
          <a:xfrm>
            <a:off x="250825" y="1989138"/>
            <a:ext cx="8704263" cy="4726010"/>
          </a:xfrm>
        </p:spPr>
        <p:txBody>
          <a:bodyPr/>
          <a:lstStyle/>
          <a:p>
            <a:pPr eaLnBrk="1" hangingPunct="1">
              <a:lnSpc>
                <a:spcPct val="90000"/>
              </a:lnSpc>
            </a:pPr>
            <a:r>
              <a:rPr lang="en-US" altLang="zh-CN" sz="2400" dirty="0"/>
              <a:t>IEEE 802.3z(1998)</a:t>
            </a:r>
            <a:r>
              <a:rPr lang="zh-CN" altLang="en-US" sz="2400" dirty="0"/>
              <a:t>和</a:t>
            </a:r>
            <a:r>
              <a:rPr lang="en-US" altLang="zh-CN" sz="2400" dirty="0"/>
              <a:t>802.3ab</a:t>
            </a:r>
            <a:r>
              <a:rPr lang="zh-CN" altLang="en-US" sz="2400" dirty="0"/>
              <a:t>工作组规范</a:t>
            </a:r>
          </a:p>
          <a:p>
            <a:pPr eaLnBrk="1" hangingPunct="1">
              <a:lnSpc>
                <a:spcPct val="90000"/>
              </a:lnSpc>
            </a:pPr>
            <a:r>
              <a:rPr lang="zh-CN" altLang="en-US" sz="2400" dirty="0"/>
              <a:t>问题：</a:t>
            </a:r>
          </a:p>
          <a:p>
            <a:pPr lvl="1" eaLnBrk="1" hangingPunct="1"/>
            <a:r>
              <a:rPr lang="zh-CN" altLang="en-US" sz="2000" dirty="0"/>
              <a:t>在采用</a:t>
            </a:r>
            <a:r>
              <a:rPr lang="en-US" altLang="zh-CN" sz="2000" dirty="0"/>
              <a:t>CSMA/CD</a:t>
            </a:r>
            <a:r>
              <a:rPr lang="zh-CN" altLang="en-US" sz="2000" dirty="0"/>
              <a:t>的</a:t>
            </a:r>
            <a:r>
              <a:rPr lang="en-US" altLang="zh-CN" sz="2000" dirty="0"/>
              <a:t>MAC</a:t>
            </a:r>
            <a:r>
              <a:rPr lang="zh-CN" altLang="en-US" sz="2000" dirty="0"/>
              <a:t>子层中，碰撞检测时间与网络的最大距离成正比，在</a:t>
            </a:r>
            <a:r>
              <a:rPr lang="en-US" altLang="zh-CN" sz="2000" dirty="0"/>
              <a:t>10BASE-5</a:t>
            </a:r>
            <a:r>
              <a:rPr lang="zh-CN" altLang="en-US" sz="2000" dirty="0"/>
              <a:t>中，最大距离为</a:t>
            </a:r>
            <a:r>
              <a:rPr lang="en-US" altLang="zh-CN" sz="2000" dirty="0"/>
              <a:t>2500m</a:t>
            </a:r>
            <a:r>
              <a:rPr lang="zh-CN" altLang="en-US" sz="2000" dirty="0"/>
              <a:t>，间隙时间为</a:t>
            </a:r>
            <a:r>
              <a:rPr lang="en-US" altLang="zh-CN" sz="2000" dirty="0"/>
              <a:t>51.2</a:t>
            </a:r>
            <a:r>
              <a:rPr lang="zh-CN" altLang="en-US" sz="2000" dirty="0"/>
              <a:t>微秒，最小帧长为</a:t>
            </a:r>
            <a:r>
              <a:rPr lang="en-US" altLang="zh-CN" sz="2000" dirty="0"/>
              <a:t>512</a:t>
            </a:r>
            <a:r>
              <a:rPr lang="zh-CN" altLang="en-US" sz="2000" dirty="0"/>
              <a:t>比特。在</a:t>
            </a:r>
            <a:r>
              <a:rPr lang="en-US" altLang="zh-CN" sz="2000" dirty="0"/>
              <a:t>100BASE-T</a:t>
            </a:r>
            <a:r>
              <a:rPr lang="zh-CN" altLang="en-US" sz="2000" dirty="0"/>
              <a:t>中，最大距离为</a:t>
            </a:r>
            <a:r>
              <a:rPr lang="en-US" altLang="zh-CN" sz="2000" dirty="0"/>
              <a:t>250m</a:t>
            </a:r>
            <a:r>
              <a:rPr lang="zh-CN" altLang="en-US" sz="2000" dirty="0"/>
              <a:t>，帧格式不变，即间隙时间为</a:t>
            </a:r>
            <a:r>
              <a:rPr lang="en-US" altLang="zh-CN" sz="2000" dirty="0"/>
              <a:t>5.12</a:t>
            </a:r>
            <a:r>
              <a:rPr lang="zh-CN" altLang="en-US" sz="2000" dirty="0"/>
              <a:t>微秒。按此规律，千兆比以太网的最大距离为</a:t>
            </a:r>
            <a:r>
              <a:rPr lang="en-US" altLang="zh-CN" sz="2000" dirty="0"/>
              <a:t>25m</a:t>
            </a:r>
            <a:r>
              <a:rPr lang="zh-CN" altLang="en-US" sz="2000" dirty="0"/>
              <a:t>，这显然不行。</a:t>
            </a:r>
          </a:p>
          <a:p>
            <a:pPr eaLnBrk="1" hangingPunct="1">
              <a:lnSpc>
                <a:spcPct val="90000"/>
              </a:lnSpc>
            </a:pPr>
            <a:r>
              <a:rPr lang="zh-CN" altLang="en-US" sz="2400" dirty="0"/>
              <a:t>解决方案</a:t>
            </a:r>
          </a:p>
          <a:p>
            <a:pPr lvl="1" eaLnBrk="1" hangingPunct="1">
              <a:lnSpc>
                <a:spcPct val="90000"/>
              </a:lnSpc>
            </a:pPr>
            <a:r>
              <a:rPr lang="zh-CN" altLang="en-US" sz="2000" dirty="0"/>
              <a:t>载波扩展：</a:t>
            </a:r>
          </a:p>
          <a:p>
            <a:pPr lvl="2" eaLnBrk="1" hangingPunct="1">
              <a:lnSpc>
                <a:spcPct val="90000"/>
              </a:lnSpc>
            </a:pPr>
            <a:r>
              <a:rPr lang="zh-CN" altLang="en-US" sz="1800" dirty="0"/>
              <a:t>最小帧长为</a:t>
            </a:r>
            <a:r>
              <a:rPr lang="en-US" altLang="zh-CN" sz="1800" dirty="0"/>
              <a:t>512</a:t>
            </a:r>
            <a:r>
              <a:rPr lang="zh-CN" altLang="en-US" sz="1800" dirty="0"/>
              <a:t>字节</a:t>
            </a:r>
          </a:p>
          <a:p>
            <a:pPr lvl="2" eaLnBrk="1" hangingPunct="1">
              <a:lnSpc>
                <a:spcPct val="90000"/>
              </a:lnSpc>
            </a:pPr>
            <a:r>
              <a:rPr lang="zh-CN" altLang="en-US" sz="1800" dirty="0"/>
              <a:t>网络最大距离</a:t>
            </a:r>
            <a:r>
              <a:rPr lang="en-US" altLang="zh-CN" sz="1800" dirty="0"/>
              <a:t>200m</a:t>
            </a:r>
          </a:p>
          <a:p>
            <a:pPr lvl="1" eaLnBrk="1" hangingPunct="1">
              <a:lnSpc>
                <a:spcPct val="90000"/>
              </a:lnSpc>
            </a:pPr>
            <a:r>
              <a:rPr lang="zh-CN" altLang="en-US" sz="2000" dirty="0"/>
              <a:t>帧突发功能：允许在一定时间内连续发送多个</a:t>
            </a:r>
            <a:r>
              <a:rPr lang="en-US" altLang="zh-CN" sz="2000" dirty="0"/>
              <a:t>MAC</a:t>
            </a:r>
            <a:r>
              <a:rPr lang="zh-CN" altLang="en-US" sz="2000" dirty="0"/>
              <a:t>帧，最大突发长度为</a:t>
            </a:r>
            <a:r>
              <a:rPr lang="en-US" altLang="zh-CN" sz="2000" dirty="0"/>
              <a:t>8192</a:t>
            </a:r>
            <a:r>
              <a:rPr lang="zh-CN" altLang="en-US" sz="2000" dirty="0"/>
              <a:t>字节。</a:t>
            </a:r>
          </a:p>
          <a:p>
            <a:pPr lvl="1" eaLnBrk="1" hangingPunct="1">
              <a:lnSpc>
                <a:spcPct val="90000"/>
              </a:lnSpc>
            </a:pPr>
            <a:r>
              <a:rPr lang="zh-CN" altLang="en-US" sz="2000" dirty="0"/>
              <a:t>全双工</a:t>
            </a:r>
          </a:p>
          <a:p>
            <a:pPr eaLnBrk="1" hangingPunct="1">
              <a:lnSpc>
                <a:spcPct val="90000"/>
              </a:lnSpc>
            </a:pPr>
            <a:endParaRPr lang="en-US" altLang="zh-CN"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noFill/>
        </p:spPr>
        <p:txBody>
          <a:bodyPr/>
          <a:lstStyle/>
          <a:p>
            <a:fld id="{380D73EC-334C-4E8C-AF6F-C8A636DAEDA7}" type="slidenum">
              <a:rPr lang="en-US" altLang="zh-CN" smtClean="0"/>
              <a:pPr/>
              <a:t>38</a:t>
            </a:fld>
            <a:endParaRPr lang="en-US" altLang="zh-CN"/>
          </a:p>
        </p:txBody>
      </p:sp>
      <p:sp>
        <p:nvSpPr>
          <p:cNvPr id="46083" name="Rectangle 2"/>
          <p:cNvSpPr>
            <a:spLocks noGrp="1" noChangeArrowheads="1"/>
          </p:cNvSpPr>
          <p:nvPr>
            <p:ph type="title"/>
          </p:nvPr>
        </p:nvSpPr>
        <p:spPr/>
        <p:txBody>
          <a:bodyPr/>
          <a:lstStyle/>
          <a:p>
            <a:pPr eaLnBrk="1" hangingPunct="1"/>
            <a:r>
              <a:rPr lang="en-US" altLang="zh-CN" sz="4000" b="1"/>
              <a:t>Gigabit</a:t>
            </a:r>
            <a:r>
              <a:rPr lang="en-US" altLang="zh-CN"/>
              <a:t> Ethernet</a:t>
            </a:r>
            <a:r>
              <a:rPr lang="zh-CN" altLang="en-US"/>
              <a:t>的物理规范</a:t>
            </a:r>
          </a:p>
        </p:txBody>
      </p:sp>
      <p:pic>
        <p:nvPicPr>
          <p:cNvPr id="46084" name="Picture 4"/>
          <p:cNvPicPr>
            <a:picLocks noGrp="1" noChangeAspect="1" noChangeArrowheads="1"/>
          </p:cNvPicPr>
          <p:nvPr>
            <p:ph type="body" idx="1"/>
          </p:nvPr>
        </p:nvPicPr>
        <p:blipFill>
          <a:blip r:embed="rId2" cstate="print"/>
          <a:srcRect/>
          <a:stretch>
            <a:fillRect/>
          </a:stretch>
        </p:blipFill>
        <p:spPr>
          <a:xfrm>
            <a:off x="642910" y="2214554"/>
            <a:ext cx="7772400" cy="2782888"/>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F7A6BD-8A58-4D82-9822-F948E937AFBB}"/>
              </a:ext>
            </a:extLst>
          </p:cNvPr>
          <p:cNvSpPr>
            <a:spLocks noGrp="1"/>
          </p:cNvSpPr>
          <p:nvPr>
            <p:ph type="title"/>
          </p:nvPr>
        </p:nvSpPr>
        <p:spPr/>
        <p:txBody>
          <a:bodyPr/>
          <a:lstStyle/>
          <a:p>
            <a:r>
              <a:rPr lang="zh-CN" altLang="en-US" dirty="0"/>
              <a:t>以太网速率的增长与应用场景</a:t>
            </a:r>
            <a:r>
              <a:rPr lang="en-US" altLang="zh-CN" dirty="0">
                <a:solidFill>
                  <a:srgbClr val="FF0000"/>
                </a:solidFill>
              </a:rPr>
              <a:t>*</a:t>
            </a:r>
            <a:endParaRPr lang="zh-CN" altLang="en-US" dirty="0">
              <a:solidFill>
                <a:srgbClr val="FF0000"/>
              </a:solidFill>
            </a:endParaRPr>
          </a:p>
        </p:txBody>
      </p:sp>
      <p:sp>
        <p:nvSpPr>
          <p:cNvPr id="4" name="灯片编号占位符 3">
            <a:extLst>
              <a:ext uri="{FF2B5EF4-FFF2-40B4-BE49-F238E27FC236}">
                <a16:creationId xmlns:a16="http://schemas.microsoft.com/office/drawing/2014/main" id="{9553D679-6B56-41C8-9CE9-4D1806E20BAA}"/>
              </a:ext>
            </a:extLst>
          </p:cNvPr>
          <p:cNvSpPr>
            <a:spLocks noGrp="1"/>
          </p:cNvSpPr>
          <p:nvPr>
            <p:ph type="sldNum" sz="quarter" idx="12"/>
          </p:nvPr>
        </p:nvSpPr>
        <p:spPr/>
        <p:txBody>
          <a:bodyPr/>
          <a:lstStyle/>
          <a:p>
            <a:pPr>
              <a:defRPr/>
            </a:pPr>
            <a:fld id="{07DDFA39-1788-410E-AAE2-9D2DCE5E21E2}" type="slidenum">
              <a:rPr lang="en-US" altLang="zh-CN" smtClean="0"/>
              <a:pPr>
                <a:defRPr/>
              </a:pPr>
              <a:t>39</a:t>
            </a:fld>
            <a:endParaRPr lang="en-US" altLang="zh-CN"/>
          </a:p>
        </p:txBody>
      </p:sp>
      <p:pic>
        <p:nvPicPr>
          <p:cNvPr id="9" name="图片 8">
            <a:extLst>
              <a:ext uri="{FF2B5EF4-FFF2-40B4-BE49-F238E27FC236}">
                <a16:creationId xmlns:a16="http://schemas.microsoft.com/office/drawing/2014/main" id="{BAB5C28C-0383-4514-8686-E39A340D4A70}"/>
              </a:ext>
            </a:extLst>
          </p:cNvPr>
          <p:cNvPicPr>
            <a:picLocks noChangeAspect="1"/>
          </p:cNvPicPr>
          <p:nvPr/>
        </p:nvPicPr>
        <p:blipFill>
          <a:blip r:embed="rId2"/>
          <a:stretch>
            <a:fillRect/>
          </a:stretch>
        </p:blipFill>
        <p:spPr>
          <a:xfrm>
            <a:off x="4078337" y="3281729"/>
            <a:ext cx="5065663" cy="3576271"/>
          </a:xfrm>
          <a:prstGeom prst="rect">
            <a:avLst/>
          </a:prstGeom>
        </p:spPr>
      </p:pic>
      <p:sp>
        <p:nvSpPr>
          <p:cNvPr id="11" name="Rectangle 3">
            <a:extLst>
              <a:ext uri="{FF2B5EF4-FFF2-40B4-BE49-F238E27FC236}">
                <a16:creationId xmlns:a16="http://schemas.microsoft.com/office/drawing/2014/main" id="{3607D054-AF87-44C6-A809-F1335347F0DE}"/>
              </a:ext>
            </a:extLst>
          </p:cNvPr>
          <p:cNvSpPr txBox="1">
            <a:spLocks noChangeArrowheads="1"/>
          </p:cNvSpPr>
          <p:nvPr/>
        </p:nvSpPr>
        <p:spPr bwMode="auto">
          <a:xfrm>
            <a:off x="196850" y="2047668"/>
            <a:ext cx="8704263" cy="1234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indent="-360000" eaLnBrk="1" hangingPunct="1">
              <a:lnSpc>
                <a:spcPts val="2400"/>
              </a:lnSpc>
            </a:pPr>
            <a:r>
              <a:rPr lang="en-US" altLang="zh-CN" sz="2000" kern="0" dirty="0">
                <a:latin typeface="+mn-ea"/>
              </a:rPr>
              <a:t>100M,GE</a:t>
            </a:r>
            <a:r>
              <a:rPr lang="zh-CN" altLang="en-US" sz="2000" kern="0" dirty="0">
                <a:latin typeface="+mn-ea"/>
              </a:rPr>
              <a:t>：一般的桌面办公。</a:t>
            </a:r>
            <a:r>
              <a:rPr lang="en-US" altLang="zh-CN" sz="2000" kern="0" dirty="0">
                <a:latin typeface="+mn-ea"/>
              </a:rPr>
              <a:t>1000BASE-T1</a:t>
            </a:r>
            <a:r>
              <a:rPr lang="zh-CN" altLang="en-US" sz="2000" kern="0" dirty="0">
                <a:latin typeface="+mn-ea"/>
              </a:rPr>
              <a:t>单对双绞线主要应用于车载。</a:t>
            </a:r>
            <a:endParaRPr lang="en-US" altLang="zh-CN" sz="2000" kern="0" dirty="0">
              <a:latin typeface="+mn-ea"/>
            </a:endParaRPr>
          </a:p>
          <a:p>
            <a:pPr indent="-360000" eaLnBrk="1" hangingPunct="1">
              <a:lnSpc>
                <a:spcPts val="2400"/>
              </a:lnSpc>
            </a:pPr>
            <a:r>
              <a:rPr lang="en-US" altLang="zh-CN" sz="2000" kern="0" dirty="0">
                <a:latin typeface="+mn-ea"/>
              </a:rPr>
              <a:t>2.5GE,5GE,25GE</a:t>
            </a:r>
            <a:r>
              <a:rPr lang="zh-CN" altLang="en-US" sz="2000" kern="0" dirty="0">
                <a:latin typeface="+mn-ea"/>
              </a:rPr>
              <a:t>：服务器，或高端计算。</a:t>
            </a:r>
            <a:endParaRPr lang="en-US" altLang="zh-CN" sz="2000" kern="0" dirty="0">
              <a:latin typeface="+mn-ea"/>
            </a:endParaRPr>
          </a:p>
          <a:p>
            <a:pPr indent="-360000" eaLnBrk="1" hangingPunct="1">
              <a:lnSpc>
                <a:spcPts val="2400"/>
              </a:lnSpc>
            </a:pPr>
            <a:r>
              <a:rPr lang="en-US" altLang="zh-CN" sz="2000" kern="0" dirty="0">
                <a:latin typeface="+mn-ea"/>
              </a:rPr>
              <a:t>40GE,50GE,100GE</a:t>
            </a:r>
            <a:r>
              <a:rPr lang="zh-CN" altLang="en-US" sz="2000" kern="0" dirty="0">
                <a:latin typeface="+mn-ea"/>
              </a:rPr>
              <a:t>：城域网传输，超高端服务器或计算，</a:t>
            </a:r>
            <a:r>
              <a:rPr lang="en-US" altLang="zh-CN" sz="2000" kern="0" dirty="0">
                <a:latin typeface="+mn-ea"/>
              </a:rPr>
              <a:t>DCN</a:t>
            </a:r>
            <a:r>
              <a:rPr lang="zh-CN" altLang="en-US" sz="2000" kern="0" dirty="0">
                <a:latin typeface="+mn-ea"/>
              </a:rPr>
              <a:t>中心交换机。</a:t>
            </a:r>
            <a:endParaRPr lang="en-US" altLang="zh-CN" sz="2000" kern="0" dirty="0">
              <a:latin typeface="+mn-ea"/>
            </a:endParaRPr>
          </a:p>
        </p:txBody>
      </p:sp>
      <p:sp>
        <p:nvSpPr>
          <p:cNvPr id="12" name="Rectangle 3">
            <a:extLst>
              <a:ext uri="{FF2B5EF4-FFF2-40B4-BE49-F238E27FC236}">
                <a16:creationId xmlns:a16="http://schemas.microsoft.com/office/drawing/2014/main" id="{115E5BE6-322F-4342-8D04-6C8754DFA24B}"/>
              </a:ext>
            </a:extLst>
          </p:cNvPr>
          <p:cNvSpPr txBox="1">
            <a:spLocks noChangeArrowheads="1"/>
          </p:cNvSpPr>
          <p:nvPr/>
        </p:nvSpPr>
        <p:spPr bwMode="auto">
          <a:xfrm>
            <a:off x="196850" y="3197051"/>
            <a:ext cx="3881487" cy="1885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indent="-360000" eaLnBrk="1" hangingPunct="1">
              <a:lnSpc>
                <a:spcPts val="2400"/>
              </a:lnSpc>
            </a:pPr>
            <a:r>
              <a:rPr lang="en-US" altLang="zh-CN" sz="2000" kern="0" dirty="0">
                <a:latin typeface="+mn-ea"/>
              </a:rPr>
              <a:t>200GE,400GE</a:t>
            </a:r>
            <a:r>
              <a:rPr lang="zh-CN" altLang="en-US" sz="2000" kern="0" dirty="0">
                <a:latin typeface="+mn-ea"/>
              </a:rPr>
              <a:t>：城域网传输，核心交换机。</a:t>
            </a:r>
            <a:endParaRPr lang="en-US" altLang="zh-CN" sz="2000" kern="0" dirty="0">
              <a:latin typeface="+mn-ea"/>
            </a:endParaRPr>
          </a:p>
          <a:p>
            <a:pPr indent="-360000" eaLnBrk="1" hangingPunct="1">
              <a:lnSpc>
                <a:spcPts val="2400"/>
              </a:lnSpc>
            </a:pPr>
            <a:r>
              <a:rPr lang="en-US" altLang="zh-CN" sz="2000" kern="0" dirty="0">
                <a:latin typeface="+mn-ea"/>
              </a:rPr>
              <a:t>800GE,TE: </a:t>
            </a:r>
            <a:r>
              <a:rPr lang="zh-CN" altLang="en-US" sz="2000" kern="0" dirty="0">
                <a:latin typeface="+mn-ea"/>
              </a:rPr>
              <a:t>核心网传输，</a:t>
            </a:r>
            <a:r>
              <a:rPr lang="en-US" altLang="zh-CN" sz="2000" kern="0" dirty="0">
                <a:latin typeface="+mn-ea"/>
              </a:rPr>
              <a:t>DCN</a:t>
            </a:r>
            <a:r>
              <a:rPr lang="zh-CN" altLang="en-US" sz="2000" kern="0" dirty="0">
                <a:latin typeface="+mn-ea"/>
              </a:rPr>
              <a:t>中核心交换机。</a:t>
            </a:r>
            <a:endParaRPr lang="en-US" altLang="zh-CN" sz="2000" kern="0" dirty="0">
              <a:latin typeface="+mn-ea"/>
            </a:endParaRPr>
          </a:p>
          <a:p>
            <a:pPr eaLnBrk="1" hangingPunct="1">
              <a:lnSpc>
                <a:spcPct val="90000"/>
              </a:lnSpc>
            </a:pPr>
            <a:endParaRPr lang="zh-CN" altLang="en-US" sz="2400" kern="0" dirty="0"/>
          </a:p>
          <a:p>
            <a:pPr eaLnBrk="1" hangingPunct="1">
              <a:lnSpc>
                <a:spcPct val="90000"/>
              </a:lnSpc>
            </a:pPr>
            <a:endParaRPr lang="en-US" altLang="zh-CN" sz="2000" kern="0" dirty="0"/>
          </a:p>
        </p:txBody>
      </p:sp>
      <p:sp>
        <p:nvSpPr>
          <p:cNvPr id="14" name="文本框 13">
            <a:extLst>
              <a:ext uri="{FF2B5EF4-FFF2-40B4-BE49-F238E27FC236}">
                <a16:creationId xmlns:a16="http://schemas.microsoft.com/office/drawing/2014/main" id="{67F6420C-BDA0-4B34-843B-42C433FF31CA}"/>
              </a:ext>
            </a:extLst>
          </p:cNvPr>
          <p:cNvSpPr txBox="1"/>
          <p:nvPr/>
        </p:nvSpPr>
        <p:spPr>
          <a:xfrm>
            <a:off x="107504" y="4797152"/>
            <a:ext cx="4032448" cy="1631216"/>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r>
              <a:rPr lang="zh-CN" altLang="en-US" sz="2000" dirty="0"/>
              <a:t>工业以太网：实时性和确定性</a:t>
            </a:r>
            <a:endParaRPr lang="en-US" altLang="zh-CN" sz="2000" dirty="0"/>
          </a:p>
          <a:p>
            <a:endParaRPr lang="en-US" altLang="zh-CN" sz="2000" dirty="0"/>
          </a:p>
          <a:p>
            <a:r>
              <a:rPr lang="zh-CN" altLang="en-US" sz="2000" dirty="0"/>
              <a:t>高性能计算：</a:t>
            </a:r>
            <a:r>
              <a:rPr lang="zh-CN" altLang="en-US" sz="1800" b="0" i="0" dirty="0">
                <a:solidFill>
                  <a:srgbClr val="121212"/>
                </a:solidFill>
                <a:effectLst/>
                <a:latin typeface="-apple-system"/>
              </a:rPr>
              <a:t>以太网上实现 </a:t>
            </a:r>
            <a:r>
              <a:rPr lang="en-US" altLang="zh-CN" sz="1800" b="0" i="0" dirty="0">
                <a:solidFill>
                  <a:srgbClr val="121212"/>
                </a:solidFill>
                <a:effectLst/>
                <a:latin typeface="-apple-system"/>
              </a:rPr>
              <a:t>RDMA</a:t>
            </a:r>
            <a:r>
              <a:rPr lang="zh-CN" altLang="en-US" sz="1800" b="0" i="0" dirty="0">
                <a:solidFill>
                  <a:srgbClr val="121212"/>
                </a:solidFill>
                <a:effectLst/>
                <a:latin typeface="-apple-system"/>
              </a:rPr>
              <a:t>（</a:t>
            </a:r>
            <a:r>
              <a:rPr lang="en-US" altLang="zh-CN" sz="2000" b="0" i="0" dirty="0">
                <a:solidFill>
                  <a:srgbClr val="4D4D4D"/>
                </a:solidFill>
                <a:effectLst/>
                <a:latin typeface="-apple-system"/>
              </a:rPr>
              <a:t>RDMA over Converged Ethernet</a:t>
            </a:r>
            <a:r>
              <a:rPr lang="zh-CN" altLang="en-US" sz="1800" b="0" i="0" dirty="0">
                <a:solidFill>
                  <a:srgbClr val="121212"/>
                </a:solidFill>
                <a:effectLst/>
                <a:latin typeface="-apple-system"/>
              </a:rPr>
              <a:t>），无损网络</a:t>
            </a:r>
            <a:r>
              <a:rPr lang="en-US" altLang="zh-CN" sz="1800" b="0" i="0" dirty="0">
                <a:solidFill>
                  <a:srgbClr val="121212"/>
                </a:solidFill>
                <a:effectLst/>
                <a:latin typeface="-apple-system"/>
              </a:rPr>
              <a:t> </a:t>
            </a:r>
            <a:endParaRPr lang="zh-CN" altLang="en-US" sz="2000" dirty="0"/>
          </a:p>
        </p:txBody>
      </p:sp>
    </p:spTree>
    <p:extLst>
      <p:ext uri="{BB962C8B-B14F-4D97-AF65-F5344CB8AC3E}">
        <p14:creationId xmlns:p14="http://schemas.microsoft.com/office/powerpoint/2010/main" val="111451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p:spPr>
        <p:txBody>
          <a:bodyPr/>
          <a:lstStyle/>
          <a:p>
            <a:fld id="{70489860-25D6-44AE-9497-87C1DB415596}" type="slidenum">
              <a:rPr lang="en-US" altLang="zh-CN" smtClean="0"/>
              <a:pPr/>
              <a:t>4</a:t>
            </a:fld>
            <a:endParaRPr lang="en-US" altLang="zh-CN"/>
          </a:p>
        </p:txBody>
      </p:sp>
      <p:sp>
        <p:nvSpPr>
          <p:cNvPr id="25603" name="Rectangle 2"/>
          <p:cNvSpPr>
            <a:spLocks noGrp="1" noChangeArrowheads="1"/>
          </p:cNvSpPr>
          <p:nvPr>
            <p:ph type="title"/>
          </p:nvPr>
        </p:nvSpPr>
        <p:spPr/>
        <p:txBody>
          <a:bodyPr/>
          <a:lstStyle/>
          <a:p>
            <a:pPr eaLnBrk="1" hangingPunct="1"/>
            <a:r>
              <a:rPr lang="zh-CN" altLang="en-US" dirty="0"/>
              <a:t>局域网中的数据链路层</a:t>
            </a:r>
          </a:p>
        </p:txBody>
      </p:sp>
      <p:sp>
        <p:nvSpPr>
          <p:cNvPr id="25604" name="Rectangle 3"/>
          <p:cNvSpPr>
            <a:spLocks noGrp="1" noChangeArrowheads="1"/>
          </p:cNvSpPr>
          <p:nvPr>
            <p:ph type="body" idx="1"/>
          </p:nvPr>
        </p:nvSpPr>
        <p:spPr/>
        <p:txBody>
          <a:bodyPr/>
          <a:lstStyle/>
          <a:p>
            <a:pPr eaLnBrk="1" hangingPunct="1"/>
            <a:r>
              <a:rPr lang="zh-CN" altLang="en-US" sz="2800" dirty="0"/>
              <a:t>局域网的数据链路层</a:t>
            </a:r>
          </a:p>
          <a:p>
            <a:pPr lvl="1" eaLnBrk="1" hangingPunct="1"/>
            <a:r>
              <a:rPr lang="zh-CN" altLang="en-US" sz="2400" dirty="0">
                <a:solidFill>
                  <a:srgbClr val="FF0000"/>
                </a:solidFill>
              </a:rPr>
              <a:t>逻辑链路控制子层</a:t>
            </a:r>
            <a:r>
              <a:rPr lang="zh-CN" altLang="en-US" sz="2400" dirty="0"/>
              <a:t>（</a:t>
            </a:r>
            <a:r>
              <a:rPr lang="en-US" altLang="zh-CN" sz="2400" dirty="0"/>
              <a:t>LLC</a:t>
            </a:r>
            <a:r>
              <a:rPr lang="zh-CN" altLang="en-US" sz="2400" dirty="0"/>
              <a:t>）（基本上不在采用）</a:t>
            </a:r>
          </a:p>
          <a:p>
            <a:pPr lvl="2" eaLnBrk="1" hangingPunct="1"/>
            <a:r>
              <a:rPr lang="zh-CN" altLang="en-US" sz="2000" dirty="0"/>
              <a:t>必须能支持链路的多路访问特性</a:t>
            </a:r>
          </a:p>
          <a:p>
            <a:pPr lvl="2" eaLnBrk="1" hangingPunct="1"/>
            <a:r>
              <a:rPr lang="zh-CN" altLang="en-US" sz="2000" dirty="0"/>
              <a:t>可利用</a:t>
            </a:r>
            <a:r>
              <a:rPr lang="en-US" altLang="zh-CN" sz="2000" dirty="0"/>
              <a:t>MAC</a:t>
            </a:r>
            <a:r>
              <a:rPr lang="zh-CN" altLang="en-US" sz="2000" dirty="0"/>
              <a:t>子层来摆脱与底层有关的某些操作，如拓扑结构、媒体、媒体访问控制访问</a:t>
            </a:r>
          </a:p>
          <a:p>
            <a:pPr lvl="1" eaLnBrk="1" hangingPunct="1"/>
            <a:r>
              <a:rPr lang="zh-CN" altLang="en-US" sz="2400" dirty="0">
                <a:solidFill>
                  <a:srgbClr val="FF0000"/>
                </a:solidFill>
              </a:rPr>
              <a:t>媒体访问控制子层</a:t>
            </a:r>
            <a:r>
              <a:rPr lang="zh-CN" altLang="en-US" sz="2400" dirty="0"/>
              <a:t>（</a:t>
            </a:r>
            <a:r>
              <a:rPr lang="en-US" altLang="zh-CN" sz="2400" dirty="0"/>
              <a:t>MAC, Media Access Control </a:t>
            </a:r>
            <a:r>
              <a:rPr lang="zh-CN" altLang="en-US" sz="2400" dirty="0"/>
              <a:t>）</a:t>
            </a:r>
          </a:p>
          <a:p>
            <a:pPr lvl="2" eaLnBrk="1" hangingPunct="1"/>
            <a:r>
              <a:rPr lang="zh-CN" altLang="en-US" sz="2000" dirty="0"/>
              <a:t>成帧</a:t>
            </a:r>
          </a:p>
          <a:p>
            <a:pPr lvl="2" eaLnBrk="1" hangingPunct="1"/>
            <a:r>
              <a:rPr lang="en-US" altLang="zh-CN" sz="2000" dirty="0"/>
              <a:t>CRC</a:t>
            </a:r>
            <a:r>
              <a:rPr lang="zh-CN" altLang="en-US" sz="2000" dirty="0"/>
              <a:t>校验</a:t>
            </a:r>
          </a:p>
          <a:p>
            <a:pPr lvl="2" eaLnBrk="1" hangingPunct="1"/>
            <a:r>
              <a:rPr lang="zh-CN" altLang="en-US" sz="2000" dirty="0"/>
              <a:t>根据网络的拓扑结构，不同的局域网采用不同的媒体访问控制方法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40</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solidFill>
                  <a:srgbClr val="FF0000"/>
                </a:solidFill>
                <a:latin typeface="+mn-ea"/>
              </a:rPr>
              <a:t>5.4 </a:t>
            </a:r>
            <a:r>
              <a:rPr lang="zh-CN" altLang="en-US" b="1" dirty="0">
                <a:solidFill>
                  <a:srgbClr val="FF0000"/>
                </a:solidFill>
                <a:latin typeface="+mn-ea"/>
              </a:rPr>
              <a:t>无线</a:t>
            </a:r>
            <a:r>
              <a:rPr lang="en-US" altLang="zh-CN" b="1" dirty="0">
                <a:solidFill>
                  <a:srgbClr val="FF0000"/>
                </a:solidFill>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en-US" altLang="zh-CN" b="1" dirty="0">
              <a:latin typeface="+mn-ea"/>
            </a:endParaRPr>
          </a:p>
          <a:p>
            <a:pPr eaLnBrk="1" hangingPunct="1">
              <a:defRPr/>
            </a:pP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p>
            <a:fld id="{E70EEC7D-59B9-41DA-833C-CA42843B6EAC}" type="slidenum">
              <a:rPr lang="en-US" altLang="zh-CN" smtClean="0"/>
              <a:pPr/>
              <a:t>41</a:t>
            </a:fld>
            <a:endParaRPr lang="en-US" altLang="zh-CN" dirty="0"/>
          </a:p>
        </p:txBody>
      </p:sp>
      <p:sp>
        <p:nvSpPr>
          <p:cNvPr id="47107" name="Rectangle 2"/>
          <p:cNvSpPr>
            <a:spLocks noGrp="1" noChangeArrowheads="1"/>
          </p:cNvSpPr>
          <p:nvPr>
            <p:ph type="title"/>
          </p:nvPr>
        </p:nvSpPr>
        <p:spPr/>
        <p:txBody>
          <a:bodyPr/>
          <a:lstStyle/>
          <a:p>
            <a:pPr eaLnBrk="1" hangingPunct="1"/>
            <a:r>
              <a:rPr lang="en-US" altLang="zh-CN" dirty="0"/>
              <a:t>5.4 </a:t>
            </a:r>
            <a:r>
              <a:rPr lang="zh-CN" altLang="en-US" dirty="0"/>
              <a:t>无线</a:t>
            </a:r>
            <a:r>
              <a:rPr lang="en-US" altLang="zh-CN" dirty="0"/>
              <a:t>LAN</a:t>
            </a:r>
          </a:p>
        </p:txBody>
      </p:sp>
      <p:pic>
        <p:nvPicPr>
          <p:cNvPr id="3" name="图片 2">
            <a:extLst>
              <a:ext uri="{FF2B5EF4-FFF2-40B4-BE49-F238E27FC236}">
                <a16:creationId xmlns:a16="http://schemas.microsoft.com/office/drawing/2014/main" id="{227F225D-B231-435A-B7B1-E662A5F5F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94" y="2010727"/>
            <a:ext cx="8564880" cy="4632960"/>
          </a:xfrm>
          <a:prstGeom prst="rect">
            <a:avLst/>
          </a:prstGeom>
        </p:spPr>
      </p:pic>
      <p:sp>
        <p:nvSpPr>
          <p:cNvPr id="9" name="TextBox 3">
            <a:extLst>
              <a:ext uri="{FF2B5EF4-FFF2-40B4-BE49-F238E27FC236}">
                <a16:creationId xmlns:a16="http://schemas.microsoft.com/office/drawing/2014/main" id="{AA3E32D2-7930-4606-838F-5540B81C30E6}"/>
              </a:ext>
            </a:extLst>
          </p:cNvPr>
          <p:cNvSpPr txBox="1"/>
          <p:nvPr/>
        </p:nvSpPr>
        <p:spPr>
          <a:xfrm>
            <a:off x="5364088" y="404664"/>
            <a:ext cx="3205038" cy="369332"/>
          </a:xfrm>
          <a:prstGeom prst="rect">
            <a:avLst/>
          </a:prstGeom>
          <a:noFill/>
        </p:spPr>
        <p:txBody>
          <a:bodyPr wrap="square" rtlCol="0">
            <a:spAutoFit/>
          </a:bodyPr>
          <a:lstStyle/>
          <a:p>
            <a:r>
              <a:rPr lang="en-US" altLang="zh-CN" sz="1800" dirty="0" err="1">
                <a:latin typeface="华文隶书" pitchFamily="2" charset="-122"/>
                <a:ea typeface="华文隶书" pitchFamily="2" charset="-122"/>
              </a:rPr>
              <a:t>WiFi</a:t>
            </a:r>
            <a:r>
              <a:rPr lang="en-US" altLang="zh-CN" sz="1800" dirty="0">
                <a:latin typeface="华文隶书" pitchFamily="2" charset="-122"/>
                <a:ea typeface="华文隶书" pitchFamily="2" charset="-122"/>
              </a:rPr>
              <a:t>:</a:t>
            </a:r>
            <a:r>
              <a:rPr lang="en-US" sz="1800" dirty="0">
                <a:latin typeface="华文隶书" pitchFamily="2" charset="-122"/>
                <a:ea typeface="华文隶书" pitchFamily="2" charset="-122"/>
              </a:rPr>
              <a:t> Wireless Fidelity</a:t>
            </a:r>
            <a:r>
              <a:rPr lang="zh-CN" altLang="en-US" sz="1800" dirty="0">
                <a:latin typeface="华文隶书" pitchFamily="2" charset="-122"/>
                <a:ea typeface="华文隶书" pitchFamily="2" charset="-122"/>
              </a:rPr>
              <a:t>无线保真</a:t>
            </a:r>
          </a:p>
        </p:txBody>
      </p:sp>
    </p:spTree>
    <p:extLst>
      <p:ext uri="{BB962C8B-B14F-4D97-AF65-F5344CB8AC3E}">
        <p14:creationId xmlns:p14="http://schemas.microsoft.com/office/powerpoint/2010/main" val="715561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p>
            <a:fld id="{E70EEC7D-59B9-41DA-833C-CA42843B6EAC}" type="slidenum">
              <a:rPr lang="en-US" altLang="zh-CN" smtClean="0"/>
              <a:pPr/>
              <a:t>42</a:t>
            </a:fld>
            <a:endParaRPr lang="en-US" altLang="zh-CN" dirty="0"/>
          </a:p>
        </p:txBody>
      </p:sp>
      <p:sp>
        <p:nvSpPr>
          <p:cNvPr id="47107" name="Rectangle 2"/>
          <p:cNvSpPr>
            <a:spLocks noGrp="1" noChangeArrowheads="1"/>
          </p:cNvSpPr>
          <p:nvPr>
            <p:ph type="title"/>
          </p:nvPr>
        </p:nvSpPr>
        <p:spPr/>
        <p:txBody>
          <a:bodyPr/>
          <a:lstStyle/>
          <a:p>
            <a:pPr eaLnBrk="1" hangingPunct="1"/>
            <a:r>
              <a:rPr lang="en-US" altLang="zh-CN" dirty="0"/>
              <a:t>5.4 </a:t>
            </a:r>
            <a:r>
              <a:rPr lang="zh-CN" altLang="en-US" dirty="0"/>
              <a:t>无线</a:t>
            </a:r>
            <a:r>
              <a:rPr lang="en-US" altLang="zh-CN" dirty="0"/>
              <a:t>LAN</a:t>
            </a:r>
          </a:p>
        </p:txBody>
      </p:sp>
      <p:pic>
        <p:nvPicPr>
          <p:cNvPr id="5" name="图片 4">
            <a:extLst>
              <a:ext uri="{FF2B5EF4-FFF2-40B4-BE49-F238E27FC236}">
                <a16:creationId xmlns:a16="http://schemas.microsoft.com/office/drawing/2014/main" id="{EA866E95-342E-4E45-8469-19B5441B0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 y="1826581"/>
            <a:ext cx="8940423" cy="4817106"/>
          </a:xfrm>
          <a:prstGeom prst="rect">
            <a:avLst/>
          </a:prstGeom>
        </p:spPr>
      </p:pic>
    </p:spTree>
    <p:extLst>
      <p:ext uri="{BB962C8B-B14F-4D97-AF65-F5344CB8AC3E}">
        <p14:creationId xmlns:p14="http://schemas.microsoft.com/office/powerpoint/2010/main" val="2422422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p>
            <a:fld id="{E70EEC7D-59B9-41DA-833C-CA42843B6EAC}" type="slidenum">
              <a:rPr lang="en-US" altLang="zh-CN" smtClean="0"/>
              <a:pPr/>
              <a:t>43</a:t>
            </a:fld>
            <a:endParaRPr lang="en-US" altLang="zh-CN" dirty="0"/>
          </a:p>
        </p:txBody>
      </p:sp>
      <p:sp>
        <p:nvSpPr>
          <p:cNvPr id="47107" name="Rectangle 2"/>
          <p:cNvSpPr>
            <a:spLocks noGrp="1" noChangeArrowheads="1"/>
          </p:cNvSpPr>
          <p:nvPr>
            <p:ph type="title"/>
          </p:nvPr>
        </p:nvSpPr>
        <p:spPr/>
        <p:txBody>
          <a:bodyPr/>
          <a:lstStyle/>
          <a:p>
            <a:pPr eaLnBrk="1" hangingPunct="1"/>
            <a:r>
              <a:rPr lang="en-US" altLang="zh-CN" dirty="0"/>
              <a:t>5.4 </a:t>
            </a:r>
            <a:r>
              <a:rPr lang="zh-CN" altLang="en-US" dirty="0"/>
              <a:t>无线</a:t>
            </a:r>
            <a:r>
              <a:rPr lang="en-US" altLang="zh-CN" dirty="0"/>
              <a:t>LAN</a:t>
            </a:r>
          </a:p>
        </p:txBody>
      </p:sp>
      <p:sp>
        <p:nvSpPr>
          <p:cNvPr id="47108" name="Rectangle 7"/>
          <p:cNvSpPr>
            <a:spLocks noGrp="1" noChangeArrowheads="1"/>
          </p:cNvSpPr>
          <p:nvPr>
            <p:ph type="body" idx="1"/>
          </p:nvPr>
        </p:nvSpPr>
        <p:spPr>
          <a:noFill/>
        </p:spPr>
        <p:txBody>
          <a:bodyPr/>
          <a:lstStyle/>
          <a:p>
            <a:pPr eaLnBrk="1" hangingPunct="1">
              <a:lnSpc>
                <a:spcPct val="90000"/>
              </a:lnSpc>
            </a:pPr>
            <a:r>
              <a:rPr lang="en-US" altLang="zh-CN" dirty="0"/>
              <a:t>802.11</a:t>
            </a:r>
            <a:r>
              <a:rPr lang="zh-CN" altLang="en-US" dirty="0"/>
              <a:t>，</a:t>
            </a:r>
            <a:r>
              <a:rPr lang="en-US" altLang="zh-CN" dirty="0"/>
              <a:t>Adopted in 1997.</a:t>
            </a:r>
          </a:p>
          <a:p>
            <a:pPr eaLnBrk="1" hangingPunct="1">
              <a:lnSpc>
                <a:spcPct val="90000"/>
              </a:lnSpc>
            </a:pPr>
            <a:r>
              <a:rPr lang="en-US" altLang="zh-CN" dirty="0"/>
              <a:t>Defines:</a:t>
            </a:r>
          </a:p>
          <a:p>
            <a:pPr lvl="1" eaLnBrk="1" hangingPunct="1">
              <a:lnSpc>
                <a:spcPct val="90000"/>
              </a:lnSpc>
            </a:pPr>
            <a:r>
              <a:rPr lang="en-US" altLang="zh-CN" dirty="0"/>
              <a:t>MAC </a:t>
            </a:r>
            <a:r>
              <a:rPr lang="en-US" altLang="zh-CN" dirty="0" err="1"/>
              <a:t>sublayer</a:t>
            </a:r>
            <a:r>
              <a:rPr lang="en-US" altLang="zh-CN" dirty="0"/>
              <a:t> </a:t>
            </a:r>
          </a:p>
          <a:p>
            <a:pPr lvl="1" eaLnBrk="1" hangingPunct="1">
              <a:lnSpc>
                <a:spcPct val="90000"/>
              </a:lnSpc>
            </a:pPr>
            <a:r>
              <a:rPr lang="en-US" altLang="zh-CN" dirty="0"/>
              <a:t>MAC management protocols and services</a:t>
            </a:r>
          </a:p>
          <a:p>
            <a:pPr lvl="1" eaLnBrk="1" hangingPunct="1">
              <a:lnSpc>
                <a:spcPct val="90000"/>
              </a:lnSpc>
            </a:pPr>
            <a:r>
              <a:rPr lang="en-US" altLang="zh-CN" dirty="0"/>
              <a:t>Physical (PHY) layers, 1M,2Mbps</a:t>
            </a:r>
          </a:p>
          <a:p>
            <a:pPr lvl="2" eaLnBrk="1" hangingPunct="1">
              <a:lnSpc>
                <a:spcPct val="90000"/>
              </a:lnSpc>
            </a:pPr>
            <a:r>
              <a:rPr lang="en-US" altLang="zh-CN" dirty="0"/>
              <a:t>IR </a:t>
            </a:r>
            <a:r>
              <a:rPr lang="zh-CN" altLang="en-US" dirty="0"/>
              <a:t>红外</a:t>
            </a:r>
            <a:r>
              <a:rPr lang="en-US" altLang="zh-CN" dirty="0"/>
              <a:t>:</a:t>
            </a:r>
          </a:p>
          <a:p>
            <a:pPr lvl="2" eaLnBrk="1" hangingPunct="1">
              <a:lnSpc>
                <a:spcPct val="90000"/>
              </a:lnSpc>
            </a:pPr>
            <a:r>
              <a:rPr lang="en-US" altLang="zh-CN" dirty="0"/>
              <a:t>FHSS</a:t>
            </a:r>
            <a:r>
              <a:rPr lang="zh-CN" altLang="en-US" dirty="0"/>
              <a:t>跳频扩频：</a:t>
            </a:r>
            <a:r>
              <a:rPr lang="en-US" altLang="zh-CN" dirty="0"/>
              <a:t>79</a:t>
            </a:r>
            <a:r>
              <a:rPr lang="zh-CN" altLang="en-US" dirty="0"/>
              <a:t>信道，每个信道宽</a:t>
            </a:r>
            <a:r>
              <a:rPr lang="en-US" altLang="zh-CN" dirty="0"/>
              <a:t>1MHz</a:t>
            </a:r>
            <a:r>
              <a:rPr lang="zh-CN" altLang="en-US" dirty="0"/>
              <a:t>，从</a:t>
            </a:r>
            <a:r>
              <a:rPr lang="en-US" altLang="zh-CN" dirty="0"/>
              <a:t>2.4GHz</a:t>
            </a:r>
            <a:r>
              <a:rPr lang="zh-CN" altLang="en-US" dirty="0"/>
              <a:t>开始往上</a:t>
            </a:r>
          </a:p>
          <a:p>
            <a:pPr lvl="2" eaLnBrk="1" hangingPunct="1">
              <a:lnSpc>
                <a:spcPct val="90000"/>
              </a:lnSpc>
            </a:pPr>
            <a:r>
              <a:rPr lang="en-US" altLang="zh-CN" dirty="0"/>
              <a:t>DSSS</a:t>
            </a:r>
            <a:r>
              <a:rPr lang="zh-CN" altLang="en-US" dirty="0"/>
              <a:t>直接序列扩频：</a:t>
            </a:r>
            <a:r>
              <a:rPr lang="zh-CN" altLang="en-US" sz="28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3"/>
          <p:cNvSpPr>
            <a:spLocks noGrp="1"/>
          </p:cNvSpPr>
          <p:nvPr>
            <p:ph type="sldNum" sz="quarter" idx="12"/>
          </p:nvPr>
        </p:nvSpPr>
        <p:spPr>
          <a:noFill/>
        </p:spPr>
        <p:txBody>
          <a:bodyPr/>
          <a:lstStyle/>
          <a:p>
            <a:fld id="{9ED3500E-1D36-4C12-A8A6-D80F16D25143}" type="slidenum">
              <a:rPr lang="en-US" altLang="zh-CN" smtClean="0"/>
              <a:pPr/>
              <a:t>44</a:t>
            </a:fld>
            <a:endParaRPr lang="en-US" altLang="zh-CN"/>
          </a:p>
        </p:txBody>
      </p:sp>
      <p:pic>
        <p:nvPicPr>
          <p:cNvPr id="48131" name="Picture 2"/>
          <p:cNvPicPr>
            <a:picLocks noChangeAspect="1" noChangeArrowheads="1"/>
          </p:cNvPicPr>
          <p:nvPr/>
        </p:nvPicPr>
        <p:blipFill>
          <a:blip r:embed="rId3" cstate="print"/>
          <a:srcRect/>
          <a:stretch>
            <a:fillRect/>
          </a:stretch>
        </p:blipFill>
        <p:spPr bwMode="auto">
          <a:xfrm>
            <a:off x="1181100" y="1647825"/>
            <a:ext cx="6781800" cy="3562350"/>
          </a:xfrm>
          <a:prstGeom prst="rect">
            <a:avLst/>
          </a:prstGeom>
          <a:noFill/>
          <a:ln w="9525">
            <a:noFill/>
            <a:miter lim="800000"/>
            <a:headEnd/>
            <a:tailEnd/>
          </a:ln>
        </p:spPr>
      </p:pic>
      <p:sp>
        <p:nvSpPr>
          <p:cNvPr id="48132" name="Text Box 3"/>
          <p:cNvSpPr txBox="1">
            <a:spLocks noChangeArrowheads="1"/>
          </p:cNvSpPr>
          <p:nvPr/>
        </p:nvSpPr>
        <p:spPr bwMode="auto">
          <a:xfrm>
            <a:off x="1219200" y="609600"/>
            <a:ext cx="6172200" cy="641350"/>
          </a:xfrm>
          <a:prstGeom prst="rect">
            <a:avLst/>
          </a:prstGeom>
          <a:noFill/>
          <a:ln w="9525">
            <a:noFill/>
            <a:miter lim="800000"/>
            <a:headEnd/>
            <a:tailEnd/>
          </a:ln>
        </p:spPr>
        <p:txBody>
          <a:bodyPr>
            <a:spAutoFit/>
          </a:bodyPr>
          <a:lstStyle/>
          <a:p>
            <a:pPr>
              <a:spcBef>
                <a:spcPct val="50000"/>
              </a:spcBef>
            </a:pPr>
            <a:r>
              <a:rPr lang="en-US" altLang="zh-CN" sz="3600">
                <a:latin typeface="Arial" charset="0"/>
              </a:rPr>
              <a:t>Channel Overlapping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3"/>
          <p:cNvSpPr>
            <a:spLocks noGrp="1"/>
          </p:cNvSpPr>
          <p:nvPr>
            <p:ph type="sldNum" sz="quarter" idx="12"/>
          </p:nvPr>
        </p:nvSpPr>
        <p:spPr>
          <a:noFill/>
        </p:spPr>
        <p:txBody>
          <a:bodyPr/>
          <a:lstStyle/>
          <a:p>
            <a:fld id="{E07CEA1C-D5D0-4399-9281-96A28C095C31}" type="slidenum">
              <a:rPr lang="en-US" altLang="zh-CN" smtClean="0"/>
              <a:pPr/>
              <a:t>45</a:t>
            </a:fld>
            <a:endParaRPr lang="en-US" altLang="zh-CN"/>
          </a:p>
        </p:txBody>
      </p:sp>
      <p:pic>
        <p:nvPicPr>
          <p:cNvPr id="49155" name="Picture 2"/>
          <p:cNvPicPr>
            <a:picLocks noChangeAspect="1" noChangeArrowheads="1"/>
          </p:cNvPicPr>
          <p:nvPr/>
        </p:nvPicPr>
        <p:blipFill>
          <a:blip r:embed="rId2" cstate="print"/>
          <a:srcRect/>
          <a:stretch>
            <a:fillRect/>
          </a:stretch>
        </p:blipFill>
        <p:spPr bwMode="auto">
          <a:xfrm>
            <a:off x="457200" y="1082675"/>
            <a:ext cx="8305800" cy="41132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5207000" cy="592138"/>
          </a:xfrm>
          <a:noFill/>
        </p:spPr>
        <p:txBody>
          <a:bodyPr lIns="92075" tIns="46038" rIns="92075" bIns="46038" anchor="ctr"/>
          <a:lstStyle/>
          <a:p>
            <a:pPr eaLnBrk="1" hangingPunct="1"/>
            <a:r>
              <a:rPr lang="en-US" altLang="zh-CN" sz="4000"/>
              <a:t>IEEE 802.11 Protocols</a:t>
            </a:r>
            <a:endParaRPr lang="en-US" altLang="zh-CN"/>
          </a:p>
        </p:txBody>
      </p:sp>
      <p:sp>
        <p:nvSpPr>
          <p:cNvPr id="10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6" name="Object 4"/>
          <p:cNvGraphicFramePr>
            <a:graphicFrameLocks noChangeAspect="1"/>
          </p:cNvGraphicFramePr>
          <p:nvPr/>
        </p:nvGraphicFramePr>
        <p:xfrm>
          <a:off x="179388" y="620713"/>
          <a:ext cx="8785225" cy="3455987"/>
        </p:xfrm>
        <a:graphic>
          <a:graphicData uri="http://schemas.openxmlformats.org/presentationml/2006/ole">
            <mc:AlternateContent xmlns:mc="http://schemas.openxmlformats.org/markup-compatibility/2006">
              <mc:Choice xmlns:v="urn:schemas-microsoft-com:vml" Requires="v">
                <p:oleObj spid="_x0000_s1072" name="Visio" r:id="rId4" imgW="4222211" imgH="1844546" progId="Visio.Drawing.11">
                  <p:embed/>
                </p:oleObj>
              </mc:Choice>
              <mc:Fallback>
                <p:oleObj name="Visio" r:id="rId4" imgW="4222211" imgH="1844546"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20713"/>
                        <a:ext cx="8785225" cy="3455987"/>
                      </a:xfrm>
                      <a:prstGeom prst="rect">
                        <a:avLst/>
                      </a:prstGeom>
                      <a:solidFill>
                        <a:srgbClr val="CCEC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0" name="Rectangle 7"/>
          <p:cNvSpPr>
            <a:spLocks noChangeArrowheads="1"/>
          </p:cNvSpPr>
          <p:nvPr/>
        </p:nvSpPr>
        <p:spPr bwMode="auto">
          <a:xfrm>
            <a:off x="179388" y="2492375"/>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7" name="Object 6"/>
          <p:cNvGraphicFramePr>
            <a:graphicFrameLocks noChangeAspect="1"/>
          </p:cNvGraphicFramePr>
          <p:nvPr/>
        </p:nvGraphicFramePr>
        <p:xfrm>
          <a:off x="179388" y="4111625"/>
          <a:ext cx="8820150" cy="2746375"/>
        </p:xfrm>
        <a:graphic>
          <a:graphicData uri="http://schemas.openxmlformats.org/presentationml/2006/ole">
            <mc:AlternateContent xmlns:mc="http://schemas.openxmlformats.org/markup-compatibility/2006">
              <mc:Choice xmlns:v="urn:schemas-microsoft-com:vml" Requires="v">
                <p:oleObj spid="_x0000_s1073" name="Visio" r:id="rId6" imgW="8059767" imgH="2509258" progId="Visio.Drawing.11">
                  <p:embed/>
                </p:oleObj>
              </mc:Choice>
              <mc:Fallback>
                <p:oleObj name="Visio" r:id="rId6" imgW="8059767" imgH="2509258" progId="Visio.Drawing.1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111625"/>
                        <a:ext cx="8820150" cy="2746375"/>
                      </a:xfrm>
                      <a:prstGeom prst="rect">
                        <a:avLst/>
                      </a:prstGeom>
                      <a:solidFill>
                        <a:srgbClr val="FAFED2"/>
                      </a:solidFill>
                      <a:ln w="9525">
                        <a:solidFill>
                          <a:srgbClr val="FAFED2"/>
                        </a:solidFill>
                        <a:miter lim="800000"/>
                        <a:headEnd/>
                        <a:tailEnd/>
                      </a:ln>
                      <a:effectLst>
                        <a:outerShdw dist="107763" dir="18900000" algn="ctr" rotWithShape="0">
                          <a:srgbClr val="808080">
                            <a:alpha val="50000"/>
                          </a:srgbClr>
                        </a:outerShdw>
                      </a:effectLst>
                    </p:spPr>
                  </p:pic>
                </p:oleObj>
              </mc:Fallback>
            </mc:AlternateContent>
          </a:graphicData>
        </a:graphic>
      </p:graphicFrame>
      <p:sp>
        <p:nvSpPr>
          <p:cNvPr id="1031" name="Text Box 8"/>
          <p:cNvSpPr txBox="1">
            <a:spLocks noChangeArrowheads="1"/>
          </p:cNvSpPr>
          <p:nvPr/>
        </p:nvSpPr>
        <p:spPr bwMode="auto">
          <a:xfrm>
            <a:off x="2195513" y="5805488"/>
            <a:ext cx="1008062" cy="274637"/>
          </a:xfrm>
          <a:prstGeom prst="rect">
            <a:avLst/>
          </a:prstGeom>
          <a:solidFill>
            <a:srgbClr val="DFE3E5"/>
          </a:solidFill>
          <a:ln w="9525">
            <a:noFill/>
            <a:miter lim="800000"/>
            <a:headEnd/>
            <a:tailEnd/>
          </a:ln>
        </p:spPr>
        <p:txBody>
          <a:bodyPr>
            <a:spAutoFit/>
          </a:bodyPr>
          <a:lstStyle/>
          <a:p>
            <a:pPr>
              <a:spcBef>
                <a:spcPct val="50000"/>
              </a:spcBef>
            </a:pPr>
            <a:r>
              <a:rPr lang="en-US" altLang="zh-CN"/>
              <a:t>HR-DSSS</a:t>
            </a:r>
          </a:p>
        </p:txBody>
      </p:sp>
      <p:sp>
        <p:nvSpPr>
          <p:cNvPr id="8" name="TextBox 7"/>
          <p:cNvSpPr txBox="1"/>
          <p:nvPr/>
        </p:nvSpPr>
        <p:spPr>
          <a:xfrm>
            <a:off x="2928926" y="2071678"/>
            <a:ext cx="6000792" cy="1061829"/>
          </a:xfrm>
          <a:prstGeom prst="rect">
            <a:avLst/>
          </a:prstGeom>
          <a:solidFill>
            <a:schemeClr val="accent2"/>
          </a:solidFill>
        </p:spPr>
        <p:txBody>
          <a:bodyPr wrap="square" rtlCol="0">
            <a:spAutoFit/>
          </a:bodyPr>
          <a:lstStyle/>
          <a:p>
            <a:pPr>
              <a:lnSpc>
                <a:spcPct val="150000"/>
              </a:lnSpc>
            </a:pPr>
            <a:r>
              <a:rPr lang="en-US" altLang="zh-CN" sz="1400" dirty="0"/>
              <a:t>IEEE 802. 11n       </a:t>
            </a:r>
            <a:r>
              <a:rPr lang="zh-CN" altLang="en-US" sz="1400" dirty="0"/>
              <a:t>传输速率</a:t>
            </a:r>
            <a:r>
              <a:rPr lang="en-US" altLang="zh-CN" sz="1400" dirty="0"/>
              <a:t>300Mbps-600Mbps</a:t>
            </a:r>
            <a:r>
              <a:rPr lang="zh-CN" altLang="en-US" sz="1400" dirty="0"/>
              <a:t>，采用</a:t>
            </a:r>
            <a:r>
              <a:rPr lang="en-US" altLang="zh-CN" sz="1400" dirty="0"/>
              <a:t>MIMO</a:t>
            </a:r>
            <a:r>
              <a:rPr lang="zh-CN" altLang="en-US" sz="1400" dirty="0"/>
              <a:t>和</a:t>
            </a:r>
            <a:r>
              <a:rPr lang="en-US" altLang="zh-CN" sz="1400" dirty="0"/>
              <a:t>OFDM</a:t>
            </a:r>
            <a:r>
              <a:rPr lang="zh-CN" altLang="en-US" sz="1400" dirty="0"/>
              <a:t>。</a:t>
            </a:r>
            <a:endParaRPr lang="en-US" altLang="zh-CN" sz="1400" dirty="0"/>
          </a:p>
          <a:p>
            <a:pPr>
              <a:lnSpc>
                <a:spcPct val="150000"/>
              </a:lnSpc>
            </a:pPr>
            <a:r>
              <a:rPr lang="en-US" altLang="zh-CN" sz="1400" dirty="0"/>
              <a:t>IEEE 802. 11s       </a:t>
            </a:r>
            <a:r>
              <a:rPr lang="zh-CN" altLang="en-US" sz="1400" dirty="0"/>
              <a:t>网状网连接，增加拓扑发现，路径选择与转发、信道管理等功能。</a:t>
            </a:r>
          </a:p>
        </p:txBody>
      </p:sp>
      <p:sp>
        <p:nvSpPr>
          <p:cNvPr id="9" name="椭圆 8"/>
          <p:cNvSpPr/>
          <p:nvPr/>
        </p:nvSpPr>
        <p:spPr>
          <a:xfrm>
            <a:off x="2643174" y="1000108"/>
            <a:ext cx="2000264" cy="10715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57158" y="214290"/>
            <a:ext cx="8286776" cy="1319236"/>
          </a:xfrm>
          <a:noFill/>
        </p:spPr>
        <p:txBody>
          <a:bodyPr lIns="92075" tIns="46038" rIns="92075" bIns="46038" anchor="ctr"/>
          <a:lstStyle/>
          <a:p>
            <a:pPr algn="ctr" defTabSz="762000" eaLnBrk="1" hangingPunct="1"/>
            <a:r>
              <a:rPr lang="en-US" altLang="zh-CN" dirty="0"/>
              <a:t>IEEE 802 .11</a:t>
            </a:r>
            <a:r>
              <a:rPr lang="zh-CN" altLang="en-US" dirty="0"/>
              <a:t>基本概念及术语</a:t>
            </a:r>
            <a:endParaRPr lang="en-US" altLang="zh-CN" dirty="0"/>
          </a:p>
        </p:txBody>
      </p:sp>
      <p:sp>
        <p:nvSpPr>
          <p:cNvPr id="50179" name="Rectangle 3"/>
          <p:cNvSpPr>
            <a:spLocks noGrp="1" noChangeArrowheads="1"/>
          </p:cNvSpPr>
          <p:nvPr>
            <p:ph type="body" idx="1"/>
          </p:nvPr>
        </p:nvSpPr>
        <p:spPr>
          <a:xfrm>
            <a:off x="214282" y="1928802"/>
            <a:ext cx="8572560" cy="4786346"/>
          </a:xfrm>
          <a:noFill/>
        </p:spPr>
        <p:txBody>
          <a:bodyPr lIns="92075" tIns="46038" rIns="92075" bIns="46038"/>
          <a:lstStyle/>
          <a:p>
            <a:pPr defTabSz="762000" eaLnBrk="1" hangingPunct="1">
              <a:spcBef>
                <a:spcPts val="0"/>
              </a:spcBef>
              <a:spcAft>
                <a:spcPts val="300"/>
              </a:spcAft>
            </a:pPr>
            <a:r>
              <a:rPr lang="en-US" altLang="zh-CN" sz="2400" dirty="0">
                <a:latin typeface="+mn-ea"/>
              </a:rPr>
              <a:t>802.11 WLAN</a:t>
            </a:r>
            <a:r>
              <a:rPr lang="zh-CN" altLang="en-US" sz="2400" dirty="0">
                <a:latin typeface="+mn-ea"/>
              </a:rPr>
              <a:t>的基本组件：</a:t>
            </a:r>
          </a:p>
          <a:p>
            <a:pPr lvl="1" defTabSz="762000" eaLnBrk="1" hangingPunct="1">
              <a:spcBef>
                <a:spcPts val="0"/>
              </a:spcBef>
              <a:spcAft>
                <a:spcPts val="300"/>
              </a:spcAft>
            </a:pPr>
            <a:r>
              <a:rPr lang="zh-CN" altLang="en-US" sz="2000" b="1" dirty="0">
                <a:solidFill>
                  <a:srgbClr val="FF0000"/>
                </a:solidFill>
                <a:latin typeface="+mn-ea"/>
              </a:rPr>
              <a:t>接入点</a:t>
            </a:r>
            <a:r>
              <a:rPr lang="en-US" altLang="zh-CN" sz="2000" b="1" dirty="0">
                <a:solidFill>
                  <a:srgbClr val="FF0000"/>
                </a:solidFill>
                <a:latin typeface="+mn-ea"/>
              </a:rPr>
              <a:t>AP(Access Point</a:t>
            </a:r>
            <a:r>
              <a:rPr lang="en-US" altLang="zh-CN" sz="2000" dirty="0">
                <a:solidFill>
                  <a:srgbClr val="FF0000"/>
                </a:solidFill>
                <a:latin typeface="+mn-ea"/>
              </a:rPr>
              <a:t>)</a:t>
            </a:r>
            <a:r>
              <a:rPr lang="en-US" altLang="zh-CN" sz="2000" dirty="0">
                <a:latin typeface="+mn-ea"/>
              </a:rPr>
              <a:t>: </a:t>
            </a:r>
            <a:r>
              <a:rPr lang="zh-CN" altLang="en-US" sz="2000" dirty="0">
                <a:latin typeface="+mn-ea"/>
              </a:rPr>
              <a:t>转发该</a:t>
            </a:r>
            <a:r>
              <a:rPr lang="en-US" altLang="zh-CN" sz="2000" dirty="0">
                <a:latin typeface="+mn-ea"/>
              </a:rPr>
              <a:t>WLAN</a:t>
            </a:r>
            <a:r>
              <a:rPr lang="zh-CN" altLang="en-US" sz="2000" dirty="0">
                <a:latin typeface="+mn-ea"/>
              </a:rPr>
              <a:t>上的所有帧，具备无线至有线的桥接功能。</a:t>
            </a:r>
            <a:endParaRPr lang="en-US" altLang="zh-CN" sz="2000" dirty="0">
              <a:latin typeface="+mn-ea"/>
            </a:endParaRPr>
          </a:p>
          <a:p>
            <a:pPr lvl="1" defTabSz="762000" eaLnBrk="1" hangingPunct="1">
              <a:spcBef>
                <a:spcPts val="0"/>
              </a:spcBef>
              <a:spcAft>
                <a:spcPts val="300"/>
              </a:spcAft>
            </a:pPr>
            <a:r>
              <a:rPr lang="zh-CN" altLang="en-US" sz="2000" dirty="0">
                <a:latin typeface="+mn-ea"/>
              </a:rPr>
              <a:t>工作站（</a:t>
            </a:r>
            <a:r>
              <a:rPr lang="en-US" altLang="zh-CN" sz="2000" b="1" dirty="0">
                <a:solidFill>
                  <a:srgbClr val="FF0000"/>
                </a:solidFill>
                <a:latin typeface="+mn-ea"/>
              </a:rPr>
              <a:t>Station</a:t>
            </a:r>
            <a:r>
              <a:rPr lang="en-US" altLang="zh-CN" sz="2000" dirty="0">
                <a:latin typeface="+mn-ea"/>
              </a:rPr>
              <a:t>): </a:t>
            </a:r>
            <a:r>
              <a:rPr lang="zh-CN" altLang="en-US" sz="2000" dirty="0">
                <a:latin typeface="+mn-ea"/>
              </a:rPr>
              <a:t>具备</a:t>
            </a:r>
            <a:r>
              <a:rPr lang="en-US" altLang="zh-CN" sz="2000" dirty="0">
                <a:latin typeface="+mn-ea"/>
              </a:rPr>
              <a:t>WLAN</a:t>
            </a:r>
            <a:r>
              <a:rPr lang="zh-CN" altLang="en-US" sz="2000" dirty="0">
                <a:latin typeface="+mn-ea"/>
              </a:rPr>
              <a:t>接口，能接入</a:t>
            </a:r>
            <a:r>
              <a:rPr lang="en-US" altLang="zh-CN" sz="2000" dirty="0">
                <a:latin typeface="+mn-ea"/>
              </a:rPr>
              <a:t>WLAN</a:t>
            </a:r>
            <a:r>
              <a:rPr lang="zh-CN" altLang="en-US" sz="2000" dirty="0">
                <a:latin typeface="+mn-ea"/>
              </a:rPr>
              <a:t>的主机。</a:t>
            </a:r>
            <a:endParaRPr lang="en-US" altLang="zh-CN" sz="2000" dirty="0">
              <a:latin typeface="+mn-ea"/>
            </a:endParaRPr>
          </a:p>
          <a:p>
            <a:pPr lvl="1" defTabSz="762000" eaLnBrk="1" hangingPunct="1">
              <a:spcBef>
                <a:spcPts val="0"/>
              </a:spcBef>
              <a:spcAft>
                <a:spcPts val="300"/>
              </a:spcAft>
            </a:pPr>
            <a:r>
              <a:rPr lang="zh-CN" altLang="en-US" sz="2000" b="1" dirty="0">
                <a:solidFill>
                  <a:srgbClr val="FF0000"/>
                </a:solidFill>
                <a:latin typeface="+mn-ea"/>
              </a:rPr>
              <a:t>分布式系统</a:t>
            </a:r>
            <a:r>
              <a:rPr lang="zh-CN" altLang="en-US" sz="2000" dirty="0">
                <a:latin typeface="+mn-ea"/>
              </a:rPr>
              <a:t>（</a:t>
            </a:r>
            <a:r>
              <a:rPr lang="en-US" altLang="zh-CN" sz="2000" b="1" dirty="0">
                <a:solidFill>
                  <a:srgbClr val="FF0000"/>
                </a:solidFill>
                <a:latin typeface="+mn-ea"/>
              </a:rPr>
              <a:t>DS</a:t>
            </a:r>
            <a:r>
              <a:rPr lang="zh-CN" altLang="en-US" sz="2000" dirty="0">
                <a:latin typeface="+mn-ea"/>
              </a:rPr>
              <a:t>，</a:t>
            </a:r>
            <a:r>
              <a:rPr lang="en-US" altLang="zh-CN" sz="2000" dirty="0">
                <a:latin typeface="+mn-ea"/>
              </a:rPr>
              <a:t>Distribution system): </a:t>
            </a:r>
            <a:r>
              <a:rPr lang="zh-CN" altLang="en-US" sz="2000" dirty="0">
                <a:latin typeface="+mn-ea"/>
              </a:rPr>
              <a:t>是</a:t>
            </a:r>
            <a:r>
              <a:rPr lang="en-US" altLang="zh-CN" sz="2000" dirty="0">
                <a:latin typeface="+mn-ea"/>
              </a:rPr>
              <a:t>802.11</a:t>
            </a:r>
            <a:r>
              <a:rPr lang="zh-CN" altLang="en-US" sz="2000" dirty="0">
                <a:latin typeface="+mn-ea"/>
              </a:rPr>
              <a:t>的逻辑组件，负责连接多个</a:t>
            </a:r>
            <a:r>
              <a:rPr lang="en-US" altLang="zh-CN" sz="2000" dirty="0">
                <a:latin typeface="+mn-ea"/>
              </a:rPr>
              <a:t>AP</a:t>
            </a:r>
            <a:r>
              <a:rPr lang="zh-CN" altLang="en-US" sz="2000" dirty="0">
                <a:latin typeface="+mn-ea"/>
              </a:rPr>
              <a:t>，或将</a:t>
            </a:r>
            <a:r>
              <a:rPr lang="en-US" altLang="zh-CN" sz="2000" dirty="0">
                <a:latin typeface="+mn-ea"/>
              </a:rPr>
              <a:t>AP</a:t>
            </a:r>
            <a:r>
              <a:rPr lang="zh-CN" altLang="en-US" sz="2000" dirty="0">
                <a:latin typeface="+mn-ea"/>
              </a:rPr>
              <a:t>连接至骨干网（如目前的以太网）</a:t>
            </a:r>
            <a:endParaRPr lang="en-US" altLang="zh-CN" sz="2000" dirty="0">
              <a:latin typeface="+mn-ea"/>
            </a:endParaRPr>
          </a:p>
          <a:p>
            <a:pPr defTabSz="762000" eaLnBrk="1" hangingPunct="1">
              <a:spcBef>
                <a:spcPts val="0"/>
              </a:spcBef>
              <a:spcAft>
                <a:spcPts val="300"/>
              </a:spcAft>
            </a:pPr>
            <a:r>
              <a:rPr lang="zh-CN" altLang="en-US" sz="2400" b="1" dirty="0">
                <a:solidFill>
                  <a:srgbClr val="FF0000"/>
                </a:solidFill>
                <a:latin typeface="+mn-ea"/>
              </a:rPr>
              <a:t>基本服务集</a:t>
            </a:r>
            <a:r>
              <a:rPr lang="zh-CN" altLang="en-US" sz="2400" dirty="0">
                <a:latin typeface="+mn-ea"/>
              </a:rPr>
              <a:t>（</a:t>
            </a:r>
            <a:r>
              <a:rPr lang="en-US" altLang="zh-CN" sz="2400" dirty="0">
                <a:solidFill>
                  <a:srgbClr val="FF0000"/>
                </a:solidFill>
                <a:latin typeface="+mn-ea"/>
              </a:rPr>
              <a:t>BSS</a:t>
            </a:r>
            <a:r>
              <a:rPr lang="en-US" altLang="zh-CN" sz="2400" dirty="0">
                <a:latin typeface="+mn-ea"/>
              </a:rPr>
              <a:t>, basic service set)</a:t>
            </a:r>
          </a:p>
          <a:p>
            <a:pPr lvl="1" defTabSz="762000" eaLnBrk="1" hangingPunct="1">
              <a:spcBef>
                <a:spcPts val="0"/>
              </a:spcBef>
              <a:spcAft>
                <a:spcPts val="300"/>
              </a:spcAft>
            </a:pPr>
            <a:r>
              <a:rPr lang="zh-CN" altLang="en-US" sz="2000" dirty="0">
                <a:latin typeface="+mn-ea"/>
              </a:rPr>
              <a:t>独立基本服务集（</a:t>
            </a:r>
            <a:r>
              <a:rPr lang="en-US" altLang="zh-CN" sz="2000" dirty="0">
                <a:latin typeface="+mn-ea"/>
              </a:rPr>
              <a:t>IBSS, independent BSS), </a:t>
            </a:r>
            <a:r>
              <a:rPr lang="zh-CN" altLang="en-US" sz="2000" dirty="0">
                <a:latin typeface="+mn-ea"/>
              </a:rPr>
              <a:t>工作站之间相互可以直接通信（不需要通过</a:t>
            </a:r>
            <a:r>
              <a:rPr lang="en-US" altLang="zh-CN" sz="2000" dirty="0">
                <a:latin typeface="+mn-ea"/>
              </a:rPr>
              <a:t>AP</a:t>
            </a:r>
            <a:r>
              <a:rPr lang="zh-CN" altLang="en-US" sz="2000" dirty="0">
                <a:latin typeface="+mn-ea"/>
              </a:rPr>
              <a:t>转发）。</a:t>
            </a:r>
            <a:endParaRPr lang="en-US" altLang="zh-CN" sz="2000" dirty="0">
              <a:latin typeface="+mn-ea"/>
            </a:endParaRPr>
          </a:p>
          <a:p>
            <a:pPr lvl="1" defTabSz="762000" eaLnBrk="1" hangingPunct="1">
              <a:spcBef>
                <a:spcPts val="0"/>
              </a:spcBef>
              <a:spcAft>
                <a:spcPts val="300"/>
              </a:spcAft>
            </a:pPr>
            <a:r>
              <a:rPr lang="zh-CN" altLang="en-US" sz="2000" dirty="0">
                <a:latin typeface="+mn-ea"/>
              </a:rPr>
              <a:t>基础结构型基本服务集（</a:t>
            </a:r>
            <a:r>
              <a:rPr lang="en-US" altLang="zh-CN" sz="2000" dirty="0">
                <a:latin typeface="+mn-ea"/>
              </a:rPr>
              <a:t>infrastructure BSS), </a:t>
            </a:r>
            <a:r>
              <a:rPr lang="zh-CN" altLang="en-US" sz="2000" dirty="0">
                <a:latin typeface="+mn-ea"/>
              </a:rPr>
              <a:t>接入点</a:t>
            </a:r>
            <a:r>
              <a:rPr lang="en-US" altLang="zh-CN" sz="2000" dirty="0">
                <a:latin typeface="+mn-ea"/>
              </a:rPr>
              <a:t>AP</a:t>
            </a:r>
            <a:r>
              <a:rPr lang="zh-CN" altLang="en-US" sz="2000" dirty="0">
                <a:latin typeface="+mn-ea"/>
              </a:rPr>
              <a:t>负责转发工作站之间的通信，但工作站必须先与接入点建立关联。</a:t>
            </a:r>
            <a:endParaRPr lang="en-US" altLang="zh-CN" sz="2000" dirty="0">
              <a:latin typeface="+mn-ea"/>
            </a:endParaRPr>
          </a:p>
          <a:p>
            <a:pPr lvl="2" defTabSz="762000" eaLnBrk="1" hangingPunct="1">
              <a:spcBef>
                <a:spcPts val="0"/>
              </a:spcBef>
              <a:spcAft>
                <a:spcPts val="300"/>
              </a:spcAft>
            </a:pPr>
            <a:r>
              <a:rPr lang="zh-CN" altLang="en-US" sz="1600" dirty="0">
                <a:latin typeface="+mn-ea"/>
              </a:rPr>
              <a:t>每一个</a:t>
            </a:r>
            <a:r>
              <a:rPr lang="en-US" altLang="zh-CN" sz="1600" dirty="0">
                <a:latin typeface="+mn-ea"/>
              </a:rPr>
              <a:t>BSS</a:t>
            </a:r>
            <a:r>
              <a:rPr lang="zh-CN" altLang="en-US" sz="1600" dirty="0">
                <a:latin typeface="+mn-ea"/>
              </a:rPr>
              <a:t>都有一个</a:t>
            </a:r>
            <a:r>
              <a:rPr lang="en-US" altLang="zh-CN" sz="1600" dirty="0">
                <a:solidFill>
                  <a:srgbClr val="FF0000"/>
                </a:solidFill>
                <a:latin typeface="+mn-ea"/>
              </a:rPr>
              <a:t>6</a:t>
            </a:r>
            <a:r>
              <a:rPr lang="zh-CN" altLang="en-US" sz="1600" dirty="0">
                <a:solidFill>
                  <a:srgbClr val="FF0000"/>
                </a:solidFill>
                <a:latin typeface="+mn-ea"/>
              </a:rPr>
              <a:t>字节</a:t>
            </a:r>
            <a:r>
              <a:rPr lang="zh-CN" altLang="en-US" sz="1600" dirty="0">
                <a:latin typeface="+mn-ea"/>
              </a:rPr>
              <a:t>的识别符</a:t>
            </a:r>
            <a:r>
              <a:rPr lang="en-US" altLang="zh-CN" sz="1600" b="1" dirty="0">
                <a:solidFill>
                  <a:srgbClr val="FF0000"/>
                </a:solidFill>
                <a:latin typeface="+mn-ea"/>
              </a:rPr>
              <a:t>BSSID</a:t>
            </a:r>
            <a:r>
              <a:rPr lang="zh-CN" altLang="en-US" sz="1600" dirty="0">
                <a:latin typeface="+mn-ea"/>
              </a:rPr>
              <a:t>，相当于</a:t>
            </a:r>
            <a:r>
              <a:rPr lang="en-US" altLang="zh-CN" sz="1600" dirty="0">
                <a:solidFill>
                  <a:srgbClr val="FF0000"/>
                </a:solidFill>
                <a:latin typeface="+mn-ea"/>
              </a:rPr>
              <a:t>AP</a:t>
            </a:r>
            <a:r>
              <a:rPr lang="zh-CN" altLang="en-US" sz="1600" dirty="0">
                <a:solidFill>
                  <a:srgbClr val="FF0000"/>
                </a:solidFill>
                <a:latin typeface="+mn-ea"/>
              </a:rPr>
              <a:t>的</a:t>
            </a:r>
            <a:r>
              <a:rPr lang="en-US" altLang="zh-CN" sz="1600" dirty="0">
                <a:solidFill>
                  <a:srgbClr val="FF0000"/>
                </a:solidFill>
                <a:latin typeface="+mn-ea"/>
              </a:rPr>
              <a:t>MAC</a:t>
            </a:r>
            <a:r>
              <a:rPr lang="zh-CN" altLang="en-US" sz="1600" dirty="0">
                <a:solidFill>
                  <a:srgbClr val="FF0000"/>
                </a:solidFill>
                <a:latin typeface="+mn-ea"/>
              </a:rPr>
              <a:t>地址</a:t>
            </a:r>
            <a:r>
              <a:rPr lang="zh-CN" altLang="en-US" sz="1600" dirty="0">
                <a:latin typeface="+mn-ea"/>
              </a:rPr>
              <a:t>。</a:t>
            </a:r>
            <a:endParaRPr lang="en-US" altLang="zh-CN" sz="1600" dirty="0">
              <a:latin typeface="+mn-ea"/>
            </a:endParaRPr>
          </a:p>
          <a:p>
            <a:pPr defTabSz="762000" eaLnBrk="1" hangingPunct="1">
              <a:spcBef>
                <a:spcPts val="0"/>
              </a:spcBef>
              <a:spcAft>
                <a:spcPts val="300"/>
              </a:spcAft>
            </a:pPr>
            <a:r>
              <a:rPr lang="zh-CN" altLang="en-US" sz="2400" b="1" dirty="0">
                <a:solidFill>
                  <a:srgbClr val="FF0000"/>
                </a:solidFill>
                <a:latin typeface="+mn-ea"/>
              </a:rPr>
              <a:t>扩展服务集</a:t>
            </a:r>
            <a:r>
              <a:rPr lang="zh-CN" altLang="en-US" sz="2400" dirty="0">
                <a:latin typeface="+mn-ea"/>
              </a:rPr>
              <a:t>（</a:t>
            </a:r>
            <a:r>
              <a:rPr lang="en-US" altLang="zh-CN" sz="2400" dirty="0">
                <a:solidFill>
                  <a:srgbClr val="FF0000"/>
                </a:solidFill>
                <a:latin typeface="+mn-ea"/>
              </a:rPr>
              <a:t>ESS</a:t>
            </a:r>
            <a:r>
              <a:rPr lang="en-US" altLang="zh-CN" sz="2400" dirty="0">
                <a:latin typeface="+mn-ea"/>
              </a:rPr>
              <a:t>, extended service set)</a:t>
            </a:r>
          </a:p>
          <a:p>
            <a:pPr lvl="1" defTabSz="762000" eaLnBrk="1" hangingPunct="1">
              <a:spcBef>
                <a:spcPts val="0"/>
              </a:spcBef>
              <a:spcAft>
                <a:spcPts val="300"/>
              </a:spcAft>
            </a:pPr>
            <a:r>
              <a:rPr lang="zh-CN" altLang="en-US" sz="2000" dirty="0">
                <a:latin typeface="+mn-ea"/>
              </a:rPr>
              <a:t>将几个</a:t>
            </a:r>
            <a:r>
              <a:rPr lang="en-US" altLang="zh-CN" sz="2000" dirty="0">
                <a:latin typeface="+mn-ea"/>
              </a:rPr>
              <a:t>BSS</a:t>
            </a:r>
            <a:r>
              <a:rPr lang="zh-CN" altLang="en-US" sz="2000" dirty="0">
                <a:latin typeface="+mn-ea"/>
              </a:rPr>
              <a:t>连接为</a:t>
            </a:r>
            <a:r>
              <a:rPr lang="en-US" altLang="zh-CN" sz="2000" dirty="0">
                <a:latin typeface="+mn-ea"/>
              </a:rPr>
              <a:t>ESS</a:t>
            </a:r>
            <a:r>
              <a:rPr lang="zh-CN" altLang="en-US" sz="2000" dirty="0">
                <a:latin typeface="+mn-ea"/>
              </a:rPr>
              <a:t>。</a:t>
            </a:r>
            <a:endParaRPr lang="en-US" altLang="zh-CN" sz="2000" dirty="0">
              <a:latin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5857892"/>
            <a:ext cx="4572000" cy="1000108"/>
          </a:xfrm>
          <a:noFill/>
        </p:spPr>
        <p:txBody>
          <a:bodyPr lIns="92075" tIns="46038" rIns="92075" bIns="46038" anchor="ctr"/>
          <a:lstStyle/>
          <a:p>
            <a:pPr defTabSz="762000" eaLnBrk="1" hangingPunct="1"/>
            <a:r>
              <a:rPr lang="en-US" altLang="zh-CN" sz="1800" dirty="0"/>
              <a:t>Extended Service Set (ESS) </a:t>
            </a:r>
            <a:br>
              <a:rPr lang="en-US" altLang="zh-CN" sz="1800" dirty="0"/>
            </a:br>
            <a:r>
              <a:rPr lang="en-US" altLang="zh-CN" sz="1600" b="1" dirty="0"/>
              <a:t>BSS</a:t>
            </a:r>
            <a:r>
              <a:rPr lang="en-US" altLang="zh-CN" sz="1600" b="1" dirty="0">
                <a:latin typeface="Arial" charset="0"/>
              </a:rPr>
              <a:t>’</a:t>
            </a:r>
            <a:r>
              <a:rPr lang="en-US" altLang="zh-CN" sz="1600" b="1" dirty="0"/>
              <a:t>s with wired Distribution System (DS)</a:t>
            </a:r>
            <a:r>
              <a:rPr lang="en-US" altLang="zh-CN" sz="1800" dirty="0"/>
              <a:t> </a:t>
            </a:r>
          </a:p>
        </p:txBody>
      </p:sp>
      <p:grpSp>
        <p:nvGrpSpPr>
          <p:cNvPr id="52227" name="Group 3"/>
          <p:cNvGrpSpPr>
            <a:grpSpLocks/>
          </p:cNvGrpSpPr>
          <p:nvPr/>
        </p:nvGrpSpPr>
        <p:grpSpPr bwMode="auto">
          <a:xfrm>
            <a:off x="142844" y="3143248"/>
            <a:ext cx="4606925" cy="2827359"/>
            <a:chOff x="267" y="1039"/>
            <a:chExt cx="5838" cy="2827"/>
          </a:xfrm>
        </p:grpSpPr>
        <p:sp>
          <p:nvSpPr>
            <p:cNvPr id="52508" name="Freeform 4"/>
            <p:cNvSpPr>
              <a:spLocks/>
            </p:cNvSpPr>
            <p:nvPr/>
          </p:nvSpPr>
          <p:spPr bwMode="auto">
            <a:xfrm>
              <a:off x="2099" y="2268"/>
              <a:ext cx="3863" cy="1598"/>
            </a:xfrm>
            <a:custGeom>
              <a:avLst/>
              <a:gdLst>
                <a:gd name="T0" fmla="*/ 1735 w 3863"/>
                <a:gd name="T1" fmla="*/ 4 h 1598"/>
                <a:gd name="T2" fmla="*/ 1449 w 3863"/>
                <a:gd name="T3" fmla="*/ 24 h 1598"/>
                <a:gd name="T4" fmla="*/ 1181 w 3863"/>
                <a:gd name="T5" fmla="*/ 63 h 1598"/>
                <a:gd name="T6" fmla="*/ 931 w 3863"/>
                <a:gd name="T7" fmla="*/ 115 h 1598"/>
                <a:gd name="T8" fmla="*/ 704 w 3863"/>
                <a:gd name="T9" fmla="*/ 182 h 1598"/>
                <a:gd name="T10" fmla="*/ 503 w 3863"/>
                <a:gd name="T11" fmla="*/ 261 h 1598"/>
                <a:gd name="T12" fmla="*/ 330 w 3863"/>
                <a:gd name="T13" fmla="*/ 351 h 1598"/>
                <a:gd name="T14" fmla="*/ 191 w 3863"/>
                <a:gd name="T15" fmla="*/ 452 h 1598"/>
                <a:gd name="T16" fmla="*/ 87 w 3863"/>
                <a:gd name="T17" fmla="*/ 561 h 1598"/>
                <a:gd name="T18" fmla="*/ 22 w 3863"/>
                <a:gd name="T19" fmla="*/ 677 h 1598"/>
                <a:gd name="T20" fmla="*/ 0 w 3863"/>
                <a:gd name="T21" fmla="*/ 799 h 1598"/>
                <a:gd name="T22" fmla="*/ 22 w 3863"/>
                <a:gd name="T23" fmla="*/ 919 h 1598"/>
                <a:gd name="T24" fmla="*/ 87 w 3863"/>
                <a:gd name="T25" fmla="*/ 1035 h 1598"/>
                <a:gd name="T26" fmla="*/ 191 w 3863"/>
                <a:gd name="T27" fmla="*/ 1144 h 1598"/>
                <a:gd name="T28" fmla="*/ 330 w 3863"/>
                <a:gd name="T29" fmla="*/ 1244 h 1598"/>
                <a:gd name="T30" fmla="*/ 503 w 3863"/>
                <a:gd name="T31" fmla="*/ 1334 h 1598"/>
                <a:gd name="T32" fmla="*/ 704 w 3863"/>
                <a:gd name="T33" fmla="*/ 1414 h 1598"/>
                <a:gd name="T34" fmla="*/ 931 w 3863"/>
                <a:gd name="T35" fmla="*/ 1481 h 1598"/>
                <a:gd name="T36" fmla="*/ 1181 w 3863"/>
                <a:gd name="T37" fmla="*/ 1533 h 1598"/>
                <a:gd name="T38" fmla="*/ 1449 w 3863"/>
                <a:gd name="T39" fmla="*/ 1571 h 1598"/>
                <a:gd name="T40" fmla="*/ 1735 w 3863"/>
                <a:gd name="T41" fmla="*/ 1592 h 1598"/>
                <a:gd name="T42" fmla="*/ 2029 w 3863"/>
                <a:gd name="T43" fmla="*/ 1595 h 1598"/>
                <a:gd name="T44" fmla="*/ 2319 w 3863"/>
                <a:gd name="T45" fmla="*/ 1580 h 1598"/>
                <a:gd name="T46" fmla="*/ 2594 w 3863"/>
                <a:gd name="T47" fmla="*/ 1548 h 1598"/>
                <a:gd name="T48" fmla="*/ 2850 w 3863"/>
                <a:gd name="T49" fmla="*/ 1500 h 1598"/>
                <a:gd name="T50" fmla="*/ 3085 w 3863"/>
                <a:gd name="T51" fmla="*/ 1438 h 1598"/>
                <a:gd name="T52" fmla="*/ 3295 w 3863"/>
                <a:gd name="T53" fmla="*/ 1362 h 1598"/>
                <a:gd name="T54" fmla="*/ 3477 w 3863"/>
                <a:gd name="T55" fmla="*/ 1275 h 1598"/>
                <a:gd name="T56" fmla="*/ 3628 w 3863"/>
                <a:gd name="T57" fmla="*/ 1178 h 1598"/>
                <a:gd name="T58" fmla="*/ 3744 w 3863"/>
                <a:gd name="T59" fmla="*/ 1072 h 1598"/>
                <a:gd name="T60" fmla="*/ 3822 w 3863"/>
                <a:gd name="T61" fmla="*/ 958 h 1598"/>
                <a:gd name="T62" fmla="*/ 3859 w 3863"/>
                <a:gd name="T63" fmla="*/ 839 h 1598"/>
                <a:gd name="T64" fmla="*/ 3851 w 3863"/>
                <a:gd name="T65" fmla="*/ 716 h 1598"/>
                <a:gd name="T66" fmla="*/ 3800 w 3863"/>
                <a:gd name="T67" fmla="*/ 599 h 1598"/>
                <a:gd name="T68" fmla="*/ 3709 w 3863"/>
                <a:gd name="T69" fmla="*/ 487 h 1598"/>
                <a:gd name="T70" fmla="*/ 3581 w 3863"/>
                <a:gd name="T71" fmla="*/ 385 h 1598"/>
                <a:gd name="T72" fmla="*/ 3419 w 3863"/>
                <a:gd name="T73" fmla="*/ 290 h 1598"/>
                <a:gd name="T74" fmla="*/ 3228 w 3863"/>
                <a:gd name="T75" fmla="*/ 207 h 1598"/>
                <a:gd name="T76" fmla="*/ 3008 w 3863"/>
                <a:gd name="T77" fmla="*/ 136 h 1598"/>
                <a:gd name="T78" fmla="*/ 2766 w 3863"/>
                <a:gd name="T79" fmla="*/ 79 h 1598"/>
                <a:gd name="T80" fmla="*/ 2504 w 3863"/>
                <a:gd name="T81" fmla="*/ 35 h 1598"/>
                <a:gd name="T82" fmla="*/ 2225 w 3863"/>
                <a:gd name="T83" fmla="*/ 9 h 1598"/>
                <a:gd name="T84" fmla="*/ 1931 w 3863"/>
                <a:gd name="T85" fmla="*/ 0 h 15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3"/>
                <a:gd name="T130" fmla="*/ 0 h 1598"/>
                <a:gd name="T131" fmla="*/ 3863 w 3863"/>
                <a:gd name="T132" fmla="*/ 1598 h 15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3" h="1598">
                  <a:moveTo>
                    <a:pt x="1931" y="0"/>
                  </a:moveTo>
                  <a:lnTo>
                    <a:pt x="1832" y="1"/>
                  </a:lnTo>
                  <a:lnTo>
                    <a:pt x="1735" y="4"/>
                  </a:lnTo>
                  <a:lnTo>
                    <a:pt x="1638" y="9"/>
                  </a:lnTo>
                  <a:lnTo>
                    <a:pt x="1543" y="16"/>
                  </a:lnTo>
                  <a:lnTo>
                    <a:pt x="1449" y="24"/>
                  </a:lnTo>
                  <a:lnTo>
                    <a:pt x="1358" y="35"/>
                  </a:lnTo>
                  <a:lnTo>
                    <a:pt x="1268" y="47"/>
                  </a:lnTo>
                  <a:lnTo>
                    <a:pt x="1181" y="63"/>
                  </a:lnTo>
                  <a:lnTo>
                    <a:pt x="1095" y="79"/>
                  </a:lnTo>
                  <a:lnTo>
                    <a:pt x="1012" y="96"/>
                  </a:lnTo>
                  <a:lnTo>
                    <a:pt x="931" y="115"/>
                  </a:lnTo>
                  <a:lnTo>
                    <a:pt x="853" y="136"/>
                  </a:lnTo>
                  <a:lnTo>
                    <a:pt x="777" y="158"/>
                  </a:lnTo>
                  <a:lnTo>
                    <a:pt x="704" y="182"/>
                  </a:lnTo>
                  <a:lnTo>
                    <a:pt x="633" y="207"/>
                  </a:lnTo>
                  <a:lnTo>
                    <a:pt x="566" y="233"/>
                  </a:lnTo>
                  <a:lnTo>
                    <a:pt x="503" y="261"/>
                  </a:lnTo>
                  <a:lnTo>
                    <a:pt x="442" y="290"/>
                  </a:lnTo>
                  <a:lnTo>
                    <a:pt x="384" y="321"/>
                  </a:lnTo>
                  <a:lnTo>
                    <a:pt x="330" y="351"/>
                  </a:lnTo>
                  <a:lnTo>
                    <a:pt x="280" y="385"/>
                  </a:lnTo>
                  <a:lnTo>
                    <a:pt x="234" y="417"/>
                  </a:lnTo>
                  <a:lnTo>
                    <a:pt x="191" y="452"/>
                  </a:lnTo>
                  <a:lnTo>
                    <a:pt x="152" y="487"/>
                  </a:lnTo>
                  <a:lnTo>
                    <a:pt x="117" y="524"/>
                  </a:lnTo>
                  <a:lnTo>
                    <a:pt x="87" y="561"/>
                  </a:lnTo>
                  <a:lnTo>
                    <a:pt x="61" y="599"/>
                  </a:lnTo>
                  <a:lnTo>
                    <a:pt x="39" y="637"/>
                  </a:lnTo>
                  <a:lnTo>
                    <a:pt x="22" y="677"/>
                  </a:lnTo>
                  <a:lnTo>
                    <a:pt x="10" y="716"/>
                  </a:lnTo>
                  <a:lnTo>
                    <a:pt x="2" y="757"/>
                  </a:lnTo>
                  <a:lnTo>
                    <a:pt x="0" y="799"/>
                  </a:lnTo>
                  <a:lnTo>
                    <a:pt x="2" y="839"/>
                  </a:lnTo>
                  <a:lnTo>
                    <a:pt x="10" y="880"/>
                  </a:lnTo>
                  <a:lnTo>
                    <a:pt x="22" y="919"/>
                  </a:lnTo>
                  <a:lnTo>
                    <a:pt x="39" y="958"/>
                  </a:lnTo>
                  <a:lnTo>
                    <a:pt x="61" y="998"/>
                  </a:lnTo>
                  <a:lnTo>
                    <a:pt x="87" y="1035"/>
                  </a:lnTo>
                  <a:lnTo>
                    <a:pt x="117" y="1072"/>
                  </a:lnTo>
                  <a:lnTo>
                    <a:pt x="152" y="1109"/>
                  </a:lnTo>
                  <a:lnTo>
                    <a:pt x="191" y="1144"/>
                  </a:lnTo>
                  <a:lnTo>
                    <a:pt x="234" y="1178"/>
                  </a:lnTo>
                  <a:lnTo>
                    <a:pt x="280" y="1211"/>
                  </a:lnTo>
                  <a:lnTo>
                    <a:pt x="330" y="1244"/>
                  </a:lnTo>
                  <a:lnTo>
                    <a:pt x="384" y="1275"/>
                  </a:lnTo>
                  <a:lnTo>
                    <a:pt x="442" y="1306"/>
                  </a:lnTo>
                  <a:lnTo>
                    <a:pt x="503" y="1334"/>
                  </a:lnTo>
                  <a:lnTo>
                    <a:pt x="566" y="1362"/>
                  </a:lnTo>
                  <a:lnTo>
                    <a:pt x="633" y="1388"/>
                  </a:lnTo>
                  <a:lnTo>
                    <a:pt x="704" y="1414"/>
                  </a:lnTo>
                  <a:lnTo>
                    <a:pt x="777" y="1438"/>
                  </a:lnTo>
                  <a:lnTo>
                    <a:pt x="853" y="1459"/>
                  </a:lnTo>
                  <a:lnTo>
                    <a:pt x="931" y="1481"/>
                  </a:lnTo>
                  <a:lnTo>
                    <a:pt x="1012" y="1500"/>
                  </a:lnTo>
                  <a:lnTo>
                    <a:pt x="1095" y="1517"/>
                  </a:lnTo>
                  <a:lnTo>
                    <a:pt x="1181" y="1533"/>
                  </a:lnTo>
                  <a:lnTo>
                    <a:pt x="1268" y="1548"/>
                  </a:lnTo>
                  <a:lnTo>
                    <a:pt x="1358" y="1561"/>
                  </a:lnTo>
                  <a:lnTo>
                    <a:pt x="1449" y="1571"/>
                  </a:lnTo>
                  <a:lnTo>
                    <a:pt x="1543" y="1580"/>
                  </a:lnTo>
                  <a:lnTo>
                    <a:pt x="1638" y="1587"/>
                  </a:lnTo>
                  <a:lnTo>
                    <a:pt x="1735" y="1592"/>
                  </a:lnTo>
                  <a:lnTo>
                    <a:pt x="1832" y="1595"/>
                  </a:lnTo>
                  <a:lnTo>
                    <a:pt x="1931" y="1597"/>
                  </a:lnTo>
                  <a:lnTo>
                    <a:pt x="2029" y="1595"/>
                  </a:lnTo>
                  <a:lnTo>
                    <a:pt x="2128" y="1592"/>
                  </a:lnTo>
                  <a:lnTo>
                    <a:pt x="2225" y="1587"/>
                  </a:lnTo>
                  <a:lnTo>
                    <a:pt x="2319" y="1580"/>
                  </a:lnTo>
                  <a:lnTo>
                    <a:pt x="2413" y="1571"/>
                  </a:lnTo>
                  <a:lnTo>
                    <a:pt x="2504" y="1561"/>
                  </a:lnTo>
                  <a:lnTo>
                    <a:pt x="2594" y="1548"/>
                  </a:lnTo>
                  <a:lnTo>
                    <a:pt x="2681" y="1533"/>
                  </a:lnTo>
                  <a:lnTo>
                    <a:pt x="2766" y="1517"/>
                  </a:lnTo>
                  <a:lnTo>
                    <a:pt x="2850" y="1500"/>
                  </a:lnTo>
                  <a:lnTo>
                    <a:pt x="2930" y="1481"/>
                  </a:lnTo>
                  <a:lnTo>
                    <a:pt x="3008" y="1459"/>
                  </a:lnTo>
                  <a:lnTo>
                    <a:pt x="3085" y="1438"/>
                  </a:lnTo>
                  <a:lnTo>
                    <a:pt x="3158" y="1414"/>
                  </a:lnTo>
                  <a:lnTo>
                    <a:pt x="3228" y="1388"/>
                  </a:lnTo>
                  <a:lnTo>
                    <a:pt x="3295" y="1362"/>
                  </a:lnTo>
                  <a:lnTo>
                    <a:pt x="3359" y="1334"/>
                  </a:lnTo>
                  <a:lnTo>
                    <a:pt x="3419" y="1306"/>
                  </a:lnTo>
                  <a:lnTo>
                    <a:pt x="3477" y="1275"/>
                  </a:lnTo>
                  <a:lnTo>
                    <a:pt x="3531" y="1244"/>
                  </a:lnTo>
                  <a:lnTo>
                    <a:pt x="3581" y="1211"/>
                  </a:lnTo>
                  <a:lnTo>
                    <a:pt x="3628" y="1178"/>
                  </a:lnTo>
                  <a:lnTo>
                    <a:pt x="3670" y="1144"/>
                  </a:lnTo>
                  <a:lnTo>
                    <a:pt x="3709" y="1109"/>
                  </a:lnTo>
                  <a:lnTo>
                    <a:pt x="3744" y="1072"/>
                  </a:lnTo>
                  <a:lnTo>
                    <a:pt x="3775" y="1035"/>
                  </a:lnTo>
                  <a:lnTo>
                    <a:pt x="3800" y="998"/>
                  </a:lnTo>
                  <a:lnTo>
                    <a:pt x="3822" y="958"/>
                  </a:lnTo>
                  <a:lnTo>
                    <a:pt x="3839" y="919"/>
                  </a:lnTo>
                  <a:lnTo>
                    <a:pt x="3851" y="880"/>
                  </a:lnTo>
                  <a:lnTo>
                    <a:pt x="3859" y="839"/>
                  </a:lnTo>
                  <a:lnTo>
                    <a:pt x="3862" y="799"/>
                  </a:lnTo>
                  <a:lnTo>
                    <a:pt x="3859" y="757"/>
                  </a:lnTo>
                  <a:lnTo>
                    <a:pt x="3851" y="716"/>
                  </a:lnTo>
                  <a:lnTo>
                    <a:pt x="3839" y="677"/>
                  </a:lnTo>
                  <a:lnTo>
                    <a:pt x="3822" y="637"/>
                  </a:lnTo>
                  <a:lnTo>
                    <a:pt x="3800" y="599"/>
                  </a:lnTo>
                  <a:lnTo>
                    <a:pt x="3775" y="561"/>
                  </a:lnTo>
                  <a:lnTo>
                    <a:pt x="3744" y="524"/>
                  </a:lnTo>
                  <a:lnTo>
                    <a:pt x="3709" y="487"/>
                  </a:lnTo>
                  <a:lnTo>
                    <a:pt x="3670" y="452"/>
                  </a:lnTo>
                  <a:lnTo>
                    <a:pt x="3628" y="417"/>
                  </a:lnTo>
                  <a:lnTo>
                    <a:pt x="3581" y="385"/>
                  </a:lnTo>
                  <a:lnTo>
                    <a:pt x="3531" y="351"/>
                  </a:lnTo>
                  <a:lnTo>
                    <a:pt x="3477" y="321"/>
                  </a:lnTo>
                  <a:lnTo>
                    <a:pt x="3419" y="290"/>
                  </a:lnTo>
                  <a:lnTo>
                    <a:pt x="3359" y="261"/>
                  </a:lnTo>
                  <a:lnTo>
                    <a:pt x="3295" y="233"/>
                  </a:lnTo>
                  <a:lnTo>
                    <a:pt x="3228" y="207"/>
                  </a:lnTo>
                  <a:lnTo>
                    <a:pt x="3158" y="182"/>
                  </a:lnTo>
                  <a:lnTo>
                    <a:pt x="3085" y="158"/>
                  </a:lnTo>
                  <a:lnTo>
                    <a:pt x="3008" y="136"/>
                  </a:lnTo>
                  <a:lnTo>
                    <a:pt x="2930" y="115"/>
                  </a:lnTo>
                  <a:lnTo>
                    <a:pt x="2850" y="96"/>
                  </a:lnTo>
                  <a:lnTo>
                    <a:pt x="2766" y="79"/>
                  </a:lnTo>
                  <a:lnTo>
                    <a:pt x="2681" y="63"/>
                  </a:lnTo>
                  <a:lnTo>
                    <a:pt x="2594" y="47"/>
                  </a:lnTo>
                  <a:lnTo>
                    <a:pt x="2504" y="35"/>
                  </a:lnTo>
                  <a:lnTo>
                    <a:pt x="2413" y="24"/>
                  </a:lnTo>
                  <a:lnTo>
                    <a:pt x="2319" y="16"/>
                  </a:lnTo>
                  <a:lnTo>
                    <a:pt x="2225" y="9"/>
                  </a:lnTo>
                  <a:lnTo>
                    <a:pt x="2128" y="4"/>
                  </a:lnTo>
                  <a:lnTo>
                    <a:pt x="2029" y="1"/>
                  </a:lnTo>
                  <a:lnTo>
                    <a:pt x="1931" y="0"/>
                  </a:lnTo>
                </a:path>
              </a:pathLst>
            </a:custGeom>
            <a:solidFill>
              <a:schemeClr val="accent1">
                <a:alpha val="50195"/>
              </a:schemeClr>
            </a:solidFill>
            <a:ln w="9525" cap="rnd">
              <a:noFill/>
              <a:round/>
              <a:headEnd/>
              <a:tailEnd/>
            </a:ln>
          </p:spPr>
          <p:txBody>
            <a:bodyPr/>
            <a:lstStyle/>
            <a:p>
              <a:endParaRPr lang="zh-CN" altLang="en-US"/>
            </a:p>
          </p:txBody>
        </p:sp>
        <p:sp>
          <p:nvSpPr>
            <p:cNvPr id="52509" name="Freeform 5"/>
            <p:cNvSpPr>
              <a:spLocks/>
            </p:cNvSpPr>
            <p:nvPr/>
          </p:nvSpPr>
          <p:spPr bwMode="auto">
            <a:xfrm>
              <a:off x="408" y="1080"/>
              <a:ext cx="3696" cy="1549"/>
            </a:xfrm>
            <a:custGeom>
              <a:avLst/>
              <a:gdLst>
                <a:gd name="T0" fmla="*/ 1660 w 3696"/>
                <a:gd name="T1" fmla="*/ 3 h 1549"/>
                <a:gd name="T2" fmla="*/ 1387 w 3696"/>
                <a:gd name="T3" fmla="*/ 23 h 1549"/>
                <a:gd name="T4" fmla="*/ 1130 w 3696"/>
                <a:gd name="T5" fmla="*/ 61 h 1549"/>
                <a:gd name="T6" fmla="*/ 890 w 3696"/>
                <a:gd name="T7" fmla="*/ 112 h 1549"/>
                <a:gd name="T8" fmla="*/ 674 w 3696"/>
                <a:gd name="T9" fmla="*/ 177 h 1549"/>
                <a:gd name="T10" fmla="*/ 481 w 3696"/>
                <a:gd name="T11" fmla="*/ 253 h 1549"/>
                <a:gd name="T12" fmla="*/ 316 w 3696"/>
                <a:gd name="T13" fmla="*/ 340 h 1549"/>
                <a:gd name="T14" fmla="*/ 183 w 3696"/>
                <a:gd name="T15" fmla="*/ 438 h 1549"/>
                <a:gd name="T16" fmla="*/ 83 w 3696"/>
                <a:gd name="T17" fmla="*/ 543 h 1549"/>
                <a:gd name="T18" fmla="*/ 21 w 3696"/>
                <a:gd name="T19" fmla="*/ 656 h 1549"/>
                <a:gd name="T20" fmla="*/ 0 w 3696"/>
                <a:gd name="T21" fmla="*/ 774 h 1549"/>
                <a:gd name="T22" fmla="*/ 21 w 3696"/>
                <a:gd name="T23" fmla="*/ 891 h 1549"/>
                <a:gd name="T24" fmla="*/ 83 w 3696"/>
                <a:gd name="T25" fmla="*/ 1004 h 1549"/>
                <a:gd name="T26" fmla="*/ 183 w 3696"/>
                <a:gd name="T27" fmla="*/ 1109 h 1549"/>
                <a:gd name="T28" fmla="*/ 316 w 3696"/>
                <a:gd name="T29" fmla="*/ 1206 h 1549"/>
                <a:gd name="T30" fmla="*/ 481 w 3696"/>
                <a:gd name="T31" fmla="*/ 1293 h 1549"/>
                <a:gd name="T32" fmla="*/ 674 w 3696"/>
                <a:gd name="T33" fmla="*/ 1370 h 1549"/>
                <a:gd name="T34" fmla="*/ 890 w 3696"/>
                <a:gd name="T35" fmla="*/ 1435 h 1549"/>
                <a:gd name="T36" fmla="*/ 1130 w 3696"/>
                <a:gd name="T37" fmla="*/ 1486 h 1549"/>
                <a:gd name="T38" fmla="*/ 1387 w 3696"/>
                <a:gd name="T39" fmla="*/ 1523 h 1549"/>
                <a:gd name="T40" fmla="*/ 1660 w 3696"/>
                <a:gd name="T41" fmla="*/ 1544 h 1549"/>
                <a:gd name="T42" fmla="*/ 1942 w 3696"/>
                <a:gd name="T43" fmla="*/ 1547 h 1549"/>
                <a:gd name="T44" fmla="*/ 2219 w 3696"/>
                <a:gd name="T45" fmla="*/ 1532 h 1549"/>
                <a:gd name="T46" fmla="*/ 2482 w 3696"/>
                <a:gd name="T47" fmla="*/ 1500 h 1549"/>
                <a:gd name="T48" fmla="*/ 2727 w 3696"/>
                <a:gd name="T49" fmla="*/ 1454 h 1549"/>
                <a:gd name="T50" fmla="*/ 2952 w 3696"/>
                <a:gd name="T51" fmla="*/ 1394 h 1549"/>
                <a:gd name="T52" fmla="*/ 3152 w 3696"/>
                <a:gd name="T53" fmla="*/ 1320 h 1549"/>
                <a:gd name="T54" fmla="*/ 3326 w 3696"/>
                <a:gd name="T55" fmla="*/ 1236 h 1549"/>
                <a:gd name="T56" fmla="*/ 3471 w 3696"/>
                <a:gd name="T57" fmla="*/ 1142 h 1549"/>
                <a:gd name="T58" fmla="*/ 3582 w 3696"/>
                <a:gd name="T59" fmla="*/ 1039 h 1549"/>
                <a:gd name="T60" fmla="*/ 3657 w 3696"/>
                <a:gd name="T61" fmla="*/ 929 h 1549"/>
                <a:gd name="T62" fmla="*/ 3692 w 3696"/>
                <a:gd name="T63" fmla="*/ 813 h 1549"/>
                <a:gd name="T64" fmla="*/ 3684 w 3696"/>
                <a:gd name="T65" fmla="*/ 694 h 1549"/>
                <a:gd name="T66" fmla="*/ 3636 w 3696"/>
                <a:gd name="T67" fmla="*/ 581 h 1549"/>
                <a:gd name="T68" fmla="*/ 3549 w 3696"/>
                <a:gd name="T69" fmla="*/ 472 h 1549"/>
                <a:gd name="T70" fmla="*/ 3426 w 3696"/>
                <a:gd name="T71" fmla="*/ 373 h 1549"/>
                <a:gd name="T72" fmla="*/ 3271 w 3696"/>
                <a:gd name="T73" fmla="*/ 281 h 1549"/>
                <a:gd name="T74" fmla="*/ 3088 w 3696"/>
                <a:gd name="T75" fmla="*/ 201 h 1549"/>
                <a:gd name="T76" fmla="*/ 2878 w 3696"/>
                <a:gd name="T77" fmla="*/ 132 h 1549"/>
                <a:gd name="T78" fmla="*/ 2647 w 3696"/>
                <a:gd name="T79" fmla="*/ 76 h 1549"/>
                <a:gd name="T80" fmla="*/ 2396 w 3696"/>
                <a:gd name="T81" fmla="*/ 34 h 1549"/>
                <a:gd name="T82" fmla="*/ 2128 w 3696"/>
                <a:gd name="T83" fmla="*/ 8 h 1549"/>
                <a:gd name="T84" fmla="*/ 1848 w 3696"/>
                <a:gd name="T85" fmla="*/ 0 h 1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96"/>
                <a:gd name="T130" fmla="*/ 0 h 1549"/>
                <a:gd name="T131" fmla="*/ 3696 w 3696"/>
                <a:gd name="T132" fmla="*/ 1549 h 1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96" h="1549">
                  <a:moveTo>
                    <a:pt x="1848" y="0"/>
                  </a:moveTo>
                  <a:lnTo>
                    <a:pt x="1752" y="0"/>
                  </a:lnTo>
                  <a:lnTo>
                    <a:pt x="1660" y="3"/>
                  </a:lnTo>
                  <a:lnTo>
                    <a:pt x="1567" y="8"/>
                  </a:lnTo>
                  <a:lnTo>
                    <a:pt x="1476" y="15"/>
                  </a:lnTo>
                  <a:lnTo>
                    <a:pt x="1387" y="23"/>
                  </a:lnTo>
                  <a:lnTo>
                    <a:pt x="1300" y="34"/>
                  </a:lnTo>
                  <a:lnTo>
                    <a:pt x="1214" y="46"/>
                  </a:lnTo>
                  <a:lnTo>
                    <a:pt x="1130" y="61"/>
                  </a:lnTo>
                  <a:lnTo>
                    <a:pt x="1047" y="76"/>
                  </a:lnTo>
                  <a:lnTo>
                    <a:pt x="968" y="93"/>
                  </a:lnTo>
                  <a:lnTo>
                    <a:pt x="890" y="112"/>
                  </a:lnTo>
                  <a:lnTo>
                    <a:pt x="816" y="132"/>
                  </a:lnTo>
                  <a:lnTo>
                    <a:pt x="744" y="153"/>
                  </a:lnTo>
                  <a:lnTo>
                    <a:pt x="674" y="177"/>
                  </a:lnTo>
                  <a:lnTo>
                    <a:pt x="606" y="201"/>
                  </a:lnTo>
                  <a:lnTo>
                    <a:pt x="542" y="226"/>
                  </a:lnTo>
                  <a:lnTo>
                    <a:pt x="481" y="253"/>
                  </a:lnTo>
                  <a:lnTo>
                    <a:pt x="423" y="281"/>
                  </a:lnTo>
                  <a:lnTo>
                    <a:pt x="368" y="311"/>
                  </a:lnTo>
                  <a:lnTo>
                    <a:pt x="316" y="340"/>
                  </a:lnTo>
                  <a:lnTo>
                    <a:pt x="268" y="373"/>
                  </a:lnTo>
                  <a:lnTo>
                    <a:pt x="224" y="404"/>
                  </a:lnTo>
                  <a:lnTo>
                    <a:pt x="183" y="438"/>
                  </a:lnTo>
                  <a:lnTo>
                    <a:pt x="145" y="472"/>
                  </a:lnTo>
                  <a:lnTo>
                    <a:pt x="112" y="508"/>
                  </a:lnTo>
                  <a:lnTo>
                    <a:pt x="83" y="543"/>
                  </a:lnTo>
                  <a:lnTo>
                    <a:pt x="58" y="581"/>
                  </a:lnTo>
                  <a:lnTo>
                    <a:pt x="37" y="617"/>
                  </a:lnTo>
                  <a:lnTo>
                    <a:pt x="21" y="656"/>
                  </a:lnTo>
                  <a:lnTo>
                    <a:pt x="10" y="694"/>
                  </a:lnTo>
                  <a:lnTo>
                    <a:pt x="2" y="734"/>
                  </a:lnTo>
                  <a:lnTo>
                    <a:pt x="0" y="774"/>
                  </a:lnTo>
                  <a:lnTo>
                    <a:pt x="2" y="813"/>
                  </a:lnTo>
                  <a:lnTo>
                    <a:pt x="10" y="853"/>
                  </a:lnTo>
                  <a:lnTo>
                    <a:pt x="21" y="891"/>
                  </a:lnTo>
                  <a:lnTo>
                    <a:pt x="37" y="929"/>
                  </a:lnTo>
                  <a:lnTo>
                    <a:pt x="58" y="967"/>
                  </a:lnTo>
                  <a:lnTo>
                    <a:pt x="83" y="1004"/>
                  </a:lnTo>
                  <a:lnTo>
                    <a:pt x="112" y="1039"/>
                  </a:lnTo>
                  <a:lnTo>
                    <a:pt x="145" y="1075"/>
                  </a:lnTo>
                  <a:lnTo>
                    <a:pt x="183" y="1109"/>
                  </a:lnTo>
                  <a:lnTo>
                    <a:pt x="224" y="1142"/>
                  </a:lnTo>
                  <a:lnTo>
                    <a:pt x="268" y="1174"/>
                  </a:lnTo>
                  <a:lnTo>
                    <a:pt x="316" y="1206"/>
                  </a:lnTo>
                  <a:lnTo>
                    <a:pt x="368" y="1236"/>
                  </a:lnTo>
                  <a:lnTo>
                    <a:pt x="423" y="1266"/>
                  </a:lnTo>
                  <a:lnTo>
                    <a:pt x="481" y="1293"/>
                  </a:lnTo>
                  <a:lnTo>
                    <a:pt x="542" y="1320"/>
                  </a:lnTo>
                  <a:lnTo>
                    <a:pt x="606" y="1346"/>
                  </a:lnTo>
                  <a:lnTo>
                    <a:pt x="674" y="1370"/>
                  </a:lnTo>
                  <a:lnTo>
                    <a:pt x="744" y="1394"/>
                  </a:lnTo>
                  <a:lnTo>
                    <a:pt x="816" y="1414"/>
                  </a:lnTo>
                  <a:lnTo>
                    <a:pt x="890" y="1435"/>
                  </a:lnTo>
                  <a:lnTo>
                    <a:pt x="968" y="1454"/>
                  </a:lnTo>
                  <a:lnTo>
                    <a:pt x="1047" y="1471"/>
                  </a:lnTo>
                  <a:lnTo>
                    <a:pt x="1130" y="1486"/>
                  </a:lnTo>
                  <a:lnTo>
                    <a:pt x="1214" y="1500"/>
                  </a:lnTo>
                  <a:lnTo>
                    <a:pt x="1300" y="1513"/>
                  </a:lnTo>
                  <a:lnTo>
                    <a:pt x="1387" y="1523"/>
                  </a:lnTo>
                  <a:lnTo>
                    <a:pt x="1476" y="1532"/>
                  </a:lnTo>
                  <a:lnTo>
                    <a:pt x="1567" y="1539"/>
                  </a:lnTo>
                  <a:lnTo>
                    <a:pt x="1660" y="1544"/>
                  </a:lnTo>
                  <a:lnTo>
                    <a:pt x="1752" y="1547"/>
                  </a:lnTo>
                  <a:lnTo>
                    <a:pt x="1848" y="1548"/>
                  </a:lnTo>
                  <a:lnTo>
                    <a:pt x="1942" y="1547"/>
                  </a:lnTo>
                  <a:lnTo>
                    <a:pt x="2036" y="1544"/>
                  </a:lnTo>
                  <a:lnTo>
                    <a:pt x="2128" y="1539"/>
                  </a:lnTo>
                  <a:lnTo>
                    <a:pt x="2219" y="1532"/>
                  </a:lnTo>
                  <a:lnTo>
                    <a:pt x="2308" y="1523"/>
                  </a:lnTo>
                  <a:lnTo>
                    <a:pt x="2396" y="1513"/>
                  </a:lnTo>
                  <a:lnTo>
                    <a:pt x="2482" y="1500"/>
                  </a:lnTo>
                  <a:lnTo>
                    <a:pt x="2565" y="1486"/>
                  </a:lnTo>
                  <a:lnTo>
                    <a:pt x="2647" y="1471"/>
                  </a:lnTo>
                  <a:lnTo>
                    <a:pt x="2727" y="1454"/>
                  </a:lnTo>
                  <a:lnTo>
                    <a:pt x="2804" y="1435"/>
                  </a:lnTo>
                  <a:lnTo>
                    <a:pt x="2878" y="1414"/>
                  </a:lnTo>
                  <a:lnTo>
                    <a:pt x="2952" y="1394"/>
                  </a:lnTo>
                  <a:lnTo>
                    <a:pt x="3022" y="1370"/>
                  </a:lnTo>
                  <a:lnTo>
                    <a:pt x="3088" y="1346"/>
                  </a:lnTo>
                  <a:lnTo>
                    <a:pt x="3152" y="1320"/>
                  </a:lnTo>
                  <a:lnTo>
                    <a:pt x="3214" y="1293"/>
                  </a:lnTo>
                  <a:lnTo>
                    <a:pt x="3271" y="1266"/>
                  </a:lnTo>
                  <a:lnTo>
                    <a:pt x="3326" y="1236"/>
                  </a:lnTo>
                  <a:lnTo>
                    <a:pt x="3378" y="1206"/>
                  </a:lnTo>
                  <a:lnTo>
                    <a:pt x="3426" y="1174"/>
                  </a:lnTo>
                  <a:lnTo>
                    <a:pt x="3471" y="1142"/>
                  </a:lnTo>
                  <a:lnTo>
                    <a:pt x="3511" y="1109"/>
                  </a:lnTo>
                  <a:lnTo>
                    <a:pt x="3549" y="1075"/>
                  </a:lnTo>
                  <a:lnTo>
                    <a:pt x="3582" y="1039"/>
                  </a:lnTo>
                  <a:lnTo>
                    <a:pt x="3612" y="1004"/>
                  </a:lnTo>
                  <a:lnTo>
                    <a:pt x="3636" y="967"/>
                  </a:lnTo>
                  <a:lnTo>
                    <a:pt x="3657" y="929"/>
                  </a:lnTo>
                  <a:lnTo>
                    <a:pt x="3673" y="891"/>
                  </a:lnTo>
                  <a:lnTo>
                    <a:pt x="3684" y="853"/>
                  </a:lnTo>
                  <a:lnTo>
                    <a:pt x="3692" y="813"/>
                  </a:lnTo>
                  <a:lnTo>
                    <a:pt x="3695" y="774"/>
                  </a:lnTo>
                  <a:lnTo>
                    <a:pt x="3692" y="734"/>
                  </a:lnTo>
                  <a:lnTo>
                    <a:pt x="3684" y="694"/>
                  </a:lnTo>
                  <a:lnTo>
                    <a:pt x="3673" y="656"/>
                  </a:lnTo>
                  <a:lnTo>
                    <a:pt x="3657" y="617"/>
                  </a:lnTo>
                  <a:lnTo>
                    <a:pt x="3636" y="581"/>
                  </a:lnTo>
                  <a:lnTo>
                    <a:pt x="3612" y="543"/>
                  </a:lnTo>
                  <a:lnTo>
                    <a:pt x="3582" y="508"/>
                  </a:lnTo>
                  <a:lnTo>
                    <a:pt x="3549" y="472"/>
                  </a:lnTo>
                  <a:lnTo>
                    <a:pt x="3511" y="438"/>
                  </a:lnTo>
                  <a:lnTo>
                    <a:pt x="3471" y="404"/>
                  </a:lnTo>
                  <a:lnTo>
                    <a:pt x="3426" y="373"/>
                  </a:lnTo>
                  <a:lnTo>
                    <a:pt x="3378" y="340"/>
                  </a:lnTo>
                  <a:lnTo>
                    <a:pt x="3326" y="311"/>
                  </a:lnTo>
                  <a:lnTo>
                    <a:pt x="3271" y="281"/>
                  </a:lnTo>
                  <a:lnTo>
                    <a:pt x="3214" y="253"/>
                  </a:lnTo>
                  <a:lnTo>
                    <a:pt x="3152" y="226"/>
                  </a:lnTo>
                  <a:lnTo>
                    <a:pt x="3088" y="201"/>
                  </a:lnTo>
                  <a:lnTo>
                    <a:pt x="3022" y="177"/>
                  </a:lnTo>
                  <a:lnTo>
                    <a:pt x="2952" y="153"/>
                  </a:lnTo>
                  <a:lnTo>
                    <a:pt x="2878" y="132"/>
                  </a:lnTo>
                  <a:lnTo>
                    <a:pt x="2804" y="112"/>
                  </a:lnTo>
                  <a:lnTo>
                    <a:pt x="2727" y="93"/>
                  </a:lnTo>
                  <a:lnTo>
                    <a:pt x="2647" y="76"/>
                  </a:lnTo>
                  <a:lnTo>
                    <a:pt x="2565" y="61"/>
                  </a:lnTo>
                  <a:lnTo>
                    <a:pt x="2482" y="46"/>
                  </a:lnTo>
                  <a:lnTo>
                    <a:pt x="2396" y="34"/>
                  </a:lnTo>
                  <a:lnTo>
                    <a:pt x="2308" y="23"/>
                  </a:lnTo>
                  <a:lnTo>
                    <a:pt x="2219" y="15"/>
                  </a:lnTo>
                  <a:lnTo>
                    <a:pt x="2128" y="8"/>
                  </a:lnTo>
                  <a:lnTo>
                    <a:pt x="2036" y="3"/>
                  </a:lnTo>
                  <a:lnTo>
                    <a:pt x="1942" y="0"/>
                  </a:lnTo>
                  <a:lnTo>
                    <a:pt x="1848" y="0"/>
                  </a:lnTo>
                </a:path>
              </a:pathLst>
            </a:custGeom>
            <a:solidFill>
              <a:schemeClr val="accent1">
                <a:alpha val="50195"/>
              </a:schemeClr>
            </a:solidFill>
            <a:ln w="9525" cap="rnd">
              <a:noFill/>
              <a:round/>
              <a:headEnd/>
              <a:tailEnd/>
            </a:ln>
          </p:spPr>
          <p:txBody>
            <a:bodyPr/>
            <a:lstStyle/>
            <a:p>
              <a:endParaRPr lang="zh-CN" altLang="en-US"/>
            </a:p>
          </p:txBody>
        </p:sp>
        <p:sp>
          <p:nvSpPr>
            <p:cNvPr id="52510" name="Line 6"/>
            <p:cNvSpPr>
              <a:spLocks noChangeShapeType="1"/>
            </p:cNvSpPr>
            <p:nvPr/>
          </p:nvSpPr>
          <p:spPr bwMode="auto">
            <a:xfrm flipV="1">
              <a:off x="4691" y="3348"/>
              <a:ext cx="371" cy="343"/>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511" name="Group 7"/>
            <p:cNvGrpSpPr>
              <a:grpSpLocks/>
            </p:cNvGrpSpPr>
            <p:nvPr/>
          </p:nvGrpSpPr>
          <p:grpSpPr bwMode="auto">
            <a:xfrm>
              <a:off x="4272" y="2508"/>
              <a:ext cx="1067" cy="974"/>
              <a:chOff x="4272" y="2508"/>
              <a:chExt cx="1067" cy="974"/>
            </a:xfrm>
          </p:grpSpPr>
          <p:sp>
            <p:nvSpPr>
              <p:cNvPr id="52702" name="Line 8"/>
              <p:cNvSpPr>
                <a:spLocks noChangeShapeType="1"/>
              </p:cNvSpPr>
              <p:nvPr/>
            </p:nvSpPr>
            <p:spPr bwMode="auto">
              <a:xfrm>
                <a:off x="4706" y="2910"/>
                <a:ext cx="318" cy="287"/>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703" name="Group 9"/>
              <p:cNvGrpSpPr>
                <a:grpSpLocks/>
              </p:cNvGrpSpPr>
              <p:nvPr/>
            </p:nvGrpSpPr>
            <p:grpSpPr bwMode="auto">
              <a:xfrm>
                <a:off x="4987" y="2551"/>
                <a:ext cx="352" cy="931"/>
                <a:chOff x="4987" y="2551"/>
                <a:chExt cx="352" cy="931"/>
              </a:xfrm>
            </p:grpSpPr>
            <p:sp>
              <p:nvSpPr>
                <p:cNvPr id="52750" name="Freeform 10"/>
                <p:cNvSpPr>
                  <a:spLocks/>
                </p:cNvSpPr>
                <p:nvPr/>
              </p:nvSpPr>
              <p:spPr bwMode="auto">
                <a:xfrm>
                  <a:off x="4996" y="2566"/>
                  <a:ext cx="323" cy="902"/>
                </a:xfrm>
                <a:custGeom>
                  <a:avLst/>
                  <a:gdLst>
                    <a:gd name="T0" fmla="*/ 322 w 323"/>
                    <a:gd name="T1" fmla="*/ 114 h 902"/>
                    <a:gd name="T2" fmla="*/ 322 w 323"/>
                    <a:gd name="T3" fmla="*/ 667 h 902"/>
                    <a:gd name="T4" fmla="*/ 106 w 323"/>
                    <a:gd name="T5" fmla="*/ 901 h 902"/>
                    <a:gd name="T6" fmla="*/ 0 w 323"/>
                    <a:gd name="T7" fmla="*/ 786 h 902"/>
                    <a:gd name="T8" fmla="*/ 0 w 323"/>
                    <a:gd name="T9" fmla="*/ 233 h 902"/>
                    <a:gd name="T10" fmla="*/ 217 w 323"/>
                    <a:gd name="T11" fmla="*/ 0 h 902"/>
                    <a:gd name="T12" fmla="*/ 322 w 323"/>
                    <a:gd name="T13" fmla="*/ 114 h 902"/>
                    <a:gd name="T14" fmla="*/ 0 60000 65536"/>
                    <a:gd name="T15" fmla="*/ 0 60000 65536"/>
                    <a:gd name="T16" fmla="*/ 0 60000 65536"/>
                    <a:gd name="T17" fmla="*/ 0 60000 65536"/>
                    <a:gd name="T18" fmla="*/ 0 60000 65536"/>
                    <a:gd name="T19" fmla="*/ 0 60000 65536"/>
                    <a:gd name="T20" fmla="*/ 0 60000 65536"/>
                    <a:gd name="T21" fmla="*/ 0 w 323"/>
                    <a:gd name="T22" fmla="*/ 0 h 902"/>
                    <a:gd name="T23" fmla="*/ 323 w 323"/>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902">
                      <a:moveTo>
                        <a:pt x="322" y="114"/>
                      </a:moveTo>
                      <a:lnTo>
                        <a:pt x="322" y="667"/>
                      </a:lnTo>
                      <a:lnTo>
                        <a:pt x="106" y="901"/>
                      </a:lnTo>
                      <a:lnTo>
                        <a:pt x="0" y="786"/>
                      </a:lnTo>
                      <a:lnTo>
                        <a:pt x="0" y="233"/>
                      </a:lnTo>
                      <a:lnTo>
                        <a:pt x="217" y="0"/>
                      </a:lnTo>
                      <a:lnTo>
                        <a:pt x="322" y="114"/>
                      </a:lnTo>
                    </a:path>
                  </a:pathLst>
                </a:custGeom>
                <a:solidFill>
                  <a:srgbClr val="FFFFFF"/>
                </a:solidFill>
                <a:ln w="9525" cap="rnd">
                  <a:noFill/>
                  <a:round/>
                  <a:headEnd/>
                  <a:tailEnd/>
                </a:ln>
              </p:spPr>
              <p:txBody>
                <a:bodyPr/>
                <a:lstStyle/>
                <a:p>
                  <a:endParaRPr lang="zh-CN" altLang="en-US"/>
                </a:p>
              </p:txBody>
            </p:sp>
            <p:sp>
              <p:nvSpPr>
                <p:cNvPr id="52751" name="Freeform 11"/>
                <p:cNvSpPr>
                  <a:spLocks/>
                </p:cNvSpPr>
                <p:nvPr/>
              </p:nvSpPr>
              <p:spPr bwMode="auto">
                <a:xfrm>
                  <a:off x="5307" y="2682"/>
                  <a:ext cx="32" cy="561"/>
                </a:xfrm>
                <a:custGeom>
                  <a:avLst/>
                  <a:gdLst>
                    <a:gd name="T0" fmla="*/ 25 w 32"/>
                    <a:gd name="T1" fmla="*/ 560 h 561"/>
                    <a:gd name="T2" fmla="*/ 31 w 32"/>
                    <a:gd name="T3" fmla="*/ 551 h 561"/>
                    <a:gd name="T4" fmla="*/ 31 w 32"/>
                    <a:gd name="T5" fmla="*/ 0 h 561"/>
                    <a:gd name="T6" fmla="*/ 0 w 32"/>
                    <a:gd name="T7" fmla="*/ 0 h 561"/>
                    <a:gd name="T8" fmla="*/ 0 w 32"/>
                    <a:gd name="T9" fmla="*/ 551 h 561"/>
                    <a:gd name="T10" fmla="*/ 5 w 32"/>
                    <a:gd name="T11" fmla="*/ 543 h 561"/>
                    <a:gd name="T12" fmla="*/ 25 w 32"/>
                    <a:gd name="T13" fmla="*/ 560 h 561"/>
                    <a:gd name="T14" fmla="*/ 31 w 32"/>
                    <a:gd name="T15" fmla="*/ 555 h 561"/>
                    <a:gd name="T16" fmla="*/ 31 w 32"/>
                    <a:gd name="T17" fmla="*/ 551 h 561"/>
                    <a:gd name="T18" fmla="*/ 25 w 32"/>
                    <a:gd name="T19" fmla="*/ 560 h 5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561"/>
                    <a:gd name="T32" fmla="*/ 32 w 32"/>
                    <a:gd name="T33" fmla="*/ 561 h 5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561">
                      <a:moveTo>
                        <a:pt x="25" y="560"/>
                      </a:moveTo>
                      <a:lnTo>
                        <a:pt x="31" y="551"/>
                      </a:lnTo>
                      <a:lnTo>
                        <a:pt x="31" y="0"/>
                      </a:lnTo>
                      <a:lnTo>
                        <a:pt x="0" y="0"/>
                      </a:lnTo>
                      <a:lnTo>
                        <a:pt x="0" y="551"/>
                      </a:lnTo>
                      <a:lnTo>
                        <a:pt x="5" y="543"/>
                      </a:lnTo>
                      <a:lnTo>
                        <a:pt x="25" y="560"/>
                      </a:lnTo>
                      <a:lnTo>
                        <a:pt x="31" y="555"/>
                      </a:lnTo>
                      <a:lnTo>
                        <a:pt x="31" y="551"/>
                      </a:lnTo>
                      <a:lnTo>
                        <a:pt x="25" y="560"/>
                      </a:lnTo>
                    </a:path>
                  </a:pathLst>
                </a:custGeom>
                <a:solidFill>
                  <a:srgbClr val="000000"/>
                </a:solidFill>
                <a:ln w="9525" cap="rnd">
                  <a:noFill/>
                  <a:round/>
                  <a:headEnd/>
                  <a:tailEnd/>
                </a:ln>
              </p:spPr>
              <p:txBody>
                <a:bodyPr/>
                <a:lstStyle/>
                <a:p>
                  <a:endParaRPr lang="zh-CN" altLang="en-US"/>
                </a:p>
              </p:txBody>
            </p:sp>
            <p:sp>
              <p:nvSpPr>
                <p:cNvPr id="52752" name="Freeform 12"/>
                <p:cNvSpPr>
                  <a:spLocks/>
                </p:cNvSpPr>
                <p:nvPr/>
              </p:nvSpPr>
              <p:spPr bwMode="auto">
                <a:xfrm>
                  <a:off x="5094" y="3225"/>
                  <a:ext cx="231" cy="257"/>
                </a:xfrm>
                <a:custGeom>
                  <a:avLst/>
                  <a:gdLst>
                    <a:gd name="T0" fmla="*/ 0 w 231"/>
                    <a:gd name="T1" fmla="*/ 247 h 257"/>
                    <a:gd name="T2" fmla="*/ 13 w 231"/>
                    <a:gd name="T3" fmla="*/ 247 h 257"/>
                    <a:gd name="T4" fmla="*/ 230 w 231"/>
                    <a:gd name="T5" fmla="*/ 16 h 257"/>
                    <a:gd name="T6" fmla="*/ 216 w 231"/>
                    <a:gd name="T7" fmla="*/ 0 h 257"/>
                    <a:gd name="T8" fmla="*/ 0 w 231"/>
                    <a:gd name="T9" fmla="*/ 233 h 257"/>
                    <a:gd name="T10" fmla="*/ 13 w 231"/>
                    <a:gd name="T11" fmla="*/ 233 h 257"/>
                    <a:gd name="T12" fmla="*/ 0 w 231"/>
                    <a:gd name="T13" fmla="*/ 247 h 257"/>
                    <a:gd name="T14" fmla="*/ 7 w 231"/>
                    <a:gd name="T15" fmla="*/ 256 h 257"/>
                    <a:gd name="T16" fmla="*/ 13 w 231"/>
                    <a:gd name="T17" fmla="*/ 247 h 257"/>
                    <a:gd name="T18" fmla="*/ 0 w 231"/>
                    <a:gd name="T19" fmla="*/ 2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57"/>
                    <a:gd name="T32" fmla="*/ 231 w 231"/>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57">
                      <a:moveTo>
                        <a:pt x="0" y="247"/>
                      </a:moveTo>
                      <a:lnTo>
                        <a:pt x="13" y="247"/>
                      </a:lnTo>
                      <a:lnTo>
                        <a:pt x="230" y="16"/>
                      </a:lnTo>
                      <a:lnTo>
                        <a:pt x="216" y="0"/>
                      </a:lnTo>
                      <a:lnTo>
                        <a:pt x="0" y="233"/>
                      </a:lnTo>
                      <a:lnTo>
                        <a:pt x="13" y="233"/>
                      </a:lnTo>
                      <a:lnTo>
                        <a:pt x="0" y="247"/>
                      </a:lnTo>
                      <a:lnTo>
                        <a:pt x="7" y="256"/>
                      </a:lnTo>
                      <a:lnTo>
                        <a:pt x="13" y="247"/>
                      </a:lnTo>
                      <a:lnTo>
                        <a:pt x="0" y="247"/>
                      </a:lnTo>
                    </a:path>
                  </a:pathLst>
                </a:custGeom>
                <a:solidFill>
                  <a:srgbClr val="000000"/>
                </a:solidFill>
                <a:ln w="9525" cap="rnd">
                  <a:noFill/>
                  <a:round/>
                  <a:headEnd/>
                  <a:tailEnd/>
                </a:ln>
              </p:spPr>
              <p:txBody>
                <a:bodyPr/>
                <a:lstStyle/>
                <a:p>
                  <a:endParaRPr lang="zh-CN" altLang="en-US"/>
                </a:p>
              </p:txBody>
            </p:sp>
            <p:sp>
              <p:nvSpPr>
                <p:cNvPr id="52753" name="Freeform 13"/>
                <p:cNvSpPr>
                  <a:spLocks/>
                </p:cNvSpPr>
                <p:nvPr/>
              </p:nvSpPr>
              <p:spPr bwMode="auto">
                <a:xfrm>
                  <a:off x="4987" y="3346"/>
                  <a:ext cx="122" cy="128"/>
                </a:xfrm>
                <a:custGeom>
                  <a:avLst/>
                  <a:gdLst>
                    <a:gd name="T0" fmla="*/ 0 w 122"/>
                    <a:gd name="T1" fmla="*/ 6 h 128"/>
                    <a:gd name="T2" fmla="*/ 1 w 122"/>
                    <a:gd name="T3" fmla="*/ 14 h 128"/>
                    <a:gd name="T4" fmla="*/ 107 w 122"/>
                    <a:gd name="T5" fmla="*/ 127 h 128"/>
                    <a:gd name="T6" fmla="*/ 121 w 122"/>
                    <a:gd name="T7" fmla="*/ 112 h 128"/>
                    <a:gd name="T8" fmla="*/ 16 w 122"/>
                    <a:gd name="T9" fmla="*/ 0 h 128"/>
                    <a:gd name="T10" fmla="*/ 18 w 122"/>
                    <a:gd name="T11" fmla="*/ 6 h 128"/>
                    <a:gd name="T12" fmla="*/ 0 w 122"/>
                    <a:gd name="T13" fmla="*/ 6 h 128"/>
                    <a:gd name="T14" fmla="*/ 0 w 122"/>
                    <a:gd name="T15" fmla="*/ 10 h 128"/>
                    <a:gd name="T16" fmla="*/ 1 w 122"/>
                    <a:gd name="T17" fmla="*/ 14 h 128"/>
                    <a:gd name="T18" fmla="*/ 0 w 122"/>
                    <a:gd name="T19" fmla="*/ 6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28"/>
                    <a:gd name="T32" fmla="*/ 122 w 12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28">
                      <a:moveTo>
                        <a:pt x="0" y="6"/>
                      </a:moveTo>
                      <a:lnTo>
                        <a:pt x="1" y="14"/>
                      </a:lnTo>
                      <a:lnTo>
                        <a:pt x="107" y="127"/>
                      </a:lnTo>
                      <a:lnTo>
                        <a:pt x="121" y="112"/>
                      </a:lnTo>
                      <a:lnTo>
                        <a:pt x="16" y="0"/>
                      </a:lnTo>
                      <a:lnTo>
                        <a:pt x="18" y="6"/>
                      </a:lnTo>
                      <a:lnTo>
                        <a:pt x="0" y="6"/>
                      </a:lnTo>
                      <a:lnTo>
                        <a:pt x="0" y="10"/>
                      </a:lnTo>
                      <a:lnTo>
                        <a:pt x="1" y="14"/>
                      </a:lnTo>
                      <a:lnTo>
                        <a:pt x="0" y="6"/>
                      </a:lnTo>
                    </a:path>
                  </a:pathLst>
                </a:custGeom>
                <a:solidFill>
                  <a:srgbClr val="000000"/>
                </a:solidFill>
                <a:ln w="9525" cap="rnd">
                  <a:noFill/>
                  <a:round/>
                  <a:headEnd/>
                  <a:tailEnd/>
                </a:ln>
              </p:spPr>
              <p:txBody>
                <a:bodyPr/>
                <a:lstStyle/>
                <a:p>
                  <a:endParaRPr lang="zh-CN" altLang="en-US"/>
                </a:p>
              </p:txBody>
            </p:sp>
            <p:sp>
              <p:nvSpPr>
                <p:cNvPr id="52754" name="Freeform 14"/>
                <p:cNvSpPr>
                  <a:spLocks/>
                </p:cNvSpPr>
                <p:nvPr/>
              </p:nvSpPr>
              <p:spPr bwMode="auto">
                <a:xfrm>
                  <a:off x="4987" y="2791"/>
                  <a:ext cx="30" cy="563"/>
                </a:xfrm>
                <a:custGeom>
                  <a:avLst/>
                  <a:gdLst>
                    <a:gd name="T0" fmla="*/ 2 w 30"/>
                    <a:gd name="T1" fmla="*/ 0 h 563"/>
                    <a:gd name="T2" fmla="*/ 0 w 30"/>
                    <a:gd name="T3" fmla="*/ 8 h 563"/>
                    <a:gd name="T4" fmla="*/ 0 w 30"/>
                    <a:gd name="T5" fmla="*/ 562 h 563"/>
                    <a:gd name="T6" fmla="*/ 29 w 30"/>
                    <a:gd name="T7" fmla="*/ 562 h 563"/>
                    <a:gd name="T8" fmla="*/ 29 w 30"/>
                    <a:gd name="T9" fmla="*/ 8 h 563"/>
                    <a:gd name="T10" fmla="*/ 26 w 30"/>
                    <a:gd name="T11" fmla="*/ 14 h 563"/>
                    <a:gd name="T12" fmla="*/ 2 w 30"/>
                    <a:gd name="T13" fmla="*/ 0 h 563"/>
                    <a:gd name="T14" fmla="*/ 0 w 30"/>
                    <a:gd name="T15" fmla="*/ 4 h 563"/>
                    <a:gd name="T16" fmla="*/ 0 w 30"/>
                    <a:gd name="T17" fmla="*/ 8 h 563"/>
                    <a:gd name="T18" fmla="*/ 2 w 30"/>
                    <a:gd name="T19" fmla="*/ 0 h 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63"/>
                    <a:gd name="T32" fmla="*/ 30 w 30"/>
                    <a:gd name="T33" fmla="*/ 563 h 5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63">
                      <a:moveTo>
                        <a:pt x="2" y="0"/>
                      </a:moveTo>
                      <a:lnTo>
                        <a:pt x="0" y="8"/>
                      </a:lnTo>
                      <a:lnTo>
                        <a:pt x="0" y="562"/>
                      </a:lnTo>
                      <a:lnTo>
                        <a:pt x="29" y="562"/>
                      </a:lnTo>
                      <a:lnTo>
                        <a:pt x="29" y="8"/>
                      </a:lnTo>
                      <a:lnTo>
                        <a:pt x="26" y="14"/>
                      </a:lnTo>
                      <a:lnTo>
                        <a:pt x="2" y="0"/>
                      </a:lnTo>
                      <a:lnTo>
                        <a:pt x="0" y="4"/>
                      </a:lnTo>
                      <a:lnTo>
                        <a:pt x="0" y="8"/>
                      </a:lnTo>
                      <a:lnTo>
                        <a:pt x="2" y="0"/>
                      </a:lnTo>
                    </a:path>
                  </a:pathLst>
                </a:custGeom>
                <a:solidFill>
                  <a:srgbClr val="000000"/>
                </a:solidFill>
                <a:ln w="9525" cap="rnd">
                  <a:noFill/>
                  <a:round/>
                  <a:headEnd/>
                  <a:tailEnd/>
                </a:ln>
              </p:spPr>
              <p:txBody>
                <a:bodyPr/>
                <a:lstStyle/>
                <a:p>
                  <a:endParaRPr lang="zh-CN" altLang="en-US"/>
                </a:p>
              </p:txBody>
            </p:sp>
            <p:sp>
              <p:nvSpPr>
                <p:cNvPr id="52755" name="Freeform 15"/>
                <p:cNvSpPr>
                  <a:spLocks/>
                </p:cNvSpPr>
                <p:nvPr/>
              </p:nvSpPr>
              <p:spPr bwMode="auto">
                <a:xfrm>
                  <a:off x="4989" y="2551"/>
                  <a:ext cx="232" cy="256"/>
                </a:xfrm>
                <a:custGeom>
                  <a:avLst/>
                  <a:gdLst>
                    <a:gd name="T0" fmla="*/ 231 w 232"/>
                    <a:gd name="T1" fmla="*/ 6 h 256"/>
                    <a:gd name="T2" fmla="*/ 216 w 232"/>
                    <a:gd name="T3" fmla="*/ 6 h 256"/>
                    <a:gd name="T4" fmla="*/ 0 w 232"/>
                    <a:gd name="T5" fmla="*/ 240 h 256"/>
                    <a:gd name="T6" fmla="*/ 14 w 232"/>
                    <a:gd name="T7" fmla="*/ 255 h 256"/>
                    <a:gd name="T8" fmla="*/ 231 w 232"/>
                    <a:gd name="T9" fmla="*/ 22 h 256"/>
                    <a:gd name="T10" fmla="*/ 216 w 232"/>
                    <a:gd name="T11" fmla="*/ 22 h 256"/>
                    <a:gd name="T12" fmla="*/ 231 w 232"/>
                    <a:gd name="T13" fmla="*/ 6 h 256"/>
                    <a:gd name="T14" fmla="*/ 223 w 232"/>
                    <a:gd name="T15" fmla="*/ 0 h 256"/>
                    <a:gd name="T16" fmla="*/ 216 w 232"/>
                    <a:gd name="T17" fmla="*/ 6 h 256"/>
                    <a:gd name="T18" fmla="*/ 231 w 232"/>
                    <a:gd name="T19" fmla="*/ 6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56"/>
                    <a:gd name="T32" fmla="*/ 232 w 232"/>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56">
                      <a:moveTo>
                        <a:pt x="231" y="6"/>
                      </a:moveTo>
                      <a:lnTo>
                        <a:pt x="216" y="6"/>
                      </a:lnTo>
                      <a:lnTo>
                        <a:pt x="0" y="240"/>
                      </a:lnTo>
                      <a:lnTo>
                        <a:pt x="14" y="255"/>
                      </a:lnTo>
                      <a:lnTo>
                        <a:pt x="231" y="22"/>
                      </a:lnTo>
                      <a:lnTo>
                        <a:pt x="216" y="22"/>
                      </a:lnTo>
                      <a:lnTo>
                        <a:pt x="231" y="6"/>
                      </a:lnTo>
                      <a:lnTo>
                        <a:pt x="223" y="0"/>
                      </a:lnTo>
                      <a:lnTo>
                        <a:pt x="216" y="6"/>
                      </a:lnTo>
                      <a:lnTo>
                        <a:pt x="231" y="6"/>
                      </a:lnTo>
                    </a:path>
                  </a:pathLst>
                </a:custGeom>
                <a:solidFill>
                  <a:srgbClr val="000000"/>
                </a:solidFill>
                <a:ln w="9525" cap="rnd">
                  <a:noFill/>
                  <a:round/>
                  <a:headEnd/>
                  <a:tailEnd/>
                </a:ln>
              </p:spPr>
              <p:txBody>
                <a:bodyPr/>
                <a:lstStyle/>
                <a:p>
                  <a:endParaRPr lang="zh-CN" altLang="en-US"/>
                </a:p>
              </p:txBody>
            </p:sp>
            <p:sp>
              <p:nvSpPr>
                <p:cNvPr id="52756" name="Freeform 16"/>
                <p:cNvSpPr>
                  <a:spLocks/>
                </p:cNvSpPr>
                <p:nvPr/>
              </p:nvSpPr>
              <p:spPr bwMode="auto">
                <a:xfrm>
                  <a:off x="5206" y="2558"/>
                  <a:ext cx="124" cy="132"/>
                </a:xfrm>
                <a:custGeom>
                  <a:avLst/>
                  <a:gdLst>
                    <a:gd name="T0" fmla="*/ 123 w 124"/>
                    <a:gd name="T1" fmla="*/ 122 h 132"/>
                    <a:gd name="T2" fmla="*/ 119 w 124"/>
                    <a:gd name="T3" fmla="*/ 114 h 132"/>
                    <a:gd name="T4" fmla="*/ 14 w 124"/>
                    <a:gd name="T5" fmla="*/ 0 h 132"/>
                    <a:gd name="T6" fmla="*/ 0 w 124"/>
                    <a:gd name="T7" fmla="*/ 16 h 132"/>
                    <a:gd name="T8" fmla="*/ 106 w 124"/>
                    <a:gd name="T9" fmla="*/ 131 h 132"/>
                    <a:gd name="T10" fmla="*/ 102 w 124"/>
                    <a:gd name="T11" fmla="*/ 122 h 132"/>
                    <a:gd name="T12" fmla="*/ 123 w 124"/>
                    <a:gd name="T13" fmla="*/ 122 h 132"/>
                    <a:gd name="T14" fmla="*/ 123 w 124"/>
                    <a:gd name="T15" fmla="*/ 118 h 132"/>
                    <a:gd name="T16" fmla="*/ 119 w 124"/>
                    <a:gd name="T17" fmla="*/ 114 h 132"/>
                    <a:gd name="T18" fmla="*/ 123 w 124"/>
                    <a:gd name="T19" fmla="*/ 12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32"/>
                    <a:gd name="T32" fmla="*/ 124 w 124"/>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32">
                      <a:moveTo>
                        <a:pt x="123" y="122"/>
                      </a:moveTo>
                      <a:lnTo>
                        <a:pt x="119" y="114"/>
                      </a:lnTo>
                      <a:lnTo>
                        <a:pt x="14" y="0"/>
                      </a:lnTo>
                      <a:lnTo>
                        <a:pt x="0" y="16"/>
                      </a:lnTo>
                      <a:lnTo>
                        <a:pt x="106" y="131"/>
                      </a:lnTo>
                      <a:lnTo>
                        <a:pt x="102" y="122"/>
                      </a:lnTo>
                      <a:lnTo>
                        <a:pt x="123" y="122"/>
                      </a:lnTo>
                      <a:lnTo>
                        <a:pt x="123" y="118"/>
                      </a:lnTo>
                      <a:lnTo>
                        <a:pt x="119" y="114"/>
                      </a:lnTo>
                      <a:lnTo>
                        <a:pt x="123" y="122"/>
                      </a:lnTo>
                    </a:path>
                  </a:pathLst>
                </a:custGeom>
                <a:solidFill>
                  <a:srgbClr val="000000"/>
                </a:solidFill>
                <a:ln w="9525" cap="rnd">
                  <a:noFill/>
                  <a:round/>
                  <a:headEnd/>
                  <a:tailEnd/>
                </a:ln>
              </p:spPr>
              <p:txBody>
                <a:bodyPr/>
                <a:lstStyle/>
                <a:p>
                  <a:endParaRPr lang="zh-CN" altLang="en-US"/>
                </a:p>
              </p:txBody>
            </p:sp>
            <p:sp>
              <p:nvSpPr>
                <p:cNvPr id="52757" name="Freeform 17"/>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solidFill>
                  <a:srgbClr val="FFFFFF"/>
                </a:solidFill>
                <a:ln w="9525" cap="rnd">
                  <a:noFill/>
                  <a:round/>
                  <a:headEnd/>
                  <a:tailEnd/>
                </a:ln>
              </p:spPr>
              <p:txBody>
                <a:bodyPr/>
                <a:lstStyle/>
                <a:p>
                  <a:endParaRPr lang="zh-CN" altLang="en-US"/>
                </a:p>
              </p:txBody>
            </p:sp>
            <p:sp>
              <p:nvSpPr>
                <p:cNvPr id="52758" name="Freeform 18"/>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noFill/>
                <a:ln w="12700" cap="rnd">
                  <a:solidFill>
                    <a:srgbClr val="000000"/>
                  </a:solidFill>
                  <a:round/>
                  <a:headEnd type="none" w="sm" len="sm"/>
                  <a:tailEnd type="none" w="sm" len="sm"/>
                </a:ln>
              </p:spPr>
              <p:txBody>
                <a:bodyPr/>
                <a:lstStyle/>
                <a:p>
                  <a:endParaRPr lang="zh-CN" altLang="en-US"/>
                </a:p>
              </p:txBody>
            </p:sp>
            <p:sp>
              <p:nvSpPr>
                <p:cNvPr id="52759" name="Freeform 19"/>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solidFill>
                  <a:srgbClr val="FFFFFF"/>
                </a:solidFill>
                <a:ln w="9525" cap="rnd">
                  <a:noFill/>
                  <a:round/>
                  <a:headEnd/>
                  <a:tailEnd/>
                </a:ln>
              </p:spPr>
              <p:txBody>
                <a:bodyPr/>
                <a:lstStyle/>
                <a:p>
                  <a:endParaRPr lang="zh-CN" altLang="en-US"/>
                </a:p>
              </p:txBody>
            </p:sp>
            <p:sp>
              <p:nvSpPr>
                <p:cNvPr id="52760" name="Freeform 20"/>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noFill/>
                <a:ln w="12700" cap="rnd">
                  <a:solidFill>
                    <a:srgbClr val="000000"/>
                  </a:solidFill>
                  <a:round/>
                  <a:headEnd type="none" w="sm" len="sm"/>
                  <a:tailEnd type="none" w="sm" len="sm"/>
                </a:ln>
              </p:spPr>
              <p:txBody>
                <a:bodyPr/>
                <a:lstStyle/>
                <a:p>
                  <a:endParaRPr lang="zh-CN" altLang="en-US"/>
                </a:p>
              </p:txBody>
            </p:sp>
            <p:sp>
              <p:nvSpPr>
                <p:cNvPr id="52761" name="Freeform 21"/>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solidFill>
                  <a:srgbClr val="FFFFFF"/>
                </a:solidFill>
                <a:ln w="9525" cap="rnd">
                  <a:noFill/>
                  <a:round/>
                  <a:headEnd/>
                  <a:tailEnd/>
                </a:ln>
              </p:spPr>
              <p:txBody>
                <a:bodyPr/>
                <a:lstStyle/>
                <a:p>
                  <a:endParaRPr lang="zh-CN" altLang="en-US"/>
                </a:p>
              </p:txBody>
            </p:sp>
            <p:sp>
              <p:nvSpPr>
                <p:cNvPr id="52762" name="Freeform 22"/>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noFill/>
                <a:ln w="12700" cap="rnd">
                  <a:solidFill>
                    <a:srgbClr val="000000"/>
                  </a:solidFill>
                  <a:round/>
                  <a:headEnd type="none" w="sm" len="sm"/>
                  <a:tailEnd type="none" w="sm" len="sm"/>
                </a:ln>
              </p:spPr>
              <p:txBody>
                <a:bodyPr/>
                <a:lstStyle/>
                <a:p>
                  <a:endParaRPr lang="zh-CN" altLang="en-US"/>
                </a:p>
              </p:txBody>
            </p:sp>
            <p:sp>
              <p:nvSpPr>
                <p:cNvPr id="52763" name="Line 23"/>
                <p:cNvSpPr>
                  <a:spLocks noChangeShapeType="1"/>
                </p:cNvSpPr>
                <p:nvPr/>
              </p:nvSpPr>
              <p:spPr bwMode="auto">
                <a:xfrm>
                  <a:off x="5038" y="2845"/>
                  <a:ext cx="0" cy="55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764" name="Line 24"/>
                <p:cNvSpPr>
                  <a:spLocks noChangeShapeType="1"/>
                </p:cNvSpPr>
                <p:nvPr/>
              </p:nvSpPr>
              <p:spPr bwMode="auto">
                <a:xfrm>
                  <a:off x="5083" y="2892"/>
                  <a:ext cx="0" cy="554"/>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765" name="Line 25"/>
                <p:cNvSpPr>
                  <a:spLocks noChangeShapeType="1"/>
                </p:cNvSpPr>
                <p:nvPr/>
              </p:nvSpPr>
              <p:spPr bwMode="auto">
                <a:xfrm flipH="1" flipV="1">
                  <a:off x="5041" y="3030"/>
                  <a:ext cx="42" cy="46"/>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766" name="Line 26"/>
                <p:cNvSpPr>
                  <a:spLocks noChangeShapeType="1"/>
                </p:cNvSpPr>
                <p:nvPr/>
              </p:nvSpPr>
              <p:spPr bwMode="auto">
                <a:xfrm flipH="1" flipV="1">
                  <a:off x="5041" y="2888"/>
                  <a:ext cx="42" cy="47"/>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nvGrpSpPr>
              <p:cNvPr id="52704" name="Group 27"/>
              <p:cNvGrpSpPr>
                <a:grpSpLocks/>
              </p:cNvGrpSpPr>
              <p:nvPr/>
            </p:nvGrpSpPr>
            <p:grpSpPr bwMode="auto">
              <a:xfrm>
                <a:off x="4272" y="2508"/>
                <a:ext cx="594" cy="639"/>
                <a:chOff x="4272" y="2508"/>
                <a:chExt cx="594" cy="639"/>
              </a:xfrm>
            </p:grpSpPr>
            <p:sp>
              <p:nvSpPr>
                <p:cNvPr id="52705" name="Freeform 28"/>
                <p:cNvSpPr>
                  <a:spLocks/>
                </p:cNvSpPr>
                <p:nvPr/>
              </p:nvSpPr>
              <p:spPr bwMode="auto">
                <a:xfrm>
                  <a:off x="4305" y="2521"/>
                  <a:ext cx="549" cy="600"/>
                </a:xfrm>
                <a:custGeom>
                  <a:avLst/>
                  <a:gdLst>
                    <a:gd name="T0" fmla="*/ 548 w 549"/>
                    <a:gd name="T1" fmla="*/ 230 h 600"/>
                    <a:gd name="T2" fmla="*/ 296 w 549"/>
                    <a:gd name="T3" fmla="*/ 0 h 600"/>
                    <a:gd name="T4" fmla="*/ 0 w 549"/>
                    <a:gd name="T5" fmla="*/ 272 h 600"/>
                    <a:gd name="T6" fmla="*/ 0 w 549"/>
                    <a:gd name="T7" fmla="*/ 366 h 600"/>
                    <a:gd name="T8" fmla="*/ 251 w 549"/>
                    <a:gd name="T9" fmla="*/ 599 h 600"/>
                    <a:gd name="T10" fmla="*/ 548 w 549"/>
                    <a:gd name="T11" fmla="*/ 325 h 600"/>
                    <a:gd name="T12" fmla="*/ 548 w 549"/>
                    <a:gd name="T13" fmla="*/ 230 h 600"/>
                    <a:gd name="T14" fmla="*/ 0 60000 65536"/>
                    <a:gd name="T15" fmla="*/ 0 60000 65536"/>
                    <a:gd name="T16" fmla="*/ 0 60000 65536"/>
                    <a:gd name="T17" fmla="*/ 0 60000 65536"/>
                    <a:gd name="T18" fmla="*/ 0 60000 65536"/>
                    <a:gd name="T19" fmla="*/ 0 60000 65536"/>
                    <a:gd name="T20" fmla="*/ 0 60000 65536"/>
                    <a:gd name="T21" fmla="*/ 0 w 549"/>
                    <a:gd name="T22" fmla="*/ 0 h 600"/>
                    <a:gd name="T23" fmla="*/ 549 w 549"/>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600">
                      <a:moveTo>
                        <a:pt x="548" y="230"/>
                      </a:moveTo>
                      <a:lnTo>
                        <a:pt x="296" y="0"/>
                      </a:lnTo>
                      <a:lnTo>
                        <a:pt x="0" y="272"/>
                      </a:lnTo>
                      <a:lnTo>
                        <a:pt x="0" y="366"/>
                      </a:lnTo>
                      <a:lnTo>
                        <a:pt x="251" y="599"/>
                      </a:lnTo>
                      <a:lnTo>
                        <a:pt x="548" y="325"/>
                      </a:lnTo>
                      <a:lnTo>
                        <a:pt x="548" y="230"/>
                      </a:lnTo>
                    </a:path>
                  </a:pathLst>
                </a:custGeom>
                <a:solidFill>
                  <a:srgbClr val="FFFFFF"/>
                </a:solidFill>
                <a:ln w="9525" cap="rnd">
                  <a:noFill/>
                  <a:round/>
                  <a:headEnd/>
                  <a:tailEnd/>
                </a:ln>
              </p:spPr>
              <p:txBody>
                <a:bodyPr/>
                <a:lstStyle/>
                <a:p>
                  <a:endParaRPr lang="zh-CN" altLang="en-US"/>
                </a:p>
              </p:txBody>
            </p:sp>
            <p:sp>
              <p:nvSpPr>
                <p:cNvPr id="52706" name="Freeform 29"/>
                <p:cNvSpPr>
                  <a:spLocks/>
                </p:cNvSpPr>
                <p:nvPr/>
              </p:nvSpPr>
              <p:spPr bwMode="auto">
                <a:xfrm>
                  <a:off x="4596" y="2508"/>
                  <a:ext cx="265" cy="253"/>
                </a:xfrm>
                <a:custGeom>
                  <a:avLst/>
                  <a:gdLst>
                    <a:gd name="T0" fmla="*/ 14 w 265"/>
                    <a:gd name="T1" fmla="*/ 18 h 253"/>
                    <a:gd name="T2" fmla="*/ 0 w 265"/>
                    <a:gd name="T3" fmla="*/ 18 h 253"/>
                    <a:gd name="T4" fmla="*/ 250 w 265"/>
                    <a:gd name="T5" fmla="*/ 252 h 253"/>
                    <a:gd name="T6" fmla="*/ 264 w 265"/>
                    <a:gd name="T7" fmla="*/ 238 h 253"/>
                    <a:gd name="T8" fmla="*/ 14 w 265"/>
                    <a:gd name="T9" fmla="*/ 6 h 253"/>
                    <a:gd name="T10" fmla="*/ 0 w 265"/>
                    <a:gd name="T11" fmla="*/ 6 h 253"/>
                    <a:gd name="T12" fmla="*/ 14 w 265"/>
                    <a:gd name="T13" fmla="*/ 6 h 253"/>
                    <a:gd name="T14" fmla="*/ 6 w 265"/>
                    <a:gd name="T15" fmla="*/ 0 h 253"/>
                    <a:gd name="T16" fmla="*/ 0 w 265"/>
                    <a:gd name="T17" fmla="*/ 6 h 253"/>
                    <a:gd name="T18" fmla="*/ 14 w 265"/>
                    <a:gd name="T19" fmla="*/ 18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53"/>
                    <a:gd name="T32" fmla="*/ 265 w 265"/>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53">
                      <a:moveTo>
                        <a:pt x="14" y="18"/>
                      </a:moveTo>
                      <a:lnTo>
                        <a:pt x="0" y="18"/>
                      </a:lnTo>
                      <a:lnTo>
                        <a:pt x="250" y="252"/>
                      </a:lnTo>
                      <a:lnTo>
                        <a:pt x="264" y="238"/>
                      </a:lnTo>
                      <a:lnTo>
                        <a:pt x="14" y="6"/>
                      </a:lnTo>
                      <a:lnTo>
                        <a:pt x="0" y="6"/>
                      </a:lnTo>
                      <a:lnTo>
                        <a:pt x="14" y="6"/>
                      </a:lnTo>
                      <a:lnTo>
                        <a:pt x="6" y="0"/>
                      </a:lnTo>
                      <a:lnTo>
                        <a:pt x="0" y="6"/>
                      </a:lnTo>
                      <a:lnTo>
                        <a:pt x="14" y="18"/>
                      </a:lnTo>
                    </a:path>
                  </a:pathLst>
                </a:custGeom>
                <a:solidFill>
                  <a:srgbClr val="000000"/>
                </a:solidFill>
                <a:ln w="9525" cap="rnd">
                  <a:noFill/>
                  <a:round/>
                  <a:headEnd/>
                  <a:tailEnd/>
                </a:ln>
              </p:spPr>
              <p:txBody>
                <a:bodyPr/>
                <a:lstStyle/>
                <a:p>
                  <a:endParaRPr lang="zh-CN" altLang="en-US"/>
                </a:p>
              </p:txBody>
            </p:sp>
            <p:sp>
              <p:nvSpPr>
                <p:cNvPr id="52707" name="Freeform 30"/>
                <p:cNvSpPr>
                  <a:spLocks/>
                </p:cNvSpPr>
                <p:nvPr/>
              </p:nvSpPr>
              <p:spPr bwMode="auto">
                <a:xfrm>
                  <a:off x="4296" y="2512"/>
                  <a:ext cx="315" cy="289"/>
                </a:xfrm>
                <a:custGeom>
                  <a:avLst/>
                  <a:gdLst>
                    <a:gd name="T0" fmla="*/ 19 w 315"/>
                    <a:gd name="T1" fmla="*/ 281 h 289"/>
                    <a:gd name="T2" fmla="*/ 16 w 315"/>
                    <a:gd name="T3" fmla="*/ 288 h 289"/>
                    <a:gd name="T4" fmla="*/ 314 w 315"/>
                    <a:gd name="T5" fmla="*/ 12 h 289"/>
                    <a:gd name="T6" fmla="*/ 299 w 315"/>
                    <a:gd name="T7" fmla="*/ 0 h 289"/>
                    <a:gd name="T8" fmla="*/ 2 w 315"/>
                    <a:gd name="T9" fmla="*/ 275 h 289"/>
                    <a:gd name="T10" fmla="*/ 0 w 315"/>
                    <a:gd name="T11" fmla="*/ 281 h 289"/>
                    <a:gd name="T12" fmla="*/ 2 w 315"/>
                    <a:gd name="T13" fmla="*/ 275 h 289"/>
                    <a:gd name="T14" fmla="*/ 0 w 315"/>
                    <a:gd name="T15" fmla="*/ 277 h 289"/>
                    <a:gd name="T16" fmla="*/ 0 w 315"/>
                    <a:gd name="T17" fmla="*/ 281 h 289"/>
                    <a:gd name="T18" fmla="*/ 19 w 315"/>
                    <a:gd name="T19" fmla="*/ 281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289"/>
                    <a:gd name="T32" fmla="*/ 315 w 315"/>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289">
                      <a:moveTo>
                        <a:pt x="19" y="281"/>
                      </a:moveTo>
                      <a:lnTo>
                        <a:pt x="16" y="288"/>
                      </a:lnTo>
                      <a:lnTo>
                        <a:pt x="314" y="12"/>
                      </a:lnTo>
                      <a:lnTo>
                        <a:pt x="299" y="0"/>
                      </a:lnTo>
                      <a:lnTo>
                        <a:pt x="2" y="275"/>
                      </a:lnTo>
                      <a:lnTo>
                        <a:pt x="0" y="281"/>
                      </a:lnTo>
                      <a:lnTo>
                        <a:pt x="2" y="275"/>
                      </a:lnTo>
                      <a:lnTo>
                        <a:pt x="0" y="277"/>
                      </a:lnTo>
                      <a:lnTo>
                        <a:pt x="0" y="281"/>
                      </a:lnTo>
                      <a:lnTo>
                        <a:pt x="19" y="281"/>
                      </a:lnTo>
                    </a:path>
                  </a:pathLst>
                </a:custGeom>
                <a:solidFill>
                  <a:srgbClr val="000000"/>
                </a:solidFill>
                <a:ln w="9525" cap="rnd">
                  <a:noFill/>
                  <a:round/>
                  <a:headEnd/>
                  <a:tailEnd/>
                </a:ln>
              </p:spPr>
              <p:txBody>
                <a:bodyPr/>
                <a:lstStyle/>
                <a:p>
                  <a:endParaRPr lang="zh-CN" altLang="en-US"/>
                </a:p>
              </p:txBody>
            </p:sp>
            <p:sp>
              <p:nvSpPr>
                <p:cNvPr id="52708" name="Freeform 31"/>
                <p:cNvSpPr>
                  <a:spLocks/>
                </p:cNvSpPr>
                <p:nvPr/>
              </p:nvSpPr>
              <p:spPr bwMode="auto">
                <a:xfrm>
                  <a:off x="4296" y="2796"/>
                  <a:ext cx="22" cy="100"/>
                </a:xfrm>
                <a:custGeom>
                  <a:avLst/>
                  <a:gdLst>
                    <a:gd name="T0" fmla="*/ 18 w 22"/>
                    <a:gd name="T1" fmla="*/ 86 h 100"/>
                    <a:gd name="T2" fmla="*/ 21 w 22"/>
                    <a:gd name="T3" fmla="*/ 92 h 100"/>
                    <a:gd name="T4" fmla="*/ 21 w 22"/>
                    <a:gd name="T5" fmla="*/ 0 h 100"/>
                    <a:gd name="T6" fmla="*/ 0 w 22"/>
                    <a:gd name="T7" fmla="*/ 0 h 100"/>
                    <a:gd name="T8" fmla="*/ 0 w 22"/>
                    <a:gd name="T9" fmla="*/ 92 h 100"/>
                    <a:gd name="T10" fmla="*/ 2 w 22"/>
                    <a:gd name="T11" fmla="*/ 99 h 100"/>
                    <a:gd name="T12" fmla="*/ 0 w 22"/>
                    <a:gd name="T13" fmla="*/ 92 h 100"/>
                    <a:gd name="T14" fmla="*/ 0 w 22"/>
                    <a:gd name="T15" fmla="*/ 96 h 100"/>
                    <a:gd name="T16" fmla="*/ 2 w 22"/>
                    <a:gd name="T17" fmla="*/ 99 h 100"/>
                    <a:gd name="T18" fmla="*/ 18 w 22"/>
                    <a:gd name="T19" fmla="*/ 86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0"/>
                    <a:gd name="T32" fmla="*/ 22 w 2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0">
                      <a:moveTo>
                        <a:pt x="18" y="86"/>
                      </a:moveTo>
                      <a:lnTo>
                        <a:pt x="21" y="92"/>
                      </a:lnTo>
                      <a:lnTo>
                        <a:pt x="21" y="0"/>
                      </a:lnTo>
                      <a:lnTo>
                        <a:pt x="0" y="0"/>
                      </a:lnTo>
                      <a:lnTo>
                        <a:pt x="0" y="92"/>
                      </a:lnTo>
                      <a:lnTo>
                        <a:pt x="2" y="99"/>
                      </a:lnTo>
                      <a:lnTo>
                        <a:pt x="0" y="92"/>
                      </a:lnTo>
                      <a:lnTo>
                        <a:pt x="0" y="96"/>
                      </a:lnTo>
                      <a:lnTo>
                        <a:pt x="2" y="99"/>
                      </a:lnTo>
                      <a:lnTo>
                        <a:pt x="18" y="86"/>
                      </a:lnTo>
                    </a:path>
                  </a:pathLst>
                </a:custGeom>
                <a:solidFill>
                  <a:srgbClr val="000000"/>
                </a:solidFill>
                <a:ln w="9525" cap="rnd">
                  <a:noFill/>
                  <a:round/>
                  <a:headEnd/>
                  <a:tailEnd/>
                </a:ln>
              </p:spPr>
              <p:txBody>
                <a:bodyPr/>
                <a:lstStyle/>
                <a:p>
                  <a:endParaRPr lang="zh-CN" altLang="en-US"/>
                </a:p>
              </p:txBody>
            </p:sp>
            <p:sp>
              <p:nvSpPr>
                <p:cNvPr id="52709" name="Freeform 32"/>
                <p:cNvSpPr>
                  <a:spLocks/>
                </p:cNvSpPr>
                <p:nvPr/>
              </p:nvSpPr>
              <p:spPr bwMode="auto">
                <a:xfrm>
                  <a:off x="4297" y="2881"/>
                  <a:ext cx="267" cy="254"/>
                </a:xfrm>
                <a:custGeom>
                  <a:avLst/>
                  <a:gdLst>
                    <a:gd name="T0" fmla="*/ 252 w 267"/>
                    <a:gd name="T1" fmla="*/ 233 h 254"/>
                    <a:gd name="T2" fmla="*/ 266 w 267"/>
                    <a:gd name="T3" fmla="*/ 233 h 254"/>
                    <a:gd name="T4" fmla="*/ 14 w 267"/>
                    <a:gd name="T5" fmla="*/ 0 h 254"/>
                    <a:gd name="T6" fmla="*/ 0 w 267"/>
                    <a:gd name="T7" fmla="*/ 12 h 254"/>
                    <a:gd name="T8" fmla="*/ 252 w 267"/>
                    <a:gd name="T9" fmla="*/ 246 h 254"/>
                    <a:gd name="T10" fmla="*/ 266 w 267"/>
                    <a:gd name="T11" fmla="*/ 246 h 254"/>
                    <a:gd name="T12" fmla="*/ 252 w 267"/>
                    <a:gd name="T13" fmla="*/ 246 h 254"/>
                    <a:gd name="T14" fmla="*/ 259 w 267"/>
                    <a:gd name="T15" fmla="*/ 253 h 254"/>
                    <a:gd name="T16" fmla="*/ 266 w 267"/>
                    <a:gd name="T17" fmla="*/ 246 h 254"/>
                    <a:gd name="T18" fmla="*/ 252 w 267"/>
                    <a:gd name="T19" fmla="*/ 233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254"/>
                    <a:gd name="T32" fmla="*/ 267 w 267"/>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254">
                      <a:moveTo>
                        <a:pt x="252" y="233"/>
                      </a:moveTo>
                      <a:lnTo>
                        <a:pt x="266" y="233"/>
                      </a:lnTo>
                      <a:lnTo>
                        <a:pt x="14" y="0"/>
                      </a:lnTo>
                      <a:lnTo>
                        <a:pt x="0" y="12"/>
                      </a:lnTo>
                      <a:lnTo>
                        <a:pt x="252" y="246"/>
                      </a:lnTo>
                      <a:lnTo>
                        <a:pt x="266" y="246"/>
                      </a:lnTo>
                      <a:lnTo>
                        <a:pt x="252" y="246"/>
                      </a:lnTo>
                      <a:lnTo>
                        <a:pt x="259" y="253"/>
                      </a:lnTo>
                      <a:lnTo>
                        <a:pt x="266" y="246"/>
                      </a:lnTo>
                      <a:lnTo>
                        <a:pt x="252" y="233"/>
                      </a:lnTo>
                    </a:path>
                  </a:pathLst>
                </a:custGeom>
                <a:solidFill>
                  <a:srgbClr val="000000"/>
                </a:solidFill>
                <a:ln w="9525" cap="rnd">
                  <a:noFill/>
                  <a:round/>
                  <a:headEnd/>
                  <a:tailEnd/>
                </a:ln>
              </p:spPr>
              <p:txBody>
                <a:bodyPr/>
                <a:lstStyle/>
                <a:p>
                  <a:endParaRPr lang="zh-CN" altLang="en-US"/>
                </a:p>
              </p:txBody>
            </p:sp>
            <p:sp>
              <p:nvSpPr>
                <p:cNvPr id="52710" name="Freeform 33"/>
                <p:cNvSpPr>
                  <a:spLocks/>
                </p:cNvSpPr>
                <p:nvPr/>
              </p:nvSpPr>
              <p:spPr bwMode="auto">
                <a:xfrm>
                  <a:off x="4551" y="2841"/>
                  <a:ext cx="314" cy="289"/>
                </a:xfrm>
                <a:custGeom>
                  <a:avLst/>
                  <a:gdLst>
                    <a:gd name="T0" fmla="*/ 292 w 314"/>
                    <a:gd name="T1" fmla="*/ 6 h 289"/>
                    <a:gd name="T2" fmla="*/ 296 w 314"/>
                    <a:gd name="T3" fmla="*/ 0 h 289"/>
                    <a:gd name="T4" fmla="*/ 0 w 314"/>
                    <a:gd name="T5" fmla="*/ 274 h 289"/>
                    <a:gd name="T6" fmla="*/ 13 w 314"/>
                    <a:gd name="T7" fmla="*/ 288 h 289"/>
                    <a:gd name="T8" fmla="*/ 309 w 314"/>
                    <a:gd name="T9" fmla="*/ 12 h 289"/>
                    <a:gd name="T10" fmla="*/ 313 w 314"/>
                    <a:gd name="T11" fmla="*/ 6 h 289"/>
                    <a:gd name="T12" fmla="*/ 309 w 314"/>
                    <a:gd name="T13" fmla="*/ 12 h 289"/>
                    <a:gd name="T14" fmla="*/ 313 w 314"/>
                    <a:gd name="T15" fmla="*/ 9 h 289"/>
                    <a:gd name="T16" fmla="*/ 313 w 314"/>
                    <a:gd name="T17" fmla="*/ 6 h 289"/>
                    <a:gd name="T18" fmla="*/ 292 w 314"/>
                    <a:gd name="T19" fmla="*/ 6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89"/>
                    <a:gd name="T32" fmla="*/ 314 w 314"/>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89">
                      <a:moveTo>
                        <a:pt x="292" y="6"/>
                      </a:moveTo>
                      <a:lnTo>
                        <a:pt x="296" y="0"/>
                      </a:lnTo>
                      <a:lnTo>
                        <a:pt x="0" y="274"/>
                      </a:lnTo>
                      <a:lnTo>
                        <a:pt x="13" y="288"/>
                      </a:lnTo>
                      <a:lnTo>
                        <a:pt x="309" y="12"/>
                      </a:lnTo>
                      <a:lnTo>
                        <a:pt x="313" y="6"/>
                      </a:lnTo>
                      <a:lnTo>
                        <a:pt x="309" y="12"/>
                      </a:lnTo>
                      <a:lnTo>
                        <a:pt x="313" y="9"/>
                      </a:lnTo>
                      <a:lnTo>
                        <a:pt x="313" y="6"/>
                      </a:lnTo>
                      <a:lnTo>
                        <a:pt x="292" y="6"/>
                      </a:lnTo>
                    </a:path>
                  </a:pathLst>
                </a:custGeom>
                <a:solidFill>
                  <a:srgbClr val="000000"/>
                </a:solidFill>
                <a:ln w="9525" cap="rnd">
                  <a:noFill/>
                  <a:round/>
                  <a:headEnd/>
                  <a:tailEnd/>
                </a:ln>
              </p:spPr>
              <p:txBody>
                <a:bodyPr/>
                <a:lstStyle/>
                <a:p>
                  <a:endParaRPr lang="zh-CN" altLang="en-US"/>
                </a:p>
              </p:txBody>
            </p:sp>
            <p:sp>
              <p:nvSpPr>
                <p:cNvPr id="52711" name="Freeform 34"/>
                <p:cNvSpPr>
                  <a:spLocks/>
                </p:cNvSpPr>
                <p:nvPr/>
              </p:nvSpPr>
              <p:spPr bwMode="auto">
                <a:xfrm>
                  <a:off x="4844" y="2745"/>
                  <a:ext cx="22" cy="105"/>
                </a:xfrm>
                <a:custGeom>
                  <a:avLst/>
                  <a:gdLst>
                    <a:gd name="T0" fmla="*/ 3 w 22"/>
                    <a:gd name="T1" fmla="*/ 13 h 105"/>
                    <a:gd name="T2" fmla="*/ 0 w 22"/>
                    <a:gd name="T3" fmla="*/ 6 h 105"/>
                    <a:gd name="T4" fmla="*/ 0 w 22"/>
                    <a:gd name="T5" fmla="*/ 104 h 105"/>
                    <a:gd name="T6" fmla="*/ 21 w 22"/>
                    <a:gd name="T7" fmla="*/ 104 h 105"/>
                    <a:gd name="T8" fmla="*/ 21 w 22"/>
                    <a:gd name="T9" fmla="*/ 6 h 105"/>
                    <a:gd name="T10" fmla="*/ 17 w 22"/>
                    <a:gd name="T11" fmla="*/ 0 h 105"/>
                    <a:gd name="T12" fmla="*/ 21 w 22"/>
                    <a:gd name="T13" fmla="*/ 6 h 105"/>
                    <a:gd name="T14" fmla="*/ 21 w 22"/>
                    <a:gd name="T15" fmla="*/ 3 h 105"/>
                    <a:gd name="T16" fmla="*/ 17 w 22"/>
                    <a:gd name="T17" fmla="*/ 0 h 105"/>
                    <a:gd name="T18" fmla="*/ 3 w 22"/>
                    <a:gd name="T19" fmla="*/ 13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5"/>
                    <a:gd name="T32" fmla="*/ 22 w 22"/>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5">
                      <a:moveTo>
                        <a:pt x="3" y="13"/>
                      </a:moveTo>
                      <a:lnTo>
                        <a:pt x="0" y="6"/>
                      </a:lnTo>
                      <a:lnTo>
                        <a:pt x="0" y="104"/>
                      </a:lnTo>
                      <a:lnTo>
                        <a:pt x="21" y="104"/>
                      </a:lnTo>
                      <a:lnTo>
                        <a:pt x="21" y="6"/>
                      </a:lnTo>
                      <a:lnTo>
                        <a:pt x="17" y="0"/>
                      </a:lnTo>
                      <a:lnTo>
                        <a:pt x="21" y="6"/>
                      </a:lnTo>
                      <a:lnTo>
                        <a:pt x="21" y="3"/>
                      </a:lnTo>
                      <a:lnTo>
                        <a:pt x="17" y="0"/>
                      </a:lnTo>
                      <a:lnTo>
                        <a:pt x="3" y="13"/>
                      </a:lnTo>
                    </a:path>
                  </a:pathLst>
                </a:custGeom>
                <a:solidFill>
                  <a:srgbClr val="000000"/>
                </a:solidFill>
                <a:ln w="9525" cap="rnd">
                  <a:noFill/>
                  <a:round/>
                  <a:headEnd/>
                  <a:tailEnd/>
                </a:ln>
              </p:spPr>
              <p:txBody>
                <a:bodyPr/>
                <a:lstStyle/>
                <a:p>
                  <a:endParaRPr lang="zh-CN" altLang="en-US"/>
                </a:p>
              </p:txBody>
            </p:sp>
            <p:sp>
              <p:nvSpPr>
                <p:cNvPr id="52712" name="Freeform 35"/>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solidFill>
                  <a:srgbClr val="FFFFFF"/>
                </a:solidFill>
                <a:ln w="9525" cap="rnd">
                  <a:noFill/>
                  <a:round/>
                  <a:headEnd/>
                  <a:tailEnd/>
                </a:ln>
              </p:spPr>
              <p:txBody>
                <a:bodyPr/>
                <a:lstStyle/>
                <a:p>
                  <a:endParaRPr lang="zh-CN" altLang="en-US"/>
                </a:p>
              </p:txBody>
            </p:sp>
            <p:sp>
              <p:nvSpPr>
                <p:cNvPr id="52713" name="Freeform 36"/>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noFill/>
                <a:ln w="12700" cap="rnd">
                  <a:solidFill>
                    <a:srgbClr val="000000"/>
                  </a:solidFill>
                  <a:round/>
                  <a:headEnd type="none" w="sm" len="sm"/>
                  <a:tailEnd type="none" w="sm" len="sm"/>
                </a:ln>
              </p:spPr>
              <p:txBody>
                <a:bodyPr/>
                <a:lstStyle/>
                <a:p>
                  <a:endParaRPr lang="zh-CN" altLang="en-US"/>
                </a:p>
              </p:txBody>
            </p:sp>
            <p:sp>
              <p:nvSpPr>
                <p:cNvPr id="52714" name="Freeform 37"/>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solidFill>
                  <a:srgbClr val="FFFFFF"/>
                </a:solidFill>
                <a:ln w="9525" cap="rnd">
                  <a:noFill/>
                  <a:round/>
                  <a:headEnd/>
                  <a:tailEnd/>
                </a:ln>
              </p:spPr>
              <p:txBody>
                <a:bodyPr/>
                <a:lstStyle/>
                <a:p>
                  <a:endParaRPr lang="zh-CN" altLang="en-US"/>
                </a:p>
              </p:txBody>
            </p:sp>
            <p:sp>
              <p:nvSpPr>
                <p:cNvPr id="52715" name="Freeform 38"/>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noFill/>
                <a:ln w="12700" cap="rnd">
                  <a:solidFill>
                    <a:srgbClr val="000000"/>
                  </a:solidFill>
                  <a:round/>
                  <a:headEnd type="none" w="sm" len="sm"/>
                  <a:tailEnd type="none" w="sm" len="sm"/>
                </a:ln>
              </p:spPr>
              <p:txBody>
                <a:bodyPr/>
                <a:lstStyle/>
                <a:p>
                  <a:endParaRPr lang="zh-CN" altLang="en-US"/>
                </a:p>
              </p:txBody>
            </p:sp>
            <p:sp>
              <p:nvSpPr>
                <p:cNvPr id="52716" name="Freeform 39"/>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solidFill>
                  <a:srgbClr val="FFFFFF"/>
                </a:solidFill>
                <a:ln w="9525" cap="rnd">
                  <a:noFill/>
                  <a:round/>
                  <a:headEnd/>
                  <a:tailEnd/>
                </a:ln>
              </p:spPr>
              <p:txBody>
                <a:bodyPr/>
                <a:lstStyle/>
                <a:p>
                  <a:endParaRPr lang="zh-CN" altLang="en-US"/>
                </a:p>
              </p:txBody>
            </p:sp>
            <p:sp>
              <p:nvSpPr>
                <p:cNvPr id="52717" name="Freeform 40"/>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noFill/>
                <a:ln w="12700" cap="rnd">
                  <a:solidFill>
                    <a:srgbClr val="000000"/>
                  </a:solidFill>
                  <a:round/>
                  <a:headEnd type="none" w="sm" len="sm"/>
                  <a:tailEnd type="none" w="sm" len="sm"/>
                </a:ln>
              </p:spPr>
              <p:txBody>
                <a:bodyPr/>
                <a:lstStyle/>
                <a:p>
                  <a:endParaRPr lang="zh-CN" altLang="en-US"/>
                </a:p>
              </p:txBody>
            </p:sp>
            <p:sp>
              <p:nvSpPr>
                <p:cNvPr id="52718" name="Freeform 41"/>
                <p:cNvSpPr>
                  <a:spLocks/>
                </p:cNvSpPr>
                <p:nvPr/>
              </p:nvSpPr>
              <p:spPr bwMode="auto">
                <a:xfrm>
                  <a:off x="4284" y="2895"/>
                  <a:ext cx="231" cy="238"/>
                </a:xfrm>
                <a:custGeom>
                  <a:avLst/>
                  <a:gdLst>
                    <a:gd name="T0" fmla="*/ 156 w 231"/>
                    <a:gd name="T1" fmla="*/ 237 h 238"/>
                    <a:gd name="T2" fmla="*/ 230 w 231"/>
                    <a:gd name="T3" fmla="*/ 169 h 238"/>
                    <a:gd name="T4" fmla="*/ 230 w 231"/>
                    <a:gd name="T5" fmla="*/ 144 h 238"/>
                    <a:gd name="T6" fmla="*/ 73 w 231"/>
                    <a:gd name="T7" fmla="*/ 0 h 238"/>
                    <a:gd name="T8" fmla="*/ 0 w 231"/>
                    <a:gd name="T9" fmla="*/ 67 h 238"/>
                    <a:gd name="T10" fmla="*/ 0 w 231"/>
                    <a:gd name="T11" fmla="*/ 92 h 238"/>
                    <a:gd name="T12" fmla="*/ 156 w 231"/>
                    <a:gd name="T13" fmla="*/ 237 h 238"/>
                    <a:gd name="T14" fmla="*/ 0 60000 65536"/>
                    <a:gd name="T15" fmla="*/ 0 60000 65536"/>
                    <a:gd name="T16" fmla="*/ 0 60000 65536"/>
                    <a:gd name="T17" fmla="*/ 0 60000 65536"/>
                    <a:gd name="T18" fmla="*/ 0 60000 65536"/>
                    <a:gd name="T19" fmla="*/ 0 60000 65536"/>
                    <a:gd name="T20" fmla="*/ 0 60000 65536"/>
                    <a:gd name="T21" fmla="*/ 0 w 231"/>
                    <a:gd name="T22" fmla="*/ 0 h 238"/>
                    <a:gd name="T23" fmla="*/ 231 w 231"/>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238">
                      <a:moveTo>
                        <a:pt x="156" y="237"/>
                      </a:moveTo>
                      <a:lnTo>
                        <a:pt x="230" y="169"/>
                      </a:lnTo>
                      <a:lnTo>
                        <a:pt x="230" y="144"/>
                      </a:lnTo>
                      <a:lnTo>
                        <a:pt x="73" y="0"/>
                      </a:lnTo>
                      <a:lnTo>
                        <a:pt x="0" y="67"/>
                      </a:lnTo>
                      <a:lnTo>
                        <a:pt x="0" y="92"/>
                      </a:lnTo>
                      <a:lnTo>
                        <a:pt x="156" y="237"/>
                      </a:lnTo>
                    </a:path>
                  </a:pathLst>
                </a:custGeom>
                <a:solidFill>
                  <a:srgbClr val="FFFFFF"/>
                </a:solidFill>
                <a:ln w="9525" cap="rnd">
                  <a:noFill/>
                  <a:round/>
                  <a:headEnd/>
                  <a:tailEnd/>
                </a:ln>
              </p:spPr>
              <p:txBody>
                <a:bodyPr/>
                <a:lstStyle/>
                <a:p>
                  <a:endParaRPr lang="zh-CN" altLang="en-US"/>
                </a:p>
              </p:txBody>
            </p:sp>
            <p:sp>
              <p:nvSpPr>
                <p:cNvPr id="52719" name="Freeform 42"/>
                <p:cNvSpPr>
                  <a:spLocks/>
                </p:cNvSpPr>
                <p:nvPr/>
              </p:nvSpPr>
              <p:spPr bwMode="auto">
                <a:xfrm>
                  <a:off x="4434" y="3056"/>
                  <a:ext cx="90" cy="81"/>
                </a:xfrm>
                <a:custGeom>
                  <a:avLst/>
                  <a:gdLst>
                    <a:gd name="T0" fmla="*/ 70 w 90"/>
                    <a:gd name="T1" fmla="*/ 6 h 81"/>
                    <a:gd name="T2" fmla="*/ 72 w 90"/>
                    <a:gd name="T3" fmla="*/ 0 h 81"/>
                    <a:gd name="T4" fmla="*/ 0 w 90"/>
                    <a:gd name="T5" fmla="*/ 67 h 81"/>
                    <a:gd name="T6" fmla="*/ 13 w 90"/>
                    <a:gd name="T7" fmla="*/ 80 h 81"/>
                    <a:gd name="T8" fmla="*/ 85 w 90"/>
                    <a:gd name="T9" fmla="*/ 12 h 81"/>
                    <a:gd name="T10" fmla="*/ 89 w 90"/>
                    <a:gd name="T11" fmla="*/ 6 h 81"/>
                    <a:gd name="T12" fmla="*/ 85 w 90"/>
                    <a:gd name="T13" fmla="*/ 12 h 81"/>
                    <a:gd name="T14" fmla="*/ 89 w 90"/>
                    <a:gd name="T15" fmla="*/ 10 h 81"/>
                    <a:gd name="T16" fmla="*/ 89 w 90"/>
                    <a:gd name="T17" fmla="*/ 6 h 81"/>
                    <a:gd name="T18" fmla="*/ 70 w 90"/>
                    <a:gd name="T19" fmla="*/ 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6"/>
                      </a:moveTo>
                      <a:lnTo>
                        <a:pt x="72" y="0"/>
                      </a:lnTo>
                      <a:lnTo>
                        <a:pt x="0" y="67"/>
                      </a:lnTo>
                      <a:lnTo>
                        <a:pt x="13" y="80"/>
                      </a:lnTo>
                      <a:lnTo>
                        <a:pt x="85" y="12"/>
                      </a:lnTo>
                      <a:lnTo>
                        <a:pt x="89" y="6"/>
                      </a:lnTo>
                      <a:lnTo>
                        <a:pt x="85" y="12"/>
                      </a:lnTo>
                      <a:lnTo>
                        <a:pt x="89" y="10"/>
                      </a:lnTo>
                      <a:lnTo>
                        <a:pt x="89" y="6"/>
                      </a:lnTo>
                      <a:lnTo>
                        <a:pt x="70" y="6"/>
                      </a:lnTo>
                    </a:path>
                  </a:pathLst>
                </a:custGeom>
                <a:solidFill>
                  <a:srgbClr val="000000"/>
                </a:solidFill>
                <a:ln w="9525" cap="rnd">
                  <a:noFill/>
                  <a:round/>
                  <a:headEnd/>
                  <a:tailEnd/>
                </a:ln>
              </p:spPr>
              <p:txBody>
                <a:bodyPr/>
                <a:lstStyle/>
                <a:p>
                  <a:endParaRPr lang="zh-CN" altLang="en-US"/>
                </a:p>
              </p:txBody>
            </p:sp>
            <p:sp>
              <p:nvSpPr>
                <p:cNvPr id="52720" name="Freeform 43"/>
                <p:cNvSpPr>
                  <a:spLocks/>
                </p:cNvSpPr>
                <p:nvPr/>
              </p:nvSpPr>
              <p:spPr bwMode="auto">
                <a:xfrm>
                  <a:off x="4502" y="3034"/>
                  <a:ext cx="25" cy="30"/>
                </a:xfrm>
                <a:custGeom>
                  <a:avLst/>
                  <a:gdLst>
                    <a:gd name="T0" fmla="*/ 2 w 25"/>
                    <a:gd name="T1" fmla="*/ 12 h 30"/>
                    <a:gd name="T2" fmla="*/ 0 w 25"/>
                    <a:gd name="T3" fmla="*/ 5 h 30"/>
                    <a:gd name="T4" fmla="*/ 0 w 25"/>
                    <a:gd name="T5" fmla="*/ 29 h 30"/>
                    <a:gd name="T6" fmla="*/ 24 w 25"/>
                    <a:gd name="T7" fmla="*/ 29 h 30"/>
                    <a:gd name="T8" fmla="*/ 24 w 25"/>
                    <a:gd name="T9" fmla="*/ 5 h 30"/>
                    <a:gd name="T10" fmla="*/ 19 w 25"/>
                    <a:gd name="T11" fmla="*/ 0 h 30"/>
                    <a:gd name="T12" fmla="*/ 24 w 25"/>
                    <a:gd name="T13" fmla="*/ 5 h 30"/>
                    <a:gd name="T14" fmla="*/ 24 w 25"/>
                    <a:gd name="T15" fmla="*/ 2 h 30"/>
                    <a:gd name="T16" fmla="*/ 19 w 25"/>
                    <a:gd name="T17" fmla="*/ 0 h 30"/>
                    <a:gd name="T18" fmla="*/ 2 w 25"/>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0"/>
                    <a:gd name="T32" fmla="*/ 25 w 2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0">
                      <a:moveTo>
                        <a:pt x="2" y="12"/>
                      </a:moveTo>
                      <a:lnTo>
                        <a:pt x="0" y="5"/>
                      </a:lnTo>
                      <a:lnTo>
                        <a:pt x="0" y="29"/>
                      </a:lnTo>
                      <a:lnTo>
                        <a:pt x="24" y="29"/>
                      </a:lnTo>
                      <a:lnTo>
                        <a:pt x="24" y="5"/>
                      </a:lnTo>
                      <a:lnTo>
                        <a:pt x="19" y="0"/>
                      </a:lnTo>
                      <a:lnTo>
                        <a:pt x="24" y="5"/>
                      </a:lnTo>
                      <a:lnTo>
                        <a:pt x="24" y="2"/>
                      </a:lnTo>
                      <a:lnTo>
                        <a:pt x="19" y="0"/>
                      </a:lnTo>
                      <a:lnTo>
                        <a:pt x="2" y="12"/>
                      </a:lnTo>
                    </a:path>
                  </a:pathLst>
                </a:custGeom>
                <a:solidFill>
                  <a:srgbClr val="000000"/>
                </a:solidFill>
                <a:ln w="9525" cap="rnd">
                  <a:noFill/>
                  <a:round/>
                  <a:headEnd/>
                  <a:tailEnd/>
                </a:ln>
              </p:spPr>
              <p:txBody>
                <a:bodyPr/>
                <a:lstStyle/>
                <a:p>
                  <a:endParaRPr lang="zh-CN" altLang="en-US"/>
                </a:p>
              </p:txBody>
            </p:sp>
            <p:sp>
              <p:nvSpPr>
                <p:cNvPr id="52721" name="Freeform 44"/>
                <p:cNvSpPr>
                  <a:spLocks/>
                </p:cNvSpPr>
                <p:nvPr/>
              </p:nvSpPr>
              <p:spPr bwMode="auto">
                <a:xfrm>
                  <a:off x="4350" y="2881"/>
                  <a:ext cx="171" cy="168"/>
                </a:xfrm>
                <a:custGeom>
                  <a:avLst/>
                  <a:gdLst>
                    <a:gd name="T0" fmla="*/ 13 w 171"/>
                    <a:gd name="T1" fmla="*/ 19 h 168"/>
                    <a:gd name="T2" fmla="*/ 0 w 171"/>
                    <a:gd name="T3" fmla="*/ 19 h 168"/>
                    <a:gd name="T4" fmla="*/ 156 w 171"/>
                    <a:gd name="T5" fmla="*/ 167 h 168"/>
                    <a:gd name="T6" fmla="*/ 170 w 171"/>
                    <a:gd name="T7" fmla="*/ 153 h 168"/>
                    <a:gd name="T8" fmla="*/ 13 w 171"/>
                    <a:gd name="T9" fmla="*/ 6 h 168"/>
                    <a:gd name="T10" fmla="*/ 0 w 171"/>
                    <a:gd name="T11" fmla="*/ 6 h 168"/>
                    <a:gd name="T12" fmla="*/ 13 w 171"/>
                    <a:gd name="T13" fmla="*/ 6 h 168"/>
                    <a:gd name="T14" fmla="*/ 6 w 171"/>
                    <a:gd name="T15" fmla="*/ 0 h 168"/>
                    <a:gd name="T16" fmla="*/ 0 w 171"/>
                    <a:gd name="T17" fmla="*/ 6 h 168"/>
                    <a:gd name="T18" fmla="*/ 13 w 171"/>
                    <a:gd name="T19" fmla="*/ 19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8"/>
                    <a:gd name="T32" fmla="*/ 171 w 171"/>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8">
                      <a:moveTo>
                        <a:pt x="13" y="19"/>
                      </a:moveTo>
                      <a:lnTo>
                        <a:pt x="0" y="19"/>
                      </a:lnTo>
                      <a:lnTo>
                        <a:pt x="156" y="167"/>
                      </a:lnTo>
                      <a:lnTo>
                        <a:pt x="170" y="153"/>
                      </a:lnTo>
                      <a:lnTo>
                        <a:pt x="13" y="6"/>
                      </a:lnTo>
                      <a:lnTo>
                        <a:pt x="0" y="6"/>
                      </a:lnTo>
                      <a:lnTo>
                        <a:pt x="13" y="6"/>
                      </a:lnTo>
                      <a:lnTo>
                        <a:pt x="6" y="0"/>
                      </a:lnTo>
                      <a:lnTo>
                        <a:pt x="0" y="6"/>
                      </a:lnTo>
                      <a:lnTo>
                        <a:pt x="13" y="19"/>
                      </a:lnTo>
                    </a:path>
                  </a:pathLst>
                </a:custGeom>
                <a:solidFill>
                  <a:srgbClr val="000000"/>
                </a:solidFill>
                <a:ln w="9525" cap="rnd">
                  <a:noFill/>
                  <a:round/>
                  <a:headEnd/>
                  <a:tailEnd/>
                </a:ln>
              </p:spPr>
              <p:txBody>
                <a:bodyPr/>
                <a:lstStyle/>
                <a:p>
                  <a:endParaRPr lang="zh-CN" altLang="en-US"/>
                </a:p>
              </p:txBody>
            </p:sp>
            <p:sp>
              <p:nvSpPr>
                <p:cNvPr id="52722" name="Freeform 45"/>
                <p:cNvSpPr>
                  <a:spLocks/>
                </p:cNvSpPr>
                <p:nvPr/>
              </p:nvSpPr>
              <p:spPr bwMode="auto">
                <a:xfrm>
                  <a:off x="4272" y="2889"/>
                  <a:ext cx="93" cy="82"/>
                </a:xfrm>
                <a:custGeom>
                  <a:avLst/>
                  <a:gdLst>
                    <a:gd name="T0" fmla="*/ 20 w 93"/>
                    <a:gd name="T1" fmla="*/ 74 h 82"/>
                    <a:gd name="T2" fmla="*/ 17 w 93"/>
                    <a:gd name="T3" fmla="*/ 81 h 82"/>
                    <a:gd name="T4" fmla="*/ 92 w 93"/>
                    <a:gd name="T5" fmla="*/ 13 h 82"/>
                    <a:gd name="T6" fmla="*/ 78 w 93"/>
                    <a:gd name="T7" fmla="*/ 0 h 82"/>
                    <a:gd name="T8" fmla="*/ 3 w 93"/>
                    <a:gd name="T9" fmla="*/ 67 h 82"/>
                    <a:gd name="T10" fmla="*/ 0 w 93"/>
                    <a:gd name="T11" fmla="*/ 74 h 82"/>
                    <a:gd name="T12" fmla="*/ 3 w 93"/>
                    <a:gd name="T13" fmla="*/ 67 h 82"/>
                    <a:gd name="T14" fmla="*/ 0 w 93"/>
                    <a:gd name="T15" fmla="*/ 70 h 82"/>
                    <a:gd name="T16" fmla="*/ 0 w 93"/>
                    <a:gd name="T17" fmla="*/ 74 h 82"/>
                    <a:gd name="T18" fmla="*/ 20 w 93"/>
                    <a:gd name="T19" fmla="*/ 74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2"/>
                    <a:gd name="T32" fmla="*/ 93 w 9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2">
                      <a:moveTo>
                        <a:pt x="20" y="74"/>
                      </a:moveTo>
                      <a:lnTo>
                        <a:pt x="17" y="81"/>
                      </a:lnTo>
                      <a:lnTo>
                        <a:pt x="92" y="13"/>
                      </a:lnTo>
                      <a:lnTo>
                        <a:pt x="78" y="0"/>
                      </a:lnTo>
                      <a:lnTo>
                        <a:pt x="3" y="67"/>
                      </a:lnTo>
                      <a:lnTo>
                        <a:pt x="0" y="74"/>
                      </a:lnTo>
                      <a:lnTo>
                        <a:pt x="3" y="67"/>
                      </a:lnTo>
                      <a:lnTo>
                        <a:pt x="0" y="70"/>
                      </a:lnTo>
                      <a:lnTo>
                        <a:pt x="0" y="74"/>
                      </a:lnTo>
                      <a:lnTo>
                        <a:pt x="20" y="74"/>
                      </a:lnTo>
                    </a:path>
                  </a:pathLst>
                </a:custGeom>
                <a:solidFill>
                  <a:srgbClr val="000000"/>
                </a:solidFill>
                <a:ln w="9525" cap="rnd">
                  <a:noFill/>
                  <a:round/>
                  <a:headEnd/>
                  <a:tailEnd/>
                </a:ln>
              </p:spPr>
              <p:txBody>
                <a:bodyPr/>
                <a:lstStyle/>
                <a:p>
                  <a:endParaRPr lang="zh-CN" altLang="en-US"/>
                </a:p>
              </p:txBody>
            </p:sp>
            <p:sp>
              <p:nvSpPr>
                <p:cNvPr id="52723" name="Freeform 46"/>
                <p:cNvSpPr>
                  <a:spLocks/>
                </p:cNvSpPr>
                <p:nvPr/>
              </p:nvSpPr>
              <p:spPr bwMode="auto">
                <a:xfrm>
                  <a:off x="4272" y="2962"/>
                  <a:ext cx="22" cy="34"/>
                </a:xfrm>
                <a:custGeom>
                  <a:avLst/>
                  <a:gdLst>
                    <a:gd name="T0" fmla="*/ 17 w 22"/>
                    <a:gd name="T1" fmla="*/ 19 h 34"/>
                    <a:gd name="T2" fmla="*/ 21 w 22"/>
                    <a:gd name="T3" fmla="*/ 26 h 34"/>
                    <a:gd name="T4" fmla="*/ 21 w 22"/>
                    <a:gd name="T5" fmla="*/ 0 h 34"/>
                    <a:gd name="T6" fmla="*/ 0 w 22"/>
                    <a:gd name="T7" fmla="*/ 0 h 34"/>
                    <a:gd name="T8" fmla="*/ 0 w 22"/>
                    <a:gd name="T9" fmla="*/ 26 h 34"/>
                    <a:gd name="T10" fmla="*/ 3 w 22"/>
                    <a:gd name="T11" fmla="*/ 33 h 34"/>
                    <a:gd name="T12" fmla="*/ 0 w 22"/>
                    <a:gd name="T13" fmla="*/ 26 h 34"/>
                    <a:gd name="T14" fmla="*/ 0 w 22"/>
                    <a:gd name="T15" fmla="*/ 30 h 34"/>
                    <a:gd name="T16" fmla="*/ 3 w 22"/>
                    <a:gd name="T17" fmla="*/ 33 h 34"/>
                    <a:gd name="T18" fmla="*/ 17 w 22"/>
                    <a:gd name="T19" fmla="*/ 1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4"/>
                    <a:gd name="T32" fmla="*/ 22 w 2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4">
                      <a:moveTo>
                        <a:pt x="17" y="19"/>
                      </a:moveTo>
                      <a:lnTo>
                        <a:pt x="21" y="26"/>
                      </a:lnTo>
                      <a:lnTo>
                        <a:pt x="21" y="0"/>
                      </a:lnTo>
                      <a:lnTo>
                        <a:pt x="0" y="0"/>
                      </a:lnTo>
                      <a:lnTo>
                        <a:pt x="0" y="26"/>
                      </a:lnTo>
                      <a:lnTo>
                        <a:pt x="3" y="33"/>
                      </a:lnTo>
                      <a:lnTo>
                        <a:pt x="0" y="26"/>
                      </a:lnTo>
                      <a:lnTo>
                        <a:pt x="0" y="30"/>
                      </a:lnTo>
                      <a:lnTo>
                        <a:pt x="3" y="33"/>
                      </a:lnTo>
                      <a:lnTo>
                        <a:pt x="17" y="19"/>
                      </a:lnTo>
                    </a:path>
                  </a:pathLst>
                </a:custGeom>
                <a:solidFill>
                  <a:srgbClr val="000000"/>
                </a:solidFill>
                <a:ln w="9525" cap="rnd">
                  <a:noFill/>
                  <a:round/>
                  <a:headEnd/>
                  <a:tailEnd/>
                </a:ln>
              </p:spPr>
              <p:txBody>
                <a:bodyPr/>
                <a:lstStyle/>
                <a:p>
                  <a:endParaRPr lang="zh-CN" altLang="en-US"/>
                </a:p>
              </p:txBody>
            </p:sp>
            <p:sp>
              <p:nvSpPr>
                <p:cNvPr id="52724" name="Freeform 47"/>
                <p:cNvSpPr>
                  <a:spLocks/>
                </p:cNvSpPr>
                <p:nvPr/>
              </p:nvSpPr>
              <p:spPr bwMode="auto">
                <a:xfrm>
                  <a:off x="4277" y="2983"/>
                  <a:ext cx="171" cy="164"/>
                </a:xfrm>
                <a:custGeom>
                  <a:avLst/>
                  <a:gdLst>
                    <a:gd name="T0" fmla="*/ 156 w 171"/>
                    <a:gd name="T1" fmla="*/ 143 h 164"/>
                    <a:gd name="T2" fmla="*/ 170 w 171"/>
                    <a:gd name="T3" fmla="*/ 143 h 164"/>
                    <a:gd name="T4" fmla="*/ 13 w 171"/>
                    <a:gd name="T5" fmla="*/ 0 h 164"/>
                    <a:gd name="T6" fmla="*/ 0 w 171"/>
                    <a:gd name="T7" fmla="*/ 12 h 164"/>
                    <a:gd name="T8" fmla="*/ 156 w 171"/>
                    <a:gd name="T9" fmla="*/ 155 h 164"/>
                    <a:gd name="T10" fmla="*/ 170 w 171"/>
                    <a:gd name="T11" fmla="*/ 155 h 164"/>
                    <a:gd name="T12" fmla="*/ 156 w 171"/>
                    <a:gd name="T13" fmla="*/ 155 h 164"/>
                    <a:gd name="T14" fmla="*/ 163 w 171"/>
                    <a:gd name="T15" fmla="*/ 163 h 164"/>
                    <a:gd name="T16" fmla="*/ 170 w 171"/>
                    <a:gd name="T17" fmla="*/ 155 h 164"/>
                    <a:gd name="T18" fmla="*/ 156 w 171"/>
                    <a:gd name="T19" fmla="*/ 143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4"/>
                    <a:gd name="T32" fmla="*/ 171 w 171"/>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4">
                      <a:moveTo>
                        <a:pt x="156" y="143"/>
                      </a:moveTo>
                      <a:lnTo>
                        <a:pt x="170" y="143"/>
                      </a:lnTo>
                      <a:lnTo>
                        <a:pt x="13" y="0"/>
                      </a:lnTo>
                      <a:lnTo>
                        <a:pt x="0" y="12"/>
                      </a:lnTo>
                      <a:lnTo>
                        <a:pt x="156" y="155"/>
                      </a:lnTo>
                      <a:lnTo>
                        <a:pt x="170" y="155"/>
                      </a:lnTo>
                      <a:lnTo>
                        <a:pt x="156" y="155"/>
                      </a:lnTo>
                      <a:lnTo>
                        <a:pt x="163" y="163"/>
                      </a:lnTo>
                      <a:lnTo>
                        <a:pt x="170" y="155"/>
                      </a:lnTo>
                      <a:lnTo>
                        <a:pt x="156" y="143"/>
                      </a:lnTo>
                    </a:path>
                  </a:pathLst>
                </a:custGeom>
                <a:solidFill>
                  <a:srgbClr val="000000"/>
                </a:solidFill>
                <a:ln w="9525" cap="rnd">
                  <a:noFill/>
                  <a:round/>
                  <a:headEnd/>
                  <a:tailEnd/>
                </a:ln>
              </p:spPr>
              <p:txBody>
                <a:bodyPr/>
                <a:lstStyle/>
                <a:p>
                  <a:endParaRPr lang="zh-CN" altLang="en-US"/>
                </a:p>
              </p:txBody>
            </p:sp>
            <p:sp>
              <p:nvSpPr>
                <p:cNvPr id="52725" name="Freeform 48"/>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solidFill>
                  <a:srgbClr val="FFFFFF"/>
                </a:solidFill>
                <a:ln w="9525" cap="rnd">
                  <a:noFill/>
                  <a:round/>
                  <a:headEnd/>
                  <a:tailEnd/>
                </a:ln>
              </p:spPr>
              <p:txBody>
                <a:bodyPr/>
                <a:lstStyle/>
                <a:p>
                  <a:endParaRPr lang="zh-CN" altLang="en-US"/>
                </a:p>
              </p:txBody>
            </p:sp>
            <p:sp>
              <p:nvSpPr>
                <p:cNvPr id="52726" name="Freeform 49"/>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noFill/>
                <a:ln w="12700" cap="rnd">
                  <a:solidFill>
                    <a:srgbClr val="000000"/>
                  </a:solidFill>
                  <a:round/>
                  <a:headEnd type="none" w="sm" len="sm"/>
                  <a:tailEnd type="none" w="sm" len="sm"/>
                </a:ln>
              </p:spPr>
              <p:txBody>
                <a:bodyPr/>
                <a:lstStyle/>
                <a:p>
                  <a:endParaRPr lang="zh-CN" altLang="en-US"/>
                </a:p>
              </p:txBody>
            </p:sp>
            <p:sp>
              <p:nvSpPr>
                <p:cNvPr id="52727" name="Freeform 50"/>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solidFill>
                  <a:srgbClr val="FFFFFF"/>
                </a:solidFill>
                <a:ln w="9525" cap="rnd">
                  <a:noFill/>
                  <a:round/>
                  <a:headEnd/>
                  <a:tailEnd/>
                </a:ln>
              </p:spPr>
              <p:txBody>
                <a:bodyPr/>
                <a:lstStyle/>
                <a:p>
                  <a:endParaRPr lang="zh-CN" altLang="en-US"/>
                </a:p>
              </p:txBody>
            </p:sp>
            <p:sp>
              <p:nvSpPr>
                <p:cNvPr id="52728" name="Freeform 51"/>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noFill/>
                <a:ln w="12700" cap="rnd">
                  <a:solidFill>
                    <a:srgbClr val="000000"/>
                  </a:solidFill>
                  <a:round/>
                  <a:headEnd type="none" w="sm" len="sm"/>
                  <a:tailEnd type="none" w="sm" len="sm"/>
                </a:ln>
              </p:spPr>
              <p:txBody>
                <a:bodyPr/>
                <a:lstStyle/>
                <a:p>
                  <a:endParaRPr lang="zh-CN" altLang="en-US"/>
                </a:p>
              </p:txBody>
            </p:sp>
            <p:sp>
              <p:nvSpPr>
                <p:cNvPr id="52729" name="Freeform 52"/>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solidFill>
                  <a:srgbClr val="FFFFFF"/>
                </a:solidFill>
                <a:ln w="9525" cap="rnd">
                  <a:noFill/>
                  <a:round/>
                  <a:headEnd/>
                  <a:tailEnd/>
                </a:ln>
              </p:spPr>
              <p:txBody>
                <a:bodyPr/>
                <a:lstStyle/>
                <a:p>
                  <a:endParaRPr lang="zh-CN" altLang="en-US"/>
                </a:p>
              </p:txBody>
            </p:sp>
            <p:sp>
              <p:nvSpPr>
                <p:cNvPr id="52730" name="Freeform 53"/>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noFill/>
                <a:ln w="12700" cap="rnd">
                  <a:solidFill>
                    <a:srgbClr val="000000"/>
                  </a:solidFill>
                  <a:round/>
                  <a:headEnd type="none" w="sm" len="sm"/>
                  <a:tailEnd type="none" w="sm" len="sm"/>
                </a:ln>
              </p:spPr>
              <p:txBody>
                <a:bodyPr/>
                <a:lstStyle/>
                <a:p>
                  <a:endParaRPr lang="zh-CN" altLang="en-US"/>
                </a:p>
              </p:txBody>
            </p:sp>
            <p:sp>
              <p:nvSpPr>
                <p:cNvPr id="52731" name="Freeform 54"/>
                <p:cNvSpPr>
                  <a:spLocks/>
                </p:cNvSpPr>
                <p:nvPr/>
              </p:nvSpPr>
              <p:spPr bwMode="auto">
                <a:xfrm>
                  <a:off x="4403" y="2536"/>
                  <a:ext cx="445" cy="407"/>
                </a:xfrm>
                <a:custGeom>
                  <a:avLst/>
                  <a:gdLst>
                    <a:gd name="T0" fmla="*/ 440 w 445"/>
                    <a:gd name="T1" fmla="*/ 176 h 407"/>
                    <a:gd name="T2" fmla="*/ 254 w 445"/>
                    <a:gd name="T3" fmla="*/ 3 h 407"/>
                    <a:gd name="T4" fmla="*/ 251 w 445"/>
                    <a:gd name="T5" fmla="*/ 1 h 407"/>
                    <a:gd name="T6" fmla="*/ 248 w 445"/>
                    <a:gd name="T7" fmla="*/ 0 h 407"/>
                    <a:gd name="T8" fmla="*/ 244 w 445"/>
                    <a:gd name="T9" fmla="*/ 0 h 407"/>
                    <a:gd name="T10" fmla="*/ 239 w 445"/>
                    <a:gd name="T11" fmla="*/ 0 h 407"/>
                    <a:gd name="T12" fmla="*/ 235 w 445"/>
                    <a:gd name="T13" fmla="*/ 1 h 407"/>
                    <a:gd name="T14" fmla="*/ 231 w 445"/>
                    <a:gd name="T15" fmla="*/ 2 h 407"/>
                    <a:gd name="T16" fmla="*/ 228 w 445"/>
                    <a:gd name="T17" fmla="*/ 5 h 407"/>
                    <a:gd name="T18" fmla="*/ 224 w 445"/>
                    <a:gd name="T19" fmla="*/ 8 h 407"/>
                    <a:gd name="T20" fmla="*/ 0 w 445"/>
                    <a:gd name="T21" fmla="*/ 215 h 407"/>
                    <a:gd name="T22" fmla="*/ 0 w 445"/>
                    <a:gd name="T23" fmla="*/ 232 h 407"/>
                    <a:gd name="T24" fmla="*/ 186 w 445"/>
                    <a:gd name="T25" fmla="*/ 406 h 407"/>
                    <a:gd name="T26" fmla="*/ 420 w 445"/>
                    <a:gd name="T27" fmla="*/ 188 h 407"/>
                    <a:gd name="T28" fmla="*/ 444 w 445"/>
                    <a:gd name="T29" fmla="*/ 212 h 407"/>
                    <a:gd name="T30" fmla="*/ 444 w 445"/>
                    <a:gd name="T31" fmla="*/ 186 h 407"/>
                    <a:gd name="T32" fmla="*/ 444 w 445"/>
                    <a:gd name="T33" fmla="*/ 184 h 407"/>
                    <a:gd name="T34" fmla="*/ 442 w 445"/>
                    <a:gd name="T35" fmla="*/ 181 h 407"/>
                    <a:gd name="T36" fmla="*/ 441 w 445"/>
                    <a:gd name="T37" fmla="*/ 178 h 407"/>
                    <a:gd name="T38" fmla="*/ 440 w 445"/>
                    <a:gd name="T39" fmla="*/ 176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407"/>
                    <a:gd name="T62" fmla="*/ 445 w 445"/>
                    <a:gd name="T63" fmla="*/ 407 h 4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407">
                      <a:moveTo>
                        <a:pt x="440" y="176"/>
                      </a:moveTo>
                      <a:lnTo>
                        <a:pt x="254" y="3"/>
                      </a:lnTo>
                      <a:lnTo>
                        <a:pt x="251" y="1"/>
                      </a:lnTo>
                      <a:lnTo>
                        <a:pt x="248" y="0"/>
                      </a:lnTo>
                      <a:lnTo>
                        <a:pt x="244" y="0"/>
                      </a:lnTo>
                      <a:lnTo>
                        <a:pt x="239" y="0"/>
                      </a:lnTo>
                      <a:lnTo>
                        <a:pt x="235" y="1"/>
                      </a:lnTo>
                      <a:lnTo>
                        <a:pt x="231" y="2"/>
                      </a:lnTo>
                      <a:lnTo>
                        <a:pt x="228" y="5"/>
                      </a:lnTo>
                      <a:lnTo>
                        <a:pt x="224" y="8"/>
                      </a:lnTo>
                      <a:lnTo>
                        <a:pt x="0" y="215"/>
                      </a:lnTo>
                      <a:lnTo>
                        <a:pt x="0" y="232"/>
                      </a:lnTo>
                      <a:lnTo>
                        <a:pt x="186" y="406"/>
                      </a:lnTo>
                      <a:lnTo>
                        <a:pt x="420" y="188"/>
                      </a:lnTo>
                      <a:lnTo>
                        <a:pt x="444" y="212"/>
                      </a:lnTo>
                      <a:lnTo>
                        <a:pt x="444" y="186"/>
                      </a:lnTo>
                      <a:lnTo>
                        <a:pt x="444" y="184"/>
                      </a:lnTo>
                      <a:lnTo>
                        <a:pt x="442" y="181"/>
                      </a:lnTo>
                      <a:lnTo>
                        <a:pt x="441" y="178"/>
                      </a:lnTo>
                      <a:lnTo>
                        <a:pt x="440" y="176"/>
                      </a:lnTo>
                    </a:path>
                  </a:pathLst>
                </a:custGeom>
                <a:solidFill>
                  <a:srgbClr val="FFFFFF"/>
                </a:solidFill>
                <a:ln w="9525" cap="rnd">
                  <a:noFill/>
                  <a:round/>
                  <a:headEnd/>
                  <a:tailEnd/>
                </a:ln>
              </p:spPr>
              <p:txBody>
                <a:bodyPr/>
                <a:lstStyle/>
                <a:p>
                  <a:endParaRPr lang="zh-CN" altLang="en-US"/>
                </a:p>
              </p:txBody>
            </p:sp>
            <p:sp>
              <p:nvSpPr>
                <p:cNvPr id="52732" name="Freeform 55"/>
                <p:cNvSpPr>
                  <a:spLocks/>
                </p:cNvSpPr>
                <p:nvPr/>
              </p:nvSpPr>
              <p:spPr bwMode="auto">
                <a:xfrm>
                  <a:off x="4652" y="2536"/>
                  <a:ext cx="198" cy="183"/>
                </a:xfrm>
                <a:custGeom>
                  <a:avLst/>
                  <a:gdLst>
                    <a:gd name="T0" fmla="*/ 0 w 198"/>
                    <a:gd name="T1" fmla="*/ 9 h 183"/>
                    <a:gd name="T2" fmla="*/ 0 w 198"/>
                    <a:gd name="T3" fmla="*/ 9 h 183"/>
                    <a:gd name="T4" fmla="*/ 187 w 198"/>
                    <a:gd name="T5" fmla="*/ 182 h 183"/>
                    <a:gd name="T6" fmla="*/ 197 w 198"/>
                    <a:gd name="T7" fmla="*/ 172 h 183"/>
                    <a:gd name="T8" fmla="*/ 10 w 198"/>
                    <a:gd name="T9" fmla="*/ 0 h 183"/>
                    <a:gd name="T10" fmla="*/ 10 w 198"/>
                    <a:gd name="T11" fmla="*/ 0 h 183"/>
                    <a:gd name="T12" fmla="*/ 0 w 198"/>
                    <a:gd name="T13" fmla="*/ 9 h 183"/>
                    <a:gd name="T14" fmla="*/ 0 60000 65536"/>
                    <a:gd name="T15" fmla="*/ 0 60000 65536"/>
                    <a:gd name="T16" fmla="*/ 0 60000 65536"/>
                    <a:gd name="T17" fmla="*/ 0 60000 65536"/>
                    <a:gd name="T18" fmla="*/ 0 60000 65536"/>
                    <a:gd name="T19" fmla="*/ 0 60000 65536"/>
                    <a:gd name="T20" fmla="*/ 0 60000 65536"/>
                    <a:gd name="T21" fmla="*/ 0 w 198"/>
                    <a:gd name="T22" fmla="*/ 0 h 183"/>
                    <a:gd name="T23" fmla="*/ 198 w 198"/>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83">
                      <a:moveTo>
                        <a:pt x="0" y="9"/>
                      </a:moveTo>
                      <a:lnTo>
                        <a:pt x="0" y="9"/>
                      </a:lnTo>
                      <a:lnTo>
                        <a:pt x="187" y="182"/>
                      </a:lnTo>
                      <a:lnTo>
                        <a:pt x="197" y="172"/>
                      </a:lnTo>
                      <a:lnTo>
                        <a:pt x="10" y="0"/>
                      </a:lnTo>
                      <a:lnTo>
                        <a:pt x="0" y="9"/>
                      </a:lnTo>
                    </a:path>
                  </a:pathLst>
                </a:custGeom>
                <a:solidFill>
                  <a:srgbClr val="000000"/>
                </a:solidFill>
                <a:ln w="9525" cap="rnd">
                  <a:noFill/>
                  <a:round/>
                  <a:headEnd/>
                  <a:tailEnd/>
                </a:ln>
              </p:spPr>
              <p:txBody>
                <a:bodyPr/>
                <a:lstStyle/>
                <a:p>
                  <a:endParaRPr lang="zh-CN" altLang="en-US"/>
                </a:p>
              </p:txBody>
            </p:sp>
            <p:sp>
              <p:nvSpPr>
                <p:cNvPr id="52733" name="Freeform 56"/>
                <p:cNvSpPr>
                  <a:spLocks/>
                </p:cNvSpPr>
                <p:nvPr/>
              </p:nvSpPr>
              <p:spPr bwMode="auto">
                <a:xfrm>
                  <a:off x="4623" y="2532"/>
                  <a:ext cx="40" cy="27"/>
                </a:xfrm>
                <a:custGeom>
                  <a:avLst/>
                  <a:gdLst>
                    <a:gd name="T0" fmla="*/ 10 w 40"/>
                    <a:gd name="T1" fmla="*/ 26 h 27"/>
                    <a:gd name="T2" fmla="*/ 11 w 40"/>
                    <a:gd name="T3" fmla="*/ 26 h 27"/>
                    <a:gd name="T4" fmla="*/ 13 w 40"/>
                    <a:gd name="T5" fmla="*/ 23 h 27"/>
                    <a:gd name="T6" fmla="*/ 16 w 40"/>
                    <a:gd name="T7" fmla="*/ 20 h 27"/>
                    <a:gd name="T8" fmla="*/ 19 w 40"/>
                    <a:gd name="T9" fmla="*/ 19 h 27"/>
                    <a:gd name="T10" fmla="*/ 20 w 40"/>
                    <a:gd name="T11" fmla="*/ 17 h 27"/>
                    <a:gd name="T12" fmla="*/ 24 w 40"/>
                    <a:gd name="T13" fmla="*/ 19 h 27"/>
                    <a:gd name="T14" fmla="*/ 26 w 40"/>
                    <a:gd name="T15" fmla="*/ 17 h 27"/>
                    <a:gd name="T16" fmla="*/ 28 w 40"/>
                    <a:gd name="T17" fmla="*/ 20 h 27"/>
                    <a:gd name="T18" fmla="*/ 29 w 40"/>
                    <a:gd name="T19" fmla="*/ 20 h 27"/>
                    <a:gd name="T20" fmla="*/ 39 w 40"/>
                    <a:gd name="T21" fmla="*/ 8 h 27"/>
                    <a:gd name="T22" fmla="*/ 35 w 40"/>
                    <a:gd name="T23" fmla="*/ 2 h 27"/>
                    <a:gd name="T24" fmla="*/ 29 w 40"/>
                    <a:gd name="T25" fmla="*/ 1 h 27"/>
                    <a:gd name="T26" fmla="*/ 24 w 40"/>
                    <a:gd name="T27" fmla="*/ 0 h 27"/>
                    <a:gd name="T28" fmla="*/ 19 w 40"/>
                    <a:gd name="T29" fmla="*/ 1 h 27"/>
                    <a:gd name="T30" fmla="*/ 13 w 40"/>
                    <a:gd name="T31" fmla="*/ 1 h 27"/>
                    <a:gd name="T32" fmla="*/ 8 w 40"/>
                    <a:gd name="T33" fmla="*/ 5 h 27"/>
                    <a:gd name="T34" fmla="*/ 4 w 40"/>
                    <a:gd name="T35" fmla="*/ 9 h 27"/>
                    <a:gd name="T36" fmla="*/ 0 w 40"/>
                    <a:gd name="T37" fmla="*/ 13 h 27"/>
                    <a:gd name="T38" fmla="*/ 1 w 40"/>
                    <a:gd name="T39" fmla="*/ 13 h 27"/>
                    <a:gd name="T40" fmla="*/ 10 w 40"/>
                    <a:gd name="T41" fmla="*/ 26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7"/>
                    <a:gd name="T65" fmla="*/ 40 w 40"/>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7">
                      <a:moveTo>
                        <a:pt x="10" y="26"/>
                      </a:moveTo>
                      <a:lnTo>
                        <a:pt x="11" y="26"/>
                      </a:lnTo>
                      <a:lnTo>
                        <a:pt x="13" y="23"/>
                      </a:lnTo>
                      <a:lnTo>
                        <a:pt x="16" y="20"/>
                      </a:lnTo>
                      <a:lnTo>
                        <a:pt x="19" y="19"/>
                      </a:lnTo>
                      <a:lnTo>
                        <a:pt x="20" y="17"/>
                      </a:lnTo>
                      <a:lnTo>
                        <a:pt x="24" y="19"/>
                      </a:lnTo>
                      <a:lnTo>
                        <a:pt x="26" y="17"/>
                      </a:lnTo>
                      <a:lnTo>
                        <a:pt x="28" y="20"/>
                      </a:lnTo>
                      <a:lnTo>
                        <a:pt x="29" y="20"/>
                      </a:lnTo>
                      <a:lnTo>
                        <a:pt x="39" y="8"/>
                      </a:lnTo>
                      <a:lnTo>
                        <a:pt x="35" y="2"/>
                      </a:lnTo>
                      <a:lnTo>
                        <a:pt x="29" y="1"/>
                      </a:lnTo>
                      <a:lnTo>
                        <a:pt x="24" y="0"/>
                      </a:lnTo>
                      <a:lnTo>
                        <a:pt x="19" y="1"/>
                      </a:lnTo>
                      <a:lnTo>
                        <a:pt x="13" y="1"/>
                      </a:lnTo>
                      <a:lnTo>
                        <a:pt x="8" y="5"/>
                      </a:lnTo>
                      <a:lnTo>
                        <a:pt x="4" y="9"/>
                      </a:lnTo>
                      <a:lnTo>
                        <a:pt x="0" y="13"/>
                      </a:lnTo>
                      <a:lnTo>
                        <a:pt x="1" y="13"/>
                      </a:lnTo>
                      <a:lnTo>
                        <a:pt x="10" y="26"/>
                      </a:lnTo>
                    </a:path>
                  </a:pathLst>
                </a:custGeom>
                <a:solidFill>
                  <a:srgbClr val="000000"/>
                </a:solidFill>
                <a:ln w="9525" cap="rnd">
                  <a:noFill/>
                  <a:round/>
                  <a:headEnd/>
                  <a:tailEnd/>
                </a:ln>
              </p:spPr>
              <p:txBody>
                <a:bodyPr/>
                <a:lstStyle/>
                <a:p>
                  <a:endParaRPr lang="zh-CN" altLang="en-US"/>
                </a:p>
              </p:txBody>
            </p:sp>
            <p:sp>
              <p:nvSpPr>
                <p:cNvPr id="52734" name="Freeform 57"/>
                <p:cNvSpPr>
                  <a:spLocks/>
                </p:cNvSpPr>
                <p:nvPr/>
              </p:nvSpPr>
              <p:spPr bwMode="auto">
                <a:xfrm>
                  <a:off x="4395" y="2539"/>
                  <a:ext cx="240" cy="221"/>
                </a:xfrm>
                <a:custGeom>
                  <a:avLst/>
                  <a:gdLst>
                    <a:gd name="T0" fmla="*/ 15 w 240"/>
                    <a:gd name="T1" fmla="*/ 214 h 221"/>
                    <a:gd name="T2" fmla="*/ 12 w 240"/>
                    <a:gd name="T3" fmla="*/ 220 h 221"/>
                    <a:gd name="T4" fmla="*/ 239 w 240"/>
                    <a:gd name="T5" fmla="*/ 9 h 221"/>
                    <a:gd name="T6" fmla="*/ 228 w 240"/>
                    <a:gd name="T7" fmla="*/ 0 h 221"/>
                    <a:gd name="T8" fmla="*/ 2 w 240"/>
                    <a:gd name="T9" fmla="*/ 210 h 221"/>
                    <a:gd name="T10" fmla="*/ 0 w 240"/>
                    <a:gd name="T11" fmla="*/ 214 h 221"/>
                    <a:gd name="T12" fmla="*/ 2 w 240"/>
                    <a:gd name="T13" fmla="*/ 210 h 221"/>
                    <a:gd name="T14" fmla="*/ 0 w 240"/>
                    <a:gd name="T15" fmla="*/ 212 h 221"/>
                    <a:gd name="T16" fmla="*/ 0 w 240"/>
                    <a:gd name="T17" fmla="*/ 214 h 221"/>
                    <a:gd name="T18" fmla="*/ 15 w 240"/>
                    <a:gd name="T19" fmla="*/ 214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221"/>
                    <a:gd name="T32" fmla="*/ 240 w 240"/>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221">
                      <a:moveTo>
                        <a:pt x="15" y="214"/>
                      </a:moveTo>
                      <a:lnTo>
                        <a:pt x="12" y="220"/>
                      </a:lnTo>
                      <a:lnTo>
                        <a:pt x="239" y="9"/>
                      </a:lnTo>
                      <a:lnTo>
                        <a:pt x="228" y="0"/>
                      </a:lnTo>
                      <a:lnTo>
                        <a:pt x="2" y="210"/>
                      </a:lnTo>
                      <a:lnTo>
                        <a:pt x="0" y="214"/>
                      </a:lnTo>
                      <a:lnTo>
                        <a:pt x="2" y="210"/>
                      </a:lnTo>
                      <a:lnTo>
                        <a:pt x="0" y="212"/>
                      </a:lnTo>
                      <a:lnTo>
                        <a:pt x="0" y="214"/>
                      </a:lnTo>
                      <a:lnTo>
                        <a:pt x="15" y="214"/>
                      </a:lnTo>
                    </a:path>
                  </a:pathLst>
                </a:custGeom>
                <a:solidFill>
                  <a:srgbClr val="000000"/>
                </a:solidFill>
                <a:ln w="9525" cap="rnd">
                  <a:noFill/>
                  <a:round/>
                  <a:headEnd/>
                  <a:tailEnd/>
                </a:ln>
              </p:spPr>
              <p:txBody>
                <a:bodyPr/>
                <a:lstStyle/>
                <a:p>
                  <a:endParaRPr lang="zh-CN" altLang="en-US"/>
                </a:p>
              </p:txBody>
            </p:sp>
            <p:sp>
              <p:nvSpPr>
                <p:cNvPr id="52735" name="Freeform 58"/>
                <p:cNvSpPr>
                  <a:spLocks/>
                </p:cNvSpPr>
                <p:nvPr/>
              </p:nvSpPr>
              <p:spPr bwMode="auto">
                <a:xfrm>
                  <a:off x="4395" y="2750"/>
                  <a:ext cx="22" cy="28"/>
                </a:xfrm>
                <a:custGeom>
                  <a:avLst/>
                  <a:gdLst>
                    <a:gd name="T0" fmla="*/ 16 w 22"/>
                    <a:gd name="T1" fmla="*/ 15 h 28"/>
                    <a:gd name="T2" fmla="*/ 21 w 22"/>
                    <a:gd name="T3" fmla="*/ 20 h 28"/>
                    <a:gd name="T4" fmla="*/ 21 w 22"/>
                    <a:gd name="T5" fmla="*/ 0 h 28"/>
                    <a:gd name="T6" fmla="*/ 0 w 22"/>
                    <a:gd name="T7" fmla="*/ 0 h 28"/>
                    <a:gd name="T8" fmla="*/ 0 w 22"/>
                    <a:gd name="T9" fmla="*/ 20 h 28"/>
                    <a:gd name="T10" fmla="*/ 3 w 22"/>
                    <a:gd name="T11" fmla="*/ 27 h 28"/>
                    <a:gd name="T12" fmla="*/ 0 w 22"/>
                    <a:gd name="T13" fmla="*/ 20 h 28"/>
                    <a:gd name="T14" fmla="*/ 0 w 22"/>
                    <a:gd name="T15" fmla="*/ 24 h 28"/>
                    <a:gd name="T16" fmla="*/ 3 w 22"/>
                    <a:gd name="T17" fmla="*/ 27 h 28"/>
                    <a:gd name="T18" fmla="*/ 16 w 22"/>
                    <a:gd name="T19" fmla="*/ 1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8"/>
                    <a:gd name="T32" fmla="*/ 22 w 2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8">
                      <a:moveTo>
                        <a:pt x="16" y="15"/>
                      </a:moveTo>
                      <a:lnTo>
                        <a:pt x="21" y="20"/>
                      </a:lnTo>
                      <a:lnTo>
                        <a:pt x="21" y="0"/>
                      </a:lnTo>
                      <a:lnTo>
                        <a:pt x="0" y="0"/>
                      </a:lnTo>
                      <a:lnTo>
                        <a:pt x="0" y="20"/>
                      </a:lnTo>
                      <a:lnTo>
                        <a:pt x="3" y="27"/>
                      </a:lnTo>
                      <a:lnTo>
                        <a:pt x="0" y="20"/>
                      </a:lnTo>
                      <a:lnTo>
                        <a:pt x="0" y="24"/>
                      </a:lnTo>
                      <a:lnTo>
                        <a:pt x="3" y="27"/>
                      </a:lnTo>
                      <a:lnTo>
                        <a:pt x="16" y="15"/>
                      </a:lnTo>
                    </a:path>
                  </a:pathLst>
                </a:custGeom>
                <a:solidFill>
                  <a:srgbClr val="000000"/>
                </a:solidFill>
                <a:ln w="9525" cap="rnd">
                  <a:noFill/>
                  <a:round/>
                  <a:headEnd/>
                  <a:tailEnd/>
                </a:ln>
              </p:spPr>
              <p:txBody>
                <a:bodyPr/>
                <a:lstStyle/>
                <a:p>
                  <a:endParaRPr lang="zh-CN" altLang="en-US"/>
                </a:p>
              </p:txBody>
            </p:sp>
            <p:sp>
              <p:nvSpPr>
                <p:cNvPr id="52736" name="Freeform 59"/>
                <p:cNvSpPr>
                  <a:spLocks/>
                </p:cNvSpPr>
                <p:nvPr/>
              </p:nvSpPr>
              <p:spPr bwMode="auto">
                <a:xfrm>
                  <a:off x="4397" y="2763"/>
                  <a:ext cx="199" cy="186"/>
                </a:xfrm>
                <a:custGeom>
                  <a:avLst/>
                  <a:gdLst>
                    <a:gd name="T0" fmla="*/ 189 w 199"/>
                    <a:gd name="T1" fmla="*/ 170 h 186"/>
                    <a:gd name="T2" fmla="*/ 198 w 199"/>
                    <a:gd name="T3" fmla="*/ 170 h 186"/>
                    <a:gd name="T4" fmla="*/ 10 w 199"/>
                    <a:gd name="T5" fmla="*/ 0 h 186"/>
                    <a:gd name="T6" fmla="*/ 0 w 199"/>
                    <a:gd name="T7" fmla="*/ 9 h 186"/>
                    <a:gd name="T8" fmla="*/ 189 w 199"/>
                    <a:gd name="T9" fmla="*/ 179 h 186"/>
                    <a:gd name="T10" fmla="*/ 198 w 199"/>
                    <a:gd name="T11" fmla="*/ 179 h 186"/>
                    <a:gd name="T12" fmla="*/ 189 w 199"/>
                    <a:gd name="T13" fmla="*/ 179 h 186"/>
                    <a:gd name="T14" fmla="*/ 193 w 199"/>
                    <a:gd name="T15" fmla="*/ 185 h 186"/>
                    <a:gd name="T16" fmla="*/ 198 w 199"/>
                    <a:gd name="T17" fmla="*/ 179 h 186"/>
                    <a:gd name="T18" fmla="*/ 189 w 199"/>
                    <a:gd name="T19" fmla="*/ 17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186"/>
                    <a:gd name="T32" fmla="*/ 199 w 199"/>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186">
                      <a:moveTo>
                        <a:pt x="189" y="170"/>
                      </a:moveTo>
                      <a:lnTo>
                        <a:pt x="198" y="170"/>
                      </a:lnTo>
                      <a:lnTo>
                        <a:pt x="10" y="0"/>
                      </a:lnTo>
                      <a:lnTo>
                        <a:pt x="0" y="9"/>
                      </a:lnTo>
                      <a:lnTo>
                        <a:pt x="189" y="179"/>
                      </a:lnTo>
                      <a:lnTo>
                        <a:pt x="198" y="179"/>
                      </a:lnTo>
                      <a:lnTo>
                        <a:pt x="189" y="179"/>
                      </a:lnTo>
                      <a:lnTo>
                        <a:pt x="193" y="185"/>
                      </a:lnTo>
                      <a:lnTo>
                        <a:pt x="198" y="179"/>
                      </a:lnTo>
                      <a:lnTo>
                        <a:pt x="189" y="170"/>
                      </a:lnTo>
                    </a:path>
                  </a:pathLst>
                </a:custGeom>
                <a:solidFill>
                  <a:srgbClr val="000000"/>
                </a:solidFill>
                <a:ln w="9525" cap="rnd">
                  <a:noFill/>
                  <a:round/>
                  <a:headEnd/>
                  <a:tailEnd/>
                </a:ln>
              </p:spPr>
              <p:txBody>
                <a:bodyPr/>
                <a:lstStyle/>
                <a:p>
                  <a:endParaRPr lang="zh-CN" altLang="en-US"/>
                </a:p>
              </p:txBody>
            </p:sp>
            <p:sp>
              <p:nvSpPr>
                <p:cNvPr id="52737" name="Freeform 60"/>
                <p:cNvSpPr>
                  <a:spLocks/>
                </p:cNvSpPr>
                <p:nvPr/>
              </p:nvSpPr>
              <p:spPr bwMode="auto">
                <a:xfrm>
                  <a:off x="4586" y="2721"/>
                  <a:ext cx="247" cy="225"/>
                </a:xfrm>
                <a:custGeom>
                  <a:avLst/>
                  <a:gdLst>
                    <a:gd name="T0" fmla="*/ 246 w 247"/>
                    <a:gd name="T1" fmla="*/ 0 h 225"/>
                    <a:gd name="T2" fmla="*/ 234 w 247"/>
                    <a:gd name="T3" fmla="*/ 0 h 225"/>
                    <a:gd name="T4" fmla="*/ 0 w 247"/>
                    <a:gd name="T5" fmla="*/ 214 h 225"/>
                    <a:gd name="T6" fmla="*/ 8 w 247"/>
                    <a:gd name="T7" fmla="*/ 224 h 225"/>
                    <a:gd name="T8" fmla="*/ 244 w 247"/>
                    <a:gd name="T9" fmla="*/ 8 h 225"/>
                    <a:gd name="T10" fmla="*/ 233 w 247"/>
                    <a:gd name="T11" fmla="*/ 8 h 225"/>
                    <a:gd name="T12" fmla="*/ 246 w 247"/>
                    <a:gd name="T13" fmla="*/ 0 h 225"/>
                    <a:gd name="T14" fmla="*/ 0 60000 65536"/>
                    <a:gd name="T15" fmla="*/ 0 60000 65536"/>
                    <a:gd name="T16" fmla="*/ 0 60000 65536"/>
                    <a:gd name="T17" fmla="*/ 0 60000 65536"/>
                    <a:gd name="T18" fmla="*/ 0 60000 65536"/>
                    <a:gd name="T19" fmla="*/ 0 60000 65536"/>
                    <a:gd name="T20" fmla="*/ 0 60000 65536"/>
                    <a:gd name="T21" fmla="*/ 0 w 247"/>
                    <a:gd name="T22" fmla="*/ 0 h 225"/>
                    <a:gd name="T23" fmla="*/ 247 w 247"/>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225">
                      <a:moveTo>
                        <a:pt x="246" y="0"/>
                      </a:moveTo>
                      <a:lnTo>
                        <a:pt x="234" y="0"/>
                      </a:lnTo>
                      <a:lnTo>
                        <a:pt x="0" y="214"/>
                      </a:lnTo>
                      <a:lnTo>
                        <a:pt x="8" y="224"/>
                      </a:lnTo>
                      <a:lnTo>
                        <a:pt x="244" y="8"/>
                      </a:lnTo>
                      <a:lnTo>
                        <a:pt x="233" y="8"/>
                      </a:lnTo>
                      <a:lnTo>
                        <a:pt x="246" y="0"/>
                      </a:lnTo>
                    </a:path>
                  </a:pathLst>
                </a:custGeom>
                <a:solidFill>
                  <a:srgbClr val="000000"/>
                </a:solidFill>
                <a:ln w="9525" cap="rnd">
                  <a:noFill/>
                  <a:round/>
                  <a:headEnd/>
                  <a:tailEnd/>
                </a:ln>
              </p:spPr>
              <p:txBody>
                <a:bodyPr/>
                <a:lstStyle/>
                <a:p>
                  <a:endParaRPr lang="zh-CN" altLang="en-US"/>
                </a:p>
              </p:txBody>
            </p:sp>
            <p:sp>
              <p:nvSpPr>
                <p:cNvPr id="52738" name="Freeform 61"/>
                <p:cNvSpPr>
                  <a:spLocks/>
                </p:cNvSpPr>
                <p:nvPr/>
              </p:nvSpPr>
              <p:spPr bwMode="auto">
                <a:xfrm>
                  <a:off x="4820" y="2721"/>
                  <a:ext cx="38" cy="32"/>
                </a:xfrm>
                <a:custGeom>
                  <a:avLst/>
                  <a:gdLst>
                    <a:gd name="T0" fmla="*/ 21 w 38"/>
                    <a:gd name="T1" fmla="*/ 27 h 32"/>
                    <a:gd name="T2" fmla="*/ 34 w 38"/>
                    <a:gd name="T3" fmla="*/ 22 h 32"/>
                    <a:gd name="T4" fmla="*/ 12 w 38"/>
                    <a:gd name="T5" fmla="*/ 0 h 32"/>
                    <a:gd name="T6" fmla="*/ 0 w 38"/>
                    <a:gd name="T7" fmla="*/ 8 h 32"/>
                    <a:gd name="T8" fmla="*/ 22 w 38"/>
                    <a:gd name="T9" fmla="*/ 31 h 32"/>
                    <a:gd name="T10" fmla="*/ 37 w 38"/>
                    <a:gd name="T11" fmla="*/ 27 h 32"/>
                    <a:gd name="T12" fmla="*/ 21 w 38"/>
                    <a:gd name="T13" fmla="*/ 27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1" y="27"/>
                      </a:moveTo>
                      <a:lnTo>
                        <a:pt x="34" y="22"/>
                      </a:lnTo>
                      <a:lnTo>
                        <a:pt x="12" y="0"/>
                      </a:lnTo>
                      <a:lnTo>
                        <a:pt x="0" y="8"/>
                      </a:lnTo>
                      <a:lnTo>
                        <a:pt x="22" y="31"/>
                      </a:lnTo>
                      <a:lnTo>
                        <a:pt x="37" y="27"/>
                      </a:lnTo>
                      <a:lnTo>
                        <a:pt x="21" y="27"/>
                      </a:lnTo>
                    </a:path>
                  </a:pathLst>
                </a:custGeom>
                <a:solidFill>
                  <a:srgbClr val="000000"/>
                </a:solidFill>
                <a:ln w="9525" cap="rnd">
                  <a:noFill/>
                  <a:round/>
                  <a:headEnd/>
                  <a:tailEnd/>
                </a:ln>
              </p:spPr>
              <p:txBody>
                <a:bodyPr/>
                <a:lstStyle/>
                <a:p>
                  <a:endParaRPr lang="zh-CN" altLang="en-US"/>
                </a:p>
              </p:txBody>
            </p:sp>
            <p:sp>
              <p:nvSpPr>
                <p:cNvPr id="52739" name="Freeform 62"/>
                <p:cNvSpPr>
                  <a:spLocks/>
                </p:cNvSpPr>
                <p:nvPr/>
              </p:nvSpPr>
              <p:spPr bwMode="auto">
                <a:xfrm>
                  <a:off x="4840" y="2722"/>
                  <a:ext cx="23" cy="28"/>
                </a:xfrm>
                <a:custGeom>
                  <a:avLst/>
                  <a:gdLst>
                    <a:gd name="T0" fmla="*/ 0 w 23"/>
                    <a:gd name="T1" fmla="*/ 0 h 28"/>
                    <a:gd name="T2" fmla="*/ 0 w 23"/>
                    <a:gd name="T3" fmla="*/ 0 h 28"/>
                    <a:gd name="T4" fmla="*/ 0 w 23"/>
                    <a:gd name="T5" fmla="*/ 27 h 28"/>
                    <a:gd name="T6" fmla="*/ 22 w 23"/>
                    <a:gd name="T7" fmla="*/ 27 h 28"/>
                    <a:gd name="T8" fmla="*/ 22 w 23"/>
                    <a:gd name="T9" fmla="*/ 0 h 28"/>
                    <a:gd name="T10" fmla="*/ 22 w 23"/>
                    <a:gd name="T11" fmla="*/ 0 h 28"/>
                    <a:gd name="T12" fmla="*/ 0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0"/>
                      </a:moveTo>
                      <a:lnTo>
                        <a:pt x="0" y="0"/>
                      </a:lnTo>
                      <a:lnTo>
                        <a:pt x="0" y="27"/>
                      </a:lnTo>
                      <a:lnTo>
                        <a:pt x="22" y="27"/>
                      </a:lnTo>
                      <a:lnTo>
                        <a:pt x="22" y="0"/>
                      </a:lnTo>
                      <a:lnTo>
                        <a:pt x="0" y="0"/>
                      </a:lnTo>
                    </a:path>
                  </a:pathLst>
                </a:custGeom>
                <a:solidFill>
                  <a:srgbClr val="000000"/>
                </a:solidFill>
                <a:ln w="9525" cap="rnd">
                  <a:noFill/>
                  <a:round/>
                  <a:headEnd/>
                  <a:tailEnd/>
                </a:ln>
              </p:spPr>
              <p:txBody>
                <a:bodyPr/>
                <a:lstStyle/>
                <a:p>
                  <a:endParaRPr lang="zh-CN" altLang="en-US"/>
                </a:p>
              </p:txBody>
            </p:sp>
            <p:sp>
              <p:nvSpPr>
                <p:cNvPr id="52740" name="Freeform 63"/>
                <p:cNvSpPr>
                  <a:spLocks/>
                </p:cNvSpPr>
                <p:nvPr/>
              </p:nvSpPr>
              <p:spPr bwMode="auto">
                <a:xfrm>
                  <a:off x="4840" y="2708"/>
                  <a:ext cx="23" cy="28"/>
                </a:xfrm>
                <a:custGeom>
                  <a:avLst/>
                  <a:gdLst>
                    <a:gd name="T0" fmla="*/ 1 w 23"/>
                    <a:gd name="T1" fmla="*/ 18 h 28"/>
                    <a:gd name="T2" fmla="*/ 1 w 23"/>
                    <a:gd name="T3" fmla="*/ 18 h 28"/>
                    <a:gd name="T4" fmla="*/ 0 w 23"/>
                    <a:gd name="T5" fmla="*/ 18 h 28"/>
                    <a:gd name="T6" fmla="*/ 1 w 23"/>
                    <a:gd name="T7" fmla="*/ 22 h 28"/>
                    <a:gd name="T8" fmla="*/ 1 w 23"/>
                    <a:gd name="T9" fmla="*/ 22 h 28"/>
                    <a:gd name="T10" fmla="*/ 1 w 23"/>
                    <a:gd name="T11" fmla="*/ 27 h 28"/>
                    <a:gd name="T12" fmla="*/ 22 w 23"/>
                    <a:gd name="T13" fmla="*/ 27 h 28"/>
                    <a:gd name="T14" fmla="*/ 20 w 23"/>
                    <a:gd name="T15" fmla="*/ 20 h 28"/>
                    <a:gd name="T16" fmla="*/ 19 w 23"/>
                    <a:gd name="T17" fmla="*/ 10 h 28"/>
                    <a:gd name="T18" fmla="*/ 17 w 23"/>
                    <a:gd name="T19" fmla="*/ 8 h 28"/>
                    <a:gd name="T20" fmla="*/ 13 w 23"/>
                    <a:gd name="T21" fmla="*/ 0 h 28"/>
                    <a:gd name="T22" fmla="*/ 13 w 23"/>
                    <a:gd name="T23" fmla="*/ 0 h 28"/>
                    <a:gd name="T24" fmla="*/ 1 w 23"/>
                    <a:gd name="T25" fmla="*/ 1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8"/>
                    <a:gd name="T41" fmla="*/ 23 w 23"/>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8">
                      <a:moveTo>
                        <a:pt x="1" y="18"/>
                      </a:moveTo>
                      <a:lnTo>
                        <a:pt x="1" y="18"/>
                      </a:lnTo>
                      <a:lnTo>
                        <a:pt x="0" y="18"/>
                      </a:lnTo>
                      <a:lnTo>
                        <a:pt x="1" y="22"/>
                      </a:lnTo>
                      <a:lnTo>
                        <a:pt x="1" y="27"/>
                      </a:lnTo>
                      <a:lnTo>
                        <a:pt x="22" y="27"/>
                      </a:lnTo>
                      <a:lnTo>
                        <a:pt x="20" y="20"/>
                      </a:lnTo>
                      <a:lnTo>
                        <a:pt x="19" y="10"/>
                      </a:lnTo>
                      <a:lnTo>
                        <a:pt x="17" y="8"/>
                      </a:lnTo>
                      <a:lnTo>
                        <a:pt x="13" y="0"/>
                      </a:lnTo>
                      <a:lnTo>
                        <a:pt x="1" y="18"/>
                      </a:lnTo>
                    </a:path>
                  </a:pathLst>
                </a:custGeom>
                <a:solidFill>
                  <a:srgbClr val="000000"/>
                </a:solidFill>
                <a:ln w="9525" cap="rnd">
                  <a:noFill/>
                  <a:round/>
                  <a:headEnd/>
                  <a:tailEnd/>
                </a:ln>
              </p:spPr>
              <p:txBody>
                <a:bodyPr/>
                <a:lstStyle/>
                <a:p>
                  <a:endParaRPr lang="zh-CN" altLang="en-US"/>
                </a:p>
              </p:txBody>
            </p:sp>
            <p:sp>
              <p:nvSpPr>
                <p:cNvPr id="52741" name="Freeform 64"/>
                <p:cNvSpPr>
                  <a:spLocks/>
                </p:cNvSpPr>
                <p:nvPr/>
              </p:nvSpPr>
              <p:spPr bwMode="auto">
                <a:xfrm>
                  <a:off x="4588" y="2710"/>
                  <a:ext cx="260" cy="235"/>
                </a:xfrm>
                <a:custGeom>
                  <a:avLst/>
                  <a:gdLst>
                    <a:gd name="T0" fmla="*/ 225 w 260"/>
                    <a:gd name="T1" fmla="*/ 7 h 235"/>
                    <a:gd name="T2" fmla="*/ 228 w 260"/>
                    <a:gd name="T3" fmla="*/ 4 h 235"/>
                    <a:gd name="T4" fmla="*/ 233 w 260"/>
                    <a:gd name="T5" fmla="*/ 2 h 235"/>
                    <a:gd name="T6" fmla="*/ 236 w 260"/>
                    <a:gd name="T7" fmla="*/ 1 h 235"/>
                    <a:gd name="T8" fmla="*/ 240 w 260"/>
                    <a:gd name="T9" fmla="*/ 0 h 235"/>
                    <a:gd name="T10" fmla="*/ 244 w 260"/>
                    <a:gd name="T11" fmla="*/ 0 h 235"/>
                    <a:gd name="T12" fmla="*/ 248 w 260"/>
                    <a:gd name="T13" fmla="*/ 0 h 235"/>
                    <a:gd name="T14" fmla="*/ 252 w 260"/>
                    <a:gd name="T15" fmla="*/ 1 h 235"/>
                    <a:gd name="T16" fmla="*/ 255 w 260"/>
                    <a:gd name="T17" fmla="*/ 3 h 235"/>
                    <a:gd name="T18" fmla="*/ 256 w 260"/>
                    <a:gd name="T19" fmla="*/ 5 h 235"/>
                    <a:gd name="T20" fmla="*/ 257 w 260"/>
                    <a:gd name="T21" fmla="*/ 7 h 235"/>
                    <a:gd name="T22" fmla="*/ 259 w 260"/>
                    <a:gd name="T23" fmla="*/ 9 h 235"/>
                    <a:gd name="T24" fmla="*/ 259 w 260"/>
                    <a:gd name="T25" fmla="*/ 12 h 235"/>
                    <a:gd name="T26" fmla="*/ 259 w 260"/>
                    <a:gd name="T27" fmla="*/ 37 h 235"/>
                    <a:gd name="T28" fmla="*/ 234 w 260"/>
                    <a:gd name="T29" fmla="*/ 14 h 235"/>
                    <a:gd name="T30" fmla="*/ 0 w 260"/>
                    <a:gd name="T31" fmla="*/ 234 h 235"/>
                    <a:gd name="T32" fmla="*/ 0 w 260"/>
                    <a:gd name="T33" fmla="*/ 217 h 235"/>
                    <a:gd name="T34" fmla="*/ 225 w 260"/>
                    <a:gd name="T35" fmla="*/ 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
                    <a:gd name="T55" fmla="*/ 0 h 235"/>
                    <a:gd name="T56" fmla="*/ 260 w 260"/>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 h="235">
                      <a:moveTo>
                        <a:pt x="225" y="7"/>
                      </a:move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solidFill>
                  <a:srgbClr val="FFFFFF"/>
                </a:solidFill>
                <a:ln w="9525" cap="rnd">
                  <a:noFill/>
                  <a:round/>
                  <a:headEnd/>
                  <a:tailEnd/>
                </a:ln>
              </p:spPr>
              <p:txBody>
                <a:bodyPr/>
                <a:lstStyle/>
                <a:p>
                  <a:endParaRPr lang="zh-CN" altLang="en-US"/>
                </a:p>
              </p:txBody>
            </p:sp>
            <p:sp>
              <p:nvSpPr>
                <p:cNvPr id="52742" name="Freeform 65"/>
                <p:cNvSpPr>
                  <a:spLocks/>
                </p:cNvSpPr>
                <p:nvPr/>
              </p:nvSpPr>
              <p:spPr bwMode="auto">
                <a:xfrm>
                  <a:off x="4588" y="2710"/>
                  <a:ext cx="260" cy="235"/>
                </a:xfrm>
                <a:custGeom>
                  <a:avLst/>
                  <a:gdLst>
                    <a:gd name="T0" fmla="*/ 225 w 260"/>
                    <a:gd name="T1" fmla="*/ 7 h 235"/>
                    <a:gd name="T2" fmla="*/ 225 w 260"/>
                    <a:gd name="T3" fmla="*/ 7 h 235"/>
                    <a:gd name="T4" fmla="*/ 228 w 260"/>
                    <a:gd name="T5" fmla="*/ 4 h 235"/>
                    <a:gd name="T6" fmla="*/ 233 w 260"/>
                    <a:gd name="T7" fmla="*/ 2 h 235"/>
                    <a:gd name="T8" fmla="*/ 236 w 260"/>
                    <a:gd name="T9" fmla="*/ 1 h 235"/>
                    <a:gd name="T10" fmla="*/ 240 w 260"/>
                    <a:gd name="T11" fmla="*/ 0 h 235"/>
                    <a:gd name="T12" fmla="*/ 244 w 260"/>
                    <a:gd name="T13" fmla="*/ 0 h 235"/>
                    <a:gd name="T14" fmla="*/ 248 w 260"/>
                    <a:gd name="T15" fmla="*/ 0 h 235"/>
                    <a:gd name="T16" fmla="*/ 252 w 260"/>
                    <a:gd name="T17" fmla="*/ 1 h 235"/>
                    <a:gd name="T18" fmla="*/ 255 w 260"/>
                    <a:gd name="T19" fmla="*/ 3 h 235"/>
                    <a:gd name="T20" fmla="*/ 255 w 260"/>
                    <a:gd name="T21" fmla="*/ 3 h 235"/>
                    <a:gd name="T22" fmla="*/ 256 w 260"/>
                    <a:gd name="T23" fmla="*/ 5 h 235"/>
                    <a:gd name="T24" fmla="*/ 257 w 260"/>
                    <a:gd name="T25" fmla="*/ 7 h 235"/>
                    <a:gd name="T26" fmla="*/ 259 w 260"/>
                    <a:gd name="T27" fmla="*/ 9 h 235"/>
                    <a:gd name="T28" fmla="*/ 259 w 260"/>
                    <a:gd name="T29" fmla="*/ 12 h 235"/>
                    <a:gd name="T30" fmla="*/ 259 w 260"/>
                    <a:gd name="T31" fmla="*/ 37 h 235"/>
                    <a:gd name="T32" fmla="*/ 234 w 260"/>
                    <a:gd name="T33" fmla="*/ 14 h 235"/>
                    <a:gd name="T34" fmla="*/ 0 w 260"/>
                    <a:gd name="T35" fmla="*/ 234 h 235"/>
                    <a:gd name="T36" fmla="*/ 0 w 260"/>
                    <a:gd name="T37" fmla="*/ 217 h 235"/>
                    <a:gd name="T38" fmla="*/ 225 w 260"/>
                    <a:gd name="T39" fmla="*/ 7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0"/>
                    <a:gd name="T61" fmla="*/ 0 h 235"/>
                    <a:gd name="T62" fmla="*/ 260 w 260"/>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0" h="235">
                      <a:moveTo>
                        <a:pt x="225" y="7"/>
                      </a:moveTo>
                      <a:lnTo>
                        <a:pt x="225" y="7"/>
                      </a:ln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noFill/>
                <a:ln w="12700" cap="rnd">
                  <a:solidFill>
                    <a:srgbClr val="000000"/>
                  </a:solidFill>
                  <a:round/>
                  <a:headEnd type="none" w="sm" len="sm"/>
                  <a:tailEnd type="none" w="sm" len="sm"/>
                </a:ln>
              </p:spPr>
              <p:txBody>
                <a:bodyPr/>
                <a:lstStyle/>
                <a:p>
                  <a:endParaRPr lang="zh-CN" altLang="en-US"/>
                </a:p>
              </p:txBody>
            </p:sp>
            <p:sp>
              <p:nvSpPr>
                <p:cNvPr id="52743" name="Freeform 66"/>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solidFill>
                  <a:srgbClr val="FFFFFF"/>
                </a:solidFill>
                <a:ln w="9525" cap="rnd">
                  <a:noFill/>
                  <a:round/>
                  <a:headEnd/>
                  <a:tailEnd/>
                </a:ln>
              </p:spPr>
              <p:txBody>
                <a:bodyPr/>
                <a:lstStyle/>
                <a:p>
                  <a:endParaRPr lang="zh-CN" altLang="en-US"/>
                </a:p>
              </p:txBody>
            </p:sp>
            <p:sp>
              <p:nvSpPr>
                <p:cNvPr id="52744" name="Freeform 67"/>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745" name="Freeform 68"/>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8 w 443"/>
                    <a:gd name="T7" fmla="*/ 5 h 393"/>
                    <a:gd name="T8" fmla="*/ 232 w 443"/>
                    <a:gd name="T9" fmla="*/ 2 h 393"/>
                    <a:gd name="T10" fmla="*/ 236 w 443"/>
                    <a:gd name="T11" fmla="*/ 1 h 393"/>
                    <a:gd name="T12" fmla="*/ 240 w 443"/>
                    <a:gd name="T13" fmla="*/ 0 h 393"/>
                    <a:gd name="T14" fmla="*/ 244 w 443"/>
                    <a:gd name="T15" fmla="*/ 0 h 393"/>
                    <a:gd name="T16" fmla="*/ 249 w 443"/>
                    <a:gd name="T17" fmla="*/ 1 h 393"/>
                    <a:gd name="T18" fmla="*/ 251 w 443"/>
                    <a:gd name="T19" fmla="*/ 1 h 393"/>
                    <a:gd name="T20" fmla="*/ 254 w 443"/>
                    <a:gd name="T21" fmla="*/ 4 h 393"/>
                    <a:gd name="T22" fmla="*/ 442 w 443"/>
                    <a:gd name="T23" fmla="*/ 178 h 393"/>
                    <a:gd name="T24" fmla="*/ 438 w 443"/>
                    <a:gd name="T25" fmla="*/ 177 h 393"/>
                    <a:gd name="T26" fmla="*/ 435 w 443"/>
                    <a:gd name="T27" fmla="*/ 175 h 393"/>
                    <a:gd name="T28" fmla="*/ 430 w 443"/>
                    <a:gd name="T29" fmla="*/ 175 h 393"/>
                    <a:gd name="T30" fmla="*/ 427 w 443"/>
                    <a:gd name="T31" fmla="*/ 175 h 393"/>
                    <a:gd name="T32" fmla="*/ 422 w 443"/>
                    <a:gd name="T33" fmla="*/ 176 h 393"/>
                    <a:gd name="T34" fmla="*/ 419 w 443"/>
                    <a:gd name="T35" fmla="*/ 177 h 393"/>
                    <a:gd name="T36" fmla="*/ 415 w 443"/>
                    <a:gd name="T37" fmla="*/ 180 h 393"/>
                    <a:gd name="T38" fmla="*/ 411 w 443"/>
                    <a:gd name="T39" fmla="*/ 183 h 393"/>
                    <a:gd name="T40" fmla="*/ 187 w 443"/>
                    <a:gd name="T41" fmla="*/ 392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solidFill>
                  <a:srgbClr val="FFFFFF"/>
                </a:solidFill>
                <a:ln w="9525" cap="rnd">
                  <a:noFill/>
                  <a:round/>
                  <a:headEnd/>
                  <a:tailEnd/>
                </a:ln>
              </p:spPr>
              <p:txBody>
                <a:bodyPr/>
                <a:lstStyle/>
                <a:p>
                  <a:endParaRPr lang="zh-CN" altLang="en-US"/>
                </a:p>
              </p:txBody>
            </p:sp>
            <p:sp>
              <p:nvSpPr>
                <p:cNvPr id="52746" name="Freeform 69"/>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4 w 443"/>
                    <a:gd name="T7" fmla="*/ 8 h 393"/>
                    <a:gd name="T8" fmla="*/ 228 w 443"/>
                    <a:gd name="T9" fmla="*/ 5 h 393"/>
                    <a:gd name="T10" fmla="*/ 232 w 443"/>
                    <a:gd name="T11" fmla="*/ 2 h 393"/>
                    <a:gd name="T12" fmla="*/ 236 w 443"/>
                    <a:gd name="T13" fmla="*/ 1 h 393"/>
                    <a:gd name="T14" fmla="*/ 240 w 443"/>
                    <a:gd name="T15" fmla="*/ 0 h 393"/>
                    <a:gd name="T16" fmla="*/ 244 w 443"/>
                    <a:gd name="T17" fmla="*/ 0 h 393"/>
                    <a:gd name="T18" fmla="*/ 249 w 443"/>
                    <a:gd name="T19" fmla="*/ 1 h 393"/>
                    <a:gd name="T20" fmla="*/ 251 w 443"/>
                    <a:gd name="T21" fmla="*/ 1 h 393"/>
                    <a:gd name="T22" fmla="*/ 254 w 443"/>
                    <a:gd name="T23" fmla="*/ 4 h 393"/>
                    <a:gd name="T24" fmla="*/ 442 w 443"/>
                    <a:gd name="T25" fmla="*/ 178 h 393"/>
                    <a:gd name="T26" fmla="*/ 442 w 443"/>
                    <a:gd name="T27" fmla="*/ 178 h 393"/>
                    <a:gd name="T28" fmla="*/ 438 w 443"/>
                    <a:gd name="T29" fmla="*/ 177 h 393"/>
                    <a:gd name="T30" fmla="*/ 435 w 443"/>
                    <a:gd name="T31" fmla="*/ 175 h 393"/>
                    <a:gd name="T32" fmla="*/ 430 w 443"/>
                    <a:gd name="T33" fmla="*/ 175 h 393"/>
                    <a:gd name="T34" fmla="*/ 427 w 443"/>
                    <a:gd name="T35" fmla="*/ 175 h 393"/>
                    <a:gd name="T36" fmla="*/ 422 w 443"/>
                    <a:gd name="T37" fmla="*/ 176 h 393"/>
                    <a:gd name="T38" fmla="*/ 419 w 443"/>
                    <a:gd name="T39" fmla="*/ 177 h 393"/>
                    <a:gd name="T40" fmla="*/ 415 w 443"/>
                    <a:gd name="T41" fmla="*/ 180 h 393"/>
                    <a:gd name="T42" fmla="*/ 411 w 443"/>
                    <a:gd name="T43" fmla="*/ 183 h 393"/>
                    <a:gd name="T44" fmla="*/ 187 w 443"/>
                    <a:gd name="T45" fmla="*/ 392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3"/>
                    <a:gd name="T70" fmla="*/ 0 h 393"/>
                    <a:gd name="T71" fmla="*/ 443 w 443"/>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noFill/>
                <a:ln w="12700" cap="rnd">
                  <a:solidFill>
                    <a:srgbClr val="000000"/>
                  </a:solidFill>
                  <a:round/>
                  <a:headEnd type="none" w="sm" len="sm"/>
                  <a:tailEnd type="none" w="sm" len="sm"/>
                </a:ln>
              </p:spPr>
              <p:txBody>
                <a:bodyPr/>
                <a:lstStyle/>
                <a:p>
                  <a:endParaRPr lang="zh-CN" altLang="en-US"/>
                </a:p>
              </p:txBody>
            </p:sp>
            <p:sp>
              <p:nvSpPr>
                <p:cNvPr id="52747" name="Freeform 70"/>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solidFill>
                  <a:srgbClr val="FFFFFF"/>
                </a:solidFill>
                <a:ln w="9525" cap="rnd">
                  <a:noFill/>
                  <a:round/>
                  <a:headEnd/>
                  <a:tailEnd/>
                </a:ln>
              </p:spPr>
              <p:txBody>
                <a:bodyPr/>
                <a:lstStyle/>
                <a:p>
                  <a:endParaRPr lang="zh-CN" altLang="en-US"/>
                </a:p>
              </p:txBody>
            </p:sp>
            <p:sp>
              <p:nvSpPr>
                <p:cNvPr id="52748" name="Freeform 71"/>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noFill/>
                <a:ln w="12700" cap="rnd">
                  <a:solidFill>
                    <a:srgbClr val="000000"/>
                  </a:solidFill>
                  <a:round/>
                  <a:headEnd type="none" w="sm" len="sm"/>
                  <a:tailEnd type="none" w="sm" len="sm"/>
                </a:ln>
              </p:spPr>
              <p:txBody>
                <a:bodyPr/>
                <a:lstStyle/>
                <a:p>
                  <a:endParaRPr lang="zh-CN" altLang="en-US"/>
                </a:p>
              </p:txBody>
            </p:sp>
            <p:sp>
              <p:nvSpPr>
                <p:cNvPr id="52749" name="Line 72"/>
                <p:cNvSpPr>
                  <a:spLocks noChangeShapeType="1"/>
                </p:cNvSpPr>
                <p:nvPr/>
              </p:nvSpPr>
              <p:spPr bwMode="auto">
                <a:xfrm flipV="1">
                  <a:off x="4475" y="2636"/>
                  <a:ext cx="137" cy="75"/>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sp>
          <p:nvSpPr>
            <p:cNvPr id="52512" name="Oval 73"/>
            <p:cNvSpPr>
              <a:spLocks noChangeArrowheads="1"/>
            </p:cNvSpPr>
            <p:nvPr/>
          </p:nvSpPr>
          <p:spPr bwMode="auto">
            <a:xfrm rot="2280000">
              <a:off x="1178" y="1904"/>
              <a:ext cx="3407" cy="1060"/>
            </a:xfrm>
            <a:prstGeom prst="ellipse">
              <a:avLst/>
            </a:prstGeom>
            <a:solidFill>
              <a:srgbClr val="A9FF93">
                <a:alpha val="50195"/>
              </a:srgbClr>
            </a:solidFill>
            <a:ln w="9525">
              <a:noFill/>
              <a:round/>
              <a:headEnd/>
              <a:tailEnd/>
            </a:ln>
          </p:spPr>
          <p:txBody>
            <a:bodyPr wrap="none" anchor="ctr"/>
            <a:lstStyle/>
            <a:p>
              <a:endParaRPr lang="zh-CN" altLang="en-US"/>
            </a:p>
          </p:txBody>
        </p:sp>
        <p:sp>
          <p:nvSpPr>
            <p:cNvPr id="52513" name="Line 74"/>
            <p:cNvSpPr>
              <a:spLocks noChangeShapeType="1"/>
            </p:cNvSpPr>
            <p:nvPr/>
          </p:nvSpPr>
          <p:spPr bwMode="auto">
            <a:xfrm flipV="1">
              <a:off x="1710" y="1620"/>
              <a:ext cx="226" cy="20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514" name="Line 75"/>
            <p:cNvSpPr>
              <a:spLocks noChangeShapeType="1"/>
            </p:cNvSpPr>
            <p:nvPr/>
          </p:nvSpPr>
          <p:spPr bwMode="auto">
            <a:xfrm flipV="1">
              <a:off x="3654" y="3071"/>
              <a:ext cx="225" cy="20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515" name="Group 76"/>
            <p:cNvGrpSpPr>
              <a:grpSpLocks/>
            </p:cNvGrpSpPr>
            <p:nvPr/>
          </p:nvGrpSpPr>
          <p:grpSpPr bwMode="auto">
            <a:xfrm>
              <a:off x="2715" y="1039"/>
              <a:ext cx="757" cy="1056"/>
              <a:chOff x="2715" y="1039"/>
              <a:chExt cx="757" cy="1056"/>
            </a:xfrm>
          </p:grpSpPr>
          <p:grpSp>
            <p:nvGrpSpPr>
              <p:cNvPr id="52677" name="Group 77"/>
              <p:cNvGrpSpPr>
                <a:grpSpLocks/>
              </p:cNvGrpSpPr>
              <p:nvPr/>
            </p:nvGrpSpPr>
            <p:grpSpPr bwMode="auto">
              <a:xfrm>
                <a:off x="2782" y="1455"/>
                <a:ext cx="150" cy="129"/>
                <a:chOff x="2782" y="1455"/>
                <a:chExt cx="150" cy="129"/>
              </a:xfrm>
            </p:grpSpPr>
            <p:sp>
              <p:nvSpPr>
                <p:cNvPr id="52695" name="AutoShape 78"/>
                <p:cNvSpPr>
                  <a:spLocks noChangeArrowheads="1"/>
                </p:cNvSpPr>
                <p:nvPr/>
              </p:nvSpPr>
              <p:spPr bwMode="auto">
                <a:xfrm rot="19620000" flipH="1">
                  <a:off x="2801" y="147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96" name="AutoShape 79"/>
                <p:cNvSpPr>
                  <a:spLocks noChangeArrowheads="1"/>
                </p:cNvSpPr>
                <p:nvPr/>
              </p:nvSpPr>
              <p:spPr bwMode="auto">
                <a:xfrm rot="19620000" flipH="1">
                  <a:off x="2804" y="145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97" name="Line 80"/>
                <p:cNvSpPr>
                  <a:spLocks noChangeShapeType="1"/>
                </p:cNvSpPr>
                <p:nvPr/>
              </p:nvSpPr>
              <p:spPr bwMode="auto">
                <a:xfrm flipH="1">
                  <a:off x="2864" y="155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98" name="Line 81"/>
                <p:cNvSpPr>
                  <a:spLocks noChangeShapeType="1"/>
                </p:cNvSpPr>
                <p:nvPr/>
              </p:nvSpPr>
              <p:spPr bwMode="auto">
                <a:xfrm flipH="1">
                  <a:off x="2928" y="1517"/>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99" name="Line 82"/>
                <p:cNvSpPr>
                  <a:spLocks noChangeShapeType="1"/>
                </p:cNvSpPr>
                <p:nvPr/>
              </p:nvSpPr>
              <p:spPr bwMode="auto">
                <a:xfrm flipH="1">
                  <a:off x="2931" y="1518"/>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700" name="Line 83"/>
                <p:cNvSpPr>
                  <a:spLocks noChangeShapeType="1"/>
                </p:cNvSpPr>
                <p:nvPr/>
              </p:nvSpPr>
              <p:spPr bwMode="auto">
                <a:xfrm flipH="1">
                  <a:off x="2787" y="149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701" name="Line 84"/>
                <p:cNvSpPr>
                  <a:spLocks noChangeShapeType="1"/>
                </p:cNvSpPr>
                <p:nvPr/>
              </p:nvSpPr>
              <p:spPr bwMode="auto">
                <a:xfrm flipH="1">
                  <a:off x="2782" y="149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678" name="Group 85"/>
              <p:cNvGrpSpPr>
                <a:grpSpLocks/>
              </p:cNvGrpSpPr>
              <p:nvPr/>
            </p:nvGrpSpPr>
            <p:grpSpPr bwMode="auto">
              <a:xfrm>
                <a:off x="2715" y="1039"/>
                <a:ext cx="757" cy="1056"/>
                <a:chOff x="2715" y="1039"/>
                <a:chExt cx="757" cy="1056"/>
              </a:xfrm>
            </p:grpSpPr>
            <p:sp>
              <p:nvSpPr>
                <p:cNvPr id="52679" name="Freeform 86"/>
                <p:cNvSpPr>
                  <a:spLocks/>
                </p:cNvSpPr>
                <p:nvPr/>
              </p:nvSpPr>
              <p:spPr bwMode="auto">
                <a:xfrm>
                  <a:off x="2719" y="140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680" name="Freeform 87"/>
                <p:cNvSpPr>
                  <a:spLocks/>
                </p:cNvSpPr>
                <p:nvPr/>
              </p:nvSpPr>
              <p:spPr bwMode="auto">
                <a:xfrm>
                  <a:off x="2719" y="140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681" name="Freeform 88"/>
                <p:cNvSpPr>
                  <a:spLocks/>
                </p:cNvSpPr>
                <p:nvPr/>
              </p:nvSpPr>
              <p:spPr bwMode="auto">
                <a:xfrm>
                  <a:off x="2835" y="149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682" name="Freeform 89"/>
                <p:cNvSpPr>
                  <a:spLocks/>
                </p:cNvSpPr>
                <p:nvPr/>
              </p:nvSpPr>
              <p:spPr bwMode="auto">
                <a:xfrm>
                  <a:off x="2835" y="149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683" name="Freeform 90"/>
                <p:cNvSpPr>
                  <a:spLocks/>
                </p:cNvSpPr>
                <p:nvPr/>
              </p:nvSpPr>
              <p:spPr bwMode="auto">
                <a:xfrm>
                  <a:off x="2715" y="164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684" name="Freeform 91"/>
                <p:cNvSpPr>
                  <a:spLocks/>
                </p:cNvSpPr>
                <p:nvPr/>
              </p:nvSpPr>
              <p:spPr bwMode="auto">
                <a:xfrm>
                  <a:off x="2715" y="164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685" name="Freeform 92"/>
                <p:cNvSpPr>
                  <a:spLocks/>
                </p:cNvSpPr>
                <p:nvPr/>
              </p:nvSpPr>
              <p:spPr bwMode="auto">
                <a:xfrm>
                  <a:off x="2999" y="103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686" name="Freeform 93"/>
                <p:cNvSpPr>
                  <a:spLocks/>
                </p:cNvSpPr>
                <p:nvPr/>
              </p:nvSpPr>
              <p:spPr bwMode="auto">
                <a:xfrm>
                  <a:off x="2999" y="103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687" name="Freeform 94"/>
                <p:cNvSpPr>
                  <a:spLocks/>
                </p:cNvSpPr>
                <p:nvPr/>
              </p:nvSpPr>
              <p:spPr bwMode="auto">
                <a:xfrm>
                  <a:off x="3151" y="1750"/>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688" name="Freeform 95"/>
                <p:cNvSpPr>
                  <a:spLocks/>
                </p:cNvSpPr>
                <p:nvPr/>
              </p:nvSpPr>
              <p:spPr bwMode="auto">
                <a:xfrm>
                  <a:off x="3151" y="1750"/>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689" name="Freeform 96"/>
                <p:cNvSpPr>
                  <a:spLocks/>
                </p:cNvSpPr>
                <p:nvPr/>
              </p:nvSpPr>
              <p:spPr bwMode="auto">
                <a:xfrm>
                  <a:off x="2999" y="105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690" name="Freeform 97"/>
                <p:cNvSpPr>
                  <a:spLocks/>
                </p:cNvSpPr>
                <p:nvPr/>
              </p:nvSpPr>
              <p:spPr bwMode="auto">
                <a:xfrm>
                  <a:off x="2999" y="105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691" name="Freeform 98"/>
                <p:cNvSpPr>
                  <a:spLocks/>
                </p:cNvSpPr>
                <p:nvPr/>
              </p:nvSpPr>
              <p:spPr bwMode="auto">
                <a:xfrm>
                  <a:off x="3052" y="115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692" name="Freeform 99"/>
                <p:cNvSpPr>
                  <a:spLocks/>
                </p:cNvSpPr>
                <p:nvPr/>
              </p:nvSpPr>
              <p:spPr bwMode="auto">
                <a:xfrm>
                  <a:off x="3052" y="115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693" name="Freeform 100"/>
                <p:cNvSpPr>
                  <a:spLocks/>
                </p:cNvSpPr>
                <p:nvPr/>
              </p:nvSpPr>
              <p:spPr bwMode="auto">
                <a:xfrm>
                  <a:off x="2879" y="1727"/>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694" name="Freeform 101"/>
                <p:cNvSpPr>
                  <a:spLocks/>
                </p:cNvSpPr>
                <p:nvPr/>
              </p:nvSpPr>
              <p:spPr bwMode="auto">
                <a:xfrm>
                  <a:off x="2879" y="1727"/>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516" name="Group 102"/>
            <p:cNvGrpSpPr>
              <a:grpSpLocks/>
            </p:cNvGrpSpPr>
            <p:nvPr/>
          </p:nvGrpSpPr>
          <p:grpSpPr bwMode="auto">
            <a:xfrm>
              <a:off x="1846" y="2809"/>
              <a:ext cx="757" cy="1056"/>
              <a:chOff x="1846" y="2809"/>
              <a:chExt cx="757" cy="1056"/>
            </a:xfrm>
          </p:grpSpPr>
          <p:grpSp>
            <p:nvGrpSpPr>
              <p:cNvPr id="52652" name="Group 103"/>
              <p:cNvGrpSpPr>
                <a:grpSpLocks/>
              </p:cNvGrpSpPr>
              <p:nvPr/>
            </p:nvGrpSpPr>
            <p:grpSpPr bwMode="auto">
              <a:xfrm>
                <a:off x="1913" y="3225"/>
                <a:ext cx="150" cy="129"/>
                <a:chOff x="1913" y="3225"/>
                <a:chExt cx="150" cy="129"/>
              </a:xfrm>
            </p:grpSpPr>
            <p:sp>
              <p:nvSpPr>
                <p:cNvPr id="52670" name="AutoShape 104"/>
                <p:cNvSpPr>
                  <a:spLocks noChangeArrowheads="1"/>
                </p:cNvSpPr>
                <p:nvPr/>
              </p:nvSpPr>
              <p:spPr bwMode="auto">
                <a:xfrm rot="19620000" flipH="1">
                  <a:off x="1932" y="324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71" name="AutoShape 105"/>
                <p:cNvSpPr>
                  <a:spLocks noChangeArrowheads="1"/>
                </p:cNvSpPr>
                <p:nvPr/>
              </p:nvSpPr>
              <p:spPr bwMode="auto">
                <a:xfrm rot="19620000" flipH="1">
                  <a:off x="1935" y="322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72" name="Line 106"/>
                <p:cNvSpPr>
                  <a:spLocks noChangeShapeType="1"/>
                </p:cNvSpPr>
                <p:nvPr/>
              </p:nvSpPr>
              <p:spPr bwMode="auto">
                <a:xfrm flipH="1">
                  <a:off x="1995" y="332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3" name="Line 107"/>
                <p:cNvSpPr>
                  <a:spLocks noChangeShapeType="1"/>
                </p:cNvSpPr>
                <p:nvPr/>
              </p:nvSpPr>
              <p:spPr bwMode="auto">
                <a:xfrm flipH="1">
                  <a:off x="2059" y="3287"/>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4" name="Line 108"/>
                <p:cNvSpPr>
                  <a:spLocks noChangeShapeType="1"/>
                </p:cNvSpPr>
                <p:nvPr/>
              </p:nvSpPr>
              <p:spPr bwMode="auto">
                <a:xfrm flipH="1">
                  <a:off x="2062" y="3288"/>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5" name="Line 109"/>
                <p:cNvSpPr>
                  <a:spLocks noChangeShapeType="1"/>
                </p:cNvSpPr>
                <p:nvPr/>
              </p:nvSpPr>
              <p:spPr bwMode="auto">
                <a:xfrm flipH="1">
                  <a:off x="1918" y="326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6" name="Line 110"/>
                <p:cNvSpPr>
                  <a:spLocks noChangeShapeType="1"/>
                </p:cNvSpPr>
                <p:nvPr/>
              </p:nvSpPr>
              <p:spPr bwMode="auto">
                <a:xfrm flipH="1">
                  <a:off x="1913" y="326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653" name="Group 111"/>
              <p:cNvGrpSpPr>
                <a:grpSpLocks/>
              </p:cNvGrpSpPr>
              <p:nvPr/>
            </p:nvGrpSpPr>
            <p:grpSpPr bwMode="auto">
              <a:xfrm>
                <a:off x="1846" y="2809"/>
                <a:ext cx="757" cy="1056"/>
                <a:chOff x="1846" y="2809"/>
                <a:chExt cx="757" cy="1056"/>
              </a:xfrm>
            </p:grpSpPr>
            <p:sp>
              <p:nvSpPr>
                <p:cNvPr id="52654" name="Freeform 112"/>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655" name="Freeform 113"/>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656" name="Freeform 114"/>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657" name="Freeform 115"/>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658" name="Freeform 116"/>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659" name="Freeform 117"/>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660" name="Freeform 118"/>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661" name="Freeform 119"/>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662" name="Freeform 120"/>
                <p:cNvSpPr>
                  <a:spLocks/>
                </p:cNvSpPr>
                <p:nvPr/>
              </p:nvSpPr>
              <p:spPr bwMode="auto">
                <a:xfrm>
                  <a:off x="2282" y="3520"/>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663" name="Freeform 121"/>
                <p:cNvSpPr>
                  <a:spLocks/>
                </p:cNvSpPr>
                <p:nvPr/>
              </p:nvSpPr>
              <p:spPr bwMode="auto">
                <a:xfrm>
                  <a:off x="2282" y="3520"/>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664" name="Freeform 122"/>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665" name="Freeform 123"/>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666" name="Freeform 124"/>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667" name="Freeform 125"/>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668" name="Freeform 126"/>
                <p:cNvSpPr>
                  <a:spLocks/>
                </p:cNvSpPr>
                <p:nvPr/>
              </p:nvSpPr>
              <p:spPr bwMode="auto">
                <a:xfrm>
                  <a:off x="2010" y="3497"/>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669" name="Freeform 127"/>
                <p:cNvSpPr>
                  <a:spLocks/>
                </p:cNvSpPr>
                <p:nvPr/>
              </p:nvSpPr>
              <p:spPr bwMode="auto">
                <a:xfrm>
                  <a:off x="2010" y="3497"/>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517" name="Group 128"/>
            <p:cNvGrpSpPr>
              <a:grpSpLocks/>
            </p:cNvGrpSpPr>
            <p:nvPr/>
          </p:nvGrpSpPr>
          <p:grpSpPr bwMode="auto">
            <a:xfrm>
              <a:off x="1370" y="1727"/>
              <a:ext cx="573" cy="552"/>
              <a:chOff x="1370" y="1727"/>
              <a:chExt cx="573" cy="552"/>
            </a:xfrm>
          </p:grpSpPr>
          <p:sp>
            <p:nvSpPr>
              <p:cNvPr id="52621" name="Line 129"/>
              <p:cNvSpPr>
                <a:spLocks noChangeShapeType="1"/>
              </p:cNvSpPr>
              <p:nvPr/>
            </p:nvSpPr>
            <p:spPr bwMode="auto">
              <a:xfrm flipV="1">
                <a:off x="1885" y="1857"/>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622" name="Freeform 130"/>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623" name="Freeform 131"/>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624" name="Freeform 132"/>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625" name="Freeform 133"/>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626" name="Freeform 134"/>
              <p:cNvSpPr>
                <a:spLocks/>
              </p:cNvSpPr>
              <p:nvPr/>
            </p:nvSpPr>
            <p:spPr bwMode="auto">
              <a:xfrm>
                <a:off x="1447" y="1737"/>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627" name="Freeform 135"/>
              <p:cNvSpPr>
                <a:spLocks/>
              </p:cNvSpPr>
              <p:nvPr/>
            </p:nvSpPr>
            <p:spPr bwMode="auto">
              <a:xfrm>
                <a:off x="1447" y="1737"/>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628" name="Line 136"/>
              <p:cNvSpPr>
                <a:spLocks noChangeShapeType="1"/>
              </p:cNvSpPr>
              <p:nvPr/>
            </p:nvSpPr>
            <p:spPr bwMode="auto">
              <a:xfrm flipV="1">
                <a:off x="1921" y="1784"/>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629" name="Line 137"/>
              <p:cNvSpPr>
                <a:spLocks noChangeShapeType="1"/>
              </p:cNvSpPr>
              <p:nvPr/>
            </p:nvSpPr>
            <p:spPr bwMode="auto">
              <a:xfrm>
                <a:off x="1930" y="2246"/>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630" name="Freeform 138"/>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631" name="Freeform 139"/>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632" name="Freeform 140"/>
              <p:cNvSpPr>
                <a:spLocks/>
              </p:cNvSpPr>
              <p:nvPr/>
            </p:nvSpPr>
            <p:spPr bwMode="auto">
              <a:xfrm>
                <a:off x="1401" y="1755"/>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633" name="Freeform 141"/>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634" name="Freeform 142"/>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635" name="Freeform 143"/>
              <p:cNvSpPr>
                <a:spLocks/>
              </p:cNvSpPr>
              <p:nvPr/>
            </p:nvSpPr>
            <p:spPr bwMode="auto">
              <a:xfrm>
                <a:off x="1873" y="1921"/>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636" name="Freeform 144"/>
              <p:cNvSpPr>
                <a:spLocks/>
              </p:cNvSpPr>
              <p:nvPr/>
            </p:nvSpPr>
            <p:spPr bwMode="auto">
              <a:xfrm>
                <a:off x="1370" y="2022"/>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637" name="Freeform 145"/>
              <p:cNvSpPr>
                <a:spLocks/>
              </p:cNvSpPr>
              <p:nvPr/>
            </p:nvSpPr>
            <p:spPr bwMode="auto">
              <a:xfrm>
                <a:off x="1370" y="2022"/>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638" name="Freeform 146"/>
              <p:cNvSpPr>
                <a:spLocks/>
              </p:cNvSpPr>
              <p:nvPr/>
            </p:nvSpPr>
            <p:spPr bwMode="auto">
              <a:xfrm>
                <a:off x="1471" y="1751"/>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639" name="Freeform 147"/>
              <p:cNvSpPr>
                <a:spLocks/>
              </p:cNvSpPr>
              <p:nvPr/>
            </p:nvSpPr>
            <p:spPr bwMode="auto">
              <a:xfrm>
                <a:off x="1471" y="1751"/>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640" name="Freeform 148"/>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641" name="Freeform 149"/>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642" name="Freeform 150"/>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643" name="Freeform 151"/>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644" name="Freeform 152"/>
              <p:cNvSpPr>
                <a:spLocks/>
              </p:cNvSpPr>
              <p:nvPr/>
            </p:nvSpPr>
            <p:spPr bwMode="auto">
              <a:xfrm>
                <a:off x="1874" y="1793"/>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645" name="Group 153"/>
              <p:cNvGrpSpPr>
                <a:grpSpLocks/>
              </p:cNvGrpSpPr>
              <p:nvPr/>
            </p:nvGrpSpPr>
            <p:grpSpPr bwMode="auto">
              <a:xfrm>
                <a:off x="1412" y="1782"/>
                <a:ext cx="144" cy="250"/>
                <a:chOff x="1412" y="1782"/>
                <a:chExt cx="144" cy="250"/>
              </a:xfrm>
            </p:grpSpPr>
            <p:sp>
              <p:nvSpPr>
                <p:cNvPr id="52646" name="AutoShape 154"/>
                <p:cNvSpPr>
                  <a:spLocks noChangeArrowheads="1"/>
                </p:cNvSpPr>
                <p:nvPr/>
              </p:nvSpPr>
              <p:spPr bwMode="auto">
                <a:xfrm rot="480000" flipH="1">
                  <a:off x="1412" y="1803"/>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647" name="Line 155"/>
                <p:cNvSpPr>
                  <a:spLocks noChangeShapeType="1"/>
                </p:cNvSpPr>
                <p:nvPr/>
              </p:nvSpPr>
              <p:spPr bwMode="auto">
                <a:xfrm flipV="1">
                  <a:off x="1532" y="179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48" name="Line 156"/>
                <p:cNvSpPr>
                  <a:spLocks noChangeShapeType="1"/>
                </p:cNvSpPr>
                <p:nvPr/>
              </p:nvSpPr>
              <p:spPr bwMode="auto">
                <a:xfrm>
                  <a:off x="1445" y="1782"/>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49" name="Line 157"/>
                <p:cNvSpPr>
                  <a:spLocks noChangeShapeType="1"/>
                </p:cNvSpPr>
                <p:nvPr/>
              </p:nvSpPr>
              <p:spPr bwMode="auto">
                <a:xfrm flipV="1">
                  <a:off x="1428" y="1782"/>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50" name="Line 158"/>
                <p:cNvSpPr>
                  <a:spLocks noChangeShapeType="1"/>
                </p:cNvSpPr>
                <p:nvPr/>
              </p:nvSpPr>
              <p:spPr bwMode="auto">
                <a:xfrm flipV="1">
                  <a:off x="1539" y="2025"/>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51" name="Line 159"/>
                <p:cNvSpPr>
                  <a:spLocks noChangeShapeType="1"/>
                </p:cNvSpPr>
                <p:nvPr/>
              </p:nvSpPr>
              <p:spPr bwMode="auto">
                <a:xfrm>
                  <a:off x="1549" y="1794"/>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518" name="Group 160"/>
            <p:cNvGrpSpPr>
              <a:grpSpLocks/>
            </p:cNvGrpSpPr>
            <p:nvPr/>
          </p:nvGrpSpPr>
          <p:grpSpPr bwMode="auto">
            <a:xfrm>
              <a:off x="3397" y="3181"/>
              <a:ext cx="573" cy="552"/>
              <a:chOff x="3397" y="3181"/>
              <a:chExt cx="573" cy="552"/>
            </a:xfrm>
          </p:grpSpPr>
          <p:sp>
            <p:nvSpPr>
              <p:cNvPr id="52590" name="Line 161"/>
              <p:cNvSpPr>
                <a:spLocks noChangeShapeType="1"/>
              </p:cNvSpPr>
              <p:nvPr/>
            </p:nvSpPr>
            <p:spPr bwMode="auto">
              <a:xfrm flipV="1">
                <a:off x="3912" y="3311"/>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91" name="Freeform 162"/>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592" name="Freeform 163"/>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593" name="Freeform 164"/>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594" name="Freeform 165"/>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595" name="Freeform 166"/>
              <p:cNvSpPr>
                <a:spLocks/>
              </p:cNvSpPr>
              <p:nvPr/>
            </p:nvSpPr>
            <p:spPr bwMode="auto">
              <a:xfrm>
                <a:off x="3474" y="3191"/>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596" name="Freeform 167"/>
              <p:cNvSpPr>
                <a:spLocks/>
              </p:cNvSpPr>
              <p:nvPr/>
            </p:nvSpPr>
            <p:spPr bwMode="auto">
              <a:xfrm>
                <a:off x="3474" y="3191"/>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597" name="Line 168"/>
              <p:cNvSpPr>
                <a:spLocks noChangeShapeType="1"/>
              </p:cNvSpPr>
              <p:nvPr/>
            </p:nvSpPr>
            <p:spPr bwMode="auto">
              <a:xfrm flipV="1">
                <a:off x="3948" y="3238"/>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98" name="Line 169"/>
              <p:cNvSpPr>
                <a:spLocks noChangeShapeType="1"/>
              </p:cNvSpPr>
              <p:nvPr/>
            </p:nvSpPr>
            <p:spPr bwMode="auto">
              <a:xfrm>
                <a:off x="3957" y="3700"/>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99" name="Freeform 170"/>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600" name="Freeform 171"/>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601" name="Freeform 172"/>
              <p:cNvSpPr>
                <a:spLocks/>
              </p:cNvSpPr>
              <p:nvPr/>
            </p:nvSpPr>
            <p:spPr bwMode="auto">
              <a:xfrm>
                <a:off x="3428" y="3209"/>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602" name="Freeform 173"/>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603" name="Freeform 174"/>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604" name="Freeform 175"/>
              <p:cNvSpPr>
                <a:spLocks/>
              </p:cNvSpPr>
              <p:nvPr/>
            </p:nvSpPr>
            <p:spPr bwMode="auto">
              <a:xfrm>
                <a:off x="3900" y="3375"/>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605" name="Freeform 176"/>
              <p:cNvSpPr>
                <a:spLocks/>
              </p:cNvSpPr>
              <p:nvPr/>
            </p:nvSpPr>
            <p:spPr bwMode="auto">
              <a:xfrm>
                <a:off x="3397" y="3476"/>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606" name="Freeform 177"/>
              <p:cNvSpPr>
                <a:spLocks/>
              </p:cNvSpPr>
              <p:nvPr/>
            </p:nvSpPr>
            <p:spPr bwMode="auto">
              <a:xfrm>
                <a:off x="3397" y="3476"/>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607" name="Freeform 178"/>
              <p:cNvSpPr>
                <a:spLocks/>
              </p:cNvSpPr>
              <p:nvPr/>
            </p:nvSpPr>
            <p:spPr bwMode="auto">
              <a:xfrm>
                <a:off x="3498" y="3205"/>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608" name="Freeform 179"/>
              <p:cNvSpPr>
                <a:spLocks/>
              </p:cNvSpPr>
              <p:nvPr/>
            </p:nvSpPr>
            <p:spPr bwMode="auto">
              <a:xfrm>
                <a:off x="3498" y="3205"/>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609" name="Freeform 180"/>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610" name="Freeform 181"/>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611" name="Freeform 182"/>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612" name="Freeform 183"/>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613" name="Freeform 184"/>
              <p:cNvSpPr>
                <a:spLocks/>
              </p:cNvSpPr>
              <p:nvPr/>
            </p:nvSpPr>
            <p:spPr bwMode="auto">
              <a:xfrm>
                <a:off x="3901" y="3247"/>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614" name="Group 185"/>
              <p:cNvGrpSpPr>
                <a:grpSpLocks/>
              </p:cNvGrpSpPr>
              <p:nvPr/>
            </p:nvGrpSpPr>
            <p:grpSpPr bwMode="auto">
              <a:xfrm>
                <a:off x="3439" y="3236"/>
                <a:ext cx="144" cy="250"/>
                <a:chOff x="3439" y="3236"/>
                <a:chExt cx="144" cy="250"/>
              </a:xfrm>
            </p:grpSpPr>
            <p:sp>
              <p:nvSpPr>
                <p:cNvPr id="52615" name="AutoShape 186"/>
                <p:cNvSpPr>
                  <a:spLocks noChangeArrowheads="1"/>
                </p:cNvSpPr>
                <p:nvPr/>
              </p:nvSpPr>
              <p:spPr bwMode="auto">
                <a:xfrm rot="480000" flipH="1">
                  <a:off x="3439" y="3257"/>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616" name="Line 187"/>
                <p:cNvSpPr>
                  <a:spLocks noChangeShapeType="1"/>
                </p:cNvSpPr>
                <p:nvPr/>
              </p:nvSpPr>
              <p:spPr bwMode="auto">
                <a:xfrm flipV="1">
                  <a:off x="3559" y="3250"/>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17" name="Line 188"/>
                <p:cNvSpPr>
                  <a:spLocks noChangeShapeType="1"/>
                </p:cNvSpPr>
                <p:nvPr/>
              </p:nvSpPr>
              <p:spPr bwMode="auto">
                <a:xfrm>
                  <a:off x="3472" y="3236"/>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18" name="Line 189"/>
                <p:cNvSpPr>
                  <a:spLocks noChangeShapeType="1"/>
                </p:cNvSpPr>
                <p:nvPr/>
              </p:nvSpPr>
              <p:spPr bwMode="auto">
                <a:xfrm flipV="1">
                  <a:off x="3455" y="323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19" name="Line 190"/>
                <p:cNvSpPr>
                  <a:spLocks noChangeShapeType="1"/>
                </p:cNvSpPr>
                <p:nvPr/>
              </p:nvSpPr>
              <p:spPr bwMode="auto">
                <a:xfrm flipV="1">
                  <a:off x="3566" y="3479"/>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20" name="Line 191"/>
                <p:cNvSpPr>
                  <a:spLocks noChangeShapeType="1"/>
                </p:cNvSpPr>
                <p:nvPr/>
              </p:nvSpPr>
              <p:spPr bwMode="auto">
                <a:xfrm>
                  <a:off x="3576" y="3248"/>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519" name="Group 192"/>
            <p:cNvGrpSpPr>
              <a:grpSpLocks/>
            </p:cNvGrpSpPr>
            <p:nvPr/>
          </p:nvGrpSpPr>
          <p:grpSpPr bwMode="auto">
            <a:xfrm>
              <a:off x="267" y="1058"/>
              <a:ext cx="1207" cy="973"/>
              <a:chOff x="267" y="1058"/>
              <a:chExt cx="1207" cy="973"/>
            </a:xfrm>
          </p:grpSpPr>
          <p:sp>
            <p:nvSpPr>
              <p:cNvPr id="52524" name="Freeform 193"/>
              <p:cNvSpPr>
                <a:spLocks/>
              </p:cNvSpPr>
              <p:nvPr/>
            </p:nvSpPr>
            <p:spPr bwMode="auto">
              <a:xfrm>
                <a:off x="278" y="1487"/>
                <a:ext cx="616" cy="530"/>
              </a:xfrm>
              <a:custGeom>
                <a:avLst/>
                <a:gdLst>
                  <a:gd name="T0" fmla="*/ 0 w 616"/>
                  <a:gd name="T1" fmla="*/ 145 h 530"/>
                  <a:gd name="T2" fmla="*/ 147 w 616"/>
                  <a:gd name="T3" fmla="*/ 0 h 530"/>
                  <a:gd name="T4" fmla="*/ 615 w 616"/>
                  <a:gd name="T5" fmla="*/ 366 h 530"/>
                  <a:gd name="T6" fmla="*/ 615 w 616"/>
                  <a:gd name="T7" fmla="*/ 414 h 530"/>
                  <a:gd name="T8" fmla="*/ 467 w 616"/>
                  <a:gd name="T9" fmla="*/ 529 h 530"/>
                  <a:gd name="T10" fmla="*/ 0 w 616"/>
                  <a:gd name="T11" fmla="*/ 160 h 530"/>
                  <a:gd name="T12" fmla="*/ 0 w 616"/>
                  <a:gd name="T13" fmla="*/ 145 h 530"/>
                  <a:gd name="T14" fmla="*/ 0 60000 65536"/>
                  <a:gd name="T15" fmla="*/ 0 60000 65536"/>
                  <a:gd name="T16" fmla="*/ 0 60000 65536"/>
                  <a:gd name="T17" fmla="*/ 0 60000 65536"/>
                  <a:gd name="T18" fmla="*/ 0 60000 65536"/>
                  <a:gd name="T19" fmla="*/ 0 60000 65536"/>
                  <a:gd name="T20" fmla="*/ 0 60000 65536"/>
                  <a:gd name="T21" fmla="*/ 0 w 616"/>
                  <a:gd name="T22" fmla="*/ 0 h 530"/>
                  <a:gd name="T23" fmla="*/ 616 w 616"/>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 h="530">
                    <a:moveTo>
                      <a:pt x="0" y="145"/>
                    </a:moveTo>
                    <a:lnTo>
                      <a:pt x="147" y="0"/>
                    </a:lnTo>
                    <a:lnTo>
                      <a:pt x="615" y="366"/>
                    </a:lnTo>
                    <a:lnTo>
                      <a:pt x="615" y="414"/>
                    </a:lnTo>
                    <a:lnTo>
                      <a:pt x="467" y="529"/>
                    </a:lnTo>
                    <a:lnTo>
                      <a:pt x="0" y="160"/>
                    </a:lnTo>
                    <a:lnTo>
                      <a:pt x="0" y="145"/>
                    </a:lnTo>
                  </a:path>
                </a:pathLst>
              </a:custGeom>
              <a:solidFill>
                <a:srgbClr val="FFFFFF"/>
              </a:solidFill>
              <a:ln w="9525" cap="rnd">
                <a:noFill/>
                <a:round/>
                <a:headEnd/>
                <a:tailEnd/>
              </a:ln>
            </p:spPr>
            <p:txBody>
              <a:bodyPr/>
              <a:lstStyle/>
              <a:p>
                <a:endParaRPr lang="zh-CN" altLang="en-US"/>
              </a:p>
            </p:txBody>
          </p:sp>
          <p:sp>
            <p:nvSpPr>
              <p:cNvPr id="52525" name="Freeform 194"/>
              <p:cNvSpPr>
                <a:spLocks/>
              </p:cNvSpPr>
              <p:nvPr/>
            </p:nvSpPr>
            <p:spPr bwMode="auto">
              <a:xfrm>
                <a:off x="269" y="1472"/>
                <a:ext cx="167" cy="166"/>
              </a:xfrm>
              <a:custGeom>
                <a:avLst/>
                <a:gdLst>
                  <a:gd name="T0" fmla="*/ 163 w 167"/>
                  <a:gd name="T1" fmla="*/ 7 h 166"/>
                  <a:gd name="T2" fmla="*/ 144 w 167"/>
                  <a:gd name="T3" fmla="*/ 9 h 166"/>
                  <a:gd name="T4" fmla="*/ 0 w 167"/>
                  <a:gd name="T5" fmla="*/ 151 h 166"/>
                  <a:gd name="T6" fmla="*/ 21 w 167"/>
                  <a:gd name="T7" fmla="*/ 165 h 166"/>
                  <a:gd name="T8" fmla="*/ 166 w 167"/>
                  <a:gd name="T9" fmla="*/ 20 h 166"/>
                  <a:gd name="T10" fmla="*/ 146 w 167"/>
                  <a:gd name="T11" fmla="*/ 22 h 166"/>
                  <a:gd name="T12" fmla="*/ 163 w 167"/>
                  <a:gd name="T13" fmla="*/ 7 h 166"/>
                  <a:gd name="T14" fmla="*/ 153 w 167"/>
                  <a:gd name="T15" fmla="*/ 0 h 166"/>
                  <a:gd name="T16" fmla="*/ 144 w 167"/>
                  <a:gd name="T17" fmla="*/ 9 h 166"/>
                  <a:gd name="T18" fmla="*/ 163 w 167"/>
                  <a:gd name="T19" fmla="*/ 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66"/>
                  <a:gd name="T32" fmla="*/ 167 w 16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66">
                    <a:moveTo>
                      <a:pt x="163" y="7"/>
                    </a:moveTo>
                    <a:lnTo>
                      <a:pt x="144" y="9"/>
                    </a:lnTo>
                    <a:lnTo>
                      <a:pt x="0" y="151"/>
                    </a:lnTo>
                    <a:lnTo>
                      <a:pt x="21" y="165"/>
                    </a:lnTo>
                    <a:lnTo>
                      <a:pt x="166" y="20"/>
                    </a:lnTo>
                    <a:lnTo>
                      <a:pt x="146" y="22"/>
                    </a:lnTo>
                    <a:lnTo>
                      <a:pt x="163" y="7"/>
                    </a:lnTo>
                    <a:lnTo>
                      <a:pt x="153" y="0"/>
                    </a:lnTo>
                    <a:lnTo>
                      <a:pt x="144" y="9"/>
                    </a:lnTo>
                    <a:lnTo>
                      <a:pt x="163" y="7"/>
                    </a:lnTo>
                  </a:path>
                </a:pathLst>
              </a:custGeom>
              <a:solidFill>
                <a:srgbClr val="000000"/>
              </a:solidFill>
              <a:ln w="9525" cap="rnd">
                <a:noFill/>
                <a:round/>
                <a:headEnd/>
                <a:tailEnd/>
              </a:ln>
            </p:spPr>
            <p:txBody>
              <a:bodyPr/>
              <a:lstStyle/>
              <a:p>
                <a:endParaRPr lang="zh-CN" altLang="en-US"/>
              </a:p>
            </p:txBody>
          </p:sp>
          <p:sp>
            <p:nvSpPr>
              <p:cNvPr id="52526" name="Freeform 195"/>
              <p:cNvSpPr>
                <a:spLocks/>
              </p:cNvSpPr>
              <p:nvPr/>
            </p:nvSpPr>
            <p:spPr bwMode="auto">
              <a:xfrm>
                <a:off x="417" y="1479"/>
                <a:ext cx="490" cy="384"/>
              </a:xfrm>
              <a:custGeom>
                <a:avLst/>
                <a:gdLst>
                  <a:gd name="T0" fmla="*/ 489 w 490"/>
                  <a:gd name="T1" fmla="*/ 375 h 384"/>
                  <a:gd name="T2" fmla="*/ 486 w 490"/>
                  <a:gd name="T3" fmla="*/ 369 h 384"/>
                  <a:gd name="T4" fmla="*/ 16 w 490"/>
                  <a:gd name="T5" fmla="*/ 0 h 384"/>
                  <a:gd name="T6" fmla="*/ 0 w 490"/>
                  <a:gd name="T7" fmla="*/ 15 h 384"/>
                  <a:gd name="T8" fmla="*/ 467 w 490"/>
                  <a:gd name="T9" fmla="*/ 383 h 384"/>
                  <a:gd name="T10" fmla="*/ 464 w 490"/>
                  <a:gd name="T11" fmla="*/ 375 h 384"/>
                  <a:gd name="T12" fmla="*/ 489 w 490"/>
                  <a:gd name="T13" fmla="*/ 375 h 384"/>
                  <a:gd name="T14" fmla="*/ 489 w 490"/>
                  <a:gd name="T15" fmla="*/ 371 h 384"/>
                  <a:gd name="T16" fmla="*/ 486 w 490"/>
                  <a:gd name="T17" fmla="*/ 369 h 384"/>
                  <a:gd name="T18" fmla="*/ 489 w 490"/>
                  <a:gd name="T19" fmla="*/ 37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0"/>
                  <a:gd name="T31" fmla="*/ 0 h 384"/>
                  <a:gd name="T32" fmla="*/ 490 w 490"/>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0" h="384">
                    <a:moveTo>
                      <a:pt x="489" y="375"/>
                    </a:moveTo>
                    <a:lnTo>
                      <a:pt x="486" y="369"/>
                    </a:lnTo>
                    <a:lnTo>
                      <a:pt x="16" y="0"/>
                    </a:lnTo>
                    <a:lnTo>
                      <a:pt x="0" y="15"/>
                    </a:lnTo>
                    <a:lnTo>
                      <a:pt x="467" y="383"/>
                    </a:lnTo>
                    <a:lnTo>
                      <a:pt x="464" y="375"/>
                    </a:lnTo>
                    <a:lnTo>
                      <a:pt x="489" y="375"/>
                    </a:lnTo>
                    <a:lnTo>
                      <a:pt x="489" y="371"/>
                    </a:lnTo>
                    <a:lnTo>
                      <a:pt x="486" y="369"/>
                    </a:lnTo>
                    <a:lnTo>
                      <a:pt x="489" y="375"/>
                    </a:lnTo>
                  </a:path>
                </a:pathLst>
              </a:custGeom>
              <a:solidFill>
                <a:srgbClr val="000000"/>
              </a:solidFill>
              <a:ln w="9525" cap="rnd">
                <a:noFill/>
                <a:round/>
                <a:headEnd/>
                <a:tailEnd/>
              </a:ln>
            </p:spPr>
            <p:txBody>
              <a:bodyPr/>
              <a:lstStyle/>
              <a:p>
                <a:endParaRPr lang="zh-CN" altLang="en-US"/>
              </a:p>
            </p:txBody>
          </p:sp>
          <p:sp>
            <p:nvSpPr>
              <p:cNvPr id="52527" name="Freeform 196"/>
              <p:cNvSpPr>
                <a:spLocks/>
              </p:cNvSpPr>
              <p:nvPr/>
            </p:nvSpPr>
            <p:spPr bwMode="auto">
              <a:xfrm>
                <a:off x="871" y="1853"/>
                <a:ext cx="41" cy="57"/>
              </a:xfrm>
              <a:custGeom>
                <a:avLst/>
                <a:gdLst>
                  <a:gd name="T0" fmla="*/ 36 w 41"/>
                  <a:gd name="T1" fmla="*/ 56 h 57"/>
                  <a:gd name="T2" fmla="*/ 40 w 41"/>
                  <a:gd name="T3" fmla="*/ 48 h 57"/>
                  <a:gd name="T4" fmla="*/ 40 w 41"/>
                  <a:gd name="T5" fmla="*/ 0 h 57"/>
                  <a:gd name="T6" fmla="*/ 0 w 41"/>
                  <a:gd name="T7" fmla="*/ 0 h 57"/>
                  <a:gd name="T8" fmla="*/ 0 w 41"/>
                  <a:gd name="T9" fmla="*/ 48 h 57"/>
                  <a:gd name="T10" fmla="*/ 4 w 41"/>
                  <a:gd name="T11" fmla="*/ 40 h 57"/>
                  <a:gd name="T12" fmla="*/ 36 w 41"/>
                  <a:gd name="T13" fmla="*/ 56 h 57"/>
                  <a:gd name="T14" fmla="*/ 40 w 41"/>
                  <a:gd name="T15" fmla="*/ 52 h 57"/>
                  <a:gd name="T16" fmla="*/ 40 w 41"/>
                  <a:gd name="T17" fmla="*/ 48 h 57"/>
                  <a:gd name="T18" fmla="*/ 36 w 41"/>
                  <a:gd name="T19" fmla="*/ 5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7"/>
                  <a:gd name="T32" fmla="*/ 41 w 4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7">
                    <a:moveTo>
                      <a:pt x="36" y="56"/>
                    </a:moveTo>
                    <a:lnTo>
                      <a:pt x="40" y="48"/>
                    </a:lnTo>
                    <a:lnTo>
                      <a:pt x="40" y="0"/>
                    </a:lnTo>
                    <a:lnTo>
                      <a:pt x="0" y="0"/>
                    </a:lnTo>
                    <a:lnTo>
                      <a:pt x="0" y="48"/>
                    </a:lnTo>
                    <a:lnTo>
                      <a:pt x="4" y="40"/>
                    </a:lnTo>
                    <a:lnTo>
                      <a:pt x="36" y="56"/>
                    </a:lnTo>
                    <a:lnTo>
                      <a:pt x="40" y="52"/>
                    </a:lnTo>
                    <a:lnTo>
                      <a:pt x="40" y="48"/>
                    </a:lnTo>
                    <a:lnTo>
                      <a:pt x="36" y="56"/>
                    </a:lnTo>
                  </a:path>
                </a:pathLst>
              </a:custGeom>
              <a:solidFill>
                <a:srgbClr val="000000"/>
              </a:solidFill>
              <a:ln w="9525" cap="rnd">
                <a:noFill/>
                <a:round/>
                <a:headEnd/>
                <a:tailEnd/>
              </a:ln>
            </p:spPr>
            <p:txBody>
              <a:bodyPr/>
              <a:lstStyle/>
              <a:p>
                <a:endParaRPr lang="zh-CN" altLang="en-US"/>
              </a:p>
            </p:txBody>
          </p:sp>
          <p:sp>
            <p:nvSpPr>
              <p:cNvPr id="52528" name="Freeform 197"/>
              <p:cNvSpPr>
                <a:spLocks/>
              </p:cNvSpPr>
              <p:nvPr/>
            </p:nvSpPr>
            <p:spPr bwMode="auto">
              <a:xfrm>
                <a:off x="735" y="1894"/>
                <a:ext cx="169" cy="137"/>
              </a:xfrm>
              <a:custGeom>
                <a:avLst/>
                <a:gdLst>
                  <a:gd name="T0" fmla="*/ 0 w 169"/>
                  <a:gd name="T1" fmla="*/ 130 h 137"/>
                  <a:gd name="T2" fmla="*/ 17 w 169"/>
                  <a:gd name="T3" fmla="*/ 130 h 137"/>
                  <a:gd name="T4" fmla="*/ 168 w 169"/>
                  <a:gd name="T5" fmla="*/ 15 h 137"/>
                  <a:gd name="T6" fmla="*/ 148 w 169"/>
                  <a:gd name="T7" fmla="*/ 0 h 137"/>
                  <a:gd name="T8" fmla="*/ 0 w 169"/>
                  <a:gd name="T9" fmla="*/ 114 h 137"/>
                  <a:gd name="T10" fmla="*/ 17 w 169"/>
                  <a:gd name="T11" fmla="*/ 114 h 137"/>
                  <a:gd name="T12" fmla="*/ 0 w 169"/>
                  <a:gd name="T13" fmla="*/ 130 h 137"/>
                  <a:gd name="T14" fmla="*/ 7 w 169"/>
                  <a:gd name="T15" fmla="*/ 136 h 137"/>
                  <a:gd name="T16" fmla="*/ 17 w 169"/>
                  <a:gd name="T17" fmla="*/ 130 h 137"/>
                  <a:gd name="T18" fmla="*/ 0 w 169"/>
                  <a:gd name="T19" fmla="*/ 13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37"/>
                  <a:gd name="T32" fmla="*/ 169 w 169"/>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37">
                    <a:moveTo>
                      <a:pt x="0" y="130"/>
                    </a:moveTo>
                    <a:lnTo>
                      <a:pt x="17" y="130"/>
                    </a:lnTo>
                    <a:lnTo>
                      <a:pt x="168" y="15"/>
                    </a:lnTo>
                    <a:lnTo>
                      <a:pt x="148" y="0"/>
                    </a:lnTo>
                    <a:lnTo>
                      <a:pt x="0" y="114"/>
                    </a:lnTo>
                    <a:lnTo>
                      <a:pt x="17" y="114"/>
                    </a:lnTo>
                    <a:lnTo>
                      <a:pt x="0" y="130"/>
                    </a:lnTo>
                    <a:lnTo>
                      <a:pt x="7" y="136"/>
                    </a:lnTo>
                    <a:lnTo>
                      <a:pt x="17" y="130"/>
                    </a:lnTo>
                    <a:lnTo>
                      <a:pt x="0" y="130"/>
                    </a:lnTo>
                  </a:path>
                </a:pathLst>
              </a:custGeom>
              <a:solidFill>
                <a:srgbClr val="000000"/>
              </a:solidFill>
              <a:ln w="9525" cap="rnd">
                <a:noFill/>
                <a:round/>
                <a:headEnd/>
                <a:tailEnd/>
              </a:ln>
            </p:spPr>
            <p:txBody>
              <a:bodyPr/>
              <a:lstStyle/>
              <a:p>
                <a:endParaRPr lang="zh-CN" altLang="en-US"/>
              </a:p>
            </p:txBody>
          </p:sp>
          <p:sp>
            <p:nvSpPr>
              <p:cNvPr id="52529" name="Freeform 198"/>
              <p:cNvSpPr>
                <a:spLocks/>
              </p:cNvSpPr>
              <p:nvPr/>
            </p:nvSpPr>
            <p:spPr bwMode="auto">
              <a:xfrm>
                <a:off x="267" y="1639"/>
                <a:ext cx="489" cy="386"/>
              </a:xfrm>
              <a:custGeom>
                <a:avLst/>
                <a:gdLst>
                  <a:gd name="T0" fmla="*/ 0 w 489"/>
                  <a:gd name="T1" fmla="*/ 7 h 386"/>
                  <a:gd name="T2" fmla="*/ 4 w 489"/>
                  <a:gd name="T3" fmla="*/ 15 h 386"/>
                  <a:gd name="T4" fmla="*/ 471 w 489"/>
                  <a:gd name="T5" fmla="*/ 385 h 386"/>
                  <a:gd name="T6" fmla="*/ 488 w 489"/>
                  <a:gd name="T7" fmla="*/ 369 h 386"/>
                  <a:gd name="T8" fmla="*/ 21 w 489"/>
                  <a:gd name="T9" fmla="*/ 0 h 386"/>
                  <a:gd name="T10" fmla="*/ 26 w 489"/>
                  <a:gd name="T11" fmla="*/ 7 h 386"/>
                  <a:gd name="T12" fmla="*/ 0 w 489"/>
                  <a:gd name="T13" fmla="*/ 7 h 386"/>
                  <a:gd name="T14" fmla="*/ 0 w 489"/>
                  <a:gd name="T15" fmla="*/ 11 h 386"/>
                  <a:gd name="T16" fmla="*/ 4 w 489"/>
                  <a:gd name="T17" fmla="*/ 15 h 386"/>
                  <a:gd name="T18" fmla="*/ 0 w 489"/>
                  <a:gd name="T19" fmla="*/ 7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9"/>
                  <a:gd name="T31" fmla="*/ 0 h 386"/>
                  <a:gd name="T32" fmla="*/ 489 w 489"/>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9" h="386">
                    <a:moveTo>
                      <a:pt x="0" y="7"/>
                    </a:moveTo>
                    <a:lnTo>
                      <a:pt x="4" y="15"/>
                    </a:lnTo>
                    <a:lnTo>
                      <a:pt x="471" y="385"/>
                    </a:lnTo>
                    <a:lnTo>
                      <a:pt x="488" y="369"/>
                    </a:lnTo>
                    <a:lnTo>
                      <a:pt x="21" y="0"/>
                    </a:lnTo>
                    <a:lnTo>
                      <a:pt x="26" y="7"/>
                    </a:lnTo>
                    <a:lnTo>
                      <a:pt x="0" y="7"/>
                    </a:lnTo>
                    <a:lnTo>
                      <a:pt x="0" y="11"/>
                    </a:lnTo>
                    <a:lnTo>
                      <a:pt x="4" y="15"/>
                    </a:lnTo>
                    <a:lnTo>
                      <a:pt x="0" y="7"/>
                    </a:lnTo>
                  </a:path>
                </a:pathLst>
              </a:custGeom>
              <a:solidFill>
                <a:srgbClr val="000000"/>
              </a:solidFill>
              <a:ln w="9525" cap="rnd">
                <a:noFill/>
                <a:round/>
                <a:headEnd/>
                <a:tailEnd/>
              </a:ln>
            </p:spPr>
            <p:txBody>
              <a:bodyPr/>
              <a:lstStyle/>
              <a:p>
                <a:endParaRPr lang="zh-CN" altLang="en-US"/>
              </a:p>
            </p:txBody>
          </p:sp>
          <p:sp>
            <p:nvSpPr>
              <p:cNvPr id="52530" name="Freeform 199"/>
              <p:cNvSpPr>
                <a:spLocks/>
              </p:cNvSpPr>
              <p:nvPr/>
            </p:nvSpPr>
            <p:spPr bwMode="auto">
              <a:xfrm>
                <a:off x="267" y="1625"/>
                <a:ext cx="39" cy="32"/>
              </a:xfrm>
              <a:custGeom>
                <a:avLst/>
                <a:gdLst>
                  <a:gd name="T0" fmla="*/ 3 w 39"/>
                  <a:gd name="T1" fmla="*/ 0 h 32"/>
                  <a:gd name="T2" fmla="*/ 0 w 39"/>
                  <a:gd name="T3" fmla="*/ 10 h 32"/>
                  <a:gd name="T4" fmla="*/ 0 w 39"/>
                  <a:gd name="T5" fmla="*/ 31 h 32"/>
                  <a:gd name="T6" fmla="*/ 38 w 39"/>
                  <a:gd name="T7" fmla="*/ 31 h 32"/>
                  <a:gd name="T8" fmla="*/ 38 w 39"/>
                  <a:gd name="T9" fmla="*/ 10 h 32"/>
                  <a:gd name="T10" fmla="*/ 34 w 39"/>
                  <a:gd name="T11" fmla="*/ 18 h 32"/>
                  <a:gd name="T12" fmla="*/ 3 w 39"/>
                  <a:gd name="T13" fmla="*/ 0 h 32"/>
                  <a:gd name="T14" fmla="*/ 0 w 39"/>
                  <a:gd name="T15" fmla="*/ 5 h 32"/>
                  <a:gd name="T16" fmla="*/ 0 w 39"/>
                  <a:gd name="T17" fmla="*/ 10 h 32"/>
                  <a:gd name="T18" fmla="*/ 3 w 3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3" y="0"/>
                    </a:moveTo>
                    <a:lnTo>
                      <a:pt x="0" y="10"/>
                    </a:lnTo>
                    <a:lnTo>
                      <a:pt x="0" y="31"/>
                    </a:lnTo>
                    <a:lnTo>
                      <a:pt x="38" y="31"/>
                    </a:lnTo>
                    <a:lnTo>
                      <a:pt x="38" y="10"/>
                    </a:lnTo>
                    <a:lnTo>
                      <a:pt x="34" y="18"/>
                    </a:lnTo>
                    <a:lnTo>
                      <a:pt x="3" y="0"/>
                    </a:lnTo>
                    <a:lnTo>
                      <a:pt x="0" y="5"/>
                    </a:lnTo>
                    <a:lnTo>
                      <a:pt x="0" y="10"/>
                    </a:lnTo>
                    <a:lnTo>
                      <a:pt x="3" y="0"/>
                    </a:lnTo>
                  </a:path>
                </a:pathLst>
              </a:custGeom>
              <a:solidFill>
                <a:srgbClr val="000000"/>
              </a:solidFill>
              <a:ln w="9525" cap="rnd">
                <a:noFill/>
                <a:round/>
                <a:headEnd/>
                <a:tailEnd/>
              </a:ln>
            </p:spPr>
            <p:txBody>
              <a:bodyPr/>
              <a:lstStyle/>
              <a:p>
                <a:endParaRPr lang="zh-CN" altLang="en-US"/>
              </a:p>
            </p:txBody>
          </p:sp>
          <p:sp>
            <p:nvSpPr>
              <p:cNvPr id="52531" name="Freeform 200"/>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solidFill>
                <a:srgbClr val="FFFFFF"/>
              </a:solidFill>
              <a:ln w="9525" cap="rnd">
                <a:noFill/>
                <a:round/>
                <a:headEnd/>
                <a:tailEnd/>
              </a:ln>
            </p:spPr>
            <p:txBody>
              <a:bodyPr/>
              <a:lstStyle/>
              <a:p>
                <a:endParaRPr lang="zh-CN" altLang="en-US"/>
              </a:p>
            </p:txBody>
          </p:sp>
          <p:sp>
            <p:nvSpPr>
              <p:cNvPr id="52532" name="Freeform 201"/>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noFill/>
              <a:ln w="12700" cap="rnd">
                <a:solidFill>
                  <a:srgbClr val="000000"/>
                </a:solidFill>
                <a:round/>
                <a:headEnd type="none" w="sm" len="sm"/>
                <a:tailEnd type="none" w="sm" len="sm"/>
              </a:ln>
            </p:spPr>
            <p:txBody>
              <a:bodyPr/>
              <a:lstStyle/>
              <a:p>
                <a:endParaRPr lang="zh-CN" altLang="en-US"/>
              </a:p>
            </p:txBody>
          </p:sp>
          <p:sp>
            <p:nvSpPr>
              <p:cNvPr id="52533" name="Freeform 202"/>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solidFill>
                <a:srgbClr val="FFFFFF"/>
              </a:solidFill>
              <a:ln w="9525" cap="rnd">
                <a:noFill/>
                <a:round/>
                <a:headEnd/>
                <a:tailEnd/>
              </a:ln>
            </p:spPr>
            <p:txBody>
              <a:bodyPr/>
              <a:lstStyle/>
              <a:p>
                <a:endParaRPr lang="zh-CN" altLang="en-US"/>
              </a:p>
            </p:txBody>
          </p:sp>
          <p:sp>
            <p:nvSpPr>
              <p:cNvPr id="52534" name="Freeform 203"/>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noFill/>
              <a:ln w="12700" cap="rnd">
                <a:solidFill>
                  <a:srgbClr val="000000"/>
                </a:solidFill>
                <a:round/>
                <a:headEnd type="none" w="sm" len="sm"/>
                <a:tailEnd type="none" w="sm" len="sm"/>
              </a:ln>
            </p:spPr>
            <p:txBody>
              <a:bodyPr/>
              <a:lstStyle/>
              <a:p>
                <a:endParaRPr lang="zh-CN" altLang="en-US"/>
              </a:p>
            </p:txBody>
          </p:sp>
          <p:sp>
            <p:nvSpPr>
              <p:cNvPr id="52535" name="Freeform 204"/>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solidFill>
                <a:srgbClr val="FFFFFF"/>
              </a:solidFill>
              <a:ln w="9525" cap="rnd">
                <a:noFill/>
                <a:round/>
                <a:headEnd/>
                <a:tailEnd/>
              </a:ln>
            </p:spPr>
            <p:txBody>
              <a:bodyPr/>
              <a:lstStyle/>
              <a:p>
                <a:endParaRPr lang="zh-CN" altLang="en-US"/>
              </a:p>
            </p:txBody>
          </p:sp>
          <p:sp>
            <p:nvSpPr>
              <p:cNvPr id="52536" name="Freeform 205"/>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noFill/>
              <a:ln w="12700" cap="rnd">
                <a:solidFill>
                  <a:srgbClr val="000000"/>
                </a:solidFill>
                <a:round/>
                <a:headEnd type="none" w="sm" len="sm"/>
                <a:tailEnd type="none" w="sm" len="sm"/>
              </a:ln>
            </p:spPr>
            <p:txBody>
              <a:bodyPr/>
              <a:lstStyle/>
              <a:p>
                <a:endParaRPr lang="zh-CN" altLang="en-US"/>
              </a:p>
            </p:txBody>
          </p:sp>
          <p:sp>
            <p:nvSpPr>
              <p:cNvPr id="52537" name="Freeform 206"/>
              <p:cNvSpPr>
                <a:spLocks/>
              </p:cNvSpPr>
              <p:nvPr/>
            </p:nvSpPr>
            <p:spPr bwMode="auto">
              <a:xfrm>
                <a:off x="523" y="1227"/>
                <a:ext cx="649" cy="592"/>
              </a:xfrm>
              <a:custGeom>
                <a:avLst/>
                <a:gdLst>
                  <a:gd name="T0" fmla="*/ 353 w 649"/>
                  <a:gd name="T1" fmla="*/ 591 h 592"/>
                  <a:gd name="T2" fmla="*/ 648 w 649"/>
                  <a:gd name="T3" fmla="*/ 355 h 592"/>
                  <a:gd name="T4" fmla="*/ 648 w 649"/>
                  <a:gd name="T5" fmla="*/ 279 h 592"/>
                  <a:gd name="T6" fmla="*/ 294 w 649"/>
                  <a:gd name="T7" fmla="*/ 0 h 592"/>
                  <a:gd name="T8" fmla="*/ 0 w 649"/>
                  <a:gd name="T9" fmla="*/ 235 h 592"/>
                  <a:gd name="T10" fmla="*/ 0 w 649"/>
                  <a:gd name="T11" fmla="*/ 311 h 592"/>
                  <a:gd name="T12" fmla="*/ 353 w 649"/>
                  <a:gd name="T13" fmla="*/ 591 h 592"/>
                  <a:gd name="T14" fmla="*/ 0 60000 65536"/>
                  <a:gd name="T15" fmla="*/ 0 60000 65536"/>
                  <a:gd name="T16" fmla="*/ 0 60000 65536"/>
                  <a:gd name="T17" fmla="*/ 0 60000 65536"/>
                  <a:gd name="T18" fmla="*/ 0 60000 65536"/>
                  <a:gd name="T19" fmla="*/ 0 60000 65536"/>
                  <a:gd name="T20" fmla="*/ 0 60000 65536"/>
                  <a:gd name="T21" fmla="*/ 0 w 649"/>
                  <a:gd name="T22" fmla="*/ 0 h 592"/>
                  <a:gd name="T23" fmla="*/ 649 w 649"/>
                  <a:gd name="T24" fmla="*/ 592 h 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592">
                    <a:moveTo>
                      <a:pt x="353" y="591"/>
                    </a:moveTo>
                    <a:lnTo>
                      <a:pt x="648" y="355"/>
                    </a:lnTo>
                    <a:lnTo>
                      <a:pt x="648" y="279"/>
                    </a:lnTo>
                    <a:lnTo>
                      <a:pt x="294" y="0"/>
                    </a:lnTo>
                    <a:lnTo>
                      <a:pt x="0" y="235"/>
                    </a:lnTo>
                    <a:lnTo>
                      <a:pt x="0" y="311"/>
                    </a:lnTo>
                    <a:lnTo>
                      <a:pt x="353" y="591"/>
                    </a:lnTo>
                  </a:path>
                </a:pathLst>
              </a:custGeom>
              <a:solidFill>
                <a:srgbClr val="FFFFFF"/>
              </a:solidFill>
              <a:ln w="9525" cap="rnd">
                <a:noFill/>
                <a:round/>
                <a:headEnd/>
                <a:tailEnd/>
              </a:ln>
            </p:spPr>
            <p:txBody>
              <a:bodyPr/>
              <a:lstStyle/>
              <a:p>
                <a:endParaRPr lang="zh-CN" altLang="en-US"/>
              </a:p>
            </p:txBody>
          </p:sp>
          <p:sp>
            <p:nvSpPr>
              <p:cNvPr id="52538" name="Freeform 207"/>
              <p:cNvSpPr>
                <a:spLocks/>
              </p:cNvSpPr>
              <p:nvPr/>
            </p:nvSpPr>
            <p:spPr bwMode="auto">
              <a:xfrm>
                <a:off x="865" y="1576"/>
                <a:ext cx="321" cy="249"/>
              </a:xfrm>
              <a:custGeom>
                <a:avLst/>
                <a:gdLst>
                  <a:gd name="T0" fmla="*/ 293 w 321"/>
                  <a:gd name="T1" fmla="*/ 5 h 249"/>
                  <a:gd name="T2" fmla="*/ 298 w 321"/>
                  <a:gd name="T3" fmla="*/ 0 h 249"/>
                  <a:gd name="T4" fmla="*/ 0 w 321"/>
                  <a:gd name="T5" fmla="*/ 234 h 249"/>
                  <a:gd name="T6" fmla="*/ 16 w 321"/>
                  <a:gd name="T7" fmla="*/ 248 h 249"/>
                  <a:gd name="T8" fmla="*/ 315 w 321"/>
                  <a:gd name="T9" fmla="*/ 13 h 249"/>
                  <a:gd name="T10" fmla="*/ 320 w 321"/>
                  <a:gd name="T11" fmla="*/ 5 h 249"/>
                  <a:gd name="T12" fmla="*/ 315 w 321"/>
                  <a:gd name="T13" fmla="*/ 13 h 249"/>
                  <a:gd name="T14" fmla="*/ 320 w 321"/>
                  <a:gd name="T15" fmla="*/ 9 h 249"/>
                  <a:gd name="T16" fmla="*/ 320 w 321"/>
                  <a:gd name="T17" fmla="*/ 5 h 249"/>
                  <a:gd name="T18" fmla="*/ 293 w 321"/>
                  <a:gd name="T19" fmla="*/ 5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
                  <a:gd name="T31" fmla="*/ 0 h 249"/>
                  <a:gd name="T32" fmla="*/ 321 w 321"/>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 h="249">
                    <a:moveTo>
                      <a:pt x="293" y="5"/>
                    </a:moveTo>
                    <a:lnTo>
                      <a:pt x="298" y="0"/>
                    </a:lnTo>
                    <a:lnTo>
                      <a:pt x="0" y="234"/>
                    </a:lnTo>
                    <a:lnTo>
                      <a:pt x="16" y="248"/>
                    </a:lnTo>
                    <a:lnTo>
                      <a:pt x="315" y="13"/>
                    </a:lnTo>
                    <a:lnTo>
                      <a:pt x="320" y="5"/>
                    </a:lnTo>
                    <a:lnTo>
                      <a:pt x="315" y="13"/>
                    </a:lnTo>
                    <a:lnTo>
                      <a:pt x="320" y="9"/>
                    </a:lnTo>
                    <a:lnTo>
                      <a:pt x="320" y="5"/>
                    </a:lnTo>
                    <a:lnTo>
                      <a:pt x="293" y="5"/>
                    </a:lnTo>
                  </a:path>
                </a:pathLst>
              </a:custGeom>
              <a:solidFill>
                <a:srgbClr val="000000"/>
              </a:solidFill>
              <a:ln w="9525" cap="rnd">
                <a:noFill/>
                <a:round/>
                <a:headEnd/>
                <a:tailEnd/>
              </a:ln>
            </p:spPr>
            <p:txBody>
              <a:bodyPr/>
              <a:lstStyle/>
              <a:p>
                <a:endParaRPr lang="zh-CN" altLang="en-US"/>
              </a:p>
            </p:txBody>
          </p:sp>
          <p:sp>
            <p:nvSpPr>
              <p:cNvPr id="52539" name="Freeform 208"/>
              <p:cNvSpPr>
                <a:spLocks/>
              </p:cNvSpPr>
              <p:nvPr/>
            </p:nvSpPr>
            <p:spPr bwMode="auto">
              <a:xfrm>
                <a:off x="1146" y="1503"/>
                <a:ext cx="40" cy="85"/>
              </a:xfrm>
              <a:custGeom>
                <a:avLst/>
                <a:gdLst>
                  <a:gd name="T0" fmla="*/ 7 w 40"/>
                  <a:gd name="T1" fmla="*/ 15 h 85"/>
                  <a:gd name="T2" fmla="*/ 0 w 40"/>
                  <a:gd name="T3" fmla="*/ 7 h 85"/>
                  <a:gd name="T4" fmla="*/ 0 w 40"/>
                  <a:gd name="T5" fmla="*/ 84 h 85"/>
                  <a:gd name="T6" fmla="*/ 39 w 40"/>
                  <a:gd name="T7" fmla="*/ 84 h 85"/>
                  <a:gd name="T8" fmla="*/ 39 w 40"/>
                  <a:gd name="T9" fmla="*/ 7 h 85"/>
                  <a:gd name="T10" fmla="*/ 31 w 40"/>
                  <a:gd name="T11" fmla="*/ 0 h 85"/>
                  <a:gd name="T12" fmla="*/ 39 w 40"/>
                  <a:gd name="T13" fmla="*/ 7 h 85"/>
                  <a:gd name="T14" fmla="*/ 39 w 40"/>
                  <a:gd name="T15" fmla="*/ 3 h 85"/>
                  <a:gd name="T16" fmla="*/ 31 w 40"/>
                  <a:gd name="T17" fmla="*/ 0 h 85"/>
                  <a:gd name="T18" fmla="*/ 7 w 40"/>
                  <a:gd name="T19" fmla="*/ 15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5"/>
                  <a:gd name="T32" fmla="*/ 40 w 4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5">
                    <a:moveTo>
                      <a:pt x="7" y="15"/>
                    </a:moveTo>
                    <a:lnTo>
                      <a:pt x="0" y="7"/>
                    </a:lnTo>
                    <a:lnTo>
                      <a:pt x="0" y="84"/>
                    </a:lnTo>
                    <a:lnTo>
                      <a:pt x="39" y="84"/>
                    </a:lnTo>
                    <a:lnTo>
                      <a:pt x="39" y="7"/>
                    </a:lnTo>
                    <a:lnTo>
                      <a:pt x="31" y="0"/>
                    </a:lnTo>
                    <a:lnTo>
                      <a:pt x="39" y="7"/>
                    </a:lnTo>
                    <a:lnTo>
                      <a:pt x="39" y="3"/>
                    </a:lnTo>
                    <a:lnTo>
                      <a:pt x="31" y="0"/>
                    </a:lnTo>
                    <a:lnTo>
                      <a:pt x="7" y="15"/>
                    </a:lnTo>
                  </a:path>
                </a:pathLst>
              </a:custGeom>
              <a:solidFill>
                <a:srgbClr val="000000"/>
              </a:solidFill>
              <a:ln w="9525" cap="rnd">
                <a:noFill/>
                <a:round/>
                <a:headEnd/>
                <a:tailEnd/>
              </a:ln>
            </p:spPr>
            <p:txBody>
              <a:bodyPr/>
              <a:lstStyle/>
              <a:p>
                <a:endParaRPr lang="zh-CN" altLang="en-US"/>
              </a:p>
            </p:txBody>
          </p:sp>
          <p:sp>
            <p:nvSpPr>
              <p:cNvPr id="52540" name="Freeform 209"/>
              <p:cNvSpPr>
                <a:spLocks/>
              </p:cNvSpPr>
              <p:nvPr/>
            </p:nvSpPr>
            <p:spPr bwMode="auto">
              <a:xfrm>
                <a:off x="809" y="1212"/>
                <a:ext cx="371" cy="302"/>
              </a:xfrm>
              <a:custGeom>
                <a:avLst/>
                <a:gdLst>
                  <a:gd name="T0" fmla="*/ 16 w 371"/>
                  <a:gd name="T1" fmla="*/ 22 h 302"/>
                  <a:gd name="T2" fmla="*/ 0 w 371"/>
                  <a:gd name="T3" fmla="*/ 22 h 302"/>
                  <a:gd name="T4" fmla="*/ 353 w 371"/>
                  <a:gd name="T5" fmla="*/ 301 h 302"/>
                  <a:gd name="T6" fmla="*/ 370 w 371"/>
                  <a:gd name="T7" fmla="*/ 285 h 302"/>
                  <a:gd name="T8" fmla="*/ 16 w 371"/>
                  <a:gd name="T9" fmla="*/ 7 h 302"/>
                  <a:gd name="T10" fmla="*/ 0 w 371"/>
                  <a:gd name="T11" fmla="*/ 7 h 302"/>
                  <a:gd name="T12" fmla="*/ 16 w 371"/>
                  <a:gd name="T13" fmla="*/ 7 h 302"/>
                  <a:gd name="T14" fmla="*/ 7 w 371"/>
                  <a:gd name="T15" fmla="*/ 0 h 302"/>
                  <a:gd name="T16" fmla="*/ 0 w 371"/>
                  <a:gd name="T17" fmla="*/ 7 h 302"/>
                  <a:gd name="T18" fmla="*/ 16 w 371"/>
                  <a:gd name="T19" fmla="*/ 22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302"/>
                  <a:gd name="T32" fmla="*/ 371 w 371"/>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302">
                    <a:moveTo>
                      <a:pt x="16" y="22"/>
                    </a:moveTo>
                    <a:lnTo>
                      <a:pt x="0" y="22"/>
                    </a:lnTo>
                    <a:lnTo>
                      <a:pt x="353" y="301"/>
                    </a:lnTo>
                    <a:lnTo>
                      <a:pt x="370" y="285"/>
                    </a:lnTo>
                    <a:lnTo>
                      <a:pt x="16" y="7"/>
                    </a:lnTo>
                    <a:lnTo>
                      <a:pt x="0" y="7"/>
                    </a:lnTo>
                    <a:lnTo>
                      <a:pt x="16" y="7"/>
                    </a:lnTo>
                    <a:lnTo>
                      <a:pt x="7" y="0"/>
                    </a:lnTo>
                    <a:lnTo>
                      <a:pt x="0" y="7"/>
                    </a:lnTo>
                    <a:lnTo>
                      <a:pt x="16" y="22"/>
                    </a:lnTo>
                  </a:path>
                </a:pathLst>
              </a:custGeom>
              <a:solidFill>
                <a:srgbClr val="000000"/>
              </a:solidFill>
              <a:ln w="9525" cap="rnd">
                <a:noFill/>
                <a:round/>
                <a:headEnd/>
                <a:tailEnd/>
              </a:ln>
            </p:spPr>
            <p:txBody>
              <a:bodyPr/>
              <a:lstStyle/>
              <a:p>
                <a:endParaRPr lang="zh-CN" altLang="en-US"/>
              </a:p>
            </p:txBody>
          </p:sp>
          <p:sp>
            <p:nvSpPr>
              <p:cNvPr id="52541" name="Freeform 210"/>
              <p:cNvSpPr>
                <a:spLocks/>
              </p:cNvSpPr>
              <p:nvPr/>
            </p:nvSpPr>
            <p:spPr bwMode="auto">
              <a:xfrm>
                <a:off x="509" y="1218"/>
                <a:ext cx="319" cy="253"/>
              </a:xfrm>
              <a:custGeom>
                <a:avLst/>
                <a:gdLst>
                  <a:gd name="T0" fmla="*/ 26 w 319"/>
                  <a:gd name="T1" fmla="*/ 244 h 253"/>
                  <a:gd name="T2" fmla="*/ 21 w 319"/>
                  <a:gd name="T3" fmla="*/ 252 h 253"/>
                  <a:gd name="T4" fmla="*/ 318 w 319"/>
                  <a:gd name="T5" fmla="*/ 15 h 253"/>
                  <a:gd name="T6" fmla="*/ 301 w 319"/>
                  <a:gd name="T7" fmla="*/ 0 h 253"/>
                  <a:gd name="T8" fmla="*/ 4 w 319"/>
                  <a:gd name="T9" fmla="*/ 236 h 253"/>
                  <a:gd name="T10" fmla="*/ 0 w 319"/>
                  <a:gd name="T11" fmla="*/ 244 h 253"/>
                  <a:gd name="T12" fmla="*/ 4 w 319"/>
                  <a:gd name="T13" fmla="*/ 236 h 253"/>
                  <a:gd name="T14" fmla="*/ 0 w 319"/>
                  <a:gd name="T15" fmla="*/ 240 h 253"/>
                  <a:gd name="T16" fmla="*/ 0 w 319"/>
                  <a:gd name="T17" fmla="*/ 244 h 253"/>
                  <a:gd name="T18" fmla="*/ 26 w 319"/>
                  <a:gd name="T19" fmla="*/ 244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
                  <a:gd name="T31" fmla="*/ 0 h 253"/>
                  <a:gd name="T32" fmla="*/ 319 w 319"/>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 h="253">
                    <a:moveTo>
                      <a:pt x="26" y="244"/>
                    </a:moveTo>
                    <a:lnTo>
                      <a:pt x="21" y="252"/>
                    </a:lnTo>
                    <a:lnTo>
                      <a:pt x="318" y="15"/>
                    </a:lnTo>
                    <a:lnTo>
                      <a:pt x="301" y="0"/>
                    </a:lnTo>
                    <a:lnTo>
                      <a:pt x="4" y="236"/>
                    </a:lnTo>
                    <a:lnTo>
                      <a:pt x="0" y="244"/>
                    </a:lnTo>
                    <a:lnTo>
                      <a:pt x="4" y="236"/>
                    </a:lnTo>
                    <a:lnTo>
                      <a:pt x="0" y="240"/>
                    </a:lnTo>
                    <a:lnTo>
                      <a:pt x="0" y="244"/>
                    </a:lnTo>
                    <a:lnTo>
                      <a:pt x="26" y="244"/>
                    </a:lnTo>
                  </a:path>
                </a:pathLst>
              </a:custGeom>
              <a:solidFill>
                <a:srgbClr val="000000"/>
              </a:solidFill>
              <a:ln w="9525" cap="rnd">
                <a:noFill/>
                <a:round/>
                <a:headEnd/>
                <a:tailEnd/>
              </a:ln>
            </p:spPr>
            <p:txBody>
              <a:bodyPr/>
              <a:lstStyle/>
              <a:p>
                <a:endParaRPr lang="zh-CN" altLang="en-US"/>
              </a:p>
            </p:txBody>
          </p:sp>
          <p:sp>
            <p:nvSpPr>
              <p:cNvPr id="52542" name="Freeform 211"/>
              <p:cNvSpPr>
                <a:spLocks/>
              </p:cNvSpPr>
              <p:nvPr/>
            </p:nvSpPr>
            <p:spPr bwMode="auto">
              <a:xfrm>
                <a:off x="509" y="1462"/>
                <a:ext cx="38" cy="85"/>
              </a:xfrm>
              <a:custGeom>
                <a:avLst/>
                <a:gdLst>
                  <a:gd name="T0" fmla="*/ 30 w 38"/>
                  <a:gd name="T1" fmla="*/ 68 h 85"/>
                  <a:gd name="T2" fmla="*/ 37 w 38"/>
                  <a:gd name="T3" fmla="*/ 76 h 85"/>
                  <a:gd name="T4" fmla="*/ 37 w 38"/>
                  <a:gd name="T5" fmla="*/ 0 h 85"/>
                  <a:gd name="T6" fmla="*/ 0 w 38"/>
                  <a:gd name="T7" fmla="*/ 0 h 85"/>
                  <a:gd name="T8" fmla="*/ 0 w 38"/>
                  <a:gd name="T9" fmla="*/ 76 h 85"/>
                  <a:gd name="T10" fmla="*/ 6 w 38"/>
                  <a:gd name="T11" fmla="*/ 84 h 85"/>
                  <a:gd name="T12" fmla="*/ 0 w 38"/>
                  <a:gd name="T13" fmla="*/ 76 h 85"/>
                  <a:gd name="T14" fmla="*/ 0 w 38"/>
                  <a:gd name="T15" fmla="*/ 80 h 85"/>
                  <a:gd name="T16" fmla="*/ 6 w 38"/>
                  <a:gd name="T17" fmla="*/ 84 h 85"/>
                  <a:gd name="T18" fmla="*/ 30 w 38"/>
                  <a:gd name="T19" fmla="*/ 6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85"/>
                  <a:gd name="T32" fmla="*/ 38 w 3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85">
                    <a:moveTo>
                      <a:pt x="30" y="68"/>
                    </a:moveTo>
                    <a:lnTo>
                      <a:pt x="37" y="76"/>
                    </a:lnTo>
                    <a:lnTo>
                      <a:pt x="37" y="0"/>
                    </a:lnTo>
                    <a:lnTo>
                      <a:pt x="0" y="0"/>
                    </a:lnTo>
                    <a:lnTo>
                      <a:pt x="0" y="76"/>
                    </a:lnTo>
                    <a:lnTo>
                      <a:pt x="6" y="84"/>
                    </a:lnTo>
                    <a:lnTo>
                      <a:pt x="0" y="76"/>
                    </a:lnTo>
                    <a:lnTo>
                      <a:pt x="0" y="80"/>
                    </a:lnTo>
                    <a:lnTo>
                      <a:pt x="6" y="84"/>
                    </a:lnTo>
                    <a:lnTo>
                      <a:pt x="30" y="68"/>
                    </a:lnTo>
                  </a:path>
                </a:pathLst>
              </a:custGeom>
              <a:solidFill>
                <a:srgbClr val="000000"/>
              </a:solidFill>
              <a:ln w="9525" cap="rnd">
                <a:noFill/>
                <a:round/>
                <a:headEnd/>
                <a:tailEnd/>
              </a:ln>
            </p:spPr>
            <p:txBody>
              <a:bodyPr/>
              <a:lstStyle/>
              <a:p>
                <a:endParaRPr lang="zh-CN" altLang="en-US"/>
              </a:p>
            </p:txBody>
          </p:sp>
          <p:sp>
            <p:nvSpPr>
              <p:cNvPr id="52543" name="Freeform 212"/>
              <p:cNvSpPr>
                <a:spLocks/>
              </p:cNvSpPr>
              <p:nvPr/>
            </p:nvSpPr>
            <p:spPr bwMode="auto">
              <a:xfrm>
                <a:off x="514" y="1532"/>
                <a:ext cx="369" cy="300"/>
              </a:xfrm>
              <a:custGeom>
                <a:avLst/>
                <a:gdLst>
                  <a:gd name="T0" fmla="*/ 351 w 369"/>
                  <a:gd name="T1" fmla="*/ 278 h 300"/>
                  <a:gd name="T2" fmla="*/ 368 w 369"/>
                  <a:gd name="T3" fmla="*/ 278 h 300"/>
                  <a:gd name="T4" fmla="*/ 16 w 369"/>
                  <a:gd name="T5" fmla="*/ 0 h 300"/>
                  <a:gd name="T6" fmla="*/ 0 w 369"/>
                  <a:gd name="T7" fmla="*/ 15 h 300"/>
                  <a:gd name="T8" fmla="*/ 351 w 369"/>
                  <a:gd name="T9" fmla="*/ 291 h 300"/>
                  <a:gd name="T10" fmla="*/ 368 w 369"/>
                  <a:gd name="T11" fmla="*/ 291 h 300"/>
                  <a:gd name="T12" fmla="*/ 351 w 369"/>
                  <a:gd name="T13" fmla="*/ 291 h 300"/>
                  <a:gd name="T14" fmla="*/ 360 w 369"/>
                  <a:gd name="T15" fmla="*/ 299 h 300"/>
                  <a:gd name="T16" fmla="*/ 368 w 369"/>
                  <a:gd name="T17" fmla="*/ 291 h 300"/>
                  <a:gd name="T18" fmla="*/ 351 w 369"/>
                  <a:gd name="T19" fmla="*/ 278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300"/>
                  <a:gd name="T32" fmla="*/ 369 w 369"/>
                  <a:gd name="T33" fmla="*/ 300 h 3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300">
                    <a:moveTo>
                      <a:pt x="351" y="278"/>
                    </a:moveTo>
                    <a:lnTo>
                      <a:pt x="368" y="278"/>
                    </a:lnTo>
                    <a:lnTo>
                      <a:pt x="16" y="0"/>
                    </a:lnTo>
                    <a:lnTo>
                      <a:pt x="0" y="15"/>
                    </a:lnTo>
                    <a:lnTo>
                      <a:pt x="351" y="291"/>
                    </a:lnTo>
                    <a:lnTo>
                      <a:pt x="368" y="291"/>
                    </a:lnTo>
                    <a:lnTo>
                      <a:pt x="351" y="291"/>
                    </a:lnTo>
                    <a:lnTo>
                      <a:pt x="360" y="299"/>
                    </a:lnTo>
                    <a:lnTo>
                      <a:pt x="368" y="291"/>
                    </a:lnTo>
                    <a:lnTo>
                      <a:pt x="351" y="278"/>
                    </a:lnTo>
                  </a:path>
                </a:pathLst>
              </a:custGeom>
              <a:solidFill>
                <a:srgbClr val="000000"/>
              </a:solidFill>
              <a:ln w="9525" cap="rnd">
                <a:noFill/>
                <a:round/>
                <a:headEnd/>
                <a:tailEnd/>
              </a:ln>
            </p:spPr>
            <p:txBody>
              <a:bodyPr/>
              <a:lstStyle/>
              <a:p>
                <a:endParaRPr lang="zh-CN" altLang="en-US"/>
              </a:p>
            </p:txBody>
          </p:sp>
          <p:sp>
            <p:nvSpPr>
              <p:cNvPr id="52544" name="Freeform 213"/>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solidFill>
                <a:srgbClr val="FFFFFF"/>
              </a:solidFill>
              <a:ln w="9525" cap="rnd">
                <a:noFill/>
                <a:round/>
                <a:headEnd/>
                <a:tailEnd/>
              </a:ln>
            </p:spPr>
            <p:txBody>
              <a:bodyPr/>
              <a:lstStyle/>
              <a:p>
                <a:endParaRPr lang="zh-CN" altLang="en-US"/>
              </a:p>
            </p:txBody>
          </p:sp>
          <p:sp>
            <p:nvSpPr>
              <p:cNvPr id="52545" name="Freeform 214"/>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noFill/>
              <a:ln w="12700" cap="rnd">
                <a:solidFill>
                  <a:srgbClr val="000000"/>
                </a:solidFill>
                <a:round/>
                <a:headEnd type="none" w="sm" len="sm"/>
                <a:tailEnd type="none" w="sm" len="sm"/>
              </a:ln>
            </p:spPr>
            <p:txBody>
              <a:bodyPr/>
              <a:lstStyle/>
              <a:p>
                <a:endParaRPr lang="zh-CN" altLang="en-US"/>
              </a:p>
            </p:txBody>
          </p:sp>
          <p:sp>
            <p:nvSpPr>
              <p:cNvPr id="52546" name="Freeform 215"/>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solidFill>
                <a:srgbClr val="FFFFFF"/>
              </a:solidFill>
              <a:ln w="9525" cap="rnd">
                <a:noFill/>
                <a:round/>
                <a:headEnd/>
                <a:tailEnd/>
              </a:ln>
            </p:spPr>
            <p:txBody>
              <a:bodyPr/>
              <a:lstStyle/>
              <a:p>
                <a:endParaRPr lang="zh-CN" altLang="en-US"/>
              </a:p>
            </p:txBody>
          </p:sp>
          <p:sp>
            <p:nvSpPr>
              <p:cNvPr id="52547" name="Freeform 216"/>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noFill/>
              <a:ln w="12700" cap="rnd">
                <a:solidFill>
                  <a:srgbClr val="000000"/>
                </a:solidFill>
                <a:round/>
                <a:headEnd type="none" w="sm" len="sm"/>
                <a:tailEnd type="none" w="sm" len="sm"/>
              </a:ln>
            </p:spPr>
            <p:txBody>
              <a:bodyPr/>
              <a:lstStyle/>
              <a:p>
                <a:endParaRPr lang="zh-CN" altLang="en-US"/>
              </a:p>
            </p:txBody>
          </p:sp>
          <p:sp>
            <p:nvSpPr>
              <p:cNvPr id="52548" name="Freeform 217"/>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solidFill>
                <a:srgbClr val="FFFFFF"/>
              </a:solidFill>
              <a:ln w="9525" cap="rnd">
                <a:noFill/>
                <a:round/>
                <a:headEnd/>
                <a:tailEnd/>
              </a:ln>
            </p:spPr>
            <p:txBody>
              <a:bodyPr/>
              <a:lstStyle/>
              <a:p>
                <a:endParaRPr lang="zh-CN" altLang="en-US"/>
              </a:p>
            </p:txBody>
          </p:sp>
          <p:sp>
            <p:nvSpPr>
              <p:cNvPr id="52549" name="Freeform 218"/>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noFill/>
              <a:ln w="12700" cap="rnd">
                <a:solidFill>
                  <a:srgbClr val="000000"/>
                </a:solidFill>
                <a:round/>
                <a:headEnd type="none" w="sm" len="sm"/>
                <a:tailEnd type="none" w="sm" len="sm"/>
              </a:ln>
            </p:spPr>
            <p:txBody>
              <a:bodyPr/>
              <a:lstStyle/>
              <a:p>
                <a:endParaRPr lang="zh-CN" altLang="en-US"/>
              </a:p>
            </p:txBody>
          </p:sp>
          <p:sp>
            <p:nvSpPr>
              <p:cNvPr id="52550" name="Freeform 219"/>
              <p:cNvSpPr>
                <a:spLocks/>
              </p:cNvSpPr>
              <p:nvPr/>
            </p:nvSpPr>
            <p:spPr bwMode="auto">
              <a:xfrm>
                <a:off x="637" y="1337"/>
                <a:ext cx="358" cy="301"/>
              </a:xfrm>
              <a:custGeom>
                <a:avLst/>
                <a:gdLst>
                  <a:gd name="T0" fmla="*/ 173 w 358"/>
                  <a:gd name="T1" fmla="*/ 300 h 301"/>
                  <a:gd name="T2" fmla="*/ 357 w 358"/>
                  <a:gd name="T3" fmla="*/ 154 h 301"/>
                  <a:gd name="T4" fmla="*/ 357 w 358"/>
                  <a:gd name="T5" fmla="*/ 137 h 301"/>
                  <a:gd name="T6" fmla="*/ 185 w 358"/>
                  <a:gd name="T7" fmla="*/ 0 h 301"/>
                  <a:gd name="T8" fmla="*/ 0 w 358"/>
                  <a:gd name="T9" fmla="*/ 145 h 301"/>
                  <a:gd name="T10" fmla="*/ 0 w 358"/>
                  <a:gd name="T11" fmla="*/ 162 h 301"/>
                  <a:gd name="T12" fmla="*/ 173 w 358"/>
                  <a:gd name="T13" fmla="*/ 300 h 301"/>
                  <a:gd name="T14" fmla="*/ 0 60000 65536"/>
                  <a:gd name="T15" fmla="*/ 0 60000 65536"/>
                  <a:gd name="T16" fmla="*/ 0 60000 65536"/>
                  <a:gd name="T17" fmla="*/ 0 60000 65536"/>
                  <a:gd name="T18" fmla="*/ 0 60000 65536"/>
                  <a:gd name="T19" fmla="*/ 0 60000 65536"/>
                  <a:gd name="T20" fmla="*/ 0 60000 65536"/>
                  <a:gd name="T21" fmla="*/ 0 w 358"/>
                  <a:gd name="T22" fmla="*/ 0 h 301"/>
                  <a:gd name="T23" fmla="*/ 358 w 358"/>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301">
                    <a:moveTo>
                      <a:pt x="173" y="300"/>
                    </a:moveTo>
                    <a:lnTo>
                      <a:pt x="357" y="154"/>
                    </a:lnTo>
                    <a:lnTo>
                      <a:pt x="357" y="137"/>
                    </a:lnTo>
                    <a:lnTo>
                      <a:pt x="185" y="0"/>
                    </a:lnTo>
                    <a:lnTo>
                      <a:pt x="0" y="145"/>
                    </a:lnTo>
                    <a:lnTo>
                      <a:pt x="0" y="162"/>
                    </a:lnTo>
                    <a:lnTo>
                      <a:pt x="173" y="300"/>
                    </a:lnTo>
                  </a:path>
                </a:pathLst>
              </a:custGeom>
              <a:solidFill>
                <a:srgbClr val="FFFFFF"/>
              </a:solidFill>
              <a:ln w="9525" cap="rnd">
                <a:noFill/>
                <a:round/>
                <a:headEnd/>
                <a:tailEnd/>
              </a:ln>
            </p:spPr>
            <p:txBody>
              <a:bodyPr/>
              <a:lstStyle/>
              <a:p>
                <a:endParaRPr lang="zh-CN" altLang="en-US"/>
              </a:p>
            </p:txBody>
          </p:sp>
          <p:sp>
            <p:nvSpPr>
              <p:cNvPr id="52551" name="Freeform 220"/>
              <p:cNvSpPr>
                <a:spLocks/>
              </p:cNvSpPr>
              <p:nvPr/>
            </p:nvSpPr>
            <p:spPr bwMode="auto">
              <a:xfrm>
                <a:off x="803" y="1487"/>
                <a:ext cx="201" cy="156"/>
              </a:xfrm>
              <a:custGeom>
                <a:avLst/>
                <a:gdLst>
                  <a:gd name="T0" fmla="*/ 180 w 201"/>
                  <a:gd name="T1" fmla="*/ 5 h 156"/>
                  <a:gd name="T2" fmla="*/ 183 w 201"/>
                  <a:gd name="T3" fmla="*/ 0 h 156"/>
                  <a:gd name="T4" fmla="*/ 0 w 201"/>
                  <a:gd name="T5" fmla="*/ 145 h 156"/>
                  <a:gd name="T6" fmla="*/ 12 w 201"/>
                  <a:gd name="T7" fmla="*/ 155 h 156"/>
                  <a:gd name="T8" fmla="*/ 195 w 201"/>
                  <a:gd name="T9" fmla="*/ 9 h 156"/>
                  <a:gd name="T10" fmla="*/ 200 w 201"/>
                  <a:gd name="T11" fmla="*/ 5 h 156"/>
                  <a:gd name="T12" fmla="*/ 195 w 201"/>
                  <a:gd name="T13" fmla="*/ 9 h 156"/>
                  <a:gd name="T14" fmla="*/ 200 w 201"/>
                  <a:gd name="T15" fmla="*/ 7 h 156"/>
                  <a:gd name="T16" fmla="*/ 200 w 201"/>
                  <a:gd name="T17" fmla="*/ 5 h 156"/>
                  <a:gd name="T18" fmla="*/ 180 w 201"/>
                  <a:gd name="T19" fmla="*/ 5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156"/>
                  <a:gd name="T32" fmla="*/ 201 w 201"/>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156">
                    <a:moveTo>
                      <a:pt x="180" y="5"/>
                    </a:moveTo>
                    <a:lnTo>
                      <a:pt x="183" y="0"/>
                    </a:lnTo>
                    <a:lnTo>
                      <a:pt x="0" y="145"/>
                    </a:lnTo>
                    <a:lnTo>
                      <a:pt x="12" y="155"/>
                    </a:lnTo>
                    <a:lnTo>
                      <a:pt x="195" y="9"/>
                    </a:lnTo>
                    <a:lnTo>
                      <a:pt x="200" y="5"/>
                    </a:lnTo>
                    <a:lnTo>
                      <a:pt x="195" y="9"/>
                    </a:lnTo>
                    <a:lnTo>
                      <a:pt x="200" y="7"/>
                    </a:lnTo>
                    <a:lnTo>
                      <a:pt x="200" y="5"/>
                    </a:lnTo>
                    <a:lnTo>
                      <a:pt x="180" y="5"/>
                    </a:lnTo>
                  </a:path>
                </a:pathLst>
              </a:custGeom>
              <a:solidFill>
                <a:srgbClr val="000000"/>
              </a:solidFill>
              <a:ln w="9525" cap="rnd">
                <a:noFill/>
                <a:round/>
                <a:headEnd/>
                <a:tailEnd/>
              </a:ln>
            </p:spPr>
            <p:txBody>
              <a:bodyPr/>
              <a:lstStyle/>
              <a:p>
                <a:endParaRPr lang="zh-CN" altLang="en-US"/>
              </a:p>
            </p:txBody>
          </p:sp>
          <p:sp>
            <p:nvSpPr>
              <p:cNvPr id="52552" name="Freeform 221"/>
              <p:cNvSpPr>
                <a:spLocks/>
              </p:cNvSpPr>
              <p:nvPr/>
            </p:nvSpPr>
            <p:spPr bwMode="auto">
              <a:xfrm>
                <a:off x="971" y="1473"/>
                <a:ext cx="41" cy="31"/>
              </a:xfrm>
              <a:custGeom>
                <a:avLst/>
                <a:gdLst>
                  <a:gd name="T0" fmla="*/ 5 w 41"/>
                  <a:gd name="T1" fmla="*/ 12 h 31"/>
                  <a:gd name="T2" fmla="*/ 0 w 41"/>
                  <a:gd name="T3" fmla="*/ 7 h 31"/>
                  <a:gd name="T4" fmla="*/ 0 w 41"/>
                  <a:gd name="T5" fmla="*/ 30 h 31"/>
                  <a:gd name="T6" fmla="*/ 40 w 41"/>
                  <a:gd name="T7" fmla="*/ 30 h 31"/>
                  <a:gd name="T8" fmla="*/ 40 w 41"/>
                  <a:gd name="T9" fmla="*/ 7 h 31"/>
                  <a:gd name="T10" fmla="*/ 30 w 41"/>
                  <a:gd name="T11" fmla="*/ 0 h 31"/>
                  <a:gd name="T12" fmla="*/ 40 w 41"/>
                  <a:gd name="T13" fmla="*/ 7 h 31"/>
                  <a:gd name="T14" fmla="*/ 40 w 41"/>
                  <a:gd name="T15" fmla="*/ 2 h 31"/>
                  <a:gd name="T16" fmla="*/ 30 w 41"/>
                  <a:gd name="T17" fmla="*/ 0 h 31"/>
                  <a:gd name="T18" fmla="*/ 5 w 41"/>
                  <a:gd name="T19" fmla="*/ 12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1"/>
                  <a:gd name="T32" fmla="*/ 41 w 4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1">
                    <a:moveTo>
                      <a:pt x="5" y="12"/>
                    </a:moveTo>
                    <a:lnTo>
                      <a:pt x="0" y="7"/>
                    </a:lnTo>
                    <a:lnTo>
                      <a:pt x="0" y="30"/>
                    </a:lnTo>
                    <a:lnTo>
                      <a:pt x="40" y="30"/>
                    </a:lnTo>
                    <a:lnTo>
                      <a:pt x="40" y="7"/>
                    </a:lnTo>
                    <a:lnTo>
                      <a:pt x="30" y="0"/>
                    </a:lnTo>
                    <a:lnTo>
                      <a:pt x="40" y="7"/>
                    </a:lnTo>
                    <a:lnTo>
                      <a:pt x="40" y="2"/>
                    </a:lnTo>
                    <a:lnTo>
                      <a:pt x="30" y="0"/>
                    </a:lnTo>
                    <a:lnTo>
                      <a:pt x="5" y="12"/>
                    </a:lnTo>
                  </a:path>
                </a:pathLst>
              </a:custGeom>
              <a:solidFill>
                <a:srgbClr val="000000"/>
              </a:solidFill>
              <a:ln w="9525" cap="rnd">
                <a:noFill/>
                <a:round/>
                <a:headEnd/>
                <a:tailEnd/>
              </a:ln>
            </p:spPr>
            <p:txBody>
              <a:bodyPr/>
              <a:lstStyle/>
              <a:p>
                <a:endParaRPr lang="zh-CN" altLang="en-US"/>
              </a:p>
            </p:txBody>
          </p:sp>
          <p:sp>
            <p:nvSpPr>
              <p:cNvPr id="52553" name="Freeform 222"/>
              <p:cNvSpPr>
                <a:spLocks/>
              </p:cNvSpPr>
              <p:nvPr/>
            </p:nvSpPr>
            <p:spPr bwMode="auto">
              <a:xfrm>
                <a:off x="814" y="1326"/>
                <a:ext cx="186" cy="154"/>
              </a:xfrm>
              <a:custGeom>
                <a:avLst/>
                <a:gdLst>
                  <a:gd name="T0" fmla="*/ 14 w 186"/>
                  <a:gd name="T1" fmla="*/ 17 h 154"/>
                  <a:gd name="T2" fmla="*/ 0 w 186"/>
                  <a:gd name="T3" fmla="*/ 17 h 154"/>
                  <a:gd name="T4" fmla="*/ 172 w 186"/>
                  <a:gd name="T5" fmla="*/ 153 h 154"/>
                  <a:gd name="T6" fmla="*/ 185 w 186"/>
                  <a:gd name="T7" fmla="*/ 143 h 154"/>
                  <a:gd name="T8" fmla="*/ 14 w 186"/>
                  <a:gd name="T9" fmla="*/ 5 h 154"/>
                  <a:gd name="T10" fmla="*/ 0 w 186"/>
                  <a:gd name="T11" fmla="*/ 5 h 154"/>
                  <a:gd name="T12" fmla="*/ 14 w 186"/>
                  <a:gd name="T13" fmla="*/ 5 h 154"/>
                  <a:gd name="T14" fmla="*/ 7 w 186"/>
                  <a:gd name="T15" fmla="*/ 0 h 154"/>
                  <a:gd name="T16" fmla="*/ 0 w 186"/>
                  <a:gd name="T17" fmla="*/ 5 h 154"/>
                  <a:gd name="T18" fmla="*/ 14 w 186"/>
                  <a:gd name="T19" fmla="*/ 17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54"/>
                  <a:gd name="T32" fmla="*/ 186 w 186"/>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54">
                    <a:moveTo>
                      <a:pt x="14" y="17"/>
                    </a:moveTo>
                    <a:lnTo>
                      <a:pt x="0" y="17"/>
                    </a:lnTo>
                    <a:lnTo>
                      <a:pt x="172" y="153"/>
                    </a:lnTo>
                    <a:lnTo>
                      <a:pt x="185" y="143"/>
                    </a:lnTo>
                    <a:lnTo>
                      <a:pt x="14" y="5"/>
                    </a:lnTo>
                    <a:lnTo>
                      <a:pt x="0" y="5"/>
                    </a:lnTo>
                    <a:lnTo>
                      <a:pt x="14" y="5"/>
                    </a:lnTo>
                    <a:lnTo>
                      <a:pt x="7" y="0"/>
                    </a:lnTo>
                    <a:lnTo>
                      <a:pt x="0" y="5"/>
                    </a:lnTo>
                    <a:lnTo>
                      <a:pt x="14" y="17"/>
                    </a:lnTo>
                  </a:path>
                </a:pathLst>
              </a:custGeom>
              <a:solidFill>
                <a:srgbClr val="000000"/>
              </a:solidFill>
              <a:ln w="9525" cap="rnd">
                <a:noFill/>
                <a:round/>
                <a:headEnd/>
                <a:tailEnd/>
              </a:ln>
            </p:spPr>
            <p:txBody>
              <a:bodyPr/>
              <a:lstStyle/>
              <a:p>
                <a:endParaRPr lang="zh-CN" altLang="en-US"/>
              </a:p>
            </p:txBody>
          </p:sp>
          <p:sp>
            <p:nvSpPr>
              <p:cNvPr id="52554" name="Freeform 223"/>
              <p:cNvSpPr>
                <a:spLocks/>
              </p:cNvSpPr>
              <p:nvPr/>
            </p:nvSpPr>
            <p:spPr bwMode="auto">
              <a:xfrm>
                <a:off x="626" y="1332"/>
                <a:ext cx="204" cy="159"/>
              </a:xfrm>
              <a:custGeom>
                <a:avLst/>
                <a:gdLst>
                  <a:gd name="T0" fmla="*/ 21 w 204"/>
                  <a:gd name="T1" fmla="*/ 152 h 159"/>
                  <a:gd name="T2" fmla="*/ 16 w 204"/>
                  <a:gd name="T3" fmla="*/ 158 h 159"/>
                  <a:gd name="T4" fmla="*/ 203 w 204"/>
                  <a:gd name="T5" fmla="*/ 11 h 159"/>
                  <a:gd name="T6" fmla="*/ 188 w 204"/>
                  <a:gd name="T7" fmla="*/ 0 h 159"/>
                  <a:gd name="T8" fmla="*/ 4 w 204"/>
                  <a:gd name="T9" fmla="*/ 148 h 159"/>
                  <a:gd name="T10" fmla="*/ 0 w 204"/>
                  <a:gd name="T11" fmla="*/ 152 h 159"/>
                  <a:gd name="T12" fmla="*/ 4 w 204"/>
                  <a:gd name="T13" fmla="*/ 148 h 159"/>
                  <a:gd name="T14" fmla="*/ 0 w 204"/>
                  <a:gd name="T15" fmla="*/ 150 h 159"/>
                  <a:gd name="T16" fmla="*/ 0 w 204"/>
                  <a:gd name="T17" fmla="*/ 152 h 159"/>
                  <a:gd name="T18" fmla="*/ 21 w 204"/>
                  <a:gd name="T19" fmla="*/ 15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59"/>
                  <a:gd name="T32" fmla="*/ 204 w 20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59">
                    <a:moveTo>
                      <a:pt x="21" y="152"/>
                    </a:moveTo>
                    <a:lnTo>
                      <a:pt x="16" y="158"/>
                    </a:lnTo>
                    <a:lnTo>
                      <a:pt x="203" y="11"/>
                    </a:lnTo>
                    <a:lnTo>
                      <a:pt x="188" y="0"/>
                    </a:lnTo>
                    <a:lnTo>
                      <a:pt x="4" y="148"/>
                    </a:lnTo>
                    <a:lnTo>
                      <a:pt x="0" y="152"/>
                    </a:lnTo>
                    <a:lnTo>
                      <a:pt x="4" y="148"/>
                    </a:lnTo>
                    <a:lnTo>
                      <a:pt x="0" y="150"/>
                    </a:lnTo>
                    <a:lnTo>
                      <a:pt x="0" y="152"/>
                    </a:lnTo>
                    <a:lnTo>
                      <a:pt x="21" y="152"/>
                    </a:lnTo>
                  </a:path>
                </a:pathLst>
              </a:custGeom>
              <a:solidFill>
                <a:srgbClr val="000000"/>
              </a:solidFill>
              <a:ln w="9525" cap="rnd">
                <a:noFill/>
                <a:round/>
                <a:headEnd/>
                <a:tailEnd/>
              </a:ln>
            </p:spPr>
            <p:txBody>
              <a:bodyPr/>
              <a:lstStyle/>
              <a:p>
                <a:endParaRPr lang="zh-CN" altLang="en-US"/>
              </a:p>
            </p:txBody>
          </p:sp>
          <p:sp>
            <p:nvSpPr>
              <p:cNvPr id="52555" name="Freeform 224"/>
              <p:cNvSpPr>
                <a:spLocks/>
              </p:cNvSpPr>
              <p:nvPr/>
            </p:nvSpPr>
            <p:spPr bwMode="auto">
              <a:xfrm>
                <a:off x="626" y="1483"/>
                <a:ext cx="39" cy="31"/>
              </a:xfrm>
              <a:custGeom>
                <a:avLst/>
                <a:gdLst>
                  <a:gd name="T0" fmla="*/ 29 w 39"/>
                  <a:gd name="T1" fmla="*/ 17 h 31"/>
                  <a:gd name="T2" fmla="*/ 38 w 39"/>
                  <a:gd name="T3" fmla="*/ 22 h 31"/>
                  <a:gd name="T4" fmla="*/ 38 w 39"/>
                  <a:gd name="T5" fmla="*/ 0 h 31"/>
                  <a:gd name="T6" fmla="*/ 0 w 39"/>
                  <a:gd name="T7" fmla="*/ 0 h 31"/>
                  <a:gd name="T8" fmla="*/ 0 w 39"/>
                  <a:gd name="T9" fmla="*/ 22 h 31"/>
                  <a:gd name="T10" fmla="*/ 8 w 39"/>
                  <a:gd name="T11" fmla="*/ 30 h 31"/>
                  <a:gd name="T12" fmla="*/ 0 w 39"/>
                  <a:gd name="T13" fmla="*/ 22 h 31"/>
                  <a:gd name="T14" fmla="*/ 0 w 39"/>
                  <a:gd name="T15" fmla="*/ 27 h 31"/>
                  <a:gd name="T16" fmla="*/ 8 w 39"/>
                  <a:gd name="T17" fmla="*/ 30 h 31"/>
                  <a:gd name="T18" fmla="*/ 29 w 39"/>
                  <a:gd name="T19" fmla="*/ 1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1"/>
                  <a:gd name="T32" fmla="*/ 39 w 3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1">
                    <a:moveTo>
                      <a:pt x="29" y="17"/>
                    </a:moveTo>
                    <a:lnTo>
                      <a:pt x="38" y="22"/>
                    </a:lnTo>
                    <a:lnTo>
                      <a:pt x="38" y="0"/>
                    </a:lnTo>
                    <a:lnTo>
                      <a:pt x="0" y="0"/>
                    </a:lnTo>
                    <a:lnTo>
                      <a:pt x="0" y="22"/>
                    </a:lnTo>
                    <a:lnTo>
                      <a:pt x="8" y="30"/>
                    </a:lnTo>
                    <a:lnTo>
                      <a:pt x="0" y="22"/>
                    </a:lnTo>
                    <a:lnTo>
                      <a:pt x="0" y="27"/>
                    </a:lnTo>
                    <a:lnTo>
                      <a:pt x="8" y="30"/>
                    </a:lnTo>
                    <a:lnTo>
                      <a:pt x="29" y="17"/>
                    </a:lnTo>
                  </a:path>
                </a:pathLst>
              </a:custGeom>
              <a:solidFill>
                <a:srgbClr val="000000"/>
              </a:solidFill>
              <a:ln w="9525" cap="rnd">
                <a:noFill/>
                <a:round/>
                <a:headEnd/>
                <a:tailEnd/>
              </a:ln>
            </p:spPr>
            <p:txBody>
              <a:bodyPr/>
              <a:lstStyle/>
              <a:p>
                <a:endParaRPr lang="zh-CN" altLang="en-US"/>
              </a:p>
            </p:txBody>
          </p:sp>
          <p:sp>
            <p:nvSpPr>
              <p:cNvPr id="52556" name="Freeform 225"/>
              <p:cNvSpPr>
                <a:spLocks/>
              </p:cNvSpPr>
              <p:nvPr/>
            </p:nvSpPr>
            <p:spPr bwMode="auto">
              <a:xfrm>
                <a:off x="631" y="1494"/>
                <a:ext cx="184" cy="157"/>
              </a:xfrm>
              <a:custGeom>
                <a:avLst/>
                <a:gdLst>
                  <a:gd name="T0" fmla="*/ 170 w 184"/>
                  <a:gd name="T1" fmla="*/ 138 h 157"/>
                  <a:gd name="T2" fmla="*/ 183 w 184"/>
                  <a:gd name="T3" fmla="*/ 138 h 157"/>
                  <a:gd name="T4" fmla="*/ 12 w 184"/>
                  <a:gd name="T5" fmla="*/ 0 h 157"/>
                  <a:gd name="T6" fmla="*/ 0 w 184"/>
                  <a:gd name="T7" fmla="*/ 9 h 157"/>
                  <a:gd name="T8" fmla="*/ 170 w 184"/>
                  <a:gd name="T9" fmla="*/ 148 h 157"/>
                  <a:gd name="T10" fmla="*/ 183 w 184"/>
                  <a:gd name="T11" fmla="*/ 148 h 157"/>
                  <a:gd name="T12" fmla="*/ 170 w 184"/>
                  <a:gd name="T13" fmla="*/ 148 h 157"/>
                  <a:gd name="T14" fmla="*/ 178 w 184"/>
                  <a:gd name="T15" fmla="*/ 156 h 157"/>
                  <a:gd name="T16" fmla="*/ 183 w 184"/>
                  <a:gd name="T17" fmla="*/ 148 h 157"/>
                  <a:gd name="T18" fmla="*/ 170 w 184"/>
                  <a:gd name="T19" fmla="*/ 138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57"/>
                  <a:gd name="T32" fmla="*/ 184 w 18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57">
                    <a:moveTo>
                      <a:pt x="170" y="138"/>
                    </a:moveTo>
                    <a:lnTo>
                      <a:pt x="183" y="138"/>
                    </a:lnTo>
                    <a:lnTo>
                      <a:pt x="12" y="0"/>
                    </a:lnTo>
                    <a:lnTo>
                      <a:pt x="0" y="9"/>
                    </a:lnTo>
                    <a:lnTo>
                      <a:pt x="170" y="148"/>
                    </a:lnTo>
                    <a:lnTo>
                      <a:pt x="183" y="148"/>
                    </a:lnTo>
                    <a:lnTo>
                      <a:pt x="170" y="148"/>
                    </a:lnTo>
                    <a:lnTo>
                      <a:pt x="178" y="156"/>
                    </a:lnTo>
                    <a:lnTo>
                      <a:pt x="183" y="148"/>
                    </a:lnTo>
                    <a:lnTo>
                      <a:pt x="170" y="138"/>
                    </a:lnTo>
                  </a:path>
                </a:pathLst>
              </a:custGeom>
              <a:solidFill>
                <a:srgbClr val="000000"/>
              </a:solidFill>
              <a:ln w="9525" cap="rnd">
                <a:noFill/>
                <a:round/>
                <a:headEnd/>
                <a:tailEnd/>
              </a:ln>
            </p:spPr>
            <p:txBody>
              <a:bodyPr/>
              <a:lstStyle/>
              <a:p>
                <a:endParaRPr lang="zh-CN" altLang="en-US"/>
              </a:p>
            </p:txBody>
          </p:sp>
          <p:sp>
            <p:nvSpPr>
              <p:cNvPr id="52557" name="Freeform 226"/>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solidFill>
                <a:srgbClr val="FFFFFF"/>
              </a:solidFill>
              <a:ln w="9525" cap="rnd">
                <a:noFill/>
                <a:round/>
                <a:headEnd/>
                <a:tailEnd/>
              </a:ln>
            </p:spPr>
            <p:txBody>
              <a:bodyPr/>
              <a:lstStyle/>
              <a:p>
                <a:endParaRPr lang="zh-CN" altLang="en-US"/>
              </a:p>
            </p:txBody>
          </p:sp>
          <p:sp>
            <p:nvSpPr>
              <p:cNvPr id="52558" name="Freeform 227"/>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noFill/>
              <a:ln w="12700" cap="rnd">
                <a:solidFill>
                  <a:srgbClr val="000000"/>
                </a:solidFill>
                <a:round/>
                <a:headEnd type="none" w="sm" len="sm"/>
                <a:tailEnd type="none" w="sm" len="sm"/>
              </a:ln>
            </p:spPr>
            <p:txBody>
              <a:bodyPr/>
              <a:lstStyle/>
              <a:p>
                <a:endParaRPr lang="zh-CN" altLang="en-US"/>
              </a:p>
            </p:txBody>
          </p:sp>
          <p:sp>
            <p:nvSpPr>
              <p:cNvPr id="52559" name="Freeform 228"/>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solidFill>
                <a:srgbClr val="FFFFFF"/>
              </a:solidFill>
              <a:ln w="9525" cap="rnd">
                <a:noFill/>
                <a:round/>
                <a:headEnd/>
                <a:tailEnd/>
              </a:ln>
            </p:spPr>
            <p:txBody>
              <a:bodyPr/>
              <a:lstStyle/>
              <a:p>
                <a:endParaRPr lang="zh-CN" altLang="en-US"/>
              </a:p>
            </p:txBody>
          </p:sp>
          <p:sp>
            <p:nvSpPr>
              <p:cNvPr id="52560" name="Freeform 229"/>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noFill/>
              <a:ln w="12700" cap="rnd">
                <a:solidFill>
                  <a:srgbClr val="000000"/>
                </a:solidFill>
                <a:round/>
                <a:headEnd type="none" w="sm" len="sm"/>
                <a:tailEnd type="none" w="sm" len="sm"/>
              </a:ln>
            </p:spPr>
            <p:txBody>
              <a:bodyPr/>
              <a:lstStyle/>
              <a:p>
                <a:endParaRPr lang="zh-CN" altLang="en-US"/>
              </a:p>
            </p:txBody>
          </p:sp>
          <p:sp>
            <p:nvSpPr>
              <p:cNvPr id="52561" name="Freeform 230"/>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solidFill>
                <a:srgbClr val="FFFFFF"/>
              </a:solidFill>
              <a:ln w="9525" cap="rnd">
                <a:noFill/>
                <a:round/>
                <a:headEnd/>
                <a:tailEnd/>
              </a:ln>
            </p:spPr>
            <p:txBody>
              <a:bodyPr/>
              <a:lstStyle/>
              <a:p>
                <a:endParaRPr lang="zh-CN" altLang="en-US"/>
              </a:p>
            </p:txBody>
          </p:sp>
          <p:sp>
            <p:nvSpPr>
              <p:cNvPr id="52562" name="Freeform 231"/>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noFill/>
              <a:ln w="12700" cap="rnd">
                <a:solidFill>
                  <a:srgbClr val="000000"/>
                </a:solidFill>
                <a:round/>
                <a:headEnd type="none" w="sm" len="sm"/>
                <a:tailEnd type="none" w="sm" len="sm"/>
              </a:ln>
            </p:spPr>
            <p:txBody>
              <a:bodyPr/>
              <a:lstStyle/>
              <a:p>
                <a:endParaRPr lang="zh-CN" altLang="en-US"/>
              </a:p>
            </p:txBody>
          </p:sp>
          <p:sp>
            <p:nvSpPr>
              <p:cNvPr id="52563" name="Freeform 232"/>
              <p:cNvSpPr>
                <a:spLocks/>
              </p:cNvSpPr>
              <p:nvPr/>
            </p:nvSpPr>
            <p:spPr bwMode="auto">
              <a:xfrm>
                <a:off x="653" y="1121"/>
                <a:ext cx="375" cy="449"/>
              </a:xfrm>
              <a:custGeom>
                <a:avLst/>
                <a:gdLst>
                  <a:gd name="T0" fmla="*/ 374 w 375"/>
                  <a:gd name="T1" fmla="*/ 284 h 449"/>
                  <a:gd name="T2" fmla="*/ 374 w 375"/>
                  <a:gd name="T3" fmla="*/ 155 h 449"/>
                  <a:gd name="T4" fmla="*/ 178 w 375"/>
                  <a:gd name="T5" fmla="*/ 0 h 449"/>
                  <a:gd name="T6" fmla="*/ 0 w 375"/>
                  <a:gd name="T7" fmla="*/ 107 h 449"/>
                  <a:gd name="T8" fmla="*/ 202 w 375"/>
                  <a:gd name="T9" fmla="*/ 269 h 449"/>
                  <a:gd name="T10" fmla="*/ 202 w 375"/>
                  <a:gd name="T11" fmla="*/ 448 h 449"/>
                  <a:gd name="T12" fmla="*/ 374 w 375"/>
                  <a:gd name="T13" fmla="*/ 284 h 449"/>
                  <a:gd name="T14" fmla="*/ 0 60000 65536"/>
                  <a:gd name="T15" fmla="*/ 0 60000 65536"/>
                  <a:gd name="T16" fmla="*/ 0 60000 65536"/>
                  <a:gd name="T17" fmla="*/ 0 60000 65536"/>
                  <a:gd name="T18" fmla="*/ 0 60000 65536"/>
                  <a:gd name="T19" fmla="*/ 0 60000 65536"/>
                  <a:gd name="T20" fmla="*/ 0 60000 65536"/>
                  <a:gd name="T21" fmla="*/ 0 w 375"/>
                  <a:gd name="T22" fmla="*/ 0 h 449"/>
                  <a:gd name="T23" fmla="*/ 375 w 375"/>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449">
                    <a:moveTo>
                      <a:pt x="374" y="284"/>
                    </a:moveTo>
                    <a:lnTo>
                      <a:pt x="374" y="155"/>
                    </a:lnTo>
                    <a:lnTo>
                      <a:pt x="178" y="0"/>
                    </a:lnTo>
                    <a:lnTo>
                      <a:pt x="0" y="107"/>
                    </a:lnTo>
                    <a:lnTo>
                      <a:pt x="202" y="269"/>
                    </a:lnTo>
                    <a:lnTo>
                      <a:pt x="202" y="448"/>
                    </a:lnTo>
                    <a:lnTo>
                      <a:pt x="374" y="284"/>
                    </a:lnTo>
                  </a:path>
                </a:pathLst>
              </a:custGeom>
              <a:solidFill>
                <a:srgbClr val="FFFFFF"/>
              </a:solidFill>
              <a:ln w="9525" cap="rnd">
                <a:noFill/>
                <a:round/>
                <a:headEnd/>
                <a:tailEnd/>
              </a:ln>
            </p:spPr>
            <p:txBody>
              <a:bodyPr/>
              <a:lstStyle/>
              <a:p>
                <a:endParaRPr lang="zh-CN" altLang="en-US"/>
              </a:p>
            </p:txBody>
          </p:sp>
          <p:sp>
            <p:nvSpPr>
              <p:cNvPr id="52564" name="Freeform 233"/>
              <p:cNvSpPr>
                <a:spLocks/>
              </p:cNvSpPr>
              <p:nvPr/>
            </p:nvSpPr>
            <p:spPr bwMode="auto">
              <a:xfrm>
                <a:off x="991" y="1277"/>
                <a:ext cx="42" cy="136"/>
              </a:xfrm>
              <a:custGeom>
                <a:avLst/>
                <a:gdLst>
                  <a:gd name="T0" fmla="*/ 7 w 42"/>
                  <a:gd name="T1" fmla="*/ 13 h 136"/>
                  <a:gd name="T2" fmla="*/ 0 w 42"/>
                  <a:gd name="T3" fmla="*/ 5 h 136"/>
                  <a:gd name="T4" fmla="*/ 0 w 42"/>
                  <a:gd name="T5" fmla="*/ 135 h 136"/>
                  <a:gd name="T6" fmla="*/ 41 w 42"/>
                  <a:gd name="T7" fmla="*/ 135 h 136"/>
                  <a:gd name="T8" fmla="*/ 41 w 42"/>
                  <a:gd name="T9" fmla="*/ 5 h 136"/>
                  <a:gd name="T10" fmla="*/ 33 w 42"/>
                  <a:gd name="T11" fmla="*/ 0 h 136"/>
                  <a:gd name="T12" fmla="*/ 7 w 42"/>
                  <a:gd name="T13" fmla="*/ 13 h 136"/>
                  <a:gd name="T14" fmla="*/ 0 60000 65536"/>
                  <a:gd name="T15" fmla="*/ 0 60000 65536"/>
                  <a:gd name="T16" fmla="*/ 0 60000 65536"/>
                  <a:gd name="T17" fmla="*/ 0 60000 65536"/>
                  <a:gd name="T18" fmla="*/ 0 60000 65536"/>
                  <a:gd name="T19" fmla="*/ 0 60000 65536"/>
                  <a:gd name="T20" fmla="*/ 0 60000 65536"/>
                  <a:gd name="T21" fmla="*/ 0 w 42"/>
                  <a:gd name="T22" fmla="*/ 0 h 136"/>
                  <a:gd name="T23" fmla="*/ 42 w 42"/>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36">
                    <a:moveTo>
                      <a:pt x="7" y="13"/>
                    </a:moveTo>
                    <a:lnTo>
                      <a:pt x="0" y="5"/>
                    </a:lnTo>
                    <a:lnTo>
                      <a:pt x="0" y="135"/>
                    </a:lnTo>
                    <a:lnTo>
                      <a:pt x="41" y="135"/>
                    </a:lnTo>
                    <a:lnTo>
                      <a:pt x="41" y="5"/>
                    </a:lnTo>
                    <a:lnTo>
                      <a:pt x="33" y="0"/>
                    </a:lnTo>
                    <a:lnTo>
                      <a:pt x="7" y="13"/>
                    </a:lnTo>
                  </a:path>
                </a:pathLst>
              </a:custGeom>
              <a:solidFill>
                <a:srgbClr val="000000"/>
              </a:solidFill>
              <a:ln w="9525" cap="rnd">
                <a:noFill/>
                <a:round/>
                <a:headEnd/>
                <a:tailEnd/>
              </a:ln>
            </p:spPr>
            <p:txBody>
              <a:bodyPr/>
              <a:lstStyle/>
              <a:p>
                <a:endParaRPr lang="zh-CN" altLang="en-US"/>
              </a:p>
            </p:txBody>
          </p:sp>
          <p:sp>
            <p:nvSpPr>
              <p:cNvPr id="52565" name="Freeform 234"/>
              <p:cNvSpPr>
                <a:spLocks/>
              </p:cNvSpPr>
              <p:nvPr/>
            </p:nvSpPr>
            <p:spPr bwMode="auto">
              <a:xfrm>
                <a:off x="824" y="1113"/>
                <a:ext cx="212" cy="172"/>
              </a:xfrm>
              <a:custGeom>
                <a:avLst/>
                <a:gdLst>
                  <a:gd name="T0" fmla="*/ 14 w 212"/>
                  <a:gd name="T1" fmla="*/ 17 h 172"/>
                  <a:gd name="T2" fmla="*/ 0 w 212"/>
                  <a:gd name="T3" fmla="*/ 15 h 172"/>
                  <a:gd name="T4" fmla="*/ 194 w 212"/>
                  <a:gd name="T5" fmla="*/ 171 h 172"/>
                  <a:gd name="T6" fmla="*/ 211 w 212"/>
                  <a:gd name="T7" fmla="*/ 157 h 172"/>
                  <a:gd name="T8" fmla="*/ 16 w 212"/>
                  <a:gd name="T9" fmla="*/ 1 h 172"/>
                  <a:gd name="T10" fmla="*/ 0 w 212"/>
                  <a:gd name="T11" fmla="*/ 0 h 172"/>
                  <a:gd name="T12" fmla="*/ 14 w 212"/>
                  <a:gd name="T13" fmla="*/ 17 h 172"/>
                  <a:gd name="T14" fmla="*/ 0 60000 65536"/>
                  <a:gd name="T15" fmla="*/ 0 60000 65536"/>
                  <a:gd name="T16" fmla="*/ 0 60000 65536"/>
                  <a:gd name="T17" fmla="*/ 0 60000 65536"/>
                  <a:gd name="T18" fmla="*/ 0 60000 65536"/>
                  <a:gd name="T19" fmla="*/ 0 60000 65536"/>
                  <a:gd name="T20" fmla="*/ 0 60000 65536"/>
                  <a:gd name="T21" fmla="*/ 0 w 212"/>
                  <a:gd name="T22" fmla="*/ 0 h 172"/>
                  <a:gd name="T23" fmla="*/ 212 w 21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72">
                    <a:moveTo>
                      <a:pt x="14" y="17"/>
                    </a:moveTo>
                    <a:lnTo>
                      <a:pt x="0" y="15"/>
                    </a:lnTo>
                    <a:lnTo>
                      <a:pt x="194" y="171"/>
                    </a:lnTo>
                    <a:lnTo>
                      <a:pt x="211" y="157"/>
                    </a:lnTo>
                    <a:lnTo>
                      <a:pt x="16" y="1"/>
                    </a:lnTo>
                    <a:lnTo>
                      <a:pt x="0" y="0"/>
                    </a:lnTo>
                    <a:lnTo>
                      <a:pt x="14" y="17"/>
                    </a:lnTo>
                  </a:path>
                </a:pathLst>
              </a:custGeom>
              <a:solidFill>
                <a:srgbClr val="000000"/>
              </a:solidFill>
              <a:ln w="9525" cap="rnd">
                <a:noFill/>
                <a:round/>
                <a:headEnd/>
                <a:tailEnd/>
              </a:ln>
            </p:spPr>
            <p:txBody>
              <a:bodyPr/>
              <a:lstStyle/>
              <a:p>
                <a:endParaRPr lang="zh-CN" altLang="en-US"/>
              </a:p>
            </p:txBody>
          </p:sp>
          <p:sp>
            <p:nvSpPr>
              <p:cNvPr id="52566" name="Freeform 235"/>
              <p:cNvSpPr>
                <a:spLocks/>
              </p:cNvSpPr>
              <p:nvPr/>
            </p:nvSpPr>
            <p:spPr bwMode="auto">
              <a:xfrm>
                <a:off x="643" y="1113"/>
                <a:ext cx="196" cy="124"/>
              </a:xfrm>
              <a:custGeom>
                <a:avLst/>
                <a:gdLst>
                  <a:gd name="T0" fmla="*/ 16 w 196"/>
                  <a:gd name="T1" fmla="*/ 107 h 124"/>
                  <a:gd name="T2" fmla="*/ 16 w 196"/>
                  <a:gd name="T3" fmla="*/ 123 h 124"/>
                  <a:gd name="T4" fmla="*/ 195 w 196"/>
                  <a:gd name="T5" fmla="*/ 17 h 124"/>
                  <a:gd name="T6" fmla="*/ 180 w 196"/>
                  <a:gd name="T7" fmla="*/ 0 h 124"/>
                  <a:gd name="T8" fmla="*/ 2 w 196"/>
                  <a:gd name="T9" fmla="*/ 107 h 124"/>
                  <a:gd name="T10" fmla="*/ 0 w 196"/>
                  <a:gd name="T11" fmla="*/ 123 h 124"/>
                  <a:gd name="T12" fmla="*/ 16 w 196"/>
                  <a:gd name="T13" fmla="*/ 107 h 124"/>
                  <a:gd name="T14" fmla="*/ 0 60000 65536"/>
                  <a:gd name="T15" fmla="*/ 0 60000 65536"/>
                  <a:gd name="T16" fmla="*/ 0 60000 65536"/>
                  <a:gd name="T17" fmla="*/ 0 60000 65536"/>
                  <a:gd name="T18" fmla="*/ 0 60000 65536"/>
                  <a:gd name="T19" fmla="*/ 0 60000 65536"/>
                  <a:gd name="T20" fmla="*/ 0 60000 65536"/>
                  <a:gd name="T21" fmla="*/ 0 w 196"/>
                  <a:gd name="T22" fmla="*/ 0 h 124"/>
                  <a:gd name="T23" fmla="*/ 196 w 196"/>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24">
                    <a:moveTo>
                      <a:pt x="16" y="107"/>
                    </a:moveTo>
                    <a:lnTo>
                      <a:pt x="16" y="123"/>
                    </a:lnTo>
                    <a:lnTo>
                      <a:pt x="195" y="17"/>
                    </a:lnTo>
                    <a:lnTo>
                      <a:pt x="180" y="0"/>
                    </a:lnTo>
                    <a:lnTo>
                      <a:pt x="2" y="107"/>
                    </a:lnTo>
                    <a:lnTo>
                      <a:pt x="0" y="123"/>
                    </a:lnTo>
                    <a:lnTo>
                      <a:pt x="16" y="107"/>
                    </a:lnTo>
                  </a:path>
                </a:pathLst>
              </a:custGeom>
              <a:solidFill>
                <a:srgbClr val="000000"/>
              </a:solidFill>
              <a:ln w="9525" cap="rnd">
                <a:noFill/>
                <a:round/>
                <a:headEnd/>
                <a:tailEnd/>
              </a:ln>
            </p:spPr>
            <p:txBody>
              <a:bodyPr/>
              <a:lstStyle/>
              <a:p>
                <a:endParaRPr lang="zh-CN" altLang="en-US"/>
              </a:p>
            </p:txBody>
          </p:sp>
          <p:sp>
            <p:nvSpPr>
              <p:cNvPr id="52567" name="Freeform 236"/>
              <p:cNvSpPr>
                <a:spLocks/>
              </p:cNvSpPr>
              <p:nvPr/>
            </p:nvSpPr>
            <p:spPr bwMode="auto">
              <a:xfrm>
                <a:off x="643" y="1221"/>
                <a:ext cx="225" cy="176"/>
              </a:xfrm>
              <a:custGeom>
                <a:avLst/>
                <a:gdLst>
                  <a:gd name="T0" fmla="*/ 224 w 225"/>
                  <a:gd name="T1" fmla="*/ 167 h 176"/>
                  <a:gd name="T2" fmla="*/ 219 w 225"/>
                  <a:gd name="T3" fmla="*/ 159 h 176"/>
                  <a:gd name="T4" fmla="*/ 16 w 225"/>
                  <a:gd name="T5" fmla="*/ 0 h 176"/>
                  <a:gd name="T6" fmla="*/ 0 w 225"/>
                  <a:gd name="T7" fmla="*/ 15 h 176"/>
                  <a:gd name="T8" fmla="*/ 202 w 225"/>
                  <a:gd name="T9" fmla="*/ 175 h 176"/>
                  <a:gd name="T10" fmla="*/ 197 w 225"/>
                  <a:gd name="T11" fmla="*/ 167 h 176"/>
                  <a:gd name="T12" fmla="*/ 224 w 225"/>
                  <a:gd name="T13" fmla="*/ 167 h 176"/>
                  <a:gd name="T14" fmla="*/ 0 60000 65536"/>
                  <a:gd name="T15" fmla="*/ 0 60000 65536"/>
                  <a:gd name="T16" fmla="*/ 0 60000 65536"/>
                  <a:gd name="T17" fmla="*/ 0 60000 65536"/>
                  <a:gd name="T18" fmla="*/ 0 60000 65536"/>
                  <a:gd name="T19" fmla="*/ 0 60000 65536"/>
                  <a:gd name="T20" fmla="*/ 0 60000 65536"/>
                  <a:gd name="T21" fmla="*/ 0 w 225"/>
                  <a:gd name="T22" fmla="*/ 0 h 176"/>
                  <a:gd name="T23" fmla="*/ 225 w 22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76">
                    <a:moveTo>
                      <a:pt x="224" y="167"/>
                    </a:moveTo>
                    <a:lnTo>
                      <a:pt x="219" y="159"/>
                    </a:lnTo>
                    <a:lnTo>
                      <a:pt x="16" y="0"/>
                    </a:lnTo>
                    <a:lnTo>
                      <a:pt x="0" y="15"/>
                    </a:lnTo>
                    <a:lnTo>
                      <a:pt x="202" y="175"/>
                    </a:lnTo>
                    <a:lnTo>
                      <a:pt x="197" y="167"/>
                    </a:lnTo>
                    <a:lnTo>
                      <a:pt x="224" y="167"/>
                    </a:lnTo>
                  </a:path>
                </a:pathLst>
              </a:custGeom>
              <a:solidFill>
                <a:srgbClr val="000000"/>
              </a:solidFill>
              <a:ln w="9525" cap="rnd">
                <a:noFill/>
                <a:round/>
                <a:headEnd/>
                <a:tailEnd/>
              </a:ln>
            </p:spPr>
            <p:txBody>
              <a:bodyPr/>
              <a:lstStyle/>
              <a:p>
                <a:endParaRPr lang="zh-CN" altLang="en-US"/>
              </a:p>
            </p:txBody>
          </p:sp>
          <p:sp>
            <p:nvSpPr>
              <p:cNvPr id="52568" name="Freeform 237"/>
              <p:cNvSpPr>
                <a:spLocks/>
              </p:cNvSpPr>
              <p:nvPr/>
            </p:nvSpPr>
            <p:spPr bwMode="auto">
              <a:xfrm>
                <a:off x="841" y="1389"/>
                <a:ext cx="40" cy="185"/>
              </a:xfrm>
              <a:custGeom>
                <a:avLst/>
                <a:gdLst>
                  <a:gd name="T0" fmla="*/ 7 w 40"/>
                  <a:gd name="T1" fmla="*/ 172 h 185"/>
                  <a:gd name="T2" fmla="*/ 39 w 40"/>
                  <a:gd name="T3" fmla="*/ 178 h 185"/>
                  <a:gd name="T4" fmla="*/ 39 w 40"/>
                  <a:gd name="T5" fmla="*/ 0 h 185"/>
                  <a:gd name="T6" fmla="*/ 0 w 40"/>
                  <a:gd name="T7" fmla="*/ 0 h 185"/>
                  <a:gd name="T8" fmla="*/ 0 w 40"/>
                  <a:gd name="T9" fmla="*/ 178 h 185"/>
                  <a:gd name="T10" fmla="*/ 35 w 40"/>
                  <a:gd name="T11" fmla="*/ 184 h 185"/>
                  <a:gd name="T12" fmla="*/ 7 w 40"/>
                  <a:gd name="T13" fmla="*/ 172 h 185"/>
                  <a:gd name="T14" fmla="*/ 0 60000 65536"/>
                  <a:gd name="T15" fmla="*/ 0 60000 65536"/>
                  <a:gd name="T16" fmla="*/ 0 60000 65536"/>
                  <a:gd name="T17" fmla="*/ 0 60000 65536"/>
                  <a:gd name="T18" fmla="*/ 0 60000 65536"/>
                  <a:gd name="T19" fmla="*/ 0 60000 65536"/>
                  <a:gd name="T20" fmla="*/ 0 60000 65536"/>
                  <a:gd name="T21" fmla="*/ 0 w 40"/>
                  <a:gd name="T22" fmla="*/ 0 h 185"/>
                  <a:gd name="T23" fmla="*/ 40 w 40"/>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85">
                    <a:moveTo>
                      <a:pt x="7" y="172"/>
                    </a:moveTo>
                    <a:lnTo>
                      <a:pt x="39" y="178"/>
                    </a:lnTo>
                    <a:lnTo>
                      <a:pt x="39" y="0"/>
                    </a:lnTo>
                    <a:lnTo>
                      <a:pt x="0" y="0"/>
                    </a:lnTo>
                    <a:lnTo>
                      <a:pt x="0" y="178"/>
                    </a:lnTo>
                    <a:lnTo>
                      <a:pt x="35" y="184"/>
                    </a:lnTo>
                    <a:lnTo>
                      <a:pt x="7" y="172"/>
                    </a:lnTo>
                  </a:path>
                </a:pathLst>
              </a:custGeom>
              <a:solidFill>
                <a:srgbClr val="000000"/>
              </a:solidFill>
              <a:ln w="9525" cap="rnd">
                <a:noFill/>
                <a:round/>
                <a:headEnd/>
                <a:tailEnd/>
              </a:ln>
            </p:spPr>
            <p:txBody>
              <a:bodyPr/>
              <a:lstStyle/>
              <a:p>
                <a:endParaRPr lang="zh-CN" altLang="en-US"/>
              </a:p>
            </p:txBody>
          </p:sp>
          <p:sp>
            <p:nvSpPr>
              <p:cNvPr id="52569" name="Freeform 238"/>
              <p:cNvSpPr>
                <a:spLocks/>
              </p:cNvSpPr>
              <p:nvPr/>
            </p:nvSpPr>
            <p:spPr bwMode="auto">
              <a:xfrm>
                <a:off x="846" y="1399"/>
                <a:ext cx="196" cy="175"/>
              </a:xfrm>
              <a:custGeom>
                <a:avLst/>
                <a:gdLst>
                  <a:gd name="T0" fmla="*/ 168 w 196"/>
                  <a:gd name="T1" fmla="*/ 5 h 175"/>
                  <a:gd name="T2" fmla="*/ 170 w 196"/>
                  <a:gd name="T3" fmla="*/ 0 h 175"/>
                  <a:gd name="T4" fmla="*/ 0 w 196"/>
                  <a:gd name="T5" fmla="*/ 162 h 175"/>
                  <a:gd name="T6" fmla="*/ 19 w 196"/>
                  <a:gd name="T7" fmla="*/ 174 h 175"/>
                  <a:gd name="T8" fmla="*/ 192 w 196"/>
                  <a:gd name="T9" fmla="*/ 11 h 175"/>
                  <a:gd name="T10" fmla="*/ 195 w 196"/>
                  <a:gd name="T11" fmla="*/ 5 h 175"/>
                  <a:gd name="T12" fmla="*/ 168 w 196"/>
                  <a:gd name="T13" fmla="*/ 5 h 175"/>
                  <a:gd name="T14" fmla="*/ 0 60000 65536"/>
                  <a:gd name="T15" fmla="*/ 0 60000 65536"/>
                  <a:gd name="T16" fmla="*/ 0 60000 65536"/>
                  <a:gd name="T17" fmla="*/ 0 60000 65536"/>
                  <a:gd name="T18" fmla="*/ 0 60000 65536"/>
                  <a:gd name="T19" fmla="*/ 0 60000 65536"/>
                  <a:gd name="T20" fmla="*/ 0 60000 65536"/>
                  <a:gd name="T21" fmla="*/ 0 w 196"/>
                  <a:gd name="T22" fmla="*/ 0 h 175"/>
                  <a:gd name="T23" fmla="*/ 196 w 196"/>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75">
                    <a:moveTo>
                      <a:pt x="168" y="5"/>
                    </a:moveTo>
                    <a:lnTo>
                      <a:pt x="170" y="0"/>
                    </a:lnTo>
                    <a:lnTo>
                      <a:pt x="0" y="162"/>
                    </a:lnTo>
                    <a:lnTo>
                      <a:pt x="19" y="174"/>
                    </a:lnTo>
                    <a:lnTo>
                      <a:pt x="192" y="11"/>
                    </a:lnTo>
                    <a:lnTo>
                      <a:pt x="195" y="5"/>
                    </a:lnTo>
                    <a:lnTo>
                      <a:pt x="168" y="5"/>
                    </a:lnTo>
                  </a:path>
                </a:pathLst>
              </a:custGeom>
              <a:solidFill>
                <a:srgbClr val="000000"/>
              </a:solidFill>
              <a:ln w="9525" cap="rnd">
                <a:noFill/>
                <a:round/>
                <a:headEnd/>
                <a:tailEnd/>
              </a:ln>
            </p:spPr>
            <p:txBody>
              <a:bodyPr/>
              <a:lstStyle/>
              <a:p>
                <a:endParaRPr lang="zh-CN" altLang="en-US"/>
              </a:p>
            </p:txBody>
          </p:sp>
          <p:sp>
            <p:nvSpPr>
              <p:cNvPr id="52570" name="Freeform 239"/>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solidFill>
                <a:srgbClr val="FFFFFF"/>
              </a:solidFill>
              <a:ln w="9525" cap="rnd">
                <a:noFill/>
                <a:round/>
                <a:headEnd/>
                <a:tailEnd/>
              </a:ln>
            </p:spPr>
            <p:txBody>
              <a:bodyPr/>
              <a:lstStyle/>
              <a:p>
                <a:endParaRPr lang="zh-CN" altLang="en-US"/>
              </a:p>
            </p:txBody>
          </p:sp>
          <p:sp>
            <p:nvSpPr>
              <p:cNvPr id="52571" name="Freeform 240"/>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noFill/>
              <a:ln w="12700" cap="rnd">
                <a:solidFill>
                  <a:srgbClr val="000000"/>
                </a:solidFill>
                <a:round/>
                <a:headEnd type="none" w="sm" len="sm"/>
                <a:tailEnd type="none" w="sm" len="sm"/>
              </a:ln>
            </p:spPr>
            <p:txBody>
              <a:bodyPr/>
              <a:lstStyle/>
              <a:p>
                <a:endParaRPr lang="zh-CN" altLang="en-US"/>
              </a:p>
            </p:txBody>
          </p:sp>
          <p:sp>
            <p:nvSpPr>
              <p:cNvPr id="52572" name="Freeform 241"/>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solidFill>
                <a:srgbClr val="FFFFFF"/>
              </a:solidFill>
              <a:ln w="9525" cap="rnd">
                <a:noFill/>
                <a:round/>
                <a:headEnd/>
                <a:tailEnd/>
              </a:ln>
            </p:spPr>
            <p:txBody>
              <a:bodyPr/>
              <a:lstStyle/>
              <a:p>
                <a:endParaRPr lang="zh-CN" altLang="en-US"/>
              </a:p>
            </p:txBody>
          </p:sp>
          <p:sp>
            <p:nvSpPr>
              <p:cNvPr id="52573" name="Freeform 242"/>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noFill/>
              <a:ln w="12700" cap="rnd">
                <a:solidFill>
                  <a:srgbClr val="000000"/>
                </a:solidFill>
                <a:round/>
                <a:headEnd type="none" w="sm" len="sm"/>
                <a:tailEnd type="none" w="sm" len="sm"/>
              </a:ln>
            </p:spPr>
            <p:txBody>
              <a:bodyPr/>
              <a:lstStyle/>
              <a:p>
                <a:endParaRPr lang="zh-CN" altLang="en-US"/>
              </a:p>
            </p:txBody>
          </p:sp>
          <p:sp>
            <p:nvSpPr>
              <p:cNvPr id="52574" name="Freeform 243"/>
              <p:cNvSpPr>
                <a:spLocks/>
              </p:cNvSpPr>
              <p:nvPr/>
            </p:nvSpPr>
            <p:spPr bwMode="auto">
              <a:xfrm>
                <a:off x="614" y="1197"/>
                <a:ext cx="264" cy="419"/>
              </a:xfrm>
              <a:custGeom>
                <a:avLst/>
                <a:gdLst>
                  <a:gd name="T0" fmla="*/ 0 w 264"/>
                  <a:gd name="T1" fmla="*/ 30 h 419"/>
                  <a:gd name="T2" fmla="*/ 0 w 264"/>
                  <a:gd name="T3" fmla="*/ 241 h 419"/>
                  <a:gd name="T4" fmla="*/ 221 w 264"/>
                  <a:gd name="T5" fmla="*/ 418 h 419"/>
                  <a:gd name="T6" fmla="*/ 263 w 264"/>
                  <a:gd name="T7" fmla="*/ 387 h 419"/>
                  <a:gd name="T8" fmla="*/ 263 w 264"/>
                  <a:gd name="T9" fmla="*/ 174 h 419"/>
                  <a:gd name="T10" fmla="*/ 38 w 264"/>
                  <a:gd name="T11" fmla="*/ 0 h 419"/>
                  <a:gd name="T12" fmla="*/ 0 w 264"/>
                  <a:gd name="T13" fmla="*/ 30 h 419"/>
                  <a:gd name="T14" fmla="*/ 0 60000 65536"/>
                  <a:gd name="T15" fmla="*/ 0 60000 65536"/>
                  <a:gd name="T16" fmla="*/ 0 60000 65536"/>
                  <a:gd name="T17" fmla="*/ 0 60000 65536"/>
                  <a:gd name="T18" fmla="*/ 0 60000 65536"/>
                  <a:gd name="T19" fmla="*/ 0 60000 65536"/>
                  <a:gd name="T20" fmla="*/ 0 60000 65536"/>
                  <a:gd name="T21" fmla="*/ 0 w 264"/>
                  <a:gd name="T22" fmla="*/ 0 h 419"/>
                  <a:gd name="T23" fmla="*/ 264 w 264"/>
                  <a:gd name="T24" fmla="*/ 419 h 4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419">
                    <a:moveTo>
                      <a:pt x="0" y="30"/>
                    </a:moveTo>
                    <a:lnTo>
                      <a:pt x="0" y="241"/>
                    </a:lnTo>
                    <a:lnTo>
                      <a:pt x="221" y="418"/>
                    </a:lnTo>
                    <a:lnTo>
                      <a:pt x="263" y="387"/>
                    </a:lnTo>
                    <a:lnTo>
                      <a:pt x="263" y="174"/>
                    </a:lnTo>
                    <a:lnTo>
                      <a:pt x="38" y="0"/>
                    </a:lnTo>
                    <a:lnTo>
                      <a:pt x="0" y="30"/>
                    </a:lnTo>
                  </a:path>
                </a:pathLst>
              </a:custGeom>
              <a:solidFill>
                <a:srgbClr val="FFFFFF"/>
              </a:solidFill>
              <a:ln w="9525" cap="rnd">
                <a:noFill/>
                <a:round/>
                <a:headEnd/>
                <a:tailEnd/>
              </a:ln>
            </p:spPr>
            <p:txBody>
              <a:bodyPr/>
              <a:lstStyle/>
              <a:p>
                <a:endParaRPr lang="zh-CN" altLang="en-US"/>
              </a:p>
            </p:txBody>
          </p:sp>
          <p:sp>
            <p:nvSpPr>
              <p:cNvPr id="52575" name="Freeform 244"/>
              <p:cNvSpPr>
                <a:spLocks/>
              </p:cNvSpPr>
              <p:nvPr/>
            </p:nvSpPr>
            <p:spPr bwMode="auto">
              <a:xfrm>
                <a:off x="608" y="1229"/>
                <a:ext cx="39" cy="217"/>
              </a:xfrm>
              <a:custGeom>
                <a:avLst/>
                <a:gdLst>
                  <a:gd name="T0" fmla="*/ 32 w 39"/>
                  <a:gd name="T1" fmla="*/ 206 h 217"/>
                  <a:gd name="T2" fmla="*/ 38 w 39"/>
                  <a:gd name="T3" fmla="*/ 210 h 217"/>
                  <a:gd name="T4" fmla="*/ 38 w 39"/>
                  <a:gd name="T5" fmla="*/ 0 h 217"/>
                  <a:gd name="T6" fmla="*/ 0 w 39"/>
                  <a:gd name="T7" fmla="*/ 0 h 217"/>
                  <a:gd name="T8" fmla="*/ 0 w 39"/>
                  <a:gd name="T9" fmla="*/ 210 h 217"/>
                  <a:gd name="T10" fmla="*/ 5 w 39"/>
                  <a:gd name="T11" fmla="*/ 216 h 217"/>
                  <a:gd name="T12" fmla="*/ 32 w 39"/>
                  <a:gd name="T13" fmla="*/ 206 h 217"/>
                  <a:gd name="T14" fmla="*/ 0 60000 65536"/>
                  <a:gd name="T15" fmla="*/ 0 60000 65536"/>
                  <a:gd name="T16" fmla="*/ 0 60000 65536"/>
                  <a:gd name="T17" fmla="*/ 0 60000 65536"/>
                  <a:gd name="T18" fmla="*/ 0 60000 65536"/>
                  <a:gd name="T19" fmla="*/ 0 60000 65536"/>
                  <a:gd name="T20" fmla="*/ 0 60000 65536"/>
                  <a:gd name="T21" fmla="*/ 0 w 39"/>
                  <a:gd name="T22" fmla="*/ 0 h 217"/>
                  <a:gd name="T23" fmla="*/ 39 w 39"/>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17">
                    <a:moveTo>
                      <a:pt x="32" y="206"/>
                    </a:moveTo>
                    <a:lnTo>
                      <a:pt x="38" y="210"/>
                    </a:lnTo>
                    <a:lnTo>
                      <a:pt x="38" y="0"/>
                    </a:lnTo>
                    <a:lnTo>
                      <a:pt x="0" y="0"/>
                    </a:lnTo>
                    <a:lnTo>
                      <a:pt x="0" y="210"/>
                    </a:lnTo>
                    <a:lnTo>
                      <a:pt x="5" y="216"/>
                    </a:lnTo>
                    <a:lnTo>
                      <a:pt x="32" y="206"/>
                    </a:lnTo>
                  </a:path>
                </a:pathLst>
              </a:custGeom>
              <a:solidFill>
                <a:srgbClr val="000000"/>
              </a:solidFill>
              <a:ln w="9525" cap="rnd">
                <a:noFill/>
                <a:round/>
                <a:headEnd/>
                <a:tailEnd/>
              </a:ln>
            </p:spPr>
            <p:txBody>
              <a:bodyPr/>
              <a:lstStyle/>
              <a:p>
                <a:endParaRPr lang="zh-CN" altLang="en-US"/>
              </a:p>
            </p:txBody>
          </p:sp>
          <p:sp>
            <p:nvSpPr>
              <p:cNvPr id="52576" name="Freeform 245"/>
              <p:cNvSpPr>
                <a:spLocks/>
              </p:cNvSpPr>
              <p:nvPr/>
            </p:nvSpPr>
            <p:spPr bwMode="auto">
              <a:xfrm>
                <a:off x="609" y="1434"/>
                <a:ext cx="235" cy="192"/>
              </a:xfrm>
              <a:custGeom>
                <a:avLst/>
                <a:gdLst>
                  <a:gd name="T0" fmla="*/ 221 w 235"/>
                  <a:gd name="T1" fmla="*/ 177 h 192"/>
                  <a:gd name="T2" fmla="*/ 234 w 235"/>
                  <a:gd name="T3" fmla="*/ 177 h 192"/>
                  <a:gd name="T4" fmla="*/ 12 w 235"/>
                  <a:gd name="T5" fmla="*/ 0 h 192"/>
                  <a:gd name="T6" fmla="*/ 0 w 235"/>
                  <a:gd name="T7" fmla="*/ 9 h 192"/>
                  <a:gd name="T8" fmla="*/ 221 w 235"/>
                  <a:gd name="T9" fmla="*/ 187 h 192"/>
                  <a:gd name="T10" fmla="*/ 234 w 235"/>
                  <a:gd name="T11" fmla="*/ 187 h 192"/>
                  <a:gd name="T12" fmla="*/ 221 w 235"/>
                  <a:gd name="T13" fmla="*/ 187 h 192"/>
                  <a:gd name="T14" fmla="*/ 226 w 235"/>
                  <a:gd name="T15" fmla="*/ 191 h 192"/>
                  <a:gd name="T16" fmla="*/ 234 w 235"/>
                  <a:gd name="T17" fmla="*/ 187 h 192"/>
                  <a:gd name="T18" fmla="*/ 221 w 235"/>
                  <a:gd name="T19" fmla="*/ 177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92"/>
                  <a:gd name="T32" fmla="*/ 235 w 235"/>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92">
                    <a:moveTo>
                      <a:pt x="221" y="177"/>
                    </a:moveTo>
                    <a:lnTo>
                      <a:pt x="234" y="177"/>
                    </a:lnTo>
                    <a:lnTo>
                      <a:pt x="12" y="0"/>
                    </a:lnTo>
                    <a:lnTo>
                      <a:pt x="0" y="9"/>
                    </a:lnTo>
                    <a:lnTo>
                      <a:pt x="221" y="187"/>
                    </a:lnTo>
                    <a:lnTo>
                      <a:pt x="234" y="187"/>
                    </a:lnTo>
                    <a:lnTo>
                      <a:pt x="221" y="187"/>
                    </a:lnTo>
                    <a:lnTo>
                      <a:pt x="226" y="191"/>
                    </a:lnTo>
                    <a:lnTo>
                      <a:pt x="234" y="187"/>
                    </a:lnTo>
                    <a:lnTo>
                      <a:pt x="221" y="177"/>
                    </a:lnTo>
                  </a:path>
                </a:pathLst>
              </a:custGeom>
              <a:solidFill>
                <a:srgbClr val="000000"/>
              </a:solidFill>
              <a:ln w="9525" cap="rnd">
                <a:noFill/>
                <a:round/>
                <a:headEnd/>
                <a:tailEnd/>
              </a:ln>
            </p:spPr>
            <p:txBody>
              <a:bodyPr/>
              <a:lstStyle/>
              <a:p>
                <a:endParaRPr lang="zh-CN" altLang="en-US"/>
              </a:p>
            </p:txBody>
          </p:sp>
          <p:sp>
            <p:nvSpPr>
              <p:cNvPr id="52577" name="Freeform 246"/>
              <p:cNvSpPr>
                <a:spLocks/>
              </p:cNvSpPr>
              <p:nvPr/>
            </p:nvSpPr>
            <p:spPr bwMode="auto">
              <a:xfrm>
                <a:off x="832" y="1578"/>
                <a:ext cx="52" cy="44"/>
              </a:xfrm>
              <a:custGeom>
                <a:avLst/>
                <a:gdLst>
                  <a:gd name="T0" fmla="*/ 34 w 52"/>
                  <a:gd name="T1" fmla="*/ 5 h 44"/>
                  <a:gd name="T2" fmla="*/ 37 w 52"/>
                  <a:gd name="T3" fmla="*/ 0 h 44"/>
                  <a:gd name="T4" fmla="*/ 0 w 52"/>
                  <a:gd name="T5" fmla="*/ 33 h 44"/>
                  <a:gd name="T6" fmla="*/ 11 w 52"/>
                  <a:gd name="T7" fmla="*/ 43 h 44"/>
                  <a:gd name="T8" fmla="*/ 48 w 52"/>
                  <a:gd name="T9" fmla="*/ 9 h 44"/>
                  <a:gd name="T10" fmla="*/ 51 w 52"/>
                  <a:gd name="T11" fmla="*/ 5 h 44"/>
                  <a:gd name="T12" fmla="*/ 48 w 52"/>
                  <a:gd name="T13" fmla="*/ 9 h 44"/>
                  <a:gd name="T14" fmla="*/ 51 w 52"/>
                  <a:gd name="T15" fmla="*/ 7 h 44"/>
                  <a:gd name="T16" fmla="*/ 51 w 52"/>
                  <a:gd name="T17" fmla="*/ 5 h 44"/>
                  <a:gd name="T18" fmla="*/ 34 w 52"/>
                  <a:gd name="T19" fmla="*/ 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4"/>
                  <a:gd name="T32" fmla="*/ 52 w 5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4">
                    <a:moveTo>
                      <a:pt x="34" y="5"/>
                    </a:moveTo>
                    <a:lnTo>
                      <a:pt x="37" y="0"/>
                    </a:lnTo>
                    <a:lnTo>
                      <a:pt x="0" y="33"/>
                    </a:lnTo>
                    <a:lnTo>
                      <a:pt x="11" y="43"/>
                    </a:lnTo>
                    <a:lnTo>
                      <a:pt x="48" y="9"/>
                    </a:lnTo>
                    <a:lnTo>
                      <a:pt x="51" y="5"/>
                    </a:lnTo>
                    <a:lnTo>
                      <a:pt x="48" y="9"/>
                    </a:lnTo>
                    <a:lnTo>
                      <a:pt x="51" y="7"/>
                    </a:lnTo>
                    <a:lnTo>
                      <a:pt x="51" y="5"/>
                    </a:lnTo>
                    <a:lnTo>
                      <a:pt x="34" y="5"/>
                    </a:lnTo>
                  </a:path>
                </a:pathLst>
              </a:custGeom>
              <a:solidFill>
                <a:srgbClr val="000000"/>
              </a:solidFill>
              <a:ln w="9525" cap="rnd">
                <a:noFill/>
                <a:round/>
                <a:headEnd/>
                <a:tailEnd/>
              </a:ln>
            </p:spPr>
            <p:txBody>
              <a:bodyPr/>
              <a:lstStyle/>
              <a:p>
                <a:endParaRPr lang="zh-CN" altLang="en-US"/>
              </a:p>
            </p:txBody>
          </p:sp>
          <p:sp>
            <p:nvSpPr>
              <p:cNvPr id="52578" name="Freeform 247"/>
              <p:cNvSpPr>
                <a:spLocks/>
              </p:cNvSpPr>
              <p:nvPr/>
            </p:nvSpPr>
            <p:spPr bwMode="auto">
              <a:xfrm>
                <a:off x="867" y="1368"/>
                <a:ext cx="36" cy="202"/>
              </a:xfrm>
              <a:custGeom>
                <a:avLst/>
                <a:gdLst>
                  <a:gd name="T0" fmla="*/ 5 w 36"/>
                  <a:gd name="T1" fmla="*/ 8 h 202"/>
                  <a:gd name="T2" fmla="*/ 0 w 36"/>
                  <a:gd name="T3" fmla="*/ 3 h 202"/>
                  <a:gd name="T4" fmla="*/ 0 w 36"/>
                  <a:gd name="T5" fmla="*/ 201 h 202"/>
                  <a:gd name="T6" fmla="*/ 35 w 36"/>
                  <a:gd name="T7" fmla="*/ 201 h 202"/>
                  <a:gd name="T8" fmla="*/ 35 w 36"/>
                  <a:gd name="T9" fmla="*/ 3 h 202"/>
                  <a:gd name="T10" fmla="*/ 30 w 36"/>
                  <a:gd name="T11" fmla="*/ 0 h 202"/>
                  <a:gd name="T12" fmla="*/ 35 w 36"/>
                  <a:gd name="T13" fmla="*/ 3 h 202"/>
                  <a:gd name="T14" fmla="*/ 35 w 36"/>
                  <a:gd name="T15" fmla="*/ 1 h 202"/>
                  <a:gd name="T16" fmla="*/ 30 w 36"/>
                  <a:gd name="T17" fmla="*/ 0 h 202"/>
                  <a:gd name="T18" fmla="*/ 5 w 36"/>
                  <a:gd name="T19" fmla="*/ 8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02"/>
                  <a:gd name="T32" fmla="*/ 36 w 36"/>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02">
                    <a:moveTo>
                      <a:pt x="5" y="8"/>
                    </a:moveTo>
                    <a:lnTo>
                      <a:pt x="0" y="3"/>
                    </a:lnTo>
                    <a:lnTo>
                      <a:pt x="0" y="201"/>
                    </a:lnTo>
                    <a:lnTo>
                      <a:pt x="35" y="201"/>
                    </a:lnTo>
                    <a:lnTo>
                      <a:pt x="35" y="3"/>
                    </a:lnTo>
                    <a:lnTo>
                      <a:pt x="30" y="0"/>
                    </a:lnTo>
                    <a:lnTo>
                      <a:pt x="35" y="3"/>
                    </a:lnTo>
                    <a:lnTo>
                      <a:pt x="35" y="1"/>
                    </a:lnTo>
                    <a:lnTo>
                      <a:pt x="30" y="0"/>
                    </a:lnTo>
                    <a:lnTo>
                      <a:pt x="5" y="8"/>
                    </a:lnTo>
                  </a:path>
                </a:pathLst>
              </a:custGeom>
              <a:solidFill>
                <a:srgbClr val="000000"/>
              </a:solidFill>
              <a:ln w="9525" cap="rnd">
                <a:noFill/>
                <a:round/>
                <a:headEnd/>
                <a:tailEnd/>
              </a:ln>
            </p:spPr>
            <p:txBody>
              <a:bodyPr/>
              <a:lstStyle/>
              <a:p>
                <a:endParaRPr lang="zh-CN" altLang="en-US"/>
              </a:p>
            </p:txBody>
          </p:sp>
          <p:sp>
            <p:nvSpPr>
              <p:cNvPr id="52579" name="Freeform 248"/>
              <p:cNvSpPr>
                <a:spLocks/>
              </p:cNvSpPr>
              <p:nvPr/>
            </p:nvSpPr>
            <p:spPr bwMode="auto">
              <a:xfrm>
                <a:off x="647" y="1189"/>
                <a:ext cx="236" cy="189"/>
              </a:xfrm>
              <a:custGeom>
                <a:avLst/>
                <a:gdLst>
                  <a:gd name="T0" fmla="*/ 12 w 236"/>
                  <a:gd name="T1" fmla="*/ 15 h 189"/>
                  <a:gd name="T2" fmla="*/ 0 w 236"/>
                  <a:gd name="T3" fmla="*/ 15 h 189"/>
                  <a:gd name="T4" fmla="*/ 222 w 236"/>
                  <a:gd name="T5" fmla="*/ 188 h 189"/>
                  <a:gd name="T6" fmla="*/ 235 w 236"/>
                  <a:gd name="T7" fmla="*/ 178 h 189"/>
                  <a:gd name="T8" fmla="*/ 12 w 236"/>
                  <a:gd name="T9" fmla="*/ 3 h 189"/>
                  <a:gd name="T10" fmla="*/ 0 w 236"/>
                  <a:gd name="T11" fmla="*/ 3 h 189"/>
                  <a:gd name="T12" fmla="*/ 12 w 236"/>
                  <a:gd name="T13" fmla="*/ 3 h 189"/>
                  <a:gd name="T14" fmla="*/ 4 w 236"/>
                  <a:gd name="T15" fmla="*/ 0 h 189"/>
                  <a:gd name="T16" fmla="*/ 0 w 236"/>
                  <a:gd name="T17" fmla="*/ 3 h 189"/>
                  <a:gd name="T18" fmla="*/ 12 w 236"/>
                  <a:gd name="T19" fmla="*/ 1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89"/>
                  <a:gd name="T32" fmla="*/ 236 w 23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89">
                    <a:moveTo>
                      <a:pt x="12" y="15"/>
                    </a:moveTo>
                    <a:lnTo>
                      <a:pt x="0" y="15"/>
                    </a:lnTo>
                    <a:lnTo>
                      <a:pt x="222" y="188"/>
                    </a:lnTo>
                    <a:lnTo>
                      <a:pt x="235" y="178"/>
                    </a:lnTo>
                    <a:lnTo>
                      <a:pt x="12" y="3"/>
                    </a:lnTo>
                    <a:lnTo>
                      <a:pt x="0" y="3"/>
                    </a:lnTo>
                    <a:lnTo>
                      <a:pt x="12" y="3"/>
                    </a:lnTo>
                    <a:lnTo>
                      <a:pt x="4" y="0"/>
                    </a:lnTo>
                    <a:lnTo>
                      <a:pt x="0" y="3"/>
                    </a:lnTo>
                    <a:lnTo>
                      <a:pt x="12" y="15"/>
                    </a:lnTo>
                  </a:path>
                </a:pathLst>
              </a:custGeom>
              <a:solidFill>
                <a:srgbClr val="000000"/>
              </a:solidFill>
              <a:ln w="9525" cap="rnd">
                <a:noFill/>
                <a:round/>
                <a:headEnd/>
                <a:tailEnd/>
              </a:ln>
            </p:spPr>
            <p:txBody>
              <a:bodyPr/>
              <a:lstStyle/>
              <a:p>
                <a:endParaRPr lang="zh-CN" altLang="en-US"/>
              </a:p>
            </p:txBody>
          </p:sp>
          <p:sp>
            <p:nvSpPr>
              <p:cNvPr id="52580" name="Freeform 249"/>
              <p:cNvSpPr>
                <a:spLocks/>
              </p:cNvSpPr>
              <p:nvPr/>
            </p:nvSpPr>
            <p:spPr bwMode="auto">
              <a:xfrm>
                <a:off x="608" y="1193"/>
                <a:ext cx="54" cy="42"/>
              </a:xfrm>
              <a:custGeom>
                <a:avLst/>
                <a:gdLst>
                  <a:gd name="T0" fmla="*/ 16 w 54"/>
                  <a:gd name="T1" fmla="*/ 35 h 42"/>
                  <a:gd name="T2" fmla="*/ 14 w 54"/>
                  <a:gd name="T3" fmla="*/ 41 h 42"/>
                  <a:gd name="T4" fmla="*/ 53 w 54"/>
                  <a:gd name="T5" fmla="*/ 11 h 42"/>
                  <a:gd name="T6" fmla="*/ 40 w 54"/>
                  <a:gd name="T7" fmla="*/ 0 h 42"/>
                  <a:gd name="T8" fmla="*/ 2 w 54"/>
                  <a:gd name="T9" fmla="*/ 29 h 42"/>
                  <a:gd name="T10" fmla="*/ 0 w 54"/>
                  <a:gd name="T11" fmla="*/ 35 h 42"/>
                  <a:gd name="T12" fmla="*/ 2 w 54"/>
                  <a:gd name="T13" fmla="*/ 29 h 42"/>
                  <a:gd name="T14" fmla="*/ 0 w 54"/>
                  <a:gd name="T15" fmla="*/ 31 h 42"/>
                  <a:gd name="T16" fmla="*/ 0 w 54"/>
                  <a:gd name="T17" fmla="*/ 35 h 42"/>
                  <a:gd name="T18" fmla="*/ 16 w 54"/>
                  <a:gd name="T19" fmla="*/ 3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2"/>
                  <a:gd name="T32" fmla="*/ 54 w 5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2">
                    <a:moveTo>
                      <a:pt x="16" y="35"/>
                    </a:moveTo>
                    <a:lnTo>
                      <a:pt x="14" y="41"/>
                    </a:lnTo>
                    <a:lnTo>
                      <a:pt x="53" y="11"/>
                    </a:lnTo>
                    <a:lnTo>
                      <a:pt x="40" y="0"/>
                    </a:lnTo>
                    <a:lnTo>
                      <a:pt x="2" y="29"/>
                    </a:lnTo>
                    <a:lnTo>
                      <a:pt x="0" y="35"/>
                    </a:lnTo>
                    <a:lnTo>
                      <a:pt x="2" y="29"/>
                    </a:lnTo>
                    <a:lnTo>
                      <a:pt x="0" y="31"/>
                    </a:lnTo>
                    <a:lnTo>
                      <a:pt x="0" y="35"/>
                    </a:lnTo>
                    <a:lnTo>
                      <a:pt x="16" y="35"/>
                    </a:lnTo>
                  </a:path>
                </a:pathLst>
              </a:custGeom>
              <a:solidFill>
                <a:srgbClr val="000000"/>
              </a:solidFill>
              <a:ln w="9525" cap="rnd">
                <a:noFill/>
                <a:round/>
                <a:headEnd/>
                <a:tailEnd/>
              </a:ln>
            </p:spPr>
            <p:txBody>
              <a:bodyPr/>
              <a:lstStyle/>
              <a:p>
                <a:endParaRPr lang="zh-CN" altLang="en-US"/>
              </a:p>
            </p:txBody>
          </p:sp>
          <p:sp>
            <p:nvSpPr>
              <p:cNvPr id="52581" name="Freeform 250"/>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solidFill>
                <a:srgbClr val="FFFFFF"/>
              </a:solidFill>
              <a:ln w="9525" cap="rnd">
                <a:noFill/>
                <a:round/>
                <a:headEnd/>
                <a:tailEnd/>
              </a:ln>
            </p:spPr>
            <p:txBody>
              <a:bodyPr/>
              <a:lstStyle/>
              <a:p>
                <a:endParaRPr lang="zh-CN" altLang="en-US"/>
              </a:p>
            </p:txBody>
          </p:sp>
          <p:sp>
            <p:nvSpPr>
              <p:cNvPr id="52582" name="Freeform 251"/>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noFill/>
              <a:ln w="12700" cap="rnd">
                <a:solidFill>
                  <a:srgbClr val="000000"/>
                </a:solidFill>
                <a:round/>
                <a:headEnd type="none" w="sm" len="sm"/>
                <a:tailEnd type="none" w="sm" len="sm"/>
              </a:ln>
            </p:spPr>
            <p:txBody>
              <a:bodyPr/>
              <a:lstStyle/>
              <a:p>
                <a:endParaRPr lang="zh-CN" altLang="en-US"/>
              </a:p>
            </p:txBody>
          </p:sp>
          <p:sp>
            <p:nvSpPr>
              <p:cNvPr id="52583" name="Freeform 252"/>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solidFill>
                <a:srgbClr val="000000"/>
              </a:solidFill>
              <a:ln w="9525" cap="rnd">
                <a:noFill/>
                <a:round/>
                <a:headEnd/>
                <a:tailEnd/>
              </a:ln>
            </p:spPr>
            <p:txBody>
              <a:bodyPr/>
              <a:lstStyle/>
              <a:p>
                <a:endParaRPr lang="zh-CN" altLang="en-US"/>
              </a:p>
            </p:txBody>
          </p:sp>
          <p:sp>
            <p:nvSpPr>
              <p:cNvPr id="52584" name="Freeform 253"/>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noFill/>
              <a:ln w="12700" cap="rnd">
                <a:solidFill>
                  <a:srgbClr val="000000"/>
                </a:solidFill>
                <a:round/>
                <a:headEnd type="none" w="sm" len="sm"/>
                <a:tailEnd type="none" w="sm" len="sm"/>
              </a:ln>
            </p:spPr>
            <p:txBody>
              <a:bodyPr/>
              <a:lstStyle/>
              <a:p>
                <a:endParaRPr lang="zh-CN" altLang="en-US"/>
              </a:p>
            </p:txBody>
          </p:sp>
          <p:grpSp>
            <p:nvGrpSpPr>
              <p:cNvPr id="52585" name="Group 254"/>
              <p:cNvGrpSpPr>
                <a:grpSpLocks/>
              </p:cNvGrpSpPr>
              <p:nvPr/>
            </p:nvGrpSpPr>
            <p:grpSpPr bwMode="auto">
              <a:xfrm>
                <a:off x="1314" y="1058"/>
                <a:ext cx="160" cy="510"/>
                <a:chOff x="1314" y="1058"/>
                <a:chExt cx="160" cy="510"/>
              </a:xfrm>
            </p:grpSpPr>
            <p:sp>
              <p:nvSpPr>
                <p:cNvPr id="52587" name="AutoShape 255"/>
                <p:cNvSpPr>
                  <a:spLocks noChangeArrowheads="1"/>
                </p:cNvSpPr>
                <p:nvPr/>
              </p:nvSpPr>
              <p:spPr bwMode="auto">
                <a:xfrm rot="-240000">
                  <a:off x="1359" y="1058"/>
                  <a:ext cx="75" cy="378"/>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52588" name="AutoShape 256"/>
                <p:cNvSpPr>
                  <a:spLocks noChangeArrowheads="1"/>
                </p:cNvSpPr>
                <p:nvPr/>
              </p:nvSpPr>
              <p:spPr bwMode="auto">
                <a:xfrm rot="60000">
                  <a:off x="1314" y="1490"/>
                  <a:ext cx="160" cy="78"/>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52589" name="Line 257"/>
                <p:cNvSpPr>
                  <a:spLocks noChangeShapeType="1"/>
                </p:cNvSpPr>
                <p:nvPr/>
              </p:nvSpPr>
              <p:spPr bwMode="auto">
                <a:xfrm>
                  <a:off x="1393" y="1436"/>
                  <a:ext cx="0" cy="7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52586" name="Freeform 258"/>
              <p:cNvSpPr>
                <a:spLocks/>
              </p:cNvSpPr>
              <p:nvPr/>
            </p:nvSpPr>
            <p:spPr bwMode="auto">
              <a:xfrm>
                <a:off x="1043" y="1368"/>
                <a:ext cx="355" cy="271"/>
              </a:xfrm>
              <a:custGeom>
                <a:avLst/>
                <a:gdLst>
                  <a:gd name="T0" fmla="*/ 354 w 355"/>
                  <a:gd name="T1" fmla="*/ 204 h 271"/>
                  <a:gd name="T2" fmla="*/ 354 w 355"/>
                  <a:gd name="T3" fmla="*/ 217 h 271"/>
                  <a:gd name="T4" fmla="*/ 354 w 355"/>
                  <a:gd name="T5" fmla="*/ 227 h 271"/>
                  <a:gd name="T6" fmla="*/ 343 w 355"/>
                  <a:gd name="T7" fmla="*/ 237 h 271"/>
                  <a:gd name="T8" fmla="*/ 333 w 355"/>
                  <a:gd name="T9" fmla="*/ 246 h 271"/>
                  <a:gd name="T10" fmla="*/ 323 w 355"/>
                  <a:gd name="T11" fmla="*/ 256 h 271"/>
                  <a:gd name="T12" fmla="*/ 313 w 355"/>
                  <a:gd name="T13" fmla="*/ 263 h 271"/>
                  <a:gd name="T14" fmla="*/ 303 w 355"/>
                  <a:gd name="T15" fmla="*/ 266 h 271"/>
                  <a:gd name="T16" fmla="*/ 293 w 355"/>
                  <a:gd name="T17" fmla="*/ 270 h 271"/>
                  <a:gd name="T18" fmla="*/ 283 w 355"/>
                  <a:gd name="T19" fmla="*/ 270 h 271"/>
                  <a:gd name="T20" fmla="*/ 273 w 355"/>
                  <a:gd name="T21" fmla="*/ 270 h 271"/>
                  <a:gd name="T22" fmla="*/ 263 w 355"/>
                  <a:gd name="T23" fmla="*/ 270 h 271"/>
                  <a:gd name="T24" fmla="*/ 253 w 355"/>
                  <a:gd name="T25" fmla="*/ 266 h 271"/>
                  <a:gd name="T26" fmla="*/ 243 w 355"/>
                  <a:gd name="T27" fmla="*/ 263 h 271"/>
                  <a:gd name="T28" fmla="*/ 230 w 355"/>
                  <a:gd name="T29" fmla="*/ 256 h 271"/>
                  <a:gd name="T30" fmla="*/ 220 w 355"/>
                  <a:gd name="T31" fmla="*/ 246 h 271"/>
                  <a:gd name="T32" fmla="*/ 213 w 355"/>
                  <a:gd name="T33" fmla="*/ 233 h 271"/>
                  <a:gd name="T34" fmla="*/ 207 w 355"/>
                  <a:gd name="T35" fmla="*/ 223 h 271"/>
                  <a:gd name="T36" fmla="*/ 200 w 355"/>
                  <a:gd name="T37" fmla="*/ 210 h 271"/>
                  <a:gd name="T38" fmla="*/ 193 w 355"/>
                  <a:gd name="T39" fmla="*/ 197 h 271"/>
                  <a:gd name="T40" fmla="*/ 193 w 355"/>
                  <a:gd name="T41" fmla="*/ 187 h 271"/>
                  <a:gd name="T42" fmla="*/ 187 w 355"/>
                  <a:gd name="T43" fmla="*/ 174 h 271"/>
                  <a:gd name="T44" fmla="*/ 180 w 355"/>
                  <a:gd name="T45" fmla="*/ 161 h 271"/>
                  <a:gd name="T46" fmla="*/ 177 w 355"/>
                  <a:gd name="T47" fmla="*/ 151 h 271"/>
                  <a:gd name="T48" fmla="*/ 173 w 355"/>
                  <a:gd name="T49" fmla="*/ 141 h 271"/>
                  <a:gd name="T50" fmla="*/ 170 w 355"/>
                  <a:gd name="T51" fmla="*/ 131 h 271"/>
                  <a:gd name="T52" fmla="*/ 166 w 355"/>
                  <a:gd name="T53" fmla="*/ 118 h 271"/>
                  <a:gd name="T54" fmla="*/ 166 w 355"/>
                  <a:gd name="T55" fmla="*/ 108 h 271"/>
                  <a:gd name="T56" fmla="*/ 166 w 355"/>
                  <a:gd name="T57" fmla="*/ 98 h 271"/>
                  <a:gd name="T58" fmla="*/ 166 w 355"/>
                  <a:gd name="T59" fmla="*/ 88 h 271"/>
                  <a:gd name="T60" fmla="*/ 166 w 355"/>
                  <a:gd name="T61" fmla="*/ 79 h 271"/>
                  <a:gd name="T62" fmla="*/ 166 w 355"/>
                  <a:gd name="T63" fmla="*/ 65 h 271"/>
                  <a:gd name="T64" fmla="*/ 166 w 355"/>
                  <a:gd name="T65" fmla="*/ 55 h 271"/>
                  <a:gd name="T66" fmla="*/ 163 w 355"/>
                  <a:gd name="T67" fmla="*/ 46 h 271"/>
                  <a:gd name="T68" fmla="*/ 153 w 355"/>
                  <a:gd name="T69" fmla="*/ 36 h 271"/>
                  <a:gd name="T70" fmla="*/ 143 w 355"/>
                  <a:gd name="T71" fmla="*/ 26 h 271"/>
                  <a:gd name="T72" fmla="*/ 130 w 355"/>
                  <a:gd name="T73" fmla="*/ 16 h 271"/>
                  <a:gd name="T74" fmla="*/ 120 w 355"/>
                  <a:gd name="T75" fmla="*/ 9 h 271"/>
                  <a:gd name="T76" fmla="*/ 110 w 355"/>
                  <a:gd name="T77" fmla="*/ 3 h 271"/>
                  <a:gd name="T78" fmla="*/ 100 w 355"/>
                  <a:gd name="T79" fmla="*/ 0 h 271"/>
                  <a:gd name="T80" fmla="*/ 90 w 355"/>
                  <a:gd name="T81" fmla="*/ 0 h 271"/>
                  <a:gd name="T82" fmla="*/ 76 w 355"/>
                  <a:gd name="T83" fmla="*/ 0 h 271"/>
                  <a:gd name="T84" fmla="*/ 66 w 355"/>
                  <a:gd name="T85" fmla="*/ 0 h 271"/>
                  <a:gd name="T86" fmla="*/ 53 w 355"/>
                  <a:gd name="T87" fmla="*/ 0 h 271"/>
                  <a:gd name="T88" fmla="*/ 40 w 355"/>
                  <a:gd name="T89" fmla="*/ 6 h 271"/>
                  <a:gd name="T90" fmla="*/ 30 w 355"/>
                  <a:gd name="T91" fmla="*/ 9 h 271"/>
                  <a:gd name="T92" fmla="*/ 20 w 355"/>
                  <a:gd name="T93" fmla="*/ 13 h 271"/>
                  <a:gd name="T94" fmla="*/ 10 w 355"/>
                  <a:gd name="T95" fmla="*/ 19 h 271"/>
                  <a:gd name="T96" fmla="*/ 0 w 355"/>
                  <a:gd name="T97" fmla="*/ 26 h 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5"/>
                  <a:gd name="T148" fmla="*/ 0 h 271"/>
                  <a:gd name="T149" fmla="*/ 355 w 355"/>
                  <a:gd name="T150" fmla="*/ 271 h 2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5" h="271">
                    <a:moveTo>
                      <a:pt x="354" y="204"/>
                    </a:moveTo>
                    <a:lnTo>
                      <a:pt x="354" y="217"/>
                    </a:lnTo>
                    <a:lnTo>
                      <a:pt x="354" y="227"/>
                    </a:lnTo>
                    <a:lnTo>
                      <a:pt x="343" y="237"/>
                    </a:lnTo>
                    <a:lnTo>
                      <a:pt x="333" y="246"/>
                    </a:lnTo>
                    <a:lnTo>
                      <a:pt x="323" y="256"/>
                    </a:lnTo>
                    <a:lnTo>
                      <a:pt x="313" y="263"/>
                    </a:lnTo>
                    <a:lnTo>
                      <a:pt x="303" y="266"/>
                    </a:lnTo>
                    <a:lnTo>
                      <a:pt x="293" y="270"/>
                    </a:lnTo>
                    <a:lnTo>
                      <a:pt x="283" y="270"/>
                    </a:lnTo>
                    <a:lnTo>
                      <a:pt x="273" y="270"/>
                    </a:lnTo>
                    <a:lnTo>
                      <a:pt x="263" y="270"/>
                    </a:lnTo>
                    <a:lnTo>
                      <a:pt x="253" y="266"/>
                    </a:lnTo>
                    <a:lnTo>
                      <a:pt x="243" y="263"/>
                    </a:lnTo>
                    <a:lnTo>
                      <a:pt x="230" y="256"/>
                    </a:lnTo>
                    <a:lnTo>
                      <a:pt x="220" y="246"/>
                    </a:lnTo>
                    <a:lnTo>
                      <a:pt x="213" y="233"/>
                    </a:lnTo>
                    <a:lnTo>
                      <a:pt x="207" y="223"/>
                    </a:lnTo>
                    <a:lnTo>
                      <a:pt x="200" y="210"/>
                    </a:lnTo>
                    <a:lnTo>
                      <a:pt x="193" y="197"/>
                    </a:lnTo>
                    <a:lnTo>
                      <a:pt x="193" y="187"/>
                    </a:lnTo>
                    <a:lnTo>
                      <a:pt x="187" y="174"/>
                    </a:lnTo>
                    <a:lnTo>
                      <a:pt x="180" y="161"/>
                    </a:lnTo>
                    <a:lnTo>
                      <a:pt x="177" y="151"/>
                    </a:lnTo>
                    <a:lnTo>
                      <a:pt x="173" y="141"/>
                    </a:lnTo>
                    <a:lnTo>
                      <a:pt x="170" y="131"/>
                    </a:lnTo>
                    <a:lnTo>
                      <a:pt x="166" y="118"/>
                    </a:lnTo>
                    <a:lnTo>
                      <a:pt x="166" y="108"/>
                    </a:lnTo>
                    <a:lnTo>
                      <a:pt x="166" y="98"/>
                    </a:lnTo>
                    <a:lnTo>
                      <a:pt x="166" y="88"/>
                    </a:lnTo>
                    <a:lnTo>
                      <a:pt x="166" y="79"/>
                    </a:lnTo>
                    <a:lnTo>
                      <a:pt x="166" y="65"/>
                    </a:lnTo>
                    <a:lnTo>
                      <a:pt x="166" y="55"/>
                    </a:lnTo>
                    <a:lnTo>
                      <a:pt x="163" y="46"/>
                    </a:lnTo>
                    <a:lnTo>
                      <a:pt x="153" y="36"/>
                    </a:lnTo>
                    <a:lnTo>
                      <a:pt x="143" y="26"/>
                    </a:lnTo>
                    <a:lnTo>
                      <a:pt x="130" y="16"/>
                    </a:lnTo>
                    <a:lnTo>
                      <a:pt x="120" y="9"/>
                    </a:lnTo>
                    <a:lnTo>
                      <a:pt x="110" y="3"/>
                    </a:lnTo>
                    <a:lnTo>
                      <a:pt x="100" y="0"/>
                    </a:lnTo>
                    <a:lnTo>
                      <a:pt x="90" y="0"/>
                    </a:lnTo>
                    <a:lnTo>
                      <a:pt x="76" y="0"/>
                    </a:lnTo>
                    <a:lnTo>
                      <a:pt x="66" y="0"/>
                    </a:lnTo>
                    <a:lnTo>
                      <a:pt x="53" y="0"/>
                    </a:lnTo>
                    <a:lnTo>
                      <a:pt x="40" y="6"/>
                    </a:lnTo>
                    <a:lnTo>
                      <a:pt x="30" y="9"/>
                    </a:lnTo>
                    <a:lnTo>
                      <a:pt x="20" y="13"/>
                    </a:lnTo>
                    <a:lnTo>
                      <a:pt x="10" y="19"/>
                    </a:lnTo>
                    <a:lnTo>
                      <a:pt x="0" y="26"/>
                    </a:lnTo>
                  </a:path>
                </a:pathLst>
              </a:custGeom>
              <a:noFill/>
              <a:ln w="12700" cap="rnd">
                <a:solidFill>
                  <a:schemeClr val="tx1"/>
                </a:solidFill>
                <a:round/>
                <a:headEnd type="none" w="sm" len="sm"/>
                <a:tailEnd type="none" w="sm" len="sm"/>
              </a:ln>
            </p:spPr>
            <p:txBody>
              <a:bodyPr/>
              <a:lstStyle/>
              <a:p>
                <a:endParaRPr lang="zh-CN" altLang="en-US"/>
              </a:p>
            </p:txBody>
          </p:sp>
        </p:grpSp>
        <p:sp>
          <p:nvSpPr>
            <p:cNvPr id="52520" name="Line 259"/>
            <p:cNvSpPr>
              <a:spLocks noChangeShapeType="1"/>
            </p:cNvSpPr>
            <p:nvPr/>
          </p:nvSpPr>
          <p:spPr bwMode="auto">
            <a:xfrm>
              <a:off x="1533" y="1336"/>
              <a:ext cx="3338" cy="252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521" name="Rectangle 260"/>
            <p:cNvSpPr>
              <a:spLocks noChangeArrowheads="1"/>
            </p:cNvSpPr>
            <p:nvPr/>
          </p:nvSpPr>
          <p:spPr bwMode="auto">
            <a:xfrm>
              <a:off x="686" y="2043"/>
              <a:ext cx="706" cy="44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522" name="Rectangle 261"/>
            <p:cNvSpPr>
              <a:spLocks noChangeArrowheads="1"/>
            </p:cNvSpPr>
            <p:nvPr/>
          </p:nvSpPr>
          <p:spPr bwMode="auto">
            <a:xfrm>
              <a:off x="5400" y="2870"/>
              <a:ext cx="705" cy="44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523" name="Rectangle 262"/>
            <p:cNvSpPr>
              <a:spLocks noChangeArrowheads="1"/>
            </p:cNvSpPr>
            <p:nvPr/>
          </p:nvSpPr>
          <p:spPr bwMode="auto">
            <a:xfrm rot="2280000">
              <a:off x="2065" y="2101"/>
              <a:ext cx="1459" cy="67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altLang="zh-CN" sz="2000" b="1" dirty="0">
                  <a:latin typeface="Arial" charset="0"/>
                </a:rPr>
                <a:t>Distribution </a:t>
              </a:r>
            </a:p>
            <a:p>
              <a:pPr algn="ctr" defTabSz="762000" eaLnBrk="0" hangingPunct="0"/>
              <a:r>
                <a:rPr lang="en-US" altLang="zh-CN" sz="2000" b="1" dirty="0">
                  <a:latin typeface="Arial" charset="0"/>
                </a:rPr>
                <a:t>System</a:t>
              </a:r>
            </a:p>
          </p:txBody>
        </p:sp>
      </p:grpSp>
      <p:grpSp>
        <p:nvGrpSpPr>
          <p:cNvPr id="52228" name="Group 263"/>
          <p:cNvGrpSpPr>
            <a:grpSpLocks/>
          </p:cNvGrpSpPr>
          <p:nvPr/>
        </p:nvGrpSpPr>
        <p:grpSpPr bwMode="auto">
          <a:xfrm>
            <a:off x="4143372" y="2786058"/>
            <a:ext cx="4491023" cy="2209795"/>
            <a:chOff x="267" y="1058"/>
            <a:chExt cx="5871" cy="2808"/>
          </a:xfrm>
        </p:grpSpPr>
        <p:sp>
          <p:nvSpPr>
            <p:cNvPr id="52230" name="Freeform 264"/>
            <p:cNvSpPr>
              <a:spLocks/>
            </p:cNvSpPr>
            <p:nvPr/>
          </p:nvSpPr>
          <p:spPr bwMode="auto">
            <a:xfrm>
              <a:off x="2099" y="2268"/>
              <a:ext cx="3863" cy="1598"/>
            </a:xfrm>
            <a:custGeom>
              <a:avLst/>
              <a:gdLst>
                <a:gd name="T0" fmla="*/ 1735 w 3863"/>
                <a:gd name="T1" fmla="*/ 4 h 1598"/>
                <a:gd name="T2" fmla="*/ 1449 w 3863"/>
                <a:gd name="T3" fmla="*/ 24 h 1598"/>
                <a:gd name="T4" fmla="*/ 1181 w 3863"/>
                <a:gd name="T5" fmla="*/ 63 h 1598"/>
                <a:gd name="T6" fmla="*/ 931 w 3863"/>
                <a:gd name="T7" fmla="*/ 115 h 1598"/>
                <a:gd name="T8" fmla="*/ 704 w 3863"/>
                <a:gd name="T9" fmla="*/ 182 h 1598"/>
                <a:gd name="T10" fmla="*/ 503 w 3863"/>
                <a:gd name="T11" fmla="*/ 261 h 1598"/>
                <a:gd name="T12" fmla="*/ 330 w 3863"/>
                <a:gd name="T13" fmla="*/ 351 h 1598"/>
                <a:gd name="T14" fmla="*/ 191 w 3863"/>
                <a:gd name="T15" fmla="*/ 452 h 1598"/>
                <a:gd name="T16" fmla="*/ 87 w 3863"/>
                <a:gd name="T17" fmla="*/ 561 h 1598"/>
                <a:gd name="T18" fmla="*/ 22 w 3863"/>
                <a:gd name="T19" fmla="*/ 677 h 1598"/>
                <a:gd name="T20" fmla="*/ 0 w 3863"/>
                <a:gd name="T21" fmla="*/ 799 h 1598"/>
                <a:gd name="T22" fmla="*/ 22 w 3863"/>
                <a:gd name="T23" fmla="*/ 919 h 1598"/>
                <a:gd name="T24" fmla="*/ 87 w 3863"/>
                <a:gd name="T25" fmla="*/ 1035 h 1598"/>
                <a:gd name="T26" fmla="*/ 191 w 3863"/>
                <a:gd name="T27" fmla="*/ 1144 h 1598"/>
                <a:gd name="T28" fmla="*/ 330 w 3863"/>
                <a:gd name="T29" fmla="*/ 1244 h 1598"/>
                <a:gd name="T30" fmla="*/ 503 w 3863"/>
                <a:gd name="T31" fmla="*/ 1334 h 1598"/>
                <a:gd name="T32" fmla="*/ 704 w 3863"/>
                <a:gd name="T33" fmla="*/ 1414 h 1598"/>
                <a:gd name="T34" fmla="*/ 931 w 3863"/>
                <a:gd name="T35" fmla="*/ 1481 h 1598"/>
                <a:gd name="T36" fmla="*/ 1181 w 3863"/>
                <a:gd name="T37" fmla="*/ 1533 h 1598"/>
                <a:gd name="T38" fmla="*/ 1449 w 3863"/>
                <a:gd name="T39" fmla="*/ 1571 h 1598"/>
                <a:gd name="T40" fmla="*/ 1735 w 3863"/>
                <a:gd name="T41" fmla="*/ 1592 h 1598"/>
                <a:gd name="T42" fmla="*/ 2029 w 3863"/>
                <a:gd name="T43" fmla="*/ 1595 h 1598"/>
                <a:gd name="T44" fmla="*/ 2319 w 3863"/>
                <a:gd name="T45" fmla="*/ 1580 h 1598"/>
                <a:gd name="T46" fmla="*/ 2594 w 3863"/>
                <a:gd name="T47" fmla="*/ 1548 h 1598"/>
                <a:gd name="T48" fmla="*/ 2850 w 3863"/>
                <a:gd name="T49" fmla="*/ 1500 h 1598"/>
                <a:gd name="T50" fmla="*/ 3085 w 3863"/>
                <a:gd name="T51" fmla="*/ 1438 h 1598"/>
                <a:gd name="T52" fmla="*/ 3295 w 3863"/>
                <a:gd name="T53" fmla="*/ 1362 h 1598"/>
                <a:gd name="T54" fmla="*/ 3477 w 3863"/>
                <a:gd name="T55" fmla="*/ 1275 h 1598"/>
                <a:gd name="T56" fmla="*/ 3628 w 3863"/>
                <a:gd name="T57" fmla="*/ 1178 h 1598"/>
                <a:gd name="T58" fmla="*/ 3744 w 3863"/>
                <a:gd name="T59" fmla="*/ 1072 h 1598"/>
                <a:gd name="T60" fmla="*/ 3822 w 3863"/>
                <a:gd name="T61" fmla="*/ 958 h 1598"/>
                <a:gd name="T62" fmla="*/ 3859 w 3863"/>
                <a:gd name="T63" fmla="*/ 839 h 1598"/>
                <a:gd name="T64" fmla="*/ 3851 w 3863"/>
                <a:gd name="T65" fmla="*/ 716 h 1598"/>
                <a:gd name="T66" fmla="*/ 3800 w 3863"/>
                <a:gd name="T67" fmla="*/ 599 h 1598"/>
                <a:gd name="T68" fmla="*/ 3709 w 3863"/>
                <a:gd name="T69" fmla="*/ 487 h 1598"/>
                <a:gd name="T70" fmla="*/ 3581 w 3863"/>
                <a:gd name="T71" fmla="*/ 385 h 1598"/>
                <a:gd name="T72" fmla="*/ 3419 w 3863"/>
                <a:gd name="T73" fmla="*/ 290 h 1598"/>
                <a:gd name="T74" fmla="*/ 3228 w 3863"/>
                <a:gd name="T75" fmla="*/ 207 h 1598"/>
                <a:gd name="T76" fmla="*/ 3008 w 3863"/>
                <a:gd name="T77" fmla="*/ 136 h 1598"/>
                <a:gd name="T78" fmla="*/ 2766 w 3863"/>
                <a:gd name="T79" fmla="*/ 79 h 1598"/>
                <a:gd name="T80" fmla="*/ 2504 w 3863"/>
                <a:gd name="T81" fmla="*/ 35 h 1598"/>
                <a:gd name="T82" fmla="*/ 2225 w 3863"/>
                <a:gd name="T83" fmla="*/ 9 h 1598"/>
                <a:gd name="T84" fmla="*/ 1931 w 3863"/>
                <a:gd name="T85" fmla="*/ 0 h 15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3"/>
                <a:gd name="T130" fmla="*/ 0 h 1598"/>
                <a:gd name="T131" fmla="*/ 3863 w 3863"/>
                <a:gd name="T132" fmla="*/ 1598 h 15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3" h="1598">
                  <a:moveTo>
                    <a:pt x="1931" y="0"/>
                  </a:moveTo>
                  <a:lnTo>
                    <a:pt x="1832" y="1"/>
                  </a:lnTo>
                  <a:lnTo>
                    <a:pt x="1735" y="4"/>
                  </a:lnTo>
                  <a:lnTo>
                    <a:pt x="1638" y="9"/>
                  </a:lnTo>
                  <a:lnTo>
                    <a:pt x="1543" y="16"/>
                  </a:lnTo>
                  <a:lnTo>
                    <a:pt x="1449" y="24"/>
                  </a:lnTo>
                  <a:lnTo>
                    <a:pt x="1358" y="35"/>
                  </a:lnTo>
                  <a:lnTo>
                    <a:pt x="1268" y="47"/>
                  </a:lnTo>
                  <a:lnTo>
                    <a:pt x="1181" y="63"/>
                  </a:lnTo>
                  <a:lnTo>
                    <a:pt x="1095" y="79"/>
                  </a:lnTo>
                  <a:lnTo>
                    <a:pt x="1012" y="96"/>
                  </a:lnTo>
                  <a:lnTo>
                    <a:pt x="931" y="115"/>
                  </a:lnTo>
                  <a:lnTo>
                    <a:pt x="853" y="136"/>
                  </a:lnTo>
                  <a:lnTo>
                    <a:pt x="777" y="158"/>
                  </a:lnTo>
                  <a:lnTo>
                    <a:pt x="704" y="182"/>
                  </a:lnTo>
                  <a:lnTo>
                    <a:pt x="633" y="207"/>
                  </a:lnTo>
                  <a:lnTo>
                    <a:pt x="566" y="233"/>
                  </a:lnTo>
                  <a:lnTo>
                    <a:pt x="503" y="261"/>
                  </a:lnTo>
                  <a:lnTo>
                    <a:pt x="442" y="290"/>
                  </a:lnTo>
                  <a:lnTo>
                    <a:pt x="384" y="321"/>
                  </a:lnTo>
                  <a:lnTo>
                    <a:pt x="330" y="351"/>
                  </a:lnTo>
                  <a:lnTo>
                    <a:pt x="280" y="385"/>
                  </a:lnTo>
                  <a:lnTo>
                    <a:pt x="234" y="417"/>
                  </a:lnTo>
                  <a:lnTo>
                    <a:pt x="191" y="452"/>
                  </a:lnTo>
                  <a:lnTo>
                    <a:pt x="152" y="487"/>
                  </a:lnTo>
                  <a:lnTo>
                    <a:pt x="117" y="524"/>
                  </a:lnTo>
                  <a:lnTo>
                    <a:pt x="87" y="561"/>
                  </a:lnTo>
                  <a:lnTo>
                    <a:pt x="61" y="599"/>
                  </a:lnTo>
                  <a:lnTo>
                    <a:pt x="39" y="637"/>
                  </a:lnTo>
                  <a:lnTo>
                    <a:pt x="22" y="677"/>
                  </a:lnTo>
                  <a:lnTo>
                    <a:pt x="10" y="716"/>
                  </a:lnTo>
                  <a:lnTo>
                    <a:pt x="2" y="757"/>
                  </a:lnTo>
                  <a:lnTo>
                    <a:pt x="0" y="799"/>
                  </a:lnTo>
                  <a:lnTo>
                    <a:pt x="2" y="839"/>
                  </a:lnTo>
                  <a:lnTo>
                    <a:pt x="10" y="880"/>
                  </a:lnTo>
                  <a:lnTo>
                    <a:pt x="22" y="919"/>
                  </a:lnTo>
                  <a:lnTo>
                    <a:pt x="39" y="958"/>
                  </a:lnTo>
                  <a:lnTo>
                    <a:pt x="61" y="998"/>
                  </a:lnTo>
                  <a:lnTo>
                    <a:pt x="87" y="1035"/>
                  </a:lnTo>
                  <a:lnTo>
                    <a:pt x="117" y="1072"/>
                  </a:lnTo>
                  <a:lnTo>
                    <a:pt x="152" y="1109"/>
                  </a:lnTo>
                  <a:lnTo>
                    <a:pt x="191" y="1144"/>
                  </a:lnTo>
                  <a:lnTo>
                    <a:pt x="234" y="1178"/>
                  </a:lnTo>
                  <a:lnTo>
                    <a:pt x="280" y="1211"/>
                  </a:lnTo>
                  <a:lnTo>
                    <a:pt x="330" y="1244"/>
                  </a:lnTo>
                  <a:lnTo>
                    <a:pt x="384" y="1275"/>
                  </a:lnTo>
                  <a:lnTo>
                    <a:pt x="442" y="1306"/>
                  </a:lnTo>
                  <a:lnTo>
                    <a:pt x="503" y="1334"/>
                  </a:lnTo>
                  <a:lnTo>
                    <a:pt x="566" y="1362"/>
                  </a:lnTo>
                  <a:lnTo>
                    <a:pt x="633" y="1388"/>
                  </a:lnTo>
                  <a:lnTo>
                    <a:pt x="704" y="1414"/>
                  </a:lnTo>
                  <a:lnTo>
                    <a:pt x="777" y="1438"/>
                  </a:lnTo>
                  <a:lnTo>
                    <a:pt x="853" y="1459"/>
                  </a:lnTo>
                  <a:lnTo>
                    <a:pt x="931" y="1481"/>
                  </a:lnTo>
                  <a:lnTo>
                    <a:pt x="1012" y="1500"/>
                  </a:lnTo>
                  <a:lnTo>
                    <a:pt x="1095" y="1517"/>
                  </a:lnTo>
                  <a:lnTo>
                    <a:pt x="1181" y="1533"/>
                  </a:lnTo>
                  <a:lnTo>
                    <a:pt x="1268" y="1548"/>
                  </a:lnTo>
                  <a:lnTo>
                    <a:pt x="1358" y="1561"/>
                  </a:lnTo>
                  <a:lnTo>
                    <a:pt x="1449" y="1571"/>
                  </a:lnTo>
                  <a:lnTo>
                    <a:pt x="1543" y="1580"/>
                  </a:lnTo>
                  <a:lnTo>
                    <a:pt x="1638" y="1587"/>
                  </a:lnTo>
                  <a:lnTo>
                    <a:pt x="1735" y="1592"/>
                  </a:lnTo>
                  <a:lnTo>
                    <a:pt x="1832" y="1595"/>
                  </a:lnTo>
                  <a:lnTo>
                    <a:pt x="1931" y="1597"/>
                  </a:lnTo>
                  <a:lnTo>
                    <a:pt x="2029" y="1595"/>
                  </a:lnTo>
                  <a:lnTo>
                    <a:pt x="2128" y="1592"/>
                  </a:lnTo>
                  <a:lnTo>
                    <a:pt x="2225" y="1587"/>
                  </a:lnTo>
                  <a:lnTo>
                    <a:pt x="2319" y="1580"/>
                  </a:lnTo>
                  <a:lnTo>
                    <a:pt x="2413" y="1571"/>
                  </a:lnTo>
                  <a:lnTo>
                    <a:pt x="2504" y="1561"/>
                  </a:lnTo>
                  <a:lnTo>
                    <a:pt x="2594" y="1548"/>
                  </a:lnTo>
                  <a:lnTo>
                    <a:pt x="2681" y="1533"/>
                  </a:lnTo>
                  <a:lnTo>
                    <a:pt x="2766" y="1517"/>
                  </a:lnTo>
                  <a:lnTo>
                    <a:pt x="2850" y="1500"/>
                  </a:lnTo>
                  <a:lnTo>
                    <a:pt x="2930" y="1481"/>
                  </a:lnTo>
                  <a:lnTo>
                    <a:pt x="3008" y="1459"/>
                  </a:lnTo>
                  <a:lnTo>
                    <a:pt x="3085" y="1438"/>
                  </a:lnTo>
                  <a:lnTo>
                    <a:pt x="3158" y="1414"/>
                  </a:lnTo>
                  <a:lnTo>
                    <a:pt x="3228" y="1388"/>
                  </a:lnTo>
                  <a:lnTo>
                    <a:pt x="3295" y="1362"/>
                  </a:lnTo>
                  <a:lnTo>
                    <a:pt x="3359" y="1334"/>
                  </a:lnTo>
                  <a:lnTo>
                    <a:pt x="3419" y="1306"/>
                  </a:lnTo>
                  <a:lnTo>
                    <a:pt x="3477" y="1275"/>
                  </a:lnTo>
                  <a:lnTo>
                    <a:pt x="3531" y="1244"/>
                  </a:lnTo>
                  <a:lnTo>
                    <a:pt x="3581" y="1211"/>
                  </a:lnTo>
                  <a:lnTo>
                    <a:pt x="3628" y="1178"/>
                  </a:lnTo>
                  <a:lnTo>
                    <a:pt x="3670" y="1144"/>
                  </a:lnTo>
                  <a:lnTo>
                    <a:pt x="3709" y="1109"/>
                  </a:lnTo>
                  <a:lnTo>
                    <a:pt x="3744" y="1072"/>
                  </a:lnTo>
                  <a:lnTo>
                    <a:pt x="3775" y="1035"/>
                  </a:lnTo>
                  <a:lnTo>
                    <a:pt x="3800" y="998"/>
                  </a:lnTo>
                  <a:lnTo>
                    <a:pt x="3822" y="958"/>
                  </a:lnTo>
                  <a:lnTo>
                    <a:pt x="3839" y="919"/>
                  </a:lnTo>
                  <a:lnTo>
                    <a:pt x="3851" y="880"/>
                  </a:lnTo>
                  <a:lnTo>
                    <a:pt x="3859" y="839"/>
                  </a:lnTo>
                  <a:lnTo>
                    <a:pt x="3862" y="799"/>
                  </a:lnTo>
                  <a:lnTo>
                    <a:pt x="3859" y="757"/>
                  </a:lnTo>
                  <a:lnTo>
                    <a:pt x="3851" y="716"/>
                  </a:lnTo>
                  <a:lnTo>
                    <a:pt x="3839" y="677"/>
                  </a:lnTo>
                  <a:lnTo>
                    <a:pt x="3822" y="637"/>
                  </a:lnTo>
                  <a:lnTo>
                    <a:pt x="3800" y="599"/>
                  </a:lnTo>
                  <a:lnTo>
                    <a:pt x="3775" y="561"/>
                  </a:lnTo>
                  <a:lnTo>
                    <a:pt x="3744" y="524"/>
                  </a:lnTo>
                  <a:lnTo>
                    <a:pt x="3709" y="487"/>
                  </a:lnTo>
                  <a:lnTo>
                    <a:pt x="3670" y="452"/>
                  </a:lnTo>
                  <a:lnTo>
                    <a:pt x="3628" y="417"/>
                  </a:lnTo>
                  <a:lnTo>
                    <a:pt x="3581" y="385"/>
                  </a:lnTo>
                  <a:lnTo>
                    <a:pt x="3531" y="351"/>
                  </a:lnTo>
                  <a:lnTo>
                    <a:pt x="3477" y="321"/>
                  </a:lnTo>
                  <a:lnTo>
                    <a:pt x="3419" y="290"/>
                  </a:lnTo>
                  <a:lnTo>
                    <a:pt x="3359" y="261"/>
                  </a:lnTo>
                  <a:lnTo>
                    <a:pt x="3295" y="233"/>
                  </a:lnTo>
                  <a:lnTo>
                    <a:pt x="3228" y="207"/>
                  </a:lnTo>
                  <a:lnTo>
                    <a:pt x="3158" y="182"/>
                  </a:lnTo>
                  <a:lnTo>
                    <a:pt x="3085" y="158"/>
                  </a:lnTo>
                  <a:lnTo>
                    <a:pt x="3008" y="136"/>
                  </a:lnTo>
                  <a:lnTo>
                    <a:pt x="2930" y="115"/>
                  </a:lnTo>
                  <a:lnTo>
                    <a:pt x="2850" y="96"/>
                  </a:lnTo>
                  <a:lnTo>
                    <a:pt x="2766" y="79"/>
                  </a:lnTo>
                  <a:lnTo>
                    <a:pt x="2681" y="63"/>
                  </a:lnTo>
                  <a:lnTo>
                    <a:pt x="2594" y="47"/>
                  </a:lnTo>
                  <a:lnTo>
                    <a:pt x="2504" y="35"/>
                  </a:lnTo>
                  <a:lnTo>
                    <a:pt x="2413" y="24"/>
                  </a:lnTo>
                  <a:lnTo>
                    <a:pt x="2319" y="16"/>
                  </a:lnTo>
                  <a:lnTo>
                    <a:pt x="2225" y="9"/>
                  </a:lnTo>
                  <a:lnTo>
                    <a:pt x="2128" y="4"/>
                  </a:lnTo>
                  <a:lnTo>
                    <a:pt x="2029" y="1"/>
                  </a:lnTo>
                  <a:lnTo>
                    <a:pt x="1931" y="0"/>
                  </a:lnTo>
                </a:path>
              </a:pathLst>
            </a:custGeom>
            <a:solidFill>
              <a:schemeClr val="accent1">
                <a:alpha val="50195"/>
              </a:schemeClr>
            </a:solidFill>
            <a:ln w="9525" cap="rnd">
              <a:noFill/>
              <a:round/>
              <a:headEnd/>
              <a:tailEnd/>
            </a:ln>
          </p:spPr>
          <p:txBody>
            <a:bodyPr/>
            <a:lstStyle/>
            <a:p>
              <a:endParaRPr lang="zh-CN" altLang="en-US"/>
            </a:p>
          </p:txBody>
        </p:sp>
        <p:sp>
          <p:nvSpPr>
            <p:cNvPr id="52231" name="Freeform 265"/>
            <p:cNvSpPr>
              <a:spLocks/>
            </p:cNvSpPr>
            <p:nvPr/>
          </p:nvSpPr>
          <p:spPr bwMode="auto">
            <a:xfrm>
              <a:off x="408" y="1080"/>
              <a:ext cx="3696" cy="1549"/>
            </a:xfrm>
            <a:custGeom>
              <a:avLst/>
              <a:gdLst>
                <a:gd name="T0" fmla="*/ 1660 w 3696"/>
                <a:gd name="T1" fmla="*/ 3 h 1549"/>
                <a:gd name="T2" fmla="*/ 1387 w 3696"/>
                <a:gd name="T3" fmla="*/ 23 h 1549"/>
                <a:gd name="T4" fmla="*/ 1130 w 3696"/>
                <a:gd name="T5" fmla="*/ 61 h 1549"/>
                <a:gd name="T6" fmla="*/ 890 w 3696"/>
                <a:gd name="T7" fmla="*/ 112 h 1549"/>
                <a:gd name="T8" fmla="*/ 674 w 3696"/>
                <a:gd name="T9" fmla="*/ 177 h 1549"/>
                <a:gd name="T10" fmla="*/ 481 w 3696"/>
                <a:gd name="T11" fmla="*/ 253 h 1549"/>
                <a:gd name="T12" fmla="*/ 316 w 3696"/>
                <a:gd name="T13" fmla="*/ 340 h 1549"/>
                <a:gd name="T14" fmla="*/ 183 w 3696"/>
                <a:gd name="T15" fmla="*/ 438 h 1549"/>
                <a:gd name="T16" fmla="*/ 83 w 3696"/>
                <a:gd name="T17" fmla="*/ 543 h 1549"/>
                <a:gd name="T18" fmla="*/ 21 w 3696"/>
                <a:gd name="T19" fmla="*/ 656 h 1549"/>
                <a:gd name="T20" fmla="*/ 0 w 3696"/>
                <a:gd name="T21" fmla="*/ 774 h 1549"/>
                <a:gd name="T22" fmla="*/ 21 w 3696"/>
                <a:gd name="T23" fmla="*/ 891 h 1549"/>
                <a:gd name="T24" fmla="*/ 83 w 3696"/>
                <a:gd name="T25" fmla="*/ 1004 h 1549"/>
                <a:gd name="T26" fmla="*/ 183 w 3696"/>
                <a:gd name="T27" fmla="*/ 1109 h 1549"/>
                <a:gd name="T28" fmla="*/ 316 w 3696"/>
                <a:gd name="T29" fmla="*/ 1206 h 1549"/>
                <a:gd name="T30" fmla="*/ 481 w 3696"/>
                <a:gd name="T31" fmla="*/ 1293 h 1549"/>
                <a:gd name="T32" fmla="*/ 674 w 3696"/>
                <a:gd name="T33" fmla="*/ 1370 h 1549"/>
                <a:gd name="T34" fmla="*/ 890 w 3696"/>
                <a:gd name="T35" fmla="*/ 1435 h 1549"/>
                <a:gd name="T36" fmla="*/ 1130 w 3696"/>
                <a:gd name="T37" fmla="*/ 1486 h 1549"/>
                <a:gd name="T38" fmla="*/ 1387 w 3696"/>
                <a:gd name="T39" fmla="*/ 1523 h 1549"/>
                <a:gd name="T40" fmla="*/ 1660 w 3696"/>
                <a:gd name="T41" fmla="*/ 1544 h 1549"/>
                <a:gd name="T42" fmla="*/ 1942 w 3696"/>
                <a:gd name="T43" fmla="*/ 1547 h 1549"/>
                <a:gd name="T44" fmla="*/ 2219 w 3696"/>
                <a:gd name="T45" fmla="*/ 1532 h 1549"/>
                <a:gd name="T46" fmla="*/ 2482 w 3696"/>
                <a:gd name="T47" fmla="*/ 1500 h 1549"/>
                <a:gd name="T48" fmla="*/ 2727 w 3696"/>
                <a:gd name="T49" fmla="*/ 1454 h 1549"/>
                <a:gd name="T50" fmla="*/ 2952 w 3696"/>
                <a:gd name="T51" fmla="*/ 1394 h 1549"/>
                <a:gd name="T52" fmla="*/ 3152 w 3696"/>
                <a:gd name="T53" fmla="*/ 1320 h 1549"/>
                <a:gd name="T54" fmla="*/ 3326 w 3696"/>
                <a:gd name="T55" fmla="*/ 1236 h 1549"/>
                <a:gd name="T56" fmla="*/ 3471 w 3696"/>
                <a:gd name="T57" fmla="*/ 1142 h 1549"/>
                <a:gd name="T58" fmla="*/ 3582 w 3696"/>
                <a:gd name="T59" fmla="*/ 1039 h 1549"/>
                <a:gd name="T60" fmla="*/ 3657 w 3696"/>
                <a:gd name="T61" fmla="*/ 929 h 1549"/>
                <a:gd name="T62" fmla="*/ 3692 w 3696"/>
                <a:gd name="T63" fmla="*/ 813 h 1549"/>
                <a:gd name="T64" fmla="*/ 3684 w 3696"/>
                <a:gd name="T65" fmla="*/ 694 h 1549"/>
                <a:gd name="T66" fmla="*/ 3636 w 3696"/>
                <a:gd name="T67" fmla="*/ 581 h 1549"/>
                <a:gd name="T68" fmla="*/ 3549 w 3696"/>
                <a:gd name="T69" fmla="*/ 472 h 1549"/>
                <a:gd name="T70" fmla="*/ 3426 w 3696"/>
                <a:gd name="T71" fmla="*/ 373 h 1549"/>
                <a:gd name="T72" fmla="*/ 3271 w 3696"/>
                <a:gd name="T73" fmla="*/ 281 h 1549"/>
                <a:gd name="T74" fmla="*/ 3088 w 3696"/>
                <a:gd name="T75" fmla="*/ 201 h 1549"/>
                <a:gd name="T76" fmla="*/ 2878 w 3696"/>
                <a:gd name="T77" fmla="*/ 132 h 1549"/>
                <a:gd name="T78" fmla="*/ 2647 w 3696"/>
                <a:gd name="T79" fmla="*/ 76 h 1549"/>
                <a:gd name="T80" fmla="*/ 2396 w 3696"/>
                <a:gd name="T81" fmla="*/ 34 h 1549"/>
                <a:gd name="T82" fmla="*/ 2128 w 3696"/>
                <a:gd name="T83" fmla="*/ 8 h 1549"/>
                <a:gd name="T84" fmla="*/ 1848 w 3696"/>
                <a:gd name="T85" fmla="*/ 0 h 1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96"/>
                <a:gd name="T130" fmla="*/ 0 h 1549"/>
                <a:gd name="T131" fmla="*/ 3696 w 3696"/>
                <a:gd name="T132" fmla="*/ 1549 h 1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96" h="1549">
                  <a:moveTo>
                    <a:pt x="1848" y="0"/>
                  </a:moveTo>
                  <a:lnTo>
                    <a:pt x="1752" y="0"/>
                  </a:lnTo>
                  <a:lnTo>
                    <a:pt x="1660" y="3"/>
                  </a:lnTo>
                  <a:lnTo>
                    <a:pt x="1567" y="8"/>
                  </a:lnTo>
                  <a:lnTo>
                    <a:pt x="1476" y="15"/>
                  </a:lnTo>
                  <a:lnTo>
                    <a:pt x="1387" y="23"/>
                  </a:lnTo>
                  <a:lnTo>
                    <a:pt x="1300" y="34"/>
                  </a:lnTo>
                  <a:lnTo>
                    <a:pt x="1214" y="46"/>
                  </a:lnTo>
                  <a:lnTo>
                    <a:pt x="1130" y="61"/>
                  </a:lnTo>
                  <a:lnTo>
                    <a:pt x="1047" y="76"/>
                  </a:lnTo>
                  <a:lnTo>
                    <a:pt x="968" y="93"/>
                  </a:lnTo>
                  <a:lnTo>
                    <a:pt x="890" y="112"/>
                  </a:lnTo>
                  <a:lnTo>
                    <a:pt x="816" y="132"/>
                  </a:lnTo>
                  <a:lnTo>
                    <a:pt x="744" y="153"/>
                  </a:lnTo>
                  <a:lnTo>
                    <a:pt x="674" y="177"/>
                  </a:lnTo>
                  <a:lnTo>
                    <a:pt x="606" y="201"/>
                  </a:lnTo>
                  <a:lnTo>
                    <a:pt x="542" y="226"/>
                  </a:lnTo>
                  <a:lnTo>
                    <a:pt x="481" y="253"/>
                  </a:lnTo>
                  <a:lnTo>
                    <a:pt x="423" y="281"/>
                  </a:lnTo>
                  <a:lnTo>
                    <a:pt x="368" y="311"/>
                  </a:lnTo>
                  <a:lnTo>
                    <a:pt x="316" y="340"/>
                  </a:lnTo>
                  <a:lnTo>
                    <a:pt x="268" y="373"/>
                  </a:lnTo>
                  <a:lnTo>
                    <a:pt x="224" y="404"/>
                  </a:lnTo>
                  <a:lnTo>
                    <a:pt x="183" y="438"/>
                  </a:lnTo>
                  <a:lnTo>
                    <a:pt x="145" y="472"/>
                  </a:lnTo>
                  <a:lnTo>
                    <a:pt x="112" y="508"/>
                  </a:lnTo>
                  <a:lnTo>
                    <a:pt x="83" y="543"/>
                  </a:lnTo>
                  <a:lnTo>
                    <a:pt x="58" y="581"/>
                  </a:lnTo>
                  <a:lnTo>
                    <a:pt x="37" y="617"/>
                  </a:lnTo>
                  <a:lnTo>
                    <a:pt x="21" y="656"/>
                  </a:lnTo>
                  <a:lnTo>
                    <a:pt x="10" y="694"/>
                  </a:lnTo>
                  <a:lnTo>
                    <a:pt x="2" y="734"/>
                  </a:lnTo>
                  <a:lnTo>
                    <a:pt x="0" y="774"/>
                  </a:lnTo>
                  <a:lnTo>
                    <a:pt x="2" y="813"/>
                  </a:lnTo>
                  <a:lnTo>
                    <a:pt x="10" y="853"/>
                  </a:lnTo>
                  <a:lnTo>
                    <a:pt x="21" y="891"/>
                  </a:lnTo>
                  <a:lnTo>
                    <a:pt x="37" y="929"/>
                  </a:lnTo>
                  <a:lnTo>
                    <a:pt x="58" y="967"/>
                  </a:lnTo>
                  <a:lnTo>
                    <a:pt x="83" y="1004"/>
                  </a:lnTo>
                  <a:lnTo>
                    <a:pt x="112" y="1039"/>
                  </a:lnTo>
                  <a:lnTo>
                    <a:pt x="145" y="1075"/>
                  </a:lnTo>
                  <a:lnTo>
                    <a:pt x="183" y="1109"/>
                  </a:lnTo>
                  <a:lnTo>
                    <a:pt x="224" y="1142"/>
                  </a:lnTo>
                  <a:lnTo>
                    <a:pt x="268" y="1174"/>
                  </a:lnTo>
                  <a:lnTo>
                    <a:pt x="316" y="1206"/>
                  </a:lnTo>
                  <a:lnTo>
                    <a:pt x="368" y="1236"/>
                  </a:lnTo>
                  <a:lnTo>
                    <a:pt x="423" y="1266"/>
                  </a:lnTo>
                  <a:lnTo>
                    <a:pt x="481" y="1293"/>
                  </a:lnTo>
                  <a:lnTo>
                    <a:pt x="542" y="1320"/>
                  </a:lnTo>
                  <a:lnTo>
                    <a:pt x="606" y="1346"/>
                  </a:lnTo>
                  <a:lnTo>
                    <a:pt x="674" y="1370"/>
                  </a:lnTo>
                  <a:lnTo>
                    <a:pt x="744" y="1394"/>
                  </a:lnTo>
                  <a:lnTo>
                    <a:pt x="816" y="1414"/>
                  </a:lnTo>
                  <a:lnTo>
                    <a:pt x="890" y="1435"/>
                  </a:lnTo>
                  <a:lnTo>
                    <a:pt x="968" y="1454"/>
                  </a:lnTo>
                  <a:lnTo>
                    <a:pt x="1047" y="1471"/>
                  </a:lnTo>
                  <a:lnTo>
                    <a:pt x="1130" y="1486"/>
                  </a:lnTo>
                  <a:lnTo>
                    <a:pt x="1214" y="1500"/>
                  </a:lnTo>
                  <a:lnTo>
                    <a:pt x="1300" y="1513"/>
                  </a:lnTo>
                  <a:lnTo>
                    <a:pt x="1387" y="1523"/>
                  </a:lnTo>
                  <a:lnTo>
                    <a:pt x="1476" y="1532"/>
                  </a:lnTo>
                  <a:lnTo>
                    <a:pt x="1567" y="1539"/>
                  </a:lnTo>
                  <a:lnTo>
                    <a:pt x="1660" y="1544"/>
                  </a:lnTo>
                  <a:lnTo>
                    <a:pt x="1752" y="1547"/>
                  </a:lnTo>
                  <a:lnTo>
                    <a:pt x="1848" y="1548"/>
                  </a:lnTo>
                  <a:lnTo>
                    <a:pt x="1942" y="1547"/>
                  </a:lnTo>
                  <a:lnTo>
                    <a:pt x="2036" y="1544"/>
                  </a:lnTo>
                  <a:lnTo>
                    <a:pt x="2128" y="1539"/>
                  </a:lnTo>
                  <a:lnTo>
                    <a:pt x="2219" y="1532"/>
                  </a:lnTo>
                  <a:lnTo>
                    <a:pt x="2308" y="1523"/>
                  </a:lnTo>
                  <a:lnTo>
                    <a:pt x="2396" y="1513"/>
                  </a:lnTo>
                  <a:lnTo>
                    <a:pt x="2482" y="1500"/>
                  </a:lnTo>
                  <a:lnTo>
                    <a:pt x="2565" y="1486"/>
                  </a:lnTo>
                  <a:lnTo>
                    <a:pt x="2647" y="1471"/>
                  </a:lnTo>
                  <a:lnTo>
                    <a:pt x="2727" y="1454"/>
                  </a:lnTo>
                  <a:lnTo>
                    <a:pt x="2804" y="1435"/>
                  </a:lnTo>
                  <a:lnTo>
                    <a:pt x="2878" y="1414"/>
                  </a:lnTo>
                  <a:lnTo>
                    <a:pt x="2952" y="1394"/>
                  </a:lnTo>
                  <a:lnTo>
                    <a:pt x="3022" y="1370"/>
                  </a:lnTo>
                  <a:lnTo>
                    <a:pt x="3088" y="1346"/>
                  </a:lnTo>
                  <a:lnTo>
                    <a:pt x="3152" y="1320"/>
                  </a:lnTo>
                  <a:lnTo>
                    <a:pt x="3214" y="1293"/>
                  </a:lnTo>
                  <a:lnTo>
                    <a:pt x="3271" y="1266"/>
                  </a:lnTo>
                  <a:lnTo>
                    <a:pt x="3326" y="1236"/>
                  </a:lnTo>
                  <a:lnTo>
                    <a:pt x="3378" y="1206"/>
                  </a:lnTo>
                  <a:lnTo>
                    <a:pt x="3426" y="1174"/>
                  </a:lnTo>
                  <a:lnTo>
                    <a:pt x="3471" y="1142"/>
                  </a:lnTo>
                  <a:lnTo>
                    <a:pt x="3511" y="1109"/>
                  </a:lnTo>
                  <a:lnTo>
                    <a:pt x="3549" y="1075"/>
                  </a:lnTo>
                  <a:lnTo>
                    <a:pt x="3582" y="1039"/>
                  </a:lnTo>
                  <a:lnTo>
                    <a:pt x="3612" y="1004"/>
                  </a:lnTo>
                  <a:lnTo>
                    <a:pt x="3636" y="967"/>
                  </a:lnTo>
                  <a:lnTo>
                    <a:pt x="3657" y="929"/>
                  </a:lnTo>
                  <a:lnTo>
                    <a:pt x="3673" y="891"/>
                  </a:lnTo>
                  <a:lnTo>
                    <a:pt x="3684" y="853"/>
                  </a:lnTo>
                  <a:lnTo>
                    <a:pt x="3692" y="813"/>
                  </a:lnTo>
                  <a:lnTo>
                    <a:pt x="3695" y="774"/>
                  </a:lnTo>
                  <a:lnTo>
                    <a:pt x="3692" y="734"/>
                  </a:lnTo>
                  <a:lnTo>
                    <a:pt x="3684" y="694"/>
                  </a:lnTo>
                  <a:lnTo>
                    <a:pt x="3673" y="656"/>
                  </a:lnTo>
                  <a:lnTo>
                    <a:pt x="3657" y="617"/>
                  </a:lnTo>
                  <a:lnTo>
                    <a:pt x="3636" y="581"/>
                  </a:lnTo>
                  <a:lnTo>
                    <a:pt x="3612" y="543"/>
                  </a:lnTo>
                  <a:lnTo>
                    <a:pt x="3582" y="508"/>
                  </a:lnTo>
                  <a:lnTo>
                    <a:pt x="3549" y="472"/>
                  </a:lnTo>
                  <a:lnTo>
                    <a:pt x="3511" y="438"/>
                  </a:lnTo>
                  <a:lnTo>
                    <a:pt x="3471" y="404"/>
                  </a:lnTo>
                  <a:lnTo>
                    <a:pt x="3426" y="373"/>
                  </a:lnTo>
                  <a:lnTo>
                    <a:pt x="3378" y="340"/>
                  </a:lnTo>
                  <a:lnTo>
                    <a:pt x="3326" y="311"/>
                  </a:lnTo>
                  <a:lnTo>
                    <a:pt x="3271" y="281"/>
                  </a:lnTo>
                  <a:lnTo>
                    <a:pt x="3214" y="253"/>
                  </a:lnTo>
                  <a:lnTo>
                    <a:pt x="3152" y="226"/>
                  </a:lnTo>
                  <a:lnTo>
                    <a:pt x="3088" y="201"/>
                  </a:lnTo>
                  <a:lnTo>
                    <a:pt x="3022" y="177"/>
                  </a:lnTo>
                  <a:lnTo>
                    <a:pt x="2952" y="153"/>
                  </a:lnTo>
                  <a:lnTo>
                    <a:pt x="2878" y="132"/>
                  </a:lnTo>
                  <a:lnTo>
                    <a:pt x="2804" y="112"/>
                  </a:lnTo>
                  <a:lnTo>
                    <a:pt x="2727" y="93"/>
                  </a:lnTo>
                  <a:lnTo>
                    <a:pt x="2647" y="76"/>
                  </a:lnTo>
                  <a:lnTo>
                    <a:pt x="2565" y="61"/>
                  </a:lnTo>
                  <a:lnTo>
                    <a:pt x="2482" y="46"/>
                  </a:lnTo>
                  <a:lnTo>
                    <a:pt x="2396" y="34"/>
                  </a:lnTo>
                  <a:lnTo>
                    <a:pt x="2308" y="23"/>
                  </a:lnTo>
                  <a:lnTo>
                    <a:pt x="2219" y="15"/>
                  </a:lnTo>
                  <a:lnTo>
                    <a:pt x="2128" y="8"/>
                  </a:lnTo>
                  <a:lnTo>
                    <a:pt x="2036" y="3"/>
                  </a:lnTo>
                  <a:lnTo>
                    <a:pt x="1942" y="0"/>
                  </a:lnTo>
                  <a:lnTo>
                    <a:pt x="1848" y="0"/>
                  </a:lnTo>
                </a:path>
              </a:pathLst>
            </a:custGeom>
            <a:solidFill>
              <a:schemeClr val="accent1">
                <a:alpha val="50195"/>
              </a:schemeClr>
            </a:solidFill>
            <a:ln w="9525" cap="rnd">
              <a:noFill/>
              <a:round/>
              <a:headEnd/>
              <a:tailEnd/>
            </a:ln>
          </p:spPr>
          <p:txBody>
            <a:bodyPr/>
            <a:lstStyle/>
            <a:p>
              <a:endParaRPr lang="zh-CN" altLang="en-US"/>
            </a:p>
          </p:txBody>
        </p:sp>
        <p:sp>
          <p:nvSpPr>
            <p:cNvPr id="52232" name="Line 266"/>
            <p:cNvSpPr>
              <a:spLocks noChangeShapeType="1"/>
            </p:cNvSpPr>
            <p:nvPr/>
          </p:nvSpPr>
          <p:spPr bwMode="auto">
            <a:xfrm flipV="1">
              <a:off x="4691" y="3348"/>
              <a:ext cx="371" cy="343"/>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233" name="Group 267"/>
            <p:cNvGrpSpPr>
              <a:grpSpLocks/>
            </p:cNvGrpSpPr>
            <p:nvPr/>
          </p:nvGrpSpPr>
          <p:grpSpPr bwMode="auto">
            <a:xfrm>
              <a:off x="4272" y="2508"/>
              <a:ext cx="1067" cy="974"/>
              <a:chOff x="4272" y="2508"/>
              <a:chExt cx="1067" cy="974"/>
            </a:xfrm>
          </p:grpSpPr>
          <p:sp>
            <p:nvSpPr>
              <p:cNvPr id="52443" name="Line 268"/>
              <p:cNvSpPr>
                <a:spLocks noChangeShapeType="1"/>
              </p:cNvSpPr>
              <p:nvPr/>
            </p:nvSpPr>
            <p:spPr bwMode="auto">
              <a:xfrm>
                <a:off x="4706" y="2910"/>
                <a:ext cx="318" cy="287"/>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444" name="Group 269"/>
              <p:cNvGrpSpPr>
                <a:grpSpLocks/>
              </p:cNvGrpSpPr>
              <p:nvPr/>
            </p:nvGrpSpPr>
            <p:grpSpPr bwMode="auto">
              <a:xfrm>
                <a:off x="4987" y="2551"/>
                <a:ext cx="352" cy="931"/>
                <a:chOff x="4987" y="2551"/>
                <a:chExt cx="352" cy="931"/>
              </a:xfrm>
            </p:grpSpPr>
            <p:sp>
              <p:nvSpPr>
                <p:cNvPr id="52491" name="Freeform 270"/>
                <p:cNvSpPr>
                  <a:spLocks/>
                </p:cNvSpPr>
                <p:nvPr/>
              </p:nvSpPr>
              <p:spPr bwMode="auto">
                <a:xfrm>
                  <a:off x="4996" y="2566"/>
                  <a:ext cx="323" cy="902"/>
                </a:xfrm>
                <a:custGeom>
                  <a:avLst/>
                  <a:gdLst>
                    <a:gd name="T0" fmla="*/ 322 w 323"/>
                    <a:gd name="T1" fmla="*/ 114 h 902"/>
                    <a:gd name="T2" fmla="*/ 322 w 323"/>
                    <a:gd name="T3" fmla="*/ 667 h 902"/>
                    <a:gd name="T4" fmla="*/ 106 w 323"/>
                    <a:gd name="T5" fmla="*/ 901 h 902"/>
                    <a:gd name="T6" fmla="*/ 0 w 323"/>
                    <a:gd name="T7" fmla="*/ 786 h 902"/>
                    <a:gd name="T8" fmla="*/ 0 w 323"/>
                    <a:gd name="T9" fmla="*/ 233 h 902"/>
                    <a:gd name="T10" fmla="*/ 217 w 323"/>
                    <a:gd name="T11" fmla="*/ 0 h 902"/>
                    <a:gd name="T12" fmla="*/ 322 w 323"/>
                    <a:gd name="T13" fmla="*/ 114 h 902"/>
                    <a:gd name="T14" fmla="*/ 0 60000 65536"/>
                    <a:gd name="T15" fmla="*/ 0 60000 65536"/>
                    <a:gd name="T16" fmla="*/ 0 60000 65536"/>
                    <a:gd name="T17" fmla="*/ 0 60000 65536"/>
                    <a:gd name="T18" fmla="*/ 0 60000 65536"/>
                    <a:gd name="T19" fmla="*/ 0 60000 65536"/>
                    <a:gd name="T20" fmla="*/ 0 60000 65536"/>
                    <a:gd name="T21" fmla="*/ 0 w 323"/>
                    <a:gd name="T22" fmla="*/ 0 h 902"/>
                    <a:gd name="T23" fmla="*/ 323 w 323"/>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902">
                      <a:moveTo>
                        <a:pt x="322" y="114"/>
                      </a:moveTo>
                      <a:lnTo>
                        <a:pt x="322" y="667"/>
                      </a:lnTo>
                      <a:lnTo>
                        <a:pt x="106" y="901"/>
                      </a:lnTo>
                      <a:lnTo>
                        <a:pt x="0" y="786"/>
                      </a:lnTo>
                      <a:lnTo>
                        <a:pt x="0" y="233"/>
                      </a:lnTo>
                      <a:lnTo>
                        <a:pt x="217" y="0"/>
                      </a:lnTo>
                      <a:lnTo>
                        <a:pt x="322" y="114"/>
                      </a:lnTo>
                    </a:path>
                  </a:pathLst>
                </a:custGeom>
                <a:solidFill>
                  <a:srgbClr val="FFFFFF"/>
                </a:solidFill>
                <a:ln w="9525" cap="rnd">
                  <a:noFill/>
                  <a:round/>
                  <a:headEnd/>
                  <a:tailEnd/>
                </a:ln>
              </p:spPr>
              <p:txBody>
                <a:bodyPr/>
                <a:lstStyle/>
                <a:p>
                  <a:endParaRPr lang="zh-CN" altLang="en-US"/>
                </a:p>
              </p:txBody>
            </p:sp>
            <p:sp>
              <p:nvSpPr>
                <p:cNvPr id="52492" name="Freeform 271"/>
                <p:cNvSpPr>
                  <a:spLocks/>
                </p:cNvSpPr>
                <p:nvPr/>
              </p:nvSpPr>
              <p:spPr bwMode="auto">
                <a:xfrm>
                  <a:off x="5307" y="2682"/>
                  <a:ext cx="32" cy="561"/>
                </a:xfrm>
                <a:custGeom>
                  <a:avLst/>
                  <a:gdLst>
                    <a:gd name="T0" fmla="*/ 25 w 32"/>
                    <a:gd name="T1" fmla="*/ 560 h 561"/>
                    <a:gd name="T2" fmla="*/ 31 w 32"/>
                    <a:gd name="T3" fmla="*/ 551 h 561"/>
                    <a:gd name="T4" fmla="*/ 31 w 32"/>
                    <a:gd name="T5" fmla="*/ 0 h 561"/>
                    <a:gd name="T6" fmla="*/ 0 w 32"/>
                    <a:gd name="T7" fmla="*/ 0 h 561"/>
                    <a:gd name="T8" fmla="*/ 0 w 32"/>
                    <a:gd name="T9" fmla="*/ 551 h 561"/>
                    <a:gd name="T10" fmla="*/ 5 w 32"/>
                    <a:gd name="T11" fmla="*/ 543 h 561"/>
                    <a:gd name="T12" fmla="*/ 25 w 32"/>
                    <a:gd name="T13" fmla="*/ 560 h 561"/>
                    <a:gd name="T14" fmla="*/ 31 w 32"/>
                    <a:gd name="T15" fmla="*/ 555 h 561"/>
                    <a:gd name="T16" fmla="*/ 31 w 32"/>
                    <a:gd name="T17" fmla="*/ 551 h 561"/>
                    <a:gd name="T18" fmla="*/ 25 w 32"/>
                    <a:gd name="T19" fmla="*/ 560 h 5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561"/>
                    <a:gd name="T32" fmla="*/ 32 w 32"/>
                    <a:gd name="T33" fmla="*/ 561 h 5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561">
                      <a:moveTo>
                        <a:pt x="25" y="560"/>
                      </a:moveTo>
                      <a:lnTo>
                        <a:pt x="31" y="551"/>
                      </a:lnTo>
                      <a:lnTo>
                        <a:pt x="31" y="0"/>
                      </a:lnTo>
                      <a:lnTo>
                        <a:pt x="0" y="0"/>
                      </a:lnTo>
                      <a:lnTo>
                        <a:pt x="0" y="551"/>
                      </a:lnTo>
                      <a:lnTo>
                        <a:pt x="5" y="543"/>
                      </a:lnTo>
                      <a:lnTo>
                        <a:pt x="25" y="560"/>
                      </a:lnTo>
                      <a:lnTo>
                        <a:pt x="31" y="555"/>
                      </a:lnTo>
                      <a:lnTo>
                        <a:pt x="31" y="551"/>
                      </a:lnTo>
                      <a:lnTo>
                        <a:pt x="25" y="560"/>
                      </a:lnTo>
                    </a:path>
                  </a:pathLst>
                </a:custGeom>
                <a:solidFill>
                  <a:srgbClr val="000000"/>
                </a:solidFill>
                <a:ln w="9525" cap="rnd">
                  <a:noFill/>
                  <a:round/>
                  <a:headEnd/>
                  <a:tailEnd/>
                </a:ln>
              </p:spPr>
              <p:txBody>
                <a:bodyPr/>
                <a:lstStyle/>
                <a:p>
                  <a:endParaRPr lang="zh-CN" altLang="en-US"/>
                </a:p>
              </p:txBody>
            </p:sp>
            <p:sp>
              <p:nvSpPr>
                <p:cNvPr id="52493" name="Freeform 272"/>
                <p:cNvSpPr>
                  <a:spLocks/>
                </p:cNvSpPr>
                <p:nvPr/>
              </p:nvSpPr>
              <p:spPr bwMode="auto">
                <a:xfrm>
                  <a:off x="5094" y="3225"/>
                  <a:ext cx="231" cy="257"/>
                </a:xfrm>
                <a:custGeom>
                  <a:avLst/>
                  <a:gdLst>
                    <a:gd name="T0" fmla="*/ 0 w 231"/>
                    <a:gd name="T1" fmla="*/ 247 h 257"/>
                    <a:gd name="T2" fmla="*/ 13 w 231"/>
                    <a:gd name="T3" fmla="*/ 247 h 257"/>
                    <a:gd name="T4" fmla="*/ 230 w 231"/>
                    <a:gd name="T5" fmla="*/ 16 h 257"/>
                    <a:gd name="T6" fmla="*/ 216 w 231"/>
                    <a:gd name="T7" fmla="*/ 0 h 257"/>
                    <a:gd name="T8" fmla="*/ 0 w 231"/>
                    <a:gd name="T9" fmla="*/ 233 h 257"/>
                    <a:gd name="T10" fmla="*/ 13 w 231"/>
                    <a:gd name="T11" fmla="*/ 233 h 257"/>
                    <a:gd name="T12" fmla="*/ 0 w 231"/>
                    <a:gd name="T13" fmla="*/ 247 h 257"/>
                    <a:gd name="T14" fmla="*/ 7 w 231"/>
                    <a:gd name="T15" fmla="*/ 256 h 257"/>
                    <a:gd name="T16" fmla="*/ 13 w 231"/>
                    <a:gd name="T17" fmla="*/ 247 h 257"/>
                    <a:gd name="T18" fmla="*/ 0 w 231"/>
                    <a:gd name="T19" fmla="*/ 2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57"/>
                    <a:gd name="T32" fmla="*/ 231 w 231"/>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57">
                      <a:moveTo>
                        <a:pt x="0" y="247"/>
                      </a:moveTo>
                      <a:lnTo>
                        <a:pt x="13" y="247"/>
                      </a:lnTo>
                      <a:lnTo>
                        <a:pt x="230" y="16"/>
                      </a:lnTo>
                      <a:lnTo>
                        <a:pt x="216" y="0"/>
                      </a:lnTo>
                      <a:lnTo>
                        <a:pt x="0" y="233"/>
                      </a:lnTo>
                      <a:lnTo>
                        <a:pt x="13" y="233"/>
                      </a:lnTo>
                      <a:lnTo>
                        <a:pt x="0" y="247"/>
                      </a:lnTo>
                      <a:lnTo>
                        <a:pt x="7" y="256"/>
                      </a:lnTo>
                      <a:lnTo>
                        <a:pt x="13" y="247"/>
                      </a:lnTo>
                      <a:lnTo>
                        <a:pt x="0" y="247"/>
                      </a:lnTo>
                    </a:path>
                  </a:pathLst>
                </a:custGeom>
                <a:solidFill>
                  <a:srgbClr val="000000"/>
                </a:solidFill>
                <a:ln w="9525" cap="rnd">
                  <a:noFill/>
                  <a:round/>
                  <a:headEnd/>
                  <a:tailEnd/>
                </a:ln>
              </p:spPr>
              <p:txBody>
                <a:bodyPr/>
                <a:lstStyle/>
                <a:p>
                  <a:endParaRPr lang="zh-CN" altLang="en-US"/>
                </a:p>
              </p:txBody>
            </p:sp>
            <p:sp>
              <p:nvSpPr>
                <p:cNvPr id="52494" name="Freeform 273"/>
                <p:cNvSpPr>
                  <a:spLocks/>
                </p:cNvSpPr>
                <p:nvPr/>
              </p:nvSpPr>
              <p:spPr bwMode="auto">
                <a:xfrm>
                  <a:off x="4987" y="3346"/>
                  <a:ext cx="122" cy="128"/>
                </a:xfrm>
                <a:custGeom>
                  <a:avLst/>
                  <a:gdLst>
                    <a:gd name="T0" fmla="*/ 0 w 122"/>
                    <a:gd name="T1" fmla="*/ 6 h 128"/>
                    <a:gd name="T2" fmla="*/ 1 w 122"/>
                    <a:gd name="T3" fmla="*/ 14 h 128"/>
                    <a:gd name="T4" fmla="*/ 107 w 122"/>
                    <a:gd name="T5" fmla="*/ 127 h 128"/>
                    <a:gd name="T6" fmla="*/ 121 w 122"/>
                    <a:gd name="T7" fmla="*/ 112 h 128"/>
                    <a:gd name="T8" fmla="*/ 16 w 122"/>
                    <a:gd name="T9" fmla="*/ 0 h 128"/>
                    <a:gd name="T10" fmla="*/ 18 w 122"/>
                    <a:gd name="T11" fmla="*/ 6 h 128"/>
                    <a:gd name="T12" fmla="*/ 0 w 122"/>
                    <a:gd name="T13" fmla="*/ 6 h 128"/>
                    <a:gd name="T14" fmla="*/ 0 w 122"/>
                    <a:gd name="T15" fmla="*/ 10 h 128"/>
                    <a:gd name="T16" fmla="*/ 1 w 122"/>
                    <a:gd name="T17" fmla="*/ 14 h 128"/>
                    <a:gd name="T18" fmla="*/ 0 w 122"/>
                    <a:gd name="T19" fmla="*/ 6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28"/>
                    <a:gd name="T32" fmla="*/ 122 w 12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28">
                      <a:moveTo>
                        <a:pt x="0" y="6"/>
                      </a:moveTo>
                      <a:lnTo>
                        <a:pt x="1" y="14"/>
                      </a:lnTo>
                      <a:lnTo>
                        <a:pt x="107" y="127"/>
                      </a:lnTo>
                      <a:lnTo>
                        <a:pt x="121" y="112"/>
                      </a:lnTo>
                      <a:lnTo>
                        <a:pt x="16" y="0"/>
                      </a:lnTo>
                      <a:lnTo>
                        <a:pt x="18" y="6"/>
                      </a:lnTo>
                      <a:lnTo>
                        <a:pt x="0" y="6"/>
                      </a:lnTo>
                      <a:lnTo>
                        <a:pt x="0" y="10"/>
                      </a:lnTo>
                      <a:lnTo>
                        <a:pt x="1" y="14"/>
                      </a:lnTo>
                      <a:lnTo>
                        <a:pt x="0" y="6"/>
                      </a:lnTo>
                    </a:path>
                  </a:pathLst>
                </a:custGeom>
                <a:solidFill>
                  <a:srgbClr val="000000"/>
                </a:solidFill>
                <a:ln w="9525" cap="rnd">
                  <a:noFill/>
                  <a:round/>
                  <a:headEnd/>
                  <a:tailEnd/>
                </a:ln>
              </p:spPr>
              <p:txBody>
                <a:bodyPr/>
                <a:lstStyle/>
                <a:p>
                  <a:endParaRPr lang="zh-CN" altLang="en-US"/>
                </a:p>
              </p:txBody>
            </p:sp>
            <p:sp>
              <p:nvSpPr>
                <p:cNvPr id="52495" name="Freeform 274"/>
                <p:cNvSpPr>
                  <a:spLocks/>
                </p:cNvSpPr>
                <p:nvPr/>
              </p:nvSpPr>
              <p:spPr bwMode="auto">
                <a:xfrm>
                  <a:off x="4987" y="2791"/>
                  <a:ext cx="30" cy="563"/>
                </a:xfrm>
                <a:custGeom>
                  <a:avLst/>
                  <a:gdLst>
                    <a:gd name="T0" fmla="*/ 2 w 30"/>
                    <a:gd name="T1" fmla="*/ 0 h 563"/>
                    <a:gd name="T2" fmla="*/ 0 w 30"/>
                    <a:gd name="T3" fmla="*/ 8 h 563"/>
                    <a:gd name="T4" fmla="*/ 0 w 30"/>
                    <a:gd name="T5" fmla="*/ 562 h 563"/>
                    <a:gd name="T6" fmla="*/ 29 w 30"/>
                    <a:gd name="T7" fmla="*/ 562 h 563"/>
                    <a:gd name="T8" fmla="*/ 29 w 30"/>
                    <a:gd name="T9" fmla="*/ 8 h 563"/>
                    <a:gd name="T10" fmla="*/ 26 w 30"/>
                    <a:gd name="T11" fmla="*/ 14 h 563"/>
                    <a:gd name="T12" fmla="*/ 2 w 30"/>
                    <a:gd name="T13" fmla="*/ 0 h 563"/>
                    <a:gd name="T14" fmla="*/ 0 w 30"/>
                    <a:gd name="T15" fmla="*/ 4 h 563"/>
                    <a:gd name="T16" fmla="*/ 0 w 30"/>
                    <a:gd name="T17" fmla="*/ 8 h 563"/>
                    <a:gd name="T18" fmla="*/ 2 w 30"/>
                    <a:gd name="T19" fmla="*/ 0 h 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63"/>
                    <a:gd name="T32" fmla="*/ 30 w 30"/>
                    <a:gd name="T33" fmla="*/ 563 h 5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63">
                      <a:moveTo>
                        <a:pt x="2" y="0"/>
                      </a:moveTo>
                      <a:lnTo>
                        <a:pt x="0" y="8"/>
                      </a:lnTo>
                      <a:lnTo>
                        <a:pt x="0" y="562"/>
                      </a:lnTo>
                      <a:lnTo>
                        <a:pt x="29" y="562"/>
                      </a:lnTo>
                      <a:lnTo>
                        <a:pt x="29" y="8"/>
                      </a:lnTo>
                      <a:lnTo>
                        <a:pt x="26" y="14"/>
                      </a:lnTo>
                      <a:lnTo>
                        <a:pt x="2" y="0"/>
                      </a:lnTo>
                      <a:lnTo>
                        <a:pt x="0" y="4"/>
                      </a:lnTo>
                      <a:lnTo>
                        <a:pt x="0" y="8"/>
                      </a:lnTo>
                      <a:lnTo>
                        <a:pt x="2" y="0"/>
                      </a:lnTo>
                    </a:path>
                  </a:pathLst>
                </a:custGeom>
                <a:solidFill>
                  <a:srgbClr val="000000"/>
                </a:solidFill>
                <a:ln w="9525" cap="rnd">
                  <a:noFill/>
                  <a:round/>
                  <a:headEnd/>
                  <a:tailEnd/>
                </a:ln>
              </p:spPr>
              <p:txBody>
                <a:bodyPr/>
                <a:lstStyle/>
                <a:p>
                  <a:endParaRPr lang="zh-CN" altLang="en-US"/>
                </a:p>
              </p:txBody>
            </p:sp>
            <p:sp>
              <p:nvSpPr>
                <p:cNvPr id="52496" name="Freeform 275"/>
                <p:cNvSpPr>
                  <a:spLocks/>
                </p:cNvSpPr>
                <p:nvPr/>
              </p:nvSpPr>
              <p:spPr bwMode="auto">
                <a:xfrm>
                  <a:off x="4989" y="2551"/>
                  <a:ext cx="232" cy="256"/>
                </a:xfrm>
                <a:custGeom>
                  <a:avLst/>
                  <a:gdLst>
                    <a:gd name="T0" fmla="*/ 231 w 232"/>
                    <a:gd name="T1" fmla="*/ 6 h 256"/>
                    <a:gd name="T2" fmla="*/ 216 w 232"/>
                    <a:gd name="T3" fmla="*/ 6 h 256"/>
                    <a:gd name="T4" fmla="*/ 0 w 232"/>
                    <a:gd name="T5" fmla="*/ 240 h 256"/>
                    <a:gd name="T6" fmla="*/ 14 w 232"/>
                    <a:gd name="T7" fmla="*/ 255 h 256"/>
                    <a:gd name="T8" fmla="*/ 231 w 232"/>
                    <a:gd name="T9" fmla="*/ 22 h 256"/>
                    <a:gd name="T10" fmla="*/ 216 w 232"/>
                    <a:gd name="T11" fmla="*/ 22 h 256"/>
                    <a:gd name="T12" fmla="*/ 231 w 232"/>
                    <a:gd name="T13" fmla="*/ 6 h 256"/>
                    <a:gd name="T14" fmla="*/ 223 w 232"/>
                    <a:gd name="T15" fmla="*/ 0 h 256"/>
                    <a:gd name="T16" fmla="*/ 216 w 232"/>
                    <a:gd name="T17" fmla="*/ 6 h 256"/>
                    <a:gd name="T18" fmla="*/ 231 w 232"/>
                    <a:gd name="T19" fmla="*/ 6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56"/>
                    <a:gd name="T32" fmla="*/ 232 w 232"/>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56">
                      <a:moveTo>
                        <a:pt x="231" y="6"/>
                      </a:moveTo>
                      <a:lnTo>
                        <a:pt x="216" y="6"/>
                      </a:lnTo>
                      <a:lnTo>
                        <a:pt x="0" y="240"/>
                      </a:lnTo>
                      <a:lnTo>
                        <a:pt x="14" y="255"/>
                      </a:lnTo>
                      <a:lnTo>
                        <a:pt x="231" y="22"/>
                      </a:lnTo>
                      <a:lnTo>
                        <a:pt x="216" y="22"/>
                      </a:lnTo>
                      <a:lnTo>
                        <a:pt x="231" y="6"/>
                      </a:lnTo>
                      <a:lnTo>
                        <a:pt x="223" y="0"/>
                      </a:lnTo>
                      <a:lnTo>
                        <a:pt x="216" y="6"/>
                      </a:lnTo>
                      <a:lnTo>
                        <a:pt x="231" y="6"/>
                      </a:lnTo>
                    </a:path>
                  </a:pathLst>
                </a:custGeom>
                <a:solidFill>
                  <a:srgbClr val="000000"/>
                </a:solidFill>
                <a:ln w="9525" cap="rnd">
                  <a:noFill/>
                  <a:round/>
                  <a:headEnd/>
                  <a:tailEnd/>
                </a:ln>
              </p:spPr>
              <p:txBody>
                <a:bodyPr/>
                <a:lstStyle/>
                <a:p>
                  <a:endParaRPr lang="zh-CN" altLang="en-US"/>
                </a:p>
              </p:txBody>
            </p:sp>
            <p:sp>
              <p:nvSpPr>
                <p:cNvPr id="52497" name="Freeform 276"/>
                <p:cNvSpPr>
                  <a:spLocks/>
                </p:cNvSpPr>
                <p:nvPr/>
              </p:nvSpPr>
              <p:spPr bwMode="auto">
                <a:xfrm>
                  <a:off x="5206" y="2558"/>
                  <a:ext cx="124" cy="132"/>
                </a:xfrm>
                <a:custGeom>
                  <a:avLst/>
                  <a:gdLst>
                    <a:gd name="T0" fmla="*/ 123 w 124"/>
                    <a:gd name="T1" fmla="*/ 122 h 132"/>
                    <a:gd name="T2" fmla="*/ 119 w 124"/>
                    <a:gd name="T3" fmla="*/ 114 h 132"/>
                    <a:gd name="T4" fmla="*/ 14 w 124"/>
                    <a:gd name="T5" fmla="*/ 0 h 132"/>
                    <a:gd name="T6" fmla="*/ 0 w 124"/>
                    <a:gd name="T7" fmla="*/ 16 h 132"/>
                    <a:gd name="T8" fmla="*/ 106 w 124"/>
                    <a:gd name="T9" fmla="*/ 131 h 132"/>
                    <a:gd name="T10" fmla="*/ 102 w 124"/>
                    <a:gd name="T11" fmla="*/ 122 h 132"/>
                    <a:gd name="T12" fmla="*/ 123 w 124"/>
                    <a:gd name="T13" fmla="*/ 122 h 132"/>
                    <a:gd name="T14" fmla="*/ 123 w 124"/>
                    <a:gd name="T15" fmla="*/ 118 h 132"/>
                    <a:gd name="T16" fmla="*/ 119 w 124"/>
                    <a:gd name="T17" fmla="*/ 114 h 132"/>
                    <a:gd name="T18" fmla="*/ 123 w 124"/>
                    <a:gd name="T19" fmla="*/ 12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32"/>
                    <a:gd name="T32" fmla="*/ 124 w 124"/>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32">
                      <a:moveTo>
                        <a:pt x="123" y="122"/>
                      </a:moveTo>
                      <a:lnTo>
                        <a:pt x="119" y="114"/>
                      </a:lnTo>
                      <a:lnTo>
                        <a:pt x="14" y="0"/>
                      </a:lnTo>
                      <a:lnTo>
                        <a:pt x="0" y="16"/>
                      </a:lnTo>
                      <a:lnTo>
                        <a:pt x="106" y="131"/>
                      </a:lnTo>
                      <a:lnTo>
                        <a:pt x="102" y="122"/>
                      </a:lnTo>
                      <a:lnTo>
                        <a:pt x="123" y="122"/>
                      </a:lnTo>
                      <a:lnTo>
                        <a:pt x="123" y="118"/>
                      </a:lnTo>
                      <a:lnTo>
                        <a:pt x="119" y="114"/>
                      </a:lnTo>
                      <a:lnTo>
                        <a:pt x="123" y="122"/>
                      </a:lnTo>
                    </a:path>
                  </a:pathLst>
                </a:custGeom>
                <a:solidFill>
                  <a:srgbClr val="000000"/>
                </a:solidFill>
                <a:ln w="9525" cap="rnd">
                  <a:noFill/>
                  <a:round/>
                  <a:headEnd/>
                  <a:tailEnd/>
                </a:ln>
              </p:spPr>
              <p:txBody>
                <a:bodyPr/>
                <a:lstStyle/>
                <a:p>
                  <a:endParaRPr lang="zh-CN" altLang="en-US"/>
                </a:p>
              </p:txBody>
            </p:sp>
            <p:sp>
              <p:nvSpPr>
                <p:cNvPr id="52498" name="Freeform 277"/>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solidFill>
                  <a:srgbClr val="FFFFFF"/>
                </a:solidFill>
                <a:ln w="9525" cap="rnd">
                  <a:noFill/>
                  <a:round/>
                  <a:headEnd/>
                  <a:tailEnd/>
                </a:ln>
              </p:spPr>
              <p:txBody>
                <a:bodyPr/>
                <a:lstStyle/>
                <a:p>
                  <a:endParaRPr lang="zh-CN" altLang="en-US"/>
                </a:p>
              </p:txBody>
            </p:sp>
            <p:sp>
              <p:nvSpPr>
                <p:cNvPr id="52499" name="Freeform 278"/>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noFill/>
                <a:ln w="12700" cap="rnd">
                  <a:solidFill>
                    <a:srgbClr val="000000"/>
                  </a:solidFill>
                  <a:round/>
                  <a:headEnd type="none" w="sm" len="sm"/>
                  <a:tailEnd type="none" w="sm" len="sm"/>
                </a:ln>
              </p:spPr>
              <p:txBody>
                <a:bodyPr/>
                <a:lstStyle/>
                <a:p>
                  <a:endParaRPr lang="zh-CN" altLang="en-US"/>
                </a:p>
              </p:txBody>
            </p:sp>
            <p:sp>
              <p:nvSpPr>
                <p:cNvPr id="52500" name="Freeform 279"/>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solidFill>
                  <a:srgbClr val="FFFFFF"/>
                </a:solidFill>
                <a:ln w="9525" cap="rnd">
                  <a:noFill/>
                  <a:round/>
                  <a:headEnd/>
                  <a:tailEnd/>
                </a:ln>
              </p:spPr>
              <p:txBody>
                <a:bodyPr/>
                <a:lstStyle/>
                <a:p>
                  <a:endParaRPr lang="zh-CN" altLang="en-US"/>
                </a:p>
              </p:txBody>
            </p:sp>
            <p:sp>
              <p:nvSpPr>
                <p:cNvPr id="52501" name="Freeform 280"/>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noFill/>
                <a:ln w="12700" cap="rnd">
                  <a:solidFill>
                    <a:srgbClr val="000000"/>
                  </a:solidFill>
                  <a:round/>
                  <a:headEnd type="none" w="sm" len="sm"/>
                  <a:tailEnd type="none" w="sm" len="sm"/>
                </a:ln>
              </p:spPr>
              <p:txBody>
                <a:bodyPr/>
                <a:lstStyle/>
                <a:p>
                  <a:endParaRPr lang="zh-CN" altLang="en-US"/>
                </a:p>
              </p:txBody>
            </p:sp>
            <p:sp>
              <p:nvSpPr>
                <p:cNvPr id="52502" name="Freeform 281"/>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solidFill>
                  <a:srgbClr val="FFFFFF"/>
                </a:solidFill>
                <a:ln w="9525" cap="rnd">
                  <a:noFill/>
                  <a:round/>
                  <a:headEnd/>
                  <a:tailEnd/>
                </a:ln>
              </p:spPr>
              <p:txBody>
                <a:bodyPr/>
                <a:lstStyle/>
                <a:p>
                  <a:endParaRPr lang="zh-CN" altLang="en-US"/>
                </a:p>
              </p:txBody>
            </p:sp>
            <p:sp>
              <p:nvSpPr>
                <p:cNvPr id="52503" name="Freeform 282"/>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noFill/>
                <a:ln w="12700" cap="rnd">
                  <a:solidFill>
                    <a:srgbClr val="000000"/>
                  </a:solidFill>
                  <a:round/>
                  <a:headEnd type="none" w="sm" len="sm"/>
                  <a:tailEnd type="none" w="sm" len="sm"/>
                </a:ln>
              </p:spPr>
              <p:txBody>
                <a:bodyPr/>
                <a:lstStyle/>
                <a:p>
                  <a:endParaRPr lang="zh-CN" altLang="en-US"/>
                </a:p>
              </p:txBody>
            </p:sp>
            <p:sp>
              <p:nvSpPr>
                <p:cNvPr id="52504" name="Line 283"/>
                <p:cNvSpPr>
                  <a:spLocks noChangeShapeType="1"/>
                </p:cNvSpPr>
                <p:nvPr/>
              </p:nvSpPr>
              <p:spPr bwMode="auto">
                <a:xfrm>
                  <a:off x="5038" y="2845"/>
                  <a:ext cx="0" cy="55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05" name="Line 284"/>
                <p:cNvSpPr>
                  <a:spLocks noChangeShapeType="1"/>
                </p:cNvSpPr>
                <p:nvPr/>
              </p:nvSpPr>
              <p:spPr bwMode="auto">
                <a:xfrm>
                  <a:off x="5083" y="2892"/>
                  <a:ext cx="0" cy="554"/>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06" name="Line 285"/>
                <p:cNvSpPr>
                  <a:spLocks noChangeShapeType="1"/>
                </p:cNvSpPr>
                <p:nvPr/>
              </p:nvSpPr>
              <p:spPr bwMode="auto">
                <a:xfrm flipH="1" flipV="1">
                  <a:off x="5041" y="3030"/>
                  <a:ext cx="42" cy="46"/>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07" name="Line 286"/>
                <p:cNvSpPr>
                  <a:spLocks noChangeShapeType="1"/>
                </p:cNvSpPr>
                <p:nvPr/>
              </p:nvSpPr>
              <p:spPr bwMode="auto">
                <a:xfrm flipH="1" flipV="1">
                  <a:off x="5041" y="2888"/>
                  <a:ext cx="42" cy="47"/>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nvGrpSpPr>
              <p:cNvPr id="52445" name="Group 287"/>
              <p:cNvGrpSpPr>
                <a:grpSpLocks/>
              </p:cNvGrpSpPr>
              <p:nvPr/>
            </p:nvGrpSpPr>
            <p:grpSpPr bwMode="auto">
              <a:xfrm>
                <a:off x="4272" y="2508"/>
                <a:ext cx="594" cy="639"/>
                <a:chOff x="4272" y="2508"/>
                <a:chExt cx="594" cy="639"/>
              </a:xfrm>
            </p:grpSpPr>
            <p:sp>
              <p:nvSpPr>
                <p:cNvPr id="52446" name="Freeform 288"/>
                <p:cNvSpPr>
                  <a:spLocks/>
                </p:cNvSpPr>
                <p:nvPr/>
              </p:nvSpPr>
              <p:spPr bwMode="auto">
                <a:xfrm>
                  <a:off x="4305" y="2521"/>
                  <a:ext cx="549" cy="600"/>
                </a:xfrm>
                <a:custGeom>
                  <a:avLst/>
                  <a:gdLst>
                    <a:gd name="T0" fmla="*/ 548 w 549"/>
                    <a:gd name="T1" fmla="*/ 230 h 600"/>
                    <a:gd name="T2" fmla="*/ 296 w 549"/>
                    <a:gd name="T3" fmla="*/ 0 h 600"/>
                    <a:gd name="T4" fmla="*/ 0 w 549"/>
                    <a:gd name="T5" fmla="*/ 272 h 600"/>
                    <a:gd name="T6" fmla="*/ 0 w 549"/>
                    <a:gd name="T7" fmla="*/ 366 h 600"/>
                    <a:gd name="T8" fmla="*/ 251 w 549"/>
                    <a:gd name="T9" fmla="*/ 599 h 600"/>
                    <a:gd name="T10" fmla="*/ 548 w 549"/>
                    <a:gd name="T11" fmla="*/ 325 h 600"/>
                    <a:gd name="T12" fmla="*/ 548 w 549"/>
                    <a:gd name="T13" fmla="*/ 230 h 600"/>
                    <a:gd name="T14" fmla="*/ 0 60000 65536"/>
                    <a:gd name="T15" fmla="*/ 0 60000 65536"/>
                    <a:gd name="T16" fmla="*/ 0 60000 65536"/>
                    <a:gd name="T17" fmla="*/ 0 60000 65536"/>
                    <a:gd name="T18" fmla="*/ 0 60000 65536"/>
                    <a:gd name="T19" fmla="*/ 0 60000 65536"/>
                    <a:gd name="T20" fmla="*/ 0 60000 65536"/>
                    <a:gd name="T21" fmla="*/ 0 w 549"/>
                    <a:gd name="T22" fmla="*/ 0 h 600"/>
                    <a:gd name="T23" fmla="*/ 549 w 549"/>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600">
                      <a:moveTo>
                        <a:pt x="548" y="230"/>
                      </a:moveTo>
                      <a:lnTo>
                        <a:pt x="296" y="0"/>
                      </a:lnTo>
                      <a:lnTo>
                        <a:pt x="0" y="272"/>
                      </a:lnTo>
                      <a:lnTo>
                        <a:pt x="0" y="366"/>
                      </a:lnTo>
                      <a:lnTo>
                        <a:pt x="251" y="599"/>
                      </a:lnTo>
                      <a:lnTo>
                        <a:pt x="548" y="325"/>
                      </a:lnTo>
                      <a:lnTo>
                        <a:pt x="548" y="230"/>
                      </a:lnTo>
                    </a:path>
                  </a:pathLst>
                </a:custGeom>
                <a:solidFill>
                  <a:srgbClr val="FFFFFF"/>
                </a:solidFill>
                <a:ln w="9525" cap="rnd">
                  <a:noFill/>
                  <a:round/>
                  <a:headEnd/>
                  <a:tailEnd/>
                </a:ln>
              </p:spPr>
              <p:txBody>
                <a:bodyPr/>
                <a:lstStyle/>
                <a:p>
                  <a:endParaRPr lang="zh-CN" altLang="en-US"/>
                </a:p>
              </p:txBody>
            </p:sp>
            <p:sp>
              <p:nvSpPr>
                <p:cNvPr id="52447" name="Freeform 289"/>
                <p:cNvSpPr>
                  <a:spLocks/>
                </p:cNvSpPr>
                <p:nvPr/>
              </p:nvSpPr>
              <p:spPr bwMode="auto">
                <a:xfrm>
                  <a:off x="4596" y="2508"/>
                  <a:ext cx="265" cy="253"/>
                </a:xfrm>
                <a:custGeom>
                  <a:avLst/>
                  <a:gdLst>
                    <a:gd name="T0" fmla="*/ 14 w 265"/>
                    <a:gd name="T1" fmla="*/ 18 h 253"/>
                    <a:gd name="T2" fmla="*/ 0 w 265"/>
                    <a:gd name="T3" fmla="*/ 18 h 253"/>
                    <a:gd name="T4" fmla="*/ 250 w 265"/>
                    <a:gd name="T5" fmla="*/ 252 h 253"/>
                    <a:gd name="T6" fmla="*/ 264 w 265"/>
                    <a:gd name="T7" fmla="*/ 238 h 253"/>
                    <a:gd name="T8" fmla="*/ 14 w 265"/>
                    <a:gd name="T9" fmla="*/ 6 h 253"/>
                    <a:gd name="T10" fmla="*/ 0 w 265"/>
                    <a:gd name="T11" fmla="*/ 6 h 253"/>
                    <a:gd name="T12" fmla="*/ 14 w 265"/>
                    <a:gd name="T13" fmla="*/ 6 h 253"/>
                    <a:gd name="T14" fmla="*/ 6 w 265"/>
                    <a:gd name="T15" fmla="*/ 0 h 253"/>
                    <a:gd name="T16" fmla="*/ 0 w 265"/>
                    <a:gd name="T17" fmla="*/ 6 h 253"/>
                    <a:gd name="T18" fmla="*/ 14 w 265"/>
                    <a:gd name="T19" fmla="*/ 18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53"/>
                    <a:gd name="T32" fmla="*/ 265 w 265"/>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53">
                      <a:moveTo>
                        <a:pt x="14" y="18"/>
                      </a:moveTo>
                      <a:lnTo>
                        <a:pt x="0" y="18"/>
                      </a:lnTo>
                      <a:lnTo>
                        <a:pt x="250" y="252"/>
                      </a:lnTo>
                      <a:lnTo>
                        <a:pt x="264" y="238"/>
                      </a:lnTo>
                      <a:lnTo>
                        <a:pt x="14" y="6"/>
                      </a:lnTo>
                      <a:lnTo>
                        <a:pt x="0" y="6"/>
                      </a:lnTo>
                      <a:lnTo>
                        <a:pt x="14" y="6"/>
                      </a:lnTo>
                      <a:lnTo>
                        <a:pt x="6" y="0"/>
                      </a:lnTo>
                      <a:lnTo>
                        <a:pt x="0" y="6"/>
                      </a:lnTo>
                      <a:lnTo>
                        <a:pt x="14" y="18"/>
                      </a:lnTo>
                    </a:path>
                  </a:pathLst>
                </a:custGeom>
                <a:solidFill>
                  <a:srgbClr val="000000"/>
                </a:solidFill>
                <a:ln w="9525" cap="rnd">
                  <a:noFill/>
                  <a:round/>
                  <a:headEnd/>
                  <a:tailEnd/>
                </a:ln>
              </p:spPr>
              <p:txBody>
                <a:bodyPr/>
                <a:lstStyle/>
                <a:p>
                  <a:endParaRPr lang="zh-CN" altLang="en-US"/>
                </a:p>
              </p:txBody>
            </p:sp>
            <p:sp>
              <p:nvSpPr>
                <p:cNvPr id="52448" name="Freeform 290"/>
                <p:cNvSpPr>
                  <a:spLocks/>
                </p:cNvSpPr>
                <p:nvPr/>
              </p:nvSpPr>
              <p:spPr bwMode="auto">
                <a:xfrm>
                  <a:off x="4296" y="2512"/>
                  <a:ext cx="315" cy="289"/>
                </a:xfrm>
                <a:custGeom>
                  <a:avLst/>
                  <a:gdLst>
                    <a:gd name="T0" fmla="*/ 19 w 315"/>
                    <a:gd name="T1" fmla="*/ 281 h 289"/>
                    <a:gd name="T2" fmla="*/ 16 w 315"/>
                    <a:gd name="T3" fmla="*/ 288 h 289"/>
                    <a:gd name="T4" fmla="*/ 314 w 315"/>
                    <a:gd name="T5" fmla="*/ 12 h 289"/>
                    <a:gd name="T6" fmla="*/ 299 w 315"/>
                    <a:gd name="T7" fmla="*/ 0 h 289"/>
                    <a:gd name="T8" fmla="*/ 2 w 315"/>
                    <a:gd name="T9" fmla="*/ 275 h 289"/>
                    <a:gd name="T10" fmla="*/ 0 w 315"/>
                    <a:gd name="T11" fmla="*/ 281 h 289"/>
                    <a:gd name="T12" fmla="*/ 2 w 315"/>
                    <a:gd name="T13" fmla="*/ 275 h 289"/>
                    <a:gd name="T14" fmla="*/ 0 w 315"/>
                    <a:gd name="T15" fmla="*/ 277 h 289"/>
                    <a:gd name="T16" fmla="*/ 0 w 315"/>
                    <a:gd name="T17" fmla="*/ 281 h 289"/>
                    <a:gd name="T18" fmla="*/ 19 w 315"/>
                    <a:gd name="T19" fmla="*/ 281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289"/>
                    <a:gd name="T32" fmla="*/ 315 w 315"/>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289">
                      <a:moveTo>
                        <a:pt x="19" y="281"/>
                      </a:moveTo>
                      <a:lnTo>
                        <a:pt x="16" y="288"/>
                      </a:lnTo>
                      <a:lnTo>
                        <a:pt x="314" y="12"/>
                      </a:lnTo>
                      <a:lnTo>
                        <a:pt x="299" y="0"/>
                      </a:lnTo>
                      <a:lnTo>
                        <a:pt x="2" y="275"/>
                      </a:lnTo>
                      <a:lnTo>
                        <a:pt x="0" y="281"/>
                      </a:lnTo>
                      <a:lnTo>
                        <a:pt x="2" y="275"/>
                      </a:lnTo>
                      <a:lnTo>
                        <a:pt x="0" y="277"/>
                      </a:lnTo>
                      <a:lnTo>
                        <a:pt x="0" y="281"/>
                      </a:lnTo>
                      <a:lnTo>
                        <a:pt x="19" y="281"/>
                      </a:lnTo>
                    </a:path>
                  </a:pathLst>
                </a:custGeom>
                <a:solidFill>
                  <a:srgbClr val="000000"/>
                </a:solidFill>
                <a:ln w="9525" cap="rnd">
                  <a:noFill/>
                  <a:round/>
                  <a:headEnd/>
                  <a:tailEnd/>
                </a:ln>
              </p:spPr>
              <p:txBody>
                <a:bodyPr/>
                <a:lstStyle/>
                <a:p>
                  <a:endParaRPr lang="zh-CN" altLang="en-US"/>
                </a:p>
              </p:txBody>
            </p:sp>
            <p:sp>
              <p:nvSpPr>
                <p:cNvPr id="52449" name="Freeform 291"/>
                <p:cNvSpPr>
                  <a:spLocks/>
                </p:cNvSpPr>
                <p:nvPr/>
              </p:nvSpPr>
              <p:spPr bwMode="auto">
                <a:xfrm>
                  <a:off x="4296" y="2796"/>
                  <a:ext cx="22" cy="100"/>
                </a:xfrm>
                <a:custGeom>
                  <a:avLst/>
                  <a:gdLst>
                    <a:gd name="T0" fmla="*/ 18 w 22"/>
                    <a:gd name="T1" fmla="*/ 86 h 100"/>
                    <a:gd name="T2" fmla="*/ 21 w 22"/>
                    <a:gd name="T3" fmla="*/ 92 h 100"/>
                    <a:gd name="T4" fmla="*/ 21 w 22"/>
                    <a:gd name="T5" fmla="*/ 0 h 100"/>
                    <a:gd name="T6" fmla="*/ 0 w 22"/>
                    <a:gd name="T7" fmla="*/ 0 h 100"/>
                    <a:gd name="T8" fmla="*/ 0 w 22"/>
                    <a:gd name="T9" fmla="*/ 92 h 100"/>
                    <a:gd name="T10" fmla="*/ 2 w 22"/>
                    <a:gd name="T11" fmla="*/ 99 h 100"/>
                    <a:gd name="T12" fmla="*/ 0 w 22"/>
                    <a:gd name="T13" fmla="*/ 92 h 100"/>
                    <a:gd name="T14" fmla="*/ 0 w 22"/>
                    <a:gd name="T15" fmla="*/ 96 h 100"/>
                    <a:gd name="T16" fmla="*/ 2 w 22"/>
                    <a:gd name="T17" fmla="*/ 99 h 100"/>
                    <a:gd name="T18" fmla="*/ 18 w 22"/>
                    <a:gd name="T19" fmla="*/ 86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0"/>
                    <a:gd name="T32" fmla="*/ 22 w 2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0">
                      <a:moveTo>
                        <a:pt x="18" y="86"/>
                      </a:moveTo>
                      <a:lnTo>
                        <a:pt x="21" y="92"/>
                      </a:lnTo>
                      <a:lnTo>
                        <a:pt x="21" y="0"/>
                      </a:lnTo>
                      <a:lnTo>
                        <a:pt x="0" y="0"/>
                      </a:lnTo>
                      <a:lnTo>
                        <a:pt x="0" y="92"/>
                      </a:lnTo>
                      <a:lnTo>
                        <a:pt x="2" y="99"/>
                      </a:lnTo>
                      <a:lnTo>
                        <a:pt x="0" y="92"/>
                      </a:lnTo>
                      <a:lnTo>
                        <a:pt x="0" y="96"/>
                      </a:lnTo>
                      <a:lnTo>
                        <a:pt x="2" y="99"/>
                      </a:lnTo>
                      <a:lnTo>
                        <a:pt x="18" y="86"/>
                      </a:lnTo>
                    </a:path>
                  </a:pathLst>
                </a:custGeom>
                <a:solidFill>
                  <a:srgbClr val="000000"/>
                </a:solidFill>
                <a:ln w="9525" cap="rnd">
                  <a:noFill/>
                  <a:round/>
                  <a:headEnd/>
                  <a:tailEnd/>
                </a:ln>
              </p:spPr>
              <p:txBody>
                <a:bodyPr/>
                <a:lstStyle/>
                <a:p>
                  <a:endParaRPr lang="zh-CN" altLang="en-US"/>
                </a:p>
              </p:txBody>
            </p:sp>
            <p:sp>
              <p:nvSpPr>
                <p:cNvPr id="52450" name="Freeform 292"/>
                <p:cNvSpPr>
                  <a:spLocks/>
                </p:cNvSpPr>
                <p:nvPr/>
              </p:nvSpPr>
              <p:spPr bwMode="auto">
                <a:xfrm>
                  <a:off x="4297" y="2881"/>
                  <a:ext cx="267" cy="254"/>
                </a:xfrm>
                <a:custGeom>
                  <a:avLst/>
                  <a:gdLst>
                    <a:gd name="T0" fmla="*/ 252 w 267"/>
                    <a:gd name="T1" fmla="*/ 233 h 254"/>
                    <a:gd name="T2" fmla="*/ 266 w 267"/>
                    <a:gd name="T3" fmla="*/ 233 h 254"/>
                    <a:gd name="T4" fmla="*/ 14 w 267"/>
                    <a:gd name="T5" fmla="*/ 0 h 254"/>
                    <a:gd name="T6" fmla="*/ 0 w 267"/>
                    <a:gd name="T7" fmla="*/ 12 h 254"/>
                    <a:gd name="T8" fmla="*/ 252 w 267"/>
                    <a:gd name="T9" fmla="*/ 246 h 254"/>
                    <a:gd name="T10" fmla="*/ 266 w 267"/>
                    <a:gd name="T11" fmla="*/ 246 h 254"/>
                    <a:gd name="T12" fmla="*/ 252 w 267"/>
                    <a:gd name="T13" fmla="*/ 246 h 254"/>
                    <a:gd name="T14" fmla="*/ 259 w 267"/>
                    <a:gd name="T15" fmla="*/ 253 h 254"/>
                    <a:gd name="T16" fmla="*/ 266 w 267"/>
                    <a:gd name="T17" fmla="*/ 246 h 254"/>
                    <a:gd name="T18" fmla="*/ 252 w 267"/>
                    <a:gd name="T19" fmla="*/ 233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254"/>
                    <a:gd name="T32" fmla="*/ 267 w 267"/>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254">
                      <a:moveTo>
                        <a:pt x="252" y="233"/>
                      </a:moveTo>
                      <a:lnTo>
                        <a:pt x="266" y="233"/>
                      </a:lnTo>
                      <a:lnTo>
                        <a:pt x="14" y="0"/>
                      </a:lnTo>
                      <a:lnTo>
                        <a:pt x="0" y="12"/>
                      </a:lnTo>
                      <a:lnTo>
                        <a:pt x="252" y="246"/>
                      </a:lnTo>
                      <a:lnTo>
                        <a:pt x="266" y="246"/>
                      </a:lnTo>
                      <a:lnTo>
                        <a:pt x="252" y="246"/>
                      </a:lnTo>
                      <a:lnTo>
                        <a:pt x="259" y="253"/>
                      </a:lnTo>
                      <a:lnTo>
                        <a:pt x="266" y="246"/>
                      </a:lnTo>
                      <a:lnTo>
                        <a:pt x="252" y="233"/>
                      </a:lnTo>
                    </a:path>
                  </a:pathLst>
                </a:custGeom>
                <a:solidFill>
                  <a:srgbClr val="000000"/>
                </a:solidFill>
                <a:ln w="9525" cap="rnd">
                  <a:noFill/>
                  <a:round/>
                  <a:headEnd/>
                  <a:tailEnd/>
                </a:ln>
              </p:spPr>
              <p:txBody>
                <a:bodyPr/>
                <a:lstStyle/>
                <a:p>
                  <a:endParaRPr lang="zh-CN" altLang="en-US"/>
                </a:p>
              </p:txBody>
            </p:sp>
            <p:sp>
              <p:nvSpPr>
                <p:cNvPr id="52451" name="Freeform 293"/>
                <p:cNvSpPr>
                  <a:spLocks/>
                </p:cNvSpPr>
                <p:nvPr/>
              </p:nvSpPr>
              <p:spPr bwMode="auto">
                <a:xfrm>
                  <a:off x="4551" y="2841"/>
                  <a:ext cx="314" cy="289"/>
                </a:xfrm>
                <a:custGeom>
                  <a:avLst/>
                  <a:gdLst>
                    <a:gd name="T0" fmla="*/ 292 w 314"/>
                    <a:gd name="T1" fmla="*/ 6 h 289"/>
                    <a:gd name="T2" fmla="*/ 296 w 314"/>
                    <a:gd name="T3" fmla="*/ 0 h 289"/>
                    <a:gd name="T4" fmla="*/ 0 w 314"/>
                    <a:gd name="T5" fmla="*/ 274 h 289"/>
                    <a:gd name="T6" fmla="*/ 13 w 314"/>
                    <a:gd name="T7" fmla="*/ 288 h 289"/>
                    <a:gd name="T8" fmla="*/ 309 w 314"/>
                    <a:gd name="T9" fmla="*/ 12 h 289"/>
                    <a:gd name="T10" fmla="*/ 313 w 314"/>
                    <a:gd name="T11" fmla="*/ 6 h 289"/>
                    <a:gd name="T12" fmla="*/ 309 w 314"/>
                    <a:gd name="T13" fmla="*/ 12 h 289"/>
                    <a:gd name="T14" fmla="*/ 313 w 314"/>
                    <a:gd name="T15" fmla="*/ 9 h 289"/>
                    <a:gd name="T16" fmla="*/ 313 w 314"/>
                    <a:gd name="T17" fmla="*/ 6 h 289"/>
                    <a:gd name="T18" fmla="*/ 292 w 314"/>
                    <a:gd name="T19" fmla="*/ 6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89"/>
                    <a:gd name="T32" fmla="*/ 314 w 314"/>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89">
                      <a:moveTo>
                        <a:pt x="292" y="6"/>
                      </a:moveTo>
                      <a:lnTo>
                        <a:pt x="296" y="0"/>
                      </a:lnTo>
                      <a:lnTo>
                        <a:pt x="0" y="274"/>
                      </a:lnTo>
                      <a:lnTo>
                        <a:pt x="13" y="288"/>
                      </a:lnTo>
                      <a:lnTo>
                        <a:pt x="309" y="12"/>
                      </a:lnTo>
                      <a:lnTo>
                        <a:pt x="313" y="6"/>
                      </a:lnTo>
                      <a:lnTo>
                        <a:pt x="309" y="12"/>
                      </a:lnTo>
                      <a:lnTo>
                        <a:pt x="313" y="9"/>
                      </a:lnTo>
                      <a:lnTo>
                        <a:pt x="313" y="6"/>
                      </a:lnTo>
                      <a:lnTo>
                        <a:pt x="292" y="6"/>
                      </a:lnTo>
                    </a:path>
                  </a:pathLst>
                </a:custGeom>
                <a:solidFill>
                  <a:srgbClr val="000000"/>
                </a:solidFill>
                <a:ln w="9525" cap="rnd">
                  <a:noFill/>
                  <a:round/>
                  <a:headEnd/>
                  <a:tailEnd/>
                </a:ln>
              </p:spPr>
              <p:txBody>
                <a:bodyPr/>
                <a:lstStyle/>
                <a:p>
                  <a:endParaRPr lang="zh-CN" altLang="en-US"/>
                </a:p>
              </p:txBody>
            </p:sp>
            <p:sp>
              <p:nvSpPr>
                <p:cNvPr id="52452" name="Freeform 294"/>
                <p:cNvSpPr>
                  <a:spLocks/>
                </p:cNvSpPr>
                <p:nvPr/>
              </p:nvSpPr>
              <p:spPr bwMode="auto">
                <a:xfrm>
                  <a:off x="4844" y="2745"/>
                  <a:ext cx="22" cy="105"/>
                </a:xfrm>
                <a:custGeom>
                  <a:avLst/>
                  <a:gdLst>
                    <a:gd name="T0" fmla="*/ 3 w 22"/>
                    <a:gd name="T1" fmla="*/ 13 h 105"/>
                    <a:gd name="T2" fmla="*/ 0 w 22"/>
                    <a:gd name="T3" fmla="*/ 6 h 105"/>
                    <a:gd name="T4" fmla="*/ 0 w 22"/>
                    <a:gd name="T5" fmla="*/ 104 h 105"/>
                    <a:gd name="T6" fmla="*/ 21 w 22"/>
                    <a:gd name="T7" fmla="*/ 104 h 105"/>
                    <a:gd name="T8" fmla="*/ 21 w 22"/>
                    <a:gd name="T9" fmla="*/ 6 h 105"/>
                    <a:gd name="T10" fmla="*/ 17 w 22"/>
                    <a:gd name="T11" fmla="*/ 0 h 105"/>
                    <a:gd name="T12" fmla="*/ 21 w 22"/>
                    <a:gd name="T13" fmla="*/ 6 h 105"/>
                    <a:gd name="T14" fmla="*/ 21 w 22"/>
                    <a:gd name="T15" fmla="*/ 3 h 105"/>
                    <a:gd name="T16" fmla="*/ 17 w 22"/>
                    <a:gd name="T17" fmla="*/ 0 h 105"/>
                    <a:gd name="T18" fmla="*/ 3 w 22"/>
                    <a:gd name="T19" fmla="*/ 13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5"/>
                    <a:gd name="T32" fmla="*/ 22 w 22"/>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5">
                      <a:moveTo>
                        <a:pt x="3" y="13"/>
                      </a:moveTo>
                      <a:lnTo>
                        <a:pt x="0" y="6"/>
                      </a:lnTo>
                      <a:lnTo>
                        <a:pt x="0" y="104"/>
                      </a:lnTo>
                      <a:lnTo>
                        <a:pt x="21" y="104"/>
                      </a:lnTo>
                      <a:lnTo>
                        <a:pt x="21" y="6"/>
                      </a:lnTo>
                      <a:lnTo>
                        <a:pt x="17" y="0"/>
                      </a:lnTo>
                      <a:lnTo>
                        <a:pt x="21" y="6"/>
                      </a:lnTo>
                      <a:lnTo>
                        <a:pt x="21" y="3"/>
                      </a:lnTo>
                      <a:lnTo>
                        <a:pt x="17" y="0"/>
                      </a:lnTo>
                      <a:lnTo>
                        <a:pt x="3" y="13"/>
                      </a:lnTo>
                    </a:path>
                  </a:pathLst>
                </a:custGeom>
                <a:solidFill>
                  <a:srgbClr val="000000"/>
                </a:solidFill>
                <a:ln w="9525" cap="rnd">
                  <a:noFill/>
                  <a:round/>
                  <a:headEnd/>
                  <a:tailEnd/>
                </a:ln>
              </p:spPr>
              <p:txBody>
                <a:bodyPr/>
                <a:lstStyle/>
                <a:p>
                  <a:endParaRPr lang="zh-CN" altLang="en-US"/>
                </a:p>
              </p:txBody>
            </p:sp>
            <p:sp>
              <p:nvSpPr>
                <p:cNvPr id="52453" name="Freeform 295"/>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solidFill>
                  <a:srgbClr val="FFFFFF"/>
                </a:solidFill>
                <a:ln w="9525" cap="rnd">
                  <a:noFill/>
                  <a:round/>
                  <a:headEnd/>
                  <a:tailEnd/>
                </a:ln>
              </p:spPr>
              <p:txBody>
                <a:bodyPr/>
                <a:lstStyle/>
                <a:p>
                  <a:endParaRPr lang="zh-CN" altLang="en-US"/>
                </a:p>
              </p:txBody>
            </p:sp>
            <p:sp>
              <p:nvSpPr>
                <p:cNvPr id="52454" name="Freeform 296"/>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noFill/>
                <a:ln w="12700" cap="rnd">
                  <a:solidFill>
                    <a:srgbClr val="000000"/>
                  </a:solidFill>
                  <a:round/>
                  <a:headEnd type="none" w="sm" len="sm"/>
                  <a:tailEnd type="none" w="sm" len="sm"/>
                </a:ln>
              </p:spPr>
              <p:txBody>
                <a:bodyPr/>
                <a:lstStyle/>
                <a:p>
                  <a:endParaRPr lang="zh-CN" altLang="en-US"/>
                </a:p>
              </p:txBody>
            </p:sp>
            <p:sp>
              <p:nvSpPr>
                <p:cNvPr id="52455" name="Freeform 297"/>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solidFill>
                  <a:srgbClr val="FFFFFF"/>
                </a:solidFill>
                <a:ln w="9525" cap="rnd">
                  <a:noFill/>
                  <a:round/>
                  <a:headEnd/>
                  <a:tailEnd/>
                </a:ln>
              </p:spPr>
              <p:txBody>
                <a:bodyPr/>
                <a:lstStyle/>
                <a:p>
                  <a:endParaRPr lang="zh-CN" altLang="en-US"/>
                </a:p>
              </p:txBody>
            </p:sp>
            <p:sp>
              <p:nvSpPr>
                <p:cNvPr id="52456" name="Freeform 298"/>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noFill/>
                <a:ln w="12700" cap="rnd">
                  <a:solidFill>
                    <a:srgbClr val="000000"/>
                  </a:solidFill>
                  <a:round/>
                  <a:headEnd type="none" w="sm" len="sm"/>
                  <a:tailEnd type="none" w="sm" len="sm"/>
                </a:ln>
              </p:spPr>
              <p:txBody>
                <a:bodyPr/>
                <a:lstStyle/>
                <a:p>
                  <a:endParaRPr lang="zh-CN" altLang="en-US"/>
                </a:p>
              </p:txBody>
            </p:sp>
            <p:sp>
              <p:nvSpPr>
                <p:cNvPr id="52457" name="Freeform 299"/>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solidFill>
                  <a:srgbClr val="FFFFFF"/>
                </a:solidFill>
                <a:ln w="9525" cap="rnd">
                  <a:noFill/>
                  <a:round/>
                  <a:headEnd/>
                  <a:tailEnd/>
                </a:ln>
              </p:spPr>
              <p:txBody>
                <a:bodyPr/>
                <a:lstStyle/>
                <a:p>
                  <a:endParaRPr lang="zh-CN" altLang="en-US"/>
                </a:p>
              </p:txBody>
            </p:sp>
            <p:sp>
              <p:nvSpPr>
                <p:cNvPr id="52458" name="Freeform 300"/>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noFill/>
                <a:ln w="12700" cap="rnd">
                  <a:solidFill>
                    <a:srgbClr val="000000"/>
                  </a:solidFill>
                  <a:round/>
                  <a:headEnd type="none" w="sm" len="sm"/>
                  <a:tailEnd type="none" w="sm" len="sm"/>
                </a:ln>
              </p:spPr>
              <p:txBody>
                <a:bodyPr/>
                <a:lstStyle/>
                <a:p>
                  <a:endParaRPr lang="zh-CN" altLang="en-US"/>
                </a:p>
              </p:txBody>
            </p:sp>
            <p:sp>
              <p:nvSpPr>
                <p:cNvPr id="52459" name="Freeform 301"/>
                <p:cNvSpPr>
                  <a:spLocks/>
                </p:cNvSpPr>
                <p:nvPr/>
              </p:nvSpPr>
              <p:spPr bwMode="auto">
                <a:xfrm>
                  <a:off x="4284" y="2895"/>
                  <a:ext cx="231" cy="238"/>
                </a:xfrm>
                <a:custGeom>
                  <a:avLst/>
                  <a:gdLst>
                    <a:gd name="T0" fmla="*/ 156 w 231"/>
                    <a:gd name="T1" fmla="*/ 237 h 238"/>
                    <a:gd name="T2" fmla="*/ 230 w 231"/>
                    <a:gd name="T3" fmla="*/ 169 h 238"/>
                    <a:gd name="T4" fmla="*/ 230 w 231"/>
                    <a:gd name="T5" fmla="*/ 144 h 238"/>
                    <a:gd name="T6" fmla="*/ 73 w 231"/>
                    <a:gd name="T7" fmla="*/ 0 h 238"/>
                    <a:gd name="T8" fmla="*/ 0 w 231"/>
                    <a:gd name="T9" fmla="*/ 67 h 238"/>
                    <a:gd name="T10" fmla="*/ 0 w 231"/>
                    <a:gd name="T11" fmla="*/ 92 h 238"/>
                    <a:gd name="T12" fmla="*/ 156 w 231"/>
                    <a:gd name="T13" fmla="*/ 237 h 238"/>
                    <a:gd name="T14" fmla="*/ 0 60000 65536"/>
                    <a:gd name="T15" fmla="*/ 0 60000 65536"/>
                    <a:gd name="T16" fmla="*/ 0 60000 65536"/>
                    <a:gd name="T17" fmla="*/ 0 60000 65536"/>
                    <a:gd name="T18" fmla="*/ 0 60000 65536"/>
                    <a:gd name="T19" fmla="*/ 0 60000 65536"/>
                    <a:gd name="T20" fmla="*/ 0 60000 65536"/>
                    <a:gd name="T21" fmla="*/ 0 w 231"/>
                    <a:gd name="T22" fmla="*/ 0 h 238"/>
                    <a:gd name="T23" fmla="*/ 231 w 231"/>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238">
                      <a:moveTo>
                        <a:pt x="156" y="237"/>
                      </a:moveTo>
                      <a:lnTo>
                        <a:pt x="230" y="169"/>
                      </a:lnTo>
                      <a:lnTo>
                        <a:pt x="230" y="144"/>
                      </a:lnTo>
                      <a:lnTo>
                        <a:pt x="73" y="0"/>
                      </a:lnTo>
                      <a:lnTo>
                        <a:pt x="0" y="67"/>
                      </a:lnTo>
                      <a:lnTo>
                        <a:pt x="0" y="92"/>
                      </a:lnTo>
                      <a:lnTo>
                        <a:pt x="156" y="237"/>
                      </a:lnTo>
                    </a:path>
                  </a:pathLst>
                </a:custGeom>
                <a:solidFill>
                  <a:srgbClr val="FFFFFF"/>
                </a:solidFill>
                <a:ln w="9525" cap="rnd">
                  <a:noFill/>
                  <a:round/>
                  <a:headEnd/>
                  <a:tailEnd/>
                </a:ln>
              </p:spPr>
              <p:txBody>
                <a:bodyPr/>
                <a:lstStyle/>
                <a:p>
                  <a:endParaRPr lang="zh-CN" altLang="en-US"/>
                </a:p>
              </p:txBody>
            </p:sp>
            <p:sp>
              <p:nvSpPr>
                <p:cNvPr id="52460" name="Freeform 302"/>
                <p:cNvSpPr>
                  <a:spLocks/>
                </p:cNvSpPr>
                <p:nvPr/>
              </p:nvSpPr>
              <p:spPr bwMode="auto">
                <a:xfrm>
                  <a:off x="4434" y="3056"/>
                  <a:ext cx="90" cy="81"/>
                </a:xfrm>
                <a:custGeom>
                  <a:avLst/>
                  <a:gdLst>
                    <a:gd name="T0" fmla="*/ 70 w 90"/>
                    <a:gd name="T1" fmla="*/ 6 h 81"/>
                    <a:gd name="T2" fmla="*/ 72 w 90"/>
                    <a:gd name="T3" fmla="*/ 0 h 81"/>
                    <a:gd name="T4" fmla="*/ 0 w 90"/>
                    <a:gd name="T5" fmla="*/ 67 h 81"/>
                    <a:gd name="T6" fmla="*/ 13 w 90"/>
                    <a:gd name="T7" fmla="*/ 80 h 81"/>
                    <a:gd name="T8" fmla="*/ 85 w 90"/>
                    <a:gd name="T9" fmla="*/ 12 h 81"/>
                    <a:gd name="T10" fmla="*/ 89 w 90"/>
                    <a:gd name="T11" fmla="*/ 6 h 81"/>
                    <a:gd name="T12" fmla="*/ 85 w 90"/>
                    <a:gd name="T13" fmla="*/ 12 h 81"/>
                    <a:gd name="T14" fmla="*/ 89 w 90"/>
                    <a:gd name="T15" fmla="*/ 10 h 81"/>
                    <a:gd name="T16" fmla="*/ 89 w 90"/>
                    <a:gd name="T17" fmla="*/ 6 h 81"/>
                    <a:gd name="T18" fmla="*/ 70 w 90"/>
                    <a:gd name="T19" fmla="*/ 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6"/>
                      </a:moveTo>
                      <a:lnTo>
                        <a:pt x="72" y="0"/>
                      </a:lnTo>
                      <a:lnTo>
                        <a:pt x="0" y="67"/>
                      </a:lnTo>
                      <a:lnTo>
                        <a:pt x="13" y="80"/>
                      </a:lnTo>
                      <a:lnTo>
                        <a:pt x="85" y="12"/>
                      </a:lnTo>
                      <a:lnTo>
                        <a:pt x="89" y="6"/>
                      </a:lnTo>
                      <a:lnTo>
                        <a:pt x="85" y="12"/>
                      </a:lnTo>
                      <a:lnTo>
                        <a:pt x="89" y="10"/>
                      </a:lnTo>
                      <a:lnTo>
                        <a:pt x="89" y="6"/>
                      </a:lnTo>
                      <a:lnTo>
                        <a:pt x="70" y="6"/>
                      </a:lnTo>
                    </a:path>
                  </a:pathLst>
                </a:custGeom>
                <a:solidFill>
                  <a:srgbClr val="000000"/>
                </a:solidFill>
                <a:ln w="9525" cap="rnd">
                  <a:noFill/>
                  <a:round/>
                  <a:headEnd/>
                  <a:tailEnd/>
                </a:ln>
              </p:spPr>
              <p:txBody>
                <a:bodyPr/>
                <a:lstStyle/>
                <a:p>
                  <a:endParaRPr lang="zh-CN" altLang="en-US"/>
                </a:p>
              </p:txBody>
            </p:sp>
            <p:sp>
              <p:nvSpPr>
                <p:cNvPr id="52461" name="Freeform 303"/>
                <p:cNvSpPr>
                  <a:spLocks/>
                </p:cNvSpPr>
                <p:nvPr/>
              </p:nvSpPr>
              <p:spPr bwMode="auto">
                <a:xfrm>
                  <a:off x="4502" y="3034"/>
                  <a:ext cx="25" cy="30"/>
                </a:xfrm>
                <a:custGeom>
                  <a:avLst/>
                  <a:gdLst>
                    <a:gd name="T0" fmla="*/ 2 w 25"/>
                    <a:gd name="T1" fmla="*/ 12 h 30"/>
                    <a:gd name="T2" fmla="*/ 0 w 25"/>
                    <a:gd name="T3" fmla="*/ 5 h 30"/>
                    <a:gd name="T4" fmla="*/ 0 w 25"/>
                    <a:gd name="T5" fmla="*/ 29 h 30"/>
                    <a:gd name="T6" fmla="*/ 24 w 25"/>
                    <a:gd name="T7" fmla="*/ 29 h 30"/>
                    <a:gd name="T8" fmla="*/ 24 w 25"/>
                    <a:gd name="T9" fmla="*/ 5 h 30"/>
                    <a:gd name="T10" fmla="*/ 19 w 25"/>
                    <a:gd name="T11" fmla="*/ 0 h 30"/>
                    <a:gd name="T12" fmla="*/ 24 w 25"/>
                    <a:gd name="T13" fmla="*/ 5 h 30"/>
                    <a:gd name="T14" fmla="*/ 24 w 25"/>
                    <a:gd name="T15" fmla="*/ 2 h 30"/>
                    <a:gd name="T16" fmla="*/ 19 w 25"/>
                    <a:gd name="T17" fmla="*/ 0 h 30"/>
                    <a:gd name="T18" fmla="*/ 2 w 25"/>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0"/>
                    <a:gd name="T32" fmla="*/ 25 w 2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0">
                      <a:moveTo>
                        <a:pt x="2" y="12"/>
                      </a:moveTo>
                      <a:lnTo>
                        <a:pt x="0" y="5"/>
                      </a:lnTo>
                      <a:lnTo>
                        <a:pt x="0" y="29"/>
                      </a:lnTo>
                      <a:lnTo>
                        <a:pt x="24" y="29"/>
                      </a:lnTo>
                      <a:lnTo>
                        <a:pt x="24" y="5"/>
                      </a:lnTo>
                      <a:lnTo>
                        <a:pt x="19" y="0"/>
                      </a:lnTo>
                      <a:lnTo>
                        <a:pt x="24" y="5"/>
                      </a:lnTo>
                      <a:lnTo>
                        <a:pt x="24" y="2"/>
                      </a:lnTo>
                      <a:lnTo>
                        <a:pt x="19" y="0"/>
                      </a:lnTo>
                      <a:lnTo>
                        <a:pt x="2" y="12"/>
                      </a:lnTo>
                    </a:path>
                  </a:pathLst>
                </a:custGeom>
                <a:solidFill>
                  <a:srgbClr val="000000"/>
                </a:solidFill>
                <a:ln w="9525" cap="rnd">
                  <a:noFill/>
                  <a:round/>
                  <a:headEnd/>
                  <a:tailEnd/>
                </a:ln>
              </p:spPr>
              <p:txBody>
                <a:bodyPr/>
                <a:lstStyle/>
                <a:p>
                  <a:endParaRPr lang="zh-CN" altLang="en-US"/>
                </a:p>
              </p:txBody>
            </p:sp>
            <p:sp>
              <p:nvSpPr>
                <p:cNvPr id="52462" name="Freeform 304"/>
                <p:cNvSpPr>
                  <a:spLocks/>
                </p:cNvSpPr>
                <p:nvPr/>
              </p:nvSpPr>
              <p:spPr bwMode="auto">
                <a:xfrm>
                  <a:off x="4350" y="2881"/>
                  <a:ext cx="171" cy="168"/>
                </a:xfrm>
                <a:custGeom>
                  <a:avLst/>
                  <a:gdLst>
                    <a:gd name="T0" fmla="*/ 13 w 171"/>
                    <a:gd name="T1" fmla="*/ 19 h 168"/>
                    <a:gd name="T2" fmla="*/ 0 w 171"/>
                    <a:gd name="T3" fmla="*/ 19 h 168"/>
                    <a:gd name="T4" fmla="*/ 156 w 171"/>
                    <a:gd name="T5" fmla="*/ 167 h 168"/>
                    <a:gd name="T6" fmla="*/ 170 w 171"/>
                    <a:gd name="T7" fmla="*/ 153 h 168"/>
                    <a:gd name="T8" fmla="*/ 13 w 171"/>
                    <a:gd name="T9" fmla="*/ 6 h 168"/>
                    <a:gd name="T10" fmla="*/ 0 w 171"/>
                    <a:gd name="T11" fmla="*/ 6 h 168"/>
                    <a:gd name="T12" fmla="*/ 13 w 171"/>
                    <a:gd name="T13" fmla="*/ 6 h 168"/>
                    <a:gd name="T14" fmla="*/ 6 w 171"/>
                    <a:gd name="T15" fmla="*/ 0 h 168"/>
                    <a:gd name="T16" fmla="*/ 0 w 171"/>
                    <a:gd name="T17" fmla="*/ 6 h 168"/>
                    <a:gd name="T18" fmla="*/ 13 w 171"/>
                    <a:gd name="T19" fmla="*/ 19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8"/>
                    <a:gd name="T32" fmla="*/ 171 w 171"/>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8">
                      <a:moveTo>
                        <a:pt x="13" y="19"/>
                      </a:moveTo>
                      <a:lnTo>
                        <a:pt x="0" y="19"/>
                      </a:lnTo>
                      <a:lnTo>
                        <a:pt x="156" y="167"/>
                      </a:lnTo>
                      <a:lnTo>
                        <a:pt x="170" y="153"/>
                      </a:lnTo>
                      <a:lnTo>
                        <a:pt x="13" y="6"/>
                      </a:lnTo>
                      <a:lnTo>
                        <a:pt x="0" y="6"/>
                      </a:lnTo>
                      <a:lnTo>
                        <a:pt x="13" y="6"/>
                      </a:lnTo>
                      <a:lnTo>
                        <a:pt x="6" y="0"/>
                      </a:lnTo>
                      <a:lnTo>
                        <a:pt x="0" y="6"/>
                      </a:lnTo>
                      <a:lnTo>
                        <a:pt x="13" y="19"/>
                      </a:lnTo>
                    </a:path>
                  </a:pathLst>
                </a:custGeom>
                <a:solidFill>
                  <a:srgbClr val="000000"/>
                </a:solidFill>
                <a:ln w="9525" cap="rnd">
                  <a:noFill/>
                  <a:round/>
                  <a:headEnd/>
                  <a:tailEnd/>
                </a:ln>
              </p:spPr>
              <p:txBody>
                <a:bodyPr/>
                <a:lstStyle/>
                <a:p>
                  <a:endParaRPr lang="zh-CN" altLang="en-US"/>
                </a:p>
              </p:txBody>
            </p:sp>
            <p:sp>
              <p:nvSpPr>
                <p:cNvPr id="52463" name="Freeform 305"/>
                <p:cNvSpPr>
                  <a:spLocks/>
                </p:cNvSpPr>
                <p:nvPr/>
              </p:nvSpPr>
              <p:spPr bwMode="auto">
                <a:xfrm>
                  <a:off x="4272" y="2889"/>
                  <a:ext cx="93" cy="82"/>
                </a:xfrm>
                <a:custGeom>
                  <a:avLst/>
                  <a:gdLst>
                    <a:gd name="T0" fmla="*/ 20 w 93"/>
                    <a:gd name="T1" fmla="*/ 74 h 82"/>
                    <a:gd name="T2" fmla="*/ 17 w 93"/>
                    <a:gd name="T3" fmla="*/ 81 h 82"/>
                    <a:gd name="T4" fmla="*/ 92 w 93"/>
                    <a:gd name="T5" fmla="*/ 13 h 82"/>
                    <a:gd name="T6" fmla="*/ 78 w 93"/>
                    <a:gd name="T7" fmla="*/ 0 h 82"/>
                    <a:gd name="T8" fmla="*/ 3 w 93"/>
                    <a:gd name="T9" fmla="*/ 67 h 82"/>
                    <a:gd name="T10" fmla="*/ 0 w 93"/>
                    <a:gd name="T11" fmla="*/ 74 h 82"/>
                    <a:gd name="T12" fmla="*/ 3 w 93"/>
                    <a:gd name="T13" fmla="*/ 67 h 82"/>
                    <a:gd name="T14" fmla="*/ 0 w 93"/>
                    <a:gd name="T15" fmla="*/ 70 h 82"/>
                    <a:gd name="T16" fmla="*/ 0 w 93"/>
                    <a:gd name="T17" fmla="*/ 74 h 82"/>
                    <a:gd name="T18" fmla="*/ 20 w 93"/>
                    <a:gd name="T19" fmla="*/ 74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2"/>
                    <a:gd name="T32" fmla="*/ 93 w 9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2">
                      <a:moveTo>
                        <a:pt x="20" y="74"/>
                      </a:moveTo>
                      <a:lnTo>
                        <a:pt x="17" y="81"/>
                      </a:lnTo>
                      <a:lnTo>
                        <a:pt x="92" y="13"/>
                      </a:lnTo>
                      <a:lnTo>
                        <a:pt x="78" y="0"/>
                      </a:lnTo>
                      <a:lnTo>
                        <a:pt x="3" y="67"/>
                      </a:lnTo>
                      <a:lnTo>
                        <a:pt x="0" y="74"/>
                      </a:lnTo>
                      <a:lnTo>
                        <a:pt x="3" y="67"/>
                      </a:lnTo>
                      <a:lnTo>
                        <a:pt x="0" y="70"/>
                      </a:lnTo>
                      <a:lnTo>
                        <a:pt x="0" y="74"/>
                      </a:lnTo>
                      <a:lnTo>
                        <a:pt x="20" y="74"/>
                      </a:lnTo>
                    </a:path>
                  </a:pathLst>
                </a:custGeom>
                <a:solidFill>
                  <a:srgbClr val="000000"/>
                </a:solidFill>
                <a:ln w="9525" cap="rnd">
                  <a:noFill/>
                  <a:round/>
                  <a:headEnd/>
                  <a:tailEnd/>
                </a:ln>
              </p:spPr>
              <p:txBody>
                <a:bodyPr/>
                <a:lstStyle/>
                <a:p>
                  <a:endParaRPr lang="zh-CN" altLang="en-US"/>
                </a:p>
              </p:txBody>
            </p:sp>
            <p:sp>
              <p:nvSpPr>
                <p:cNvPr id="52464" name="Freeform 306"/>
                <p:cNvSpPr>
                  <a:spLocks/>
                </p:cNvSpPr>
                <p:nvPr/>
              </p:nvSpPr>
              <p:spPr bwMode="auto">
                <a:xfrm>
                  <a:off x="4272" y="2962"/>
                  <a:ext cx="22" cy="34"/>
                </a:xfrm>
                <a:custGeom>
                  <a:avLst/>
                  <a:gdLst>
                    <a:gd name="T0" fmla="*/ 17 w 22"/>
                    <a:gd name="T1" fmla="*/ 19 h 34"/>
                    <a:gd name="T2" fmla="*/ 21 w 22"/>
                    <a:gd name="T3" fmla="*/ 26 h 34"/>
                    <a:gd name="T4" fmla="*/ 21 w 22"/>
                    <a:gd name="T5" fmla="*/ 0 h 34"/>
                    <a:gd name="T6" fmla="*/ 0 w 22"/>
                    <a:gd name="T7" fmla="*/ 0 h 34"/>
                    <a:gd name="T8" fmla="*/ 0 w 22"/>
                    <a:gd name="T9" fmla="*/ 26 h 34"/>
                    <a:gd name="T10" fmla="*/ 3 w 22"/>
                    <a:gd name="T11" fmla="*/ 33 h 34"/>
                    <a:gd name="T12" fmla="*/ 0 w 22"/>
                    <a:gd name="T13" fmla="*/ 26 h 34"/>
                    <a:gd name="T14" fmla="*/ 0 w 22"/>
                    <a:gd name="T15" fmla="*/ 30 h 34"/>
                    <a:gd name="T16" fmla="*/ 3 w 22"/>
                    <a:gd name="T17" fmla="*/ 33 h 34"/>
                    <a:gd name="T18" fmla="*/ 17 w 22"/>
                    <a:gd name="T19" fmla="*/ 1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4"/>
                    <a:gd name="T32" fmla="*/ 22 w 2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4">
                      <a:moveTo>
                        <a:pt x="17" y="19"/>
                      </a:moveTo>
                      <a:lnTo>
                        <a:pt x="21" y="26"/>
                      </a:lnTo>
                      <a:lnTo>
                        <a:pt x="21" y="0"/>
                      </a:lnTo>
                      <a:lnTo>
                        <a:pt x="0" y="0"/>
                      </a:lnTo>
                      <a:lnTo>
                        <a:pt x="0" y="26"/>
                      </a:lnTo>
                      <a:lnTo>
                        <a:pt x="3" y="33"/>
                      </a:lnTo>
                      <a:lnTo>
                        <a:pt x="0" y="26"/>
                      </a:lnTo>
                      <a:lnTo>
                        <a:pt x="0" y="30"/>
                      </a:lnTo>
                      <a:lnTo>
                        <a:pt x="3" y="33"/>
                      </a:lnTo>
                      <a:lnTo>
                        <a:pt x="17" y="19"/>
                      </a:lnTo>
                    </a:path>
                  </a:pathLst>
                </a:custGeom>
                <a:solidFill>
                  <a:srgbClr val="000000"/>
                </a:solidFill>
                <a:ln w="9525" cap="rnd">
                  <a:noFill/>
                  <a:round/>
                  <a:headEnd/>
                  <a:tailEnd/>
                </a:ln>
              </p:spPr>
              <p:txBody>
                <a:bodyPr/>
                <a:lstStyle/>
                <a:p>
                  <a:endParaRPr lang="zh-CN" altLang="en-US"/>
                </a:p>
              </p:txBody>
            </p:sp>
            <p:sp>
              <p:nvSpPr>
                <p:cNvPr id="52465" name="Freeform 307"/>
                <p:cNvSpPr>
                  <a:spLocks/>
                </p:cNvSpPr>
                <p:nvPr/>
              </p:nvSpPr>
              <p:spPr bwMode="auto">
                <a:xfrm>
                  <a:off x="4277" y="2983"/>
                  <a:ext cx="171" cy="164"/>
                </a:xfrm>
                <a:custGeom>
                  <a:avLst/>
                  <a:gdLst>
                    <a:gd name="T0" fmla="*/ 156 w 171"/>
                    <a:gd name="T1" fmla="*/ 143 h 164"/>
                    <a:gd name="T2" fmla="*/ 170 w 171"/>
                    <a:gd name="T3" fmla="*/ 143 h 164"/>
                    <a:gd name="T4" fmla="*/ 13 w 171"/>
                    <a:gd name="T5" fmla="*/ 0 h 164"/>
                    <a:gd name="T6" fmla="*/ 0 w 171"/>
                    <a:gd name="T7" fmla="*/ 12 h 164"/>
                    <a:gd name="T8" fmla="*/ 156 w 171"/>
                    <a:gd name="T9" fmla="*/ 155 h 164"/>
                    <a:gd name="T10" fmla="*/ 170 w 171"/>
                    <a:gd name="T11" fmla="*/ 155 h 164"/>
                    <a:gd name="T12" fmla="*/ 156 w 171"/>
                    <a:gd name="T13" fmla="*/ 155 h 164"/>
                    <a:gd name="T14" fmla="*/ 163 w 171"/>
                    <a:gd name="T15" fmla="*/ 163 h 164"/>
                    <a:gd name="T16" fmla="*/ 170 w 171"/>
                    <a:gd name="T17" fmla="*/ 155 h 164"/>
                    <a:gd name="T18" fmla="*/ 156 w 171"/>
                    <a:gd name="T19" fmla="*/ 143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4"/>
                    <a:gd name="T32" fmla="*/ 171 w 171"/>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4">
                      <a:moveTo>
                        <a:pt x="156" y="143"/>
                      </a:moveTo>
                      <a:lnTo>
                        <a:pt x="170" y="143"/>
                      </a:lnTo>
                      <a:lnTo>
                        <a:pt x="13" y="0"/>
                      </a:lnTo>
                      <a:lnTo>
                        <a:pt x="0" y="12"/>
                      </a:lnTo>
                      <a:lnTo>
                        <a:pt x="156" y="155"/>
                      </a:lnTo>
                      <a:lnTo>
                        <a:pt x="170" y="155"/>
                      </a:lnTo>
                      <a:lnTo>
                        <a:pt x="156" y="155"/>
                      </a:lnTo>
                      <a:lnTo>
                        <a:pt x="163" y="163"/>
                      </a:lnTo>
                      <a:lnTo>
                        <a:pt x="170" y="155"/>
                      </a:lnTo>
                      <a:lnTo>
                        <a:pt x="156" y="143"/>
                      </a:lnTo>
                    </a:path>
                  </a:pathLst>
                </a:custGeom>
                <a:solidFill>
                  <a:srgbClr val="000000"/>
                </a:solidFill>
                <a:ln w="9525" cap="rnd">
                  <a:noFill/>
                  <a:round/>
                  <a:headEnd/>
                  <a:tailEnd/>
                </a:ln>
              </p:spPr>
              <p:txBody>
                <a:bodyPr/>
                <a:lstStyle/>
                <a:p>
                  <a:endParaRPr lang="zh-CN" altLang="en-US"/>
                </a:p>
              </p:txBody>
            </p:sp>
            <p:sp>
              <p:nvSpPr>
                <p:cNvPr id="52466" name="Freeform 308"/>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solidFill>
                  <a:srgbClr val="FFFFFF"/>
                </a:solidFill>
                <a:ln w="9525" cap="rnd">
                  <a:noFill/>
                  <a:round/>
                  <a:headEnd/>
                  <a:tailEnd/>
                </a:ln>
              </p:spPr>
              <p:txBody>
                <a:bodyPr/>
                <a:lstStyle/>
                <a:p>
                  <a:endParaRPr lang="zh-CN" altLang="en-US"/>
                </a:p>
              </p:txBody>
            </p:sp>
            <p:sp>
              <p:nvSpPr>
                <p:cNvPr id="52467" name="Freeform 309"/>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noFill/>
                <a:ln w="12700" cap="rnd">
                  <a:solidFill>
                    <a:srgbClr val="000000"/>
                  </a:solidFill>
                  <a:round/>
                  <a:headEnd type="none" w="sm" len="sm"/>
                  <a:tailEnd type="none" w="sm" len="sm"/>
                </a:ln>
              </p:spPr>
              <p:txBody>
                <a:bodyPr/>
                <a:lstStyle/>
                <a:p>
                  <a:endParaRPr lang="zh-CN" altLang="en-US"/>
                </a:p>
              </p:txBody>
            </p:sp>
            <p:sp>
              <p:nvSpPr>
                <p:cNvPr id="52468" name="Freeform 310"/>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solidFill>
                  <a:srgbClr val="FFFFFF"/>
                </a:solidFill>
                <a:ln w="9525" cap="rnd">
                  <a:noFill/>
                  <a:round/>
                  <a:headEnd/>
                  <a:tailEnd/>
                </a:ln>
              </p:spPr>
              <p:txBody>
                <a:bodyPr/>
                <a:lstStyle/>
                <a:p>
                  <a:endParaRPr lang="zh-CN" altLang="en-US"/>
                </a:p>
              </p:txBody>
            </p:sp>
            <p:sp>
              <p:nvSpPr>
                <p:cNvPr id="52469" name="Freeform 311"/>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noFill/>
                <a:ln w="12700" cap="rnd">
                  <a:solidFill>
                    <a:srgbClr val="000000"/>
                  </a:solidFill>
                  <a:round/>
                  <a:headEnd type="none" w="sm" len="sm"/>
                  <a:tailEnd type="none" w="sm" len="sm"/>
                </a:ln>
              </p:spPr>
              <p:txBody>
                <a:bodyPr/>
                <a:lstStyle/>
                <a:p>
                  <a:endParaRPr lang="zh-CN" altLang="en-US"/>
                </a:p>
              </p:txBody>
            </p:sp>
            <p:sp>
              <p:nvSpPr>
                <p:cNvPr id="52470" name="Freeform 312"/>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solidFill>
                  <a:srgbClr val="FFFFFF"/>
                </a:solidFill>
                <a:ln w="9525" cap="rnd">
                  <a:noFill/>
                  <a:round/>
                  <a:headEnd/>
                  <a:tailEnd/>
                </a:ln>
              </p:spPr>
              <p:txBody>
                <a:bodyPr/>
                <a:lstStyle/>
                <a:p>
                  <a:endParaRPr lang="zh-CN" altLang="en-US"/>
                </a:p>
              </p:txBody>
            </p:sp>
            <p:sp>
              <p:nvSpPr>
                <p:cNvPr id="52471" name="Freeform 313"/>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noFill/>
                <a:ln w="12700" cap="rnd">
                  <a:solidFill>
                    <a:srgbClr val="000000"/>
                  </a:solidFill>
                  <a:round/>
                  <a:headEnd type="none" w="sm" len="sm"/>
                  <a:tailEnd type="none" w="sm" len="sm"/>
                </a:ln>
              </p:spPr>
              <p:txBody>
                <a:bodyPr/>
                <a:lstStyle/>
                <a:p>
                  <a:endParaRPr lang="zh-CN" altLang="en-US"/>
                </a:p>
              </p:txBody>
            </p:sp>
            <p:sp>
              <p:nvSpPr>
                <p:cNvPr id="52472" name="Freeform 314"/>
                <p:cNvSpPr>
                  <a:spLocks/>
                </p:cNvSpPr>
                <p:nvPr/>
              </p:nvSpPr>
              <p:spPr bwMode="auto">
                <a:xfrm>
                  <a:off x="4403" y="2536"/>
                  <a:ext cx="445" cy="407"/>
                </a:xfrm>
                <a:custGeom>
                  <a:avLst/>
                  <a:gdLst>
                    <a:gd name="T0" fmla="*/ 440 w 445"/>
                    <a:gd name="T1" fmla="*/ 176 h 407"/>
                    <a:gd name="T2" fmla="*/ 254 w 445"/>
                    <a:gd name="T3" fmla="*/ 3 h 407"/>
                    <a:gd name="T4" fmla="*/ 251 w 445"/>
                    <a:gd name="T5" fmla="*/ 1 h 407"/>
                    <a:gd name="T6" fmla="*/ 248 w 445"/>
                    <a:gd name="T7" fmla="*/ 0 h 407"/>
                    <a:gd name="T8" fmla="*/ 244 w 445"/>
                    <a:gd name="T9" fmla="*/ 0 h 407"/>
                    <a:gd name="T10" fmla="*/ 239 w 445"/>
                    <a:gd name="T11" fmla="*/ 0 h 407"/>
                    <a:gd name="T12" fmla="*/ 235 w 445"/>
                    <a:gd name="T13" fmla="*/ 1 h 407"/>
                    <a:gd name="T14" fmla="*/ 231 w 445"/>
                    <a:gd name="T15" fmla="*/ 2 h 407"/>
                    <a:gd name="T16" fmla="*/ 228 w 445"/>
                    <a:gd name="T17" fmla="*/ 5 h 407"/>
                    <a:gd name="T18" fmla="*/ 224 w 445"/>
                    <a:gd name="T19" fmla="*/ 8 h 407"/>
                    <a:gd name="T20" fmla="*/ 0 w 445"/>
                    <a:gd name="T21" fmla="*/ 215 h 407"/>
                    <a:gd name="T22" fmla="*/ 0 w 445"/>
                    <a:gd name="T23" fmla="*/ 232 h 407"/>
                    <a:gd name="T24" fmla="*/ 186 w 445"/>
                    <a:gd name="T25" fmla="*/ 406 h 407"/>
                    <a:gd name="T26" fmla="*/ 420 w 445"/>
                    <a:gd name="T27" fmla="*/ 188 h 407"/>
                    <a:gd name="T28" fmla="*/ 444 w 445"/>
                    <a:gd name="T29" fmla="*/ 212 h 407"/>
                    <a:gd name="T30" fmla="*/ 444 w 445"/>
                    <a:gd name="T31" fmla="*/ 186 h 407"/>
                    <a:gd name="T32" fmla="*/ 444 w 445"/>
                    <a:gd name="T33" fmla="*/ 184 h 407"/>
                    <a:gd name="T34" fmla="*/ 442 w 445"/>
                    <a:gd name="T35" fmla="*/ 181 h 407"/>
                    <a:gd name="T36" fmla="*/ 441 w 445"/>
                    <a:gd name="T37" fmla="*/ 178 h 407"/>
                    <a:gd name="T38" fmla="*/ 440 w 445"/>
                    <a:gd name="T39" fmla="*/ 176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407"/>
                    <a:gd name="T62" fmla="*/ 445 w 445"/>
                    <a:gd name="T63" fmla="*/ 407 h 4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407">
                      <a:moveTo>
                        <a:pt x="440" y="176"/>
                      </a:moveTo>
                      <a:lnTo>
                        <a:pt x="254" y="3"/>
                      </a:lnTo>
                      <a:lnTo>
                        <a:pt x="251" y="1"/>
                      </a:lnTo>
                      <a:lnTo>
                        <a:pt x="248" y="0"/>
                      </a:lnTo>
                      <a:lnTo>
                        <a:pt x="244" y="0"/>
                      </a:lnTo>
                      <a:lnTo>
                        <a:pt x="239" y="0"/>
                      </a:lnTo>
                      <a:lnTo>
                        <a:pt x="235" y="1"/>
                      </a:lnTo>
                      <a:lnTo>
                        <a:pt x="231" y="2"/>
                      </a:lnTo>
                      <a:lnTo>
                        <a:pt x="228" y="5"/>
                      </a:lnTo>
                      <a:lnTo>
                        <a:pt x="224" y="8"/>
                      </a:lnTo>
                      <a:lnTo>
                        <a:pt x="0" y="215"/>
                      </a:lnTo>
                      <a:lnTo>
                        <a:pt x="0" y="232"/>
                      </a:lnTo>
                      <a:lnTo>
                        <a:pt x="186" y="406"/>
                      </a:lnTo>
                      <a:lnTo>
                        <a:pt x="420" y="188"/>
                      </a:lnTo>
                      <a:lnTo>
                        <a:pt x="444" y="212"/>
                      </a:lnTo>
                      <a:lnTo>
                        <a:pt x="444" y="186"/>
                      </a:lnTo>
                      <a:lnTo>
                        <a:pt x="444" y="184"/>
                      </a:lnTo>
                      <a:lnTo>
                        <a:pt x="442" y="181"/>
                      </a:lnTo>
                      <a:lnTo>
                        <a:pt x="441" y="178"/>
                      </a:lnTo>
                      <a:lnTo>
                        <a:pt x="440" y="176"/>
                      </a:lnTo>
                    </a:path>
                  </a:pathLst>
                </a:custGeom>
                <a:solidFill>
                  <a:srgbClr val="FFFFFF"/>
                </a:solidFill>
                <a:ln w="9525" cap="rnd">
                  <a:noFill/>
                  <a:round/>
                  <a:headEnd/>
                  <a:tailEnd/>
                </a:ln>
              </p:spPr>
              <p:txBody>
                <a:bodyPr/>
                <a:lstStyle/>
                <a:p>
                  <a:endParaRPr lang="zh-CN" altLang="en-US"/>
                </a:p>
              </p:txBody>
            </p:sp>
            <p:sp>
              <p:nvSpPr>
                <p:cNvPr id="52473" name="Freeform 315"/>
                <p:cNvSpPr>
                  <a:spLocks/>
                </p:cNvSpPr>
                <p:nvPr/>
              </p:nvSpPr>
              <p:spPr bwMode="auto">
                <a:xfrm>
                  <a:off x="4652" y="2536"/>
                  <a:ext cx="198" cy="183"/>
                </a:xfrm>
                <a:custGeom>
                  <a:avLst/>
                  <a:gdLst>
                    <a:gd name="T0" fmla="*/ 0 w 198"/>
                    <a:gd name="T1" fmla="*/ 9 h 183"/>
                    <a:gd name="T2" fmla="*/ 0 w 198"/>
                    <a:gd name="T3" fmla="*/ 9 h 183"/>
                    <a:gd name="T4" fmla="*/ 187 w 198"/>
                    <a:gd name="T5" fmla="*/ 182 h 183"/>
                    <a:gd name="T6" fmla="*/ 197 w 198"/>
                    <a:gd name="T7" fmla="*/ 172 h 183"/>
                    <a:gd name="T8" fmla="*/ 10 w 198"/>
                    <a:gd name="T9" fmla="*/ 0 h 183"/>
                    <a:gd name="T10" fmla="*/ 10 w 198"/>
                    <a:gd name="T11" fmla="*/ 0 h 183"/>
                    <a:gd name="T12" fmla="*/ 0 w 198"/>
                    <a:gd name="T13" fmla="*/ 9 h 183"/>
                    <a:gd name="T14" fmla="*/ 0 60000 65536"/>
                    <a:gd name="T15" fmla="*/ 0 60000 65536"/>
                    <a:gd name="T16" fmla="*/ 0 60000 65536"/>
                    <a:gd name="T17" fmla="*/ 0 60000 65536"/>
                    <a:gd name="T18" fmla="*/ 0 60000 65536"/>
                    <a:gd name="T19" fmla="*/ 0 60000 65536"/>
                    <a:gd name="T20" fmla="*/ 0 60000 65536"/>
                    <a:gd name="T21" fmla="*/ 0 w 198"/>
                    <a:gd name="T22" fmla="*/ 0 h 183"/>
                    <a:gd name="T23" fmla="*/ 198 w 198"/>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83">
                      <a:moveTo>
                        <a:pt x="0" y="9"/>
                      </a:moveTo>
                      <a:lnTo>
                        <a:pt x="0" y="9"/>
                      </a:lnTo>
                      <a:lnTo>
                        <a:pt x="187" y="182"/>
                      </a:lnTo>
                      <a:lnTo>
                        <a:pt x="197" y="172"/>
                      </a:lnTo>
                      <a:lnTo>
                        <a:pt x="10" y="0"/>
                      </a:lnTo>
                      <a:lnTo>
                        <a:pt x="0" y="9"/>
                      </a:lnTo>
                    </a:path>
                  </a:pathLst>
                </a:custGeom>
                <a:solidFill>
                  <a:srgbClr val="000000"/>
                </a:solidFill>
                <a:ln w="9525" cap="rnd">
                  <a:noFill/>
                  <a:round/>
                  <a:headEnd/>
                  <a:tailEnd/>
                </a:ln>
              </p:spPr>
              <p:txBody>
                <a:bodyPr/>
                <a:lstStyle/>
                <a:p>
                  <a:endParaRPr lang="zh-CN" altLang="en-US"/>
                </a:p>
              </p:txBody>
            </p:sp>
            <p:sp>
              <p:nvSpPr>
                <p:cNvPr id="52474" name="Freeform 316"/>
                <p:cNvSpPr>
                  <a:spLocks/>
                </p:cNvSpPr>
                <p:nvPr/>
              </p:nvSpPr>
              <p:spPr bwMode="auto">
                <a:xfrm>
                  <a:off x="4623" y="2532"/>
                  <a:ext cx="40" cy="27"/>
                </a:xfrm>
                <a:custGeom>
                  <a:avLst/>
                  <a:gdLst>
                    <a:gd name="T0" fmla="*/ 10 w 40"/>
                    <a:gd name="T1" fmla="*/ 26 h 27"/>
                    <a:gd name="T2" fmla="*/ 11 w 40"/>
                    <a:gd name="T3" fmla="*/ 26 h 27"/>
                    <a:gd name="T4" fmla="*/ 13 w 40"/>
                    <a:gd name="T5" fmla="*/ 23 h 27"/>
                    <a:gd name="T6" fmla="*/ 16 w 40"/>
                    <a:gd name="T7" fmla="*/ 20 h 27"/>
                    <a:gd name="T8" fmla="*/ 19 w 40"/>
                    <a:gd name="T9" fmla="*/ 19 h 27"/>
                    <a:gd name="T10" fmla="*/ 20 w 40"/>
                    <a:gd name="T11" fmla="*/ 17 h 27"/>
                    <a:gd name="T12" fmla="*/ 24 w 40"/>
                    <a:gd name="T13" fmla="*/ 19 h 27"/>
                    <a:gd name="T14" fmla="*/ 26 w 40"/>
                    <a:gd name="T15" fmla="*/ 17 h 27"/>
                    <a:gd name="T16" fmla="*/ 28 w 40"/>
                    <a:gd name="T17" fmla="*/ 20 h 27"/>
                    <a:gd name="T18" fmla="*/ 29 w 40"/>
                    <a:gd name="T19" fmla="*/ 20 h 27"/>
                    <a:gd name="T20" fmla="*/ 39 w 40"/>
                    <a:gd name="T21" fmla="*/ 8 h 27"/>
                    <a:gd name="T22" fmla="*/ 35 w 40"/>
                    <a:gd name="T23" fmla="*/ 2 h 27"/>
                    <a:gd name="T24" fmla="*/ 29 w 40"/>
                    <a:gd name="T25" fmla="*/ 1 h 27"/>
                    <a:gd name="T26" fmla="*/ 24 w 40"/>
                    <a:gd name="T27" fmla="*/ 0 h 27"/>
                    <a:gd name="T28" fmla="*/ 19 w 40"/>
                    <a:gd name="T29" fmla="*/ 1 h 27"/>
                    <a:gd name="T30" fmla="*/ 13 w 40"/>
                    <a:gd name="T31" fmla="*/ 1 h 27"/>
                    <a:gd name="T32" fmla="*/ 8 w 40"/>
                    <a:gd name="T33" fmla="*/ 5 h 27"/>
                    <a:gd name="T34" fmla="*/ 4 w 40"/>
                    <a:gd name="T35" fmla="*/ 9 h 27"/>
                    <a:gd name="T36" fmla="*/ 0 w 40"/>
                    <a:gd name="T37" fmla="*/ 13 h 27"/>
                    <a:gd name="T38" fmla="*/ 1 w 40"/>
                    <a:gd name="T39" fmla="*/ 13 h 27"/>
                    <a:gd name="T40" fmla="*/ 10 w 40"/>
                    <a:gd name="T41" fmla="*/ 26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7"/>
                    <a:gd name="T65" fmla="*/ 40 w 40"/>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7">
                      <a:moveTo>
                        <a:pt x="10" y="26"/>
                      </a:moveTo>
                      <a:lnTo>
                        <a:pt x="11" y="26"/>
                      </a:lnTo>
                      <a:lnTo>
                        <a:pt x="13" y="23"/>
                      </a:lnTo>
                      <a:lnTo>
                        <a:pt x="16" y="20"/>
                      </a:lnTo>
                      <a:lnTo>
                        <a:pt x="19" y="19"/>
                      </a:lnTo>
                      <a:lnTo>
                        <a:pt x="20" y="17"/>
                      </a:lnTo>
                      <a:lnTo>
                        <a:pt x="24" y="19"/>
                      </a:lnTo>
                      <a:lnTo>
                        <a:pt x="26" y="17"/>
                      </a:lnTo>
                      <a:lnTo>
                        <a:pt x="28" y="20"/>
                      </a:lnTo>
                      <a:lnTo>
                        <a:pt x="29" y="20"/>
                      </a:lnTo>
                      <a:lnTo>
                        <a:pt x="39" y="8"/>
                      </a:lnTo>
                      <a:lnTo>
                        <a:pt x="35" y="2"/>
                      </a:lnTo>
                      <a:lnTo>
                        <a:pt x="29" y="1"/>
                      </a:lnTo>
                      <a:lnTo>
                        <a:pt x="24" y="0"/>
                      </a:lnTo>
                      <a:lnTo>
                        <a:pt x="19" y="1"/>
                      </a:lnTo>
                      <a:lnTo>
                        <a:pt x="13" y="1"/>
                      </a:lnTo>
                      <a:lnTo>
                        <a:pt x="8" y="5"/>
                      </a:lnTo>
                      <a:lnTo>
                        <a:pt x="4" y="9"/>
                      </a:lnTo>
                      <a:lnTo>
                        <a:pt x="0" y="13"/>
                      </a:lnTo>
                      <a:lnTo>
                        <a:pt x="1" y="13"/>
                      </a:lnTo>
                      <a:lnTo>
                        <a:pt x="10" y="26"/>
                      </a:lnTo>
                    </a:path>
                  </a:pathLst>
                </a:custGeom>
                <a:solidFill>
                  <a:srgbClr val="000000"/>
                </a:solidFill>
                <a:ln w="9525" cap="rnd">
                  <a:noFill/>
                  <a:round/>
                  <a:headEnd/>
                  <a:tailEnd/>
                </a:ln>
              </p:spPr>
              <p:txBody>
                <a:bodyPr/>
                <a:lstStyle/>
                <a:p>
                  <a:endParaRPr lang="zh-CN" altLang="en-US"/>
                </a:p>
              </p:txBody>
            </p:sp>
            <p:sp>
              <p:nvSpPr>
                <p:cNvPr id="52475" name="Freeform 317"/>
                <p:cNvSpPr>
                  <a:spLocks/>
                </p:cNvSpPr>
                <p:nvPr/>
              </p:nvSpPr>
              <p:spPr bwMode="auto">
                <a:xfrm>
                  <a:off x="4395" y="2539"/>
                  <a:ext cx="240" cy="221"/>
                </a:xfrm>
                <a:custGeom>
                  <a:avLst/>
                  <a:gdLst>
                    <a:gd name="T0" fmla="*/ 15 w 240"/>
                    <a:gd name="T1" fmla="*/ 214 h 221"/>
                    <a:gd name="T2" fmla="*/ 12 w 240"/>
                    <a:gd name="T3" fmla="*/ 220 h 221"/>
                    <a:gd name="T4" fmla="*/ 239 w 240"/>
                    <a:gd name="T5" fmla="*/ 9 h 221"/>
                    <a:gd name="T6" fmla="*/ 228 w 240"/>
                    <a:gd name="T7" fmla="*/ 0 h 221"/>
                    <a:gd name="T8" fmla="*/ 2 w 240"/>
                    <a:gd name="T9" fmla="*/ 210 h 221"/>
                    <a:gd name="T10" fmla="*/ 0 w 240"/>
                    <a:gd name="T11" fmla="*/ 214 h 221"/>
                    <a:gd name="T12" fmla="*/ 2 w 240"/>
                    <a:gd name="T13" fmla="*/ 210 h 221"/>
                    <a:gd name="T14" fmla="*/ 0 w 240"/>
                    <a:gd name="T15" fmla="*/ 212 h 221"/>
                    <a:gd name="T16" fmla="*/ 0 w 240"/>
                    <a:gd name="T17" fmla="*/ 214 h 221"/>
                    <a:gd name="T18" fmla="*/ 15 w 240"/>
                    <a:gd name="T19" fmla="*/ 214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221"/>
                    <a:gd name="T32" fmla="*/ 240 w 240"/>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221">
                      <a:moveTo>
                        <a:pt x="15" y="214"/>
                      </a:moveTo>
                      <a:lnTo>
                        <a:pt x="12" y="220"/>
                      </a:lnTo>
                      <a:lnTo>
                        <a:pt x="239" y="9"/>
                      </a:lnTo>
                      <a:lnTo>
                        <a:pt x="228" y="0"/>
                      </a:lnTo>
                      <a:lnTo>
                        <a:pt x="2" y="210"/>
                      </a:lnTo>
                      <a:lnTo>
                        <a:pt x="0" y="214"/>
                      </a:lnTo>
                      <a:lnTo>
                        <a:pt x="2" y="210"/>
                      </a:lnTo>
                      <a:lnTo>
                        <a:pt x="0" y="212"/>
                      </a:lnTo>
                      <a:lnTo>
                        <a:pt x="0" y="214"/>
                      </a:lnTo>
                      <a:lnTo>
                        <a:pt x="15" y="214"/>
                      </a:lnTo>
                    </a:path>
                  </a:pathLst>
                </a:custGeom>
                <a:solidFill>
                  <a:srgbClr val="000000"/>
                </a:solidFill>
                <a:ln w="9525" cap="rnd">
                  <a:noFill/>
                  <a:round/>
                  <a:headEnd/>
                  <a:tailEnd/>
                </a:ln>
              </p:spPr>
              <p:txBody>
                <a:bodyPr/>
                <a:lstStyle/>
                <a:p>
                  <a:endParaRPr lang="zh-CN" altLang="en-US"/>
                </a:p>
              </p:txBody>
            </p:sp>
            <p:sp>
              <p:nvSpPr>
                <p:cNvPr id="52476" name="Freeform 318"/>
                <p:cNvSpPr>
                  <a:spLocks/>
                </p:cNvSpPr>
                <p:nvPr/>
              </p:nvSpPr>
              <p:spPr bwMode="auto">
                <a:xfrm>
                  <a:off x="4395" y="2750"/>
                  <a:ext cx="22" cy="28"/>
                </a:xfrm>
                <a:custGeom>
                  <a:avLst/>
                  <a:gdLst>
                    <a:gd name="T0" fmla="*/ 16 w 22"/>
                    <a:gd name="T1" fmla="*/ 15 h 28"/>
                    <a:gd name="T2" fmla="*/ 21 w 22"/>
                    <a:gd name="T3" fmla="*/ 20 h 28"/>
                    <a:gd name="T4" fmla="*/ 21 w 22"/>
                    <a:gd name="T5" fmla="*/ 0 h 28"/>
                    <a:gd name="T6" fmla="*/ 0 w 22"/>
                    <a:gd name="T7" fmla="*/ 0 h 28"/>
                    <a:gd name="T8" fmla="*/ 0 w 22"/>
                    <a:gd name="T9" fmla="*/ 20 h 28"/>
                    <a:gd name="T10" fmla="*/ 3 w 22"/>
                    <a:gd name="T11" fmla="*/ 27 h 28"/>
                    <a:gd name="T12" fmla="*/ 0 w 22"/>
                    <a:gd name="T13" fmla="*/ 20 h 28"/>
                    <a:gd name="T14" fmla="*/ 0 w 22"/>
                    <a:gd name="T15" fmla="*/ 24 h 28"/>
                    <a:gd name="T16" fmla="*/ 3 w 22"/>
                    <a:gd name="T17" fmla="*/ 27 h 28"/>
                    <a:gd name="T18" fmla="*/ 16 w 22"/>
                    <a:gd name="T19" fmla="*/ 1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8"/>
                    <a:gd name="T32" fmla="*/ 22 w 2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8">
                      <a:moveTo>
                        <a:pt x="16" y="15"/>
                      </a:moveTo>
                      <a:lnTo>
                        <a:pt x="21" y="20"/>
                      </a:lnTo>
                      <a:lnTo>
                        <a:pt x="21" y="0"/>
                      </a:lnTo>
                      <a:lnTo>
                        <a:pt x="0" y="0"/>
                      </a:lnTo>
                      <a:lnTo>
                        <a:pt x="0" y="20"/>
                      </a:lnTo>
                      <a:lnTo>
                        <a:pt x="3" y="27"/>
                      </a:lnTo>
                      <a:lnTo>
                        <a:pt x="0" y="20"/>
                      </a:lnTo>
                      <a:lnTo>
                        <a:pt x="0" y="24"/>
                      </a:lnTo>
                      <a:lnTo>
                        <a:pt x="3" y="27"/>
                      </a:lnTo>
                      <a:lnTo>
                        <a:pt x="16" y="15"/>
                      </a:lnTo>
                    </a:path>
                  </a:pathLst>
                </a:custGeom>
                <a:solidFill>
                  <a:srgbClr val="000000"/>
                </a:solidFill>
                <a:ln w="9525" cap="rnd">
                  <a:noFill/>
                  <a:round/>
                  <a:headEnd/>
                  <a:tailEnd/>
                </a:ln>
              </p:spPr>
              <p:txBody>
                <a:bodyPr/>
                <a:lstStyle/>
                <a:p>
                  <a:endParaRPr lang="zh-CN" altLang="en-US"/>
                </a:p>
              </p:txBody>
            </p:sp>
            <p:sp>
              <p:nvSpPr>
                <p:cNvPr id="52477" name="Freeform 319"/>
                <p:cNvSpPr>
                  <a:spLocks/>
                </p:cNvSpPr>
                <p:nvPr/>
              </p:nvSpPr>
              <p:spPr bwMode="auto">
                <a:xfrm>
                  <a:off x="4397" y="2763"/>
                  <a:ext cx="199" cy="186"/>
                </a:xfrm>
                <a:custGeom>
                  <a:avLst/>
                  <a:gdLst>
                    <a:gd name="T0" fmla="*/ 189 w 199"/>
                    <a:gd name="T1" fmla="*/ 170 h 186"/>
                    <a:gd name="T2" fmla="*/ 198 w 199"/>
                    <a:gd name="T3" fmla="*/ 170 h 186"/>
                    <a:gd name="T4" fmla="*/ 10 w 199"/>
                    <a:gd name="T5" fmla="*/ 0 h 186"/>
                    <a:gd name="T6" fmla="*/ 0 w 199"/>
                    <a:gd name="T7" fmla="*/ 9 h 186"/>
                    <a:gd name="T8" fmla="*/ 189 w 199"/>
                    <a:gd name="T9" fmla="*/ 179 h 186"/>
                    <a:gd name="T10" fmla="*/ 198 w 199"/>
                    <a:gd name="T11" fmla="*/ 179 h 186"/>
                    <a:gd name="T12" fmla="*/ 189 w 199"/>
                    <a:gd name="T13" fmla="*/ 179 h 186"/>
                    <a:gd name="T14" fmla="*/ 193 w 199"/>
                    <a:gd name="T15" fmla="*/ 185 h 186"/>
                    <a:gd name="T16" fmla="*/ 198 w 199"/>
                    <a:gd name="T17" fmla="*/ 179 h 186"/>
                    <a:gd name="T18" fmla="*/ 189 w 199"/>
                    <a:gd name="T19" fmla="*/ 17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186"/>
                    <a:gd name="T32" fmla="*/ 199 w 199"/>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186">
                      <a:moveTo>
                        <a:pt x="189" y="170"/>
                      </a:moveTo>
                      <a:lnTo>
                        <a:pt x="198" y="170"/>
                      </a:lnTo>
                      <a:lnTo>
                        <a:pt x="10" y="0"/>
                      </a:lnTo>
                      <a:lnTo>
                        <a:pt x="0" y="9"/>
                      </a:lnTo>
                      <a:lnTo>
                        <a:pt x="189" y="179"/>
                      </a:lnTo>
                      <a:lnTo>
                        <a:pt x="198" y="179"/>
                      </a:lnTo>
                      <a:lnTo>
                        <a:pt x="189" y="179"/>
                      </a:lnTo>
                      <a:lnTo>
                        <a:pt x="193" y="185"/>
                      </a:lnTo>
                      <a:lnTo>
                        <a:pt x="198" y="179"/>
                      </a:lnTo>
                      <a:lnTo>
                        <a:pt x="189" y="170"/>
                      </a:lnTo>
                    </a:path>
                  </a:pathLst>
                </a:custGeom>
                <a:solidFill>
                  <a:srgbClr val="000000"/>
                </a:solidFill>
                <a:ln w="9525" cap="rnd">
                  <a:noFill/>
                  <a:round/>
                  <a:headEnd/>
                  <a:tailEnd/>
                </a:ln>
              </p:spPr>
              <p:txBody>
                <a:bodyPr/>
                <a:lstStyle/>
                <a:p>
                  <a:endParaRPr lang="zh-CN" altLang="en-US"/>
                </a:p>
              </p:txBody>
            </p:sp>
            <p:sp>
              <p:nvSpPr>
                <p:cNvPr id="52478" name="Freeform 320"/>
                <p:cNvSpPr>
                  <a:spLocks/>
                </p:cNvSpPr>
                <p:nvPr/>
              </p:nvSpPr>
              <p:spPr bwMode="auto">
                <a:xfrm>
                  <a:off x="4586" y="2721"/>
                  <a:ext cx="247" cy="225"/>
                </a:xfrm>
                <a:custGeom>
                  <a:avLst/>
                  <a:gdLst>
                    <a:gd name="T0" fmla="*/ 246 w 247"/>
                    <a:gd name="T1" fmla="*/ 0 h 225"/>
                    <a:gd name="T2" fmla="*/ 234 w 247"/>
                    <a:gd name="T3" fmla="*/ 0 h 225"/>
                    <a:gd name="T4" fmla="*/ 0 w 247"/>
                    <a:gd name="T5" fmla="*/ 214 h 225"/>
                    <a:gd name="T6" fmla="*/ 8 w 247"/>
                    <a:gd name="T7" fmla="*/ 224 h 225"/>
                    <a:gd name="T8" fmla="*/ 244 w 247"/>
                    <a:gd name="T9" fmla="*/ 8 h 225"/>
                    <a:gd name="T10" fmla="*/ 233 w 247"/>
                    <a:gd name="T11" fmla="*/ 8 h 225"/>
                    <a:gd name="T12" fmla="*/ 246 w 247"/>
                    <a:gd name="T13" fmla="*/ 0 h 225"/>
                    <a:gd name="T14" fmla="*/ 0 60000 65536"/>
                    <a:gd name="T15" fmla="*/ 0 60000 65536"/>
                    <a:gd name="T16" fmla="*/ 0 60000 65536"/>
                    <a:gd name="T17" fmla="*/ 0 60000 65536"/>
                    <a:gd name="T18" fmla="*/ 0 60000 65536"/>
                    <a:gd name="T19" fmla="*/ 0 60000 65536"/>
                    <a:gd name="T20" fmla="*/ 0 60000 65536"/>
                    <a:gd name="T21" fmla="*/ 0 w 247"/>
                    <a:gd name="T22" fmla="*/ 0 h 225"/>
                    <a:gd name="T23" fmla="*/ 247 w 247"/>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225">
                      <a:moveTo>
                        <a:pt x="246" y="0"/>
                      </a:moveTo>
                      <a:lnTo>
                        <a:pt x="234" y="0"/>
                      </a:lnTo>
                      <a:lnTo>
                        <a:pt x="0" y="214"/>
                      </a:lnTo>
                      <a:lnTo>
                        <a:pt x="8" y="224"/>
                      </a:lnTo>
                      <a:lnTo>
                        <a:pt x="244" y="8"/>
                      </a:lnTo>
                      <a:lnTo>
                        <a:pt x="233" y="8"/>
                      </a:lnTo>
                      <a:lnTo>
                        <a:pt x="246" y="0"/>
                      </a:lnTo>
                    </a:path>
                  </a:pathLst>
                </a:custGeom>
                <a:solidFill>
                  <a:srgbClr val="000000"/>
                </a:solidFill>
                <a:ln w="9525" cap="rnd">
                  <a:noFill/>
                  <a:round/>
                  <a:headEnd/>
                  <a:tailEnd/>
                </a:ln>
              </p:spPr>
              <p:txBody>
                <a:bodyPr/>
                <a:lstStyle/>
                <a:p>
                  <a:endParaRPr lang="zh-CN" altLang="en-US"/>
                </a:p>
              </p:txBody>
            </p:sp>
            <p:sp>
              <p:nvSpPr>
                <p:cNvPr id="52479" name="Freeform 321"/>
                <p:cNvSpPr>
                  <a:spLocks/>
                </p:cNvSpPr>
                <p:nvPr/>
              </p:nvSpPr>
              <p:spPr bwMode="auto">
                <a:xfrm>
                  <a:off x="4820" y="2721"/>
                  <a:ext cx="38" cy="32"/>
                </a:xfrm>
                <a:custGeom>
                  <a:avLst/>
                  <a:gdLst>
                    <a:gd name="T0" fmla="*/ 21 w 38"/>
                    <a:gd name="T1" fmla="*/ 27 h 32"/>
                    <a:gd name="T2" fmla="*/ 34 w 38"/>
                    <a:gd name="T3" fmla="*/ 22 h 32"/>
                    <a:gd name="T4" fmla="*/ 12 w 38"/>
                    <a:gd name="T5" fmla="*/ 0 h 32"/>
                    <a:gd name="T6" fmla="*/ 0 w 38"/>
                    <a:gd name="T7" fmla="*/ 8 h 32"/>
                    <a:gd name="T8" fmla="*/ 22 w 38"/>
                    <a:gd name="T9" fmla="*/ 31 h 32"/>
                    <a:gd name="T10" fmla="*/ 37 w 38"/>
                    <a:gd name="T11" fmla="*/ 27 h 32"/>
                    <a:gd name="T12" fmla="*/ 21 w 38"/>
                    <a:gd name="T13" fmla="*/ 27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1" y="27"/>
                      </a:moveTo>
                      <a:lnTo>
                        <a:pt x="34" y="22"/>
                      </a:lnTo>
                      <a:lnTo>
                        <a:pt x="12" y="0"/>
                      </a:lnTo>
                      <a:lnTo>
                        <a:pt x="0" y="8"/>
                      </a:lnTo>
                      <a:lnTo>
                        <a:pt x="22" y="31"/>
                      </a:lnTo>
                      <a:lnTo>
                        <a:pt x="37" y="27"/>
                      </a:lnTo>
                      <a:lnTo>
                        <a:pt x="21" y="27"/>
                      </a:lnTo>
                    </a:path>
                  </a:pathLst>
                </a:custGeom>
                <a:solidFill>
                  <a:srgbClr val="000000"/>
                </a:solidFill>
                <a:ln w="9525" cap="rnd">
                  <a:noFill/>
                  <a:round/>
                  <a:headEnd/>
                  <a:tailEnd/>
                </a:ln>
              </p:spPr>
              <p:txBody>
                <a:bodyPr/>
                <a:lstStyle/>
                <a:p>
                  <a:endParaRPr lang="zh-CN" altLang="en-US"/>
                </a:p>
              </p:txBody>
            </p:sp>
            <p:sp>
              <p:nvSpPr>
                <p:cNvPr id="52480" name="Freeform 322"/>
                <p:cNvSpPr>
                  <a:spLocks/>
                </p:cNvSpPr>
                <p:nvPr/>
              </p:nvSpPr>
              <p:spPr bwMode="auto">
                <a:xfrm>
                  <a:off x="4840" y="2722"/>
                  <a:ext cx="23" cy="28"/>
                </a:xfrm>
                <a:custGeom>
                  <a:avLst/>
                  <a:gdLst>
                    <a:gd name="T0" fmla="*/ 0 w 23"/>
                    <a:gd name="T1" fmla="*/ 0 h 28"/>
                    <a:gd name="T2" fmla="*/ 0 w 23"/>
                    <a:gd name="T3" fmla="*/ 0 h 28"/>
                    <a:gd name="T4" fmla="*/ 0 w 23"/>
                    <a:gd name="T5" fmla="*/ 27 h 28"/>
                    <a:gd name="T6" fmla="*/ 22 w 23"/>
                    <a:gd name="T7" fmla="*/ 27 h 28"/>
                    <a:gd name="T8" fmla="*/ 22 w 23"/>
                    <a:gd name="T9" fmla="*/ 0 h 28"/>
                    <a:gd name="T10" fmla="*/ 22 w 23"/>
                    <a:gd name="T11" fmla="*/ 0 h 28"/>
                    <a:gd name="T12" fmla="*/ 0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0"/>
                      </a:moveTo>
                      <a:lnTo>
                        <a:pt x="0" y="0"/>
                      </a:lnTo>
                      <a:lnTo>
                        <a:pt x="0" y="27"/>
                      </a:lnTo>
                      <a:lnTo>
                        <a:pt x="22" y="27"/>
                      </a:lnTo>
                      <a:lnTo>
                        <a:pt x="22" y="0"/>
                      </a:lnTo>
                      <a:lnTo>
                        <a:pt x="0" y="0"/>
                      </a:lnTo>
                    </a:path>
                  </a:pathLst>
                </a:custGeom>
                <a:solidFill>
                  <a:srgbClr val="000000"/>
                </a:solidFill>
                <a:ln w="9525" cap="rnd">
                  <a:noFill/>
                  <a:round/>
                  <a:headEnd/>
                  <a:tailEnd/>
                </a:ln>
              </p:spPr>
              <p:txBody>
                <a:bodyPr/>
                <a:lstStyle/>
                <a:p>
                  <a:endParaRPr lang="zh-CN" altLang="en-US"/>
                </a:p>
              </p:txBody>
            </p:sp>
            <p:sp>
              <p:nvSpPr>
                <p:cNvPr id="52481" name="Freeform 323"/>
                <p:cNvSpPr>
                  <a:spLocks/>
                </p:cNvSpPr>
                <p:nvPr/>
              </p:nvSpPr>
              <p:spPr bwMode="auto">
                <a:xfrm>
                  <a:off x="4840" y="2708"/>
                  <a:ext cx="23" cy="28"/>
                </a:xfrm>
                <a:custGeom>
                  <a:avLst/>
                  <a:gdLst>
                    <a:gd name="T0" fmla="*/ 1 w 23"/>
                    <a:gd name="T1" fmla="*/ 18 h 28"/>
                    <a:gd name="T2" fmla="*/ 1 w 23"/>
                    <a:gd name="T3" fmla="*/ 18 h 28"/>
                    <a:gd name="T4" fmla="*/ 0 w 23"/>
                    <a:gd name="T5" fmla="*/ 18 h 28"/>
                    <a:gd name="T6" fmla="*/ 1 w 23"/>
                    <a:gd name="T7" fmla="*/ 22 h 28"/>
                    <a:gd name="T8" fmla="*/ 1 w 23"/>
                    <a:gd name="T9" fmla="*/ 22 h 28"/>
                    <a:gd name="T10" fmla="*/ 1 w 23"/>
                    <a:gd name="T11" fmla="*/ 27 h 28"/>
                    <a:gd name="T12" fmla="*/ 22 w 23"/>
                    <a:gd name="T13" fmla="*/ 27 h 28"/>
                    <a:gd name="T14" fmla="*/ 20 w 23"/>
                    <a:gd name="T15" fmla="*/ 20 h 28"/>
                    <a:gd name="T16" fmla="*/ 19 w 23"/>
                    <a:gd name="T17" fmla="*/ 10 h 28"/>
                    <a:gd name="T18" fmla="*/ 17 w 23"/>
                    <a:gd name="T19" fmla="*/ 8 h 28"/>
                    <a:gd name="T20" fmla="*/ 13 w 23"/>
                    <a:gd name="T21" fmla="*/ 0 h 28"/>
                    <a:gd name="T22" fmla="*/ 13 w 23"/>
                    <a:gd name="T23" fmla="*/ 0 h 28"/>
                    <a:gd name="T24" fmla="*/ 1 w 23"/>
                    <a:gd name="T25" fmla="*/ 1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8"/>
                    <a:gd name="T41" fmla="*/ 23 w 23"/>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8">
                      <a:moveTo>
                        <a:pt x="1" y="18"/>
                      </a:moveTo>
                      <a:lnTo>
                        <a:pt x="1" y="18"/>
                      </a:lnTo>
                      <a:lnTo>
                        <a:pt x="0" y="18"/>
                      </a:lnTo>
                      <a:lnTo>
                        <a:pt x="1" y="22"/>
                      </a:lnTo>
                      <a:lnTo>
                        <a:pt x="1" y="27"/>
                      </a:lnTo>
                      <a:lnTo>
                        <a:pt x="22" y="27"/>
                      </a:lnTo>
                      <a:lnTo>
                        <a:pt x="20" y="20"/>
                      </a:lnTo>
                      <a:lnTo>
                        <a:pt x="19" y="10"/>
                      </a:lnTo>
                      <a:lnTo>
                        <a:pt x="17" y="8"/>
                      </a:lnTo>
                      <a:lnTo>
                        <a:pt x="13" y="0"/>
                      </a:lnTo>
                      <a:lnTo>
                        <a:pt x="1" y="18"/>
                      </a:lnTo>
                    </a:path>
                  </a:pathLst>
                </a:custGeom>
                <a:solidFill>
                  <a:srgbClr val="000000"/>
                </a:solidFill>
                <a:ln w="9525" cap="rnd">
                  <a:noFill/>
                  <a:round/>
                  <a:headEnd/>
                  <a:tailEnd/>
                </a:ln>
              </p:spPr>
              <p:txBody>
                <a:bodyPr/>
                <a:lstStyle/>
                <a:p>
                  <a:endParaRPr lang="zh-CN" altLang="en-US"/>
                </a:p>
              </p:txBody>
            </p:sp>
            <p:sp>
              <p:nvSpPr>
                <p:cNvPr id="52482" name="Freeform 324"/>
                <p:cNvSpPr>
                  <a:spLocks/>
                </p:cNvSpPr>
                <p:nvPr/>
              </p:nvSpPr>
              <p:spPr bwMode="auto">
                <a:xfrm>
                  <a:off x="4588" y="2710"/>
                  <a:ext cx="260" cy="235"/>
                </a:xfrm>
                <a:custGeom>
                  <a:avLst/>
                  <a:gdLst>
                    <a:gd name="T0" fmla="*/ 225 w 260"/>
                    <a:gd name="T1" fmla="*/ 7 h 235"/>
                    <a:gd name="T2" fmla="*/ 228 w 260"/>
                    <a:gd name="T3" fmla="*/ 4 h 235"/>
                    <a:gd name="T4" fmla="*/ 233 w 260"/>
                    <a:gd name="T5" fmla="*/ 2 h 235"/>
                    <a:gd name="T6" fmla="*/ 236 w 260"/>
                    <a:gd name="T7" fmla="*/ 1 h 235"/>
                    <a:gd name="T8" fmla="*/ 240 w 260"/>
                    <a:gd name="T9" fmla="*/ 0 h 235"/>
                    <a:gd name="T10" fmla="*/ 244 w 260"/>
                    <a:gd name="T11" fmla="*/ 0 h 235"/>
                    <a:gd name="T12" fmla="*/ 248 w 260"/>
                    <a:gd name="T13" fmla="*/ 0 h 235"/>
                    <a:gd name="T14" fmla="*/ 252 w 260"/>
                    <a:gd name="T15" fmla="*/ 1 h 235"/>
                    <a:gd name="T16" fmla="*/ 255 w 260"/>
                    <a:gd name="T17" fmla="*/ 3 h 235"/>
                    <a:gd name="T18" fmla="*/ 256 w 260"/>
                    <a:gd name="T19" fmla="*/ 5 h 235"/>
                    <a:gd name="T20" fmla="*/ 257 w 260"/>
                    <a:gd name="T21" fmla="*/ 7 h 235"/>
                    <a:gd name="T22" fmla="*/ 259 w 260"/>
                    <a:gd name="T23" fmla="*/ 9 h 235"/>
                    <a:gd name="T24" fmla="*/ 259 w 260"/>
                    <a:gd name="T25" fmla="*/ 12 h 235"/>
                    <a:gd name="T26" fmla="*/ 259 w 260"/>
                    <a:gd name="T27" fmla="*/ 37 h 235"/>
                    <a:gd name="T28" fmla="*/ 234 w 260"/>
                    <a:gd name="T29" fmla="*/ 14 h 235"/>
                    <a:gd name="T30" fmla="*/ 0 w 260"/>
                    <a:gd name="T31" fmla="*/ 234 h 235"/>
                    <a:gd name="T32" fmla="*/ 0 w 260"/>
                    <a:gd name="T33" fmla="*/ 217 h 235"/>
                    <a:gd name="T34" fmla="*/ 225 w 260"/>
                    <a:gd name="T35" fmla="*/ 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
                    <a:gd name="T55" fmla="*/ 0 h 235"/>
                    <a:gd name="T56" fmla="*/ 260 w 260"/>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 h="235">
                      <a:moveTo>
                        <a:pt x="225" y="7"/>
                      </a:move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solidFill>
                  <a:srgbClr val="FFFFFF"/>
                </a:solidFill>
                <a:ln w="9525" cap="rnd">
                  <a:noFill/>
                  <a:round/>
                  <a:headEnd/>
                  <a:tailEnd/>
                </a:ln>
              </p:spPr>
              <p:txBody>
                <a:bodyPr/>
                <a:lstStyle/>
                <a:p>
                  <a:endParaRPr lang="zh-CN" altLang="en-US"/>
                </a:p>
              </p:txBody>
            </p:sp>
            <p:sp>
              <p:nvSpPr>
                <p:cNvPr id="52483" name="Freeform 325"/>
                <p:cNvSpPr>
                  <a:spLocks/>
                </p:cNvSpPr>
                <p:nvPr/>
              </p:nvSpPr>
              <p:spPr bwMode="auto">
                <a:xfrm>
                  <a:off x="4588" y="2710"/>
                  <a:ext cx="260" cy="235"/>
                </a:xfrm>
                <a:custGeom>
                  <a:avLst/>
                  <a:gdLst>
                    <a:gd name="T0" fmla="*/ 225 w 260"/>
                    <a:gd name="T1" fmla="*/ 7 h 235"/>
                    <a:gd name="T2" fmla="*/ 225 w 260"/>
                    <a:gd name="T3" fmla="*/ 7 h 235"/>
                    <a:gd name="T4" fmla="*/ 228 w 260"/>
                    <a:gd name="T5" fmla="*/ 4 h 235"/>
                    <a:gd name="T6" fmla="*/ 233 w 260"/>
                    <a:gd name="T7" fmla="*/ 2 h 235"/>
                    <a:gd name="T8" fmla="*/ 236 w 260"/>
                    <a:gd name="T9" fmla="*/ 1 h 235"/>
                    <a:gd name="T10" fmla="*/ 240 w 260"/>
                    <a:gd name="T11" fmla="*/ 0 h 235"/>
                    <a:gd name="T12" fmla="*/ 244 w 260"/>
                    <a:gd name="T13" fmla="*/ 0 h 235"/>
                    <a:gd name="T14" fmla="*/ 248 w 260"/>
                    <a:gd name="T15" fmla="*/ 0 h 235"/>
                    <a:gd name="T16" fmla="*/ 252 w 260"/>
                    <a:gd name="T17" fmla="*/ 1 h 235"/>
                    <a:gd name="T18" fmla="*/ 255 w 260"/>
                    <a:gd name="T19" fmla="*/ 3 h 235"/>
                    <a:gd name="T20" fmla="*/ 255 w 260"/>
                    <a:gd name="T21" fmla="*/ 3 h 235"/>
                    <a:gd name="T22" fmla="*/ 256 w 260"/>
                    <a:gd name="T23" fmla="*/ 5 h 235"/>
                    <a:gd name="T24" fmla="*/ 257 w 260"/>
                    <a:gd name="T25" fmla="*/ 7 h 235"/>
                    <a:gd name="T26" fmla="*/ 259 w 260"/>
                    <a:gd name="T27" fmla="*/ 9 h 235"/>
                    <a:gd name="T28" fmla="*/ 259 w 260"/>
                    <a:gd name="T29" fmla="*/ 12 h 235"/>
                    <a:gd name="T30" fmla="*/ 259 w 260"/>
                    <a:gd name="T31" fmla="*/ 37 h 235"/>
                    <a:gd name="T32" fmla="*/ 234 w 260"/>
                    <a:gd name="T33" fmla="*/ 14 h 235"/>
                    <a:gd name="T34" fmla="*/ 0 w 260"/>
                    <a:gd name="T35" fmla="*/ 234 h 235"/>
                    <a:gd name="T36" fmla="*/ 0 w 260"/>
                    <a:gd name="T37" fmla="*/ 217 h 235"/>
                    <a:gd name="T38" fmla="*/ 225 w 260"/>
                    <a:gd name="T39" fmla="*/ 7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0"/>
                    <a:gd name="T61" fmla="*/ 0 h 235"/>
                    <a:gd name="T62" fmla="*/ 260 w 260"/>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0" h="235">
                      <a:moveTo>
                        <a:pt x="225" y="7"/>
                      </a:moveTo>
                      <a:lnTo>
                        <a:pt x="225" y="7"/>
                      </a:ln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noFill/>
                <a:ln w="12700" cap="rnd">
                  <a:solidFill>
                    <a:srgbClr val="000000"/>
                  </a:solidFill>
                  <a:round/>
                  <a:headEnd type="none" w="sm" len="sm"/>
                  <a:tailEnd type="none" w="sm" len="sm"/>
                </a:ln>
              </p:spPr>
              <p:txBody>
                <a:bodyPr/>
                <a:lstStyle/>
                <a:p>
                  <a:endParaRPr lang="zh-CN" altLang="en-US"/>
                </a:p>
              </p:txBody>
            </p:sp>
            <p:sp>
              <p:nvSpPr>
                <p:cNvPr id="52484" name="Freeform 326"/>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solidFill>
                  <a:srgbClr val="FFFFFF"/>
                </a:solidFill>
                <a:ln w="9525" cap="rnd">
                  <a:noFill/>
                  <a:round/>
                  <a:headEnd/>
                  <a:tailEnd/>
                </a:ln>
              </p:spPr>
              <p:txBody>
                <a:bodyPr/>
                <a:lstStyle/>
                <a:p>
                  <a:endParaRPr lang="zh-CN" altLang="en-US"/>
                </a:p>
              </p:txBody>
            </p:sp>
            <p:sp>
              <p:nvSpPr>
                <p:cNvPr id="52485" name="Freeform 327"/>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486" name="Freeform 328"/>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8 w 443"/>
                    <a:gd name="T7" fmla="*/ 5 h 393"/>
                    <a:gd name="T8" fmla="*/ 232 w 443"/>
                    <a:gd name="T9" fmla="*/ 2 h 393"/>
                    <a:gd name="T10" fmla="*/ 236 w 443"/>
                    <a:gd name="T11" fmla="*/ 1 h 393"/>
                    <a:gd name="T12" fmla="*/ 240 w 443"/>
                    <a:gd name="T13" fmla="*/ 0 h 393"/>
                    <a:gd name="T14" fmla="*/ 244 w 443"/>
                    <a:gd name="T15" fmla="*/ 0 h 393"/>
                    <a:gd name="T16" fmla="*/ 249 w 443"/>
                    <a:gd name="T17" fmla="*/ 1 h 393"/>
                    <a:gd name="T18" fmla="*/ 251 w 443"/>
                    <a:gd name="T19" fmla="*/ 1 h 393"/>
                    <a:gd name="T20" fmla="*/ 254 w 443"/>
                    <a:gd name="T21" fmla="*/ 4 h 393"/>
                    <a:gd name="T22" fmla="*/ 442 w 443"/>
                    <a:gd name="T23" fmla="*/ 178 h 393"/>
                    <a:gd name="T24" fmla="*/ 438 w 443"/>
                    <a:gd name="T25" fmla="*/ 177 h 393"/>
                    <a:gd name="T26" fmla="*/ 435 w 443"/>
                    <a:gd name="T27" fmla="*/ 175 h 393"/>
                    <a:gd name="T28" fmla="*/ 430 w 443"/>
                    <a:gd name="T29" fmla="*/ 175 h 393"/>
                    <a:gd name="T30" fmla="*/ 427 w 443"/>
                    <a:gd name="T31" fmla="*/ 175 h 393"/>
                    <a:gd name="T32" fmla="*/ 422 w 443"/>
                    <a:gd name="T33" fmla="*/ 176 h 393"/>
                    <a:gd name="T34" fmla="*/ 419 w 443"/>
                    <a:gd name="T35" fmla="*/ 177 h 393"/>
                    <a:gd name="T36" fmla="*/ 415 w 443"/>
                    <a:gd name="T37" fmla="*/ 180 h 393"/>
                    <a:gd name="T38" fmla="*/ 411 w 443"/>
                    <a:gd name="T39" fmla="*/ 183 h 393"/>
                    <a:gd name="T40" fmla="*/ 187 w 443"/>
                    <a:gd name="T41" fmla="*/ 392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solidFill>
                  <a:srgbClr val="FFFFFF"/>
                </a:solidFill>
                <a:ln w="9525" cap="rnd">
                  <a:noFill/>
                  <a:round/>
                  <a:headEnd/>
                  <a:tailEnd/>
                </a:ln>
              </p:spPr>
              <p:txBody>
                <a:bodyPr/>
                <a:lstStyle/>
                <a:p>
                  <a:endParaRPr lang="zh-CN" altLang="en-US"/>
                </a:p>
              </p:txBody>
            </p:sp>
            <p:sp>
              <p:nvSpPr>
                <p:cNvPr id="52487" name="Freeform 329"/>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4 w 443"/>
                    <a:gd name="T7" fmla="*/ 8 h 393"/>
                    <a:gd name="T8" fmla="*/ 228 w 443"/>
                    <a:gd name="T9" fmla="*/ 5 h 393"/>
                    <a:gd name="T10" fmla="*/ 232 w 443"/>
                    <a:gd name="T11" fmla="*/ 2 h 393"/>
                    <a:gd name="T12" fmla="*/ 236 w 443"/>
                    <a:gd name="T13" fmla="*/ 1 h 393"/>
                    <a:gd name="T14" fmla="*/ 240 w 443"/>
                    <a:gd name="T15" fmla="*/ 0 h 393"/>
                    <a:gd name="T16" fmla="*/ 244 w 443"/>
                    <a:gd name="T17" fmla="*/ 0 h 393"/>
                    <a:gd name="T18" fmla="*/ 249 w 443"/>
                    <a:gd name="T19" fmla="*/ 1 h 393"/>
                    <a:gd name="T20" fmla="*/ 251 w 443"/>
                    <a:gd name="T21" fmla="*/ 1 h 393"/>
                    <a:gd name="T22" fmla="*/ 254 w 443"/>
                    <a:gd name="T23" fmla="*/ 4 h 393"/>
                    <a:gd name="T24" fmla="*/ 442 w 443"/>
                    <a:gd name="T25" fmla="*/ 178 h 393"/>
                    <a:gd name="T26" fmla="*/ 442 w 443"/>
                    <a:gd name="T27" fmla="*/ 178 h 393"/>
                    <a:gd name="T28" fmla="*/ 438 w 443"/>
                    <a:gd name="T29" fmla="*/ 177 h 393"/>
                    <a:gd name="T30" fmla="*/ 435 w 443"/>
                    <a:gd name="T31" fmla="*/ 175 h 393"/>
                    <a:gd name="T32" fmla="*/ 430 w 443"/>
                    <a:gd name="T33" fmla="*/ 175 h 393"/>
                    <a:gd name="T34" fmla="*/ 427 w 443"/>
                    <a:gd name="T35" fmla="*/ 175 h 393"/>
                    <a:gd name="T36" fmla="*/ 422 w 443"/>
                    <a:gd name="T37" fmla="*/ 176 h 393"/>
                    <a:gd name="T38" fmla="*/ 419 w 443"/>
                    <a:gd name="T39" fmla="*/ 177 h 393"/>
                    <a:gd name="T40" fmla="*/ 415 w 443"/>
                    <a:gd name="T41" fmla="*/ 180 h 393"/>
                    <a:gd name="T42" fmla="*/ 411 w 443"/>
                    <a:gd name="T43" fmla="*/ 183 h 393"/>
                    <a:gd name="T44" fmla="*/ 187 w 443"/>
                    <a:gd name="T45" fmla="*/ 392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3"/>
                    <a:gd name="T70" fmla="*/ 0 h 393"/>
                    <a:gd name="T71" fmla="*/ 443 w 443"/>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noFill/>
                <a:ln w="12700" cap="rnd">
                  <a:solidFill>
                    <a:srgbClr val="000000"/>
                  </a:solidFill>
                  <a:round/>
                  <a:headEnd type="none" w="sm" len="sm"/>
                  <a:tailEnd type="none" w="sm" len="sm"/>
                </a:ln>
              </p:spPr>
              <p:txBody>
                <a:bodyPr/>
                <a:lstStyle/>
                <a:p>
                  <a:endParaRPr lang="zh-CN" altLang="en-US"/>
                </a:p>
              </p:txBody>
            </p:sp>
            <p:sp>
              <p:nvSpPr>
                <p:cNvPr id="52488" name="Freeform 330"/>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solidFill>
                  <a:srgbClr val="FFFFFF"/>
                </a:solidFill>
                <a:ln w="9525" cap="rnd">
                  <a:noFill/>
                  <a:round/>
                  <a:headEnd/>
                  <a:tailEnd/>
                </a:ln>
              </p:spPr>
              <p:txBody>
                <a:bodyPr/>
                <a:lstStyle/>
                <a:p>
                  <a:endParaRPr lang="zh-CN" altLang="en-US"/>
                </a:p>
              </p:txBody>
            </p:sp>
            <p:sp>
              <p:nvSpPr>
                <p:cNvPr id="52489" name="Freeform 331"/>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noFill/>
                <a:ln w="12700" cap="rnd">
                  <a:solidFill>
                    <a:srgbClr val="000000"/>
                  </a:solidFill>
                  <a:round/>
                  <a:headEnd type="none" w="sm" len="sm"/>
                  <a:tailEnd type="none" w="sm" len="sm"/>
                </a:ln>
              </p:spPr>
              <p:txBody>
                <a:bodyPr/>
                <a:lstStyle/>
                <a:p>
                  <a:endParaRPr lang="zh-CN" altLang="en-US"/>
                </a:p>
              </p:txBody>
            </p:sp>
            <p:sp>
              <p:nvSpPr>
                <p:cNvPr id="52490" name="Line 332"/>
                <p:cNvSpPr>
                  <a:spLocks noChangeShapeType="1"/>
                </p:cNvSpPr>
                <p:nvPr/>
              </p:nvSpPr>
              <p:spPr bwMode="auto">
                <a:xfrm flipV="1">
                  <a:off x="4475" y="2636"/>
                  <a:ext cx="137" cy="75"/>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sp>
          <p:nvSpPr>
            <p:cNvPr id="52234" name="Oval 333"/>
            <p:cNvSpPr>
              <a:spLocks noChangeArrowheads="1"/>
            </p:cNvSpPr>
            <p:nvPr/>
          </p:nvSpPr>
          <p:spPr bwMode="auto">
            <a:xfrm rot="2280000">
              <a:off x="914" y="2048"/>
              <a:ext cx="3407" cy="1060"/>
            </a:xfrm>
            <a:prstGeom prst="ellipse">
              <a:avLst/>
            </a:prstGeom>
            <a:solidFill>
              <a:srgbClr val="A9FF93">
                <a:alpha val="50195"/>
              </a:srgbClr>
            </a:solidFill>
            <a:ln w="9525">
              <a:noFill/>
              <a:round/>
              <a:headEnd/>
              <a:tailEnd/>
            </a:ln>
          </p:spPr>
          <p:txBody>
            <a:bodyPr wrap="none" anchor="ctr"/>
            <a:lstStyle/>
            <a:p>
              <a:endParaRPr lang="zh-CN" altLang="en-US"/>
            </a:p>
          </p:txBody>
        </p:sp>
        <p:sp>
          <p:nvSpPr>
            <p:cNvPr id="52235" name="Line 334"/>
            <p:cNvSpPr>
              <a:spLocks noChangeShapeType="1"/>
            </p:cNvSpPr>
            <p:nvPr/>
          </p:nvSpPr>
          <p:spPr bwMode="auto">
            <a:xfrm flipV="1">
              <a:off x="3654" y="3071"/>
              <a:ext cx="225" cy="20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236" name="Group 335"/>
            <p:cNvGrpSpPr>
              <a:grpSpLocks/>
            </p:cNvGrpSpPr>
            <p:nvPr/>
          </p:nvGrpSpPr>
          <p:grpSpPr bwMode="auto">
            <a:xfrm>
              <a:off x="2811" y="1111"/>
              <a:ext cx="757" cy="1056"/>
              <a:chOff x="2811" y="1111"/>
              <a:chExt cx="757" cy="1056"/>
            </a:xfrm>
          </p:grpSpPr>
          <p:grpSp>
            <p:nvGrpSpPr>
              <p:cNvPr id="52418" name="Group 336"/>
              <p:cNvGrpSpPr>
                <a:grpSpLocks/>
              </p:cNvGrpSpPr>
              <p:nvPr/>
            </p:nvGrpSpPr>
            <p:grpSpPr bwMode="auto">
              <a:xfrm>
                <a:off x="2878" y="1527"/>
                <a:ext cx="150" cy="129"/>
                <a:chOff x="2878" y="1527"/>
                <a:chExt cx="150" cy="129"/>
              </a:xfrm>
            </p:grpSpPr>
            <p:sp>
              <p:nvSpPr>
                <p:cNvPr id="52436" name="AutoShape 337"/>
                <p:cNvSpPr>
                  <a:spLocks noChangeArrowheads="1"/>
                </p:cNvSpPr>
                <p:nvPr/>
              </p:nvSpPr>
              <p:spPr bwMode="auto">
                <a:xfrm rot="19620000" flipH="1">
                  <a:off x="2897" y="1547"/>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37" name="AutoShape 338"/>
                <p:cNvSpPr>
                  <a:spLocks noChangeArrowheads="1"/>
                </p:cNvSpPr>
                <p:nvPr/>
              </p:nvSpPr>
              <p:spPr bwMode="auto">
                <a:xfrm rot="19620000" flipH="1">
                  <a:off x="2900" y="1527"/>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38" name="Line 339"/>
                <p:cNvSpPr>
                  <a:spLocks noChangeShapeType="1"/>
                </p:cNvSpPr>
                <p:nvPr/>
              </p:nvSpPr>
              <p:spPr bwMode="auto">
                <a:xfrm flipH="1">
                  <a:off x="2960" y="163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39" name="Line 340"/>
                <p:cNvSpPr>
                  <a:spLocks noChangeShapeType="1"/>
                </p:cNvSpPr>
                <p:nvPr/>
              </p:nvSpPr>
              <p:spPr bwMode="auto">
                <a:xfrm flipH="1">
                  <a:off x="3024" y="158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40" name="Line 341"/>
                <p:cNvSpPr>
                  <a:spLocks noChangeShapeType="1"/>
                </p:cNvSpPr>
                <p:nvPr/>
              </p:nvSpPr>
              <p:spPr bwMode="auto">
                <a:xfrm flipH="1">
                  <a:off x="3027" y="1590"/>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41" name="Line 342"/>
                <p:cNvSpPr>
                  <a:spLocks noChangeShapeType="1"/>
                </p:cNvSpPr>
                <p:nvPr/>
              </p:nvSpPr>
              <p:spPr bwMode="auto">
                <a:xfrm flipH="1">
                  <a:off x="2883" y="1565"/>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42" name="Line 343"/>
                <p:cNvSpPr>
                  <a:spLocks noChangeShapeType="1"/>
                </p:cNvSpPr>
                <p:nvPr/>
              </p:nvSpPr>
              <p:spPr bwMode="auto">
                <a:xfrm flipH="1">
                  <a:off x="2878" y="156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419" name="Group 344"/>
              <p:cNvGrpSpPr>
                <a:grpSpLocks/>
              </p:cNvGrpSpPr>
              <p:nvPr/>
            </p:nvGrpSpPr>
            <p:grpSpPr bwMode="auto">
              <a:xfrm>
                <a:off x="2811" y="1111"/>
                <a:ext cx="757" cy="1056"/>
                <a:chOff x="2811" y="1111"/>
                <a:chExt cx="757" cy="1056"/>
              </a:xfrm>
            </p:grpSpPr>
            <p:sp>
              <p:nvSpPr>
                <p:cNvPr id="52420" name="Freeform 345"/>
                <p:cNvSpPr>
                  <a:spLocks/>
                </p:cNvSpPr>
                <p:nvPr/>
              </p:nvSpPr>
              <p:spPr bwMode="auto">
                <a:xfrm>
                  <a:off x="2815" y="1476"/>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421" name="Freeform 346"/>
                <p:cNvSpPr>
                  <a:spLocks/>
                </p:cNvSpPr>
                <p:nvPr/>
              </p:nvSpPr>
              <p:spPr bwMode="auto">
                <a:xfrm>
                  <a:off x="2815" y="1476"/>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422" name="Freeform 347"/>
                <p:cNvSpPr>
                  <a:spLocks/>
                </p:cNvSpPr>
                <p:nvPr/>
              </p:nvSpPr>
              <p:spPr bwMode="auto">
                <a:xfrm>
                  <a:off x="2931" y="1568"/>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423" name="Freeform 348"/>
                <p:cNvSpPr>
                  <a:spLocks/>
                </p:cNvSpPr>
                <p:nvPr/>
              </p:nvSpPr>
              <p:spPr bwMode="auto">
                <a:xfrm>
                  <a:off x="2931" y="1568"/>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424" name="Freeform 349"/>
                <p:cNvSpPr>
                  <a:spLocks/>
                </p:cNvSpPr>
                <p:nvPr/>
              </p:nvSpPr>
              <p:spPr bwMode="auto">
                <a:xfrm>
                  <a:off x="2811" y="1717"/>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425" name="Freeform 350"/>
                <p:cNvSpPr>
                  <a:spLocks/>
                </p:cNvSpPr>
                <p:nvPr/>
              </p:nvSpPr>
              <p:spPr bwMode="auto">
                <a:xfrm>
                  <a:off x="2811" y="1717"/>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426" name="Freeform 351"/>
                <p:cNvSpPr>
                  <a:spLocks/>
                </p:cNvSpPr>
                <p:nvPr/>
              </p:nvSpPr>
              <p:spPr bwMode="auto">
                <a:xfrm>
                  <a:off x="3095" y="1111"/>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427" name="Freeform 352"/>
                <p:cNvSpPr>
                  <a:spLocks/>
                </p:cNvSpPr>
                <p:nvPr/>
              </p:nvSpPr>
              <p:spPr bwMode="auto">
                <a:xfrm>
                  <a:off x="3095" y="1111"/>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428" name="Freeform 353"/>
                <p:cNvSpPr>
                  <a:spLocks/>
                </p:cNvSpPr>
                <p:nvPr/>
              </p:nvSpPr>
              <p:spPr bwMode="auto">
                <a:xfrm>
                  <a:off x="3247" y="1822"/>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429" name="Freeform 354"/>
                <p:cNvSpPr>
                  <a:spLocks/>
                </p:cNvSpPr>
                <p:nvPr/>
              </p:nvSpPr>
              <p:spPr bwMode="auto">
                <a:xfrm>
                  <a:off x="3247" y="1822"/>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430" name="Freeform 355"/>
                <p:cNvSpPr>
                  <a:spLocks/>
                </p:cNvSpPr>
                <p:nvPr/>
              </p:nvSpPr>
              <p:spPr bwMode="auto">
                <a:xfrm>
                  <a:off x="3095" y="1122"/>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431" name="Freeform 356"/>
                <p:cNvSpPr>
                  <a:spLocks/>
                </p:cNvSpPr>
                <p:nvPr/>
              </p:nvSpPr>
              <p:spPr bwMode="auto">
                <a:xfrm>
                  <a:off x="3095" y="1122"/>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432" name="Freeform 357"/>
                <p:cNvSpPr>
                  <a:spLocks/>
                </p:cNvSpPr>
                <p:nvPr/>
              </p:nvSpPr>
              <p:spPr bwMode="auto">
                <a:xfrm>
                  <a:off x="3148" y="1228"/>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433" name="Freeform 358"/>
                <p:cNvSpPr>
                  <a:spLocks/>
                </p:cNvSpPr>
                <p:nvPr/>
              </p:nvSpPr>
              <p:spPr bwMode="auto">
                <a:xfrm>
                  <a:off x="3148" y="1228"/>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434" name="Freeform 359"/>
                <p:cNvSpPr>
                  <a:spLocks/>
                </p:cNvSpPr>
                <p:nvPr/>
              </p:nvSpPr>
              <p:spPr bwMode="auto">
                <a:xfrm>
                  <a:off x="2975" y="1799"/>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435" name="Freeform 360"/>
                <p:cNvSpPr>
                  <a:spLocks/>
                </p:cNvSpPr>
                <p:nvPr/>
              </p:nvSpPr>
              <p:spPr bwMode="auto">
                <a:xfrm>
                  <a:off x="2975" y="1799"/>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237" name="Group 361"/>
            <p:cNvGrpSpPr>
              <a:grpSpLocks/>
            </p:cNvGrpSpPr>
            <p:nvPr/>
          </p:nvGrpSpPr>
          <p:grpSpPr bwMode="auto">
            <a:xfrm>
              <a:off x="1846" y="2809"/>
              <a:ext cx="757" cy="1056"/>
              <a:chOff x="1846" y="2809"/>
              <a:chExt cx="757" cy="1056"/>
            </a:xfrm>
          </p:grpSpPr>
          <p:grpSp>
            <p:nvGrpSpPr>
              <p:cNvPr id="52393" name="Group 362"/>
              <p:cNvGrpSpPr>
                <a:grpSpLocks/>
              </p:cNvGrpSpPr>
              <p:nvPr/>
            </p:nvGrpSpPr>
            <p:grpSpPr bwMode="auto">
              <a:xfrm>
                <a:off x="1913" y="3225"/>
                <a:ext cx="150" cy="129"/>
                <a:chOff x="1913" y="3225"/>
                <a:chExt cx="150" cy="129"/>
              </a:xfrm>
            </p:grpSpPr>
            <p:sp>
              <p:nvSpPr>
                <p:cNvPr id="52411" name="AutoShape 363"/>
                <p:cNvSpPr>
                  <a:spLocks noChangeArrowheads="1"/>
                </p:cNvSpPr>
                <p:nvPr/>
              </p:nvSpPr>
              <p:spPr bwMode="auto">
                <a:xfrm rot="19620000" flipH="1">
                  <a:off x="1932" y="324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12" name="AutoShape 364"/>
                <p:cNvSpPr>
                  <a:spLocks noChangeArrowheads="1"/>
                </p:cNvSpPr>
                <p:nvPr/>
              </p:nvSpPr>
              <p:spPr bwMode="auto">
                <a:xfrm rot="19620000" flipH="1">
                  <a:off x="1935" y="322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13" name="Line 365"/>
                <p:cNvSpPr>
                  <a:spLocks noChangeShapeType="1"/>
                </p:cNvSpPr>
                <p:nvPr/>
              </p:nvSpPr>
              <p:spPr bwMode="auto">
                <a:xfrm flipH="1">
                  <a:off x="1995" y="332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4" name="Line 366"/>
                <p:cNvSpPr>
                  <a:spLocks noChangeShapeType="1"/>
                </p:cNvSpPr>
                <p:nvPr/>
              </p:nvSpPr>
              <p:spPr bwMode="auto">
                <a:xfrm flipH="1">
                  <a:off x="2059" y="3287"/>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5" name="Line 367"/>
                <p:cNvSpPr>
                  <a:spLocks noChangeShapeType="1"/>
                </p:cNvSpPr>
                <p:nvPr/>
              </p:nvSpPr>
              <p:spPr bwMode="auto">
                <a:xfrm flipH="1">
                  <a:off x="2062" y="3288"/>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6" name="Line 368"/>
                <p:cNvSpPr>
                  <a:spLocks noChangeShapeType="1"/>
                </p:cNvSpPr>
                <p:nvPr/>
              </p:nvSpPr>
              <p:spPr bwMode="auto">
                <a:xfrm flipH="1">
                  <a:off x="1918" y="326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7" name="Line 369"/>
                <p:cNvSpPr>
                  <a:spLocks noChangeShapeType="1"/>
                </p:cNvSpPr>
                <p:nvPr/>
              </p:nvSpPr>
              <p:spPr bwMode="auto">
                <a:xfrm flipH="1">
                  <a:off x="1913" y="326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394" name="Group 370"/>
              <p:cNvGrpSpPr>
                <a:grpSpLocks/>
              </p:cNvGrpSpPr>
              <p:nvPr/>
            </p:nvGrpSpPr>
            <p:grpSpPr bwMode="auto">
              <a:xfrm>
                <a:off x="1846" y="2809"/>
                <a:ext cx="757" cy="1056"/>
                <a:chOff x="1846" y="2809"/>
                <a:chExt cx="757" cy="1056"/>
              </a:xfrm>
            </p:grpSpPr>
            <p:sp>
              <p:nvSpPr>
                <p:cNvPr id="52395" name="Freeform 371"/>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396" name="Freeform 372"/>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397" name="Freeform 373"/>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398" name="Freeform 374"/>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399" name="Freeform 375"/>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400" name="Freeform 376"/>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401" name="Freeform 377"/>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402" name="Freeform 378"/>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403" name="Freeform 379"/>
                <p:cNvSpPr>
                  <a:spLocks/>
                </p:cNvSpPr>
                <p:nvPr/>
              </p:nvSpPr>
              <p:spPr bwMode="auto">
                <a:xfrm>
                  <a:off x="2282" y="3520"/>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404" name="Freeform 380"/>
                <p:cNvSpPr>
                  <a:spLocks/>
                </p:cNvSpPr>
                <p:nvPr/>
              </p:nvSpPr>
              <p:spPr bwMode="auto">
                <a:xfrm>
                  <a:off x="2282" y="3520"/>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405" name="Freeform 381"/>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406" name="Freeform 382"/>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407" name="Freeform 383"/>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408" name="Freeform 384"/>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409" name="Freeform 385"/>
                <p:cNvSpPr>
                  <a:spLocks/>
                </p:cNvSpPr>
                <p:nvPr/>
              </p:nvSpPr>
              <p:spPr bwMode="auto">
                <a:xfrm>
                  <a:off x="2010" y="3497"/>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410" name="Freeform 386"/>
                <p:cNvSpPr>
                  <a:spLocks/>
                </p:cNvSpPr>
                <p:nvPr/>
              </p:nvSpPr>
              <p:spPr bwMode="auto">
                <a:xfrm>
                  <a:off x="2010" y="3497"/>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238" name="Group 387"/>
            <p:cNvGrpSpPr>
              <a:grpSpLocks/>
            </p:cNvGrpSpPr>
            <p:nvPr/>
          </p:nvGrpSpPr>
          <p:grpSpPr bwMode="auto">
            <a:xfrm>
              <a:off x="1370" y="1727"/>
              <a:ext cx="573" cy="552"/>
              <a:chOff x="1370" y="1727"/>
              <a:chExt cx="573" cy="552"/>
            </a:xfrm>
          </p:grpSpPr>
          <p:sp>
            <p:nvSpPr>
              <p:cNvPr id="52362" name="Line 388"/>
              <p:cNvSpPr>
                <a:spLocks noChangeShapeType="1"/>
              </p:cNvSpPr>
              <p:nvPr/>
            </p:nvSpPr>
            <p:spPr bwMode="auto">
              <a:xfrm flipV="1">
                <a:off x="1885" y="1857"/>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63" name="Freeform 389"/>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364" name="Freeform 390"/>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365" name="Freeform 391"/>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366" name="Freeform 392"/>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367" name="Freeform 393"/>
              <p:cNvSpPr>
                <a:spLocks/>
              </p:cNvSpPr>
              <p:nvPr/>
            </p:nvSpPr>
            <p:spPr bwMode="auto">
              <a:xfrm>
                <a:off x="1447" y="1737"/>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368" name="Freeform 394"/>
              <p:cNvSpPr>
                <a:spLocks/>
              </p:cNvSpPr>
              <p:nvPr/>
            </p:nvSpPr>
            <p:spPr bwMode="auto">
              <a:xfrm>
                <a:off x="1447" y="1737"/>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369" name="Line 395"/>
              <p:cNvSpPr>
                <a:spLocks noChangeShapeType="1"/>
              </p:cNvSpPr>
              <p:nvPr/>
            </p:nvSpPr>
            <p:spPr bwMode="auto">
              <a:xfrm flipV="1">
                <a:off x="1921" y="1784"/>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70" name="Line 396"/>
              <p:cNvSpPr>
                <a:spLocks noChangeShapeType="1"/>
              </p:cNvSpPr>
              <p:nvPr/>
            </p:nvSpPr>
            <p:spPr bwMode="auto">
              <a:xfrm>
                <a:off x="1930" y="2246"/>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71" name="Freeform 397"/>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372" name="Freeform 398"/>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373" name="Freeform 399"/>
              <p:cNvSpPr>
                <a:spLocks/>
              </p:cNvSpPr>
              <p:nvPr/>
            </p:nvSpPr>
            <p:spPr bwMode="auto">
              <a:xfrm>
                <a:off x="1401" y="1755"/>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374" name="Freeform 400"/>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375" name="Freeform 401"/>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376" name="Freeform 402"/>
              <p:cNvSpPr>
                <a:spLocks/>
              </p:cNvSpPr>
              <p:nvPr/>
            </p:nvSpPr>
            <p:spPr bwMode="auto">
              <a:xfrm>
                <a:off x="1873" y="1921"/>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377" name="Freeform 403"/>
              <p:cNvSpPr>
                <a:spLocks/>
              </p:cNvSpPr>
              <p:nvPr/>
            </p:nvSpPr>
            <p:spPr bwMode="auto">
              <a:xfrm>
                <a:off x="1370" y="2022"/>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378" name="Freeform 404"/>
              <p:cNvSpPr>
                <a:spLocks/>
              </p:cNvSpPr>
              <p:nvPr/>
            </p:nvSpPr>
            <p:spPr bwMode="auto">
              <a:xfrm>
                <a:off x="1370" y="2022"/>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379" name="Freeform 405"/>
              <p:cNvSpPr>
                <a:spLocks/>
              </p:cNvSpPr>
              <p:nvPr/>
            </p:nvSpPr>
            <p:spPr bwMode="auto">
              <a:xfrm>
                <a:off x="1471" y="1751"/>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380" name="Freeform 406"/>
              <p:cNvSpPr>
                <a:spLocks/>
              </p:cNvSpPr>
              <p:nvPr/>
            </p:nvSpPr>
            <p:spPr bwMode="auto">
              <a:xfrm>
                <a:off x="1471" y="1751"/>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381" name="Freeform 407"/>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382" name="Freeform 408"/>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383" name="Freeform 409"/>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384" name="Freeform 410"/>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385" name="Freeform 411"/>
              <p:cNvSpPr>
                <a:spLocks/>
              </p:cNvSpPr>
              <p:nvPr/>
            </p:nvSpPr>
            <p:spPr bwMode="auto">
              <a:xfrm>
                <a:off x="1874" y="1793"/>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386" name="Group 412"/>
              <p:cNvGrpSpPr>
                <a:grpSpLocks/>
              </p:cNvGrpSpPr>
              <p:nvPr/>
            </p:nvGrpSpPr>
            <p:grpSpPr bwMode="auto">
              <a:xfrm>
                <a:off x="1412" y="1782"/>
                <a:ext cx="144" cy="250"/>
                <a:chOff x="1412" y="1782"/>
                <a:chExt cx="144" cy="250"/>
              </a:xfrm>
            </p:grpSpPr>
            <p:sp>
              <p:nvSpPr>
                <p:cNvPr id="52387" name="AutoShape 413"/>
                <p:cNvSpPr>
                  <a:spLocks noChangeArrowheads="1"/>
                </p:cNvSpPr>
                <p:nvPr/>
              </p:nvSpPr>
              <p:spPr bwMode="auto">
                <a:xfrm rot="480000" flipH="1">
                  <a:off x="1412" y="1803"/>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388" name="Line 414"/>
                <p:cNvSpPr>
                  <a:spLocks noChangeShapeType="1"/>
                </p:cNvSpPr>
                <p:nvPr/>
              </p:nvSpPr>
              <p:spPr bwMode="auto">
                <a:xfrm flipV="1">
                  <a:off x="1532" y="179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89" name="Line 415"/>
                <p:cNvSpPr>
                  <a:spLocks noChangeShapeType="1"/>
                </p:cNvSpPr>
                <p:nvPr/>
              </p:nvSpPr>
              <p:spPr bwMode="auto">
                <a:xfrm>
                  <a:off x="1445" y="1782"/>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90" name="Line 416"/>
                <p:cNvSpPr>
                  <a:spLocks noChangeShapeType="1"/>
                </p:cNvSpPr>
                <p:nvPr/>
              </p:nvSpPr>
              <p:spPr bwMode="auto">
                <a:xfrm flipV="1">
                  <a:off x="1428" y="1782"/>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91" name="Line 417"/>
                <p:cNvSpPr>
                  <a:spLocks noChangeShapeType="1"/>
                </p:cNvSpPr>
                <p:nvPr/>
              </p:nvSpPr>
              <p:spPr bwMode="auto">
                <a:xfrm flipV="1">
                  <a:off x="1539" y="2025"/>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92" name="Line 418"/>
                <p:cNvSpPr>
                  <a:spLocks noChangeShapeType="1"/>
                </p:cNvSpPr>
                <p:nvPr/>
              </p:nvSpPr>
              <p:spPr bwMode="auto">
                <a:xfrm>
                  <a:off x="1549" y="1794"/>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239" name="Group 419"/>
            <p:cNvGrpSpPr>
              <a:grpSpLocks/>
            </p:cNvGrpSpPr>
            <p:nvPr/>
          </p:nvGrpSpPr>
          <p:grpSpPr bwMode="auto">
            <a:xfrm>
              <a:off x="3397" y="3181"/>
              <a:ext cx="573" cy="552"/>
              <a:chOff x="3397" y="3181"/>
              <a:chExt cx="573" cy="552"/>
            </a:xfrm>
          </p:grpSpPr>
          <p:sp>
            <p:nvSpPr>
              <p:cNvPr id="52331" name="Line 420"/>
              <p:cNvSpPr>
                <a:spLocks noChangeShapeType="1"/>
              </p:cNvSpPr>
              <p:nvPr/>
            </p:nvSpPr>
            <p:spPr bwMode="auto">
              <a:xfrm flipV="1">
                <a:off x="3912" y="3311"/>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32" name="Freeform 421"/>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333" name="Freeform 422"/>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334" name="Freeform 423"/>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335" name="Freeform 424"/>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336" name="Freeform 425"/>
              <p:cNvSpPr>
                <a:spLocks/>
              </p:cNvSpPr>
              <p:nvPr/>
            </p:nvSpPr>
            <p:spPr bwMode="auto">
              <a:xfrm>
                <a:off x="3474" y="3191"/>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337" name="Freeform 426"/>
              <p:cNvSpPr>
                <a:spLocks/>
              </p:cNvSpPr>
              <p:nvPr/>
            </p:nvSpPr>
            <p:spPr bwMode="auto">
              <a:xfrm>
                <a:off x="3474" y="3191"/>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338" name="Line 427"/>
              <p:cNvSpPr>
                <a:spLocks noChangeShapeType="1"/>
              </p:cNvSpPr>
              <p:nvPr/>
            </p:nvSpPr>
            <p:spPr bwMode="auto">
              <a:xfrm flipV="1">
                <a:off x="3948" y="3238"/>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39" name="Line 428"/>
              <p:cNvSpPr>
                <a:spLocks noChangeShapeType="1"/>
              </p:cNvSpPr>
              <p:nvPr/>
            </p:nvSpPr>
            <p:spPr bwMode="auto">
              <a:xfrm>
                <a:off x="3957" y="3700"/>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40" name="Freeform 429"/>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341" name="Freeform 430"/>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342" name="Freeform 431"/>
              <p:cNvSpPr>
                <a:spLocks/>
              </p:cNvSpPr>
              <p:nvPr/>
            </p:nvSpPr>
            <p:spPr bwMode="auto">
              <a:xfrm>
                <a:off x="3428" y="3209"/>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343" name="Freeform 432"/>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344" name="Freeform 433"/>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345" name="Freeform 434"/>
              <p:cNvSpPr>
                <a:spLocks/>
              </p:cNvSpPr>
              <p:nvPr/>
            </p:nvSpPr>
            <p:spPr bwMode="auto">
              <a:xfrm>
                <a:off x="3900" y="3375"/>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346" name="Freeform 435"/>
              <p:cNvSpPr>
                <a:spLocks/>
              </p:cNvSpPr>
              <p:nvPr/>
            </p:nvSpPr>
            <p:spPr bwMode="auto">
              <a:xfrm>
                <a:off x="3397" y="3476"/>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347" name="Freeform 436"/>
              <p:cNvSpPr>
                <a:spLocks/>
              </p:cNvSpPr>
              <p:nvPr/>
            </p:nvSpPr>
            <p:spPr bwMode="auto">
              <a:xfrm>
                <a:off x="3397" y="3476"/>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348" name="Freeform 437"/>
              <p:cNvSpPr>
                <a:spLocks/>
              </p:cNvSpPr>
              <p:nvPr/>
            </p:nvSpPr>
            <p:spPr bwMode="auto">
              <a:xfrm>
                <a:off x="3498" y="3205"/>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349" name="Freeform 438"/>
              <p:cNvSpPr>
                <a:spLocks/>
              </p:cNvSpPr>
              <p:nvPr/>
            </p:nvSpPr>
            <p:spPr bwMode="auto">
              <a:xfrm>
                <a:off x="3498" y="3205"/>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350" name="Freeform 439"/>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351" name="Freeform 440"/>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352" name="Freeform 441"/>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353" name="Freeform 442"/>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354" name="Freeform 443"/>
              <p:cNvSpPr>
                <a:spLocks/>
              </p:cNvSpPr>
              <p:nvPr/>
            </p:nvSpPr>
            <p:spPr bwMode="auto">
              <a:xfrm>
                <a:off x="3901" y="3247"/>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355" name="Group 444"/>
              <p:cNvGrpSpPr>
                <a:grpSpLocks/>
              </p:cNvGrpSpPr>
              <p:nvPr/>
            </p:nvGrpSpPr>
            <p:grpSpPr bwMode="auto">
              <a:xfrm>
                <a:off x="3439" y="3236"/>
                <a:ext cx="144" cy="250"/>
                <a:chOff x="3439" y="3236"/>
                <a:chExt cx="144" cy="250"/>
              </a:xfrm>
            </p:grpSpPr>
            <p:sp>
              <p:nvSpPr>
                <p:cNvPr id="52356" name="AutoShape 445"/>
                <p:cNvSpPr>
                  <a:spLocks noChangeArrowheads="1"/>
                </p:cNvSpPr>
                <p:nvPr/>
              </p:nvSpPr>
              <p:spPr bwMode="auto">
                <a:xfrm rot="480000" flipH="1">
                  <a:off x="3439" y="3257"/>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357" name="Line 446"/>
                <p:cNvSpPr>
                  <a:spLocks noChangeShapeType="1"/>
                </p:cNvSpPr>
                <p:nvPr/>
              </p:nvSpPr>
              <p:spPr bwMode="auto">
                <a:xfrm flipV="1">
                  <a:off x="3559" y="3250"/>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58" name="Line 447"/>
                <p:cNvSpPr>
                  <a:spLocks noChangeShapeType="1"/>
                </p:cNvSpPr>
                <p:nvPr/>
              </p:nvSpPr>
              <p:spPr bwMode="auto">
                <a:xfrm>
                  <a:off x="3472" y="3236"/>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59" name="Line 448"/>
                <p:cNvSpPr>
                  <a:spLocks noChangeShapeType="1"/>
                </p:cNvSpPr>
                <p:nvPr/>
              </p:nvSpPr>
              <p:spPr bwMode="auto">
                <a:xfrm flipV="1">
                  <a:off x="3455" y="323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60" name="Line 449"/>
                <p:cNvSpPr>
                  <a:spLocks noChangeShapeType="1"/>
                </p:cNvSpPr>
                <p:nvPr/>
              </p:nvSpPr>
              <p:spPr bwMode="auto">
                <a:xfrm flipV="1">
                  <a:off x="3566" y="3479"/>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61" name="Line 450"/>
                <p:cNvSpPr>
                  <a:spLocks noChangeShapeType="1"/>
                </p:cNvSpPr>
                <p:nvPr/>
              </p:nvSpPr>
              <p:spPr bwMode="auto">
                <a:xfrm>
                  <a:off x="3576" y="3248"/>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240" name="Group 451"/>
            <p:cNvGrpSpPr>
              <a:grpSpLocks/>
            </p:cNvGrpSpPr>
            <p:nvPr/>
          </p:nvGrpSpPr>
          <p:grpSpPr bwMode="auto">
            <a:xfrm>
              <a:off x="267" y="1058"/>
              <a:ext cx="1207" cy="973"/>
              <a:chOff x="267" y="1058"/>
              <a:chExt cx="1207" cy="973"/>
            </a:xfrm>
          </p:grpSpPr>
          <p:sp>
            <p:nvSpPr>
              <p:cNvPr id="52265" name="Freeform 452"/>
              <p:cNvSpPr>
                <a:spLocks/>
              </p:cNvSpPr>
              <p:nvPr/>
            </p:nvSpPr>
            <p:spPr bwMode="auto">
              <a:xfrm>
                <a:off x="278" y="1487"/>
                <a:ext cx="616" cy="530"/>
              </a:xfrm>
              <a:custGeom>
                <a:avLst/>
                <a:gdLst>
                  <a:gd name="T0" fmla="*/ 0 w 616"/>
                  <a:gd name="T1" fmla="*/ 145 h 530"/>
                  <a:gd name="T2" fmla="*/ 147 w 616"/>
                  <a:gd name="T3" fmla="*/ 0 h 530"/>
                  <a:gd name="T4" fmla="*/ 615 w 616"/>
                  <a:gd name="T5" fmla="*/ 366 h 530"/>
                  <a:gd name="T6" fmla="*/ 615 w 616"/>
                  <a:gd name="T7" fmla="*/ 414 h 530"/>
                  <a:gd name="T8" fmla="*/ 467 w 616"/>
                  <a:gd name="T9" fmla="*/ 529 h 530"/>
                  <a:gd name="T10" fmla="*/ 0 w 616"/>
                  <a:gd name="T11" fmla="*/ 160 h 530"/>
                  <a:gd name="T12" fmla="*/ 0 w 616"/>
                  <a:gd name="T13" fmla="*/ 145 h 530"/>
                  <a:gd name="T14" fmla="*/ 0 60000 65536"/>
                  <a:gd name="T15" fmla="*/ 0 60000 65536"/>
                  <a:gd name="T16" fmla="*/ 0 60000 65536"/>
                  <a:gd name="T17" fmla="*/ 0 60000 65536"/>
                  <a:gd name="T18" fmla="*/ 0 60000 65536"/>
                  <a:gd name="T19" fmla="*/ 0 60000 65536"/>
                  <a:gd name="T20" fmla="*/ 0 60000 65536"/>
                  <a:gd name="T21" fmla="*/ 0 w 616"/>
                  <a:gd name="T22" fmla="*/ 0 h 530"/>
                  <a:gd name="T23" fmla="*/ 616 w 616"/>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 h="530">
                    <a:moveTo>
                      <a:pt x="0" y="145"/>
                    </a:moveTo>
                    <a:lnTo>
                      <a:pt x="147" y="0"/>
                    </a:lnTo>
                    <a:lnTo>
                      <a:pt x="615" y="366"/>
                    </a:lnTo>
                    <a:lnTo>
                      <a:pt x="615" y="414"/>
                    </a:lnTo>
                    <a:lnTo>
                      <a:pt x="467" y="529"/>
                    </a:lnTo>
                    <a:lnTo>
                      <a:pt x="0" y="160"/>
                    </a:lnTo>
                    <a:lnTo>
                      <a:pt x="0" y="145"/>
                    </a:lnTo>
                  </a:path>
                </a:pathLst>
              </a:custGeom>
              <a:solidFill>
                <a:srgbClr val="FFFFFF"/>
              </a:solidFill>
              <a:ln w="9525" cap="rnd">
                <a:noFill/>
                <a:round/>
                <a:headEnd/>
                <a:tailEnd/>
              </a:ln>
            </p:spPr>
            <p:txBody>
              <a:bodyPr/>
              <a:lstStyle/>
              <a:p>
                <a:endParaRPr lang="zh-CN" altLang="en-US"/>
              </a:p>
            </p:txBody>
          </p:sp>
          <p:sp>
            <p:nvSpPr>
              <p:cNvPr id="52266" name="Freeform 453"/>
              <p:cNvSpPr>
                <a:spLocks/>
              </p:cNvSpPr>
              <p:nvPr/>
            </p:nvSpPr>
            <p:spPr bwMode="auto">
              <a:xfrm>
                <a:off x="269" y="1472"/>
                <a:ext cx="167" cy="166"/>
              </a:xfrm>
              <a:custGeom>
                <a:avLst/>
                <a:gdLst>
                  <a:gd name="T0" fmla="*/ 163 w 167"/>
                  <a:gd name="T1" fmla="*/ 7 h 166"/>
                  <a:gd name="T2" fmla="*/ 144 w 167"/>
                  <a:gd name="T3" fmla="*/ 9 h 166"/>
                  <a:gd name="T4" fmla="*/ 0 w 167"/>
                  <a:gd name="T5" fmla="*/ 151 h 166"/>
                  <a:gd name="T6" fmla="*/ 21 w 167"/>
                  <a:gd name="T7" fmla="*/ 165 h 166"/>
                  <a:gd name="T8" fmla="*/ 166 w 167"/>
                  <a:gd name="T9" fmla="*/ 20 h 166"/>
                  <a:gd name="T10" fmla="*/ 146 w 167"/>
                  <a:gd name="T11" fmla="*/ 22 h 166"/>
                  <a:gd name="T12" fmla="*/ 163 w 167"/>
                  <a:gd name="T13" fmla="*/ 7 h 166"/>
                  <a:gd name="T14" fmla="*/ 153 w 167"/>
                  <a:gd name="T15" fmla="*/ 0 h 166"/>
                  <a:gd name="T16" fmla="*/ 144 w 167"/>
                  <a:gd name="T17" fmla="*/ 9 h 166"/>
                  <a:gd name="T18" fmla="*/ 163 w 167"/>
                  <a:gd name="T19" fmla="*/ 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66"/>
                  <a:gd name="T32" fmla="*/ 167 w 16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66">
                    <a:moveTo>
                      <a:pt x="163" y="7"/>
                    </a:moveTo>
                    <a:lnTo>
                      <a:pt x="144" y="9"/>
                    </a:lnTo>
                    <a:lnTo>
                      <a:pt x="0" y="151"/>
                    </a:lnTo>
                    <a:lnTo>
                      <a:pt x="21" y="165"/>
                    </a:lnTo>
                    <a:lnTo>
                      <a:pt x="166" y="20"/>
                    </a:lnTo>
                    <a:lnTo>
                      <a:pt x="146" y="22"/>
                    </a:lnTo>
                    <a:lnTo>
                      <a:pt x="163" y="7"/>
                    </a:lnTo>
                    <a:lnTo>
                      <a:pt x="153" y="0"/>
                    </a:lnTo>
                    <a:lnTo>
                      <a:pt x="144" y="9"/>
                    </a:lnTo>
                    <a:lnTo>
                      <a:pt x="163" y="7"/>
                    </a:lnTo>
                  </a:path>
                </a:pathLst>
              </a:custGeom>
              <a:solidFill>
                <a:srgbClr val="000000"/>
              </a:solidFill>
              <a:ln w="9525" cap="rnd">
                <a:noFill/>
                <a:round/>
                <a:headEnd/>
                <a:tailEnd/>
              </a:ln>
            </p:spPr>
            <p:txBody>
              <a:bodyPr/>
              <a:lstStyle/>
              <a:p>
                <a:endParaRPr lang="zh-CN" altLang="en-US"/>
              </a:p>
            </p:txBody>
          </p:sp>
          <p:sp>
            <p:nvSpPr>
              <p:cNvPr id="52267" name="Freeform 454"/>
              <p:cNvSpPr>
                <a:spLocks/>
              </p:cNvSpPr>
              <p:nvPr/>
            </p:nvSpPr>
            <p:spPr bwMode="auto">
              <a:xfrm>
                <a:off x="417" y="1479"/>
                <a:ext cx="490" cy="384"/>
              </a:xfrm>
              <a:custGeom>
                <a:avLst/>
                <a:gdLst>
                  <a:gd name="T0" fmla="*/ 489 w 490"/>
                  <a:gd name="T1" fmla="*/ 375 h 384"/>
                  <a:gd name="T2" fmla="*/ 486 w 490"/>
                  <a:gd name="T3" fmla="*/ 369 h 384"/>
                  <a:gd name="T4" fmla="*/ 16 w 490"/>
                  <a:gd name="T5" fmla="*/ 0 h 384"/>
                  <a:gd name="T6" fmla="*/ 0 w 490"/>
                  <a:gd name="T7" fmla="*/ 15 h 384"/>
                  <a:gd name="T8" fmla="*/ 467 w 490"/>
                  <a:gd name="T9" fmla="*/ 383 h 384"/>
                  <a:gd name="T10" fmla="*/ 464 w 490"/>
                  <a:gd name="T11" fmla="*/ 375 h 384"/>
                  <a:gd name="T12" fmla="*/ 489 w 490"/>
                  <a:gd name="T13" fmla="*/ 375 h 384"/>
                  <a:gd name="T14" fmla="*/ 489 w 490"/>
                  <a:gd name="T15" fmla="*/ 371 h 384"/>
                  <a:gd name="T16" fmla="*/ 486 w 490"/>
                  <a:gd name="T17" fmla="*/ 369 h 384"/>
                  <a:gd name="T18" fmla="*/ 489 w 490"/>
                  <a:gd name="T19" fmla="*/ 37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0"/>
                  <a:gd name="T31" fmla="*/ 0 h 384"/>
                  <a:gd name="T32" fmla="*/ 490 w 490"/>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0" h="384">
                    <a:moveTo>
                      <a:pt x="489" y="375"/>
                    </a:moveTo>
                    <a:lnTo>
                      <a:pt x="486" y="369"/>
                    </a:lnTo>
                    <a:lnTo>
                      <a:pt x="16" y="0"/>
                    </a:lnTo>
                    <a:lnTo>
                      <a:pt x="0" y="15"/>
                    </a:lnTo>
                    <a:lnTo>
                      <a:pt x="467" y="383"/>
                    </a:lnTo>
                    <a:lnTo>
                      <a:pt x="464" y="375"/>
                    </a:lnTo>
                    <a:lnTo>
                      <a:pt x="489" y="375"/>
                    </a:lnTo>
                    <a:lnTo>
                      <a:pt x="489" y="371"/>
                    </a:lnTo>
                    <a:lnTo>
                      <a:pt x="486" y="369"/>
                    </a:lnTo>
                    <a:lnTo>
                      <a:pt x="489" y="375"/>
                    </a:lnTo>
                  </a:path>
                </a:pathLst>
              </a:custGeom>
              <a:solidFill>
                <a:srgbClr val="000000"/>
              </a:solidFill>
              <a:ln w="9525" cap="rnd">
                <a:noFill/>
                <a:round/>
                <a:headEnd/>
                <a:tailEnd/>
              </a:ln>
            </p:spPr>
            <p:txBody>
              <a:bodyPr/>
              <a:lstStyle/>
              <a:p>
                <a:endParaRPr lang="zh-CN" altLang="en-US"/>
              </a:p>
            </p:txBody>
          </p:sp>
          <p:sp>
            <p:nvSpPr>
              <p:cNvPr id="52268" name="Freeform 455"/>
              <p:cNvSpPr>
                <a:spLocks/>
              </p:cNvSpPr>
              <p:nvPr/>
            </p:nvSpPr>
            <p:spPr bwMode="auto">
              <a:xfrm>
                <a:off x="871" y="1853"/>
                <a:ext cx="41" cy="57"/>
              </a:xfrm>
              <a:custGeom>
                <a:avLst/>
                <a:gdLst>
                  <a:gd name="T0" fmla="*/ 36 w 41"/>
                  <a:gd name="T1" fmla="*/ 56 h 57"/>
                  <a:gd name="T2" fmla="*/ 40 w 41"/>
                  <a:gd name="T3" fmla="*/ 48 h 57"/>
                  <a:gd name="T4" fmla="*/ 40 w 41"/>
                  <a:gd name="T5" fmla="*/ 0 h 57"/>
                  <a:gd name="T6" fmla="*/ 0 w 41"/>
                  <a:gd name="T7" fmla="*/ 0 h 57"/>
                  <a:gd name="T8" fmla="*/ 0 w 41"/>
                  <a:gd name="T9" fmla="*/ 48 h 57"/>
                  <a:gd name="T10" fmla="*/ 4 w 41"/>
                  <a:gd name="T11" fmla="*/ 40 h 57"/>
                  <a:gd name="T12" fmla="*/ 36 w 41"/>
                  <a:gd name="T13" fmla="*/ 56 h 57"/>
                  <a:gd name="T14" fmla="*/ 40 w 41"/>
                  <a:gd name="T15" fmla="*/ 52 h 57"/>
                  <a:gd name="T16" fmla="*/ 40 w 41"/>
                  <a:gd name="T17" fmla="*/ 48 h 57"/>
                  <a:gd name="T18" fmla="*/ 36 w 41"/>
                  <a:gd name="T19" fmla="*/ 5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7"/>
                  <a:gd name="T32" fmla="*/ 41 w 4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7">
                    <a:moveTo>
                      <a:pt x="36" y="56"/>
                    </a:moveTo>
                    <a:lnTo>
                      <a:pt x="40" y="48"/>
                    </a:lnTo>
                    <a:lnTo>
                      <a:pt x="40" y="0"/>
                    </a:lnTo>
                    <a:lnTo>
                      <a:pt x="0" y="0"/>
                    </a:lnTo>
                    <a:lnTo>
                      <a:pt x="0" y="48"/>
                    </a:lnTo>
                    <a:lnTo>
                      <a:pt x="4" y="40"/>
                    </a:lnTo>
                    <a:lnTo>
                      <a:pt x="36" y="56"/>
                    </a:lnTo>
                    <a:lnTo>
                      <a:pt x="40" y="52"/>
                    </a:lnTo>
                    <a:lnTo>
                      <a:pt x="40" y="48"/>
                    </a:lnTo>
                    <a:lnTo>
                      <a:pt x="36" y="56"/>
                    </a:lnTo>
                  </a:path>
                </a:pathLst>
              </a:custGeom>
              <a:solidFill>
                <a:srgbClr val="000000"/>
              </a:solidFill>
              <a:ln w="9525" cap="rnd">
                <a:noFill/>
                <a:round/>
                <a:headEnd/>
                <a:tailEnd/>
              </a:ln>
            </p:spPr>
            <p:txBody>
              <a:bodyPr/>
              <a:lstStyle/>
              <a:p>
                <a:endParaRPr lang="zh-CN" altLang="en-US"/>
              </a:p>
            </p:txBody>
          </p:sp>
          <p:sp>
            <p:nvSpPr>
              <p:cNvPr id="52269" name="Freeform 456"/>
              <p:cNvSpPr>
                <a:spLocks/>
              </p:cNvSpPr>
              <p:nvPr/>
            </p:nvSpPr>
            <p:spPr bwMode="auto">
              <a:xfrm>
                <a:off x="735" y="1894"/>
                <a:ext cx="169" cy="137"/>
              </a:xfrm>
              <a:custGeom>
                <a:avLst/>
                <a:gdLst>
                  <a:gd name="T0" fmla="*/ 0 w 169"/>
                  <a:gd name="T1" fmla="*/ 130 h 137"/>
                  <a:gd name="T2" fmla="*/ 17 w 169"/>
                  <a:gd name="T3" fmla="*/ 130 h 137"/>
                  <a:gd name="T4" fmla="*/ 168 w 169"/>
                  <a:gd name="T5" fmla="*/ 15 h 137"/>
                  <a:gd name="T6" fmla="*/ 148 w 169"/>
                  <a:gd name="T7" fmla="*/ 0 h 137"/>
                  <a:gd name="T8" fmla="*/ 0 w 169"/>
                  <a:gd name="T9" fmla="*/ 114 h 137"/>
                  <a:gd name="T10" fmla="*/ 17 w 169"/>
                  <a:gd name="T11" fmla="*/ 114 h 137"/>
                  <a:gd name="T12" fmla="*/ 0 w 169"/>
                  <a:gd name="T13" fmla="*/ 130 h 137"/>
                  <a:gd name="T14" fmla="*/ 7 w 169"/>
                  <a:gd name="T15" fmla="*/ 136 h 137"/>
                  <a:gd name="T16" fmla="*/ 17 w 169"/>
                  <a:gd name="T17" fmla="*/ 130 h 137"/>
                  <a:gd name="T18" fmla="*/ 0 w 169"/>
                  <a:gd name="T19" fmla="*/ 13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37"/>
                  <a:gd name="T32" fmla="*/ 169 w 169"/>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37">
                    <a:moveTo>
                      <a:pt x="0" y="130"/>
                    </a:moveTo>
                    <a:lnTo>
                      <a:pt x="17" y="130"/>
                    </a:lnTo>
                    <a:lnTo>
                      <a:pt x="168" y="15"/>
                    </a:lnTo>
                    <a:lnTo>
                      <a:pt x="148" y="0"/>
                    </a:lnTo>
                    <a:lnTo>
                      <a:pt x="0" y="114"/>
                    </a:lnTo>
                    <a:lnTo>
                      <a:pt x="17" y="114"/>
                    </a:lnTo>
                    <a:lnTo>
                      <a:pt x="0" y="130"/>
                    </a:lnTo>
                    <a:lnTo>
                      <a:pt x="7" y="136"/>
                    </a:lnTo>
                    <a:lnTo>
                      <a:pt x="17" y="130"/>
                    </a:lnTo>
                    <a:lnTo>
                      <a:pt x="0" y="130"/>
                    </a:lnTo>
                  </a:path>
                </a:pathLst>
              </a:custGeom>
              <a:solidFill>
                <a:srgbClr val="000000"/>
              </a:solidFill>
              <a:ln w="9525" cap="rnd">
                <a:noFill/>
                <a:round/>
                <a:headEnd/>
                <a:tailEnd/>
              </a:ln>
            </p:spPr>
            <p:txBody>
              <a:bodyPr/>
              <a:lstStyle/>
              <a:p>
                <a:endParaRPr lang="zh-CN" altLang="en-US"/>
              </a:p>
            </p:txBody>
          </p:sp>
          <p:sp>
            <p:nvSpPr>
              <p:cNvPr id="52270" name="Freeform 457"/>
              <p:cNvSpPr>
                <a:spLocks/>
              </p:cNvSpPr>
              <p:nvPr/>
            </p:nvSpPr>
            <p:spPr bwMode="auto">
              <a:xfrm>
                <a:off x="267" y="1639"/>
                <a:ext cx="489" cy="386"/>
              </a:xfrm>
              <a:custGeom>
                <a:avLst/>
                <a:gdLst>
                  <a:gd name="T0" fmla="*/ 0 w 489"/>
                  <a:gd name="T1" fmla="*/ 7 h 386"/>
                  <a:gd name="T2" fmla="*/ 4 w 489"/>
                  <a:gd name="T3" fmla="*/ 15 h 386"/>
                  <a:gd name="T4" fmla="*/ 471 w 489"/>
                  <a:gd name="T5" fmla="*/ 385 h 386"/>
                  <a:gd name="T6" fmla="*/ 488 w 489"/>
                  <a:gd name="T7" fmla="*/ 369 h 386"/>
                  <a:gd name="T8" fmla="*/ 21 w 489"/>
                  <a:gd name="T9" fmla="*/ 0 h 386"/>
                  <a:gd name="T10" fmla="*/ 26 w 489"/>
                  <a:gd name="T11" fmla="*/ 7 h 386"/>
                  <a:gd name="T12" fmla="*/ 0 w 489"/>
                  <a:gd name="T13" fmla="*/ 7 h 386"/>
                  <a:gd name="T14" fmla="*/ 0 w 489"/>
                  <a:gd name="T15" fmla="*/ 11 h 386"/>
                  <a:gd name="T16" fmla="*/ 4 w 489"/>
                  <a:gd name="T17" fmla="*/ 15 h 386"/>
                  <a:gd name="T18" fmla="*/ 0 w 489"/>
                  <a:gd name="T19" fmla="*/ 7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9"/>
                  <a:gd name="T31" fmla="*/ 0 h 386"/>
                  <a:gd name="T32" fmla="*/ 489 w 489"/>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9" h="386">
                    <a:moveTo>
                      <a:pt x="0" y="7"/>
                    </a:moveTo>
                    <a:lnTo>
                      <a:pt x="4" y="15"/>
                    </a:lnTo>
                    <a:lnTo>
                      <a:pt x="471" y="385"/>
                    </a:lnTo>
                    <a:lnTo>
                      <a:pt x="488" y="369"/>
                    </a:lnTo>
                    <a:lnTo>
                      <a:pt x="21" y="0"/>
                    </a:lnTo>
                    <a:lnTo>
                      <a:pt x="26" y="7"/>
                    </a:lnTo>
                    <a:lnTo>
                      <a:pt x="0" y="7"/>
                    </a:lnTo>
                    <a:lnTo>
                      <a:pt x="0" y="11"/>
                    </a:lnTo>
                    <a:lnTo>
                      <a:pt x="4" y="15"/>
                    </a:lnTo>
                    <a:lnTo>
                      <a:pt x="0" y="7"/>
                    </a:lnTo>
                  </a:path>
                </a:pathLst>
              </a:custGeom>
              <a:solidFill>
                <a:srgbClr val="000000"/>
              </a:solidFill>
              <a:ln w="9525" cap="rnd">
                <a:noFill/>
                <a:round/>
                <a:headEnd/>
                <a:tailEnd/>
              </a:ln>
            </p:spPr>
            <p:txBody>
              <a:bodyPr/>
              <a:lstStyle/>
              <a:p>
                <a:endParaRPr lang="zh-CN" altLang="en-US"/>
              </a:p>
            </p:txBody>
          </p:sp>
          <p:sp>
            <p:nvSpPr>
              <p:cNvPr id="52271" name="Freeform 458"/>
              <p:cNvSpPr>
                <a:spLocks/>
              </p:cNvSpPr>
              <p:nvPr/>
            </p:nvSpPr>
            <p:spPr bwMode="auto">
              <a:xfrm>
                <a:off x="267" y="1625"/>
                <a:ext cx="39" cy="32"/>
              </a:xfrm>
              <a:custGeom>
                <a:avLst/>
                <a:gdLst>
                  <a:gd name="T0" fmla="*/ 3 w 39"/>
                  <a:gd name="T1" fmla="*/ 0 h 32"/>
                  <a:gd name="T2" fmla="*/ 0 w 39"/>
                  <a:gd name="T3" fmla="*/ 10 h 32"/>
                  <a:gd name="T4" fmla="*/ 0 w 39"/>
                  <a:gd name="T5" fmla="*/ 31 h 32"/>
                  <a:gd name="T6" fmla="*/ 38 w 39"/>
                  <a:gd name="T7" fmla="*/ 31 h 32"/>
                  <a:gd name="T8" fmla="*/ 38 w 39"/>
                  <a:gd name="T9" fmla="*/ 10 h 32"/>
                  <a:gd name="T10" fmla="*/ 34 w 39"/>
                  <a:gd name="T11" fmla="*/ 18 h 32"/>
                  <a:gd name="T12" fmla="*/ 3 w 39"/>
                  <a:gd name="T13" fmla="*/ 0 h 32"/>
                  <a:gd name="T14" fmla="*/ 0 w 39"/>
                  <a:gd name="T15" fmla="*/ 5 h 32"/>
                  <a:gd name="T16" fmla="*/ 0 w 39"/>
                  <a:gd name="T17" fmla="*/ 10 h 32"/>
                  <a:gd name="T18" fmla="*/ 3 w 3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3" y="0"/>
                    </a:moveTo>
                    <a:lnTo>
                      <a:pt x="0" y="10"/>
                    </a:lnTo>
                    <a:lnTo>
                      <a:pt x="0" y="31"/>
                    </a:lnTo>
                    <a:lnTo>
                      <a:pt x="38" y="31"/>
                    </a:lnTo>
                    <a:lnTo>
                      <a:pt x="38" y="10"/>
                    </a:lnTo>
                    <a:lnTo>
                      <a:pt x="34" y="18"/>
                    </a:lnTo>
                    <a:lnTo>
                      <a:pt x="3" y="0"/>
                    </a:lnTo>
                    <a:lnTo>
                      <a:pt x="0" y="5"/>
                    </a:lnTo>
                    <a:lnTo>
                      <a:pt x="0" y="10"/>
                    </a:lnTo>
                    <a:lnTo>
                      <a:pt x="3" y="0"/>
                    </a:lnTo>
                  </a:path>
                </a:pathLst>
              </a:custGeom>
              <a:solidFill>
                <a:srgbClr val="000000"/>
              </a:solidFill>
              <a:ln w="9525" cap="rnd">
                <a:noFill/>
                <a:round/>
                <a:headEnd/>
                <a:tailEnd/>
              </a:ln>
            </p:spPr>
            <p:txBody>
              <a:bodyPr/>
              <a:lstStyle/>
              <a:p>
                <a:endParaRPr lang="zh-CN" altLang="en-US"/>
              </a:p>
            </p:txBody>
          </p:sp>
          <p:sp>
            <p:nvSpPr>
              <p:cNvPr id="52272" name="Freeform 459"/>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solidFill>
                <a:srgbClr val="FFFFFF"/>
              </a:solidFill>
              <a:ln w="9525" cap="rnd">
                <a:noFill/>
                <a:round/>
                <a:headEnd/>
                <a:tailEnd/>
              </a:ln>
            </p:spPr>
            <p:txBody>
              <a:bodyPr/>
              <a:lstStyle/>
              <a:p>
                <a:endParaRPr lang="zh-CN" altLang="en-US"/>
              </a:p>
            </p:txBody>
          </p:sp>
          <p:sp>
            <p:nvSpPr>
              <p:cNvPr id="52273" name="Freeform 460"/>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noFill/>
              <a:ln w="12700" cap="rnd">
                <a:solidFill>
                  <a:srgbClr val="000000"/>
                </a:solidFill>
                <a:round/>
                <a:headEnd type="none" w="sm" len="sm"/>
                <a:tailEnd type="none" w="sm" len="sm"/>
              </a:ln>
            </p:spPr>
            <p:txBody>
              <a:bodyPr/>
              <a:lstStyle/>
              <a:p>
                <a:endParaRPr lang="zh-CN" altLang="en-US"/>
              </a:p>
            </p:txBody>
          </p:sp>
          <p:sp>
            <p:nvSpPr>
              <p:cNvPr id="52274" name="Freeform 461"/>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solidFill>
                <a:srgbClr val="FFFFFF"/>
              </a:solidFill>
              <a:ln w="9525" cap="rnd">
                <a:noFill/>
                <a:round/>
                <a:headEnd/>
                <a:tailEnd/>
              </a:ln>
            </p:spPr>
            <p:txBody>
              <a:bodyPr/>
              <a:lstStyle/>
              <a:p>
                <a:endParaRPr lang="zh-CN" altLang="en-US"/>
              </a:p>
            </p:txBody>
          </p:sp>
          <p:sp>
            <p:nvSpPr>
              <p:cNvPr id="52275" name="Freeform 462"/>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noFill/>
              <a:ln w="12700" cap="rnd">
                <a:solidFill>
                  <a:srgbClr val="000000"/>
                </a:solidFill>
                <a:round/>
                <a:headEnd type="none" w="sm" len="sm"/>
                <a:tailEnd type="none" w="sm" len="sm"/>
              </a:ln>
            </p:spPr>
            <p:txBody>
              <a:bodyPr/>
              <a:lstStyle/>
              <a:p>
                <a:endParaRPr lang="zh-CN" altLang="en-US"/>
              </a:p>
            </p:txBody>
          </p:sp>
          <p:sp>
            <p:nvSpPr>
              <p:cNvPr id="52276" name="Freeform 463"/>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solidFill>
                <a:srgbClr val="FFFFFF"/>
              </a:solidFill>
              <a:ln w="9525" cap="rnd">
                <a:noFill/>
                <a:round/>
                <a:headEnd/>
                <a:tailEnd/>
              </a:ln>
            </p:spPr>
            <p:txBody>
              <a:bodyPr/>
              <a:lstStyle/>
              <a:p>
                <a:endParaRPr lang="zh-CN" altLang="en-US"/>
              </a:p>
            </p:txBody>
          </p:sp>
          <p:sp>
            <p:nvSpPr>
              <p:cNvPr id="52277" name="Freeform 464"/>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noFill/>
              <a:ln w="12700" cap="rnd">
                <a:solidFill>
                  <a:srgbClr val="000000"/>
                </a:solidFill>
                <a:round/>
                <a:headEnd type="none" w="sm" len="sm"/>
                <a:tailEnd type="none" w="sm" len="sm"/>
              </a:ln>
            </p:spPr>
            <p:txBody>
              <a:bodyPr/>
              <a:lstStyle/>
              <a:p>
                <a:endParaRPr lang="zh-CN" altLang="en-US"/>
              </a:p>
            </p:txBody>
          </p:sp>
          <p:sp>
            <p:nvSpPr>
              <p:cNvPr id="52278" name="Freeform 465"/>
              <p:cNvSpPr>
                <a:spLocks/>
              </p:cNvSpPr>
              <p:nvPr/>
            </p:nvSpPr>
            <p:spPr bwMode="auto">
              <a:xfrm>
                <a:off x="523" y="1227"/>
                <a:ext cx="649" cy="592"/>
              </a:xfrm>
              <a:custGeom>
                <a:avLst/>
                <a:gdLst>
                  <a:gd name="T0" fmla="*/ 353 w 649"/>
                  <a:gd name="T1" fmla="*/ 591 h 592"/>
                  <a:gd name="T2" fmla="*/ 648 w 649"/>
                  <a:gd name="T3" fmla="*/ 355 h 592"/>
                  <a:gd name="T4" fmla="*/ 648 w 649"/>
                  <a:gd name="T5" fmla="*/ 279 h 592"/>
                  <a:gd name="T6" fmla="*/ 294 w 649"/>
                  <a:gd name="T7" fmla="*/ 0 h 592"/>
                  <a:gd name="T8" fmla="*/ 0 w 649"/>
                  <a:gd name="T9" fmla="*/ 235 h 592"/>
                  <a:gd name="T10" fmla="*/ 0 w 649"/>
                  <a:gd name="T11" fmla="*/ 311 h 592"/>
                  <a:gd name="T12" fmla="*/ 353 w 649"/>
                  <a:gd name="T13" fmla="*/ 591 h 592"/>
                  <a:gd name="T14" fmla="*/ 0 60000 65536"/>
                  <a:gd name="T15" fmla="*/ 0 60000 65536"/>
                  <a:gd name="T16" fmla="*/ 0 60000 65536"/>
                  <a:gd name="T17" fmla="*/ 0 60000 65536"/>
                  <a:gd name="T18" fmla="*/ 0 60000 65536"/>
                  <a:gd name="T19" fmla="*/ 0 60000 65536"/>
                  <a:gd name="T20" fmla="*/ 0 60000 65536"/>
                  <a:gd name="T21" fmla="*/ 0 w 649"/>
                  <a:gd name="T22" fmla="*/ 0 h 592"/>
                  <a:gd name="T23" fmla="*/ 649 w 649"/>
                  <a:gd name="T24" fmla="*/ 592 h 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592">
                    <a:moveTo>
                      <a:pt x="353" y="591"/>
                    </a:moveTo>
                    <a:lnTo>
                      <a:pt x="648" y="355"/>
                    </a:lnTo>
                    <a:lnTo>
                      <a:pt x="648" y="279"/>
                    </a:lnTo>
                    <a:lnTo>
                      <a:pt x="294" y="0"/>
                    </a:lnTo>
                    <a:lnTo>
                      <a:pt x="0" y="235"/>
                    </a:lnTo>
                    <a:lnTo>
                      <a:pt x="0" y="311"/>
                    </a:lnTo>
                    <a:lnTo>
                      <a:pt x="353" y="591"/>
                    </a:lnTo>
                  </a:path>
                </a:pathLst>
              </a:custGeom>
              <a:solidFill>
                <a:srgbClr val="FFFFFF"/>
              </a:solidFill>
              <a:ln w="9525" cap="rnd">
                <a:noFill/>
                <a:round/>
                <a:headEnd/>
                <a:tailEnd/>
              </a:ln>
            </p:spPr>
            <p:txBody>
              <a:bodyPr/>
              <a:lstStyle/>
              <a:p>
                <a:endParaRPr lang="zh-CN" altLang="en-US"/>
              </a:p>
            </p:txBody>
          </p:sp>
          <p:sp>
            <p:nvSpPr>
              <p:cNvPr id="52279" name="Freeform 466"/>
              <p:cNvSpPr>
                <a:spLocks/>
              </p:cNvSpPr>
              <p:nvPr/>
            </p:nvSpPr>
            <p:spPr bwMode="auto">
              <a:xfrm>
                <a:off x="865" y="1576"/>
                <a:ext cx="321" cy="249"/>
              </a:xfrm>
              <a:custGeom>
                <a:avLst/>
                <a:gdLst>
                  <a:gd name="T0" fmla="*/ 293 w 321"/>
                  <a:gd name="T1" fmla="*/ 5 h 249"/>
                  <a:gd name="T2" fmla="*/ 298 w 321"/>
                  <a:gd name="T3" fmla="*/ 0 h 249"/>
                  <a:gd name="T4" fmla="*/ 0 w 321"/>
                  <a:gd name="T5" fmla="*/ 234 h 249"/>
                  <a:gd name="T6" fmla="*/ 16 w 321"/>
                  <a:gd name="T7" fmla="*/ 248 h 249"/>
                  <a:gd name="T8" fmla="*/ 315 w 321"/>
                  <a:gd name="T9" fmla="*/ 13 h 249"/>
                  <a:gd name="T10" fmla="*/ 320 w 321"/>
                  <a:gd name="T11" fmla="*/ 5 h 249"/>
                  <a:gd name="T12" fmla="*/ 315 w 321"/>
                  <a:gd name="T13" fmla="*/ 13 h 249"/>
                  <a:gd name="T14" fmla="*/ 320 w 321"/>
                  <a:gd name="T15" fmla="*/ 9 h 249"/>
                  <a:gd name="T16" fmla="*/ 320 w 321"/>
                  <a:gd name="T17" fmla="*/ 5 h 249"/>
                  <a:gd name="T18" fmla="*/ 293 w 321"/>
                  <a:gd name="T19" fmla="*/ 5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
                  <a:gd name="T31" fmla="*/ 0 h 249"/>
                  <a:gd name="T32" fmla="*/ 321 w 321"/>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 h="249">
                    <a:moveTo>
                      <a:pt x="293" y="5"/>
                    </a:moveTo>
                    <a:lnTo>
                      <a:pt x="298" y="0"/>
                    </a:lnTo>
                    <a:lnTo>
                      <a:pt x="0" y="234"/>
                    </a:lnTo>
                    <a:lnTo>
                      <a:pt x="16" y="248"/>
                    </a:lnTo>
                    <a:lnTo>
                      <a:pt x="315" y="13"/>
                    </a:lnTo>
                    <a:lnTo>
                      <a:pt x="320" y="5"/>
                    </a:lnTo>
                    <a:lnTo>
                      <a:pt x="315" y="13"/>
                    </a:lnTo>
                    <a:lnTo>
                      <a:pt x="320" y="9"/>
                    </a:lnTo>
                    <a:lnTo>
                      <a:pt x="320" y="5"/>
                    </a:lnTo>
                    <a:lnTo>
                      <a:pt x="293" y="5"/>
                    </a:lnTo>
                  </a:path>
                </a:pathLst>
              </a:custGeom>
              <a:solidFill>
                <a:srgbClr val="000000"/>
              </a:solidFill>
              <a:ln w="9525" cap="rnd">
                <a:noFill/>
                <a:round/>
                <a:headEnd/>
                <a:tailEnd/>
              </a:ln>
            </p:spPr>
            <p:txBody>
              <a:bodyPr/>
              <a:lstStyle/>
              <a:p>
                <a:endParaRPr lang="zh-CN" altLang="en-US"/>
              </a:p>
            </p:txBody>
          </p:sp>
          <p:sp>
            <p:nvSpPr>
              <p:cNvPr id="52280" name="Freeform 467"/>
              <p:cNvSpPr>
                <a:spLocks/>
              </p:cNvSpPr>
              <p:nvPr/>
            </p:nvSpPr>
            <p:spPr bwMode="auto">
              <a:xfrm>
                <a:off x="1146" y="1503"/>
                <a:ext cx="40" cy="85"/>
              </a:xfrm>
              <a:custGeom>
                <a:avLst/>
                <a:gdLst>
                  <a:gd name="T0" fmla="*/ 7 w 40"/>
                  <a:gd name="T1" fmla="*/ 15 h 85"/>
                  <a:gd name="T2" fmla="*/ 0 w 40"/>
                  <a:gd name="T3" fmla="*/ 7 h 85"/>
                  <a:gd name="T4" fmla="*/ 0 w 40"/>
                  <a:gd name="T5" fmla="*/ 84 h 85"/>
                  <a:gd name="T6" fmla="*/ 39 w 40"/>
                  <a:gd name="T7" fmla="*/ 84 h 85"/>
                  <a:gd name="T8" fmla="*/ 39 w 40"/>
                  <a:gd name="T9" fmla="*/ 7 h 85"/>
                  <a:gd name="T10" fmla="*/ 31 w 40"/>
                  <a:gd name="T11" fmla="*/ 0 h 85"/>
                  <a:gd name="T12" fmla="*/ 39 w 40"/>
                  <a:gd name="T13" fmla="*/ 7 h 85"/>
                  <a:gd name="T14" fmla="*/ 39 w 40"/>
                  <a:gd name="T15" fmla="*/ 3 h 85"/>
                  <a:gd name="T16" fmla="*/ 31 w 40"/>
                  <a:gd name="T17" fmla="*/ 0 h 85"/>
                  <a:gd name="T18" fmla="*/ 7 w 40"/>
                  <a:gd name="T19" fmla="*/ 15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5"/>
                  <a:gd name="T32" fmla="*/ 40 w 4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5">
                    <a:moveTo>
                      <a:pt x="7" y="15"/>
                    </a:moveTo>
                    <a:lnTo>
                      <a:pt x="0" y="7"/>
                    </a:lnTo>
                    <a:lnTo>
                      <a:pt x="0" y="84"/>
                    </a:lnTo>
                    <a:lnTo>
                      <a:pt x="39" y="84"/>
                    </a:lnTo>
                    <a:lnTo>
                      <a:pt x="39" y="7"/>
                    </a:lnTo>
                    <a:lnTo>
                      <a:pt x="31" y="0"/>
                    </a:lnTo>
                    <a:lnTo>
                      <a:pt x="39" y="7"/>
                    </a:lnTo>
                    <a:lnTo>
                      <a:pt x="39" y="3"/>
                    </a:lnTo>
                    <a:lnTo>
                      <a:pt x="31" y="0"/>
                    </a:lnTo>
                    <a:lnTo>
                      <a:pt x="7" y="15"/>
                    </a:lnTo>
                  </a:path>
                </a:pathLst>
              </a:custGeom>
              <a:solidFill>
                <a:srgbClr val="000000"/>
              </a:solidFill>
              <a:ln w="9525" cap="rnd">
                <a:noFill/>
                <a:round/>
                <a:headEnd/>
                <a:tailEnd/>
              </a:ln>
            </p:spPr>
            <p:txBody>
              <a:bodyPr/>
              <a:lstStyle/>
              <a:p>
                <a:endParaRPr lang="zh-CN" altLang="en-US"/>
              </a:p>
            </p:txBody>
          </p:sp>
          <p:sp>
            <p:nvSpPr>
              <p:cNvPr id="52281" name="Freeform 468"/>
              <p:cNvSpPr>
                <a:spLocks/>
              </p:cNvSpPr>
              <p:nvPr/>
            </p:nvSpPr>
            <p:spPr bwMode="auto">
              <a:xfrm>
                <a:off x="809" y="1212"/>
                <a:ext cx="371" cy="302"/>
              </a:xfrm>
              <a:custGeom>
                <a:avLst/>
                <a:gdLst>
                  <a:gd name="T0" fmla="*/ 16 w 371"/>
                  <a:gd name="T1" fmla="*/ 22 h 302"/>
                  <a:gd name="T2" fmla="*/ 0 w 371"/>
                  <a:gd name="T3" fmla="*/ 22 h 302"/>
                  <a:gd name="T4" fmla="*/ 353 w 371"/>
                  <a:gd name="T5" fmla="*/ 301 h 302"/>
                  <a:gd name="T6" fmla="*/ 370 w 371"/>
                  <a:gd name="T7" fmla="*/ 285 h 302"/>
                  <a:gd name="T8" fmla="*/ 16 w 371"/>
                  <a:gd name="T9" fmla="*/ 7 h 302"/>
                  <a:gd name="T10" fmla="*/ 0 w 371"/>
                  <a:gd name="T11" fmla="*/ 7 h 302"/>
                  <a:gd name="T12" fmla="*/ 16 w 371"/>
                  <a:gd name="T13" fmla="*/ 7 h 302"/>
                  <a:gd name="T14" fmla="*/ 7 w 371"/>
                  <a:gd name="T15" fmla="*/ 0 h 302"/>
                  <a:gd name="T16" fmla="*/ 0 w 371"/>
                  <a:gd name="T17" fmla="*/ 7 h 302"/>
                  <a:gd name="T18" fmla="*/ 16 w 371"/>
                  <a:gd name="T19" fmla="*/ 22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302"/>
                  <a:gd name="T32" fmla="*/ 371 w 371"/>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302">
                    <a:moveTo>
                      <a:pt x="16" y="22"/>
                    </a:moveTo>
                    <a:lnTo>
                      <a:pt x="0" y="22"/>
                    </a:lnTo>
                    <a:lnTo>
                      <a:pt x="353" y="301"/>
                    </a:lnTo>
                    <a:lnTo>
                      <a:pt x="370" y="285"/>
                    </a:lnTo>
                    <a:lnTo>
                      <a:pt x="16" y="7"/>
                    </a:lnTo>
                    <a:lnTo>
                      <a:pt x="0" y="7"/>
                    </a:lnTo>
                    <a:lnTo>
                      <a:pt x="16" y="7"/>
                    </a:lnTo>
                    <a:lnTo>
                      <a:pt x="7" y="0"/>
                    </a:lnTo>
                    <a:lnTo>
                      <a:pt x="0" y="7"/>
                    </a:lnTo>
                    <a:lnTo>
                      <a:pt x="16" y="22"/>
                    </a:lnTo>
                  </a:path>
                </a:pathLst>
              </a:custGeom>
              <a:solidFill>
                <a:srgbClr val="000000"/>
              </a:solidFill>
              <a:ln w="9525" cap="rnd">
                <a:noFill/>
                <a:round/>
                <a:headEnd/>
                <a:tailEnd/>
              </a:ln>
            </p:spPr>
            <p:txBody>
              <a:bodyPr/>
              <a:lstStyle/>
              <a:p>
                <a:endParaRPr lang="zh-CN" altLang="en-US"/>
              </a:p>
            </p:txBody>
          </p:sp>
          <p:sp>
            <p:nvSpPr>
              <p:cNvPr id="52282" name="Freeform 469"/>
              <p:cNvSpPr>
                <a:spLocks/>
              </p:cNvSpPr>
              <p:nvPr/>
            </p:nvSpPr>
            <p:spPr bwMode="auto">
              <a:xfrm>
                <a:off x="509" y="1218"/>
                <a:ext cx="319" cy="253"/>
              </a:xfrm>
              <a:custGeom>
                <a:avLst/>
                <a:gdLst>
                  <a:gd name="T0" fmla="*/ 26 w 319"/>
                  <a:gd name="T1" fmla="*/ 244 h 253"/>
                  <a:gd name="T2" fmla="*/ 21 w 319"/>
                  <a:gd name="T3" fmla="*/ 252 h 253"/>
                  <a:gd name="T4" fmla="*/ 318 w 319"/>
                  <a:gd name="T5" fmla="*/ 15 h 253"/>
                  <a:gd name="T6" fmla="*/ 301 w 319"/>
                  <a:gd name="T7" fmla="*/ 0 h 253"/>
                  <a:gd name="T8" fmla="*/ 4 w 319"/>
                  <a:gd name="T9" fmla="*/ 236 h 253"/>
                  <a:gd name="T10" fmla="*/ 0 w 319"/>
                  <a:gd name="T11" fmla="*/ 244 h 253"/>
                  <a:gd name="T12" fmla="*/ 4 w 319"/>
                  <a:gd name="T13" fmla="*/ 236 h 253"/>
                  <a:gd name="T14" fmla="*/ 0 w 319"/>
                  <a:gd name="T15" fmla="*/ 240 h 253"/>
                  <a:gd name="T16" fmla="*/ 0 w 319"/>
                  <a:gd name="T17" fmla="*/ 244 h 253"/>
                  <a:gd name="T18" fmla="*/ 26 w 319"/>
                  <a:gd name="T19" fmla="*/ 244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
                  <a:gd name="T31" fmla="*/ 0 h 253"/>
                  <a:gd name="T32" fmla="*/ 319 w 319"/>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 h="253">
                    <a:moveTo>
                      <a:pt x="26" y="244"/>
                    </a:moveTo>
                    <a:lnTo>
                      <a:pt x="21" y="252"/>
                    </a:lnTo>
                    <a:lnTo>
                      <a:pt x="318" y="15"/>
                    </a:lnTo>
                    <a:lnTo>
                      <a:pt x="301" y="0"/>
                    </a:lnTo>
                    <a:lnTo>
                      <a:pt x="4" y="236"/>
                    </a:lnTo>
                    <a:lnTo>
                      <a:pt x="0" y="244"/>
                    </a:lnTo>
                    <a:lnTo>
                      <a:pt x="4" y="236"/>
                    </a:lnTo>
                    <a:lnTo>
                      <a:pt x="0" y="240"/>
                    </a:lnTo>
                    <a:lnTo>
                      <a:pt x="0" y="244"/>
                    </a:lnTo>
                    <a:lnTo>
                      <a:pt x="26" y="244"/>
                    </a:lnTo>
                  </a:path>
                </a:pathLst>
              </a:custGeom>
              <a:solidFill>
                <a:srgbClr val="000000"/>
              </a:solidFill>
              <a:ln w="9525" cap="rnd">
                <a:noFill/>
                <a:round/>
                <a:headEnd/>
                <a:tailEnd/>
              </a:ln>
            </p:spPr>
            <p:txBody>
              <a:bodyPr/>
              <a:lstStyle/>
              <a:p>
                <a:endParaRPr lang="zh-CN" altLang="en-US"/>
              </a:p>
            </p:txBody>
          </p:sp>
          <p:sp>
            <p:nvSpPr>
              <p:cNvPr id="52283" name="Freeform 470"/>
              <p:cNvSpPr>
                <a:spLocks/>
              </p:cNvSpPr>
              <p:nvPr/>
            </p:nvSpPr>
            <p:spPr bwMode="auto">
              <a:xfrm>
                <a:off x="509" y="1462"/>
                <a:ext cx="38" cy="85"/>
              </a:xfrm>
              <a:custGeom>
                <a:avLst/>
                <a:gdLst>
                  <a:gd name="T0" fmla="*/ 30 w 38"/>
                  <a:gd name="T1" fmla="*/ 68 h 85"/>
                  <a:gd name="T2" fmla="*/ 37 w 38"/>
                  <a:gd name="T3" fmla="*/ 76 h 85"/>
                  <a:gd name="T4" fmla="*/ 37 w 38"/>
                  <a:gd name="T5" fmla="*/ 0 h 85"/>
                  <a:gd name="T6" fmla="*/ 0 w 38"/>
                  <a:gd name="T7" fmla="*/ 0 h 85"/>
                  <a:gd name="T8" fmla="*/ 0 w 38"/>
                  <a:gd name="T9" fmla="*/ 76 h 85"/>
                  <a:gd name="T10" fmla="*/ 6 w 38"/>
                  <a:gd name="T11" fmla="*/ 84 h 85"/>
                  <a:gd name="T12" fmla="*/ 0 w 38"/>
                  <a:gd name="T13" fmla="*/ 76 h 85"/>
                  <a:gd name="T14" fmla="*/ 0 w 38"/>
                  <a:gd name="T15" fmla="*/ 80 h 85"/>
                  <a:gd name="T16" fmla="*/ 6 w 38"/>
                  <a:gd name="T17" fmla="*/ 84 h 85"/>
                  <a:gd name="T18" fmla="*/ 30 w 38"/>
                  <a:gd name="T19" fmla="*/ 6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85"/>
                  <a:gd name="T32" fmla="*/ 38 w 3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85">
                    <a:moveTo>
                      <a:pt x="30" y="68"/>
                    </a:moveTo>
                    <a:lnTo>
                      <a:pt x="37" y="76"/>
                    </a:lnTo>
                    <a:lnTo>
                      <a:pt x="37" y="0"/>
                    </a:lnTo>
                    <a:lnTo>
                      <a:pt x="0" y="0"/>
                    </a:lnTo>
                    <a:lnTo>
                      <a:pt x="0" y="76"/>
                    </a:lnTo>
                    <a:lnTo>
                      <a:pt x="6" y="84"/>
                    </a:lnTo>
                    <a:lnTo>
                      <a:pt x="0" y="76"/>
                    </a:lnTo>
                    <a:lnTo>
                      <a:pt x="0" y="80"/>
                    </a:lnTo>
                    <a:lnTo>
                      <a:pt x="6" y="84"/>
                    </a:lnTo>
                    <a:lnTo>
                      <a:pt x="30" y="68"/>
                    </a:lnTo>
                  </a:path>
                </a:pathLst>
              </a:custGeom>
              <a:solidFill>
                <a:srgbClr val="000000"/>
              </a:solidFill>
              <a:ln w="9525" cap="rnd">
                <a:noFill/>
                <a:round/>
                <a:headEnd/>
                <a:tailEnd/>
              </a:ln>
            </p:spPr>
            <p:txBody>
              <a:bodyPr/>
              <a:lstStyle/>
              <a:p>
                <a:endParaRPr lang="zh-CN" altLang="en-US"/>
              </a:p>
            </p:txBody>
          </p:sp>
          <p:sp>
            <p:nvSpPr>
              <p:cNvPr id="52284" name="Freeform 471"/>
              <p:cNvSpPr>
                <a:spLocks/>
              </p:cNvSpPr>
              <p:nvPr/>
            </p:nvSpPr>
            <p:spPr bwMode="auto">
              <a:xfrm>
                <a:off x="514" y="1532"/>
                <a:ext cx="369" cy="300"/>
              </a:xfrm>
              <a:custGeom>
                <a:avLst/>
                <a:gdLst>
                  <a:gd name="T0" fmla="*/ 351 w 369"/>
                  <a:gd name="T1" fmla="*/ 278 h 300"/>
                  <a:gd name="T2" fmla="*/ 368 w 369"/>
                  <a:gd name="T3" fmla="*/ 278 h 300"/>
                  <a:gd name="T4" fmla="*/ 16 w 369"/>
                  <a:gd name="T5" fmla="*/ 0 h 300"/>
                  <a:gd name="T6" fmla="*/ 0 w 369"/>
                  <a:gd name="T7" fmla="*/ 15 h 300"/>
                  <a:gd name="T8" fmla="*/ 351 w 369"/>
                  <a:gd name="T9" fmla="*/ 291 h 300"/>
                  <a:gd name="T10" fmla="*/ 368 w 369"/>
                  <a:gd name="T11" fmla="*/ 291 h 300"/>
                  <a:gd name="T12" fmla="*/ 351 w 369"/>
                  <a:gd name="T13" fmla="*/ 291 h 300"/>
                  <a:gd name="T14" fmla="*/ 360 w 369"/>
                  <a:gd name="T15" fmla="*/ 299 h 300"/>
                  <a:gd name="T16" fmla="*/ 368 w 369"/>
                  <a:gd name="T17" fmla="*/ 291 h 300"/>
                  <a:gd name="T18" fmla="*/ 351 w 369"/>
                  <a:gd name="T19" fmla="*/ 278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300"/>
                  <a:gd name="T32" fmla="*/ 369 w 369"/>
                  <a:gd name="T33" fmla="*/ 300 h 3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300">
                    <a:moveTo>
                      <a:pt x="351" y="278"/>
                    </a:moveTo>
                    <a:lnTo>
                      <a:pt x="368" y="278"/>
                    </a:lnTo>
                    <a:lnTo>
                      <a:pt x="16" y="0"/>
                    </a:lnTo>
                    <a:lnTo>
                      <a:pt x="0" y="15"/>
                    </a:lnTo>
                    <a:lnTo>
                      <a:pt x="351" y="291"/>
                    </a:lnTo>
                    <a:lnTo>
                      <a:pt x="368" y="291"/>
                    </a:lnTo>
                    <a:lnTo>
                      <a:pt x="351" y="291"/>
                    </a:lnTo>
                    <a:lnTo>
                      <a:pt x="360" y="299"/>
                    </a:lnTo>
                    <a:lnTo>
                      <a:pt x="368" y="291"/>
                    </a:lnTo>
                    <a:lnTo>
                      <a:pt x="351" y="278"/>
                    </a:lnTo>
                  </a:path>
                </a:pathLst>
              </a:custGeom>
              <a:solidFill>
                <a:srgbClr val="000000"/>
              </a:solidFill>
              <a:ln w="9525" cap="rnd">
                <a:noFill/>
                <a:round/>
                <a:headEnd/>
                <a:tailEnd/>
              </a:ln>
            </p:spPr>
            <p:txBody>
              <a:bodyPr/>
              <a:lstStyle/>
              <a:p>
                <a:endParaRPr lang="zh-CN" altLang="en-US"/>
              </a:p>
            </p:txBody>
          </p:sp>
          <p:sp>
            <p:nvSpPr>
              <p:cNvPr id="52285" name="Freeform 472"/>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solidFill>
                <a:srgbClr val="FFFFFF"/>
              </a:solidFill>
              <a:ln w="9525" cap="rnd">
                <a:noFill/>
                <a:round/>
                <a:headEnd/>
                <a:tailEnd/>
              </a:ln>
            </p:spPr>
            <p:txBody>
              <a:bodyPr/>
              <a:lstStyle/>
              <a:p>
                <a:endParaRPr lang="zh-CN" altLang="en-US"/>
              </a:p>
            </p:txBody>
          </p:sp>
          <p:sp>
            <p:nvSpPr>
              <p:cNvPr id="52286" name="Freeform 473"/>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noFill/>
              <a:ln w="12700" cap="rnd">
                <a:solidFill>
                  <a:srgbClr val="000000"/>
                </a:solidFill>
                <a:round/>
                <a:headEnd type="none" w="sm" len="sm"/>
                <a:tailEnd type="none" w="sm" len="sm"/>
              </a:ln>
            </p:spPr>
            <p:txBody>
              <a:bodyPr/>
              <a:lstStyle/>
              <a:p>
                <a:endParaRPr lang="zh-CN" altLang="en-US"/>
              </a:p>
            </p:txBody>
          </p:sp>
          <p:sp>
            <p:nvSpPr>
              <p:cNvPr id="52287" name="Freeform 474"/>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solidFill>
                <a:srgbClr val="FFFFFF"/>
              </a:solidFill>
              <a:ln w="9525" cap="rnd">
                <a:noFill/>
                <a:round/>
                <a:headEnd/>
                <a:tailEnd/>
              </a:ln>
            </p:spPr>
            <p:txBody>
              <a:bodyPr/>
              <a:lstStyle/>
              <a:p>
                <a:endParaRPr lang="zh-CN" altLang="en-US"/>
              </a:p>
            </p:txBody>
          </p:sp>
          <p:sp>
            <p:nvSpPr>
              <p:cNvPr id="52288" name="Freeform 475"/>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noFill/>
              <a:ln w="12700" cap="rnd">
                <a:solidFill>
                  <a:srgbClr val="000000"/>
                </a:solidFill>
                <a:round/>
                <a:headEnd type="none" w="sm" len="sm"/>
                <a:tailEnd type="none" w="sm" len="sm"/>
              </a:ln>
            </p:spPr>
            <p:txBody>
              <a:bodyPr/>
              <a:lstStyle/>
              <a:p>
                <a:endParaRPr lang="zh-CN" altLang="en-US"/>
              </a:p>
            </p:txBody>
          </p:sp>
          <p:sp>
            <p:nvSpPr>
              <p:cNvPr id="52289" name="Freeform 476"/>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solidFill>
                <a:srgbClr val="FFFFFF"/>
              </a:solidFill>
              <a:ln w="9525" cap="rnd">
                <a:noFill/>
                <a:round/>
                <a:headEnd/>
                <a:tailEnd/>
              </a:ln>
            </p:spPr>
            <p:txBody>
              <a:bodyPr/>
              <a:lstStyle/>
              <a:p>
                <a:endParaRPr lang="zh-CN" altLang="en-US"/>
              </a:p>
            </p:txBody>
          </p:sp>
          <p:sp>
            <p:nvSpPr>
              <p:cNvPr id="52290" name="Freeform 477"/>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noFill/>
              <a:ln w="12700" cap="rnd">
                <a:solidFill>
                  <a:srgbClr val="000000"/>
                </a:solidFill>
                <a:round/>
                <a:headEnd type="none" w="sm" len="sm"/>
                <a:tailEnd type="none" w="sm" len="sm"/>
              </a:ln>
            </p:spPr>
            <p:txBody>
              <a:bodyPr/>
              <a:lstStyle/>
              <a:p>
                <a:endParaRPr lang="zh-CN" altLang="en-US"/>
              </a:p>
            </p:txBody>
          </p:sp>
          <p:sp>
            <p:nvSpPr>
              <p:cNvPr id="52291" name="Freeform 478"/>
              <p:cNvSpPr>
                <a:spLocks/>
              </p:cNvSpPr>
              <p:nvPr/>
            </p:nvSpPr>
            <p:spPr bwMode="auto">
              <a:xfrm>
                <a:off x="637" y="1337"/>
                <a:ext cx="358" cy="301"/>
              </a:xfrm>
              <a:custGeom>
                <a:avLst/>
                <a:gdLst>
                  <a:gd name="T0" fmla="*/ 173 w 358"/>
                  <a:gd name="T1" fmla="*/ 300 h 301"/>
                  <a:gd name="T2" fmla="*/ 357 w 358"/>
                  <a:gd name="T3" fmla="*/ 154 h 301"/>
                  <a:gd name="T4" fmla="*/ 357 w 358"/>
                  <a:gd name="T5" fmla="*/ 137 h 301"/>
                  <a:gd name="T6" fmla="*/ 185 w 358"/>
                  <a:gd name="T7" fmla="*/ 0 h 301"/>
                  <a:gd name="T8" fmla="*/ 0 w 358"/>
                  <a:gd name="T9" fmla="*/ 145 h 301"/>
                  <a:gd name="T10" fmla="*/ 0 w 358"/>
                  <a:gd name="T11" fmla="*/ 162 h 301"/>
                  <a:gd name="T12" fmla="*/ 173 w 358"/>
                  <a:gd name="T13" fmla="*/ 300 h 301"/>
                  <a:gd name="T14" fmla="*/ 0 60000 65536"/>
                  <a:gd name="T15" fmla="*/ 0 60000 65536"/>
                  <a:gd name="T16" fmla="*/ 0 60000 65536"/>
                  <a:gd name="T17" fmla="*/ 0 60000 65536"/>
                  <a:gd name="T18" fmla="*/ 0 60000 65536"/>
                  <a:gd name="T19" fmla="*/ 0 60000 65536"/>
                  <a:gd name="T20" fmla="*/ 0 60000 65536"/>
                  <a:gd name="T21" fmla="*/ 0 w 358"/>
                  <a:gd name="T22" fmla="*/ 0 h 301"/>
                  <a:gd name="T23" fmla="*/ 358 w 358"/>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301">
                    <a:moveTo>
                      <a:pt x="173" y="300"/>
                    </a:moveTo>
                    <a:lnTo>
                      <a:pt x="357" y="154"/>
                    </a:lnTo>
                    <a:lnTo>
                      <a:pt x="357" y="137"/>
                    </a:lnTo>
                    <a:lnTo>
                      <a:pt x="185" y="0"/>
                    </a:lnTo>
                    <a:lnTo>
                      <a:pt x="0" y="145"/>
                    </a:lnTo>
                    <a:lnTo>
                      <a:pt x="0" y="162"/>
                    </a:lnTo>
                    <a:lnTo>
                      <a:pt x="173" y="300"/>
                    </a:lnTo>
                  </a:path>
                </a:pathLst>
              </a:custGeom>
              <a:solidFill>
                <a:srgbClr val="FFFFFF"/>
              </a:solidFill>
              <a:ln w="9525" cap="rnd">
                <a:noFill/>
                <a:round/>
                <a:headEnd/>
                <a:tailEnd/>
              </a:ln>
            </p:spPr>
            <p:txBody>
              <a:bodyPr/>
              <a:lstStyle/>
              <a:p>
                <a:endParaRPr lang="zh-CN" altLang="en-US"/>
              </a:p>
            </p:txBody>
          </p:sp>
          <p:sp>
            <p:nvSpPr>
              <p:cNvPr id="52292" name="Freeform 479"/>
              <p:cNvSpPr>
                <a:spLocks/>
              </p:cNvSpPr>
              <p:nvPr/>
            </p:nvSpPr>
            <p:spPr bwMode="auto">
              <a:xfrm>
                <a:off x="803" y="1487"/>
                <a:ext cx="201" cy="156"/>
              </a:xfrm>
              <a:custGeom>
                <a:avLst/>
                <a:gdLst>
                  <a:gd name="T0" fmla="*/ 180 w 201"/>
                  <a:gd name="T1" fmla="*/ 5 h 156"/>
                  <a:gd name="T2" fmla="*/ 183 w 201"/>
                  <a:gd name="T3" fmla="*/ 0 h 156"/>
                  <a:gd name="T4" fmla="*/ 0 w 201"/>
                  <a:gd name="T5" fmla="*/ 145 h 156"/>
                  <a:gd name="T6" fmla="*/ 12 w 201"/>
                  <a:gd name="T7" fmla="*/ 155 h 156"/>
                  <a:gd name="T8" fmla="*/ 195 w 201"/>
                  <a:gd name="T9" fmla="*/ 9 h 156"/>
                  <a:gd name="T10" fmla="*/ 200 w 201"/>
                  <a:gd name="T11" fmla="*/ 5 h 156"/>
                  <a:gd name="T12" fmla="*/ 195 w 201"/>
                  <a:gd name="T13" fmla="*/ 9 h 156"/>
                  <a:gd name="T14" fmla="*/ 200 w 201"/>
                  <a:gd name="T15" fmla="*/ 7 h 156"/>
                  <a:gd name="T16" fmla="*/ 200 w 201"/>
                  <a:gd name="T17" fmla="*/ 5 h 156"/>
                  <a:gd name="T18" fmla="*/ 180 w 201"/>
                  <a:gd name="T19" fmla="*/ 5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156"/>
                  <a:gd name="T32" fmla="*/ 201 w 201"/>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156">
                    <a:moveTo>
                      <a:pt x="180" y="5"/>
                    </a:moveTo>
                    <a:lnTo>
                      <a:pt x="183" y="0"/>
                    </a:lnTo>
                    <a:lnTo>
                      <a:pt x="0" y="145"/>
                    </a:lnTo>
                    <a:lnTo>
                      <a:pt x="12" y="155"/>
                    </a:lnTo>
                    <a:lnTo>
                      <a:pt x="195" y="9"/>
                    </a:lnTo>
                    <a:lnTo>
                      <a:pt x="200" y="5"/>
                    </a:lnTo>
                    <a:lnTo>
                      <a:pt x="195" y="9"/>
                    </a:lnTo>
                    <a:lnTo>
                      <a:pt x="200" y="7"/>
                    </a:lnTo>
                    <a:lnTo>
                      <a:pt x="200" y="5"/>
                    </a:lnTo>
                    <a:lnTo>
                      <a:pt x="180" y="5"/>
                    </a:lnTo>
                  </a:path>
                </a:pathLst>
              </a:custGeom>
              <a:solidFill>
                <a:srgbClr val="000000"/>
              </a:solidFill>
              <a:ln w="9525" cap="rnd">
                <a:noFill/>
                <a:round/>
                <a:headEnd/>
                <a:tailEnd/>
              </a:ln>
            </p:spPr>
            <p:txBody>
              <a:bodyPr/>
              <a:lstStyle/>
              <a:p>
                <a:endParaRPr lang="zh-CN" altLang="en-US"/>
              </a:p>
            </p:txBody>
          </p:sp>
          <p:sp>
            <p:nvSpPr>
              <p:cNvPr id="52293" name="Freeform 480"/>
              <p:cNvSpPr>
                <a:spLocks/>
              </p:cNvSpPr>
              <p:nvPr/>
            </p:nvSpPr>
            <p:spPr bwMode="auto">
              <a:xfrm>
                <a:off x="971" y="1473"/>
                <a:ext cx="41" cy="31"/>
              </a:xfrm>
              <a:custGeom>
                <a:avLst/>
                <a:gdLst>
                  <a:gd name="T0" fmla="*/ 5 w 41"/>
                  <a:gd name="T1" fmla="*/ 12 h 31"/>
                  <a:gd name="T2" fmla="*/ 0 w 41"/>
                  <a:gd name="T3" fmla="*/ 7 h 31"/>
                  <a:gd name="T4" fmla="*/ 0 w 41"/>
                  <a:gd name="T5" fmla="*/ 30 h 31"/>
                  <a:gd name="T6" fmla="*/ 40 w 41"/>
                  <a:gd name="T7" fmla="*/ 30 h 31"/>
                  <a:gd name="T8" fmla="*/ 40 w 41"/>
                  <a:gd name="T9" fmla="*/ 7 h 31"/>
                  <a:gd name="T10" fmla="*/ 30 w 41"/>
                  <a:gd name="T11" fmla="*/ 0 h 31"/>
                  <a:gd name="T12" fmla="*/ 40 w 41"/>
                  <a:gd name="T13" fmla="*/ 7 h 31"/>
                  <a:gd name="T14" fmla="*/ 40 w 41"/>
                  <a:gd name="T15" fmla="*/ 2 h 31"/>
                  <a:gd name="T16" fmla="*/ 30 w 41"/>
                  <a:gd name="T17" fmla="*/ 0 h 31"/>
                  <a:gd name="T18" fmla="*/ 5 w 41"/>
                  <a:gd name="T19" fmla="*/ 12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1"/>
                  <a:gd name="T32" fmla="*/ 41 w 4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1">
                    <a:moveTo>
                      <a:pt x="5" y="12"/>
                    </a:moveTo>
                    <a:lnTo>
                      <a:pt x="0" y="7"/>
                    </a:lnTo>
                    <a:lnTo>
                      <a:pt x="0" y="30"/>
                    </a:lnTo>
                    <a:lnTo>
                      <a:pt x="40" y="30"/>
                    </a:lnTo>
                    <a:lnTo>
                      <a:pt x="40" y="7"/>
                    </a:lnTo>
                    <a:lnTo>
                      <a:pt x="30" y="0"/>
                    </a:lnTo>
                    <a:lnTo>
                      <a:pt x="40" y="7"/>
                    </a:lnTo>
                    <a:lnTo>
                      <a:pt x="40" y="2"/>
                    </a:lnTo>
                    <a:lnTo>
                      <a:pt x="30" y="0"/>
                    </a:lnTo>
                    <a:lnTo>
                      <a:pt x="5" y="12"/>
                    </a:lnTo>
                  </a:path>
                </a:pathLst>
              </a:custGeom>
              <a:solidFill>
                <a:srgbClr val="000000"/>
              </a:solidFill>
              <a:ln w="9525" cap="rnd">
                <a:noFill/>
                <a:round/>
                <a:headEnd/>
                <a:tailEnd/>
              </a:ln>
            </p:spPr>
            <p:txBody>
              <a:bodyPr/>
              <a:lstStyle/>
              <a:p>
                <a:endParaRPr lang="zh-CN" altLang="en-US"/>
              </a:p>
            </p:txBody>
          </p:sp>
          <p:sp>
            <p:nvSpPr>
              <p:cNvPr id="52294" name="Freeform 481"/>
              <p:cNvSpPr>
                <a:spLocks/>
              </p:cNvSpPr>
              <p:nvPr/>
            </p:nvSpPr>
            <p:spPr bwMode="auto">
              <a:xfrm>
                <a:off x="814" y="1326"/>
                <a:ext cx="186" cy="154"/>
              </a:xfrm>
              <a:custGeom>
                <a:avLst/>
                <a:gdLst>
                  <a:gd name="T0" fmla="*/ 14 w 186"/>
                  <a:gd name="T1" fmla="*/ 17 h 154"/>
                  <a:gd name="T2" fmla="*/ 0 w 186"/>
                  <a:gd name="T3" fmla="*/ 17 h 154"/>
                  <a:gd name="T4" fmla="*/ 172 w 186"/>
                  <a:gd name="T5" fmla="*/ 153 h 154"/>
                  <a:gd name="T6" fmla="*/ 185 w 186"/>
                  <a:gd name="T7" fmla="*/ 143 h 154"/>
                  <a:gd name="T8" fmla="*/ 14 w 186"/>
                  <a:gd name="T9" fmla="*/ 5 h 154"/>
                  <a:gd name="T10" fmla="*/ 0 w 186"/>
                  <a:gd name="T11" fmla="*/ 5 h 154"/>
                  <a:gd name="T12" fmla="*/ 14 w 186"/>
                  <a:gd name="T13" fmla="*/ 5 h 154"/>
                  <a:gd name="T14" fmla="*/ 7 w 186"/>
                  <a:gd name="T15" fmla="*/ 0 h 154"/>
                  <a:gd name="T16" fmla="*/ 0 w 186"/>
                  <a:gd name="T17" fmla="*/ 5 h 154"/>
                  <a:gd name="T18" fmla="*/ 14 w 186"/>
                  <a:gd name="T19" fmla="*/ 17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54"/>
                  <a:gd name="T32" fmla="*/ 186 w 186"/>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54">
                    <a:moveTo>
                      <a:pt x="14" y="17"/>
                    </a:moveTo>
                    <a:lnTo>
                      <a:pt x="0" y="17"/>
                    </a:lnTo>
                    <a:lnTo>
                      <a:pt x="172" y="153"/>
                    </a:lnTo>
                    <a:lnTo>
                      <a:pt x="185" y="143"/>
                    </a:lnTo>
                    <a:lnTo>
                      <a:pt x="14" y="5"/>
                    </a:lnTo>
                    <a:lnTo>
                      <a:pt x="0" y="5"/>
                    </a:lnTo>
                    <a:lnTo>
                      <a:pt x="14" y="5"/>
                    </a:lnTo>
                    <a:lnTo>
                      <a:pt x="7" y="0"/>
                    </a:lnTo>
                    <a:lnTo>
                      <a:pt x="0" y="5"/>
                    </a:lnTo>
                    <a:lnTo>
                      <a:pt x="14" y="17"/>
                    </a:lnTo>
                  </a:path>
                </a:pathLst>
              </a:custGeom>
              <a:solidFill>
                <a:srgbClr val="000000"/>
              </a:solidFill>
              <a:ln w="9525" cap="rnd">
                <a:noFill/>
                <a:round/>
                <a:headEnd/>
                <a:tailEnd/>
              </a:ln>
            </p:spPr>
            <p:txBody>
              <a:bodyPr/>
              <a:lstStyle/>
              <a:p>
                <a:endParaRPr lang="zh-CN" altLang="en-US"/>
              </a:p>
            </p:txBody>
          </p:sp>
          <p:sp>
            <p:nvSpPr>
              <p:cNvPr id="52295" name="Freeform 482"/>
              <p:cNvSpPr>
                <a:spLocks/>
              </p:cNvSpPr>
              <p:nvPr/>
            </p:nvSpPr>
            <p:spPr bwMode="auto">
              <a:xfrm>
                <a:off x="626" y="1332"/>
                <a:ext cx="204" cy="159"/>
              </a:xfrm>
              <a:custGeom>
                <a:avLst/>
                <a:gdLst>
                  <a:gd name="T0" fmla="*/ 21 w 204"/>
                  <a:gd name="T1" fmla="*/ 152 h 159"/>
                  <a:gd name="T2" fmla="*/ 16 w 204"/>
                  <a:gd name="T3" fmla="*/ 158 h 159"/>
                  <a:gd name="T4" fmla="*/ 203 w 204"/>
                  <a:gd name="T5" fmla="*/ 11 h 159"/>
                  <a:gd name="T6" fmla="*/ 188 w 204"/>
                  <a:gd name="T7" fmla="*/ 0 h 159"/>
                  <a:gd name="T8" fmla="*/ 4 w 204"/>
                  <a:gd name="T9" fmla="*/ 148 h 159"/>
                  <a:gd name="T10" fmla="*/ 0 w 204"/>
                  <a:gd name="T11" fmla="*/ 152 h 159"/>
                  <a:gd name="T12" fmla="*/ 4 w 204"/>
                  <a:gd name="T13" fmla="*/ 148 h 159"/>
                  <a:gd name="T14" fmla="*/ 0 w 204"/>
                  <a:gd name="T15" fmla="*/ 150 h 159"/>
                  <a:gd name="T16" fmla="*/ 0 w 204"/>
                  <a:gd name="T17" fmla="*/ 152 h 159"/>
                  <a:gd name="T18" fmla="*/ 21 w 204"/>
                  <a:gd name="T19" fmla="*/ 15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59"/>
                  <a:gd name="T32" fmla="*/ 204 w 20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59">
                    <a:moveTo>
                      <a:pt x="21" y="152"/>
                    </a:moveTo>
                    <a:lnTo>
                      <a:pt x="16" y="158"/>
                    </a:lnTo>
                    <a:lnTo>
                      <a:pt x="203" y="11"/>
                    </a:lnTo>
                    <a:lnTo>
                      <a:pt x="188" y="0"/>
                    </a:lnTo>
                    <a:lnTo>
                      <a:pt x="4" y="148"/>
                    </a:lnTo>
                    <a:lnTo>
                      <a:pt x="0" y="152"/>
                    </a:lnTo>
                    <a:lnTo>
                      <a:pt x="4" y="148"/>
                    </a:lnTo>
                    <a:lnTo>
                      <a:pt x="0" y="150"/>
                    </a:lnTo>
                    <a:lnTo>
                      <a:pt x="0" y="152"/>
                    </a:lnTo>
                    <a:lnTo>
                      <a:pt x="21" y="152"/>
                    </a:lnTo>
                  </a:path>
                </a:pathLst>
              </a:custGeom>
              <a:solidFill>
                <a:srgbClr val="000000"/>
              </a:solidFill>
              <a:ln w="9525" cap="rnd">
                <a:noFill/>
                <a:round/>
                <a:headEnd/>
                <a:tailEnd/>
              </a:ln>
            </p:spPr>
            <p:txBody>
              <a:bodyPr/>
              <a:lstStyle/>
              <a:p>
                <a:endParaRPr lang="zh-CN" altLang="en-US"/>
              </a:p>
            </p:txBody>
          </p:sp>
          <p:sp>
            <p:nvSpPr>
              <p:cNvPr id="52296" name="Freeform 483"/>
              <p:cNvSpPr>
                <a:spLocks/>
              </p:cNvSpPr>
              <p:nvPr/>
            </p:nvSpPr>
            <p:spPr bwMode="auto">
              <a:xfrm>
                <a:off x="626" y="1483"/>
                <a:ext cx="39" cy="31"/>
              </a:xfrm>
              <a:custGeom>
                <a:avLst/>
                <a:gdLst>
                  <a:gd name="T0" fmla="*/ 29 w 39"/>
                  <a:gd name="T1" fmla="*/ 17 h 31"/>
                  <a:gd name="T2" fmla="*/ 38 w 39"/>
                  <a:gd name="T3" fmla="*/ 22 h 31"/>
                  <a:gd name="T4" fmla="*/ 38 w 39"/>
                  <a:gd name="T5" fmla="*/ 0 h 31"/>
                  <a:gd name="T6" fmla="*/ 0 w 39"/>
                  <a:gd name="T7" fmla="*/ 0 h 31"/>
                  <a:gd name="T8" fmla="*/ 0 w 39"/>
                  <a:gd name="T9" fmla="*/ 22 h 31"/>
                  <a:gd name="T10" fmla="*/ 8 w 39"/>
                  <a:gd name="T11" fmla="*/ 30 h 31"/>
                  <a:gd name="T12" fmla="*/ 0 w 39"/>
                  <a:gd name="T13" fmla="*/ 22 h 31"/>
                  <a:gd name="T14" fmla="*/ 0 w 39"/>
                  <a:gd name="T15" fmla="*/ 27 h 31"/>
                  <a:gd name="T16" fmla="*/ 8 w 39"/>
                  <a:gd name="T17" fmla="*/ 30 h 31"/>
                  <a:gd name="T18" fmla="*/ 29 w 39"/>
                  <a:gd name="T19" fmla="*/ 1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1"/>
                  <a:gd name="T32" fmla="*/ 39 w 3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1">
                    <a:moveTo>
                      <a:pt x="29" y="17"/>
                    </a:moveTo>
                    <a:lnTo>
                      <a:pt x="38" y="22"/>
                    </a:lnTo>
                    <a:lnTo>
                      <a:pt x="38" y="0"/>
                    </a:lnTo>
                    <a:lnTo>
                      <a:pt x="0" y="0"/>
                    </a:lnTo>
                    <a:lnTo>
                      <a:pt x="0" y="22"/>
                    </a:lnTo>
                    <a:lnTo>
                      <a:pt x="8" y="30"/>
                    </a:lnTo>
                    <a:lnTo>
                      <a:pt x="0" y="22"/>
                    </a:lnTo>
                    <a:lnTo>
                      <a:pt x="0" y="27"/>
                    </a:lnTo>
                    <a:lnTo>
                      <a:pt x="8" y="30"/>
                    </a:lnTo>
                    <a:lnTo>
                      <a:pt x="29" y="17"/>
                    </a:lnTo>
                  </a:path>
                </a:pathLst>
              </a:custGeom>
              <a:solidFill>
                <a:srgbClr val="000000"/>
              </a:solidFill>
              <a:ln w="9525" cap="rnd">
                <a:noFill/>
                <a:round/>
                <a:headEnd/>
                <a:tailEnd/>
              </a:ln>
            </p:spPr>
            <p:txBody>
              <a:bodyPr/>
              <a:lstStyle/>
              <a:p>
                <a:endParaRPr lang="zh-CN" altLang="en-US"/>
              </a:p>
            </p:txBody>
          </p:sp>
          <p:sp>
            <p:nvSpPr>
              <p:cNvPr id="52297" name="Freeform 484"/>
              <p:cNvSpPr>
                <a:spLocks/>
              </p:cNvSpPr>
              <p:nvPr/>
            </p:nvSpPr>
            <p:spPr bwMode="auto">
              <a:xfrm>
                <a:off x="631" y="1494"/>
                <a:ext cx="184" cy="157"/>
              </a:xfrm>
              <a:custGeom>
                <a:avLst/>
                <a:gdLst>
                  <a:gd name="T0" fmla="*/ 170 w 184"/>
                  <a:gd name="T1" fmla="*/ 138 h 157"/>
                  <a:gd name="T2" fmla="*/ 183 w 184"/>
                  <a:gd name="T3" fmla="*/ 138 h 157"/>
                  <a:gd name="T4" fmla="*/ 12 w 184"/>
                  <a:gd name="T5" fmla="*/ 0 h 157"/>
                  <a:gd name="T6" fmla="*/ 0 w 184"/>
                  <a:gd name="T7" fmla="*/ 9 h 157"/>
                  <a:gd name="T8" fmla="*/ 170 w 184"/>
                  <a:gd name="T9" fmla="*/ 148 h 157"/>
                  <a:gd name="T10" fmla="*/ 183 w 184"/>
                  <a:gd name="T11" fmla="*/ 148 h 157"/>
                  <a:gd name="T12" fmla="*/ 170 w 184"/>
                  <a:gd name="T13" fmla="*/ 148 h 157"/>
                  <a:gd name="T14" fmla="*/ 178 w 184"/>
                  <a:gd name="T15" fmla="*/ 156 h 157"/>
                  <a:gd name="T16" fmla="*/ 183 w 184"/>
                  <a:gd name="T17" fmla="*/ 148 h 157"/>
                  <a:gd name="T18" fmla="*/ 170 w 184"/>
                  <a:gd name="T19" fmla="*/ 138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57"/>
                  <a:gd name="T32" fmla="*/ 184 w 18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57">
                    <a:moveTo>
                      <a:pt x="170" y="138"/>
                    </a:moveTo>
                    <a:lnTo>
                      <a:pt x="183" y="138"/>
                    </a:lnTo>
                    <a:lnTo>
                      <a:pt x="12" y="0"/>
                    </a:lnTo>
                    <a:lnTo>
                      <a:pt x="0" y="9"/>
                    </a:lnTo>
                    <a:lnTo>
                      <a:pt x="170" y="148"/>
                    </a:lnTo>
                    <a:lnTo>
                      <a:pt x="183" y="148"/>
                    </a:lnTo>
                    <a:lnTo>
                      <a:pt x="170" y="148"/>
                    </a:lnTo>
                    <a:lnTo>
                      <a:pt x="178" y="156"/>
                    </a:lnTo>
                    <a:lnTo>
                      <a:pt x="183" y="148"/>
                    </a:lnTo>
                    <a:lnTo>
                      <a:pt x="170" y="138"/>
                    </a:lnTo>
                  </a:path>
                </a:pathLst>
              </a:custGeom>
              <a:solidFill>
                <a:srgbClr val="000000"/>
              </a:solidFill>
              <a:ln w="9525" cap="rnd">
                <a:noFill/>
                <a:round/>
                <a:headEnd/>
                <a:tailEnd/>
              </a:ln>
            </p:spPr>
            <p:txBody>
              <a:bodyPr/>
              <a:lstStyle/>
              <a:p>
                <a:endParaRPr lang="zh-CN" altLang="en-US"/>
              </a:p>
            </p:txBody>
          </p:sp>
          <p:sp>
            <p:nvSpPr>
              <p:cNvPr id="52298" name="Freeform 485"/>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solidFill>
                <a:srgbClr val="FFFFFF"/>
              </a:solidFill>
              <a:ln w="9525" cap="rnd">
                <a:noFill/>
                <a:round/>
                <a:headEnd/>
                <a:tailEnd/>
              </a:ln>
            </p:spPr>
            <p:txBody>
              <a:bodyPr/>
              <a:lstStyle/>
              <a:p>
                <a:endParaRPr lang="zh-CN" altLang="en-US"/>
              </a:p>
            </p:txBody>
          </p:sp>
          <p:sp>
            <p:nvSpPr>
              <p:cNvPr id="52299" name="Freeform 486"/>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noFill/>
              <a:ln w="12700" cap="rnd">
                <a:solidFill>
                  <a:srgbClr val="000000"/>
                </a:solidFill>
                <a:round/>
                <a:headEnd type="none" w="sm" len="sm"/>
                <a:tailEnd type="none" w="sm" len="sm"/>
              </a:ln>
            </p:spPr>
            <p:txBody>
              <a:bodyPr/>
              <a:lstStyle/>
              <a:p>
                <a:endParaRPr lang="zh-CN" altLang="en-US"/>
              </a:p>
            </p:txBody>
          </p:sp>
          <p:sp>
            <p:nvSpPr>
              <p:cNvPr id="52300" name="Freeform 487"/>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solidFill>
                <a:srgbClr val="FFFFFF"/>
              </a:solidFill>
              <a:ln w="9525" cap="rnd">
                <a:noFill/>
                <a:round/>
                <a:headEnd/>
                <a:tailEnd/>
              </a:ln>
            </p:spPr>
            <p:txBody>
              <a:bodyPr/>
              <a:lstStyle/>
              <a:p>
                <a:endParaRPr lang="zh-CN" altLang="en-US"/>
              </a:p>
            </p:txBody>
          </p:sp>
          <p:sp>
            <p:nvSpPr>
              <p:cNvPr id="52301" name="Freeform 488"/>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noFill/>
              <a:ln w="12700" cap="rnd">
                <a:solidFill>
                  <a:srgbClr val="000000"/>
                </a:solidFill>
                <a:round/>
                <a:headEnd type="none" w="sm" len="sm"/>
                <a:tailEnd type="none" w="sm" len="sm"/>
              </a:ln>
            </p:spPr>
            <p:txBody>
              <a:bodyPr/>
              <a:lstStyle/>
              <a:p>
                <a:endParaRPr lang="zh-CN" altLang="en-US"/>
              </a:p>
            </p:txBody>
          </p:sp>
          <p:sp>
            <p:nvSpPr>
              <p:cNvPr id="52302" name="Freeform 489"/>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solidFill>
                <a:srgbClr val="FFFFFF"/>
              </a:solidFill>
              <a:ln w="9525" cap="rnd">
                <a:noFill/>
                <a:round/>
                <a:headEnd/>
                <a:tailEnd/>
              </a:ln>
            </p:spPr>
            <p:txBody>
              <a:bodyPr/>
              <a:lstStyle/>
              <a:p>
                <a:endParaRPr lang="zh-CN" altLang="en-US"/>
              </a:p>
            </p:txBody>
          </p:sp>
          <p:sp>
            <p:nvSpPr>
              <p:cNvPr id="52303" name="Freeform 490"/>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noFill/>
              <a:ln w="12700" cap="rnd">
                <a:solidFill>
                  <a:srgbClr val="000000"/>
                </a:solidFill>
                <a:round/>
                <a:headEnd type="none" w="sm" len="sm"/>
                <a:tailEnd type="none" w="sm" len="sm"/>
              </a:ln>
            </p:spPr>
            <p:txBody>
              <a:bodyPr/>
              <a:lstStyle/>
              <a:p>
                <a:endParaRPr lang="zh-CN" altLang="en-US"/>
              </a:p>
            </p:txBody>
          </p:sp>
          <p:sp>
            <p:nvSpPr>
              <p:cNvPr id="52304" name="Freeform 491"/>
              <p:cNvSpPr>
                <a:spLocks/>
              </p:cNvSpPr>
              <p:nvPr/>
            </p:nvSpPr>
            <p:spPr bwMode="auto">
              <a:xfrm>
                <a:off x="653" y="1121"/>
                <a:ext cx="375" cy="449"/>
              </a:xfrm>
              <a:custGeom>
                <a:avLst/>
                <a:gdLst>
                  <a:gd name="T0" fmla="*/ 374 w 375"/>
                  <a:gd name="T1" fmla="*/ 284 h 449"/>
                  <a:gd name="T2" fmla="*/ 374 w 375"/>
                  <a:gd name="T3" fmla="*/ 155 h 449"/>
                  <a:gd name="T4" fmla="*/ 178 w 375"/>
                  <a:gd name="T5" fmla="*/ 0 h 449"/>
                  <a:gd name="T6" fmla="*/ 0 w 375"/>
                  <a:gd name="T7" fmla="*/ 107 h 449"/>
                  <a:gd name="T8" fmla="*/ 202 w 375"/>
                  <a:gd name="T9" fmla="*/ 269 h 449"/>
                  <a:gd name="T10" fmla="*/ 202 w 375"/>
                  <a:gd name="T11" fmla="*/ 448 h 449"/>
                  <a:gd name="T12" fmla="*/ 374 w 375"/>
                  <a:gd name="T13" fmla="*/ 284 h 449"/>
                  <a:gd name="T14" fmla="*/ 0 60000 65536"/>
                  <a:gd name="T15" fmla="*/ 0 60000 65536"/>
                  <a:gd name="T16" fmla="*/ 0 60000 65536"/>
                  <a:gd name="T17" fmla="*/ 0 60000 65536"/>
                  <a:gd name="T18" fmla="*/ 0 60000 65536"/>
                  <a:gd name="T19" fmla="*/ 0 60000 65536"/>
                  <a:gd name="T20" fmla="*/ 0 60000 65536"/>
                  <a:gd name="T21" fmla="*/ 0 w 375"/>
                  <a:gd name="T22" fmla="*/ 0 h 449"/>
                  <a:gd name="T23" fmla="*/ 375 w 375"/>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449">
                    <a:moveTo>
                      <a:pt x="374" y="284"/>
                    </a:moveTo>
                    <a:lnTo>
                      <a:pt x="374" y="155"/>
                    </a:lnTo>
                    <a:lnTo>
                      <a:pt x="178" y="0"/>
                    </a:lnTo>
                    <a:lnTo>
                      <a:pt x="0" y="107"/>
                    </a:lnTo>
                    <a:lnTo>
                      <a:pt x="202" y="269"/>
                    </a:lnTo>
                    <a:lnTo>
                      <a:pt x="202" y="448"/>
                    </a:lnTo>
                    <a:lnTo>
                      <a:pt x="374" y="284"/>
                    </a:lnTo>
                  </a:path>
                </a:pathLst>
              </a:custGeom>
              <a:solidFill>
                <a:srgbClr val="FFFFFF"/>
              </a:solidFill>
              <a:ln w="9525" cap="rnd">
                <a:noFill/>
                <a:round/>
                <a:headEnd/>
                <a:tailEnd/>
              </a:ln>
            </p:spPr>
            <p:txBody>
              <a:bodyPr/>
              <a:lstStyle/>
              <a:p>
                <a:endParaRPr lang="zh-CN" altLang="en-US"/>
              </a:p>
            </p:txBody>
          </p:sp>
          <p:sp>
            <p:nvSpPr>
              <p:cNvPr id="52305" name="Freeform 492"/>
              <p:cNvSpPr>
                <a:spLocks/>
              </p:cNvSpPr>
              <p:nvPr/>
            </p:nvSpPr>
            <p:spPr bwMode="auto">
              <a:xfrm>
                <a:off x="991" y="1277"/>
                <a:ext cx="42" cy="136"/>
              </a:xfrm>
              <a:custGeom>
                <a:avLst/>
                <a:gdLst>
                  <a:gd name="T0" fmla="*/ 7 w 42"/>
                  <a:gd name="T1" fmla="*/ 13 h 136"/>
                  <a:gd name="T2" fmla="*/ 0 w 42"/>
                  <a:gd name="T3" fmla="*/ 5 h 136"/>
                  <a:gd name="T4" fmla="*/ 0 w 42"/>
                  <a:gd name="T5" fmla="*/ 135 h 136"/>
                  <a:gd name="T6" fmla="*/ 41 w 42"/>
                  <a:gd name="T7" fmla="*/ 135 h 136"/>
                  <a:gd name="T8" fmla="*/ 41 w 42"/>
                  <a:gd name="T9" fmla="*/ 5 h 136"/>
                  <a:gd name="T10" fmla="*/ 33 w 42"/>
                  <a:gd name="T11" fmla="*/ 0 h 136"/>
                  <a:gd name="T12" fmla="*/ 7 w 42"/>
                  <a:gd name="T13" fmla="*/ 13 h 136"/>
                  <a:gd name="T14" fmla="*/ 0 60000 65536"/>
                  <a:gd name="T15" fmla="*/ 0 60000 65536"/>
                  <a:gd name="T16" fmla="*/ 0 60000 65536"/>
                  <a:gd name="T17" fmla="*/ 0 60000 65536"/>
                  <a:gd name="T18" fmla="*/ 0 60000 65536"/>
                  <a:gd name="T19" fmla="*/ 0 60000 65536"/>
                  <a:gd name="T20" fmla="*/ 0 60000 65536"/>
                  <a:gd name="T21" fmla="*/ 0 w 42"/>
                  <a:gd name="T22" fmla="*/ 0 h 136"/>
                  <a:gd name="T23" fmla="*/ 42 w 42"/>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36">
                    <a:moveTo>
                      <a:pt x="7" y="13"/>
                    </a:moveTo>
                    <a:lnTo>
                      <a:pt x="0" y="5"/>
                    </a:lnTo>
                    <a:lnTo>
                      <a:pt x="0" y="135"/>
                    </a:lnTo>
                    <a:lnTo>
                      <a:pt x="41" y="135"/>
                    </a:lnTo>
                    <a:lnTo>
                      <a:pt x="41" y="5"/>
                    </a:lnTo>
                    <a:lnTo>
                      <a:pt x="33" y="0"/>
                    </a:lnTo>
                    <a:lnTo>
                      <a:pt x="7" y="13"/>
                    </a:lnTo>
                  </a:path>
                </a:pathLst>
              </a:custGeom>
              <a:solidFill>
                <a:srgbClr val="000000"/>
              </a:solidFill>
              <a:ln w="9525" cap="rnd">
                <a:noFill/>
                <a:round/>
                <a:headEnd/>
                <a:tailEnd/>
              </a:ln>
            </p:spPr>
            <p:txBody>
              <a:bodyPr/>
              <a:lstStyle/>
              <a:p>
                <a:endParaRPr lang="zh-CN" altLang="en-US"/>
              </a:p>
            </p:txBody>
          </p:sp>
          <p:sp>
            <p:nvSpPr>
              <p:cNvPr id="52306" name="Freeform 493"/>
              <p:cNvSpPr>
                <a:spLocks/>
              </p:cNvSpPr>
              <p:nvPr/>
            </p:nvSpPr>
            <p:spPr bwMode="auto">
              <a:xfrm>
                <a:off x="824" y="1113"/>
                <a:ext cx="212" cy="172"/>
              </a:xfrm>
              <a:custGeom>
                <a:avLst/>
                <a:gdLst>
                  <a:gd name="T0" fmla="*/ 14 w 212"/>
                  <a:gd name="T1" fmla="*/ 17 h 172"/>
                  <a:gd name="T2" fmla="*/ 0 w 212"/>
                  <a:gd name="T3" fmla="*/ 15 h 172"/>
                  <a:gd name="T4" fmla="*/ 194 w 212"/>
                  <a:gd name="T5" fmla="*/ 171 h 172"/>
                  <a:gd name="T6" fmla="*/ 211 w 212"/>
                  <a:gd name="T7" fmla="*/ 157 h 172"/>
                  <a:gd name="T8" fmla="*/ 16 w 212"/>
                  <a:gd name="T9" fmla="*/ 1 h 172"/>
                  <a:gd name="T10" fmla="*/ 0 w 212"/>
                  <a:gd name="T11" fmla="*/ 0 h 172"/>
                  <a:gd name="T12" fmla="*/ 14 w 212"/>
                  <a:gd name="T13" fmla="*/ 17 h 172"/>
                  <a:gd name="T14" fmla="*/ 0 60000 65536"/>
                  <a:gd name="T15" fmla="*/ 0 60000 65536"/>
                  <a:gd name="T16" fmla="*/ 0 60000 65536"/>
                  <a:gd name="T17" fmla="*/ 0 60000 65536"/>
                  <a:gd name="T18" fmla="*/ 0 60000 65536"/>
                  <a:gd name="T19" fmla="*/ 0 60000 65536"/>
                  <a:gd name="T20" fmla="*/ 0 60000 65536"/>
                  <a:gd name="T21" fmla="*/ 0 w 212"/>
                  <a:gd name="T22" fmla="*/ 0 h 172"/>
                  <a:gd name="T23" fmla="*/ 212 w 21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72">
                    <a:moveTo>
                      <a:pt x="14" y="17"/>
                    </a:moveTo>
                    <a:lnTo>
                      <a:pt x="0" y="15"/>
                    </a:lnTo>
                    <a:lnTo>
                      <a:pt x="194" y="171"/>
                    </a:lnTo>
                    <a:lnTo>
                      <a:pt x="211" y="157"/>
                    </a:lnTo>
                    <a:lnTo>
                      <a:pt x="16" y="1"/>
                    </a:lnTo>
                    <a:lnTo>
                      <a:pt x="0" y="0"/>
                    </a:lnTo>
                    <a:lnTo>
                      <a:pt x="14" y="17"/>
                    </a:lnTo>
                  </a:path>
                </a:pathLst>
              </a:custGeom>
              <a:solidFill>
                <a:srgbClr val="000000"/>
              </a:solidFill>
              <a:ln w="9525" cap="rnd">
                <a:noFill/>
                <a:round/>
                <a:headEnd/>
                <a:tailEnd/>
              </a:ln>
            </p:spPr>
            <p:txBody>
              <a:bodyPr/>
              <a:lstStyle/>
              <a:p>
                <a:endParaRPr lang="zh-CN" altLang="en-US"/>
              </a:p>
            </p:txBody>
          </p:sp>
          <p:sp>
            <p:nvSpPr>
              <p:cNvPr id="52307" name="Freeform 494"/>
              <p:cNvSpPr>
                <a:spLocks/>
              </p:cNvSpPr>
              <p:nvPr/>
            </p:nvSpPr>
            <p:spPr bwMode="auto">
              <a:xfrm>
                <a:off x="643" y="1113"/>
                <a:ext cx="196" cy="124"/>
              </a:xfrm>
              <a:custGeom>
                <a:avLst/>
                <a:gdLst>
                  <a:gd name="T0" fmla="*/ 16 w 196"/>
                  <a:gd name="T1" fmla="*/ 107 h 124"/>
                  <a:gd name="T2" fmla="*/ 16 w 196"/>
                  <a:gd name="T3" fmla="*/ 123 h 124"/>
                  <a:gd name="T4" fmla="*/ 195 w 196"/>
                  <a:gd name="T5" fmla="*/ 17 h 124"/>
                  <a:gd name="T6" fmla="*/ 180 w 196"/>
                  <a:gd name="T7" fmla="*/ 0 h 124"/>
                  <a:gd name="T8" fmla="*/ 2 w 196"/>
                  <a:gd name="T9" fmla="*/ 107 h 124"/>
                  <a:gd name="T10" fmla="*/ 0 w 196"/>
                  <a:gd name="T11" fmla="*/ 123 h 124"/>
                  <a:gd name="T12" fmla="*/ 16 w 196"/>
                  <a:gd name="T13" fmla="*/ 107 h 124"/>
                  <a:gd name="T14" fmla="*/ 0 60000 65536"/>
                  <a:gd name="T15" fmla="*/ 0 60000 65536"/>
                  <a:gd name="T16" fmla="*/ 0 60000 65536"/>
                  <a:gd name="T17" fmla="*/ 0 60000 65536"/>
                  <a:gd name="T18" fmla="*/ 0 60000 65536"/>
                  <a:gd name="T19" fmla="*/ 0 60000 65536"/>
                  <a:gd name="T20" fmla="*/ 0 60000 65536"/>
                  <a:gd name="T21" fmla="*/ 0 w 196"/>
                  <a:gd name="T22" fmla="*/ 0 h 124"/>
                  <a:gd name="T23" fmla="*/ 196 w 196"/>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24">
                    <a:moveTo>
                      <a:pt x="16" y="107"/>
                    </a:moveTo>
                    <a:lnTo>
                      <a:pt x="16" y="123"/>
                    </a:lnTo>
                    <a:lnTo>
                      <a:pt x="195" y="17"/>
                    </a:lnTo>
                    <a:lnTo>
                      <a:pt x="180" y="0"/>
                    </a:lnTo>
                    <a:lnTo>
                      <a:pt x="2" y="107"/>
                    </a:lnTo>
                    <a:lnTo>
                      <a:pt x="0" y="123"/>
                    </a:lnTo>
                    <a:lnTo>
                      <a:pt x="16" y="107"/>
                    </a:lnTo>
                  </a:path>
                </a:pathLst>
              </a:custGeom>
              <a:solidFill>
                <a:srgbClr val="000000"/>
              </a:solidFill>
              <a:ln w="9525" cap="rnd">
                <a:noFill/>
                <a:round/>
                <a:headEnd/>
                <a:tailEnd/>
              </a:ln>
            </p:spPr>
            <p:txBody>
              <a:bodyPr/>
              <a:lstStyle/>
              <a:p>
                <a:endParaRPr lang="zh-CN" altLang="en-US"/>
              </a:p>
            </p:txBody>
          </p:sp>
          <p:sp>
            <p:nvSpPr>
              <p:cNvPr id="52308" name="Freeform 495"/>
              <p:cNvSpPr>
                <a:spLocks/>
              </p:cNvSpPr>
              <p:nvPr/>
            </p:nvSpPr>
            <p:spPr bwMode="auto">
              <a:xfrm>
                <a:off x="643" y="1221"/>
                <a:ext cx="225" cy="176"/>
              </a:xfrm>
              <a:custGeom>
                <a:avLst/>
                <a:gdLst>
                  <a:gd name="T0" fmla="*/ 224 w 225"/>
                  <a:gd name="T1" fmla="*/ 167 h 176"/>
                  <a:gd name="T2" fmla="*/ 219 w 225"/>
                  <a:gd name="T3" fmla="*/ 159 h 176"/>
                  <a:gd name="T4" fmla="*/ 16 w 225"/>
                  <a:gd name="T5" fmla="*/ 0 h 176"/>
                  <a:gd name="T6" fmla="*/ 0 w 225"/>
                  <a:gd name="T7" fmla="*/ 15 h 176"/>
                  <a:gd name="T8" fmla="*/ 202 w 225"/>
                  <a:gd name="T9" fmla="*/ 175 h 176"/>
                  <a:gd name="T10" fmla="*/ 197 w 225"/>
                  <a:gd name="T11" fmla="*/ 167 h 176"/>
                  <a:gd name="T12" fmla="*/ 224 w 225"/>
                  <a:gd name="T13" fmla="*/ 167 h 176"/>
                  <a:gd name="T14" fmla="*/ 0 60000 65536"/>
                  <a:gd name="T15" fmla="*/ 0 60000 65536"/>
                  <a:gd name="T16" fmla="*/ 0 60000 65536"/>
                  <a:gd name="T17" fmla="*/ 0 60000 65536"/>
                  <a:gd name="T18" fmla="*/ 0 60000 65536"/>
                  <a:gd name="T19" fmla="*/ 0 60000 65536"/>
                  <a:gd name="T20" fmla="*/ 0 60000 65536"/>
                  <a:gd name="T21" fmla="*/ 0 w 225"/>
                  <a:gd name="T22" fmla="*/ 0 h 176"/>
                  <a:gd name="T23" fmla="*/ 225 w 22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76">
                    <a:moveTo>
                      <a:pt x="224" y="167"/>
                    </a:moveTo>
                    <a:lnTo>
                      <a:pt x="219" y="159"/>
                    </a:lnTo>
                    <a:lnTo>
                      <a:pt x="16" y="0"/>
                    </a:lnTo>
                    <a:lnTo>
                      <a:pt x="0" y="15"/>
                    </a:lnTo>
                    <a:lnTo>
                      <a:pt x="202" y="175"/>
                    </a:lnTo>
                    <a:lnTo>
                      <a:pt x="197" y="167"/>
                    </a:lnTo>
                    <a:lnTo>
                      <a:pt x="224" y="167"/>
                    </a:lnTo>
                  </a:path>
                </a:pathLst>
              </a:custGeom>
              <a:solidFill>
                <a:srgbClr val="000000"/>
              </a:solidFill>
              <a:ln w="9525" cap="rnd">
                <a:noFill/>
                <a:round/>
                <a:headEnd/>
                <a:tailEnd/>
              </a:ln>
            </p:spPr>
            <p:txBody>
              <a:bodyPr/>
              <a:lstStyle/>
              <a:p>
                <a:endParaRPr lang="zh-CN" altLang="en-US"/>
              </a:p>
            </p:txBody>
          </p:sp>
          <p:sp>
            <p:nvSpPr>
              <p:cNvPr id="52309" name="Freeform 496"/>
              <p:cNvSpPr>
                <a:spLocks/>
              </p:cNvSpPr>
              <p:nvPr/>
            </p:nvSpPr>
            <p:spPr bwMode="auto">
              <a:xfrm>
                <a:off x="841" y="1389"/>
                <a:ext cx="40" cy="185"/>
              </a:xfrm>
              <a:custGeom>
                <a:avLst/>
                <a:gdLst>
                  <a:gd name="T0" fmla="*/ 7 w 40"/>
                  <a:gd name="T1" fmla="*/ 172 h 185"/>
                  <a:gd name="T2" fmla="*/ 39 w 40"/>
                  <a:gd name="T3" fmla="*/ 178 h 185"/>
                  <a:gd name="T4" fmla="*/ 39 w 40"/>
                  <a:gd name="T5" fmla="*/ 0 h 185"/>
                  <a:gd name="T6" fmla="*/ 0 w 40"/>
                  <a:gd name="T7" fmla="*/ 0 h 185"/>
                  <a:gd name="T8" fmla="*/ 0 w 40"/>
                  <a:gd name="T9" fmla="*/ 178 h 185"/>
                  <a:gd name="T10" fmla="*/ 35 w 40"/>
                  <a:gd name="T11" fmla="*/ 184 h 185"/>
                  <a:gd name="T12" fmla="*/ 7 w 40"/>
                  <a:gd name="T13" fmla="*/ 172 h 185"/>
                  <a:gd name="T14" fmla="*/ 0 60000 65536"/>
                  <a:gd name="T15" fmla="*/ 0 60000 65536"/>
                  <a:gd name="T16" fmla="*/ 0 60000 65536"/>
                  <a:gd name="T17" fmla="*/ 0 60000 65536"/>
                  <a:gd name="T18" fmla="*/ 0 60000 65536"/>
                  <a:gd name="T19" fmla="*/ 0 60000 65536"/>
                  <a:gd name="T20" fmla="*/ 0 60000 65536"/>
                  <a:gd name="T21" fmla="*/ 0 w 40"/>
                  <a:gd name="T22" fmla="*/ 0 h 185"/>
                  <a:gd name="T23" fmla="*/ 40 w 40"/>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85">
                    <a:moveTo>
                      <a:pt x="7" y="172"/>
                    </a:moveTo>
                    <a:lnTo>
                      <a:pt x="39" y="178"/>
                    </a:lnTo>
                    <a:lnTo>
                      <a:pt x="39" y="0"/>
                    </a:lnTo>
                    <a:lnTo>
                      <a:pt x="0" y="0"/>
                    </a:lnTo>
                    <a:lnTo>
                      <a:pt x="0" y="178"/>
                    </a:lnTo>
                    <a:lnTo>
                      <a:pt x="35" y="184"/>
                    </a:lnTo>
                    <a:lnTo>
                      <a:pt x="7" y="172"/>
                    </a:lnTo>
                  </a:path>
                </a:pathLst>
              </a:custGeom>
              <a:solidFill>
                <a:srgbClr val="000000"/>
              </a:solidFill>
              <a:ln w="9525" cap="rnd">
                <a:noFill/>
                <a:round/>
                <a:headEnd/>
                <a:tailEnd/>
              </a:ln>
            </p:spPr>
            <p:txBody>
              <a:bodyPr/>
              <a:lstStyle/>
              <a:p>
                <a:endParaRPr lang="zh-CN" altLang="en-US"/>
              </a:p>
            </p:txBody>
          </p:sp>
          <p:sp>
            <p:nvSpPr>
              <p:cNvPr id="52310" name="Freeform 497"/>
              <p:cNvSpPr>
                <a:spLocks/>
              </p:cNvSpPr>
              <p:nvPr/>
            </p:nvSpPr>
            <p:spPr bwMode="auto">
              <a:xfrm>
                <a:off x="846" y="1399"/>
                <a:ext cx="196" cy="175"/>
              </a:xfrm>
              <a:custGeom>
                <a:avLst/>
                <a:gdLst>
                  <a:gd name="T0" fmla="*/ 168 w 196"/>
                  <a:gd name="T1" fmla="*/ 5 h 175"/>
                  <a:gd name="T2" fmla="*/ 170 w 196"/>
                  <a:gd name="T3" fmla="*/ 0 h 175"/>
                  <a:gd name="T4" fmla="*/ 0 w 196"/>
                  <a:gd name="T5" fmla="*/ 162 h 175"/>
                  <a:gd name="T6" fmla="*/ 19 w 196"/>
                  <a:gd name="T7" fmla="*/ 174 h 175"/>
                  <a:gd name="T8" fmla="*/ 192 w 196"/>
                  <a:gd name="T9" fmla="*/ 11 h 175"/>
                  <a:gd name="T10" fmla="*/ 195 w 196"/>
                  <a:gd name="T11" fmla="*/ 5 h 175"/>
                  <a:gd name="T12" fmla="*/ 168 w 196"/>
                  <a:gd name="T13" fmla="*/ 5 h 175"/>
                  <a:gd name="T14" fmla="*/ 0 60000 65536"/>
                  <a:gd name="T15" fmla="*/ 0 60000 65536"/>
                  <a:gd name="T16" fmla="*/ 0 60000 65536"/>
                  <a:gd name="T17" fmla="*/ 0 60000 65536"/>
                  <a:gd name="T18" fmla="*/ 0 60000 65536"/>
                  <a:gd name="T19" fmla="*/ 0 60000 65536"/>
                  <a:gd name="T20" fmla="*/ 0 60000 65536"/>
                  <a:gd name="T21" fmla="*/ 0 w 196"/>
                  <a:gd name="T22" fmla="*/ 0 h 175"/>
                  <a:gd name="T23" fmla="*/ 196 w 196"/>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75">
                    <a:moveTo>
                      <a:pt x="168" y="5"/>
                    </a:moveTo>
                    <a:lnTo>
                      <a:pt x="170" y="0"/>
                    </a:lnTo>
                    <a:lnTo>
                      <a:pt x="0" y="162"/>
                    </a:lnTo>
                    <a:lnTo>
                      <a:pt x="19" y="174"/>
                    </a:lnTo>
                    <a:lnTo>
                      <a:pt x="192" y="11"/>
                    </a:lnTo>
                    <a:lnTo>
                      <a:pt x="195" y="5"/>
                    </a:lnTo>
                    <a:lnTo>
                      <a:pt x="168" y="5"/>
                    </a:lnTo>
                  </a:path>
                </a:pathLst>
              </a:custGeom>
              <a:solidFill>
                <a:srgbClr val="000000"/>
              </a:solidFill>
              <a:ln w="9525" cap="rnd">
                <a:noFill/>
                <a:round/>
                <a:headEnd/>
                <a:tailEnd/>
              </a:ln>
            </p:spPr>
            <p:txBody>
              <a:bodyPr/>
              <a:lstStyle/>
              <a:p>
                <a:endParaRPr lang="zh-CN" altLang="en-US"/>
              </a:p>
            </p:txBody>
          </p:sp>
          <p:sp>
            <p:nvSpPr>
              <p:cNvPr id="52311" name="Freeform 498"/>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solidFill>
                <a:srgbClr val="FFFFFF"/>
              </a:solidFill>
              <a:ln w="9525" cap="rnd">
                <a:noFill/>
                <a:round/>
                <a:headEnd/>
                <a:tailEnd/>
              </a:ln>
            </p:spPr>
            <p:txBody>
              <a:bodyPr/>
              <a:lstStyle/>
              <a:p>
                <a:endParaRPr lang="zh-CN" altLang="en-US"/>
              </a:p>
            </p:txBody>
          </p:sp>
          <p:sp>
            <p:nvSpPr>
              <p:cNvPr id="52312" name="Freeform 499"/>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noFill/>
              <a:ln w="12700" cap="rnd">
                <a:solidFill>
                  <a:srgbClr val="000000"/>
                </a:solidFill>
                <a:round/>
                <a:headEnd type="none" w="sm" len="sm"/>
                <a:tailEnd type="none" w="sm" len="sm"/>
              </a:ln>
            </p:spPr>
            <p:txBody>
              <a:bodyPr/>
              <a:lstStyle/>
              <a:p>
                <a:endParaRPr lang="zh-CN" altLang="en-US"/>
              </a:p>
            </p:txBody>
          </p:sp>
          <p:sp>
            <p:nvSpPr>
              <p:cNvPr id="52313" name="Freeform 500"/>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solidFill>
                <a:srgbClr val="FFFFFF"/>
              </a:solidFill>
              <a:ln w="9525" cap="rnd">
                <a:noFill/>
                <a:round/>
                <a:headEnd/>
                <a:tailEnd/>
              </a:ln>
            </p:spPr>
            <p:txBody>
              <a:bodyPr/>
              <a:lstStyle/>
              <a:p>
                <a:endParaRPr lang="zh-CN" altLang="en-US"/>
              </a:p>
            </p:txBody>
          </p:sp>
          <p:sp>
            <p:nvSpPr>
              <p:cNvPr id="52314" name="Freeform 501"/>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noFill/>
              <a:ln w="12700" cap="rnd">
                <a:solidFill>
                  <a:srgbClr val="000000"/>
                </a:solidFill>
                <a:round/>
                <a:headEnd type="none" w="sm" len="sm"/>
                <a:tailEnd type="none" w="sm" len="sm"/>
              </a:ln>
            </p:spPr>
            <p:txBody>
              <a:bodyPr/>
              <a:lstStyle/>
              <a:p>
                <a:endParaRPr lang="zh-CN" altLang="en-US"/>
              </a:p>
            </p:txBody>
          </p:sp>
          <p:sp>
            <p:nvSpPr>
              <p:cNvPr id="52315" name="Freeform 502"/>
              <p:cNvSpPr>
                <a:spLocks/>
              </p:cNvSpPr>
              <p:nvPr/>
            </p:nvSpPr>
            <p:spPr bwMode="auto">
              <a:xfrm>
                <a:off x="614" y="1197"/>
                <a:ext cx="264" cy="419"/>
              </a:xfrm>
              <a:custGeom>
                <a:avLst/>
                <a:gdLst>
                  <a:gd name="T0" fmla="*/ 0 w 264"/>
                  <a:gd name="T1" fmla="*/ 30 h 419"/>
                  <a:gd name="T2" fmla="*/ 0 w 264"/>
                  <a:gd name="T3" fmla="*/ 241 h 419"/>
                  <a:gd name="T4" fmla="*/ 221 w 264"/>
                  <a:gd name="T5" fmla="*/ 418 h 419"/>
                  <a:gd name="T6" fmla="*/ 263 w 264"/>
                  <a:gd name="T7" fmla="*/ 387 h 419"/>
                  <a:gd name="T8" fmla="*/ 263 w 264"/>
                  <a:gd name="T9" fmla="*/ 174 h 419"/>
                  <a:gd name="T10" fmla="*/ 38 w 264"/>
                  <a:gd name="T11" fmla="*/ 0 h 419"/>
                  <a:gd name="T12" fmla="*/ 0 w 264"/>
                  <a:gd name="T13" fmla="*/ 30 h 419"/>
                  <a:gd name="T14" fmla="*/ 0 60000 65536"/>
                  <a:gd name="T15" fmla="*/ 0 60000 65536"/>
                  <a:gd name="T16" fmla="*/ 0 60000 65536"/>
                  <a:gd name="T17" fmla="*/ 0 60000 65536"/>
                  <a:gd name="T18" fmla="*/ 0 60000 65536"/>
                  <a:gd name="T19" fmla="*/ 0 60000 65536"/>
                  <a:gd name="T20" fmla="*/ 0 60000 65536"/>
                  <a:gd name="T21" fmla="*/ 0 w 264"/>
                  <a:gd name="T22" fmla="*/ 0 h 419"/>
                  <a:gd name="T23" fmla="*/ 264 w 264"/>
                  <a:gd name="T24" fmla="*/ 419 h 4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419">
                    <a:moveTo>
                      <a:pt x="0" y="30"/>
                    </a:moveTo>
                    <a:lnTo>
                      <a:pt x="0" y="241"/>
                    </a:lnTo>
                    <a:lnTo>
                      <a:pt x="221" y="418"/>
                    </a:lnTo>
                    <a:lnTo>
                      <a:pt x="263" y="387"/>
                    </a:lnTo>
                    <a:lnTo>
                      <a:pt x="263" y="174"/>
                    </a:lnTo>
                    <a:lnTo>
                      <a:pt x="38" y="0"/>
                    </a:lnTo>
                    <a:lnTo>
                      <a:pt x="0" y="30"/>
                    </a:lnTo>
                  </a:path>
                </a:pathLst>
              </a:custGeom>
              <a:solidFill>
                <a:srgbClr val="FFFFFF"/>
              </a:solidFill>
              <a:ln w="9525" cap="rnd">
                <a:noFill/>
                <a:round/>
                <a:headEnd/>
                <a:tailEnd/>
              </a:ln>
            </p:spPr>
            <p:txBody>
              <a:bodyPr/>
              <a:lstStyle/>
              <a:p>
                <a:endParaRPr lang="zh-CN" altLang="en-US"/>
              </a:p>
            </p:txBody>
          </p:sp>
          <p:sp>
            <p:nvSpPr>
              <p:cNvPr id="52316" name="Freeform 503"/>
              <p:cNvSpPr>
                <a:spLocks/>
              </p:cNvSpPr>
              <p:nvPr/>
            </p:nvSpPr>
            <p:spPr bwMode="auto">
              <a:xfrm>
                <a:off x="608" y="1229"/>
                <a:ext cx="39" cy="217"/>
              </a:xfrm>
              <a:custGeom>
                <a:avLst/>
                <a:gdLst>
                  <a:gd name="T0" fmla="*/ 32 w 39"/>
                  <a:gd name="T1" fmla="*/ 206 h 217"/>
                  <a:gd name="T2" fmla="*/ 38 w 39"/>
                  <a:gd name="T3" fmla="*/ 210 h 217"/>
                  <a:gd name="T4" fmla="*/ 38 w 39"/>
                  <a:gd name="T5" fmla="*/ 0 h 217"/>
                  <a:gd name="T6" fmla="*/ 0 w 39"/>
                  <a:gd name="T7" fmla="*/ 0 h 217"/>
                  <a:gd name="T8" fmla="*/ 0 w 39"/>
                  <a:gd name="T9" fmla="*/ 210 h 217"/>
                  <a:gd name="T10" fmla="*/ 5 w 39"/>
                  <a:gd name="T11" fmla="*/ 216 h 217"/>
                  <a:gd name="T12" fmla="*/ 32 w 39"/>
                  <a:gd name="T13" fmla="*/ 206 h 217"/>
                  <a:gd name="T14" fmla="*/ 0 60000 65536"/>
                  <a:gd name="T15" fmla="*/ 0 60000 65536"/>
                  <a:gd name="T16" fmla="*/ 0 60000 65536"/>
                  <a:gd name="T17" fmla="*/ 0 60000 65536"/>
                  <a:gd name="T18" fmla="*/ 0 60000 65536"/>
                  <a:gd name="T19" fmla="*/ 0 60000 65536"/>
                  <a:gd name="T20" fmla="*/ 0 60000 65536"/>
                  <a:gd name="T21" fmla="*/ 0 w 39"/>
                  <a:gd name="T22" fmla="*/ 0 h 217"/>
                  <a:gd name="T23" fmla="*/ 39 w 39"/>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17">
                    <a:moveTo>
                      <a:pt x="32" y="206"/>
                    </a:moveTo>
                    <a:lnTo>
                      <a:pt x="38" y="210"/>
                    </a:lnTo>
                    <a:lnTo>
                      <a:pt x="38" y="0"/>
                    </a:lnTo>
                    <a:lnTo>
                      <a:pt x="0" y="0"/>
                    </a:lnTo>
                    <a:lnTo>
                      <a:pt x="0" y="210"/>
                    </a:lnTo>
                    <a:lnTo>
                      <a:pt x="5" y="216"/>
                    </a:lnTo>
                    <a:lnTo>
                      <a:pt x="32" y="206"/>
                    </a:lnTo>
                  </a:path>
                </a:pathLst>
              </a:custGeom>
              <a:solidFill>
                <a:srgbClr val="000000"/>
              </a:solidFill>
              <a:ln w="9525" cap="rnd">
                <a:noFill/>
                <a:round/>
                <a:headEnd/>
                <a:tailEnd/>
              </a:ln>
            </p:spPr>
            <p:txBody>
              <a:bodyPr/>
              <a:lstStyle/>
              <a:p>
                <a:endParaRPr lang="zh-CN" altLang="en-US"/>
              </a:p>
            </p:txBody>
          </p:sp>
          <p:sp>
            <p:nvSpPr>
              <p:cNvPr id="52317" name="Freeform 504"/>
              <p:cNvSpPr>
                <a:spLocks/>
              </p:cNvSpPr>
              <p:nvPr/>
            </p:nvSpPr>
            <p:spPr bwMode="auto">
              <a:xfrm>
                <a:off x="609" y="1434"/>
                <a:ext cx="235" cy="192"/>
              </a:xfrm>
              <a:custGeom>
                <a:avLst/>
                <a:gdLst>
                  <a:gd name="T0" fmla="*/ 221 w 235"/>
                  <a:gd name="T1" fmla="*/ 177 h 192"/>
                  <a:gd name="T2" fmla="*/ 234 w 235"/>
                  <a:gd name="T3" fmla="*/ 177 h 192"/>
                  <a:gd name="T4" fmla="*/ 12 w 235"/>
                  <a:gd name="T5" fmla="*/ 0 h 192"/>
                  <a:gd name="T6" fmla="*/ 0 w 235"/>
                  <a:gd name="T7" fmla="*/ 9 h 192"/>
                  <a:gd name="T8" fmla="*/ 221 w 235"/>
                  <a:gd name="T9" fmla="*/ 187 h 192"/>
                  <a:gd name="T10" fmla="*/ 234 w 235"/>
                  <a:gd name="T11" fmla="*/ 187 h 192"/>
                  <a:gd name="T12" fmla="*/ 221 w 235"/>
                  <a:gd name="T13" fmla="*/ 187 h 192"/>
                  <a:gd name="T14" fmla="*/ 226 w 235"/>
                  <a:gd name="T15" fmla="*/ 191 h 192"/>
                  <a:gd name="T16" fmla="*/ 234 w 235"/>
                  <a:gd name="T17" fmla="*/ 187 h 192"/>
                  <a:gd name="T18" fmla="*/ 221 w 235"/>
                  <a:gd name="T19" fmla="*/ 177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92"/>
                  <a:gd name="T32" fmla="*/ 235 w 235"/>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92">
                    <a:moveTo>
                      <a:pt x="221" y="177"/>
                    </a:moveTo>
                    <a:lnTo>
                      <a:pt x="234" y="177"/>
                    </a:lnTo>
                    <a:lnTo>
                      <a:pt x="12" y="0"/>
                    </a:lnTo>
                    <a:lnTo>
                      <a:pt x="0" y="9"/>
                    </a:lnTo>
                    <a:lnTo>
                      <a:pt x="221" y="187"/>
                    </a:lnTo>
                    <a:lnTo>
                      <a:pt x="234" y="187"/>
                    </a:lnTo>
                    <a:lnTo>
                      <a:pt x="221" y="187"/>
                    </a:lnTo>
                    <a:lnTo>
                      <a:pt x="226" y="191"/>
                    </a:lnTo>
                    <a:lnTo>
                      <a:pt x="234" y="187"/>
                    </a:lnTo>
                    <a:lnTo>
                      <a:pt x="221" y="177"/>
                    </a:lnTo>
                  </a:path>
                </a:pathLst>
              </a:custGeom>
              <a:solidFill>
                <a:srgbClr val="000000"/>
              </a:solidFill>
              <a:ln w="9525" cap="rnd">
                <a:noFill/>
                <a:round/>
                <a:headEnd/>
                <a:tailEnd/>
              </a:ln>
            </p:spPr>
            <p:txBody>
              <a:bodyPr/>
              <a:lstStyle/>
              <a:p>
                <a:endParaRPr lang="zh-CN" altLang="en-US"/>
              </a:p>
            </p:txBody>
          </p:sp>
          <p:sp>
            <p:nvSpPr>
              <p:cNvPr id="52318" name="Freeform 505"/>
              <p:cNvSpPr>
                <a:spLocks/>
              </p:cNvSpPr>
              <p:nvPr/>
            </p:nvSpPr>
            <p:spPr bwMode="auto">
              <a:xfrm>
                <a:off x="832" y="1578"/>
                <a:ext cx="52" cy="44"/>
              </a:xfrm>
              <a:custGeom>
                <a:avLst/>
                <a:gdLst>
                  <a:gd name="T0" fmla="*/ 34 w 52"/>
                  <a:gd name="T1" fmla="*/ 5 h 44"/>
                  <a:gd name="T2" fmla="*/ 37 w 52"/>
                  <a:gd name="T3" fmla="*/ 0 h 44"/>
                  <a:gd name="T4" fmla="*/ 0 w 52"/>
                  <a:gd name="T5" fmla="*/ 33 h 44"/>
                  <a:gd name="T6" fmla="*/ 11 w 52"/>
                  <a:gd name="T7" fmla="*/ 43 h 44"/>
                  <a:gd name="T8" fmla="*/ 48 w 52"/>
                  <a:gd name="T9" fmla="*/ 9 h 44"/>
                  <a:gd name="T10" fmla="*/ 51 w 52"/>
                  <a:gd name="T11" fmla="*/ 5 h 44"/>
                  <a:gd name="T12" fmla="*/ 48 w 52"/>
                  <a:gd name="T13" fmla="*/ 9 h 44"/>
                  <a:gd name="T14" fmla="*/ 51 w 52"/>
                  <a:gd name="T15" fmla="*/ 7 h 44"/>
                  <a:gd name="T16" fmla="*/ 51 w 52"/>
                  <a:gd name="T17" fmla="*/ 5 h 44"/>
                  <a:gd name="T18" fmla="*/ 34 w 52"/>
                  <a:gd name="T19" fmla="*/ 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4"/>
                  <a:gd name="T32" fmla="*/ 52 w 5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4">
                    <a:moveTo>
                      <a:pt x="34" y="5"/>
                    </a:moveTo>
                    <a:lnTo>
                      <a:pt x="37" y="0"/>
                    </a:lnTo>
                    <a:lnTo>
                      <a:pt x="0" y="33"/>
                    </a:lnTo>
                    <a:lnTo>
                      <a:pt x="11" y="43"/>
                    </a:lnTo>
                    <a:lnTo>
                      <a:pt x="48" y="9"/>
                    </a:lnTo>
                    <a:lnTo>
                      <a:pt x="51" y="5"/>
                    </a:lnTo>
                    <a:lnTo>
                      <a:pt x="48" y="9"/>
                    </a:lnTo>
                    <a:lnTo>
                      <a:pt x="51" y="7"/>
                    </a:lnTo>
                    <a:lnTo>
                      <a:pt x="51" y="5"/>
                    </a:lnTo>
                    <a:lnTo>
                      <a:pt x="34" y="5"/>
                    </a:lnTo>
                  </a:path>
                </a:pathLst>
              </a:custGeom>
              <a:solidFill>
                <a:srgbClr val="000000"/>
              </a:solidFill>
              <a:ln w="9525" cap="rnd">
                <a:noFill/>
                <a:round/>
                <a:headEnd/>
                <a:tailEnd/>
              </a:ln>
            </p:spPr>
            <p:txBody>
              <a:bodyPr/>
              <a:lstStyle/>
              <a:p>
                <a:endParaRPr lang="zh-CN" altLang="en-US"/>
              </a:p>
            </p:txBody>
          </p:sp>
          <p:sp>
            <p:nvSpPr>
              <p:cNvPr id="52319" name="Freeform 506"/>
              <p:cNvSpPr>
                <a:spLocks/>
              </p:cNvSpPr>
              <p:nvPr/>
            </p:nvSpPr>
            <p:spPr bwMode="auto">
              <a:xfrm>
                <a:off x="867" y="1368"/>
                <a:ext cx="36" cy="202"/>
              </a:xfrm>
              <a:custGeom>
                <a:avLst/>
                <a:gdLst>
                  <a:gd name="T0" fmla="*/ 5 w 36"/>
                  <a:gd name="T1" fmla="*/ 8 h 202"/>
                  <a:gd name="T2" fmla="*/ 0 w 36"/>
                  <a:gd name="T3" fmla="*/ 3 h 202"/>
                  <a:gd name="T4" fmla="*/ 0 w 36"/>
                  <a:gd name="T5" fmla="*/ 201 h 202"/>
                  <a:gd name="T6" fmla="*/ 35 w 36"/>
                  <a:gd name="T7" fmla="*/ 201 h 202"/>
                  <a:gd name="T8" fmla="*/ 35 w 36"/>
                  <a:gd name="T9" fmla="*/ 3 h 202"/>
                  <a:gd name="T10" fmla="*/ 30 w 36"/>
                  <a:gd name="T11" fmla="*/ 0 h 202"/>
                  <a:gd name="T12" fmla="*/ 35 w 36"/>
                  <a:gd name="T13" fmla="*/ 3 h 202"/>
                  <a:gd name="T14" fmla="*/ 35 w 36"/>
                  <a:gd name="T15" fmla="*/ 1 h 202"/>
                  <a:gd name="T16" fmla="*/ 30 w 36"/>
                  <a:gd name="T17" fmla="*/ 0 h 202"/>
                  <a:gd name="T18" fmla="*/ 5 w 36"/>
                  <a:gd name="T19" fmla="*/ 8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02"/>
                  <a:gd name="T32" fmla="*/ 36 w 36"/>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02">
                    <a:moveTo>
                      <a:pt x="5" y="8"/>
                    </a:moveTo>
                    <a:lnTo>
                      <a:pt x="0" y="3"/>
                    </a:lnTo>
                    <a:lnTo>
                      <a:pt x="0" y="201"/>
                    </a:lnTo>
                    <a:lnTo>
                      <a:pt x="35" y="201"/>
                    </a:lnTo>
                    <a:lnTo>
                      <a:pt x="35" y="3"/>
                    </a:lnTo>
                    <a:lnTo>
                      <a:pt x="30" y="0"/>
                    </a:lnTo>
                    <a:lnTo>
                      <a:pt x="35" y="3"/>
                    </a:lnTo>
                    <a:lnTo>
                      <a:pt x="35" y="1"/>
                    </a:lnTo>
                    <a:lnTo>
                      <a:pt x="30" y="0"/>
                    </a:lnTo>
                    <a:lnTo>
                      <a:pt x="5" y="8"/>
                    </a:lnTo>
                  </a:path>
                </a:pathLst>
              </a:custGeom>
              <a:solidFill>
                <a:srgbClr val="000000"/>
              </a:solidFill>
              <a:ln w="9525" cap="rnd">
                <a:noFill/>
                <a:round/>
                <a:headEnd/>
                <a:tailEnd/>
              </a:ln>
            </p:spPr>
            <p:txBody>
              <a:bodyPr/>
              <a:lstStyle/>
              <a:p>
                <a:endParaRPr lang="zh-CN" altLang="en-US"/>
              </a:p>
            </p:txBody>
          </p:sp>
          <p:sp>
            <p:nvSpPr>
              <p:cNvPr id="52320" name="Freeform 507"/>
              <p:cNvSpPr>
                <a:spLocks/>
              </p:cNvSpPr>
              <p:nvPr/>
            </p:nvSpPr>
            <p:spPr bwMode="auto">
              <a:xfrm>
                <a:off x="647" y="1189"/>
                <a:ext cx="236" cy="189"/>
              </a:xfrm>
              <a:custGeom>
                <a:avLst/>
                <a:gdLst>
                  <a:gd name="T0" fmla="*/ 12 w 236"/>
                  <a:gd name="T1" fmla="*/ 15 h 189"/>
                  <a:gd name="T2" fmla="*/ 0 w 236"/>
                  <a:gd name="T3" fmla="*/ 15 h 189"/>
                  <a:gd name="T4" fmla="*/ 222 w 236"/>
                  <a:gd name="T5" fmla="*/ 188 h 189"/>
                  <a:gd name="T6" fmla="*/ 235 w 236"/>
                  <a:gd name="T7" fmla="*/ 178 h 189"/>
                  <a:gd name="T8" fmla="*/ 12 w 236"/>
                  <a:gd name="T9" fmla="*/ 3 h 189"/>
                  <a:gd name="T10" fmla="*/ 0 w 236"/>
                  <a:gd name="T11" fmla="*/ 3 h 189"/>
                  <a:gd name="T12" fmla="*/ 12 w 236"/>
                  <a:gd name="T13" fmla="*/ 3 h 189"/>
                  <a:gd name="T14" fmla="*/ 4 w 236"/>
                  <a:gd name="T15" fmla="*/ 0 h 189"/>
                  <a:gd name="T16" fmla="*/ 0 w 236"/>
                  <a:gd name="T17" fmla="*/ 3 h 189"/>
                  <a:gd name="T18" fmla="*/ 12 w 236"/>
                  <a:gd name="T19" fmla="*/ 1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89"/>
                  <a:gd name="T32" fmla="*/ 236 w 23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89">
                    <a:moveTo>
                      <a:pt x="12" y="15"/>
                    </a:moveTo>
                    <a:lnTo>
                      <a:pt x="0" y="15"/>
                    </a:lnTo>
                    <a:lnTo>
                      <a:pt x="222" y="188"/>
                    </a:lnTo>
                    <a:lnTo>
                      <a:pt x="235" y="178"/>
                    </a:lnTo>
                    <a:lnTo>
                      <a:pt x="12" y="3"/>
                    </a:lnTo>
                    <a:lnTo>
                      <a:pt x="0" y="3"/>
                    </a:lnTo>
                    <a:lnTo>
                      <a:pt x="12" y="3"/>
                    </a:lnTo>
                    <a:lnTo>
                      <a:pt x="4" y="0"/>
                    </a:lnTo>
                    <a:lnTo>
                      <a:pt x="0" y="3"/>
                    </a:lnTo>
                    <a:lnTo>
                      <a:pt x="12" y="15"/>
                    </a:lnTo>
                  </a:path>
                </a:pathLst>
              </a:custGeom>
              <a:solidFill>
                <a:srgbClr val="000000"/>
              </a:solidFill>
              <a:ln w="9525" cap="rnd">
                <a:noFill/>
                <a:round/>
                <a:headEnd/>
                <a:tailEnd/>
              </a:ln>
            </p:spPr>
            <p:txBody>
              <a:bodyPr/>
              <a:lstStyle/>
              <a:p>
                <a:endParaRPr lang="zh-CN" altLang="en-US"/>
              </a:p>
            </p:txBody>
          </p:sp>
          <p:sp>
            <p:nvSpPr>
              <p:cNvPr id="52321" name="Freeform 508"/>
              <p:cNvSpPr>
                <a:spLocks/>
              </p:cNvSpPr>
              <p:nvPr/>
            </p:nvSpPr>
            <p:spPr bwMode="auto">
              <a:xfrm>
                <a:off x="608" y="1193"/>
                <a:ext cx="54" cy="42"/>
              </a:xfrm>
              <a:custGeom>
                <a:avLst/>
                <a:gdLst>
                  <a:gd name="T0" fmla="*/ 16 w 54"/>
                  <a:gd name="T1" fmla="*/ 35 h 42"/>
                  <a:gd name="T2" fmla="*/ 14 w 54"/>
                  <a:gd name="T3" fmla="*/ 41 h 42"/>
                  <a:gd name="T4" fmla="*/ 53 w 54"/>
                  <a:gd name="T5" fmla="*/ 11 h 42"/>
                  <a:gd name="T6" fmla="*/ 40 w 54"/>
                  <a:gd name="T7" fmla="*/ 0 h 42"/>
                  <a:gd name="T8" fmla="*/ 2 w 54"/>
                  <a:gd name="T9" fmla="*/ 29 h 42"/>
                  <a:gd name="T10" fmla="*/ 0 w 54"/>
                  <a:gd name="T11" fmla="*/ 35 h 42"/>
                  <a:gd name="T12" fmla="*/ 2 w 54"/>
                  <a:gd name="T13" fmla="*/ 29 h 42"/>
                  <a:gd name="T14" fmla="*/ 0 w 54"/>
                  <a:gd name="T15" fmla="*/ 31 h 42"/>
                  <a:gd name="T16" fmla="*/ 0 w 54"/>
                  <a:gd name="T17" fmla="*/ 35 h 42"/>
                  <a:gd name="T18" fmla="*/ 16 w 54"/>
                  <a:gd name="T19" fmla="*/ 3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2"/>
                  <a:gd name="T32" fmla="*/ 54 w 5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2">
                    <a:moveTo>
                      <a:pt x="16" y="35"/>
                    </a:moveTo>
                    <a:lnTo>
                      <a:pt x="14" y="41"/>
                    </a:lnTo>
                    <a:lnTo>
                      <a:pt x="53" y="11"/>
                    </a:lnTo>
                    <a:lnTo>
                      <a:pt x="40" y="0"/>
                    </a:lnTo>
                    <a:lnTo>
                      <a:pt x="2" y="29"/>
                    </a:lnTo>
                    <a:lnTo>
                      <a:pt x="0" y="35"/>
                    </a:lnTo>
                    <a:lnTo>
                      <a:pt x="2" y="29"/>
                    </a:lnTo>
                    <a:lnTo>
                      <a:pt x="0" y="31"/>
                    </a:lnTo>
                    <a:lnTo>
                      <a:pt x="0" y="35"/>
                    </a:lnTo>
                    <a:lnTo>
                      <a:pt x="16" y="35"/>
                    </a:lnTo>
                  </a:path>
                </a:pathLst>
              </a:custGeom>
              <a:solidFill>
                <a:srgbClr val="000000"/>
              </a:solidFill>
              <a:ln w="9525" cap="rnd">
                <a:noFill/>
                <a:round/>
                <a:headEnd/>
                <a:tailEnd/>
              </a:ln>
            </p:spPr>
            <p:txBody>
              <a:bodyPr/>
              <a:lstStyle/>
              <a:p>
                <a:endParaRPr lang="zh-CN" altLang="en-US"/>
              </a:p>
            </p:txBody>
          </p:sp>
          <p:sp>
            <p:nvSpPr>
              <p:cNvPr id="52322" name="Freeform 509"/>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solidFill>
                <a:srgbClr val="FFFFFF"/>
              </a:solidFill>
              <a:ln w="9525" cap="rnd">
                <a:noFill/>
                <a:round/>
                <a:headEnd/>
                <a:tailEnd/>
              </a:ln>
            </p:spPr>
            <p:txBody>
              <a:bodyPr/>
              <a:lstStyle/>
              <a:p>
                <a:endParaRPr lang="zh-CN" altLang="en-US"/>
              </a:p>
            </p:txBody>
          </p:sp>
          <p:sp>
            <p:nvSpPr>
              <p:cNvPr id="52323" name="Freeform 510"/>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noFill/>
              <a:ln w="12700" cap="rnd">
                <a:solidFill>
                  <a:srgbClr val="000000"/>
                </a:solidFill>
                <a:round/>
                <a:headEnd type="none" w="sm" len="sm"/>
                <a:tailEnd type="none" w="sm" len="sm"/>
              </a:ln>
            </p:spPr>
            <p:txBody>
              <a:bodyPr/>
              <a:lstStyle/>
              <a:p>
                <a:endParaRPr lang="zh-CN" altLang="en-US"/>
              </a:p>
            </p:txBody>
          </p:sp>
          <p:sp>
            <p:nvSpPr>
              <p:cNvPr id="52324" name="Freeform 511"/>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solidFill>
                <a:srgbClr val="000000"/>
              </a:solidFill>
              <a:ln w="9525" cap="rnd">
                <a:noFill/>
                <a:round/>
                <a:headEnd/>
                <a:tailEnd/>
              </a:ln>
            </p:spPr>
            <p:txBody>
              <a:bodyPr/>
              <a:lstStyle/>
              <a:p>
                <a:endParaRPr lang="zh-CN" altLang="en-US"/>
              </a:p>
            </p:txBody>
          </p:sp>
          <p:sp>
            <p:nvSpPr>
              <p:cNvPr id="52325" name="Freeform 512"/>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noFill/>
              <a:ln w="12700" cap="rnd">
                <a:solidFill>
                  <a:srgbClr val="000000"/>
                </a:solidFill>
                <a:round/>
                <a:headEnd type="none" w="sm" len="sm"/>
                <a:tailEnd type="none" w="sm" len="sm"/>
              </a:ln>
            </p:spPr>
            <p:txBody>
              <a:bodyPr/>
              <a:lstStyle/>
              <a:p>
                <a:endParaRPr lang="zh-CN" altLang="en-US"/>
              </a:p>
            </p:txBody>
          </p:sp>
          <p:grpSp>
            <p:nvGrpSpPr>
              <p:cNvPr id="52326" name="Group 513"/>
              <p:cNvGrpSpPr>
                <a:grpSpLocks/>
              </p:cNvGrpSpPr>
              <p:nvPr/>
            </p:nvGrpSpPr>
            <p:grpSpPr bwMode="auto">
              <a:xfrm>
                <a:off x="1314" y="1058"/>
                <a:ext cx="160" cy="510"/>
                <a:chOff x="1314" y="1058"/>
                <a:chExt cx="160" cy="510"/>
              </a:xfrm>
            </p:grpSpPr>
            <p:sp>
              <p:nvSpPr>
                <p:cNvPr id="52328" name="AutoShape 514"/>
                <p:cNvSpPr>
                  <a:spLocks noChangeArrowheads="1"/>
                </p:cNvSpPr>
                <p:nvPr/>
              </p:nvSpPr>
              <p:spPr bwMode="auto">
                <a:xfrm rot="-240000">
                  <a:off x="1359" y="1058"/>
                  <a:ext cx="75" cy="378"/>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52329" name="AutoShape 515"/>
                <p:cNvSpPr>
                  <a:spLocks noChangeArrowheads="1"/>
                </p:cNvSpPr>
                <p:nvPr/>
              </p:nvSpPr>
              <p:spPr bwMode="auto">
                <a:xfrm rot="60000">
                  <a:off x="1314" y="1490"/>
                  <a:ext cx="160" cy="78"/>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52330" name="Line 516"/>
                <p:cNvSpPr>
                  <a:spLocks noChangeShapeType="1"/>
                </p:cNvSpPr>
                <p:nvPr/>
              </p:nvSpPr>
              <p:spPr bwMode="auto">
                <a:xfrm>
                  <a:off x="1393" y="1436"/>
                  <a:ext cx="0" cy="7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52327" name="Freeform 517"/>
              <p:cNvSpPr>
                <a:spLocks/>
              </p:cNvSpPr>
              <p:nvPr/>
            </p:nvSpPr>
            <p:spPr bwMode="auto">
              <a:xfrm>
                <a:off x="1043" y="1368"/>
                <a:ext cx="355" cy="271"/>
              </a:xfrm>
              <a:custGeom>
                <a:avLst/>
                <a:gdLst>
                  <a:gd name="T0" fmla="*/ 354 w 355"/>
                  <a:gd name="T1" fmla="*/ 204 h 271"/>
                  <a:gd name="T2" fmla="*/ 354 w 355"/>
                  <a:gd name="T3" fmla="*/ 217 h 271"/>
                  <a:gd name="T4" fmla="*/ 354 w 355"/>
                  <a:gd name="T5" fmla="*/ 227 h 271"/>
                  <a:gd name="T6" fmla="*/ 343 w 355"/>
                  <a:gd name="T7" fmla="*/ 237 h 271"/>
                  <a:gd name="T8" fmla="*/ 333 w 355"/>
                  <a:gd name="T9" fmla="*/ 246 h 271"/>
                  <a:gd name="T10" fmla="*/ 323 w 355"/>
                  <a:gd name="T11" fmla="*/ 256 h 271"/>
                  <a:gd name="T12" fmla="*/ 313 w 355"/>
                  <a:gd name="T13" fmla="*/ 263 h 271"/>
                  <a:gd name="T14" fmla="*/ 303 w 355"/>
                  <a:gd name="T15" fmla="*/ 266 h 271"/>
                  <a:gd name="T16" fmla="*/ 293 w 355"/>
                  <a:gd name="T17" fmla="*/ 270 h 271"/>
                  <a:gd name="T18" fmla="*/ 283 w 355"/>
                  <a:gd name="T19" fmla="*/ 270 h 271"/>
                  <a:gd name="T20" fmla="*/ 273 w 355"/>
                  <a:gd name="T21" fmla="*/ 270 h 271"/>
                  <a:gd name="T22" fmla="*/ 263 w 355"/>
                  <a:gd name="T23" fmla="*/ 270 h 271"/>
                  <a:gd name="T24" fmla="*/ 253 w 355"/>
                  <a:gd name="T25" fmla="*/ 266 h 271"/>
                  <a:gd name="T26" fmla="*/ 243 w 355"/>
                  <a:gd name="T27" fmla="*/ 263 h 271"/>
                  <a:gd name="T28" fmla="*/ 230 w 355"/>
                  <a:gd name="T29" fmla="*/ 256 h 271"/>
                  <a:gd name="T30" fmla="*/ 220 w 355"/>
                  <a:gd name="T31" fmla="*/ 246 h 271"/>
                  <a:gd name="T32" fmla="*/ 213 w 355"/>
                  <a:gd name="T33" fmla="*/ 233 h 271"/>
                  <a:gd name="T34" fmla="*/ 207 w 355"/>
                  <a:gd name="T35" fmla="*/ 223 h 271"/>
                  <a:gd name="T36" fmla="*/ 200 w 355"/>
                  <a:gd name="T37" fmla="*/ 210 h 271"/>
                  <a:gd name="T38" fmla="*/ 193 w 355"/>
                  <a:gd name="T39" fmla="*/ 197 h 271"/>
                  <a:gd name="T40" fmla="*/ 193 w 355"/>
                  <a:gd name="T41" fmla="*/ 187 h 271"/>
                  <a:gd name="T42" fmla="*/ 187 w 355"/>
                  <a:gd name="T43" fmla="*/ 174 h 271"/>
                  <a:gd name="T44" fmla="*/ 180 w 355"/>
                  <a:gd name="T45" fmla="*/ 161 h 271"/>
                  <a:gd name="T46" fmla="*/ 177 w 355"/>
                  <a:gd name="T47" fmla="*/ 151 h 271"/>
                  <a:gd name="T48" fmla="*/ 173 w 355"/>
                  <a:gd name="T49" fmla="*/ 141 h 271"/>
                  <a:gd name="T50" fmla="*/ 170 w 355"/>
                  <a:gd name="T51" fmla="*/ 131 h 271"/>
                  <a:gd name="T52" fmla="*/ 166 w 355"/>
                  <a:gd name="T53" fmla="*/ 118 h 271"/>
                  <a:gd name="T54" fmla="*/ 166 w 355"/>
                  <a:gd name="T55" fmla="*/ 108 h 271"/>
                  <a:gd name="T56" fmla="*/ 166 w 355"/>
                  <a:gd name="T57" fmla="*/ 98 h 271"/>
                  <a:gd name="T58" fmla="*/ 166 w 355"/>
                  <a:gd name="T59" fmla="*/ 88 h 271"/>
                  <a:gd name="T60" fmla="*/ 166 w 355"/>
                  <a:gd name="T61" fmla="*/ 79 h 271"/>
                  <a:gd name="T62" fmla="*/ 166 w 355"/>
                  <a:gd name="T63" fmla="*/ 65 h 271"/>
                  <a:gd name="T64" fmla="*/ 166 w 355"/>
                  <a:gd name="T65" fmla="*/ 55 h 271"/>
                  <a:gd name="T66" fmla="*/ 163 w 355"/>
                  <a:gd name="T67" fmla="*/ 46 h 271"/>
                  <a:gd name="T68" fmla="*/ 153 w 355"/>
                  <a:gd name="T69" fmla="*/ 36 h 271"/>
                  <a:gd name="T70" fmla="*/ 143 w 355"/>
                  <a:gd name="T71" fmla="*/ 26 h 271"/>
                  <a:gd name="T72" fmla="*/ 130 w 355"/>
                  <a:gd name="T73" fmla="*/ 16 h 271"/>
                  <a:gd name="T74" fmla="*/ 120 w 355"/>
                  <a:gd name="T75" fmla="*/ 9 h 271"/>
                  <a:gd name="T76" fmla="*/ 110 w 355"/>
                  <a:gd name="T77" fmla="*/ 3 h 271"/>
                  <a:gd name="T78" fmla="*/ 100 w 355"/>
                  <a:gd name="T79" fmla="*/ 0 h 271"/>
                  <a:gd name="T80" fmla="*/ 90 w 355"/>
                  <a:gd name="T81" fmla="*/ 0 h 271"/>
                  <a:gd name="T82" fmla="*/ 76 w 355"/>
                  <a:gd name="T83" fmla="*/ 0 h 271"/>
                  <a:gd name="T84" fmla="*/ 66 w 355"/>
                  <a:gd name="T85" fmla="*/ 0 h 271"/>
                  <a:gd name="T86" fmla="*/ 53 w 355"/>
                  <a:gd name="T87" fmla="*/ 0 h 271"/>
                  <a:gd name="T88" fmla="*/ 40 w 355"/>
                  <a:gd name="T89" fmla="*/ 6 h 271"/>
                  <a:gd name="T90" fmla="*/ 30 w 355"/>
                  <a:gd name="T91" fmla="*/ 9 h 271"/>
                  <a:gd name="T92" fmla="*/ 20 w 355"/>
                  <a:gd name="T93" fmla="*/ 13 h 271"/>
                  <a:gd name="T94" fmla="*/ 10 w 355"/>
                  <a:gd name="T95" fmla="*/ 19 h 271"/>
                  <a:gd name="T96" fmla="*/ 0 w 355"/>
                  <a:gd name="T97" fmla="*/ 26 h 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5"/>
                  <a:gd name="T148" fmla="*/ 0 h 271"/>
                  <a:gd name="T149" fmla="*/ 355 w 355"/>
                  <a:gd name="T150" fmla="*/ 271 h 2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5" h="271">
                    <a:moveTo>
                      <a:pt x="354" y="204"/>
                    </a:moveTo>
                    <a:lnTo>
                      <a:pt x="354" y="217"/>
                    </a:lnTo>
                    <a:lnTo>
                      <a:pt x="354" y="227"/>
                    </a:lnTo>
                    <a:lnTo>
                      <a:pt x="343" y="237"/>
                    </a:lnTo>
                    <a:lnTo>
                      <a:pt x="333" y="246"/>
                    </a:lnTo>
                    <a:lnTo>
                      <a:pt x="323" y="256"/>
                    </a:lnTo>
                    <a:lnTo>
                      <a:pt x="313" y="263"/>
                    </a:lnTo>
                    <a:lnTo>
                      <a:pt x="303" y="266"/>
                    </a:lnTo>
                    <a:lnTo>
                      <a:pt x="293" y="270"/>
                    </a:lnTo>
                    <a:lnTo>
                      <a:pt x="283" y="270"/>
                    </a:lnTo>
                    <a:lnTo>
                      <a:pt x="273" y="270"/>
                    </a:lnTo>
                    <a:lnTo>
                      <a:pt x="263" y="270"/>
                    </a:lnTo>
                    <a:lnTo>
                      <a:pt x="253" y="266"/>
                    </a:lnTo>
                    <a:lnTo>
                      <a:pt x="243" y="263"/>
                    </a:lnTo>
                    <a:lnTo>
                      <a:pt x="230" y="256"/>
                    </a:lnTo>
                    <a:lnTo>
                      <a:pt x="220" y="246"/>
                    </a:lnTo>
                    <a:lnTo>
                      <a:pt x="213" y="233"/>
                    </a:lnTo>
                    <a:lnTo>
                      <a:pt x="207" y="223"/>
                    </a:lnTo>
                    <a:lnTo>
                      <a:pt x="200" y="210"/>
                    </a:lnTo>
                    <a:lnTo>
                      <a:pt x="193" y="197"/>
                    </a:lnTo>
                    <a:lnTo>
                      <a:pt x="193" y="187"/>
                    </a:lnTo>
                    <a:lnTo>
                      <a:pt x="187" y="174"/>
                    </a:lnTo>
                    <a:lnTo>
                      <a:pt x="180" y="161"/>
                    </a:lnTo>
                    <a:lnTo>
                      <a:pt x="177" y="151"/>
                    </a:lnTo>
                    <a:lnTo>
                      <a:pt x="173" y="141"/>
                    </a:lnTo>
                    <a:lnTo>
                      <a:pt x="170" y="131"/>
                    </a:lnTo>
                    <a:lnTo>
                      <a:pt x="166" y="118"/>
                    </a:lnTo>
                    <a:lnTo>
                      <a:pt x="166" y="108"/>
                    </a:lnTo>
                    <a:lnTo>
                      <a:pt x="166" y="98"/>
                    </a:lnTo>
                    <a:lnTo>
                      <a:pt x="166" y="88"/>
                    </a:lnTo>
                    <a:lnTo>
                      <a:pt x="166" y="79"/>
                    </a:lnTo>
                    <a:lnTo>
                      <a:pt x="166" y="65"/>
                    </a:lnTo>
                    <a:lnTo>
                      <a:pt x="166" y="55"/>
                    </a:lnTo>
                    <a:lnTo>
                      <a:pt x="163" y="46"/>
                    </a:lnTo>
                    <a:lnTo>
                      <a:pt x="153" y="36"/>
                    </a:lnTo>
                    <a:lnTo>
                      <a:pt x="143" y="26"/>
                    </a:lnTo>
                    <a:lnTo>
                      <a:pt x="130" y="16"/>
                    </a:lnTo>
                    <a:lnTo>
                      <a:pt x="120" y="9"/>
                    </a:lnTo>
                    <a:lnTo>
                      <a:pt x="110" y="3"/>
                    </a:lnTo>
                    <a:lnTo>
                      <a:pt x="100" y="0"/>
                    </a:lnTo>
                    <a:lnTo>
                      <a:pt x="90" y="0"/>
                    </a:lnTo>
                    <a:lnTo>
                      <a:pt x="76" y="0"/>
                    </a:lnTo>
                    <a:lnTo>
                      <a:pt x="66" y="0"/>
                    </a:lnTo>
                    <a:lnTo>
                      <a:pt x="53" y="0"/>
                    </a:lnTo>
                    <a:lnTo>
                      <a:pt x="40" y="6"/>
                    </a:lnTo>
                    <a:lnTo>
                      <a:pt x="30" y="9"/>
                    </a:lnTo>
                    <a:lnTo>
                      <a:pt x="20" y="13"/>
                    </a:lnTo>
                    <a:lnTo>
                      <a:pt x="10" y="19"/>
                    </a:lnTo>
                    <a:lnTo>
                      <a:pt x="0" y="26"/>
                    </a:lnTo>
                  </a:path>
                </a:pathLst>
              </a:custGeom>
              <a:noFill/>
              <a:ln w="12700" cap="rnd">
                <a:solidFill>
                  <a:schemeClr val="tx1"/>
                </a:solidFill>
                <a:round/>
                <a:headEnd type="none" w="sm" len="sm"/>
                <a:tailEnd type="none" w="sm" len="sm"/>
              </a:ln>
            </p:spPr>
            <p:txBody>
              <a:bodyPr/>
              <a:lstStyle/>
              <a:p>
                <a:endParaRPr lang="zh-CN" altLang="en-US"/>
              </a:p>
            </p:txBody>
          </p:sp>
        </p:grpSp>
        <p:sp>
          <p:nvSpPr>
            <p:cNvPr id="52241" name="Line 518"/>
            <p:cNvSpPr>
              <a:spLocks noChangeShapeType="1"/>
            </p:cNvSpPr>
            <p:nvPr/>
          </p:nvSpPr>
          <p:spPr bwMode="auto">
            <a:xfrm>
              <a:off x="3863" y="3084"/>
              <a:ext cx="1008" cy="772"/>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242" name="Rectangle 519"/>
            <p:cNvSpPr>
              <a:spLocks noChangeArrowheads="1"/>
            </p:cNvSpPr>
            <p:nvPr/>
          </p:nvSpPr>
          <p:spPr bwMode="auto">
            <a:xfrm>
              <a:off x="733" y="2053"/>
              <a:ext cx="726" cy="439"/>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243" name="Rectangle 520"/>
            <p:cNvSpPr>
              <a:spLocks noChangeArrowheads="1"/>
            </p:cNvSpPr>
            <p:nvPr/>
          </p:nvSpPr>
          <p:spPr bwMode="auto">
            <a:xfrm>
              <a:off x="5412" y="2977"/>
              <a:ext cx="726" cy="439"/>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244" name="Rectangle 521"/>
            <p:cNvSpPr>
              <a:spLocks noChangeArrowheads="1"/>
            </p:cNvSpPr>
            <p:nvPr/>
          </p:nvSpPr>
          <p:spPr bwMode="auto">
            <a:xfrm rot="2460000">
              <a:off x="1964" y="2171"/>
              <a:ext cx="1501" cy="674"/>
            </a:xfrm>
            <a:prstGeom prst="rect">
              <a:avLst/>
            </a:prstGeom>
            <a:noFill/>
            <a:ln w="9525">
              <a:noFill/>
              <a:miter lim="800000"/>
              <a:headEnd/>
              <a:tailEnd/>
            </a:ln>
          </p:spPr>
          <p:txBody>
            <a:bodyPr wrap="none" lIns="92075" tIns="46038" rIns="92075" bIns="46038">
              <a:spAutoFit/>
            </a:bodyPr>
            <a:lstStyle/>
            <a:p>
              <a:pPr algn="ctr" defTabSz="762000" eaLnBrk="0" hangingPunct="0"/>
              <a:r>
                <a:rPr lang="en-US" altLang="zh-CN" sz="2000" b="1">
                  <a:latin typeface="Arial" charset="0"/>
                </a:rPr>
                <a:t>Distribution </a:t>
              </a:r>
            </a:p>
            <a:p>
              <a:pPr algn="ctr" defTabSz="762000" eaLnBrk="0" hangingPunct="0"/>
              <a:r>
                <a:rPr lang="en-US" altLang="zh-CN" sz="2000" b="1">
                  <a:latin typeface="Arial" charset="0"/>
                </a:rPr>
                <a:t>System</a:t>
              </a:r>
            </a:p>
          </p:txBody>
        </p:sp>
        <p:grpSp>
          <p:nvGrpSpPr>
            <p:cNvPr id="52245" name="Group 522"/>
            <p:cNvGrpSpPr>
              <a:grpSpLocks/>
            </p:cNvGrpSpPr>
            <p:nvPr/>
          </p:nvGrpSpPr>
          <p:grpSpPr bwMode="auto">
            <a:xfrm>
              <a:off x="1984" y="1959"/>
              <a:ext cx="391" cy="367"/>
              <a:chOff x="1984" y="1959"/>
              <a:chExt cx="391" cy="367"/>
            </a:xfrm>
          </p:grpSpPr>
          <p:sp>
            <p:nvSpPr>
              <p:cNvPr id="52256" name="Freeform 523"/>
              <p:cNvSpPr>
                <a:spLocks/>
              </p:cNvSpPr>
              <p:nvPr/>
            </p:nvSpPr>
            <p:spPr bwMode="auto">
              <a:xfrm>
                <a:off x="2131" y="2045"/>
                <a:ext cx="244" cy="281"/>
              </a:xfrm>
              <a:custGeom>
                <a:avLst/>
                <a:gdLst>
                  <a:gd name="T0" fmla="*/ 243 w 244"/>
                  <a:gd name="T1" fmla="*/ 5 h 281"/>
                  <a:gd name="T2" fmla="*/ 240 w 244"/>
                  <a:gd name="T3" fmla="*/ 13 h 281"/>
                  <a:gd name="T4" fmla="*/ 235 w 244"/>
                  <a:gd name="T5" fmla="*/ 25 h 281"/>
                  <a:gd name="T6" fmla="*/ 230 w 244"/>
                  <a:gd name="T7" fmla="*/ 38 h 281"/>
                  <a:gd name="T8" fmla="*/ 224 w 244"/>
                  <a:gd name="T9" fmla="*/ 49 h 281"/>
                  <a:gd name="T10" fmla="*/ 218 w 244"/>
                  <a:gd name="T11" fmla="*/ 61 h 281"/>
                  <a:gd name="T12" fmla="*/ 211 w 244"/>
                  <a:gd name="T13" fmla="*/ 74 h 281"/>
                  <a:gd name="T14" fmla="*/ 205 w 244"/>
                  <a:gd name="T15" fmla="*/ 86 h 281"/>
                  <a:gd name="T16" fmla="*/ 195 w 244"/>
                  <a:gd name="T17" fmla="*/ 100 h 281"/>
                  <a:gd name="T18" fmla="*/ 188 w 244"/>
                  <a:gd name="T19" fmla="*/ 112 h 281"/>
                  <a:gd name="T20" fmla="*/ 179 w 244"/>
                  <a:gd name="T21" fmla="*/ 126 h 281"/>
                  <a:gd name="T22" fmla="*/ 171 w 244"/>
                  <a:gd name="T23" fmla="*/ 137 h 281"/>
                  <a:gd name="T24" fmla="*/ 160 w 244"/>
                  <a:gd name="T25" fmla="*/ 152 h 281"/>
                  <a:gd name="T26" fmla="*/ 148 w 244"/>
                  <a:gd name="T27" fmla="*/ 165 h 281"/>
                  <a:gd name="T28" fmla="*/ 136 w 244"/>
                  <a:gd name="T29" fmla="*/ 179 h 281"/>
                  <a:gd name="T30" fmla="*/ 127 w 244"/>
                  <a:gd name="T31" fmla="*/ 189 h 281"/>
                  <a:gd name="T32" fmla="*/ 119 w 244"/>
                  <a:gd name="T33" fmla="*/ 199 h 281"/>
                  <a:gd name="T34" fmla="*/ 107 w 244"/>
                  <a:gd name="T35" fmla="*/ 209 h 281"/>
                  <a:gd name="T36" fmla="*/ 96 w 244"/>
                  <a:gd name="T37" fmla="*/ 219 h 281"/>
                  <a:gd name="T38" fmla="*/ 84 w 244"/>
                  <a:gd name="T39" fmla="*/ 229 h 281"/>
                  <a:gd name="T40" fmla="*/ 73 w 244"/>
                  <a:gd name="T41" fmla="*/ 239 h 281"/>
                  <a:gd name="T42" fmla="*/ 61 w 244"/>
                  <a:gd name="T43" fmla="*/ 249 h 281"/>
                  <a:gd name="T44" fmla="*/ 50 w 244"/>
                  <a:gd name="T45" fmla="*/ 257 h 281"/>
                  <a:gd name="T46" fmla="*/ 38 w 244"/>
                  <a:gd name="T47" fmla="*/ 264 h 281"/>
                  <a:gd name="T48" fmla="*/ 25 w 244"/>
                  <a:gd name="T49" fmla="*/ 271 h 281"/>
                  <a:gd name="T50" fmla="*/ 13 w 244"/>
                  <a:gd name="T51" fmla="*/ 280 h 281"/>
                  <a:gd name="T52" fmla="*/ 10 w 244"/>
                  <a:gd name="T53" fmla="*/ 280 h 281"/>
                  <a:gd name="T54" fmla="*/ 0 w 244"/>
                  <a:gd name="T55" fmla="*/ 263 h 281"/>
                  <a:gd name="T56" fmla="*/ 11 w 244"/>
                  <a:gd name="T57" fmla="*/ 257 h 281"/>
                  <a:gd name="T58" fmla="*/ 24 w 244"/>
                  <a:gd name="T59" fmla="*/ 252 h 281"/>
                  <a:gd name="T60" fmla="*/ 34 w 244"/>
                  <a:gd name="T61" fmla="*/ 245 h 281"/>
                  <a:gd name="T62" fmla="*/ 47 w 244"/>
                  <a:gd name="T63" fmla="*/ 236 h 281"/>
                  <a:gd name="T64" fmla="*/ 60 w 244"/>
                  <a:gd name="T65" fmla="*/ 226 h 281"/>
                  <a:gd name="T66" fmla="*/ 72 w 244"/>
                  <a:gd name="T67" fmla="*/ 216 h 281"/>
                  <a:gd name="T68" fmla="*/ 83 w 244"/>
                  <a:gd name="T69" fmla="*/ 205 h 281"/>
                  <a:gd name="T70" fmla="*/ 95 w 244"/>
                  <a:gd name="T71" fmla="*/ 194 h 281"/>
                  <a:gd name="T72" fmla="*/ 106 w 244"/>
                  <a:gd name="T73" fmla="*/ 184 h 281"/>
                  <a:gd name="T74" fmla="*/ 117 w 244"/>
                  <a:gd name="T75" fmla="*/ 171 h 281"/>
                  <a:gd name="T76" fmla="*/ 128 w 244"/>
                  <a:gd name="T77" fmla="*/ 159 h 281"/>
                  <a:gd name="T78" fmla="*/ 136 w 244"/>
                  <a:gd name="T79" fmla="*/ 150 h 281"/>
                  <a:gd name="T80" fmla="*/ 147 w 244"/>
                  <a:gd name="T81" fmla="*/ 138 h 281"/>
                  <a:gd name="T82" fmla="*/ 156 w 244"/>
                  <a:gd name="T83" fmla="*/ 123 h 281"/>
                  <a:gd name="T84" fmla="*/ 165 w 244"/>
                  <a:gd name="T85" fmla="*/ 110 h 281"/>
                  <a:gd name="T86" fmla="*/ 175 w 244"/>
                  <a:gd name="T87" fmla="*/ 97 h 281"/>
                  <a:gd name="T88" fmla="*/ 184 w 244"/>
                  <a:gd name="T89" fmla="*/ 82 h 281"/>
                  <a:gd name="T90" fmla="*/ 193 w 244"/>
                  <a:gd name="T91" fmla="*/ 69 h 281"/>
                  <a:gd name="T92" fmla="*/ 199 w 244"/>
                  <a:gd name="T93" fmla="*/ 55 h 281"/>
                  <a:gd name="T94" fmla="*/ 207 w 244"/>
                  <a:gd name="T95" fmla="*/ 42 h 281"/>
                  <a:gd name="T96" fmla="*/ 213 w 244"/>
                  <a:gd name="T97" fmla="*/ 26 h 281"/>
                  <a:gd name="T98" fmla="*/ 219 w 244"/>
                  <a:gd name="T99" fmla="*/ 13 h 281"/>
                  <a:gd name="T100" fmla="*/ 222 w 244"/>
                  <a:gd name="T101" fmla="*/ 0 h 281"/>
                  <a:gd name="T102" fmla="*/ 243 w 244"/>
                  <a:gd name="T103" fmla="*/ 5 h 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81"/>
                  <a:gd name="T158" fmla="*/ 244 w 244"/>
                  <a:gd name="T159" fmla="*/ 281 h 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81">
                    <a:moveTo>
                      <a:pt x="243" y="5"/>
                    </a:moveTo>
                    <a:lnTo>
                      <a:pt x="240" y="13"/>
                    </a:lnTo>
                    <a:lnTo>
                      <a:pt x="235" y="25"/>
                    </a:lnTo>
                    <a:lnTo>
                      <a:pt x="230" y="38"/>
                    </a:lnTo>
                    <a:lnTo>
                      <a:pt x="224" y="49"/>
                    </a:lnTo>
                    <a:lnTo>
                      <a:pt x="218" y="61"/>
                    </a:lnTo>
                    <a:lnTo>
                      <a:pt x="211" y="74"/>
                    </a:lnTo>
                    <a:lnTo>
                      <a:pt x="205" y="86"/>
                    </a:lnTo>
                    <a:lnTo>
                      <a:pt x="195" y="100"/>
                    </a:lnTo>
                    <a:lnTo>
                      <a:pt x="188" y="112"/>
                    </a:lnTo>
                    <a:lnTo>
                      <a:pt x="179" y="126"/>
                    </a:lnTo>
                    <a:lnTo>
                      <a:pt x="171" y="137"/>
                    </a:lnTo>
                    <a:lnTo>
                      <a:pt x="160" y="152"/>
                    </a:lnTo>
                    <a:lnTo>
                      <a:pt x="148" y="165"/>
                    </a:lnTo>
                    <a:lnTo>
                      <a:pt x="136" y="179"/>
                    </a:lnTo>
                    <a:lnTo>
                      <a:pt x="127" y="189"/>
                    </a:lnTo>
                    <a:lnTo>
                      <a:pt x="119" y="199"/>
                    </a:lnTo>
                    <a:lnTo>
                      <a:pt x="107" y="209"/>
                    </a:lnTo>
                    <a:lnTo>
                      <a:pt x="96" y="219"/>
                    </a:lnTo>
                    <a:lnTo>
                      <a:pt x="84" y="229"/>
                    </a:lnTo>
                    <a:lnTo>
                      <a:pt x="73" y="239"/>
                    </a:lnTo>
                    <a:lnTo>
                      <a:pt x="61" y="249"/>
                    </a:lnTo>
                    <a:lnTo>
                      <a:pt x="50" y="257"/>
                    </a:lnTo>
                    <a:lnTo>
                      <a:pt x="38" y="264"/>
                    </a:lnTo>
                    <a:lnTo>
                      <a:pt x="25" y="271"/>
                    </a:lnTo>
                    <a:lnTo>
                      <a:pt x="13" y="280"/>
                    </a:lnTo>
                    <a:lnTo>
                      <a:pt x="10" y="280"/>
                    </a:lnTo>
                    <a:lnTo>
                      <a:pt x="0" y="263"/>
                    </a:lnTo>
                    <a:lnTo>
                      <a:pt x="11" y="257"/>
                    </a:lnTo>
                    <a:lnTo>
                      <a:pt x="24" y="252"/>
                    </a:lnTo>
                    <a:lnTo>
                      <a:pt x="34" y="245"/>
                    </a:lnTo>
                    <a:lnTo>
                      <a:pt x="47" y="236"/>
                    </a:lnTo>
                    <a:lnTo>
                      <a:pt x="60" y="226"/>
                    </a:lnTo>
                    <a:lnTo>
                      <a:pt x="72" y="216"/>
                    </a:lnTo>
                    <a:lnTo>
                      <a:pt x="83" y="205"/>
                    </a:lnTo>
                    <a:lnTo>
                      <a:pt x="95" y="194"/>
                    </a:lnTo>
                    <a:lnTo>
                      <a:pt x="106" y="184"/>
                    </a:lnTo>
                    <a:lnTo>
                      <a:pt x="117" y="171"/>
                    </a:lnTo>
                    <a:lnTo>
                      <a:pt x="128" y="159"/>
                    </a:lnTo>
                    <a:lnTo>
                      <a:pt x="136" y="150"/>
                    </a:lnTo>
                    <a:lnTo>
                      <a:pt x="147" y="138"/>
                    </a:lnTo>
                    <a:lnTo>
                      <a:pt x="156" y="123"/>
                    </a:lnTo>
                    <a:lnTo>
                      <a:pt x="165" y="110"/>
                    </a:lnTo>
                    <a:lnTo>
                      <a:pt x="175" y="97"/>
                    </a:lnTo>
                    <a:lnTo>
                      <a:pt x="184" y="82"/>
                    </a:lnTo>
                    <a:lnTo>
                      <a:pt x="193" y="69"/>
                    </a:lnTo>
                    <a:lnTo>
                      <a:pt x="199" y="55"/>
                    </a:lnTo>
                    <a:lnTo>
                      <a:pt x="207" y="42"/>
                    </a:lnTo>
                    <a:lnTo>
                      <a:pt x="213" y="26"/>
                    </a:lnTo>
                    <a:lnTo>
                      <a:pt x="219" y="13"/>
                    </a:lnTo>
                    <a:lnTo>
                      <a:pt x="222" y="0"/>
                    </a:lnTo>
                    <a:lnTo>
                      <a:pt x="243" y="5"/>
                    </a:lnTo>
                  </a:path>
                </a:pathLst>
              </a:custGeom>
              <a:solidFill>
                <a:srgbClr val="804000"/>
              </a:solidFill>
              <a:ln w="9525" cap="rnd">
                <a:noFill/>
                <a:round/>
                <a:headEnd/>
                <a:tailEnd/>
              </a:ln>
            </p:spPr>
            <p:txBody>
              <a:bodyPr/>
              <a:lstStyle/>
              <a:p>
                <a:endParaRPr lang="zh-CN" altLang="en-US"/>
              </a:p>
            </p:txBody>
          </p:sp>
          <p:sp>
            <p:nvSpPr>
              <p:cNvPr id="52257" name="Freeform 524"/>
              <p:cNvSpPr>
                <a:spLocks/>
              </p:cNvSpPr>
              <p:nvPr/>
            </p:nvSpPr>
            <p:spPr bwMode="auto">
              <a:xfrm>
                <a:off x="2114" y="2033"/>
                <a:ext cx="216" cy="254"/>
              </a:xfrm>
              <a:custGeom>
                <a:avLst/>
                <a:gdLst>
                  <a:gd name="T0" fmla="*/ 215 w 216"/>
                  <a:gd name="T1" fmla="*/ 7 h 254"/>
                  <a:gd name="T2" fmla="*/ 210 w 216"/>
                  <a:gd name="T3" fmla="*/ 19 h 254"/>
                  <a:gd name="T4" fmla="*/ 203 w 216"/>
                  <a:gd name="T5" fmla="*/ 31 h 254"/>
                  <a:gd name="T6" fmla="*/ 197 w 216"/>
                  <a:gd name="T7" fmla="*/ 43 h 254"/>
                  <a:gd name="T8" fmla="*/ 191 w 216"/>
                  <a:gd name="T9" fmla="*/ 55 h 254"/>
                  <a:gd name="T10" fmla="*/ 184 w 216"/>
                  <a:gd name="T11" fmla="*/ 68 h 254"/>
                  <a:gd name="T12" fmla="*/ 176 w 216"/>
                  <a:gd name="T13" fmla="*/ 82 h 254"/>
                  <a:gd name="T14" fmla="*/ 168 w 216"/>
                  <a:gd name="T15" fmla="*/ 94 h 254"/>
                  <a:gd name="T16" fmla="*/ 158 w 216"/>
                  <a:gd name="T17" fmla="*/ 108 h 254"/>
                  <a:gd name="T18" fmla="*/ 149 w 216"/>
                  <a:gd name="T19" fmla="*/ 118 h 254"/>
                  <a:gd name="T20" fmla="*/ 139 w 216"/>
                  <a:gd name="T21" fmla="*/ 133 h 254"/>
                  <a:gd name="T22" fmla="*/ 129 w 216"/>
                  <a:gd name="T23" fmla="*/ 147 h 254"/>
                  <a:gd name="T24" fmla="*/ 115 w 216"/>
                  <a:gd name="T25" fmla="*/ 161 h 254"/>
                  <a:gd name="T26" fmla="*/ 105 w 216"/>
                  <a:gd name="T27" fmla="*/ 171 h 254"/>
                  <a:gd name="T28" fmla="*/ 97 w 216"/>
                  <a:gd name="T29" fmla="*/ 179 h 254"/>
                  <a:gd name="T30" fmla="*/ 87 w 216"/>
                  <a:gd name="T31" fmla="*/ 190 h 254"/>
                  <a:gd name="T32" fmla="*/ 76 w 216"/>
                  <a:gd name="T33" fmla="*/ 202 h 254"/>
                  <a:gd name="T34" fmla="*/ 63 w 216"/>
                  <a:gd name="T35" fmla="*/ 212 h 254"/>
                  <a:gd name="T36" fmla="*/ 52 w 216"/>
                  <a:gd name="T37" fmla="*/ 221 h 254"/>
                  <a:gd name="T38" fmla="*/ 40 w 216"/>
                  <a:gd name="T39" fmla="*/ 231 h 254"/>
                  <a:gd name="T40" fmla="*/ 30 w 216"/>
                  <a:gd name="T41" fmla="*/ 240 h 254"/>
                  <a:gd name="T42" fmla="*/ 18 w 216"/>
                  <a:gd name="T43" fmla="*/ 247 h 254"/>
                  <a:gd name="T44" fmla="*/ 7 w 216"/>
                  <a:gd name="T45" fmla="*/ 253 h 254"/>
                  <a:gd name="T46" fmla="*/ 0 w 216"/>
                  <a:gd name="T47" fmla="*/ 234 h 254"/>
                  <a:gd name="T48" fmla="*/ 3 w 216"/>
                  <a:gd name="T49" fmla="*/ 233 h 254"/>
                  <a:gd name="T50" fmla="*/ 15 w 216"/>
                  <a:gd name="T51" fmla="*/ 226 h 254"/>
                  <a:gd name="T52" fmla="*/ 27 w 216"/>
                  <a:gd name="T53" fmla="*/ 216 h 254"/>
                  <a:gd name="T54" fmla="*/ 40 w 216"/>
                  <a:gd name="T55" fmla="*/ 207 h 254"/>
                  <a:gd name="T56" fmla="*/ 51 w 216"/>
                  <a:gd name="T57" fmla="*/ 197 h 254"/>
                  <a:gd name="T58" fmla="*/ 62 w 216"/>
                  <a:gd name="T59" fmla="*/ 187 h 254"/>
                  <a:gd name="T60" fmla="*/ 76 w 216"/>
                  <a:gd name="T61" fmla="*/ 176 h 254"/>
                  <a:gd name="T62" fmla="*/ 87 w 216"/>
                  <a:gd name="T63" fmla="*/ 165 h 254"/>
                  <a:gd name="T64" fmla="*/ 97 w 216"/>
                  <a:gd name="T65" fmla="*/ 153 h 254"/>
                  <a:gd name="T66" fmla="*/ 107 w 216"/>
                  <a:gd name="T67" fmla="*/ 141 h 254"/>
                  <a:gd name="T68" fmla="*/ 116 w 216"/>
                  <a:gd name="T69" fmla="*/ 131 h 254"/>
                  <a:gd name="T70" fmla="*/ 126 w 216"/>
                  <a:gd name="T71" fmla="*/ 119 h 254"/>
                  <a:gd name="T72" fmla="*/ 136 w 216"/>
                  <a:gd name="T73" fmla="*/ 106 h 254"/>
                  <a:gd name="T74" fmla="*/ 146 w 216"/>
                  <a:gd name="T75" fmla="*/ 91 h 254"/>
                  <a:gd name="T76" fmla="*/ 155 w 216"/>
                  <a:gd name="T77" fmla="*/ 79 h 254"/>
                  <a:gd name="T78" fmla="*/ 164 w 216"/>
                  <a:gd name="T79" fmla="*/ 64 h 254"/>
                  <a:gd name="T80" fmla="*/ 171 w 216"/>
                  <a:gd name="T81" fmla="*/ 50 h 254"/>
                  <a:gd name="T82" fmla="*/ 180 w 216"/>
                  <a:gd name="T83" fmla="*/ 37 h 254"/>
                  <a:gd name="T84" fmla="*/ 186 w 216"/>
                  <a:gd name="T85" fmla="*/ 23 h 254"/>
                  <a:gd name="T86" fmla="*/ 192 w 216"/>
                  <a:gd name="T87" fmla="*/ 8 h 254"/>
                  <a:gd name="T88" fmla="*/ 194 w 216"/>
                  <a:gd name="T89" fmla="*/ 0 h 254"/>
                  <a:gd name="T90" fmla="*/ 215 w 216"/>
                  <a:gd name="T91" fmla="*/ 7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
                  <a:gd name="T139" fmla="*/ 0 h 254"/>
                  <a:gd name="T140" fmla="*/ 216 w 216"/>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 h="254">
                    <a:moveTo>
                      <a:pt x="215" y="7"/>
                    </a:moveTo>
                    <a:lnTo>
                      <a:pt x="210" y="19"/>
                    </a:lnTo>
                    <a:lnTo>
                      <a:pt x="203" y="31"/>
                    </a:lnTo>
                    <a:lnTo>
                      <a:pt x="197" y="43"/>
                    </a:lnTo>
                    <a:lnTo>
                      <a:pt x="191" y="55"/>
                    </a:lnTo>
                    <a:lnTo>
                      <a:pt x="184" y="68"/>
                    </a:lnTo>
                    <a:lnTo>
                      <a:pt x="176" y="82"/>
                    </a:lnTo>
                    <a:lnTo>
                      <a:pt x="168" y="94"/>
                    </a:lnTo>
                    <a:lnTo>
                      <a:pt x="158" y="108"/>
                    </a:lnTo>
                    <a:lnTo>
                      <a:pt x="149" y="118"/>
                    </a:lnTo>
                    <a:lnTo>
                      <a:pt x="139" y="133"/>
                    </a:lnTo>
                    <a:lnTo>
                      <a:pt x="129" y="147"/>
                    </a:lnTo>
                    <a:lnTo>
                      <a:pt x="115" y="161"/>
                    </a:lnTo>
                    <a:lnTo>
                      <a:pt x="105" y="171"/>
                    </a:lnTo>
                    <a:lnTo>
                      <a:pt x="97" y="179"/>
                    </a:lnTo>
                    <a:lnTo>
                      <a:pt x="87" y="190"/>
                    </a:lnTo>
                    <a:lnTo>
                      <a:pt x="76" y="202"/>
                    </a:lnTo>
                    <a:lnTo>
                      <a:pt x="63" y="212"/>
                    </a:lnTo>
                    <a:lnTo>
                      <a:pt x="52" y="221"/>
                    </a:lnTo>
                    <a:lnTo>
                      <a:pt x="40" y="231"/>
                    </a:lnTo>
                    <a:lnTo>
                      <a:pt x="30" y="240"/>
                    </a:lnTo>
                    <a:lnTo>
                      <a:pt x="18" y="247"/>
                    </a:lnTo>
                    <a:lnTo>
                      <a:pt x="7" y="253"/>
                    </a:lnTo>
                    <a:lnTo>
                      <a:pt x="0" y="234"/>
                    </a:lnTo>
                    <a:lnTo>
                      <a:pt x="3" y="233"/>
                    </a:lnTo>
                    <a:lnTo>
                      <a:pt x="15" y="226"/>
                    </a:lnTo>
                    <a:lnTo>
                      <a:pt x="27" y="216"/>
                    </a:lnTo>
                    <a:lnTo>
                      <a:pt x="40" y="207"/>
                    </a:lnTo>
                    <a:lnTo>
                      <a:pt x="51" y="197"/>
                    </a:lnTo>
                    <a:lnTo>
                      <a:pt x="62" y="187"/>
                    </a:lnTo>
                    <a:lnTo>
                      <a:pt x="76" y="176"/>
                    </a:lnTo>
                    <a:lnTo>
                      <a:pt x="87" y="165"/>
                    </a:lnTo>
                    <a:lnTo>
                      <a:pt x="97" y="153"/>
                    </a:lnTo>
                    <a:lnTo>
                      <a:pt x="107" y="141"/>
                    </a:lnTo>
                    <a:lnTo>
                      <a:pt x="116" y="131"/>
                    </a:lnTo>
                    <a:lnTo>
                      <a:pt x="126" y="119"/>
                    </a:lnTo>
                    <a:lnTo>
                      <a:pt x="136" y="106"/>
                    </a:lnTo>
                    <a:lnTo>
                      <a:pt x="146" y="91"/>
                    </a:lnTo>
                    <a:lnTo>
                      <a:pt x="155" y="79"/>
                    </a:lnTo>
                    <a:lnTo>
                      <a:pt x="164" y="64"/>
                    </a:lnTo>
                    <a:lnTo>
                      <a:pt x="171" y="50"/>
                    </a:lnTo>
                    <a:lnTo>
                      <a:pt x="180" y="37"/>
                    </a:lnTo>
                    <a:lnTo>
                      <a:pt x="186" y="23"/>
                    </a:lnTo>
                    <a:lnTo>
                      <a:pt x="192" y="8"/>
                    </a:lnTo>
                    <a:lnTo>
                      <a:pt x="194" y="0"/>
                    </a:lnTo>
                    <a:lnTo>
                      <a:pt x="215" y="7"/>
                    </a:lnTo>
                  </a:path>
                </a:pathLst>
              </a:custGeom>
              <a:solidFill>
                <a:srgbClr val="A05000"/>
              </a:solidFill>
              <a:ln w="9525" cap="rnd">
                <a:noFill/>
                <a:round/>
                <a:headEnd/>
                <a:tailEnd/>
              </a:ln>
            </p:spPr>
            <p:txBody>
              <a:bodyPr/>
              <a:lstStyle/>
              <a:p>
                <a:endParaRPr lang="zh-CN" altLang="en-US"/>
              </a:p>
            </p:txBody>
          </p:sp>
          <p:sp>
            <p:nvSpPr>
              <p:cNvPr id="52258" name="Freeform 525"/>
              <p:cNvSpPr>
                <a:spLocks/>
              </p:cNvSpPr>
              <p:nvPr/>
            </p:nvSpPr>
            <p:spPr bwMode="auto">
              <a:xfrm>
                <a:off x="2093" y="2022"/>
                <a:ext cx="192" cy="223"/>
              </a:xfrm>
              <a:custGeom>
                <a:avLst/>
                <a:gdLst>
                  <a:gd name="T0" fmla="*/ 187 w 192"/>
                  <a:gd name="T1" fmla="*/ 11 h 223"/>
                  <a:gd name="T2" fmla="*/ 181 w 192"/>
                  <a:gd name="T3" fmla="*/ 24 h 223"/>
                  <a:gd name="T4" fmla="*/ 174 w 192"/>
                  <a:gd name="T5" fmla="*/ 37 h 223"/>
                  <a:gd name="T6" fmla="*/ 168 w 192"/>
                  <a:gd name="T7" fmla="*/ 48 h 223"/>
                  <a:gd name="T8" fmla="*/ 159 w 192"/>
                  <a:gd name="T9" fmla="*/ 63 h 223"/>
                  <a:gd name="T10" fmla="*/ 152 w 192"/>
                  <a:gd name="T11" fmla="*/ 75 h 223"/>
                  <a:gd name="T12" fmla="*/ 142 w 192"/>
                  <a:gd name="T13" fmla="*/ 87 h 223"/>
                  <a:gd name="T14" fmla="*/ 134 w 192"/>
                  <a:gd name="T15" fmla="*/ 100 h 223"/>
                  <a:gd name="T16" fmla="*/ 122 w 192"/>
                  <a:gd name="T17" fmla="*/ 114 h 223"/>
                  <a:gd name="T18" fmla="*/ 110 w 192"/>
                  <a:gd name="T19" fmla="*/ 129 h 223"/>
                  <a:gd name="T20" fmla="*/ 100 w 192"/>
                  <a:gd name="T21" fmla="*/ 142 h 223"/>
                  <a:gd name="T22" fmla="*/ 90 w 192"/>
                  <a:gd name="T23" fmla="*/ 151 h 223"/>
                  <a:gd name="T24" fmla="*/ 82 w 192"/>
                  <a:gd name="T25" fmla="*/ 160 h 223"/>
                  <a:gd name="T26" fmla="*/ 70 w 192"/>
                  <a:gd name="T27" fmla="*/ 172 h 223"/>
                  <a:gd name="T28" fmla="*/ 60 w 192"/>
                  <a:gd name="T29" fmla="*/ 182 h 223"/>
                  <a:gd name="T30" fmla="*/ 48 w 192"/>
                  <a:gd name="T31" fmla="*/ 192 h 223"/>
                  <a:gd name="T32" fmla="*/ 37 w 192"/>
                  <a:gd name="T33" fmla="*/ 201 h 223"/>
                  <a:gd name="T34" fmla="*/ 24 w 192"/>
                  <a:gd name="T35" fmla="*/ 212 h 223"/>
                  <a:gd name="T36" fmla="*/ 13 w 192"/>
                  <a:gd name="T37" fmla="*/ 219 h 223"/>
                  <a:gd name="T38" fmla="*/ 10 w 192"/>
                  <a:gd name="T39" fmla="*/ 222 h 223"/>
                  <a:gd name="T40" fmla="*/ 0 w 192"/>
                  <a:gd name="T41" fmla="*/ 204 h 223"/>
                  <a:gd name="T42" fmla="*/ 10 w 192"/>
                  <a:gd name="T43" fmla="*/ 197 h 223"/>
                  <a:gd name="T44" fmla="*/ 25 w 192"/>
                  <a:gd name="T45" fmla="*/ 188 h 223"/>
                  <a:gd name="T46" fmla="*/ 35 w 192"/>
                  <a:gd name="T47" fmla="*/ 178 h 223"/>
                  <a:gd name="T48" fmla="*/ 47 w 192"/>
                  <a:gd name="T49" fmla="*/ 168 h 223"/>
                  <a:gd name="T50" fmla="*/ 59 w 192"/>
                  <a:gd name="T51" fmla="*/ 157 h 223"/>
                  <a:gd name="T52" fmla="*/ 69 w 192"/>
                  <a:gd name="T53" fmla="*/ 144 h 223"/>
                  <a:gd name="T54" fmla="*/ 81 w 192"/>
                  <a:gd name="T55" fmla="*/ 133 h 223"/>
                  <a:gd name="T56" fmla="*/ 90 w 192"/>
                  <a:gd name="T57" fmla="*/ 121 h 223"/>
                  <a:gd name="T58" fmla="*/ 99 w 192"/>
                  <a:gd name="T59" fmla="*/ 113 h 223"/>
                  <a:gd name="T60" fmla="*/ 109 w 192"/>
                  <a:gd name="T61" fmla="*/ 98 h 223"/>
                  <a:gd name="T62" fmla="*/ 120 w 192"/>
                  <a:gd name="T63" fmla="*/ 86 h 223"/>
                  <a:gd name="T64" fmla="*/ 129 w 192"/>
                  <a:gd name="T65" fmla="*/ 72 h 223"/>
                  <a:gd name="T66" fmla="*/ 138 w 192"/>
                  <a:gd name="T67" fmla="*/ 60 h 223"/>
                  <a:gd name="T68" fmla="*/ 147 w 192"/>
                  <a:gd name="T69" fmla="*/ 45 h 223"/>
                  <a:gd name="T70" fmla="*/ 156 w 192"/>
                  <a:gd name="T71" fmla="*/ 31 h 223"/>
                  <a:gd name="T72" fmla="*/ 163 w 192"/>
                  <a:gd name="T73" fmla="*/ 18 h 223"/>
                  <a:gd name="T74" fmla="*/ 169 w 192"/>
                  <a:gd name="T75" fmla="*/ 4 h 223"/>
                  <a:gd name="T76" fmla="*/ 171 w 192"/>
                  <a:gd name="T77" fmla="*/ 0 h 223"/>
                  <a:gd name="T78" fmla="*/ 191 w 192"/>
                  <a:gd name="T79" fmla="*/ 5 h 223"/>
                  <a:gd name="T80" fmla="*/ 187 w 192"/>
                  <a:gd name="T81" fmla="*/ 11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223"/>
                  <a:gd name="T125" fmla="*/ 192 w 192"/>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223">
                    <a:moveTo>
                      <a:pt x="187" y="11"/>
                    </a:moveTo>
                    <a:lnTo>
                      <a:pt x="181" y="24"/>
                    </a:lnTo>
                    <a:lnTo>
                      <a:pt x="174" y="37"/>
                    </a:lnTo>
                    <a:lnTo>
                      <a:pt x="168" y="48"/>
                    </a:lnTo>
                    <a:lnTo>
                      <a:pt x="159" y="63"/>
                    </a:lnTo>
                    <a:lnTo>
                      <a:pt x="152" y="75"/>
                    </a:lnTo>
                    <a:lnTo>
                      <a:pt x="142" y="87"/>
                    </a:lnTo>
                    <a:lnTo>
                      <a:pt x="134" y="100"/>
                    </a:lnTo>
                    <a:lnTo>
                      <a:pt x="122" y="114"/>
                    </a:lnTo>
                    <a:lnTo>
                      <a:pt x="110" y="129"/>
                    </a:lnTo>
                    <a:lnTo>
                      <a:pt x="100" y="142"/>
                    </a:lnTo>
                    <a:lnTo>
                      <a:pt x="90" y="151"/>
                    </a:lnTo>
                    <a:lnTo>
                      <a:pt x="82" y="160"/>
                    </a:lnTo>
                    <a:lnTo>
                      <a:pt x="70" y="172"/>
                    </a:lnTo>
                    <a:lnTo>
                      <a:pt x="60" y="182"/>
                    </a:lnTo>
                    <a:lnTo>
                      <a:pt x="48" y="192"/>
                    </a:lnTo>
                    <a:lnTo>
                      <a:pt x="37" y="201"/>
                    </a:lnTo>
                    <a:lnTo>
                      <a:pt x="24" y="212"/>
                    </a:lnTo>
                    <a:lnTo>
                      <a:pt x="13" y="219"/>
                    </a:lnTo>
                    <a:lnTo>
                      <a:pt x="10" y="222"/>
                    </a:lnTo>
                    <a:lnTo>
                      <a:pt x="0" y="204"/>
                    </a:lnTo>
                    <a:lnTo>
                      <a:pt x="10" y="197"/>
                    </a:lnTo>
                    <a:lnTo>
                      <a:pt x="25" y="188"/>
                    </a:lnTo>
                    <a:lnTo>
                      <a:pt x="35" y="178"/>
                    </a:lnTo>
                    <a:lnTo>
                      <a:pt x="47" y="168"/>
                    </a:lnTo>
                    <a:lnTo>
                      <a:pt x="59" y="157"/>
                    </a:lnTo>
                    <a:lnTo>
                      <a:pt x="69" y="144"/>
                    </a:lnTo>
                    <a:lnTo>
                      <a:pt x="81" y="133"/>
                    </a:lnTo>
                    <a:lnTo>
                      <a:pt x="90" y="121"/>
                    </a:lnTo>
                    <a:lnTo>
                      <a:pt x="99" y="113"/>
                    </a:lnTo>
                    <a:lnTo>
                      <a:pt x="109" y="98"/>
                    </a:lnTo>
                    <a:lnTo>
                      <a:pt x="120" y="86"/>
                    </a:lnTo>
                    <a:lnTo>
                      <a:pt x="129" y="72"/>
                    </a:lnTo>
                    <a:lnTo>
                      <a:pt x="138" y="60"/>
                    </a:lnTo>
                    <a:lnTo>
                      <a:pt x="147" y="45"/>
                    </a:lnTo>
                    <a:lnTo>
                      <a:pt x="156" y="31"/>
                    </a:lnTo>
                    <a:lnTo>
                      <a:pt x="163" y="18"/>
                    </a:lnTo>
                    <a:lnTo>
                      <a:pt x="169" y="4"/>
                    </a:lnTo>
                    <a:lnTo>
                      <a:pt x="171" y="0"/>
                    </a:lnTo>
                    <a:lnTo>
                      <a:pt x="191" y="5"/>
                    </a:lnTo>
                    <a:lnTo>
                      <a:pt x="187" y="11"/>
                    </a:lnTo>
                  </a:path>
                </a:pathLst>
              </a:custGeom>
              <a:solidFill>
                <a:srgbClr val="C06000"/>
              </a:solidFill>
              <a:ln w="9525" cap="rnd">
                <a:noFill/>
                <a:round/>
                <a:headEnd/>
                <a:tailEnd/>
              </a:ln>
            </p:spPr>
            <p:txBody>
              <a:bodyPr/>
              <a:lstStyle/>
              <a:p>
                <a:endParaRPr lang="zh-CN" altLang="en-US"/>
              </a:p>
            </p:txBody>
          </p:sp>
          <p:sp>
            <p:nvSpPr>
              <p:cNvPr id="52259" name="Freeform 526"/>
              <p:cNvSpPr>
                <a:spLocks/>
              </p:cNvSpPr>
              <p:nvPr/>
            </p:nvSpPr>
            <p:spPr bwMode="auto">
              <a:xfrm>
                <a:off x="2075" y="2012"/>
                <a:ext cx="168" cy="194"/>
              </a:xfrm>
              <a:custGeom>
                <a:avLst/>
                <a:gdLst>
                  <a:gd name="T0" fmla="*/ 167 w 168"/>
                  <a:gd name="T1" fmla="*/ 5 h 194"/>
                  <a:gd name="T2" fmla="*/ 159 w 168"/>
                  <a:gd name="T3" fmla="*/ 17 h 194"/>
                  <a:gd name="T4" fmla="*/ 152 w 168"/>
                  <a:gd name="T5" fmla="*/ 31 h 194"/>
                  <a:gd name="T6" fmla="*/ 143 w 168"/>
                  <a:gd name="T7" fmla="*/ 45 h 194"/>
                  <a:gd name="T8" fmla="*/ 136 w 168"/>
                  <a:gd name="T9" fmla="*/ 57 h 194"/>
                  <a:gd name="T10" fmla="*/ 127 w 168"/>
                  <a:gd name="T11" fmla="*/ 70 h 194"/>
                  <a:gd name="T12" fmla="*/ 119 w 168"/>
                  <a:gd name="T13" fmla="*/ 81 h 194"/>
                  <a:gd name="T14" fmla="*/ 107 w 168"/>
                  <a:gd name="T15" fmla="*/ 96 h 194"/>
                  <a:gd name="T16" fmla="*/ 96 w 168"/>
                  <a:gd name="T17" fmla="*/ 109 h 194"/>
                  <a:gd name="T18" fmla="*/ 85 w 168"/>
                  <a:gd name="T19" fmla="*/ 122 h 194"/>
                  <a:gd name="T20" fmla="*/ 75 w 168"/>
                  <a:gd name="T21" fmla="*/ 134 h 194"/>
                  <a:gd name="T22" fmla="*/ 66 w 168"/>
                  <a:gd name="T23" fmla="*/ 143 h 194"/>
                  <a:gd name="T24" fmla="*/ 55 w 168"/>
                  <a:gd name="T25" fmla="*/ 154 h 194"/>
                  <a:gd name="T26" fmla="*/ 45 w 168"/>
                  <a:gd name="T27" fmla="*/ 164 h 194"/>
                  <a:gd name="T28" fmla="*/ 33 w 168"/>
                  <a:gd name="T29" fmla="*/ 175 h 194"/>
                  <a:gd name="T30" fmla="*/ 21 w 168"/>
                  <a:gd name="T31" fmla="*/ 184 h 194"/>
                  <a:gd name="T32" fmla="*/ 9 w 168"/>
                  <a:gd name="T33" fmla="*/ 193 h 194"/>
                  <a:gd name="T34" fmla="*/ 0 w 168"/>
                  <a:gd name="T35" fmla="*/ 174 h 194"/>
                  <a:gd name="T36" fmla="*/ 8 w 168"/>
                  <a:gd name="T37" fmla="*/ 170 h 194"/>
                  <a:gd name="T38" fmla="*/ 20 w 168"/>
                  <a:gd name="T39" fmla="*/ 160 h 194"/>
                  <a:gd name="T40" fmla="*/ 31 w 168"/>
                  <a:gd name="T41" fmla="*/ 149 h 194"/>
                  <a:gd name="T42" fmla="*/ 43 w 168"/>
                  <a:gd name="T43" fmla="*/ 137 h 194"/>
                  <a:gd name="T44" fmla="*/ 55 w 168"/>
                  <a:gd name="T45" fmla="*/ 126 h 194"/>
                  <a:gd name="T46" fmla="*/ 65 w 168"/>
                  <a:gd name="T47" fmla="*/ 115 h 194"/>
                  <a:gd name="T48" fmla="*/ 75 w 168"/>
                  <a:gd name="T49" fmla="*/ 104 h 194"/>
                  <a:gd name="T50" fmla="*/ 83 w 168"/>
                  <a:gd name="T51" fmla="*/ 94 h 194"/>
                  <a:gd name="T52" fmla="*/ 94 w 168"/>
                  <a:gd name="T53" fmla="*/ 81 h 194"/>
                  <a:gd name="T54" fmla="*/ 105 w 168"/>
                  <a:gd name="T55" fmla="*/ 68 h 194"/>
                  <a:gd name="T56" fmla="*/ 115 w 168"/>
                  <a:gd name="T57" fmla="*/ 55 h 194"/>
                  <a:gd name="T58" fmla="*/ 123 w 168"/>
                  <a:gd name="T59" fmla="*/ 41 h 194"/>
                  <a:gd name="T60" fmla="*/ 133 w 168"/>
                  <a:gd name="T61" fmla="*/ 26 h 194"/>
                  <a:gd name="T62" fmla="*/ 141 w 168"/>
                  <a:gd name="T63" fmla="*/ 13 h 194"/>
                  <a:gd name="T64" fmla="*/ 147 w 168"/>
                  <a:gd name="T65" fmla="*/ 0 h 194"/>
                  <a:gd name="T66" fmla="*/ 167 w 168"/>
                  <a:gd name="T67" fmla="*/ 5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8"/>
                  <a:gd name="T103" fmla="*/ 0 h 194"/>
                  <a:gd name="T104" fmla="*/ 168 w 168"/>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8" h="194">
                    <a:moveTo>
                      <a:pt x="167" y="5"/>
                    </a:moveTo>
                    <a:lnTo>
                      <a:pt x="159" y="17"/>
                    </a:lnTo>
                    <a:lnTo>
                      <a:pt x="152" y="31"/>
                    </a:lnTo>
                    <a:lnTo>
                      <a:pt x="143" y="45"/>
                    </a:lnTo>
                    <a:lnTo>
                      <a:pt x="136" y="57"/>
                    </a:lnTo>
                    <a:lnTo>
                      <a:pt x="127" y="70"/>
                    </a:lnTo>
                    <a:lnTo>
                      <a:pt x="119" y="81"/>
                    </a:lnTo>
                    <a:lnTo>
                      <a:pt x="107" y="96"/>
                    </a:lnTo>
                    <a:lnTo>
                      <a:pt x="96" y="109"/>
                    </a:lnTo>
                    <a:lnTo>
                      <a:pt x="85" y="122"/>
                    </a:lnTo>
                    <a:lnTo>
                      <a:pt x="75" y="134"/>
                    </a:lnTo>
                    <a:lnTo>
                      <a:pt x="66" y="143"/>
                    </a:lnTo>
                    <a:lnTo>
                      <a:pt x="55" y="154"/>
                    </a:lnTo>
                    <a:lnTo>
                      <a:pt x="45" y="164"/>
                    </a:lnTo>
                    <a:lnTo>
                      <a:pt x="33" y="175"/>
                    </a:lnTo>
                    <a:lnTo>
                      <a:pt x="21" y="184"/>
                    </a:lnTo>
                    <a:lnTo>
                      <a:pt x="9" y="193"/>
                    </a:lnTo>
                    <a:lnTo>
                      <a:pt x="0" y="174"/>
                    </a:lnTo>
                    <a:lnTo>
                      <a:pt x="8" y="170"/>
                    </a:lnTo>
                    <a:lnTo>
                      <a:pt x="20" y="160"/>
                    </a:lnTo>
                    <a:lnTo>
                      <a:pt x="31" y="149"/>
                    </a:lnTo>
                    <a:lnTo>
                      <a:pt x="43" y="137"/>
                    </a:lnTo>
                    <a:lnTo>
                      <a:pt x="55" y="126"/>
                    </a:lnTo>
                    <a:lnTo>
                      <a:pt x="65" y="115"/>
                    </a:lnTo>
                    <a:lnTo>
                      <a:pt x="75" y="104"/>
                    </a:lnTo>
                    <a:lnTo>
                      <a:pt x="83" y="94"/>
                    </a:lnTo>
                    <a:lnTo>
                      <a:pt x="94" y="81"/>
                    </a:lnTo>
                    <a:lnTo>
                      <a:pt x="105" y="68"/>
                    </a:lnTo>
                    <a:lnTo>
                      <a:pt x="115" y="55"/>
                    </a:lnTo>
                    <a:lnTo>
                      <a:pt x="123" y="41"/>
                    </a:lnTo>
                    <a:lnTo>
                      <a:pt x="133" y="26"/>
                    </a:lnTo>
                    <a:lnTo>
                      <a:pt x="141" y="13"/>
                    </a:lnTo>
                    <a:lnTo>
                      <a:pt x="147" y="0"/>
                    </a:lnTo>
                    <a:lnTo>
                      <a:pt x="167" y="5"/>
                    </a:lnTo>
                  </a:path>
                </a:pathLst>
              </a:custGeom>
              <a:solidFill>
                <a:srgbClr val="C06000"/>
              </a:solidFill>
              <a:ln w="9525" cap="rnd">
                <a:noFill/>
                <a:round/>
                <a:headEnd/>
                <a:tailEnd/>
              </a:ln>
            </p:spPr>
            <p:txBody>
              <a:bodyPr/>
              <a:lstStyle/>
              <a:p>
                <a:endParaRPr lang="zh-CN" altLang="en-US"/>
              </a:p>
            </p:txBody>
          </p:sp>
          <p:sp>
            <p:nvSpPr>
              <p:cNvPr id="52260" name="Freeform 527"/>
              <p:cNvSpPr>
                <a:spLocks/>
              </p:cNvSpPr>
              <p:nvPr/>
            </p:nvSpPr>
            <p:spPr bwMode="auto">
              <a:xfrm>
                <a:off x="2057" y="1999"/>
                <a:ext cx="141" cy="169"/>
              </a:xfrm>
              <a:custGeom>
                <a:avLst/>
                <a:gdLst>
                  <a:gd name="T0" fmla="*/ 140 w 141"/>
                  <a:gd name="T1" fmla="*/ 7 h 169"/>
                  <a:gd name="T2" fmla="*/ 135 w 141"/>
                  <a:gd name="T3" fmla="*/ 17 h 169"/>
                  <a:gd name="T4" fmla="*/ 127 w 141"/>
                  <a:gd name="T5" fmla="*/ 32 h 169"/>
                  <a:gd name="T6" fmla="*/ 119 w 141"/>
                  <a:gd name="T7" fmla="*/ 43 h 169"/>
                  <a:gd name="T8" fmla="*/ 110 w 141"/>
                  <a:gd name="T9" fmla="*/ 57 h 169"/>
                  <a:gd name="T10" fmla="*/ 103 w 141"/>
                  <a:gd name="T11" fmla="*/ 68 h 169"/>
                  <a:gd name="T12" fmla="*/ 91 w 141"/>
                  <a:gd name="T13" fmla="*/ 81 h 169"/>
                  <a:gd name="T14" fmla="*/ 81 w 141"/>
                  <a:gd name="T15" fmla="*/ 96 h 169"/>
                  <a:gd name="T16" fmla="*/ 68 w 141"/>
                  <a:gd name="T17" fmla="*/ 110 h 169"/>
                  <a:gd name="T18" fmla="*/ 59 w 141"/>
                  <a:gd name="T19" fmla="*/ 120 h 169"/>
                  <a:gd name="T20" fmla="*/ 50 w 141"/>
                  <a:gd name="T21" fmla="*/ 129 h 169"/>
                  <a:gd name="T22" fmla="*/ 39 w 141"/>
                  <a:gd name="T23" fmla="*/ 140 h 169"/>
                  <a:gd name="T24" fmla="*/ 29 w 141"/>
                  <a:gd name="T25" fmla="*/ 150 h 169"/>
                  <a:gd name="T26" fmla="*/ 16 w 141"/>
                  <a:gd name="T27" fmla="*/ 160 h 169"/>
                  <a:gd name="T28" fmla="*/ 8 w 141"/>
                  <a:gd name="T29" fmla="*/ 168 h 169"/>
                  <a:gd name="T30" fmla="*/ 0 w 141"/>
                  <a:gd name="T31" fmla="*/ 149 h 169"/>
                  <a:gd name="T32" fmla="*/ 4 w 141"/>
                  <a:gd name="T33" fmla="*/ 146 h 169"/>
                  <a:gd name="T34" fmla="*/ 15 w 141"/>
                  <a:gd name="T35" fmla="*/ 136 h 169"/>
                  <a:gd name="T36" fmla="*/ 28 w 141"/>
                  <a:gd name="T37" fmla="*/ 124 h 169"/>
                  <a:gd name="T38" fmla="*/ 38 w 141"/>
                  <a:gd name="T39" fmla="*/ 114 h 169"/>
                  <a:gd name="T40" fmla="*/ 49 w 141"/>
                  <a:gd name="T41" fmla="*/ 102 h 169"/>
                  <a:gd name="T42" fmla="*/ 59 w 141"/>
                  <a:gd name="T43" fmla="*/ 90 h 169"/>
                  <a:gd name="T44" fmla="*/ 68 w 141"/>
                  <a:gd name="T45" fmla="*/ 81 h 169"/>
                  <a:gd name="T46" fmla="*/ 78 w 141"/>
                  <a:gd name="T47" fmla="*/ 67 h 169"/>
                  <a:gd name="T48" fmla="*/ 89 w 141"/>
                  <a:gd name="T49" fmla="*/ 54 h 169"/>
                  <a:gd name="T50" fmla="*/ 97 w 141"/>
                  <a:gd name="T51" fmla="*/ 42 h 169"/>
                  <a:gd name="T52" fmla="*/ 106 w 141"/>
                  <a:gd name="T53" fmla="*/ 27 h 169"/>
                  <a:gd name="T54" fmla="*/ 115 w 141"/>
                  <a:gd name="T55" fmla="*/ 14 h 169"/>
                  <a:gd name="T56" fmla="*/ 121 w 141"/>
                  <a:gd name="T57" fmla="*/ 0 h 169"/>
                  <a:gd name="T58" fmla="*/ 140 w 141"/>
                  <a:gd name="T59" fmla="*/ 7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
                  <a:gd name="T91" fmla="*/ 0 h 169"/>
                  <a:gd name="T92" fmla="*/ 141 w 141"/>
                  <a:gd name="T93" fmla="*/ 169 h 1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 h="169">
                    <a:moveTo>
                      <a:pt x="140" y="7"/>
                    </a:moveTo>
                    <a:lnTo>
                      <a:pt x="135" y="17"/>
                    </a:lnTo>
                    <a:lnTo>
                      <a:pt x="127" y="32"/>
                    </a:lnTo>
                    <a:lnTo>
                      <a:pt x="119" y="43"/>
                    </a:lnTo>
                    <a:lnTo>
                      <a:pt x="110" y="57"/>
                    </a:lnTo>
                    <a:lnTo>
                      <a:pt x="103" y="68"/>
                    </a:lnTo>
                    <a:lnTo>
                      <a:pt x="91" y="81"/>
                    </a:lnTo>
                    <a:lnTo>
                      <a:pt x="81" y="96"/>
                    </a:lnTo>
                    <a:lnTo>
                      <a:pt x="68" y="110"/>
                    </a:lnTo>
                    <a:lnTo>
                      <a:pt x="59" y="120"/>
                    </a:lnTo>
                    <a:lnTo>
                      <a:pt x="50" y="129"/>
                    </a:lnTo>
                    <a:lnTo>
                      <a:pt x="39" y="140"/>
                    </a:lnTo>
                    <a:lnTo>
                      <a:pt x="29" y="150"/>
                    </a:lnTo>
                    <a:lnTo>
                      <a:pt x="16" y="160"/>
                    </a:lnTo>
                    <a:lnTo>
                      <a:pt x="8" y="168"/>
                    </a:lnTo>
                    <a:lnTo>
                      <a:pt x="0" y="149"/>
                    </a:lnTo>
                    <a:lnTo>
                      <a:pt x="4" y="146"/>
                    </a:lnTo>
                    <a:lnTo>
                      <a:pt x="15" y="136"/>
                    </a:lnTo>
                    <a:lnTo>
                      <a:pt x="28" y="124"/>
                    </a:lnTo>
                    <a:lnTo>
                      <a:pt x="38" y="114"/>
                    </a:lnTo>
                    <a:lnTo>
                      <a:pt x="49" y="102"/>
                    </a:lnTo>
                    <a:lnTo>
                      <a:pt x="59" y="90"/>
                    </a:lnTo>
                    <a:lnTo>
                      <a:pt x="68" y="81"/>
                    </a:lnTo>
                    <a:lnTo>
                      <a:pt x="78" y="67"/>
                    </a:lnTo>
                    <a:lnTo>
                      <a:pt x="89" y="54"/>
                    </a:lnTo>
                    <a:lnTo>
                      <a:pt x="97" y="42"/>
                    </a:lnTo>
                    <a:lnTo>
                      <a:pt x="106" y="27"/>
                    </a:lnTo>
                    <a:lnTo>
                      <a:pt x="115" y="14"/>
                    </a:lnTo>
                    <a:lnTo>
                      <a:pt x="121" y="0"/>
                    </a:lnTo>
                    <a:lnTo>
                      <a:pt x="140" y="7"/>
                    </a:lnTo>
                  </a:path>
                </a:pathLst>
              </a:custGeom>
              <a:solidFill>
                <a:srgbClr val="C06000"/>
              </a:solidFill>
              <a:ln w="9525" cap="rnd">
                <a:noFill/>
                <a:round/>
                <a:headEnd/>
                <a:tailEnd/>
              </a:ln>
            </p:spPr>
            <p:txBody>
              <a:bodyPr/>
              <a:lstStyle/>
              <a:p>
                <a:endParaRPr lang="zh-CN" altLang="en-US"/>
              </a:p>
            </p:txBody>
          </p:sp>
          <p:sp>
            <p:nvSpPr>
              <p:cNvPr id="52261" name="Freeform 528"/>
              <p:cNvSpPr>
                <a:spLocks/>
              </p:cNvSpPr>
              <p:nvPr/>
            </p:nvSpPr>
            <p:spPr bwMode="auto">
              <a:xfrm>
                <a:off x="2039" y="1990"/>
                <a:ext cx="125" cy="140"/>
              </a:xfrm>
              <a:custGeom>
                <a:avLst/>
                <a:gdLst>
                  <a:gd name="T0" fmla="*/ 124 w 125"/>
                  <a:gd name="T1" fmla="*/ 5 h 140"/>
                  <a:gd name="T2" fmla="*/ 118 w 125"/>
                  <a:gd name="T3" fmla="*/ 13 h 140"/>
                  <a:gd name="T4" fmla="*/ 111 w 125"/>
                  <a:gd name="T5" fmla="*/ 23 h 140"/>
                  <a:gd name="T6" fmla="*/ 102 w 125"/>
                  <a:gd name="T7" fmla="*/ 38 h 140"/>
                  <a:gd name="T8" fmla="*/ 94 w 125"/>
                  <a:gd name="T9" fmla="*/ 48 h 140"/>
                  <a:gd name="T10" fmla="*/ 82 w 125"/>
                  <a:gd name="T11" fmla="*/ 62 h 140"/>
                  <a:gd name="T12" fmla="*/ 72 w 125"/>
                  <a:gd name="T13" fmla="*/ 75 h 140"/>
                  <a:gd name="T14" fmla="*/ 61 w 125"/>
                  <a:gd name="T15" fmla="*/ 89 h 140"/>
                  <a:gd name="T16" fmla="*/ 50 w 125"/>
                  <a:gd name="T17" fmla="*/ 99 h 140"/>
                  <a:gd name="T18" fmla="*/ 42 w 125"/>
                  <a:gd name="T19" fmla="*/ 109 h 140"/>
                  <a:gd name="T20" fmla="*/ 30 w 125"/>
                  <a:gd name="T21" fmla="*/ 120 h 140"/>
                  <a:gd name="T22" fmla="*/ 20 w 125"/>
                  <a:gd name="T23" fmla="*/ 129 h 140"/>
                  <a:gd name="T24" fmla="*/ 9 w 125"/>
                  <a:gd name="T25" fmla="*/ 139 h 140"/>
                  <a:gd name="T26" fmla="*/ 0 w 125"/>
                  <a:gd name="T27" fmla="*/ 121 h 140"/>
                  <a:gd name="T28" fmla="*/ 7 w 125"/>
                  <a:gd name="T29" fmla="*/ 116 h 140"/>
                  <a:gd name="T30" fmla="*/ 18 w 125"/>
                  <a:gd name="T31" fmla="*/ 104 h 140"/>
                  <a:gd name="T32" fmla="*/ 29 w 125"/>
                  <a:gd name="T33" fmla="*/ 94 h 140"/>
                  <a:gd name="T34" fmla="*/ 40 w 125"/>
                  <a:gd name="T35" fmla="*/ 81 h 140"/>
                  <a:gd name="T36" fmla="*/ 51 w 125"/>
                  <a:gd name="T37" fmla="*/ 70 h 140"/>
                  <a:gd name="T38" fmla="*/ 60 w 125"/>
                  <a:gd name="T39" fmla="*/ 62 h 140"/>
                  <a:gd name="T40" fmla="*/ 70 w 125"/>
                  <a:gd name="T41" fmla="*/ 47 h 140"/>
                  <a:gd name="T42" fmla="*/ 81 w 125"/>
                  <a:gd name="T43" fmla="*/ 34 h 140"/>
                  <a:gd name="T44" fmla="*/ 90 w 125"/>
                  <a:gd name="T45" fmla="*/ 22 h 140"/>
                  <a:gd name="T46" fmla="*/ 97 w 125"/>
                  <a:gd name="T47" fmla="*/ 8 h 140"/>
                  <a:gd name="T48" fmla="*/ 102 w 125"/>
                  <a:gd name="T49" fmla="*/ 0 h 140"/>
                  <a:gd name="T50" fmla="*/ 124 w 125"/>
                  <a:gd name="T51" fmla="*/ 5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140"/>
                  <a:gd name="T80" fmla="*/ 125 w 125"/>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140">
                    <a:moveTo>
                      <a:pt x="124" y="5"/>
                    </a:moveTo>
                    <a:lnTo>
                      <a:pt x="118" y="13"/>
                    </a:lnTo>
                    <a:lnTo>
                      <a:pt x="111" y="23"/>
                    </a:lnTo>
                    <a:lnTo>
                      <a:pt x="102" y="38"/>
                    </a:lnTo>
                    <a:lnTo>
                      <a:pt x="94" y="48"/>
                    </a:lnTo>
                    <a:lnTo>
                      <a:pt x="82" y="62"/>
                    </a:lnTo>
                    <a:lnTo>
                      <a:pt x="72" y="75"/>
                    </a:lnTo>
                    <a:lnTo>
                      <a:pt x="61" y="89"/>
                    </a:lnTo>
                    <a:lnTo>
                      <a:pt x="50" y="99"/>
                    </a:lnTo>
                    <a:lnTo>
                      <a:pt x="42" y="109"/>
                    </a:lnTo>
                    <a:lnTo>
                      <a:pt x="30" y="120"/>
                    </a:lnTo>
                    <a:lnTo>
                      <a:pt x="20" y="129"/>
                    </a:lnTo>
                    <a:lnTo>
                      <a:pt x="9" y="139"/>
                    </a:lnTo>
                    <a:lnTo>
                      <a:pt x="0" y="121"/>
                    </a:lnTo>
                    <a:lnTo>
                      <a:pt x="7" y="116"/>
                    </a:lnTo>
                    <a:lnTo>
                      <a:pt x="18" y="104"/>
                    </a:lnTo>
                    <a:lnTo>
                      <a:pt x="29" y="94"/>
                    </a:lnTo>
                    <a:lnTo>
                      <a:pt x="40" y="81"/>
                    </a:lnTo>
                    <a:lnTo>
                      <a:pt x="51" y="70"/>
                    </a:lnTo>
                    <a:lnTo>
                      <a:pt x="60" y="62"/>
                    </a:lnTo>
                    <a:lnTo>
                      <a:pt x="70" y="47"/>
                    </a:lnTo>
                    <a:lnTo>
                      <a:pt x="81" y="34"/>
                    </a:lnTo>
                    <a:lnTo>
                      <a:pt x="90" y="22"/>
                    </a:lnTo>
                    <a:lnTo>
                      <a:pt x="97" y="8"/>
                    </a:lnTo>
                    <a:lnTo>
                      <a:pt x="102" y="0"/>
                    </a:lnTo>
                    <a:lnTo>
                      <a:pt x="124" y="5"/>
                    </a:lnTo>
                  </a:path>
                </a:pathLst>
              </a:custGeom>
              <a:solidFill>
                <a:srgbClr val="E07000"/>
              </a:solidFill>
              <a:ln w="9525" cap="rnd">
                <a:noFill/>
                <a:round/>
                <a:headEnd/>
                <a:tailEnd/>
              </a:ln>
            </p:spPr>
            <p:txBody>
              <a:bodyPr/>
              <a:lstStyle/>
              <a:p>
                <a:endParaRPr lang="zh-CN" altLang="en-US"/>
              </a:p>
            </p:txBody>
          </p:sp>
          <p:sp>
            <p:nvSpPr>
              <p:cNvPr id="52262" name="Freeform 529"/>
              <p:cNvSpPr>
                <a:spLocks/>
              </p:cNvSpPr>
              <p:nvPr/>
            </p:nvSpPr>
            <p:spPr bwMode="auto">
              <a:xfrm>
                <a:off x="2022" y="1980"/>
                <a:ext cx="96" cy="113"/>
              </a:xfrm>
              <a:custGeom>
                <a:avLst/>
                <a:gdLst>
                  <a:gd name="T0" fmla="*/ 95 w 96"/>
                  <a:gd name="T1" fmla="*/ 6 h 113"/>
                  <a:gd name="T2" fmla="*/ 88 w 96"/>
                  <a:gd name="T3" fmla="*/ 15 h 113"/>
                  <a:gd name="T4" fmla="*/ 81 w 96"/>
                  <a:gd name="T5" fmla="*/ 26 h 113"/>
                  <a:gd name="T6" fmla="*/ 73 w 96"/>
                  <a:gd name="T7" fmla="*/ 36 h 113"/>
                  <a:gd name="T8" fmla="*/ 62 w 96"/>
                  <a:gd name="T9" fmla="*/ 51 h 113"/>
                  <a:gd name="T10" fmla="*/ 51 w 96"/>
                  <a:gd name="T11" fmla="*/ 64 h 113"/>
                  <a:gd name="T12" fmla="*/ 39 w 96"/>
                  <a:gd name="T13" fmla="*/ 78 h 113"/>
                  <a:gd name="T14" fmla="*/ 30 w 96"/>
                  <a:gd name="T15" fmla="*/ 90 h 113"/>
                  <a:gd name="T16" fmla="*/ 21 w 96"/>
                  <a:gd name="T17" fmla="*/ 98 h 113"/>
                  <a:gd name="T18" fmla="*/ 14 w 96"/>
                  <a:gd name="T19" fmla="*/ 108 h 113"/>
                  <a:gd name="T20" fmla="*/ 9 w 96"/>
                  <a:gd name="T21" fmla="*/ 112 h 113"/>
                  <a:gd name="T22" fmla="*/ 0 w 96"/>
                  <a:gd name="T23" fmla="*/ 92 h 113"/>
                  <a:gd name="T24" fmla="*/ 10 w 96"/>
                  <a:gd name="T25" fmla="*/ 82 h 113"/>
                  <a:gd name="T26" fmla="*/ 20 w 96"/>
                  <a:gd name="T27" fmla="*/ 71 h 113"/>
                  <a:gd name="T28" fmla="*/ 31 w 96"/>
                  <a:gd name="T29" fmla="*/ 60 h 113"/>
                  <a:gd name="T30" fmla="*/ 39 w 96"/>
                  <a:gd name="T31" fmla="*/ 49 h 113"/>
                  <a:gd name="T32" fmla="*/ 51 w 96"/>
                  <a:gd name="T33" fmla="*/ 36 h 113"/>
                  <a:gd name="T34" fmla="*/ 60 w 96"/>
                  <a:gd name="T35" fmla="*/ 24 h 113"/>
                  <a:gd name="T36" fmla="*/ 70 w 96"/>
                  <a:gd name="T37" fmla="*/ 11 h 113"/>
                  <a:gd name="T38" fmla="*/ 76 w 96"/>
                  <a:gd name="T39" fmla="*/ 0 h 113"/>
                  <a:gd name="T40" fmla="*/ 95 w 96"/>
                  <a:gd name="T41" fmla="*/ 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13"/>
                  <a:gd name="T65" fmla="*/ 96 w 96"/>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13">
                    <a:moveTo>
                      <a:pt x="95" y="6"/>
                    </a:moveTo>
                    <a:lnTo>
                      <a:pt x="88" y="15"/>
                    </a:lnTo>
                    <a:lnTo>
                      <a:pt x="81" y="26"/>
                    </a:lnTo>
                    <a:lnTo>
                      <a:pt x="73" y="36"/>
                    </a:lnTo>
                    <a:lnTo>
                      <a:pt x="62" y="51"/>
                    </a:lnTo>
                    <a:lnTo>
                      <a:pt x="51" y="64"/>
                    </a:lnTo>
                    <a:lnTo>
                      <a:pt x="39" y="78"/>
                    </a:lnTo>
                    <a:lnTo>
                      <a:pt x="30" y="90"/>
                    </a:lnTo>
                    <a:lnTo>
                      <a:pt x="21" y="98"/>
                    </a:lnTo>
                    <a:lnTo>
                      <a:pt x="14" y="108"/>
                    </a:lnTo>
                    <a:lnTo>
                      <a:pt x="9" y="112"/>
                    </a:lnTo>
                    <a:lnTo>
                      <a:pt x="0" y="92"/>
                    </a:lnTo>
                    <a:lnTo>
                      <a:pt x="10" y="82"/>
                    </a:lnTo>
                    <a:lnTo>
                      <a:pt x="20" y="71"/>
                    </a:lnTo>
                    <a:lnTo>
                      <a:pt x="31" y="60"/>
                    </a:lnTo>
                    <a:lnTo>
                      <a:pt x="39" y="49"/>
                    </a:lnTo>
                    <a:lnTo>
                      <a:pt x="51" y="36"/>
                    </a:lnTo>
                    <a:lnTo>
                      <a:pt x="60" y="24"/>
                    </a:lnTo>
                    <a:lnTo>
                      <a:pt x="70" y="11"/>
                    </a:lnTo>
                    <a:lnTo>
                      <a:pt x="76" y="0"/>
                    </a:lnTo>
                    <a:lnTo>
                      <a:pt x="95" y="6"/>
                    </a:lnTo>
                  </a:path>
                </a:pathLst>
              </a:custGeom>
              <a:solidFill>
                <a:srgbClr val="FF8000"/>
              </a:solidFill>
              <a:ln w="9525" cap="rnd">
                <a:noFill/>
                <a:round/>
                <a:headEnd/>
                <a:tailEnd/>
              </a:ln>
            </p:spPr>
            <p:txBody>
              <a:bodyPr/>
              <a:lstStyle/>
              <a:p>
                <a:endParaRPr lang="zh-CN" altLang="en-US"/>
              </a:p>
            </p:txBody>
          </p:sp>
          <p:sp>
            <p:nvSpPr>
              <p:cNvPr id="52263" name="Freeform 530"/>
              <p:cNvSpPr>
                <a:spLocks/>
              </p:cNvSpPr>
              <p:nvPr/>
            </p:nvSpPr>
            <p:spPr bwMode="auto">
              <a:xfrm>
                <a:off x="2003" y="1969"/>
                <a:ext cx="73" cy="83"/>
              </a:xfrm>
              <a:custGeom>
                <a:avLst/>
                <a:gdLst>
                  <a:gd name="T0" fmla="*/ 72 w 73"/>
                  <a:gd name="T1" fmla="*/ 5 h 83"/>
                  <a:gd name="T2" fmla="*/ 62 w 73"/>
                  <a:gd name="T3" fmla="*/ 20 h 83"/>
                  <a:gd name="T4" fmla="*/ 52 w 73"/>
                  <a:gd name="T5" fmla="*/ 36 h 83"/>
                  <a:gd name="T6" fmla="*/ 41 w 73"/>
                  <a:gd name="T7" fmla="*/ 49 h 83"/>
                  <a:gd name="T8" fmla="*/ 28 w 73"/>
                  <a:gd name="T9" fmla="*/ 62 h 83"/>
                  <a:gd name="T10" fmla="*/ 18 w 73"/>
                  <a:gd name="T11" fmla="*/ 72 h 83"/>
                  <a:gd name="T12" fmla="*/ 8 w 73"/>
                  <a:gd name="T13" fmla="*/ 82 h 83"/>
                  <a:gd name="T14" fmla="*/ 0 w 73"/>
                  <a:gd name="T15" fmla="*/ 65 h 83"/>
                  <a:gd name="T16" fmla="*/ 10 w 73"/>
                  <a:gd name="T17" fmla="*/ 55 h 83"/>
                  <a:gd name="T18" fmla="*/ 20 w 73"/>
                  <a:gd name="T19" fmla="*/ 43 h 83"/>
                  <a:gd name="T20" fmla="*/ 28 w 73"/>
                  <a:gd name="T21" fmla="*/ 34 h 83"/>
                  <a:gd name="T22" fmla="*/ 40 w 73"/>
                  <a:gd name="T23" fmla="*/ 19 h 83"/>
                  <a:gd name="T24" fmla="*/ 49 w 73"/>
                  <a:gd name="T25" fmla="*/ 7 h 83"/>
                  <a:gd name="T26" fmla="*/ 53 w 73"/>
                  <a:gd name="T27" fmla="*/ 0 h 83"/>
                  <a:gd name="T28" fmla="*/ 72 w 73"/>
                  <a:gd name="T29" fmla="*/ 5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83"/>
                  <a:gd name="T47" fmla="*/ 73 w 73"/>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83">
                    <a:moveTo>
                      <a:pt x="72" y="5"/>
                    </a:moveTo>
                    <a:lnTo>
                      <a:pt x="62" y="20"/>
                    </a:lnTo>
                    <a:lnTo>
                      <a:pt x="52" y="36"/>
                    </a:lnTo>
                    <a:lnTo>
                      <a:pt x="41" y="49"/>
                    </a:lnTo>
                    <a:lnTo>
                      <a:pt x="28" y="62"/>
                    </a:lnTo>
                    <a:lnTo>
                      <a:pt x="18" y="72"/>
                    </a:lnTo>
                    <a:lnTo>
                      <a:pt x="8" y="82"/>
                    </a:lnTo>
                    <a:lnTo>
                      <a:pt x="0" y="65"/>
                    </a:lnTo>
                    <a:lnTo>
                      <a:pt x="10" y="55"/>
                    </a:lnTo>
                    <a:lnTo>
                      <a:pt x="20" y="43"/>
                    </a:lnTo>
                    <a:lnTo>
                      <a:pt x="28" y="34"/>
                    </a:lnTo>
                    <a:lnTo>
                      <a:pt x="40" y="19"/>
                    </a:lnTo>
                    <a:lnTo>
                      <a:pt x="49" y="7"/>
                    </a:lnTo>
                    <a:lnTo>
                      <a:pt x="53" y="0"/>
                    </a:lnTo>
                    <a:lnTo>
                      <a:pt x="72" y="5"/>
                    </a:lnTo>
                  </a:path>
                </a:pathLst>
              </a:custGeom>
              <a:solidFill>
                <a:srgbClr val="FFC080"/>
              </a:solidFill>
              <a:ln w="9525" cap="rnd">
                <a:noFill/>
                <a:round/>
                <a:headEnd/>
                <a:tailEnd/>
              </a:ln>
            </p:spPr>
            <p:txBody>
              <a:bodyPr/>
              <a:lstStyle/>
              <a:p>
                <a:endParaRPr lang="zh-CN" altLang="en-US"/>
              </a:p>
            </p:txBody>
          </p:sp>
          <p:sp>
            <p:nvSpPr>
              <p:cNvPr id="52264" name="Freeform 531"/>
              <p:cNvSpPr>
                <a:spLocks/>
              </p:cNvSpPr>
              <p:nvPr/>
            </p:nvSpPr>
            <p:spPr bwMode="auto">
              <a:xfrm>
                <a:off x="1984" y="1959"/>
                <a:ext cx="55" cy="57"/>
              </a:xfrm>
              <a:custGeom>
                <a:avLst/>
                <a:gdLst>
                  <a:gd name="T0" fmla="*/ 48 w 55"/>
                  <a:gd name="T1" fmla="*/ 12 h 57"/>
                  <a:gd name="T2" fmla="*/ 37 w 55"/>
                  <a:gd name="T3" fmla="*/ 25 h 57"/>
                  <a:gd name="T4" fmla="*/ 26 w 55"/>
                  <a:gd name="T5" fmla="*/ 39 h 57"/>
                  <a:gd name="T6" fmla="*/ 16 w 55"/>
                  <a:gd name="T7" fmla="*/ 50 h 57"/>
                  <a:gd name="T8" fmla="*/ 10 w 55"/>
                  <a:gd name="T9" fmla="*/ 56 h 57"/>
                  <a:gd name="T10" fmla="*/ 0 w 55"/>
                  <a:gd name="T11" fmla="*/ 38 h 57"/>
                  <a:gd name="T12" fmla="*/ 12 w 55"/>
                  <a:gd name="T13" fmla="*/ 24 h 57"/>
                  <a:gd name="T14" fmla="*/ 23 w 55"/>
                  <a:gd name="T15" fmla="*/ 12 h 57"/>
                  <a:gd name="T16" fmla="*/ 34 w 55"/>
                  <a:gd name="T17" fmla="*/ 0 h 57"/>
                  <a:gd name="T18" fmla="*/ 54 w 55"/>
                  <a:gd name="T19" fmla="*/ 4 h 57"/>
                  <a:gd name="T20" fmla="*/ 48 w 55"/>
                  <a:gd name="T21" fmla="*/ 1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7"/>
                  <a:gd name="T35" fmla="*/ 55 w 5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7">
                    <a:moveTo>
                      <a:pt x="48" y="12"/>
                    </a:moveTo>
                    <a:lnTo>
                      <a:pt x="37" y="25"/>
                    </a:lnTo>
                    <a:lnTo>
                      <a:pt x="26" y="39"/>
                    </a:lnTo>
                    <a:lnTo>
                      <a:pt x="16" y="50"/>
                    </a:lnTo>
                    <a:lnTo>
                      <a:pt x="10" y="56"/>
                    </a:lnTo>
                    <a:lnTo>
                      <a:pt x="0" y="38"/>
                    </a:lnTo>
                    <a:lnTo>
                      <a:pt x="12" y="24"/>
                    </a:lnTo>
                    <a:lnTo>
                      <a:pt x="23" y="12"/>
                    </a:lnTo>
                    <a:lnTo>
                      <a:pt x="34" y="0"/>
                    </a:lnTo>
                    <a:lnTo>
                      <a:pt x="54" y="4"/>
                    </a:lnTo>
                    <a:lnTo>
                      <a:pt x="48" y="12"/>
                    </a:lnTo>
                  </a:path>
                </a:pathLst>
              </a:custGeom>
              <a:solidFill>
                <a:srgbClr val="FFE0C0"/>
              </a:solidFill>
              <a:ln w="9525" cap="rnd">
                <a:noFill/>
                <a:round/>
                <a:headEnd/>
                <a:tailEnd/>
              </a:ln>
            </p:spPr>
            <p:txBody>
              <a:bodyPr/>
              <a:lstStyle/>
              <a:p>
                <a:endParaRPr lang="zh-CN" altLang="en-US"/>
              </a:p>
            </p:txBody>
          </p:sp>
        </p:grpSp>
        <p:grpSp>
          <p:nvGrpSpPr>
            <p:cNvPr id="52246" name="Group 532"/>
            <p:cNvGrpSpPr>
              <a:grpSpLocks/>
            </p:cNvGrpSpPr>
            <p:nvPr/>
          </p:nvGrpSpPr>
          <p:grpSpPr bwMode="auto">
            <a:xfrm>
              <a:off x="3016" y="2811"/>
              <a:ext cx="391" cy="367"/>
              <a:chOff x="3016" y="2811"/>
              <a:chExt cx="391" cy="367"/>
            </a:xfrm>
          </p:grpSpPr>
          <p:sp>
            <p:nvSpPr>
              <p:cNvPr id="52247" name="Freeform 533"/>
              <p:cNvSpPr>
                <a:spLocks/>
              </p:cNvSpPr>
              <p:nvPr/>
            </p:nvSpPr>
            <p:spPr bwMode="auto">
              <a:xfrm>
                <a:off x="3016" y="2811"/>
                <a:ext cx="244" cy="281"/>
              </a:xfrm>
              <a:custGeom>
                <a:avLst/>
                <a:gdLst>
                  <a:gd name="T0" fmla="*/ 0 w 244"/>
                  <a:gd name="T1" fmla="*/ 275 h 281"/>
                  <a:gd name="T2" fmla="*/ 3 w 244"/>
                  <a:gd name="T3" fmla="*/ 267 h 281"/>
                  <a:gd name="T4" fmla="*/ 8 w 244"/>
                  <a:gd name="T5" fmla="*/ 255 h 281"/>
                  <a:gd name="T6" fmla="*/ 13 w 244"/>
                  <a:gd name="T7" fmla="*/ 242 h 281"/>
                  <a:gd name="T8" fmla="*/ 19 w 244"/>
                  <a:gd name="T9" fmla="*/ 231 h 281"/>
                  <a:gd name="T10" fmla="*/ 25 w 244"/>
                  <a:gd name="T11" fmla="*/ 219 h 281"/>
                  <a:gd name="T12" fmla="*/ 32 w 244"/>
                  <a:gd name="T13" fmla="*/ 206 h 281"/>
                  <a:gd name="T14" fmla="*/ 38 w 244"/>
                  <a:gd name="T15" fmla="*/ 194 h 281"/>
                  <a:gd name="T16" fmla="*/ 48 w 244"/>
                  <a:gd name="T17" fmla="*/ 180 h 281"/>
                  <a:gd name="T18" fmla="*/ 55 w 244"/>
                  <a:gd name="T19" fmla="*/ 168 h 281"/>
                  <a:gd name="T20" fmla="*/ 64 w 244"/>
                  <a:gd name="T21" fmla="*/ 154 h 281"/>
                  <a:gd name="T22" fmla="*/ 72 w 244"/>
                  <a:gd name="T23" fmla="*/ 143 h 281"/>
                  <a:gd name="T24" fmla="*/ 83 w 244"/>
                  <a:gd name="T25" fmla="*/ 128 h 281"/>
                  <a:gd name="T26" fmla="*/ 95 w 244"/>
                  <a:gd name="T27" fmla="*/ 115 h 281"/>
                  <a:gd name="T28" fmla="*/ 107 w 244"/>
                  <a:gd name="T29" fmla="*/ 101 h 281"/>
                  <a:gd name="T30" fmla="*/ 116 w 244"/>
                  <a:gd name="T31" fmla="*/ 91 h 281"/>
                  <a:gd name="T32" fmla="*/ 124 w 244"/>
                  <a:gd name="T33" fmla="*/ 81 h 281"/>
                  <a:gd name="T34" fmla="*/ 136 w 244"/>
                  <a:gd name="T35" fmla="*/ 71 h 281"/>
                  <a:gd name="T36" fmla="*/ 147 w 244"/>
                  <a:gd name="T37" fmla="*/ 61 h 281"/>
                  <a:gd name="T38" fmla="*/ 159 w 244"/>
                  <a:gd name="T39" fmla="*/ 51 h 281"/>
                  <a:gd name="T40" fmla="*/ 170 w 244"/>
                  <a:gd name="T41" fmla="*/ 41 h 281"/>
                  <a:gd name="T42" fmla="*/ 182 w 244"/>
                  <a:gd name="T43" fmla="*/ 31 h 281"/>
                  <a:gd name="T44" fmla="*/ 193 w 244"/>
                  <a:gd name="T45" fmla="*/ 23 h 281"/>
                  <a:gd name="T46" fmla="*/ 205 w 244"/>
                  <a:gd name="T47" fmla="*/ 16 h 281"/>
                  <a:gd name="T48" fmla="*/ 218 w 244"/>
                  <a:gd name="T49" fmla="*/ 9 h 281"/>
                  <a:gd name="T50" fmla="*/ 230 w 244"/>
                  <a:gd name="T51" fmla="*/ 0 h 281"/>
                  <a:gd name="T52" fmla="*/ 233 w 244"/>
                  <a:gd name="T53" fmla="*/ 0 h 281"/>
                  <a:gd name="T54" fmla="*/ 243 w 244"/>
                  <a:gd name="T55" fmla="*/ 17 h 281"/>
                  <a:gd name="T56" fmla="*/ 232 w 244"/>
                  <a:gd name="T57" fmla="*/ 23 h 281"/>
                  <a:gd name="T58" fmla="*/ 219 w 244"/>
                  <a:gd name="T59" fmla="*/ 28 h 281"/>
                  <a:gd name="T60" fmla="*/ 209 w 244"/>
                  <a:gd name="T61" fmla="*/ 35 h 281"/>
                  <a:gd name="T62" fmla="*/ 196 w 244"/>
                  <a:gd name="T63" fmla="*/ 44 h 281"/>
                  <a:gd name="T64" fmla="*/ 183 w 244"/>
                  <a:gd name="T65" fmla="*/ 54 h 281"/>
                  <a:gd name="T66" fmla="*/ 171 w 244"/>
                  <a:gd name="T67" fmla="*/ 64 h 281"/>
                  <a:gd name="T68" fmla="*/ 160 w 244"/>
                  <a:gd name="T69" fmla="*/ 75 h 281"/>
                  <a:gd name="T70" fmla="*/ 148 w 244"/>
                  <a:gd name="T71" fmla="*/ 86 h 281"/>
                  <a:gd name="T72" fmla="*/ 137 w 244"/>
                  <a:gd name="T73" fmla="*/ 96 h 281"/>
                  <a:gd name="T74" fmla="*/ 126 w 244"/>
                  <a:gd name="T75" fmla="*/ 109 h 281"/>
                  <a:gd name="T76" fmla="*/ 115 w 244"/>
                  <a:gd name="T77" fmla="*/ 121 h 281"/>
                  <a:gd name="T78" fmla="*/ 107 w 244"/>
                  <a:gd name="T79" fmla="*/ 130 h 281"/>
                  <a:gd name="T80" fmla="*/ 96 w 244"/>
                  <a:gd name="T81" fmla="*/ 142 h 281"/>
                  <a:gd name="T82" fmla="*/ 87 w 244"/>
                  <a:gd name="T83" fmla="*/ 157 h 281"/>
                  <a:gd name="T84" fmla="*/ 78 w 244"/>
                  <a:gd name="T85" fmla="*/ 170 h 281"/>
                  <a:gd name="T86" fmla="*/ 68 w 244"/>
                  <a:gd name="T87" fmla="*/ 183 h 281"/>
                  <a:gd name="T88" fmla="*/ 59 w 244"/>
                  <a:gd name="T89" fmla="*/ 198 h 281"/>
                  <a:gd name="T90" fmla="*/ 50 w 244"/>
                  <a:gd name="T91" fmla="*/ 211 h 281"/>
                  <a:gd name="T92" fmla="*/ 44 w 244"/>
                  <a:gd name="T93" fmla="*/ 225 h 281"/>
                  <a:gd name="T94" fmla="*/ 36 w 244"/>
                  <a:gd name="T95" fmla="*/ 238 h 281"/>
                  <a:gd name="T96" fmla="*/ 30 w 244"/>
                  <a:gd name="T97" fmla="*/ 254 h 281"/>
                  <a:gd name="T98" fmla="*/ 24 w 244"/>
                  <a:gd name="T99" fmla="*/ 267 h 281"/>
                  <a:gd name="T100" fmla="*/ 21 w 244"/>
                  <a:gd name="T101" fmla="*/ 280 h 281"/>
                  <a:gd name="T102" fmla="*/ 0 w 244"/>
                  <a:gd name="T103" fmla="*/ 275 h 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81"/>
                  <a:gd name="T158" fmla="*/ 244 w 244"/>
                  <a:gd name="T159" fmla="*/ 281 h 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81">
                    <a:moveTo>
                      <a:pt x="0" y="275"/>
                    </a:moveTo>
                    <a:lnTo>
                      <a:pt x="3" y="267"/>
                    </a:lnTo>
                    <a:lnTo>
                      <a:pt x="8" y="255"/>
                    </a:lnTo>
                    <a:lnTo>
                      <a:pt x="13" y="242"/>
                    </a:lnTo>
                    <a:lnTo>
                      <a:pt x="19" y="231"/>
                    </a:lnTo>
                    <a:lnTo>
                      <a:pt x="25" y="219"/>
                    </a:lnTo>
                    <a:lnTo>
                      <a:pt x="32" y="206"/>
                    </a:lnTo>
                    <a:lnTo>
                      <a:pt x="38" y="194"/>
                    </a:lnTo>
                    <a:lnTo>
                      <a:pt x="48" y="180"/>
                    </a:lnTo>
                    <a:lnTo>
                      <a:pt x="55" y="168"/>
                    </a:lnTo>
                    <a:lnTo>
                      <a:pt x="64" y="154"/>
                    </a:lnTo>
                    <a:lnTo>
                      <a:pt x="72" y="143"/>
                    </a:lnTo>
                    <a:lnTo>
                      <a:pt x="83" y="128"/>
                    </a:lnTo>
                    <a:lnTo>
                      <a:pt x="95" y="115"/>
                    </a:lnTo>
                    <a:lnTo>
                      <a:pt x="107" y="101"/>
                    </a:lnTo>
                    <a:lnTo>
                      <a:pt x="116" y="91"/>
                    </a:lnTo>
                    <a:lnTo>
                      <a:pt x="124" y="81"/>
                    </a:lnTo>
                    <a:lnTo>
                      <a:pt x="136" y="71"/>
                    </a:lnTo>
                    <a:lnTo>
                      <a:pt x="147" y="61"/>
                    </a:lnTo>
                    <a:lnTo>
                      <a:pt x="159" y="51"/>
                    </a:lnTo>
                    <a:lnTo>
                      <a:pt x="170" y="41"/>
                    </a:lnTo>
                    <a:lnTo>
                      <a:pt x="182" y="31"/>
                    </a:lnTo>
                    <a:lnTo>
                      <a:pt x="193" y="23"/>
                    </a:lnTo>
                    <a:lnTo>
                      <a:pt x="205" y="16"/>
                    </a:lnTo>
                    <a:lnTo>
                      <a:pt x="218" y="9"/>
                    </a:lnTo>
                    <a:lnTo>
                      <a:pt x="230" y="0"/>
                    </a:lnTo>
                    <a:lnTo>
                      <a:pt x="233" y="0"/>
                    </a:lnTo>
                    <a:lnTo>
                      <a:pt x="243" y="17"/>
                    </a:lnTo>
                    <a:lnTo>
                      <a:pt x="232" y="23"/>
                    </a:lnTo>
                    <a:lnTo>
                      <a:pt x="219" y="28"/>
                    </a:lnTo>
                    <a:lnTo>
                      <a:pt x="209" y="35"/>
                    </a:lnTo>
                    <a:lnTo>
                      <a:pt x="196" y="44"/>
                    </a:lnTo>
                    <a:lnTo>
                      <a:pt x="183" y="54"/>
                    </a:lnTo>
                    <a:lnTo>
                      <a:pt x="171" y="64"/>
                    </a:lnTo>
                    <a:lnTo>
                      <a:pt x="160" y="75"/>
                    </a:lnTo>
                    <a:lnTo>
                      <a:pt x="148" y="86"/>
                    </a:lnTo>
                    <a:lnTo>
                      <a:pt x="137" y="96"/>
                    </a:lnTo>
                    <a:lnTo>
                      <a:pt x="126" y="109"/>
                    </a:lnTo>
                    <a:lnTo>
                      <a:pt x="115" y="121"/>
                    </a:lnTo>
                    <a:lnTo>
                      <a:pt x="107" y="130"/>
                    </a:lnTo>
                    <a:lnTo>
                      <a:pt x="96" y="142"/>
                    </a:lnTo>
                    <a:lnTo>
                      <a:pt x="87" y="157"/>
                    </a:lnTo>
                    <a:lnTo>
                      <a:pt x="78" y="170"/>
                    </a:lnTo>
                    <a:lnTo>
                      <a:pt x="68" y="183"/>
                    </a:lnTo>
                    <a:lnTo>
                      <a:pt x="59" y="198"/>
                    </a:lnTo>
                    <a:lnTo>
                      <a:pt x="50" y="211"/>
                    </a:lnTo>
                    <a:lnTo>
                      <a:pt x="44" y="225"/>
                    </a:lnTo>
                    <a:lnTo>
                      <a:pt x="36" y="238"/>
                    </a:lnTo>
                    <a:lnTo>
                      <a:pt x="30" y="254"/>
                    </a:lnTo>
                    <a:lnTo>
                      <a:pt x="24" y="267"/>
                    </a:lnTo>
                    <a:lnTo>
                      <a:pt x="21" y="280"/>
                    </a:lnTo>
                    <a:lnTo>
                      <a:pt x="0" y="275"/>
                    </a:lnTo>
                  </a:path>
                </a:pathLst>
              </a:custGeom>
              <a:solidFill>
                <a:srgbClr val="804000"/>
              </a:solidFill>
              <a:ln w="9525" cap="rnd">
                <a:noFill/>
                <a:round/>
                <a:headEnd/>
                <a:tailEnd/>
              </a:ln>
            </p:spPr>
            <p:txBody>
              <a:bodyPr/>
              <a:lstStyle/>
              <a:p>
                <a:endParaRPr lang="zh-CN" altLang="en-US"/>
              </a:p>
            </p:txBody>
          </p:sp>
          <p:sp>
            <p:nvSpPr>
              <p:cNvPr id="52248" name="Freeform 534"/>
              <p:cNvSpPr>
                <a:spLocks/>
              </p:cNvSpPr>
              <p:nvPr/>
            </p:nvSpPr>
            <p:spPr bwMode="auto">
              <a:xfrm>
                <a:off x="3061" y="2850"/>
                <a:ext cx="216" cy="254"/>
              </a:xfrm>
              <a:custGeom>
                <a:avLst/>
                <a:gdLst>
                  <a:gd name="T0" fmla="*/ 0 w 216"/>
                  <a:gd name="T1" fmla="*/ 246 h 254"/>
                  <a:gd name="T2" fmla="*/ 5 w 216"/>
                  <a:gd name="T3" fmla="*/ 234 h 254"/>
                  <a:gd name="T4" fmla="*/ 12 w 216"/>
                  <a:gd name="T5" fmla="*/ 222 h 254"/>
                  <a:gd name="T6" fmla="*/ 18 w 216"/>
                  <a:gd name="T7" fmla="*/ 210 h 254"/>
                  <a:gd name="T8" fmla="*/ 24 w 216"/>
                  <a:gd name="T9" fmla="*/ 198 h 254"/>
                  <a:gd name="T10" fmla="*/ 31 w 216"/>
                  <a:gd name="T11" fmla="*/ 185 h 254"/>
                  <a:gd name="T12" fmla="*/ 39 w 216"/>
                  <a:gd name="T13" fmla="*/ 171 h 254"/>
                  <a:gd name="T14" fmla="*/ 47 w 216"/>
                  <a:gd name="T15" fmla="*/ 159 h 254"/>
                  <a:gd name="T16" fmla="*/ 57 w 216"/>
                  <a:gd name="T17" fmla="*/ 145 h 254"/>
                  <a:gd name="T18" fmla="*/ 66 w 216"/>
                  <a:gd name="T19" fmla="*/ 135 h 254"/>
                  <a:gd name="T20" fmla="*/ 76 w 216"/>
                  <a:gd name="T21" fmla="*/ 120 h 254"/>
                  <a:gd name="T22" fmla="*/ 86 w 216"/>
                  <a:gd name="T23" fmla="*/ 106 h 254"/>
                  <a:gd name="T24" fmla="*/ 100 w 216"/>
                  <a:gd name="T25" fmla="*/ 92 h 254"/>
                  <a:gd name="T26" fmla="*/ 110 w 216"/>
                  <a:gd name="T27" fmla="*/ 82 h 254"/>
                  <a:gd name="T28" fmla="*/ 118 w 216"/>
                  <a:gd name="T29" fmla="*/ 74 h 254"/>
                  <a:gd name="T30" fmla="*/ 128 w 216"/>
                  <a:gd name="T31" fmla="*/ 63 h 254"/>
                  <a:gd name="T32" fmla="*/ 139 w 216"/>
                  <a:gd name="T33" fmla="*/ 51 h 254"/>
                  <a:gd name="T34" fmla="*/ 152 w 216"/>
                  <a:gd name="T35" fmla="*/ 41 h 254"/>
                  <a:gd name="T36" fmla="*/ 163 w 216"/>
                  <a:gd name="T37" fmla="*/ 32 h 254"/>
                  <a:gd name="T38" fmla="*/ 175 w 216"/>
                  <a:gd name="T39" fmla="*/ 22 h 254"/>
                  <a:gd name="T40" fmla="*/ 185 w 216"/>
                  <a:gd name="T41" fmla="*/ 13 h 254"/>
                  <a:gd name="T42" fmla="*/ 197 w 216"/>
                  <a:gd name="T43" fmla="*/ 6 h 254"/>
                  <a:gd name="T44" fmla="*/ 208 w 216"/>
                  <a:gd name="T45" fmla="*/ 0 h 254"/>
                  <a:gd name="T46" fmla="*/ 215 w 216"/>
                  <a:gd name="T47" fmla="*/ 19 h 254"/>
                  <a:gd name="T48" fmla="*/ 212 w 216"/>
                  <a:gd name="T49" fmla="*/ 20 h 254"/>
                  <a:gd name="T50" fmla="*/ 200 w 216"/>
                  <a:gd name="T51" fmla="*/ 27 h 254"/>
                  <a:gd name="T52" fmla="*/ 188 w 216"/>
                  <a:gd name="T53" fmla="*/ 37 h 254"/>
                  <a:gd name="T54" fmla="*/ 175 w 216"/>
                  <a:gd name="T55" fmla="*/ 46 h 254"/>
                  <a:gd name="T56" fmla="*/ 164 w 216"/>
                  <a:gd name="T57" fmla="*/ 56 h 254"/>
                  <a:gd name="T58" fmla="*/ 153 w 216"/>
                  <a:gd name="T59" fmla="*/ 66 h 254"/>
                  <a:gd name="T60" fmla="*/ 139 w 216"/>
                  <a:gd name="T61" fmla="*/ 77 h 254"/>
                  <a:gd name="T62" fmla="*/ 128 w 216"/>
                  <a:gd name="T63" fmla="*/ 88 h 254"/>
                  <a:gd name="T64" fmla="*/ 118 w 216"/>
                  <a:gd name="T65" fmla="*/ 100 h 254"/>
                  <a:gd name="T66" fmla="*/ 108 w 216"/>
                  <a:gd name="T67" fmla="*/ 112 h 254"/>
                  <a:gd name="T68" fmla="*/ 99 w 216"/>
                  <a:gd name="T69" fmla="*/ 122 h 254"/>
                  <a:gd name="T70" fmla="*/ 89 w 216"/>
                  <a:gd name="T71" fmla="*/ 134 h 254"/>
                  <a:gd name="T72" fmla="*/ 79 w 216"/>
                  <a:gd name="T73" fmla="*/ 147 h 254"/>
                  <a:gd name="T74" fmla="*/ 69 w 216"/>
                  <a:gd name="T75" fmla="*/ 162 h 254"/>
                  <a:gd name="T76" fmla="*/ 60 w 216"/>
                  <a:gd name="T77" fmla="*/ 174 h 254"/>
                  <a:gd name="T78" fmla="*/ 51 w 216"/>
                  <a:gd name="T79" fmla="*/ 189 h 254"/>
                  <a:gd name="T80" fmla="*/ 44 w 216"/>
                  <a:gd name="T81" fmla="*/ 203 h 254"/>
                  <a:gd name="T82" fmla="*/ 35 w 216"/>
                  <a:gd name="T83" fmla="*/ 216 h 254"/>
                  <a:gd name="T84" fmla="*/ 29 w 216"/>
                  <a:gd name="T85" fmla="*/ 230 h 254"/>
                  <a:gd name="T86" fmla="*/ 23 w 216"/>
                  <a:gd name="T87" fmla="*/ 245 h 254"/>
                  <a:gd name="T88" fmla="*/ 21 w 216"/>
                  <a:gd name="T89" fmla="*/ 253 h 254"/>
                  <a:gd name="T90" fmla="*/ 0 w 216"/>
                  <a:gd name="T91" fmla="*/ 246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
                  <a:gd name="T139" fmla="*/ 0 h 254"/>
                  <a:gd name="T140" fmla="*/ 216 w 216"/>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 h="254">
                    <a:moveTo>
                      <a:pt x="0" y="246"/>
                    </a:moveTo>
                    <a:lnTo>
                      <a:pt x="5" y="234"/>
                    </a:lnTo>
                    <a:lnTo>
                      <a:pt x="12" y="222"/>
                    </a:lnTo>
                    <a:lnTo>
                      <a:pt x="18" y="210"/>
                    </a:lnTo>
                    <a:lnTo>
                      <a:pt x="24" y="198"/>
                    </a:lnTo>
                    <a:lnTo>
                      <a:pt x="31" y="185"/>
                    </a:lnTo>
                    <a:lnTo>
                      <a:pt x="39" y="171"/>
                    </a:lnTo>
                    <a:lnTo>
                      <a:pt x="47" y="159"/>
                    </a:lnTo>
                    <a:lnTo>
                      <a:pt x="57" y="145"/>
                    </a:lnTo>
                    <a:lnTo>
                      <a:pt x="66" y="135"/>
                    </a:lnTo>
                    <a:lnTo>
                      <a:pt x="76" y="120"/>
                    </a:lnTo>
                    <a:lnTo>
                      <a:pt x="86" y="106"/>
                    </a:lnTo>
                    <a:lnTo>
                      <a:pt x="100" y="92"/>
                    </a:lnTo>
                    <a:lnTo>
                      <a:pt x="110" y="82"/>
                    </a:lnTo>
                    <a:lnTo>
                      <a:pt x="118" y="74"/>
                    </a:lnTo>
                    <a:lnTo>
                      <a:pt x="128" y="63"/>
                    </a:lnTo>
                    <a:lnTo>
                      <a:pt x="139" y="51"/>
                    </a:lnTo>
                    <a:lnTo>
                      <a:pt x="152" y="41"/>
                    </a:lnTo>
                    <a:lnTo>
                      <a:pt x="163" y="32"/>
                    </a:lnTo>
                    <a:lnTo>
                      <a:pt x="175" y="22"/>
                    </a:lnTo>
                    <a:lnTo>
                      <a:pt x="185" y="13"/>
                    </a:lnTo>
                    <a:lnTo>
                      <a:pt x="197" y="6"/>
                    </a:lnTo>
                    <a:lnTo>
                      <a:pt x="208" y="0"/>
                    </a:lnTo>
                    <a:lnTo>
                      <a:pt x="215" y="19"/>
                    </a:lnTo>
                    <a:lnTo>
                      <a:pt x="212" y="20"/>
                    </a:lnTo>
                    <a:lnTo>
                      <a:pt x="200" y="27"/>
                    </a:lnTo>
                    <a:lnTo>
                      <a:pt x="188" y="37"/>
                    </a:lnTo>
                    <a:lnTo>
                      <a:pt x="175" y="46"/>
                    </a:lnTo>
                    <a:lnTo>
                      <a:pt x="164" y="56"/>
                    </a:lnTo>
                    <a:lnTo>
                      <a:pt x="153" y="66"/>
                    </a:lnTo>
                    <a:lnTo>
                      <a:pt x="139" y="77"/>
                    </a:lnTo>
                    <a:lnTo>
                      <a:pt x="128" y="88"/>
                    </a:lnTo>
                    <a:lnTo>
                      <a:pt x="118" y="100"/>
                    </a:lnTo>
                    <a:lnTo>
                      <a:pt x="108" y="112"/>
                    </a:lnTo>
                    <a:lnTo>
                      <a:pt x="99" y="122"/>
                    </a:lnTo>
                    <a:lnTo>
                      <a:pt x="89" y="134"/>
                    </a:lnTo>
                    <a:lnTo>
                      <a:pt x="79" y="147"/>
                    </a:lnTo>
                    <a:lnTo>
                      <a:pt x="69" y="162"/>
                    </a:lnTo>
                    <a:lnTo>
                      <a:pt x="60" y="174"/>
                    </a:lnTo>
                    <a:lnTo>
                      <a:pt x="51" y="189"/>
                    </a:lnTo>
                    <a:lnTo>
                      <a:pt x="44" y="203"/>
                    </a:lnTo>
                    <a:lnTo>
                      <a:pt x="35" y="216"/>
                    </a:lnTo>
                    <a:lnTo>
                      <a:pt x="29" y="230"/>
                    </a:lnTo>
                    <a:lnTo>
                      <a:pt x="23" y="245"/>
                    </a:lnTo>
                    <a:lnTo>
                      <a:pt x="21" y="253"/>
                    </a:lnTo>
                    <a:lnTo>
                      <a:pt x="0" y="246"/>
                    </a:lnTo>
                  </a:path>
                </a:pathLst>
              </a:custGeom>
              <a:solidFill>
                <a:srgbClr val="A05000"/>
              </a:solidFill>
              <a:ln w="9525" cap="rnd">
                <a:noFill/>
                <a:round/>
                <a:headEnd/>
                <a:tailEnd/>
              </a:ln>
            </p:spPr>
            <p:txBody>
              <a:bodyPr/>
              <a:lstStyle/>
              <a:p>
                <a:endParaRPr lang="zh-CN" altLang="en-US"/>
              </a:p>
            </p:txBody>
          </p:sp>
          <p:sp>
            <p:nvSpPr>
              <p:cNvPr id="52249" name="Freeform 535"/>
              <p:cNvSpPr>
                <a:spLocks/>
              </p:cNvSpPr>
              <p:nvPr/>
            </p:nvSpPr>
            <p:spPr bwMode="auto">
              <a:xfrm>
                <a:off x="3106" y="2892"/>
                <a:ext cx="192" cy="223"/>
              </a:xfrm>
              <a:custGeom>
                <a:avLst/>
                <a:gdLst>
                  <a:gd name="T0" fmla="*/ 4 w 192"/>
                  <a:gd name="T1" fmla="*/ 211 h 223"/>
                  <a:gd name="T2" fmla="*/ 10 w 192"/>
                  <a:gd name="T3" fmla="*/ 198 h 223"/>
                  <a:gd name="T4" fmla="*/ 17 w 192"/>
                  <a:gd name="T5" fmla="*/ 185 h 223"/>
                  <a:gd name="T6" fmla="*/ 23 w 192"/>
                  <a:gd name="T7" fmla="*/ 174 h 223"/>
                  <a:gd name="T8" fmla="*/ 32 w 192"/>
                  <a:gd name="T9" fmla="*/ 159 h 223"/>
                  <a:gd name="T10" fmla="*/ 39 w 192"/>
                  <a:gd name="T11" fmla="*/ 147 h 223"/>
                  <a:gd name="T12" fmla="*/ 49 w 192"/>
                  <a:gd name="T13" fmla="*/ 135 h 223"/>
                  <a:gd name="T14" fmla="*/ 57 w 192"/>
                  <a:gd name="T15" fmla="*/ 122 h 223"/>
                  <a:gd name="T16" fmla="*/ 69 w 192"/>
                  <a:gd name="T17" fmla="*/ 108 h 223"/>
                  <a:gd name="T18" fmla="*/ 81 w 192"/>
                  <a:gd name="T19" fmla="*/ 93 h 223"/>
                  <a:gd name="T20" fmla="*/ 91 w 192"/>
                  <a:gd name="T21" fmla="*/ 80 h 223"/>
                  <a:gd name="T22" fmla="*/ 101 w 192"/>
                  <a:gd name="T23" fmla="*/ 71 h 223"/>
                  <a:gd name="T24" fmla="*/ 109 w 192"/>
                  <a:gd name="T25" fmla="*/ 62 h 223"/>
                  <a:gd name="T26" fmla="*/ 121 w 192"/>
                  <a:gd name="T27" fmla="*/ 50 h 223"/>
                  <a:gd name="T28" fmla="*/ 131 w 192"/>
                  <a:gd name="T29" fmla="*/ 40 h 223"/>
                  <a:gd name="T30" fmla="*/ 143 w 192"/>
                  <a:gd name="T31" fmla="*/ 30 h 223"/>
                  <a:gd name="T32" fmla="*/ 154 w 192"/>
                  <a:gd name="T33" fmla="*/ 21 h 223"/>
                  <a:gd name="T34" fmla="*/ 167 w 192"/>
                  <a:gd name="T35" fmla="*/ 10 h 223"/>
                  <a:gd name="T36" fmla="*/ 178 w 192"/>
                  <a:gd name="T37" fmla="*/ 3 h 223"/>
                  <a:gd name="T38" fmla="*/ 181 w 192"/>
                  <a:gd name="T39" fmla="*/ 0 h 223"/>
                  <a:gd name="T40" fmla="*/ 191 w 192"/>
                  <a:gd name="T41" fmla="*/ 18 h 223"/>
                  <a:gd name="T42" fmla="*/ 181 w 192"/>
                  <a:gd name="T43" fmla="*/ 25 h 223"/>
                  <a:gd name="T44" fmla="*/ 166 w 192"/>
                  <a:gd name="T45" fmla="*/ 34 h 223"/>
                  <a:gd name="T46" fmla="*/ 156 w 192"/>
                  <a:gd name="T47" fmla="*/ 44 h 223"/>
                  <a:gd name="T48" fmla="*/ 144 w 192"/>
                  <a:gd name="T49" fmla="*/ 54 h 223"/>
                  <a:gd name="T50" fmla="*/ 132 w 192"/>
                  <a:gd name="T51" fmla="*/ 65 h 223"/>
                  <a:gd name="T52" fmla="*/ 122 w 192"/>
                  <a:gd name="T53" fmla="*/ 78 h 223"/>
                  <a:gd name="T54" fmla="*/ 110 w 192"/>
                  <a:gd name="T55" fmla="*/ 89 h 223"/>
                  <a:gd name="T56" fmla="*/ 101 w 192"/>
                  <a:gd name="T57" fmla="*/ 101 h 223"/>
                  <a:gd name="T58" fmla="*/ 92 w 192"/>
                  <a:gd name="T59" fmla="*/ 109 h 223"/>
                  <a:gd name="T60" fmla="*/ 82 w 192"/>
                  <a:gd name="T61" fmla="*/ 124 h 223"/>
                  <a:gd name="T62" fmla="*/ 71 w 192"/>
                  <a:gd name="T63" fmla="*/ 136 h 223"/>
                  <a:gd name="T64" fmla="*/ 62 w 192"/>
                  <a:gd name="T65" fmla="*/ 150 h 223"/>
                  <a:gd name="T66" fmla="*/ 53 w 192"/>
                  <a:gd name="T67" fmla="*/ 162 h 223"/>
                  <a:gd name="T68" fmla="*/ 44 w 192"/>
                  <a:gd name="T69" fmla="*/ 177 h 223"/>
                  <a:gd name="T70" fmla="*/ 35 w 192"/>
                  <a:gd name="T71" fmla="*/ 191 h 223"/>
                  <a:gd name="T72" fmla="*/ 28 w 192"/>
                  <a:gd name="T73" fmla="*/ 204 h 223"/>
                  <a:gd name="T74" fmla="*/ 22 w 192"/>
                  <a:gd name="T75" fmla="*/ 218 h 223"/>
                  <a:gd name="T76" fmla="*/ 20 w 192"/>
                  <a:gd name="T77" fmla="*/ 222 h 223"/>
                  <a:gd name="T78" fmla="*/ 0 w 192"/>
                  <a:gd name="T79" fmla="*/ 217 h 223"/>
                  <a:gd name="T80" fmla="*/ 4 w 192"/>
                  <a:gd name="T81" fmla="*/ 211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223"/>
                  <a:gd name="T125" fmla="*/ 192 w 192"/>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223">
                    <a:moveTo>
                      <a:pt x="4" y="211"/>
                    </a:moveTo>
                    <a:lnTo>
                      <a:pt x="10" y="198"/>
                    </a:lnTo>
                    <a:lnTo>
                      <a:pt x="17" y="185"/>
                    </a:lnTo>
                    <a:lnTo>
                      <a:pt x="23" y="174"/>
                    </a:lnTo>
                    <a:lnTo>
                      <a:pt x="32" y="159"/>
                    </a:lnTo>
                    <a:lnTo>
                      <a:pt x="39" y="147"/>
                    </a:lnTo>
                    <a:lnTo>
                      <a:pt x="49" y="135"/>
                    </a:lnTo>
                    <a:lnTo>
                      <a:pt x="57" y="122"/>
                    </a:lnTo>
                    <a:lnTo>
                      <a:pt x="69" y="108"/>
                    </a:lnTo>
                    <a:lnTo>
                      <a:pt x="81" y="93"/>
                    </a:lnTo>
                    <a:lnTo>
                      <a:pt x="91" y="80"/>
                    </a:lnTo>
                    <a:lnTo>
                      <a:pt x="101" y="71"/>
                    </a:lnTo>
                    <a:lnTo>
                      <a:pt x="109" y="62"/>
                    </a:lnTo>
                    <a:lnTo>
                      <a:pt x="121" y="50"/>
                    </a:lnTo>
                    <a:lnTo>
                      <a:pt x="131" y="40"/>
                    </a:lnTo>
                    <a:lnTo>
                      <a:pt x="143" y="30"/>
                    </a:lnTo>
                    <a:lnTo>
                      <a:pt x="154" y="21"/>
                    </a:lnTo>
                    <a:lnTo>
                      <a:pt x="167" y="10"/>
                    </a:lnTo>
                    <a:lnTo>
                      <a:pt x="178" y="3"/>
                    </a:lnTo>
                    <a:lnTo>
                      <a:pt x="181" y="0"/>
                    </a:lnTo>
                    <a:lnTo>
                      <a:pt x="191" y="18"/>
                    </a:lnTo>
                    <a:lnTo>
                      <a:pt x="181" y="25"/>
                    </a:lnTo>
                    <a:lnTo>
                      <a:pt x="166" y="34"/>
                    </a:lnTo>
                    <a:lnTo>
                      <a:pt x="156" y="44"/>
                    </a:lnTo>
                    <a:lnTo>
                      <a:pt x="144" y="54"/>
                    </a:lnTo>
                    <a:lnTo>
                      <a:pt x="132" y="65"/>
                    </a:lnTo>
                    <a:lnTo>
                      <a:pt x="122" y="78"/>
                    </a:lnTo>
                    <a:lnTo>
                      <a:pt x="110" y="89"/>
                    </a:lnTo>
                    <a:lnTo>
                      <a:pt x="101" y="101"/>
                    </a:lnTo>
                    <a:lnTo>
                      <a:pt x="92" y="109"/>
                    </a:lnTo>
                    <a:lnTo>
                      <a:pt x="82" y="124"/>
                    </a:lnTo>
                    <a:lnTo>
                      <a:pt x="71" y="136"/>
                    </a:lnTo>
                    <a:lnTo>
                      <a:pt x="62" y="150"/>
                    </a:lnTo>
                    <a:lnTo>
                      <a:pt x="53" y="162"/>
                    </a:lnTo>
                    <a:lnTo>
                      <a:pt x="44" y="177"/>
                    </a:lnTo>
                    <a:lnTo>
                      <a:pt x="35" y="191"/>
                    </a:lnTo>
                    <a:lnTo>
                      <a:pt x="28" y="204"/>
                    </a:lnTo>
                    <a:lnTo>
                      <a:pt x="22" y="218"/>
                    </a:lnTo>
                    <a:lnTo>
                      <a:pt x="20" y="222"/>
                    </a:lnTo>
                    <a:lnTo>
                      <a:pt x="0" y="217"/>
                    </a:lnTo>
                    <a:lnTo>
                      <a:pt x="4" y="211"/>
                    </a:lnTo>
                  </a:path>
                </a:pathLst>
              </a:custGeom>
              <a:solidFill>
                <a:srgbClr val="C06000"/>
              </a:solidFill>
              <a:ln w="9525" cap="rnd">
                <a:noFill/>
                <a:round/>
                <a:headEnd/>
                <a:tailEnd/>
              </a:ln>
            </p:spPr>
            <p:txBody>
              <a:bodyPr/>
              <a:lstStyle/>
              <a:p>
                <a:endParaRPr lang="zh-CN" altLang="en-US"/>
              </a:p>
            </p:txBody>
          </p:sp>
          <p:sp>
            <p:nvSpPr>
              <p:cNvPr id="52250" name="Freeform 536"/>
              <p:cNvSpPr>
                <a:spLocks/>
              </p:cNvSpPr>
              <p:nvPr/>
            </p:nvSpPr>
            <p:spPr bwMode="auto">
              <a:xfrm>
                <a:off x="3148" y="2931"/>
                <a:ext cx="168" cy="194"/>
              </a:xfrm>
              <a:custGeom>
                <a:avLst/>
                <a:gdLst>
                  <a:gd name="T0" fmla="*/ 0 w 168"/>
                  <a:gd name="T1" fmla="*/ 188 h 194"/>
                  <a:gd name="T2" fmla="*/ 8 w 168"/>
                  <a:gd name="T3" fmla="*/ 176 h 194"/>
                  <a:gd name="T4" fmla="*/ 15 w 168"/>
                  <a:gd name="T5" fmla="*/ 162 h 194"/>
                  <a:gd name="T6" fmla="*/ 24 w 168"/>
                  <a:gd name="T7" fmla="*/ 148 h 194"/>
                  <a:gd name="T8" fmla="*/ 31 w 168"/>
                  <a:gd name="T9" fmla="*/ 136 h 194"/>
                  <a:gd name="T10" fmla="*/ 40 w 168"/>
                  <a:gd name="T11" fmla="*/ 123 h 194"/>
                  <a:gd name="T12" fmla="*/ 48 w 168"/>
                  <a:gd name="T13" fmla="*/ 112 h 194"/>
                  <a:gd name="T14" fmla="*/ 60 w 168"/>
                  <a:gd name="T15" fmla="*/ 97 h 194"/>
                  <a:gd name="T16" fmla="*/ 71 w 168"/>
                  <a:gd name="T17" fmla="*/ 84 h 194"/>
                  <a:gd name="T18" fmla="*/ 82 w 168"/>
                  <a:gd name="T19" fmla="*/ 71 h 194"/>
                  <a:gd name="T20" fmla="*/ 92 w 168"/>
                  <a:gd name="T21" fmla="*/ 59 h 194"/>
                  <a:gd name="T22" fmla="*/ 101 w 168"/>
                  <a:gd name="T23" fmla="*/ 50 h 194"/>
                  <a:gd name="T24" fmla="*/ 112 w 168"/>
                  <a:gd name="T25" fmla="*/ 39 h 194"/>
                  <a:gd name="T26" fmla="*/ 122 w 168"/>
                  <a:gd name="T27" fmla="*/ 29 h 194"/>
                  <a:gd name="T28" fmla="*/ 134 w 168"/>
                  <a:gd name="T29" fmla="*/ 18 h 194"/>
                  <a:gd name="T30" fmla="*/ 146 w 168"/>
                  <a:gd name="T31" fmla="*/ 9 h 194"/>
                  <a:gd name="T32" fmla="*/ 158 w 168"/>
                  <a:gd name="T33" fmla="*/ 0 h 194"/>
                  <a:gd name="T34" fmla="*/ 167 w 168"/>
                  <a:gd name="T35" fmla="*/ 19 h 194"/>
                  <a:gd name="T36" fmla="*/ 159 w 168"/>
                  <a:gd name="T37" fmla="*/ 23 h 194"/>
                  <a:gd name="T38" fmla="*/ 147 w 168"/>
                  <a:gd name="T39" fmla="*/ 33 h 194"/>
                  <a:gd name="T40" fmla="*/ 136 w 168"/>
                  <a:gd name="T41" fmla="*/ 44 h 194"/>
                  <a:gd name="T42" fmla="*/ 124 w 168"/>
                  <a:gd name="T43" fmla="*/ 56 h 194"/>
                  <a:gd name="T44" fmla="*/ 112 w 168"/>
                  <a:gd name="T45" fmla="*/ 67 h 194"/>
                  <a:gd name="T46" fmla="*/ 102 w 168"/>
                  <a:gd name="T47" fmla="*/ 78 h 194"/>
                  <a:gd name="T48" fmla="*/ 92 w 168"/>
                  <a:gd name="T49" fmla="*/ 89 h 194"/>
                  <a:gd name="T50" fmla="*/ 84 w 168"/>
                  <a:gd name="T51" fmla="*/ 99 h 194"/>
                  <a:gd name="T52" fmla="*/ 73 w 168"/>
                  <a:gd name="T53" fmla="*/ 112 h 194"/>
                  <a:gd name="T54" fmla="*/ 62 w 168"/>
                  <a:gd name="T55" fmla="*/ 125 h 194"/>
                  <a:gd name="T56" fmla="*/ 52 w 168"/>
                  <a:gd name="T57" fmla="*/ 138 h 194"/>
                  <a:gd name="T58" fmla="*/ 44 w 168"/>
                  <a:gd name="T59" fmla="*/ 152 h 194"/>
                  <a:gd name="T60" fmla="*/ 34 w 168"/>
                  <a:gd name="T61" fmla="*/ 167 h 194"/>
                  <a:gd name="T62" fmla="*/ 26 w 168"/>
                  <a:gd name="T63" fmla="*/ 180 h 194"/>
                  <a:gd name="T64" fmla="*/ 20 w 168"/>
                  <a:gd name="T65" fmla="*/ 193 h 194"/>
                  <a:gd name="T66" fmla="*/ 0 w 168"/>
                  <a:gd name="T67" fmla="*/ 188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8"/>
                  <a:gd name="T103" fmla="*/ 0 h 194"/>
                  <a:gd name="T104" fmla="*/ 168 w 168"/>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8" h="194">
                    <a:moveTo>
                      <a:pt x="0" y="188"/>
                    </a:moveTo>
                    <a:lnTo>
                      <a:pt x="8" y="176"/>
                    </a:lnTo>
                    <a:lnTo>
                      <a:pt x="15" y="162"/>
                    </a:lnTo>
                    <a:lnTo>
                      <a:pt x="24" y="148"/>
                    </a:lnTo>
                    <a:lnTo>
                      <a:pt x="31" y="136"/>
                    </a:lnTo>
                    <a:lnTo>
                      <a:pt x="40" y="123"/>
                    </a:lnTo>
                    <a:lnTo>
                      <a:pt x="48" y="112"/>
                    </a:lnTo>
                    <a:lnTo>
                      <a:pt x="60" y="97"/>
                    </a:lnTo>
                    <a:lnTo>
                      <a:pt x="71" y="84"/>
                    </a:lnTo>
                    <a:lnTo>
                      <a:pt x="82" y="71"/>
                    </a:lnTo>
                    <a:lnTo>
                      <a:pt x="92" y="59"/>
                    </a:lnTo>
                    <a:lnTo>
                      <a:pt x="101" y="50"/>
                    </a:lnTo>
                    <a:lnTo>
                      <a:pt x="112" y="39"/>
                    </a:lnTo>
                    <a:lnTo>
                      <a:pt x="122" y="29"/>
                    </a:lnTo>
                    <a:lnTo>
                      <a:pt x="134" y="18"/>
                    </a:lnTo>
                    <a:lnTo>
                      <a:pt x="146" y="9"/>
                    </a:lnTo>
                    <a:lnTo>
                      <a:pt x="158" y="0"/>
                    </a:lnTo>
                    <a:lnTo>
                      <a:pt x="167" y="19"/>
                    </a:lnTo>
                    <a:lnTo>
                      <a:pt x="159" y="23"/>
                    </a:lnTo>
                    <a:lnTo>
                      <a:pt x="147" y="33"/>
                    </a:lnTo>
                    <a:lnTo>
                      <a:pt x="136" y="44"/>
                    </a:lnTo>
                    <a:lnTo>
                      <a:pt x="124" y="56"/>
                    </a:lnTo>
                    <a:lnTo>
                      <a:pt x="112" y="67"/>
                    </a:lnTo>
                    <a:lnTo>
                      <a:pt x="102" y="78"/>
                    </a:lnTo>
                    <a:lnTo>
                      <a:pt x="92" y="89"/>
                    </a:lnTo>
                    <a:lnTo>
                      <a:pt x="84" y="99"/>
                    </a:lnTo>
                    <a:lnTo>
                      <a:pt x="73" y="112"/>
                    </a:lnTo>
                    <a:lnTo>
                      <a:pt x="62" y="125"/>
                    </a:lnTo>
                    <a:lnTo>
                      <a:pt x="52" y="138"/>
                    </a:lnTo>
                    <a:lnTo>
                      <a:pt x="44" y="152"/>
                    </a:lnTo>
                    <a:lnTo>
                      <a:pt x="34" y="167"/>
                    </a:lnTo>
                    <a:lnTo>
                      <a:pt x="26" y="180"/>
                    </a:lnTo>
                    <a:lnTo>
                      <a:pt x="20" y="193"/>
                    </a:lnTo>
                    <a:lnTo>
                      <a:pt x="0" y="188"/>
                    </a:lnTo>
                  </a:path>
                </a:pathLst>
              </a:custGeom>
              <a:solidFill>
                <a:srgbClr val="C06000"/>
              </a:solidFill>
              <a:ln w="9525" cap="rnd">
                <a:noFill/>
                <a:round/>
                <a:headEnd/>
                <a:tailEnd/>
              </a:ln>
            </p:spPr>
            <p:txBody>
              <a:bodyPr/>
              <a:lstStyle/>
              <a:p>
                <a:endParaRPr lang="zh-CN" altLang="en-US"/>
              </a:p>
            </p:txBody>
          </p:sp>
          <p:sp>
            <p:nvSpPr>
              <p:cNvPr id="52251" name="Freeform 537"/>
              <p:cNvSpPr>
                <a:spLocks/>
              </p:cNvSpPr>
              <p:nvPr/>
            </p:nvSpPr>
            <p:spPr bwMode="auto">
              <a:xfrm>
                <a:off x="3193" y="2969"/>
                <a:ext cx="141" cy="169"/>
              </a:xfrm>
              <a:custGeom>
                <a:avLst/>
                <a:gdLst>
                  <a:gd name="T0" fmla="*/ 0 w 141"/>
                  <a:gd name="T1" fmla="*/ 161 h 169"/>
                  <a:gd name="T2" fmla="*/ 5 w 141"/>
                  <a:gd name="T3" fmla="*/ 151 h 169"/>
                  <a:gd name="T4" fmla="*/ 13 w 141"/>
                  <a:gd name="T5" fmla="*/ 136 h 169"/>
                  <a:gd name="T6" fmla="*/ 21 w 141"/>
                  <a:gd name="T7" fmla="*/ 125 h 169"/>
                  <a:gd name="T8" fmla="*/ 30 w 141"/>
                  <a:gd name="T9" fmla="*/ 111 h 169"/>
                  <a:gd name="T10" fmla="*/ 37 w 141"/>
                  <a:gd name="T11" fmla="*/ 100 h 169"/>
                  <a:gd name="T12" fmla="*/ 49 w 141"/>
                  <a:gd name="T13" fmla="*/ 87 h 169"/>
                  <a:gd name="T14" fmla="*/ 59 w 141"/>
                  <a:gd name="T15" fmla="*/ 72 h 169"/>
                  <a:gd name="T16" fmla="*/ 72 w 141"/>
                  <a:gd name="T17" fmla="*/ 58 h 169"/>
                  <a:gd name="T18" fmla="*/ 81 w 141"/>
                  <a:gd name="T19" fmla="*/ 48 h 169"/>
                  <a:gd name="T20" fmla="*/ 90 w 141"/>
                  <a:gd name="T21" fmla="*/ 39 h 169"/>
                  <a:gd name="T22" fmla="*/ 101 w 141"/>
                  <a:gd name="T23" fmla="*/ 28 h 169"/>
                  <a:gd name="T24" fmla="*/ 111 w 141"/>
                  <a:gd name="T25" fmla="*/ 18 h 169"/>
                  <a:gd name="T26" fmla="*/ 124 w 141"/>
                  <a:gd name="T27" fmla="*/ 8 h 169"/>
                  <a:gd name="T28" fmla="*/ 132 w 141"/>
                  <a:gd name="T29" fmla="*/ 0 h 169"/>
                  <a:gd name="T30" fmla="*/ 140 w 141"/>
                  <a:gd name="T31" fmla="*/ 19 h 169"/>
                  <a:gd name="T32" fmla="*/ 136 w 141"/>
                  <a:gd name="T33" fmla="*/ 22 h 169"/>
                  <a:gd name="T34" fmla="*/ 125 w 141"/>
                  <a:gd name="T35" fmla="*/ 32 h 169"/>
                  <a:gd name="T36" fmla="*/ 112 w 141"/>
                  <a:gd name="T37" fmla="*/ 44 h 169"/>
                  <a:gd name="T38" fmla="*/ 102 w 141"/>
                  <a:gd name="T39" fmla="*/ 54 h 169"/>
                  <a:gd name="T40" fmla="*/ 91 w 141"/>
                  <a:gd name="T41" fmla="*/ 66 h 169"/>
                  <a:gd name="T42" fmla="*/ 81 w 141"/>
                  <a:gd name="T43" fmla="*/ 78 h 169"/>
                  <a:gd name="T44" fmla="*/ 72 w 141"/>
                  <a:gd name="T45" fmla="*/ 87 h 169"/>
                  <a:gd name="T46" fmla="*/ 62 w 141"/>
                  <a:gd name="T47" fmla="*/ 101 h 169"/>
                  <a:gd name="T48" fmla="*/ 51 w 141"/>
                  <a:gd name="T49" fmla="*/ 114 h 169"/>
                  <a:gd name="T50" fmla="*/ 43 w 141"/>
                  <a:gd name="T51" fmla="*/ 126 h 169"/>
                  <a:gd name="T52" fmla="*/ 34 w 141"/>
                  <a:gd name="T53" fmla="*/ 141 h 169"/>
                  <a:gd name="T54" fmla="*/ 25 w 141"/>
                  <a:gd name="T55" fmla="*/ 154 h 169"/>
                  <a:gd name="T56" fmla="*/ 19 w 141"/>
                  <a:gd name="T57" fmla="*/ 168 h 169"/>
                  <a:gd name="T58" fmla="*/ 0 w 141"/>
                  <a:gd name="T59" fmla="*/ 161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
                  <a:gd name="T91" fmla="*/ 0 h 169"/>
                  <a:gd name="T92" fmla="*/ 141 w 141"/>
                  <a:gd name="T93" fmla="*/ 169 h 1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 h="169">
                    <a:moveTo>
                      <a:pt x="0" y="161"/>
                    </a:moveTo>
                    <a:lnTo>
                      <a:pt x="5" y="151"/>
                    </a:lnTo>
                    <a:lnTo>
                      <a:pt x="13" y="136"/>
                    </a:lnTo>
                    <a:lnTo>
                      <a:pt x="21" y="125"/>
                    </a:lnTo>
                    <a:lnTo>
                      <a:pt x="30" y="111"/>
                    </a:lnTo>
                    <a:lnTo>
                      <a:pt x="37" y="100"/>
                    </a:lnTo>
                    <a:lnTo>
                      <a:pt x="49" y="87"/>
                    </a:lnTo>
                    <a:lnTo>
                      <a:pt x="59" y="72"/>
                    </a:lnTo>
                    <a:lnTo>
                      <a:pt x="72" y="58"/>
                    </a:lnTo>
                    <a:lnTo>
                      <a:pt x="81" y="48"/>
                    </a:lnTo>
                    <a:lnTo>
                      <a:pt x="90" y="39"/>
                    </a:lnTo>
                    <a:lnTo>
                      <a:pt x="101" y="28"/>
                    </a:lnTo>
                    <a:lnTo>
                      <a:pt x="111" y="18"/>
                    </a:lnTo>
                    <a:lnTo>
                      <a:pt x="124" y="8"/>
                    </a:lnTo>
                    <a:lnTo>
                      <a:pt x="132" y="0"/>
                    </a:lnTo>
                    <a:lnTo>
                      <a:pt x="140" y="19"/>
                    </a:lnTo>
                    <a:lnTo>
                      <a:pt x="136" y="22"/>
                    </a:lnTo>
                    <a:lnTo>
                      <a:pt x="125" y="32"/>
                    </a:lnTo>
                    <a:lnTo>
                      <a:pt x="112" y="44"/>
                    </a:lnTo>
                    <a:lnTo>
                      <a:pt x="102" y="54"/>
                    </a:lnTo>
                    <a:lnTo>
                      <a:pt x="91" y="66"/>
                    </a:lnTo>
                    <a:lnTo>
                      <a:pt x="81" y="78"/>
                    </a:lnTo>
                    <a:lnTo>
                      <a:pt x="72" y="87"/>
                    </a:lnTo>
                    <a:lnTo>
                      <a:pt x="62" y="101"/>
                    </a:lnTo>
                    <a:lnTo>
                      <a:pt x="51" y="114"/>
                    </a:lnTo>
                    <a:lnTo>
                      <a:pt x="43" y="126"/>
                    </a:lnTo>
                    <a:lnTo>
                      <a:pt x="34" y="141"/>
                    </a:lnTo>
                    <a:lnTo>
                      <a:pt x="25" y="154"/>
                    </a:lnTo>
                    <a:lnTo>
                      <a:pt x="19" y="168"/>
                    </a:lnTo>
                    <a:lnTo>
                      <a:pt x="0" y="161"/>
                    </a:lnTo>
                  </a:path>
                </a:pathLst>
              </a:custGeom>
              <a:solidFill>
                <a:srgbClr val="C06000"/>
              </a:solidFill>
              <a:ln w="9525" cap="rnd">
                <a:noFill/>
                <a:round/>
                <a:headEnd/>
                <a:tailEnd/>
              </a:ln>
            </p:spPr>
            <p:txBody>
              <a:bodyPr/>
              <a:lstStyle/>
              <a:p>
                <a:endParaRPr lang="zh-CN" altLang="en-US"/>
              </a:p>
            </p:txBody>
          </p:sp>
          <p:sp>
            <p:nvSpPr>
              <p:cNvPr id="52252" name="Freeform 538"/>
              <p:cNvSpPr>
                <a:spLocks/>
              </p:cNvSpPr>
              <p:nvPr/>
            </p:nvSpPr>
            <p:spPr bwMode="auto">
              <a:xfrm>
                <a:off x="3227" y="3007"/>
                <a:ext cx="125" cy="140"/>
              </a:xfrm>
              <a:custGeom>
                <a:avLst/>
                <a:gdLst>
                  <a:gd name="T0" fmla="*/ 0 w 125"/>
                  <a:gd name="T1" fmla="*/ 134 h 140"/>
                  <a:gd name="T2" fmla="*/ 6 w 125"/>
                  <a:gd name="T3" fmla="*/ 126 h 140"/>
                  <a:gd name="T4" fmla="*/ 13 w 125"/>
                  <a:gd name="T5" fmla="*/ 116 h 140"/>
                  <a:gd name="T6" fmla="*/ 22 w 125"/>
                  <a:gd name="T7" fmla="*/ 101 h 140"/>
                  <a:gd name="T8" fmla="*/ 30 w 125"/>
                  <a:gd name="T9" fmla="*/ 91 h 140"/>
                  <a:gd name="T10" fmla="*/ 42 w 125"/>
                  <a:gd name="T11" fmla="*/ 77 h 140"/>
                  <a:gd name="T12" fmla="*/ 52 w 125"/>
                  <a:gd name="T13" fmla="*/ 64 h 140"/>
                  <a:gd name="T14" fmla="*/ 63 w 125"/>
                  <a:gd name="T15" fmla="*/ 50 h 140"/>
                  <a:gd name="T16" fmla="*/ 74 w 125"/>
                  <a:gd name="T17" fmla="*/ 40 h 140"/>
                  <a:gd name="T18" fmla="*/ 82 w 125"/>
                  <a:gd name="T19" fmla="*/ 30 h 140"/>
                  <a:gd name="T20" fmla="*/ 94 w 125"/>
                  <a:gd name="T21" fmla="*/ 19 h 140"/>
                  <a:gd name="T22" fmla="*/ 104 w 125"/>
                  <a:gd name="T23" fmla="*/ 10 h 140"/>
                  <a:gd name="T24" fmla="*/ 115 w 125"/>
                  <a:gd name="T25" fmla="*/ 0 h 140"/>
                  <a:gd name="T26" fmla="*/ 124 w 125"/>
                  <a:gd name="T27" fmla="*/ 18 h 140"/>
                  <a:gd name="T28" fmla="*/ 117 w 125"/>
                  <a:gd name="T29" fmla="*/ 23 h 140"/>
                  <a:gd name="T30" fmla="*/ 106 w 125"/>
                  <a:gd name="T31" fmla="*/ 35 h 140"/>
                  <a:gd name="T32" fmla="*/ 95 w 125"/>
                  <a:gd name="T33" fmla="*/ 45 h 140"/>
                  <a:gd name="T34" fmla="*/ 84 w 125"/>
                  <a:gd name="T35" fmla="*/ 58 h 140"/>
                  <a:gd name="T36" fmla="*/ 73 w 125"/>
                  <a:gd name="T37" fmla="*/ 69 h 140"/>
                  <a:gd name="T38" fmla="*/ 64 w 125"/>
                  <a:gd name="T39" fmla="*/ 77 h 140"/>
                  <a:gd name="T40" fmla="*/ 54 w 125"/>
                  <a:gd name="T41" fmla="*/ 92 h 140"/>
                  <a:gd name="T42" fmla="*/ 43 w 125"/>
                  <a:gd name="T43" fmla="*/ 105 h 140"/>
                  <a:gd name="T44" fmla="*/ 34 w 125"/>
                  <a:gd name="T45" fmla="*/ 117 h 140"/>
                  <a:gd name="T46" fmla="*/ 27 w 125"/>
                  <a:gd name="T47" fmla="*/ 131 h 140"/>
                  <a:gd name="T48" fmla="*/ 22 w 125"/>
                  <a:gd name="T49" fmla="*/ 139 h 140"/>
                  <a:gd name="T50" fmla="*/ 0 w 125"/>
                  <a:gd name="T51" fmla="*/ 134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140"/>
                  <a:gd name="T80" fmla="*/ 125 w 125"/>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140">
                    <a:moveTo>
                      <a:pt x="0" y="134"/>
                    </a:moveTo>
                    <a:lnTo>
                      <a:pt x="6" y="126"/>
                    </a:lnTo>
                    <a:lnTo>
                      <a:pt x="13" y="116"/>
                    </a:lnTo>
                    <a:lnTo>
                      <a:pt x="22" y="101"/>
                    </a:lnTo>
                    <a:lnTo>
                      <a:pt x="30" y="91"/>
                    </a:lnTo>
                    <a:lnTo>
                      <a:pt x="42" y="77"/>
                    </a:lnTo>
                    <a:lnTo>
                      <a:pt x="52" y="64"/>
                    </a:lnTo>
                    <a:lnTo>
                      <a:pt x="63" y="50"/>
                    </a:lnTo>
                    <a:lnTo>
                      <a:pt x="74" y="40"/>
                    </a:lnTo>
                    <a:lnTo>
                      <a:pt x="82" y="30"/>
                    </a:lnTo>
                    <a:lnTo>
                      <a:pt x="94" y="19"/>
                    </a:lnTo>
                    <a:lnTo>
                      <a:pt x="104" y="10"/>
                    </a:lnTo>
                    <a:lnTo>
                      <a:pt x="115" y="0"/>
                    </a:lnTo>
                    <a:lnTo>
                      <a:pt x="124" y="18"/>
                    </a:lnTo>
                    <a:lnTo>
                      <a:pt x="117" y="23"/>
                    </a:lnTo>
                    <a:lnTo>
                      <a:pt x="106" y="35"/>
                    </a:lnTo>
                    <a:lnTo>
                      <a:pt x="95" y="45"/>
                    </a:lnTo>
                    <a:lnTo>
                      <a:pt x="84" y="58"/>
                    </a:lnTo>
                    <a:lnTo>
                      <a:pt x="73" y="69"/>
                    </a:lnTo>
                    <a:lnTo>
                      <a:pt x="64" y="77"/>
                    </a:lnTo>
                    <a:lnTo>
                      <a:pt x="54" y="92"/>
                    </a:lnTo>
                    <a:lnTo>
                      <a:pt x="43" y="105"/>
                    </a:lnTo>
                    <a:lnTo>
                      <a:pt x="34" y="117"/>
                    </a:lnTo>
                    <a:lnTo>
                      <a:pt x="27" y="131"/>
                    </a:lnTo>
                    <a:lnTo>
                      <a:pt x="22" y="139"/>
                    </a:lnTo>
                    <a:lnTo>
                      <a:pt x="0" y="134"/>
                    </a:lnTo>
                  </a:path>
                </a:pathLst>
              </a:custGeom>
              <a:solidFill>
                <a:srgbClr val="E07000"/>
              </a:solidFill>
              <a:ln w="9525" cap="rnd">
                <a:noFill/>
                <a:round/>
                <a:headEnd/>
                <a:tailEnd/>
              </a:ln>
            </p:spPr>
            <p:txBody>
              <a:bodyPr/>
              <a:lstStyle/>
              <a:p>
                <a:endParaRPr lang="zh-CN" altLang="en-US"/>
              </a:p>
            </p:txBody>
          </p:sp>
          <p:sp>
            <p:nvSpPr>
              <p:cNvPr id="52253" name="Freeform 539"/>
              <p:cNvSpPr>
                <a:spLocks/>
              </p:cNvSpPr>
              <p:nvPr/>
            </p:nvSpPr>
            <p:spPr bwMode="auto">
              <a:xfrm>
                <a:off x="3273" y="3044"/>
                <a:ext cx="96" cy="113"/>
              </a:xfrm>
              <a:custGeom>
                <a:avLst/>
                <a:gdLst>
                  <a:gd name="T0" fmla="*/ 0 w 96"/>
                  <a:gd name="T1" fmla="*/ 106 h 113"/>
                  <a:gd name="T2" fmla="*/ 7 w 96"/>
                  <a:gd name="T3" fmla="*/ 97 h 113"/>
                  <a:gd name="T4" fmla="*/ 14 w 96"/>
                  <a:gd name="T5" fmla="*/ 86 h 113"/>
                  <a:gd name="T6" fmla="*/ 22 w 96"/>
                  <a:gd name="T7" fmla="*/ 76 h 113"/>
                  <a:gd name="T8" fmla="*/ 33 w 96"/>
                  <a:gd name="T9" fmla="*/ 61 h 113"/>
                  <a:gd name="T10" fmla="*/ 44 w 96"/>
                  <a:gd name="T11" fmla="*/ 48 h 113"/>
                  <a:gd name="T12" fmla="*/ 56 w 96"/>
                  <a:gd name="T13" fmla="*/ 34 h 113"/>
                  <a:gd name="T14" fmla="*/ 65 w 96"/>
                  <a:gd name="T15" fmla="*/ 22 h 113"/>
                  <a:gd name="T16" fmla="*/ 74 w 96"/>
                  <a:gd name="T17" fmla="*/ 14 h 113"/>
                  <a:gd name="T18" fmla="*/ 81 w 96"/>
                  <a:gd name="T19" fmla="*/ 4 h 113"/>
                  <a:gd name="T20" fmla="*/ 86 w 96"/>
                  <a:gd name="T21" fmla="*/ 0 h 113"/>
                  <a:gd name="T22" fmla="*/ 95 w 96"/>
                  <a:gd name="T23" fmla="*/ 20 h 113"/>
                  <a:gd name="T24" fmla="*/ 85 w 96"/>
                  <a:gd name="T25" fmla="*/ 30 h 113"/>
                  <a:gd name="T26" fmla="*/ 75 w 96"/>
                  <a:gd name="T27" fmla="*/ 41 h 113"/>
                  <a:gd name="T28" fmla="*/ 64 w 96"/>
                  <a:gd name="T29" fmla="*/ 52 h 113"/>
                  <a:gd name="T30" fmla="*/ 56 w 96"/>
                  <a:gd name="T31" fmla="*/ 63 h 113"/>
                  <a:gd name="T32" fmla="*/ 44 w 96"/>
                  <a:gd name="T33" fmla="*/ 76 h 113"/>
                  <a:gd name="T34" fmla="*/ 35 w 96"/>
                  <a:gd name="T35" fmla="*/ 88 h 113"/>
                  <a:gd name="T36" fmla="*/ 25 w 96"/>
                  <a:gd name="T37" fmla="*/ 101 h 113"/>
                  <a:gd name="T38" fmla="*/ 19 w 96"/>
                  <a:gd name="T39" fmla="*/ 112 h 113"/>
                  <a:gd name="T40" fmla="*/ 0 w 96"/>
                  <a:gd name="T41" fmla="*/ 10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13"/>
                  <a:gd name="T65" fmla="*/ 96 w 96"/>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13">
                    <a:moveTo>
                      <a:pt x="0" y="106"/>
                    </a:moveTo>
                    <a:lnTo>
                      <a:pt x="7" y="97"/>
                    </a:lnTo>
                    <a:lnTo>
                      <a:pt x="14" y="86"/>
                    </a:lnTo>
                    <a:lnTo>
                      <a:pt x="22" y="76"/>
                    </a:lnTo>
                    <a:lnTo>
                      <a:pt x="33" y="61"/>
                    </a:lnTo>
                    <a:lnTo>
                      <a:pt x="44" y="48"/>
                    </a:lnTo>
                    <a:lnTo>
                      <a:pt x="56" y="34"/>
                    </a:lnTo>
                    <a:lnTo>
                      <a:pt x="65" y="22"/>
                    </a:lnTo>
                    <a:lnTo>
                      <a:pt x="74" y="14"/>
                    </a:lnTo>
                    <a:lnTo>
                      <a:pt x="81" y="4"/>
                    </a:lnTo>
                    <a:lnTo>
                      <a:pt x="86" y="0"/>
                    </a:lnTo>
                    <a:lnTo>
                      <a:pt x="95" y="20"/>
                    </a:lnTo>
                    <a:lnTo>
                      <a:pt x="85" y="30"/>
                    </a:lnTo>
                    <a:lnTo>
                      <a:pt x="75" y="41"/>
                    </a:lnTo>
                    <a:lnTo>
                      <a:pt x="64" y="52"/>
                    </a:lnTo>
                    <a:lnTo>
                      <a:pt x="56" y="63"/>
                    </a:lnTo>
                    <a:lnTo>
                      <a:pt x="44" y="76"/>
                    </a:lnTo>
                    <a:lnTo>
                      <a:pt x="35" y="88"/>
                    </a:lnTo>
                    <a:lnTo>
                      <a:pt x="25" y="101"/>
                    </a:lnTo>
                    <a:lnTo>
                      <a:pt x="19" y="112"/>
                    </a:lnTo>
                    <a:lnTo>
                      <a:pt x="0" y="106"/>
                    </a:lnTo>
                  </a:path>
                </a:pathLst>
              </a:custGeom>
              <a:solidFill>
                <a:srgbClr val="FF8000"/>
              </a:solidFill>
              <a:ln w="9525" cap="rnd">
                <a:noFill/>
                <a:round/>
                <a:headEnd/>
                <a:tailEnd/>
              </a:ln>
            </p:spPr>
            <p:txBody>
              <a:bodyPr/>
              <a:lstStyle/>
              <a:p>
                <a:endParaRPr lang="zh-CN" altLang="en-US"/>
              </a:p>
            </p:txBody>
          </p:sp>
          <p:sp>
            <p:nvSpPr>
              <p:cNvPr id="52254" name="Freeform 540"/>
              <p:cNvSpPr>
                <a:spLocks/>
              </p:cNvSpPr>
              <p:nvPr/>
            </p:nvSpPr>
            <p:spPr bwMode="auto">
              <a:xfrm>
                <a:off x="3315" y="3085"/>
                <a:ext cx="73" cy="83"/>
              </a:xfrm>
              <a:custGeom>
                <a:avLst/>
                <a:gdLst>
                  <a:gd name="T0" fmla="*/ 0 w 73"/>
                  <a:gd name="T1" fmla="*/ 77 h 83"/>
                  <a:gd name="T2" fmla="*/ 10 w 73"/>
                  <a:gd name="T3" fmla="*/ 62 h 83"/>
                  <a:gd name="T4" fmla="*/ 20 w 73"/>
                  <a:gd name="T5" fmla="*/ 46 h 83"/>
                  <a:gd name="T6" fmla="*/ 31 w 73"/>
                  <a:gd name="T7" fmla="*/ 33 h 83"/>
                  <a:gd name="T8" fmla="*/ 44 w 73"/>
                  <a:gd name="T9" fmla="*/ 20 h 83"/>
                  <a:gd name="T10" fmla="*/ 54 w 73"/>
                  <a:gd name="T11" fmla="*/ 10 h 83"/>
                  <a:gd name="T12" fmla="*/ 64 w 73"/>
                  <a:gd name="T13" fmla="*/ 0 h 83"/>
                  <a:gd name="T14" fmla="*/ 72 w 73"/>
                  <a:gd name="T15" fmla="*/ 17 h 83"/>
                  <a:gd name="T16" fmla="*/ 62 w 73"/>
                  <a:gd name="T17" fmla="*/ 27 h 83"/>
                  <a:gd name="T18" fmla="*/ 52 w 73"/>
                  <a:gd name="T19" fmla="*/ 39 h 83"/>
                  <a:gd name="T20" fmla="*/ 44 w 73"/>
                  <a:gd name="T21" fmla="*/ 48 h 83"/>
                  <a:gd name="T22" fmla="*/ 32 w 73"/>
                  <a:gd name="T23" fmla="*/ 63 h 83"/>
                  <a:gd name="T24" fmla="*/ 23 w 73"/>
                  <a:gd name="T25" fmla="*/ 75 h 83"/>
                  <a:gd name="T26" fmla="*/ 19 w 73"/>
                  <a:gd name="T27" fmla="*/ 82 h 83"/>
                  <a:gd name="T28" fmla="*/ 0 w 73"/>
                  <a:gd name="T29" fmla="*/ 7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83"/>
                  <a:gd name="T47" fmla="*/ 73 w 73"/>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83">
                    <a:moveTo>
                      <a:pt x="0" y="77"/>
                    </a:moveTo>
                    <a:lnTo>
                      <a:pt x="10" y="62"/>
                    </a:lnTo>
                    <a:lnTo>
                      <a:pt x="20" y="46"/>
                    </a:lnTo>
                    <a:lnTo>
                      <a:pt x="31" y="33"/>
                    </a:lnTo>
                    <a:lnTo>
                      <a:pt x="44" y="20"/>
                    </a:lnTo>
                    <a:lnTo>
                      <a:pt x="54" y="10"/>
                    </a:lnTo>
                    <a:lnTo>
                      <a:pt x="64" y="0"/>
                    </a:lnTo>
                    <a:lnTo>
                      <a:pt x="72" y="17"/>
                    </a:lnTo>
                    <a:lnTo>
                      <a:pt x="62" y="27"/>
                    </a:lnTo>
                    <a:lnTo>
                      <a:pt x="52" y="39"/>
                    </a:lnTo>
                    <a:lnTo>
                      <a:pt x="44" y="48"/>
                    </a:lnTo>
                    <a:lnTo>
                      <a:pt x="32" y="63"/>
                    </a:lnTo>
                    <a:lnTo>
                      <a:pt x="23" y="75"/>
                    </a:lnTo>
                    <a:lnTo>
                      <a:pt x="19" y="82"/>
                    </a:lnTo>
                    <a:lnTo>
                      <a:pt x="0" y="77"/>
                    </a:lnTo>
                  </a:path>
                </a:pathLst>
              </a:custGeom>
              <a:solidFill>
                <a:srgbClr val="FFC080"/>
              </a:solidFill>
              <a:ln w="9525" cap="rnd">
                <a:noFill/>
                <a:round/>
                <a:headEnd/>
                <a:tailEnd/>
              </a:ln>
            </p:spPr>
            <p:txBody>
              <a:bodyPr/>
              <a:lstStyle/>
              <a:p>
                <a:endParaRPr lang="zh-CN" altLang="en-US"/>
              </a:p>
            </p:txBody>
          </p:sp>
          <p:sp>
            <p:nvSpPr>
              <p:cNvPr id="52255" name="Freeform 541"/>
              <p:cNvSpPr>
                <a:spLocks/>
              </p:cNvSpPr>
              <p:nvPr/>
            </p:nvSpPr>
            <p:spPr bwMode="auto">
              <a:xfrm>
                <a:off x="3352" y="3121"/>
                <a:ext cx="55" cy="57"/>
              </a:xfrm>
              <a:custGeom>
                <a:avLst/>
                <a:gdLst>
                  <a:gd name="T0" fmla="*/ 6 w 55"/>
                  <a:gd name="T1" fmla="*/ 44 h 57"/>
                  <a:gd name="T2" fmla="*/ 17 w 55"/>
                  <a:gd name="T3" fmla="*/ 31 h 57"/>
                  <a:gd name="T4" fmla="*/ 28 w 55"/>
                  <a:gd name="T5" fmla="*/ 17 h 57"/>
                  <a:gd name="T6" fmla="*/ 38 w 55"/>
                  <a:gd name="T7" fmla="*/ 6 h 57"/>
                  <a:gd name="T8" fmla="*/ 44 w 55"/>
                  <a:gd name="T9" fmla="*/ 0 h 57"/>
                  <a:gd name="T10" fmla="*/ 54 w 55"/>
                  <a:gd name="T11" fmla="*/ 18 h 57"/>
                  <a:gd name="T12" fmla="*/ 42 w 55"/>
                  <a:gd name="T13" fmla="*/ 32 h 57"/>
                  <a:gd name="T14" fmla="*/ 31 w 55"/>
                  <a:gd name="T15" fmla="*/ 44 h 57"/>
                  <a:gd name="T16" fmla="*/ 20 w 55"/>
                  <a:gd name="T17" fmla="*/ 56 h 57"/>
                  <a:gd name="T18" fmla="*/ 0 w 55"/>
                  <a:gd name="T19" fmla="*/ 52 h 57"/>
                  <a:gd name="T20" fmla="*/ 6 w 55"/>
                  <a:gd name="T21" fmla="*/ 4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7"/>
                  <a:gd name="T35" fmla="*/ 55 w 5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7">
                    <a:moveTo>
                      <a:pt x="6" y="44"/>
                    </a:moveTo>
                    <a:lnTo>
                      <a:pt x="17" y="31"/>
                    </a:lnTo>
                    <a:lnTo>
                      <a:pt x="28" y="17"/>
                    </a:lnTo>
                    <a:lnTo>
                      <a:pt x="38" y="6"/>
                    </a:lnTo>
                    <a:lnTo>
                      <a:pt x="44" y="0"/>
                    </a:lnTo>
                    <a:lnTo>
                      <a:pt x="54" y="18"/>
                    </a:lnTo>
                    <a:lnTo>
                      <a:pt x="42" y="32"/>
                    </a:lnTo>
                    <a:lnTo>
                      <a:pt x="31" y="44"/>
                    </a:lnTo>
                    <a:lnTo>
                      <a:pt x="20" y="56"/>
                    </a:lnTo>
                    <a:lnTo>
                      <a:pt x="0" y="52"/>
                    </a:lnTo>
                    <a:lnTo>
                      <a:pt x="6" y="44"/>
                    </a:lnTo>
                  </a:path>
                </a:pathLst>
              </a:custGeom>
              <a:solidFill>
                <a:srgbClr val="FFE0C0"/>
              </a:solidFill>
              <a:ln w="9525" cap="rnd">
                <a:noFill/>
                <a:round/>
                <a:headEnd/>
                <a:tailEnd/>
              </a:ln>
            </p:spPr>
            <p:txBody>
              <a:bodyPr/>
              <a:lstStyle/>
              <a:p>
                <a:endParaRPr lang="zh-CN" altLang="en-US"/>
              </a:p>
            </p:txBody>
          </p:sp>
        </p:grpSp>
      </p:grpSp>
      <p:sp>
        <p:nvSpPr>
          <p:cNvPr id="52229" name="Rectangle 542"/>
          <p:cNvSpPr>
            <a:spLocks noChangeArrowheads="1"/>
          </p:cNvSpPr>
          <p:nvPr/>
        </p:nvSpPr>
        <p:spPr bwMode="auto">
          <a:xfrm>
            <a:off x="5357818" y="5000636"/>
            <a:ext cx="3786182" cy="1223962"/>
          </a:xfrm>
          <a:prstGeom prst="rect">
            <a:avLst/>
          </a:prstGeom>
          <a:noFill/>
          <a:ln w="9525">
            <a:noFill/>
            <a:miter lim="800000"/>
            <a:headEnd/>
            <a:tailEnd/>
          </a:ln>
        </p:spPr>
        <p:txBody>
          <a:bodyPr lIns="92075" tIns="46038" rIns="92075" bIns="46038" anchor="ctr"/>
          <a:lstStyle/>
          <a:p>
            <a:pPr defTabSz="762000"/>
            <a:r>
              <a:rPr lang="en-US" altLang="zh-CN" sz="2000" dirty="0">
                <a:solidFill>
                  <a:schemeClr val="tx2"/>
                </a:solidFill>
              </a:rPr>
              <a:t>Extended Service Set (ESS) </a:t>
            </a:r>
            <a:br>
              <a:rPr lang="en-US" altLang="zh-CN" sz="2000" dirty="0">
                <a:solidFill>
                  <a:schemeClr val="tx2"/>
                </a:solidFill>
              </a:rPr>
            </a:br>
            <a:r>
              <a:rPr lang="en-US" altLang="zh-CN" sz="1800" b="1" dirty="0">
                <a:solidFill>
                  <a:schemeClr val="tx2"/>
                </a:solidFill>
              </a:rPr>
              <a:t>BSS</a:t>
            </a:r>
            <a:r>
              <a:rPr lang="en-US" altLang="zh-CN" sz="1800" b="1" dirty="0">
                <a:solidFill>
                  <a:schemeClr val="tx2"/>
                </a:solidFill>
                <a:latin typeface="Arial" charset="0"/>
              </a:rPr>
              <a:t>’</a:t>
            </a:r>
            <a:r>
              <a:rPr lang="en-US" altLang="zh-CN" sz="1800" b="1" dirty="0">
                <a:solidFill>
                  <a:schemeClr val="tx2"/>
                </a:solidFill>
              </a:rPr>
              <a:t>s and wireless Distribution System (DS)</a:t>
            </a:r>
          </a:p>
        </p:txBody>
      </p:sp>
      <p:grpSp>
        <p:nvGrpSpPr>
          <p:cNvPr id="543" name="Group 4"/>
          <p:cNvGrpSpPr>
            <a:grpSpLocks/>
          </p:cNvGrpSpPr>
          <p:nvPr/>
        </p:nvGrpSpPr>
        <p:grpSpPr bwMode="auto">
          <a:xfrm>
            <a:off x="4786314" y="357166"/>
            <a:ext cx="4021156" cy="2071678"/>
            <a:chOff x="311" y="1416"/>
            <a:chExt cx="5713" cy="2396"/>
          </a:xfrm>
        </p:grpSpPr>
        <p:sp>
          <p:nvSpPr>
            <p:cNvPr id="544" name="Freeform 5"/>
            <p:cNvSpPr>
              <a:spLocks/>
            </p:cNvSpPr>
            <p:nvPr/>
          </p:nvSpPr>
          <p:spPr bwMode="auto">
            <a:xfrm>
              <a:off x="311" y="1572"/>
              <a:ext cx="5713" cy="2161"/>
            </a:xfrm>
            <a:custGeom>
              <a:avLst/>
              <a:gdLst>
                <a:gd name="T0" fmla="*/ 2566 w 5713"/>
                <a:gd name="T1" fmla="*/ 5 h 2161"/>
                <a:gd name="T2" fmla="*/ 2144 w 5713"/>
                <a:gd name="T3" fmla="*/ 32 h 2161"/>
                <a:gd name="T4" fmla="*/ 1747 w 5713"/>
                <a:gd name="T5" fmla="*/ 85 h 2161"/>
                <a:gd name="T6" fmla="*/ 1377 w 5713"/>
                <a:gd name="T7" fmla="*/ 156 h 2161"/>
                <a:gd name="T8" fmla="*/ 1042 w 5713"/>
                <a:gd name="T9" fmla="*/ 247 h 2161"/>
                <a:gd name="T10" fmla="*/ 744 w 5713"/>
                <a:gd name="T11" fmla="*/ 353 h 2161"/>
                <a:gd name="T12" fmla="*/ 489 w 5713"/>
                <a:gd name="T13" fmla="*/ 475 h 2161"/>
                <a:gd name="T14" fmla="*/ 283 w 5713"/>
                <a:gd name="T15" fmla="*/ 611 h 2161"/>
                <a:gd name="T16" fmla="*/ 129 w 5713"/>
                <a:gd name="T17" fmla="*/ 758 h 2161"/>
                <a:gd name="T18" fmla="*/ 33 w 5713"/>
                <a:gd name="T19" fmla="*/ 915 h 2161"/>
                <a:gd name="T20" fmla="*/ 0 w 5713"/>
                <a:gd name="T21" fmla="*/ 1080 h 2161"/>
                <a:gd name="T22" fmla="*/ 33 w 5713"/>
                <a:gd name="T23" fmla="*/ 1244 h 2161"/>
                <a:gd name="T24" fmla="*/ 129 w 5713"/>
                <a:gd name="T25" fmla="*/ 1401 h 2161"/>
                <a:gd name="T26" fmla="*/ 283 w 5713"/>
                <a:gd name="T27" fmla="*/ 1548 h 2161"/>
                <a:gd name="T28" fmla="*/ 489 w 5713"/>
                <a:gd name="T29" fmla="*/ 1682 h 2161"/>
                <a:gd name="T30" fmla="*/ 744 w 5713"/>
                <a:gd name="T31" fmla="*/ 1805 h 2161"/>
                <a:gd name="T32" fmla="*/ 1042 w 5713"/>
                <a:gd name="T33" fmla="*/ 1912 h 2161"/>
                <a:gd name="T34" fmla="*/ 1377 w 5713"/>
                <a:gd name="T35" fmla="*/ 2003 h 2161"/>
                <a:gd name="T36" fmla="*/ 1747 w 5713"/>
                <a:gd name="T37" fmla="*/ 2074 h 2161"/>
                <a:gd name="T38" fmla="*/ 2144 w 5713"/>
                <a:gd name="T39" fmla="*/ 2125 h 2161"/>
                <a:gd name="T40" fmla="*/ 2566 w 5713"/>
                <a:gd name="T41" fmla="*/ 2154 h 2161"/>
                <a:gd name="T42" fmla="*/ 3002 w 5713"/>
                <a:gd name="T43" fmla="*/ 2158 h 2161"/>
                <a:gd name="T44" fmla="*/ 3431 w 5713"/>
                <a:gd name="T45" fmla="*/ 2138 h 2161"/>
                <a:gd name="T46" fmla="*/ 3836 w 5713"/>
                <a:gd name="T47" fmla="*/ 2094 h 2161"/>
                <a:gd name="T48" fmla="*/ 4216 w 5713"/>
                <a:gd name="T49" fmla="*/ 2029 h 2161"/>
                <a:gd name="T50" fmla="*/ 4563 w 5713"/>
                <a:gd name="T51" fmla="*/ 1945 h 2161"/>
                <a:gd name="T52" fmla="*/ 4873 w 5713"/>
                <a:gd name="T53" fmla="*/ 1842 h 2161"/>
                <a:gd name="T54" fmla="*/ 5143 w 5713"/>
                <a:gd name="T55" fmla="*/ 1725 h 2161"/>
                <a:gd name="T56" fmla="*/ 5366 w 5713"/>
                <a:gd name="T57" fmla="*/ 1593 h 2161"/>
                <a:gd name="T58" fmla="*/ 5538 w 5713"/>
                <a:gd name="T59" fmla="*/ 1450 h 2161"/>
                <a:gd name="T60" fmla="*/ 5653 w 5713"/>
                <a:gd name="T61" fmla="*/ 1296 h 2161"/>
                <a:gd name="T62" fmla="*/ 5708 w 5713"/>
                <a:gd name="T63" fmla="*/ 1135 h 2161"/>
                <a:gd name="T64" fmla="*/ 5696 w 5713"/>
                <a:gd name="T65" fmla="*/ 969 h 2161"/>
                <a:gd name="T66" fmla="*/ 5621 w 5713"/>
                <a:gd name="T67" fmla="*/ 811 h 2161"/>
                <a:gd name="T68" fmla="*/ 5486 w 5713"/>
                <a:gd name="T69" fmla="*/ 659 h 2161"/>
                <a:gd name="T70" fmla="*/ 5297 w 5713"/>
                <a:gd name="T71" fmla="*/ 521 h 2161"/>
                <a:gd name="T72" fmla="*/ 5058 w 5713"/>
                <a:gd name="T73" fmla="*/ 393 h 2161"/>
                <a:gd name="T74" fmla="*/ 4774 w 5713"/>
                <a:gd name="T75" fmla="*/ 280 h 2161"/>
                <a:gd name="T76" fmla="*/ 4450 w 5713"/>
                <a:gd name="T77" fmla="*/ 184 h 2161"/>
                <a:gd name="T78" fmla="*/ 4092 w 5713"/>
                <a:gd name="T79" fmla="*/ 107 h 2161"/>
                <a:gd name="T80" fmla="*/ 3704 w 5713"/>
                <a:gd name="T81" fmla="*/ 48 h 2161"/>
                <a:gd name="T82" fmla="*/ 3291 w 5713"/>
                <a:gd name="T83" fmla="*/ 12 h 2161"/>
                <a:gd name="T84" fmla="*/ 2856 w 5713"/>
                <a:gd name="T85" fmla="*/ 0 h 2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13"/>
                <a:gd name="T130" fmla="*/ 0 h 2161"/>
                <a:gd name="T131" fmla="*/ 5713 w 5713"/>
                <a:gd name="T132" fmla="*/ 2161 h 2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13" h="2161">
                  <a:moveTo>
                    <a:pt x="2856" y="0"/>
                  </a:moveTo>
                  <a:lnTo>
                    <a:pt x="2709" y="1"/>
                  </a:lnTo>
                  <a:lnTo>
                    <a:pt x="2566" y="5"/>
                  </a:lnTo>
                  <a:lnTo>
                    <a:pt x="2422" y="12"/>
                  </a:lnTo>
                  <a:lnTo>
                    <a:pt x="2282" y="21"/>
                  </a:lnTo>
                  <a:lnTo>
                    <a:pt x="2144" y="32"/>
                  </a:lnTo>
                  <a:lnTo>
                    <a:pt x="2009" y="48"/>
                  </a:lnTo>
                  <a:lnTo>
                    <a:pt x="1876" y="64"/>
                  </a:lnTo>
                  <a:lnTo>
                    <a:pt x="1747" y="85"/>
                  </a:lnTo>
                  <a:lnTo>
                    <a:pt x="1619" y="107"/>
                  </a:lnTo>
                  <a:lnTo>
                    <a:pt x="1497" y="130"/>
                  </a:lnTo>
                  <a:lnTo>
                    <a:pt x="1377" y="156"/>
                  </a:lnTo>
                  <a:lnTo>
                    <a:pt x="1261" y="184"/>
                  </a:lnTo>
                  <a:lnTo>
                    <a:pt x="1150" y="214"/>
                  </a:lnTo>
                  <a:lnTo>
                    <a:pt x="1042" y="247"/>
                  </a:lnTo>
                  <a:lnTo>
                    <a:pt x="937" y="280"/>
                  </a:lnTo>
                  <a:lnTo>
                    <a:pt x="838" y="316"/>
                  </a:lnTo>
                  <a:lnTo>
                    <a:pt x="744" y="353"/>
                  </a:lnTo>
                  <a:lnTo>
                    <a:pt x="653" y="393"/>
                  </a:lnTo>
                  <a:lnTo>
                    <a:pt x="568" y="434"/>
                  </a:lnTo>
                  <a:lnTo>
                    <a:pt x="489" y="475"/>
                  </a:lnTo>
                  <a:lnTo>
                    <a:pt x="414" y="521"/>
                  </a:lnTo>
                  <a:lnTo>
                    <a:pt x="347" y="565"/>
                  </a:lnTo>
                  <a:lnTo>
                    <a:pt x="283" y="611"/>
                  </a:lnTo>
                  <a:lnTo>
                    <a:pt x="225" y="659"/>
                  </a:lnTo>
                  <a:lnTo>
                    <a:pt x="173" y="709"/>
                  </a:lnTo>
                  <a:lnTo>
                    <a:pt x="129" y="758"/>
                  </a:lnTo>
                  <a:lnTo>
                    <a:pt x="90" y="811"/>
                  </a:lnTo>
                  <a:lnTo>
                    <a:pt x="58" y="862"/>
                  </a:lnTo>
                  <a:lnTo>
                    <a:pt x="33" y="915"/>
                  </a:lnTo>
                  <a:lnTo>
                    <a:pt x="15" y="969"/>
                  </a:lnTo>
                  <a:lnTo>
                    <a:pt x="3" y="1024"/>
                  </a:lnTo>
                  <a:lnTo>
                    <a:pt x="0" y="1080"/>
                  </a:lnTo>
                  <a:lnTo>
                    <a:pt x="3" y="1135"/>
                  </a:lnTo>
                  <a:lnTo>
                    <a:pt x="15" y="1190"/>
                  </a:lnTo>
                  <a:lnTo>
                    <a:pt x="33" y="1244"/>
                  </a:lnTo>
                  <a:lnTo>
                    <a:pt x="58" y="1296"/>
                  </a:lnTo>
                  <a:lnTo>
                    <a:pt x="90" y="1350"/>
                  </a:lnTo>
                  <a:lnTo>
                    <a:pt x="129" y="1401"/>
                  </a:lnTo>
                  <a:lnTo>
                    <a:pt x="173" y="1450"/>
                  </a:lnTo>
                  <a:lnTo>
                    <a:pt x="225" y="1500"/>
                  </a:lnTo>
                  <a:lnTo>
                    <a:pt x="283" y="1548"/>
                  </a:lnTo>
                  <a:lnTo>
                    <a:pt x="347" y="1593"/>
                  </a:lnTo>
                  <a:lnTo>
                    <a:pt x="414" y="1638"/>
                  </a:lnTo>
                  <a:lnTo>
                    <a:pt x="489" y="1682"/>
                  </a:lnTo>
                  <a:lnTo>
                    <a:pt x="568" y="1725"/>
                  </a:lnTo>
                  <a:lnTo>
                    <a:pt x="653" y="1766"/>
                  </a:lnTo>
                  <a:lnTo>
                    <a:pt x="744" y="1805"/>
                  </a:lnTo>
                  <a:lnTo>
                    <a:pt x="838" y="1842"/>
                  </a:lnTo>
                  <a:lnTo>
                    <a:pt x="937" y="1878"/>
                  </a:lnTo>
                  <a:lnTo>
                    <a:pt x="1042" y="1912"/>
                  </a:lnTo>
                  <a:lnTo>
                    <a:pt x="1150" y="1945"/>
                  </a:lnTo>
                  <a:lnTo>
                    <a:pt x="1261" y="1974"/>
                  </a:lnTo>
                  <a:lnTo>
                    <a:pt x="1377" y="2003"/>
                  </a:lnTo>
                  <a:lnTo>
                    <a:pt x="1497" y="2029"/>
                  </a:lnTo>
                  <a:lnTo>
                    <a:pt x="1619" y="2052"/>
                  </a:lnTo>
                  <a:lnTo>
                    <a:pt x="1747" y="2074"/>
                  </a:lnTo>
                  <a:lnTo>
                    <a:pt x="1876" y="2094"/>
                  </a:lnTo>
                  <a:lnTo>
                    <a:pt x="2009" y="2111"/>
                  </a:lnTo>
                  <a:lnTo>
                    <a:pt x="2144" y="2125"/>
                  </a:lnTo>
                  <a:lnTo>
                    <a:pt x="2282" y="2138"/>
                  </a:lnTo>
                  <a:lnTo>
                    <a:pt x="2422" y="2147"/>
                  </a:lnTo>
                  <a:lnTo>
                    <a:pt x="2566" y="2154"/>
                  </a:lnTo>
                  <a:lnTo>
                    <a:pt x="2709" y="2158"/>
                  </a:lnTo>
                  <a:lnTo>
                    <a:pt x="2856" y="2160"/>
                  </a:lnTo>
                  <a:lnTo>
                    <a:pt x="3002" y="2158"/>
                  </a:lnTo>
                  <a:lnTo>
                    <a:pt x="3147" y="2154"/>
                  </a:lnTo>
                  <a:lnTo>
                    <a:pt x="3291" y="2147"/>
                  </a:lnTo>
                  <a:lnTo>
                    <a:pt x="3431" y="2138"/>
                  </a:lnTo>
                  <a:lnTo>
                    <a:pt x="3569" y="2125"/>
                  </a:lnTo>
                  <a:lnTo>
                    <a:pt x="3704" y="2111"/>
                  </a:lnTo>
                  <a:lnTo>
                    <a:pt x="3836" y="2094"/>
                  </a:lnTo>
                  <a:lnTo>
                    <a:pt x="3966" y="2074"/>
                  </a:lnTo>
                  <a:lnTo>
                    <a:pt x="4092" y="2052"/>
                  </a:lnTo>
                  <a:lnTo>
                    <a:pt x="4216" y="2029"/>
                  </a:lnTo>
                  <a:lnTo>
                    <a:pt x="4334" y="2003"/>
                  </a:lnTo>
                  <a:lnTo>
                    <a:pt x="4450" y="1974"/>
                  </a:lnTo>
                  <a:lnTo>
                    <a:pt x="4563" y="1945"/>
                  </a:lnTo>
                  <a:lnTo>
                    <a:pt x="4671" y="1912"/>
                  </a:lnTo>
                  <a:lnTo>
                    <a:pt x="4774" y="1878"/>
                  </a:lnTo>
                  <a:lnTo>
                    <a:pt x="4873" y="1842"/>
                  </a:lnTo>
                  <a:lnTo>
                    <a:pt x="4969" y="1805"/>
                  </a:lnTo>
                  <a:lnTo>
                    <a:pt x="5058" y="1766"/>
                  </a:lnTo>
                  <a:lnTo>
                    <a:pt x="5143" y="1725"/>
                  </a:lnTo>
                  <a:lnTo>
                    <a:pt x="5222" y="1682"/>
                  </a:lnTo>
                  <a:lnTo>
                    <a:pt x="5297" y="1638"/>
                  </a:lnTo>
                  <a:lnTo>
                    <a:pt x="5366" y="1593"/>
                  </a:lnTo>
                  <a:lnTo>
                    <a:pt x="5428" y="1548"/>
                  </a:lnTo>
                  <a:lnTo>
                    <a:pt x="5486" y="1500"/>
                  </a:lnTo>
                  <a:lnTo>
                    <a:pt x="5538" y="1450"/>
                  </a:lnTo>
                  <a:lnTo>
                    <a:pt x="5584" y="1401"/>
                  </a:lnTo>
                  <a:lnTo>
                    <a:pt x="5621" y="1350"/>
                  </a:lnTo>
                  <a:lnTo>
                    <a:pt x="5653" y="1296"/>
                  </a:lnTo>
                  <a:lnTo>
                    <a:pt x="5678" y="1244"/>
                  </a:lnTo>
                  <a:lnTo>
                    <a:pt x="5696" y="1190"/>
                  </a:lnTo>
                  <a:lnTo>
                    <a:pt x="5708" y="1135"/>
                  </a:lnTo>
                  <a:lnTo>
                    <a:pt x="5712" y="1080"/>
                  </a:lnTo>
                  <a:lnTo>
                    <a:pt x="5708" y="1024"/>
                  </a:lnTo>
                  <a:lnTo>
                    <a:pt x="5696" y="969"/>
                  </a:lnTo>
                  <a:lnTo>
                    <a:pt x="5678" y="915"/>
                  </a:lnTo>
                  <a:lnTo>
                    <a:pt x="5653" y="862"/>
                  </a:lnTo>
                  <a:lnTo>
                    <a:pt x="5621" y="811"/>
                  </a:lnTo>
                  <a:lnTo>
                    <a:pt x="5584" y="758"/>
                  </a:lnTo>
                  <a:lnTo>
                    <a:pt x="5538" y="709"/>
                  </a:lnTo>
                  <a:lnTo>
                    <a:pt x="5486" y="659"/>
                  </a:lnTo>
                  <a:lnTo>
                    <a:pt x="5428" y="611"/>
                  </a:lnTo>
                  <a:lnTo>
                    <a:pt x="5366" y="565"/>
                  </a:lnTo>
                  <a:lnTo>
                    <a:pt x="5297" y="521"/>
                  </a:lnTo>
                  <a:lnTo>
                    <a:pt x="5222" y="475"/>
                  </a:lnTo>
                  <a:lnTo>
                    <a:pt x="5143" y="434"/>
                  </a:lnTo>
                  <a:lnTo>
                    <a:pt x="5058" y="393"/>
                  </a:lnTo>
                  <a:lnTo>
                    <a:pt x="4969" y="353"/>
                  </a:lnTo>
                  <a:lnTo>
                    <a:pt x="4873" y="316"/>
                  </a:lnTo>
                  <a:lnTo>
                    <a:pt x="4774" y="280"/>
                  </a:lnTo>
                  <a:lnTo>
                    <a:pt x="4671" y="247"/>
                  </a:lnTo>
                  <a:lnTo>
                    <a:pt x="4563" y="214"/>
                  </a:lnTo>
                  <a:lnTo>
                    <a:pt x="4450" y="184"/>
                  </a:lnTo>
                  <a:lnTo>
                    <a:pt x="4334" y="156"/>
                  </a:lnTo>
                  <a:lnTo>
                    <a:pt x="4216" y="130"/>
                  </a:lnTo>
                  <a:lnTo>
                    <a:pt x="4092" y="107"/>
                  </a:lnTo>
                  <a:lnTo>
                    <a:pt x="3966" y="85"/>
                  </a:lnTo>
                  <a:lnTo>
                    <a:pt x="3836" y="64"/>
                  </a:lnTo>
                  <a:lnTo>
                    <a:pt x="3704" y="48"/>
                  </a:lnTo>
                  <a:lnTo>
                    <a:pt x="3569" y="32"/>
                  </a:lnTo>
                  <a:lnTo>
                    <a:pt x="3431" y="21"/>
                  </a:lnTo>
                  <a:lnTo>
                    <a:pt x="3291" y="12"/>
                  </a:lnTo>
                  <a:lnTo>
                    <a:pt x="3147" y="5"/>
                  </a:lnTo>
                  <a:lnTo>
                    <a:pt x="3002" y="1"/>
                  </a:lnTo>
                  <a:lnTo>
                    <a:pt x="2856" y="0"/>
                  </a:lnTo>
                </a:path>
              </a:pathLst>
            </a:custGeom>
            <a:solidFill>
              <a:schemeClr val="accent1">
                <a:alpha val="50195"/>
              </a:schemeClr>
            </a:solidFill>
            <a:ln w="9525" cap="rnd">
              <a:noFill/>
              <a:round/>
              <a:headEnd/>
              <a:tailEnd/>
            </a:ln>
          </p:spPr>
          <p:txBody>
            <a:bodyPr/>
            <a:lstStyle/>
            <a:p>
              <a:endParaRPr lang="zh-CN" altLang="en-US"/>
            </a:p>
          </p:txBody>
        </p:sp>
        <p:grpSp>
          <p:nvGrpSpPr>
            <p:cNvPr id="545" name="Group 6"/>
            <p:cNvGrpSpPr>
              <a:grpSpLocks/>
            </p:cNvGrpSpPr>
            <p:nvPr/>
          </p:nvGrpSpPr>
          <p:grpSpPr bwMode="auto">
            <a:xfrm>
              <a:off x="4607" y="1764"/>
              <a:ext cx="487" cy="739"/>
              <a:chOff x="4607" y="1764"/>
              <a:chExt cx="487" cy="739"/>
            </a:xfrm>
          </p:grpSpPr>
          <p:grpSp>
            <p:nvGrpSpPr>
              <p:cNvPr id="713" name="Group 7"/>
              <p:cNvGrpSpPr>
                <a:grpSpLocks/>
              </p:cNvGrpSpPr>
              <p:nvPr/>
            </p:nvGrpSpPr>
            <p:grpSpPr bwMode="auto">
              <a:xfrm>
                <a:off x="4650" y="2057"/>
                <a:ext cx="96" cy="87"/>
                <a:chOff x="4650" y="2057"/>
                <a:chExt cx="96" cy="87"/>
              </a:xfrm>
            </p:grpSpPr>
            <p:sp>
              <p:nvSpPr>
                <p:cNvPr id="731" name="AutoShape 8"/>
                <p:cNvSpPr>
                  <a:spLocks noChangeArrowheads="1"/>
                </p:cNvSpPr>
                <p:nvPr/>
              </p:nvSpPr>
              <p:spPr bwMode="auto">
                <a:xfrm rot="19620000" flipH="1">
                  <a:off x="4663" y="2070"/>
                  <a:ext cx="71" cy="68"/>
                </a:xfrm>
                <a:prstGeom prst="parallelogram">
                  <a:avLst>
                    <a:gd name="adj" fmla="val 26098"/>
                  </a:avLst>
                </a:prstGeom>
                <a:solidFill>
                  <a:schemeClr val="accent1"/>
                </a:solidFill>
                <a:ln w="12700">
                  <a:solidFill>
                    <a:schemeClr val="tx1"/>
                  </a:solidFill>
                  <a:miter lim="800000"/>
                  <a:headEnd/>
                  <a:tailEnd/>
                </a:ln>
              </p:spPr>
              <p:txBody>
                <a:bodyPr wrap="none" anchor="ctr"/>
                <a:lstStyle/>
                <a:p>
                  <a:endParaRPr lang="zh-CN" altLang="en-US"/>
                </a:p>
              </p:txBody>
            </p:sp>
            <p:sp>
              <p:nvSpPr>
                <p:cNvPr id="732" name="AutoShape 9"/>
                <p:cNvSpPr>
                  <a:spLocks noChangeArrowheads="1"/>
                </p:cNvSpPr>
                <p:nvPr/>
              </p:nvSpPr>
              <p:spPr bwMode="auto">
                <a:xfrm rot="19620000" flipH="1">
                  <a:off x="4665" y="2057"/>
                  <a:ext cx="71" cy="67"/>
                </a:xfrm>
                <a:prstGeom prst="parallelogram">
                  <a:avLst>
                    <a:gd name="adj" fmla="val 26488"/>
                  </a:avLst>
                </a:prstGeom>
                <a:solidFill>
                  <a:schemeClr val="accent1"/>
                </a:solidFill>
                <a:ln w="12700">
                  <a:solidFill>
                    <a:schemeClr val="tx1"/>
                  </a:solidFill>
                  <a:miter lim="800000"/>
                  <a:headEnd/>
                  <a:tailEnd/>
                </a:ln>
              </p:spPr>
              <p:txBody>
                <a:bodyPr wrap="none" anchor="ctr"/>
                <a:lstStyle/>
                <a:p>
                  <a:endParaRPr lang="zh-CN" altLang="en-US"/>
                </a:p>
              </p:txBody>
            </p:sp>
            <p:sp>
              <p:nvSpPr>
                <p:cNvPr id="733" name="Line 10"/>
                <p:cNvSpPr>
                  <a:spLocks noChangeShapeType="1"/>
                </p:cNvSpPr>
                <p:nvPr/>
              </p:nvSpPr>
              <p:spPr bwMode="auto">
                <a:xfrm flipH="1">
                  <a:off x="4702" y="2127"/>
                  <a:ext cx="1"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4" name="Line 11"/>
                <p:cNvSpPr>
                  <a:spLocks noChangeShapeType="1"/>
                </p:cNvSpPr>
                <p:nvPr/>
              </p:nvSpPr>
              <p:spPr bwMode="auto">
                <a:xfrm>
                  <a:off x="4744" y="2099"/>
                  <a:ext cx="0"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5" name="Line 12"/>
                <p:cNvSpPr>
                  <a:spLocks noChangeShapeType="1"/>
                </p:cNvSpPr>
                <p:nvPr/>
              </p:nvSpPr>
              <p:spPr bwMode="auto">
                <a:xfrm>
                  <a:off x="4746" y="2099"/>
                  <a:ext cx="0"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6" name="Line 13"/>
                <p:cNvSpPr>
                  <a:spLocks noChangeShapeType="1"/>
                </p:cNvSpPr>
                <p:nvPr/>
              </p:nvSpPr>
              <p:spPr bwMode="auto">
                <a:xfrm flipH="1">
                  <a:off x="4653" y="2081"/>
                  <a:ext cx="1"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7" name="Line 14"/>
                <p:cNvSpPr>
                  <a:spLocks noChangeShapeType="1"/>
                </p:cNvSpPr>
                <p:nvPr/>
              </p:nvSpPr>
              <p:spPr bwMode="auto">
                <a:xfrm>
                  <a:off x="4650" y="2080"/>
                  <a:ext cx="0" cy="19"/>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714" name="Group 15"/>
              <p:cNvGrpSpPr>
                <a:grpSpLocks/>
              </p:cNvGrpSpPr>
              <p:nvPr/>
            </p:nvGrpSpPr>
            <p:grpSpPr bwMode="auto">
              <a:xfrm>
                <a:off x="4607" y="1764"/>
                <a:ext cx="487" cy="739"/>
                <a:chOff x="4607" y="1764"/>
                <a:chExt cx="487" cy="739"/>
              </a:xfrm>
            </p:grpSpPr>
            <p:sp>
              <p:nvSpPr>
                <p:cNvPr id="715" name="Freeform 16"/>
                <p:cNvSpPr>
                  <a:spLocks/>
                </p:cNvSpPr>
                <p:nvPr/>
              </p:nvSpPr>
              <p:spPr bwMode="auto">
                <a:xfrm>
                  <a:off x="4610" y="20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solidFill>
                  <a:srgbClr val="FFFFFF"/>
                </a:solidFill>
                <a:ln w="9525" cap="rnd">
                  <a:noFill/>
                  <a:round/>
                  <a:headEnd/>
                  <a:tailEnd/>
                </a:ln>
              </p:spPr>
              <p:txBody>
                <a:bodyPr/>
                <a:lstStyle/>
                <a:p>
                  <a:endParaRPr lang="zh-CN" altLang="en-US"/>
                </a:p>
              </p:txBody>
            </p:sp>
            <p:sp>
              <p:nvSpPr>
                <p:cNvPr id="716" name="Freeform 17"/>
                <p:cNvSpPr>
                  <a:spLocks/>
                </p:cNvSpPr>
                <p:nvPr/>
              </p:nvSpPr>
              <p:spPr bwMode="auto">
                <a:xfrm>
                  <a:off x="4610" y="20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noFill/>
                <a:ln w="12700" cap="rnd">
                  <a:solidFill>
                    <a:srgbClr val="000000"/>
                  </a:solidFill>
                  <a:round/>
                  <a:headEnd type="none" w="sm" len="sm"/>
                  <a:tailEnd type="none" w="sm" len="sm"/>
                </a:ln>
              </p:spPr>
              <p:txBody>
                <a:bodyPr/>
                <a:lstStyle/>
                <a:p>
                  <a:endParaRPr lang="zh-CN" altLang="en-US"/>
                </a:p>
              </p:txBody>
            </p:sp>
            <p:sp>
              <p:nvSpPr>
                <p:cNvPr id="717" name="Freeform 18"/>
                <p:cNvSpPr>
                  <a:spLocks/>
                </p:cNvSpPr>
                <p:nvPr/>
              </p:nvSpPr>
              <p:spPr bwMode="auto">
                <a:xfrm>
                  <a:off x="4683" y="20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solidFill>
                  <a:srgbClr val="FFFFFF"/>
                </a:solidFill>
                <a:ln w="9525" cap="rnd">
                  <a:noFill/>
                  <a:round/>
                  <a:headEnd/>
                  <a:tailEnd/>
                </a:ln>
              </p:spPr>
              <p:txBody>
                <a:bodyPr/>
                <a:lstStyle/>
                <a:p>
                  <a:endParaRPr lang="zh-CN" altLang="en-US"/>
                </a:p>
              </p:txBody>
            </p:sp>
            <p:sp>
              <p:nvSpPr>
                <p:cNvPr id="718" name="Freeform 19"/>
                <p:cNvSpPr>
                  <a:spLocks/>
                </p:cNvSpPr>
                <p:nvPr/>
              </p:nvSpPr>
              <p:spPr bwMode="auto">
                <a:xfrm>
                  <a:off x="4683" y="20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noFill/>
                <a:ln w="12700" cap="rnd">
                  <a:solidFill>
                    <a:srgbClr val="000000"/>
                  </a:solidFill>
                  <a:round/>
                  <a:headEnd type="none" w="sm" len="sm"/>
                  <a:tailEnd type="none" w="sm" len="sm"/>
                </a:ln>
              </p:spPr>
              <p:txBody>
                <a:bodyPr/>
                <a:lstStyle/>
                <a:p>
                  <a:endParaRPr lang="zh-CN" altLang="en-US"/>
                </a:p>
              </p:txBody>
            </p:sp>
            <p:sp>
              <p:nvSpPr>
                <p:cNvPr id="719" name="Freeform 20"/>
                <p:cNvSpPr>
                  <a:spLocks/>
                </p:cNvSpPr>
                <p:nvPr/>
              </p:nvSpPr>
              <p:spPr bwMode="auto">
                <a:xfrm>
                  <a:off x="4607" y="21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solidFill>
                  <a:srgbClr val="FFFFFF"/>
                </a:solidFill>
                <a:ln w="9525" cap="rnd">
                  <a:noFill/>
                  <a:round/>
                  <a:headEnd/>
                  <a:tailEnd/>
                </a:ln>
              </p:spPr>
              <p:txBody>
                <a:bodyPr/>
                <a:lstStyle/>
                <a:p>
                  <a:endParaRPr lang="zh-CN" altLang="en-US"/>
                </a:p>
              </p:txBody>
            </p:sp>
            <p:sp>
              <p:nvSpPr>
                <p:cNvPr id="720" name="Freeform 21"/>
                <p:cNvSpPr>
                  <a:spLocks/>
                </p:cNvSpPr>
                <p:nvPr/>
              </p:nvSpPr>
              <p:spPr bwMode="auto">
                <a:xfrm>
                  <a:off x="4607" y="21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noFill/>
                <a:ln w="12700" cap="rnd">
                  <a:solidFill>
                    <a:srgbClr val="000000"/>
                  </a:solidFill>
                  <a:round/>
                  <a:headEnd type="none" w="sm" len="sm"/>
                  <a:tailEnd type="none" w="sm" len="sm"/>
                </a:ln>
              </p:spPr>
              <p:txBody>
                <a:bodyPr/>
                <a:lstStyle/>
                <a:p>
                  <a:endParaRPr lang="zh-CN" altLang="en-US"/>
                </a:p>
              </p:txBody>
            </p:sp>
            <p:sp>
              <p:nvSpPr>
                <p:cNvPr id="721" name="Freeform 22"/>
                <p:cNvSpPr>
                  <a:spLocks/>
                </p:cNvSpPr>
                <p:nvPr/>
              </p:nvSpPr>
              <p:spPr bwMode="auto">
                <a:xfrm>
                  <a:off x="4790" y="17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solidFill>
                  <a:srgbClr val="FFFFFF"/>
                </a:solidFill>
                <a:ln w="9525" cap="rnd">
                  <a:noFill/>
                  <a:round/>
                  <a:headEnd/>
                  <a:tailEnd/>
                </a:ln>
              </p:spPr>
              <p:txBody>
                <a:bodyPr/>
                <a:lstStyle/>
                <a:p>
                  <a:endParaRPr lang="zh-CN" altLang="en-US"/>
                </a:p>
              </p:txBody>
            </p:sp>
            <p:sp>
              <p:nvSpPr>
                <p:cNvPr id="722" name="Freeform 23"/>
                <p:cNvSpPr>
                  <a:spLocks/>
                </p:cNvSpPr>
                <p:nvPr/>
              </p:nvSpPr>
              <p:spPr bwMode="auto">
                <a:xfrm>
                  <a:off x="4790" y="17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noFill/>
                <a:ln w="12700" cap="rnd">
                  <a:solidFill>
                    <a:srgbClr val="000000"/>
                  </a:solidFill>
                  <a:round/>
                  <a:headEnd type="none" w="sm" len="sm"/>
                  <a:tailEnd type="none" w="sm" len="sm"/>
                </a:ln>
              </p:spPr>
              <p:txBody>
                <a:bodyPr/>
                <a:lstStyle/>
                <a:p>
                  <a:endParaRPr lang="zh-CN" altLang="en-US"/>
                </a:p>
              </p:txBody>
            </p:sp>
            <p:sp>
              <p:nvSpPr>
                <p:cNvPr id="723" name="Freeform 24"/>
                <p:cNvSpPr>
                  <a:spLocks/>
                </p:cNvSpPr>
                <p:nvPr/>
              </p:nvSpPr>
              <p:spPr bwMode="auto">
                <a:xfrm>
                  <a:off x="4887" y="2261"/>
                  <a:ext cx="207" cy="242"/>
                </a:xfrm>
                <a:custGeom>
                  <a:avLst/>
                  <a:gdLst>
                    <a:gd name="T0" fmla="*/ 2 w 207"/>
                    <a:gd name="T1" fmla="*/ 241 h 242"/>
                    <a:gd name="T2" fmla="*/ 206 w 207"/>
                    <a:gd name="T3" fmla="*/ 40 h 242"/>
                    <a:gd name="T4" fmla="*/ 206 w 207"/>
                    <a:gd name="T5" fmla="*/ 36 h 242"/>
                    <a:gd name="T6" fmla="*/ 206 w 207"/>
                    <a:gd name="T7" fmla="*/ 31 h 242"/>
                    <a:gd name="T8" fmla="*/ 206 w 207"/>
                    <a:gd name="T9" fmla="*/ 26 h 242"/>
                    <a:gd name="T10" fmla="*/ 206 w 207"/>
                    <a:gd name="T11" fmla="*/ 21 h 242"/>
                    <a:gd name="T12" fmla="*/ 206 w 207"/>
                    <a:gd name="T13" fmla="*/ 16 h 242"/>
                    <a:gd name="T14" fmla="*/ 206 w 207"/>
                    <a:gd name="T15" fmla="*/ 12 h 242"/>
                    <a:gd name="T16" fmla="*/ 206 w 207"/>
                    <a:gd name="T17" fmla="*/ 7 h 242"/>
                    <a:gd name="T18" fmla="*/ 206 w 207"/>
                    <a:gd name="T19" fmla="*/ 0 h 242"/>
                    <a:gd name="T20" fmla="*/ 201 w 207"/>
                    <a:gd name="T21" fmla="*/ 0 h 242"/>
                    <a:gd name="T22" fmla="*/ 196 w 207"/>
                    <a:gd name="T23" fmla="*/ 0 h 242"/>
                    <a:gd name="T24" fmla="*/ 191 w 207"/>
                    <a:gd name="T25" fmla="*/ 2 h 242"/>
                    <a:gd name="T26" fmla="*/ 187 w 207"/>
                    <a:gd name="T27" fmla="*/ 7 h 242"/>
                    <a:gd name="T28" fmla="*/ 184 w 207"/>
                    <a:gd name="T29" fmla="*/ 12 h 242"/>
                    <a:gd name="T30" fmla="*/ 180 w 207"/>
                    <a:gd name="T31" fmla="*/ 19 h 242"/>
                    <a:gd name="T32" fmla="*/ 175 w 207"/>
                    <a:gd name="T33" fmla="*/ 31 h 242"/>
                    <a:gd name="T34" fmla="*/ 173 w 207"/>
                    <a:gd name="T35" fmla="*/ 40 h 242"/>
                    <a:gd name="T36" fmla="*/ 0 w 207"/>
                    <a:gd name="T37" fmla="*/ 214 h 242"/>
                    <a:gd name="T38" fmla="*/ 2 w 207"/>
                    <a:gd name="T39" fmla="*/ 241 h 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42"/>
                    <a:gd name="T62" fmla="*/ 207 w 207"/>
                    <a:gd name="T63" fmla="*/ 242 h 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solidFill>
                  <a:srgbClr val="FFFFFF"/>
                </a:solidFill>
                <a:ln w="9525" cap="rnd">
                  <a:noFill/>
                  <a:round/>
                  <a:headEnd/>
                  <a:tailEnd/>
                </a:ln>
              </p:spPr>
              <p:txBody>
                <a:bodyPr/>
                <a:lstStyle/>
                <a:p>
                  <a:endParaRPr lang="zh-CN" altLang="en-US"/>
                </a:p>
              </p:txBody>
            </p:sp>
            <p:sp>
              <p:nvSpPr>
                <p:cNvPr id="724" name="Freeform 25"/>
                <p:cNvSpPr>
                  <a:spLocks/>
                </p:cNvSpPr>
                <p:nvPr/>
              </p:nvSpPr>
              <p:spPr bwMode="auto">
                <a:xfrm>
                  <a:off x="4887" y="2261"/>
                  <a:ext cx="207" cy="242"/>
                </a:xfrm>
                <a:custGeom>
                  <a:avLst/>
                  <a:gdLst>
                    <a:gd name="T0" fmla="*/ 2 w 207"/>
                    <a:gd name="T1" fmla="*/ 241 h 242"/>
                    <a:gd name="T2" fmla="*/ 206 w 207"/>
                    <a:gd name="T3" fmla="*/ 40 h 242"/>
                    <a:gd name="T4" fmla="*/ 206 w 207"/>
                    <a:gd name="T5" fmla="*/ 40 h 242"/>
                    <a:gd name="T6" fmla="*/ 206 w 207"/>
                    <a:gd name="T7" fmla="*/ 36 h 242"/>
                    <a:gd name="T8" fmla="*/ 206 w 207"/>
                    <a:gd name="T9" fmla="*/ 31 h 242"/>
                    <a:gd name="T10" fmla="*/ 206 w 207"/>
                    <a:gd name="T11" fmla="*/ 26 h 242"/>
                    <a:gd name="T12" fmla="*/ 206 w 207"/>
                    <a:gd name="T13" fmla="*/ 21 h 242"/>
                    <a:gd name="T14" fmla="*/ 206 w 207"/>
                    <a:gd name="T15" fmla="*/ 16 h 242"/>
                    <a:gd name="T16" fmla="*/ 206 w 207"/>
                    <a:gd name="T17" fmla="*/ 12 h 242"/>
                    <a:gd name="T18" fmla="*/ 206 w 207"/>
                    <a:gd name="T19" fmla="*/ 7 h 242"/>
                    <a:gd name="T20" fmla="*/ 206 w 207"/>
                    <a:gd name="T21" fmla="*/ 0 h 242"/>
                    <a:gd name="T22" fmla="*/ 206 w 207"/>
                    <a:gd name="T23" fmla="*/ 0 h 242"/>
                    <a:gd name="T24" fmla="*/ 201 w 207"/>
                    <a:gd name="T25" fmla="*/ 0 h 242"/>
                    <a:gd name="T26" fmla="*/ 196 w 207"/>
                    <a:gd name="T27" fmla="*/ 0 h 242"/>
                    <a:gd name="T28" fmla="*/ 191 w 207"/>
                    <a:gd name="T29" fmla="*/ 2 h 242"/>
                    <a:gd name="T30" fmla="*/ 187 w 207"/>
                    <a:gd name="T31" fmla="*/ 7 h 242"/>
                    <a:gd name="T32" fmla="*/ 184 w 207"/>
                    <a:gd name="T33" fmla="*/ 12 h 242"/>
                    <a:gd name="T34" fmla="*/ 180 w 207"/>
                    <a:gd name="T35" fmla="*/ 19 h 242"/>
                    <a:gd name="T36" fmla="*/ 175 w 207"/>
                    <a:gd name="T37" fmla="*/ 31 h 242"/>
                    <a:gd name="T38" fmla="*/ 173 w 207"/>
                    <a:gd name="T39" fmla="*/ 40 h 242"/>
                    <a:gd name="T40" fmla="*/ 0 w 207"/>
                    <a:gd name="T41" fmla="*/ 214 h 242"/>
                    <a:gd name="T42" fmla="*/ 2 w 207"/>
                    <a:gd name="T43" fmla="*/ 241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242"/>
                    <a:gd name="T68" fmla="*/ 207 w 207"/>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noFill/>
                <a:ln w="12700" cap="rnd">
                  <a:solidFill>
                    <a:srgbClr val="000000"/>
                  </a:solidFill>
                  <a:round/>
                  <a:headEnd type="none" w="sm" len="sm"/>
                  <a:tailEnd type="none" w="sm" len="sm"/>
                </a:ln>
              </p:spPr>
              <p:txBody>
                <a:bodyPr/>
                <a:lstStyle/>
                <a:p>
                  <a:endParaRPr lang="zh-CN" altLang="en-US"/>
                </a:p>
              </p:txBody>
            </p:sp>
            <p:sp>
              <p:nvSpPr>
                <p:cNvPr id="725" name="Freeform 26"/>
                <p:cNvSpPr>
                  <a:spLocks/>
                </p:cNvSpPr>
                <p:nvPr/>
              </p:nvSpPr>
              <p:spPr bwMode="auto">
                <a:xfrm>
                  <a:off x="4790" y="17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solidFill>
                  <a:srgbClr val="FFFFFF"/>
                </a:solidFill>
                <a:ln w="9525" cap="rnd">
                  <a:noFill/>
                  <a:round/>
                  <a:headEnd/>
                  <a:tailEnd/>
                </a:ln>
              </p:spPr>
              <p:txBody>
                <a:bodyPr/>
                <a:lstStyle/>
                <a:p>
                  <a:endParaRPr lang="zh-CN" altLang="en-US"/>
                </a:p>
              </p:txBody>
            </p:sp>
            <p:sp>
              <p:nvSpPr>
                <p:cNvPr id="726" name="Freeform 27"/>
                <p:cNvSpPr>
                  <a:spLocks/>
                </p:cNvSpPr>
                <p:nvPr/>
              </p:nvSpPr>
              <p:spPr bwMode="auto">
                <a:xfrm>
                  <a:off x="4790" y="17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noFill/>
                <a:ln w="12700" cap="rnd">
                  <a:solidFill>
                    <a:srgbClr val="000000"/>
                  </a:solidFill>
                  <a:round/>
                  <a:headEnd type="none" w="sm" len="sm"/>
                  <a:tailEnd type="none" w="sm" len="sm"/>
                </a:ln>
              </p:spPr>
              <p:txBody>
                <a:bodyPr/>
                <a:lstStyle/>
                <a:p>
                  <a:endParaRPr lang="zh-CN" altLang="en-US"/>
                </a:p>
              </p:txBody>
            </p:sp>
            <p:sp>
              <p:nvSpPr>
                <p:cNvPr id="727" name="Freeform 28"/>
                <p:cNvSpPr>
                  <a:spLocks/>
                </p:cNvSpPr>
                <p:nvPr/>
              </p:nvSpPr>
              <p:spPr bwMode="auto">
                <a:xfrm>
                  <a:off x="4824" y="18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solidFill>
                  <a:srgbClr val="000000"/>
                </a:solidFill>
                <a:ln w="9525" cap="rnd">
                  <a:noFill/>
                  <a:round/>
                  <a:headEnd/>
                  <a:tailEnd/>
                </a:ln>
              </p:spPr>
              <p:txBody>
                <a:bodyPr/>
                <a:lstStyle/>
                <a:p>
                  <a:endParaRPr lang="zh-CN" altLang="en-US"/>
                </a:p>
              </p:txBody>
            </p:sp>
            <p:sp>
              <p:nvSpPr>
                <p:cNvPr id="728" name="Freeform 29"/>
                <p:cNvSpPr>
                  <a:spLocks/>
                </p:cNvSpPr>
                <p:nvPr/>
              </p:nvSpPr>
              <p:spPr bwMode="auto">
                <a:xfrm>
                  <a:off x="4824" y="18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noFill/>
                <a:ln w="12700" cap="rnd">
                  <a:solidFill>
                    <a:srgbClr val="000000"/>
                  </a:solidFill>
                  <a:round/>
                  <a:headEnd type="none" w="sm" len="sm"/>
                  <a:tailEnd type="none" w="sm" len="sm"/>
                </a:ln>
              </p:spPr>
              <p:txBody>
                <a:bodyPr/>
                <a:lstStyle/>
                <a:p>
                  <a:endParaRPr lang="zh-CN" altLang="en-US"/>
                </a:p>
              </p:txBody>
            </p:sp>
            <p:sp>
              <p:nvSpPr>
                <p:cNvPr id="729" name="Freeform 30"/>
                <p:cNvSpPr>
                  <a:spLocks/>
                </p:cNvSpPr>
                <p:nvPr/>
              </p:nvSpPr>
              <p:spPr bwMode="auto">
                <a:xfrm>
                  <a:off x="4712" y="2245"/>
                  <a:ext cx="120" cy="127"/>
                </a:xfrm>
                <a:custGeom>
                  <a:avLst/>
                  <a:gdLst>
                    <a:gd name="T0" fmla="*/ 72 w 120"/>
                    <a:gd name="T1" fmla="*/ 51 h 127"/>
                    <a:gd name="T2" fmla="*/ 81 w 120"/>
                    <a:gd name="T3" fmla="*/ 64 h 127"/>
                    <a:gd name="T4" fmla="*/ 93 w 120"/>
                    <a:gd name="T5" fmla="*/ 76 h 127"/>
                    <a:gd name="T6" fmla="*/ 100 w 120"/>
                    <a:gd name="T7" fmla="*/ 86 h 127"/>
                    <a:gd name="T8" fmla="*/ 107 w 120"/>
                    <a:gd name="T9" fmla="*/ 98 h 127"/>
                    <a:gd name="T10" fmla="*/ 112 w 120"/>
                    <a:gd name="T11" fmla="*/ 106 h 127"/>
                    <a:gd name="T12" fmla="*/ 116 w 120"/>
                    <a:gd name="T13" fmla="*/ 116 h 127"/>
                    <a:gd name="T14" fmla="*/ 119 w 120"/>
                    <a:gd name="T15" fmla="*/ 121 h 127"/>
                    <a:gd name="T16" fmla="*/ 116 w 120"/>
                    <a:gd name="T17" fmla="*/ 123 h 127"/>
                    <a:gd name="T18" fmla="*/ 114 w 120"/>
                    <a:gd name="T19" fmla="*/ 126 h 127"/>
                    <a:gd name="T20" fmla="*/ 107 w 120"/>
                    <a:gd name="T21" fmla="*/ 123 h 127"/>
                    <a:gd name="T22" fmla="*/ 102 w 120"/>
                    <a:gd name="T23" fmla="*/ 121 h 127"/>
                    <a:gd name="T24" fmla="*/ 93 w 120"/>
                    <a:gd name="T25" fmla="*/ 113 h 127"/>
                    <a:gd name="T26" fmla="*/ 84 w 120"/>
                    <a:gd name="T27" fmla="*/ 106 h 127"/>
                    <a:gd name="T28" fmla="*/ 72 w 120"/>
                    <a:gd name="T29" fmla="*/ 96 h 127"/>
                    <a:gd name="T30" fmla="*/ 60 w 120"/>
                    <a:gd name="T31" fmla="*/ 84 h 127"/>
                    <a:gd name="T32" fmla="*/ 49 w 120"/>
                    <a:gd name="T33" fmla="*/ 74 h 127"/>
                    <a:gd name="T34" fmla="*/ 37 w 120"/>
                    <a:gd name="T35" fmla="*/ 59 h 127"/>
                    <a:gd name="T36" fmla="*/ 25 w 120"/>
                    <a:gd name="T37" fmla="*/ 49 h 127"/>
                    <a:gd name="T38" fmla="*/ 18 w 120"/>
                    <a:gd name="T39" fmla="*/ 37 h 127"/>
                    <a:gd name="T40" fmla="*/ 11 w 120"/>
                    <a:gd name="T41" fmla="*/ 27 h 127"/>
                    <a:gd name="T42" fmla="*/ 7 w 120"/>
                    <a:gd name="T43" fmla="*/ 17 h 127"/>
                    <a:gd name="T44" fmla="*/ 2 w 120"/>
                    <a:gd name="T45" fmla="*/ 9 h 127"/>
                    <a:gd name="T46" fmla="*/ 0 w 120"/>
                    <a:gd name="T47" fmla="*/ 2 h 127"/>
                    <a:gd name="T48" fmla="*/ 0 w 120"/>
                    <a:gd name="T49" fmla="*/ 0 h 127"/>
                    <a:gd name="T50" fmla="*/ 4 w 120"/>
                    <a:gd name="T51" fmla="*/ 0 h 127"/>
                    <a:gd name="T52" fmla="*/ 9 w 120"/>
                    <a:gd name="T53" fmla="*/ 0 h 127"/>
                    <a:gd name="T54" fmla="*/ 16 w 120"/>
                    <a:gd name="T55" fmla="*/ 4 h 127"/>
                    <a:gd name="T56" fmla="*/ 25 w 120"/>
                    <a:gd name="T57" fmla="*/ 9 h 127"/>
                    <a:gd name="T58" fmla="*/ 37 w 120"/>
                    <a:gd name="T59" fmla="*/ 17 h 127"/>
                    <a:gd name="T60" fmla="*/ 46 w 120"/>
                    <a:gd name="T61" fmla="*/ 27 h 127"/>
                    <a:gd name="T62" fmla="*/ 58 w 120"/>
                    <a:gd name="T63" fmla="*/ 37 h 127"/>
                    <a:gd name="T64" fmla="*/ 72 w 120"/>
                    <a:gd name="T65" fmla="*/ 51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7"/>
                    <a:gd name="T101" fmla="*/ 120 w 12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7">
                      <a:moveTo>
                        <a:pt x="72" y="51"/>
                      </a:move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solidFill>
                  <a:srgbClr val="FFFFFF"/>
                </a:solidFill>
                <a:ln w="9525" cap="rnd">
                  <a:noFill/>
                  <a:round/>
                  <a:headEnd/>
                  <a:tailEnd/>
                </a:ln>
              </p:spPr>
              <p:txBody>
                <a:bodyPr/>
                <a:lstStyle/>
                <a:p>
                  <a:endParaRPr lang="zh-CN" altLang="en-US"/>
                </a:p>
              </p:txBody>
            </p:sp>
            <p:sp>
              <p:nvSpPr>
                <p:cNvPr id="730" name="Freeform 31"/>
                <p:cNvSpPr>
                  <a:spLocks/>
                </p:cNvSpPr>
                <p:nvPr/>
              </p:nvSpPr>
              <p:spPr bwMode="auto">
                <a:xfrm>
                  <a:off x="4712" y="2245"/>
                  <a:ext cx="120" cy="127"/>
                </a:xfrm>
                <a:custGeom>
                  <a:avLst/>
                  <a:gdLst>
                    <a:gd name="T0" fmla="*/ 72 w 120"/>
                    <a:gd name="T1" fmla="*/ 51 h 127"/>
                    <a:gd name="T2" fmla="*/ 72 w 120"/>
                    <a:gd name="T3" fmla="*/ 51 h 127"/>
                    <a:gd name="T4" fmla="*/ 81 w 120"/>
                    <a:gd name="T5" fmla="*/ 64 h 127"/>
                    <a:gd name="T6" fmla="*/ 93 w 120"/>
                    <a:gd name="T7" fmla="*/ 76 h 127"/>
                    <a:gd name="T8" fmla="*/ 100 w 120"/>
                    <a:gd name="T9" fmla="*/ 86 h 127"/>
                    <a:gd name="T10" fmla="*/ 107 w 120"/>
                    <a:gd name="T11" fmla="*/ 98 h 127"/>
                    <a:gd name="T12" fmla="*/ 112 w 120"/>
                    <a:gd name="T13" fmla="*/ 106 h 127"/>
                    <a:gd name="T14" fmla="*/ 116 w 120"/>
                    <a:gd name="T15" fmla="*/ 116 h 127"/>
                    <a:gd name="T16" fmla="*/ 119 w 120"/>
                    <a:gd name="T17" fmla="*/ 121 h 127"/>
                    <a:gd name="T18" fmla="*/ 116 w 120"/>
                    <a:gd name="T19" fmla="*/ 123 h 127"/>
                    <a:gd name="T20" fmla="*/ 116 w 120"/>
                    <a:gd name="T21" fmla="*/ 123 h 127"/>
                    <a:gd name="T22" fmla="*/ 114 w 120"/>
                    <a:gd name="T23" fmla="*/ 126 h 127"/>
                    <a:gd name="T24" fmla="*/ 107 w 120"/>
                    <a:gd name="T25" fmla="*/ 123 h 127"/>
                    <a:gd name="T26" fmla="*/ 102 w 120"/>
                    <a:gd name="T27" fmla="*/ 121 h 127"/>
                    <a:gd name="T28" fmla="*/ 93 w 120"/>
                    <a:gd name="T29" fmla="*/ 113 h 127"/>
                    <a:gd name="T30" fmla="*/ 84 w 120"/>
                    <a:gd name="T31" fmla="*/ 106 h 127"/>
                    <a:gd name="T32" fmla="*/ 72 w 120"/>
                    <a:gd name="T33" fmla="*/ 96 h 127"/>
                    <a:gd name="T34" fmla="*/ 60 w 120"/>
                    <a:gd name="T35" fmla="*/ 84 h 127"/>
                    <a:gd name="T36" fmla="*/ 49 w 120"/>
                    <a:gd name="T37" fmla="*/ 74 h 127"/>
                    <a:gd name="T38" fmla="*/ 49 w 120"/>
                    <a:gd name="T39" fmla="*/ 74 h 127"/>
                    <a:gd name="T40" fmla="*/ 37 w 120"/>
                    <a:gd name="T41" fmla="*/ 59 h 127"/>
                    <a:gd name="T42" fmla="*/ 25 w 120"/>
                    <a:gd name="T43" fmla="*/ 49 h 127"/>
                    <a:gd name="T44" fmla="*/ 18 w 120"/>
                    <a:gd name="T45" fmla="*/ 37 h 127"/>
                    <a:gd name="T46" fmla="*/ 11 w 120"/>
                    <a:gd name="T47" fmla="*/ 27 h 127"/>
                    <a:gd name="T48" fmla="*/ 7 w 120"/>
                    <a:gd name="T49" fmla="*/ 17 h 127"/>
                    <a:gd name="T50" fmla="*/ 2 w 120"/>
                    <a:gd name="T51" fmla="*/ 9 h 127"/>
                    <a:gd name="T52" fmla="*/ 0 w 120"/>
                    <a:gd name="T53" fmla="*/ 2 h 127"/>
                    <a:gd name="T54" fmla="*/ 0 w 120"/>
                    <a:gd name="T55" fmla="*/ 0 h 127"/>
                    <a:gd name="T56" fmla="*/ 0 w 120"/>
                    <a:gd name="T57" fmla="*/ 0 h 127"/>
                    <a:gd name="T58" fmla="*/ 4 w 120"/>
                    <a:gd name="T59" fmla="*/ 0 h 127"/>
                    <a:gd name="T60" fmla="*/ 9 w 120"/>
                    <a:gd name="T61" fmla="*/ 0 h 127"/>
                    <a:gd name="T62" fmla="*/ 16 w 120"/>
                    <a:gd name="T63" fmla="*/ 4 h 127"/>
                    <a:gd name="T64" fmla="*/ 25 w 120"/>
                    <a:gd name="T65" fmla="*/ 9 h 127"/>
                    <a:gd name="T66" fmla="*/ 37 w 120"/>
                    <a:gd name="T67" fmla="*/ 17 h 127"/>
                    <a:gd name="T68" fmla="*/ 46 w 120"/>
                    <a:gd name="T69" fmla="*/ 27 h 127"/>
                    <a:gd name="T70" fmla="*/ 58 w 120"/>
                    <a:gd name="T71" fmla="*/ 37 h 127"/>
                    <a:gd name="T72" fmla="*/ 72 w 120"/>
                    <a:gd name="T73" fmla="*/ 5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27"/>
                    <a:gd name="T113" fmla="*/ 120 w 120"/>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27">
                      <a:moveTo>
                        <a:pt x="72" y="51"/>
                      </a:moveTo>
                      <a:lnTo>
                        <a:pt x="72" y="51"/>
                      </a:ln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46" name="Group 32"/>
            <p:cNvGrpSpPr>
              <a:grpSpLocks/>
            </p:cNvGrpSpPr>
            <p:nvPr/>
          </p:nvGrpSpPr>
          <p:grpSpPr bwMode="auto">
            <a:xfrm>
              <a:off x="2975" y="1416"/>
              <a:ext cx="533" cy="643"/>
              <a:chOff x="2975" y="1416"/>
              <a:chExt cx="533" cy="643"/>
            </a:xfrm>
          </p:grpSpPr>
          <p:grpSp>
            <p:nvGrpSpPr>
              <p:cNvPr id="688" name="Group 33"/>
              <p:cNvGrpSpPr>
                <a:grpSpLocks/>
              </p:cNvGrpSpPr>
              <p:nvPr/>
            </p:nvGrpSpPr>
            <p:grpSpPr bwMode="auto">
              <a:xfrm>
                <a:off x="3020" y="1670"/>
                <a:ext cx="106" cy="77"/>
                <a:chOff x="3020" y="1670"/>
                <a:chExt cx="106" cy="77"/>
              </a:xfrm>
            </p:grpSpPr>
            <p:sp>
              <p:nvSpPr>
                <p:cNvPr id="706" name="AutoShape 34"/>
                <p:cNvSpPr>
                  <a:spLocks noChangeArrowheads="1"/>
                </p:cNvSpPr>
                <p:nvPr/>
              </p:nvSpPr>
              <p:spPr bwMode="auto">
                <a:xfrm rot="19620000" flipH="1">
                  <a:off x="3035" y="1682"/>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707" name="AutoShape 35"/>
                <p:cNvSpPr>
                  <a:spLocks noChangeArrowheads="1"/>
                </p:cNvSpPr>
                <p:nvPr/>
              </p:nvSpPr>
              <p:spPr bwMode="auto">
                <a:xfrm rot="19620000" flipH="1">
                  <a:off x="3037" y="1670"/>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708" name="Line 36"/>
                <p:cNvSpPr>
                  <a:spLocks noChangeShapeType="1"/>
                </p:cNvSpPr>
                <p:nvPr/>
              </p:nvSpPr>
              <p:spPr bwMode="auto">
                <a:xfrm flipH="1">
                  <a:off x="3078" y="1731"/>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09" name="Line 37"/>
                <p:cNvSpPr>
                  <a:spLocks noChangeShapeType="1"/>
                </p:cNvSpPr>
                <p:nvPr/>
              </p:nvSpPr>
              <p:spPr bwMode="auto">
                <a:xfrm flipH="1">
                  <a:off x="3123" y="1707"/>
                  <a:ext cx="1" cy="14"/>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10" name="Line 38"/>
                <p:cNvSpPr>
                  <a:spLocks noChangeShapeType="1"/>
                </p:cNvSpPr>
                <p:nvPr/>
              </p:nvSpPr>
              <p:spPr bwMode="auto">
                <a:xfrm flipH="1">
                  <a:off x="3125" y="1707"/>
                  <a:ext cx="1" cy="1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11" name="Line 39"/>
                <p:cNvSpPr>
                  <a:spLocks noChangeShapeType="1"/>
                </p:cNvSpPr>
                <p:nvPr/>
              </p:nvSpPr>
              <p:spPr bwMode="auto">
                <a:xfrm flipH="1">
                  <a:off x="3024" y="1691"/>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12" name="Line 40"/>
                <p:cNvSpPr>
                  <a:spLocks noChangeShapeType="1"/>
                </p:cNvSpPr>
                <p:nvPr/>
              </p:nvSpPr>
              <p:spPr bwMode="auto">
                <a:xfrm flipH="1">
                  <a:off x="3020" y="1690"/>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689" name="Group 41"/>
              <p:cNvGrpSpPr>
                <a:grpSpLocks/>
              </p:cNvGrpSpPr>
              <p:nvPr/>
            </p:nvGrpSpPr>
            <p:grpSpPr bwMode="auto">
              <a:xfrm>
                <a:off x="2975" y="1416"/>
                <a:ext cx="533" cy="643"/>
                <a:chOff x="2975" y="1416"/>
                <a:chExt cx="533" cy="643"/>
              </a:xfrm>
            </p:grpSpPr>
            <p:sp>
              <p:nvSpPr>
                <p:cNvPr id="690" name="Freeform 42"/>
                <p:cNvSpPr>
                  <a:spLocks/>
                </p:cNvSpPr>
                <p:nvPr/>
              </p:nvSpPr>
              <p:spPr bwMode="auto">
                <a:xfrm>
                  <a:off x="2976" y="1637"/>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solidFill>
                  <a:srgbClr val="FFFFFF"/>
                </a:solidFill>
                <a:ln w="9525" cap="rnd">
                  <a:noFill/>
                  <a:round/>
                  <a:headEnd/>
                  <a:tailEnd/>
                </a:ln>
              </p:spPr>
              <p:txBody>
                <a:bodyPr/>
                <a:lstStyle/>
                <a:p>
                  <a:endParaRPr lang="zh-CN" altLang="en-US"/>
                </a:p>
              </p:txBody>
            </p:sp>
            <p:sp>
              <p:nvSpPr>
                <p:cNvPr id="691" name="Freeform 43"/>
                <p:cNvSpPr>
                  <a:spLocks/>
                </p:cNvSpPr>
                <p:nvPr/>
              </p:nvSpPr>
              <p:spPr bwMode="auto">
                <a:xfrm>
                  <a:off x="2976" y="1637"/>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noFill/>
                <a:ln w="12700" cap="rnd">
                  <a:solidFill>
                    <a:srgbClr val="000000"/>
                  </a:solidFill>
                  <a:round/>
                  <a:headEnd type="none" w="sm" len="sm"/>
                  <a:tailEnd type="none" w="sm" len="sm"/>
                </a:ln>
              </p:spPr>
              <p:txBody>
                <a:bodyPr/>
                <a:lstStyle/>
                <a:p>
                  <a:endParaRPr lang="zh-CN" altLang="en-US"/>
                </a:p>
              </p:txBody>
            </p:sp>
            <p:sp>
              <p:nvSpPr>
                <p:cNvPr id="692" name="Freeform 44"/>
                <p:cNvSpPr>
                  <a:spLocks/>
                </p:cNvSpPr>
                <p:nvPr/>
              </p:nvSpPr>
              <p:spPr bwMode="auto">
                <a:xfrm>
                  <a:off x="3058" y="1694"/>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solidFill>
                  <a:srgbClr val="FFFFFF"/>
                </a:solidFill>
                <a:ln w="9525" cap="rnd">
                  <a:noFill/>
                  <a:round/>
                  <a:headEnd/>
                  <a:tailEnd/>
                </a:ln>
              </p:spPr>
              <p:txBody>
                <a:bodyPr/>
                <a:lstStyle/>
                <a:p>
                  <a:endParaRPr lang="zh-CN" altLang="en-US"/>
                </a:p>
              </p:txBody>
            </p:sp>
            <p:sp>
              <p:nvSpPr>
                <p:cNvPr id="693" name="Freeform 45"/>
                <p:cNvSpPr>
                  <a:spLocks/>
                </p:cNvSpPr>
                <p:nvPr/>
              </p:nvSpPr>
              <p:spPr bwMode="auto">
                <a:xfrm>
                  <a:off x="3058" y="1694"/>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noFill/>
                <a:ln w="12700" cap="rnd">
                  <a:solidFill>
                    <a:srgbClr val="000000"/>
                  </a:solidFill>
                  <a:round/>
                  <a:headEnd type="none" w="sm" len="sm"/>
                  <a:tailEnd type="none" w="sm" len="sm"/>
                </a:ln>
              </p:spPr>
              <p:txBody>
                <a:bodyPr/>
                <a:lstStyle/>
                <a:p>
                  <a:endParaRPr lang="zh-CN" altLang="en-US"/>
                </a:p>
              </p:txBody>
            </p:sp>
            <p:sp>
              <p:nvSpPr>
                <p:cNvPr id="694" name="Freeform 46"/>
                <p:cNvSpPr>
                  <a:spLocks/>
                </p:cNvSpPr>
                <p:nvPr/>
              </p:nvSpPr>
              <p:spPr bwMode="auto">
                <a:xfrm>
                  <a:off x="2975" y="1784"/>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solidFill>
                  <a:srgbClr val="FFFFFF"/>
                </a:solidFill>
                <a:ln w="9525" cap="rnd">
                  <a:noFill/>
                  <a:round/>
                  <a:headEnd/>
                  <a:tailEnd/>
                </a:ln>
              </p:spPr>
              <p:txBody>
                <a:bodyPr/>
                <a:lstStyle/>
                <a:p>
                  <a:endParaRPr lang="zh-CN" altLang="en-US"/>
                </a:p>
              </p:txBody>
            </p:sp>
            <p:sp>
              <p:nvSpPr>
                <p:cNvPr id="695" name="Freeform 47"/>
                <p:cNvSpPr>
                  <a:spLocks/>
                </p:cNvSpPr>
                <p:nvPr/>
              </p:nvSpPr>
              <p:spPr bwMode="auto">
                <a:xfrm>
                  <a:off x="2975" y="1784"/>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noFill/>
                <a:ln w="12700" cap="rnd">
                  <a:solidFill>
                    <a:srgbClr val="000000"/>
                  </a:solidFill>
                  <a:round/>
                  <a:headEnd type="none" w="sm" len="sm"/>
                  <a:tailEnd type="none" w="sm" len="sm"/>
                </a:ln>
              </p:spPr>
              <p:txBody>
                <a:bodyPr/>
                <a:lstStyle/>
                <a:p>
                  <a:endParaRPr lang="zh-CN" altLang="en-US"/>
                </a:p>
              </p:txBody>
            </p:sp>
            <p:sp>
              <p:nvSpPr>
                <p:cNvPr id="696" name="Freeform 48"/>
                <p:cNvSpPr>
                  <a:spLocks/>
                </p:cNvSpPr>
                <p:nvPr/>
              </p:nvSpPr>
              <p:spPr bwMode="auto">
                <a:xfrm>
                  <a:off x="3175" y="1416"/>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solidFill>
                  <a:srgbClr val="FFFFFF"/>
                </a:solidFill>
                <a:ln w="9525" cap="rnd">
                  <a:noFill/>
                  <a:round/>
                  <a:headEnd/>
                  <a:tailEnd/>
                </a:ln>
              </p:spPr>
              <p:txBody>
                <a:bodyPr/>
                <a:lstStyle/>
                <a:p>
                  <a:endParaRPr lang="zh-CN" altLang="en-US"/>
                </a:p>
              </p:txBody>
            </p:sp>
            <p:sp>
              <p:nvSpPr>
                <p:cNvPr id="697" name="Freeform 49"/>
                <p:cNvSpPr>
                  <a:spLocks/>
                </p:cNvSpPr>
                <p:nvPr/>
              </p:nvSpPr>
              <p:spPr bwMode="auto">
                <a:xfrm>
                  <a:off x="3175" y="1416"/>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noFill/>
                <a:ln w="12700" cap="rnd">
                  <a:solidFill>
                    <a:srgbClr val="000000"/>
                  </a:solidFill>
                  <a:round/>
                  <a:headEnd type="none" w="sm" len="sm"/>
                  <a:tailEnd type="none" w="sm" len="sm"/>
                </a:ln>
              </p:spPr>
              <p:txBody>
                <a:bodyPr/>
                <a:lstStyle/>
                <a:p>
                  <a:endParaRPr lang="zh-CN" altLang="en-US"/>
                </a:p>
              </p:txBody>
            </p:sp>
            <p:sp>
              <p:nvSpPr>
                <p:cNvPr id="698" name="Freeform 50"/>
                <p:cNvSpPr>
                  <a:spLocks/>
                </p:cNvSpPr>
                <p:nvPr/>
              </p:nvSpPr>
              <p:spPr bwMode="auto">
                <a:xfrm>
                  <a:off x="3280" y="1848"/>
                  <a:ext cx="227" cy="211"/>
                </a:xfrm>
                <a:custGeom>
                  <a:avLst/>
                  <a:gdLst>
                    <a:gd name="T0" fmla="*/ 2 w 227"/>
                    <a:gd name="T1" fmla="*/ 210 h 211"/>
                    <a:gd name="T2" fmla="*/ 226 w 227"/>
                    <a:gd name="T3" fmla="*/ 35 h 211"/>
                    <a:gd name="T4" fmla="*/ 226 w 227"/>
                    <a:gd name="T5" fmla="*/ 31 h 211"/>
                    <a:gd name="T6" fmla="*/ 226 w 227"/>
                    <a:gd name="T7" fmla="*/ 27 h 211"/>
                    <a:gd name="T8" fmla="*/ 226 w 227"/>
                    <a:gd name="T9" fmla="*/ 22 h 211"/>
                    <a:gd name="T10" fmla="*/ 226 w 227"/>
                    <a:gd name="T11" fmla="*/ 18 h 211"/>
                    <a:gd name="T12" fmla="*/ 226 w 227"/>
                    <a:gd name="T13" fmla="*/ 14 h 211"/>
                    <a:gd name="T14" fmla="*/ 226 w 227"/>
                    <a:gd name="T15" fmla="*/ 10 h 211"/>
                    <a:gd name="T16" fmla="*/ 226 w 227"/>
                    <a:gd name="T17" fmla="*/ 6 h 211"/>
                    <a:gd name="T18" fmla="*/ 226 w 227"/>
                    <a:gd name="T19" fmla="*/ 0 h 211"/>
                    <a:gd name="T20" fmla="*/ 220 w 227"/>
                    <a:gd name="T21" fmla="*/ 0 h 211"/>
                    <a:gd name="T22" fmla="*/ 215 w 227"/>
                    <a:gd name="T23" fmla="*/ 0 h 211"/>
                    <a:gd name="T24" fmla="*/ 210 w 227"/>
                    <a:gd name="T25" fmla="*/ 2 h 211"/>
                    <a:gd name="T26" fmla="*/ 205 w 227"/>
                    <a:gd name="T27" fmla="*/ 6 h 211"/>
                    <a:gd name="T28" fmla="*/ 202 w 227"/>
                    <a:gd name="T29" fmla="*/ 10 h 211"/>
                    <a:gd name="T30" fmla="*/ 197 w 227"/>
                    <a:gd name="T31" fmla="*/ 16 h 211"/>
                    <a:gd name="T32" fmla="*/ 192 w 227"/>
                    <a:gd name="T33" fmla="*/ 27 h 211"/>
                    <a:gd name="T34" fmla="*/ 190 w 227"/>
                    <a:gd name="T35" fmla="*/ 35 h 211"/>
                    <a:gd name="T36" fmla="*/ 0 w 227"/>
                    <a:gd name="T37" fmla="*/ 187 h 211"/>
                    <a:gd name="T38" fmla="*/ 2 w 227"/>
                    <a:gd name="T39" fmla="*/ 210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7"/>
                    <a:gd name="T61" fmla="*/ 0 h 211"/>
                    <a:gd name="T62" fmla="*/ 227 w 227"/>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solidFill>
                  <a:srgbClr val="FFFFFF"/>
                </a:solidFill>
                <a:ln w="9525" cap="rnd">
                  <a:noFill/>
                  <a:round/>
                  <a:headEnd/>
                  <a:tailEnd/>
                </a:ln>
              </p:spPr>
              <p:txBody>
                <a:bodyPr/>
                <a:lstStyle/>
                <a:p>
                  <a:endParaRPr lang="zh-CN" altLang="en-US"/>
                </a:p>
              </p:txBody>
            </p:sp>
            <p:sp>
              <p:nvSpPr>
                <p:cNvPr id="699" name="Freeform 51"/>
                <p:cNvSpPr>
                  <a:spLocks/>
                </p:cNvSpPr>
                <p:nvPr/>
              </p:nvSpPr>
              <p:spPr bwMode="auto">
                <a:xfrm>
                  <a:off x="3280" y="1848"/>
                  <a:ext cx="227" cy="211"/>
                </a:xfrm>
                <a:custGeom>
                  <a:avLst/>
                  <a:gdLst>
                    <a:gd name="T0" fmla="*/ 2 w 227"/>
                    <a:gd name="T1" fmla="*/ 210 h 211"/>
                    <a:gd name="T2" fmla="*/ 226 w 227"/>
                    <a:gd name="T3" fmla="*/ 35 h 211"/>
                    <a:gd name="T4" fmla="*/ 226 w 227"/>
                    <a:gd name="T5" fmla="*/ 35 h 211"/>
                    <a:gd name="T6" fmla="*/ 226 w 227"/>
                    <a:gd name="T7" fmla="*/ 31 h 211"/>
                    <a:gd name="T8" fmla="*/ 226 w 227"/>
                    <a:gd name="T9" fmla="*/ 27 h 211"/>
                    <a:gd name="T10" fmla="*/ 226 w 227"/>
                    <a:gd name="T11" fmla="*/ 22 h 211"/>
                    <a:gd name="T12" fmla="*/ 226 w 227"/>
                    <a:gd name="T13" fmla="*/ 18 h 211"/>
                    <a:gd name="T14" fmla="*/ 226 w 227"/>
                    <a:gd name="T15" fmla="*/ 14 h 211"/>
                    <a:gd name="T16" fmla="*/ 226 w 227"/>
                    <a:gd name="T17" fmla="*/ 10 h 211"/>
                    <a:gd name="T18" fmla="*/ 226 w 227"/>
                    <a:gd name="T19" fmla="*/ 6 h 211"/>
                    <a:gd name="T20" fmla="*/ 226 w 227"/>
                    <a:gd name="T21" fmla="*/ 0 h 211"/>
                    <a:gd name="T22" fmla="*/ 226 w 227"/>
                    <a:gd name="T23" fmla="*/ 0 h 211"/>
                    <a:gd name="T24" fmla="*/ 220 w 227"/>
                    <a:gd name="T25" fmla="*/ 0 h 211"/>
                    <a:gd name="T26" fmla="*/ 215 w 227"/>
                    <a:gd name="T27" fmla="*/ 0 h 211"/>
                    <a:gd name="T28" fmla="*/ 210 w 227"/>
                    <a:gd name="T29" fmla="*/ 2 h 211"/>
                    <a:gd name="T30" fmla="*/ 205 w 227"/>
                    <a:gd name="T31" fmla="*/ 6 h 211"/>
                    <a:gd name="T32" fmla="*/ 202 w 227"/>
                    <a:gd name="T33" fmla="*/ 10 h 211"/>
                    <a:gd name="T34" fmla="*/ 197 w 227"/>
                    <a:gd name="T35" fmla="*/ 16 h 211"/>
                    <a:gd name="T36" fmla="*/ 192 w 227"/>
                    <a:gd name="T37" fmla="*/ 27 h 211"/>
                    <a:gd name="T38" fmla="*/ 190 w 227"/>
                    <a:gd name="T39" fmla="*/ 35 h 211"/>
                    <a:gd name="T40" fmla="*/ 0 w 227"/>
                    <a:gd name="T41" fmla="*/ 187 h 211"/>
                    <a:gd name="T42" fmla="*/ 2 w 227"/>
                    <a:gd name="T43" fmla="*/ 210 h 2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7"/>
                    <a:gd name="T67" fmla="*/ 0 h 211"/>
                    <a:gd name="T68" fmla="*/ 227 w 227"/>
                    <a:gd name="T69" fmla="*/ 211 h 2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noFill/>
                <a:ln w="12700" cap="rnd">
                  <a:solidFill>
                    <a:srgbClr val="000000"/>
                  </a:solidFill>
                  <a:round/>
                  <a:headEnd type="none" w="sm" len="sm"/>
                  <a:tailEnd type="none" w="sm" len="sm"/>
                </a:ln>
              </p:spPr>
              <p:txBody>
                <a:bodyPr/>
                <a:lstStyle/>
                <a:p>
                  <a:endParaRPr lang="zh-CN" altLang="en-US"/>
                </a:p>
              </p:txBody>
            </p:sp>
            <p:sp>
              <p:nvSpPr>
                <p:cNvPr id="700" name="Freeform 52"/>
                <p:cNvSpPr>
                  <a:spLocks/>
                </p:cNvSpPr>
                <p:nvPr/>
              </p:nvSpPr>
              <p:spPr bwMode="auto">
                <a:xfrm>
                  <a:off x="3174" y="1422"/>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solidFill>
                  <a:srgbClr val="FFFFFF"/>
                </a:solidFill>
                <a:ln w="9525" cap="rnd">
                  <a:noFill/>
                  <a:round/>
                  <a:headEnd/>
                  <a:tailEnd/>
                </a:ln>
              </p:spPr>
              <p:txBody>
                <a:bodyPr/>
                <a:lstStyle/>
                <a:p>
                  <a:endParaRPr lang="zh-CN" altLang="en-US"/>
                </a:p>
              </p:txBody>
            </p:sp>
            <p:sp>
              <p:nvSpPr>
                <p:cNvPr id="701" name="Freeform 53"/>
                <p:cNvSpPr>
                  <a:spLocks/>
                </p:cNvSpPr>
                <p:nvPr/>
              </p:nvSpPr>
              <p:spPr bwMode="auto">
                <a:xfrm>
                  <a:off x="3174" y="1422"/>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noFill/>
                <a:ln w="12700" cap="rnd">
                  <a:solidFill>
                    <a:srgbClr val="000000"/>
                  </a:solidFill>
                  <a:round/>
                  <a:headEnd type="none" w="sm" len="sm"/>
                  <a:tailEnd type="none" w="sm" len="sm"/>
                </a:ln>
              </p:spPr>
              <p:txBody>
                <a:bodyPr/>
                <a:lstStyle/>
                <a:p>
                  <a:endParaRPr lang="zh-CN" altLang="en-US"/>
                </a:p>
              </p:txBody>
            </p:sp>
            <p:sp>
              <p:nvSpPr>
                <p:cNvPr id="702" name="Freeform 54"/>
                <p:cNvSpPr>
                  <a:spLocks/>
                </p:cNvSpPr>
                <p:nvPr/>
              </p:nvSpPr>
              <p:spPr bwMode="auto">
                <a:xfrm>
                  <a:off x="3210" y="1487"/>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solidFill>
                  <a:srgbClr val="000000"/>
                </a:solidFill>
                <a:ln w="9525" cap="rnd">
                  <a:noFill/>
                  <a:round/>
                  <a:headEnd/>
                  <a:tailEnd/>
                </a:ln>
              </p:spPr>
              <p:txBody>
                <a:bodyPr/>
                <a:lstStyle/>
                <a:p>
                  <a:endParaRPr lang="zh-CN" altLang="en-US"/>
                </a:p>
              </p:txBody>
            </p:sp>
            <p:sp>
              <p:nvSpPr>
                <p:cNvPr id="703" name="Freeform 55"/>
                <p:cNvSpPr>
                  <a:spLocks/>
                </p:cNvSpPr>
                <p:nvPr/>
              </p:nvSpPr>
              <p:spPr bwMode="auto">
                <a:xfrm>
                  <a:off x="3210" y="1487"/>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noFill/>
                <a:ln w="12700" cap="rnd">
                  <a:solidFill>
                    <a:srgbClr val="000000"/>
                  </a:solidFill>
                  <a:round/>
                  <a:headEnd type="none" w="sm" len="sm"/>
                  <a:tailEnd type="none" w="sm" len="sm"/>
                </a:ln>
              </p:spPr>
              <p:txBody>
                <a:bodyPr/>
                <a:lstStyle/>
                <a:p>
                  <a:endParaRPr lang="zh-CN" altLang="en-US"/>
                </a:p>
              </p:txBody>
            </p:sp>
            <p:sp>
              <p:nvSpPr>
                <p:cNvPr id="704" name="Freeform 56"/>
                <p:cNvSpPr>
                  <a:spLocks/>
                </p:cNvSpPr>
                <p:nvPr/>
              </p:nvSpPr>
              <p:spPr bwMode="auto">
                <a:xfrm>
                  <a:off x="3090" y="1835"/>
                  <a:ext cx="131" cy="111"/>
                </a:xfrm>
                <a:custGeom>
                  <a:avLst/>
                  <a:gdLst>
                    <a:gd name="T0" fmla="*/ 79 w 131"/>
                    <a:gd name="T1" fmla="*/ 45 h 111"/>
                    <a:gd name="T2" fmla="*/ 89 w 131"/>
                    <a:gd name="T3" fmla="*/ 56 h 111"/>
                    <a:gd name="T4" fmla="*/ 101 w 131"/>
                    <a:gd name="T5" fmla="*/ 67 h 111"/>
                    <a:gd name="T6" fmla="*/ 109 w 131"/>
                    <a:gd name="T7" fmla="*/ 75 h 111"/>
                    <a:gd name="T8" fmla="*/ 116 w 131"/>
                    <a:gd name="T9" fmla="*/ 86 h 111"/>
                    <a:gd name="T10" fmla="*/ 121 w 131"/>
                    <a:gd name="T11" fmla="*/ 92 h 111"/>
                    <a:gd name="T12" fmla="*/ 127 w 131"/>
                    <a:gd name="T13" fmla="*/ 101 h 111"/>
                    <a:gd name="T14" fmla="*/ 130 w 131"/>
                    <a:gd name="T15" fmla="*/ 105 h 111"/>
                    <a:gd name="T16" fmla="*/ 127 w 131"/>
                    <a:gd name="T17" fmla="*/ 107 h 111"/>
                    <a:gd name="T18" fmla="*/ 124 w 131"/>
                    <a:gd name="T19" fmla="*/ 110 h 111"/>
                    <a:gd name="T20" fmla="*/ 116 w 131"/>
                    <a:gd name="T21" fmla="*/ 107 h 111"/>
                    <a:gd name="T22" fmla="*/ 112 w 131"/>
                    <a:gd name="T23" fmla="*/ 105 h 111"/>
                    <a:gd name="T24" fmla="*/ 101 w 131"/>
                    <a:gd name="T25" fmla="*/ 98 h 111"/>
                    <a:gd name="T26" fmla="*/ 91 w 131"/>
                    <a:gd name="T27" fmla="*/ 92 h 111"/>
                    <a:gd name="T28" fmla="*/ 79 w 131"/>
                    <a:gd name="T29" fmla="*/ 84 h 111"/>
                    <a:gd name="T30" fmla="*/ 65 w 131"/>
                    <a:gd name="T31" fmla="*/ 73 h 111"/>
                    <a:gd name="T32" fmla="*/ 53 w 131"/>
                    <a:gd name="T33" fmla="*/ 65 h 111"/>
                    <a:gd name="T34" fmla="*/ 40 w 131"/>
                    <a:gd name="T35" fmla="*/ 51 h 111"/>
                    <a:gd name="T36" fmla="*/ 28 w 131"/>
                    <a:gd name="T37" fmla="*/ 42 h 111"/>
                    <a:gd name="T38" fmla="*/ 19 w 131"/>
                    <a:gd name="T39" fmla="*/ 32 h 111"/>
                    <a:gd name="T40" fmla="*/ 12 w 131"/>
                    <a:gd name="T41" fmla="*/ 23 h 111"/>
                    <a:gd name="T42" fmla="*/ 7 w 131"/>
                    <a:gd name="T43" fmla="*/ 15 h 111"/>
                    <a:gd name="T44" fmla="*/ 2 w 131"/>
                    <a:gd name="T45" fmla="*/ 8 h 111"/>
                    <a:gd name="T46" fmla="*/ 0 w 131"/>
                    <a:gd name="T47" fmla="*/ 2 h 111"/>
                    <a:gd name="T48" fmla="*/ 0 w 131"/>
                    <a:gd name="T49" fmla="*/ 0 h 111"/>
                    <a:gd name="T50" fmla="*/ 5 w 131"/>
                    <a:gd name="T51" fmla="*/ 0 h 111"/>
                    <a:gd name="T52" fmla="*/ 10 w 131"/>
                    <a:gd name="T53" fmla="*/ 0 h 111"/>
                    <a:gd name="T54" fmla="*/ 17 w 131"/>
                    <a:gd name="T55" fmla="*/ 4 h 111"/>
                    <a:gd name="T56" fmla="*/ 28 w 131"/>
                    <a:gd name="T57" fmla="*/ 8 h 111"/>
                    <a:gd name="T58" fmla="*/ 40 w 131"/>
                    <a:gd name="T59" fmla="*/ 15 h 111"/>
                    <a:gd name="T60" fmla="*/ 50 w 131"/>
                    <a:gd name="T61" fmla="*/ 23 h 111"/>
                    <a:gd name="T62" fmla="*/ 63 w 131"/>
                    <a:gd name="T63" fmla="*/ 32 h 111"/>
                    <a:gd name="T64" fmla="*/ 79 w 131"/>
                    <a:gd name="T65" fmla="*/ 45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11"/>
                    <a:gd name="T101" fmla="*/ 131 w 131"/>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11">
                      <a:moveTo>
                        <a:pt x="79" y="45"/>
                      </a:move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solidFill>
                  <a:srgbClr val="FFFFFF"/>
                </a:solidFill>
                <a:ln w="9525" cap="rnd">
                  <a:noFill/>
                  <a:round/>
                  <a:headEnd/>
                  <a:tailEnd/>
                </a:ln>
              </p:spPr>
              <p:txBody>
                <a:bodyPr/>
                <a:lstStyle/>
                <a:p>
                  <a:endParaRPr lang="zh-CN" altLang="en-US"/>
                </a:p>
              </p:txBody>
            </p:sp>
            <p:sp>
              <p:nvSpPr>
                <p:cNvPr id="705" name="Freeform 57"/>
                <p:cNvSpPr>
                  <a:spLocks/>
                </p:cNvSpPr>
                <p:nvPr/>
              </p:nvSpPr>
              <p:spPr bwMode="auto">
                <a:xfrm>
                  <a:off x="3090" y="1835"/>
                  <a:ext cx="131" cy="111"/>
                </a:xfrm>
                <a:custGeom>
                  <a:avLst/>
                  <a:gdLst>
                    <a:gd name="T0" fmla="*/ 79 w 131"/>
                    <a:gd name="T1" fmla="*/ 45 h 111"/>
                    <a:gd name="T2" fmla="*/ 79 w 131"/>
                    <a:gd name="T3" fmla="*/ 45 h 111"/>
                    <a:gd name="T4" fmla="*/ 89 w 131"/>
                    <a:gd name="T5" fmla="*/ 56 h 111"/>
                    <a:gd name="T6" fmla="*/ 101 w 131"/>
                    <a:gd name="T7" fmla="*/ 67 h 111"/>
                    <a:gd name="T8" fmla="*/ 109 w 131"/>
                    <a:gd name="T9" fmla="*/ 75 h 111"/>
                    <a:gd name="T10" fmla="*/ 116 w 131"/>
                    <a:gd name="T11" fmla="*/ 86 h 111"/>
                    <a:gd name="T12" fmla="*/ 121 w 131"/>
                    <a:gd name="T13" fmla="*/ 92 h 111"/>
                    <a:gd name="T14" fmla="*/ 127 w 131"/>
                    <a:gd name="T15" fmla="*/ 101 h 111"/>
                    <a:gd name="T16" fmla="*/ 130 w 131"/>
                    <a:gd name="T17" fmla="*/ 105 h 111"/>
                    <a:gd name="T18" fmla="*/ 127 w 131"/>
                    <a:gd name="T19" fmla="*/ 107 h 111"/>
                    <a:gd name="T20" fmla="*/ 127 w 131"/>
                    <a:gd name="T21" fmla="*/ 107 h 111"/>
                    <a:gd name="T22" fmla="*/ 124 w 131"/>
                    <a:gd name="T23" fmla="*/ 110 h 111"/>
                    <a:gd name="T24" fmla="*/ 116 w 131"/>
                    <a:gd name="T25" fmla="*/ 107 h 111"/>
                    <a:gd name="T26" fmla="*/ 112 w 131"/>
                    <a:gd name="T27" fmla="*/ 105 h 111"/>
                    <a:gd name="T28" fmla="*/ 101 w 131"/>
                    <a:gd name="T29" fmla="*/ 98 h 111"/>
                    <a:gd name="T30" fmla="*/ 91 w 131"/>
                    <a:gd name="T31" fmla="*/ 92 h 111"/>
                    <a:gd name="T32" fmla="*/ 79 w 131"/>
                    <a:gd name="T33" fmla="*/ 84 h 111"/>
                    <a:gd name="T34" fmla="*/ 65 w 131"/>
                    <a:gd name="T35" fmla="*/ 73 h 111"/>
                    <a:gd name="T36" fmla="*/ 53 w 131"/>
                    <a:gd name="T37" fmla="*/ 65 h 111"/>
                    <a:gd name="T38" fmla="*/ 53 w 131"/>
                    <a:gd name="T39" fmla="*/ 65 h 111"/>
                    <a:gd name="T40" fmla="*/ 40 w 131"/>
                    <a:gd name="T41" fmla="*/ 51 h 111"/>
                    <a:gd name="T42" fmla="*/ 28 w 131"/>
                    <a:gd name="T43" fmla="*/ 42 h 111"/>
                    <a:gd name="T44" fmla="*/ 19 w 131"/>
                    <a:gd name="T45" fmla="*/ 32 h 111"/>
                    <a:gd name="T46" fmla="*/ 12 w 131"/>
                    <a:gd name="T47" fmla="*/ 23 h 111"/>
                    <a:gd name="T48" fmla="*/ 7 w 131"/>
                    <a:gd name="T49" fmla="*/ 15 h 111"/>
                    <a:gd name="T50" fmla="*/ 2 w 131"/>
                    <a:gd name="T51" fmla="*/ 8 h 111"/>
                    <a:gd name="T52" fmla="*/ 0 w 131"/>
                    <a:gd name="T53" fmla="*/ 2 h 111"/>
                    <a:gd name="T54" fmla="*/ 0 w 131"/>
                    <a:gd name="T55" fmla="*/ 0 h 111"/>
                    <a:gd name="T56" fmla="*/ 0 w 131"/>
                    <a:gd name="T57" fmla="*/ 0 h 111"/>
                    <a:gd name="T58" fmla="*/ 5 w 131"/>
                    <a:gd name="T59" fmla="*/ 0 h 111"/>
                    <a:gd name="T60" fmla="*/ 10 w 131"/>
                    <a:gd name="T61" fmla="*/ 0 h 111"/>
                    <a:gd name="T62" fmla="*/ 17 w 131"/>
                    <a:gd name="T63" fmla="*/ 4 h 111"/>
                    <a:gd name="T64" fmla="*/ 28 w 131"/>
                    <a:gd name="T65" fmla="*/ 8 h 111"/>
                    <a:gd name="T66" fmla="*/ 40 w 131"/>
                    <a:gd name="T67" fmla="*/ 15 h 111"/>
                    <a:gd name="T68" fmla="*/ 50 w 131"/>
                    <a:gd name="T69" fmla="*/ 23 h 111"/>
                    <a:gd name="T70" fmla="*/ 63 w 131"/>
                    <a:gd name="T71" fmla="*/ 32 h 111"/>
                    <a:gd name="T72" fmla="*/ 79 w 131"/>
                    <a:gd name="T73" fmla="*/ 45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111"/>
                    <a:gd name="T113" fmla="*/ 131 w 13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111">
                      <a:moveTo>
                        <a:pt x="79" y="45"/>
                      </a:moveTo>
                      <a:lnTo>
                        <a:pt x="79" y="45"/>
                      </a:ln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noFill/>
                <a:ln w="12700" cap="rnd">
                  <a:solidFill>
                    <a:srgbClr val="000000"/>
                  </a:solidFill>
                  <a:round/>
                  <a:headEnd type="none" w="sm" len="sm"/>
                  <a:tailEnd type="none" w="sm" len="sm"/>
                </a:ln>
              </p:spPr>
              <p:txBody>
                <a:bodyPr/>
                <a:lstStyle/>
                <a:p>
                  <a:endParaRPr lang="zh-CN" altLang="en-US"/>
                </a:p>
              </p:txBody>
            </p:sp>
          </p:grpSp>
        </p:grpSp>
        <p:sp>
          <p:nvSpPr>
            <p:cNvPr id="547" name="Line 58"/>
            <p:cNvSpPr>
              <a:spLocks noChangeShapeType="1"/>
            </p:cNvSpPr>
            <p:nvPr/>
          </p:nvSpPr>
          <p:spPr bwMode="auto">
            <a:xfrm>
              <a:off x="1703" y="2616"/>
              <a:ext cx="1008" cy="36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48" name="Line 59"/>
            <p:cNvSpPr>
              <a:spLocks noChangeShapeType="1"/>
            </p:cNvSpPr>
            <p:nvPr/>
          </p:nvSpPr>
          <p:spPr bwMode="auto">
            <a:xfrm flipH="1">
              <a:off x="3047" y="2112"/>
              <a:ext cx="204" cy="576"/>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49" name="Line 60"/>
            <p:cNvSpPr>
              <a:spLocks noChangeShapeType="1"/>
            </p:cNvSpPr>
            <p:nvPr/>
          </p:nvSpPr>
          <p:spPr bwMode="auto">
            <a:xfrm flipV="1">
              <a:off x="1919" y="2292"/>
              <a:ext cx="2592" cy="264"/>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50" name="Line 61"/>
            <p:cNvSpPr>
              <a:spLocks noChangeShapeType="1"/>
            </p:cNvSpPr>
            <p:nvPr/>
          </p:nvSpPr>
          <p:spPr bwMode="auto">
            <a:xfrm>
              <a:off x="3611" y="1980"/>
              <a:ext cx="900" cy="12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51" name="Line 62"/>
            <p:cNvSpPr>
              <a:spLocks noChangeShapeType="1"/>
            </p:cNvSpPr>
            <p:nvPr/>
          </p:nvSpPr>
          <p:spPr bwMode="auto">
            <a:xfrm flipV="1">
              <a:off x="3443" y="2388"/>
              <a:ext cx="1164" cy="456"/>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52" name="Line 63"/>
            <p:cNvSpPr>
              <a:spLocks noChangeShapeType="1"/>
            </p:cNvSpPr>
            <p:nvPr/>
          </p:nvSpPr>
          <p:spPr bwMode="auto">
            <a:xfrm flipV="1">
              <a:off x="1679" y="1920"/>
              <a:ext cx="1224" cy="12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grpSp>
          <p:nvGrpSpPr>
            <p:cNvPr id="553" name="Group 64"/>
            <p:cNvGrpSpPr>
              <a:grpSpLocks/>
            </p:cNvGrpSpPr>
            <p:nvPr/>
          </p:nvGrpSpPr>
          <p:grpSpPr bwMode="auto">
            <a:xfrm>
              <a:off x="2507" y="2694"/>
              <a:ext cx="1359" cy="1118"/>
              <a:chOff x="2507" y="2694"/>
              <a:chExt cx="1359" cy="1118"/>
            </a:xfrm>
          </p:grpSpPr>
          <p:sp>
            <p:nvSpPr>
              <p:cNvPr id="622" name="Freeform 65"/>
              <p:cNvSpPr>
                <a:spLocks/>
              </p:cNvSpPr>
              <p:nvPr/>
            </p:nvSpPr>
            <p:spPr bwMode="auto">
              <a:xfrm>
                <a:off x="2519" y="3187"/>
                <a:ext cx="694" cy="609"/>
              </a:xfrm>
              <a:custGeom>
                <a:avLst/>
                <a:gdLst>
                  <a:gd name="T0" fmla="*/ 0 w 694"/>
                  <a:gd name="T1" fmla="*/ 166 h 609"/>
                  <a:gd name="T2" fmla="*/ 166 w 694"/>
                  <a:gd name="T3" fmla="*/ 0 h 609"/>
                  <a:gd name="T4" fmla="*/ 693 w 694"/>
                  <a:gd name="T5" fmla="*/ 421 h 609"/>
                  <a:gd name="T6" fmla="*/ 693 w 694"/>
                  <a:gd name="T7" fmla="*/ 476 h 609"/>
                  <a:gd name="T8" fmla="*/ 526 w 694"/>
                  <a:gd name="T9" fmla="*/ 608 h 609"/>
                  <a:gd name="T10" fmla="*/ 0 w 694"/>
                  <a:gd name="T11" fmla="*/ 184 h 609"/>
                  <a:gd name="T12" fmla="*/ 0 w 694"/>
                  <a:gd name="T13" fmla="*/ 166 h 609"/>
                  <a:gd name="T14" fmla="*/ 0 60000 65536"/>
                  <a:gd name="T15" fmla="*/ 0 60000 65536"/>
                  <a:gd name="T16" fmla="*/ 0 60000 65536"/>
                  <a:gd name="T17" fmla="*/ 0 60000 65536"/>
                  <a:gd name="T18" fmla="*/ 0 60000 65536"/>
                  <a:gd name="T19" fmla="*/ 0 60000 65536"/>
                  <a:gd name="T20" fmla="*/ 0 60000 65536"/>
                  <a:gd name="T21" fmla="*/ 0 w 694"/>
                  <a:gd name="T22" fmla="*/ 0 h 609"/>
                  <a:gd name="T23" fmla="*/ 694 w 694"/>
                  <a:gd name="T24" fmla="*/ 609 h 6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4" h="609">
                    <a:moveTo>
                      <a:pt x="0" y="166"/>
                    </a:moveTo>
                    <a:lnTo>
                      <a:pt x="166" y="0"/>
                    </a:lnTo>
                    <a:lnTo>
                      <a:pt x="693" y="421"/>
                    </a:lnTo>
                    <a:lnTo>
                      <a:pt x="693" y="476"/>
                    </a:lnTo>
                    <a:lnTo>
                      <a:pt x="526" y="608"/>
                    </a:lnTo>
                    <a:lnTo>
                      <a:pt x="0" y="184"/>
                    </a:lnTo>
                    <a:lnTo>
                      <a:pt x="0" y="166"/>
                    </a:lnTo>
                  </a:path>
                </a:pathLst>
              </a:custGeom>
              <a:solidFill>
                <a:srgbClr val="FFFFFF"/>
              </a:solidFill>
              <a:ln w="9525" cap="rnd">
                <a:noFill/>
                <a:round/>
                <a:headEnd/>
                <a:tailEnd/>
              </a:ln>
            </p:spPr>
            <p:txBody>
              <a:bodyPr/>
              <a:lstStyle/>
              <a:p>
                <a:endParaRPr lang="zh-CN" altLang="en-US"/>
              </a:p>
            </p:txBody>
          </p:sp>
          <p:sp>
            <p:nvSpPr>
              <p:cNvPr id="623" name="Freeform 66"/>
              <p:cNvSpPr>
                <a:spLocks/>
              </p:cNvSpPr>
              <p:nvPr/>
            </p:nvSpPr>
            <p:spPr bwMode="auto">
              <a:xfrm>
                <a:off x="2509" y="3170"/>
                <a:ext cx="188" cy="190"/>
              </a:xfrm>
              <a:custGeom>
                <a:avLst/>
                <a:gdLst>
                  <a:gd name="T0" fmla="*/ 184 w 188"/>
                  <a:gd name="T1" fmla="*/ 8 h 190"/>
                  <a:gd name="T2" fmla="*/ 162 w 188"/>
                  <a:gd name="T3" fmla="*/ 10 h 190"/>
                  <a:gd name="T4" fmla="*/ 0 w 188"/>
                  <a:gd name="T5" fmla="*/ 173 h 190"/>
                  <a:gd name="T6" fmla="*/ 24 w 188"/>
                  <a:gd name="T7" fmla="*/ 189 h 190"/>
                  <a:gd name="T8" fmla="*/ 187 w 188"/>
                  <a:gd name="T9" fmla="*/ 23 h 190"/>
                  <a:gd name="T10" fmla="*/ 165 w 188"/>
                  <a:gd name="T11" fmla="*/ 26 h 190"/>
                  <a:gd name="T12" fmla="*/ 184 w 188"/>
                  <a:gd name="T13" fmla="*/ 8 h 190"/>
                  <a:gd name="T14" fmla="*/ 173 w 188"/>
                  <a:gd name="T15" fmla="*/ 0 h 190"/>
                  <a:gd name="T16" fmla="*/ 162 w 188"/>
                  <a:gd name="T17" fmla="*/ 10 h 190"/>
                  <a:gd name="T18" fmla="*/ 184 w 188"/>
                  <a:gd name="T19" fmla="*/ 8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90"/>
                  <a:gd name="T32" fmla="*/ 188 w 188"/>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90">
                    <a:moveTo>
                      <a:pt x="184" y="8"/>
                    </a:moveTo>
                    <a:lnTo>
                      <a:pt x="162" y="10"/>
                    </a:lnTo>
                    <a:lnTo>
                      <a:pt x="0" y="173"/>
                    </a:lnTo>
                    <a:lnTo>
                      <a:pt x="24" y="189"/>
                    </a:lnTo>
                    <a:lnTo>
                      <a:pt x="187" y="23"/>
                    </a:lnTo>
                    <a:lnTo>
                      <a:pt x="165" y="26"/>
                    </a:lnTo>
                    <a:lnTo>
                      <a:pt x="184" y="8"/>
                    </a:lnTo>
                    <a:lnTo>
                      <a:pt x="173" y="0"/>
                    </a:lnTo>
                    <a:lnTo>
                      <a:pt x="162" y="10"/>
                    </a:lnTo>
                    <a:lnTo>
                      <a:pt x="184" y="8"/>
                    </a:lnTo>
                  </a:path>
                </a:pathLst>
              </a:custGeom>
              <a:solidFill>
                <a:srgbClr val="000000"/>
              </a:solidFill>
              <a:ln w="9525" cap="rnd">
                <a:noFill/>
                <a:round/>
                <a:headEnd/>
                <a:tailEnd/>
              </a:ln>
            </p:spPr>
            <p:txBody>
              <a:bodyPr/>
              <a:lstStyle/>
              <a:p>
                <a:endParaRPr lang="zh-CN" altLang="en-US"/>
              </a:p>
            </p:txBody>
          </p:sp>
          <p:sp>
            <p:nvSpPr>
              <p:cNvPr id="624" name="Freeform 67"/>
              <p:cNvSpPr>
                <a:spLocks/>
              </p:cNvSpPr>
              <p:nvPr/>
            </p:nvSpPr>
            <p:spPr bwMode="auto">
              <a:xfrm>
                <a:off x="2675" y="3178"/>
                <a:ext cx="552" cy="442"/>
              </a:xfrm>
              <a:custGeom>
                <a:avLst/>
                <a:gdLst>
                  <a:gd name="T0" fmla="*/ 551 w 552"/>
                  <a:gd name="T1" fmla="*/ 432 h 442"/>
                  <a:gd name="T2" fmla="*/ 548 w 552"/>
                  <a:gd name="T3" fmla="*/ 425 h 442"/>
                  <a:gd name="T4" fmla="*/ 19 w 552"/>
                  <a:gd name="T5" fmla="*/ 0 h 442"/>
                  <a:gd name="T6" fmla="*/ 0 w 552"/>
                  <a:gd name="T7" fmla="*/ 17 h 442"/>
                  <a:gd name="T8" fmla="*/ 526 w 552"/>
                  <a:gd name="T9" fmla="*/ 441 h 442"/>
                  <a:gd name="T10" fmla="*/ 523 w 552"/>
                  <a:gd name="T11" fmla="*/ 432 h 442"/>
                  <a:gd name="T12" fmla="*/ 551 w 552"/>
                  <a:gd name="T13" fmla="*/ 432 h 442"/>
                  <a:gd name="T14" fmla="*/ 551 w 552"/>
                  <a:gd name="T15" fmla="*/ 427 h 442"/>
                  <a:gd name="T16" fmla="*/ 548 w 552"/>
                  <a:gd name="T17" fmla="*/ 425 h 442"/>
                  <a:gd name="T18" fmla="*/ 551 w 552"/>
                  <a:gd name="T19" fmla="*/ 432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442"/>
                  <a:gd name="T32" fmla="*/ 552 w 552"/>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442">
                    <a:moveTo>
                      <a:pt x="551" y="432"/>
                    </a:moveTo>
                    <a:lnTo>
                      <a:pt x="548" y="425"/>
                    </a:lnTo>
                    <a:lnTo>
                      <a:pt x="19" y="0"/>
                    </a:lnTo>
                    <a:lnTo>
                      <a:pt x="0" y="17"/>
                    </a:lnTo>
                    <a:lnTo>
                      <a:pt x="526" y="441"/>
                    </a:lnTo>
                    <a:lnTo>
                      <a:pt x="523" y="432"/>
                    </a:lnTo>
                    <a:lnTo>
                      <a:pt x="551" y="432"/>
                    </a:lnTo>
                    <a:lnTo>
                      <a:pt x="551" y="427"/>
                    </a:lnTo>
                    <a:lnTo>
                      <a:pt x="548" y="425"/>
                    </a:lnTo>
                    <a:lnTo>
                      <a:pt x="551" y="432"/>
                    </a:lnTo>
                  </a:path>
                </a:pathLst>
              </a:custGeom>
              <a:solidFill>
                <a:srgbClr val="000000"/>
              </a:solidFill>
              <a:ln w="9525" cap="rnd">
                <a:noFill/>
                <a:round/>
                <a:headEnd/>
                <a:tailEnd/>
              </a:ln>
            </p:spPr>
            <p:txBody>
              <a:bodyPr/>
              <a:lstStyle/>
              <a:p>
                <a:endParaRPr lang="zh-CN" altLang="en-US"/>
              </a:p>
            </p:txBody>
          </p:sp>
          <p:sp>
            <p:nvSpPr>
              <p:cNvPr id="625" name="Freeform 68"/>
              <p:cNvSpPr>
                <a:spLocks/>
              </p:cNvSpPr>
              <p:nvPr/>
            </p:nvSpPr>
            <p:spPr bwMode="auto">
              <a:xfrm>
                <a:off x="3187" y="3607"/>
                <a:ext cx="45" cy="66"/>
              </a:xfrm>
              <a:custGeom>
                <a:avLst/>
                <a:gdLst>
                  <a:gd name="T0" fmla="*/ 39 w 45"/>
                  <a:gd name="T1" fmla="*/ 65 h 66"/>
                  <a:gd name="T2" fmla="*/ 44 w 45"/>
                  <a:gd name="T3" fmla="*/ 56 h 66"/>
                  <a:gd name="T4" fmla="*/ 44 w 45"/>
                  <a:gd name="T5" fmla="*/ 0 h 66"/>
                  <a:gd name="T6" fmla="*/ 0 w 45"/>
                  <a:gd name="T7" fmla="*/ 0 h 66"/>
                  <a:gd name="T8" fmla="*/ 0 w 45"/>
                  <a:gd name="T9" fmla="*/ 56 h 66"/>
                  <a:gd name="T10" fmla="*/ 4 w 45"/>
                  <a:gd name="T11" fmla="*/ 47 h 66"/>
                  <a:gd name="T12" fmla="*/ 39 w 45"/>
                  <a:gd name="T13" fmla="*/ 65 h 66"/>
                  <a:gd name="T14" fmla="*/ 44 w 45"/>
                  <a:gd name="T15" fmla="*/ 60 h 66"/>
                  <a:gd name="T16" fmla="*/ 44 w 45"/>
                  <a:gd name="T17" fmla="*/ 56 h 66"/>
                  <a:gd name="T18" fmla="*/ 39 w 45"/>
                  <a:gd name="T19" fmla="*/ 65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6"/>
                  <a:gd name="T32" fmla="*/ 45 w 4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6">
                    <a:moveTo>
                      <a:pt x="39" y="65"/>
                    </a:moveTo>
                    <a:lnTo>
                      <a:pt x="44" y="56"/>
                    </a:lnTo>
                    <a:lnTo>
                      <a:pt x="44" y="0"/>
                    </a:lnTo>
                    <a:lnTo>
                      <a:pt x="0" y="0"/>
                    </a:lnTo>
                    <a:lnTo>
                      <a:pt x="0" y="56"/>
                    </a:lnTo>
                    <a:lnTo>
                      <a:pt x="4" y="47"/>
                    </a:lnTo>
                    <a:lnTo>
                      <a:pt x="39" y="65"/>
                    </a:lnTo>
                    <a:lnTo>
                      <a:pt x="44" y="60"/>
                    </a:lnTo>
                    <a:lnTo>
                      <a:pt x="44" y="56"/>
                    </a:lnTo>
                    <a:lnTo>
                      <a:pt x="39" y="65"/>
                    </a:lnTo>
                  </a:path>
                </a:pathLst>
              </a:custGeom>
              <a:solidFill>
                <a:srgbClr val="000000"/>
              </a:solidFill>
              <a:ln w="9525" cap="rnd">
                <a:noFill/>
                <a:round/>
                <a:headEnd/>
                <a:tailEnd/>
              </a:ln>
            </p:spPr>
            <p:txBody>
              <a:bodyPr/>
              <a:lstStyle/>
              <a:p>
                <a:endParaRPr lang="zh-CN" altLang="en-US"/>
              </a:p>
            </p:txBody>
          </p:sp>
          <p:sp>
            <p:nvSpPr>
              <p:cNvPr id="626" name="Freeform 69"/>
              <p:cNvSpPr>
                <a:spLocks/>
              </p:cNvSpPr>
              <p:nvPr/>
            </p:nvSpPr>
            <p:spPr bwMode="auto">
              <a:xfrm>
                <a:off x="3034" y="3655"/>
                <a:ext cx="190" cy="157"/>
              </a:xfrm>
              <a:custGeom>
                <a:avLst/>
                <a:gdLst>
                  <a:gd name="T0" fmla="*/ 0 w 190"/>
                  <a:gd name="T1" fmla="*/ 149 h 157"/>
                  <a:gd name="T2" fmla="*/ 19 w 190"/>
                  <a:gd name="T3" fmla="*/ 149 h 157"/>
                  <a:gd name="T4" fmla="*/ 189 w 190"/>
                  <a:gd name="T5" fmla="*/ 17 h 157"/>
                  <a:gd name="T6" fmla="*/ 166 w 190"/>
                  <a:gd name="T7" fmla="*/ 0 h 157"/>
                  <a:gd name="T8" fmla="*/ 0 w 190"/>
                  <a:gd name="T9" fmla="*/ 131 h 157"/>
                  <a:gd name="T10" fmla="*/ 19 w 190"/>
                  <a:gd name="T11" fmla="*/ 131 h 157"/>
                  <a:gd name="T12" fmla="*/ 0 w 190"/>
                  <a:gd name="T13" fmla="*/ 149 h 157"/>
                  <a:gd name="T14" fmla="*/ 8 w 190"/>
                  <a:gd name="T15" fmla="*/ 156 h 157"/>
                  <a:gd name="T16" fmla="*/ 19 w 190"/>
                  <a:gd name="T17" fmla="*/ 149 h 157"/>
                  <a:gd name="T18" fmla="*/ 0 w 190"/>
                  <a:gd name="T19" fmla="*/ 149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57"/>
                  <a:gd name="T32" fmla="*/ 190 w 19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57">
                    <a:moveTo>
                      <a:pt x="0" y="149"/>
                    </a:moveTo>
                    <a:lnTo>
                      <a:pt x="19" y="149"/>
                    </a:lnTo>
                    <a:lnTo>
                      <a:pt x="189" y="17"/>
                    </a:lnTo>
                    <a:lnTo>
                      <a:pt x="166" y="0"/>
                    </a:lnTo>
                    <a:lnTo>
                      <a:pt x="0" y="131"/>
                    </a:lnTo>
                    <a:lnTo>
                      <a:pt x="19" y="131"/>
                    </a:lnTo>
                    <a:lnTo>
                      <a:pt x="0" y="149"/>
                    </a:lnTo>
                    <a:lnTo>
                      <a:pt x="8" y="156"/>
                    </a:lnTo>
                    <a:lnTo>
                      <a:pt x="19" y="149"/>
                    </a:lnTo>
                    <a:lnTo>
                      <a:pt x="0" y="149"/>
                    </a:lnTo>
                  </a:path>
                </a:pathLst>
              </a:custGeom>
              <a:solidFill>
                <a:srgbClr val="000000"/>
              </a:solidFill>
              <a:ln w="9525" cap="rnd">
                <a:noFill/>
                <a:round/>
                <a:headEnd/>
                <a:tailEnd/>
              </a:ln>
            </p:spPr>
            <p:txBody>
              <a:bodyPr/>
              <a:lstStyle/>
              <a:p>
                <a:endParaRPr lang="zh-CN" altLang="en-US"/>
              </a:p>
            </p:txBody>
          </p:sp>
          <p:sp>
            <p:nvSpPr>
              <p:cNvPr id="627" name="Freeform 70"/>
              <p:cNvSpPr>
                <a:spLocks/>
              </p:cNvSpPr>
              <p:nvPr/>
            </p:nvSpPr>
            <p:spPr bwMode="auto">
              <a:xfrm>
                <a:off x="2507" y="3362"/>
                <a:ext cx="550" cy="443"/>
              </a:xfrm>
              <a:custGeom>
                <a:avLst/>
                <a:gdLst>
                  <a:gd name="T0" fmla="*/ 0 w 550"/>
                  <a:gd name="T1" fmla="*/ 8 h 443"/>
                  <a:gd name="T2" fmla="*/ 5 w 550"/>
                  <a:gd name="T3" fmla="*/ 17 h 443"/>
                  <a:gd name="T4" fmla="*/ 529 w 550"/>
                  <a:gd name="T5" fmla="*/ 442 h 443"/>
                  <a:gd name="T6" fmla="*/ 549 w 550"/>
                  <a:gd name="T7" fmla="*/ 424 h 443"/>
                  <a:gd name="T8" fmla="*/ 24 w 550"/>
                  <a:gd name="T9" fmla="*/ 0 h 443"/>
                  <a:gd name="T10" fmla="*/ 29 w 550"/>
                  <a:gd name="T11" fmla="*/ 8 h 443"/>
                  <a:gd name="T12" fmla="*/ 0 w 550"/>
                  <a:gd name="T13" fmla="*/ 8 h 443"/>
                  <a:gd name="T14" fmla="*/ 0 w 550"/>
                  <a:gd name="T15" fmla="*/ 13 h 443"/>
                  <a:gd name="T16" fmla="*/ 5 w 550"/>
                  <a:gd name="T17" fmla="*/ 17 h 443"/>
                  <a:gd name="T18" fmla="*/ 0 w 550"/>
                  <a:gd name="T19" fmla="*/ 8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0"/>
                  <a:gd name="T31" fmla="*/ 0 h 443"/>
                  <a:gd name="T32" fmla="*/ 550 w 550"/>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0" h="443">
                    <a:moveTo>
                      <a:pt x="0" y="8"/>
                    </a:moveTo>
                    <a:lnTo>
                      <a:pt x="5" y="17"/>
                    </a:lnTo>
                    <a:lnTo>
                      <a:pt x="529" y="442"/>
                    </a:lnTo>
                    <a:lnTo>
                      <a:pt x="549" y="424"/>
                    </a:lnTo>
                    <a:lnTo>
                      <a:pt x="24" y="0"/>
                    </a:lnTo>
                    <a:lnTo>
                      <a:pt x="29" y="8"/>
                    </a:lnTo>
                    <a:lnTo>
                      <a:pt x="0" y="8"/>
                    </a:lnTo>
                    <a:lnTo>
                      <a:pt x="0" y="13"/>
                    </a:lnTo>
                    <a:lnTo>
                      <a:pt x="5" y="17"/>
                    </a:lnTo>
                    <a:lnTo>
                      <a:pt x="0" y="8"/>
                    </a:lnTo>
                  </a:path>
                </a:pathLst>
              </a:custGeom>
              <a:solidFill>
                <a:srgbClr val="000000"/>
              </a:solidFill>
              <a:ln w="9525" cap="rnd">
                <a:noFill/>
                <a:round/>
                <a:headEnd/>
                <a:tailEnd/>
              </a:ln>
            </p:spPr>
            <p:txBody>
              <a:bodyPr/>
              <a:lstStyle/>
              <a:p>
                <a:endParaRPr lang="zh-CN" altLang="en-US"/>
              </a:p>
            </p:txBody>
          </p:sp>
          <p:sp>
            <p:nvSpPr>
              <p:cNvPr id="628" name="Freeform 71"/>
              <p:cNvSpPr>
                <a:spLocks/>
              </p:cNvSpPr>
              <p:nvPr/>
            </p:nvSpPr>
            <p:spPr bwMode="auto">
              <a:xfrm>
                <a:off x="2507" y="3346"/>
                <a:ext cx="45" cy="36"/>
              </a:xfrm>
              <a:custGeom>
                <a:avLst/>
                <a:gdLst>
                  <a:gd name="T0" fmla="*/ 4 w 45"/>
                  <a:gd name="T1" fmla="*/ 0 h 36"/>
                  <a:gd name="T2" fmla="*/ 0 w 45"/>
                  <a:gd name="T3" fmla="*/ 11 h 36"/>
                  <a:gd name="T4" fmla="*/ 0 w 45"/>
                  <a:gd name="T5" fmla="*/ 35 h 36"/>
                  <a:gd name="T6" fmla="*/ 44 w 45"/>
                  <a:gd name="T7" fmla="*/ 35 h 36"/>
                  <a:gd name="T8" fmla="*/ 44 w 45"/>
                  <a:gd name="T9" fmla="*/ 11 h 36"/>
                  <a:gd name="T10" fmla="*/ 40 w 45"/>
                  <a:gd name="T11" fmla="*/ 20 h 36"/>
                  <a:gd name="T12" fmla="*/ 4 w 45"/>
                  <a:gd name="T13" fmla="*/ 0 h 36"/>
                  <a:gd name="T14" fmla="*/ 0 w 45"/>
                  <a:gd name="T15" fmla="*/ 5 h 36"/>
                  <a:gd name="T16" fmla="*/ 0 w 45"/>
                  <a:gd name="T17" fmla="*/ 11 h 36"/>
                  <a:gd name="T18" fmla="*/ 4 w 45"/>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4" y="0"/>
                    </a:moveTo>
                    <a:lnTo>
                      <a:pt x="0" y="11"/>
                    </a:lnTo>
                    <a:lnTo>
                      <a:pt x="0" y="35"/>
                    </a:lnTo>
                    <a:lnTo>
                      <a:pt x="44" y="35"/>
                    </a:lnTo>
                    <a:lnTo>
                      <a:pt x="44" y="11"/>
                    </a:lnTo>
                    <a:lnTo>
                      <a:pt x="40" y="20"/>
                    </a:lnTo>
                    <a:lnTo>
                      <a:pt x="4" y="0"/>
                    </a:lnTo>
                    <a:lnTo>
                      <a:pt x="0" y="5"/>
                    </a:lnTo>
                    <a:lnTo>
                      <a:pt x="0" y="11"/>
                    </a:lnTo>
                    <a:lnTo>
                      <a:pt x="4" y="0"/>
                    </a:lnTo>
                  </a:path>
                </a:pathLst>
              </a:custGeom>
              <a:solidFill>
                <a:srgbClr val="000000"/>
              </a:solidFill>
              <a:ln w="9525" cap="rnd">
                <a:noFill/>
                <a:round/>
                <a:headEnd/>
                <a:tailEnd/>
              </a:ln>
            </p:spPr>
            <p:txBody>
              <a:bodyPr/>
              <a:lstStyle/>
              <a:p>
                <a:endParaRPr lang="zh-CN" altLang="en-US"/>
              </a:p>
            </p:txBody>
          </p:sp>
          <p:sp>
            <p:nvSpPr>
              <p:cNvPr id="629" name="Freeform 72"/>
              <p:cNvSpPr>
                <a:spLocks/>
              </p:cNvSpPr>
              <p:nvPr/>
            </p:nvSpPr>
            <p:spPr bwMode="auto">
              <a:xfrm>
                <a:off x="2519" y="3184"/>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solidFill>
                <a:srgbClr val="FFFFFF"/>
              </a:solidFill>
              <a:ln w="9525" cap="rnd">
                <a:noFill/>
                <a:round/>
                <a:headEnd/>
                <a:tailEnd/>
              </a:ln>
            </p:spPr>
            <p:txBody>
              <a:bodyPr/>
              <a:lstStyle/>
              <a:p>
                <a:endParaRPr lang="zh-CN" altLang="en-US"/>
              </a:p>
            </p:txBody>
          </p:sp>
          <p:sp>
            <p:nvSpPr>
              <p:cNvPr id="630" name="Freeform 73"/>
              <p:cNvSpPr>
                <a:spLocks/>
              </p:cNvSpPr>
              <p:nvPr/>
            </p:nvSpPr>
            <p:spPr bwMode="auto">
              <a:xfrm>
                <a:off x="2519" y="3184"/>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noFill/>
              <a:ln w="12700" cap="rnd">
                <a:solidFill>
                  <a:srgbClr val="000000"/>
                </a:solidFill>
                <a:round/>
                <a:headEnd type="none" w="sm" len="sm"/>
                <a:tailEnd type="none" w="sm" len="sm"/>
              </a:ln>
            </p:spPr>
            <p:txBody>
              <a:bodyPr/>
              <a:lstStyle/>
              <a:p>
                <a:endParaRPr lang="zh-CN" altLang="en-US"/>
              </a:p>
            </p:txBody>
          </p:sp>
          <p:sp>
            <p:nvSpPr>
              <p:cNvPr id="631" name="Freeform 74"/>
              <p:cNvSpPr>
                <a:spLocks/>
              </p:cNvSpPr>
              <p:nvPr/>
            </p:nvSpPr>
            <p:spPr bwMode="auto">
              <a:xfrm>
                <a:off x="2519" y="3354"/>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solidFill>
                <a:srgbClr val="FFFFFF"/>
              </a:solidFill>
              <a:ln w="9525" cap="rnd">
                <a:noFill/>
                <a:round/>
                <a:headEnd/>
                <a:tailEnd/>
              </a:ln>
            </p:spPr>
            <p:txBody>
              <a:bodyPr/>
              <a:lstStyle/>
              <a:p>
                <a:endParaRPr lang="zh-CN" altLang="en-US"/>
              </a:p>
            </p:txBody>
          </p:sp>
          <p:sp>
            <p:nvSpPr>
              <p:cNvPr id="632" name="Freeform 75"/>
              <p:cNvSpPr>
                <a:spLocks/>
              </p:cNvSpPr>
              <p:nvPr/>
            </p:nvSpPr>
            <p:spPr bwMode="auto">
              <a:xfrm>
                <a:off x="2519" y="3354"/>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noFill/>
              <a:ln w="12700" cap="rnd">
                <a:solidFill>
                  <a:srgbClr val="000000"/>
                </a:solidFill>
                <a:round/>
                <a:headEnd type="none" w="sm" len="sm"/>
                <a:tailEnd type="none" w="sm" len="sm"/>
              </a:ln>
            </p:spPr>
            <p:txBody>
              <a:bodyPr/>
              <a:lstStyle/>
              <a:p>
                <a:endParaRPr lang="zh-CN" altLang="en-US"/>
              </a:p>
            </p:txBody>
          </p:sp>
          <p:sp>
            <p:nvSpPr>
              <p:cNvPr id="633" name="Freeform 76"/>
              <p:cNvSpPr>
                <a:spLocks/>
              </p:cNvSpPr>
              <p:nvPr/>
            </p:nvSpPr>
            <p:spPr bwMode="auto">
              <a:xfrm>
                <a:off x="3048" y="3607"/>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solidFill>
                <a:srgbClr val="FFFFFF"/>
              </a:solidFill>
              <a:ln w="9525" cap="rnd">
                <a:noFill/>
                <a:round/>
                <a:headEnd/>
                <a:tailEnd/>
              </a:ln>
            </p:spPr>
            <p:txBody>
              <a:bodyPr/>
              <a:lstStyle/>
              <a:p>
                <a:endParaRPr lang="zh-CN" altLang="en-US"/>
              </a:p>
            </p:txBody>
          </p:sp>
          <p:sp>
            <p:nvSpPr>
              <p:cNvPr id="634" name="Freeform 77"/>
              <p:cNvSpPr>
                <a:spLocks/>
              </p:cNvSpPr>
              <p:nvPr/>
            </p:nvSpPr>
            <p:spPr bwMode="auto">
              <a:xfrm>
                <a:off x="3048" y="3607"/>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noFill/>
              <a:ln w="12700" cap="rnd">
                <a:solidFill>
                  <a:srgbClr val="000000"/>
                </a:solidFill>
                <a:round/>
                <a:headEnd type="none" w="sm" len="sm"/>
                <a:tailEnd type="none" w="sm" len="sm"/>
              </a:ln>
            </p:spPr>
            <p:txBody>
              <a:bodyPr/>
              <a:lstStyle/>
              <a:p>
                <a:endParaRPr lang="zh-CN" altLang="en-US"/>
              </a:p>
            </p:txBody>
          </p:sp>
          <p:sp>
            <p:nvSpPr>
              <p:cNvPr id="635" name="Freeform 78"/>
              <p:cNvSpPr>
                <a:spLocks/>
              </p:cNvSpPr>
              <p:nvPr/>
            </p:nvSpPr>
            <p:spPr bwMode="auto">
              <a:xfrm>
                <a:off x="2794" y="2888"/>
                <a:ext cx="731" cy="680"/>
              </a:xfrm>
              <a:custGeom>
                <a:avLst/>
                <a:gdLst>
                  <a:gd name="T0" fmla="*/ 397 w 731"/>
                  <a:gd name="T1" fmla="*/ 679 h 680"/>
                  <a:gd name="T2" fmla="*/ 730 w 731"/>
                  <a:gd name="T3" fmla="*/ 408 h 680"/>
                  <a:gd name="T4" fmla="*/ 730 w 731"/>
                  <a:gd name="T5" fmla="*/ 320 h 680"/>
                  <a:gd name="T6" fmla="*/ 332 w 731"/>
                  <a:gd name="T7" fmla="*/ 0 h 680"/>
                  <a:gd name="T8" fmla="*/ 0 w 731"/>
                  <a:gd name="T9" fmla="*/ 270 h 680"/>
                  <a:gd name="T10" fmla="*/ 0 w 731"/>
                  <a:gd name="T11" fmla="*/ 358 h 680"/>
                  <a:gd name="T12" fmla="*/ 397 w 731"/>
                  <a:gd name="T13" fmla="*/ 679 h 680"/>
                  <a:gd name="T14" fmla="*/ 0 60000 65536"/>
                  <a:gd name="T15" fmla="*/ 0 60000 65536"/>
                  <a:gd name="T16" fmla="*/ 0 60000 65536"/>
                  <a:gd name="T17" fmla="*/ 0 60000 65536"/>
                  <a:gd name="T18" fmla="*/ 0 60000 65536"/>
                  <a:gd name="T19" fmla="*/ 0 60000 65536"/>
                  <a:gd name="T20" fmla="*/ 0 60000 65536"/>
                  <a:gd name="T21" fmla="*/ 0 w 731"/>
                  <a:gd name="T22" fmla="*/ 0 h 680"/>
                  <a:gd name="T23" fmla="*/ 731 w 731"/>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680">
                    <a:moveTo>
                      <a:pt x="397" y="679"/>
                    </a:moveTo>
                    <a:lnTo>
                      <a:pt x="730" y="408"/>
                    </a:lnTo>
                    <a:lnTo>
                      <a:pt x="730" y="320"/>
                    </a:lnTo>
                    <a:lnTo>
                      <a:pt x="332" y="0"/>
                    </a:lnTo>
                    <a:lnTo>
                      <a:pt x="0" y="270"/>
                    </a:lnTo>
                    <a:lnTo>
                      <a:pt x="0" y="358"/>
                    </a:lnTo>
                    <a:lnTo>
                      <a:pt x="397" y="679"/>
                    </a:lnTo>
                  </a:path>
                </a:pathLst>
              </a:custGeom>
              <a:solidFill>
                <a:srgbClr val="FFFFFF"/>
              </a:solidFill>
              <a:ln w="9525" cap="rnd">
                <a:noFill/>
                <a:round/>
                <a:headEnd/>
                <a:tailEnd/>
              </a:ln>
            </p:spPr>
            <p:txBody>
              <a:bodyPr/>
              <a:lstStyle/>
              <a:p>
                <a:endParaRPr lang="zh-CN" altLang="en-US"/>
              </a:p>
            </p:txBody>
          </p:sp>
          <p:sp>
            <p:nvSpPr>
              <p:cNvPr id="636" name="Freeform 79"/>
              <p:cNvSpPr>
                <a:spLocks/>
              </p:cNvSpPr>
              <p:nvPr/>
            </p:nvSpPr>
            <p:spPr bwMode="auto">
              <a:xfrm>
                <a:off x="3180" y="3289"/>
                <a:ext cx="362" cy="286"/>
              </a:xfrm>
              <a:custGeom>
                <a:avLst/>
                <a:gdLst>
                  <a:gd name="T0" fmla="*/ 330 w 362"/>
                  <a:gd name="T1" fmla="*/ 6 h 286"/>
                  <a:gd name="T2" fmla="*/ 336 w 362"/>
                  <a:gd name="T3" fmla="*/ 0 h 286"/>
                  <a:gd name="T4" fmla="*/ 0 w 362"/>
                  <a:gd name="T5" fmla="*/ 269 h 286"/>
                  <a:gd name="T6" fmla="*/ 19 w 362"/>
                  <a:gd name="T7" fmla="*/ 285 h 286"/>
                  <a:gd name="T8" fmla="*/ 355 w 362"/>
                  <a:gd name="T9" fmla="*/ 15 h 286"/>
                  <a:gd name="T10" fmla="*/ 361 w 362"/>
                  <a:gd name="T11" fmla="*/ 6 h 286"/>
                  <a:gd name="T12" fmla="*/ 355 w 362"/>
                  <a:gd name="T13" fmla="*/ 15 h 286"/>
                  <a:gd name="T14" fmla="*/ 361 w 362"/>
                  <a:gd name="T15" fmla="*/ 11 h 286"/>
                  <a:gd name="T16" fmla="*/ 361 w 362"/>
                  <a:gd name="T17" fmla="*/ 6 h 286"/>
                  <a:gd name="T18" fmla="*/ 330 w 362"/>
                  <a:gd name="T19" fmla="*/ 6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2"/>
                  <a:gd name="T31" fmla="*/ 0 h 286"/>
                  <a:gd name="T32" fmla="*/ 362 w 362"/>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2" h="286">
                    <a:moveTo>
                      <a:pt x="330" y="6"/>
                    </a:moveTo>
                    <a:lnTo>
                      <a:pt x="336" y="0"/>
                    </a:lnTo>
                    <a:lnTo>
                      <a:pt x="0" y="269"/>
                    </a:lnTo>
                    <a:lnTo>
                      <a:pt x="19" y="285"/>
                    </a:lnTo>
                    <a:lnTo>
                      <a:pt x="355" y="15"/>
                    </a:lnTo>
                    <a:lnTo>
                      <a:pt x="361" y="6"/>
                    </a:lnTo>
                    <a:lnTo>
                      <a:pt x="355" y="15"/>
                    </a:lnTo>
                    <a:lnTo>
                      <a:pt x="361" y="11"/>
                    </a:lnTo>
                    <a:lnTo>
                      <a:pt x="361" y="6"/>
                    </a:lnTo>
                    <a:lnTo>
                      <a:pt x="330" y="6"/>
                    </a:lnTo>
                  </a:path>
                </a:pathLst>
              </a:custGeom>
              <a:solidFill>
                <a:srgbClr val="000000"/>
              </a:solidFill>
              <a:ln w="9525" cap="rnd">
                <a:noFill/>
                <a:round/>
                <a:headEnd/>
                <a:tailEnd/>
              </a:ln>
            </p:spPr>
            <p:txBody>
              <a:bodyPr/>
              <a:lstStyle/>
              <a:p>
                <a:endParaRPr lang="zh-CN" altLang="en-US"/>
              </a:p>
            </p:txBody>
          </p:sp>
          <p:sp>
            <p:nvSpPr>
              <p:cNvPr id="637" name="Freeform 80"/>
              <p:cNvSpPr>
                <a:spLocks/>
              </p:cNvSpPr>
              <p:nvPr/>
            </p:nvSpPr>
            <p:spPr bwMode="auto">
              <a:xfrm>
                <a:off x="3496" y="3206"/>
                <a:ext cx="46" cy="96"/>
              </a:xfrm>
              <a:custGeom>
                <a:avLst/>
                <a:gdLst>
                  <a:gd name="T0" fmla="*/ 8 w 46"/>
                  <a:gd name="T1" fmla="*/ 17 h 96"/>
                  <a:gd name="T2" fmla="*/ 0 w 46"/>
                  <a:gd name="T3" fmla="*/ 8 h 96"/>
                  <a:gd name="T4" fmla="*/ 0 w 46"/>
                  <a:gd name="T5" fmla="*/ 95 h 96"/>
                  <a:gd name="T6" fmla="*/ 45 w 46"/>
                  <a:gd name="T7" fmla="*/ 95 h 96"/>
                  <a:gd name="T8" fmla="*/ 45 w 46"/>
                  <a:gd name="T9" fmla="*/ 8 h 96"/>
                  <a:gd name="T10" fmla="*/ 36 w 46"/>
                  <a:gd name="T11" fmla="*/ 0 h 96"/>
                  <a:gd name="T12" fmla="*/ 45 w 46"/>
                  <a:gd name="T13" fmla="*/ 8 h 96"/>
                  <a:gd name="T14" fmla="*/ 45 w 46"/>
                  <a:gd name="T15" fmla="*/ 4 h 96"/>
                  <a:gd name="T16" fmla="*/ 36 w 46"/>
                  <a:gd name="T17" fmla="*/ 0 h 96"/>
                  <a:gd name="T18" fmla="*/ 8 w 46"/>
                  <a:gd name="T19" fmla="*/ 1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96"/>
                  <a:gd name="T32" fmla="*/ 46 w 4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96">
                    <a:moveTo>
                      <a:pt x="8" y="17"/>
                    </a:moveTo>
                    <a:lnTo>
                      <a:pt x="0" y="8"/>
                    </a:lnTo>
                    <a:lnTo>
                      <a:pt x="0" y="95"/>
                    </a:lnTo>
                    <a:lnTo>
                      <a:pt x="45" y="95"/>
                    </a:lnTo>
                    <a:lnTo>
                      <a:pt x="45" y="8"/>
                    </a:lnTo>
                    <a:lnTo>
                      <a:pt x="36" y="0"/>
                    </a:lnTo>
                    <a:lnTo>
                      <a:pt x="45" y="8"/>
                    </a:lnTo>
                    <a:lnTo>
                      <a:pt x="45" y="4"/>
                    </a:lnTo>
                    <a:lnTo>
                      <a:pt x="36" y="0"/>
                    </a:lnTo>
                    <a:lnTo>
                      <a:pt x="8" y="17"/>
                    </a:lnTo>
                  </a:path>
                </a:pathLst>
              </a:custGeom>
              <a:solidFill>
                <a:srgbClr val="000000"/>
              </a:solidFill>
              <a:ln w="9525" cap="rnd">
                <a:noFill/>
                <a:round/>
                <a:headEnd/>
                <a:tailEnd/>
              </a:ln>
            </p:spPr>
            <p:txBody>
              <a:bodyPr/>
              <a:lstStyle/>
              <a:p>
                <a:endParaRPr lang="zh-CN" altLang="en-US"/>
              </a:p>
            </p:txBody>
          </p:sp>
          <p:sp>
            <p:nvSpPr>
              <p:cNvPr id="638" name="Freeform 81"/>
              <p:cNvSpPr>
                <a:spLocks/>
              </p:cNvSpPr>
              <p:nvPr/>
            </p:nvSpPr>
            <p:spPr bwMode="auto">
              <a:xfrm>
                <a:off x="3116" y="2872"/>
                <a:ext cx="418" cy="346"/>
              </a:xfrm>
              <a:custGeom>
                <a:avLst/>
                <a:gdLst>
                  <a:gd name="T0" fmla="*/ 19 w 418"/>
                  <a:gd name="T1" fmla="*/ 26 h 346"/>
                  <a:gd name="T2" fmla="*/ 0 w 418"/>
                  <a:gd name="T3" fmla="*/ 26 h 346"/>
                  <a:gd name="T4" fmla="*/ 397 w 418"/>
                  <a:gd name="T5" fmla="*/ 345 h 346"/>
                  <a:gd name="T6" fmla="*/ 417 w 418"/>
                  <a:gd name="T7" fmla="*/ 327 h 346"/>
                  <a:gd name="T8" fmla="*/ 19 w 418"/>
                  <a:gd name="T9" fmla="*/ 8 h 346"/>
                  <a:gd name="T10" fmla="*/ 0 w 418"/>
                  <a:gd name="T11" fmla="*/ 8 h 346"/>
                  <a:gd name="T12" fmla="*/ 19 w 418"/>
                  <a:gd name="T13" fmla="*/ 8 h 346"/>
                  <a:gd name="T14" fmla="*/ 8 w 418"/>
                  <a:gd name="T15" fmla="*/ 0 h 346"/>
                  <a:gd name="T16" fmla="*/ 0 w 418"/>
                  <a:gd name="T17" fmla="*/ 8 h 346"/>
                  <a:gd name="T18" fmla="*/ 19 w 418"/>
                  <a:gd name="T19" fmla="*/ 2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346"/>
                  <a:gd name="T32" fmla="*/ 418 w 418"/>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346">
                    <a:moveTo>
                      <a:pt x="19" y="26"/>
                    </a:moveTo>
                    <a:lnTo>
                      <a:pt x="0" y="26"/>
                    </a:lnTo>
                    <a:lnTo>
                      <a:pt x="397" y="345"/>
                    </a:lnTo>
                    <a:lnTo>
                      <a:pt x="417" y="327"/>
                    </a:lnTo>
                    <a:lnTo>
                      <a:pt x="19" y="8"/>
                    </a:lnTo>
                    <a:lnTo>
                      <a:pt x="0" y="8"/>
                    </a:lnTo>
                    <a:lnTo>
                      <a:pt x="19" y="8"/>
                    </a:lnTo>
                    <a:lnTo>
                      <a:pt x="8" y="0"/>
                    </a:lnTo>
                    <a:lnTo>
                      <a:pt x="0" y="8"/>
                    </a:lnTo>
                    <a:lnTo>
                      <a:pt x="19" y="26"/>
                    </a:lnTo>
                  </a:path>
                </a:pathLst>
              </a:custGeom>
              <a:solidFill>
                <a:srgbClr val="000000"/>
              </a:solidFill>
              <a:ln w="9525" cap="rnd">
                <a:noFill/>
                <a:round/>
                <a:headEnd/>
                <a:tailEnd/>
              </a:ln>
            </p:spPr>
            <p:txBody>
              <a:bodyPr/>
              <a:lstStyle/>
              <a:p>
                <a:endParaRPr lang="zh-CN" altLang="en-US"/>
              </a:p>
            </p:txBody>
          </p:sp>
          <p:sp>
            <p:nvSpPr>
              <p:cNvPr id="639" name="Freeform 82"/>
              <p:cNvSpPr>
                <a:spLocks/>
              </p:cNvSpPr>
              <p:nvPr/>
            </p:nvSpPr>
            <p:spPr bwMode="auto">
              <a:xfrm>
                <a:off x="2779" y="2878"/>
                <a:ext cx="360" cy="290"/>
              </a:xfrm>
              <a:custGeom>
                <a:avLst/>
                <a:gdLst>
                  <a:gd name="T0" fmla="*/ 29 w 360"/>
                  <a:gd name="T1" fmla="*/ 280 h 290"/>
                  <a:gd name="T2" fmla="*/ 24 w 360"/>
                  <a:gd name="T3" fmla="*/ 289 h 290"/>
                  <a:gd name="T4" fmla="*/ 359 w 360"/>
                  <a:gd name="T5" fmla="*/ 17 h 290"/>
                  <a:gd name="T6" fmla="*/ 339 w 360"/>
                  <a:gd name="T7" fmla="*/ 0 h 290"/>
                  <a:gd name="T8" fmla="*/ 5 w 360"/>
                  <a:gd name="T9" fmla="*/ 271 h 290"/>
                  <a:gd name="T10" fmla="*/ 0 w 360"/>
                  <a:gd name="T11" fmla="*/ 280 h 290"/>
                  <a:gd name="T12" fmla="*/ 5 w 360"/>
                  <a:gd name="T13" fmla="*/ 271 h 290"/>
                  <a:gd name="T14" fmla="*/ 0 w 360"/>
                  <a:gd name="T15" fmla="*/ 275 h 290"/>
                  <a:gd name="T16" fmla="*/ 0 w 360"/>
                  <a:gd name="T17" fmla="*/ 280 h 290"/>
                  <a:gd name="T18" fmla="*/ 29 w 360"/>
                  <a:gd name="T19" fmla="*/ 280 h 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
                  <a:gd name="T31" fmla="*/ 0 h 290"/>
                  <a:gd name="T32" fmla="*/ 360 w 360"/>
                  <a:gd name="T33" fmla="*/ 290 h 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 h="290">
                    <a:moveTo>
                      <a:pt x="29" y="280"/>
                    </a:moveTo>
                    <a:lnTo>
                      <a:pt x="24" y="289"/>
                    </a:lnTo>
                    <a:lnTo>
                      <a:pt x="359" y="17"/>
                    </a:lnTo>
                    <a:lnTo>
                      <a:pt x="339" y="0"/>
                    </a:lnTo>
                    <a:lnTo>
                      <a:pt x="5" y="271"/>
                    </a:lnTo>
                    <a:lnTo>
                      <a:pt x="0" y="280"/>
                    </a:lnTo>
                    <a:lnTo>
                      <a:pt x="5" y="271"/>
                    </a:lnTo>
                    <a:lnTo>
                      <a:pt x="0" y="275"/>
                    </a:lnTo>
                    <a:lnTo>
                      <a:pt x="0" y="280"/>
                    </a:lnTo>
                    <a:lnTo>
                      <a:pt x="29" y="280"/>
                    </a:lnTo>
                  </a:path>
                </a:pathLst>
              </a:custGeom>
              <a:solidFill>
                <a:srgbClr val="000000"/>
              </a:solidFill>
              <a:ln w="9525" cap="rnd">
                <a:noFill/>
                <a:round/>
                <a:headEnd/>
                <a:tailEnd/>
              </a:ln>
            </p:spPr>
            <p:txBody>
              <a:bodyPr/>
              <a:lstStyle/>
              <a:p>
                <a:endParaRPr lang="zh-CN" altLang="en-US"/>
              </a:p>
            </p:txBody>
          </p:sp>
          <p:sp>
            <p:nvSpPr>
              <p:cNvPr id="640" name="Freeform 83"/>
              <p:cNvSpPr>
                <a:spLocks/>
              </p:cNvSpPr>
              <p:nvPr/>
            </p:nvSpPr>
            <p:spPr bwMode="auto">
              <a:xfrm>
                <a:off x="2779" y="3158"/>
                <a:ext cx="43" cy="97"/>
              </a:xfrm>
              <a:custGeom>
                <a:avLst/>
                <a:gdLst>
                  <a:gd name="T0" fmla="*/ 34 w 43"/>
                  <a:gd name="T1" fmla="*/ 78 h 97"/>
                  <a:gd name="T2" fmla="*/ 42 w 43"/>
                  <a:gd name="T3" fmla="*/ 87 h 97"/>
                  <a:gd name="T4" fmla="*/ 42 w 43"/>
                  <a:gd name="T5" fmla="*/ 0 h 97"/>
                  <a:gd name="T6" fmla="*/ 0 w 43"/>
                  <a:gd name="T7" fmla="*/ 0 h 97"/>
                  <a:gd name="T8" fmla="*/ 0 w 43"/>
                  <a:gd name="T9" fmla="*/ 87 h 97"/>
                  <a:gd name="T10" fmla="*/ 7 w 43"/>
                  <a:gd name="T11" fmla="*/ 96 h 97"/>
                  <a:gd name="T12" fmla="*/ 0 w 43"/>
                  <a:gd name="T13" fmla="*/ 87 h 97"/>
                  <a:gd name="T14" fmla="*/ 0 w 43"/>
                  <a:gd name="T15" fmla="*/ 91 h 97"/>
                  <a:gd name="T16" fmla="*/ 7 w 43"/>
                  <a:gd name="T17" fmla="*/ 96 h 97"/>
                  <a:gd name="T18" fmla="*/ 34 w 43"/>
                  <a:gd name="T19" fmla="*/ 78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7"/>
                  <a:gd name="T32" fmla="*/ 43 w 4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7">
                    <a:moveTo>
                      <a:pt x="34" y="78"/>
                    </a:moveTo>
                    <a:lnTo>
                      <a:pt x="42" y="87"/>
                    </a:lnTo>
                    <a:lnTo>
                      <a:pt x="42" y="0"/>
                    </a:lnTo>
                    <a:lnTo>
                      <a:pt x="0" y="0"/>
                    </a:lnTo>
                    <a:lnTo>
                      <a:pt x="0" y="87"/>
                    </a:lnTo>
                    <a:lnTo>
                      <a:pt x="7" y="96"/>
                    </a:lnTo>
                    <a:lnTo>
                      <a:pt x="0" y="87"/>
                    </a:lnTo>
                    <a:lnTo>
                      <a:pt x="0" y="91"/>
                    </a:lnTo>
                    <a:lnTo>
                      <a:pt x="7" y="96"/>
                    </a:lnTo>
                    <a:lnTo>
                      <a:pt x="34" y="78"/>
                    </a:lnTo>
                  </a:path>
                </a:pathLst>
              </a:custGeom>
              <a:solidFill>
                <a:srgbClr val="000000"/>
              </a:solidFill>
              <a:ln w="9525" cap="rnd">
                <a:noFill/>
                <a:round/>
                <a:headEnd/>
                <a:tailEnd/>
              </a:ln>
            </p:spPr>
            <p:txBody>
              <a:bodyPr/>
              <a:lstStyle/>
              <a:p>
                <a:endParaRPr lang="zh-CN" altLang="en-US"/>
              </a:p>
            </p:txBody>
          </p:sp>
          <p:sp>
            <p:nvSpPr>
              <p:cNvPr id="641" name="Freeform 84"/>
              <p:cNvSpPr>
                <a:spLocks/>
              </p:cNvSpPr>
              <p:nvPr/>
            </p:nvSpPr>
            <p:spPr bwMode="auto">
              <a:xfrm>
                <a:off x="2785" y="3239"/>
                <a:ext cx="415" cy="343"/>
              </a:xfrm>
              <a:custGeom>
                <a:avLst/>
                <a:gdLst>
                  <a:gd name="T0" fmla="*/ 395 w 415"/>
                  <a:gd name="T1" fmla="*/ 318 h 343"/>
                  <a:gd name="T2" fmla="*/ 414 w 415"/>
                  <a:gd name="T3" fmla="*/ 318 h 343"/>
                  <a:gd name="T4" fmla="*/ 18 w 415"/>
                  <a:gd name="T5" fmla="*/ 0 h 343"/>
                  <a:gd name="T6" fmla="*/ 0 w 415"/>
                  <a:gd name="T7" fmla="*/ 17 h 343"/>
                  <a:gd name="T8" fmla="*/ 395 w 415"/>
                  <a:gd name="T9" fmla="*/ 333 h 343"/>
                  <a:gd name="T10" fmla="*/ 414 w 415"/>
                  <a:gd name="T11" fmla="*/ 333 h 343"/>
                  <a:gd name="T12" fmla="*/ 395 w 415"/>
                  <a:gd name="T13" fmla="*/ 333 h 343"/>
                  <a:gd name="T14" fmla="*/ 405 w 415"/>
                  <a:gd name="T15" fmla="*/ 342 h 343"/>
                  <a:gd name="T16" fmla="*/ 414 w 415"/>
                  <a:gd name="T17" fmla="*/ 333 h 343"/>
                  <a:gd name="T18" fmla="*/ 395 w 415"/>
                  <a:gd name="T19" fmla="*/ 318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343"/>
                  <a:gd name="T32" fmla="*/ 415 w 415"/>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343">
                    <a:moveTo>
                      <a:pt x="395" y="318"/>
                    </a:moveTo>
                    <a:lnTo>
                      <a:pt x="414" y="318"/>
                    </a:lnTo>
                    <a:lnTo>
                      <a:pt x="18" y="0"/>
                    </a:lnTo>
                    <a:lnTo>
                      <a:pt x="0" y="17"/>
                    </a:lnTo>
                    <a:lnTo>
                      <a:pt x="395" y="333"/>
                    </a:lnTo>
                    <a:lnTo>
                      <a:pt x="414" y="333"/>
                    </a:lnTo>
                    <a:lnTo>
                      <a:pt x="395" y="333"/>
                    </a:lnTo>
                    <a:lnTo>
                      <a:pt x="405" y="342"/>
                    </a:lnTo>
                    <a:lnTo>
                      <a:pt x="414" y="333"/>
                    </a:lnTo>
                    <a:lnTo>
                      <a:pt x="395" y="318"/>
                    </a:lnTo>
                  </a:path>
                </a:pathLst>
              </a:custGeom>
              <a:solidFill>
                <a:srgbClr val="000000"/>
              </a:solidFill>
              <a:ln w="9525" cap="rnd">
                <a:noFill/>
                <a:round/>
                <a:headEnd/>
                <a:tailEnd/>
              </a:ln>
            </p:spPr>
            <p:txBody>
              <a:bodyPr/>
              <a:lstStyle/>
              <a:p>
                <a:endParaRPr lang="zh-CN" altLang="en-US"/>
              </a:p>
            </p:txBody>
          </p:sp>
          <p:sp>
            <p:nvSpPr>
              <p:cNvPr id="642" name="Freeform 85"/>
              <p:cNvSpPr>
                <a:spLocks/>
              </p:cNvSpPr>
              <p:nvPr/>
            </p:nvSpPr>
            <p:spPr bwMode="auto">
              <a:xfrm>
                <a:off x="2792" y="2885"/>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solidFill>
                <a:srgbClr val="FFFFFF"/>
              </a:solidFill>
              <a:ln w="9525" cap="rnd">
                <a:noFill/>
                <a:round/>
                <a:headEnd/>
                <a:tailEnd/>
              </a:ln>
            </p:spPr>
            <p:txBody>
              <a:bodyPr/>
              <a:lstStyle/>
              <a:p>
                <a:endParaRPr lang="zh-CN" altLang="en-US"/>
              </a:p>
            </p:txBody>
          </p:sp>
          <p:sp>
            <p:nvSpPr>
              <p:cNvPr id="643" name="Freeform 86"/>
              <p:cNvSpPr>
                <a:spLocks/>
              </p:cNvSpPr>
              <p:nvPr/>
            </p:nvSpPr>
            <p:spPr bwMode="auto">
              <a:xfrm>
                <a:off x="2792" y="2885"/>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noFill/>
              <a:ln w="12700" cap="rnd">
                <a:solidFill>
                  <a:srgbClr val="000000"/>
                </a:solidFill>
                <a:round/>
                <a:headEnd type="none" w="sm" len="sm"/>
                <a:tailEnd type="none" w="sm" len="sm"/>
              </a:ln>
            </p:spPr>
            <p:txBody>
              <a:bodyPr/>
              <a:lstStyle/>
              <a:p>
                <a:endParaRPr lang="zh-CN" altLang="en-US"/>
              </a:p>
            </p:txBody>
          </p:sp>
          <p:sp>
            <p:nvSpPr>
              <p:cNvPr id="644" name="Freeform 87"/>
              <p:cNvSpPr>
                <a:spLocks/>
              </p:cNvSpPr>
              <p:nvPr/>
            </p:nvSpPr>
            <p:spPr bwMode="auto">
              <a:xfrm>
                <a:off x="2792" y="3158"/>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solidFill>
                <a:srgbClr val="FFFFFF"/>
              </a:solidFill>
              <a:ln w="9525" cap="rnd">
                <a:noFill/>
                <a:round/>
                <a:headEnd/>
                <a:tailEnd/>
              </a:ln>
            </p:spPr>
            <p:txBody>
              <a:bodyPr/>
              <a:lstStyle/>
              <a:p>
                <a:endParaRPr lang="zh-CN" altLang="en-US"/>
              </a:p>
            </p:txBody>
          </p:sp>
          <p:sp>
            <p:nvSpPr>
              <p:cNvPr id="645" name="Freeform 88"/>
              <p:cNvSpPr>
                <a:spLocks/>
              </p:cNvSpPr>
              <p:nvPr/>
            </p:nvSpPr>
            <p:spPr bwMode="auto">
              <a:xfrm>
                <a:off x="2792" y="3158"/>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noFill/>
              <a:ln w="12700" cap="rnd">
                <a:solidFill>
                  <a:srgbClr val="000000"/>
                </a:solidFill>
                <a:round/>
                <a:headEnd type="none" w="sm" len="sm"/>
                <a:tailEnd type="none" w="sm" len="sm"/>
              </a:ln>
            </p:spPr>
            <p:txBody>
              <a:bodyPr/>
              <a:lstStyle/>
              <a:p>
                <a:endParaRPr lang="zh-CN" altLang="en-US"/>
              </a:p>
            </p:txBody>
          </p:sp>
          <p:sp>
            <p:nvSpPr>
              <p:cNvPr id="646" name="Freeform 89"/>
              <p:cNvSpPr>
                <a:spLocks/>
              </p:cNvSpPr>
              <p:nvPr/>
            </p:nvSpPr>
            <p:spPr bwMode="auto">
              <a:xfrm>
                <a:off x="3190" y="3207"/>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solidFill>
                <a:srgbClr val="FFFFFF"/>
              </a:solidFill>
              <a:ln w="9525" cap="rnd">
                <a:noFill/>
                <a:round/>
                <a:headEnd/>
                <a:tailEnd/>
              </a:ln>
            </p:spPr>
            <p:txBody>
              <a:bodyPr/>
              <a:lstStyle/>
              <a:p>
                <a:endParaRPr lang="zh-CN" altLang="en-US"/>
              </a:p>
            </p:txBody>
          </p:sp>
          <p:sp>
            <p:nvSpPr>
              <p:cNvPr id="647" name="Freeform 90"/>
              <p:cNvSpPr>
                <a:spLocks/>
              </p:cNvSpPr>
              <p:nvPr/>
            </p:nvSpPr>
            <p:spPr bwMode="auto">
              <a:xfrm>
                <a:off x="3190" y="3207"/>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noFill/>
              <a:ln w="12700" cap="rnd">
                <a:solidFill>
                  <a:srgbClr val="000000"/>
                </a:solidFill>
                <a:round/>
                <a:headEnd type="none" w="sm" len="sm"/>
                <a:tailEnd type="none" w="sm" len="sm"/>
              </a:ln>
            </p:spPr>
            <p:txBody>
              <a:bodyPr/>
              <a:lstStyle/>
              <a:p>
                <a:endParaRPr lang="zh-CN" altLang="en-US"/>
              </a:p>
            </p:txBody>
          </p:sp>
          <p:sp>
            <p:nvSpPr>
              <p:cNvPr id="648" name="Freeform 91"/>
              <p:cNvSpPr>
                <a:spLocks/>
              </p:cNvSpPr>
              <p:nvPr/>
            </p:nvSpPr>
            <p:spPr bwMode="auto">
              <a:xfrm>
                <a:off x="2923" y="3015"/>
                <a:ext cx="403" cy="345"/>
              </a:xfrm>
              <a:custGeom>
                <a:avLst/>
                <a:gdLst>
                  <a:gd name="T0" fmla="*/ 195 w 403"/>
                  <a:gd name="T1" fmla="*/ 344 h 345"/>
                  <a:gd name="T2" fmla="*/ 402 w 403"/>
                  <a:gd name="T3" fmla="*/ 177 h 345"/>
                  <a:gd name="T4" fmla="*/ 402 w 403"/>
                  <a:gd name="T5" fmla="*/ 157 h 345"/>
                  <a:gd name="T6" fmla="*/ 209 w 403"/>
                  <a:gd name="T7" fmla="*/ 0 h 345"/>
                  <a:gd name="T8" fmla="*/ 0 w 403"/>
                  <a:gd name="T9" fmla="*/ 166 h 345"/>
                  <a:gd name="T10" fmla="*/ 0 w 403"/>
                  <a:gd name="T11" fmla="*/ 186 h 345"/>
                  <a:gd name="T12" fmla="*/ 195 w 403"/>
                  <a:gd name="T13" fmla="*/ 344 h 345"/>
                  <a:gd name="T14" fmla="*/ 0 60000 65536"/>
                  <a:gd name="T15" fmla="*/ 0 60000 65536"/>
                  <a:gd name="T16" fmla="*/ 0 60000 65536"/>
                  <a:gd name="T17" fmla="*/ 0 60000 65536"/>
                  <a:gd name="T18" fmla="*/ 0 60000 65536"/>
                  <a:gd name="T19" fmla="*/ 0 60000 65536"/>
                  <a:gd name="T20" fmla="*/ 0 60000 65536"/>
                  <a:gd name="T21" fmla="*/ 0 w 403"/>
                  <a:gd name="T22" fmla="*/ 0 h 345"/>
                  <a:gd name="T23" fmla="*/ 403 w 403"/>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345">
                    <a:moveTo>
                      <a:pt x="195" y="344"/>
                    </a:moveTo>
                    <a:lnTo>
                      <a:pt x="402" y="177"/>
                    </a:lnTo>
                    <a:lnTo>
                      <a:pt x="402" y="157"/>
                    </a:lnTo>
                    <a:lnTo>
                      <a:pt x="209" y="0"/>
                    </a:lnTo>
                    <a:lnTo>
                      <a:pt x="0" y="166"/>
                    </a:lnTo>
                    <a:lnTo>
                      <a:pt x="0" y="186"/>
                    </a:lnTo>
                    <a:lnTo>
                      <a:pt x="195" y="344"/>
                    </a:lnTo>
                  </a:path>
                </a:pathLst>
              </a:custGeom>
              <a:solidFill>
                <a:srgbClr val="FFFFFF"/>
              </a:solidFill>
              <a:ln w="9525" cap="rnd">
                <a:noFill/>
                <a:round/>
                <a:headEnd/>
                <a:tailEnd/>
              </a:ln>
            </p:spPr>
            <p:txBody>
              <a:bodyPr/>
              <a:lstStyle/>
              <a:p>
                <a:endParaRPr lang="zh-CN" altLang="en-US"/>
              </a:p>
            </p:txBody>
          </p:sp>
          <p:sp>
            <p:nvSpPr>
              <p:cNvPr id="649" name="Freeform 92"/>
              <p:cNvSpPr>
                <a:spLocks/>
              </p:cNvSpPr>
              <p:nvPr/>
            </p:nvSpPr>
            <p:spPr bwMode="auto">
              <a:xfrm>
                <a:off x="3110" y="3187"/>
                <a:ext cx="226" cy="180"/>
              </a:xfrm>
              <a:custGeom>
                <a:avLst/>
                <a:gdLst>
                  <a:gd name="T0" fmla="*/ 203 w 226"/>
                  <a:gd name="T1" fmla="*/ 6 h 180"/>
                  <a:gd name="T2" fmla="*/ 206 w 226"/>
                  <a:gd name="T3" fmla="*/ 0 h 180"/>
                  <a:gd name="T4" fmla="*/ 0 w 226"/>
                  <a:gd name="T5" fmla="*/ 167 h 180"/>
                  <a:gd name="T6" fmla="*/ 13 w 226"/>
                  <a:gd name="T7" fmla="*/ 179 h 180"/>
                  <a:gd name="T8" fmla="*/ 219 w 226"/>
                  <a:gd name="T9" fmla="*/ 11 h 180"/>
                  <a:gd name="T10" fmla="*/ 225 w 226"/>
                  <a:gd name="T11" fmla="*/ 6 h 180"/>
                  <a:gd name="T12" fmla="*/ 219 w 226"/>
                  <a:gd name="T13" fmla="*/ 11 h 180"/>
                  <a:gd name="T14" fmla="*/ 225 w 226"/>
                  <a:gd name="T15" fmla="*/ 8 h 180"/>
                  <a:gd name="T16" fmla="*/ 225 w 226"/>
                  <a:gd name="T17" fmla="*/ 6 h 180"/>
                  <a:gd name="T18" fmla="*/ 203 w 226"/>
                  <a:gd name="T19" fmla="*/ 6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80"/>
                  <a:gd name="T32" fmla="*/ 226 w 22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80">
                    <a:moveTo>
                      <a:pt x="203" y="6"/>
                    </a:moveTo>
                    <a:lnTo>
                      <a:pt x="206" y="0"/>
                    </a:lnTo>
                    <a:lnTo>
                      <a:pt x="0" y="167"/>
                    </a:lnTo>
                    <a:lnTo>
                      <a:pt x="13" y="179"/>
                    </a:lnTo>
                    <a:lnTo>
                      <a:pt x="219" y="11"/>
                    </a:lnTo>
                    <a:lnTo>
                      <a:pt x="225" y="6"/>
                    </a:lnTo>
                    <a:lnTo>
                      <a:pt x="219" y="11"/>
                    </a:lnTo>
                    <a:lnTo>
                      <a:pt x="225" y="8"/>
                    </a:lnTo>
                    <a:lnTo>
                      <a:pt x="225" y="6"/>
                    </a:lnTo>
                    <a:lnTo>
                      <a:pt x="203" y="6"/>
                    </a:lnTo>
                  </a:path>
                </a:pathLst>
              </a:custGeom>
              <a:solidFill>
                <a:srgbClr val="000000"/>
              </a:solidFill>
              <a:ln w="9525" cap="rnd">
                <a:noFill/>
                <a:round/>
                <a:headEnd/>
                <a:tailEnd/>
              </a:ln>
            </p:spPr>
            <p:txBody>
              <a:bodyPr/>
              <a:lstStyle/>
              <a:p>
                <a:endParaRPr lang="zh-CN" altLang="en-US"/>
              </a:p>
            </p:txBody>
          </p:sp>
          <p:sp>
            <p:nvSpPr>
              <p:cNvPr id="650" name="Freeform 93"/>
              <p:cNvSpPr>
                <a:spLocks/>
              </p:cNvSpPr>
              <p:nvPr/>
            </p:nvSpPr>
            <p:spPr bwMode="auto">
              <a:xfrm>
                <a:off x="3300" y="3171"/>
                <a:ext cx="45" cy="36"/>
              </a:xfrm>
              <a:custGeom>
                <a:avLst/>
                <a:gdLst>
                  <a:gd name="T0" fmla="*/ 5 w 45"/>
                  <a:gd name="T1" fmla="*/ 14 h 36"/>
                  <a:gd name="T2" fmla="*/ 0 w 45"/>
                  <a:gd name="T3" fmla="*/ 8 h 36"/>
                  <a:gd name="T4" fmla="*/ 0 w 45"/>
                  <a:gd name="T5" fmla="*/ 35 h 36"/>
                  <a:gd name="T6" fmla="*/ 44 w 45"/>
                  <a:gd name="T7" fmla="*/ 35 h 36"/>
                  <a:gd name="T8" fmla="*/ 44 w 45"/>
                  <a:gd name="T9" fmla="*/ 8 h 36"/>
                  <a:gd name="T10" fmla="*/ 33 w 45"/>
                  <a:gd name="T11" fmla="*/ 0 h 36"/>
                  <a:gd name="T12" fmla="*/ 44 w 45"/>
                  <a:gd name="T13" fmla="*/ 8 h 36"/>
                  <a:gd name="T14" fmla="*/ 44 w 45"/>
                  <a:gd name="T15" fmla="*/ 2 h 36"/>
                  <a:gd name="T16" fmla="*/ 33 w 45"/>
                  <a:gd name="T17" fmla="*/ 0 h 36"/>
                  <a:gd name="T18" fmla="*/ 5 w 45"/>
                  <a:gd name="T19" fmla="*/ 1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5" y="14"/>
                    </a:moveTo>
                    <a:lnTo>
                      <a:pt x="0" y="8"/>
                    </a:lnTo>
                    <a:lnTo>
                      <a:pt x="0" y="35"/>
                    </a:lnTo>
                    <a:lnTo>
                      <a:pt x="44" y="35"/>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651" name="Freeform 94"/>
              <p:cNvSpPr>
                <a:spLocks/>
              </p:cNvSpPr>
              <p:nvPr/>
            </p:nvSpPr>
            <p:spPr bwMode="auto">
              <a:xfrm>
                <a:off x="3122" y="3002"/>
                <a:ext cx="209" cy="177"/>
              </a:xfrm>
              <a:custGeom>
                <a:avLst/>
                <a:gdLst>
                  <a:gd name="T0" fmla="*/ 16 w 209"/>
                  <a:gd name="T1" fmla="*/ 19 h 177"/>
                  <a:gd name="T2" fmla="*/ 0 w 209"/>
                  <a:gd name="T3" fmla="*/ 19 h 177"/>
                  <a:gd name="T4" fmla="*/ 194 w 209"/>
                  <a:gd name="T5" fmla="*/ 176 h 177"/>
                  <a:gd name="T6" fmla="*/ 208 w 209"/>
                  <a:gd name="T7" fmla="*/ 165 h 177"/>
                  <a:gd name="T8" fmla="*/ 16 w 209"/>
                  <a:gd name="T9" fmla="*/ 6 h 177"/>
                  <a:gd name="T10" fmla="*/ 0 w 209"/>
                  <a:gd name="T11" fmla="*/ 6 h 177"/>
                  <a:gd name="T12" fmla="*/ 16 w 209"/>
                  <a:gd name="T13" fmla="*/ 6 h 177"/>
                  <a:gd name="T14" fmla="*/ 8 w 209"/>
                  <a:gd name="T15" fmla="*/ 0 h 177"/>
                  <a:gd name="T16" fmla="*/ 0 w 209"/>
                  <a:gd name="T17" fmla="*/ 6 h 177"/>
                  <a:gd name="T18" fmla="*/ 16 w 209"/>
                  <a:gd name="T19" fmla="*/ 1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77"/>
                  <a:gd name="T32" fmla="*/ 209 w 209"/>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77">
                    <a:moveTo>
                      <a:pt x="16" y="19"/>
                    </a:moveTo>
                    <a:lnTo>
                      <a:pt x="0" y="19"/>
                    </a:lnTo>
                    <a:lnTo>
                      <a:pt x="194" y="176"/>
                    </a:lnTo>
                    <a:lnTo>
                      <a:pt x="208" y="165"/>
                    </a:lnTo>
                    <a:lnTo>
                      <a:pt x="16" y="6"/>
                    </a:lnTo>
                    <a:lnTo>
                      <a:pt x="0" y="6"/>
                    </a:lnTo>
                    <a:lnTo>
                      <a:pt x="16" y="6"/>
                    </a:lnTo>
                    <a:lnTo>
                      <a:pt x="8" y="0"/>
                    </a:lnTo>
                    <a:lnTo>
                      <a:pt x="0" y="6"/>
                    </a:lnTo>
                    <a:lnTo>
                      <a:pt x="16" y="19"/>
                    </a:lnTo>
                  </a:path>
                </a:pathLst>
              </a:custGeom>
              <a:solidFill>
                <a:srgbClr val="000000"/>
              </a:solidFill>
              <a:ln w="9525" cap="rnd">
                <a:noFill/>
                <a:round/>
                <a:headEnd/>
                <a:tailEnd/>
              </a:ln>
            </p:spPr>
            <p:txBody>
              <a:bodyPr/>
              <a:lstStyle/>
              <a:p>
                <a:endParaRPr lang="zh-CN" altLang="en-US"/>
              </a:p>
            </p:txBody>
          </p:sp>
          <p:sp>
            <p:nvSpPr>
              <p:cNvPr id="652" name="Freeform 95"/>
              <p:cNvSpPr>
                <a:spLocks/>
              </p:cNvSpPr>
              <p:nvPr/>
            </p:nvSpPr>
            <p:spPr bwMode="auto">
              <a:xfrm>
                <a:off x="2912" y="3008"/>
                <a:ext cx="229" cy="184"/>
              </a:xfrm>
              <a:custGeom>
                <a:avLst/>
                <a:gdLst>
                  <a:gd name="T0" fmla="*/ 24 w 229"/>
                  <a:gd name="T1" fmla="*/ 176 h 184"/>
                  <a:gd name="T2" fmla="*/ 19 w 229"/>
                  <a:gd name="T3" fmla="*/ 183 h 184"/>
                  <a:gd name="T4" fmla="*/ 228 w 229"/>
                  <a:gd name="T5" fmla="*/ 13 h 184"/>
                  <a:gd name="T6" fmla="*/ 211 w 229"/>
                  <a:gd name="T7" fmla="*/ 0 h 184"/>
                  <a:gd name="T8" fmla="*/ 5 w 229"/>
                  <a:gd name="T9" fmla="*/ 171 h 184"/>
                  <a:gd name="T10" fmla="*/ 0 w 229"/>
                  <a:gd name="T11" fmla="*/ 176 h 184"/>
                  <a:gd name="T12" fmla="*/ 5 w 229"/>
                  <a:gd name="T13" fmla="*/ 171 h 184"/>
                  <a:gd name="T14" fmla="*/ 0 w 229"/>
                  <a:gd name="T15" fmla="*/ 174 h 184"/>
                  <a:gd name="T16" fmla="*/ 0 w 229"/>
                  <a:gd name="T17" fmla="*/ 176 h 184"/>
                  <a:gd name="T18" fmla="*/ 24 w 229"/>
                  <a:gd name="T19" fmla="*/ 176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84"/>
                  <a:gd name="T32" fmla="*/ 229 w 229"/>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84">
                    <a:moveTo>
                      <a:pt x="24" y="176"/>
                    </a:moveTo>
                    <a:lnTo>
                      <a:pt x="19" y="183"/>
                    </a:lnTo>
                    <a:lnTo>
                      <a:pt x="228" y="13"/>
                    </a:lnTo>
                    <a:lnTo>
                      <a:pt x="211" y="0"/>
                    </a:lnTo>
                    <a:lnTo>
                      <a:pt x="5" y="171"/>
                    </a:lnTo>
                    <a:lnTo>
                      <a:pt x="0" y="176"/>
                    </a:lnTo>
                    <a:lnTo>
                      <a:pt x="5" y="171"/>
                    </a:lnTo>
                    <a:lnTo>
                      <a:pt x="0" y="174"/>
                    </a:lnTo>
                    <a:lnTo>
                      <a:pt x="0" y="176"/>
                    </a:lnTo>
                    <a:lnTo>
                      <a:pt x="24" y="176"/>
                    </a:lnTo>
                  </a:path>
                </a:pathLst>
              </a:custGeom>
              <a:solidFill>
                <a:srgbClr val="000000"/>
              </a:solidFill>
              <a:ln w="9525" cap="rnd">
                <a:noFill/>
                <a:round/>
                <a:headEnd/>
                <a:tailEnd/>
              </a:ln>
            </p:spPr>
            <p:txBody>
              <a:bodyPr/>
              <a:lstStyle/>
              <a:p>
                <a:endParaRPr lang="zh-CN" altLang="en-US"/>
              </a:p>
            </p:txBody>
          </p:sp>
          <p:sp>
            <p:nvSpPr>
              <p:cNvPr id="653" name="Freeform 96"/>
              <p:cNvSpPr>
                <a:spLocks/>
              </p:cNvSpPr>
              <p:nvPr/>
            </p:nvSpPr>
            <p:spPr bwMode="auto">
              <a:xfrm>
                <a:off x="2912" y="3183"/>
                <a:ext cx="42" cy="35"/>
              </a:xfrm>
              <a:custGeom>
                <a:avLst/>
                <a:gdLst>
                  <a:gd name="T0" fmla="*/ 31 w 42"/>
                  <a:gd name="T1" fmla="*/ 19 h 35"/>
                  <a:gd name="T2" fmla="*/ 41 w 42"/>
                  <a:gd name="T3" fmla="*/ 25 h 35"/>
                  <a:gd name="T4" fmla="*/ 41 w 42"/>
                  <a:gd name="T5" fmla="*/ 0 h 35"/>
                  <a:gd name="T6" fmla="*/ 0 w 42"/>
                  <a:gd name="T7" fmla="*/ 0 h 35"/>
                  <a:gd name="T8" fmla="*/ 0 w 42"/>
                  <a:gd name="T9" fmla="*/ 25 h 35"/>
                  <a:gd name="T10" fmla="*/ 9 w 42"/>
                  <a:gd name="T11" fmla="*/ 34 h 35"/>
                  <a:gd name="T12" fmla="*/ 0 w 42"/>
                  <a:gd name="T13" fmla="*/ 25 h 35"/>
                  <a:gd name="T14" fmla="*/ 0 w 42"/>
                  <a:gd name="T15" fmla="*/ 31 h 35"/>
                  <a:gd name="T16" fmla="*/ 9 w 42"/>
                  <a:gd name="T17" fmla="*/ 34 h 35"/>
                  <a:gd name="T18" fmla="*/ 31 w 42"/>
                  <a:gd name="T19" fmla="*/ 19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
                  <a:gd name="T32" fmla="*/ 42 w 4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
                    <a:moveTo>
                      <a:pt x="31" y="19"/>
                    </a:moveTo>
                    <a:lnTo>
                      <a:pt x="41" y="25"/>
                    </a:lnTo>
                    <a:lnTo>
                      <a:pt x="41" y="0"/>
                    </a:lnTo>
                    <a:lnTo>
                      <a:pt x="0" y="0"/>
                    </a:lnTo>
                    <a:lnTo>
                      <a:pt x="0" y="25"/>
                    </a:lnTo>
                    <a:lnTo>
                      <a:pt x="9" y="34"/>
                    </a:lnTo>
                    <a:lnTo>
                      <a:pt x="0" y="25"/>
                    </a:lnTo>
                    <a:lnTo>
                      <a:pt x="0" y="31"/>
                    </a:lnTo>
                    <a:lnTo>
                      <a:pt x="9" y="34"/>
                    </a:lnTo>
                    <a:lnTo>
                      <a:pt x="31" y="19"/>
                    </a:lnTo>
                  </a:path>
                </a:pathLst>
              </a:custGeom>
              <a:solidFill>
                <a:srgbClr val="000000"/>
              </a:solidFill>
              <a:ln w="9525" cap="rnd">
                <a:noFill/>
                <a:round/>
                <a:headEnd/>
                <a:tailEnd/>
              </a:ln>
            </p:spPr>
            <p:txBody>
              <a:bodyPr/>
              <a:lstStyle/>
              <a:p>
                <a:endParaRPr lang="zh-CN" altLang="en-US"/>
              </a:p>
            </p:txBody>
          </p:sp>
          <p:sp>
            <p:nvSpPr>
              <p:cNvPr id="654" name="Freeform 97"/>
              <p:cNvSpPr>
                <a:spLocks/>
              </p:cNvSpPr>
              <p:nvPr/>
            </p:nvSpPr>
            <p:spPr bwMode="auto">
              <a:xfrm>
                <a:off x="2916" y="3194"/>
                <a:ext cx="207" cy="181"/>
              </a:xfrm>
              <a:custGeom>
                <a:avLst/>
                <a:gdLst>
                  <a:gd name="T0" fmla="*/ 192 w 207"/>
                  <a:gd name="T1" fmla="*/ 159 h 181"/>
                  <a:gd name="T2" fmla="*/ 206 w 207"/>
                  <a:gd name="T3" fmla="*/ 159 h 181"/>
                  <a:gd name="T4" fmla="*/ 13 w 207"/>
                  <a:gd name="T5" fmla="*/ 0 h 181"/>
                  <a:gd name="T6" fmla="*/ 0 w 207"/>
                  <a:gd name="T7" fmla="*/ 11 h 181"/>
                  <a:gd name="T8" fmla="*/ 192 w 207"/>
                  <a:gd name="T9" fmla="*/ 171 h 181"/>
                  <a:gd name="T10" fmla="*/ 206 w 207"/>
                  <a:gd name="T11" fmla="*/ 171 h 181"/>
                  <a:gd name="T12" fmla="*/ 192 w 207"/>
                  <a:gd name="T13" fmla="*/ 171 h 181"/>
                  <a:gd name="T14" fmla="*/ 200 w 207"/>
                  <a:gd name="T15" fmla="*/ 180 h 181"/>
                  <a:gd name="T16" fmla="*/ 206 w 207"/>
                  <a:gd name="T17" fmla="*/ 171 h 181"/>
                  <a:gd name="T18" fmla="*/ 192 w 207"/>
                  <a:gd name="T19" fmla="*/ 159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81"/>
                  <a:gd name="T32" fmla="*/ 207 w 20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81">
                    <a:moveTo>
                      <a:pt x="192" y="159"/>
                    </a:moveTo>
                    <a:lnTo>
                      <a:pt x="206" y="159"/>
                    </a:lnTo>
                    <a:lnTo>
                      <a:pt x="13" y="0"/>
                    </a:lnTo>
                    <a:lnTo>
                      <a:pt x="0" y="11"/>
                    </a:lnTo>
                    <a:lnTo>
                      <a:pt x="192" y="171"/>
                    </a:lnTo>
                    <a:lnTo>
                      <a:pt x="206" y="171"/>
                    </a:lnTo>
                    <a:lnTo>
                      <a:pt x="192" y="171"/>
                    </a:lnTo>
                    <a:lnTo>
                      <a:pt x="200" y="180"/>
                    </a:lnTo>
                    <a:lnTo>
                      <a:pt x="206" y="171"/>
                    </a:lnTo>
                    <a:lnTo>
                      <a:pt x="192" y="159"/>
                    </a:lnTo>
                  </a:path>
                </a:pathLst>
              </a:custGeom>
              <a:solidFill>
                <a:srgbClr val="000000"/>
              </a:solidFill>
              <a:ln w="9525" cap="rnd">
                <a:noFill/>
                <a:round/>
                <a:headEnd/>
                <a:tailEnd/>
              </a:ln>
            </p:spPr>
            <p:txBody>
              <a:bodyPr/>
              <a:lstStyle/>
              <a:p>
                <a:endParaRPr lang="zh-CN" altLang="en-US"/>
              </a:p>
            </p:txBody>
          </p:sp>
          <p:sp>
            <p:nvSpPr>
              <p:cNvPr id="655" name="Freeform 98"/>
              <p:cNvSpPr>
                <a:spLocks/>
              </p:cNvSpPr>
              <p:nvPr/>
            </p:nvSpPr>
            <p:spPr bwMode="auto">
              <a:xfrm>
                <a:off x="2925" y="3011"/>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solidFill>
                <a:srgbClr val="FFFFFF"/>
              </a:solidFill>
              <a:ln w="9525" cap="rnd">
                <a:noFill/>
                <a:round/>
                <a:headEnd/>
                <a:tailEnd/>
              </a:ln>
            </p:spPr>
            <p:txBody>
              <a:bodyPr/>
              <a:lstStyle/>
              <a:p>
                <a:endParaRPr lang="zh-CN" altLang="en-US"/>
              </a:p>
            </p:txBody>
          </p:sp>
          <p:sp>
            <p:nvSpPr>
              <p:cNvPr id="656" name="Freeform 99"/>
              <p:cNvSpPr>
                <a:spLocks/>
              </p:cNvSpPr>
              <p:nvPr/>
            </p:nvSpPr>
            <p:spPr bwMode="auto">
              <a:xfrm>
                <a:off x="2925" y="3011"/>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noFill/>
              <a:ln w="12700" cap="rnd">
                <a:solidFill>
                  <a:srgbClr val="000000"/>
                </a:solidFill>
                <a:round/>
                <a:headEnd type="none" w="sm" len="sm"/>
                <a:tailEnd type="none" w="sm" len="sm"/>
              </a:ln>
            </p:spPr>
            <p:txBody>
              <a:bodyPr/>
              <a:lstStyle/>
              <a:p>
                <a:endParaRPr lang="zh-CN" altLang="en-US"/>
              </a:p>
            </p:txBody>
          </p:sp>
          <p:sp>
            <p:nvSpPr>
              <p:cNvPr id="657" name="Freeform 100"/>
              <p:cNvSpPr>
                <a:spLocks/>
              </p:cNvSpPr>
              <p:nvPr/>
            </p:nvSpPr>
            <p:spPr bwMode="auto">
              <a:xfrm>
                <a:off x="2923" y="3183"/>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solidFill>
                <a:srgbClr val="FFFFFF"/>
              </a:solidFill>
              <a:ln w="9525" cap="rnd">
                <a:noFill/>
                <a:round/>
                <a:headEnd/>
                <a:tailEnd/>
              </a:ln>
            </p:spPr>
            <p:txBody>
              <a:bodyPr/>
              <a:lstStyle/>
              <a:p>
                <a:endParaRPr lang="zh-CN" altLang="en-US"/>
              </a:p>
            </p:txBody>
          </p:sp>
          <p:sp>
            <p:nvSpPr>
              <p:cNvPr id="658" name="Freeform 101"/>
              <p:cNvSpPr>
                <a:spLocks/>
              </p:cNvSpPr>
              <p:nvPr/>
            </p:nvSpPr>
            <p:spPr bwMode="auto">
              <a:xfrm>
                <a:off x="2923" y="3183"/>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noFill/>
              <a:ln w="12700" cap="rnd">
                <a:solidFill>
                  <a:srgbClr val="000000"/>
                </a:solidFill>
                <a:round/>
                <a:headEnd type="none" w="sm" len="sm"/>
                <a:tailEnd type="none" w="sm" len="sm"/>
              </a:ln>
            </p:spPr>
            <p:txBody>
              <a:bodyPr/>
              <a:lstStyle/>
              <a:p>
                <a:endParaRPr lang="zh-CN" altLang="en-US"/>
              </a:p>
            </p:txBody>
          </p:sp>
          <p:sp>
            <p:nvSpPr>
              <p:cNvPr id="659" name="Freeform 102"/>
              <p:cNvSpPr>
                <a:spLocks/>
              </p:cNvSpPr>
              <p:nvPr/>
            </p:nvSpPr>
            <p:spPr bwMode="auto">
              <a:xfrm>
                <a:off x="3116" y="3171"/>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solidFill>
                <a:srgbClr val="FFFFFF"/>
              </a:solidFill>
              <a:ln w="9525" cap="rnd">
                <a:noFill/>
                <a:round/>
                <a:headEnd/>
                <a:tailEnd/>
              </a:ln>
            </p:spPr>
            <p:txBody>
              <a:bodyPr/>
              <a:lstStyle/>
              <a:p>
                <a:endParaRPr lang="zh-CN" altLang="en-US"/>
              </a:p>
            </p:txBody>
          </p:sp>
          <p:sp>
            <p:nvSpPr>
              <p:cNvPr id="660" name="Freeform 103"/>
              <p:cNvSpPr>
                <a:spLocks/>
              </p:cNvSpPr>
              <p:nvPr/>
            </p:nvSpPr>
            <p:spPr bwMode="auto">
              <a:xfrm>
                <a:off x="3116" y="3171"/>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noFill/>
              <a:ln w="12700" cap="rnd">
                <a:solidFill>
                  <a:srgbClr val="000000"/>
                </a:solidFill>
                <a:round/>
                <a:headEnd type="none" w="sm" len="sm"/>
                <a:tailEnd type="none" w="sm" len="sm"/>
              </a:ln>
            </p:spPr>
            <p:txBody>
              <a:bodyPr/>
              <a:lstStyle/>
              <a:p>
                <a:endParaRPr lang="zh-CN" altLang="en-US"/>
              </a:p>
            </p:txBody>
          </p:sp>
          <p:sp>
            <p:nvSpPr>
              <p:cNvPr id="661" name="Freeform 104"/>
              <p:cNvSpPr>
                <a:spLocks/>
              </p:cNvSpPr>
              <p:nvPr/>
            </p:nvSpPr>
            <p:spPr bwMode="auto">
              <a:xfrm>
                <a:off x="2941" y="2766"/>
                <a:ext cx="422" cy="516"/>
              </a:xfrm>
              <a:custGeom>
                <a:avLst/>
                <a:gdLst>
                  <a:gd name="T0" fmla="*/ 421 w 422"/>
                  <a:gd name="T1" fmla="*/ 327 h 516"/>
                  <a:gd name="T2" fmla="*/ 421 w 422"/>
                  <a:gd name="T3" fmla="*/ 179 h 516"/>
                  <a:gd name="T4" fmla="*/ 200 w 422"/>
                  <a:gd name="T5" fmla="*/ 0 h 516"/>
                  <a:gd name="T6" fmla="*/ 0 w 422"/>
                  <a:gd name="T7" fmla="*/ 123 h 516"/>
                  <a:gd name="T8" fmla="*/ 228 w 422"/>
                  <a:gd name="T9" fmla="*/ 309 h 516"/>
                  <a:gd name="T10" fmla="*/ 228 w 422"/>
                  <a:gd name="T11" fmla="*/ 515 h 516"/>
                  <a:gd name="T12" fmla="*/ 421 w 422"/>
                  <a:gd name="T13" fmla="*/ 327 h 516"/>
                  <a:gd name="T14" fmla="*/ 0 60000 65536"/>
                  <a:gd name="T15" fmla="*/ 0 60000 65536"/>
                  <a:gd name="T16" fmla="*/ 0 60000 65536"/>
                  <a:gd name="T17" fmla="*/ 0 60000 65536"/>
                  <a:gd name="T18" fmla="*/ 0 60000 65536"/>
                  <a:gd name="T19" fmla="*/ 0 60000 65536"/>
                  <a:gd name="T20" fmla="*/ 0 60000 65536"/>
                  <a:gd name="T21" fmla="*/ 0 w 422"/>
                  <a:gd name="T22" fmla="*/ 0 h 516"/>
                  <a:gd name="T23" fmla="*/ 422 w 422"/>
                  <a:gd name="T24" fmla="*/ 516 h 5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516">
                    <a:moveTo>
                      <a:pt x="421" y="327"/>
                    </a:moveTo>
                    <a:lnTo>
                      <a:pt x="421" y="179"/>
                    </a:lnTo>
                    <a:lnTo>
                      <a:pt x="200" y="0"/>
                    </a:lnTo>
                    <a:lnTo>
                      <a:pt x="0" y="123"/>
                    </a:lnTo>
                    <a:lnTo>
                      <a:pt x="228" y="309"/>
                    </a:lnTo>
                    <a:lnTo>
                      <a:pt x="228" y="515"/>
                    </a:lnTo>
                    <a:lnTo>
                      <a:pt x="421" y="327"/>
                    </a:lnTo>
                  </a:path>
                </a:pathLst>
              </a:custGeom>
              <a:solidFill>
                <a:srgbClr val="FFFFFF"/>
              </a:solidFill>
              <a:ln w="9525" cap="rnd">
                <a:noFill/>
                <a:round/>
                <a:headEnd/>
                <a:tailEnd/>
              </a:ln>
            </p:spPr>
            <p:txBody>
              <a:bodyPr/>
              <a:lstStyle/>
              <a:p>
                <a:endParaRPr lang="zh-CN" altLang="en-US"/>
              </a:p>
            </p:txBody>
          </p:sp>
          <p:sp>
            <p:nvSpPr>
              <p:cNvPr id="662" name="Freeform 105"/>
              <p:cNvSpPr>
                <a:spLocks/>
              </p:cNvSpPr>
              <p:nvPr/>
            </p:nvSpPr>
            <p:spPr bwMode="auto">
              <a:xfrm>
                <a:off x="3322" y="2946"/>
                <a:ext cx="47" cy="156"/>
              </a:xfrm>
              <a:custGeom>
                <a:avLst/>
                <a:gdLst>
                  <a:gd name="T0" fmla="*/ 8 w 47"/>
                  <a:gd name="T1" fmla="*/ 15 h 156"/>
                  <a:gd name="T2" fmla="*/ 0 w 47"/>
                  <a:gd name="T3" fmla="*/ 6 h 156"/>
                  <a:gd name="T4" fmla="*/ 0 w 47"/>
                  <a:gd name="T5" fmla="*/ 155 h 156"/>
                  <a:gd name="T6" fmla="*/ 46 w 47"/>
                  <a:gd name="T7" fmla="*/ 155 h 156"/>
                  <a:gd name="T8" fmla="*/ 46 w 47"/>
                  <a:gd name="T9" fmla="*/ 6 h 156"/>
                  <a:gd name="T10" fmla="*/ 37 w 47"/>
                  <a:gd name="T11" fmla="*/ 0 h 156"/>
                  <a:gd name="T12" fmla="*/ 8 w 47"/>
                  <a:gd name="T13" fmla="*/ 15 h 156"/>
                  <a:gd name="T14" fmla="*/ 0 60000 65536"/>
                  <a:gd name="T15" fmla="*/ 0 60000 65536"/>
                  <a:gd name="T16" fmla="*/ 0 60000 65536"/>
                  <a:gd name="T17" fmla="*/ 0 60000 65536"/>
                  <a:gd name="T18" fmla="*/ 0 60000 65536"/>
                  <a:gd name="T19" fmla="*/ 0 60000 65536"/>
                  <a:gd name="T20" fmla="*/ 0 60000 65536"/>
                  <a:gd name="T21" fmla="*/ 0 w 47"/>
                  <a:gd name="T22" fmla="*/ 0 h 156"/>
                  <a:gd name="T23" fmla="*/ 47 w 47"/>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6">
                    <a:moveTo>
                      <a:pt x="8" y="15"/>
                    </a:moveTo>
                    <a:lnTo>
                      <a:pt x="0" y="6"/>
                    </a:lnTo>
                    <a:lnTo>
                      <a:pt x="0" y="155"/>
                    </a:lnTo>
                    <a:lnTo>
                      <a:pt x="46" y="155"/>
                    </a:lnTo>
                    <a:lnTo>
                      <a:pt x="46" y="6"/>
                    </a:lnTo>
                    <a:lnTo>
                      <a:pt x="37" y="0"/>
                    </a:lnTo>
                    <a:lnTo>
                      <a:pt x="8" y="15"/>
                    </a:lnTo>
                  </a:path>
                </a:pathLst>
              </a:custGeom>
              <a:solidFill>
                <a:srgbClr val="000000"/>
              </a:solidFill>
              <a:ln w="9525" cap="rnd">
                <a:noFill/>
                <a:round/>
                <a:headEnd/>
                <a:tailEnd/>
              </a:ln>
            </p:spPr>
            <p:txBody>
              <a:bodyPr/>
              <a:lstStyle/>
              <a:p>
                <a:endParaRPr lang="zh-CN" altLang="en-US"/>
              </a:p>
            </p:txBody>
          </p:sp>
          <p:sp>
            <p:nvSpPr>
              <p:cNvPr id="663" name="Freeform 106"/>
              <p:cNvSpPr>
                <a:spLocks/>
              </p:cNvSpPr>
              <p:nvPr/>
            </p:nvSpPr>
            <p:spPr bwMode="auto">
              <a:xfrm>
                <a:off x="3134" y="2758"/>
                <a:ext cx="238" cy="197"/>
              </a:xfrm>
              <a:custGeom>
                <a:avLst/>
                <a:gdLst>
                  <a:gd name="T0" fmla="*/ 16 w 238"/>
                  <a:gd name="T1" fmla="*/ 19 h 197"/>
                  <a:gd name="T2" fmla="*/ 0 w 238"/>
                  <a:gd name="T3" fmla="*/ 17 h 197"/>
                  <a:gd name="T4" fmla="*/ 217 w 238"/>
                  <a:gd name="T5" fmla="*/ 196 h 197"/>
                  <a:gd name="T6" fmla="*/ 237 w 238"/>
                  <a:gd name="T7" fmla="*/ 180 h 197"/>
                  <a:gd name="T8" fmla="*/ 19 w 238"/>
                  <a:gd name="T9" fmla="*/ 2 h 197"/>
                  <a:gd name="T10" fmla="*/ 0 w 238"/>
                  <a:gd name="T11" fmla="*/ 0 h 197"/>
                  <a:gd name="T12" fmla="*/ 16 w 238"/>
                  <a:gd name="T13" fmla="*/ 19 h 197"/>
                  <a:gd name="T14" fmla="*/ 0 60000 65536"/>
                  <a:gd name="T15" fmla="*/ 0 60000 65536"/>
                  <a:gd name="T16" fmla="*/ 0 60000 65536"/>
                  <a:gd name="T17" fmla="*/ 0 60000 65536"/>
                  <a:gd name="T18" fmla="*/ 0 60000 65536"/>
                  <a:gd name="T19" fmla="*/ 0 60000 65536"/>
                  <a:gd name="T20" fmla="*/ 0 60000 65536"/>
                  <a:gd name="T21" fmla="*/ 0 w 238"/>
                  <a:gd name="T22" fmla="*/ 0 h 197"/>
                  <a:gd name="T23" fmla="*/ 238 w 238"/>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97">
                    <a:moveTo>
                      <a:pt x="16" y="19"/>
                    </a:moveTo>
                    <a:lnTo>
                      <a:pt x="0" y="17"/>
                    </a:lnTo>
                    <a:lnTo>
                      <a:pt x="217" y="196"/>
                    </a:lnTo>
                    <a:lnTo>
                      <a:pt x="237" y="180"/>
                    </a:lnTo>
                    <a:lnTo>
                      <a:pt x="19" y="2"/>
                    </a:lnTo>
                    <a:lnTo>
                      <a:pt x="0" y="0"/>
                    </a:lnTo>
                    <a:lnTo>
                      <a:pt x="16" y="19"/>
                    </a:lnTo>
                  </a:path>
                </a:pathLst>
              </a:custGeom>
              <a:solidFill>
                <a:srgbClr val="000000"/>
              </a:solidFill>
              <a:ln w="9525" cap="rnd">
                <a:noFill/>
                <a:round/>
                <a:headEnd/>
                <a:tailEnd/>
              </a:ln>
            </p:spPr>
            <p:txBody>
              <a:bodyPr/>
              <a:lstStyle/>
              <a:p>
                <a:endParaRPr lang="zh-CN" altLang="en-US"/>
              </a:p>
            </p:txBody>
          </p:sp>
          <p:sp>
            <p:nvSpPr>
              <p:cNvPr id="664" name="Freeform 107"/>
              <p:cNvSpPr>
                <a:spLocks/>
              </p:cNvSpPr>
              <p:nvPr/>
            </p:nvSpPr>
            <p:spPr bwMode="auto">
              <a:xfrm>
                <a:off x="2931" y="2758"/>
                <a:ext cx="220" cy="142"/>
              </a:xfrm>
              <a:custGeom>
                <a:avLst/>
                <a:gdLst>
                  <a:gd name="T0" fmla="*/ 18 w 220"/>
                  <a:gd name="T1" fmla="*/ 123 h 142"/>
                  <a:gd name="T2" fmla="*/ 18 w 220"/>
                  <a:gd name="T3" fmla="*/ 141 h 142"/>
                  <a:gd name="T4" fmla="*/ 219 w 220"/>
                  <a:gd name="T5" fmla="*/ 19 h 142"/>
                  <a:gd name="T6" fmla="*/ 202 w 220"/>
                  <a:gd name="T7" fmla="*/ 0 h 142"/>
                  <a:gd name="T8" fmla="*/ 2 w 220"/>
                  <a:gd name="T9" fmla="*/ 123 h 142"/>
                  <a:gd name="T10" fmla="*/ 0 w 220"/>
                  <a:gd name="T11" fmla="*/ 141 h 142"/>
                  <a:gd name="T12" fmla="*/ 18 w 220"/>
                  <a:gd name="T13" fmla="*/ 123 h 142"/>
                  <a:gd name="T14" fmla="*/ 0 60000 65536"/>
                  <a:gd name="T15" fmla="*/ 0 60000 65536"/>
                  <a:gd name="T16" fmla="*/ 0 60000 65536"/>
                  <a:gd name="T17" fmla="*/ 0 60000 65536"/>
                  <a:gd name="T18" fmla="*/ 0 60000 65536"/>
                  <a:gd name="T19" fmla="*/ 0 60000 65536"/>
                  <a:gd name="T20" fmla="*/ 0 60000 65536"/>
                  <a:gd name="T21" fmla="*/ 0 w 220"/>
                  <a:gd name="T22" fmla="*/ 0 h 142"/>
                  <a:gd name="T23" fmla="*/ 220 w 220"/>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2">
                    <a:moveTo>
                      <a:pt x="18" y="123"/>
                    </a:moveTo>
                    <a:lnTo>
                      <a:pt x="18" y="141"/>
                    </a:lnTo>
                    <a:lnTo>
                      <a:pt x="219" y="19"/>
                    </a:lnTo>
                    <a:lnTo>
                      <a:pt x="202" y="0"/>
                    </a:lnTo>
                    <a:lnTo>
                      <a:pt x="2" y="123"/>
                    </a:lnTo>
                    <a:lnTo>
                      <a:pt x="0" y="141"/>
                    </a:lnTo>
                    <a:lnTo>
                      <a:pt x="18" y="123"/>
                    </a:lnTo>
                  </a:path>
                </a:pathLst>
              </a:custGeom>
              <a:solidFill>
                <a:srgbClr val="000000"/>
              </a:solidFill>
              <a:ln w="9525" cap="rnd">
                <a:noFill/>
                <a:round/>
                <a:headEnd/>
                <a:tailEnd/>
              </a:ln>
            </p:spPr>
            <p:txBody>
              <a:bodyPr/>
              <a:lstStyle/>
              <a:p>
                <a:endParaRPr lang="zh-CN" altLang="en-US"/>
              </a:p>
            </p:txBody>
          </p:sp>
          <p:sp>
            <p:nvSpPr>
              <p:cNvPr id="665" name="Freeform 108"/>
              <p:cNvSpPr>
                <a:spLocks/>
              </p:cNvSpPr>
              <p:nvPr/>
            </p:nvSpPr>
            <p:spPr bwMode="auto">
              <a:xfrm>
                <a:off x="2931" y="2880"/>
                <a:ext cx="252" cy="204"/>
              </a:xfrm>
              <a:custGeom>
                <a:avLst/>
                <a:gdLst>
                  <a:gd name="T0" fmla="*/ 251 w 252"/>
                  <a:gd name="T1" fmla="*/ 194 h 204"/>
                  <a:gd name="T2" fmla="*/ 245 w 252"/>
                  <a:gd name="T3" fmla="*/ 185 h 204"/>
                  <a:gd name="T4" fmla="*/ 18 w 252"/>
                  <a:gd name="T5" fmla="*/ 0 h 204"/>
                  <a:gd name="T6" fmla="*/ 0 w 252"/>
                  <a:gd name="T7" fmla="*/ 17 h 204"/>
                  <a:gd name="T8" fmla="*/ 226 w 252"/>
                  <a:gd name="T9" fmla="*/ 203 h 204"/>
                  <a:gd name="T10" fmla="*/ 221 w 252"/>
                  <a:gd name="T11" fmla="*/ 194 h 204"/>
                  <a:gd name="T12" fmla="*/ 251 w 252"/>
                  <a:gd name="T13" fmla="*/ 194 h 204"/>
                  <a:gd name="T14" fmla="*/ 0 60000 65536"/>
                  <a:gd name="T15" fmla="*/ 0 60000 65536"/>
                  <a:gd name="T16" fmla="*/ 0 60000 65536"/>
                  <a:gd name="T17" fmla="*/ 0 60000 65536"/>
                  <a:gd name="T18" fmla="*/ 0 60000 65536"/>
                  <a:gd name="T19" fmla="*/ 0 60000 65536"/>
                  <a:gd name="T20" fmla="*/ 0 60000 65536"/>
                  <a:gd name="T21" fmla="*/ 0 w 252"/>
                  <a:gd name="T22" fmla="*/ 0 h 204"/>
                  <a:gd name="T23" fmla="*/ 252 w 252"/>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204">
                    <a:moveTo>
                      <a:pt x="251" y="194"/>
                    </a:moveTo>
                    <a:lnTo>
                      <a:pt x="245" y="185"/>
                    </a:lnTo>
                    <a:lnTo>
                      <a:pt x="18" y="0"/>
                    </a:lnTo>
                    <a:lnTo>
                      <a:pt x="0" y="17"/>
                    </a:lnTo>
                    <a:lnTo>
                      <a:pt x="226" y="203"/>
                    </a:lnTo>
                    <a:lnTo>
                      <a:pt x="221" y="194"/>
                    </a:lnTo>
                    <a:lnTo>
                      <a:pt x="251" y="194"/>
                    </a:lnTo>
                  </a:path>
                </a:pathLst>
              </a:custGeom>
              <a:solidFill>
                <a:srgbClr val="000000"/>
              </a:solidFill>
              <a:ln w="9525" cap="rnd">
                <a:noFill/>
                <a:round/>
                <a:headEnd/>
                <a:tailEnd/>
              </a:ln>
            </p:spPr>
            <p:txBody>
              <a:bodyPr/>
              <a:lstStyle/>
              <a:p>
                <a:endParaRPr lang="zh-CN" altLang="en-US"/>
              </a:p>
            </p:txBody>
          </p:sp>
          <p:sp>
            <p:nvSpPr>
              <p:cNvPr id="666" name="Freeform 109"/>
              <p:cNvSpPr>
                <a:spLocks/>
              </p:cNvSpPr>
              <p:nvPr/>
            </p:nvSpPr>
            <p:spPr bwMode="auto">
              <a:xfrm>
                <a:off x="3153" y="3075"/>
                <a:ext cx="45" cy="212"/>
              </a:xfrm>
              <a:custGeom>
                <a:avLst/>
                <a:gdLst>
                  <a:gd name="T0" fmla="*/ 8 w 45"/>
                  <a:gd name="T1" fmla="*/ 197 h 212"/>
                  <a:gd name="T2" fmla="*/ 44 w 45"/>
                  <a:gd name="T3" fmla="*/ 204 h 212"/>
                  <a:gd name="T4" fmla="*/ 44 w 45"/>
                  <a:gd name="T5" fmla="*/ 0 h 212"/>
                  <a:gd name="T6" fmla="*/ 0 w 45"/>
                  <a:gd name="T7" fmla="*/ 0 h 212"/>
                  <a:gd name="T8" fmla="*/ 0 w 45"/>
                  <a:gd name="T9" fmla="*/ 204 h 212"/>
                  <a:gd name="T10" fmla="*/ 40 w 45"/>
                  <a:gd name="T11" fmla="*/ 211 h 212"/>
                  <a:gd name="T12" fmla="*/ 8 w 45"/>
                  <a:gd name="T13" fmla="*/ 197 h 212"/>
                  <a:gd name="T14" fmla="*/ 0 60000 65536"/>
                  <a:gd name="T15" fmla="*/ 0 60000 65536"/>
                  <a:gd name="T16" fmla="*/ 0 60000 65536"/>
                  <a:gd name="T17" fmla="*/ 0 60000 65536"/>
                  <a:gd name="T18" fmla="*/ 0 60000 65536"/>
                  <a:gd name="T19" fmla="*/ 0 60000 65536"/>
                  <a:gd name="T20" fmla="*/ 0 60000 65536"/>
                  <a:gd name="T21" fmla="*/ 0 w 45"/>
                  <a:gd name="T22" fmla="*/ 0 h 212"/>
                  <a:gd name="T23" fmla="*/ 45 w 45"/>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12">
                    <a:moveTo>
                      <a:pt x="8" y="197"/>
                    </a:moveTo>
                    <a:lnTo>
                      <a:pt x="44" y="204"/>
                    </a:lnTo>
                    <a:lnTo>
                      <a:pt x="44" y="0"/>
                    </a:lnTo>
                    <a:lnTo>
                      <a:pt x="0" y="0"/>
                    </a:lnTo>
                    <a:lnTo>
                      <a:pt x="0" y="204"/>
                    </a:lnTo>
                    <a:lnTo>
                      <a:pt x="40" y="211"/>
                    </a:lnTo>
                    <a:lnTo>
                      <a:pt x="8" y="197"/>
                    </a:lnTo>
                  </a:path>
                </a:pathLst>
              </a:custGeom>
              <a:solidFill>
                <a:srgbClr val="000000"/>
              </a:solidFill>
              <a:ln w="9525" cap="rnd">
                <a:noFill/>
                <a:round/>
                <a:headEnd/>
                <a:tailEnd/>
              </a:ln>
            </p:spPr>
            <p:txBody>
              <a:bodyPr/>
              <a:lstStyle/>
              <a:p>
                <a:endParaRPr lang="zh-CN" altLang="en-US"/>
              </a:p>
            </p:txBody>
          </p:sp>
          <p:sp>
            <p:nvSpPr>
              <p:cNvPr id="667" name="Freeform 110"/>
              <p:cNvSpPr>
                <a:spLocks/>
              </p:cNvSpPr>
              <p:nvPr/>
            </p:nvSpPr>
            <p:spPr bwMode="auto">
              <a:xfrm>
                <a:off x="3159" y="3087"/>
                <a:ext cx="221" cy="200"/>
              </a:xfrm>
              <a:custGeom>
                <a:avLst/>
                <a:gdLst>
                  <a:gd name="T0" fmla="*/ 189 w 221"/>
                  <a:gd name="T1" fmla="*/ 6 h 200"/>
                  <a:gd name="T2" fmla="*/ 192 w 221"/>
                  <a:gd name="T3" fmla="*/ 0 h 200"/>
                  <a:gd name="T4" fmla="*/ 0 w 221"/>
                  <a:gd name="T5" fmla="*/ 185 h 200"/>
                  <a:gd name="T6" fmla="*/ 22 w 221"/>
                  <a:gd name="T7" fmla="*/ 199 h 200"/>
                  <a:gd name="T8" fmla="*/ 217 w 221"/>
                  <a:gd name="T9" fmla="*/ 13 h 200"/>
                  <a:gd name="T10" fmla="*/ 220 w 221"/>
                  <a:gd name="T11" fmla="*/ 6 h 200"/>
                  <a:gd name="T12" fmla="*/ 189 w 221"/>
                  <a:gd name="T13" fmla="*/ 6 h 200"/>
                  <a:gd name="T14" fmla="*/ 0 60000 65536"/>
                  <a:gd name="T15" fmla="*/ 0 60000 65536"/>
                  <a:gd name="T16" fmla="*/ 0 60000 65536"/>
                  <a:gd name="T17" fmla="*/ 0 60000 65536"/>
                  <a:gd name="T18" fmla="*/ 0 60000 65536"/>
                  <a:gd name="T19" fmla="*/ 0 60000 65536"/>
                  <a:gd name="T20" fmla="*/ 0 60000 65536"/>
                  <a:gd name="T21" fmla="*/ 0 w 221"/>
                  <a:gd name="T22" fmla="*/ 0 h 200"/>
                  <a:gd name="T23" fmla="*/ 221 w 221"/>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200">
                    <a:moveTo>
                      <a:pt x="189" y="6"/>
                    </a:moveTo>
                    <a:lnTo>
                      <a:pt x="192" y="0"/>
                    </a:lnTo>
                    <a:lnTo>
                      <a:pt x="0" y="185"/>
                    </a:lnTo>
                    <a:lnTo>
                      <a:pt x="22" y="199"/>
                    </a:lnTo>
                    <a:lnTo>
                      <a:pt x="217" y="13"/>
                    </a:lnTo>
                    <a:lnTo>
                      <a:pt x="220" y="6"/>
                    </a:lnTo>
                    <a:lnTo>
                      <a:pt x="189" y="6"/>
                    </a:lnTo>
                  </a:path>
                </a:pathLst>
              </a:custGeom>
              <a:solidFill>
                <a:srgbClr val="000000"/>
              </a:solidFill>
              <a:ln w="9525" cap="rnd">
                <a:noFill/>
                <a:round/>
                <a:headEnd/>
                <a:tailEnd/>
              </a:ln>
            </p:spPr>
            <p:txBody>
              <a:bodyPr/>
              <a:lstStyle/>
              <a:p>
                <a:endParaRPr lang="zh-CN" altLang="en-US"/>
              </a:p>
            </p:txBody>
          </p:sp>
          <p:sp>
            <p:nvSpPr>
              <p:cNvPr id="668" name="Freeform 111"/>
              <p:cNvSpPr>
                <a:spLocks/>
              </p:cNvSpPr>
              <p:nvPr/>
            </p:nvSpPr>
            <p:spPr bwMode="auto">
              <a:xfrm>
                <a:off x="2941" y="2769"/>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solidFill>
                <a:srgbClr val="FFFFFF"/>
              </a:solidFill>
              <a:ln w="9525" cap="rnd">
                <a:noFill/>
                <a:round/>
                <a:headEnd/>
                <a:tailEnd/>
              </a:ln>
            </p:spPr>
            <p:txBody>
              <a:bodyPr/>
              <a:lstStyle/>
              <a:p>
                <a:endParaRPr lang="zh-CN" altLang="en-US"/>
              </a:p>
            </p:txBody>
          </p:sp>
          <p:sp>
            <p:nvSpPr>
              <p:cNvPr id="669" name="Freeform 112"/>
              <p:cNvSpPr>
                <a:spLocks/>
              </p:cNvSpPr>
              <p:nvPr/>
            </p:nvSpPr>
            <p:spPr bwMode="auto">
              <a:xfrm>
                <a:off x="2941" y="2769"/>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noFill/>
              <a:ln w="12700" cap="rnd">
                <a:solidFill>
                  <a:srgbClr val="000000"/>
                </a:solidFill>
                <a:round/>
                <a:headEnd type="none" w="sm" len="sm"/>
                <a:tailEnd type="none" w="sm" len="sm"/>
              </a:ln>
            </p:spPr>
            <p:txBody>
              <a:bodyPr/>
              <a:lstStyle/>
              <a:p>
                <a:endParaRPr lang="zh-CN" altLang="en-US"/>
              </a:p>
            </p:txBody>
          </p:sp>
          <p:sp>
            <p:nvSpPr>
              <p:cNvPr id="670" name="Freeform 113"/>
              <p:cNvSpPr>
                <a:spLocks/>
              </p:cNvSpPr>
              <p:nvPr/>
            </p:nvSpPr>
            <p:spPr bwMode="auto">
              <a:xfrm>
                <a:off x="3170" y="2945"/>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solidFill>
                <a:srgbClr val="FFFFFF"/>
              </a:solidFill>
              <a:ln w="9525" cap="rnd">
                <a:noFill/>
                <a:round/>
                <a:headEnd/>
                <a:tailEnd/>
              </a:ln>
            </p:spPr>
            <p:txBody>
              <a:bodyPr/>
              <a:lstStyle/>
              <a:p>
                <a:endParaRPr lang="zh-CN" altLang="en-US"/>
              </a:p>
            </p:txBody>
          </p:sp>
          <p:sp>
            <p:nvSpPr>
              <p:cNvPr id="671" name="Freeform 114"/>
              <p:cNvSpPr>
                <a:spLocks/>
              </p:cNvSpPr>
              <p:nvPr/>
            </p:nvSpPr>
            <p:spPr bwMode="auto">
              <a:xfrm>
                <a:off x="3170" y="2945"/>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noFill/>
              <a:ln w="12700" cap="rnd">
                <a:solidFill>
                  <a:srgbClr val="000000"/>
                </a:solidFill>
                <a:round/>
                <a:headEnd type="none" w="sm" len="sm"/>
                <a:tailEnd type="none" w="sm" len="sm"/>
              </a:ln>
            </p:spPr>
            <p:txBody>
              <a:bodyPr/>
              <a:lstStyle/>
              <a:p>
                <a:endParaRPr lang="zh-CN" altLang="en-US"/>
              </a:p>
            </p:txBody>
          </p:sp>
          <p:sp>
            <p:nvSpPr>
              <p:cNvPr id="672" name="Freeform 115"/>
              <p:cNvSpPr>
                <a:spLocks/>
              </p:cNvSpPr>
              <p:nvPr/>
            </p:nvSpPr>
            <p:spPr bwMode="auto">
              <a:xfrm>
                <a:off x="2897" y="2855"/>
                <a:ext cx="297" cy="480"/>
              </a:xfrm>
              <a:custGeom>
                <a:avLst/>
                <a:gdLst>
                  <a:gd name="T0" fmla="*/ 0 w 297"/>
                  <a:gd name="T1" fmla="*/ 35 h 480"/>
                  <a:gd name="T2" fmla="*/ 0 w 297"/>
                  <a:gd name="T3" fmla="*/ 276 h 480"/>
                  <a:gd name="T4" fmla="*/ 249 w 297"/>
                  <a:gd name="T5" fmla="*/ 479 h 480"/>
                  <a:gd name="T6" fmla="*/ 296 w 297"/>
                  <a:gd name="T7" fmla="*/ 443 h 480"/>
                  <a:gd name="T8" fmla="*/ 296 w 297"/>
                  <a:gd name="T9" fmla="*/ 199 h 480"/>
                  <a:gd name="T10" fmla="*/ 43 w 297"/>
                  <a:gd name="T11" fmla="*/ 0 h 480"/>
                  <a:gd name="T12" fmla="*/ 0 w 297"/>
                  <a:gd name="T13" fmla="*/ 35 h 480"/>
                  <a:gd name="T14" fmla="*/ 0 60000 65536"/>
                  <a:gd name="T15" fmla="*/ 0 60000 65536"/>
                  <a:gd name="T16" fmla="*/ 0 60000 65536"/>
                  <a:gd name="T17" fmla="*/ 0 60000 65536"/>
                  <a:gd name="T18" fmla="*/ 0 60000 65536"/>
                  <a:gd name="T19" fmla="*/ 0 60000 65536"/>
                  <a:gd name="T20" fmla="*/ 0 60000 65536"/>
                  <a:gd name="T21" fmla="*/ 0 w 297"/>
                  <a:gd name="T22" fmla="*/ 0 h 480"/>
                  <a:gd name="T23" fmla="*/ 297 w 297"/>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 h="480">
                    <a:moveTo>
                      <a:pt x="0" y="35"/>
                    </a:moveTo>
                    <a:lnTo>
                      <a:pt x="0" y="276"/>
                    </a:lnTo>
                    <a:lnTo>
                      <a:pt x="249" y="479"/>
                    </a:lnTo>
                    <a:lnTo>
                      <a:pt x="296" y="443"/>
                    </a:lnTo>
                    <a:lnTo>
                      <a:pt x="296" y="199"/>
                    </a:lnTo>
                    <a:lnTo>
                      <a:pt x="43" y="0"/>
                    </a:lnTo>
                    <a:lnTo>
                      <a:pt x="0" y="35"/>
                    </a:lnTo>
                  </a:path>
                </a:pathLst>
              </a:custGeom>
              <a:solidFill>
                <a:srgbClr val="FFFFFF"/>
              </a:solidFill>
              <a:ln w="9525" cap="rnd">
                <a:noFill/>
                <a:round/>
                <a:headEnd/>
                <a:tailEnd/>
              </a:ln>
            </p:spPr>
            <p:txBody>
              <a:bodyPr/>
              <a:lstStyle/>
              <a:p>
                <a:endParaRPr lang="zh-CN" altLang="en-US"/>
              </a:p>
            </p:txBody>
          </p:sp>
          <p:sp>
            <p:nvSpPr>
              <p:cNvPr id="673" name="Freeform 116"/>
              <p:cNvSpPr>
                <a:spLocks/>
              </p:cNvSpPr>
              <p:nvPr/>
            </p:nvSpPr>
            <p:spPr bwMode="auto">
              <a:xfrm>
                <a:off x="2890" y="2891"/>
                <a:ext cx="45" cy="249"/>
              </a:xfrm>
              <a:custGeom>
                <a:avLst/>
                <a:gdLst>
                  <a:gd name="T0" fmla="*/ 37 w 45"/>
                  <a:gd name="T1" fmla="*/ 237 h 249"/>
                  <a:gd name="T2" fmla="*/ 44 w 45"/>
                  <a:gd name="T3" fmla="*/ 241 h 249"/>
                  <a:gd name="T4" fmla="*/ 44 w 45"/>
                  <a:gd name="T5" fmla="*/ 0 h 249"/>
                  <a:gd name="T6" fmla="*/ 0 w 45"/>
                  <a:gd name="T7" fmla="*/ 0 h 249"/>
                  <a:gd name="T8" fmla="*/ 0 w 45"/>
                  <a:gd name="T9" fmla="*/ 241 h 249"/>
                  <a:gd name="T10" fmla="*/ 6 w 45"/>
                  <a:gd name="T11" fmla="*/ 248 h 249"/>
                  <a:gd name="T12" fmla="*/ 37 w 45"/>
                  <a:gd name="T13" fmla="*/ 237 h 249"/>
                  <a:gd name="T14" fmla="*/ 0 60000 65536"/>
                  <a:gd name="T15" fmla="*/ 0 60000 65536"/>
                  <a:gd name="T16" fmla="*/ 0 60000 65536"/>
                  <a:gd name="T17" fmla="*/ 0 60000 65536"/>
                  <a:gd name="T18" fmla="*/ 0 60000 65536"/>
                  <a:gd name="T19" fmla="*/ 0 60000 65536"/>
                  <a:gd name="T20" fmla="*/ 0 60000 65536"/>
                  <a:gd name="T21" fmla="*/ 0 w 45"/>
                  <a:gd name="T22" fmla="*/ 0 h 249"/>
                  <a:gd name="T23" fmla="*/ 45 w 45"/>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49">
                    <a:moveTo>
                      <a:pt x="37" y="237"/>
                    </a:moveTo>
                    <a:lnTo>
                      <a:pt x="44" y="241"/>
                    </a:lnTo>
                    <a:lnTo>
                      <a:pt x="44" y="0"/>
                    </a:lnTo>
                    <a:lnTo>
                      <a:pt x="0" y="0"/>
                    </a:lnTo>
                    <a:lnTo>
                      <a:pt x="0" y="241"/>
                    </a:lnTo>
                    <a:lnTo>
                      <a:pt x="6" y="248"/>
                    </a:lnTo>
                    <a:lnTo>
                      <a:pt x="37" y="237"/>
                    </a:lnTo>
                  </a:path>
                </a:pathLst>
              </a:custGeom>
              <a:solidFill>
                <a:srgbClr val="000000"/>
              </a:solidFill>
              <a:ln w="9525" cap="rnd">
                <a:noFill/>
                <a:round/>
                <a:headEnd/>
                <a:tailEnd/>
              </a:ln>
            </p:spPr>
            <p:txBody>
              <a:bodyPr/>
              <a:lstStyle/>
              <a:p>
                <a:endParaRPr lang="zh-CN" altLang="en-US"/>
              </a:p>
            </p:txBody>
          </p:sp>
          <p:sp>
            <p:nvSpPr>
              <p:cNvPr id="674" name="Freeform 117"/>
              <p:cNvSpPr>
                <a:spLocks/>
              </p:cNvSpPr>
              <p:nvPr/>
            </p:nvSpPr>
            <p:spPr bwMode="auto">
              <a:xfrm>
                <a:off x="2892" y="3125"/>
                <a:ext cx="264" cy="222"/>
              </a:xfrm>
              <a:custGeom>
                <a:avLst/>
                <a:gdLst>
                  <a:gd name="T0" fmla="*/ 249 w 264"/>
                  <a:gd name="T1" fmla="*/ 205 h 222"/>
                  <a:gd name="T2" fmla="*/ 263 w 264"/>
                  <a:gd name="T3" fmla="*/ 205 h 222"/>
                  <a:gd name="T4" fmla="*/ 13 w 264"/>
                  <a:gd name="T5" fmla="*/ 0 h 222"/>
                  <a:gd name="T6" fmla="*/ 0 w 264"/>
                  <a:gd name="T7" fmla="*/ 11 h 222"/>
                  <a:gd name="T8" fmla="*/ 249 w 264"/>
                  <a:gd name="T9" fmla="*/ 216 h 222"/>
                  <a:gd name="T10" fmla="*/ 263 w 264"/>
                  <a:gd name="T11" fmla="*/ 216 h 222"/>
                  <a:gd name="T12" fmla="*/ 249 w 264"/>
                  <a:gd name="T13" fmla="*/ 216 h 222"/>
                  <a:gd name="T14" fmla="*/ 254 w 264"/>
                  <a:gd name="T15" fmla="*/ 221 h 222"/>
                  <a:gd name="T16" fmla="*/ 263 w 264"/>
                  <a:gd name="T17" fmla="*/ 216 h 222"/>
                  <a:gd name="T18" fmla="*/ 249 w 264"/>
                  <a:gd name="T19" fmla="*/ 205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222"/>
                  <a:gd name="T32" fmla="*/ 264 w 264"/>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222">
                    <a:moveTo>
                      <a:pt x="249" y="205"/>
                    </a:moveTo>
                    <a:lnTo>
                      <a:pt x="263" y="205"/>
                    </a:lnTo>
                    <a:lnTo>
                      <a:pt x="13" y="0"/>
                    </a:lnTo>
                    <a:lnTo>
                      <a:pt x="0" y="11"/>
                    </a:lnTo>
                    <a:lnTo>
                      <a:pt x="249" y="216"/>
                    </a:lnTo>
                    <a:lnTo>
                      <a:pt x="263" y="216"/>
                    </a:lnTo>
                    <a:lnTo>
                      <a:pt x="249" y="216"/>
                    </a:lnTo>
                    <a:lnTo>
                      <a:pt x="254" y="221"/>
                    </a:lnTo>
                    <a:lnTo>
                      <a:pt x="263" y="216"/>
                    </a:lnTo>
                    <a:lnTo>
                      <a:pt x="249" y="205"/>
                    </a:lnTo>
                  </a:path>
                </a:pathLst>
              </a:custGeom>
              <a:solidFill>
                <a:srgbClr val="000000"/>
              </a:solidFill>
              <a:ln w="9525" cap="rnd">
                <a:noFill/>
                <a:round/>
                <a:headEnd/>
                <a:tailEnd/>
              </a:ln>
            </p:spPr>
            <p:txBody>
              <a:bodyPr/>
              <a:lstStyle/>
              <a:p>
                <a:endParaRPr lang="zh-CN" altLang="en-US"/>
              </a:p>
            </p:txBody>
          </p:sp>
          <p:sp>
            <p:nvSpPr>
              <p:cNvPr id="675" name="Freeform 118"/>
              <p:cNvSpPr>
                <a:spLocks/>
              </p:cNvSpPr>
              <p:nvPr/>
            </p:nvSpPr>
            <p:spPr bwMode="auto">
              <a:xfrm>
                <a:off x="3143" y="3292"/>
                <a:ext cx="58" cy="50"/>
              </a:xfrm>
              <a:custGeom>
                <a:avLst/>
                <a:gdLst>
                  <a:gd name="T0" fmla="*/ 38 w 58"/>
                  <a:gd name="T1" fmla="*/ 6 h 50"/>
                  <a:gd name="T2" fmla="*/ 41 w 58"/>
                  <a:gd name="T3" fmla="*/ 0 h 50"/>
                  <a:gd name="T4" fmla="*/ 0 w 58"/>
                  <a:gd name="T5" fmla="*/ 37 h 50"/>
                  <a:gd name="T6" fmla="*/ 12 w 58"/>
                  <a:gd name="T7" fmla="*/ 49 h 50"/>
                  <a:gd name="T8" fmla="*/ 54 w 58"/>
                  <a:gd name="T9" fmla="*/ 11 h 50"/>
                  <a:gd name="T10" fmla="*/ 57 w 58"/>
                  <a:gd name="T11" fmla="*/ 6 h 50"/>
                  <a:gd name="T12" fmla="*/ 54 w 58"/>
                  <a:gd name="T13" fmla="*/ 11 h 50"/>
                  <a:gd name="T14" fmla="*/ 57 w 58"/>
                  <a:gd name="T15" fmla="*/ 8 h 50"/>
                  <a:gd name="T16" fmla="*/ 57 w 58"/>
                  <a:gd name="T17" fmla="*/ 6 h 50"/>
                  <a:gd name="T18" fmla="*/ 38 w 58"/>
                  <a:gd name="T19" fmla="*/ 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0"/>
                  <a:gd name="T32" fmla="*/ 58 w 5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0">
                    <a:moveTo>
                      <a:pt x="38" y="6"/>
                    </a:moveTo>
                    <a:lnTo>
                      <a:pt x="41" y="0"/>
                    </a:lnTo>
                    <a:lnTo>
                      <a:pt x="0" y="37"/>
                    </a:lnTo>
                    <a:lnTo>
                      <a:pt x="12" y="49"/>
                    </a:lnTo>
                    <a:lnTo>
                      <a:pt x="54" y="11"/>
                    </a:lnTo>
                    <a:lnTo>
                      <a:pt x="57" y="6"/>
                    </a:lnTo>
                    <a:lnTo>
                      <a:pt x="54" y="11"/>
                    </a:lnTo>
                    <a:lnTo>
                      <a:pt x="57" y="8"/>
                    </a:lnTo>
                    <a:lnTo>
                      <a:pt x="57" y="6"/>
                    </a:lnTo>
                    <a:lnTo>
                      <a:pt x="38" y="6"/>
                    </a:lnTo>
                  </a:path>
                </a:pathLst>
              </a:custGeom>
              <a:solidFill>
                <a:srgbClr val="000000"/>
              </a:solidFill>
              <a:ln w="9525" cap="rnd">
                <a:noFill/>
                <a:round/>
                <a:headEnd/>
                <a:tailEnd/>
              </a:ln>
            </p:spPr>
            <p:txBody>
              <a:bodyPr/>
              <a:lstStyle/>
              <a:p>
                <a:endParaRPr lang="zh-CN" altLang="en-US"/>
              </a:p>
            </p:txBody>
          </p:sp>
          <p:sp>
            <p:nvSpPr>
              <p:cNvPr id="676" name="Freeform 119"/>
              <p:cNvSpPr>
                <a:spLocks/>
              </p:cNvSpPr>
              <p:nvPr/>
            </p:nvSpPr>
            <p:spPr bwMode="auto">
              <a:xfrm>
                <a:off x="3182" y="3050"/>
                <a:ext cx="40" cy="232"/>
              </a:xfrm>
              <a:custGeom>
                <a:avLst/>
                <a:gdLst>
                  <a:gd name="T0" fmla="*/ 5 w 40"/>
                  <a:gd name="T1" fmla="*/ 10 h 232"/>
                  <a:gd name="T2" fmla="*/ 0 w 40"/>
                  <a:gd name="T3" fmla="*/ 4 h 232"/>
                  <a:gd name="T4" fmla="*/ 0 w 40"/>
                  <a:gd name="T5" fmla="*/ 231 h 232"/>
                  <a:gd name="T6" fmla="*/ 39 w 40"/>
                  <a:gd name="T7" fmla="*/ 231 h 232"/>
                  <a:gd name="T8" fmla="*/ 39 w 40"/>
                  <a:gd name="T9" fmla="*/ 4 h 232"/>
                  <a:gd name="T10" fmla="*/ 33 w 40"/>
                  <a:gd name="T11" fmla="*/ 0 h 232"/>
                  <a:gd name="T12" fmla="*/ 39 w 40"/>
                  <a:gd name="T13" fmla="*/ 4 h 232"/>
                  <a:gd name="T14" fmla="*/ 39 w 40"/>
                  <a:gd name="T15" fmla="*/ 2 h 232"/>
                  <a:gd name="T16" fmla="*/ 33 w 40"/>
                  <a:gd name="T17" fmla="*/ 0 h 232"/>
                  <a:gd name="T18" fmla="*/ 5 w 40"/>
                  <a:gd name="T19" fmla="*/ 1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32"/>
                  <a:gd name="T32" fmla="*/ 40 w 40"/>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32">
                    <a:moveTo>
                      <a:pt x="5" y="10"/>
                    </a:moveTo>
                    <a:lnTo>
                      <a:pt x="0" y="4"/>
                    </a:lnTo>
                    <a:lnTo>
                      <a:pt x="0" y="231"/>
                    </a:lnTo>
                    <a:lnTo>
                      <a:pt x="39" y="231"/>
                    </a:lnTo>
                    <a:lnTo>
                      <a:pt x="39" y="4"/>
                    </a:lnTo>
                    <a:lnTo>
                      <a:pt x="33" y="0"/>
                    </a:lnTo>
                    <a:lnTo>
                      <a:pt x="39" y="4"/>
                    </a:lnTo>
                    <a:lnTo>
                      <a:pt x="39" y="2"/>
                    </a:lnTo>
                    <a:lnTo>
                      <a:pt x="33" y="0"/>
                    </a:lnTo>
                    <a:lnTo>
                      <a:pt x="5" y="10"/>
                    </a:lnTo>
                  </a:path>
                </a:pathLst>
              </a:custGeom>
              <a:solidFill>
                <a:srgbClr val="000000"/>
              </a:solidFill>
              <a:ln w="9525" cap="rnd">
                <a:noFill/>
                <a:round/>
                <a:headEnd/>
                <a:tailEnd/>
              </a:ln>
            </p:spPr>
            <p:txBody>
              <a:bodyPr/>
              <a:lstStyle/>
              <a:p>
                <a:endParaRPr lang="zh-CN" altLang="en-US"/>
              </a:p>
            </p:txBody>
          </p:sp>
          <p:sp>
            <p:nvSpPr>
              <p:cNvPr id="677" name="Freeform 120"/>
              <p:cNvSpPr>
                <a:spLocks/>
              </p:cNvSpPr>
              <p:nvPr/>
            </p:nvSpPr>
            <p:spPr bwMode="auto">
              <a:xfrm>
                <a:off x="2935" y="2844"/>
                <a:ext cx="265" cy="218"/>
              </a:xfrm>
              <a:custGeom>
                <a:avLst/>
                <a:gdLst>
                  <a:gd name="T0" fmla="*/ 13 w 265"/>
                  <a:gd name="T1" fmla="*/ 17 h 218"/>
                  <a:gd name="T2" fmla="*/ 0 w 265"/>
                  <a:gd name="T3" fmla="*/ 17 h 218"/>
                  <a:gd name="T4" fmla="*/ 250 w 265"/>
                  <a:gd name="T5" fmla="*/ 217 h 218"/>
                  <a:gd name="T6" fmla="*/ 264 w 265"/>
                  <a:gd name="T7" fmla="*/ 206 h 218"/>
                  <a:gd name="T8" fmla="*/ 13 w 265"/>
                  <a:gd name="T9" fmla="*/ 4 h 218"/>
                  <a:gd name="T10" fmla="*/ 0 w 265"/>
                  <a:gd name="T11" fmla="*/ 4 h 218"/>
                  <a:gd name="T12" fmla="*/ 13 w 265"/>
                  <a:gd name="T13" fmla="*/ 4 h 218"/>
                  <a:gd name="T14" fmla="*/ 5 w 265"/>
                  <a:gd name="T15" fmla="*/ 0 h 218"/>
                  <a:gd name="T16" fmla="*/ 0 w 265"/>
                  <a:gd name="T17" fmla="*/ 4 h 218"/>
                  <a:gd name="T18" fmla="*/ 13 w 265"/>
                  <a:gd name="T19" fmla="*/ 17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18"/>
                  <a:gd name="T32" fmla="*/ 265 w 265"/>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18">
                    <a:moveTo>
                      <a:pt x="13" y="17"/>
                    </a:moveTo>
                    <a:lnTo>
                      <a:pt x="0" y="17"/>
                    </a:lnTo>
                    <a:lnTo>
                      <a:pt x="250" y="217"/>
                    </a:lnTo>
                    <a:lnTo>
                      <a:pt x="264" y="206"/>
                    </a:lnTo>
                    <a:lnTo>
                      <a:pt x="13" y="4"/>
                    </a:lnTo>
                    <a:lnTo>
                      <a:pt x="0" y="4"/>
                    </a:lnTo>
                    <a:lnTo>
                      <a:pt x="13" y="4"/>
                    </a:lnTo>
                    <a:lnTo>
                      <a:pt x="5" y="0"/>
                    </a:lnTo>
                    <a:lnTo>
                      <a:pt x="0" y="4"/>
                    </a:lnTo>
                    <a:lnTo>
                      <a:pt x="13" y="17"/>
                    </a:lnTo>
                  </a:path>
                </a:pathLst>
              </a:custGeom>
              <a:solidFill>
                <a:srgbClr val="000000"/>
              </a:solidFill>
              <a:ln w="9525" cap="rnd">
                <a:noFill/>
                <a:round/>
                <a:headEnd/>
                <a:tailEnd/>
              </a:ln>
            </p:spPr>
            <p:txBody>
              <a:bodyPr/>
              <a:lstStyle/>
              <a:p>
                <a:endParaRPr lang="zh-CN" altLang="en-US"/>
              </a:p>
            </p:txBody>
          </p:sp>
          <p:sp>
            <p:nvSpPr>
              <p:cNvPr id="678" name="Freeform 121"/>
              <p:cNvSpPr>
                <a:spLocks/>
              </p:cNvSpPr>
              <p:nvPr/>
            </p:nvSpPr>
            <p:spPr bwMode="auto">
              <a:xfrm>
                <a:off x="2890" y="2850"/>
                <a:ext cx="62" cy="48"/>
              </a:xfrm>
              <a:custGeom>
                <a:avLst/>
                <a:gdLst>
                  <a:gd name="T0" fmla="*/ 19 w 62"/>
                  <a:gd name="T1" fmla="*/ 40 h 48"/>
                  <a:gd name="T2" fmla="*/ 16 w 62"/>
                  <a:gd name="T3" fmla="*/ 47 h 48"/>
                  <a:gd name="T4" fmla="*/ 61 w 62"/>
                  <a:gd name="T5" fmla="*/ 12 h 48"/>
                  <a:gd name="T6" fmla="*/ 47 w 62"/>
                  <a:gd name="T7" fmla="*/ 0 h 48"/>
                  <a:gd name="T8" fmla="*/ 2 w 62"/>
                  <a:gd name="T9" fmla="*/ 34 h 48"/>
                  <a:gd name="T10" fmla="*/ 0 w 62"/>
                  <a:gd name="T11" fmla="*/ 40 h 48"/>
                  <a:gd name="T12" fmla="*/ 2 w 62"/>
                  <a:gd name="T13" fmla="*/ 34 h 48"/>
                  <a:gd name="T14" fmla="*/ 0 w 62"/>
                  <a:gd name="T15" fmla="*/ 36 h 48"/>
                  <a:gd name="T16" fmla="*/ 0 w 62"/>
                  <a:gd name="T17" fmla="*/ 40 h 48"/>
                  <a:gd name="T18" fmla="*/ 19 w 62"/>
                  <a:gd name="T19" fmla="*/ 4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8"/>
                  <a:gd name="T32" fmla="*/ 62 w 6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8">
                    <a:moveTo>
                      <a:pt x="19" y="40"/>
                    </a:moveTo>
                    <a:lnTo>
                      <a:pt x="16" y="47"/>
                    </a:lnTo>
                    <a:lnTo>
                      <a:pt x="61" y="12"/>
                    </a:lnTo>
                    <a:lnTo>
                      <a:pt x="47" y="0"/>
                    </a:lnTo>
                    <a:lnTo>
                      <a:pt x="2" y="34"/>
                    </a:lnTo>
                    <a:lnTo>
                      <a:pt x="0" y="40"/>
                    </a:lnTo>
                    <a:lnTo>
                      <a:pt x="2" y="34"/>
                    </a:lnTo>
                    <a:lnTo>
                      <a:pt x="0" y="36"/>
                    </a:lnTo>
                    <a:lnTo>
                      <a:pt x="0" y="40"/>
                    </a:lnTo>
                    <a:lnTo>
                      <a:pt x="19" y="40"/>
                    </a:lnTo>
                  </a:path>
                </a:pathLst>
              </a:custGeom>
              <a:solidFill>
                <a:srgbClr val="000000"/>
              </a:solidFill>
              <a:ln w="9525" cap="rnd">
                <a:noFill/>
                <a:round/>
                <a:headEnd/>
                <a:tailEnd/>
              </a:ln>
            </p:spPr>
            <p:txBody>
              <a:bodyPr/>
              <a:lstStyle/>
              <a:p>
                <a:endParaRPr lang="zh-CN" altLang="en-US"/>
              </a:p>
            </p:txBody>
          </p:sp>
          <p:sp>
            <p:nvSpPr>
              <p:cNvPr id="679" name="Freeform 122"/>
              <p:cNvSpPr>
                <a:spLocks/>
              </p:cNvSpPr>
              <p:nvPr/>
            </p:nvSpPr>
            <p:spPr bwMode="auto">
              <a:xfrm>
                <a:off x="2897" y="2891"/>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solidFill>
                <a:srgbClr val="FFFFFF"/>
              </a:solidFill>
              <a:ln w="9525" cap="rnd">
                <a:noFill/>
                <a:round/>
                <a:headEnd/>
                <a:tailEnd/>
              </a:ln>
            </p:spPr>
            <p:txBody>
              <a:bodyPr/>
              <a:lstStyle/>
              <a:p>
                <a:endParaRPr lang="zh-CN" altLang="en-US"/>
              </a:p>
            </p:txBody>
          </p:sp>
          <p:sp>
            <p:nvSpPr>
              <p:cNvPr id="680" name="Freeform 123"/>
              <p:cNvSpPr>
                <a:spLocks/>
              </p:cNvSpPr>
              <p:nvPr/>
            </p:nvSpPr>
            <p:spPr bwMode="auto">
              <a:xfrm>
                <a:off x="2897" y="2891"/>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noFill/>
              <a:ln w="12700" cap="rnd">
                <a:solidFill>
                  <a:srgbClr val="000000"/>
                </a:solidFill>
                <a:round/>
                <a:headEnd type="none" w="sm" len="sm"/>
                <a:tailEnd type="none" w="sm" len="sm"/>
              </a:ln>
            </p:spPr>
            <p:txBody>
              <a:bodyPr/>
              <a:lstStyle/>
              <a:p>
                <a:endParaRPr lang="zh-CN" altLang="en-US"/>
              </a:p>
            </p:txBody>
          </p:sp>
          <p:sp>
            <p:nvSpPr>
              <p:cNvPr id="681" name="Freeform 124"/>
              <p:cNvSpPr>
                <a:spLocks/>
              </p:cNvSpPr>
              <p:nvPr/>
            </p:nvSpPr>
            <p:spPr bwMode="auto">
              <a:xfrm>
                <a:off x="2923" y="2931"/>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solidFill>
                <a:srgbClr val="000000"/>
              </a:solidFill>
              <a:ln w="9525" cap="rnd">
                <a:noFill/>
                <a:round/>
                <a:headEnd/>
                <a:tailEnd/>
              </a:ln>
            </p:spPr>
            <p:txBody>
              <a:bodyPr/>
              <a:lstStyle/>
              <a:p>
                <a:endParaRPr lang="zh-CN" altLang="en-US"/>
              </a:p>
            </p:txBody>
          </p:sp>
          <p:sp>
            <p:nvSpPr>
              <p:cNvPr id="682" name="Freeform 125"/>
              <p:cNvSpPr>
                <a:spLocks/>
              </p:cNvSpPr>
              <p:nvPr/>
            </p:nvSpPr>
            <p:spPr bwMode="auto">
              <a:xfrm>
                <a:off x="2923" y="2931"/>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noFill/>
              <a:ln w="12700" cap="rnd">
                <a:solidFill>
                  <a:srgbClr val="000000"/>
                </a:solidFill>
                <a:round/>
                <a:headEnd type="none" w="sm" len="sm"/>
                <a:tailEnd type="none" w="sm" len="sm"/>
              </a:ln>
            </p:spPr>
            <p:txBody>
              <a:bodyPr/>
              <a:lstStyle/>
              <a:p>
                <a:endParaRPr lang="zh-CN" altLang="en-US"/>
              </a:p>
            </p:txBody>
          </p:sp>
          <p:grpSp>
            <p:nvGrpSpPr>
              <p:cNvPr id="683" name="Group 126"/>
              <p:cNvGrpSpPr>
                <a:grpSpLocks/>
              </p:cNvGrpSpPr>
              <p:nvPr/>
            </p:nvGrpSpPr>
            <p:grpSpPr bwMode="auto">
              <a:xfrm>
                <a:off x="3685" y="2694"/>
                <a:ext cx="181" cy="587"/>
                <a:chOff x="3685" y="2694"/>
                <a:chExt cx="181" cy="587"/>
              </a:xfrm>
            </p:grpSpPr>
            <p:sp>
              <p:nvSpPr>
                <p:cNvPr id="685" name="AutoShape 127"/>
                <p:cNvSpPr>
                  <a:spLocks noChangeArrowheads="1"/>
                </p:cNvSpPr>
                <p:nvPr/>
              </p:nvSpPr>
              <p:spPr bwMode="auto">
                <a:xfrm rot="-240000">
                  <a:off x="3735" y="2694"/>
                  <a:ext cx="86" cy="435"/>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686" name="AutoShape 128"/>
                <p:cNvSpPr>
                  <a:spLocks noChangeArrowheads="1"/>
                </p:cNvSpPr>
                <p:nvPr/>
              </p:nvSpPr>
              <p:spPr bwMode="auto">
                <a:xfrm rot="60000">
                  <a:off x="3685" y="3190"/>
                  <a:ext cx="181" cy="91"/>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687" name="Line 129"/>
                <p:cNvSpPr>
                  <a:spLocks noChangeShapeType="1"/>
                </p:cNvSpPr>
                <p:nvPr/>
              </p:nvSpPr>
              <p:spPr bwMode="auto">
                <a:xfrm>
                  <a:off x="3774" y="3129"/>
                  <a:ext cx="0" cy="8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684" name="Freeform 130"/>
              <p:cNvSpPr>
                <a:spLocks/>
              </p:cNvSpPr>
              <p:nvPr/>
            </p:nvSpPr>
            <p:spPr bwMode="auto">
              <a:xfrm>
                <a:off x="3381" y="3050"/>
                <a:ext cx="397" cy="311"/>
              </a:xfrm>
              <a:custGeom>
                <a:avLst/>
                <a:gdLst>
                  <a:gd name="T0" fmla="*/ 396 w 397"/>
                  <a:gd name="T1" fmla="*/ 234 h 311"/>
                  <a:gd name="T2" fmla="*/ 396 w 397"/>
                  <a:gd name="T3" fmla="*/ 249 h 311"/>
                  <a:gd name="T4" fmla="*/ 396 w 397"/>
                  <a:gd name="T5" fmla="*/ 260 h 311"/>
                  <a:gd name="T6" fmla="*/ 384 w 397"/>
                  <a:gd name="T7" fmla="*/ 272 h 311"/>
                  <a:gd name="T8" fmla="*/ 373 w 397"/>
                  <a:gd name="T9" fmla="*/ 283 h 311"/>
                  <a:gd name="T10" fmla="*/ 362 w 397"/>
                  <a:gd name="T11" fmla="*/ 294 h 311"/>
                  <a:gd name="T12" fmla="*/ 351 w 397"/>
                  <a:gd name="T13" fmla="*/ 302 h 311"/>
                  <a:gd name="T14" fmla="*/ 339 w 397"/>
                  <a:gd name="T15" fmla="*/ 306 h 311"/>
                  <a:gd name="T16" fmla="*/ 328 w 397"/>
                  <a:gd name="T17" fmla="*/ 310 h 311"/>
                  <a:gd name="T18" fmla="*/ 317 w 397"/>
                  <a:gd name="T19" fmla="*/ 310 h 311"/>
                  <a:gd name="T20" fmla="*/ 306 w 397"/>
                  <a:gd name="T21" fmla="*/ 310 h 311"/>
                  <a:gd name="T22" fmla="*/ 295 w 397"/>
                  <a:gd name="T23" fmla="*/ 310 h 311"/>
                  <a:gd name="T24" fmla="*/ 283 w 397"/>
                  <a:gd name="T25" fmla="*/ 306 h 311"/>
                  <a:gd name="T26" fmla="*/ 272 w 397"/>
                  <a:gd name="T27" fmla="*/ 302 h 311"/>
                  <a:gd name="T28" fmla="*/ 257 w 397"/>
                  <a:gd name="T29" fmla="*/ 294 h 311"/>
                  <a:gd name="T30" fmla="*/ 246 w 397"/>
                  <a:gd name="T31" fmla="*/ 283 h 311"/>
                  <a:gd name="T32" fmla="*/ 239 w 397"/>
                  <a:gd name="T33" fmla="*/ 268 h 311"/>
                  <a:gd name="T34" fmla="*/ 231 w 397"/>
                  <a:gd name="T35" fmla="*/ 257 h 311"/>
                  <a:gd name="T36" fmla="*/ 224 w 397"/>
                  <a:gd name="T37" fmla="*/ 241 h 311"/>
                  <a:gd name="T38" fmla="*/ 216 w 397"/>
                  <a:gd name="T39" fmla="*/ 226 h 311"/>
                  <a:gd name="T40" fmla="*/ 216 w 397"/>
                  <a:gd name="T41" fmla="*/ 215 h 311"/>
                  <a:gd name="T42" fmla="*/ 209 w 397"/>
                  <a:gd name="T43" fmla="*/ 200 h 311"/>
                  <a:gd name="T44" fmla="*/ 201 w 397"/>
                  <a:gd name="T45" fmla="*/ 185 h 311"/>
                  <a:gd name="T46" fmla="*/ 198 w 397"/>
                  <a:gd name="T47" fmla="*/ 173 h 311"/>
                  <a:gd name="T48" fmla="*/ 194 w 397"/>
                  <a:gd name="T49" fmla="*/ 162 h 311"/>
                  <a:gd name="T50" fmla="*/ 190 w 397"/>
                  <a:gd name="T51" fmla="*/ 151 h 311"/>
                  <a:gd name="T52" fmla="*/ 186 w 397"/>
                  <a:gd name="T53" fmla="*/ 136 h 311"/>
                  <a:gd name="T54" fmla="*/ 186 w 397"/>
                  <a:gd name="T55" fmla="*/ 124 h 311"/>
                  <a:gd name="T56" fmla="*/ 186 w 397"/>
                  <a:gd name="T57" fmla="*/ 113 h 311"/>
                  <a:gd name="T58" fmla="*/ 186 w 397"/>
                  <a:gd name="T59" fmla="*/ 102 h 311"/>
                  <a:gd name="T60" fmla="*/ 186 w 397"/>
                  <a:gd name="T61" fmla="*/ 90 h 311"/>
                  <a:gd name="T62" fmla="*/ 186 w 397"/>
                  <a:gd name="T63" fmla="*/ 75 h 311"/>
                  <a:gd name="T64" fmla="*/ 186 w 397"/>
                  <a:gd name="T65" fmla="*/ 64 h 311"/>
                  <a:gd name="T66" fmla="*/ 183 w 397"/>
                  <a:gd name="T67" fmla="*/ 52 h 311"/>
                  <a:gd name="T68" fmla="*/ 171 w 397"/>
                  <a:gd name="T69" fmla="*/ 41 h 311"/>
                  <a:gd name="T70" fmla="*/ 160 w 397"/>
                  <a:gd name="T71" fmla="*/ 30 h 311"/>
                  <a:gd name="T72" fmla="*/ 145 w 397"/>
                  <a:gd name="T73" fmla="*/ 18 h 311"/>
                  <a:gd name="T74" fmla="*/ 134 w 397"/>
                  <a:gd name="T75" fmla="*/ 11 h 311"/>
                  <a:gd name="T76" fmla="*/ 123 w 397"/>
                  <a:gd name="T77" fmla="*/ 3 h 311"/>
                  <a:gd name="T78" fmla="*/ 112 w 397"/>
                  <a:gd name="T79" fmla="*/ 0 h 311"/>
                  <a:gd name="T80" fmla="*/ 100 w 397"/>
                  <a:gd name="T81" fmla="*/ 0 h 311"/>
                  <a:gd name="T82" fmla="*/ 85 w 397"/>
                  <a:gd name="T83" fmla="*/ 0 h 311"/>
                  <a:gd name="T84" fmla="*/ 74 w 397"/>
                  <a:gd name="T85" fmla="*/ 0 h 311"/>
                  <a:gd name="T86" fmla="*/ 59 w 397"/>
                  <a:gd name="T87" fmla="*/ 0 h 311"/>
                  <a:gd name="T88" fmla="*/ 44 w 397"/>
                  <a:gd name="T89" fmla="*/ 7 h 311"/>
                  <a:gd name="T90" fmla="*/ 33 w 397"/>
                  <a:gd name="T91" fmla="*/ 11 h 311"/>
                  <a:gd name="T92" fmla="*/ 22 w 397"/>
                  <a:gd name="T93" fmla="*/ 15 h 311"/>
                  <a:gd name="T94" fmla="*/ 11 w 397"/>
                  <a:gd name="T95" fmla="*/ 22 h 311"/>
                  <a:gd name="T96" fmla="*/ 0 w 397"/>
                  <a:gd name="T97" fmla="*/ 30 h 3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311"/>
                  <a:gd name="T149" fmla="*/ 397 w 397"/>
                  <a:gd name="T150" fmla="*/ 311 h 3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311">
                    <a:moveTo>
                      <a:pt x="396" y="234"/>
                    </a:moveTo>
                    <a:lnTo>
                      <a:pt x="396" y="249"/>
                    </a:lnTo>
                    <a:lnTo>
                      <a:pt x="396" y="260"/>
                    </a:lnTo>
                    <a:lnTo>
                      <a:pt x="384" y="272"/>
                    </a:lnTo>
                    <a:lnTo>
                      <a:pt x="373" y="283"/>
                    </a:lnTo>
                    <a:lnTo>
                      <a:pt x="362" y="294"/>
                    </a:lnTo>
                    <a:lnTo>
                      <a:pt x="351" y="302"/>
                    </a:lnTo>
                    <a:lnTo>
                      <a:pt x="339" y="306"/>
                    </a:lnTo>
                    <a:lnTo>
                      <a:pt x="328" y="310"/>
                    </a:lnTo>
                    <a:lnTo>
                      <a:pt x="317" y="310"/>
                    </a:lnTo>
                    <a:lnTo>
                      <a:pt x="306" y="310"/>
                    </a:lnTo>
                    <a:lnTo>
                      <a:pt x="295" y="310"/>
                    </a:lnTo>
                    <a:lnTo>
                      <a:pt x="283" y="306"/>
                    </a:lnTo>
                    <a:lnTo>
                      <a:pt x="272" y="302"/>
                    </a:lnTo>
                    <a:lnTo>
                      <a:pt x="257" y="294"/>
                    </a:lnTo>
                    <a:lnTo>
                      <a:pt x="246" y="283"/>
                    </a:lnTo>
                    <a:lnTo>
                      <a:pt x="239" y="268"/>
                    </a:lnTo>
                    <a:lnTo>
                      <a:pt x="231" y="257"/>
                    </a:lnTo>
                    <a:lnTo>
                      <a:pt x="224" y="241"/>
                    </a:lnTo>
                    <a:lnTo>
                      <a:pt x="216" y="226"/>
                    </a:lnTo>
                    <a:lnTo>
                      <a:pt x="216" y="215"/>
                    </a:lnTo>
                    <a:lnTo>
                      <a:pt x="209" y="200"/>
                    </a:lnTo>
                    <a:lnTo>
                      <a:pt x="201" y="185"/>
                    </a:lnTo>
                    <a:lnTo>
                      <a:pt x="198" y="173"/>
                    </a:lnTo>
                    <a:lnTo>
                      <a:pt x="194" y="162"/>
                    </a:lnTo>
                    <a:lnTo>
                      <a:pt x="190" y="151"/>
                    </a:lnTo>
                    <a:lnTo>
                      <a:pt x="186" y="136"/>
                    </a:lnTo>
                    <a:lnTo>
                      <a:pt x="186" y="124"/>
                    </a:lnTo>
                    <a:lnTo>
                      <a:pt x="186" y="113"/>
                    </a:lnTo>
                    <a:lnTo>
                      <a:pt x="186" y="102"/>
                    </a:lnTo>
                    <a:lnTo>
                      <a:pt x="186" y="90"/>
                    </a:lnTo>
                    <a:lnTo>
                      <a:pt x="186" y="75"/>
                    </a:lnTo>
                    <a:lnTo>
                      <a:pt x="186" y="64"/>
                    </a:lnTo>
                    <a:lnTo>
                      <a:pt x="183" y="52"/>
                    </a:lnTo>
                    <a:lnTo>
                      <a:pt x="171" y="41"/>
                    </a:lnTo>
                    <a:lnTo>
                      <a:pt x="160" y="30"/>
                    </a:lnTo>
                    <a:lnTo>
                      <a:pt x="145" y="18"/>
                    </a:lnTo>
                    <a:lnTo>
                      <a:pt x="134" y="11"/>
                    </a:lnTo>
                    <a:lnTo>
                      <a:pt x="123" y="3"/>
                    </a:lnTo>
                    <a:lnTo>
                      <a:pt x="112" y="0"/>
                    </a:lnTo>
                    <a:lnTo>
                      <a:pt x="100" y="0"/>
                    </a:lnTo>
                    <a:lnTo>
                      <a:pt x="85" y="0"/>
                    </a:lnTo>
                    <a:lnTo>
                      <a:pt x="74" y="0"/>
                    </a:lnTo>
                    <a:lnTo>
                      <a:pt x="59" y="0"/>
                    </a:lnTo>
                    <a:lnTo>
                      <a:pt x="44" y="7"/>
                    </a:lnTo>
                    <a:lnTo>
                      <a:pt x="33" y="11"/>
                    </a:lnTo>
                    <a:lnTo>
                      <a:pt x="22" y="15"/>
                    </a:lnTo>
                    <a:lnTo>
                      <a:pt x="11" y="22"/>
                    </a:lnTo>
                    <a:lnTo>
                      <a:pt x="0" y="30"/>
                    </a:lnTo>
                  </a:path>
                </a:pathLst>
              </a:custGeom>
              <a:noFill/>
              <a:ln w="12700" cap="rnd">
                <a:solidFill>
                  <a:schemeClr val="tx1"/>
                </a:solidFill>
                <a:round/>
                <a:headEnd type="none" w="sm" len="sm"/>
                <a:tailEnd type="none" w="sm" len="sm"/>
              </a:ln>
            </p:spPr>
            <p:txBody>
              <a:bodyPr/>
              <a:lstStyle/>
              <a:p>
                <a:endParaRPr lang="zh-CN" altLang="en-US"/>
              </a:p>
            </p:txBody>
          </p:sp>
        </p:grpSp>
        <p:grpSp>
          <p:nvGrpSpPr>
            <p:cNvPr id="554" name="Group 131"/>
            <p:cNvGrpSpPr>
              <a:grpSpLocks/>
            </p:cNvGrpSpPr>
            <p:nvPr/>
          </p:nvGrpSpPr>
          <p:grpSpPr bwMode="auto">
            <a:xfrm>
              <a:off x="756" y="1866"/>
              <a:ext cx="1339" cy="1051"/>
              <a:chOff x="756" y="1866"/>
              <a:chExt cx="1339" cy="1051"/>
            </a:xfrm>
          </p:grpSpPr>
          <p:sp>
            <p:nvSpPr>
              <p:cNvPr id="556" name="Freeform 132"/>
              <p:cNvSpPr>
                <a:spLocks/>
              </p:cNvSpPr>
              <p:nvPr/>
            </p:nvSpPr>
            <p:spPr bwMode="auto">
              <a:xfrm>
                <a:off x="767" y="2329"/>
                <a:ext cx="684" cy="572"/>
              </a:xfrm>
              <a:custGeom>
                <a:avLst/>
                <a:gdLst>
                  <a:gd name="T0" fmla="*/ 0 w 684"/>
                  <a:gd name="T1" fmla="*/ 156 h 572"/>
                  <a:gd name="T2" fmla="*/ 164 w 684"/>
                  <a:gd name="T3" fmla="*/ 0 h 572"/>
                  <a:gd name="T4" fmla="*/ 683 w 684"/>
                  <a:gd name="T5" fmla="*/ 395 h 572"/>
                  <a:gd name="T6" fmla="*/ 683 w 684"/>
                  <a:gd name="T7" fmla="*/ 447 h 572"/>
                  <a:gd name="T8" fmla="*/ 518 w 684"/>
                  <a:gd name="T9" fmla="*/ 571 h 572"/>
                  <a:gd name="T10" fmla="*/ 0 w 684"/>
                  <a:gd name="T11" fmla="*/ 173 h 572"/>
                  <a:gd name="T12" fmla="*/ 0 w 684"/>
                  <a:gd name="T13" fmla="*/ 156 h 572"/>
                  <a:gd name="T14" fmla="*/ 0 60000 65536"/>
                  <a:gd name="T15" fmla="*/ 0 60000 65536"/>
                  <a:gd name="T16" fmla="*/ 0 60000 65536"/>
                  <a:gd name="T17" fmla="*/ 0 60000 65536"/>
                  <a:gd name="T18" fmla="*/ 0 60000 65536"/>
                  <a:gd name="T19" fmla="*/ 0 60000 65536"/>
                  <a:gd name="T20" fmla="*/ 0 60000 65536"/>
                  <a:gd name="T21" fmla="*/ 0 w 684"/>
                  <a:gd name="T22" fmla="*/ 0 h 572"/>
                  <a:gd name="T23" fmla="*/ 684 w 684"/>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72">
                    <a:moveTo>
                      <a:pt x="0" y="156"/>
                    </a:moveTo>
                    <a:lnTo>
                      <a:pt x="164" y="0"/>
                    </a:lnTo>
                    <a:lnTo>
                      <a:pt x="683" y="395"/>
                    </a:lnTo>
                    <a:lnTo>
                      <a:pt x="683" y="447"/>
                    </a:lnTo>
                    <a:lnTo>
                      <a:pt x="518" y="571"/>
                    </a:lnTo>
                    <a:lnTo>
                      <a:pt x="0" y="173"/>
                    </a:lnTo>
                    <a:lnTo>
                      <a:pt x="0" y="156"/>
                    </a:lnTo>
                  </a:path>
                </a:pathLst>
              </a:custGeom>
              <a:solidFill>
                <a:srgbClr val="FFFFFF"/>
              </a:solidFill>
              <a:ln w="9525" cap="rnd">
                <a:noFill/>
                <a:round/>
                <a:headEnd/>
                <a:tailEnd/>
              </a:ln>
            </p:spPr>
            <p:txBody>
              <a:bodyPr/>
              <a:lstStyle/>
              <a:p>
                <a:endParaRPr lang="zh-CN" altLang="en-US"/>
              </a:p>
            </p:txBody>
          </p:sp>
          <p:sp>
            <p:nvSpPr>
              <p:cNvPr id="557" name="Freeform 133"/>
              <p:cNvSpPr>
                <a:spLocks/>
              </p:cNvSpPr>
              <p:nvPr/>
            </p:nvSpPr>
            <p:spPr bwMode="auto">
              <a:xfrm>
                <a:off x="758" y="2314"/>
                <a:ext cx="186" cy="178"/>
              </a:xfrm>
              <a:custGeom>
                <a:avLst/>
                <a:gdLst>
                  <a:gd name="T0" fmla="*/ 182 w 186"/>
                  <a:gd name="T1" fmla="*/ 8 h 178"/>
                  <a:gd name="T2" fmla="*/ 160 w 186"/>
                  <a:gd name="T3" fmla="*/ 10 h 178"/>
                  <a:gd name="T4" fmla="*/ 0 w 186"/>
                  <a:gd name="T5" fmla="*/ 162 h 178"/>
                  <a:gd name="T6" fmla="*/ 24 w 186"/>
                  <a:gd name="T7" fmla="*/ 177 h 178"/>
                  <a:gd name="T8" fmla="*/ 185 w 186"/>
                  <a:gd name="T9" fmla="*/ 22 h 178"/>
                  <a:gd name="T10" fmla="*/ 163 w 186"/>
                  <a:gd name="T11" fmla="*/ 24 h 178"/>
                  <a:gd name="T12" fmla="*/ 182 w 186"/>
                  <a:gd name="T13" fmla="*/ 8 h 178"/>
                  <a:gd name="T14" fmla="*/ 171 w 186"/>
                  <a:gd name="T15" fmla="*/ 0 h 178"/>
                  <a:gd name="T16" fmla="*/ 160 w 186"/>
                  <a:gd name="T17" fmla="*/ 10 h 178"/>
                  <a:gd name="T18" fmla="*/ 182 w 186"/>
                  <a:gd name="T19" fmla="*/ 8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78"/>
                  <a:gd name="T32" fmla="*/ 186 w 186"/>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78">
                    <a:moveTo>
                      <a:pt x="182" y="8"/>
                    </a:moveTo>
                    <a:lnTo>
                      <a:pt x="160" y="10"/>
                    </a:lnTo>
                    <a:lnTo>
                      <a:pt x="0" y="162"/>
                    </a:lnTo>
                    <a:lnTo>
                      <a:pt x="24" y="177"/>
                    </a:lnTo>
                    <a:lnTo>
                      <a:pt x="185" y="22"/>
                    </a:lnTo>
                    <a:lnTo>
                      <a:pt x="163" y="24"/>
                    </a:lnTo>
                    <a:lnTo>
                      <a:pt x="182" y="8"/>
                    </a:lnTo>
                    <a:lnTo>
                      <a:pt x="171" y="0"/>
                    </a:lnTo>
                    <a:lnTo>
                      <a:pt x="160" y="10"/>
                    </a:lnTo>
                    <a:lnTo>
                      <a:pt x="182" y="8"/>
                    </a:lnTo>
                  </a:path>
                </a:pathLst>
              </a:custGeom>
              <a:solidFill>
                <a:srgbClr val="000000"/>
              </a:solidFill>
              <a:ln w="9525" cap="rnd">
                <a:noFill/>
                <a:round/>
                <a:headEnd/>
                <a:tailEnd/>
              </a:ln>
            </p:spPr>
            <p:txBody>
              <a:bodyPr/>
              <a:lstStyle/>
              <a:p>
                <a:endParaRPr lang="zh-CN" altLang="en-US"/>
              </a:p>
            </p:txBody>
          </p:sp>
          <p:sp>
            <p:nvSpPr>
              <p:cNvPr id="558" name="Freeform 134"/>
              <p:cNvSpPr>
                <a:spLocks/>
              </p:cNvSpPr>
              <p:nvPr/>
            </p:nvSpPr>
            <p:spPr bwMode="auto">
              <a:xfrm>
                <a:off x="921" y="2321"/>
                <a:ext cx="544" cy="414"/>
              </a:xfrm>
              <a:custGeom>
                <a:avLst/>
                <a:gdLst>
                  <a:gd name="T0" fmla="*/ 543 w 544"/>
                  <a:gd name="T1" fmla="*/ 404 h 414"/>
                  <a:gd name="T2" fmla="*/ 540 w 544"/>
                  <a:gd name="T3" fmla="*/ 398 h 414"/>
                  <a:gd name="T4" fmla="*/ 18 w 544"/>
                  <a:gd name="T5" fmla="*/ 0 h 414"/>
                  <a:gd name="T6" fmla="*/ 0 w 544"/>
                  <a:gd name="T7" fmla="*/ 16 h 414"/>
                  <a:gd name="T8" fmla="*/ 518 w 544"/>
                  <a:gd name="T9" fmla="*/ 413 h 414"/>
                  <a:gd name="T10" fmla="*/ 516 w 544"/>
                  <a:gd name="T11" fmla="*/ 404 h 414"/>
                  <a:gd name="T12" fmla="*/ 543 w 544"/>
                  <a:gd name="T13" fmla="*/ 404 h 414"/>
                  <a:gd name="T14" fmla="*/ 543 w 544"/>
                  <a:gd name="T15" fmla="*/ 400 h 414"/>
                  <a:gd name="T16" fmla="*/ 540 w 544"/>
                  <a:gd name="T17" fmla="*/ 398 h 414"/>
                  <a:gd name="T18" fmla="*/ 543 w 544"/>
                  <a:gd name="T19" fmla="*/ 404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414"/>
                  <a:gd name="T32" fmla="*/ 544 w 544"/>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414">
                    <a:moveTo>
                      <a:pt x="543" y="404"/>
                    </a:moveTo>
                    <a:lnTo>
                      <a:pt x="540" y="398"/>
                    </a:lnTo>
                    <a:lnTo>
                      <a:pt x="18" y="0"/>
                    </a:lnTo>
                    <a:lnTo>
                      <a:pt x="0" y="16"/>
                    </a:lnTo>
                    <a:lnTo>
                      <a:pt x="518" y="413"/>
                    </a:lnTo>
                    <a:lnTo>
                      <a:pt x="516" y="404"/>
                    </a:lnTo>
                    <a:lnTo>
                      <a:pt x="543" y="404"/>
                    </a:lnTo>
                    <a:lnTo>
                      <a:pt x="543" y="400"/>
                    </a:lnTo>
                    <a:lnTo>
                      <a:pt x="540" y="398"/>
                    </a:lnTo>
                    <a:lnTo>
                      <a:pt x="543" y="404"/>
                    </a:lnTo>
                  </a:path>
                </a:pathLst>
              </a:custGeom>
              <a:solidFill>
                <a:srgbClr val="000000"/>
              </a:solidFill>
              <a:ln w="9525" cap="rnd">
                <a:noFill/>
                <a:round/>
                <a:headEnd/>
                <a:tailEnd/>
              </a:ln>
            </p:spPr>
            <p:txBody>
              <a:bodyPr/>
              <a:lstStyle/>
              <a:p>
                <a:endParaRPr lang="zh-CN" altLang="en-US"/>
              </a:p>
            </p:txBody>
          </p:sp>
          <p:sp>
            <p:nvSpPr>
              <p:cNvPr id="559" name="Freeform 135"/>
              <p:cNvSpPr>
                <a:spLocks/>
              </p:cNvSpPr>
              <p:nvPr/>
            </p:nvSpPr>
            <p:spPr bwMode="auto">
              <a:xfrm>
                <a:off x="1426" y="2723"/>
                <a:ext cx="45" cy="62"/>
              </a:xfrm>
              <a:custGeom>
                <a:avLst/>
                <a:gdLst>
                  <a:gd name="T0" fmla="*/ 39 w 45"/>
                  <a:gd name="T1" fmla="*/ 61 h 62"/>
                  <a:gd name="T2" fmla="*/ 44 w 45"/>
                  <a:gd name="T3" fmla="*/ 52 h 62"/>
                  <a:gd name="T4" fmla="*/ 44 w 45"/>
                  <a:gd name="T5" fmla="*/ 0 h 62"/>
                  <a:gd name="T6" fmla="*/ 0 w 45"/>
                  <a:gd name="T7" fmla="*/ 0 h 62"/>
                  <a:gd name="T8" fmla="*/ 0 w 45"/>
                  <a:gd name="T9" fmla="*/ 52 h 62"/>
                  <a:gd name="T10" fmla="*/ 4 w 45"/>
                  <a:gd name="T11" fmla="*/ 44 h 62"/>
                  <a:gd name="T12" fmla="*/ 39 w 45"/>
                  <a:gd name="T13" fmla="*/ 61 h 62"/>
                  <a:gd name="T14" fmla="*/ 44 w 45"/>
                  <a:gd name="T15" fmla="*/ 56 h 62"/>
                  <a:gd name="T16" fmla="*/ 44 w 45"/>
                  <a:gd name="T17" fmla="*/ 52 h 62"/>
                  <a:gd name="T18" fmla="*/ 39 w 45"/>
                  <a:gd name="T19" fmla="*/ 6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2"/>
                  <a:gd name="T32" fmla="*/ 45 w 4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2">
                    <a:moveTo>
                      <a:pt x="39" y="61"/>
                    </a:moveTo>
                    <a:lnTo>
                      <a:pt x="44" y="52"/>
                    </a:lnTo>
                    <a:lnTo>
                      <a:pt x="44" y="0"/>
                    </a:lnTo>
                    <a:lnTo>
                      <a:pt x="0" y="0"/>
                    </a:lnTo>
                    <a:lnTo>
                      <a:pt x="0" y="52"/>
                    </a:lnTo>
                    <a:lnTo>
                      <a:pt x="4" y="44"/>
                    </a:lnTo>
                    <a:lnTo>
                      <a:pt x="39" y="61"/>
                    </a:lnTo>
                    <a:lnTo>
                      <a:pt x="44" y="56"/>
                    </a:lnTo>
                    <a:lnTo>
                      <a:pt x="44" y="52"/>
                    </a:lnTo>
                    <a:lnTo>
                      <a:pt x="39" y="61"/>
                    </a:lnTo>
                  </a:path>
                </a:pathLst>
              </a:custGeom>
              <a:solidFill>
                <a:srgbClr val="000000"/>
              </a:solidFill>
              <a:ln w="9525" cap="rnd">
                <a:noFill/>
                <a:round/>
                <a:headEnd/>
                <a:tailEnd/>
              </a:ln>
            </p:spPr>
            <p:txBody>
              <a:bodyPr/>
              <a:lstStyle/>
              <a:p>
                <a:endParaRPr lang="zh-CN" altLang="en-US"/>
              </a:p>
            </p:txBody>
          </p:sp>
          <p:sp>
            <p:nvSpPr>
              <p:cNvPr id="560" name="Freeform 136"/>
              <p:cNvSpPr>
                <a:spLocks/>
              </p:cNvSpPr>
              <p:nvPr/>
            </p:nvSpPr>
            <p:spPr bwMode="auto">
              <a:xfrm>
                <a:off x="1275" y="2768"/>
                <a:ext cx="188" cy="149"/>
              </a:xfrm>
              <a:custGeom>
                <a:avLst/>
                <a:gdLst>
                  <a:gd name="T0" fmla="*/ 0 w 188"/>
                  <a:gd name="T1" fmla="*/ 141 h 149"/>
                  <a:gd name="T2" fmla="*/ 19 w 188"/>
                  <a:gd name="T3" fmla="*/ 141 h 149"/>
                  <a:gd name="T4" fmla="*/ 187 w 188"/>
                  <a:gd name="T5" fmla="*/ 16 h 149"/>
                  <a:gd name="T6" fmla="*/ 165 w 188"/>
                  <a:gd name="T7" fmla="*/ 0 h 149"/>
                  <a:gd name="T8" fmla="*/ 0 w 188"/>
                  <a:gd name="T9" fmla="*/ 125 h 149"/>
                  <a:gd name="T10" fmla="*/ 19 w 188"/>
                  <a:gd name="T11" fmla="*/ 125 h 149"/>
                  <a:gd name="T12" fmla="*/ 0 w 188"/>
                  <a:gd name="T13" fmla="*/ 141 h 149"/>
                  <a:gd name="T14" fmla="*/ 8 w 188"/>
                  <a:gd name="T15" fmla="*/ 148 h 149"/>
                  <a:gd name="T16" fmla="*/ 19 w 188"/>
                  <a:gd name="T17" fmla="*/ 141 h 149"/>
                  <a:gd name="T18" fmla="*/ 0 w 188"/>
                  <a:gd name="T19" fmla="*/ 14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49"/>
                  <a:gd name="T32" fmla="*/ 188 w 188"/>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49">
                    <a:moveTo>
                      <a:pt x="0" y="141"/>
                    </a:moveTo>
                    <a:lnTo>
                      <a:pt x="19" y="141"/>
                    </a:lnTo>
                    <a:lnTo>
                      <a:pt x="187" y="16"/>
                    </a:lnTo>
                    <a:lnTo>
                      <a:pt x="165" y="0"/>
                    </a:lnTo>
                    <a:lnTo>
                      <a:pt x="0" y="125"/>
                    </a:lnTo>
                    <a:lnTo>
                      <a:pt x="19" y="125"/>
                    </a:lnTo>
                    <a:lnTo>
                      <a:pt x="0" y="141"/>
                    </a:lnTo>
                    <a:lnTo>
                      <a:pt x="8" y="148"/>
                    </a:lnTo>
                    <a:lnTo>
                      <a:pt x="19" y="141"/>
                    </a:lnTo>
                    <a:lnTo>
                      <a:pt x="0" y="141"/>
                    </a:lnTo>
                  </a:path>
                </a:pathLst>
              </a:custGeom>
              <a:solidFill>
                <a:srgbClr val="000000"/>
              </a:solidFill>
              <a:ln w="9525" cap="rnd">
                <a:noFill/>
                <a:round/>
                <a:headEnd/>
                <a:tailEnd/>
              </a:ln>
            </p:spPr>
            <p:txBody>
              <a:bodyPr/>
              <a:lstStyle/>
              <a:p>
                <a:endParaRPr lang="zh-CN" altLang="en-US"/>
              </a:p>
            </p:txBody>
          </p:sp>
          <p:sp>
            <p:nvSpPr>
              <p:cNvPr id="561" name="Freeform 137"/>
              <p:cNvSpPr>
                <a:spLocks/>
              </p:cNvSpPr>
              <p:nvPr/>
            </p:nvSpPr>
            <p:spPr bwMode="auto">
              <a:xfrm>
                <a:off x="756" y="2492"/>
                <a:ext cx="542" cy="419"/>
              </a:xfrm>
              <a:custGeom>
                <a:avLst/>
                <a:gdLst>
                  <a:gd name="T0" fmla="*/ 0 w 542"/>
                  <a:gd name="T1" fmla="*/ 8 h 419"/>
                  <a:gd name="T2" fmla="*/ 5 w 542"/>
                  <a:gd name="T3" fmla="*/ 16 h 419"/>
                  <a:gd name="T4" fmla="*/ 522 w 542"/>
                  <a:gd name="T5" fmla="*/ 418 h 419"/>
                  <a:gd name="T6" fmla="*/ 541 w 542"/>
                  <a:gd name="T7" fmla="*/ 401 h 419"/>
                  <a:gd name="T8" fmla="*/ 24 w 542"/>
                  <a:gd name="T9" fmla="*/ 0 h 419"/>
                  <a:gd name="T10" fmla="*/ 29 w 542"/>
                  <a:gd name="T11" fmla="*/ 8 h 419"/>
                  <a:gd name="T12" fmla="*/ 0 w 542"/>
                  <a:gd name="T13" fmla="*/ 8 h 419"/>
                  <a:gd name="T14" fmla="*/ 0 w 542"/>
                  <a:gd name="T15" fmla="*/ 12 h 419"/>
                  <a:gd name="T16" fmla="*/ 5 w 542"/>
                  <a:gd name="T17" fmla="*/ 16 h 419"/>
                  <a:gd name="T18" fmla="*/ 0 w 542"/>
                  <a:gd name="T19" fmla="*/ 8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2"/>
                  <a:gd name="T31" fmla="*/ 0 h 419"/>
                  <a:gd name="T32" fmla="*/ 542 w 542"/>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2" h="419">
                    <a:moveTo>
                      <a:pt x="0" y="8"/>
                    </a:moveTo>
                    <a:lnTo>
                      <a:pt x="5" y="16"/>
                    </a:lnTo>
                    <a:lnTo>
                      <a:pt x="522" y="418"/>
                    </a:lnTo>
                    <a:lnTo>
                      <a:pt x="541" y="401"/>
                    </a:lnTo>
                    <a:lnTo>
                      <a:pt x="24" y="0"/>
                    </a:lnTo>
                    <a:lnTo>
                      <a:pt x="29" y="8"/>
                    </a:lnTo>
                    <a:lnTo>
                      <a:pt x="0" y="8"/>
                    </a:lnTo>
                    <a:lnTo>
                      <a:pt x="0" y="12"/>
                    </a:lnTo>
                    <a:lnTo>
                      <a:pt x="5" y="16"/>
                    </a:lnTo>
                    <a:lnTo>
                      <a:pt x="0" y="8"/>
                    </a:lnTo>
                  </a:path>
                </a:pathLst>
              </a:custGeom>
              <a:solidFill>
                <a:srgbClr val="000000"/>
              </a:solidFill>
              <a:ln w="9525" cap="rnd">
                <a:noFill/>
                <a:round/>
                <a:headEnd/>
                <a:tailEnd/>
              </a:ln>
            </p:spPr>
            <p:txBody>
              <a:bodyPr/>
              <a:lstStyle/>
              <a:p>
                <a:endParaRPr lang="zh-CN" altLang="en-US"/>
              </a:p>
            </p:txBody>
          </p:sp>
          <p:sp>
            <p:nvSpPr>
              <p:cNvPr id="562" name="Freeform 138"/>
              <p:cNvSpPr>
                <a:spLocks/>
              </p:cNvSpPr>
              <p:nvPr/>
            </p:nvSpPr>
            <p:spPr bwMode="auto">
              <a:xfrm>
                <a:off x="756" y="2478"/>
                <a:ext cx="44" cy="36"/>
              </a:xfrm>
              <a:custGeom>
                <a:avLst/>
                <a:gdLst>
                  <a:gd name="T0" fmla="*/ 3 w 44"/>
                  <a:gd name="T1" fmla="*/ 0 h 36"/>
                  <a:gd name="T2" fmla="*/ 0 w 44"/>
                  <a:gd name="T3" fmla="*/ 11 h 36"/>
                  <a:gd name="T4" fmla="*/ 0 w 44"/>
                  <a:gd name="T5" fmla="*/ 35 h 36"/>
                  <a:gd name="T6" fmla="*/ 43 w 44"/>
                  <a:gd name="T7" fmla="*/ 35 h 36"/>
                  <a:gd name="T8" fmla="*/ 43 w 44"/>
                  <a:gd name="T9" fmla="*/ 11 h 36"/>
                  <a:gd name="T10" fmla="*/ 39 w 44"/>
                  <a:gd name="T11" fmla="*/ 20 h 36"/>
                  <a:gd name="T12" fmla="*/ 3 w 44"/>
                  <a:gd name="T13" fmla="*/ 0 h 36"/>
                  <a:gd name="T14" fmla="*/ 0 w 44"/>
                  <a:gd name="T15" fmla="*/ 5 h 36"/>
                  <a:gd name="T16" fmla="*/ 0 w 44"/>
                  <a:gd name="T17" fmla="*/ 11 h 36"/>
                  <a:gd name="T18" fmla="*/ 3 w 44"/>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6"/>
                  <a:gd name="T32" fmla="*/ 44 w 4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6">
                    <a:moveTo>
                      <a:pt x="3" y="0"/>
                    </a:moveTo>
                    <a:lnTo>
                      <a:pt x="0" y="11"/>
                    </a:lnTo>
                    <a:lnTo>
                      <a:pt x="0" y="35"/>
                    </a:lnTo>
                    <a:lnTo>
                      <a:pt x="43" y="35"/>
                    </a:lnTo>
                    <a:lnTo>
                      <a:pt x="43" y="11"/>
                    </a:lnTo>
                    <a:lnTo>
                      <a:pt x="39" y="20"/>
                    </a:lnTo>
                    <a:lnTo>
                      <a:pt x="3" y="0"/>
                    </a:lnTo>
                    <a:lnTo>
                      <a:pt x="0" y="5"/>
                    </a:lnTo>
                    <a:lnTo>
                      <a:pt x="0" y="11"/>
                    </a:lnTo>
                    <a:lnTo>
                      <a:pt x="3" y="0"/>
                    </a:lnTo>
                  </a:path>
                </a:pathLst>
              </a:custGeom>
              <a:solidFill>
                <a:srgbClr val="000000"/>
              </a:solidFill>
              <a:ln w="9525" cap="rnd">
                <a:noFill/>
                <a:round/>
                <a:headEnd/>
                <a:tailEnd/>
              </a:ln>
            </p:spPr>
            <p:txBody>
              <a:bodyPr/>
              <a:lstStyle/>
              <a:p>
                <a:endParaRPr lang="zh-CN" altLang="en-US"/>
              </a:p>
            </p:txBody>
          </p:sp>
          <p:sp>
            <p:nvSpPr>
              <p:cNvPr id="563" name="Freeform 139"/>
              <p:cNvSpPr>
                <a:spLocks/>
              </p:cNvSpPr>
              <p:nvPr/>
            </p:nvSpPr>
            <p:spPr bwMode="auto">
              <a:xfrm>
                <a:off x="767" y="2327"/>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solidFill>
                <a:srgbClr val="FFFFFF"/>
              </a:solidFill>
              <a:ln w="9525" cap="rnd">
                <a:noFill/>
                <a:round/>
                <a:headEnd/>
                <a:tailEnd/>
              </a:ln>
            </p:spPr>
            <p:txBody>
              <a:bodyPr/>
              <a:lstStyle/>
              <a:p>
                <a:endParaRPr lang="zh-CN" altLang="en-US"/>
              </a:p>
            </p:txBody>
          </p:sp>
          <p:sp>
            <p:nvSpPr>
              <p:cNvPr id="564" name="Freeform 140"/>
              <p:cNvSpPr>
                <a:spLocks/>
              </p:cNvSpPr>
              <p:nvPr/>
            </p:nvSpPr>
            <p:spPr bwMode="auto">
              <a:xfrm>
                <a:off x="767" y="2327"/>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noFill/>
              <a:ln w="12700" cap="rnd">
                <a:solidFill>
                  <a:srgbClr val="000000"/>
                </a:solidFill>
                <a:round/>
                <a:headEnd type="none" w="sm" len="sm"/>
                <a:tailEnd type="none" w="sm" len="sm"/>
              </a:ln>
            </p:spPr>
            <p:txBody>
              <a:bodyPr/>
              <a:lstStyle/>
              <a:p>
                <a:endParaRPr lang="zh-CN" altLang="en-US"/>
              </a:p>
            </p:txBody>
          </p:sp>
          <p:sp>
            <p:nvSpPr>
              <p:cNvPr id="565" name="Freeform 141"/>
              <p:cNvSpPr>
                <a:spLocks/>
              </p:cNvSpPr>
              <p:nvPr/>
            </p:nvSpPr>
            <p:spPr bwMode="auto">
              <a:xfrm>
                <a:off x="767" y="2486"/>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solidFill>
                <a:srgbClr val="FFFFFF"/>
              </a:solidFill>
              <a:ln w="9525" cap="rnd">
                <a:noFill/>
                <a:round/>
                <a:headEnd/>
                <a:tailEnd/>
              </a:ln>
            </p:spPr>
            <p:txBody>
              <a:bodyPr/>
              <a:lstStyle/>
              <a:p>
                <a:endParaRPr lang="zh-CN" altLang="en-US"/>
              </a:p>
            </p:txBody>
          </p:sp>
          <p:sp>
            <p:nvSpPr>
              <p:cNvPr id="566" name="Freeform 142"/>
              <p:cNvSpPr>
                <a:spLocks/>
              </p:cNvSpPr>
              <p:nvPr/>
            </p:nvSpPr>
            <p:spPr bwMode="auto">
              <a:xfrm>
                <a:off x="767" y="2486"/>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noFill/>
              <a:ln w="12700" cap="rnd">
                <a:solidFill>
                  <a:srgbClr val="000000"/>
                </a:solidFill>
                <a:round/>
                <a:headEnd type="none" w="sm" len="sm"/>
                <a:tailEnd type="none" w="sm" len="sm"/>
              </a:ln>
            </p:spPr>
            <p:txBody>
              <a:bodyPr/>
              <a:lstStyle/>
              <a:p>
                <a:endParaRPr lang="zh-CN" altLang="en-US"/>
              </a:p>
            </p:txBody>
          </p:sp>
          <p:sp>
            <p:nvSpPr>
              <p:cNvPr id="567" name="Freeform 143"/>
              <p:cNvSpPr>
                <a:spLocks/>
              </p:cNvSpPr>
              <p:nvPr/>
            </p:nvSpPr>
            <p:spPr bwMode="auto">
              <a:xfrm>
                <a:off x="1289" y="2723"/>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solidFill>
                <a:srgbClr val="FFFFFF"/>
              </a:solidFill>
              <a:ln w="9525" cap="rnd">
                <a:noFill/>
                <a:round/>
                <a:headEnd/>
                <a:tailEnd/>
              </a:ln>
            </p:spPr>
            <p:txBody>
              <a:bodyPr/>
              <a:lstStyle/>
              <a:p>
                <a:endParaRPr lang="zh-CN" altLang="en-US"/>
              </a:p>
            </p:txBody>
          </p:sp>
          <p:sp>
            <p:nvSpPr>
              <p:cNvPr id="568" name="Freeform 144"/>
              <p:cNvSpPr>
                <a:spLocks/>
              </p:cNvSpPr>
              <p:nvPr/>
            </p:nvSpPr>
            <p:spPr bwMode="auto">
              <a:xfrm>
                <a:off x="1289" y="2723"/>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noFill/>
              <a:ln w="12700" cap="rnd">
                <a:solidFill>
                  <a:srgbClr val="000000"/>
                </a:solidFill>
                <a:round/>
                <a:headEnd type="none" w="sm" len="sm"/>
                <a:tailEnd type="none" w="sm" len="sm"/>
              </a:ln>
            </p:spPr>
            <p:txBody>
              <a:bodyPr/>
              <a:lstStyle/>
              <a:p>
                <a:endParaRPr lang="zh-CN" altLang="en-US"/>
              </a:p>
            </p:txBody>
          </p:sp>
          <p:sp>
            <p:nvSpPr>
              <p:cNvPr id="569" name="Freeform 145"/>
              <p:cNvSpPr>
                <a:spLocks/>
              </p:cNvSpPr>
              <p:nvPr/>
            </p:nvSpPr>
            <p:spPr bwMode="auto">
              <a:xfrm>
                <a:off x="1039" y="2049"/>
                <a:ext cx="720" cy="639"/>
              </a:xfrm>
              <a:custGeom>
                <a:avLst/>
                <a:gdLst>
                  <a:gd name="T0" fmla="*/ 391 w 720"/>
                  <a:gd name="T1" fmla="*/ 638 h 639"/>
                  <a:gd name="T2" fmla="*/ 719 w 720"/>
                  <a:gd name="T3" fmla="*/ 384 h 639"/>
                  <a:gd name="T4" fmla="*/ 719 w 720"/>
                  <a:gd name="T5" fmla="*/ 301 h 639"/>
                  <a:gd name="T6" fmla="*/ 327 w 720"/>
                  <a:gd name="T7" fmla="*/ 0 h 639"/>
                  <a:gd name="T8" fmla="*/ 0 w 720"/>
                  <a:gd name="T9" fmla="*/ 253 h 639"/>
                  <a:gd name="T10" fmla="*/ 0 w 720"/>
                  <a:gd name="T11" fmla="*/ 336 h 639"/>
                  <a:gd name="T12" fmla="*/ 391 w 720"/>
                  <a:gd name="T13" fmla="*/ 638 h 639"/>
                  <a:gd name="T14" fmla="*/ 0 60000 65536"/>
                  <a:gd name="T15" fmla="*/ 0 60000 65536"/>
                  <a:gd name="T16" fmla="*/ 0 60000 65536"/>
                  <a:gd name="T17" fmla="*/ 0 60000 65536"/>
                  <a:gd name="T18" fmla="*/ 0 60000 65536"/>
                  <a:gd name="T19" fmla="*/ 0 60000 65536"/>
                  <a:gd name="T20" fmla="*/ 0 60000 65536"/>
                  <a:gd name="T21" fmla="*/ 0 w 720"/>
                  <a:gd name="T22" fmla="*/ 0 h 639"/>
                  <a:gd name="T23" fmla="*/ 720 w 72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639">
                    <a:moveTo>
                      <a:pt x="391" y="638"/>
                    </a:moveTo>
                    <a:lnTo>
                      <a:pt x="719" y="384"/>
                    </a:lnTo>
                    <a:lnTo>
                      <a:pt x="719" y="301"/>
                    </a:lnTo>
                    <a:lnTo>
                      <a:pt x="327" y="0"/>
                    </a:lnTo>
                    <a:lnTo>
                      <a:pt x="0" y="253"/>
                    </a:lnTo>
                    <a:lnTo>
                      <a:pt x="0" y="336"/>
                    </a:lnTo>
                    <a:lnTo>
                      <a:pt x="391" y="638"/>
                    </a:lnTo>
                  </a:path>
                </a:pathLst>
              </a:custGeom>
              <a:solidFill>
                <a:srgbClr val="FFFFFF"/>
              </a:solidFill>
              <a:ln w="9525" cap="rnd">
                <a:noFill/>
                <a:round/>
                <a:headEnd/>
                <a:tailEnd/>
              </a:ln>
            </p:spPr>
            <p:txBody>
              <a:bodyPr/>
              <a:lstStyle/>
              <a:p>
                <a:endParaRPr lang="zh-CN" altLang="en-US"/>
              </a:p>
            </p:txBody>
          </p:sp>
          <p:sp>
            <p:nvSpPr>
              <p:cNvPr id="570" name="Freeform 146"/>
              <p:cNvSpPr>
                <a:spLocks/>
              </p:cNvSpPr>
              <p:nvPr/>
            </p:nvSpPr>
            <p:spPr bwMode="auto">
              <a:xfrm>
                <a:off x="1419" y="2426"/>
                <a:ext cx="357" cy="268"/>
              </a:xfrm>
              <a:custGeom>
                <a:avLst/>
                <a:gdLst>
                  <a:gd name="T0" fmla="*/ 326 w 357"/>
                  <a:gd name="T1" fmla="*/ 6 h 268"/>
                  <a:gd name="T2" fmla="*/ 331 w 357"/>
                  <a:gd name="T3" fmla="*/ 0 h 268"/>
                  <a:gd name="T4" fmla="*/ 0 w 357"/>
                  <a:gd name="T5" fmla="*/ 252 h 268"/>
                  <a:gd name="T6" fmla="*/ 18 w 357"/>
                  <a:gd name="T7" fmla="*/ 267 h 268"/>
                  <a:gd name="T8" fmla="*/ 350 w 357"/>
                  <a:gd name="T9" fmla="*/ 14 h 268"/>
                  <a:gd name="T10" fmla="*/ 356 w 357"/>
                  <a:gd name="T11" fmla="*/ 6 h 268"/>
                  <a:gd name="T12" fmla="*/ 350 w 357"/>
                  <a:gd name="T13" fmla="*/ 14 h 268"/>
                  <a:gd name="T14" fmla="*/ 356 w 357"/>
                  <a:gd name="T15" fmla="*/ 10 h 268"/>
                  <a:gd name="T16" fmla="*/ 356 w 357"/>
                  <a:gd name="T17" fmla="*/ 6 h 268"/>
                  <a:gd name="T18" fmla="*/ 326 w 357"/>
                  <a:gd name="T19" fmla="*/ 6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268"/>
                  <a:gd name="T32" fmla="*/ 357 w 357"/>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268">
                    <a:moveTo>
                      <a:pt x="326" y="6"/>
                    </a:moveTo>
                    <a:lnTo>
                      <a:pt x="331" y="0"/>
                    </a:lnTo>
                    <a:lnTo>
                      <a:pt x="0" y="252"/>
                    </a:lnTo>
                    <a:lnTo>
                      <a:pt x="18" y="267"/>
                    </a:lnTo>
                    <a:lnTo>
                      <a:pt x="350" y="14"/>
                    </a:lnTo>
                    <a:lnTo>
                      <a:pt x="356" y="6"/>
                    </a:lnTo>
                    <a:lnTo>
                      <a:pt x="350" y="14"/>
                    </a:lnTo>
                    <a:lnTo>
                      <a:pt x="356" y="10"/>
                    </a:lnTo>
                    <a:lnTo>
                      <a:pt x="356" y="6"/>
                    </a:lnTo>
                    <a:lnTo>
                      <a:pt x="326" y="6"/>
                    </a:lnTo>
                  </a:path>
                </a:pathLst>
              </a:custGeom>
              <a:solidFill>
                <a:srgbClr val="000000"/>
              </a:solidFill>
              <a:ln w="9525" cap="rnd">
                <a:noFill/>
                <a:round/>
                <a:headEnd/>
                <a:tailEnd/>
              </a:ln>
            </p:spPr>
            <p:txBody>
              <a:bodyPr/>
              <a:lstStyle/>
              <a:p>
                <a:endParaRPr lang="zh-CN" altLang="en-US"/>
              </a:p>
            </p:txBody>
          </p:sp>
          <p:sp>
            <p:nvSpPr>
              <p:cNvPr id="571" name="Freeform 147"/>
              <p:cNvSpPr>
                <a:spLocks/>
              </p:cNvSpPr>
              <p:nvPr/>
            </p:nvSpPr>
            <p:spPr bwMode="auto">
              <a:xfrm>
                <a:off x="1730" y="2349"/>
                <a:ext cx="46" cy="89"/>
              </a:xfrm>
              <a:custGeom>
                <a:avLst/>
                <a:gdLst>
                  <a:gd name="T0" fmla="*/ 8 w 46"/>
                  <a:gd name="T1" fmla="*/ 16 h 89"/>
                  <a:gd name="T2" fmla="*/ 0 w 46"/>
                  <a:gd name="T3" fmla="*/ 8 h 89"/>
                  <a:gd name="T4" fmla="*/ 0 w 46"/>
                  <a:gd name="T5" fmla="*/ 88 h 89"/>
                  <a:gd name="T6" fmla="*/ 45 w 46"/>
                  <a:gd name="T7" fmla="*/ 88 h 89"/>
                  <a:gd name="T8" fmla="*/ 45 w 46"/>
                  <a:gd name="T9" fmla="*/ 8 h 89"/>
                  <a:gd name="T10" fmla="*/ 36 w 46"/>
                  <a:gd name="T11" fmla="*/ 0 h 89"/>
                  <a:gd name="T12" fmla="*/ 45 w 46"/>
                  <a:gd name="T13" fmla="*/ 8 h 89"/>
                  <a:gd name="T14" fmla="*/ 45 w 46"/>
                  <a:gd name="T15" fmla="*/ 4 h 89"/>
                  <a:gd name="T16" fmla="*/ 36 w 46"/>
                  <a:gd name="T17" fmla="*/ 0 h 89"/>
                  <a:gd name="T18" fmla="*/ 8 w 46"/>
                  <a:gd name="T19" fmla="*/ 1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9"/>
                  <a:gd name="T32" fmla="*/ 46 w 4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9">
                    <a:moveTo>
                      <a:pt x="8" y="16"/>
                    </a:moveTo>
                    <a:lnTo>
                      <a:pt x="0" y="8"/>
                    </a:lnTo>
                    <a:lnTo>
                      <a:pt x="0" y="88"/>
                    </a:lnTo>
                    <a:lnTo>
                      <a:pt x="45" y="88"/>
                    </a:lnTo>
                    <a:lnTo>
                      <a:pt x="45" y="8"/>
                    </a:lnTo>
                    <a:lnTo>
                      <a:pt x="36" y="0"/>
                    </a:lnTo>
                    <a:lnTo>
                      <a:pt x="45" y="8"/>
                    </a:lnTo>
                    <a:lnTo>
                      <a:pt x="45" y="4"/>
                    </a:lnTo>
                    <a:lnTo>
                      <a:pt x="36" y="0"/>
                    </a:lnTo>
                    <a:lnTo>
                      <a:pt x="8" y="16"/>
                    </a:lnTo>
                  </a:path>
                </a:pathLst>
              </a:custGeom>
              <a:solidFill>
                <a:srgbClr val="000000"/>
              </a:solidFill>
              <a:ln w="9525" cap="rnd">
                <a:noFill/>
                <a:round/>
                <a:headEnd/>
                <a:tailEnd/>
              </a:ln>
            </p:spPr>
            <p:txBody>
              <a:bodyPr/>
              <a:lstStyle/>
              <a:p>
                <a:endParaRPr lang="zh-CN" altLang="en-US"/>
              </a:p>
            </p:txBody>
          </p:sp>
          <p:sp>
            <p:nvSpPr>
              <p:cNvPr id="572" name="Freeform 148"/>
              <p:cNvSpPr>
                <a:spLocks/>
              </p:cNvSpPr>
              <p:nvPr/>
            </p:nvSpPr>
            <p:spPr bwMode="auto">
              <a:xfrm>
                <a:off x="1356" y="2033"/>
                <a:ext cx="413" cy="325"/>
              </a:xfrm>
              <a:custGeom>
                <a:avLst/>
                <a:gdLst>
                  <a:gd name="T0" fmla="*/ 18 w 413"/>
                  <a:gd name="T1" fmla="*/ 24 h 325"/>
                  <a:gd name="T2" fmla="*/ 0 w 413"/>
                  <a:gd name="T3" fmla="*/ 24 h 325"/>
                  <a:gd name="T4" fmla="*/ 393 w 413"/>
                  <a:gd name="T5" fmla="*/ 324 h 325"/>
                  <a:gd name="T6" fmla="*/ 412 w 413"/>
                  <a:gd name="T7" fmla="*/ 307 h 325"/>
                  <a:gd name="T8" fmla="*/ 18 w 413"/>
                  <a:gd name="T9" fmla="*/ 8 h 325"/>
                  <a:gd name="T10" fmla="*/ 0 w 413"/>
                  <a:gd name="T11" fmla="*/ 8 h 325"/>
                  <a:gd name="T12" fmla="*/ 18 w 413"/>
                  <a:gd name="T13" fmla="*/ 8 h 325"/>
                  <a:gd name="T14" fmla="*/ 8 w 413"/>
                  <a:gd name="T15" fmla="*/ 0 h 325"/>
                  <a:gd name="T16" fmla="*/ 0 w 413"/>
                  <a:gd name="T17" fmla="*/ 8 h 325"/>
                  <a:gd name="T18" fmla="*/ 18 w 413"/>
                  <a:gd name="T19" fmla="*/ 24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325"/>
                  <a:gd name="T32" fmla="*/ 413 w 413"/>
                  <a:gd name="T33" fmla="*/ 325 h 3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325">
                    <a:moveTo>
                      <a:pt x="18" y="24"/>
                    </a:moveTo>
                    <a:lnTo>
                      <a:pt x="0" y="24"/>
                    </a:lnTo>
                    <a:lnTo>
                      <a:pt x="393" y="324"/>
                    </a:lnTo>
                    <a:lnTo>
                      <a:pt x="412" y="307"/>
                    </a:lnTo>
                    <a:lnTo>
                      <a:pt x="18" y="8"/>
                    </a:lnTo>
                    <a:lnTo>
                      <a:pt x="0" y="8"/>
                    </a:lnTo>
                    <a:lnTo>
                      <a:pt x="18" y="8"/>
                    </a:lnTo>
                    <a:lnTo>
                      <a:pt x="8" y="0"/>
                    </a:lnTo>
                    <a:lnTo>
                      <a:pt x="0" y="8"/>
                    </a:lnTo>
                    <a:lnTo>
                      <a:pt x="18" y="24"/>
                    </a:lnTo>
                  </a:path>
                </a:pathLst>
              </a:custGeom>
              <a:solidFill>
                <a:srgbClr val="000000"/>
              </a:solidFill>
              <a:ln w="9525" cap="rnd">
                <a:noFill/>
                <a:round/>
                <a:headEnd/>
                <a:tailEnd/>
              </a:ln>
            </p:spPr>
            <p:txBody>
              <a:bodyPr/>
              <a:lstStyle/>
              <a:p>
                <a:endParaRPr lang="zh-CN" altLang="en-US"/>
              </a:p>
            </p:txBody>
          </p:sp>
          <p:sp>
            <p:nvSpPr>
              <p:cNvPr id="573" name="Freeform 149"/>
              <p:cNvSpPr>
                <a:spLocks/>
              </p:cNvSpPr>
              <p:nvPr/>
            </p:nvSpPr>
            <p:spPr bwMode="auto">
              <a:xfrm>
                <a:off x="1025" y="2040"/>
                <a:ext cx="353" cy="272"/>
              </a:xfrm>
              <a:custGeom>
                <a:avLst/>
                <a:gdLst>
                  <a:gd name="T0" fmla="*/ 29 w 353"/>
                  <a:gd name="T1" fmla="*/ 262 h 272"/>
                  <a:gd name="T2" fmla="*/ 24 w 353"/>
                  <a:gd name="T3" fmla="*/ 271 h 272"/>
                  <a:gd name="T4" fmla="*/ 352 w 353"/>
                  <a:gd name="T5" fmla="*/ 16 h 272"/>
                  <a:gd name="T6" fmla="*/ 333 w 353"/>
                  <a:gd name="T7" fmla="*/ 0 h 272"/>
                  <a:gd name="T8" fmla="*/ 5 w 353"/>
                  <a:gd name="T9" fmla="*/ 254 h 272"/>
                  <a:gd name="T10" fmla="*/ 0 w 353"/>
                  <a:gd name="T11" fmla="*/ 262 h 272"/>
                  <a:gd name="T12" fmla="*/ 5 w 353"/>
                  <a:gd name="T13" fmla="*/ 254 h 272"/>
                  <a:gd name="T14" fmla="*/ 0 w 353"/>
                  <a:gd name="T15" fmla="*/ 258 h 272"/>
                  <a:gd name="T16" fmla="*/ 0 w 353"/>
                  <a:gd name="T17" fmla="*/ 262 h 272"/>
                  <a:gd name="T18" fmla="*/ 29 w 353"/>
                  <a:gd name="T19" fmla="*/ 262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72"/>
                  <a:gd name="T32" fmla="*/ 353 w 35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72">
                    <a:moveTo>
                      <a:pt x="29" y="262"/>
                    </a:moveTo>
                    <a:lnTo>
                      <a:pt x="24" y="271"/>
                    </a:lnTo>
                    <a:lnTo>
                      <a:pt x="352" y="16"/>
                    </a:lnTo>
                    <a:lnTo>
                      <a:pt x="333" y="0"/>
                    </a:lnTo>
                    <a:lnTo>
                      <a:pt x="5" y="254"/>
                    </a:lnTo>
                    <a:lnTo>
                      <a:pt x="0" y="262"/>
                    </a:lnTo>
                    <a:lnTo>
                      <a:pt x="5" y="254"/>
                    </a:lnTo>
                    <a:lnTo>
                      <a:pt x="0" y="258"/>
                    </a:lnTo>
                    <a:lnTo>
                      <a:pt x="0" y="262"/>
                    </a:lnTo>
                    <a:lnTo>
                      <a:pt x="29" y="262"/>
                    </a:lnTo>
                  </a:path>
                </a:pathLst>
              </a:custGeom>
              <a:solidFill>
                <a:srgbClr val="000000"/>
              </a:solidFill>
              <a:ln w="9525" cap="rnd">
                <a:noFill/>
                <a:round/>
                <a:headEnd/>
                <a:tailEnd/>
              </a:ln>
            </p:spPr>
            <p:txBody>
              <a:bodyPr/>
              <a:lstStyle/>
              <a:p>
                <a:endParaRPr lang="zh-CN" altLang="en-US"/>
              </a:p>
            </p:txBody>
          </p:sp>
          <p:sp>
            <p:nvSpPr>
              <p:cNvPr id="574" name="Freeform 150"/>
              <p:cNvSpPr>
                <a:spLocks/>
              </p:cNvSpPr>
              <p:nvPr/>
            </p:nvSpPr>
            <p:spPr bwMode="auto">
              <a:xfrm>
                <a:off x="1025" y="2302"/>
                <a:ext cx="43" cy="92"/>
              </a:xfrm>
              <a:custGeom>
                <a:avLst/>
                <a:gdLst>
                  <a:gd name="T0" fmla="*/ 34 w 43"/>
                  <a:gd name="T1" fmla="*/ 74 h 92"/>
                  <a:gd name="T2" fmla="*/ 42 w 43"/>
                  <a:gd name="T3" fmla="*/ 82 h 92"/>
                  <a:gd name="T4" fmla="*/ 42 w 43"/>
                  <a:gd name="T5" fmla="*/ 0 h 92"/>
                  <a:gd name="T6" fmla="*/ 0 w 43"/>
                  <a:gd name="T7" fmla="*/ 0 h 92"/>
                  <a:gd name="T8" fmla="*/ 0 w 43"/>
                  <a:gd name="T9" fmla="*/ 82 h 92"/>
                  <a:gd name="T10" fmla="*/ 7 w 43"/>
                  <a:gd name="T11" fmla="*/ 91 h 92"/>
                  <a:gd name="T12" fmla="*/ 0 w 43"/>
                  <a:gd name="T13" fmla="*/ 82 h 92"/>
                  <a:gd name="T14" fmla="*/ 0 w 43"/>
                  <a:gd name="T15" fmla="*/ 86 h 92"/>
                  <a:gd name="T16" fmla="*/ 7 w 43"/>
                  <a:gd name="T17" fmla="*/ 91 h 92"/>
                  <a:gd name="T18" fmla="*/ 34 w 43"/>
                  <a:gd name="T19" fmla="*/ 7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2"/>
                  <a:gd name="T32" fmla="*/ 43 w 4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2">
                    <a:moveTo>
                      <a:pt x="34" y="74"/>
                    </a:moveTo>
                    <a:lnTo>
                      <a:pt x="42" y="82"/>
                    </a:lnTo>
                    <a:lnTo>
                      <a:pt x="42" y="0"/>
                    </a:lnTo>
                    <a:lnTo>
                      <a:pt x="0" y="0"/>
                    </a:lnTo>
                    <a:lnTo>
                      <a:pt x="0" y="82"/>
                    </a:lnTo>
                    <a:lnTo>
                      <a:pt x="7" y="91"/>
                    </a:lnTo>
                    <a:lnTo>
                      <a:pt x="0" y="82"/>
                    </a:lnTo>
                    <a:lnTo>
                      <a:pt x="0" y="86"/>
                    </a:lnTo>
                    <a:lnTo>
                      <a:pt x="7" y="91"/>
                    </a:lnTo>
                    <a:lnTo>
                      <a:pt x="34" y="74"/>
                    </a:lnTo>
                  </a:path>
                </a:pathLst>
              </a:custGeom>
              <a:solidFill>
                <a:srgbClr val="000000"/>
              </a:solidFill>
              <a:ln w="9525" cap="rnd">
                <a:noFill/>
                <a:round/>
                <a:headEnd/>
                <a:tailEnd/>
              </a:ln>
            </p:spPr>
            <p:txBody>
              <a:bodyPr/>
              <a:lstStyle/>
              <a:p>
                <a:endParaRPr lang="zh-CN" altLang="en-US"/>
              </a:p>
            </p:txBody>
          </p:sp>
          <p:sp>
            <p:nvSpPr>
              <p:cNvPr id="575" name="Freeform 151"/>
              <p:cNvSpPr>
                <a:spLocks/>
              </p:cNvSpPr>
              <p:nvPr/>
            </p:nvSpPr>
            <p:spPr bwMode="auto">
              <a:xfrm>
                <a:off x="1029" y="2379"/>
                <a:ext cx="410" cy="323"/>
              </a:xfrm>
              <a:custGeom>
                <a:avLst/>
                <a:gdLst>
                  <a:gd name="T0" fmla="*/ 390 w 410"/>
                  <a:gd name="T1" fmla="*/ 299 h 323"/>
                  <a:gd name="T2" fmla="*/ 409 w 410"/>
                  <a:gd name="T3" fmla="*/ 299 h 323"/>
                  <a:gd name="T4" fmla="*/ 18 w 410"/>
                  <a:gd name="T5" fmla="*/ 0 h 323"/>
                  <a:gd name="T6" fmla="*/ 0 w 410"/>
                  <a:gd name="T7" fmla="*/ 16 h 323"/>
                  <a:gd name="T8" fmla="*/ 390 w 410"/>
                  <a:gd name="T9" fmla="*/ 313 h 323"/>
                  <a:gd name="T10" fmla="*/ 409 w 410"/>
                  <a:gd name="T11" fmla="*/ 313 h 323"/>
                  <a:gd name="T12" fmla="*/ 390 w 410"/>
                  <a:gd name="T13" fmla="*/ 313 h 323"/>
                  <a:gd name="T14" fmla="*/ 400 w 410"/>
                  <a:gd name="T15" fmla="*/ 322 h 323"/>
                  <a:gd name="T16" fmla="*/ 409 w 410"/>
                  <a:gd name="T17" fmla="*/ 313 h 323"/>
                  <a:gd name="T18" fmla="*/ 390 w 410"/>
                  <a:gd name="T19" fmla="*/ 299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323"/>
                  <a:gd name="T32" fmla="*/ 410 w 410"/>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323">
                    <a:moveTo>
                      <a:pt x="390" y="299"/>
                    </a:moveTo>
                    <a:lnTo>
                      <a:pt x="409" y="299"/>
                    </a:lnTo>
                    <a:lnTo>
                      <a:pt x="18" y="0"/>
                    </a:lnTo>
                    <a:lnTo>
                      <a:pt x="0" y="16"/>
                    </a:lnTo>
                    <a:lnTo>
                      <a:pt x="390" y="313"/>
                    </a:lnTo>
                    <a:lnTo>
                      <a:pt x="409" y="313"/>
                    </a:lnTo>
                    <a:lnTo>
                      <a:pt x="390" y="313"/>
                    </a:lnTo>
                    <a:lnTo>
                      <a:pt x="400" y="322"/>
                    </a:lnTo>
                    <a:lnTo>
                      <a:pt x="409" y="313"/>
                    </a:lnTo>
                    <a:lnTo>
                      <a:pt x="390" y="299"/>
                    </a:lnTo>
                  </a:path>
                </a:pathLst>
              </a:custGeom>
              <a:solidFill>
                <a:srgbClr val="000000"/>
              </a:solidFill>
              <a:ln w="9525" cap="rnd">
                <a:noFill/>
                <a:round/>
                <a:headEnd/>
                <a:tailEnd/>
              </a:ln>
            </p:spPr>
            <p:txBody>
              <a:bodyPr/>
              <a:lstStyle/>
              <a:p>
                <a:endParaRPr lang="zh-CN" altLang="en-US"/>
              </a:p>
            </p:txBody>
          </p:sp>
          <p:sp>
            <p:nvSpPr>
              <p:cNvPr id="576" name="Freeform 152"/>
              <p:cNvSpPr>
                <a:spLocks/>
              </p:cNvSpPr>
              <p:nvPr/>
            </p:nvSpPr>
            <p:spPr bwMode="auto">
              <a:xfrm>
                <a:off x="1037" y="2045"/>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solidFill>
                <a:srgbClr val="FFFFFF"/>
              </a:solidFill>
              <a:ln w="9525" cap="rnd">
                <a:noFill/>
                <a:round/>
                <a:headEnd/>
                <a:tailEnd/>
              </a:ln>
            </p:spPr>
            <p:txBody>
              <a:bodyPr/>
              <a:lstStyle/>
              <a:p>
                <a:endParaRPr lang="zh-CN" altLang="en-US"/>
              </a:p>
            </p:txBody>
          </p:sp>
          <p:sp>
            <p:nvSpPr>
              <p:cNvPr id="577" name="Freeform 153"/>
              <p:cNvSpPr>
                <a:spLocks/>
              </p:cNvSpPr>
              <p:nvPr/>
            </p:nvSpPr>
            <p:spPr bwMode="auto">
              <a:xfrm>
                <a:off x="1037" y="2045"/>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noFill/>
              <a:ln w="12700" cap="rnd">
                <a:solidFill>
                  <a:srgbClr val="000000"/>
                </a:solidFill>
                <a:round/>
                <a:headEnd type="none" w="sm" len="sm"/>
                <a:tailEnd type="none" w="sm" len="sm"/>
              </a:ln>
            </p:spPr>
            <p:txBody>
              <a:bodyPr/>
              <a:lstStyle/>
              <a:p>
                <a:endParaRPr lang="zh-CN" altLang="en-US"/>
              </a:p>
            </p:txBody>
          </p:sp>
          <p:sp>
            <p:nvSpPr>
              <p:cNvPr id="578" name="Freeform 154"/>
              <p:cNvSpPr>
                <a:spLocks/>
              </p:cNvSpPr>
              <p:nvPr/>
            </p:nvSpPr>
            <p:spPr bwMode="auto">
              <a:xfrm>
                <a:off x="1037" y="2302"/>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solidFill>
                <a:srgbClr val="FFFFFF"/>
              </a:solidFill>
              <a:ln w="9525" cap="rnd">
                <a:noFill/>
                <a:round/>
                <a:headEnd/>
                <a:tailEnd/>
              </a:ln>
            </p:spPr>
            <p:txBody>
              <a:bodyPr/>
              <a:lstStyle/>
              <a:p>
                <a:endParaRPr lang="zh-CN" altLang="en-US"/>
              </a:p>
            </p:txBody>
          </p:sp>
          <p:sp>
            <p:nvSpPr>
              <p:cNvPr id="579" name="Freeform 155"/>
              <p:cNvSpPr>
                <a:spLocks/>
              </p:cNvSpPr>
              <p:nvPr/>
            </p:nvSpPr>
            <p:spPr bwMode="auto">
              <a:xfrm>
                <a:off x="1037" y="2302"/>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noFill/>
              <a:ln w="12700" cap="rnd">
                <a:solidFill>
                  <a:srgbClr val="000000"/>
                </a:solidFill>
                <a:round/>
                <a:headEnd type="none" w="sm" len="sm"/>
                <a:tailEnd type="none" w="sm" len="sm"/>
              </a:ln>
            </p:spPr>
            <p:txBody>
              <a:bodyPr/>
              <a:lstStyle/>
              <a:p>
                <a:endParaRPr lang="zh-CN" altLang="en-US"/>
              </a:p>
            </p:txBody>
          </p:sp>
          <p:sp>
            <p:nvSpPr>
              <p:cNvPr id="580" name="Freeform 156"/>
              <p:cNvSpPr>
                <a:spLocks/>
              </p:cNvSpPr>
              <p:nvPr/>
            </p:nvSpPr>
            <p:spPr bwMode="auto">
              <a:xfrm>
                <a:off x="1429" y="2349"/>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solidFill>
                <a:srgbClr val="FFFFFF"/>
              </a:solidFill>
              <a:ln w="9525" cap="rnd">
                <a:noFill/>
                <a:round/>
                <a:headEnd/>
                <a:tailEnd/>
              </a:ln>
            </p:spPr>
            <p:txBody>
              <a:bodyPr/>
              <a:lstStyle/>
              <a:p>
                <a:endParaRPr lang="zh-CN" altLang="en-US"/>
              </a:p>
            </p:txBody>
          </p:sp>
          <p:sp>
            <p:nvSpPr>
              <p:cNvPr id="581" name="Freeform 157"/>
              <p:cNvSpPr>
                <a:spLocks/>
              </p:cNvSpPr>
              <p:nvPr/>
            </p:nvSpPr>
            <p:spPr bwMode="auto">
              <a:xfrm>
                <a:off x="1429" y="2349"/>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noFill/>
              <a:ln w="12700" cap="rnd">
                <a:solidFill>
                  <a:srgbClr val="000000"/>
                </a:solidFill>
                <a:round/>
                <a:headEnd type="none" w="sm" len="sm"/>
                <a:tailEnd type="none" w="sm" len="sm"/>
              </a:ln>
            </p:spPr>
            <p:txBody>
              <a:bodyPr/>
              <a:lstStyle/>
              <a:p>
                <a:endParaRPr lang="zh-CN" altLang="en-US"/>
              </a:p>
            </p:txBody>
          </p:sp>
          <p:sp>
            <p:nvSpPr>
              <p:cNvPr id="582" name="Freeform 158"/>
              <p:cNvSpPr>
                <a:spLocks/>
              </p:cNvSpPr>
              <p:nvPr/>
            </p:nvSpPr>
            <p:spPr bwMode="auto">
              <a:xfrm>
                <a:off x="1167" y="2167"/>
                <a:ext cx="396" cy="325"/>
              </a:xfrm>
              <a:custGeom>
                <a:avLst/>
                <a:gdLst>
                  <a:gd name="T0" fmla="*/ 192 w 396"/>
                  <a:gd name="T1" fmla="*/ 324 h 325"/>
                  <a:gd name="T2" fmla="*/ 395 w 396"/>
                  <a:gd name="T3" fmla="*/ 167 h 325"/>
                  <a:gd name="T4" fmla="*/ 395 w 396"/>
                  <a:gd name="T5" fmla="*/ 148 h 325"/>
                  <a:gd name="T6" fmla="*/ 205 w 396"/>
                  <a:gd name="T7" fmla="*/ 0 h 325"/>
                  <a:gd name="T8" fmla="*/ 0 w 396"/>
                  <a:gd name="T9" fmla="*/ 156 h 325"/>
                  <a:gd name="T10" fmla="*/ 0 w 396"/>
                  <a:gd name="T11" fmla="*/ 175 h 325"/>
                  <a:gd name="T12" fmla="*/ 192 w 396"/>
                  <a:gd name="T13" fmla="*/ 324 h 325"/>
                  <a:gd name="T14" fmla="*/ 0 60000 65536"/>
                  <a:gd name="T15" fmla="*/ 0 60000 65536"/>
                  <a:gd name="T16" fmla="*/ 0 60000 65536"/>
                  <a:gd name="T17" fmla="*/ 0 60000 65536"/>
                  <a:gd name="T18" fmla="*/ 0 60000 65536"/>
                  <a:gd name="T19" fmla="*/ 0 60000 65536"/>
                  <a:gd name="T20" fmla="*/ 0 60000 65536"/>
                  <a:gd name="T21" fmla="*/ 0 w 396"/>
                  <a:gd name="T22" fmla="*/ 0 h 325"/>
                  <a:gd name="T23" fmla="*/ 396 w 396"/>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325">
                    <a:moveTo>
                      <a:pt x="192" y="324"/>
                    </a:moveTo>
                    <a:lnTo>
                      <a:pt x="395" y="167"/>
                    </a:lnTo>
                    <a:lnTo>
                      <a:pt x="395" y="148"/>
                    </a:lnTo>
                    <a:lnTo>
                      <a:pt x="205" y="0"/>
                    </a:lnTo>
                    <a:lnTo>
                      <a:pt x="0" y="156"/>
                    </a:lnTo>
                    <a:lnTo>
                      <a:pt x="0" y="175"/>
                    </a:lnTo>
                    <a:lnTo>
                      <a:pt x="192" y="324"/>
                    </a:lnTo>
                  </a:path>
                </a:pathLst>
              </a:custGeom>
              <a:solidFill>
                <a:srgbClr val="FFFFFF"/>
              </a:solidFill>
              <a:ln w="9525" cap="rnd">
                <a:noFill/>
                <a:round/>
                <a:headEnd/>
                <a:tailEnd/>
              </a:ln>
            </p:spPr>
            <p:txBody>
              <a:bodyPr/>
              <a:lstStyle/>
              <a:p>
                <a:endParaRPr lang="zh-CN" altLang="en-US"/>
              </a:p>
            </p:txBody>
          </p:sp>
          <p:sp>
            <p:nvSpPr>
              <p:cNvPr id="583" name="Freeform 159"/>
              <p:cNvSpPr>
                <a:spLocks/>
              </p:cNvSpPr>
              <p:nvPr/>
            </p:nvSpPr>
            <p:spPr bwMode="auto">
              <a:xfrm>
                <a:off x="1350" y="2329"/>
                <a:ext cx="223" cy="170"/>
              </a:xfrm>
              <a:custGeom>
                <a:avLst/>
                <a:gdLst>
                  <a:gd name="T0" fmla="*/ 200 w 223"/>
                  <a:gd name="T1" fmla="*/ 6 h 170"/>
                  <a:gd name="T2" fmla="*/ 203 w 223"/>
                  <a:gd name="T3" fmla="*/ 0 h 170"/>
                  <a:gd name="T4" fmla="*/ 0 w 223"/>
                  <a:gd name="T5" fmla="*/ 158 h 170"/>
                  <a:gd name="T6" fmla="*/ 13 w 223"/>
                  <a:gd name="T7" fmla="*/ 169 h 170"/>
                  <a:gd name="T8" fmla="*/ 216 w 223"/>
                  <a:gd name="T9" fmla="*/ 10 h 170"/>
                  <a:gd name="T10" fmla="*/ 222 w 223"/>
                  <a:gd name="T11" fmla="*/ 6 h 170"/>
                  <a:gd name="T12" fmla="*/ 216 w 223"/>
                  <a:gd name="T13" fmla="*/ 10 h 170"/>
                  <a:gd name="T14" fmla="*/ 222 w 223"/>
                  <a:gd name="T15" fmla="*/ 8 h 170"/>
                  <a:gd name="T16" fmla="*/ 222 w 223"/>
                  <a:gd name="T17" fmla="*/ 6 h 170"/>
                  <a:gd name="T18" fmla="*/ 200 w 223"/>
                  <a:gd name="T19" fmla="*/ 6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170"/>
                  <a:gd name="T32" fmla="*/ 223 w 223"/>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170">
                    <a:moveTo>
                      <a:pt x="200" y="6"/>
                    </a:moveTo>
                    <a:lnTo>
                      <a:pt x="203" y="0"/>
                    </a:lnTo>
                    <a:lnTo>
                      <a:pt x="0" y="158"/>
                    </a:lnTo>
                    <a:lnTo>
                      <a:pt x="13" y="169"/>
                    </a:lnTo>
                    <a:lnTo>
                      <a:pt x="216" y="10"/>
                    </a:lnTo>
                    <a:lnTo>
                      <a:pt x="222" y="6"/>
                    </a:lnTo>
                    <a:lnTo>
                      <a:pt x="216" y="10"/>
                    </a:lnTo>
                    <a:lnTo>
                      <a:pt x="222" y="8"/>
                    </a:lnTo>
                    <a:lnTo>
                      <a:pt x="222" y="6"/>
                    </a:lnTo>
                    <a:lnTo>
                      <a:pt x="200" y="6"/>
                    </a:lnTo>
                  </a:path>
                </a:pathLst>
              </a:custGeom>
              <a:solidFill>
                <a:srgbClr val="000000"/>
              </a:solidFill>
              <a:ln w="9525" cap="rnd">
                <a:noFill/>
                <a:round/>
                <a:headEnd/>
                <a:tailEnd/>
              </a:ln>
            </p:spPr>
            <p:txBody>
              <a:bodyPr/>
              <a:lstStyle/>
              <a:p>
                <a:endParaRPr lang="zh-CN" altLang="en-US"/>
              </a:p>
            </p:txBody>
          </p:sp>
          <p:sp>
            <p:nvSpPr>
              <p:cNvPr id="584" name="Freeform 160"/>
              <p:cNvSpPr>
                <a:spLocks/>
              </p:cNvSpPr>
              <p:nvPr/>
            </p:nvSpPr>
            <p:spPr bwMode="auto">
              <a:xfrm>
                <a:off x="1537" y="2315"/>
                <a:ext cx="45" cy="35"/>
              </a:xfrm>
              <a:custGeom>
                <a:avLst/>
                <a:gdLst>
                  <a:gd name="T0" fmla="*/ 5 w 45"/>
                  <a:gd name="T1" fmla="*/ 14 h 35"/>
                  <a:gd name="T2" fmla="*/ 0 w 45"/>
                  <a:gd name="T3" fmla="*/ 8 h 35"/>
                  <a:gd name="T4" fmla="*/ 0 w 45"/>
                  <a:gd name="T5" fmla="*/ 34 h 35"/>
                  <a:gd name="T6" fmla="*/ 44 w 45"/>
                  <a:gd name="T7" fmla="*/ 34 h 35"/>
                  <a:gd name="T8" fmla="*/ 44 w 45"/>
                  <a:gd name="T9" fmla="*/ 8 h 35"/>
                  <a:gd name="T10" fmla="*/ 33 w 45"/>
                  <a:gd name="T11" fmla="*/ 0 h 35"/>
                  <a:gd name="T12" fmla="*/ 44 w 45"/>
                  <a:gd name="T13" fmla="*/ 8 h 35"/>
                  <a:gd name="T14" fmla="*/ 44 w 45"/>
                  <a:gd name="T15" fmla="*/ 2 h 35"/>
                  <a:gd name="T16" fmla="*/ 33 w 45"/>
                  <a:gd name="T17" fmla="*/ 0 h 35"/>
                  <a:gd name="T18" fmla="*/ 5 w 45"/>
                  <a:gd name="T19" fmla="*/ 1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5"/>
                  <a:gd name="T32" fmla="*/ 45 w 4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5">
                    <a:moveTo>
                      <a:pt x="5" y="14"/>
                    </a:moveTo>
                    <a:lnTo>
                      <a:pt x="0" y="8"/>
                    </a:lnTo>
                    <a:lnTo>
                      <a:pt x="0" y="34"/>
                    </a:lnTo>
                    <a:lnTo>
                      <a:pt x="44" y="34"/>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585" name="Freeform 161"/>
              <p:cNvSpPr>
                <a:spLocks/>
              </p:cNvSpPr>
              <p:nvPr/>
            </p:nvSpPr>
            <p:spPr bwMode="auto">
              <a:xfrm>
                <a:off x="1363" y="2155"/>
                <a:ext cx="205" cy="167"/>
              </a:xfrm>
              <a:custGeom>
                <a:avLst/>
                <a:gdLst>
                  <a:gd name="T0" fmla="*/ 16 w 205"/>
                  <a:gd name="T1" fmla="*/ 18 h 167"/>
                  <a:gd name="T2" fmla="*/ 0 w 205"/>
                  <a:gd name="T3" fmla="*/ 18 h 167"/>
                  <a:gd name="T4" fmla="*/ 190 w 205"/>
                  <a:gd name="T5" fmla="*/ 166 h 167"/>
                  <a:gd name="T6" fmla="*/ 204 w 205"/>
                  <a:gd name="T7" fmla="*/ 155 h 167"/>
                  <a:gd name="T8" fmla="*/ 16 w 205"/>
                  <a:gd name="T9" fmla="*/ 6 h 167"/>
                  <a:gd name="T10" fmla="*/ 0 w 205"/>
                  <a:gd name="T11" fmla="*/ 6 h 167"/>
                  <a:gd name="T12" fmla="*/ 16 w 205"/>
                  <a:gd name="T13" fmla="*/ 6 h 167"/>
                  <a:gd name="T14" fmla="*/ 8 w 205"/>
                  <a:gd name="T15" fmla="*/ 0 h 167"/>
                  <a:gd name="T16" fmla="*/ 0 w 205"/>
                  <a:gd name="T17" fmla="*/ 6 h 167"/>
                  <a:gd name="T18" fmla="*/ 16 w 205"/>
                  <a:gd name="T19" fmla="*/ 18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16" y="18"/>
                    </a:moveTo>
                    <a:lnTo>
                      <a:pt x="0" y="18"/>
                    </a:lnTo>
                    <a:lnTo>
                      <a:pt x="190" y="166"/>
                    </a:lnTo>
                    <a:lnTo>
                      <a:pt x="204" y="155"/>
                    </a:lnTo>
                    <a:lnTo>
                      <a:pt x="16" y="6"/>
                    </a:lnTo>
                    <a:lnTo>
                      <a:pt x="0" y="6"/>
                    </a:lnTo>
                    <a:lnTo>
                      <a:pt x="16" y="6"/>
                    </a:lnTo>
                    <a:lnTo>
                      <a:pt x="8" y="0"/>
                    </a:lnTo>
                    <a:lnTo>
                      <a:pt x="0" y="6"/>
                    </a:lnTo>
                    <a:lnTo>
                      <a:pt x="16" y="18"/>
                    </a:lnTo>
                  </a:path>
                </a:pathLst>
              </a:custGeom>
              <a:solidFill>
                <a:srgbClr val="000000"/>
              </a:solidFill>
              <a:ln w="9525" cap="rnd">
                <a:noFill/>
                <a:round/>
                <a:headEnd/>
                <a:tailEnd/>
              </a:ln>
            </p:spPr>
            <p:txBody>
              <a:bodyPr/>
              <a:lstStyle/>
              <a:p>
                <a:endParaRPr lang="zh-CN" altLang="en-US"/>
              </a:p>
            </p:txBody>
          </p:sp>
          <p:sp>
            <p:nvSpPr>
              <p:cNvPr id="586" name="Freeform 162"/>
              <p:cNvSpPr>
                <a:spLocks/>
              </p:cNvSpPr>
              <p:nvPr/>
            </p:nvSpPr>
            <p:spPr bwMode="auto">
              <a:xfrm>
                <a:off x="1155" y="2162"/>
                <a:ext cx="226" cy="173"/>
              </a:xfrm>
              <a:custGeom>
                <a:avLst/>
                <a:gdLst>
                  <a:gd name="T0" fmla="*/ 24 w 226"/>
                  <a:gd name="T1" fmla="*/ 165 h 173"/>
                  <a:gd name="T2" fmla="*/ 18 w 226"/>
                  <a:gd name="T3" fmla="*/ 172 h 173"/>
                  <a:gd name="T4" fmla="*/ 225 w 226"/>
                  <a:gd name="T5" fmla="*/ 12 h 173"/>
                  <a:gd name="T6" fmla="*/ 208 w 226"/>
                  <a:gd name="T7" fmla="*/ 0 h 173"/>
                  <a:gd name="T8" fmla="*/ 5 w 226"/>
                  <a:gd name="T9" fmla="*/ 161 h 173"/>
                  <a:gd name="T10" fmla="*/ 0 w 226"/>
                  <a:gd name="T11" fmla="*/ 165 h 173"/>
                  <a:gd name="T12" fmla="*/ 5 w 226"/>
                  <a:gd name="T13" fmla="*/ 161 h 173"/>
                  <a:gd name="T14" fmla="*/ 0 w 226"/>
                  <a:gd name="T15" fmla="*/ 163 h 173"/>
                  <a:gd name="T16" fmla="*/ 0 w 226"/>
                  <a:gd name="T17" fmla="*/ 165 h 173"/>
                  <a:gd name="T18" fmla="*/ 24 w 226"/>
                  <a:gd name="T19" fmla="*/ 165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73"/>
                  <a:gd name="T32" fmla="*/ 226 w 226"/>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73">
                    <a:moveTo>
                      <a:pt x="24" y="165"/>
                    </a:moveTo>
                    <a:lnTo>
                      <a:pt x="18" y="172"/>
                    </a:lnTo>
                    <a:lnTo>
                      <a:pt x="225" y="12"/>
                    </a:lnTo>
                    <a:lnTo>
                      <a:pt x="208" y="0"/>
                    </a:lnTo>
                    <a:lnTo>
                      <a:pt x="5" y="161"/>
                    </a:lnTo>
                    <a:lnTo>
                      <a:pt x="0" y="165"/>
                    </a:lnTo>
                    <a:lnTo>
                      <a:pt x="5" y="161"/>
                    </a:lnTo>
                    <a:lnTo>
                      <a:pt x="0" y="163"/>
                    </a:lnTo>
                    <a:lnTo>
                      <a:pt x="0" y="165"/>
                    </a:lnTo>
                    <a:lnTo>
                      <a:pt x="24" y="165"/>
                    </a:lnTo>
                  </a:path>
                </a:pathLst>
              </a:custGeom>
              <a:solidFill>
                <a:srgbClr val="000000"/>
              </a:solidFill>
              <a:ln w="9525" cap="rnd">
                <a:noFill/>
                <a:round/>
                <a:headEnd/>
                <a:tailEnd/>
              </a:ln>
            </p:spPr>
            <p:txBody>
              <a:bodyPr/>
              <a:lstStyle/>
              <a:p>
                <a:endParaRPr lang="zh-CN" altLang="en-US"/>
              </a:p>
            </p:txBody>
          </p:sp>
          <p:sp>
            <p:nvSpPr>
              <p:cNvPr id="587" name="Freeform 163"/>
              <p:cNvSpPr>
                <a:spLocks/>
              </p:cNvSpPr>
              <p:nvPr/>
            </p:nvSpPr>
            <p:spPr bwMode="auto">
              <a:xfrm>
                <a:off x="1155" y="2326"/>
                <a:ext cx="42" cy="32"/>
              </a:xfrm>
              <a:custGeom>
                <a:avLst/>
                <a:gdLst>
                  <a:gd name="T0" fmla="*/ 31 w 42"/>
                  <a:gd name="T1" fmla="*/ 18 h 32"/>
                  <a:gd name="T2" fmla="*/ 41 w 42"/>
                  <a:gd name="T3" fmla="*/ 23 h 32"/>
                  <a:gd name="T4" fmla="*/ 41 w 42"/>
                  <a:gd name="T5" fmla="*/ 0 h 32"/>
                  <a:gd name="T6" fmla="*/ 0 w 42"/>
                  <a:gd name="T7" fmla="*/ 0 h 32"/>
                  <a:gd name="T8" fmla="*/ 0 w 42"/>
                  <a:gd name="T9" fmla="*/ 23 h 32"/>
                  <a:gd name="T10" fmla="*/ 9 w 42"/>
                  <a:gd name="T11" fmla="*/ 31 h 32"/>
                  <a:gd name="T12" fmla="*/ 0 w 42"/>
                  <a:gd name="T13" fmla="*/ 23 h 32"/>
                  <a:gd name="T14" fmla="*/ 0 w 42"/>
                  <a:gd name="T15" fmla="*/ 28 h 32"/>
                  <a:gd name="T16" fmla="*/ 9 w 42"/>
                  <a:gd name="T17" fmla="*/ 31 h 32"/>
                  <a:gd name="T18" fmla="*/ 31 w 42"/>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2"/>
                  <a:gd name="T32" fmla="*/ 42 w 4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2">
                    <a:moveTo>
                      <a:pt x="31" y="18"/>
                    </a:moveTo>
                    <a:lnTo>
                      <a:pt x="41" y="23"/>
                    </a:lnTo>
                    <a:lnTo>
                      <a:pt x="41" y="0"/>
                    </a:lnTo>
                    <a:lnTo>
                      <a:pt x="0" y="0"/>
                    </a:lnTo>
                    <a:lnTo>
                      <a:pt x="0" y="23"/>
                    </a:lnTo>
                    <a:lnTo>
                      <a:pt x="9" y="31"/>
                    </a:lnTo>
                    <a:lnTo>
                      <a:pt x="0" y="23"/>
                    </a:lnTo>
                    <a:lnTo>
                      <a:pt x="0" y="28"/>
                    </a:lnTo>
                    <a:lnTo>
                      <a:pt x="9" y="31"/>
                    </a:lnTo>
                    <a:lnTo>
                      <a:pt x="31" y="18"/>
                    </a:lnTo>
                  </a:path>
                </a:pathLst>
              </a:custGeom>
              <a:solidFill>
                <a:srgbClr val="000000"/>
              </a:solidFill>
              <a:ln w="9525" cap="rnd">
                <a:noFill/>
                <a:round/>
                <a:headEnd/>
                <a:tailEnd/>
              </a:ln>
            </p:spPr>
            <p:txBody>
              <a:bodyPr/>
              <a:lstStyle/>
              <a:p>
                <a:endParaRPr lang="zh-CN" altLang="en-US"/>
              </a:p>
            </p:txBody>
          </p:sp>
          <p:sp>
            <p:nvSpPr>
              <p:cNvPr id="588" name="Freeform 164"/>
              <p:cNvSpPr>
                <a:spLocks/>
              </p:cNvSpPr>
              <p:nvPr/>
            </p:nvSpPr>
            <p:spPr bwMode="auto">
              <a:xfrm>
                <a:off x="1159" y="2337"/>
                <a:ext cx="205" cy="168"/>
              </a:xfrm>
              <a:custGeom>
                <a:avLst/>
                <a:gdLst>
                  <a:gd name="T0" fmla="*/ 190 w 205"/>
                  <a:gd name="T1" fmla="*/ 148 h 168"/>
                  <a:gd name="T2" fmla="*/ 204 w 205"/>
                  <a:gd name="T3" fmla="*/ 148 h 168"/>
                  <a:gd name="T4" fmla="*/ 13 w 205"/>
                  <a:gd name="T5" fmla="*/ 0 h 168"/>
                  <a:gd name="T6" fmla="*/ 0 w 205"/>
                  <a:gd name="T7" fmla="*/ 10 h 168"/>
                  <a:gd name="T8" fmla="*/ 190 w 205"/>
                  <a:gd name="T9" fmla="*/ 158 h 168"/>
                  <a:gd name="T10" fmla="*/ 204 w 205"/>
                  <a:gd name="T11" fmla="*/ 158 h 168"/>
                  <a:gd name="T12" fmla="*/ 190 w 205"/>
                  <a:gd name="T13" fmla="*/ 158 h 168"/>
                  <a:gd name="T14" fmla="*/ 198 w 205"/>
                  <a:gd name="T15" fmla="*/ 167 h 168"/>
                  <a:gd name="T16" fmla="*/ 204 w 205"/>
                  <a:gd name="T17" fmla="*/ 158 h 168"/>
                  <a:gd name="T18" fmla="*/ 190 w 205"/>
                  <a:gd name="T19" fmla="*/ 14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190" y="148"/>
                    </a:moveTo>
                    <a:lnTo>
                      <a:pt x="204" y="148"/>
                    </a:lnTo>
                    <a:lnTo>
                      <a:pt x="13" y="0"/>
                    </a:lnTo>
                    <a:lnTo>
                      <a:pt x="0" y="10"/>
                    </a:lnTo>
                    <a:lnTo>
                      <a:pt x="190" y="158"/>
                    </a:lnTo>
                    <a:lnTo>
                      <a:pt x="204" y="158"/>
                    </a:lnTo>
                    <a:lnTo>
                      <a:pt x="190" y="158"/>
                    </a:lnTo>
                    <a:lnTo>
                      <a:pt x="198" y="167"/>
                    </a:lnTo>
                    <a:lnTo>
                      <a:pt x="204" y="158"/>
                    </a:lnTo>
                    <a:lnTo>
                      <a:pt x="190" y="148"/>
                    </a:lnTo>
                  </a:path>
                </a:pathLst>
              </a:custGeom>
              <a:solidFill>
                <a:srgbClr val="000000"/>
              </a:solidFill>
              <a:ln w="9525" cap="rnd">
                <a:noFill/>
                <a:round/>
                <a:headEnd/>
                <a:tailEnd/>
              </a:ln>
            </p:spPr>
            <p:txBody>
              <a:bodyPr/>
              <a:lstStyle/>
              <a:p>
                <a:endParaRPr lang="zh-CN" altLang="en-US"/>
              </a:p>
            </p:txBody>
          </p:sp>
          <p:sp>
            <p:nvSpPr>
              <p:cNvPr id="589" name="Freeform 165"/>
              <p:cNvSpPr>
                <a:spLocks/>
              </p:cNvSpPr>
              <p:nvPr/>
            </p:nvSpPr>
            <p:spPr bwMode="auto">
              <a:xfrm>
                <a:off x="1168" y="2164"/>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solidFill>
                <a:srgbClr val="FFFFFF"/>
              </a:solidFill>
              <a:ln w="9525" cap="rnd">
                <a:noFill/>
                <a:round/>
                <a:headEnd/>
                <a:tailEnd/>
              </a:ln>
            </p:spPr>
            <p:txBody>
              <a:bodyPr/>
              <a:lstStyle/>
              <a:p>
                <a:endParaRPr lang="zh-CN" altLang="en-US"/>
              </a:p>
            </p:txBody>
          </p:sp>
          <p:sp>
            <p:nvSpPr>
              <p:cNvPr id="590" name="Freeform 166"/>
              <p:cNvSpPr>
                <a:spLocks/>
              </p:cNvSpPr>
              <p:nvPr/>
            </p:nvSpPr>
            <p:spPr bwMode="auto">
              <a:xfrm>
                <a:off x="1168" y="2164"/>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noFill/>
              <a:ln w="12700" cap="rnd">
                <a:solidFill>
                  <a:srgbClr val="000000"/>
                </a:solidFill>
                <a:round/>
                <a:headEnd type="none" w="sm" len="sm"/>
                <a:tailEnd type="none" w="sm" len="sm"/>
              </a:ln>
            </p:spPr>
            <p:txBody>
              <a:bodyPr/>
              <a:lstStyle/>
              <a:p>
                <a:endParaRPr lang="zh-CN" altLang="en-US"/>
              </a:p>
            </p:txBody>
          </p:sp>
          <p:sp>
            <p:nvSpPr>
              <p:cNvPr id="591" name="Freeform 167"/>
              <p:cNvSpPr>
                <a:spLocks/>
              </p:cNvSpPr>
              <p:nvPr/>
            </p:nvSpPr>
            <p:spPr bwMode="auto">
              <a:xfrm>
                <a:off x="1167" y="2326"/>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solidFill>
                <a:srgbClr val="FFFFFF"/>
              </a:solidFill>
              <a:ln w="9525" cap="rnd">
                <a:noFill/>
                <a:round/>
                <a:headEnd/>
                <a:tailEnd/>
              </a:ln>
            </p:spPr>
            <p:txBody>
              <a:bodyPr/>
              <a:lstStyle/>
              <a:p>
                <a:endParaRPr lang="zh-CN" altLang="en-US"/>
              </a:p>
            </p:txBody>
          </p:sp>
          <p:sp>
            <p:nvSpPr>
              <p:cNvPr id="592" name="Freeform 168"/>
              <p:cNvSpPr>
                <a:spLocks/>
              </p:cNvSpPr>
              <p:nvPr/>
            </p:nvSpPr>
            <p:spPr bwMode="auto">
              <a:xfrm>
                <a:off x="1167" y="2326"/>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noFill/>
              <a:ln w="12700" cap="rnd">
                <a:solidFill>
                  <a:srgbClr val="000000"/>
                </a:solidFill>
                <a:round/>
                <a:headEnd type="none" w="sm" len="sm"/>
                <a:tailEnd type="none" w="sm" len="sm"/>
              </a:ln>
            </p:spPr>
            <p:txBody>
              <a:bodyPr/>
              <a:lstStyle/>
              <a:p>
                <a:endParaRPr lang="zh-CN" altLang="en-US"/>
              </a:p>
            </p:txBody>
          </p:sp>
          <p:sp>
            <p:nvSpPr>
              <p:cNvPr id="593" name="Freeform 169"/>
              <p:cNvSpPr>
                <a:spLocks/>
              </p:cNvSpPr>
              <p:nvPr/>
            </p:nvSpPr>
            <p:spPr bwMode="auto">
              <a:xfrm>
                <a:off x="1356" y="2315"/>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solidFill>
                <a:srgbClr val="FFFFFF"/>
              </a:solidFill>
              <a:ln w="9525" cap="rnd">
                <a:noFill/>
                <a:round/>
                <a:headEnd/>
                <a:tailEnd/>
              </a:ln>
            </p:spPr>
            <p:txBody>
              <a:bodyPr/>
              <a:lstStyle/>
              <a:p>
                <a:endParaRPr lang="zh-CN" altLang="en-US"/>
              </a:p>
            </p:txBody>
          </p:sp>
          <p:sp>
            <p:nvSpPr>
              <p:cNvPr id="594" name="Freeform 170"/>
              <p:cNvSpPr>
                <a:spLocks/>
              </p:cNvSpPr>
              <p:nvPr/>
            </p:nvSpPr>
            <p:spPr bwMode="auto">
              <a:xfrm>
                <a:off x="1356" y="2315"/>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noFill/>
              <a:ln w="12700" cap="rnd">
                <a:solidFill>
                  <a:srgbClr val="000000"/>
                </a:solidFill>
                <a:round/>
                <a:headEnd type="none" w="sm" len="sm"/>
                <a:tailEnd type="none" w="sm" len="sm"/>
              </a:ln>
            </p:spPr>
            <p:txBody>
              <a:bodyPr/>
              <a:lstStyle/>
              <a:p>
                <a:endParaRPr lang="zh-CN" altLang="en-US"/>
              </a:p>
            </p:txBody>
          </p:sp>
          <p:sp>
            <p:nvSpPr>
              <p:cNvPr id="595" name="Freeform 171"/>
              <p:cNvSpPr>
                <a:spLocks/>
              </p:cNvSpPr>
              <p:nvPr/>
            </p:nvSpPr>
            <p:spPr bwMode="auto">
              <a:xfrm>
                <a:off x="1183" y="1933"/>
                <a:ext cx="417" cy="485"/>
              </a:xfrm>
              <a:custGeom>
                <a:avLst/>
                <a:gdLst>
                  <a:gd name="T0" fmla="*/ 416 w 417"/>
                  <a:gd name="T1" fmla="*/ 307 h 485"/>
                  <a:gd name="T2" fmla="*/ 416 w 417"/>
                  <a:gd name="T3" fmla="*/ 168 h 485"/>
                  <a:gd name="T4" fmla="*/ 198 w 417"/>
                  <a:gd name="T5" fmla="*/ 0 h 485"/>
                  <a:gd name="T6" fmla="*/ 0 w 417"/>
                  <a:gd name="T7" fmla="*/ 116 h 485"/>
                  <a:gd name="T8" fmla="*/ 225 w 417"/>
                  <a:gd name="T9" fmla="*/ 290 h 485"/>
                  <a:gd name="T10" fmla="*/ 225 w 417"/>
                  <a:gd name="T11" fmla="*/ 484 h 485"/>
                  <a:gd name="T12" fmla="*/ 416 w 417"/>
                  <a:gd name="T13" fmla="*/ 307 h 485"/>
                  <a:gd name="T14" fmla="*/ 0 60000 65536"/>
                  <a:gd name="T15" fmla="*/ 0 60000 65536"/>
                  <a:gd name="T16" fmla="*/ 0 60000 65536"/>
                  <a:gd name="T17" fmla="*/ 0 60000 65536"/>
                  <a:gd name="T18" fmla="*/ 0 60000 65536"/>
                  <a:gd name="T19" fmla="*/ 0 60000 65536"/>
                  <a:gd name="T20" fmla="*/ 0 60000 65536"/>
                  <a:gd name="T21" fmla="*/ 0 w 417"/>
                  <a:gd name="T22" fmla="*/ 0 h 485"/>
                  <a:gd name="T23" fmla="*/ 417 w 417"/>
                  <a:gd name="T24" fmla="*/ 485 h 4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 h="485">
                    <a:moveTo>
                      <a:pt x="416" y="307"/>
                    </a:moveTo>
                    <a:lnTo>
                      <a:pt x="416" y="168"/>
                    </a:lnTo>
                    <a:lnTo>
                      <a:pt x="198" y="0"/>
                    </a:lnTo>
                    <a:lnTo>
                      <a:pt x="0" y="116"/>
                    </a:lnTo>
                    <a:lnTo>
                      <a:pt x="225" y="290"/>
                    </a:lnTo>
                    <a:lnTo>
                      <a:pt x="225" y="484"/>
                    </a:lnTo>
                    <a:lnTo>
                      <a:pt x="416" y="307"/>
                    </a:lnTo>
                  </a:path>
                </a:pathLst>
              </a:custGeom>
              <a:solidFill>
                <a:srgbClr val="FFFFFF"/>
              </a:solidFill>
              <a:ln w="9525" cap="rnd">
                <a:noFill/>
                <a:round/>
                <a:headEnd/>
                <a:tailEnd/>
              </a:ln>
            </p:spPr>
            <p:txBody>
              <a:bodyPr/>
              <a:lstStyle/>
              <a:p>
                <a:endParaRPr lang="zh-CN" altLang="en-US"/>
              </a:p>
            </p:txBody>
          </p:sp>
          <p:sp>
            <p:nvSpPr>
              <p:cNvPr id="596" name="Freeform 172"/>
              <p:cNvSpPr>
                <a:spLocks/>
              </p:cNvSpPr>
              <p:nvPr/>
            </p:nvSpPr>
            <p:spPr bwMode="auto">
              <a:xfrm>
                <a:off x="1559" y="2103"/>
                <a:ext cx="46" cy="146"/>
              </a:xfrm>
              <a:custGeom>
                <a:avLst/>
                <a:gdLst>
                  <a:gd name="T0" fmla="*/ 8 w 46"/>
                  <a:gd name="T1" fmla="*/ 14 h 146"/>
                  <a:gd name="T2" fmla="*/ 0 w 46"/>
                  <a:gd name="T3" fmla="*/ 6 h 146"/>
                  <a:gd name="T4" fmla="*/ 0 w 46"/>
                  <a:gd name="T5" fmla="*/ 145 h 146"/>
                  <a:gd name="T6" fmla="*/ 45 w 46"/>
                  <a:gd name="T7" fmla="*/ 145 h 146"/>
                  <a:gd name="T8" fmla="*/ 45 w 46"/>
                  <a:gd name="T9" fmla="*/ 6 h 146"/>
                  <a:gd name="T10" fmla="*/ 36 w 46"/>
                  <a:gd name="T11" fmla="*/ 0 h 146"/>
                  <a:gd name="T12" fmla="*/ 8 w 46"/>
                  <a:gd name="T13" fmla="*/ 14 h 146"/>
                  <a:gd name="T14" fmla="*/ 0 60000 65536"/>
                  <a:gd name="T15" fmla="*/ 0 60000 65536"/>
                  <a:gd name="T16" fmla="*/ 0 60000 65536"/>
                  <a:gd name="T17" fmla="*/ 0 60000 65536"/>
                  <a:gd name="T18" fmla="*/ 0 60000 65536"/>
                  <a:gd name="T19" fmla="*/ 0 60000 65536"/>
                  <a:gd name="T20" fmla="*/ 0 60000 65536"/>
                  <a:gd name="T21" fmla="*/ 0 w 46"/>
                  <a:gd name="T22" fmla="*/ 0 h 146"/>
                  <a:gd name="T23" fmla="*/ 46 w 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46">
                    <a:moveTo>
                      <a:pt x="8" y="14"/>
                    </a:moveTo>
                    <a:lnTo>
                      <a:pt x="0" y="6"/>
                    </a:lnTo>
                    <a:lnTo>
                      <a:pt x="0" y="145"/>
                    </a:lnTo>
                    <a:lnTo>
                      <a:pt x="45" y="145"/>
                    </a:lnTo>
                    <a:lnTo>
                      <a:pt x="45" y="6"/>
                    </a:lnTo>
                    <a:lnTo>
                      <a:pt x="36" y="0"/>
                    </a:lnTo>
                    <a:lnTo>
                      <a:pt x="8" y="14"/>
                    </a:lnTo>
                  </a:path>
                </a:pathLst>
              </a:custGeom>
              <a:solidFill>
                <a:srgbClr val="000000"/>
              </a:solidFill>
              <a:ln w="9525" cap="rnd">
                <a:noFill/>
                <a:round/>
                <a:headEnd/>
                <a:tailEnd/>
              </a:ln>
            </p:spPr>
            <p:txBody>
              <a:bodyPr/>
              <a:lstStyle/>
              <a:p>
                <a:endParaRPr lang="zh-CN" altLang="en-US"/>
              </a:p>
            </p:txBody>
          </p:sp>
          <p:sp>
            <p:nvSpPr>
              <p:cNvPr id="597" name="Freeform 173"/>
              <p:cNvSpPr>
                <a:spLocks/>
              </p:cNvSpPr>
              <p:nvPr/>
            </p:nvSpPr>
            <p:spPr bwMode="auto">
              <a:xfrm>
                <a:off x="1374" y="1926"/>
                <a:ext cx="235" cy="184"/>
              </a:xfrm>
              <a:custGeom>
                <a:avLst/>
                <a:gdLst>
                  <a:gd name="T0" fmla="*/ 16 w 235"/>
                  <a:gd name="T1" fmla="*/ 18 h 184"/>
                  <a:gd name="T2" fmla="*/ 0 w 235"/>
                  <a:gd name="T3" fmla="*/ 16 h 184"/>
                  <a:gd name="T4" fmla="*/ 215 w 235"/>
                  <a:gd name="T5" fmla="*/ 183 h 184"/>
                  <a:gd name="T6" fmla="*/ 234 w 235"/>
                  <a:gd name="T7" fmla="*/ 168 h 184"/>
                  <a:gd name="T8" fmla="*/ 18 w 235"/>
                  <a:gd name="T9" fmla="*/ 2 h 184"/>
                  <a:gd name="T10" fmla="*/ 0 w 235"/>
                  <a:gd name="T11" fmla="*/ 0 h 184"/>
                  <a:gd name="T12" fmla="*/ 16 w 235"/>
                  <a:gd name="T13" fmla="*/ 18 h 184"/>
                  <a:gd name="T14" fmla="*/ 0 60000 65536"/>
                  <a:gd name="T15" fmla="*/ 0 60000 65536"/>
                  <a:gd name="T16" fmla="*/ 0 60000 65536"/>
                  <a:gd name="T17" fmla="*/ 0 60000 65536"/>
                  <a:gd name="T18" fmla="*/ 0 60000 65536"/>
                  <a:gd name="T19" fmla="*/ 0 60000 65536"/>
                  <a:gd name="T20" fmla="*/ 0 60000 65536"/>
                  <a:gd name="T21" fmla="*/ 0 w 235"/>
                  <a:gd name="T22" fmla="*/ 0 h 184"/>
                  <a:gd name="T23" fmla="*/ 235 w 235"/>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84">
                    <a:moveTo>
                      <a:pt x="16" y="18"/>
                    </a:moveTo>
                    <a:lnTo>
                      <a:pt x="0" y="16"/>
                    </a:lnTo>
                    <a:lnTo>
                      <a:pt x="215" y="183"/>
                    </a:lnTo>
                    <a:lnTo>
                      <a:pt x="234" y="168"/>
                    </a:lnTo>
                    <a:lnTo>
                      <a:pt x="18" y="2"/>
                    </a:lnTo>
                    <a:lnTo>
                      <a:pt x="0" y="0"/>
                    </a:lnTo>
                    <a:lnTo>
                      <a:pt x="16" y="18"/>
                    </a:lnTo>
                  </a:path>
                </a:pathLst>
              </a:custGeom>
              <a:solidFill>
                <a:srgbClr val="000000"/>
              </a:solidFill>
              <a:ln w="9525" cap="rnd">
                <a:noFill/>
                <a:round/>
                <a:headEnd/>
                <a:tailEnd/>
              </a:ln>
            </p:spPr>
            <p:txBody>
              <a:bodyPr/>
              <a:lstStyle/>
              <a:p>
                <a:endParaRPr lang="zh-CN" altLang="en-US"/>
              </a:p>
            </p:txBody>
          </p:sp>
          <p:sp>
            <p:nvSpPr>
              <p:cNvPr id="598" name="Freeform 174"/>
              <p:cNvSpPr>
                <a:spLocks/>
              </p:cNvSpPr>
              <p:nvPr/>
            </p:nvSpPr>
            <p:spPr bwMode="auto">
              <a:xfrm>
                <a:off x="1174" y="1926"/>
                <a:ext cx="216" cy="134"/>
              </a:xfrm>
              <a:custGeom>
                <a:avLst/>
                <a:gdLst>
                  <a:gd name="T0" fmla="*/ 18 w 216"/>
                  <a:gd name="T1" fmla="*/ 116 h 134"/>
                  <a:gd name="T2" fmla="*/ 18 w 216"/>
                  <a:gd name="T3" fmla="*/ 133 h 134"/>
                  <a:gd name="T4" fmla="*/ 215 w 216"/>
                  <a:gd name="T5" fmla="*/ 18 h 134"/>
                  <a:gd name="T6" fmla="*/ 199 w 216"/>
                  <a:gd name="T7" fmla="*/ 0 h 134"/>
                  <a:gd name="T8" fmla="*/ 2 w 216"/>
                  <a:gd name="T9" fmla="*/ 116 h 134"/>
                  <a:gd name="T10" fmla="*/ 0 w 216"/>
                  <a:gd name="T11" fmla="*/ 133 h 134"/>
                  <a:gd name="T12" fmla="*/ 18 w 216"/>
                  <a:gd name="T13" fmla="*/ 116 h 134"/>
                  <a:gd name="T14" fmla="*/ 0 60000 65536"/>
                  <a:gd name="T15" fmla="*/ 0 60000 65536"/>
                  <a:gd name="T16" fmla="*/ 0 60000 65536"/>
                  <a:gd name="T17" fmla="*/ 0 60000 65536"/>
                  <a:gd name="T18" fmla="*/ 0 60000 65536"/>
                  <a:gd name="T19" fmla="*/ 0 60000 65536"/>
                  <a:gd name="T20" fmla="*/ 0 60000 65536"/>
                  <a:gd name="T21" fmla="*/ 0 w 216"/>
                  <a:gd name="T22" fmla="*/ 0 h 134"/>
                  <a:gd name="T23" fmla="*/ 216 w 216"/>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134">
                    <a:moveTo>
                      <a:pt x="18" y="116"/>
                    </a:moveTo>
                    <a:lnTo>
                      <a:pt x="18" y="133"/>
                    </a:lnTo>
                    <a:lnTo>
                      <a:pt x="215" y="18"/>
                    </a:lnTo>
                    <a:lnTo>
                      <a:pt x="199" y="0"/>
                    </a:lnTo>
                    <a:lnTo>
                      <a:pt x="2" y="116"/>
                    </a:lnTo>
                    <a:lnTo>
                      <a:pt x="0" y="133"/>
                    </a:lnTo>
                    <a:lnTo>
                      <a:pt x="18" y="116"/>
                    </a:lnTo>
                  </a:path>
                </a:pathLst>
              </a:custGeom>
              <a:solidFill>
                <a:srgbClr val="000000"/>
              </a:solidFill>
              <a:ln w="9525" cap="rnd">
                <a:noFill/>
                <a:round/>
                <a:headEnd/>
                <a:tailEnd/>
              </a:ln>
            </p:spPr>
            <p:txBody>
              <a:bodyPr/>
              <a:lstStyle/>
              <a:p>
                <a:endParaRPr lang="zh-CN" altLang="en-US"/>
              </a:p>
            </p:txBody>
          </p:sp>
          <p:sp>
            <p:nvSpPr>
              <p:cNvPr id="599" name="Freeform 175"/>
              <p:cNvSpPr>
                <a:spLocks/>
              </p:cNvSpPr>
              <p:nvPr/>
            </p:nvSpPr>
            <p:spPr bwMode="auto">
              <a:xfrm>
                <a:off x="1174" y="2041"/>
                <a:ext cx="248" cy="191"/>
              </a:xfrm>
              <a:custGeom>
                <a:avLst/>
                <a:gdLst>
                  <a:gd name="T0" fmla="*/ 247 w 248"/>
                  <a:gd name="T1" fmla="*/ 181 h 191"/>
                  <a:gd name="T2" fmla="*/ 241 w 248"/>
                  <a:gd name="T3" fmla="*/ 173 h 191"/>
                  <a:gd name="T4" fmla="*/ 18 w 248"/>
                  <a:gd name="T5" fmla="*/ 0 h 191"/>
                  <a:gd name="T6" fmla="*/ 0 w 248"/>
                  <a:gd name="T7" fmla="*/ 16 h 191"/>
                  <a:gd name="T8" fmla="*/ 223 w 248"/>
                  <a:gd name="T9" fmla="*/ 190 h 191"/>
                  <a:gd name="T10" fmla="*/ 217 w 248"/>
                  <a:gd name="T11" fmla="*/ 181 h 191"/>
                  <a:gd name="T12" fmla="*/ 247 w 248"/>
                  <a:gd name="T13" fmla="*/ 181 h 191"/>
                  <a:gd name="T14" fmla="*/ 0 60000 65536"/>
                  <a:gd name="T15" fmla="*/ 0 60000 65536"/>
                  <a:gd name="T16" fmla="*/ 0 60000 65536"/>
                  <a:gd name="T17" fmla="*/ 0 60000 65536"/>
                  <a:gd name="T18" fmla="*/ 0 60000 65536"/>
                  <a:gd name="T19" fmla="*/ 0 60000 65536"/>
                  <a:gd name="T20" fmla="*/ 0 60000 65536"/>
                  <a:gd name="T21" fmla="*/ 0 w 248"/>
                  <a:gd name="T22" fmla="*/ 0 h 191"/>
                  <a:gd name="T23" fmla="*/ 248 w 248"/>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191">
                    <a:moveTo>
                      <a:pt x="247" y="181"/>
                    </a:moveTo>
                    <a:lnTo>
                      <a:pt x="241" y="173"/>
                    </a:lnTo>
                    <a:lnTo>
                      <a:pt x="18" y="0"/>
                    </a:lnTo>
                    <a:lnTo>
                      <a:pt x="0" y="16"/>
                    </a:lnTo>
                    <a:lnTo>
                      <a:pt x="223" y="190"/>
                    </a:lnTo>
                    <a:lnTo>
                      <a:pt x="217" y="181"/>
                    </a:lnTo>
                    <a:lnTo>
                      <a:pt x="247" y="181"/>
                    </a:lnTo>
                  </a:path>
                </a:pathLst>
              </a:custGeom>
              <a:solidFill>
                <a:srgbClr val="000000"/>
              </a:solidFill>
              <a:ln w="9525" cap="rnd">
                <a:noFill/>
                <a:round/>
                <a:headEnd/>
                <a:tailEnd/>
              </a:ln>
            </p:spPr>
            <p:txBody>
              <a:bodyPr/>
              <a:lstStyle/>
              <a:p>
                <a:endParaRPr lang="zh-CN" altLang="en-US"/>
              </a:p>
            </p:txBody>
          </p:sp>
          <p:sp>
            <p:nvSpPr>
              <p:cNvPr id="600" name="Freeform 176"/>
              <p:cNvSpPr>
                <a:spLocks/>
              </p:cNvSpPr>
              <p:nvPr/>
            </p:nvSpPr>
            <p:spPr bwMode="auto">
              <a:xfrm>
                <a:off x="1393" y="2225"/>
                <a:ext cx="43" cy="199"/>
              </a:xfrm>
              <a:custGeom>
                <a:avLst/>
                <a:gdLst>
                  <a:gd name="T0" fmla="*/ 7 w 43"/>
                  <a:gd name="T1" fmla="*/ 185 h 199"/>
                  <a:gd name="T2" fmla="*/ 42 w 43"/>
                  <a:gd name="T3" fmla="*/ 191 h 199"/>
                  <a:gd name="T4" fmla="*/ 42 w 43"/>
                  <a:gd name="T5" fmla="*/ 0 h 199"/>
                  <a:gd name="T6" fmla="*/ 0 w 43"/>
                  <a:gd name="T7" fmla="*/ 0 h 199"/>
                  <a:gd name="T8" fmla="*/ 0 w 43"/>
                  <a:gd name="T9" fmla="*/ 191 h 199"/>
                  <a:gd name="T10" fmla="*/ 38 w 43"/>
                  <a:gd name="T11" fmla="*/ 198 h 199"/>
                  <a:gd name="T12" fmla="*/ 7 w 43"/>
                  <a:gd name="T13" fmla="*/ 185 h 199"/>
                  <a:gd name="T14" fmla="*/ 0 60000 65536"/>
                  <a:gd name="T15" fmla="*/ 0 60000 65536"/>
                  <a:gd name="T16" fmla="*/ 0 60000 65536"/>
                  <a:gd name="T17" fmla="*/ 0 60000 65536"/>
                  <a:gd name="T18" fmla="*/ 0 60000 65536"/>
                  <a:gd name="T19" fmla="*/ 0 60000 65536"/>
                  <a:gd name="T20" fmla="*/ 0 60000 65536"/>
                  <a:gd name="T21" fmla="*/ 0 w 43"/>
                  <a:gd name="T22" fmla="*/ 0 h 199"/>
                  <a:gd name="T23" fmla="*/ 43 w 4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99">
                    <a:moveTo>
                      <a:pt x="7" y="185"/>
                    </a:moveTo>
                    <a:lnTo>
                      <a:pt x="42" y="191"/>
                    </a:lnTo>
                    <a:lnTo>
                      <a:pt x="42" y="0"/>
                    </a:lnTo>
                    <a:lnTo>
                      <a:pt x="0" y="0"/>
                    </a:lnTo>
                    <a:lnTo>
                      <a:pt x="0" y="191"/>
                    </a:lnTo>
                    <a:lnTo>
                      <a:pt x="38" y="198"/>
                    </a:lnTo>
                    <a:lnTo>
                      <a:pt x="7" y="185"/>
                    </a:lnTo>
                  </a:path>
                </a:pathLst>
              </a:custGeom>
              <a:solidFill>
                <a:srgbClr val="000000"/>
              </a:solidFill>
              <a:ln w="9525" cap="rnd">
                <a:noFill/>
                <a:round/>
                <a:headEnd/>
                <a:tailEnd/>
              </a:ln>
            </p:spPr>
            <p:txBody>
              <a:bodyPr/>
              <a:lstStyle/>
              <a:p>
                <a:endParaRPr lang="zh-CN" altLang="en-US"/>
              </a:p>
            </p:txBody>
          </p:sp>
          <p:sp>
            <p:nvSpPr>
              <p:cNvPr id="601" name="Freeform 177"/>
              <p:cNvSpPr>
                <a:spLocks/>
              </p:cNvSpPr>
              <p:nvPr/>
            </p:nvSpPr>
            <p:spPr bwMode="auto">
              <a:xfrm>
                <a:off x="1398" y="2234"/>
                <a:ext cx="218" cy="190"/>
              </a:xfrm>
              <a:custGeom>
                <a:avLst/>
                <a:gdLst>
                  <a:gd name="T0" fmla="*/ 187 w 218"/>
                  <a:gd name="T1" fmla="*/ 6 h 190"/>
                  <a:gd name="T2" fmla="*/ 189 w 218"/>
                  <a:gd name="T3" fmla="*/ 0 h 190"/>
                  <a:gd name="T4" fmla="*/ 0 w 218"/>
                  <a:gd name="T5" fmla="*/ 176 h 190"/>
                  <a:gd name="T6" fmla="*/ 21 w 218"/>
                  <a:gd name="T7" fmla="*/ 189 h 190"/>
                  <a:gd name="T8" fmla="*/ 214 w 218"/>
                  <a:gd name="T9" fmla="*/ 12 h 190"/>
                  <a:gd name="T10" fmla="*/ 217 w 218"/>
                  <a:gd name="T11" fmla="*/ 6 h 190"/>
                  <a:gd name="T12" fmla="*/ 187 w 218"/>
                  <a:gd name="T13" fmla="*/ 6 h 190"/>
                  <a:gd name="T14" fmla="*/ 0 60000 65536"/>
                  <a:gd name="T15" fmla="*/ 0 60000 65536"/>
                  <a:gd name="T16" fmla="*/ 0 60000 65536"/>
                  <a:gd name="T17" fmla="*/ 0 60000 65536"/>
                  <a:gd name="T18" fmla="*/ 0 60000 65536"/>
                  <a:gd name="T19" fmla="*/ 0 60000 65536"/>
                  <a:gd name="T20" fmla="*/ 0 60000 65536"/>
                  <a:gd name="T21" fmla="*/ 0 w 218"/>
                  <a:gd name="T22" fmla="*/ 0 h 190"/>
                  <a:gd name="T23" fmla="*/ 218 w 218"/>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190">
                    <a:moveTo>
                      <a:pt x="187" y="6"/>
                    </a:moveTo>
                    <a:lnTo>
                      <a:pt x="189" y="0"/>
                    </a:lnTo>
                    <a:lnTo>
                      <a:pt x="0" y="176"/>
                    </a:lnTo>
                    <a:lnTo>
                      <a:pt x="21" y="189"/>
                    </a:lnTo>
                    <a:lnTo>
                      <a:pt x="214" y="12"/>
                    </a:lnTo>
                    <a:lnTo>
                      <a:pt x="217" y="6"/>
                    </a:lnTo>
                    <a:lnTo>
                      <a:pt x="187" y="6"/>
                    </a:lnTo>
                  </a:path>
                </a:pathLst>
              </a:custGeom>
              <a:solidFill>
                <a:srgbClr val="000000"/>
              </a:solidFill>
              <a:ln w="9525" cap="rnd">
                <a:noFill/>
                <a:round/>
                <a:headEnd/>
                <a:tailEnd/>
              </a:ln>
            </p:spPr>
            <p:txBody>
              <a:bodyPr/>
              <a:lstStyle/>
              <a:p>
                <a:endParaRPr lang="zh-CN" altLang="en-US"/>
              </a:p>
            </p:txBody>
          </p:sp>
          <p:sp>
            <p:nvSpPr>
              <p:cNvPr id="602" name="Freeform 178"/>
              <p:cNvSpPr>
                <a:spLocks/>
              </p:cNvSpPr>
              <p:nvPr/>
            </p:nvSpPr>
            <p:spPr bwMode="auto">
              <a:xfrm>
                <a:off x="1183" y="1937"/>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solidFill>
                <a:srgbClr val="FFFFFF"/>
              </a:solidFill>
              <a:ln w="9525" cap="rnd">
                <a:noFill/>
                <a:round/>
                <a:headEnd/>
                <a:tailEnd/>
              </a:ln>
            </p:spPr>
            <p:txBody>
              <a:bodyPr/>
              <a:lstStyle/>
              <a:p>
                <a:endParaRPr lang="zh-CN" altLang="en-US"/>
              </a:p>
            </p:txBody>
          </p:sp>
          <p:sp>
            <p:nvSpPr>
              <p:cNvPr id="603" name="Freeform 179"/>
              <p:cNvSpPr>
                <a:spLocks/>
              </p:cNvSpPr>
              <p:nvPr/>
            </p:nvSpPr>
            <p:spPr bwMode="auto">
              <a:xfrm>
                <a:off x="1183" y="1937"/>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noFill/>
              <a:ln w="12700" cap="rnd">
                <a:solidFill>
                  <a:srgbClr val="000000"/>
                </a:solidFill>
                <a:round/>
                <a:headEnd type="none" w="sm" len="sm"/>
                <a:tailEnd type="none" w="sm" len="sm"/>
              </a:ln>
            </p:spPr>
            <p:txBody>
              <a:bodyPr/>
              <a:lstStyle/>
              <a:p>
                <a:endParaRPr lang="zh-CN" altLang="en-US"/>
              </a:p>
            </p:txBody>
          </p:sp>
          <p:sp>
            <p:nvSpPr>
              <p:cNvPr id="604" name="Freeform 180"/>
              <p:cNvSpPr>
                <a:spLocks/>
              </p:cNvSpPr>
              <p:nvPr/>
            </p:nvSpPr>
            <p:spPr bwMode="auto">
              <a:xfrm>
                <a:off x="1408" y="2102"/>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solidFill>
                <a:srgbClr val="FFFFFF"/>
              </a:solidFill>
              <a:ln w="9525" cap="rnd">
                <a:noFill/>
                <a:round/>
                <a:headEnd/>
                <a:tailEnd/>
              </a:ln>
            </p:spPr>
            <p:txBody>
              <a:bodyPr/>
              <a:lstStyle/>
              <a:p>
                <a:endParaRPr lang="zh-CN" altLang="en-US"/>
              </a:p>
            </p:txBody>
          </p:sp>
          <p:sp>
            <p:nvSpPr>
              <p:cNvPr id="605" name="Freeform 181"/>
              <p:cNvSpPr>
                <a:spLocks/>
              </p:cNvSpPr>
              <p:nvPr/>
            </p:nvSpPr>
            <p:spPr bwMode="auto">
              <a:xfrm>
                <a:off x="1408" y="2102"/>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noFill/>
              <a:ln w="12700" cap="rnd">
                <a:solidFill>
                  <a:srgbClr val="000000"/>
                </a:solidFill>
                <a:round/>
                <a:headEnd type="none" w="sm" len="sm"/>
                <a:tailEnd type="none" w="sm" len="sm"/>
              </a:ln>
            </p:spPr>
            <p:txBody>
              <a:bodyPr/>
              <a:lstStyle/>
              <a:p>
                <a:endParaRPr lang="zh-CN" altLang="en-US"/>
              </a:p>
            </p:txBody>
          </p:sp>
          <p:sp>
            <p:nvSpPr>
              <p:cNvPr id="606" name="Freeform 182"/>
              <p:cNvSpPr>
                <a:spLocks/>
              </p:cNvSpPr>
              <p:nvPr/>
            </p:nvSpPr>
            <p:spPr bwMode="auto">
              <a:xfrm>
                <a:off x="1141" y="2016"/>
                <a:ext cx="292" cy="453"/>
              </a:xfrm>
              <a:custGeom>
                <a:avLst/>
                <a:gdLst>
                  <a:gd name="T0" fmla="*/ 0 w 292"/>
                  <a:gd name="T1" fmla="*/ 33 h 453"/>
                  <a:gd name="T2" fmla="*/ 0 w 292"/>
                  <a:gd name="T3" fmla="*/ 261 h 453"/>
                  <a:gd name="T4" fmla="*/ 245 w 292"/>
                  <a:gd name="T5" fmla="*/ 452 h 453"/>
                  <a:gd name="T6" fmla="*/ 291 w 292"/>
                  <a:gd name="T7" fmla="*/ 418 h 453"/>
                  <a:gd name="T8" fmla="*/ 291 w 292"/>
                  <a:gd name="T9" fmla="*/ 188 h 453"/>
                  <a:gd name="T10" fmla="*/ 42 w 292"/>
                  <a:gd name="T11" fmla="*/ 0 h 453"/>
                  <a:gd name="T12" fmla="*/ 0 w 292"/>
                  <a:gd name="T13" fmla="*/ 33 h 453"/>
                  <a:gd name="T14" fmla="*/ 0 60000 65536"/>
                  <a:gd name="T15" fmla="*/ 0 60000 65536"/>
                  <a:gd name="T16" fmla="*/ 0 60000 65536"/>
                  <a:gd name="T17" fmla="*/ 0 60000 65536"/>
                  <a:gd name="T18" fmla="*/ 0 60000 65536"/>
                  <a:gd name="T19" fmla="*/ 0 60000 65536"/>
                  <a:gd name="T20" fmla="*/ 0 60000 65536"/>
                  <a:gd name="T21" fmla="*/ 0 w 292"/>
                  <a:gd name="T22" fmla="*/ 0 h 453"/>
                  <a:gd name="T23" fmla="*/ 292 w 29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453">
                    <a:moveTo>
                      <a:pt x="0" y="33"/>
                    </a:moveTo>
                    <a:lnTo>
                      <a:pt x="0" y="261"/>
                    </a:lnTo>
                    <a:lnTo>
                      <a:pt x="245" y="452"/>
                    </a:lnTo>
                    <a:lnTo>
                      <a:pt x="291" y="418"/>
                    </a:lnTo>
                    <a:lnTo>
                      <a:pt x="291" y="188"/>
                    </a:lnTo>
                    <a:lnTo>
                      <a:pt x="42" y="0"/>
                    </a:lnTo>
                    <a:lnTo>
                      <a:pt x="0" y="33"/>
                    </a:lnTo>
                  </a:path>
                </a:pathLst>
              </a:custGeom>
              <a:solidFill>
                <a:srgbClr val="FFFFFF"/>
              </a:solidFill>
              <a:ln w="9525" cap="rnd">
                <a:noFill/>
                <a:round/>
                <a:headEnd/>
                <a:tailEnd/>
              </a:ln>
            </p:spPr>
            <p:txBody>
              <a:bodyPr/>
              <a:lstStyle/>
              <a:p>
                <a:endParaRPr lang="zh-CN" altLang="en-US"/>
              </a:p>
            </p:txBody>
          </p:sp>
          <p:sp>
            <p:nvSpPr>
              <p:cNvPr id="607" name="Freeform 183"/>
              <p:cNvSpPr>
                <a:spLocks/>
              </p:cNvSpPr>
              <p:nvPr/>
            </p:nvSpPr>
            <p:spPr bwMode="auto">
              <a:xfrm>
                <a:off x="1134" y="2051"/>
                <a:ext cx="44" cy="234"/>
              </a:xfrm>
              <a:custGeom>
                <a:avLst/>
                <a:gdLst>
                  <a:gd name="T0" fmla="*/ 36 w 44"/>
                  <a:gd name="T1" fmla="*/ 222 h 234"/>
                  <a:gd name="T2" fmla="*/ 43 w 44"/>
                  <a:gd name="T3" fmla="*/ 226 h 234"/>
                  <a:gd name="T4" fmla="*/ 43 w 44"/>
                  <a:gd name="T5" fmla="*/ 0 h 234"/>
                  <a:gd name="T6" fmla="*/ 0 w 44"/>
                  <a:gd name="T7" fmla="*/ 0 h 234"/>
                  <a:gd name="T8" fmla="*/ 0 w 44"/>
                  <a:gd name="T9" fmla="*/ 226 h 234"/>
                  <a:gd name="T10" fmla="*/ 6 w 44"/>
                  <a:gd name="T11" fmla="*/ 233 h 234"/>
                  <a:gd name="T12" fmla="*/ 36 w 44"/>
                  <a:gd name="T13" fmla="*/ 222 h 234"/>
                  <a:gd name="T14" fmla="*/ 0 60000 65536"/>
                  <a:gd name="T15" fmla="*/ 0 60000 65536"/>
                  <a:gd name="T16" fmla="*/ 0 60000 65536"/>
                  <a:gd name="T17" fmla="*/ 0 60000 65536"/>
                  <a:gd name="T18" fmla="*/ 0 60000 65536"/>
                  <a:gd name="T19" fmla="*/ 0 60000 65536"/>
                  <a:gd name="T20" fmla="*/ 0 60000 65536"/>
                  <a:gd name="T21" fmla="*/ 0 w 44"/>
                  <a:gd name="T22" fmla="*/ 0 h 234"/>
                  <a:gd name="T23" fmla="*/ 44 w 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34">
                    <a:moveTo>
                      <a:pt x="36" y="222"/>
                    </a:moveTo>
                    <a:lnTo>
                      <a:pt x="43" y="226"/>
                    </a:lnTo>
                    <a:lnTo>
                      <a:pt x="43" y="0"/>
                    </a:lnTo>
                    <a:lnTo>
                      <a:pt x="0" y="0"/>
                    </a:lnTo>
                    <a:lnTo>
                      <a:pt x="0" y="226"/>
                    </a:lnTo>
                    <a:lnTo>
                      <a:pt x="6" y="233"/>
                    </a:lnTo>
                    <a:lnTo>
                      <a:pt x="36" y="222"/>
                    </a:lnTo>
                  </a:path>
                </a:pathLst>
              </a:custGeom>
              <a:solidFill>
                <a:srgbClr val="000000"/>
              </a:solidFill>
              <a:ln w="9525" cap="rnd">
                <a:noFill/>
                <a:round/>
                <a:headEnd/>
                <a:tailEnd/>
              </a:ln>
            </p:spPr>
            <p:txBody>
              <a:bodyPr/>
              <a:lstStyle/>
              <a:p>
                <a:endParaRPr lang="zh-CN" altLang="en-US"/>
              </a:p>
            </p:txBody>
          </p:sp>
          <p:sp>
            <p:nvSpPr>
              <p:cNvPr id="608" name="Freeform 184"/>
              <p:cNvSpPr>
                <a:spLocks/>
              </p:cNvSpPr>
              <p:nvPr/>
            </p:nvSpPr>
            <p:spPr bwMode="auto">
              <a:xfrm>
                <a:off x="1135" y="2272"/>
                <a:ext cx="260" cy="207"/>
              </a:xfrm>
              <a:custGeom>
                <a:avLst/>
                <a:gdLst>
                  <a:gd name="T0" fmla="*/ 245 w 260"/>
                  <a:gd name="T1" fmla="*/ 191 h 207"/>
                  <a:gd name="T2" fmla="*/ 259 w 260"/>
                  <a:gd name="T3" fmla="*/ 191 h 207"/>
                  <a:gd name="T4" fmla="*/ 13 w 260"/>
                  <a:gd name="T5" fmla="*/ 0 h 207"/>
                  <a:gd name="T6" fmla="*/ 0 w 260"/>
                  <a:gd name="T7" fmla="*/ 10 h 207"/>
                  <a:gd name="T8" fmla="*/ 245 w 260"/>
                  <a:gd name="T9" fmla="*/ 201 h 207"/>
                  <a:gd name="T10" fmla="*/ 259 w 260"/>
                  <a:gd name="T11" fmla="*/ 201 h 207"/>
                  <a:gd name="T12" fmla="*/ 245 w 260"/>
                  <a:gd name="T13" fmla="*/ 201 h 207"/>
                  <a:gd name="T14" fmla="*/ 250 w 260"/>
                  <a:gd name="T15" fmla="*/ 206 h 207"/>
                  <a:gd name="T16" fmla="*/ 259 w 260"/>
                  <a:gd name="T17" fmla="*/ 201 h 207"/>
                  <a:gd name="T18" fmla="*/ 245 w 260"/>
                  <a:gd name="T19" fmla="*/ 191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207"/>
                  <a:gd name="T32" fmla="*/ 260 w 260"/>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207">
                    <a:moveTo>
                      <a:pt x="245" y="191"/>
                    </a:moveTo>
                    <a:lnTo>
                      <a:pt x="259" y="191"/>
                    </a:lnTo>
                    <a:lnTo>
                      <a:pt x="13" y="0"/>
                    </a:lnTo>
                    <a:lnTo>
                      <a:pt x="0" y="10"/>
                    </a:lnTo>
                    <a:lnTo>
                      <a:pt x="245" y="201"/>
                    </a:lnTo>
                    <a:lnTo>
                      <a:pt x="259" y="201"/>
                    </a:lnTo>
                    <a:lnTo>
                      <a:pt x="245" y="201"/>
                    </a:lnTo>
                    <a:lnTo>
                      <a:pt x="250" y="206"/>
                    </a:lnTo>
                    <a:lnTo>
                      <a:pt x="259" y="201"/>
                    </a:lnTo>
                    <a:lnTo>
                      <a:pt x="245" y="191"/>
                    </a:lnTo>
                  </a:path>
                </a:pathLst>
              </a:custGeom>
              <a:solidFill>
                <a:srgbClr val="000000"/>
              </a:solidFill>
              <a:ln w="9525" cap="rnd">
                <a:noFill/>
                <a:round/>
                <a:headEnd/>
                <a:tailEnd/>
              </a:ln>
            </p:spPr>
            <p:txBody>
              <a:bodyPr/>
              <a:lstStyle/>
              <a:p>
                <a:endParaRPr lang="zh-CN" altLang="en-US"/>
              </a:p>
            </p:txBody>
          </p:sp>
          <p:sp>
            <p:nvSpPr>
              <p:cNvPr id="609" name="Freeform 185"/>
              <p:cNvSpPr>
                <a:spLocks/>
              </p:cNvSpPr>
              <p:nvPr/>
            </p:nvSpPr>
            <p:spPr bwMode="auto">
              <a:xfrm>
                <a:off x="1383" y="2426"/>
                <a:ext cx="57" cy="49"/>
              </a:xfrm>
              <a:custGeom>
                <a:avLst/>
                <a:gdLst>
                  <a:gd name="T0" fmla="*/ 38 w 57"/>
                  <a:gd name="T1" fmla="*/ 6 h 49"/>
                  <a:gd name="T2" fmla="*/ 40 w 57"/>
                  <a:gd name="T3" fmla="*/ 0 h 49"/>
                  <a:gd name="T4" fmla="*/ 0 w 57"/>
                  <a:gd name="T5" fmla="*/ 37 h 49"/>
                  <a:gd name="T6" fmla="*/ 12 w 57"/>
                  <a:gd name="T7" fmla="*/ 48 h 49"/>
                  <a:gd name="T8" fmla="*/ 53 w 57"/>
                  <a:gd name="T9" fmla="*/ 10 h 49"/>
                  <a:gd name="T10" fmla="*/ 56 w 57"/>
                  <a:gd name="T11" fmla="*/ 6 h 49"/>
                  <a:gd name="T12" fmla="*/ 53 w 57"/>
                  <a:gd name="T13" fmla="*/ 10 h 49"/>
                  <a:gd name="T14" fmla="*/ 56 w 57"/>
                  <a:gd name="T15" fmla="*/ 8 h 49"/>
                  <a:gd name="T16" fmla="*/ 56 w 57"/>
                  <a:gd name="T17" fmla="*/ 6 h 49"/>
                  <a:gd name="T18" fmla="*/ 38 w 57"/>
                  <a:gd name="T19" fmla="*/ 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9"/>
                  <a:gd name="T32" fmla="*/ 57 w 5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9">
                    <a:moveTo>
                      <a:pt x="38" y="6"/>
                    </a:moveTo>
                    <a:lnTo>
                      <a:pt x="40" y="0"/>
                    </a:lnTo>
                    <a:lnTo>
                      <a:pt x="0" y="37"/>
                    </a:lnTo>
                    <a:lnTo>
                      <a:pt x="12" y="48"/>
                    </a:lnTo>
                    <a:lnTo>
                      <a:pt x="53" y="10"/>
                    </a:lnTo>
                    <a:lnTo>
                      <a:pt x="56" y="6"/>
                    </a:lnTo>
                    <a:lnTo>
                      <a:pt x="53" y="10"/>
                    </a:lnTo>
                    <a:lnTo>
                      <a:pt x="56" y="8"/>
                    </a:lnTo>
                    <a:lnTo>
                      <a:pt x="56" y="6"/>
                    </a:lnTo>
                    <a:lnTo>
                      <a:pt x="38" y="6"/>
                    </a:lnTo>
                  </a:path>
                </a:pathLst>
              </a:custGeom>
              <a:solidFill>
                <a:srgbClr val="000000"/>
              </a:solidFill>
              <a:ln w="9525" cap="rnd">
                <a:noFill/>
                <a:round/>
                <a:headEnd/>
                <a:tailEnd/>
              </a:ln>
            </p:spPr>
            <p:txBody>
              <a:bodyPr/>
              <a:lstStyle/>
              <a:p>
                <a:endParaRPr lang="zh-CN" altLang="en-US"/>
              </a:p>
            </p:txBody>
          </p:sp>
          <p:sp>
            <p:nvSpPr>
              <p:cNvPr id="610" name="Freeform 186"/>
              <p:cNvSpPr>
                <a:spLocks/>
              </p:cNvSpPr>
              <p:nvPr/>
            </p:nvSpPr>
            <p:spPr bwMode="auto">
              <a:xfrm>
                <a:off x="1421" y="2201"/>
                <a:ext cx="40" cy="217"/>
              </a:xfrm>
              <a:custGeom>
                <a:avLst/>
                <a:gdLst>
                  <a:gd name="T0" fmla="*/ 5 w 40"/>
                  <a:gd name="T1" fmla="*/ 9 h 217"/>
                  <a:gd name="T2" fmla="*/ 0 w 40"/>
                  <a:gd name="T3" fmla="*/ 3 h 217"/>
                  <a:gd name="T4" fmla="*/ 0 w 40"/>
                  <a:gd name="T5" fmla="*/ 216 h 217"/>
                  <a:gd name="T6" fmla="*/ 39 w 40"/>
                  <a:gd name="T7" fmla="*/ 216 h 217"/>
                  <a:gd name="T8" fmla="*/ 39 w 40"/>
                  <a:gd name="T9" fmla="*/ 3 h 217"/>
                  <a:gd name="T10" fmla="*/ 33 w 40"/>
                  <a:gd name="T11" fmla="*/ 0 h 217"/>
                  <a:gd name="T12" fmla="*/ 39 w 40"/>
                  <a:gd name="T13" fmla="*/ 3 h 217"/>
                  <a:gd name="T14" fmla="*/ 39 w 40"/>
                  <a:gd name="T15" fmla="*/ 1 h 217"/>
                  <a:gd name="T16" fmla="*/ 33 w 40"/>
                  <a:gd name="T17" fmla="*/ 0 h 217"/>
                  <a:gd name="T18" fmla="*/ 5 w 40"/>
                  <a:gd name="T19" fmla="*/ 9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17"/>
                  <a:gd name="T32" fmla="*/ 40 w 40"/>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17">
                    <a:moveTo>
                      <a:pt x="5" y="9"/>
                    </a:moveTo>
                    <a:lnTo>
                      <a:pt x="0" y="3"/>
                    </a:lnTo>
                    <a:lnTo>
                      <a:pt x="0" y="216"/>
                    </a:lnTo>
                    <a:lnTo>
                      <a:pt x="39" y="216"/>
                    </a:lnTo>
                    <a:lnTo>
                      <a:pt x="39" y="3"/>
                    </a:lnTo>
                    <a:lnTo>
                      <a:pt x="33" y="0"/>
                    </a:lnTo>
                    <a:lnTo>
                      <a:pt x="39" y="3"/>
                    </a:lnTo>
                    <a:lnTo>
                      <a:pt x="39" y="1"/>
                    </a:lnTo>
                    <a:lnTo>
                      <a:pt x="33" y="0"/>
                    </a:lnTo>
                    <a:lnTo>
                      <a:pt x="5" y="9"/>
                    </a:lnTo>
                  </a:path>
                </a:pathLst>
              </a:custGeom>
              <a:solidFill>
                <a:srgbClr val="000000"/>
              </a:solidFill>
              <a:ln w="9525" cap="rnd">
                <a:noFill/>
                <a:round/>
                <a:headEnd/>
                <a:tailEnd/>
              </a:ln>
            </p:spPr>
            <p:txBody>
              <a:bodyPr/>
              <a:lstStyle/>
              <a:p>
                <a:endParaRPr lang="zh-CN" altLang="en-US"/>
              </a:p>
            </p:txBody>
          </p:sp>
          <p:sp>
            <p:nvSpPr>
              <p:cNvPr id="611" name="Freeform 187"/>
              <p:cNvSpPr>
                <a:spLocks/>
              </p:cNvSpPr>
              <p:nvPr/>
            </p:nvSpPr>
            <p:spPr bwMode="auto">
              <a:xfrm>
                <a:off x="1178" y="2008"/>
                <a:ext cx="261" cy="204"/>
              </a:xfrm>
              <a:custGeom>
                <a:avLst/>
                <a:gdLst>
                  <a:gd name="T0" fmla="*/ 13 w 261"/>
                  <a:gd name="T1" fmla="*/ 16 h 204"/>
                  <a:gd name="T2" fmla="*/ 0 w 261"/>
                  <a:gd name="T3" fmla="*/ 16 h 204"/>
                  <a:gd name="T4" fmla="*/ 246 w 261"/>
                  <a:gd name="T5" fmla="*/ 203 h 204"/>
                  <a:gd name="T6" fmla="*/ 260 w 261"/>
                  <a:gd name="T7" fmla="*/ 192 h 204"/>
                  <a:gd name="T8" fmla="*/ 13 w 261"/>
                  <a:gd name="T9" fmla="*/ 4 h 204"/>
                  <a:gd name="T10" fmla="*/ 0 w 261"/>
                  <a:gd name="T11" fmla="*/ 4 h 204"/>
                  <a:gd name="T12" fmla="*/ 13 w 261"/>
                  <a:gd name="T13" fmla="*/ 4 h 204"/>
                  <a:gd name="T14" fmla="*/ 5 w 261"/>
                  <a:gd name="T15" fmla="*/ 0 h 204"/>
                  <a:gd name="T16" fmla="*/ 0 w 261"/>
                  <a:gd name="T17" fmla="*/ 4 h 204"/>
                  <a:gd name="T18" fmla="*/ 13 w 261"/>
                  <a:gd name="T19" fmla="*/ 16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204"/>
                  <a:gd name="T32" fmla="*/ 261 w 261"/>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204">
                    <a:moveTo>
                      <a:pt x="13" y="16"/>
                    </a:moveTo>
                    <a:lnTo>
                      <a:pt x="0" y="16"/>
                    </a:lnTo>
                    <a:lnTo>
                      <a:pt x="246" y="203"/>
                    </a:lnTo>
                    <a:lnTo>
                      <a:pt x="260" y="192"/>
                    </a:lnTo>
                    <a:lnTo>
                      <a:pt x="13" y="4"/>
                    </a:lnTo>
                    <a:lnTo>
                      <a:pt x="0" y="4"/>
                    </a:lnTo>
                    <a:lnTo>
                      <a:pt x="13" y="4"/>
                    </a:lnTo>
                    <a:lnTo>
                      <a:pt x="5" y="0"/>
                    </a:lnTo>
                    <a:lnTo>
                      <a:pt x="0" y="4"/>
                    </a:lnTo>
                    <a:lnTo>
                      <a:pt x="13" y="16"/>
                    </a:lnTo>
                  </a:path>
                </a:pathLst>
              </a:custGeom>
              <a:solidFill>
                <a:srgbClr val="000000"/>
              </a:solidFill>
              <a:ln w="9525" cap="rnd">
                <a:noFill/>
                <a:round/>
                <a:headEnd/>
                <a:tailEnd/>
              </a:ln>
            </p:spPr>
            <p:txBody>
              <a:bodyPr/>
              <a:lstStyle/>
              <a:p>
                <a:endParaRPr lang="zh-CN" altLang="en-US"/>
              </a:p>
            </p:txBody>
          </p:sp>
          <p:sp>
            <p:nvSpPr>
              <p:cNvPr id="612" name="Freeform 188"/>
              <p:cNvSpPr>
                <a:spLocks/>
              </p:cNvSpPr>
              <p:nvPr/>
            </p:nvSpPr>
            <p:spPr bwMode="auto">
              <a:xfrm>
                <a:off x="1134" y="2012"/>
                <a:ext cx="60" cy="45"/>
              </a:xfrm>
              <a:custGeom>
                <a:avLst/>
                <a:gdLst>
                  <a:gd name="T0" fmla="*/ 18 w 60"/>
                  <a:gd name="T1" fmla="*/ 38 h 45"/>
                  <a:gd name="T2" fmla="*/ 16 w 60"/>
                  <a:gd name="T3" fmla="*/ 44 h 45"/>
                  <a:gd name="T4" fmla="*/ 59 w 60"/>
                  <a:gd name="T5" fmla="*/ 12 h 45"/>
                  <a:gd name="T6" fmla="*/ 45 w 60"/>
                  <a:gd name="T7" fmla="*/ 0 h 45"/>
                  <a:gd name="T8" fmla="*/ 2 w 60"/>
                  <a:gd name="T9" fmla="*/ 32 h 45"/>
                  <a:gd name="T10" fmla="*/ 0 w 60"/>
                  <a:gd name="T11" fmla="*/ 38 h 45"/>
                  <a:gd name="T12" fmla="*/ 2 w 60"/>
                  <a:gd name="T13" fmla="*/ 32 h 45"/>
                  <a:gd name="T14" fmla="*/ 0 w 60"/>
                  <a:gd name="T15" fmla="*/ 34 h 45"/>
                  <a:gd name="T16" fmla="*/ 0 w 60"/>
                  <a:gd name="T17" fmla="*/ 38 h 45"/>
                  <a:gd name="T18" fmla="*/ 18 w 60"/>
                  <a:gd name="T19" fmla="*/ 38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5"/>
                  <a:gd name="T32" fmla="*/ 60 w 6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5">
                    <a:moveTo>
                      <a:pt x="18" y="38"/>
                    </a:moveTo>
                    <a:lnTo>
                      <a:pt x="16" y="44"/>
                    </a:lnTo>
                    <a:lnTo>
                      <a:pt x="59" y="12"/>
                    </a:lnTo>
                    <a:lnTo>
                      <a:pt x="45" y="0"/>
                    </a:lnTo>
                    <a:lnTo>
                      <a:pt x="2" y="32"/>
                    </a:lnTo>
                    <a:lnTo>
                      <a:pt x="0" y="38"/>
                    </a:lnTo>
                    <a:lnTo>
                      <a:pt x="2" y="32"/>
                    </a:lnTo>
                    <a:lnTo>
                      <a:pt x="0" y="34"/>
                    </a:lnTo>
                    <a:lnTo>
                      <a:pt x="0" y="38"/>
                    </a:lnTo>
                    <a:lnTo>
                      <a:pt x="18" y="38"/>
                    </a:lnTo>
                  </a:path>
                </a:pathLst>
              </a:custGeom>
              <a:solidFill>
                <a:srgbClr val="000000"/>
              </a:solidFill>
              <a:ln w="9525" cap="rnd">
                <a:noFill/>
                <a:round/>
                <a:headEnd/>
                <a:tailEnd/>
              </a:ln>
            </p:spPr>
            <p:txBody>
              <a:bodyPr/>
              <a:lstStyle/>
              <a:p>
                <a:endParaRPr lang="zh-CN" altLang="en-US"/>
              </a:p>
            </p:txBody>
          </p:sp>
          <p:sp>
            <p:nvSpPr>
              <p:cNvPr id="613" name="Freeform 189"/>
              <p:cNvSpPr>
                <a:spLocks/>
              </p:cNvSpPr>
              <p:nvPr/>
            </p:nvSpPr>
            <p:spPr bwMode="auto">
              <a:xfrm>
                <a:off x="1141" y="2051"/>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solidFill>
                <a:srgbClr val="FFFFFF"/>
              </a:solidFill>
              <a:ln w="9525" cap="rnd">
                <a:noFill/>
                <a:round/>
                <a:headEnd/>
                <a:tailEnd/>
              </a:ln>
            </p:spPr>
            <p:txBody>
              <a:bodyPr/>
              <a:lstStyle/>
              <a:p>
                <a:endParaRPr lang="zh-CN" altLang="en-US"/>
              </a:p>
            </p:txBody>
          </p:sp>
          <p:sp>
            <p:nvSpPr>
              <p:cNvPr id="614" name="Freeform 190"/>
              <p:cNvSpPr>
                <a:spLocks/>
              </p:cNvSpPr>
              <p:nvPr/>
            </p:nvSpPr>
            <p:spPr bwMode="auto">
              <a:xfrm>
                <a:off x="1141" y="2051"/>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noFill/>
              <a:ln w="12700" cap="rnd">
                <a:solidFill>
                  <a:srgbClr val="000000"/>
                </a:solidFill>
                <a:round/>
                <a:headEnd type="none" w="sm" len="sm"/>
                <a:tailEnd type="none" w="sm" len="sm"/>
              </a:ln>
            </p:spPr>
            <p:txBody>
              <a:bodyPr/>
              <a:lstStyle/>
              <a:p>
                <a:endParaRPr lang="zh-CN" altLang="en-US"/>
              </a:p>
            </p:txBody>
          </p:sp>
          <p:sp>
            <p:nvSpPr>
              <p:cNvPr id="615" name="Freeform 191"/>
              <p:cNvSpPr>
                <a:spLocks/>
              </p:cNvSpPr>
              <p:nvPr/>
            </p:nvSpPr>
            <p:spPr bwMode="auto">
              <a:xfrm>
                <a:off x="1167" y="2088"/>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solidFill>
                <a:srgbClr val="000000"/>
              </a:solidFill>
              <a:ln w="9525" cap="rnd">
                <a:noFill/>
                <a:round/>
                <a:headEnd/>
                <a:tailEnd/>
              </a:ln>
            </p:spPr>
            <p:txBody>
              <a:bodyPr/>
              <a:lstStyle/>
              <a:p>
                <a:endParaRPr lang="zh-CN" altLang="en-US"/>
              </a:p>
            </p:txBody>
          </p:sp>
          <p:sp>
            <p:nvSpPr>
              <p:cNvPr id="616" name="Freeform 192"/>
              <p:cNvSpPr>
                <a:spLocks/>
              </p:cNvSpPr>
              <p:nvPr/>
            </p:nvSpPr>
            <p:spPr bwMode="auto">
              <a:xfrm>
                <a:off x="1167" y="2088"/>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noFill/>
              <a:ln w="12700" cap="rnd">
                <a:solidFill>
                  <a:srgbClr val="000000"/>
                </a:solidFill>
                <a:round/>
                <a:headEnd type="none" w="sm" len="sm"/>
                <a:tailEnd type="none" w="sm" len="sm"/>
              </a:ln>
            </p:spPr>
            <p:txBody>
              <a:bodyPr/>
              <a:lstStyle/>
              <a:p>
                <a:endParaRPr lang="zh-CN" altLang="en-US"/>
              </a:p>
            </p:txBody>
          </p:sp>
          <p:grpSp>
            <p:nvGrpSpPr>
              <p:cNvPr id="617" name="Group 193"/>
              <p:cNvGrpSpPr>
                <a:grpSpLocks/>
              </p:cNvGrpSpPr>
              <p:nvPr/>
            </p:nvGrpSpPr>
            <p:grpSpPr bwMode="auto">
              <a:xfrm>
                <a:off x="1916" y="1866"/>
                <a:ext cx="179" cy="552"/>
                <a:chOff x="1916" y="1866"/>
                <a:chExt cx="179" cy="552"/>
              </a:xfrm>
            </p:grpSpPr>
            <p:sp>
              <p:nvSpPr>
                <p:cNvPr id="619" name="AutoShape 194"/>
                <p:cNvSpPr>
                  <a:spLocks noChangeArrowheads="1"/>
                </p:cNvSpPr>
                <p:nvPr/>
              </p:nvSpPr>
              <p:spPr bwMode="auto">
                <a:xfrm rot="-240000">
                  <a:off x="1966" y="1866"/>
                  <a:ext cx="85" cy="409"/>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620" name="AutoShape 195"/>
                <p:cNvSpPr>
                  <a:spLocks noChangeArrowheads="1"/>
                </p:cNvSpPr>
                <p:nvPr/>
              </p:nvSpPr>
              <p:spPr bwMode="auto">
                <a:xfrm rot="60000">
                  <a:off x="1916" y="2332"/>
                  <a:ext cx="179" cy="86"/>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621" name="Line 196"/>
                <p:cNvSpPr>
                  <a:spLocks noChangeShapeType="1"/>
                </p:cNvSpPr>
                <p:nvPr/>
              </p:nvSpPr>
              <p:spPr bwMode="auto">
                <a:xfrm>
                  <a:off x="2004" y="2274"/>
                  <a:ext cx="0" cy="7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618" name="Freeform 197"/>
              <p:cNvSpPr>
                <a:spLocks/>
              </p:cNvSpPr>
              <p:nvPr/>
            </p:nvSpPr>
            <p:spPr bwMode="auto">
              <a:xfrm>
                <a:off x="1617" y="2201"/>
                <a:ext cx="393" cy="292"/>
              </a:xfrm>
              <a:custGeom>
                <a:avLst/>
                <a:gdLst>
                  <a:gd name="T0" fmla="*/ 392 w 393"/>
                  <a:gd name="T1" fmla="*/ 220 h 292"/>
                  <a:gd name="T2" fmla="*/ 392 w 393"/>
                  <a:gd name="T3" fmla="*/ 234 h 292"/>
                  <a:gd name="T4" fmla="*/ 392 w 393"/>
                  <a:gd name="T5" fmla="*/ 244 h 292"/>
                  <a:gd name="T6" fmla="*/ 380 w 393"/>
                  <a:gd name="T7" fmla="*/ 255 h 292"/>
                  <a:gd name="T8" fmla="*/ 369 w 393"/>
                  <a:gd name="T9" fmla="*/ 266 h 292"/>
                  <a:gd name="T10" fmla="*/ 358 w 393"/>
                  <a:gd name="T11" fmla="*/ 276 h 292"/>
                  <a:gd name="T12" fmla="*/ 347 w 393"/>
                  <a:gd name="T13" fmla="*/ 283 h 292"/>
                  <a:gd name="T14" fmla="*/ 336 w 393"/>
                  <a:gd name="T15" fmla="*/ 287 h 292"/>
                  <a:gd name="T16" fmla="*/ 325 w 393"/>
                  <a:gd name="T17" fmla="*/ 291 h 292"/>
                  <a:gd name="T18" fmla="*/ 314 w 393"/>
                  <a:gd name="T19" fmla="*/ 291 h 292"/>
                  <a:gd name="T20" fmla="*/ 303 w 393"/>
                  <a:gd name="T21" fmla="*/ 291 h 292"/>
                  <a:gd name="T22" fmla="*/ 292 w 393"/>
                  <a:gd name="T23" fmla="*/ 291 h 292"/>
                  <a:gd name="T24" fmla="*/ 281 w 393"/>
                  <a:gd name="T25" fmla="*/ 287 h 292"/>
                  <a:gd name="T26" fmla="*/ 269 w 393"/>
                  <a:gd name="T27" fmla="*/ 283 h 292"/>
                  <a:gd name="T28" fmla="*/ 255 w 393"/>
                  <a:gd name="T29" fmla="*/ 276 h 292"/>
                  <a:gd name="T30" fmla="*/ 244 w 393"/>
                  <a:gd name="T31" fmla="*/ 266 h 292"/>
                  <a:gd name="T32" fmla="*/ 236 w 393"/>
                  <a:gd name="T33" fmla="*/ 251 h 292"/>
                  <a:gd name="T34" fmla="*/ 229 w 393"/>
                  <a:gd name="T35" fmla="*/ 241 h 292"/>
                  <a:gd name="T36" fmla="*/ 221 w 393"/>
                  <a:gd name="T37" fmla="*/ 227 h 292"/>
                  <a:gd name="T38" fmla="*/ 214 w 393"/>
                  <a:gd name="T39" fmla="*/ 212 h 292"/>
                  <a:gd name="T40" fmla="*/ 214 w 393"/>
                  <a:gd name="T41" fmla="*/ 202 h 292"/>
                  <a:gd name="T42" fmla="*/ 207 w 393"/>
                  <a:gd name="T43" fmla="*/ 188 h 292"/>
                  <a:gd name="T44" fmla="*/ 199 w 393"/>
                  <a:gd name="T45" fmla="*/ 173 h 292"/>
                  <a:gd name="T46" fmla="*/ 196 w 393"/>
                  <a:gd name="T47" fmla="*/ 163 h 292"/>
                  <a:gd name="T48" fmla="*/ 192 w 393"/>
                  <a:gd name="T49" fmla="*/ 152 h 292"/>
                  <a:gd name="T50" fmla="*/ 188 w 393"/>
                  <a:gd name="T51" fmla="*/ 141 h 292"/>
                  <a:gd name="T52" fmla="*/ 184 w 393"/>
                  <a:gd name="T53" fmla="*/ 127 h 292"/>
                  <a:gd name="T54" fmla="*/ 184 w 393"/>
                  <a:gd name="T55" fmla="*/ 117 h 292"/>
                  <a:gd name="T56" fmla="*/ 184 w 393"/>
                  <a:gd name="T57" fmla="*/ 106 h 292"/>
                  <a:gd name="T58" fmla="*/ 184 w 393"/>
                  <a:gd name="T59" fmla="*/ 95 h 292"/>
                  <a:gd name="T60" fmla="*/ 184 w 393"/>
                  <a:gd name="T61" fmla="*/ 85 h 292"/>
                  <a:gd name="T62" fmla="*/ 184 w 393"/>
                  <a:gd name="T63" fmla="*/ 70 h 292"/>
                  <a:gd name="T64" fmla="*/ 184 w 393"/>
                  <a:gd name="T65" fmla="*/ 60 h 292"/>
                  <a:gd name="T66" fmla="*/ 181 w 393"/>
                  <a:gd name="T67" fmla="*/ 49 h 292"/>
                  <a:gd name="T68" fmla="*/ 170 w 393"/>
                  <a:gd name="T69" fmla="*/ 39 h 292"/>
                  <a:gd name="T70" fmla="*/ 159 w 393"/>
                  <a:gd name="T71" fmla="*/ 28 h 292"/>
                  <a:gd name="T72" fmla="*/ 144 w 393"/>
                  <a:gd name="T73" fmla="*/ 17 h 292"/>
                  <a:gd name="T74" fmla="*/ 133 w 393"/>
                  <a:gd name="T75" fmla="*/ 10 h 292"/>
                  <a:gd name="T76" fmla="*/ 122 w 393"/>
                  <a:gd name="T77" fmla="*/ 3 h 292"/>
                  <a:gd name="T78" fmla="*/ 110 w 393"/>
                  <a:gd name="T79" fmla="*/ 0 h 292"/>
                  <a:gd name="T80" fmla="*/ 99 w 393"/>
                  <a:gd name="T81" fmla="*/ 0 h 292"/>
                  <a:gd name="T82" fmla="*/ 85 w 393"/>
                  <a:gd name="T83" fmla="*/ 0 h 292"/>
                  <a:gd name="T84" fmla="*/ 73 w 393"/>
                  <a:gd name="T85" fmla="*/ 0 h 292"/>
                  <a:gd name="T86" fmla="*/ 59 w 393"/>
                  <a:gd name="T87" fmla="*/ 0 h 292"/>
                  <a:gd name="T88" fmla="*/ 44 w 393"/>
                  <a:gd name="T89" fmla="*/ 7 h 292"/>
                  <a:gd name="T90" fmla="*/ 33 w 393"/>
                  <a:gd name="T91" fmla="*/ 10 h 292"/>
                  <a:gd name="T92" fmla="*/ 22 w 393"/>
                  <a:gd name="T93" fmla="*/ 14 h 292"/>
                  <a:gd name="T94" fmla="*/ 11 w 393"/>
                  <a:gd name="T95" fmla="*/ 21 h 292"/>
                  <a:gd name="T96" fmla="*/ 0 w 393"/>
                  <a:gd name="T97" fmla="*/ 28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3"/>
                  <a:gd name="T148" fmla="*/ 0 h 292"/>
                  <a:gd name="T149" fmla="*/ 393 w 393"/>
                  <a:gd name="T150" fmla="*/ 292 h 2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3" h="292">
                    <a:moveTo>
                      <a:pt x="392" y="220"/>
                    </a:moveTo>
                    <a:lnTo>
                      <a:pt x="392" y="234"/>
                    </a:lnTo>
                    <a:lnTo>
                      <a:pt x="392" y="244"/>
                    </a:lnTo>
                    <a:lnTo>
                      <a:pt x="380" y="255"/>
                    </a:lnTo>
                    <a:lnTo>
                      <a:pt x="369" y="266"/>
                    </a:lnTo>
                    <a:lnTo>
                      <a:pt x="358" y="276"/>
                    </a:lnTo>
                    <a:lnTo>
                      <a:pt x="347" y="283"/>
                    </a:lnTo>
                    <a:lnTo>
                      <a:pt x="336" y="287"/>
                    </a:lnTo>
                    <a:lnTo>
                      <a:pt x="325" y="291"/>
                    </a:lnTo>
                    <a:lnTo>
                      <a:pt x="314" y="291"/>
                    </a:lnTo>
                    <a:lnTo>
                      <a:pt x="303" y="291"/>
                    </a:lnTo>
                    <a:lnTo>
                      <a:pt x="292" y="291"/>
                    </a:lnTo>
                    <a:lnTo>
                      <a:pt x="281" y="287"/>
                    </a:lnTo>
                    <a:lnTo>
                      <a:pt x="269" y="283"/>
                    </a:lnTo>
                    <a:lnTo>
                      <a:pt x="255" y="276"/>
                    </a:lnTo>
                    <a:lnTo>
                      <a:pt x="244" y="266"/>
                    </a:lnTo>
                    <a:lnTo>
                      <a:pt x="236" y="251"/>
                    </a:lnTo>
                    <a:lnTo>
                      <a:pt x="229" y="241"/>
                    </a:lnTo>
                    <a:lnTo>
                      <a:pt x="221" y="227"/>
                    </a:lnTo>
                    <a:lnTo>
                      <a:pt x="214" y="212"/>
                    </a:lnTo>
                    <a:lnTo>
                      <a:pt x="214" y="202"/>
                    </a:lnTo>
                    <a:lnTo>
                      <a:pt x="207" y="188"/>
                    </a:lnTo>
                    <a:lnTo>
                      <a:pt x="199" y="173"/>
                    </a:lnTo>
                    <a:lnTo>
                      <a:pt x="196" y="163"/>
                    </a:lnTo>
                    <a:lnTo>
                      <a:pt x="192" y="152"/>
                    </a:lnTo>
                    <a:lnTo>
                      <a:pt x="188" y="141"/>
                    </a:lnTo>
                    <a:lnTo>
                      <a:pt x="184" y="127"/>
                    </a:lnTo>
                    <a:lnTo>
                      <a:pt x="184" y="117"/>
                    </a:lnTo>
                    <a:lnTo>
                      <a:pt x="184" y="106"/>
                    </a:lnTo>
                    <a:lnTo>
                      <a:pt x="184" y="95"/>
                    </a:lnTo>
                    <a:lnTo>
                      <a:pt x="184" y="85"/>
                    </a:lnTo>
                    <a:lnTo>
                      <a:pt x="184" y="70"/>
                    </a:lnTo>
                    <a:lnTo>
                      <a:pt x="184" y="60"/>
                    </a:lnTo>
                    <a:lnTo>
                      <a:pt x="181" y="49"/>
                    </a:lnTo>
                    <a:lnTo>
                      <a:pt x="170" y="39"/>
                    </a:lnTo>
                    <a:lnTo>
                      <a:pt x="159" y="28"/>
                    </a:lnTo>
                    <a:lnTo>
                      <a:pt x="144" y="17"/>
                    </a:lnTo>
                    <a:lnTo>
                      <a:pt x="133" y="10"/>
                    </a:lnTo>
                    <a:lnTo>
                      <a:pt x="122" y="3"/>
                    </a:lnTo>
                    <a:lnTo>
                      <a:pt x="110" y="0"/>
                    </a:lnTo>
                    <a:lnTo>
                      <a:pt x="99" y="0"/>
                    </a:lnTo>
                    <a:lnTo>
                      <a:pt x="85" y="0"/>
                    </a:lnTo>
                    <a:lnTo>
                      <a:pt x="73" y="0"/>
                    </a:lnTo>
                    <a:lnTo>
                      <a:pt x="59" y="0"/>
                    </a:lnTo>
                    <a:lnTo>
                      <a:pt x="44" y="7"/>
                    </a:lnTo>
                    <a:lnTo>
                      <a:pt x="33" y="10"/>
                    </a:lnTo>
                    <a:lnTo>
                      <a:pt x="22" y="14"/>
                    </a:lnTo>
                    <a:lnTo>
                      <a:pt x="11" y="21"/>
                    </a:lnTo>
                    <a:lnTo>
                      <a:pt x="0" y="28"/>
                    </a:lnTo>
                  </a:path>
                </a:pathLst>
              </a:custGeom>
              <a:noFill/>
              <a:ln w="12700" cap="rnd">
                <a:solidFill>
                  <a:schemeClr val="tx1"/>
                </a:solidFill>
                <a:round/>
                <a:headEnd type="none" w="sm" len="sm"/>
                <a:tailEnd type="none" w="sm" len="sm"/>
              </a:ln>
            </p:spPr>
            <p:txBody>
              <a:bodyPr/>
              <a:lstStyle/>
              <a:p>
                <a:endParaRPr lang="zh-CN" altLang="en-US"/>
              </a:p>
            </p:txBody>
          </p:sp>
        </p:grpSp>
        <p:sp>
          <p:nvSpPr>
            <p:cNvPr id="555" name="Rectangle 198"/>
            <p:cNvSpPr>
              <a:spLocks noChangeArrowheads="1"/>
            </p:cNvSpPr>
            <p:nvPr/>
          </p:nvSpPr>
          <p:spPr bwMode="auto">
            <a:xfrm>
              <a:off x="1453" y="3110"/>
              <a:ext cx="859" cy="395"/>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IBSS</a:t>
              </a:r>
            </a:p>
          </p:txBody>
        </p:sp>
      </p:grpSp>
      <p:grpSp>
        <p:nvGrpSpPr>
          <p:cNvPr id="738" name="Group 5"/>
          <p:cNvGrpSpPr>
            <a:grpSpLocks/>
          </p:cNvGrpSpPr>
          <p:nvPr/>
        </p:nvGrpSpPr>
        <p:grpSpPr bwMode="auto">
          <a:xfrm>
            <a:off x="571472" y="571480"/>
            <a:ext cx="3617928" cy="2071678"/>
            <a:chOff x="251" y="1128"/>
            <a:chExt cx="5713" cy="2972"/>
          </a:xfrm>
        </p:grpSpPr>
        <p:sp>
          <p:nvSpPr>
            <p:cNvPr id="739" name="Freeform 6"/>
            <p:cNvSpPr>
              <a:spLocks/>
            </p:cNvSpPr>
            <p:nvPr/>
          </p:nvSpPr>
          <p:spPr bwMode="auto">
            <a:xfrm>
              <a:off x="251" y="1260"/>
              <a:ext cx="5713" cy="2497"/>
            </a:xfrm>
            <a:custGeom>
              <a:avLst/>
              <a:gdLst>
                <a:gd name="T0" fmla="*/ 2566 w 5713"/>
                <a:gd name="T1" fmla="*/ 6 h 2497"/>
                <a:gd name="T2" fmla="*/ 2144 w 5713"/>
                <a:gd name="T3" fmla="*/ 38 h 2497"/>
                <a:gd name="T4" fmla="*/ 1747 w 5713"/>
                <a:gd name="T5" fmla="*/ 98 h 2497"/>
                <a:gd name="T6" fmla="*/ 1377 w 5713"/>
                <a:gd name="T7" fmla="*/ 181 h 2497"/>
                <a:gd name="T8" fmla="*/ 1042 w 5713"/>
                <a:gd name="T9" fmla="*/ 285 h 2497"/>
                <a:gd name="T10" fmla="*/ 744 w 5713"/>
                <a:gd name="T11" fmla="*/ 408 h 2497"/>
                <a:gd name="T12" fmla="*/ 489 w 5713"/>
                <a:gd name="T13" fmla="*/ 549 h 2497"/>
                <a:gd name="T14" fmla="*/ 283 w 5713"/>
                <a:gd name="T15" fmla="*/ 707 h 2497"/>
                <a:gd name="T16" fmla="*/ 129 w 5713"/>
                <a:gd name="T17" fmla="*/ 877 h 2497"/>
                <a:gd name="T18" fmla="*/ 33 w 5713"/>
                <a:gd name="T19" fmla="*/ 1058 h 2497"/>
                <a:gd name="T20" fmla="*/ 0 w 5713"/>
                <a:gd name="T21" fmla="*/ 1248 h 2497"/>
                <a:gd name="T22" fmla="*/ 33 w 5713"/>
                <a:gd name="T23" fmla="*/ 1437 h 2497"/>
                <a:gd name="T24" fmla="*/ 129 w 5713"/>
                <a:gd name="T25" fmla="*/ 1618 h 2497"/>
                <a:gd name="T26" fmla="*/ 283 w 5713"/>
                <a:gd name="T27" fmla="*/ 1788 h 2497"/>
                <a:gd name="T28" fmla="*/ 489 w 5713"/>
                <a:gd name="T29" fmla="*/ 1944 h 2497"/>
                <a:gd name="T30" fmla="*/ 744 w 5713"/>
                <a:gd name="T31" fmla="*/ 2086 h 2497"/>
                <a:gd name="T32" fmla="*/ 1042 w 5713"/>
                <a:gd name="T33" fmla="*/ 2210 h 2497"/>
                <a:gd name="T34" fmla="*/ 1377 w 5713"/>
                <a:gd name="T35" fmla="*/ 2314 h 2497"/>
                <a:gd name="T36" fmla="*/ 1747 w 5713"/>
                <a:gd name="T37" fmla="*/ 2397 h 2497"/>
                <a:gd name="T38" fmla="*/ 2144 w 5713"/>
                <a:gd name="T39" fmla="*/ 2456 h 2497"/>
                <a:gd name="T40" fmla="*/ 2566 w 5713"/>
                <a:gd name="T41" fmla="*/ 2489 h 2497"/>
                <a:gd name="T42" fmla="*/ 3002 w 5713"/>
                <a:gd name="T43" fmla="*/ 2494 h 2497"/>
                <a:gd name="T44" fmla="*/ 3431 w 5713"/>
                <a:gd name="T45" fmla="*/ 2470 h 2497"/>
                <a:gd name="T46" fmla="*/ 3836 w 5713"/>
                <a:gd name="T47" fmla="*/ 2419 h 2497"/>
                <a:gd name="T48" fmla="*/ 4216 w 5713"/>
                <a:gd name="T49" fmla="*/ 2345 h 2497"/>
                <a:gd name="T50" fmla="*/ 4563 w 5713"/>
                <a:gd name="T51" fmla="*/ 2248 h 2497"/>
                <a:gd name="T52" fmla="*/ 4873 w 5713"/>
                <a:gd name="T53" fmla="*/ 2128 h 2497"/>
                <a:gd name="T54" fmla="*/ 5143 w 5713"/>
                <a:gd name="T55" fmla="*/ 1993 h 2497"/>
                <a:gd name="T56" fmla="*/ 5366 w 5713"/>
                <a:gd name="T57" fmla="*/ 1841 h 2497"/>
                <a:gd name="T58" fmla="*/ 5538 w 5713"/>
                <a:gd name="T59" fmla="*/ 1676 h 2497"/>
                <a:gd name="T60" fmla="*/ 5653 w 5713"/>
                <a:gd name="T61" fmla="*/ 1498 h 2497"/>
                <a:gd name="T62" fmla="*/ 5708 w 5713"/>
                <a:gd name="T63" fmla="*/ 1312 h 2497"/>
                <a:gd name="T64" fmla="*/ 5696 w 5713"/>
                <a:gd name="T65" fmla="*/ 1120 h 2497"/>
                <a:gd name="T66" fmla="*/ 5621 w 5713"/>
                <a:gd name="T67" fmla="*/ 937 h 2497"/>
                <a:gd name="T68" fmla="*/ 5486 w 5713"/>
                <a:gd name="T69" fmla="*/ 762 h 2497"/>
                <a:gd name="T70" fmla="*/ 5297 w 5713"/>
                <a:gd name="T71" fmla="*/ 602 h 2497"/>
                <a:gd name="T72" fmla="*/ 5058 w 5713"/>
                <a:gd name="T73" fmla="*/ 454 h 2497"/>
                <a:gd name="T74" fmla="*/ 4774 w 5713"/>
                <a:gd name="T75" fmla="*/ 324 h 2497"/>
                <a:gd name="T76" fmla="*/ 4450 w 5713"/>
                <a:gd name="T77" fmla="*/ 212 h 2497"/>
                <a:gd name="T78" fmla="*/ 4092 w 5713"/>
                <a:gd name="T79" fmla="*/ 123 h 2497"/>
                <a:gd name="T80" fmla="*/ 3704 w 5713"/>
                <a:gd name="T81" fmla="*/ 55 h 2497"/>
                <a:gd name="T82" fmla="*/ 3291 w 5713"/>
                <a:gd name="T83" fmla="*/ 14 h 2497"/>
                <a:gd name="T84" fmla="*/ 2856 w 5713"/>
                <a:gd name="T85" fmla="*/ 0 h 2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13"/>
                <a:gd name="T130" fmla="*/ 0 h 2497"/>
                <a:gd name="T131" fmla="*/ 5713 w 5713"/>
                <a:gd name="T132" fmla="*/ 2497 h 24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13" h="2497">
                  <a:moveTo>
                    <a:pt x="2856" y="0"/>
                  </a:moveTo>
                  <a:lnTo>
                    <a:pt x="2709" y="1"/>
                  </a:lnTo>
                  <a:lnTo>
                    <a:pt x="2566" y="6"/>
                  </a:lnTo>
                  <a:lnTo>
                    <a:pt x="2422" y="14"/>
                  </a:lnTo>
                  <a:lnTo>
                    <a:pt x="2282" y="25"/>
                  </a:lnTo>
                  <a:lnTo>
                    <a:pt x="2144" y="38"/>
                  </a:lnTo>
                  <a:lnTo>
                    <a:pt x="2009" y="55"/>
                  </a:lnTo>
                  <a:lnTo>
                    <a:pt x="1876" y="74"/>
                  </a:lnTo>
                  <a:lnTo>
                    <a:pt x="1747" y="98"/>
                  </a:lnTo>
                  <a:lnTo>
                    <a:pt x="1619" y="123"/>
                  </a:lnTo>
                  <a:lnTo>
                    <a:pt x="1497" y="150"/>
                  </a:lnTo>
                  <a:lnTo>
                    <a:pt x="1377" y="181"/>
                  </a:lnTo>
                  <a:lnTo>
                    <a:pt x="1261" y="212"/>
                  </a:lnTo>
                  <a:lnTo>
                    <a:pt x="1150" y="247"/>
                  </a:lnTo>
                  <a:lnTo>
                    <a:pt x="1042" y="285"/>
                  </a:lnTo>
                  <a:lnTo>
                    <a:pt x="937" y="324"/>
                  </a:lnTo>
                  <a:lnTo>
                    <a:pt x="838" y="365"/>
                  </a:lnTo>
                  <a:lnTo>
                    <a:pt x="744" y="408"/>
                  </a:lnTo>
                  <a:lnTo>
                    <a:pt x="653" y="454"/>
                  </a:lnTo>
                  <a:lnTo>
                    <a:pt x="568" y="502"/>
                  </a:lnTo>
                  <a:lnTo>
                    <a:pt x="489" y="549"/>
                  </a:lnTo>
                  <a:lnTo>
                    <a:pt x="414" y="602"/>
                  </a:lnTo>
                  <a:lnTo>
                    <a:pt x="347" y="652"/>
                  </a:lnTo>
                  <a:lnTo>
                    <a:pt x="283" y="707"/>
                  </a:lnTo>
                  <a:lnTo>
                    <a:pt x="225" y="762"/>
                  </a:lnTo>
                  <a:lnTo>
                    <a:pt x="173" y="819"/>
                  </a:lnTo>
                  <a:lnTo>
                    <a:pt x="129" y="877"/>
                  </a:lnTo>
                  <a:lnTo>
                    <a:pt x="90" y="937"/>
                  </a:lnTo>
                  <a:lnTo>
                    <a:pt x="58" y="996"/>
                  </a:lnTo>
                  <a:lnTo>
                    <a:pt x="33" y="1058"/>
                  </a:lnTo>
                  <a:lnTo>
                    <a:pt x="15" y="1120"/>
                  </a:lnTo>
                  <a:lnTo>
                    <a:pt x="3" y="1183"/>
                  </a:lnTo>
                  <a:lnTo>
                    <a:pt x="0" y="1248"/>
                  </a:lnTo>
                  <a:lnTo>
                    <a:pt x="3" y="1312"/>
                  </a:lnTo>
                  <a:lnTo>
                    <a:pt x="15" y="1375"/>
                  </a:lnTo>
                  <a:lnTo>
                    <a:pt x="33" y="1437"/>
                  </a:lnTo>
                  <a:lnTo>
                    <a:pt x="58" y="1498"/>
                  </a:lnTo>
                  <a:lnTo>
                    <a:pt x="90" y="1560"/>
                  </a:lnTo>
                  <a:lnTo>
                    <a:pt x="129" y="1618"/>
                  </a:lnTo>
                  <a:lnTo>
                    <a:pt x="173" y="1676"/>
                  </a:lnTo>
                  <a:lnTo>
                    <a:pt x="225" y="1733"/>
                  </a:lnTo>
                  <a:lnTo>
                    <a:pt x="283" y="1788"/>
                  </a:lnTo>
                  <a:lnTo>
                    <a:pt x="347" y="1841"/>
                  </a:lnTo>
                  <a:lnTo>
                    <a:pt x="414" y="1893"/>
                  </a:lnTo>
                  <a:lnTo>
                    <a:pt x="489" y="1944"/>
                  </a:lnTo>
                  <a:lnTo>
                    <a:pt x="568" y="1993"/>
                  </a:lnTo>
                  <a:lnTo>
                    <a:pt x="653" y="2041"/>
                  </a:lnTo>
                  <a:lnTo>
                    <a:pt x="744" y="2086"/>
                  </a:lnTo>
                  <a:lnTo>
                    <a:pt x="838" y="2128"/>
                  </a:lnTo>
                  <a:lnTo>
                    <a:pt x="937" y="2170"/>
                  </a:lnTo>
                  <a:lnTo>
                    <a:pt x="1042" y="2210"/>
                  </a:lnTo>
                  <a:lnTo>
                    <a:pt x="1150" y="2248"/>
                  </a:lnTo>
                  <a:lnTo>
                    <a:pt x="1261" y="2281"/>
                  </a:lnTo>
                  <a:lnTo>
                    <a:pt x="1377" y="2314"/>
                  </a:lnTo>
                  <a:lnTo>
                    <a:pt x="1497" y="2345"/>
                  </a:lnTo>
                  <a:lnTo>
                    <a:pt x="1619" y="2372"/>
                  </a:lnTo>
                  <a:lnTo>
                    <a:pt x="1747" y="2397"/>
                  </a:lnTo>
                  <a:lnTo>
                    <a:pt x="1876" y="2419"/>
                  </a:lnTo>
                  <a:lnTo>
                    <a:pt x="2009" y="2440"/>
                  </a:lnTo>
                  <a:lnTo>
                    <a:pt x="2144" y="2456"/>
                  </a:lnTo>
                  <a:lnTo>
                    <a:pt x="2282" y="2470"/>
                  </a:lnTo>
                  <a:lnTo>
                    <a:pt x="2422" y="2481"/>
                  </a:lnTo>
                  <a:lnTo>
                    <a:pt x="2566" y="2489"/>
                  </a:lnTo>
                  <a:lnTo>
                    <a:pt x="2709" y="2494"/>
                  </a:lnTo>
                  <a:lnTo>
                    <a:pt x="2856" y="2496"/>
                  </a:lnTo>
                  <a:lnTo>
                    <a:pt x="3002" y="2494"/>
                  </a:lnTo>
                  <a:lnTo>
                    <a:pt x="3147" y="2489"/>
                  </a:lnTo>
                  <a:lnTo>
                    <a:pt x="3291" y="2481"/>
                  </a:lnTo>
                  <a:lnTo>
                    <a:pt x="3431" y="2470"/>
                  </a:lnTo>
                  <a:lnTo>
                    <a:pt x="3569" y="2456"/>
                  </a:lnTo>
                  <a:lnTo>
                    <a:pt x="3704" y="2440"/>
                  </a:lnTo>
                  <a:lnTo>
                    <a:pt x="3836" y="2419"/>
                  </a:lnTo>
                  <a:lnTo>
                    <a:pt x="3966" y="2397"/>
                  </a:lnTo>
                  <a:lnTo>
                    <a:pt x="4092" y="2372"/>
                  </a:lnTo>
                  <a:lnTo>
                    <a:pt x="4216" y="2345"/>
                  </a:lnTo>
                  <a:lnTo>
                    <a:pt x="4334" y="2314"/>
                  </a:lnTo>
                  <a:lnTo>
                    <a:pt x="4450" y="2281"/>
                  </a:lnTo>
                  <a:lnTo>
                    <a:pt x="4563" y="2248"/>
                  </a:lnTo>
                  <a:lnTo>
                    <a:pt x="4671" y="2210"/>
                  </a:lnTo>
                  <a:lnTo>
                    <a:pt x="4774" y="2170"/>
                  </a:lnTo>
                  <a:lnTo>
                    <a:pt x="4873" y="2128"/>
                  </a:lnTo>
                  <a:lnTo>
                    <a:pt x="4969" y="2086"/>
                  </a:lnTo>
                  <a:lnTo>
                    <a:pt x="5058" y="2041"/>
                  </a:lnTo>
                  <a:lnTo>
                    <a:pt x="5143" y="1993"/>
                  </a:lnTo>
                  <a:lnTo>
                    <a:pt x="5222" y="1944"/>
                  </a:lnTo>
                  <a:lnTo>
                    <a:pt x="5297" y="1893"/>
                  </a:lnTo>
                  <a:lnTo>
                    <a:pt x="5366" y="1841"/>
                  </a:lnTo>
                  <a:lnTo>
                    <a:pt x="5428" y="1788"/>
                  </a:lnTo>
                  <a:lnTo>
                    <a:pt x="5486" y="1733"/>
                  </a:lnTo>
                  <a:lnTo>
                    <a:pt x="5538" y="1676"/>
                  </a:lnTo>
                  <a:lnTo>
                    <a:pt x="5584" y="1618"/>
                  </a:lnTo>
                  <a:lnTo>
                    <a:pt x="5621" y="1560"/>
                  </a:lnTo>
                  <a:lnTo>
                    <a:pt x="5653" y="1498"/>
                  </a:lnTo>
                  <a:lnTo>
                    <a:pt x="5678" y="1437"/>
                  </a:lnTo>
                  <a:lnTo>
                    <a:pt x="5696" y="1375"/>
                  </a:lnTo>
                  <a:lnTo>
                    <a:pt x="5708" y="1312"/>
                  </a:lnTo>
                  <a:lnTo>
                    <a:pt x="5712" y="1248"/>
                  </a:lnTo>
                  <a:lnTo>
                    <a:pt x="5708" y="1183"/>
                  </a:lnTo>
                  <a:lnTo>
                    <a:pt x="5696" y="1120"/>
                  </a:lnTo>
                  <a:lnTo>
                    <a:pt x="5678" y="1058"/>
                  </a:lnTo>
                  <a:lnTo>
                    <a:pt x="5653" y="996"/>
                  </a:lnTo>
                  <a:lnTo>
                    <a:pt x="5621" y="937"/>
                  </a:lnTo>
                  <a:lnTo>
                    <a:pt x="5584" y="877"/>
                  </a:lnTo>
                  <a:lnTo>
                    <a:pt x="5538" y="819"/>
                  </a:lnTo>
                  <a:lnTo>
                    <a:pt x="5486" y="762"/>
                  </a:lnTo>
                  <a:lnTo>
                    <a:pt x="5428" y="707"/>
                  </a:lnTo>
                  <a:lnTo>
                    <a:pt x="5366" y="652"/>
                  </a:lnTo>
                  <a:lnTo>
                    <a:pt x="5297" y="602"/>
                  </a:lnTo>
                  <a:lnTo>
                    <a:pt x="5222" y="549"/>
                  </a:lnTo>
                  <a:lnTo>
                    <a:pt x="5143" y="502"/>
                  </a:lnTo>
                  <a:lnTo>
                    <a:pt x="5058" y="454"/>
                  </a:lnTo>
                  <a:lnTo>
                    <a:pt x="4969" y="408"/>
                  </a:lnTo>
                  <a:lnTo>
                    <a:pt x="4873" y="365"/>
                  </a:lnTo>
                  <a:lnTo>
                    <a:pt x="4774" y="324"/>
                  </a:lnTo>
                  <a:lnTo>
                    <a:pt x="4671" y="285"/>
                  </a:lnTo>
                  <a:lnTo>
                    <a:pt x="4563" y="247"/>
                  </a:lnTo>
                  <a:lnTo>
                    <a:pt x="4450" y="212"/>
                  </a:lnTo>
                  <a:lnTo>
                    <a:pt x="4334" y="181"/>
                  </a:lnTo>
                  <a:lnTo>
                    <a:pt x="4216" y="150"/>
                  </a:lnTo>
                  <a:lnTo>
                    <a:pt x="4092" y="123"/>
                  </a:lnTo>
                  <a:lnTo>
                    <a:pt x="3966" y="98"/>
                  </a:lnTo>
                  <a:lnTo>
                    <a:pt x="3836" y="74"/>
                  </a:lnTo>
                  <a:lnTo>
                    <a:pt x="3704" y="55"/>
                  </a:lnTo>
                  <a:lnTo>
                    <a:pt x="3569" y="38"/>
                  </a:lnTo>
                  <a:lnTo>
                    <a:pt x="3431" y="25"/>
                  </a:lnTo>
                  <a:lnTo>
                    <a:pt x="3291" y="14"/>
                  </a:lnTo>
                  <a:lnTo>
                    <a:pt x="3147" y="6"/>
                  </a:lnTo>
                  <a:lnTo>
                    <a:pt x="3002" y="1"/>
                  </a:lnTo>
                  <a:lnTo>
                    <a:pt x="2856" y="0"/>
                  </a:lnTo>
                </a:path>
              </a:pathLst>
            </a:custGeom>
            <a:solidFill>
              <a:schemeClr val="accent1">
                <a:alpha val="50195"/>
              </a:schemeClr>
            </a:solidFill>
            <a:ln w="9525" cap="rnd">
              <a:noFill/>
              <a:round/>
              <a:headEnd/>
              <a:tailEnd/>
            </a:ln>
          </p:spPr>
          <p:txBody>
            <a:bodyPr/>
            <a:lstStyle/>
            <a:p>
              <a:endParaRPr lang="zh-CN" altLang="en-US"/>
            </a:p>
          </p:txBody>
        </p:sp>
        <p:grpSp>
          <p:nvGrpSpPr>
            <p:cNvPr id="740" name="Group 7"/>
            <p:cNvGrpSpPr>
              <a:grpSpLocks/>
            </p:cNvGrpSpPr>
            <p:nvPr/>
          </p:nvGrpSpPr>
          <p:grpSpPr bwMode="auto">
            <a:xfrm>
              <a:off x="5171" y="2064"/>
              <a:ext cx="487" cy="739"/>
              <a:chOff x="5171" y="2064"/>
              <a:chExt cx="487" cy="739"/>
            </a:xfrm>
          </p:grpSpPr>
          <p:grpSp>
            <p:nvGrpSpPr>
              <p:cNvPr id="939" name="Group 8"/>
              <p:cNvGrpSpPr>
                <a:grpSpLocks/>
              </p:cNvGrpSpPr>
              <p:nvPr/>
            </p:nvGrpSpPr>
            <p:grpSpPr bwMode="auto">
              <a:xfrm>
                <a:off x="5214" y="2357"/>
                <a:ext cx="96" cy="87"/>
                <a:chOff x="5214" y="2357"/>
                <a:chExt cx="96" cy="87"/>
              </a:xfrm>
            </p:grpSpPr>
            <p:sp>
              <p:nvSpPr>
                <p:cNvPr id="957" name="AutoShape 9"/>
                <p:cNvSpPr>
                  <a:spLocks noChangeArrowheads="1"/>
                </p:cNvSpPr>
                <p:nvPr/>
              </p:nvSpPr>
              <p:spPr bwMode="auto">
                <a:xfrm rot="19620000" flipH="1">
                  <a:off x="5227" y="2370"/>
                  <a:ext cx="71" cy="68"/>
                </a:xfrm>
                <a:prstGeom prst="parallelogram">
                  <a:avLst>
                    <a:gd name="adj" fmla="val 26098"/>
                  </a:avLst>
                </a:prstGeom>
                <a:solidFill>
                  <a:schemeClr val="accent1"/>
                </a:solidFill>
                <a:ln w="12700">
                  <a:solidFill>
                    <a:schemeClr val="tx1"/>
                  </a:solidFill>
                  <a:miter lim="800000"/>
                  <a:headEnd/>
                  <a:tailEnd/>
                </a:ln>
              </p:spPr>
              <p:txBody>
                <a:bodyPr wrap="none" anchor="ctr"/>
                <a:lstStyle/>
                <a:p>
                  <a:endParaRPr lang="zh-CN" altLang="en-US"/>
                </a:p>
              </p:txBody>
            </p:sp>
            <p:sp>
              <p:nvSpPr>
                <p:cNvPr id="958" name="AutoShape 10"/>
                <p:cNvSpPr>
                  <a:spLocks noChangeArrowheads="1"/>
                </p:cNvSpPr>
                <p:nvPr/>
              </p:nvSpPr>
              <p:spPr bwMode="auto">
                <a:xfrm rot="19620000" flipH="1">
                  <a:off x="5229" y="2357"/>
                  <a:ext cx="71" cy="67"/>
                </a:xfrm>
                <a:prstGeom prst="parallelogram">
                  <a:avLst>
                    <a:gd name="adj" fmla="val 26488"/>
                  </a:avLst>
                </a:prstGeom>
                <a:solidFill>
                  <a:schemeClr val="accent1"/>
                </a:solidFill>
                <a:ln w="12700">
                  <a:solidFill>
                    <a:schemeClr val="tx1"/>
                  </a:solidFill>
                  <a:miter lim="800000"/>
                  <a:headEnd/>
                  <a:tailEnd/>
                </a:ln>
              </p:spPr>
              <p:txBody>
                <a:bodyPr wrap="none" anchor="ctr"/>
                <a:lstStyle/>
                <a:p>
                  <a:endParaRPr lang="zh-CN" altLang="en-US"/>
                </a:p>
              </p:txBody>
            </p:sp>
            <p:sp>
              <p:nvSpPr>
                <p:cNvPr id="959" name="Line 11"/>
                <p:cNvSpPr>
                  <a:spLocks noChangeShapeType="1"/>
                </p:cNvSpPr>
                <p:nvPr/>
              </p:nvSpPr>
              <p:spPr bwMode="auto">
                <a:xfrm flipH="1">
                  <a:off x="5266" y="2427"/>
                  <a:ext cx="1"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0" name="Line 12"/>
                <p:cNvSpPr>
                  <a:spLocks noChangeShapeType="1"/>
                </p:cNvSpPr>
                <p:nvPr/>
              </p:nvSpPr>
              <p:spPr bwMode="auto">
                <a:xfrm>
                  <a:off x="5308" y="2399"/>
                  <a:ext cx="0"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1" name="Line 13"/>
                <p:cNvSpPr>
                  <a:spLocks noChangeShapeType="1"/>
                </p:cNvSpPr>
                <p:nvPr/>
              </p:nvSpPr>
              <p:spPr bwMode="auto">
                <a:xfrm>
                  <a:off x="5310" y="2399"/>
                  <a:ext cx="0"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2" name="Line 14"/>
                <p:cNvSpPr>
                  <a:spLocks noChangeShapeType="1"/>
                </p:cNvSpPr>
                <p:nvPr/>
              </p:nvSpPr>
              <p:spPr bwMode="auto">
                <a:xfrm flipH="1">
                  <a:off x="5217" y="2381"/>
                  <a:ext cx="1"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3" name="Line 15"/>
                <p:cNvSpPr>
                  <a:spLocks noChangeShapeType="1"/>
                </p:cNvSpPr>
                <p:nvPr/>
              </p:nvSpPr>
              <p:spPr bwMode="auto">
                <a:xfrm>
                  <a:off x="5214" y="2380"/>
                  <a:ext cx="0" cy="19"/>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940" name="Group 16"/>
              <p:cNvGrpSpPr>
                <a:grpSpLocks/>
              </p:cNvGrpSpPr>
              <p:nvPr/>
            </p:nvGrpSpPr>
            <p:grpSpPr bwMode="auto">
              <a:xfrm>
                <a:off x="5171" y="2064"/>
                <a:ext cx="487" cy="739"/>
                <a:chOff x="5171" y="2064"/>
                <a:chExt cx="487" cy="739"/>
              </a:xfrm>
            </p:grpSpPr>
            <p:sp>
              <p:nvSpPr>
                <p:cNvPr id="941" name="Freeform 17"/>
                <p:cNvSpPr>
                  <a:spLocks/>
                </p:cNvSpPr>
                <p:nvPr/>
              </p:nvSpPr>
              <p:spPr bwMode="auto">
                <a:xfrm>
                  <a:off x="5174" y="23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solidFill>
                  <a:srgbClr val="FFFFFF"/>
                </a:solidFill>
                <a:ln w="9525" cap="rnd">
                  <a:noFill/>
                  <a:round/>
                  <a:headEnd/>
                  <a:tailEnd/>
                </a:ln>
              </p:spPr>
              <p:txBody>
                <a:bodyPr/>
                <a:lstStyle/>
                <a:p>
                  <a:endParaRPr lang="zh-CN" altLang="en-US"/>
                </a:p>
              </p:txBody>
            </p:sp>
            <p:sp>
              <p:nvSpPr>
                <p:cNvPr id="942" name="Freeform 18"/>
                <p:cNvSpPr>
                  <a:spLocks/>
                </p:cNvSpPr>
                <p:nvPr/>
              </p:nvSpPr>
              <p:spPr bwMode="auto">
                <a:xfrm>
                  <a:off x="5174" y="23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noFill/>
                <a:ln w="12700" cap="rnd">
                  <a:solidFill>
                    <a:srgbClr val="000000"/>
                  </a:solidFill>
                  <a:round/>
                  <a:headEnd type="none" w="sm" len="sm"/>
                  <a:tailEnd type="none" w="sm" len="sm"/>
                </a:ln>
              </p:spPr>
              <p:txBody>
                <a:bodyPr/>
                <a:lstStyle/>
                <a:p>
                  <a:endParaRPr lang="zh-CN" altLang="en-US"/>
                </a:p>
              </p:txBody>
            </p:sp>
            <p:sp>
              <p:nvSpPr>
                <p:cNvPr id="943" name="Freeform 19"/>
                <p:cNvSpPr>
                  <a:spLocks/>
                </p:cNvSpPr>
                <p:nvPr/>
              </p:nvSpPr>
              <p:spPr bwMode="auto">
                <a:xfrm>
                  <a:off x="5247" y="23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solidFill>
                  <a:srgbClr val="FFFFFF"/>
                </a:solidFill>
                <a:ln w="9525" cap="rnd">
                  <a:noFill/>
                  <a:round/>
                  <a:headEnd/>
                  <a:tailEnd/>
                </a:ln>
              </p:spPr>
              <p:txBody>
                <a:bodyPr/>
                <a:lstStyle/>
                <a:p>
                  <a:endParaRPr lang="zh-CN" altLang="en-US"/>
                </a:p>
              </p:txBody>
            </p:sp>
            <p:sp>
              <p:nvSpPr>
                <p:cNvPr id="944" name="Freeform 20"/>
                <p:cNvSpPr>
                  <a:spLocks/>
                </p:cNvSpPr>
                <p:nvPr/>
              </p:nvSpPr>
              <p:spPr bwMode="auto">
                <a:xfrm>
                  <a:off x="5247" y="23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noFill/>
                <a:ln w="12700" cap="rnd">
                  <a:solidFill>
                    <a:srgbClr val="000000"/>
                  </a:solidFill>
                  <a:round/>
                  <a:headEnd type="none" w="sm" len="sm"/>
                  <a:tailEnd type="none" w="sm" len="sm"/>
                </a:ln>
              </p:spPr>
              <p:txBody>
                <a:bodyPr/>
                <a:lstStyle/>
                <a:p>
                  <a:endParaRPr lang="zh-CN" altLang="en-US"/>
                </a:p>
              </p:txBody>
            </p:sp>
            <p:sp>
              <p:nvSpPr>
                <p:cNvPr id="945" name="Freeform 21"/>
                <p:cNvSpPr>
                  <a:spLocks/>
                </p:cNvSpPr>
                <p:nvPr/>
              </p:nvSpPr>
              <p:spPr bwMode="auto">
                <a:xfrm>
                  <a:off x="5171" y="24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solidFill>
                  <a:srgbClr val="FFFFFF"/>
                </a:solidFill>
                <a:ln w="9525" cap="rnd">
                  <a:noFill/>
                  <a:round/>
                  <a:headEnd/>
                  <a:tailEnd/>
                </a:ln>
              </p:spPr>
              <p:txBody>
                <a:bodyPr/>
                <a:lstStyle/>
                <a:p>
                  <a:endParaRPr lang="zh-CN" altLang="en-US"/>
                </a:p>
              </p:txBody>
            </p:sp>
            <p:sp>
              <p:nvSpPr>
                <p:cNvPr id="946" name="Freeform 22"/>
                <p:cNvSpPr>
                  <a:spLocks/>
                </p:cNvSpPr>
                <p:nvPr/>
              </p:nvSpPr>
              <p:spPr bwMode="auto">
                <a:xfrm>
                  <a:off x="5171" y="24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noFill/>
                <a:ln w="12700" cap="rnd">
                  <a:solidFill>
                    <a:srgbClr val="000000"/>
                  </a:solidFill>
                  <a:round/>
                  <a:headEnd type="none" w="sm" len="sm"/>
                  <a:tailEnd type="none" w="sm" len="sm"/>
                </a:ln>
              </p:spPr>
              <p:txBody>
                <a:bodyPr/>
                <a:lstStyle/>
                <a:p>
                  <a:endParaRPr lang="zh-CN" altLang="en-US"/>
                </a:p>
              </p:txBody>
            </p:sp>
            <p:sp>
              <p:nvSpPr>
                <p:cNvPr id="947" name="Freeform 23"/>
                <p:cNvSpPr>
                  <a:spLocks/>
                </p:cNvSpPr>
                <p:nvPr/>
              </p:nvSpPr>
              <p:spPr bwMode="auto">
                <a:xfrm>
                  <a:off x="5354" y="20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solidFill>
                  <a:srgbClr val="FFFFFF"/>
                </a:solidFill>
                <a:ln w="9525" cap="rnd">
                  <a:noFill/>
                  <a:round/>
                  <a:headEnd/>
                  <a:tailEnd/>
                </a:ln>
              </p:spPr>
              <p:txBody>
                <a:bodyPr/>
                <a:lstStyle/>
                <a:p>
                  <a:endParaRPr lang="zh-CN" altLang="en-US"/>
                </a:p>
              </p:txBody>
            </p:sp>
            <p:sp>
              <p:nvSpPr>
                <p:cNvPr id="948" name="Freeform 24"/>
                <p:cNvSpPr>
                  <a:spLocks/>
                </p:cNvSpPr>
                <p:nvPr/>
              </p:nvSpPr>
              <p:spPr bwMode="auto">
                <a:xfrm>
                  <a:off x="5354" y="20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noFill/>
                <a:ln w="12700" cap="rnd">
                  <a:solidFill>
                    <a:srgbClr val="000000"/>
                  </a:solidFill>
                  <a:round/>
                  <a:headEnd type="none" w="sm" len="sm"/>
                  <a:tailEnd type="none" w="sm" len="sm"/>
                </a:ln>
              </p:spPr>
              <p:txBody>
                <a:bodyPr/>
                <a:lstStyle/>
                <a:p>
                  <a:endParaRPr lang="zh-CN" altLang="en-US"/>
                </a:p>
              </p:txBody>
            </p:sp>
            <p:sp>
              <p:nvSpPr>
                <p:cNvPr id="949" name="Freeform 25"/>
                <p:cNvSpPr>
                  <a:spLocks/>
                </p:cNvSpPr>
                <p:nvPr/>
              </p:nvSpPr>
              <p:spPr bwMode="auto">
                <a:xfrm>
                  <a:off x="5451" y="2561"/>
                  <a:ext cx="207" cy="242"/>
                </a:xfrm>
                <a:custGeom>
                  <a:avLst/>
                  <a:gdLst>
                    <a:gd name="T0" fmla="*/ 2 w 207"/>
                    <a:gd name="T1" fmla="*/ 241 h 242"/>
                    <a:gd name="T2" fmla="*/ 206 w 207"/>
                    <a:gd name="T3" fmla="*/ 40 h 242"/>
                    <a:gd name="T4" fmla="*/ 206 w 207"/>
                    <a:gd name="T5" fmla="*/ 36 h 242"/>
                    <a:gd name="T6" fmla="*/ 206 w 207"/>
                    <a:gd name="T7" fmla="*/ 31 h 242"/>
                    <a:gd name="T8" fmla="*/ 206 w 207"/>
                    <a:gd name="T9" fmla="*/ 26 h 242"/>
                    <a:gd name="T10" fmla="*/ 206 w 207"/>
                    <a:gd name="T11" fmla="*/ 21 h 242"/>
                    <a:gd name="T12" fmla="*/ 206 w 207"/>
                    <a:gd name="T13" fmla="*/ 16 h 242"/>
                    <a:gd name="T14" fmla="*/ 206 w 207"/>
                    <a:gd name="T15" fmla="*/ 12 h 242"/>
                    <a:gd name="T16" fmla="*/ 206 w 207"/>
                    <a:gd name="T17" fmla="*/ 7 h 242"/>
                    <a:gd name="T18" fmla="*/ 206 w 207"/>
                    <a:gd name="T19" fmla="*/ 0 h 242"/>
                    <a:gd name="T20" fmla="*/ 201 w 207"/>
                    <a:gd name="T21" fmla="*/ 0 h 242"/>
                    <a:gd name="T22" fmla="*/ 196 w 207"/>
                    <a:gd name="T23" fmla="*/ 0 h 242"/>
                    <a:gd name="T24" fmla="*/ 191 w 207"/>
                    <a:gd name="T25" fmla="*/ 2 h 242"/>
                    <a:gd name="T26" fmla="*/ 187 w 207"/>
                    <a:gd name="T27" fmla="*/ 7 h 242"/>
                    <a:gd name="T28" fmla="*/ 184 w 207"/>
                    <a:gd name="T29" fmla="*/ 12 h 242"/>
                    <a:gd name="T30" fmla="*/ 180 w 207"/>
                    <a:gd name="T31" fmla="*/ 19 h 242"/>
                    <a:gd name="T32" fmla="*/ 175 w 207"/>
                    <a:gd name="T33" fmla="*/ 31 h 242"/>
                    <a:gd name="T34" fmla="*/ 173 w 207"/>
                    <a:gd name="T35" fmla="*/ 40 h 242"/>
                    <a:gd name="T36" fmla="*/ 0 w 207"/>
                    <a:gd name="T37" fmla="*/ 214 h 242"/>
                    <a:gd name="T38" fmla="*/ 2 w 207"/>
                    <a:gd name="T39" fmla="*/ 241 h 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42"/>
                    <a:gd name="T62" fmla="*/ 207 w 207"/>
                    <a:gd name="T63" fmla="*/ 242 h 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solidFill>
                  <a:srgbClr val="FFFFFF"/>
                </a:solidFill>
                <a:ln w="9525" cap="rnd">
                  <a:noFill/>
                  <a:round/>
                  <a:headEnd/>
                  <a:tailEnd/>
                </a:ln>
              </p:spPr>
              <p:txBody>
                <a:bodyPr/>
                <a:lstStyle/>
                <a:p>
                  <a:endParaRPr lang="zh-CN" altLang="en-US"/>
                </a:p>
              </p:txBody>
            </p:sp>
            <p:sp>
              <p:nvSpPr>
                <p:cNvPr id="950" name="Freeform 26"/>
                <p:cNvSpPr>
                  <a:spLocks/>
                </p:cNvSpPr>
                <p:nvPr/>
              </p:nvSpPr>
              <p:spPr bwMode="auto">
                <a:xfrm>
                  <a:off x="5451" y="2561"/>
                  <a:ext cx="207" cy="242"/>
                </a:xfrm>
                <a:custGeom>
                  <a:avLst/>
                  <a:gdLst>
                    <a:gd name="T0" fmla="*/ 2 w 207"/>
                    <a:gd name="T1" fmla="*/ 241 h 242"/>
                    <a:gd name="T2" fmla="*/ 206 w 207"/>
                    <a:gd name="T3" fmla="*/ 40 h 242"/>
                    <a:gd name="T4" fmla="*/ 206 w 207"/>
                    <a:gd name="T5" fmla="*/ 40 h 242"/>
                    <a:gd name="T6" fmla="*/ 206 w 207"/>
                    <a:gd name="T7" fmla="*/ 36 h 242"/>
                    <a:gd name="T8" fmla="*/ 206 w 207"/>
                    <a:gd name="T9" fmla="*/ 31 h 242"/>
                    <a:gd name="T10" fmla="*/ 206 w 207"/>
                    <a:gd name="T11" fmla="*/ 26 h 242"/>
                    <a:gd name="T12" fmla="*/ 206 w 207"/>
                    <a:gd name="T13" fmla="*/ 21 h 242"/>
                    <a:gd name="T14" fmla="*/ 206 w 207"/>
                    <a:gd name="T15" fmla="*/ 16 h 242"/>
                    <a:gd name="T16" fmla="*/ 206 w 207"/>
                    <a:gd name="T17" fmla="*/ 12 h 242"/>
                    <a:gd name="T18" fmla="*/ 206 w 207"/>
                    <a:gd name="T19" fmla="*/ 7 h 242"/>
                    <a:gd name="T20" fmla="*/ 206 w 207"/>
                    <a:gd name="T21" fmla="*/ 0 h 242"/>
                    <a:gd name="T22" fmla="*/ 206 w 207"/>
                    <a:gd name="T23" fmla="*/ 0 h 242"/>
                    <a:gd name="T24" fmla="*/ 201 w 207"/>
                    <a:gd name="T25" fmla="*/ 0 h 242"/>
                    <a:gd name="T26" fmla="*/ 196 w 207"/>
                    <a:gd name="T27" fmla="*/ 0 h 242"/>
                    <a:gd name="T28" fmla="*/ 191 w 207"/>
                    <a:gd name="T29" fmla="*/ 2 h 242"/>
                    <a:gd name="T30" fmla="*/ 187 w 207"/>
                    <a:gd name="T31" fmla="*/ 7 h 242"/>
                    <a:gd name="T32" fmla="*/ 184 w 207"/>
                    <a:gd name="T33" fmla="*/ 12 h 242"/>
                    <a:gd name="T34" fmla="*/ 180 w 207"/>
                    <a:gd name="T35" fmla="*/ 19 h 242"/>
                    <a:gd name="T36" fmla="*/ 175 w 207"/>
                    <a:gd name="T37" fmla="*/ 31 h 242"/>
                    <a:gd name="T38" fmla="*/ 173 w 207"/>
                    <a:gd name="T39" fmla="*/ 40 h 242"/>
                    <a:gd name="T40" fmla="*/ 0 w 207"/>
                    <a:gd name="T41" fmla="*/ 214 h 242"/>
                    <a:gd name="T42" fmla="*/ 2 w 207"/>
                    <a:gd name="T43" fmla="*/ 241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242"/>
                    <a:gd name="T68" fmla="*/ 207 w 207"/>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noFill/>
                <a:ln w="12700" cap="rnd">
                  <a:solidFill>
                    <a:srgbClr val="000000"/>
                  </a:solidFill>
                  <a:round/>
                  <a:headEnd type="none" w="sm" len="sm"/>
                  <a:tailEnd type="none" w="sm" len="sm"/>
                </a:ln>
              </p:spPr>
              <p:txBody>
                <a:bodyPr/>
                <a:lstStyle/>
                <a:p>
                  <a:endParaRPr lang="zh-CN" altLang="en-US"/>
                </a:p>
              </p:txBody>
            </p:sp>
            <p:sp>
              <p:nvSpPr>
                <p:cNvPr id="951" name="Freeform 27"/>
                <p:cNvSpPr>
                  <a:spLocks/>
                </p:cNvSpPr>
                <p:nvPr/>
              </p:nvSpPr>
              <p:spPr bwMode="auto">
                <a:xfrm>
                  <a:off x="5354" y="20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solidFill>
                  <a:srgbClr val="FFFFFF"/>
                </a:solidFill>
                <a:ln w="9525" cap="rnd">
                  <a:noFill/>
                  <a:round/>
                  <a:headEnd/>
                  <a:tailEnd/>
                </a:ln>
              </p:spPr>
              <p:txBody>
                <a:bodyPr/>
                <a:lstStyle/>
                <a:p>
                  <a:endParaRPr lang="zh-CN" altLang="en-US"/>
                </a:p>
              </p:txBody>
            </p:sp>
            <p:sp>
              <p:nvSpPr>
                <p:cNvPr id="952" name="Freeform 28"/>
                <p:cNvSpPr>
                  <a:spLocks/>
                </p:cNvSpPr>
                <p:nvPr/>
              </p:nvSpPr>
              <p:spPr bwMode="auto">
                <a:xfrm>
                  <a:off x="5354" y="20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noFill/>
                <a:ln w="12700" cap="rnd">
                  <a:solidFill>
                    <a:srgbClr val="000000"/>
                  </a:solidFill>
                  <a:round/>
                  <a:headEnd type="none" w="sm" len="sm"/>
                  <a:tailEnd type="none" w="sm" len="sm"/>
                </a:ln>
              </p:spPr>
              <p:txBody>
                <a:bodyPr/>
                <a:lstStyle/>
                <a:p>
                  <a:endParaRPr lang="zh-CN" altLang="en-US"/>
                </a:p>
              </p:txBody>
            </p:sp>
            <p:sp>
              <p:nvSpPr>
                <p:cNvPr id="953" name="Freeform 29"/>
                <p:cNvSpPr>
                  <a:spLocks/>
                </p:cNvSpPr>
                <p:nvPr/>
              </p:nvSpPr>
              <p:spPr bwMode="auto">
                <a:xfrm>
                  <a:off x="5388" y="21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solidFill>
                  <a:srgbClr val="000000"/>
                </a:solidFill>
                <a:ln w="9525" cap="rnd">
                  <a:noFill/>
                  <a:round/>
                  <a:headEnd/>
                  <a:tailEnd/>
                </a:ln>
              </p:spPr>
              <p:txBody>
                <a:bodyPr/>
                <a:lstStyle/>
                <a:p>
                  <a:endParaRPr lang="zh-CN" altLang="en-US"/>
                </a:p>
              </p:txBody>
            </p:sp>
            <p:sp>
              <p:nvSpPr>
                <p:cNvPr id="954" name="Freeform 30"/>
                <p:cNvSpPr>
                  <a:spLocks/>
                </p:cNvSpPr>
                <p:nvPr/>
              </p:nvSpPr>
              <p:spPr bwMode="auto">
                <a:xfrm>
                  <a:off x="5388" y="21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noFill/>
                <a:ln w="12700" cap="rnd">
                  <a:solidFill>
                    <a:srgbClr val="000000"/>
                  </a:solidFill>
                  <a:round/>
                  <a:headEnd type="none" w="sm" len="sm"/>
                  <a:tailEnd type="none" w="sm" len="sm"/>
                </a:ln>
              </p:spPr>
              <p:txBody>
                <a:bodyPr/>
                <a:lstStyle/>
                <a:p>
                  <a:endParaRPr lang="zh-CN" altLang="en-US"/>
                </a:p>
              </p:txBody>
            </p:sp>
            <p:sp>
              <p:nvSpPr>
                <p:cNvPr id="955" name="Freeform 31"/>
                <p:cNvSpPr>
                  <a:spLocks/>
                </p:cNvSpPr>
                <p:nvPr/>
              </p:nvSpPr>
              <p:spPr bwMode="auto">
                <a:xfrm>
                  <a:off x="5276" y="2545"/>
                  <a:ext cx="120" cy="127"/>
                </a:xfrm>
                <a:custGeom>
                  <a:avLst/>
                  <a:gdLst>
                    <a:gd name="T0" fmla="*/ 72 w 120"/>
                    <a:gd name="T1" fmla="*/ 51 h 127"/>
                    <a:gd name="T2" fmla="*/ 81 w 120"/>
                    <a:gd name="T3" fmla="*/ 64 h 127"/>
                    <a:gd name="T4" fmla="*/ 93 w 120"/>
                    <a:gd name="T5" fmla="*/ 76 h 127"/>
                    <a:gd name="T6" fmla="*/ 100 w 120"/>
                    <a:gd name="T7" fmla="*/ 86 h 127"/>
                    <a:gd name="T8" fmla="*/ 107 w 120"/>
                    <a:gd name="T9" fmla="*/ 98 h 127"/>
                    <a:gd name="T10" fmla="*/ 112 w 120"/>
                    <a:gd name="T11" fmla="*/ 106 h 127"/>
                    <a:gd name="T12" fmla="*/ 116 w 120"/>
                    <a:gd name="T13" fmla="*/ 116 h 127"/>
                    <a:gd name="T14" fmla="*/ 119 w 120"/>
                    <a:gd name="T15" fmla="*/ 121 h 127"/>
                    <a:gd name="T16" fmla="*/ 116 w 120"/>
                    <a:gd name="T17" fmla="*/ 123 h 127"/>
                    <a:gd name="T18" fmla="*/ 114 w 120"/>
                    <a:gd name="T19" fmla="*/ 126 h 127"/>
                    <a:gd name="T20" fmla="*/ 107 w 120"/>
                    <a:gd name="T21" fmla="*/ 123 h 127"/>
                    <a:gd name="T22" fmla="*/ 102 w 120"/>
                    <a:gd name="T23" fmla="*/ 121 h 127"/>
                    <a:gd name="T24" fmla="*/ 93 w 120"/>
                    <a:gd name="T25" fmla="*/ 113 h 127"/>
                    <a:gd name="T26" fmla="*/ 84 w 120"/>
                    <a:gd name="T27" fmla="*/ 106 h 127"/>
                    <a:gd name="T28" fmla="*/ 72 w 120"/>
                    <a:gd name="T29" fmla="*/ 96 h 127"/>
                    <a:gd name="T30" fmla="*/ 60 w 120"/>
                    <a:gd name="T31" fmla="*/ 84 h 127"/>
                    <a:gd name="T32" fmla="*/ 49 w 120"/>
                    <a:gd name="T33" fmla="*/ 74 h 127"/>
                    <a:gd name="T34" fmla="*/ 37 w 120"/>
                    <a:gd name="T35" fmla="*/ 59 h 127"/>
                    <a:gd name="T36" fmla="*/ 25 w 120"/>
                    <a:gd name="T37" fmla="*/ 49 h 127"/>
                    <a:gd name="T38" fmla="*/ 18 w 120"/>
                    <a:gd name="T39" fmla="*/ 37 h 127"/>
                    <a:gd name="T40" fmla="*/ 11 w 120"/>
                    <a:gd name="T41" fmla="*/ 27 h 127"/>
                    <a:gd name="T42" fmla="*/ 7 w 120"/>
                    <a:gd name="T43" fmla="*/ 17 h 127"/>
                    <a:gd name="T44" fmla="*/ 2 w 120"/>
                    <a:gd name="T45" fmla="*/ 9 h 127"/>
                    <a:gd name="T46" fmla="*/ 0 w 120"/>
                    <a:gd name="T47" fmla="*/ 2 h 127"/>
                    <a:gd name="T48" fmla="*/ 0 w 120"/>
                    <a:gd name="T49" fmla="*/ 0 h 127"/>
                    <a:gd name="T50" fmla="*/ 4 w 120"/>
                    <a:gd name="T51" fmla="*/ 0 h 127"/>
                    <a:gd name="T52" fmla="*/ 9 w 120"/>
                    <a:gd name="T53" fmla="*/ 0 h 127"/>
                    <a:gd name="T54" fmla="*/ 16 w 120"/>
                    <a:gd name="T55" fmla="*/ 4 h 127"/>
                    <a:gd name="T56" fmla="*/ 25 w 120"/>
                    <a:gd name="T57" fmla="*/ 9 h 127"/>
                    <a:gd name="T58" fmla="*/ 37 w 120"/>
                    <a:gd name="T59" fmla="*/ 17 h 127"/>
                    <a:gd name="T60" fmla="*/ 46 w 120"/>
                    <a:gd name="T61" fmla="*/ 27 h 127"/>
                    <a:gd name="T62" fmla="*/ 58 w 120"/>
                    <a:gd name="T63" fmla="*/ 37 h 127"/>
                    <a:gd name="T64" fmla="*/ 72 w 120"/>
                    <a:gd name="T65" fmla="*/ 51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7"/>
                    <a:gd name="T101" fmla="*/ 120 w 12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7">
                      <a:moveTo>
                        <a:pt x="72" y="51"/>
                      </a:move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solidFill>
                  <a:srgbClr val="FFFFFF"/>
                </a:solidFill>
                <a:ln w="9525" cap="rnd">
                  <a:noFill/>
                  <a:round/>
                  <a:headEnd/>
                  <a:tailEnd/>
                </a:ln>
              </p:spPr>
              <p:txBody>
                <a:bodyPr/>
                <a:lstStyle/>
                <a:p>
                  <a:endParaRPr lang="zh-CN" altLang="en-US"/>
                </a:p>
              </p:txBody>
            </p:sp>
            <p:sp>
              <p:nvSpPr>
                <p:cNvPr id="956" name="Freeform 32"/>
                <p:cNvSpPr>
                  <a:spLocks/>
                </p:cNvSpPr>
                <p:nvPr/>
              </p:nvSpPr>
              <p:spPr bwMode="auto">
                <a:xfrm>
                  <a:off x="5276" y="2545"/>
                  <a:ext cx="120" cy="127"/>
                </a:xfrm>
                <a:custGeom>
                  <a:avLst/>
                  <a:gdLst>
                    <a:gd name="T0" fmla="*/ 72 w 120"/>
                    <a:gd name="T1" fmla="*/ 51 h 127"/>
                    <a:gd name="T2" fmla="*/ 72 w 120"/>
                    <a:gd name="T3" fmla="*/ 51 h 127"/>
                    <a:gd name="T4" fmla="*/ 81 w 120"/>
                    <a:gd name="T5" fmla="*/ 64 h 127"/>
                    <a:gd name="T6" fmla="*/ 93 w 120"/>
                    <a:gd name="T7" fmla="*/ 76 h 127"/>
                    <a:gd name="T8" fmla="*/ 100 w 120"/>
                    <a:gd name="T9" fmla="*/ 86 h 127"/>
                    <a:gd name="T10" fmla="*/ 107 w 120"/>
                    <a:gd name="T11" fmla="*/ 98 h 127"/>
                    <a:gd name="T12" fmla="*/ 112 w 120"/>
                    <a:gd name="T13" fmla="*/ 106 h 127"/>
                    <a:gd name="T14" fmla="*/ 116 w 120"/>
                    <a:gd name="T15" fmla="*/ 116 h 127"/>
                    <a:gd name="T16" fmla="*/ 119 w 120"/>
                    <a:gd name="T17" fmla="*/ 121 h 127"/>
                    <a:gd name="T18" fmla="*/ 116 w 120"/>
                    <a:gd name="T19" fmla="*/ 123 h 127"/>
                    <a:gd name="T20" fmla="*/ 116 w 120"/>
                    <a:gd name="T21" fmla="*/ 123 h 127"/>
                    <a:gd name="T22" fmla="*/ 114 w 120"/>
                    <a:gd name="T23" fmla="*/ 126 h 127"/>
                    <a:gd name="T24" fmla="*/ 107 w 120"/>
                    <a:gd name="T25" fmla="*/ 123 h 127"/>
                    <a:gd name="T26" fmla="*/ 102 w 120"/>
                    <a:gd name="T27" fmla="*/ 121 h 127"/>
                    <a:gd name="T28" fmla="*/ 93 w 120"/>
                    <a:gd name="T29" fmla="*/ 113 h 127"/>
                    <a:gd name="T30" fmla="*/ 84 w 120"/>
                    <a:gd name="T31" fmla="*/ 106 h 127"/>
                    <a:gd name="T32" fmla="*/ 72 w 120"/>
                    <a:gd name="T33" fmla="*/ 96 h 127"/>
                    <a:gd name="T34" fmla="*/ 60 w 120"/>
                    <a:gd name="T35" fmla="*/ 84 h 127"/>
                    <a:gd name="T36" fmla="*/ 49 w 120"/>
                    <a:gd name="T37" fmla="*/ 74 h 127"/>
                    <a:gd name="T38" fmla="*/ 49 w 120"/>
                    <a:gd name="T39" fmla="*/ 74 h 127"/>
                    <a:gd name="T40" fmla="*/ 37 w 120"/>
                    <a:gd name="T41" fmla="*/ 59 h 127"/>
                    <a:gd name="T42" fmla="*/ 25 w 120"/>
                    <a:gd name="T43" fmla="*/ 49 h 127"/>
                    <a:gd name="T44" fmla="*/ 18 w 120"/>
                    <a:gd name="T45" fmla="*/ 37 h 127"/>
                    <a:gd name="T46" fmla="*/ 11 w 120"/>
                    <a:gd name="T47" fmla="*/ 27 h 127"/>
                    <a:gd name="T48" fmla="*/ 7 w 120"/>
                    <a:gd name="T49" fmla="*/ 17 h 127"/>
                    <a:gd name="T50" fmla="*/ 2 w 120"/>
                    <a:gd name="T51" fmla="*/ 9 h 127"/>
                    <a:gd name="T52" fmla="*/ 0 w 120"/>
                    <a:gd name="T53" fmla="*/ 2 h 127"/>
                    <a:gd name="T54" fmla="*/ 0 w 120"/>
                    <a:gd name="T55" fmla="*/ 0 h 127"/>
                    <a:gd name="T56" fmla="*/ 0 w 120"/>
                    <a:gd name="T57" fmla="*/ 0 h 127"/>
                    <a:gd name="T58" fmla="*/ 4 w 120"/>
                    <a:gd name="T59" fmla="*/ 0 h 127"/>
                    <a:gd name="T60" fmla="*/ 9 w 120"/>
                    <a:gd name="T61" fmla="*/ 0 h 127"/>
                    <a:gd name="T62" fmla="*/ 16 w 120"/>
                    <a:gd name="T63" fmla="*/ 4 h 127"/>
                    <a:gd name="T64" fmla="*/ 25 w 120"/>
                    <a:gd name="T65" fmla="*/ 9 h 127"/>
                    <a:gd name="T66" fmla="*/ 37 w 120"/>
                    <a:gd name="T67" fmla="*/ 17 h 127"/>
                    <a:gd name="T68" fmla="*/ 46 w 120"/>
                    <a:gd name="T69" fmla="*/ 27 h 127"/>
                    <a:gd name="T70" fmla="*/ 58 w 120"/>
                    <a:gd name="T71" fmla="*/ 37 h 127"/>
                    <a:gd name="T72" fmla="*/ 72 w 120"/>
                    <a:gd name="T73" fmla="*/ 5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27"/>
                    <a:gd name="T113" fmla="*/ 120 w 120"/>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27">
                      <a:moveTo>
                        <a:pt x="72" y="51"/>
                      </a:moveTo>
                      <a:lnTo>
                        <a:pt x="72" y="51"/>
                      </a:ln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741" name="Group 33"/>
            <p:cNvGrpSpPr>
              <a:grpSpLocks/>
            </p:cNvGrpSpPr>
            <p:nvPr/>
          </p:nvGrpSpPr>
          <p:grpSpPr bwMode="auto">
            <a:xfrm>
              <a:off x="2435" y="2982"/>
              <a:ext cx="1359" cy="1118"/>
              <a:chOff x="2435" y="2982"/>
              <a:chExt cx="1359" cy="1118"/>
            </a:xfrm>
          </p:grpSpPr>
          <p:sp>
            <p:nvSpPr>
              <p:cNvPr id="873" name="Freeform 34"/>
              <p:cNvSpPr>
                <a:spLocks/>
              </p:cNvSpPr>
              <p:nvPr/>
            </p:nvSpPr>
            <p:spPr bwMode="auto">
              <a:xfrm>
                <a:off x="2447" y="3475"/>
                <a:ext cx="694" cy="609"/>
              </a:xfrm>
              <a:custGeom>
                <a:avLst/>
                <a:gdLst>
                  <a:gd name="T0" fmla="*/ 0 w 694"/>
                  <a:gd name="T1" fmla="*/ 166 h 609"/>
                  <a:gd name="T2" fmla="*/ 166 w 694"/>
                  <a:gd name="T3" fmla="*/ 0 h 609"/>
                  <a:gd name="T4" fmla="*/ 693 w 694"/>
                  <a:gd name="T5" fmla="*/ 421 h 609"/>
                  <a:gd name="T6" fmla="*/ 693 w 694"/>
                  <a:gd name="T7" fmla="*/ 476 h 609"/>
                  <a:gd name="T8" fmla="*/ 526 w 694"/>
                  <a:gd name="T9" fmla="*/ 608 h 609"/>
                  <a:gd name="T10" fmla="*/ 0 w 694"/>
                  <a:gd name="T11" fmla="*/ 184 h 609"/>
                  <a:gd name="T12" fmla="*/ 0 w 694"/>
                  <a:gd name="T13" fmla="*/ 166 h 609"/>
                  <a:gd name="T14" fmla="*/ 0 60000 65536"/>
                  <a:gd name="T15" fmla="*/ 0 60000 65536"/>
                  <a:gd name="T16" fmla="*/ 0 60000 65536"/>
                  <a:gd name="T17" fmla="*/ 0 60000 65536"/>
                  <a:gd name="T18" fmla="*/ 0 60000 65536"/>
                  <a:gd name="T19" fmla="*/ 0 60000 65536"/>
                  <a:gd name="T20" fmla="*/ 0 60000 65536"/>
                  <a:gd name="T21" fmla="*/ 0 w 694"/>
                  <a:gd name="T22" fmla="*/ 0 h 609"/>
                  <a:gd name="T23" fmla="*/ 694 w 694"/>
                  <a:gd name="T24" fmla="*/ 609 h 6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4" h="609">
                    <a:moveTo>
                      <a:pt x="0" y="166"/>
                    </a:moveTo>
                    <a:lnTo>
                      <a:pt x="166" y="0"/>
                    </a:lnTo>
                    <a:lnTo>
                      <a:pt x="693" y="421"/>
                    </a:lnTo>
                    <a:lnTo>
                      <a:pt x="693" y="476"/>
                    </a:lnTo>
                    <a:lnTo>
                      <a:pt x="526" y="608"/>
                    </a:lnTo>
                    <a:lnTo>
                      <a:pt x="0" y="184"/>
                    </a:lnTo>
                    <a:lnTo>
                      <a:pt x="0" y="166"/>
                    </a:lnTo>
                  </a:path>
                </a:pathLst>
              </a:custGeom>
              <a:solidFill>
                <a:srgbClr val="FFFFFF"/>
              </a:solidFill>
              <a:ln w="9525" cap="rnd">
                <a:noFill/>
                <a:round/>
                <a:headEnd/>
                <a:tailEnd/>
              </a:ln>
            </p:spPr>
            <p:txBody>
              <a:bodyPr/>
              <a:lstStyle/>
              <a:p>
                <a:endParaRPr lang="zh-CN" altLang="en-US"/>
              </a:p>
            </p:txBody>
          </p:sp>
          <p:sp>
            <p:nvSpPr>
              <p:cNvPr id="874" name="Freeform 35"/>
              <p:cNvSpPr>
                <a:spLocks/>
              </p:cNvSpPr>
              <p:nvPr/>
            </p:nvSpPr>
            <p:spPr bwMode="auto">
              <a:xfrm>
                <a:off x="2437" y="3458"/>
                <a:ext cx="188" cy="190"/>
              </a:xfrm>
              <a:custGeom>
                <a:avLst/>
                <a:gdLst>
                  <a:gd name="T0" fmla="*/ 184 w 188"/>
                  <a:gd name="T1" fmla="*/ 8 h 190"/>
                  <a:gd name="T2" fmla="*/ 162 w 188"/>
                  <a:gd name="T3" fmla="*/ 10 h 190"/>
                  <a:gd name="T4" fmla="*/ 0 w 188"/>
                  <a:gd name="T5" fmla="*/ 173 h 190"/>
                  <a:gd name="T6" fmla="*/ 24 w 188"/>
                  <a:gd name="T7" fmla="*/ 189 h 190"/>
                  <a:gd name="T8" fmla="*/ 187 w 188"/>
                  <a:gd name="T9" fmla="*/ 23 h 190"/>
                  <a:gd name="T10" fmla="*/ 165 w 188"/>
                  <a:gd name="T11" fmla="*/ 26 h 190"/>
                  <a:gd name="T12" fmla="*/ 184 w 188"/>
                  <a:gd name="T13" fmla="*/ 8 h 190"/>
                  <a:gd name="T14" fmla="*/ 173 w 188"/>
                  <a:gd name="T15" fmla="*/ 0 h 190"/>
                  <a:gd name="T16" fmla="*/ 162 w 188"/>
                  <a:gd name="T17" fmla="*/ 10 h 190"/>
                  <a:gd name="T18" fmla="*/ 184 w 188"/>
                  <a:gd name="T19" fmla="*/ 8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90"/>
                  <a:gd name="T32" fmla="*/ 188 w 188"/>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90">
                    <a:moveTo>
                      <a:pt x="184" y="8"/>
                    </a:moveTo>
                    <a:lnTo>
                      <a:pt x="162" y="10"/>
                    </a:lnTo>
                    <a:lnTo>
                      <a:pt x="0" y="173"/>
                    </a:lnTo>
                    <a:lnTo>
                      <a:pt x="24" y="189"/>
                    </a:lnTo>
                    <a:lnTo>
                      <a:pt x="187" y="23"/>
                    </a:lnTo>
                    <a:lnTo>
                      <a:pt x="165" y="26"/>
                    </a:lnTo>
                    <a:lnTo>
                      <a:pt x="184" y="8"/>
                    </a:lnTo>
                    <a:lnTo>
                      <a:pt x="173" y="0"/>
                    </a:lnTo>
                    <a:lnTo>
                      <a:pt x="162" y="10"/>
                    </a:lnTo>
                    <a:lnTo>
                      <a:pt x="184" y="8"/>
                    </a:lnTo>
                  </a:path>
                </a:pathLst>
              </a:custGeom>
              <a:solidFill>
                <a:srgbClr val="000000"/>
              </a:solidFill>
              <a:ln w="9525" cap="rnd">
                <a:noFill/>
                <a:round/>
                <a:headEnd/>
                <a:tailEnd/>
              </a:ln>
            </p:spPr>
            <p:txBody>
              <a:bodyPr/>
              <a:lstStyle/>
              <a:p>
                <a:endParaRPr lang="zh-CN" altLang="en-US"/>
              </a:p>
            </p:txBody>
          </p:sp>
          <p:sp>
            <p:nvSpPr>
              <p:cNvPr id="875" name="Freeform 36"/>
              <p:cNvSpPr>
                <a:spLocks/>
              </p:cNvSpPr>
              <p:nvPr/>
            </p:nvSpPr>
            <p:spPr bwMode="auto">
              <a:xfrm>
                <a:off x="2603" y="3466"/>
                <a:ext cx="552" cy="442"/>
              </a:xfrm>
              <a:custGeom>
                <a:avLst/>
                <a:gdLst>
                  <a:gd name="T0" fmla="*/ 551 w 552"/>
                  <a:gd name="T1" fmla="*/ 432 h 442"/>
                  <a:gd name="T2" fmla="*/ 548 w 552"/>
                  <a:gd name="T3" fmla="*/ 425 h 442"/>
                  <a:gd name="T4" fmla="*/ 19 w 552"/>
                  <a:gd name="T5" fmla="*/ 0 h 442"/>
                  <a:gd name="T6" fmla="*/ 0 w 552"/>
                  <a:gd name="T7" fmla="*/ 17 h 442"/>
                  <a:gd name="T8" fmla="*/ 526 w 552"/>
                  <a:gd name="T9" fmla="*/ 441 h 442"/>
                  <a:gd name="T10" fmla="*/ 523 w 552"/>
                  <a:gd name="T11" fmla="*/ 432 h 442"/>
                  <a:gd name="T12" fmla="*/ 551 w 552"/>
                  <a:gd name="T13" fmla="*/ 432 h 442"/>
                  <a:gd name="T14" fmla="*/ 551 w 552"/>
                  <a:gd name="T15" fmla="*/ 427 h 442"/>
                  <a:gd name="T16" fmla="*/ 548 w 552"/>
                  <a:gd name="T17" fmla="*/ 425 h 442"/>
                  <a:gd name="T18" fmla="*/ 551 w 552"/>
                  <a:gd name="T19" fmla="*/ 432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442"/>
                  <a:gd name="T32" fmla="*/ 552 w 552"/>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442">
                    <a:moveTo>
                      <a:pt x="551" y="432"/>
                    </a:moveTo>
                    <a:lnTo>
                      <a:pt x="548" y="425"/>
                    </a:lnTo>
                    <a:lnTo>
                      <a:pt x="19" y="0"/>
                    </a:lnTo>
                    <a:lnTo>
                      <a:pt x="0" y="17"/>
                    </a:lnTo>
                    <a:lnTo>
                      <a:pt x="526" y="441"/>
                    </a:lnTo>
                    <a:lnTo>
                      <a:pt x="523" y="432"/>
                    </a:lnTo>
                    <a:lnTo>
                      <a:pt x="551" y="432"/>
                    </a:lnTo>
                    <a:lnTo>
                      <a:pt x="551" y="427"/>
                    </a:lnTo>
                    <a:lnTo>
                      <a:pt x="548" y="425"/>
                    </a:lnTo>
                    <a:lnTo>
                      <a:pt x="551" y="432"/>
                    </a:lnTo>
                  </a:path>
                </a:pathLst>
              </a:custGeom>
              <a:solidFill>
                <a:srgbClr val="000000"/>
              </a:solidFill>
              <a:ln w="9525" cap="rnd">
                <a:noFill/>
                <a:round/>
                <a:headEnd/>
                <a:tailEnd/>
              </a:ln>
            </p:spPr>
            <p:txBody>
              <a:bodyPr/>
              <a:lstStyle/>
              <a:p>
                <a:endParaRPr lang="zh-CN" altLang="en-US"/>
              </a:p>
            </p:txBody>
          </p:sp>
          <p:sp>
            <p:nvSpPr>
              <p:cNvPr id="876" name="Freeform 37"/>
              <p:cNvSpPr>
                <a:spLocks/>
              </p:cNvSpPr>
              <p:nvPr/>
            </p:nvSpPr>
            <p:spPr bwMode="auto">
              <a:xfrm>
                <a:off x="3115" y="3895"/>
                <a:ext cx="45" cy="66"/>
              </a:xfrm>
              <a:custGeom>
                <a:avLst/>
                <a:gdLst>
                  <a:gd name="T0" fmla="*/ 39 w 45"/>
                  <a:gd name="T1" fmla="*/ 65 h 66"/>
                  <a:gd name="T2" fmla="*/ 44 w 45"/>
                  <a:gd name="T3" fmla="*/ 56 h 66"/>
                  <a:gd name="T4" fmla="*/ 44 w 45"/>
                  <a:gd name="T5" fmla="*/ 0 h 66"/>
                  <a:gd name="T6" fmla="*/ 0 w 45"/>
                  <a:gd name="T7" fmla="*/ 0 h 66"/>
                  <a:gd name="T8" fmla="*/ 0 w 45"/>
                  <a:gd name="T9" fmla="*/ 56 h 66"/>
                  <a:gd name="T10" fmla="*/ 4 w 45"/>
                  <a:gd name="T11" fmla="*/ 47 h 66"/>
                  <a:gd name="T12" fmla="*/ 39 w 45"/>
                  <a:gd name="T13" fmla="*/ 65 h 66"/>
                  <a:gd name="T14" fmla="*/ 44 w 45"/>
                  <a:gd name="T15" fmla="*/ 60 h 66"/>
                  <a:gd name="T16" fmla="*/ 44 w 45"/>
                  <a:gd name="T17" fmla="*/ 56 h 66"/>
                  <a:gd name="T18" fmla="*/ 39 w 45"/>
                  <a:gd name="T19" fmla="*/ 65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6"/>
                  <a:gd name="T32" fmla="*/ 45 w 4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6">
                    <a:moveTo>
                      <a:pt x="39" y="65"/>
                    </a:moveTo>
                    <a:lnTo>
                      <a:pt x="44" y="56"/>
                    </a:lnTo>
                    <a:lnTo>
                      <a:pt x="44" y="0"/>
                    </a:lnTo>
                    <a:lnTo>
                      <a:pt x="0" y="0"/>
                    </a:lnTo>
                    <a:lnTo>
                      <a:pt x="0" y="56"/>
                    </a:lnTo>
                    <a:lnTo>
                      <a:pt x="4" y="47"/>
                    </a:lnTo>
                    <a:lnTo>
                      <a:pt x="39" y="65"/>
                    </a:lnTo>
                    <a:lnTo>
                      <a:pt x="44" y="60"/>
                    </a:lnTo>
                    <a:lnTo>
                      <a:pt x="44" y="56"/>
                    </a:lnTo>
                    <a:lnTo>
                      <a:pt x="39" y="65"/>
                    </a:lnTo>
                  </a:path>
                </a:pathLst>
              </a:custGeom>
              <a:solidFill>
                <a:srgbClr val="000000"/>
              </a:solidFill>
              <a:ln w="9525" cap="rnd">
                <a:noFill/>
                <a:round/>
                <a:headEnd/>
                <a:tailEnd/>
              </a:ln>
            </p:spPr>
            <p:txBody>
              <a:bodyPr/>
              <a:lstStyle/>
              <a:p>
                <a:endParaRPr lang="zh-CN" altLang="en-US"/>
              </a:p>
            </p:txBody>
          </p:sp>
          <p:sp>
            <p:nvSpPr>
              <p:cNvPr id="877" name="Freeform 38"/>
              <p:cNvSpPr>
                <a:spLocks/>
              </p:cNvSpPr>
              <p:nvPr/>
            </p:nvSpPr>
            <p:spPr bwMode="auto">
              <a:xfrm>
                <a:off x="2962" y="3943"/>
                <a:ext cx="190" cy="157"/>
              </a:xfrm>
              <a:custGeom>
                <a:avLst/>
                <a:gdLst>
                  <a:gd name="T0" fmla="*/ 0 w 190"/>
                  <a:gd name="T1" fmla="*/ 149 h 157"/>
                  <a:gd name="T2" fmla="*/ 19 w 190"/>
                  <a:gd name="T3" fmla="*/ 149 h 157"/>
                  <a:gd name="T4" fmla="*/ 189 w 190"/>
                  <a:gd name="T5" fmla="*/ 17 h 157"/>
                  <a:gd name="T6" fmla="*/ 166 w 190"/>
                  <a:gd name="T7" fmla="*/ 0 h 157"/>
                  <a:gd name="T8" fmla="*/ 0 w 190"/>
                  <a:gd name="T9" fmla="*/ 131 h 157"/>
                  <a:gd name="T10" fmla="*/ 19 w 190"/>
                  <a:gd name="T11" fmla="*/ 131 h 157"/>
                  <a:gd name="T12" fmla="*/ 0 w 190"/>
                  <a:gd name="T13" fmla="*/ 149 h 157"/>
                  <a:gd name="T14" fmla="*/ 8 w 190"/>
                  <a:gd name="T15" fmla="*/ 156 h 157"/>
                  <a:gd name="T16" fmla="*/ 19 w 190"/>
                  <a:gd name="T17" fmla="*/ 149 h 157"/>
                  <a:gd name="T18" fmla="*/ 0 w 190"/>
                  <a:gd name="T19" fmla="*/ 149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57"/>
                  <a:gd name="T32" fmla="*/ 190 w 19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57">
                    <a:moveTo>
                      <a:pt x="0" y="149"/>
                    </a:moveTo>
                    <a:lnTo>
                      <a:pt x="19" y="149"/>
                    </a:lnTo>
                    <a:lnTo>
                      <a:pt x="189" y="17"/>
                    </a:lnTo>
                    <a:lnTo>
                      <a:pt x="166" y="0"/>
                    </a:lnTo>
                    <a:lnTo>
                      <a:pt x="0" y="131"/>
                    </a:lnTo>
                    <a:lnTo>
                      <a:pt x="19" y="131"/>
                    </a:lnTo>
                    <a:lnTo>
                      <a:pt x="0" y="149"/>
                    </a:lnTo>
                    <a:lnTo>
                      <a:pt x="8" y="156"/>
                    </a:lnTo>
                    <a:lnTo>
                      <a:pt x="19" y="149"/>
                    </a:lnTo>
                    <a:lnTo>
                      <a:pt x="0" y="149"/>
                    </a:lnTo>
                  </a:path>
                </a:pathLst>
              </a:custGeom>
              <a:solidFill>
                <a:srgbClr val="000000"/>
              </a:solidFill>
              <a:ln w="9525" cap="rnd">
                <a:noFill/>
                <a:round/>
                <a:headEnd/>
                <a:tailEnd/>
              </a:ln>
            </p:spPr>
            <p:txBody>
              <a:bodyPr/>
              <a:lstStyle/>
              <a:p>
                <a:endParaRPr lang="zh-CN" altLang="en-US"/>
              </a:p>
            </p:txBody>
          </p:sp>
          <p:sp>
            <p:nvSpPr>
              <p:cNvPr id="878" name="Freeform 39"/>
              <p:cNvSpPr>
                <a:spLocks/>
              </p:cNvSpPr>
              <p:nvPr/>
            </p:nvSpPr>
            <p:spPr bwMode="auto">
              <a:xfrm>
                <a:off x="2435" y="3650"/>
                <a:ext cx="550" cy="443"/>
              </a:xfrm>
              <a:custGeom>
                <a:avLst/>
                <a:gdLst>
                  <a:gd name="T0" fmla="*/ 0 w 550"/>
                  <a:gd name="T1" fmla="*/ 8 h 443"/>
                  <a:gd name="T2" fmla="*/ 5 w 550"/>
                  <a:gd name="T3" fmla="*/ 17 h 443"/>
                  <a:gd name="T4" fmla="*/ 529 w 550"/>
                  <a:gd name="T5" fmla="*/ 442 h 443"/>
                  <a:gd name="T6" fmla="*/ 549 w 550"/>
                  <a:gd name="T7" fmla="*/ 424 h 443"/>
                  <a:gd name="T8" fmla="*/ 24 w 550"/>
                  <a:gd name="T9" fmla="*/ 0 h 443"/>
                  <a:gd name="T10" fmla="*/ 29 w 550"/>
                  <a:gd name="T11" fmla="*/ 8 h 443"/>
                  <a:gd name="T12" fmla="*/ 0 w 550"/>
                  <a:gd name="T13" fmla="*/ 8 h 443"/>
                  <a:gd name="T14" fmla="*/ 0 w 550"/>
                  <a:gd name="T15" fmla="*/ 13 h 443"/>
                  <a:gd name="T16" fmla="*/ 5 w 550"/>
                  <a:gd name="T17" fmla="*/ 17 h 443"/>
                  <a:gd name="T18" fmla="*/ 0 w 550"/>
                  <a:gd name="T19" fmla="*/ 8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0"/>
                  <a:gd name="T31" fmla="*/ 0 h 443"/>
                  <a:gd name="T32" fmla="*/ 550 w 550"/>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0" h="443">
                    <a:moveTo>
                      <a:pt x="0" y="8"/>
                    </a:moveTo>
                    <a:lnTo>
                      <a:pt x="5" y="17"/>
                    </a:lnTo>
                    <a:lnTo>
                      <a:pt x="529" y="442"/>
                    </a:lnTo>
                    <a:lnTo>
                      <a:pt x="549" y="424"/>
                    </a:lnTo>
                    <a:lnTo>
                      <a:pt x="24" y="0"/>
                    </a:lnTo>
                    <a:lnTo>
                      <a:pt x="29" y="8"/>
                    </a:lnTo>
                    <a:lnTo>
                      <a:pt x="0" y="8"/>
                    </a:lnTo>
                    <a:lnTo>
                      <a:pt x="0" y="13"/>
                    </a:lnTo>
                    <a:lnTo>
                      <a:pt x="5" y="17"/>
                    </a:lnTo>
                    <a:lnTo>
                      <a:pt x="0" y="8"/>
                    </a:lnTo>
                  </a:path>
                </a:pathLst>
              </a:custGeom>
              <a:solidFill>
                <a:srgbClr val="000000"/>
              </a:solidFill>
              <a:ln w="9525" cap="rnd">
                <a:noFill/>
                <a:round/>
                <a:headEnd/>
                <a:tailEnd/>
              </a:ln>
            </p:spPr>
            <p:txBody>
              <a:bodyPr/>
              <a:lstStyle/>
              <a:p>
                <a:endParaRPr lang="zh-CN" altLang="en-US"/>
              </a:p>
            </p:txBody>
          </p:sp>
          <p:sp>
            <p:nvSpPr>
              <p:cNvPr id="879" name="Freeform 40"/>
              <p:cNvSpPr>
                <a:spLocks/>
              </p:cNvSpPr>
              <p:nvPr/>
            </p:nvSpPr>
            <p:spPr bwMode="auto">
              <a:xfrm>
                <a:off x="2435" y="3634"/>
                <a:ext cx="45" cy="36"/>
              </a:xfrm>
              <a:custGeom>
                <a:avLst/>
                <a:gdLst>
                  <a:gd name="T0" fmla="*/ 4 w 45"/>
                  <a:gd name="T1" fmla="*/ 0 h 36"/>
                  <a:gd name="T2" fmla="*/ 0 w 45"/>
                  <a:gd name="T3" fmla="*/ 11 h 36"/>
                  <a:gd name="T4" fmla="*/ 0 w 45"/>
                  <a:gd name="T5" fmla="*/ 35 h 36"/>
                  <a:gd name="T6" fmla="*/ 44 w 45"/>
                  <a:gd name="T7" fmla="*/ 35 h 36"/>
                  <a:gd name="T8" fmla="*/ 44 w 45"/>
                  <a:gd name="T9" fmla="*/ 11 h 36"/>
                  <a:gd name="T10" fmla="*/ 40 w 45"/>
                  <a:gd name="T11" fmla="*/ 20 h 36"/>
                  <a:gd name="T12" fmla="*/ 4 w 45"/>
                  <a:gd name="T13" fmla="*/ 0 h 36"/>
                  <a:gd name="T14" fmla="*/ 0 w 45"/>
                  <a:gd name="T15" fmla="*/ 5 h 36"/>
                  <a:gd name="T16" fmla="*/ 0 w 45"/>
                  <a:gd name="T17" fmla="*/ 11 h 36"/>
                  <a:gd name="T18" fmla="*/ 4 w 45"/>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4" y="0"/>
                    </a:moveTo>
                    <a:lnTo>
                      <a:pt x="0" y="11"/>
                    </a:lnTo>
                    <a:lnTo>
                      <a:pt x="0" y="35"/>
                    </a:lnTo>
                    <a:lnTo>
                      <a:pt x="44" y="35"/>
                    </a:lnTo>
                    <a:lnTo>
                      <a:pt x="44" y="11"/>
                    </a:lnTo>
                    <a:lnTo>
                      <a:pt x="40" y="20"/>
                    </a:lnTo>
                    <a:lnTo>
                      <a:pt x="4" y="0"/>
                    </a:lnTo>
                    <a:lnTo>
                      <a:pt x="0" y="5"/>
                    </a:lnTo>
                    <a:lnTo>
                      <a:pt x="0" y="11"/>
                    </a:lnTo>
                    <a:lnTo>
                      <a:pt x="4" y="0"/>
                    </a:lnTo>
                  </a:path>
                </a:pathLst>
              </a:custGeom>
              <a:solidFill>
                <a:srgbClr val="000000"/>
              </a:solidFill>
              <a:ln w="9525" cap="rnd">
                <a:noFill/>
                <a:round/>
                <a:headEnd/>
                <a:tailEnd/>
              </a:ln>
            </p:spPr>
            <p:txBody>
              <a:bodyPr/>
              <a:lstStyle/>
              <a:p>
                <a:endParaRPr lang="zh-CN" altLang="en-US"/>
              </a:p>
            </p:txBody>
          </p:sp>
          <p:sp>
            <p:nvSpPr>
              <p:cNvPr id="880" name="Freeform 41"/>
              <p:cNvSpPr>
                <a:spLocks/>
              </p:cNvSpPr>
              <p:nvPr/>
            </p:nvSpPr>
            <p:spPr bwMode="auto">
              <a:xfrm>
                <a:off x="2447" y="3472"/>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solidFill>
                <a:srgbClr val="FFFFFF"/>
              </a:solidFill>
              <a:ln w="9525" cap="rnd">
                <a:noFill/>
                <a:round/>
                <a:headEnd/>
                <a:tailEnd/>
              </a:ln>
            </p:spPr>
            <p:txBody>
              <a:bodyPr/>
              <a:lstStyle/>
              <a:p>
                <a:endParaRPr lang="zh-CN" altLang="en-US"/>
              </a:p>
            </p:txBody>
          </p:sp>
          <p:sp>
            <p:nvSpPr>
              <p:cNvPr id="881" name="Freeform 42"/>
              <p:cNvSpPr>
                <a:spLocks/>
              </p:cNvSpPr>
              <p:nvPr/>
            </p:nvSpPr>
            <p:spPr bwMode="auto">
              <a:xfrm>
                <a:off x="2447" y="3472"/>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noFill/>
              <a:ln w="12700" cap="rnd">
                <a:solidFill>
                  <a:srgbClr val="000000"/>
                </a:solidFill>
                <a:round/>
                <a:headEnd type="none" w="sm" len="sm"/>
                <a:tailEnd type="none" w="sm" len="sm"/>
              </a:ln>
            </p:spPr>
            <p:txBody>
              <a:bodyPr/>
              <a:lstStyle/>
              <a:p>
                <a:endParaRPr lang="zh-CN" altLang="en-US"/>
              </a:p>
            </p:txBody>
          </p:sp>
          <p:sp>
            <p:nvSpPr>
              <p:cNvPr id="882" name="Freeform 43"/>
              <p:cNvSpPr>
                <a:spLocks/>
              </p:cNvSpPr>
              <p:nvPr/>
            </p:nvSpPr>
            <p:spPr bwMode="auto">
              <a:xfrm>
                <a:off x="2447" y="3642"/>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solidFill>
                <a:srgbClr val="FFFFFF"/>
              </a:solidFill>
              <a:ln w="9525" cap="rnd">
                <a:noFill/>
                <a:round/>
                <a:headEnd/>
                <a:tailEnd/>
              </a:ln>
            </p:spPr>
            <p:txBody>
              <a:bodyPr/>
              <a:lstStyle/>
              <a:p>
                <a:endParaRPr lang="zh-CN" altLang="en-US"/>
              </a:p>
            </p:txBody>
          </p:sp>
          <p:sp>
            <p:nvSpPr>
              <p:cNvPr id="883" name="Freeform 44"/>
              <p:cNvSpPr>
                <a:spLocks/>
              </p:cNvSpPr>
              <p:nvPr/>
            </p:nvSpPr>
            <p:spPr bwMode="auto">
              <a:xfrm>
                <a:off x="2447" y="3642"/>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noFill/>
              <a:ln w="12700" cap="rnd">
                <a:solidFill>
                  <a:srgbClr val="000000"/>
                </a:solidFill>
                <a:round/>
                <a:headEnd type="none" w="sm" len="sm"/>
                <a:tailEnd type="none" w="sm" len="sm"/>
              </a:ln>
            </p:spPr>
            <p:txBody>
              <a:bodyPr/>
              <a:lstStyle/>
              <a:p>
                <a:endParaRPr lang="zh-CN" altLang="en-US"/>
              </a:p>
            </p:txBody>
          </p:sp>
          <p:sp>
            <p:nvSpPr>
              <p:cNvPr id="884" name="Freeform 45"/>
              <p:cNvSpPr>
                <a:spLocks/>
              </p:cNvSpPr>
              <p:nvPr/>
            </p:nvSpPr>
            <p:spPr bwMode="auto">
              <a:xfrm>
                <a:off x="2976" y="3895"/>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solidFill>
                <a:srgbClr val="FFFFFF"/>
              </a:solidFill>
              <a:ln w="9525" cap="rnd">
                <a:noFill/>
                <a:round/>
                <a:headEnd/>
                <a:tailEnd/>
              </a:ln>
            </p:spPr>
            <p:txBody>
              <a:bodyPr/>
              <a:lstStyle/>
              <a:p>
                <a:endParaRPr lang="zh-CN" altLang="en-US"/>
              </a:p>
            </p:txBody>
          </p:sp>
          <p:sp>
            <p:nvSpPr>
              <p:cNvPr id="885" name="Freeform 46"/>
              <p:cNvSpPr>
                <a:spLocks/>
              </p:cNvSpPr>
              <p:nvPr/>
            </p:nvSpPr>
            <p:spPr bwMode="auto">
              <a:xfrm>
                <a:off x="2976" y="3895"/>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noFill/>
              <a:ln w="12700" cap="rnd">
                <a:solidFill>
                  <a:srgbClr val="000000"/>
                </a:solidFill>
                <a:round/>
                <a:headEnd type="none" w="sm" len="sm"/>
                <a:tailEnd type="none" w="sm" len="sm"/>
              </a:ln>
            </p:spPr>
            <p:txBody>
              <a:bodyPr/>
              <a:lstStyle/>
              <a:p>
                <a:endParaRPr lang="zh-CN" altLang="en-US"/>
              </a:p>
            </p:txBody>
          </p:sp>
          <p:sp>
            <p:nvSpPr>
              <p:cNvPr id="886" name="Freeform 47"/>
              <p:cNvSpPr>
                <a:spLocks/>
              </p:cNvSpPr>
              <p:nvPr/>
            </p:nvSpPr>
            <p:spPr bwMode="auto">
              <a:xfrm>
                <a:off x="2722" y="3176"/>
                <a:ext cx="731" cy="680"/>
              </a:xfrm>
              <a:custGeom>
                <a:avLst/>
                <a:gdLst>
                  <a:gd name="T0" fmla="*/ 397 w 731"/>
                  <a:gd name="T1" fmla="*/ 679 h 680"/>
                  <a:gd name="T2" fmla="*/ 730 w 731"/>
                  <a:gd name="T3" fmla="*/ 408 h 680"/>
                  <a:gd name="T4" fmla="*/ 730 w 731"/>
                  <a:gd name="T5" fmla="*/ 320 h 680"/>
                  <a:gd name="T6" fmla="*/ 332 w 731"/>
                  <a:gd name="T7" fmla="*/ 0 h 680"/>
                  <a:gd name="T8" fmla="*/ 0 w 731"/>
                  <a:gd name="T9" fmla="*/ 270 h 680"/>
                  <a:gd name="T10" fmla="*/ 0 w 731"/>
                  <a:gd name="T11" fmla="*/ 358 h 680"/>
                  <a:gd name="T12" fmla="*/ 397 w 731"/>
                  <a:gd name="T13" fmla="*/ 679 h 680"/>
                  <a:gd name="T14" fmla="*/ 0 60000 65536"/>
                  <a:gd name="T15" fmla="*/ 0 60000 65536"/>
                  <a:gd name="T16" fmla="*/ 0 60000 65536"/>
                  <a:gd name="T17" fmla="*/ 0 60000 65536"/>
                  <a:gd name="T18" fmla="*/ 0 60000 65536"/>
                  <a:gd name="T19" fmla="*/ 0 60000 65536"/>
                  <a:gd name="T20" fmla="*/ 0 60000 65536"/>
                  <a:gd name="T21" fmla="*/ 0 w 731"/>
                  <a:gd name="T22" fmla="*/ 0 h 680"/>
                  <a:gd name="T23" fmla="*/ 731 w 731"/>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680">
                    <a:moveTo>
                      <a:pt x="397" y="679"/>
                    </a:moveTo>
                    <a:lnTo>
                      <a:pt x="730" y="408"/>
                    </a:lnTo>
                    <a:lnTo>
                      <a:pt x="730" y="320"/>
                    </a:lnTo>
                    <a:lnTo>
                      <a:pt x="332" y="0"/>
                    </a:lnTo>
                    <a:lnTo>
                      <a:pt x="0" y="270"/>
                    </a:lnTo>
                    <a:lnTo>
                      <a:pt x="0" y="358"/>
                    </a:lnTo>
                    <a:lnTo>
                      <a:pt x="397" y="679"/>
                    </a:lnTo>
                  </a:path>
                </a:pathLst>
              </a:custGeom>
              <a:solidFill>
                <a:srgbClr val="FFFFFF"/>
              </a:solidFill>
              <a:ln w="9525" cap="rnd">
                <a:noFill/>
                <a:round/>
                <a:headEnd/>
                <a:tailEnd/>
              </a:ln>
            </p:spPr>
            <p:txBody>
              <a:bodyPr/>
              <a:lstStyle/>
              <a:p>
                <a:endParaRPr lang="zh-CN" altLang="en-US"/>
              </a:p>
            </p:txBody>
          </p:sp>
          <p:sp>
            <p:nvSpPr>
              <p:cNvPr id="887" name="Freeform 48"/>
              <p:cNvSpPr>
                <a:spLocks/>
              </p:cNvSpPr>
              <p:nvPr/>
            </p:nvSpPr>
            <p:spPr bwMode="auto">
              <a:xfrm>
                <a:off x="3108" y="3577"/>
                <a:ext cx="362" cy="286"/>
              </a:xfrm>
              <a:custGeom>
                <a:avLst/>
                <a:gdLst>
                  <a:gd name="T0" fmla="*/ 330 w 362"/>
                  <a:gd name="T1" fmla="*/ 6 h 286"/>
                  <a:gd name="T2" fmla="*/ 336 w 362"/>
                  <a:gd name="T3" fmla="*/ 0 h 286"/>
                  <a:gd name="T4" fmla="*/ 0 w 362"/>
                  <a:gd name="T5" fmla="*/ 269 h 286"/>
                  <a:gd name="T6" fmla="*/ 19 w 362"/>
                  <a:gd name="T7" fmla="*/ 285 h 286"/>
                  <a:gd name="T8" fmla="*/ 355 w 362"/>
                  <a:gd name="T9" fmla="*/ 15 h 286"/>
                  <a:gd name="T10" fmla="*/ 361 w 362"/>
                  <a:gd name="T11" fmla="*/ 6 h 286"/>
                  <a:gd name="T12" fmla="*/ 355 w 362"/>
                  <a:gd name="T13" fmla="*/ 15 h 286"/>
                  <a:gd name="T14" fmla="*/ 361 w 362"/>
                  <a:gd name="T15" fmla="*/ 11 h 286"/>
                  <a:gd name="T16" fmla="*/ 361 w 362"/>
                  <a:gd name="T17" fmla="*/ 6 h 286"/>
                  <a:gd name="T18" fmla="*/ 330 w 362"/>
                  <a:gd name="T19" fmla="*/ 6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2"/>
                  <a:gd name="T31" fmla="*/ 0 h 286"/>
                  <a:gd name="T32" fmla="*/ 362 w 362"/>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2" h="286">
                    <a:moveTo>
                      <a:pt x="330" y="6"/>
                    </a:moveTo>
                    <a:lnTo>
                      <a:pt x="336" y="0"/>
                    </a:lnTo>
                    <a:lnTo>
                      <a:pt x="0" y="269"/>
                    </a:lnTo>
                    <a:lnTo>
                      <a:pt x="19" y="285"/>
                    </a:lnTo>
                    <a:lnTo>
                      <a:pt x="355" y="15"/>
                    </a:lnTo>
                    <a:lnTo>
                      <a:pt x="361" y="6"/>
                    </a:lnTo>
                    <a:lnTo>
                      <a:pt x="355" y="15"/>
                    </a:lnTo>
                    <a:lnTo>
                      <a:pt x="361" y="11"/>
                    </a:lnTo>
                    <a:lnTo>
                      <a:pt x="361" y="6"/>
                    </a:lnTo>
                    <a:lnTo>
                      <a:pt x="330" y="6"/>
                    </a:lnTo>
                  </a:path>
                </a:pathLst>
              </a:custGeom>
              <a:solidFill>
                <a:srgbClr val="000000"/>
              </a:solidFill>
              <a:ln w="9525" cap="rnd">
                <a:noFill/>
                <a:round/>
                <a:headEnd/>
                <a:tailEnd/>
              </a:ln>
            </p:spPr>
            <p:txBody>
              <a:bodyPr/>
              <a:lstStyle/>
              <a:p>
                <a:endParaRPr lang="zh-CN" altLang="en-US"/>
              </a:p>
            </p:txBody>
          </p:sp>
          <p:sp>
            <p:nvSpPr>
              <p:cNvPr id="888" name="Freeform 49"/>
              <p:cNvSpPr>
                <a:spLocks/>
              </p:cNvSpPr>
              <p:nvPr/>
            </p:nvSpPr>
            <p:spPr bwMode="auto">
              <a:xfrm>
                <a:off x="3424" y="3494"/>
                <a:ext cx="46" cy="96"/>
              </a:xfrm>
              <a:custGeom>
                <a:avLst/>
                <a:gdLst>
                  <a:gd name="T0" fmla="*/ 8 w 46"/>
                  <a:gd name="T1" fmla="*/ 17 h 96"/>
                  <a:gd name="T2" fmla="*/ 0 w 46"/>
                  <a:gd name="T3" fmla="*/ 8 h 96"/>
                  <a:gd name="T4" fmla="*/ 0 w 46"/>
                  <a:gd name="T5" fmla="*/ 95 h 96"/>
                  <a:gd name="T6" fmla="*/ 45 w 46"/>
                  <a:gd name="T7" fmla="*/ 95 h 96"/>
                  <a:gd name="T8" fmla="*/ 45 w 46"/>
                  <a:gd name="T9" fmla="*/ 8 h 96"/>
                  <a:gd name="T10" fmla="*/ 36 w 46"/>
                  <a:gd name="T11" fmla="*/ 0 h 96"/>
                  <a:gd name="T12" fmla="*/ 45 w 46"/>
                  <a:gd name="T13" fmla="*/ 8 h 96"/>
                  <a:gd name="T14" fmla="*/ 45 w 46"/>
                  <a:gd name="T15" fmla="*/ 4 h 96"/>
                  <a:gd name="T16" fmla="*/ 36 w 46"/>
                  <a:gd name="T17" fmla="*/ 0 h 96"/>
                  <a:gd name="T18" fmla="*/ 8 w 46"/>
                  <a:gd name="T19" fmla="*/ 1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96"/>
                  <a:gd name="T32" fmla="*/ 46 w 4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96">
                    <a:moveTo>
                      <a:pt x="8" y="17"/>
                    </a:moveTo>
                    <a:lnTo>
                      <a:pt x="0" y="8"/>
                    </a:lnTo>
                    <a:lnTo>
                      <a:pt x="0" y="95"/>
                    </a:lnTo>
                    <a:lnTo>
                      <a:pt x="45" y="95"/>
                    </a:lnTo>
                    <a:lnTo>
                      <a:pt x="45" y="8"/>
                    </a:lnTo>
                    <a:lnTo>
                      <a:pt x="36" y="0"/>
                    </a:lnTo>
                    <a:lnTo>
                      <a:pt x="45" y="8"/>
                    </a:lnTo>
                    <a:lnTo>
                      <a:pt x="45" y="4"/>
                    </a:lnTo>
                    <a:lnTo>
                      <a:pt x="36" y="0"/>
                    </a:lnTo>
                    <a:lnTo>
                      <a:pt x="8" y="17"/>
                    </a:lnTo>
                  </a:path>
                </a:pathLst>
              </a:custGeom>
              <a:solidFill>
                <a:srgbClr val="000000"/>
              </a:solidFill>
              <a:ln w="9525" cap="rnd">
                <a:noFill/>
                <a:round/>
                <a:headEnd/>
                <a:tailEnd/>
              </a:ln>
            </p:spPr>
            <p:txBody>
              <a:bodyPr/>
              <a:lstStyle/>
              <a:p>
                <a:endParaRPr lang="zh-CN" altLang="en-US"/>
              </a:p>
            </p:txBody>
          </p:sp>
          <p:sp>
            <p:nvSpPr>
              <p:cNvPr id="889" name="Freeform 50"/>
              <p:cNvSpPr>
                <a:spLocks/>
              </p:cNvSpPr>
              <p:nvPr/>
            </p:nvSpPr>
            <p:spPr bwMode="auto">
              <a:xfrm>
                <a:off x="3044" y="3160"/>
                <a:ext cx="418" cy="346"/>
              </a:xfrm>
              <a:custGeom>
                <a:avLst/>
                <a:gdLst>
                  <a:gd name="T0" fmla="*/ 19 w 418"/>
                  <a:gd name="T1" fmla="*/ 26 h 346"/>
                  <a:gd name="T2" fmla="*/ 0 w 418"/>
                  <a:gd name="T3" fmla="*/ 26 h 346"/>
                  <a:gd name="T4" fmla="*/ 397 w 418"/>
                  <a:gd name="T5" fmla="*/ 345 h 346"/>
                  <a:gd name="T6" fmla="*/ 417 w 418"/>
                  <a:gd name="T7" fmla="*/ 327 h 346"/>
                  <a:gd name="T8" fmla="*/ 19 w 418"/>
                  <a:gd name="T9" fmla="*/ 8 h 346"/>
                  <a:gd name="T10" fmla="*/ 0 w 418"/>
                  <a:gd name="T11" fmla="*/ 8 h 346"/>
                  <a:gd name="T12" fmla="*/ 19 w 418"/>
                  <a:gd name="T13" fmla="*/ 8 h 346"/>
                  <a:gd name="T14" fmla="*/ 8 w 418"/>
                  <a:gd name="T15" fmla="*/ 0 h 346"/>
                  <a:gd name="T16" fmla="*/ 0 w 418"/>
                  <a:gd name="T17" fmla="*/ 8 h 346"/>
                  <a:gd name="T18" fmla="*/ 19 w 418"/>
                  <a:gd name="T19" fmla="*/ 2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346"/>
                  <a:gd name="T32" fmla="*/ 418 w 418"/>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346">
                    <a:moveTo>
                      <a:pt x="19" y="26"/>
                    </a:moveTo>
                    <a:lnTo>
                      <a:pt x="0" y="26"/>
                    </a:lnTo>
                    <a:lnTo>
                      <a:pt x="397" y="345"/>
                    </a:lnTo>
                    <a:lnTo>
                      <a:pt x="417" y="327"/>
                    </a:lnTo>
                    <a:lnTo>
                      <a:pt x="19" y="8"/>
                    </a:lnTo>
                    <a:lnTo>
                      <a:pt x="0" y="8"/>
                    </a:lnTo>
                    <a:lnTo>
                      <a:pt x="19" y="8"/>
                    </a:lnTo>
                    <a:lnTo>
                      <a:pt x="8" y="0"/>
                    </a:lnTo>
                    <a:lnTo>
                      <a:pt x="0" y="8"/>
                    </a:lnTo>
                    <a:lnTo>
                      <a:pt x="19" y="26"/>
                    </a:lnTo>
                  </a:path>
                </a:pathLst>
              </a:custGeom>
              <a:solidFill>
                <a:srgbClr val="000000"/>
              </a:solidFill>
              <a:ln w="9525" cap="rnd">
                <a:noFill/>
                <a:round/>
                <a:headEnd/>
                <a:tailEnd/>
              </a:ln>
            </p:spPr>
            <p:txBody>
              <a:bodyPr/>
              <a:lstStyle/>
              <a:p>
                <a:endParaRPr lang="zh-CN" altLang="en-US"/>
              </a:p>
            </p:txBody>
          </p:sp>
          <p:sp>
            <p:nvSpPr>
              <p:cNvPr id="890" name="Freeform 51"/>
              <p:cNvSpPr>
                <a:spLocks/>
              </p:cNvSpPr>
              <p:nvPr/>
            </p:nvSpPr>
            <p:spPr bwMode="auto">
              <a:xfrm>
                <a:off x="2707" y="3166"/>
                <a:ext cx="360" cy="290"/>
              </a:xfrm>
              <a:custGeom>
                <a:avLst/>
                <a:gdLst>
                  <a:gd name="T0" fmla="*/ 29 w 360"/>
                  <a:gd name="T1" fmla="*/ 280 h 290"/>
                  <a:gd name="T2" fmla="*/ 24 w 360"/>
                  <a:gd name="T3" fmla="*/ 289 h 290"/>
                  <a:gd name="T4" fmla="*/ 359 w 360"/>
                  <a:gd name="T5" fmla="*/ 17 h 290"/>
                  <a:gd name="T6" fmla="*/ 339 w 360"/>
                  <a:gd name="T7" fmla="*/ 0 h 290"/>
                  <a:gd name="T8" fmla="*/ 5 w 360"/>
                  <a:gd name="T9" fmla="*/ 271 h 290"/>
                  <a:gd name="T10" fmla="*/ 0 w 360"/>
                  <a:gd name="T11" fmla="*/ 280 h 290"/>
                  <a:gd name="T12" fmla="*/ 5 w 360"/>
                  <a:gd name="T13" fmla="*/ 271 h 290"/>
                  <a:gd name="T14" fmla="*/ 0 w 360"/>
                  <a:gd name="T15" fmla="*/ 275 h 290"/>
                  <a:gd name="T16" fmla="*/ 0 w 360"/>
                  <a:gd name="T17" fmla="*/ 280 h 290"/>
                  <a:gd name="T18" fmla="*/ 29 w 360"/>
                  <a:gd name="T19" fmla="*/ 280 h 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
                  <a:gd name="T31" fmla="*/ 0 h 290"/>
                  <a:gd name="T32" fmla="*/ 360 w 360"/>
                  <a:gd name="T33" fmla="*/ 290 h 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 h="290">
                    <a:moveTo>
                      <a:pt x="29" y="280"/>
                    </a:moveTo>
                    <a:lnTo>
                      <a:pt x="24" y="289"/>
                    </a:lnTo>
                    <a:lnTo>
                      <a:pt x="359" y="17"/>
                    </a:lnTo>
                    <a:lnTo>
                      <a:pt x="339" y="0"/>
                    </a:lnTo>
                    <a:lnTo>
                      <a:pt x="5" y="271"/>
                    </a:lnTo>
                    <a:lnTo>
                      <a:pt x="0" y="280"/>
                    </a:lnTo>
                    <a:lnTo>
                      <a:pt x="5" y="271"/>
                    </a:lnTo>
                    <a:lnTo>
                      <a:pt x="0" y="275"/>
                    </a:lnTo>
                    <a:lnTo>
                      <a:pt x="0" y="280"/>
                    </a:lnTo>
                    <a:lnTo>
                      <a:pt x="29" y="280"/>
                    </a:lnTo>
                  </a:path>
                </a:pathLst>
              </a:custGeom>
              <a:solidFill>
                <a:srgbClr val="000000"/>
              </a:solidFill>
              <a:ln w="9525" cap="rnd">
                <a:noFill/>
                <a:round/>
                <a:headEnd/>
                <a:tailEnd/>
              </a:ln>
            </p:spPr>
            <p:txBody>
              <a:bodyPr/>
              <a:lstStyle/>
              <a:p>
                <a:endParaRPr lang="zh-CN" altLang="en-US"/>
              </a:p>
            </p:txBody>
          </p:sp>
          <p:sp>
            <p:nvSpPr>
              <p:cNvPr id="891" name="Freeform 52"/>
              <p:cNvSpPr>
                <a:spLocks/>
              </p:cNvSpPr>
              <p:nvPr/>
            </p:nvSpPr>
            <p:spPr bwMode="auto">
              <a:xfrm>
                <a:off x="2707" y="3446"/>
                <a:ext cx="43" cy="97"/>
              </a:xfrm>
              <a:custGeom>
                <a:avLst/>
                <a:gdLst>
                  <a:gd name="T0" fmla="*/ 34 w 43"/>
                  <a:gd name="T1" fmla="*/ 78 h 97"/>
                  <a:gd name="T2" fmla="*/ 42 w 43"/>
                  <a:gd name="T3" fmla="*/ 87 h 97"/>
                  <a:gd name="T4" fmla="*/ 42 w 43"/>
                  <a:gd name="T5" fmla="*/ 0 h 97"/>
                  <a:gd name="T6" fmla="*/ 0 w 43"/>
                  <a:gd name="T7" fmla="*/ 0 h 97"/>
                  <a:gd name="T8" fmla="*/ 0 w 43"/>
                  <a:gd name="T9" fmla="*/ 87 h 97"/>
                  <a:gd name="T10" fmla="*/ 7 w 43"/>
                  <a:gd name="T11" fmla="*/ 96 h 97"/>
                  <a:gd name="T12" fmla="*/ 0 w 43"/>
                  <a:gd name="T13" fmla="*/ 87 h 97"/>
                  <a:gd name="T14" fmla="*/ 0 w 43"/>
                  <a:gd name="T15" fmla="*/ 91 h 97"/>
                  <a:gd name="T16" fmla="*/ 7 w 43"/>
                  <a:gd name="T17" fmla="*/ 96 h 97"/>
                  <a:gd name="T18" fmla="*/ 34 w 43"/>
                  <a:gd name="T19" fmla="*/ 78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7"/>
                  <a:gd name="T32" fmla="*/ 43 w 4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7">
                    <a:moveTo>
                      <a:pt x="34" y="78"/>
                    </a:moveTo>
                    <a:lnTo>
                      <a:pt x="42" y="87"/>
                    </a:lnTo>
                    <a:lnTo>
                      <a:pt x="42" y="0"/>
                    </a:lnTo>
                    <a:lnTo>
                      <a:pt x="0" y="0"/>
                    </a:lnTo>
                    <a:lnTo>
                      <a:pt x="0" y="87"/>
                    </a:lnTo>
                    <a:lnTo>
                      <a:pt x="7" y="96"/>
                    </a:lnTo>
                    <a:lnTo>
                      <a:pt x="0" y="87"/>
                    </a:lnTo>
                    <a:lnTo>
                      <a:pt x="0" y="91"/>
                    </a:lnTo>
                    <a:lnTo>
                      <a:pt x="7" y="96"/>
                    </a:lnTo>
                    <a:lnTo>
                      <a:pt x="34" y="78"/>
                    </a:lnTo>
                  </a:path>
                </a:pathLst>
              </a:custGeom>
              <a:solidFill>
                <a:srgbClr val="000000"/>
              </a:solidFill>
              <a:ln w="9525" cap="rnd">
                <a:noFill/>
                <a:round/>
                <a:headEnd/>
                <a:tailEnd/>
              </a:ln>
            </p:spPr>
            <p:txBody>
              <a:bodyPr/>
              <a:lstStyle/>
              <a:p>
                <a:endParaRPr lang="zh-CN" altLang="en-US"/>
              </a:p>
            </p:txBody>
          </p:sp>
          <p:sp>
            <p:nvSpPr>
              <p:cNvPr id="892" name="Freeform 53"/>
              <p:cNvSpPr>
                <a:spLocks/>
              </p:cNvSpPr>
              <p:nvPr/>
            </p:nvSpPr>
            <p:spPr bwMode="auto">
              <a:xfrm>
                <a:off x="2713" y="3527"/>
                <a:ext cx="415" cy="343"/>
              </a:xfrm>
              <a:custGeom>
                <a:avLst/>
                <a:gdLst>
                  <a:gd name="T0" fmla="*/ 395 w 415"/>
                  <a:gd name="T1" fmla="*/ 318 h 343"/>
                  <a:gd name="T2" fmla="*/ 414 w 415"/>
                  <a:gd name="T3" fmla="*/ 318 h 343"/>
                  <a:gd name="T4" fmla="*/ 18 w 415"/>
                  <a:gd name="T5" fmla="*/ 0 h 343"/>
                  <a:gd name="T6" fmla="*/ 0 w 415"/>
                  <a:gd name="T7" fmla="*/ 17 h 343"/>
                  <a:gd name="T8" fmla="*/ 395 w 415"/>
                  <a:gd name="T9" fmla="*/ 333 h 343"/>
                  <a:gd name="T10" fmla="*/ 414 w 415"/>
                  <a:gd name="T11" fmla="*/ 333 h 343"/>
                  <a:gd name="T12" fmla="*/ 395 w 415"/>
                  <a:gd name="T13" fmla="*/ 333 h 343"/>
                  <a:gd name="T14" fmla="*/ 405 w 415"/>
                  <a:gd name="T15" fmla="*/ 342 h 343"/>
                  <a:gd name="T16" fmla="*/ 414 w 415"/>
                  <a:gd name="T17" fmla="*/ 333 h 343"/>
                  <a:gd name="T18" fmla="*/ 395 w 415"/>
                  <a:gd name="T19" fmla="*/ 318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343"/>
                  <a:gd name="T32" fmla="*/ 415 w 415"/>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343">
                    <a:moveTo>
                      <a:pt x="395" y="318"/>
                    </a:moveTo>
                    <a:lnTo>
                      <a:pt x="414" y="318"/>
                    </a:lnTo>
                    <a:lnTo>
                      <a:pt x="18" y="0"/>
                    </a:lnTo>
                    <a:lnTo>
                      <a:pt x="0" y="17"/>
                    </a:lnTo>
                    <a:lnTo>
                      <a:pt x="395" y="333"/>
                    </a:lnTo>
                    <a:lnTo>
                      <a:pt x="414" y="333"/>
                    </a:lnTo>
                    <a:lnTo>
                      <a:pt x="395" y="333"/>
                    </a:lnTo>
                    <a:lnTo>
                      <a:pt x="405" y="342"/>
                    </a:lnTo>
                    <a:lnTo>
                      <a:pt x="414" y="333"/>
                    </a:lnTo>
                    <a:lnTo>
                      <a:pt x="395" y="318"/>
                    </a:lnTo>
                  </a:path>
                </a:pathLst>
              </a:custGeom>
              <a:solidFill>
                <a:srgbClr val="000000"/>
              </a:solidFill>
              <a:ln w="9525" cap="rnd">
                <a:noFill/>
                <a:round/>
                <a:headEnd/>
                <a:tailEnd/>
              </a:ln>
            </p:spPr>
            <p:txBody>
              <a:bodyPr/>
              <a:lstStyle/>
              <a:p>
                <a:endParaRPr lang="zh-CN" altLang="en-US"/>
              </a:p>
            </p:txBody>
          </p:sp>
          <p:sp>
            <p:nvSpPr>
              <p:cNvPr id="893" name="Freeform 54"/>
              <p:cNvSpPr>
                <a:spLocks/>
              </p:cNvSpPr>
              <p:nvPr/>
            </p:nvSpPr>
            <p:spPr bwMode="auto">
              <a:xfrm>
                <a:off x="2720" y="3173"/>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solidFill>
                <a:srgbClr val="FFFFFF"/>
              </a:solidFill>
              <a:ln w="9525" cap="rnd">
                <a:noFill/>
                <a:round/>
                <a:headEnd/>
                <a:tailEnd/>
              </a:ln>
            </p:spPr>
            <p:txBody>
              <a:bodyPr/>
              <a:lstStyle/>
              <a:p>
                <a:endParaRPr lang="zh-CN" altLang="en-US"/>
              </a:p>
            </p:txBody>
          </p:sp>
          <p:sp>
            <p:nvSpPr>
              <p:cNvPr id="894" name="Freeform 55"/>
              <p:cNvSpPr>
                <a:spLocks/>
              </p:cNvSpPr>
              <p:nvPr/>
            </p:nvSpPr>
            <p:spPr bwMode="auto">
              <a:xfrm>
                <a:off x="2720" y="3173"/>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noFill/>
              <a:ln w="12700" cap="rnd">
                <a:solidFill>
                  <a:srgbClr val="000000"/>
                </a:solidFill>
                <a:round/>
                <a:headEnd type="none" w="sm" len="sm"/>
                <a:tailEnd type="none" w="sm" len="sm"/>
              </a:ln>
            </p:spPr>
            <p:txBody>
              <a:bodyPr/>
              <a:lstStyle/>
              <a:p>
                <a:endParaRPr lang="zh-CN" altLang="en-US"/>
              </a:p>
            </p:txBody>
          </p:sp>
          <p:sp>
            <p:nvSpPr>
              <p:cNvPr id="895" name="Freeform 56"/>
              <p:cNvSpPr>
                <a:spLocks/>
              </p:cNvSpPr>
              <p:nvPr/>
            </p:nvSpPr>
            <p:spPr bwMode="auto">
              <a:xfrm>
                <a:off x="2720" y="3446"/>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solidFill>
                <a:srgbClr val="FFFFFF"/>
              </a:solidFill>
              <a:ln w="9525" cap="rnd">
                <a:noFill/>
                <a:round/>
                <a:headEnd/>
                <a:tailEnd/>
              </a:ln>
            </p:spPr>
            <p:txBody>
              <a:bodyPr/>
              <a:lstStyle/>
              <a:p>
                <a:endParaRPr lang="zh-CN" altLang="en-US"/>
              </a:p>
            </p:txBody>
          </p:sp>
          <p:sp>
            <p:nvSpPr>
              <p:cNvPr id="896" name="Freeform 57"/>
              <p:cNvSpPr>
                <a:spLocks/>
              </p:cNvSpPr>
              <p:nvPr/>
            </p:nvSpPr>
            <p:spPr bwMode="auto">
              <a:xfrm>
                <a:off x="2720" y="3446"/>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noFill/>
              <a:ln w="12700" cap="rnd">
                <a:solidFill>
                  <a:srgbClr val="000000"/>
                </a:solidFill>
                <a:round/>
                <a:headEnd type="none" w="sm" len="sm"/>
                <a:tailEnd type="none" w="sm" len="sm"/>
              </a:ln>
            </p:spPr>
            <p:txBody>
              <a:bodyPr/>
              <a:lstStyle/>
              <a:p>
                <a:endParaRPr lang="zh-CN" altLang="en-US"/>
              </a:p>
            </p:txBody>
          </p:sp>
          <p:sp>
            <p:nvSpPr>
              <p:cNvPr id="897" name="Freeform 58"/>
              <p:cNvSpPr>
                <a:spLocks/>
              </p:cNvSpPr>
              <p:nvPr/>
            </p:nvSpPr>
            <p:spPr bwMode="auto">
              <a:xfrm>
                <a:off x="3118" y="3495"/>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solidFill>
                <a:srgbClr val="FFFFFF"/>
              </a:solidFill>
              <a:ln w="9525" cap="rnd">
                <a:noFill/>
                <a:round/>
                <a:headEnd/>
                <a:tailEnd/>
              </a:ln>
            </p:spPr>
            <p:txBody>
              <a:bodyPr/>
              <a:lstStyle/>
              <a:p>
                <a:endParaRPr lang="zh-CN" altLang="en-US"/>
              </a:p>
            </p:txBody>
          </p:sp>
          <p:sp>
            <p:nvSpPr>
              <p:cNvPr id="898" name="Freeform 59"/>
              <p:cNvSpPr>
                <a:spLocks/>
              </p:cNvSpPr>
              <p:nvPr/>
            </p:nvSpPr>
            <p:spPr bwMode="auto">
              <a:xfrm>
                <a:off x="3118" y="3495"/>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noFill/>
              <a:ln w="12700" cap="rnd">
                <a:solidFill>
                  <a:srgbClr val="000000"/>
                </a:solidFill>
                <a:round/>
                <a:headEnd type="none" w="sm" len="sm"/>
                <a:tailEnd type="none" w="sm" len="sm"/>
              </a:ln>
            </p:spPr>
            <p:txBody>
              <a:bodyPr/>
              <a:lstStyle/>
              <a:p>
                <a:endParaRPr lang="zh-CN" altLang="en-US"/>
              </a:p>
            </p:txBody>
          </p:sp>
          <p:sp>
            <p:nvSpPr>
              <p:cNvPr id="899" name="Freeform 60"/>
              <p:cNvSpPr>
                <a:spLocks/>
              </p:cNvSpPr>
              <p:nvPr/>
            </p:nvSpPr>
            <p:spPr bwMode="auto">
              <a:xfrm>
                <a:off x="2851" y="3303"/>
                <a:ext cx="403" cy="345"/>
              </a:xfrm>
              <a:custGeom>
                <a:avLst/>
                <a:gdLst>
                  <a:gd name="T0" fmla="*/ 195 w 403"/>
                  <a:gd name="T1" fmla="*/ 344 h 345"/>
                  <a:gd name="T2" fmla="*/ 402 w 403"/>
                  <a:gd name="T3" fmla="*/ 177 h 345"/>
                  <a:gd name="T4" fmla="*/ 402 w 403"/>
                  <a:gd name="T5" fmla="*/ 157 h 345"/>
                  <a:gd name="T6" fmla="*/ 209 w 403"/>
                  <a:gd name="T7" fmla="*/ 0 h 345"/>
                  <a:gd name="T8" fmla="*/ 0 w 403"/>
                  <a:gd name="T9" fmla="*/ 166 h 345"/>
                  <a:gd name="T10" fmla="*/ 0 w 403"/>
                  <a:gd name="T11" fmla="*/ 186 h 345"/>
                  <a:gd name="T12" fmla="*/ 195 w 403"/>
                  <a:gd name="T13" fmla="*/ 344 h 345"/>
                  <a:gd name="T14" fmla="*/ 0 60000 65536"/>
                  <a:gd name="T15" fmla="*/ 0 60000 65536"/>
                  <a:gd name="T16" fmla="*/ 0 60000 65536"/>
                  <a:gd name="T17" fmla="*/ 0 60000 65536"/>
                  <a:gd name="T18" fmla="*/ 0 60000 65536"/>
                  <a:gd name="T19" fmla="*/ 0 60000 65536"/>
                  <a:gd name="T20" fmla="*/ 0 60000 65536"/>
                  <a:gd name="T21" fmla="*/ 0 w 403"/>
                  <a:gd name="T22" fmla="*/ 0 h 345"/>
                  <a:gd name="T23" fmla="*/ 403 w 403"/>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345">
                    <a:moveTo>
                      <a:pt x="195" y="344"/>
                    </a:moveTo>
                    <a:lnTo>
                      <a:pt x="402" y="177"/>
                    </a:lnTo>
                    <a:lnTo>
                      <a:pt x="402" y="157"/>
                    </a:lnTo>
                    <a:lnTo>
                      <a:pt x="209" y="0"/>
                    </a:lnTo>
                    <a:lnTo>
                      <a:pt x="0" y="166"/>
                    </a:lnTo>
                    <a:lnTo>
                      <a:pt x="0" y="186"/>
                    </a:lnTo>
                    <a:lnTo>
                      <a:pt x="195" y="344"/>
                    </a:lnTo>
                  </a:path>
                </a:pathLst>
              </a:custGeom>
              <a:solidFill>
                <a:srgbClr val="FFFFFF"/>
              </a:solidFill>
              <a:ln w="9525" cap="rnd">
                <a:noFill/>
                <a:round/>
                <a:headEnd/>
                <a:tailEnd/>
              </a:ln>
            </p:spPr>
            <p:txBody>
              <a:bodyPr/>
              <a:lstStyle/>
              <a:p>
                <a:endParaRPr lang="zh-CN" altLang="en-US"/>
              </a:p>
            </p:txBody>
          </p:sp>
          <p:sp>
            <p:nvSpPr>
              <p:cNvPr id="900" name="Freeform 61"/>
              <p:cNvSpPr>
                <a:spLocks/>
              </p:cNvSpPr>
              <p:nvPr/>
            </p:nvSpPr>
            <p:spPr bwMode="auto">
              <a:xfrm>
                <a:off x="3038" y="3475"/>
                <a:ext cx="226" cy="180"/>
              </a:xfrm>
              <a:custGeom>
                <a:avLst/>
                <a:gdLst>
                  <a:gd name="T0" fmla="*/ 203 w 226"/>
                  <a:gd name="T1" fmla="*/ 6 h 180"/>
                  <a:gd name="T2" fmla="*/ 206 w 226"/>
                  <a:gd name="T3" fmla="*/ 0 h 180"/>
                  <a:gd name="T4" fmla="*/ 0 w 226"/>
                  <a:gd name="T5" fmla="*/ 167 h 180"/>
                  <a:gd name="T6" fmla="*/ 13 w 226"/>
                  <a:gd name="T7" fmla="*/ 179 h 180"/>
                  <a:gd name="T8" fmla="*/ 219 w 226"/>
                  <a:gd name="T9" fmla="*/ 11 h 180"/>
                  <a:gd name="T10" fmla="*/ 225 w 226"/>
                  <a:gd name="T11" fmla="*/ 6 h 180"/>
                  <a:gd name="T12" fmla="*/ 219 w 226"/>
                  <a:gd name="T13" fmla="*/ 11 h 180"/>
                  <a:gd name="T14" fmla="*/ 225 w 226"/>
                  <a:gd name="T15" fmla="*/ 8 h 180"/>
                  <a:gd name="T16" fmla="*/ 225 w 226"/>
                  <a:gd name="T17" fmla="*/ 6 h 180"/>
                  <a:gd name="T18" fmla="*/ 203 w 226"/>
                  <a:gd name="T19" fmla="*/ 6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80"/>
                  <a:gd name="T32" fmla="*/ 226 w 22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80">
                    <a:moveTo>
                      <a:pt x="203" y="6"/>
                    </a:moveTo>
                    <a:lnTo>
                      <a:pt x="206" y="0"/>
                    </a:lnTo>
                    <a:lnTo>
                      <a:pt x="0" y="167"/>
                    </a:lnTo>
                    <a:lnTo>
                      <a:pt x="13" y="179"/>
                    </a:lnTo>
                    <a:lnTo>
                      <a:pt x="219" y="11"/>
                    </a:lnTo>
                    <a:lnTo>
                      <a:pt x="225" y="6"/>
                    </a:lnTo>
                    <a:lnTo>
                      <a:pt x="219" y="11"/>
                    </a:lnTo>
                    <a:lnTo>
                      <a:pt x="225" y="8"/>
                    </a:lnTo>
                    <a:lnTo>
                      <a:pt x="225" y="6"/>
                    </a:lnTo>
                    <a:lnTo>
                      <a:pt x="203" y="6"/>
                    </a:lnTo>
                  </a:path>
                </a:pathLst>
              </a:custGeom>
              <a:solidFill>
                <a:srgbClr val="000000"/>
              </a:solidFill>
              <a:ln w="9525" cap="rnd">
                <a:noFill/>
                <a:round/>
                <a:headEnd/>
                <a:tailEnd/>
              </a:ln>
            </p:spPr>
            <p:txBody>
              <a:bodyPr/>
              <a:lstStyle/>
              <a:p>
                <a:endParaRPr lang="zh-CN" altLang="en-US"/>
              </a:p>
            </p:txBody>
          </p:sp>
          <p:sp>
            <p:nvSpPr>
              <p:cNvPr id="901" name="Freeform 62"/>
              <p:cNvSpPr>
                <a:spLocks/>
              </p:cNvSpPr>
              <p:nvPr/>
            </p:nvSpPr>
            <p:spPr bwMode="auto">
              <a:xfrm>
                <a:off x="3228" y="3459"/>
                <a:ext cx="45" cy="36"/>
              </a:xfrm>
              <a:custGeom>
                <a:avLst/>
                <a:gdLst>
                  <a:gd name="T0" fmla="*/ 5 w 45"/>
                  <a:gd name="T1" fmla="*/ 14 h 36"/>
                  <a:gd name="T2" fmla="*/ 0 w 45"/>
                  <a:gd name="T3" fmla="*/ 8 h 36"/>
                  <a:gd name="T4" fmla="*/ 0 w 45"/>
                  <a:gd name="T5" fmla="*/ 35 h 36"/>
                  <a:gd name="T6" fmla="*/ 44 w 45"/>
                  <a:gd name="T7" fmla="*/ 35 h 36"/>
                  <a:gd name="T8" fmla="*/ 44 w 45"/>
                  <a:gd name="T9" fmla="*/ 8 h 36"/>
                  <a:gd name="T10" fmla="*/ 33 w 45"/>
                  <a:gd name="T11" fmla="*/ 0 h 36"/>
                  <a:gd name="T12" fmla="*/ 44 w 45"/>
                  <a:gd name="T13" fmla="*/ 8 h 36"/>
                  <a:gd name="T14" fmla="*/ 44 w 45"/>
                  <a:gd name="T15" fmla="*/ 2 h 36"/>
                  <a:gd name="T16" fmla="*/ 33 w 45"/>
                  <a:gd name="T17" fmla="*/ 0 h 36"/>
                  <a:gd name="T18" fmla="*/ 5 w 45"/>
                  <a:gd name="T19" fmla="*/ 1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5" y="14"/>
                    </a:moveTo>
                    <a:lnTo>
                      <a:pt x="0" y="8"/>
                    </a:lnTo>
                    <a:lnTo>
                      <a:pt x="0" y="35"/>
                    </a:lnTo>
                    <a:lnTo>
                      <a:pt x="44" y="35"/>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902" name="Freeform 63"/>
              <p:cNvSpPr>
                <a:spLocks/>
              </p:cNvSpPr>
              <p:nvPr/>
            </p:nvSpPr>
            <p:spPr bwMode="auto">
              <a:xfrm>
                <a:off x="3050" y="3290"/>
                <a:ext cx="209" cy="177"/>
              </a:xfrm>
              <a:custGeom>
                <a:avLst/>
                <a:gdLst>
                  <a:gd name="T0" fmla="*/ 16 w 209"/>
                  <a:gd name="T1" fmla="*/ 19 h 177"/>
                  <a:gd name="T2" fmla="*/ 0 w 209"/>
                  <a:gd name="T3" fmla="*/ 19 h 177"/>
                  <a:gd name="T4" fmla="*/ 194 w 209"/>
                  <a:gd name="T5" fmla="*/ 176 h 177"/>
                  <a:gd name="T6" fmla="*/ 208 w 209"/>
                  <a:gd name="T7" fmla="*/ 165 h 177"/>
                  <a:gd name="T8" fmla="*/ 16 w 209"/>
                  <a:gd name="T9" fmla="*/ 6 h 177"/>
                  <a:gd name="T10" fmla="*/ 0 w 209"/>
                  <a:gd name="T11" fmla="*/ 6 h 177"/>
                  <a:gd name="T12" fmla="*/ 16 w 209"/>
                  <a:gd name="T13" fmla="*/ 6 h 177"/>
                  <a:gd name="T14" fmla="*/ 8 w 209"/>
                  <a:gd name="T15" fmla="*/ 0 h 177"/>
                  <a:gd name="T16" fmla="*/ 0 w 209"/>
                  <a:gd name="T17" fmla="*/ 6 h 177"/>
                  <a:gd name="T18" fmla="*/ 16 w 209"/>
                  <a:gd name="T19" fmla="*/ 1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77"/>
                  <a:gd name="T32" fmla="*/ 209 w 209"/>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77">
                    <a:moveTo>
                      <a:pt x="16" y="19"/>
                    </a:moveTo>
                    <a:lnTo>
                      <a:pt x="0" y="19"/>
                    </a:lnTo>
                    <a:lnTo>
                      <a:pt x="194" y="176"/>
                    </a:lnTo>
                    <a:lnTo>
                      <a:pt x="208" y="165"/>
                    </a:lnTo>
                    <a:lnTo>
                      <a:pt x="16" y="6"/>
                    </a:lnTo>
                    <a:lnTo>
                      <a:pt x="0" y="6"/>
                    </a:lnTo>
                    <a:lnTo>
                      <a:pt x="16" y="6"/>
                    </a:lnTo>
                    <a:lnTo>
                      <a:pt x="8" y="0"/>
                    </a:lnTo>
                    <a:lnTo>
                      <a:pt x="0" y="6"/>
                    </a:lnTo>
                    <a:lnTo>
                      <a:pt x="16" y="19"/>
                    </a:lnTo>
                  </a:path>
                </a:pathLst>
              </a:custGeom>
              <a:solidFill>
                <a:srgbClr val="000000"/>
              </a:solidFill>
              <a:ln w="9525" cap="rnd">
                <a:noFill/>
                <a:round/>
                <a:headEnd/>
                <a:tailEnd/>
              </a:ln>
            </p:spPr>
            <p:txBody>
              <a:bodyPr/>
              <a:lstStyle/>
              <a:p>
                <a:endParaRPr lang="zh-CN" altLang="en-US"/>
              </a:p>
            </p:txBody>
          </p:sp>
          <p:sp>
            <p:nvSpPr>
              <p:cNvPr id="903" name="Freeform 64"/>
              <p:cNvSpPr>
                <a:spLocks/>
              </p:cNvSpPr>
              <p:nvPr/>
            </p:nvSpPr>
            <p:spPr bwMode="auto">
              <a:xfrm>
                <a:off x="2840" y="3296"/>
                <a:ext cx="229" cy="184"/>
              </a:xfrm>
              <a:custGeom>
                <a:avLst/>
                <a:gdLst>
                  <a:gd name="T0" fmla="*/ 24 w 229"/>
                  <a:gd name="T1" fmla="*/ 176 h 184"/>
                  <a:gd name="T2" fmla="*/ 19 w 229"/>
                  <a:gd name="T3" fmla="*/ 183 h 184"/>
                  <a:gd name="T4" fmla="*/ 228 w 229"/>
                  <a:gd name="T5" fmla="*/ 13 h 184"/>
                  <a:gd name="T6" fmla="*/ 211 w 229"/>
                  <a:gd name="T7" fmla="*/ 0 h 184"/>
                  <a:gd name="T8" fmla="*/ 5 w 229"/>
                  <a:gd name="T9" fmla="*/ 171 h 184"/>
                  <a:gd name="T10" fmla="*/ 0 w 229"/>
                  <a:gd name="T11" fmla="*/ 176 h 184"/>
                  <a:gd name="T12" fmla="*/ 5 w 229"/>
                  <a:gd name="T13" fmla="*/ 171 h 184"/>
                  <a:gd name="T14" fmla="*/ 0 w 229"/>
                  <a:gd name="T15" fmla="*/ 174 h 184"/>
                  <a:gd name="T16" fmla="*/ 0 w 229"/>
                  <a:gd name="T17" fmla="*/ 176 h 184"/>
                  <a:gd name="T18" fmla="*/ 24 w 229"/>
                  <a:gd name="T19" fmla="*/ 176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84"/>
                  <a:gd name="T32" fmla="*/ 229 w 229"/>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84">
                    <a:moveTo>
                      <a:pt x="24" y="176"/>
                    </a:moveTo>
                    <a:lnTo>
                      <a:pt x="19" y="183"/>
                    </a:lnTo>
                    <a:lnTo>
                      <a:pt x="228" y="13"/>
                    </a:lnTo>
                    <a:lnTo>
                      <a:pt x="211" y="0"/>
                    </a:lnTo>
                    <a:lnTo>
                      <a:pt x="5" y="171"/>
                    </a:lnTo>
                    <a:lnTo>
                      <a:pt x="0" y="176"/>
                    </a:lnTo>
                    <a:lnTo>
                      <a:pt x="5" y="171"/>
                    </a:lnTo>
                    <a:lnTo>
                      <a:pt x="0" y="174"/>
                    </a:lnTo>
                    <a:lnTo>
                      <a:pt x="0" y="176"/>
                    </a:lnTo>
                    <a:lnTo>
                      <a:pt x="24" y="176"/>
                    </a:lnTo>
                  </a:path>
                </a:pathLst>
              </a:custGeom>
              <a:solidFill>
                <a:srgbClr val="000000"/>
              </a:solidFill>
              <a:ln w="9525" cap="rnd">
                <a:noFill/>
                <a:round/>
                <a:headEnd/>
                <a:tailEnd/>
              </a:ln>
            </p:spPr>
            <p:txBody>
              <a:bodyPr/>
              <a:lstStyle/>
              <a:p>
                <a:endParaRPr lang="zh-CN" altLang="en-US"/>
              </a:p>
            </p:txBody>
          </p:sp>
          <p:sp>
            <p:nvSpPr>
              <p:cNvPr id="904" name="Freeform 65"/>
              <p:cNvSpPr>
                <a:spLocks/>
              </p:cNvSpPr>
              <p:nvPr/>
            </p:nvSpPr>
            <p:spPr bwMode="auto">
              <a:xfrm>
                <a:off x="2840" y="3471"/>
                <a:ext cx="42" cy="35"/>
              </a:xfrm>
              <a:custGeom>
                <a:avLst/>
                <a:gdLst>
                  <a:gd name="T0" fmla="*/ 31 w 42"/>
                  <a:gd name="T1" fmla="*/ 19 h 35"/>
                  <a:gd name="T2" fmla="*/ 41 w 42"/>
                  <a:gd name="T3" fmla="*/ 25 h 35"/>
                  <a:gd name="T4" fmla="*/ 41 w 42"/>
                  <a:gd name="T5" fmla="*/ 0 h 35"/>
                  <a:gd name="T6" fmla="*/ 0 w 42"/>
                  <a:gd name="T7" fmla="*/ 0 h 35"/>
                  <a:gd name="T8" fmla="*/ 0 w 42"/>
                  <a:gd name="T9" fmla="*/ 25 h 35"/>
                  <a:gd name="T10" fmla="*/ 9 w 42"/>
                  <a:gd name="T11" fmla="*/ 34 h 35"/>
                  <a:gd name="T12" fmla="*/ 0 w 42"/>
                  <a:gd name="T13" fmla="*/ 25 h 35"/>
                  <a:gd name="T14" fmla="*/ 0 w 42"/>
                  <a:gd name="T15" fmla="*/ 31 h 35"/>
                  <a:gd name="T16" fmla="*/ 9 w 42"/>
                  <a:gd name="T17" fmla="*/ 34 h 35"/>
                  <a:gd name="T18" fmla="*/ 31 w 42"/>
                  <a:gd name="T19" fmla="*/ 19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
                  <a:gd name="T32" fmla="*/ 42 w 4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
                    <a:moveTo>
                      <a:pt x="31" y="19"/>
                    </a:moveTo>
                    <a:lnTo>
                      <a:pt x="41" y="25"/>
                    </a:lnTo>
                    <a:lnTo>
                      <a:pt x="41" y="0"/>
                    </a:lnTo>
                    <a:lnTo>
                      <a:pt x="0" y="0"/>
                    </a:lnTo>
                    <a:lnTo>
                      <a:pt x="0" y="25"/>
                    </a:lnTo>
                    <a:lnTo>
                      <a:pt x="9" y="34"/>
                    </a:lnTo>
                    <a:lnTo>
                      <a:pt x="0" y="25"/>
                    </a:lnTo>
                    <a:lnTo>
                      <a:pt x="0" y="31"/>
                    </a:lnTo>
                    <a:lnTo>
                      <a:pt x="9" y="34"/>
                    </a:lnTo>
                    <a:lnTo>
                      <a:pt x="31" y="19"/>
                    </a:lnTo>
                  </a:path>
                </a:pathLst>
              </a:custGeom>
              <a:solidFill>
                <a:srgbClr val="000000"/>
              </a:solidFill>
              <a:ln w="9525" cap="rnd">
                <a:noFill/>
                <a:round/>
                <a:headEnd/>
                <a:tailEnd/>
              </a:ln>
            </p:spPr>
            <p:txBody>
              <a:bodyPr/>
              <a:lstStyle/>
              <a:p>
                <a:endParaRPr lang="zh-CN" altLang="en-US"/>
              </a:p>
            </p:txBody>
          </p:sp>
          <p:sp>
            <p:nvSpPr>
              <p:cNvPr id="905" name="Freeform 66"/>
              <p:cNvSpPr>
                <a:spLocks/>
              </p:cNvSpPr>
              <p:nvPr/>
            </p:nvSpPr>
            <p:spPr bwMode="auto">
              <a:xfrm>
                <a:off x="2844" y="3482"/>
                <a:ext cx="207" cy="181"/>
              </a:xfrm>
              <a:custGeom>
                <a:avLst/>
                <a:gdLst>
                  <a:gd name="T0" fmla="*/ 192 w 207"/>
                  <a:gd name="T1" fmla="*/ 159 h 181"/>
                  <a:gd name="T2" fmla="*/ 206 w 207"/>
                  <a:gd name="T3" fmla="*/ 159 h 181"/>
                  <a:gd name="T4" fmla="*/ 13 w 207"/>
                  <a:gd name="T5" fmla="*/ 0 h 181"/>
                  <a:gd name="T6" fmla="*/ 0 w 207"/>
                  <a:gd name="T7" fmla="*/ 11 h 181"/>
                  <a:gd name="T8" fmla="*/ 192 w 207"/>
                  <a:gd name="T9" fmla="*/ 171 h 181"/>
                  <a:gd name="T10" fmla="*/ 206 w 207"/>
                  <a:gd name="T11" fmla="*/ 171 h 181"/>
                  <a:gd name="T12" fmla="*/ 192 w 207"/>
                  <a:gd name="T13" fmla="*/ 171 h 181"/>
                  <a:gd name="T14" fmla="*/ 200 w 207"/>
                  <a:gd name="T15" fmla="*/ 180 h 181"/>
                  <a:gd name="T16" fmla="*/ 206 w 207"/>
                  <a:gd name="T17" fmla="*/ 171 h 181"/>
                  <a:gd name="T18" fmla="*/ 192 w 207"/>
                  <a:gd name="T19" fmla="*/ 159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81"/>
                  <a:gd name="T32" fmla="*/ 207 w 20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81">
                    <a:moveTo>
                      <a:pt x="192" y="159"/>
                    </a:moveTo>
                    <a:lnTo>
                      <a:pt x="206" y="159"/>
                    </a:lnTo>
                    <a:lnTo>
                      <a:pt x="13" y="0"/>
                    </a:lnTo>
                    <a:lnTo>
                      <a:pt x="0" y="11"/>
                    </a:lnTo>
                    <a:lnTo>
                      <a:pt x="192" y="171"/>
                    </a:lnTo>
                    <a:lnTo>
                      <a:pt x="206" y="171"/>
                    </a:lnTo>
                    <a:lnTo>
                      <a:pt x="192" y="171"/>
                    </a:lnTo>
                    <a:lnTo>
                      <a:pt x="200" y="180"/>
                    </a:lnTo>
                    <a:lnTo>
                      <a:pt x="206" y="171"/>
                    </a:lnTo>
                    <a:lnTo>
                      <a:pt x="192" y="159"/>
                    </a:lnTo>
                  </a:path>
                </a:pathLst>
              </a:custGeom>
              <a:solidFill>
                <a:srgbClr val="000000"/>
              </a:solidFill>
              <a:ln w="9525" cap="rnd">
                <a:noFill/>
                <a:round/>
                <a:headEnd/>
                <a:tailEnd/>
              </a:ln>
            </p:spPr>
            <p:txBody>
              <a:bodyPr/>
              <a:lstStyle/>
              <a:p>
                <a:endParaRPr lang="zh-CN" altLang="en-US"/>
              </a:p>
            </p:txBody>
          </p:sp>
          <p:sp>
            <p:nvSpPr>
              <p:cNvPr id="906" name="Freeform 67"/>
              <p:cNvSpPr>
                <a:spLocks/>
              </p:cNvSpPr>
              <p:nvPr/>
            </p:nvSpPr>
            <p:spPr bwMode="auto">
              <a:xfrm>
                <a:off x="2853" y="3299"/>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solidFill>
                <a:srgbClr val="FFFFFF"/>
              </a:solidFill>
              <a:ln w="9525" cap="rnd">
                <a:noFill/>
                <a:round/>
                <a:headEnd/>
                <a:tailEnd/>
              </a:ln>
            </p:spPr>
            <p:txBody>
              <a:bodyPr/>
              <a:lstStyle/>
              <a:p>
                <a:endParaRPr lang="zh-CN" altLang="en-US"/>
              </a:p>
            </p:txBody>
          </p:sp>
          <p:sp>
            <p:nvSpPr>
              <p:cNvPr id="907" name="Freeform 68"/>
              <p:cNvSpPr>
                <a:spLocks/>
              </p:cNvSpPr>
              <p:nvPr/>
            </p:nvSpPr>
            <p:spPr bwMode="auto">
              <a:xfrm>
                <a:off x="2853" y="3299"/>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noFill/>
              <a:ln w="12700" cap="rnd">
                <a:solidFill>
                  <a:srgbClr val="000000"/>
                </a:solidFill>
                <a:round/>
                <a:headEnd type="none" w="sm" len="sm"/>
                <a:tailEnd type="none" w="sm" len="sm"/>
              </a:ln>
            </p:spPr>
            <p:txBody>
              <a:bodyPr/>
              <a:lstStyle/>
              <a:p>
                <a:endParaRPr lang="zh-CN" altLang="en-US"/>
              </a:p>
            </p:txBody>
          </p:sp>
          <p:sp>
            <p:nvSpPr>
              <p:cNvPr id="908" name="Freeform 69"/>
              <p:cNvSpPr>
                <a:spLocks/>
              </p:cNvSpPr>
              <p:nvPr/>
            </p:nvSpPr>
            <p:spPr bwMode="auto">
              <a:xfrm>
                <a:off x="2851" y="3471"/>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solidFill>
                <a:srgbClr val="FFFFFF"/>
              </a:solidFill>
              <a:ln w="9525" cap="rnd">
                <a:noFill/>
                <a:round/>
                <a:headEnd/>
                <a:tailEnd/>
              </a:ln>
            </p:spPr>
            <p:txBody>
              <a:bodyPr/>
              <a:lstStyle/>
              <a:p>
                <a:endParaRPr lang="zh-CN" altLang="en-US"/>
              </a:p>
            </p:txBody>
          </p:sp>
          <p:sp>
            <p:nvSpPr>
              <p:cNvPr id="909" name="Freeform 70"/>
              <p:cNvSpPr>
                <a:spLocks/>
              </p:cNvSpPr>
              <p:nvPr/>
            </p:nvSpPr>
            <p:spPr bwMode="auto">
              <a:xfrm>
                <a:off x="2851" y="3471"/>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noFill/>
              <a:ln w="12700" cap="rnd">
                <a:solidFill>
                  <a:srgbClr val="000000"/>
                </a:solidFill>
                <a:round/>
                <a:headEnd type="none" w="sm" len="sm"/>
                <a:tailEnd type="none" w="sm" len="sm"/>
              </a:ln>
            </p:spPr>
            <p:txBody>
              <a:bodyPr/>
              <a:lstStyle/>
              <a:p>
                <a:endParaRPr lang="zh-CN" altLang="en-US"/>
              </a:p>
            </p:txBody>
          </p:sp>
          <p:sp>
            <p:nvSpPr>
              <p:cNvPr id="910" name="Freeform 71"/>
              <p:cNvSpPr>
                <a:spLocks/>
              </p:cNvSpPr>
              <p:nvPr/>
            </p:nvSpPr>
            <p:spPr bwMode="auto">
              <a:xfrm>
                <a:off x="3044" y="3459"/>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solidFill>
                <a:srgbClr val="FFFFFF"/>
              </a:solidFill>
              <a:ln w="9525" cap="rnd">
                <a:noFill/>
                <a:round/>
                <a:headEnd/>
                <a:tailEnd/>
              </a:ln>
            </p:spPr>
            <p:txBody>
              <a:bodyPr/>
              <a:lstStyle/>
              <a:p>
                <a:endParaRPr lang="zh-CN" altLang="en-US"/>
              </a:p>
            </p:txBody>
          </p:sp>
          <p:sp>
            <p:nvSpPr>
              <p:cNvPr id="911" name="Freeform 72"/>
              <p:cNvSpPr>
                <a:spLocks/>
              </p:cNvSpPr>
              <p:nvPr/>
            </p:nvSpPr>
            <p:spPr bwMode="auto">
              <a:xfrm>
                <a:off x="3044" y="3459"/>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noFill/>
              <a:ln w="12700" cap="rnd">
                <a:solidFill>
                  <a:srgbClr val="000000"/>
                </a:solidFill>
                <a:round/>
                <a:headEnd type="none" w="sm" len="sm"/>
                <a:tailEnd type="none" w="sm" len="sm"/>
              </a:ln>
            </p:spPr>
            <p:txBody>
              <a:bodyPr/>
              <a:lstStyle/>
              <a:p>
                <a:endParaRPr lang="zh-CN" altLang="en-US"/>
              </a:p>
            </p:txBody>
          </p:sp>
          <p:sp>
            <p:nvSpPr>
              <p:cNvPr id="912" name="Freeform 73"/>
              <p:cNvSpPr>
                <a:spLocks/>
              </p:cNvSpPr>
              <p:nvPr/>
            </p:nvSpPr>
            <p:spPr bwMode="auto">
              <a:xfrm>
                <a:off x="2869" y="3054"/>
                <a:ext cx="422" cy="516"/>
              </a:xfrm>
              <a:custGeom>
                <a:avLst/>
                <a:gdLst>
                  <a:gd name="T0" fmla="*/ 421 w 422"/>
                  <a:gd name="T1" fmla="*/ 327 h 516"/>
                  <a:gd name="T2" fmla="*/ 421 w 422"/>
                  <a:gd name="T3" fmla="*/ 179 h 516"/>
                  <a:gd name="T4" fmla="*/ 200 w 422"/>
                  <a:gd name="T5" fmla="*/ 0 h 516"/>
                  <a:gd name="T6" fmla="*/ 0 w 422"/>
                  <a:gd name="T7" fmla="*/ 123 h 516"/>
                  <a:gd name="T8" fmla="*/ 228 w 422"/>
                  <a:gd name="T9" fmla="*/ 309 h 516"/>
                  <a:gd name="T10" fmla="*/ 228 w 422"/>
                  <a:gd name="T11" fmla="*/ 515 h 516"/>
                  <a:gd name="T12" fmla="*/ 421 w 422"/>
                  <a:gd name="T13" fmla="*/ 327 h 516"/>
                  <a:gd name="T14" fmla="*/ 0 60000 65536"/>
                  <a:gd name="T15" fmla="*/ 0 60000 65536"/>
                  <a:gd name="T16" fmla="*/ 0 60000 65536"/>
                  <a:gd name="T17" fmla="*/ 0 60000 65536"/>
                  <a:gd name="T18" fmla="*/ 0 60000 65536"/>
                  <a:gd name="T19" fmla="*/ 0 60000 65536"/>
                  <a:gd name="T20" fmla="*/ 0 60000 65536"/>
                  <a:gd name="T21" fmla="*/ 0 w 422"/>
                  <a:gd name="T22" fmla="*/ 0 h 516"/>
                  <a:gd name="T23" fmla="*/ 422 w 422"/>
                  <a:gd name="T24" fmla="*/ 516 h 5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516">
                    <a:moveTo>
                      <a:pt x="421" y="327"/>
                    </a:moveTo>
                    <a:lnTo>
                      <a:pt x="421" y="179"/>
                    </a:lnTo>
                    <a:lnTo>
                      <a:pt x="200" y="0"/>
                    </a:lnTo>
                    <a:lnTo>
                      <a:pt x="0" y="123"/>
                    </a:lnTo>
                    <a:lnTo>
                      <a:pt x="228" y="309"/>
                    </a:lnTo>
                    <a:lnTo>
                      <a:pt x="228" y="515"/>
                    </a:lnTo>
                    <a:lnTo>
                      <a:pt x="421" y="327"/>
                    </a:lnTo>
                  </a:path>
                </a:pathLst>
              </a:custGeom>
              <a:solidFill>
                <a:srgbClr val="FFFFFF"/>
              </a:solidFill>
              <a:ln w="9525" cap="rnd">
                <a:noFill/>
                <a:round/>
                <a:headEnd/>
                <a:tailEnd/>
              </a:ln>
            </p:spPr>
            <p:txBody>
              <a:bodyPr/>
              <a:lstStyle/>
              <a:p>
                <a:endParaRPr lang="zh-CN" altLang="en-US"/>
              </a:p>
            </p:txBody>
          </p:sp>
          <p:sp>
            <p:nvSpPr>
              <p:cNvPr id="913" name="Freeform 74"/>
              <p:cNvSpPr>
                <a:spLocks/>
              </p:cNvSpPr>
              <p:nvPr/>
            </p:nvSpPr>
            <p:spPr bwMode="auto">
              <a:xfrm>
                <a:off x="3250" y="3234"/>
                <a:ext cx="47" cy="156"/>
              </a:xfrm>
              <a:custGeom>
                <a:avLst/>
                <a:gdLst>
                  <a:gd name="T0" fmla="*/ 8 w 47"/>
                  <a:gd name="T1" fmla="*/ 15 h 156"/>
                  <a:gd name="T2" fmla="*/ 0 w 47"/>
                  <a:gd name="T3" fmla="*/ 6 h 156"/>
                  <a:gd name="T4" fmla="*/ 0 w 47"/>
                  <a:gd name="T5" fmla="*/ 155 h 156"/>
                  <a:gd name="T6" fmla="*/ 46 w 47"/>
                  <a:gd name="T7" fmla="*/ 155 h 156"/>
                  <a:gd name="T8" fmla="*/ 46 w 47"/>
                  <a:gd name="T9" fmla="*/ 6 h 156"/>
                  <a:gd name="T10" fmla="*/ 37 w 47"/>
                  <a:gd name="T11" fmla="*/ 0 h 156"/>
                  <a:gd name="T12" fmla="*/ 8 w 47"/>
                  <a:gd name="T13" fmla="*/ 15 h 156"/>
                  <a:gd name="T14" fmla="*/ 0 60000 65536"/>
                  <a:gd name="T15" fmla="*/ 0 60000 65536"/>
                  <a:gd name="T16" fmla="*/ 0 60000 65536"/>
                  <a:gd name="T17" fmla="*/ 0 60000 65536"/>
                  <a:gd name="T18" fmla="*/ 0 60000 65536"/>
                  <a:gd name="T19" fmla="*/ 0 60000 65536"/>
                  <a:gd name="T20" fmla="*/ 0 60000 65536"/>
                  <a:gd name="T21" fmla="*/ 0 w 47"/>
                  <a:gd name="T22" fmla="*/ 0 h 156"/>
                  <a:gd name="T23" fmla="*/ 47 w 47"/>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6">
                    <a:moveTo>
                      <a:pt x="8" y="15"/>
                    </a:moveTo>
                    <a:lnTo>
                      <a:pt x="0" y="6"/>
                    </a:lnTo>
                    <a:lnTo>
                      <a:pt x="0" y="155"/>
                    </a:lnTo>
                    <a:lnTo>
                      <a:pt x="46" y="155"/>
                    </a:lnTo>
                    <a:lnTo>
                      <a:pt x="46" y="6"/>
                    </a:lnTo>
                    <a:lnTo>
                      <a:pt x="37" y="0"/>
                    </a:lnTo>
                    <a:lnTo>
                      <a:pt x="8" y="15"/>
                    </a:lnTo>
                  </a:path>
                </a:pathLst>
              </a:custGeom>
              <a:solidFill>
                <a:srgbClr val="000000"/>
              </a:solidFill>
              <a:ln w="9525" cap="rnd">
                <a:noFill/>
                <a:round/>
                <a:headEnd/>
                <a:tailEnd/>
              </a:ln>
            </p:spPr>
            <p:txBody>
              <a:bodyPr/>
              <a:lstStyle/>
              <a:p>
                <a:endParaRPr lang="zh-CN" altLang="en-US"/>
              </a:p>
            </p:txBody>
          </p:sp>
          <p:sp>
            <p:nvSpPr>
              <p:cNvPr id="914" name="Freeform 75"/>
              <p:cNvSpPr>
                <a:spLocks/>
              </p:cNvSpPr>
              <p:nvPr/>
            </p:nvSpPr>
            <p:spPr bwMode="auto">
              <a:xfrm>
                <a:off x="3062" y="3046"/>
                <a:ext cx="238" cy="197"/>
              </a:xfrm>
              <a:custGeom>
                <a:avLst/>
                <a:gdLst>
                  <a:gd name="T0" fmla="*/ 16 w 238"/>
                  <a:gd name="T1" fmla="*/ 19 h 197"/>
                  <a:gd name="T2" fmla="*/ 0 w 238"/>
                  <a:gd name="T3" fmla="*/ 17 h 197"/>
                  <a:gd name="T4" fmla="*/ 217 w 238"/>
                  <a:gd name="T5" fmla="*/ 196 h 197"/>
                  <a:gd name="T6" fmla="*/ 237 w 238"/>
                  <a:gd name="T7" fmla="*/ 180 h 197"/>
                  <a:gd name="T8" fmla="*/ 19 w 238"/>
                  <a:gd name="T9" fmla="*/ 2 h 197"/>
                  <a:gd name="T10" fmla="*/ 0 w 238"/>
                  <a:gd name="T11" fmla="*/ 0 h 197"/>
                  <a:gd name="T12" fmla="*/ 16 w 238"/>
                  <a:gd name="T13" fmla="*/ 19 h 197"/>
                  <a:gd name="T14" fmla="*/ 0 60000 65536"/>
                  <a:gd name="T15" fmla="*/ 0 60000 65536"/>
                  <a:gd name="T16" fmla="*/ 0 60000 65536"/>
                  <a:gd name="T17" fmla="*/ 0 60000 65536"/>
                  <a:gd name="T18" fmla="*/ 0 60000 65536"/>
                  <a:gd name="T19" fmla="*/ 0 60000 65536"/>
                  <a:gd name="T20" fmla="*/ 0 60000 65536"/>
                  <a:gd name="T21" fmla="*/ 0 w 238"/>
                  <a:gd name="T22" fmla="*/ 0 h 197"/>
                  <a:gd name="T23" fmla="*/ 238 w 238"/>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97">
                    <a:moveTo>
                      <a:pt x="16" y="19"/>
                    </a:moveTo>
                    <a:lnTo>
                      <a:pt x="0" y="17"/>
                    </a:lnTo>
                    <a:lnTo>
                      <a:pt x="217" y="196"/>
                    </a:lnTo>
                    <a:lnTo>
                      <a:pt x="237" y="180"/>
                    </a:lnTo>
                    <a:lnTo>
                      <a:pt x="19" y="2"/>
                    </a:lnTo>
                    <a:lnTo>
                      <a:pt x="0" y="0"/>
                    </a:lnTo>
                    <a:lnTo>
                      <a:pt x="16" y="19"/>
                    </a:lnTo>
                  </a:path>
                </a:pathLst>
              </a:custGeom>
              <a:solidFill>
                <a:srgbClr val="000000"/>
              </a:solidFill>
              <a:ln w="9525" cap="rnd">
                <a:noFill/>
                <a:round/>
                <a:headEnd/>
                <a:tailEnd/>
              </a:ln>
            </p:spPr>
            <p:txBody>
              <a:bodyPr/>
              <a:lstStyle/>
              <a:p>
                <a:endParaRPr lang="zh-CN" altLang="en-US"/>
              </a:p>
            </p:txBody>
          </p:sp>
          <p:sp>
            <p:nvSpPr>
              <p:cNvPr id="915" name="Freeform 76"/>
              <p:cNvSpPr>
                <a:spLocks/>
              </p:cNvSpPr>
              <p:nvPr/>
            </p:nvSpPr>
            <p:spPr bwMode="auto">
              <a:xfrm>
                <a:off x="2859" y="3046"/>
                <a:ext cx="220" cy="142"/>
              </a:xfrm>
              <a:custGeom>
                <a:avLst/>
                <a:gdLst>
                  <a:gd name="T0" fmla="*/ 18 w 220"/>
                  <a:gd name="T1" fmla="*/ 123 h 142"/>
                  <a:gd name="T2" fmla="*/ 18 w 220"/>
                  <a:gd name="T3" fmla="*/ 141 h 142"/>
                  <a:gd name="T4" fmla="*/ 219 w 220"/>
                  <a:gd name="T5" fmla="*/ 19 h 142"/>
                  <a:gd name="T6" fmla="*/ 202 w 220"/>
                  <a:gd name="T7" fmla="*/ 0 h 142"/>
                  <a:gd name="T8" fmla="*/ 2 w 220"/>
                  <a:gd name="T9" fmla="*/ 123 h 142"/>
                  <a:gd name="T10" fmla="*/ 0 w 220"/>
                  <a:gd name="T11" fmla="*/ 141 h 142"/>
                  <a:gd name="T12" fmla="*/ 18 w 220"/>
                  <a:gd name="T13" fmla="*/ 123 h 142"/>
                  <a:gd name="T14" fmla="*/ 0 60000 65536"/>
                  <a:gd name="T15" fmla="*/ 0 60000 65536"/>
                  <a:gd name="T16" fmla="*/ 0 60000 65536"/>
                  <a:gd name="T17" fmla="*/ 0 60000 65536"/>
                  <a:gd name="T18" fmla="*/ 0 60000 65536"/>
                  <a:gd name="T19" fmla="*/ 0 60000 65536"/>
                  <a:gd name="T20" fmla="*/ 0 60000 65536"/>
                  <a:gd name="T21" fmla="*/ 0 w 220"/>
                  <a:gd name="T22" fmla="*/ 0 h 142"/>
                  <a:gd name="T23" fmla="*/ 220 w 220"/>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2">
                    <a:moveTo>
                      <a:pt x="18" y="123"/>
                    </a:moveTo>
                    <a:lnTo>
                      <a:pt x="18" y="141"/>
                    </a:lnTo>
                    <a:lnTo>
                      <a:pt x="219" y="19"/>
                    </a:lnTo>
                    <a:lnTo>
                      <a:pt x="202" y="0"/>
                    </a:lnTo>
                    <a:lnTo>
                      <a:pt x="2" y="123"/>
                    </a:lnTo>
                    <a:lnTo>
                      <a:pt x="0" y="141"/>
                    </a:lnTo>
                    <a:lnTo>
                      <a:pt x="18" y="123"/>
                    </a:lnTo>
                  </a:path>
                </a:pathLst>
              </a:custGeom>
              <a:solidFill>
                <a:srgbClr val="000000"/>
              </a:solidFill>
              <a:ln w="9525" cap="rnd">
                <a:noFill/>
                <a:round/>
                <a:headEnd/>
                <a:tailEnd/>
              </a:ln>
            </p:spPr>
            <p:txBody>
              <a:bodyPr/>
              <a:lstStyle/>
              <a:p>
                <a:endParaRPr lang="zh-CN" altLang="en-US"/>
              </a:p>
            </p:txBody>
          </p:sp>
          <p:sp>
            <p:nvSpPr>
              <p:cNvPr id="916" name="Freeform 77"/>
              <p:cNvSpPr>
                <a:spLocks/>
              </p:cNvSpPr>
              <p:nvPr/>
            </p:nvSpPr>
            <p:spPr bwMode="auto">
              <a:xfrm>
                <a:off x="2859" y="3168"/>
                <a:ext cx="252" cy="204"/>
              </a:xfrm>
              <a:custGeom>
                <a:avLst/>
                <a:gdLst>
                  <a:gd name="T0" fmla="*/ 251 w 252"/>
                  <a:gd name="T1" fmla="*/ 194 h 204"/>
                  <a:gd name="T2" fmla="*/ 245 w 252"/>
                  <a:gd name="T3" fmla="*/ 185 h 204"/>
                  <a:gd name="T4" fmla="*/ 18 w 252"/>
                  <a:gd name="T5" fmla="*/ 0 h 204"/>
                  <a:gd name="T6" fmla="*/ 0 w 252"/>
                  <a:gd name="T7" fmla="*/ 17 h 204"/>
                  <a:gd name="T8" fmla="*/ 226 w 252"/>
                  <a:gd name="T9" fmla="*/ 203 h 204"/>
                  <a:gd name="T10" fmla="*/ 221 w 252"/>
                  <a:gd name="T11" fmla="*/ 194 h 204"/>
                  <a:gd name="T12" fmla="*/ 251 w 252"/>
                  <a:gd name="T13" fmla="*/ 194 h 204"/>
                  <a:gd name="T14" fmla="*/ 0 60000 65536"/>
                  <a:gd name="T15" fmla="*/ 0 60000 65536"/>
                  <a:gd name="T16" fmla="*/ 0 60000 65536"/>
                  <a:gd name="T17" fmla="*/ 0 60000 65536"/>
                  <a:gd name="T18" fmla="*/ 0 60000 65536"/>
                  <a:gd name="T19" fmla="*/ 0 60000 65536"/>
                  <a:gd name="T20" fmla="*/ 0 60000 65536"/>
                  <a:gd name="T21" fmla="*/ 0 w 252"/>
                  <a:gd name="T22" fmla="*/ 0 h 204"/>
                  <a:gd name="T23" fmla="*/ 252 w 252"/>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204">
                    <a:moveTo>
                      <a:pt x="251" y="194"/>
                    </a:moveTo>
                    <a:lnTo>
                      <a:pt x="245" y="185"/>
                    </a:lnTo>
                    <a:lnTo>
                      <a:pt x="18" y="0"/>
                    </a:lnTo>
                    <a:lnTo>
                      <a:pt x="0" y="17"/>
                    </a:lnTo>
                    <a:lnTo>
                      <a:pt x="226" y="203"/>
                    </a:lnTo>
                    <a:lnTo>
                      <a:pt x="221" y="194"/>
                    </a:lnTo>
                    <a:lnTo>
                      <a:pt x="251" y="194"/>
                    </a:lnTo>
                  </a:path>
                </a:pathLst>
              </a:custGeom>
              <a:solidFill>
                <a:srgbClr val="000000"/>
              </a:solidFill>
              <a:ln w="9525" cap="rnd">
                <a:noFill/>
                <a:round/>
                <a:headEnd/>
                <a:tailEnd/>
              </a:ln>
            </p:spPr>
            <p:txBody>
              <a:bodyPr/>
              <a:lstStyle/>
              <a:p>
                <a:endParaRPr lang="zh-CN" altLang="en-US"/>
              </a:p>
            </p:txBody>
          </p:sp>
          <p:sp>
            <p:nvSpPr>
              <p:cNvPr id="917" name="Freeform 78"/>
              <p:cNvSpPr>
                <a:spLocks/>
              </p:cNvSpPr>
              <p:nvPr/>
            </p:nvSpPr>
            <p:spPr bwMode="auto">
              <a:xfrm>
                <a:off x="3081" y="3363"/>
                <a:ext cx="45" cy="212"/>
              </a:xfrm>
              <a:custGeom>
                <a:avLst/>
                <a:gdLst>
                  <a:gd name="T0" fmla="*/ 8 w 45"/>
                  <a:gd name="T1" fmla="*/ 197 h 212"/>
                  <a:gd name="T2" fmla="*/ 44 w 45"/>
                  <a:gd name="T3" fmla="*/ 204 h 212"/>
                  <a:gd name="T4" fmla="*/ 44 w 45"/>
                  <a:gd name="T5" fmla="*/ 0 h 212"/>
                  <a:gd name="T6" fmla="*/ 0 w 45"/>
                  <a:gd name="T7" fmla="*/ 0 h 212"/>
                  <a:gd name="T8" fmla="*/ 0 w 45"/>
                  <a:gd name="T9" fmla="*/ 204 h 212"/>
                  <a:gd name="T10" fmla="*/ 40 w 45"/>
                  <a:gd name="T11" fmla="*/ 211 h 212"/>
                  <a:gd name="T12" fmla="*/ 8 w 45"/>
                  <a:gd name="T13" fmla="*/ 197 h 212"/>
                  <a:gd name="T14" fmla="*/ 0 60000 65536"/>
                  <a:gd name="T15" fmla="*/ 0 60000 65536"/>
                  <a:gd name="T16" fmla="*/ 0 60000 65536"/>
                  <a:gd name="T17" fmla="*/ 0 60000 65536"/>
                  <a:gd name="T18" fmla="*/ 0 60000 65536"/>
                  <a:gd name="T19" fmla="*/ 0 60000 65536"/>
                  <a:gd name="T20" fmla="*/ 0 60000 65536"/>
                  <a:gd name="T21" fmla="*/ 0 w 45"/>
                  <a:gd name="T22" fmla="*/ 0 h 212"/>
                  <a:gd name="T23" fmla="*/ 45 w 45"/>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12">
                    <a:moveTo>
                      <a:pt x="8" y="197"/>
                    </a:moveTo>
                    <a:lnTo>
                      <a:pt x="44" y="204"/>
                    </a:lnTo>
                    <a:lnTo>
                      <a:pt x="44" y="0"/>
                    </a:lnTo>
                    <a:lnTo>
                      <a:pt x="0" y="0"/>
                    </a:lnTo>
                    <a:lnTo>
                      <a:pt x="0" y="204"/>
                    </a:lnTo>
                    <a:lnTo>
                      <a:pt x="40" y="211"/>
                    </a:lnTo>
                    <a:lnTo>
                      <a:pt x="8" y="197"/>
                    </a:lnTo>
                  </a:path>
                </a:pathLst>
              </a:custGeom>
              <a:solidFill>
                <a:srgbClr val="000000"/>
              </a:solidFill>
              <a:ln w="9525" cap="rnd">
                <a:noFill/>
                <a:round/>
                <a:headEnd/>
                <a:tailEnd/>
              </a:ln>
            </p:spPr>
            <p:txBody>
              <a:bodyPr/>
              <a:lstStyle/>
              <a:p>
                <a:endParaRPr lang="zh-CN" altLang="en-US"/>
              </a:p>
            </p:txBody>
          </p:sp>
          <p:sp>
            <p:nvSpPr>
              <p:cNvPr id="918" name="Freeform 79"/>
              <p:cNvSpPr>
                <a:spLocks/>
              </p:cNvSpPr>
              <p:nvPr/>
            </p:nvSpPr>
            <p:spPr bwMode="auto">
              <a:xfrm>
                <a:off x="3087" y="3375"/>
                <a:ext cx="221" cy="200"/>
              </a:xfrm>
              <a:custGeom>
                <a:avLst/>
                <a:gdLst>
                  <a:gd name="T0" fmla="*/ 189 w 221"/>
                  <a:gd name="T1" fmla="*/ 6 h 200"/>
                  <a:gd name="T2" fmla="*/ 192 w 221"/>
                  <a:gd name="T3" fmla="*/ 0 h 200"/>
                  <a:gd name="T4" fmla="*/ 0 w 221"/>
                  <a:gd name="T5" fmla="*/ 185 h 200"/>
                  <a:gd name="T6" fmla="*/ 22 w 221"/>
                  <a:gd name="T7" fmla="*/ 199 h 200"/>
                  <a:gd name="T8" fmla="*/ 217 w 221"/>
                  <a:gd name="T9" fmla="*/ 13 h 200"/>
                  <a:gd name="T10" fmla="*/ 220 w 221"/>
                  <a:gd name="T11" fmla="*/ 6 h 200"/>
                  <a:gd name="T12" fmla="*/ 189 w 221"/>
                  <a:gd name="T13" fmla="*/ 6 h 200"/>
                  <a:gd name="T14" fmla="*/ 0 60000 65536"/>
                  <a:gd name="T15" fmla="*/ 0 60000 65536"/>
                  <a:gd name="T16" fmla="*/ 0 60000 65536"/>
                  <a:gd name="T17" fmla="*/ 0 60000 65536"/>
                  <a:gd name="T18" fmla="*/ 0 60000 65536"/>
                  <a:gd name="T19" fmla="*/ 0 60000 65536"/>
                  <a:gd name="T20" fmla="*/ 0 60000 65536"/>
                  <a:gd name="T21" fmla="*/ 0 w 221"/>
                  <a:gd name="T22" fmla="*/ 0 h 200"/>
                  <a:gd name="T23" fmla="*/ 221 w 221"/>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200">
                    <a:moveTo>
                      <a:pt x="189" y="6"/>
                    </a:moveTo>
                    <a:lnTo>
                      <a:pt x="192" y="0"/>
                    </a:lnTo>
                    <a:lnTo>
                      <a:pt x="0" y="185"/>
                    </a:lnTo>
                    <a:lnTo>
                      <a:pt x="22" y="199"/>
                    </a:lnTo>
                    <a:lnTo>
                      <a:pt x="217" y="13"/>
                    </a:lnTo>
                    <a:lnTo>
                      <a:pt x="220" y="6"/>
                    </a:lnTo>
                    <a:lnTo>
                      <a:pt x="189" y="6"/>
                    </a:lnTo>
                  </a:path>
                </a:pathLst>
              </a:custGeom>
              <a:solidFill>
                <a:srgbClr val="000000"/>
              </a:solidFill>
              <a:ln w="9525" cap="rnd">
                <a:noFill/>
                <a:round/>
                <a:headEnd/>
                <a:tailEnd/>
              </a:ln>
            </p:spPr>
            <p:txBody>
              <a:bodyPr/>
              <a:lstStyle/>
              <a:p>
                <a:endParaRPr lang="zh-CN" altLang="en-US"/>
              </a:p>
            </p:txBody>
          </p:sp>
          <p:sp>
            <p:nvSpPr>
              <p:cNvPr id="919" name="Freeform 80"/>
              <p:cNvSpPr>
                <a:spLocks/>
              </p:cNvSpPr>
              <p:nvPr/>
            </p:nvSpPr>
            <p:spPr bwMode="auto">
              <a:xfrm>
                <a:off x="2869" y="3057"/>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solidFill>
                <a:srgbClr val="FFFFFF"/>
              </a:solidFill>
              <a:ln w="9525" cap="rnd">
                <a:noFill/>
                <a:round/>
                <a:headEnd/>
                <a:tailEnd/>
              </a:ln>
            </p:spPr>
            <p:txBody>
              <a:bodyPr/>
              <a:lstStyle/>
              <a:p>
                <a:endParaRPr lang="zh-CN" altLang="en-US"/>
              </a:p>
            </p:txBody>
          </p:sp>
          <p:sp>
            <p:nvSpPr>
              <p:cNvPr id="920" name="Freeform 81"/>
              <p:cNvSpPr>
                <a:spLocks/>
              </p:cNvSpPr>
              <p:nvPr/>
            </p:nvSpPr>
            <p:spPr bwMode="auto">
              <a:xfrm>
                <a:off x="2869" y="3057"/>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noFill/>
              <a:ln w="12700" cap="rnd">
                <a:solidFill>
                  <a:srgbClr val="000000"/>
                </a:solidFill>
                <a:round/>
                <a:headEnd type="none" w="sm" len="sm"/>
                <a:tailEnd type="none" w="sm" len="sm"/>
              </a:ln>
            </p:spPr>
            <p:txBody>
              <a:bodyPr/>
              <a:lstStyle/>
              <a:p>
                <a:endParaRPr lang="zh-CN" altLang="en-US"/>
              </a:p>
            </p:txBody>
          </p:sp>
          <p:sp>
            <p:nvSpPr>
              <p:cNvPr id="921" name="Freeform 82"/>
              <p:cNvSpPr>
                <a:spLocks/>
              </p:cNvSpPr>
              <p:nvPr/>
            </p:nvSpPr>
            <p:spPr bwMode="auto">
              <a:xfrm>
                <a:off x="3098" y="3233"/>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solidFill>
                <a:srgbClr val="FFFFFF"/>
              </a:solidFill>
              <a:ln w="9525" cap="rnd">
                <a:noFill/>
                <a:round/>
                <a:headEnd/>
                <a:tailEnd/>
              </a:ln>
            </p:spPr>
            <p:txBody>
              <a:bodyPr/>
              <a:lstStyle/>
              <a:p>
                <a:endParaRPr lang="zh-CN" altLang="en-US"/>
              </a:p>
            </p:txBody>
          </p:sp>
          <p:sp>
            <p:nvSpPr>
              <p:cNvPr id="922" name="Freeform 83"/>
              <p:cNvSpPr>
                <a:spLocks/>
              </p:cNvSpPr>
              <p:nvPr/>
            </p:nvSpPr>
            <p:spPr bwMode="auto">
              <a:xfrm>
                <a:off x="3098" y="3233"/>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noFill/>
              <a:ln w="12700" cap="rnd">
                <a:solidFill>
                  <a:srgbClr val="000000"/>
                </a:solidFill>
                <a:round/>
                <a:headEnd type="none" w="sm" len="sm"/>
                <a:tailEnd type="none" w="sm" len="sm"/>
              </a:ln>
            </p:spPr>
            <p:txBody>
              <a:bodyPr/>
              <a:lstStyle/>
              <a:p>
                <a:endParaRPr lang="zh-CN" altLang="en-US"/>
              </a:p>
            </p:txBody>
          </p:sp>
          <p:sp>
            <p:nvSpPr>
              <p:cNvPr id="923" name="Freeform 84"/>
              <p:cNvSpPr>
                <a:spLocks/>
              </p:cNvSpPr>
              <p:nvPr/>
            </p:nvSpPr>
            <p:spPr bwMode="auto">
              <a:xfrm>
                <a:off x="2825" y="3143"/>
                <a:ext cx="297" cy="480"/>
              </a:xfrm>
              <a:custGeom>
                <a:avLst/>
                <a:gdLst>
                  <a:gd name="T0" fmla="*/ 0 w 297"/>
                  <a:gd name="T1" fmla="*/ 35 h 480"/>
                  <a:gd name="T2" fmla="*/ 0 w 297"/>
                  <a:gd name="T3" fmla="*/ 276 h 480"/>
                  <a:gd name="T4" fmla="*/ 249 w 297"/>
                  <a:gd name="T5" fmla="*/ 479 h 480"/>
                  <a:gd name="T6" fmla="*/ 296 w 297"/>
                  <a:gd name="T7" fmla="*/ 443 h 480"/>
                  <a:gd name="T8" fmla="*/ 296 w 297"/>
                  <a:gd name="T9" fmla="*/ 199 h 480"/>
                  <a:gd name="T10" fmla="*/ 43 w 297"/>
                  <a:gd name="T11" fmla="*/ 0 h 480"/>
                  <a:gd name="T12" fmla="*/ 0 w 297"/>
                  <a:gd name="T13" fmla="*/ 35 h 480"/>
                  <a:gd name="T14" fmla="*/ 0 60000 65536"/>
                  <a:gd name="T15" fmla="*/ 0 60000 65536"/>
                  <a:gd name="T16" fmla="*/ 0 60000 65536"/>
                  <a:gd name="T17" fmla="*/ 0 60000 65536"/>
                  <a:gd name="T18" fmla="*/ 0 60000 65536"/>
                  <a:gd name="T19" fmla="*/ 0 60000 65536"/>
                  <a:gd name="T20" fmla="*/ 0 60000 65536"/>
                  <a:gd name="T21" fmla="*/ 0 w 297"/>
                  <a:gd name="T22" fmla="*/ 0 h 480"/>
                  <a:gd name="T23" fmla="*/ 297 w 297"/>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 h="480">
                    <a:moveTo>
                      <a:pt x="0" y="35"/>
                    </a:moveTo>
                    <a:lnTo>
                      <a:pt x="0" y="276"/>
                    </a:lnTo>
                    <a:lnTo>
                      <a:pt x="249" y="479"/>
                    </a:lnTo>
                    <a:lnTo>
                      <a:pt x="296" y="443"/>
                    </a:lnTo>
                    <a:lnTo>
                      <a:pt x="296" y="199"/>
                    </a:lnTo>
                    <a:lnTo>
                      <a:pt x="43" y="0"/>
                    </a:lnTo>
                    <a:lnTo>
                      <a:pt x="0" y="35"/>
                    </a:lnTo>
                  </a:path>
                </a:pathLst>
              </a:custGeom>
              <a:solidFill>
                <a:srgbClr val="FFFFFF"/>
              </a:solidFill>
              <a:ln w="9525" cap="rnd">
                <a:noFill/>
                <a:round/>
                <a:headEnd/>
                <a:tailEnd/>
              </a:ln>
            </p:spPr>
            <p:txBody>
              <a:bodyPr/>
              <a:lstStyle/>
              <a:p>
                <a:endParaRPr lang="zh-CN" altLang="en-US"/>
              </a:p>
            </p:txBody>
          </p:sp>
          <p:sp>
            <p:nvSpPr>
              <p:cNvPr id="924" name="Freeform 85"/>
              <p:cNvSpPr>
                <a:spLocks/>
              </p:cNvSpPr>
              <p:nvPr/>
            </p:nvSpPr>
            <p:spPr bwMode="auto">
              <a:xfrm>
                <a:off x="2818" y="3179"/>
                <a:ext cx="45" cy="249"/>
              </a:xfrm>
              <a:custGeom>
                <a:avLst/>
                <a:gdLst>
                  <a:gd name="T0" fmla="*/ 37 w 45"/>
                  <a:gd name="T1" fmla="*/ 237 h 249"/>
                  <a:gd name="T2" fmla="*/ 44 w 45"/>
                  <a:gd name="T3" fmla="*/ 241 h 249"/>
                  <a:gd name="T4" fmla="*/ 44 w 45"/>
                  <a:gd name="T5" fmla="*/ 0 h 249"/>
                  <a:gd name="T6" fmla="*/ 0 w 45"/>
                  <a:gd name="T7" fmla="*/ 0 h 249"/>
                  <a:gd name="T8" fmla="*/ 0 w 45"/>
                  <a:gd name="T9" fmla="*/ 241 h 249"/>
                  <a:gd name="T10" fmla="*/ 6 w 45"/>
                  <a:gd name="T11" fmla="*/ 248 h 249"/>
                  <a:gd name="T12" fmla="*/ 37 w 45"/>
                  <a:gd name="T13" fmla="*/ 237 h 249"/>
                  <a:gd name="T14" fmla="*/ 0 60000 65536"/>
                  <a:gd name="T15" fmla="*/ 0 60000 65536"/>
                  <a:gd name="T16" fmla="*/ 0 60000 65536"/>
                  <a:gd name="T17" fmla="*/ 0 60000 65536"/>
                  <a:gd name="T18" fmla="*/ 0 60000 65536"/>
                  <a:gd name="T19" fmla="*/ 0 60000 65536"/>
                  <a:gd name="T20" fmla="*/ 0 60000 65536"/>
                  <a:gd name="T21" fmla="*/ 0 w 45"/>
                  <a:gd name="T22" fmla="*/ 0 h 249"/>
                  <a:gd name="T23" fmla="*/ 45 w 45"/>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49">
                    <a:moveTo>
                      <a:pt x="37" y="237"/>
                    </a:moveTo>
                    <a:lnTo>
                      <a:pt x="44" y="241"/>
                    </a:lnTo>
                    <a:lnTo>
                      <a:pt x="44" y="0"/>
                    </a:lnTo>
                    <a:lnTo>
                      <a:pt x="0" y="0"/>
                    </a:lnTo>
                    <a:lnTo>
                      <a:pt x="0" y="241"/>
                    </a:lnTo>
                    <a:lnTo>
                      <a:pt x="6" y="248"/>
                    </a:lnTo>
                    <a:lnTo>
                      <a:pt x="37" y="237"/>
                    </a:lnTo>
                  </a:path>
                </a:pathLst>
              </a:custGeom>
              <a:solidFill>
                <a:srgbClr val="000000"/>
              </a:solidFill>
              <a:ln w="9525" cap="rnd">
                <a:noFill/>
                <a:round/>
                <a:headEnd/>
                <a:tailEnd/>
              </a:ln>
            </p:spPr>
            <p:txBody>
              <a:bodyPr/>
              <a:lstStyle/>
              <a:p>
                <a:endParaRPr lang="zh-CN" altLang="en-US"/>
              </a:p>
            </p:txBody>
          </p:sp>
          <p:sp>
            <p:nvSpPr>
              <p:cNvPr id="925" name="Freeform 86"/>
              <p:cNvSpPr>
                <a:spLocks/>
              </p:cNvSpPr>
              <p:nvPr/>
            </p:nvSpPr>
            <p:spPr bwMode="auto">
              <a:xfrm>
                <a:off x="2820" y="3413"/>
                <a:ext cx="264" cy="222"/>
              </a:xfrm>
              <a:custGeom>
                <a:avLst/>
                <a:gdLst>
                  <a:gd name="T0" fmla="*/ 249 w 264"/>
                  <a:gd name="T1" fmla="*/ 205 h 222"/>
                  <a:gd name="T2" fmla="*/ 263 w 264"/>
                  <a:gd name="T3" fmla="*/ 205 h 222"/>
                  <a:gd name="T4" fmla="*/ 13 w 264"/>
                  <a:gd name="T5" fmla="*/ 0 h 222"/>
                  <a:gd name="T6" fmla="*/ 0 w 264"/>
                  <a:gd name="T7" fmla="*/ 11 h 222"/>
                  <a:gd name="T8" fmla="*/ 249 w 264"/>
                  <a:gd name="T9" fmla="*/ 216 h 222"/>
                  <a:gd name="T10" fmla="*/ 263 w 264"/>
                  <a:gd name="T11" fmla="*/ 216 h 222"/>
                  <a:gd name="T12" fmla="*/ 249 w 264"/>
                  <a:gd name="T13" fmla="*/ 216 h 222"/>
                  <a:gd name="T14" fmla="*/ 254 w 264"/>
                  <a:gd name="T15" fmla="*/ 221 h 222"/>
                  <a:gd name="T16" fmla="*/ 263 w 264"/>
                  <a:gd name="T17" fmla="*/ 216 h 222"/>
                  <a:gd name="T18" fmla="*/ 249 w 264"/>
                  <a:gd name="T19" fmla="*/ 205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222"/>
                  <a:gd name="T32" fmla="*/ 264 w 264"/>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222">
                    <a:moveTo>
                      <a:pt x="249" y="205"/>
                    </a:moveTo>
                    <a:lnTo>
                      <a:pt x="263" y="205"/>
                    </a:lnTo>
                    <a:lnTo>
                      <a:pt x="13" y="0"/>
                    </a:lnTo>
                    <a:lnTo>
                      <a:pt x="0" y="11"/>
                    </a:lnTo>
                    <a:lnTo>
                      <a:pt x="249" y="216"/>
                    </a:lnTo>
                    <a:lnTo>
                      <a:pt x="263" y="216"/>
                    </a:lnTo>
                    <a:lnTo>
                      <a:pt x="249" y="216"/>
                    </a:lnTo>
                    <a:lnTo>
                      <a:pt x="254" y="221"/>
                    </a:lnTo>
                    <a:lnTo>
                      <a:pt x="263" y="216"/>
                    </a:lnTo>
                    <a:lnTo>
                      <a:pt x="249" y="205"/>
                    </a:lnTo>
                  </a:path>
                </a:pathLst>
              </a:custGeom>
              <a:solidFill>
                <a:srgbClr val="000000"/>
              </a:solidFill>
              <a:ln w="9525" cap="rnd">
                <a:noFill/>
                <a:round/>
                <a:headEnd/>
                <a:tailEnd/>
              </a:ln>
            </p:spPr>
            <p:txBody>
              <a:bodyPr/>
              <a:lstStyle/>
              <a:p>
                <a:endParaRPr lang="zh-CN" altLang="en-US"/>
              </a:p>
            </p:txBody>
          </p:sp>
          <p:sp>
            <p:nvSpPr>
              <p:cNvPr id="926" name="Freeform 87"/>
              <p:cNvSpPr>
                <a:spLocks/>
              </p:cNvSpPr>
              <p:nvPr/>
            </p:nvSpPr>
            <p:spPr bwMode="auto">
              <a:xfrm>
                <a:off x="3071" y="3580"/>
                <a:ext cx="58" cy="50"/>
              </a:xfrm>
              <a:custGeom>
                <a:avLst/>
                <a:gdLst>
                  <a:gd name="T0" fmla="*/ 38 w 58"/>
                  <a:gd name="T1" fmla="*/ 6 h 50"/>
                  <a:gd name="T2" fmla="*/ 41 w 58"/>
                  <a:gd name="T3" fmla="*/ 0 h 50"/>
                  <a:gd name="T4" fmla="*/ 0 w 58"/>
                  <a:gd name="T5" fmla="*/ 37 h 50"/>
                  <a:gd name="T6" fmla="*/ 12 w 58"/>
                  <a:gd name="T7" fmla="*/ 49 h 50"/>
                  <a:gd name="T8" fmla="*/ 54 w 58"/>
                  <a:gd name="T9" fmla="*/ 11 h 50"/>
                  <a:gd name="T10" fmla="*/ 57 w 58"/>
                  <a:gd name="T11" fmla="*/ 6 h 50"/>
                  <a:gd name="T12" fmla="*/ 54 w 58"/>
                  <a:gd name="T13" fmla="*/ 11 h 50"/>
                  <a:gd name="T14" fmla="*/ 57 w 58"/>
                  <a:gd name="T15" fmla="*/ 8 h 50"/>
                  <a:gd name="T16" fmla="*/ 57 w 58"/>
                  <a:gd name="T17" fmla="*/ 6 h 50"/>
                  <a:gd name="T18" fmla="*/ 38 w 58"/>
                  <a:gd name="T19" fmla="*/ 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0"/>
                  <a:gd name="T32" fmla="*/ 58 w 5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0">
                    <a:moveTo>
                      <a:pt x="38" y="6"/>
                    </a:moveTo>
                    <a:lnTo>
                      <a:pt x="41" y="0"/>
                    </a:lnTo>
                    <a:lnTo>
                      <a:pt x="0" y="37"/>
                    </a:lnTo>
                    <a:lnTo>
                      <a:pt x="12" y="49"/>
                    </a:lnTo>
                    <a:lnTo>
                      <a:pt x="54" y="11"/>
                    </a:lnTo>
                    <a:lnTo>
                      <a:pt x="57" y="6"/>
                    </a:lnTo>
                    <a:lnTo>
                      <a:pt x="54" y="11"/>
                    </a:lnTo>
                    <a:lnTo>
                      <a:pt x="57" y="8"/>
                    </a:lnTo>
                    <a:lnTo>
                      <a:pt x="57" y="6"/>
                    </a:lnTo>
                    <a:lnTo>
                      <a:pt x="38" y="6"/>
                    </a:lnTo>
                  </a:path>
                </a:pathLst>
              </a:custGeom>
              <a:solidFill>
                <a:srgbClr val="000000"/>
              </a:solidFill>
              <a:ln w="9525" cap="rnd">
                <a:noFill/>
                <a:round/>
                <a:headEnd/>
                <a:tailEnd/>
              </a:ln>
            </p:spPr>
            <p:txBody>
              <a:bodyPr/>
              <a:lstStyle/>
              <a:p>
                <a:endParaRPr lang="zh-CN" altLang="en-US"/>
              </a:p>
            </p:txBody>
          </p:sp>
          <p:sp>
            <p:nvSpPr>
              <p:cNvPr id="927" name="Freeform 88"/>
              <p:cNvSpPr>
                <a:spLocks/>
              </p:cNvSpPr>
              <p:nvPr/>
            </p:nvSpPr>
            <p:spPr bwMode="auto">
              <a:xfrm>
                <a:off x="3110" y="3338"/>
                <a:ext cx="40" cy="232"/>
              </a:xfrm>
              <a:custGeom>
                <a:avLst/>
                <a:gdLst>
                  <a:gd name="T0" fmla="*/ 5 w 40"/>
                  <a:gd name="T1" fmla="*/ 10 h 232"/>
                  <a:gd name="T2" fmla="*/ 0 w 40"/>
                  <a:gd name="T3" fmla="*/ 4 h 232"/>
                  <a:gd name="T4" fmla="*/ 0 w 40"/>
                  <a:gd name="T5" fmla="*/ 231 h 232"/>
                  <a:gd name="T6" fmla="*/ 39 w 40"/>
                  <a:gd name="T7" fmla="*/ 231 h 232"/>
                  <a:gd name="T8" fmla="*/ 39 w 40"/>
                  <a:gd name="T9" fmla="*/ 4 h 232"/>
                  <a:gd name="T10" fmla="*/ 33 w 40"/>
                  <a:gd name="T11" fmla="*/ 0 h 232"/>
                  <a:gd name="T12" fmla="*/ 39 w 40"/>
                  <a:gd name="T13" fmla="*/ 4 h 232"/>
                  <a:gd name="T14" fmla="*/ 39 w 40"/>
                  <a:gd name="T15" fmla="*/ 2 h 232"/>
                  <a:gd name="T16" fmla="*/ 33 w 40"/>
                  <a:gd name="T17" fmla="*/ 0 h 232"/>
                  <a:gd name="T18" fmla="*/ 5 w 40"/>
                  <a:gd name="T19" fmla="*/ 1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32"/>
                  <a:gd name="T32" fmla="*/ 40 w 40"/>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32">
                    <a:moveTo>
                      <a:pt x="5" y="10"/>
                    </a:moveTo>
                    <a:lnTo>
                      <a:pt x="0" y="4"/>
                    </a:lnTo>
                    <a:lnTo>
                      <a:pt x="0" y="231"/>
                    </a:lnTo>
                    <a:lnTo>
                      <a:pt x="39" y="231"/>
                    </a:lnTo>
                    <a:lnTo>
                      <a:pt x="39" y="4"/>
                    </a:lnTo>
                    <a:lnTo>
                      <a:pt x="33" y="0"/>
                    </a:lnTo>
                    <a:lnTo>
                      <a:pt x="39" y="4"/>
                    </a:lnTo>
                    <a:lnTo>
                      <a:pt x="39" y="2"/>
                    </a:lnTo>
                    <a:lnTo>
                      <a:pt x="33" y="0"/>
                    </a:lnTo>
                    <a:lnTo>
                      <a:pt x="5" y="10"/>
                    </a:lnTo>
                  </a:path>
                </a:pathLst>
              </a:custGeom>
              <a:solidFill>
                <a:srgbClr val="000000"/>
              </a:solidFill>
              <a:ln w="9525" cap="rnd">
                <a:noFill/>
                <a:round/>
                <a:headEnd/>
                <a:tailEnd/>
              </a:ln>
            </p:spPr>
            <p:txBody>
              <a:bodyPr/>
              <a:lstStyle/>
              <a:p>
                <a:endParaRPr lang="zh-CN" altLang="en-US"/>
              </a:p>
            </p:txBody>
          </p:sp>
          <p:sp>
            <p:nvSpPr>
              <p:cNvPr id="928" name="Freeform 89"/>
              <p:cNvSpPr>
                <a:spLocks/>
              </p:cNvSpPr>
              <p:nvPr/>
            </p:nvSpPr>
            <p:spPr bwMode="auto">
              <a:xfrm>
                <a:off x="2863" y="3132"/>
                <a:ext cx="265" cy="218"/>
              </a:xfrm>
              <a:custGeom>
                <a:avLst/>
                <a:gdLst>
                  <a:gd name="T0" fmla="*/ 13 w 265"/>
                  <a:gd name="T1" fmla="*/ 17 h 218"/>
                  <a:gd name="T2" fmla="*/ 0 w 265"/>
                  <a:gd name="T3" fmla="*/ 17 h 218"/>
                  <a:gd name="T4" fmla="*/ 250 w 265"/>
                  <a:gd name="T5" fmla="*/ 217 h 218"/>
                  <a:gd name="T6" fmla="*/ 264 w 265"/>
                  <a:gd name="T7" fmla="*/ 206 h 218"/>
                  <a:gd name="T8" fmla="*/ 13 w 265"/>
                  <a:gd name="T9" fmla="*/ 4 h 218"/>
                  <a:gd name="T10" fmla="*/ 0 w 265"/>
                  <a:gd name="T11" fmla="*/ 4 h 218"/>
                  <a:gd name="T12" fmla="*/ 13 w 265"/>
                  <a:gd name="T13" fmla="*/ 4 h 218"/>
                  <a:gd name="T14" fmla="*/ 5 w 265"/>
                  <a:gd name="T15" fmla="*/ 0 h 218"/>
                  <a:gd name="T16" fmla="*/ 0 w 265"/>
                  <a:gd name="T17" fmla="*/ 4 h 218"/>
                  <a:gd name="T18" fmla="*/ 13 w 265"/>
                  <a:gd name="T19" fmla="*/ 17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18"/>
                  <a:gd name="T32" fmla="*/ 265 w 265"/>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18">
                    <a:moveTo>
                      <a:pt x="13" y="17"/>
                    </a:moveTo>
                    <a:lnTo>
                      <a:pt x="0" y="17"/>
                    </a:lnTo>
                    <a:lnTo>
                      <a:pt x="250" y="217"/>
                    </a:lnTo>
                    <a:lnTo>
                      <a:pt x="264" y="206"/>
                    </a:lnTo>
                    <a:lnTo>
                      <a:pt x="13" y="4"/>
                    </a:lnTo>
                    <a:lnTo>
                      <a:pt x="0" y="4"/>
                    </a:lnTo>
                    <a:lnTo>
                      <a:pt x="13" y="4"/>
                    </a:lnTo>
                    <a:lnTo>
                      <a:pt x="5" y="0"/>
                    </a:lnTo>
                    <a:lnTo>
                      <a:pt x="0" y="4"/>
                    </a:lnTo>
                    <a:lnTo>
                      <a:pt x="13" y="17"/>
                    </a:lnTo>
                  </a:path>
                </a:pathLst>
              </a:custGeom>
              <a:solidFill>
                <a:srgbClr val="000000"/>
              </a:solidFill>
              <a:ln w="9525" cap="rnd">
                <a:noFill/>
                <a:round/>
                <a:headEnd/>
                <a:tailEnd/>
              </a:ln>
            </p:spPr>
            <p:txBody>
              <a:bodyPr/>
              <a:lstStyle/>
              <a:p>
                <a:endParaRPr lang="zh-CN" altLang="en-US"/>
              </a:p>
            </p:txBody>
          </p:sp>
          <p:sp>
            <p:nvSpPr>
              <p:cNvPr id="929" name="Freeform 90"/>
              <p:cNvSpPr>
                <a:spLocks/>
              </p:cNvSpPr>
              <p:nvPr/>
            </p:nvSpPr>
            <p:spPr bwMode="auto">
              <a:xfrm>
                <a:off x="2818" y="3138"/>
                <a:ext cx="62" cy="48"/>
              </a:xfrm>
              <a:custGeom>
                <a:avLst/>
                <a:gdLst>
                  <a:gd name="T0" fmla="*/ 19 w 62"/>
                  <a:gd name="T1" fmla="*/ 40 h 48"/>
                  <a:gd name="T2" fmla="*/ 16 w 62"/>
                  <a:gd name="T3" fmla="*/ 47 h 48"/>
                  <a:gd name="T4" fmla="*/ 61 w 62"/>
                  <a:gd name="T5" fmla="*/ 12 h 48"/>
                  <a:gd name="T6" fmla="*/ 47 w 62"/>
                  <a:gd name="T7" fmla="*/ 0 h 48"/>
                  <a:gd name="T8" fmla="*/ 2 w 62"/>
                  <a:gd name="T9" fmla="*/ 34 h 48"/>
                  <a:gd name="T10" fmla="*/ 0 w 62"/>
                  <a:gd name="T11" fmla="*/ 40 h 48"/>
                  <a:gd name="T12" fmla="*/ 2 w 62"/>
                  <a:gd name="T13" fmla="*/ 34 h 48"/>
                  <a:gd name="T14" fmla="*/ 0 w 62"/>
                  <a:gd name="T15" fmla="*/ 36 h 48"/>
                  <a:gd name="T16" fmla="*/ 0 w 62"/>
                  <a:gd name="T17" fmla="*/ 40 h 48"/>
                  <a:gd name="T18" fmla="*/ 19 w 62"/>
                  <a:gd name="T19" fmla="*/ 4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8"/>
                  <a:gd name="T32" fmla="*/ 62 w 6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8">
                    <a:moveTo>
                      <a:pt x="19" y="40"/>
                    </a:moveTo>
                    <a:lnTo>
                      <a:pt x="16" y="47"/>
                    </a:lnTo>
                    <a:lnTo>
                      <a:pt x="61" y="12"/>
                    </a:lnTo>
                    <a:lnTo>
                      <a:pt x="47" y="0"/>
                    </a:lnTo>
                    <a:lnTo>
                      <a:pt x="2" y="34"/>
                    </a:lnTo>
                    <a:lnTo>
                      <a:pt x="0" y="40"/>
                    </a:lnTo>
                    <a:lnTo>
                      <a:pt x="2" y="34"/>
                    </a:lnTo>
                    <a:lnTo>
                      <a:pt x="0" y="36"/>
                    </a:lnTo>
                    <a:lnTo>
                      <a:pt x="0" y="40"/>
                    </a:lnTo>
                    <a:lnTo>
                      <a:pt x="19" y="40"/>
                    </a:lnTo>
                  </a:path>
                </a:pathLst>
              </a:custGeom>
              <a:solidFill>
                <a:srgbClr val="000000"/>
              </a:solidFill>
              <a:ln w="9525" cap="rnd">
                <a:noFill/>
                <a:round/>
                <a:headEnd/>
                <a:tailEnd/>
              </a:ln>
            </p:spPr>
            <p:txBody>
              <a:bodyPr/>
              <a:lstStyle/>
              <a:p>
                <a:endParaRPr lang="zh-CN" altLang="en-US"/>
              </a:p>
            </p:txBody>
          </p:sp>
          <p:sp>
            <p:nvSpPr>
              <p:cNvPr id="930" name="Freeform 91"/>
              <p:cNvSpPr>
                <a:spLocks/>
              </p:cNvSpPr>
              <p:nvPr/>
            </p:nvSpPr>
            <p:spPr bwMode="auto">
              <a:xfrm>
                <a:off x="2825" y="3179"/>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solidFill>
                <a:srgbClr val="FFFFFF"/>
              </a:solidFill>
              <a:ln w="9525" cap="rnd">
                <a:noFill/>
                <a:round/>
                <a:headEnd/>
                <a:tailEnd/>
              </a:ln>
            </p:spPr>
            <p:txBody>
              <a:bodyPr/>
              <a:lstStyle/>
              <a:p>
                <a:endParaRPr lang="zh-CN" altLang="en-US"/>
              </a:p>
            </p:txBody>
          </p:sp>
          <p:sp>
            <p:nvSpPr>
              <p:cNvPr id="931" name="Freeform 92"/>
              <p:cNvSpPr>
                <a:spLocks/>
              </p:cNvSpPr>
              <p:nvPr/>
            </p:nvSpPr>
            <p:spPr bwMode="auto">
              <a:xfrm>
                <a:off x="2825" y="3179"/>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noFill/>
              <a:ln w="12700" cap="rnd">
                <a:solidFill>
                  <a:srgbClr val="000000"/>
                </a:solidFill>
                <a:round/>
                <a:headEnd type="none" w="sm" len="sm"/>
                <a:tailEnd type="none" w="sm" len="sm"/>
              </a:ln>
            </p:spPr>
            <p:txBody>
              <a:bodyPr/>
              <a:lstStyle/>
              <a:p>
                <a:endParaRPr lang="zh-CN" altLang="en-US"/>
              </a:p>
            </p:txBody>
          </p:sp>
          <p:sp>
            <p:nvSpPr>
              <p:cNvPr id="932" name="Freeform 93"/>
              <p:cNvSpPr>
                <a:spLocks/>
              </p:cNvSpPr>
              <p:nvPr/>
            </p:nvSpPr>
            <p:spPr bwMode="auto">
              <a:xfrm>
                <a:off x="2851" y="3219"/>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solidFill>
                <a:srgbClr val="000000"/>
              </a:solidFill>
              <a:ln w="9525" cap="rnd">
                <a:noFill/>
                <a:round/>
                <a:headEnd/>
                <a:tailEnd/>
              </a:ln>
            </p:spPr>
            <p:txBody>
              <a:bodyPr/>
              <a:lstStyle/>
              <a:p>
                <a:endParaRPr lang="zh-CN" altLang="en-US"/>
              </a:p>
            </p:txBody>
          </p:sp>
          <p:sp>
            <p:nvSpPr>
              <p:cNvPr id="933" name="Freeform 94"/>
              <p:cNvSpPr>
                <a:spLocks/>
              </p:cNvSpPr>
              <p:nvPr/>
            </p:nvSpPr>
            <p:spPr bwMode="auto">
              <a:xfrm>
                <a:off x="2851" y="3219"/>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noFill/>
              <a:ln w="12700" cap="rnd">
                <a:solidFill>
                  <a:srgbClr val="000000"/>
                </a:solidFill>
                <a:round/>
                <a:headEnd type="none" w="sm" len="sm"/>
                <a:tailEnd type="none" w="sm" len="sm"/>
              </a:ln>
            </p:spPr>
            <p:txBody>
              <a:bodyPr/>
              <a:lstStyle/>
              <a:p>
                <a:endParaRPr lang="zh-CN" altLang="en-US"/>
              </a:p>
            </p:txBody>
          </p:sp>
          <p:grpSp>
            <p:nvGrpSpPr>
              <p:cNvPr id="934" name="Group 95"/>
              <p:cNvGrpSpPr>
                <a:grpSpLocks/>
              </p:cNvGrpSpPr>
              <p:nvPr/>
            </p:nvGrpSpPr>
            <p:grpSpPr bwMode="auto">
              <a:xfrm>
                <a:off x="3613" y="2982"/>
                <a:ext cx="181" cy="587"/>
                <a:chOff x="3613" y="2982"/>
                <a:chExt cx="181" cy="587"/>
              </a:xfrm>
            </p:grpSpPr>
            <p:sp>
              <p:nvSpPr>
                <p:cNvPr id="936" name="AutoShape 96"/>
                <p:cNvSpPr>
                  <a:spLocks noChangeArrowheads="1"/>
                </p:cNvSpPr>
                <p:nvPr/>
              </p:nvSpPr>
              <p:spPr bwMode="auto">
                <a:xfrm rot="-240000">
                  <a:off x="3663" y="2982"/>
                  <a:ext cx="86" cy="435"/>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937" name="AutoShape 97"/>
                <p:cNvSpPr>
                  <a:spLocks noChangeArrowheads="1"/>
                </p:cNvSpPr>
                <p:nvPr/>
              </p:nvSpPr>
              <p:spPr bwMode="auto">
                <a:xfrm rot="60000">
                  <a:off x="3613" y="3478"/>
                  <a:ext cx="181" cy="91"/>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938" name="Line 98"/>
                <p:cNvSpPr>
                  <a:spLocks noChangeShapeType="1"/>
                </p:cNvSpPr>
                <p:nvPr/>
              </p:nvSpPr>
              <p:spPr bwMode="auto">
                <a:xfrm>
                  <a:off x="3702" y="3417"/>
                  <a:ext cx="0" cy="8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935" name="Freeform 99"/>
              <p:cNvSpPr>
                <a:spLocks/>
              </p:cNvSpPr>
              <p:nvPr/>
            </p:nvSpPr>
            <p:spPr bwMode="auto">
              <a:xfrm>
                <a:off x="3309" y="3338"/>
                <a:ext cx="397" cy="311"/>
              </a:xfrm>
              <a:custGeom>
                <a:avLst/>
                <a:gdLst>
                  <a:gd name="T0" fmla="*/ 396 w 397"/>
                  <a:gd name="T1" fmla="*/ 234 h 311"/>
                  <a:gd name="T2" fmla="*/ 396 w 397"/>
                  <a:gd name="T3" fmla="*/ 249 h 311"/>
                  <a:gd name="T4" fmla="*/ 396 w 397"/>
                  <a:gd name="T5" fmla="*/ 260 h 311"/>
                  <a:gd name="T6" fmla="*/ 384 w 397"/>
                  <a:gd name="T7" fmla="*/ 272 h 311"/>
                  <a:gd name="T8" fmla="*/ 373 w 397"/>
                  <a:gd name="T9" fmla="*/ 283 h 311"/>
                  <a:gd name="T10" fmla="*/ 362 w 397"/>
                  <a:gd name="T11" fmla="*/ 294 h 311"/>
                  <a:gd name="T12" fmla="*/ 351 w 397"/>
                  <a:gd name="T13" fmla="*/ 302 h 311"/>
                  <a:gd name="T14" fmla="*/ 339 w 397"/>
                  <a:gd name="T15" fmla="*/ 306 h 311"/>
                  <a:gd name="T16" fmla="*/ 328 w 397"/>
                  <a:gd name="T17" fmla="*/ 310 h 311"/>
                  <a:gd name="T18" fmla="*/ 317 w 397"/>
                  <a:gd name="T19" fmla="*/ 310 h 311"/>
                  <a:gd name="T20" fmla="*/ 306 w 397"/>
                  <a:gd name="T21" fmla="*/ 310 h 311"/>
                  <a:gd name="T22" fmla="*/ 295 w 397"/>
                  <a:gd name="T23" fmla="*/ 310 h 311"/>
                  <a:gd name="T24" fmla="*/ 283 w 397"/>
                  <a:gd name="T25" fmla="*/ 306 h 311"/>
                  <a:gd name="T26" fmla="*/ 272 w 397"/>
                  <a:gd name="T27" fmla="*/ 302 h 311"/>
                  <a:gd name="T28" fmla="*/ 257 w 397"/>
                  <a:gd name="T29" fmla="*/ 294 h 311"/>
                  <a:gd name="T30" fmla="*/ 246 w 397"/>
                  <a:gd name="T31" fmla="*/ 283 h 311"/>
                  <a:gd name="T32" fmla="*/ 239 w 397"/>
                  <a:gd name="T33" fmla="*/ 268 h 311"/>
                  <a:gd name="T34" fmla="*/ 231 w 397"/>
                  <a:gd name="T35" fmla="*/ 257 h 311"/>
                  <a:gd name="T36" fmla="*/ 224 w 397"/>
                  <a:gd name="T37" fmla="*/ 241 h 311"/>
                  <a:gd name="T38" fmla="*/ 216 w 397"/>
                  <a:gd name="T39" fmla="*/ 226 h 311"/>
                  <a:gd name="T40" fmla="*/ 216 w 397"/>
                  <a:gd name="T41" fmla="*/ 215 h 311"/>
                  <a:gd name="T42" fmla="*/ 209 w 397"/>
                  <a:gd name="T43" fmla="*/ 200 h 311"/>
                  <a:gd name="T44" fmla="*/ 201 w 397"/>
                  <a:gd name="T45" fmla="*/ 185 h 311"/>
                  <a:gd name="T46" fmla="*/ 198 w 397"/>
                  <a:gd name="T47" fmla="*/ 173 h 311"/>
                  <a:gd name="T48" fmla="*/ 194 w 397"/>
                  <a:gd name="T49" fmla="*/ 162 h 311"/>
                  <a:gd name="T50" fmla="*/ 190 w 397"/>
                  <a:gd name="T51" fmla="*/ 151 h 311"/>
                  <a:gd name="T52" fmla="*/ 186 w 397"/>
                  <a:gd name="T53" fmla="*/ 136 h 311"/>
                  <a:gd name="T54" fmla="*/ 186 w 397"/>
                  <a:gd name="T55" fmla="*/ 124 h 311"/>
                  <a:gd name="T56" fmla="*/ 186 w 397"/>
                  <a:gd name="T57" fmla="*/ 113 h 311"/>
                  <a:gd name="T58" fmla="*/ 186 w 397"/>
                  <a:gd name="T59" fmla="*/ 102 h 311"/>
                  <a:gd name="T60" fmla="*/ 186 w 397"/>
                  <a:gd name="T61" fmla="*/ 90 h 311"/>
                  <a:gd name="T62" fmla="*/ 186 w 397"/>
                  <a:gd name="T63" fmla="*/ 75 h 311"/>
                  <a:gd name="T64" fmla="*/ 186 w 397"/>
                  <a:gd name="T65" fmla="*/ 64 h 311"/>
                  <a:gd name="T66" fmla="*/ 183 w 397"/>
                  <a:gd name="T67" fmla="*/ 52 h 311"/>
                  <a:gd name="T68" fmla="*/ 171 w 397"/>
                  <a:gd name="T69" fmla="*/ 41 h 311"/>
                  <a:gd name="T70" fmla="*/ 160 w 397"/>
                  <a:gd name="T71" fmla="*/ 30 h 311"/>
                  <a:gd name="T72" fmla="*/ 145 w 397"/>
                  <a:gd name="T73" fmla="*/ 18 h 311"/>
                  <a:gd name="T74" fmla="*/ 134 w 397"/>
                  <a:gd name="T75" fmla="*/ 11 h 311"/>
                  <a:gd name="T76" fmla="*/ 123 w 397"/>
                  <a:gd name="T77" fmla="*/ 3 h 311"/>
                  <a:gd name="T78" fmla="*/ 112 w 397"/>
                  <a:gd name="T79" fmla="*/ 0 h 311"/>
                  <a:gd name="T80" fmla="*/ 100 w 397"/>
                  <a:gd name="T81" fmla="*/ 0 h 311"/>
                  <a:gd name="T82" fmla="*/ 85 w 397"/>
                  <a:gd name="T83" fmla="*/ 0 h 311"/>
                  <a:gd name="T84" fmla="*/ 74 w 397"/>
                  <a:gd name="T85" fmla="*/ 0 h 311"/>
                  <a:gd name="T86" fmla="*/ 59 w 397"/>
                  <a:gd name="T87" fmla="*/ 0 h 311"/>
                  <a:gd name="T88" fmla="*/ 44 w 397"/>
                  <a:gd name="T89" fmla="*/ 7 h 311"/>
                  <a:gd name="T90" fmla="*/ 33 w 397"/>
                  <a:gd name="T91" fmla="*/ 11 h 311"/>
                  <a:gd name="T92" fmla="*/ 22 w 397"/>
                  <a:gd name="T93" fmla="*/ 15 h 311"/>
                  <a:gd name="T94" fmla="*/ 11 w 397"/>
                  <a:gd name="T95" fmla="*/ 22 h 311"/>
                  <a:gd name="T96" fmla="*/ 0 w 397"/>
                  <a:gd name="T97" fmla="*/ 30 h 3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311"/>
                  <a:gd name="T149" fmla="*/ 397 w 397"/>
                  <a:gd name="T150" fmla="*/ 311 h 3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311">
                    <a:moveTo>
                      <a:pt x="396" y="234"/>
                    </a:moveTo>
                    <a:lnTo>
                      <a:pt x="396" y="249"/>
                    </a:lnTo>
                    <a:lnTo>
                      <a:pt x="396" y="260"/>
                    </a:lnTo>
                    <a:lnTo>
                      <a:pt x="384" y="272"/>
                    </a:lnTo>
                    <a:lnTo>
                      <a:pt x="373" y="283"/>
                    </a:lnTo>
                    <a:lnTo>
                      <a:pt x="362" y="294"/>
                    </a:lnTo>
                    <a:lnTo>
                      <a:pt x="351" y="302"/>
                    </a:lnTo>
                    <a:lnTo>
                      <a:pt x="339" y="306"/>
                    </a:lnTo>
                    <a:lnTo>
                      <a:pt x="328" y="310"/>
                    </a:lnTo>
                    <a:lnTo>
                      <a:pt x="317" y="310"/>
                    </a:lnTo>
                    <a:lnTo>
                      <a:pt x="306" y="310"/>
                    </a:lnTo>
                    <a:lnTo>
                      <a:pt x="295" y="310"/>
                    </a:lnTo>
                    <a:lnTo>
                      <a:pt x="283" y="306"/>
                    </a:lnTo>
                    <a:lnTo>
                      <a:pt x="272" y="302"/>
                    </a:lnTo>
                    <a:lnTo>
                      <a:pt x="257" y="294"/>
                    </a:lnTo>
                    <a:lnTo>
                      <a:pt x="246" y="283"/>
                    </a:lnTo>
                    <a:lnTo>
                      <a:pt x="239" y="268"/>
                    </a:lnTo>
                    <a:lnTo>
                      <a:pt x="231" y="257"/>
                    </a:lnTo>
                    <a:lnTo>
                      <a:pt x="224" y="241"/>
                    </a:lnTo>
                    <a:lnTo>
                      <a:pt x="216" y="226"/>
                    </a:lnTo>
                    <a:lnTo>
                      <a:pt x="216" y="215"/>
                    </a:lnTo>
                    <a:lnTo>
                      <a:pt x="209" y="200"/>
                    </a:lnTo>
                    <a:lnTo>
                      <a:pt x="201" y="185"/>
                    </a:lnTo>
                    <a:lnTo>
                      <a:pt x="198" y="173"/>
                    </a:lnTo>
                    <a:lnTo>
                      <a:pt x="194" y="162"/>
                    </a:lnTo>
                    <a:lnTo>
                      <a:pt x="190" y="151"/>
                    </a:lnTo>
                    <a:lnTo>
                      <a:pt x="186" y="136"/>
                    </a:lnTo>
                    <a:lnTo>
                      <a:pt x="186" y="124"/>
                    </a:lnTo>
                    <a:lnTo>
                      <a:pt x="186" y="113"/>
                    </a:lnTo>
                    <a:lnTo>
                      <a:pt x="186" y="102"/>
                    </a:lnTo>
                    <a:lnTo>
                      <a:pt x="186" y="90"/>
                    </a:lnTo>
                    <a:lnTo>
                      <a:pt x="186" y="75"/>
                    </a:lnTo>
                    <a:lnTo>
                      <a:pt x="186" y="64"/>
                    </a:lnTo>
                    <a:lnTo>
                      <a:pt x="183" y="52"/>
                    </a:lnTo>
                    <a:lnTo>
                      <a:pt x="171" y="41"/>
                    </a:lnTo>
                    <a:lnTo>
                      <a:pt x="160" y="30"/>
                    </a:lnTo>
                    <a:lnTo>
                      <a:pt x="145" y="18"/>
                    </a:lnTo>
                    <a:lnTo>
                      <a:pt x="134" y="11"/>
                    </a:lnTo>
                    <a:lnTo>
                      <a:pt x="123" y="3"/>
                    </a:lnTo>
                    <a:lnTo>
                      <a:pt x="112" y="0"/>
                    </a:lnTo>
                    <a:lnTo>
                      <a:pt x="100" y="0"/>
                    </a:lnTo>
                    <a:lnTo>
                      <a:pt x="85" y="0"/>
                    </a:lnTo>
                    <a:lnTo>
                      <a:pt x="74" y="0"/>
                    </a:lnTo>
                    <a:lnTo>
                      <a:pt x="59" y="0"/>
                    </a:lnTo>
                    <a:lnTo>
                      <a:pt x="44" y="7"/>
                    </a:lnTo>
                    <a:lnTo>
                      <a:pt x="33" y="11"/>
                    </a:lnTo>
                    <a:lnTo>
                      <a:pt x="22" y="15"/>
                    </a:lnTo>
                    <a:lnTo>
                      <a:pt x="11" y="22"/>
                    </a:lnTo>
                    <a:lnTo>
                      <a:pt x="0" y="30"/>
                    </a:lnTo>
                  </a:path>
                </a:pathLst>
              </a:custGeom>
              <a:noFill/>
              <a:ln w="12700" cap="rnd">
                <a:solidFill>
                  <a:schemeClr val="tx1"/>
                </a:solidFill>
                <a:round/>
                <a:headEnd type="none" w="sm" len="sm"/>
                <a:tailEnd type="none" w="sm" len="sm"/>
              </a:ln>
            </p:spPr>
            <p:txBody>
              <a:bodyPr/>
              <a:lstStyle/>
              <a:p>
                <a:endParaRPr lang="zh-CN" altLang="en-US"/>
              </a:p>
            </p:txBody>
          </p:sp>
        </p:grpSp>
        <p:grpSp>
          <p:nvGrpSpPr>
            <p:cNvPr id="742" name="Group 100"/>
            <p:cNvGrpSpPr>
              <a:grpSpLocks/>
            </p:cNvGrpSpPr>
            <p:nvPr/>
          </p:nvGrpSpPr>
          <p:grpSpPr bwMode="auto">
            <a:xfrm>
              <a:off x="2783" y="1128"/>
              <a:ext cx="533" cy="643"/>
              <a:chOff x="2783" y="1128"/>
              <a:chExt cx="533" cy="643"/>
            </a:xfrm>
          </p:grpSpPr>
          <p:grpSp>
            <p:nvGrpSpPr>
              <p:cNvPr id="848" name="Group 101"/>
              <p:cNvGrpSpPr>
                <a:grpSpLocks/>
              </p:cNvGrpSpPr>
              <p:nvPr/>
            </p:nvGrpSpPr>
            <p:grpSpPr bwMode="auto">
              <a:xfrm>
                <a:off x="2828" y="1382"/>
                <a:ext cx="106" cy="77"/>
                <a:chOff x="2828" y="1382"/>
                <a:chExt cx="106" cy="77"/>
              </a:xfrm>
            </p:grpSpPr>
            <p:sp>
              <p:nvSpPr>
                <p:cNvPr id="866" name="AutoShape 102"/>
                <p:cNvSpPr>
                  <a:spLocks noChangeArrowheads="1"/>
                </p:cNvSpPr>
                <p:nvPr/>
              </p:nvSpPr>
              <p:spPr bwMode="auto">
                <a:xfrm rot="19620000" flipH="1">
                  <a:off x="2843" y="1394"/>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867" name="AutoShape 103"/>
                <p:cNvSpPr>
                  <a:spLocks noChangeArrowheads="1"/>
                </p:cNvSpPr>
                <p:nvPr/>
              </p:nvSpPr>
              <p:spPr bwMode="auto">
                <a:xfrm rot="19620000" flipH="1">
                  <a:off x="2845" y="1382"/>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868" name="Line 104"/>
                <p:cNvSpPr>
                  <a:spLocks noChangeShapeType="1"/>
                </p:cNvSpPr>
                <p:nvPr/>
              </p:nvSpPr>
              <p:spPr bwMode="auto">
                <a:xfrm flipH="1">
                  <a:off x="2886" y="1443"/>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69" name="Line 105"/>
                <p:cNvSpPr>
                  <a:spLocks noChangeShapeType="1"/>
                </p:cNvSpPr>
                <p:nvPr/>
              </p:nvSpPr>
              <p:spPr bwMode="auto">
                <a:xfrm flipH="1">
                  <a:off x="2931" y="1419"/>
                  <a:ext cx="1" cy="14"/>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70" name="Line 106"/>
                <p:cNvSpPr>
                  <a:spLocks noChangeShapeType="1"/>
                </p:cNvSpPr>
                <p:nvPr/>
              </p:nvSpPr>
              <p:spPr bwMode="auto">
                <a:xfrm flipH="1">
                  <a:off x="2933" y="1419"/>
                  <a:ext cx="1" cy="1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71" name="Line 107"/>
                <p:cNvSpPr>
                  <a:spLocks noChangeShapeType="1"/>
                </p:cNvSpPr>
                <p:nvPr/>
              </p:nvSpPr>
              <p:spPr bwMode="auto">
                <a:xfrm flipH="1">
                  <a:off x="2832" y="1403"/>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72" name="Line 108"/>
                <p:cNvSpPr>
                  <a:spLocks noChangeShapeType="1"/>
                </p:cNvSpPr>
                <p:nvPr/>
              </p:nvSpPr>
              <p:spPr bwMode="auto">
                <a:xfrm flipH="1">
                  <a:off x="2828" y="1402"/>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849" name="Group 109"/>
              <p:cNvGrpSpPr>
                <a:grpSpLocks/>
              </p:cNvGrpSpPr>
              <p:nvPr/>
            </p:nvGrpSpPr>
            <p:grpSpPr bwMode="auto">
              <a:xfrm>
                <a:off x="2783" y="1128"/>
                <a:ext cx="533" cy="643"/>
                <a:chOff x="2783" y="1128"/>
                <a:chExt cx="533" cy="643"/>
              </a:xfrm>
            </p:grpSpPr>
            <p:sp>
              <p:nvSpPr>
                <p:cNvPr id="850" name="Freeform 110"/>
                <p:cNvSpPr>
                  <a:spLocks/>
                </p:cNvSpPr>
                <p:nvPr/>
              </p:nvSpPr>
              <p:spPr bwMode="auto">
                <a:xfrm>
                  <a:off x="2784" y="1349"/>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solidFill>
                  <a:srgbClr val="FFFFFF"/>
                </a:solidFill>
                <a:ln w="9525" cap="rnd">
                  <a:noFill/>
                  <a:round/>
                  <a:headEnd/>
                  <a:tailEnd/>
                </a:ln>
              </p:spPr>
              <p:txBody>
                <a:bodyPr/>
                <a:lstStyle/>
                <a:p>
                  <a:endParaRPr lang="zh-CN" altLang="en-US"/>
                </a:p>
              </p:txBody>
            </p:sp>
            <p:sp>
              <p:nvSpPr>
                <p:cNvPr id="851" name="Freeform 111"/>
                <p:cNvSpPr>
                  <a:spLocks/>
                </p:cNvSpPr>
                <p:nvPr/>
              </p:nvSpPr>
              <p:spPr bwMode="auto">
                <a:xfrm>
                  <a:off x="2784" y="1349"/>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noFill/>
                <a:ln w="12700" cap="rnd">
                  <a:solidFill>
                    <a:srgbClr val="000000"/>
                  </a:solidFill>
                  <a:round/>
                  <a:headEnd type="none" w="sm" len="sm"/>
                  <a:tailEnd type="none" w="sm" len="sm"/>
                </a:ln>
              </p:spPr>
              <p:txBody>
                <a:bodyPr/>
                <a:lstStyle/>
                <a:p>
                  <a:endParaRPr lang="zh-CN" altLang="en-US"/>
                </a:p>
              </p:txBody>
            </p:sp>
            <p:sp>
              <p:nvSpPr>
                <p:cNvPr id="852" name="Freeform 112"/>
                <p:cNvSpPr>
                  <a:spLocks/>
                </p:cNvSpPr>
                <p:nvPr/>
              </p:nvSpPr>
              <p:spPr bwMode="auto">
                <a:xfrm>
                  <a:off x="2866" y="1406"/>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solidFill>
                  <a:srgbClr val="FFFFFF"/>
                </a:solidFill>
                <a:ln w="9525" cap="rnd">
                  <a:noFill/>
                  <a:round/>
                  <a:headEnd/>
                  <a:tailEnd/>
                </a:ln>
              </p:spPr>
              <p:txBody>
                <a:bodyPr/>
                <a:lstStyle/>
                <a:p>
                  <a:endParaRPr lang="zh-CN" altLang="en-US"/>
                </a:p>
              </p:txBody>
            </p:sp>
            <p:sp>
              <p:nvSpPr>
                <p:cNvPr id="853" name="Freeform 113"/>
                <p:cNvSpPr>
                  <a:spLocks/>
                </p:cNvSpPr>
                <p:nvPr/>
              </p:nvSpPr>
              <p:spPr bwMode="auto">
                <a:xfrm>
                  <a:off x="2866" y="1406"/>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noFill/>
                <a:ln w="12700" cap="rnd">
                  <a:solidFill>
                    <a:srgbClr val="000000"/>
                  </a:solidFill>
                  <a:round/>
                  <a:headEnd type="none" w="sm" len="sm"/>
                  <a:tailEnd type="none" w="sm" len="sm"/>
                </a:ln>
              </p:spPr>
              <p:txBody>
                <a:bodyPr/>
                <a:lstStyle/>
                <a:p>
                  <a:endParaRPr lang="zh-CN" altLang="en-US"/>
                </a:p>
              </p:txBody>
            </p:sp>
            <p:sp>
              <p:nvSpPr>
                <p:cNvPr id="854" name="Freeform 114"/>
                <p:cNvSpPr>
                  <a:spLocks/>
                </p:cNvSpPr>
                <p:nvPr/>
              </p:nvSpPr>
              <p:spPr bwMode="auto">
                <a:xfrm>
                  <a:off x="2783" y="1496"/>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solidFill>
                  <a:srgbClr val="FFFFFF"/>
                </a:solidFill>
                <a:ln w="9525" cap="rnd">
                  <a:noFill/>
                  <a:round/>
                  <a:headEnd/>
                  <a:tailEnd/>
                </a:ln>
              </p:spPr>
              <p:txBody>
                <a:bodyPr/>
                <a:lstStyle/>
                <a:p>
                  <a:endParaRPr lang="zh-CN" altLang="en-US"/>
                </a:p>
              </p:txBody>
            </p:sp>
            <p:sp>
              <p:nvSpPr>
                <p:cNvPr id="855" name="Freeform 115"/>
                <p:cNvSpPr>
                  <a:spLocks/>
                </p:cNvSpPr>
                <p:nvPr/>
              </p:nvSpPr>
              <p:spPr bwMode="auto">
                <a:xfrm>
                  <a:off x="2783" y="1496"/>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noFill/>
                <a:ln w="12700" cap="rnd">
                  <a:solidFill>
                    <a:srgbClr val="000000"/>
                  </a:solidFill>
                  <a:round/>
                  <a:headEnd type="none" w="sm" len="sm"/>
                  <a:tailEnd type="none" w="sm" len="sm"/>
                </a:ln>
              </p:spPr>
              <p:txBody>
                <a:bodyPr/>
                <a:lstStyle/>
                <a:p>
                  <a:endParaRPr lang="zh-CN" altLang="en-US"/>
                </a:p>
              </p:txBody>
            </p:sp>
            <p:sp>
              <p:nvSpPr>
                <p:cNvPr id="856" name="Freeform 116"/>
                <p:cNvSpPr>
                  <a:spLocks/>
                </p:cNvSpPr>
                <p:nvPr/>
              </p:nvSpPr>
              <p:spPr bwMode="auto">
                <a:xfrm>
                  <a:off x="2983" y="1128"/>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solidFill>
                  <a:srgbClr val="FFFFFF"/>
                </a:solidFill>
                <a:ln w="9525" cap="rnd">
                  <a:noFill/>
                  <a:round/>
                  <a:headEnd/>
                  <a:tailEnd/>
                </a:ln>
              </p:spPr>
              <p:txBody>
                <a:bodyPr/>
                <a:lstStyle/>
                <a:p>
                  <a:endParaRPr lang="zh-CN" altLang="en-US"/>
                </a:p>
              </p:txBody>
            </p:sp>
            <p:sp>
              <p:nvSpPr>
                <p:cNvPr id="857" name="Freeform 117"/>
                <p:cNvSpPr>
                  <a:spLocks/>
                </p:cNvSpPr>
                <p:nvPr/>
              </p:nvSpPr>
              <p:spPr bwMode="auto">
                <a:xfrm>
                  <a:off x="2983" y="1128"/>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noFill/>
                <a:ln w="12700" cap="rnd">
                  <a:solidFill>
                    <a:srgbClr val="000000"/>
                  </a:solidFill>
                  <a:round/>
                  <a:headEnd type="none" w="sm" len="sm"/>
                  <a:tailEnd type="none" w="sm" len="sm"/>
                </a:ln>
              </p:spPr>
              <p:txBody>
                <a:bodyPr/>
                <a:lstStyle/>
                <a:p>
                  <a:endParaRPr lang="zh-CN" altLang="en-US"/>
                </a:p>
              </p:txBody>
            </p:sp>
            <p:sp>
              <p:nvSpPr>
                <p:cNvPr id="858" name="Freeform 118"/>
                <p:cNvSpPr>
                  <a:spLocks/>
                </p:cNvSpPr>
                <p:nvPr/>
              </p:nvSpPr>
              <p:spPr bwMode="auto">
                <a:xfrm>
                  <a:off x="3088" y="1560"/>
                  <a:ext cx="227" cy="211"/>
                </a:xfrm>
                <a:custGeom>
                  <a:avLst/>
                  <a:gdLst>
                    <a:gd name="T0" fmla="*/ 2 w 227"/>
                    <a:gd name="T1" fmla="*/ 210 h 211"/>
                    <a:gd name="T2" fmla="*/ 226 w 227"/>
                    <a:gd name="T3" fmla="*/ 35 h 211"/>
                    <a:gd name="T4" fmla="*/ 226 w 227"/>
                    <a:gd name="T5" fmla="*/ 31 h 211"/>
                    <a:gd name="T6" fmla="*/ 226 w 227"/>
                    <a:gd name="T7" fmla="*/ 27 h 211"/>
                    <a:gd name="T8" fmla="*/ 226 w 227"/>
                    <a:gd name="T9" fmla="*/ 22 h 211"/>
                    <a:gd name="T10" fmla="*/ 226 w 227"/>
                    <a:gd name="T11" fmla="*/ 18 h 211"/>
                    <a:gd name="T12" fmla="*/ 226 w 227"/>
                    <a:gd name="T13" fmla="*/ 14 h 211"/>
                    <a:gd name="T14" fmla="*/ 226 w 227"/>
                    <a:gd name="T15" fmla="*/ 10 h 211"/>
                    <a:gd name="T16" fmla="*/ 226 w 227"/>
                    <a:gd name="T17" fmla="*/ 6 h 211"/>
                    <a:gd name="T18" fmla="*/ 226 w 227"/>
                    <a:gd name="T19" fmla="*/ 0 h 211"/>
                    <a:gd name="T20" fmla="*/ 220 w 227"/>
                    <a:gd name="T21" fmla="*/ 0 h 211"/>
                    <a:gd name="T22" fmla="*/ 215 w 227"/>
                    <a:gd name="T23" fmla="*/ 0 h 211"/>
                    <a:gd name="T24" fmla="*/ 210 w 227"/>
                    <a:gd name="T25" fmla="*/ 2 h 211"/>
                    <a:gd name="T26" fmla="*/ 205 w 227"/>
                    <a:gd name="T27" fmla="*/ 6 h 211"/>
                    <a:gd name="T28" fmla="*/ 202 w 227"/>
                    <a:gd name="T29" fmla="*/ 10 h 211"/>
                    <a:gd name="T30" fmla="*/ 197 w 227"/>
                    <a:gd name="T31" fmla="*/ 16 h 211"/>
                    <a:gd name="T32" fmla="*/ 192 w 227"/>
                    <a:gd name="T33" fmla="*/ 27 h 211"/>
                    <a:gd name="T34" fmla="*/ 190 w 227"/>
                    <a:gd name="T35" fmla="*/ 35 h 211"/>
                    <a:gd name="T36" fmla="*/ 0 w 227"/>
                    <a:gd name="T37" fmla="*/ 187 h 211"/>
                    <a:gd name="T38" fmla="*/ 2 w 227"/>
                    <a:gd name="T39" fmla="*/ 210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7"/>
                    <a:gd name="T61" fmla="*/ 0 h 211"/>
                    <a:gd name="T62" fmla="*/ 227 w 227"/>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solidFill>
                  <a:srgbClr val="FFFFFF"/>
                </a:solidFill>
                <a:ln w="9525" cap="rnd">
                  <a:noFill/>
                  <a:round/>
                  <a:headEnd/>
                  <a:tailEnd/>
                </a:ln>
              </p:spPr>
              <p:txBody>
                <a:bodyPr/>
                <a:lstStyle/>
                <a:p>
                  <a:endParaRPr lang="zh-CN" altLang="en-US"/>
                </a:p>
              </p:txBody>
            </p:sp>
            <p:sp>
              <p:nvSpPr>
                <p:cNvPr id="859" name="Freeform 119"/>
                <p:cNvSpPr>
                  <a:spLocks/>
                </p:cNvSpPr>
                <p:nvPr/>
              </p:nvSpPr>
              <p:spPr bwMode="auto">
                <a:xfrm>
                  <a:off x="3088" y="1560"/>
                  <a:ext cx="227" cy="211"/>
                </a:xfrm>
                <a:custGeom>
                  <a:avLst/>
                  <a:gdLst>
                    <a:gd name="T0" fmla="*/ 2 w 227"/>
                    <a:gd name="T1" fmla="*/ 210 h 211"/>
                    <a:gd name="T2" fmla="*/ 226 w 227"/>
                    <a:gd name="T3" fmla="*/ 35 h 211"/>
                    <a:gd name="T4" fmla="*/ 226 w 227"/>
                    <a:gd name="T5" fmla="*/ 35 h 211"/>
                    <a:gd name="T6" fmla="*/ 226 w 227"/>
                    <a:gd name="T7" fmla="*/ 31 h 211"/>
                    <a:gd name="T8" fmla="*/ 226 w 227"/>
                    <a:gd name="T9" fmla="*/ 27 h 211"/>
                    <a:gd name="T10" fmla="*/ 226 w 227"/>
                    <a:gd name="T11" fmla="*/ 22 h 211"/>
                    <a:gd name="T12" fmla="*/ 226 w 227"/>
                    <a:gd name="T13" fmla="*/ 18 h 211"/>
                    <a:gd name="T14" fmla="*/ 226 w 227"/>
                    <a:gd name="T15" fmla="*/ 14 h 211"/>
                    <a:gd name="T16" fmla="*/ 226 w 227"/>
                    <a:gd name="T17" fmla="*/ 10 h 211"/>
                    <a:gd name="T18" fmla="*/ 226 w 227"/>
                    <a:gd name="T19" fmla="*/ 6 h 211"/>
                    <a:gd name="T20" fmla="*/ 226 w 227"/>
                    <a:gd name="T21" fmla="*/ 0 h 211"/>
                    <a:gd name="T22" fmla="*/ 226 w 227"/>
                    <a:gd name="T23" fmla="*/ 0 h 211"/>
                    <a:gd name="T24" fmla="*/ 220 w 227"/>
                    <a:gd name="T25" fmla="*/ 0 h 211"/>
                    <a:gd name="T26" fmla="*/ 215 w 227"/>
                    <a:gd name="T27" fmla="*/ 0 h 211"/>
                    <a:gd name="T28" fmla="*/ 210 w 227"/>
                    <a:gd name="T29" fmla="*/ 2 h 211"/>
                    <a:gd name="T30" fmla="*/ 205 w 227"/>
                    <a:gd name="T31" fmla="*/ 6 h 211"/>
                    <a:gd name="T32" fmla="*/ 202 w 227"/>
                    <a:gd name="T33" fmla="*/ 10 h 211"/>
                    <a:gd name="T34" fmla="*/ 197 w 227"/>
                    <a:gd name="T35" fmla="*/ 16 h 211"/>
                    <a:gd name="T36" fmla="*/ 192 w 227"/>
                    <a:gd name="T37" fmla="*/ 27 h 211"/>
                    <a:gd name="T38" fmla="*/ 190 w 227"/>
                    <a:gd name="T39" fmla="*/ 35 h 211"/>
                    <a:gd name="T40" fmla="*/ 0 w 227"/>
                    <a:gd name="T41" fmla="*/ 187 h 211"/>
                    <a:gd name="T42" fmla="*/ 2 w 227"/>
                    <a:gd name="T43" fmla="*/ 210 h 2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7"/>
                    <a:gd name="T67" fmla="*/ 0 h 211"/>
                    <a:gd name="T68" fmla="*/ 227 w 227"/>
                    <a:gd name="T69" fmla="*/ 211 h 2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noFill/>
                <a:ln w="12700" cap="rnd">
                  <a:solidFill>
                    <a:srgbClr val="000000"/>
                  </a:solidFill>
                  <a:round/>
                  <a:headEnd type="none" w="sm" len="sm"/>
                  <a:tailEnd type="none" w="sm" len="sm"/>
                </a:ln>
              </p:spPr>
              <p:txBody>
                <a:bodyPr/>
                <a:lstStyle/>
                <a:p>
                  <a:endParaRPr lang="zh-CN" altLang="en-US"/>
                </a:p>
              </p:txBody>
            </p:sp>
            <p:sp>
              <p:nvSpPr>
                <p:cNvPr id="860" name="Freeform 120"/>
                <p:cNvSpPr>
                  <a:spLocks/>
                </p:cNvSpPr>
                <p:nvPr/>
              </p:nvSpPr>
              <p:spPr bwMode="auto">
                <a:xfrm>
                  <a:off x="2982" y="1134"/>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solidFill>
                  <a:srgbClr val="FFFFFF"/>
                </a:solidFill>
                <a:ln w="9525" cap="rnd">
                  <a:noFill/>
                  <a:round/>
                  <a:headEnd/>
                  <a:tailEnd/>
                </a:ln>
              </p:spPr>
              <p:txBody>
                <a:bodyPr/>
                <a:lstStyle/>
                <a:p>
                  <a:endParaRPr lang="zh-CN" altLang="en-US"/>
                </a:p>
              </p:txBody>
            </p:sp>
            <p:sp>
              <p:nvSpPr>
                <p:cNvPr id="861" name="Freeform 121"/>
                <p:cNvSpPr>
                  <a:spLocks/>
                </p:cNvSpPr>
                <p:nvPr/>
              </p:nvSpPr>
              <p:spPr bwMode="auto">
                <a:xfrm>
                  <a:off x="2982" y="1134"/>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noFill/>
                <a:ln w="12700" cap="rnd">
                  <a:solidFill>
                    <a:srgbClr val="000000"/>
                  </a:solidFill>
                  <a:round/>
                  <a:headEnd type="none" w="sm" len="sm"/>
                  <a:tailEnd type="none" w="sm" len="sm"/>
                </a:ln>
              </p:spPr>
              <p:txBody>
                <a:bodyPr/>
                <a:lstStyle/>
                <a:p>
                  <a:endParaRPr lang="zh-CN" altLang="en-US"/>
                </a:p>
              </p:txBody>
            </p:sp>
            <p:sp>
              <p:nvSpPr>
                <p:cNvPr id="862" name="Freeform 122"/>
                <p:cNvSpPr>
                  <a:spLocks/>
                </p:cNvSpPr>
                <p:nvPr/>
              </p:nvSpPr>
              <p:spPr bwMode="auto">
                <a:xfrm>
                  <a:off x="3018" y="1199"/>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solidFill>
                  <a:srgbClr val="000000"/>
                </a:solidFill>
                <a:ln w="9525" cap="rnd">
                  <a:noFill/>
                  <a:round/>
                  <a:headEnd/>
                  <a:tailEnd/>
                </a:ln>
              </p:spPr>
              <p:txBody>
                <a:bodyPr/>
                <a:lstStyle/>
                <a:p>
                  <a:endParaRPr lang="zh-CN" altLang="en-US"/>
                </a:p>
              </p:txBody>
            </p:sp>
            <p:sp>
              <p:nvSpPr>
                <p:cNvPr id="863" name="Freeform 123"/>
                <p:cNvSpPr>
                  <a:spLocks/>
                </p:cNvSpPr>
                <p:nvPr/>
              </p:nvSpPr>
              <p:spPr bwMode="auto">
                <a:xfrm>
                  <a:off x="3018" y="1199"/>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noFill/>
                <a:ln w="12700" cap="rnd">
                  <a:solidFill>
                    <a:srgbClr val="000000"/>
                  </a:solidFill>
                  <a:round/>
                  <a:headEnd type="none" w="sm" len="sm"/>
                  <a:tailEnd type="none" w="sm" len="sm"/>
                </a:ln>
              </p:spPr>
              <p:txBody>
                <a:bodyPr/>
                <a:lstStyle/>
                <a:p>
                  <a:endParaRPr lang="zh-CN" altLang="en-US"/>
                </a:p>
              </p:txBody>
            </p:sp>
            <p:sp>
              <p:nvSpPr>
                <p:cNvPr id="864" name="Freeform 124"/>
                <p:cNvSpPr>
                  <a:spLocks/>
                </p:cNvSpPr>
                <p:nvPr/>
              </p:nvSpPr>
              <p:spPr bwMode="auto">
                <a:xfrm>
                  <a:off x="2898" y="1547"/>
                  <a:ext cx="131" cy="111"/>
                </a:xfrm>
                <a:custGeom>
                  <a:avLst/>
                  <a:gdLst>
                    <a:gd name="T0" fmla="*/ 79 w 131"/>
                    <a:gd name="T1" fmla="*/ 45 h 111"/>
                    <a:gd name="T2" fmla="*/ 89 w 131"/>
                    <a:gd name="T3" fmla="*/ 56 h 111"/>
                    <a:gd name="T4" fmla="*/ 101 w 131"/>
                    <a:gd name="T5" fmla="*/ 67 h 111"/>
                    <a:gd name="T6" fmla="*/ 109 w 131"/>
                    <a:gd name="T7" fmla="*/ 75 h 111"/>
                    <a:gd name="T8" fmla="*/ 116 w 131"/>
                    <a:gd name="T9" fmla="*/ 86 h 111"/>
                    <a:gd name="T10" fmla="*/ 121 w 131"/>
                    <a:gd name="T11" fmla="*/ 92 h 111"/>
                    <a:gd name="T12" fmla="*/ 127 w 131"/>
                    <a:gd name="T13" fmla="*/ 101 h 111"/>
                    <a:gd name="T14" fmla="*/ 130 w 131"/>
                    <a:gd name="T15" fmla="*/ 105 h 111"/>
                    <a:gd name="T16" fmla="*/ 127 w 131"/>
                    <a:gd name="T17" fmla="*/ 107 h 111"/>
                    <a:gd name="T18" fmla="*/ 124 w 131"/>
                    <a:gd name="T19" fmla="*/ 110 h 111"/>
                    <a:gd name="T20" fmla="*/ 116 w 131"/>
                    <a:gd name="T21" fmla="*/ 107 h 111"/>
                    <a:gd name="T22" fmla="*/ 112 w 131"/>
                    <a:gd name="T23" fmla="*/ 105 h 111"/>
                    <a:gd name="T24" fmla="*/ 101 w 131"/>
                    <a:gd name="T25" fmla="*/ 98 h 111"/>
                    <a:gd name="T26" fmla="*/ 91 w 131"/>
                    <a:gd name="T27" fmla="*/ 92 h 111"/>
                    <a:gd name="T28" fmla="*/ 79 w 131"/>
                    <a:gd name="T29" fmla="*/ 84 h 111"/>
                    <a:gd name="T30" fmla="*/ 65 w 131"/>
                    <a:gd name="T31" fmla="*/ 73 h 111"/>
                    <a:gd name="T32" fmla="*/ 53 w 131"/>
                    <a:gd name="T33" fmla="*/ 65 h 111"/>
                    <a:gd name="T34" fmla="*/ 40 w 131"/>
                    <a:gd name="T35" fmla="*/ 51 h 111"/>
                    <a:gd name="T36" fmla="*/ 28 w 131"/>
                    <a:gd name="T37" fmla="*/ 42 h 111"/>
                    <a:gd name="T38" fmla="*/ 19 w 131"/>
                    <a:gd name="T39" fmla="*/ 32 h 111"/>
                    <a:gd name="T40" fmla="*/ 12 w 131"/>
                    <a:gd name="T41" fmla="*/ 23 h 111"/>
                    <a:gd name="T42" fmla="*/ 7 w 131"/>
                    <a:gd name="T43" fmla="*/ 15 h 111"/>
                    <a:gd name="T44" fmla="*/ 2 w 131"/>
                    <a:gd name="T45" fmla="*/ 8 h 111"/>
                    <a:gd name="T46" fmla="*/ 0 w 131"/>
                    <a:gd name="T47" fmla="*/ 2 h 111"/>
                    <a:gd name="T48" fmla="*/ 0 w 131"/>
                    <a:gd name="T49" fmla="*/ 0 h 111"/>
                    <a:gd name="T50" fmla="*/ 5 w 131"/>
                    <a:gd name="T51" fmla="*/ 0 h 111"/>
                    <a:gd name="T52" fmla="*/ 10 w 131"/>
                    <a:gd name="T53" fmla="*/ 0 h 111"/>
                    <a:gd name="T54" fmla="*/ 17 w 131"/>
                    <a:gd name="T55" fmla="*/ 4 h 111"/>
                    <a:gd name="T56" fmla="*/ 28 w 131"/>
                    <a:gd name="T57" fmla="*/ 8 h 111"/>
                    <a:gd name="T58" fmla="*/ 40 w 131"/>
                    <a:gd name="T59" fmla="*/ 15 h 111"/>
                    <a:gd name="T60" fmla="*/ 50 w 131"/>
                    <a:gd name="T61" fmla="*/ 23 h 111"/>
                    <a:gd name="T62" fmla="*/ 63 w 131"/>
                    <a:gd name="T63" fmla="*/ 32 h 111"/>
                    <a:gd name="T64" fmla="*/ 79 w 131"/>
                    <a:gd name="T65" fmla="*/ 45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11"/>
                    <a:gd name="T101" fmla="*/ 131 w 131"/>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11">
                      <a:moveTo>
                        <a:pt x="79" y="45"/>
                      </a:move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solidFill>
                  <a:srgbClr val="FFFFFF"/>
                </a:solidFill>
                <a:ln w="9525" cap="rnd">
                  <a:noFill/>
                  <a:round/>
                  <a:headEnd/>
                  <a:tailEnd/>
                </a:ln>
              </p:spPr>
              <p:txBody>
                <a:bodyPr/>
                <a:lstStyle/>
                <a:p>
                  <a:endParaRPr lang="zh-CN" altLang="en-US"/>
                </a:p>
              </p:txBody>
            </p:sp>
            <p:sp>
              <p:nvSpPr>
                <p:cNvPr id="865" name="Freeform 125"/>
                <p:cNvSpPr>
                  <a:spLocks/>
                </p:cNvSpPr>
                <p:nvPr/>
              </p:nvSpPr>
              <p:spPr bwMode="auto">
                <a:xfrm>
                  <a:off x="2898" y="1547"/>
                  <a:ext cx="131" cy="111"/>
                </a:xfrm>
                <a:custGeom>
                  <a:avLst/>
                  <a:gdLst>
                    <a:gd name="T0" fmla="*/ 79 w 131"/>
                    <a:gd name="T1" fmla="*/ 45 h 111"/>
                    <a:gd name="T2" fmla="*/ 79 w 131"/>
                    <a:gd name="T3" fmla="*/ 45 h 111"/>
                    <a:gd name="T4" fmla="*/ 89 w 131"/>
                    <a:gd name="T5" fmla="*/ 56 h 111"/>
                    <a:gd name="T6" fmla="*/ 101 w 131"/>
                    <a:gd name="T7" fmla="*/ 67 h 111"/>
                    <a:gd name="T8" fmla="*/ 109 w 131"/>
                    <a:gd name="T9" fmla="*/ 75 h 111"/>
                    <a:gd name="T10" fmla="*/ 116 w 131"/>
                    <a:gd name="T11" fmla="*/ 86 h 111"/>
                    <a:gd name="T12" fmla="*/ 121 w 131"/>
                    <a:gd name="T13" fmla="*/ 92 h 111"/>
                    <a:gd name="T14" fmla="*/ 127 w 131"/>
                    <a:gd name="T15" fmla="*/ 101 h 111"/>
                    <a:gd name="T16" fmla="*/ 130 w 131"/>
                    <a:gd name="T17" fmla="*/ 105 h 111"/>
                    <a:gd name="T18" fmla="*/ 127 w 131"/>
                    <a:gd name="T19" fmla="*/ 107 h 111"/>
                    <a:gd name="T20" fmla="*/ 127 w 131"/>
                    <a:gd name="T21" fmla="*/ 107 h 111"/>
                    <a:gd name="T22" fmla="*/ 124 w 131"/>
                    <a:gd name="T23" fmla="*/ 110 h 111"/>
                    <a:gd name="T24" fmla="*/ 116 w 131"/>
                    <a:gd name="T25" fmla="*/ 107 h 111"/>
                    <a:gd name="T26" fmla="*/ 112 w 131"/>
                    <a:gd name="T27" fmla="*/ 105 h 111"/>
                    <a:gd name="T28" fmla="*/ 101 w 131"/>
                    <a:gd name="T29" fmla="*/ 98 h 111"/>
                    <a:gd name="T30" fmla="*/ 91 w 131"/>
                    <a:gd name="T31" fmla="*/ 92 h 111"/>
                    <a:gd name="T32" fmla="*/ 79 w 131"/>
                    <a:gd name="T33" fmla="*/ 84 h 111"/>
                    <a:gd name="T34" fmla="*/ 65 w 131"/>
                    <a:gd name="T35" fmla="*/ 73 h 111"/>
                    <a:gd name="T36" fmla="*/ 53 w 131"/>
                    <a:gd name="T37" fmla="*/ 65 h 111"/>
                    <a:gd name="T38" fmla="*/ 53 w 131"/>
                    <a:gd name="T39" fmla="*/ 65 h 111"/>
                    <a:gd name="T40" fmla="*/ 40 w 131"/>
                    <a:gd name="T41" fmla="*/ 51 h 111"/>
                    <a:gd name="T42" fmla="*/ 28 w 131"/>
                    <a:gd name="T43" fmla="*/ 42 h 111"/>
                    <a:gd name="T44" fmla="*/ 19 w 131"/>
                    <a:gd name="T45" fmla="*/ 32 h 111"/>
                    <a:gd name="T46" fmla="*/ 12 w 131"/>
                    <a:gd name="T47" fmla="*/ 23 h 111"/>
                    <a:gd name="T48" fmla="*/ 7 w 131"/>
                    <a:gd name="T49" fmla="*/ 15 h 111"/>
                    <a:gd name="T50" fmla="*/ 2 w 131"/>
                    <a:gd name="T51" fmla="*/ 8 h 111"/>
                    <a:gd name="T52" fmla="*/ 0 w 131"/>
                    <a:gd name="T53" fmla="*/ 2 h 111"/>
                    <a:gd name="T54" fmla="*/ 0 w 131"/>
                    <a:gd name="T55" fmla="*/ 0 h 111"/>
                    <a:gd name="T56" fmla="*/ 0 w 131"/>
                    <a:gd name="T57" fmla="*/ 0 h 111"/>
                    <a:gd name="T58" fmla="*/ 5 w 131"/>
                    <a:gd name="T59" fmla="*/ 0 h 111"/>
                    <a:gd name="T60" fmla="*/ 10 w 131"/>
                    <a:gd name="T61" fmla="*/ 0 h 111"/>
                    <a:gd name="T62" fmla="*/ 17 w 131"/>
                    <a:gd name="T63" fmla="*/ 4 h 111"/>
                    <a:gd name="T64" fmla="*/ 28 w 131"/>
                    <a:gd name="T65" fmla="*/ 8 h 111"/>
                    <a:gd name="T66" fmla="*/ 40 w 131"/>
                    <a:gd name="T67" fmla="*/ 15 h 111"/>
                    <a:gd name="T68" fmla="*/ 50 w 131"/>
                    <a:gd name="T69" fmla="*/ 23 h 111"/>
                    <a:gd name="T70" fmla="*/ 63 w 131"/>
                    <a:gd name="T71" fmla="*/ 32 h 111"/>
                    <a:gd name="T72" fmla="*/ 79 w 131"/>
                    <a:gd name="T73" fmla="*/ 45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111"/>
                    <a:gd name="T113" fmla="*/ 131 w 13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111">
                      <a:moveTo>
                        <a:pt x="79" y="45"/>
                      </a:moveTo>
                      <a:lnTo>
                        <a:pt x="79" y="45"/>
                      </a:ln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noFill/>
                <a:ln w="12700" cap="rnd">
                  <a:solidFill>
                    <a:srgbClr val="000000"/>
                  </a:solidFill>
                  <a:round/>
                  <a:headEnd type="none" w="sm" len="sm"/>
                  <a:tailEnd type="none" w="sm" len="sm"/>
                </a:ln>
              </p:spPr>
              <p:txBody>
                <a:bodyPr/>
                <a:lstStyle/>
                <a:p>
                  <a:endParaRPr lang="zh-CN" altLang="en-US"/>
                </a:p>
              </p:txBody>
            </p:sp>
          </p:grpSp>
        </p:grpSp>
        <p:sp>
          <p:nvSpPr>
            <p:cNvPr id="743" name="Line 126"/>
            <p:cNvSpPr>
              <a:spLocks noChangeShapeType="1"/>
            </p:cNvSpPr>
            <p:nvPr/>
          </p:nvSpPr>
          <p:spPr bwMode="auto">
            <a:xfrm flipH="1">
              <a:off x="3317" y="2544"/>
              <a:ext cx="6" cy="30"/>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744" name="Group 127"/>
            <p:cNvGrpSpPr>
              <a:grpSpLocks/>
            </p:cNvGrpSpPr>
            <p:nvPr/>
          </p:nvGrpSpPr>
          <p:grpSpPr bwMode="auto">
            <a:xfrm>
              <a:off x="2846" y="2111"/>
              <a:ext cx="573" cy="552"/>
              <a:chOff x="2846" y="2111"/>
              <a:chExt cx="573" cy="552"/>
            </a:xfrm>
          </p:grpSpPr>
          <p:sp>
            <p:nvSpPr>
              <p:cNvPr id="817" name="Line 128"/>
              <p:cNvSpPr>
                <a:spLocks noChangeShapeType="1"/>
              </p:cNvSpPr>
              <p:nvPr/>
            </p:nvSpPr>
            <p:spPr bwMode="auto">
              <a:xfrm flipV="1">
                <a:off x="3361" y="2241"/>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818" name="Freeform 129"/>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819" name="Freeform 130"/>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820" name="Freeform 131"/>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821" name="Freeform 132"/>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822" name="Freeform 133"/>
              <p:cNvSpPr>
                <a:spLocks/>
              </p:cNvSpPr>
              <p:nvPr/>
            </p:nvSpPr>
            <p:spPr bwMode="auto">
              <a:xfrm>
                <a:off x="2923" y="2121"/>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823" name="Freeform 134"/>
              <p:cNvSpPr>
                <a:spLocks/>
              </p:cNvSpPr>
              <p:nvPr/>
            </p:nvSpPr>
            <p:spPr bwMode="auto">
              <a:xfrm>
                <a:off x="2923" y="2121"/>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824" name="Line 135"/>
              <p:cNvSpPr>
                <a:spLocks noChangeShapeType="1"/>
              </p:cNvSpPr>
              <p:nvPr/>
            </p:nvSpPr>
            <p:spPr bwMode="auto">
              <a:xfrm flipV="1">
                <a:off x="3397" y="2168"/>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825" name="Line 136"/>
              <p:cNvSpPr>
                <a:spLocks noChangeShapeType="1"/>
              </p:cNvSpPr>
              <p:nvPr/>
            </p:nvSpPr>
            <p:spPr bwMode="auto">
              <a:xfrm>
                <a:off x="3406" y="2630"/>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826" name="Freeform 137"/>
              <p:cNvSpPr>
                <a:spLocks/>
              </p:cNvSpPr>
              <p:nvPr/>
            </p:nvSpPr>
            <p:spPr bwMode="auto">
              <a:xfrm>
                <a:off x="2877" y="2124"/>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827" name="Freeform 138"/>
              <p:cNvSpPr>
                <a:spLocks/>
              </p:cNvSpPr>
              <p:nvPr/>
            </p:nvSpPr>
            <p:spPr bwMode="auto">
              <a:xfrm>
                <a:off x="2877" y="2124"/>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828" name="Freeform 139"/>
              <p:cNvSpPr>
                <a:spLocks/>
              </p:cNvSpPr>
              <p:nvPr/>
            </p:nvSpPr>
            <p:spPr bwMode="auto">
              <a:xfrm>
                <a:off x="2877" y="2139"/>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829" name="Freeform 140"/>
              <p:cNvSpPr>
                <a:spLocks/>
              </p:cNvSpPr>
              <p:nvPr/>
            </p:nvSpPr>
            <p:spPr bwMode="auto">
              <a:xfrm>
                <a:off x="2846" y="225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830" name="Freeform 141"/>
              <p:cNvSpPr>
                <a:spLocks/>
              </p:cNvSpPr>
              <p:nvPr/>
            </p:nvSpPr>
            <p:spPr bwMode="auto">
              <a:xfrm>
                <a:off x="2846" y="225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831" name="Freeform 142"/>
              <p:cNvSpPr>
                <a:spLocks/>
              </p:cNvSpPr>
              <p:nvPr/>
            </p:nvSpPr>
            <p:spPr bwMode="auto">
              <a:xfrm>
                <a:off x="3349" y="2305"/>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832" name="Freeform 143"/>
              <p:cNvSpPr>
                <a:spLocks/>
              </p:cNvSpPr>
              <p:nvPr/>
            </p:nvSpPr>
            <p:spPr bwMode="auto">
              <a:xfrm>
                <a:off x="2846" y="2406"/>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833" name="Freeform 144"/>
              <p:cNvSpPr>
                <a:spLocks/>
              </p:cNvSpPr>
              <p:nvPr/>
            </p:nvSpPr>
            <p:spPr bwMode="auto">
              <a:xfrm>
                <a:off x="2846" y="2406"/>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834" name="Freeform 145"/>
              <p:cNvSpPr>
                <a:spLocks/>
              </p:cNvSpPr>
              <p:nvPr/>
            </p:nvSpPr>
            <p:spPr bwMode="auto">
              <a:xfrm>
                <a:off x="2947" y="2135"/>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835" name="Freeform 146"/>
              <p:cNvSpPr>
                <a:spLocks/>
              </p:cNvSpPr>
              <p:nvPr/>
            </p:nvSpPr>
            <p:spPr bwMode="auto">
              <a:xfrm>
                <a:off x="2947" y="2135"/>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836" name="Freeform 147"/>
              <p:cNvSpPr>
                <a:spLocks/>
              </p:cNvSpPr>
              <p:nvPr/>
            </p:nvSpPr>
            <p:spPr bwMode="auto">
              <a:xfrm>
                <a:off x="2857" y="211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837" name="Freeform 148"/>
              <p:cNvSpPr>
                <a:spLocks/>
              </p:cNvSpPr>
              <p:nvPr/>
            </p:nvSpPr>
            <p:spPr bwMode="auto">
              <a:xfrm>
                <a:off x="2857" y="211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838" name="Freeform 149"/>
              <p:cNvSpPr>
                <a:spLocks/>
              </p:cNvSpPr>
              <p:nvPr/>
            </p:nvSpPr>
            <p:spPr bwMode="auto">
              <a:xfrm>
                <a:off x="2857" y="2116"/>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839" name="Freeform 150"/>
              <p:cNvSpPr>
                <a:spLocks/>
              </p:cNvSpPr>
              <p:nvPr/>
            </p:nvSpPr>
            <p:spPr bwMode="auto">
              <a:xfrm>
                <a:off x="2857" y="2116"/>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840" name="Freeform 151"/>
              <p:cNvSpPr>
                <a:spLocks/>
              </p:cNvSpPr>
              <p:nvPr/>
            </p:nvSpPr>
            <p:spPr bwMode="auto">
              <a:xfrm>
                <a:off x="3350" y="2177"/>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841" name="Group 152"/>
              <p:cNvGrpSpPr>
                <a:grpSpLocks/>
              </p:cNvGrpSpPr>
              <p:nvPr/>
            </p:nvGrpSpPr>
            <p:grpSpPr bwMode="auto">
              <a:xfrm>
                <a:off x="2888" y="2166"/>
                <a:ext cx="144" cy="250"/>
                <a:chOff x="2888" y="2166"/>
                <a:chExt cx="144" cy="250"/>
              </a:xfrm>
            </p:grpSpPr>
            <p:sp>
              <p:nvSpPr>
                <p:cNvPr id="842" name="AutoShape 153"/>
                <p:cNvSpPr>
                  <a:spLocks noChangeArrowheads="1"/>
                </p:cNvSpPr>
                <p:nvPr/>
              </p:nvSpPr>
              <p:spPr bwMode="auto">
                <a:xfrm rot="480000" flipH="1">
                  <a:off x="2888" y="2187"/>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843" name="Line 154"/>
                <p:cNvSpPr>
                  <a:spLocks noChangeShapeType="1"/>
                </p:cNvSpPr>
                <p:nvPr/>
              </p:nvSpPr>
              <p:spPr bwMode="auto">
                <a:xfrm flipV="1">
                  <a:off x="3008" y="2180"/>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4" name="Line 155"/>
                <p:cNvSpPr>
                  <a:spLocks noChangeShapeType="1"/>
                </p:cNvSpPr>
                <p:nvPr/>
              </p:nvSpPr>
              <p:spPr bwMode="auto">
                <a:xfrm>
                  <a:off x="2921" y="2166"/>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5" name="Line 156"/>
                <p:cNvSpPr>
                  <a:spLocks noChangeShapeType="1"/>
                </p:cNvSpPr>
                <p:nvPr/>
              </p:nvSpPr>
              <p:spPr bwMode="auto">
                <a:xfrm flipV="1">
                  <a:off x="2904" y="216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6" name="Line 157"/>
                <p:cNvSpPr>
                  <a:spLocks noChangeShapeType="1"/>
                </p:cNvSpPr>
                <p:nvPr/>
              </p:nvSpPr>
              <p:spPr bwMode="auto">
                <a:xfrm flipV="1">
                  <a:off x="3015" y="2409"/>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7" name="Line 158"/>
                <p:cNvSpPr>
                  <a:spLocks noChangeShapeType="1"/>
                </p:cNvSpPr>
                <p:nvPr/>
              </p:nvSpPr>
              <p:spPr bwMode="auto">
                <a:xfrm>
                  <a:off x="3025" y="2178"/>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sp>
          <p:nvSpPr>
            <p:cNvPr id="745" name="Line 159"/>
            <p:cNvSpPr>
              <a:spLocks noChangeShapeType="1"/>
            </p:cNvSpPr>
            <p:nvPr/>
          </p:nvSpPr>
          <p:spPr bwMode="auto">
            <a:xfrm>
              <a:off x="3503" y="2376"/>
              <a:ext cx="1547" cy="12"/>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746" name="Line 160"/>
            <p:cNvSpPr>
              <a:spLocks noChangeShapeType="1"/>
            </p:cNvSpPr>
            <p:nvPr/>
          </p:nvSpPr>
          <p:spPr bwMode="auto">
            <a:xfrm flipV="1">
              <a:off x="3203" y="1716"/>
              <a:ext cx="48" cy="384"/>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747" name="Line 161"/>
            <p:cNvSpPr>
              <a:spLocks noChangeShapeType="1"/>
            </p:cNvSpPr>
            <p:nvPr/>
          </p:nvSpPr>
          <p:spPr bwMode="auto">
            <a:xfrm flipV="1">
              <a:off x="3059" y="2616"/>
              <a:ext cx="48" cy="384"/>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748" name="Line 162"/>
            <p:cNvSpPr>
              <a:spLocks noChangeShapeType="1"/>
            </p:cNvSpPr>
            <p:nvPr/>
          </p:nvSpPr>
          <p:spPr bwMode="auto">
            <a:xfrm>
              <a:off x="1536" y="2268"/>
              <a:ext cx="1247" cy="6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grpSp>
          <p:nvGrpSpPr>
            <p:cNvPr id="749" name="Group 163"/>
            <p:cNvGrpSpPr>
              <a:grpSpLocks/>
            </p:cNvGrpSpPr>
            <p:nvPr/>
          </p:nvGrpSpPr>
          <p:grpSpPr bwMode="auto">
            <a:xfrm>
              <a:off x="516" y="2010"/>
              <a:ext cx="1339" cy="1051"/>
              <a:chOff x="516" y="2010"/>
              <a:chExt cx="1339" cy="1051"/>
            </a:xfrm>
          </p:grpSpPr>
          <p:sp>
            <p:nvSpPr>
              <p:cNvPr id="751" name="Freeform 164"/>
              <p:cNvSpPr>
                <a:spLocks/>
              </p:cNvSpPr>
              <p:nvPr/>
            </p:nvSpPr>
            <p:spPr bwMode="auto">
              <a:xfrm>
                <a:off x="527" y="2473"/>
                <a:ext cx="684" cy="572"/>
              </a:xfrm>
              <a:custGeom>
                <a:avLst/>
                <a:gdLst>
                  <a:gd name="T0" fmla="*/ 0 w 684"/>
                  <a:gd name="T1" fmla="*/ 156 h 572"/>
                  <a:gd name="T2" fmla="*/ 164 w 684"/>
                  <a:gd name="T3" fmla="*/ 0 h 572"/>
                  <a:gd name="T4" fmla="*/ 683 w 684"/>
                  <a:gd name="T5" fmla="*/ 395 h 572"/>
                  <a:gd name="T6" fmla="*/ 683 w 684"/>
                  <a:gd name="T7" fmla="*/ 447 h 572"/>
                  <a:gd name="T8" fmla="*/ 518 w 684"/>
                  <a:gd name="T9" fmla="*/ 571 h 572"/>
                  <a:gd name="T10" fmla="*/ 0 w 684"/>
                  <a:gd name="T11" fmla="*/ 173 h 572"/>
                  <a:gd name="T12" fmla="*/ 0 w 684"/>
                  <a:gd name="T13" fmla="*/ 156 h 572"/>
                  <a:gd name="T14" fmla="*/ 0 60000 65536"/>
                  <a:gd name="T15" fmla="*/ 0 60000 65536"/>
                  <a:gd name="T16" fmla="*/ 0 60000 65536"/>
                  <a:gd name="T17" fmla="*/ 0 60000 65536"/>
                  <a:gd name="T18" fmla="*/ 0 60000 65536"/>
                  <a:gd name="T19" fmla="*/ 0 60000 65536"/>
                  <a:gd name="T20" fmla="*/ 0 60000 65536"/>
                  <a:gd name="T21" fmla="*/ 0 w 684"/>
                  <a:gd name="T22" fmla="*/ 0 h 572"/>
                  <a:gd name="T23" fmla="*/ 684 w 684"/>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72">
                    <a:moveTo>
                      <a:pt x="0" y="156"/>
                    </a:moveTo>
                    <a:lnTo>
                      <a:pt x="164" y="0"/>
                    </a:lnTo>
                    <a:lnTo>
                      <a:pt x="683" y="395"/>
                    </a:lnTo>
                    <a:lnTo>
                      <a:pt x="683" y="447"/>
                    </a:lnTo>
                    <a:lnTo>
                      <a:pt x="518" y="571"/>
                    </a:lnTo>
                    <a:lnTo>
                      <a:pt x="0" y="173"/>
                    </a:lnTo>
                    <a:lnTo>
                      <a:pt x="0" y="156"/>
                    </a:lnTo>
                  </a:path>
                </a:pathLst>
              </a:custGeom>
              <a:solidFill>
                <a:srgbClr val="FFFFFF"/>
              </a:solidFill>
              <a:ln w="9525" cap="rnd">
                <a:noFill/>
                <a:round/>
                <a:headEnd/>
                <a:tailEnd/>
              </a:ln>
            </p:spPr>
            <p:txBody>
              <a:bodyPr/>
              <a:lstStyle/>
              <a:p>
                <a:endParaRPr lang="zh-CN" altLang="en-US"/>
              </a:p>
            </p:txBody>
          </p:sp>
          <p:sp>
            <p:nvSpPr>
              <p:cNvPr id="752" name="Freeform 165"/>
              <p:cNvSpPr>
                <a:spLocks/>
              </p:cNvSpPr>
              <p:nvPr/>
            </p:nvSpPr>
            <p:spPr bwMode="auto">
              <a:xfrm>
                <a:off x="518" y="2458"/>
                <a:ext cx="186" cy="178"/>
              </a:xfrm>
              <a:custGeom>
                <a:avLst/>
                <a:gdLst>
                  <a:gd name="T0" fmla="*/ 182 w 186"/>
                  <a:gd name="T1" fmla="*/ 8 h 178"/>
                  <a:gd name="T2" fmla="*/ 160 w 186"/>
                  <a:gd name="T3" fmla="*/ 10 h 178"/>
                  <a:gd name="T4" fmla="*/ 0 w 186"/>
                  <a:gd name="T5" fmla="*/ 162 h 178"/>
                  <a:gd name="T6" fmla="*/ 24 w 186"/>
                  <a:gd name="T7" fmla="*/ 177 h 178"/>
                  <a:gd name="T8" fmla="*/ 185 w 186"/>
                  <a:gd name="T9" fmla="*/ 22 h 178"/>
                  <a:gd name="T10" fmla="*/ 163 w 186"/>
                  <a:gd name="T11" fmla="*/ 24 h 178"/>
                  <a:gd name="T12" fmla="*/ 182 w 186"/>
                  <a:gd name="T13" fmla="*/ 8 h 178"/>
                  <a:gd name="T14" fmla="*/ 171 w 186"/>
                  <a:gd name="T15" fmla="*/ 0 h 178"/>
                  <a:gd name="T16" fmla="*/ 160 w 186"/>
                  <a:gd name="T17" fmla="*/ 10 h 178"/>
                  <a:gd name="T18" fmla="*/ 182 w 186"/>
                  <a:gd name="T19" fmla="*/ 8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78"/>
                  <a:gd name="T32" fmla="*/ 186 w 186"/>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78">
                    <a:moveTo>
                      <a:pt x="182" y="8"/>
                    </a:moveTo>
                    <a:lnTo>
                      <a:pt x="160" y="10"/>
                    </a:lnTo>
                    <a:lnTo>
                      <a:pt x="0" y="162"/>
                    </a:lnTo>
                    <a:lnTo>
                      <a:pt x="24" y="177"/>
                    </a:lnTo>
                    <a:lnTo>
                      <a:pt x="185" y="22"/>
                    </a:lnTo>
                    <a:lnTo>
                      <a:pt x="163" y="24"/>
                    </a:lnTo>
                    <a:lnTo>
                      <a:pt x="182" y="8"/>
                    </a:lnTo>
                    <a:lnTo>
                      <a:pt x="171" y="0"/>
                    </a:lnTo>
                    <a:lnTo>
                      <a:pt x="160" y="10"/>
                    </a:lnTo>
                    <a:lnTo>
                      <a:pt x="182" y="8"/>
                    </a:lnTo>
                  </a:path>
                </a:pathLst>
              </a:custGeom>
              <a:solidFill>
                <a:srgbClr val="000000"/>
              </a:solidFill>
              <a:ln w="9525" cap="rnd">
                <a:noFill/>
                <a:round/>
                <a:headEnd/>
                <a:tailEnd/>
              </a:ln>
            </p:spPr>
            <p:txBody>
              <a:bodyPr/>
              <a:lstStyle/>
              <a:p>
                <a:endParaRPr lang="zh-CN" altLang="en-US"/>
              </a:p>
            </p:txBody>
          </p:sp>
          <p:sp>
            <p:nvSpPr>
              <p:cNvPr id="753" name="Freeform 166"/>
              <p:cNvSpPr>
                <a:spLocks/>
              </p:cNvSpPr>
              <p:nvPr/>
            </p:nvSpPr>
            <p:spPr bwMode="auto">
              <a:xfrm>
                <a:off x="681" y="2465"/>
                <a:ext cx="544" cy="414"/>
              </a:xfrm>
              <a:custGeom>
                <a:avLst/>
                <a:gdLst>
                  <a:gd name="T0" fmla="*/ 543 w 544"/>
                  <a:gd name="T1" fmla="*/ 404 h 414"/>
                  <a:gd name="T2" fmla="*/ 540 w 544"/>
                  <a:gd name="T3" fmla="*/ 398 h 414"/>
                  <a:gd name="T4" fmla="*/ 18 w 544"/>
                  <a:gd name="T5" fmla="*/ 0 h 414"/>
                  <a:gd name="T6" fmla="*/ 0 w 544"/>
                  <a:gd name="T7" fmla="*/ 16 h 414"/>
                  <a:gd name="T8" fmla="*/ 518 w 544"/>
                  <a:gd name="T9" fmla="*/ 413 h 414"/>
                  <a:gd name="T10" fmla="*/ 516 w 544"/>
                  <a:gd name="T11" fmla="*/ 404 h 414"/>
                  <a:gd name="T12" fmla="*/ 543 w 544"/>
                  <a:gd name="T13" fmla="*/ 404 h 414"/>
                  <a:gd name="T14" fmla="*/ 543 w 544"/>
                  <a:gd name="T15" fmla="*/ 400 h 414"/>
                  <a:gd name="T16" fmla="*/ 540 w 544"/>
                  <a:gd name="T17" fmla="*/ 398 h 414"/>
                  <a:gd name="T18" fmla="*/ 543 w 544"/>
                  <a:gd name="T19" fmla="*/ 404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414"/>
                  <a:gd name="T32" fmla="*/ 544 w 544"/>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414">
                    <a:moveTo>
                      <a:pt x="543" y="404"/>
                    </a:moveTo>
                    <a:lnTo>
                      <a:pt x="540" y="398"/>
                    </a:lnTo>
                    <a:lnTo>
                      <a:pt x="18" y="0"/>
                    </a:lnTo>
                    <a:lnTo>
                      <a:pt x="0" y="16"/>
                    </a:lnTo>
                    <a:lnTo>
                      <a:pt x="518" y="413"/>
                    </a:lnTo>
                    <a:lnTo>
                      <a:pt x="516" y="404"/>
                    </a:lnTo>
                    <a:lnTo>
                      <a:pt x="543" y="404"/>
                    </a:lnTo>
                    <a:lnTo>
                      <a:pt x="543" y="400"/>
                    </a:lnTo>
                    <a:lnTo>
                      <a:pt x="540" y="398"/>
                    </a:lnTo>
                    <a:lnTo>
                      <a:pt x="543" y="404"/>
                    </a:lnTo>
                  </a:path>
                </a:pathLst>
              </a:custGeom>
              <a:solidFill>
                <a:srgbClr val="000000"/>
              </a:solidFill>
              <a:ln w="9525" cap="rnd">
                <a:noFill/>
                <a:round/>
                <a:headEnd/>
                <a:tailEnd/>
              </a:ln>
            </p:spPr>
            <p:txBody>
              <a:bodyPr/>
              <a:lstStyle/>
              <a:p>
                <a:endParaRPr lang="zh-CN" altLang="en-US"/>
              </a:p>
            </p:txBody>
          </p:sp>
          <p:sp>
            <p:nvSpPr>
              <p:cNvPr id="754" name="Freeform 167"/>
              <p:cNvSpPr>
                <a:spLocks/>
              </p:cNvSpPr>
              <p:nvPr/>
            </p:nvSpPr>
            <p:spPr bwMode="auto">
              <a:xfrm>
                <a:off x="1186" y="2867"/>
                <a:ext cx="45" cy="62"/>
              </a:xfrm>
              <a:custGeom>
                <a:avLst/>
                <a:gdLst>
                  <a:gd name="T0" fmla="*/ 39 w 45"/>
                  <a:gd name="T1" fmla="*/ 61 h 62"/>
                  <a:gd name="T2" fmla="*/ 44 w 45"/>
                  <a:gd name="T3" fmla="*/ 52 h 62"/>
                  <a:gd name="T4" fmla="*/ 44 w 45"/>
                  <a:gd name="T5" fmla="*/ 0 h 62"/>
                  <a:gd name="T6" fmla="*/ 0 w 45"/>
                  <a:gd name="T7" fmla="*/ 0 h 62"/>
                  <a:gd name="T8" fmla="*/ 0 w 45"/>
                  <a:gd name="T9" fmla="*/ 52 h 62"/>
                  <a:gd name="T10" fmla="*/ 4 w 45"/>
                  <a:gd name="T11" fmla="*/ 44 h 62"/>
                  <a:gd name="T12" fmla="*/ 39 w 45"/>
                  <a:gd name="T13" fmla="*/ 61 h 62"/>
                  <a:gd name="T14" fmla="*/ 44 w 45"/>
                  <a:gd name="T15" fmla="*/ 56 h 62"/>
                  <a:gd name="T16" fmla="*/ 44 w 45"/>
                  <a:gd name="T17" fmla="*/ 52 h 62"/>
                  <a:gd name="T18" fmla="*/ 39 w 45"/>
                  <a:gd name="T19" fmla="*/ 6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2"/>
                  <a:gd name="T32" fmla="*/ 45 w 4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2">
                    <a:moveTo>
                      <a:pt x="39" y="61"/>
                    </a:moveTo>
                    <a:lnTo>
                      <a:pt x="44" y="52"/>
                    </a:lnTo>
                    <a:lnTo>
                      <a:pt x="44" y="0"/>
                    </a:lnTo>
                    <a:lnTo>
                      <a:pt x="0" y="0"/>
                    </a:lnTo>
                    <a:lnTo>
                      <a:pt x="0" y="52"/>
                    </a:lnTo>
                    <a:lnTo>
                      <a:pt x="4" y="44"/>
                    </a:lnTo>
                    <a:lnTo>
                      <a:pt x="39" y="61"/>
                    </a:lnTo>
                    <a:lnTo>
                      <a:pt x="44" y="56"/>
                    </a:lnTo>
                    <a:lnTo>
                      <a:pt x="44" y="52"/>
                    </a:lnTo>
                    <a:lnTo>
                      <a:pt x="39" y="61"/>
                    </a:lnTo>
                  </a:path>
                </a:pathLst>
              </a:custGeom>
              <a:solidFill>
                <a:srgbClr val="000000"/>
              </a:solidFill>
              <a:ln w="9525" cap="rnd">
                <a:noFill/>
                <a:round/>
                <a:headEnd/>
                <a:tailEnd/>
              </a:ln>
            </p:spPr>
            <p:txBody>
              <a:bodyPr/>
              <a:lstStyle/>
              <a:p>
                <a:endParaRPr lang="zh-CN" altLang="en-US"/>
              </a:p>
            </p:txBody>
          </p:sp>
          <p:sp>
            <p:nvSpPr>
              <p:cNvPr id="755" name="Freeform 168"/>
              <p:cNvSpPr>
                <a:spLocks/>
              </p:cNvSpPr>
              <p:nvPr/>
            </p:nvSpPr>
            <p:spPr bwMode="auto">
              <a:xfrm>
                <a:off x="1035" y="2912"/>
                <a:ext cx="188" cy="149"/>
              </a:xfrm>
              <a:custGeom>
                <a:avLst/>
                <a:gdLst>
                  <a:gd name="T0" fmla="*/ 0 w 188"/>
                  <a:gd name="T1" fmla="*/ 141 h 149"/>
                  <a:gd name="T2" fmla="*/ 19 w 188"/>
                  <a:gd name="T3" fmla="*/ 141 h 149"/>
                  <a:gd name="T4" fmla="*/ 187 w 188"/>
                  <a:gd name="T5" fmla="*/ 16 h 149"/>
                  <a:gd name="T6" fmla="*/ 165 w 188"/>
                  <a:gd name="T7" fmla="*/ 0 h 149"/>
                  <a:gd name="T8" fmla="*/ 0 w 188"/>
                  <a:gd name="T9" fmla="*/ 125 h 149"/>
                  <a:gd name="T10" fmla="*/ 19 w 188"/>
                  <a:gd name="T11" fmla="*/ 125 h 149"/>
                  <a:gd name="T12" fmla="*/ 0 w 188"/>
                  <a:gd name="T13" fmla="*/ 141 h 149"/>
                  <a:gd name="T14" fmla="*/ 8 w 188"/>
                  <a:gd name="T15" fmla="*/ 148 h 149"/>
                  <a:gd name="T16" fmla="*/ 19 w 188"/>
                  <a:gd name="T17" fmla="*/ 141 h 149"/>
                  <a:gd name="T18" fmla="*/ 0 w 188"/>
                  <a:gd name="T19" fmla="*/ 14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49"/>
                  <a:gd name="T32" fmla="*/ 188 w 188"/>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49">
                    <a:moveTo>
                      <a:pt x="0" y="141"/>
                    </a:moveTo>
                    <a:lnTo>
                      <a:pt x="19" y="141"/>
                    </a:lnTo>
                    <a:lnTo>
                      <a:pt x="187" y="16"/>
                    </a:lnTo>
                    <a:lnTo>
                      <a:pt x="165" y="0"/>
                    </a:lnTo>
                    <a:lnTo>
                      <a:pt x="0" y="125"/>
                    </a:lnTo>
                    <a:lnTo>
                      <a:pt x="19" y="125"/>
                    </a:lnTo>
                    <a:lnTo>
                      <a:pt x="0" y="141"/>
                    </a:lnTo>
                    <a:lnTo>
                      <a:pt x="8" y="148"/>
                    </a:lnTo>
                    <a:lnTo>
                      <a:pt x="19" y="141"/>
                    </a:lnTo>
                    <a:lnTo>
                      <a:pt x="0" y="141"/>
                    </a:lnTo>
                  </a:path>
                </a:pathLst>
              </a:custGeom>
              <a:solidFill>
                <a:srgbClr val="000000"/>
              </a:solidFill>
              <a:ln w="9525" cap="rnd">
                <a:noFill/>
                <a:round/>
                <a:headEnd/>
                <a:tailEnd/>
              </a:ln>
            </p:spPr>
            <p:txBody>
              <a:bodyPr/>
              <a:lstStyle/>
              <a:p>
                <a:endParaRPr lang="zh-CN" altLang="en-US"/>
              </a:p>
            </p:txBody>
          </p:sp>
          <p:sp>
            <p:nvSpPr>
              <p:cNvPr id="756" name="Freeform 169"/>
              <p:cNvSpPr>
                <a:spLocks/>
              </p:cNvSpPr>
              <p:nvPr/>
            </p:nvSpPr>
            <p:spPr bwMode="auto">
              <a:xfrm>
                <a:off x="516" y="2636"/>
                <a:ext cx="542" cy="419"/>
              </a:xfrm>
              <a:custGeom>
                <a:avLst/>
                <a:gdLst>
                  <a:gd name="T0" fmla="*/ 0 w 542"/>
                  <a:gd name="T1" fmla="*/ 8 h 419"/>
                  <a:gd name="T2" fmla="*/ 5 w 542"/>
                  <a:gd name="T3" fmla="*/ 16 h 419"/>
                  <a:gd name="T4" fmla="*/ 522 w 542"/>
                  <a:gd name="T5" fmla="*/ 418 h 419"/>
                  <a:gd name="T6" fmla="*/ 541 w 542"/>
                  <a:gd name="T7" fmla="*/ 401 h 419"/>
                  <a:gd name="T8" fmla="*/ 24 w 542"/>
                  <a:gd name="T9" fmla="*/ 0 h 419"/>
                  <a:gd name="T10" fmla="*/ 29 w 542"/>
                  <a:gd name="T11" fmla="*/ 8 h 419"/>
                  <a:gd name="T12" fmla="*/ 0 w 542"/>
                  <a:gd name="T13" fmla="*/ 8 h 419"/>
                  <a:gd name="T14" fmla="*/ 0 w 542"/>
                  <a:gd name="T15" fmla="*/ 12 h 419"/>
                  <a:gd name="T16" fmla="*/ 5 w 542"/>
                  <a:gd name="T17" fmla="*/ 16 h 419"/>
                  <a:gd name="T18" fmla="*/ 0 w 542"/>
                  <a:gd name="T19" fmla="*/ 8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2"/>
                  <a:gd name="T31" fmla="*/ 0 h 419"/>
                  <a:gd name="T32" fmla="*/ 542 w 542"/>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2" h="419">
                    <a:moveTo>
                      <a:pt x="0" y="8"/>
                    </a:moveTo>
                    <a:lnTo>
                      <a:pt x="5" y="16"/>
                    </a:lnTo>
                    <a:lnTo>
                      <a:pt x="522" y="418"/>
                    </a:lnTo>
                    <a:lnTo>
                      <a:pt x="541" y="401"/>
                    </a:lnTo>
                    <a:lnTo>
                      <a:pt x="24" y="0"/>
                    </a:lnTo>
                    <a:lnTo>
                      <a:pt x="29" y="8"/>
                    </a:lnTo>
                    <a:lnTo>
                      <a:pt x="0" y="8"/>
                    </a:lnTo>
                    <a:lnTo>
                      <a:pt x="0" y="12"/>
                    </a:lnTo>
                    <a:lnTo>
                      <a:pt x="5" y="16"/>
                    </a:lnTo>
                    <a:lnTo>
                      <a:pt x="0" y="8"/>
                    </a:lnTo>
                  </a:path>
                </a:pathLst>
              </a:custGeom>
              <a:solidFill>
                <a:srgbClr val="000000"/>
              </a:solidFill>
              <a:ln w="9525" cap="rnd">
                <a:noFill/>
                <a:round/>
                <a:headEnd/>
                <a:tailEnd/>
              </a:ln>
            </p:spPr>
            <p:txBody>
              <a:bodyPr/>
              <a:lstStyle/>
              <a:p>
                <a:endParaRPr lang="zh-CN" altLang="en-US"/>
              </a:p>
            </p:txBody>
          </p:sp>
          <p:sp>
            <p:nvSpPr>
              <p:cNvPr id="757" name="Freeform 170"/>
              <p:cNvSpPr>
                <a:spLocks/>
              </p:cNvSpPr>
              <p:nvPr/>
            </p:nvSpPr>
            <p:spPr bwMode="auto">
              <a:xfrm>
                <a:off x="516" y="2622"/>
                <a:ext cx="44" cy="36"/>
              </a:xfrm>
              <a:custGeom>
                <a:avLst/>
                <a:gdLst>
                  <a:gd name="T0" fmla="*/ 3 w 44"/>
                  <a:gd name="T1" fmla="*/ 0 h 36"/>
                  <a:gd name="T2" fmla="*/ 0 w 44"/>
                  <a:gd name="T3" fmla="*/ 11 h 36"/>
                  <a:gd name="T4" fmla="*/ 0 w 44"/>
                  <a:gd name="T5" fmla="*/ 35 h 36"/>
                  <a:gd name="T6" fmla="*/ 43 w 44"/>
                  <a:gd name="T7" fmla="*/ 35 h 36"/>
                  <a:gd name="T8" fmla="*/ 43 w 44"/>
                  <a:gd name="T9" fmla="*/ 11 h 36"/>
                  <a:gd name="T10" fmla="*/ 39 w 44"/>
                  <a:gd name="T11" fmla="*/ 20 h 36"/>
                  <a:gd name="T12" fmla="*/ 3 w 44"/>
                  <a:gd name="T13" fmla="*/ 0 h 36"/>
                  <a:gd name="T14" fmla="*/ 0 w 44"/>
                  <a:gd name="T15" fmla="*/ 5 h 36"/>
                  <a:gd name="T16" fmla="*/ 0 w 44"/>
                  <a:gd name="T17" fmla="*/ 11 h 36"/>
                  <a:gd name="T18" fmla="*/ 3 w 44"/>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6"/>
                  <a:gd name="T32" fmla="*/ 44 w 4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6">
                    <a:moveTo>
                      <a:pt x="3" y="0"/>
                    </a:moveTo>
                    <a:lnTo>
                      <a:pt x="0" y="11"/>
                    </a:lnTo>
                    <a:lnTo>
                      <a:pt x="0" y="35"/>
                    </a:lnTo>
                    <a:lnTo>
                      <a:pt x="43" y="35"/>
                    </a:lnTo>
                    <a:lnTo>
                      <a:pt x="43" y="11"/>
                    </a:lnTo>
                    <a:lnTo>
                      <a:pt x="39" y="20"/>
                    </a:lnTo>
                    <a:lnTo>
                      <a:pt x="3" y="0"/>
                    </a:lnTo>
                    <a:lnTo>
                      <a:pt x="0" y="5"/>
                    </a:lnTo>
                    <a:lnTo>
                      <a:pt x="0" y="11"/>
                    </a:lnTo>
                    <a:lnTo>
                      <a:pt x="3" y="0"/>
                    </a:lnTo>
                  </a:path>
                </a:pathLst>
              </a:custGeom>
              <a:solidFill>
                <a:srgbClr val="000000"/>
              </a:solidFill>
              <a:ln w="9525" cap="rnd">
                <a:noFill/>
                <a:round/>
                <a:headEnd/>
                <a:tailEnd/>
              </a:ln>
            </p:spPr>
            <p:txBody>
              <a:bodyPr/>
              <a:lstStyle/>
              <a:p>
                <a:endParaRPr lang="zh-CN" altLang="en-US"/>
              </a:p>
            </p:txBody>
          </p:sp>
          <p:sp>
            <p:nvSpPr>
              <p:cNvPr id="758" name="Freeform 171"/>
              <p:cNvSpPr>
                <a:spLocks/>
              </p:cNvSpPr>
              <p:nvPr/>
            </p:nvSpPr>
            <p:spPr bwMode="auto">
              <a:xfrm>
                <a:off x="527" y="2471"/>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solidFill>
                <a:srgbClr val="FFFFFF"/>
              </a:solidFill>
              <a:ln w="9525" cap="rnd">
                <a:noFill/>
                <a:round/>
                <a:headEnd/>
                <a:tailEnd/>
              </a:ln>
            </p:spPr>
            <p:txBody>
              <a:bodyPr/>
              <a:lstStyle/>
              <a:p>
                <a:endParaRPr lang="zh-CN" altLang="en-US"/>
              </a:p>
            </p:txBody>
          </p:sp>
          <p:sp>
            <p:nvSpPr>
              <p:cNvPr id="759" name="Freeform 172"/>
              <p:cNvSpPr>
                <a:spLocks/>
              </p:cNvSpPr>
              <p:nvPr/>
            </p:nvSpPr>
            <p:spPr bwMode="auto">
              <a:xfrm>
                <a:off x="527" y="2471"/>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noFill/>
              <a:ln w="12700" cap="rnd">
                <a:solidFill>
                  <a:srgbClr val="000000"/>
                </a:solidFill>
                <a:round/>
                <a:headEnd type="none" w="sm" len="sm"/>
                <a:tailEnd type="none" w="sm" len="sm"/>
              </a:ln>
            </p:spPr>
            <p:txBody>
              <a:bodyPr/>
              <a:lstStyle/>
              <a:p>
                <a:endParaRPr lang="zh-CN" altLang="en-US"/>
              </a:p>
            </p:txBody>
          </p:sp>
          <p:sp>
            <p:nvSpPr>
              <p:cNvPr id="760" name="Freeform 173"/>
              <p:cNvSpPr>
                <a:spLocks/>
              </p:cNvSpPr>
              <p:nvPr/>
            </p:nvSpPr>
            <p:spPr bwMode="auto">
              <a:xfrm>
                <a:off x="527" y="2630"/>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solidFill>
                <a:srgbClr val="FFFFFF"/>
              </a:solidFill>
              <a:ln w="9525" cap="rnd">
                <a:noFill/>
                <a:round/>
                <a:headEnd/>
                <a:tailEnd/>
              </a:ln>
            </p:spPr>
            <p:txBody>
              <a:bodyPr/>
              <a:lstStyle/>
              <a:p>
                <a:endParaRPr lang="zh-CN" altLang="en-US"/>
              </a:p>
            </p:txBody>
          </p:sp>
          <p:sp>
            <p:nvSpPr>
              <p:cNvPr id="761" name="Freeform 174"/>
              <p:cNvSpPr>
                <a:spLocks/>
              </p:cNvSpPr>
              <p:nvPr/>
            </p:nvSpPr>
            <p:spPr bwMode="auto">
              <a:xfrm>
                <a:off x="527" y="2630"/>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noFill/>
              <a:ln w="12700" cap="rnd">
                <a:solidFill>
                  <a:srgbClr val="000000"/>
                </a:solidFill>
                <a:round/>
                <a:headEnd type="none" w="sm" len="sm"/>
                <a:tailEnd type="none" w="sm" len="sm"/>
              </a:ln>
            </p:spPr>
            <p:txBody>
              <a:bodyPr/>
              <a:lstStyle/>
              <a:p>
                <a:endParaRPr lang="zh-CN" altLang="en-US"/>
              </a:p>
            </p:txBody>
          </p:sp>
          <p:sp>
            <p:nvSpPr>
              <p:cNvPr id="762" name="Freeform 175"/>
              <p:cNvSpPr>
                <a:spLocks/>
              </p:cNvSpPr>
              <p:nvPr/>
            </p:nvSpPr>
            <p:spPr bwMode="auto">
              <a:xfrm>
                <a:off x="1049" y="2867"/>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solidFill>
                <a:srgbClr val="FFFFFF"/>
              </a:solidFill>
              <a:ln w="9525" cap="rnd">
                <a:noFill/>
                <a:round/>
                <a:headEnd/>
                <a:tailEnd/>
              </a:ln>
            </p:spPr>
            <p:txBody>
              <a:bodyPr/>
              <a:lstStyle/>
              <a:p>
                <a:endParaRPr lang="zh-CN" altLang="en-US"/>
              </a:p>
            </p:txBody>
          </p:sp>
          <p:sp>
            <p:nvSpPr>
              <p:cNvPr id="763" name="Freeform 176"/>
              <p:cNvSpPr>
                <a:spLocks/>
              </p:cNvSpPr>
              <p:nvPr/>
            </p:nvSpPr>
            <p:spPr bwMode="auto">
              <a:xfrm>
                <a:off x="1049" y="2867"/>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noFill/>
              <a:ln w="12700" cap="rnd">
                <a:solidFill>
                  <a:srgbClr val="000000"/>
                </a:solidFill>
                <a:round/>
                <a:headEnd type="none" w="sm" len="sm"/>
                <a:tailEnd type="none" w="sm" len="sm"/>
              </a:ln>
            </p:spPr>
            <p:txBody>
              <a:bodyPr/>
              <a:lstStyle/>
              <a:p>
                <a:endParaRPr lang="zh-CN" altLang="en-US"/>
              </a:p>
            </p:txBody>
          </p:sp>
          <p:sp>
            <p:nvSpPr>
              <p:cNvPr id="764" name="Freeform 177"/>
              <p:cNvSpPr>
                <a:spLocks/>
              </p:cNvSpPr>
              <p:nvPr/>
            </p:nvSpPr>
            <p:spPr bwMode="auto">
              <a:xfrm>
                <a:off x="799" y="2193"/>
                <a:ext cx="720" cy="639"/>
              </a:xfrm>
              <a:custGeom>
                <a:avLst/>
                <a:gdLst>
                  <a:gd name="T0" fmla="*/ 391 w 720"/>
                  <a:gd name="T1" fmla="*/ 638 h 639"/>
                  <a:gd name="T2" fmla="*/ 719 w 720"/>
                  <a:gd name="T3" fmla="*/ 384 h 639"/>
                  <a:gd name="T4" fmla="*/ 719 w 720"/>
                  <a:gd name="T5" fmla="*/ 301 h 639"/>
                  <a:gd name="T6" fmla="*/ 327 w 720"/>
                  <a:gd name="T7" fmla="*/ 0 h 639"/>
                  <a:gd name="T8" fmla="*/ 0 w 720"/>
                  <a:gd name="T9" fmla="*/ 253 h 639"/>
                  <a:gd name="T10" fmla="*/ 0 w 720"/>
                  <a:gd name="T11" fmla="*/ 336 h 639"/>
                  <a:gd name="T12" fmla="*/ 391 w 720"/>
                  <a:gd name="T13" fmla="*/ 638 h 639"/>
                  <a:gd name="T14" fmla="*/ 0 60000 65536"/>
                  <a:gd name="T15" fmla="*/ 0 60000 65536"/>
                  <a:gd name="T16" fmla="*/ 0 60000 65536"/>
                  <a:gd name="T17" fmla="*/ 0 60000 65536"/>
                  <a:gd name="T18" fmla="*/ 0 60000 65536"/>
                  <a:gd name="T19" fmla="*/ 0 60000 65536"/>
                  <a:gd name="T20" fmla="*/ 0 60000 65536"/>
                  <a:gd name="T21" fmla="*/ 0 w 720"/>
                  <a:gd name="T22" fmla="*/ 0 h 639"/>
                  <a:gd name="T23" fmla="*/ 720 w 72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639">
                    <a:moveTo>
                      <a:pt x="391" y="638"/>
                    </a:moveTo>
                    <a:lnTo>
                      <a:pt x="719" y="384"/>
                    </a:lnTo>
                    <a:lnTo>
                      <a:pt x="719" y="301"/>
                    </a:lnTo>
                    <a:lnTo>
                      <a:pt x="327" y="0"/>
                    </a:lnTo>
                    <a:lnTo>
                      <a:pt x="0" y="253"/>
                    </a:lnTo>
                    <a:lnTo>
                      <a:pt x="0" y="336"/>
                    </a:lnTo>
                    <a:lnTo>
                      <a:pt x="391" y="638"/>
                    </a:lnTo>
                  </a:path>
                </a:pathLst>
              </a:custGeom>
              <a:solidFill>
                <a:srgbClr val="FFFFFF"/>
              </a:solidFill>
              <a:ln w="9525" cap="rnd">
                <a:noFill/>
                <a:round/>
                <a:headEnd/>
                <a:tailEnd/>
              </a:ln>
            </p:spPr>
            <p:txBody>
              <a:bodyPr/>
              <a:lstStyle/>
              <a:p>
                <a:endParaRPr lang="zh-CN" altLang="en-US"/>
              </a:p>
            </p:txBody>
          </p:sp>
          <p:sp>
            <p:nvSpPr>
              <p:cNvPr id="765" name="Freeform 178"/>
              <p:cNvSpPr>
                <a:spLocks/>
              </p:cNvSpPr>
              <p:nvPr/>
            </p:nvSpPr>
            <p:spPr bwMode="auto">
              <a:xfrm>
                <a:off x="1179" y="2570"/>
                <a:ext cx="357" cy="268"/>
              </a:xfrm>
              <a:custGeom>
                <a:avLst/>
                <a:gdLst>
                  <a:gd name="T0" fmla="*/ 326 w 357"/>
                  <a:gd name="T1" fmla="*/ 6 h 268"/>
                  <a:gd name="T2" fmla="*/ 331 w 357"/>
                  <a:gd name="T3" fmla="*/ 0 h 268"/>
                  <a:gd name="T4" fmla="*/ 0 w 357"/>
                  <a:gd name="T5" fmla="*/ 252 h 268"/>
                  <a:gd name="T6" fmla="*/ 18 w 357"/>
                  <a:gd name="T7" fmla="*/ 267 h 268"/>
                  <a:gd name="T8" fmla="*/ 350 w 357"/>
                  <a:gd name="T9" fmla="*/ 14 h 268"/>
                  <a:gd name="T10" fmla="*/ 356 w 357"/>
                  <a:gd name="T11" fmla="*/ 6 h 268"/>
                  <a:gd name="T12" fmla="*/ 350 w 357"/>
                  <a:gd name="T13" fmla="*/ 14 h 268"/>
                  <a:gd name="T14" fmla="*/ 356 w 357"/>
                  <a:gd name="T15" fmla="*/ 10 h 268"/>
                  <a:gd name="T16" fmla="*/ 356 w 357"/>
                  <a:gd name="T17" fmla="*/ 6 h 268"/>
                  <a:gd name="T18" fmla="*/ 326 w 357"/>
                  <a:gd name="T19" fmla="*/ 6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268"/>
                  <a:gd name="T32" fmla="*/ 357 w 357"/>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268">
                    <a:moveTo>
                      <a:pt x="326" y="6"/>
                    </a:moveTo>
                    <a:lnTo>
                      <a:pt x="331" y="0"/>
                    </a:lnTo>
                    <a:lnTo>
                      <a:pt x="0" y="252"/>
                    </a:lnTo>
                    <a:lnTo>
                      <a:pt x="18" y="267"/>
                    </a:lnTo>
                    <a:lnTo>
                      <a:pt x="350" y="14"/>
                    </a:lnTo>
                    <a:lnTo>
                      <a:pt x="356" y="6"/>
                    </a:lnTo>
                    <a:lnTo>
                      <a:pt x="350" y="14"/>
                    </a:lnTo>
                    <a:lnTo>
                      <a:pt x="356" y="10"/>
                    </a:lnTo>
                    <a:lnTo>
                      <a:pt x="356" y="6"/>
                    </a:lnTo>
                    <a:lnTo>
                      <a:pt x="326" y="6"/>
                    </a:lnTo>
                  </a:path>
                </a:pathLst>
              </a:custGeom>
              <a:solidFill>
                <a:srgbClr val="000000"/>
              </a:solidFill>
              <a:ln w="9525" cap="rnd">
                <a:noFill/>
                <a:round/>
                <a:headEnd/>
                <a:tailEnd/>
              </a:ln>
            </p:spPr>
            <p:txBody>
              <a:bodyPr/>
              <a:lstStyle/>
              <a:p>
                <a:endParaRPr lang="zh-CN" altLang="en-US"/>
              </a:p>
            </p:txBody>
          </p:sp>
          <p:sp>
            <p:nvSpPr>
              <p:cNvPr id="766" name="Freeform 179"/>
              <p:cNvSpPr>
                <a:spLocks/>
              </p:cNvSpPr>
              <p:nvPr/>
            </p:nvSpPr>
            <p:spPr bwMode="auto">
              <a:xfrm>
                <a:off x="1490" y="2493"/>
                <a:ext cx="46" cy="89"/>
              </a:xfrm>
              <a:custGeom>
                <a:avLst/>
                <a:gdLst>
                  <a:gd name="T0" fmla="*/ 8 w 46"/>
                  <a:gd name="T1" fmla="*/ 16 h 89"/>
                  <a:gd name="T2" fmla="*/ 0 w 46"/>
                  <a:gd name="T3" fmla="*/ 8 h 89"/>
                  <a:gd name="T4" fmla="*/ 0 w 46"/>
                  <a:gd name="T5" fmla="*/ 88 h 89"/>
                  <a:gd name="T6" fmla="*/ 45 w 46"/>
                  <a:gd name="T7" fmla="*/ 88 h 89"/>
                  <a:gd name="T8" fmla="*/ 45 w 46"/>
                  <a:gd name="T9" fmla="*/ 8 h 89"/>
                  <a:gd name="T10" fmla="*/ 36 w 46"/>
                  <a:gd name="T11" fmla="*/ 0 h 89"/>
                  <a:gd name="T12" fmla="*/ 45 w 46"/>
                  <a:gd name="T13" fmla="*/ 8 h 89"/>
                  <a:gd name="T14" fmla="*/ 45 w 46"/>
                  <a:gd name="T15" fmla="*/ 4 h 89"/>
                  <a:gd name="T16" fmla="*/ 36 w 46"/>
                  <a:gd name="T17" fmla="*/ 0 h 89"/>
                  <a:gd name="T18" fmla="*/ 8 w 46"/>
                  <a:gd name="T19" fmla="*/ 1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9"/>
                  <a:gd name="T32" fmla="*/ 46 w 4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9">
                    <a:moveTo>
                      <a:pt x="8" y="16"/>
                    </a:moveTo>
                    <a:lnTo>
                      <a:pt x="0" y="8"/>
                    </a:lnTo>
                    <a:lnTo>
                      <a:pt x="0" y="88"/>
                    </a:lnTo>
                    <a:lnTo>
                      <a:pt x="45" y="88"/>
                    </a:lnTo>
                    <a:lnTo>
                      <a:pt x="45" y="8"/>
                    </a:lnTo>
                    <a:lnTo>
                      <a:pt x="36" y="0"/>
                    </a:lnTo>
                    <a:lnTo>
                      <a:pt x="45" y="8"/>
                    </a:lnTo>
                    <a:lnTo>
                      <a:pt x="45" y="4"/>
                    </a:lnTo>
                    <a:lnTo>
                      <a:pt x="36" y="0"/>
                    </a:lnTo>
                    <a:lnTo>
                      <a:pt x="8" y="16"/>
                    </a:lnTo>
                  </a:path>
                </a:pathLst>
              </a:custGeom>
              <a:solidFill>
                <a:srgbClr val="000000"/>
              </a:solidFill>
              <a:ln w="9525" cap="rnd">
                <a:noFill/>
                <a:round/>
                <a:headEnd/>
                <a:tailEnd/>
              </a:ln>
            </p:spPr>
            <p:txBody>
              <a:bodyPr/>
              <a:lstStyle/>
              <a:p>
                <a:endParaRPr lang="zh-CN" altLang="en-US"/>
              </a:p>
            </p:txBody>
          </p:sp>
          <p:sp>
            <p:nvSpPr>
              <p:cNvPr id="767" name="Freeform 180"/>
              <p:cNvSpPr>
                <a:spLocks/>
              </p:cNvSpPr>
              <p:nvPr/>
            </p:nvSpPr>
            <p:spPr bwMode="auto">
              <a:xfrm>
                <a:off x="1116" y="2177"/>
                <a:ext cx="413" cy="325"/>
              </a:xfrm>
              <a:custGeom>
                <a:avLst/>
                <a:gdLst>
                  <a:gd name="T0" fmla="*/ 18 w 413"/>
                  <a:gd name="T1" fmla="*/ 24 h 325"/>
                  <a:gd name="T2" fmla="*/ 0 w 413"/>
                  <a:gd name="T3" fmla="*/ 24 h 325"/>
                  <a:gd name="T4" fmla="*/ 393 w 413"/>
                  <a:gd name="T5" fmla="*/ 324 h 325"/>
                  <a:gd name="T6" fmla="*/ 412 w 413"/>
                  <a:gd name="T7" fmla="*/ 307 h 325"/>
                  <a:gd name="T8" fmla="*/ 18 w 413"/>
                  <a:gd name="T9" fmla="*/ 8 h 325"/>
                  <a:gd name="T10" fmla="*/ 0 w 413"/>
                  <a:gd name="T11" fmla="*/ 8 h 325"/>
                  <a:gd name="T12" fmla="*/ 18 w 413"/>
                  <a:gd name="T13" fmla="*/ 8 h 325"/>
                  <a:gd name="T14" fmla="*/ 8 w 413"/>
                  <a:gd name="T15" fmla="*/ 0 h 325"/>
                  <a:gd name="T16" fmla="*/ 0 w 413"/>
                  <a:gd name="T17" fmla="*/ 8 h 325"/>
                  <a:gd name="T18" fmla="*/ 18 w 413"/>
                  <a:gd name="T19" fmla="*/ 24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325"/>
                  <a:gd name="T32" fmla="*/ 413 w 413"/>
                  <a:gd name="T33" fmla="*/ 325 h 3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325">
                    <a:moveTo>
                      <a:pt x="18" y="24"/>
                    </a:moveTo>
                    <a:lnTo>
                      <a:pt x="0" y="24"/>
                    </a:lnTo>
                    <a:lnTo>
                      <a:pt x="393" y="324"/>
                    </a:lnTo>
                    <a:lnTo>
                      <a:pt x="412" y="307"/>
                    </a:lnTo>
                    <a:lnTo>
                      <a:pt x="18" y="8"/>
                    </a:lnTo>
                    <a:lnTo>
                      <a:pt x="0" y="8"/>
                    </a:lnTo>
                    <a:lnTo>
                      <a:pt x="18" y="8"/>
                    </a:lnTo>
                    <a:lnTo>
                      <a:pt x="8" y="0"/>
                    </a:lnTo>
                    <a:lnTo>
                      <a:pt x="0" y="8"/>
                    </a:lnTo>
                    <a:lnTo>
                      <a:pt x="18" y="24"/>
                    </a:lnTo>
                  </a:path>
                </a:pathLst>
              </a:custGeom>
              <a:solidFill>
                <a:srgbClr val="000000"/>
              </a:solidFill>
              <a:ln w="9525" cap="rnd">
                <a:noFill/>
                <a:round/>
                <a:headEnd/>
                <a:tailEnd/>
              </a:ln>
            </p:spPr>
            <p:txBody>
              <a:bodyPr/>
              <a:lstStyle/>
              <a:p>
                <a:endParaRPr lang="zh-CN" altLang="en-US"/>
              </a:p>
            </p:txBody>
          </p:sp>
          <p:sp>
            <p:nvSpPr>
              <p:cNvPr id="768" name="Freeform 181"/>
              <p:cNvSpPr>
                <a:spLocks/>
              </p:cNvSpPr>
              <p:nvPr/>
            </p:nvSpPr>
            <p:spPr bwMode="auto">
              <a:xfrm>
                <a:off x="785" y="2184"/>
                <a:ext cx="353" cy="272"/>
              </a:xfrm>
              <a:custGeom>
                <a:avLst/>
                <a:gdLst>
                  <a:gd name="T0" fmla="*/ 29 w 353"/>
                  <a:gd name="T1" fmla="*/ 262 h 272"/>
                  <a:gd name="T2" fmla="*/ 24 w 353"/>
                  <a:gd name="T3" fmla="*/ 271 h 272"/>
                  <a:gd name="T4" fmla="*/ 352 w 353"/>
                  <a:gd name="T5" fmla="*/ 16 h 272"/>
                  <a:gd name="T6" fmla="*/ 333 w 353"/>
                  <a:gd name="T7" fmla="*/ 0 h 272"/>
                  <a:gd name="T8" fmla="*/ 5 w 353"/>
                  <a:gd name="T9" fmla="*/ 254 h 272"/>
                  <a:gd name="T10" fmla="*/ 0 w 353"/>
                  <a:gd name="T11" fmla="*/ 262 h 272"/>
                  <a:gd name="T12" fmla="*/ 5 w 353"/>
                  <a:gd name="T13" fmla="*/ 254 h 272"/>
                  <a:gd name="T14" fmla="*/ 0 w 353"/>
                  <a:gd name="T15" fmla="*/ 258 h 272"/>
                  <a:gd name="T16" fmla="*/ 0 w 353"/>
                  <a:gd name="T17" fmla="*/ 262 h 272"/>
                  <a:gd name="T18" fmla="*/ 29 w 353"/>
                  <a:gd name="T19" fmla="*/ 262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72"/>
                  <a:gd name="T32" fmla="*/ 353 w 35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72">
                    <a:moveTo>
                      <a:pt x="29" y="262"/>
                    </a:moveTo>
                    <a:lnTo>
                      <a:pt x="24" y="271"/>
                    </a:lnTo>
                    <a:lnTo>
                      <a:pt x="352" y="16"/>
                    </a:lnTo>
                    <a:lnTo>
                      <a:pt x="333" y="0"/>
                    </a:lnTo>
                    <a:lnTo>
                      <a:pt x="5" y="254"/>
                    </a:lnTo>
                    <a:lnTo>
                      <a:pt x="0" y="262"/>
                    </a:lnTo>
                    <a:lnTo>
                      <a:pt x="5" y="254"/>
                    </a:lnTo>
                    <a:lnTo>
                      <a:pt x="0" y="258"/>
                    </a:lnTo>
                    <a:lnTo>
                      <a:pt x="0" y="262"/>
                    </a:lnTo>
                    <a:lnTo>
                      <a:pt x="29" y="262"/>
                    </a:lnTo>
                  </a:path>
                </a:pathLst>
              </a:custGeom>
              <a:solidFill>
                <a:srgbClr val="000000"/>
              </a:solidFill>
              <a:ln w="9525" cap="rnd">
                <a:noFill/>
                <a:round/>
                <a:headEnd/>
                <a:tailEnd/>
              </a:ln>
            </p:spPr>
            <p:txBody>
              <a:bodyPr/>
              <a:lstStyle/>
              <a:p>
                <a:endParaRPr lang="zh-CN" altLang="en-US"/>
              </a:p>
            </p:txBody>
          </p:sp>
          <p:sp>
            <p:nvSpPr>
              <p:cNvPr id="769" name="Freeform 182"/>
              <p:cNvSpPr>
                <a:spLocks/>
              </p:cNvSpPr>
              <p:nvPr/>
            </p:nvSpPr>
            <p:spPr bwMode="auto">
              <a:xfrm>
                <a:off x="785" y="2446"/>
                <a:ext cx="43" cy="92"/>
              </a:xfrm>
              <a:custGeom>
                <a:avLst/>
                <a:gdLst>
                  <a:gd name="T0" fmla="*/ 34 w 43"/>
                  <a:gd name="T1" fmla="*/ 74 h 92"/>
                  <a:gd name="T2" fmla="*/ 42 w 43"/>
                  <a:gd name="T3" fmla="*/ 82 h 92"/>
                  <a:gd name="T4" fmla="*/ 42 w 43"/>
                  <a:gd name="T5" fmla="*/ 0 h 92"/>
                  <a:gd name="T6" fmla="*/ 0 w 43"/>
                  <a:gd name="T7" fmla="*/ 0 h 92"/>
                  <a:gd name="T8" fmla="*/ 0 w 43"/>
                  <a:gd name="T9" fmla="*/ 82 h 92"/>
                  <a:gd name="T10" fmla="*/ 7 w 43"/>
                  <a:gd name="T11" fmla="*/ 91 h 92"/>
                  <a:gd name="T12" fmla="*/ 0 w 43"/>
                  <a:gd name="T13" fmla="*/ 82 h 92"/>
                  <a:gd name="T14" fmla="*/ 0 w 43"/>
                  <a:gd name="T15" fmla="*/ 86 h 92"/>
                  <a:gd name="T16" fmla="*/ 7 w 43"/>
                  <a:gd name="T17" fmla="*/ 91 h 92"/>
                  <a:gd name="T18" fmla="*/ 34 w 43"/>
                  <a:gd name="T19" fmla="*/ 7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2"/>
                  <a:gd name="T32" fmla="*/ 43 w 4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2">
                    <a:moveTo>
                      <a:pt x="34" y="74"/>
                    </a:moveTo>
                    <a:lnTo>
                      <a:pt x="42" y="82"/>
                    </a:lnTo>
                    <a:lnTo>
                      <a:pt x="42" y="0"/>
                    </a:lnTo>
                    <a:lnTo>
                      <a:pt x="0" y="0"/>
                    </a:lnTo>
                    <a:lnTo>
                      <a:pt x="0" y="82"/>
                    </a:lnTo>
                    <a:lnTo>
                      <a:pt x="7" y="91"/>
                    </a:lnTo>
                    <a:lnTo>
                      <a:pt x="0" y="82"/>
                    </a:lnTo>
                    <a:lnTo>
                      <a:pt x="0" y="86"/>
                    </a:lnTo>
                    <a:lnTo>
                      <a:pt x="7" y="91"/>
                    </a:lnTo>
                    <a:lnTo>
                      <a:pt x="34" y="74"/>
                    </a:lnTo>
                  </a:path>
                </a:pathLst>
              </a:custGeom>
              <a:solidFill>
                <a:srgbClr val="000000"/>
              </a:solidFill>
              <a:ln w="9525" cap="rnd">
                <a:noFill/>
                <a:round/>
                <a:headEnd/>
                <a:tailEnd/>
              </a:ln>
            </p:spPr>
            <p:txBody>
              <a:bodyPr/>
              <a:lstStyle/>
              <a:p>
                <a:endParaRPr lang="zh-CN" altLang="en-US"/>
              </a:p>
            </p:txBody>
          </p:sp>
          <p:sp>
            <p:nvSpPr>
              <p:cNvPr id="770" name="Freeform 183"/>
              <p:cNvSpPr>
                <a:spLocks/>
              </p:cNvSpPr>
              <p:nvPr/>
            </p:nvSpPr>
            <p:spPr bwMode="auto">
              <a:xfrm>
                <a:off x="789" y="2523"/>
                <a:ext cx="410" cy="323"/>
              </a:xfrm>
              <a:custGeom>
                <a:avLst/>
                <a:gdLst>
                  <a:gd name="T0" fmla="*/ 390 w 410"/>
                  <a:gd name="T1" fmla="*/ 299 h 323"/>
                  <a:gd name="T2" fmla="*/ 409 w 410"/>
                  <a:gd name="T3" fmla="*/ 299 h 323"/>
                  <a:gd name="T4" fmla="*/ 18 w 410"/>
                  <a:gd name="T5" fmla="*/ 0 h 323"/>
                  <a:gd name="T6" fmla="*/ 0 w 410"/>
                  <a:gd name="T7" fmla="*/ 16 h 323"/>
                  <a:gd name="T8" fmla="*/ 390 w 410"/>
                  <a:gd name="T9" fmla="*/ 313 h 323"/>
                  <a:gd name="T10" fmla="*/ 409 w 410"/>
                  <a:gd name="T11" fmla="*/ 313 h 323"/>
                  <a:gd name="T12" fmla="*/ 390 w 410"/>
                  <a:gd name="T13" fmla="*/ 313 h 323"/>
                  <a:gd name="T14" fmla="*/ 400 w 410"/>
                  <a:gd name="T15" fmla="*/ 322 h 323"/>
                  <a:gd name="T16" fmla="*/ 409 w 410"/>
                  <a:gd name="T17" fmla="*/ 313 h 323"/>
                  <a:gd name="T18" fmla="*/ 390 w 410"/>
                  <a:gd name="T19" fmla="*/ 299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323"/>
                  <a:gd name="T32" fmla="*/ 410 w 410"/>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323">
                    <a:moveTo>
                      <a:pt x="390" y="299"/>
                    </a:moveTo>
                    <a:lnTo>
                      <a:pt x="409" y="299"/>
                    </a:lnTo>
                    <a:lnTo>
                      <a:pt x="18" y="0"/>
                    </a:lnTo>
                    <a:lnTo>
                      <a:pt x="0" y="16"/>
                    </a:lnTo>
                    <a:lnTo>
                      <a:pt x="390" y="313"/>
                    </a:lnTo>
                    <a:lnTo>
                      <a:pt x="409" y="313"/>
                    </a:lnTo>
                    <a:lnTo>
                      <a:pt x="390" y="313"/>
                    </a:lnTo>
                    <a:lnTo>
                      <a:pt x="400" y="322"/>
                    </a:lnTo>
                    <a:lnTo>
                      <a:pt x="409" y="313"/>
                    </a:lnTo>
                    <a:lnTo>
                      <a:pt x="390" y="299"/>
                    </a:lnTo>
                  </a:path>
                </a:pathLst>
              </a:custGeom>
              <a:solidFill>
                <a:srgbClr val="000000"/>
              </a:solidFill>
              <a:ln w="9525" cap="rnd">
                <a:noFill/>
                <a:round/>
                <a:headEnd/>
                <a:tailEnd/>
              </a:ln>
            </p:spPr>
            <p:txBody>
              <a:bodyPr/>
              <a:lstStyle/>
              <a:p>
                <a:endParaRPr lang="zh-CN" altLang="en-US"/>
              </a:p>
            </p:txBody>
          </p:sp>
          <p:sp>
            <p:nvSpPr>
              <p:cNvPr id="771" name="Freeform 184"/>
              <p:cNvSpPr>
                <a:spLocks/>
              </p:cNvSpPr>
              <p:nvPr/>
            </p:nvSpPr>
            <p:spPr bwMode="auto">
              <a:xfrm>
                <a:off x="797" y="2189"/>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solidFill>
                <a:srgbClr val="FFFFFF"/>
              </a:solidFill>
              <a:ln w="9525" cap="rnd">
                <a:noFill/>
                <a:round/>
                <a:headEnd/>
                <a:tailEnd/>
              </a:ln>
            </p:spPr>
            <p:txBody>
              <a:bodyPr/>
              <a:lstStyle/>
              <a:p>
                <a:endParaRPr lang="zh-CN" altLang="en-US"/>
              </a:p>
            </p:txBody>
          </p:sp>
          <p:sp>
            <p:nvSpPr>
              <p:cNvPr id="772" name="Freeform 185"/>
              <p:cNvSpPr>
                <a:spLocks/>
              </p:cNvSpPr>
              <p:nvPr/>
            </p:nvSpPr>
            <p:spPr bwMode="auto">
              <a:xfrm>
                <a:off x="797" y="2189"/>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noFill/>
              <a:ln w="12700" cap="rnd">
                <a:solidFill>
                  <a:srgbClr val="000000"/>
                </a:solidFill>
                <a:round/>
                <a:headEnd type="none" w="sm" len="sm"/>
                <a:tailEnd type="none" w="sm" len="sm"/>
              </a:ln>
            </p:spPr>
            <p:txBody>
              <a:bodyPr/>
              <a:lstStyle/>
              <a:p>
                <a:endParaRPr lang="zh-CN" altLang="en-US"/>
              </a:p>
            </p:txBody>
          </p:sp>
          <p:sp>
            <p:nvSpPr>
              <p:cNvPr id="773" name="Freeform 186"/>
              <p:cNvSpPr>
                <a:spLocks/>
              </p:cNvSpPr>
              <p:nvPr/>
            </p:nvSpPr>
            <p:spPr bwMode="auto">
              <a:xfrm>
                <a:off x="797" y="2446"/>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solidFill>
                <a:srgbClr val="FFFFFF"/>
              </a:solidFill>
              <a:ln w="9525" cap="rnd">
                <a:noFill/>
                <a:round/>
                <a:headEnd/>
                <a:tailEnd/>
              </a:ln>
            </p:spPr>
            <p:txBody>
              <a:bodyPr/>
              <a:lstStyle/>
              <a:p>
                <a:endParaRPr lang="zh-CN" altLang="en-US"/>
              </a:p>
            </p:txBody>
          </p:sp>
          <p:sp>
            <p:nvSpPr>
              <p:cNvPr id="774" name="Freeform 187"/>
              <p:cNvSpPr>
                <a:spLocks/>
              </p:cNvSpPr>
              <p:nvPr/>
            </p:nvSpPr>
            <p:spPr bwMode="auto">
              <a:xfrm>
                <a:off x="797" y="2446"/>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noFill/>
              <a:ln w="12700" cap="rnd">
                <a:solidFill>
                  <a:srgbClr val="000000"/>
                </a:solidFill>
                <a:round/>
                <a:headEnd type="none" w="sm" len="sm"/>
                <a:tailEnd type="none" w="sm" len="sm"/>
              </a:ln>
            </p:spPr>
            <p:txBody>
              <a:bodyPr/>
              <a:lstStyle/>
              <a:p>
                <a:endParaRPr lang="zh-CN" altLang="en-US"/>
              </a:p>
            </p:txBody>
          </p:sp>
          <p:sp>
            <p:nvSpPr>
              <p:cNvPr id="775" name="Freeform 188"/>
              <p:cNvSpPr>
                <a:spLocks/>
              </p:cNvSpPr>
              <p:nvPr/>
            </p:nvSpPr>
            <p:spPr bwMode="auto">
              <a:xfrm>
                <a:off x="1189" y="2493"/>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solidFill>
                <a:srgbClr val="FFFFFF"/>
              </a:solidFill>
              <a:ln w="9525" cap="rnd">
                <a:noFill/>
                <a:round/>
                <a:headEnd/>
                <a:tailEnd/>
              </a:ln>
            </p:spPr>
            <p:txBody>
              <a:bodyPr/>
              <a:lstStyle/>
              <a:p>
                <a:endParaRPr lang="zh-CN" altLang="en-US"/>
              </a:p>
            </p:txBody>
          </p:sp>
          <p:sp>
            <p:nvSpPr>
              <p:cNvPr id="776" name="Freeform 189"/>
              <p:cNvSpPr>
                <a:spLocks/>
              </p:cNvSpPr>
              <p:nvPr/>
            </p:nvSpPr>
            <p:spPr bwMode="auto">
              <a:xfrm>
                <a:off x="1189" y="2493"/>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noFill/>
              <a:ln w="12700" cap="rnd">
                <a:solidFill>
                  <a:srgbClr val="000000"/>
                </a:solidFill>
                <a:round/>
                <a:headEnd type="none" w="sm" len="sm"/>
                <a:tailEnd type="none" w="sm" len="sm"/>
              </a:ln>
            </p:spPr>
            <p:txBody>
              <a:bodyPr/>
              <a:lstStyle/>
              <a:p>
                <a:endParaRPr lang="zh-CN" altLang="en-US"/>
              </a:p>
            </p:txBody>
          </p:sp>
          <p:sp>
            <p:nvSpPr>
              <p:cNvPr id="777" name="Freeform 190"/>
              <p:cNvSpPr>
                <a:spLocks/>
              </p:cNvSpPr>
              <p:nvPr/>
            </p:nvSpPr>
            <p:spPr bwMode="auto">
              <a:xfrm>
                <a:off x="927" y="2311"/>
                <a:ext cx="396" cy="325"/>
              </a:xfrm>
              <a:custGeom>
                <a:avLst/>
                <a:gdLst>
                  <a:gd name="T0" fmla="*/ 192 w 396"/>
                  <a:gd name="T1" fmla="*/ 324 h 325"/>
                  <a:gd name="T2" fmla="*/ 395 w 396"/>
                  <a:gd name="T3" fmla="*/ 167 h 325"/>
                  <a:gd name="T4" fmla="*/ 395 w 396"/>
                  <a:gd name="T5" fmla="*/ 148 h 325"/>
                  <a:gd name="T6" fmla="*/ 205 w 396"/>
                  <a:gd name="T7" fmla="*/ 0 h 325"/>
                  <a:gd name="T8" fmla="*/ 0 w 396"/>
                  <a:gd name="T9" fmla="*/ 156 h 325"/>
                  <a:gd name="T10" fmla="*/ 0 w 396"/>
                  <a:gd name="T11" fmla="*/ 175 h 325"/>
                  <a:gd name="T12" fmla="*/ 192 w 396"/>
                  <a:gd name="T13" fmla="*/ 324 h 325"/>
                  <a:gd name="T14" fmla="*/ 0 60000 65536"/>
                  <a:gd name="T15" fmla="*/ 0 60000 65536"/>
                  <a:gd name="T16" fmla="*/ 0 60000 65536"/>
                  <a:gd name="T17" fmla="*/ 0 60000 65536"/>
                  <a:gd name="T18" fmla="*/ 0 60000 65536"/>
                  <a:gd name="T19" fmla="*/ 0 60000 65536"/>
                  <a:gd name="T20" fmla="*/ 0 60000 65536"/>
                  <a:gd name="T21" fmla="*/ 0 w 396"/>
                  <a:gd name="T22" fmla="*/ 0 h 325"/>
                  <a:gd name="T23" fmla="*/ 396 w 396"/>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325">
                    <a:moveTo>
                      <a:pt x="192" y="324"/>
                    </a:moveTo>
                    <a:lnTo>
                      <a:pt x="395" y="167"/>
                    </a:lnTo>
                    <a:lnTo>
                      <a:pt x="395" y="148"/>
                    </a:lnTo>
                    <a:lnTo>
                      <a:pt x="205" y="0"/>
                    </a:lnTo>
                    <a:lnTo>
                      <a:pt x="0" y="156"/>
                    </a:lnTo>
                    <a:lnTo>
                      <a:pt x="0" y="175"/>
                    </a:lnTo>
                    <a:lnTo>
                      <a:pt x="192" y="324"/>
                    </a:lnTo>
                  </a:path>
                </a:pathLst>
              </a:custGeom>
              <a:solidFill>
                <a:srgbClr val="FFFFFF"/>
              </a:solidFill>
              <a:ln w="9525" cap="rnd">
                <a:noFill/>
                <a:round/>
                <a:headEnd/>
                <a:tailEnd/>
              </a:ln>
            </p:spPr>
            <p:txBody>
              <a:bodyPr/>
              <a:lstStyle/>
              <a:p>
                <a:endParaRPr lang="zh-CN" altLang="en-US"/>
              </a:p>
            </p:txBody>
          </p:sp>
          <p:sp>
            <p:nvSpPr>
              <p:cNvPr id="778" name="Freeform 191"/>
              <p:cNvSpPr>
                <a:spLocks/>
              </p:cNvSpPr>
              <p:nvPr/>
            </p:nvSpPr>
            <p:spPr bwMode="auto">
              <a:xfrm>
                <a:off x="1110" y="2473"/>
                <a:ext cx="223" cy="170"/>
              </a:xfrm>
              <a:custGeom>
                <a:avLst/>
                <a:gdLst>
                  <a:gd name="T0" fmla="*/ 200 w 223"/>
                  <a:gd name="T1" fmla="*/ 6 h 170"/>
                  <a:gd name="T2" fmla="*/ 203 w 223"/>
                  <a:gd name="T3" fmla="*/ 0 h 170"/>
                  <a:gd name="T4" fmla="*/ 0 w 223"/>
                  <a:gd name="T5" fmla="*/ 158 h 170"/>
                  <a:gd name="T6" fmla="*/ 13 w 223"/>
                  <a:gd name="T7" fmla="*/ 169 h 170"/>
                  <a:gd name="T8" fmla="*/ 216 w 223"/>
                  <a:gd name="T9" fmla="*/ 10 h 170"/>
                  <a:gd name="T10" fmla="*/ 222 w 223"/>
                  <a:gd name="T11" fmla="*/ 6 h 170"/>
                  <a:gd name="T12" fmla="*/ 216 w 223"/>
                  <a:gd name="T13" fmla="*/ 10 h 170"/>
                  <a:gd name="T14" fmla="*/ 222 w 223"/>
                  <a:gd name="T15" fmla="*/ 8 h 170"/>
                  <a:gd name="T16" fmla="*/ 222 w 223"/>
                  <a:gd name="T17" fmla="*/ 6 h 170"/>
                  <a:gd name="T18" fmla="*/ 200 w 223"/>
                  <a:gd name="T19" fmla="*/ 6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170"/>
                  <a:gd name="T32" fmla="*/ 223 w 223"/>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170">
                    <a:moveTo>
                      <a:pt x="200" y="6"/>
                    </a:moveTo>
                    <a:lnTo>
                      <a:pt x="203" y="0"/>
                    </a:lnTo>
                    <a:lnTo>
                      <a:pt x="0" y="158"/>
                    </a:lnTo>
                    <a:lnTo>
                      <a:pt x="13" y="169"/>
                    </a:lnTo>
                    <a:lnTo>
                      <a:pt x="216" y="10"/>
                    </a:lnTo>
                    <a:lnTo>
                      <a:pt x="222" y="6"/>
                    </a:lnTo>
                    <a:lnTo>
                      <a:pt x="216" y="10"/>
                    </a:lnTo>
                    <a:lnTo>
                      <a:pt x="222" y="8"/>
                    </a:lnTo>
                    <a:lnTo>
                      <a:pt x="222" y="6"/>
                    </a:lnTo>
                    <a:lnTo>
                      <a:pt x="200" y="6"/>
                    </a:lnTo>
                  </a:path>
                </a:pathLst>
              </a:custGeom>
              <a:solidFill>
                <a:srgbClr val="000000"/>
              </a:solidFill>
              <a:ln w="9525" cap="rnd">
                <a:noFill/>
                <a:round/>
                <a:headEnd/>
                <a:tailEnd/>
              </a:ln>
            </p:spPr>
            <p:txBody>
              <a:bodyPr/>
              <a:lstStyle/>
              <a:p>
                <a:endParaRPr lang="zh-CN" altLang="en-US"/>
              </a:p>
            </p:txBody>
          </p:sp>
          <p:sp>
            <p:nvSpPr>
              <p:cNvPr id="779" name="Freeform 192"/>
              <p:cNvSpPr>
                <a:spLocks/>
              </p:cNvSpPr>
              <p:nvPr/>
            </p:nvSpPr>
            <p:spPr bwMode="auto">
              <a:xfrm>
                <a:off x="1297" y="2459"/>
                <a:ext cx="45" cy="35"/>
              </a:xfrm>
              <a:custGeom>
                <a:avLst/>
                <a:gdLst>
                  <a:gd name="T0" fmla="*/ 5 w 45"/>
                  <a:gd name="T1" fmla="*/ 14 h 35"/>
                  <a:gd name="T2" fmla="*/ 0 w 45"/>
                  <a:gd name="T3" fmla="*/ 8 h 35"/>
                  <a:gd name="T4" fmla="*/ 0 w 45"/>
                  <a:gd name="T5" fmla="*/ 34 h 35"/>
                  <a:gd name="T6" fmla="*/ 44 w 45"/>
                  <a:gd name="T7" fmla="*/ 34 h 35"/>
                  <a:gd name="T8" fmla="*/ 44 w 45"/>
                  <a:gd name="T9" fmla="*/ 8 h 35"/>
                  <a:gd name="T10" fmla="*/ 33 w 45"/>
                  <a:gd name="T11" fmla="*/ 0 h 35"/>
                  <a:gd name="T12" fmla="*/ 44 w 45"/>
                  <a:gd name="T13" fmla="*/ 8 h 35"/>
                  <a:gd name="T14" fmla="*/ 44 w 45"/>
                  <a:gd name="T15" fmla="*/ 2 h 35"/>
                  <a:gd name="T16" fmla="*/ 33 w 45"/>
                  <a:gd name="T17" fmla="*/ 0 h 35"/>
                  <a:gd name="T18" fmla="*/ 5 w 45"/>
                  <a:gd name="T19" fmla="*/ 1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5"/>
                  <a:gd name="T32" fmla="*/ 45 w 4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5">
                    <a:moveTo>
                      <a:pt x="5" y="14"/>
                    </a:moveTo>
                    <a:lnTo>
                      <a:pt x="0" y="8"/>
                    </a:lnTo>
                    <a:lnTo>
                      <a:pt x="0" y="34"/>
                    </a:lnTo>
                    <a:lnTo>
                      <a:pt x="44" y="34"/>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780" name="Freeform 193"/>
              <p:cNvSpPr>
                <a:spLocks/>
              </p:cNvSpPr>
              <p:nvPr/>
            </p:nvSpPr>
            <p:spPr bwMode="auto">
              <a:xfrm>
                <a:off x="1123" y="2299"/>
                <a:ext cx="205" cy="167"/>
              </a:xfrm>
              <a:custGeom>
                <a:avLst/>
                <a:gdLst>
                  <a:gd name="T0" fmla="*/ 16 w 205"/>
                  <a:gd name="T1" fmla="*/ 18 h 167"/>
                  <a:gd name="T2" fmla="*/ 0 w 205"/>
                  <a:gd name="T3" fmla="*/ 18 h 167"/>
                  <a:gd name="T4" fmla="*/ 190 w 205"/>
                  <a:gd name="T5" fmla="*/ 166 h 167"/>
                  <a:gd name="T6" fmla="*/ 204 w 205"/>
                  <a:gd name="T7" fmla="*/ 155 h 167"/>
                  <a:gd name="T8" fmla="*/ 16 w 205"/>
                  <a:gd name="T9" fmla="*/ 6 h 167"/>
                  <a:gd name="T10" fmla="*/ 0 w 205"/>
                  <a:gd name="T11" fmla="*/ 6 h 167"/>
                  <a:gd name="T12" fmla="*/ 16 w 205"/>
                  <a:gd name="T13" fmla="*/ 6 h 167"/>
                  <a:gd name="T14" fmla="*/ 8 w 205"/>
                  <a:gd name="T15" fmla="*/ 0 h 167"/>
                  <a:gd name="T16" fmla="*/ 0 w 205"/>
                  <a:gd name="T17" fmla="*/ 6 h 167"/>
                  <a:gd name="T18" fmla="*/ 16 w 205"/>
                  <a:gd name="T19" fmla="*/ 18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16" y="18"/>
                    </a:moveTo>
                    <a:lnTo>
                      <a:pt x="0" y="18"/>
                    </a:lnTo>
                    <a:lnTo>
                      <a:pt x="190" y="166"/>
                    </a:lnTo>
                    <a:lnTo>
                      <a:pt x="204" y="155"/>
                    </a:lnTo>
                    <a:lnTo>
                      <a:pt x="16" y="6"/>
                    </a:lnTo>
                    <a:lnTo>
                      <a:pt x="0" y="6"/>
                    </a:lnTo>
                    <a:lnTo>
                      <a:pt x="16" y="6"/>
                    </a:lnTo>
                    <a:lnTo>
                      <a:pt x="8" y="0"/>
                    </a:lnTo>
                    <a:lnTo>
                      <a:pt x="0" y="6"/>
                    </a:lnTo>
                    <a:lnTo>
                      <a:pt x="16" y="18"/>
                    </a:lnTo>
                  </a:path>
                </a:pathLst>
              </a:custGeom>
              <a:solidFill>
                <a:srgbClr val="000000"/>
              </a:solidFill>
              <a:ln w="9525" cap="rnd">
                <a:noFill/>
                <a:round/>
                <a:headEnd/>
                <a:tailEnd/>
              </a:ln>
            </p:spPr>
            <p:txBody>
              <a:bodyPr/>
              <a:lstStyle/>
              <a:p>
                <a:endParaRPr lang="zh-CN" altLang="en-US"/>
              </a:p>
            </p:txBody>
          </p:sp>
          <p:sp>
            <p:nvSpPr>
              <p:cNvPr id="781" name="Freeform 194"/>
              <p:cNvSpPr>
                <a:spLocks/>
              </p:cNvSpPr>
              <p:nvPr/>
            </p:nvSpPr>
            <p:spPr bwMode="auto">
              <a:xfrm>
                <a:off x="915" y="2306"/>
                <a:ext cx="226" cy="173"/>
              </a:xfrm>
              <a:custGeom>
                <a:avLst/>
                <a:gdLst>
                  <a:gd name="T0" fmla="*/ 24 w 226"/>
                  <a:gd name="T1" fmla="*/ 165 h 173"/>
                  <a:gd name="T2" fmla="*/ 18 w 226"/>
                  <a:gd name="T3" fmla="*/ 172 h 173"/>
                  <a:gd name="T4" fmla="*/ 225 w 226"/>
                  <a:gd name="T5" fmla="*/ 12 h 173"/>
                  <a:gd name="T6" fmla="*/ 208 w 226"/>
                  <a:gd name="T7" fmla="*/ 0 h 173"/>
                  <a:gd name="T8" fmla="*/ 5 w 226"/>
                  <a:gd name="T9" fmla="*/ 161 h 173"/>
                  <a:gd name="T10" fmla="*/ 0 w 226"/>
                  <a:gd name="T11" fmla="*/ 165 h 173"/>
                  <a:gd name="T12" fmla="*/ 5 w 226"/>
                  <a:gd name="T13" fmla="*/ 161 h 173"/>
                  <a:gd name="T14" fmla="*/ 0 w 226"/>
                  <a:gd name="T15" fmla="*/ 163 h 173"/>
                  <a:gd name="T16" fmla="*/ 0 w 226"/>
                  <a:gd name="T17" fmla="*/ 165 h 173"/>
                  <a:gd name="T18" fmla="*/ 24 w 226"/>
                  <a:gd name="T19" fmla="*/ 165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73"/>
                  <a:gd name="T32" fmla="*/ 226 w 226"/>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73">
                    <a:moveTo>
                      <a:pt x="24" y="165"/>
                    </a:moveTo>
                    <a:lnTo>
                      <a:pt x="18" y="172"/>
                    </a:lnTo>
                    <a:lnTo>
                      <a:pt x="225" y="12"/>
                    </a:lnTo>
                    <a:lnTo>
                      <a:pt x="208" y="0"/>
                    </a:lnTo>
                    <a:lnTo>
                      <a:pt x="5" y="161"/>
                    </a:lnTo>
                    <a:lnTo>
                      <a:pt x="0" y="165"/>
                    </a:lnTo>
                    <a:lnTo>
                      <a:pt x="5" y="161"/>
                    </a:lnTo>
                    <a:lnTo>
                      <a:pt x="0" y="163"/>
                    </a:lnTo>
                    <a:lnTo>
                      <a:pt x="0" y="165"/>
                    </a:lnTo>
                    <a:lnTo>
                      <a:pt x="24" y="165"/>
                    </a:lnTo>
                  </a:path>
                </a:pathLst>
              </a:custGeom>
              <a:solidFill>
                <a:srgbClr val="000000"/>
              </a:solidFill>
              <a:ln w="9525" cap="rnd">
                <a:noFill/>
                <a:round/>
                <a:headEnd/>
                <a:tailEnd/>
              </a:ln>
            </p:spPr>
            <p:txBody>
              <a:bodyPr/>
              <a:lstStyle/>
              <a:p>
                <a:endParaRPr lang="zh-CN" altLang="en-US"/>
              </a:p>
            </p:txBody>
          </p:sp>
          <p:sp>
            <p:nvSpPr>
              <p:cNvPr id="782" name="Freeform 195"/>
              <p:cNvSpPr>
                <a:spLocks/>
              </p:cNvSpPr>
              <p:nvPr/>
            </p:nvSpPr>
            <p:spPr bwMode="auto">
              <a:xfrm>
                <a:off x="915" y="2470"/>
                <a:ext cx="42" cy="32"/>
              </a:xfrm>
              <a:custGeom>
                <a:avLst/>
                <a:gdLst>
                  <a:gd name="T0" fmla="*/ 31 w 42"/>
                  <a:gd name="T1" fmla="*/ 18 h 32"/>
                  <a:gd name="T2" fmla="*/ 41 w 42"/>
                  <a:gd name="T3" fmla="*/ 23 h 32"/>
                  <a:gd name="T4" fmla="*/ 41 w 42"/>
                  <a:gd name="T5" fmla="*/ 0 h 32"/>
                  <a:gd name="T6" fmla="*/ 0 w 42"/>
                  <a:gd name="T7" fmla="*/ 0 h 32"/>
                  <a:gd name="T8" fmla="*/ 0 w 42"/>
                  <a:gd name="T9" fmla="*/ 23 h 32"/>
                  <a:gd name="T10" fmla="*/ 9 w 42"/>
                  <a:gd name="T11" fmla="*/ 31 h 32"/>
                  <a:gd name="T12" fmla="*/ 0 w 42"/>
                  <a:gd name="T13" fmla="*/ 23 h 32"/>
                  <a:gd name="T14" fmla="*/ 0 w 42"/>
                  <a:gd name="T15" fmla="*/ 28 h 32"/>
                  <a:gd name="T16" fmla="*/ 9 w 42"/>
                  <a:gd name="T17" fmla="*/ 31 h 32"/>
                  <a:gd name="T18" fmla="*/ 31 w 42"/>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2"/>
                  <a:gd name="T32" fmla="*/ 42 w 4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2">
                    <a:moveTo>
                      <a:pt x="31" y="18"/>
                    </a:moveTo>
                    <a:lnTo>
                      <a:pt x="41" y="23"/>
                    </a:lnTo>
                    <a:lnTo>
                      <a:pt x="41" y="0"/>
                    </a:lnTo>
                    <a:lnTo>
                      <a:pt x="0" y="0"/>
                    </a:lnTo>
                    <a:lnTo>
                      <a:pt x="0" y="23"/>
                    </a:lnTo>
                    <a:lnTo>
                      <a:pt x="9" y="31"/>
                    </a:lnTo>
                    <a:lnTo>
                      <a:pt x="0" y="23"/>
                    </a:lnTo>
                    <a:lnTo>
                      <a:pt x="0" y="28"/>
                    </a:lnTo>
                    <a:lnTo>
                      <a:pt x="9" y="31"/>
                    </a:lnTo>
                    <a:lnTo>
                      <a:pt x="31" y="18"/>
                    </a:lnTo>
                  </a:path>
                </a:pathLst>
              </a:custGeom>
              <a:solidFill>
                <a:srgbClr val="000000"/>
              </a:solidFill>
              <a:ln w="9525" cap="rnd">
                <a:noFill/>
                <a:round/>
                <a:headEnd/>
                <a:tailEnd/>
              </a:ln>
            </p:spPr>
            <p:txBody>
              <a:bodyPr/>
              <a:lstStyle/>
              <a:p>
                <a:endParaRPr lang="zh-CN" altLang="en-US"/>
              </a:p>
            </p:txBody>
          </p:sp>
          <p:sp>
            <p:nvSpPr>
              <p:cNvPr id="783" name="Freeform 196"/>
              <p:cNvSpPr>
                <a:spLocks/>
              </p:cNvSpPr>
              <p:nvPr/>
            </p:nvSpPr>
            <p:spPr bwMode="auto">
              <a:xfrm>
                <a:off x="919" y="2481"/>
                <a:ext cx="205" cy="168"/>
              </a:xfrm>
              <a:custGeom>
                <a:avLst/>
                <a:gdLst>
                  <a:gd name="T0" fmla="*/ 190 w 205"/>
                  <a:gd name="T1" fmla="*/ 148 h 168"/>
                  <a:gd name="T2" fmla="*/ 204 w 205"/>
                  <a:gd name="T3" fmla="*/ 148 h 168"/>
                  <a:gd name="T4" fmla="*/ 13 w 205"/>
                  <a:gd name="T5" fmla="*/ 0 h 168"/>
                  <a:gd name="T6" fmla="*/ 0 w 205"/>
                  <a:gd name="T7" fmla="*/ 10 h 168"/>
                  <a:gd name="T8" fmla="*/ 190 w 205"/>
                  <a:gd name="T9" fmla="*/ 158 h 168"/>
                  <a:gd name="T10" fmla="*/ 204 w 205"/>
                  <a:gd name="T11" fmla="*/ 158 h 168"/>
                  <a:gd name="T12" fmla="*/ 190 w 205"/>
                  <a:gd name="T13" fmla="*/ 158 h 168"/>
                  <a:gd name="T14" fmla="*/ 198 w 205"/>
                  <a:gd name="T15" fmla="*/ 167 h 168"/>
                  <a:gd name="T16" fmla="*/ 204 w 205"/>
                  <a:gd name="T17" fmla="*/ 158 h 168"/>
                  <a:gd name="T18" fmla="*/ 190 w 205"/>
                  <a:gd name="T19" fmla="*/ 14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190" y="148"/>
                    </a:moveTo>
                    <a:lnTo>
                      <a:pt x="204" y="148"/>
                    </a:lnTo>
                    <a:lnTo>
                      <a:pt x="13" y="0"/>
                    </a:lnTo>
                    <a:lnTo>
                      <a:pt x="0" y="10"/>
                    </a:lnTo>
                    <a:lnTo>
                      <a:pt x="190" y="158"/>
                    </a:lnTo>
                    <a:lnTo>
                      <a:pt x="204" y="158"/>
                    </a:lnTo>
                    <a:lnTo>
                      <a:pt x="190" y="158"/>
                    </a:lnTo>
                    <a:lnTo>
                      <a:pt x="198" y="167"/>
                    </a:lnTo>
                    <a:lnTo>
                      <a:pt x="204" y="158"/>
                    </a:lnTo>
                    <a:lnTo>
                      <a:pt x="190" y="148"/>
                    </a:lnTo>
                  </a:path>
                </a:pathLst>
              </a:custGeom>
              <a:solidFill>
                <a:srgbClr val="000000"/>
              </a:solidFill>
              <a:ln w="9525" cap="rnd">
                <a:noFill/>
                <a:round/>
                <a:headEnd/>
                <a:tailEnd/>
              </a:ln>
            </p:spPr>
            <p:txBody>
              <a:bodyPr/>
              <a:lstStyle/>
              <a:p>
                <a:endParaRPr lang="zh-CN" altLang="en-US"/>
              </a:p>
            </p:txBody>
          </p:sp>
          <p:sp>
            <p:nvSpPr>
              <p:cNvPr id="784" name="Freeform 197"/>
              <p:cNvSpPr>
                <a:spLocks/>
              </p:cNvSpPr>
              <p:nvPr/>
            </p:nvSpPr>
            <p:spPr bwMode="auto">
              <a:xfrm>
                <a:off x="928" y="2308"/>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solidFill>
                <a:srgbClr val="FFFFFF"/>
              </a:solidFill>
              <a:ln w="9525" cap="rnd">
                <a:noFill/>
                <a:round/>
                <a:headEnd/>
                <a:tailEnd/>
              </a:ln>
            </p:spPr>
            <p:txBody>
              <a:bodyPr/>
              <a:lstStyle/>
              <a:p>
                <a:endParaRPr lang="zh-CN" altLang="en-US"/>
              </a:p>
            </p:txBody>
          </p:sp>
          <p:sp>
            <p:nvSpPr>
              <p:cNvPr id="785" name="Freeform 198"/>
              <p:cNvSpPr>
                <a:spLocks/>
              </p:cNvSpPr>
              <p:nvPr/>
            </p:nvSpPr>
            <p:spPr bwMode="auto">
              <a:xfrm>
                <a:off x="928" y="2308"/>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noFill/>
              <a:ln w="12700" cap="rnd">
                <a:solidFill>
                  <a:srgbClr val="000000"/>
                </a:solidFill>
                <a:round/>
                <a:headEnd type="none" w="sm" len="sm"/>
                <a:tailEnd type="none" w="sm" len="sm"/>
              </a:ln>
            </p:spPr>
            <p:txBody>
              <a:bodyPr/>
              <a:lstStyle/>
              <a:p>
                <a:endParaRPr lang="zh-CN" altLang="en-US"/>
              </a:p>
            </p:txBody>
          </p:sp>
          <p:sp>
            <p:nvSpPr>
              <p:cNvPr id="786" name="Freeform 199"/>
              <p:cNvSpPr>
                <a:spLocks/>
              </p:cNvSpPr>
              <p:nvPr/>
            </p:nvSpPr>
            <p:spPr bwMode="auto">
              <a:xfrm>
                <a:off x="927" y="2470"/>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solidFill>
                <a:srgbClr val="FFFFFF"/>
              </a:solidFill>
              <a:ln w="9525" cap="rnd">
                <a:noFill/>
                <a:round/>
                <a:headEnd/>
                <a:tailEnd/>
              </a:ln>
            </p:spPr>
            <p:txBody>
              <a:bodyPr/>
              <a:lstStyle/>
              <a:p>
                <a:endParaRPr lang="zh-CN" altLang="en-US"/>
              </a:p>
            </p:txBody>
          </p:sp>
          <p:sp>
            <p:nvSpPr>
              <p:cNvPr id="787" name="Freeform 200"/>
              <p:cNvSpPr>
                <a:spLocks/>
              </p:cNvSpPr>
              <p:nvPr/>
            </p:nvSpPr>
            <p:spPr bwMode="auto">
              <a:xfrm>
                <a:off x="927" y="2470"/>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noFill/>
              <a:ln w="12700" cap="rnd">
                <a:solidFill>
                  <a:srgbClr val="000000"/>
                </a:solidFill>
                <a:round/>
                <a:headEnd type="none" w="sm" len="sm"/>
                <a:tailEnd type="none" w="sm" len="sm"/>
              </a:ln>
            </p:spPr>
            <p:txBody>
              <a:bodyPr/>
              <a:lstStyle/>
              <a:p>
                <a:endParaRPr lang="zh-CN" altLang="en-US"/>
              </a:p>
            </p:txBody>
          </p:sp>
          <p:sp>
            <p:nvSpPr>
              <p:cNvPr id="788" name="Freeform 201"/>
              <p:cNvSpPr>
                <a:spLocks/>
              </p:cNvSpPr>
              <p:nvPr/>
            </p:nvSpPr>
            <p:spPr bwMode="auto">
              <a:xfrm>
                <a:off x="1116" y="2459"/>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solidFill>
                <a:srgbClr val="FFFFFF"/>
              </a:solidFill>
              <a:ln w="9525" cap="rnd">
                <a:noFill/>
                <a:round/>
                <a:headEnd/>
                <a:tailEnd/>
              </a:ln>
            </p:spPr>
            <p:txBody>
              <a:bodyPr/>
              <a:lstStyle/>
              <a:p>
                <a:endParaRPr lang="zh-CN" altLang="en-US"/>
              </a:p>
            </p:txBody>
          </p:sp>
          <p:sp>
            <p:nvSpPr>
              <p:cNvPr id="789" name="Freeform 202"/>
              <p:cNvSpPr>
                <a:spLocks/>
              </p:cNvSpPr>
              <p:nvPr/>
            </p:nvSpPr>
            <p:spPr bwMode="auto">
              <a:xfrm>
                <a:off x="1116" y="2459"/>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noFill/>
              <a:ln w="12700" cap="rnd">
                <a:solidFill>
                  <a:srgbClr val="000000"/>
                </a:solidFill>
                <a:round/>
                <a:headEnd type="none" w="sm" len="sm"/>
                <a:tailEnd type="none" w="sm" len="sm"/>
              </a:ln>
            </p:spPr>
            <p:txBody>
              <a:bodyPr/>
              <a:lstStyle/>
              <a:p>
                <a:endParaRPr lang="zh-CN" altLang="en-US"/>
              </a:p>
            </p:txBody>
          </p:sp>
          <p:sp>
            <p:nvSpPr>
              <p:cNvPr id="790" name="Freeform 203"/>
              <p:cNvSpPr>
                <a:spLocks/>
              </p:cNvSpPr>
              <p:nvPr/>
            </p:nvSpPr>
            <p:spPr bwMode="auto">
              <a:xfrm>
                <a:off x="943" y="2077"/>
                <a:ext cx="417" cy="485"/>
              </a:xfrm>
              <a:custGeom>
                <a:avLst/>
                <a:gdLst>
                  <a:gd name="T0" fmla="*/ 416 w 417"/>
                  <a:gd name="T1" fmla="*/ 307 h 485"/>
                  <a:gd name="T2" fmla="*/ 416 w 417"/>
                  <a:gd name="T3" fmla="*/ 168 h 485"/>
                  <a:gd name="T4" fmla="*/ 198 w 417"/>
                  <a:gd name="T5" fmla="*/ 0 h 485"/>
                  <a:gd name="T6" fmla="*/ 0 w 417"/>
                  <a:gd name="T7" fmla="*/ 116 h 485"/>
                  <a:gd name="T8" fmla="*/ 225 w 417"/>
                  <a:gd name="T9" fmla="*/ 290 h 485"/>
                  <a:gd name="T10" fmla="*/ 225 w 417"/>
                  <a:gd name="T11" fmla="*/ 484 h 485"/>
                  <a:gd name="T12" fmla="*/ 416 w 417"/>
                  <a:gd name="T13" fmla="*/ 307 h 485"/>
                  <a:gd name="T14" fmla="*/ 0 60000 65536"/>
                  <a:gd name="T15" fmla="*/ 0 60000 65536"/>
                  <a:gd name="T16" fmla="*/ 0 60000 65536"/>
                  <a:gd name="T17" fmla="*/ 0 60000 65536"/>
                  <a:gd name="T18" fmla="*/ 0 60000 65536"/>
                  <a:gd name="T19" fmla="*/ 0 60000 65536"/>
                  <a:gd name="T20" fmla="*/ 0 60000 65536"/>
                  <a:gd name="T21" fmla="*/ 0 w 417"/>
                  <a:gd name="T22" fmla="*/ 0 h 485"/>
                  <a:gd name="T23" fmla="*/ 417 w 417"/>
                  <a:gd name="T24" fmla="*/ 485 h 4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 h="485">
                    <a:moveTo>
                      <a:pt x="416" y="307"/>
                    </a:moveTo>
                    <a:lnTo>
                      <a:pt x="416" y="168"/>
                    </a:lnTo>
                    <a:lnTo>
                      <a:pt x="198" y="0"/>
                    </a:lnTo>
                    <a:lnTo>
                      <a:pt x="0" y="116"/>
                    </a:lnTo>
                    <a:lnTo>
                      <a:pt x="225" y="290"/>
                    </a:lnTo>
                    <a:lnTo>
                      <a:pt x="225" y="484"/>
                    </a:lnTo>
                    <a:lnTo>
                      <a:pt x="416" y="307"/>
                    </a:lnTo>
                  </a:path>
                </a:pathLst>
              </a:custGeom>
              <a:solidFill>
                <a:srgbClr val="FFFFFF"/>
              </a:solidFill>
              <a:ln w="9525" cap="rnd">
                <a:noFill/>
                <a:round/>
                <a:headEnd/>
                <a:tailEnd/>
              </a:ln>
            </p:spPr>
            <p:txBody>
              <a:bodyPr/>
              <a:lstStyle/>
              <a:p>
                <a:endParaRPr lang="zh-CN" altLang="en-US"/>
              </a:p>
            </p:txBody>
          </p:sp>
          <p:sp>
            <p:nvSpPr>
              <p:cNvPr id="791" name="Freeform 204"/>
              <p:cNvSpPr>
                <a:spLocks/>
              </p:cNvSpPr>
              <p:nvPr/>
            </p:nvSpPr>
            <p:spPr bwMode="auto">
              <a:xfrm>
                <a:off x="1319" y="2247"/>
                <a:ext cx="46" cy="146"/>
              </a:xfrm>
              <a:custGeom>
                <a:avLst/>
                <a:gdLst>
                  <a:gd name="T0" fmla="*/ 8 w 46"/>
                  <a:gd name="T1" fmla="*/ 14 h 146"/>
                  <a:gd name="T2" fmla="*/ 0 w 46"/>
                  <a:gd name="T3" fmla="*/ 6 h 146"/>
                  <a:gd name="T4" fmla="*/ 0 w 46"/>
                  <a:gd name="T5" fmla="*/ 145 h 146"/>
                  <a:gd name="T6" fmla="*/ 45 w 46"/>
                  <a:gd name="T7" fmla="*/ 145 h 146"/>
                  <a:gd name="T8" fmla="*/ 45 w 46"/>
                  <a:gd name="T9" fmla="*/ 6 h 146"/>
                  <a:gd name="T10" fmla="*/ 36 w 46"/>
                  <a:gd name="T11" fmla="*/ 0 h 146"/>
                  <a:gd name="T12" fmla="*/ 8 w 46"/>
                  <a:gd name="T13" fmla="*/ 14 h 146"/>
                  <a:gd name="T14" fmla="*/ 0 60000 65536"/>
                  <a:gd name="T15" fmla="*/ 0 60000 65536"/>
                  <a:gd name="T16" fmla="*/ 0 60000 65536"/>
                  <a:gd name="T17" fmla="*/ 0 60000 65536"/>
                  <a:gd name="T18" fmla="*/ 0 60000 65536"/>
                  <a:gd name="T19" fmla="*/ 0 60000 65536"/>
                  <a:gd name="T20" fmla="*/ 0 60000 65536"/>
                  <a:gd name="T21" fmla="*/ 0 w 46"/>
                  <a:gd name="T22" fmla="*/ 0 h 146"/>
                  <a:gd name="T23" fmla="*/ 46 w 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46">
                    <a:moveTo>
                      <a:pt x="8" y="14"/>
                    </a:moveTo>
                    <a:lnTo>
                      <a:pt x="0" y="6"/>
                    </a:lnTo>
                    <a:lnTo>
                      <a:pt x="0" y="145"/>
                    </a:lnTo>
                    <a:lnTo>
                      <a:pt x="45" y="145"/>
                    </a:lnTo>
                    <a:lnTo>
                      <a:pt x="45" y="6"/>
                    </a:lnTo>
                    <a:lnTo>
                      <a:pt x="36" y="0"/>
                    </a:lnTo>
                    <a:lnTo>
                      <a:pt x="8" y="14"/>
                    </a:lnTo>
                  </a:path>
                </a:pathLst>
              </a:custGeom>
              <a:solidFill>
                <a:srgbClr val="000000"/>
              </a:solidFill>
              <a:ln w="9525" cap="rnd">
                <a:noFill/>
                <a:round/>
                <a:headEnd/>
                <a:tailEnd/>
              </a:ln>
            </p:spPr>
            <p:txBody>
              <a:bodyPr/>
              <a:lstStyle/>
              <a:p>
                <a:endParaRPr lang="zh-CN" altLang="en-US"/>
              </a:p>
            </p:txBody>
          </p:sp>
          <p:sp>
            <p:nvSpPr>
              <p:cNvPr id="792" name="Freeform 205"/>
              <p:cNvSpPr>
                <a:spLocks/>
              </p:cNvSpPr>
              <p:nvPr/>
            </p:nvSpPr>
            <p:spPr bwMode="auto">
              <a:xfrm>
                <a:off x="1134" y="2070"/>
                <a:ext cx="235" cy="184"/>
              </a:xfrm>
              <a:custGeom>
                <a:avLst/>
                <a:gdLst>
                  <a:gd name="T0" fmla="*/ 16 w 235"/>
                  <a:gd name="T1" fmla="*/ 18 h 184"/>
                  <a:gd name="T2" fmla="*/ 0 w 235"/>
                  <a:gd name="T3" fmla="*/ 16 h 184"/>
                  <a:gd name="T4" fmla="*/ 215 w 235"/>
                  <a:gd name="T5" fmla="*/ 183 h 184"/>
                  <a:gd name="T6" fmla="*/ 234 w 235"/>
                  <a:gd name="T7" fmla="*/ 168 h 184"/>
                  <a:gd name="T8" fmla="*/ 18 w 235"/>
                  <a:gd name="T9" fmla="*/ 2 h 184"/>
                  <a:gd name="T10" fmla="*/ 0 w 235"/>
                  <a:gd name="T11" fmla="*/ 0 h 184"/>
                  <a:gd name="T12" fmla="*/ 16 w 235"/>
                  <a:gd name="T13" fmla="*/ 18 h 184"/>
                  <a:gd name="T14" fmla="*/ 0 60000 65536"/>
                  <a:gd name="T15" fmla="*/ 0 60000 65536"/>
                  <a:gd name="T16" fmla="*/ 0 60000 65536"/>
                  <a:gd name="T17" fmla="*/ 0 60000 65536"/>
                  <a:gd name="T18" fmla="*/ 0 60000 65536"/>
                  <a:gd name="T19" fmla="*/ 0 60000 65536"/>
                  <a:gd name="T20" fmla="*/ 0 60000 65536"/>
                  <a:gd name="T21" fmla="*/ 0 w 235"/>
                  <a:gd name="T22" fmla="*/ 0 h 184"/>
                  <a:gd name="T23" fmla="*/ 235 w 235"/>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84">
                    <a:moveTo>
                      <a:pt x="16" y="18"/>
                    </a:moveTo>
                    <a:lnTo>
                      <a:pt x="0" y="16"/>
                    </a:lnTo>
                    <a:lnTo>
                      <a:pt x="215" y="183"/>
                    </a:lnTo>
                    <a:lnTo>
                      <a:pt x="234" y="168"/>
                    </a:lnTo>
                    <a:lnTo>
                      <a:pt x="18" y="2"/>
                    </a:lnTo>
                    <a:lnTo>
                      <a:pt x="0" y="0"/>
                    </a:lnTo>
                    <a:lnTo>
                      <a:pt x="16" y="18"/>
                    </a:lnTo>
                  </a:path>
                </a:pathLst>
              </a:custGeom>
              <a:solidFill>
                <a:srgbClr val="000000"/>
              </a:solidFill>
              <a:ln w="9525" cap="rnd">
                <a:noFill/>
                <a:round/>
                <a:headEnd/>
                <a:tailEnd/>
              </a:ln>
            </p:spPr>
            <p:txBody>
              <a:bodyPr/>
              <a:lstStyle/>
              <a:p>
                <a:endParaRPr lang="zh-CN" altLang="en-US"/>
              </a:p>
            </p:txBody>
          </p:sp>
          <p:sp>
            <p:nvSpPr>
              <p:cNvPr id="793" name="Freeform 206"/>
              <p:cNvSpPr>
                <a:spLocks/>
              </p:cNvSpPr>
              <p:nvPr/>
            </p:nvSpPr>
            <p:spPr bwMode="auto">
              <a:xfrm>
                <a:off x="934" y="2070"/>
                <a:ext cx="216" cy="134"/>
              </a:xfrm>
              <a:custGeom>
                <a:avLst/>
                <a:gdLst>
                  <a:gd name="T0" fmla="*/ 18 w 216"/>
                  <a:gd name="T1" fmla="*/ 116 h 134"/>
                  <a:gd name="T2" fmla="*/ 18 w 216"/>
                  <a:gd name="T3" fmla="*/ 133 h 134"/>
                  <a:gd name="T4" fmla="*/ 215 w 216"/>
                  <a:gd name="T5" fmla="*/ 18 h 134"/>
                  <a:gd name="T6" fmla="*/ 199 w 216"/>
                  <a:gd name="T7" fmla="*/ 0 h 134"/>
                  <a:gd name="T8" fmla="*/ 2 w 216"/>
                  <a:gd name="T9" fmla="*/ 116 h 134"/>
                  <a:gd name="T10" fmla="*/ 0 w 216"/>
                  <a:gd name="T11" fmla="*/ 133 h 134"/>
                  <a:gd name="T12" fmla="*/ 18 w 216"/>
                  <a:gd name="T13" fmla="*/ 116 h 134"/>
                  <a:gd name="T14" fmla="*/ 0 60000 65536"/>
                  <a:gd name="T15" fmla="*/ 0 60000 65536"/>
                  <a:gd name="T16" fmla="*/ 0 60000 65536"/>
                  <a:gd name="T17" fmla="*/ 0 60000 65536"/>
                  <a:gd name="T18" fmla="*/ 0 60000 65536"/>
                  <a:gd name="T19" fmla="*/ 0 60000 65536"/>
                  <a:gd name="T20" fmla="*/ 0 60000 65536"/>
                  <a:gd name="T21" fmla="*/ 0 w 216"/>
                  <a:gd name="T22" fmla="*/ 0 h 134"/>
                  <a:gd name="T23" fmla="*/ 216 w 216"/>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134">
                    <a:moveTo>
                      <a:pt x="18" y="116"/>
                    </a:moveTo>
                    <a:lnTo>
                      <a:pt x="18" y="133"/>
                    </a:lnTo>
                    <a:lnTo>
                      <a:pt x="215" y="18"/>
                    </a:lnTo>
                    <a:lnTo>
                      <a:pt x="199" y="0"/>
                    </a:lnTo>
                    <a:lnTo>
                      <a:pt x="2" y="116"/>
                    </a:lnTo>
                    <a:lnTo>
                      <a:pt x="0" y="133"/>
                    </a:lnTo>
                    <a:lnTo>
                      <a:pt x="18" y="116"/>
                    </a:lnTo>
                  </a:path>
                </a:pathLst>
              </a:custGeom>
              <a:solidFill>
                <a:srgbClr val="000000"/>
              </a:solidFill>
              <a:ln w="9525" cap="rnd">
                <a:noFill/>
                <a:round/>
                <a:headEnd/>
                <a:tailEnd/>
              </a:ln>
            </p:spPr>
            <p:txBody>
              <a:bodyPr/>
              <a:lstStyle/>
              <a:p>
                <a:endParaRPr lang="zh-CN" altLang="en-US"/>
              </a:p>
            </p:txBody>
          </p:sp>
          <p:sp>
            <p:nvSpPr>
              <p:cNvPr id="794" name="Freeform 207"/>
              <p:cNvSpPr>
                <a:spLocks/>
              </p:cNvSpPr>
              <p:nvPr/>
            </p:nvSpPr>
            <p:spPr bwMode="auto">
              <a:xfrm>
                <a:off x="934" y="2185"/>
                <a:ext cx="248" cy="191"/>
              </a:xfrm>
              <a:custGeom>
                <a:avLst/>
                <a:gdLst>
                  <a:gd name="T0" fmla="*/ 247 w 248"/>
                  <a:gd name="T1" fmla="*/ 181 h 191"/>
                  <a:gd name="T2" fmla="*/ 241 w 248"/>
                  <a:gd name="T3" fmla="*/ 173 h 191"/>
                  <a:gd name="T4" fmla="*/ 18 w 248"/>
                  <a:gd name="T5" fmla="*/ 0 h 191"/>
                  <a:gd name="T6" fmla="*/ 0 w 248"/>
                  <a:gd name="T7" fmla="*/ 16 h 191"/>
                  <a:gd name="T8" fmla="*/ 223 w 248"/>
                  <a:gd name="T9" fmla="*/ 190 h 191"/>
                  <a:gd name="T10" fmla="*/ 217 w 248"/>
                  <a:gd name="T11" fmla="*/ 181 h 191"/>
                  <a:gd name="T12" fmla="*/ 247 w 248"/>
                  <a:gd name="T13" fmla="*/ 181 h 191"/>
                  <a:gd name="T14" fmla="*/ 0 60000 65536"/>
                  <a:gd name="T15" fmla="*/ 0 60000 65536"/>
                  <a:gd name="T16" fmla="*/ 0 60000 65536"/>
                  <a:gd name="T17" fmla="*/ 0 60000 65536"/>
                  <a:gd name="T18" fmla="*/ 0 60000 65536"/>
                  <a:gd name="T19" fmla="*/ 0 60000 65536"/>
                  <a:gd name="T20" fmla="*/ 0 60000 65536"/>
                  <a:gd name="T21" fmla="*/ 0 w 248"/>
                  <a:gd name="T22" fmla="*/ 0 h 191"/>
                  <a:gd name="T23" fmla="*/ 248 w 248"/>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191">
                    <a:moveTo>
                      <a:pt x="247" y="181"/>
                    </a:moveTo>
                    <a:lnTo>
                      <a:pt x="241" y="173"/>
                    </a:lnTo>
                    <a:lnTo>
                      <a:pt x="18" y="0"/>
                    </a:lnTo>
                    <a:lnTo>
                      <a:pt x="0" y="16"/>
                    </a:lnTo>
                    <a:lnTo>
                      <a:pt x="223" y="190"/>
                    </a:lnTo>
                    <a:lnTo>
                      <a:pt x="217" y="181"/>
                    </a:lnTo>
                    <a:lnTo>
                      <a:pt x="247" y="181"/>
                    </a:lnTo>
                  </a:path>
                </a:pathLst>
              </a:custGeom>
              <a:solidFill>
                <a:srgbClr val="000000"/>
              </a:solidFill>
              <a:ln w="9525" cap="rnd">
                <a:noFill/>
                <a:round/>
                <a:headEnd/>
                <a:tailEnd/>
              </a:ln>
            </p:spPr>
            <p:txBody>
              <a:bodyPr/>
              <a:lstStyle/>
              <a:p>
                <a:endParaRPr lang="zh-CN" altLang="en-US"/>
              </a:p>
            </p:txBody>
          </p:sp>
          <p:sp>
            <p:nvSpPr>
              <p:cNvPr id="795" name="Freeform 208"/>
              <p:cNvSpPr>
                <a:spLocks/>
              </p:cNvSpPr>
              <p:nvPr/>
            </p:nvSpPr>
            <p:spPr bwMode="auto">
              <a:xfrm>
                <a:off x="1153" y="2369"/>
                <a:ext cx="43" cy="199"/>
              </a:xfrm>
              <a:custGeom>
                <a:avLst/>
                <a:gdLst>
                  <a:gd name="T0" fmla="*/ 7 w 43"/>
                  <a:gd name="T1" fmla="*/ 185 h 199"/>
                  <a:gd name="T2" fmla="*/ 42 w 43"/>
                  <a:gd name="T3" fmla="*/ 191 h 199"/>
                  <a:gd name="T4" fmla="*/ 42 w 43"/>
                  <a:gd name="T5" fmla="*/ 0 h 199"/>
                  <a:gd name="T6" fmla="*/ 0 w 43"/>
                  <a:gd name="T7" fmla="*/ 0 h 199"/>
                  <a:gd name="T8" fmla="*/ 0 w 43"/>
                  <a:gd name="T9" fmla="*/ 191 h 199"/>
                  <a:gd name="T10" fmla="*/ 38 w 43"/>
                  <a:gd name="T11" fmla="*/ 198 h 199"/>
                  <a:gd name="T12" fmla="*/ 7 w 43"/>
                  <a:gd name="T13" fmla="*/ 185 h 199"/>
                  <a:gd name="T14" fmla="*/ 0 60000 65536"/>
                  <a:gd name="T15" fmla="*/ 0 60000 65536"/>
                  <a:gd name="T16" fmla="*/ 0 60000 65536"/>
                  <a:gd name="T17" fmla="*/ 0 60000 65536"/>
                  <a:gd name="T18" fmla="*/ 0 60000 65536"/>
                  <a:gd name="T19" fmla="*/ 0 60000 65536"/>
                  <a:gd name="T20" fmla="*/ 0 60000 65536"/>
                  <a:gd name="T21" fmla="*/ 0 w 43"/>
                  <a:gd name="T22" fmla="*/ 0 h 199"/>
                  <a:gd name="T23" fmla="*/ 43 w 4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99">
                    <a:moveTo>
                      <a:pt x="7" y="185"/>
                    </a:moveTo>
                    <a:lnTo>
                      <a:pt x="42" y="191"/>
                    </a:lnTo>
                    <a:lnTo>
                      <a:pt x="42" y="0"/>
                    </a:lnTo>
                    <a:lnTo>
                      <a:pt x="0" y="0"/>
                    </a:lnTo>
                    <a:lnTo>
                      <a:pt x="0" y="191"/>
                    </a:lnTo>
                    <a:lnTo>
                      <a:pt x="38" y="198"/>
                    </a:lnTo>
                    <a:lnTo>
                      <a:pt x="7" y="185"/>
                    </a:lnTo>
                  </a:path>
                </a:pathLst>
              </a:custGeom>
              <a:solidFill>
                <a:srgbClr val="000000"/>
              </a:solidFill>
              <a:ln w="9525" cap="rnd">
                <a:noFill/>
                <a:round/>
                <a:headEnd/>
                <a:tailEnd/>
              </a:ln>
            </p:spPr>
            <p:txBody>
              <a:bodyPr/>
              <a:lstStyle/>
              <a:p>
                <a:endParaRPr lang="zh-CN" altLang="en-US"/>
              </a:p>
            </p:txBody>
          </p:sp>
          <p:sp>
            <p:nvSpPr>
              <p:cNvPr id="796" name="Freeform 209"/>
              <p:cNvSpPr>
                <a:spLocks/>
              </p:cNvSpPr>
              <p:nvPr/>
            </p:nvSpPr>
            <p:spPr bwMode="auto">
              <a:xfrm>
                <a:off x="1158" y="2378"/>
                <a:ext cx="218" cy="190"/>
              </a:xfrm>
              <a:custGeom>
                <a:avLst/>
                <a:gdLst>
                  <a:gd name="T0" fmla="*/ 187 w 218"/>
                  <a:gd name="T1" fmla="*/ 6 h 190"/>
                  <a:gd name="T2" fmla="*/ 189 w 218"/>
                  <a:gd name="T3" fmla="*/ 0 h 190"/>
                  <a:gd name="T4" fmla="*/ 0 w 218"/>
                  <a:gd name="T5" fmla="*/ 176 h 190"/>
                  <a:gd name="T6" fmla="*/ 21 w 218"/>
                  <a:gd name="T7" fmla="*/ 189 h 190"/>
                  <a:gd name="T8" fmla="*/ 214 w 218"/>
                  <a:gd name="T9" fmla="*/ 12 h 190"/>
                  <a:gd name="T10" fmla="*/ 217 w 218"/>
                  <a:gd name="T11" fmla="*/ 6 h 190"/>
                  <a:gd name="T12" fmla="*/ 187 w 218"/>
                  <a:gd name="T13" fmla="*/ 6 h 190"/>
                  <a:gd name="T14" fmla="*/ 0 60000 65536"/>
                  <a:gd name="T15" fmla="*/ 0 60000 65536"/>
                  <a:gd name="T16" fmla="*/ 0 60000 65536"/>
                  <a:gd name="T17" fmla="*/ 0 60000 65536"/>
                  <a:gd name="T18" fmla="*/ 0 60000 65536"/>
                  <a:gd name="T19" fmla="*/ 0 60000 65536"/>
                  <a:gd name="T20" fmla="*/ 0 60000 65536"/>
                  <a:gd name="T21" fmla="*/ 0 w 218"/>
                  <a:gd name="T22" fmla="*/ 0 h 190"/>
                  <a:gd name="T23" fmla="*/ 218 w 218"/>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190">
                    <a:moveTo>
                      <a:pt x="187" y="6"/>
                    </a:moveTo>
                    <a:lnTo>
                      <a:pt x="189" y="0"/>
                    </a:lnTo>
                    <a:lnTo>
                      <a:pt x="0" y="176"/>
                    </a:lnTo>
                    <a:lnTo>
                      <a:pt x="21" y="189"/>
                    </a:lnTo>
                    <a:lnTo>
                      <a:pt x="214" y="12"/>
                    </a:lnTo>
                    <a:lnTo>
                      <a:pt x="217" y="6"/>
                    </a:lnTo>
                    <a:lnTo>
                      <a:pt x="187" y="6"/>
                    </a:lnTo>
                  </a:path>
                </a:pathLst>
              </a:custGeom>
              <a:solidFill>
                <a:srgbClr val="000000"/>
              </a:solidFill>
              <a:ln w="9525" cap="rnd">
                <a:noFill/>
                <a:round/>
                <a:headEnd/>
                <a:tailEnd/>
              </a:ln>
            </p:spPr>
            <p:txBody>
              <a:bodyPr/>
              <a:lstStyle/>
              <a:p>
                <a:endParaRPr lang="zh-CN" altLang="en-US"/>
              </a:p>
            </p:txBody>
          </p:sp>
          <p:sp>
            <p:nvSpPr>
              <p:cNvPr id="797" name="Freeform 210"/>
              <p:cNvSpPr>
                <a:spLocks/>
              </p:cNvSpPr>
              <p:nvPr/>
            </p:nvSpPr>
            <p:spPr bwMode="auto">
              <a:xfrm>
                <a:off x="943" y="2081"/>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solidFill>
                <a:srgbClr val="FFFFFF"/>
              </a:solidFill>
              <a:ln w="9525" cap="rnd">
                <a:noFill/>
                <a:round/>
                <a:headEnd/>
                <a:tailEnd/>
              </a:ln>
            </p:spPr>
            <p:txBody>
              <a:bodyPr/>
              <a:lstStyle/>
              <a:p>
                <a:endParaRPr lang="zh-CN" altLang="en-US"/>
              </a:p>
            </p:txBody>
          </p:sp>
          <p:sp>
            <p:nvSpPr>
              <p:cNvPr id="798" name="Freeform 211"/>
              <p:cNvSpPr>
                <a:spLocks/>
              </p:cNvSpPr>
              <p:nvPr/>
            </p:nvSpPr>
            <p:spPr bwMode="auto">
              <a:xfrm>
                <a:off x="943" y="2081"/>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noFill/>
              <a:ln w="12700" cap="rnd">
                <a:solidFill>
                  <a:srgbClr val="000000"/>
                </a:solidFill>
                <a:round/>
                <a:headEnd type="none" w="sm" len="sm"/>
                <a:tailEnd type="none" w="sm" len="sm"/>
              </a:ln>
            </p:spPr>
            <p:txBody>
              <a:bodyPr/>
              <a:lstStyle/>
              <a:p>
                <a:endParaRPr lang="zh-CN" altLang="en-US"/>
              </a:p>
            </p:txBody>
          </p:sp>
          <p:sp>
            <p:nvSpPr>
              <p:cNvPr id="799" name="Freeform 212"/>
              <p:cNvSpPr>
                <a:spLocks/>
              </p:cNvSpPr>
              <p:nvPr/>
            </p:nvSpPr>
            <p:spPr bwMode="auto">
              <a:xfrm>
                <a:off x="1168" y="2246"/>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solidFill>
                <a:srgbClr val="FFFFFF"/>
              </a:solidFill>
              <a:ln w="9525" cap="rnd">
                <a:noFill/>
                <a:round/>
                <a:headEnd/>
                <a:tailEnd/>
              </a:ln>
            </p:spPr>
            <p:txBody>
              <a:bodyPr/>
              <a:lstStyle/>
              <a:p>
                <a:endParaRPr lang="zh-CN" altLang="en-US"/>
              </a:p>
            </p:txBody>
          </p:sp>
          <p:sp>
            <p:nvSpPr>
              <p:cNvPr id="800" name="Freeform 213"/>
              <p:cNvSpPr>
                <a:spLocks/>
              </p:cNvSpPr>
              <p:nvPr/>
            </p:nvSpPr>
            <p:spPr bwMode="auto">
              <a:xfrm>
                <a:off x="1168" y="2246"/>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noFill/>
              <a:ln w="12700" cap="rnd">
                <a:solidFill>
                  <a:srgbClr val="000000"/>
                </a:solidFill>
                <a:round/>
                <a:headEnd type="none" w="sm" len="sm"/>
                <a:tailEnd type="none" w="sm" len="sm"/>
              </a:ln>
            </p:spPr>
            <p:txBody>
              <a:bodyPr/>
              <a:lstStyle/>
              <a:p>
                <a:endParaRPr lang="zh-CN" altLang="en-US"/>
              </a:p>
            </p:txBody>
          </p:sp>
          <p:sp>
            <p:nvSpPr>
              <p:cNvPr id="801" name="Freeform 214"/>
              <p:cNvSpPr>
                <a:spLocks/>
              </p:cNvSpPr>
              <p:nvPr/>
            </p:nvSpPr>
            <p:spPr bwMode="auto">
              <a:xfrm>
                <a:off x="901" y="2160"/>
                <a:ext cx="292" cy="453"/>
              </a:xfrm>
              <a:custGeom>
                <a:avLst/>
                <a:gdLst>
                  <a:gd name="T0" fmla="*/ 0 w 292"/>
                  <a:gd name="T1" fmla="*/ 33 h 453"/>
                  <a:gd name="T2" fmla="*/ 0 w 292"/>
                  <a:gd name="T3" fmla="*/ 261 h 453"/>
                  <a:gd name="T4" fmla="*/ 245 w 292"/>
                  <a:gd name="T5" fmla="*/ 452 h 453"/>
                  <a:gd name="T6" fmla="*/ 291 w 292"/>
                  <a:gd name="T7" fmla="*/ 418 h 453"/>
                  <a:gd name="T8" fmla="*/ 291 w 292"/>
                  <a:gd name="T9" fmla="*/ 188 h 453"/>
                  <a:gd name="T10" fmla="*/ 42 w 292"/>
                  <a:gd name="T11" fmla="*/ 0 h 453"/>
                  <a:gd name="T12" fmla="*/ 0 w 292"/>
                  <a:gd name="T13" fmla="*/ 33 h 453"/>
                  <a:gd name="T14" fmla="*/ 0 60000 65536"/>
                  <a:gd name="T15" fmla="*/ 0 60000 65536"/>
                  <a:gd name="T16" fmla="*/ 0 60000 65536"/>
                  <a:gd name="T17" fmla="*/ 0 60000 65536"/>
                  <a:gd name="T18" fmla="*/ 0 60000 65536"/>
                  <a:gd name="T19" fmla="*/ 0 60000 65536"/>
                  <a:gd name="T20" fmla="*/ 0 60000 65536"/>
                  <a:gd name="T21" fmla="*/ 0 w 292"/>
                  <a:gd name="T22" fmla="*/ 0 h 453"/>
                  <a:gd name="T23" fmla="*/ 292 w 29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453">
                    <a:moveTo>
                      <a:pt x="0" y="33"/>
                    </a:moveTo>
                    <a:lnTo>
                      <a:pt x="0" y="261"/>
                    </a:lnTo>
                    <a:lnTo>
                      <a:pt x="245" y="452"/>
                    </a:lnTo>
                    <a:lnTo>
                      <a:pt x="291" y="418"/>
                    </a:lnTo>
                    <a:lnTo>
                      <a:pt x="291" y="188"/>
                    </a:lnTo>
                    <a:lnTo>
                      <a:pt x="42" y="0"/>
                    </a:lnTo>
                    <a:lnTo>
                      <a:pt x="0" y="33"/>
                    </a:lnTo>
                  </a:path>
                </a:pathLst>
              </a:custGeom>
              <a:solidFill>
                <a:srgbClr val="FFFFFF"/>
              </a:solidFill>
              <a:ln w="9525" cap="rnd">
                <a:noFill/>
                <a:round/>
                <a:headEnd/>
                <a:tailEnd/>
              </a:ln>
            </p:spPr>
            <p:txBody>
              <a:bodyPr/>
              <a:lstStyle/>
              <a:p>
                <a:endParaRPr lang="zh-CN" altLang="en-US"/>
              </a:p>
            </p:txBody>
          </p:sp>
          <p:sp>
            <p:nvSpPr>
              <p:cNvPr id="802" name="Freeform 215"/>
              <p:cNvSpPr>
                <a:spLocks/>
              </p:cNvSpPr>
              <p:nvPr/>
            </p:nvSpPr>
            <p:spPr bwMode="auto">
              <a:xfrm>
                <a:off x="894" y="2195"/>
                <a:ext cx="44" cy="234"/>
              </a:xfrm>
              <a:custGeom>
                <a:avLst/>
                <a:gdLst>
                  <a:gd name="T0" fmla="*/ 36 w 44"/>
                  <a:gd name="T1" fmla="*/ 222 h 234"/>
                  <a:gd name="T2" fmla="*/ 43 w 44"/>
                  <a:gd name="T3" fmla="*/ 226 h 234"/>
                  <a:gd name="T4" fmla="*/ 43 w 44"/>
                  <a:gd name="T5" fmla="*/ 0 h 234"/>
                  <a:gd name="T6" fmla="*/ 0 w 44"/>
                  <a:gd name="T7" fmla="*/ 0 h 234"/>
                  <a:gd name="T8" fmla="*/ 0 w 44"/>
                  <a:gd name="T9" fmla="*/ 226 h 234"/>
                  <a:gd name="T10" fmla="*/ 6 w 44"/>
                  <a:gd name="T11" fmla="*/ 233 h 234"/>
                  <a:gd name="T12" fmla="*/ 36 w 44"/>
                  <a:gd name="T13" fmla="*/ 222 h 234"/>
                  <a:gd name="T14" fmla="*/ 0 60000 65536"/>
                  <a:gd name="T15" fmla="*/ 0 60000 65536"/>
                  <a:gd name="T16" fmla="*/ 0 60000 65536"/>
                  <a:gd name="T17" fmla="*/ 0 60000 65536"/>
                  <a:gd name="T18" fmla="*/ 0 60000 65536"/>
                  <a:gd name="T19" fmla="*/ 0 60000 65536"/>
                  <a:gd name="T20" fmla="*/ 0 60000 65536"/>
                  <a:gd name="T21" fmla="*/ 0 w 44"/>
                  <a:gd name="T22" fmla="*/ 0 h 234"/>
                  <a:gd name="T23" fmla="*/ 44 w 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34">
                    <a:moveTo>
                      <a:pt x="36" y="222"/>
                    </a:moveTo>
                    <a:lnTo>
                      <a:pt x="43" y="226"/>
                    </a:lnTo>
                    <a:lnTo>
                      <a:pt x="43" y="0"/>
                    </a:lnTo>
                    <a:lnTo>
                      <a:pt x="0" y="0"/>
                    </a:lnTo>
                    <a:lnTo>
                      <a:pt x="0" y="226"/>
                    </a:lnTo>
                    <a:lnTo>
                      <a:pt x="6" y="233"/>
                    </a:lnTo>
                    <a:lnTo>
                      <a:pt x="36" y="222"/>
                    </a:lnTo>
                  </a:path>
                </a:pathLst>
              </a:custGeom>
              <a:solidFill>
                <a:srgbClr val="000000"/>
              </a:solidFill>
              <a:ln w="9525" cap="rnd">
                <a:noFill/>
                <a:round/>
                <a:headEnd/>
                <a:tailEnd/>
              </a:ln>
            </p:spPr>
            <p:txBody>
              <a:bodyPr/>
              <a:lstStyle/>
              <a:p>
                <a:endParaRPr lang="zh-CN" altLang="en-US"/>
              </a:p>
            </p:txBody>
          </p:sp>
          <p:sp>
            <p:nvSpPr>
              <p:cNvPr id="803" name="Freeform 216"/>
              <p:cNvSpPr>
                <a:spLocks/>
              </p:cNvSpPr>
              <p:nvPr/>
            </p:nvSpPr>
            <p:spPr bwMode="auto">
              <a:xfrm>
                <a:off x="895" y="2416"/>
                <a:ext cx="260" cy="207"/>
              </a:xfrm>
              <a:custGeom>
                <a:avLst/>
                <a:gdLst>
                  <a:gd name="T0" fmla="*/ 245 w 260"/>
                  <a:gd name="T1" fmla="*/ 191 h 207"/>
                  <a:gd name="T2" fmla="*/ 259 w 260"/>
                  <a:gd name="T3" fmla="*/ 191 h 207"/>
                  <a:gd name="T4" fmla="*/ 13 w 260"/>
                  <a:gd name="T5" fmla="*/ 0 h 207"/>
                  <a:gd name="T6" fmla="*/ 0 w 260"/>
                  <a:gd name="T7" fmla="*/ 10 h 207"/>
                  <a:gd name="T8" fmla="*/ 245 w 260"/>
                  <a:gd name="T9" fmla="*/ 201 h 207"/>
                  <a:gd name="T10" fmla="*/ 259 w 260"/>
                  <a:gd name="T11" fmla="*/ 201 h 207"/>
                  <a:gd name="T12" fmla="*/ 245 w 260"/>
                  <a:gd name="T13" fmla="*/ 201 h 207"/>
                  <a:gd name="T14" fmla="*/ 250 w 260"/>
                  <a:gd name="T15" fmla="*/ 206 h 207"/>
                  <a:gd name="T16" fmla="*/ 259 w 260"/>
                  <a:gd name="T17" fmla="*/ 201 h 207"/>
                  <a:gd name="T18" fmla="*/ 245 w 260"/>
                  <a:gd name="T19" fmla="*/ 191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207"/>
                  <a:gd name="T32" fmla="*/ 260 w 260"/>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207">
                    <a:moveTo>
                      <a:pt x="245" y="191"/>
                    </a:moveTo>
                    <a:lnTo>
                      <a:pt x="259" y="191"/>
                    </a:lnTo>
                    <a:lnTo>
                      <a:pt x="13" y="0"/>
                    </a:lnTo>
                    <a:lnTo>
                      <a:pt x="0" y="10"/>
                    </a:lnTo>
                    <a:lnTo>
                      <a:pt x="245" y="201"/>
                    </a:lnTo>
                    <a:lnTo>
                      <a:pt x="259" y="201"/>
                    </a:lnTo>
                    <a:lnTo>
                      <a:pt x="245" y="201"/>
                    </a:lnTo>
                    <a:lnTo>
                      <a:pt x="250" y="206"/>
                    </a:lnTo>
                    <a:lnTo>
                      <a:pt x="259" y="201"/>
                    </a:lnTo>
                    <a:lnTo>
                      <a:pt x="245" y="191"/>
                    </a:lnTo>
                  </a:path>
                </a:pathLst>
              </a:custGeom>
              <a:solidFill>
                <a:srgbClr val="000000"/>
              </a:solidFill>
              <a:ln w="9525" cap="rnd">
                <a:noFill/>
                <a:round/>
                <a:headEnd/>
                <a:tailEnd/>
              </a:ln>
            </p:spPr>
            <p:txBody>
              <a:bodyPr/>
              <a:lstStyle/>
              <a:p>
                <a:endParaRPr lang="zh-CN" altLang="en-US"/>
              </a:p>
            </p:txBody>
          </p:sp>
          <p:sp>
            <p:nvSpPr>
              <p:cNvPr id="804" name="Freeform 217"/>
              <p:cNvSpPr>
                <a:spLocks/>
              </p:cNvSpPr>
              <p:nvPr/>
            </p:nvSpPr>
            <p:spPr bwMode="auto">
              <a:xfrm>
                <a:off x="1143" y="2570"/>
                <a:ext cx="57" cy="49"/>
              </a:xfrm>
              <a:custGeom>
                <a:avLst/>
                <a:gdLst>
                  <a:gd name="T0" fmla="*/ 38 w 57"/>
                  <a:gd name="T1" fmla="*/ 6 h 49"/>
                  <a:gd name="T2" fmla="*/ 40 w 57"/>
                  <a:gd name="T3" fmla="*/ 0 h 49"/>
                  <a:gd name="T4" fmla="*/ 0 w 57"/>
                  <a:gd name="T5" fmla="*/ 37 h 49"/>
                  <a:gd name="T6" fmla="*/ 12 w 57"/>
                  <a:gd name="T7" fmla="*/ 48 h 49"/>
                  <a:gd name="T8" fmla="*/ 53 w 57"/>
                  <a:gd name="T9" fmla="*/ 10 h 49"/>
                  <a:gd name="T10" fmla="*/ 56 w 57"/>
                  <a:gd name="T11" fmla="*/ 6 h 49"/>
                  <a:gd name="T12" fmla="*/ 53 w 57"/>
                  <a:gd name="T13" fmla="*/ 10 h 49"/>
                  <a:gd name="T14" fmla="*/ 56 w 57"/>
                  <a:gd name="T15" fmla="*/ 8 h 49"/>
                  <a:gd name="T16" fmla="*/ 56 w 57"/>
                  <a:gd name="T17" fmla="*/ 6 h 49"/>
                  <a:gd name="T18" fmla="*/ 38 w 57"/>
                  <a:gd name="T19" fmla="*/ 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9"/>
                  <a:gd name="T32" fmla="*/ 57 w 5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9">
                    <a:moveTo>
                      <a:pt x="38" y="6"/>
                    </a:moveTo>
                    <a:lnTo>
                      <a:pt x="40" y="0"/>
                    </a:lnTo>
                    <a:lnTo>
                      <a:pt x="0" y="37"/>
                    </a:lnTo>
                    <a:lnTo>
                      <a:pt x="12" y="48"/>
                    </a:lnTo>
                    <a:lnTo>
                      <a:pt x="53" y="10"/>
                    </a:lnTo>
                    <a:lnTo>
                      <a:pt x="56" y="6"/>
                    </a:lnTo>
                    <a:lnTo>
                      <a:pt x="53" y="10"/>
                    </a:lnTo>
                    <a:lnTo>
                      <a:pt x="56" y="8"/>
                    </a:lnTo>
                    <a:lnTo>
                      <a:pt x="56" y="6"/>
                    </a:lnTo>
                    <a:lnTo>
                      <a:pt x="38" y="6"/>
                    </a:lnTo>
                  </a:path>
                </a:pathLst>
              </a:custGeom>
              <a:solidFill>
                <a:srgbClr val="000000"/>
              </a:solidFill>
              <a:ln w="9525" cap="rnd">
                <a:noFill/>
                <a:round/>
                <a:headEnd/>
                <a:tailEnd/>
              </a:ln>
            </p:spPr>
            <p:txBody>
              <a:bodyPr/>
              <a:lstStyle/>
              <a:p>
                <a:endParaRPr lang="zh-CN" altLang="en-US"/>
              </a:p>
            </p:txBody>
          </p:sp>
          <p:sp>
            <p:nvSpPr>
              <p:cNvPr id="805" name="Freeform 218"/>
              <p:cNvSpPr>
                <a:spLocks/>
              </p:cNvSpPr>
              <p:nvPr/>
            </p:nvSpPr>
            <p:spPr bwMode="auto">
              <a:xfrm>
                <a:off x="1181" y="2345"/>
                <a:ext cx="40" cy="217"/>
              </a:xfrm>
              <a:custGeom>
                <a:avLst/>
                <a:gdLst>
                  <a:gd name="T0" fmla="*/ 5 w 40"/>
                  <a:gd name="T1" fmla="*/ 9 h 217"/>
                  <a:gd name="T2" fmla="*/ 0 w 40"/>
                  <a:gd name="T3" fmla="*/ 3 h 217"/>
                  <a:gd name="T4" fmla="*/ 0 w 40"/>
                  <a:gd name="T5" fmla="*/ 216 h 217"/>
                  <a:gd name="T6" fmla="*/ 39 w 40"/>
                  <a:gd name="T7" fmla="*/ 216 h 217"/>
                  <a:gd name="T8" fmla="*/ 39 w 40"/>
                  <a:gd name="T9" fmla="*/ 3 h 217"/>
                  <a:gd name="T10" fmla="*/ 33 w 40"/>
                  <a:gd name="T11" fmla="*/ 0 h 217"/>
                  <a:gd name="T12" fmla="*/ 39 w 40"/>
                  <a:gd name="T13" fmla="*/ 3 h 217"/>
                  <a:gd name="T14" fmla="*/ 39 w 40"/>
                  <a:gd name="T15" fmla="*/ 1 h 217"/>
                  <a:gd name="T16" fmla="*/ 33 w 40"/>
                  <a:gd name="T17" fmla="*/ 0 h 217"/>
                  <a:gd name="T18" fmla="*/ 5 w 40"/>
                  <a:gd name="T19" fmla="*/ 9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17"/>
                  <a:gd name="T32" fmla="*/ 40 w 40"/>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17">
                    <a:moveTo>
                      <a:pt x="5" y="9"/>
                    </a:moveTo>
                    <a:lnTo>
                      <a:pt x="0" y="3"/>
                    </a:lnTo>
                    <a:lnTo>
                      <a:pt x="0" y="216"/>
                    </a:lnTo>
                    <a:lnTo>
                      <a:pt x="39" y="216"/>
                    </a:lnTo>
                    <a:lnTo>
                      <a:pt x="39" y="3"/>
                    </a:lnTo>
                    <a:lnTo>
                      <a:pt x="33" y="0"/>
                    </a:lnTo>
                    <a:lnTo>
                      <a:pt x="39" y="3"/>
                    </a:lnTo>
                    <a:lnTo>
                      <a:pt x="39" y="1"/>
                    </a:lnTo>
                    <a:lnTo>
                      <a:pt x="33" y="0"/>
                    </a:lnTo>
                    <a:lnTo>
                      <a:pt x="5" y="9"/>
                    </a:lnTo>
                  </a:path>
                </a:pathLst>
              </a:custGeom>
              <a:solidFill>
                <a:srgbClr val="000000"/>
              </a:solidFill>
              <a:ln w="9525" cap="rnd">
                <a:noFill/>
                <a:round/>
                <a:headEnd/>
                <a:tailEnd/>
              </a:ln>
            </p:spPr>
            <p:txBody>
              <a:bodyPr/>
              <a:lstStyle/>
              <a:p>
                <a:endParaRPr lang="zh-CN" altLang="en-US"/>
              </a:p>
            </p:txBody>
          </p:sp>
          <p:sp>
            <p:nvSpPr>
              <p:cNvPr id="806" name="Freeform 219"/>
              <p:cNvSpPr>
                <a:spLocks/>
              </p:cNvSpPr>
              <p:nvPr/>
            </p:nvSpPr>
            <p:spPr bwMode="auto">
              <a:xfrm>
                <a:off x="938" y="2152"/>
                <a:ext cx="261" cy="204"/>
              </a:xfrm>
              <a:custGeom>
                <a:avLst/>
                <a:gdLst>
                  <a:gd name="T0" fmla="*/ 13 w 261"/>
                  <a:gd name="T1" fmla="*/ 16 h 204"/>
                  <a:gd name="T2" fmla="*/ 0 w 261"/>
                  <a:gd name="T3" fmla="*/ 16 h 204"/>
                  <a:gd name="T4" fmla="*/ 246 w 261"/>
                  <a:gd name="T5" fmla="*/ 203 h 204"/>
                  <a:gd name="T6" fmla="*/ 260 w 261"/>
                  <a:gd name="T7" fmla="*/ 192 h 204"/>
                  <a:gd name="T8" fmla="*/ 13 w 261"/>
                  <a:gd name="T9" fmla="*/ 4 h 204"/>
                  <a:gd name="T10" fmla="*/ 0 w 261"/>
                  <a:gd name="T11" fmla="*/ 4 h 204"/>
                  <a:gd name="T12" fmla="*/ 13 w 261"/>
                  <a:gd name="T13" fmla="*/ 4 h 204"/>
                  <a:gd name="T14" fmla="*/ 5 w 261"/>
                  <a:gd name="T15" fmla="*/ 0 h 204"/>
                  <a:gd name="T16" fmla="*/ 0 w 261"/>
                  <a:gd name="T17" fmla="*/ 4 h 204"/>
                  <a:gd name="T18" fmla="*/ 13 w 261"/>
                  <a:gd name="T19" fmla="*/ 16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204"/>
                  <a:gd name="T32" fmla="*/ 261 w 261"/>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204">
                    <a:moveTo>
                      <a:pt x="13" y="16"/>
                    </a:moveTo>
                    <a:lnTo>
                      <a:pt x="0" y="16"/>
                    </a:lnTo>
                    <a:lnTo>
                      <a:pt x="246" y="203"/>
                    </a:lnTo>
                    <a:lnTo>
                      <a:pt x="260" y="192"/>
                    </a:lnTo>
                    <a:lnTo>
                      <a:pt x="13" y="4"/>
                    </a:lnTo>
                    <a:lnTo>
                      <a:pt x="0" y="4"/>
                    </a:lnTo>
                    <a:lnTo>
                      <a:pt x="13" y="4"/>
                    </a:lnTo>
                    <a:lnTo>
                      <a:pt x="5" y="0"/>
                    </a:lnTo>
                    <a:lnTo>
                      <a:pt x="0" y="4"/>
                    </a:lnTo>
                    <a:lnTo>
                      <a:pt x="13" y="16"/>
                    </a:lnTo>
                  </a:path>
                </a:pathLst>
              </a:custGeom>
              <a:solidFill>
                <a:srgbClr val="000000"/>
              </a:solidFill>
              <a:ln w="9525" cap="rnd">
                <a:noFill/>
                <a:round/>
                <a:headEnd/>
                <a:tailEnd/>
              </a:ln>
            </p:spPr>
            <p:txBody>
              <a:bodyPr/>
              <a:lstStyle/>
              <a:p>
                <a:endParaRPr lang="zh-CN" altLang="en-US"/>
              </a:p>
            </p:txBody>
          </p:sp>
          <p:sp>
            <p:nvSpPr>
              <p:cNvPr id="807" name="Freeform 220"/>
              <p:cNvSpPr>
                <a:spLocks/>
              </p:cNvSpPr>
              <p:nvPr/>
            </p:nvSpPr>
            <p:spPr bwMode="auto">
              <a:xfrm>
                <a:off x="894" y="2156"/>
                <a:ext cx="60" cy="45"/>
              </a:xfrm>
              <a:custGeom>
                <a:avLst/>
                <a:gdLst>
                  <a:gd name="T0" fmla="*/ 18 w 60"/>
                  <a:gd name="T1" fmla="*/ 38 h 45"/>
                  <a:gd name="T2" fmla="*/ 16 w 60"/>
                  <a:gd name="T3" fmla="*/ 44 h 45"/>
                  <a:gd name="T4" fmla="*/ 59 w 60"/>
                  <a:gd name="T5" fmla="*/ 12 h 45"/>
                  <a:gd name="T6" fmla="*/ 45 w 60"/>
                  <a:gd name="T7" fmla="*/ 0 h 45"/>
                  <a:gd name="T8" fmla="*/ 2 w 60"/>
                  <a:gd name="T9" fmla="*/ 32 h 45"/>
                  <a:gd name="T10" fmla="*/ 0 w 60"/>
                  <a:gd name="T11" fmla="*/ 38 h 45"/>
                  <a:gd name="T12" fmla="*/ 2 w 60"/>
                  <a:gd name="T13" fmla="*/ 32 h 45"/>
                  <a:gd name="T14" fmla="*/ 0 w 60"/>
                  <a:gd name="T15" fmla="*/ 34 h 45"/>
                  <a:gd name="T16" fmla="*/ 0 w 60"/>
                  <a:gd name="T17" fmla="*/ 38 h 45"/>
                  <a:gd name="T18" fmla="*/ 18 w 60"/>
                  <a:gd name="T19" fmla="*/ 38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5"/>
                  <a:gd name="T32" fmla="*/ 60 w 6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5">
                    <a:moveTo>
                      <a:pt x="18" y="38"/>
                    </a:moveTo>
                    <a:lnTo>
                      <a:pt x="16" y="44"/>
                    </a:lnTo>
                    <a:lnTo>
                      <a:pt x="59" y="12"/>
                    </a:lnTo>
                    <a:lnTo>
                      <a:pt x="45" y="0"/>
                    </a:lnTo>
                    <a:lnTo>
                      <a:pt x="2" y="32"/>
                    </a:lnTo>
                    <a:lnTo>
                      <a:pt x="0" y="38"/>
                    </a:lnTo>
                    <a:lnTo>
                      <a:pt x="2" y="32"/>
                    </a:lnTo>
                    <a:lnTo>
                      <a:pt x="0" y="34"/>
                    </a:lnTo>
                    <a:lnTo>
                      <a:pt x="0" y="38"/>
                    </a:lnTo>
                    <a:lnTo>
                      <a:pt x="18" y="38"/>
                    </a:lnTo>
                  </a:path>
                </a:pathLst>
              </a:custGeom>
              <a:solidFill>
                <a:srgbClr val="000000"/>
              </a:solidFill>
              <a:ln w="9525" cap="rnd">
                <a:noFill/>
                <a:round/>
                <a:headEnd/>
                <a:tailEnd/>
              </a:ln>
            </p:spPr>
            <p:txBody>
              <a:bodyPr/>
              <a:lstStyle/>
              <a:p>
                <a:endParaRPr lang="zh-CN" altLang="en-US"/>
              </a:p>
            </p:txBody>
          </p:sp>
          <p:sp>
            <p:nvSpPr>
              <p:cNvPr id="808" name="Freeform 221"/>
              <p:cNvSpPr>
                <a:spLocks/>
              </p:cNvSpPr>
              <p:nvPr/>
            </p:nvSpPr>
            <p:spPr bwMode="auto">
              <a:xfrm>
                <a:off x="901" y="2195"/>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solidFill>
                <a:srgbClr val="FFFFFF"/>
              </a:solidFill>
              <a:ln w="9525" cap="rnd">
                <a:noFill/>
                <a:round/>
                <a:headEnd/>
                <a:tailEnd/>
              </a:ln>
            </p:spPr>
            <p:txBody>
              <a:bodyPr/>
              <a:lstStyle/>
              <a:p>
                <a:endParaRPr lang="zh-CN" altLang="en-US"/>
              </a:p>
            </p:txBody>
          </p:sp>
          <p:sp>
            <p:nvSpPr>
              <p:cNvPr id="809" name="Freeform 222"/>
              <p:cNvSpPr>
                <a:spLocks/>
              </p:cNvSpPr>
              <p:nvPr/>
            </p:nvSpPr>
            <p:spPr bwMode="auto">
              <a:xfrm>
                <a:off x="901" y="2195"/>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noFill/>
              <a:ln w="12700" cap="rnd">
                <a:solidFill>
                  <a:srgbClr val="000000"/>
                </a:solidFill>
                <a:round/>
                <a:headEnd type="none" w="sm" len="sm"/>
                <a:tailEnd type="none" w="sm" len="sm"/>
              </a:ln>
            </p:spPr>
            <p:txBody>
              <a:bodyPr/>
              <a:lstStyle/>
              <a:p>
                <a:endParaRPr lang="zh-CN" altLang="en-US"/>
              </a:p>
            </p:txBody>
          </p:sp>
          <p:sp>
            <p:nvSpPr>
              <p:cNvPr id="810" name="Freeform 223"/>
              <p:cNvSpPr>
                <a:spLocks/>
              </p:cNvSpPr>
              <p:nvPr/>
            </p:nvSpPr>
            <p:spPr bwMode="auto">
              <a:xfrm>
                <a:off x="927" y="2232"/>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solidFill>
                <a:srgbClr val="000000"/>
              </a:solidFill>
              <a:ln w="9525" cap="rnd">
                <a:noFill/>
                <a:round/>
                <a:headEnd/>
                <a:tailEnd/>
              </a:ln>
            </p:spPr>
            <p:txBody>
              <a:bodyPr/>
              <a:lstStyle/>
              <a:p>
                <a:endParaRPr lang="zh-CN" altLang="en-US"/>
              </a:p>
            </p:txBody>
          </p:sp>
          <p:sp>
            <p:nvSpPr>
              <p:cNvPr id="811" name="Freeform 224"/>
              <p:cNvSpPr>
                <a:spLocks/>
              </p:cNvSpPr>
              <p:nvPr/>
            </p:nvSpPr>
            <p:spPr bwMode="auto">
              <a:xfrm>
                <a:off x="927" y="2232"/>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noFill/>
              <a:ln w="12700" cap="rnd">
                <a:solidFill>
                  <a:srgbClr val="000000"/>
                </a:solidFill>
                <a:round/>
                <a:headEnd type="none" w="sm" len="sm"/>
                <a:tailEnd type="none" w="sm" len="sm"/>
              </a:ln>
            </p:spPr>
            <p:txBody>
              <a:bodyPr/>
              <a:lstStyle/>
              <a:p>
                <a:endParaRPr lang="zh-CN" altLang="en-US"/>
              </a:p>
            </p:txBody>
          </p:sp>
          <p:grpSp>
            <p:nvGrpSpPr>
              <p:cNvPr id="812" name="Group 225"/>
              <p:cNvGrpSpPr>
                <a:grpSpLocks/>
              </p:cNvGrpSpPr>
              <p:nvPr/>
            </p:nvGrpSpPr>
            <p:grpSpPr bwMode="auto">
              <a:xfrm>
                <a:off x="1676" y="2010"/>
                <a:ext cx="179" cy="552"/>
                <a:chOff x="1676" y="2010"/>
                <a:chExt cx="179" cy="552"/>
              </a:xfrm>
            </p:grpSpPr>
            <p:sp>
              <p:nvSpPr>
                <p:cNvPr id="814" name="AutoShape 226"/>
                <p:cNvSpPr>
                  <a:spLocks noChangeArrowheads="1"/>
                </p:cNvSpPr>
                <p:nvPr/>
              </p:nvSpPr>
              <p:spPr bwMode="auto">
                <a:xfrm rot="-240000">
                  <a:off x="1726" y="2010"/>
                  <a:ext cx="85" cy="409"/>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815" name="AutoShape 227"/>
                <p:cNvSpPr>
                  <a:spLocks noChangeArrowheads="1"/>
                </p:cNvSpPr>
                <p:nvPr/>
              </p:nvSpPr>
              <p:spPr bwMode="auto">
                <a:xfrm rot="60000">
                  <a:off x="1676" y="2476"/>
                  <a:ext cx="179" cy="86"/>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816" name="Line 228"/>
                <p:cNvSpPr>
                  <a:spLocks noChangeShapeType="1"/>
                </p:cNvSpPr>
                <p:nvPr/>
              </p:nvSpPr>
              <p:spPr bwMode="auto">
                <a:xfrm>
                  <a:off x="1764" y="2418"/>
                  <a:ext cx="0" cy="7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813" name="Freeform 229"/>
              <p:cNvSpPr>
                <a:spLocks/>
              </p:cNvSpPr>
              <p:nvPr/>
            </p:nvSpPr>
            <p:spPr bwMode="auto">
              <a:xfrm>
                <a:off x="1377" y="2345"/>
                <a:ext cx="393" cy="292"/>
              </a:xfrm>
              <a:custGeom>
                <a:avLst/>
                <a:gdLst>
                  <a:gd name="T0" fmla="*/ 392 w 393"/>
                  <a:gd name="T1" fmla="*/ 220 h 292"/>
                  <a:gd name="T2" fmla="*/ 392 w 393"/>
                  <a:gd name="T3" fmla="*/ 234 h 292"/>
                  <a:gd name="T4" fmla="*/ 392 w 393"/>
                  <a:gd name="T5" fmla="*/ 244 h 292"/>
                  <a:gd name="T6" fmla="*/ 380 w 393"/>
                  <a:gd name="T7" fmla="*/ 255 h 292"/>
                  <a:gd name="T8" fmla="*/ 369 w 393"/>
                  <a:gd name="T9" fmla="*/ 266 h 292"/>
                  <a:gd name="T10" fmla="*/ 358 w 393"/>
                  <a:gd name="T11" fmla="*/ 276 h 292"/>
                  <a:gd name="T12" fmla="*/ 347 w 393"/>
                  <a:gd name="T13" fmla="*/ 283 h 292"/>
                  <a:gd name="T14" fmla="*/ 336 w 393"/>
                  <a:gd name="T15" fmla="*/ 287 h 292"/>
                  <a:gd name="T16" fmla="*/ 325 w 393"/>
                  <a:gd name="T17" fmla="*/ 291 h 292"/>
                  <a:gd name="T18" fmla="*/ 314 w 393"/>
                  <a:gd name="T19" fmla="*/ 291 h 292"/>
                  <a:gd name="T20" fmla="*/ 303 w 393"/>
                  <a:gd name="T21" fmla="*/ 291 h 292"/>
                  <a:gd name="T22" fmla="*/ 292 w 393"/>
                  <a:gd name="T23" fmla="*/ 291 h 292"/>
                  <a:gd name="T24" fmla="*/ 281 w 393"/>
                  <a:gd name="T25" fmla="*/ 287 h 292"/>
                  <a:gd name="T26" fmla="*/ 269 w 393"/>
                  <a:gd name="T27" fmla="*/ 283 h 292"/>
                  <a:gd name="T28" fmla="*/ 255 w 393"/>
                  <a:gd name="T29" fmla="*/ 276 h 292"/>
                  <a:gd name="T30" fmla="*/ 244 w 393"/>
                  <a:gd name="T31" fmla="*/ 266 h 292"/>
                  <a:gd name="T32" fmla="*/ 236 w 393"/>
                  <a:gd name="T33" fmla="*/ 251 h 292"/>
                  <a:gd name="T34" fmla="*/ 229 w 393"/>
                  <a:gd name="T35" fmla="*/ 241 h 292"/>
                  <a:gd name="T36" fmla="*/ 221 w 393"/>
                  <a:gd name="T37" fmla="*/ 227 h 292"/>
                  <a:gd name="T38" fmla="*/ 214 w 393"/>
                  <a:gd name="T39" fmla="*/ 212 h 292"/>
                  <a:gd name="T40" fmla="*/ 214 w 393"/>
                  <a:gd name="T41" fmla="*/ 202 h 292"/>
                  <a:gd name="T42" fmla="*/ 207 w 393"/>
                  <a:gd name="T43" fmla="*/ 188 h 292"/>
                  <a:gd name="T44" fmla="*/ 199 w 393"/>
                  <a:gd name="T45" fmla="*/ 173 h 292"/>
                  <a:gd name="T46" fmla="*/ 196 w 393"/>
                  <a:gd name="T47" fmla="*/ 163 h 292"/>
                  <a:gd name="T48" fmla="*/ 192 w 393"/>
                  <a:gd name="T49" fmla="*/ 152 h 292"/>
                  <a:gd name="T50" fmla="*/ 188 w 393"/>
                  <a:gd name="T51" fmla="*/ 141 h 292"/>
                  <a:gd name="T52" fmla="*/ 184 w 393"/>
                  <a:gd name="T53" fmla="*/ 127 h 292"/>
                  <a:gd name="T54" fmla="*/ 184 w 393"/>
                  <a:gd name="T55" fmla="*/ 117 h 292"/>
                  <a:gd name="T56" fmla="*/ 184 w 393"/>
                  <a:gd name="T57" fmla="*/ 106 h 292"/>
                  <a:gd name="T58" fmla="*/ 184 w 393"/>
                  <a:gd name="T59" fmla="*/ 95 h 292"/>
                  <a:gd name="T60" fmla="*/ 184 w 393"/>
                  <a:gd name="T61" fmla="*/ 85 h 292"/>
                  <a:gd name="T62" fmla="*/ 184 w 393"/>
                  <a:gd name="T63" fmla="*/ 70 h 292"/>
                  <a:gd name="T64" fmla="*/ 184 w 393"/>
                  <a:gd name="T65" fmla="*/ 60 h 292"/>
                  <a:gd name="T66" fmla="*/ 181 w 393"/>
                  <a:gd name="T67" fmla="*/ 49 h 292"/>
                  <a:gd name="T68" fmla="*/ 170 w 393"/>
                  <a:gd name="T69" fmla="*/ 39 h 292"/>
                  <a:gd name="T70" fmla="*/ 159 w 393"/>
                  <a:gd name="T71" fmla="*/ 28 h 292"/>
                  <a:gd name="T72" fmla="*/ 144 w 393"/>
                  <a:gd name="T73" fmla="*/ 17 h 292"/>
                  <a:gd name="T74" fmla="*/ 133 w 393"/>
                  <a:gd name="T75" fmla="*/ 10 h 292"/>
                  <a:gd name="T76" fmla="*/ 122 w 393"/>
                  <a:gd name="T77" fmla="*/ 3 h 292"/>
                  <a:gd name="T78" fmla="*/ 110 w 393"/>
                  <a:gd name="T79" fmla="*/ 0 h 292"/>
                  <a:gd name="T80" fmla="*/ 99 w 393"/>
                  <a:gd name="T81" fmla="*/ 0 h 292"/>
                  <a:gd name="T82" fmla="*/ 85 w 393"/>
                  <a:gd name="T83" fmla="*/ 0 h 292"/>
                  <a:gd name="T84" fmla="*/ 73 w 393"/>
                  <a:gd name="T85" fmla="*/ 0 h 292"/>
                  <a:gd name="T86" fmla="*/ 59 w 393"/>
                  <a:gd name="T87" fmla="*/ 0 h 292"/>
                  <a:gd name="T88" fmla="*/ 44 w 393"/>
                  <a:gd name="T89" fmla="*/ 7 h 292"/>
                  <a:gd name="T90" fmla="*/ 33 w 393"/>
                  <a:gd name="T91" fmla="*/ 10 h 292"/>
                  <a:gd name="T92" fmla="*/ 22 w 393"/>
                  <a:gd name="T93" fmla="*/ 14 h 292"/>
                  <a:gd name="T94" fmla="*/ 11 w 393"/>
                  <a:gd name="T95" fmla="*/ 21 h 292"/>
                  <a:gd name="T96" fmla="*/ 0 w 393"/>
                  <a:gd name="T97" fmla="*/ 28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3"/>
                  <a:gd name="T148" fmla="*/ 0 h 292"/>
                  <a:gd name="T149" fmla="*/ 393 w 393"/>
                  <a:gd name="T150" fmla="*/ 292 h 2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3" h="292">
                    <a:moveTo>
                      <a:pt x="392" y="220"/>
                    </a:moveTo>
                    <a:lnTo>
                      <a:pt x="392" y="234"/>
                    </a:lnTo>
                    <a:lnTo>
                      <a:pt x="392" y="244"/>
                    </a:lnTo>
                    <a:lnTo>
                      <a:pt x="380" y="255"/>
                    </a:lnTo>
                    <a:lnTo>
                      <a:pt x="369" y="266"/>
                    </a:lnTo>
                    <a:lnTo>
                      <a:pt x="358" y="276"/>
                    </a:lnTo>
                    <a:lnTo>
                      <a:pt x="347" y="283"/>
                    </a:lnTo>
                    <a:lnTo>
                      <a:pt x="336" y="287"/>
                    </a:lnTo>
                    <a:lnTo>
                      <a:pt x="325" y="291"/>
                    </a:lnTo>
                    <a:lnTo>
                      <a:pt x="314" y="291"/>
                    </a:lnTo>
                    <a:lnTo>
                      <a:pt x="303" y="291"/>
                    </a:lnTo>
                    <a:lnTo>
                      <a:pt x="292" y="291"/>
                    </a:lnTo>
                    <a:lnTo>
                      <a:pt x="281" y="287"/>
                    </a:lnTo>
                    <a:lnTo>
                      <a:pt x="269" y="283"/>
                    </a:lnTo>
                    <a:lnTo>
                      <a:pt x="255" y="276"/>
                    </a:lnTo>
                    <a:lnTo>
                      <a:pt x="244" y="266"/>
                    </a:lnTo>
                    <a:lnTo>
                      <a:pt x="236" y="251"/>
                    </a:lnTo>
                    <a:lnTo>
                      <a:pt x="229" y="241"/>
                    </a:lnTo>
                    <a:lnTo>
                      <a:pt x="221" y="227"/>
                    </a:lnTo>
                    <a:lnTo>
                      <a:pt x="214" y="212"/>
                    </a:lnTo>
                    <a:lnTo>
                      <a:pt x="214" y="202"/>
                    </a:lnTo>
                    <a:lnTo>
                      <a:pt x="207" y="188"/>
                    </a:lnTo>
                    <a:lnTo>
                      <a:pt x="199" y="173"/>
                    </a:lnTo>
                    <a:lnTo>
                      <a:pt x="196" y="163"/>
                    </a:lnTo>
                    <a:lnTo>
                      <a:pt x="192" y="152"/>
                    </a:lnTo>
                    <a:lnTo>
                      <a:pt x="188" y="141"/>
                    </a:lnTo>
                    <a:lnTo>
                      <a:pt x="184" y="127"/>
                    </a:lnTo>
                    <a:lnTo>
                      <a:pt x="184" y="117"/>
                    </a:lnTo>
                    <a:lnTo>
                      <a:pt x="184" y="106"/>
                    </a:lnTo>
                    <a:lnTo>
                      <a:pt x="184" y="95"/>
                    </a:lnTo>
                    <a:lnTo>
                      <a:pt x="184" y="85"/>
                    </a:lnTo>
                    <a:lnTo>
                      <a:pt x="184" y="70"/>
                    </a:lnTo>
                    <a:lnTo>
                      <a:pt x="184" y="60"/>
                    </a:lnTo>
                    <a:lnTo>
                      <a:pt x="181" y="49"/>
                    </a:lnTo>
                    <a:lnTo>
                      <a:pt x="170" y="39"/>
                    </a:lnTo>
                    <a:lnTo>
                      <a:pt x="159" y="28"/>
                    </a:lnTo>
                    <a:lnTo>
                      <a:pt x="144" y="17"/>
                    </a:lnTo>
                    <a:lnTo>
                      <a:pt x="133" y="10"/>
                    </a:lnTo>
                    <a:lnTo>
                      <a:pt x="122" y="3"/>
                    </a:lnTo>
                    <a:lnTo>
                      <a:pt x="110" y="0"/>
                    </a:lnTo>
                    <a:lnTo>
                      <a:pt x="99" y="0"/>
                    </a:lnTo>
                    <a:lnTo>
                      <a:pt x="85" y="0"/>
                    </a:lnTo>
                    <a:lnTo>
                      <a:pt x="73" y="0"/>
                    </a:lnTo>
                    <a:lnTo>
                      <a:pt x="59" y="0"/>
                    </a:lnTo>
                    <a:lnTo>
                      <a:pt x="44" y="7"/>
                    </a:lnTo>
                    <a:lnTo>
                      <a:pt x="33" y="10"/>
                    </a:lnTo>
                    <a:lnTo>
                      <a:pt x="22" y="14"/>
                    </a:lnTo>
                    <a:lnTo>
                      <a:pt x="11" y="21"/>
                    </a:lnTo>
                    <a:lnTo>
                      <a:pt x="0" y="28"/>
                    </a:lnTo>
                  </a:path>
                </a:pathLst>
              </a:custGeom>
              <a:noFill/>
              <a:ln w="12700" cap="rnd">
                <a:solidFill>
                  <a:schemeClr val="tx1"/>
                </a:solidFill>
                <a:round/>
                <a:headEnd type="none" w="sm" len="sm"/>
                <a:tailEnd type="none" w="sm" len="sm"/>
              </a:ln>
            </p:spPr>
            <p:txBody>
              <a:bodyPr/>
              <a:lstStyle/>
              <a:p>
                <a:endParaRPr lang="zh-CN" altLang="en-US"/>
              </a:p>
            </p:txBody>
          </p:sp>
        </p:grpSp>
        <p:sp>
          <p:nvSpPr>
            <p:cNvPr id="750" name="Rectangle 230"/>
            <p:cNvSpPr>
              <a:spLocks noChangeArrowheads="1"/>
            </p:cNvSpPr>
            <p:nvPr/>
          </p:nvSpPr>
          <p:spPr bwMode="auto">
            <a:xfrm>
              <a:off x="1453" y="3109"/>
              <a:ext cx="820" cy="465"/>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p:spPr>
        <p:txBody>
          <a:bodyPr/>
          <a:lstStyle/>
          <a:p>
            <a:fld id="{CCDC604A-F092-42F9-A623-8ACA6B4AA100}" type="slidenum">
              <a:rPr lang="en-US" altLang="zh-CN" smtClean="0"/>
              <a:pPr/>
              <a:t>49</a:t>
            </a:fld>
            <a:endParaRPr lang="en-US" altLang="zh-CN"/>
          </a:p>
        </p:txBody>
      </p:sp>
      <p:sp>
        <p:nvSpPr>
          <p:cNvPr id="54275" name="Freeform 2" descr="Outlined diamond"/>
          <p:cNvSpPr>
            <a:spLocks/>
          </p:cNvSpPr>
          <p:nvPr/>
        </p:nvSpPr>
        <p:spPr bwMode="auto">
          <a:xfrm>
            <a:off x="571500" y="1790700"/>
            <a:ext cx="7640638" cy="2420938"/>
          </a:xfrm>
          <a:custGeom>
            <a:avLst/>
            <a:gdLst>
              <a:gd name="T0" fmla="*/ 2147483647 w 4813"/>
              <a:gd name="T1" fmla="*/ 937498415 h 1525"/>
              <a:gd name="T2" fmla="*/ 2147483647 w 4813"/>
              <a:gd name="T3" fmla="*/ 1391126489 h 1525"/>
              <a:gd name="T4" fmla="*/ 2147483647 w 4813"/>
              <a:gd name="T5" fmla="*/ 2026206188 h 1525"/>
              <a:gd name="T6" fmla="*/ 2147483647 w 4813"/>
              <a:gd name="T7" fmla="*/ 2147483647 h 1525"/>
              <a:gd name="T8" fmla="*/ 2147483647 w 4813"/>
              <a:gd name="T9" fmla="*/ 2147483647 h 1525"/>
              <a:gd name="T10" fmla="*/ 2147483647 w 4813"/>
              <a:gd name="T11" fmla="*/ 2147483647 h 1525"/>
              <a:gd name="T12" fmla="*/ 2147483647 w 4813"/>
              <a:gd name="T13" fmla="*/ 2147483647 h 1525"/>
              <a:gd name="T14" fmla="*/ 2147483647 w 4813"/>
              <a:gd name="T15" fmla="*/ 2147483647 h 1525"/>
              <a:gd name="T16" fmla="*/ 2147483647 w 4813"/>
              <a:gd name="T17" fmla="*/ 2147483647 h 1525"/>
              <a:gd name="T18" fmla="*/ 2147483647 w 4813"/>
              <a:gd name="T19" fmla="*/ 2147483647 h 1525"/>
              <a:gd name="T20" fmla="*/ 1814512676 w 4813"/>
              <a:gd name="T21" fmla="*/ 2147483647 h 1525"/>
              <a:gd name="T22" fmla="*/ 1239916850 w 4813"/>
              <a:gd name="T23" fmla="*/ 2147483647 h 1525"/>
              <a:gd name="T24" fmla="*/ 695563087 w 4813"/>
              <a:gd name="T25" fmla="*/ 2147483647 h 1525"/>
              <a:gd name="T26" fmla="*/ 211693152 w 4813"/>
              <a:gd name="T27" fmla="*/ 2147483647 h 1525"/>
              <a:gd name="T28" fmla="*/ 60483754 w 4813"/>
              <a:gd name="T29" fmla="*/ 2147483647 h 1525"/>
              <a:gd name="T30" fmla="*/ 0 w 4813"/>
              <a:gd name="T31" fmla="*/ 2147483647 h 1525"/>
              <a:gd name="T32" fmla="*/ 151209373 w 4813"/>
              <a:gd name="T33" fmla="*/ 2147483647 h 1525"/>
              <a:gd name="T34" fmla="*/ 453628169 w 4813"/>
              <a:gd name="T35" fmla="*/ 1814513088 h 1525"/>
              <a:gd name="T36" fmla="*/ 967740067 w 4813"/>
              <a:gd name="T37" fmla="*/ 1602819590 h 1525"/>
              <a:gd name="T38" fmla="*/ 1542335497 w 4813"/>
              <a:gd name="T39" fmla="*/ 1300400874 h 1525"/>
              <a:gd name="T40" fmla="*/ 1995963864 w 4813"/>
              <a:gd name="T41" fmla="*/ 877014672 h 1525"/>
              <a:gd name="T42" fmla="*/ 2147483647 w 4813"/>
              <a:gd name="T43" fmla="*/ 635079501 h 1525"/>
              <a:gd name="T44" fmla="*/ 2147483647 w 4813"/>
              <a:gd name="T45" fmla="*/ 604837630 h 1525"/>
              <a:gd name="T46" fmla="*/ 2147483647 w 4813"/>
              <a:gd name="T47" fmla="*/ 635079501 h 1525"/>
              <a:gd name="T48" fmla="*/ 2147483647 w 4813"/>
              <a:gd name="T49" fmla="*/ 574595758 h 1525"/>
              <a:gd name="T50" fmla="*/ 2147483647 w 4813"/>
              <a:gd name="T51" fmla="*/ 514112015 h 1525"/>
              <a:gd name="T52" fmla="*/ 2147483647 w 4813"/>
              <a:gd name="T53" fmla="*/ 393144430 h 1525"/>
              <a:gd name="T54" fmla="*/ 2147483647 w 4813"/>
              <a:gd name="T55" fmla="*/ 60483768 h 1525"/>
              <a:gd name="T56" fmla="*/ 2147483647 w 4813"/>
              <a:gd name="T57" fmla="*/ 0 h 1525"/>
              <a:gd name="T58" fmla="*/ 2147483647 w 4813"/>
              <a:gd name="T59" fmla="*/ 30241884 h 1525"/>
              <a:gd name="T60" fmla="*/ 2147483647 w 4813"/>
              <a:gd name="T61" fmla="*/ 60483768 h 1525"/>
              <a:gd name="T62" fmla="*/ 2147483647 w 4813"/>
              <a:gd name="T63" fmla="*/ 151209407 h 1525"/>
              <a:gd name="T64" fmla="*/ 2147483647 w 4813"/>
              <a:gd name="T65" fmla="*/ 272176943 h 1525"/>
              <a:gd name="T66" fmla="*/ 2147483647 w 4813"/>
              <a:gd name="T67" fmla="*/ 302418815 h 1525"/>
              <a:gd name="T68" fmla="*/ 2147483647 w 4813"/>
              <a:gd name="T69" fmla="*/ 423386400 h 1525"/>
              <a:gd name="T70" fmla="*/ 2147483647 w 4813"/>
              <a:gd name="T71" fmla="*/ 483870143 h 1525"/>
              <a:gd name="T72" fmla="*/ 2147483647 w 4813"/>
              <a:gd name="T73" fmla="*/ 574595758 h 1525"/>
              <a:gd name="T74" fmla="*/ 2147483647 w 4813"/>
              <a:gd name="T75" fmla="*/ 846772801 h 1525"/>
              <a:gd name="T76" fmla="*/ 2147483647 w 4813"/>
              <a:gd name="T77" fmla="*/ 1451610232 h 1525"/>
              <a:gd name="T78" fmla="*/ 2147483647 w 4813"/>
              <a:gd name="T79" fmla="*/ 1995964317 h 1525"/>
              <a:gd name="T80" fmla="*/ 2147483647 w 4813"/>
              <a:gd name="T81" fmla="*/ 2147483647 h 1525"/>
              <a:gd name="T82" fmla="*/ 2147483647 w 4813"/>
              <a:gd name="T83" fmla="*/ 2147483647 h 1525"/>
              <a:gd name="T84" fmla="*/ 2147483647 w 4813"/>
              <a:gd name="T85" fmla="*/ 2147483647 h 1525"/>
              <a:gd name="T86" fmla="*/ 2147483647 w 4813"/>
              <a:gd name="T87" fmla="*/ 2147483647 h 1525"/>
              <a:gd name="T88" fmla="*/ 2147483647 w 4813"/>
              <a:gd name="T89" fmla="*/ 2147483647 h 1525"/>
              <a:gd name="T90" fmla="*/ 2147483647 w 4813"/>
              <a:gd name="T91" fmla="*/ 2147483647 h 1525"/>
              <a:gd name="T92" fmla="*/ 2147483647 w 4813"/>
              <a:gd name="T93" fmla="*/ 2147483647 h 1525"/>
              <a:gd name="T94" fmla="*/ 2147483647 w 4813"/>
              <a:gd name="T95" fmla="*/ 2147483647 h 1525"/>
              <a:gd name="T96" fmla="*/ 2147483647 w 4813"/>
              <a:gd name="T97" fmla="*/ 2147483647 h 1525"/>
              <a:gd name="T98" fmla="*/ 2147483647 w 4813"/>
              <a:gd name="T99" fmla="*/ 2086689932 h 1525"/>
              <a:gd name="T100" fmla="*/ 2147483647 w 4813"/>
              <a:gd name="T101" fmla="*/ 1481852103 h 1525"/>
              <a:gd name="T102" fmla="*/ 2147483647 w 4813"/>
              <a:gd name="T103" fmla="*/ 967740287 h 1525"/>
              <a:gd name="T104" fmla="*/ 2147483647 w 4813"/>
              <a:gd name="T105" fmla="*/ 665321373 h 1525"/>
              <a:gd name="T106" fmla="*/ 2147483647 w 4813"/>
              <a:gd name="T107" fmla="*/ 574595758 h 1525"/>
              <a:gd name="T108" fmla="*/ 2147483647 w 4813"/>
              <a:gd name="T109" fmla="*/ 544353887 h 1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13"/>
              <a:gd name="T166" fmla="*/ 0 h 1525"/>
              <a:gd name="T167" fmla="*/ 4813 w 4813"/>
              <a:gd name="T168" fmla="*/ 1525 h 1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13" h="1525">
                <a:moveTo>
                  <a:pt x="2424" y="264"/>
                </a:moveTo>
                <a:lnTo>
                  <a:pt x="2364" y="264"/>
                </a:lnTo>
                <a:lnTo>
                  <a:pt x="2328" y="288"/>
                </a:lnTo>
                <a:lnTo>
                  <a:pt x="2292" y="324"/>
                </a:lnTo>
                <a:lnTo>
                  <a:pt x="2244" y="372"/>
                </a:lnTo>
                <a:lnTo>
                  <a:pt x="2220" y="408"/>
                </a:lnTo>
                <a:lnTo>
                  <a:pt x="2208" y="444"/>
                </a:lnTo>
                <a:lnTo>
                  <a:pt x="2196" y="480"/>
                </a:lnTo>
                <a:lnTo>
                  <a:pt x="2196" y="516"/>
                </a:lnTo>
                <a:lnTo>
                  <a:pt x="2184" y="552"/>
                </a:lnTo>
                <a:lnTo>
                  <a:pt x="2184" y="600"/>
                </a:lnTo>
                <a:lnTo>
                  <a:pt x="2184" y="660"/>
                </a:lnTo>
                <a:lnTo>
                  <a:pt x="2196" y="696"/>
                </a:lnTo>
                <a:lnTo>
                  <a:pt x="2220" y="744"/>
                </a:lnTo>
                <a:lnTo>
                  <a:pt x="2232" y="804"/>
                </a:lnTo>
                <a:lnTo>
                  <a:pt x="2232" y="840"/>
                </a:lnTo>
                <a:lnTo>
                  <a:pt x="2256" y="876"/>
                </a:lnTo>
                <a:lnTo>
                  <a:pt x="2268" y="912"/>
                </a:lnTo>
                <a:lnTo>
                  <a:pt x="2268" y="948"/>
                </a:lnTo>
                <a:lnTo>
                  <a:pt x="2280" y="984"/>
                </a:lnTo>
                <a:lnTo>
                  <a:pt x="2280" y="1020"/>
                </a:lnTo>
                <a:lnTo>
                  <a:pt x="2280" y="1068"/>
                </a:lnTo>
                <a:lnTo>
                  <a:pt x="2256" y="1104"/>
                </a:lnTo>
                <a:lnTo>
                  <a:pt x="2208" y="1152"/>
                </a:lnTo>
                <a:lnTo>
                  <a:pt x="2172" y="1176"/>
                </a:lnTo>
                <a:lnTo>
                  <a:pt x="2136" y="1200"/>
                </a:lnTo>
                <a:lnTo>
                  <a:pt x="2088" y="1200"/>
                </a:lnTo>
                <a:lnTo>
                  <a:pt x="2052" y="1200"/>
                </a:lnTo>
                <a:lnTo>
                  <a:pt x="2016" y="1200"/>
                </a:lnTo>
                <a:lnTo>
                  <a:pt x="1968" y="1212"/>
                </a:lnTo>
                <a:lnTo>
                  <a:pt x="1932" y="1212"/>
                </a:lnTo>
                <a:lnTo>
                  <a:pt x="1872" y="1224"/>
                </a:lnTo>
                <a:lnTo>
                  <a:pt x="1812" y="1224"/>
                </a:lnTo>
                <a:lnTo>
                  <a:pt x="1764" y="1224"/>
                </a:lnTo>
                <a:lnTo>
                  <a:pt x="1704" y="1224"/>
                </a:lnTo>
                <a:lnTo>
                  <a:pt x="1656" y="1224"/>
                </a:lnTo>
                <a:lnTo>
                  <a:pt x="1608" y="1224"/>
                </a:lnTo>
                <a:lnTo>
                  <a:pt x="1548" y="1224"/>
                </a:lnTo>
                <a:lnTo>
                  <a:pt x="1500" y="1224"/>
                </a:lnTo>
                <a:lnTo>
                  <a:pt x="1440" y="1224"/>
                </a:lnTo>
                <a:lnTo>
                  <a:pt x="1392" y="1224"/>
                </a:lnTo>
                <a:lnTo>
                  <a:pt x="1320" y="1224"/>
                </a:lnTo>
                <a:lnTo>
                  <a:pt x="1272" y="1236"/>
                </a:lnTo>
                <a:lnTo>
                  <a:pt x="1224" y="1236"/>
                </a:lnTo>
                <a:lnTo>
                  <a:pt x="1176" y="1236"/>
                </a:lnTo>
                <a:lnTo>
                  <a:pt x="1128" y="1236"/>
                </a:lnTo>
                <a:lnTo>
                  <a:pt x="1092" y="1236"/>
                </a:lnTo>
                <a:lnTo>
                  <a:pt x="1044" y="1272"/>
                </a:lnTo>
                <a:lnTo>
                  <a:pt x="1008" y="1272"/>
                </a:lnTo>
                <a:lnTo>
                  <a:pt x="972" y="1296"/>
                </a:lnTo>
                <a:lnTo>
                  <a:pt x="936" y="1308"/>
                </a:lnTo>
                <a:lnTo>
                  <a:pt x="888" y="1332"/>
                </a:lnTo>
                <a:lnTo>
                  <a:pt x="816" y="1344"/>
                </a:lnTo>
                <a:lnTo>
                  <a:pt x="756" y="1380"/>
                </a:lnTo>
                <a:lnTo>
                  <a:pt x="720" y="1404"/>
                </a:lnTo>
                <a:lnTo>
                  <a:pt x="684" y="1416"/>
                </a:lnTo>
                <a:lnTo>
                  <a:pt x="636" y="1452"/>
                </a:lnTo>
                <a:lnTo>
                  <a:pt x="588" y="1464"/>
                </a:lnTo>
                <a:lnTo>
                  <a:pt x="552" y="1488"/>
                </a:lnTo>
                <a:lnTo>
                  <a:pt x="492" y="1500"/>
                </a:lnTo>
                <a:lnTo>
                  <a:pt x="444" y="1512"/>
                </a:lnTo>
                <a:lnTo>
                  <a:pt x="384" y="1512"/>
                </a:lnTo>
                <a:lnTo>
                  <a:pt x="348" y="1524"/>
                </a:lnTo>
                <a:lnTo>
                  <a:pt x="312" y="1524"/>
                </a:lnTo>
                <a:lnTo>
                  <a:pt x="276" y="1524"/>
                </a:lnTo>
                <a:lnTo>
                  <a:pt x="240" y="1524"/>
                </a:lnTo>
                <a:lnTo>
                  <a:pt x="204" y="1524"/>
                </a:lnTo>
                <a:lnTo>
                  <a:pt x="168" y="1524"/>
                </a:lnTo>
                <a:lnTo>
                  <a:pt x="120" y="1500"/>
                </a:lnTo>
                <a:lnTo>
                  <a:pt x="84" y="1464"/>
                </a:lnTo>
                <a:lnTo>
                  <a:pt x="72" y="1428"/>
                </a:lnTo>
                <a:lnTo>
                  <a:pt x="48" y="1392"/>
                </a:lnTo>
                <a:lnTo>
                  <a:pt x="36" y="1356"/>
                </a:lnTo>
                <a:lnTo>
                  <a:pt x="24" y="1320"/>
                </a:lnTo>
                <a:lnTo>
                  <a:pt x="24" y="1284"/>
                </a:lnTo>
                <a:lnTo>
                  <a:pt x="0" y="1248"/>
                </a:lnTo>
                <a:lnTo>
                  <a:pt x="0" y="1212"/>
                </a:lnTo>
                <a:lnTo>
                  <a:pt x="0" y="1152"/>
                </a:lnTo>
                <a:lnTo>
                  <a:pt x="0" y="1104"/>
                </a:lnTo>
                <a:lnTo>
                  <a:pt x="0" y="1068"/>
                </a:lnTo>
                <a:lnTo>
                  <a:pt x="0" y="1032"/>
                </a:lnTo>
                <a:lnTo>
                  <a:pt x="0" y="996"/>
                </a:lnTo>
                <a:lnTo>
                  <a:pt x="24" y="960"/>
                </a:lnTo>
                <a:lnTo>
                  <a:pt x="24" y="924"/>
                </a:lnTo>
                <a:lnTo>
                  <a:pt x="60" y="888"/>
                </a:lnTo>
                <a:lnTo>
                  <a:pt x="60" y="852"/>
                </a:lnTo>
                <a:lnTo>
                  <a:pt x="84" y="816"/>
                </a:lnTo>
                <a:lnTo>
                  <a:pt x="108" y="780"/>
                </a:lnTo>
                <a:lnTo>
                  <a:pt x="144" y="744"/>
                </a:lnTo>
                <a:lnTo>
                  <a:pt x="180" y="720"/>
                </a:lnTo>
                <a:lnTo>
                  <a:pt x="240" y="684"/>
                </a:lnTo>
                <a:lnTo>
                  <a:pt x="276" y="672"/>
                </a:lnTo>
                <a:lnTo>
                  <a:pt x="312" y="660"/>
                </a:lnTo>
                <a:lnTo>
                  <a:pt x="348" y="648"/>
                </a:lnTo>
                <a:lnTo>
                  <a:pt x="384" y="636"/>
                </a:lnTo>
                <a:lnTo>
                  <a:pt x="432" y="624"/>
                </a:lnTo>
                <a:lnTo>
                  <a:pt x="492" y="600"/>
                </a:lnTo>
                <a:lnTo>
                  <a:pt x="528" y="576"/>
                </a:lnTo>
                <a:lnTo>
                  <a:pt x="564" y="552"/>
                </a:lnTo>
                <a:lnTo>
                  <a:pt x="612" y="516"/>
                </a:lnTo>
                <a:lnTo>
                  <a:pt x="648" y="480"/>
                </a:lnTo>
                <a:lnTo>
                  <a:pt x="696" y="456"/>
                </a:lnTo>
                <a:lnTo>
                  <a:pt x="732" y="420"/>
                </a:lnTo>
                <a:lnTo>
                  <a:pt x="756" y="384"/>
                </a:lnTo>
                <a:lnTo>
                  <a:pt x="792" y="348"/>
                </a:lnTo>
                <a:lnTo>
                  <a:pt x="828" y="312"/>
                </a:lnTo>
                <a:lnTo>
                  <a:pt x="852" y="276"/>
                </a:lnTo>
                <a:lnTo>
                  <a:pt x="888" y="264"/>
                </a:lnTo>
                <a:lnTo>
                  <a:pt x="924" y="252"/>
                </a:lnTo>
                <a:lnTo>
                  <a:pt x="960" y="252"/>
                </a:lnTo>
                <a:lnTo>
                  <a:pt x="996" y="252"/>
                </a:lnTo>
                <a:lnTo>
                  <a:pt x="1032" y="240"/>
                </a:lnTo>
                <a:lnTo>
                  <a:pt x="1068" y="240"/>
                </a:lnTo>
                <a:lnTo>
                  <a:pt x="1104" y="240"/>
                </a:lnTo>
                <a:lnTo>
                  <a:pt x="1164" y="240"/>
                </a:lnTo>
                <a:lnTo>
                  <a:pt x="1200" y="252"/>
                </a:lnTo>
                <a:lnTo>
                  <a:pt x="1236" y="252"/>
                </a:lnTo>
                <a:lnTo>
                  <a:pt x="1272" y="252"/>
                </a:lnTo>
                <a:lnTo>
                  <a:pt x="1308" y="252"/>
                </a:lnTo>
                <a:lnTo>
                  <a:pt x="1344" y="252"/>
                </a:lnTo>
                <a:lnTo>
                  <a:pt x="1380" y="252"/>
                </a:lnTo>
                <a:lnTo>
                  <a:pt x="1416" y="252"/>
                </a:lnTo>
                <a:lnTo>
                  <a:pt x="1452" y="240"/>
                </a:lnTo>
                <a:lnTo>
                  <a:pt x="1512" y="240"/>
                </a:lnTo>
                <a:lnTo>
                  <a:pt x="1560" y="228"/>
                </a:lnTo>
                <a:lnTo>
                  <a:pt x="1596" y="228"/>
                </a:lnTo>
                <a:lnTo>
                  <a:pt x="1632" y="228"/>
                </a:lnTo>
                <a:lnTo>
                  <a:pt x="1704" y="216"/>
                </a:lnTo>
                <a:lnTo>
                  <a:pt x="1752" y="204"/>
                </a:lnTo>
                <a:lnTo>
                  <a:pt x="1800" y="204"/>
                </a:lnTo>
                <a:lnTo>
                  <a:pt x="1860" y="192"/>
                </a:lnTo>
                <a:lnTo>
                  <a:pt x="1896" y="180"/>
                </a:lnTo>
                <a:lnTo>
                  <a:pt x="1956" y="168"/>
                </a:lnTo>
                <a:lnTo>
                  <a:pt x="1992" y="168"/>
                </a:lnTo>
                <a:lnTo>
                  <a:pt x="2028" y="156"/>
                </a:lnTo>
                <a:lnTo>
                  <a:pt x="2088" y="132"/>
                </a:lnTo>
                <a:lnTo>
                  <a:pt x="2124" y="108"/>
                </a:lnTo>
                <a:lnTo>
                  <a:pt x="2184" y="72"/>
                </a:lnTo>
                <a:lnTo>
                  <a:pt x="2220" y="60"/>
                </a:lnTo>
                <a:lnTo>
                  <a:pt x="2256" y="24"/>
                </a:lnTo>
                <a:lnTo>
                  <a:pt x="2292" y="24"/>
                </a:lnTo>
                <a:lnTo>
                  <a:pt x="2328" y="12"/>
                </a:lnTo>
                <a:lnTo>
                  <a:pt x="2364" y="0"/>
                </a:lnTo>
                <a:lnTo>
                  <a:pt x="2424" y="0"/>
                </a:lnTo>
                <a:lnTo>
                  <a:pt x="2472" y="0"/>
                </a:lnTo>
                <a:lnTo>
                  <a:pt x="2508" y="0"/>
                </a:lnTo>
                <a:lnTo>
                  <a:pt x="2544" y="12"/>
                </a:lnTo>
                <a:lnTo>
                  <a:pt x="2580" y="12"/>
                </a:lnTo>
                <a:lnTo>
                  <a:pt x="2628" y="12"/>
                </a:lnTo>
                <a:lnTo>
                  <a:pt x="2676" y="12"/>
                </a:lnTo>
                <a:lnTo>
                  <a:pt x="2712" y="12"/>
                </a:lnTo>
                <a:lnTo>
                  <a:pt x="2748" y="12"/>
                </a:lnTo>
                <a:lnTo>
                  <a:pt x="2796" y="12"/>
                </a:lnTo>
                <a:lnTo>
                  <a:pt x="2832" y="24"/>
                </a:lnTo>
                <a:lnTo>
                  <a:pt x="2868" y="24"/>
                </a:lnTo>
                <a:lnTo>
                  <a:pt x="2904" y="24"/>
                </a:lnTo>
                <a:lnTo>
                  <a:pt x="2940" y="36"/>
                </a:lnTo>
                <a:lnTo>
                  <a:pt x="2976" y="48"/>
                </a:lnTo>
                <a:lnTo>
                  <a:pt x="3012" y="48"/>
                </a:lnTo>
                <a:lnTo>
                  <a:pt x="3048" y="60"/>
                </a:lnTo>
                <a:lnTo>
                  <a:pt x="3084" y="84"/>
                </a:lnTo>
                <a:lnTo>
                  <a:pt x="3144" y="84"/>
                </a:lnTo>
                <a:lnTo>
                  <a:pt x="3216" y="96"/>
                </a:lnTo>
                <a:lnTo>
                  <a:pt x="3288" y="108"/>
                </a:lnTo>
                <a:lnTo>
                  <a:pt x="3336" y="108"/>
                </a:lnTo>
                <a:lnTo>
                  <a:pt x="3372" y="120"/>
                </a:lnTo>
                <a:lnTo>
                  <a:pt x="3408" y="120"/>
                </a:lnTo>
                <a:lnTo>
                  <a:pt x="3444" y="120"/>
                </a:lnTo>
                <a:lnTo>
                  <a:pt x="3504" y="120"/>
                </a:lnTo>
                <a:lnTo>
                  <a:pt x="3612" y="120"/>
                </a:lnTo>
                <a:lnTo>
                  <a:pt x="3672" y="120"/>
                </a:lnTo>
                <a:lnTo>
                  <a:pt x="3708" y="120"/>
                </a:lnTo>
                <a:lnTo>
                  <a:pt x="3756" y="144"/>
                </a:lnTo>
                <a:lnTo>
                  <a:pt x="3804" y="156"/>
                </a:lnTo>
                <a:lnTo>
                  <a:pt x="3840" y="168"/>
                </a:lnTo>
                <a:lnTo>
                  <a:pt x="3876" y="168"/>
                </a:lnTo>
                <a:lnTo>
                  <a:pt x="3912" y="180"/>
                </a:lnTo>
                <a:lnTo>
                  <a:pt x="3960" y="192"/>
                </a:lnTo>
                <a:lnTo>
                  <a:pt x="4020" y="192"/>
                </a:lnTo>
                <a:lnTo>
                  <a:pt x="4068" y="192"/>
                </a:lnTo>
                <a:lnTo>
                  <a:pt x="4116" y="192"/>
                </a:lnTo>
                <a:lnTo>
                  <a:pt x="4164" y="192"/>
                </a:lnTo>
                <a:lnTo>
                  <a:pt x="4200" y="204"/>
                </a:lnTo>
                <a:lnTo>
                  <a:pt x="4236" y="216"/>
                </a:lnTo>
                <a:lnTo>
                  <a:pt x="4284" y="228"/>
                </a:lnTo>
                <a:lnTo>
                  <a:pt x="4332" y="264"/>
                </a:lnTo>
                <a:lnTo>
                  <a:pt x="4404" y="276"/>
                </a:lnTo>
                <a:lnTo>
                  <a:pt x="4512" y="300"/>
                </a:lnTo>
                <a:lnTo>
                  <a:pt x="4548" y="312"/>
                </a:lnTo>
                <a:lnTo>
                  <a:pt x="4584" y="336"/>
                </a:lnTo>
                <a:lnTo>
                  <a:pt x="4620" y="384"/>
                </a:lnTo>
                <a:lnTo>
                  <a:pt x="4632" y="420"/>
                </a:lnTo>
                <a:lnTo>
                  <a:pt x="4680" y="492"/>
                </a:lnTo>
                <a:lnTo>
                  <a:pt x="4692" y="528"/>
                </a:lnTo>
                <a:lnTo>
                  <a:pt x="4716" y="576"/>
                </a:lnTo>
                <a:lnTo>
                  <a:pt x="4752" y="636"/>
                </a:lnTo>
                <a:lnTo>
                  <a:pt x="4764" y="672"/>
                </a:lnTo>
                <a:lnTo>
                  <a:pt x="4764" y="708"/>
                </a:lnTo>
                <a:lnTo>
                  <a:pt x="4800" y="756"/>
                </a:lnTo>
                <a:lnTo>
                  <a:pt x="4800" y="792"/>
                </a:lnTo>
                <a:lnTo>
                  <a:pt x="4812" y="852"/>
                </a:lnTo>
                <a:lnTo>
                  <a:pt x="4812" y="900"/>
                </a:lnTo>
                <a:lnTo>
                  <a:pt x="4812" y="948"/>
                </a:lnTo>
                <a:lnTo>
                  <a:pt x="4812" y="984"/>
                </a:lnTo>
                <a:lnTo>
                  <a:pt x="4812" y="1032"/>
                </a:lnTo>
                <a:lnTo>
                  <a:pt x="4812" y="1068"/>
                </a:lnTo>
                <a:lnTo>
                  <a:pt x="4764" y="1104"/>
                </a:lnTo>
                <a:lnTo>
                  <a:pt x="4740" y="1140"/>
                </a:lnTo>
                <a:lnTo>
                  <a:pt x="4704" y="1140"/>
                </a:lnTo>
                <a:lnTo>
                  <a:pt x="4668" y="1152"/>
                </a:lnTo>
                <a:lnTo>
                  <a:pt x="4620" y="1176"/>
                </a:lnTo>
                <a:lnTo>
                  <a:pt x="4584" y="1188"/>
                </a:lnTo>
                <a:lnTo>
                  <a:pt x="4548" y="1212"/>
                </a:lnTo>
                <a:lnTo>
                  <a:pt x="4476" y="1236"/>
                </a:lnTo>
                <a:lnTo>
                  <a:pt x="4440" y="1248"/>
                </a:lnTo>
                <a:lnTo>
                  <a:pt x="4404" y="1260"/>
                </a:lnTo>
                <a:lnTo>
                  <a:pt x="4344" y="1272"/>
                </a:lnTo>
                <a:lnTo>
                  <a:pt x="4284" y="1296"/>
                </a:lnTo>
                <a:lnTo>
                  <a:pt x="4236" y="1320"/>
                </a:lnTo>
                <a:lnTo>
                  <a:pt x="4188" y="1320"/>
                </a:lnTo>
                <a:lnTo>
                  <a:pt x="4152" y="1320"/>
                </a:lnTo>
                <a:lnTo>
                  <a:pt x="4104" y="1320"/>
                </a:lnTo>
                <a:lnTo>
                  <a:pt x="4056" y="1320"/>
                </a:lnTo>
                <a:lnTo>
                  <a:pt x="4008" y="1320"/>
                </a:lnTo>
                <a:lnTo>
                  <a:pt x="3972" y="1320"/>
                </a:lnTo>
                <a:lnTo>
                  <a:pt x="3936" y="1320"/>
                </a:lnTo>
                <a:lnTo>
                  <a:pt x="3900" y="1320"/>
                </a:lnTo>
                <a:lnTo>
                  <a:pt x="3840" y="1308"/>
                </a:lnTo>
                <a:lnTo>
                  <a:pt x="3804" y="1308"/>
                </a:lnTo>
                <a:lnTo>
                  <a:pt x="3768" y="1296"/>
                </a:lnTo>
                <a:lnTo>
                  <a:pt x="3720" y="1284"/>
                </a:lnTo>
                <a:lnTo>
                  <a:pt x="3672" y="1284"/>
                </a:lnTo>
                <a:lnTo>
                  <a:pt x="3612" y="1272"/>
                </a:lnTo>
                <a:lnTo>
                  <a:pt x="3576" y="1260"/>
                </a:lnTo>
                <a:lnTo>
                  <a:pt x="3516" y="1260"/>
                </a:lnTo>
                <a:lnTo>
                  <a:pt x="3456" y="1248"/>
                </a:lnTo>
                <a:lnTo>
                  <a:pt x="3420" y="1236"/>
                </a:lnTo>
                <a:lnTo>
                  <a:pt x="3384" y="1236"/>
                </a:lnTo>
                <a:lnTo>
                  <a:pt x="3348" y="1224"/>
                </a:lnTo>
                <a:lnTo>
                  <a:pt x="3300" y="1212"/>
                </a:lnTo>
                <a:lnTo>
                  <a:pt x="3252" y="1188"/>
                </a:lnTo>
                <a:lnTo>
                  <a:pt x="3204" y="1164"/>
                </a:lnTo>
                <a:lnTo>
                  <a:pt x="3120" y="1116"/>
                </a:lnTo>
                <a:lnTo>
                  <a:pt x="3084" y="1092"/>
                </a:lnTo>
                <a:lnTo>
                  <a:pt x="3048" y="1056"/>
                </a:lnTo>
                <a:lnTo>
                  <a:pt x="3012" y="996"/>
                </a:lnTo>
                <a:lnTo>
                  <a:pt x="3000" y="948"/>
                </a:lnTo>
                <a:lnTo>
                  <a:pt x="2964" y="912"/>
                </a:lnTo>
                <a:lnTo>
                  <a:pt x="2952" y="876"/>
                </a:lnTo>
                <a:lnTo>
                  <a:pt x="2952" y="828"/>
                </a:lnTo>
                <a:lnTo>
                  <a:pt x="2952" y="780"/>
                </a:lnTo>
                <a:lnTo>
                  <a:pt x="2964" y="732"/>
                </a:lnTo>
                <a:lnTo>
                  <a:pt x="3000" y="684"/>
                </a:lnTo>
                <a:lnTo>
                  <a:pt x="3036" y="636"/>
                </a:lnTo>
                <a:lnTo>
                  <a:pt x="3048" y="588"/>
                </a:lnTo>
                <a:lnTo>
                  <a:pt x="3072" y="540"/>
                </a:lnTo>
                <a:lnTo>
                  <a:pt x="3072" y="504"/>
                </a:lnTo>
                <a:lnTo>
                  <a:pt x="3072" y="468"/>
                </a:lnTo>
                <a:lnTo>
                  <a:pt x="3072" y="432"/>
                </a:lnTo>
                <a:lnTo>
                  <a:pt x="3072" y="384"/>
                </a:lnTo>
                <a:lnTo>
                  <a:pt x="3048" y="336"/>
                </a:lnTo>
                <a:lnTo>
                  <a:pt x="3000" y="312"/>
                </a:lnTo>
                <a:lnTo>
                  <a:pt x="2964" y="288"/>
                </a:lnTo>
                <a:lnTo>
                  <a:pt x="2928" y="288"/>
                </a:lnTo>
                <a:lnTo>
                  <a:pt x="2868" y="264"/>
                </a:lnTo>
                <a:lnTo>
                  <a:pt x="2832" y="252"/>
                </a:lnTo>
                <a:lnTo>
                  <a:pt x="2796" y="252"/>
                </a:lnTo>
                <a:lnTo>
                  <a:pt x="2760" y="240"/>
                </a:lnTo>
                <a:lnTo>
                  <a:pt x="2724" y="228"/>
                </a:lnTo>
                <a:lnTo>
                  <a:pt x="2688" y="228"/>
                </a:lnTo>
                <a:lnTo>
                  <a:pt x="2652" y="216"/>
                </a:lnTo>
                <a:lnTo>
                  <a:pt x="2592" y="216"/>
                </a:lnTo>
                <a:lnTo>
                  <a:pt x="2556" y="216"/>
                </a:lnTo>
                <a:lnTo>
                  <a:pt x="2508" y="216"/>
                </a:lnTo>
                <a:lnTo>
                  <a:pt x="2472" y="216"/>
                </a:lnTo>
                <a:lnTo>
                  <a:pt x="2436" y="216"/>
                </a:lnTo>
                <a:lnTo>
                  <a:pt x="2436" y="252"/>
                </a:lnTo>
                <a:lnTo>
                  <a:pt x="2424" y="264"/>
                </a:lnTo>
              </a:path>
            </a:pathLst>
          </a:custGeom>
          <a:pattFill prst="openDmnd">
            <a:fgClr>
              <a:schemeClr val="bg1"/>
            </a:fgClr>
            <a:bgClr>
              <a:srgbClr val="FFFFFF"/>
            </a:bgClr>
          </a:pattFill>
          <a:ln w="12700" cap="rnd">
            <a:solidFill>
              <a:schemeClr val="tx1"/>
            </a:solidFill>
            <a:round/>
            <a:headEnd/>
            <a:tailEnd/>
          </a:ln>
        </p:spPr>
        <p:txBody>
          <a:bodyPr/>
          <a:lstStyle/>
          <a:p>
            <a:endParaRPr lang="zh-CN" altLang="en-US"/>
          </a:p>
        </p:txBody>
      </p:sp>
      <p:sp>
        <p:nvSpPr>
          <p:cNvPr id="54276" name="Oval 3"/>
          <p:cNvSpPr>
            <a:spLocks noChangeArrowheads="1"/>
          </p:cNvSpPr>
          <p:nvPr/>
        </p:nvSpPr>
        <p:spPr bwMode="auto">
          <a:xfrm>
            <a:off x="2825750" y="4121150"/>
            <a:ext cx="2349500" cy="18923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77" name="Oval 4"/>
          <p:cNvSpPr>
            <a:spLocks noChangeArrowheads="1"/>
          </p:cNvSpPr>
          <p:nvPr/>
        </p:nvSpPr>
        <p:spPr bwMode="auto">
          <a:xfrm>
            <a:off x="4425950" y="4121150"/>
            <a:ext cx="2349500" cy="18923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78" name="Rectangle 5"/>
          <p:cNvSpPr>
            <a:spLocks noGrp="1" noChangeArrowheads="1"/>
          </p:cNvSpPr>
          <p:nvPr>
            <p:ph type="title"/>
          </p:nvPr>
        </p:nvSpPr>
        <p:spPr>
          <a:noFill/>
        </p:spPr>
        <p:txBody>
          <a:bodyPr lIns="90488" tIns="44450" rIns="90488" bIns="44450" anchor="ctr"/>
          <a:lstStyle/>
          <a:p>
            <a:pPr eaLnBrk="1" hangingPunct="1"/>
            <a:r>
              <a:rPr lang="en-US" altLang="zh-CN"/>
              <a:t>Overview, 802.11 Architecture</a:t>
            </a:r>
          </a:p>
        </p:txBody>
      </p:sp>
      <p:sp>
        <p:nvSpPr>
          <p:cNvPr id="54279" name="Oval 6"/>
          <p:cNvSpPr>
            <a:spLocks noChangeArrowheads="1"/>
          </p:cNvSpPr>
          <p:nvPr/>
        </p:nvSpPr>
        <p:spPr bwMode="auto">
          <a:xfrm>
            <a:off x="1682750" y="2749550"/>
            <a:ext cx="2349500" cy="8255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80" name="Rectangle 7"/>
          <p:cNvSpPr>
            <a:spLocks noChangeArrowheads="1"/>
          </p:cNvSpPr>
          <p:nvPr/>
        </p:nvSpPr>
        <p:spPr bwMode="auto">
          <a:xfrm>
            <a:off x="5313363" y="53276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1" name="Rectangle 8"/>
          <p:cNvSpPr>
            <a:spLocks noChangeArrowheads="1"/>
          </p:cNvSpPr>
          <p:nvPr/>
        </p:nvSpPr>
        <p:spPr bwMode="auto">
          <a:xfrm>
            <a:off x="5340350" y="53403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82" name="Oval 9"/>
          <p:cNvSpPr>
            <a:spLocks noChangeArrowheads="1"/>
          </p:cNvSpPr>
          <p:nvPr/>
        </p:nvSpPr>
        <p:spPr bwMode="auto">
          <a:xfrm>
            <a:off x="5416550" y="2749550"/>
            <a:ext cx="2349500" cy="8255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83" name="Rectangle 10"/>
          <p:cNvSpPr>
            <a:spLocks noChangeArrowheads="1"/>
          </p:cNvSpPr>
          <p:nvPr/>
        </p:nvSpPr>
        <p:spPr bwMode="auto">
          <a:xfrm>
            <a:off x="3713163" y="53276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4" name="Rectangle 11"/>
          <p:cNvSpPr>
            <a:spLocks noChangeArrowheads="1"/>
          </p:cNvSpPr>
          <p:nvPr/>
        </p:nvSpPr>
        <p:spPr bwMode="auto">
          <a:xfrm>
            <a:off x="3713163" y="43370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5" name="Rectangle 12"/>
          <p:cNvSpPr>
            <a:spLocks noChangeArrowheads="1"/>
          </p:cNvSpPr>
          <p:nvPr/>
        </p:nvSpPr>
        <p:spPr bwMode="auto">
          <a:xfrm>
            <a:off x="5313363" y="43370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6" name="Rectangle 13"/>
          <p:cNvSpPr>
            <a:spLocks noChangeArrowheads="1"/>
          </p:cNvSpPr>
          <p:nvPr/>
        </p:nvSpPr>
        <p:spPr bwMode="auto">
          <a:xfrm>
            <a:off x="69897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7" name="Rectangle 14"/>
          <p:cNvSpPr>
            <a:spLocks noChangeArrowheads="1"/>
          </p:cNvSpPr>
          <p:nvPr/>
        </p:nvSpPr>
        <p:spPr bwMode="auto">
          <a:xfrm>
            <a:off x="56943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8" name="Rectangle 15"/>
          <p:cNvSpPr>
            <a:spLocks noChangeArrowheads="1"/>
          </p:cNvSpPr>
          <p:nvPr/>
        </p:nvSpPr>
        <p:spPr bwMode="auto">
          <a:xfrm>
            <a:off x="18843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9" name="Rectangle 16"/>
          <p:cNvSpPr>
            <a:spLocks noChangeArrowheads="1"/>
          </p:cNvSpPr>
          <p:nvPr/>
        </p:nvSpPr>
        <p:spPr bwMode="auto">
          <a:xfrm>
            <a:off x="31797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90" name="Rectangle 17"/>
          <p:cNvSpPr>
            <a:spLocks noChangeArrowheads="1"/>
          </p:cNvSpPr>
          <p:nvPr/>
        </p:nvSpPr>
        <p:spPr bwMode="auto">
          <a:xfrm>
            <a:off x="19113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1" name="Rectangle 18"/>
          <p:cNvSpPr>
            <a:spLocks noChangeArrowheads="1"/>
          </p:cNvSpPr>
          <p:nvPr/>
        </p:nvSpPr>
        <p:spPr bwMode="auto">
          <a:xfrm>
            <a:off x="32067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2" name="Rectangle 19"/>
          <p:cNvSpPr>
            <a:spLocks noChangeArrowheads="1"/>
          </p:cNvSpPr>
          <p:nvPr/>
        </p:nvSpPr>
        <p:spPr bwMode="auto">
          <a:xfrm>
            <a:off x="57213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3" name="Rectangle 20"/>
          <p:cNvSpPr>
            <a:spLocks noChangeArrowheads="1"/>
          </p:cNvSpPr>
          <p:nvPr/>
        </p:nvSpPr>
        <p:spPr bwMode="auto">
          <a:xfrm>
            <a:off x="70167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4" name="Rectangle 21"/>
          <p:cNvSpPr>
            <a:spLocks noChangeArrowheads="1"/>
          </p:cNvSpPr>
          <p:nvPr/>
        </p:nvSpPr>
        <p:spPr bwMode="auto">
          <a:xfrm>
            <a:off x="3740150" y="53403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5" name="Rectangle 22"/>
          <p:cNvSpPr>
            <a:spLocks noChangeArrowheads="1"/>
          </p:cNvSpPr>
          <p:nvPr/>
        </p:nvSpPr>
        <p:spPr bwMode="auto">
          <a:xfrm>
            <a:off x="5340350" y="43497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6" name="Rectangle 23"/>
          <p:cNvSpPr>
            <a:spLocks noChangeArrowheads="1"/>
          </p:cNvSpPr>
          <p:nvPr/>
        </p:nvSpPr>
        <p:spPr bwMode="auto">
          <a:xfrm>
            <a:off x="3740150" y="43497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7" name="Rectangle 24"/>
          <p:cNvSpPr>
            <a:spLocks noChangeArrowheads="1"/>
          </p:cNvSpPr>
          <p:nvPr/>
        </p:nvSpPr>
        <p:spPr bwMode="auto">
          <a:xfrm>
            <a:off x="6407150" y="2749550"/>
            <a:ext cx="368300" cy="292100"/>
          </a:xfrm>
          <a:prstGeom prst="rect">
            <a:avLst/>
          </a:prstGeom>
          <a:noFill/>
          <a:ln w="12700">
            <a:solidFill>
              <a:schemeClr val="tx1"/>
            </a:solidFill>
            <a:miter lim="800000"/>
            <a:headEnd/>
            <a:tailEnd/>
          </a:ln>
        </p:spPr>
        <p:txBody>
          <a:bodyPr wrap="none" anchor="ctr"/>
          <a:lstStyle/>
          <a:p>
            <a:endParaRPr lang="zh-CN" altLang="en-US"/>
          </a:p>
        </p:txBody>
      </p:sp>
      <p:sp>
        <p:nvSpPr>
          <p:cNvPr id="54298" name="Rectangle 25"/>
          <p:cNvSpPr>
            <a:spLocks noChangeArrowheads="1"/>
          </p:cNvSpPr>
          <p:nvPr/>
        </p:nvSpPr>
        <p:spPr bwMode="auto">
          <a:xfrm>
            <a:off x="6380163" y="2736850"/>
            <a:ext cx="463550"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AP</a:t>
            </a:r>
          </a:p>
        </p:txBody>
      </p:sp>
      <p:sp>
        <p:nvSpPr>
          <p:cNvPr id="54299" name="Rectangle 26"/>
          <p:cNvSpPr>
            <a:spLocks noChangeArrowheads="1"/>
          </p:cNvSpPr>
          <p:nvPr/>
        </p:nvSpPr>
        <p:spPr bwMode="auto">
          <a:xfrm>
            <a:off x="2570163" y="2736850"/>
            <a:ext cx="463550"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AP</a:t>
            </a:r>
          </a:p>
        </p:txBody>
      </p:sp>
      <p:sp>
        <p:nvSpPr>
          <p:cNvPr id="54300" name="Rectangle 27"/>
          <p:cNvSpPr>
            <a:spLocks noChangeArrowheads="1"/>
          </p:cNvSpPr>
          <p:nvPr/>
        </p:nvSpPr>
        <p:spPr bwMode="auto">
          <a:xfrm>
            <a:off x="2597150" y="2749550"/>
            <a:ext cx="368300" cy="292100"/>
          </a:xfrm>
          <a:prstGeom prst="rect">
            <a:avLst/>
          </a:prstGeom>
          <a:noFill/>
          <a:ln w="12700">
            <a:solidFill>
              <a:schemeClr val="tx1"/>
            </a:solidFill>
            <a:miter lim="800000"/>
            <a:headEnd/>
            <a:tailEnd/>
          </a:ln>
        </p:spPr>
        <p:txBody>
          <a:bodyPr wrap="none" anchor="ctr"/>
          <a:lstStyle/>
          <a:p>
            <a:endParaRPr lang="zh-CN" altLang="en-US"/>
          </a:p>
        </p:txBody>
      </p:sp>
      <p:sp>
        <p:nvSpPr>
          <p:cNvPr id="54301" name="Line 28"/>
          <p:cNvSpPr>
            <a:spLocks noChangeShapeType="1"/>
          </p:cNvSpPr>
          <p:nvPr/>
        </p:nvSpPr>
        <p:spPr bwMode="auto">
          <a:xfrm flipV="1">
            <a:off x="2819400" y="2355850"/>
            <a:ext cx="0" cy="393700"/>
          </a:xfrm>
          <a:prstGeom prst="line">
            <a:avLst/>
          </a:prstGeom>
          <a:noFill/>
          <a:ln w="12700">
            <a:solidFill>
              <a:schemeClr val="tx1"/>
            </a:solidFill>
            <a:round/>
            <a:headEnd/>
            <a:tailEnd/>
          </a:ln>
        </p:spPr>
        <p:txBody>
          <a:bodyPr wrap="none" anchor="ctr"/>
          <a:lstStyle/>
          <a:p>
            <a:endParaRPr lang="zh-CN" altLang="en-US"/>
          </a:p>
        </p:txBody>
      </p:sp>
      <p:sp>
        <p:nvSpPr>
          <p:cNvPr id="54302" name="Line 29"/>
          <p:cNvSpPr>
            <a:spLocks noChangeShapeType="1"/>
          </p:cNvSpPr>
          <p:nvPr/>
        </p:nvSpPr>
        <p:spPr bwMode="auto">
          <a:xfrm flipV="1">
            <a:off x="6629400" y="2355850"/>
            <a:ext cx="0" cy="393700"/>
          </a:xfrm>
          <a:prstGeom prst="line">
            <a:avLst/>
          </a:prstGeom>
          <a:noFill/>
          <a:ln w="12700">
            <a:solidFill>
              <a:schemeClr val="tx1"/>
            </a:solidFill>
            <a:round/>
            <a:headEnd/>
            <a:tailEnd/>
          </a:ln>
        </p:spPr>
        <p:txBody>
          <a:bodyPr wrap="none" anchor="ctr"/>
          <a:lstStyle/>
          <a:p>
            <a:endParaRPr lang="zh-CN" altLang="en-US"/>
          </a:p>
        </p:txBody>
      </p:sp>
      <p:sp>
        <p:nvSpPr>
          <p:cNvPr id="54303" name="Line 30"/>
          <p:cNvSpPr>
            <a:spLocks noChangeShapeType="1"/>
          </p:cNvSpPr>
          <p:nvPr/>
        </p:nvSpPr>
        <p:spPr bwMode="auto">
          <a:xfrm>
            <a:off x="2139950" y="2362200"/>
            <a:ext cx="5168900" cy="0"/>
          </a:xfrm>
          <a:prstGeom prst="line">
            <a:avLst/>
          </a:prstGeom>
          <a:noFill/>
          <a:ln w="12700">
            <a:solidFill>
              <a:schemeClr val="tx1"/>
            </a:solidFill>
            <a:round/>
            <a:headEnd/>
            <a:tailEnd/>
          </a:ln>
        </p:spPr>
        <p:txBody>
          <a:bodyPr wrap="none" anchor="ctr"/>
          <a:lstStyle/>
          <a:p>
            <a:endParaRPr lang="zh-CN" altLang="en-US"/>
          </a:p>
        </p:txBody>
      </p:sp>
      <p:sp>
        <p:nvSpPr>
          <p:cNvPr id="54304" name="Rectangle 31"/>
          <p:cNvSpPr>
            <a:spLocks noChangeArrowheads="1"/>
          </p:cNvSpPr>
          <p:nvPr/>
        </p:nvSpPr>
        <p:spPr bwMode="auto">
          <a:xfrm>
            <a:off x="4414838" y="17478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ESS</a:t>
            </a:r>
          </a:p>
        </p:txBody>
      </p:sp>
      <p:sp>
        <p:nvSpPr>
          <p:cNvPr id="54305" name="Rectangle 32"/>
          <p:cNvSpPr>
            <a:spLocks noChangeArrowheads="1"/>
          </p:cNvSpPr>
          <p:nvPr/>
        </p:nvSpPr>
        <p:spPr bwMode="auto">
          <a:xfrm>
            <a:off x="3119438" y="47958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6" name="Rectangle 33"/>
          <p:cNvSpPr>
            <a:spLocks noChangeArrowheads="1"/>
          </p:cNvSpPr>
          <p:nvPr/>
        </p:nvSpPr>
        <p:spPr bwMode="auto">
          <a:xfrm>
            <a:off x="6319838" y="31956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7" name="Rectangle 34"/>
          <p:cNvSpPr>
            <a:spLocks noChangeArrowheads="1"/>
          </p:cNvSpPr>
          <p:nvPr/>
        </p:nvSpPr>
        <p:spPr bwMode="auto">
          <a:xfrm>
            <a:off x="2509838" y="31956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8" name="Rectangle 35"/>
          <p:cNvSpPr>
            <a:spLocks noChangeArrowheads="1"/>
          </p:cNvSpPr>
          <p:nvPr/>
        </p:nvSpPr>
        <p:spPr bwMode="auto">
          <a:xfrm>
            <a:off x="5938838" y="47958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9" name="Rectangle 36"/>
          <p:cNvSpPr>
            <a:spLocks noChangeArrowheads="1"/>
          </p:cNvSpPr>
          <p:nvPr/>
        </p:nvSpPr>
        <p:spPr bwMode="auto">
          <a:xfrm>
            <a:off x="4186238" y="2357438"/>
            <a:ext cx="1381125" cy="5905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Existing Wired LAN</a:t>
            </a:r>
          </a:p>
        </p:txBody>
      </p:sp>
      <p:sp>
        <p:nvSpPr>
          <p:cNvPr id="54310" name="Rectangle 37"/>
          <p:cNvSpPr>
            <a:spLocks noChangeArrowheads="1"/>
          </p:cNvSpPr>
          <p:nvPr/>
        </p:nvSpPr>
        <p:spPr bwMode="auto">
          <a:xfrm>
            <a:off x="681038" y="3500438"/>
            <a:ext cx="1609725" cy="5905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Infrastructure Network</a:t>
            </a:r>
          </a:p>
        </p:txBody>
      </p:sp>
      <p:sp>
        <p:nvSpPr>
          <p:cNvPr id="54311" name="Rectangle 38"/>
          <p:cNvSpPr>
            <a:spLocks noChangeArrowheads="1"/>
          </p:cNvSpPr>
          <p:nvPr/>
        </p:nvSpPr>
        <p:spPr bwMode="auto">
          <a:xfrm>
            <a:off x="1043608" y="4941168"/>
            <a:ext cx="1872208" cy="335989"/>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en-US" altLang="zh-CN" sz="1600" b="1" dirty="0">
                <a:latin typeface="Arial" charset="0"/>
              </a:rPr>
              <a:t>Ad Hoc Network</a:t>
            </a:r>
          </a:p>
        </p:txBody>
      </p:sp>
      <p:sp>
        <p:nvSpPr>
          <p:cNvPr id="54312" name="Rectangle 39"/>
          <p:cNvSpPr>
            <a:spLocks noChangeArrowheads="1"/>
          </p:cNvSpPr>
          <p:nvPr/>
        </p:nvSpPr>
        <p:spPr bwMode="auto">
          <a:xfrm>
            <a:off x="1475656" y="5301208"/>
            <a:ext cx="1319162" cy="335989"/>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zh-CN" altLang="en-US" sz="1600" b="1" dirty="0">
                <a:latin typeface="Arial" charset="0"/>
              </a:rPr>
              <a:t>自组织网络</a:t>
            </a:r>
            <a:endParaRPr lang="en-US" altLang="zh-CN" sz="1600" b="1" dirty="0">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F7A1A059-D04F-4606-9FBD-55013A229260}" type="slidenum">
              <a:rPr lang="en-US" altLang="zh-CN" smtClean="0"/>
              <a:pPr/>
              <a:t>5</a:t>
            </a:fld>
            <a:endParaRPr lang="en-US" altLang="zh-CN"/>
          </a:p>
        </p:txBody>
      </p:sp>
      <p:sp>
        <p:nvSpPr>
          <p:cNvPr id="6147" name="Rectangle 2"/>
          <p:cNvSpPr>
            <a:spLocks noGrp="1" noChangeArrowheads="1"/>
          </p:cNvSpPr>
          <p:nvPr>
            <p:ph type="title"/>
          </p:nvPr>
        </p:nvSpPr>
        <p:spPr/>
        <p:txBody>
          <a:bodyPr/>
          <a:lstStyle/>
          <a:p>
            <a:pPr eaLnBrk="1" hangingPunct="1"/>
            <a:endParaRPr lang="zh-CN" altLang="zh-CN"/>
          </a:p>
        </p:txBody>
      </p:sp>
      <p:sp>
        <p:nvSpPr>
          <p:cNvPr id="6148" name="Rectangle 3"/>
          <p:cNvSpPr>
            <a:spLocks noGrp="1" noChangeArrowheads="1"/>
          </p:cNvSpPr>
          <p:nvPr>
            <p:ph type="body" idx="1"/>
          </p:nvPr>
        </p:nvSpPr>
        <p:spPr/>
        <p:txBody>
          <a:bodyPr/>
          <a:lstStyle/>
          <a:p>
            <a:pPr eaLnBrk="1" hangingPunct="1"/>
            <a:r>
              <a:rPr lang="en-US" altLang="zh-CN" dirty="0"/>
              <a:t>OSI                     LAN</a:t>
            </a:r>
          </a:p>
        </p:txBody>
      </p:sp>
      <p:grpSp>
        <p:nvGrpSpPr>
          <p:cNvPr id="6149" name="Group 4"/>
          <p:cNvGrpSpPr>
            <a:grpSpLocks/>
          </p:cNvGrpSpPr>
          <p:nvPr/>
        </p:nvGrpSpPr>
        <p:grpSpPr bwMode="auto">
          <a:xfrm>
            <a:off x="1524000" y="2590800"/>
            <a:ext cx="1981200" cy="2362200"/>
            <a:chOff x="1008" y="2640"/>
            <a:chExt cx="1248" cy="1488"/>
          </a:xfrm>
        </p:grpSpPr>
        <p:sp>
          <p:nvSpPr>
            <p:cNvPr id="6155" name="Rectangle 5"/>
            <p:cNvSpPr>
              <a:spLocks noChangeArrowheads="1"/>
            </p:cNvSpPr>
            <p:nvPr/>
          </p:nvSpPr>
          <p:spPr bwMode="auto">
            <a:xfrm>
              <a:off x="1008" y="2640"/>
              <a:ext cx="1248" cy="1488"/>
            </a:xfrm>
            <a:prstGeom prst="rect">
              <a:avLst/>
            </a:prstGeom>
            <a:solidFill>
              <a:srgbClr val="FF00FF"/>
            </a:solidFill>
            <a:ln w="9525">
              <a:solidFill>
                <a:schemeClr val="tx1"/>
              </a:solidFill>
              <a:miter lim="800000"/>
              <a:headEnd/>
              <a:tailEnd/>
            </a:ln>
          </p:spPr>
          <p:txBody>
            <a:bodyPr wrap="none" anchor="ctr"/>
            <a:lstStyle/>
            <a:p>
              <a:pPr algn="ctr"/>
              <a:r>
                <a:rPr kumimoji="1" lang="en-US" altLang="zh-CN" sz="2400">
                  <a:latin typeface="Arial Narrow" pitchFamily="34" charset="0"/>
                </a:rPr>
                <a:t>Network Layer</a:t>
              </a:r>
            </a:p>
            <a:p>
              <a:pPr algn="ctr"/>
              <a:endParaRPr kumimoji="1" lang="en-US" altLang="zh-CN" sz="2400">
                <a:latin typeface="Arial Narrow" pitchFamily="34" charset="0"/>
              </a:endParaRPr>
            </a:p>
            <a:p>
              <a:pPr algn="ctr"/>
              <a:r>
                <a:rPr kumimoji="1" lang="en-US" altLang="zh-CN" sz="2400">
                  <a:latin typeface="Arial Narrow" pitchFamily="34" charset="0"/>
                </a:rPr>
                <a:t>Data Link Layer</a:t>
              </a:r>
            </a:p>
            <a:p>
              <a:pPr algn="ctr"/>
              <a:endParaRPr kumimoji="1" lang="en-US" altLang="zh-CN" sz="2400">
                <a:latin typeface="Arial Narrow" pitchFamily="34" charset="0"/>
              </a:endParaRPr>
            </a:p>
            <a:p>
              <a:pPr algn="ctr"/>
              <a:r>
                <a:rPr kumimoji="1" lang="en-US" altLang="zh-CN" sz="2400">
                  <a:latin typeface="Arial Narrow" pitchFamily="34" charset="0"/>
                </a:rPr>
                <a:t>Physical Layer</a:t>
              </a:r>
            </a:p>
          </p:txBody>
        </p:sp>
        <p:sp>
          <p:nvSpPr>
            <p:cNvPr id="6156" name="Line 6"/>
            <p:cNvSpPr>
              <a:spLocks noChangeShapeType="1"/>
            </p:cNvSpPr>
            <p:nvPr/>
          </p:nvSpPr>
          <p:spPr bwMode="auto">
            <a:xfrm>
              <a:off x="1008" y="3024"/>
              <a:ext cx="1248" cy="0"/>
            </a:xfrm>
            <a:prstGeom prst="line">
              <a:avLst/>
            </a:prstGeom>
            <a:noFill/>
            <a:ln w="38100">
              <a:solidFill>
                <a:schemeClr val="tx1"/>
              </a:solidFill>
              <a:miter lim="800000"/>
              <a:headEnd/>
              <a:tailEnd/>
            </a:ln>
          </p:spPr>
          <p:txBody>
            <a:bodyPr wrap="none"/>
            <a:lstStyle/>
            <a:p>
              <a:endParaRPr lang="zh-CN" altLang="en-US"/>
            </a:p>
          </p:txBody>
        </p:sp>
        <p:sp>
          <p:nvSpPr>
            <p:cNvPr id="6157" name="Line 7"/>
            <p:cNvSpPr>
              <a:spLocks noChangeShapeType="1"/>
            </p:cNvSpPr>
            <p:nvPr/>
          </p:nvSpPr>
          <p:spPr bwMode="auto">
            <a:xfrm>
              <a:off x="1008" y="3696"/>
              <a:ext cx="1248" cy="0"/>
            </a:xfrm>
            <a:prstGeom prst="line">
              <a:avLst/>
            </a:prstGeom>
            <a:noFill/>
            <a:ln w="38100">
              <a:solidFill>
                <a:schemeClr val="tx1"/>
              </a:solidFill>
              <a:miter lim="800000"/>
              <a:headEnd/>
              <a:tailEnd/>
            </a:ln>
          </p:spPr>
          <p:txBody>
            <a:bodyPr wrap="none"/>
            <a:lstStyle/>
            <a:p>
              <a:endParaRPr lang="zh-CN" altLang="en-US"/>
            </a:p>
          </p:txBody>
        </p:sp>
      </p:grpSp>
      <p:sp>
        <p:nvSpPr>
          <p:cNvPr id="6150" name="Rectangle 9"/>
          <p:cNvSpPr>
            <a:spLocks noChangeArrowheads="1"/>
          </p:cNvSpPr>
          <p:nvPr/>
        </p:nvSpPr>
        <p:spPr bwMode="auto">
          <a:xfrm>
            <a:off x="4648200" y="3200400"/>
            <a:ext cx="1905000" cy="1752600"/>
          </a:xfrm>
          <a:prstGeom prst="rect">
            <a:avLst/>
          </a:prstGeom>
          <a:solidFill>
            <a:srgbClr val="009900"/>
          </a:solidFill>
          <a:ln w="9525">
            <a:solidFill>
              <a:schemeClr val="tx1"/>
            </a:solidFill>
            <a:miter lim="800000"/>
            <a:headEnd/>
            <a:tailEnd/>
          </a:ln>
        </p:spPr>
        <p:txBody>
          <a:bodyPr wrap="none" anchor="ctr"/>
          <a:lstStyle/>
          <a:p>
            <a:pPr algn="ctr"/>
            <a:r>
              <a:rPr kumimoji="1" lang="en-US" altLang="zh-CN" sz="2000">
                <a:latin typeface="Arial Narrow" pitchFamily="34" charset="0"/>
              </a:rPr>
              <a:t>LLC</a:t>
            </a:r>
          </a:p>
          <a:p>
            <a:pPr algn="ctr"/>
            <a:endParaRPr kumimoji="1" lang="en-US" altLang="zh-CN" sz="2000">
              <a:latin typeface="Arial Narrow" pitchFamily="34" charset="0"/>
            </a:endParaRPr>
          </a:p>
          <a:p>
            <a:pPr algn="ctr"/>
            <a:r>
              <a:rPr kumimoji="1" lang="en-US" altLang="zh-CN" sz="2000">
                <a:latin typeface="Arial Narrow" pitchFamily="34" charset="0"/>
              </a:rPr>
              <a:t>MAC</a:t>
            </a:r>
          </a:p>
          <a:p>
            <a:pPr algn="ctr"/>
            <a:endParaRPr kumimoji="1" lang="en-US" altLang="zh-CN" sz="2000">
              <a:latin typeface="Arial Narrow" pitchFamily="34" charset="0"/>
            </a:endParaRPr>
          </a:p>
          <a:p>
            <a:pPr algn="ctr"/>
            <a:r>
              <a:rPr kumimoji="1" lang="en-US" altLang="zh-CN" sz="2000">
                <a:latin typeface="Arial Narrow" pitchFamily="34" charset="0"/>
              </a:rPr>
              <a:t>Physical</a:t>
            </a:r>
          </a:p>
        </p:txBody>
      </p:sp>
      <p:sp>
        <p:nvSpPr>
          <p:cNvPr id="6151" name="Line 10"/>
          <p:cNvSpPr>
            <a:spLocks noChangeShapeType="1"/>
          </p:cNvSpPr>
          <p:nvPr/>
        </p:nvSpPr>
        <p:spPr bwMode="auto">
          <a:xfrm>
            <a:off x="4648200" y="4267200"/>
            <a:ext cx="1905000" cy="0"/>
          </a:xfrm>
          <a:prstGeom prst="line">
            <a:avLst/>
          </a:prstGeom>
          <a:noFill/>
          <a:ln w="38100">
            <a:solidFill>
              <a:schemeClr val="tx1"/>
            </a:solidFill>
            <a:miter lim="800000"/>
            <a:headEnd/>
            <a:tailEnd/>
          </a:ln>
        </p:spPr>
        <p:txBody>
          <a:bodyPr wrap="none"/>
          <a:lstStyle/>
          <a:p>
            <a:endParaRPr lang="zh-CN" altLang="en-US"/>
          </a:p>
        </p:txBody>
      </p:sp>
      <p:sp>
        <p:nvSpPr>
          <p:cNvPr id="6152" name="Line 11"/>
          <p:cNvSpPr>
            <a:spLocks noChangeShapeType="1"/>
          </p:cNvSpPr>
          <p:nvPr/>
        </p:nvSpPr>
        <p:spPr bwMode="auto">
          <a:xfrm>
            <a:off x="4648200" y="3200400"/>
            <a:ext cx="1905000" cy="0"/>
          </a:xfrm>
          <a:prstGeom prst="line">
            <a:avLst/>
          </a:prstGeom>
          <a:noFill/>
          <a:ln w="38100">
            <a:solidFill>
              <a:schemeClr val="tx1"/>
            </a:solidFill>
            <a:miter lim="800000"/>
            <a:headEnd/>
            <a:tailEnd/>
          </a:ln>
        </p:spPr>
        <p:txBody>
          <a:bodyPr wrap="none"/>
          <a:lstStyle/>
          <a:p>
            <a:endParaRPr lang="zh-CN" altLang="en-US"/>
          </a:p>
        </p:txBody>
      </p:sp>
      <p:sp>
        <p:nvSpPr>
          <p:cNvPr id="6153" name="Line 12"/>
          <p:cNvSpPr>
            <a:spLocks noChangeShapeType="1"/>
          </p:cNvSpPr>
          <p:nvPr/>
        </p:nvSpPr>
        <p:spPr bwMode="auto">
          <a:xfrm>
            <a:off x="4648200" y="3810000"/>
            <a:ext cx="1905000" cy="0"/>
          </a:xfrm>
          <a:prstGeom prst="line">
            <a:avLst/>
          </a:prstGeom>
          <a:noFill/>
          <a:ln w="28575">
            <a:solidFill>
              <a:schemeClr val="tx1"/>
            </a:solidFill>
            <a:prstDash val="dash"/>
            <a:miter lim="800000"/>
            <a:headEnd/>
            <a:tailEnd/>
          </a:ln>
        </p:spPr>
        <p:txBody>
          <a:bodyPr wrap="none"/>
          <a:lstStyle/>
          <a:p>
            <a:endParaRPr lang="zh-CN" altLang="en-US"/>
          </a:p>
        </p:txBody>
      </p:sp>
      <p:sp>
        <p:nvSpPr>
          <p:cNvPr id="6154" name="Text Box 13"/>
          <p:cNvSpPr txBox="1">
            <a:spLocks noChangeArrowheads="1"/>
          </p:cNvSpPr>
          <p:nvPr/>
        </p:nvSpPr>
        <p:spPr bwMode="auto">
          <a:xfrm>
            <a:off x="609600" y="5105400"/>
            <a:ext cx="8229600" cy="646331"/>
          </a:xfrm>
          <a:prstGeom prst="rect">
            <a:avLst/>
          </a:prstGeom>
          <a:noFill/>
          <a:ln w="9525">
            <a:noFill/>
            <a:miter lim="800000"/>
            <a:headEnd/>
            <a:tailEnd/>
          </a:ln>
        </p:spPr>
        <p:txBody>
          <a:bodyPr>
            <a:spAutoFit/>
          </a:bodyPr>
          <a:lstStyle/>
          <a:p>
            <a:pPr>
              <a:spcBef>
                <a:spcPct val="50000"/>
              </a:spcBef>
            </a:pPr>
            <a:r>
              <a:rPr lang="zh-CN" altLang="en-US" sz="1800" dirty="0"/>
              <a:t>传统的</a:t>
            </a:r>
            <a:r>
              <a:rPr lang="en-US" altLang="zh-CN" sz="1800" dirty="0"/>
              <a:t>LAN</a:t>
            </a:r>
            <a:r>
              <a:rPr lang="zh-CN" altLang="en-US" sz="1800" dirty="0"/>
              <a:t>大多是共享媒体的</a:t>
            </a:r>
            <a:r>
              <a:rPr lang="en-US" altLang="zh-CN" sz="1800" dirty="0"/>
              <a:t>LAN</a:t>
            </a:r>
            <a:r>
              <a:rPr lang="zh-CN" altLang="en-US" sz="1800" dirty="0"/>
              <a:t>（即采用广播信道），不需要路由选择功能，因此只具备</a:t>
            </a:r>
            <a:r>
              <a:rPr lang="en-US" altLang="zh-CN" sz="1800" dirty="0"/>
              <a:t>OSI</a:t>
            </a:r>
            <a:r>
              <a:rPr lang="zh-CN" altLang="en-US" sz="1800" dirty="0"/>
              <a:t>的第</a:t>
            </a:r>
            <a:r>
              <a:rPr lang="en-US" altLang="zh-CN" sz="1800" dirty="0"/>
              <a:t>1</a:t>
            </a:r>
            <a:r>
              <a:rPr lang="zh-CN" altLang="en-US" sz="1800" dirty="0"/>
              <a:t>、</a:t>
            </a:r>
            <a:r>
              <a:rPr lang="en-US" altLang="zh-CN" sz="1800" dirty="0"/>
              <a:t>2</a:t>
            </a:r>
            <a:r>
              <a:rPr lang="zh-CN" altLang="en-US" sz="1800" dirty="0"/>
              <a:t>层功能。在数据链路层，重点要解决媒体访问控制功能。</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lIns="92075" tIns="46038" rIns="92075" bIns="46038" anchor="ctr"/>
          <a:lstStyle/>
          <a:p>
            <a:pPr defTabSz="762000" eaLnBrk="1" hangingPunct="1"/>
            <a:r>
              <a:rPr lang="en-US" altLang="zh-CN"/>
              <a:t>802.11 MAC</a:t>
            </a:r>
            <a:r>
              <a:rPr lang="zh-CN" altLang="en-US"/>
              <a:t>子层</a:t>
            </a:r>
          </a:p>
        </p:txBody>
      </p:sp>
      <p:sp>
        <p:nvSpPr>
          <p:cNvPr id="56323" name="Rectangle 3"/>
          <p:cNvSpPr>
            <a:spLocks noGrp="1" noChangeArrowheads="1"/>
          </p:cNvSpPr>
          <p:nvPr>
            <p:ph type="body" idx="1"/>
          </p:nvPr>
        </p:nvSpPr>
        <p:spPr>
          <a:xfrm>
            <a:off x="468313" y="1989138"/>
            <a:ext cx="8159750" cy="865187"/>
          </a:xfrm>
          <a:noFill/>
        </p:spPr>
        <p:txBody>
          <a:bodyPr lIns="92075" tIns="46038" rIns="92075" bIns="46038"/>
          <a:lstStyle/>
          <a:p>
            <a:pPr defTabSz="762000" eaLnBrk="1" hangingPunct="1">
              <a:lnSpc>
                <a:spcPct val="120000"/>
              </a:lnSpc>
            </a:pPr>
            <a:r>
              <a:rPr lang="en-US" altLang="zh-CN" sz="2800" b="1"/>
              <a:t>the problem</a:t>
            </a:r>
            <a:r>
              <a:rPr lang="en-US" altLang="zh-CN">
                <a:latin typeface="Arial" charset="0"/>
              </a:rPr>
              <a:t>“</a:t>
            </a:r>
            <a:r>
              <a:rPr lang="en-US" altLang="zh-CN"/>
              <a:t>Hidden stations</a:t>
            </a:r>
            <a:r>
              <a:rPr lang="en-US" altLang="zh-CN">
                <a:latin typeface="Arial" charset="0"/>
              </a:rPr>
              <a:t>”</a:t>
            </a:r>
            <a:endParaRPr lang="en-US" altLang="zh-CN" sz="2800" b="1"/>
          </a:p>
        </p:txBody>
      </p:sp>
      <p:grpSp>
        <p:nvGrpSpPr>
          <p:cNvPr id="56324" name="Group 4"/>
          <p:cNvGrpSpPr>
            <a:grpSpLocks/>
          </p:cNvGrpSpPr>
          <p:nvPr/>
        </p:nvGrpSpPr>
        <p:grpSpPr bwMode="auto">
          <a:xfrm>
            <a:off x="1908175" y="3213100"/>
            <a:ext cx="5473700" cy="2501900"/>
            <a:chOff x="1395" y="1012"/>
            <a:chExt cx="3455" cy="1576"/>
          </a:xfrm>
        </p:grpSpPr>
        <p:sp>
          <p:nvSpPr>
            <p:cNvPr id="56325" name="Rectangle 5"/>
            <p:cNvSpPr>
              <a:spLocks noChangeArrowheads="1"/>
            </p:cNvSpPr>
            <p:nvPr/>
          </p:nvSpPr>
          <p:spPr bwMode="auto">
            <a:xfrm>
              <a:off x="1395" y="1012"/>
              <a:ext cx="3304" cy="1576"/>
            </a:xfrm>
            <a:prstGeom prst="rect">
              <a:avLst/>
            </a:prstGeom>
            <a:noFill/>
            <a:ln w="12700">
              <a:solidFill>
                <a:schemeClr val="bg1"/>
              </a:solidFill>
              <a:miter lim="800000"/>
              <a:headEnd/>
              <a:tailEnd/>
            </a:ln>
          </p:spPr>
          <p:txBody>
            <a:bodyPr wrap="none" anchor="ctr"/>
            <a:lstStyle/>
            <a:p>
              <a:endParaRPr lang="zh-CN" altLang="en-US"/>
            </a:p>
          </p:txBody>
        </p:sp>
        <p:sp>
          <p:nvSpPr>
            <p:cNvPr id="56326" name="Rectangle 6"/>
            <p:cNvSpPr>
              <a:spLocks noChangeArrowheads="1"/>
            </p:cNvSpPr>
            <p:nvPr/>
          </p:nvSpPr>
          <p:spPr bwMode="auto">
            <a:xfrm>
              <a:off x="2980" y="1204"/>
              <a:ext cx="375" cy="328"/>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B</a:t>
              </a:r>
            </a:p>
          </p:txBody>
        </p:sp>
        <p:sp>
          <p:nvSpPr>
            <p:cNvPr id="56327" name="Rectangle 7"/>
            <p:cNvSpPr>
              <a:spLocks noChangeArrowheads="1"/>
            </p:cNvSpPr>
            <p:nvPr/>
          </p:nvSpPr>
          <p:spPr bwMode="auto">
            <a:xfrm>
              <a:off x="1588" y="1204"/>
              <a:ext cx="376" cy="328"/>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A</a:t>
              </a:r>
            </a:p>
          </p:txBody>
        </p:sp>
        <p:sp>
          <p:nvSpPr>
            <p:cNvPr id="56328" name="Rectangle 8"/>
            <p:cNvSpPr>
              <a:spLocks noChangeArrowheads="1"/>
            </p:cNvSpPr>
            <p:nvPr/>
          </p:nvSpPr>
          <p:spPr bwMode="auto">
            <a:xfrm>
              <a:off x="4131" y="1204"/>
              <a:ext cx="375" cy="328"/>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C</a:t>
              </a:r>
            </a:p>
          </p:txBody>
        </p:sp>
        <p:sp>
          <p:nvSpPr>
            <p:cNvPr id="56329" name="Line 9"/>
            <p:cNvSpPr>
              <a:spLocks noChangeShapeType="1"/>
            </p:cNvSpPr>
            <p:nvPr/>
          </p:nvSpPr>
          <p:spPr bwMode="auto">
            <a:xfrm>
              <a:off x="2064" y="1344"/>
              <a:ext cx="815" cy="0"/>
            </a:xfrm>
            <a:prstGeom prst="line">
              <a:avLst/>
            </a:prstGeom>
            <a:noFill/>
            <a:ln w="12700">
              <a:solidFill>
                <a:schemeClr val="tx1"/>
              </a:solidFill>
              <a:round/>
              <a:headEnd type="stealth" w="med" len="med"/>
              <a:tailEnd type="stealth" w="med" len="med"/>
            </a:ln>
          </p:spPr>
          <p:txBody>
            <a:bodyPr wrap="none" anchor="ctr"/>
            <a:lstStyle/>
            <a:p>
              <a:endParaRPr lang="zh-CN" altLang="en-US"/>
            </a:p>
          </p:txBody>
        </p:sp>
        <p:sp>
          <p:nvSpPr>
            <p:cNvPr id="56330" name="Line 10"/>
            <p:cNvSpPr>
              <a:spLocks noChangeShapeType="1"/>
            </p:cNvSpPr>
            <p:nvPr/>
          </p:nvSpPr>
          <p:spPr bwMode="auto">
            <a:xfrm>
              <a:off x="3456" y="1344"/>
              <a:ext cx="575" cy="0"/>
            </a:xfrm>
            <a:prstGeom prst="line">
              <a:avLst/>
            </a:prstGeom>
            <a:noFill/>
            <a:ln w="12700">
              <a:solidFill>
                <a:schemeClr val="tx1"/>
              </a:solidFill>
              <a:round/>
              <a:headEnd type="stealth" w="med" len="med"/>
              <a:tailEnd type="stealth" w="med" len="med"/>
            </a:ln>
          </p:spPr>
          <p:txBody>
            <a:bodyPr wrap="none" anchor="ctr"/>
            <a:lstStyle/>
            <a:p>
              <a:endParaRPr lang="zh-CN" altLang="en-US"/>
            </a:p>
          </p:txBody>
        </p:sp>
        <p:sp>
          <p:nvSpPr>
            <p:cNvPr id="56331" name="Line 11"/>
            <p:cNvSpPr>
              <a:spLocks noChangeShapeType="1"/>
            </p:cNvSpPr>
            <p:nvPr/>
          </p:nvSpPr>
          <p:spPr bwMode="auto">
            <a:xfrm>
              <a:off x="1871" y="1728"/>
              <a:ext cx="2352" cy="0"/>
            </a:xfrm>
            <a:prstGeom prst="line">
              <a:avLst/>
            </a:prstGeom>
            <a:noFill/>
            <a:ln w="12700">
              <a:solidFill>
                <a:schemeClr val="tx1"/>
              </a:solidFill>
              <a:prstDash val="dashDot"/>
              <a:round/>
              <a:headEnd type="stealth" w="med" len="med"/>
              <a:tailEnd type="stealth" w="med" len="med"/>
            </a:ln>
          </p:spPr>
          <p:txBody>
            <a:bodyPr wrap="none" anchor="ctr"/>
            <a:lstStyle/>
            <a:p>
              <a:endParaRPr lang="zh-CN" altLang="en-US"/>
            </a:p>
          </p:txBody>
        </p:sp>
        <p:sp>
          <p:nvSpPr>
            <p:cNvPr id="56332" name="Line 12"/>
            <p:cNvSpPr>
              <a:spLocks noChangeShapeType="1"/>
            </p:cNvSpPr>
            <p:nvPr/>
          </p:nvSpPr>
          <p:spPr bwMode="auto">
            <a:xfrm>
              <a:off x="2591" y="1584"/>
              <a:ext cx="241" cy="288"/>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56333" name="Line 13"/>
            <p:cNvSpPr>
              <a:spLocks noChangeShapeType="1"/>
            </p:cNvSpPr>
            <p:nvPr/>
          </p:nvSpPr>
          <p:spPr bwMode="auto">
            <a:xfrm flipH="1">
              <a:off x="2591" y="1584"/>
              <a:ext cx="192" cy="288"/>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56334" name="Rectangle 14"/>
            <p:cNvSpPr>
              <a:spLocks noChangeArrowheads="1"/>
            </p:cNvSpPr>
            <p:nvPr/>
          </p:nvSpPr>
          <p:spPr bwMode="auto">
            <a:xfrm>
              <a:off x="1565" y="1967"/>
              <a:ext cx="3285" cy="520"/>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a:latin typeface="Arial" charset="0"/>
                </a:rPr>
                <a:t>A sends to B</a:t>
              </a:r>
            </a:p>
            <a:p>
              <a:pPr defTabSz="762000" eaLnBrk="0" hangingPunct="0"/>
              <a:r>
                <a:rPr lang="en-US" altLang="zh-CN" sz="1600">
                  <a:latin typeface="Arial" charset="0"/>
                </a:rPr>
                <a:t>C doesn’t detect that, so C might also start sending to B</a:t>
              </a:r>
            </a:p>
            <a:p>
              <a:pPr defTabSz="762000" eaLnBrk="0" hangingPunct="0"/>
              <a:r>
                <a:rPr lang="en-US" altLang="zh-CN" sz="1600">
                  <a:latin typeface="Arial" charset="0"/>
                </a:rPr>
                <a:t>Collision of messages at B: both messages lost</a:t>
              </a:r>
            </a:p>
          </p:txBody>
        </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50938" y="214313"/>
            <a:ext cx="7793037" cy="1342479"/>
          </a:xfrm>
        </p:spPr>
        <p:txBody>
          <a:bodyPr lIns="92075" tIns="46038" rIns="92075" bIns="46038" anchor="ctr"/>
          <a:lstStyle/>
          <a:p>
            <a:pPr defTabSz="762000" eaLnBrk="1" hangingPunct="1"/>
            <a:r>
              <a:rPr lang="zh-CN" altLang="en-US" dirty="0">
                <a:latin typeface="Arial" charset="0"/>
              </a:rPr>
              <a:t>隐藏终端的解决方案</a:t>
            </a:r>
            <a:endParaRPr lang="en-US" altLang="zh-CN" dirty="0"/>
          </a:p>
        </p:txBody>
      </p:sp>
      <p:sp>
        <p:nvSpPr>
          <p:cNvPr id="57347" name="Rectangle 3"/>
          <p:cNvSpPr>
            <a:spLocks noGrp="1" noChangeArrowheads="1"/>
          </p:cNvSpPr>
          <p:nvPr>
            <p:ph type="body" idx="1"/>
          </p:nvPr>
        </p:nvSpPr>
        <p:spPr>
          <a:xfrm>
            <a:off x="467544" y="4005064"/>
            <a:ext cx="8496944" cy="2708920"/>
          </a:xfrm>
          <a:noFill/>
        </p:spPr>
        <p:txBody>
          <a:bodyPr lIns="92075" tIns="46038" rIns="92075" bIns="46038"/>
          <a:lstStyle/>
          <a:p>
            <a:pPr defTabSz="762000" eaLnBrk="1" hangingPunct="1"/>
            <a:r>
              <a:rPr lang="en-US" altLang="zh-CN" sz="2000" dirty="0"/>
              <a:t>IEEE 802.11 defines:</a:t>
            </a:r>
          </a:p>
          <a:p>
            <a:pPr lvl="1" defTabSz="762000" eaLnBrk="1" hangingPunct="1"/>
            <a:r>
              <a:rPr lang="en-US" altLang="zh-CN" sz="1800" dirty="0"/>
              <a:t>MAC level RTS/CTS protocol (Request to Send / Clear to Send) </a:t>
            </a:r>
          </a:p>
          <a:p>
            <a:pPr lvl="1" defTabSz="762000" eaLnBrk="1" hangingPunct="1"/>
            <a:r>
              <a:rPr lang="en-US" altLang="zh-CN" sz="1800" dirty="0"/>
              <a:t>Can be switched off to reduce overhead (when no hidden nodes exist)</a:t>
            </a:r>
          </a:p>
          <a:p>
            <a:pPr lvl="1" defTabSz="762000" eaLnBrk="1" hangingPunct="1"/>
            <a:r>
              <a:rPr lang="en-US" altLang="zh-CN" sz="1800" dirty="0"/>
              <a:t>More robustness, and increased reliability</a:t>
            </a:r>
          </a:p>
          <a:p>
            <a:pPr lvl="1" defTabSz="762000" eaLnBrk="1" hangingPunct="1"/>
            <a:r>
              <a:rPr lang="en-US" altLang="zh-CN" sz="1800" dirty="0"/>
              <a:t>No interruptions when large files are transmitted</a:t>
            </a:r>
          </a:p>
          <a:p>
            <a:pPr defTabSz="762000" eaLnBrk="1" hangingPunct="1"/>
            <a:r>
              <a:rPr lang="zh-CN" altLang="en-US" sz="2000" dirty="0">
                <a:latin typeface="+mn-ea"/>
              </a:rPr>
              <a:t>另一方面，</a:t>
            </a:r>
            <a:r>
              <a:rPr lang="en-US" altLang="zh-CN" sz="2000" dirty="0">
                <a:latin typeface="+mn-ea"/>
              </a:rPr>
              <a:t>RTS/CTS</a:t>
            </a:r>
            <a:r>
              <a:rPr lang="zh-CN" altLang="en-US" sz="2000" dirty="0">
                <a:latin typeface="+mn-ea"/>
              </a:rPr>
              <a:t>的引入带来了延时和信道资源的消耗，因此该机制只用于预约长数据帧的信道，实际中，每个无线站点可设置一个</a:t>
            </a:r>
            <a:r>
              <a:rPr lang="en-US" altLang="zh-CN" sz="2000" dirty="0">
                <a:solidFill>
                  <a:srgbClr val="FF0000"/>
                </a:solidFill>
                <a:latin typeface="+mn-ea"/>
              </a:rPr>
              <a:t>RTS</a:t>
            </a:r>
            <a:r>
              <a:rPr lang="zh-CN" altLang="en-US" sz="2000" dirty="0">
                <a:solidFill>
                  <a:srgbClr val="FF0000"/>
                </a:solidFill>
                <a:latin typeface="+mn-ea"/>
              </a:rPr>
              <a:t>门限</a:t>
            </a:r>
            <a:r>
              <a:rPr lang="zh-CN" altLang="en-US" sz="2000" dirty="0">
                <a:latin typeface="+mn-ea"/>
              </a:rPr>
              <a:t>，仅当数据长度超过门限时才使用该机制。</a:t>
            </a:r>
            <a:endParaRPr lang="en-US" altLang="zh-CN" sz="2000" dirty="0">
              <a:latin typeface="+mn-ea"/>
            </a:endParaRPr>
          </a:p>
        </p:txBody>
      </p:sp>
      <p:grpSp>
        <p:nvGrpSpPr>
          <p:cNvPr id="57348" name="Group 4"/>
          <p:cNvGrpSpPr>
            <a:grpSpLocks/>
          </p:cNvGrpSpPr>
          <p:nvPr/>
        </p:nvGrpSpPr>
        <p:grpSpPr bwMode="auto">
          <a:xfrm>
            <a:off x="703263" y="1600200"/>
            <a:ext cx="8083550" cy="2404864"/>
            <a:chOff x="528" y="1012"/>
            <a:chExt cx="5375" cy="1576"/>
          </a:xfrm>
        </p:grpSpPr>
        <p:sp>
          <p:nvSpPr>
            <p:cNvPr id="57349" name="Rectangle 5"/>
            <p:cNvSpPr>
              <a:spLocks noChangeArrowheads="1"/>
            </p:cNvSpPr>
            <p:nvPr/>
          </p:nvSpPr>
          <p:spPr bwMode="auto">
            <a:xfrm>
              <a:off x="528" y="1012"/>
              <a:ext cx="5328" cy="1576"/>
            </a:xfrm>
            <a:prstGeom prst="rect">
              <a:avLst/>
            </a:prstGeom>
            <a:noFill/>
            <a:ln w="12700">
              <a:solidFill>
                <a:schemeClr val="tx1"/>
              </a:solidFill>
              <a:miter lim="800000"/>
              <a:headEnd/>
              <a:tailEnd/>
            </a:ln>
          </p:spPr>
          <p:txBody>
            <a:bodyPr wrap="none" anchor="ctr"/>
            <a:lstStyle/>
            <a:p>
              <a:endParaRPr lang="zh-CN" altLang="en-US"/>
            </a:p>
          </p:txBody>
        </p:sp>
        <p:sp>
          <p:nvSpPr>
            <p:cNvPr id="57350" name="Rectangle 6"/>
            <p:cNvSpPr>
              <a:spLocks noChangeArrowheads="1"/>
            </p:cNvSpPr>
            <p:nvPr/>
          </p:nvSpPr>
          <p:spPr bwMode="auto">
            <a:xfrm>
              <a:off x="624" y="1104"/>
              <a:ext cx="376" cy="291"/>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A</a:t>
              </a:r>
            </a:p>
          </p:txBody>
        </p:sp>
        <p:sp>
          <p:nvSpPr>
            <p:cNvPr id="57351" name="Rectangle 7"/>
            <p:cNvSpPr>
              <a:spLocks noChangeArrowheads="1"/>
            </p:cNvSpPr>
            <p:nvPr/>
          </p:nvSpPr>
          <p:spPr bwMode="auto">
            <a:xfrm>
              <a:off x="1775" y="1104"/>
              <a:ext cx="376" cy="291"/>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B</a:t>
              </a:r>
            </a:p>
          </p:txBody>
        </p:sp>
        <p:sp>
          <p:nvSpPr>
            <p:cNvPr id="57352" name="Line 8"/>
            <p:cNvSpPr>
              <a:spLocks noChangeShapeType="1"/>
            </p:cNvSpPr>
            <p:nvPr/>
          </p:nvSpPr>
          <p:spPr bwMode="auto">
            <a:xfrm flipV="1">
              <a:off x="912" y="1632"/>
              <a:ext cx="912" cy="0"/>
            </a:xfrm>
            <a:prstGeom prst="line">
              <a:avLst/>
            </a:prstGeom>
            <a:noFill/>
            <a:ln w="12700">
              <a:solidFill>
                <a:schemeClr val="tx1"/>
              </a:solidFill>
              <a:round/>
              <a:headEnd/>
              <a:tailEnd type="triangle" w="med" len="med"/>
            </a:ln>
          </p:spPr>
          <p:txBody>
            <a:bodyPr wrap="none" anchor="ctr"/>
            <a:lstStyle/>
            <a:p>
              <a:endParaRPr lang="zh-CN" altLang="en-US"/>
            </a:p>
          </p:txBody>
        </p:sp>
        <p:sp>
          <p:nvSpPr>
            <p:cNvPr id="57353" name="Line 9"/>
            <p:cNvSpPr>
              <a:spLocks noChangeShapeType="1"/>
            </p:cNvSpPr>
            <p:nvPr/>
          </p:nvSpPr>
          <p:spPr bwMode="auto">
            <a:xfrm>
              <a:off x="864" y="1920"/>
              <a:ext cx="2208" cy="0"/>
            </a:xfrm>
            <a:prstGeom prst="line">
              <a:avLst/>
            </a:prstGeom>
            <a:noFill/>
            <a:ln w="12700">
              <a:solidFill>
                <a:schemeClr val="tx1"/>
              </a:solidFill>
              <a:round/>
              <a:headEnd type="triangle" w="med" len="med"/>
              <a:tailEnd type="triangle" w="med" len="med"/>
            </a:ln>
          </p:spPr>
          <p:txBody>
            <a:bodyPr wrap="none" anchor="ctr"/>
            <a:lstStyle/>
            <a:p>
              <a:endParaRPr lang="zh-CN" altLang="en-US"/>
            </a:p>
          </p:txBody>
        </p:sp>
        <p:sp>
          <p:nvSpPr>
            <p:cNvPr id="57354" name="Line 10"/>
            <p:cNvSpPr>
              <a:spLocks noChangeShapeType="1"/>
            </p:cNvSpPr>
            <p:nvPr/>
          </p:nvSpPr>
          <p:spPr bwMode="auto">
            <a:xfrm>
              <a:off x="912" y="2160"/>
              <a:ext cx="960" cy="0"/>
            </a:xfrm>
            <a:prstGeom prst="line">
              <a:avLst/>
            </a:prstGeom>
            <a:noFill/>
            <a:ln w="12700">
              <a:solidFill>
                <a:schemeClr val="tx1"/>
              </a:solidFill>
              <a:round/>
              <a:headEnd type="none" w="sm" len="sm"/>
              <a:tailEnd type="triangle" w="med" len="med"/>
            </a:ln>
          </p:spPr>
          <p:txBody>
            <a:bodyPr wrap="none" anchor="ctr"/>
            <a:lstStyle/>
            <a:p>
              <a:endParaRPr lang="zh-CN" altLang="en-US"/>
            </a:p>
          </p:txBody>
        </p:sp>
        <p:sp>
          <p:nvSpPr>
            <p:cNvPr id="57355" name="Line 11"/>
            <p:cNvSpPr>
              <a:spLocks noChangeShapeType="1"/>
            </p:cNvSpPr>
            <p:nvPr/>
          </p:nvSpPr>
          <p:spPr bwMode="auto">
            <a:xfrm>
              <a:off x="864" y="2400"/>
              <a:ext cx="2208" cy="0"/>
            </a:xfrm>
            <a:prstGeom prst="line">
              <a:avLst/>
            </a:prstGeom>
            <a:noFill/>
            <a:ln w="12700">
              <a:solidFill>
                <a:schemeClr val="tx1"/>
              </a:solidFill>
              <a:round/>
              <a:headEnd type="triangle" w="med" len="med"/>
              <a:tailEnd type="triangle" w="med" len="med"/>
            </a:ln>
          </p:spPr>
          <p:txBody>
            <a:bodyPr wrap="none" anchor="ctr"/>
            <a:lstStyle/>
            <a:p>
              <a:endParaRPr lang="zh-CN" altLang="en-US"/>
            </a:p>
          </p:txBody>
        </p:sp>
        <p:sp>
          <p:nvSpPr>
            <p:cNvPr id="57356" name="Rectangle 12"/>
            <p:cNvSpPr>
              <a:spLocks noChangeArrowheads="1"/>
            </p:cNvSpPr>
            <p:nvPr/>
          </p:nvSpPr>
          <p:spPr bwMode="auto">
            <a:xfrm>
              <a:off x="3264" y="1536"/>
              <a:ext cx="2213"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RTS</a:t>
              </a:r>
              <a:r>
                <a:rPr lang="en-US" altLang="zh-CN" sz="1600">
                  <a:latin typeface="Arial" charset="0"/>
                </a:rPr>
                <a:t>: I want to send to B 500 bytes</a:t>
              </a:r>
            </a:p>
          </p:txBody>
        </p:sp>
        <p:sp>
          <p:nvSpPr>
            <p:cNvPr id="57357" name="Rectangle 13"/>
            <p:cNvSpPr>
              <a:spLocks noChangeArrowheads="1"/>
            </p:cNvSpPr>
            <p:nvPr/>
          </p:nvSpPr>
          <p:spPr bwMode="auto">
            <a:xfrm>
              <a:off x="3264" y="1776"/>
              <a:ext cx="2639"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CTS</a:t>
              </a:r>
              <a:r>
                <a:rPr lang="en-US" altLang="zh-CN" sz="1600">
                  <a:latin typeface="Arial" charset="0"/>
                </a:rPr>
                <a:t>: OK A, go ahead, so everybody quiet</a:t>
              </a:r>
            </a:p>
          </p:txBody>
        </p:sp>
        <p:sp>
          <p:nvSpPr>
            <p:cNvPr id="57358" name="Rectangle 14"/>
            <p:cNvSpPr>
              <a:spLocks noChangeArrowheads="1"/>
            </p:cNvSpPr>
            <p:nvPr/>
          </p:nvSpPr>
          <p:spPr bwMode="auto">
            <a:xfrm>
              <a:off x="3264" y="2016"/>
              <a:ext cx="2470"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Data</a:t>
              </a:r>
              <a:r>
                <a:rPr lang="en-US" altLang="zh-CN" sz="1600">
                  <a:latin typeface="Arial" charset="0"/>
                </a:rPr>
                <a:t>: the 500 bytes of data from A to B</a:t>
              </a:r>
            </a:p>
          </p:txBody>
        </p:sp>
        <p:sp>
          <p:nvSpPr>
            <p:cNvPr id="57359" name="Rectangle 15"/>
            <p:cNvSpPr>
              <a:spLocks noChangeArrowheads="1"/>
            </p:cNvSpPr>
            <p:nvPr/>
          </p:nvSpPr>
          <p:spPr bwMode="auto">
            <a:xfrm>
              <a:off x="3263" y="2256"/>
              <a:ext cx="2608"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ACK</a:t>
              </a:r>
              <a:r>
                <a:rPr lang="en-US" altLang="zh-CN" sz="1600">
                  <a:latin typeface="Arial" charset="0"/>
                </a:rPr>
                <a:t>: B received the data OK, so an ACK</a:t>
              </a:r>
            </a:p>
          </p:txBody>
        </p:sp>
        <p:sp>
          <p:nvSpPr>
            <p:cNvPr id="57360" name="Rectangle 16"/>
            <p:cNvSpPr>
              <a:spLocks noChangeArrowheads="1"/>
            </p:cNvSpPr>
            <p:nvPr/>
          </p:nvSpPr>
          <p:spPr bwMode="auto">
            <a:xfrm>
              <a:off x="2907" y="1104"/>
              <a:ext cx="375" cy="291"/>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C</a:t>
              </a:r>
            </a:p>
          </p:txBody>
        </p:sp>
      </p:gr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p:spPr>
        <p:txBody>
          <a:bodyPr/>
          <a:lstStyle/>
          <a:p>
            <a:fld id="{2AEC0655-A6FB-489B-A8A0-F24D17B93710}" type="slidenum">
              <a:rPr lang="en-US" altLang="zh-CN" smtClean="0"/>
              <a:pPr/>
              <a:t>52</a:t>
            </a:fld>
            <a:endParaRPr lang="en-US" altLang="zh-CN"/>
          </a:p>
        </p:txBody>
      </p:sp>
      <p:sp>
        <p:nvSpPr>
          <p:cNvPr id="58371" name="Rectangle 5"/>
          <p:cNvSpPr>
            <a:spLocks noGrp="1" noChangeArrowheads="1"/>
          </p:cNvSpPr>
          <p:nvPr>
            <p:ph type="title"/>
          </p:nvPr>
        </p:nvSpPr>
        <p:spPr/>
        <p:txBody>
          <a:bodyPr/>
          <a:lstStyle/>
          <a:p>
            <a:pPr eaLnBrk="1" hangingPunct="1"/>
            <a:r>
              <a:rPr lang="en-US" altLang="zh-CN"/>
              <a:t>802.11</a:t>
            </a:r>
            <a:r>
              <a:rPr lang="zh-CN" altLang="en-US"/>
              <a:t>支持的两种操作模式 </a:t>
            </a:r>
          </a:p>
        </p:txBody>
      </p:sp>
      <p:sp>
        <p:nvSpPr>
          <p:cNvPr id="58372" name="Rectangle 6"/>
          <p:cNvSpPr>
            <a:spLocks noGrp="1" noChangeArrowheads="1"/>
          </p:cNvSpPr>
          <p:nvPr>
            <p:ph type="body" idx="1"/>
          </p:nvPr>
        </p:nvSpPr>
        <p:spPr/>
        <p:txBody>
          <a:bodyPr/>
          <a:lstStyle/>
          <a:p>
            <a:pPr eaLnBrk="1" hangingPunct="1"/>
            <a:r>
              <a:rPr lang="zh-CN" altLang="en-US" sz="2800" b="1" dirty="0">
                <a:solidFill>
                  <a:srgbClr val="FF0000"/>
                </a:solidFill>
              </a:rPr>
              <a:t>点协调功能</a:t>
            </a:r>
            <a:r>
              <a:rPr lang="zh-CN" altLang="en-US" sz="2800" dirty="0"/>
              <a:t>（</a:t>
            </a:r>
            <a:r>
              <a:rPr lang="en-US" altLang="zh-CN" sz="2800" dirty="0">
                <a:solidFill>
                  <a:srgbClr val="FF0000"/>
                </a:solidFill>
              </a:rPr>
              <a:t>PCF</a:t>
            </a:r>
            <a:r>
              <a:rPr lang="en-US" altLang="zh-CN" sz="2800" dirty="0"/>
              <a:t>, Point Coordination Function)</a:t>
            </a:r>
          </a:p>
          <a:p>
            <a:pPr lvl="1" eaLnBrk="1" hangingPunct="1"/>
            <a:r>
              <a:rPr lang="zh-CN" altLang="en-US" sz="2400" dirty="0"/>
              <a:t>由</a:t>
            </a:r>
            <a:r>
              <a:rPr lang="en-US" altLang="zh-CN" sz="2400" dirty="0"/>
              <a:t>AP</a:t>
            </a:r>
            <a:r>
              <a:rPr lang="zh-CN" altLang="en-US" sz="2400" dirty="0"/>
              <a:t>周期性地（每秒</a:t>
            </a:r>
            <a:r>
              <a:rPr lang="en-US" altLang="zh-CN" sz="2400" dirty="0"/>
              <a:t>10~100</a:t>
            </a:r>
            <a:r>
              <a:rPr lang="zh-CN" altLang="en-US" sz="2400" dirty="0"/>
              <a:t>次）广播一个信标帧（</a:t>
            </a:r>
            <a:r>
              <a:rPr lang="en-US" altLang="zh-CN" sz="2400" dirty="0"/>
              <a:t>beacon frame)</a:t>
            </a:r>
            <a:r>
              <a:rPr lang="zh-CN" altLang="en-US" sz="2400" dirty="0"/>
              <a:t>，邀请站点申请服务，集中控制。</a:t>
            </a:r>
          </a:p>
          <a:p>
            <a:pPr eaLnBrk="1" hangingPunct="1"/>
            <a:r>
              <a:rPr lang="zh-CN" altLang="en-US" sz="2800" b="1" dirty="0">
                <a:solidFill>
                  <a:srgbClr val="FF0000"/>
                </a:solidFill>
              </a:rPr>
              <a:t>分布式协调功能</a:t>
            </a:r>
            <a:r>
              <a:rPr lang="en-US" altLang="zh-CN" sz="2800" dirty="0"/>
              <a:t>(</a:t>
            </a:r>
            <a:r>
              <a:rPr lang="en-US" altLang="zh-CN" sz="2800" b="1" dirty="0">
                <a:solidFill>
                  <a:srgbClr val="FF0000"/>
                </a:solidFill>
              </a:rPr>
              <a:t>DCF</a:t>
            </a:r>
            <a:r>
              <a:rPr lang="en-US" altLang="zh-CN" sz="2800" dirty="0"/>
              <a:t>, Distributed Coordination Function)</a:t>
            </a:r>
          </a:p>
          <a:p>
            <a:pPr lvl="1" eaLnBrk="1" hangingPunct="1"/>
            <a:r>
              <a:rPr lang="zh-CN" altLang="en-US" sz="2400" b="1" dirty="0"/>
              <a:t>分布式控制，</a:t>
            </a:r>
            <a:r>
              <a:rPr lang="zh-CN" altLang="en-US" sz="2400" b="1" dirty="0">
                <a:solidFill>
                  <a:srgbClr val="FF0000"/>
                </a:solidFill>
              </a:rPr>
              <a:t>采用</a:t>
            </a:r>
            <a:r>
              <a:rPr lang="en-US" altLang="zh-CN" sz="2400" b="1" dirty="0">
                <a:solidFill>
                  <a:srgbClr val="FF0000"/>
                </a:solidFill>
              </a:rPr>
              <a:t>CSMA/CA</a:t>
            </a:r>
            <a:r>
              <a:rPr lang="en-US" altLang="zh-CN" sz="2400" dirty="0"/>
              <a:t>(CSMA with Collision Avoidance) </a:t>
            </a:r>
          </a:p>
          <a:p>
            <a:pPr eaLnBrk="1" hangingPunct="1"/>
            <a:r>
              <a:rPr lang="en-US" altLang="zh-CN" sz="2800" dirty="0"/>
              <a:t>DCF</a:t>
            </a:r>
            <a:r>
              <a:rPr lang="zh-CN" altLang="en-US" sz="2800" dirty="0"/>
              <a:t>是必须的，</a:t>
            </a:r>
            <a:r>
              <a:rPr lang="en-US" altLang="zh-CN" sz="2800" dirty="0"/>
              <a:t>PCF</a:t>
            </a:r>
            <a:r>
              <a:rPr lang="zh-CN" altLang="en-US" sz="2800" dirty="0"/>
              <a:t>是可选的</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p:spPr>
        <p:txBody>
          <a:bodyPr/>
          <a:lstStyle/>
          <a:p>
            <a:fld id="{4829603F-FC4F-4009-942D-9CE17E9ABBE4}" type="slidenum">
              <a:rPr lang="en-US" altLang="zh-CN" smtClean="0"/>
              <a:pPr/>
              <a:t>53</a:t>
            </a:fld>
            <a:endParaRPr lang="en-US" altLang="zh-CN"/>
          </a:p>
        </p:txBody>
      </p:sp>
      <p:sp>
        <p:nvSpPr>
          <p:cNvPr id="5939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zh-CN" altLang="en-US"/>
          </a:p>
        </p:txBody>
      </p:sp>
      <p:sp>
        <p:nvSpPr>
          <p:cNvPr id="5939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zh-CN" altLang="en-US"/>
          </a:p>
        </p:txBody>
      </p:sp>
      <p:grpSp>
        <p:nvGrpSpPr>
          <p:cNvPr id="59397" name="Group 4"/>
          <p:cNvGrpSpPr>
            <a:grpSpLocks/>
          </p:cNvGrpSpPr>
          <p:nvPr/>
        </p:nvGrpSpPr>
        <p:grpSpPr bwMode="auto">
          <a:xfrm>
            <a:off x="449263" y="1662113"/>
            <a:ext cx="8228012" cy="2411412"/>
            <a:chOff x="292" y="701"/>
            <a:chExt cx="5056" cy="1503"/>
          </a:xfrm>
        </p:grpSpPr>
        <p:sp>
          <p:nvSpPr>
            <p:cNvPr id="140293" name="Rectangle 5"/>
            <p:cNvSpPr>
              <a:spLocks noChangeArrowheads="1"/>
            </p:cNvSpPr>
            <p:nvPr/>
          </p:nvSpPr>
          <p:spPr bwMode="auto">
            <a:xfrm>
              <a:off x="292" y="714"/>
              <a:ext cx="5056" cy="149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59401" name="Line 6"/>
            <p:cNvSpPr>
              <a:spLocks noChangeShapeType="1"/>
            </p:cNvSpPr>
            <p:nvPr/>
          </p:nvSpPr>
          <p:spPr bwMode="auto">
            <a:xfrm>
              <a:off x="1888" y="1022"/>
              <a:ext cx="490" cy="0"/>
            </a:xfrm>
            <a:prstGeom prst="line">
              <a:avLst/>
            </a:prstGeom>
            <a:noFill/>
            <a:ln w="12700">
              <a:solidFill>
                <a:srgbClr val="000000"/>
              </a:solidFill>
              <a:round/>
              <a:headEnd/>
              <a:tailEnd/>
            </a:ln>
          </p:spPr>
          <p:txBody>
            <a:bodyPr wrap="none" anchor="ctr"/>
            <a:lstStyle/>
            <a:p>
              <a:endParaRPr lang="zh-CN" altLang="en-US"/>
            </a:p>
          </p:txBody>
        </p:sp>
        <p:sp>
          <p:nvSpPr>
            <p:cNvPr id="59402" name="Line 7"/>
            <p:cNvSpPr>
              <a:spLocks noChangeShapeType="1"/>
            </p:cNvSpPr>
            <p:nvPr/>
          </p:nvSpPr>
          <p:spPr bwMode="auto">
            <a:xfrm>
              <a:off x="314" y="1614"/>
              <a:ext cx="4572" cy="0"/>
            </a:xfrm>
            <a:prstGeom prst="line">
              <a:avLst/>
            </a:prstGeom>
            <a:noFill/>
            <a:ln w="25400">
              <a:solidFill>
                <a:srgbClr val="000000"/>
              </a:solidFill>
              <a:round/>
              <a:headEnd/>
              <a:tailEnd/>
            </a:ln>
          </p:spPr>
          <p:txBody>
            <a:bodyPr wrap="none" anchor="ctr"/>
            <a:lstStyle/>
            <a:p>
              <a:endParaRPr lang="zh-CN" altLang="en-US"/>
            </a:p>
          </p:txBody>
        </p:sp>
        <p:sp>
          <p:nvSpPr>
            <p:cNvPr id="59403" name="Freeform 8"/>
            <p:cNvSpPr>
              <a:spLocks/>
            </p:cNvSpPr>
            <p:nvPr/>
          </p:nvSpPr>
          <p:spPr bwMode="auto">
            <a:xfrm>
              <a:off x="2382" y="1358"/>
              <a:ext cx="2105" cy="257"/>
            </a:xfrm>
            <a:custGeom>
              <a:avLst/>
              <a:gdLst>
                <a:gd name="T0" fmla="*/ 0 w 2105"/>
                <a:gd name="T1" fmla="*/ 256 h 257"/>
                <a:gd name="T2" fmla="*/ 56 w 2105"/>
                <a:gd name="T3" fmla="*/ 0 h 257"/>
                <a:gd name="T4" fmla="*/ 2104 w 2105"/>
                <a:gd name="T5" fmla="*/ 0 h 257"/>
                <a:gd name="T6" fmla="*/ 0 60000 65536"/>
                <a:gd name="T7" fmla="*/ 0 60000 65536"/>
                <a:gd name="T8" fmla="*/ 0 60000 65536"/>
                <a:gd name="T9" fmla="*/ 0 w 2105"/>
                <a:gd name="T10" fmla="*/ 0 h 257"/>
                <a:gd name="T11" fmla="*/ 2105 w 2105"/>
                <a:gd name="T12" fmla="*/ 257 h 257"/>
              </a:gdLst>
              <a:ahLst/>
              <a:cxnLst>
                <a:cxn ang="T6">
                  <a:pos x="T0" y="T1"/>
                </a:cxn>
                <a:cxn ang="T7">
                  <a:pos x="T2" y="T3"/>
                </a:cxn>
                <a:cxn ang="T8">
                  <a:pos x="T4" y="T5"/>
                </a:cxn>
              </a:cxnLst>
              <a:rect l="T9" t="T10" r="T11" b="T12"/>
              <a:pathLst>
                <a:path w="2105" h="257">
                  <a:moveTo>
                    <a:pt x="0" y="256"/>
                  </a:moveTo>
                  <a:lnTo>
                    <a:pt x="56" y="0"/>
                  </a:lnTo>
                  <a:lnTo>
                    <a:pt x="2104" y="0"/>
                  </a:lnTo>
                </a:path>
              </a:pathLst>
            </a:custGeom>
            <a:noFill/>
            <a:ln w="25400" cap="rnd">
              <a:solidFill>
                <a:srgbClr val="000000"/>
              </a:solidFill>
              <a:round/>
              <a:headEnd/>
              <a:tailEnd/>
            </a:ln>
          </p:spPr>
          <p:txBody>
            <a:bodyPr/>
            <a:lstStyle/>
            <a:p>
              <a:endParaRPr lang="zh-CN" altLang="en-US"/>
            </a:p>
          </p:txBody>
        </p:sp>
        <p:sp>
          <p:nvSpPr>
            <p:cNvPr id="59404" name="Line 9"/>
            <p:cNvSpPr>
              <a:spLocks noChangeShapeType="1"/>
            </p:cNvSpPr>
            <p:nvPr/>
          </p:nvSpPr>
          <p:spPr bwMode="auto">
            <a:xfrm flipV="1">
              <a:off x="3830" y="1350"/>
              <a:ext cx="39" cy="272"/>
            </a:xfrm>
            <a:prstGeom prst="line">
              <a:avLst/>
            </a:prstGeom>
            <a:noFill/>
            <a:ln w="25400">
              <a:solidFill>
                <a:srgbClr val="000000"/>
              </a:solidFill>
              <a:round/>
              <a:headEnd/>
              <a:tailEnd/>
            </a:ln>
          </p:spPr>
          <p:txBody>
            <a:bodyPr wrap="none" anchor="ctr"/>
            <a:lstStyle/>
            <a:p>
              <a:endParaRPr lang="zh-CN" altLang="en-US"/>
            </a:p>
          </p:txBody>
        </p:sp>
        <p:sp>
          <p:nvSpPr>
            <p:cNvPr id="59405" name="Line 10"/>
            <p:cNvSpPr>
              <a:spLocks noChangeShapeType="1"/>
            </p:cNvSpPr>
            <p:nvPr/>
          </p:nvSpPr>
          <p:spPr bwMode="auto">
            <a:xfrm flipV="1">
              <a:off x="2608"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06" name="Line 11"/>
            <p:cNvSpPr>
              <a:spLocks noChangeShapeType="1"/>
            </p:cNvSpPr>
            <p:nvPr/>
          </p:nvSpPr>
          <p:spPr bwMode="auto">
            <a:xfrm flipV="1">
              <a:off x="2497"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07" name="Line 12"/>
            <p:cNvSpPr>
              <a:spLocks noChangeShapeType="1"/>
            </p:cNvSpPr>
            <p:nvPr/>
          </p:nvSpPr>
          <p:spPr bwMode="auto">
            <a:xfrm flipV="1">
              <a:off x="2718" y="1354"/>
              <a:ext cx="48" cy="264"/>
            </a:xfrm>
            <a:prstGeom prst="line">
              <a:avLst/>
            </a:prstGeom>
            <a:noFill/>
            <a:ln w="12700">
              <a:solidFill>
                <a:srgbClr val="000000"/>
              </a:solidFill>
              <a:round/>
              <a:headEnd/>
              <a:tailEnd/>
            </a:ln>
          </p:spPr>
          <p:txBody>
            <a:bodyPr wrap="none" anchor="ctr"/>
            <a:lstStyle/>
            <a:p>
              <a:endParaRPr lang="zh-CN" altLang="en-US"/>
            </a:p>
          </p:txBody>
        </p:sp>
        <p:sp>
          <p:nvSpPr>
            <p:cNvPr id="59408" name="Line 13"/>
            <p:cNvSpPr>
              <a:spLocks noChangeShapeType="1"/>
            </p:cNvSpPr>
            <p:nvPr/>
          </p:nvSpPr>
          <p:spPr bwMode="auto">
            <a:xfrm flipV="1">
              <a:off x="2829" y="1354"/>
              <a:ext cx="48" cy="264"/>
            </a:xfrm>
            <a:prstGeom prst="line">
              <a:avLst/>
            </a:prstGeom>
            <a:noFill/>
            <a:ln w="12700">
              <a:solidFill>
                <a:srgbClr val="000000"/>
              </a:solidFill>
              <a:round/>
              <a:headEnd/>
              <a:tailEnd/>
            </a:ln>
          </p:spPr>
          <p:txBody>
            <a:bodyPr wrap="none" anchor="ctr"/>
            <a:lstStyle/>
            <a:p>
              <a:endParaRPr lang="zh-CN" altLang="en-US"/>
            </a:p>
          </p:txBody>
        </p:sp>
        <p:sp>
          <p:nvSpPr>
            <p:cNvPr id="59409" name="Line 14"/>
            <p:cNvSpPr>
              <a:spLocks noChangeShapeType="1"/>
            </p:cNvSpPr>
            <p:nvPr/>
          </p:nvSpPr>
          <p:spPr bwMode="auto">
            <a:xfrm flipV="1">
              <a:off x="2940"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10" name="Line 15"/>
            <p:cNvSpPr>
              <a:spLocks noChangeShapeType="1"/>
            </p:cNvSpPr>
            <p:nvPr/>
          </p:nvSpPr>
          <p:spPr bwMode="auto">
            <a:xfrm flipV="1">
              <a:off x="3715"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11" name="Line 16"/>
            <p:cNvSpPr>
              <a:spLocks noChangeShapeType="1"/>
            </p:cNvSpPr>
            <p:nvPr/>
          </p:nvSpPr>
          <p:spPr bwMode="auto">
            <a:xfrm>
              <a:off x="1884" y="854"/>
              <a:ext cx="0" cy="756"/>
            </a:xfrm>
            <a:prstGeom prst="line">
              <a:avLst/>
            </a:prstGeom>
            <a:noFill/>
            <a:ln w="12700">
              <a:solidFill>
                <a:srgbClr val="000000"/>
              </a:solidFill>
              <a:round/>
              <a:headEnd/>
              <a:tailEnd/>
            </a:ln>
          </p:spPr>
          <p:txBody>
            <a:bodyPr wrap="none" anchor="ctr"/>
            <a:lstStyle/>
            <a:p>
              <a:endParaRPr lang="zh-CN" altLang="en-US"/>
            </a:p>
          </p:txBody>
        </p:sp>
        <p:sp>
          <p:nvSpPr>
            <p:cNvPr id="59412" name="Line 17"/>
            <p:cNvSpPr>
              <a:spLocks noChangeShapeType="1"/>
            </p:cNvSpPr>
            <p:nvPr/>
          </p:nvSpPr>
          <p:spPr bwMode="auto">
            <a:xfrm flipV="1">
              <a:off x="2382" y="845"/>
              <a:ext cx="0" cy="785"/>
            </a:xfrm>
            <a:prstGeom prst="line">
              <a:avLst/>
            </a:prstGeom>
            <a:noFill/>
            <a:ln w="12700">
              <a:solidFill>
                <a:srgbClr val="000000"/>
              </a:solidFill>
              <a:round/>
              <a:headEnd/>
              <a:tailEnd/>
            </a:ln>
          </p:spPr>
          <p:txBody>
            <a:bodyPr wrap="none" anchor="ctr"/>
            <a:lstStyle/>
            <a:p>
              <a:endParaRPr lang="zh-CN" altLang="en-US"/>
            </a:p>
          </p:txBody>
        </p:sp>
        <p:sp>
          <p:nvSpPr>
            <p:cNvPr id="59413" name="Line 18"/>
            <p:cNvSpPr>
              <a:spLocks noChangeShapeType="1"/>
            </p:cNvSpPr>
            <p:nvPr/>
          </p:nvSpPr>
          <p:spPr bwMode="auto">
            <a:xfrm flipV="1">
              <a:off x="3822" y="1033"/>
              <a:ext cx="0" cy="583"/>
            </a:xfrm>
            <a:prstGeom prst="line">
              <a:avLst/>
            </a:prstGeom>
            <a:noFill/>
            <a:ln w="12700">
              <a:solidFill>
                <a:srgbClr val="000000"/>
              </a:solidFill>
              <a:round/>
              <a:headEnd/>
              <a:tailEnd/>
            </a:ln>
          </p:spPr>
          <p:txBody>
            <a:bodyPr wrap="none" anchor="ctr"/>
            <a:lstStyle/>
            <a:p>
              <a:endParaRPr lang="zh-CN" altLang="en-US"/>
            </a:p>
          </p:txBody>
        </p:sp>
        <p:sp>
          <p:nvSpPr>
            <p:cNvPr id="59414" name="Line 19"/>
            <p:cNvSpPr>
              <a:spLocks noChangeShapeType="1"/>
            </p:cNvSpPr>
            <p:nvPr/>
          </p:nvSpPr>
          <p:spPr bwMode="auto">
            <a:xfrm>
              <a:off x="2382" y="1618"/>
              <a:ext cx="0" cy="247"/>
            </a:xfrm>
            <a:prstGeom prst="line">
              <a:avLst/>
            </a:prstGeom>
            <a:noFill/>
            <a:ln w="12700">
              <a:solidFill>
                <a:srgbClr val="000000"/>
              </a:solidFill>
              <a:round/>
              <a:headEnd/>
              <a:tailEnd/>
            </a:ln>
          </p:spPr>
          <p:txBody>
            <a:bodyPr wrap="none" anchor="ctr"/>
            <a:lstStyle/>
            <a:p>
              <a:endParaRPr lang="zh-CN" altLang="en-US"/>
            </a:p>
          </p:txBody>
        </p:sp>
        <p:sp>
          <p:nvSpPr>
            <p:cNvPr id="59415" name="Line 20"/>
            <p:cNvSpPr>
              <a:spLocks noChangeShapeType="1"/>
            </p:cNvSpPr>
            <p:nvPr/>
          </p:nvSpPr>
          <p:spPr bwMode="auto">
            <a:xfrm>
              <a:off x="2493" y="1618"/>
              <a:ext cx="0" cy="247"/>
            </a:xfrm>
            <a:prstGeom prst="line">
              <a:avLst/>
            </a:prstGeom>
            <a:noFill/>
            <a:ln w="12700">
              <a:solidFill>
                <a:srgbClr val="000000"/>
              </a:solidFill>
              <a:round/>
              <a:headEnd/>
              <a:tailEnd/>
            </a:ln>
          </p:spPr>
          <p:txBody>
            <a:bodyPr wrap="none" anchor="ctr"/>
            <a:lstStyle/>
            <a:p>
              <a:endParaRPr lang="zh-CN" altLang="en-US"/>
            </a:p>
          </p:txBody>
        </p:sp>
        <p:sp>
          <p:nvSpPr>
            <p:cNvPr id="59416" name="Line 21"/>
            <p:cNvSpPr>
              <a:spLocks noChangeShapeType="1"/>
            </p:cNvSpPr>
            <p:nvPr/>
          </p:nvSpPr>
          <p:spPr bwMode="auto">
            <a:xfrm>
              <a:off x="2220" y="1806"/>
              <a:ext cx="880" cy="0"/>
            </a:xfrm>
            <a:prstGeom prst="line">
              <a:avLst/>
            </a:prstGeom>
            <a:noFill/>
            <a:ln w="12700">
              <a:solidFill>
                <a:srgbClr val="000000"/>
              </a:solidFill>
              <a:round/>
              <a:headEnd/>
              <a:tailEnd/>
            </a:ln>
          </p:spPr>
          <p:txBody>
            <a:bodyPr wrap="none" anchor="ctr"/>
            <a:lstStyle/>
            <a:p>
              <a:endParaRPr lang="zh-CN" altLang="en-US"/>
            </a:p>
          </p:txBody>
        </p:sp>
        <p:sp>
          <p:nvSpPr>
            <p:cNvPr id="59417" name="Line 22"/>
            <p:cNvSpPr>
              <a:spLocks noChangeShapeType="1"/>
            </p:cNvSpPr>
            <p:nvPr/>
          </p:nvSpPr>
          <p:spPr bwMode="auto">
            <a:xfrm>
              <a:off x="2386" y="1102"/>
              <a:ext cx="1426" cy="2"/>
            </a:xfrm>
            <a:prstGeom prst="line">
              <a:avLst/>
            </a:prstGeom>
            <a:noFill/>
            <a:ln w="12700">
              <a:solidFill>
                <a:srgbClr val="000000"/>
              </a:solidFill>
              <a:round/>
              <a:headEnd/>
              <a:tailEnd/>
            </a:ln>
          </p:spPr>
          <p:txBody>
            <a:bodyPr wrap="none" anchor="ctr"/>
            <a:lstStyle/>
            <a:p>
              <a:endParaRPr lang="zh-CN" altLang="en-US"/>
            </a:p>
          </p:txBody>
        </p:sp>
        <p:sp>
          <p:nvSpPr>
            <p:cNvPr id="59418" name="Freeform 23"/>
            <p:cNvSpPr>
              <a:spLocks/>
            </p:cNvSpPr>
            <p:nvPr/>
          </p:nvSpPr>
          <p:spPr bwMode="auto">
            <a:xfrm>
              <a:off x="3687" y="1077"/>
              <a:ext cx="136" cy="40"/>
            </a:xfrm>
            <a:custGeom>
              <a:avLst/>
              <a:gdLst>
                <a:gd name="T0" fmla="*/ 135 w 136"/>
                <a:gd name="T1" fmla="*/ 23 h 40"/>
                <a:gd name="T2" fmla="*/ 0 w 136"/>
                <a:gd name="T3" fmla="*/ 0 h 40"/>
                <a:gd name="T4" fmla="*/ 0 w 136"/>
                <a:gd name="T5" fmla="*/ 39 h 40"/>
                <a:gd name="T6" fmla="*/ 135 w 136"/>
                <a:gd name="T7" fmla="*/ 23 h 40"/>
                <a:gd name="T8" fmla="*/ 0 60000 65536"/>
                <a:gd name="T9" fmla="*/ 0 60000 65536"/>
                <a:gd name="T10" fmla="*/ 0 60000 65536"/>
                <a:gd name="T11" fmla="*/ 0 60000 65536"/>
                <a:gd name="T12" fmla="*/ 0 w 136"/>
                <a:gd name="T13" fmla="*/ 0 h 40"/>
                <a:gd name="T14" fmla="*/ 136 w 136"/>
                <a:gd name="T15" fmla="*/ 40 h 40"/>
              </a:gdLst>
              <a:ahLst/>
              <a:cxnLst>
                <a:cxn ang="T8">
                  <a:pos x="T0" y="T1"/>
                </a:cxn>
                <a:cxn ang="T9">
                  <a:pos x="T2" y="T3"/>
                </a:cxn>
                <a:cxn ang="T10">
                  <a:pos x="T4" y="T5"/>
                </a:cxn>
                <a:cxn ang="T11">
                  <a:pos x="T6" y="T7"/>
                </a:cxn>
              </a:cxnLst>
              <a:rect l="T12" t="T13" r="T14" b="T15"/>
              <a:pathLst>
                <a:path w="136" h="40">
                  <a:moveTo>
                    <a:pt x="135" y="23"/>
                  </a:moveTo>
                  <a:lnTo>
                    <a:pt x="0" y="0"/>
                  </a:lnTo>
                  <a:lnTo>
                    <a:pt x="0" y="39"/>
                  </a:lnTo>
                  <a:lnTo>
                    <a:pt x="135" y="23"/>
                  </a:lnTo>
                </a:path>
              </a:pathLst>
            </a:custGeom>
            <a:solidFill>
              <a:srgbClr val="FFFFFF"/>
            </a:solidFill>
            <a:ln w="12700" cap="rnd">
              <a:solidFill>
                <a:srgbClr val="000000"/>
              </a:solidFill>
              <a:round/>
              <a:headEnd/>
              <a:tailEnd/>
            </a:ln>
          </p:spPr>
          <p:txBody>
            <a:bodyPr/>
            <a:lstStyle/>
            <a:p>
              <a:endParaRPr lang="zh-CN" altLang="en-US"/>
            </a:p>
          </p:txBody>
        </p:sp>
        <p:sp>
          <p:nvSpPr>
            <p:cNvPr id="59419" name="Freeform 24"/>
            <p:cNvSpPr>
              <a:spLocks/>
            </p:cNvSpPr>
            <p:nvPr/>
          </p:nvSpPr>
          <p:spPr bwMode="auto">
            <a:xfrm>
              <a:off x="2258" y="1784"/>
              <a:ext cx="125" cy="41"/>
            </a:xfrm>
            <a:custGeom>
              <a:avLst/>
              <a:gdLst>
                <a:gd name="T0" fmla="*/ 124 w 125"/>
                <a:gd name="T1" fmla="*/ 20 h 41"/>
                <a:gd name="T2" fmla="*/ 0 w 125"/>
                <a:gd name="T3" fmla="*/ 0 h 41"/>
                <a:gd name="T4" fmla="*/ 0 w 125"/>
                <a:gd name="T5" fmla="*/ 40 h 41"/>
                <a:gd name="T6" fmla="*/ 124 w 125"/>
                <a:gd name="T7" fmla="*/ 20 h 41"/>
                <a:gd name="T8" fmla="*/ 0 60000 65536"/>
                <a:gd name="T9" fmla="*/ 0 60000 65536"/>
                <a:gd name="T10" fmla="*/ 0 60000 65536"/>
                <a:gd name="T11" fmla="*/ 0 60000 65536"/>
                <a:gd name="T12" fmla="*/ 0 w 125"/>
                <a:gd name="T13" fmla="*/ 0 h 41"/>
                <a:gd name="T14" fmla="*/ 125 w 125"/>
                <a:gd name="T15" fmla="*/ 41 h 41"/>
              </a:gdLst>
              <a:ahLst/>
              <a:cxnLst>
                <a:cxn ang="T8">
                  <a:pos x="T0" y="T1"/>
                </a:cxn>
                <a:cxn ang="T9">
                  <a:pos x="T2" y="T3"/>
                </a:cxn>
                <a:cxn ang="T10">
                  <a:pos x="T4" y="T5"/>
                </a:cxn>
                <a:cxn ang="T11">
                  <a:pos x="T6" y="T7"/>
                </a:cxn>
              </a:cxnLst>
              <a:rect l="T12" t="T13" r="T14" b="T15"/>
              <a:pathLst>
                <a:path w="125" h="41">
                  <a:moveTo>
                    <a:pt x="124" y="20"/>
                  </a:moveTo>
                  <a:lnTo>
                    <a:pt x="0" y="0"/>
                  </a:lnTo>
                  <a:lnTo>
                    <a:pt x="0" y="40"/>
                  </a:lnTo>
                  <a:lnTo>
                    <a:pt x="124" y="20"/>
                  </a:lnTo>
                </a:path>
              </a:pathLst>
            </a:custGeom>
            <a:solidFill>
              <a:srgbClr val="FFFFFF"/>
            </a:solidFill>
            <a:ln w="12700" cap="rnd">
              <a:solidFill>
                <a:srgbClr val="000000"/>
              </a:solidFill>
              <a:round/>
              <a:headEnd/>
              <a:tailEnd/>
            </a:ln>
          </p:spPr>
          <p:txBody>
            <a:bodyPr/>
            <a:lstStyle/>
            <a:p>
              <a:endParaRPr lang="zh-CN" altLang="en-US"/>
            </a:p>
          </p:txBody>
        </p:sp>
        <p:sp>
          <p:nvSpPr>
            <p:cNvPr id="59420" name="Freeform 25"/>
            <p:cNvSpPr>
              <a:spLocks/>
            </p:cNvSpPr>
            <p:nvPr/>
          </p:nvSpPr>
          <p:spPr bwMode="auto">
            <a:xfrm>
              <a:off x="2493" y="1788"/>
              <a:ext cx="129" cy="41"/>
            </a:xfrm>
            <a:custGeom>
              <a:avLst/>
              <a:gdLst>
                <a:gd name="T0" fmla="*/ 0 w 129"/>
                <a:gd name="T1" fmla="*/ 16 h 41"/>
                <a:gd name="T2" fmla="*/ 128 w 129"/>
                <a:gd name="T3" fmla="*/ 0 h 41"/>
                <a:gd name="T4" fmla="*/ 128 w 129"/>
                <a:gd name="T5" fmla="*/ 40 h 41"/>
                <a:gd name="T6" fmla="*/ 0 w 129"/>
                <a:gd name="T7" fmla="*/ 16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0" y="16"/>
                  </a:moveTo>
                  <a:lnTo>
                    <a:pt x="128" y="0"/>
                  </a:lnTo>
                  <a:lnTo>
                    <a:pt x="128" y="40"/>
                  </a:lnTo>
                  <a:lnTo>
                    <a:pt x="0" y="16"/>
                  </a:lnTo>
                </a:path>
              </a:pathLst>
            </a:custGeom>
            <a:solidFill>
              <a:srgbClr val="FFFFFF"/>
            </a:solidFill>
            <a:ln w="12700" cap="rnd">
              <a:solidFill>
                <a:srgbClr val="000000"/>
              </a:solidFill>
              <a:round/>
              <a:headEnd/>
              <a:tailEnd/>
            </a:ln>
          </p:spPr>
          <p:txBody>
            <a:bodyPr/>
            <a:lstStyle/>
            <a:p>
              <a:endParaRPr lang="zh-CN" altLang="en-US"/>
            </a:p>
          </p:txBody>
        </p:sp>
        <p:sp>
          <p:nvSpPr>
            <p:cNvPr id="59421" name="Rectangle 26"/>
            <p:cNvSpPr>
              <a:spLocks noChangeArrowheads="1"/>
            </p:cNvSpPr>
            <p:nvPr/>
          </p:nvSpPr>
          <p:spPr bwMode="auto">
            <a:xfrm>
              <a:off x="1949" y="845"/>
              <a:ext cx="316" cy="180"/>
            </a:xfrm>
            <a:prstGeom prst="rect">
              <a:avLst/>
            </a:prstGeom>
            <a:noFill/>
            <a:ln w="12700">
              <a:noFill/>
              <a:miter lim="800000"/>
              <a:headEnd/>
              <a:tailEnd/>
            </a:ln>
          </p:spPr>
          <p:txBody>
            <a:bodyPr wrap="none" lIns="90488" tIns="44450" rIns="90488" bIns="44450">
              <a:spAutoFit/>
            </a:bodyPr>
            <a:lstStyle/>
            <a:p>
              <a:pPr eaLnBrk="0" hangingPunct="0"/>
              <a:r>
                <a:rPr lang="en-US" altLang="zh-CN" sz="1300" b="1">
                  <a:solidFill>
                    <a:srgbClr val="000000"/>
                  </a:solidFill>
                  <a:latin typeface="Arial" charset="0"/>
                </a:rPr>
                <a:t>DIFS</a:t>
              </a:r>
            </a:p>
          </p:txBody>
        </p:sp>
        <p:sp>
          <p:nvSpPr>
            <p:cNvPr id="59422" name="Rectangle 27"/>
            <p:cNvSpPr>
              <a:spLocks noChangeArrowheads="1"/>
            </p:cNvSpPr>
            <p:nvPr/>
          </p:nvSpPr>
          <p:spPr bwMode="auto">
            <a:xfrm>
              <a:off x="2602" y="895"/>
              <a:ext cx="1185" cy="208"/>
            </a:xfrm>
            <a:prstGeom prst="rect">
              <a:avLst/>
            </a:prstGeom>
            <a:noFill/>
            <a:ln w="12700">
              <a:noFill/>
              <a:miter lim="800000"/>
              <a:headEnd/>
              <a:tailEnd/>
            </a:ln>
          </p:spPr>
          <p:txBody>
            <a:bodyPr wrap="none" lIns="90488" tIns="44450" rIns="90488" bIns="44450">
              <a:spAutoFit/>
            </a:bodyPr>
            <a:lstStyle/>
            <a:p>
              <a:pPr eaLnBrk="0" hangingPunct="0"/>
              <a:r>
                <a:rPr lang="en-US" altLang="zh-CN" sz="1600" b="1">
                  <a:solidFill>
                    <a:srgbClr val="008000"/>
                  </a:solidFill>
                  <a:latin typeface="Arial" charset="0"/>
                </a:rPr>
                <a:t>Contention Window</a:t>
              </a:r>
            </a:p>
          </p:txBody>
        </p:sp>
        <p:sp>
          <p:nvSpPr>
            <p:cNvPr id="59423" name="Rectangle 28"/>
            <p:cNvSpPr>
              <a:spLocks noChangeArrowheads="1"/>
            </p:cNvSpPr>
            <p:nvPr/>
          </p:nvSpPr>
          <p:spPr bwMode="auto">
            <a:xfrm>
              <a:off x="2603" y="1661"/>
              <a:ext cx="528"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Slot time</a:t>
              </a:r>
            </a:p>
          </p:txBody>
        </p:sp>
        <p:sp>
          <p:nvSpPr>
            <p:cNvPr id="59424" name="Line 29"/>
            <p:cNvSpPr>
              <a:spLocks noChangeShapeType="1"/>
            </p:cNvSpPr>
            <p:nvPr/>
          </p:nvSpPr>
          <p:spPr bwMode="auto">
            <a:xfrm>
              <a:off x="2382" y="1618"/>
              <a:ext cx="0" cy="567"/>
            </a:xfrm>
            <a:prstGeom prst="line">
              <a:avLst/>
            </a:prstGeom>
            <a:noFill/>
            <a:ln w="12700">
              <a:solidFill>
                <a:srgbClr val="000000"/>
              </a:solidFill>
              <a:round/>
              <a:headEnd/>
              <a:tailEnd/>
            </a:ln>
          </p:spPr>
          <p:txBody>
            <a:bodyPr wrap="none" anchor="ctr"/>
            <a:lstStyle/>
            <a:p>
              <a:endParaRPr lang="zh-CN" altLang="en-US"/>
            </a:p>
          </p:txBody>
        </p:sp>
        <p:sp>
          <p:nvSpPr>
            <p:cNvPr id="59425" name="Line 30"/>
            <p:cNvSpPr>
              <a:spLocks noChangeShapeType="1"/>
            </p:cNvSpPr>
            <p:nvPr/>
          </p:nvSpPr>
          <p:spPr bwMode="auto">
            <a:xfrm>
              <a:off x="961" y="2125"/>
              <a:ext cx="3126" cy="2"/>
            </a:xfrm>
            <a:prstGeom prst="line">
              <a:avLst/>
            </a:prstGeom>
            <a:noFill/>
            <a:ln w="12700">
              <a:solidFill>
                <a:srgbClr val="000000"/>
              </a:solidFill>
              <a:round/>
              <a:headEnd/>
              <a:tailEnd/>
            </a:ln>
          </p:spPr>
          <p:txBody>
            <a:bodyPr wrap="none" anchor="ctr"/>
            <a:lstStyle/>
            <a:p>
              <a:endParaRPr lang="zh-CN" altLang="en-US"/>
            </a:p>
          </p:txBody>
        </p:sp>
        <p:sp>
          <p:nvSpPr>
            <p:cNvPr id="59426" name="Rectangle 31"/>
            <p:cNvSpPr>
              <a:spLocks noChangeArrowheads="1"/>
            </p:cNvSpPr>
            <p:nvPr/>
          </p:nvSpPr>
          <p:spPr bwMode="auto">
            <a:xfrm>
              <a:off x="1239" y="1955"/>
              <a:ext cx="740"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Defer Access</a:t>
              </a:r>
            </a:p>
          </p:txBody>
        </p:sp>
        <p:sp>
          <p:nvSpPr>
            <p:cNvPr id="59427" name="Rectangle 32"/>
            <p:cNvSpPr>
              <a:spLocks noChangeArrowheads="1"/>
            </p:cNvSpPr>
            <p:nvPr/>
          </p:nvSpPr>
          <p:spPr bwMode="auto">
            <a:xfrm>
              <a:off x="2544" y="1374"/>
              <a:ext cx="1178" cy="235"/>
            </a:xfrm>
            <a:prstGeom prst="rect">
              <a:avLst/>
            </a:prstGeom>
            <a:noFill/>
            <a:ln w="12700">
              <a:noFill/>
              <a:miter lim="800000"/>
              <a:headEnd/>
              <a:tailEnd/>
            </a:ln>
          </p:spPr>
          <p:txBody>
            <a:bodyPr wrap="none" lIns="90488" tIns="44450" rIns="90488" bIns="44450">
              <a:spAutoFit/>
            </a:bodyPr>
            <a:lstStyle/>
            <a:p>
              <a:pPr eaLnBrk="0" hangingPunct="0"/>
              <a:r>
                <a:rPr lang="en-US" altLang="zh-CN" sz="1900" b="1">
                  <a:solidFill>
                    <a:srgbClr val="000000"/>
                  </a:solidFill>
                  <a:latin typeface="Arial" charset="0"/>
                </a:rPr>
                <a:t>Backoff-Window</a:t>
              </a:r>
            </a:p>
          </p:txBody>
        </p:sp>
        <p:sp>
          <p:nvSpPr>
            <p:cNvPr id="59428" name="Rectangle 33"/>
            <p:cNvSpPr>
              <a:spLocks noChangeArrowheads="1"/>
            </p:cNvSpPr>
            <p:nvPr/>
          </p:nvSpPr>
          <p:spPr bwMode="auto">
            <a:xfrm>
              <a:off x="3977" y="1382"/>
              <a:ext cx="851" cy="235"/>
            </a:xfrm>
            <a:prstGeom prst="rect">
              <a:avLst/>
            </a:prstGeom>
            <a:noFill/>
            <a:ln w="12700">
              <a:noFill/>
              <a:miter lim="800000"/>
              <a:headEnd/>
              <a:tailEnd/>
            </a:ln>
          </p:spPr>
          <p:txBody>
            <a:bodyPr wrap="none" lIns="90488" tIns="44450" rIns="90488" bIns="44450">
              <a:spAutoFit/>
            </a:bodyPr>
            <a:lstStyle/>
            <a:p>
              <a:pPr eaLnBrk="0" hangingPunct="0"/>
              <a:r>
                <a:rPr lang="en-US" altLang="zh-CN" sz="1900" b="1">
                  <a:solidFill>
                    <a:srgbClr val="000000"/>
                  </a:solidFill>
                  <a:latin typeface="Arial" charset="0"/>
                </a:rPr>
                <a:t>Next Frame</a:t>
              </a:r>
            </a:p>
          </p:txBody>
        </p:sp>
        <p:sp>
          <p:nvSpPr>
            <p:cNvPr id="59429" name="Rectangle 34"/>
            <p:cNvSpPr>
              <a:spLocks noChangeArrowheads="1"/>
            </p:cNvSpPr>
            <p:nvPr/>
          </p:nvSpPr>
          <p:spPr bwMode="auto">
            <a:xfrm>
              <a:off x="2344" y="1934"/>
              <a:ext cx="2850" cy="169"/>
            </a:xfrm>
            <a:prstGeom prst="rect">
              <a:avLst/>
            </a:prstGeom>
            <a:noFill/>
            <a:ln w="12700">
              <a:noFill/>
              <a:miter lim="800000"/>
              <a:headEnd/>
              <a:tailEnd/>
            </a:ln>
          </p:spPr>
          <p:txBody>
            <a:bodyPr wrap="none" lIns="90488" tIns="44450" rIns="90488" bIns="44450">
              <a:spAutoFit/>
            </a:bodyPr>
            <a:lstStyle/>
            <a:p>
              <a:pPr eaLnBrk="0" hangingPunct="0"/>
              <a:r>
                <a:rPr lang="en-US" altLang="zh-CN" b="1">
                  <a:solidFill>
                    <a:srgbClr val="000000"/>
                  </a:solidFill>
                  <a:latin typeface="Arial" charset="0"/>
                </a:rPr>
                <a:t>Select Slot and Decrement Backoff as long as medium is idle.</a:t>
              </a:r>
            </a:p>
          </p:txBody>
        </p:sp>
        <p:sp>
          <p:nvSpPr>
            <p:cNvPr id="59430" name="Freeform 35"/>
            <p:cNvSpPr>
              <a:spLocks/>
            </p:cNvSpPr>
            <p:nvPr/>
          </p:nvSpPr>
          <p:spPr bwMode="auto">
            <a:xfrm>
              <a:off x="2382" y="2101"/>
              <a:ext cx="126" cy="49"/>
            </a:xfrm>
            <a:custGeom>
              <a:avLst/>
              <a:gdLst>
                <a:gd name="T0" fmla="*/ 0 w 126"/>
                <a:gd name="T1" fmla="*/ 24 h 49"/>
                <a:gd name="T2" fmla="*/ 125 w 126"/>
                <a:gd name="T3" fmla="*/ 0 h 49"/>
                <a:gd name="T4" fmla="*/ 125 w 126"/>
                <a:gd name="T5" fmla="*/ 48 h 49"/>
                <a:gd name="T6" fmla="*/ 0 w 126"/>
                <a:gd name="T7" fmla="*/ 24 h 49"/>
                <a:gd name="T8" fmla="*/ 0 60000 65536"/>
                <a:gd name="T9" fmla="*/ 0 60000 65536"/>
                <a:gd name="T10" fmla="*/ 0 60000 65536"/>
                <a:gd name="T11" fmla="*/ 0 60000 65536"/>
                <a:gd name="T12" fmla="*/ 0 w 126"/>
                <a:gd name="T13" fmla="*/ 0 h 49"/>
                <a:gd name="T14" fmla="*/ 126 w 126"/>
                <a:gd name="T15" fmla="*/ 49 h 49"/>
              </a:gdLst>
              <a:ahLst/>
              <a:cxnLst>
                <a:cxn ang="T8">
                  <a:pos x="T0" y="T1"/>
                </a:cxn>
                <a:cxn ang="T9">
                  <a:pos x="T2" y="T3"/>
                </a:cxn>
                <a:cxn ang="T10">
                  <a:pos x="T4" y="T5"/>
                </a:cxn>
                <a:cxn ang="T11">
                  <a:pos x="T6" y="T7"/>
                </a:cxn>
              </a:cxnLst>
              <a:rect l="T12" t="T13" r="T14" b="T15"/>
              <a:pathLst>
                <a:path w="126" h="49">
                  <a:moveTo>
                    <a:pt x="0" y="24"/>
                  </a:moveTo>
                  <a:lnTo>
                    <a:pt x="125" y="0"/>
                  </a:lnTo>
                  <a:lnTo>
                    <a:pt x="125" y="48"/>
                  </a:lnTo>
                  <a:lnTo>
                    <a:pt x="0" y="24"/>
                  </a:lnTo>
                </a:path>
              </a:pathLst>
            </a:custGeom>
            <a:solidFill>
              <a:srgbClr val="FFFFFF"/>
            </a:solidFill>
            <a:ln w="12700" cap="rnd">
              <a:solidFill>
                <a:srgbClr val="000000"/>
              </a:solidFill>
              <a:round/>
              <a:headEnd/>
              <a:tailEnd/>
            </a:ln>
          </p:spPr>
          <p:txBody>
            <a:bodyPr/>
            <a:lstStyle/>
            <a:p>
              <a:endParaRPr lang="zh-CN" altLang="en-US"/>
            </a:p>
          </p:txBody>
        </p:sp>
        <p:sp>
          <p:nvSpPr>
            <p:cNvPr id="59431" name="Freeform 36"/>
            <p:cNvSpPr>
              <a:spLocks/>
            </p:cNvSpPr>
            <p:nvPr/>
          </p:nvSpPr>
          <p:spPr bwMode="auto">
            <a:xfrm>
              <a:off x="2247" y="2101"/>
              <a:ext cx="140" cy="53"/>
            </a:xfrm>
            <a:custGeom>
              <a:avLst/>
              <a:gdLst>
                <a:gd name="T0" fmla="*/ 139 w 140"/>
                <a:gd name="T1" fmla="*/ 24 h 53"/>
                <a:gd name="T2" fmla="*/ 0 w 140"/>
                <a:gd name="T3" fmla="*/ 0 h 53"/>
                <a:gd name="T4" fmla="*/ 0 w 140"/>
                <a:gd name="T5" fmla="*/ 52 h 53"/>
                <a:gd name="T6" fmla="*/ 139 w 140"/>
                <a:gd name="T7" fmla="*/ 24 h 53"/>
                <a:gd name="T8" fmla="*/ 0 60000 65536"/>
                <a:gd name="T9" fmla="*/ 0 60000 65536"/>
                <a:gd name="T10" fmla="*/ 0 60000 65536"/>
                <a:gd name="T11" fmla="*/ 0 60000 65536"/>
                <a:gd name="T12" fmla="*/ 0 w 140"/>
                <a:gd name="T13" fmla="*/ 0 h 53"/>
                <a:gd name="T14" fmla="*/ 140 w 140"/>
                <a:gd name="T15" fmla="*/ 53 h 53"/>
              </a:gdLst>
              <a:ahLst/>
              <a:cxnLst>
                <a:cxn ang="T8">
                  <a:pos x="T0" y="T1"/>
                </a:cxn>
                <a:cxn ang="T9">
                  <a:pos x="T2" y="T3"/>
                </a:cxn>
                <a:cxn ang="T10">
                  <a:pos x="T4" y="T5"/>
                </a:cxn>
                <a:cxn ang="T11">
                  <a:pos x="T6" y="T7"/>
                </a:cxn>
              </a:cxnLst>
              <a:rect l="T12" t="T13" r="T14" b="T15"/>
              <a:pathLst>
                <a:path w="140" h="53">
                  <a:moveTo>
                    <a:pt x="139" y="24"/>
                  </a:moveTo>
                  <a:lnTo>
                    <a:pt x="0" y="0"/>
                  </a:lnTo>
                  <a:lnTo>
                    <a:pt x="0" y="52"/>
                  </a:lnTo>
                  <a:lnTo>
                    <a:pt x="139" y="24"/>
                  </a:lnTo>
                </a:path>
              </a:pathLst>
            </a:custGeom>
            <a:solidFill>
              <a:srgbClr val="FFFFFF"/>
            </a:solidFill>
            <a:ln w="12700" cap="rnd">
              <a:solidFill>
                <a:srgbClr val="000000"/>
              </a:solidFill>
              <a:round/>
              <a:headEnd/>
              <a:tailEnd/>
            </a:ln>
          </p:spPr>
          <p:txBody>
            <a:bodyPr/>
            <a:lstStyle/>
            <a:p>
              <a:endParaRPr lang="zh-CN" altLang="en-US"/>
            </a:p>
          </p:txBody>
        </p:sp>
        <p:sp>
          <p:nvSpPr>
            <p:cNvPr id="59432" name="Freeform 37"/>
            <p:cNvSpPr>
              <a:spLocks/>
            </p:cNvSpPr>
            <p:nvPr/>
          </p:nvSpPr>
          <p:spPr bwMode="auto">
            <a:xfrm>
              <a:off x="2382" y="1085"/>
              <a:ext cx="143" cy="40"/>
            </a:xfrm>
            <a:custGeom>
              <a:avLst/>
              <a:gdLst>
                <a:gd name="T0" fmla="*/ 0 w 143"/>
                <a:gd name="T1" fmla="*/ 15 h 40"/>
                <a:gd name="T2" fmla="*/ 142 w 143"/>
                <a:gd name="T3" fmla="*/ 0 h 40"/>
                <a:gd name="T4" fmla="*/ 142 w 143"/>
                <a:gd name="T5" fmla="*/ 39 h 40"/>
                <a:gd name="T6" fmla="*/ 0 w 143"/>
                <a:gd name="T7" fmla="*/ 15 h 40"/>
                <a:gd name="T8" fmla="*/ 0 60000 65536"/>
                <a:gd name="T9" fmla="*/ 0 60000 65536"/>
                <a:gd name="T10" fmla="*/ 0 60000 65536"/>
                <a:gd name="T11" fmla="*/ 0 60000 65536"/>
                <a:gd name="T12" fmla="*/ 0 w 143"/>
                <a:gd name="T13" fmla="*/ 0 h 40"/>
                <a:gd name="T14" fmla="*/ 143 w 143"/>
                <a:gd name="T15" fmla="*/ 40 h 40"/>
              </a:gdLst>
              <a:ahLst/>
              <a:cxnLst>
                <a:cxn ang="T8">
                  <a:pos x="T0" y="T1"/>
                </a:cxn>
                <a:cxn ang="T9">
                  <a:pos x="T2" y="T3"/>
                </a:cxn>
                <a:cxn ang="T10">
                  <a:pos x="T4" y="T5"/>
                </a:cxn>
                <a:cxn ang="T11">
                  <a:pos x="T6" y="T7"/>
                </a:cxn>
              </a:cxnLst>
              <a:rect l="T12" t="T13" r="T14" b="T15"/>
              <a:pathLst>
                <a:path w="143" h="40">
                  <a:moveTo>
                    <a:pt x="0" y="15"/>
                  </a:moveTo>
                  <a:lnTo>
                    <a:pt x="142" y="0"/>
                  </a:lnTo>
                  <a:lnTo>
                    <a:pt x="142" y="39"/>
                  </a:lnTo>
                  <a:lnTo>
                    <a:pt x="0" y="15"/>
                  </a:lnTo>
                </a:path>
              </a:pathLst>
            </a:custGeom>
            <a:solidFill>
              <a:srgbClr val="FFFFFF"/>
            </a:solidFill>
            <a:ln w="12700" cap="rnd">
              <a:solidFill>
                <a:srgbClr val="000000"/>
              </a:solidFill>
              <a:round/>
              <a:headEnd/>
              <a:tailEnd/>
            </a:ln>
          </p:spPr>
          <p:txBody>
            <a:bodyPr/>
            <a:lstStyle/>
            <a:p>
              <a:endParaRPr lang="zh-CN" altLang="en-US"/>
            </a:p>
          </p:txBody>
        </p:sp>
        <p:sp>
          <p:nvSpPr>
            <p:cNvPr id="59433" name="Freeform 38"/>
            <p:cNvSpPr>
              <a:spLocks/>
            </p:cNvSpPr>
            <p:nvPr/>
          </p:nvSpPr>
          <p:spPr bwMode="auto">
            <a:xfrm>
              <a:off x="2261" y="1001"/>
              <a:ext cx="119" cy="45"/>
            </a:xfrm>
            <a:custGeom>
              <a:avLst/>
              <a:gdLst>
                <a:gd name="T0" fmla="*/ 118 w 119"/>
                <a:gd name="T1" fmla="*/ 20 h 45"/>
                <a:gd name="T2" fmla="*/ 0 w 119"/>
                <a:gd name="T3" fmla="*/ 0 h 45"/>
                <a:gd name="T4" fmla="*/ 7 w 119"/>
                <a:gd name="T5" fmla="*/ 44 h 45"/>
                <a:gd name="T6" fmla="*/ 118 w 119"/>
                <a:gd name="T7" fmla="*/ 20 h 45"/>
                <a:gd name="T8" fmla="*/ 0 60000 65536"/>
                <a:gd name="T9" fmla="*/ 0 60000 65536"/>
                <a:gd name="T10" fmla="*/ 0 60000 65536"/>
                <a:gd name="T11" fmla="*/ 0 60000 65536"/>
                <a:gd name="T12" fmla="*/ 0 w 119"/>
                <a:gd name="T13" fmla="*/ 0 h 45"/>
                <a:gd name="T14" fmla="*/ 119 w 119"/>
                <a:gd name="T15" fmla="*/ 45 h 45"/>
              </a:gdLst>
              <a:ahLst/>
              <a:cxnLst>
                <a:cxn ang="T8">
                  <a:pos x="T0" y="T1"/>
                </a:cxn>
                <a:cxn ang="T9">
                  <a:pos x="T2" y="T3"/>
                </a:cxn>
                <a:cxn ang="T10">
                  <a:pos x="T4" y="T5"/>
                </a:cxn>
                <a:cxn ang="T11">
                  <a:pos x="T6" y="T7"/>
                </a:cxn>
              </a:cxnLst>
              <a:rect l="T12" t="T13" r="T14" b="T15"/>
              <a:pathLst>
                <a:path w="119" h="45">
                  <a:moveTo>
                    <a:pt x="118" y="20"/>
                  </a:moveTo>
                  <a:lnTo>
                    <a:pt x="0" y="0"/>
                  </a:lnTo>
                  <a:lnTo>
                    <a:pt x="7" y="44"/>
                  </a:lnTo>
                  <a:lnTo>
                    <a:pt x="118" y="20"/>
                  </a:lnTo>
                </a:path>
              </a:pathLst>
            </a:custGeom>
            <a:solidFill>
              <a:srgbClr val="00FFFF"/>
            </a:solidFill>
            <a:ln w="12700" cap="rnd">
              <a:solidFill>
                <a:srgbClr val="000000"/>
              </a:solidFill>
              <a:round/>
              <a:headEnd/>
              <a:tailEnd/>
            </a:ln>
          </p:spPr>
          <p:txBody>
            <a:bodyPr/>
            <a:lstStyle/>
            <a:p>
              <a:endParaRPr lang="zh-CN" altLang="en-US"/>
            </a:p>
          </p:txBody>
        </p:sp>
        <p:sp>
          <p:nvSpPr>
            <p:cNvPr id="59434" name="Freeform 39"/>
            <p:cNvSpPr>
              <a:spLocks/>
            </p:cNvSpPr>
            <p:nvPr/>
          </p:nvSpPr>
          <p:spPr bwMode="auto">
            <a:xfrm>
              <a:off x="1881" y="1001"/>
              <a:ext cx="122" cy="45"/>
            </a:xfrm>
            <a:custGeom>
              <a:avLst/>
              <a:gdLst>
                <a:gd name="T0" fmla="*/ 0 w 122"/>
                <a:gd name="T1" fmla="*/ 20 h 45"/>
                <a:gd name="T2" fmla="*/ 117 w 122"/>
                <a:gd name="T3" fmla="*/ 0 h 45"/>
                <a:gd name="T4" fmla="*/ 121 w 122"/>
                <a:gd name="T5" fmla="*/ 44 h 45"/>
                <a:gd name="T6" fmla="*/ 0 w 122"/>
                <a:gd name="T7" fmla="*/ 20 h 45"/>
                <a:gd name="T8" fmla="*/ 0 60000 65536"/>
                <a:gd name="T9" fmla="*/ 0 60000 65536"/>
                <a:gd name="T10" fmla="*/ 0 60000 65536"/>
                <a:gd name="T11" fmla="*/ 0 60000 65536"/>
                <a:gd name="T12" fmla="*/ 0 w 122"/>
                <a:gd name="T13" fmla="*/ 0 h 45"/>
                <a:gd name="T14" fmla="*/ 122 w 122"/>
                <a:gd name="T15" fmla="*/ 45 h 45"/>
              </a:gdLst>
              <a:ahLst/>
              <a:cxnLst>
                <a:cxn ang="T8">
                  <a:pos x="T0" y="T1"/>
                </a:cxn>
                <a:cxn ang="T9">
                  <a:pos x="T2" y="T3"/>
                </a:cxn>
                <a:cxn ang="T10">
                  <a:pos x="T4" y="T5"/>
                </a:cxn>
                <a:cxn ang="T11">
                  <a:pos x="T6" y="T7"/>
                </a:cxn>
              </a:cxnLst>
              <a:rect l="T12" t="T13" r="T14" b="T15"/>
              <a:pathLst>
                <a:path w="122" h="45">
                  <a:moveTo>
                    <a:pt x="0" y="20"/>
                  </a:moveTo>
                  <a:lnTo>
                    <a:pt x="117" y="0"/>
                  </a:lnTo>
                  <a:lnTo>
                    <a:pt x="121" y="44"/>
                  </a:lnTo>
                  <a:lnTo>
                    <a:pt x="0" y="20"/>
                  </a:lnTo>
                </a:path>
              </a:pathLst>
            </a:custGeom>
            <a:solidFill>
              <a:srgbClr val="00FFFF"/>
            </a:solidFill>
            <a:ln w="12700" cap="rnd">
              <a:solidFill>
                <a:srgbClr val="000000"/>
              </a:solidFill>
              <a:round/>
              <a:headEnd/>
              <a:tailEnd/>
            </a:ln>
          </p:spPr>
          <p:txBody>
            <a:bodyPr/>
            <a:lstStyle/>
            <a:p>
              <a:endParaRPr lang="zh-CN" altLang="en-US"/>
            </a:p>
          </p:txBody>
        </p:sp>
        <p:sp>
          <p:nvSpPr>
            <p:cNvPr id="59435" name="Line 40"/>
            <p:cNvSpPr>
              <a:spLocks noChangeShapeType="1"/>
            </p:cNvSpPr>
            <p:nvPr/>
          </p:nvSpPr>
          <p:spPr bwMode="auto">
            <a:xfrm>
              <a:off x="2279" y="1238"/>
              <a:ext cx="0" cy="412"/>
            </a:xfrm>
            <a:prstGeom prst="line">
              <a:avLst/>
            </a:prstGeom>
            <a:noFill/>
            <a:ln w="12700">
              <a:solidFill>
                <a:srgbClr val="000000"/>
              </a:solidFill>
              <a:round/>
              <a:headEnd/>
              <a:tailEnd/>
            </a:ln>
          </p:spPr>
          <p:txBody>
            <a:bodyPr wrap="none" anchor="ctr"/>
            <a:lstStyle/>
            <a:p>
              <a:endParaRPr lang="zh-CN" altLang="en-US"/>
            </a:p>
          </p:txBody>
        </p:sp>
        <p:sp>
          <p:nvSpPr>
            <p:cNvPr id="59436" name="Line 41"/>
            <p:cNvSpPr>
              <a:spLocks noChangeShapeType="1"/>
            </p:cNvSpPr>
            <p:nvPr/>
          </p:nvSpPr>
          <p:spPr bwMode="auto">
            <a:xfrm>
              <a:off x="2168" y="1462"/>
              <a:ext cx="0" cy="192"/>
            </a:xfrm>
            <a:prstGeom prst="line">
              <a:avLst/>
            </a:prstGeom>
            <a:noFill/>
            <a:ln w="12700">
              <a:solidFill>
                <a:srgbClr val="000000"/>
              </a:solidFill>
              <a:round/>
              <a:headEnd/>
              <a:tailEnd/>
            </a:ln>
          </p:spPr>
          <p:txBody>
            <a:bodyPr wrap="none" anchor="ctr"/>
            <a:lstStyle/>
            <a:p>
              <a:endParaRPr lang="zh-CN" altLang="en-US"/>
            </a:p>
          </p:txBody>
        </p:sp>
        <p:sp>
          <p:nvSpPr>
            <p:cNvPr id="59437" name="Line 42"/>
            <p:cNvSpPr>
              <a:spLocks noChangeShapeType="1"/>
            </p:cNvSpPr>
            <p:nvPr/>
          </p:nvSpPr>
          <p:spPr bwMode="auto">
            <a:xfrm>
              <a:off x="1888" y="1262"/>
              <a:ext cx="387" cy="0"/>
            </a:xfrm>
            <a:prstGeom prst="line">
              <a:avLst/>
            </a:prstGeom>
            <a:noFill/>
            <a:ln w="12700">
              <a:solidFill>
                <a:srgbClr val="00FF00"/>
              </a:solidFill>
              <a:round/>
              <a:headEnd/>
              <a:tailEnd/>
            </a:ln>
          </p:spPr>
          <p:txBody>
            <a:bodyPr wrap="none" anchor="ctr"/>
            <a:lstStyle/>
            <a:p>
              <a:endParaRPr lang="zh-CN" altLang="en-US"/>
            </a:p>
          </p:txBody>
        </p:sp>
        <p:sp>
          <p:nvSpPr>
            <p:cNvPr id="59438" name="Line 43"/>
            <p:cNvSpPr>
              <a:spLocks noChangeShapeType="1"/>
            </p:cNvSpPr>
            <p:nvPr/>
          </p:nvSpPr>
          <p:spPr bwMode="auto">
            <a:xfrm>
              <a:off x="1888" y="1498"/>
              <a:ext cx="276" cy="0"/>
            </a:xfrm>
            <a:prstGeom prst="line">
              <a:avLst/>
            </a:prstGeom>
            <a:noFill/>
            <a:ln w="12700">
              <a:solidFill>
                <a:srgbClr val="FF0000"/>
              </a:solidFill>
              <a:round/>
              <a:headEnd/>
              <a:tailEnd/>
            </a:ln>
          </p:spPr>
          <p:txBody>
            <a:bodyPr wrap="none" anchor="ctr"/>
            <a:lstStyle/>
            <a:p>
              <a:endParaRPr lang="zh-CN" altLang="en-US"/>
            </a:p>
          </p:txBody>
        </p:sp>
        <p:sp>
          <p:nvSpPr>
            <p:cNvPr id="59439" name="Freeform 44"/>
            <p:cNvSpPr>
              <a:spLocks/>
            </p:cNvSpPr>
            <p:nvPr/>
          </p:nvSpPr>
          <p:spPr bwMode="auto">
            <a:xfrm>
              <a:off x="2161" y="1240"/>
              <a:ext cx="119" cy="45"/>
            </a:xfrm>
            <a:custGeom>
              <a:avLst/>
              <a:gdLst>
                <a:gd name="T0" fmla="*/ 118 w 119"/>
                <a:gd name="T1" fmla="*/ 20 h 45"/>
                <a:gd name="T2" fmla="*/ 0 w 119"/>
                <a:gd name="T3" fmla="*/ 0 h 45"/>
                <a:gd name="T4" fmla="*/ 7 w 119"/>
                <a:gd name="T5" fmla="*/ 44 h 45"/>
                <a:gd name="T6" fmla="*/ 118 w 119"/>
                <a:gd name="T7" fmla="*/ 20 h 45"/>
                <a:gd name="T8" fmla="*/ 0 60000 65536"/>
                <a:gd name="T9" fmla="*/ 0 60000 65536"/>
                <a:gd name="T10" fmla="*/ 0 60000 65536"/>
                <a:gd name="T11" fmla="*/ 0 60000 65536"/>
                <a:gd name="T12" fmla="*/ 0 w 119"/>
                <a:gd name="T13" fmla="*/ 0 h 45"/>
                <a:gd name="T14" fmla="*/ 119 w 119"/>
                <a:gd name="T15" fmla="*/ 45 h 45"/>
              </a:gdLst>
              <a:ahLst/>
              <a:cxnLst>
                <a:cxn ang="T8">
                  <a:pos x="T0" y="T1"/>
                </a:cxn>
                <a:cxn ang="T9">
                  <a:pos x="T2" y="T3"/>
                </a:cxn>
                <a:cxn ang="T10">
                  <a:pos x="T4" y="T5"/>
                </a:cxn>
                <a:cxn ang="T11">
                  <a:pos x="T6" y="T7"/>
                </a:cxn>
              </a:cxnLst>
              <a:rect l="T12" t="T13" r="T14" b="T15"/>
              <a:pathLst>
                <a:path w="119" h="45">
                  <a:moveTo>
                    <a:pt x="118" y="20"/>
                  </a:moveTo>
                  <a:lnTo>
                    <a:pt x="0" y="0"/>
                  </a:lnTo>
                  <a:lnTo>
                    <a:pt x="7" y="44"/>
                  </a:lnTo>
                  <a:lnTo>
                    <a:pt x="118" y="20"/>
                  </a:lnTo>
                </a:path>
              </a:pathLst>
            </a:custGeom>
            <a:solidFill>
              <a:srgbClr val="00FF00"/>
            </a:solidFill>
            <a:ln w="12700" cap="rnd">
              <a:solidFill>
                <a:srgbClr val="000000"/>
              </a:solidFill>
              <a:round/>
              <a:headEnd/>
              <a:tailEnd/>
            </a:ln>
          </p:spPr>
          <p:txBody>
            <a:bodyPr/>
            <a:lstStyle/>
            <a:p>
              <a:endParaRPr lang="zh-CN" altLang="en-US"/>
            </a:p>
          </p:txBody>
        </p:sp>
        <p:sp>
          <p:nvSpPr>
            <p:cNvPr id="59440" name="Freeform 45"/>
            <p:cNvSpPr>
              <a:spLocks/>
            </p:cNvSpPr>
            <p:nvPr/>
          </p:nvSpPr>
          <p:spPr bwMode="auto">
            <a:xfrm>
              <a:off x="1888" y="1240"/>
              <a:ext cx="122" cy="45"/>
            </a:xfrm>
            <a:custGeom>
              <a:avLst/>
              <a:gdLst>
                <a:gd name="T0" fmla="*/ 0 w 122"/>
                <a:gd name="T1" fmla="*/ 20 h 45"/>
                <a:gd name="T2" fmla="*/ 117 w 122"/>
                <a:gd name="T3" fmla="*/ 0 h 45"/>
                <a:gd name="T4" fmla="*/ 121 w 122"/>
                <a:gd name="T5" fmla="*/ 44 h 45"/>
                <a:gd name="T6" fmla="*/ 0 w 122"/>
                <a:gd name="T7" fmla="*/ 20 h 45"/>
                <a:gd name="T8" fmla="*/ 0 60000 65536"/>
                <a:gd name="T9" fmla="*/ 0 60000 65536"/>
                <a:gd name="T10" fmla="*/ 0 60000 65536"/>
                <a:gd name="T11" fmla="*/ 0 60000 65536"/>
                <a:gd name="T12" fmla="*/ 0 w 122"/>
                <a:gd name="T13" fmla="*/ 0 h 45"/>
                <a:gd name="T14" fmla="*/ 122 w 122"/>
                <a:gd name="T15" fmla="*/ 45 h 45"/>
              </a:gdLst>
              <a:ahLst/>
              <a:cxnLst>
                <a:cxn ang="T8">
                  <a:pos x="T0" y="T1"/>
                </a:cxn>
                <a:cxn ang="T9">
                  <a:pos x="T2" y="T3"/>
                </a:cxn>
                <a:cxn ang="T10">
                  <a:pos x="T4" y="T5"/>
                </a:cxn>
                <a:cxn ang="T11">
                  <a:pos x="T6" y="T7"/>
                </a:cxn>
              </a:cxnLst>
              <a:rect l="T12" t="T13" r="T14" b="T15"/>
              <a:pathLst>
                <a:path w="122" h="45">
                  <a:moveTo>
                    <a:pt x="0" y="20"/>
                  </a:moveTo>
                  <a:lnTo>
                    <a:pt x="117" y="0"/>
                  </a:lnTo>
                  <a:lnTo>
                    <a:pt x="121" y="44"/>
                  </a:lnTo>
                  <a:lnTo>
                    <a:pt x="0" y="20"/>
                  </a:lnTo>
                </a:path>
              </a:pathLst>
            </a:custGeom>
            <a:solidFill>
              <a:srgbClr val="00FF00"/>
            </a:solidFill>
            <a:ln w="12700" cap="rnd">
              <a:solidFill>
                <a:srgbClr val="000000"/>
              </a:solidFill>
              <a:round/>
              <a:headEnd/>
              <a:tailEnd/>
            </a:ln>
          </p:spPr>
          <p:txBody>
            <a:bodyPr/>
            <a:lstStyle/>
            <a:p>
              <a:endParaRPr lang="zh-CN" altLang="en-US"/>
            </a:p>
          </p:txBody>
        </p:sp>
        <p:sp>
          <p:nvSpPr>
            <p:cNvPr id="59441" name="Freeform 46"/>
            <p:cNvSpPr>
              <a:spLocks/>
            </p:cNvSpPr>
            <p:nvPr/>
          </p:nvSpPr>
          <p:spPr bwMode="auto">
            <a:xfrm>
              <a:off x="2092" y="1476"/>
              <a:ext cx="76" cy="48"/>
            </a:xfrm>
            <a:custGeom>
              <a:avLst/>
              <a:gdLst>
                <a:gd name="T0" fmla="*/ 75 w 76"/>
                <a:gd name="T1" fmla="*/ 20 h 48"/>
                <a:gd name="T2" fmla="*/ 0 w 76"/>
                <a:gd name="T3" fmla="*/ 0 h 48"/>
                <a:gd name="T4" fmla="*/ 3 w 76"/>
                <a:gd name="T5" fmla="*/ 47 h 48"/>
                <a:gd name="T6" fmla="*/ 75 w 76"/>
                <a:gd name="T7" fmla="*/ 20 h 48"/>
                <a:gd name="T8" fmla="*/ 0 60000 65536"/>
                <a:gd name="T9" fmla="*/ 0 60000 65536"/>
                <a:gd name="T10" fmla="*/ 0 60000 65536"/>
                <a:gd name="T11" fmla="*/ 0 60000 65536"/>
                <a:gd name="T12" fmla="*/ 0 w 76"/>
                <a:gd name="T13" fmla="*/ 0 h 48"/>
                <a:gd name="T14" fmla="*/ 76 w 76"/>
                <a:gd name="T15" fmla="*/ 48 h 48"/>
              </a:gdLst>
              <a:ahLst/>
              <a:cxnLst>
                <a:cxn ang="T8">
                  <a:pos x="T0" y="T1"/>
                </a:cxn>
                <a:cxn ang="T9">
                  <a:pos x="T2" y="T3"/>
                </a:cxn>
                <a:cxn ang="T10">
                  <a:pos x="T4" y="T5"/>
                </a:cxn>
                <a:cxn ang="T11">
                  <a:pos x="T6" y="T7"/>
                </a:cxn>
              </a:cxnLst>
              <a:rect l="T12" t="T13" r="T14" b="T15"/>
              <a:pathLst>
                <a:path w="76" h="48">
                  <a:moveTo>
                    <a:pt x="75" y="20"/>
                  </a:moveTo>
                  <a:lnTo>
                    <a:pt x="0" y="0"/>
                  </a:lnTo>
                  <a:lnTo>
                    <a:pt x="3" y="47"/>
                  </a:lnTo>
                  <a:lnTo>
                    <a:pt x="75" y="20"/>
                  </a:lnTo>
                </a:path>
              </a:pathLst>
            </a:custGeom>
            <a:solidFill>
              <a:srgbClr val="FF0000"/>
            </a:solidFill>
            <a:ln w="12700" cap="rnd">
              <a:solidFill>
                <a:srgbClr val="000000"/>
              </a:solidFill>
              <a:round/>
              <a:headEnd/>
              <a:tailEnd/>
            </a:ln>
          </p:spPr>
          <p:txBody>
            <a:bodyPr/>
            <a:lstStyle/>
            <a:p>
              <a:endParaRPr lang="zh-CN" altLang="en-US"/>
            </a:p>
          </p:txBody>
        </p:sp>
        <p:sp>
          <p:nvSpPr>
            <p:cNvPr id="59442" name="Freeform 47"/>
            <p:cNvSpPr>
              <a:spLocks/>
            </p:cNvSpPr>
            <p:nvPr/>
          </p:nvSpPr>
          <p:spPr bwMode="auto">
            <a:xfrm>
              <a:off x="1884" y="1476"/>
              <a:ext cx="90" cy="45"/>
            </a:xfrm>
            <a:custGeom>
              <a:avLst/>
              <a:gdLst>
                <a:gd name="T0" fmla="*/ 0 w 90"/>
                <a:gd name="T1" fmla="*/ 20 h 45"/>
                <a:gd name="T2" fmla="*/ 87 w 90"/>
                <a:gd name="T3" fmla="*/ 0 h 45"/>
                <a:gd name="T4" fmla="*/ 89 w 90"/>
                <a:gd name="T5" fmla="*/ 44 h 45"/>
                <a:gd name="T6" fmla="*/ 0 w 90"/>
                <a:gd name="T7" fmla="*/ 20 h 45"/>
                <a:gd name="T8" fmla="*/ 0 60000 65536"/>
                <a:gd name="T9" fmla="*/ 0 60000 65536"/>
                <a:gd name="T10" fmla="*/ 0 60000 65536"/>
                <a:gd name="T11" fmla="*/ 0 60000 65536"/>
                <a:gd name="T12" fmla="*/ 0 w 90"/>
                <a:gd name="T13" fmla="*/ 0 h 45"/>
                <a:gd name="T14" fmla="*/ 90 w 90"/>
                <a:gd name="T15" fmla="*/ 45 h 45"/>
              </a:gdLst>
              <a:ahLst/>
              <a:cxnLst>
                <a:cxn ang="T8">
                  <a:pos x="T0" y="T1"/>
                </a:cxn>
                <a:cxn ang="T9">
                  <a:pos x="T2" y="T3"/>
                </a:cxn>
                <a:cxn ang="T10">
                  <a:pos x="T4" y="T5"/>
                </a:cxn>
                <a:cxn ang="T11">
                  <a:pos x="T6" y="T7"/>
                </a:cxn>
              </a:cxnLst>
              <a:rect l="T12" t="T13" r="T14" b="T15"/>
              <a:pathLst>
                <a:path w="90" h="45">
                  <a:moveTo>
                    <a:pt x="0" y="20"/>
                  </a:moveTo>
                  <a:lnTo>
                    <a:pt x="87" y="0"/>
                  </a:lnTo>
                  <a:lnTo>
                    <a:pt x="89" y="44"/>
                  </a:lnTo>
                  <a:lnTo>
                    <a:pt x="0" y="20"/>
                  </a:lnTo>
                </a:path>
              </a:pathLst>
            </a:custGeom>
            <a:solidFill>
              <a:srgbClr val="FF0000"/>
            </a:solidFill>
            <a:ln w="12700" cap="rnd">
              <a:solidFill>
                <a:srgbClr val="000000"/>
              </a:solidFill>
              <a:round/>
              <a:headEnd/>
              <a:tailEnd/>
            </a:ln>
          </p:spPr>
          <p:txBody>
            <a:bodyPr/>
            <a:lstStyle/>
            <a:p>
              <a:endParaRPr lang="zh-CN" altLang="en-US"/>
            </a:p>
          </p:txBody>
        </p:sp>
        <p:sp>
          <p:nvSpPr>
            <p:cNvPr id="59443" name="Rectangle 48"/>
            <p:cNvSpPr>
              <a:spLocks noChangeArrowheads="1"/>
            </p:cNvSpPr>
            <p:nvPr/>
          </p:nvSpPr>
          <p:spPr bwMode="auto">
            <a:xfrm>
              <a:off x="1911" y="1297"/>
              <a:ext cx="311" cy="179"/>
            </a:xfrm>
            <a:prstGeom prst="rect">
              <a:avLst/>
            </a:prstGeom>
            <a:noFill/>
            <a:ln w="12700">
              <a:noFill/>
              <a:miter lim="800000"/>
              <a:headEnd/>
              <a:tailEnd/>
            </a:ln>
          </p:spPr>
          <p:txBody>
            <a:bodyPr wrap="none" lIns="90488" tIns="44450" rIns="90488" bIns="44450">
              <a:spAutoFit/>
            </a:bodyPr>
            <a:lstStyle/>
            <a:p>
              <a:pPr eaLnBrk="0" hangingPunct="0"/>
              <a:r>
                <a:rPr lang="en-US" altLang="zh-CN" sz="1300" b="1">
                  <a:solidFill>
                    <a:srgbClr val="FF0000"/>
                  </a:solidFill>
                  <a:latin typeface="Arial" charset="0"/>
                </a:rPr>
                <a:t>SIFS</a:t>
              </a:r>
            </a:p>
          </p:txBody>
        </p:sp>
        <p:sp>
          <p:nvSpPr>
            <p:cNvPr id="59444" name="Rectangle 49"/>
            <p:cNvSpPr>
              <a:spLocks noChangeArrowheads="1"/>
            </p:cNvSpPr>
            <p:nvPr/>
          </p:nvSpPr>
          <p:spPr bwMode="auto">
            <a:xfrm>
              <a:off x="1953" y="1073"/>
              <a:ext cx="310" cy="179"/>
            </a:xfrm>
            <a:prstGeom prst="rect">
              <a:avLst/>
            </a:prstGeom>
            <a:noFill/>
            <a:ln w="12700">
              <a:noFill/>
              <a:miter lim="800000"/>
              <a:headEnd/>
              <a:tailEnd/>
            </a:ln>
          </p:spPr>
          <p:txBody>
            <a:bodyPr wrap="none" lIns="90488" tIns="44450" rIns="90488" bIns="44450">
              <a:spAutoFit/>
            </a:bodyPr>
            <a:lstStyle/>
            <a:p>
              <a:pPr eaLnBrk="0" hangingPunct="0"/>
              <a:r>
                <a:rPr lang="en-US" altLang="zh-CN" sz="1300" b="1">
                  <a:solidFill>
                    <a:srgbClr val="008000"/>
                  </a:solidFill>
                  <a:latin typeface="Arial" charset="0"/>
                </a:rPr>
                <a:t>PIFS</a:t>
              </a:r>
            </a:p>
          </p:txBody>
        </p:sp>
        <p:sp>
          <p:nvSpPr>
            <p:cNvPr id="59445" name="Line 50"/>
            <p:cNvSpPr>
              <a:spLocks noChangeShapeType="1"/>
            </p:cNvSpPr>
            <p:nvPr/>
          </p:nvSpPr>
          <p:spPr bwMode="auto">
            <a:xfrm>
              <a:off x="470" y="1302"/>
              <a:ext cx="490" cy="0"/>
            </a:xfrm>
            <a:prstGeom prst="line">
              <a:avLst/>
            </a:prstGeom>
            <a:noFill/>
            <a:ln w="12700">
              <a:solidFill>
                <a:srgbClr val="000000"/>
              </a:solidFill>
              <a:round/>
              <a:headEnd/>
              <a:tailEnd/>
            </a:ln>
          </p:spPr>
          <p:txBody>
            <a:bodyPr wrap="none" anchor="ctr"/>
            <a:lstStyle/>
            <a:p>
              <a:endParaRPr lang="zh-CN" altLang="en-US"/>
            </a:p>
          </p:txBody>
        </p:sp>
        <p:sp>
          <p:nvSpPr>
            <p:cNvPr id="59446" name="Line 51"/>
            <p:cNvSpPr>
              <a:spLocks noChangeShapeType="1"/>
            </p:cNvSpPr>
            <p:nvPr/>
          </p:nvSpPr>
          <p:spPr bwMode="auto">
            <a:xfrm>
              <a:off x="466" y="1210"/>
              <a:ext cx="0" cy="392"/>
            </a:xfrm>
            <a:prstGeom prst="line">
              <a:avLst/>
            </a:prstGeom>
            <a:noFill/>
            <a:ln w="12700">
              <a:solidFill>
                <a:srgbClr val="000000"/>
              </a:solidFill>
              <a:round/>
              <a:headEnd/>
              <a:tailEnd/>
            </a:ln>
          </p:spPr>
          <p:txBody>
            <a:bodyPr wrap="none" anchor="ctr"/>
            <a:lstStyle/>
            <a:p>
              <a:endParaRPr lang="zh-CN" altLang="en-US"/>
            </a:p>
          </p:txBody>
        </p:sp>
        <p:sp>
          <p:nvSpPr>
            <p:cNvPr id="59447" name="Line 52"/>
            <p:cNvSpPr>
              <a:spLocks noChangeShapeType="1"/>
            </p:cNvSpPr>
            <p:nvPr/>
          </p:nvSpPr>
          <p:spPr bwMode="auto">
            <a:xfrm>
              <a:off x="950" y="1202"/>
              <a:ext cx="0" cy="991"/>
            </a:xfrm>
            <a:prstGeom prst="line">
              <a:avLst/>
            </a:prstGeom>
            <a:noFill/>
            <a:ln w="12700">
              <a:solidFill>
                <a:srgbClr val="000000"/>
              </a:solidFill>
              <a:round/>
              <a:headEnd/>
              <a:tailEnd/>
            </a:ln>
          </p:spPr>
          <p:txBody>
            <a:bodyPr wrap="none" anchor="ctr"/>
            <a:lstStyle/>
            <a:p>
              <a:endParaRPr lang="zh-CN" altLang="en-US"/>
            </a:p>
          </p:txBody>
        </p:sp>
        <p:sp>
          <p:nvSpPr>
            <p:cNvPr id="59448" name="Rectangle 53"/>
            <p:cNvSpPr>
              <a:spLocks noChangeArrowheads="1"/>
            </p:cNvSpPr>
            <p:nvPr/>
          </p:nvSpPr>
          <p:spPr bwMode="auto">
            <a:xfrm>
              <a:off x="531" y="1118"/>
              <a:ext cx="332"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DIFS</a:t>
              </a:r>
            </a:p>
          </p:txBody>
        </p:sp>
        <p:sp>
          <p:nvSpPr>
            <p:cNvPr id="59449" name="Freeform 54"/>
            <p:cNvSpPr>
              <a:spLocks/>
            </p:cNvSpPr>
            <p:nvPr/>
          </p:nvSpPr>
          <p:spPr bwMode="auto">
            <a:xfrm>
              <a:off x="843" y="1280"/>
              <a:ext cx="118" cy="45"/>
            </a:xfrm>
            <a:custGeom>
              <a:avLst/>
              <a:gdLst>
                <a:gd name="T0" fmla="*/ 117 w 118"/>
                <a:gd name="T1" fmla="*/ 20 h 45"/>
                <a:gd name="T2" fmla="*/ 0 w 118"/>
                <a:gd name="T3" fmla="*/ 0 h 45"/>
                <a:gd name="T4" fmla="*/ 7 w 118"/>
                <a:gd name="T5" fmla="*/ 44 h 45"/>
                <a:gd name="T6" fmla="*/ 117 w 118"/>
                <a:gd name="T7" fmla="*/ 20 h 45"/>
                <a:gd name="T8" fmla="*/ 0 60000 65536"/>
                <a:gd name="T9" fmla="*/ 0 60000 65536"/>
                <a:gd name="T10" fmla="*/ 0 60000 65536"/>
                <a:gd name="T11" fmla="*/ 0 60000 65536"/>
                <a:gd name="T12" fmla="*/ 0 w 118"/>
                <a:gd name="T13" fmla="*/ 0 h 45"/>
                <a:gd name="T14" fmla="*/ 118 w 118"/>
                <a:gd name="T15" fmla="*/ 45 h 45"/>
              </a:gdLst>
              <a:ahLst/>
              <a:cxnLst>
                <a:cxn ang="T8">
                  <a:pos x="T0" y="T1"/>
                </a:cxn>
                <a:cxn ang="T9">
                  <a:pos x="T2" y="T3"/>
                </a:cxn>
                <a:cxn ang="T10">
                  <a:pos x="T4" y="T5"/>
                </a:cxn>
                <a:cxn ang="T11">
                  <a:pos x="T6" y="T7"/>
                </a:cxn>
              </a:cxnLst>
              <a:rect l="T12" t="T13" r="T14" b="T15"/>
              <a:pathLst>
                <a:path w="118" h="45">
                  <a:moveTo>
                    <a:pt x="117" y="20"/>
                  </a:moveTo>
                  <a:lnTo>
                    <a:pt x="0" y="0"/>
                  </a:lnTo>
                  <a:lnTo>
                    <a:pt x="7" y="44"/>
                  </a:lnTo>
                  <a:lnTo>
                    <a:pt x="117" y="20"/>
                  </a:lnTo>
                </a:path>
              </a:pathLst>
            </a:custGeom>
            <a:solidFill>
              <a:srgbClr val="00FFFF"/>
            </a:solidFill>
            <a:ln w="12700" cap="rnd">
              <a:solidFill>
                <a:srgbClr val="000000"/>
              </a:solidFill>
              <a:round/>
              <a:headEnd/>
              <a:tailEnd/>
            </a:ln>
          </p:spPr>
          <p:txBody>
            <a:bodyPr/>
            <a:lstStyle/>
            <a:p>
              <a:endParaRPr lang="zh-CN" altLang="en-US"/>
            </a:p>
          </p:txBody>
        </p:sp>
        <p:sp>
          <p:nvSpPr>
            <p:cNvPr id="59450" name="Freeform 55"/>
            <p:cNvSpPr>
              <a:spLocks/>
            </p:cNvSpPr>
            <p:nvPr/>
          </p:nvSpPr>
          <p:spPr bwMode="auto">
            <a:xfrm>
              <a:off x="462" y="1280"/>
              <a:ext cx="122" cy="45"/>
            </a:xfrm>
            <a:custGeom>
              <a:avLst/>
              <a:gdLst>
                <a:gd name="T0" fmla="*/ 0 w 122"/>
                <a:gd name="T1" fmla="*/ 20 h 45"/>
                <a:gd name="T2" fmla="*/ 118 w 122"/>
                <a:gd name="T3" fmla="*/ 0 h 45"/>
                <a:gd name="T4" fmla="*/ 121 w 122"/>
                <a:gd name="T5" fmla="*/ 44 h 45"/>
                <a:gd name="T6" fmla="*/ 0 w 122"/>
                <a:gd name="T7" fmla="*/ 20 h 45"/>
                <a:gd name="T8" fmla="*/ 0 60000 65536"/>
                <a:gd name="T9" fmla="*/ 0 60000 65536"/>
                <a:gd name="T10" fmla="*/ 0 60000 65536"/>
                <a:gd name="T11" fmla="*/ 0 60000 65536"/>
                <a:gd name="T12" fmla="*/ 0 w 122"/>
                <a:gd name="T13" fmla="*/ 0 h 45"/>
                <a:gd name="T14" fmla="*/ 122 w 122"/>
                <a:gd name="T15" fmla="*/ 45 h 45"/>
              </a:gdLst>
              <a:ahLst/>
              <a:cxnLst>
                <a:cxn ang="T8">
                  <a:pos x="T0" y="T1"/>
                </a:cxn>
                <a:cxn ang="T9">
                  <a:pos x="T2" y="T3"/>
                </a:cxn>
                <a:cxn ang="T10">
                  <a:pos x="T4" y="T5"/>
                </a:cxn>
                <a:cxn ang="T11">
                  <a:pos x="T6" y="T7"/>
                </a:cxn>
              </a:cxnLst>
              <a:rect l="T12" t="T13" r="T14" b="T15"/>
              <a:pathLst>
                <a:path w="122" h="45">
                  <a:moveTo>
                    <a:pt x="0" y="20"/>
                  </a:moveTo>
                  <a:lnTo>
                    <a:pt x="118" y="0"/>
                  </a:lnTo>
                  <a:lnTo>
                    <a:pt x="121" y="44"/>
                  </a:lnTo>
                  <a:lnTo>
                    <a:pt x="0" y="20"/>
                  </a:lnTo>
                </a:path>
              </a:pathLst>
            </a:custGeom>
            <a:solidFill>
              <a:srgbClr val="00FFFF"/>
            </a:solidFill>
            <a:ln w="12700" cap="rnd">
              <a:solidFill>
                <a:srgbClr val="000000"/>
              </a:solidFill>
              <a:round/>
              <a:headEnd/>
              <a:tailEnd/>
            </a:ln>
          </p:spPr>
          <p:txBody>
            <a:bodyPr/>
            <a:lstStyle/>
            <a:p>
              <a:endParaRPr lang="zh-CN" altLang="en-US"/>
            </a:p>
          </p:txBody>
        </p:sp>
        <p:sp>
          <p:nvSpPr>
            <p:cNvPr id="59451" name="Freeform 56"/>
            <p:cNvSpPr>
              <a:spLocks/>
            </p:cNvSpPr>
            <p:nvPr/>
          </p:nvSpPr>
          <p:spPr bwMode="auto">
            <a:xfrm>
              <a:off x="957" y="2101"/>
              <a:ext cx="125" cy="49"/>
            </a:xfrm>
            <a:custGeom>
              <a:avLst/>
              <a:gdLst>
                <a:gd name="T0" fmla="*/ 0 w 125"/>
                <a:gd name="T1" fmla="*/ 24 h 49"/>
                <a:gd name="T2" fmla="*/ 124 w 125"/>
                <a:gd name="T3" fmla="*/ 0 h 49"/>
                <a:gd name="T4" fmla="*/ 124 w 125"/>
                <a:gd name="T5" fmla="*/ 48 h 49"/>
                <a:gd name="T6" fmla="*/ 0 w 125"/>
                <a:gd name="T7" fmla="*/ 24 h 49"/>
                <a:gd name="T8" fmla="*/ 0 60000 65536"/>
                <a:gd name="T9" fmla="*/ 0 60000 65536"/>
                <a:gd name="T10" fmla="*/ 0 60000 65536"/>
                <a:gd name="T11" fmla="*/ 0 60000 65536"/>
                <a:gd name="T12" fmla="*/ 0 w 125"/>
                <a:gd name="T13" fmla="*/ 0 h 49"/>
                <a:gd name="T14" fmla="*/ 125 w 125"/>
                <a:gd name="T15" fmla="*/ 49 h 49"/>
              </a:gdLst>
              <a:ahLst/>
              <a:cxnLst>
                <a:cxn ang="T8">
                  <a:pos x="T0" y="T1"/>
                </a:cxn>
                <a:cxn ang="T9">
                  <a:pos x="T2" y="T3"/>
                </a:cxn>
                <a:cxn ang="T10">
                  <a:pos x="T4" y="T5"/>
                </a:cxn>
                <a:cxn ang="T11">
                  <a:pos x="T6" y="T7"/>
                </a:cxn>
              </a:cxnLst>
              <a:rect l="T12" t="T13" r="T14" b="T15"/>
              <a:pathLst>
                <a:path w="125" h="49">
                  <a:moveTo>
                    <a:pt x="0" y="24"/>
                  </a:moveTo>
                  <a:lnTo>
                    <a:pt x="124" y="0"/>
                  </a:lnTo>
                  <a:lnTo>
                    <a:pt x="124" y="48"/>
                  </a:lnTo>
                  <a:lnTo>
                    <a:pt x="0" y="24"/>
                  </a:lnTo>
                </a:path>
              </a:pathLst>
            </a:custGeom>
            <a:solidFill>
              <a:srgbClr val="FFFFFF"/>
            </a:solidFill>
            <a:ln w="12700" cap="rnd">
              <a:solidFill>
                <a:srgbClr val="000000"/>
              </a:solidFill>
              <a:round/>
              <a:headEnd/>
              <a:tailEnd/>
            </a:ln>
          </p:spPr>
          <p:txBody>
            <a:bodyPr/>
            <a:lstStyle/>
            <a:p>
              <a:endParaRPr lang="zh-CN" altLang="en-US"/>
            </a:p>
          </p:txBody>
        </p:sp>
        <p:sp>
          <p:nvSpPr>
            <p:cNvPr id="59452" name="Rectangle 57"/>
            <p:cNvSpPr>
              <a:spLocks noChangeArrowheads="1"/>
            </p:cNvSpPr>
            <p:nvPr/>
          </p:nvSpPr>
          <p:spPr bwMode="auto">
            <a:xfrm>
              <a:off x="308" y="701"/>
              <a:ext cx="1377"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Free access when medium</a:t>
              </a:r>
            </a:p>
          </p:txBody>
        </p:sp>
        <p:sp>
          <p:nvSpPr>
            <p:cNvPr id="59453" name="Rectangle 58"/>
            <p:cNvSpPr>
              <a:spLocks noChangeArrowheads="1"/>
            </p:cNvSpPr>
            <p:nvPr/>
          </p:nvSpPr>
          <p:spPr bwMode="auto">
            <a:xfrm>
              <a:off x="308" y="861"/>
              <a:ext cx="1231"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is free longer than DIFS</a:t>
              </a:r>
            </a:p>
          </p:txBody>
        </p:sp>
        <p:grpSp>
          <p:nvGrpSpPr>
            <p:cNvPr id="59454" name="Group 59"/>
            <p:cNvGrpSpPr>
              <a:grpSpLocks/>
            </p:cNvGrpSpPr>
            <p:nvPr/>
          </p:nvGrpSpPr>
          <p:grpSpPr bwMode="auto">
            <a:xfrm>
              <a:off x="943" y="1342"/>
              <a:ext cx="942" cy="271"/>
              <a:chOff x="943" y="1342"/>
              <a:chExt cx="942" cy="271"/>
            </a:xfrm>
          </p:grpSpPr>
          <p:sp>
            <p:nvSpPr>
              <p:cNvPr id="59455" name="Freeform 60"/>
              <p:cNvSpPr>
                <a:spLocks/>
              </p:cNvSpPr>
              <p:nvPr/>
            </p:nvSpPr>
            <p:spPr bwMode="auto">
              <a:xfrm>
                <a:off x="943" y="1342"/>
                <a:ext cx="942" cy="271"/>
              </a:xfrm>
              <a:custGeom>
                <a:avLst/>
                <a:gdLst>
                  <a:gd name="T0" fmla="*/ 0 w 942"/>
                  <a:gd name="T1" fmla="*/ 270 h 271"/>
                  <a:gd name="T2" fmla="*/ 55 w 942"/>
                  <a:gd name="T3" fmla="*/ 0 h 271"/>
                  <a:gd name="T4" fmla="*/ 941 w 942"/>
                  <a:gd name="T5" fmla="*/ 0 h 271"/>
                  <a:gd name="T6" fmla="*/ 941 w 942"/>
                  <a:gd name="T7" fmla="*/ 270 h 271"/>
                  <a:gd name="T8" fmla="*/ 0 w 942"/>
                  <a:gd name="T9" fmla="*/ 270 h 271"/>
                  <a:gd name="T10" fmla="*/ 0 60000 65536"/>
                  <a:gd name="T11" fmla="*/ 0 60000 65536"/>
                  <a:gd name="T12" fmla="*/ 0 60000 65536"/>
                  <a:gd name="T13" fmla="*/ 0 60000 65536"/>
                  <a:gd name="T14" fmla="*/ 0 60000 65536"/>
                  <a:gd name="T15" fmla="*/ 0 w 942"/>
                  <a:gd name="T16" fmla="*/ 0 h 271"/>
                  <a:gd name="T17" fmla="*/ 942 w 942"/>
                  <a:gd name="T18" fmla="*/ 271 h 271"/>
                </a:gdLst>
                <a:ahLst/>
                <a:cxnLst>
                  <a:cxn ang="T10">
                    <a:pos x="T0" y="T1"/>
                  </a:cxn>
                  <a:cxn ang="T11">
                    <a:pos x="T2" y="T3"/>
                  </a:cxn>
                  <a:cxn ang="T12">
                    <a:pos x="T4" y="T5"/>
                  </a:cxn>
                  <a:cxn ang="T13">
                    <a:pos x="T6" y="T7"/>
                  </a:cxn>
                  <a:cxn ang="T14">
                    <a:pos x="T8" y="T9"/>
                  </a:cxn>
                </a:cxnLst>
                <a:rect l="T15" t="T16" r="T17" b="T18"/>
                <a:pathLst>
                  <a:path w="942" h="271">
                    <a:moveTo>
                      <a:pt x="0" y="270"/>
                    </a:moveTo>
                    <a:lnTo>
                      <a:pt x="55" y="0"/>
                    </a:lnTo>
                    <a:lnTo>
                      <a:pt x="941" y="0"/>
                    </a:lnTo>
                    <a:lnTo>
                      <a:pt x="941" y="270"/>
                    </a:lnTo>
                    <a:lnTo>
                      <a:pt x="0" y="270"/>
                    </a:lnTo>
                  </a:path>
                </a:pathLst>
              </a:custGeom>
              <a:solidFill>
                <a:srgbClr val="C0C0C0"/>
              </a:solidFill>
              <a:ln w="25400" cap="rnd">
                <a:solidFill>
                  <a:srgbClr val="000000"/>
                </a:solidFill>
                <a:round/>
                <a:headEnd/>
                <a:tailEnd/>
              </a:ln>
            </p:spPr>
            <p:txBody>
              <a:bodyPr/>
              <a:lstStyle/>
              <a:p>
                <a:endParaRPr lang="zh-CN" altLang="en-US"/>
              </a:p>
            </p:txBody>
          </p:sp>
          <p:sp>
            <p:nvSpPr>
              <p:cNvPr id="59456" name="Rectangle 61"/>
              <p:cNvSpPr>
                <a:spLocks noChangeArrowheads="1"/>
              </p:cNvSpPr>
              <p:nvPr/>
            </p:nvSpPr>
            <p:spPr bwMode="auto">
              <a:xfrm>
                <a:off x="970" y="1384"/>
                <a:ext cx="852" cy="208"/>
              </a:xfrm>
              <a:prstGeom prst="rect">
                <a:avLst/>
              </a:prstGeom>
              <a:noFill/>
              <a:ln w="12700">
                <a:noFill/>
                <a:miter lim="800000"/>
                <a:headEnd/>
                <a:tailEnd/>
              </a:ln>
            </p:spPr>
            <p:txBody>
              <a:bodyPr wrap="none" lIns="90488" tIns="44450" rIns="90488" bIns="44450">
                <a:spAutoFit/>
              </a:bodyPr>
              <a:lstStyle/>
              <a:p>
                <a:pPr eaLnBrk="0" hangingPunct="0"/>
                <a:r>
                  <a:rPr lang="en-US" altLang="zh-CN" sz="1600" b="1">
                    <a:solidFill>
                      <a:srgbClr val="000000"/>
                    </a:solidFill>
                    <a:latin typeface="Arial" charset="0"/>
                  </a:rPr>
                  <a:t>Busy Medium</a:t>
                </a:r>
              </a:p>
            </p:txBody>
          </p:sp>
        </p:grpSp>
      </p:grpSp>
      <p:sp>
        <p:nvSpPr>
          <p:cNvPr id="59398" name="Rectangle 62"/>
          <p:cNvSpPr>
            <a:spLocks noGrp="1" noChangeArrowheads="1"/>
          </p:cNvSpPr>
          <p:nvPr>
            <p:ph type="title"/>
          </p:nvPr>
        </p:nvSpPr>
        <p:spPr/>
        <p:txBody>
          <a:bodyPr/>
          <a:lstStyle/>
          <a:p>
            <a:pPr defTabSz="762000" eaLnBrk="1" hangingPunct="1"/>
            <a:r>
              <a:rPr lang="en-US" altLang="zh-CN"/>
              <a:t>Operational processes</a:t>
            </a:r>
            <a:br>
              <a:rPr lang="en-US" altLang="zh-CN"/>
            </a:br>
            <a:r>
              <a:rPr lang="en-US" altLang="zh-CN" sz="4000" b="1"/>
              <a:t>Inter-Frame Spacing</a:t>
            </a:r>
            <a:endParaRPr lang="en-US" altLang="zh-CN"/>
          </a:p>
        </p:txBody>
      </p:sp>
      <p:sp>
        <p:nvSpPr>
          <p:cNvPr id="59399" name="Rectangle 63"/>
          <p:cNvSpPr>
            <a:spLocks noGrp="1" noChangeArrowheads="1"/>
          </p:cNvSpPr>
          <p:nvPr>
            <p:ph type="body" idx="1"/>
          </p:nvPr>
        </p:nvSpPr>
        <p:spPr>
          <a:xfrm>
            <a:off x="467544" y="4321175"/>
            <a:ext cx="8254181" cy="2276177"/>
          </a:xfrm>
        </p:spPr>
        <p:txBody>
          <a:bodyPr/>
          <a:lstStyle/>
          <a:p>
            <a:pPr defTabSz="762000" eaLnBrk="1" hangingPunct="1"/>
            <a:r>
              <a:rPr lang="en-US" altLang="zh-CN" sz="1800" dirty="0"/>
              <a:t>Inter frame spacing required for MAC protocol traffic</a:t>
            </a:r>
          </a:p>
          <a:p>
            <a:pPr lvl="1" defTabSz="762000" eaLnBrk="1" hangingPunct="1"/>
            <a:r>
              <a:rPr lang="en-US" altLang="zh-CN" sz="1600" dirty="0">
                <a:solidFill>
                  <a:srgbClr val="FF0000"/>
                </a:solidFill>
              </a:rPr>
              <a:t>SIFS</a:t>
            </a:r>
            <a:r>
              <a:rPr lang="en-US" altLang="zh-CN" sz="1600" dirty="0"/>
              <a:t> = Short inter frame space</a:t>
            </a:r>
            <a:r>
              <a:rPr lang="zh-CN" altLang="en-US" sz="1600" dirty="0"/>
              <a:t>，发送控制帧或下一个分片的间隔（</a:t>
            </a:r>
            <a:r>
              <a:rPr lang="en-US" altLang="zh-CN" sz="1600" dirty="0"/>
              <a:t>28</a:t>
            </a:r>
            <a:r>
              <a:rPr lang="en-US" altLang="zh-CN" sz="1600" dirty="0">
                <a:cs typeface="Tahoma" pitchFamily="34" charset="0"/>
              </a:rPr>
              <a:t>µs</a:t>
            </a:r>
            <a:r>
              <a:rPr lang="zh-CN" altLang="en-US" sz="1600" dirty="0">
                <a:cs typeface="Tahoma" pitchFamily="34" charset="0"/>
              </a:rPr>
              <a:t>）</a:t>
            </a:r>
          </a:p>
          <a:p>
            <a:pPr lvl="1" defTabSz="762000" eaLnBrk="1" hangingPunct="1"/>
            <a:r>
              <a:rPr lang="en-US" altLang="zh-CN" sz="1600" dirty="0">
                <a:solidFill>
                  <a:srgbClr val="FF0000"/>
                </a:solidFill>
              </a:rPr>
              <a:t>PIFS</a:t>
            </a:r>
            <a:r>
              <a:rPr lang="en-US" altLang="zh-CN" sz="1600" dirty="0"/>
              <a:t> = PCF inter frame space</a:t>
            </a:r>
            <a:r>
              <a:rPr lang="zh-CN" altLang="en-US" sz="1600" dirty="0"/>
              <a:t>，</a:t>
            </a:r>
            <a:r>
              <a:rPr lang="en-US" altLang="zh-CN" sz="1600" dirty="0"/>
              <a:t>PCF</a:t>
            </a:r>
            <a:r>
              <a:rPr lang="zh-CN" altLang="en-US" sz="1600" dirty="0"/>
              <a:t>帧发送间隔（</a:t>
            </a:r>
            <a:r>
              <a:rPr lang="en-US" altLang="zh-CN" sz="1600" dirty="0"/>
              <a:t>50</a:t>
            </a:r>
            <a:r>
              <a:rPr lang="en-US" altLang="zh-CN" sz="1600" dirty="0">
                <a:cs typeface="Tahoma" pitchFamily="34" charset="0"/>
              </a:rPr>
              <a:t>µs</a:t>
            </a:r>
            <a:r>
              <a:rPr lang="zh-CN" altLang="en-US" sz="1600" dirty="0">
                <a:cs typeface="Tahoma" pitchFamily="34" charset="0"/>
              </a:rPr>
              <a:t>）</a:t>
            </a:r>
            <a:endParaRPr lang="zh-CN" altLang="en-US" sz="1600" dirty="0"/>
          </a:p>
          <a:p>
            <a:pPr lvl="1" defTabSz="762000" eaLnBrk="1" hangingPunct="1"/>
            <a:r>
              <a:rPr lang="en-US" altLang="zh-CN" sz="1600" dirty="0">
                <a:solidFill>
                  <a:srgbClr val="FF0000"/>
                </a:solidFill>
              </a:rPr>
              <a:t>DIFS</a:t>
            </a:r>
            <a:r>
              <a:rPr lang="en-US" altLang="zh-CN" sz="1600" dirty="0"/>
              <a:t> = DCF inter frame space</a:t>
            </a:r>
            <a:r>
              <a:rPr lang="zh-CN" altLang="en-US" sz="1600" dirty="0"/>
              <a:t>，</a:t>
            </a:r>
            <a:r>
              <a:rPr lang="en-US" altLang="zh-CN" sz="1600" dirty="0"/>
              <a:t>DCF</a:t>
            </a:r>
            <a:r>
              <a:rPr lang="zh-CN" altLang="en-US" sz="1600" dirty="0"/>
              <a:t>帧发送间隔（</a:t>
            </a:r>
            <a:r>
              <a:rPr lang="en-US" altLang="zh-CN" sz="1600" dirty="0"/>
              <a:t>128</a:t>
            </a:r>
            <a:r>
              <a:rPr lang="en-US" altLang="zh-CN" sz="1600" dirty="0">
                <a:cs typeface="Tahoma" pitchFamily="34" charset="0"/>
              </a:rPr>
              <a:t>µs</a:t>
            </a:r>
            <a:r>
              <a:rPr lang="zh-CN" altLang="en-US" sz="1600" dirty="0">
                <a:cs typeface="Tahoma" pitchFamily="34" charset="0"/>
              </a:rPr>
              <a:t>）</a:t>
            </a:r>
            <a:endParaRPr lang="zh-CN" altLang="en-US" sz="1600" dirty="0"/>
          </a:p>
          <a:p>
            <a:pPr lvl="1" defTabSz="762000" eaLnBrk="1" hangingPunct="1"/>
            <a:r>
              <a:rPr lang="en-US" altLang="zh-CN" sz="1600" dirty="0"/>
              <a:t>EIFS = Extended inter frame space </a:t>
            </a:r>
            <a:r>
              <a:rPr lang="zh-CN" altLang="en-US" sz="1600" dirty="0"/>
              <a:t>，坏帧的报告间隔</a:t>
            </a:r>
          </a:p>
          <a:p>
            <a:pPr defTabSz="762000" eaLnBrk="1" hangingPunct="1"/>
            <a:r>
              <a:rPr lang="en-US" altLang="zh-CN" sz="1800" dirty="0"/>
              <a:t>Back-off timer</a:t>
            </a:r>
            <a:r>
              <a:rPr lang="zh-CN" altLang="en-US" sz="1800" dirty="0"/>
              <a:t>：退避时间，当信道由忙转为空闲时，各站就要执行退避算法，减少碰撞概率，第</a:t>
            </a:r>
            <a:r>
              <a:rPr lang="en-US" altLang="zh-CN" sz="1800" dirty="0" err="1"/>
              <a:t>i</a:t>
            </a:r>
            <a:r>
              <a:rPr lang="zh-CN" altLang="en-US" sz="1800" dirty="0"/>
              <a:t>次退避就在</a:t>
            </a:r>
            <a:r>
              <a:rPr lang="en-US" altLang="zh-CN" sz="1800" dirty="0"/>
              <a:t>2</a:t>
            </a:r>
            <a:r>
              <a:rPr lang="en-US" altLang="zh-CN" sz="1800" baseline="30000" dirty="0"/>
              <a:t>2+i</a:t>
            </a:r>
            <a:r>
              <a:rPr lang="zh-CN" altLang="en-US" sz="1800" dirty="0"/>
              <a:t>个时隙中随机选择一个。</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虚拟侦听和网络分配向量</a:t>
            </a:r>
          </a:p>
        </p:txBody>
      </p:sp>
      <p:sp>
        <p:nvSpPr>
          <p:cNvPr id="3" name="内容占位符 2"/>
          <p:cNvSpPr>
            <a:spLocks noGrp="1"/>
          </p:cNvSpPr>
          <p:nvPr>
            <p:ph idx="1"/>
          </p:nvPr>
        </p:nvSpPr>
        <p:spPr>
          <a:xfrm>
            <a:off x="142844" y="2017712"/>
            <a:ext cx="8929750" cy="4268807"/>
          </a:xfrm>
        </p:spPr>
        <p:txBody>
          <a:bodyPr/>
          <a:lstStyle/>
          <a:p>
            <a:r>
              <a:rPr lang="en-US" altLang="zh-CN" sz="2800" dirty="0">
                <a:latin typeface="+mn-ea"/>
              </a:rPr>
              <a:t>802.11</a:t>
            </a:r>
            <a:r>
              <a:rPr lang="zh-CN" altLang="en-US" sz="2800" dirty="0">
                <a:latin typeface="+mn-ea"/>
              </a:rPr>
              <a:t>定义了信道的</a:t>
            </a:r>
            <a:r>
              <a:rPr lang="zh-CN" altLang="en-US" sz="2800" dirty="0">
                <a:solidFill>
                  <a:srgbClr val="FF0000"/>
                </a:solidFill>
                <a:latin typeface="+mn-ea"/>
              </a:rPr>
              <a:t>物理侦听</a:t>
            </a:r>
            <a:r>
              <a:rPr lang="zh-CN" altLang="en-US" sz="2800" dirty="0">
                <a:latin typeface="+mn-ea"/>
              </a:rPr>
              <a:t>和</a:t>
            </a:r>
            <a:r>
              <a:rPr lang="zh-CN" altLang="en-US" sz="2800" dirty="0">
                <a:solidFill>
                  <a:srgbClr val="FF0000"/>
                </a:solidFill>
                <a:latin typeface="+mn-ea"/>
              </a:rPr>
              <a:t>虚拟侦听</a:t>
            </a:r>
            <a:endParaRPr lang="en-US" altLang="zh-CN" sz="2800" dirty="0">
              <a:solidFill>
                <a:srgbClr val="FF0000"/>
              </a:solidFill>
              <a:latin typeface="+mn-ea"/>
            </a:endParaRPr>
          </a:p>
          <a:p>
            <a:pPr lvl="1"/>
            <a:r>
              <a:rPr lang="zh-CN" altLang="en-US" sz="2400" dirty="0">
                <a:latin typeface="+mn-ea"/>
              </a:rPr>
              <a:t>物理侦听是检测信道是否存在有效信号。</a:t>
            </a:r>
            <a:endParaRPr lang="en-US" altLang="zh-CN" sz="2400" dirty="0">
              <a:latin typeface="+mn-ea"/>
            </a:endParaRPr>
          </a:p>
          <a:p>
            <a:pPr lvl="1"/>
            <a:r>
              <a:rPr lang="zh-CN" altLang="en-US" sz="2400" dirty="0">
                <a:latin typeface="+mn-ea"/>
              </a:rPr>
              <a:t>虚拟侦听是让源站将它要占用信道的时间通知给所有其他站，使得其他站不需要继续侦听就能知道信道何时可能转为空闲。</a:t>
            </a:r>
            <a:endParaRPr lang="en-US" altLang="zh-CN" sz="2400" dirty="0">
              <a:latin typeface="+mn-ea"/>
            </a:endParaRPr>
          </a:p>
          <a:p>
            <a:r>
              <a:rPr lang="zh-CN" altLang="en-US" sz="2800" dirty="0">
                <a:solidFill>
                  <a:srgbClr val="FF0000"/>
                </a:solidFill>
                <a:latin typeface="+mn-ea"/>
              </a:rPr>
              <a:t>网络分配向量</a:t>
            </a:r>
            <a:r>
              <a:rPr lang="en-US" altLang="zh-CN" sz="2800" b="1" dirty="0">
                <a:solidFill>
                  <a:srgbClr val="FF0000"/>
                </a:solidFill>
                <a:latin typeface="+mn-ea"/>
              </a:rPr>
              <a:t>NAV</a:t>
            </a:r>
            <a:r>
              <a:rPr lang="en-US" altLang="zh-CN" sz="2800" dirty="0">
                <a:latin typeface="+mn-ea"/>
              </a:rPr>
              <a:t> (Network Allocation Vector)</a:t>
            </a:r>
          </a:p>
          <a:p>
            <a:pPr lvl="1"/>
            <a:r>
              <a:rPr lang="en-US" altLang="zh-CN" sz="2400" dirty="0">
                <a:latin typeface="+mn-ea"/>
              </a:rPr>
              <a:t>NAV </a:t>
            </a:r>
            <a:r>
              <a:rPr lang="zh-CN" altLang="en-US" sz="2400" dirty="0">
                <a:latin typeface="+mn-ea"/>
              </a:rPr>
              <a:t>指出了必须经过多少时间才能使信道转入到空闲状态。</a:t>
            </a:r>
            <a:endParaRPr lang="en-US" altLang="zh-CN" sz="2400" dirty="0">
              <a:latin typeface="+mn-ea"/>
            </a:endParaRPr>
          </a:p>
          <a:p>
            <a:pPr lvl="1"/>
            <a:r>
              <a:rPr lang="zh-CN" altLang="en-US" sz="2400" dirty="0">
                <a:latin typeface="+mn-ea"/>
              </a:rPr>
              <a:t>当一个站检测到正在信道中传送的 </a:t>
            </a:r>
            <a:r>
              <a:rPr lang="en-US" altLang="zh-CN" sz="2400" dirty="0">
                <a:latin typeface="+mn-ea"/>
              </a:rPr>
              <a:t>MAC </a:t>
            </a:r>
            <a:r>
              <a:rPr lang="zh-CN" altLang="en-US" sz="2400" dirty="0">
                <a:latin typeface="+mn-ea"/>
              </a:rPr>
              <a:t>帧首部的“持续时间”字段时，就调整自己的</a:t>
            </a:r>
            <a:r>
              <a:rPr lang="en-US" altLang="zh-CN" sz="2400" dirty="0">
                <a:solidFill>
                  <a:schemeClr val="hlink"/>
                </a:solidFill>
                <a:latin typeface="+mn-ea"/>
              </a:rPr>
              <a:t>NAV</a:t>
            </a:r>
            <a:r>
              <a:rPr lang="zh-CN" altLang="en-US" sz="2400" dirty="0">
                <a:solidFill>
                  <a:schemeClr val="hlink"/>
                </a:solidFill>
                <a:latin typeface="+mn-ea"/>
              </a:rPr>
              <a:t>。</a:t>
            </a:r>
            <a:r>
              <a:rPr lang="zh-CN" altLang="en-US" sz="2400" dirty="0">
                <a:latin typeface="+mn-ea"/>
              </a:rPr>
              <a:t>  </a:t>
            </a:r>
          </a:p>
        </p:txBody>
      </p:sp>
      <p:sp>
        <p:nvSpPr>
          <p:cNvPr id="4" name="灯片编号占位符 3"/>
          <p:cNvSpPr>
            <a:spLocks noGrp="1"/>
          </p:cNvSpPr>
          <p:nvPr>
            <p:ph type="sldNum" sz="quarter" idx="12"/>
          </p:nvPr>
        </p:nvSpPr>
        <p:spPr/>
        <p:txBody>
          <a:bodyPr/>
          <a:lstStyle/>
          <a:p>
            <a:pPr>
              <a:defRPr/>
            </a:pPr>
            <a:fld id="{07DDFA39-1788-410E-AAE2-9D2DCE5E21E2}" type="slidenum">
              <a:rPr lang="en-US" altLang="zh-CN" smtClean="0"/>
              <a:pPr>
                <a:defRPr/>
              </a:pPr>
              <a:t>54</a:t>
            </a:fld>
            <a:endParaRPr lang="en-US" altLang="zh-C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p:spPr>
        <p:txBody>
          <a:bodyPr/>
          <a:lstStyle/>
          <a:p>
            <a:fld id="{9906E250-A713-4B49-A291-3403B942FA5C}" type="slidenum">
              <a:rPr lang="en-US" altLang="zh-CN" smtClean="0"/>
              <a:pPr/>
              <a:t>55</a:t>
            </a:fld>
            <a:endParaRPr lang="en-US" altLang="zh-CN"/>
          </a:p>
        </p:txBody>
      </p:sp>
      <p:sp>
        <p:nvSpPr>
          <p:cNvPr id="60419" name="Rectangle 2"/>
          <p:cNvSpPr>
            <a:spLocks noGrp="1" noChangeArrowheads="1"/>
          </p:cNvSpPr>
          <p:nvPr>
            <p:ph type="title"/>
          </p:nvPr>
        </p:nvSpPr>
        <p:spPr/>
        <p:txBody>
          <a:bodyPr/>
          <a:lstStyle/>
          <a:p>
            <a:pPr eaLnBrk="1" hangingPunct="1"/>
            <a:endParaRPr lang="zh-CN" altLang="zh-CN"/>
          </a:p>
        </p:txBody>
      </p:sp>
      <p:pic>
        <p:nvPicPr>
          <p:cNvPr id="60420" name="Picture 4" descr="80211DCF"/>
          <p:cNvPicPr>
            <a:picLocks noGrp="1" noChangeAspect="1" noChangeArrowheads="1"/>
          </p:cNvPicPr>
          <p:nvPr>
            <p:ph type="body" idx="1"/>
          </p:nvPr>
        </p:nvPicPr>
        <p:blipFill>
          <a:blip r:embed="rId3" cstate="print"/>
          <a:srcRect/>
          <a:stretch>
            <a:fillRect/>
          </a:stretch>
        </p:blipFill>
        <p:spPr>
          <a:xfrm>
            <a:off x="684213" y="2060575"/>
            <a:ext cx="7772400" cy="3862388"/>
          </a:xfrm>
          <a:noFill/>
        </p:spPr>
      </p:pic>
      <p:sp>
        <p:nvSpPr>
          <p:cNvPr id="60421" name="Rectangle 6"/>
          <p:cNvSpPr>
            <a:spLocks noChangeArrowheads="1"/>
          </p:cNvSpPr>
          <p:nvPr/>
        </p:nvSpPr>
        <p:spPr bwMode="auto">
          <a:xfrm>
            <a:off x="7380288" y="3933825"/>
            <a:ext cx="431800" cy="431800"/>
          </a:xfrm>
          <a:prstGeom prst="rect">
            <a:avLst/>
          </a:prstGeom>
          <a:solidFill>
            <a:srgbClr val="C0C8CC"/>
          </a:solidFill>
          <a:ln w="9525">
            <a:solidFill>
              <a:schemeClr val="tx1"/>
            </a:solidFill>
            <a:miter lim="800000"/>
            <a:headEnd/>
            <a:tailEnd/>
          </a:ln>
        </p:spPr>
        <p:txBody>
          <a:bodyPr wrap="none" anchor="ctr"/>
          <a:lstStyle/>
          <a:p>
            <a:pPr algn="ctr"/>
            <a:r>
              <a:rPr lang="en-US" altLang="zh-CN" sz="1000"/>
              <a:t>RTS</a:t>
            </a:r>
          </a:p>
        </p:txBody>
      </p:sp>
      <p:sp>
        <p:nvSpPr>
          <p:cNvPr id="60422" name="Rectangle 7"/>
          <p:cNvSpPr>
            <a:spLocks noChangeArrowheads="1"/>
          </p:cNvSpPr>
          <p:nvPr/>
        </p:nvSpPr>
        <p:spPr bwMode="auto">
          <a:xfrm>
            <a:off x="7956550" y="3500438"/>
            <a:ext cx="431800" cy="431800"/>
          </a:xfrm>
          <a:prstGeom prst="rect">
            <a:avLst/>
          </a:prstGeom>
          <a:solidFill>
            <a:srgbClr val="C0C8CC"/>
          </a:solidFill>
          <a:ln w="9525">
            <a:solidFill>
              <a:schemeClr val="tx1"/>
            </a:solidFill>
            <a:miter lim="800000"/>
            <a:headEnd/>
            <a:tailEnd/>
          </a:ln>
        </p:spPr>
        <p:txBody>
          <a:bodyPr wrap="none" anchor="ctr"/>
          <a:lstStyle/>
          <a:p>
            <a:pPr algn="ctr"/>
            <a:r>
              <a:rPr lang="en-US" altLang="zh-CN" sz="1000"/>
              <a:t>CTS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zh-CN" altLang="en-US"/>
          </a:p>
        </p:txBody>
      </p:sp>
      <p:sp>
        <p:nvSpPr>
          <p:cNvPr id="6144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zh-CN" altLang="en-US"/>
          </a:p>
        </p:txBody>
      </p:sp>
      <p:sp>
        <p:nvSpPr>
          <p:cNvPr id="61444" name="Rectangle 4"/>
          <p:cNvSpPr>
            <a:spLocks noGrp="1" noChangeArrowheads="1"/>
          </p:cNvSpPr>
          <p:nvPr>
            <p:ph type="title"/>
          </p:nvPr>
        </p:nvSpPr>
        <p:spPr>
          <a:xfrm>
            <a:off x="1150938" y="214313"/>
            <a:ext cx="7793037" cy="622300"/>
          </a:xfrm>
          <a:noFill/>
        </p:spPr>
        <p:txBody>
          <a:bodyPr lIns="92075" tIns="46038" rIns="92075" bIns="46038" anchor="ctr"/>
          <a:lstStyle/>
          <a:p>
            <a:pPr defTabSz="762000" eaLnBrk="1" hangingPunct="1"/>
            <a:r>
              <a:rPr lang="en-US" altLang="zh-CN" sz="4000"/>
              <a:t>802.11MAC</a:t>
            </a:r>
            <a:r>
              <a:rPr lang="zh-CN" altLang="en-US" sz="4000"/>
              <a:t>帧格式</a:t>
            </a:r>
          </a:p>
        </p:txBody>
      </p:sp>
      <p:grpSp>
        <p:nvGrpSpPr>
          <p:cNvPr id="61445" name="Group 96"/>
          <p:cNvGrpSpPr>
            <a:grpSpLocks/>
          </p:cNvGrpSpPr>
          <p:nvPr/>
        </p:nvGrpSpPr>
        <p:grpSpPr bwMode="auto">
          <a:xfrm>
            <a:off x="657226" y="1628775"/>
            <a:ext cx="7942263" cy="1514474"/>
            <a:chOff x="414" y="1026"/>
            <a:chExt cx="5003" cy="954"/>
          </a:xfrm>
        </p:grpSpPr>
        <p:sp>
          <p:nvSpPr>
            <p:cNvPr id="136199" name="Rectangle 7"/>
            <p:cNvSpPr>
              <a:spLocks noChangeArrowheads="1"/>
            </p:cNvSpPr>
            <p:nvPr/>
          </p:nvSpPr>
          <p:spPr bwMode="auto">
            <a:xfrm>
              <a:off x="414" y="1095"/>
              <a:ext cx="5003" cy="88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61497" name="Rectangle 8"/>
            <p:cNvSpPr>
              <a:spLocks noChangeArrowheads="1"/>
            </p:cNvSpPr>
            <p:nvPr/>
          </p:nvSpPr>
          <p:spPr bwMode="auto">
            <a:xfrm>
              <a:off x="712" y="1431"/>
              <a:ext cx="4690"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98" name="Rectangle 9"/>
            <p:cNvSpPr>
              <a:spLocks noChangeArrowheads="1"/>
            </p:cNvSpPr>
            <p:nvPr/>
          </p:nvSpPr>
          <p:spPr bwMode="auto">
            <a:xfrm>
              <a:off x="988" y="1431"/>
              <a:ext cx="558"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99" name="Rectangle 10"/>
            <p:cNvSpPr>
              <a:spLocks noChangeArrowheads="1"/>
            </p:cNvSpPr>
            <p:nvPr/>
          </p:nvSpPr>
          <p:spPr bwMode="auto">
            <a:xfrm>
              <a:off x="438" y="1431"/>
              <a:ext cx="556"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0" name="Rectangle 11"/>
            <p:cNvSpPr>
              <a:spLocks noChangeArrowheads="1"/>
            </p:cNvSpPr>
            <p:nvPr/>
          </p:nvSpPr>
          <p:spPr bwMode="auto">
            <a:xfrm>
              <a:off x="452" y="1440"/>
              <a:ext cx="402"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Frame</a:t>
              </a:r>
            </a:p>
          </p:txBody>
        </p:sp>
        <p:sp>
          <p:nvSpPr>
            <p:cNvPr id="61501" name="Rectangle 12"/>
            <p:cNvSpPr>
              <a:spLocks noChangeArrowheads="1"/>
            </p:cNvSpPr>
            <p:nvPr/>
          </p:nvSpPr>
          <p:spPr bwMode="auto">
            <a:xfrm>
              <a:off x="452" y="1556"/>
              <a:ext cx="458"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61502" name="Rectangle 13"/>
            <p:cNvSpPr>
              <a:spLocks noChangeArrowheads="1"/>
            </p:cNvSpPr>
            <p:nvPr/>
          </p:nvSpPr>
          <p:spPr bwMode="auto">
            <a:xfrm>
              <a:off x="1004" y="1440"/>
              <a:ext cx="514"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Duration</a:t>
              </a:r>
            </a:p>
          </p:txBody>
        </p:sp>
        <p:sp>
          <p:nvSpPr>
            <p:cNvPr id="61503" name="Rectangle 14"/>
            <p:cNvSpPr>
              <a:spLocks noChangeArrowheads="1"/>
            </p:cNvSpPr>
            <p:nvPr/>
          </p:nvSpPr>
          <p:spPr bwMode="auto">
            <a:xfrm>
              <a:off x="1142" y="1556"/>
              <a:ext cx="234"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ID</a:t>
              </a:r>
            </a:p>
          </p:txBody>
        </p:sp>
        <p:sp>
          <p:nvSpPr>
            <p:cNvPr id="61504" name="Rectangle 15"/>
            <p:cNvSpPr>
              <a:spLocks noChangeArrowheads="1"/>
            </p:cNvSpPr>
            <p:nvPr/>
          </p:nvSpPr>
          <p:spPr bwMode="auto">
            <a:xfrm>
              <a:off x="1538" y="1431"/>
              <a:ext cx="557"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5" name="Rectangle 16"/>
            <p:cNvSpPr>
              <a:spLocks noChangeArrowheads="1"/>
            </p:cNvSpPr>
            <p:nvPr/>
          </p:nvSpPr>
          <p:spPr bwMode="auto">
            <a:xfrm>
              <a:off x="2090" y="1431"/>
              <a:ext cx="557"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6" name="Rectangle 17"/>
            <p:cNvSpPr>
              <a:spLocks noChangeArrowheads="1"/>
            </p:cNvSpPr>
            <p:nvPr/>
          </p:nvSpPr>
          <p:spPr bwMode="auto">
            <a:xfrm>
              <a:off x="2640" y="1431"/>
              <a:ext cx="558"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7" name="Rectangle 18"/>
            <p:cNvSpPr>
              <a:spLocks noChangeArrowheads="1"/>
            </p:cNvSpPr>
            <p:nvPr/>
          </p:nvSpPr>
          <p:spPr bwMode="auto">
            <a:xfrm>
              <a:off x="1520"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Addr 1</a:t>
              </a:r>
            </a:p>
          </p:txBody>
        </p:sp>
        <p:sp>
          <p:nvSpPr>
            <p:cNvPr id="61508" name="Rectangle 19"/>
            <p:cNvSpPr>
              <a:spLocks noChangeArrowheads="1"/>
            </p:cNvSpPr>
            <p:nvPr/>
          </p:nvSpPr>
          <p:spPr bwMode="auto">
            <a:xfrm>
              <a:off x="2071"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Addr 2</a:t>
              </a:r>
            </a:p>
          </p:txBody>
        </p:sp>
        <p:sp>
          <p:nvSpPr>
            <p:cNvPr id="61509" name="Rectangle 20"/>
            <p:cNvSpPr>
              <a:spLocks noChangeArrowheads="1"/>
            </p:cNvSpPr>
            <p:nvPr/>
          </p:nvSpPr>
          <p:spPr bwMode="auto">
            <a:xfrm>
              <a:off x="2621"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Addr 3</a:t>
              </a:r>
            </a:p>
          </p:txBody>
        </p:sp>
        <p:sp>
          <p:nvSpPr>
            <p:cNvPr id="61510" name="Rectangle 21"/>
            <p:cNvSpPr>
              <a:spLocks noChangeArrowheads="1"/>
            </p:cNvSpPr>
            <p:nvPr/>
          </p:nvSpPr>
          <p:spPr bwMode="auto">
            <a:xfrm>
              <a:off x="3191" y="1431"/>
              <a:ext cx="556"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11" name="Rectangle 22"/>
            <p:cNvSpPr>
              <a:spLocks noChangeArrowheads="1"/>
            </p:cNvSpPr>
            <p:nvPr/>
          </p:nvSpPr>
          <p:spPr bwMode="auto">
            <a:xfrm>
              <a:off x="3742" y="1431"/>
              <a:ext cx="557"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12" name="Rectangle 23"/>
            <p:cNvSpPr>
              <a:spLocks noChangeArrowheads="1"/>
            </p:cNvSpPr>
            <p:nvPr/>
          </p:nvSpPr>
          <p:spPr bwMode="auto">
            <a:xfrm>
              <a:off x="3722"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err="1">
                  <a:solidFill>
                    <a:srgbClr val="000000"/>
                  </a:solidFill>
                  <a:latin typeface="Times New Roman" pitchFamily="18" charset="0"/>
                </a:rPr>
                <a:t>Addr</a:t>
              </a:r>
              <a:r>
                <a:rPr lang="en-US" altLang="zh-CN" sz="1700" dirty="0">
                  <a:solidFill>
                    <a:srgbClr val="000000"/>
                  </a:solidFill>
                  <a:latin typeface="Times New Roman" pitchFamily="18" charset="0"/>
                </a:rPr>
                <a:t> 4</a:t>
              </a:r>
            </a:p>
          </p:txBody>
        </p:sp>
        <p:sp>
          <p:nvSpPr>
            <p:cNvPr id="61513" name="Rectangle 24"/>
            <p:cNvSpPr>
              <a:spLocks noChangeArrowheads="1"/>
            </p:cNvSpPr>
            <p:nvPr/>
          </p:nvSpPr>
          <p:spPr bwMode="auto">
            <a:xfrm>
              <a:off x="3205" y="1440"/>
              <a:ext cx="546"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Sequence</a:t>
              </a:r>
            </a:p>
          </p:txBody>
        </p:sp>
        <p:sp>
          <p:nvSpPr>
            <p:cNvPr id="61514" name="Rectangle 25"/>
            <p:cNvSpPr>
              <a:spLocks noChangeArrowheads="1"/>
            </p:cNvSpPr>
            <p:nvPr/>
          </p:nvSpPr>
          <p:spPr bwMode="auto">
            <a:xfrm>
              <a:off x="3205" y="1556"/>
              <a:ext cx="458"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61515" name="Rectangle 26"/>
            <p:cNvSpPr>
              <a:spLocks noChangeArrowheads="1"/>
            </p:cNvSpPr>
            <p:nvPr/>
          </p:nvSpPr>
          <p:spPr bwMode="auto">
            <a:xfrm>
              <a:off x="4912" y="1431"/>
              <a:ext cx="488"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16" name="Rectangle 27"/>
            <p:cNvSpPr>
              <a:spLocks noChangeArrowheads="1"/>
            </p:cNvSpPr>
            <p:nvPr/>
          </p:nvSpPr>
          <p:spPr bwMode="auto">
            <a:xfrm>
              <a:off x="4927" y="1480"/>
              <a:ext cx="389"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CRC</a:t>
              </a:r>
            </a:p>
          </p:txBody>
        </p:sp>
        <p:sp>
          <p:nvSpPr>
            <p:cNvPr id="61517" name="Rectangle 28"/>
            <p:cNvSpPr>
              <a:spLocks noChangeArrowheads="1"/>
            </p:cNvSpPr>
            <p:nvPr/>
          </p:nvSpPr>
          <p:spPr bwMode="auto">
            <a:xfrm>
              <a:off x="4375" y="1422"/>
              <a:ext cx="463"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Frame</a:t>
              </a:r>
            </a:p>
          </p:txBody>
        </p:sp>
        <p:sp>
          <p:nvSpPr>
            <p:cNvPr id="61518" name="Rectangle 29"/>
            <p:cNvSpPr>
              <a:spLocks noChangeArrowheads="1"/>
            </p:cNvSpPr>
            <p:nvPr/>
          </p:nvSpPr>
          <p:spPr bwMode="auto">
            <a:xfrm>
              <a:off x="4375" y="1538"/>
              <a:ext cx="411"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Body</a:t>
              </a:r>
            </a:p>
          </p:txBody>
        </p:sp>
        <p:sp>
          <p:nvSpPr>
            <p:cNvPr id="61519" name="Rectangle 30"/>
            <p:cNvSpPr>
              <a:spLocks noChangeArrowheads="1"/>
            </p:cNvSpPr>
            <p:nvPr/>
          </p:nvSpPr>
          <p:spPr bwMode="auto">
            <a:xfrm>
              <a:off x="660"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2</a:t>
              </a:r>
            </a:p>
          </p:txBody>
        </p:sp>
        <p:sp>
          <p:nvSpPr>
            <p:cNvPr id="61520" name="Rectangle 31"/>
            <p:cNvSpPr>
              <a:spLocks noChangeArrowheads="1"/>
            </p:cNvSpPr>
            <p:nvPr/>
          </p:nvSpPr>
          <p:spPr bwMode="auto">
            <a:xfrm>
              <a:off x="1210"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2</a:t>
              </a:r>
            </a:p>
          </p:txBody>
        </p:sp>
        <p:sp>
          <p:nvSpPr>
            <p:cNvPr id="61521" name="Rectangle 32"/>
            <p:cNvSpPr>
              <a:spLocks noChangeArrowheads="1"/>
            </p:cNvSpPr>
            <p:nvPr/>
          </p:nvSpPr>
          <p:spPr bwMode="auto">
            <a:xfrm>
              <a:off x="1761"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2" name="Rectangle 33"/>
            <p:cNvSpPr>
              <a:spLocks noChangeArrowheads="1"/>
            </p:cNvSpPr>
            <p:nvPr/>
          </p:nvSpPr>
          <p:spPr bwMode="auto">
            <a:xfrm>
              <a:off x="2312"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3" name="Rectangle 34"/>
            <p:cNvSpPr>
              <a:spLocks noChangeArrowheads="1"/>
            </p:cNvSpPr>
            <p:nvPr/>
          </p:nvSpPr>
          <p:spPr bwMode="auto">
            <a:xfrm>
              <a:off x="2861"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4" name="Rectangle 35"/>
            <p:cNvSpPr>
              <a:spLocks noChangeArrowheads="1"/>
            </p:cNvSpPr>
            <p:nvPr/>
          </p:nvSpPr>
          <p:spPr bwMode="auto">
            <a:xfrm>
              <a:off x="3963"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5" name="Rectangle 36"/>
            <p:cNvSpPr>
              <a:spLocks noChangeArrowheads="1"/>
            </p:cNvSpPr>
            <p:nvPr/>
          </p:nvSpPr>
          <p:spPr bwMode="auto">
            <a:xfrm>
              <a:off x="3412"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2</a:t>
              </a:r>
            </a:p>
          </p:txBody>
        </p:sp>
        <p:sp>
          <p:nvSpPr>
            <p:cNvPr id="61526" name="Rectangle 37"/>
            <p:cNvSpPr>
              <a:spLocks noChangeArrowheads="1"/>
            </p:cNvSpPr>
            <p:nvPr/>
          </p:nvSpPr>
          <p:spPr bwMode="auto">
            <a:xfrm>
              <a:off x="4375" y="1246"/>
              <a:ext cx="501"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0-2312</a:t>
              </a:r>
            </a:p>
          </p:txBody>
        </p:sp>
        <p:sp>
          <p:nvSpPr>
            <p:cNvPr id="61527" name="Rectangle 38"/>
            <p:cNvSpPr>
              <a:spLocks noChangeArrowheads="1"/>
            </p:cNvSpPr>
            <p:nvPr/>
          </p:nvSpPr>
          <p:spPr bwMode="auto">
            <a:xfrm>
              <a:off x="5064"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4</a:t>
              </a:r>
            </a:p>
          </p:txBody>
        </p:sp>
        <p:sp>
          <p:nvSpPr>
            <p:cNvPr id="61528" name="Rectangle 39"/>
            <p:cNvSpPr>
              <a:spLocks noChangeArrowheads="1"/>
            </p:cNvSpPr>
            <p:nvPr/>
          </p:nvSpPr>
          <p:spPr bwMode="auto">
            <a:xfrm>
              <a:off x="2245" y="1071"/>
              <a:ext cx="1259"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802.11 MAC Header</a:t>
              </a:r>
            </a:p>
          </p:txBody>
        </p:sp>
        <p:sp>
          <p:nvSpPr>
            <p:cNvPr id="61531" name="Rectangle 44"/>
            <p:cNvSpPr>
              <a:spLocks noChangeArrowheads="1"/>
            </p:cNvSpPr>
            <p:nvPr/>
          </p:nvSpPr>
          <p:spPr bwMode="auto">
            <a:xfrm>
              <a:off x="476" y="1026"/>
              <a:ext cx="46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Bytes:</a:t>
              </a:r>
            </a:p>
          </p:txBody>
        </p:sp>
      </p:grpSp>
      <p:grpSp>
        <p:nvGrpSpPr>
          <p:cNvPr id="61446" name="Group 45"/>
          <p:cNvGrpSpPr>
            <a:grpSpLocks/>
          </p:cNvGrpSpPr>
          <p:nvPr/>
        </p:nvGrpSpPr>
        <p:grpSpPr bwMode="auto">
          <a:xfrm>
            <a:off x="611560" y="3501008"/>
            <a:ext cx="7216775" cy="1062038"/>
            <a:chOff x="722" y="2016"/>
            <a:chExt cx="4924" cy="669"/>
          </a:xfrm>
        </p:grpSpPr>
        <p:sp>
          <p:nvSpPr>
            <p:cNvPr id="136238" name="Rectangle 46"/>
            <p:cNvSpPr>
              <a:spLocks noChangeArrowheads="1"/>
            </p:cNvSpPr>
            <p:nvPr/>
          </p:nvSpPr>
          <p:spPr bwMode="auto">
            <a:xfrm>
              <a:off x="762" y="204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61457" name="Rectangle 47"/>
            <p:cNvSpPr>
              <a:spLocks noChangeArrowheads="1"/>
            </p:cNvSpPr>
            <p:nvPr/>
          </p:nvSpPr>
          <p:spPr bwMode="auto">
            <a:xfrm>
              <a:off x="1077" y="2170"/>
              <a:ext cx="45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58" name="Rectangle 48"/>
            <p:cNvSpPr>
              <a:spLocks noChangeArrowheads="1"/>
            </p:cNvSpPr>
            <p:nvPr/>
          </p:nvSpPr>
          <p:spPr bwMode="auto">
            <a:xfrm>
              <a:off x="1300" y="217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59" name="Rectangle 49"/>
            <p:cNvSpPr>
              <a:spLocks noChangeArrowheads="1"/>
            </p:cNvSpPr>
            <p:nvPr/>
          </p:nvSpPr>
          <p:spPr bwMode="auto">
            <a:xfrm>
              <a:off x="778" y="2170"/>
              <a:ext cx="532"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0" name="Rectangle 50"/>
            <p:cNvSpPr>
              <a:spLocks noChangeArrowheads="1"/>
            </p:cNvSpPr>
            <p:nvPr/>
          </p:nvSpPr>
          <p:spPr bwMode="auto">
            <a:xfrm>
              <a:off x="1748" y="2170"/>
              <a:ext cx="60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1" name="Rectangle 51"/>
            <p:cNvSpPr>
              <a:spLocks noChangeArrowheads="1"/>
            </p:cNvSpPr>
            <p:nvPr/>
          </p:nvSpPr>
          <p:spPr bwMode="auto">
            <a:xfrm>
              <a:off x="2343" y="2170"/>
              <a:ext cx="382"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1462" name="Rectangle 52"/>
            <p:cNvSpPr>
              <a:spLocks noChangeArrowheads="1"/>
            </p:cNvSpPr>
            <p:nvPr/>
          </p:nvSpPr>
          <p:spPr bwMode="auto">
            <a:xfrm>
              <a:off x="3908" y="2170"/>
              <a:ext cx="4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3" name="Rectangle 53"/>
            <p:cNvSpPr>
              <a:spLocks noChangeArrowheads="1"/>
            </p:cNvSpPr>
            <p:nvPr/>
          </p:nvSpPr>
          <p:spPr bwMode="auto">
            <a:xfrm>
              <a:off x="4355" y="217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4" name="Rectangle 54"/>
            <p:cNvSpPr>
              <a:spLocks noChangeArrowheads="1"/>
            </p:cNvSpPr>
            <p:nvPr/>
          </p:nvSpPr>
          <p:spPr bwMode="auto">
            <a:xfrm>
              <a:off x="5175" y="217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5" name="Rectangle 55"/>
            <p:cNvSpPr>
              <a:spLocks noChangeArrowheads="1"/>
            </p:cNvSpPr>
            <p:nvPr/>
          </p:nvSpPr>
          <p:spPr bwMode="auto">
            <a:xfrm>
              <a:off x="796" y="2192"/>
              <a:ext cx="4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Protocol</a:t>
              </a:r>
            </a:p>
          </p:txBody>
        </p:sp>
        <p:sp>
          <p:nvSpPr>
            <p:cNvPr id="61466" name="Rectangle 56"/>
            <p:cNvSpPr>
              <a:spLocks noChangeArrowheads="1"/>
            </p:cNvSpPr>
            <p:nvPr/>
          </p:nvSpPr>
          <p:spPr bwMode="auto">
            <a:xfrm>
              <a:off x="796" y="2308"/>
              <a:ext cx="455"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Version</a:t>
              </a:r>
            </a:p>
          </p:txBody>
        </p:sp>
        <p:sp>
          <p:nvSpPr>
            <p:cNvPr id="61467" name="Rectangle 57"/>
            <p:cNvSpPr>
              <a:spLocks noChangeArrowheads="1"/>
            </p:cNvSpPr>
            <p:nvPr/>
          </p:nvSpPr>
          <p:spPr bwMode="auto">
            <a:xfrm>
              <a:off x="1317" y="2250"/>
              <a:ext cx="340"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Type</a:t>
              </a:r>
            </a:p>
          </p:txBody>
        </p:sp>
        <p:sp>
          <p:nvSpPr>
            <p:cNvPr id="61468" name="Rectangle 58"/>
            <p:cNvSpPr>
              <a:spLocks noChangeArrowheads="1"/>
            </p:cNvSpPr>
            <p:nvPr/>
          </p:nvSpPr>
          <p:spPr bwMode="auto">
            <a:xfrm>
              <a:off x="1764" y="2250"/>
              <a:ext cx="5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SubType</a:t>
              </a:r>
            </a:p>
          </p:txBody>
        </p:sp>
        <p:sp>
          <p:nvSpPr>
            <p:cNvPr id="61469" name="Rectangle 59"/>
            <p:cNvSpPr>
              <a:spLocks noChangeArrowheads="1"/>
            </p:cNvSpPr>
            <p:nvPr/>
          </p:nvSpPr>
          <p:spPr bwMode="auto">
            <a:xfrm>
              <a:off x="2436" y="2192"/>
              <a:ext cx="24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To</a:t>
              </a:r>
            </a:p>
          </p:txBody>
        </p:sp>
        <p:sp>
          <p:nvSpPr>
            <p:cNvPr id="61470" name="Rectangle 60"/>
            <p:cNvSpPr>
              <a:spLocks noChangeArrowheads="1"/>
            </p:cNvSpPr>
            <p:nvPr/>
          </p:nvSpPr>
          <p:spPr bwMode="auto">
            <a:xfrm>
              <a:off x="2436" y="2308"/>
              <a:ext cx="25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1471" name="Rectangle 61"/>
            <p:cNvSpPr>
              <a:spLocks noChangeArrowheads="1"/>
            </p:cNvSpPr>
            <p:nvPr/>
          </p:nvSpPr>
          <p:spPr bwMode="auto">
            <a:xfrm>
              <a:off x="3552" y="2250"/>
              <a:ext cx="3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Retry</a:t>
              </a:r>
            </a:p>
          </p:txBody>
        </p:sp>
        <p:sp>
          <p:nvSpPr>
            <p:cNvPr id="61472" name="Rectangle 62"/>
            <p:cNvSpPr>
              <a:spLocks noChangeArrowheads="1"/>
            </p:cNvSpPr>
            <p:nvPr/>
          </p:nvSpPr>
          <p:spPr bwMode="auto">
            <a:xfrm>
              <a:off x="3925" y="2192"/>
              <a:ext cx="292"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Pwr</a:t>
              </a:r>
            </a:p>
          </p:txBody>
        </p:sp>
        <p:sp>
          <p:nvSpPr>
            <p:cNvPr id="61473" name="Rectangle 63"/>
            <p:cNvSpPr>
              <a:spLocks noChangeArrowheads="1"/>
            </p:cNvSpPr>
            <p:nvPr/>
          </p:nvSpPr>
          <p:spPr bwMode="auto">
            <a:xfrm>
              <a:off x="3925" y="2308"/>
              <a:ext cx="29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Mgt</a:t>
              </a:r>
            </a:p>
          </p:txBody>
        </p:sp>
        <p:sp>
          <p:nvSpPr>
            <p:cNvPr id="61474" name="Rectangle 64"/>
            <p:cNvSpPr>
              <a:spLocks noChangeArrowheads="1"/>
            </p:cNvSpPr>
            <p:nvPr/>
          </p:nvSpPr>
          <p:spPr bwMode="auto">
            <a:xfrm>
              <a:off x="4372" y="219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1475" name="Rectangle 65"/>
            <p:cNvSpPr>
              <a:spLocks noChangeArrowheads="1"/>
            </p:cNvSpPr>
            <p:nvPr/>
          </p:nvSpPr>
          <p:spPr bwMode="auto">
            <a:xfrm>
              <a:off x="4372" y="2308"/>
              <a:ext cx="323"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Data</a:t>
              </a:r>
            </a:p>
          </p:txBody>
        </p:sp>
        <p:sp>
          <p:nvSpPr>
            <p:cNvPr id="61476" name="Rectangle 66"/>
            <p:cNvSpPr>
              <a:spLocks noChangeArrowheads="1"/>
            </p:cNvSpPr>
            <p:nvPr/>
          </p:nvSpPr>
          <p:spPr bwMode="auto">
            <a:xfrm>
              <a:off x="4818" y="2250"/>
              <a:ext cx="346"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WEP</a:t>
              </a:r>
            </a:p>
          </p:txBody>
        </p:sp>
        <p:sp>
          <p:nvSpPr>
            <p:cNvPr id="61477" name="Rectangle 67"/>
            <p:cNvSpPr>
              <a:spLocks noChangeArrowheads="1"/>
            </p:cNvSpPr>
            <p:nvPr/>
          </p:nvSpPr>
          <p:spPr bwMode="auto">
            <a:xfrm>
              <a:off x="5191" y="2250"/>
              <a:ext cx="33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Rsvd</a:t>
              </a:r>
            </a:p>
          </p:txBody>
        </p:sp>
        <p:sp>
          <p:nvSpPr>
            <p:cNvPr id="61478" name="Rectangle 68"/>
            <p:cNvSpPr>
              <a:spLocks noChangeArrowheads="1"/>
            </p:cNvSpPr>
            <p:nvPr/>
          </p:nvSpPr>
          <p:spPr bwMode="auto">
            <a:xfrm>
              <a:off x="2361" y="2464"/>
              <a:ext cx="1329"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Frame Control Field</a:t>
              </a:r>
            </a:p>
          </p:txBody>
        </p:sp>
        <p:sp>
          <p:nvSpPr>
            <p:cNvPr id="61479" name="Rectangle 69"/>
            <p:cNvSpPr>
              <a:spLocks noChangeArrowheads="1"/>
            </p:cNvSpPr>
            <p:nvPr/>
          </p:nvSpPr>
          <p:spPr bwMode="auto">
            <a:xfrm>
              <a:off x="722" y="2016"/>
              <a:ext cx="4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Bits: 2</a:t>
              </a:r>
            </a:p>
          </p:txBody>
        </p:sp>
        <p:sp>
          <p:nvSpPr>
            <p:cNvPr id="61480" name="Rectangle 70"/>
            <p:cNvSpPr>
              <a:spLocks noChangeArrowheads="1"/>
            </p:cNvSpPr>
            <p:nvPr/>
          </p:nvSpPr>
          <p:spPr bwMode="auto">
            <a:xfrm>
              <a:off x="1392"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2</a:t>
              </a:r>
            </a:p>
          </p:txBody>
        </p:sp>
        <p:sp>
          <p:nvSpPr>
            <p:cNvPr id="61481" name="Rectangle 71"/>
            <p:cNvSpPr>
              <a:spLocks noChangeArrowheads="1"/>
            </p:cNvSpPr>
            <p:nvPr/>
          </p:nvSpPr>
          <p:spPr bwMode="auto">
            <a:xfrm>
              <a:off x="1913"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4</a:t>
              </a:r>
            </a:p>
          </p:txBody>
        </p:sp>
        <p:sp>
          <p:nvSpPr>
            <p:cNvPr id="61482" name="Rectangle 72"/>
            <p:cNvSpPr>
              <a:spLocks noChangeArrowheads="1"/>
            </p:cNvSpPr>
            <p:nvPr/>
          </p:nvSpPr>
          <p:spPr bwMode="auto">
            <a:xfrm>
              <a:off x="2436" y="201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3" name="Rectangle 73"/>
            <p:cNvSpPr>
              <a:spLocks noChangeArrowheads="1"/>
            </p:cNvSpPr>
            <p:nvPr/>
          </p:nvSpPr>
          <p:spPr bwMode="auto">
            <a:xfrm>
              <a:off x="2808"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4" name="Rectangle 74"/>
            <p:cNvSpPr>
              <a:spLocks noChangeArrowheads="1"/>
            </p:cNvSpPr>
            <p:nvPr/>
          </p:nvSpPr>
          <p:spPr bwMode="auto">
            <a:xfrm>
              <a:off x="3254"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5" name="Rectangle 75"/>
            <p:cNvSpPr>
              <a:spLocks noChangeArrowheads="1"/>
            </p:cNvSpPr>
            <p:nvPr/>
          </p:nvSpPr>
          <p:spPr bwMode="auto">
            <a:xfrm>
              <a:off x="3626"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6" name="Rectangle 76"/>
            <p:cNvSpPr>
              <a:spLocks noChangeArrowheads="1"/>
            </p:cNvSpPr>
            <p:nvPr/>
          </p:nvSpPr>
          <p:spPr bwMode="auto">
            <a:xfrm>
              <a:off x="4000" y="201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7" name="Rectangle 77"/>
            <p:cNvSpPr>
              <a:spLocks noChangeArrowheads="1"/>
            </p:cNvSpPr>
            <p:nvPr/>
          </p:nvSpPr>
          <p:spPr bwMode="auto">
            <a:xfrm>
              <a:off x="4446"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8" name="Rectangle 78"/>
            <p:cNvSpPr>
              <a:spLocks noChangeArrowheads="1"/>
            </p:cNvSpPr>
            <p:nvPr/>
          </p:nvSpPr>
          <p:spPr bwMode="auto">
            <a:xfrm>
              <a:off x="4893"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9" name="Rectangle 79"/>
            <p:cNvSpPr>
              <a:spLocks noChangeArrowheads="1"/>
            </p:cNvSpPr>
            <p:nvPr/>
          </p:nvSpPr>
          <p:spPr bwMode="auto">
            <a:xfrm>
              <a:off x="5266" y="201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90" name="Rectangle 80"/>
            <p:cNvSpPr>
              <a:spLocks noChangeArrowheads="1"/>
            </p:cNvSpPr>
            <p:nvPr/>
          </p:nvSpPr>
          <p:spPr bwMode="auto">
            <a:xfrm>
              <a:off x="2716" y="2170"/>
              <a:ext cx="456"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1491" name="Rectangle 81"/>
            <p:cNvSpPr>
              <a:spLocks noChangeArrowheads="1"/>
            </p:cNvSpPr>
            <p:nvPr/>
          </p:nvSpPr>
          <p:spPr bwMode="auto">
            <a:xfrm>
              <a:off x="2734" y="2308"/>
              <a:ext cx="2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1492" name="Rectangle 82"/>
            <p:cNvSpPr>
              <a:spLocks noChangeArrowheads="1"/>
            </p:cNvSpPr>
            <p:nvPr/>
          </p:nvSpPr>
          <p:spPr bwMode="auto">
            <a:xfrm>
              <a:off x="2734" y="219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From</a:t>
              </a:r>
            </a:p>
          </p:txBody>
        </p:sp>
        <p:sp>
          <p:nvSpPr>
            <p:cNvPr id="61493" name="Rectangle 83"/>
            <p:cNvSpPr>
              <a:spLocks noChangeArrowheads="1"/>
            </p:cNvSpPr>
            <p:nvPr/>
          </p:nvSpPr>
          <p:spPr bwMode="auto">
            <a:xfrm>
              <a:off x="3126" y="217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94" name="Rectangle 84"/>
            <p:cNvSpPr>
              <a:spLocks noChangeArrowheads="1"/>
            </p:cNvSpPr>
            <p:nvPr/>
          </p:nvSpPr>
          <p:spPr bwMode="auto">
            <a:xfrm>
              <a:off x="3180" y="219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1495" name="Rectangle 85"/>
            <p:cNvSpPr>
              <a:spLocks noChangeArrowheads="1"/>
            </p:cNvSpPr>
            <p:nvPr/>
          </p:nvSpPr>
          <p:spPr bwMode="auto">
            <a:xfrm>
              <a:off x="3180" y="2308"/>
              <a:ext cx="316"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Frag</a:t>
              </a:r>
            </a:p>
          </p:txBody>
        </p:sp>
      </p:grpSp>
      <p:sp>
        <p:nvSpPr>
          <p:cNvPr id="61447" name="Line 87"/>
          <p:cNvSpPr>
            <a:spLocks noChangeShapeType="1"/>
          </p:cNvSpPr>
          <p:nvPr/>
        </p:nvSpPr>
        <p:spPr bwMode="auto">
          <a:xfrm flipH="1">
            <a:off x="683568" y="2708275"/>
            <a:ext cx="645" cy="864741"/>
          </a:xfrm>
          <a:prstGeom prst="line">
            <a:avLst/>
          </a:prstGeom>
          <a:noFill/>
          <a:ln w="28575">
            <a:solidFill>
              <a:schemeClr val="tx1"/>
            </a:solidFill>
            <a:prstDash val="dash"/>
            <a:round/>
            <a:headEnd/>
            <a:tailEnd/>
          </a:ln>
        </p:spPr>
        <p:txBody>
          <a:bodyPr/>
          <a:lstStyle/>
          <a:p>
            <a:endParaRPr lang="zh-CN" altLang="en-US"/>
          </a:p>
        </p:txBody>
      </p:sp>
      <p:sp>
        <p:nvSpPr>
          <p:cNvPr id="61448" name="Line 88"/>
          <p:cNvSpPr>
            <a:spLocks noChangeShapeType="1"/>
          </p:cNvSpPr>
          <p:nvPr/>
        </p:nvSpPr>
        <p:spPr bwMode="auto">
          <a:xfrm>
            <a:off x="1547813" y="2708275"/>
            <a:ext cx="6264547" cy="864741"/>
          </a:xfrm>
          <a:prstGeom prst="line">
            <a:avLst/>
          </a:prstGeom>
          <a:noFill/>
          <a:ln w="28575">
            <a:solidFill>
              <a:schemeClr val="tx1"/>
            </a:solidFill>
            <a:prstDash val="dash"/>
            <a:round/>
            <a:headEnd/>
            <a:tailEnd/>
          </a:ln>
        </p:spPr>
        <p:txBody>
          <a:bodyPr/>
          <a:lstStyle/>
          <a:p>
            <a:endParaRPr lang="zh-CN" altLang="en-US"/>
          </a:p>
        </p:txBody>
      </p:sp>
      <p:sp>
        <p:nvSpPr>
          <p:cNvPr id="61449" name="AutoShape 89"/>
          <p:cNvSpPr>
            <a:spLocks noChangeArrowheads="1"/>
          </p:cNvSpPr>
          <p:nvPr/>
        </p:nvSpPr>
        <p:spPr bwMode="auto">
          <a:xfrm>
            <a:off x="467544" y="4725144"/>
            <a:ext cx="2232670" cy="864071"/>
          </a:xfrm>
          <a:prstGeom prst="wedgeRectCallout">
            <a:avLst>
              <a:gd name="adj1" fmla="val 5745"/>
              <a:gd name="adj2" fmla="val -105593"/>
            </a:avLst>
          </a:prstGeom>
          <a:solidFill>
            <a:schemeClr val="accent1"/>
          </a:solidFill>
          <a:ln w="9525">
            <a:solidFill>
              <a:schemeClr val="tx1"/>
            </a:solidFill>
            <a:miter lim="800000"/>
            <a:headEnd/>
            <a:tailEnd/>
          </a:ln>
        </p:spPr>
        <p:txBody>
          <a:bodyPr/>
          <a:lstStyle/>
          <a:p>
            <a:pPr marL="0" lvl="1">
              <a:buFontTx/>
              <a:buChar char="•"/>
            </a:pPr>
            <a:r>
              <a:rPr lang="en-US" altLang="zh-CN" sz="1600" dirty="0"/>
              <a:t>Control Frames </a:t>
            </a:r>
          </a:p>
          <a:p>
            <a:pPr marL="0" lvl="1">
              <a:buFontTx/>
              <a:buChar char="•"/>
            </a:pPr>
            <a:r>
              <a:rPr lang="en-US" altLang="zh-CN" sz="1600" dirty="0"/>
              <a:t>Management Frames</a:t>
            </a:r>
          </a:p>
          <a:p>
            <a:pPr marL="0" lvl="1">
              <a:buFontTx/>
              <a:buChar char="•"/>
            </a:pPr>
            <a:r>
              <a:rPr lang="en-US" altLang="zh-CN" sz="1600" dirty="0"/>
              <a:t>Data Frames</a:t>
            </a:r>
          </a:p>
        </p:txBody>
      </p:sp>
      <p:sp>
        <p:nvSpPr>
          <p:cNvPr id="61450" name="AutoShape 90"/>
          <p:cNvSpPr>
            <a:spLocks noChangeArrowheads="1"/>
          </p:cNvSpPr>
          <p:nvPr/>
        </p:nvSpPr>
        <p:spPr bwMode="auto">
          <a:xfrm>
            <a:off x="2987825" y="4797152"/>
            <a:ext cx="1080119" cy="720080"/>
          </a:xfrm>
          <a:prstGeom prst="wedgeRectCallout">
            <a:avLst>
              <a:gd name="adj1" fmla="val -78766"/>
              <a:gd name="adj2" fmla="val -133363"/>
            </a:avLst>
          </a:prstGeom>
          <a:solidFill>
            <a:schemeClr val="accent1"/>
          </a:solidFill>
          <a:ln w="9525">
            <a:solidFill>
              <a:schemeClr val="tx1"/>
            </a:solidFill>
            <a:miter lim="800000"/>
            <a:headEnd/>
            <a:tailEnd/>
          </a:ln>
        </p:spPr>
        <p:txBody>
          <a:bodyPr/>
          <a:lstStyle/>
          <a:p>
            <a:pPr algn="ctr"/>
            <a:r>
              <a:rPr lang="en-US" altLang="zh-CN" sz="1400" dirty="0"/>
              <a:t>1101:RTS</a:t>
            </a:r>
          </a:p>
          <a:p>
            <a:pPr algn="ctr"/>
            <a:r>
              <a:rPr lang="en-US" altLang="zh-CN" sz="1400" dirty="0"/>
              <a:t>0011:CTS</a:t>
            </a:r>
          </a:p>
          <a:p>
            <a:pPr algn="ctr"/>
            <a:r>
              <a:rPr lang="en-US" altLang="zh-CN" sz="1400" dirty="0"/>
              <a:t>1011:ACK</a:t>
            </a:r>
          </a:p>
        </p:txBody>
      </p:sp>
      <p:sp>
        <p:nvSpPr>
          <p:cNvPr id="61451" name="AutoShape 91"/>
          <p:cNvSpPr>
            <a:spLocks noChangeArrowheads="1"/>
          </p:cNvSpPr>
          <p:nvPr/>
        </p:nvSpPr>
        <p:spPr bwMode="auto">
          <a:xfrm>
            <a:off x="5004048" y="4797152"/>
            <a:ext cx="1152525" cy="431800"/>
          </a:xfrm>
          <a:prstGeom prst="wedgeRectCallout">
            <a:avLst>
              <a:gd name="adj1" fmla="val -45593"/>
              <a:gd name="adj2" fmla="val -178308"/>
            </a:avLst>
          </a:prstGeom>
          <a:solidFill>
            <a:schemeClr val="accent1"/>
          </a:solidFill>
          <a:ln w="9525">
            <a:solidFill>
              <a:schemeClr val="tx1"/>
            </a:solidFill>
            <a:miter lim="800000"/>
            <a:headEnd/>
            <a:tailEnd/>
          </a:ln>
        </p:spPr>
        <p:txBody>
          <a:bodyPr/>
          <a:lstStyle/>
          <a:p>
            <a:pPr algn="ctr"/>
            <a:r>
              <a:rPr lang="zh-CN" altLang="en-US" sz="1800"/>
              <a:t>重发帧？</a:t>
            </a:r>
          </a:p>
        </p:txBody>
      </p:sp>
      <p:sp>
        <p:nvSpPr>
          <p:cNvPr id="61452" name="AutoShape 92"/>
          <p:cNvSpPr>
            <a:spLocks noChangeArrowheads="1"/>
          </p:cNvSpPr>
          <p:nvPr/>
        </p:nvSpPr>
        <p:spPr bwMode="auto">
          <a:xfrm>
            <a:off x="6516216" y="4797152"/>
            <a:ext cx="1439862" cy="360040"/>
          </a:xfrm>
          <a:prstGeom prst="wedgeRectCallout">
            <a:avLst>
              <a:gd name="adj1" fmla="val -100827"/>
              <a:gd name="adj2" fmla="val -157406"/>
            </a:avLst>
          </a:prstGeom>
          <a:solidFill>
            <a:schemeClr val="accent1"/>
          </a:solidFill>
          <a:ln w="9525">
            <a:solidFill>
              <a:schemeClr val="tx1"/>
            </a:solidFill>
            <a:miter lim="800000"/>
            <a:headEnd/>
            <a:tailEnd/>
          </a:ln>
        </p:spPr>
        <p:txBody>
          <a:bodyPr/>
          <a:lstStyle/>
          <a:p>
            <a:pPr algn="ctr"/>
            <a:r>
              <a:rPr lang="zh-CN" altLang="en-US" sz="1800"/>
              <a:t>休眠</a:t>
            </a:r>
            <a:r>
              <a:rPr lang="en-US" altLang="zh-CN" sz="1800"/>
              <a:t>or </a:t>
            </a:r>
            <a:r>
              <a:rPr lang="zh-CN" altLang="en-US" sz="1800"/>
              <a:t>唤醒</a:t>
            </a:r>
          </a:p>
        </p:txBody>
      </p:sp>
      <p:sp>
        <p:nvSpPr>
          <p:cNvPr id="61453" name="AutoShape 93"/>
          <p:cNvSpPr>
            <a:spLocks noChangeArrowheads="1"/>
          </p:cNvSpPr>
          <p:nvPr/>
        </p:nvSpPr>
        <p:spPr bwMode="auto">
          <a:xfrm>
            <a:off x="7596337" y="2996952"/>
            <a:ext cx="864095" cy="431800"/>
          </a:xfrm>
          <a:prstGeom prst="wedgeRectCallout">
            <a:avLst>
              <a:gd name="adj1" fmla="val -101514"/>
              <a:gd name="adj2" fmla="val 155884"/>
            </a:avLst>
          </a:prstGeom>
          <a:solidFill>
            <a:schemeClr val="accent1"/>
          </a:solidFill>
          <a:ln w="9525">
            <a:solidFill>
              <a:schemeClr val="tx1"/>
            </a:solidFill>
            <a:miter lim="800000"/>
            <a:headEnd/>
            <a:tailEnd/>
          </a:ln>
        </p:spPr>
        <p:txBody>
          <a:bodyPr/>
          <a:lstStyle/>
          <a:p>
            <a:pPr algn="ctr"/>
            <a:r>
              <a:rPr lang="zh-CN" altLang="en-US" sz="1800"/>
              <a:t>加密？</a:t>
            </a:r>
          </a:p>
        </p:txBody>
      </p:sp>
      <p:sp>
        <p:nvSpPr>
          <p:cNvPr id="61454" name="AutoShape 94"/>
          <p:cNvSpPr>
            <a:spLocks noChangeArrowheads="1"/>
          </p:cNvSpPr>
          <p:nvPr/>
        </p:nvSpPr>
        <p:spPr bwMode="auto">
          <a:xfrm>
            <a:off x="6732588" y="1125538"/>
            <a:ext cx="1152525" cy="431800"/>
          </a:xfrm>
          <a:prstGeom prst="wedgeRectCallout">
            <a:avLst>
              <a:gd name="adj1" fmla="val -142977"/>
              <a:gd name="adj2" fmla="val 205514"/>
            </a:avLst>
          </a:prstGeom>
          <a:solidFill>
            <a:schemeClr val="accent1"/>
          </a:solidFill>
          <a:ln w="9525">
            <a:solidFill>
              <a:schemeClr val="tx1"/>
            </a:solidFill>
            <a:miter lim="800000"/>
            <a:headEnd/>
            <a:tailEnd/>
          </a:ln>
        </p:spPr>
        <p:txBody>
          <a:bodyPr/>
          <a:lstStyle/>
          <a:p>
            <a:pPr algn="ctr"/>
            <a:r>
              <a:rPr lang="zh-CN" altLang="en-US" sz="1800" dirty="0"/>
              <a:t>序号控制</a:t>
            </a:r>
          </a:p>
        </p:txBody>
      </p:sp>
      <p:sp>
        <p:nvSpPr>
          <p:cNvPr id="61455" name="AutoShape 95"/>
          <p:cNvSpPr>
            <a:spLocks noChangeArrowheads="1"/>
          </p:cNvSpPr>
          <p:nvPr/>
        </p:nvSpPr>
        <p:spPr bwMode="auto">
          <a:xfrm>
            <a:off x="1979613" y="1125538"/>
            <a:ext cx="4537075" cy="431800"/>
          </a:xfrm>
          <a:prstGeom prst="wedgeRectCallout">
            <a:avLst>
              <a:gd name="adj1" fmla="val -44894"/>
              <a:gd name="adj2" fmla="val 181616"/>
            </a:avLst>
          </a:prstGeom>
          <a:solidFill>
            <a:schemeClr val="accent1"/>
          </a:solidFill>
          <a:ln w="9525">
            <a:solidFill>
              <a:schemeClr val="tx1"/>
            </a:solidFill>
            <a:miter lim="800000"/>
            <a:headEnd/>
            <a:tailEnd/>
          </a:ln>
        </p:spPr>
        <p:txBody>
          <a:bodyPr/>
          <a:lstStyle/>
          <a:p>
            <a:pPr algn="ctr"/>
            <a:r>
              <a:rPr lang="zh-CN" altLang="en-US" sz="1800"/>
              <a:t>持续时间，表示该帧和其确认帧所占用时间</a:t>
            </a:r>
          </a:p>
        </p:txBody>
      </p:sp>
      <p:sp>
        <p:nvSpPr>
          <p:cNvPr id="94" name="TextBox 93"/>
          <p:cNvSpPr txBox="1"/>
          <p:nvPr/>
        </p:nvSpPr>
        <p:spPr>
          <a:xfrm>
            <a:off x="251520" y="5805264"/>
            <a:ext cx="3312368" cy="584775"/>
          </a:xfrm>
          <a:prstGeom prst="rect">
            <a:avLst/>
          </a:prstGeom>
          <a:solidFill>
            <a:schemeClr val="accent2"/>
          </a:solidFill>
        </p:spPr>
        <p:txBody>
          <a:bodyPr wrap="square" rtlCol="0">
            <a:spAutoFit/>
          </a:bodyPr>
          <a:lstStyle/>
          <a:p>
            <a:r>
              <a:rPr lang="en-US" altLang="zh-CN" sz="1600" dirty="0"/>
              <a:t>802.11</a:t>
            </a:r>
            <a:r>
              <a:rPr lang="zh-CN" altLang="en-US" sz="1600" dirty="0"/>
              <a:t>帧头最长</a:t>
            </a:r>
            <a:r>
              <a:rPr lang="en-US" altLang="zh-CN" sz="1600" dirty="0"/>
              <a:t>34</a:t>
            </a:r>
            <a:r>
              <a:rPr lang="zh-CN" altLang="en-US" sz="1600" dirty="0"/>
              <a:t>字节，</a:t>
            </a:r>
            <a:endParaRPr lang="en-US" altLang="zh-CN" sz="1600" dirty="0"/>
          </a:p>
          <a:p>
            <a:r>
              <a:rPr lang="zh-CN" altLang="en-US" sz="1600" dirty="0"/>
              <a:t>帧长度（包含头）最长</a:t>
            </a:r>
            <a:r>
              <a:rPr lang="en-US" altLang="zh-CN" sz="1600" dirty="0"/>
              <a:t>2346</a:t>
            </a:r>
            <a:r>
              <a:rPr lang="zh-CN" altLang="en-US" sz="1600" dirty="0"/>
              <a:t>字节。</a:t>
            </a:r>
          </a:p>
        </p:txBody>
      </p:sp>
      <p:sp>
        <p:nvSpPr>
          <p:cNvPr id="95" name="矩形 94"/>
          <p:cNvSpPr/>
          <p:nvPr/>
        </p:nvSpPr>
        <p:spPr>
          <a:xfrm>
            <a:off x="5940152" y="270892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（选项）</a:t>
            </a:r>
          </a:p>
        </p:txBody>
      </p:sp>
      <p:grpSp>
        <p:nvGrpSpPr>
          <p:cNvPr id="96" name="组合 95"/>
          <p:cNvGrpSpPr/>
          <p:nvPr/>
        </p:nvGrpSpPr>
        <p:grpSpPr>
          <a:xfrm>
            <a:off x="3923928" y="5301208"/>
            <a:ext cx="4351692" cy="1326403"/>
            <a:chOff x="1115616" y="2276872"/>
            <a:chExt cx="4351692" cy="1326403"/>
          </a:xfrm>
        </p:grpSpPr>
        <p:grpSp>
          <p:nvGrpSpPr>
            <p:cNvPr id="97" name="组合 58"/>
            <p:cNvGrpSpPr>
              <a:grpSpLocks noGrp="1"/>
            </p:cNvGrpSpPr>
            <p:nvPr/>
          </p:nvGrpSpPr>
          <p:grpSpPr>
            <a:xfrm>
              <a:off x="1115616" y="2276872"/>
              <a:ext cx="4351692" cy="760274"/>
              <a:chOff x="1115616" y="2276872"/>
              <a:chExt cx="4351692" cy="760274"/>
            </a:xfrm>
          </p:grpSpPr>
          <p:sp>
            <p:nvSpPr>
              <p:cNvPr id="109" name="Rectangle 8"/>
              <p:cNvSpPr>
                <a:spLocks noChangeArrowheads="1"/>
              </p:cNvSpPr>
              <p:nvPr/>
            </p:nvSpPr>
            <p:spPr bwMode="auto">
              <a:xfrm>
                <a:off x="2097119" y="2624463"/>
                <a:ext cx="3352565"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0" name="Rectangle 9"/>
              <p:cNvSpPr>
                <a:spLocks noChangeArrowheads="1"/>
              </p:cNvSpPr>
              <p:nvPr/>
            </p:nvSpPr>
            <p:spPr bwMode="auto">
              <a:xfrm>
                <a:off x="2471283" y="2624463"/>
                <a:ext cx="756462"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1" name="Rectangle 10"/>
              <p:cNvSpPr>
                <a:spLocks noChangeArrowheads="1"/>
              </p:cNvSpPr>
              <p:nvPr/>
            </p:nvSpPr>
            <p:spPr bwMode="auto">
              <a:xfrm>
                <a:off x="1725666" y="2624463"/>
                <a:ext cx="753751"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2" name="Rectangle 11"/>
              <p:cNvSpPr>
                <a:spLocks noChangeArrowheads="1"/>
              </p:cNvSpPr>
              <p:nvPr/>
            </p:nvSpPr>
            <p:spPr bwMode="auto">
              <a:xfrm>
                <a:off x="1744646" y="2636180"/>
                <a:ext cx="544978"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Frame</a:t>
                </a:r>
              </a:p>
            </p:txBody>
          </p:sp>
          <p:sp>
            <p:nvSpPr>
              <p:cNvPr id="113" name="Rectangle 12"/>
              <p:cNvSpPr>
                <a:spLocks noChangeArrowheads="1"/>
              </p:cNvSpPr>
              <p:nvPr/>
            </p:nvSpPr>
            <p:spPr bwMode="auto">
              <a:xfrm>
                <a:off x="1744646" y="2787193"/>
                <a:ext cx="62089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114" name="Rectangle 13"/>
              <p:cNvSpPr>
                <a:spLocks noChangeArrowheads="1"/>
              </p:cNvSpPr>
              <p:nvPr/>
            </p:nvSpPr>
            <p:spPr bwMode="auto">
              <a:xfrm>
                <a:off x="2492974" y="2636180"/>
                <a:ext cx="696813"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dirty="0">
                    <a:solidFill>
                      <a:srgbClr val="000000"/>
                    </a:solidFill>
                    <a:latin typeface="Times New Roman" pitchFamily="18" charset="0"/>
                  </a:rPr>
                  <a:t>Duration</a:t>
                </a:r>
              </a:p>
            </p:txBody>
          </p:sp>
          <p:sp>
            <p:nvSpPr>
              <p:cNvPr id="115" name="Rectangle 14"/>
              <p:cNvSpPr>
                <a:spLocks noChangeArrowheads="1"/>
              </p:cNvSpPr>
              <p:nvPr/>
            </p:nvSpPr>
            <p:spPr bwMode="auto">
              <a:xfrm>
                <a:off x="2680056" y="2787193"/>
                <a:ext cx="31722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ID</a:t>
                </a:r>
              </a:p>
            </p:txBody>
          </p:sp>
          <p:sp>
            <p:nvSpPr>
              <p:cNvPr id="116" name="Rectangle 15"/>
              <p:cNvSpPr>
                <a:spLocks noChangeArrowheads="1"/>
              </p:cNvSpPr>
              <p:nvPr/>
            </p:nvSpPr>
            <p:spPr bwMode="auto">
              <a:xfrm>
                <a:off x="3216900" y="2624463"/>
                <a:ext cx="755107"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7" name="Rectangle 16"/>
              <p:cNvSpPr>
                <a:spLocks noChangeArrowheads="1"/>
              </p:cNvSpPr>
              <p:nvPr/>
            </p:nvSpPr>
            <p:spPr bwMode="auto">
              <a:xfrm>
                <a:off x="3965229" y="2624463"/>
                <a:ext cx="755107"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8" name="Rectangle 17"/>
              <p:cNvSpPr>
                <a:spLocks noChangeArrowheads="1"/>
              </p:cNvSpPr>
              <p:nvPr/>
            </p:nvSpPr>
            <p:spPr bwMode="auto">
              <a:xfrm>
                <a:off x="4710846" y="2624463"/>
                <a:ext cx="756462"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9" name="Rectangle 18"/>
              <p:cNvSpPr>
                <a:spLocks noChangeArrowheads="1"/>
              </p:cNvSpPr>
              <p:nvPr/>
            </p:nvSpPr>
            <p:spPr bwMode="auto">
              <a:xfrm>
                <a:off x="3348400" y="2633576"/>
                <a:ext cx="429747"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RA</a:t>
                </a:r>
              </a:p>
            </p:txBody>
          </p:sp>
          <p:sp>
            <p:nvSpPr>
              <p:cNvPr id="120" name="Rectangle 19"/>
              <p:cNvSpPr>
                <a:spLocks noChangeArrowheads="1"/>
              </p:cNvSpPr>
              <p:nvPr/>
            </p:nvSpPr>
            <p:spPr bwMode="auto">
              <a:xfrm>
                <a:off x="4140110" y="2633576"/>
                <a:ext cx="402633"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TA</a:t>
                </a:r>
              </a:p>
            </p:txBody>
          </p:sp>
          <p:sp>
            <p:nvSpPr>
              <p:cNvPr id="121" name="Rectangle 27"/>
              <p:cNvSpPr>
                <a:spLocks noChangeArrowheads="1"/>
              </p:cNvSpPr>
              <p:nvPr/>
            </p:nvSpPr>
            <p:spPr bwMode="auto">
              <a:xfrm>
                <a:off x="4817943" y="2657009"/>
                <a:ext cx="527355"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CRC</a:t>
                </a:r>
              </a:p>
            </p:txBody>
          </p:sp>
          <p:sp>
            <p:nvSpPr>
              <p:cNvPr id="122" name="Rectangle 30"/>
              <p:cNvSpPr>
                <a:spLocks noChangeArrowheads="1"/>
              </p:cNvSpPr>
              <p:nvPr/>
            </p:nvSpPr>
            <p:spPr bwMode="auto">
              <a:xfrm>
                <a:off x="1911393"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2</a:t>
                </a:r>
              </a:p>
            </p:txBody>
          </p:sp>
          <p:sp>
            <p:nvSpPr>
              <p:cNvPr id="123" name="Rectangle 31"/>
              <p:cNvSpPr>
                <a:spLocks noChangeArrowheads="1"/>
              </p:cNvSpPr>
              <p:nvPr/>
            </p:nvSpPr>
            <p:spPr bwMode="auto">
              <a:xfrm>
                <a:off x="2669211"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2</a:t>
                </a:r>
              </a:p>
            </p:txBody>
          </p:sp>
          <p:sp>
            <p:nvSpPr>
              <p:cNvPr id="124" name="Rectangle 32"/>
              <p:cNvSpPr>
                <a:spLocks noChangeArrowheads="1"/>
              </p:cNvSpPr>
              <p:nvPr/>
            </p:nvSpPr>
            <p:spPr bwMode="auto">
              <a:xfrm>
                <a:off x="3490745"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6</a:t>
                </a:r>
              </a:p>
            </p:txBody>
          </p:sp>
          <p:sp>
            <p:nvSpPr>
              <p:cNvPr id="125" name="Rectangle 33"/>
              <p:cNvSpPr>
                <a:spLocks noChangeArrowheads="1"/>
              </p:cNvSpPr>
              <p:nvPr/>
            </p:nvSpPr>
            <p:spPr bwMode="auto">
              <a:xfrm>
                <a:off x="4249919"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6</a:t>
                </a:r>
              </a:p>
            </p:txBody>
          </p:sp>
          <p:sp>
            <p:nvSpPr>
              <p:cNvPr id="126" name="Rectangle 34"/>
              <p:cNvSpPr>
                <a:spLocks noChangeArrowheads="1"/>
              </p:cNvSpPr>
              <p:nvPr/>
            </p:nvSpPr>
            <p:spPr bwMode="auto">
              <a:xfrm>
                <a:off x="5007737" y="2276872"/>
                <a:ext cx="258932"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4</a:t>
                </a:r>
              </a:p>
            </p:txBody>
          </p:sp>
          <p:sp>
            <p:nvSpPr>
              <p:cNvPr id="127" name="Rectangle 39"/>
              <p:cNvSpPr>
                <a:spLocks noChangeArrowheads="1"/>
              </p:cNvSpPr>
              <p:nvPr/>
            </p:nvSpPr>
            <p:spPr bwMode="auto">
              <a:xfrm>
                <a:off x="1115616" y="2705177"/>
                <a:ext cx="502953" cy="253859"/>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RTS</a:t>
                </a:r>
              </a:p>
            </p:txBody>
          </p:sp>
        </p:grpSp>
        <p:sp>
          <p:nvSpPr>
            <p:cNvPr id="98" name="Rectangle 8"/>
            <p:cNvSpPr>
              <a:spLocks noChangeArrowheads="1"/>
            </p:cNvSpPr>
            <p:nvPr/>
          </p:nvSpPr>
          <p:spPr bwMode="auto">
            <a:xfrm>
              <a:off x="2097119" y="3140968"/>
              <a:ext cx="2474881"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99" name="Rectangle 9"/>
            <p:cNvSpPr>
              <a:spLocks noChangeArrowheads="1"/>
            </p:cNvSpPr>
            <p:nvPr/>
          </p:nvSpPr>
          <p:spPr bwMode="auto">
            <a:xfrm>
              <a:off x="2471283" y="3140968"/>
              <a:ext cx="756462"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00" name="Rectangle 10"/>
            <p:cNvSpPr>
              <a:spLocks noChangeArrowheads="1"/>
            </p:cNvSpPr>
            <p:nvPr/>
          </p:nvSpPr>
          <p:spPr bwMode="auto">
            <a:xfrm>
              <a:off x="1725666" y="3140968"/>
              <a:ext cx="753751"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01" name="Rectangle 11"/>
            <p:cNvSpPr>
              <a:spLocks noChangeArrowheads="1"/>
            </p:cNvSpPr>
            <p:nvPr/>
          </p:nvSpPr>
          <p:spPr bwMode="auto">
            <a:xfrm>
              <a:off x="1744646" y="3152685"/>
              <a:ext cx="544978"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Frame</a:t>
              </a:r>
            </a:p>
          </p:txBody>
        </p:sp>
        <p:sp>
          <p:nvSpPr>
            <p:cNvPr id="102" name="Rectangle 12"/>
            <p:cNvSpPr>
              <a:spLocks noChangeArrowheads="1"/>
            </p:cNvSpPr>
            <p:nvPr/>
          </p:nvSpPr>
          <p:spPr bwMode="auto">
            <a:xfrm>
              <a:off x="1744646" y="3303698"/>
              <a:ext cx="62089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103" name="Rectangle 13"/>
            <p:cNvSpPr>
              <a:spLocks noChangeArrowheads="1"/>
            </p:cNvSpPr>
            <p:nvPr/>
          </p:nvSpPr>
          <p:spPr bwMode="auto">
            <a:xfrm>
              <a:off x="2492974" y="3152685"/>
              <a:ext cx="696813"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Duration</a:t>
              </a:r>
            </a:p>
          </p:txBody>
        </p:sp>
        <p:sp>
          <p:nvSpPr>
            <p:cNvPr id="104" name="Rectangle 14"/>
            <p:cNvSpPr>
              <a:spLocks noChangeArrowheads="1"/>
            </p:cNvSpPr>
            <p:nvPr/>
          </p:nvSpPr>
          <p:spPr bwMode="auto">
            <a:xfrm>
              <a:off x="2680056" y="3303698"/>
              <a:ext cx="31722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ID</a:t>
              </a:r>
            </a:p>
          </p:txBody>
        </p:sp>
        <p:sp>
          <p:nvSpPr>
            <p:cNvPr id="105" name="Rectangle 15"/>
            <p:cNvSpPr>
              <a:spLocks noChangeArrowheads="1"/>
            </p:cNvSpPr>
            <p:nvPr/>
          </p:nvSpPr>
          <p:spPr bwMode="auto">
            <a:xfrm>
              <a:off x="3216900" y="3140968"/>
              <a:ext cx="755107"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06" name="Rectangle 18"/>
            <p:cNvSpPr>
              <a:spLocks noChangeArrowheads="1"/>
            </p:cNvSpPr>
            <p:nvPr/>
          </p:nvSpPr>
          <p:spPr bwMode="auto">
            <a:xfrm>
              <a:off x="3348400" y="3150081"/>
              <a:ext cx="429747"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RA</a:t>
              </a:r>
            </a:p>
          </p:txBody>
        </p:sp>
        <p:sp>
          <p:nvSpPr>
            <p:cNvPr id="107" name="Rectangle 27"/>
            <p:cNvSpPr>
              <a:spLocks noChangeArrowheads="1"/>
            </p:cNvSpPr>
            <p:nvPr/>
          </p:nvSpPr>
          <p:spPr bwMode="auto">
            <a:xfrm>
              <a:off x="3923928" y="3140968"/>
              <a:ext cx="527355"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CRC</a:t>
              </a:r>
            </a:p>
          </p:txBody>
        </p:sp>
        <p:sp>
          <p:nvSpPr>
            <p:cNvPr id="108" name="Rectangle 39"/>
            <p:cNvSpPr>
              <a:spLocks noChangeArrowheads="1"/>
            </p:cNvSpPr>
            <p:nvPr/>
          </p:nvSpPr>
          <p:spPr bwMode="auto">
            <a:xfrm>
              <a:off x="1187624" y="3140968"/>
              <a:ext cx="553037" cy="462307"/>
            </a:xfrm>
            <a:prstGeom prst="rect">
              <a:avLst/>
            </a:prstGeom>
            <a:noFill/>
            <a:ln w="9525">
              <a:noFill/>
              <a:miter lim="800000"/>
              <a:headEnd/>
              <a:tailEnd/>
            </a:ln>
          </p:spPr>
          <p:txBody>
            <a:bodyPr wrap="none" lIns="92075" tIns="46038" rIns="92075" bIns="46038">
              <a:spAutoFit/>
            </a:bodyPr>
            <a:lstStyle/>
            <a:p>
              <a:pPr eaLnBrk="0" hangingPunct="0"/>
              <a:r>
                <a:rPr lang="en-US" altLang="zh-CN" dirty="0">
                  <a:solidFill>
                    <a:srgbClr val="000000"/>
                  </a:solidFill>
                  <a:latin typeface="Times New Roman" pitchFamily="18" charset="0"/>
                </a:rPr>
                <a:t>CTS</a:t>
              </a:r>
            </a:p>
            <a:p>
              <a:pPr eaLnBrk="0" hangingPunct="0"/>
              <a:r>
                <a:rPr lang="en-US" altLang="zh-CN" dirty="0">
                  <a:solidFill>
                    <a:srgbClr val="000000"/>
                  </a:solidFill>
                  <a:latin typeface="Times New Roman" pitchFamily="18" charset="0"/>
                </a:rPr>
                <a:t>/ACK</a:t>
              </a:r>
            </a:p>
          </p:txBody>
        </p:sp>
      </p:grpSp>
      <p:cxnSp>
        <p:nvCxnSpPr>
          <p:cNvPr id="133" name="直接箭头连接符 132"/>
          <p:cNvCxnSpPr/>
          <p:nvPr/>
        </p:nvCxnSpPr>
        <p:spPr>
          <a:xfrm>
            <a:off x="683568" y="1988840"/>
            <a:ext cx="612068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zh-CN" altLang="en-US"/>
          </a:p>
        </p:txBody>
      </p:sp>
      <p:sp>
        <p:nvSpPr>
          <p:cNvPr id="624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zh-CN" altLang="en-US"/>
          </a:p>
        </p:txBody>
      </p:sp>
      <p:sp>
        <p:nvSpPr>
          <p:cNvPr id="62468" name="Rectangle 4"/>
          <p:cNvSpPr>
            <a:spLocks noGrp="1" noChangeArrowheads="1"/>
          </p:cNvSpPr>
          <p:nvPr>
            <p:ph type="title"/>
          </p:nvPr>
        </p:nvSpPr>
        <p:spPr>
          <a:noFill/>
        </p:spPr>
        <p:txBody>
          <a:bodyPr lIns="92075" tIns="46038" rIns="92075" bIns="46038" anchor="ctr"/>
          <a:lstStyle/>
          <a:p>
            <a:pPr defTabSz="762000" eaLnBrk="1" hangingPunct="1"/>
            <a:r>
              <a:rPr lang="en-US" altLang="zh-CN"/>
              <a:t>Address Field Description</a:t>
            </a:r>
            <a:br>
              <a:rPr lang="en-US" altLang="zh-CN"/>
            </a:br>
            <a:endParaRPr lang="en-US" altLang="zh-CN"/>
          </a:p>
        </p:txBody>
      </p:sp>
      <p:sp>
        <p:nvSpPr>
          <p:cNvPr id="138245" name="Rectangle 5"/>
          <p:cNvSpPr>
            <a:spLocks noGrp="1" noChangeArrowheads="1"/>
          </p:cNvSpPr>
          <p:nvPr>
            <p:ph type="body" idx="1"/>
          </p:nvPr>
        </p:nvSpPr>
        <p:spPr>
          <a:xfrm>
            <a:off x="0" y="4581525"/>
            <a:ext cx="8893175" cy="2025650"/>
          </a:xfrm>
        </p:spPr>
        <p:txBody>
          <a:bodyPr lIns="92075" tIns="46038" rIns="92075" bIns="46038"/>
          <a:lstStyle/>
          <a:p>
            <a:pPr defTabSz="762000" eaLnBrk="1" hangingPunct="1">
              <a:buFont typeface="Wingdings" pitchFamily="2" charset="2"/>
              <a:buNone/>
              <a:defRPr/>
            </a:pPr>
            <a:r>
              <a:rPr lang="en-US" altLang="zh-CN" sz="2000" dirty="0"/>
              <a:t>	</a:t>
            </a:r>
            <a:r>
              <a:rPr lang="en-US" altLang="zh-CN" sz="2000" dirty="0" err="1"/>
              <a:t>Addr</a:t>
            </a:r>
            <a:r>
              <a:rPr lang="en-US" altLang="zh-CN" sz="2000" dirty="0"/>
              <a:t>. 1 = 	All stations filter on this address.</a:t>
            </a:r>
          </a:p>
          <a:p>
            <a:pPr defTabSz="762000" eaLnBrk="1" hangingPunct="1">
              <a:buFont typeface="Wingdings" pitchFamily="2" charset="2"/>
              <a:buNone/>
              <a:defRPr/>
            </a:pPr>
            <a:r>
              <a:rPr lang="en-US" altLang="zh-CN" sz="2000" dirty="0"/>
              <a:t>	</a:t>
            </a:r>
            <a:r>
              <a:rPr lang="en-US" altLang="zh-CN" sz="2000" dirty="0" err="1"/>
              <a:t>Addr</a:t>
            </a:r>
            <a:r>
              <a:rPr lang="en-US" altLang="zh-CN" sz="2000" dirty="0"/>
              <a:t>. 2 = 	</a:t>
            </a:r>
            <a:r>
              <a:rPr lang="en-US" altLang="zh-CN" sz="2000" b="1" dirty="0">
                <a:solidFill>
                  <a:srgbClr val="FF0000"/>
                </a:solidFill>
              </a:rPr>
              <a:t>Transmitter Address </a:t>
            </a:r>
            <a:r>
              <a:rPr lang="en-US" altLang="zh-CN" sz="2000" dirty="0"/>
              <a:t>(TA), Identifies transmitter to address the ACK frame to.</a:t>
            </a:r>
          </a:p>
          <a:p>
            <a:pPr defTabSz="762000" eaLnBrk="1" hangingPunct="1">
              <a:buFont typeface="Wingdings" pitchFamily="2" charset="2"/>
              <a:buNone/>
              <a:defRPr/>
            </a:pPr>
            <a:r>
              <a:rPr lang="en-US" altLang="zh-CN" sz="2000" dirty="0"/>
              <a:t>	</a:t>
            </a:r>
            <a:r>
              <a:rPr lang="en-US" altLang="zh-CN" sz="2000" dirty="0" err="1"/>
              <a:t>Addr</a:t>
            </a:r>
            <a:r>
              <a:rPr lang="en-US" altLang="zh-CN" sz="2000" dirty="0"/>
              <a:t>. 3 = 	Dependent on </a:t>
            </a:r>
            <a:r>
              <a:rPr lang="en-US" altLang="zh-CN" sz="2000" i="1" dirty="0"/>
              <a:t>To</a:t>
            </a:r>
            <a:r>
              <a:rPr lang="en-US" altLang="zh-CN" sz="2000" dirty="0"/>
              <a:t> and </a:t>
            </a:r>
            <a:r>
              <a:rPr lang="en-US" altLang="zh-CN" sz="2000" i="1" dirty="0"/>
              <a:t>From DS </a:t>
            </a:r>
            <a:r>
              <a:rPr lang="en-US" altLang="zh-CN" sz="2000" dirty="0"/>
              <a:t>bits.</a:t>
            </a:r>
          </a:p>
          <a:p>
            <a:pPr defTabSz="762000" eaLnBrk="1" hangingPunct="1">
              <a:buFont typeface="Wingdings" pitchFamily="2" charset="2"/>
              <a:buNone/>
              <a:defRPr/>
            </a:pPr>
            <a:r>
              <a:rPr lang="en-US" altLang="zh-CN" sz="2000" dirty="0"/>
              <a:t>	</a:t>
            </a:r>
            <a:r>
              <a:rPr lang="en-US" altLang="zh-CN" sz="2000" dirty="0" err="1"/>
              <a:t>Addr</a:t>
            </a:r>
            <a:r>
              <a:rPr lang="en-US" altLang="zh-CN" sz="2000" dirty="0"/>
              <a:t>. 4 = 	Only needed to identify the original source of  WDS (</a:t>
            </a:r>
            <a:r>
              <a:rPr lang="en-US" altLang="zh-CN" sz="2000" i="1" dirty="0"/>
              <a:t>Wireless Distribution System)</a:t>
            </a:r>
            <a:r>
              <a:rPr lang="en-US" altLang="zh-CN" sz="2000" dirty="0">
                <a:effectLst>
                  <a:outerShdw blurRad="38100" dist="38100" dir="2700000" algn="tl">
                    <a:srgbClr val="C0C0C0"/>
                  </a:outerShdw>
                </a:effectLst>
              </a:rPr>
              <a:t> </a:t>
            </a:r>
            <a:r>
              <a:rPr lang="en-US" altLang="zh-CN" sz="2000" dirty="0"/>
              <a:t>frames</a:t>
            </a:r>
          </a:p>
        </p:txBody>
      </p:sp>
      <p:grpSp>
        <p:nvGrpSpPr>
          <p:cNvPr id="62470" name="Group 6"/>
          <p:cNvGrpSpPr>
            <a:grpSpLocks/>
          </p:cNvGrpSpPr>
          <p:nvPr/>
        </p:nvGrpSpPr>
        <p:grpSpPr bwMode="auto">
          <a:xfrm>
            <a:off x="1789113" y="1557338"/>
            <a:ext cx="7246937" cy="2895600"/>
            <a:chOff x="624" y="1008"/>
            <a:chExt cx="4944" cy="1824"/>
          </a:xfrm>
        </p:grpSpPr>
        <p:grpSp>
          <p:nvGrpSpPr>
            <p:cNvPr id="62477" name="Group 7"/>
            <p:cNvGrpSpPr>
              <a:grpSpLocks/>
            </p:cNvGrpSpPr>
            <p:nvPr/>
          </p:nvGrpSpPr>
          <p:grpSpPr bwMode="auto">
            <a:xfrm>
              <a:off x="624" y="1008"/>
              <a:ext cx="4924" cy="669"/>
              <a:chOff x="551" y="966"/>
              <a:chExt cx="4924" cy="669"/>
            </a:xfrm>
          </p:grpSpPr>
          <p:sp>
            <p:nvSpPr>
              <p:cNvPr id="138248" name="Rectangle 8"/>
              <p:cNvSpPr>
                <a:spLocks noChangeArrowheads="1"/>
              </p:cNvSpPr>
              <p:nvPr/>
            </p:nvSpPr>
            <p:spPr bwMode="auto">
              <a:xfrm>
                <a:off x="591" y="99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62515" name="Rectangle 9"/>
              <p:cNvSpPr>
                <a:spLocks noChangeArrowheads="1"/>
              </p:cNvSpPr>
              <p:nvPr/>
            </p:nvSpPr>
            <p:spPr bwMode="auto">
              <a:xfrm>
                <a:off x="906" y="1120"/>
                <a:ext cx="45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6" name="Rectangle 10"/>
              <p:cNvSpPr>
                <a:spLocks noChangeArrowheads="1"/>
              </p:cNvSpPr>
              <p:nvPr/>
            </p:nvSpPr>
            <p:spPr bwMode="auto">
              <a:xfrm>
                <a:off x="1129" y="112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7" name="Rectangle 11"/>
              <p:cNvSpPr>
                <a:spLocks noChangeArrowheads="1"/>
              </p:cNvSpPr>
              <p:nvPr/>
            </p:nvSpPr>
            <p:spPr bwMode="auto">
              <a:xfrm>
                <a:off x="607" y="1120"/>
                <a:ext cx="532"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8" name="Rectangle 12"/>
              <p:cNvSpPr>
                <a:spLocks noChangeArrowheads="1"/>
              </p:cNvSpPr>
              <p:nvPr/>
            </p:nvSpPr>
            <p:spPr bwMode="auto">
              <a:xfrm>
                <a:off x="1577" y="1120"/>
                <a:ext cx="60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9" name="Rectangle 13"/>
              <p:cNvSpPr>
                <a:spLocks noChangeArrowheads="1"/>
              </p:cNvSpPr>
              <p:nvPr/>
            </p:nvSpPr>
            <p:spPr bwMode="auto">
              <a:xfrm>
                <a:off x="2172" y="1120"/>
                <a:ext cx="382"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2520" name="Rectangle 14"/>
              <p:cNvSpPr>
                <a:spLocks noChangeArrowheads="1"/>
              </p:cNvSpPr>
              <p:nvPr/>
            </p:nvSpPr>
            <p:spPr bwMode="auto">
              <a:xfrm>
                <a:off x="3737" y="1120"/>
                <a:ext cx="4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21" name="Rectangle 15"/>
              <p:cNvSpPr>
                <a:spLocks noChangeArrowheads="1"/>
              </p:cNvSpPr>
              <p:nvPr/>
            </p:nvSpPr>
            <p:spPr bwMode="auto">
              <a:xfrm>
                <a:off x="4184" y="112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22" name="Rectangle 16"/>
              <p:cNvSpPr>
                <a:spLocks noChangeArrowheads="1"/>
              </p:cNvSpPr>
              <p:nvPr/>
            </p:nvSpPr>
            <p:spPr bwMode="auto">
              <a:xfrm>
                <a:off x="5004" y="112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23" name="Rectangle 17"/>
              <p:cNvSpPr>
                <a:spLocks noChangeArrowheads="1"/>
              </p:cNvSpPr>
              <p:nvPr/>
            </p:nvSpPr>
            <p:spPr bwMode="auto">
              <a:xfrm>
                <a:off x="625" y="1142"/>
                <a:ext cx="4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Protocol</a:t>
                </a:r>
              </a:p>
            </p:txBody>
          </p:sp>
          <p:sp>
            <p:nvSpPr>
              <p:cNvPr id="62524" name="Rectangle 18"/>
              <p:cNvSpPr>
                <a:spLocks noChangeArrowheads="1"/>
              </p:cNvSpPr>
              <p:nvPr/>
            </p:nvSpPr>
            <p:spPr bwMode="auto">
              <a:xfrm>
                <a:off x="625" y="1258"/>
                <a:ext cx="454"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Version</a:t>
                </a:r>
              </a:p>
            </p:txBody>
          </p:sp>
          <p:sp>
            <p:nvSpPr>
              <p:cNvPr id="62525" name="Rectangle 19"/>
              <p:cNvSpPr>
                <a:spLocks noChangeArrowheads="1"/>
              </p:cNvSpPr>
              <p:nvPr/>
            </p:nvSpPr>
            <p:spPr bwMode="auto">
              <a:xfrm>
                <a:off x="1146" y="1200"/>
                <a:ext cx="340"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Type</a:t>
                </a:r>
              </a:p>
            </p:txBody>
          </p:sp>
          <p:sp>
            <p:nvSpPr>
              <p:cNvPr id="62526" name="Rectangle 20"/>
              <p:cNvSpPr>
                <a:spLocks noChangeArrowheads="1"/>
              </p:cNvSpPr>
              <p:nvPr/>
            </p:nvSpPr>
            <p:spPr bwMode="auto">
              <a:xfrm>
                <a:off x="1593" y="1200"/>
                <a:ext cx="5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SubType</a:t>
                </a:r>
              </a:p>
            </p:txBody>
          </p:sp>
          <p:sp>
            <p:nvSpPr>
              <p:cNvPr id="62527" name="Rectangle 21"/>
              <p:cNvSpPr>
                <a:spLocks noChangeArrowheads="1"/>
              </p:cNvSpPr>
              <p:nvPr/>
            </p:nvSpPr>
            <p:spPr bwMode="auto">
              <a:xfrm>
                <a:off x="2265" y="1142"/>
                <a:ext cx="242"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To</a:t>
                </a:r>
              </a:p>
            </p:txBody>
          </p:sp>
          <p:sp>
            <p:nvSpPr>
              <p:cNvPr id="62528" name="Rectangle 22"/>
              <p:cNvSpPr>
                <a:spLocks noChangeArrowheads="1"/>
              </p:cNvSpPr>
              <p:nvPr/>
            </p:nvSpPr>
            <p:spPr bwMode="auto">
              <a:xfrm>
                <a:off x="2265" y="1258"/>
                <a:ext cx="2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2529" name="Rectangle 23"/>
              <p:cNvSpPr>
                <a:spLocks noChangeArrowheads="1"/>
              </p:cNvSpPr>
              <p:nvPr/>
            </p:nvSpPr>
            <p:spPr bwMode="auto">
              <a:xfrm>
                <a:off x="3381" y="1200"/>
                <a:ext cx="35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Retry</a:t>
                </a:r>
              </a:p>
            </p:txBody>
          </p:sp>
          <p:sp>
            <p:nvSpPr>
              <p:cNvPr id="62530" name="Rectangle 24"/>
              <p:cNvSpPr>
                <a:spLocks noChangeArrowheads="1"/>
              </p:cNvSpPr>
              <p:nvPr/>
            </p:nvSpPr>
            <p:spPr bwMode="auto">
              <a:xfrm>
                <a:off x="3754" y="1142"/>
                <a:ext cx="293"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Pwr</a:t>
                </a:r>
              </a:p>
            </p:txBody>
          </p:sp>
          <p:sp>
            <p:nvSpPr>
              <p:cNvPr id="62531" name="Rectangle 25"/>
              <p:cNvSpPr>
                <a:spLocks noChangeArrowheads="1"/>
              </p:cNvSpPr>
              <p:nvPr/>
            </p:nvSpPr>
            <p:spPr bwMode="auto">
              <a:xfrm>
                <a:off x="3754" y="1258"/>
                <a:ext cx="29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Mgt</a:t>
                </a:r>
              </a:p>
            </p:txBody>
          </p:sp>
          <p:sp>
            <p:nvSpPr>
              <p:cNvPr id="62532" name="Rectangle 26"/>
              <p:cNvSpPr>
                <a:spLocks noChangeArrowheads="1"/>
              </p:cNvSpPr>
              <p:nvPr/>
            </p:nvSpPr>
            <p:spPr bwMode="auto">
              <a:xfrm>
                <a:off x="4201" y="114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2533" name="Rectangle 27"/>
              <p:cNvSpPr>
                <a:spLocks noChangeArrowheads="1"/>
              </p:cNvSpPr>
              <p:nvPr/>
            </p:nvSpPr>
            <p:spPr bwMode="auto">
              <a:xfrm>
                <a:off x="4201" y="1258"/>
                <a:ext cx="323"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Data</a:t>
                </a:r>
              </a:p>
            </p:txBody>
          </p:sp>
          <p:sp>
            <p:nvSpPr>
              <p:cNvPr id="62534" name="Rectangle 28"/>
              <p:cNvSpPr>
                <a:spLocks noChangeArrowheads="1"/>
              </p:cNvSpPr>
              <p:nvPr/>
            </p:nvSpPr>
            <p:spPr bwMode="auto">
              <a:xfrm>
                <a:off x="4647" y="1200"/>
                <a:ext cx="345"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WEP</a:t>
                </a:r>
              </a:p>
            </p:txBody>
          </p:sp>
          <p:sp>
            <p:nvSpPr>
              <p:cNvPr id="62535" name="Rectangle 29"/>
              <p:cNvSpPr>
                <a:spLocks noChangeArrowheads="1"/>
              </p:cNvSpPr>
              <p:nvPr/>
            </p:nvSpPr>
            <p:spPr bwMode="auto">
              <a:xfrm>
                <a:off x="5020" y="1200"/>
                <a:ext cx="33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Rsvd</a:t>
                </a:r>
              </a:p>
            </p:txBody>
          </p:sp>
          <p:sp>
            <p:nvSpPr>
              <p:cNvPr id="62536" name="Rectangle 30"/>
              <p:cNvSpPr>
                <a:spLocks noChangeArrowheads="1"/>
              </p:cNvSpPr>
              <p:nvPr/>
            </p:nvSpPr>
            <p:spPr bwMode="auto">
              <a:xfrm>
                <a:off x="2191" y="1414"/>
                <a:ext cx="1328"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Frame Control Field</a:t>
                </a:r>
              </a:p>
            </p:txBody>
          </p:sp>
          <p:sp>
            <p:nvSpPr>
              <p:cNvPr id="62537" name="Rectangle 31"/>
              <p:cNvSpPr>
                <a:spLocks noChangeArrowheads="1"/>
              </p:cNvSpPr>
              <p:nvPr/>
            </p:nvSpPr>
            <p:spPr bwMode="auto">
              <a:xfrm>
                <a:off x="551" y="966"/>
                <a:ext cx="4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Bits: 2</a:t>
                </a:r>
              </a:p>
            </p:txBody>
          </p:sp>
          <p:sp>
            <p:nvSpPr>
              <p:cNvPr id="62538" name="Rectangle 32"/>
              <p:cNvSpPr>
                <a:spLocks noChangeArrowheads="1"/>
              </p:cNvSpPr>
              <p:nvPr/>
            </p:nvSpPr>
            <p:spPr bwMode="auto">
              <a:xfrm>
                <a:off x="1221"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2</a:t>
                </a:r>
              </a:p>
            </p:txBody>
          </p:sp>
          <p:sp>
            <p:nvSpPr>
              <p:cNvPr id="62539" name="Rectangle 33"/>
              <p:cNvSpPr>
                <a:spLocks noChangeArrowheads="1"/>
              </p:cNvSpPr>
              <p:nvPr/>
            </p:nvSpPr>
            <p:spPr bwMode="auto">
              <a:xfrm>
                <a:off x="1743"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4</a:t>
                </a:r>
              </a:p>
            </p:txBody>
          </p:sp>
          <p:sp>
            <p:nvSpPr>
              <p:cNvPr id="62540" name="Rectangle 34"/>
              <p:cNvSpPr>
                <a:spLocks noChangeArrowheads="1"/>
              </p:cNvSpPr>
              <p:nvPr/>
            </p:nvSpPr>
            <p:spPr bwMode="auto">
              <a:xfrm>
                <a:off x="2265"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1" name="Rectangle 35"/>
              <p:cNvSpPr>
                <a:spLocks noChangeArrowheads="1"/>
              </p:cNvSpPr>
              <p:nvPr/>
            </p:nvSpPr>
            <p:spPr bwMode="auto">
              <a:xfrm>
                <a:off x="2637" y="96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2" name="Rectangle 36"/>
              <p:cNvSpPr>
                <a:spLocks noChangeArrowheads="1"/>
              </p:cNvSpPr>
              <p:nvPr/>
            </p:nvSpPr>
            <p:spPr bwMode="auto">
              <a:xfrm>
                <a:off x="3083" y="96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3" name="Rectangle 37"/>
              <p:cNvSpPr>
                <a:spLocks noChangeArrowheads="1"/>
              </p:cNvSpPr>
              <p:nvPr/>
            </p:nvSpPr>
            <p:spPr bwMode="auto">
              <a:xfrm>
                <a:off x="3455"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4" name="Rectangle 38"/>
              <p:cNvSpPr>
                <a:spLocks noChangeArrowheads="1"/>
              </p:cNvSpPr>
              <p:nvPr/>
            </p:nvSpPr>
            <p:spPr bwMode="auto">
              <a:xfrm>
                <a:off x="3829"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5" name="Rectangle 39"/>
              <p:cNvSpPr>
                <a:spLocks noChangeArrowheads="1"/>
              </p:cNvSpPr>
              <p:nvPr/>
            </p:nvSpPr>
            <p:spPr bwMode="auto">
              <a:xfrm>
                <a:off x="4275"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6" name="Rectangle 40"/>
              <p:cNvSpPr>
                <a:spLocks noChangeArrowheads="1"/>
              </p:cNvSpPr>
              <p:nvPr/>
            </p:nvSpPr>
            <p:spPr bwMode="auto">
              <a:xfrm>
                <a:off x="4722"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7" name="Rectangle 41"/>
              <p:cNvSpPr>
                <a:spLocks noChangeArrowheads="1"/>
              </p:cNvSpPr>
              <p:nvPr/>
            </p:nvSpPr>
            <p:spPr bwMode="auto">
              <a:xfrm>
                <a:off x="5095" y="96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8" name="Rectangle 42"/>
              <p:cNvSpPr>
                <a:spLocks noChangeArrowheads="1"/>
              </p:cNvSpPr>
              <p:nvPr/>
            </p:nvSpPr>
            <p:spPr bwMode="auto">
              <a:xfrm>
                <a:off x="2545" y="1120"/>
                <a:ext cx="456"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2549" name="Rectangle 43"/>
              <p:cNvSpPr>
                <a:spLocks noChangeArrowheads="1"/>
              </p:cNvSpPr>
              <p:nvPr/>
            </p:nvSpPr>
            <p:spPr bwMode="auto">
              <a:xfrm>
                <a:off x="2563" y="1258"/>
                <a:ext cx="2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2550" name="Rectangle 44"/>
              <p:cNvSpPr>
                <a:spLocks noChangeArrowheads="1"/>
              </p:cNvSpPr>
              <p:nvPr/>
            </p:nvSpPr>
            <p:spPr bwMode="auto">
              <a:xfrm>
                <a:off x="2563" y="114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From</a:t>
                </a:r>
              </a:p>
            </p:txBody>
          </p:sp>
          <p:sp>
            <p:nvSpPr>
              <p:cNvPr id="62551" name="Rectangle 45"/>
              <p:cNvSpPr>
                <a:spLocks noChangeArrowheads="1"/>
              </p:cNvSpPr>
              <p:nvPr/>
            </p:nvSpPr>
            <p:spPr bwMode="auto">
              <a:xfrm>
                <a:off x="2955" y="112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52" name="Rectangle 46"/>
              <p:cNvSpPr>
                <a:spLocks noChangeArrowheads="1"/>
              </p:cNvSpPr>
              <p:nvPr/>
            </p:nvSpPr>
            <p:spPr bwMode="auto">
              <a:xfrm>
                <a:off x="3009" y="114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2553" name="Rectangle 47"/>
              <p:cNvSpPr>
                <a:spLocks noChangeArrowheads="1"/>
              </p:cNvSpPr>
              <p:nvPr/>
            </p:nvSpPr>
            <p:spPr bwMode="auto">
              <a:xfrm>
                <a:off x="3009" y="1258"/>
                <a:ext cx="316"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Frag</a:t>
                </a:r>
              </a:p>
            </p:txBody>
          </p:sp>
        </p:grpSp>
        <p:grpSp>
          <p:nvGrpSpPr>
            <p:cNvPr id="62478" name="Group 48"/>
            <p:cNvGrpSpPr>
              <a:grpSpLocks/>
            </p:cNvGrpSpPr>
            <p:nvPr/>
          </p:nvGrpSpPr>
          <p:grpSpPr bwMode="auto">
            <a:xfrm>
              <a:off x="672" y="1872"/>
              <a:ext cx="4896" cy="960"/>
              <a:chOff x="672" y="1872"/>
              <a:chExt cx="4896" cy="960"/>
            </a:xfrm>
          </p:grpSpPr>
          <p:sp>
            <p:nvSpPr>
              <p:cNvPr id="138289" name="Rectangle 49"/>
              <p:cNvSpPr>
                <a:spLocks noChangeArrowheads="1"/>
              </p:cNvSpPr>
              <p:nvPr/>
            </p:nvSpPr>
            <p:spPr bwMode="auto">
              <a:xfrm>
                <a:off x="672" y="1872"/>
                <a:ext cx="4896" cy="96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zh-CN" altLang="en-US"/>
              </a:p>
            </p:txBody>
          </p:sp>
          <p:sp>
            <p:nvSpPr>
              <p:cNvPr id="62483" name="Rectangle 50"/>
              <p:cNvSpPr>
                <a:spLocks noChangeArrowheads="1"/>
              </p:cNvSpPr>
              <p:nvPr/>
            </p:nvSpPr>
            <p:spPr bwMode="auto">
              <a:xfrm>
                <a:off x="672"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To DS</a:t>
                </a:r>
              </a:p>
            </p:txBody>
          </p:sp>
          <p:sp>
            <p:nvSpPr>
              <p:cNvPr id="62484" name="Rectangle 51"/>
              <p:cNvSpPr>
                <a:spLocks noChangeArrowheads="1"/>
              </p:cNvSpPr>
              <p:nvPr/>
            </p:nvSpPr>
            <p:spPr bwMode="auto">
              <a:xfrm>
                <a:off x="672"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endParaRPr lang="en-US" altLang="zh-CN" sz="2400">
                  <a:latin typeface="Arial" charset="0"/>
                </a:endParaRPr>
              </a:p>
            </p:txBody>
          </p:sp>
          <p:sp>
            <p:nvSpPr>
              <p:cNvPr id="62485" name="Rectangle 52"/>
              <p:cNvSpPr>
                <a:spLocks noChangeArrowheads="1"/>
              </p:cNvSpPr>
              <p:nvPr/>
            </p:nvSpPr>
            <p:spPr bwMode="auto">
              <a:xfrm>
                <a:off x="672"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p>
            </p:txBody>
          </p:sp>
          <p:sp>
            <p:nvSpPr>
              <p:cNvPr id="62486" name="Rectangle 53"/>
              <p:cNvSpPr>
                <a:spLocks noChangeArrowheads="1"/>
              </p:cNvSpPr>
              <p:nvPr/>
            </p:nvSpPr>
            <p:spPr bwMode="auto">
              <a:xfrm>
                <a:off x="672"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endParaRPr lang="en-US" altLang="zh-CN" sz="2400">
                  <a:latin typeface="Arial" charset="0"/>
                </a:endParaRPr>
              </a:p>
            </p:txBody>
          </p:sp>
          <p:sp>
            <p:nvSpPr>
              <p:cNvPr id="62487" name="Rectangle 54"/>
              <p:cNvSpPr>
                <a:spLocks noChangeArrowheads="1"/>
              </p:cNvSpPr>
              <p:nvPr/>
            </p:nvSpPr>
            <p:spPr bwMode="auto">
              <a:xfrm>
                <a:off x="672"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endParaRPr lang="en-US" altLang="zh-CN" sz="2400">
                  <a:latin typeface="Arial" charset="0"/>
                </a:endParaRPr>
              </a:p>
            </p:txBody>
          </p:sp>
          <p:sp>
            <p:nvSpPr>
              <p:cNvPr id="62488" name="Rectangle 55"/>
              <p:cNvSpPr>
                <a:spLocks noChangeArrowheads="1"/>
              </p:cNvSpPr>
              <p:nvPr/>
            </p:nvSpPr>
            <p:spPr bwMode="auto">
              <a:xfrm>
                <a:off x="1488"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From DS</a:t>
                </a:r>
              </a:p>
            </p:txBody>
          </p:sp>
          <p:sp>
            <p:nvSpPr>
              <p:cNvPr id="62489" name="Rectangle 56"/>
              <p:cNvSpPr>
                <a:spLocks noChangeArrowheads="1"/>
              </p:cNvSpPr>
              <p:nvPr/>
            </p:nvSpPr>
            <p:spPr bwMode="auto">
              <a:xfrm>
                <a:off x="1488"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p>
            </p:txBody>
          </p:sp>
          <p:sp>
            <p:nvSpPr>
              <p:cNvPr id="62490" name="Rectangle 57"/>
              <p:cNvSpPr>
                <a:spLocks noChangeArrowheads="1"/>
              </p:cNvSpPr>
              <p:nvPr/>
            </p:nvSpPr>
            <p:spPr bwMode="auto">
              <a:xfrm>
                <a:off x="1488"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p>
            </p:txBody>
          </p:sp>
          <p:sp>
            <p:nvSpPr>
              <p:cNvPr id="62491" name="Rectangle 58"/>
              <p:cNvSpPr>
                <a:spLocks noChangeArrowheads="1"/>
              </p:cNvSpPr>
              <p:nvPr/>
            </p:nvSpPr>
            <p:spPr bwMode="auto">
              <a:xfrm>
                <a:off x="1488"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p>
            </p:txBody>
          </p:sp>
          <p:sp>
            <p:nvSpPr>
              <p:cNvPr id="62492" name="Rectangle 59"/>
              <p:cNvSpPr>
                <a:spLocks noChangeArrowheads="1"/>
              </p:cNvSpPr>
              <p:nvPr/>
            </p:nvSpPr>
            <p:spPr bwMode="auto">
              <a:xfrm>
                <a:off x="1488"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p>
            </p:txBody>
          </p:sp>
          <p:sp>
            <p:nvSpPr>
              <p:cNvPr id="62493" name="Rectangle 60"/>
              <p:cNvSpPr>
                <a:spLocks noChangeArrowheads="1"/>
              </p:cNvSpPr>
              <p:nvPr/>
            </p:nvSpPr>
            <p:spPr bwMode="auto">
              <a:xfrm>
                <a:off x="2304"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1</a:t>
                </a:r>
                <a:endParaRPr lang="en-US" altLang="zh-CN" sz="2400">
                  <a:latin typeface="Arial" charset="0"/>
                </a:endParaRPr>
              </a:p>
            </p:txBody>
          </p:sp>
          <p:sp>
            <p:nvSpPr>
              <p:cNvPr id="62494" name="Rectangle 61"/>
              <p:cNvSpPr>
                <a:spLocks noChangeArrowheads="1"/>
              </p:cNvSpPr>
              <p:nvPr/>
            </p:nvSpPr>
            <p:spPr bwMode="auto">
              <a:xfrm>
                <a:off x="2304"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495" name="Rectangle 62"/>
              <p:cNvSpPr>
                <a:spLocks noChangeArrowheads="1"/>
              </p:cNvSpPr>
              <p:nvPr/>
            </p:nvSpPr>
            <p:spPr bwMode="auto">
              <a:xfrm>
                <a:off x="2304"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496" name="Rectangle 63"/>
              <p:cNvSpPr>
                <a:spLocks noChangeArrowheads="1"/>
              </p:cNvSpPr>
              <p:nvPr/>
            </p:nvSpPr>
            <p:spPr bwMode="auto">
              <a:xfrm>
                <a:off x="2304"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BSSID</a:t>
                </a:r>
              </a:p>
            </p:txBody>
          </p:sp>
          <p:sp>
            <p:nvSpPr>
              <p:cNvPr id="62497" name="Rectangle 64"/>
              <p:cNvSpPr>
                <a:spLocks noChangeArrowheads="1"/>
              </p:cNvSpPr>
              <p:nvPr/>
            </p:nvSpPr>
            <p:spPr bwMode="auto">
              <a:xfrm>
                <a:off x="2304"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RA</a:t>
                </a:r>
              </a:p>
            </p:txBody>
          </p:sp>
          <p:sp>
            <p:nvSpPr>
              <p:cNvPr id="62498" name="Rectangle 65"/>
              <p:cNvSpPr>
                <a:spLocks noChangeArrowheads="1"/>
              </p:cNvSpPr>
              <p:nvPr/>
            </p:nvSpPr>
            <p:spPr bwMode="auto">
              <a:xfrm>
                <a:off x="3120"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2</a:t>
                </a:r>
              </a:p>
            </p:txBody>
          </p:sp>
          <p:sp>
            <p:nvSpPr>
              <p:cNvPr id="62499" name="Rectangle 66"/>
              <p:cNvSpPr>
                <a:spLocks noChangeArrowheads="1"/>
              </p:cNvSpPr>
              <p:nvPr/>
            </p:nvSpPr>
            <p:spPr bwMode="auto">
              <a:xfrm>
                <a:off x="3120"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p>
            </p:txBody>
          </p:sp>
          <p:sp>
            <p:nvSpPr>
              <p:cNvPr id="62500" name="Rectangle 67"/>
              <p:cNvSpPr>
                <a:spLocks noChangeArrowheads="1"/>
              </p:cNvSpPr>
              <p:nvPr/>
            </p:nvSpPr>
            <p:spPr bwMode="auto">
              <a:xfrm>
                <a:off x="3120"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BSSID</a:t>
                </a:r>
              </a:p>
            </p:txBody>
          </p:sp>
          <p:sp>
            <p:nvSpPr>
              <p:cNvPr id="62501" name="Rectangle 68"/>
              <p:cNvSpPr>
                <a:spLocks noChangeArrowheads="1"/>
              </p:cNvSpPr>
              <p:nvPr/>
            </p:nvSpPr>
            <p:spPr bwMode="auto">
              <a:xfrm>
                <a:off x="3120"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endParaRPr lang="en-US" altLang="zh-CN" sz="2400">
                  <a:latin typeface="Arial" charset="0"/>
                </a:endParaRPr>
              </a:p>
            </p:txBody>
          </p:sp>
          <p:sp>
            <p:nvSpPr>
              <p:cNvPr id="62502" name="Rectangle 69"/>
              <p:cNvSpPr>
                <a:spLocks noChangeArrowheads="1"/>
              </p:cNvSpPr>
              <p:nvPr/>
            </p:nvSpPr>
            <p:spPr bwMode="auto">
              <a:xfrm>
                <a:off x="3120"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TA</a:t>
                </a:r>
              </a:p>
            </p:txBody>
          </p:sp>
          <p:sp>
            <p:nvSpPr>
              <p:cNvPr id="62503" name="Rectangle 70"/>
              <p:cNvSpPr>
                <a:spLocks noChangeArrowheads="1"/>
              </p:cNvSpPr>
              <p:nvPr/>
            </p:nvSpPr>
            <p:spPr bwMode="auto">
              <a:xfrm>
                <a:off x="3936"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3</a:t>
                </a:r>
              </a:p>
            </p:txBody>
          </p:sp>
          <p:sp>
            <p:nvSpPr>
              <p:cNvPr id="62504" name="Rectangle 71"/>
              <p:cNvSpPr>
                <a:spLocks noChangeArrowheads="1"/>
              </p:cNvSpPr>
              <p:nvPr/>
            </p:nvSpPr>
            <p:spPr bwMode="auto">
              <a:xfrm>
                <a:off x="3936"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BSSID</a:t>
                </a:r>
              </a:p>
            </p:txBody>
          </p:sp>
          <p:sp>
            <p:nvSpPr>
              <p:cNvPr id="62505" name="Rectangle 72"/>
              <p:cNvSpPr>
                <a:spLocks noChangeArrowheads="1"/>
              </p:cNvSpPr>
              <p:nvPr/>
            </p:nvSpPr>
            <p:spPr bwMode="auto">
              <a:xfrm>
                <a:off x="3936"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p>
            </p:txBody>
          </p:sp>
          <p:sp>
            <p:nvSpPr>
              <p:cNvPr id="62506" name="Rectangle 73"/>
              <p:cNvSpPr>
                <a:spLocks noChangeArrowheads="1"/>
              </p:cNvSpPr>
              <p:nvPr/>
            </p:nvSpPr>
            <p:spPr bwMode="auto">
              <a:xfrm>
                <a:off x="3936"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507" name="Rectangle 74"/>
              <p:cNvSpPr>
                <a:spLocks noChangeArrowheads="1"/>
              </p:cNvSpPr>
              <p:nvPr/>
            </p:nvSpPr>
            <p:spPr bwMode="auto">
              <a:xfrm>
                <a:off x="3936"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508" name="Rectangle 75"/>
              <p:cNvSpPr>
                <a:spLocks noChangeArrowheads="1"/>
              </p:cNvSpPr>
              <p:nvPr/>
            </p:nvSpPr>
            <p:spPr bwMode="auto">
              <a:xfrm>
                <a:off x="4752"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4</a:t>
                </a:r>
              </a:p>
            </p:txBody>
          </p:sp>
          <p:sp>
            <p:nvSpPr>
              <p:cNvPr id="62509" name="Rectangle 76"/>
              <p:cNvSpPr>
                <a:spLocks noChangeArrowheads="1"/>
              </p:cNvSpPr>
              <p:nvPr/>
            </p:nvSpPr>
            <p:spPr bwMode="auto">
              <a:xfrm>
                <a:off x="4752"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N/A</a:t>
                </a:r>
              </a:p>
            </p:txBody>
          </p:sp>
          <p:sp>
            <p:nvSpPr>
              <p:cNvPr id="62510" name="Rectangle 77"/>
              <p:cNvSpPr>
                <a:spLocks noChangeArrowheads="1"/>
              </p:cNvSpPr>
              <p:nvPr/>
            </p:nvSpPr>
            <p:spPr bwMode="auto">
              <a:xfrm>
                <a:off x="4752"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N/A</a:t>
                </a:r>
              </a:p>
            </p:txBody>
          </p:sp>
          <p:sp>
            <p:nvSpPr>
              <p:cNvPr id="62511" name="Rectangle 78"/>
              <p:cNvSpPr>
                <a:spLocks noChangeArrowheads="1"/>
              </p:cNvSpPr>
              <p:nvPr/>
            </p:nvSpPr>
            <p:spPr bwMode="auto">
              <a:xfrm>
                <a:off x="4752"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N/A</a:t>
                </a:r>
              </a:p>
            </p:txBody>
          </p:sp>
          <p:sp>
            <p:nvSpPr>
              <p:cNvPr id="62512" name="Rectangle 79"/>
              <p:cNvSpPr>
                <a:spLocks noChangeArrowheads="1"/>
              </p:cNvSpPr>
              <p:nvPr/>
            </p:nvSpPr>
            <p:spPr bwMode="auto">
              <a:xfrm>
                <a:off x="4752"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p>
            </p:txBody>
          </p:sp>
          <p:sp>
            <p:nvSpPr>
              <p:cNvPr id="62513" name="Line 80"/>
              <p:cNvSpPr>
                <a:spLocks noChangeShapeType="1"/>
              </p:cNvSpPr>
              <p:nvPr/>
            </p:nvSpPr>
            <p:spPr bwMode="auto">
              <a:xfrm>
                <a:off x="672" y="2064"/>
                <a:ext cx="4896" cy="0"/>
              </a:xfrm>
              <a:prstGeom prst="line">
                <a:avLst/>
              </a:prstGeom>
              <a:noFill/>
              <a:ln w="57150">
                <a:solidFill>
                  <a:schemeClr val="tx1"/>
                </a:solidFill>
                <a:round/>
                <a:headEnd type="none" w="sm" len="sm"/>
                <a:tailEnd type="none" w="sm" len="sm"/>
              </a:ln>
            </p:spPr>
            <p:txBody>
              <a:bodyPr wrap="none" anchor="ctr"/>
              <a:lstStyle/>
              <a:p>
                <a:endParaRPr lang="zh-CN" altLang="en-US"/>
              </a:p>
            </p:txBody>
          </p:sp>
        </p:grpSp>
        <p:sp>
          <p:nvSpPr>
            <p:cNvPr id="62479" name="Line 81"/>
            <p:cNvSpPr>
              <a:spLocks noChangeShapeType="1"/>
            </p:cNvSpPr>
            <p:nvPr/>
          </p:nvSpPr>
          <p:spPr bwMode="auto">
            <a:xfrm>
              <a:off x="2304" y="1872"/>
              <a:ext cx="0" cy="960"/>
            </a:xfrm>
            <a:prstGeom prst="line">
              <a:avLst/>
            </a:prstGeom>
            <a:noFill/>
            <a:ln w="38100">
              <a:solidFill>
                <a:schemeClr val="tx1"/>
              </a:solidFill>
              <a:round/>
              <a:headEnd type="none" w="sm" len="sm"/>
              <a:tailEnd type="none" w="sm" len="sm"/>
            </a:ln>
          </p:spPr>
          <p:txBody>
            <a:bodyPr wrap="none" anchor="ctr"/>
            <a:lstStyle/>
            <a:p>
              <a:endParaRPr lang="zh-CN" altLang="en-US"/>
            </a:p>
          </p:txBody>
        </p:sp>
        <p:sp>
          <p:nvSpPr>
            <p:cNvPr id="62480" name="Line 82"/>
            <p:cNvSpPr>
              <a:spLocks noChangeShapeType="1"/>
            </p:cNvSpPr>
            <p:nvPr/>
          </p:nvSpPr>
          <p:spPr bwMode="auto">
            <a:xfrm flipV="1">
              <a:off x="672" y="1488"/>
              <a:ext cx="1536" cy="336"/>
            </a:xfrm>
            <a:prstGeom prst="line">
              <a:avLst/>
            </a:prstGeom>
            <a:noFill/>
            <a:ln w="12700" cap="rnd">
              <a:solidFill>
                <a:schemeClr val="tx1"/>
              </a:solidFill>
              <a:prstDash val="sysDot"/>
              <a:round/>
              <a:headEnd type="none" w="sm" len="sm"/>
              <a:tailEnd type="none" w="sm" len="sm"/>
            </a:ln>
          </p:spPr>
          <p:txBody>
            <a:bodyPr wrap="none" anchor="ctr"/>
            <a:lstStyle/>
            <a:p>
              <a:endParaRPr lang="zh-CN" altLang="en-US"/>
            </a:p>
          </p:txBody>
        </p:sp>
        <p:sp>
          <p:nvSpPr>
            <p:cNvPr id="62481" name="Line 83"/>
            <p:cNvSpPr>
              <a:spLocks noChangeShapeType="1"/>
            </p:cNvSpPr>
            <p:nvPr/>
          </p:nvSpPr>
          <p:spPr bwMode="auto">
            <a:xfrm flipV="1">
              <a:off x="2304" y="1488"/>
              <a:ext cx="720" cy="336"/>
            </a:xfrm>
            <a:prstGeom prst="line">
              <a:avLst/>
            </a:prstGeom>
            <a:noFill/>
            <a:ln w="12700" cap="rnd">
              <a:solidFill>
                <a:schemeClr val="tx1"/>
              </a:solidFill>
              <a:prstDash val="sysDot"/>
              <a:round/>
              <a:headEnd type="none" w="sm" len="sm"/>
              <a:tailEnd type="none" w="sm" len="sm"/>
            </a:ln>
          </p:spPr>
          <p:txBody>
            <a:bodyPr wrap="none" anchor="ctr"/>
            <a:lstStyle/>
            <a:p>
              <a:endParaRPr lang="zh-CN" altLang="en-US"/>
            </a:p>
          </p:txBody>
        </p:sp>
      </p:grpSp>
      <p:sp>
        <p:nvSpPr>
          <p:cNvPr id="62471" name="Text Box 84"/>
          <p:cNvSpPr txBox="1">
            <a:spLocks noChangeArrowheads="1"/>
          </p:cNvSpPr>
          <p:nvPr/>
        </p:nvSpPr>
        <p:spPr bwMode="auto">
          <a:xfrm>
            <a:off x="323528" y="3212976"/>
            <a:ext cx="1656531" cy="307777"/>
          </a:xfrm>
          <a:prstGeom prst="rect">
            <a:avLst/>
          </a:prstGeom>
          <a:noFill/>
          <a:ln w="9525">
            <a:noFill/>
            <a:miter lim="800000"/>
            <a:headEnd/>
            <a:tailEnd/>
          </a:ln>
        </p:spPr>
        <p:txBody>
          <a:bodyPr wrap="square">
            <a:spAutoFit/>
          </a:bodyPr>
          <a:lstStyle/>
          <a:p>
            <a:pPr>
              <a:spcBef>
                <a:spcPct val="50000"/>
              </a:spcBef>
            </a:pPr>
            <a:r>
              <a:rPr lang="en-US" altLang="zh-CN" sz="1400" dirty="0"/>
              <a:t>    WLAN</a:t>
            </a:r>
            <a:r>
              <a:rPr lang="zh-CN" altLang="en-US" sz="1400" dirty="0"/>
              <a:t>内</a:t>
            </a:r>
            <a:r>
              <a:rPr lang="en-US" altLang="zh-CN" sz="1400" dirty="0"/>
              <a:t>-IBSS</a:t>
            </a:r>
            <a:endParaRPr lang="zh-CN" altLang="en-US" sz="1400" dirty="0"/>
          </a:p>
        </p:txBody>
      </p:sp>
      <p:sp>
        <p:nvSpPr>
          <p:cNvPr id="62472" name="Text Box 85"/>
          <p:cNvSpPr txBox="1">
            <a:spLocks noChangeArrowheads="1"/>
          </p:cNvSpPr>
          <p:nvPr/>
        </p:nvSpPr>
        <p:spPr bwMode="auto">
          <a:xfrm>
            <a:off x="574675" y="3556000"/>
            <a:ext cx="1476375" cy="304800"/>
          </a:xfrm>
          <a:prstGeom prst="rect">
            <a:avLst/>
          </a:prstGeom>
          <a:noFill/>
          <a:ln w="9525">
            <a:noFill/>
            <a:miter lim="800000"/>
            <a:headEnd/>
            <a:tailEnd/>
          </a:ln>
        </p:spPr>
        <p:txBody>
          <a:bodyPr>
            <a:spAutoFit/>
          </a:bodyPr>
          <a:lstStyle/>
          <a:p>
            <a:pPr>
              <a:spcBef>
                <a:spcPct val="50000"/>
              </a:spcBef>
            </a:pPr>
            <a:r>
              <a:rPr lang="en-US" altLang="zh-CN" sz="1400"/>
              <a:t>LAN</a:t>
            </a:r>
            <a:r>
              <a:rPr lang="zh-CN" altLang="en-US" sz="1400"/>
              <a:t>－</a:t>
            </a:r>
            <a:r>
              <a:rPr lang="en-US" altLang="zh-CN" sz="1400"/>
              <a:t>&gt;WLAN</a:t>
            </a:r>
          </a:p>
        </p:txBody>
      </p:sp>
      <p:sp>
        <p:nvSpPr>
          <p:cNvPr id="62473" name="Text Box 86"/>
          <p:cNvSpPr txBox="1">
            <a:spLocks noChangeArrowheads="1"/>
          </p:cNvSpPr>
          <p:nvPr/>
        </p:nvSpPr>
        <p:spPr bwMode="auto">
          <a:xfrm>
            <a:off x="611188" y="3860800"/>
            <a:ext cx="1476375" cy="304800"/>
          </a:xfrm>
          <a:prstGeom prst="rect">
            <a:avLst/>
          </a:prstGeom>
          <a:noFill/>
          <a:ln w="9525">
            <a:noFill/>
            <a:miter lim="800000"/>
            <a:headEnd/>
            <a:tailEnd/>
          </a:ln>
        </p:spPr>
        <p:txBody>
          <a:bodyPr>
            <a:spAutoFit/>
          </a:bodyPr>
          <a:lstStyle/>
          <a:p>
            <a:pPr>
              <a:spcBef>
                <a:spcPct val="50000"/>
              </a:spcBef>
            </a:pPr>
            <a:r>
              <a:rPr lang="en-US" altLang="zh-CN" sz="1400"/>
              <a:t>WLAN</a:t>
            </a:r>
            <a:r>
              <a:rPr lang="zh-CN" altLang="en-US" sz="1400"/>
              <a:t>－</a:t>
            </a:r>
            <a:r>
              <a:rPr lang="en-US" altLang="zh-CN" sz="1400"/>
              <a:t>&gt;LAN</a:t>
            </a:r>
          </a:p>
        </p:txBody>
      </p:sp>
      <p:sp>
        <p:nvSpPr>
          <p:cNvPr id="62474" name="Text Box 87"/>
          <p:cNvSpPr txBox="1">
            <a:spLocks noChangeArrowheads="1"/>
          </p:cNvSpPr>
          <p:nvPr/>
        </p:nvSpPr>
        <p:spPr bwMode="auto">
          <a:xfrm>
            <a:off x="-36513" y="4149725"/>
            <a:ext cx="2195513" cy="553998"/>
          </a:xfrm>
          <a:prstGeom prst="rect">
            <a:avLst/>
          </a:prstGeom>
          <a:noFill/>
          <a:ln w="9525">
            <a:noFill/>
            <a:miter lim="800000"/>
            <a:headEnd/>
            <a:tailEnd/>
          </a:ln>
        </p:spPr>
        <p:txBody>
          <a:bodyPr>
            <a:spAutoFit/>
          </a:bodyPr>
          <a:lstStyle/>
          <a:p>
            <a:pPr>
              <a:spcBef>
                <a:spcPct val="50000"/>
              </a:spcBef>
            </a:pPr>
            <a:r>
              <a:rPr lang="en-US" altLang="zh-CN" b="1" dirty="0"/>
              <a:t>LAN</a:t>
            </a:r>
            <a:r>
              <a:rPr lang="zh-CN" altLang="en-US" b="1" dirty="0"/>
              <a:t>－</a:t>
            </a:r>
            <a:r>
              <a:rPr lang="en-US" altLang="zh-CN" b="1" dirty="0"/>
              <a:t>&gt;AP1-&gt;AP2-&gt;LAN</a:t>
            </a:r>
          </a:p>
          <a:p>
            <a:pPr algn="ctr">
              <a:spcBef>
                <a:spcPct val="50000"/>
              </a:spcBef>
            </a:pPr>
            <a:r>
              <a:rPr lang="zh-CN" altLang="en-US" b="1" dirty="0"/>
              <a:t>无线</a:t>
            </a:r>
            <a:r>
              <a:rPr lang="en-US" altLang="zh-CN" b="1" dirty="0"/>
              <a:t>DS</a:t>
            </a:r>
          </a:p>
        </p:txBody>
      </p:sp>
      <p:sp>
        <p:nvSpPr>
          <p:cNvPr id="138328" name="Oval 88"/>
          <p:cNvSpPr>
            <a:spLocks noChangeArrowheads="1"/>
          </p:cNvSpPr>
          <p:nvPr/>
        </p:nvSpPr>
        <p:spPr bwMode="auto">
          <a:xfrm>
            <a:off x="4211638" y="2636838"/>
            <a:ext cx="1223962" cy="1944687"/>
          </a:xfrm>
          <a:prstGeom prst="ellipse">
            <a:avLst/>
          </a:prstGeom>
          <a:noFill/>
          <a:ln w="9525">
            <a:solidFill>
              <a:schemeClr val="tx1"/>
            </a:solidFill>
            <a:round/>
            <a:headEnd/>
            <a:tailEnd/>
          </a:ln>
        </p:spPr>
        <p:txBody>
          <a:bodyPr wrap="none" anchor="ctr"/>
          <a:lstStyle/>
          <a:p>
            <a:endParaRPr lang="zh-CN" altLang="en-US"/>
          </a:p>
        </p:txBody>
      </p:sp>
      <p:sp>
        <p:nvSpPr>
          <p:cNvPr id="138331" name="AutoShape 91"/>
          <p:cNvSpPr>
            <a:spLocks noChangeArrowheads="1"/>
          </p:cNvSpPr>
          <p:nvPr/>
        </p:nvSpPr>
        <p:spPr bwMode="auto">
          <a:xfrm>
            <a:off x="5364163" y="4581525"/>
            <a:ext cx="3671887" cy="287338"/>
          </a:xfrm>
          <a:prstGeom prst="wedgeRoundRectCallout">
            <a:avLst>
              <a:gd name="adj1" fmla="val -50042"/>
              <a:gd name="adj2" fmla="val -233426"/>
              <a:gd name="adj3" fmla="val 16667"/>
            </a:avLst>
          </a:prstGeom>
          <a:solidFill>
            <a:srgbClr val="FFFFCC"/>
          </a:solidFill>
          <a:ln w="9525">
            <a:solidFill>
              <a:schemeClr val="tx1"/>
            </a:solidFill>
            <a:miter lim="800000"/>
            <a:headEnd/>
            <a:tailEnd/>
          </a:ln>
        </p:spPr>
        <p:txBody>
          <a:bodyPr/>
          <a:lstStyle/>
          <a:p>
            <a:pPr algn="ctr"/>
            <a:r>
              <a:rPr lang="zh-CN" altLang="en-US"/>
              <a:t>无线链路上接收者的地址（</a:t>
            </a:r>
            <a:r>
              <a:rPr lang="en-US" altLang="zh-CN"/>
              <a:t>AP</a:t>
            </a:r>
            <a:r>
              <a:rPr lang="zh-CN" altLang="en-US"/>
              <a:t>或无线终端）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28" grpId="0" animBg="1"/>
      <p:bldP spid="1383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6"/>
          <p:cNvSpPr>
            <a:spLocks noGrp="1"/>
          </p:cNvSpPr>
          <p:nvPr>
            <p:ph type="sldNum" sz="quarter" idx="12"/>
          </p:nvPr>
        </p:nvSpPr>
        <p:spPr>
          <a:noFill/>
        </p:spPr>
        <p:txBody>
          <a:bodyPr/>
          <a:lstStyle/>
          <a:p>
            <a:fld id="{AB5F3BBB-2C59-4DD8-B2EF-5F58B44345B4}" type="slidenum">
              <a:rPr lang="en-US" altLang="zh-CN" smtClean="0"/>
              <a:pPr/>
              <a:t>58</a:t>
            </a:fld>
            <a:endParaRPr lang="en-US" altLang="zh-CN"/>
          </a:p>
        </p:txBody>
      </p:sp>
      <p:sp>
        <p:nvSpPr>
          <p:cNvPr id="63491" name="Rectangle 7"/>
          <p:cNvSpPr>
            <a:spLocks noGrp="1" noChangeArrowheads="1"/>
          </p:cNvSpPr>
          <p:nvPr>
            <p:ph type="title"/>
          </p:nvPr>
        </p:nvSpPr>
        <p:spPr>
          <a:xfrm>
            <a:off x="323850" y="1700213"/>
            <a:ext cx="2808288" cy="1081087"/>
          </a:xfrm>
        </p:spPr>
        <p:txBody>
          <a:bodyPr/>
          <a:lstStyle/>
          <a:p>
            <a:pPr eaLnBrk="1" hangingPunct="1"/>
            <a:r>
              <a:rPr lang="en-US" altLang="zh-CN"/>
              <a:t>AP</a:t>
            </a:r>
            <a:r>
              <a:rPr lang="zh-CN" altLang="en-US"/>
              <a:t>的作用</a:t>
            </a:r>
          </a:p>
        </p:txBody>
      </p:sp>
      <p:pic>
        <p:nvPicPr>
          <p:cNvPr id="63492" name="Picture 4"/>
          <p:cNvPicPr>
            <a:picLocks noGrp="1" noChangeAspect="1" noChangeArrowheads="1"/>
          </p:cNvPicPr>
          <p:nvPr>
            <p:ph sz="half" idx="1"/>
          </p:nvPr>
        </p:nvPicPr>
        <p:blipFill>
          <a:blip r:embed="rId2" cstate="print"/>
          <a:srcRect/>
          <a:stretch>
            <a:fillRect/>
          </a:stretch>
        </p:blipFill>
        <p:spPr>
          <a:xfrm>
            <a:off x="0" y="3590925"/>
            <a:ext cx="6300788" cy="3267075"/>
          </a:xfrm>
          <a:noFill/>
        </p:spPr>
      </p:pic>
      <p:pic>
        <p:nvPicPr>
          <p:cNvPr id="63493" name="Picture 6"/>
          <p:cNvPicPr>
            <a:picLocks noGrp="1" noChangeAspect="1" noChangeArrowheads="1"/>
          </p:cNvPicPr>
          <p:nvPr>
            <p:ph sz="half" idx="2"/>
          </p:nvPr>
        </p:nvPicPr>
        <p:blipFill>
          <a:blip r:embed="rId3" cstate="print"/>
          <a:srcRect/>
          <a:stretch>
            <a:fillRect/>
          </a:stretch>
        </p:blipFill>
        <p:spPr>
          <a:xfrm>
            <a:off x="3276600" y="0"/>
            <a:ext cx="5867400" cy="4081463"/>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59</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solidFill>
                  <a:srgbClr val="FF0000"/>
                </a:solidFill>
                <a:latin typeface="+mn-ea"/>
              </a:rPr>
              <a:t>5.5 </a:t>
            </a:r>
            <a:r>
              <a:rPr lang="zh-CN" altLang="en-US" b="1" dirty="0">
                <a:solidFill>
                  <a:srgbClr val="FF0000"/>
                </a:solidFill>
                <a:latin typeface="+mn-ea"/>
              </a:rPr>
              <a:t>网桥</a:t>
            </a:r>
          </a:p>
          <a:p>
            <a:pPr eaLnBrk="1" hangingPunct="1">
              <a:defRPr/>
            </a:pPr>
            <a:r>
              <a:rPr lang="en-US" altLang="zh-CN" b="1" dirty="0">
                <a:latin typeface="+mn-ea"/>
              </a:rPr>
              <a:t>5.6 </a:t>
            </a:r>
            <a:r>
              <a:rPr lang="zh-CN" altLang="en-US" b="1" dirty="0">
                <a:latin typeface="+mn-ea"/>
              </a:rPr>
              <a:t>交换式局域网</a:t>
            </a:r>
            <a:endParaRPr lang="en-US" altLang="zh-CN" b="1" dirty="0">
              <a:latin typeface="+mn-ea"/>
            </a:endParaRPr>
          </a:p>
          <a:p>
            <a:pPr eaLnBrk="1" hangingPunct="1">
              <a:defRPr/>
            </a:pP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a:p>
            <a:pPr marL="0" indent="0" eaLnBrk="1" hangingPunct="1">
              <a:buNone/>
              <a:defRPr/>
            </a:pP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p:spPr>
        <p:txBody>
          <a:bodyPr/>
          <a:lstStyle/>
          <a:p>
            <a:fld id="{E4D3F8CB-C520-48D2-8AFC-6884A5B3F113}" type="slidenum">
              <a:rPr lang="en-US" altLang="zh-CN" smtClean="0"/>
              <a:pPr/>
              <a:t>6</a:t>
            </a:fld>
            <a:endParaRPr lang="en-US" altLang="zh-CN"/>
          </a:p>
        </p:txBody>
      </p:sp>
      <p:sp>
        <p:nvSpPr>
          <p:cNvPr id="7171" name="Rectangle 2"/>
          <p:cNvSpPr>
            <a:spLocks noGrp="1" noChangeArrowheads="1"/>
          </p:cNvSpPr>
          <p:nvPr>
            <p:ph type="title"/>
          </p:nvPr>
        </p:nvSpPr>
        <p:spPr/>
        <p:txBody>
          <a:bodyPr/>
          <a:lstStyle/>
          <a:p>
            <a:pPr eaLnBrk="1" hangingPunct="1"/>
            <a:r>
              <a:rPr lang="en-US" altLang="zh-CN"/>
              <a:t>IEEE 802 Architecture</a:t>
            </a:r>
          </a:p>
        </p:txBody>
      </p:sp>
      <p:pic>
        <p:nvPicPr>
          <p:cNvPr id="7172"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12"/>
          </p:nvPr>
        </p:nvSpPr>
        <p:spPr>
          <a:noFill/>
        </p:spPr>
        <p:txBody>
          <a:bodyPr/>
          <a:lstStyle/>
          <a:p>
            <a:fld id="{B84F67F0-9B77-4D68-8C0B-07F758F96BB4}" type="slidenum">
              <a:rPr lang="en-US" altLang="zh-CN" smtClean="0"/>
              <a:pPr/>
              <a:t>60</a:t>
            </a:fld>
            <a:endParaRPr lang="en-US" altLang="zh-CN"/>
          </a:p>
        </p:txBody>
      </p:sp>
      <p:sp>
        <p:nvSpPr>
          <p:cNvPr id="64515" name="Rectangle 2"/>
          <p:cNvSpPr>
            <a:spLocks noGrp="1" noChangeArrowheads="1"/>
          </p:cNvSpPr>
          <p:nvPr>
            <p:ph type="title"/>
          </p:nvPr>
        </p:nvSpPr>
        <p:spPr/>
        <p:txBody>
          <a:bodyPr/>
          <a:lstStyle/>
          <a:p>
            <a:pPr eaLnBrk="1" hangingPunct="1"/>
            <a:r>
              <a:rPr lang="en-US" altLang="zh-CN"/>
              <a:t>5.5 </a:t>
            </a:r>
            <a:r>
              <a:rPr lang="zh-CN" altLang="en-US"/>
              <a:t>网桥</a:t>
            </a:r>
          </a:p>
        </p:txBody>
      </p:sp>
      <p:sp>
        <p:nvSpPr>
          <p:cNvPr id="64516" name="Rectangle 3"/>
          <p:cNvSpPr>
            <a:spLocks noGrp="1" noChangeArrowheads="1"/>
          </p:cNvSpPr>
          <p:nvPr>
            <p:ph type="body" idx="1"/>
          </p:nvPr>
        </p:nvSpPr>
        <p:spPr>
          <a:xfrm>
            <a:off x="533400" y="1981200"/>
            <a:ext cx="8229600" cy="4114800"/>
          </a:xfrm>
        </p:spPr>
        <p:txBody>
          <a:bodyPr/>
          <a:lstStyle/>
          <a:p>
            <a:pPr eaLnBrk="1" hangingPunct="1"/>
            <a:r>
              <a:rPr lang="zh-CN" altLang="en-US" dirty="0"/>
              <a:t>网桥是用来连接局域网的互连设备，工作在数据链路层。</a:t>
            </a:r>
          </a:p>
          <a:p>
            <a:pPr eaLnBrk="1" hangingPunct="1"/>
            <a:r>
              <a:rPr lang="zh-CN" altLang="en-US" dirty="0"/>
              <a:t>转发局域网之间的数据帧，必要时进行帧格式转换</a:t>
            </a:r>
          </a:p>
          <a:p>
            <a:pPr eaLnBrk="1" hangingPunct="1"/>
            <a:r>
              <a:rPr lang="zh-CN" altLang="en-US" dirty="0"/>
              <a:t>能隔离以太网中的碰撞</a:t>
            </a:r>
          </a:p>
          <a:p>
            <a:pPr lvl="1" eaLnBrk="1" hangingPunct="1">
              <a:buFont typeface="Wingdings" pitchFamily="2" charset="2"/>
              <a:buNone/>
            </a:pPr>
            <a:r>
              <a:rPr lang="zh-CN" altLang="en-US" sz="3200" dirty="0"/>
              <a:t>域，但不能隔离广播域</a:t>
            </a:r>
          </a:p>
          <a:p>
            <a:pPr eaLnBrk="1" hangingPunct="1"/>
            <a:r>
              <a:rPr lang="zh-CN" altLang="en-US" dirty="0"/>
              <a:t>丢弃出错帧</a:t>
            </a:r>
          </a:p>
        </p:txBody>
      </p:sp>
      <p:pic>
        <p:nvPicPr>
          <p:cNvPr id="64517" name="Picture 4"/>
          <p:cNvPicPr>
            <a:picLocks noChangeAspect="1" noChangeArrowheads="1"/>
          </p:cNvPicPr>
          <p:nvPr/>
        </p:nvPicPr>
        <p:blipFill>
          <a:blip r:embed="rId2" cstate="print"/>
          <a:srcRect/>
          <a:stretch>
            <a:fillRect/>
          </a:stretch>
        </p:blipFill>
        <p:spPr bwMode="auto">
          <a:xfrm>
            <a:off x="5257800" y="3933825"/>
            <a:ext cx="3886200" cy="29241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a:spLocks noGrp="1"/>
          </p:cNvSpPr>
          <p:nvPr>
            <p:ph type="sldNum" sz="quarter" idx="12"/>
          </p:nvPr>
        </p:nvSpPr>
        <p:spPr>
          <a:noFill/>
        </p:spPr>
        <p:txBody>
          <a:bodyPr/>
          <a:lstStyle/>
          <a:p>
            <a:fld id="{F0EA0AB8-23E4-47E6-9941-FB0004AAEC92}" type="slidenum">
              <a:rPr lang="en-US" altLang="zh-CN" smtClean="0"/>
              <a:pPr/>
              <a:t>61</a:t>
            </a:fld>
            <a:endParaRPr lang="en-US" altLang="zh-CN"/>
          </a:p>
        </p:txBody>
      </p:sp>
      <p:sp>
        <p:nvSpPr>
          <p:cNvPr id="65539" name="Rectangle 2"/>
          <p:cNvSpPr>
            <a:spLocks noGrp="1" noChangeArrowheads="1"/>
          </p:cNvSpPr>
          <p:nvPr>
            <p:ph type="title"/>
          </p:nvPr>
        </p:nvSpPr>
        <p:spPr/>
        <p:txBody>
          <a:bodyPr/>
          <a:lstStyle/>
          <a:p>
            <a:pPr eaLnBrk="1" hangingPunct="1"/>
            <a:r>
              <a:rPr lang="zh-CN" altLang="en-US"/>
              <a:t>网桥的工作原理</a:t>
            </a:r>
          </a:p>
        </p:txBody>
      </p:sp>
      <p:pic>
        <p:nvPicPr>
          <p:cNvPr id="65540" name="Picture 3" descr="4-40"/>
          <p:cNvPicPr>
            <a:picLocks noGrp="1" noChangeAspect="1" noChangeArrowheads="1"/>
          </p:cNvPicPr>
          <p:nvPr>
            <p:ph idx="1"/>
          </p:nvPr>
        </p:nvPicPr>
        <p:blipFill>
          <a:blip r:embed="rId2" cstate="print"/>
          <a:srcRect/>
          <a:stretch>
            <a:fillRect/>
          </a:stretch>
        </p:blipFill>
        <p:spPr>
          <a:xfrm>
            <a:off x="1116013" y="2071688"/>
            <a:ext cx="7200900" cy="3919537"/>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6"/>
          <p:cNvSpPr>
            <a:spLocks noGrp="1"/>
          </p:cNvSpPr>
          <p:nvPr>
            <p:ph type="sldNum" sz="quarter" idx="12"/>
          </p:nvPr>
        </p:nvSpPr>
        <p:spPr>
          <a:noFill/>
        </p:spPr>
        <p:txBody>
          <a:bodyPr/>
          <a:lstStyle/>
          <a:p>
            <a:fld id="{2F546265-058A-4227-94AE-F647561EA524}" type="slidenum">
              <a:rPr lang="en-US" altLang="zh-CN" smtClean="0"/>
              <a:pPr/>
              <a:t>62</a:t>
            </a:fld>
            <a:endParaRPr lang="en-US" altLang="zh-CN"/>
          </a:p>
        </p:txBody>
      </p:sp>
      <p:sp>
        <p:nvSpPr>
          <p:cNvPr id="66563" name="Rectangle 2"/>
          <p:cNvSpPr>
            <a:spLocks noGrp="1" noChangeArrowheads="1"/>
          </p:cNvSpPr>
          <p:nvPr>
            <p:ph type="title"/>
          </p:nvPr>
        </p:nvSpPr>
        <p:spPr>
          <a:xfrm>
            <a:off x="1143000" y="457201"/>
            <a:ext cx="7772400" cy="811559"/>
          </a:xfrm>
        </p:spPr>
        <p:txBody>
          <a:bodyPr/>
          <a:lstStyle/>
          <a:p>
            <a:pPr eaLnBrk="1" hangingPunct="1"/>
            <a:r>
              <a:rPr lang="zh-CN" altLang="en-US" dirty="0"/>
              <a:t>网桥所存在的问题</a:t>
            </a:r>
          </a:p>
        </p:txBody>
      </p:sp>
      <p:sp>
        <p:nvSpPr>
          <p:cNvPr id="66564" name="Rectangle 3"/>
          <p:cNvSpPr>
            <a:spLocks noGrp="1" noChangeArrowheads="1"/>
          </p:cNvSpPr>
          <p:nvPr>
            <p:ph type="body" sz="half" idx="1"/>
          </p:nvPr>
        </p:nvSpPr>
        <p:spPr>
          <a:xfrm>
            <a:off x="323528" y="3789040"/>
            <a:ext cx="8496300" cy="2881312"/>
          </a:xfrm>
        </p:spPr>
        <p:txBody>
          <a:bodyPr/>
          <a:lstStyle/>
          <a:p>
            <a:pPr eaLnBrk="1" hangingPunct="1"/>
            <a:r>
              <a:rPr lang="zh-CN" altLang="en-US" sz="2400" dirty="0">
                <a:latin typeface="+mn-ea"/>
              </a:rPr>
              <a:t>在连接不同类型的局域网时，网桥的转发存在以下</a:t>
            </a:r>
            <a:r>
              <a:rPr lang="zh-CN" altLang="en-US" sz="2400" b="1" dirty="0">
                <a:latin typeface="+mn-ea"/>
              </a:rPr>
              <a:t>主要问题</a:t>
            </a:r>
            <a:r>
              <a:rPr lang="zh-CN" altLang="en-US" sz="2400" dirty="0">
                <a:latin typeface="+mn-ea"/>
              </a:rPr>
              <a:t>（以</a:t>
            </a:r>
            <a:r>
              <a:rPr lang="en-US" altLang="zh-CN" sz="2400" dirty="0">
                <a:latin typeface="+mn-ea"/>
              </a:rPr>
              <a:t>802.3</a:t>
            </a:r>
            <a:r>
              <a:rPr lang="zh-CN" altLang="en-US" sz="2400" dirty="0">
                <a:latin typeface="+mn-ea"/>
              </a:rPr>
              <a:t>和</a:t>
            </a:r>
            <a:r>
              <a:rPr lang="en-US" altLang="zh-CN" sz="2400" dirty="0">
                <a:latin typeface="+mn-ea"/>
              </a:rPr>
              <a:t>802.11</a:t>
            </a:r>
            <a:r>
              <a:rPr lang="zh-CN" altLang="en-US" sz="2400" dirty="0">
                <a:latin typeface="+mn-ea"/>
              </a:rPr>
              <a:t>为例）：</a:t>
            </a:r>
          </a:p>
          <a:p>
            <a:pPr lvl="1" eaLnBrk="1" hangingPunct="1"/>
            <a:r>
              <a:rPr lang="zh-CN" altLang="en-US" sz="2400" dirty="0"/>
              <a:t>不同的帧格式</a:t>
            </a:r>
          </a:p>
          <a:p>
            <a:pPr lvl="2" eaLnBrk="1" hangingPunct="1"/>
            <a:r>
              <a:rPr lang="zh-CN" altLang="en-US" sz="2000" dirty="0"/>
              <a:t>由于帧格式的不同，需要重新组帧，某些域需要丢弃或产生（如</a:t>
            </a:r>
            <a:r>
              <a:rPr lang="en-US" altLang="zh-CN" sz="2000" dirty="0"/>
              <a:t>802.11</a:t>
            </a:r>
            <a:r>
              <a:rPr lang="zh-CN" altLang="en-US" sz="2000" dirty="0"/>
              <a:t>帧的持续时间），还需要重新生成检验和。</a:t>
            </a:r>
          </a:p>
          <a:p>
            <a:pPr lvl="1" eaLnBrk="1" hangingPunct="1"/>
            <a:r>
              <a:rPr lang="zh-CN" altLang="en-US" sz="2400" dirty="0"/>
              <a:t>不同的数据速率（</a:t>
            </a:r>
            <a:r>
              <a:rPr lang="en-US" altLang="zh-CN" sz="2400" dirty="0"/>
              <a:t>802.11</a:t>
            </a:r>
            <a:r>
              <a:rPr lang="zh-CN" altLang="en-US" sz="2400" dirty="0"/>
              <a:t>速率较低）</a:t>
            </a:r>
          </a:p>
          <a:p>
            <a:pPr lvl="2" eaLnBrk="1" hangingPunct="1"/>
            <a:r>
              <a:rPr lang="zh-CN" altLang="en-US" sz="2000" dirty="0"/>
              <a:t>由于速率不同，网桥需要用缓冲区存储来不及传输的帧。</a:t>
            </a:r>
          </a:p>
        </p:txBody>
      </p:sp>
      <p:pic>
        <p:nvPicPr>
          <p:cNvPr id="66565" name="Picture 4" descr="4-41"/>
          <p:cNvPicPr>
            <a:picLocks noGrp="1" noChangeAspect="1" noChangeArrowheads="1"/>
          </p:cNvPicPr>
          <p:nvPr>
            <p:ph sz="half" idx="2"/>
          </p:nvPr>
        </p:nvPicPr>
        <p:blipFill>
          <a:blip r:embed="rId2" cstate="print"/>
          <a:srcRect/>
          <a:stretch>
            <a:fillRect/>
          </a:stretch>
        </p:blipFill>
        <p:spPr>
          <a:xfrm>
            <a:off x="899592" y="1412776"/>
            <a:ext cx="6985000" cy="2144712"/>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6"/>
          <p:cNvSpPr>
            <a:spLocks noGrp="1"/>
          </p:cNvSpPr>
          <p:nvPr>
            <p:ph type="sldNum" sz="quarter" idx="12"/>
          </p:nvPr>
        </p:nvSpPr>
        <p:spPr>
          <a:noFill/>
        </p:spPr>
        <p:txBody>
          <a:bodyPr/>
          <a:lstStyle/>
          <a:p>
            <a:fld id="{ACB6B9C2-1881-4C67-8894-3A82216D6F0E}" type="slidenum">
              <a:rPr lang="en-US" altLang="zh-CN" smtClean="0"/>
              <a:pPr/>
              <a:t>63</a:t>
            </a:fld>
            <a:endParaRPr lang="en-US" altLang="zh-CN"/>
          </a:p>
        </p:txBody>
      </p:sp>
      <p:sp>
        <p:nvSpPr>
          <p:cNvPr id="67587" name="Rectangle 2"/>
          <p:cNvSpPr>
            <a:spLocks noGrp="1" noChangeArrowheads="1"/>
          </p:cNvSpPr>
          <p:nvPr>
            <p:ph type="title"/>
          </p:nvPr>
        </p:nvSpPr>
        <p:spPr>
          <a:xfrm>
            <a:off x="1143000" y="457200"/>
            <a:ext cx="7772400" cy="1052513"/>
          </a:xfrm>
        </p:spPr>
        <p:txBody>
          <a:bodyPr/>
          <a:lstStyle/>
          <a:p>
            <a:pPr eaLnBrk="1" hangingPunct="1"/>
            <a:r>
              <a:rPr lang="zh-CN" altLang="en-US"/>
              <a:t>网桥所存在的问题（续）</a:t>
            </a:r>
          </a:p>
        </p:txBody>
      </p:sp>
      <p:sp>
        <p:nvSpPr>
          <p:cNvPr id="67588" name="Rectangle 3"/>
          <p:cNvSpPr>
            <a:spLocks noGrp="1" noChangeArrowheads="1"/>
          </p:cNvSpPr>
          <p:nvPr>
            <p:ph type="body" sz="half" idx="1"/>
          </p:nvPr>
        </p:nvSpPr>
        <p:spPr>
          <a:xfrm>
            <a:off x="609600" y="2057400"/>
            <a:ext cx="7866063" cy="3886200"/>
          </a:xfrm>
        </p:spPr>
        <p:txBody>
          <a:bodyPr/>
          <a:lstStyle/>
          <a:p>
            <a:pPr lvl="1" eaLnBrk="1" hangingPunct="1">
              <a:lnSpc>
                <a:spcPct val="90000"/>
              </a:lnSpc>
            </a:pPr>
            <a:r>
              <a:rPr lang="zh-CN" altLang="en-US" sz="2400" dirty="0"/>
              <a:t>最大帧的长度</a:t>
            </a:r>
          </a:p>
          <a:p>
            <a:pPr lvl="2" eaLnBrk="1" hangingPunct="1">
              <a:lnSpc>
                <a:spcPct val="90000"/>
              </a:lnSpc>
            </a:pPr>
            <a:r>
              <a:rPr lang="zh-CN" altLang="en-US" sz="2000" dirty="0"/>
              <a:t>由于</a:t>
            </a:r>
            <a:r>
              <a:rPr lang="en-US" altLang="zh-CN" sz="2000" dirty="0"/>
              <a:t>802</a:t>
            </a:r>
            <a:r>
              <a:rPr lang="zh-CN" altLang="en-US" sz="2000" dirty="0"/>
              <a:t>标准本身不提供把长帧分片的功能，因此对于太长的帧只好丢弃。</a:t>
            </a:r>
          </a:p>
          <a:p>
            <a:pPr lvl="1" eaLnBrk="1" hangingPunct="1">
              <a:lnSpc>
                <a:spcPct val="90000"/>
              </a:lnSpc>
            </a:pPr>
            <a:r>
              <a:rPr lang="zh-CN" altLang="en-US" sz="2400" dirty="0"/>
              <a:t>安全性问题</a:t>
            </a:r>
          </a:p>
          <a:p>
            <a:pPr lvl="2" eaLnBrk="1" hangingPunct="1">
              <a:lnSpc>
                <a:spcPct val="90000"/>
              </a:lnSpc>
            </a:pPr>
            <a:r>
              <a:rPr lang="en-US" altLang="zh-CN" sz="2000" dirty="0"/>
              <a:t>802.11</a:t>
            </a:r>
            <a:r>
              <a:rPr lang="zh-CN" altLang="en-US" sz="2000" dirty="0"/>
              <a:t>可以支持加密，以太网不支持</a:t>
            </a:r>
          </a:p>
          <a:p>
            <a:pPr lvl="1" eaLnBrk="1" hangingPunct="1">
              <a:lnSpc>
                <a:spcPct val="90000"/>
              </a:lnSpc>
            </a:pPr>
            <a:r>
              <a:rPr lang="zh-CN" altLang="en-US" sz="2400" dirty="0"/>
              <a:t>服务质量问题</a:t>
            </a:r>
          </a:p>
          <a:p>
            <a:pPr lvl="2" eaLnBrk="1" hangingPunct="1">
              <a:lnSpc>
                <a:spcPct val="90000"/>
              </a:lnSpc>
            </a:pPr>
            <a:r>
              <a:rPr lang="en-US" altLang="zh-CN" sz="2000" dirty="0"/>
              <a:t>802.11</a:t>
            </a:r>
            <a:r>
              <a:rPr lang="zh-CN" altLang="en-US" sz="2000" dirty="0"/>
              <a:t>采用</a:t>
            </a:r>
            <a:r>
              <a:rPr lang="en-US" altLang="zh-CN" sz="2000" dirty="0"/>
              <a:t>PCF</a:t>
            </a:r>
            <a:r>
              <a:rPr lang="zh-CN" altLang="en-US" sz="2000" dirty="0"/>
              <a:t>可以支持</a:t>
            </a:r>
            <a:r>
              <a:rPr lang="en-US" altLang="zh-CN" sz="2000" dirty="0" err="1"/>
              <a:t>QoS</a:t>
            </a:r>
            <a:r>
              <a:rPr lang="zh-CN" altLang="en-US" sz="2000" dirty="0"/>
              <a:t>，</a:t>
            </a:r>
            <a:r>
              <a:rPr lang="en-US" altLang="zh-CN" sz="2000" dirty="0"/>
              <a:t>802.3</a:t>
            </a:r>
            <a:r>
              <a:rPr lang="zh-CN" altLang="en-US" sz="2000" dirty="0"/>
              <a:t>不支持。</a:t>
            </a:r>
          </a:p>
          <a:p>
            <a:pPr lvl="1" eaLnBrk="1" hangingPunct="1">
              <a:lnSpc>
                <a:spcPct val="90000"/>
              </a:lnSpc>
              <a:buFont typeface="Wingdings" pitchFamily="2" charset="2"/>
              <a:buNone/>
            </a:pPr>
            <a:endParaRPr lang="en-US" altLang="zh-CN"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p:spPr>
        <p:txBody>
          <a:bodyPr/>
          <a:lstStyle/>
          <a:p>
            <a:fld id="{221B24B3-AF26-4AF7-9AD8-408163BE9328}" type="slidenum">
              <a:rPr lang="en-US" altLang="zh-CN" smtClean="0"/>
              <a:pPr/>
              <a:t>64</a:t>
            </a:fld>
            <a:endParaRPr lang="en-US" altLang="zh-CN"/>
          </a:p>
        </p:txBody>
      </p:sp>
      <p:sp>
        <p:nvSpPr>
          <p:cNvPr id="68611" name="Rectangle 2"/>
          <p:cNvSpPr>
            <a:spLocks noGrp="1" noChangeArrowheads="1"/>
          </p:cNvSpPr>
          <p:nvPr>
            <p:ph type="title"/>
          </p:nvPr>
        </p:nvSpPr>
        <p:spPr/>
        <p:txBody>
          <a:bodyPr/>
          <a:lstStyle/>
          <a:p>
            <a:pPr eaLnBrk="1" hangingPunct="1"/>
            <a:r>
              <a:rPr lang="zh-CN" altLang="en-US"/>
              <a:t>网桥的类型</a:t>
            </a:r>
          </a:p>
        </p:txBody>
      </p:sp>
      <p:sp>
        <p:nvSpPr>
          <p:cNvPr id="68612" name="Rectangle 3"/>
          <p:cNvSpPr>
            <a:spLocks noGrp="1" noChangeArrowheads="1"/>
          </p:cNvSpPr>
          <p:nvPr>
            <p:ph type="body" idx="1"/>
          </p:nvPr>
        </p:nvSpPr>
        <p:spPr/>
        <p:txBody>
          <a:bodyPr/>
          <a:lstStyle/>
          <a:p>
            <a:pPr eaLnBrk="1" hangingPunct="1"/>
            <a:r>
              <a:rPr lang="zh-CN" altLang="en-US"/>
              <a:t>透明网桥（</a:t>
            </a:r>
            <a:r>
              <a:rPr lang="en-US" altLang="zh-CN"/>
              <a:t>transparent bridge</a:t>
            </a:r>
            <a:r>
              <a:rPr lang="zh-CN" altLang="en-US"/>
              <a:t>）</a:t>
            </a:r>
          </a:p>
          <a:p>
            <a:pPr eaLnBrk="1" hangingPunct="1"/>
            <a:r>
              <a:rPr lang="zh-CN" altLang="en-US"/>
              <a:t>源路由选择网桥（</a:t>
            </a:r>
            <a:r>
              <a:rPr lang="en-US" altLang="zh-CN"/>
              <a:t>source routing bridge</a:t>
            </a:r>
            <a:r>
              <a:rPr lang="zh-CN" altLang="en-US"/>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p:spPr>
        <p:txBody>
          <a:bodyPr/>
          <a:lstStyle/>
          <a:p>
            <a:fld id="{9645421D-D313-4271-B05C-4B04BDB8571A}" type="slidenum">
              <a:rPr lang="en-US" altLang="zh-CN" smtClean="0"/>
              <a:pPr/>
              <a:t>65</a:t>
            </a:fld>
            <a:endParaRPr lang="en-US" altLang="zh-CN"/>
          </a:p>
        </p:txBody>
      </p:sp>
      <p:sp>
        <p:nvSpPr>
          <p:cNvPr id="69635" name="Rectangle 2"/>
          <p:cNvSpPr>
            <a:spLocks noGrp="1" noChangeArrowheads="1"/>
          </p:cNvSpPr>
          <p:nvPr>
            <p:ph type="title"/>
          </p:nvPr>
        </p:nvSpPr>
        <p:spPr>
          <a:xfrm>
            <a:off x="900113" y="333375"/>
            <a:ext cx="8043862" cy="984250"/>
          </a:xfrm>
        </p:spPr>
        <p:txBody>
          <a:bodyPr/>
          <a:lstStyle/>
          <a:p>
            <a:pPr eaLnBrk="1" hangingPunct="1"/>
            <a:r>
              <a:rPr lang="zh-CN" altLang="en-US" sz="4000"/>
              <a:t>透明网桥（</a:t>
            </a:r>
            <a:r>
              <a:rPr lang="en-US" altLang="zh-CN" sz="4000"/>
              <a:t>transparent bridge</a:t>
            </a:r>
            <a:r>
              <a:rPr lang="zh-CN" altLang="en-US" sz="4000"/>
              <a:t>）</a:t>
            </a:r>
          </a:p>
        </p:txBody>
      </p:sp>
      <p:sp>
        <p:nvSpPr>
          <p:cNvPr id="69636" name="Rectangle 3"/>
          <p:cNvSpPr>
            <a:spLocks noGrp="1" noChangeArrowheads="1"/>
          </p:cNvSpPr>
          <p:nvPr>
            <p:ph type="body" idx="1"/>
          </p:nvPr>
        </p:nvSpPr>
        <p:spPr>
          <a:xfrm>
            <a:off x="395288" y="2017713"/>
            <a:ext cx="8559800" cy="4364037"/>
          </a:xfrm>
        </p:spPr>
        <p:txBody>
          <a:bodyPr/>
          <a:lstStyle/>
          <a:p>
            <a:pPr eaLnBrk="1" hangingPunct="1">
              <a:lnSpc>
                <a:spcPct val="90000"/>
              </a:lnSpc>
            </a:pPr>
            <a:r>
              <a:rPr lang="zh-CN" altLang="en-US" sz="2800" dirty="0"/>
              <a:t>当网桥连接局域网的初期，网桥的地址查找表的所有表项均为空。</a:t>
            </a:r>
          </a:p>
          <a:p>
            <a:pPr eaLnBrk="1" hangingPunct="1">
              <a:lnSpc>
                <a:spcPct val="90000"/>
              </a:lnSpc>
            </a:pPr>
            <a:r>
              <a:rPr lang="zh-CN" altLang="en-US" sz="2800" dirty="0"/>
              <a:t>采用逆向学习法（</a:t>
            </a:r>
            <a:r>
              <a:rPr lang="en-US" altLang="zh-CN" sz="2800" dirty="0"/>
              <a:t>backward learning)</a:t>
            </a:r>
            <a:r>
              <a:rPr lang="zh-CN" altLang="en-US" sz="2800" dirty="0"/>
              <a:t>产生目的地址查找表。</a:t>
            </a:r>
          </a:p>
          <a:p>
            <a:pPr eaLnBrk="1" hangingPunct="1">
              <a:lnSpc>
                <a:spcPct val="90000"/>
              </a:lnSpc>
            </a:pPr>
            <a:r>
              <a:rPr lang="zh-CN" altLang="en-US" sz="2800" dirty="0"/>
              <a:t>如果数据帧的源地址和目的地址属于同一个</a:t>
            </a:r>
            <a:r>
              <a:rPr lang="en-US" altLang="zh-CN" sz="2800" dirty="0"/>
              <a:t>LAN</a:t>
            </a:r>
            <a:r>
              <a:rPr lang="zh-CN" altLang="en-US" sz="2800" dirty="0"/>
              <a:t>，则丢弃该帧。</a:t>
            </a:r>
          </a:p>
          <a:p>
            <a:pPr eaLnBrk="1" hangingPunct="1">
              <a:lnSpc>
                <a:spcPct val="90000"/>
              </a:lnSpc>
            </a:pPr>
            <a:r>
              <a:rPr lang="zh-CN" altLang="en-US" sz="2800" dirty="0"/>
              <a:t>当数据帧的目的地址在网桥地址表上查找不到时，采用扩散法进行转发，即向除接收端口以外的所有端口转发。</a:t>
            </a:r>
          </a:p>
          <a:p>
            <a:pPr eaLnBrk="1" hangingPunct="1">
              <a:lnSpc>
                <a:spcPct val="90000"/>
              </a:lnSpc>
            </a:pPr>
            <a:r>
              <a:rPr lang="zh-CN" altLang="en-US" sz="2800" dirty="0"/>
              <a:t>网桥的地址查找表定期更新。</a:t>
            </a:r>
          </a:p>
          <a:p>
            <a:pPr eaLnBrk="1" hangingPunct="1">
              <a:lnSpc>
                <a:spcPct val="90000"/>
              </a:lnSpc>
            </a:pPr>
            <a:endParaRPr lang="en-US" altLang="zh-CN"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3"/>
          <p:cNvSpPr>
            <a:spLocks noGrp="1"/>
          </p:cNvSpPr>
          <p:nvPr>
            <p:ph type="sldNum" sz="quarter" idx="12"/>
          </p:nvPr>
        </p:nvSpPr>
        <p:spPr>
          <a:noFill/>
        </p:spPr>
        <p:txBody>
          <a:bodyPr/>
          <a:lstStyle/>
          <a:p>
            <a:fld id="{90B09F12-9225-47B6-8684-84A9A263B29D}" type="slidenum">
              <a:rPr lang="en-US" altLang="zh-CN" smtClean="0"/>
              <a:pPr/>
              <a:t>66</a:t>
            </a:fld>
            <a:endParaRPr lang="en-US" altLang="zh-CN"/>
          </a:p>
        </p:txBody>
      </p:sp>
      <p:grpSp>
        <p:nvGrpSpPr>
          <p:cNvPr id="70659" name="Group 2"/>
          <p:cNvGrpSpPr>
            <a:grpSpLocks/>
          </p:cNvGrpSpPr>
          <p:nvPr/>
        </p:nvGrpSpPr>
        <p:grpSpPr bwMode="auto">
          <a:xfrm>
            <a:off x="685800" y="1828800"/>
            <a:ext cx="7886700" cy="4849813"/>
            <a:chOff x="384" y="624"/>
            <a:chExt cx="5112" cy="3636"/>
          </a:xfrm>
        </p:grpSpPr>
        <p:sp>
          <p:nvSpPr>
            <p:cNvPr id="70661" name="Line 3"/>
            <p:cNvSpPr>
              <a:spLocks noChangeShapeType="1"/>
            </p:cNvSpPr>
            <p:nvPr/>
          </p:nvSpPr>
          <p:spPr bwMode="auto">
            <a:xfrm>
              <a:off x="1536" y="1584"/>
              <a:ext cx="0" cy="576"/>
            </a:xfrm>
            <a:prstGeom prst="line">
              <a:avLst/>
            </a:prstGeom>
            <a:noFill/>
            <a:ln w="9525">
              <a:solidFill>
                <a:schemeClr val="tx1"/>
              </a:solidFill>
              <a:round/>
              <a:headEnd/>
              <a:tailEnd/>
            </a:ln>
          </p:spPr>
          <p:txBody>
            <a:bodyPr/>
            <a:lstStyle/>
            <a:p>
              <a:endParaRPr lang="zh-CN" altLang="en-US"/>
            </a:p>
          </p:txBody>
        </p:sp>
        <p:grpSp>
          <p:nvGrpSpPr>
            <p:cNvPr id="70662" name="Group 4"/>
            <p:cNvGrpSpPr>
              <a:grpSpLocks/>
            </p:cNvGrpSpPr>
            <p:nvPr/>
          </p:nvGrpSpPr>
          <p:grpSpPr bwMode="auto">
            <a:xfrm>
              <a:off x="768" y="864"/>
              <a:ext cx="2160" cy="768"/>
              <a:chOff x="768" y="864"/>
              <a:chExt cx="2160" cy="768"/>
            </a:xfrm>
          </p:grpSpPr>
          <p:pic>
            <p:nvPicPr>
              <p:cNvPr id="70719" name="Picture 5"/>
              <p:cNvPicPr>
                <a:picLocks noChangeAspect="1" noChangeArrowheads="1"/>
              </p:cNvPicPr>
              <p:nvPr/>
            </p:nvPicPr>
            <p:blipFill>
              <a:blip r:embed="rId2" cstate="print"/>
              <a:srcRect/>
              <a:stretch>
                <a:fillRect/>
              </a:stretch>
            </p:blipFill>
            <p:spPr bwMode="auto">
              <a:xfrm>
                <a:off x="816" y="864"/>
                <a:ext cx="480" cy="449"/>
              </a:xfrm>
              <a:prstGeom prst="rect">
                <a:avLst/>
              </a:prstGeom>
              <a:noFill/>
              <a:ln w="9525">
                <a:noFill/>
                <a:miter lim="800000"/>
                <a:headEnd/>
                <a:tailEnd/>
              </a:ln>
            </p:spPr>
          </p:pic>
          <p:sp>
            <p:nvSpPr>
              <p:cNvPr id="70720" name="Line 6"/>
              <p:cNvSpPr>
                <a:spLocks noChangeShapeType="1"/>
              </p:cNvSpPr>
              <p:nvPr/>
            </p:nvSpPr>
            <p:spPr bwMode="auto">
              <a:xfrm>
                <a:off x="768" y="1584"/>
                <a:ext cx="2160" cy="0"/>
              </a:xfrm>
              <a:prstGeom prst="line">
                <a:avLst/>
              </a:prstGeom>
              <a:noFill/>
              <a:ln w="57150">
                <a:solidFill>
                  <a:schemeClr val="tx1"/>
                </a:solidFill>
                <a:round/>
                <a:headEnd/>
                <a:tailEnd/>
              </a:ln>
            </p:spPr>
            <p:txBody>
              <a:bodyPr/>
              <a:lstStyle/>
              <a:p>
                <a:endParaRPr lang="zh-CN" altLang="en-US"/>
              </a:p>
            </p:txBody>
          </p:sp>
          <p:sp>
            <p:nvSpPr>
              <p:cNvPr id="70721" name="Line 7"/>
              <p:cNvSpPr>
                <a:spLocks noChangeShapeType="1"/>
              </p:cNvSpPr>
              <p:nvPr/>
            </p:nvSpPr>
            <p:spPr bwMode="auto">
              <a:xfrm flipV="1">
                <a:off x="1056" y="1248"/>
                <a:ext cx="0" cy="336"/>
              </a:xfrm>
              <a:prstGeom prst="line">
                <a:avLst/>
              </a:prstGeom>
              <a:noFill/>
              <a:ln w="9525">
                <a:solidFill>
                  <a:schemeClr val="tx1"/>
                </a:solidFill>
                <a:round/>
                <a:headEnd/>
                <a:tailEnd/>
              </a:ln>
            </p:spPr>
            <p:txBody>
              <a:bodyPr/>
              <a:lstStyle/>
              <a:p>
                <a:endParaRPr lang="zh-CN" altLang="en-US"/>
              </a:p>
            </p:txBody>
          </p:sp>
          <p:sp>
            <p:nvSpPr>
              <p:cNvPr id="70722" name="Rectangle 8"/>
              <p:cNvSpPr>
                <a:spLocks noChangeArrowheads="1"/>
              </p:cNvSpPr>
              <p:nvPr/>
            </p:nvSpPr>
            <p:spPr bwMode="auto">
              <a:xfrm>
                <a:off x="100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723" name="Picture 9"/>
              <p:cNvPicPr>
                <a:picLocks noChangeAspect="1" noChangeArrowheads="1"/>
              </p:cNvPicPr>
              <p:nvPr/>
            </p:nvPicPr>
            <p:blipFill>
              <a:blip r:embed="rId2" cstate="print"/>
              <a:srcRect/>
              <a:stretch>
                <a:fillRect/>
              </a:stretch>
            </p:blipFill>
            <p:spPr bwMode="auto">
              <a:xfrm>
                <a:off x="1296" y="864"/>
                <a:ext cx="480" cy="449"/>
              </a:xfrm>
              <a:prstGeom prst="rect">
                <a:avLst/>
              </a:prstGeom>
              <a:noFill/>
              <a:ln w="9525">
                <a:noFill/>
                <a:miter lim="800000"/>
                <a:headEnd/>
                <a:tailEnd/>
              </a:ln>
            </p:spPr>
          </p:pic>
          <p:sp>
            <p:nvSpPr>
              <p:cNvPr id="70724" name="Line 10"/>
              <p:cNvSpPr>
                <a:spLocks noChangeShapeType="1"/>
              </p:cNvSpPr>
              <p:nvPr/>
            </p:nvSpPr>
            <p:spPr bwMode="auto">
              <a:xfrm flipV="1">
                <a:off x="1536" y="1248"/>
                <a:ext cx="0" cy="336"/>
              </a:xfrm>
              <a:prstGeom prst="line">
                <a:avLst/>
              </a:prstGeom>
              <a:noFill/>
              <a:ln w="9525">
                <a:solidFill>
                  <a:schemeClr val="tx1"/>
                </a:solidFill>
                <a:round/>
                <a:headEnd/>
                <a:tailEnd/>
              </a:ln>
            </p:spPr>
            <p:txBody>
              <a:bodyPr/>
              <a:lstStyle/>
              <a:p>
                <a:endParaRPr lang="zh-CN" altLang="en-US"/>
              </a:p>
            </p:txBody>
          </p:sp>
          <p:sp>
            <p:nvSpPr>
              <p:cNvPr id="70725" name="Rectangle 11"/>
              <p:cNvSpPr>
                <a:spLocks noChangeArrowheads="1"/>
              </p:cNvSpPr>
              <p:nvPr/>
            </p:nvSpPr>
            <p:spPr bwMode="auto">
              <a:xfrm>
                <a:off x="148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726" name="Picture 12"/>
              <p:cNvPicPr>
                <a:picLocks noChangeAspect="1" noChangeArrowheads="1"/>
              </p:cNvPicPr>
              <p:nvPr/>
            </p:nvPicPr>
            <p:blipFill>
              <a:blip r:embed="rId2" cstate="print"/>
              <a:srcRect/>
              <a:stretch>
                <a:fillRect/>
              </a:stretch>
            </p:blipFill>
            <p:spPr bwMode="auto">
              <a:xfrm>
                <a:off x="1776" y="864"/>
                <a:ext cx="480" cy="449"/>
              </a:xfrm>
              <a:prstGeom prst="rect">
                <a:avLst/>
              </a:prstGeom>
              <a:noFill/>
              <a:ln w="9525">
                <a:noFill/>
                <a:miter lim="800000"/>
                <a:headEnd/>
                <a:tailEnd/>
              </a:ln>
            </p:spPr>
          </p:pic>
          <p:sp>
            <p:nvSpPr>
              <p:cNvPr id="70727" name="Line 13"/>
              <p:cNvSpPr>
                <a:spLocks noChangeShapeType="1"/>
              </p:cNvSpPr>
              <p:nvPr/>
            </p:nvSpPr>
            <p:spPr bwMode="auto">
              <a:xfrm flipV="1">
                <a:off x="2016" y="1248"/>
                <a:ext cx="0" cy="336"/>
              </a:xfrm>
              <a:prstGeom prst="line">
                <a:avLst/>
              </a:prstGeom>
              <a:noFill/>
              <a:ln w="9525">
                <a:solidFill>
                  <a:schemeClr val="tx1"/>
                </a:solidFill>
                <a:round/>
                <a:headEnd/>
                <a:tailEnd/>
              </a:ln>
            </p:spPr>
            <p:txBody>
              <a:bodyPr/>
              <a:lstStyle/>
              <a:p>
                <a:endParaRPr lang="zh-CN" altLang="en-US"/>
              </a:p>
            </p:txBody>
          </p:sp>
          <p:sp>
            <p:nvSpPr>
              <p:cNvPr id="70728" name="Rectangle 14"/>
              <p:cNvSpPr>
                <a:spLocks noChangeArrowheads="1"/>
              </p:cNvSpPr>
              <p:nvPr/>
            </p:nvSpPr>
            <p:spPr bwMode="auto">
              <a:xfrm>
                <a:off x="196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729" name="Picture 15"/>
              <p:cNvPicPr>
                <a:picLocks noChangeAspect="1" noChangeArrowheads="1"/>
              </p:cNvPicPr>
              <p:nvPr/>
            </p:nvPicPr>
            <p:blipFill>
              <a:blip r:embed="rId2" cstate="print"/>
              <a:srcRect/>
              <a:stretch>
                <a:fillRect/>
              </a:stretch>
            </p:blipFill>
            <p:spPr bwMode="auto">
              <a:xfrm>
                <a:off x="2256" y="864"/>
                <a:ext cx="480" cy="449"/>
              </a:xfrm>
              <a:prstGeom prst="rect">
                <a:avLst/>
              </a:prstGeom>
              <a:noFill/>
              <a:ln w="9525">
                <a:noFill/>
                <a:miter lim="800000"/>
                <a:headEnd/>
                <a:tailEnd/>
              </a:ln>
            </p:spPr>
          </p:pic>
          <p:sp>
            <p:nvSpPr>
              <p:cNvPr id="70730" name="Line 16"/>
              <p:cNvSpPr>
                <a:spLocks noChangeShapeType="1"/>
              </p:cNvSpPr>
              <p:nvPr/>
            </p:nvSpPr>
            <p:spPr bwMode="auto">
              <a:xfrm flipV="1">
                <a:off x="2496" y="1248"/>
                <a:ext cx="0" cy="336"/>
              </a:xfrm>
              <a:prstGeom prst="line">
                <a:avLst/>
              </a:prstGeom>
              <a:noFill/>
              <a:ln w="9525">
                <a:solidFill>
                  <a:schemeClr val="tx1"/>
                </a:solidFill>
                <a:round/>
                <a:headEnd/>
                <a:tailEnd/>
              </a:ln>
            </p:spPr>
            <p:txBody>
              <a:bodyPr/>
              <a:lstStyle/>
              <a:p>
                <a:endParaRPr lang="zh-CN" altLang="en-US"/>
              </a:p>
            </p:txBody>
          </p:sp>
          <p:sp>
            <p:nvSpPr>
              <p:cNvPr id="70731" name="Rectangle 17"/>
              <p:cNvSpPr>
                <a:spLocks noChangeArrowheads="1"/>
              </p:cNvSpPr>
              <p:nvPr/>
            </p:nvSpPr>
            <p:spPr bwMode="auto">
              <a:xfrm>
                <a:off x="24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grpSp>
        <p:sp>
          <p:nvSpPr>
            <p:cNvPr id="200722" name="Rectangle 18"/>
            <p:cNvSpPr>
              <a:spLocks noChangeArrowheads="1"/>
            </p:cNvSpPr>
            <p:nvPr/>
          </p:nvSpPr>
          <p:spPr bwMode="auto">
            <a:xfrm>
              <a:off x="1104" y="2161"/>
              <a:ext cx="768" cy="52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a:latin typeface="Arial" pitchFamily="34" charset="0"/>
                </a:rPr>
                <a:t>Bridge</a:t>
              </a:r>
            </a:p>
          </p:txBody>
        </p:sp>
        <p:sp>
          <p:nvSpPr>
            <p:cNvPr id="70664" name="Line 19"/>
            <p:cNvSpPr>
              <a:spLocks noChangeShapeType="1"/>
            </p:cNvSpPr>
            <p:nvPr/>
          </p:nvSpPr>
          <p:spPr bwMode="auto">
            <a:xfrm>
              <a:off x="1632" y="2688"/>
              <a:ext cx="0" cy="528"/>
            </a:xfrm>
            <a:prstGeom prst="line">
              <a:avLst/>
            </a:prstGeom>
            <a:noFill/>
            <a:ln w="9525">
              <a:solidFill>
                <a:schemeClr val="tx1"/>
              </a:solidFill>
              <a:round/>
              <a:headEnd/>
              <a:tailEnd/>
            </a:ln>
          </p:spPr>
          <p:txBody>
            <a:bodyPr/>
            <a:lstStyle/>
            <a:p>
              <a:endParaRPr lang="zh-CN" altLang="en-US"/>
            </a:p>
          </p:txBody>
        </p:sp>
        <p:pic>
          <p:nvPicPr>
            <p:cNvPr id="70665" name="Picture 20"/>
            <p:cNvPicPr>
              <a:picLocks noChangeAspect="1" noChangeArrowheads="1"/>
            </p:cNvPicPr>
            <p:nvPr/>
          </p:nvPicPr>
          <p:blipFill>
            <a:blip r:embed="rId2" cstate="print"/>
            <a:srcRect/>
            <a:stretch>
              <a:fillRect/>
            </a:stretch>
          </p:blipFill>
          <p:spPr bwMode="auto">
            <a:xfrm>
              <a:off x="384" y="3487"/>
              <a:ext cx="480" cy="449"/>
            </a:xfrm>
            <a:prstGeom prst="rect">
              <a:avLst/>
            </a:prstGeom>
            <a:noFill/>
            <a:ln w="9525">
              <a:noFill/>
              <a:miter lim="800000"/>
              <a:headEnd/>
              <a:tailEnd/>
            </a:ln>
          </p:spPr>
        </p:pic>
        <p:sp>
          <p:nvSpPr>
            <p:cNvPr id="70666" name="Line 21"/>
            <p:cNvSpPr>
              <a:spLocks noChangeShapeType="1"/>
            </p:cNvSpPr>
            <p:nvPr/>
          </p:nvSpPr>
          <p:spPr bwMode="auto">
            <a:xfrm>
              <a:off x="384" y="3168"/>
              <a:ext cx="2160" cy="0"/>
            </a:xfrm>
            <a:prstGeom prst="line">
              <a:avLst/>
            </a:prstGeom>
            <a:noFill/>
            <a:ln w="57150">
              <a:solidFill>
                <a:schemeClr val="tx1"/>
              </a:solidFill>
              <a:round/>
              <a:headEnd/>
              <a:tailEnd/>
            </a:ln>
          </p:spPr>
          <p:txBody>
            <a:bodyPr/>
            <a:lstStyle/>
            <a:p>
              <a:endParaRPr lang="zh-CN" altLang="en-US"/>
            </a:p>
          </p:txBody>
        </p:sp>
        <p:sp>
          <p:nvSpPr>
            <p:cNvPr id="70667" name="Line 22"/>
            <p:cNvSpPr>
              <a:spLocks noChangeShapeType="1"/>
            </p:cNvSpPr>
            <p:nvPr/>
          </p:nvSpPr>
          <p:spPr bwMode="auto">
            <a:xfrm flipV="1">
              <a:off x="672" y="3168"/>
              <a:ext cx="0" cy="336"/>
            </a:xfrm>
            <a:prstGeom prst="line">
              <a:avLst/>
            </a:prstGeom>
            <a:noFill/>
            <a:ln w="9525">
              <a:solidFill>
                <a:schemeClr val="tx1"/>
              </a:solidFill>
              <a:round/>
              <a:headEnd/>
              <a:tailEnd/>
            </a:ln>
          </p:spPr>
          <p:txBody>
            <a:bodyPr/>
            <a:lstStyle/>
            <a:p>
              <a:endParaRPr lang="zh-CN" altLang="en-US"/>
            </a:p>
          </p:txBody>
        </p:sp>
        <p:sp>
          <p:nvSpPr>
            <p:cNvPr id="70668" name="Rectangle 23"/>
            <p:cNvSpPr>
              <a:spLocks noChangeArrowheads="1"/>
            </p:cNvSpPr>
            <p:nvPr/>
          </p:nvSpPr>
          <p:spPr bwMode="auto">
            <a:xfrm>
              <a:off x="62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69" name="Picture 24"/>
            <p:cNvPicPr>
              <a:picLocks noChangeAspect="1" noChangeArrowheads="1"/>
            </p:cNvPicPr>
            <p:nvPr/>
          </p:nvPicPr>
          <p:blipFill>
            <a:blip r:embed="rId2" cstate="print"/>
            <a:srcRect/>
            <a:stretch>
              <a:fillRect/>
            </a:stretch>
          </p:blipFill>
          <p:spPr bwMode="auto">
            <a:xfrm>
              <a:off x="864" y="3487"/>
              <a:ext cx="480" cy="449"/>
            </a:xfrm>
            <a:prstGeom prst="rect">
              <a:avLst/>
            </a:prstGeom>
            <a:noFill/>
            <a:ln w="9525">
              <a:noFill/>
              <a:miter lim="800000"/>
              <a:headEnd/>
              <a:tailEnd/>
            </a:ln>
          </p:spPr>
        </p:pic>
        <p:sp>
          <p:nvSpPr>
            <p:cNvPr id="70670" name="Line 25"/>
            <p:cNvSpPr>
              <a:spLocks noChangeShapeType="1"/>
            </p:cNvSpPr>
            <p:nvPr/>
          </p:nvSpPr>
          <p:spPr bwMode="auto">
            <a:xfrm flipV="1">
              <a:off x="1152" y="3168"/>
              <a:ext cx="0" cy="336"/>
            </a:xfrm>
            <a:prstGeom prst="line">
              <a:avLst/>
            </a:prstGeom>
            <a:noFill/>
            <a:ln w="9525">
              <a:solidFill>
                <a:schemeClr val="tx1"/>
              </a:solidFill>
              <a:round/>
              <a:headEnd/>
              <a:tailEnd/>
            </a:ln>
          </p:spPr>
          <p:txBody>
            <a:bodyPr/>
            <a:lstStyle/>
            <a:p>
              <a:endParaRPr lang="zh-CN" altLang="en-US"/>
            </a:p>
          </p:txBody>
        </p:sp>
        <p:sp>
          <p:nvSpPr>
            <p:cNvPr id="70671" name="Rectangle 26"/>
            <p:cNvSpPr>
              <a:spLocks noChangeArrowheads="1"/>
            </p:cNvSpPr>
            <p:nvPr/>
          </p:nvSpPr>
          <p:spPr bwMode="auto">
            <a:xfrm>
              <a:off x="110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72" name="Picture 27"/>
            <p:cNvPicPr>
              <a:picLocks noChangeAspect="1" noChangeArrowheads="1"/>
            </p:cNvPicPr>
            <p:nvPr/>
          </p:nvPicPr>
          <p:blipFill>
            <a:blip r:embed="rId2" cstate="print"/>
            <a:srcRect/>
            <a:stretch>
              <a:fillRect/>
            </a:stretch>
          </p:blipFill>
          <p:spPr bwMode="auto">
            <a:xfrm>
              <a:off x="1344" y="3487"/>
              <a:ext cx="480" cy="449"/>
            </a:xfrm>
            <a:prstGeom prst="rect">
              <a:avLst/>
            </a:prstGeom>
            <a:noFill/>
            <a:ln w="9525">
              <a:noFill/>
              <a:miter lim="800000"/>
              <a:headEnd/>
              <a:tailEnd/>
            </a:ln>
          </p:spPr>
        </p:pic>
        <p:sp>
          <p:nvSpPr>
            <p:cNvPr id="70673" name="Line 28"/>
            <p:cNvSpPr>
              <a:spLocks noChangeShapeType="1"/>
            </p:cNvSpPr>
            <p:nvPr/>
          </p:nvSpPr>
          <p:spPr bwMode="auto">
            <a:xfrm flipV="1">
              <a:off x="1632" y="3168"/>
              <a:ext cx="0" cy="336"/>
            </a:xfrm>
            <a:prstGeom prst="line">
              <a:avLst/>
            </a:prstGeom>
            <a:noFill/>
            <a:ln w="9525">
              <a:solidFill>
                <a:schemeClr val="tx1"/>
              </a:solidFill>
              <a:round/>
              <a:headEnd/>
              <a:tailEnd/>
            </a:ln>
          </p:spPr>
          <p:txBody>
            <a:bodyPr/>
            <a:lstStyle/>
            <a:p>
              <a:endParaRPr lang="zh-CN" altLang="en-US"/>
            </a:p>
          </p:txBody>
        </p:sp>
        <p:sp>
          <p:nvSpPr>
            <p:cNvPr id="70674" name="Rectangle 29"/>
            <p:cNvSpPr>
              <a:spLocks noChangeArrowheads="1"/>
            </p:cNvSpPr>
            <p:nvPr/>
          </p:nvSpPr>
          <p:spPr bwMode="auto">
            <a:xfrm>
              <a:off x="158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75" name="Picture 30"/>
            <p:cNvPicPr>
              <a:picLocks noChangeAspect="1" noChangeArrowheads="1"/>
            </p:cNvPicPr>
            <p:nvPr/>
          </p:nvPicPr>
          <p:blipFill>
            <a:blip r:embed="rId2" cstate="print"/>
            <a:srcRect/>
            <a:stretch>
              <a:fillRect/>
            </a:stretch>
          </p:blipFill>
          <p:spPr bwMode="auto">
            <a:xfrm>
              <a:off x="1824" y="3487"/>
              <a:ext cx="480" cy="449"/>
            </a:xfrm>
            <a:prstGeom prst="rect">
              <a:avLst/>
            </a:prstGeom>
            <a:noFill/>
            <a:ln w="9525">
              <a:noFill/>
              <a:miter lim="800000"/>
              <a:headEnd/>
              <a:tailEnd/>
            </a:ln>
          </p:spPr>
        </p:pic>
        <p:sp>
          <p:nvSpPr>
            <p:cNvPr id="70676" name="Line 31"/>
            <p:cNvSpPr>
              <a:spLocks noChangeShapeType="1"/>
            </p:cNvSpPr>
            <p:nvPr/>
          </p:nvSpPr>
          <p:spPr bwMode="auto">
            <a:xfrm flipV="1">
              <a:off x="2112" y="3168"/>
              <a:ext cx="0" cy="336"/>
            </a:xfrm>
            <a:prstGeom prst="line">
              <a:avLst/>
            </a:prstGeom>
            <a:noFill/>
            <a:ln w="9525">
              <a:solidFill>
                <a:schemeClr val="tx1"/>
              </a:solidFill>
              <a:round/>
              <a:headEnd/>
              <a:tailEnd/>
            </a:ln>
          </p:spPr>
          <p:txBody>
            <a:bodyPr/>
            <a:lstStyle/>
            <a:p>
              <a:endParaRPr lang="zh-CN" altLang="en-US"/>
            </a:p>
          </p:txBody>
        </p:sp>
        <p:sp>
          <p:nvSpPr>
            <p:cNvPr id="70677" name="Rectangle 32"/>
            <p:cNvSpPr>
              <a:spLocks noChangeArrowheads="1"/>
            </p:cNvSpPr>
            <p:nvPr/>
          </p:nvSpPr>
          <p:spPr bwMode="auto">
            <a:xfrm>
              <a:off x="206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70678" name="Line 33"/>
            <p:cNvSpPr>
              <a:spLocks noChangeShapeType="1"/>
            </p:cNvSpPr>
            <p:nvPr/>
          </p:nvSpPr>
          <p:spPr bwMode="auto">
            <a:xfrm>
              <a:off x="3336" y="1584"/>
              <a:ext cx="2160" cy="0"/>
            </a:xfrm>
            <a:prstGeom prst="line">
              <a:avLst/>
            </a:prstGeom>
            <a:noFill/>
            <a:ln w="57150">
              <a:solidFill>
                <a:schemeClr val="tx1"/>
              </a:solidFill>
              <a:round/>
              <a:headEnd/>
              <a:tailEnd/>
            </a:ln>
          </p:spPr>
          <p:txBody>
            <a:bodyPr/>
            <a:lstStyle/>
            <a:p>
              <a:endParaRPr lang="zh-CN" altLang="en-US"/>
            </a:p>
          </p:txBody>
        </p:sp>
        <p:pic>
          <p:nvPicPr>
            <p:cNvPr id="70679" name="Picture 34"/>
            <p:cNvPicPr>
              <a:picLocks noChangeAspect="1" noChangeArrowheads="1"/>
            </p:cNvPicPr>
            <p:nvPr/>
          </p:nvPicPr>
          <p:blipFill>
            <a:blip r:embed="rId2" cstate="print"/>
            <a:srcRect/>
            <a:stretch>
              <a:fillRect/>
            </a:stretch>
          </p:blipFill>
          <p:spPr bwMode="auto">
            <a:xfrm>
              <a:off x="3864" y="864"/>
              <a:ext cx="480" cy="449"/>
            </a:xfrm>
            <a:prstGeom prst="rect">
              <a:avLst/>
            </a:prstGeom>
            <a:noFill/>
            <a:ln w="9525">
              <a:noFill/>
              <a:miter lim="800000"/>
              <a:headEnd/>
              <a:tailEnd/>
            </a:ln>
          </p:spPr>
        </p:pic>
        <p:sp>
          <p:nvSpPr>
            <p:cNvPr id="70680" name="Line 35"/>
            <p:cNvSpPr>
              <a:spLocks noChangeShapeType="1"/>
            </p:cNvSpPr>
            <p:nvPr/>
          </p:nvSpPr>
          <p:spPr bwMode="auto">
            <a:xfrm flipV="1">
              <a:off x="4104" y="1248"/>
              <a:ext cx="0" cy="336"/>
            </a:xfrm>
            <a:prstGeom prst="line">
              <a:avLst/>
            </a:prstGeom>
            <a:noFill/>
            <a:ln w="9525">
              <a:solidFill>
                <a:schemeClr val="tx1"/>
              </a:solidFill>
              <a:round/>
              <a:headEnd/>
              <a:tailEnd/>
            </a:ln>
          </p:spPr>
          <p:txBody>
            <a:bodyPr/>
            <a:lstStyle/>
            <a:p>
              <a:endParaRPr lang="zh-CN" altLang="en-US"/>
            </a:p>
          </p:txBody>
        </p:sp>
        <p:sp>
          <p:nvSpPr>
            <p:cNvPr id="70681" name="Rectangle 36"/>
            <p:cNvSpPr>
              <a:spLocks noChangeArrowheads="1"/>
            </p:cNvSpPr>
            <p:nvPr/>
          </p:nvSpPr>
          <p:spPr bwMode="auto">
            <a:xfrm>
              <a:off x="405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82" name="Picture 37"/>
            <p:cNvPicPr>
              <a:picLocks noChangeAspect="1" noChangeArrowheads="1"/>
            </p:cNvPicPr>
            <p:nvPr/>
          </p:nvPicPr>
          <p:blipFill>
            <a:blip r:embed="rId2" cstate="print"/>
            <a:srcRect/>
            <a:stretch>
              <a:fillRect/>
            </a:stretch>
          </p:blipFill>
          <p:spPr bwMode="auto">
            <a:xfrm>
              <a:off x="4344" y="864"/>
              <a:ext cx="480" cy="449"/>
            </a:xfrm>
            <a:prstGeom prst="rect">
              <a:avLst/>
            </a:prstGeom>
            <a:noFill/>
            <a:ln w="9525">
              <a:noFill/>
              <a:miter lim="800000"/>
              <a:headEnd/>
              <a:tailEnd/>
            </a:ln>
          </p:spPr>
        </p:pic>
        <p:sp>
          <p:nvSpPr>
            <p:cNvPr id="70683" name="Line 38"/>
            <p:cNvSpPr>
              <a:spLocks noChangeShapeType="1"/>
            </p:cNvSpPr>
            <p:nvPr/>
          </p:nvSpPr>
          <p:spPr bwMode="auto">
            <a:xfrm flipV="1">
              <a:off x="4584" y="1248"/>
              <a:ext cx="0" cy="336"/>
            </a:xfrm>
            <a:prstGeom prst="line">
              <a:avLst/>
            </a:prstGeom>
            <a:noFill/>
            <a:ln w="9525">
              <a:solidFill>
                <a:schemeClr val="tx1"/>
              </a:solidFill>
              <a:round/>
              <a:headEnd/>
              <a:tailEnd/>
            </a:ln>
          </p:spPr>
          <p:txBody>
            <a:bodyPr/>
            <a:lstStyle/>
            <a:p>
              <a:endParaRPr lang="zh-CN" altLang="en-US"/>
            </a:p>
          </p:txBody>
        </p:sp>
        <p:sp>
          <p:nvSpPr>
            <p:cNvPr id="70684" name="Rectangle 39"/>
            <p:cNvSpPr>
              <a:spLocks noChangeArrowheads="1"/>
            </p:cNvSpPr>
            <p:nvPr/>
          </p:nvSpPr>
          <p:spPr bwMode="auto">
            <a:xfrm>
              <a:off x="453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85" name="Picture 40"/>
            <p:cNvPicPr>
              <a:picLocks noChangeAspect="1" noChangeArrowheads="1"/>
            </p:cNvPicPr>
            <p:nvPr/>
          </p:nvPicPr>
          <p:blipFill>
            <a:blip r:embed="rId2" cstate="print"/>
            <a:srcRect/>
            <a:stretch>
              <a:fillRect/>
            </a:stretch>
          </p:blipFill>
          <p:spPr bwMode="auto">
            <a:xfrm>
              <a:off x="4824" y="864"/>
              <a:ext cx="480" cy="449"/>
            </a:xfrm>
            <a:prstGeom prst="rect">
              <a:avLst/>
            </a:prstGeom>
            <a:noFill/>
            <a:ln w="9525">
              <a:noFill/>
              <a:miter lim="800000"/>
              <a:headEnd/>
              <a:tailEnd/>
            </a:ln>
          </p:spPr>
        </p:pic>
        <p:sp>
          <p:nvSpPr>
            <p:cNvPr id="70686" name="Line 41"/>
            <p:cNvSpPr>
              <a:spLocks noChangeShapeType="1"/>
            </p:cNvSpPr>
            <p:nvPr/>
          </p:nvSpPr>
          <p:spPr bwMode="auto">
            <a:xfrm flipV="1">
              <a:off x="5064" y="1248"/>
              <a:ext cx="0" cy="336"/>
            </a:xfrm>
            <a:prstGeom prst="line">
              <a:avLst/>
            </a:prstGeom>
            <a:noFill/>
            <a:ln w="9525">
              <a:solidFill>
                <a:schemeClr val="tx1"/>
              </a:solidFill>
              <a:round/>
              <a:headEnd/>
              <a:tailEnd/>
            </a:ln>
          </p:spPr>
          <p:txBody>
            <a:bodyPr/>
            <a:lstStyle/>
            <a:p>
              <a:endParaRPr lang="zh-CN" altLang="en-US"/>
            </a:p>
          </p:txBody>
        </p:sp>
        <p:sp>
          <p:nvSpPr>
            <p:cNvPr id="70687" name="Rectangle 42"/>
            <p:cNvSpPr>
              <a:spLocks noChangeArrowheads="1"/>
            </p:cNvSpPr>
            <p:nvPr/>
          </p:nvSpPr>
          <p:spPr bwMode="auto">
            <a:xfrm>
              <a:off x="501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200747" name="Rectangle 43"/>
            <p:cNvSpPr>
              <a:spLocks noChangeArrowheads="1"/>
            </p:cNvSpPr>
            <p:nvPr/>
          </p:nvSpPr>
          <p:spPr bwMode="auto">
            <a:xfrm>
              <a:off x="2928" y="1248"/>
              <a:ext cx="771" cy="52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a:latin typeface="Arial" pitchFamily="34" charset="0"/>
                </a:rPr>
                <a:t>Bridge</a:t>
              </a:r>
            </a:p>
          </p:txBody>
        </p:sp>
        <p:sp>
          <p:nvSpPr>
            <p:cNvPr id="70689" name="Line 44"/>
            <p:cNvSpPr>
              <a:spLocks noChangeShapeType="1"/>
            </p:cNvSpPr>
            <p:nvPr/>
          </p:nvSpPr>
          <p:spPr bwMode="auto">
            <a:xfrm>
              <a:off x="2352" y="2064"/>
              <a:ext cx="0" cy="768"/>
            </a:xfrm>
            <a:prstGeom prst="line">
              <a:avLst/>
            </a:prstGeom>
            <a:noFill/>
            <a:ln w="9525">
              <a:solidFill>
                <a:schemeClr val="tx1"/>
              </a:solidFill>
              <a:round/>
              <a:headEnd/>
              <a:tailEnd/>
            </a:ln>
          </p:spPr>
          <p:txBody>
            <a:bodyPr/>
            <a:lstStyle/>
            <a:p>
              <a:endParaRPr lang="zh-CN" altLang="en-US"/>
            </a:p>
          </p:txBody>
        </p:sp>
        <p:sp>
          <p:nvSpPr>
            <p:cNvPr id="70690" name="Line 45"/>
            <p:cNvSpPr>
              <a:spLocks noChangeShapeType="1"/>
            </p:cNvSpPr>
            <p:nvPr/>
          </p:nvSpPr>
          <p:spPr bwMode="auto">
            <a:xfrm>
              <a:off x="2055" y="2199"/>
              <a:ext cx="624" cy="0"/>
            </a:xfrm>
            <a:prstGeom prst="line">
              <a:avLst/>
            </a:prstGeom>
            <a:noFill/>
            <a:ln w="9525">
              <a:solidFill>
                <a:schemeClr val="tx1"/>
              </a:solidFill>
              <a:round/>
              <a:headEnd/>
              <a:tailEnd/>
            </a:ln>
          </p:spPr>
          <p:txBody>
            <a:bodyPr/>
            <a:lstStyle/>
            <a:p>
              <a:endParaRPr lang="zh-CN" altLang="en-US"/>
            </a:p>
          </p:txBody>
        </p:sp>
        <p:sp>
          <p:nvSpPr>
            <p:cNvPr id="70691" name="Text Box 46"/>
            <p:cNvSpPr txBox="1">
              <a:spLocks noChangeArrowheads="1"/>
            </p:cNvSpPr>
            <p:nvPr/>
          </p:nvSpPr>
          <p:spPr bwMode="auto">
            <a:xfrm>
              <a:off x="1104" y="1927"/>
              <a:ext cx="394" cy="229"/>
            </a:xfrm>
            <a:prstGeom prst="rect">
              <a:avLst/>
            </a:prstGeom>
            <a:noFill/>
            <a:ln w="9525">
              <a:noFill/>
              <a:miter lim="800000"/>
              <a:headEnd/>
              <a:tailEnd/>
            </a:ln>
          </p:spPr>
          <p:txBody>
            <a:bodyPr wrap="none">
              <a:spAutoFit/>
            </a:bodyPr>
            <a:lstStyle/>
            <a:p>
              <a:r>
                <a:rPr lang="en-GB" altLang="zh-CN" sz="1400">
                  <a:latin typeface="Arial" charset="0"/>
                </a:rPr>
                <a:t>Port1</a:t>
              </a:r>
            </a:p>
          </p:txBody>
        </p:sp>
        <p:sp>
          <p:nvSpPr>
            <p:cNvPr id="70692" name="Text Box 47"/>
            <p:cNvSpPr txBox="1">
              <a:spLocks noChangeArrowheads="1"/>
            </p:cNvSpPr>
            <p:nvPr/>
          </p:nvSpPr>
          <p:spPr bwMode="auto">
            <a:xfrm>
              <a:off x="1105" y="2784"/>
              <a:ext cx="394" cy="229"/>
            </a:xfrm>
            <a:prstGeom prst="rect">
              <a:avLst/>
            </a:prstGeom>
            <a:noFill/>
            <a:ln w="9525">
              <a:noFill/>
              <a:miter lim="800000"/>
              <a:headEnd/>
              <a:tailEnd/>
            </a:ln>
          </p:spPr>
          <p:txBody>
            <a:bodyPr wrap="none">
              <a:spAutoFit/>
            </a:bodyPr>
            <a:lstStyle/>
            <a:p>
              <a:r>
                <a:rPr lang="en-GB" altLang="zh-CN" sz="1400">
                  <a:latin typeface="Arial" charset="0"/>
                </a:rPr>
                <a:t>Port2</a:t>
              </a:r>
            </a:p>
          </p:txBody>
        </p:sp>
        <p:sp>
          <p:nvSpPr>
            <p:cNvPr id="70693" name="Text Box 48"/>
            <p:cNvSpPr txBox="1">
              <a:spLocks noChangeArrowheads="1"/>
            </p:cNvSpPr>
            <p:nvPr/>
          </p:nvSpPr>
          <p:spPr bwMode="auto">
            <a:xfrm>
              <a:off x="912" y="624"/>
              <a:ext cx="260" cy="229"/>
            </a:xfrm>
            <a:prstGeom prst="rect">
              <a:avLst/>
            </a:prstGeom>
            <a:noFill/>
            <a:ln w="9525">
              <a:noFill/>
              <a:miter lim="800000"/>
              <a:headEnd/>
              <a:tailEnd/>
            </a:ln>
          </p:spPr>
          <p:txBody>
            <a:bodyPr wrap="none">
              <a:spAutoFit/>
            </a:bodyPr>
            <a:lstStyle/>
            <a:p>
              <a:r>
                <a:rPr lang="en-GB" altLang="zh-CN" sz="1400">
                  <a:latin typeface="Arial" charset="0"/>
                </a:rPr>
                <a:t>A1</a:t>
              </a:r>
            </a:p>
          </p:txBody>
        </p:sp>
        <p:sp>
          <p:nvSpPr>
            <p:cNvPr id="70694" name="Text Box 49"/>
            <p:cNvSpPr txBox="1">
              <a:spLocks noChangeArrowheads="1"/>
            </p:cNvSpPr>
            <p:nvPr/>
          </p:nvSpPr>
          <p:spPr bwMode="auto">
            <a:xfrm>
              <a:off x="1475" y="624"/>
              <a:ext cx="260" cy="229"/>
            </a:xfrm>
            <a:prstGeom prst="rect">
              <a:avLst/>
            </a:prstGeom>
            <a:noFill/>
            <a:ln w="9525">
              <a:noFill/>
              <a:miter lim="800000"/>
              <a:headEnd/>
              <a:tailEnd/>
            </a:ln>
          </p:spPr>
          <p:txBody>
            <a:bodyPr wrap="none">
              <a:spAutoFit/>
            </a:bodyPr>
            <a:lstStyle/>
            <a:p>
              <a:r>
                <a:rPr lang="en-GB" altLang="zh-CN" sz="1400">
                  <a:latin typeface="Arial" charset="0"/>
                </a:rPr>
                <a:t>A2</a:t>
              </a:r>
            </a:p>
          </p:txBody>
        </p:sp>
        <p:sp>
          <p:nvSpPr>
            <p:cNvPr id="70695" name="Text Box 50"/>
            <p:cNvSpPr txBox="1">
              <a:spLocks noChangeArrowheads="1"/>
            </p:cNvSpPr>
            <p:nvPr/>
          </p:nvSpPr>
          <p:spPr bwMode="auto">
            <a:xfrm>
              <a:off x="1955" y="624"/>
              <a:ext cx="261" cy="229"/>
            </a:xfrm>
            <a:prstGeom prst="rect">
              <a:avLst/>
            </a:prstGeom>
            <a:noFill/>
            <a:ln w="9525">
              <a:noFill/>
              <a:miter lim="800000"/>
              <a:headEnd/>
              <a:tailEnd/>
            </a:ln>
          </p:spPr>
          <p:txBody>
            <a:bodyPr wrap="none">
              <a:spAutoFit/>
            </a:bodyPr>
            <a:lstStyle/>
            <a:p>
              <a:r>
                <a:rPr lang="en-GB" altLang="zh-CN" sz="1400">
                  <a:latin typeface="Arial" charset="0"/>
                </a:rPr>
                <a:t>A3</a:t>
              </a:r>
            </a:p>
          </p:txBody>
        </p:sp>
        <p:sp>
          <p:nvSpPr>
            <p:cNvPr id="70696" name="Text Box 51"/>
            <p:cNvSpPr txBox="1">
              <a:spLocks noChangeArrowheads="1"/>
            </p:cNvSpPr>
            <p:nvPr/>
          </p:nvSpPr>
          <p:spPr bwMode="auto">
            <a:xfrm>
              <a:off x="2435" y="624"/>
              <a:ext cx="260" cy="229"/>
            </a:xfrm>
            <a:prstGeom prst="rect">
              <a:avLst/>
            </a:prstGeom>
            <a:noFill/>
            <a:ln w="9525">
              <a:noFill/>
              <a:miter lim="800000"/>
              <a:headEnd/>
              <a:tailEnd/>
            </a:ln>
          </p:spPr>
          <p:txBody>
            <a:bodyPr wrap="none">
              <a:spAutoFit/>
            </a:bodyPr>
            <a:lstStyle/>
            <a:p>
              <a:r>
                <a:rPr lang="en-GB" altLang="zh-CN" sz="1400">
                  <a:latin typeface="Arial" charset="0"/>
                </a:rPr>
                <a:t>A4</a:t>
              </a:r>
            </a:p>
          </p:txBody>
        </p:sp>
        <p:sp>
          <p:nvSpPr>
            <p:cNvPr id="70697" name="Text Box 52"/>
            <p:cNvSpPr txBox="1">
              <a:spLocks noChangeArrowheads="1"/>
            </p:cNvSpPr>
            <p:nvPr/>
          </p:nvSpPr>
          <p:spPr bwMode="auto">
            <a:xfrm>
              <a:off x="528" y="4031"/>
              <a:ext cx="260" cy="229"/>
            </a:xfrm>
            <a:prstGeom prst="rect">
              <a:avLst/>
            </a:prstGeom>
            <a:noFill/>
            <a:ln w="9525">
              <a:noFill/>
              <a:miter lim="800000"/>
              <a:headEnd/>
              <a:tailEnd/>
            </a:ln>
          </p:spPr>
          <p:txBody>
            <a:bodyPr wrap="none">
              <a:spAutoFit/>
            </a:bodyPr>
            <a:lstStyle/>
            <a:p>
              <a:r>
                <a:rPr lang="en-GB" altLang="zh-CN" sz="1400">
                  <a:latin typeface="Arial" charset="0"/>
                </a:rPr>
                <a:t>B1</a:t>
              </a:r>
            </a:p>
          </p:txBody>
        </p:sp>
        <p:sp>
          <p:nvSpPr>
            <p:cNvPr id="70698" name="Text Box 53"/>
            <p:cNvSpPr txBox="1">
              <a:spLocks noChangeArrowheads="1"/>
            </p:cNvSpPr>
            <p:nvPr/>
          </p:nvSpPr>
          <p:spPr bwMode="auto">
            <a:xfrm>
              <a:off x="1091" y="4031"/>
              <a:ext cx="260" cy="229"/>
            </a:xfrm>
            <a:prstGeom prst="rect">
              <a:avLst/>
            </a:prstGeom>
            <a:noFill/>
            <a:ln w="9525">
              <a:noFill/>
              <a:miter lim="800000"/>
              <a:headEnd/>
              <a:tailEnd/>
            </a:ln>
          </p:spPr>
          <p:txBody>
            <a:bodyPr wrap="none">
              <a:spAutoFit/>
            </a:bodyPr>
            <a:lstStyle/>
            <a:p>
              <a:r>
                <a:rPr lang="en-GB" altLang="zh-CN" sz="1400">
                  <a:latin typeface="Arial" charset="0"/>
                </a:rPr>
                <a:t>B2</a:t>
              </a:r>
            </a:p>
          </p:txBody>
        </p:sp>
        <p:sp>
          <p:nvSpPr>
            <p:cNvPr id="70699" name="Text Box 54"/>
            <p:cNvSpPr txBox="1">
              <a:spLocks noChangeArrowheads="1"/>
            </p:cNvSpPr>
            <p:nvPr/>
          </p:nvSpPr>
          <p:spPr bwMode="auto">
            <a:xfrm>
              <a:off x="1571" y="4031"/>
              <a:ext cx="261" cy="229"/>
            </a:xfrm>
            <a:prstGeom prst="rect">
              <a:avLst/>
            </a:prstGeom>
            <a:noFill/>
            <a:ln w="9525">
              <a:noFill/>
              <a:miter lim="800000"/>
              <a:headEnd/>
              <a:tailEnd/>
            </a:ln>
          </p:spPr>
          <p:txBody>
            <a:bodyPr wrap="none">
              <a:spAutoFit/>
            </a:bodyPr>
            <a:lstStyle/>
            <a:p>
              <a:r>
                <a:rPr lang="en-GB" altLang="zh-CN" sz="1400">
                  <a:latin typeface="Arial" charset="0"/>
                </a:rPr>
                <a:t>B3</a:t>
              </a:r>
            </a:p>
          </p:txBody>
        </p:sp>
        <p:sp>
          <p:nvSpPr>
            <p:cNvPr id="70700" name="Text Box 55"/>
            <p:cNvSpPr txBox="1">
              <a:spLocks noChangeArrowheads="1"/>
            </p:cNvSpPr>
            <p:nvPr/>
          </p:nvSpPr>
          <p:spPr bwMode="auto">
            <a:xfrm>
              <a:off x="2051" y="4031"/>
              <a:ext cx="260" cy="229"/>
            </a:xfrm>
            <a:prstGeom prst="rect">
              <a:avLst/>
            </a:prstGeom>
            <a:noFill/>
            <a:ln w="9525">
              <a:noFill/>
              <a:miter lim="800000"/>
              <a:headEnd/>
              <a:tailEnd/>
            </a:ln>
          </p:spPr>
          <p:txBody>
            <a:bodyPr wrap="none">
              <a:spAutoFit/>
            </a:bodyPr>
            <a:lstStyle/>
            <a:p>
              <a:r>
                <a:rPr lang="en-GB" altLang="zh-CN" sz="1400">
                  <a:latin typeface="Arial" charset="0"/>
                </a:rPr>
                <a:t>B4</a:t>
              </a:r>
            </a:p>
          </p:txBody>
        </p:sp>
        <p:sp>
          <p:nvSpPr>
            <p:cNvPr id="70701" name="Text Box 56"/>
            <p:cNvSpPr txBox="1">
              <a:spLocks noChangeArrowheads="1"/>
            </p:cNvSpPr>
            <p:nvPr/>
          </p:nvSpPr>
          <p:spPr bwMode="auto">
            <a:xfrm>
              <a:off x="4019" y="624"/>
              <a:ext cx="267" cy="229"/>
            </a:xfrm>
            <a:prstGeom prst="rect">
              <a:avLst/>
            </a:prstGeom>
            <a:noFill/>
            <a:ln w="9525">
              <a:noFill/>
              <a:miter lim="800000"/>
              <a:headEnd/>
              <a:tailEnd/>
            </a:ln>
          </p:spPr>
          <p:txBody>
            <a:bodyPr wrap="none">
              <a:spAutoFit/>
            </a:bodyPr>
            <a:lstStyle/>
            <a:p>
              <a:r>
                <a:rPr lang="en-GB" altLang="zh-CN" sz="1400">
                  <a:latin typeface="Arial" charset="0"/>
                </a:rPr>
                <a:t>C1</a:t>
              </a:r>
            </a:p>
          </p:txBody>
        </p:sp>
        <p:sp>
          <p:nvSpPr>
            <p:cNvPr id="70702" name="Text Box 57"/>
            <p:cNvSpPr txBox="1">
              <a:spLocks noChangeArrowheads="1"/>
            </p:cNvSpPr>
            <p:nvPr/>
          </p:nvSpPr>
          <p:spPr bwMode="auto">
            <a:xfrm>
              <a:off x="4499" y="624"/>
              <a:ext cx="266" cy="229"/>
            </a:xfrm>
            <a:prstGeom prst="rect">
              <a:avLst/>
            </a:prstGeom>
            <a:noFill/>
            <a:ln w="9525">
              <a:noFill/>
              <a:miter lim="800000"/>
              <a:headEnd/>
              <a:tailEnd/>
            </a:ln>
          </p:spPr>
          <p:txBody>
            <a:bodyPr wrap="none">
              <a:spAutoFit/>
            </a:bodyPr>
            <a:lstStyle/>
            <a:p>
              <a:r>
                <a:rPr lang="en-GB" altLang="zh-CN" sz="1400">
                  <a:latin typeface="Arial" charset="0"/>
                </a:rPr>
                <a:t>C2</a:t>
              </a:r>
            </a:p>
          </p:txBody>
        </p:sp>
        <p:sp>
          <p:nvSpPr>
            <p:cNvPr id="70703" name="Text Box 58"/>
            <p:cNvSpPr txBox="1">
              <a:spLocks noChangeArrowheads="1"/>
            </p:cNvSpPr>
            <p:nvPr/>
          </p:nvSpPr>
          <p:spPr bwMode="auto">
            <a:xfrm>
              <a:off x="4979" y="624"/>
              <a:ext cx="267" cy="229"/>
            </a:xfrm>
            <a:prstGeom prst="rect">
              <a:avLst/>
            </a:prstGeom>
            <a:noFill/>
            <a:ln w="9525">
              <a:noFill/>
              <a:miter lim="800000"/>
              <a:headEnd/>
              <a:tailEnd/>
            </a:ln>
          </p:spPr>
          <p:txBody>
            <a:bodyPr wrap="none">
              <a:spAutoFit/>
            </a:bodyPr>
            <a:lstStyle/>
            <a:p>
              <a:r>
                <a:rPr lang="en-GB" altLang="zh-CN" sz="1400">
                  <a:latin typeface="Arial" charset="0"/>
                </a:rPr>
                <a:t>C3</a:t>
              </a:r>
            </a:p>
          </p:txBody>
        </p:sp>
        <p:sp>
          <p:nvSpPr>
            <p:cNvPr id="70704" name="Text Box 59"/>
            <p:cNvSpPr txBox="1">
              <a:spLocks noChangeArrowheads="1"/>
            </p:cNvSpPr>
            <p:nvPr/>
          </p:nvSpPr>
          <p:spPr bwMode="auto">
            <a:xfrm>
              <a:off x="2051" y="2208"/>
              <a:ext cx="260" cy="707"/>
            </a:xfrm>
            <a:prstGeom prst="rect">
              <a:avLst/>
            </a:prstGeom>
            <a:noFill/>
            <a:ln w="9525">
              <a:noFill/>
              <a:miter lim="800000"/>
              <a:headEnd/>
              <a:tailEnd/>
            </a:ln>
          </p:spPr>
          <p:txBody>
            <a:bodyPr wrap="none">
              <a:spAutoFit/>
            </a:bodyPr>
            <a:lstStyle/>
            <a:p>
              <a:r>
                <a:rPr lang="en-GB" altLang="zh-CN" sz="1400">
                  <a:latin typeface="Arial" charset="0"/>
                </a:rPr>
                <a:t>A1</a:t>
              </a:r>
            </a:p>
            <a:p>
              <a:r>
                <a:rPr lang="en-GB" altLang="zh-CN" sz="1400">
                  <a:latin typeface="Arial" charset="0"/>
                </a:rPr>
                <a:t>A2</a:t>
              </a:r>
            </a:p>
            <a:p>
              <a:r>
                <a:rPr lang="en-GB" altLang="zh-CN" sz="1400">
                  <a:latin typeface="Arial" charset="0"/>
                </a:rPr>
                <a:t>A3</a:t>
              </a:r>
            </a:p>
            <a:p>
              <a:r>
                <a:rPr lang="en-GB" altLang="zh-CN" sz="1400">
                  <a:latin typeface="Arial" charset="0"/>
                </a:rPr>
                <a:t>A4</a:t>
              </a:r>
            </a:p>
          </p:txBody>
        </p:sp>
        <p:sp>
          <p:nvSpPr>
            <p:cNvPr id="70705" name="Text Box 60"/>
            <p:cNvSpPr txBox="1">
              <a:spLocks noChangeArrowheads="1"/>
            </p:cNvSpPr>
            <p:nvPr/>
          </p:nvSpPr>
          <p:spPr bwMode="auto">
            <a:xfrm>
              <a:off x="2387" y="2208"/>
              <a:ext cx="261" cy="707"/>
            </a:xfrm>
            <a:prstGeom prst="rect">
              <a:avLst/>
            </a:prstGeom>
            <a:noFill/>
            <a:ln w="9525">
              <a:noFill/>
              <a:miter lim="800000"/>
              <a:headEnd/>
              <a:tailEnd/>
            </a:ln>
          </p:spPr>
          <p:txBody>
            <a:bodyPr wrap="none">
              <a:spAutoFit/>
            </a:bodyPr>
            <a:lstStyle/>
            <a:p>
              <a:r>
                <a:rPr lang="en-GB" altLang="zh-CN" sz="1400">
                  <a:latin typeface="Arial" charset="0"/>
                </a:rPr>
                <a:t>B1</a:t>
              </a:r>
            </a:p>
            <a:p>
              <a:r>
                <a:rPr lang="en-GB" altLang="zh-CN" sz="1400">
                  <a:latin typeface="Arial" charset="0"/>
                </a:rPr>
                <a:t>B2</a:t>
              </a:r>
            </a:p>
            <a:p>
              <a:r>
                <a:rPr lang="en-GB" altLang="zh-CN" sz="1400">
                  <a:latin typeface="Arial" charset="0"/>
                </a:rPr>
                <a:t>B3</a:t>
              </a:r>
            </a:p>
            <a:p>
              <a:r>
                <a:rPr lang="en-GB" altLang="zh-CN" sz="1400">
                  <a:latin typeface="Arial" charset="0"/>
                </a:rPr>
                <a:t>B4</a:t>
              </a:r>
            </a:p>
          </p:txBody>
        </p:sp>
        <p:sp>
          <p:nvSpPr>
            <p:cNvPr id="70706" name="Text Box 61"/>
            <p:cNvSpPr txBox="1">
              <a:spLocks noChangeArrowheads="1"/>
            </p:cNvSpPr>
            <p:nvPr/>
          </p:nvSpPr>
          <p:spPr bwMode="auto">
            <a:xfrm>
              <a:off x="1968" y="2016"/>
              <a:ext cx="394" cy="229"/>
            </a:xfrm>
            <a:prstGeom prst="rect">
              <a:avLst/>
            </a:prstGeom>
            <a:noFill/>
            <a:ln w="9525">
              <a:noFill/>
              <a:miter lim="800000"/>
              <a:headEnd/>
              <a:tailEnd/>
            </a:ln>
          </p:spPr>
          <p:txBody>
            <a:bodyPr wrap="none">
              <a:spAutoFit/>
            </a:bodyPr>
            <a:lstStyle/>
            <a:p>
              <a:r>
                <a:rPr lang="en-GB" altLang="zh-CN" sz="1400">
                  <a:latin typeface="Arial" charset="0"/>
                </a:rPr>
                <a:t>Port1</a:t>
              </a:r>
            </a:p>
          </p:txBody>
        </p:sp>
        <p:sp>
          <p:nvSpPr>
            <p:cNvPr id="70707" name="Text Box 62"/>
            <p:cNvSpPr txBox="1">
              <a:spLocks noChangeArrowheads="1"/>
            </p:cNvSpPr>
            <p:nvPr/>
          </p:nvSpPr>
          <p:spPr bwMode="auto">
            <a:xfrm>
              <a:off x="2400" y="2016"/>
              <a:ext cx="394" cy="229"/>
            </a:xfrm>
            <a:prstGeom prst="rect">
              <a:avLst/>
            </a:prstGeom>
            <a:noFill/>
            <a:ln w="9525">
              <a:noFill/>
              <a:miter lim="800000"/>
              <a:headEnd/>
              <a:tailEnd/>
            </a:ln>
          </p:spPr>
          <p:txBody>
            <a:bodyPr wrap="none">
              <a:spAutoFit/>
            </a:bodyPr>
            <a:lstStyle/>
            <a:p>
              <a:r>
                <a:rPr lang="en-GB" altLang="zh-CN" sz="1400">
                  <a:latin typeface="Arial" charset="0"/>
                </a:rPr>
                <a:t>Port2</a:t>
              </a:r>
            </a:p>
          </p:txBody>
        </p:sp>
        <p:sp>
          <p:nvSpPr>
            <p:cNvPr id="70708" name="Line 63"/>
            <p:cNvSpPr>
              <a:spLocks noChangeShapeType="1"/>
            </p:cNvSpPr>
            <p:nvPr/>
          </p:nvSpPr>
          <p:spPr bwMode="auto">
            <a:xfrm>
              <a:off x="3505" y="1968"/>
              <a:ext cx="0" cy="768"/>
            </a:xfrm>
            <a:prstGeom prst="line">
              <a:avLst/>
            </a:prstGeom>
            <a:noFill/>
            <a:ln w="9525">
              <a:solidFill>
                <a:schemeClr val="tx1"/>
              </a:solidFill>
              <a:round/>
              <a:headEnd/>
              <a:tailEnd/>
            </a:ln>
          </p:spPr>
          <p:txBody>
            <a:bodyPr/>
            <a:lstStyle/>
            <a:p>
              <a:endParaRPr lang="zh-CN" altLang="en-US"/>
            </a:p>
          </p:txBody>
        </p:sp>
        <p:sp>
          <p:nvSpPr>
            <p:cNvPr id="70709" name="Line 64"/>
            <p:cNvSpPr>
              <a:spLocks noChangeShapeType="1"/>
            </p:cNvSpPr>
            <p:nvPr/>
          </p:nvSpPr>
          <p:spPr bwMode="auto">
            <a:xfrm>
              <a:off x="3208" y="2103"/>
              <a:ext cx="624" cy="0"/>
            </a:xfrm>
            <a:prstGeom prst="line">
              <a:avLst/>
            </a:prstGeom>
            <a:noFill/>
            <a:ln w="9525">
              <a:solidFill>
                <a:schemeClr val="tx1"/>
              </a:solidFill>
              <a:round/>
              <a:headEnd/>
              <a:tailEnd/>
            </a:ln>
          </p:spPr>
          <p:txBody>
            <a:bodyPr/>
            <a:lstStyle/>
            <a:p>
              <a:endParaRPr lang="zh-CN" altLang="en-US"/>
            </a:p>
          </p:txBody>
        </p:sp>
        <p:sp>
          <p:nvSpPr>
            <p:cNvPr id="70710" name="Text Box 65"/>
            <p:cNvSpPr txBox="1">
              <a:spLocks noChangeArrowheads="1"/>
            </p:cNvSpPr>
            <p:nvPr/>
          </p:nvSpPr>
          <p:spPr bwMode="auto">
            <a:xfrm>
              <a:off x="3204" y="2112"/>
              <a:ext cx="261" cy="707"/>
            </a:xfrm>
            <a:prstGeom prst="rect">
              <a:avLst/>
            </a:prstGeom>
            <a:noFill/>
            <a:ln w="9525">
              <a:noFill/>
              <a:miter lim="800000"/>
              <a:headEnd/>
              <a:tailEnd/>
            </a:ln>
          </p:spPr>
          <p:txBody>
            <a:bodyPr wrap="none">
              <a:spAutoFit/>
            </a:bodyPr>
            <a:lstStyle/>
            <a:p>
              <a:r>
                <a:rPr lang="en-GB" altLang="zh-CN" sz="1400">
                  <a:latin typeface="Arial" charset="0"/>
                </a:rPr>
                <a:t>A1</a:t>
              </a:r>
            </a:p>
            <a:p>
              <a:r>
                <a:rPr lang="en-GB" altLang="zh-CN" sz="1400">
                  <a:latin typeface="Arial" charset="0"/>
                </a:rPr>
                <a:t>A2</a:t>
              </a:r>
            </a:p>
            <a:p>
              <a:r>
                <a:rPr lang="en-GB" altLang="zh-CN" sz="1400">
                  <a:latin typeface="Arial" charset="0"/>
                </a:rPr>
                <a:t>A3</a:t>
              </a:r>
            </a:p>
            <a:p>
              <a:r>
                <a:rPr lang="en-GB" altLang="zh-CN" sz="1400">
                  <a:latin typeface="Arial" charset="0"/>
                </a:rPr>
                <a:t>A4</a:t>
              </a:r>
            </a:p>
          </p:txBody>
        </p:sp>
        <p:sp>
          <p:nvSpPr>
            <p:cNvPr id="70711" name="Text Box 66"/>
            <p:cNvSpPr txBox="1">
              <a:spLocks noChangeArrowheads="1"/>
            </p:cNvSpPr>
            <p:nvPr/>
          </p:nvSpPr>
          <p:spPr bwMode="auto">
            <a:xfrm>
              <a:off x="3540" y="2112"/>
              <a:ext cx="266" cy="547"/>
            </a:xfrm>
            <a:prstGeom prst="rect">
              <a:avLst/>
            </a:prstGeom>
            <a:noFill/>
            <a:ln w="9525">
              <a:noFill/>
              <a:miter lim="800000"/>
              <a:headEnd/>
              <a:tailEnd/>
            </a:ln>
          </p:spPr>
          <p:txBody>
            <a:bodyPr wrap="none">
              <a:spAutoFit/>
            </a:bodyPr>
            <a:lstStyle/>
            <a:p>
              <a:r>
                <a:rPr lang="en-GB" altLang="zh-CN" sz="1400">
                  <a:latin typeface="Arial" charset="0"/>
                </a:rPr>
                <a:t>C1</a:t>
              </a:r>
            </a:p>
            <a:p>
              <a:r>
                <a:rPr lang="en-GB" altLang="zh-CN" sz="1400">
                  <a:latin typeface="Arial" charset="0"/>
                </a:rPr>
                <a:t>C2</a:t>
              </a:r>
            </a:p>
            <a:p>
              <a:r>
                <a:rPr lang="en-GB" altLang="zh-CN" sz="1400">
                  <a:latin typeface="Arial" charset="0"/>
                </a:rPr>
                <a:t>C3</a:t>
              </a:r>
            </a:p>
          </p:txBody>
        </p:sp>
        <p:sp>
          <p:nvSpPr>
            <p:cNvPr id="70712" name="Text Box 67"/>
            <p:cNvSpPr txBox="1">
              <a:spLocks noChangeArrowheads="1"/>
            </p:cNvSpPr>
            <p:nvPr/>
          </p:nvSpPr>
          <p:spPr bwMode="auto">
            <a:xfrm>
              <a:off x="3121" y="1920"/>
              <a:ext cx="394" cy="229"/>
            </a:xfrm>
            <a:prstGeom prst="rect">
              <a:avLst/>
            </a:prstGeom>
            <a:noFill/>
            <a:ln w="9525">
              <a:noFill/>
              <a:miter lim="800000"/>
              <a:headEnd/>
              <a:tailEnd/>
            </a:ln>
          </p:spPr>
          <p:txBody>
            <a:bodyPr wrap="none">
              <a:spAutoFit/>
            </a:bodyPr>
            <a:lstStyle/>
            <a:p>
              <a:r>
                <a:rPr lang="en-GB" altLang="zh-CN" sz="1400">
                  <a:latin typeface="Arial" charset="0"/>
                </a:rPr>
                <a:t>Port1</a:t>
              </a:r>
            </a:p>
          </p:txBody>
        </p:sp>
        <p:sp>
          <p:nvSpPr>
            <p:cNvPr id="70713" name="Text Box 68"/>
            <p:cNvSpPr txBox="1">
              <a:spLocks noChangeArrowheads="1"/>
            </p:cNvSpPr>
            <p:nvPr/>
          </p:nvSpPr>
          <p:spPr bwMode="auto">
            <a:xfrm>
              <a:off x="3553" y="1920"/>
              <a:ext cx="394" cy="229"/>
            </a:xfrm>
            <a:prstGeom prst="rect">
              <a:avLst/>
            </a:prstGeom>
            <a:noFill/>
            <a:ln w="9525">
              <a:noFill/>
              <a:miter lim="800000"/>
              <a:headEnd/>
              <a:tailEnd/>
            </a:ln>
          </p:spPr>
          <p:txBody>
            <a:bodyPr wrap="none">
              <a:spAutoFit/>
            </a:bodyPr>
            <a:lstStyle/>
            <a:p>
              <a:r>
                <a:rPr lang="en-GB" altLang="zh-CN" sz="1400">
                  <a:latin typeface="Arial" charset="0"/>
                </a:rPr>
                <a:t>Port2</a:t>
              </a:r>
            </a:p>
          </p:txBody>
        </p:sp>
        <p:sp>
          <p:nvSpPr>
            <p:cNvPr id="70714" name="Rectangle 69"/>
            <p:cNvSpPr>
              <a:spLocks noChangeArrowheads="1"/>
            </p:cNvSpPr>
            <p:nvPr/>
          </p:nvSpPr>
          <p:spPr bwMode="auto">
            <a:xfrm>
              <a:off x="1968" y="1920"/>
              <a:ext cx="816" cy="1008"/>
            </a:xfrm>
            <a:prstGeom prst="rect">
              <a:avLst/>
            </a:prstGeom>
            <a:noFill/>
            <a:ln w="9525">
              <a:solidFill>
                <a:schemeClr val="tx1"/>
              </a:solidFill>
              <a:miter lim="800000"/>
              <a:headEnd/>
              <a:tailEnd/>
            </a:ln>
          </p:spPr>
          <p:txBody>
            <a:bodyPr wrap="none" anchor="ctr"/>
            <a:lstStyle/>
            <a:p>
              <a:endParaRPr lang="zh-CN" altLang="en-US"/>
            </a:p>
          </p:txBody>
        </p:sp>
        <p:sp>
          <p:nvSpPr>
            <p:cNvPr id="70715" name="Rectangle 70"/>
            <p:cNvSpPr>
              <a:spLocks noChangeArrowheads="1"/>
            </p:cNvSpPr>
            <p:nvPr/>
          </p:nvSpPr>
          <p:spPr bwMode="auto">
            <a:xfrm>
              <a:off x="3120" y="1824"/>
              <a:ext cx="816" cy="1008"/>
            </a:xfrm>
            <a:prstGeom prst="rect">
              <a:avLst/>
            </a:prstGeom>
            <a:noFill/>
            <a:ln w="9525">
              <a:solidFill>
                <a:schemeClr val="tx1"/>
              </a:solidFill>
              <a:miter lim="800000"/>
              <a:headEnd/>
              <a:tailEnd/>
            </a:ln>
          </p:spPr>
          <p:txBody>
            <a:bodyPr wrap="none" anchor="ctr"/>
            <a:lstStyle/>
            <a:p>
              <a:endParaRPr lang="zh-CN" altLang="en-US"/>
            </a:p>
          </p:txBody>
        </p:sp>
        <p:sp>
          <p:nvSpPr>
            <p:cNvPr id="70716" name="Line 71"/>
            <p:cNvSpPr>
              <a:spLocks noChangeShapeType="1"/>
            </p:cNvSpPr>
            <p:nvPr/>
          </p:nvSpPr>
          <p:spPr bwMode="auto">
            <a:xfrm flipH="1" flipV="1">
              <a:off x="3504" y="2832"/>
              <a:ext cx="192" cy="384"/>
            </a:xfrm>
            <a:prstGeom prst="line">
              <a:avLst/>
            </a:prstGeom>
            <a:noFill/>
            <a:ln w="9525">
              <a:solidFill>
                <a:schemeClr val="tx1"/>
              </a:solidFill>
              <a:round/>
              <a:headEnd/>
              <a:tailEnd type="triangle" w="med" len="med"/>
            </a:ln>
          </p:spPr>
          <p:txBody>
            <a:bodyPr/>
            <a:lstStyle/>
            <a:p>
              <a:endParaRPr lang="zh-CN" altLang="en-US"/>
            </a:p>
          </p:txBody>
        </p:sp>
        <p:sp>
          <p:nvSpPr>
            <p:cNvPr id="70717" name="Line 72"/>
            <p:cNvSpPr>
              <a:spLocks noChangeShapeType="1"/>
            </p:cNvSpPr>
            <p:nvPr/>
          </p:nvSpPr>
          <p:spPr bwMode="auto">
            <a:xfrm flipH="1" flipV="1">
              <a:off x="2784" y="2976"/>
              <a:ext cx="912" cy="240"/>
            </a:xfrm>
            <a:prstGeom prst="line">
              <a:avLst/>
            </a:prstGeom>
            <a:noFill/>
            <a:ln w="9525">
              <a:solidFill>
                <a:schemeClr val="tx1"/>
              </a:solidFill>
              <a:round/>
              <a:headEnd/>
              <a:tailEnd type="triangle" w="med" len="med"/>
            </a:ln>
          </p:spPr>
          <p:txBody>
            <a:bodyPr/>
            <a:lstStyle/>
            <a:p>
              <a:endParaRPr lang="zh-CN" altLang="en-US"/>
            </a:p>
          </p:txBody>
        </p:sp>
        <p:sp>
          <p:nvSpPr>
            <p:cNvPr id="70718" name="Text Box 73"/>
            <p:cNvSpPr txBox="1">
              <a:spLocks noChangeArrowheads="1"/>
            </p:cNvSpPr>
            <p:nvPr/>
          </p:nvSpPr>
          <p:spPr bwMode="auto">
            <a:xfrm>
              <a:off x="3552" y="3264"/>
              <a:ext cx="1302" cy="547"/>
            </a:xfrm>
            <a:prstGeom prst="rect">
              <a:avLst/>
            </a:prstGeom>
            <a:noFill/>
            <a:ln w="9525">
              <a:noFill/>
              <a:miter lim="800000"/>
              <a:headEnd/>
              <a:tailEnd/>
            </a:ln>
          </p:spPr>
          <p:txBody>
            <a:bodyPr wrap="none">
              <a:spAutoFit/>
            </a:bodyPr>
            <a:lstStyle/>
            <a:p>
              <a:r>
                <a:rPr lang="en-GB" altLang="zh-CN" sz="1400">
                  <a:latin typeface="Arial" charset="0"/>
                </a:rPr>
                <a:t>Address tables which</a:t>
              </a:r>
            </a:p>
            <a:p>
              <a:r>
                <a:rPr lang="en-GB" altLang="zh-CN" sz="1400">
                  <a:latin typeface="Arial" charset="0"/>
                </a:rPr>
                <a:t>assign MAC addresses</a:t>
              </a:r>
            </a:p>
            <a:p>
              <a:r>
                <a:rPr lang="en-GB" altLang="zh-CN" sz="1400">
                  <a:latin typeface="Arial" charset="0"/>
                </a:rPr>
                <a:t>with ports</a:t>
              </a:r>
            </a:p>
          </p:txBody>
        </p:sp>
      </p:grpSp>
      <p:sp>
        <p:nvSpPr>
          <p:cNvPr id="70660" name="Rectangle 7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eaLnBrk="0" hangingPunct="0"/>
            <a:r>
              <a:rPr lang="en-US" altLang="zh-CN" sz="3600">
                <a:solidFill>
                  <a:schemeClr val="tx2"/>
                </a:solidFill>
                <a:latin typeface="Gill Sans MT" pitchFamily="34" charset="0"/>
              </a:rPr>
              <a:t>Transparent bridges with address tables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6"/>
          <p:cNvSpPr>
            <a:spLocks noGrp="1"/>
          </p:cNvSpPr>
          <p:nvPr>
            <p:ph type="sldNum" sz="quarter" idx="12"/>
          </p:nvPr>
        </p:nvSpPr>
        <p:spPr>
          <a:noFill/>
        </p:spPr>
        <p:txBody>
          <a:bodyPr/>
          <a:lstStyle/>
          <a:p>
            <a:fld id="{E34A351F-60BA-4356-8C0D-113C8450621E}" type="slidenum">
              <a:rPr lang="en-US" altLang="zh-CN" smtClean="0"/>
              <a:pPr/>
              <a:t>67</a:t>
            </a:fld>
            <a:endParaRPr lang="en-US" altLang="zh-CN"/>
          </a:p>
        </p:txBody>
      </p:sp>
      <p:sp>
        <p:nvSpPr>
          <p:cNvPr id="71683" name="Rectangle 2"/>
          <p:cNvSpPr>
            <a:spLocks noGrp="1" noChangeArrowheads="1"/>
          </p:cNvSpPr>
          <p:nvPr>
            <p:ph type="title"/>
          </p:nvPr>
        </p:nvSpPr>
        <p:spPr>
          <a:xfrm>
            <a:off x="1219200" y="381000"/>
            <a:ext cx="7772400" cy="1081088"/>
          </a:xfrm>
        </p:spPr>
        <p:txBody>
          <a:bodyPr/>
          <a:lstStyle/>
          <a:p>
            <a:pPr eaLnBrk="1" hangingPunct="1"/>
            <a:r>
              <a:rPr lang="zh-CN" altLang="en-US" sz="4000"/>
              <a:t>并行（</a:t>
            </a:r>
            <a:r>
              <a:rPr lang="en-US" altLang="zh-CN" sz="4000"/>
              <a:t>parallel</a:t>
            </a:r>
            <a:r>
              <a:rPr lang="zh-CN" altLang="en-US" sz="4000"/>
              <a:t>）透明网桥的问题</a:t>
            </a:r>
          </a:p>
        </p:txBody>
      </p:sp>
      <p:sp>
        <p:nvSpPr>
          <p:cNvPr id="71684" name="Rectangle 3"/>
          <p:cNvSpPr>
            <a:spLocks noGrp="1" noChangeArrowheads="1"/>
          </p:cNvSpPr>
          <p:nvPr>
            <p:ph type="body" sz="half" idx="1"/>
          </p:nvPr>
        </p:nvSpPr>
        <p:spPr>
          <a:xfrm>
            <a:off x="990600" y="1981200"/>
            <a:ext cx="7745413" cy="1368425"/>
          </a:xfrm>
        </p:spPr>
        <p:txBody>
          <a:bodyPr/>
          <a:lstStyle/>
          <a:p>
            <a:pPr eaLnBrk="1" hangingPunct="1">
              <a:lnSpc>
                <a:spcPct val="90000"/>
              </a:lnSpc>
            </a:pPr>
            <a:r>
              <a:rPr lang="zh-CN" altLang="en-US" sz="2800"/>
              <a:t>为了提高可靠性，可设置并行的两个或多个网桥，但会在拓扑结构上产生回路，导致阻塞。</a:t>
            </a:r>
          </a:p>
          <a:p>
            <a:pPr eaLnBrk="1" hangingPunct="1">
              <a:lnSpc>
                <a:spcPct val="90000"/>
              </a:lnSpc>
            </a:pPr>
            <a:r>
              <a:rPr lang="zh-CN" altLang="en-US" sz="2800"/>
              <a:t>解决的办法是采用生成树算法。</a:t>
            </a:r>
          </a:p>
        </p:txBody>
      </p:sp>
      <p:pic>
        <p:nvPicPr>
          <p:cNvPr id="71685" name="Picture 4"/>
          <p:cNvPicPr>
            <a:picLocks noGrp="1" noChangeAspect="1" noChangeArrowheads="1"/>
          </p:cNvPicPr>
          <p:nvPr>
            <p:ph sz="half" idx="2"/>
          </p:nvPr>
        </p:nvPicPr>
        <p:blipFill>
          <a:blip r:embed="rId2" cstate="print"/>
          <a:srcRect/>
          <a:stretch>
            <a:fillRect/>
          </a:stretch>
        </p:blipFill>
        <p:spPr>
          <a:xfrm>
            <a:off x="1143000" y="3276600"/>
            <a:ext cx="7974013" cy="358140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6"/>
          <p:cNvSpPr>
            <a:spLocks noGrp="1"/>
          </p:cNvSpPr>
          <p:nvPr>
            <p:ph type="sldNum" sz="quarter" idx="12"/>
          </p:nvPr>
        </p:nvSpPr>
        <p:spPr>
          <a:noFill/>
        </p:spPr>
        <p:txBody>
          <a:bodyPr/>
          <a:lstStyle/>
          <a:p>
            <a:fld id="{F32B77F2-9639-417A-AC22-BBAFCDA7AC5C}" type="slidenum">
              <a:rPr lang="en-US" altLang="zh-CN" smtClean="0"/>
              <a:pPr/>
              <a:t>68</a:t>
            </a:fld>
            <a:endParaRPr lang="en-US" altLang="zh-CN"/>
          </a:p>
        </p:txBody>
      </p:sp>
      <p:sp>
        <p:nvSpPr>
          <p:cNvPr id="72707" name="Rectangle 2"/>
          <p:cNvSpPr>
            <a:spLocks noGrp="1" noChangeArrowheads="1"/>
          </p:cNvSpPr>
          <p:nvPr>
            <p:ph type="title"/>
          </p:nvPr>
        </p:nvSpPr>
        <p:spPr>
          <a:xfrm>
            <a:off x="1143000" y="533400"/>
            <a:ext cx="7772400" cy="765175"/>
          </a:xfrm>
        </p:spPr>
        <p:txBody>
          <a:bodyPr/>
          <a:lstStyle/>
          <a:p>
            <a:pPr eaLnBrk="1" hangingPunct="1"/>
            <a:r>
              <a:rPr lang="zh-CN" altLang="en-US" dirty="0"/>
              <a:t>生成树（</a:t>
            </a:r>
            <a:r>
              <a:rPr lang="en-US" altLang="zh-CN" dirty="0"/>
              <a:t>spanning tree</a:t>
            </a:r>
            <a:r>
              <a:rPr lang="zh-CN" altLang="en-US" dirty="0"/>
              <a:t>）网桥</a:t>
            </a:r>
          </a:p>
        </p:txBody>
      </p:sp>
      <p:sp>
        <p:nvSpPr>
          <p:cNvPr id="72708" name="Rectangle 3"/>
          <p:cNvSpPr>
            <a:spLocks noGrp="1" noChangeArrowheads="1"/>
          </p:cNvSpPr>
          <p:nvPr>
            <p:ph type="body" sz="half" idx="1"/>
          </p:nvPr>
        </p:nvSpPr>
        <p:spPr>
          <a:xfrm>
            <a:off x="900113" y="1752600"/>
            <a:ext cx="8243887" cy="2519363"/>
          </a:xfrm>
        </p:spPr>
        <p:txBody>
          <a:bodyPr/>
          <a:lstStyle/>
          <a:p>
            <a:pPr eaLnBrk="1" hangingPunct="1">
              <a:lnSpc>
                <a:spcPct val="90000"/>
              </a:lnSpc>
            </a:pPr>
            <a:r>
              <a:rPr lang="zh-CN" altLang="en-US" sz="2400"/>
              <a:t>通过网桥之间的相互通信，去掉一些会造成回路的冗余链路，构造一棵可覆盖每个</a:t>
            </a:r>
            <a:r>
              <a:rPr lang="en-US" altLang="zh-CN" sz="2400"/>
              <a:t>LAN</a:t>
            </a:r>
            <a:r>
              <a:rPr lang="zh-CN" altLang="en-US" sz="2400"/>
              <a:t>的生成树去取代实际的拓扑结构。确保任意两个</a:t>
            </a:r>
            <a:r>
              <a:rPr lang="en-US" altLang="zh-CN" sz="2400"/>
              <a:t>LAN</a:t>
            </a:r>
            <a:r>
              <a:rPr lang="zh-CN" altLang="en-US" sz="2400"/>
              <a:t>之间只有唯一的一条路径。</a:t>
            </a:r>
          </a:p>
          <a:p>
            <a:pPr eaLnBrk="1" hangingPunct="1">
              <a:lnSpc>
                <a:spcPct val="90000"/>
              </a:lnSpc>
            </a:pPr>
            <a:r>
              <a:rPr lang="zh-CN" altLang="en-US" sz="2400"/>
              <a:t>首先每个网桥广播其序列号（唯一），选取序列号最小的网桥作为生成树的根。然后再按根到每个网桥的最短路径来构造生成树。此算法一直工作，自动地检查拓扑结构的变化并更新生成树。</a:t>
            </a:r>
          </a:p>
        </p:txBody>
      </p:sp>
      <p:pic>
        <p:nvPicPr>
          <p:cNvPr id="72709" name="Picture 4"/>
          <p:cNvPicPr>
            <a:picLocks noGrp="1" noChangeAspect="1" noChangeArrowheads="1"/>
          </p:cNvPicPr>
          <p:nvPr>
            <p:ph sz="half" idx="2"/>
          </p:nvPr>
        </p:nvPicPr>
        <p:blipFill>
          <a:blip r:embed="rId2" cstate="print"/>
          <a:srcRect/>
          <a:stretch>
            <a:fillRect/>
          </a:stretch>
        </p:blipFill>
        <p:spPr>
          <a:xfrm>
            <a:off x="1169988" y="4191000"/>
            <a:ext cx="7578725" cy="2652713"/>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69</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dirty="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solidFill>
                  <a:srgbClr val="FF0000"/>
                </a:solidFill>
                <a:latin typeface="+mn-ea"/>
              </a:rPr>
              <a:t>5.6 </a:t>
            </a:r>
            <a:r>
              <a:rPr lang="zh-CN" altLang="en-US" b="1" dirty="0">
                <a:solidFill>
                  <a:srgbClr val="FF0000"/>
                </a:solidFill>
                <a:latin typeface="+mn-ea"/>
              </a:rPr>
              <a:t>交换式局域网</a:t>
            </a:r>
            <a:endParaRPr lang="en-US" altLang="zh-CN" b="1" dirty="0">
              <a:solidFill>
                <a:srgbClr val="FF0000"/>
              </a:solidFill>
              <a:latin typeface="+mn-ea"/>
            </a:endParaRPr>
          </a:p>
          <a:p>
            <a:pPr eaLnBrk="1" hangingPunct="1">
              <a:defRPr/>
            </a:pP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chemeClr val="bg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p:spPr>
        <p:txBody>
          <a:bodyPr/>
          <a:lstStyle/>
          <a:p>
            <a:fld id="{D9D239A7-18D8-40D1-BE9F-E833433CD302}" type="slidenum">
              <a:rPr lang="en-US" altLang="zh-CN" smtClean="0"/>
              <a:pPr/>
              <a:t>7</a:t>
            </a:fld>
            <a:endParaRPr lang="en-US" altLang="zh-CN"/>
          </a:p>
        </p:txBody>
      </p:sp>
      <p:sp>
        <p:nvSpPr>
          <p:cNvPr id="29699" name="Rectangle 2"/>
          <p:cNvSpPr>
            <a:spLocks noGrp="1" noChangeArrowheads="1"/>
          </p:cNvSpPr>
          <p:nvPr>
            <p:ph type="title"/>
          </p:nvPr>
        </p:nvSpPr>
        <p:spPr/>
        <p:txBody>
          <a:bodyPr/>
          <a:lstStyle/>
          <a:p>
            <a:pPr eaLnBrk="1" hangingPunct="1"/>
            <a:r>
              <a:rPr lang="en-US" altLang="zh-CN"/>
              <a:t>Operation of higher layers over LAN</a:t>
            </a:r>
          </a:p>
        </p:txBody>
      </p:sp>
      <p:pic>
        <p:nvPicPr>
          <p:cNvPr id="29700" name="Picture 4"/>
          <p:cNvPicPr>
            <a:picLocks noGrp="1" noChangeAspect="1" noChangeArrowheads="1"/>
          </p:cNvPicPr>
          <p:nvPr>
            <p:ph type="body" idx="1"/>
          </p:nvPr>
        </p:nvPicPr>
        <p:blipFill>
          <a:blip r:embed="rId2" cstate="print"/>
          <a:srcRect/>
          <a:stretch>
            <a:fillRect/>
          </a:stretch>
        </p:blipFill>
        <p:spPr>
          <a:xfrm>
            <a:off x="1312863" y="2017713"/>
            <a:ext cx="7510462" cy="4114800"/>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p:spPr>
        <p:txBody>
          <a:bodyPr/>
          <a:lstStyle/>
          <a:p>
            <a:fld id="{D04FAFF3-54EB-42C1-A164-E9EE265A3A71}" type="slidenum">
              <a:rPr lang="en-US" altLang="zh-CN" smtClean="0"/>
              <a:pPr/>
              <a:t>70</a:t>
            </a:fld>
            <a:endParaRPr lang="en-US" altLang="zh-CN"/>
          </a:p>
        </p:txBody>
      </p:sp>
      <p:sp>
        <p:nvSpPr>
          <p:cNvPr id="73731" name="Rectangle 2"/>
          <p:cNvSpPr>
            <a:spLocks noGrp="1" noChangeArrowheads="1"/>
          </p:cNvSpPr>
          <p:nvPr>
            <p:ph type="title"/>
          </p:nvPr>
        </p:nvSpPr>
        <p:spPr/>
        <p:txBody>
          <a:bodyPr/>
          <a:lstStyle/>
          <a:p>
            <a:pPr eaLnBrk="1" hangingPunct="1"/>
            <a:r>
              <a:rPr lang="en-US" altLang="zh-CN"/>
              <a:t>5.6 </a:t>
            </a:r>
            <a:r>
              <a:rPr lang="zh-CN" altLang="en-US"/>
              <a:t>交换式局域网</a:t>
            </a:r>
          </a:p>
        </p:txBody>
      </p:sp>
      <p:sp>
        <p:nvSpPr>
          <p:cNvPr id="73732" name="Rectangle 3"/>
          <p:cNvSpPr>
            <a:spLocks noGrp="1" noChangeArrowheads="1"/>
          </p:cNvSpPr>
          <p:nvPr>
            <p:ph type="body" idx="1"/>
          </p:nvPr>
        </p:nvSpPr>
        <p:spPr>
          <a:xfrm>
            <a:off x="990600" y="1752600"/>
            <a:ext cx="7772400" cy="3429000"/>
          </a:xfrm>
        </p:spPr>
        <p:txBody>
          <a:bodyPr/>
          <a:lstStyle/>
          <a:p>
            <a:pPr eaLnBrk="1" hangingPunct="1">
              <a:lnSpc>
                <a:spcPct val="90000"/>
              </a:lnSpc>
            </a:pPr>
            <a:r>
              <a:rPr lang="zh-CN" altLang="en-US" dirty="0"/>
              <a:t>共享媒体的局域网问题</a:t>
            </a:r>
          </a:p>
          <a:p>
            <a:pPr lvl="1" eaLnBrk="1" hangingPunct="1">
              <a:lnSpc>
                <a:spcPct val="90000"/>
              </a:lnSpc>
            </a:pPr>
            <a:r>
              <a:rPr lang="zh-CN" altLang="en-US" dirty="0"/>
              <a:t>碰撞降低了信道的传输效率</a:t>
            </a:r>
          </a:p>
          <a:p>
            <a:pPr lvl="1" eaLnBrk="1" hangingPunct="1">
              <a:lnSpc>
                <a:spcPct val="90000"/>
              </a:lnSpc>
            </a:pPr>
            <a:r>
              <a:rPr lang="zh-CN" altLang="en-US" dirty="0"/>
              <a:t>媒体共享其实就是带宽共享，每个主机的带宽不能保证</a:t>
            </a:r>
          </a:p>
          <a:p>
            <a:pPr eaLnBrk="1" hangingPunct="1">
              <a:lnSpc>
                <a:spcPct val="90000"/>
              </a:lnSpc>
            </a:pPr>
            <a:r>
              <a:rPr lang="zh-CN" altLang="en-US" dirty="0"/>
              <a:t>交换式局域网</a:t>
            </a:r>
          </a:p>
          <a:p>
            <a:pPr lvl="1" eaLnBrk="1" hangingPunct="1">
              <a:lnSpc>
                <a:spcPct val="90000"/>
              </a:lnSpc>
            </a:pPr>
            <a:r>
              <a:rPr lang="zh-CN" altLang="en-US" dirty="0"/>
              <a:t>采用星型拓扑结构，用交换机连接主机</a:t>
            </a:r>
          </a:p>
          <a:p>
            <a:pPr lvl="1" eaLnBrk="1" hangingPunct="1">
              <a:lnSpc>
                <a:spcPct val="90000"/>
              </a:lnSpc>
            </a:pPr>
            <a:r>
              <a:rPr lang="zh-CN" altLang="en-US" dirty="0"/>
              <a:t>交换机工作在数据链路层，能隔离碰撞域</a:t>
            </a:r>
          </a:p>
          <a:p>
            <a:pPr lvl="1" eaLnBrk="1" hangingPunct="1">
              <a:lnSpc>
                <a:spcPct val="90000"/>
              </a:lnSpc>
            </a:pPr>
            <a:endParaRPr lang="en-US" altLang="zh-CN" dirty="0"/>
          </a:p>
        </p:txBody>
      </p:sp>
      <p:pic>
        <p:nvPicPr>
          <p:cNvPr id="73733" name="Picture 4"/>
          <p:cNvPicPr>
            <a:picLocks noChangeAspect="1" noChangeArrowheads="1"/>
          </p:cNvPicPr>
          <p:nvPr/>
        </p:nvPicPr>
        <p:blipFill>
          <a:blip r:embed="rId2" cstate="print"/>
          <a:srcRect/>
          <a:stretch>
            <a:fillRect/>
          </a:stretch>
        </p:blipFill>
        <p:spPr bwMode="auto">
          <a:xfrm>
            <a:off x="0" y="5219700"/>
            <a:ext cx="4343400" cy="1638300"/>
          </a:xfrm>
          <a:prstGeom prst="rect">
            <a:avLst/>
          </a:prstGeom>
          <a:noFill/>
          <a:ln w="9525">
            <a:noFill/>
            <a:miter lim="800000"/>
            <a:headEnd/>
            <a:tailEnd/>
          </a:ln>
        </p:spPr>
      </p:pic>
      <p:pic>
        <p:nvPicPr>
          <p:cNvPr id="73734" name="Picture 5"/>
          <p:cNvPicPr>
            <a:picLocks noChangeAspect="1" noChangeArrowheads="1"/>
          </p:cNvPicPr>
          <p:nvPr/>
        </p:nvPicPr>
        <p:blipFill>
          <a:blip r:embed="rId3" cstate="print"/>
          <a:srcRect/>
          <a:stretch>
            <a:fillRect/>
          </a:stretch>
        </p:blipFill>
        <p:spPr bwMode="auto">
          <a:xfrm>
            <a:off x="4648200" y="5181600"/>
            <a:ext cx="4114800" cy="13271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5"/>
          <p:cNvSpPr>
            <a:spLocks noGrp="1"/>
          </p:cNvSpPr>
          <p:nvPr>
            <p:ph type="sldNum" sz="quarter" idx="12"/>
          </p:nvPr>
        </p:nvSpPr>
        <p:spPr>
          <a:noFill/>
        </p:spPr>
        <p:txBody>
          <a:bodyPr/>
          <a:lstStyle/>
          <a:p>
            <a:fld id="{2143B169-E15A-480B-8E02-7567DB9D5786}" type="slidenum">
              <a:rPr lang="en-US" altLang="zh-CN" smtClean="0"/>
              <a:pPr/>
              <a:t>71</a:t>
            </a:fld>
            <a:endParaRPr lang="en-US" altLang="zh-CN"/>
          </a:p>
        </p:txBody>
      </p:sp>
      <p:sp>
        <p:nvSpPr>
          <p:cNvPr id="74755" name="Rectangle 2"/>
          <p:cNvSpPr>
            <a:spLocks noGrp="1" noChangeArrowheads="1"/>
          </p:cNvSpPr>
          <p:nvPr>
            <p:ph type="title"/>
          </p:nvPr>
        </p:nvSpPr>
        <p:spPr/>
        <p:txBody>
          <a:bodyPr/>
          <a:lstStyle/>
          <a:p>
            <a:pPr eaLnBrk="1" hangingPunct="1"/>
            <a:r>
              <a:rPr lang="zh-CN" altLang="en-US"/>
              <a:t>以太网的交换技术</a:t>
            </a:r>
          </a:p>
        </p:txBody>
      </p:sp>
      <p:sp>
        <p:nvSpPr>
          <p:cNvPr id="74756" name="Rectangle 3"/>
          <p:cNvSpPr>
            <a:spLocks noGrp="1" noChangeArrowheads="1"/>
          </p:cNvSpPr>
          <p:nvPr>
            <p:ph type="body" idx="1"/>
          </p:nvPr>
        </p:nvSpPr>
        <p:spPr/>
        <p:txBody>
          <a:bodyPr/>
          <a:lstStyle/>
          <a:p>
            <a:pPr eaLnBrk="1" hangingPunct="1">
              <a:lnSpc>
                <a:spcPct val="90000"/>
              </a:lnSpc>
            </a:pPr>
            <a:r>
              <a:rPr lang="zh-CN" altLang="en-US" sz="2800"/>
              <a:t>交换机（</a:t>
            </a:r>
            <a:r>
              <a:rPr lang="en-US" altLang="zh-CN" sz="2800"/>
              <a:t>switch</a:t>
            </a:r>
            <a:r>
              <a:rPr lang="zh-CN" altLang="en-US" sz="2800"/>
              <a:t>）源自于多端口网桥（</a:t>
            </a:r>
            <a:r>
              <a:rPr lang="en-US" altLang="zh-CN" sz="2800"/>
              <a:t>bridge</a:t>
            </a:r>
            <a:r>
              <a:rPr lang="zh-CN" altLang="en-US" sz="2800"/>
              <a:t>），采用存储</a:t>
            </a:r>
            <a:r>
              <a:rPr lang="en-US" altLang="zh-CN" sz="2800"/>
              <a:t>-</a:t>
            </a:r>
            <a:r>
              <a:rPr lang="zh-CN" altLang="en-US" sz="2800"/>
              <a:t>转发方式在各端口之间进行数据帧的交换</a:t>
            </a:r>
          </a:p>
          <a:p>
            <a:pPr eaLnBrk="1" hangingPunct="1">
              <a:lnSpc>
                <a:spcPct val="90000"/>
              </a:lnSpc>
            </a:pPr>
            <a:r>
              <a:rPr lang="zh-CN" altLang="en-US" sz="2800"/>
              <a:t>交换机检测每个到达数据的帧头</a:t>
            </a:r>
          </a:p>
          <a:p>
            <a:pPr eaLnBrk="1" hangingPunct="1">
              <a:lnSpc>
                <a:spcPct val="90000"/>
              </a:lnSpc>
            </a:pPr>
            <a:r>
              <a:rPr lang="zh-CN" altLang="en-US" sz="2800"/>
              <a:t>根据数据帧的目的地址查找输出端口</a:t>
            </a:r>
          </a:p>
          <a:p>
            <a:pPr eaLnBrk="1" hangingPunct="1">
              <a:lnSpc>
                <a:spcPct val="90000"/>
              </a:lnSpc>
            </a:pPr>
            <a:r>
              <a:rPr lang="zh-CN" altLang="en-US" sz="2800"/>
              <a:t>如果地址查找表中没有该表项，交换机就向所有端口（除接收端口）转发</a:t>
            </a:r>
          </a:p>
          <a:p>
            <a:pPr eaLnBrk="1" hangingPunct="1">
              <a:lnSpc>
                <a:spcPct val="90000"/>
              </a:lnSpc>
            </a:pPr>
            <a:r>
              <a:rPr lang="zh-CN" altLang="en-US" sz="2800"/>
              <a:t>地址查找表是通过帧的源地址与到达端口的对应关系建立的</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a:spLocks noGrp="1"/>
          </p:cNvSpPr>
          <p:nvPr>
            <p:ph type="sldNum" sz="quarter" idx="12"/>
          </p:nvPr>
        </p:nvSpPr>
        <p:spPr>
          <a:noFill/>
        </p:spPr>
        <p:txBody>
          <a:bodyPr/>
          <a:lstStyle/>
          <a:p>
            <a:fld id="{468A2638-BE8A-41CF-98DD-073B15A4DD7B}" type="slidenum">
              <a:rPr lang="en-US" altLang="zh-CN" smtClean="0"/>
              <a:pPr/>
              <a:t>72</a:t>
            </a:fld>
            <a:endParaRPr lang="en-US" altLang="zh-CN"/>
          </a:p>
        </p:txBody>
      </p:sp>
      <p:sp>
        <p:nvSpPr>
          <p:cNvPr id="75779" name="Rectangle 2"/>
          <p:cNvSpPr>
            <a:spLocks noGrp="1" noChangeArrowheads="1"/>
          </p:cNvSpPr>
          <p:nvPr>
            <p:ph type="title"/>
          </p:nvPr>
        </p:nvSpPr>
        <p:spPr/>
        <p:txBody>
          <a:bodyPr/>
          <a:lstStyle/>
          <a:p>
            <a:pPr eaLnBrk="1" hangingPunct="1"/>
            <a:endParaRPr lang="zh-CN" altLang="zh-CN"/>
          </a:p>
        </p:txBody>
      </p:sp>
      <p:pic>
        <p:nvPicPr>
          <p:cNvPr id="75780" name="Picture 3"/>
          <p:cNvPicPr>
            <a:picLocks noGrp="1" noChangeAspect="1" noChangeArrowheads="1"/>
          </p:cNvPicPr>
          <p:nvPr>
            <p:ph type="body" idx="1"/>
          </p:nvPr>
        </p:nvPicPr>
        <p:blipFill>
          <a:blip r:embed="rId2" cstate="print"/>
          <a:srcRect/>
          <a:stretch>
            <a:fillRect/>
          </a:stretch>
        </p:blipFill>
        <p:spPr>
          <a:xfrm>
            <a:off x="762000" y="1795463"/>
            <a:ext cx="8193088" cy="433705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p:cNvSpPr>
          <p:nvPr>
            <p:ph type="sldNum" sz="quarter" idx="12"/>
          </p:nvPr>
        </p:nvSpPr>
        <p:spPr>
          <a:noFill/>
        </p:spPr>
        <p:txBody>
          <a:bodyPr/>
          <a:lstStyle/>
          <a:p>
            <a:fld id="{D6AAE8C8-DDB9-4D1E-80D2-8E51557215DC}" type="slidenum">
              <a:rPr lang="en-US" altLang="zh-CN" smtClean="0"/>
              <a:pPr/>
              <a:t>73</a:t>
            </a:fld>
            <a:endParaRPr lang="en-US" altLang="zh-CN"/>
          </a:p>
        </p:txBody>
      </p:sp>
      <p:sp>
        <p:nvSpPr>
          <p:cNvPr id="76803" name="Rectangle 2"/>
          <p:cNvSpPr>
            <a:spLocks noGrp="1" noChangeArrowheads="1"/>
          </p:cNvSpPr>
          <p:nvPr>
            <p:ph type="title"/>
          </p:nvPr>
        </p:nvSpPr>
        <p:spPr/>
        <p:txBody>
          <a:bodyPr/>
          <a:lstStyle/>
          <a:p>
            <a:pPr eaLnBrk="1" hangingPunct="1"/>
            <a:endParaRPr lang="zh-CN" altLang="zh-CN"/>
          </a:p>
        </p:txBody>
      </p:sp>
      <p:pic>
        <p:nvPicPr>
          <p:cNvPr id="76804" name="Picture 3"/>
          <p:cNvPicPr>
            <a:picLocks noGrp="1" noChangeAspect="1" noChangeArrowheads="1"/>
          </p:cNvPicPr>
          <p:nvPr>
            <p:ph type="body" idx="1"/>
          </p:nvPr>
        </p:nvPicPr>
        <p:blipFill>
          <a:blip r:embed="rId2" cstate="print"/>
          <a:srcRect/>
          <a:stretch>
            <a:fillRect/>
          </a:stretch>
        </p:blipFill>
        <p:spPr>
          <a:xfrm>
            <a:off x="1187450" y="692150"/>
            <a:ext cx="7772400" cy="5446713"/>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p:spPr>
        <p:txBody>
          <a:bodyPr/>
          <a:lstStyle/>
          <a:p>
            <a:fld id="{A63D57E8-17AE-4008-B618-66E52DA0ADDC}" type="slidenum">
              <a:rPr lang="en-US" altLang="zh-CN" smtClean="0"/>
              <a:pPr/>
              <a:t>74</a:t>
            </a:fld>
            <a:endParaRPr lang="en-US" altLang="zh-CN"/>
          </a:p>
        </p:txBody>
      </p:sp>
      <p:sp>
        <p:nvSpPr>
          <p:cNvPr id="77827" name="Rectangle 2"/>
          <p:cNvSpPr>
            <a:spLocks noGrp="1" noChangeArrowheads="1"/>
          </p:cNvSpPr>
          <p:nvPr>
            <p:ph type="title"/>
          </p:nvPr>
        </p:nvSpPr>
        <p:spPr>
          <a:xfrm>
            <a:off x="928662" y="500042"/>
            <a:ext cx="7793037" cy="965200"/>
          </a:xfrm>
        </p:spPr>
        <p:txBody>
          <a:bodyPr/>
          <a:lstStyle/>
          <a:p>
            <a:pPr eaLnBrk="1" hangingPunct="1"/>
            <a:r>
              <a:rPr lang="zh-CN" altLang="en-US" dirty="0"/>
              <a:t>交换机的工作原理 </a:t>
            </a:r>
          </a:p>
        </p:txBody>
      </p:sp>
      <p:pic>
        <p:nvPicPr>
          <p:cNvPr id="77828" name="Picture 3"/>
          <p:cNvPicPr>
            <a:picLocks noGrp="1" noChangeAspect="1" noChangeArrowheads="1"/>
          </p:cNvPicPr>
          <p:nvPr>
            <p:ph type="body" idx="1"/>
          </p:nvPr>
        </p:nvPicPr>
        <p:blipFill>
          <a:blip r:embed="rId3" cstate="print"/>
          <a:srcRect/>
          <a:stretch>
            <a:fillRect/>
          </a:stretch>
        </p:blipFill>
        <p:spPr>
          <a:xfrm>
            <a:off x="0" y="1557338"/>
            <a:ext cx="9144000" cy="5300662"/>
          </a:xfrm>
        </p:spPr>
      </p:pic>
      <p:sp>
        <p:nvSpPr>
          <p:cNvPr id="77829" name="Line 4"/>
          <p:cNvSpPr>
            <a:spLocks noChangeShapeType="1"/>
          </p:cNvSpPr>
          <p:nvPr/>
        </p:nvSpPr>
        <p:spPr bwMode="auto">
          <a:xfrm flipV="1">
            <a:off x="1403350" y="3284538"/>
            <a:ext cx="0" cy="288925"/>
          </a:xfrm>
          <a:prstGeom prst="line">
            <a:avLst/>
          </a:prstGeom>
          <a:noFill/>
          <a:ln w="28575">
            <a:solidFill>
              <a:schemeClr val="tx1"/>
            </a:solidFill>
            <a:miter lim="800000"/>
            <a:headEnd/>
            <a:tailEnd/>
          </a:ln>
        </p:spPr>
        <p:txBody>
          <a:bodyPr wrap="none"/>
          <a:lstStyle/>
          <a:p>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4"/>
          <p:cNvSpPr>
            <a:spLocks noGrp="1"/>
          </p:cNvSpPr>
          <p:nvPr>
            <p:ph type="sldNum" sz="quarter" idx="12"/>
          </p:nvPr>
        </p:nvSpPr>
        <p:spPr>
          <a:noFill/>
        </p:spPr>
        <p:txBody>
          <a:bodyPr/>
          <a:lstStyle/>
          <a:p>
            <a:fld id="{B05C9B74-B0D8-435B-8B8F-E45D3DCE281B}" type="slidenum">
              <a:rPr lang="en-US" altLang="zh-CN" smtClean="0"/>
              <a:pPr/>
              <a:t>75</a:t>
            </a:fld>
            <a:endParaRPr lang="en-US" altLang="zh-CN"/>
          </a:p>
        </p:txBody>
      </p:sp>
      <p:pic>
        <p:nvPicPr>
          <p:cNvPr id="79875" name="Picture 10"/>
          <p:cNvPicPr>
            <a:picLocks noChangeAspect="1" noChangeArrowheads="1"/>
          </p:cNvPicPr>
          <p:nvPr/>
        </p:nvPicPr>
        <p:blipFill>
          <a:blip r:embed="rId2" cstate="print"/>
          <a:srcRect/>
          <a:stretch>
            <a:fillRect/>
          </a:stretch>
        </p:blipFill>
        <p:spPr bwMode="auto">
          <a:xfrm>
            <a:off x="6705600" y="2133600"/>
            <a:ext cx="1079500" cy="1019175"/>
          </a:xfrm>
          <a:prstGeom prst="rect">
            <a:avLst/>
          </a:prstGeom>
          <a:noFill/>
          <a:ln w="9525">
            <a:noFill/>
            <a:miter lim="800000"/>
            <a:headEnd/>
            <a:tailEnd/>
          </a:ln>
        </p:spPr>
      </p:pic>
      <p:grpSp>
        <p:nvGrpSpPr>
          <p:cNvPr id="79876" name="Group 11"/>
          <p:cNvGrpSpPr>
            <a:grpSpLocks/>
          </p:cNvGrpSpPr>
          <p:nvPr/>
        </p:nvGrpSpPr>
        <p:grpSpPr bwMode="auto">
          <a:xfrm>
            <a:off x="3214678" y="2143116"/>
            <a:ext cx="1816100" cy="533400"/>
            <a:chOff x="576" y="240"/>
            <a:chExt cx="4656" cy="2448"/>
          </a:xfrm>
        </p:grpSpPr>
        <p:sp>
          <p:nvSpPr>
            <p:cNvPr id="80046" name="Freeform 12"/>
            <p:cNvSpPr>
              <a:spLocks/>
            </p:cNvSpPr>
            <p:nvPr/>
          </p:nvSpPr>
          <p:spPr bwMode="auto">
            <a:xfrm>
              <a:off x="703" y="2427"/>
              <a:ext cx="4402" cy="261"/>
            </a:xfrm>
            <a:custGeom>
              <a:avLst/>
              <a:gdLst>
                <a:gd name="T0" fmla="*/ 0 w 4652"/>
                <a:gd name="T1" fmla="*/ 0 h 201"/>
                <a:gd name="T2" fmla="*/ 0 w 4652"/>
                <a:gd name="T3" fmla="*/ 300 h 201"/>
                <a:gd name="T4" fmla="*/ 29 w 4652"/>
                <a:gd name="T5" fmla="*/ 321 h 201"/>
                <a:gd name="T6" fmla="*/ 79 w 4652"/>
                <a:gd name="T7" fmla="*/ 339 h 201"/>
                <a:gd name="T8" fmla="*/ 160 w 4652"/>
                <a:gd name="T9" fmla="*/ 339 h 201"/>
                <a:gd name="T10" fmla="*/ 3994 w 4652"/>
                <a:gd name="T11" fmla="*/ 339 h 201"/>
                <a:gd name="T12" fmla="*/ 4045 w 4652"/>
                <a:gd name="T13" fmla="*/ 339 h 201"/>
                <a:gd name="T14" fmla="*/ 4115 w 4652"/>
                <a:gd name="T15" fmla="*/ 321 h 201"/>
                <a:gd name="T16" fmla="*/ 4156 w 4652"/>
                <a:gd name="T17" fmla="*/ 282 h 201"/>
                <a:gd name="T18" fmla="*/ 4165 w 4652"/>
                <a:gd name="T19" fmla="*/ 264 h 201"/>
                <a:gd name="T20" fmla="*/ 4165 w 4652"/>
                <a:gd name="T21" fmla="*/ 226 h 201"/>
                <a:gd name="T22" fmla="*/ 4165 w 4652"/>
                <a:gd name="T23" fmla="*/ 0 h 201"/>
                <a:gd name="T24" fmla="*/ 0 w 4652"/>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2"/>
                <a:gd name="T40" fmla="*/ 0 h 201"/>
                <a:gd name="T41" fmla="*/ 4652 w 4652"/>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2" h="201">
                  <a:moveTo>
                    <a:pt x="0" y="0"/>
                  </a:moveTo>
                  <a:lnTo>
                    <a:pt x="0" y="178"/>
                  </a:lnTo>
                  <a:lnTo>
                    <a:pt x="33" y="190"/>
                  </a:lnTo>
                  <a:lnTo>
                    <a:pt x="89" y="201"/>
                  </a:lnTo>
                  <a:lnTo>
                    <a:pt x="179" y="201"/>
                  </a:lnTo>
                  <a:lnTo>
                    <a:pt x="4461" y="201"/>
                  </a:lnTo>
                  <a:lnTo>
                    <a:pt x="4518" y="201"/>
                  </a:lnTo>
                  <a:lnTo>
                    <a:pt x="4596" y="190"/>
                  </a:lnTo>
                  <a:lnTo>
                    <a:pt x="4641" y="167"/>
                  </a:lnTo>
                  <a:lnTo>
                    <a:pt x="4652" y="156"/>
                  </a:lnTo>
                  <a:lnTo>
                    <a:pt x="4652" y="134"/>
                  </a:lnTo>
                  <a:lnTo>
                    <a:pt x="4652"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80047" name="Freeform 13"/>
            <p:cNvSpPr>
              <a:spLocks/>
            </p:cNvSpPr>
            <p:nvPr/>
          </p:nvSpPr>
          <p:spPr bwMode="auto">
            <a:xfrm>
              <a:off x="576" y="1314"/>
              <a:ext cx="4656" cy="1287"/>
            </a:xfrm>
            <a:custGeom>
              <a:avLst/>
              <a:gdLst>
                <a:gd name="T0" fmla="*/ 0 w 4922"/>
                <a:gd name="T1" fmla="*/ 1670 h 992"/>
                <a:gd name="T2" fmla="*/ 0 w 4922"/>
                <a:gd name="T3" fmla="*/ 38 h 992"/>
                <a:gd name="T4" fmla="*/ 9 w 4922"/>
                <a:gd name="T5" fmla="*/ 38 h 992"/>
                <a:gd name="T6" fmla="*/ 41 w 4922"/>
                <a:gd name="T7" fmla="*/ 18 h 992"/>
                <a:gd name="T8" fmla="*/ 100 w 4922"/>
                <a:gd name="T9" fmla="*/ 0 h 992"/>
                <a:gd name="T10" fmla="*/ 181 w 4922"/>
                <a:gd name="T11" fmla="*/ 0 h 992"/>
                <a:gd name="T12" fmla="*/ 4203 w 4922"/>
                <a:gd name="T13" fmla="*/ 0 h 992"/>
                <a:gd name="T14" fmla="*/ 4253 w 4922"/>
                <a:gd name="T15" fmla="*/ 0 h 992"/>
                <a:gd name="T16" fmla="*/ 4354 w 4922"/>
                <a:gd name="T17" fmla="*/ 18 h 992"/>
                <a:gd name="T18" fmla="*/ 4394 w 4922"/>
                <a:gd name="T19" fmla="*/ 56 h 992"/>
                <a:gd name="T20" fmla="*/ 4404 w 4922"/>
                <a:gd name="T21" fmla="*/ 92 h 992"/>
                <a:gd name="T22" fmla="*/ 4404 w 4922"/>
                <a:gd name="T23" fmla="*/ 149 h 992"/>
                <a:gd name="T24" fmla="*/ 4404 w 4922"/>
                <a:gd name="T25" fmla="*/ 1670 h 992"/>
                <a:gd name="T26" fmla="*/ 0 w 4922"/>
                <a:gd name="T27" fmla="*/ 1670 h 9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2"/>
                <a:gd name="T43" fmla="*/ 0 h 992"/>
                <a:gd name="T44" fmla="*/ 4922 w 4922"/>
                <a:gd name="T45" fmla="*/ 992 h 9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2" h="992">
                  <a:moveTo>
                    <a:pt x="0" y="992"/>
                  </a:moveTo>
                  <a:lnTo>
                    <a:pt x="0" y="22"/>
                  </a:lnTo>
                  <a:lnTo>
                    <a:pt x="11" y="22"/>
                  </a:lnTo>
                  <a:lnTo>
                    <a:pt x="45" y="11"/>
                  </a:lnTo>
                  <a:lnTo>
                    <a:pt x="112" y="0"/>
                  </a:lnTo>
                  <a:lnTo>
                    <a:pt x="202" y="0"/>
                  </a:lnTo>
                  <a:lnTo>
                    <a:pt x="4697" y="0"/>
                  </a:lnTo>
                  <a:lnTo>
                    <a:pt x="4753" y="0"/>
                  </a:lnTo>
                  <a:lnTo>
                    <a:pt x="4866" y="11"/>
                  </a:lnTo>
                  <a:lnTo>
                    <a:pt x="4910" y="33"/>
                  </a:lnTo>
                  <a:lnTo>
                    <a:pt x="4922" y="55"/>
                  </a:lnTo>
                  <a:lnTo>
                    <a:pt x="4922" y="89"/>
                  </a:lnTo>
                  <a:lnTo>
                    <a:pt x="4922" y="992"/>
                  </a:lnTo>
                  <a:lnTo>
                    <a:pt x="0" y="992"/>
                  </a:lnTo>
                  <a:close/>
                </a:path>
              </a:pathLst>
            </a:custGeom>
            <a:solidFill>
              <a:srgbClr val="FFFFFF"/>
            </a:solidFill>
            <a:ln w="0">
              <a:solidFill>
                <a:srgbClr val="000000"/>
              </a:solidFill>
              <a:round/>
              <a:headEnd/>
              <a:tailEnd/>
            </a:ln>
          </p:spPr>
          <p:txBody>
            <a:bodyPr/>
            <a:lstStyle/>
            <a:p>
              <a:endParaRPr lang="zh-CN" altLang="en-US"/>
            </a:p>
          </p:txBody>
        </p:sp>
        <p:sp>
          <p:nvSpPr>
            <p:cNvPr id="80048" name="Freeform 14"/>
            <p:cNvSpPr>
              <a:spLocks/>
            </p:cNvSpPr>
            <p:nvPr/>
          </p:nvSpPr>
          <p:spPr bwMode="auto">
            <a:xfrm>
              <a:off x="576" y="240"/>
              <a:ext cx="4656" cy="2361"/>
            </a:xfrm>
            <a:custGeom>
              <a:avLst/>
              <a:gdLst>
                <a:gd name="T0" fmla="*/ 521 w 4922"/>
                <a:gd name="T1" fmla="*/ 0 h 1628"/>
                <a:gd name="T2" fmla="*/ 0 w 4922"/>
                <a:gd name="T3" fmla="*/ 1384 h 1628"/>
                <a:gd name="T4" fmla="*/ 0 w 4922"/>
                <a:gd name="T5" fmla="*/ 3424 h 1628"/>
                <a:gd name="T6" fmla="*/ 4404 w 4922"/>
                <a:gd name="T7" fmla="*/ 3424 h 1628"/>
                <a:gd name="T8" fmla="*/ 4404 w 4922"/>
                <a:gd name="T9" fmla="*/ 1360 h 1628"/>
                <a:gd name="T10" fmla="*/ 4023 w 4922"/>
                <a:gd name="T11" fmla="*/ 0 h 1628"/>
                <a:gd name="T12" fmla="*/ 521 w 4922"/>
                <a:gd name="T13" fmla="*/ 0 h 1628"/>
                <a:gd name="T14" fmla="*/ 0 60000 65536"/>
                <a:gd name="T15" fmla="*/ 0 60000 65536"/>
                <a:gd name="T16" fmla="*/ 0 60000 65536"/>
                <a:gd name="T17" fmla="*/ 0 60000 65536"/>
                <a:gd name="T18" fmla="*/ 0 60000 65536"/>
                <a:gd name="T19" fmla="*/ 0 60000 65536"/>
                <a:gd name="T20" fmla="*/ 0 60000 65536"/>
                <a:gd name="T21" fmla="*/ 0 w 4922"/>
                <a:gd name="T22" fmla="*/ 0 h 1628"/>
                <a:gd name="T23" fmla="*/ 4922 w 4922"/>
                <a:gd name="T24" fmla="*/ 1628 h 1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2" h="1628">
                  <a:moveTo>
                    <a:pt x="583" y="0"/>
                  </a:moveTo>
                  <a:lnTo>
                    <a:pt x="0" y="658"/>
                  </a:lnTo>
                  <a:lnTo>
                    <a:pt x="0" y="1628"/>
                  </a:lnTo>
                  <a:lnTo>
                    <a:pt x="4922" y="1628"/>
                  </a:lnTo>
                  <a:lnTo>
                    <a:pt x="4922" y="647"/>
                  </a:lnTo>
                  <a:lnTo>
                    <a:pt x="4496" y="0"/>
                  </a:lnTo>
                  <a:lnTo>
                    <a:pt x="583" y="0"/>
                  </a:lnTo>
                  <a:close/>
                </a:path>
              </a:pathLst>
            </a:custGeom>
            <a:solidFill>
              <a:srgbClr val="FFFFFF"/>
            </a:solidFill>
            <a:ln w="0">
              <a:solidFill>
                <a:srgbClr val="000000"/>
              </a:solidFill>
              <a:round/>
              <a:headEnd/>
              <a:tailEnd/>
            </a:ln>
          </p:spPr>
          <p:txBody>
            <a:bodyPr/>
            <a:lstStyle/>
            <a:p>
              <a:endParaRPr lang="zh-CN" altLang="en-US"/>
            </a:p>
          </p:txBody>
        </p:sp>
        <p:sp>
          <p:nvSpPr>
            <p:cNvPr id="80049" name="Freeform 15"/>
            <p:cNvSpPr>
              <a:spLocks/>
            </p:cNvSpPr>
            <p:nvPr/>
          </p:nvSpPr>
          <p:spPr bwMode="auto">
            <a:xfrm>
              <a:off x="608" y="1174"/>
              <a:ext cx="4592" cy="1383"/>
            </a:xfrm>
            <a:custGeom>
              <a:avLst/>
              <a:gdLst>
                <a:gd name="T0" fmla="*/ 0 w 4854"/>
                <a:gd name="T1" fmla="*/ 2068 h 925"/>
                <a:gd name="T2" fmla="*/ 0 w 4854"/>
                <a:gd name="T3" fmla="*/ 49 h 925"/>
                <a:gd name="T4" fmla="*/ 9 w 4854"/>
                <a:gd name="T5" fmla="*/ 49 h 925"/>
                <a:gd name="T6" fmla="*/ 29 w 4854"/>
                <a:gd name="T7" fmla="*/ 24 h 925"/>
                <a:gd name="T8" fmla="*/ 91 w 4854"/>
                <a:gd name="T9" fmla="*/ 0 h 925"/>
                <a:gd name="T10" fmla="*/ 160 w 4854"/>
                <a:gd name="T11" fmla="*/ 0 h 925"/>
                <a:gd name="T12" fmla="*/ 4153 w 4854"/>
                <a:gd name="T13" fmla="*/ 0 h 925"/>
                <a:gd name="T14" fmla="*/ 4203 w 4854"/>
                <a:gd name="T15" fmla="*/ 0 h 925"/>
                <a:gd name="T16" fmla="*/ 4294 w 4854"/>
                <a:gd name="T17" fmla="*/ 24 h 925"/>
                <a:gd name="T18" fmla="*/ 4324 w 4854"/>
                <a:gd name="T19" fmla="*/ 73 h 925"/>
                <a:gd name="T20" fmla="*/ 4344 w 4854"/>
                <a:gd name="T21" fmla="*/ 126 h 925"/>
                <a:gd name="T22" fmla="*/ 4344 w 4854"/>
                <a:gd name="T23" fmla="*/ 175 h 925"/>
                <a:gd name="T24" fmla="*/ 4344 w 4854"/>
                <a:gd name="T25" fmla="*/ 2068 h 925"/>
                <a:gd name="T26" fmla="*/ 0 w 4854"/>
                <a:gd name="T27" fmla="*/ 2068 h 9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54"/>
                <a:gd name="T43" fmla="*/ 0 h 925"/>
                <a:gd name="T44" fmla="*/ 4854 w 4854"/>
                <a:gd name="T45" fmla="*/ 925 h 9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54" h="925">
                  <a:moveTo>
                    <a:pt x="0" y="925"/>
                  </a:moveTo>
                  <a:lnTo>
                    <a:pt x="0" y="22"/>
                  </a:lnTo>
                  <a:lnTo>
                    <a:pt x="11" y="22"/>
                  </a:lnTo>
                  <a:lnTo>
                    <a:pt x="33" y="11"/>
                  </a:lnTo>
                  <a:lnTo>
                    <a:pt x="101" y="0"/>
                  </a:lnTo>
                  <a:lnTo>
                    <a:pt x="179" y="0"/>
                  </a:lnTo>
                  <a:lnTo>
                    <a:pt x="4641" y="0"/>
                  </a:lnTo>
                  <a:lnTo>
                    <a:pt x="4697" y="0"/>
                  </a:lnTo>
                  <a:lnTo>
                    <a:pt x="4798" y="11"/>
                  </a:lnTo>
                  <a:lnTo>
                    <a:pt x="4832" y="33"/>
                  </a:lnTo>
                  <a:lnTo>
                    <a:pt x="4854" y="56"/>
                  </a:lnTo>
                  <a:lnTo>
                    <a:pt x="4854" y="78"/>
                  </a:lnTo>
                  <a:lnTo>
                    <a:pt x="4854" y="925"/>
                  </a:lnTo>
                  <a:lnTo>
                    <a:pt x="0" y="925"/>
                  </a:lnTo>
                  <a:close/>
                </a:path>
              </a:pathLst>
            </a:custGeom>
            <a:solidFill>
              <a:srgbClr val="FFFFFF"/>
            </a:solidFill>
            <a:ln w="0">
              <a:solidFill>
                <a:srgbClr val="000000"/>
              </a:solidFill>
              <a:round/>
              <a:headEnd/>
              <a:tailEnd/>
            </a:ln>
          </p:spPr>
          <p:txBody>
            <a:bodyPr/>
            <a:lstStyle/>
            <a:p>
              <a:endParaRPr lang="zh-CN" altLang="en-US"/>
            </a:p>
          </p:txBody>
        </p:sp>
        <p:sp>
          <p:nvSpPr>
            <p:cNvPr id="80050" name="Rectangle 16"/>
            <p:cNvSpPr>
              <a:spLocks noChangeArrowheads="1"/>
            </p:cNvSpPr>
            <p:nvPr/>
          </p:nvSpPr>
          <p:spPr bwMode="auto">
            <a:xfrm>
              <a:off x="726" y="1949"/>
              <a:ext cx="3533" cy="579"/>
            </a:xfrm>
            <a:prstGeom prst="rect">
              <a:avLst/>
            </a:prstGeom>
            <a:solidFill>
              <a:srgbClr val="C0C0C0"/>
            </a:solidFill>
            <a:ln w="0">
              <a:solidFill>
                <a:srgbClr val="000000"/>
              </a:solidFill>
              <a:miter lim="800000"/>
              <a:headEnd/>
              <a:tailEnd/>
            </a:ln>
          </p:spPr>
          <p:txBody>
            <a:bodyPr/>
            <a:lstStyle/>
            <a:p>
              <a:endParaRPr lang="zh-CN" altLang="en-US"/>
            </a:p>
          </p:txBody>
        </p:sp>
        <p:sp>
          <p:nvSpPr>
            <p:cNvPr id="80051" name="Rectangle 17"/>
            <p:cNvSpPr>
              <a:spLocks noChangeArrowheads="1"/>
            </p:cNvSpPr>
            <p:nvPr/>
          </p:nvSpPr>
          <p:spPr bwMode="auto">
            <a:xfrm>
              <a:off x="4368" y="1296"/>
              <a:ext cx="737" cy="1218"/>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80052" name="Group 18"/>
            <p:cNvGrpSpPr>
              <a:grpSpLocks/>
            </p:cNvGrpSpPr>
            <p:nvPr/>
          </p:nvGrpSpPr>
          <p:grpSpPr bwMode="auto">
            <a:xfrm>
              <a:off x="875" y="2170"/>
              <a:ext cx="182" cy="187"/>
              <a:chOff x="528" y="3120"/>
              <a:chExt cx="336" cy="192"/>
            </a:xfrm>
          </p:grpSpPr>
          <p:sp>
            <p:nvSpPr>
              <p:cNvPr id="80111" name="Freeform 1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12" name="Rectangle 2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3" name="Group 21"/>
            <p:cNvGrpSpPr>
              <a:grpSpLocks/>
            </p:cNvGrpSpPr>
            <p:nvPr/>
          </p:nvGrpSpPr>
          <p:grpSpPr bwMode="auto">
            <a:xfrm>
              <a:off x="1192" y="2170"/>
              <a:ext cx="183" cy="187"/>
              <a:chOff x="528" y="3120"/>
              <a:chExt cx="336" cy="192"/>
            </a:xfrm>
          </p:grpSpPr>
          <p:sp>
            <p:nvSpPr>
              <p:cNvPr id="80109" name="Freeform 2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10" name="Rectangle 2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4" name="Group 24"/>
            <p:cNvGrpSpPr>
              <a:grpSpLocks/>
            </p:cNvGrpSpPr>
            <p:nvPr/>
          </p:nvGrpSpPr>
          <p:grpSpPr bwMode="auto">
            <a:xfrm>
              <a:off x="1511" y="2170"/>
              <a:ext cx="181" cy="187"/>
              <a:chOff x="528" y="3120"/>
              <a:chExt cx="336" cy="192"/>
            </a:xfrm>
          </p:grpSpPr>
          <p:sp>
            <p:nvSpPr>
              <p:cNvPr id="80107" name="Freeform 2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8" name="Rectangle 2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5" name="Group 27"/>
            <p:cNvGrpSpPr>
              <a:grpSpLocks/>
            </p:cNvGrpSpPr>
            <p:nvPr/>
          </p:nvGrpSpPr>
          <p:grpSpPr bwMode="auto">
            <a:xfrm>
              <a:off x="1829" y="2170"/>
              <a:ext cx="181" cy="187"/>
              <a:chOff x="528" y="3120"/>
              <a:chExt cx="336" cy="192"/>
            </a:xfrm>
          </p:grpSpPr>
          <p:sp>
            <p:nvSpPr>
              <p:cNvPr id="80105" name="Freeform 2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6" name="Rectangle 2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6" name="Group 30"/>
            <p:cNvGrpSpPr>
              <a:grpSpLocks/>
            </p:cNvGrpSpPr>
            <p:nvPr/>
          </p:nvGrpSpPr>
          <p:grpSpPr bwMode="auto">
            <a:xfrm>
              <a:off x="2147" y="2170"/>
              <a:ext cx="181" cy="187"/>
              <a:chOff x="528" y="3120"/>
              <a:chExt cx="336" cy="192"/>
            </a:xfrm>
          </p:grpSpPr>
          <p:sp>
            <p:nvSpPr>
              <p:cNvPr id="80103" name="Freeform 3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4" name="Rectangle 3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7" name="Group 33"/>
            <p:cNvGrpSpPr>
              <a:grpSpLocks/>
            </p:cNvGrpSpPr>
            <p:nvPr/>
          </p:nvGrpSpPr>
          <p:grpSpPr bwMode="auto">
            <a:xfrm>
              <a:off x="2464" y="2170"/>
              <a:ext cx="182" cy="187"/>
              <a:chOff x="528" y="3120"/>
              <a:chExt cx="336" cy="192"/>
            </a:xfrm>
          </p:grpSpPr>
          <p:sp>
            <p:nvSpPr>
              <p:cNvPr id="80101" name="Freeform 3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2" name="Rectangle 3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8" name="Group 36"/>
            <p:cNvGrpSpPr>
              <a:grpSpLocks/>
            </p:cNvGrpSpPr>
            <p:nvPr/>
          </p:nvGrpSpPr>
          <p:grpSpPr bwMode="auto">
            <a:xfrm>
              <a:off x="2782" y="2170"/>
              <a:ext cx="181" cy="187"/>
              <a:chOff x="528" y="3120"/>
              <a:chExt cx="336" cy="192"/>
            </a:xfrm>
          </p:grpSpPr>
          <p:sp>
            <p:nvSpPr>
              <p:cNvPr id="80099" name="Freeform 3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0" name="Rectangle 3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9" name="Group 39"/>
            <p:cNvGrpSpPr>
              <a:grpSpLocks/>
            </p:cNvGrpSpPr>
            <p:nvPr/>
          </p:nvGrpSpPr>
          <p:grpSpPr bwMode="auto">
            <a:xfrm>
              <a:off x="3100" y="2170"/>
              <a:ext cx="182" cy="187"/>
              <a:chOff x="528" y="3120"/>
              <a:chExt cx="336" cy="192"/>
            </a:xfrm>
          </p:grpSpPr>
          <p:sp>
            <p:nvSpPr>
              <p:cNvPr id="80097" name="Freeform 4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8" name="Rectangle 4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0" name="Group 42"/>
            <p:cNvGrpSpPr>
              <a:grpSpLocks/>
            </p:cNvGrpSpPr>
            <p:nvPr/>
          </p:nvGrpSpPr>
          <p:grpSpPr bwMode="auto">
            <a:xfrm>
              <a:off x="3418" y="2170"/>
              <a:ext cx="182" cy="187"/>
              <a:chOff x="528" y="3120"/>
              <a:chExt cx="336" cy="192"/>
            </a:xfrm>
          </p:grpSpPr>
          <p:sp>
            <p:nvSpPr>
              <p:cNvPr id="80095" name="Freeform 4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6" name="Rectangle 4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1" name="Group 45"/>
            <p:cNvGrpSpPr>
              <a:grpSpLocks/>
            </p:cNvGrpSpPr>
            <p:nvPr/>
          </p:nvGrpSpPr>
          <p:grpSpPr bwMode="auto">
            <a:xfrm>
              <a:off x="3735" y="2170"/>
              <a:ext cx="182" cy="187"/>
              <a:chOff x="528" y="3120"/>
              <a:chExt cx="336" cy="192"/>
            </a:xfrm>
          </p:grpSpPr>
          <p:sp>
            <p:nvSpPr>
              <p:cNvPr id="80093" name="Freeform 4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4" name="Rectangle 4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sp>
          <p:nvSpPr>
            <p:cNvPr id="80062" name="Rectangle 48"/>
            <p:cNvSpPr>
              <a:spLocks noChangeArrowheads="1"/>
            </p:cNvSpPr>
            <p:nvPr/>
          </p:nvSpPr>
          <p:spPr bwMode="auto">
            <a:xfrm>
              <a:off x="722" y="1298"/>
              <a:ext cx="3532" cy="579"/>
            </a:xfrm>
            <a:prstGeom prst="rect">
              <a:avLst/>
            </a:prstGeom>
            <a:solidFill>
              <a:srgbClr val="C0C0C0"/>
            </a:solidFill>
            <a:ln w="0">
              <a:solidFill>
                <a:srgbClr val="000000"/>
              </a:solidFill>
              <a:miter lim="800000"/>
              <a:headEnd/>
              <a:tailEnd/>
            </a:ln>
          </p:spPr>
          <p:txBody>
            <a:bodyPr/>
            <a:lstStyle/>
            <a:p>
              <a:endParaRPr lang="zh-CN" altLang="en-US"/>
            </a:p>
          </p:txBody>
        </p:sp>
        <p:grpSp>
          <p:nvGrpSpPr>
            <p:cNvPr id="80063" name="Group 49"/>
            <p:cNvGrpSpPr>
              <a:grpSpLocks/>
            </p:cNvGrpSpPr>
            <p:nvPr/>
          </p:nvGrpSpPr>
          <p:grpSpPr bwMode="auto">
            <a:xfrm>
              <a:off x="870" y="1519"/>
              <a:ext cx="182" cy="187"/>
              <a:chOff x="528" y="3120"/>
              <a:chExt cx="336" cy="192"/>
            </a:xfrm>
          </p:grpSpPr>
          <p:sp>
            <p:nvSpPr>
              <p:cNvPr id="80091" name="Freeform 5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2" name="Rectangle 5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4" name="Group 52"/>
            <p:cNvGrpSpPr>
              <a:grpSpLocks/>
            </p:cNvGrpSpPr>
            <p:nvPr/>
          </p:nvGrpSpPr>
          <p:grpSpPr bwMode="auto">
            <a:xfrm>
              <a:off x="1188" y="1519"/>
              <a:ext cx="182" cy="187"/>
              <a:chOff x="528" y="3120"/>
              <a:chExt cx="336" cy="192"/>
            </a:xfrm>
          </p:grpSpPr>
          <p:sp>
            <p:nvSpPr>
              <p:cNvPr id="80089" name="Freeform 5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0" name="Rectangle 5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5" name="Group 55"/>
            <p:cNvGrpSpPr>
              <a:grpSpLocks/>
            </p:cNvGrpSpPr>
            <p:nvPr/>
          </p:nvGrpSpPr>
          <p:grpSpPr bwMode="auto">
            <a:xfrm>
              <a:off x="1506" y="1519"/>
              <a:ext cx="182" cy="187"/>
              <a:chOff x="528" y="3120"/>
              <a:chExt cx="336" cy="192"/>
            </a:xfrm>
          </p:grpSpPr>
          <p:sp>
            <p:nvSpPr>
              <p:cNvPr id="80087" name="Freeform 5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8" name="Rectangle 5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6" name="Group 58"/>
            <p:cNvGrpSpPr>
              <a:grpSpLocks/>
            </p:cNvGrpSpPr>
            <p:nvPr/>
          </p:nvGrpSpPr>
          <p:grpSpPr bwMode="auto">
            <a:xfrm>
              <a:off x="1823" y="1519"/>
              <a:ext cx="182" cy="187"/>
              <a:chOff x="528" y="3120"/>
              <a:chExt cx="336" cy="192"/>
            </a:xfrm>
          </p:grpSpPr>
          <p:sp>
            <p:nvSpPr>
              <p:cNvPr id="80085" name="Freeform 5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6" name="Rectangle 6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7" name="Group 61"/>
            <p:cNvGrpSpPr>
              <a:grpSpLocks/>
            </p:cNvGrpSpPr>
            <p:nvPr/>
          </p:nvGrpSpPr>
          <p:grpSpPr bwMode="auto">
            <a:xfrm>
              <a:off x="2142" y="1519"/>
              <a:ext cx="181" cy="187"/>
              <a:chOff x="528" y="3120"/>
              <a:chExt cx="336" cy="192"/>
            </a:xfrm>
          </p:grpSpPr>
          <p:sp>
            <p:nvSpPr>
              <p:cNvPr id="80083" name="Freeform 6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4" name="Rectangle 6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8" name="Group 64"/>
            <p:cNvGrpSpPr>
              <a:grpSpLocks/>
            </p:cNvGrpSpPr>
            <p:nvPr/>
          </p:nvGrpSpPr>
          <p:grpSpPr bwMode="auto">
            <a:xfrm>
              <a:off x="2460" y="1519"/>
              <a:ext cx="181" cy="187"/>
              <a:chOff x="528" y="3120"/>
              <a:chExt cx="336" cy="192"/>
            </a:xfrm>
          </p:grpSpPr>
          <p:sp>
            <p:nvSpPr>
              <p:cNvPr id="80081" name="Freeform 6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2" name="Rectangle 6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9" name="Group 67"/>
            <p:cNvGrpSpPr>
              <a:grpSpLocks/>
            </p:cNvGrpSpPr>
            <p:nvPr/>
          </p:nvGrpSpPr>
          <p:grpSpPr bwMode="auto">
            <a:xfrm>
              <a:off x="2777" y="1519"/>
              <a:ext cx="182" cy="187"/>
              <a:chOff x="528" y="3120"/>
              <a:chExt cx="336" cy="192"/>
            </a:xfrm>
          </p:grpSpPr>
          <p:sp>
            <p:nvSpPr>
              <p:cNvPr id="80079" name="Freeform 6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0" name="Rectangle 6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70" name="Group 70"/>
            <p:cNvGrpSpPr>
              <a:grpSpLocks/>
            </p:cNvGrpSpPr>
            <p:nvPr/>
          </p:nvGrpSpPr>
          <p:grpSpPr bwMode="auto">
            <a:xfrm>
              <a:off x="3095" y="1519"/>
              <a:ext cx="181" cy="187"/>
              <a:chOff x="528" y="3120"/>
              <a:chExt cx="336" cy="192"/>
            </a:xfrm>
          </p:grpSpPr>
          <p:sp>
            <p:nvSpPr>
              <p:cNvPr id="80077" name="Freeform 7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78" name="Rectangle 7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71" name="Group 73"/>
            <p:cNvGrpSpPr>
              <a:grpSpLocks/>
            </p:cNvGrpSpPr>
            <p:nvPr/>
          </p:nvGrpSpPr>
          <p:grpSpPr bwMode="auto">
            <a:xfrm>
              <a:off x="3413" y="1519"/>
              <a:ext cx="181" cy="187"/>
              <a:chOff x="528" y="3120"/>
              <a:chExt cx="336" cy="192"/>
            </a:xfrm>
          </p:grpSpPr>
          <p:sp>
            <p:nvSpPr>
              <p:cNvPr id="80075" name="Freeform 7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76" name="Rectangle 7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72" name="Group 76"/>
            <p:cNvGrpSpPr>
              <a:grpSpLocks/>
            </p:cNvGrpSpPr>
            <p:nvPr/>
          </p:nvGrpSpPr>
          <p:grpSpPr bwMode="auto">
            <a:xfrm>
              <a:off x="3731" y="1519"/>
              <a:ext cx="182" cy="187"/>
              <a:chOff x="528" y="3120"/>
              <a:chExt cx="336" cy="192"/>
            </a:xfrm>
          </p:grpSpPr>
          <p:sp>
            <p:nvSpPr>
              <p:cNvPr id="80073" name="Freeform 7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74" name="Rectangle 7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grpSp>
        <p:nvGrpSpPr>
          <p:cNvPr id="79877" name="Group 79"/>
          <p:cNvGrpSpPr>
            <a:grpSpLocks/>
          </p:cNvGrpSpPr>
          <p:nvPr/>
        </p:nvGrpSpPr>
        <p:grpSpPr bwMode="auto">
          <a:xfrm>
            <a:off x="1752600" y="3657600"/>
            <a:ext cx="2120900" cy="457200"/>
            <a:chOff x="576" y="240"/>
            <a:chExt cx="4656" cy="2448"/>
          </a:xfrm>
        </p:grpSpPr>
        <p:sp>
          <p:nvSpPr>
            <p:cNvPr id="79979" name="Freeform 80"/>
            <p:cNvSpPr>
              <a:spLocks/>
            </p:cNvSpPr>
            <p:nvPr/>
          </p:nvSpPr>
          <p:spPr bwMode="auto">
            <a:xfrm>
              <a:off x="703" y="2427"/>
              <a:ext cx="4402" cy="261"/>
            </a:xfrm>
            <a:custGeom>
              <a:avLst/>
              <a:gdLst>
                <a:gd name="T0" fmla="*/ 0 w 4652"/>
                <a:gd name="T1" fmla="*/ 0 h 201"/>
                <a:gd name="T2" fmla="*/ 0 w 4652"/>
                <a:gd name="T3" fmla="*/ 300 h 201"/>
                <a:gd name="T4" fmla="*/ 29 w 4652"/>
                <a:gd name="T5" fmla="*/ 321 h 201"/>
                <a:gd name="T6" fmla="*/ 79 w 4652"/>
                <a:gd name="T7" fmla="*/ 339 h 201"/>
                <a:gd name="T8" fmla="*/ 160 w 4652"/>
                <a:gd name="T9" fmla="*/ 339 h 201"/>
                <a:gd name="T10" fmla="*/ 3994 w 4652"/>
                <a:gd name="T11" fmla="*/ 339 h 201"/>
                <a:gd name="T12" fmla="*/ 4045 w 4652"/>
                <a:gd name="T13" fmla="*/ 339 h 201"/>
                <a:gd name="T14" fmla="*/ 4115 w 4652"/>
                <a:gd name="T15" fmla="*/ 321 h 201"/>
                <a:gd name="T16" fmla="*/ 4156 w 4652"/>
                <a:gd name="T17" fmla="*/ 282 h 201"/>
                <a:gd name="T18" fmla="*/ 4165 w 4652"/>
                <a:gd name="T19" fmla="*/ 264 h 201"/>
                <a:gd name="T20" fmla="*/ 4165 w 4652"/>
                <a:gd name="T21" fmla="*/ 226 h 201"/>
                <a:gd name="T22" fmla="*/ 4165 w 4652"/>
                <a:gd name="T23" fmla="*/ 0 h 201"/>
                <a:gd name="T24" fmla="*/ 0 w 4652"/>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2"/>
                <a:gd name="T40" fmla="*/ 0 h 201"/>
                <a:gd name="T41" fmla="*/ 4652 w 4652"/>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2" h="201">
                  <a:moveTo>
                    <a:pt x="0" y="0"/>
                  </a:moveTo>
                  <a:lnTo>
                    <a:pt x="0" y="178"/>
                  </a:lnTo>
                  <a:lnTo>
                    <a:pt x="33" y="190"/>
                  </a:lnTo>
                  <a:lnTo>
                    <a:pt x="89" y="201"/>
                  </a:lnTo>
                  <a:lnTo>
                    <a:pt x="179" y="201"/>
                  </a:lnTo>
                  <a:lnTo>
                    <a:pt x="4461" y="201"/>
                  </a:lnTo>
                  <a:lnTo>
                    <a:pt x="4518" y="201"/>
                  </a:lnTo>
                  <a:lnTo>
                    <a:pt x="4596" y="190"/>
                  </a:lnTo>
                  <a:lnTo>
                    <a:pt x="4641" y="167"/>
                  </a:lnTo>
                  <a:lnTo>
                    <a:pt x="4652" y="156"/>
                  </a:lnTo>
                  <a:lnTo>
                    <a:pt x="4652" y="134"/>
                  </a:lnTo>
                  <a:lnTo>
                    <a:pt x="4652"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79980" name="Freeform 81"/>
            <p:cNvSpPr>
              <a:spLocks/>
            </p:cNvSpPr>
            <p:nvPr/>
          </p:nvSpPr>
          <p:spPr bwMode="auto">
            <a:xfrm>
              <a:off x="576" y="1314"/>
              <a:ext cx="4656" cy="1287"/>
            </a:xfrm>
            <a:custGeom>
              <a:avLst/>
              <a:gdLst>
                <a:gd name="T0" fmla="*/ 0 w 4922"/>
                <a:gd name="T1" fmla="*/ 1670 h 992"/>
                <a:gd name="T2" fmla="*/ 0 w 4922"/>
                <a:gd name="T3" fmla="*/ 38 h 992"/>
                <a:gd name="T4" fmla="*/ 9 w 4922"/>
                <a:gd name="T5" fmla="*/ 38 h 992"/>
                <a:gd name="T6" fmla="*/ 41 w 4922"/>
                <a:gd name="T7" fmla="*/ 18 h 992"/>
                <a:gd name="T8" fmla="*/ 100 w 4922"/>
                <a:gd name="T9" fmla="*/ 0 h 992"/>
                <a:gd name="T10" fmla="*/ 181 w 4922"/>
                <a:gd name="T11" fmla="*/ 0 h 992"/>
                <a:gd name="T12" fmla="*/ 4203 w 4922"/>
                <a:gd name="T13" fmla="*/ 0 h 992"/>
                <a:gd name="T14" fmla="*/ 4253 w 4922"/>
                <a:gd name="T15" fmla="*/ 0 h 992"/>
                <a:gd name="T16" fmla="*/ 4354 w 4922"/>
                <a:gd name="T17" fmla="*/ 18 h 992"/>
                <a:gd name="T18" fmla="*/ 4394 w 4922"/>
                <a:gd name="T19" fmla="*/ 56 h 992"/>
                <a:gd name="T20" fmla="*/ 4404 w 4922"/>
                <a:gd name="T21" fmla="*/ 92 h 992"/>
                <a:gd name="T22" fmla="*/ 4404 w 4922"/>
                <a:gd name="T23" fmla="*/ 149 h 992"/>
                <a:gd name="T24" fmla="*/ 4404 w 4922"/>
                <a:gd name="T25" fmla="*/ 1670 h 992"/>
                <a:gd name="T26" fmla="*/ 0 w 4922"/>
                <a:gd name="T27" fmla="*/ 1670 h 9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2"/>
                <a:gd name="T43" fmla="*/ 0 h 992"/>
                <a:gd name="T44" fmla="*/ 4922 w 4922"/>
                <a:gd name="T45" fmla="*/ 992 h 9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2" h="992">
                  <a:moveTo>
                    <a:pt x="0" y="992"/>
                  </a:moveTo>
                  <a:lnTo>
                    <a:pt x="0" y="22"/>
                  </a:lnTo>
                  <a:lnTo>
                    <a:pt x="11" y="22"/>
                  </a:lnTo>
                  <a:lnTo>
                    <a:pt x="45" y="11"/>
                  </a:lnTo>
                  <a:lnTo>
                    <a:pt x="112" y="0"/>
                  </a:lnTo>
                  <a:lnTo>
                    <a:pt x="202" y="0"/>
                  </a:lnTo>
                  <a:lnTo>
                    <a:pt x="4697" y="0"/>
                  </a:lnTo>
                  <a:lnTo>
                    <a:pt x="4753" y="0"/>
                  </a:lnTo>
                  <a:lnTo>
                    <a:pt x="4866" y="11"/>
                  </a:lnTo>
                  <a:lnTo>
                    <a:pt x="4910" y="33"/>
                  </a:lnTo>
                  <a:lnTo>
                    <a:pt x="4922" y="55"/>
                  </a:lnTo>
                  <a:lnTo>
                    <a:pt x="4922" y="89"/>
                  </a:lnTo>
                  <a:lnTo>
                    <a:pt x="4922" y="992"/>
                  </a:lnTo>
                  <a:lnTo>
                    <a:pt x="0" y="992"/>
                  </a:lnTo>
                  <a:close/>
                </a:path>
              </a:pathLst>
            </a:custGeom>
            <a:solidFill>
              <a:srgbClr val="FFFFFF"/>
            </a:solidFill>
            <a:ln w="0">
              <a:solidFill>
                <a:srgbClr val="000000"/>
              </a:solidFill>
              <a:round/>
              <a:headEnd/>
              <a:tailEnd/>
            </a:ln>
          </p:spPr>
          <p:txBody>
            <a:bodyPr/>
            <a:lstStyle/>
            <a:p>
              <a:endParaRPr lang="zh-CN" altLang="en-US"/>
            </a:p>
          </p:txBody>
        </p:sp>
        <p:sp>
          <p:nvSpPr>
            <p:cNvPr id="79981" name="Freeform 82"/>
            <p:cNvSpPr>
              <a:spLocks/>
            </p:cNvSpPr>
            <p:nvPr/>
          </p:nvSpPr>
          <p:spPr bwMode="auto">
            <a:xfrm>
              <a:off x="576" y="240"/>
              <a:ext cx="4656" cy="2361"/>
            </a:xfrm>
            <a:custGeom>
              <a:avLst/>
              <a:gdLst>
                <a:gd name="T0" fmla="*/ 521 w 4922"/>
                <a:gd name="T1" fmla="*/ 0 h 1628"/>
                <a:gd name="T2" fmla="*/ 0 w 4922"/>
                <a:gd name="T3" fmla="*/ 1384 h 1628"/>
                <a:gd name="T4" fmla="*/ 0 w 4922"/>
                <a:gd name="T5" fmla="*/ 3424 h 1628"/>
                <a:gd name="T6" fmla="*/ 4404 w 4922"/>
                <a:gd name="T7" fmla="*/ 3424 h 1628"/>
                <a:gd name="T8" fmla="*/ 4404 w 4922"/>
                <a:gd name="T9" fmla="*/ 1360 h 1628"/>
                <a:gd name="T10" fmla="*/ 4023 w 4922"/>
                <a:gd name="T11" fmla="*/ 0 h 1628"/>
                <a:gd name="T12" fmla="*/ 521 w 4922"/>
                <a:gd name="T13" fmla="*/ 0 h 1628"/>
                <a:gd name="T14" fmla="*/ 0 60000 65536"/>
                <a:gd name="T15" fmla="*/ 0 60000 65536"/>
                <a:gd name="T16" fmla="*/ 0 60000 65536"/>
                <a:gd name="T17" fmla="*/ 0 60000 65536"/>
                <a:gd name="T18" fmla="*/ 0 60000 65536"/>
                <a:gd name="T19" fmla="*/ 0 60000 65536"/>
                <a:gd name="T20" fmla="*/ 0 60000 65536"/>
                <a:gd name="T21" fmla="*/ 0 w 4922"/>
                <a:gd name="T22" fmla="*/ 0 h 1628"/>
                <a:gd name="T23" fmla="*/ 4922 w 4922"/>
                <a:gd name="T24" fmla="*/ 1628 h 1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2" h="1628">
                  <a:moveTo>
                    <a:pt x="583" y="0"/>
                  </a:moveTo>
                  <a:lnTo>
                    <a:pt x="0" y="658"/>
                  </a:lnTo>
                  <a:lnTo>
                    <a:pt x="0" y="1628"/>
                  </a:lnTo>
                  <a:lnTo>
                    <a:pt x="4922" y="1628"/>
                  </a:lnTo>
                  <a:lnTo>
                    <a:pt x="4922" y="647"/>
                  </a:lnTo>
                  <a:lnTo>
                    <a:pt x="4496" y="0"/>
                  </a:lnTo>
                  <a:lnTo>
                    <a:pt x="583" y="0"/>
                  </a:lnTo>
                  <a:close/>
                </a:path>
              </a:pathLst>
            </a:custGeom>
            <a:solidFill>
              <a:srgbClr val="FFFFFF"/>
            </a:solidFill>
            <a:ln w="0">
              <a:solidFill>
                <a:srgbClr val="000000"/>
              </a:solidFill>
              <a:round/>
              <a:headEnd/>
              <a:tailEnd/>
            </a:ln>
          </p:spPr>
          <p:txBody>
            <a:bodyPr/>
            <a:lstStyle/>
            <a:p>
              <a:endParaRPr lang="zh-CN" altLang="en-US"/>
            </a:p>
          </p:txBody>
        </p:sp>
        <p:sp>
          <p:nvSpPr>
            <p:cNvPr id="79982" name="Freeform 83"/>
            <p:cNvSpPr>
              <a:spLocks/>
            </p:cNvSpPr>
            <p:nvPr/>
          </p:nvSpPr>
          <p:spPr bwMode="auto">
            <a:xfrm>
              <a:off x="608" y="1174"/>
              <a:ext cx="4592" cy="1383"/>
            </a:xfrm>
            <a:custGeom>
              <a:avLst/>
              <a:gdLst>
                <a:gd name="T0" fmla="*/ 0 w 4854"/>
                <a:gd name="T1" fmla="*/ 2068 h 925"/>
                <a:gd name="T2" fmla="*/ 0 w 4854"/>
                <a:gd name="T3" fmla="*/ 49 h 925"/>
                <a:gd name="T4" fmla="*/ 9 w 4854"/>
                <a:gd name="T5" fmla="*/ 49 h 925"/>
                <a:gd name="T6" fmla="*/ 29 w 4854"/>
                <a:gd name="T7" fmla="*/ 24 h 925"/>
                <a:gd name="T8" fmla="*/ 91 w 4854"/>
                <a:gd name="T9" fmla="*/ 0 h 925"/>
                <a:gd name="T10" fmla="*/ 160 w 4854"/>
                <a:gd name="T11" fmla="*/ 0 h 925"/>
                <a:gd name="T12" fmla="*/ 4153 w 4854"/>
                <a:gd name="T13" fmla="*/ 0 h 925"/>
                <a:gd name="T14" fmla="*/ 4203 w 4854"/>
                <a:gd name="T15" fmla="*/ 0 h 925"/>
                <a:gd name="T16" fmla="*/ 4294 w 4854"/>
                <a:gd name="T17" fmla="*/ 24 h 925"/>
                <a:gd name="T18" fmla="*/ 4324 w 4854"/>
                <a:gd name="T19" fmla="*/ 73 h 925"/>
                <a:gd name="T20" fmla="*/ 4344 w 4854"/>
                <a:gd name="T21" fmla="*/ 126 h 925"/>
                <a:gd name="T22" fmla="*/ 4344 w 4854"/>
                <a:gd name="T23" fmla="*/ 175 h 925"/>
                <a:gd name="T24" fmla="*/ 4344 w 4854"/>
                <a:gd name="T25" fmla="*/ 2068 h 925"/>
                <a:gd name="T26" fmla="*/ 0 w 4854"/>
                <a:gd name="T27" fmla="*/ 2068 h 9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54"/>
                <a:gd name="T43" fmla="*/ 0 h 925"/>
                <a:gd name="T44" fmla="*/ 4854 w 4854"/>
                <a:gd name="T45" fmla="*/ 925 h 9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54" h="925">
                  <a:moveTo>
                    <a:pt x="0" y="925"/>
                  </a:moveTo>
                  <a:lnTo>
                    <a:pt x="0" y="22"/>
                  </a:lnTo>
                  <a:lnTo>
                    <a:pt x="11" y="22"/>
                  </a:lnTo>
                  <a:lnTo>
                    <a:pt x="33" y="11"/>
                  </a:lnTo>
                  <a:lnTo>
                    <a:pt x="101" y="0"/>
                  </a:lnTo>
                  <a:lnTo>
                    <a:pt x="179" y="0"/>
                  </a:lnTo>
                  <a:lnTo>
                    <a:pt x="4641" y="0"/>
                  </a:lnTo>
                  <a:lnTo>
                    <a:pt x="4697" y="0"/>
                  </a:lnTo>
                  <a:lnTo>
                    <a:pt x="4798" y="11"/>
                  </a:lnTo>
                  <a:lnTo>
                    <a:pt x="4832" y="33"/>
                  </a:lnTo>
                  <a:lnTo>
                    <a:pt x="4854" y="56"/>
                  </a:lnTo>
                  <a:lnTo>
                    <a:pt x="4854" y="78"/>
                  </a:lnTo>
                  <a:lnTo>
                    <a:pt x="4854" y="925"/>
                  </a:lnTo>
                  <a:lnTo>
                    <a:pt x="0" y="925"/>
                  </a:lnTo>
                  <a:close/>
                </a:path>
              </a:pathLst>
            </a:custGeom>
            <a:solidFill>
              <a:srgbClr val="FFFFFF"/>
            </a:solidFill>
            <a:ln w="0">
              <a:solidFill>
                <a:srgbClr val="000000"/>
              </a:solidFill>
              <a:round/>
              <a:headEnd/>
              <a:tailEnd/>
            </a:ln>
          </p:spPr>
          <p:txBody>
            <a:bodyPr/>
            <a:lstStyle/>
            <a:p>
              <a:endParaRPr lang="zh-CN" altLang="en-US"/>
            </a:p>
          </p:txBody>
        </p:sp>
        <p:sp>
          <p:nvSpPr>
            <p:cNvPr id="79983" name="Rectangle 84"/>
            <p:cNvSpPr>
              <a:spLocks noChangeArrowheads="1"/>
            </p:cNvSpPr>
            <p:nvPr/>
          </p:nvSpPr>
          <p:spPr bwMode="auto">
            <a:xfrm>
              <a:off x="726" y="1949"/>
              <a:ext cx="3533" cy="579"/>
            </a:xfrm>
            <a:prstGeom prst="rect">
              <a:avLst/>
            </a:prstGeom>
            <a:solidFill>
              <a:srgbClr val="C0C0C0"/>
            </a:solidFill>
            <a:ln w="0">
              <a:solidFill>
                <a:srgbClr val="000000"/>
              </a:solidFill>
              <a:miter lim="800000"/>
              <a:headEnd/>
              <a:tailEnd/>
            </a:ln>
          </p:spPr>
          <p:txBody>
            <a:bodyPr/>
            <a:lstStyle/>
            <a:p>
              <a:endParaRPr lang="zh-CN" altLang="en-US"/>
            </a:p>
          </p:txBody>
        </p:sp>
        <p:sp>
          <p:nvSpPr>
            <p:cNvPr id="79984" name="Rectangle 85"/>
            <p:cNvSpPr>
              <a:spLocks noChangeArrowheads="1"/>
            </p:cNvSpPr>
            <p:nvPr/>
          </p:nvSpPr>
          <p:spPr bwMode="auto">
            <a:xfrm>
              <a:off x="4368" y="1296"/>
              <a:ext cx="737" cy="1218"/>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79985" name="Group 86"/>
            <p:cNvGrpSpPr>
              <a:grpSpLocks/>
            </p:cNvGrpSpPr>
            <p:nvPr/>
          </p:nvGrpSpPr>
          <p:grpSpPr bwMode="auto">
            <a:xfrm>
              <a:off x="875" y="2170"/>
              <a:ext cx="182" cy="187"/>
              <a:chOff x="528" y="3120"/>
              <a:chExt cx="336" cy="192"/>
            </a:xfrm>
          </p:grpSpPr>
          <p:sp>
            <p:nvSpPr>
              <p:cNvPr id="80044" name="Freeform 8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45" name="Rectangle 8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6" name="Group 89"/>
            <p:cNvGrpSpPr>
              <a:grpSpLocks/>
            </p:cNvGrpSpPr>
            <p:nvPr/>
          </p:nvGrpSpPr>
          <p:grpSpPr bwMode="auto">
            <a:xfrm>
              <a:off x="1192" y="2170"/>
              <a:ext cx="183" cy="187"/>
              <a:chOff x="528" y="3120"/>
              <a:chExt cx="336" cy="192"/>
            </a:xfrm>
          </p:grpSpPr>
          <p:sp>
            <p:nvSpPr>
              <p:cNvPr id="80042" name="Freeform 9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43" name="Rectangle 9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7" name="Group 92"/>
            <p:cNvGrpSpPr>
              <a:grpSpLocks/>
            </p:cNvGrpSpPr>
            <p:nvPr/>
          </p:nvGrpSpPr>
          <p:grpSpPr bwMode="auto">
            <a:xfrm>
              <a:off x="1511" y="2170"/>
              <a:ext cx="181" cy="187"/>
              <a:chOff x="528" y="3120"/>
              <a:chExt cx="336" cy="192"/>
            </a:xfrm>
          </p:grpSpPr>
          <p:sp>
            <p:nvSpPr>
              <p:cNvPr id="80040" name="Freeform 9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41" name="Rectangle 9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8" name="Group 95"/>
            <p:cNvGrpSpPr>
              <a:grpSpLocks/>
            </p:cNvGrpSpPr>
            <p:nvPr/>
          </p:nvGrpSpPr>
          <p:grpSpPr bwMode="auto">
            <a:xfrm>
              <a:off x="1829" y="2170"/>
              <a:ext cx="181" cy="187"/>
              <a:chOff x="528" y="3120"/>
              <a:chExt cx="336" cy="192"/>
            </a:xfrm>
          </p:grpSpPr>
          <p:sp>
            <p:nvSpPr>
              <p:cNvPr id="80038" name="Freeform 9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9" name="Rectangle 9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9" name="Group 98"/>
            <p:cNvGrpSpPr>
              <a:grpSpLocks/>
            </p:cNvGrpSpPr>
            <p:nvPr/>
          </p:nvGrpSpPr>
          <p:grpSpPr bwMode="auto">
            <a:xfrm>
              <a:off x="2147" y="2170"/>
              <a:ext cx="181" cy="187"/>
              <a:chOff x="528" y="3120"/>
              <a:chExt cx="336" cy="192"/>
            </a:xfrm>
          </p:grpSpPr>
          <p:sp>
            <p:nvSpPr>
              <p:cNvPr id="80036" name="Freeform 9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7" name="Rectangle 10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0" name="Group 101"/>
            <p:cNvGrpSpPr>
              <a:grpSpLocks/>
            </p:cNvGrpSpPr>
            <p:nvPr/>
          </p:nvGrpSpPr>
          <p:grpSpPr bwMode="auto">
            <a:xfrm>
              <a:off x="2464" y="2170"/>
              <a:ext cx="182" cy="187"/>
              <a:chOff x="528" y="3120"/>
              <a:chExt cx="336" cy="192"/>
            </a:xfrm>
          </p:grpSpPr>
          <p:sp>
            <p:nvSpPr>
              <p:cNvPr id="80034" name="Freeform 10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5" name="Rectangle 10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1" name="Group 104"/>
            <p:cNvGrpSpPr>
              <a:grpSpLocks/>
            </p:cNvGrpSpPr>
            <p:nvPr/>
          </p:nvGrpSpPr>
          <p:grpSpPr bwMode="auto">
            <a:xfrm>
              <a:off x="2782" y="2170"/>
              <a:ext cx="181" cy="187"/>
              <a:chOff x="528" y="3120"/>
              <a:chExt cx="336" cy="192"/>
            </a:xfrm>
          </p:grpSpPr>
          <p:sp>
            <p:nvSpPr>
              <p:cNvPr id="80032" name="Freeform 10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3" name="Rectangle 10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2" name="Group 107"/>
            <p:cNvGrpSpPr>
              <a:grpSpLocks/>
            </p:cNvGrpSpPr>
            <p:nvPr/>
          </p:nvGrpSpPr>
          <p:grpSpPr bwMode="auto">
            <a:xfrm>
              <a:off x="3100" y="2170"/>
              <a:ext cx="182" cy="187"/>
              <a:chOff x="528" y="3120"/>
              <a:chExt cx="336" cy="192"/>
            </a:xfrm>
          </p:grpSpPr>
          <p:sp>
            <p:nvSpPr>
              <p:cNvPr id="80030" name="Freeform 10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1" name="Rectangle 10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3" name="Group 110"/>
            <p:cNvGrpSpPr>
              <a:grpSpLocks/>
            </p:cNvGrpSpPr>
            <p:nvPr/>
          </p:nvGrpSpPr>
          <p:grpSpPr bwMode="auto">
            <a:xfrm>
              <a:off x="3418" y="2170"/>
              <a:ext cx="182" cy="187"/>
              <a:chOff x="528" y="3120"/>
              <a:chExt cx="336" cy="192"/>
            </a:xfrm>
          </p:grpSpPr>
          <p:sp>
            <p:nvSpPr>
              <p:cNvPr id="80028" name="Freeform 11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9" name="Rectangle 11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4" name="Group 113"/>
            <p:cNvGrpSpPr>
              <a:grpSpLocks/>
            </p:cNvGrpSpPr>
            <p:nvPr/>
          </p:nvGrpSpPr>
          <p:grpSpPr bwMode="auto">
            <a:xfrm>
              <a:off x="3735" y="2170"/>
              <a:ext cx="182" cy="187"/>
              <a:chOff x="528" y="3120"/>
              <a:chExt cx="336" cy="192"/>
            </a:xfrm>
          </p:grpSpPr>
          <p:sp>
            <p:nvSpPr>
              <p:cNvPr id="80026" name="Freeform 11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7" name="Rectangle 11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sp>
          <p:nvSpPr>
            <p:cNvPr id="79995" name="Rectangle 116"/>
            <p:cNvSpPr>
              <a:spLocks noChangeArrowheads="1"/>
            </p:cNvSpPr>
            <p:nvPr/>
          </p:nvSpPr>
          <p:spPr bwMode="auto">
            <a:xfrm>
              <a:off x="722" y="1298"/>
              <a:ext cx="3532" cy="579"/>
            </a:xfrm>
            <a:prstGeom prst="rect">
              <a:avLst/>
            </a:prstGeom>
            <a:solidFill>
              <a:srgbClr val="C0C0C0"/>
            </a:solidFill>
            <a:ln w="0">
              <a:solidFill>
                <a:srgbClr val="000000"/>
              </a:solidFill>
              <a:miter lim="800000"/>
              <a:headEnd/>
              <a:tailEnd/>
            </a:ln>
          </p:spPr>
          <p:txBody>
            <a:bodyPr/>
            <a:lstStyle/>
            <a:p>
              <a:endParaRPr lang="zh-CN" altLang="en-US"/>
            </a:p>
          </p:txBody>
        </p:sp>
        <p:grpSp>
          <p:nvGrpSpPr>
            <p:cNvPr id="79996" name="Group 117"/>
            <p:cNvGrpSpPr>
              <a:grpSpLocks/>
            </p:cNvGrpSpPr>
            <p:nvPr/>
          </p:nvGrpSpPr>
          <p:grpSpPr bwMode="auto">
            <a:xfrm>
              <a:off x="870" y="1519"/>
              <a:ext cx="182" cy="187"/>
              <a:chOff x="528" y="3120"/>
              <a:chExt cx="336" cy="192"/>
            </a:xfrm>
          </p:grpSpPr>
          <p:sp>
            <p:nvSpPr>
              <p:cNvPr id="80024" name="Freeform 11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5" name="Rectangle 11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7" name="Group 120"/>
            <p:cNvGrpSpPr>
              <a:grpSpLocks/>
            </p:cNvGrpSpPr>
            <p:nvPr/>
          </p:nvGrpSpPr>
          <p:grpSpPr bwMode="auto">
            <a:xfrm>
              <a:off x="1188" y="1519"/>
              <a:ext cx="182" cy="187"/>
              <a:chOff x="528" y="3120"/>
              <a:chExt cx="336" cy="192"/>
            </a:xfrm>
          </p:grpSpPr>
          <p:sp>
            <p:nvSpPr>
              <p:cNvPr id="80022" name="Freeform 12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3" name="Rectangle 12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8" name="Group 123"/>
            <p:cNvGrpSpPr>
              <a:grpSpLocks/>
            </p:cNvGrpSpPr>
            <p:nvPr/>
          </p:nvGrpSpPr>
          <p:grpSpPr bwMode="auto">
            <a:xfrm>
              <a:off x="1506" y="1519"/>
              <a:ext cx="182" cy="187"/>
              <a:chOff x="528" y="3120"/>
              <a:chExt cx="336" cy="192"/>
            </a:xfrm>
          </p:grpSpPr>
          <p:sp>
            <p:nvSpPr>
              <p:cNvPr id="80020" name="Freeform 12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1" name="Rectangle 12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9" name="Group 126"/>
            <p:cNvGrpSpPr>
              <a:grpSpLocks/>
            </p:cNvGrpSpPr>
            <p:nvPr/>
          </p:nvGrpSpPr>
          <p:grpSpPr bwMode="auto">
            <a:xfrm>
              <a:off x="1823" y="1519"/>
              <a:ext cx="182" cy="187"/>
              <a:chOff x="528" y="3120"/>
              <a:chExt cx="336" cy="192"/>
            </a:xfrm>
          </p:grpSpPr>
          <p:sp>
            <p:nvSpPr>
              <p:cNvPr id="80018" name="Freeform 12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9" name="Rectangle 12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0" name="Group 129"/>
            <p:cNvGrpSpPr>
              <a:grpSpLocks/>
            </p:cNvGrpSpPr>
            <p:nvPr/>
          </p:nvGrpSpPr>
          <p:grpSpPr bwMode="auto">
            <a:xfrm>
              <a:off x="2142" y="1519"/>
              <a:ext cx="181" cy="187"/>
              <a:chOff x="528" y="3120"/>
              <a:chExt cx="336" cy="192"/>
            </a:xfrm>
          </p:grpSpPr>
          <p:sp>
            <p:nvSpPr>
              <p:cNvPr id="80016" name="Freeform 13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7" name="Rectangle 13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1" name="Group 132"/>
            <p:cNvGrpSpPr>
              <a:grpSpLocks/>
            </p:cNvGrpSpPr>
            <p:nvPr/>
          </p:nvGrpSpPr>
          <p:grpSpPr bwMode="auto">
            <a:xfrm>
              <a:off x="2460" y="1519"/>
              <a:ext cx="181" cy="187"/>
              <a:chOff x="528" y="3120"/>
              <a:chExt cx="336" cy="192"/>
            </a:xfrm>
          </p:grpSpPr>
          <p:sp>
            <p:nvSpPr>
              <p:cNvPr id="80014" name="Freeform 13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5" name="Rectangle 13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2" name="Group 135"/>
            <p:cNvGrpSpPr>
              <a:grpSpLocks/>
            </p:cNvGrpSpPr>
            <p:nvPr/>
          </p:nvGrpSpPr>
          <p:grpSpPr bwMode="auto">
            <a:xfrm>
              <a:off x="2777" y="1519"/>
              <a:ext cx="182" cy="187"/>
              <a:chOff x="528" y="3120"/>
              <a:chExt cx="336" cy="192"/>
            </a:xfrm>
          </p:grpSpPr>
          <p:sp>
            <p:nvSpPr>
              <p:cNvPr id="80012" name="Freeform 13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3" name="Rectangle 13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3" name="Group 138"/>
            <p:cNvGrpSpPr>
              <a:grpSpLocks/>
            </p:cNvGrpSpPr>
            <p:nvPr/>
          </p:nvGrpSpPr>
          <p:grpSpPr bwMode="auto">
            <a:xfrm>
              <a:off x="3095" y="1519"/>
              <a:ext cx="181" cy="187"/>
              <a:chOff x="528" y="3120"/>
              <a:chExt cx="336" cy="192"/>
            </a:xfrm>
          </p:grpSpPr>
          <p:sp>
            <p:nvSpPr>
              <p:cNvPr id="80010" name="Freeform 13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1" name="Rectangle 14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4" name="Group 141"/>
            <p:cNvGrpSpPr>
              <a:grpSpLocks/>
            </p:cNvGrpSpPr>
            <p:nvPr/>
          </p:nvGrpSpPr>
          <p:grpSpPr bwMode="auto">
            <a:xfrm>
              <a:off x="3413" y="1519"/>
              <a:ext cx="181" cy="187"/>
              <a:chOff x="528" y="3120"/>
              <a:chExt cx="336" cy="192"/>
            </a:xfrm>
          </p:grpSpPr>
          <p:sp>
            <p:nvSpPr>
              <p:cNvPr id="80008" name="Freeform 14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09" name="Rectangle 14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5" name="Group 144"/>
            <p:cNvGrpSpPr>
              <a:grpSpLocks/>
            </p:cNvGrpSpPr>
            <p:nvPr/>
          </p:nvGrpSpPr>
          <p:grpSpPr bwMode="auto">
            <a:xfrm>
              <a:off x="3731" y="1519"/>
              <a:ext cx="182" cy="187"/>
              <a:chOff x="528" y="3120"/>
              <a:chExt cx="336" cy="192"/>
            </a:xfrm>
          </p:grpSpPr>
          <p:sp>
            <p:nvSpPr>
              <p:cNvPr id="80006" name="Freeform 14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07" name="Rectangle 14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sp>
        <p:nvSpPr>
          <p:cNvPr id="79878" name="Freeform 147"/>
          <p:cNvSpPr>
            <a:spLocks/>
          </p:cNvSpPr>
          <p:nvPr/>
        </p:nvSpPr>
        <p:spPr bwMode="auto">
          <a:xfrm>
            <a:off x="4572000" y="2643182"/>
            <a:ext cx="2133600" cy="152408"/>
          </a:xfrm>
          <a:custGeom>
            <a:avLst/>
            <a:gdLst>
              <a:gd name="T0" fmla="*/ 0 w 1344"/>
              <a:gd name="T1" fmla="*/ 0 h 192"/>
              <a:gd name="T2" fmla="*/ 0 w 1344"/>
              <a:gd name="T3" fmla="*/ 1481852098 h 192"/>
              <a:gd name="T4" fmla="*/ 2147483647 w 1344"/>
              <a:gd name="T5" fmla="*/ 1481852098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25400">
            <a:solidFill>
              <a:schemeClr val="tx1"/>
            </a:solidFill>
            <a:round/>
            <a:headEnd/>
            <a:tailEnd/>
          </a:ln>
        </p:spPr>
        <p:txBody>
          <a:bodyPr wrap="none" anchor="ctr"/>
          <a:lstStyle/>
          <a:p>
            <a:endParaRPr lang="zh-CN" altLang="en-US"/>
          </a:p>
        </p:txBody>
      </p:sp>
      <p:sp>
        <p:nvSpPr>
          <p:cNvPr id="79879" name="Freeform 148"/>
          <p:cNvSpPr>
            <a:spLocks/>
          </p:cNvSpPr>
          <p:nvPr/>
        </p:nvSpPr>
        <p:spPr bwMode="auto">
          <a:xfrm>
            <a:off x="4025900" y="2643182"/>
            <a:ext cx="1905000" cy="1014418"/>
          </a:xfrm>
          <a:custGeom>
            <a:avLst/>
            <a:gdLst>
              <a:gd name="T0" fmla="*/ 0 w 432"/>
              <a:gd name="T1" fmla="*/ 0 h 1104"/>
              <a:gd name="T2" fmla="*/ 0 w 432"/>
              <a:gd name="T3" fmla="*/ 1209674862 h 1104"/>
              <a:gd name="T4" fmla="*/ 2147483647 w 432"/>
              <a:gd name="T5" fmla="*/ 1209674862 h 1104"/>
              <a:gd name="T6" fmla="*/ 2147483647 w 432"/>
              <a:gd name="T7" fmla="*/ 2147483647 h 1104"/>
              <a:gd name="T8" fmla="*/ 0 60000 65536"/>
              <a:gd name="T9" fmla="*/ 0 60000 65536"/>
              <a:gd name="T10" fmla="*/ 0 60000 65536"/>
              <a:gd name="T11" fmla="*/ 0 60000 65536"/>
              <a:gd name="T12" fmla="*/ 0 w 432"/>
              <a:gd name="T13" fmla="*/ 0 h 1104"/>
              <a:gd name="T14" fmla="*/ 432 w 432"/>
              <a:gd name="T15" fmla="*/ 1104 h 1104"/>
            </a:gdLst>
            <a:ahLst/>
            <a:cxnLst>
              <a:cxn ang="T8">
                <a:pos x="T0" y="T1"/>
              </a:cxn>
              <a:cxn ang="T9">
                <a:pos x="T2" y="T3"/>
              </a:cxn>
              <a:cxn ang="T10">
                <a:pos x="T4" y="T5"/>
              </a:cxn>
              <a:cxn ang="T11">
                <a:pos x="T6" y="T7"/>
              </a:cxn>
            </a:cxnLst>
            <a:rect l="T12" t="T13" r="T14" b="T15"/>
            <a:pathLst>
              <a:path w="432" h="1104">
                <a:moveTo>
                  <a:pt x="0" y="0"/>
                </a:moveTo>
                <a:lnTo>
                  <a:pt x="0" y="480"/>
                </a:lnTo>
                <a:lnTo>
                  <a:pt x="432" y="480"/>
                </a:lnTo>
                <a:lnTo>
                  <a:pt x="432" y="1104"/>
                </a:lnTo>
              </a:path>
            </a:pathLst>
          </a:custGeom>
          <a:noFill/>
          <a:ln w="25400">
            <a:solidFill>
              <a:schemeClr val="tx1"/>
            </a:solidFill>
            <a:round/>
            <a:headEnd/>
            <a:tailEnd/>
          </a:ln>
        </p:spPr>
        <p:txBody>
          <a:bodyPr wrap="none" anchor="ctr"/>
          <a:lstStyle/>
          <a:p>
            <a:endParaRPr lang="zh-CN" altLang="en-US"/>
          </a:p>
        </p:txBody>
      </p:sp>
      <p:pic>
        <p:nvPicPr>
          <p:cNvPr id="79880" name="Picture 149"/>
          <p:cNvPicPr>
            <a:picLocks noChangeAspect="1" noChangeArrowheads="1"/>
          </p:cNvPicPr>
          <p:nvPr/>
        </p:nvPicPr>
        <p:blipFill>
          <a:blip r:embed="rId3" cstate="print">
            <a:lum bright="20000"/>
          </a:blip>
          <a:srcRect/>
          <a:stretch>
            <a:fillRect/>
          </a:stretch>
        </p:blipFill>
        <p:spPr bwMode="auto">
          <a:xfrm>
            <a:off x="3276600" y="4648200"/>
            <a:ext cx="606425" cy="1295400"/>
          </a:xfrm>
          <a:prstGeom prst="rect">
            <a:avLst/>
          </a:prstGeom>
          <a:noFill/>
          <a:ln w="9525">
            <a:noFill/>
            <a:miter lim="800000"/>
            <a:headEnd/>
            <a:tailEnd/>
          </a:ln>
        </p:spPr>
      </p:pic>
      <p:sp>
        <p:nvSpPr>
          <p:cNvPr id="79881" name="Line 150"/>
          <p:cNvSpPr>
            <a:spLocks noChangeShapeType="1"/>
          </p:cNvSpPr>
          <p:nvPr/>
        </p:nvSpPr>
        <p:spPr bwMode="auto">
          <a:xfrm>
            <a:off x="3568700" y="4114800"/>
            <a:ext cx="0" cy="533400"/>
          </a:xfrm>
          <a:prstGeom prst="line">
            <a:avLst/>
          </a:prstGeom>
          <a:noFill/>
          <a:ln w="25400">
            <a:solidFill>
              <a:schemeClr val="tx1"/>
            </a:solidFill>
            <a:round/>
            <a:headEnd/>
            <a:tailEnd/>
          </a:ln>
        </p:spPr>
        <p:txBody>
          <a:bodyPr wrap="none" anchor="ctr"/>
          <a:lstStyle/>
          <a:p>
            <a:endParaRPr lang="zh-CN" altLang="en-US"/>
          </a:p>
        </p:txBody>
      </p:sp>
      <p:sp>
        <p:nvSpPr>
          <p:cNvPr id="79882" name="Freeform 151"/>
          <p:cNvSpPr>
            <a:spLocks/>
          </p:cNvSpPr>
          <p:nvPr/>
        </p:nvSpPr>
        <p:spPr bwMode="auto">
          <a:xfrm flipH="1">
            <a:off x="2743200" y="2643182"/>
            <a:ext cx="838200" cy="1014418"/>
          </a:xfrm>
          <a:custGeom>
            <a:avLst/>
            <a:gdLst>
              <a:gd name="T0" fmla="*/ 0 w 432"/>
              <a:gd name="T1" fmla="*/ 0 h 1104"/>
              <a:gd name="T2" fmla="*/ 0 w 432"/>
              <a:gd name="T3" fmla="*/ 1209674862 h 1104"/>
              <a:gd name="T4" fmla="*/ 1626340859 w 432"/>
              <a:gd name="T5" fmla="*/ 1209674862 h 1104"/>
              <a:gd name="T6" fmla="*/ 1626340859 w 432"/>
              <a:gd name="T7" fmla="*/ 2147483647 h 1104"/>
              <a:gd name="T8" fmla="*/ 0 60000 65536"/>
              <a:gd name="T9" fmla="*/ 0 60000 65536"/>
              <a:gd name="T10" fmla="*/ 0 60000 65536"/>
              <a:gd name="T11" fmla="*/ 0 60000 65536"/>
              <a:gd name="T12" fmla="*/ 0 w 432"/>
              <a:gd name="T13" fmla="*/ 0 h 1104"/>
              <a:gd name="T14" fmla="*/ 432 w 432"/>
              <a:gd name="T15" fmla="*/ 1104 h 1104"/>
            </a:gdLst>
            <a:ahLst/>
            <a:cxnLst>
              <a:cxn ang="T8">
                <a:pos x="T0" y="T1"/>
              </a:cxn>
              <a:cxn ang="T9">
                <a:pos x="T2" y="T3"/>
              </a:cxn>
              <a:cxn ang="T10">
                <a:pos x="T4" y="T5"/>
              </a:cxn>
              <a:cxn ang="T11">
                <a:pos x="T6" y="T7"/>
              </a:cxn>
            </a:cxnLst>
            <a:rect l="T12" t="T13" r="T14" b="T15"/>
            <a:pathLst>
              <a:path w="432" h="1104">
                <a:moveTo>
                  <a:pt x="0" y="0"/>
                </a:moveTo>
                <a:lnTo>
                  <a:pt x="0" y="480"/>
                </a:lnTo>
                <a:lnTo>
                  <a:pt x="432" y="480"/>
                </a:lnTo>
                <a:lnTo>
                  <a:pt x="432" y="1104"/>
                </a:lnTo>
              </a:path>
            </a:pathLst>
          </a:custGeom>
          <a:noFill/>
          <a:ln w="25400">
            <a:solidFill>
              <a:schemeClr val="tx1"/>
            </a:solidFill>
            <a:round/>
            <a:headEnd/>
            <a:tailEnd/>
          </a:ln>
        </p:spPr>
        <p:txBody>
          <a:bodyPr wrap="none" anchor="ctr"/>
          <a:lstStyle/>
          <a:p>
            <a:endParaRPr lang="zh-CN" altLang="en-US"/>
          </a:p>
        </p:txBody>
      </p:sp>
      <p:pic>
        <p:nvPicPr>
          <p:cNvPr id="79883" name="Picture 152"/>
          <p:cNvPicPr>
            <a:picLocks noChangeAspect="1" noChangeArrowheads="1"/>
          </p:cNvPicPr>
          <p:nvPr/>
        </p:nvPicPr>
        <p:blipFill>
          <a:blip r:embed="rId4" cstate="print"/>
          <a:srcRect/>
          <a:stretch>
            <a:fillRect/>
          </a:stretch>
        </p:blipFill>
        <p:spPr bwMode="auto">
          <a:xfrm>
            <a:off x="2286000" y="5562600"/>
            <a:ext cx="749300" cy="708025"/>
          </a:xfrm>
          <a:prstGeom prst="rect">
            <a:avLst/>
          </a:prstGeom>
          <a:noFill/>
          <a:ln w="9525">
            <a:noFill/>
            <a:miter lim="800000"/>
            <a:headEnd/>
            <a:tailEnd/>
          </a:ln>
        </p:spPr>
      </p:pic>
      <p:pic>
        <p:nvPicPr>
          <p:cNvPr id="79884" name="Picture 153"/>
          <p:cNvPicPr>
            <a:picLocks noChangeAspect="1" noChangeArrowheads="1"/>
          </p:cNvPicPr>
          <p:nvPr/>
        </p:nvPicPr>
        <p:blipFill>
          <a:blip r:embed="rId5" cstate="print"/>
          <a:srcRect/>
          <a:stretch>
            <a:fillRect/>
          </a:stretch>
        </p:blipFill>
        <p:spPr bwMode="auto">
          <a:xfrm>
            <a:off x="1511300" y="4572000"/>
            <a:ext cx="685800" cy="500063"/>
          </a:xfrm>
          <a:prstGeom prst="rect">
            <a:avLst/>
          </a:prstGeom>
          <a:noFill/>
          <a:ln w="9525">
            <a:noFill/>
            <a:miter lim="800000"/>
            <a:headEnd/>
            <a:tailEnd/>
          </a:ln>
        </p:spPr>
      </p:pic>
      <p:sp>
        <p:nvSpPr>
          <p:cNvPr id="79885" name="Line 154"/>
          <p:cNvSpPr>
            <a:spLocks noChangeShapeType="1"/>
          </p:cNvSpPr>
          <p:nvPr/>
        </p:nvSpPr>
        <p:spPr bwMode="auto">
          <a:xfrm>
            <a:off x="1968500" y="4114800"/>
            <a:ext cx="0" cy="457200"/>
          </a:xfrm>
          <a:prstGeom prst="line">
            <a:avLst/>
          </a:prstGeom>
          <a:noFill/>
          <a:ln w="25400">
            <a:solidFill>
              <a:schemeClr val="tx1"/>
            </a:solidFill>
            <a:round/>
            <a:headEnd/>
            <a:tailEnd/>
          </a:ln>
        </p:spPr>
        <p:txBody>
          <a:bodyPr wrap="none" anchor="ctr"/>
          <a:lstStyle/>
          <a:p>
            <a:endParaRPr lang="zh-CN" altLang="en-US"/>
          </a:p>
        </p:txBody>
      </p:sp>
      <p:pic>
        <p:nvPicPr>
          <p:cNvPr id="79886" name="Picture 155"/>
          <p:cNvPicPr>
            <a:picLocks noChangeAspect="1" noChangeArrowheads="1"/>
          </p:cNvPicPr>
          <p:nvPr/>
        </p:nvPicPr>
        <p:blipFill>
          <a:blip r:embed="rId5" cstate="print"/>
          <a:srcRect/>
          <a:stretch>
            <a:fillRect/>
          </a:stretch>
        </p:blipFill>
        <p:spPr bwMode="auto">
          <a:xfrm>
            <a:off x="2197100" y="4572000"/>
            <a:ext cx="685800" cy="500063"/>
          </a:xfrm>
          <a:prstGeom prst="rect">
            <a:avLst/>
          </a:prstGeom>
          <a:noFill/>
          <a:ln w="9525">
            <a:noFill/>
            <a:miter lim="800000"/>
            <a:headEnd/>
            <a:tailEnd/>
          </a:ln>
        </p:spPr>
      </p:pic>
      <p:sp>
        <p:nvSpPr>
          <p:cNvPr id="79887" name="Line 156"/>
          <p:cNvSpPr>
            <a:spLocks noChangeShapeType="1"/>
          </p:cNvSpPr>
          <p:nvPr/>
        </p:nvSpPr>
        <p:spPr bwMode="auto">
          <a:xfrm>
            <a:off x="2654300" y="4114800"/>
            <a:ext cx="0" cy="457200"/>
          </a:xfrm>
          <a:prstGeom prst="line">
            <a:avLst/>
          </a:prstGeom>
          <a:noFill/>
          <a:ln w="25400">
            <a:solidFill>
              <a:schemeClr val="tx1"/>
            </a:solidFill>
            <a:round/>
            <a:headEnd/>
            <a:tailEnd/>
          </a:ln>
        </p:spPr>
        <p:txBody>
          <a:bodyPr wrap="none" anchor="ctr"/>
          <a:lstStyle/>
          <a:p>
            <a:endParaRPr lang="zh-CN" altLang="en-US"/>
          </a:p>
        </p:txBody>
      </p:sp>
      <p:sp>
        <p:nvSpPr>
          <p:cNvPr id="79888" name="Freeform 157"/>
          <p:cNvSpPr>
            <a:spLocks/>
          </p:cNvSpPr>
          <p:nvPr/>
        </p:nvSpPr>
        <p:spPr bwMode="auto">
          <a:xfrm>
            <a:off x="2654300" y="4114800"/>
            <a:ext cx="381000" cy="1447800"/>
          </a:xfrm>
          <a:custGeom>
            <a:avLst/>
            <a:gdLst>
              <a:gd name="T0" fmla="*/ 604837545 w 240"/>
              <a:gd name="T1" fmla="*/ 0 h 912"/>
              <a:gd name="T2" fmla="*/ 604837545 w 240"/>
              <a:gd name="T3" fmla="*/ 1693545340 h 912"/>
              <a:gd name="T4" fmla="*/ 0 w 240"/>
              <a:gd name="T5" fmla="*/ 1693545340 h 912"/>
              <a:gd name="T6" fmla="*/ 0 w 240"/>
              <a:gd name="T7" fmla="*/ 2147483647 h 912"/>
              <a:gd name="T8" fmla="*/ 0 60000 65536"/>
              <a:gd name="T9" fmla="*/ 0 60000 65536"/>
              <a:gd name="T10" fmla="*/ 0 60000 65536"/>
              <a:gd name="T11" fmla="*/ 0 60000 65536"/>
              <a:gd name="T12" fmla="*/ 0 w 240"/>
              <a:gd name="T13" fmla="*/ 0 h 912"/>
              <a:gd name="T14" fmla="*/ 240 w 240"/>
              <a:gd name="T15" fmla="*/ 912 h 912"/>
            </a:gdLst>
            <a:ahLst/>
            <a:cxnLst>
              <a:cxn ang="T8">
                <a:pos x="T0" y="T1"/>
              </a:cxn>
              <a:cxn ang="T9">
                <a:pos x="T2" y="T3"/>
              </a:cxn>
              <a:cxn ang="T10">
                <a:pos x="T4" y="T5"/>
              </a:cxn>
              <a:cxn ang="T11">
                <a:pos x="T6" y="T7"/>
              </a:cxn>
            </a:cxnLst>
            <a:rect l="T12" t="T13" r="T14" b="T15"/>
            <a:pathLst>
              <a:path w="240" h="912">
                <a:moveTo>
                  <a:pt x="240" y="0"/>
                </a:moveTo>
                <a:lnTo>
                  <a:pt x="240" y="672"/>
                </a:lnTo>
                <a:lnTo>
                  <a:pt x="0" y="672"/>
                </a:lnTo>
                <a:lnTo>
                  <a:pt x="0" y="912"/>
                </a:lnTo>
              </a:path>
            </a:pathLst>
          </a:custGeom>
          <a:noFill/>
          <a:ln w="25400">
            <a:solidFill>
              <a:schemeClr val="tx1"/>
            </a:solidFill>
            <a:round/>
            <a:headEnd/>
            <a:tailEnd/>
          </a:ln>
        </p:spPr>
        <p:txBody>
          <a:bodyPr wrap="none" anchor="ctr"/>
          <a:lstStyle/>
          <a:p>
            <a:endParaRPr lang="zh-CN" altLang="en-US"/>
          </a:p>
        </p:txBody>
      </p:sp>
      <p:sp>
        <p:nvSpPr>
          <p:cNvPr id="79889" name="Line 158"/>
          <p:cNvSpPr>
            <a:spLocks noChangeShapeType="1"/>
          </p:cNvSpPr>
          <p:nvPr/>
        </p:nvSpPr>
        <p:spPr bwMode="auto">
          <a:xfrm>
            <a:off x="2044700" y="4343400"/>
            <a:ext cx="533400" cy="0"/>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79890" name="Text Box 159"/>
          <p:cNvSpPr txBox="1">
            <a:spLocks noChangeArrowheads="1"/>
          </p:cNvSpPr>
          <p:nvPr/>
        </p:nvSpPr>
        <p:spPr bwMode="auto">
          <a:xfrm>
            <a:off x="3429000" y="5943600"/>
            <a:ext cx="7064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server</a:t>
            </a:r>
            <a:endParaRPr lang="en-US" altLang="zh-CN" sz="2400">
              <a:latin typeface="Times New Roman" pitchFamily="18" charset="0"/>
            </a:endParaRPr>
          </a:p>
        </p:txBody>
      </p:sp>
      <p:sp>
        <p:nvSpPr>
          <p:cNvPr id="79891" name="Text Box 160"/>
          <p:cNvSpPr txBox="1">
            <a:spLocks noChangeArrowheads="1"/>
          </p:cNvSpPr>
          <p:nvPr/>
        </p:nvSpPr>
        <p:spPr bwMode="auto">
          <a:xfrm>
            <a:off x="1358900" y="5715000"/>
            <a:ext cx="758825"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printer</a:t>
            </a:r>
            <a:endParaRPr lang="en-US" altLang="zh-CN" sz="2400">
              <a:latin typeface="Times New Roman" pitchFamily="18" charset="0"/>
            </a:endParaRPr>
          </a:p>
        </p:txBody>
      </p:sp>
      <p:sp>
        <p:nvSpPr>
          <p:cNvPr id="79892" name="Text Box 161"/>
          <p:cNvSpPr txBox="1">
            <a:spLocks noChangeArrowheads="1"/>
          </p:cNvSpPr>
          <p:nvPr/>
        </p:nvSpPr>
        <p:spPr bwMode="auto">
          <a:xfrm>
            <a:off x="752475" y="5057775"/>
            <a:ext cx="116998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Workgroup</a:t>
            </a:r>
          </a:p>
          <a:p>
            <a:pPr eaLnBrk="0" hangingPunct="0"/>
            <a:r>
              <a:rPr lang="en-US" altLang="zh-CN" sz="1600">
                <a:latin typeface="Gill Sans MT" pitchFamily="34" charset="0"/>
              </a:rPr>
              <a:t>nodes</a:t>
            </a:r>
            <a:endParaRPr lang="en-US" altLang="zh-CN" sz="2400">
              <a:latin typeface="Times New Roman" pitchFamily="18" charset="0"/>
            </a:endParaRPr>
          </a:p>
        </p:txBody>
      </p:sp>
      <p:sp>
        <p:nvSpPr>
          <p:cNvPr id="79893" name="Text Box 162"/>
          <p:cNvSpPr txBox="1">
            <a:spLocks noChangeArrowheads="1"/>
          </p:cNvSpPr>
          <p:nvPr/>
        </p:nvSpPr>
        <p:spPr bwMode="auto">
          <a:xfrm>
            <a:off x="539750" y="3573463"/>
            <a:ext cx="9477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Desktop </a:t>
            </a:r>
          </a:p>
          <a:p>
            <a:pPr eaLnBrk="0" hangingPunct="0"/>
            <a:r>
              <a:rPr lang="en-US" altLang="zh-CN" sz="1600">
                <a:latin typeface="Gill Sans MT" pitchFamily="34" charset="0"/>
              </a:rPr>
              <a:t>switch</a:t>
            </a:r>
            <a:endParaRPr lang="en-US" altLang="zh-CN" sz="2400">
              <a:latin typeface="Times New Roman" pitchFamily="18" charset="0"/>
            </a:endParaRPr>
          </a:p>
        </p:txBody>
      </p:sp>
      <p:grpSp>
        <p:nvGrpSpPr>
          <p:cNvPr id="79894" name="Group 163"/>
          <p:cNvGrpSpPr>
            <a:grpSpLocks/>
          </p:cNvGrpSpPr>
          <p:nvPr/>
        </p:nvGrpSpPr>
        <p:grpSpPr bwMode="auto">
          <a:xfrm>
            <a:off x="5468938" y="3613150"/>
            <a:ext cx="1922462" cy="501650"/>
            <a:chOff x="576" y="240"/>
            <a:chExt cx="4656" cy="2448"/>
          </a:xfrm>
        </p:grpSpPr>
        <p:sp>
          <p:nvSpPr>
            <p:cNvPr id="79912" name="Freeform 164"/>
            <p:cNvSpPr>
              <a:spLocks/>
            </p:cNvSpPr>
            <p:nvPr/>
          </p:nvSpPr>
          <p:spPr bwMode="auto">
            <a:xfrm>
              <a:off x="703" y="2427"/>
              <a:ext cx="4402" cy="261"/>
            </a:xfrm>
            <a:custGeom>
              <a:avLst/>
              <a:gdLst>
                <a:gd name="T0" fmla="*/ 0 w 4652"/>
                <a:gd name="T1" fmla="*/ 0 h 201"/>
                <a:gd name="T2" fmla="*/ 0 w 4652"/>
                <a:gd name="T3" fmla="*/ 300 h 201"/>
                <a:gd name="T4" fmla="*/ 29 w 4652"/>
                <a:gd name="T5" fmla="*/ 321 h 201"/>
                <a:gd name="T6" fmla="*/ 79 w 4652"/>
                <a:gd name="T7" fmla="*/ 339 h 201"/>
                <a:gd name="T8" fmla="*/ 160 w 4652"/>
                <a:gd name="T9" fmla="*/ 339 h 201"/>
                <a:gd name="T10" fmla="*/ 3994 w 4652"/>
                <a:gd name="T11" fmla="*/ 339 h 201"/>
                <a:gd name="T12" fmla="*/ 4045 w 4652"/>
                <a:gd name="T13" fmla="*/ 339 h 201"/>
                <a:gd name="T14" fmla="*/ 4115 w 4652"/>
                <a:gd name="T15" fmla="*/ 321 h 201"/>
                <a:gd name="T16" fmla="*/ 4156 w 4652"/>
                <a:gd name="T17" fmla="*/ 282 h 201"/>
                <a:gd name="T18" fmla="*/ 4165 w 4652"/>
                <a:gd name="T19" fmla="*/ 264 h 201"/>
                <a:gd name="T20" fmla="*/ 4165 w 4652"/>
                <a:gd name="T21" fmla="*/ 226 h 201"/>
                <a:gd name="T22" fmla="*/ 4165 w 4652"/>
                <a:gd name="T23" fmla="*/ 0 h 201"/>
                <a:gd name="T24" fmla="*/ 0 w 4652"/>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2"/>
                <a:gd name="T40" fmla="*/ 0 h 201"/>
                <a:gd name="T41" fmla="*/ 4652 w 4652"/>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2" h="201">
                  <a:moveTo>
                    <a:pt x="0" y="0"/>
                  </a:moveTo>
                  <a:lnTo>
                    <a:pt x="0" y="178"/>
                  </a:lnTo>
                  <a:lnTo>
                    <a:pt x="33" y="190"/>
                  </a:lnTo>
                  <a:lnTo>
                    <a:pt x="89" y="201"/>
                  </a:lnTo>
                  <a:lnTo>
                    <a:pt x="179" y="201"/>
                  </a:lnTo>
                  <a:lnTo>
                    <a:pt x="4461" y="201"/>
                  </a:lnTo>
                  <a:lnTo>
                    <a:pt x="4518" y="201"/>
                  </a:lnTo>
                  <a:lnTo>
                    <a:pt x="4596" y="190"/>
                  </a:lnTo>
                  <a:lnTo>
                    <a:pt x="4641" y="167"/>
                  </a:lnTo>
                  <a:lnTo>
                    <a:pt x="4652" y="156"/>
                  </a:lnTo>
                  <a:lnTo>
                    <a:pt x="4652" y="134"/>
                  </a:lnTo>
                  <a:lnTo>
                    <a:pt x="4652"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79913" name="Freeform 165"/>
            <p:cNvSpPr>
              <a:spLocks/>
            </p:cNvSpPr>
            <p:nvPr/>
          </p:nvSpPr>
          <p:spPr bwMode="auto">
            <a:xfrm>
              <a:off x="576" y="1314"/>
              <a:ext cx="4656" cy="1287"/>
            </a:xfrm>
            <a:custGeom>
              <a:avLst/>
              <a:gdLst>
                <a:gd name="T0" fmla="*/ 0 w 4922"/>
                <a:gd name="T1" fmla="*/ 1670 h 992"/>
                <a:gd name="T2" fmla="*/ 0 w 4922"/>
                <a:gd name="T3" fmla="*/ 38 h 992"/>
                <a:gd name="T4" fmla="*/ 9 w 4922"/>
                <a:gd name="T5" fmla="*/ 38 h 992"/>
                <a:gd name="T6" fmla="*/ 41 w 4922"/>
                <a:gd name="T7" fmla="*/ 18 h 992"/>
                <a:gd name="T8" fmla="*/ 100 w 4922"/>
                <a:gd name="T9" fmla="*/ 0 h 992"/>
                <a:gd name="T10" fmla="*/ 181 w 4922"/>
                <a:gd name="T11" fmla="*/ 0 h 992"/>
                <a:gd name="T12" fmla="*/ 4203 w 4922"/>
                <a:gd name="T13" fmla="*/ 0 h 992"/>
                <a:gd name="T14" fmla="*/ 4253 w 4922"/>
                <a:gd name="T15" fmla="*/ 0 h 992"/>
                <a:gd name="T16" fmla="*/ 4354 w 4922"/>
                <a:gd name="T17" fmla="*/ 18 h 992"/>
                <a:gd name="T18" fmla="*/ 4394 w 4922"/>
                <a:gd name="T19" fmla="*/ 56 h 992"/>
                <a:gd name="T20" fmla="*/ 4404 w 4922"/>
                <a:gd name="T21" fmla="*/ 92 h 992"/>
                <a:gd name="T22" fmla="*/ 4404 w 4922"/>
                <a:gd name="T23" fmla="*/ 149 h 992"/>
                <a:gd name="T24" fmla="*/ 4404 w 4922"/>
                <a:gd name="T25" fmla="*/ 1670 h 992"/>
                <a:gd name="T26" fmla="*/ 0 w 4922"/>
                <a:gd name="T27" fmla="*/ 1670 h 9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2"/>
                <a:gd name="T43" fmla="*/ 0 h 992"/>
                <a:gd name="T44" fmla="*/ 4922 w 4922"/>
                <a:gd name="T45" fmla="*/ 992 h 9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2" h="992">
                  <a:moveTo>
                    <a:pt x="0" y="992"/>
                  </a:moveTo>
                  <a:lnTo>
                    <a:pt x="0" y="22"/>
                  </a:lnTo>
                  <a:lnTo>
                    <a:pt x="11" y="22"/>
                  </a:lnTo>
                  <a:lnTo>
                    <a:pt x="45" y="11"/>
                  </a:lnTo>
                  <a:lnTo>
                    <a:pt x="112" y="0"/>
                  </a:lnTo>
                  <a:lnTo>
                    <a:pt x="202" y="0"/>
                  </a:lnTo>
                  <a:lnTo>
                    <a:pt x="4697" y="0"/>
                  </a:lnTo>
                  <a:lnTo>
                    <a:pt x="4753" y="0"/>
                  </a:lnTo>
                  <a:lnTo>
                    <a:pt x="4866" y="11"/>
                  </a:lnTo>
                  <a:lnTo>
                    <a:pt x="4910" y="33"/>
                  </a:lnTo>
                  <a:lnTo>
                    <a:pt x="4922" y="55"/>
                  </a:lnTo>
                  <a:lnTo>
                    <a:pt x="4922" y="89"/>
                  </a:lnTo>
                  <a:lnTo>
                    <a:pt x="4922" y="992"/>
                  </a:lnTo>
                  <a:lnTo>
                    <a:pt x="0" y="992"/>
                  </a:lnTo>
                  <a:close/>
                </a:path>
              </a:pathLst>
            </a:custGeom>
            <a:solidFill>
              <a:srgbClr val="FFFFFF"/>
            </a:solidFill>
            <a:ln w="0">
              <a:solidFill>
                <a:srgbClr val="000000"/>
              </a:solidFill>
              <a:round/>
              <a:headEnd/>
              <a:tailEnd/>
            </a:ln>
          </p:spPr>
          <p:txBody>
            <a:bodyPr/>
            <a:lstStyle/>
            <a:p>
              <a:endParaRPr lang="zh-CN" altLang="en-US"/>
            </a:p>
          </p:txBody>
        </p:sp>
        <p:sp>
          <p:nvSpPr>
            <p:cNvPr id="79914" name="Freeform 166"/>
            <p:cNvSpPr>
              <a:spLocks/>
            </p:cNvSpPr>
            <p:nvPr/>
          </p:nvSpPr>
          <p:spPr bwMode="auto">
            <a:xfrm>
              <a:off x="576" y="240"/>
              <a:ext cx="4656" cy="2361"/>
            </a:xfrm>
            <a:custGeom>
              <a:avLst/>
              <a:gdLst>
                <a:gd name="T0" fmla="*/ 521 w 4922"/>
                <a:gd name="T1" fmla="*/ 0 h 1628"/>
                <a:gd name="T2" fmla="*/ 0 w 4922"/>
                <a:gd name="T3" fmla="*/ 1384 h 1628"/>
                <a:gd name="T4" fmla="*/ 0 w 4922"/>
                <a:gd name="T5" fmla="*/ 3424 h 1628"/>
                <a:gd name="T6" fmla="*/ 4404 w 4922"/>
                <a:gd name="T7" fmla="*/ 3424 h 1628"/>
                <a:gd name="T8" fmla="*/ 4404 w 4922"/>
                <a:gd name="T9" fmla="*/ 1360 h 1628"/>
                <a:gd name="T10" fmla="*/ 4023 w 4922"/>
                <a:gd name="T11" fmla="*/ 0 h 1628"/>
                <a:gd name="T12" fmla="*/ 521 w 4922"/>
                <a:gd name="T13" fmla="*/ 0 h 1628"/>
                <a:gd name="T14" fmla="*/ 0 60000 65536"/>
                <a:gd name="T15" fmla="*/ 0 60000 65536"/>
                <a:gd name="T16" fmla="*/ 0 60000 65536"/>
                <a:gd name="T17" fmla="*/ 0 60000 65536"/>
                <a:gd name="T18" fmla="*/ 0 60000 65536"/>
                <a:gd name="T19" fmla="*/ 0 60000 65536"/>
                <a:gd name="T20" fmla="*/ 0 60000 65536"/>
                <a:gd name="T21" fmla="*/ 0 w 4922"/>
                <a:gd name="T22" fmla="*/ 0 h 1628"/>
                <a:gd name="T23" fmla="*/ 4922 w 4922"/>
                <a:gd name="T24" fmla="*/ 1628 h 1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2" h="1628">
                  <a:moveTo>
                    <a:pt x="583" y="0"/>
                  </a:moveTo>
                  <a:lnTo>
                    <a:pt x="0" y="658"/>
                  </a:lnTo>
                  <a:lnTo>
                    <a:pt x="0" y="1628"/>
                  </a:lnTo>
                  <a:lnTo>
                    <a:pt x="4922" y="1628"/>
                  </a:lnTo>
                  <a:lnTo>
                    <a:pt x="4922" y="647"/>
                  </a:lnTo>
                  <a:lnTo>
                    <a:pt x="4496" y="0"/>
                  </a:lnTo>
                  <a:lnTo>
                    <a:pt x="583" y="0"/>
                  </a:lnTo>
                  <a:close/>
                </a:path>
              </a:pathLst>
            </a:custGeom>
            <a:solidFill>
              <a:srgbClr val="FFFFFF"/>
            </a:solidFill>
            <a:ln w="0">
              <a:solidFill>
                <a:srgbClr val="000000"/>
              </a:solidFill>
              <a:round/>
              <a:headEnd/>
              <a:tailEnd/>
            </a:ln>
          </p:spPr>
          <p:txBody>
            <a:bodyPr/>
            <a:lstStyle/>
            <a:p>
              <a:endParaRPr lang="zh-CN" altLang="en-US"/>
            </a:p>
          </p:txBody>
        </p:sp>
        <p:sp>
          <p:nvSpPr>
            <p:cNvPr id="79915" name="Freeform 167"/>
            <p:cNvSpPr>
              <a:spLocks/>
            </p:cNvSpPr>
            <p:nvPr/>
          </p:nvSpPr>
          <p:spPr bwMode="auto">
            <a:xfrm>
              <a:off x="608" y="1174"/>
              <a:ext cx="4592" cy="1383"/>
            </a:xfrm>
            <a:custGeom>
              <a:avLst/>
              <a:gdLst>
                <a:gd name="T0" fmla="*/ 0 w 4854"/>
                <a:gd name="T1" fmla="*/ 2068 h 925"/>
                <a:gd name="T2" fmla="*/ 0 w 4854"/>
                <a:gd name="T3" fmla="*/ 49 h 925"/>
                <a:gd name="T4" fmla="*/ 9 w 4854"/>
                <a:gd name="T5" fmla="*/ 49 h 925"/>
                <a:gd name="T6" fmla="*/ 29 w 4854"/>
                <a:gd name="T7" fmla="*/ 24 h 925"/>
                <a:gd name="T8" fmla="*/ 91 w 4854"/>
                <a:gd name="T9" fmla="*/ 0 h 925"/>
                <a:gd name="T10" fmla="*/ 160 w 4854"/>
                <a:gd name="T11" fmla="*/ 0 h 925"/>
                <a:gd name="T12" fmla="*/ 4153 w 4854"/>
                <a:gd name="T13" fmla="*/ 0 h 925"/>
                <a:gd name="T14" fmla="*/ 4203 w 4854"/>
                <a:gd name="T15" fmla="*/ 0 h 925"/>
                <a:gd name="T16" fmla="*/ 4294 w 4854"/>
                <a:gd name="T17" fmla="*/ 24 h 925"/>
                <a:gd name="T18" fmla="*/ 4324 w 4854"/>
                <a:gd name="T19" fmla="*/ 73 h 925"/>
                <a:gd name="T20" fmla="*/ 4344 w 4854"/>
                <a:gd name="T21" fmla="*/ 126 h 925"/>
                <a:gd name="T22" fmla="*/ 4344 w 4854"/>
                <a:gd name="T23" fmla="*/ 175 h 925"/>
                <a:gd name="T24" fmla="*/ 4344 w 4854"/>
                <a:gd name="T25" fmla="*/ 2068 h 925"/>
                <a:gd name="T26" fmla="*/ 0 w 4854"/>
                <a:gd name="T27" fmla="*/ 2068 h 9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54"/>
                <a:gd name="T43" fmla="*/ 0 h 925"/>
                <a:gd name="T44" fmla="*/ 4854 w 4854"/>
                <a:gd name="T45" fmla="*/ 925 h 9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54" h="925">
                  <a:moveTo>
                    <a:pt x="0" y="925"/>
                  </a:moveTo>
                  <a:lnTo>
                    <a:pt x="0" y="22"/>
                  </a:lnTo>
                  <a:lnTo>
                    <a:pt x="11" y="22"/>
                  </a:lnTo>
                  <a:lnTo>
                    <a:pt x="33" y="11"/>
                  </a:lnTo>
                  <a:lnTo>
                    <a:pt x="101" y="0"/>
                  </a:lnTo>
                  <a:lnTo>
                    <a:pt x="179" y="0"/>
                  </a:lnTo>
                  <a:lnTo>
                    <a:pt x="4641" y="0"/>
                  </a:lnTo>
                  <a:lnTo>
                    <a:pt x="4697" y="0"/>
                  </a:lnTo>
                  <a:lnTo>
                    <a:pt x="4798" y="11"/>
                  </a:lnTo>
                  <a:lnTo>
                    <a:pt x="4832" y="33"/>
                  </a:lnTo>
                  <a:lnTo>
                    <a:pt x="4854" y="56"/>
                  </a:lnTo>
                  <a:lnTo>
                    <a:pt x="4854" y="78"/>
                  </a:lnTo>
                  <a:lnTo>
                    <a:pt x="4854" y="925"/>
                  </a:lnTo>
                  <a:lnTo>
                    <a:pt x="0" y="925"/>
                  </a:lnTo>
                  <a:close/>
                </a:path>
              </a:pathLst>
            </a:custGeom>
            <a:solidFill>
              <a:srgbClr val="FFFFFF"/>
            </a:solidFill>
            <a:ln w="0">
              <a:solidFill>
                <a:srgbClr val="000000"/>
              </a:solidFill>
              <a:round/>
              <a:headEnd/>
              <a:tailEnd/>
            </a:ln>
          </p:spPr>
          <p:txBody>
            <a:bodyPr/>
            <a:lstStyle/>
            <a:p>
              <a:endParaRPr lang="zh-CN" altLang="en-US"/>
            </a:p>
          </p:txBody>
        </p:sp>
        <p:sp>
          <p:nvSpPr>
            <p:cNvPr id="79916" name="Rectangle 168"/>
            <p:cNvSpPr>
              <a:spLocks noChangeArrowheads="1"/>
            </p:cNvSpPr>
            <p:nvPr/>
          </p:nvSpPr>
          <p:spPr bwMode="auto">
            <a:xfrm>
              <a:off x="726" y="1949"/>
              <a:ext cx="3533" cy="579"/>
            </a:xfrm>
            <a:prstGeom prst="rect">
              <a:avLst/>
            </a:prstGeom>
            <a:solidFill>
              <a:srgbClr val="C0C0C0"/>
            </a:solidFill>
            <a:ln w="0">
              <a:solidFill>
                <a:srgbClr val="000000"/>
              </a:solidFill>
              <a:miter lim="800000"/>
              <a:headEnd/>
              <a:tailEnd/>
            </a:ln>
          </p:spPr>
          <p:txBody>
            <a:bodyPr/>
            <a:lstStyle/>
            <a:p>
              <a:endParaRPr lang="zh-CN" altLang="en-US"/>
            </a:p>
          </p:txBody>
        </p:sp>
        <p:sp>
          <p:nvSpPr>
            <p:cNvPr id="79917" name="Rectangle 169"/>
            <p:cNvSpPr>
              <a:spLocks noChangeArrowheads="1"/>
            </p:cNvSpPr>
            <p:nvPr/>
          </p:nvSpPr>
          <p:spPr bwMode="auto">
            <a:xfrm>
              <a:off x="4368" y="1296"/>
              <a:ext cx="737" cy="1218"/>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79918" name="Group 170"/>
            <p:cNvGrpSpPr>
              <a:grpSpLocks/>
            </p:cNvGrpSpPr>
            <p:nvPr/>
          </p:nvGrpSpPr>
          <p:grpSpPr bwMode="auto">
            <a:xfrm>
              <a:off x="875" y="2170"/>
              <a:ext cx="182" cy="187"/>
              <a:chOff x="528" y="3120"/>
              <a:chExt cx="336" cy="192"/>
            </a:xfrm>
          </p:grpSpPr>
          <p:sp>
            <p:nvSpPr>
              <p:cNvPr id="79977" name="Freeform 17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8" name="Rectangle 17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19" name="Group 173"/>
            <p:cNvGrpSpPr>
              <a:grpSpLocks/>
            </p:cNvGrpSpPr>
            <p:nvPr/>
          </p:nvGrpSpPr>
          <p:grpSpPr bwMode="auto">
            <a:xfrm>
              <a:off x="1192" y="2170"/>
              <a:ext cx="183" cy="187"/>
              <a:chOff x="528" y="3120"/>
              <a:chExt cx="336" cy="192"/>
            </a:xfrm>
          </p:grpSpPr>
          <p:sp>
            <p:nvSpPr>
              <p:cNvPr id="79975" name="Freeform 17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6" name="Rectangle 17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0" name="Group 176"/>
            <p:cNvGrpSpPr>
              <a:grpSpLocks/>
            </p:cNvGrpSpPr>
            <p:nvPr/>
          </p:nvGrpSpPr>
          <p:grpSpPr bwMode="auto">
            <a:xfrm>
              <a:off x="1511" y="2170"/>
              <a:ext cx="181" cy="187"/>
              <a:chOff x="528" y="3120"/>
              <a:chExt cx="336" cy="192"/>
            </a:xfrm>
          </p:grpSpPr>
          <p:sp>
            <p:nvSpPr>
              <p:cNvPr id="79973" name="Freeform 17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4" name="Rectangle 17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1" name="Group 179"/>
            <p:cNvGrpSpPr>
              <a:grpSpLocks/>
            </p:cNvGrpSpPr>
            <p:nvPr/>
          </p:nvGrpSpPr>
          <p:grpSpPr bwMode="auto">
            <a:xfrm>
              <a:off x="1829" y="2170"/>
              <a:ext cx="181" cy="187"/>
              <a:chOff x="528" y="3120"/>
              <a:chExt cx="336" cy="192"/>
            </a:xfrm>
          </p:grpSpPr>
          <p:sp>
            <p:nvSpPr>
              <p:cNvPr id="79971" name="Freeform 18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2" name="Rectangle 18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2" name="Group 182"/>
            <p:cNvGrpSpPr>
              <a:grpSpLocks/>
            </p:cNvGrpSpPr>
            <p:nvPr/>
          </p:nvGrpSpPr>
          <p:grpSpPr bwMode="auto">
            <a:xfrm>
              <a:off x="2147" y="2170"/>
              <a:ext cx="181" cy="187"/>
              <a:chOff x="528" y="3120"/>
              <a:chExt cx="336" cy="192"/>
            </a:xfrm>
          </p:grpSpPr>
          <p:sp>
            <p:nvSpPr>
              <p:cNvPr id="79969" name="Freeform 18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0" name="Rectangle 18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3" name="Group 185"/>
            <p:cNvGrpSpPr>
              <a:grpSpLocks/>
            </p:cNvGrpSpPr>
            <p:nvPr/>
          </p:nvGrpSpPr>
          <p:grpSpPr bwMode="auto">
            <a:xfrm>
              <a:off x="2464" y="2170"/>
              <a:ext cx="182" cy="187"/>
              <a:chOff x="528" y="3120"/>
              <a:chExt cx="336" cy="192"/>
            </a:xfrm>
          </p:grpSpPr>
          <p:sp>
            <p:nvSpPr>
              <p:cNvPr id="79967" name="Freeform 18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8" name="Rectangle 18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4" name="Group 188"/>
            <p:cNvGrpSpPr>
              <a:grpSpLocks/>
            </p:cNvGrpSpPr>
            <p:nvPr/>
          </p:nvGrpSpPr>
          <p:grpSpPr bwMode="auto">
            <a:xfrm>
              <a:off x="2782" y="2170"/>
              <a:ext cx="181" cy="187"/>
              <a:chOff x="528" y="3120"/>
              <a:chExt cx="336" cy="192"/>
            </a:xfrm>
          </p:grpSpPr>
          <p:sp>
            <p:nvSpPr>
              <p:cNvPr id="79965" name="Freeform 18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6" name="Rectangle 19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5" name="Group 191"/>
            <p:cNvGrpSpPr>
              <a:grpSpLocks/>
            </p:cNvGrpSpPr>
            <p:nvPr/>
          </p:nvGrpSpPr>
          <p:grpSpPr bwMode="auto">
            <a:xfrm>
              <a:off x="3100" y="2170"/>
              <a:ext cx="182" cy="187"/>
              <a:chOff x="528" y="3120"/>
              <a:chExt cx="336" cy="192"/>
            </a:xfrm>
          </p:grpSpPr>
          <p:sp>
            <p:nvSpPr>
              <p:cNvPr id="79963" name="Freeform 19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4" name="Rectangle 19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6" name="Group 194"/>
            <p:cNvGrpSpPr>
              <a:grpSpLocks/>
            </p:cNvGrpSpPr>
            <p:nvPr/>
          </p:nvGrpSpPr>
          <p:grpSpPr bwMode="auto">
            <a:xfrm>
              <a:off x="3418" y="2170"/>
              <a:ext cx="182" cy="187"/>
              <a:chOff x="528" y="3120"/>
              <a:chExt cx="336" cy="192"/>
            </a:xfrm>
          </p:grpSpPr>
          <p:sp>
            <p:nvSpPr>
              <p:cNvPr id="79961" name="Freeform 19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2" name="Rectangle 19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7" name="Group 197"/>
            <p:cNvGrpSpPr>
              <a:grpSpLocks/>
            </p:cNvGrpSpPr>
            <p:nvPr/>
          </p:nvGrpSpPr>
          <p:grpSpPr bwMode="auto">
            <a:xfrm>
              <a:off x="3735" y="2170"/>
              <a:ext cx="182" cy="187"/>
              <a:chOff x="528" y="3120"/>
              <a:chExt cx="336" cy="192"/>
            </a:xfrm>
          </p:grpSpPr>
          <p:sp>
            <p:nvSpPr>
              <p:cNvPr id="79959" name="Freeform 19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0" name="Rectangle 19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sp>
          <p:nvSpPr>
            <p:cNvPr id="79928" name="Rectangle 200"/>
            <p:cNvSpPr>
              <a:spLocks noChangeArrowheads="1"/>
            </p:cNvSpPr>
            <p:nvPr/>
          </p:nvSpPr>
          <p:spPr bwMode="auto">
            <a:xfrm>
              <a:off x="722" y="1298"/>
              <a:ext cx="3532" cy="579"/>
            </a:xfrm>
            <a:prstGeom prst="rect">
              <a:avLst/>
            </a:prstGeom>
            <a:solidFill>
              <a:srgbClr val="C0C0C0"/>
            </a:solidFill>
            <a:ln w="0">
              <a:solidFill>
                <a:srgbClr val="000000"/>
              </a:solidFill>
              <a:miter lim="800000"/>
              <a:headEnd/>
              <a:tailEnd/>
            </a:ln>
          </p:spPr>
          <p:txBody>
            <a:bodyPr/>
            <a:lstStyle/>
            <a:p>
              <a:endParaRPr lang="zh-CN" altLang="en-US"/>
            </a:p>
          </p:txBody>
        </p:sp>
        <p:grpSp>
          <p:nvGrpSpPr>
            <p:cNvPr id="79929" name="Group 201"/>
            <p:cNvGrpSpPr>
              <a:grpSpLocks/>
            </p:cNvGrpSpPr>
            <p:nvPr/>
          </p:nvGrpSpPr>
          <p:grpSpPr bwMode="auto">
            <a:xfrm>
              <a:off x="870" y="1519"/>
              <a:ext cx="182" cy="187"/>
              <a:chOff x="528" y="3120"/>
              <a:chExt cx="336" cy="192"/>
            </a:xfrm>
          </p:grpSpPr>
          <p:sp>
            <p:nvSpPr>
              <p:cNvPr id="79957" name="Freeform 20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8" name="Rectangle 20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0" name="Group 204"/>
            <p:cNvGrpSpPr>
              <a:grpSpLocks/>
            </p:cNvGrpSpPr>
            <p:nvPr/>
          </p:nvGrpSpPr>
          <p:grpSpPr bwMode="auto">
            <a:xfrm>
              <a:off x="1188" y="1519"/>
              <a:ext cx="182" cy="187"/>
              <a:chOff x="528" y="3120"/>
              <a:chExt cx="336" cy="192"/>
            </a:xfrm>
          </p:grpSpPr>
          <p:sp>
            <p:nvSpPr>
              <p:cNvPr id="79955" name="Freeform 20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6" name="Rectangle 20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1" name="Group 207"/>
            <p:cNvGrpSpPr>
              <a:grpSpLocks/>
            </p:cNvGrpSpPr>
            <p:nvPr/>
          </p:nvGrpSpPr>
          <p:grpSpPr bwMode="auto">
            <a:xfrm>
              <a:off x="1506" y="1519"/>
              <a:ext cx="182" cy="187"/>
              <a:chOff x="528" y="3120"/>
              <a:chExt cx="336" cy="192"/>
            </a:xfrm>
          </p:grpSpPr>
          <p:sp>
            <p:nvSpPr>
              <p:cNvPr id="79953" name="Freeform 20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4" name="Rectangle 20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2" name="Group 210"/>
            <p:cNvGrpSpPr>
              <a:grpSpLocks/>
            </p:cNvGrpSpPr>
            <p:nvPr/>
          </p:nvGrpSpPr>
          <p:grpSpPr bwMode="auto">
            <a:xfrm>
              <a:off x="1823" y="1519"/>
              <a:ext cx="182" cy="187"/>
              <a:chOff x="528" y="3120"/>
              <a:chExt cx="336" cy="192"/>
            </a:xfrm>
          </p:grpSpPr>
          <p:sp>
            <p:nvSpPr>
              <p:cNvPr id="79951" name="Freeform 21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2" name="Rectangle 21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3" name="Group 213"/>
            <p:cNvGrpSpPr>
              <a:grpSpLocks/>
            </p:cNvGrpSpPr>
            <p:nvPr/>
          </p:nvGrpSpPr>
          <p:grpSpPr bwMode="auto">
            <a:xfrm>
              <a:off x="2142" y="1519"/>
              <a:ext cx="181" cy="187"/>
              <a:chOff x="528" y="3120"/>
              <a:chExt cx="336" cy="192"/>
            </a:xfrm>
          </p:grpSpPr>
          <p:sp>
            <p:nvSpPr>
              <p:cNvPr id="79949" name="Freeform 21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0" name="Rectangle 21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4" name="Group 216"/>
            <p:cNvGrpSpPr>
              <a:grpSpLocks/>
            </p:cNvGrpSpPr>
            <p:nvPr/>
          </p:nvGrpSpPr>
          <p:grpSpPr bwMode="auto">
            <a:xfrm>
              <a:off x="2460" y="1519"/>
              <a:ext cx="181" cy="187"/>
              <a:chOff x="528" y="3120"/>
              <a:chExt cx="336" cy="192"/>
            </a:xfrm>
          </p:grpSpPr>
          <p:sp>
            <p:nvSpPr>
              <p:cNvPr id="79947" name="Freeform 21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8" name="Rectangle 21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5" name="Group 219"/>
            <p:cNvGrpSpPr>
              <a:grpSpLocks/>
            </p:cNvGrpSpPr>
            <p:nvPr/>
          </p:nvGrpSpPr>
          <p:grpSpPr bwMode="auto">
            <a:xfrm>
              <a:off x="2777" y="1519"/>
              <a:ext cx="182" cy="187"/>
              <a:chOff x="528" y="3120"/>
              <a:chExt cx="336" cy="192"/>
            </a:xfrm>
          </p:grpSpPr>
          <p:sp>
            <p:nvSpPr>
              <p:cNvPr id="79945" name="Freeform 22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6" name="Rectangle 22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6" name="Group 222"/>
            <p:cNvGrpSpPr>
              <a:grpSpLocks/>
            </p:cNvGrpSpPr>
            <p:nvPr/>
          </p:nvGrpSpPr>
          <p:grpSpPr bwMode="auto">
            <a:xfrm>
              <a:off x="3095" y="1519"/>
              <a:ext cx="181" cy="187"/>
              <a:chOff x="528" y="3120"/>
              <a:chExt cx="336" cy="192"/>
            </a:xfrm>
          </p:grpSpPr>
          <p:sp>
            <p:nvSpPr>
              <p:cNvPr id="79943" name="Freeform 22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4" name="Rectangle 22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7" name="Group 225"/>
            <p:cNvGrpSpPr>
              <a:grpSpLocks/>
            </p:cNvGrpSpPr>
            <p:nvPr/>
          </p:nvGrpSpPr>
          <p:grpSpPr bwMode="auto">
            <a:xfrm>
              <a:off x="3413" y="1519"/>
              <a:ext cx="181" cy="187"/>
              <a:chOff x="528" y="3120"/>
              <a:chExt cx="336" cy="192"/>
            </a:xfrm>
          </p:grpSpPr>
          <p:sp>
            <p:nvSpPr>
              <p:cNvPr id="79941" name="Freeform 22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2" name="Rectangle 22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8" name="Group 228"/>
            <p:cNvGrpSpPr>
              <a:grpSpLocks/>
            </p:cNvGrpSpPr>
            <p:nvPr/>
          </p:nvGrpSpPr>
          <p:grpSpPr bwMode="auto">
            <a:xfrm>
              <a:off x="3731" y="1519"/>
              <a:ext cx="182" cy="187"/>
              <a:chOff x="528" y="3120"/>
              <a:chExt cx="336" cy="192"/>
            </a:xfrm>
          </p:grpSpPr>
          <p:sp>
            <p:nvSpPr>
              <p:cNvPr id="79939" name="Freeform 22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0" name="Rectangle 23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pic>
        <p:nvPicPr>
          <p:cNvPr id="79895" name="Picture 231"/>
          <p:cNvPicPr>
            <a:picLocks noChangeAspect="1" noChangeArrowheads="1"/>
          </p:cNvPicPr>
          <p:nvPr/>
        </p:nvPicPr>
        <p:blipFill>
          <a:blip r:embed="rId3" cstate="print">
            <a:lum bright="20000"/>
          </a:blip>
          <a:srcRect/>
          <a:stretch>
            <a:fillRect/>
          </a:stretch>
        </p:blipFill>
        <p:spPr bwMode="auto">
          <a:xfrm>
            <a:off x="7100888" y="4740275"/>
            <a:ext cx="533400" cy="1035050"/>
          </a:xfrm>
          <a:prstGeom prst="rect">
            <a:avLst/>
          </a:prstGeom>
          <a:noFill/>
          <a:ln w="9525">
            <a:noFill/>
            <a:miter lim="800000"/>
            <a:headEnd/>
            <a:tailEnd/>
          </a:ln>
        </p:spPr>
      </p:pic>
      <p:sp>
        <p:nvSpPr>
          <p:cNvPr id="79896" name="Line 232"/>
          <p:cNvSpPr>
            <a:spLocks noChangeShapeType="1"/>
          </p:cNvSpPr>
          <p:nvPr/>
        </p:nvSpPr>
        <p:spPr bwMode="auto">
          <a:xfrm>
            <a:off x="7312025" y="4162425"/>
            <a:ext cx="1588" cy="533400"/>
          </a:xfrm>
          <a:prstGeom prst="line">
            <a:avLst/>
          </a:prstGeom>
          <a:noFill/>
          <a:ln w="25400">
            <a:solidFill>
              <a:schemeClr val="tx1"/>
            </a:solidFill>
            <a:round/>
            <a:headEnd/>
            <a:tailEnd/>
          </a:ln>
        </p:spPr>
        <p:txBody>
          <a:bodyPr wrap="none" anchor="ctr"/>
          <a:lstStyle/>
          <a:p>
            <a:endParaRPr lang="zh-CN" altLang="en-US"/>
          </a:p>
        </p:txBody>
      </p:sp>
      <p:pic>
        <p:nvPicPr>
          <p:cNvPr id="79897" name="Picture 233"/>
          <p:cNvPicPr>
            <a:picLocks noChangeAspect="1" noChangeArrowheads="1"/>
          </p:cNvPicPr>
          <p:nvPr/>
        </p:nvPicPr>
        <p:blipFill>
          <a:blip r:embed="rId4" cstate="print"/>
          <a:srcRect/>
          <a:stretch>
            <a:fillRect/>
          </a:stretch>
        </p:blipFill>
        <p:spPr bwMode="auto">
          <a:xfrm>
            <a:off x="6110288" y="5610225"/>
            <a:ext cx="668337" cy="631825"/>
          </a:xfrm>
          <a:prstGeom prst="rect">
            <a:avLst/>
          </a:prstGeom>
          <a:noFill/>
          <a:ln w="9525">
            <a:noFill/>
            <a:miter lim="800000"/>
            <a:headEnd/>
            <a:tailEnd/>
          </a:ln>
        </p:spPr>
      </p:pic>
      <p:pic>
        <p:nvPicPr>
          <p:cNvPr id="79898" name="Picture 234"/>
          <p:cNvPicPr>
            <a:picLocks noChangeAspect="1" noChangeArrowheads="1"/>
          </p:cNvPicPr>
          <p:nvPr/>
        </p:nvPicPr>
        <p:blipFill>
          <a:blip r:embed="rId5" cstate="print"/>
          <a:srcRect/>
          <a:stretch>
            <a:fillRect/>
          </a:stretch>
        </p:blipFill>
        <p:spPr bwMode="auto">
          <a:xfrm>
            <a:off x="5254625" y="4619625"/>
            <a:ext cx="685800" cy="500063"/>
          </a:xfrm>
          <a:prstGeom prst="rect">
            <a:avLst/>
          </a:prstGeom>
          <a:noFill/>
          <a:ln w="9525">
            <a:noFill/>
            <a:miter lim="800000"/>
            <a:headEnd/>
            <a:tailEnd/>
          </a:ln>
        </p:spPr>
      </p:pic>
      <p:sp>
        <p:nvSpPr>
          <p:cNvPr id="79899" name="Line 235"/>
          <p:cNvSpPr>
            <a:spLocks noChangeShapeType="1"/>
          </p:cNvSpPr>
          <p:nvPr/>
        </p:nvSpPr>
        <p:spPr bwMode="auto">
          <a:xfrm>
            <a:off x="5711825" y="4162425"/>
            <a:ext cx="1588" cy="457200"/>
          </a:xfrm>
          <a:prstGeom prst="line">
            <a:avLst/>
          </a:prstGeom>
          <a:noFill/>
          <a:ln w="25400">
            <a:solidFill>
              <a:schemeClr val="tx1"/>
            </a:solidFill>
            <a:round/>
            <a:headEnd/>
            <a:tailEnd/>
          </a:ln>
        </p:spPr>
        <p:txBody>
          <a:bodyPr wrap="none" anchor="ctr"/>
          <a:lstStyle/>
          <a:p>
            <a:endParaRPr lang="zh-CN" altLang="en-US"/>
          </a:p>
        </p:txBody>
      </p:sp>
      <p:pic>
        <p:nvPicPr>
          <p:cNvPr id="79900" name="Picture 236"/>
          <p:cNvPicPr>
            <a:picLocks noChangeAspect="1" noChangeArrowheads="1"/>
          </p:cNvPicPr>
          <p:nvPr/>
        </p:nvPicPr>
        <p:blipFill>
          <a:blip r:embed="rId5" cstate="print"/>
          <a:srcRect/>
          <a:stretch>
            <a:fillRect/>
          </a:stretch>
        </p:blipFill>
        <p:spPr bwMode="auto">
          <a:xfrm>
            <a:off x="5940425" y="4619625"/>
            <a:ext cx="685800" cy="500063"/>
          </a:xfrm>
          <a:prstGeom prst="rect">
            <a:avLst/>
          </a:prstGeom>
          <a:noFill/>
          <a:ln w="9525">
            <a:noFill/>
            <a:miter lim="800000"/>
            <a:headEnd/>
            <a:tailEnd/>
          </a:ln>
        </p:spPr>
      </p:pic>
      <p:sp>
        <p:nvSpPr>
          <p:cNvPr id="79901" name="Line 237"/>
          <p:cNvSpPr>
            <a:spLocks noChangeShapeType="1"/>
          </p:cNvSpPr>
          <p:nvPr/>
        </p:nvSpPr>
        <p:spPr bwMode="auto">
          <a:xfrm>
            <a:off x="6397625" y="4162425"/>
            <a:ext cx="1588" cy="457200"/>
          </a:xfrm>
          <a:prstGeom prst="line">
            <a:avLst/>
          </a:prstGeom>
          <a:noFill/>
          <a:ln w="25400">
            <a:solidFill>
              <a:schemeClr val="tx1"/>
            </a:solidFill>
            <a:round/>
            <a:headEnd/>
            <a:tailEnd/>
          </a:ln>
        </p:spPr>
        <p:txBody>
          <a:bodyPr wrap="none" anchor="ctr"/>
          <a:lstStyle/>
          <a:p>
            <a:endParaRPr lang="zh-CN" altLang="en-US"/>
          </a:p>
        </p:txBody>
      </p:sp>
      <p:sp>
        <p:nvSpPr>
          <p:cNvPr id="79902" name="Freeform 238"/>
          <p:cNvSpPr>
            <a:spLocks/>
          </p:cNvSpPr>
          <p:nvPr/>
        </p:nvSpPr>
        <p:spPr bwMode="auto">
          <a:xfrm>
            <a:off x="6397625" y="4162425"/>
            <a:ext cx="381000" cy="1447800"/>
          </a:xfrm>
          <a:custGeom>
            <a:avLst/>
            <a:gdLst>
              <a:gd name="T0" fmla="*/ 604837545 w 240"/>
              <a:gd name="T1" fmla="*/ 0 h 912"/>
              <a:gd name="T2" fmla="*/ 604837545 w 240"/>
              <a:gd name="T3" fmla="*/ 1693545340 h 912"/>
              <a:gd name="T4" fmla="*/ 0 w 240"/>
              <a:gd name="T5" fmla="*/ 1693545340 h 912"/>
              <a:gd name="T6" fmla="*/ 0 w 240"/>
              <a:gd name="T7" fmla="*/ 2147483647 h 912"/>
              <a:gd name="T8" fmla="*/ 0 60000 65536"/>
              <a:gd name="T9" fmla="*/ 0 60000 65536"/>
              <a:gd name="T10" fmla="*/ 0 60000 65536"/>
              <a:gd name="T11" fmla="*/ 0 60000 65536"/>
              <a:gd name="T12" fmla="*/ 0 w 240"/>
              <a:gd name="T13" fmla="*/ 0 h 912"/>
              <a:gd name="T14" fmla="*/ 240 w 240"/>
              <a:gd name="T15" fmla="*/ 912 h 912"/>
            </a:gdLst>
            <a:ahLst/>
            <a:cxnLst>
              <a:cxn ang="T8">
                <a:pos x="T0" y="T1"/>
              </a:cxn>
              <a:cxn ang="T9">
                <a:pos x="T2" y="T3"/>
              </a:cxn>
              <a:cxn ang="T10">
                <a:pos x="T4" y="T5"/>
              </a:cxn>
              <a:cxn ang="T11">
                <a:pos x="T6" y="T7"/>
              </a:cxn>
            </a:cxnLst>
            <a:rect l="T12" t="T13" r="T14" b="T15"/>
            <a:pathLst>
              <a:path w="240" h="912">
                <a:moveTo>
                  <a:pt x="240" y="0"/>
                </a:moveTo>
                <a:lnTo>
                  <a:pt x="240" y="672"/>
                </a:lnTo>
                <a:lnTo>
                  <a:pt x="0" y="672"/>
                </a:lnTo>
                <a:lnTo>
                  <a:pt x="0" y="912"/>
                </a:lnTo>
              </a:path>
            </a:pathLst>
          </a:custGeom>
          <a:noFill/>
          <a:ln w="25400">
            <a:solidFill>
              <a:schemeClr val="tx1"/>
            </a:solidFill>
            <a:round/>
            <a:headEnd/>
            <a:tailEnd/>
          </a:ln>
        </p:spPr>
        <p:txBody>
          <a:bodyPr wrap="none" anchor="ctr"/>
          <a:lstStyle/>
          <a:p>
            <a:endParaRPr lang="zh-CN" altLang="en-US"/>
          </a:p>
        </p:txBody>
      </p:sp>
      <p:sp>
        <p:nvSpPr>
          <p:cNvPr id="79903" name="Line 239"/>
          <p:cNvSpPr>
            <a:spLocks noChangeShapeType="1"/>
          </p:cNvSpPr>
          <p:nvPr/>
        </p:nvSpPr>
        <p:spPr bwMode="auto">
          <a:xfrm>
            <a:off x="5788025" y="4391025"/>
            <a:ext cx="533400" cy="1588"/>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79904" name="Text Box 240"/>
          <p:cNvSpPr txBox="1">
            <a:spLocks noChangeArrowheads="1"/>
          </p:cNvSpPr>
          <p:nvPr/>
        </p:nvSpPr>
        <p:spPr bwMode="auto">
          <a:xfrm>
            <a:off x="7677150" y="5597525"/>
            <a:ext cx="7064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server</a:t>
            </a:r>
            <a:endParaRPr lang="en-US" altLang="zh-CN" sz="2400">
              <a:latin typeface="Times New Roman" pitchFamily="18" charset="0"/>
            </a:endParaRPr>
          </a:p>
        </p:txBody>
      </p:sp>
      <p:sp>
        <p:nvSpPr>
          <p:cNvPr id="79905" name="Text Box 241"/>
          <p:cNvSpPr txBox="1">
            <a:spLocks noChangeArrowheads="1"/>
          </p:cNvSpPr>
          <p:nvPr/>
        </p:nvSpPr>
        <p:spPr bwMode="auto">
          <a:xfrm>
            <a:off x="5334000" y="5638800"/>
            <a:ext cx="758825"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printer</a:t>
            </a:r>
            <a:endParaRPr lang="en-US" altLang="zh-CN" sz="2400">
              <a:latin typeface="Times New Roman" pitchFamily="18" charset="0"/>
            </a:endParaRPr>
          </a:p>
        </p:txBody>
      </p:sp>
      <p:sp>
        <p:nvSpPr>
          <p:cNvPr id="79906" name="Text Box 242"/>
          <p:cNvSpPr txBox="1">
            <a:spLocks noChangeArrowheads="1"/>
          </p:cNvSpPr>
          <p:nvPr/>
        </p:nvSpPr>
        <p:spPr bwMode="auto">
          <a:xfrm>
            <a:off x="4495800" y="5105400"/>
            <a:ext cx="116998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Workgroup</a:t>
            </a:r>
          </a:p>
          <a:p>
            <a:pPr eaLnBrk="0" hangingPunct="0"/>
            <a:r>
              <a:rPr lang="en-US" altLang="zh-CN" sz="1600">
                <a:latin typeface="Gill Sans MT" pitchFamily="34" charset="0"/>
              </a:rPr>
              <a:t>nodes</a:t>
            </a:r>
            <a:endParaRPr lang="en-US" altLang="zh-CN" sz="2400">
              <a:latin typeface="Times New Roman" pitchFamily="18" charset="0"/>
            </a:endParaRPr>
          </a:p>
        </p:txBody>
      </p:sp>
      <p:sp>
        <p:nvSpPr>
          <p:cNvPr id="79907" name="Text Box 243"/>
          <p:cNvSpPr txBox="1">
            <a:spLocks noChangeArrowheads="1"/>
          </p:cNvSpPr>
          <p:nvPr/>
        </p:nvSpPr>
        <p:spPr bwMode="auto">
          <a:xfrm>
            <a:off x="7620000" y="3657600"/>
            <a:ext cx="9477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Desktop </a:t>
            </a:r>
          </a:p>
          <a:p>
            <a:pPr eaLnBrk="0" hangingPunct="0"/>
            <a:r>
              <a:rPr lang="en-US" altLang="zh-CN" sz="1600">
                <a:latin typeface="Gill Sans MT" pitchFamily="34" charset="0"/>
              </a:rPr>
              <a:t>switch</a:t>
            </a:r>
            <a:endParaRPr lang="en-US" altLang="zh-CN" sz="2400">
              <a:latin typeface="Times New Roman" pitchFamily="18" charset="0"/>
            </a:endParaRPr>
          </a:p>
        </p:txBody>
      </p:sp>
      <p:sp>
        <p:nvSpPr>
          <p:cNvPr id="79908" name="Text Box 244"/>
          <p:cNvSpPr txBox="1">
            <a:spLocks noChangeArrowheads="1"/>
          </p:cNvSpPr>
          <p:nvPr/>
        </p:nvSpPr>
        <p:spPr bwMode="auto">
          <a:xfrm>
            <a:off x="8001000" y="2362200"/>
            <a:ext cx="7064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Main </a:t>
            </a:r>
          </a:p>
          <a:p>
            <a:pPr eaLnBrk="0" hangingPunct="0"/>
            <a:r>
              <a:rPr lang="en-US" altLang="zh-CN" sz="1600">
                <a:latin typeface="Gill Sans MT" pitchFamily="34" charset="0"/>
              </a:rPr>
              <a:t>server</a:t>
            </a:r>
            <a:endParaRPr lang="en-US" altLang="zh-CN" sz="2400">
              <a:latin typeface="Times New Roman" pitchFamily="18" charset="0"/>
            </a:endParaRPr>
          </a:p>
        </p:txBody>
      </p:sp>
      <p:sp>
        <p:nvSpPr>
          <p:cNvPr id="79909" name="Line 245"/>
          <p:cNvSpPr>
            <a:spLocks noChangeShapeType="1"/>
          </p:cNvSpPr>
          <p:nvPr/>
        </p:nvSpPr>
        <p:spPr bwMode="auto">
          <a:xfrm>
            <a:off x="4267200" y="1762116"/>
            <a:ext cx="0" cy="381000"/>
          </a:xfrm>
          <a:prstGeom prst="line">
            <a:avLst/>
          </a:prstGeom>
          <a:noFill/>
          <a:ln w="28575">
            <a:solidFill>
              <a:schemeClr val="tx1"/>
            </a:solidFill>
            <a:round/>
            <a:headEnd/>
            <a:tailEnd/>
          </a:ln>
        </p:spPr>
        <p:txBody>
          <a:bodyPr wrap="none" anchor="ctr"/>
          <a:lstStyle/>
          <a:p>
            <a:endParaRPr lang="zh-CN" altLang="en-US"/>
          </a:p>
        </p:txBody>
      </p:sp>
      <p:sp>
        <p:nvSpPr>
          <p:cNvPr id="79911" name="Text Box 247"/>
          <p:cNvSpPr txBox="1">
            <a:spLocks noChangeArrowheads="1"/>
          </p:cNvSpPr>
          <p:nvPr/>
        </p:nvSpPr>
        <p:spPr bwMode="auto">
          <a:xfrm>
            <a:off x="4357686" y="1714488"/>
            <a:ext cx="2763838" cy="336550"/>
          </a:xfrm>
          <a:prstGeom prst="rect">
            <a:avLst/>
          </a:prstGeom>
          <a:noFill/>
          <a:ln w="9525">
            <a:noFill/>
            <a:miter lim="800000"/>
            <a:headEnd/>
            <a:tailEnd/>
          </a:ln>
        </p:spPr>
        <p:txBody>
          <a:bodyPr wrap="none">
            <a:spAutoFit/>
          </a:bodyPr>
          <a:lstStyle/>
          <a:p>
            <a:pPr eaLnBrk="0" hangingPunct="0"/>
            <a:r>
              <a:rPr lang="en-US" altLang="zh-CN" sz="1600" dirty="0">
                <a:latin typeface="Gill Sans MT" pitchFamily="34" charset="0"/>
              </a:rPr>
              <a:t>Network backbone connection</a:t>
            </a:r>
            <a:endParaRPr lang="en-US" altLang="zh-CN" sz="2400" dirty="0">
              <a:latin typeface="Times New Roman" pitchFamily="18" charset="0"/>
            </a:endParaRPr>
          </a:p>
        </p:txBody>
      </p:sp>
      <p:sp>
        <p:nvSpPr>
          <p:cNvPr id="241" name="Rectangle 2"/>
          <p:cNvSpPr>
            <a:spLocks noGrp="1" noChangeArrowheads="1"/>
          </p:cNvSpPr>
          <p:nvPr>
            <p:ph type="title"/>
          </p:nvPr>
        </p:nvSpPr>
        <p:spPr>
          <a:xfrm>
            <a:off x="928662" y="500042"/>
            <a:ext cx="7793037" cy="965200"/>
          </a:xfrm>
        </p:spPr>
        <p:txBody>
          <a:bodyPr/>
          <a:lstStyle/>
          <a:p>
            <a:pPr eaLnBrk="1" hangingPunct="1"/>
            <a:r>
              <a:rPr lang="zh-CN" altLang="en-US" dirty="0"/>
              <a:t>交换机的连接方式</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76</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dirty="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solidFill>
                  <a:schemeClr val="bg2"/>
                </a:solidFill>
                <a:latin typeface="+mn-ea"/>
              </a:rPr>
              <a:t>5.6 </a:t>
            </a:r>
            <a:r>
              <a:rPr lang="zh-CN" altLang="en-US" b="1" dirty="0">
                <a:solidFill>
                  <a:schemeClr val="bg2"/>
                </a:solidFill>
                <a:latin typeface="+mn-ea"/>
              </a:rPr>
              <a:t>交换式局域网</a:t>
            </a:r>
            <a:endParaRPr lang="en-US" altLang="zh-CN" b="1" dirty="0">
              <a:solidFill>
                <a:schemeClr val="bg2"/>
              </a:solidFill>
              <a:latin typeface="+mn-ea"/>
            </a:endParaRPr>
          </a:p>
          <a:p>
            <a:pPr eaLnBrk="1" hangingPunct="1">
              <a:defRPr/>
            </a:pPr>
            <a:r>
              <a:rPr lang="en-US" altLang="zh-CN" b="1" dirty="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5.7 </a:t>
            </a:r>
            <a:r>
              <a:rPr lang="zh-CN" altLang="en-US" b="1" dirty="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虚拟局域网</a:t>
            </a:r>
            <a:r>
              <a:rPr lang="en-US" altLang="zh-CN" b="1" dirty="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rPr>
              <a:t>VLAN</a:t>
            </a:r>
            <a:endParaRPr lang="zh-CN" altLang="en-US" b="1" dirty="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extLst>
      <p:ext uri="{BB962C8B-B14F-4D97-AF65-F5344CB8AC3E}">
        <p14:creationId xmlns:p14="http://schemas.microsoft.com/office/powerpoint/2010/main" val="34471353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88CC50-E15C-4F9A-89E5-25B915386BCC}"/>
              </a:ext>
            </a:extLst>
          </p:cNvPr>
          <p:cNvSpPr>
            <a:spLocks noGrp="1"/>
          </p:cNvSpPr>
          <p:nvPr>
            <p:ph type="title"/>
          </p:nvPr>
        </p:nvSpPr>
        <p:spPr/>
        <p:txBody>
          <a:bodyPr/>
          <a:lstStyle/>
          <a:p>
            <a:r>
              <a:rPr lang="en-US" altLang="zh-CN" dirty="0"/>
              <a:t>VLAN</a:t>
            </a:r>
            <a:r>
              <a:rPr lang="zh-CN" altLang="en-US" dirty="0"/>
              <a:t>的特点、作用和优点</a:t>
            </a:r>
          </a:p>
        </p:txBody>
      </p:sp>
      <p:sp>
        <p:nvSpPr>
          <p:cNvPr id="3" name="内容占位符 2">
            <a:extLst>
              <a:ext uri="{FF2B5EF4-FFF2-40B4-BE49-F238E27FC236}">
                <a16:creationId xmlns:a16="http://schemas.microsoft.com/office/drawing/2014/main" id="{AF841D70-40AD-485B-83B9-65EF25C501B5}"/>
              </a:ext>
            </a:extLst>
          </p:cNvPr>
          <p:cNvSpPr>
            <a:spLocks noGrp="1"/>
          </p:cNvSpPr>
          <p:nvPr>
            <p:ph idx="1"/>
          </p:nvPr>
        </p:nvSpPr>
        <p:spPr>
          <a:xfrm>
            <a:off x="539552" y="1844824"/>
            <a:ext cx="8415536" cy="4680520"/>
          </a:xfrm>
        </p:spPr>
        <p:txBody>
          <a:bodyPr/>
          <a:lstStyle/>
          <a:p>
            <a:r>
              <a:rPr lang="zh-CN" altLang="en-US" dirty="0"/>
              <a:t>特点：</a:t>
            </a:r>
            <a:endParaRPr lang="en-US" altLang="zh-CN" dirty="0"/>
          </a:p>
          <a:p>
            <a:pPr lvl="1"/>
            <a:r>
              <a:rPr lang="zh-CN" altLang="en-US" dirty="0"/>
              <a:t>不同</a:t>
            </a:r>
            <a:r>
              <a:rPr lang="en-US" altLang="zh-CN" dirty="0"/>
              <a:t>VLAN</a:t>
            </a:r>
            <a:r>
              <a:rPr lang="zh-CN" altLang="en-US" dirty="0"/>
              <a:t>的用户是不能直接通过二层交换机通信，需要经过路由器或三层设备。</a:t>
            </a:r>
            <a:endParaRPr lang="en-US" altLang="zh-CN" dirty="0"/>
          </a:p>
          <a:p>
            <a:r>
              <a:rPr lang="zh-CN" altLang="en-US" dirty="0"/>
              <a:t>作用和优点：</a:t>
            </a:r>
            <a:endParaRPr lang="en-US" altLang="zh-CN" dirty="0"/>
          </a:p>
          <a:p>
            <a:pPr lvl="1"/>
            <a:r>
              <a:rPr lang="zh-CN" altLang="en-US" dirty="0"/>
              <a:t>安全性：隔离敏感信息在</a:t>
            </a:r>
            <a:r>
              <a:rPr lang="en-US" altLang="zh-CN" dirty="0"/>
              <a:t>LAN</a:t>
            </a:r>
            <a:r>
              <a:rPr lang="zh-CN" altLang="en-US" dirty="0"/>
              <a:t>内泄露的可能性。</a:t>
            </a:r>
            <a:endParaRPr lang="en-US" altLang="zh-CN" dirty="0"/>
          </a:p>
          <a:p>
            <a:pPr lvl="1"/>
            <a:r>
              <a:rPr lang="zh-CN" altLang="en-US" dirty="0"/>
              <a:t>防止广播风暴：</a:t>
            </a:r>
            <a:r>
              <a:rPr lang="en-US" altLang="zh-CN" dirty="0"/>
              <a:t>VLAN</a:t>
            </a:r>
            <a:r>
              <a:rPr lang="zh-CN" altLang="en-US" dirty="0"/>
              <a:t>能隔离广播流量。</a:t>
            </a:r>
            <a:endParaRPr lang="en-US" altLang="zh-CN" dirty="0"/>
          </a:p>
          <a:p>
            <a:pPr lvl="1"/>
            <a:r>
              <a:rPr lang="zh-CN" altLang="en-US" dirty="0"/>
              <a:t>增加组网的灵活性：可将不同地点、不同网络的用户组成一个</a:t>
            </a:r>
            <a:r>
              <a:rPr lang="en-US" altLang="zh-CN" dirty="0"/>
              <a:t>LAN</a:t>
            </a:r>
            <a:r>
              <a:rPr lang="zh-CN" altLang="en-US" dirty="0"/>
              <a:t>，有相似网络需求的用户可组成一个</a:t>
            </a:r>
            <a:r>
              <a:rPr lang="en-US" altLang="zh-CN" dirty="0"/>
              <a:t>LAN</a:t>
            </a:r>
            <a:r>
              <a:rPr lang="zh-CN" altLang="en-US" dirty="0"/>
              <a:t>。</a:t>
            </a:r>
            <a:endParaRPr lang="en-US" altLang="zh-CN" dirty="0"/>
          </a:p>
          <a:p>
            <a:endParaRPr lang="zh-CN" altLang="en-US" dirty="0"/>
          </a:p>
        </p:txBody>
      </p:sp>
      <p:sp>
        <p:nvSpPr>
          <p:cNvPr id="4" name="灯片编号占位符 3">
            <a:extLst>
              <a:ext uri="{FF2B5EF4-FFF2-40B4-BE49-F238E27FC236}">
                <a16:creationId xmlns:a16="http://schemas.microsoft.com/office/drawing/2014/main" id="{9C1D133F-E58E-4FB0-941F-436A1068EFAA}"/>
              </a:ext>
            </a:extLst>
          </p:cNvPr>
          <p:cNvSpPr>
            <a:spLocks noGrp="1"/>
          </p:cNvSpPr>
          <p:nvPr>
            <p:ph type="sldNum" sz="quarter" idx="12"/>
          </p:nvPr>
        </p:nvSpPr>
        <p:spPr/>
        <p:txBody>
          <a:bodyPr/>
          <a:lstStyle/>
          <a:p>
            <a:pPr>
              <a:defRPr/>
            </a:pPr>
            <a:fld id="{07DDFA39-1788-410E-AAE2-9D2DCE5E21E2}" type="slidenum">
              <a:rPr lang="en-US" altLang="zh-CN" smtClean="0"/>
              <a:pPr>
                <a:defRPr/>
              </a:pPr>
              <a:t>77</a:t>
            </a:fld>
            <a:endParaRPr lang="en-US" altLang="zh-CN"/>
          </a:p>
        </p:txBody>
      </p:sp>
    </p:spTree>
    <p:extLst>
      <p:ext uri="{BB962C8B-B14F-4D97-AF65-F5344CB8AC3E}">
        <p14:creationId xmlns:p14="http://schemas.microsoft.com/office/powerpoint/2010/main" val="1152370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3A77-B775-4038-9603-E19C08B203F1}"/>
              </a:ext>
            </a:extLst>
          </p:cNvPr>
          <p:cNvSpPr>
            <a:spLocks noGrp="1"/>
          </p:cNvSpPr>
          <p:nvPr>
            <p:ph type="title"/>
          </p:nvPr>
        </p:nvSpPr>
        <p:spPr/>
        <p:txBody>
          <a:bodyPr/>
          <a:lstStyle/>
          <a:p>
            <a:r>
              <a:rPr lang="en-US" altLang="zh-CN" dirty="0"/>
              <a:t>VLAN</a:t>
            </a:r>
            <a:r>
              <a:rPr lang="zh-CN" altLang="en-US" dirty="0"/>
              <a:t>的隔离与连接</a:t>
            </a:r>
          </a:p>
        </p:txBody>
      </p:sp>
      <p:pic>
        <p:nvPicPr>
          <p:cNvPr id="6" name="内容占位符 5">
            <a:extLst>
              <a:ext uri="{FF2B5EF4-FFF2-40B4-BE49-F238E27FC236}">
                <a16:creationId xmlns:a16="http://schemas.microsoft.com/office/drawing/2014/main" id="{3CBA4DB9-3595-4E6C-8618-54CD5CF216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017712"/>
            <a:ext cx="8576619" cy="4435623"/>
          </a:xfrm>
        </p:spPr>
      </p:pic>
      <p:sp>
        <p:nvSpPr>
          <p:cNvPr id="4" name="灯片编号占位符 3">
            <a:extLst>
              <a:ext uri="{FF2B5EF4-FFF2-40B4-BE49-F238E27FC236}">
                <a16:creationId xmlns:a16="http://schemas.microsoft.com/office/drawing/2014/main" id="{F42DC813-1651-465F-9ABE-4C2668B9198B}"/>
              </a:ext>
            </a:extLst>
          </p:cNvPr>
          <p:cNvSpPr>
            <a:spLocks noGrp="1"/>
          </p:cNvSpPr>
          <p:nvPr>
            <p:ph type="sldNum" sz="quarter" idx="12"/>
          </p:nvPr>
        </p:nvSpPr>
        <p:spPr/>
        <p:txBody>
          <a:bodyPr/>
          <a:lstStyle/>
          <a:p>
            <a:pPr>
              <a:defRPr/>
            </a:pPr>
            <a:fld id="{07DDFA39-1788-410E-AAE2-9D2DCE5E21E2}" type="slidenum">
              <a:rPr lang="en-US" altLang="zh-CN" smtClean="0"/>
              <a:pPr>
                <a:defRPr/>
              </a:pPr>
              <a:t>78</a:t>
            </a:fld>
            <a:endParaRPr lang="en-US" altLang="zh-CN"/>
          </a:p>
        </p:txBody>
      </p:sp>
    </p:spTree>
    <p:extLst>
      <p:ext uri="{BB962C8B-B14F-4D97-AF65-F5344CB8AC3E}">
        <p14:creationId xmlns:p14="http://schemas.microsoft.com/office/powerpoint/2010/main" val="3858957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9B32B0-5CE2-4036-B772-223892D6724D}"/>
              </a:ext>
            </a:extLst>
          </p:cNvPr>
          <p:cNvSpPr>
            <a:spLocks noGrp="1"/>
          </p:cNvSpPr>
          <p:nvPr>
            <p:ph type="title"/>
          </p:nvPr>
        </p:nvSpPr>
        <p:spPr/>
        <p:txBody>
          <a:bodyPr/>
          <a:lstStyle/>
          <a:p>
            <a:r>
              <a:rPr lang="en-US" altLang="zh-CN" dirty="0"/>
              <a:t>VLAN</a:t>
            </a:r>
            <a:r>
              <a:rPr lang="zh-CN" altLang="en-US" dirty="0"/>
              <a:t>的格式</a:t>
            </a:r>
          </a:p>
        </p:txBody>
      </p:sp>
      <p:sp>
        <p:nvSpPr>
          <p:cNvPr id="4" name="灯片编号占位符 3">
            <a:extLst>
              <a:ext uri="{FF2B5EF4-FFF2-40B4-BE49-F238E27FC236}">
                <a16:creationId xmlns:a16="http://schemas.microsoft.com/office/drawing/2014/main" id="{502CB35E-877A-4680-95A8-7957A3BFF57E}"/>
              </a:ext>
            </a:extLst>
          </p:cNvPr>
          <p:cNvSpPr>
            <a:spLocks noGrp="1"/>
          </p:cNvSpPr>
          <p:nvPr>
            <p:ph type="sldNum" sz="quarter" idx="12"/>
          </p:nvPr>
        </p:nvSpPr>
        <p:spPr/>
        <p:txBody>
          <a:bodyPr/>
          <a:lstStyle/>
          <a:p>
            <a:pPr>
              <a:defRPr/>
            </a:pPr>
            <a:fld id="{07DDFA39-1788-410E-AAE2-9D2DCE5E21E2}" type="slidenum">
              <a:rPr lang="en-US" altLang="zh-CN" smtClean="0"/>
              <a:pPr>
                <a:defRPr/>
              </a:pPr>
              <a:t>79</a:t>
            </a:fld>
            <a:endParaRPr lang="en-US" altLang="zh-CN"/>
          </a:p>
        </p:txBody>
      </p:sp>
      <p:pic>
        <p:nvPicPr>
          <p:cNvPr id="2052" name="Picture 4">
            <a:extLst>
              <a:ext uri="{FF2B5EF4-FFF2-40B4-BE49-F238E27FC236}">
                <a16:creationId xmlns:a16="http://schemas.microsoft.com/office/drawing/2014/main" id="{8B644590-61F6-43BB-9711-CFFE76B1A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88840"/>
            <a:ext cx="548615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B7BF8A6-5F4B-49E3-8880-C88A8530924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95850" y="3160440"/>
            <a:ext cx="424815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p>
            <a:fld id="{F45D319E-ADBF-4464-94AB-7A7C7C941216}" type="slidenum">
              <a:rPr lang="en-US" altLang="zh-CN" smtClean="0"/>
              <a:pPr/>
              <a:t>8</a:t>
            </a:fld>
            <a:endParaRPr lang="en-US" altLang="zh-CN"/>
          </a:p>
        </p:txBody>
      </p:sp>
      <p:sp>
        <p:nvSpPr>
          <p:cNvPr id="8195" name="Rectangle 2"/>
          <p:cNvSpPr>
            <a:spLocks noGrp="1" noChangeArrowheads="1"/>
          </p:cNvSpPr>
          <p:nvPr>
            <p:ph type="title"/>
          </p:nvPr>
        </p:nvSpPr>
        <p:spPr/>
        <p:txBody>
          <a:bodyPr/>
          <a:lstStyle/>
          <a:p>
            <a:pPr eaLnBrk="1" hangingPunct="1"/>
            <a:r>
              <a:rPr lang="en-US" altLang="zh-CN" dirty="0"/>
              <a:t>LAN</a:t>
            </a:r>
            <a:r>
              <a:rPr lang="zh-CN" altLang="en-US" dirty="0"/>
              <a:t>的传输媒体</a:t>
            </a:r>
          </a:p>
        </p:txBody>
      </p:sp>
      <p:sp>
        <p:nvSpPr>
          <p:cNvPr id="8196" name="Rectangle 3"/>
          <p:cNvSpPr>
            <a:spLocks noGrp="1" noChangeArrowheads="1"/>
          </p:cNvSpPr>
          <p:nvPr>
            <p:ph type="body" idx="1"/>
          </p:nvPr>
        </p:nvSpPr>
        <p:spPr/>
        <p:txBody>
          <a:bodyPr/>
          <a:lstStyle/>
          <a:p>
            <a:pPr eaLnBrk="1" hangingPunct="1"/>
            <a:r>
              <a:rPr lang="zh-CN" altLang="en-US"/>
              <a:t>双绞线</a:t>
            </a:r>
          </a:p>
          <a:p>
            <a:pPr eaLnBrk="1" hangingPunct="1"/>
            <a:r>
              <a:rPr lang="zh-CN" altLang="en-US"/>
              <a:t>同轴电缆</a:t>
            </a:r>
          </a:p>
          <a:p>
            <a:pPr eaLnBrk="1" hangingPunct="1"/>
            <a:r>
              <a:rPr lang="zh-CN" altLang="en-US"/>
              <a:t>光纤</a:t>
            </a:r>
          </a:p>
          <a:p>
            <a:pPr eaLnBrk="1" hangingPunct="1"/>
            <a:r>
              <a:rPr lang="zh-CN" altLang="en-US"/>
              <a:t>无线电波</a:t>
            </a:r>
          </a:p>
          <a:p>
            <a:pPr eaLnBrk="1" hangingPunct="1"/>
            <a:r>
              <a:rPr lang="zh-CN" altLang="en-US"/>
              <a:t>红外</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596" y="4000504"/>
            <a:ext cx="1571636" cy="400110"/>
          </a:xfrm>
          <a:prstGeom prst="rect">
            <a:avLst/>
          </a:prstGeom>
          <a:noFill/>
          <a:ln>
            <a:solidFill>
              <a:schemeClr val="bg1"/>
            </a:solidFill>
          </a:ln>
        </p:spPr>
        <p:txBody>
          <a:bodyPr wrap="square" rtlCol="0">
            <a:spAutoFit/>
          </a:bodyPr>
          <a:lstStyle/>
          <a:p>
            <a:r>
              <a:rPr lang="zh-CN" altLang="en-US" sz="2000" dirty="0"/>
              <a:t>数据链路层</a:t>
            </a:r>
          </a:p>
        </p:txBody>
      </p:sp>
      <p:sp>
        <p:nvSpPr>
          <p:cNvPr id="11" name="矩形 10"/>
          <p:cNvSpPr/>
          <p:nvPr/>
        </p:nvSpPr>
        <p:spPr>
          <a:xfrm>
            <a:off x="428596" y="3857628"/>
            <a:ext cx="1428760" cy="64294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26" name="灯片编号占位符 5"/>
          <p:cNvSpPr>
            <a:spLocks noGrp="1"/>
          </p:cNvSpPr>
          <p:nvPr>
            <p:ph type="sldNum" sz="quarter" idx="12"/>
          </p:nvPr>
        </p:nvSpPr>
        <p:spPr>
          <a:noFill/>
        </p:spPr>
        <p:txBody>
          <a:bodyPr/>
          <a:lstStyle/>
          <a:p>
            <a:fld id="{FED63CC8-69F7-4502-9AD4-78918C8C3F8C}" type="slidenum">
              <a:rPr lang="en-US" altLang="zh-CN" smtClean="0"/>
              <a:pPr/>
              <a:t>80</a:t>
            </a:fld>
            <a:endParaRPr lang="en-US" altLang="zh-CN"/>
          </a:p>
        </p:txBody>
      </p:sp>
      <p:sp>
        <p:nvSpPr>
          <p:cNvPr id="52227" name="Rectangle 2"/>
          <p:cNvSpPr>
            <a:spLocks noGrp="1" noChangeArrowheads="1"/>
          </p:cNvSpPr>
          <p:nvPr>
            <p:ph type="title"/>
          </p:nvPr>
        </p:nvSpPr>
        <p:spPr/>
        <p:txBody>
          <a:bodyPr/>
          <a:lstStyle/>
          <a:p>
            <a:pPr eaLnBrk="1" hangingPunct="1"/>
            <a:r>
              <a:rPr lang="zh-CN" altLang="en-US" dirty="0"/>
              <a:t>小结</a:t>
            </a:r>
          </a:p>
        </p:txBody>
      </p:sp>
      <p:sp>
        <p:nvSpPr>
          <p:cNvPr id="5" name="内容占位符 4"/>
          <p:cNvSpPr>
            <a:spLocks noGrp="1"/>
          </p:cNvSpPr>
          <p:nvPr>
            <p:ph idx="1"/>
          </p:nvPr>
        </p:nvSpPr>
        <p:spPr>
          <a:xfrm>
            <a:off x="3500430" y="2214554"/>
            <a:ext cx="5454658" cy="4143404"/>
          </a:xfrm>
        </p:spPr>
        <p:txBody>
          <a:bodyPr/>
          <a:lstStyle/>
          <a:p>
            <a:r>
              <a:rPr lang="zh-CN" altLang="en-US" sz="2800" b="1" dirty="0"/>
              <a:t>传统局域网的基本概念</a:t>
            </a:r>
            <a:endParaRPr lang="en-US" altLang="zh-CN" sz="2800" b="1" dirty="0"/>
          </a:p>
          <a:p>
            <a:pPr lvl="1"/>
            <a:r>
              <a:rPr lang="zh-CN" altLang="en-US" sz="2400" dirty="0"/>
              <a:t>传输媒体，拓扑结构</a:t>
            </a:r>
            <a:endParaRPr lang="en-US" altLang="zh-CN" sz="2400" dirty="0"/>
          </a:p>
          <a:p>
            <a:r>
              <a:rPr lang="zh-CN" altLang="en-US" sz="2800" dirty="0"/>
              <a:t>媒体访问控制方法</a:t>
            </a:r>
            <a:endParaRPr lang="en-US" altLang="zh-CN" sz="2800" dirty="0"/>
          </a:p>
          <a:p>
            <a:pPr lvl="1"/>
            <a:r>
              <a:rPr lang="zh-CN" altLang="en-US" sz="2400" dirty="0"/>
              <a:t>动态信道分配：</a:t>
            </a:r>
            <a:r>
              <a:rPr lang="en-US" altLang="zh-CN" sz="2400" dirty="0"/>
              <a:t>CSMA/CD,CSMA/CA</a:t>
            </a:r>
          </a:p>
          <a:p>
            <a:r>
              <a:rPr lang="zh-CN" altLang="en-US" sz="2800" b="1" dirty="0">
                <a:solidFill>
                  <a:srgbClr val="FF0000"/>
                </a:solidFill>
              </a:rPr>
              <a:t>以太网</a:t>
            </a:r>
            <a:r>
              <a:rPr lang="en-US" altLang="zh-CN" sz="2800" b="1" dirty="0">
                <a:solidFill>
                  <a:srgbClr val="FF0000"/>
                </a:solidFill>
              </a:rPr>
              <a:t>/802.3</a:t>
            </a:r>
          </a:p>
          <a:p>
            <a:r>
              <a:rPr lang="en-US" altLang="zh-CN" sz="2800" dirty="0" err="1">
                <a:solidFill>
                  <a:srgbClr val="FF0000"/>
                </a:solidFill>
              </a:rPr>
              <a:t>WiFi</a:t>
            </a:r>
            <a:r>
              <a:rPr lang="en-US" altLang="zh-CN" sz="2800" dirty="0">
                <a:solidFill>
                  <a:srgbClr val="FF0000"/>
                </a:solidFill>
              </a:rPr>
              <a:t>/</a:t>
            </a:r>
            <a:r>
              <a:rPr lang="en-US" altLang="zh-CN" sz="2800" b="1" dirty="0">
                <a:solidFill>
                  <a:srgbClr val="FF0000"/>
                </a:solidFill>
              </a:rPr>
              <a:t>802.11</a:t>
            </a:r>
          </a:p>
          <a:p>
            <a:r>
              <a:rPr lang="zh-CN" altLang="en-US" sz="2800" dirty="0">
                <a:solidFill>
                  <a:srgbClr val="FF0000"/>
                </a:solidFill>
              </a:rPr>
              <a:t>局域网互联设备</a:t>
            </a:r>
            <a:r>
              <a:rPr lang="en-US" altLang="zh-CN" sz="2800" dirty="0">
                <a:solidFill>
                  <a:srgbClr val="FF0000"/>
                </a:solidFill>
              </a:rPr>
              <a:t>-</a:t>
            </a:r>
            <a:r>
              <a:rPr lang="zh-CN" altLang="en-US" sz="2800" dirty="0">
                <a:solidFill>
                  <a:srgbClr val="FF0000"/>
                </a:solidFill>
              </a:rPr>
              <a:t>网桥</a:t>
            </a:r>
            <a:r>
              <a:rPr lang="en-US" altLang="zh-CN" sz="2800" dirty="0">
                <a:solidFill>
                  <a:srgbClr val="FF0000"/>
                </a:solidFill>
              </a:rPr>
              <a:t>/</a:t>
            </a:r>
            <a:r>
              <a:rPr lang="zh-CN" altLang="en-US" sz="2800" dirty="0">
                <a:solidFill>
                  <a:srgbClr val="FF0000"/>
                </a:solidFill>
              </a:rPr>
              <a:t>交换机</a:t>
            </a:r>
          </a:p>
        </p:txBody>
      </p:sp>
      <p:sp>
        <p:nvSpPr>
          <p:cNvPr id="6" name="TextBox 5"/>
          <p:cNvSpPr txBox="1"/>
          <p:nvPr/>
        </p:nvSpPr>
        <p:spPr>
          <a:xfrm>
            <a:off x="571472" y="4500570"/>
            <a:ext cx="1143008" cy="461665"/>
          </a:xfrm>
          <a:prstGeom prst="rect">
            <a:avLst/>
          </a:prstGeom>
          <a:solidFill>
            <a:schemeClr val="bg1"/>
          </a:solidFill>
          <a:ln>
            <a:solidFill>
              <a:schemeClr val="bg1"/>
            </a:solidFill>
          </a:ln>
        </p:spPr>
        <p:txBody>
          <a:bodyPr wrap="square" rtlCol="0">
            <a:spAutoFit/>
          </a:bodyPr>
          <a:lstStyle/>
          <a:p>
            <a:r>
              <a:rPr lang="zh-CN" altLang="en-US" sz="2400" dirty="0"/>
              <a:t>物理层</a:t>
            </a:r>
          </a:p>
        </p:txBody>
      </p:sp>
      <p:sp>
        <p:nvSpPr>
          <p:cNvPr id="9" name="矩形 8"/>
          <p:cNvSpPr/>
          <p:nvPr/>
        </p:nvSpPr>
        <p:spPr>
          <a:xfrm>
            <a:off x="428596" y="4500570"/>
            <a:ext cx="1428760" cy="500066"/>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大括号 11"/>
          <p:cNvSpPr/>
          <p:nvPr/>
        </p:nvSpPr>
        <p:spPr>
          <a:xfrm>
            <a:off x="3000364" y="2786058"/>
            <a:ext cx="500066" cy="2643206"/>
          </a:xfrm>
          <a:prstGeom prst="leftBrace">
            <a:avLst>
              <a:gd name="adj1" fmla="val 1363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p:cNvSpPr/>
          <p:nvPr/>
        </p:nvSpPr>
        <p:spPr>
          <a:xfrm>
            <a:off x="1928794" y="3571876"/>
            <a:ext cx="285752" cy="7858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2285984" y="3357562"/>
            <a:ext cx="714380" cy="400110"/>
          </a:xfrm>
          <a:prstGeom prst="rect">
            <a:avLst/>
          </a:prstGeom>
          <a:solidFill>
            <a:schemeClr val="accent1"/>
          </a:solidFill>
        </p:spPr>
        <p:txBody>
          <a:bodyPr wrap="square" rtlCol="0">
            <a:spAutoFit/>
          </a:bodyPr>
          <a:lstStyle/>
          <a:p>
            <a:r>
              <a:rPr lang="en-US" altLang="zh-CN" sz="2000" dirty="0"/>
              <a:t>LLC</a:t>
            </a:r>
            <a:endParaRPr lang="zh-CN" altLang="en-US" sz="2000" dirty="0"/>
          </a:p>
        </p:txBody>
      </p:sp>
      <p:sp>
        <p:nvSpPr>
          <p:cNvPr id="14" name="TextBox 13"/>
          <p:cNvSpPr txBox="1"/>
          <p:nvPr/>
        </p:nvSpPr>
        <p:spPr>
          <a:xfrm>
            <a:off x="2285984" y="4071942"/>
            <a:ext cx="714380" cy="400110"/>
          </a:xfrm>
          <a:prstGeom prst="rect">
            <a:avLst/>
          </a:prstGeom>
          <a:solidFill>
            <a:schemeClr val="accent2"/>
          </a:solidFill>
          <a:ln>
            <a:solidFill>
              <a:schemeClr val="accent2"/>
            </a:solidFill>
          </a:ln>
        </p:spPr>
        <p:txBody>
          <a:bodyPr wrap="square" rtlCol="0">
            <a:spAutoFit/>
          </a:bodyPr>
          <a:lstStyle/>
          <a:p>
            <a:r>
              <a:rPr lang="en-US" altLang="zh-CN" sz="2000" dirty="0"/>
              <a:t>MAC</a:t>
            </a:r>
            <a:endParaRPr lang="zh-CN" altLang="en-US"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p:spPr>
        <p:txBody>
          <a:bodyPr/>
          <a:lstStyle/>
          <a:p>
            <a:fld id="{28AAF6E5-A232-4956-B2A7-32ED0EA1FA03}" type="slidenum">
              <a:rPr lang="en-US" altLang="zh-CN" smtClean="0"/>
              <a:pPr/>
              <a:t>81</a:t>
            </a:fld>
            <a:endParaRPr lang="en-US" altLang="zh-CN"/>
          </a:p>
        </p:txBody>
      </p:sp>
      <p:sp>
        <p:nvSpPr>
          <p:cNvPr id="80899" name="Rectangle 2"/>
          <p:cNvSpPr>
            <a:spLocks noGrp="1" noChangeArrowheads="1"/>
          </p:cNvSpPr>
          <p:nvPr>
            <p:ph type="title"/>
          </p:nvPr>
        </p:nvSpPr>
        <p:spPr/>
        <p:txBody>
          <a:bodyPr/>
          <a:lstStyle/>
          <a:p>
            <a:pPr eaLnBrk="1" hangingPunct="1"/>
            <a:r>
              <a:rPr lang="zh-CN" altLang="en-US"/>
              <a:t>小结</a:t>
            </a:r>
          </a:p>
        </p:txBody>
      </p:sp>
      <p:sp>
        <p:nvSpPr>
          <p:cNvPr id="80900" name="Rectangle 3"/>
          <p:cNvSpPr>
            <a:spLocks noGrp="1" noChangeArrowheads="1"/>
          </p:cNvSpPr>
          <p:nvPr>
            <p:ph type="body" idx="1"/>
          </p:nvPr>
        </p:nvSpPr>
        <p:spPr>
          <a:xfrm>
            <a:off x="428596" y="2017713"/>
            <a:ext cx="8526492" cy="4625974"/>
          </a:xfrm>
        </p:spPr>
        <p:txBody>
          <a:bodyPr/>
          <a:lstStyle/>
          <a:p>
            <a:pPr eaLnBrk="1" hangingPunct="1"/>
            <a:r>
              <a:rPr lang="zh-CN" altLang="en-US" dirty="0"/>
              <a:t>本章介绍的是数据链路层的两种典型的局域网</a:t>
            </a:r>
            <a:r>
              <a:rPr lang="en-US" altLang="zh-CN" dirty="0"/>
              <a:t>——</a:t>
            </a:r>
            <a:r>
              <a:rPr lang="zh-CN" altLang="en-US" dirty="0"/>
              <a:t>以太网和</a:t>
            </a:r>
            <a:r>
              <a:rPr lang="en-US" altLang="zh-CN" dirty="0" err="1"/>
              <a:t>WiFi</a:t>
            </a:r>
            <a:r>
              <a:rPr lang="zh-CN" altLang="en-US" dirty="0"/>
              <a:t>。掌握局域网的基本概念，重点掌握以太网、</a:t>
            </a:r>
            <a:r>
              <a:rPr lang="en-US" altLang="zh-CN" dirty="0" err="1"/>
              <a:t>WiFi</a:t>
            </a:r>
            <a:r>
              <a:rPr lang="zh-CN" altLang="en-US" dirty="0"/>
              <a:t>的基本协议，熟悉网桥、交换机的工作原理。</a:t>
            </a:r>
          </a:p>
          <a:p>
            <a:pPr eaLnBrk="1" hangingPunct="1"/>
            <a:r>
              <a:rPr lang="zh-CN" altLang="en-US" dirty="0"/>
              <a:t>习题：</a:t>
            </a:r>
            <a:endParaRPr lang="en-US" altLang="zh-CN" dirty="0"/>
          </a:p>
          <a:p>
            <a:pPr eaLnBrk="1" hangingPunct="1"/>
            <a:r>
              <a:rPr lang="zh-CN" altLang="en-US" sz="2800" dirty="0"/>
              <a:t>第四章，</a:t>
            </a:r>
            <a:r>
              <a:rPr lang="en-US" altLang="zh-CN" sz="2800" dirty="0"/>
              <a:t>6</a:t>
            </a:r>
            <a:r>
              <a:rPr lang="zh-CN" altLang="en-US" sz="2800" dirty="0"/>
              <a:t>，</a:t>
            </a:r>
            <a:r>
              <a:rPr lang="en-US" altLang="zh-CN" sz="2800" dirty="0"/>
              <a:t>12</a:t>
            </a:r>
            <a:r>
              <a:rPr lang="zh-CN" altLang="en-US" sz="2800" dirty="0"/>
              <a:t>，</a:t>
            </a:r>
            <a:r>
              <a:rPr lang="en-US" altLang="zh-CN" sz="2800" dirty="0"/>
              <a:t>18</a:t>
            </a:r>
            <a:r>
              <a:rPr lang="zh-CN" altLang="en-US" sz="2800" dirty="0"/>
              <a:t>，</a:t>
            </a:r>
            <a:r>
              <a:rPr lang="en-US" altLang="zh-CN" sz="2800" dirty="0"/>
              <a:t>20</a:t>
            </a:r>
            <a:r>
              <a:rPr lang="zh-CN" altLang="en-US" sz="2800" dirty="0"/>
              <a:t>，补充题</a:t>
            </a:r>
            <a:endParaRPr lang="en-US" altLang="zh-CN" sz="2800" dirty="0"/>
          </a:p>
          <a:p>
            <a:pPr eaLnBrk="1" hangingPunct="1"/>
            <a:r>
              <a:rPr lang="en-US" altLang="zh-CN" sz="2800" dirty="0"/>
              <a:t>1.</a:t>
            </a:r>
            <a:r>
              <a:rPr lang="zh-CN" altLang="en-US" sz="2400" dirty="0"/>
              <a:t>数据率为</a:t>
            </a:r>
            <a:r>
              <a:rPr lang="en-US" altLang="zh-CN" sz="2400" dirty="0"/>
              <a:t>10Mb/s </a:t>
            </a:r>
            <a:r>
              <a:rPr lang="zh-CN" altLang="en-US" sz="2400" dirty="0"/>
              <a:t>的以太网的码元传输速率是多少？</a:t>
            </a:r>
            <a:endParaRPr lang="en-US" altLang="zh-CN" sz="2400" dirty="0"/>
          </a:p>
          <a:p>
            <a:pPr eaLnBrk="1" hangingPunct="1"/>
            <a:r>
              <a:rPr lang="en-US" altLang="zh-CN" sz="2400" dirty="0"/>
              <a:t>2.IEEE802.11 </a:t>
            </a:r>
            <a:r>
              <a:rPr lang="zh-CN" altLang="en-US" sz="2400" dirty="0"/>
              <a:t>标准的</a:t>
            </a:r>
            <a:r>
              <a:rPr lang="en-US" altLang="zh-CN" sz="2400" dirty="0"/>
              <a:t>MAC</a:t>
            </a:r>
            <a:r>
              <a:rPr lang="zh-CN" altLang="en-US" sz="2400" dirty="0"/>
              <a:t>协议中的</a:t>
            </a:r>
            <a:r>
              <a:rPr lang="en-US" altLang="zh-CN" sz="2400" dirty="0"/>
              <a:t>SIFS</a:t>
            </a:r>
            <a:r>
              <a:rPr lang="zh-CN" altLang="en-US" sz="2400" dirty="0"/>
              <a:t>、</a:t>
            </a:r>
            <a:r>
              <a:rPr lang="en-US" altLang="zh-CN" sz="2400" dirty="0"/>
              <a:t>PIFS</a:t>
            </a:r>
            <a:r>
              <a:rPr lang="zh-CN" altLang="en-US" sz="2400" dirty="0"/>
              <a:t>和</a:t>
            </a:r>
            <a:r>
              <a:rPr lang="en-US" altLang="zh-CN" sz="2400" dirty="0"/>
              <a:t>DIFS</a:t>
            </a:r>
            <a:r>
              <a:rPr lang="zh-CN" altLang="en-US" sz="2400" dirty="0"/>
              <a:t>的作用是什么？</a:t>
            </a:r>
            <a:r>
              <a:rPr lang="zh-CN" altLang="en-US" sz="2800" dirty="0"/>
              <a:t></a:t>
            </a:r>
            <a:endParaRPr lang="en-US" altLang="zh-CN" sz="28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补充题</a:t>
            </a:r>
          </a:p>
        </p:txBody>
      </p:sp>
      <p:sp>
        <p:nvSpPr>
          <p:cNvPr id="4" name="灯片编号占位符 3"/>
          <p:cNvSpPr>
            <a:spLocks noGrp="1"/>
          </p:cNvSpPr>
          <p:nvPr>
            <p:ph type="sldNum" sz="quarter" idx="12"/>
          </p:nvPr>
        </p:nvSpPr>
        <p:spPr/>
        <p:txBody>
          <a:bodyPr/>
          <a:lstStyle/>
          <a:p>
            <a:pPr>
              <a:defRPr/>
            </a:pPr>
            <a:fld id="{07DDFA39-1788-410E-AAE2-9D2DCE5E21E2}" type="slidenum">
              <a:rPr lang="en-US" altLang="zh-CN" smtClean="0"/>
              <a:pPr>
                <a:defRPr/>
              </a:pPr>
              <a:t>82</a:t>
            </a:fld>
            <a:endParaRPr lang="en-US" altLang="zh-CN"/>
          </a:p>
        </p:txBody>
      </p:sp>
      <p:grpSp>
        <p:nvGrpSpPr>
          <p:cNvPr id="5" name="Group 2"/>
          <p:cNvGrpSpPr>
            <a:grpSpLocks noGrp="1"/>
          </p:cNvGrpSpPr>
          <p:nvPr/>
        </p:nvGrpSpPr>
        <p:grpSpPr bwMode="auto">
          <a:xfrm>
            <a:off x="899592" y="1928881"/>
            <a:ext cx="5461014" cy="3154818"/>
            <a:chOff x="384" y="517"/>
            <a:chExt cx="5112" cy="3800"/>
          </a:xfrm>
        </p:grpSpPr>
        <p:sp>
          <p:nvSpPr>
            <p:cNvPr id="6" name="Line 3"/>
            <p:cNvSpPr>
              <a:spLocks noChangeShapeType="1"/>
            </p:cNvSpPr>
            <p:nvPr/>
          </p:nvSpPr>
          <p:spPr bwMode="auto">
            <a:xfrm>
              <a:off x="1536" y="1584"/>
              <a:ext cx="0" cy="576"/>
            </a:xfrm>
            <a:prstGeom prst="line">
              <a:avLst/>
            </a:prstGeom>
            <a:noFill/>
            <a:ln w="9525">
              <a:solidFill>
                <a:schemeClr val="tx1"/>
              </a:solidFill>
              <a:round/>
              <a:headEnd/>
              <a:tailEnd/>
            </a:ln>
          </p:spPr>
          <p:txBody>
            <a:bodyPr/>
            <a:lstStyle/>
            <a:p>
              <a:endParaRPr lang="zh-CN" altLang="en-US"/>
            </a:p>
          </p:txBody>
        </p:sp>
        <p:grpSp>
          <p:nvGrpSpPr>
            <p:cNvPr id="7" name="Group 4"/>
            <p:cNvGrpSpPr>
              <a:grpSpLocks/>
            </p:cNvGrpSpPr>
            <p:nvPr/>
          </p:nvGrpSpPr>
          <p:grpSpPr bwMode="auto">
            <a:xfrm>
              <a:off x="768" y="864"/>
              <a:ext cx="2160" cy="768"/>
              <a:chOff x="768" y="864"/>
              <a:chExt cx="2160" cy="768"/>
            </a:xfrm>
          </p:grpSpPr>
          <p:pic>
            <p:nvPicPr>
              <p:cNvPr id="64" name="Picture 5"/>
              <p:cNvPicPr>
                <a:picLocks noChangeAspect="1" noChangeArrowheads="1"/>
              </p:cNvPicPr>
              <p:nvPr/>
            </p:nvPicPr>
            <p:blipFill>
              <a:blip r:embed="rId2" cstate="print"/>
              <a:srcRect/>
              <a:stretch>
                <a:fillRect/>
              </a:stretch>
            </p:blipFill>
            <p:spPr bwMode="auto">
              <a:xfrm>
                <a:off x="816" y="864"/>
                <a:ext cx="480" cy="449"/>
              </a:xfrm>
              <a:prstGeom prst="rect">
                <a:avLst/>
              </a:prstGeom>
              <a:noFill/>
              <a:ln w="9525">
                <a:noFill/>
                <a:miter lim="800000"/>
                <a:headEnd/>
                <a:tailEnd/>
              </a:ln>
            </p:spPr>
          </p:pic>
          <p:sp>
            <p:nvSpPr>
              <p:cNvPr id="65" name="Line 6"/>
              <p:cNvSpPr>
                <a:spLocks noChangeShapeType="1"/>
              </p:cNvSpPr>
              <p:nvPr/>
            </p:nvSpPr>
            <p:spPr bwMode="auto">
              <a:xfrm>
                <a:off x="768" y="1584"/>
                <a:ext cx="2160" cy="0"/>
              </a:xfrm>
              <a:prstGeom prst="line">
                <a:avLst/>
              </a:prstGeom>
              <a:noFill/>
              <a:ln w="57150">
                <a:solidFill>
                  <a:schemeClr val="tx1"/>
                </a:solidFill>
                <a:round/>
                <a:headEnd/>
                <a:tailEnd/>
              </a:ln>
            </p:spPr>
            <p:txBody>
              <a:bodyPr/>
              <a:lstStyle/>
              <a:p>
                <a:endParaRPr lang="zh-CN" altLang="en-US"/>
              </a:p>
            </p:txBody>
          </p:sp>
          <p:sp>
            <p:nvSpPr>
              <p:cNvPr id="66" name="Line 7"/>
              <p:cNvSpPr>
                <a:spLocks noChangeShapeType="1"/>
              </p:cNvSpPr>
              <p:nvPr/>
            </p:nvSpPr>
            <p:spPr bwMode="auto">
              <a:xfrm flipV="1">
                <a:off x="1056" y="1248"/>
                <a:ext cx="0" cy="336"/>
              </a:xfrm>
              <a:prstGeom prst="line">
                <a:avLst/>
              </a:prstGeom>
              <a:noFill/>
              <a:ln w="9525">
                <a:solidFill>
                  <a:schemeClr val="tx1"/>
                </a:solidFill>
                <a:round/>
                <a:headEnd/>
                <a:tailEnd/>
              </a:ln>
            </p:spPr>
            <p:txBody>
              <a:bodyPr/>
              <a:lstStyle/>
              <a:p>
                <a:endParaRPr lang="zh-CN" altLang="en-US"/>
              </a:p>
            </p:txBody>
          </p:sp>
          <p:sp>
            <p:nvSpPr>
              <p:cNvPr id="67" name="Rectangle 8"/>
              <p:cNvSpPr>
                <a:spLocks noChangeArrowheads="1"/>
              </p:cNvSpPr>
              <p:nvPr/>
            </p:nvSpPr>
            <p:spPr bwMode="auto">
              <a:xfrm>
                <a:off x="100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68" name="Picture 9"/>
              <p:cNvPicPr>
                <a:picLocks noChangeAspect="1" noChangeArrowheads="1"/>
              </p:cNvPicPr>
              <p:nvPr/>
            </p:nvPicPr>
            <p:blipFill>
              <a:blip r:embed="rId2" cstate="print"/>
              <a:srcRect/>
              <a:stretch>
                <a:fillRect/>
              </a:stretch>
            </p:blipFill>
            <p:spPr bwMode="auto">
              <a:xfrm>
                <a:off x="1296" y="864"/>
                <a:ext cx="480" cy="449"/>
              </a:xfrm>
              <a:prstGeom prst="rect">
                <a:avLst/>
              </a:prstGeom>
              <a:noFill/>
              <a:ln w="9525">
                <a:noFill/>
                <a:miter lim="800000"/>
                <a:headEnd/>
                <a:tailEnd/>
              </a:ln>
            </p:spPr>
          </p:pic>
          <p:sp>
            <p:nvSpPr>
              <p:cNvPr id="69" name="Line 10"/>
              <p:cNvSpPr>
                <a:spLocks noChangeShapeType="1"/>
              </p:cNvSpPr>
              <p:nvPr/>
            </p:nvSpPr>
            <p:spPr bwMode="auto">
              <a:xfrm flipV="1">
                <a:off x="1536" y="1248"/>
                <a:ext cx="0" cy="336"/>
              </a:xfrm>
              <a:prstGeom prst="line">
                <a:avLst/>
              </a:prstGeom>
              <a:noFill/>
              <a:ln w="9525">
                <a:solidFill>
                  <a:schemeClr val="tx1"/>
                </a:solidFill>
                <a:round/>
                <a:headEnd/>
                <a:tailEnd/>
              </a:ln>
            </p:spPr>
            <p:txBody>
              <a:bodyPr/>
              <a:lstStyle/>
              <a:p>
                <a:endParaRPr lang="zh-CN" altLang="en-US"/>
              </a:p>
            </p:txBody>
          </p:sp>
          <p:sp>
            <p:nvSpPr>
              <p:cNvPr id="70" name="Rectangle 11"/>
              <p:cNvSpPr>
                <a:spLocks noChangeArrowheads="1"/>
              </p:cNvSpPr>
              <p:nvPr/>
            </p:nvSpPr>
            <p:spPr bwMode="auto">
              <a:xfrm>
                <a:off x="148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1" name="Picture 12"/>
              <p:cNvPicPr>
                <a:picLocks noChangeAspect="1" noChangeArrowheads="1"/>
              </p:cNvPicPr>
              <p:nvPr/>
            </p:nvPicPr>
            <p:blipFill>
              <a:blip r:embed="rId2" cstate="print"/>
              <a:srcRect/>
              <a:stretch>
                <a:fillRect/>
              </a:stretch>
            </p:blipFill>
            <p:spPr bwMode="auto">
              <a:xfrm>
                <a:off x="1776" y="864"/>
                <a:ext cx="480" cy="449"/>
              </a:xfrm>
              <a:prstGeom prst="rect">
                <a:avLst/>
              </a:prstGeom>
              <a:noFill/>
              <a:ln w="9525">
                <a:noFill/>
                <a:miter lim="800000"/>
                <a:headEnd/>
                <a:tailEnd/>
              </a:ln>
            </p:spPr>
          </p:pic>
          <p:sp>
            <p:nvSpPr>
              <p:cNvPr id="72" name="Line 13"/>
              <p:cNvSpPr>
                <a:spLocks noChangeShapeType="1"/>
              </p:cNvSpPr>
              <p:nvPr/>
            </p:nvSpPr>
            <p:spPr bwMode="auto">
              <a:xfrm flipV="1">
                <a:off x="2016" y="1248"/>
                <a:ext cx="0" cy="336"/>
              </a:xfrm>
              <a:prstGeom prst="line">
                <a:avLst/>
              </a:prstGeom>
              <a:noFill/>
              <a:ln w="9525">
                <a:solidFill>
                  <a:schemeClr val="tx1"/>
                </a:solidFill>
                <a:round/>
                <a:headEnd/>
                <a:tailEnd/>
              </a:ln>
            </p:spPr>
            <p:txBody>
              <a:bodyPr/>
              <a:lstStyle/>
              <a:p>
                <a:endParaRPr lang="zh-CN" altLang="en-US"/>
              </a:p>
            </p:txBody>
          </p:sp>
          <p:sp>
            <p:nvSpPr>
              <p:cNvPr id="73" name="Rectangle 14"/>
              <p:cNvSpPr>
                <a:spLocks noChangeArrowheads="1"/>
              </p:cNvSpPr>
              <p:nvPr/>
            </p:nvSpPr>
            <p:spPr bwMode="auto">
              <a:xfrm>
                <a:off x="196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grpSp>
        <p:sp>
          <p:nvSpPr>
            <p:cNvPr id="8" name="Rectangle 18"/>
            <p:cNvSpPr>
              <a:spLocks noChangeArrowheads="1"/>
            </p:cNvSpPr>
            <p:nvPr/>
          </p:nvSpPr>
          <p:spPr bwMode="auto">
            <a:xfrm>
              <a:off x="1104" y="2161"/>
              <a:ext cx="768" cy="52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dirty="0">
                  <a:latin typeface="Arial" pitchFamily="34" charset="0"/>
                </a:rPr>
                <a:t>Bridge 1</a:t>
              </a:r>
            </a:p>
          </p:txBody>
        </p:sp>
        <p:sp>
          <p:nvSpPr>
            <p:cNvPr id="9" name="Line 19"/>
            <p:cNvSpPr>
              <a:spLocks noChangeShapeType="1"/>
            </p:cNvSpPr>
            <p:nvPr/>
          </p:nvSpPr>
          <p:spPr bwMode="auto">
            <a:xfrm>
              <a:off x="1632" y="2688"/>
              <a:ext cx="0" cy="528"/>
            </a:xfrm>
            <a:prstGeom prst="line">
              <a:avLst/>
            </a:prstGeom>
            <a:noFill/>
            <a:ln w="9525">
              <a:solidFill>
                <a:schemeClr val="tx1"/>
              </a:solidFill>
              <a:round/>
              <a:headEnd/>
              <a:tailEnd/>
            </a:ln>
          </p:spPr>
          <p:txBody>
            <a:bodyPr/>
            <a:lstStyle/>
            <a:p>
              <a:endParaRPr lang="zh-CN" altLang="en-US"/>
            </a:p>
          </p:txBody>
        </p:sp>
        <p:sp>
          <p:nvSpPr>
            <p:cNvPr id="11" name="Line 21"/>
            <p:cNvSpPr>
              <a:spLocks noChangeShapeType="1"/>
            </p:cNvSpPr>
            <p:nvPr/>
          </p:nvSpPr>
          <p:spPr bwMode="auto">
            <a:xfrm>
              <a:off x="384" y="3168"/>
              <a:ext cx="2160" cy="0"/>
            </a:xfrm>
            <a:prstGeom prst="line">
              <a:avLst/>
            </a:prstGeom>
            <a:noFill/>
            <a:ln w="57150">
              <a:solidFill>
                <a:schemeClr val="tx1"/>
              </a:solidFill>
              <a:round/>
              <a:headEnd/>
              <a:tailEnd/>
            </a:ln>
          </p:spPr>
          <p:txBody>
            <a:bodyPr/>
            <a:lstStyle/>
            <a:p>
              <a:endParaRPr lang="zh-CN" altLang="en-US"/>
            </a:p>
          </p:txBody>
        </p:sp>
        <p:pic>
          <p:nvPicPr>
            <p:cNvPr id="14" name="Picture 24"/>
            <p:cNvPicPr>
              <a:picLocks noChangeAspect="1" noChangeArrowheads="1"/>
            </p:cNvPicPr>
            <p:nvPr/>
          </p:nvPicPr>
          <p:blipFill>
            <a:blip r:embed="rId2" cstate="print"/>
            <a:srcRect/>
            <a:stretch>
              <a:fillRect/>
            </a:stretch>
          </p:blipFill>
          <p:spPr bwMode="auto">
            <a:xfrm>
              <a:off x="864" y="3487"/>
              <a:ext cx="480" cy="449"/>
            </a:xfrm>
            <a:prstGeom prst="rect">
              <a:avLst/>
            </a:prstGeom>
            <a:noFill/>
            <a:ln w="9525">
              <a:noFill/>
              <a:miter lim="800000"/>
              <a:headEnd/>
              <a:tailEnd/>
            </a:ln>
          </p:spPr>
        </p:pic>
        <p:sp>
          <p:nvSpPr>
            <p:cNvPr id="15" name="Line 25"/>
            <p:cNvSpPr>
              <a:spLocks noChangeShapeType="1"/>
            </p:cNvSpPr>
            <p:nvPr/>
          </p:nvSpPr>
          <p:spPr bwMode="auto">
            <a:xfrm flipV="1">
              <a:off x="1152" y="3168"/>
              <a:ext cx="0" cy="336"/>
            </a:xfrm>
            <a:prstGeom prst="line">
              <a:avLst/>
            </a:prstGeom>
            <a:noFill/>
            <a:ln w="9525">
              <a:solidFill>
                <a:schemeClr val="tx1"/>
              </a:solidFill>
              <a:round/>
              <a:headEnd/>
              <a:tailEnd/>
            </a:ln>
          </p:spPr>
          <p:txBody>
            <a:bodyPr/>
            <a:lstStyle/>
            <a:p>
              <a:endParaRPr lang="zh-CN" altLang="en-US"/>
            </a:p>
          </p:txBody>
        </p:sp>
        <p:sp>
          <p:nvSpPr>
            <p:cNvPr id="16" name="Rectangle 26"/>
            <p:cNvSpPr>
              <a:spLocks noChangeArrowheads="1"/>
            </p:cNvSpPr>
            <p:nvPr/>
          </p:nvSpPr>
          <p:spPr bwMode="auto">
            <a:xfrm>
              <a:off x="110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17" name="Picture 27"/>
            <p:cNvPicPr>
              <a:picLocks noChangeAspect="1" noChangeArrowheads="1"/>
            </p:cNvPicPr>
            <p:nvPr/>
          </p:nvPicPr>
          <p:blipFill>
            <a:blip r:embed="rId2" cstate="print"/>
            <a:srcRect/>
            <a:stretch>
              <a:fillRect/>
            </a:stretch>
          </p:blipFill>
          <p:spPr bwMode="auto">
            <a:xfrm>
              <a:off x="1344" y="3487"/>
              <a:ext cx="480" cy="449"/>
            </a:xfrm>
            <a:prstGeom prst="rect">
              <a:avLst/>
            </a:prstGeom>
            <a:noFill/>
            <a:ln w="9525">
              <a:noFill/>
              <a:miter lim="800000"/>
              <a:headEnd/>
              <a:tailEnd/>
            </a:ln>
          </p:spPr>
        </p:pic>
        <p:sp>
          <p:nvSpPr>
            <p:cNvPr id="18" name="Line 28"/>
            <p:cNvSpPr>
              <a:spLocks noChangeShapeType="1"/>
            </p:cNvSpPr>
            <p:nvPr/>
          </p:nvSpPr>
          <p:spPr bwMode="auto">
            <a:xfrm flipV="1">
              <a:off x="1632" y="3168"/>
              <a:ext cx="0" cy="336"/>
            </a:xfrm>
            <a:prstGeom prst="line">
              <a:avLst/>
            </a:prstGeom>
            <a:noFill/>
            <a:ln w="9525">
              <a:solidFill>
                <a:schemeClr val="tx1"/>
              </a:solidFill>
              <a:round/>
              <a:headEnd/>
              <a:tailEnd/>
            </a:ln>
          </p:spPr>
          <p:txBody>
            <a:bodyPr/>
            <a:lstStyle/>
            <a:p>
              <a:endParaRPr lang="zh-CN" altLang="en-US"/>
            </a:p>
          </p:txBody>
        </p:sp>
        <p:sp>
          <p:nvSpPr>
            <p:cNvPr id="19" name="Rectangle 29"/>
            <p:cNvSpPr>
              <a:spLocks noChangeArrowheads="1"/>
            </p:cNvSpPr>
            <p:nvPr/>
          </p:nvSpPr>
          <p:spPr bwMode="auto">
            <a:xfrm>
              <a:off x="158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23" name="Line 33"/>
            <p:cNvSpPr>
              <a:spLocks noChangeShapeType="1"/>
            </p:cNvSpPr>
            <p:nvPr/>
          </p:nvSpPr>
          <p:spPr bwMode="auto">
            <a:xfrm>
              <a:off x="3336" y="1584"/>
              <a:ext cx="2160" cy="0"/>
            </a:xfrm>
            <a:prstGeom prst="line">
              <a:avLst/>
            </a:prstGeom>
            <a:noFill/>
            <a:ln w="57150">
              <a:solidFill>
                <a:schemeClr val="tx1"/>
              </a:solidFill>
              <a:round/>
              <a:headEnd/>
              <a:tailEnd/>
            </a:ln>
          </p:spPr>
          <p:txBody>
            <a:bodyPr/>
            <a:lstStyle/>
            <a:p>
              <a:endParaRPr lang="zh-CN" altLang="en-US"/>
            </a:p>
          </p:txBody>
        </p:sp>
        <p:pic>
          <p:nvPicPr>
            <p:cNvPr id="24" name="Picture 34"/>
            <p:cNvPicPr>
              <a:picLocks noChangeAspect="1" noChangeArrowheads="1"/>
            </p:cNvPicPr>
            <p:nvPr/>
          </p:nvPicPr>
          <p:blipFill>
            <a:blip r:embed="rId2" cstate="print"/>
            <a:srcRect/>
            <a:stretch>
              <a:fillRect/>
            </a:stretch>
          </p:blipFill>
          <p:spPr bwMode="auto">
            <a:xfrm>
              <a:off x="3864" y="864"/>
              <a:ext cx="480" cy="449"/>
            </a:xfrm>
            <a:prstGeom prst="rect">
              <a:avLst/>
            </a:prstGeom>
            <a:noFill/>
            <a:ln w="9525">
              <a:noFill/>
              <a:miter lim="800000"/>
              <a:headEnd/>
              <a:tailEnd/>
            </a:ln>
          </p:spPr>
        </p:pic>
        <p:sp>
          <p:nvSpPr>
            <p:cNvPr id="25" name="Line 35"/>
            <p:cNvSpPr>
              <a:spLocks noChangeShapeType="1"/>
            </p:cNvSpPr>
            <p:nvPr/>
          </p:nvSpPr>
          <p:spPr bwMode="auto">
            <a:xfrm flipV="1">
              <a:off x="4104" y="1248"/>
              <a:ext cx="0" cy="336"/>
            </a:xfrm>
            <a:prstGeom prst="line">
              <a:avLst/>
            </a:prstGeom>
            <a:noFill/>
            <a:ln w="9525">
              <a:solidFill>
                <a:schemeClr val="tx1"/>
              </a:solidFill>
              <a:round/>
              <a:headEnd/>
              <a:tailEnd/>
            </a:ln>
          </p:spPr>
          <p:txBody>
            <a:bodyPr/>
            <a:lstStyle/>
            <a:p>
              <a:endParaRPr lang="zh-CN" altLang="en-US"/>
            </a:p>
          </p:txBody>
        </p:sp>
        <p:sp>
          <p:nvSpPr>
            <p:cNvPr id="26" name="Rectangle 36"/>
            <p:cNvSpPr>
              <a:spLocks noChangeArrowheads="1"/>
            </p:cNvSpPr>
            <p:nvPr/>
          </p:nvSpPr>
          <p:spPr bwMode="auto">
            <a:xfrm>
              <a:off x="405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27" name="Picture 37"/>
            <p:cNvPicPr>
              <a:picLocks noChangeAspect="1" noChangeArrowheads="1"/>
            </p:cNvPicPr>
            <p:nvPr/>
          </p:nvPicPr>
          <p:blipFill>
            <a:blip r:embed="rId2" cstate="print"/>
            <a:srcRect/>
            <a:stretch>
              <a:fillRect/>
            </a:stretch>
          </p:blipFill>
          <p:spPr bwMode="auto">
            <a:xfrm>
              <a:off x="4344" y="864"/>
              <a:ext cx="480" cy="449"/>
            </a:xfrm>
            <a:prstGeom prst="rect">
              <a:avLst/>
            </a:prstGeom>
            <a:noFill/>
            <a:ln w="9525">
              <a:noFill/>
              <a:miter lim="800000"/>
              <a:headEnd/>
              <a:tailEnd/>
            </a:ln>
          </p:spPr>
        </p:pic>
        <p:sp>
          <p:nvSpPr>
            <p:cNvPr id="28" name="Line 38"/>
            <p:cNvSpPr>
              <a:spLocks noChangeShapeType="1"/>
            </p:cNvSpPr>
            <p:nvPr/>
          </p:nvSpPr>
          <p:spPr bwMode="auto">
            <a:xfrm flipV="1">
              <a:off x="4584" y="1248"/>
              <a:ext cx="0" cy="336"/>
            </a:xfrm>
            <a:prstGeom prst="line">
              <a:avLst/>
            </a:prstGeom>
            <a:noFill/>
            <a:ln w="9525">
              <a:solidFill>
                <a:schemeClr val="tx1"/>
              </a:solidFill>
              <a:round/>
              <a:headEnd/>
              <a:tailEnd/>
            </a:ln>
          </p:spPr>
          <p:txBody>
            <a:bodyPr/>
            <a:lstStyle/>
            <a:p>
              <a:endParaRPr lang="zh-CN" altLang="en-US"/>
            </a:p>
          </p:txBody>
        </p:sp>
        <p:sp>
          <p:nvSpPr>
            <p:cNvPr id="29" name="Rectangle 39"/>
            <p:cNvSpPr>
              <a:spLocks noChangeArrowheads="1"/>
            </p:cNvSpPr>
            <p:nvPr/>
          </p:nvSpPr>
          <p:spPr bwMode="auto">
            <a:xfrm>
              <a:off x="453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0" name="Picture 40"/>
            <p:cNvPicPr>
              <a:picLocks noChangeAspect="1" noChangeArrowheads="1"/>
            </p:cNvPicPr>
            <p:nvPr/>
          </p:nvPicPr>
          <p:blipFill>
            <a:blip r:embed="rId2" cstate="print"/>
            <a:srcRect/>
            <a:stretch>
              <a:fillRect/>
            </a:stretch>
          </p:blipFill>
          <p:spPr bwMode="auto">
            <a:xfrm>
              <a:off x="4824" y="864"/>
              <a:ext cx="480" cy="449"/>
            </a:xfrm>
            <a:prstGeom prst="rect">
              <a:avLst/>
            </a:prstGeom>
            <a:noFill/>
            <a:ln w="9525">
              <a:noFill/>
              <a:miter lim="800000"/>
              <a:headEnd/>
              <a:tailEnd/>
            </a:ln>
          </p:spPr>
        </p:pic>
        <p:sp>
          <p:nvSpPr>
            <p:cNvPr id="31" name="Line 41"/>
            <p:cNvSpPr>
              <a:spLocks noChangeShapeType="1"/>
            </p:cNvSpPr>
            <p:nvPr/>
          </p:nvSpPr>
          <p:spPr bwMode="auto">
            <a:xfrm flipV="1">
              <a:off x="5064" y="1248"/>
              <a:ext cx="0" cy="336"/>
            </a:xfrm>
            <a:prstGeom prst="line">
              <a:avLst/>
            </a:prstGeom>
            <a:noFill/>
            <a:ln w="9525">
              <a:solidFill>
                <a:schemeClr val="tx1"/>
              </a:solidFill>
              <a:round/>
              <a:headEnd/>
              <a:tailEnd/>
            </a:ln>
          </p:spPr>
          <p:txBody>
            <a:bodyPr/>
            <a:lstStyle/>
            <a:p>
              <a:endParaRPr lang="zh-CN" altLang="en-US"/>
            </a:p>
          </p:txBody>
        </p:sp>
        <p:sp>
          <p:nvSpPr>
            <p:cNvPr id="32" name="Rectangle 42"/>
            <p:cNvSpPr>
              <a:spLocks noChangeArrowheads="1"/>
            </p:cNvSpPr>
            <p:nvPr/>
          </p:nvSpPr>
          <p:spPr bwMode="auto">
            <a:xfrm>
              <a:off x="501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3" name="Rectangle 43"/>
            <p:cNvSpPr>
              <a:spLocks noChangeArrowheads="1"/>
            </p:cNvSpPr>
            <p:nvPr/>
          </p:nvSpPr>
          <p:spPr bwMode="auto">
            <a:xfrm>
              <a:off x="2928" y="1248"/>
              <a:ext cx="771" cy="52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dirty="0">
                  <a:latin typeface="Arial" pitchFamily="34" charset="0"/>
                </a:rPr>
                <a:t>Bridge 2</a:t>
              </a:r>
            </a:p>
          </p:txBody>
        </p:sp>
        <p:sp>
          <p:nvSpPr>
            <p:cNvPr id="36" name="Text Box 46"/>
            <p:cNvSpPr txBox="1">
              <a:spLocks noChangeArrowheads="1"/>
            </p:cNvSpPr>
            <p:nvPr/>
          </p:nvSpPr>
          <p:spPr bwMode="auto">
            <a:xfrm>
              <a:off x="1058" y="1717"/>
              <a:ext cx="403" cy="272"/>
            </a:xfrm>
            <a:prstGeom prst="rect">
              <a:avLst/>
            </a:prstGeom>
            <a:noFill/>
            <a:ln w="9525">
              <a:noFill/>
              <a:miter lim="800000"/>
              <a:headEnd/>
              <a:tailEnd/>
            </a:ln>
          </p:spPr>
          <p:txBody>
            <a:bodyPr wrap="none">
              <a:spAutoFit/>
            </a:bodyPr>
            <a:lstStyle/>
            <a:p>
              <a:r>
                <a:rPr lang="en-GB" altLang="zh-CN" sz="1400" dirty="0">
                  <a:latin typeface="Arial" charset="0"/>
                </a:rPr>
                <a:t>Port2</a:t>
              </a:r>
            </a:p>
          </p:txBody>
        </p:sp>
        <p:sp>
          <p:nvSpPr>
            <p:cNvPr id="37" name="Text Box 47"/>
            <p:cNvSpPr txBox="1">
              <a:spLocks noChangeArrowheads="1"/>
            </p:cNvSpPr>
            <p:nvPr/>
          </p:nvSpPr>
          <p:spPr bwMode="auto">
            <a:xfrm>
              <a:off x="1105" y="2784"/>
              <a:ext cx="403" cy="272"/>
            </a:xfrm>
            <a:prstGeom prst="rect">
              <a:avLst/>
            </a:prstGeom>
            <a:noFill/>
            <a:ln w="9525">
              <a:noFill/>
              <a:miter lim="800000"/>
              <a:headEnd/>
              <a:tailEnd/>
            </a:ln>
          </p:spPr>
          <p:txBody>
            <a:bodyPr wrap="none">
              <a:spAutoFit/>
            </a:bodyPr>
            <a:lstStyle/>
            <a:p>
              <a:r>
                <a:rPr lang="en-GB" altLang="zh-CN" sz="1400" dirty="0">
                  <a:latin typeface="Arial" charset="0"/>
                </a:rPr>
                <a:t>Port1</a:t>
              </a:r>
            </a:p>
          </p:txBody>
        </p:sp>
        <p:sp>
          <p:nvSpPr>
            <p:cNvPr id="40" name="Text Box 50"/>
            <p:cNvSpPr txBox="1">
              <a:spLocks noChangeArrowheads="1"/>
            </p:cNvSpPr>
            <p:nvPr/>
          </p:nvSpPr>
          <p:spPr bwMode="auto">
            <a:xfrm>
              <a:off x="1885" y="517"/>
              <a:ext cx="207" cy="272"/>
            </a:xfrm>
            <a:prstGeom prst="rect">
              <a:avLst/>
            </a:prstGeom>
            <a:noFill/>
            <a:ln w="9525">
              <a:noFill/>
              <a:miter lim="800000"/>
              <a:headEnd/>
              <a:tailEnd/>
            </a:ln>
          </p:spPr>
          <p:txBody>
            <a:bodyPr wrap="none">
              <a:spAutoFit/>
            </a:bodyPr>
            <a:lstStyle/>
            <a:p>
              <a:r>
                <a:rPr lang="en-GB" altLang="zh-CN" sz="1400" dirty="0">
                  <a:latin typeface="Arial" charset="0"/>
                </a:rPr>
                <a:t>C</a:t>
              </a:r>
            </a:p>
          </p:txBody>
        </p:sp>
        <p:sp>
          <p:nvSpPr>
            <p:cNvPr id="43" name="Text Box 53"/>
            <p:cNvSpPr txBox="1">
              <a:spLocks noChangeArrowheads="1"/>
            </p:cNvSpPr>
            <p:nvPr/>
          </p:nvSpPr>
          <p:spPr bwMode="auto">
            <a:xfrm>
              <a:off x="1016" y="4045"/>
              <a:ext cx="201" cy="272"/>
            </a:xfrm>
            <a:prstGeom prst="rect">
              <a:avLst/>
            </a:prstGeom>
            <a:noFill/>
            <a:ln w="9525">
              <a:noFill/>
              <a:miter lim="800000"/>
              <a:headEnd/>
              <a:tailEnd/>
            </a:ln>
          </p:spPr>
          <p:txBody>
            <a:bodyPr wrap="none">
              <a:spAutoFit/>
            </a:bodyPr>
            <a:lstStyle/>
            <a:p>
              <a:r>
                <a:rPr lang="en-GB" altLang="zh-CN" sz="1400" dirty="0">
                  <a:latin typeface="Arial" charset="0"/>
                </a:rPr>
                <a:t>A</a:t>
              </a:r>
            </a:p>
          </p:txBody>
        </p:sp>
        <p:sp>
          <p:nvSpPr>
            <p:cNvPr id="44" name="Text Box 54"/>
            <p:cNvSpPr txBox="1">
              <a:spLocks noChangeArrowheads="1"/>
            </p:cNvSpPr>
            <p:nvPr/>
          </p:nvSpPr>
          <p:spPr bwMode="auto">
            <a:xfrm>
              <a:off x="1484" y="4045"/>
              <a:ext cx="201" cy="272"/>
            </a:xfrm>
            <a:prstGeom prst="rect">
              <a:avLst/>
            </a:prstGeom>
            <a:noFill/>
            <a:ln w="9525">
              <a:noFill/>
              <a:miter lim="800000"/>
              <a:headEnd/>
              <a:tailEnd/>
            </a:ln>
          </p:spPr>
          <p:txBody>
            <a:bodyPr wrap="none">
              <a:spAutoFit/>
            </a:bodyPr>
            <a:lstStyle/>
            <a:p>
              <a:r>
                <a:rPr lang="en-GB" altLang="zh-CN" sz="1400" dirty="0">
                  <a:latin typeface="Arial" charset="0"/>
                </a:rPr>
                <a:t>B</a:t>
              </a:r>
            </a:p>
          </p:txBody>
        </p:sp>
        <p:sp>
          <p:nvSpPr>
            <p:cNvPr id="46" name="Text Box 56"/>
            <p:cNvSpPr txBox="1">
              <a:spLocks noChangeArrowheads="1"/>
            </p:cNvSpPr>
            <p:nvPr/>
          </p:nvSpPr>
          <p:spPr bwMode="auto">
            <a:xfrm>
              <a:off x="3958" y="517"/>
              <a:ext cx="207" cy="272"/>
            </a:xfrm>
            <a:prstGeom prst="rect">
              <a:avLst/>
            </a:prstGeom>
            <a:noFill/>
            <a:ln w="9525">
              <a:noFill/>
              <a:miter lim="800000"/>
              <a:headEnd/>
              <a:tailEnd/>
            </a:ln>
          </p:spPr>
          <p:txBody>
            <a:bodyPr wrap="none">
              <a:spAutoFit/>
            </a:bodyPr>
            <a:lstStyle/>
            <a:p>
              <a:r>
                <a:rPr lang="en-GB" altLang="zh-CN" sz="1400" dirty="0">
                  <a:latin typeface="Arial" charset="0"/>
                </a:rPr>
                <a:t>D</a:t>
              </a:r>
            </a:p>
          </p:txBody>
        </p:sp>
        <p:sp>
          <p:nvSpPr>
            <p:cNvPr id="47" name="Text Box 57"/>
            <p:cNvSpPr txBox="1">
              <a:spLocks noChangeArrowheads="1"/>
            </p:cNvSpPr>
            <p:nvPr/>
          </p:nvSpPr>
          <p:spPr bwMode="auto">
            <a:xfrm>
              <a:off x="4426" y="517"/>
              <a:ext cx="201" cy="272"/>
            </a:xfrm>
            <a:prstGeom prst="rect">
              <a:avLst/>
            </a:prstGeom>
            <a:noFill/>
            <a:ln w="9525">
              <a:noFill/>
              <a:miter lim="800000"/>
              <a:headEnd/>
              <a:tailEnd/>
            </a:ln>
          </p:spPr>
          <p:txBody>
            <a:bodyPr wrap="none">
              <a:spAutoFit/>
            </a:bodyPr>
            <a:lstStyle/>
            <a:p>
              <a:r>
                <a:rPr lang="en-GB" altLang="zh-CN" sz="1400" dirty="0">
                  <a:latin typeface="Arial" charset="0"/>
                </a:rPr>
                <a:t>E</a:t>
              </a:r>
            </a:p>
          </p:txBody>
        </p:sp>
      </p:grpSp>
      <p:sp>
        <p:nvSpPr>
          <p:cNvPr id="77" name="Text Box 46"/>
          <p:cNvSpPr txBox="1">
            <a:spLocks noChangeArrowheads="1"/>
          </p:cNvSpPr>
          <p:nvPr/>
        </p:nvSpPr>
        <p:spPr bwMode="auto">
          <a:xfrm>
            <a:off x="4499992" y="2928934"/>
            <a:ext cx="612668" cy="307777"/>
          </a:xfrm>
          <a:prstGeom prst="rect">
            <a:avLst/>
          </a:prstGeom>
          <a:noFill/>
          <a:ln w="9525">
            <a:noFill/>
            <a:miter lim="800000"/>
            <a:headEnd/>
            <a:tailEnd/>
          </a:ln>
        </p:spPr>
        <p:txBody>
          <a:bodyPr wrap="none">
            <a:spAutoFit/>
          </a:bodyPr>
          <a:lstStyle/>
          <a:p>
            <a:r>
              <a:rPr lang="en-GB" altLang="zh-CN" sz="1400" dirty="0">
                <a:latin typeface="Arial" charset="0"/>
              </a:rPr>
              <a:t>Port2</a:t>
            </a:r>
          </a:p>
        </p:txBody>
      </p:sp>
      <p:sp>
        <p:nvSpPr>
          <p:cNvPr id="78" name="Text Box 46"/>
          <p:cNvSpPr txBox="1">
            <a:spLocks noChangeArrowheads="1"/>
          </p:cNvSpPr>
          <p:nvPr/>
        </p:nvSpPr>
        <p:spPr bwMode="auto">
          <a:xfrm>
            <a:off x="3053232" y="2552722"/>
            <a:ext cx="612668" cy="307777"/>
          </a:xfrm>
          <a:prstGeom prst="rect">
            <a:avLst/>
          </a:prstGeom>
          <a:noFill/>
          <a:ln w="9525">
            <a:noFill/>
            <a:miter lim="800000"/>
            <a:headEnd/>
            <a:tailEnd/>
          </a:ln>
        </p:spPr>
        <p:txBody>
          <a:bodyPr wrap="none">
            <a:spAutoFit/>
          </a:bodyPr>
          <a:lstStyle/>
          <a:p>
            <a:r>
              <a:rPr lang="en-GB" altLang="zh-CN" sz="1400" dirty="0">
                <a:latin typeface="Arial" charset="0"/>
              </a:rPr>
              <a:t>Port1</a:t>
            </a:r>
          </a:p>
        </p:txBody>
      </p:sp>
      <p:sp>
        <p:nvSpPr>
          <p:cNvPr id="79" name="TextBox 78"/>
          <p:cNvSpPr txBox="1"/>
          <p:nvPr/>
        </p:nvSpPr>
        <p:spPr>
          <a:xfrm>
            <a:off x="3339529" y="3286124"/>
            <a:ext cx="5336927" cy="1077218"/>
          </a:xfrm>
          <a:prstGeom prst="rect">
            <a:avLst/>
          </a:prstGeom>
          <a:noFill/>
        </p:spPr>
        <p:txBody>
          <a:bodyPr wrap="square" rtlCol="0">
            <a:spAutoFit/>
          </a:bodyPr>
          <a:lstStyle/>
          <a:p>
            <a:r>
              <a:rPr lang="en-US" altLang="zh-CN" sz="1600" dirty="0"/>
              <a:t>3.</a:t>
            </a:r>
            <a:r>
              <a:rPr lang="zh-CN" altLang="en-US" sz="1600" dirty="0"/>
              <a:t>如图所示，两个网桥连接三个局域网，每个网桥都有两个接口，初始时，两个网桥上的转发表的表项都为空，后续有以下各站顺序发送数据帧：</a:t>
            </a:r>
            <a:r>
              <a:rPr lang="en-US" altLang="zh-CN" sz="1600" dirty="0"/>
              <a:t>1</a:t>
            </a:r>
            <a:r>
              <a:rPr lang="zh-CN" altLang="en-US" sz="1600" dirty="0"/>
              <a:t>）</a:t>
            </a:r>
            <a:r>
              <a:rPr lang="en-US" altLang="zh-CN" sz="1600" dirty="0"/>
              <a:t>A</a:t>
            </a:r>
            <a:r>
              <a:rPr lang="zh-CN" altLang="en-US" sz="1600" dirty="0"/>
              <a:t>发送给</a:t>
            </a:r>
            <a:r>
              <a:rPr lang="en-US" altLang="zh-CN" sz="1600" dirty="0"/>
              <a:t>E;  2)C</a:t>
            </a:r>
            <a:r>
              <a:rPr lang="zh-CN" altLang="en-US" sz="1600" dirty="0"/>
              <a:t>发送给</a:t>
            </a:r>
            <a:r>
              <a:rPr lang="en-US" altLang="zh-CN" sz="1600" dirty="0"/>
              <a:t>B</a:t>
            </a:r>
            <a:r>
              <a:rPr lang="zh-CN" altLang="en-US" sz="1600" dirty="0"/>
              <a:t>；</a:t>
            </a:r>
            <a:r>
              <a:rPr lang="en-US" altLang="zh-CN" sz="1600" dirty="0"/>
              <a:t>3</a:t>
            </a:r>
            <a:r>
              <a:rPr lang="zh-CN" altLang="en-US" sz="1600" dirty="0"/>
              <a:t>）</a:t>
            </a:r>
            <a:r>
              <a:rPr lang="en-US" altLang="zh-CN" sz="1600" dirty="0"/>
              <a:t>D</a:t>
            </a:r>
            <a:r>
              <a:rPr lang="zh-CN" altLang="en-US" sz="1600" dirty="0"/>
              <a:t>发送给</a:t>
            </a:r>
            <a:r>
              <a:rPr lang="en-US" altLang="zh-CN" sz="1600" dirty="0"/>
              <a:t>C</a:t>
            </a:r>
            <a:r>
              <a:rPr lang="zh-CN" altLang="en-US" sz="1600" dirty="0"/>
              <a:t>；</a:t>
            </a:r>
            <a:r>
              <a:rPr lang="en-US" altLang="zh-CN" sz="1600" dirty="0"/>
              <a:t>4</a:t>
            </a:r>
            <a:r>
              <a:rPr lang="zh-CN" altLang="en-US" sz="1600" dirty="0"/>
              <a:t>）</a:t>
            </a:r>
            <a:r>
              <a:rPr lang="en-US" altLang="zh-CN" sz="1600" dirty="0"/>
              <a:t>B</a:t>
            </a:r>
            <a:r>
              <a:rPr lang="zh-CN" altLang="en-US" sz="1600" dirty="0"/>
              <a:t>发送给</a:t>
            </a:r>
            <a:r>
              <a:rPr lang="en-US" altLang="zh-CN" sz="1600" dirty="0"/>
              <a:t>A</a:t>
            </a:r>
            <a:r>
              <a:rPr lang="zh-CN" altLang="en-US" sz="1600" dirty="0"/>
              <a:t>。试填写下表。</a:t>
            </a:r>
          </a:p>
        </p:txBody>
      </p:sp>
      <p:graphicFrame>
        <p:nvGraphicFramePr>
          <p:cNvPr id="81" name="内容占位符 4"/>
          <p:cNvGraphicFramePr>
            <a:graphicFrameLocks/>
          </p:cNvGraphicFramePr>
          <p:nvPr>
            <p:extLst>
              <p:ext uri="{D42A27DB-BD31-4B8C-83A1-F6EECF244321}">
                <p14:modId xmlns:p14="http://schemas.microsoft.com/office/powerpoint/2010/main" val="3728455409"/>
              </p:ext>
            </p:extLst>
          </p:nvPr>
        </p:nvGraphicFramePr>
        <p:xfrm>
          <a:off x="2928926" y="4623988"/>
          <a:ext cx="5961079" cy="1685332"/>
        </p:xfrm>
        <a:graphic>
          <a:graphicData uri="http://schemas.openxmlformats.org/drawingml/2006/table">
            <a:tbl>
              <a:tblPr firstRow="1" bandRow="1">
                <a:tableStyleId>{5C22544A-7EE6-4342-B048-85BDC9FD1C3A}</a:tableStyleId>
              </a:tblPr>
              <a:tblGrid>
                <a:gridCol w="851583">
                  <a:extLst>
                    <a:ext uri="{9D8B030D-6E8A-4147-A177-3AD203B41FA5}">
                      <a16:colId xmlns:a16="http://schemas.microsoft.com/office/drawing/2014/main" val="20000"/>
                    </a:ext>
                  </a:extLst>
                </a:gridCol>
                <a:gridCol w="542492">
                  <a:extLst>
                    <a:ext uri="{9D8B030D-6E8A-4147-A177-3AD203B41FA5}">
                      <a16:colId xmlns:a16="http://schemas.microsoft.com/office/drawing/2014/main" val="20001"/>
                    </a:ext>
                  </a:extLst>
                </a:gridCol>
                <a:gridCol w="602686">
                  <a:extLst>
                    <a:ext uri="{9D8B030D-6E8A-4147-A177-3AD203B41FA5}">
                      <a16:colId xmlns:a16="http://schemas.microsoft.com/office/drawing/2014/main" val="20002"/>
                    </a:ext>
                  </a:extLst>
                </a:gridCol>
                <a:gridCol w="657476">
                  <a:extLst>
                    <a:ext uri="{9D8B030D-6E8A-4147-A177-3AD203B41FA5}">
                      <a16:colId xmlns:a16="http://schemas.microsoft.com/office/drawing/2014/main" val="20003"/>
                    </a:ext>
                  </a:extLst>
                </a:gridCol>
                <a:gridCol w="657476">
                  <a:extLst>
                    <a:ext uri="{9D8B030D-6E8A-4147-A177-3AD203B41FA5}">
                      <a16:colId xmlns:a16="http://schemas.microsoft.com/office/drawing/2014/main" val="20004"/>
                    </a:ext>
                  </a:extLst>
                </a:gridCol>
                <a:gridCol w="1314954">
                  <a:extLst>
                    <a:ext uri="{9D8B030D-6E8A-4147-A177-3AD203B41FA5}">
                      <a16:colId xmlns:a16="http://schemas.microsoft.com/office/drawing/2014/main" val="20005"/>
                    </a:ext>
                  </a:extLst>
                </a:gridCol>
                <a:gridCol w="1334412">
                  <a:extLst>
                    <a:ext uri="{9D8B030D-6E8A-4147-A177-3AD203B41FA5}">
                      <a16:colId xmlns:a16="http://schemas.microsoft.com/office/drawing/2014/main" val="20006"/>
                    </a:ext>
                  </a:extLst>
                </a:gridCol>
              </a:tblGrid>
              <a:tr h="268279">
                <a:tc rowSpan="2">
                  <a:txBody>
                    <a:bodyPr/>
                    <a:lstStyle/>
                    <a:p>
                      <a:r>
                        <a:rPr lang="zh-CN" altLang="en-US" sz="1200" b="0" dirty="0">
                          <a:solidFill>
                            <a:schemeClr val="tx1"/>
                          </a:solidFill>
                        </a:rPr>
                        <a:t>发送的帧</a:t>
                      </a:r>
                    </a:p>
                  </a:txBody>
                  <a:tcPr/>
                </a:tc>
                <a:tc gridSpan="2">
                  <a:txBody>
                    <a:bodyPr/>
                    <a:lstStyle/>
                    <a:p>
                      <a:r>
                        <a:rPr lang="en-US" altLang="zh-CN" sz="1200" b="0" dirty="0">
                          <a:solidFill>
                            <a:schemeClr val="tx1"/>
                          </a:solidFill>
                        </a:rPr>
                        <a:t>B1</a:t>
                      </a:r>
                      <a:r>
                        <a:rPr lang="zh-CN" altLang="en-US" sz="1200" b="0" dirty="0">
                          <a:solidFill>
                            <a:schemeClr val="tx1"/>
                          </a:solidFill>
                        </a:rPr>
                        <a:t>的转发表</a:t>
                      </a:r>
                    </a:p>
                  </a:txBody>
                  <a:tcPr/>
                </a:tc>
                <a:tc hMerge="1">
                  <a:txBody>
                    <a:bodyPr/>
                    <a:lstStyle/>
                    <a:p>
                      <a:endParaRPr lang="zh-CN"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tx1"/>
                          </a:solidFill>
                        </a:rPr>
                        <a:t>B2</a:t>
                      </a:r>
                      <a:r>
                        <a:rPr lang="zh-CN" altLang="en-US" sz="1200" b="0" dirty="0">
                          <a:solidFill>
                            <a:schemeClr val="tx1"/>
                          </a:solidFill>
                        </a:rPr>
                        <a:t>的转发表</a:t>
                      </a:r>
                    </a:p>
                  </a:txBody>
                  <a:tcPr/>
                </a:tc>
                <a:tc hMerge="1">
                  <a:txBody>
                    <a:bodyPr/>
                    <a:lstStyle/>
                    <a:p>
                      <a:endParaRPr lang="zh-CN" altLang="en-US" dirty="0"/>
                    </a:p>
                  </a:txBody>
                  <a:tcPr/>
                </a:tc>
                <a:tc rowSpan="2">
                  <a:txBody>
                    <a:bodyPr/>
                    <a:lstStyle/>
                    <a:p>
                      <a:r>
                        <a:rPr lang="en-US" altLang="zh-CN" sz="1200" b="0" dirty="0">
                          <a:solidFill>
                            <a:schemeClr val="tx1"/>
                          </a:solidFill>
                        </a:rPr>
                        <a:t>B1</a:t>
                      </a:r>
                      <a:r>
                        <a:rPr lang="zh-CN" altLang="en-US" sz="1200" b="0" dirty="0">
                          <a:solidFill>
                            <a:schemeClr val="tx1"/>
                          </a:solidFill>
                        </a:rPr>
                        <a:t>的处理</a:t>
                      </a:r>
                      <a:r>
                        <a:rPr lang="zh-CN" altLang="en-US" sz="1100" b="0" dirty="0">
                          <a:solidFill>
                            <a:schemeClr val="tx1"/>
                          </a:solidFill>
                        </a:rPr>
                        <a:t>（转发？丢弃？登记？）</a:t>
                      </a:r>
                    </a:p>
                  </a:txBody>
                  <a:tcPr/>
                </a:tc>
                <a:tc rowSpan="2">
                  <a:txBody>
                    <a:bodyPr/>
                    <a:lstStyle/>
                    <a:p>
                      <a:r>
                        <a:rPr lang="en-US" altLang="zh-CN" sz="1200" b="0" dirty="0">
                          <a:solidFill>
                            <a:schemeClr val="tx1"/>
                          </a:solidFill>
                        </a:rPr>
                        <a:t>B2</a:t>
                      </a:r>
                      <a:r>
                        <a:rPr lang="zh-CN" altLang="en-US" sz="1200" b="0" dirty="0">
                          <a:solidFill>
                            <a:schemeClr val="tx1"/>
                          </a:solidFill>
                        </a:rPr>
                        <a:t>的处理</a:t>
                      </a:r>
                      <a:r>
                        <a:rPr lang="zh-CN" altLang="en-US" sz="1100" b="0" dirty="0">
                          <a:solidFill>
                            <a:schemeClr val="tx1"/>
                          </a:solidFill>
                        </a:rPr>
                        <a:t>（转发？丢弃？登记？）</a:t>
                      </a:r>
                      <a:endParaRPr lang="zh-CN" altLang="en-US" sz="1200" b="0" dirty="0">
                        <a:solidFill>
                          <a:schemeClr val="tx1"/>
                        </a:solidFill>
                      </a:endParaRPr>
                    </a:p>
                  </a:txBody>
                  <a:tcPr/>
                </a:tc>
                <a:extLst>
                  <a:ext uri="{0D108BD9-81ED-4DB2-BD59-A6C34878D82A}">
                    <a16:rowId xmlns:a16="http://schemas.microsoft.com/office/drawing/2014/main" val="10000"/>
                  </a:ext>
                </a:extLst>
              </a:tr>
              <a:tr h="0">
                <a:tc vMerge="1">
                  <a:txBody>
                    <a:bodyPr/>
                    <a:lstStyle/>
                    <a:p>
                      <a:endParaRPr lang="zh-CN" altLang="en-US" dirty="0"/>
                    </a:p>
                  </a:txBody>
                  <a:tcPr/>
                </a:tc>
                <a:tc>
                  <a:txBody>
                    <a:bodyPr/>
                    <a:lstStyle/>
                    <a:p>
                      <a:r>
                        <a:rPr lang="zh-CN" altLang="en-US" sz="1200" dirty="0"/>
                        <a:t>地址</a:t>
                      </a:r>
                    </a:p>
                  </a:txBody>
                  <a:tcPr/>
                </a:tc>
                <a:tc>
                  <a:txBody>
                    <a:bodyPr/>
                    <a:lstStyle/>
                    <a:p>
                      <a:r>
                        <a:rPr lang="zh-CN" altLang="en-US" sz="1200" dirty="0"/>
                        <a:t>接口</a:t>
                      </a:r>
                    </a:p>
                  </a:txBody>
                  <a:tcPr/>
                </a:tc>
                <a:tc>
                  <a:txBody>
                    <a:bodyPr/>
                    <a:lstStyle/>
                    <a:p>
                      <a:r>
                        <a:rPr lang="zh-CN" altLang="en-US" sz="1200" dirty="0"/>
                        <a:t>地址</a:t>
                      </a:r>
                    </a:p>
                  </a:txBody>
                  <a:tcPr/>
                </a:tc>
                <a:tc>
                  <a:txBody>
                    <a:bodyPr/>
                    <a:lstStyle/>
                    <a:p>
                      <a:r>
                        <a:rPr lang="zh-CN" altLang="en-US" sz="1200" dirty="0"/>
                        <a:t>接口</a:t>
                      </a:r>
                    </a:p>
                  </a:txBody>
                  <a:tcPr/>
                </a:tc>
                <a:tc vMerge="1">
                  <a:txBody>
                    <a:bodyPr/>
                    <a:lstStyle/>
                    <a:p>
                      <a:endParaRPr lang="zh-CN" altLang="en-US" dirty="0"/>
                    </a:p>
                  </a:txBody>
                  <a:tcPr/>
                </a:tc>
                <a:tc vMerge="1">
                  <a:txBody>
                    <a:bodyPr/>
                    <a:lstStyle/>
                    <a:p>
                      <a:endParaRPr lang="zh-CN" altLang="en-US" dirty="0"/>
                    </a:p>
                  </a:txBody>
                  <a:tcPr/>
                </a:tc>
                <a:extLst>
                  <a:ext uri="{0D108BD9-81ED-4DB2-BD59-A6C34878D82A}">
                    <a16:rowId xmlns:a16="http://schemas.microsoft.com/office/drawing/2014/main" val="10001"/>
                  </a:ext>
                </a:extLst>
              </a:tr>
              <a:tr h="284173">
                <a:tc>
                  <a:txBody>
                    <a:bodyPr/>
                    <a:lstStyle/>
                    <a:p>
                      <a:r>
                        <a:rPr lang="en-US" altLang="zh-CN" sz="1200" dirty="0"/>
                        <a:t>A-&gt;E</a:t>
                      </a:r>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extLst>
                  <a:ext uri="{0D108BD9-81ED-4DB2-BD59-A6C34878D82A}">
                    <a16:rowId xmlns:a16="http://schemas.microsoft.com/office/drawing/2014/main" val="10002"/>
                  </a:ext>
                </a:extLst>
              </a:tr>
              <a:tr h="284173">
                <a:tc>
                  <a:txBody>
                    <a:bodyPr/>
                    <a:lstStyle/>
                    <a:p>
                      <a:r>
                        <a:rPr lang="en-US" altLang="zh-CN" sz="1200" dirty="0"/>
                        <a:t>C-&gt;B</a:t>
                      </a:r>
                      <a:endParaRPr lang="zh-CN" altLang="en-US" sz="1200" dirty="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dirty="0"/>
                    </a:p>
                  </a:txBody>
                  <a:tcPr/>
                </a:tc>
                <a:tc>
                  <a:txBody>
                    <a:bodyPr/>
                    <a:lstStyle/>
                    <a:p>
                      <a:endParaRPr lang="zh-CN" altLang="en-US" sz="1200"/>
                    </a:p>
                  </a:txBody>
                  <a:tcPr/>
                </a:tc>
                <a:tc>
                  <a:txBody>
                    <a:bodyPr/>
                    <a:lstStyle/>
                    <a:p>
                      <a:endParaRPr lang="zh-CN" altLang="en-US" sz="1200" dirty="0"/>
                    </a:p>
                  </a:txBody>
                  <a:tcPr/>
                </a:tc>
                <a:extLst>
                  <a:ext uri="{0D108BD9-81ED-4DB2-BD59-A6C34878D82A}">
                    <a16:rowId xmlns:a16="http://schemas.microsoft.com/office/drawing/2014/main" val="10003"/>
                  </a:ext>
                </a:extLst>
              </a:tr>
              <a:tr h="284173">
                <a:tc>
                  <a:txBody>
                    <a:bodyPr/>
                    <a:lstStyle/>
                    <a:p>
                      <a:r>
                        <a:rPr lang="en-US" altLang="zh-CN" sz="1200" dirty="0"/>
                        <a:t>D-&gt;C</a:t>
                      </a:r>
                      <a:endParaRPr lang="zh-CN" altLang="en-US" sz="1200" dirty="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a:p>
                  </a:txBody>
                  <a:tcPr/>
                </a:tc>
                <a:tc>
                  <a:txBody>
                    <a:bodyPr/>
                    <a:lstStyle/>
                    <a:p>
                      <a:endParaRPr lang="zh-CN" altLang="en-US" sz="1200" dirty="0"/>
                    </a:p>
                  </a:txBody>
                  <a:tcPr/>
                </a:tc>
                <a:extLst>
                  <a:ext uri="{0D108BD9-81ED-4DB2-BD59-A6C34878D82A}">
                    <a16:rowId xmlns:a16="http://schemas.microsoft.com/office/drawing/2014/main" val="10004"/>
                  </a:ext>
                </a:extLst>
              </a:tr>
              <a:tr h="284173">
                <a:tc>
                  <a:txBody>
                    <a:bodyPr/>
                    <a:lstStyle/>
                    <a:p>
                      <a:r>
                        <a:rPr lang="en-US" altLang="zh-CN" sz="1200" dirty="0"/>
                        <a:t>B-&gt;A</a:t>
                      </a:r>
                      <a:endParaRPr lang="zh-CN" altLang="en-US" sz="1200" dirty="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dirty="0"/>
                    </a:p>
                  </a:txBody>
                  <a:tcPr/>
                </a:tc>
                <a:tc>
                  <a:txBody>
                    <a:bodyPr/>
                    <a:lstStyle/>
                    <a:p>
                      <a:endParaRPr lang="zh-CN" altLang="en-US" sz="1200"/>
                    </a:p>
                  </a:txBody>
                  <a:tcPr/>
                </a:tc>
                <a:tc>
                  <a:txBody>
                    <a:bodyPr/>
                    <a:lstStyle/>
                    <a:p>
                      <a:endParaRPr lang="zh-CN" altLang="en-US" sz="12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p:spPr>
        <p:txBody>
          <a:bodyPr/>
          <a:lstStyle/>
          <a:p>
            <a:fld id="{53CA5749-B72D-488C-8863-BEDB97F4F0D2}" type="slidenum">
              <a:rPr lang="en-US" altLang="zh-CN" smtClean="0"/>
              <a:pPr/>
              <a:t>9</a:t>
            </a:fld>
            <a:endParaRPr lang="en-US" altLang="zh-CN"/>
          </a:p>
        </p:txBody>
      </p:sp>
      <p:sp>
        <p:nvSpPr>
          <p:cNvPr id="9219" name="Rectangle 2"/>
          <p:cNvSpPr>
            <a:spLocks noGrp="1" noChangeArrowheads="1"/>
          </p:cNvSpPr>
          <p:nvPr>
            <p:ph type="title"/>
          </p:nvPr>
        </p:nvSpPr>
        <p:spPr/>
        <p:txBody>
          <a:bodyPr/>
          <a:lstStyle/>
          <a:p>
            <a:pPr eaLnBrk="1" hangingPunct="1"/>
            <a:r>
              <a:rPr lang="zh-CN" altLang="en-US" dirty="0"/>
              <a:t>局域网的拓扑结构</a:t>
            </a:r>
          </a:p>
        </p:txBody>
      </p:sp>
      <p:sp>
        <p:nvSpPr>
          <p:cNvPr id="9220" name="Rectangle 3"/>
          <p:cNvSpPr>
            <a:spLocks noGrp="1" noChangeArrowheads="1"/>
          </p:cNvSpPr>
          <p:nvPr>
            <p:ph type="body" idx="1"/>
          </p:nvPr>
        </p:nvSpPr>
        <p:spPr>
          <a:xfrm>
            <a:off x="381000" y="2057400"/>
            <a:ext cx="2286000" cy="2451100"/>
          </a:xfrm>
        </p:spPr>
        <p:txBody>
          <a:bodyPr/>
          <a:lstStyle/>
          <a:p>
            <a:pPr eaLnBrk="1" hangingPunct="1"/>
            <a:r>
              <a:rPr lang="zh-CN" altLang="en-US" sz="2000"/>
              <a:t>星型（</a:t>
            </a:r>
            <a:r>
              <a:rPr lang="en-US" altLang="zh-CN" sz="2000"/>
              <a:t>Star</a:t>
            </a:r>
            <a:r>
              <a:rPr lang="zh-CN" altLang="en-US" sz="2000"/>
              <a:t>）</a:t>
            </a:r>
          </a:p>
          <a:p>
            <a:pPr eaLnBrk="1" hangingPunct="1"/>
            <a:r>
              <a:rPr lang="zh-CN" altLang="en-US" sz="2000"/>
              <a:t>环型（</a:t>
            </a:r>
            <a:r>
              <a:rPr lang="en-US" altLang="zh-CN" sz="2000"/>
              <a:t>Ring</a:t>
            </a:r>
            <a:r>
              <a:rPr lang="zh-CN" altLang="en-US" sz="2000"/>
              <a:t>）</a:t>
            </a:r>
          </a:p>
          <a:p>
            <a:pPr eaLnBrk="1" hangingPunct="1"/>
            <a:r>
              <a:rPr lang="zh-CN" altLang="en-US" sz="2000"/>
              <a:t>总线型（</a:t>
            </a:r>
            <a:r>
              <a:rPr lang="en-US" altLang="zh-CN" sz="2000"/>
              <a:t>Bus</a:t>
            </a:r>
            <a:r>
              <a:rPr lang="zh-CN" altLang="en-US" sz="2000"/>
              <a:t>）</a:t>
            </a:r>
          </a:p>
          <a:p>
            <a:pPr eaLnBrk="1" hangingPunct="1"/>
            <a:r>
              <a:rPr lang="zh-CN" altLang="en-US" sz="2000"/>
              <a:t>树型（</a:t>
            </a:r>
            <a:r>
              <a:rPr lang="en-US" altLang="zh-CN" sz="2000"/>
              <a:t>Tree</a:t>
            </a:r>
            <a:r>
              <a:rPr lang="zh-CN" altLang="en-US" sz="2000"/>
              <a:t>）</a:t>
            </a:r>
          </a:p>
        </p:txBody>
      </p:sp>
      <p:grpSp>
        <p:nvGrpSpPr>
          <p:cNvPr id="9221" name="Group 4"/>
          <p:cNvGrpSpPr>
            <a:grpSpLocks/>
          </p:cNvGrpSpPr>
          <p:nvPr/>
        </p:nvGrpSpPr>
        <p:grpSpPr bwMode="auto">
          <a:xfrm>
            <a:off x="6172200" y="1905000"/>
            <a:ext cx="2481263" cy="2286000"/>
            <a:chOff x="144" y="624"/>
            <a:chExt cx="2379" cy="2273"/>
          </a:xfrm>
        </p:grpSpPr>
        <p:pic>
          <p:nvPicPr>
            <p:cNvPr id="9399" name="Picture 5"/>
            <p:cNvPicPr>
              <a:picLocks noChangeAspect="1" noChangeArrowheads="1"/>
            </p:cNvPicPr>
            <p:nvPr/>
          </p:nvPicPr>
          <p:blipFill>
            <a:blip r:embed="rId2" cstate="print"/>
            <a:srcRect/>
            <a:stretch>
              <a:fillRect/>
            </a:stretch>
          </p:blipFill>
          <p:spPr bwMode="auto">
            <a:xfrm>
              <a:off x="1104" y="624"/>
              <a:ext cx="480" cy="449"/>
            </a:xfrm>
            <a:prstGeom prst="rect">
              <a:avLst/>
            </a:prstGeom>
            <a:noFill/>
            <a:ln w="9525">
              <a:noFill/>
              <a:miter lim="800000"/>
              <a:headEnd/>
              <a:tailEnd/>
            </a:ln>
          </p:spPr>
        </p:pic>
        <p:sp>
          <p:nvSpPr>
            <p:cNvPr id="9400" name="Line 6"/>
            <p:cNvSpPr>
              <a:spLocks noChangeShapeType="1"/>
            </p:cNvSpPr>
            <p:nvPr/>
          </p:nvSpPr>
          <p:spPr bwMode="auto">
            <a:xfrm>
              <a:off x="1448" y="1056"/>
              <a:ext cx="0" cy="144"/>
            </a:xfrm>
            <a:prstGeom prst="line">
              <a:avLst/>
            </a:prstGeom>
            <a:noFill/>
            <a:ln w="9525">
              <a:solidFill>
                <a:schemeClr val="tx1"/>
              </a:solidFill>
              <a:round/>
              <a:headEnd/>
              <a:tailEnd/>
            </a:ln>
          </p:spPr>
          <p:txBody>
            <a:bodyPr wrap="none" anchor="ctr"/>
            <a:lstStyle/>
            <a:p>
              <a:endParaRPr lang="zh-CN" altLang="en-US"/>
            </a:p>
          </p:txBody>
        </p:sp>
        <p:sp>
          <p:nvSpPr>
            <p:cNvPr id="9401" name="Line 7"/>
            <p:cNvSpPr>
              <a:spLocks noChangeShapeType="1"/>
            </p:cNvSpPr>
            <p:nvPr/>
          </p:nvSpPr>
          <p:spPr bwMode="auto">
            <a:xfrm flipH="1">
              <a:off x="1368" y="1026"/>
              <a:ext cx="0" cy="192"/>
            </a:xfrm>
            <a:prstGeom prst="line">
              <a:avLst/>
            </a:prstGeom>
            <a:noFill/>
            <a:ln w="9525">
              <a:solidFill>
                <a:schemeClr val="tx1"/>
              </a:solidFill>
              <a:round/>
              <a:headEnd/>
              <a:tailEnd/>
            </a:ln>
          </p:spPr>
          <p:txBody>
            <a:bodyPr wrap="none" anchor="ctr"/>
            <a:lstStyle/>
            <a:p>
              <a:endParaRPr lang="zh-CN" altLang="en-US"/>
            </a:p>
          </p:txBody>
        </p:sp>
        <p:pic>
          <p:nvPicPr>
            <p:cNvPr id="9402" name="Picture 8"/>
            <p:cNvPicPr>
              <a:picLocks noChangeAspect="1" noChangeArrowheads="1"/>
            </p:cNvPicPr>
            <p:nvPr/>
          </p:nvPicPr>
          <p:blipFill>
            <a:blip r:embed="rId2" cstate="print"/>
            <a:srcRect/>
            <a:stretch>
              <a:fillRect/>
            </a:stretch>
          </p:blipFill>
          <p:spPr bwMode="auto">
            <a:xfrm>
              <a:off x="2043" y="1533"/>
              <a:ext cx="480" cy="449"/>
            </a:xfrm>
            <a:prstGeom prst="rect">
              <a:avLst/>
            </a:prstGeom>
            <a:noFill/>
            <a:ln w="9525">
              <a:noFill/>
              <a:miter lim="800000"/>
              <a:headEnd/>
              <a:tailEnd/>
            </a:ln>
          </p:spPr>
        </p:pic>
        <p:pic>
          <p:nvPicPr>
            <p:cNvPr id="9403" name="Picture 9"/>
            <p:cNvPicPr>
              <a:picLocks noChangeAspect="1" noChangeArrowheads="1"/>
            </p:cNvPicPr>
            <p:nvPr/>
          </p:nvPicPr>
          <p:blipFill>
            <a:blip r:embed="rId2" cstate="print"/>
            <a:srcRect/>
            <a:stretch>
              <a:fillRect/>
            </a:stretch>
          </p:blipFill>
          <p:spPr bwMode="auto">
            <a:xfrm>
              <a:off x="1104" y="2448"/>
              <a:ext cx="480" cy="449"/>
            </a:xfrm>
            <a:prstGeom prst="rect">
              <a:avLst/>
            </a:prstGeom>
            <a:noFill/>
            <a:ln w="9525">
              <a:noFill/>
              <a:miter lim="800000"/>
              <a:headEnd/>
              <a:tailEnd/>
            </a:ln>
          </p:spPr>
        </p:pic>
        <p:pic>
          <p:nvPicPr>
            <p:cNvPr id="9404" name="Picture 10"/>
            <p:cNvPicPr>
              <a:picLocks noChangeAspect="1" noChangeArrowheads="1"/>
            </p:cNvPicPr>
            <p:nvPr/>
          </p:nvPicPr>
          <p:blipFill>
            <a:blip r:embed="rId2" cstate="print"/>
            <a:srcRect/>
            <a:stretch>
              <a:fillRect/>
            </a:stretch>
          </p:blipFill>
          <p:spPr bwMode="auto">
            <a:xfrm>
              <a:off x="192" y="1440"/>
              <a:ext cx="480" cy="449"/>
            </a:xfrm>
            <a:prstGeom prst="rect">
              <a:avLst/>
            </a:prstGeom>
            <a:noFill/>
            <a:ln w="9525">
              <a:noFill/>
              <a:miter lim="800000"/>
              <a:headEnd/>
              <a:tailEnd/>
            </a:ln>
          </p:spPr>
        </p:pic>
        <p:sp>
          <p:nvSpPr>
            <p:cNvPr id="9405" name="Oval 11"/>
            <p:cNvSpPr>
              <a:spLocks noChangeArrowheads="1"/>
            </p:cNvSpPr>
            <p:nvPr/>
          </p:nvSpPr>
          <p:spPr bwMode="auto">
            <a:xfrm>
              <a:off x="864" y="1218"/>
              <a:ext cx="1056" cy="1056"/>
            </a:xfrm>
            <a:prstGeom prst="ellipse">
              <a:avLst/>
            </a:prstGeom>
            <a:noFill/>
            <a:ln w="28575">
              <a:solidFill>
                <a:schemeClr val="tx1"/>
              </a:solidFill>
              <a:round/>
              <a:headEnd/>
              <a:tailEnd/>
            </a:ln>
          </p:spPr>
          <p:txBody>
            <a:bodyPr wrap="none" anchor="ctr"/>
            <a:lstStyle/>
            <a:p>
              <a:endParaRPr lang="zh-CN" altLang="en-US"/>
            </a:p>
          </p:txBody>
        </p:sp>
        <p:sp>
          <p:nvSpPr>
            <p:cNvPr id="9406" name="Line 12"/>
            <p:cNvSpPr>
              <a:spLocks noChangeShapeType="1"/>
            </p:cNvSpPr>
            <p:nvPr/>
          </p:nvSpPr>
          <p:spPr bwMode="auto">
            <a:xfrm flipV="1">
              <a:off x="1920" y="1701"/>
              <a:ext cx="288" cy="0"/>
            </a:xfrm>
            <a:prstGeom prst="line">
              <a:avLst/>
            </a:prstGeom>
            <a:noFill/>
            <a:ln w="9525">
              <a:solidFill>
                <a:schemeClr val="tx1"/>
              </a:solidFill>
              <a:round/>
              <a:headEnd/>
              <a:tailEnd/>
            </a:ln>
          </p:spPr>
          <p:txBody>
            <a:bodyPr wrap="none" anchor="ctr"/>
            <a:lstStyle/>
            <a:p>
              <a:endParaRPr lang="zh-CN" altLang="en-US"/>
            </a:p>
          </p:txBody>
        </p:sp>
        <p:sp>
          <p:nvSpPr>
            <p:cNvPr id="9407" name="Line 13"/>
            <p:cNvSpPr>
              <a:spLocks noChangeShapeType="1"/>
            </p:cNvSpPr>
            <p:nvPr/>
          </p:nvSpPr>
          <p:spPr bwMode="auto">
            <a:xfrm flipV="1">
              <a:off x="1920" y="1779"/>
              <a:ext cx="288" cy="0"/>
            </a:xfrm>
            <a:prstGeom prst="line">
              <a:avLst/>
            </a:prstGeom>
            <a:noFill/>
            <a:ln w="9525">
              <a:solidFill>
                <a:schemeClr val="tx1"/>
              </a:solidFill>
              <a:round/>
              <a:headEnd/>
              <a:tailEnd/>
            </a:ln>
          </p:spPr>
          <p:txBody>
            <a:bodyPr wrap="none" anchor="ctr"/>
            <a:lstStyle/>
            <a:p>
              <a:endParaRPr lang="zh-CN" altLang="en-US"/>
            </a:p>
          </p:txBody>
        </p:sp>
        <p:sp>
          <p:nvSpPr>
            <p:cNvPr id="9408" name="Line 14"/>
            <p:cNvSpPr>
              <a:spLocks noChangeShapeType="1"/>
            </p:cNvSpPr>
            <p:nvPr/>
          </p:nvSpPr>
          <p:spPr bwMode="auto">
            <a:xfrm flipV="1">
              <a:off x="576" y="1698"/>
              <a:ext cx="288" cy="0"/>
            </a:xfrm>
            <a:prstGeom prst="line">
              <a:avLst/>
            </a:prstGeom>
            <a:noFill/>
            <a:ln w="9525">
              <a:solidFill>
                <a:schemeClr val="tx1"/>
              </a:solidFill>
              <a:round/>
              <a:headEnd/>
              <a:tailEnd/>
            </a:ln>
          </p:spPr>
          <p:txBody>
            <a:bodyPr wrap="none" anchor="ctr"/>
            <a:lstStyle/>
            <a:p>
              <a:endParaRPr lang="zh-CN" altLang="en-US"/>
            </a:p>
          </p:txBody>
        </p:sp>
        <p:sp>
          <p:nvSpPr>
            <p:cNvPr id="9409" name="Line 15"/>
            <p:cNvSpPr>
              <a:spLocks noChangeShapeType="1"/>
            </p:cNvSpPr>
            <p:nvPr/>
          </p:nvSpPr>
          <p:spPr bwMode="auto">
            <a:xfrm flipV="1">
              <a:off x="576" y="1776"/>
              <a:ext cx="288" cy="0"/>
            </a:xfrm>
            <a:prstGeom prst="line">
              <a:avLst/>
            </a:prstGeom>
            <a:noFill/>
            <a:ln w="9525">
              <a:solidFill>
                <a:schemeClr val="tx1"/>
              </a:solidFill>
              <a:round/>
              <a:headEnd/>
              <a:tailEnd/>
            </a:ln>
          </p:spPr>
          <p:txBody>
            <a:bodyPr wrap="none" anchor="ctr"/>
            <a:lstStyle/>
            <a:p>
              <a:endParaRPr lang="zh-CN" altLang="en-US"/>
            </a:p>
          </p:txBody>
        </p:sp>
        <p:sp>
          <p:nvSpPr>
            <p:cNvPr id="9410" name="Line 16"/>
            <p:cNvSpPr>
              <a:spLocks noChangeShapeType="1"/>
            </p:cNvSpPr>
            <p:nvPr/>
          </p:nvSpPr>
          <p:spPr bwMode="auto">
            <a:xfrm flipH="1">
              <a:off x="1448" y="2256"/>
              <a:ext cx="0" cy="192"/>
            </a:xfrm>
            <a:prstGeom prst="line">
              <a:avLst/>
            </a:prstGeom>
            <a:noFill/>
            <a:ln w="9525">
              <a:solidFill>
                <a:schemeClr val="tx1"/>
              </a:solidFill>
              <a:round/>
              <a:headEnd/>
              <a:tailEnd/>
            </a:ln>
          </p:spPr>
          <p:txBody>
            <a:bodyPr wrap="none" anchor="ctr"/>
            <a:lstStyle/>
            <a:p>
              <a:endParaRPr lang="zh-CN" altLang="en-US"/>
            </a:p>
          </p:txBody>
        </p:sp>
        <p:sp>
          <p:nvSpPr>
            <p:cNvPr id="9411" name="Rectangle 17"/>
            <p:cNvSpPr>
              <a:spLocks noChangeArrowheads="1"/>
            </p:cNvSpPr>
            <p:nvPr/>
          </p:nvSpPr>
          <p:spPr bwMode="auto">
            <a:xfrm>
              <a:off x="1424" y="2256"/>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2" name="Line 18"/>
            <p:cNvSpPr>
              <a:spLocks noChangeShapeType="1"/>
            </p:cNvSpPr>
            <p:nvPr/>
          </p:nvSpPr>
          <p:spPr bwMode="auto">
            <a:xfrm flipH="1">
              <a:off x="1368" y="2256"/>
              <a:ext cx="0" cy="192"/>
            </a:xfrm>
            <a:prstGeom prst="line">
              <a:avLst/>
            </a:prstGeom>
            <a:noFill/>
            <a:ln w="9525">
              <a:solidFill>
                <a:schemeClr val="tx1"/>
              </a:solidFill>
              <a:round/>
              <a:headEnd/>
              <a:tailEnd/>
            </a:ln>
          </p:spPr>
          <p:txBody>
            <a:bodyPr wrap="none" anchor="ctr"/>
            <a:lstStyle/>
            <a:p>
              <a:endParaRPr lang="zh-CN" altLang="en-US"/>
            </a:p>
          </p:txBody>
        </p:sp>
        <p:sp>
          <p:nvSpPr>
            <p:cNvPr id="9413" name="Rectangle 19"/>
            <p:cNvSpPr>
              <a:spLocks noChangeArrowheads="1"/>
            </p:cNvSpPr>
            <p:nvPr/>
          </p:nvSpPr>
          <p:spPr bwMode="auto">
            <a:xfrm>
              <a:off x="1344" y="2256"/>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4" name="Rectangle 20"/>
            <p:cNvSpPr>
              <a:spLocks noChangeArrowheads="1"/>
            </p:cNvSpPr>
            <p:nvPr/>
          </p:nvSpPr>
          <p:spPr bwMode="auto">
            <a:xfrm>
              <a:off x="834" y="1758"/>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5" name="Rectangle 21"/>
            <p:cNvSpPr>
              <a:spLocks noChangeArrowheads="1"/>
            </p:cNvSpPr>
            <p:nvPr/>
          </p:nvSpPr>
          <p:spPr bwMode="auto">
            <a:xfrm>
              <a:off x="834" y="168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6" name="Rectangle 22"/>
            <p:cNvSpPr>
              <a:spLocks noChangeArrowheads="1"/>
            </p:cNvSpPr>
            <p:nvPr/>
          </p:nvSpPr>
          <p:spPr bwMode="auto">
            <a:xfrm>
              <a:off x="1893" y="168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7" name="Rectangle 23"/>
            <p:cNvSpPr>
              <a:spLocks noChangeArrowheads="1"/>
            </p:cNvSpPr>
            <p:nvPr/>
          </p:nvSpPr>
          <p:spPr bwMode="auto">
            <a:xfrm>
              <a:off x="1893" y="1758"/>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8" name="Rectangle 24"/>
            <p:cNvSpPr>
              <a:spLocks noChangeArrowheads="1"/>
            </p:cNvSpPr>
            <p:nvPr/>
          </p:nvSpPr>
          <p:spPr bwMode="auto">
            <a:xfrm>
              <a:off x="1424" y="120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9" name="Rectangle 25"/>
            <p:cNvSpPr>
              <a:spLocks noChangeArrowheads="1"/>
            </p:cNvSpPr>
            <p:nvPr/>
          </p:nvSpPr>
          <p:spPr bwMode="auto">
            <a:xfrm>
              <a:off x="1344" y="120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0" name="Text Box 26"/>
            <p:cNvSpPr txBox="1">
              <a:spLocks noChangeArrowheads="1"/>
            </p:cNvSpPr>
            <p:nvPr/>
          </p:nvSpPr>
          <p:spPr bwMode="auto">
            <a:xfrm>
              <a:off x="144" y="2240"/>
              <a:ext cx="1400" cy="335"/>
            </a:xfrm>
            <a:prstGeom prst="rect">
              <a:avLst/>
            </a:prstGeom>
            <a:noFill/>
            <a:ln w="9525">
              <a:noFill/>
              <a:miter lim="800000"/>
              <a:headEnd/>
              <a:tailEnd/>
            </a:ln>
          </p:spPr>
          <p:txBody>
            <a:bodyPr wrap="none">
              <a:spAutoFit/>
            </a:bodyPr>
            <a:lstStyle/>
            <a:p>
              <a:pPr eaLnBrk="0" hangingPunct="0"/>
              <a:r>
                <a:rPr lang="en-US" altLang="zh-CN" sz="1600" b="1">
                  <a:latin typeface="Gill Sans MT" pitchFamily="34" charset="0"/>
                </a:rPr>
                <a:t>Ring network</a:t>
              </a:r>
              <a:endParaRPr lang="en-US" altLang="zh-CN" sz="1600">
                <a:latin typeface="Gill Sans MT" pitchFamily="34" charset="0"/>
              </a:endParaRPr>
            </a:p>
          </p:txBody>
        </p:sp>
      </p:grpSp>
      <p:grpSp>
        <p:nvGrpSpPr>
          <p:cNvPr id="9222" name="Group 27"/>
          <p:cNvGrpSpPr>
            <a:grpSpLocks/>
          </p:cNvGrpSpPr>
          <p:nvPr/>
        </p:nvGrpSpPr>
        <p:grpSpPr bwMode="auto">
          <a:xfrm>
            <a:off x="4191000" y="4953000"/>
            <a:ext cx="4953000" cy="1531938"/>
            <a:chOff x="432" y="3216"/>
            <a:chExt cx="3120" cy="965"/>
          </a:xfrm>
        </p:grpSpPr>
        <p:pic>
          <p:nvPicPr>
            <p:cNvPr id="9382" name="Picture 28"/>
            <p:cNvPicPr>
              <a:picLocks noChangeAspect="1" noChangeArrowheads="1"/>
            </p:cNvPicPr>
            <p:nvPr/>
          </p:nvPicPr>
          <p:blipFill>
            <a:blip r:embed="rId2" cstate="print"/>
            <a:srcRect/>
            <a:stretch>
              <a:fillRect/>
            </a:stretch>
          </p:blipFill>
          <p:spPr bwMode="auto">
            <a:xfrm>
              <a:off x="2688" y="3216"/>
              <a:ext cx="480" cy="449"/>
            </a:xfrm>
            <a:prstGeom prst="rect">
              <a:avLst/>
            </a:prstGeom>
            <a:noFill/>
            <a:ln w="9525">
              <a:noFill/>
              <a:miter lim="800000"/>
              <a:headEnd/>
              <a:tailEnd/>
            </a:ln>
          </p:spPr>
        </p:pic>
        <p:sp>
          <p:nvSpPr>
            <p:cNvPr id="9383" name="Line 29"/>
            <p:cNvSpPr>
              <a:spLocks noChangeShapeType="1"/>
            </p:cNvSpPr>
            <p:nvPr/>
          </p:nvSpPr>
          <p:spPr bwMode="auto">
            <a:xfrm flipH="1">
              <a:off x="432" y="3936"/>
              <a:ext cx="3120" cy="0"/>
            </a:xfrm>
            <a:prstGeom prst="line">
              <a:avLst/>
            </a:prstGeom>
            <a:noFill/>
            <a:ln w="57150">
              <a:solidFill>
                <a:schemeClr val="tx1"/>
              </a:solidFill>
              <a:round/>
              <a:headEnd/>
              <a:tailEnd/>
            </a:ln>
          </p:spPr>
          <p:txBody>
            <a:bodyPr wrap="none" anchor="ctr"/>
            <a:lstStyle/>
            <a:p>
              <a:endParaRPr lang="zh-CN" altLang="en-US"/>
            </a:p>
          </p:txBody>
        </p:sp>
        <p:sp>
          <p:nvSpPr>
            <p:cNvPr id="9384" name="Rectangle 30"/>
            <p:cNvSpPr>
              <a:spLocks noChangeArrowheads="1"/>
            </p:cNvSpPr>
            <p:nvPr/>
          </p:nvSpPr>
          <p:spPr bwMode="auto">
            <a:xfrm>
              <a:off x="300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85" name="Line 31"/>
            <p:cNvSpPr>
              <a:spLocks noChangeShapeType="1"/>
            </p:cNvSpPr>
            <p:nvPr/>
          </p:nvSpPr>
          <p:spPr bwMode="auto">
            <a:xfrm flipV="1">
              <a:off x="3024" y="3648"/>
              <a:ext cx="0" cy="240"/>
            </a:xfrm>
            <a:prstGeom prst="line">
              <a:avLst/>
            </a:prstGeom>
            <a:noFill/>
            <a:ln w="9525">
              <a:solidFill>
                <a:schemeClr val="tx1"/>
              </a:solidFill>
              <a:round/>
              <a:headEnd/>
              <a:tailEnd/>
            </a:ln>
          </p:spPr>
          <p:txBody>
            <a:bodyPr wrap="none" anchor="ctr"/>
            <a:lstStyle/>
            <a:p>
              <a:endParaRPr lang="zh-CN" altLang="en-US"/>
            </a:p>
          </p:txBody>
        </p:sp>
        <p:pic>
          <p:nvPicPr>
            <p:cNvPr id="9386" name="Picture 32"/>
            <p:cNvPicPr>
              <a:picLocks noChangeAspect="1" noChangeArrowheads="1"/>
            </p:cNvPicPr>
            <p:nvPr/>
          </p:nvPicPr>
          <p:blipFill>
            <a:blip r:embed="rId2" cstate="print"/>
            <a:srcRect/>
            <a:stretch>
              <a:fillRect/>
            </a:stretch>
          </p:blipFill>
          <p:spPr bwMode="auto">
            <a:xfrm>
              <a:off x="2208" y="3216"/>
              <a:ext cx="480" cy="449"/>
            </a:xfrm>
            <a:prstGeom prst="rect">
              <a:avLst/>
            </a:prstGeom>
            <a:noFill/>
            <a:ln w="9525">
              <a:noFill/>
              <a:miter lim="800000"/>
              <a:headEnd/>
              <a:tailEnd/>
            </a:ln>
          </p:spPr>
        </p:pic>
        <p:sp>
          <p:nvSpPr>
            <p:cNvPr id="9387" name="Rectangle 33"/>
            <p:cNvSpPr>
              <a:spLocks noChangeArrowheads="1"/>
            </p:cNvSpPr>
            <p:nvPr/>
          </p:nvSpPr>
          <p:spPr bwMode="auto">
            <a:xfrm>
              <a:off x="252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88" name="Line 34"/>
            <p:cNvSpPr>
              <a:spLocks noChangeShapeType="1"/>
            </p:cNvSpPr>
            <p:nvPr/>
          </p:nvSpPr>
          <p:spPr bwMode="auto">
            <a:xfrm flipV="1">
              <a:off x="2544" y="3648"/>
              <a:ext cx="0" cy="240"/>
            </a:xfrm>
            <a:prstGeom prst="line">
              <a:avLst/>
            </a:prstGeom>
            <a:noFill/>
            <a:ln w="9525">
              <a:solidFill>
                <a:schemeClr val="tx1"/>
              </a:solidFill>
              <a:round/>
              <a:headEnd/>
              <a:tailEnd/>
            </a:ln>
          </p:spPr>
          <p:txBody>
            <a:bodyPr wrap="none" anchor="ctr"/>
            <a:lstStyle/>
            <a:p>
              <a:endParaRPr lang="zh-CN" altLang="en-US"/>
            </a:p>
          </p:txBody>
        </p:sp>
        <p:pic>
          <p:nvPicPr>
            <p:cNvPr id="9389" name="Picture 35"/>
            <p:cNvPicPr>
              <a:picLocks noChangeAspect="1" noChangeArrowheads="1"/>
            </p:cNvPicPr>
            <p:nvPr/>
          </p:nvPicPr>
          <p:blipFill>
            <a:blip r:embed="rId2" cstate="print"/>
            <a:srcRect/>
            <a:stretch>
              <a:fillRect/>
            </a:stretch>
          </p:blipFill>
          <p:spPr bwMode="auto">
            <a:xfrm>
              <a:off x="1728" y="3216"/>
              <a:ext cx="480" cy="449"/>
            </a:xfrm>
            <a:prstGeom prst="rect">
              <a:avLst/>
            </a:prstGeom>
            <a:noFill/>
            <a:ln w="9525">
              <a:noFill/>
              <a:miter lim="800000"/>
              <a:headEnd/>
              <a:tailEnd/>
            </a:ln>
          </p:spPr>
        </p:pic>
        <p:sp>
          <p:nvSpPr>
            <p:cNvPr id="9390" name="Rectangle 36"/>
            <p:cNvSpPr>
              <a:spLocks noChangeArrowheads="1"/>
            </p:cNvSpPr>
            <p:nvPr/>
          </p:nvSpPr>
          <p:spPr bwMode="auto">
            <a:xfrm>
              <a:off x="204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91" name="Line 37"/>
            <p:cNvSpPr>
              <a:spLocks noChangeShapeType="1"/>
            </p:cNvSpPr>
            <p:nvPr/>
          </p:nvSpPr>
          <p:spPr bwMode="auto">
            <a:xfrm flipV="1">
              <a:off x="2064" y="3648"/>
              <a:ext cx="0" cy="240"/>
            </a:xfrm>
            <a:prstGeom prst="line">
              <a:avLst/>
            </a:prstGeom>
            <a:noFill/>
            <a:ln w="9525">
              <a:solidFill>
                <a:schemeClr val="tx1"/>
              </a:solidFill>
              <a:round/>
              <a:headEnd/>
              <a:tailEnd/>
            </a:ln>
          </p:spPr>
          <p:txBody>
            <a:bodyPr wrap="none" anchor="ctr"/>
            <a:lstStyle/>
            <a:p>
              <a:endParaRPr lang="zh-CN" altLang="en-US"/>
            </a:p>
          </p:txBody>
        </p:sp>
        <p:pic>
          <p:nvPicPr>
            <p:cNvPr id="9392" name="Picture 38"/>
            <p:cNvPicPr>
              <a:picLocks noChangeAspect="1" noChangeArrowheads="1"/>
            </p:cNvPicPr>
            <p:nvPr/>
          </p:nvPicPr>
          <p:blipFill>
            <a:blip r:embed="rId2" cstate="print"/>
            <a:srcRect/>
            <a:stretch>
              <a:fillRect/>
            </a:stretch>
          </p:blipFill>
          <p:spPr bwMode="auto">
            <a:xfrm>
              <a:off x="1248" y="3216"/>
              <a:ext cx="480" cy="449"/>
            </a:xfrm>
            <a:prstGeom prst="rect">
              <a:avLst/>
            </a:prstGeom>
            <a:noFill/>
            <a:ln w="9525">
              <a:noFill/>
              <a:miter lim="800000"/>
              <a:headEnd/>
              <a:tailEnd/>
            </a:ln>
          </p:spPr>
        </p:pic>
        <p:sp>
          <p:nvSpPr>
            <p:cNvPr id="9393" name="Rectangle 39"/>
            <p:cNvSpPr>
              <a:spLocks noChangeArrowheads="1"/>
            </p:cNvSpPr>
            <p:nvPr/>
          </p:nvSpPr>
          <p:spPr bwMode="auto">
            <a:xfrm>
              <a:off x="156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94" name="Line 40"/>
            <p:cNvSpPr>
              <a:spLocks noChangeShapeType="1"/>
            </p:cNvSpPr>
            <p:nvPr/>
          </p:nvSpPr>
          <p:spPr bwMode="auto">
            <a:xfrm flipV="1">
              <a:off x="1584" y="3648"/>
              <a:ext cx="0" cy="240"/>
            </a:xfrm>
            <a:prstGeom prst="line">
              <a:avLst/>
            </a:prstGeom>
            <a:noFill/>
            <a:ln w="9525">
              <a:solidFill>
                <a:schemeClr val="tx1"/>
              </a:solidFill>
              <a:round/>
              <a:headEnd/>
              <a:tailEnd/>
            </a:ln>
          </p:spPr>
          <p:txBody>
            <a:bodyPr wrap="none" anchor="ctr"/>
            <a:lstStyle/>
            <a:p>
              <a:endParaRPr lang="zh-CN" altLang="en-US"/>
            </a:p>
          </p:txBody>
        </p:sp>
        <p:pic>
          <p:nvPicPr>
            <p:cNvPr id="9395" name="Picture 41"/>
            <p:cNvPicPr>
              <a:picLocks noChangeAspect="1" noChangeArrowheads="1"/>
            </p:cNvPicPr>
            <p:nvPr/>
          </p:nvPicPr>
          <p:blipFill>
            <a:blip r:embed="rId2" cstate="print"/>
            <a:srcRect/>
            <a:stretch>
              <a:fillRect/>
            </a:stretch>
          </p:blipFill>
          <p:spPr bwMode="auto">
            <a:xfrm>
              <a:off x="768" y="3216"/>
              <a:ext cx="480" cy="449"/>
            </a:xfrm>
            <a:prstGeom prst="rect">
              <a:avLst/>
            </a:prstGeom>
            <a:noFill/>
            <a:ln w="9525">
              <a:noFill/>
              <a:miter lim="800000"/>
              <a:headEnd/>
              <a:tailEnd/>
            </a:ln>
          </p:spPr>
        </p:pic>
        <p:sp>
          <p:nvSpPr>
            <p:cNvPr id="9396" name="Rectangle 42"/>
            <p:cNvSpPr>
              <a:spLocks noChangeArrowheads="1"/>
            </p:cNvSpPr>
            <p:nvPr/>
          </p:nvSpPr>
          <p:spPr bwMode="auto">
            <a:xfrm>
              <a:off x="108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97" name="Line 43"/>
            <p:cNvSpPr>
              <a:spLocks noChangeShapeType="1"/>
            </p:cNvSpPr>
            <p:nvPr/>
          </p:nvSpPr>
          <p:spPr bwMode="auto">
            <a:xfrm flipV="1">
              <a:off x="1104" y="3648"/>
              <a:ext cx="0" cy="240"/>
            </a:xfrm>
            <a:prstGeom prst="line">
              <a:avLst/>
            </a:prstGeom>
            <a:noFill/>
            <a:ln w="9525">
              <a:solidFill>
                <a:schemeClr val="tx1"/>
              </a:solidFill>
              <a:round/>
              <a:headEnd/>
              <a:tailEnd/>
            </a:ln>
          </p:spPr>
          <p:txBody>
            <a:bodyPr wrap="none" anchor="ctr"/>
            <a:lstStyle/>
            <a:p>
              <a:endParaRPr lang="zh-CN" altLang="en-US"/>
            </a:p>
          </p:txBody>
        </p:sp>
        <p:sp>
          <p:nvSpPr>
            <p:cNvPr id="9398" name="Text Box 44"/>
            <p:cNvSpPr txBox="1">
              <a:spLocks noChangeArrowheads="1"/>
            </p:cNvSpPr>
            <p:nvPr/>
          </p:nvSpPr>
          <p:spPr bwMode="auto">
            <a:xfrm>
              <a:off x="750" y="3969"/>
              <a:ext cx="873" cy="212"/>
            </a:xfrm>
            <a:prstGeom prst="rect">
              <a:avLst/>
            </a:prstGeom>
            <a:noFill/>
            <a:ln w="9525">
              <a:noFill/>
              <a:miter lim="800000"/>
              <a:headEnd/>
              <a:tailEnd/>
            </a:ln>
          </p:spPr>
          <p:txBody>
            <a:bodyPr wrap="none">
              <a:spAutoFit/>
            </a:bodyPr>
            <a:lstStyle/>
            <a:p>
              <a:pPr eaLnBrk="0" hangingPunct="0"/>
              <a:r>
                <a:rPr lang="en-US" altLang="zh-CN" sz="1600" b="1">
                  <a:latin typeface="Gill Sans MT" pitchFamily="34" charset="0"/>
                </a:rPr>
                <a:t>Bus network</a:t>
              </a:r>
              <a:endParaRPr lang="en-US" altLang="zh-CN" sz="1600">
                <a:latin typeface="Gill Sans MT" pitchFamily="34" charset="0"/>
              </a:endParaRPr>
            </a:p>
          </p:txBody>
        </p:sp>
      </p:grpSp>
      <p:grpSp>
        <p:nvGrpSpPr>
          <p:cNvPr id="9223" name="Group 45"/>
          <p:cNvGrpSpPr>
            <a:grpSpLocks/>
          </p:cNvGrpSpPr>
          <p:nvPr/>
        </p:nvGrpSpPr>
        <p:grpSpPr bwMode="auto">
          <a:xfrm>
            <a:off x="3429000" y="2057400"/>
            <a:ext cx="2667000" cy="2133600"/>
            <a:chOff x="3456" y="672"/>
            <a:chExt cx="1879" cy="1680"/>
          </a:xfrm>
        </p:grpSpPr>
        <p:pic>
          <p:nvPicPr>
            <p:cNvPr id="9374" name="Picture 46"/>
            <p:cNvPicPr>
              <a:picLocks noChangeAspect="1" noChangeArrowheads="1"/>
            </p:cNvPicPr>
            <p:nvPr/>
          </p:nvPicPr>
          <p:blipFill>
            <a:blip r:embed="rId2" cstate="print"/>
            <a:srcRect/>
            <a:stretch>
              <a:fillRect/>
            </a:stretch>
          </p:blipFill>
          <p:spPr bwMode="auto">
            <a:xfrm>
              <a:off x="3456" y="672"/>
              <a:ext cx="480" cy="449"/>
            </a:xfrm>
            <a:prstGeom prst="rect">
              <a:avLst/>
            </a:prstGeom>
            <a:noFill/>
            <a:ln w="9525">
              <a:noFill/>
              <a:miter lim="800000"/>
              <a:headEnd/>
              <a:tailEnd/>
            </a:ln>
          </p:spPr>
        </p:pic>
        <p:pic>
          <p:nvPicPr>
            <p:cNvPr id="9375" name="Picture 47"/>
            <p:cNvPicPr>
              <a:picLocks noChangeAspect="1" noChangeArrowheads="1"/>
            </p:cNvPicPr>
            <p:nvPr/>
          </p:nvPicPr>
          <p:blipFill>
            <a:blip r:embed="rId2" cstate="print"/>
            <a:srcRect/>
            <a:stretch>
              <a:fillRect/>
            </a:stretch>
          </p:blipFill>
          <p:spPr bwMode="auto">
            <a:xfrm>
              <a:off x="4464" y="672"/>
              <a:ext cx="480" cy="449"/>
            </a:xfrm>
            <a:prstGeom prst="rect">
              <a:avLst/>
            </a:prstGeom>
            <a:noFill/>
            <a:ln w="9525">
              <a:noFill/>
              <a:miter lim="800000"/>
              <a:headEnd/>
              <a:tailEnd/>
            </a:ln>
          </p:spPr>
        </p:pic>
        <p:pic>
          <p:nvPicPr>
            <p:cNvPr id="9376" name="Picture 48"/>
            <p:cNvPicPr>
              <a:picLocks noChangeAspect="1" noChangeArrowheads="1"/>
            </p:cNvPicPr>
            <p:nvPr/>
          </p:nvPicPr>
          <p:blipFill>
            <a:blip r:embed="rId2" cstate="print"/>
            <a:srcRect/>
            <a:stretch>
              <a:fillRect/>
            </a:stretch>
          </p:blipFill>
          <p:spPr bwMode="auto">
            <a:xfrm>
              <a:off x="3456" y="1903"/>
              <a:ext cx="480" cy="449"/>
            </a:xfrm>
            <a:prstGeom prst="rect">
              <a:avLst/>
            </a:prstGeom>
            <a:noFill/>
            <a:ln w="9525">
              <a:noFill/>
              <a:miter lim="800000"/>
              <a:headEnd/>
              <a:tailEnd/>
            </a:ln>
          </p:spPr>
        </p:pic>
        <p:pic>
          <p:nvPicPr>
            <p:cNvPr id="9377" name="Picture 49"/>
            <p:cNvPicPr>
              <a:picLocks noChangeAspect="1" noChangeArrowheads="1"/>
            </p:cNvPicPr>
            <p:nvPr/>
          </p:nvPicPr>
          <p:blipFill>
            <a:blip r:embed="rId2" cstate="print"/>
            <a:srcRect/>
            <a:stretch>
              <a:fillRect/>
            </a:stretch>
          </p:blipFill>
          <p:spPr bwMode="auto">
            <a:xfrm>
              <a:off x="4464" y="1903"/>
              <a:ext cx="480" cy="449"/>
            </a:xfrm>
            <a:prstGeom prst="rect">
              <a:avLst/>
            </a:prstGeom>
            <a:noFill/>
            <a:ln w="9525">
              <a:noFill/>
              <a:miter lim="800000"/>
              <a:headEnd/>
              <a:tailEnd/>
            </a:ln>
          </p:spPr>
        </p:pic>
        <p:sp>
          <p:nvSpPr>
            <p:cNvPr id="9378" name="Line 50"/>
            <p:cNvSpPr>
              <a:spLocks noChangeShapeType="1"/>
            </p:cNvSpPr>
            <p:nvPr/>
          </p:nvSpPr>
          <p:spPr bwMode="auto">
            <a:xfrm>
              <a:off x="3840" y="1056"/>
              <a:ext cx="816" cy="864"/>
            </a:xfrm>
            <a:prstGeom prst="line">
              <a:avLst/>
            </a:prstGeom>
            <a:noFill/>
            <a:ln w="19050">
              <a:solidFill>
                <a:schemeClr val="tx1"/>
              </a:solidFill>
              <a:round/>
              <a:headEnd/>
              <a:tailEnd/>
            </a:ln>
          </p:spPr>
          <p:txBody>
            <a:bodyPr wrap="none" anchor="ctr"/>
            <a:lstStyle/>
            <a:p>
              <a:endParaRPr lang="zh-CN" altLang="en-US"/>
            </a:p>
          </p:txBody>
        </p:sp>
        <p:sp>
          <p:nvSpPr>
            <p:cNvPr id="9379" name="Line 51"/>
            <p:cNvSpPr>
              <a:spLocks noChangeShapeType="1"/>
            </p:cNvSpPr>
            <p:nvPr/>
          </p:nvSpPr>
          <p:spPr bwMode="auto">
            <a:xfrm flipH="1">
              <a:off x="3840" y="1056"/>
              <a:ext cx="816" cy="864"/>
            </a:xfrm>
            <a:prstGeom prst="line">
              <a:avLst/>
            </a:prstGeom>
            <a:noFill/>
            <a:ln w="19050">
              <a:solidFill>
                <a:schemeClr val="tx1"/>
              </a:solidFill>
              <a:round/>
              <a:headEnd/>
              <a:tailEnd/>
            </a:ln>
          </p:spPr>
          <p:txBody>
            <a:bodyPr wrap="none" anchor="ctr"/>
            <a:lstStyle/>
            <a:p>
              <a:endParaRPr lang="zh-CN" altLang="en-US"/>
            </a:p>
          </p:txBody>
        </p:sp>
        <p:pic>
          <p:nvPicPr>
            <p:cNvPr id="9380" name="Picture 52"/>
            <p:cNvPicPr>
              <a:picLocks noChangeAspect="1" noChangeArrowheads="1"/>
            </p:cNvPicPr>
            <p:nvPr/>
          </p:nvPicPr>
          <p:blipFill>
            <a:blip r:embed="rId2" cstate="print"/>
            <a:srcRect/>
            <a:stretch>
              <a:fillRect/>
            </a:stretch>
          </p:blipFill>
          <p:spPr bwMode="auto">
            <a:xfrm>
              <a:off x="3984" y="1279"/>
              <a:ext cx="480" cy="449"/>
            </a:xfrm>
            <a:prstGeom prst="rect">
              <a:avLst/>
            </a:prstGeom>
            <a:noFill/>
            <a:ln w="9525">
              <a:noFill/>
              <a:miter lim="800000"/>
              <a:headEnd/>
              <a:tailEnd/>
            </a:ln>
          </p:spPr>
        </p:pic>
        <p:sp>
          <p:nvSpPr>
            <p:cNvPr id="9381" name="Text Box 53"/>
            <p:cNvSpPr txBox="1">
              <a:spLocks noChangeArrowheads="1"/>
            </p:cNvSpPr>
            <p:nvPr/>
          </p:nvSpPr>
          <p:spPr bwMode="auto">
            <a:xfrm>
              <a:off x="4694" y="1288"/>
              <a:ext cx="641" cy="458"/>
            </a:xfrm>
            <a:prstGeom prst="rect">
              <a:avLst/>
            </a:prstGeom>
            <a:noFill/>
            <a:ln w="9525">
              <a:noFill/>
              <a:miter lim="800000"/>
              <a:headEnd/>
              <a:tailEnd/>
            </a:ln>
          </p:spPr>
          <p:txBody>
            <a:bodyPr wrap="none">
              <a:spAutoFit/>
            </a:bodyPr>
            <a:lstStyle/>
            <a:p>
              <a:pPr eaLnBrk="0" hangingPunct="0"/>
              <a:r>
                <a:rPr lang="en-US" altLang="zh-CN" sz="1600" b="1">
                  <a:latin typeface="Gill Sans MT" pitchFamily="34" charset="0"/>
                </a:rPr>
                <a:t>Central</a:t>
              </a:r>
            </a:p>
            <a:p>
              <a:pPr eaLnBrk="0" hangingPunct="0"/>
              <a:r>
                <a:rPr lang="en-US" altLang="zh-CN" sz="1600" b="1">
                  <a:latin typeface="Gill Sans MT" pitchFamily="34" charset="0"/>
                </a:rPr>
                <a:t>server</a:t>
              </a:r>
              <a:endParaRPr lang="en-US" altLang="zh-CN" sz="1600">
                <a:latin typeface="Gill Sans MT" pitchFamily="34" charset="0"/>
              </a:endParaRPr>
            </a:p>
          </p:txBody>
        </p:sp>
      </p:grpSp>
      <p:grpSp>
        <p:nvGrpSpPr>
          <p:cNvPr id="9224" name="Group 54"/>
          <p:cNvGrpSpPr>
            <a:grpSpLocks/>
          </p:cNvGrpSpPr>
          <p:nvPr/>
        </p:nvGrpSpPr>
        <p:grpSpPr bwMode="auto">
          <a:xfrm>
            <a:off x="468313" y="4214783"/>
            <a:ext cx="3449273" cy="2311430"/>
            <a:chOff x="624" y="563"/>
            <a:chExt cx="5033" cy="2605"/>
          </a:xfrm>
        </p:grpSpPr>
        <p:pic>
          <p:nvPicPr>
            <p:cNvPr id="9225" name="Picture 55"/>
            <p:cNvPicPr>
              <a:picLocks noChangeAspect="1" noChangeArrowheads="1"/>
            </p:cNvPicPr>
            <p:nvPr/>
          </p:nvPicPr>
          <p:blipFill>
            <a:blip r:embed="rId2" cstate="print"/>
            <a:srcRect/>
            <a:stretch>
              <a:fillRect/>
            </a:stretch>
          </p:blipFill>
          <p:spPr bwMode="auto">
            <a:xfrm>
              <a:off x="3840" y="2335"/>
              <a:ext cx="480" cy="449"/>
            </a:xfrm>
            <a:prstGeom prst="rect">
              <a:avLst/>
            </a:prstGeom>
            <a:noFill/>
            <a:ln w="9525">
              <a:noFill/>
              <a:miter lim="800000"/>
              <a:headEnd/>
              <a:tailEnd/>
            </a:ln>
          </p:spPr>
        </p:pic>
        <p:sp>
          <p:nvSpPr>
            <p:cNvPr id="9226" name="Freeform 56"/>
            <p:cNvSpPr>
              <a:spLocks/>
            </p:cNvSpPr>
            <p:nvPr/>
          </p:nvSpPr>
          <p:spPr bwMode="auto">
            <a:xfrm>
              <a:off x="2183" y="1391"/>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227" name="Freeform 57"/>
            <p:cNvSpPr>
              <a:spLocks/>
            </p:cNvSpPr>
            <p:nvPr/>
          </p:nvSpPr>
          <p:spPr bwMode="auto">
            <a:xfrm>
              <a:off x="2160" y="1244"/>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228" name="Freeform 58"/>
            <p:cNvSpPr>
              <a:spLocks/>
            </p:cNvSpPr>
            <p:nvPr/>
          </p:nvSpPr>
          <p:spPr bwMode="auto">
            <a:xfrm>
              <a:off x="2160" y="1135"/>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229" name="Freeform 59"/>
            <p:cNvSpPr>
              <a:spLocks/>
            </p:cNvSpPr>
            <p:nvPr/>
          </p:nvSpPr>
          <p:spPr bwMode="auto">
            <a:xfrm>
              <a:off x="2166" y="1250"/>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230" name="Rectangle 60"/>
            <p:cNvSpPr>
              <a:spLocks noChangeArrowheads="1"/>
            </p:cNvSpPr>
            <p:nvPr/>
          </p:nvSpPr>
          <p:spPr bwMode="auto">
            <a:xfrm>
              <a:off x="2191" y="1328"/>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231" name="Oval 61"/>
            <p:cNvSpPr>
              <a:spLocks noChangeArrowheads="1"/>
            </p:cNvSpPr>
            <p:nvPr/>
          </p:nvSpPr>
          <p:spPr bwMode="auto">
            <a:xfrm>
              <a:off x="2202"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2" name="Oval 62"/>
            <p:cNvSpPr>
              <a:spLocks noChangeArrowheads="1"/>
            </p:cNvSpPr>
            <p:nvPr/>
          </p:nvSpPr>
          <p:spPr bwMode="auto">
            <a:xfrm>
              <a:off x="2210"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33" name="Oval 63"/>
            <p:cNvSpPr>
              <a:spLocks noChangeArrowheads="1"/>
            </p:cNvSpPr>
            <p:nvPr/>
          </p:nvSpPr>
          <p:spPr bwMode="auto">
            <a:xfrm>
              <a:off x="2254"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4" name="Oval 64"/>
            <p:cNvSpPr>
              <a:spLocks noChangeArrowheads="1"/>
            </p:cNvSpPr>
            <p:nvPr/>
          </p:nvSpPr>
          <p:spPr bwMode="auto">
            <a:xfrm>
              <a:off x="2262"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35" name="Oval 65"/>
            <p:cNvSpPr>
              <a:spLocks noChangeArrowheads="1"/>
            </p:cNvSpPr>
            <p:nvPr/>
          </p:nvSpPr>
          <p:spPr bwMode="auto">
            <a:xfrm>
              <a:off x="2306"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6" name="Oval 66"/>
            <p:cNvSpPr>
              <a:spLocks noChangeArrowheads="1"/>
            </p:cNvSpPr>
            <p:nvPr/>
          </p:nvSpPr>
          <p:spPr bwMode="auto">
            <a:xfrm>
              <a:off x="2313"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37" name="Oval 67"/>
            <p:cNvSpPr>
              <a:spLocks noChangeArrowheads="1"/>
            </p:cNvSpPr>
            <p:nvPr/>
          </p:nvSpPr>
          <p:spPr bwMode="auto">
            <a:xfrm>
              <a:off x="2360"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8" name="Oval 68"/>
            <p:cNvSpPr>
              <a:spLocks noChangeArrowheads="1"/>
            </p:cNvSpPr>
            <p:nvPr/>
          </p:nvSpPr>
          <p:spPr bwMode="auto">
            <a:xfrm>
              <a:off x="2365"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39" name="Oval 69"/>
            <p:cNvSpPr>
              <a:spLocks noChangeArrowheads="1"/>
            </p:cNvSpPr>
            <p:nvPr/>
          </p:nvSpPr>
          <p:spPr bwMode="auto">
            <a:xfrm>
              <a:off x="2411" y="1343"/>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240" name="Oval 70"/>
            <p:cNvSpPr>
              <a:spLocks noChangeArrowheads="1"/>
            </p:cNvSpPr>
            <p:nvPr/>
          </p:nvSpPr>
          <p:spPr bwMode="auto">
            <a:xfrm>
              <a:off x="2417"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41" name="Oval 71"/>
            <p:cNvSpPr>
              <a:spLocks noChangeArrowheads="1"/>
            </p:cNvSpPr>
            <p:nvPr/>
          </p:nvSpPr>
          <p:spPr bwMode="auto">
            <a:xfrm>
              <a:off x="2463"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42" name="Oval 72"/>
            <p:cNvSpPr>
              <a:spLocks noChangeArrowheads="1"/>
            </p:cNvSpPr>
            <p:nvPr/>
          </p:nvSpPr>
          <p:spPr bwMode="auto">
            <a:xfrm>
              <a:off x="2469"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43" name="Oval 73"/>
            <p:cNvSpPr>
              <a:spLocks noChangeArrowheads="1"/>
            </p:cNvSpPr>
            <p:nvPr/>
          </p:nvSpPr>
          <p:spPr bwMode="auto">
            <a:xfrm>
              <a:off x="2515"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44" name="Oval 74"/>
            <p:cNvSpPr>
              <a:spLocks noChangeArrowheads="1"/>
            </p:cNvSpPr>
            <p:nvPr/>
          </p:nvSpPr>
          <p:spPr bwMode="auto">
            <a:xfrm>
              <a:off x="2521" y="1351"/>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245" name="Oval 75"/>
            <p:cNvSpPr>
              <a:spLocks noChangeArrowheads="1"/>
            </p:cNvSpPr>
            <p:nvPr/>
          </p:nvSpPr>
          <p:spPr bwMode="auto">
            <a:xfrm>
              <a:off x="2567"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46" name="Oval 76"/>
            <p:cNvSpPr>
              <a:spLocks noChangeArrowheads="1"/>
            </p:cNvSpPr>
            <p:nvPr/>
          </p:nvSpPr>
          <p:spPr bwMode="auto">
            <a:xfrm>
              <a:off x="2574"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47" name="Oval 77"/>
            <p:cNvSpPr>
              <a:spLocks noChangeArrowheads="1"/>
            </p:cNvSpPr>
            <p:nvPr/>
          </p:nvSpPr>
          <p:spPr bwMode="auto">
            <a:xfrm>
              <a:off x="2618" y="1343"/>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248" name="Oval 78"/>
            <p:cNvSpPr>
              <a:spLocks noChangeArrowheads="1"/>
            </p:cNvSpPr>
            <p:nvPr/>
          </p:nvSpPr>
          <p:spPr bwMode="auto">
            <a:xfrm>
              <a:off x="2626"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49" name="Oval 79"/>
            <p:cNvSpPr>
              <a:spLocks noChangeArrowheads="1"/>
            </p:cNvSpPr>
            <p:nvPr/>
          </p:nvSpPr>
          <p:spPr bwMode="auto">
            <a:xfrm>
              <a:off x="2672"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50" name="Oval 80"/>
            <p:cNvSpPr>
              <a:spLocks noChangeArrowheads="1"/>
            </p:cNvSpPr>
            <p:nvPr/>
          </p:nvSpPr>
          <p:spPr bwMode="auto">
            <a:xfrm>
              <a:off x="2678"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51" name="Oval 81"/>
            <p:cNvSpPr>
              <a:spLocks noChangeArrowheads="1"/>
            </p:cNvSpPr>
            <p:nvPr/>
          </p:nvSpPr>
          <p:spPr bwMode="auto">
            <a:xfrm>
              <a:off x="2724"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52" name="Oval 82"/>
            <p:cNvSpPr>
              <a:spLocks noChangeArrowheads="1"/>
            </p:cNvSpPr>
            <p:nvPr/>
          </p:nvSpPr>
          <p:spPr bwMode="auto">
            <a:xfrm>
              <a:off x="2730"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53" name="Oval 83"/>
            <p:cNvSpPr>
              <a:spLocks noChangeArrowheads="1"/>
            </p:cNvSpPr>
            <p:nvPr/>
          </p:nvSpPr>
          <p:spPr bwMode="auto">
            <a:xfrm>
              <a:off x="2776"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54" name="Oval 84"/>
            <p:cNvSpPr>
              <a:spLocks noChangeArrowheads="1"/>
            </p:cNvSpPr>
            <p:nvPr/>
          </p:nvSpPr>
          <p:spPr bwMode="auto">
            <a:xfrm>
              <a:off x="2782" y="1351"/>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255" name="Rectangle 85"/>
            <p:cNvSpPr>
              <a:spLocks noChangeArrowheads="1"/>
            </p:cNvSpPr>
            <p:nvPr/>
          </p:nvSpPr>
          <p:spPr bwMode="auto">
            <a:xfrm>
              <a:off x="2854" y="1292"/>
              <a:ext cx="125" cy="110"/>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9256" name="Group 86"/>
            <p:cNvGrpSpPr>
              <a:grpSpLocks/>
            </p:cNvGrpSpPr>
            <p:nvPr/>
          </p:nvGrpSpPr>
          <p:grpSpPr bwMode="auto">
            <a:xfrm>
              <a:off x="3264" y="1855"/>
              <a:ext cx="842" cy="290"/>
              <a:chOff x="2448" y="768"/>
              <a:chExt cx="842" cy="290"/>
            </a:xfrm>
          </p:grpSpPr>
          <p:sp>
            <p:nvSpPr>
              <p:cNvPr id="9344" name="Freeform 87"/>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345" name="Freeform 88"/>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346" name="Freeform 89"/>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347" name="Freeform 90"/>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348" name="Rectangle 91"/>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349" name="Oval 92"/>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0" name="Oval 93"/>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51" name="Oval 94"/>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2" name="Oval 95"/>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53" name="Oval 96"/>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4" name="Oval 97"/>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55" name="Oval 98"/>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6" name="Oval 99"/>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57" name="Oval 100"/>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58" name="Oval 101"/>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59" name="Oval 102"/>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0" name="Oval 103"/>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61" name="Oval 104"/>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2" name="Oval 105"/>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63" name="Oval 106"/>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4" name="Oval 107"/>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65" name="Oval 108"/>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66" name="Oval 109"/>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67" name="Oval 110"/>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8" name="Oval 111"/>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69" name="Oval 112"/>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70" name="Oval 113"/>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71" name="Oval 114"/>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72" name="Oval 115"/>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73" name="Rectangle 116"/>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p>
                <a:endParaRPr lang="zh-CN" altLang="en-US"/>
              </a:p>
            </p:txBody>
          </p:sp>
        </p:grpSp>
        <p:grpSp>
          <p:nvGrpSpPr>
            <p:cNvPr id="9257" name="Group 117"/>
            <p:cNvGrpSpPr>
              <a:grpSpLocks/>
            </p:cNvGrpSpPr>
            <p:nvPr/>
          </p:nvGrpSpPr>
          <p:grpSpPr bwMode="auto">
            <a:xfrm>
              <a:off x="2016" y="1855"/>
              <a:ext cx="842" cy="290"/>
              <a:chOff x="2448" y="768"/>
              <a:chExt cx="842" cy="290"/>
            </a:xfrm>
          </p:grpSpPr>
          <p:sp>
            <p:nvSpPr>
              <p:cNvPr id="9314" name="Freeform 118"/>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315" name="Freeform 119"/>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316" name="Freeform 120"/>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317" name="Freeform 121"/>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318" name="Rectangle 122"/>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319" name="Oval 123"/>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0" name="Oval 124"/>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21" name="Oval 125"/>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2" name="Oval 126"/>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23" name="Oval 127"/>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4" name="Oval 128"/>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25" name="Oval 129"/>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6" name="Oval 130"/>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27" name="Oval 131"/>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28" name="Oval 132"/>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29" name="Oval 133"/>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0" name="Oval 134"/>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31" name="Oval 135"/>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2" name="Oval 136"/>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33" name="Oval 137"/>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4" name="Oval 138"/>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35" name="Oval 139"/>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36" name="Oval 140"/>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37" name="Oval 141"/>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8" name="Oval 142"/>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39" name="Oval 143"/>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40" name="Oval 144"/>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41" name="Oval 145"/>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42" name="Oval 146"/>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43" name="Rectangle 147"/>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p>
                <a:endParaRPr lang="zh-CN" altLang="en-US"/>
              </a:p>
            </p:txBody>
          </p:sp>
        </p:grpSp>
        <p:grpSp>
          <p:nvGrpSpPr>
            <p:cNvPr id="9258" name="Group 148"/>
            <p:cNvGrpSpPr>
              <a:grpSpLocks/>
            </p:cNvGrpSpPr>
            <p:nvPr/>
          </p:nvGrpSpPr>
          <p:grpSpPr bwMode="auto">
            <a:xfrm>
              <a:off x="768" y="1855"/>
              <a:ext cx="842" cy="290"/>
              <a:chOff x="2448" y="768"/>
              <a:chExt cx="842" cy="290"/>
            </a:xfrm>
          </p:grpSpPr>
          <p:sp>
            <p:nvSpPr>
              <p:cNvPr id="9284" name="Freeform 149"/>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285" name="Freeform 150"/>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286" name="Freeform 151"/>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287" name="Freeform 152"/>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288" name="Rectangle 153"/>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289" name="Oval 154"/>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0" name="Oval 155"/>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91" name="Oval 156"/>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2" name="Oval 157"/>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93" name="Oval 158"/>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4" name="Oval 159"/>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95" name="Oval 160"/>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6" name="Oval 161"/>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97" name="Oval 162"/>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298" name="Oval 163"/>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99" name="Oval 164"/>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0" name="Oval 165"/>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01" name="Oval 166"/>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2" name="Oval 167"/>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03" name="Oval 168"/>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4" name="Oval 169"/>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05" name="Oval 170"/>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06" name="Oval 171"/>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07" name="Oval 172"/>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8" name="Oval 173"/>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09" name="Oval 174"/>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10" name="Oval 175"/>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11" name="Oval 176"/>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12" name="Oval 177"/>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13" name="Rectangle 178"/>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p>
                <a:endParaRPr lang="zh-CN" altLang="en-US"/>
              </a:p>
            </p:txBody>
          </p:sp>
        </p:grpSp>
        <p:sp>
          <p:nvSpPr>
            <p:cNvPr id="9259" name="Freeform 179"/>
            <p:cNvSpPr>
              <a:spLocks/>
            </p:cNvSpPr>
            <p:nvPr/>
          </p:nvSpPr>
          <p:spPr bwMode="auto">
            <a:xfrm>
              <a:off x="1242" y="1423"/>
              <a:ext cx="966" cy="426"/>
            </a:xfrm>
            <a:custGeom>
              <a:avLst/>
              <a:gdLst>
                <a:gd name="T0" fmla="*/ 966 w 966"/>
                <a:gd name="T1" fmla="*/ 0 h 426"/>
                <a:gd name="T2" fmla="*/ 966 w 966"/>
                <a:gd name="T3" fmla="*/ 192 h 426"/>
                <a:gd name="T4" fmla="*/ 0 w 966"/>
                <a:gd name="T5" fmla="*/ 192 h 426"/>
                <a:gd name="T6" fmla="*/ 0 w 966"/>
                <a:gd name="T7" fmla="*/ 426 h 426"/>
                <a:gd name="T8" fmla="*/ 0 60000 65536"/>
                <a:gd name="T9" fmla="*/ 0 60000 65536"/>
                <a:gd name="T10" fmla="*/ 0 60000 65536"/>
                <a:gd name="T11" fmla="*/ 0 60000 65536"/>
                <a:gd name="T12" fmla="*/ 0 w 966"/>
                <a:gd name="T13" fmla="*/ 0 h 426"/>
                <a:gd name="T14" fmla="*/ 966 w 966"/>
                <a:gd name="T15" fmla="*/ 426 h 426"/>
              </a:gdLst>
              <a:ahLst/>
              <a:cxnLst>
                <a:cxn ang="T8">
                  <a:pos x="T0" y="T1"/>
                </a:cxn>
                <a:cxn ang="T9">
                  <a:pos x="T2" y="T3"/>
                </a:cxn>
                <a:cxn ang="T10">
                  <a:pos x="T4" y="T5"/>
                </a:cxn>
                <a:cxn ang="T11">
                  <a:pos x="T6" y="T7"/>
                </a:cxn>
              </a:cxnLst>
              <a:rect l="T12" t="T13" r="T14" b="T15"/>
              <a:pathLst>
                <a:path w="966" h="426">
                  <a:moveTo>
                    <a:pt x="966" y="0"/>
                  </a:moveTo>
                  <a:lnTo>
                    <a:pt x="966" y="192"/>
                  </a:lnTo>
                  <a:lnTo>
                    <a:pt x="0" y="192"/>
                  </a:lnTo>
                  <a:lnTo>
                    <a:pt x="0" y="426"/>
                  </a:lnTo>
                </a:path>
              </a:pathLst>
            </a:custGeom>
            <a:noFill/>
            <a:ln w="9525">
              <a:solidFill>
                <a:schemeClr val="tx1"/>
              </a:solidFill>
              <a:round/>
              <a:headEnd type="triangle" w="med" len="med"/>
              <a:tailEnd type="triangle" w="med" len="med"/>
            </a:ln>
          </p:spPr>
          <p:txBody>
            <a:bodyPr wrap="none" anchor="ctr"/>
            <a:lstStyle/>
            <a:p>
              <a:endParaRPr lang="zh-CN" altLang="en-US"/>
            </a:p>
          </p:txBody>
        </p:sp>
        <p:sp>
          <p:nvSpPr>
            <p:cNvPr id="9260" name="Freeform 180"/>
            <p:cNvSpPr>
              <a:spLocks/>
            </p:cNvSpPr>
            <p:nvPr/>
          </p:nvSpPr>
          <p:spPr bwMode="auto">
            <a:xfrm flipH="1">
              <a:off x="2796" y="1423"/>
              <a:ext cx="720" cy="432"/>
            </a:xfrm>
            <a:custGeom>
              <a:avLst/>
              <a:gdLst>
                <a:gd name="T0" fmla="*/ 720 w 720"/>
                <a:gd name="T1" fmla="*/ 0 h 432"/>
                <a:gd name="T2" fmla="*/ 720 w 720"/>
                <a:gd name="T3" fmla="*/ 192 h 432"/>
                <a:gd name="T4" fmla="*/ 0 w 720"/>
                <a:gd name="T5" fmla="*/ 192 h 432"/>
                <a:gd name="T6" fmla="*/ 0 w 720"/>
                <a:gd name="T7" fmla="*/ 432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720" y="0"/>
                  </a:moveTo>
                  <a:lnTo>
                    <a:pt x="720" y="192"/>
                  </a:lnTo>
                  <a:lnTo>
                    <a:pt x="0" y="192"/>
                  </a:lnTo>
                  <a:lnTo>
                    <a:pt x="0" y="432"/>
                  </a:lnTo>
                </a:path>
              </a:pathLst>
            </a:custGeom>
            <a:noFill/>
            <a:ln w="9525">
              <a:solidFill>
                <a:schemeClr val="tx1"/>
              </a:solidFill>
              <a:round/>
              <a:headEnd type="triangle" w="med" len="med"/>
              <a:tailEnd type="triangle" w="med" len="med"/>
            </a:ln>
          </p:spPr>
          <p:txBody>
            <a:bodyPr wrap="none" anchor="ctr"/>
            <a:lstStyle/>
            <a:p>
              <a:endParaRPr lang="zh-CN" altLang="en-US"/>
            </a:p>
          </p:txBody>
        </p:sp>
        <p:sp>
          <p:nvSpPr>
            <p:cNvPr id="9261" name="Line 181"/>
            <p:cNvSpPr>
              <a:spLocks noChangeShapeType="1"/>
            </p:cNvSpPr>
            <p:nvPr/>
          </p:nvSpPr>
          <p:spPr bwMode="auto">
            <a:xfrm>
              <a:off x="2496" y="1423"/>
              <a:ext cx="0" cy="43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62" name="Line 182"/>
            <p:cNvSpPr>
              <a:spLocks noChangeShapeType="1"/>
            </p:cNvSpPr>
            <p:nvPr/>
          </p:nvSpPr>
          <p:spPr bwMode="auto">
            <a:xfrm>
              <a:off x="1440" y="991"/>
              <a:ext cx="2400" cy="0"/>
            </a:xfrm>
            <a:prstGeom prst="line">
              <a:avLst/>
            </a:prstGeom>
            <a:noFill/>
            <a:ln w="57150">
              <a:solidFill>
                <a:schemeClr val="tx1"/>
              </a:solidFill>
              <a:round/>
              <a:headEnd/>
              <a:tailEnd/>
            </a:ln>
          </p:spPr>
          <p:txBody>
            <a:bodyPr wrap="none" anchor="ctr"/>
            <a:lstStyle/>
            <a:p>
              <a:endParaRPr lang="zh-CN" altLang="en-US"/>
            </a:p>
          </p:txBody>
        </p:sp>
        <p:pic>
          <p:nvPicPr>
            <p:cNvPr id="9263" name="Picture 183"/>
            <p:cNvPicPr>
              <a:picLocks noChangeAspect="1" noChangeArrowheads="1"/>
            </p:cNvPicPr>
            <p:nvPr/>
          </p:nvPicPr>
          <p:blipFill>
            <a:blip r:embed="rId2" cstate="print"/>
            <a:srcRect/>
            <a:stretch>
              <a:fillRect/>
            </a:stretch>
          </p:blipFill>
          <p:spPr bwMode="auto">
            <a:xfrm>
              <a:off x="3456" y="2527"/>
              <a:ext cx="480" cy="449"/>
            </a:xfrm>
            <a:prstGeom prst="rect">
              <a:avLst/>
            </a:prstGeom>
            <a:noFill/>
            <a:ln w="9525">
              <a:noFill/>
              <a:miter lim="800000"/>
              <a:headEnd/>
              <a:tailEnd/>
            </a:ln>
          </p:spPr>
        </p:pic>
        <p:pic>
          <p:nvPicPr>
            <p:cNvPr id="9264" name="Picture 184"/>
            <p:cNvPicPr>
              <a:picLocks noChangeAspect="1" noChangeArrowheads="1"/>
            </p:cNvPicPr>
            <p:nvPr/>
          </p:nvPicPr>
          <p:blipFill>
            <a:blip r:embed="rId2" cstate="print"/>
            <a:srcRect/>
            <a:stretch>
              <a:fillRect/>
            </a:stretch>
          </p:blipFill>
          <p:spPr bwMode="auto">
            <a:xfrm>
              <a:off x="3072" y="2719"/>
              <a:ext cx="480" cy="449"/>
            </a:xfrm>
            <a:prstGeom prst="rect">
              <a:avLst/>
            </a:prstGeom>
            <a:noFill/>
            <a:ln w="9525">
              <a:noFill/>
              <a:miter lim="800000"/>
              <a:headEnd/>
              <a:tailEnd/>
            </a:ln>
          </p:spPr>
        </p:pic>
        <p:sp>
          <p:nvSpPr>
            <p:cNvPr id="9265" name="Line 185"/>
            <p:cNvSpPr>
              <a:spLocks noChangeShapeType="1"/>
            </p:cNvSpPr>
            <p:nvPr/>
          </p:nvSpPr>
          <p:spPr bwMode="auto">
            <a:xfrm>
              <a:off x="3696" y="2143"/>
              <a:ext cx="0" cy="38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66" name="Line 186"/>
            <p:cNvSpPr>
              <a:spLocks noChangeShapeType="1"/>
            </p:cNvSpPr>
            <p:nvPr/>
          </p:nvSpPr>
          <p:spPr bwMode="auto">
            <a:xfrm>
              <a:off x="3312" y="2143"/>
              <a:ext cx="0" cy="57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67" name="Line 187"/>
            <p:cNvSpPr>
              <a:spLocks noChangeShapeType="1"/>
            </p:cNvSpPr>
            <p:nvPr/>
          </p:nvSpPr>
          <p:spPr bwMode="auto">
            <a:xfrm>
              <a:off x="3888" y="2143"/>
              <a:ext cx="144" cy="19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pic>
          <p:nvPicPr>
            <p:cNvPr id="9268" name="Picture 188"/>
            <p:cNvPicPr>
              <a:picLocks noChangeAspect="1" noChangeArrowheads="1"/>
            </p:cNvPicPr>
            <p:nvPr/>
          </p:nvPicPr>
          <p:blipFill>
            <a:blip r:embed="rId2" cstate="print"/>
            <a:srcRect/>
            <a:stretch>
              <a:fillRect/>
            </a:stretch>
          </p:blipFill>
          <p:spPr bwMode="auto">
            <a:xfrm>
              <a:off x="2592" y="2335"/>
              <a:ext cx="480" cy="449"/>
            </a:xfrm>
            <a:prstGeom prst="rect">
              <a:avLst/>
            </a:prstGeom>
            <a:noFill/>
            <a:ln w="9525">
              <a:noFill/>
              <a:miter lim="800000"/>
              <a:headEnd/>
              <a:tailEnd/>
            </a:ln>
          </p:spPr>
        </p:pic>
        <p:pic>
          <p:nvPicPr>
            <p:cNvPr id="9269" name="Picture 189"/>
            <p:cNvPicPr>
              <a:picLocks noChangeAspect="1" noChangeArrowheads="1"/>
            </p:cNvPicPr>
            <p:nvPr/>
          </p:nvPicPr>
          <p:blipFill>
            <a:blip r:embed="rId2" cstate="print"/>
            <a:srcRect/>
            <a:stretch>
              <a:fillRect/>
            </a:stretch>
          </p:blipFill>
          <p:spPr bwMode="auto">
            <a:xfrm>
              <a:off x="2208" y="2527"/>
              <a:ext cx="480" cy="449"/>
            </a:xfrm>
            <a:prstGeom prst="rect">
              <a:avLst/>
            </a:prstGeom>
            <a:noFill/>
            <a:ln w="9525">
              <a:noFill/>
              <a:miter lim="800000"/>
              <a:headEnd/>
              <a:tailEnd/>
            </a:ln>
          </p:spPr>
        </p:pic>
        <p:pic>
          <p:nvPicPr>
            <p:cNvPr id="9270" name="Picture 190"/>
            <p:cNvPicPr>
              <a:picLocks noChangeAspect="1" noChangeArrowheads="1"/>
            </p:cNvPicPr>
            <p:nvPr/>
          </p:nvPicPr>
          <p:blipFill>
            <a:blip r:embed="rId2" cstate="print"/>
            <a:srcRect/>
            <a:stretch>
              <a:fillRect/>
            </a:stretch>
          </p:blipFill>
          <p:spPr bwMode="auto">
            <a:xfrm>
              <a:off x="1824" y="2719"/>
              <a:ext cx="480" cy="449"/>
            </a:xfrm>
            <a:prstGeom prst="rect">
              <a:avLst/>
            </a:prstGeom>
            <a:noFill/>
            <a:ln w="9525">
              <a:noFill/>
              <a:miter lim="800000"/>
              <a:headEnd/>
              <a:tailEnd/>
            </a:ln>
          </p:spPr>
        </p:pic>
        <p:sp>
          <p:nvSpPr>
            <p:cNvPr id="9271" name="Line 191"/>
            <p:cNvSpPr>
              <a:spLocks noChangeShapeType="1"/>
            </p:cNvSpPr>
            <p:nvPr/>
          </p:nvSpPr>
          <p:spPr bwMode="auto">
            <a:xfrm>
              <a:off x="2448" y="2143"/>
              <a:ext cx="0" cy="38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2" name="Line 192"/>
            <p:cNvSpPr>
              <a:spLocks noChangeShapeType="1"/>
            </p:cNvSpPr>
            <p:nvPr/>
          </p:nvSpPr>
          <p:spPr bwMode="auto">
            <a:xfrm>
              <a:off x="2064" y="2143"/>
              <a:ext cx="0" cy="57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3" name="Line 193"/>
            <p:cNvSpPr>
              <a:spLocks noChangeShapeType="1"/>
            </p:cNvSpPr>
            <p:nvPr/>
          </p:nvSpPr>
          <p:spPr bwMode="auto">
            <a:xfrm>
              <a:off x="2640" y="2143"/>
              <a:ext cx="144" cy="19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pic>
          <p:nvPicPr>
            <p:cNvPr id="9274" name="Picture 194"/>
            <p:cNvPicPr>
              <a:picLocks noChangeAspect="1" noChangeArrowheads="1"/>
            </p:cNvPicPr>
            <p:nvPr/>
          </p:nvPicPr>
          <p:blipFill>
            <a:blip r:embed="rId2" cstate="print"/>
            <a:srcRect/>
            <a:stretch>
              <a:fillRect/>
            </a:stretch>
          </p:blipFill>
          <p:spPr bwMode="auto">
            <a:xfrm>
              <a:off x="1392" y="2335"/>
              <a:ext cx="480" cy="449"/>
            </a:xfrm>
            <a:prstGeom prst="rect">
              <a:avLst/>
            </a:prstGeom>
            <a:noFill/>
            <a:ln w="9525">
              <a:noFill/>
              <a:miter lim="800000"/>
              <a:headEnd/>
              <a:tailEnd/>
            </a:ln>
          </p:spPr>
        </p:pic>
        <p:pic>
          <p:nvPicPr>
            <p:cNvPr id="9275" name="Picture 195"/>
            <p:cNvPicPr>
              <a:picLocks noChangeAspect="1" noChangeArrowheads="1"/>
            </p:cNvPicPr>
            <p:nvPr/>
          </p:nvPicPr>
          <p:blipFill>
            <a:blip r:embed="rId2" cstate="print"/>
            <a:srcRect/>
            <a:stretch>
              <a:fillRect/>
            </a:stretch>
          </p:blipFill>
          <p:spPr bwMode="auto">
            <a:xfrm>
              <a:off x="1008" y="2527"/>
              <a:ext cx="480" cy="449"/>
            </a:xfrm>
            <a:prstGeom prst="rect">
              <a:avLst/>
            </a:prstGeom>
            <a:noFill/>
            <a:ln w="9525">
              <a:noFill/>
              <a:miter lim="800000"/>
              <a:headEnd/>
              <a:tailEnd/>
            </a:ln>
          </p:spPr>
        </p:pic>
        <p:pic>
          <p:nvPicPr>
            <p:cNvPr id="9276" name="Picture 196"/>
            <p:cNvPicPr>
              <a:picLocks noChangeAspect="1" noChangeArrowheads="1"/>
            </p:cNvPicPr>
            <p:nvPr/>
          </p:nvPicPr>
          <p:blipFill>
            <a:blip r:embed="rId2" cstate="print"/>
            <a:srcRect/>
            <a:stretch>
              <a:fillRect/>
            </a:stretch>
          </p:blipFill>
          <p:spPr bwMode="auto">
            <a:xfrm>
              <a:off x="624" y="2719"/>
              <a:ext cx="480" cy="449"/>
            </a:xfrm>
            <a:prstGeom prst="rect">
              <a:avLst/>
            </a:prstGeom>
            <a:noFill/>
            <a:ln w="9525">
              <a:noFill/>
              <a:miter lim="800000"/>
              <a:headEnd/>
              <a:tailEnd/>
            </a:ln>
          </p:spPr>
        </p:pic>
        <p:sp>
          <p:nvSpPr>
            <p:cNvPr id="9277" name="Line 197"/>
            <p:cNvSpPr>
              <a:spLocks noChangeShapeType="1"/>
            </p:cNvSpPr>
            <p:nvPr/>
          </p:nvSpPr>
          <p:spPr bwMode="auto">
            <a:xfrm>
              <a:off x="1248" y="2143"/>
              <a:ext cx="0" cy="38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8" name="Line 198"/>
            <p:cNvSpPr>
              <a:spLocks noChangeShapeType="1"/>
            </p:cNvSpPr>
            <p:nvPr/>
          </p:nvSpPr>
          <p:spPr bwMode="auto">
            <a:xfrm>
              <a:off x="864" y="2143"/>
              <a:ext cx="0" cy="57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9" name="Line 199"/>
            <p:cNvSpPr>
              <a:spLocks noChangeShapeType="1"/>
            </p:cNvSpPr>
            <p:nvPr/>
          </p:nvSpPr>
          <p:spPr bwMode="auto">
            <a:xfrm>
              <a:off x="1440" y="2143"/>
              <a:ext cx="144" cy="19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80" name="Text Box 200"/>
            <p:cNvSpPr txBox="1">
              <a:spLocks noChangeArrowheads="1"/>
            </p:cNvSpPr>
            <p:nvPr/>
          </p:nvSpPr>
          <p:spPr bwMode="auto">
            <a:xfrm>
              <a:off x="3024" y="1134"/>
              <a:ext cx="2066" cy="65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Concentrator </a:t>
              </a:r>
            </a:p>
            <a:p>
              <a:pPr eaLnBrk="0" hangingPunct="0"/>
              <a:r>
                <a:rPr lang="en-US" altLang="zh-CN" sz="1600">
                  <a:latin typeface="Gill Sans MT" pitchFamily="34" charset="0"/>
                </a:rPr>
                <a:t>(or hub)</a:t>
              </a:r>
            </a:p>
          </p:txBody>
        </p:sp>
        <p:sp>
          <p:nvSpPr>
            <p:cNvPr id="9281" name="Line 201"/>
            <p:cNvSpPr>
              <a:spLocks noChangeShapeType="1"/>
            </p:cNvSpPr>
            <p:nvPr/>
          </p:nvSpPr>
          <p:spPr bwMode="auto">
            <a:xfrm>
              <a:off x="2592" y="991"/>
              <a:ext cx="0" cy="144"/>
            </a:xfrm>
            <a:prstGeom prst="line">
              <a:avLst/>
            </a:prstGeom>
            <a:noFill/>
            <a:ln w="9525">
              <a:solidFill>
                <a:schemeClr val="tx1"/>
              </a:solidFill>
              <a:round/>
              <a:headEnd/>
              <a:tailEnd/>
            </a:ln>
          </p:spPr>
          <p:txBody>
            <a:bodyPr wrap="none" anchor="ctr"/>
            <a:lstStyle/>
            <a:p>
              <a:endParaRPr lang="zh-CN" altLang="en-US"/>
            </a:p>
          </p:txBody>
        </p:sp>
        <p:sp>
          <p:nvSpPr>
            <p:cNvPr id="9282" name="Rectangle 202"/>
            <p:cNvSpPr>
              <a:spLocks noChangeArrowheads="1"/>
            </p:cNvSpPr>
            <p:nvPr/>
          </p:nvSpPr>
          <p:spPr bwMode="auto">
            <a:xfrm>
              <a:off x="2544" y="943"/>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283" name="Text Box 203"/>
            <p:cNvSpPr txBox="1">
              <a:spLocks noChangeArrowheads="1"/>
            </p:cNvSpPr>
            <p:nvPr/>
          </p:nvSpPr>
          <p:spPr bwMode="auto">
            <a:xfrm>
              <a:off x="2755" y="563"/>
              <a:ext cx="2902" cy="379"/>
            </a:xfrm>
            <a:prstGeom prst="rect">
              <a:avLst/>
            </a:prstGeom>
            <a:noFill/>
            <a:ln w="9525">
              <a:noFill/>
              <a:miter lim="800000"/>
              <a:headEnd/>
              <a:tailEnd/>
            </a:ln>
          </p:spPr>
          <p:txBody>
            <a:bodyPr wrap="none">
              <a:spAutoFit/>
            </a:bodyPr>
            <a:lstStyle/>
            <a:p>
              <a:pPr eaLnBrk="0" hangingPunct="0"/>
              <a:r>
                <a:rPr lang="en-US" altLang="zh-CN" sz="1600" b="1" dirty="0">
                  <a:latin typeface="Gill Sans MT" pitchFamily="34" charset="0"/>
                </a:rPr>
                <a:t>Network backbone</a:t>
              </a:r>
            </a:p>
          </p:txBody>
        </p:sp>
      </p:gr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30095</TotalTime>
  <Words>6255</Words>
  <Application>Microsoft Office PowerPoint</Application>
  <PresentationFormat>全屏显示(4:3)</PresentationFormat>
  <Paragraphs>867</Paragraphs>
  <Slides>82</Slides>
  <Notes>36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82</vt:i4>
      </vt:variant>
    </vt:vector>
  </HeadingPairs>
  <TitlesOfParts>
    <vt:vector size="94" baseType="lpstr">
      <vt:lpstr>-apple-system</vt:lpstr>
      <vt:lpstr>华文隶书</vt:lpstr>
      <vt:lpstr>宋体</vt:lpstr>
      <vt:lpstr>Arial</vt:lpstr>
      <vt:lpstr>Arial Narrow</vt:lpstr>
      <vt:lpstr>Gill Sans MT</vt:lpstr>
      <vt:lpstr>Rockwell</vt:lpstr>
      <vt:lpstr>Tahoma</vt:lpstr>
      <vt:lpstr>Times New Roman</vt:lpstr>
      <vt:lpstr>Wingdings</vt:lpstr>
      <vt:lpstr>Blends</vt:lpstr>
      <vt:lpstr>Visio</vt:lpstr>
      <vt:lpstr>Chapter 5 LAN &amp; MAC Sub layer</vt:lpstr>
      <vt:lpstr>Chapter 5 LAN &amp; MAC Sub layer</vt:lpstr>
      <vt:lpstr>5.1传统LAN的基本概念</vt:lpstr>
      <vt:lpstr>局域网中的数据链路层</vt:lpstr>
      <vt:lpstr>PowerPoint 演示文稿</vt:lpstr>
      <vt:lpstr>IEEE 802 Architecture</vt:lpstr>
      <vt:lpstr>Operation of higher layers over LAN</vt:lpstr>
      <vt:lpstr>LAN的传输媒体</vt:lpstr>
      <vt:lpstr>局域网的拓扑结构</vt:lpstr>
      <vt:lpstr>Chapter 5 LAN &amp; MAC Sub layer</vt:lpstr>
      <vt:lpstr>5.2 多路访问协议</vt:lpstr>
      <vt:lpstr>动态信道分配的假设</vt:lpstr>
      <vt:lpstr>争用协议一：ALOHA协议</vt:lpstr>
      <vt:lpstr>争用协议二：CSMA协议</vt:lpstr>
      <vt:lpstr>1-坚持式CSMA</vt:lpstr>
      <vt:lpstr>非坚持式CSMA</vt:lpstr>
      <vt:lpstr>p-坚持式CSMA</vt:lpstr>
      <vt:lpstr>CSMA/CD</vt:lpstr>
      <vt:lpstr>无线局域网（Wireless LAN）使用CSMA时存在的问题</vt:lpstr>
      <vt:lpstr>CSMA with Collision Avoidance协议</vt:lpstr>
      <vt:lpstr>CSMA/CA的分析</vt:lpstr>
      <vt:lpstr>Chapter 5 LAN &amp; MAC Sub layer</vt:lpstr>
      <vt:lpstr>5.3 以太网的MAC协议</vt:lpstr>
      <vt:lpstr>5.3.1 IEEE 802.3 CSMA/CD</vt:lpstr>
      <vt:lpstr>CSMA/CD技术</vt:lpstr>
      <vt:lpstr>CSMA/CD 流程图</vt:lpstr>
      <vt:lpstr>碰撞检测</vt:lpstr>
      <vt:lpstr>退避时间</vt:lpstr>
      <vt:lpstr>Binary Backoff</vt:lpstr>
      <vt:lpstr>802.3帧格式</vt:lpstr>
      <vt:lpstr>Ethernet MAC Address</vt:lpstr>
      <vt:lpstr>Baseband IEEE 802.3</vt:lpstr>
      <vt:lpstr>(a) 10Base5, (b) 10Base2, (c) 10Base-T</vt:lpstr>
      <vt:lpstr>IEEE 802.3与Ethernet帧格式的比较</vt:lpstr>
      <vt:lpstr>5.3.2Fast Ethernet</vt:lpstr>
      <vt:lpstr>PowerPoint 演示文稿</vt:lpstr>
      <vt:lpstr>5.3.3 Gigabit Ethernet</vt:lpstr>
      <vt:lpstr>Gigabit Ethernet的物理规范</vt:lpstr>
      <vt:lpstr>以太网速率的增长与应用场景*</vt:lpstr>
      <vt:lpstr>Chapter 5 LAN &amp; MAC Sub layer</vt:lpstr>
      <vt:lpstr>5.4 无线LAN</vt:lpstr>
      <vt:lpstr>5.4 无线LAN</vt:lpstr>
      <vt:lpstr>5.4 无线LAN</vt:lpstr>
      <vt:lpstr>PowerPoint 演示文稿</vt:lpstr>
      <vt:lpstr>PowerPoint 演示文稿</vt:lpstr>
      <vt:lpstr>IEEE 802.11 Protocols</vt:lpstr>
      <vt:lpstr>IEEE 802 .11基本概念及术语</vt:lpstr>
      <vt:lpstr>Extended Service Set (ESS)  BSS’s with wired Distribution System (DS) </vt:lpstr>
      <vt:lpstr>Overview, 802.11 Architecture</vt:lpstr>
      <vt:lpstr>802.11 MAC子层</vt:lpstr>
      <vt:lpstr>隐藏终端的解决方案</vt:lpstr>
      <vt:lpstr>802.11支持的两种操作模式 </vt:lpstr>
      <vt:lpstr>Operational processes Inter-Frame Spacing</vt:lpstr>
      <vt:lpstr>虚拟侦听和网络分配向量</vt:lpstr>
      <vt:lpstr>PowerPoint 演示文稿</vt:lpstr>
      <vt:lpstr>802.11MAC帧格式</vt:lpstr>
      <vt:lpstr>Address Field Description </vt:lpstr>
      <vt:lpstr>AP的作用</vt:lpstr>
      <vt:lpstr>Chapter 5 LAN &amp; MAC Sub layer</vt:lpstr>
      <vt:lpstr>5.5 网桥</vt:lpstr>
      <vt:lpstr>网桥的工作原理</vt:lpstr>
      <vt:lpstr>网桥所存在的问题</vt:lpstr>
      <vt:lpstr>网桥所存在的问题（续）</vt:lpstr>
      <vt:lpstr>网桥的类型</vt:lpstr>
      <vt:lpstr>透明网桥（transparent bridge）</vt:lpstr>
      <vt:lpstr>PowerPoint 演示文稿</vt:lpstr>
      <vt:lpstr>并行（parallel）透明网桥的问题</vt:lpstr>
      <vt:lpstr>生成树（spanning tree）网桥</vt:lpstr>
      <vt:lpstr>Chapter 5 LAN &amp; MAC Sub layer</vt:lpstr>
      <vt:lpstr>5.6 交换式局域网</vt:lpstr>
      <vt:lpstr>以太网的交换技术</vt:lpstr>
      <vt:lpstr>PowerPoint 演示文稿</vt:lpstr>
      <vt:lpstr>PowerPoint 演示文稿</vt:lpstr>
      <vt:lpstr>交换机的工作原理 </vt:lpstr>
      <vt:lpstr>交换机的连接方式</vt:lpstr>
      <vt:lpstr>Chapter 5 LAN &amp; MAC Sub layer</vt:lpstr>
      <vt:lpstr>VLAN的特点、作用和优点</vt:lpstr>
      <vt:lpstr>VLAN的隔离与连接</vt:lpstr>
      <vt:lpstr>VLAN的格式</vt:lpstr>
      <vt:lpstr>小结</vt:lpstr>
      <vt:lpstr>小结</vt:lpstr>
      <vt:lpstr>补充题</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hong peilin</cp:lastModifiedBy>
  <cp:revision>226</cp:revision>
  <dcterms:created xsi:type="dcterms:W3CDTF">2002-11-06T00:36:54Z</dcterms:created>
  <dcterms:modified xsi:type="dcterms:W3CDTF">2025-09-23T02:21:58Z</dcterms:modified>
</cp:coreProperties>
</file>