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88"/>
  </p:notesMasterIdLst>
  <p:handoutMasterIdLst>
    <p:handoutMasterId r:id="rId89"/>
  </p:handoutMasterIdLst>
  <p:sldIdLst>
    <p:sldId id="387" r:id="rId2"/>
    <p:sldId id="580" r:id="rId3"/>
    <p:sldId id="494" r:id="rId4"/>
    <p:sldId id="495" r:id="rId5"/>
    <p:sldId id="496" r:id="rId6"/>
    <p:sldId id="497" r:id="rId7"/>
    <p:sldId id="498" r:id="rId8"/>
    <p:sldId id="499" r:id="rId9"/>
    <p:sldId id="582" r:id="rId10"/>
    <p:sldId id="500" r:id="rId11"/>
    <p:sldId id="501" r:id="rId12"/>
    <p:sldId id="502" r:id="rId13"/>
    <p:sldId id="581" r:id="rId14"/>
    <p:sldId id="575" r:id="rId15"/>
    <p:sldId id="504" r:id="rId16"/>
    <p:sldId id="505" r:id="rId17"/>
    <p:sldId id="506" r:id="rId18"/>
    <p:sldId id="507" r:id="rId19"/>
    <p:sldId id="508" r:id="rId20"/>
    <p:sldId id="509" r:id="rId21"/>
    <p:sldId id="510" r:id="rId22"/>
    <p:sldId id="511" r:id="rId23"/>
    <p:sldId id="512" r:id="rId24"/>
    <p:sldId id="583" r:id="rId25"/>
    <p:sldId id="513" r:id="rId26"/>
    <p:sldId id="514" r:id="rId27"/>
    <p:sldId id="515" r:id="rId28"/>
    <p:sldId id="516" r:id="rId29"/>
    <p:sldId id="517" r:id="rId30"/>
    <p:sldId id="518" r:id="rId31"/>
    <p:sldId id="584" r:id="rId32"/>
    <p:sldId id="519" r:id="rId33"/>
    <p:sldId id="520" r:id="rId34"/>
    <p:sldId id="521" r:id="rId35"/>
    <p:sldId id="522" r:id="rId36"/>
    <p:sldId id="585" r:id="rId37"/>
    <p:sldId id="487" r:id="rId38"/>
    <p:sldId id="523" r:id="rId39"/>
    <p:sldId id="524" r:id="rId40"/>
    <p:sldId id="526" r:id="rId41"/>
    <p:sldId id="527" r:id="rId42"/>
    <p:sldId id="528" r:id="rId43"/>
    <p:sldId id="529" r:id="rId44"/>
    <p:sldId id="530" r:id="rId45"/>
    <p:sldId id="531" r:id="rId46"/>
    <p:sldId id="532" r:id="rId47"/>
    <p:sldId id="533" r:id="rId48"/>
    <p:sldId id="534" r:id="rId49"/>
    <p:sldId id="535" r:id="rId50"/>
    <p:sldId id="536" r:id="rId51"/>
    <p:sldId id="537" r:id="rId52"/>
    <p:sldId id="538" r:id="rId53"/>
    <p:sldId id="539" r:id="rId54"/>
    <p:sldId id="540" r:id="rId55"/>
    <p:sldId id="541" r:id="rId56"/>
    <p:sldId id="544" r:id="rId57"/>
    <p:sldId id="545" r:id="rId58"/>
    <p:sldId id="546" r:id="rId59"/>
    <p:sldId id="547" r:id="rId60"/>
    <p:sldId id="548" r:id="rId61"/>
    <p:sldId id="549" r:id="rId62"/>
    <p:sldId id="550" r:id="rId63"/>
    <p:sldId id="551" r:id="rId64"/>
    <p:sldId id="552" r:id="rId65"/>
    <p:sldId id="553" r:id="rId66"/>
    <p:sldId id="554" r:id="rId67"/>
    <p:sldId id="560" r:id="rId68"/>
    <p:sldId id="555" r:id="rId69"/>
    <p:sldId id="556" r:id="rId70"/>
    <p:sldId id="557" r:id="rId71"/>
    <p:sldId id="562" r:id="rId72"/>
    <p:sldId id="563" r:id="rId73"/>
    <p:sldId id="558" r:id="rId74"/>
    <p:sldId id="561" r:id="rId75"/>
    <p:sldId id="559" r:id="rId76"/>
    <p:sldId id="564" r:id="rId77"/>
    <p:sldId id="565" r:id="rId78"/>
    <p:sldId id="566" r:id="rId79"/>
    <p:sldId id="567" r:id="rId80"/>
    <p:sldId id="586" r:id="rId81"/>
    <p:sldId id="568" r:id="rId82"/>
    <p:sldId id="570" r:id="rId83"/>
    <p:sldId id="572" r:id="rId84"/>
    <p:sldId id="573" r:id="rId85"/>
    <p:sldId id="571" r:id="rId86"/>
    <p:sldId id="574" r:id="rId87"/>
  </p:sldIdLst>
  <p:sldSz cx="9144000" cy="6858000" type="screen4x3"/>
  <p:notesSz cx="6797675" cy="9928225"/>
  <p:defaultTextStyle>
    <a:defPPr>
      <a:defRPr lang="zh-CN"/>
    </a:defPPr>
    <a:lvl1pPr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3E5"/>
    <a:srgbClr val="D8DDE0"/>
    <a:srgbClr val="C0C8CC"/>
    <a:srgbClr val="706C78"/>
    <a:srgbClr val="CCECFF"/>
    <a:srgbClr val="FFFFCC"/>
    <a:srgbClr val="FA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3363" autoAdjust="0"/>
  </p:normalViewPr>
  <p:slideViewPr>
    <p:cSldViewPr>
      <p:cViewPr varScale="1">
        <p:scale>
          <a:sx n="89" d="100"/>
          <a:sy n="89" d="100"/>
        </p:scale>
        <p:origin x="108" y="756"/>
      </p:cViewPr>
      <p:guideLst>
        <p:guide orient="horz" pos="2205"/>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1"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850069"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1"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850069"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spcBef>
                <a:spcPct val="0"/>
              </a:spcBef>
              <a:defRPr sz="1200" b="0">
                <a:latin typeface="Arial" panose="020B0604020202020204" pitchFamily="34" charset="0"/>
              </a:defRPr>
            </a:lvl1pPr>
          </a:lstStyle>
          <a:p>
            <a:fld id="{D0B56D98-90B0-4427-8B12-C0A775665E63}" type="slidenum">
              <a:rPr lang="en-US" altLang="zh-CN"/>
              <a:pPr/>
              <a:t>‹#›</a:t>
            </a:fld>
            <a:endParaRPr lang="en-US" altLang="zh-CN"/>
          </a:p>
        </p:txBody>
      </p:sp>
    </p:spTree>
    <p:extLst>
      <p:ext uri="{BB962C8B-B14F-4D97-AF65-F5344CB8AC3E}">
        <p14:creationId xmlns:p14="http://schemas.microsoft.com/office/powerpoint/2010/main" val="1409070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1"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099" name="Rectangle 3"/>
          <p:cNvSpPr>
            <a:spLocks noGrp="1" noChangeArrowheads="1"/>
          </p:cNvSpPr>
          <p:nvPr>
            <p:ph type="dt" idx="1"/>
          </p:nvPr>
        </p:nvSpPr>
        <p:spPr bwMode="auto">
          <a:xfrm>
            <a:off x="3850069"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208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5"/>
          <p:cNvSpPr>
            <a:spLocks noGrp="1" noChangeArrowheads="1"/>
          </p:cNvSpPr>
          <p:nvPr>
            <p:ph type="body" sz="quarter" idx="3"/>
          </p:nvPr>
        </p:nvSpPr>
        <p:spPr bwMode="auto">
          <a:xfrm>
            <a:off x="680093" y="4715988"/>
            <a:ext cx="5437491" cy="4467862"/>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2102" name="Rectangle 6"/>
          <p:cNvSpPr>
            <a:spLocks noGrp="1" noChangeArrowheads="1"/>
          </p:cNvSpPr>
          <p:nvPr>
            <p:ph type="ftr" sz="quarter" idx="4"/>
          </p:nvPr>
        </p:nvSpPr>
        <p:spPr bwMode="auto">
          <a:xfrm>
            <a:off x="1"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103" name="Rectangle 7"/>
          <p:cNvSpPr>
            <a:spLocks noGrp="1" noChangeArrowheads="1"/>
          </p:cNvSpPr>
          <p:nvPr>
            <p:ph type="sldNum" sz="quarter" idx="5"/>
          </p:nvPr>
        </p:nvSpPr>
        <p:spPr bwMode="auto">
          <a:xfrm>
            <a:off x="3850069"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spcBef>
                <a:spcPct val="0"/>
              </a:spcBef>
              <a:defRPr sz="1200" b="0">
                <a:latin typeface="Arial" panose="020B0604020202020204" pitchFamily="34" charset="0"/>
              </a:defRPr>
            </a:lvl1pPr>
          </a:lstStyle>
          <a:p>
            <a:fld id="{35326B8F-58AF-44F7-9981-C2BAB13E2DD8}" type="slidenum">
              <a:rPr lang="en-US" altLang="zh-CN"/>
              <a:pPr/>
              <a:t>‹#›</a:t>
            </a:fld>
            <a:endParaRPr lang="en-US" altLang="zh-CN"/>
          </a:p>
        </p:txBody>
      </p:sp>
    </p:spTree>
    <p:extLst>
      <p:ext uri="{BB962C8B-B14F-4D97-AF65-F5344CB8AC3E}">
        <p14:creationId xmlns:p14="http://schemas.microsoft.com/office/powerpoint/2010/main" val="404157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0768">
              <a:defRPr/>
            </a:pPr>
            <a:endParaRPr lang="zh-CN" altLang="en-US" b="1" dirty="0"/>
          </a:p>
          <a:p>
            <a:endParaRPr lang="zh-CN" altLang="en-US" dirty="0"/>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3</a:t>
            </a:fld>
            <a:endParaRPr lang="en-US" altLang="zh-CN"/>
          </a:p>
        </p:txBody>
      </p:sp>
    </p:spTree>
    <p:extLst>
      <p:ext uri="{BB962C8B-B14F-4D97-AF65-F5344CB8AC3E}">
        <p14:creationId xmlns:p14="http://schemas.microsoft.com/office/powerpoint/2010/main" val="239094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79</a:t>
            </a:fld>
            <a:endParaRPr lang="en-US" altLang="zh-CN"/>
          </a:p>
        </p:txBody>
      </p:sp>
    </p:spTree>
    <p:extLst>
      <p:ext uri="{BB962C8B-B14F-4D97-AF65-F5344CB8AC3E}">
        <p14:creationId xmlns:p14="http://schemas.microsoft.com/office/powerpoint/2010/main" val="3379425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83987"/>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372" name="Rectangle 12"/>
          <p:cNvSpPr>
            <a:spLocks noGrp="1" noChangeArrowheads="1"/>
          </p:cNvSpPr>
          <p:nvPr>
            <p:ph type="ctrTitle"/>
          </p:nvPr>
        </p:nvSpPr>
        <p:spPr>
          <a:xfrm>
            <a:off x="990600" y="1676400"/>
            <a:ext cx="7772400" cy="1462088"/>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微软雅黑" panose="020B0503020204020204" pitchFamily="34" charset="-122"/>
                <a:ea typeface="微软雅黑" panose="020B0503020204020204" pitchFamily="34" charset="-122"/>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fld id="{15EF2E96-D12A-43F4-90E1-91221AEF6B6C}" type="slidenum">
              <a:rPr lang="en-US" altLang="zh-CN" smtClean="0"/>
              <a:pPr/>
              <a:t>‹#›</a:t>
            </a:fld>
            <a:endParaRPr lang="en-US" altLang="zh-CN"/>
          </a:p>
        </p:txBody>
      </p:sp>
      <p:sp>
        <p:nvSpPr>
          <p:cNvPr id="17" name="Rectangle 9">
            <a:extLst>
              <a:ext uri="{FF2B5EF4-FFF2-40B4-BE49-F238E27FC236}">
                <a16:creationId xmlns:a16="http://schemas.microsoft.com/office/drawing/2014/main" id="{ABCB2500-51A8-4E68-A484-9DA64F274BE4}"/>
              </a:ext>
            </a:extLst>
          </p:cNvPr>
          <p:cNvSpPr txBox="1">
            <a:spLocks noChangeArrowheads="1"/>
          </p:cNvSpPr>
          <p:nvPr userDrawn="1"/>
        </p:nvSpPr>
        <p:spPr bwMode="auto">
          <a:xfrm>
            <a:off x="1150938" y="-465486"/>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endParaRPr lang="zh-CN" altLang="en-US" b="0" kern="0" dirty="0">
              <a:latin typeface="微软雅黑" panose="020B0503020204020204" pitchFamily="34" charset="-122"/>
              <a:ea typeface="微软雅黑" panose="020B0503020204020204" pitchFamily="34" charset="-122"/>
            </a:endParaRPr>
          </a:p>
        </p:txBody>
      </p:sp>
      <p:pic>
        <p:nvPicPr>
          <p:cNvPr id="18" name="Picture 4">
            <a:extLst>
              <a:ext uri="{FF2B5EF4-FFF2-40B4-BE49-F238E27FC236}">
                <a16:creationId xmlns:a16="http://schemas.microsoft.com/office/drawing/2014/main" id="{FCE5755C-AB55-4BA8-9EF6-FBA1C811524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E00E2842-1A69-4D8B-8103-4B1730B05894}" type="slidenum">
              <a:rPr lang="en-US" altLang="zh-CN"/>
              <a:pPr/>
              <a:t>‹#›</a:t>
            </a:fld>
            <a:endParaRPr lang="en-US" altLang="zh-CN"/>
          </a:p>
        </p:txBody>
      </p:sp>
    </p:spTree>
    <p:extLst>
      <p:ext uri="{BB962C8B-B14F-4D97-AF65-F5344CB8AC3E}">
        <p14:creationId xmlns:p14="http://schemas.microsoft.com/office/powerpoint/2010/main" val="120816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D8892C16-4010-44C0-AD89-C81D95F4A59A}" type="slidenum">
              <a:rPr lang="en-US" altLang="zh-CN"/>
              <a:pPr/>
              <a:t>‹#›</a:t>
            </a:fld>
            <a:endParaRPr lang="en-US" altLang="zh-CN"/>
          </a:p>
        </p:txBody>
      </p:sp>
    </p:spTree>
    <p:extLst>
      <p:ext uri="{BB962C8B-B14F-4D97-AF65-F5344CB8AC3E}">
        <p14:creationId xmlns:p14="http://schemas.microsoft.com/office/powerpoint/2010/main" val="334987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766415"/>
          </a:xfrm>
          <a:prstGeom prst="rect">
            <a:avLst/>
          </a:prstGeom>
        </p:spPr>
        <p:txBody>
          <a:bodyPr/>
          <a:lstStyle>
            <a:lvl1pPr>
              <a:defRPr b="1"/>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6AD00D0F-399A-4701-AC01-D85705F5294D}" type="slidenum">
              <a:rPr lang="en-US" altLang="zh-CN"/>
              <a:pPr/>
              <a:t>‹#›</a:t>
            </a:fld>
            <a:endParaRPr lang="en-US" altLang="zh-CN"/>
          </a:p>
        </p:txBody>
      </p:sp>
    </p:spTree>
    <p:extLst>
      <p:ext uri="{BB962C8B-B14F-4D97-AF65-F5344CB8AC3E}">
        <p14:creationId xmlns:p14="http://schemas.microsoft.com/office/powerpoint/2010/main" val="386660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6E08D66-28D9-4CCD-B744-FFBA8203F8B3}" type="slidenum">
              <a:rPr lang="en-US" altLang="zh-CN"/>
              <a:pPr/>
              <a:t>‹#›</a:t>
            </a:fld>
            <a:endParaRPr lang="en-US" altLang="zh-CN"/>
          </a:p>
        </p:txBody>
      </p:sp>
    </p:spTree>
    <p:extLst>
      <p:ext uri="{BB962C8B-B14F-4D97-AF65-F5344CB8AC3E}">
        <p14:creationId xmlns:p14="http://schemas.microsoft.com/office/powerpoint/2010/main" val="209476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1E326F8-6D16-4170-95A9-545F08995589}" type="slidenum">
              <a:rPr lang="en-US" altLang="zh-CN"/>
              <a:pPr/>
              <a:t>‹#›</a:t>
            </a:fld>
            <a:endParaRPr lang="en-US" altLang="zh-CN"/>
          </a:p>
        </p:txBody>
      </p:sp>
    </p:spTree>
    <p:extLst>
      <p:ext uri="{BB962C8B-B14F-4D97-AF65-F5344CB8AC3E}">
        <p14:creationId xmlns:p14="http://schemas.microsoft.com/office/powerpoint/2010/main" val="40235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3670B265-116F-4560-ADB6-F3A50DBD0E21}" type="slidenum">
              <a:rPr lang="en-US" altLang="zh-CN"/>
              <a:pPr/>
              <a:t>‹#›</a:t>
            </a:fld>
            <a:endParaRPr lang="en-US" altLang="zh-CN"/>
          </a:p>
        </p:txBody>
      </p:sp>
    </p:spTree>
    <p:extLst>
      <p:ext uri="{BB962C8B-B14F-4D97-AF65-F5344CB8AC3E}">
        <p14:creationId xmlns:p14="http://schemas.microsoft.com/office/powerpoint/2010/main" val="334115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FEA1BA5-9836-417C-8DB8-0076C6744C01}" type="slidenum">
              <a:rPr lang="en-US" altLang="zh-CN"/>
              <a:pPr/>
              <a:t>‹#›</a:t>
            </a:fld>
            <a:endParaRPr lang="en-US" altLang="zh-CN"/>
          </a:p>
        </p:txBody>
      </p:sp>
    </p:spTree>
    <p:extLst>
      <p:ext uri="{BB962C8B-B14F-4D97-AF65-F5344CB8AC3E}">
        <p14:creationId xmlns:p14="http://schemas.microsoft.com/office/powerpoint/2010/main" val="168644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9DF1D64A-0581-48F6-A892-24AD3C427C12}" type="slidenum">
              <a:rPr lang="en-US" altLang="zh-CN"/>
              <a:pPr/>
              <a:t>‹#›</a:t>
            </a:fld>
            <a:endParaRPr lang="en-US" altLang="zh-CN"/>
          </a:p>
        </p:txBody>
      </p:sp>
    </p:spTree>
    <p:extLst>
      <p:ext uri="{BB962C8B-B14F-4D97-AF65-F5344CB8AC3E}">
        <p14:creationId xmlns:p14="http://schemas.microsoft.com/office/powerpoint/2010/main" val="308310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E785E671-03F1-49B3-A26D-E4A1B8238940}" type="slidenum">
              <a:rPr lang="en-US" altLang="zh-CN"/>
              <a:pPr/>
              <a:t>‹#›</a:t>
            </a:fld>
            <a:endParaRPr lang="en-US" altLang="zh-CN"/>
          </a:p>
        </p:txBody>
      </p:sp>
    </p:spTree>
    <p:extLst>
      <p:ext uri="{BB962C8B-B14F-4D97-AF65-F5344CB8AC3E}">
        <p14:creationId xmlns:p14="http://schemas.microsoft.com/office/powerpoint/2010/main" val="352926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9B183AA0-56A2-4BC4-AE09-E077E88CAE14}" type="slidenum">
              <a:rPr lang="en-US" altLang="zh-CN"/>
              <a:pPr/>
              <a:t>‹#›</a:t>
            </a:fld>
            <a:endParaRPr lang="en-US" altLang="zh-CN"/>
          </a:p>
        </p:txBody>
      </p:sp>
    </p:spTree>
    <p:extLst>
      <p:ext uri="{BB962C8B-B14F-4D97-AF65-F5344CB8AC3E}">
        <p14:creationId xmlns:p14="http://schemas.microsoft.com/office/powerpoint/2010/main" val="131807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b="0">
                <a:latin typeface="微软雅黑" panose="020B0503020204020204" pitchFamily="34" charset="-122"/>
                <a:ea typeface="微软雅黑" panose="020B0503020204020204" pitchFamily="34" charset="-122"/>
              </a:defRPr>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b="0">
                <a:latin typeface="微软雅黑" panose="020B0503020204020204" pitchFamily="34" charset="-122"/>
                <a:ea typeface="微软雅黑" panose="020B0503020204020204" pitchFamily="34" charset="-122"/>
              </a:defRPr>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b="0">
                <a:latin typeface="微软雅黑" panose="020B0503020204020204" pitchFamily="34" charset="-122"/>
                <a:ea typeface="微软雅黑" panose="020B0503020204020204" pitchFamily="34" charset="-122"/>
              </a:defRPr>
            </a:lvl1pPr>
          </a:lstStyle>
          <a:p>
            <a:fld id="{1638AB7B-7856-4752-AEAC-90AC7F01D056}" type="slidenum">
              <a:rPr lang="en-US" altLang="zh-CN" smtClean="0"/>
              <a:pPr/>
              <a:t>‹#›</a:t>
            </a:fld>
            <a:endParaRPr lang="en-US" altLang="zh-CN"/>
          </a:p>
        </p:txBody>
      </p:sp>
      <p:sp>
        <p:nvSpPr>
          <p:cNvPr id="14" name="Rectangle 9">
            <a:extLst>
              <a:ext uri="{FF2B5EF4-FFF2-40B4-BE49-F238E27FC236}">
                <a16:creationId xmlns:a16="http://schemas.microsoft.com/office/drawing/2014/main" id="{24B5D669-6210-46E1-9105-BD4169D5D625}"/>
              </a:ext>
            </a:extLst>
          </p:cNvPr>
          <p:cNvSpPr>
            <a:spLocks noGrp="1" noChangeArrowheads="1"/>
          </p:cNvSpPr>
          <p:nvPr>
            <p:ph type="title"/>
          </p:nvPr>
        </p:nvSpPr>
        <p:spPr bwMode="auto">
          <a:xfrm>
            <a:off x="1150938" y="-465486"/>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zh-CN" altLang="en-US" dirty="0"/>
          </a:p>
        </p:txBody>
      </p:sp>
      <p:pic>
        <p:nvPicPr>
          <p:cNvPr id="15" name="Picture 4">
            <a:extLst>
              <a:ext uri="{FF2B5EF4-FFF2-40B4-BE49-F238E27FC236}">
                <a16:creationId xmlns:a16="http://schemas.microsoft.com/office/drawing/2014/main" id="{12DCA2FF-FD0B-4790-9FA5-B23342D5483F}"/>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91487095-CEFC-4769-BB9F-07E14E500D3F}"/>
              </a:ext>
            </a:extLst>
          </p:cNvPr>
          <p:cNvSpPr>
            <a:spLocks noChangeArrowheads="1"/>
          </p:cNvSpPr>
          <p:nvPr userDrawn="1"/>
        </p:nvSpPr>
        <p:spPr bwMode="ltGray">
          <a:xfrm>
            <a:off x="290513" y="393351"/>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7" name="Rectangle 3">
            <a:extLst>
              <a:ext uri="{FF2B5EF4-FFF2-40B4-BE49-F238E27FC236}">
                <a16:creationId xmlns:a16="http://schemas.microsoft.com/office/drawing/2014/main" id="{7ADFAA32-FFCA-459C-8EA0-86DDEB0C1943}"/>
              </a:ext>
            </a:extLst>
          </p:cNvPr>
          <p:cNvSpPr>
            <a:spLocks noChangeArrowheads="1"/>
          </p:cNvSpPr>
          <p:nvPr userDrawn="1"/>
        </p:nvSpPr>
        <p:spPr bwMode="ltGray">
          <a:xfrm>
            <a:off x="673100" y="3933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8" name="Rectangle 4">
            <a:extLst>
              <a:ext uri="{FF2B5EF4-FFF2-40B4-BE49-F238E27FC236}">
                <a16:creationId xmlns:a16="http://schemas.microsoft.com/office/drawing/2014/main" id="{1CA895ED-F145-44AF-84A1-9BFD832AEB45}"/>
              </a:ext>
            </a:extLst>
          </p:cNvPr>
          <p:cNvSpPr>
            <a:spLocks noChangeArrowheads="1"/>
          </p:cNvSpPr>
          <p:nvPr userDrawn="1"/>
        </p:nvSpPr>
        <p:spPr bwMode="ltGray">
          <a:xfrm>
            <a:off x="414338" y="815626"/>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9" name="Rectangle 5">
            <a:extLst>
              <a:ext uri="{FF2B5EF4-FFF2-40B4-BE49-F238E27FC236}">
                <a16:creationId xmlns:a16="http://schemas.microsoft.com/office/drawing/2014/main" id="{174643D7-EE05-4294-BEE7-764B0ED72665}"/>
              </a:ext>
            </a:extLst>
          </p:cNvPr>
          <p:cNvSpPr>
            <a:spLocks noChangeArrowheads="1"/>
          </p:cNvSpPr>
          <p:nvPr userDrawn="1"/>
        </p:nvSpPr>
        <p:spPr bwMode="ltGray">
          <a:xfrm>
            <a:off x="784225" y="815626"/>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0" name="Rectangle 6">
            <a:extLst>
              <a:ext uri="{FF2B5EF4-FFF2-40B4-BE49-F238E27FC236}">
                <a16:creationId xmlns:a16="http://schemas.microsoft.com/office/drawing/2014/main" id="{96837FC3-4FCF-4F5B-9273-E80BA80402AD}"/>
              </a:ext>
            </a:extLst>
          </p:cNvPr>
          <p:cNvSpPr>
            <a:spLocks noChangeArrowheads="1"/>
          </p:cNvSpPr>
          <p:nvPr userDrawn="1"/>
        </p:nvSpPr>
        <p:spPr bwMode="ltGray">
          <a:xfrm>
            <a:off x="0" y="7426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1" name="Rectangle 7">
            <a:extLst>
              <a:ext uri="{FF2B5EF4-FFF2-40B4-BE49-F238E27FC236}">
                <a16:creationId xmlns:a16="http://schemas.microsoft.com/office/drawing/2014/main" id="{8AB63B92-C52E-4F87-A678-A1547C32A235}"/>
              </a:ext>
            </a:extLst>
          </p:cNvPr>
          <p:cNvSpPr>
            <a:spLocks noChangeArrowheads="1"/>
          </p:cNvSpPr>
          <p:nvPr userDrawn="1"/>
        </p:nvSpPr>
        <p:spPr bwMode="gray">
          <a:xfrm>
            <a:off x="635000" y="285401"/>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2" name="Rectangle 8">
            <a:extLst>
              <a:ext uri="{FF2B5EF4-FFF2-40B4-BE49-F238E27FC236}">
                <a16:creationId xmlns:a16="http://schemas.microsoft.com/office/drawing/2014/main" id="{B72594D2-66E7-4408-961B-BC8C1C36FF58}"/>
              </a:ext>
            </a:extLst>
          </p:cNvPr>
          <p:cNvSpPr>
            <a:spLocks noChangeArrowheads="1"/>
          </p:cNvSpPr>
          <p:nvPr userDrawn="1"/>
        </p:nvSpPr>
        <p:spPr bwMode="gray">
          <a:xfrm>
            <a:off x="315913" y="1075976"/>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752"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ana.org/assignments/port-numb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2.bin"/><Relationship Id="rId3" Type="http://schemas.openxmlformats.org/officeDocument/2006/relationships/oleObject" Target="../embeddings/oleObject1.bin"/><Relationship Id="rId21" Type="http://schemas.openxmlformats.org/officeDocument/2006/relationships/oleObject" Target="../embeddings/oleObject14.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2.bin"/><Relationship Id="rId15" Type="http://schemas.openxmlformats.org/officeDocument/2006/relationships/oleObject" Target="../embeddings/oleObject10.bin"/><Relationship Id="rId10" Type="http://schemas.openxmlformats.org/officeDocument/2006/relationships/oleObject" Target="../embeddings/oleObject6.bin"/><Relationship Id="rId19" Type="http://schemas.openxmlformats.org/officeDocument/2006/relationships/image" Target="../media/image9.wmf"/><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image" Target="../media/image7.wmf"/><Relationship Id="rId22" Type="http://schemas.openxmlformats.org/officeDocument/2006/relationships/oleObject" Target="../embeddings/oleObject15.bin"/></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2.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4.bin"/><Relationship Id="rId4" Type="http://schemas.openxmlformats.org/officeDocument/2006/relationships/image" Target="../media/image5.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t>8.1 </a:t>
            </a:r>
            <a:r>
              <a:rPr lang="zh-CN" altLang="en-GB" b="1" dirty="0"/>
              <a:t>传输层服务</a:t>
            </a:r>
          </a:p>
          <a:p>
            <a:pPr eaLnBrk="1" hangingPunct="1"/>
            <a:r>
              <a:rPr lang="en-GB" altLang="zh-CN" b="1" dirty="0"/>
              <a:t>8.2 </a:t>
            </a:r>
            <a:r>
              <a:rPr lang="zh-CN" altLang="en-GB" b="1" dirty="0"/>
              <a:t>传输层</a:t>
            </a:r>
            <a:r>
              <a:rPr lang="zh-CN" altLang="en-US" b="1" dirty="0"/>
              <a:t>寻址</a:t>
            </a:r>
            <a:endParaRPr lang="en-GB" altLang="zh-CN" b="1" dirty="0"/>
          </a:p>
          <a:p>
            <a:pPr eaLnBrk="1" hangingPunct="1"/>
            <a:r>
              <a:rPr lang="en-GB" altLang="zh-CN" b="1" dirty="0"/>
              <a:t>8.3 </a:t>
            </a:r>
            <a:r>
              <a:rPr lang="zh-CN" altLang="en-US" b="1" dirty="0"/>
              <a:t>传输层连接</a:t>
            </a:r>
          </a:p>
          <a:p>
            <a:pPr eaLnBrk="1" hangingPunct="1"/>
            <a:r>
              <a:rPr lang="en-US" altLang="zh-CN" b="1" dirty="0"/>
              <a:t>8.4 Internet</a:t>
            </a:r>
            <a:r>
              <a:rPr lang="zh-CN" altLang="en-US" b="1" dirty="0"/>
              <a:t>中的传输层协议</a:t>
            </a:r>
          </a:p>
          <a:p>
            <a:pPr lvl="1" eaLnBrk="1" hangingPunct="1"/>
            <a:r>
              <a:rPr lang="en-US" altLang="zh-CN" b="1" dirty="0"/>
              <a:t>8.4.1 </a:t>
            </a:r>
            <a:r>
              <a:rPr lang="zh-CN" altLang="en-US" b="1" dirty="0"/>
              <a:t>用户数据报协议</a:t>
            </a:r>
            <a:r>
              <a:rPr lang="en-US" altLang="zh-CN" b="1" dirty="0"/>
              <a:t>UDP</a:t>
            </a:r>
            <a:endParaRPr lang="en-GB" altLang="zh-CN" b="1" dirty="0"/>
          </a:p>
          <a:p>
            <a:pPr lvl="1" eaLnBrk="1" hangingPunct="1"/>
            <a:r>
              <a:rPr lang="en-US" altLang="zh-CN" b="1" dirty="0"/>
              <a:t>8.4.2 </a:t>
            </a:r>
            <a:r>
              <a:rPr lang="zh-CN" altLang="en-US" b="1" dirty="0"/>
              <a:t>传输控制协议</a:t>
            </a:r>
            <a:r>
              <a:rPr lang="en-US" altLang="zh-CN" b="1" dirty="0"/>
              <a:t>TCP</a:t>
            </a:r>
            <a:endParaRPr lang="zh-CN" altLang="en-US" b="1" dirty="0"/>
          </a:p>
          <a:p>
            <a:pPr eaLnBrk="1" hangingPunct="1"/>
            <a:r>
              <a:rPr lang="en-GB" altLang="zh-CN" b="1" dirty="0"/>
              <a:t>8.5 </a:t>
            </a:r>
            <a:r>
              <a:rPr lang="en-US" altLang="zh-CN" b="1" dirty="0"/>
              <a:t>Berkeley Socket </a:t>
            </a:r>
          </a:p>
          <a:p>
            <a:pPr eaLnBrk="1" hangingPunct="1">
              <a:defRPr/>
            </a:pPr>
            <a:endParaRPr lang="zh-CN" altLang="en-US" b="1" dirty="0"/>
          </a:p>
        </p:txBody>
      </p:sp>
    </p:spTree>
    <p:extLst>
      <p:ext uri="{BB962C8B-B14F-4D97-AF65-F5344CB8AC3E}">
        <p14:creationId xmlns:p14="http://schemas.microsoft.com/office/powerpoint/2010/main" val="200323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56DED2-ADBE-408D-87A3-A72293EDFFFE}"/>
              </a:ext>
            </a:extLst>
          </p:cNvPr>
          <p:cNvSpPr>
            <a:spLocks noGrp="1"/>
          </p:cNvSpPr>
          <p:nvPr>
            <p:ph type="title"/>
          </p:nvPr>
        </p:nvSpPr>
        <p:spPr/>
        <p:txBody>
          <a:bodyPr/>
          <a:lstStyle/>
          <a:p>
            <a:r>
              <a:rPr lang="en-US" altLang="zh-CN" dirty="0"/>
              <a:t> </a:t>
            </a:r>
            <a:r>
              <a:rPr lang="zh-CN" altLang="en-US" dirty="0"/>
              <a:t>传输层寻址</a:t>
            </a:r>
          </a:p>
        </p:txBody>
      </p:sp>
      <p:sp>
        <p:nvSpPr>
          <p:cNvPr id="3" name="内容占位符 2">
            <a:extLst>
              <a:ext uri="{FF2B5EF4-FFF2-40B4-BE49-F238E27FC236}">
                <a16:creationId xmlns:a16="http://schemas.microsoft.com/office/drawing/2014/main" id="{7B4A2008-685C-49DE-B83B-36957D19FACD}"/>
              </a:ext>
            </a:extLst>
          </p:cNvPr>
          <p:cNvSpPr>
            <a:spLocks noGrp="1"/>
          </p:cNvSpPr>
          <p:nvPr>
            <p:ph idx="1"/>
          </p:nvPr>
        </p:nvSpPr>
        <p:spPr>
          <a:xfrm>
            <a:off x="304800" y="1219200"/>
            <a:ext cx="8537575" cy="1447800"/>
          </a:xfrm>
        </p:spPr>
        <p:txBody>
          <a:bodyPr/>
          <a:lstStyle/>
          <a:p>
            <a:r>
              <a:rPr lang="zh-CN" altLang="en-US" sz="2400" b="1" dirty="0"/>
              <a:t>由于传输层为上层提供复用机制，因此，当一个传输层进程希望与另一个进程建立连接时，必须指定对方传输层所对应的</a:t>
            </a:r>
            <a:r>
              <a:rPr lang="en-US" altLang="zh-CN" sz="2400" b="1" dirty="0"/>
              <a:t>TSAP</a:t>
            </a:r>
            <a:r>
              <a:rPr lang="zh-CN" altLang="en-US" sz="2400" b="1" dirty="0"/>
              <a:t>地址</a:t>
            </a:r>
            <a:endParaRPr lang="en-US" altLang="zh-CN" sz="2400" b="1" dirty="0"/>
          </a:p>
          <a:p>
            <a:endParaRPr lang="zh-CN" altLang="en-US" dirty="0"/>
          </a:p>
        </p:txBody>
      </p:sp>
      <p:pic>
        <p:nvPicPr>
          <p:cNvPr id="4" name="Picture 4">
            <a:extLst>
              <a:ext uri="{FF2B5EF4-FFF2-40B4-BE49-F238E27FC236}">
                <a16:creationId xmlns:a16="http://schemas.microsoft.com/office/drawing/2014/main" id="{CA1A4D29-845E-4E7B-A37B-DDC8E170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98" y="2633870"/>
            <a:ext cx="5823502" cy="368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a:extLst>
              <a:ext uri="{FF2B5EF4-FFF2-40B4-BE49-F238E27FC236}">
                <a16:creationId xmlns:a16="http://schemas.microsoft.com/office/drawing/2014/main" id="{9D0910AA-560C-44D1-9281-D4243D8FD7F1}"/>
              </a:ext>
            </a:extLst>
          </p:cNvPr>
          <p:cNvSpPr txBox="1">
            <a:spLocks noChangeArrowheads="1"/>
          </p:cNvSpPr>
          <p:nvPr/>
        </p:nvSpPr>
        <p:spPr bwMode="auto">
          <a:xfrm>
            <a:off x="6324600" y="2900828"/>
            <a:ext cx="2687637" cy="3148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just">
              <a:spcBef>
                <a:spcPct val="50000"/>
              </a:spcBef>
              <a:buClrTx/>
              <a:buSzTx/>
              <a:buFontTx/>
              <a:buNone/>
            </a:pPr>
            <a:r>
              <a:rPr kumimoji="0" lang="en-US" altLang="zh-CN" sz="1600" b="1" dirty="0">
                <a:solidFill>
                  <a:schemeClr val="bg1"/>
                </a:solidFill>
                <a:latin typeface="Comic Sans MS" panose="030F0702030302020204" pitchFamily="66" charset="0"/>
                <a:ea typeface="微软雅黑" panose="020B0503020204020204" pitchFamily="34" charset="-122"/>
              </a:rPr>
              <a:t>Host2</a:t>
            </a:r>
            <a:r>
              <a:rPr kumimoji="0" lang="zh-CN" altLang="en-US" sz="1600" b="1" dirty="0">
                <a:solidFill>
                  <a:schemeClr val="bg1"/>
                </a:solidFill>
                <a:latin typeface="Comic Sans MS" panose="030F0702030302020204" pitchFamily="66" charset="0"/>
                <a:ea typeface="微软雅黑" panose="020B0503020204020204" pitchFamily="34" charset="-122"/>
              </a:rPr>
              <a:t>的时间服务进程运行在</a:t>
            </a:r>
            <a:r>
              <a:rPr kumimoji="0" lang="en-US" altLang="zh-CN" sz="1600" b="1" dirty="0">
                <a:solidFill>
                  <a:schemeClr val="bg1"/>
                </a:solidFill>
                <a:latin typeface="Comic Sans MS" panose="030F0702030302020204" pitchFamily="66" charset="0"/>
                <a:ea typeface="微软雅黑" panose="020B0503020204020204" pitchFamily="34" charset="-122"/>
              </a:rPr>
              <a:t>122</a:t>
            </a:r>
            <a:r>
              <a:rPr kumimoji="0" lang="zh-CN" altLang="en-US" sz="1600" b="1" dirty="0">
                <a:solidFill>
                  <a:schemeClr val="bg1"/>
                </a:solidFill>
                <a:latin typeface="Comic Sans MS" panose="030F0702030302020204" pitchFamily="66" charset="0"/>
                <a:ea typeface="微软雅黑" panose="020B0503020204020204" pitchFamily="34" charset="-122"/>
              </a:rPr>
              <a:t>号</a:t>
            </a:r>
            <a:r>
              <a:rPr kumimoji="0" lang="en-US" altLang="zh-CN" sz="1600" b="1" dirty="0">
                <a:solidFill>
                  <a:schemeClr val="bg1"/>
                </a:solidFill>
                <a:latin typeface="Comic Sans MS" panose="030F0702030302020204" pitchFamily="66" charset="0"/>
                <a:ea typeface="微软雅黑" panose="020B0503020204020204" pitchFamily="34" charset="-122"/>
              </a:rPr>
              <a:t>TSAP</a:t>
            </a:r>
            <a:r>
              <a:rPr kumimoji="0" lang="zh-CN" altLang="en-US" sz="1600" b="1" dirty="0">
                <a:solidFill>
                  <a:schemeClr val="bg1"/>
                </a:solidFill>
                <a:latin typeface="Comic Sans MS" panose="030F0702030302020204" pitchFamily="66" charset="0"/>
                <a:ea typeface="微软雅黑" panose="020B0503020204020204" pitchFamily="34" charset="-122"/>
              </a:rPr>
              <a:t>上，等待服务请求。</a:t>
            </a:r>
          </a:p>
          <a:p>
            <a:pPr algn="just">
              <a:spcBef>
                <a:spcPct val="50000"/>
              </a:spcBef>
              <a:buClrTx/>
              <a:buSzTx/>
              <a:buFontTx/>
              <a:buNone/>
            </a:pPr>
            <a:r>
              <a:rPr kumimoji="0" lang="en-US" altLang="zh-CN" sz="1600" b="1" dirty="0">
                <a:solidFill>
                  <a:schemeClr val="bg1"/>
                </a:solidFill>
                <a:latin typeface="Comic Sans MS" panose="030F0702030302020204" pitchFamily="66" charset="0"/>
                <a:ea typeface="微软雅黑" panose="020B0503020204020204" pitchFamily="34" charset="-122"/>
              </a:rPr>
              <a:t>Host1</a:t>
            </a:r>
            <a:r>
              <a:rPr kumimoji="0" lang="zh-CN" altLang="en-US" sz="1600" b="1" dirty="0">
                <a:solidFill>
                  <a:schemeClr val="bg1"/>
                </a:solidFill>
                <a:latin typeface="Comic Sans MS" panose="030F0702030302020204" pitchFamily="66" charset="0"/>
                <a:ea typeface="微软雅黑" panose="020B0503020204020204" pitchFamily="34" charset="-122"/>
              </a:rPr>
              <a:t>应用进程发出连接请求，并指明源</a:t>
            </a:r>
            <a:r>
              <a:rPr kumimoji="0" lang="en-US" altLang="zh-CN" sz="1600" b="1" dirty="0">
                <a:solidFill>
                  <a:schemeClr val="bg1"/>
                </a:solidFill>
                <a:latin typeface="Comic Sans MS" panose="030F0702030302020204" pitchFamily="66" charset="0"/>
                <a:ea typeface="微软雅黑" panose="020B0503020204020204" pitchFamily="34" charset="-122"/>
              </a:rPr>
              <a:t>TSAP=6，</a:t>
            </a:r>
            <a:r>
              <a:rPr kumimoji="0" lang="zh-CN" altLang="en-US" sz="1600" b="1" dirty="0">
                <a:solidFill>
                  <a:schemeClr val="bg1"/>
                </a:solidFill>
                <a:latin typeface="Comic Sans MS" panose="030F0702030302020204" pitchFamily="66" charset="0"/>
                <a:ea typeface="微软雅黑" panose="020B0503020204020204" pitchFamily="34" charset="-122"/>
              </a:rPr>
              <a:t>目的</a:t>
            </a:r>
            <a:r>
              <a:rPr kumimoji="0" lang="en-US" altLang="zh-CN" sz="1600" b="1" dirty="0">
                <a:solidFill>
                  <a:schemeClr val="bg1"/>
                </a:solidFill>
                <a:latin typeface="Comic Sans MS" panose="030F0702030302020204" pitchFamily="66" charset="0"/>
                <a:ea typeface="微软雅黑" panose="020B0503020204020204" pitchFamily="34" charset="-122"/>
              </a:rPr>
              <a:t>TSAP=122。</a:t>
            </a:r>
          </a:p>
          <a:p>
            <a:pPr algn="just">
              <a:spcBef>
                <a:spcPct val="50000"/>
              </a:spcBef>
              <a:buClrTx/>
              <a:buSzTx/>
              <a:buFontTx/>
              <a:buNone/>
            </a:pPr>
            <a:r>
              <a:rPr kumimoji="0" lang="zh-CN" altLang="en-US" sz="1600" b="1" dirty="0">
                <a:solidFill>
                  <a:schemeClr val="bg1"/>
                </a:solidFill>
                <a:latin typeface="Comic Sans MS" panose="030F0702030302020204" pitchFamily="66" charset="0"/>
                <a:ea typeface="微软雅黑" panose="020B0503020204020204" pitchFamily="34" charset="-122"/>
              </a:rPr>
              <a:t>网络层实体向</a:t>
            </a:r>
            <a:r>
              <a:rPr kumimoji="0" lang="en-US" altLang="zh-CN" sz="1600" b="1" dirty="0">
                <a:solidFill>
                  <a:schemeClr val="bg1"/>
                </a:solidFill>
                <a:latin typeface="Comic Sans MS" panose="030F0702030302020204" pitchFamily="66" charset="0"/>
                <a:ea typeface="微软雅黑" panose="020B0503020204020204" pitchFamily="34" charset="-122"/>
              </a:rPr>
              <a:t>Host2</a:t>
            </a:r>
            <a:r>
              <a:rPr kumimoji="0" lang="zh-CN" altLang="en-US" sz="1600" b="1" dirty="0">
                <a:solidFill>
                  <a:schemeClr val="bg1"/>
                </a:solidFill>
                <a:latin typeface="Comic Sans MS" panose="030F0702030302020204" pitchFamily="66" charset="0"/>
                <a:ea typeface="微软雅黑" panose="020B0503020204020204" pitchFamily="34" charset="-122"/>
              </a:rPr>
              <a:t>建立连接（对于非连接网络，仅向</a:t>
            </a:r>
            <a:r>
              <a:rPr kumimoji="0" lang="en-US" altLang="zh-CN" sz="1600" b="1" dirty="0">
                <a:solidFill>
                  <a:schemeClr val="bg1"/>
                </a:solidFill>
                <a:latin typeface="Comic Sans MS" panose="030F0702030302020204" pitchFamily="66" charset="0"/>
                <a:ea typeface="微软雅黑" panose="020B0503020204020204" pitchFamily="34" charset="-122"/>
              </a:rPr>
              <a:t>Host2</a:t>
            </a:r>
            <a:r>
              <a:rPr kumimoji="0" lang="zh-CN" altLang="en-US" sz="1600" b="1" dirty="0">
                <a:solidFill>
                  <a:schemeClr val="bg1"/>
                </a:solidFill>
                <a:latin typeface="Comic Sans MS" panose="030F0702030302020204" pitchFamily="66" charset="0"/>
                <a:ea typeface="微软雅黑" panose="020B0503020204020204" pitchFamily="34" charset="-122"/>
              </a:rPr>
              <a:t>发送分组）</a:t>
            </a:r>
            <a:endParaRPr kumimoji="0" lang="en-US" altLang="zh-CN" sz="1600" b="1" dirty="0">
              <a:solidFill>
                <a:schemeClr val="bg1"/>
              </a:solidFill>
              <a:latin typeface="Comic Sans MS" panose="030F0702030302020204" pitchFamily="66" charset="0"/>
              <a:ea typeface="微软雅黑" panose="020B0503020204020204" pitchFamily="34" charset="-122"/>
            </a:endParaRPr>
          </a:p>
          <a:p>
            <a:pPr algn="just">
              <a:spcBef>
                <a:spcPct val="50000"/>
              </a:spcBef>
              <a:buClrTx/>
              <a:buSzTx/>
              <a:buFontTx/>
              <a:buNone/>
            </a:pPr>
            <a:r>
              <a:rPr kumimoji="0" lang="zh-CN" altLang="en-US" sz="1600" b="1" dirty="0">
                <a:solidFill>
                  <a:srgbClr val="FF0000"/>
                </a:solidFill>
                <a:latin typeface="Comic Sans MS" panose="030F0702030302020204" pitchFamily="66" charset="0"/>
                <a:ea typeface="微软雅黑" panose="020B0503020204020204" pitchFamily="34" charset="-122"/>
              </a:rPr>
              <a:t>问题：如何知道对方的</a:t>
            </a:r>
            <a:r>
              <a:rPr kumimoji="0" lang="en-US" altLang="zh-CN" sz="1600" b="1" dirty="0">
                <a:solidFill>
                  <a:srgbClr val="FF0000"/>
                </a:solidFill>
                <a:latin typeface="Comic Sans MS" panose="030F0702030302020204" pitchFamily="66" charset="0"/>
                <a:ea typeface="微软雅黑" panose="020B0503020204020204" pitchFamily="34" charset="-122"/>
              </a:rPr>
              <a:t>TSAP？</a:t>
            </a:r>
          </a:p>
        </p:txBody>
      </p:sp>
    </p:spTree>
    <p:extLst>
      <p:ext uri="{BB962C8B-B14F-4D97-AF65-F5344CB8AC3E}">
        <p14:creationId xmlns:p14="http://schemas.microsoft.com/office/powerpoint/2010/main" val="21597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E469D-5A1F-4441-848F-55049D41E5DF}"/>
              </a:ext>
            </a:extLst>
          </p:cNvPr>
          <p:cNvSpPr>
            <a:spLocks noGrp="1"/>
          </p:cNvSpPr>
          <p:nvPr>
            <p:ph type="title"/>
          </p:nvPr>
        </p:nvSpPr>
        <p:spPr/>
        <p:txBody>
          <a:bodyPr/>
          <a:lstStyle/>
          <a:p>
            <a:r>
              <a:rPr lang="en-US" altLang="zh-CN" dirty="0"/>
              <a:t>TSAP</a:t>
            </a:r>
            <a:r>
              <a:rPr lang="zh-CN" altLang="en-US" dirty="0"/>
              <a:t>的获取方式</a:t>
            </a:r>
          </a:p>
        </p:txBody>
      </p:sp>
      <p:sp>
        <p:nvSpPr>
          <p:cNvPr id="3" name="内容占位符 2">
            <a:extLst>
              <a:ext uri="{FF2B5EF4-FFF2-40B4-BE49-F238E27FC236}">
                <a16:creationId xmlns:a16="http://schemas.microsoft.com/office/drawing/2014/main" id="{EDE6E81D-F47C-4F17-8A66-A0A6871EAD0C}"/>
              </a:ext>
            </a:extLst>
          </p:cNvPr>
          <p:cNvSpPr>
            <a:spLocks noGrp="1"/>
          </p:cNvSpPr>
          <p:nvPr>
            <p:ph idx="1"/>
          </p:nvPr>
        </p:nvSpPr>
        <p:spPr>
          <a:xfrm>
            <a:off x="389037" y="1484784"/>
            <a:ext cx="8359427" cy="4968552"/>
          </a:xfrm>
        </p:spPr>
        <p:txBody>
          <a:bodyPr/>
          <a:lstStyle/>
          <a:p>
            <a:pPr eaLnBrk="1" hangingPunct="1">
              <a:lnSpc>
                <a:spcPct val="130000"/>
              </a:lnSpc>
            </a:pPr>
            <a:r>
              <a:rPr lang="zh-CN" altLang="en-US" sz="2400" b="1" dirty="0"/>
              <a:t>服务进程固定在特定的</a:t>
            </a:r>
            <a:r>
              <a:rPr lang="en-US" altLang="zh-CN" sz="2400" b="1" dirty="0"/>
              <a:t>TSAP</a:t>
            </a:r>
            <a:r>
              <a:rPr lang="zh-CN" altLang="en-US" sz="2400" b="1" dirty="0"/>
              <a:t>上</a:t>
            </a:r>
          </a:p>
          <a:p>
            <a:pPr lvl="1" eaLnBrk="1" hangingPunct="1">
              <a:lnSpc>
                <a:spcPct val="130000"/>
              </a:lnSpc>
            </a:pPr>
            <a:r>
              <a:rPr lang="zh-CN" altLang="en-US" sz="2000" b="1" dirty="0"/>
              <a:t>只适用于少数关键的服务</a:t>
            </a:r>
            <a:endParaRPr lang="en-US" altLang="zh-CN" sz="2000" b="1" dirty="0"/>
          </a:p>
          <a:p>
            <a:pPr lvl="1" eaLnBrk="1" hangingPunct="1">
              <a:lnSpc>
                <a:spcPct val="130000"/>
              </a:lnSpc>
            </a:pPr>
            <a:r>
              <a:rPr lang="en-US" altLang="zh-CN" sz="2000" u="sng" dirty="0">
                <a:hlinkClick r:id="rId2">
                  <a:extLst>
                    <a:ext uri="{A12FA001-AC4F-418D-AE19-62706E023703}">
                      <ahyp:hlinkClr xmlns:ahyp="http://schemas.microsoft.com/office/drawing/2018/hyperlinkcolor" val="tx"/>
                    </a:ext>
                  </a:extLst>
                </a:hlinkClick>
              </a:rPr>
              <a:t>http://www.iana.org/assignments/port-numbers</a:t>
            </a:r>
            <a:endParaRPr lang="zh-CN" altLang="en-US" sz="2000" b="1" dirty="0"/>
          </a:p>
          <a:p>
            <a:pPr eaLnBrk="1" hangingPunct="1">
              <a:lnSpc>
                <a:spcPct val="130000"/>
              </a:lnSpc>
            </a:pPr>
            <a:r>
              <a:rPr lang="zh-CN" altLang="en-US" sz="2400" b="1" dirty="0"/>
              <a:t>每个系统都有一个进程服务器，它连接在众所周知的一组</a:t>
            </a:r>
            <a:r>
              <a:rPr lang="en-US" altLang="zh-CN" sz="2400" b="1" dirty="0"/>
              <a:t>TSAP</a:t>
            </a:r>
            <a:r>
              <a:rPr lang="zh-CN" altLang="en-US" sz="2400" b="1" dirty="0"/>
              <a:t>上，用户为了与目标服务进程通信，首先必须与进程服务器通信，通过它启动目标服务进程</a:t>
            </a:r>
            <a:endParaRPr lang="en-US" altLang="zh-CN" sz="2400" b="1" dirty="0"/>
          </a:p>
          <a:p>
            <a:pPr eaLnBrk="1" hangingPunct="1">
              <a:lnSpc>
                <a:spcPct val="130000"/>
              </a:lnSpc>
            </a:pPr>
            <a:r>
              <a:rPr lang="zh-CN" altLang="en-US" sz="2400" b="1" dirty="0"/>
              <a:t>采用名字服务器，当新的服务被创建时，必须向名字服务器注册，给出服务名和</a:t>
            </a:r>
            <a:r>
              <a:rPr lang="en-US" altLang="zh-CN" sz="2400" b="1" dirty="0"/>
              <a:t>TSAP</a:t>
            </a:r>
            <a:r>
              <a:rPr lang="zh-CN" altLang="en-US" sz="2400" b="1" dirty="0"/>
              <a:t>，用户在需要相应的服务前先查找名字服务器</a:t>
            </a:r>
          </a:p>
          <a:p>
            <a:endParaRPr lang="zh-CN" altLang="en-US" sz="2800" dirty="0"/>
          </a:p>
        </p:txBody>
      </p:sp>
      <p:sp>
        <p:nvSpPr>
          <p:cNvPr id="4" name="Text Box 4">
            <a:extLst>
              <a:ext uri="{FF2B5EF4-FFF2-40B4-BE49-F238E27FC236}">
                <a16:creationId xmlns:a16="http://schemas.microsoft.com/office/drawing/2014/main" id="{18406DB7-27CD-4013-A72F-4315A2DAB7FA}"/>
              </a:ext>
            </a:extLst>
          </p:cNvPr>
          <p:cNvSpPr txBox="1">
            <a:spLocks noChangeArrowheads="1"/>
          </p:cNvSpPr>
          <p:nvPr/>
        </p:nvSpPr>
        <p:spPr bwMode="auto">
          <a:xfrm>
            <a:off x="5508104" y="2060848"/>
            <a:ext cx="289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dirty="0">
                <a:solidFill>
                  <a:srgbClr val="FF0000"/>
                </a:solidFill>
                <a:latin typeface="Comic Sans MS" panose="030F0702030302020204" pitchFamily="66" charset="0"/>
                <a:ea typeface="微软雅黑" panose="020B0503020204020204" pitchFamily="34" charset="-122"/>
              </a:rPr>
              <a:t>周知端口</a:t>
            </a:r>
            <a:r>
              <a:rPr lang="en-US" altLang="zh-CN" sz="2400" b="1" dirty="0">
                <a:solidFill>
                  <a:srgbClr val="FF0000"/>
                </a:solidFill>
                <a:latin typeface="Comic Sans MS" panose="030F0702030302020204" pitchFamily="66" charset="0"/>
                <a:ea typeface="微软雅黑" panose="020B0503020204020204" pitchFamily="34" charset="-122"/>
              </a:rPr>
              <a:t>(</a:t>
            </a:r>
            <a:r>
              <a:rPr lang="zh-CN" altLang="en-US" sz="2400" b="1" dirty="0">
                <a:solidFill>
                  <a:srgbClr val="FF0000"/>
                </a:solidFill>
                <a:latin typeface="Comic Sans MS" panose="030F0702030302020204" pitchFamily="66" charset="0"/>
                <a:ea typeface="微软雅黑" panose="020B0503020204020204" pitchFamily="34" charset="-122"/>
              </a:rPr>
              <a:t>知名端口</a:t>
            </a:r>
            <a:r>
              <a:rPr lang="en-US" altLang="zh-CN" sz="2400" b="1" dirty="0">
                <a:solidFill>
                  <a:srgbClr val="FF0000"/>
                </a:solidFill>
                <a:latin typeface="Comic Sans MS" panose="030F0702030302020204" pitchFamily="66" charset="0"/>
                <a:ea typeface="微软雅黑" panose="020B0503020204020204" pitchFamily="34" charset="-122"/>
              </a:rPr>
              <a:t>)</a:t>
            </a:r>
          </a:p>
        </p:txBody>
      </p:sp>
    </p:spTree>
    <p:extLst>
      <p:ext uri="{BB962C8B-B14F-4D97-AF65-F5344CB8AC3E}">
        <p14:creationId xmlns:p14="http://schemas.microsoft.com/office/powerpoint/2010/main" val="37691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072AFB-1641-426A-9929-C46B1D0A32E0}"/>
              </a:ext>
            </a:extLst>
          </p:cNvPr>
          <p:cNvSpPr>
            <a:spLocks noGrp="1"/>
          </p:cNvSpPr>
          <p:nvPr>
            <p:ph type="title"/>
          </p:nvPr>
        </p:nvSpPr>
        <p:spPr/>
        <p:txBody>
          <a:bodyPr/>
          <a:lstStyle/>
          <a:p>
            <a:r>
              <a:rPr lang="zh-CN" altLang="en-US" dirty="0"/>
              <a:t>主机进程标识</a:t>
            </a:r>
          </a:p>
        </p:txBody>
      </p:sp>
      <p:sp>
        <p:nvSpPr>
          <p:cNvPr id="3" name="内容占位符 2">
            <a:extLst>
              <a:ext uri="{FF2B5EF4-FFF2-40B4-BE49-F238E27FC236}">
                <a16:creationId xmlns:a16="http://schemas.microsoft.com/office/drawing/2014/main" id="{D19B6746-ECA4-47F4-98EA-9AD3A1B99C86}"/>
              </a:ext>
            </a:extLst>
          </p:cNvPr>
          <p:cNvSpPr>
            <a:spLocks noGrp="1"/>
          </p:cNvSpPr>
          <p:nvPr>
            <p:ph idx="1"/>
          </p:nvPr>
        </p:nvSpPr>
        <p:spPr>
          <a:xfrm>
            <a:off x="467544" y="1556792"/>
            <a:ext cx="7772400" cy="4114800"/>
          </a:xfrm>
        </p:spPr>
        <p:txBody>
          <a:bodyPr/>
          <a:lstStyle/>
          <a:p>
            <a:pPr algn="just" eaLnBrk="1" hangingPunct="1">
              <a:lnSpc>
                <a:spcPct val="130000"/>
              </a:lnSpc>
            </a:pPr>
            <a:r>
              <a:rPr lang="zh-CN" altLang="en-US" sz="2400" b="1" dirty="0"/>
              <a:t>网络服务访问点（</a:t>
            </a:r>
            <a:r>
              <a:rPr lang="en-US" altLang="zh-CN" sz="2400" b="1" dirty="0"/>
              <a:t>NSAP</a:t>
            </a:r>
            <a:r>
              <a:rPr lang="zh-CN" altLang="en-US" sz="2400" b="1" dirty="0"/>
              <a:t>）和传输服务访问点（</a:t>
            </a:r>
            <a:r>
              <a:rPr lang="en-US" altLang="zh-CN" sz="2400" b="1" dirty="0"/>
              <a:t>TSAP</a:t>
            </a:r>
            <a:r>
              <a:rPr lang="zh-CN" altLang="en-US" sz="2400" b="1" dirty="0"/>
              <a:t>）即</a:t>
            </a:r>
            <a:r>
              <a:rPr lang="en-US" altLang="zh-CN" sz="2400" b="1" dirty="0">
                <a:solidFill>
                  <a:srgbClr val="FF0000"/>
                </a:solidFill>
              </a:rPr>
              <a:t>{NSAP</a:t>
            </a:r>
            <a:r>
              <a:rPr lang="zh-CN" altLang="en-US" sz="2400" b="1" dirty="0">
                <a:solidFill>
                  <a:srgbClr val="FF0000"/>
                </a:solidFill>
              </a:rPr>
              <a:t>，</a:t>
            </a:r>
            <a:r>
              <a:rPr lang="en-US" altLang="zh-CN" sz="2400" b="1" dirty="0">
                <a:solidFill>
                  <a:srgbClr val="FF0000"/>
                </a:solidFill>
              </a:rPr>
              <a:t>TSAP}</a:t>
            </a:r>
            <a:r>
              <a:rPr lang="zh-CN" altLang="en-US" sz="2400" b="1" dirty="0"/>
              <a:t>标识了一个主机上的进程，需要注意的是</a:t>
            </a:r>
            <a:r>
              <a:rPr lang="en-US" altLang="zh-CN" sz="2400" b="1" dirty="0"/>
              <a:t>NSAP/TSAP</a:t>
            </a:r>
            <a:r>
              <a:rPr lang="zh-CN" altLang="en-US" sz="2400" b="1" dirty="0"/>
              <a:t>是</a:t>
            </a:r>
            <a:r>
              <a:rPr lang="en-US" altLang="zh-CN" sz="2400" b="1" dirty="0"/>
              <a:t>ISO</a:t>
            </a:r>
            <a:r>
              <a:rPr lang="zh-CN" altLang="en-US" sz="2400" b="1" dirty="0"/>
              <a:t>定义的概念</a:t>
            </a:r>
            <a:endParaRPr lang="en-US" altLang="zh-CN" sz="2400" b="1" dirty="0"/>
          </a:p>
          <a:p>
            <a:pPr algn="just" eaLnBrk="1" hangingPunct="1">
              <a:lnSpc>
                <a:spcPct val="130000"/>
              </a:lnSpc>
            </a:pPr>
            <a:r>
              <a:rPr lang="zh-CN" altLang="en-US" sz="2400" b="1" dirty="0"/>
              <a:t>在</a:t>
            </a:r>
            <a:r>
              <a:rPr lang="en-US" altLang="zh-CN" sz="2400" b="1" dirty="0"/>
              <a:t>TCP/IP</a:t>
            </a:r>
            <a:r>
              <a:rPr lang="zh-CN" altLang="en-US" sz="2400" b="1" dirty="0"/>
              <a:t>中，</a:t>
            </a:r>
            <a:r>
              <a:rPr lang="en-US" altLang="zh-CN" sz="2400" b="1" dirty="0"/>
              <a:t>NSAP</a:t>
            </a:r>
            <a:r>
              <a:rPr lang="zh-CN" altLang="en-US" sz="2400" b="1" dirty="0"/>
              <a:t>与</a:t>
            </a:r>
            <a:r>
              <a:rPr lang="en-US" altLang="zh-CN" sz="2400" b="1" dirty="0"/>
              <a:t>IP</a:t>
            </a:r>
            <a:r>
              <a:rPr lang="zh-CN" altLang="en-US" sz="2400" b="1" dirty="0"/>
              <a:t>地址对应，</a:t>
            </a:r>
            <a:r>
              <a:rPr lang="en-US" altLang="zh-CN" sz="2400" b="1" dirty="0"/>
              <a:t>TSAP</a:t>
            </a:r>
            <a:r>
              <a:rPr lang="zh-CN" altLang="en-US" sz="2400" b="1" dirty="0"/>
              <a:t>对应着端口号（</a:t>
            </a:r>
            <a:r>
              <a:rPr lang="en-US" altLang="zh-CN" sz="2400" b="1" dirty="0"/>
              <a:t>port</a:t>
            </a:r>
            <a:r>
              <a:rPr lang="zh-CN" altLang="en-US" sz="2400" b="1" dirty="0"/>
              <a:t>），再加上所采用的协议（</a:t>
            </a:r>
            <a:r>
              <a:rPr lang="en-US" altLang="zh-CN" sz="2400" b="1" dirty="0"/>
              <a:t>TCP/UDP</a:t>
            </a:r>
            <a:r>
              <a:rPr lang="zh-CN" altLang="en-US" sz="2400" b="1" dirty="0"/>
              <a:t>），即</a:t>
            </a:r>
            <a:r>
              <a:rPr lang="en-US" altLang="zh-CN" sz="2400" b="1" dirty="0">
                <a:solidFill>
                  <a:srgbClr val="FF0000"/>
                </a:solidFill>
              </a:rPr>
              <a:t>{IP</a:t>
            </a:r>
            <a:r>
              <a:rPr lang="zh-CN" altLang="en-US" sz="2400" b="1" dirty="0">
                <a:solidFill>
                  <a:srgbClr val="FF0000"/>
                </a:solidFill>
              </a:rPr>
              <a:t>地址，端口号，协议类型</a:t>
            </a:r>
            <a:r>
              <a:rPr lang="en-US" altLang="zh-CN" sz="2400" b="1" dirty="0">
                <a:solidFill>
                  <a:srgbClr val="FF0000"/>
                </a:solidFill>
              </a:rPr>
              <a:t>}</a:t>
            </a:r>
            <a:r>
              <a:rPr lang="zh-CN" altLang="en-US" sz="2400" b="1" dirty="0"/>
              <a:t>唯一标识一个主机上传输服务的用户进程，而</a:t>
            </a:r>
            <a:r>
              <a:rPr lang="en-US" altLang="zh-CN" sz="2400" b="1" dirty="0">
                <a:solidFill>
                  <a:srgbClr val="FF0000"/>
                </a:solidFill>
              </a:rPr>
              <a:t>{</a:t>
            </a:r>
            <a:r>
              <a:rPr lang="zh-CN" altLang="en-US" sz="2400" b="1" dirty="0">
                <a:solidFill>
                  <a:srgbClr val="FF0000"/>
                </a:solidFill>
              </a:rPr>
              <a:t>源/目的</a:t>
            </a:r>
            <a:r>
              <a:rPr lang="en-US" altLang="zh-CN" sz="2400" b="1" dirty="0">
                <a:solidFill>
                  <a:srgbClr val="FF0000"/>
                </a:solidFill>
              </a:rPr>
              <a:t>IP</a:t>
            </a:r>
            <a:r>
              <a:rPr lang="zh-CN" altLang="en-US" sz="2400" b="1" dirty="0">
                <a:solidFill>
                  <a:srgbClr val="FF0000"/>
                </a:solidFill>
              </a:rPr>
              <a:t>地址，源/目的端口号，协议类型}</a:t>
            </a:r>
            <a:r>
              <a:rPr lang="zh-CN" altLang="en-US" sz="2400" b="1" dirty="0"/>
              <a:t>五元组标识一个传输连接的数据流。</a:t>
            </a:r>
          </a:p>
          <a:p>
            <a:endParaRPr lang="zh-CN" altLang="en-US" dirty="0"/>
          </a:p>
        </p:txBody>
      </p:sp>
    </p:spTree>
    <p:extLst>
      <p:ext uri="{BB962C8B-B14F-4D97-AF65-F5344CB8AC3E}">
        <p14:creationId xmlns:p14="http://schemas.microsoft.com/office/powerpoint/2010/main" val="412430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t>8.1 </a:t>
            </a:r>
            <a:r>
              <a:rPr lang="zh-CN" altLang="en-GB" b="1" dirty="0"/>
              <a:t>传输层服务</a:t>
            </a:r>
          </a:p>
          <a:p>
            <a:pPr eaLnBrk="1" hangingPunct="1"/>
            <a:r>
              <a:rPr lang="en-GB" altLang="zh-CN" b="1" dirty="0"/>
              <a:t>8.2 </a:t>
            </a:r>
            <a:r>
              <a:rPr lang="zh-CN" altLang="en-GB" b="1" dirty="0"/>
              <a:t>传输层</a:t>
            </a:r>
            <a:r>
              <a:rPr lang="zh-CN" altLang="en-US" b="1" dirty="0"/>
              <a:t>寻址</a:t>
            </a:r>
            <a:endParaRPr lang="en-GB" altLang="zh-CN" b="1" dirty="0"/>
          </a:p>
          <a:p>
            <a:pPr eaLnBrk="1" hangingPunct="1"/>
            <a:r>
              <a:rPr lang="en-GB" altLang="zh-CN" b="1" dirty="0">
                <a:solidFill>
                  <a:srgbClr val="FF0000"/>
                </a:solidFill>
              </a:rPr>
              <a:t>8.3 </a:t>
            </a:r>
            <a:r>
              <a:rPr lang="zh-CN" altLang="en-US" b="1" dirty="0">
                <a:solidFill>
                  <a:srgbClr val="FF0000"/>
                </a:solidFill>
              </a:rPr>
              <a:t>传输层连接</a:t>
            </a:r>
          </a:p>
          <a:p>
            <a:pPr eaLnBrk="1" hangingPunct="1"/>
            <a:r>
              <a:rPr lang="en-US" altLang="zh-CN" b="1" dirty="0"/>
              <a:t>8.4 Internet</a:t>
            </a:r>
            <a:r>
              <a:rPr lang="zh-CN" altLang="en-US" b="1" dirty="0"/>
              <a:t>中的传输层协议</a:t>
            </a:r>
          </a:p>
          <a:p>
            <a:pPr lvl="1" eaLnBrk="1" hangingPunct="1"/>
            <a:r>
              <a:rPr lang="en-US" altLang="zh-CN" b="1" dirty="0"/>
              <a:t>8.4.1 </a:t>
            </a:r>
            <a:r>
              <a:rPr lang="zh-CN" altLang="en-US" b="1" dirty="0"/>
              <a:t>用户数据报协议</a:t>
            </a:r>
            <a:r>
              <a:rPr lang="en-US" altLang="zh-CN" b="1" dirty="0"/>
              <a:t>UDP</a:t>
            </a:r>
            <a:endParaRPr lang="en-GB" altLang="zh-CN" b="1" dirty="0"/>
          </a:p>
          <a:p>
            <a:pPr lvl="1" eaLnBrk="1" hangingPunct="1"/>
            <a:r>
              <a:rPr lang="en-US" altLang="zh-CN" b="1" dirty="0"/>
              <a:t>8.4.2 </a:t>
            </a:r>
            <a:r>
              <a:rPr lang="zh-CN" altLang="en-US" b="1" dirty="0"/>
              <a:t>传输控制协议</a:t>
            </a:r>
            <a:r>
              <a:rPr lang="en-US" altLang="zh-CN" b="1" dirty="0"/>
              <a:t>TCP</a:t>
            </a:r>
            <a:endParaRPr lang="zh-CN" altLang="en-US" b="1" dirty="0"/>
          </a:p>
          <a:p>
            <a:pPr eaLnBrk="1" hangingPunct="1"/>
            <a:r>
              <a:rPr lang="en-GB" altLang="zh-CN" b="1" dirty="0"/>
              <a:t>8.5 </a:t>
            </a:r>
            <a:r>
              <a:rPr lang="en-US" altLang="zh-CN" b="1" dirty="0"/>
              <a:t>Berkeley Socket </a:t>
            </a:r>
          </a:p>
          <a:p>
            <a:pPr eaLnBrk="1" hangingPunct="1">
              <a:defRPr/>
            </a:pPr>
            <a:endParaRPr lang="zh-CN" altLang="en-US" b="1" dirty="0"/>
          </a:p>
        </p:txBody>
      </p:sp>
    </p:spTree>
    <p:extLst>
      <p:ext uri="{BB962C8B-B14F-4D97-AF65-F5344CB8AC3E}">
        <p14:creationId xmlns:p14="http://schemas.microsoft.com/office/powerpoint/2010/main" val="141455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B6755D-EB43-45B2-A9CB-8BFC2021B946}"/>
              </a:ext>
            </a:extLst>
          </p:cNvPr>
          <p:cNvSpPr>
            <a:spLocks noGrp="1"/>
          </p:cNvSpPr>
          <p:nvPr>
            <p:ph type="title"/>
          </p:nvPr>
        </p:nvSpPr>
        <p:spPr/>
        <p:txBody>
          <a:bodyPr/>
          <a:lstStyle/>
          <a:p>
            <a:r>
              <a:rPr lang="zh-CN" altLang="en-US" dirty="0"/>
              <a:t>传输层连接</a:t>
            </a:r>
          </a:p>
        </p:txBody>
      </p:sp>
      <p:sp>
        <p:nvSpPr>
          <p:cNvPr id="3" name="内容占位符 2">
            <a:extLst>
              <a:ext uri="{FF2B5EF4-FFF2-40B4-BE49-F238E27FC236}">
                <a16:creationId xmlns:a16="http://schemas.microsoft.com/office/drawing/2014/main" id="{C05CEB4C-C72E-42B2-AAE4-052DCCFD0CB2}"/>
              </a:ext>
            </a:extLst>
          </p:cNvPr>
          <p:cNvSpPr>
            <a:spLocks noGrp="1"/>
          </p:cNvSpPr>
          <p:nvPr>
            <p:ph idx="1"/>
          </p:nvPr>
        </p:nvSpPr>
        <p:spPr>
          <a:xfrm>
            <a:off x="611560" y="1628800"/>
            <a:ext cx="7920880" cy="411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lnSpc>
                <a:spcPct val="130000"/>
              </a:lnSpc>
            </a:pPr>
            <a:r>
              <a:rPr lang="zh-CN" altLang="en-US" sz="2400" b="1" dirty="0"/>
              <a:t>当传输层要向上层提供可靠传输服务时，需要在发送端和接收端协商保证这种可靠性</a:t>
            </a:r>
            <a:r>
              <a:rPr lang="en-US" altLang="zh-CN" sz="2400" b="1" dirty="0"/>
              <a:t>(</a:t>
            </a:r>
            <a:r>
              <a:rPr lang="zh-CN" altLang="en-US" sz="2400" b="1" dirty="0"/>
              <a:t>包括流量控制</a:t>
            </a:r>
            <a:r>
              <a:rPr lang="en-US" altLang="zh-CN" sz="2400" b="1" dirty="0"/>
              <a:t>)</a:t>
            </a:r>
            <a:r>
              <a:rPr lang="zh-CN" altLang="en-US" sz="2400" b="1" dirty="0"/>
              <a:t>的参数</a:t>
            </a:r>
          </a:p>
          <a:p>
            <a:pPr lvl="1"/>
            <a:r>
              <a:rPr lang="zh-CN" altLang="en-US" sz="2400" dirty="0">
                <a:solidFill>
                  <a:srgbClr val="FF0000"/>
                </a:solidFill>
              </a:rPr>
              <a:t>例如序列号、接收端缓存大小等</a:t>
            </a:r>
          </a:p>
          <a:p>
            <a:pPr algn="just" eaLnBrk="1" hangingPunct="1">
              <a:lnSpc>
                <a:spcPct val="130000"/>
              </a:lnSpc>
            </a:pPr>
            <a:r>
              <a:rPr lang="zh-CN" altLang="en-US" sz="2400" b="1" dirty="0"/>
              <a:t>传输层连接本质上是在发送端和接收端上为实现可靠传输而维护的一些参数状态</a:t>
            </a:r>
          </a:p>
          <a:p>
            <a:pPr algn="just" eaLnBrk="1" hangingPunct="1">
              <a:lnSpc>
                <a:spcPct val="130000"/>
              </a:lnSpc>
            </a:pPr>
            <a:r>
              <a:rPr lang="zh-CN" altLang="en-US" sz="2400" b="1" dirty="0"/>
              <a:t>对于面向连接的传输层，在发送数据之前要在发送端和接收端之间先进行连接建立过程</a:t>
            </a:r>
          </a:p>
          <a:p>
            <a:pPr algn="just" eaLnBrk="1" hangingPunct="1">
              <a:lnSpc>
                <a:spcPct val="130000"/>
              </a:lnSpc>
            </a:pPr>
            <a:endParaRPr lang="zh-CN" altLang="en-US" sz="2400" b="1" dirty="0"/>
          </a:p>
        </p:txBody>
      </p:sp>
    </p:spTree>
    <p:extLst>
      <p:ext uri="{BB962C8B-B14F-4D97-AF65-F5344CB8AC3E}">
        <p14:creationId xmlns:p14="http://schemas.microsoft.com/office/powerpoint/2010/main" val="83333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FC487-4E8A-459C-8124-FC2359867D35}"/>
              </a:ext>
            </a:extLst>
          </p:cNvPr>
          <p:cNvSpPr>
            <a:spLocks noGrp="1"/>
          </p:cNvSpPr>
          <p:nvPr>
            <p:ph type="title"/>
          </p:nvPr>
        </p:nvSpPr>
        <p:spPr/>
        <p:txBody>
          <a:bodyPr/>
          <a:lstStyle/>
          <a:p>
            <a:r>
              <a:rPr lang="zh-CN" altLang="en-US" dirty="0"/>
              <a:t>建立连接</a:t>
            </a:r>
          </a:p>
        </p:txBody>
      </p:sp>
      <p:sp>
        <p:nvSpPr>
          <p:cNvPr id="3" name="内容占位符 2">
            <a:extLst>
              <a:ext uri="{FF2B5EF4-FFF2-40B4-BE49-F238E27FC236}">
                <a16:creationId xmlns:a16="http://schemas.microsoft.com/office/drawing/2014/main" id="{AE5120EF-7CCE-4CC5-8D13-38FEA79167CE}"/>
              </a:ext>
            </a:extLst>
          </p:cNvPr>
          <p:cNvSpPr>
            <a:spLocks noGrp="1"/>
          </p:cNvSpPr>
          <p:nvPr>
            <p:ph idx="1"/>
          </p:nvPr>
        </p:nvSpPr>
        <p:spPr>
          <a:xfrm>
            <a:off x="304800" y="1219200"/>
            <a:ext cx="8537575" cy="1447800"/>
          </a:xfrm>
        </p:spPr>
        <p:txBody>
          <a:bodyPr/>
          <a:lstStyle/>
          <a:p>
            <a:pPr algn="just"/>
            <a:r>
              <a:rPr lang="zh-CN" altLang="en-US" sz="2400" b="1" dirty="0"/>
              <a:t>一般来说，一个连接从连接请求的发出到接收到连接证实消息就可以建立一个连接，但当网络丢失、延迟导致重传而出现重复分组时，一个连接也会被建立多次</a:t>
            </a:r>
          </a:p>
          <a:p>
            <a:pPr algn="just"/>
            <a:endParaRPr lang="zh-CN" altLang="en-US" dirty="0"/>
          </a:p>
        </p:txBody>
      </p:sp>
      <p:sp>
        <p:nvSpPr>
          <p:cNvPr id="4" name="内容占位符 2">
            <a:extLst>
              <a:ext uri="{FF2B5EF4-FFF2-40B4-BE49-F238E27FC236}">
                <a16:creationId xmlns:a16="http://schemas.microsoft.com/office/drawing/2014/main" id="{48E08513-E8CF-4D7E-963C-026CBBF9E8E9}"/>
              </a:ext>
            </a:extLst>
          </p:cNvPr>
          <p:cNvSpPr txBox="1">
            <a:spLocks/>
          </p:cNvSpPr>
          <p:nvPr/>
        </p:nvSpPr>
        <p:spPr bwMode="auto">
          <a:xfrm>
            <a:off x="311426" y="2743200"/>
            <a:ext cx="5174974"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algn="just" eaLnBrk="1" hangingPunct="1"/>
            <a:r>
              <a:rPr lang="zh-CN" altLang="en-US" sz="2400" b="1" dirty="0">
                <a:solidFill>
                  <a:schemeClr val="tx1"/>
                </a:solidFill>
              </a:rPr>
              <a:t>三步握手</a:t>
            </a:r>
          </a:p>
          <a:p>
            <a:pPr lvl="1" algn="just" eaLnBrk="1" hangingPunct="1"/>
            <a:r>
              <a:rPr lang="zh-CN" altLang="en-US" sz="2200" b="1" dirty="0">
                <a:solidFill>
                  <a:schemeClr val="tx1"/>
                </a:solidFill>
              </a:rPr>
              <a:t>主机1选择一个序号</a:t>
            </a:r>
            <a:r>
              <a:rPr lang="en-US" altLang="zh-CN" sz="2200" b="1" dirty="0">
                <a:solidFill>
                  <a:schemeClr val="tx1"/>
                </a:solidFill>
              </a:rPr>
              <a:t>x，</a:t>
            </a:r>
            <a:r>
              <a:rPr lang="zh-CN" altLang="en-US" sz="2200" b="1" dirty="0">
                <a:solidFill>
                  <a:schemeClr val="tx1"/>
                </a:solidFill>
              </a:rPr>
              <a:t>并向主机2发送包含该序号的连接请求</a:t>
            </a:r>
            <a:r>
              <a:rPr lang="en-US" altLang="zh-CN" sz="2200" b="1" dirty="0">
                <a:solidFill>
                  <a:schemeClr val="tx1"/>
                </a:solidFill>
              </a:rPr>
              <a:t>TPDU</a:t>
            </a:r>
          </a:p>
          <a:p>
            <a:pPr lvl="1" algn="just" eaLnBrk="1" hangingPunct="1"/>
            <a:r>
              <a:rPr lang="zh-CN" altLang="en-US" sz="2200" b="1" dirty="0">
                <a:solidFill>
                  <a:schemeClr val="tx1"/>
                </a:solidFill>
              </a:rPr>
              <a:t>主机2应答接受连接</a:t>
            </a:r>
            <a:r>
              <a:rPr lang="en-US" altLang="zh-CN" sz="2200" b="1" dirty="0">
                <a:solidFill>
                  <a:schemeClr val="tx1"/>
                </a:solidFill>
              </a:rPr>
              <a:t>TPDU，TPDU</a:t>
            </a:r>
            <a:r>
              <a:rPr lang="zh-CN" altLang="en-US" sz="2200" b="1" dirty="0">
                <a:solidFill>
                  <a:schemeClr val="tx1"/>
                </a:solidFill>
              </a:rPr>
              <a:t>中包含确认号</a:t>
            </a:r>
            <a:r>
              <a:rPr lang="en-US" altLang="zh-CN" sz="2200" b="1" dirty="0">
                <a:solidFill>
                  <a:schemeClr val="tx1"/>
                </a:solidFill>
              </a:rPr>
              <a:t>x</a:t>
            </a:r>
            <a:r>
              <a:rPr lang="zh-CN" altLang="en-US" sz="2200" b="1" dirty="0">
                <a:solidFill>
                  <a:schemeClr val="tx1"/>
                </a:solidFill>
              </a:rPr>
              <a:t>和序列号</a:t>
            </a:r>
            <a:r>
              <a:rPr lang="en-US" altLang="zh-CN" sz="2200" b="1" dirty="0">
                <a:solidFill>
                  <a:schemeClr val="tx1"/>
                </a:solidFill>
              </a:rPr>
              <a:t>y</a:t>
            </a:r>
          </a:p>
          <a:p>
            <a:pPr lvl="1" algn="just" eaLnBrk="1" hangingPunct="1"/>
            <a:r>
              <a:rPr lang="zh-CN" altLang="en-US" sz="2200" b="1" dirty="0">
                <a:solidFill>
                  <a:schemeClr val="tx1"/>
                </a:solidFill>
              </a:rPr>
              <a:t>主机1在其发送的第一个数据中采用序列号为</a:t>
            </a:r>
            <a:r>
              <a:rPr lang="en-US" altLang="zh-CN" sz="2200" b="1" dirty="0">
                <a:solidFill>
                  <a:schemeClr val="tx1"/>
                </a:solidFill>
              </a:rPr>
              <a:t>x，</a:t>
            </a:r>
            <a:r>
              <a:rPr lang="zh-CN" altLang="en-US" sz="2200" b="1" dirty="0">
                <a:solidFill>
                  <a:schemeClr val="tx1"/>
                </a:solidFill>
              </a:rPr>
              <a:t>并确认主机2的序列号</a:t>
            </a:r>
            <a:r>
              <a:rPr lang="en-US" altLang="zh-CN" sz="2200" b="1" dirty="0">
                <a:solidFill>
                  <a:schemeClr val="tx1"/>
                </a:solidFill>
              </a:rPr>
              <a:t>y</a:t>
            </a:r>
          </a:p>
          <a:p>
            <a:pPr algn="just"/>
            <a:endParaRPr lang="zh-CN" altLang="en-US" kern="0" dirty="0"/>
          </a:p>
        </p:txBody>
      </p:sp>
      <p:graphicFrame>
        <p:nvGraphicFramePr>
          <p:cNvPr id="5" name="Object 7">
            <a:extLst>
              <a:ext uri="{FF2B5EF4-FFF2-40B4-BE49-F238E27FC236}">
                <a16:creationId xmlns:a16="http://schemas.microsoft.com/office/drawing/2014/main" id="{5DDA726C-A609-4CFA-9426-0B0471B535C1}"/>
              </a:ext>
            </a:extLst>
          </p:cNvPr>
          <p:cNvGraphicFramePr>
            <a:graphicFrameLocks noChangeAspect="1"/>
          </p:cNvGraphicFramePr>
          <p:nvPr/>
        </p:nvGraphicFramePr>
        <p:xfrm>
          <a:off x="5486400" y="2743200"/>
          <a:ext cx="3565525" cy="3381375"/>
        </p:xfrm>
        <a:graphic>
          <a:graphicData uri="http://schemas.openxmlformats.org/presentationml/2006/ole">
            <mc:AlternateContent xmlns:mc="http://schemas.openxmlformats.org/markup-compatibility/2006">
              <mc:Choice xmlns:v="urn:schemas-microsoft-com:vml" Requires="v">
                <p:oleObj spid="_x0000_s2057" name="位图图像" r:id="rId3" imgW="3134162" imgH="2971429" progId="Paint.Picture">
                  <p:embed/>
                </p:oleObj>
              </mc:Choice>
              <mc:Fallback>
                <p:oleObj name="位图图像" r:id="rId3" imgW="3134162" imgH="2971429" progId="Paint.Picture">
                  <p:embed/>
                  <p:pic>
                    <p:nvPicPr>
                      <p:cNvPr id="5" name="Object 7">
                        <a:extLst>
                          <a:ext uri="{FF2B5EF4-FFF2-40B4-BE49-F238E27FC236}">
                            <a16:creationId xmlns:a16="http://schemas.microsoft.com/office/drawing/2014/main" id="{5DDA726C-A609-4CFA-9426-0B0471B53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743200"/>
                        <a:ext cx="35655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9252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902096-F0F3-4804-BEEB-B3F98187461F}"/>
              </a:ext>
            </a:extLst>
          </p:cNvPr>
          <p:cNvSpPr>
            <a:spLocks noGrp="1"/>
          </p:cNvSpPr>
          <p:nvPr>
            <p:ph type="title"/>
          </p:nvPr>
        </p:nvSpPr>
        <p:spPr/>
        <p:txBody>
          <a:bodyPr/>
          <a:lstStyle/>
          <a:p>
            <a:r>
              <a:rPr lang="zh-CN" altLang="en-US" dirty="0"/>
              <a:t>三步握手中的延迟重复分组</a:t>
            </a:r>
          </a:p>
        </p:txBody>
      </p:sp>
      <p:grpSp>
        <p:nvGrpSpPr>
          <p:cNvPr id="4" name="Group 8">
            <a:extLst>
              <a:ext uri="{FF2B5EF4-FFF2-40B4-BE49-F238E27FC236}">
                <a16:creationId xmlns:a16="http://schemas.microsoft.com/office/drawing/2014/main" id="{D9FC43D8-6FE6-46BB-BECB-61BC33AA02E2}"/>
              </a:ext>
            </a:extLst>
          </p:cNvPr>
          <p:cNvGrpSpPr>
            <a:grpSpLocks/>
          </p:cNvGrpSpPr>
          <p:nvPr/>
        </p:nvGrpSpPr>
        <p:grpSpPr bwMode="auto">
          <a:xfrm>
            <a:off x="799099" y="1162878"/>
            <a:ext cx="7545802" cy="3952875"/>
            <a:chOff x="431" y="1525"/>
            <a:chExt cx="3867" cy="2011"/>
          </a:xfrm>
        </p:grpSpPr>
        <p:pic>
          <p:nvPicPr>
            <p:cNvPr id="5" name="Picture 6" descr=" ">
              <a:extLst>
                <a:ext uri="{FF2B5EF4-FFF2-40B4-BE49-F238E27FC236}">
                  <a16:creationId xmlns:a16="http://schemas.microsoft.com/office/drawing/2014/main" id="{8C792B6E-7B10-4635-B87D-EAA0071EA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1525"/>
              <a:ext cx="1872"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 ">
              <a:extLst>
                <a:ext uri="{FF2B5EF4-FFF2-40B4-BE49-F238E27FC236}">
                  <a16:creationId xmlns:a16="http://schemas.microsoft.com/office/drawing/2014/main" id="{9BE94C13-3860-464A-8559-14E88860A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 y="1525"/>
              <a:ext cx="1872" cy="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4">
            <a:extLst>
              <a:ext uri="{FF2B5EF4-FFF2-40B4-BE49-F238E27FC236}">
                <a16:creationId xmlns:a16="http://schemas.microsoft.com/office/drawing/2014/main" id="{BE732E25-B9E2-4B30-B60E-90DC89894AB3}"/>
              </a:ext>
            </a:extLst>
          </p:cNvPr>
          <p:cNvSpPr txBox="1">
            <a:spLocks noChangeArrowheads="1"/>
          </p:cNvSpPr>
          <p:nvPr/>
        </p:nvSpPr>
        <p:spPr bwMode="auto">
          <a:xfrm>
            <a:off x="575469" y="5462826"/>
            <a:ext cx="7993062"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50000"/>
              </a:spcBef>
              <a:buClrTx/>
              <a:buSzTx/>
              <a:buFontTx/>
              <a:buNone/>
            </a:pPr>
            <a:r>
              <a:rPr kumimoji="0" lang="en-US" altLang="zh-CN" sz="2000" b="1" dirty="0">
                <a:latin typeface="Comic Sans MS" panose="030F0702030302020204" pitchFamily="66" charset="0"/>
                <a:ea typeface="微软雅黑" panose="020B0503020204020204" pitchFamily="34" charset="-122"/>
              </a:rPr>
              <a:t>CR-</a:t>
            </a:r>
            <a:r>
              <a:rPr kumimoji="0" lang="zh-CN" altLang="en-US" sz="2000" b="1" dirty="0">
                <a:latin typeface="Comic Sans MS" panose="030F0702030302020204" pitchFamily="66" charset="0"/>
                <a:ea typeface="微软雅黑" panose="020B0503020204020204" pitchFamily="34" charset="-122"/>
              </a:rPr>
              <a:t>连接请求；</a:t>
            </a:r>
            <a:r>
              <a:rPr kumimoji="0" lang="en-US" altLang="zh-CN" sz="2000" b="1" dirty="0">
                <a:latin typeface="Comic Sans MS" panose="030F0702030302020204" pitchFamily="66" charset="0"/>
                <a:ea typeface="微软雅黑" panose="020B0503020204020204" pitchFamily="34" charset="-122"/>
              </a:rPr>
              <a:t>ACK-</a:t>
            </a:r>
            <a:r>
              <a:rPr kumimoji="0" lang="zh-CN" altLang="en-US" sz="2000" b="1" dirty="0">
                <a:latin typeface="Comic Sans MS" panose="030F0702030302020204" pitchFamily="66" charset="0"/>
                <a:ea typeface="微软雅黑" panose="020B0503020204020204" pitchFamily="34" charset="-122"/>
              </a:rPr>
              <a:t>接受连接</a:t>
            </a:r>
          </a:p>
          <a:p>
            <a:pPr algn="ctr">
              <a:spcBef>
                <a:spcPct val="50000"/>
              </a:spcBef>
              <a:buClrTx/>
              <a:buSzTx/>
              <a:buFontTx/>
              <a:buNone/>
            </a:pPr>
            <a:r>
              <a:rPr kumimoji="0" lang="zh-CN" altLang="en-US" sz="2000" b="1" dirty="0">
                <a:latin typeface="Comic Sans MS" panose="030F0702030302020204" pitchFamily="66" charset="0"/>
                <a:ea typeface="微软雅黑" panose="020B0503020204020204" pitchFamily="34" charset="-122"/>
              </a:rPr>
              <a:t>图</a:t>
            </a:r>
            <a:r>
              <a:rPr kumimoji="0" lang="en-US" altLang="zh-CN" sz="2000" b="1" dirty="0">
                <a:latin typeface="Comic Sans MS" panose="030F0702030302020204" pitchFamily="66" charset="0"/>
                <a:ea typeface="微软雅黑" panose="020B0503020204020204" pitchFamily="34" charset="-122"/>
              </a:rPr>
              <a:t>b</a:t>
            </a:r>
            <a:r>
              <a:rPr kumimoji="0" lang="zh-CN" altLang="en-US" sz="2000" b="1" dirty="0">
                <a:latin typeface="Comic Sans MS" panose="030F0702030302020204" pitchFamily="66" charset="0"/>
                <a:ea typeface="微软雅黑" panose="020B0503020204020204" pitchFamily="34" charset="-122"/>
              </a:rPr>
              <a:t>为重复的</a:t>
            </a:r>
            <a:r>
              <a:rPr kumimoji="0" lang="en-US" altLang="zh-CN" sz="2000" b="1" dirty="0">
                <a:latin typeface="Comic Sans MS" panose="030F0702030302020204" pitchFamily="66" charset="0"/>
                <a:ea typeface="微软雅黑" panose="020B0503020204020204" pitchFamily="34" charset="-122"/>
              </a:rPr>
              <a:t>CR</a:t>
            </a:r>
            <a:r>
              <a:rPr kumimoji="0" lang="zh-CN" altLang="en-US" sz="2000" b="1" dirty="0">
                <a:latin typeface="Comic Sans MS" panose="030F0702030302020204" pitchFamily="66" charset="0"/>
                <a:ea typeface="微软雅黑" panose="020B0503020204020204" pitchFamily="34" charset="-122"/>
              </a:rPr>
              <a:t>突然出现；图</a:t>
            </a:r>
            <a:r>
              <a:rPr kumimoji="0" lang="en-US" altLang="zh-CN" sz="2000" b="1" dirty="0">
                <a:latin typeface="Comic Sans MS" panose="030F0702030302020204" pitchFamily="66" charset="0"/>
                <a:ea typeface="微软雅黑" panose="020B0503020204020204" pitchFamily="34" charset="-122"/>
              </a:rPr>
              <a:t>c</a:t>
            </a:r>
            <a:r>
              <a:rPr kumimoji="0" lang="zh-CN" altLang="en-US" sz="2000" b="1" dirty="0">
                <a:latin typeface="Comic Sans MS" panose="030F0702030302020204" pitchFamily="66" charset="0"/>
                <a:ea typeface="微软雅黑" panose="020B0503020204020204" pitchFamily="34" charset="-122"/>
              </a:rPr>
              <a:t>为重复的</a:t>
            </a:r>
            <a:r>
              <a:rPr kumimoji="0" lang="en-US" altLang="zh-CN" sz="2000" b="1" dirty="0">
                <a:latin typeface="Comic Sans MS" panose="030F0702030302020204" pitchFamily="66" charset="0"/>
                <a:ea typeface="微软雅黑" panose="020B0503020204020204" pitchFamily="34" charset="-122"/>
              </a:rPr>
              <a:t>CR</a:t>
            </a:r>
            <a:r>
              <a:rPr kumimoji="0" lang="zh-CN" altLang="en-US" sz="2000" b="1" dirty="0">
                <a:latin typeface="Comic Sans MS" panose="030F0702030302020204" pitchFamily="66" charset="0"/>
                <a:ea typeface="微软雅黑" panose="020B0503020204020204" pitchFamily="34" charset="-122"/>
              </a:rPr>
              <a:t>和重复的</a:t>
            </a:r>
            <a:r>
              <a:rPr kumimoji="0" lang="en-US" altLang="zh-CN" sz="2000" b="1" dirty="0">
                <a:latin typeface="Comic Sans MS" panose="030F0702030302020204" pitchFamily="66" charset="0"/>
                <a:ea typeface="微软雅黑" panose="020B0503020204020204" pitchFamily="34" charset="-122"/>
              </a:rPr>
              <a:t>ACK</a:t>
            </a:r>
          </a:p>
        </p:txBody>
      </p:sp>
    </p:spTree>
    <p:extLst>
      <p:ext uri="{BB962C8B-B14F-4D97-AF65-F5344CB8AC3E}">
        <p14:creationId xmlns:p14="http://schemas.microsoft.com/office/powerpoint/2010/main" val="94329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350653-E23C-48C0-BAE5-67CF75403364}"/>
              </a:ext>
            </a:extLst>
          </p:cNvPr>
          <p:cNvSpPr>
            <a:spLocks noGrp="1"/>
          </p:cNvSpPr>
          <p:nvPr>
            <p:ph type="title"/>
          </p:nvPr>
        </p:nvSpPr>
        <p:spPr/>
        <p:txBody>
          <a:bodyPr/>
          <a:lstStyle/>
          <a:p>
            <a:r>
              <a:rPr lang="zh-CN" altLang="en-US" dirty="0"/>
              <a:t>释放连接</a:t>
            </a:r>
          </a:p>
        </p:txBody>
      </p:sp>
      <p:sp>
        <p:nvSpPr>
          <p:cNvPr id="3" name="内容占位符 2">
            <a:extLst>
              <a:ext uri="{FF2B5EF4-FFF2-40B4-BE49-F238E27FC236}">
                <a16:creationId xmlns:a16="http://schemas.microsoft.com/office/drawing/2014/main" id="{39DADC5B-7480-4CAC-9400-F9E25B43D397}"/>
              </a:ext>
            </a:extLst>
          </p:cNvPr>
          <p:cNvSpPr>
            <a:spLocks noGrp="1"/>
          </p:cNvSpPr>
          <p:nvPr>
            <p:ph idx="1"/>
          </p:nvPr>
        </p:nvSpPr>
        <p:spPr>
          <a:xfrm>
            <a:off x="755576" y="1772816"/>
            <a:ext cx="7772400" cy="4114800"/>
          </a:xfrm>
        </p:spPr>
        <p:txBody>
          <a:bodyPr/>
          <a:lstStyle/>
          <a:p>
            <a:pPr eaLnBrk="1" hangingPunct="1"/>
            <a:r>
              <a:rPr lang="zh-CN" altLang="en-US" b="1" dirty="0"/>
              <a:t>非对称释放</a:t>
            </a:r>
          </a:p>
          <a:p>
            <a:pPr lvl="1" eaLnBrk="1" hangingPunct="1"/>
            <a:r>
              <a:rPr lang="zh-CN" altLang="en-US" b="1" dirty="0"/>
              <a:t>连接的任何一方都可以断开整个连接</a:t>
            </a:r>
          </a:p>
          <a:p>
            <a:pPr eaLnBrk="1" hangingPunct="1"/>
            <a:r>
              <a:rPr lang="zh-CN" altLang="en-US" b="1" dirty="0"/>
              <a:t>对称释放</a:t>
            </a:r>
          </a:p>
          <a:p>
            <a:pPr lvl="1" eaLnBrk="1" hangingPunct="1"/>
            <a:r>
              <a:rPr lang="zh-CN" altLang="en-US" b="1" dirty="0"/>
              <a:t>把连接看作是由两个独立的单向连接，并要求单独释放每一个单向连接</a:t>
            </a:r>
          </a:p>
          <a:p>
            <a:endParaRPr lang="zh-CN" altLang="en-US" dirty="0"/>
          </a:p>
        </p:txBody>
      </p:sp>
    </p:spTree>
    <p:extLst>
      <p:ext uri="{BB962C8B-B14F-4D97-AF65-F5344CB8AC3E}">
        <p14:creationId xmlns:p14="http://schemas.microsoft.com/office/powerpoint/2010/main" val="318015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91B7B1-7E14-41A9-90A7-253D69C11F80}"/>
              </a:ext>
            </a:extLst>
          </p:cNvPr>
          <p:cNvSpPr>
            <a:spLocks noGrp="1"/>
          </p:cNvSpPr>
          <p:nvPr>
            <p:ph type="title"/>
          </p:nvPr>
        </p:nvSpPr>
        <p:spPr/>
        <p:txBody>
          <a:bodyPr/>
          <a:lstStyle/>
          <a:p>
            <a:r>
              <a:rPr lang="zh-CN" altLang="en-US" dirty="0"/>
              <a:t>释放连接</a:t>
            </a:r>
            <a:r>
              <a:rPr lang="en-US" altLang="zh-CN" dirty="0"/>
              <a:t>-</a:t>
            </a:r>
            <a:r>
              <a:rPr lang="zh-CN" altLang="en-US" dirty="0"/>
              <a:t>非对称释放</a:t>
            </a:r>
          </a:p>
        </p:txBody>
      </p:sp>
      <p:sp>
        <p:nvSpPr>
          <p:cNvPr id="3" name="内容占位符 2">
            <a:extLst>
              <a:ext uri="{FF2B5EF4-FFF2-40B4-BE49-F238E27FC236}">
                <a16:creationId xmlns:a16="http://schemas.microsoft.com/office/drawing/2014/main" id="{390FA140-9C17-47D8-AD97-1DA2E87B91BD}"/>
              </a:ext>
            </a:extLst>
          </p:cNvPr>
          <p:cNvSpPr>
            <a:spLocks noGrp="1"/>
          </p:cNvSpPr>
          <p:nvPr>
            <p:ph idx="1"/>
          </p:nvPr>
        </p:nvSpPr>
        <p:spPr>
          <a:xfrm>
            <a:off x="304801" y="1219200"/>
            <a:ext cx="4114799" cy="5016500"/>
          </a:xfrm>
        </p:spPr>
        <p:txBody>
          <a:bodyPr/>
          <a:lstStyle/>
          <a:p>
            <a:pPr algn="just">
              <a:lnSpc>
                <a:spcPct val="135000"/>
              </a:lnSpc>
            </a:pPr>
            <a:r>
              <a:rPr lang="zh-CN" altLang="en-US" sz="2400" b="1" dirty="0"/>
              <a:t>当连接建立以后，主机</a:t>
            </a:r>
            <a:r>
              <a:rPr lang="en-US" altLang="zh-CN" sz="2400" b="1" dirty="0"/>
              <a:t>1</a:t>
            </a:r>
            <a:r>
              <a:rPr lang="zh-CN" altLang="en-US" sz="2400" b="1" dirty="0"/>
              <a:t>发送一个</a:t>
            </a:r>
            <a:r>
              <a:rPr lang="en-US" altLang="zh-CN" sz="2400" b="1" dirty="0"/>
              <a:t>TPDU</a:t>
            </a:r>
            <a:r>
              <a:rPr lang="zh-CN" altLang="en-US" sz="2400" b="1" dirty="0"/>
              <a:t>，它正确地到达了主机</a:t>
            </a:r>
            <a:r>
              <a:rPr lang="en-US" altLang="zh-CN" sz="2400" b="1" dirty="0"/>
              <a:t>2</a:t>
            </a:r>
            <a:r>
              <a:rPr lang="zh-CN" altLang="en-US" sz="2400" b="1" dirty="0"/>
              <a:t>，然后，主机</a:t>
            </a:r>
            <a:r>
              <a:rPr lang="en-US" altLang="zh-CN" sz="2400" b="1" dirty="0"/>
              <a:t>1</a:t>
            </a:r>
            <a:r>
              <a:rPr lang="zh-CN" altLang="en-US" sz="2400" b="1" dirty="0"/>
              <a:t>又发送一个</a:t>
            </a:r>
            <a:r>
              <a:rPr lang="en-US" altLang="zh-CN" sz="2400" b="1" dirty="0"/>
              <a:t>TPDU</a:t>
            </a:r>
            <a:r>
              <a:rPr lang="zh-CN" altLang="en-US" sz="2400" b="1" dirty="0"/>
              <a:t>，但是由于主机</a:t>
            </a:r>
            <a:r>
              <a:rPr lang="en-US" altLang="zh-CN" sz="2400" b="1" dirty="0"/>
              <a:t>2</a:t>
            </a:r>
            <a:r>
              <a:rPr lang="zh-CN" altLang="en-US" sz="2400" b="1" dirty="0"/>
              <a:t>在第二个</a:t>
            </a:r>
            <a:r>
              <a:rPr lang="en-US" altLang="zh-CN" sz="2400" b="1" dirty="0"/>
              <a:t>TPDU</a:t>
            </a:r>
            <a:r>
              <a:rPr lang="zh-CN" altLang="en-US" sz="2400" b="1" dirty="0"/>
              <a:t>到达之前就已经发送了</a:t>
            </a:r>
            <a:r>
              <a:rPr lang="en-US" altLang="zh-CN" sz="2400" b="1" dirty="0"/>
              <a:t>DISCONNECT TPDU</a:t>
            </a:r>
            <a:r>
              <a:rPr lang="zh-CN" altLang="en-US" sz="2400" b="1" dirty="0"/>
              <a:t>，因此，该连接虽然被释放，但是数据却丢失了。</a:t>
            </a:r>
          </a:p>
          <a:p>
            <a:pPr>
              <a:lnSpc>
                <a:spcPct val="135000"/>
              </a:lnSpc>
            </a:pPr>
            <a:endParaRPr lang="zh-CN" altLang="en-US" sz="2800" dirty="0"/>
          </a:p>
        </p:txBody>
      </p:sp>
      <p:pic>
        <p:nvPicPr>
          <p:cNvPr id="4" name="Picture 3">
            <a:extLst>
              <a:ext uri="{FF2B5EF4-FFF2-40B4-BE49-F238E27FC236}">
                <a16:creationId xmlns:a16="http://schemas.microsoft.com/office/drawing/2014/main" id="{44FE0DBA-FF3C-4176-B647-7DA27CED5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3733799" cy="434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a:extLst>
              <a:ext uri="{FF2B5EF4-FFF2-40B4-BE49-F238E27FC236}">
                <a16:creationId xmlns:a16="http://schemas.microsoft.com/office/drawing/2014/main" id="{1232A809-9492-4B60-B82E-577D3AE05935}"/>
              </a:ext>
            </a:extLst>
          </p:cNvPr>
          <p:cNvSpPr txBox="1">
            <a:spLocks noChangeArrowheads="1"/>
          </p:cNvSpPr>
          <p:nvPr/>
        </p:nvSpPr>
        <p:spPr bwMode="auto">
          <a:xfrm>
            <a:off x="5791200" y="762000"/>
            <a:ext cx="2160587" cy="12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CR-</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连接请求</a:t>
            </a:r>
            <a:b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ACK-</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接受连接</a:t>
            </a:r>
            <a:b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br>
            <a:r>
              <a:rPr kumimoji="0"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DR-</a:t>
            </a:r>
            <a:r>
              <a:rPr kumimoji="0"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连接断开请求</a:t>
            </a:r>
            <a:endPar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9111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94C2B-DCCA-49A9-9BED-5B894DA68491}"/>
              </a:ext>
            </a:extLst>
          </p:cNvPr>
          <p:cNvSpPr>
            <a:spLocks noGrp="1"/>
          </p:cNvSpPr>
          <p:nvPr>
            <p:ph type="title"/>
          </p:nvPr>
        </p:nvSpPr>
        <p:spPr/>
        <p:txBody>
          <a:bodyPr/>
          <a:lstStyle/>
          <a:p>
            <a:r>
              <a:rPr lang="zh-CN" altLang="en-US" dirty="0"/>
              <a:t>释放连接</a:t>
            </a:r>
            <a:r>
              <a:rPr lang="en-US" altLang="zh-CN" dirty="0"/>
              <a:t>-</a:t>
            </a:r>
            <a:r>
              <a:rPr lang="zh-CN" altLang="en-US" dirty="0"/>
              <a:t>对称释放</a:t>
            </a:r>
          </a:p>
        </p:txBody>
      </p:sp>
      <p:sp>
        <p:nvSpPr>
          <p:cNvPr id="3" name="内容占位符 2">
            <a:extLst>
              <a:ext uri="{FF2B5EF4-FFF2-40B4-BE49-F238E27FC236}">
                <a16:creationId xmlns:a16="http://schemas.microsoft.com/office/drawing/2014/main" id="{D28DFBD5-3CEC-4099-8AF2-10C2409D761D}"/>
              </a:ext>
            </a:extLst>
          </p:cNvPr>
          <p:cNvSpPr>
            <a:spLocks noGrp="1"/>
          </p:cNvSpPr>
          <p:nvPr>
            <p:ph idx="1"/>
          </p:nvPr>
        </p:nvSpPr>
        <p:spPr>
          <a:xfrm>
            <a:off x="304801" y="1219200"/>
            <a:ext cx="4724399" cy="5016500"/>
          </a:xfrm>
        </p:spPr>
        <p:txBody>
          <a:bodyPr/>
          <a:lstStyle/>
          <a:p>
            <a:pPr algn="just">
              <a:lnSpc>
                <a:spcPct val="135000"/>
              </a:lnSpc>
            </a:pPr>
            <a:r>
              <a:rPr lang="zh-CN" altLang="en-US" sz="2800" b="1" dirty="0">
                <a:latin typeface="Times New Roman" panose="02020603050405020304" pitchFamily="18" charset="0"/>
              </a:rPr>
              <a:t>对称释放连接再次用到三步握手，一方发出释放连接请求后不立即拆除连接，而要等待对方确认；对方收到请求后，发送确认报文，并拆除连接，发起方收到确认后最后拆除连接。</a:t>
            </a:r>
          </a:p>
          <a:p>
            <a:pPr>
              <a:lnSpc>
                <a:spcPct val="135000"/>
              </a:lnSpc>
            </a:pPr>
            <a:endParaRPr lang="zh-CN" altLang="en-US" sz="2800" dirty="0"/>
          </a:p>
        </p:txBody>
      </p:sp>
      <p:graphicFrame>
        <p:nvGraphicFramePr>
          <p:cNvPr id="4" name="Object 9">
            <a:extLst>
              <a:ext uri="{FF2B5EF4-FFF2-40B4-BE49-F238E27FC236}">
                <a16:creationId xmlns:a16="http://schemas.microsoft.com/office/drawing/2014/main" id="{25236917-095E-49DC-B22C-D734A180B5F8}"/>
              </a:ext>
            </a:extLst>
          </p:cNvPr>
          <p:cNvGraphicFramePr>
            <a:graphicFrameLocks noChangeAspect="1"/>
          </p:cNvGraphicFramePr>
          <p:nvPr/>
        </p:nvGraphicFramePr>
        <p:xfrm>
          <a:off x="5105400" y="2057400"/>
          <a:ext cx="3886199" cy="3765415"/>
        </p:xfrm>
        <a:graphic>
          <a:graphicData uri="http://schemas.openxmlformats.org/presentationml/2006/ole">
            <mc:AlternateContent xmlns:mc="http://schemas.openxmlformats.org/markup-compatibility/2006">
              <mc:Choice xmlns:v="urn:schemas-microsoft-com:vml" Requires="v">
                <p:oleObj spid="_x0000_s3081" name="位图图像" r:id="rId3" imgW="2762636" imgH="2676899" progId="Paint.Picture">
                  <p:embed/>
                </p:oleObj>
              </mc:Choice>
              <mc:Fallback>
                <p:oleObj name="位图图像" r:id="rId3" imgW="2762636" imgH="2676899" progId="Paint.Picture">
                  <p:embed/>
                  <p:pic>
                    <p:nvPicPr>
                      <p:cNvPr id="4" name="Object 9">
                        <a:extLst>
                          <a:ext uri="{FF2B5EF4-FFF2-40B4-BE49-F238E27FC236}">
                            <a16:creationId xmlns:a16="http://schemas.microsoft.com/office/drawing/2014/main" id="{25236917-095E-49DC-B22C-D734A180B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57400"/>
                        <a:ext cx="3886199" cy="3765415"/>
                      </a:xfrm>
                      <a:prstGeom prst="rect">
                        <a:avLst/>
                      </a:prstGeom>
                      <a:noFill/>
                      <a:ln>
                        <a:noFill/>
                      </a:ln>
                    </p:spPr>
                  </p:pic>
                </p:oleObj>
              </mc:Fallback>
            </mc:AlternateContent>
          </a:graphicData>
        </a:graphic>
      </p:graphicFrame>
      <p:sp>
        <p:nvSpPr>
          <p:cNvPr id="5" name="Text Box 10">
            <a:extLst>
              <a:ext uri="{FF2B5EF4-FFF2-40B4-BE49-F238E27FC236}">
                <a16:creationId xmlns:a16="http://schemas.microsoft.com/office/drawing/2014/main" id="{B6BF8C57-A14B-47D7-9018-0F7B9A649CCD}"/>
              </a:ext>
            </a:extLst>
          </p:cNvPr>
          <p:cNvSpPr txBox="1">
            <a:spLocks noChangeArrowheads="1"/>
          </p:cNvSpPr>
          <p:nvPr/>
        </p:nvSpPr>
        <p:spPr bwMode="auto">
          <a:xfrm>
            <a:off x="5867400" y="1035185"/>
            <a:ext cx="2160588" cy="87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ts val="0"/>
              </a:spcBef>
              <a:buClrTx/>
              <a:buSzTx/>
              <a:buFontTx/>
              <a:buNone/>
            </a:pPr>
            <a:r>
              <a:rPr kumimoji="0" lang="en-US" altLang="zh-CN" sz="1800" b="1" dirty="0">
                <a:solidFill>
                  <a:schemeClr val="bg1"/>
                </a:solidFill>
                <a:latin typeface="Comic Sans MS" panose="030F0702030302020204" pitchFamily="66" charset="0"/>
                <a:ea typeface="微软雅黑" panose="020B0503020204020204" pitchFamily="34" charset="-122"/>
              </a:rPr>
              <a:t>DR-</a:t>
            </a:r>
            <a:r>
              <a:rPr kumimoji="0" lang="zh-CN" altLang="en-US" sz="1800" b="1" dirty="0">
                <a:solidFill>
                  <a:schemeClr val="bg1"/>
                </a:solidFill>
                <a:latin typeface="Comic Sans MS" panose="030F0702030302020204" pitchFamily="66" charset="0"/>
                <a:ea typeface="微软雅黑" panose="020B0503020204020204" pitchFamily="34" charset="-122"/>
              </a:rPr>
              <a:t>连接断开请求</a:t>
            </a:r>
            <a:r>
              <a:rPr kumimoji="0" lang="en-US" altLang="zh-CN" sz="1800" b="1" dirty="0">
                <a:solidFill>
                  <a:schemeClr val="bg1"/>
                </a:solidFill>
                <a:latin typeface="Comic Sans MS" panose="030F0702030302020204" pitchFamily="66" charset="0"/>
                <a:ea typeface="微软雅黑" panose="020B0503020204020204" pitchFamily="34" charset="-122"/>
              </a:rPr>
              <a:t>ACK-</a:t>
            </a:r>
            <a:r>
              <a:rPr kumimoji="0" lang="zh-CN" altLang="en-US" sz="1800" b="1" dirty="0">
                <a:solidFill>
                  <a:schemeClr val="bg1"/>
                </a:solidFill>
                <a:latin typeface="Comic Sans MS" panose="030F0702030302020204" pitchFamily="66" charset="0"/>
                <a:ea typeface="微软雅黑" panose="020B0503020204020204" pitchFamily="34" charset="-122"/>
              </a:rPr>
              <a:t>接受断开</a:t>
            </a:r>
          </a:p>
        </p:txBody>
      </p:sp>
    </p:spTree>
    <p:extLst>
      <p:ext uri="{BB962C8B-B14F-4D97-AF65-F5344CB8AC3E}">
        <p14:creationId xmlns:p14="http://schemas.microsoft.com/office/powerpoint/2010/main" val="141882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solidFill>
                  <a:srgbClr val="FF0000"/>
                </a:solidFill>
              </a:rPr>
              <a:t>8.1 </a:t>
            </a:r>
            <a:r>
              <a:rPr lang="zh-CN" altLang="en-GB" b="1" dirty="0">
                <a:solidFill>
                  <a:srgbClr val="FF0000"/>
                </a:solidFill>
              </a:rPr>
              <a:t>传输层服务</a:t>
            </a:r>
          </a:p>
          <a:p>
            <a:pPr eaLnBrk="1" hangingPunct="1"/>
            <a:r>
              <a:rPr lang="en-GB" altLang="zh-CN" b="1" dirty="0"/>
              <a:t>8.2 </a:t>
            </a:r>
            <a:r>
              <a:rPr lang="zh-CN" altLang="en-GB" b="1" dirty="0"/>
              <a:t>传输层</a:t>
            </a:r>
            <a:r>
              <a:rPr lang="zh-CN" altLang="en-US" b="1" dirty="0"/>
              <a:t>寻址</a:t>
            </a:r>
            <a:endParaRPr lang="en-GB" altLang="zh-CN" b="1" dirty="0"/>
          </a:p>
          <a:p>
            <a:pPr eaLnBrk="1" hangingPunct="1"/>
            <a:r>
              <a:rPr lang="en-GB" altLang="zh-CN" b="1" dirty="0"/>
              <a:t>8.3 </a:t>
            </a:r>
            <a:r>
              <a:rPr lang="zh-CN" altLang="en-US" b="1" dirty="0"/>
              <a:t>传输层连接</a:t>
            </a:r>
          </a:p>
          <a:p>
            <a:pPr eaLnBrk="1" hangingPunct="1"/>
            <a:r>
              <a:rPr lang="en-US" altLang="zh-CN" b="1" dirty="0"/>
              <a:t>8.4 Internet</a:t>
            </a:r>
            <a:r>
              <a:rPr lang="zh-CN" altLang="en-US" b="1" dirty="0"/>
              <a:t>中的传输层协议</a:t>
            </a:r>
          </a:p>
          <a:p>
            <a:pPr lvl="1" eaLnBrk="1" hangingPunct="1"/>
            <a:r>
              <a:rPr lang="en-US" altLang="zh-CN" b="1" dirty="0"/>
              <a:t>8.4.1 </a:t>
            </a:r>
            <a:r>
              <a:rPr lang="zh-CN" altLang="en-US" b="1" dirty="0"/>
              <a:t>用户数据报协议</a:t>
            </a:r>
            <a:r>
              <a:rPr lang="en-US" altLang="zh-CN" b="1" dirty="0"/>
              <a:t>UDP</a:t>
            </a:r>
            <a:endParaRPr lang="en-GB" altLang="zh-CN" b="1" dirty="0"/>
          </a:p>
          <a:p>
            <a:pPr lvl="1" eaLnBrk="1" hangingPunct="1"/>
            <a:r>
              <a:rPr lang="en-US" altLang="zh-CN" b="1" dirty="0"/>
              <a:t>8.4.2 </a:t>
            </a:r>
            <a:r>
              <a:rPr lang="zh-CN" altLang="en-US" b="1" dirty="0"/>
              <a:t>传输控制协议</a:t>
            </a:r>
            <a:r>
              <a:rPr lang="en-US" altLang="zh-CN" b="1" dirty="0"/>
              <a:t>TCP</a:t>
            </a:r>
            <a:endParaRPr lang="zh-CN" altLang="en-US" b="1" dirty="0"/>
          </a:p>
          <a:p>
            <a:pPr eaLnBrk="1" hangingPunct="1"/>
            <a:r>
              <a:rPr lang="en-GB" altLang="zh-CN" b="1" dirty="0"/>
              <a:t>8.5 </a:t>
            </a:r>
            <a:r>
              <a:rPr lang="en-US" altLang="zh-CN" b="1" dirty="0"/>
              <a:t>Berkeley Socket </a:t>
            </a:r>
          </a:p>
          <a:p>
            <a:pPr eaLnBrk="1" hangingPunct="1">
              <a:defRPr/>
            </a:pPr>
            <a:endParaRPr lang="zh-CN" altLang="en-US" b="1" dirty="0"/>
          </a:p>
        </p:txBody>
      </p:sp>
    </p:spTree>
    <p:extLst>
      <p:ext uri="{BB962C8B-B14F-4D97-AF65-F5344CB8AC3E}">
        <p14:creationId xmlns:p14="http://schemas.microsoft.com/office/powerpoint/2010/main" val="332534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E8531B-1BDB-4096-882A-E28D1237EC5A}"/>
              </a:ext>
            </a:extLst>
          </p:cNvPr>
          <p:cNvSpPr>
            <a:spLocks noGrp="1"/>
          </p:cNvSpPr>
          <p:nvPr>
            <p:ph type="title"/>
          </p:nvPr>
        </p:nvSpPr>
        <p:spPr/>
        <p:txBody>
          <a:bodyPr/>
          <a:lstStyle/>
          <a:p>
            <a:r>
              <a:rPr lang="zh-CN" altLang="en-US" dirty="0"/>
              <a:t>对称释放中的分组丢失</a:t>
            </a:r>
            <a:r>
              <a:rPr lang="en-US" altLang="zh-CN" dirty="0"/>
              <a:t>-1</a:t>
            </a:r>
            <a:endParaRPr lang="zh-CN" altLang="en-US" dirty="0"/>
          </a:p>
        </p:txBody>
      </p:sp>
      <p:graphicFrame>
        <p:nvGraphicFramePr>
          <p:cNvPr id="5" name="Object 5">
            <a:extLst>
              <a:ext uri="{FF2B5EF4-FFF2-40B4-BE49-F238E27FC236}">
                <a16:creationId xmlns:a16="http://schemas.microsoft.com/office/drawing/2014/main" id="{5EA90E6B-73DB-4988-9C22-CE0BF3AC8B04}"/>
              </a:ext>
            </a:extLst>
          </p:cNvPr>
          <p:cNvGraphicFramePr>
            <a:graphicFrameLocks noChangeAspect="1"/>
          </p:cNvGraphicFramePr>
          <p:nvPr/>
        </p:nvGraphicFramePr>
        <p:xfrm>
          <a:off x="1295400" y="1600200"/>
          <a:ext cx="4025900" cy="3983037"/>
        </p:xfrm>
        <a:graphic>
          <a:graphicData uri="http://schemas.openxmlformats.org/presentationml/2006/ole">
            <mc:AlternateContent xmlns:mc="http://schemas.openxmlformats.org/markup-compatibility/2006">
              <mc:Choice xmlns:v="urn:schemas-microsoft-com:vml" Requires="v">
                <p:oleObj spid="_x0000_s4105" name="位图图像" r:id="rId3" imgW="2704762" imgH="2676899" progId="Paint.Picture">
                  <p:embed/>
                </p:oleObj>
              </mc:Choice>
              <mc:Fallback>
                <p:oleObj name="位图图像" r:id="rId3" imgW="2704762" imgH="2676899" progId="Paint.Picture">
                  <p:embed/>
                  <p:pic>
                    <p:nvPicPr>
                      <p:cNvPr id="5" name="Object 5">
                        <a:extLst>
                          <a:ext uri="{FF2B5EF4-FFF2-40B4-BE49-F238E27FC236}">
                            <a16:creationId xmlns:a16="http://schemas.microsoft.com/office/drawing/2014/main" id="{5EA90E6B-73DB-4988-9C22-CE0BF3AC8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40259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1">
            <a:extLst>
              <a:ext uri="{FF2B5EF4-FFF2-40B4-BE49-F238E27FC236}">
                <a16:creationId xmlns:a16="http://schemas.microsoft.com/office/drawing/2014/main" id="{64F270C9-2524-42F4-AEFE-CE44E8750E2A}"/>
              </a:ext>
            </a:extLst>
          </p:cNvPr>
          <p:cNvSpPr txBox="1">
            <a:spLocks noChangeArrowheads="1"/>
          </p:cNvSpPr>
          <p:nvPr/>
        </p:nvSpPr>
        <p:spPr bwMode="auto">
          <a:xfrm>
            <a:off x="5638800" y="1905000"/>
            <a:ext cx="2819400" cy="11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ts val="0"/>
              </a:spcBef>
              <a:buClrTx/>
              <a:buSzTx/>
              <a:buFontTx/>
              <a:buNone/>
            </a:pPr>
            <a:r>
              <a:rPr kumimoji="0" lang="en-US" altLang="zh-CN" sz="2400" b="1" dirty="0">
                <a:solidFill>
                  <a:srgbClr val="000000"/>
                </a:solidFill>
                <a:latin typeface="Comic Sans MS" panose="030F0702030302020204" pitchFamily="66" charset="0"/>
                <a:ea typeface="微软雅黑" panose="020B0503020204020204" pitchFamily="34" charset="-122"/>
              </a:rPr>
              <a:t>DR-</a:t>
            </a:r>
            <a:r>
              <a:rPr kumimoji="0" lang="zh-CN" altLang="en-US" sz="2400" b="1" dirty="0">
                <a:solidFill>
                  <a:srgbClr val="000000"/>
                </a:solidFill>
                <a:latin typeface="Comic Sans MS" panose="030F0702030302020204" pitchFamily="66" charset="0"/>
                <a:ea typeface="微软雅黑" panose="020B0503020204020204" pitchFamily="34" charset="-122"/>
              </a:rPr>
              <a:t>连接断开请求</a:t>
            </a:r>
            <a:r>
              <a:rPr kumimoji="0" lang="en-US" altLang="zh-CN" sz="2400" b="1" dirty="0">
                <a:solidFill>
                  <a:srgbClr val="000000"/>
                </a:solidFill>
                <a:latin typeface="Comic Sans MS" panose="030F0702030302020204" pitchFamily="66" charset="0"/>
                <a:ea typeface="微软雅黑" panose="020B0503020204020204" pitchFamily="34" charset="-122"/>
              </a:rPr>
              <a:t>ACK-</a:t>
            </a:r>
            <a:r>
              <a:rPr kumimoji="0" lang="zh-CN" altLang="en-US" sz="2400" b="1" dirty="0">
                <a:solidFill>
                  <a:srgbClr val="000000"/>
                </a:solidFill>
                <a:latin typeface="Comic Sans MS" panose="030F0702030302020204" pitchFamily="66" charset="0"/>
                <a:ea typeface="微软雅黑" panose="020B0503020204020204" pitchFamily="34" charset="-122"/>
              </a:rPr>
              <a:t>接受断开</a:t>
            </a:r>
          </a:p>
        </p:txBody>
      </p:sp>
      <p:sp>
        <p:nvSpPr>
          <p:cNvPr id="7" name="Text Box 8">
            <a:extLst>
              <a:ext uri="{FF2B5EF4-FFF2-40B4-BE49-F238E27FC236}">
                <a16:creationId xmlns:a16="http://schemas.microsoft.com/office/drawing/2014/main" id="{B6FB82B2-5C1E-45E6-AEF7-F731B6FE3763}"/>
              </a:ext>
            </a:extLst>
          </p:cNvPr>
          <p:cNvSpPr txBox="1">
            <a:spLocks noChangeArrowheads="1"/>
          </p:cNvSpPr>
          <p:nvPr/>
        </p:nvSpPr>
        <p:spPr bwMode="auto">
          <a:xfrm>
            <a:off x="2303463" y="5919787"/>
            <a:ext cx="3259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 final ACK lost</a:t>
            </a:r>
            <a:endPar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13715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71072-458B-4017-9A7B-DB80AC159F72}"/>
              </a:ext>
            </a:extLst>
          </p:cNvPr>
          <p:cNvSpPr>
            <a:spLocks noGrp="1"/>
          </p:cNvSpPr>
          <p:nvPr>
            <p:ph type="title"/>
          </p:nvPr>
        </p:nvSpPr>
        <p:spPr/>
        <p:txBody>
          <a:bodyPr/>
          <a:lstStyle/>
          <a:p>
            <a:r>
              <a:rPr lang="zh-CN" altLang="en-US" dirty="0"/>
              <a:t>对称释放中的分组丢失</a:t>
            </a:r>
            <a:r>
              <a:rPr lang="en-US" altLang="zh-CN" dirty="0"/>
              <a:t>-2</a:t>
            </a:r>
            <a:endParaRPr lang="zh-CN" altLang="en-US" dirty="0"/>
          </a:p>
        </p:txBody>
      </p:sp>
      <p:pic>
        <p:nvPicPr>
          <p:cNvPr id="4" name="Picture 6">
            <a:extLst>
              <a:ext uri="{FF2B5EF4-FFF2-40B4-BE49-F238E27FC236}">
                <a16:creationId xmlns:a16="http://schemas.microsoft.com/office/drawing/2014/main" id="{88F7A9C8-33B1-4F13-A282-EBE26E181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426402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31F441C1-8D61-4768-97AC-D8AB4B64CDCA}"/>
              </a:ext>
            </a:extLst>
          </p:cNvPr>
          <p:cNvSpPr txBox="1">
            <a:spLocks noChangeArrowheads="1"/>
          </p:cNvSpPr>
          <p:nvPr/>
        </p:nvSpPr>
        <p:spPr bwMode="auto">
          <a:xfrm>
            <a:off x="2170113" y="5819775"/>
            <a:ext cx="3087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(b) </a:t>
            </a:r>
            <a:r>
              <a:rPr kumimoji="1" lang="en-US"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Response lost</a:t>
            </a:r>
            <a:endPar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Text Box 7">
            <a:extLst>
              <a:ext uri="{FF2B5EF4-FFF2-40B4-BE49-F238E27FC236}">
                <a16:creationId xmlns:a16="http://schemas.microsoft.com/office/drawing/2014/main" id="{F0F8BD72-338F-47BA-984C-DF0341D05CBA}"/>
              </a:ext>
            </a:extLst>
          </p:cNvPr>
          <p:cNvSpPr txBox="1">
            <a:spLocks noChangeArrowheads="1"/>
          </p:cNvSpPr>
          <p:nvPr/>
        </p:nvSpPr>
        <p:spPr bwMode="auto">
          <a:xfrm>
            <a:off x="5867400" y="2362200"/>
            <a:ext cx="2819400" cy="11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ts val="0"/>
              </a:spcBef>
              <a:buClrTx/>
              <a:buSzTx/>
              <a:buFontTx/>
              <a:buNone/>
            </a:pPr>
            <a:r>
              <a:rPr kumimoji="0" lang="en-US" altLang="zh-CN" sz="2400" b="1" dirty="0">
                <a:solidFill>
                  <a:srgbClr val="000000"/>
                </a:solidFill>
                <a:latin typeface="Comic Sans MS" panose="030F0702030302020204" pitchFamily="66" charset="0"/>
                <a:ea typeface="微软雅黑" panose="020B0503020204020204" pitchFamily="34" charset="-122"/>
              </a:rPr>
              <a:t>DR-</a:t>
            </a:r>
            <a:r>
              <a:rPr kumimoji="0" lang="zh-CN" altLang="en-US" sz="2400" b="1" dirty="0">
                <a:solidFill>
                  <a:srgbClr val="000000"/>
                </a:solidFill>
                <a:latin typeface="Comic Sans MS" panose="030F0702030302020204" pitchFamily="66" charset="0"/>
                <a:ea typeface="微软雅黑" panose="020B0503020204020204" pitchFamily="34" charset="-122"/>
              </a:rPr>
              <a:t>连接断开请求</a:t>
            </a:r>
            <a:r>
              <a:rPr kumimoji="0" lang="en-US" altLang="zh-CN" sz="2400" b="1" dirty="0">
                <a:solidFill>
                  <a:srgbClr val="000000"/>
                </a:solidFill>
                <a:latin typeface="Comic Sans MS" panose="030F0702030302020204" pitchFamily="66" charset="0"/>
                <a:ea typeface="微软雅黑" panose="020B0503020204020204" pitchFamily="34" charset="-122"/>
              </a:rPr>
              <a:t>ACK-</a:t>
            </a:r>
            <a:r>
              <a:rPr kumimoji="0" lang="zh-CN" altLang="en-US" sz="2400" b="1" dirty="0">
                <a:solidFill>
                  <a:srgbClr val="000000"/>
                </a:solidFill>
                <a:latin typeface="Comic Sans MS" panose="030F0702030302020204" pitchFamily="66" charset="0"/>
                <a:ea typeface="微软雅黑" panose="020B0503020204020204" pitchFamily="34" charset="-122"/>
              </a:rPr>
              <a:t>接受断开</a:t>
            </a:r>
          </a:p>
        </p:txBody>
      </p:sp>
    </p:spTree>
    <p:extLst>
      <p:ext uri="{BB962C8B-B14F-4D97-AF65-F5344CB8AC3E}">
        <p14:creationId xmlns:p14="http://schemas.microsoft.com/office/powerpoint/2010/main" val="331120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7F9026-A8E3-4101-B20C-53D9349D6700}"/>
              </a:ext>
            </a:extLst>
          </p:cNvPr>
          <p:cNvSpPr>
            <a:spLocks noGrp="1"/>
          </p:cNvSpPr>
          <p:nvPr>
            <p:ph type="title"/>
          </p:nvPr>
        </p:nvSpPr>
        <p:spPr/>
        <p:txBody>
          <a:bodyPr/>
          <a:lstStyle/>
          <a:p>
            <a:r>
              <a:rPr lang="zh-CN" altLang="en-US" dirty="0"/>
              <a:t>对称释放中的分组丢失</a:t>
            </a:r>
            <a:r>
              <a:rPr lang="en-US" altLang="zh-CN" dirty="0"/>
              <a:t>-3</a:t>
            </a:r>
            <a:endParaRPr lang="zh-CN" altLang="en-US" dirty="0"/>
          </a:p>
        </p:txBody>
      </p:sp>
      <p:pic>
        <p:nvPicPr>
          <p:cNvPr id="4" name="Picture 8">
            <a:extLst>
              <a:ext uri="{FF2B5EF4-FFF2-40B4-BE49-F238E27FC236}">
                <a16:creationId xmlns:a16="http://schemas.microsoft.com/office/drawing/2014/main" id="{31264EAA-975F-4B0C-A31F-74618AF8E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49099"/>
            <a:ext cx="4392613"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a:extLst>
              <a:ext uri="{FF2B5EF4-FFF2-40B4-BE49-F238E27FC236}">
                <a16:creationId xmlns:a16="http://schemas.microsoft.com/office/drawing/2014/main" id="{ECA06B36-21D5-428A-B3B1-38616F7440FF}"/>
              </a:ext>
            </a:extLst>
          </p:cNvPr>
          <p:cNvSpPr txBox="1">
            <a:spLocks noChangeArrowheads="1"/>
          </p:cNvSpPr>
          <p:nvPr/>
        </p:nvSpPr>
        <p:spPr bwMode="auto">
          <a:xfrm>
            <a:off x="1066800" y="5900738"/>
            <a:ext cx="6357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 </a:t>
            </a:r>
            <a:r>
              <a:rPr kumimoji="1" lang="en-US"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Response lost and subsequent DRs lost</a:t>
            </a:r>
            <a:endPar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Text Box 9">
            <a:extLst>
              <a:ext uri="{FF2B5EF4-FFF2-40B4-BE49-F238E27FC236}">
                <a16:creationId xmlns:a16="http://schemas.microsoft.com/office/drawing/2014/main" id="{95F9B9E6-994A-41C7-AE7F-386633E07856}"/>
              </a:ext>
            </a:extLst>
          </p:cNvPr>
          <p:cNvSpPr txBox="1">
            <a:spLocks noChangeArrowheads="1"/>
          </p:cNvSpPr>
          <p:nvPr/>
        </p:nvSpPr>
        <p:spPr bwMode="auto">
          <a:xfrm>
            <a:off x="5867400" y="2438400"/>
            <a:ext cx="2773362" cy="11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ts val="0"/>
              </a:spcBef>
              <a:buClrTx/>
              <a:buSzTx/>
              <a:buFontTx/>
              <a:buNone/>
            </a:pPr>
            <a:r>
              <a:rPr kumimoji="0" lang="en-US" altLang="zh-CN" sz="2400" b="1" dirty="0">
                <a:solidFill>
                  <a:srgbClr val="000000"/>
                </a:solidFill>
                <a:latin typeface="Comic Sans MS" panose="030F0702030302020204" pitchFamily="66" charset="0"/>
                <a:ea typeface="微软雅黑" panose="020B0503020204020204" pitchFamily="34" charset="-122"/>
              </a:rPr>
              <a:t>DR-</a:t>
            </a:r>
            <a:r>
              <a:rPr kumimoji="0" lang="zh-CN" altLang="en-US" sz="2400" b="1" dirty="0">
                <a:solidFill>
                  <a:srgbClr val="000000"/>
                </a:solidFill>
                <a:latin typeface="Comic Sans MS" panose="030F0702030302020204" pitchFamily="66" charset="0"/>
                <a:ea typeface="微软雅黑" panose="020B0503020204020204" pitchFamily="34" charset="-122"/>
              </a:rPr>
              <a:t>连接断开请求</a:t>
            </a:r>
            <a:r>
              <a:rPr kumimoji="0" lang="en-US" altLang="zh-CN" sz="2400" b="1" dirty="0">
                <a:solidFill>
                  <a:srgbClr val="000000"/>
                </a:solidFill>
                <a:latin typeface="Comic Sans MS" panose="030F0702030302020204" pitchFamily="66" charset="0"/>
                <a:ea typeface="微软雅黑" panose="020B0503020204020204" pitchFamily="34" charset="-122"/>
              </a:rPr>
              <a:t>ACK-</a:t>
            </a:r>
            <a:r>
              <a:rPr kumimoji="0" lang="zh-CN" altLang="en-US" sz="2400" b="1" dirty="0">
                <a:solidFill>
                  <a:srgbClr val="000000"/>
                </a:solidFill>
                <a:latin typeface="Comic Sans MS" panose="030F0702030302020204" pitchFamily="66" charset="0"/>
                <a:ea typeface="微软雅黑" panose="020B0503020204020204" pitchFamily="34" charset="-122"/>
              </a:rPr>
              <a:t>接受断开</a:t>
            </a:r>
          </a:p>
        </p:txBody>
      </p:sp>
    </p:spTree>
    <p:extLst>
      <p:ext uri="{BB962C8B-B14F-4D97-AF65-F5344CB8AC3E}">
        <p14:creationId xmlns:p14="http://schemas.microsoft.com/office/powerpoint/2010/main" val="392517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BBB2C1-FE15-4E6E-BA03-B992F6E36DE0}"/>
              </a:ext>
            </a:extLst>
          </p:cNvPr>
          <p:cNvSpPr>
            <a:spLocks noGrp="1"/>
          </p:cNvSpPr>
          <p:nvPr>
            <p:ph type="title"/>
          </p:nvPr>
        </p:nvSpPr>
        <p:spPr/>
        <p:txBody>
          <a:bodyPr/>
          <a:lstStyle/>
          <a:p>
            <a:r>
              <a:rPr lang="zh-CN" altLang="en-US" sz="3600" dirty="0"/>
              <a:t>数据传输中的流量控制和拥塞控制</a:t>
            </a:r>
          </a:p>
        </p:txBody>
      </p:sp>
      <p:sp>
        <p:nvSpPr>
          <p:cNvPr id="3" name="内容占位符 2">
            <a:extLst>
              <a:ext uri="{FF2B5EF4-FFF2-40B4-BE49-F238E27FC236}">
                <a16:creationId xmlns:a16="http://schemas.microsoft.com/office/drawing/2014/main" id="{B3DC995E-1FD3-4779-BA78-09FCB1F40FB0}"/>
              </a:ext>
            </a:extLst>
          </p:cNvPr>
          <p:cNvSpPr>
            <a:spLocks noGrp="1"/>
          </p:cNvSpPr>
          <p:nvPr>
            <p:ph idx="1"/>
          </p:nvPr>
        </p:nvSpPr>
        <p:spPr>
          <a:xfrm>
            <a:off x="685800" y="1484784"/>
            <a:ext cx="7772400" cy="4114800"/>
          </a:xfrm>
        </p:spPr>
        <p:txBody>
          <a:bodyPr/>
          <a:lstStyle/>
          <a:p>
            <a:pPr eaLnBrk="1" hangingPunct="1"/>
            <a:r>
              <a:rPr lang="zh-CN" altLang="en-US" sz="2800" b="1" dirty="0">
                <a:solidFill>
                  <a:srgbClr val="FF0000"/>
                </a:solidFill>
              </a:rPr>
              <a:t>面向连接</a:t>
            </a:r>
            <a:r>
              <a:rPr lang="zh-CN" altLang="en-US" sz="2800" b="1" dirty="0"/>
              <a:t>的传输服务应该提供</a:t>
            </a:r>
            <a:r>
              <a:rPr lang="zh-CN" altLang="en-US" sz="2800" b="1" dirty="0">
                <a:solidFill>
                  <a:srgbClr val="FF0000"/>
                </a:solidFill>
              </a:rPr>
              <a:t>流量控制</a:t>
            </a:r>
            <a:r>
              <a:rPr lang="zh-CN" altLang="en-US" sz="2800" b="1" dirty="0"/>
              <a:t>和</a:t>
            </a:r>
            <a:r>
              <a:rPr lang="zh-CN" altLang="en-US" sz="2800" b="1" dirty="0">
                <a:solidFill>
                  <a:srgbClr val="FF0000"/>
                </a:solidFill>
              </a:rPr>
              <a:t>拥塞控制</a:t>
            </a:r>
            <a:r>
              <a:rPr lang="zh-CN" altLang="en-US" sz="2800" b="1" dirty="0"/>
              <a:t>功能，核心是</a:t>
            </a:r>
            <a:r>
              <a:rPr lang="zh-CN" altLang="en-US" sz="2800" b="1" dirty="0">
                <a:solidFill>
                  <a:srgbClr val="FF0000"/>
                </a:solidFill>
              </a:rPr>
              <a:t>滑动窗口算法</a:t>
            </a:r>
          </a:p>
          <a:p>
            <a:pPr lvl="1" eaLnBrk="1" hangingPunct="1"/>
            <a:r>
              <a:rPr lang="zh-CN" altLang="en-US" sz="2200" b="1" dirty="0">
                <a:solidFill>
                  <a:srgbClr val="FF0000"/>
                </a:solidFill>
              </a:rPr>
              <a:t>流量控制</a:t>
            </a:r>
            <a:r>
              <a:rPr lang="zh-CN" altLang="en-US" sz="2200" b="1" dirty="0"/>
              <a:t>：根据接收端的</a:t>
            </a:r>
            <a:r>
              <a:rPr lang="zh-CN" altLang="en-US" sz="2200" b="1" dirty="0">
                <a:solidFill>
                  <a:srgbClr val="FF0000"/>
                </a:solidFill>
              </a:rPr>
              <a:t>缓存容量</a:t>
            </a:r>
            <a:r>
              <a:rPr lang="zh-CN" altLang="en-US" sz="2200" b="1" dirty="0"/>
              <a:t>来动态地</a:t>
            </a:r>
            <a:r>
              <a:rPr lang="zh-CN" altLang="en-US" sz="2200" b="1" dirty="0">
                <a:solidFill>
                  <a:srgbClr val="FF0000"/>
                </a:solidFill>
              </a:rPr>
              <a:t>调整</a:t>
            </a:r>
            <a:r>
              <a:rPr lang="zh-CN" altLang="en-US" sz="2200" b="1" dirty="0"/>
              <a:t>发送端的</a:t>
            </a:r>
            <a:r>
              <a:rPr lang="zh-CN" altLang="en-US" sz="2200" b="1" dirty="0">
                <a:solidFill>
                  <a:srgbClr val="FF0000"/>
                </a:solidFill>
              </a:rPr>
              <a:t>窗口</a:t>
            </a:r>
            <a:r>
              <a:rPr lang="zh-CN" altLang="en-US" sz="2200" b="1" dirty="0"/>
              <a:t>大小，避免一个快速的发送端淹没一个慢速的接收端</a:t>
            </a:r>
          </a:p>
          <a:p>
            <a:pPr lvl="1" eaLnBrk="1" hangingPunct="1"/>
            <a:r>
              <a:rPr lang="zh-CN" altLang="en-US" sz="2200" b="1" dirty="0">
                <a:solidFill>
                  <a:srgbClr val="FF0000"/>
                </a:solidFill>
              </a:rPr>
              <a:t>拥塞控制</a:t>
            </a:r>
            <a:r>
              <a:rPr lang="zh-CN" altLang="en-US" sz="2200" b="1" dirty="0"/>
              <a:t>：根据网络的</a:t>
            </a:r>
            <a:r>
              <a:rPr lang="zh-CN" altLang="en-US" sz="2200" b="1" dirty="0">
                <a:solidFill>
                  <a:srgbClr val="FF0000"/>
                </a:solidFill>
              </a:rPr>
              <a:t>承载容量</a:t>
            </a:r>
            <a:r>
              <a:rPr lang="zh-CN" altLang="en-US" sz="2200" b="1" dirty="0"/>
              <a:t>来动态地</a:t>
            </a:r>
            <a:r>
              <a:rPr lang="zh-CN" altLang="en-US" sz="2200" b="1" dirty="0">
                <a:solidFill>
                  <a:srgbClr val="FF0000"/>
                </a:solidFill>
              </a:rPr>
              <a:t>调整</a:t>
            </a:r>
            <a:r>
              <a:rPr lang="zh-CN" altLang="en-US" sz="2200" b="1" dirty="0"/>
              <a:t>发送端的</a:t>
            </a:r>
            <a:r>
              <a:rPr lang="zh-CN" altLang="en-US" sz="2200" b="1" dirty="0">
                <a:solidFill>
                  <a:srgbClr val="FF0000"/>
                </a:solidFill>
              </a:rPr>
              <a:t>窗口</a:t>
            </a:r>
            <a:r>
              <a:rPr lang="zh-CN" altLang="en-US" sz="2200" b="1" dirty="0"/>
              <a:t>大小，避免发送端发送的数据超过了网络容量</a:t>
            </a:r>
            <a:endParaRPr lang="en-US" altLang="zh-CN" sz="2200" b="1" dirty="0"/>
          </a:p>
          <a:p>
            <a:pPr lvl="2">
              <a:buFont typeface="Wingdings" panose="05000000000000000000" pitchFamily="2" charset="2"/>
              <a:buChar char="ü"/>
            </a:pPr>
            <a:r>
              <a:rPr lang="zh-CN" altLang="en-US" sz="2000" b="1" dirty="0"/>
              <a:t>拥塞发生在路由器上，但终究是由于网络中的各个节点发送太多的流量引起的。</a:t>
            </a:r>
            <a:endParaRPr lang="en-US" altLang="zh-CN" sz="2000" b="1" dirty="0"/>
          </a:p>
          <a:p>
            <a:pPr lvl="2">
              <a:buFont typeface="Wingdings" panose="05000000000000000000" pitchFamily="2" charset="2"/>
              <a:buChar char="ü"/>
            </a:pPr>
            <a:r>
              <a:rPr lang="zh-CN" altLang="en-US" sz="2000" b="1" dirty="0"/>
              <a:t>在无连接的网络层中，无法在网络层控制速率，因此，拥塞控制的唯一途径是传输层（面向连接的）放缓发送速率，</a:t>
            </a:r>
            <a:r>
              <a:rPr lang="zh-CN" altLang="en-US" sz="2000" b="1" dirty="0">
                <a:solidFill>
                  <a:srgbClr val="FF0000"/>
                </a:solidFill>
              </a:rPr>
              <a:t>拥塞控制是网络层和传输层共同的责任。</a:t>
            </a:r>
            <a:endParaRPr lang="en-US" altLang="zh-CN" sz="2000" b="1" dirty="0">
              <a:solidFill>
                <a:srgbClr val="FF0000"/>
              </a:solidFill>
            </a:endParaRPr>
          </a:p>
          <a:p>
            <a:endParaRPr lang="zh-CN" altLang="en-US" dirty="0"/>
          </a:p>
        </p:txBody>
      </p:sp>
      <p:sp>
        <p:nvSpPr>
          <p:cNvPr id="4" name="Rectangle 4">
            <a:extLst>
              <a:ext uri="{FF2B5EF4-FFF2-40B4-BE49-F238E27FC236}">
                <a16:creationId xmlns:a16="http://schemas.microsoft.com/office/drawing/2014/main" id="{1D6AACA1-E4A6-4BB3-BDDD-4C26EBEA91BC}"/>
              </a:ext>
            </a:extLst>
          </p:cNvPr>
          <p:cNvSpPr>
            <a:spLocks noChangeArrowheads="1"/>
          </p:cNvSpPr>
          <p:nvPr/>
        </p:nvSpPr>
        <p:spPr bwMode="auto">
          <a:xfrm>
            <a:off x="606424" y="6010275"/>
            <a:ext cx="8232775" cy="4508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CN" altLang="en-US" sz="2400" b="1" i="0" u="none" strike="noStrike" kern="0" cap="none" spc="0" normalizeH="0" noProof="0">
                <a:ln>
                  <a:noFill/>
                </a:ln>
                <a:solidFill>
                  <a:srgbClr val="0000FF"/>
                </a:solidFill>
                <a:effectLst/>
                <a:uLnTx/>
                <a:uFillTx/>
                <a:latin typeface="Comic Sans MS" panose="030F0702030302020204" pitchFamily="66" charset="0"/>
                <a:ea typeface="微软雅黑" panose="020B0503020204020204" pitchFamily="34" charset="-122"/>
              </a:rPr>
              <a:t>发送方的窗口大小决定了发送方一次能够发送的数据量</a:t>
            </a:r>
          </a:p>
        </p:txBody>
      </p:sp>
    </p:spTree>
    <p:extLst>
      <p:ext uri="{BB962C8B-B14F-4D97-AF65-F5344CB8AC3E}">
        <p14:creationId xmlns:p14="http://schemas.microsoft.com/office/powerpoint/2010/main" val="279376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t>8.1 </a:t>
            </a:r>
            <a:r>
              <a:rPr lang="zh-CN" altLang="en-GB" b="1" dirty="0"/>
              <a:t>传输层服务</a:t>
            </a:r>
          </a:p>
          <a:p>
            <a:pPr eaLnBrk="1" hangingPunct="1"/>
            <a:r>
              <a:rPr lang="en-GB" altLang="zh-CN" b="1" dirty="0"/>
              <a:t>8.2 </a:t>
            </a:r>
            <a:r>
              <a:rPr lang="zh-CN" altLang="en-GB" b="1" dirty="0"/>
              <a:t>传输层</a:t>
            </a:r>
            <a:r>
              <a:rPr lang="zh-CN" altLang="en-US" b="1" dirty="0"/>
              <a:t>寻址</a:t>
            </a:r>
            <a:endParaRPr lang="en-GB" altLang="zh-CN" b="1" dirty="0"/>
          </a:p>
          <a:p>
            <a:pPr eaLnBrk="1" hangingPunct="1"/>
            <a:r>
              <a:rPr lang="en-GB" altLang="zh-CN" b="1" dirty="0"/>
              <a:t>8.3 </a:t>
            </a:r>
            <a:r>
              <a:rPr lang="zh-CN" altLang="en-US" b="1" dirty="0"/>
              <a:t>传输层连接</a:t>
            </a:r>
          </a:p>
          <a:p>
            <a:pPr eaLnBrk="1" hangingPunct="1"/>
            <a:r>
              <a:rPr lang="en-US" altLang="zh-CN" b="1" dirty="0">
                <a:solidFill>
                  <a:srgbClr val="FF0000"/>
                </a:solidFill>
              </a:rPr>
              <a:t>8.4 Internet</a:t>
            </a:r>
            <a:r>
              <a:rPr lang="zh-CN" altLang="en-US" b="1" dirty="0">
                <a:solidFill>
                  <a:srgbClr val="FF0000"/>
                </a:solidFill>
              </a:rPr>
              <a:t>中的传输层协议</a:t>
            </a:r>
          </a:p>
          <a:p>
            <a:pPr lvl="1" eaLnBrk="1" hangingPunct="1"/>
            <a:r>
              <a:rPr lang="en-US" altLang="zh-CN" b="1" dirty="0"/>
              <a:t>8.4.1 </a:t>
            </a:r>
            <a:r>
              <a:rPr lang="zh-CN" altLang="en-US" b="1" dirty="0"/>
              <a:t>用户数据报协议</a:t>
            </a:r>
            <a:r>
              <a:rPr lang="en-US" altLang="zh-CN" b="1" dirty="0"/>
              <a:t>UDP</a:t>
            </a:r>
            <a:endParaRPr lang="en-GB" altLang="zh-CN" b="1" dirty="0"/>
          </a:p>
          <a:p>
            <a:pPr lvl="1" eaLnBrk="1" hangingPunct="1"/>
            <a:r>
              <a:rPr lang="en-US" altLang="zh-CN" b="1" dirty="0"/>
              <a:t>8.4.2 </a:t>
            </a:r>
            <a:r>
              <a:rPr lang="zh-CN" altLang="en-US" b="1" dirty="0"/>
              <a:t>传输控制协议</a:t>
            </a:r>
            <a:r>
              <a:rPr lang="en-US" altLang="zh-CN" b="1" dirty="0"/>
              <a:t>TCP</a:t>
            </a:r>
            <a:endParaRPr lang="zh-CN" altLang="en-US" b="1" dirty="0"/>
          </a:p>
          <a:p>
            <a:pPr eaLnBrk="1" hangingPunct="1"/>
            <a:r>
              <a:rPr lang="en-GB" altLang="zh-CN" b="1" dirty="0"/>
              <a:t>8.5 </a:t>
            </a:r>
            <a:r>
              <a:rPr lang="en-US" altLang="zh-CN" b="1" dirty="0"/>
              <a:t>Berkeley Socket </a:t>
            </a:r>
          </a:p>
          <a:p>
            <a:pPr eaLnBrk="1" hangingPunct="1">
              <a:defRPr/>
            </a:pPr>
            <a:endParaRPr lang="zh-CN" altLang="en-US" b="1" dirty="0"/>
          </a:p>
        </p:txBody>
      </p:sp>
    </p:spTree>
    <p:extLst>
      <p:ext uri="{BB962C8B-B14F-4D97-AF65-F5344CB8AC3E}">
        <p14:creationId xmlns:p14="http://schemas.microsoft.com/office/powerpoint/2010/main" val="221604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38FB0-BD37-4281-8BF8-520F0312D04A}"/>
              </a:ext>
            </a:extLst>
          </p:cNvPr>
          <p:cNvSpPr>
            <a:spLocks noGrp="1"/>
          </p:cNvSpPr>
          <p:nvPr>
            <p:ph type="title"/>
          </p:nvPr>
        </p:nvSpPr>
        <p:spPr/>
        <p:txBody>
          <a:bodyPr/>
          <a:lstStyle/>
          <a:p>
            <a:r>
              <a:rPr lang="en-US" altLang="zh-CN" dirty="0"/>
              <a:t>Internet</a:t>
            </a:r>
            <a:r>
              <a:rPr lang="zh-CN" altLang="en-US" dirty="0"/>
              <a:t>中的传输层协议</a:t>
            </a:r>
          </a:p>
        </p:txBody>
      </p:sp>
      <p:sp>
        <p:nvSpPr>
          <p:cNvPr id="3" name="内容占位符 2">
            <a:extLst>
              <a:ext uri="{FF2B5EF4-FFF2-40B4-BE49-F238E27FC236}">
                <a16:creationId xmlns:a16="http://schemas.microsoft.com/office/drawing/2014/main" id="{D9A75F6F-46F4-4EFF-9CE8-145C9F915126}"/>
              </a:ext>
            </a:extLst>
          </p:cNvPr>
          <p:cNvSpPr>
            <a:spLocks noGrp="1"/>
          </p:cNvSpPr>
          <p:nvPr>
            <p:ph idx="1"/>
          </p:nvPr>
        </p:nvSpPr>
        <p:spPr>
          <a:xfrm>
            <a:off x="539552" y="1371600"/>
            <a:ext cx="7772400" cy="4114800"/>
          </a:xfrm>
        </p:spPr>
        <p:txBody>
          <a:bodyPr>
            <a:noAutofit/>
          </a:bodyPr>
          <a:lstStyle/>
          <a:p>
            <a:pPr>
              <a:lnSpc>
                <a:spcPct val="134000"/>
              </a:lnSpc>
            </a:pPr>
            <a:r>
              <a:rPr lang="en-US" altLang="zh-CN" sz="2400" b="1" dirty="0"/>
              <a:t>Internet</a:t>
            </a:r>
            <a:r>
              <a:rPr lang="zh-CN" altLang="en-US" sz="2400" b="1" dirty="0"/>
              <a:t>中常用的两个传输层协议</a:t>
            </a:r>
          </a:p>
          <a:p>
            <a:pPr lvl="1">
              <a:lnSpc>
                <a:spcPct val="134000"/>
              </a:lnSpc>
            </a:pPr>
            <a:r>
              <a:rPr lang="zh-CN" altLang="en-US" sz="1800" b="1" dirty="0">
                <a:solidFill>
                  <a:srgbClr val="FF0000"/>
                </a:solidFill>
              </a:rPr>
              <a:t>用户数据报协议</a:t>
            </a:r>
            <a:r>
              <a:rPr lang="zh-CN" altLang="en-US" sz="1800" b="1" dirty="0"/>
              <a:t>（</a:t>
            </a:r>
            <a:r>
              <a:rPr lang="en-US" altLang="zh-CN" sz="1800" b="1" dirty="0"/>
              <a:t>UDP</a:t>
            </a:r>
            <a:r>
              <a:rPr lang="zh-CN" altLang="en-US" sz="1800" b="1" dirty="0"/>
              <a:t>：</a:t>
            </a:r>
            <a:r>
              <a:rPr lang="en-US" altLang="zh-CN" sz="1800" b="1" dirty="0"/>
              <a:t>User Datagram Protocol</a:t>
            </a:r>
            <a:r>
              <a:rPr lang="zh-CN" altLang="en-US" sz="1800" b="1" dirty="0"/>
              <a:t>），提供无连接的服务，</a:t>
            </a:r>
            <a:r>
              <a:rPr lang="zh-CN" altLang="en-US" sz="1800" b="1" dirty="0">
                <a:solidFill>
                  <a:srgbClr val="FF0000"/>
                </a:solidFill>
              </a:rPr>
              <a:t>高效</a:t>
            </a:r>
            <a:r>
              <a:rPr lang="zh-CN" altLang="en-US" sz="1800" b="1" dirty="0"/>
              <a:t>，适合于实时传输；</a:t>
            </a:r>
            <a:r>
              <a:rPr lang="en-US" altLang="zh-CN" sz="1800" b="1" dirty="0"/>
              <a:t> UDP</a:t>
            </a:r>
            <a:r>
              <a:rPr lang="zh-CN" altLang="en-US" sz="1800" b="1" dirty="0"/>
              <a:t>中的</a:t>
            </a:r>
            <a:r>
              <a:rPr lang="en-US" altLang="zh-CN" sz="1800" b="1" dirty="0"/>
              <a:t>TPDU</a:t>
            </a:r>
            <a:r>
              <a:rPr lang="zh-CN" altLang="en-US" sz="1800" b="1" dirty="0"/>
              <a:t>称为</a:t>
            </a:r>
            <a:r>
              <a:rPr lang="zh-CN" altLang="en-US" sz="1800" b="1" dirty="0">
                <a:solidFill>
                  <a:srgbClr val="FF0000"/>
                </a:solidFill>
              </a:rPr>
              <a:t>数据报</a:t>
            </a:r>
            <a:r>
              <a:rPr lang="en-US" altLang="zh-CN" sz="1800" b="1" dirty="0">
                <a:solidFill>
                  <a:srgbClr val="FF0000"/>
                </a:solidFill>
              </a:rPr>
              <a:t>(datagram</a:t>
            </a:r>
            <a:r>
              <a:rPr lang="en-US" altLang="zh-CN" sz="1800" b="1" dirty="0"/>
              <a:t>)</a:t>
            </a:r>
            <a:endParaRPr lang="zh-CN" altLang="en-US" sz="1800" b="1" dirty="0"/>
          </a:p>
          <a:p>
            <a:pPr lvl="1">
              <a:lnSpc>
                <a:spcPct val="134000"/>
              </a:lnSpc>
            </a:pPr>
            <a:r>
              <a:rPr lang="zh-CN" altLang="en-US" sz="1800" b="1" dirty="0">
                <a:solidFill>
                  <a:srgbClr val="FF0000"/>
                </a:solidFill>
              </a:rPr>
              <a:t>传输控制协议</a:t>
            </a:r>
            <a:r>
              <a:rPr lang="zh-CN" altLang="en-US" sz="1800" b="1" dirty="0"/>
              <a:t>（</a:t>
            </a:r>
            <a:r>
              <a:rPr lang="en-US" altLang="zh-CN" sz="1800" b="1" dirty="0"/>
              <a:t>TCP</a:t>
            </a:r>
            <a:r>
              <a:rPr lang="zh-CN" altLang="en-US" sz="1800" b="1" dirty="0"/>
              <a:t>：</a:t>
            </a:r>
            <a:r>
              <a:rPr lang="en-US" altLang="zh-CN" sz="1800" b="1" dirty="0"/>
              <a:t>Transmission Control Protocol</a:t>
            </a:r>
            <a:r>
              <a:rPr lang="zh-CN" altLang="en-US" sz="1800" b="1" dirty="0"/>
              <a:t>），提供</a:t>
            </a:r>
            <a:r>
              <a:rPr lang="zh-CN" altLang="en-US" sz="1800" b="1" dirty="0">
                <a:solidFill>
                  <a:srgbClr val="FF0000"/>
                </a:solidFill>
              </a:rPr>
              <a:t>可靠</a:t>
            </a:r>
            <a:r>
              <a:rPr lang="zh-CN" altLang="en-US" sz="1800" b="1" dirty="0"/>
              <a:t>的，面向连接的服务；</a:t>
            </a:r>
            <a:r>
              <a:rPr lang="en-US" altLang="zh-CN" sz="1800" b="1" dirty="0"/>
              <a:t>TCP</a:t>
            </a:r>
            <a:r>
              <a:rPr lang="zh-CN" altLang="en-US" sz="1800" b="1" dirty="0"/>
              <a:t>中，</a:t>
            </a:r>
            <a:r>
              <a:rPr lang="en-US" altLang="zh-CN" sz="1800" b="1" dirty="0"/>
              <a:t>TPDU</a:t>
            </a:r>
            <a:r>
              <a:rPr lang="zh-CN" altLang="en-US" sz="1800" b="1" dirty="0"/>
              <a:t>称为</a:t>
            </a:r>
            <a:r>
              <a:rPr lang="en-US" altLang="zh-CN" sz="1800" b="1" dirty="0"/>
              <a:t>TCP</a:t>
            </a:r>
            <a:r>
              <a:rPr lang="zh-CN" altLang="en-US" sz="1800" b="1" dirty="0">
                <a:solidFill>
                  <a:srgbClr val="FF0000"/>
                </a:solidFill>
              </a:rPr>
              <a:t>数据段</a:t>
            </a:r>
            <a:r>
              <a:rPr lang="en-US" altLang="zh-CN" sz="1800" b="1" dirty="0">
                <a:solidFill>
                  <a:srgbClr val="FF0000"/>
                </a:solidFill>
              </a:rPr>
              <a:t>(segment</a:t>
            </a:r>
            <a:r>
              <a:rPr lang="en-US" altLang="zh-CN" sz="1800" b="1" dirty="0"/>
              <a:t>)</a:t>
            </a:r>
            <a:endParaRPr lang="zh-CN" altLang="en-US" sz="1800" b="1" dirty="0"/>
          </a:p>
          <a:p>
            <a:pPr>
              <a:lnSpc>
                <a:spcPct val="134000"/>
              </a:lnSpc>
            </a:pPr>
            <a:r>
              <a:rPr lang="zh-CN" altLang="en-US" sz="1800" b="1" dirty="0"/>
              <a:t>此外，传输层还有：</a:t>
            </a:r>
            <a:endParaRPr lang="en-US" altLang="zh-CN" sz="1800" b="1" dirty="0"/>
          </a:p>
          <a:p>
            <a:pPr lvl="1">
              <a:lnSpc>
                <a:spcPct val="134000"/>
              </a:lnSpc>
            </a:pPr>
            <a:r>
              <a:rPr lang="en-US" altLang="zh-CN" sz="1400" b="1" dirty="0">
                <a:solidFill>
                  <a:srgbClr val="FF0000"/>
                </a:solidFill>
              </a:rPr>
              <a:t>SCTP</a:t>
            </a:r>
            <a:r>
              <a:rPr lang="en-US" altLang="zh-CN" sz="1400" b="1" dirty="0"/>
              <a:t>(Stream Control Transmission Protocol)</a:t>
            </a:r>
            <a:r>
              <a:rPr lang="zh-CN" altLang="en-US" sz="1400" b="1" dirty="0"/>
              <a:t>流控制传输协议，针对多媒体应用，是可靠的面向报文的协议。面向连接、提供全双工服务，有拥塞和流控机制，并提供多流服务。</a:t>
            </a:r>
            <a:endParaRPr lang="en-US" altLang="zh-CN" sz="1400" b="1" dirty="0"/>
          </a:p>
          <a:p>
            <a:pPr lvl="1">
              <a:lnSpc>
                <a:spcPct val="134000"/>
              </a:lnSpc>
            </a:pPr>
            <a:r>
              <a:rPr lang="en-US" altLang="zh-CN" sz="1400" b="1" dirty="0">
                <a:solidFill>
                  <a:srgbClr val="FF0000"/>
                </a:solidFill>
              </a:rPr>
              <a:t>MPTCP</a:t>
            </a:r>
            <a:r>
              <a:rPr lang="en-US" altLang="zh-CN" sz="1400" b="1" dirty="0"/>
              <a:t>(Multi-path TCP),</a:t>
            </a:r>
            <a:r>
              <a:rPr lang="zh-CN" altLang="en-US" sz="1400" b="1" dirty="0"/>
              <a:t>提供多路径流服务。</a:t>
            </a:r>
            <a:endParaRPr lang="en-US" altLang="zh-CN" sz="1400" b="1" dirty="0"/>
          </a:p>
          <a:p>
            <a:pPr lvl="1">
              <a:lnSpc>
                <a:spcPct val="134000"/>
              </a:lnSpc>
            </a:pPr>
            <a:r>
              <a:rPr lang="en-US" altLang="zh-CN" sz="1400" b="1" dirty="0">
                <a:solidFill>
                  <a:srgbClr val="FF0000"/>
                </a:solidFill>
              </a:rPr>
              <a:t>QUIC</a:t>
            </a:r>
            <a:r>
              <a:rPr lang="zh-CN" altLang="en-US" sz="1400" dirty="0"/>
              <a:t>（</a:t>
            </a:r>
            <a:r>
              <a:rPr lang="en-US" altLang="zh-CN" sz="1400" dirty="0"/>
              <a:t>Quick UDP Internet Connection), </a:t>
            </a:r>
            <a:r>
              <a:rPr lang="zh-CN" altLang="en-US" sz="1400" dirty="0"/>
              <a:t>是</a:t>
            </a:r>
            <a:r>
              <a:rPr lang="zh-CN" altLang="en-US" sz="1400" b="1" dirty="0"/>
              <a:t>谷歌制定的一种基于</a:t>
            </a:r>
            <a:r>
              <a:rPr lang="en-US" altLang="zh-CN" sz="1400" b="1" dirty="0"/>
              <a:t>UDP</a:t>
            </a:r>
            <a:r>
              <a:rPr lang="zh-CN" altLang="en-US" sz="1400" b="1" dirty="0"/>
              <a:t>的低时延的互联网传输层协议（属于应用层中间件，原则上不属于传输层）。</a:t>
            </a:r>
          </a:p>
          <a:p>
            <a:endParaRPr lang="zh-CN" altLang="en-US" sz="2400" dirty="0"/>
          </a:p>
        </p:txBody>
      </p:sp>
    </p:spTree>
    <p:extLst>
      <p:ext uri="{BB962C8B-B14F-4D97-AF65-F5344CB8AC3E}">
        <p14:creationId xmlns:p14="http://schemas.microsoft.com/office/powerpoint/2010/main" val="3379149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439689-0AEC-4D8A-9EB1-47044605F44B}"/>
              </a:ext>
            </a:extLst>
          </p:cNvPr>
          <p:cNvSpPr>
            <a:spLocks noGrp="1"/>
          </p:cNvSpPr>
          <p:nvPr>
            <p:ph type="title"/>
          </p:nvPr>
        </p:nvSpPr>
        <p:spPr/>
        <p:txBody>
          <a:bodyPr/>
          <a:lstStyle/>
          <a:p>
            <a:r>
              <a:rPr lang="en-US" altLang="zh-CN" dirty="0"/>
              <a:t>UDP</a:t>
            </a:r>
            <a:r>
              <a:rPr lang="zh-CN" altLang="en-US" dirty="0"/>
              <a:t>与</a:t>
            </a:r>
            <a:r>
              <a:rPr lang="en-US" altLang="zh-CN" dirty="0"/>
              <a:t>TCP</a:t>
            </a:r>
            <a:endParaRPr lang="zh-CN" altLang="en-US" dirty="0"/>
          </a:p>
        </p:txBody>
      </p:sp>
      <p:sp>
        <p:nvSpPr>
          <p:cNvPr id="3" name="内容占位符 2">
            <a:extLst>
              <a:ext uri="{FF2B5EF4-FFF2-40B4-BE49-F238E27FC236}">
                <a16:creationId xmlns:a16="http://schemas.microsoft.com/office/drawing/2014/main" id="{8DA5850D-5DBC-41D9-9202-8063EB387BA5}"/>
              </a:ext>
            </a:extLst>
          </p:cNvPr>
          <p:cNvSpPr>
            <a:spLocks noGrp="1"/>
          </p:cNvSpPr>
          <p:nvPr>
            <p:ph idx="1"/>
          </p:nvPr>
        </p:nvSpPr>
        <p:spPr>
          <a:xfrm>
            <a:off x="611560" y="1700808"/>
            <a:ext cx="7772400" cy="4114800"/>
          </a:xfrm>
        </p:spPr>
        <p:txBody>
          <a:bodyPr>
            <a:normAutofit fontScale="77500" lnSpcReduction="20000"/>
          </a:bodyPr>
          <a:lstStyle/>
          <a:p>
            <a:pPr algn="just" eaLnBrk="1" hangingPunct="1">
              <a:lnSpc>
                <a:spcPct val="118000"/>
              </a:lnSpc>
              <a:defRPr/>
            </a:pPr>
            <a:r>
              <a:rPr lang="en-US" altLang="zh-CN" b="1" dirty="0">
                <a:solidFill>
                  <a:srgbClr val="FF0000"/>
                </a:solidFill>
              </a:rPr>
              <a:t>UDP</a:t>
            </a:r>
            <a:r>
              <a:rPr lang="zh-CN" altLang="en-US" b="1" dirty="0">
                <a:solidFill>
                  <a:srgbClr val="FF0000"/>
                </a:solidFill>
              </a:rPr>
              <a:t>提供无连接的服务，在传送数据之前不需要先建立连接。</a:t>
            </a:r>
            <a:endParaRPr lang="en-US" altLang="zh-CN" b="1" dirty="0">
              <a:solidFill>
                <a:srgbClr val="FF0000"/>
              </a:solidFill>
            </a:endParaRPr>
          </a:p>
          <a:p>
            <a:pPr lvl="1" algn="just" eaLnBrk="1" hangingPunct="1">
              <a:lnSpc>
                <a:spcPct val="118000"/>
              </a:lnSpc>
              <a:defRPr/>
            </a:pPr>
            <a:r>
              <a:rPr lang="zh-CN" altLang="en-US" b="1" dirty="0"/>
              <a:t>对方的传输层在收到 </a:t>
            </a:r>
            <a:r>
              <a:rPr lang="en-US" altLang="zh-CN" b="1" dirty="0"/>
              <a:t>UDP</a:t>
            </a:r>
            <a:r>
              <a:rPr lang="zh-CN" altLang="en-US" b="1" dirty="0"/>
              <a:t>数据报后，不需要给出任何确认。虽然 </a:t>
            </a:r>
            <a:r>
              <a:rPr lang="en-US" altLang="zh-CN" b="1" dirty="0"/>
              <a:t>UDP </a:t>
            </a:r>
            <a:r>
              <a:rPr lang="zh-CN" altLang="en-US" b="1" dirty="0"/>
              <a:t>不提供可靠投递，但在某些情况下 </a:t>
            </a:r>
            <a:r>
              <a:rPr lang="en-US" altLang="zh-CN" b="1" dirty="0"/>
              <a:t>UDP </a:t>
            </a:r>
            <a:r>
              <a:rPr lang="zh-CN" altLang="en-US" b="1" dirty="0"/>
              <a:t>是一种最简单有效的工作方式。例如视频会议等实时应用常使用</a:t>
            </a:r>
            <a:r>
              <a:rPr lang="en-US" altLang="zh-CN" b="1" dirty="0"/>
              <a:t>UDP</a:t>
            </a:r>
          </a:p>
          <a:p>
            <a:pPr algn="just" eaLnBrk="1" hangingPunct="1">
              <a:lnSpc>
                <a:spcPct val="118000"/>
              </a:lnSpc>
              <a:defRPr/>
            </a:pPr>
            <a:r>
              <a:rPr lang="en-US" altLang="zh-CN" b="1" dirty="0">
                <a:solidFill>
                  <a:srgbClr val="FF0000"/>
                </a:solidFill>
              </a:rPr>
              <a:t>TCP </a:t>
            </a:r>
            <a:r>
              <a:rPr lang="zh-CN" altLang="en-US" b="1" dirty="0">
                <a:solidFill>
                  <a:srgbClr val="FF0000"/>
                </a:solidFill>
              </a:rPr>
              <a:t>提供可靠的，面向连接的服务。</a:t>
            </a:r>
            <a:endParaRPr lang="en-US" altLang="zh-CN" b="1" dirty="0">
              <a:solidFill>
                <a:srgbClr val="FF0000"/>
              </a:solidFill>
            </a:endParaRPr>
          </a:p>
          <a:p>
            <a:pPr lvl="1" algn="just" eaLnBrk="1" hangingPunct="1">
              <a:lnSpc>
                <a:spcPct val="118000"/>
              </a:lnSpc>
              <a:defRPr/>
            </a:pPr>
            <a:r>
              <a:rPr lang="zh-CN" altLang="en-US" b="1" dirty="0"/>
              <a:t>由于 </a:t>
            </a:r>
            <a:r>
              <a:rPr lang="en-US" altLang="zh-CN" b="1" dirty="0"/>
              <a:t>TCP </a:t>
            </a:r>
            <a:r>
              <a:rPr lang="zh-CN" altLang="en-US" b="1" dirty="0"/>
              <a:t>要提供可靠的、面向连接的传输服务，因此不可避免地增加了许多的开销。这不仅使协议数据单元的头标增加了更多的域，还要占用许多的处理资源。  </a:t>
            </a:r>
          </a:p>
          <a:p>
            <a:endParaRPr lang="zh-CN" altLang="en-US" dirty="0"/>
          </a:p>
        </p:txBody>
      </p:sp>
    </p:spTree>
    <p:extLst>
      <p:ext uri="{BB962C8B-B14F-4D97-AF65-F5344CB8AC3E}">
        <p14:creationId xmlns:p14="http://schemas.microsoft.com/office/powerpoint/2010/main" val="376450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F58D-B61B-4642-932B-57FE877A574C}"/>
              </a:ext>
            </a:extLst>
          </p:cNvPr>
          <p:cNvSpPr>
            <a:spLocks noGrp="1"/>
          </p:cNvSpPr>
          <p:nvPr>
            <p:ph type="title"/>
          </p:nvPr>
        </p:nvSpPr>
        <p:spPr/>
        <p:txBody>
          <a:bodyPr/>
          <a:lstStyle/>
          <a:p>
            <a:r>
              <a:rPr lang="zh-CN" altLang="en-US" dirty="0"/>
              <a:t>端口</a:t>
            </a:r>
            <a:r>
              <a:rPr lang="en-US" altLang="zh-CN" dirty="0"/>
              <a:t>port</a:t>
            </a:r>
            <a:endParaRPr lang="zh-CN" altLang="en-US" dirty="0"/>
          </a:p>
        </p:txBody>
      </p:sp>
      <p:sp>
        <p:nvSpPr>
          <p:cNvPr id="3" name="内容占位符 2">
            <a:extLst>
              <a:ext uri="{FF2B5EF4-FFF2-40B4-BE49-F238E27FC236}">
                <a16:creationId xmlns:a16="http://schemas.microsoft.com/office/drawing/2014/main" id="{404C00DF-CA4F-4E1E-BEC3-05BD8BFE54A1}"/>
              </a:ext>
            </a:extLst>
          </p:cNvPr>
          <p:cNvSpPr>
            <a:spLocks noGrp="1"/>
          </p:cNvSpPr>
          <p:nvPr>
            <p:ph idx="1"/>
          </p:nvPr>
        </p:nvSpPr>
        <p:spPr>
          <a:xfrm>
            <a:off x="827584" y="1014302"/>
            <a:ext cx="7772400" cy="4114800"/>
          </a:xfrm>
        </p:spPr>
        <p:txBody>
          <a:bodyPr/>
          <a:lstStyle/>
          <a:p>
            <a:pPr eaLnBrk="1" hangingPunct="1">
              <a:lnSpc>
                <a:spcPct val="135000"/>
              </a:lnSpc>
            </a:pPr>
            <a:r>
              <a:rPr lang="en-US" altLang="zh-CN" sz="2400" b="1" dirty="0"/>
              <a:t>TCP/UDP</a:t>
            </a:r>
            <a:r>
              <a:rPr lang="zh-CN" altLang="en-US" sz="2400" b="1" dirty="0"/>
              <a:t>中的端口就是传输服务访问点（</a:t>
            </a:r>
            <a:r>
              <a:rPr lang="en-US" altLang="zh-CN" sz="2400" b="1" dirty="0"/>
              <a:t>TSAP</a:t>
            </a:r>
            <a:r>
              <a:rPr lang="zh-CN" altLang="en-US" sz="2400" b="1" dirty="0"/>
              <a:t>）</a:t>
            </a:r>
          </a:p>
          <a:p>
            <a:pPr eaLnBrk="1" hangingPunct="1">
              <a:lnSpc>
                <a:spcPct val="135000"/>
              </a:lnSpc>
            </a:pPr>
            <a:r>
              <a:rPr lang="zh-CN" altLang="en-US" sz="2400" b="1" dirty="0"/>
              <a:t>端口是用来标识应用进程</a:t>
            </a:r>
          </a:p>
          <a:p>
            <a:pPr lvl="1" eaLnBrk="1" hangingPunct="1">
              <a:lnSpc>
                <a:spcPct val="135000"/>
              </a:lnSpc>
            </a:pPr>
            <a:r>
              <a:rPr lang="zh-CN" altLang="en-US" sz="2000" b="1" dirty="0"/>
              <a:t>每一个网络应用进程都与端口相关联</a:t>
            </a:r>
          </a:p>
          <a:p>
            <a:pPr lvl="1" eaLnBrk="1" hangingPunct="1">
              <a:lnSpc>
                <a:spcPct val="135000"/>
              </a:lnSpc>
            </a:pPr>
            <a:r>
              <a:rPr lang="zh-CN" altLang="en-US" sz="2000" b="1" dirty="0"/>
              <a:t>各种网络应用进程都能将其数据通过端口向下交付给传输层</a:t>
            </a:r>
          </a:p>
          <a:p>
            <a:pPr lvl="1" eaLnBrk="1" hangingPunct="1">
              <a:lnSpc>
                <a:spcPct val="135000"/>
              </a:lnSpc>
            </a:pPr>
            <a:r>
              <a:rPr lang="zh-CN" altLang="en-US" sz="2000" b="1" dirty="0"/>
              <a:t>传输层根据接收到的</a:t>
            </a:r>
            <a:r>
              <a:rPr lang="en-US" altLang="zh-CN" sz="2000" b="1" dirty="0"/>
              <a:t>TPDU</a:t>
            </a:r>
            <a:r>
              <a:rPr lang="zh-CN" altLang="en-US" sz="2000" b="1" dirty="0"/>
              <a:t>（数据报或数据段）中包含的端口信息将其递交给与该端口关联的网络应用进程</a:t>
            </a:r>
          </a:p>
          <a:p>
            <a:pPr>
              <a:lnSpc>
                <a:spcPct val="135000"/>
              </a:lnSpc>
            </a:pPr>
            <a:r>
              <a:rPr lang="zh-CN" altLang="en-US" sz="2400" b="1" dirty="0"/>
              <a:t>部分知名端号 </a:t>
            </a:r>
            <a:r>
              <a:rPr lang="en-US" altLang="zh-CN" sz="2400" b="1" dirty="0"/>
              <a:t>(</a:t>
            </a:r>
            <a:r>
              <a:rPr lang="zh-CN" altLang="en-US" sz="2400" b="1" dirty="0"/>
              <a:t>周知端口</a:t>
            </a:r>
            <a:r>
              <a:rPr lang="en-US" altLang="zh-CN" sz="2400" b="1" dirty="0"/>
              <a:t>)</a:t>
            </a:r>
            <a:endParaRPr lang="zh-CN" altLang="en-US" sz="2400" dirty="0"/>
          </a:p>
          <a:p>
            <a:pPr lvl="1">
              <a:lnSpc>
                <a:spcPct val="135000"/>
              </a:lnSpc>
            </a:pPr>
            <a:r>
              <a:rPr lang="en-US" altLang="zh-CN" sz="2000" dirty="0"/>
              <a:t>21/</a:t>
            </a:r>
            <a:r>
              <a:rPr lang="en-US" altLang="zh-CN" sz="2000" dirty="0" err="1"/>
              <a:t>tcp</a:t>
            </a:r>
            <a:r>
              <a:rPr lang="en-US" altLang="zh-CN" sz="2000" dirty="0"/>
              <a:t>   FTP </a:t>
            </a:r>
            <a:r>
              <a:rPr lang="zh-CN" altLang="en-US" sz="2000" dirty="0"/>
              <a:t>服务器 </a:t>
            </a:r>
          </a:p>
          <a:p>
            <a:pPr lvl="1">
              <a:lnSpc>
                <a:spcPct val="135000"/>
              </a:lnSpc>
            </a:pPr>
            <a:r>
              <a:rPr lang="en-US" altLang="zh-CN" sz="2000" dirty="0"/>
              <a:t>22/</a:t>
            </a:r>
            <a:r>
              <a:rPr lang="en-US" altLang="zh-CN" sz="2000" dirty="0" err="1"/>
              <a:t>tcp</a:t>
            </a:r>
            <a:r>
              <a:rPr lang="en-US" altLang="zh-CN" sz="2000" dirty="0"/>
              <a:t>   SSH</a:t>
            </a:r>
            <a:r>
              <a:rPr lang="zh-CN" altLang="en-US" sz="2000" dirty="0"/>
              <a:t>服务器</a:t>
            </a:r>
          </a:p>
          <a:p>
            <a:pPr lvl="1">
              <a:lnSpc>
                <a:spcPct val="135000"/>
              </a:lnSpc>
            </a:pPr>
            <a:r>
              <a:rPr lang="en-US" altLang="zh-CN" sz="2000" dirty="0"/>
              <a:t>23/</a:t>
            </a:r>
            <a:r>
              <a:rPr lang="en-US" altLang="zh-CN" sz="2000" dirty="0" err="1"/>
              <a:t>tcp</a:t>
            </a:r>
            <a:r>
              <a:rPr lang="en-US" altLang="zh-CN" sz="2000" dirty="0"/>
              <a:t>  Telnet </a:t>
            </a:r>
            <a:r>
              <a:rPr lang="zh-CN" altLang="en-US" sz="2000" dirty="0"/>
              <a:t>服务器 </a:t>
            </a:r>
          </a:p>
          <a:p>
            <a:pPr lvl="1">
              <a:lnSpc>
                <a:spcPct val="135000"/>
              </a:lnSpc>
            </a:pPr>
            <a:r>
              <a:rPr lang="en-US" altLang="zh-CN" sz="2000" dirty="0"/>
              <a:t>25/</a:t>
            </a:r>
            <a:r>
              <a:rPr lang="en-US" altLang="zh-CN" sz="2000" dirty="0" err="1"/>
              <a:t>tcp</a:t>
            </a:r>
            <a:r>
              <a:rPr lang="en-US" altLang="zh-CN" sz="2000" dirty="0"/>
              <a:t>  SMTP</a:t>
            </a:r>
            <a:r>
              <a:rPr lang="zh-CN" altLang="en-US" sz="2000" dirty="0"/>
              <a:t>发送邮件服务器 </a:t>
            </a:r>
          </a:p>
          <a:p>
            <a:pPr lvl="1">
              <a:lnSpc>
                <a:spcPct val="135000"/>
              </a:lnSpc>
            </a:pPr>
            <a:r>
              <a:rPr lang="en-US" altLang="zh-CN" sz="2000" dirty="0"/>
              <a:t>80/</a:t>
            </a:r>
            <a:r>
              <a:rPr lang="en-US" altLang="zh-CN" sz="2000" dirty="0" err="1"/>
              <a:t>tcp</a:t>
            </a:r>
            <a:r>
              <a:rPr lang="en-US" altLang="zh-CN" sz="2000" dirty="0"/>
              <a:t>   WWW</a:t>
            </a:r>
            <a:r>
              <a:rPr lang="zh-CN" altLang="en-US" sz="2000" dirty="0"/>
              <a:t>服务器</a:t>
            </a:r>
            <a:endParaRPr lang="zh-CN" altLang="en-US" sz="2000" b="1" dirty="0"/>
          </a:p>
          <a:p>
            <a:endParaRPr lang="zh-CN" altLang="en-US" dirty="0"/>
          </a:p>
        </p:txBody>
      </p:sp>
    </p:spTree>
    <p:extLst>
      <p:ext uri="{BB962C8B-B14F-4D97-AF65-F5344CB8AC3E}">
        <p14:creationId xmlns:p14="http://schemas.microsoft.com/office/powerpoint/2010/main" val="256128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E35E4F-1123-45BE-931C-6CF7FB1AFC26}"/>
              </a:ext>
            </a:extLst>
          </p:cNvPr>
          <p:cNvSpPr>
            <a:spLocks noGrp="1"/>
          </p:cNvSpPr>
          <p:nvPr>
            <p:ph type="title"/>
          </p:nvPr>
        </p:nvSpPr>
        <p:spPr/>
        <p:txBody>
          <a:bodyPr/>
          <a:lstStyle/>
          <a:p>
            <a:r>
              <a:rPr lang="zh-CN" altLang="en-US" dirty="0"/>
              <a:t>基于端口的进程间通信</a:t>
            </a:r>
          </a:p>
        </p:txBody>
      </p:sp>
      <p:sp>
        <p:nvSpPr>
          <p:cNvPr id="81" name="AutoShape 4">
            <a:extLst>
              <a:ext uri="{FF2B5EF4-FFF2-40B4-BE49-F238E27FC236}">
                <a16:creationId xmlns:a16="http://schemas.microsoft.com/office/drawing/2014/main" id="{158AFDE2-175C-4ACB-AC3F-FDFFB2B69730}"/>
              </a:ext>
            </a:extLst>
          </p:cNvPr>
          <p:cNvSpPr>
            <a:spLocks noChangeArrowheads="1"/>
          </p:cNvSpPr>
          <p:nvPr/>
        </p:nvSpPr>
        <p:spPr bwMode="auto">
          <a:xfrm>
            <a:off x="4989443" y="1447800"/>
            <a:ext cx="3886200" cy="4114800"/>
          </a:xfrm>
          <a:prstGeom prst="roundRect">
            <a:avLst>
              <a:gd name="adj" fmla="val 16667"/>
            </a:avLst>
          </a:prstGeom>
          <a:solidFill>
            <a:srgbClr val="FFFF99"/>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2" name="AutoShape 5">
            <a:extLst>
              <a:ext uri="{FF2B5EF4-FFF2-40B4-BE49-F238E27FC236}">
                <a16:creationId xmlns:a16="http://schemas.microsoft.com/office/drawing/2014/main" id="{39918275-FF1A-44A1-ADED-4A913D156B33}"/>
              </a:ext>
            </a:extLst>
          </p:cNvPr>
          <p:cNvSpPr>
            <a:spLocks noChangeArrowheads="1"/>
          </p:cNvSpPr>
          <p:nvPr/>
        </p:nvSpPr>
        <p:spPr bwMode="auto">
          <a:xfrm>
            <a:off x="417443" y="1447800"/>
            <a:ext cx="3886200" cy="4114800"/>
          </a:xfrm>
          <a:prstGeom prst="roundRect">
            <a:avLst>
              <a:gd name="adj" fmla="val 16667"/>
            </a:avLst>
          </a:prstGeom>
          <a:solidFill>
            <a:srgbClr val="FFFF99"/>
          </a:solid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3" name="Rectangle 6">
            <a:extLst>
              <a:ext uri="{FF2B5EF4-FFF2-40B4-BE49-F238E27FC236}">
                <a16:creationId xmlns:a16="http://schemas.microsoft.com/office/drawing/2014/main" id="{75D1513D-3EA0-485E-8646-27483C14DA94}"/>
              </a:ext>
            </a:extLst>
          </p:cNvPr>
          <p:cNvSpPr>
            <a:spLocks noChangeArrowheads="1"/>
          </p:cNvSpPr>
          <p:nvPr/>
        </p:nvSpPr>
        <p:spPr bwMode="auto">
          <a:xfrm>
            <a:off x="5065643" y="4724400"/>
            <a:ext cx="3733800" cy="9144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4" name="AutoShape 7">
            <a:extLst>
              <a:ext uri="{FF2B5EF4-FFF2-40B4-BE49-F238E27FC236}">
                <a16:creationId xmlns:a16="http://schemas.microsoft.com/office/drawing/2014/main" id="{32B20B2D-35A9-4CCF-955F-8C4566AE6071}"/>
              </a:ext>
            </a:extLst>
          </p:cNvPr>
          <p:cNvSpPr>
            <a:spLocks noChangeArrowheads="1"/>
          </p:cNvSpPr>
          <p:nvPr/>
        </p:nvSpPr>
        <p:spPr bwMode="auto">
          <a:xfrm>
            <a:off x="5446643" y="4724400"/>
            <a:ext cx="2971800" cy="685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837 w 21600"/>
              <a:gd name="T13" fmla="*/ 2837 h 21600"/>
              <a:gd name="T14" fmla="*/ 18763 w 21600"/>
              <a:gd name="T15" fmla="*/ 18763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99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5" name="Rectangle 8">
            <a:extLst>
              <a:ext uri="{FF2B5EF4-FFF2-40B4-BE49-F238E27FC236}">
                <a16:creationId xmlns:a16="http://schemas.microsoft.com/office/drawing/2014/main" id="{E7051E18-1831-4A97-B094-DD397A415EDF}"/>
              </a:ext>
            </a:extLst>
          </p:cNvPr>
          <p:cNvSpPr>
            <a:spLocks noChangeArrowheads="1"/>
          </p:cNvSpPr>
          <p:nvPr/>
        </p:nvSpPr>
        <p:spPr bwMode="auto">
          <a:xfrm>
            <a:off x="36443" y="4724400"/>
            <a:ext cx="4191000" cy="9144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6" name="Rectangle 9">
            <a:extLst>
              <a:ext uri="{FF2B5EF4-FFF2-40B4-BE49-F238E27FC236}">
                <a16:creationId xmlns:a16="http://schemas.microsoft.com/office/drawing/2014/main" id="{366E4E09-C88A-4694-9C5F-B7884EBCF6C3}"/>
              </a:ext>
            </a:extLst>
          </p:cNvPr>
          <p:cNvSpPr>
            <a:spLocks noChangeArrowheads="1"/>
          </p:cNvSpPr>
          <p:nvPr/>
        </p:nvSpPr>
        <p:spPr bwMode="auto">
          <a:xfrm>
            <a:off x="36443" y="2057400"/>
            <a:ext cx="4191000" cy="12954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7" name="Line 10">
            <a:extLst>
              <a:ext uri="{FF2B5EF4-FFF2-40B4-BE49-F238E27FC236}">
                <a16:creationId xmlns:a16="http://schemas.microsoft.com/office/drawing/2014/main" id="{360FB397-EF57-44AD-9941-113854E721C8}"/>
              </a:ext>
            </a:extLst>
          </p:cNvPr>
          <p:cNvSpPr>
            <a:spLocks noChangeShapeType="1"/>
          </p:cNvSpPr>
          <p:nvPr/>
        </p:nvSpPr>
        <p:spPr bwMode="auto">
          <a:xfrm flipH="1">
            <a:off x="874643" y="28956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8" name="Line 11">
            <a:extLst>
              <a:ext uri="{FF2B5EF4-FFF2-40B4-BE49-F238E27FC236}">
                <a16:creationId xmlns:a16="http://schemas.microsoft.com/office/drawing/2014/main" id="{62FCC4B0-87DB-45D1-AF4A-6B911F3444E3}"/>
              </a:ext>
            </a:extLst>
          </p:cNvPr>
          <p:cNvSpPr>
            <a:spLocks noChangeShapeType="1"/>
          </p:cNvSpPr>
          <p:nvPr/>
        </p:nvSpPr>
        <p:spPr bwMode="auto">
          <a:xfrm flipH="1">
            <a:off x="1408043" y="28956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9" name="Text Box 12">
            <a:extLst>
              <a:ext uri="{FF2B5EF4-FFF2-40B4-BE49-F238E27FC236}">
                <a16:creationId xmlns:a16="http://schemas.microsoft.com/office/drawing/2014/main" id="{CC006101-9698-4621-B263-F23BA3035D2A}"/>
              </a:ext>
            </a:extLst>
          </p:cNvPr>
          <p:cNvSpPr txBox="1">
            <a:spLocks noChangeArrowheads="1"/>
          </p:cNvSpPr>
          <p:nvPr/>
        </p:nvSpPr>
        <p:spPr bwMode="auto">
          <a:xfrm>
            <a:off x="36443" y="2222500"/>
            <a:ext cx="387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应</a:t>
            </a:r>
          </a:p>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用</a:t>
            </a:r>
          </a:p>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层</a:t>
            </a:r>
          </a:p>
        </p:txBody>
      </p:sp>
      <p:sp>
        <p:nvSpPr>
          <p:cNvPr id="90" name="Text Box 13">
            <a:extLst>
              <a:ext uri="{FF2B5EF4-FFF2-40B4-BE49-F238E27FC236}">
                <a16:creationId xmlns:a16="http://schemas.microsoft.com/office/drawing/2014/main" id="{804BC763-FD64-4131-950C-2377B5B57B4D}"/>
              </a:ext>
            </a:extLst>
          </p:cNvPr>
          <p:cNvSpPr txBox="1">
            <a:spLocks noChangeArrowheads="1"/>
          </p:cNvSpPr>
          <p:nvPr/>
        </p:nvSpPr>
        <p:spPr bwMode="auto">
          <a:xfrm>
            <a:off x="36443" y="3276600"/>
            <a:ext cx="3889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传</a:t>
            </a:r>
          </a:p>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输</a:t>
            </a:r>
          </a:p>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层</a:t>
            </a:r>
          </a:p>
        </p:txBody>
      </p:sp>
      <p:sp>
        <p:nvSpPr>
          <p:cNvPr id="91" name="Text Box 14">
            <a:extLst>
              <a:ext uri="{FF2B5EF4-FFF2-40B4-BE49-F238E27FC236}">
                <a16:creationId xmlns:a16="http://schemas.microsoft.com/office/drawing/2014/main" id="{AFA29078-8714-47D6-A435-E9CA44117BA8}"/>
              </a:ext>
            </a:extLst>
          </p:cNvPr>
          <p:cNvSpPr txBox="1">
            <a:spLocks noChangeArrowheads="1"/>
          </p:cNvSpPr>
          <p:nvPr/>
        </p:nvSpPr>
        <p:spPr bwMode="auto">
          <a:xfrm>
            <a:off x="36443" y="4724400"/>
            <a:ext cx="387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网</a:t>
            </a:r>
          </a:p>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络</a:t>
            </a:r>
          </a:p>
          <a:p>
            <a:pPr eaLnBrk="1" hangingPunct="1">
              <a:spcBef>
                <a:spcPct val="0"/>
              </a:spcBef>
              <a:buClrTx/>
              <a:buSzTx/>
              <a:buFontTx/>
              <a:buNone/>
            </a:pPr>
            <a:r>
              <a:rPr lang="zh-CN" altLang="en-US" sz="1600" b="1">
                <a:solidFill>
                  <a:srgbClr val="000000"/>
                </a:solidFill>
                <a:latin typeface="Comic Sans MS" panose="030F0702030302020204" pitchFamily="66" charset="0"/>
                <a:ea typeface="微软雅黑" panose="020B0503020204020204" pitchFamily="34" charset="-122"/>
              </a:rPr>
              <a:t>层</a:t>
            </a:r>
          </a:p>
        </p:txBody>
      </p:sp>
      <p:sp>
        <p:nvSpPr>
          <p:cNvPr id="92" name="Text Box 15">
            <a:extLst>
              <a:ext uri="{FF2B5EF4-FFF2-40B4-BE49-F238E27FC236}">
                <a16:creationId xmlns:a16="http://schemas.microsoft.com/office/drawing/2014/main" id="{DE04A31D-2CEB-4A78-8B60-3D9A512072FF}"/>
              </a:ext>
            </a:extLst>
          </p:cNvPr>
          <p:cNvSpPr txBox="1">
            <a:spLocks noChangeArrowheads="1"/>
          </p:cNvSpPr>
          <p:nvPr/>
        </p:nvSpPr>
        <p:spPr bwMode="auto">
          <a:xfrm>
            <a:off x="1420743" y="4233863"/>
            <a:ext cx="1260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b="1">
                <a:solidFill>
                  <a:srgbClr val="333399"/>
                </a:solidFill>
                <a:latin typeface="Comic Sans MS" panose="030F0702030302020204" pitchFamily="66" charset="0"/>
                <a:ea typeface="微软雅黑" panose="020B0503020204020204" pitchFamily="34" charset="-122"/>
              </a:rPr>
              <a:t>TCP </a:t>
            </a:r>
            <a:r>
              <a:rPr lang="zh-CN" altLang="en-US" sz="1600" b="1">
                <a:solidFill>
                  <a:srgbClr val="333399"/>
                </a:solidFill>
                <a:latin typeface="Comic Sans MS" panose="030F0702030302020204" pitchFamily="66" charset="0"/>
                <a:ea typeface="微软雅黑" panose="020B0503020204020204" pitchFamily="34" charset="-122"/>
              </a:rPr>
              <a:t>数据段</a:t>
            </a:r>
          </a:p>
        </p:txBody>
      </p:sp>
      <p:sp>
        <p:nvSpPr>
          <p:cNvPr id="93" name="Text Box 16">
            <a:extLst>
              <a:ext uri="{FF2B5EF4-FFF2-40B4-BE49-F238E27FC236}">
                <a16:creationId xmlns:a16="http://schemas.microsoft.com/office/drawing/2014/main" id="{88FCACAE-8B77-42B3-A0FD-40EFC9BA573A}"/>
              </a:ext>
            </a:extLst>
          </p:cNvPr>
          <p:cNvSpPr txBox="1">
            <a:spLocks noChangeArrowheads="1"/>
          </p:cNvSpPr>
          <p:nvPr/>
        </p:nvSpPr>
        <p:spPr bwMode="auto">
          <a:xfrm>
            <a:off x="3228905" y="4113213"/>
            <a:ext cx="12080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ct val="0"/>
              </a:spcBef>
              <a:buClrTx/>
              <a:buSzTx/>
              <a:buFontTx/>
              <a:buNone/>
            </a:pPr>
            <a:r>
              <a:rPr lang="en-US" altLang="zh-CN" sz="1600" b="1">
                <a:solidFill>
                  <a:srgbClr val="333399"/>
                </a:solidFill>
                <a:latin typeface="Comic Sans MS" panose="030F0702030302020204" pitchFamily="66" charset="0"/>
                <a:ea typeface="微软雅黑" panose="020B0503020204020204" pitchFamily="34" charset="-122"/>
              </a:rPr>
              <a:t>UDP</a:t>
            </a:r>
          </a:p>
          <a:p>
            <a:pPr algn="ctr" eaLnBrk="1" hangingPunct="1">
              <a:lnSpc>
                <a:spcPct val="90000"/>
              </a:lnSpc>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用户数据报</a:t>
            </a:r>
          </a:p>
        </p:txBody>
      </p:sp>
      <p:sp>
        <p:nvSpPr>
          <p:cNvPr id="94" name="Text Box 17">
            <a:extLst>
              <a:ext uri="{FF2B5EF4-FFF2-40B4-BE49-F238E27FC236}">
                <a16:creationId xmlns:a16="http://schemas.microsoft.com/office/drawing/2014/main" id="{03847629-FF9A-4348-ADA0-304E02493DC6}"/>
              </a:ext>
            </a:extLst>
          </p:cNvPr>
          <p:cNvSpPr txBox="1">
            <a:spLocks noChangeArrowheads="1"/>
          </p:cNvSpPr>
          <p:nvPr/>
        </p:nvSpPr>
        <p:spPr bwMode="auto">
          <a:xfrm>
            <a:off x="1852543" y="1905000"/>
            <a:ext cx="1003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应用进程</a:t>
            </a:r>
          </a:p>
        </p:txBody>
      </p:sp>
      <p:sp>
        <p:nvSpPr>
          <p:cNvPr id="95" name="AutoShape 18">
            <a:extLst>
              <a:ext uri="{FF2B5EF4-FFF2-40B4-BE49-F238E27FC236}">
                <a16:creationId xmlns:a16="http://schemas.microsoft.com/office/drawing/2014/main" id="{836ACA74-60FD-45B9-B7B5-F5FC1188FD7C}"/>
              </a:ext>
            </a:extLst>
          </p:cNvPr>
          <p:cNvSpPr>
            <a:spLocks noChangeArrowheads="1"/>
          </p:cNvSpPr>
          <p:nvPr/>
        </p:nvSpPr>
        <p:spPr bwMode="auto">
          <a:xfrm>
            <a:off x="569843" y="3352800"/>
            <a:ext cx="1676400" cy="685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837 w 21600"/>
              <a:gd name="T13" fmla="*/ 2837 h 21600"/>
              <a:gd name="T14" fmla="*/ 18763 w 21600"/>
              <a:gd name="T15" fmla="*/ 18763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6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TCP </a:t>
            </a:r>
            <a:r>
              <a:rPr kumimoji="1" lang="zh-CN" altLang="en-US" sz="16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复用</a:t>
            </a:r>
          </a:p>
        </p:txBody>
      </p:sp>
      <p:sp>
        <p:nvSpPr>
          <p:cNvPr id="96" name="Text Box 19">
            <a:extLst>
              <a:ext uri="{FF2B5EF4-FFF2-40B4-BE49-F238E27FC236}">
                <a16:creationId xmlns:a16="http://schemas.microsoft.com/office/drawing/2014/main" id="{FD543C65-498E-40DF-80EE-7DAAFE9E85D4}"/>
              </a:ext>
            </a:extLst>
          </p:cNvPr>
          <p:cNvSpPr txBox="1">
            <a:spLocks noChangeArrowheads="1"/>
          </p:cNvSpPr>
          <p:nvPr/>
        </p:nvSpPr>
        <p:spPr bwMode="auto">
          <a:xfrm>
            <a:off x="519043" y="21209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97" name="Rectangle 20">
            <a:extLst>
              <a:ext uri="{FF2B5EF4-FFF2-40B4-BE49-F238E27FC236}">
                <a16:creationId xmlns:a16="http://schemas.microsoft.com/office/drawing/2014/main" id="{F9486C26-17C2-4390-9D2D-CE3899BBCA4F}"/>
              </a:ext>
            </a:extLst>
          </p:cNvPr>
          <p:cNvSpPr>
            <a:spLocks noChangeArrowheads="1"/>
          </p:cNvSpPr>
          <p:nvPr/>
        </p:nvSpPr>
        <p:spPr bwMode="auto">
          <a:xfrm>
            <a:off x="798443" y="3276600"/>
            <a:ext cx="152400" cy="152400"/>
          </a:xfrm>
          <a:prstGeom prst="rect">
            <a:avLst/>
          </a:prstGeom>
          <a:solidFill>
            <a:srgbClr val="FFFFFF"/>
          </a:solidFill>
          <a:ln w="1905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8" name="Rectangle 21">
            <a:extLst>
              <a:ext uri="{FF2B5EF4-FFF2-40B4-BE49-F238E27FC236}">
                <a16:creationId xmlns:a16="http://schemas.microsoft.com/office/drawing/2014/main" id="{6BB2034F-846F-4F81-877B-84F24C5A314A}"/>
              </a:ext>
            </a:extLst>
          </p:cNvPr>
          <p:cNvSpPr>
            <a:spLocks noChangeArrowheads="1"/>
          </p:cNvSpPr>
          <p:nvPr/>
        </p:nvSpPr>
        <p:spPr bwMode="auto">
          <a:xfrm>
            <a:off x="1331843" y="3276600"/>
            <a:ext cx="152400" cy="152400"/>
          </a:xfrm>
          <a:prstGeom prst="rect">
            <a:avLst/>
          </a:prstGeom>
          <a:solidFill>
            <a:srgbClr val="FFFFFF"/>
          </a:solidFill>
          <a:ln w="1905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9" name="Rectangle 22">
            <a:extLst>
              <a:ext uri="{FF2B5EF4-FFF2-40B4-BE49-F238E27FC236}">
                <a16:creationId xmlns:a16="http://schemas.microsoft.com/office/drawing/2014/main" id="{647C0293-4653-4A24-B5F0-F025E216A709}"/>
              </a:ext>
            </a:extLst>
          </p:cNvPr>
          <p:cNvSpPr>
            <a:spLocks noChangeArrowheads="1"/>
          </p:cNvSpPr>
          <p:nvPr/>
        </p:nvSpPr>
        <p:spPr bwMode="auto">
          <a:xfrm>
            <a:off x="1865243" y="3276600"/>
            <a:ext cx="152400" cy="152400"/>
          </a:xfrm>
          <a:prstGeom prst="rect">
            <a:avLst/>
          </a:prstGeom>
          <a:solidFill>
            <a:srgbClr val="FFFFFF"/>
          </a:solidFill>
          <a:ln w="1905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0" name="Line 23">
            <a:extLst>
              <a:ext uri="{FF2B5EF4-FFF2-40B4-BE49-F238E27FC236}">
                <a16:creationId xmlns:a16="http://schemas.microsoft.com/office/drawing/2014/main" id="{58C3E22B-BB05-41A2-940C-8B033DF53CEB}"/>
              </a:ext>
            </a:extLst>
          </p:cNvPr>
          <p:cNvSpPr>
            <a:spLocks noChangeShapeType="1"/>
          </p:cNvSpPr>
          <p:nvPr/>
        </p:nvSpPr>
        <p:spPr bwMode="auto">
          <a:xfrm flipH="1">
            <a:off x="1941443" y="28956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1" name="Text Box 24">
            <a:extLst>
              <a:ext uri="{FF2B5EF4-FFF2-40B4-BE49-F238E27FC236}">
                <a16:creationId xmlns:a16="http://schemas.microsoft.com/office/drawing/2014/main" id="{7ADFBDBC-0C54-4E88-BCCE-14397E1BEA68}"/>
              </a:ext>
            </a:extLst>
          </p:cNvPr>
          <p:cNvSpPr txBox="1">
            <a:spLocks noChangeArrowheads="1"/>
          </p:cNvSpPr>
          <p:nvPr/>
        </p:nvSpPr>
        <p:spPr bwMode="auto">
          <a:xfrm>
            <a:off x="1060380" y="21209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02" name="Text Box 25">
            <a:extLst>
              <a:ext uri="{FF2B5EF4-FFF2-40B4-BE49-F238E27FC236}">
                <a16:creationId xmlns:a16="http://schemas.microsoft.com/office/drawing/2014/main" id="{136E3179-635F-4F76-B1F3-6F26D593BDBE}"/>
              </a:ext>
            </a:extLst>
          </p:cNvPr>
          <p:cNvSpPr txBox="1">
            <a:spLocks noChangeArrowheads="1"/>
          </p:cNvSpPr>
          <p:nvPr/>
        </p:nvSpPr>
        <p:spPr bwMode="auto">
          <a:xfrm>
            <a:off x="1589018" y="21209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03" name="AutoShape 26">
            <a:extLst>
              <a:ext uri="{FF2B5EF4-FFF2-40B4-BE49-F238E27FC236}">
                <a16:creationId xmlns:a16="http://schemas.microsoft.com/office/drawing/2014/main" id="{540B5F03-B501-4033-8898-81AE3282305A}"/>
              </a:ext>
            </a:extLst>
          </p:cNvPr>
          <p:cNvSpPr>
            <a:spLocks noChangeArrowheads="1"/>
          </p:cNvSpPr>
          <p:nvPr/>
        </p:nvSpPr>
        <p:spPr bwMode="auto">
          <a:xfrm>
            <a:off x="874643" y="4724400"/>
            <a:ext cx="2971800" cy="685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837 w 21600"/>
              <a:gd name="T13" fmla="*/ 2837 h 21600"/>
              <a:gd name="T14" fmla="*/ 18763 w 21600"/>
              <a:gd name="T15" fmla="*/ 18763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99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6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IP </a:t>
            </a:r>
            <a:r>
              <a:rPr kumimoji="1" lang="zh-CN" altLang="en-US" sz="16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复用</a:t>
            </a:r>
          </a:p>
        </p:txBody>
      </p:sp>
      <p:sp>
        <p:nvSpPr>
          <p:cNvPr id="104" name="Line 27">
            <a:extLst>
              <a:ext uri="{FF2B5EF4-FFF2-40B4-BE49-F238E27FC236}">
                <a16:creationId xmlns:a16="http://schemas.microsoft.com/office/drawing/2014/main" id="{B13184F4-4692-41B5-BF18-480A1B4D6617}"/>
              </a:ext>
            </a:extLst>
          </p:cNvPr>
          <p:cNvSpPr>
            <a:spLocks noChangeShapeType="1"/>
          </p:cNvSpPr>
          <p:nvPr/>
        </p:nvSpPr>
        <p:spPr bwMode="auto">
          <a:xfrm flipH="1">
            <a:off x="2779643" y="29083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5" name="Line 28">
            <a:extLst>
              <a:ext uri="{FF2B5EF4-FFF2-40B4-BE49-F238E27FC236}">
                <a16:creationId xmlns:a16="http://schemas.microsoft.com/office/drawing/2014/main" id="{69C39311-73FF-4CB6-804D-230D432101FF}"/>
              </a:ext>
            </a:extLst>
          </p:cNvPr>
          <p:cNvSpPr>
            <a:spLocks noChangeShapeType="1"/>
          </p:cNvSpPr>
          <p:nvPr/>
        </p:nvSpPr>
        <p:spPr bwMode="auto">
          <a:xfrm flipH="1">
            <a:off x="3313043" y="29083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6" name="AutoShape 29">
            <a:extLst>
              <a:ext uri="{FF2B5EF4-FFF2-40B4-BE49-F238E27FC236}">
                <a16:creationId xmlns:a16="http://schemas.microsoft.com/office/drawing/2014/main" id="{B369C668-51E4-4E3D-9EF2-7CB65806E622}"/>
              </a:ext>
            </a:extLst>
          </p:cNvPr>
          <p:cNvSpPr>
            <a:spLocks noChangeArrowheads="1"/>
          </p:cNvSpPr>
          <p:nvPr/>
        </p:nvSpPr>
        <p:spPr bwMode="auto">
          <a:xfrm>
            <a:off x="2474843" y="3365500"/>
            <a:ext cx="1676400" cy="685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837 w 21600"/>
              <a:gd name="T13" fmla="*/ 2837 h 21600"/>
              <a:gd name="T14" fmla="*/ 18763 w 21600"/>
              <a:gd name="T15" fmla="*/ 18763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6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UDP </a:t>
            </a:r>
            <a:r>
              <a:rPr kumimoji="1" lang="zh-CN" altLang="en-US" sz="1600" b="1" i="0" u="none" strike="noStrike" kern="0" cap="none" spc="0" normalizeH="0" noProof="0">
                <a:ln>
                  <a:noFill/>
                </a:ln>
                <a:solidFill>
                  <a:srgbClr val="333399"/>
                </a:solidFill>
                <a:effectLst/>
                <a:uLnTx/>
                <a:uFillTx/>
                <a:latin typeface="Comic Sans MS" panose="030F0702030302020204" pitchFamily="66" charset="0"/>
                <a:ea typeface="微软雅黑" panose="020B0503020204020204" pitchFamily="34" charset="-122"/>
              </a:rPr>
              <a:t>复用</a:t>
            </a:r>
          </a:p>
        </p:txBody>
      </p:sp>
      <p:sp>
        <p:nvSpPr>
          <p:cNvPr id="107" name="Text Box 30">
            <a:extLst>
              <a:ext uri="{FF2B5EF4-FFF2-40B4-BE49-F238E27FC236}">
                <a16:creationId xmlns:a16="http://schemas.microsoft.com/office/drawing/2014/main" id="{5FA1D765-4F9D-430D-867A-8AF990008D18}"/>
              </a:ext>
            </a:extLst>
          </p:cNvPr>
          <p:cNvSpPr txBox="1">
            <a:spLocks noChangeArrowheads="1"/>
          </p:cNvSpPr>
          <p:nvPr/>
        </p:nvSpPr>
        <p:spPr bwMode="auto">
          <a:xfrm>
            <a:off x="2424043" y="21336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08" name="Rectangle 31">
            <a:extLst>
              <a:ext uri="{FF2B5EF4-FFF2-40B4-BE49-F238E27FC236}">
                <a16:creationId xmlns:a16="http://schemas.microsoft.com/office/drawing/2014/main" id="{57449F53-D5EE-4800-9E5C-E202FF343C31}"/>
              </a:ext>
            </a:extLst>
          </p:cNvPr>
          <p:cNvSpPr>
            <a:spLocks noChangeArrowheads="1"/>
          </p:cNvSpPr>
          <p:nvPr/>
        </p:nvSpPr>
        <p:spPr bwMode="auto">
          <a:xfrm>
            <a:off x="2703443" y="3289300"/>
            <a:ext cx="152400" cy="152400"/>
          </a:xfrm>
          <a:prstGeom prst="rect">
            <a:avLst/>
          </a:prstGeom>
          <a:solidFill>
            <a:srgbClr val="FFFFFF"/>
          </a:solidFill>
          <a:ln w="1905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9" name="Rectangle 32">
            <a:extLst>
              <a:ext uri="{FF2B5EF4-FFF2-40B4-BE49-F238E27FC236}">
                <a16:creationId xmlns:a16="http://schemas.microsoft.com/office/drawing/2014/main" id="{E4581B53-BDE6-4530-A6E6-D3E62D81323F}"/>
              </a:ext>
            </a:extLst>
          </p:cNvPr>
          <p:cNvSpPr>
            <a:spLocks noChangeArrowheads="1"/>
          </p:cNvSpPr>
          <p:nvPr/>
        </p:nvSpPr>
        <p:spPr bwMode="auto">
          <a:xfrm>
            <a:off x="3236843" y="3289300"/>
            <a:ext cx="152400" cy="152400"/>
          </a:xfrm>
          <a:prstGeom prst="rect">
            <a:avLst/>
          </a:prstGeom>
          <a:solidFill>
            <a:srgbClr val="FFFFFF"/>
          </a:solidFill>
          <a:ln w="1905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0" name="Rectangle 33">
            <a:extLst>
              <a:ext uri="{FF2B5EF4-FFF2-40B4-BE49-F238E27FC236}">
                <a16:creationId xmlns:a16="http://schemas.microsoft.com/office/drawing/2014/main" id="{F7870738-5BAC-447A-88F8-2A7A80BCF309}"/>
              </a:ext>
            </a:extLst>
          </p:cNvPr>
          <p:cNvSpPr>
            <a:spLocks noChangeArrowheads="1"/>
          </p:cNvSpPr>
          <p:nvPr/>
        </p:nvSpPr>
        <p:spPr bwMode="auto">
          <a:xfrm>
            <a:off x="3770243" y="3289300"/>
            <a:ext cx="152400" cy="152400"/>
          </a:xfrm>
          <a:prstGeom prst="rect">
            <a:avLst/>
          </a:prstGeom>
          <a:solidFill>
            <a:srgbClr val="FFFFFF"/>
          </a:solidFill>
          <a:ln w="1905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1" name="Line 34">
            <a:extLst>
              <a:ext uri="{FF2B5EF4-FFF2-40B4-BE49-F238E27FC236}">
                <a16:creationId xmlns:a16="http://schemas.microsoft.com/office/drawing/2014/main" id="{CE4D96DD-E100-4EEB-A54E-D84A3628CE70}"/>
              </a:ext>
            </a:extLst>
          </p:cNvPr>
          <p:cNvSpPr>
            <a:spLocks noChangeShapeType="1"/>
          </p:cNvSpPr>
          <p:nvPr/>
        </p:nvSpPr>
        <p:spPr bwMode="auto">
          <a:xfrm flipH="1">
            <a:off x="3846443" y="29083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2" name="Text Box 35">
            <a:extLst>
              <a:ext uri="{FF2B5EF4-FFF2-40B4-BE49-F238E27FC236}">
                <a16:creationId xmlns:a16="http://schemas.microsoft.com/office/drawing/2014/main" id="{FE8F640E-AD93-4FFF-B65E-2C1E9376826B}"/>
              </a:ext>
            </a:extLst>
          </p:cNvPr>
          <p:cNvSpPr txBox="1">
            <a:spLocks noChangeArrowheads="1"/>
          </p:cNvSpPr>
          <p:nvPr/>
        </p:nvSpPr>
        <p:spPr bwMode="auto">
          <a:xfrm>
            <a:off x="2965380" y="21336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13" name="Text Box 36">
            <a:extLst>
              <a:ext uri="{FF2B5EF4-FFF2-40B4-BE49-F238E27FC236}">
                <a16:creationId xmlns:a16="http://schemas.microsoft.com/office/drawing/2014/main" id="{2B3130C5-699A-418E-987D-1D7DC4620207}"/>
              </a:ext>
            </a:extLst>
          </p:cNvPr>
          <p:cNvSpPr txBox="1">
            <a:spLocks noChangeArrowheads="1"/>
          </p:cNvSpPr>
          <p:nvPr/>
        </p:nvSpPr>
        <p:spPr bwMode="auto">
          <a:xfrm>
            <a:off x="3494018" y="21336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14" name="Rectangle 37">
            <a:extLst>
              <a:ext uri="{FF2B5EF4-FFF2-40B4-BE49-F238E27FC236}">
                <a16:creationId xmlns:a16="http://schemas.microsoft.com/office/drawing/2014/main" id="{01C36527-6596-4FA4-AACB-108E1D096839}"/>
              </a:ext>
            </a:extLst>
          </p:cNvPr>
          <p:cNvSpPr>
            <a:spLocks noChangeArrowheads="1"/>
          </p:cNvSpPr>
          <p:nvPr/>
        </p:nvSpPr>
        <p:spPr bwMode="auto">
          <a:xfrm>
            <a:off x="5065643" y="2057400"/>
            <a:ext cx="3733800" cy="12954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Line 38">
            <a:extLst>
              <a:ext uri="{FF2B5EF4-FFF2-40B4-BE49-F238E27FC236}">
                <a16:creationId xmlns:a16="http://schemas.microsoft.com/office/drawing/2014/main" id="{C5D69F93-1849-45D2-9286-76E8B5575B1A}"/>
              </a:ext>
            </a:extLst>
          </p:cNvPr>
          <p:cNvSpPr>
            <a:spLocks noChangeShapeType="1"/>
          </p:cNvSpPr>
          <p:nvPr/>
        </p:nvSpPr>
        <p:spPr bwMode="auto">
          <a:xfrm flipH="1" flipV="1">
            <a:off x="5421243" y="29083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Line 39">
            <a:extLst>
              <a:ext uri="{FF2B5EF4-FFF2-40B4-BE49-F238E27FC236}">
                <a16:creationId xmlns:a16="http://schemas.microsoft.com/office/drawing/2014/main" id="{F27F57D8-4A8A-455E-BB5F-F655A1EE41C9}"/>
              </a:ext>
            </a:extLst>
          </p:cNvPr>
          <p:cNvSpPr>
            <a:spLocks noChangeShapeType="1"/>
          </p:cNvSpPr>
          <p:nvPr/>
        </p:nvSpPr>
        <p:spPr bwMode="auto">
          <a:xfrm flipH="1" flipV="1">
            <a:off x="5954643" y="29083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Text Box 40">
            <a:extLst>
              <a:ext uri="{FF2B5EF4-FFF2-40B4-BE49-F238E27FC236}">
                <a16:creationId xmlns:a16="http://schemas.microsoft.com/office/drawing/2014/main" id="{74916B1A-40FF-4C14-B9AB-B0E444387A3D}"/>
              </a:ext>
            </a:extLst>
          </p:cNvPr>
          <p:cNvSpPr txBox="1">
            <a:spLocks noChangeArrowheads="1"/>
          </p:cNvSpPr>
          <p:nvPr/>
        </p:nvSpPr>
        <p:spPr bwMode="auto">
          <a:xfrm>
            <a:off x="5967343" y="4246563"/>
            <a:ext cx="1260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b="1">
                <a:solidFill>
                  <a:srgbClr val="333399"/>
                </a:solidFill>
                <a:latin typeface="Comic Sans MS" panose="030F0702030302020204" pitchFamily="66" charset="0"/>
                <a:ea typeface="微软雅黑" panose="020B0503020204020204" pitchFamily="34" charset="-122"/>
              </a:rPr>
              <a:t>TCP </a:t>
            </a:r>
            <a:r>
              <a:rPr lang="zh-CN" altLang="en-US" sz="1600" b="1">
                <a:solidFill>
                  <a:srgbClr val="333399"/>
                </a:solidFill>
                <a:latin typeface="Comic Sans MS" panose="030F0702030302020204" pitchFamily="66" charset="0"/>
                <a:ea typeface="微软雅黑" panose="020B0503020204020204" pitchFamily="34" charset="-122"/>
              </a:rPr>
              <a:t>数据段</a:t>
            </a:r>
          </a:p>
        </p:txBody>
      </p:sp>
      <p:sp>
        <p:nvSpPr>
          <p:cNvPr id="118" name="Text Box 41">
            <a:extLst>
              <a:ext uri="{FF2B5EF4-FFF2-40B4-BE49-F238E27FC236}">
                <a16:creationId xmlns:a16="http://schemas.microsoft.com/office/drawing/2014/main" id="{B31DABF6-3B53-4BAB-A5A8-523EDF22CD78}"/>
              </a:ext>
            </a:extLst>
          </p:cNvPr>
          <p:cNvSpPr txBox="1">
            <a:spLocks noChangeArrowheads="1"/>
          </p:cNvSpPr>
          <p:nvPr/>
        </p:nvSpPr>
        <p:spPr bwMode="auto">
          <a:xfrm>
            <a:off x="7769155" y="4125913"/>
            <a:ext cx="12080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ct val="0"/>
              </a:spcBef>
              <a:buClrTx/>
              <a:buSzTx/>
              <a:buFontTx/>
              <a:buNone/>
            </a:pPr>
            <a:r>
              <a:rPr lang="en-US" altLang="zh-CN" sz="1600" b="1">
                <a:solidFill>
                  <a:srgbClr val="333399"/>
                </a:solidFill>
                <a:latin typeface="Comic Sans MS" panose="030F0702030302020204" pitchFamily="66" charset="0"/>
                <a:ea typeface="微软雅黑" panose="020B0503020204020204" pitchFamily="34" charset="-122"/>
              </a:rPr>
              <a:t>UDP</a:t>
            </a:r>
          </a:p>
          <a:p>
            <a:pPr algn="ctr" eaLnBrk="1" hangingPunct="1">
              <a:lnSpc>
                <a:spcPct val="90000"/>
              </a:lnSpc>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用户数据报</a:t>
            </a:r>
          </a:p>
        </p:txBody>
      </p:sp>
      <p:sp>
        <p:nvSpPr>
          <p:cNvPr id="119" name="AutoShape 42">
            <a:extLst>
              <a:ext uri="{FF2B5EF4-FFF2-40B4-BE49-F238E27FC236}">
                <a16:creationId xmlns:a16="http://schemas.microsoft.com/office/drawing/2014/main" id="{3279A9E8-BC69-43DD-BEB0-647D3FF955D6}"/>
              </a:ext>
            </a:extLst>
          </p:cNvPr>
          <p:cNvSpPr>
            <a:spLocks noChangeArrowheads="1"/>
          </p:cNvSpPr>
          <p:nvPr/>
        </p:nvSpPr>
        <p:spPr bwMode="auto">
          <a:xfrm>
            <a:off x="5116443" y="3365500"/>
            <a:ext cx="1676400" cy="685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837 w 21600"/>
              <a:gd name="T13" fmla="*/ 2837 h 21600"/>
              <a:gd name="T14" fmla="*/ 18763 w 21600"/>
              <a:gd name="T15" fmla="*/ 18763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Text Box 43">
            <a:extLst>
              <a:ext uri="{FF2B5EF4-FFF2-40B4-BE49-F238E27FC236}">
                <a16:creationId xmlns:a16="http://schemas.microsoft.com/office/drawing/2014/main" id="{C759945F-20E9-44D0-BFB8-5DC54EC97AD2}"/>
              </a:ext>
            </a:extLst>
          </p:cNvPr>
          <p:cNvSpPr txBox="1">
            <a:spLocks noChangeArrowheads="1"/>
          </p:cNvSpPr>
          <p:nvPr/>
        </p:nvSpPr>
        <p:spPr bwMode="auto">
          <a:xfrm>
            <a:off x="5065643" y="21336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21" name="Rectangle 44">
            <a:extLst>
              <a:ext uri="{FF2B5EF4-FFF2-40B4-BE49-F238E27FC236}">
                <a16:creationId xmlns:a16="http://schemas.microsoft.com/office/drawing/2014/main" id="{EB82B7B4-9374-4DBE-AB82-926E12D50087}"/>
              </a:ext>
            </a:extLst>
          </p:cNvPr>
          <p:cNvSpPr>
            <a:spLocks noChangeArrowheads="1"/>
          </p:cNvSpPr>
          <p:nvPr/>
        </p:nvSpPr>
        <p:spPr bwMode="auto">
          <a:xfrm>
            <a:off x="5345043" y="3289300"/>
            <a:ext cx="152400" cy="152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Rectangle 45">
            <a:extLst>
              <a:ext uri="{FF2B5EF4-FFF2-40B4-BE49-F238E27FC236}">
                <a16:creationId xmlns:a16="http://schemas.microsoft.com/office/drawing/2014/main" id="{A2816C6F-C075-458C-83E8-21807312A6F9}"/>
              </a:ext>
            </a:extLst>
          </p:cNvPr>
          <p:cNvSpPr>
            <a:spLocks noChangeArrowheads="1"/>
          </p:cNvSpPr>
          <p:nvPr/>
        </p:nvSpPr>
        <p:spPr bwMode="auto">
          <a:xfrm>
            <a:off x="5878443" y="3289300"/>
            <a:ext cx="152400" cy="152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Rectangle 46">
            <a:extLst>
              <a:ext uri="{FF2B5EF4-FFF2-40B4-BE49-F238E27FC236}">
                <a16:creationId xmlns:a16="http://schemas.microsoft.com/office/drawing/2014/main" id="{BFE66547-5FE5-4336-8D65-633064026DB5}"/>
              </a:ext>
            </a:extLst>
          </p:cNvPr>
          <p:cNvSpPr>
            <a:spLocks noChangeArrowheads="1"/>
          </p:cNvSpPr>
          <p:nvPr/>
        </p:nvSpPr>
        <p:spPr bwMode="auto">
          <a:xfrm>
            <a:off x="6411843" y="3289300"/>
            <a:ext cx="152400" cy="152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Line 47">
            <a:extLst>
              <a:ext uri="{FF2B5EF4-FFF2-40B4-BE49-F238E27FC236}">
                <a16:creationId xmlns:a16="http://schemas.microsoft.com/office/drawing/2014/main" id="{6A131567-0F0F-4B88-B443-FD898F21F920}"/>
              </a:ext>
            </a:extLst>
          </p:cNvPr>
          <p:cNvSpPr>
            <a:spLocks noChangeShapeType="1"/>
          </p:cNvSpPr>
          <p:nvPr/>
        </p:nvSpPr>
        <p:spPr bwMode="auto">
          <a:xfrm flipH="1" flipV="1">
            <a:off x="6488043" y="29083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5" name="Text Box 48">
            <a:extLst>
              <a:ext uri="{FF2B5EF4-FFF2-40B4-BE49-F238E27FC236}">
                <a16:creationId xmlns:a16="http://schemas.microsoft.com/office/drawing/2014/main" id="{F567C897-B188-4325-AF1B-2FC7A87454BC}"/>
              </a:ext>
            </a:extLst>
          </p:cNvPr>
          <p:cNvSpPr txBox="1">
            <a:spLocks noChangeArrowheads="1"/>
          </p:cNvSpPr>
          <p:nvPr/>
        </p:nvSpPr>
        <p:spPr bwMode="auto">
          <a:xfrm>
            <a:off x="5606980" y="21336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26" name="Text Box 49">
            <a:extLst>
              <a:ext uri="{FF2B5EF4-FFF2-40B4-BE49-F238E27FC236}">
                <a16:creationId xmlns:a16="http://schemas.microsoft.com/office/drawing/2014/main" id="{C29E6AC9-9E77-46AC-8E99-ED396B6EBB71}"/>
              </a:ext>
            </a:extLst>
          </p:cNvPr>
          <p:cNvSpPr txBox="1">
            <a:spLocks noChangeArrowheads="1"/>
          </p:cNvSpPr>
          <p:nvPr/>
        </p:nvSpPr>
        <p:spPr bwMode="auto">
          <a:xfrm>
            <a:off x="6135618" y="21336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grpSp>
        <p:nvGrpSpPr>
          <p:cNvPr id="127" name="Group 50">
            <a:extLst>
              <a:ext uri="{FF2B5EF4-FFF2-40B4-BE49-F238E27FC236}">
                <a16:creationId xmlns:a16="http://schemas.microsoft.com/office/drawing/2014/main" id="{07308126-A202-48A8-8692-4CD688FA5BA9}"/>
              </a:ext>
            </a:extLst>
          </p:cNvPr>
          <p:cNvGrpSpPr>
            <a:grpSpLocks/>
          </p:cNvGrpSpPr>
          <p:nvPr/>
        </p:nvGrpSpPr>
        <p:grpSpPr bwMode="auto">
          <a:xfrm>
            <a:off x="1408043" y="4038600"/>
            <a:ext cx="6451600" cy="695325"/>
            <a:chOff x="912" y="1920"/>
            <a:chExt cx="4064" cy="398"/>
          </a:xfrm>
        </p:grpSpPr>
        <p:sp>
          <p:nvSpPr>
            <p:cNvPr id="128" name="Line 51">
              <a:extLst>
                <a:ext uri="{FF2B5EF4-FFF2-40B4-BE49-F238E27FC236}">
                  <a16:creationId xmlns:a16="http://schemas.microsoft.com/office/drawing/2014/main" id="{BBB9C094-6852-4A35-B052-4BCE91AF6F7A}"/>
                </a:ext>
              </a:extLst>
            </p:cNvPr>
            <p:cNvSpPr>
              <a:spLocks noChangeShapeType="1"/>
            </p:cNvSpPr>
            <p:nvPr/>
          </p:nvSpPr>
          <p:spPr bwMode="auto">
            <a:xfrm>
              <a:off x="912" y="1920"/>
              <a:ext cx="0" cy="384"/>
            </a:xfrm>
            <a:prstGeom prst="line">
              <a:avLst/>
            </a:prstGeom>
            <a:noFill/>
            <a:ln w="19050">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9" name="Line 52">
              <a:extLst>
                <a:ext uri="{FF2B5EF4-FFF2-40B4-BE49-F238E27FC236}">
                  <a16:creationId xmlns:a16="http://schemas.microsoft.com/office/drawing/2014/main" id="{44D6FB63-BC1A-41B0-AA4E-10E47232CE55}"/>
                </a:ext>
              </a:extLst>
            </p:cNvPr>
            <p:cNvSpPr>
              <a:spLocks noChangeShapeType="1"/>
            </p:cNvSpPr>
            <p:nvPr/>
          </p:nvSpPr>
          <p:spPr bwMode="auto">
            <a:xfrm>
              <a:off x="2112" y="1928"/>
              <a:ext cx="0" cy="382"/>
            </a:xfrm>
            <a:prstGeom prst="line">
              <a:avLst/>
            </a:prstGeom>
            <a:noFill/>
            <a:ln w="19050">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0" name="Line 53">
              <a:extLst>
                <a:ext uri="{FF2B5EF4-FFF2-40B4-BE49-F238E27FC236}">
                  <a16:creationId xmlns:a16="http://schemas.microsoft.com/office/drawing/2014/main" id="{635E6EB5-18F1-4DDF-938F-B8CA0C5A0486}"/>
                </a:ext>
              </a:extLst>
            </p:cNvPr>
            <p:cNvSpPr>
              <a:spLocks noChangeShapeType="1"/>
            </p:cNvSpPr>
            <p:nvPr/>
          </p:nvSpPr>
          <p:spPr bwMode="auto">
            <a:xfrm flipV="1">
              <a:off x="3776" y="1928"/>
              <a:ext cx="0" cy="384"/>
            </a:xfrm>
            <a:prstGeom prst="line">
              <a:avLst/>
            </a:prstGeom>
            <a:noFill/>
            <a:ln w="19050">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1" name="Line 54">
              <a:extLst>
                <a:ext uri="{FF2B5EF4-FFF2-40B4-BE49-F238E27FC236}">
                  <a16:creationId xmlns:a16="http://schemas.microsoft.com/office/drawing/2014/main" id="{79B1E0FA-FC4E-4A3A-BC34-5CBE058C379C}"/>
                </a:ext>
              </a:extLst>
            </p:cNvPr>
            <p:cNvSpPr>
              <a:spLocks noChangeShapeType="1"/>
            </p:cNvSpPr>
            <p:nvPr/>
          </p:nvSpPr>
          <p:spPr bwMode="auto">
            <a:xfrm flipV="1">
              <a:off x="4976" y="1936"/>
              <a:ext cx="0" cy="382"/>
            </a:xfrm>
            <a:prstGeom prst="line">
              <a:avLst/>
            </a:prstGeom>
            <a:noFill/>
            <a:ln w="19050">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132" name="Line 55">
            <a:extLst>
              <a:ext uri="{FF2B5EF4-FFF2-40B4-BE49-F238E27FC236}">
                <a16:creationId xmlns:a16="http://schemas.microsoft.com/office/drawing/2014/main" id="{BBE13F4A-A987-405A-ACB4-7C2146F04B8C}"/>
              </a:ext>
            </a:extLst>
          </p:cNvPr>
          <p:cNvSpPr>
            <a:spLocks noChangeShapeType="1"/>
          </p:cNvSpPr>
          <p:nvPr/>
        </p:nvSpPr>
        <p:spPr bwMode="auto">
          <a:xfrm flipH="1" flipV="1">
            <a:off x="7326243" y="29210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3" name="Line 56">
            <a:extLst>
              <a:ext uri="{FF2B5EF4-FFF2-40B4-BE49-F238E27FC236}">
                <a16:creationId xmlns:a16="http://schemas.microsoft.com/office/drawing/2014/main" id="{30FA9B95-82EF-4025-BB4A-198AC8664DCE}"/>
              </a:ext>
            </a:extLst>
          </p:cNvPr>
          <p:cNvSpPr>
            <a:spLocks noChangeShapeType="1"/>
          </p:cNvSpPr>
          <p:nvPr/>
        </p:nvSpPr>
        <p:spPr bwMode="auto">
          <a:xfrm flipH="1" flipV="1">
            <a:off x="7859643" y="29210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4" name="AutoShape 57">
            <a:extLst>
              <a:ext uri="{FF2B5EF4-FFF2-40B4-BE49-F238E27FC236}">
                <a16:creationId xmlns:a16="http://schemas.microsoft.com/office/drawing/2014/main" id="{023CFCC6-3592-4983-9718-3F8568F38394}"/>
              </a:ext>
            </a:extLst>
          </p:cNvPr>
          <p:cNvSpPr>
            <a:spLocks noChangeArrowheads="1"/>
          </p:cNvSpPr>
          <p:nvPr/>
        </p:nvSpPr>
        <p:spPr bwMode="auto">
          <a:xfrm>
            <a:off x="7021443" y="3378200"/>
            <a:ext cx="1676400" cy="685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837 w 21600"/>
              <a:gd name="T13" fmla="*/ 2837 h 21600"/>
              <a:gd name="T14" fmla="*/ 18763 w 21600"/>
              <a:gd name="T15" fmla="*/ 18763 h 21600"/>
            </a:gdLst>
            <a:ahLst/>
            <a:cxnLst>
              <a:cxn ang="T8">
                <a:pos x="T0" y="T1"/>
              </a:cxn>
              <a:cxn ang="T9">
                <a:pos x="T2" y="T3"/>
              </a:cxn>
              <a:cxn ang="T10">
                <a:pos x="T4" y="T5"/>
              </a:cxn>
              <a:cxn ang="T11">
                <a:pos x="T6" y="T7"/>
              </a:cxn>
            </a:cxnLst>
            <a:rect l="T12" t="T13" r="T14" b="T15"/>
            <a:pathLst>
              <a:path w="21600" h="21600">
                <a:moveTo>
                  <a:pt x="0" y="0"/>
                </a:moveTo>
                <a:lnTo>
                  <a:pt x="2074" y="21600"/>
                </a:lnTo>
                <a:lnTo>
                  <a:pt x="19526" y="21600"/>
                </a:lnTo>
                <a:lnTo>
                  <a:pt x="21600" y="0"/>
                </a:lnTo>
                <a:lnTo>
                  <a:pt x="0" y="0"/>
                </a:lnTo>
                <a:close/>
              </a:path>
            </a:pathLst>
          </a:cu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5" name="Text Box 58">
            <a:extLst>
              <a:ext uri="{FF2B5EF4-FFF2-40B4-BE49-F238E27FC236}">
                <a16:creationId xmlns:a16="http://schemas.microsoft.com/office/drawing/2014/main" id="{379D4F15-D463-4D50-8FA8-29CFC23DFD97}"/>
              </a:ext>
            </a:extLst>
          </p:cNvPr>
          <p:cNvSpPr txBox="1">
            <a:spLocks noChangeArrowheads="1"/>
          </p:cNvSpPr>
          <p:nvPr/>
        </p:nvSpPr>
        <p:spPr bwMode="auto">
          <a:xfrm>
            <a:off x="6970643" y="21463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36" name="Rectangle 59">
            <a:extLst>
              <a:ext uri="{FF2B5EF4-FFF2-40B4-BE49-F238E27FC236}">
                <a16:creationId xmlns:a16="http://schemas.microsoft.com/office/drawing/2014/main" id="{EDEAEC29-1714-47BF-B5AD-7A2142CDA0A8}"/>
              </a:ext>
            </a:extLst>
          </p:cNvPr>
          <p:cNvSpPr>
            <a:spLocks noChangeArrowheads="1"/>
          </p:cNvSpPr>
          <p:nvPr/>
        </p:nvSpPr>
        <p:spPr bwMode="auto">
          <a:xfrm>
            <a:off x="7250043" y="3302000"/>
            <a:ext cx="152400" cy="152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7" name="Rectangle 60">
            <a:extLst>
              <a:ext uri="{FF2B5EF4-FFF2-40B4-BE49-F238E27FC236}">
                <a16:creationId xmlns:a16="http://schemas.microsoft.com/office/drawing/2014/main" id="{CCA48FD6-21F1-4566-83B8-5ACAD02F9AF2}"/>
              </a:ext>
            </a:extLst>
          </p:cNvPr>
          <p:cNvSpPr>
            <a:spLocks noChangeArrowheads="1"/>
          </p:cNvSpPr>
          <p:nvPr/>
        </p:nvSpPr>
        <p:spPr bwMode="auto">
          <a:xfrm>
            <a:off x="7783443" y="3302000"/>
            <a:ext cx="152400" cy="152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8" name="Rectangle 61">
            <a:extLst>
              <a:ext uri="{FF2B5EF4-FFF2-40B4-BE49-F238E27FC236}">
                <a16:creationId xmlns:a16="http://schemas.microsoft.com/office/drawing/2014/main" id="{E27063E3-BB3C-4051-ADD9-C7007FC56096}"/>
              </a:ext>
            </a:extLst>
          </p:cNvPr>
          <p:cNvSpPr>
            <a:spLocks noChangeArrowheads="1"/>
          </p:cNvSpPr>
          <p:nvPr/>
        </p:nvSpPr>
        <p:spPr bwMode="auto">
          <a:xfrm>
            <a:off x="8316843" y="3302000"/>
            <a:ext cx="152400" cy="152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9" name="Line 62">
            <a:extLst>
              <a:ext uri="{FF2B5EF4-FFF2-40B4-BE49-F238E27FC236}">
                <a16:creationId xmlns:a16="http://schemas.microsoft.com/office/drawing/2014/main" id="{4120D890-C9C8-4B88-B3F9-A14FBDA1E6AB}"/>
              </a:ext>
            </a:extLst>
          </p:cNvPr>
          <p:cNvSpPr>
            <a:spLocks noChangeShapeType="1"/>
          </p:cNvSpPr>
          <p:nvPr/>
        </p:nvSpPr>
        <p:spPr bwMode="auto">
          <a:xfrm flipH="1" flipV="1">
            <a:off x="8393043" y="2921000"/>
            <a:ext cx="0" cy="381000"/>
          </a:xfrm>
          <a:prstGeom prst="line">
            <a:avLst/>
          </a:prstGeom>
          <a:noFill/>
          <a:ln w="9525">
            <a:solidFill>
              <a:srgbClr val="1C1C1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0" name="Text Box 63">
            <a:extLst>
              <a:ext uri="{FF2B5EF4-FFF2-40B4-BE49-F238E27FC236}">
                <a16:creationId xmlns:a16="http://schemas.microsoft.com/office/drawing/2014/main" id="{6BF94A41-E1FD-4C46-A325-E3A417ADE655}"/>
              </a:ext>
            </a:extLst>
          </p:cNvPr>
          <p:cNvSpPr txBox="1">
            <a:spLocks noChangeArrowheads="1"/>
          </p:cNvSpPr>
          <p:nvPr/>
        </p:nvSpPr>
        <p:spPr bwMode="auto">
          <a:xfrm>
            <a:off x="7511980" y="21463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41" name="Text Box 64">
            <a:extLst>
              <a:ext uri="{FF2B5EF4-FFF2-40B4-BE49-F238E27FC236}">
                <a16:creationId xmlns:a16="http://schemas.microsoft.com/office/drawing/2014/main" id="{7FF83C97-413F-4204-86B1-047B356ADB03}"/>
              </a:ext>
            </a:extLst>
          </p:cNvPr>
          <p:cNvSpPr txBox="1">
            <a:spLocks noChangeArrowheads="1"/>
          </p:cNvSpPr>
          <p:nvPr/>
        </p:nvSpPr>
        <p:spPr bwMode="auto">
          <a:xfrm>
            <a:off x="8040618" y="2146300"/>
            <a:ext cx="7232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6000" b="1">
                <a:solidFill>
                  <a:srgbClr val="333399"/>
                </a:solidFill>
                <a:latin typeface="Comic Sans MS" panose="030F0702030302020204" pitchFamily="66" charset="0"/>
                <a:ea typeface="微软雅黑" panose="020B0503020204020204" pitchFamily="34" charset="-122"/>
                <a:sym typeface="Wingdings" panose="05000000000000000000" pitchFamily="2" charset="2"/>
              </a:rPr>
              <a:t></a:t>
            </a:r>
            <a:endParaRPr lang="zh-CN" altLang="en-US" sz="6000" b="1">
              <a:solidFill>
                <a:srgbClr val="333399"/>
              </a:solidFill>
              <a:latin typeface="Comic Sans MS" panose="030F0702030302020204" pitchFamily="66" charset="0"/>
              <a:ea typeface="微软雅黑" panose="020B0503020204020204" pitchFamily="34" charset="-122"/>
            </a:endParaRPr>
          </a:p>
        </p:txBody>
      </p:sp>
      <p:sp>
        <p:nvSpPr>
          <p:cNvPr id="142" name="Text Box 65">
            <a:extLst>
              <a:ext uri="{FF2B5EF4-FFF2-40B4-BE49-F238E27FC236}">
                <a16:creationId xmlns:a16="http://schemas.microsoft.com/office/drawing/2014/main" id="{D457DA7D-9303-4FCF-BC6B-637BAE386BCC}"/>
              </a:ext>
            </a:extLst>
          </p:cNvPr>
          <p:cNvSpPr txBox="1">
            <a:spLocks noChangeArrowheads="1"/>
          </p:cNvSpPr>
          <p:nvPr/>
        </p:nvSpPr>
        <p:spPr bwMode="auto">
          <a:xfrm>
            <a:off x="6434068" y="1905000"/>
            <a:ext cx="1003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应用进程</a:t>
            </a:r>
          </a:p>
        </p:txBody>
      </p:sp>
      <p:sp>
        <p:nvSpPr>
          <p:cNvPr id="143" name="Text Box 66">
            <a:extLst>
              <a:ext uri="{FF2B5EF4-FFF2-40B4-BE49-F238E27FC236}">
                <a16:creationId xmlns:a16="http://schemas.microsoft.com/office/drawing/2014/main" id="{AA29D2C5-2345-4DC6-9E7C-3D38C4AC3B7A}"/>
              </a:ext>
            </a:extLst>
          </p:cNvPr>
          <p:cNvSpPr txBox="1">
            <a:spLocks noChangeArrowheads="1"/>
          </p:cNvSpPr>
          <p:nvPr/>
        </p:nvSpPr>
        <p:spPr bwMode="auto">
          <a:xfrm>
            <a:off x="6615043" y="3060700"/>
            <a:ext cx="593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端口</a:t>
            </a:r>
          </a:p>
        </p:txBody>
      </p:sp>
      <p:sp>
        <p:nvSpPr>
          <p:cNvPr id="144" name="Text Box 67">
            <a:extLst>
              <a:ext uri="{FF2B5EF4-FFF2-40B4-BE49-F238E27FC236}">
                <a16:creationId xmlns:a16="http://schemas.microsoft.com/office/drawing/2014/main" id="{B0108BD0-CCCB-4DF0-A2E7-D562A546F82A}"/>
              </a:ext>
            </a:extLst>
          </p:cNvPr>
          <p:cNvSpPr txBox="1">
            <a:spLocks noChangeArrowheads="1"/>
          </p:cNvSpPr>
          <p:nvPr/>
        </p:nvSpPr>
        <p:spPr bwMode="auto">
          <a:xfrm>
            <a:off x="2093843" y="3048000"/>
            <a:ext cx="593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端口</a:t>
            </a:r>
          </a:p>
        </p:txBody>
      </p:sp>
      <p:sp>
        <p:nvSpPr>
          <p:cNvPr id="145" name="Text Box 68">
            <a:extLst>
              <a:ext uri="{FF2B5EF4-FFF2-40B4-BE49-F238E27FC236}">
                <a16:creationId xmlns:a16="http://schemas.microsoft.com/office/drawing/2014/main" id="{A5369909-B1A3-45C9-BF65-3C1930FF0CE0}"/>
              </a:ext>
            </a:extLst>
          </p:cNvPr>
          <p:cNvSpPr txBox="1">
            <a:spLocks noChangeArrowheads="1"/>
          </p:cNvSpPr>
          <p:nvPr/>
        </p:nvSpPr>
        <p:spPr bwMode="auto">
          <a:xfrm>
            <a:off x="5484743" y="3541713"/>
            <a:ext cx="1260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b="1">
                <a:solidFill>
                  <a:srgbClr val="333399"/>
                </a:solidFill>
                <a:latin typeface="Comic Sans MS" panose="030F0702030302020204" pitchFamily="66" charset="0"/>
                <a:ea typeface="微软雅黑" panose="020B0503020204020204" pitchFamily="34" charset="-122"/>
              </a:rPr>
              <a:t>TCP </a:t>
            </a:r>
            <a:r>
              <a:rPr lang="zh-CN" altLang="en-US" sz="1600" b="1">
                <a:solidFill>
                  <a:srgbClr val="333399"/>
                </a:solidFill>
                <a:latin typeface="Comic Sans MS" panose="030F0702030302020204" pitchFamily="66" charset="0"/>
                <a:ea typeface="微软雅黑" panose="020B0503020204020204" pitchFamily="34" charset="-122"/>
              </a:rPr>
              <a:t>解复用</a:t>
            </a:r>
            <a:endParaRPr lang="en-US" altLang="zh-CN" sz="1600" b="1">
              <a:solidFill>
                <a:srgbClr val="333399"/>
              </a:solidFill>
              <a:latin typeface="Comic Sans MS" panose="030F0702030302020204" pitchFamily="66" charset="0"/>
              <a:ea typeface="微软雅黑" panose="020B0503020204020204" pitchFamily="34" charset="-122"/>
            </a:endParaRPr>
          </a:p>
        </p:txBody>
      </p:sp>
      <p:sp>
        <p:nvSpPr>
          <p:cNvPr id="146" name="Text Box 69">
            <a:extLst>
              <a:ext uri="{FF2B5EF4-FFF2-40B4-BE49-F238E27FC236}">
                <a16:creationId xmlns:a16="http://schemas.microsoft.com/office/drawing/2014/main" id="{89031889-A695-4032-9193-7A93C6516393}"/>
              </a:ext>
            </a:extLst>
          </p:cNvPr>
          <p:cNvSpPr txBox="1">
            <a:spLocks noChangeArrowheads="1"/>
          </p:cNvSpPr>
          <p:nvPr/>
        </p:nvSpPr>
        <p:spPr bwMode="auto">
          <a:xfrm>
            <a:off x="7402443" y="3529013"/>
            <a:ext cx="12971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b="1">
                <a:solidFill>
                  <a:srgbClr val="333399"/>
                </a:solidFill>
                <a:latin typeface="Comic Sans MS" panose="030F0702030302020204" pitchFamily="66" charset="0"/>
                <a:ea typeface="微软雅黑" panose="020B0503020204020204" pitchFamily="34" charset="-122"/>
              </a:rPr>
              <a:t>UDP </a:t>
            </a:r>
            <a:r>
              <a:rPr lang="zh-CN" altLang="en-US" sz="1600" b="1">
                <a:solidFill>
                  <a:srgbClr val="333399"/>
                </a:solidFill>
                <a:latin typeface="Comic Sans MS" panose="030F0702030302020204" pitchFamily="66" charset="0"/>
                <a:ea typeface="微软雅黑" panose="020B0503020204020204" pitchFamily="34" charset="-122"/>
              </a:rPr>
              <a:t>解复用</a:t>
            </a:r>
            <a:endParaRPr lang="en-US" altLang="zh-CN" sz="1600" b="1">
              <a:solidFill>
                <a:srgbClr val="333399"/>
              </a:solidFill>
              <a:latin typeface="Comic Sans MS" panose="030F0702030302020204" pitchFamily="66" charset="0"/>
              <a:ea typeface="微软雅黑" panose="020B0503020204020204" pitchFamily="34" charset="-122"/>
            </a:endParaRPr>
          </a:p>
        </p:txBody>
      </p:sp>
      <p:sp>
        <p:nvSpPr>
          <p:cNvPr id="147" name="Text Box 70">
            <a:extLst>
              <a:ext uri="{FF2B5EF4-FFF2-40B4-BE49-F238E27FC236}">
                <a16:creationId xmlns:a16="http://schemas.microsoft.com/office/drawing/2014/main" id="{BEB13B5A-8F1F-44BD-BD38-0BF145290EAE}"/>
              </a:ext>
            </a:extLst>
          </p:cNvPr>
          <p:cNvSpPr txBox="1">
            <a:spLocks noChangeArrowheads="1"/>
          </p:cNvSpPr>
          <p:nvPr/>
        </p:nvSpPr>
        <p:spPr bwMode="auto">
          <a:xfrm>
            <a:off x="6529318" y="4894263"/>
            <a:ext cx="11112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b="1">
                <a:solidFill>
                  <a:srgbClr val="333399"/>
                </a:solidFill>
                <a:latin typeface="Comic Sans MS" panose="030F0702030302020204" pitchFamily="66" charset="0"/>
                <a:ea typeface="微软雅黑" panose="020B0503020204020204" pitchFamily="34" charset="-122"/>
              </a:rPr>
              <a:t>IP </a:t>
            </a:r>
            <a:r>
              <a:rPr lang="zh-CN" altLang="en-US" sz="1600" b="1">
                <a:solidFill>
                  <a:srgbClr val="333399"/>
                </a:solidFill>
                <a:latin typeface="Comic Sans MS" panose="030F0702030302020204" pitchFamily="66" charset="0"/>
                <a:ea typeface="微软雅黑" panose="020B0503020204020204" pitchFamily="34" charset="-122"/>
              </a:rPr>
              <a:t>解复用</a:t>
            </a:r>
            <a:endParaRPr lang="en-US" altLang="zh-CN" sz="1600" b="1">
              <a:solidFill>
                <a:srgbClr val="333399"/>
              </a:solidFill>
              <a:latin typeface="Comic Sans MS" panose="030F0702030302020204" pitchFamily="66" charset="0"/>
              <a:ea typeface="微软雅黑" panose="020B0503020204020204" pitchFamily="34" charset="-122"/>
            </a:endParaRPr>
          </a:p>
        </p:txBody>
      </p:sp>
      <p:sp>
        <p:nvSpPr>
          <p:cNvPr id="148" name="AutoShape 71">
            <a:extLst>
              <a:ext uri="{FF2B5EF4-FFF2-40B4-BE49-F238E27FC236}">
                <a16:creationId xmlns:a16="http://schemas.microsoft.com/office/drawing/2014/main" id="{56D944CB-6D60-41A1-A772-D48E9133725F}"/>
              </a:ext>
            </a:extLst>
          </p:cNvPr>
          <p:cNvSpPr>
            <a:spLocks noChangeArrowheads="1"/>
          </p:cNvSpPr>
          <p:nvPr/>
        </p:nvSpPr>
        <p:spPr bwMode="auto">
          <a:xfrm>
            <a:off x="2246243" y="5410200"/>
            <a:ext cx="304800" cy="419100"/>
          </a:xfrm>
          <a:prstGeom prst="downArrow">
            <a:avLst>
              <a:gd name="adj1" fmla="val 50000"/>
              <a:gd name="adj2" fmla="val 34375"/>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9" name="AutoShape 72">
            <a:extLst>
              <a:ext uri="{FF2B5EF4-FFF2-40B4-BE49-F238E27FC236}">
                <a16:creationId xmlns:a16="http://schemas.microsoft.com/office/drawing/2014/main" id="{25EB97A0-B1E0-4FB1-82F3-15A7EB50A850}"/>
              </a:ext>
            </a:extLst>
          </p:cNvPr>
          <p:cNvSpPr>
            <a:spLocks noChangeArrowheads="1"/>
          </p:cNvSpPr>
          <p:nvPr/>
        </p:nvSpPr>
        <p:spPr bwMode="auto">
          <a:xfrm flipV="1">
            <a:off x="6742043" y="5410200"/>
            <a:ext cx="304800" cy="419100"/>
          </a:xfrm>
          <a:prstGeom prst="downArrow">
            <a:avLst>
              <a:gd name="adj1" fmla="val 50000"/>
              <a:gd name="adj2" fmla="val 34375"/>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50" name="Group 73">
            <a:extLst>
              <a:ext uri="{FF2B5EF4-FFF2-40B4-BE49-F238E27FC236}">
                <a16:creationId xmlns:a16="http://schemas.microsoft.com/office/drawing/2014/main" id="{EA7506EC-87FA-4B08-AD88-EDA85121E5E4}"/>
              </a:ext>
            </a:extLst>
          </p:cNvPr>
          <p:cNvGrpSpPr>
            <a:grpSpLocks/>
          </p:cNvGrpSpPr>
          <p:nvPr/>
        </p:nvGrpSpPr>
        <p:grpSpPr bwMode="auto">
          <a:xfrm>
            <a:off x="5141843" y="5756275"/>
            <a:ext cx="1371600" cy="381000"/>
            <a:chOff x="2736" y="3216"/>
            <a:chExt cx="864" cy="240"/>
          </a:xfrm>
        </p:grpSpPr>
        <p:sp>
          <p:nvSpPr>
            <p:cNvPr id="151" name="AutoShape 74">
              <a:extLst>
                <a:ext uri="{FF2B5EF4-FFF2-40B4-BE49-F238E27FC236}">
                  <a16:creationId xmlns:a16="http://schemas.microsoft.com/office/drawing/2014/main" id="{C5CFE02C-9209-488C-AD34-B2BC7EBEB080}"/>
                </a:ext>
              </a:extLst>
            </p:cNvPr>
            <p:cNvSpPr>
              <a:spLocks noChangeArrowheads="1"/>
            </p:cNvSpPr>
            <p:nvPr/>
          </p:nvSpPr>
          <p:spPr bwMode="auto">
            <a:xfrm>
              <a:off x="3168" y="3216"/>
              <a:ext cx="432" cy="24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ECFF"/>
            </a:solidFill>
            <a:ln w="9525">
              <a:round/>
              <a:headEnd/>
              <a:tailEnd/>
            </a:ln>
            <a:effectLst/>
            <a:scene3d>
              <a:camera prst="legacyObliqueTopLeft"/>
              <a:lightRig rig="legacyFlat3" dir="t"/>
            </a:scene3d>
            <a:sp3d extrusionH="125400" prstMaterial="legacyMatte">
              <a:bevelT w="13500" h="13500" prst="angle"/>
              <a:bevelB w="13500" h="13500" prst="angle"/>
              <a:extrusionClr>
                <a:srgbClr val="CCEC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2" name="Rectangle 75">
              <a:extLst>
                <a:ext uri="{FF2B5EF4-FFF2-40B4-BE49-F238E27FC236}">
                  <a16:creationId xmlns:a16="http://schemas.microsoft.com/office/drawing/2014/main" id="{152F0FA5-EDB8-49ED-B0BC-D6FFE305D02C}"/>
                </a:ext>
              </a:extLst>
            </p:cNvPr>
            <p:cNvSpPr>
              <a:spLocks noChangeArrowheads="1"/>
            </p:cNvSpPr>
            <p:nvPr/>
          </p:nvSpPr>
          <p:spPr bwMode="auto">
            <a:xfrm>
              <a:off x="2736" y="3216"/>
              <a:ext cx="624" cy="240"/>
            </a:xfrm>
            <a:prstGeom prst="rect">
              <a:avLst/>
            </a:prstGeom>
            <a:solidFill>
              <a:srgbClr val="CCECFF"/>
            </a:solidFill>
            <a:ln w="9525">
              <a:miter lim="800000"/>
              <a:headEnd/>
              <a:tailEnd/>
            </a:ln>
            <a:effectLst/>
            <a:scene3d>
              <a:camera prst="legacyObliqueTopLeft"/>
              <a:lightRig rig="legacyFlat3" dir="t"/>
            </a:scene3d>
            <a:sp3d extrusionH="125400" prstMaterial="legacyMatte">
              <a:bevelT w="13500" h="13500" prst="angle"/>
              <a:bevelB w="13500" h="13500" prst="angle"/>
              <a:extrusionClr>
                <a:srgbClr val="FFFF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600" b="1" i="0" u="none" strike="noStrike" kern="0" cap="none" spc="0" normalizeH="0" noProof="0">
                  <a:ln>
                    <a:noFill/>
                  </a:ln>
                  <a:solidFill>
                    <a:srgbClr val="000099"/>
                  </a:solidFill>
                  <a:effectLst/>
                  <a:uLnTx/>
                  <a:uFillTx/>
                  <a:latin typeface="Comic Sans MS" panose="030F0702030302020204" pitchFamily="66" charset="0"/>
                  <a:ea typeface="微软雅黑" panose="020B0503020204020204" pitchFamily="34" charset="-122"/>
                </a:rPr>
                <a:t>IP </a:t>
              </a:r>
              <a:r>
                <a:rPr kumimoji="1" lang="zh-CN" altLang="en-US" sz="1600" b="1" i="0" u="none" strike="noStrike" kern="0" cap="none" spc="0" normalizeH="0" noProof="0">
                  <a:ln>
                    <a:noFill/>
                  </a:ln>
                  <a:solidFill>
                    <a:srgbClr val="000099"/>
                  </a:solidFill>
                  <a:effectLst/>
                  <a:uLnTx/>
                  <a:uFillTx/>
                  <a:latin typeface="Comic Sans MS" panose="030F0702030302020204" pitchFamily="66" charset="0"/>
                  <a:ea typeface="微软雅黑" panose="020B0503020204020204" pitchFamily="34" charset="-122"/>
                </a:rPr>
                <a:t>分组</a:t>
              </a:r>
            </a:p>
          </p:txBody>
        </p:sp>
      </p:grpSp>
      <p:grpSp>
        <p:nvGrpSpPr>
          <p:cNvPr id="153" name="Group 76">
            <a:extLst>
              <a:ext uri="{FF2B5EF4-FFF2-40B4-BE49-F238E27FC236}">
                <a16:creationId xmlns:a16="http://schemas.microsoft.com/office/drawing/2014/main" id="{F5703D8A-0A22-48E0-B424-DB35B4313EE9}"/>
              </a:ext>
            </a:extLst>
          </p:cNvPr>
          <p:cNvGrpSpPr>
            <a:grpSpLocks/>
          </p:cNvGrpSpPr>
          <p:nvPr/>
        </p:nvGrpSpPr>
        <p:grpSpPr bwMode="auto">
          <a:xfrm>
            <a:off x="3008243" y="5756275"/>
            <a:ext cx="1371600" cy="381000"/>
            <a:chOff x="2736" y="3216"/>
            <a:chExt cx="864" cy="240"/>
          </a:xfrm>
        </p:grpSpPr>
        <p:sp>
          <p:nvSpPr>
            <p:cNvPr id="154" name="AutoShape 77">
              <a:extLst>
                <a:ext uri="{FF2B5EF4-FFF2-40B4-BE49-F238E27FC236}">
                  <a16:creationId xmlns:a16="http://schemas.microsoft.com/office/drawing/2014/main" id="{22D6A9D1-594E-4EF1-9E96-1DC2DADD170C}"/>
                </a:ext>
              </a:extLst>
            </p:cNvPr>
            <p:cNvSpPr>
              <a:spLocks noChangeArrowheads="1"/>
            </p:cNvSpPr>
            <p:nvPr/>
          </p:nvSpPr>
          <p:spPr bwMode="auto">
            <a:xfrm>
              <a:off x="3168" y="3216"/>
              <a:ext cx="432" cy="24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ECFF"/>
            </a:solidFill>
            <a:ln w="9525">
              <a:round/>
              <a:headEnd/>
              <a:tailEnd/>
            </a:ln>
            <a:effectLst/>
            <a:scene3d>
              <a:camera prst="legacyObliqueTopLeft"/>
              <a:lightRig rig="legacyFlat3" dir="t"/>
            </a:scene3d>
            <a:sp3d extrusionH="125400" prstMaterial="legacyMatte">
              <a:bevelT w="13500" h="13500" prst="angle"/>
              <a:bevelB w="13500" h="13500" prst="angle"/>
              <a:extrusionClr>
                <a:srgbClr val="CCEC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5" name="Rectangle 78">
              <a:extLst>
                <a:ext uri="{FF2B5EF4-FFF2-40B4-BE49-F238E27FC236}">
                  <a16:creationId xmlns:a16="http://schemas.microsoft.com/office/drawing/2014/main" id="{1AC21C62-8510-4855-A637-141E9A0BC5BA}"/>
                </a:ext>
              </a:extLst>
            </p:cNvPr>
            <p:cNvSpPr>
              <a:spLocks noChangeArrowheads="1"/>
            </p:cNvSpPr>
            <p:nvPr/>
          </p:nvSpPr>
          <p:spPr bwMode="auto">
            <a:xfrm>
              <a:off x="2736" y="3216"/>
              <a:ext cx="624" cy="240"/>
            </a:xfrm>
            <a:prstGeom prst="rect">
              <a:avLst/>
            </a:prstGeom>
            <a:solidFill>
              <a:srgbClr val="CCECFF"/>
            </a:solidFill>
            <a:ln w="9525">
              <a:miter lim="800000"/>
              <a:headEnd/>
              <a:tailEnd/>
            </a:ln>
            <a:effectLst/>
            <a:scene3d>
              <a:camera prst="legacyObliqueTopLeft"/>
              <a:lightRig rig="legacyFlat3" dir="t"/>
            </a:scene3d>
            <a:sp3d extrusionH="125400" prstMaterial="legacyMatte">
              <a:bevelT w="13500" h="13500" prst="angle"/>
              <a:bevelB w="13500" h="13500" prst="angle"/>
              <a:extrusionClr>
                <a:srgbClr val="FFFF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600" b="1" i="0" u="none" strike="noStrike" kern="0" cap="none" spc="0" normalizeH="0" noProof="0">
                  <a:ln>
                    <a:noFill/>
                  </a:ln>
                  <a:solidFill>
                    <a:srgbClr val="000099"/>
                  </a:solidFill>
                  <a:effectLst/>
                  <a:uLnTx/>
                  <a:uFillTx/>
                  <a:latin typeface="Comic Sans MS" panose="030F0702030302020204" pitchFamily="66" charset="0"/>
                  <a:ea typeface="微软雅黑" panose="020B0503020204020204" pitchFamily="34" charset="-122"/>
                </a:rPr>
                <a:t>IP </a:t>
              </a:r>
              <a:r>
                <a:rPr kumimoji="1" lang="zh-CN" altLang="en-US" sz="1600" b="1" i="0" u="none" strike="noStrike" kern="0" cap="none" spc="0" normalizeH="0" noProof="0">
                  <a:ln>
                    <a:noFill/>
                  </a:ln>
                  <a:solidFill>
                    <a:srgbClr val="000099"/>
                  </a:solidFill>
                  <a:effectLst/>
                  <a:uLnTx/>
                  <a:uFillTx/>
                  <a:latin typeface="Comic Sans MS" panose="030F0702030302020204" pitchFamily="66" charset="0"/>
                  <a:ea typeface="微软雅黑" panose="020B0503020204020204" pitchFamily="34" charset="-122"/>
                </a:rPr>
                <a:t>分组</a:t>
              </a:r>
            </a:p>
          </p:txBody>
        </p:sp>
      </p:grpSp>
      <p:sp>
        <p:nvSpPr>
          <p:cNvPr id="156" name="Text Box 79">
            <a:extLst>
              <a:ext uri="{FF2B5EF4-FFF2-40B4-BE49-F238E27FC236}">
                <a16:creationId xmlns:a16="http://schemas.microsoft.com/office/drawing/2014/main" id="{C3A503CC-C6D3-48BB-979A-F9ED01F06AA4}"/>
              </a:ext>
            </a:extLst>
          </p:cNvPr>
          <p:cNvSpPr txBox="1">
            <a:spLocks noChangeArrowheads="1"/>
          </p:cNvSpPr>
          <p:nvPr/>
        </p:nvSpPr>
        <p:spPr bwMode="auto">
          <a:xfrm>
            <a:off x="1954143" y="1473200"/>
            <a:ext cx="798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发送方</a:t>
            </a:r>
          </a:p>
        </p:txBody>
      </p:sp>
      <p:sp>
        <p:nvSpPr>
          <p:cNvPr id="157" name="Text Box 80">
            <a:extLst>
              <a:ext uri="{FF2B5EF4-FFF2-40B4-BE49-F238E27FC236}">
                <a16:creationId xmlns:a16="http://schemas.microsoft.com/office/drawing/2014/main" id="{846F6BC7-BE8A-44C3-8E9D-471D6DC661B4}"/>
              </a:ext>
            </a:extLst>
          </p:cNvPr>
          <p:cNvSpPr txBox="1">
            <a:spLocks noChangeArrowheads="1"/>
          </p:cNvSpPr>
          <p:nvPr/>
        </p:nvSpPr>
        <p:spPr bwMode="auto">
          <a:xfrm>
            <a:off x="6481693" y="1447800"/>
            <a:ext cx="798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600" b="1">
                <a:solidFill>
                  <a:srgbClr val="333399"/>
                </a:solidFill>
                <a:latin typeface="Comic Sans MS" panose="030F0702030302020204" pitchFamily="66" charset="0"/>
                <a:ea typeface="微软雅黑" panose="020B0503020204020204" pitchFamily="34" charset="-122"/>
              </a:rPr>
              <a:t>接收方</a:t>
            </a:r>
          </a:p>
        </p:txBody>
      </p:sp>
    </p:spTree>
    <p:extLst>
      <p:ext uri="{BB962C8B-B14F-4D97-AF65-F5344CB8AC3E}">
        <p14:creationId xmlns:p14="http://schemas.microsoft.com/office/powerpoint/2010/main" val="137036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BA998D-1D35-4682-8F01-3C557E033C9C}"/>
              </a:ext>
            </a:extLst>
          </p:cNvPr>
          <p:cNvSpPr>
            <a:spLocks noGrp="1"/>
          </p:cNvSpPr>
          <p:nvPr>
            <p:ph type="title"/>
          </p:nvPr>
        </p:nvSpPr>
        <p:spPr/>
        <p:txBody>
          <a:bodyPr/>
          <a:lstStyle/>
          <a:p>
            <a:r>
              <a:rPr lang="zh-CN" altLang="en-US" dirty="0"/>
              <a:t>端口号</a:t>
            </a:r>
          </a:p>
        </p:txBody>
      </p:sp>
      <p:sp>
        <p:nvSpPr>
          <p:cNvPr id="3" name="内容占位符 2">
            <a:extLst>
              <a:ext uri="{FF2B5EF4-FFF2-40B4-BE49-F238E27FC236}">
                <a16:creationId xmlns:a16="http://schemas.microsoft.com/office/drawing/2014/main" id="{A33877F9-FEB0-488F-9EB5-165E604B7FF7}"/>
              </a:ext>
            </a:extLst>
          </p:cNvPr>
          <p:cNvSpPr>
            <a:spLocks noGrp="1"/>
          </p:cNvSpPr>
          <p:nvPr>
            <p:ph idx="1"/>
          </p:nvPr>
        </p:nvSpPr>
        <p:spPr>
          <a:xfrm>
            <a:off x="685800" y="1772816"/>
            <a:ext cx="7772400" cy="4114800"/>
          </a:xfrm>
        </p:spPr>
        <p:txBody>
          <a:bodyPr>
            <a:normAutofit lnSpcReduction="10000"/>
          </a:bodyPr>
          <a:lstStyle/>
          <a:p>
            <a:pPr algn="just" eaLnBrk="1">
              <a:lnSpc>
                <a:spcPct val="135000"/>
              </a:lnSpc>
            </a:pPr>
            <a:r>
              <a:rPr lang="zh-CN" altLang="en-US" sz="2400" b="1" dirty="0"/>
              <a:t>端口用一个 </a:t>
            </a:r>
            <a:r>
              <a:rPr lang="en-US" altLang="zh-CN" sz="2400" b="1" dirty="0">
                <a:solidFill>
                  <a:srgbClr val="FF0000"/>
                </a:solidFill>
              </a:rPr>
              <a:t>16 bit </a:t>
            </a:r>
            <a:r>
              <a:rPr lang="zh-CN" altLang="en-US" sz="2400" b="1" dirty="0">
                <a:solidFill>
                  <a:srgbClr val="FF0000"/>
                </a:solidFill>
              </a:rPr>
              <a:t>端口</a:t>
            </a:r>
            <a:r>
              <a:rPr lang="zh-CN" altLang="en-US" sz="2400" b="1" dirty="0"/>
              <a:t>号进行标志，共</a:t>
            </a:r>
            <a:r>
              <a:rPr lang="en-US" altLang="zh-CN" sz="2400" b="1" dirty="0"/>
              <a:t>64K</a:t>
            </a:r>
            <a:r>
              <a:rPr lang="zh-CN" altLang="en-US" sz="2400" b="1" dirty="0"/>
              <a:t>个端口号对一台主机来说是足够的。</a:t>
            </a:r>
          </a:p>
          <a:p>
            <a:pPr algn="just" eaLnBrk="1">
              <a:lnSpc>
                <a:spcPct val="135000"/>
              </a:lnSpc>
            </a:pPr>
            <a:r>
              <a:rPr lang="zh-CN" altLang="en-US" sz="2400" b="1" dirty="0"/>
              <a:t>端口号只具有本地意义，即端口号只是为了标识本机上的各个应用进程。在</a:t>
            </a:r>
            <a:r>
              <a:rPr lang="en-US" altLang="zh-CN" sz="2400" b="1" dirty="0"/>
              <a:t>Internet</a:t>
            </a:r>
            <a:r>
              <a:rPr lang="zh-CN" altLang="en-US" sz="2400" b="1" dirty="0"/>
              <a:t>中不同主机的相同端口号是没有联系的。</a:t>
            </a:r>
          </a:p>
          <a:p>
            <a:pPr algn="just" eaLnBrk="1">
              <a:lnSpc>
                <a:spcPct val="135000"/>
              </a:lnSpc>
            </a:pPr>
            <a:r>
              <a:rPr lang="zh-CN" altLang="en-US" sz="2400" b="1" dirty="0"/>
              <a:t>端口号分为两类：一类是</a:t>
            </a:r>
            <a:r>
              <a:rPr lang="zh-CN" altLang="en-US" sz="2400" b="1" dirty="0">
                <a:solidFill>
                  <a:srgbClr val="FF0000"/>
                </a:solidFill>
              </a:rPr>
              <a:t>知名端口</a:t>
            </a:r>
            <a:r>
              <a:rPr lang="zh-CN" altLang="en-US" sz="2400" b="1" dirty="0"/>
              <a:t>，其数值一般为 </a:t>
            </a:r>
            <a:r>
              <a:rPr lang="en-US" altLang="zh-CN" sz="2400" b="1" dirty="0">
                <a:solidFill>
                  <a:srgbClr val="FF0000"/>
                </a:solidFill>
              </a:rPr>
              <a:t>0-1023</a:t>
            </a:r>
            <a:r>
              <a:rPr lang="zh-CN" altLang="en-US" sz="2400" b="1" dirty="0"/>
              <a:t>，一般分配给一些常用的服务进程。另一类则是</a:t>
            </a:r>
            <a:r>
              <a:rPr lang="zh-CN" altLang="en-US" sz="2400" b="1" dirty="0">
                <a:solidFill>
                  <a:srgbClr val="FF0000"/>
                </a:solidFill>
              </a:rPr>
              <a:t>一般端口</a:t>
            </a:r>
            <a:r>
              <a:rPr lang="zh-CN" altLang="en-US" sz="2400" b="1" dirty="0"/>
              <a:t>，用来随时分配给请求通信的客户进程。</a:t>
            </a:r>
            <a:endParaRPr lang="en-US" altLang="zh-CN" sz="2400" b="1" dirty="0"/>
          </a:p>
          <a:p>
            <a:endParaRPr lang="zh-CN" altLang="en-US" dirty="0"/>
          </a:p>
        </p:txBody>
      </p:sp>
    </p:spTree>
    <p:extLst>
      <p:ext uri="{BB962C8B-B14F-4D97-AF65-F5344CB8AC3E}">
        <p14:creationId xmlns:p14="http://schemas.microsoft.com/office/powerpoint/2010/main" val="162383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0B253B-EF1E-430F-B7FD-5C4CCDCCEB2A}"/>
              </a:ext>
            </a:extLst>
          </p:cNvPr>
          <p:cNvSpPr>
            <a:spLocks noGrp="1"/>
          </p:cNvSpPr>
          <p:nvPr>
            <p:ph type="title"/>
          </p:nvPr>
        </p:nvSpPr>
        <p:spPr/>
        <p:txBody>
          <a:bodyPr/>
          <a:lstStyle/>
          <a:p>
            <a:r>
              <a:rPr lang="zh-CN" altLang="en-US" dirty="0"/>
              <a:t>传输层所处的地位</a:t>
            </a:r>
          </a:p>
        </p:txBody>
      </p:sp>
      <p:grpSp>
        <p:nvGrpSpPr>
          <p:cNvPr id="4" name="Group 6">
            <a:extLst>
              <a:ext uri="{FF2B5EF4-FFF2-40B4-BE49-F238E27FC236}">
                <a16:creationId xmlns:a16="http://schemas.microsoft.com/office/drawing/2014/main" id="{3AC35725-CAE0-4ECA-ADA5-D2190245CA29}"/>
              </a:ext>
            </a:extLst>
          </p:cNvPr>
          <p:cNvGrpSpPr>
            <a:grpSpLocks/>
          </p:cNvGrpSpPr>
          <p:nvPr/>
        </p:nvGrpSpPr>
        <p:grpSpPr bwMode="auto">
          <a:xfrm>
            <a:off x="1344376" y="1219200"/>
            <a:ext cx="6119813" cy="2663825"/>
            <a:chOff x="748" y="1224"/>
            <a:chExt cx="4219" cy="2210"/>
          </a:xfrm>
        </p:grpSpPr>
        <p:pic>
          <p:nvPicPr>
            <p:cNvPr id="5" name="Picture 4">
              <a:extLst>
                <a:ext uri="{FF2B5EF4-FFF2-40B4-BE49-F238E27FC236}">
                  <a16:creationId xmlns:a16="http://schemas.microsoft.com/office/drawing/2014/main" id="{9EF329CD-786A-4ACC-B998-8B0264BCB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1224"/>
              <a:ext cx="4219" cy="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B35C6738-D3E0-4281-823C-B171C7091C4B}"/>
                </a:ext>
              </a:extLst>
            </p:cNvPr>
            <p:cNvSpPr txBox="1">
              <a:spLocks noChangeArrowheads="1"/>
            </p:cNvSpPr>
            <p:nvPr/>
          </p:nvSpPr>
          <p:spPr bwMode="auto">
            <a:xfrm>
              <a:off x="2226" y="2046"/>
              <a:ext cx="1588" cy="3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2400" b="1" i="0" u="none" strike="noStrike" kern="0" cap="none" spc="0" normalizeH="0" baseline="0" noProof="0">
                  <a:ln>
                    <a:noFill/>
                  </a:ln>
                  <a:solidFill>
                    <a:srgbClr val="FF0000"/>
                  </a:solidFill>
                  <a:effectLst/>
                  <a:uLnTx/>
                  <a:uFillTx/>
                  <a:latin typeface="Tahoma" panose="020B0604030504040204" pitchFamily="34" charset="0"/>
                  <a:ea typeface="宋体" panose="02010600030101010101" pitchFamily="2" charset="-122"/>
                </a:rPr>
                <a:t>传输层</a:t>
              </a:r>
            </a:p>
          </p:txBody>
        </p:sp>
      </p:grpSp>
      <p:sp>
        <p:nvSpPr>
          <p:cNvPr id="7" name="Line 8">
            <a:extLst>
              <a:ext uri="{FF2B5EF4-FFF2-40B4-BE49-F238E27FC236}">
                <a16:creationId xmlns:a16="http://schemas.microsoft.com/office/drawing/2014/main" id="{FE7FB4CF-DD55-49A5-8A0C-4C2C65429703}"/>
              </a:ext>
            </a:extLst>
          </p:cNvPr>
          <p:cNvSpPr>
            <a:spLocks noChangeShapeType="1"/>
          </p:cNvSpPr>
          <p:nvPr/>
        </p:nvSpPr>
        <p:spPr bwMode="auto">
          <a:xfrm>
            <a:off x="1684863" y="4765467"/>
            <a:ext cx="5789613"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Rectangle 9">
            <a:extLst>
              <a:ext uri="{FF2B5EF4-FFF2-40B4-BE49-F238E27FC236}">
                <a16:creationId xmlns:a16="http://schemas.microsoft.com/office/drawing/2014/main" id="{46B453D9-D701-4A05-B45A-20459AE6DE62}"/>
              </a:ext>
            </a:extLst>
          </p:cNvPr>
          <p:cNvSpPr>
            <a:spLocks noChangeArrowheads="1"/>
          </p:cNvSpPr>
          <p:nvPr/>
        </p:nvSpPr>
        <p:spPr bwMode="auto">
          <a:xfrm>
            <a:off x="245001" y="4297155"/>
            <a:ext cx="1447800" cy="885825"/>
          </a:xfrm>
          <a:prstGeom prst="rect">
            <a:avLst/>
          </a:prstGeom>
          <a:solidFill>
            <a:srgbClr val="FFFF99"/>
          </a:solidFill>
          <a:ln w="19050">
            <a:solidFill>
              <a:srgbClr val="333399"/>
            </a:solidFill>
            <a:miter lim="800000"/>
            <a:headEnd/>
            <a:tailEnd/>
          </a:ln>
          <a:effectLst>
            <a:outerShdw dist="35921" dir="2700000" algn="ctr" rotWithShape="0">
              <a:srgbClr val="1C1C1C"/>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Freeform 10">
            <a:extLst>
              <a:ext uri="{FF2B5EF4-FFF2-40B4-BE49-F238E27FC236}">
                <a16:creationId xmlns:a16="http://schemas.microsoft.com/office/drawing/2014/main" id="{C1272C46-D446-4DE2-B894-00EFB0FA0473}"/>
              </a:ext>
            </a:extLst>
          </p:cNvPr>
          <p:cNvSpPr>
            <a:spLocks/>
          </p:cNvSpPr>
          <p:nvPr/>
        </p:nvSpPr>
        <p:spPr bwMode="auto">
          <a:xfrm>
            <a:off x="1040338" y="4590842"/>
            <a:ext cx="655638" cy="165100"/>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Freeform 11">
            <a:extLst>
              <a:ext uri="{FF2B5EF4-FFF2-40B4-BE49-F238E27FC236}">
                <a16:creationId xmlns:a16="http://schemas.microsoft.com/office/drawing/2014/main" id="{C8851530-2F01-4976-9C6D-04669261DA78}"/>
              </a:ext>
            </a:extLst>
          </p:cNvPr>
          <p:cNvSpPr>
            <a:spLocks/>
          </p:cNvSpPr>
          <p:nvPr/>
        </p:nvSpPr>
        <p:spPr bwMode="auto">
          <a:xfrm>
            <a:off x="978426" y="4778167"/>
            <a:ext cx="712787" cy="184150"/>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 name="Rectangle 12">
            <a:extLst>
              <a:ext uri="{FF2B5EF4-FFF2-40B4-BE49-F238E27FC236}">
                <a16:creationId xmlns:a16="http://schemas.microsoft.com/office/drawing/2014/main" id="{E6A48549-88A1-4CEC-9079-F1F2C39C6940}"/>
              </a:ext>
            </a:extLst>
          </p:cNvPr>
          <p:cNvSpPr>
            <a:spLocks noChangeArrowheads="1"/>
          </p:cNvSpPr>
          <p:nvPr/>
        </p:nvSpPr>
        <p:spPr bwMode="auto">
          <a:xfrm>
            <a:off x="246588" y="3930442"/>
            <a:ext cx="139621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000000"/>
                </a:solidFill>
                <a:latin typeface="Comic Sans MS" panose="030F0702030302020204" pitchFamily="66" charset="0"/>
                <a:ea typeface="微软雅黑" panose="020B0503020204020204" pitchFamily="34" charset="-122"/>
              </a:rPr>
              <a:t>用户主机</a:t>
            </a:r>
            <a:r>
              <a:rPr lang="en-US" altLang="zh-CN" sz="2000">
                <a:solidFill>
                  <a:srgbClr val="000000"/>
                </a:solidFill>
                <a:latin typeface="Comic Sans MS" panose="030F0702030302020204" pitchFamily="66" charset="0"/>
                <a:ea typeface="微软雅黑" panose="020B0503020204020204" pitchFamily="34" charset="-122"/>
              </a:rPr>
              <a:t>A</a:t>
            </a:r>
          </a:p>
        </p:txBody>
      </p:sp>
      <p:sp>
        <p:nvSpPr>
          <p:cNvPr id="12" name="Rectangle 13">
            <a:extLst>
              <a:ext uri="{FF2B5EF4-FFF2-40B4-BE49-F238E27FC236}">
                <a16:creationId xmlns:a16="http://schemas.microsoft.com/office/drawing/2014/main" id="{77371D61-65FB-4D43-98DD-F2B097B02028}"/>
              </a:ext>
            </a:extLst>
          </p:cNvPr>
          <p:cNvSpPr>
            <a:spLocks noChangeArrowheads="1"/>
          </p:cNvSpPr>
          <p:nvPr/>
        </p:nvSpPr>
        <p:spPr bwMode="auto">
          <a:xfrm>
            <a:off x="7520513" y="3930442"/>
            <a:ext cx="1366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000000"/>
                </a:solidFill>
                <a:latin typeface="Comic Sans MS" panose="030F0702030302020204" pitchFamily="66" charset="0"/>
                <a:ea typeface="微软雅黑" panose="020B0503020204020204" pitchFamily="34" charset="-122"/>
              </a:rPr>
              <a:t>用户主机</a:t>
            </a:r>
            <a:r>
              <a:rPr lang="en-US" altLang="zh-CN" sz="2000">
                <a:solidFill>
                  <a:srgbClr val="000000"/>
                </a:solidFill>
                <a:latin typeface="Comic Sans MS" panose="030F0702030302020204" pitchFamily="66" charset="0"/>
                <a:ea typeface="微软雅黑" panose="020B0503020204020204" pitchFamily="34" charset="-122"/>
              </a:rPr>
              <a:t>B</a:t>
            </a:r>
          </a:p>
        </p:txBody>
      </p:sp>
      <p:sp>
        <p:nvSpPr>
          <p:cNvPr id="13" name="Rectangle 14">
            <a:extLst>
              <a:ext uri="{FF2B5EF4-FFF2-40B4-BE49-F238E27FC236}">
                <a16:creationId xmlns:a16="http://schemas.microsoft.com/office/drawing/2014/main" id="{AEDA7F14-3EC1-47B8-AEDA-A4C31ECB7577}"/>
              </a:ext>
            </a:extLst>
          </p:cNvPr>
          <p:cNvSpPr>
            <a:spLocks noChangeArrowheads="1"/>
          </p:cNvSpPr>
          <p:nvPr/>
        </p:nvSpPr>
        <p:spPr bwMode="auto">
          <a:xfrm>
            <a:off x="3012013" y="4209842"/>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000000"/>
                </a:solidFill>
                <a:latin typeface="Comic Sans MS" panose="030F0702030302020204" pitchFamily="66" charset="0"/>
                <a:ea typeface="微软雅黑" panose="020B0503020204020204" pitchFamily="34" charset="-122"/>
              </a:rPr>
              <a:t>路由器 </a:t>
            </a:r>
            <a:r>
              <a:rPr lang="en-US" altLang="zh-CN" sz="2000">
                <a:solidFill>
                  <a:srgbClr val="000000"/>
                </a:solidFill>
                <a:latin typeface="Comic Sans MS" panose="030F0702030302020204" pitchFamily="66" charset="0"/>
                <a:ea typeface="微软雅黑" panose="020B0503020204020204" pitchFamily="34" charset="-122"/>
              </a:rPr>
              <a:t>1</a:t>
            </a:r>
          </a:p>
        </p:txBody>
      </p:sp>
      <p:pic>
        <p:nvPicPr>
          <p:cNvPr id="14" name="Picture 15">
            <a:extLst>
              <a:ext uri="{FF2B5EF4-FFF2-40B4-BE49-F238E27FC236}">
                <a16:creationId xmlns:a16="http://schemas.microsoft.com/office/drawing/2014/main" id="{5678EE61-B66A-45F6-B52D-0871A171A0E2}"/>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9801" y="4557505"/>
            <a:ext cx="723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15" name="Rectangle 16">
            <a:extLst>
              <a:ext uri="{FF2B5EF4-FFF2-40B4-BE49-F238E27FC236}">
                <a16:creationId xmlns:a16="http://schemas.microsoft.com/office/drawing/2014/main" id="{CBEBDE00-2DDB-423C-81EA-9310CEC0F9C6}"/>
              </a:ext>
            </a:extLst>
          </p:cNvPr>
          <p:cNvSpPr>
            <a:spLocks noChangeArrowheads="1"/>
          </p:cNvSpPr>
          <p:nvPr/>
        </p:nvSpPr>
        <p:spPr bwMode="auto">
          <a:xfrm>
            <a:off x="5218638" y="4209842"/>
            <a:ext cx="118622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000000"/>
                </a:solidFill>
                <a:latin typeface="Comic Sans MS" panose="030F0702030302020204" pitchFamily="66" charset="0"/>
                <a:ea typeface="微软雅黑" panose="020B0503020204020204" pitchFamily="34" charset="-122"/>
              </a:rPr>
              <a:t>路由器 </a:t>
            </a:r>
            <a:r>
              <a:rPr lang="en-US" altLang="zh-CN" sz="2000">
                <a:solidFill>
                  <a:srgbClr val="000000"/>
                </a:solidFill>
                <a:latin typeface="Comic Sans MS" panose="030F0702030302020204" pitchFamily="66" charset="0"/>
                <a:ea typeface="微软雅黑" panose="020B0503020204020204" pitchFamily="34" charset="-122"/>
              </a:rPr>
              <a:t>2</a:t>
            </a:r>
          </a:p>
        </p:txBody>
      </p:sp>
      <p:sp>
        <p:nvSpPr>
          <p:cNvPr id="16" name="Oval 17">
            <a:extLst>
              <a:ext uri="{FF2B5EF4-FFF2-40B4-BE49-F238E27FC236}">
                <a16:creationId xmlns:a16="http://schemas.microsoft.com/office/drawing/2014/main" id="{BF509AA2-E889-44B1-B598-793C83141AA3}"/>
              </a:ext>
            </a:extLst>
          </p:cNvPr>
          <p:cNvSpPr>
            <a:spLocks noChangeArrowheads="1"/>
          </p:cNvSpPr>
          <p:nvPr/>
        </p:nvSpPr>
        <p:spPr bwMode="auto">
          <a:xfrm>
            <a:off x="499001" y="4406692"/>
            <a:ext cx="631825" cy="314325"/>
          </a:xfrm>
          <a:prstGeom prst="ellipse">
            <a:avLst/>
          </a:prstGeom>
          <a:solidFill>
            <a:srgbClr val="FFCCFF"/>
          </a:solidFill>
          <a:ln w="12700">
            <a:solidFill>
              <a:srgbClr val="000000"/>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Rectangle 18">
            <a:extLst>
              <a:ext uri="{FF2B5EF4-FFF2-40B4-BE49-F238E27FC236}">
                <a16:creationId xmlns:a16="http://schemas.microsoft.com/office/drawing/2014/main" id="{75F6F2D4-1073-445D-A917-4F20D2FEECBA}"/>
              </a:ext>
            </a:extLst>
          </p:cNvPr>
          <p:cNvSpPr>
            <a:spLocks noChangeArrowheads="1"/>
          </p:cNvSpPr>
          <p:nvPr/>
        </p:nvSpPr>
        <p:spPr bwMode="auto">
          <a:xfrm>
            <a:off x="543451" y="4355892"/>
            <a:ext cx="5802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1</a:t>
            </a:r>
            <a:endParaRPr lang="en-US" altLang="zh-CN" sz="2000">
              <a:solidFill>
                <a:srgbClr val="333399"/>
              </a:solidFill>
              <a:latin typeface="Comic Sans MS" panose="030F0702030302020204" pitchFamily="66" charset="0"/>
              <a:ea typeface="微软雅黑" panose="020B0503020204020204" pitchFamily="34" charset="-122"/>
            </a:endParaRPr>
          </a:p>
        </p:txBody>
      </p:sp>
      <p:pic>
        <p:nvPicPr>
          <p:cNvPr id="18" name="Picture 19">
            <a:extLst>
              <a:ext uri="{FF2B5EF4-FFF2-40B4-BE49-F238E27FC236}">
                <a16:creationId xmlns:a16="http://schemas.microsoft.com/office/drawing/2014/main" id="{E09E4927-6812-42E0-8B7D-CE8EA3EF93CA}"/>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4651" y="4470192"/>
            <a:ext cx="904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0">
            <a:extLst>
              <a:ext uri="{FF2B5EF4-FFF2-40B4-BE49-F238E27FC236}">
                <a16:creationId xmlns:a16="http://schemas.microsoft.com/office/drawing/2014/main" id="{13162512-A982-4573-B54D-51F721ECF7C6}"/>
              </a:ext>
            </a:extLst>
          </p:cNvPr>
          <p:cNvSpPr>
            <a:spLocks noChangeArrowheads="1"/>
          </p:cNvSpPr>
          <p:nvPr/>
        </p:nvSpPr>
        <p:spPr bwMode="auto">
          <a:xfrm>
            <a:off x="6404501" y="4551155"/>
            <a:ext cx="82073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Comic Sans MS" panose="030F0702030302020204" pitchFamily="66" charset="0"/>
                <a:ea typeface="微软雅黑" panose="020B0503020204020204" pitchFamily="34" charset="-122"/>
              </a:rPr>
              <a:t>LAN</a:t>
            </a:r>
            <a:r>
              <a:rPr lang="en-US" altLang="zh-CN" sz="2000" baseline="-25000">
                <a:solidFill>
                  <a:srgbClr val="333399"/>
                </a:solidFill>
                <a:latin typeface="Comic Sans MS" panose="030F0702030302020204" pitchFamily="66" charset="0"/>
                <a:ea typeface="微软雅黑" panose="020B0503020204020204" pitchFamily="34" charset="-122"/>
              </a:rPr>
              <a:t>2</a:t>
            </a:r>
            <a:endParaRPr lang="en-US" altLang="zh-CN" sz="2000">
              <a:solidFill>
                <a:srgbClr val="333399"/>
              </a:solidFill>
              <a:latin typeface="Comic Sans MS" panose="030F0702030302020204" pitchFamily="66" charset="0"/>
              <a:ea typeface="微软雅黑" panose="020B0503020204020204" pitchFamily="34" charset="-122"/>
            </a:endParaRPr>
          </a:p>
        </p:txBody>
      </p:sp>
      <p:pic>
        <p:nvPicPr>
          <p:cNvPr id="20" name="Picture 21">
            <a:extLst>
              <a:ext uri="{FF2B5EF4-FFF2-40B4-BE49-F238E27FC236}">
                <a16:creationId xmlns:a16="http://schemas.microsoft.com/office/drawing/2014/main" id="{E95C08CC-1500-4B22-AF82-B7F1BA92C8B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8976" y="4470192"/>
            <a:ext cx="9890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2">
            <a:extLst>
              <a:ext uri="{FF2B5EF4-FFF2-40B4-BE49-F238E27FC236}">
                <a16:creationId xmlns:a16="http://schemas.microsoft.com/office/drawing/2014/main" id="{AABB4562-F9D8-4643-9C05-7D825D5B2DF2}"/>
              </a:ext>
            </a:extLst>
          </p:cNvPr>
          <p:cNvSpPr>
            <a:spLocks noChangeArrowheads="1"/>
          </p:cNvSpPr>
          <p:nvPr/>
        </p:nvSpPr>
        <p:spPr bwMode="auto">
          <a:xfrm>
            <a:off x="4223276" y="4562267"/>
            <a:ext cx="8415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Comic Sans MS" panose="030F0702030302020204" pitchFamily="66" charset="0"/>
                <a:ea typeface="微软雅黑" panose="020B0503020204020204" pitchFamily="34" charset="-122"/>
              </a:rPr>
              <a:t>WAN</a:t>
            </a:r>
          </a:p>
        </p:txBody>
      </p:sp>
      <p:sp>
        <p:nvSpPr>
          <p:cNvPr id="22" name="Oval 23">
            <a:extLst>
              <a:ext uri="{FF2B5EF4-FFF2-40B4-BE49-F238E27FC236}">
                <a16:creationId xmlns:a16="http://schemas.microsoft.com/office/drawing/2014/main" id="{6FA2DF04-583C-435B-AE98-E1E68F761344}"/>
              </a:ext>
            </a:extLst>
          </p:cNvPr>
          <p:cNvSpPr>
            <a:spLocks noChangeArrowheads="1"/>
          </p:cNvSpPr>
          <p:nvPr/>
        </p:nvSpPr>
        <p:spPr bwMode="auto">
          <a:xfrm>
            <a:off x="1616601" y="4690855"/>
            <a:ext cx="153987" cy="138112"/>
          </a:xfrm>
          <a:prstGeom prst="ellipse">
            <a:avLst/>
          </a:prstGeom>
          <a:solidFill>
            <a:srgbClr val="FFFFFF"/>
          </a:solidFill>
          <a:ln w="28575">
            <a:solidFill>
              <a:srgbClr val="333399"/>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Oval 24">
            <a:extLst>
              <a:ext uri="{FF2B5EF4-FFF2-40B4-BE49-F238E27FC236}">
                <a16:creationId xmlns:a16="http://schemas.microsoft.com/office/drawing/2014/main" id="{F68BB8D4-8B48-4CBE-A369-F76F13275502}"/>
              </a:ext>
            </a:extLst>
          </p:cNvPr>
          <p:cNvSpPr>
            <a:spLocks noChangeArrowheads="1"/>
          </p:cNvSpPr>
          <p:nvPr/>
        </p:nvSpPr>
        <p:spPr bwMode="auto">
          <a:xfrm>
            <a:off x="483126" y="4776580"/>
            <a:ext cx="633412" cy="314325"/>
          </a:xfrm>
          <a:prstGeom prst="ellipse">
            <a:avLst/>
          </a:prstGeom>
          <a:solidFill>
            <a:srgbClr val="FFCCFF"/>
          </a:solidFill>
          <a:ln w="12700">
            <a:solidFill>
              <a:srgbClr val="000000"/>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Rectangle 25">
            <a:extLst>
              <a:ext uri="{FF2B5EF4-FFF2-40B4-BE49-F238E27FC236}">
                <a16:creationId xmlns:a16="http://schemas.microsoft.com/office/drawing/2014/main" id="{04EEA3CF-CC27-47FB-A007-7764E5AEF0A2}"/>
              </a:ext>
            </a:extLst>
          </p:cNvPr>
          <p:cNvSpPr>
            <a:spLocks noChangeArrowheads="1"/>
          </p:cNvSpPr>
          <p:nvPr/>
        </p:nvSpPr>
        <p:spPr bwMode="auto">
          <a:xfrm>
            <a:off x="502176" y="4725780"/>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2</a:t>
            </a:r>
            <a:endParaRPr lang="en-US" altLang="zh-CN" sz="2000">
              <a:solidFill>
                <a:srgbClr val="333399"/>
              </a:solidFill>
              <a:latin typeface="Comic Sans MS" panose="030F0702030302020204" pitchFamily="66" charset="0"/>
              <a:ea typeface="微软雅黑" panose="020B0503020204020204" pitchFamily="34" charset="-122"/>
            </a:endParaRPr>
          </a:p>
        </p:txBody>
      </p:sp>
      <p:sp>
        <p:nvSpPr>
          <p:cNvPr id="25" name="Rectangle 26">
            <a:extLst>
              <a:ext uri="{FF2B5EF4-FFF2-40B4-BE49-F238E27FC236}">
                <a16:creationId xmlns:a16="http://schemas.microsoft.com/office/drawing/2014/main" id="{F16E08F9-17D1-4B2E-A84B-EAEE0760C5E1}"/>
              </a:ext>
            </a:extLst>
          </p:cNvPr>
          <p:cNvSpPr>
            <a:spLocks noChangeArrowheads="1"/>
          </p:cNvSpPr>
          <p:nvPr/>
        </p:nvSpPr>
        <p:spPr bwMode="auto">
          <a:xfrm flipH="1">
            <a:off x="7488763" y="4297155"/>
            <a:ext cx="1447800" cy="885825"/>
          </a:xfrm>
          <a:prstGeom prst="rect">
            <a:avLst/>
          </a:prstGeom>
          <a:solidFill>
            <a:srgbClr val="FFFF99"/>
          </a:solidFill>
          <a:ln w="19050">
            <a:solidFill>
              <a:srgbClr val="333399"/>
            </a:solidFill>
            <a:miter lim="800000"/>
            <a:headEnd/>
            <a:tailEnd/>
          </a:ln>
          <a:effectLst>
            <a:outerShdw dist="35921" dir="2700000" algn="ctr" rotWithShape="0">
              <a:srgbClr val="1C1C1C"/>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Freeform 27">
            <a:extLst>
              <a:ext uri="{FF2B5EF4-FFF2-40B4-BE49-F238E27FC236}">
                <a16:creationId xmlns:a16="http://schemas.microsoft.com/office/drawing/2014/main" id="{D947F8C5-25A6-44EB-9A54-ECA1375E50DF}"/>
              </a:ext>
            </a:extLst>
          </p:cNvPr>
          <p:cNvSpPr>
            <a:spLocks/>
          </p:cNvSpPr>
          <p:nvPr/>
        </p:nvSpPr>
        <p:spPr bwMode="auto">
          <a:xfrm flipH="1">
            <a:off x="7488763" y="4590842"/>
            <a:ext cx="655638" cy="165100"/>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Freeform 28">
            <a:extLst>
              <a:ext uri="{FF2B5EF4-FFF2-40B4-BE49-F238E27FC236}">
                <a16:creationId xmlns:a16="http://schemas.microsoft.com/office/drawing/2014/main" id="{AB3283E1-4C70-416B-A9DD-B6045AFB3543}"/>
              </a:ext>
            </a:extLst>
          </p:cNvPr>
          <p:cNvSpPr>
            <a:spLocks/>
          </p:cNvSpPr>
          <p:nvPr/>
        </p:nvSpPr>
        <p:spPr bwMode="auto">
          <a:xfrm flipH="1">
            <a:off x="7488763" y="4778167"/>
            <a:ext cx="711200" cy="184150"/>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Oval 29">
            <a:extLst>
              <a:ext uri="{FF2B5EF4-FFF2-40B4-BE49-F238E27FC236}">
                <a16:creationId xmlns:a16="http://schemas.microsoft.com/office/drawing/2014/main" id="{D191C605-BED3-4F53-B0CF-A53FB713C7BD}"/>
              </a:ext>
            </a:extLst>
          </p:cNvPr>
          <p:cNvSpPr>
            <a:spLocks noChangeArrowheads="1"/>
          </p:cNvSpPr>
          <p:nvPr/>
        </p:nvSpPr>
        <p:spPr bwMode="auto">
          <a:xfrm flipH="1">
            <a:off x="7945963" y="4406692"/>
            <a:ext cx="631825" cy="314325"/>
          </a:xfrm>
          <a:prstGeom prst="ellipse">
            <a:avLst/>
          </a:prstGeom>
          <a:solidFill>
            <a:srgbClr val="FFCCFF"/>
          </a:solidFill>
          <a:ln w="12700">
            <a:solidFill>
              <a:srgbClr val="000000"/>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Rectangle 30">
            <a:extLst>
              <a:ext uri="{FF2B5EF4-FFF2-40B4-BE49-F238E27FC236}">
                <a16:creationId xmlns:a16="http://schemas.microsoft.com/office/drawing/2014/main" id="{363554BF-D619-4DF2-BF62-6F09BE4F6064}"/>
              </a:ext>
            </a:extLst>
          </p:cNvPr>
          <p:cNvSpPr>
            <a:spLocks noChangeArrowheads="1"/>
          </p:cNvSpPr>
          <p:nvPr/>
        </p:nvSpPr>
        <p:spPr bwMode="auto">
          <a:xfrm flipH="1">
            <a:off x="7957076" y="4355892"/>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3</a:t>
            </a:r>
            <a:endParaRPr lang="en-US" altLang="zh-CN" sz="2000">
              <a:solidFill>
                <a:srgbClr val="333399"/>
              </a:solidFill>
              <a:latin typeface="Comic Sans MS" panose="030F0702030302020204" pitchFamily="66" charset="0"/>
              <a:ea typeface="微软雅黑" panose="020B0503020204020204" pitchFamily="34" charset="-122"/>
            </a:endParaRPr>
          </a:p>
        </p:txBody>
      </p:sp>
      <p:sp>
        <p:nvSpPr>
          <p:cNvPr id="30" name="Oval 31">
            <a:extLst>
              <a:ext uri="{FF2B5EF4-FFF2-40B4-BE49-F238E27FC236}">
                <a16:creationId xmlns:a16="http://schemas.microsoft.com/office/drawing/2014/main" id="{A2120D4B-6128-4E06-A9D6-0136BE6C52CF}"/>
              </a:ext>
            </a:extLst>
          </p:cNvPr>
          <p:cNvSpPr>
            <a:spLocks noChangeArrowheads="1"/>
          </p:cNvSpPr>
          <p:nvPr/>
        </p:nvSpPr>
        <p:spPr bwMode="auto">
          <a:xfrm flipH="1">
            <a:off x="7931676" y="4776580"/>
            <a:ext cx="631825" cy="314325"/>
          </a:xfrm>
          <a:prstGeom prst="ellipse">
            <a:avLst/>
          </a:prstGeom>
          <a:solidFill>
            <a:srgbClr val="FFCCFF"/>
          </a:solidFill>
          <a:ln w="12700">
            <a:solidFill>
              <a:srgbClr val="000000"/>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Rectangle 32">
            <a:extLst>
              <a:ext uri="{FF2B5EF4-FFF2-40B4-BE49-F238E27FC236}">
                <a16:creationId xmlns:a16="http://schemas.microsoft.com/office/drawing/2014/main" id="{5C20F7E4-B618-42EC-B73C-376B460CD3FE}"/>
              </a:ext>
            </a:extLst>
          </p:cNvPr>
          <p:cNvSpPr>
            <a:spLocks noChangeArrowheads="1"/>
          </p:cNvSpPr>
          <p:nvPr/>
        </p:nvSpPr>
        <p:spPr bwMode="auto">
          <a:xfrm flipH="1">
            <a:off x="7957076" y="4740067"/>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4</a:t>
            </a:r>
            <a:endParaRPr lang="en-US" altLang="zh-CN" sz="2000">
              <a:solidFill>
                <a:srgbClr val="333399"/>
              </a:solidFill>
              <a:latin typeface="Comic Sans MS" panose="030F0702030302020204" pitchFamily="66" charset="0"/>
              <a:ea typeface="微软雅黑" panose="020B0503020204020204" pitchFamily="34" charset="-122"/>
            </a:endParaRPr>
          </a:p>
        </p:txBody>
      </p:sp>
      <p:pic>
        <p:nvPicPr>
          <p:cNvPr id="32" name="Picture 33">
            <a:extLst>
              <a:ext uri="{FF2B5EF4-FFF2-40B4-BE49-F238E27FC236}">
                <a16:creationId xmlns:a16="http://schemas.microsoft.com/office/drawing/2014/main" id="{5F5F3325-9902-438F-95E3-6167E285A65A}"/>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4888" y="4470192"/>
            <a:ext cx="9064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4">
            <a:extLst>
              <a:ext uri="{FF2B5EF4-FFF2-40B4-BE49-F238E27FC236}">
                <a16:creationId xmlns:a16="http://schemas.microsoft.com/office/drawing/2014/main" id="{157A52F9-90F8-4B11-87AF-00CC07D76AE6}"/>
              </a:ext>
            </a:extLst>
          </p:cNvPr>
          <p:cNvSpPr>
            <a:spLocks noChangeArrowheads="1"/>
          </p:cNvSpPr>
          <p:nvPr/>
        </p:nvSpPr>
        <p:spPr bwMode="auto">
          <a:xfrm>
            <a:off x="2016651" y="4549567"/>
            <a:ext cx="7934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Comic Sans MS" panose="030F0702030302020204" pitchFamily="66" charset="0"/>
                <a:ea typeface="微软雅黑" panose="020B0503020204020204" pitchFamily="34" charset="-122"/>
              </a:rPr>
              <a:t>LAN</a:t>
            </a:r>
            <a:r>
              <a:rPr lang="en-US" altLang="zh-CN" sz="2000" baseline="-25000">
                <a:solidFill>
                  <a:srgbClr val="333399"/>
                </a:solidFill>
                <a:latin typeface="Comic Sans MS" panose="030F0702030302020204" pitchFamily="66" charset="0"/>
                <a:ea typeface="微软雅黑" panose="020B0503020204020204" pitchFamily="34" charset="-122"/>
              </a:rPr>
              <a:t>1</a:t>
            </a:r>
            <a:endParaRPr lang="en-US" altLang="zh-CN" sz="2000">
              <a:solidFill>
                <a:srgbClr val="333399"/>
              </a:solidFill>
              <a:latin typeface="Comic Sans MS" panose="030F0702030302020204" pitchFamily="66" charset="0"/>
              <a:ea typeface="微软雅黑" panose="020B0503020204020204" pitchFamily="34" charset="-122"/>
            </a:endParaRPr>
          </a:p>
        </p:txBody>
      </p:sp>
      <p:sp>
        <p:nvSpPr>
          <p:cNvPr id="34" name="Rectangle 38">
            <a:extLst>
              <a:ext uri="{FF2B5EF4-FFF2-40B4-BE49-F238E27FC236}">
                <a16:creationId xmlns:a16="http://schemas.microsoft.com/office/drawing/2014/main" id="{22D2A8AA-8C34-468E-A61E-6AA2D8CFA030}"/>
              </a:ext>
            </a:extLst>
          </p:cNvPr>
          <p:cNvSpPr>
            <a:spLocks noChangeArrowheads="1"/>
          </p:cNvSpPr>
          <p:nvPr/>
        </p:nvSpPr>
        <p:spPr bwMode="auto">
          <a:xfrm>
            <a:off x="3450163" y="5154405"/>
            <a:ext cx="2327561" cy="397545"/>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000000"/>
                </a:solidFill>
                <a:latin typeface="Comic Sans MS" panose="030F0702030302020204" pitchFamily="66" charset="0"/>
                <a:ea typeface="微软雅黑" panose="020B0503020204020204" pitchFamily="34" charset="-122"/>
              </a:rPr>
              <a:t>运行和处理</a:t>
            </a:r>
            <a:r>
              <a:rPr lang="en-US" altLang="zh-CN" sz="2000">
                <a:solidFill>
                  <a:srgbClr val="000000"/>
                </a:solidFill>
                <a:latin typeface="Comic Sans MS" panose="030F0702030302020204" pitchFamily="66" charset="0"/>
                <a:ea typeface="微软雅黑" panose="020B0503020204020204" pitchFamily="34" charset="-122"/>
              </a:rPr>
              <a:t>IP </a:t>
            </a:r>
            <a:r>
              <a:rPr lang="zh-CN" altLang="en-US" sz="2000">
                <a:solidFill>
                  <a:srgbClr val="000000"/>
                </a:solidFill>
                <a:latin typeface="Comic Sans MS" panose="030F0702030302020204" pitchFamily="66" charset="0"/>
                <a:ea typeface="微软雅黑" panose="020B0503020204020204" pitchFamily="34" charset="-122"/>
              </a:rPr>
              <a:t>协议</a:t>
            </a:r>
          </a:p>
        </p:txBody>
      </p:sp>
      <p:pic>
        <p:nvPicPr>
          <p:cNvPr id="35" name="Picture 43">
            <a:extLst>
              <a:ext uri="{FF2B5EF4-FFF2-40B4-BE49-F238E27FC236}">
                <a16:creationId xmlns:a16="http://schemas.microsoft.com/office/drawing/2014/main" id="{249B28CF-86D5-4EAE-A8A3-30DF7F960A0B}"/>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7701" y="4557505"/>
            <a:ext cx="723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36" name="Oval 44">
            <a:extLst>
              <a:ext uri="{FF2B5EF4-FFF2-40B4-BE49-F238E27FC236}">
                <a16:creationId xmlns:a16="http://schemas.microsoft.com/office/drawing/2014/main" id="{C663D36F-A247-4993-B97C-CFA038936603}"/>
              </a:ext>
            </a:extLst>
          </p:cNvPr>
          <p:cNvSpPr>
            <a:spLocks noChangeArrowheads="1"/>
          </p:cNvSpPr>
          <p:nvPr/>
        </p:nvSpPr>
        <p:spPr bwMode="auto">
          <a:xfrm flipH="1">
            <a:off x="7406213" y="4690855"/>
            <a:ext cx="152400" cy="138112"/>
          </a:xfrm>
          <a:prstGeom prst="ellipse">
            <a:avLst/>
          </a:prstGeom>
          <a:solidFill>
            <a:srgbClr val="FFFFFF"/>
          </a:solidFill>
          <a:ln w="28575">
            <a:solidFill>
              <a:srgbClr val="333399"/>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Line 88">
            <a:extLst>
              <a:ext uri="{FF2B5EF4-FFF2-40B4-BE49-F238E27FC236}">
                <a16:creationId xmlns:a16="http://schemas.microsoft.com/office/drawing/2014/main" id="{1BF747B2-C7CC-4058-B3F3-73BFF48D8043}"/>
              </a:ext>
            </a:extLst>
          </p:cNvPr>
          <p:cNvSpPr>
            <a:spLocks noChangeShapeType="1"/>
          </p:cNvSpPr>
          <p:nvPr/>
        </p:nvSpPr>
        <p:spPr bwMode="auto">
          <a:xfrm>
            <a:off x="1759476" y="4938505"/>
            <a:ext cx="1655762" cy="360362"/>
          </a:xfrm>
          <a:prstGeom prst="line">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Line 89">
            <a:extLst>
              <a:ext uri="{FF2B5EF4-FFF2-40B4-BE49-F238E27FC236}">
                <a16:creationId xmlns:a16="http://schemas.microsoft.com/office/drawing/2014/main" id="{3EB8BE40-FD3A-4A84-81F4-78DEA0E0A134}"/>
              </a:ext>
            </a:extLst>
          </p:cNvPr>
          <p:cNvSpPr>
            <a:spLocks noChangeShapeType="1"/>
          </p:cNvSpPr>
          <p:nvPr/>
        </p:nvSpPr>
        <p:spPr bwMode="auto">
          <a:xfrm>
            <a:off x="3488263" y="5009942"/>
            <a:ext cx="574675" cy="144463"/>
          </a:xfrm>
          <a:prstGeom prst="line">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9" name="Line 90">
            <a:extLst>
              <a:ext uri="{FF2B5EF4-FFF2-40B4-BE49-F238E27FC236}">
                <a16:creationId xmlns:a16="http://schemas.microsoft.com/office/drawing/2014/main" id="{2384C07C-AD81-4C05-9285-66507898B30B}"/>
              </a:ext>
            </a:extLst>
          </p:cNvPr>
          <p:cNvSpPr>
            <a:spLocks noChangeShapeType="1"/>
          </p:cNvSpPr>
          <p:nvPr/>
        </p:nvSpPr>
        <p:spPr bwMode="auto">
          <a:xfrm flipH="1">
            <a:off x="5072588" y="5009942"/>
            <a:ext cx="503238" cy="144463"/>
          </a:xfrm>
          <a:prstGeom prst="line">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0" name="Line 91">
            <a:extLst>
              <a:ext uri="{FF2B5EF4-FFF2-40B4-BE49-F238E27FC236}">
                <a16:creationId xmlns:a16="http://schemas.microsoft.com/office/drawing/2014/main" id="{D6AE21F0-6424-409C-8F96-E44426E9C27A}"/>
              </a:ext>
            </a:extLst>
          </p:cNvPr>
          <p:cNvSpPr>
            <a:spLocks noChangeShapeType="1"/>
          </p:cNvSpPr>
          <p:nvPr/>
        </p:nvSpPr>
        <p:spPr bwMode="auto">
          <a:xfrm flipH="1">
            <a:off x="5720288" y="4865480"/>
            <a:ext cx="1727200" cy="433387"/>
          </a:xfrm>
          <a:prstGeom prst="line">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1" name="Line 92">
            <a:extLst>
              <a:ext uri="{FF2B5EF4-FFF2-40B4-BE49-F238E27FC236}">
                <a16:creationId xmlns:a16="http://schemas.microsoft.com/office/drawing/2014/main" id="{5E34E98C-B689-4BB4-AA48-B267C56E59A9}"/>
              </a:ext>
            </a:extLst>
          </p:cNvPr>
          <p:cNvSpPr>
            <a:spLocks noChangeShapeType="1"/>
          </p:cNvSpPr>
          <p:nvPr/>
        </p:nvSpPr>
        <p:spPr bwMode="auto">
          <a:xfrm>
            <a:off x="895876" y="5225842"/>
            <a:ext cx="2159000" cy="647700"/>
          </a:xfrm>
          <a:prstGeom prst="line">
            <a:avLst/>
          </a:prstGeom>
          <a:noFill/>
          <a:ln w="2857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2" name="Line 93">
            <a:extLst>
              <a:ext uri="{FF2B5EF4-FFF2-40B4-BE49-F238E27FC236}">
                <a16:creationId xmlns:a16="http://schemas.microsoft.com/office/drawing/2014/main" id="{0AAC570A-3C10-4E7D-A5FB-2B98DBA887D9}"/>
              </a:ext>
            </a:extLst>
          </p:cNvPr>
          <p:cNvSpPr>
            <a:spLocks noChangeShapeType="1"/>
          </p:cNvSpPr>
          <p:nvPr/>
        </p:nvSpPr>
        <p:spPr bwMode="auto">
          <a:xfrm flipH="1">
            <a:off x="6296551" y="5225842"/>
            <a:ext cx="1943100" cy="647700"/>
          </a:xfrm>
          <a:prstGeom prst="line">
            <a:avLst/>
          </a:prstGeom>
          <a:noFill/>
          <a:ln w="28575">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3" name="Rectangle 38">
            <a:extLst>
              <a:ext uri="{FF2B5EF4-FFF2-40B4-BE49-F238E27FC236}">
                <a16:creationId xmlns:a16="http://schemas.microsoft.com/office/drawing/2014/main" id="{0E4DEFE8-D7B6-4AF9-BD99-669CAB117DC1}"/>
              </a:ext>
            </a:extLst>
          </p:cNvPr>
          <p:cNvSpPr>
            <a:spLocks noChangeArrowheads="1"/>
          </p:cNvSpPr>
          <p:nvPr/>
        </p:nvSpPr>
        <p:spPr bwMode="auto">
          <a:xfrm>
            <a:off x="3272363" y="5659230"/>
            <a:ext cx="2735263" cy="698500"/>
          </a:xfrm>
          <a:prstGeom prst="rect">
            <a:avLst/>
          </a:prstGeom>
          <a:solidFill>
            <a:srgbClr val="99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lang="zh-CN" altLang="en-US" sz="2000">
                <a:solidFill>
                  <a:srgbClr val="000000"/>
                </a:solidFill>
                <a:latin typeface="Comic Sans MS" panose="030F0702030302020204" pitchFamily="66" charset="0"/>
                <a:ea typeface="微软雅黑" panose="020B0503020204020204" pitchFamily="34" charset="-122"/>
              </a:rPr>
              <a:t>运行和处理传输层协议</a:t>
            </a:r>
            <a:r>
              <a:rPr lang="en-US" altLang="zh-CN" sz="2000">
                <a:solidFill>
                  <a:srgbClr val="000000"/>
                </a:solidFill>
                <a:latin typeface="Comic Sans MS" panose="030F0702030302020204" pitchFamily="66" charset="0"/>
                <a:ea typeface="微软雅黑" panose="020B0503020204020204" pitchFamily="34" charset="-122"/>
              </a:rPr>
              <a:t>(TCP/UDP)</a:t>
            </a:r>
          </a:p>
        </p:txBody>
      </p:sp>
      <p:sp>
        <p:nvSpPr>
          <p:cNvPr id="44" name="Rectangle 12">
            <a:extLst>
              <a:ext uri="{FF2B5EF4-FFF2-40B4-BE49-F238E27FC236}">
                <a16:creationId xmlns:a16="http://schemas.microsoft.com/office/drawing/2014/main" id="{B288891E-D229-4177-8ACE-A52C8566D98B}"/>
              </a:ext>
            </a:extLst>
          </p:cNvPr>
          <p:cNvSpPr>
            <a:spLocks noChangeArrowheads="1"/>
          </p:cNvSpPr>
          <p:nvPr/>
        </p:nvSpPr>
        <p:spPr bwMode="auto">
          <a:xfrm>
            <a:off x="246588" y="5409992"/>
            <a:ext cx="95218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000000"/>
                </a:solidFill>
                <a:latin typeface="Comic Sans MS" panose="030F0702030302020204" pitchFamily="66" charset="0"/>
                <a:ea typeface="微软雅黑" panose="020B0503020204020204" pitchFamily="34" charset="-122"/>
              </a:rPr>
              <a:t>发送端</a:t>
            </a:r>
          </a:p>
        </p:txBody>
      </p:sp>
      <p:sp>
        <p:nvSpPr>
          <p:cNvPr id="45" name="Rectangle 12">
            <a:extLst>
              <a:ext uri="{FF2B5EF4-FFF2-40B4-BE49-F238E27FC236}">
                <a16:creationId xmlns:a16="http://schemas.microsoft.com/office/drawing/2014/main" id="{FF165BE9-4C26-4DEC-A91E-6275E03C51C4}"/>
              </a:ext>
            </a:extLst>
          </p:cNvPr>
          <p:cNvSpPr>
            <a:spLocks noChangeArrowheads="1"/>
          </p:cNvSpPr>
          <p:nvPr/>
        </p:nvSpPr>
        <p:spPr bwMode="auto">
          <a:xfrm>
            <a:off x="7952313" y="5443330"/>
            <a:ext cx="95218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000000"/>
                </a:solidFill>
                <a:latin typeface="Comic Sans MS" panose="030F0702030302020204" pitchFamily="66" charset="0"/>
                <a:ea typeface="微软雅黑" panose="020B0503020204020204" pitchFamily="34" charset="-122"/>
              </a:rPr>
              <a:t>接收端</a:t>
            </a:r>
          </a:p>
        </p:txBody>
      </p:sp>
    </p:spTree>
    <p:extLst>
      <p:ext uri="{BB962C8B-B14F-4D97-AF65-F5344CB8AC3E}">
        <p14:creationId xmlns:p14="http://schemas.microsoft.com/office/powerpoint/2010/main" val="1546366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EFE094-2C86-4380-A647-5C3E548B9C9F}"/>
              </a:ext>
            </a:extLst>
          </p:cNvPr>
          <p:cNvSpPr>
            <a:spLocks noGrp="1"/>
          </p:cNvSpPr>
          <p:nvPr>
            <p:ph type="title"/>
          </p:nvPr>
        </p:nvSpPr>
        <p:spPr/>
        <p:txBody>
          <a:bodyPr/>
          <a:lstStyle/>
          <a:p>
            <a:r>
              <a:rPr lang="en-US" altLang="zh-CN" dirty="0"/>
              <a:t>Internet</a:t>
            </a:r>
            <a:r>
              <a:rPr lang="zh-CN" altLang="en-US" dirty="0"/>
              <a:t>寻址模型总结</a:t>
            </a:r>
          </a:p>
        </p:txBody>
      </p:sp>
      <p:pic>
        <p:nvPicPr>
          <p:cNvPr id="4" name="Picture 5">
            <a:extLst>
              <a:ext uri="{FF2B5EF4-FFF2-40B4-BE49-F238E27FC236}">
                <a16:creationId xmlns:a16="http://schemas.microsoft.com/office/drawing/2014/main" id="{057EC329-7003-4BCC-B725-8CC56A02E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1601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1951D1D4-6025-4941-ABF6-F344B8E88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505" y="2422525"/>
            <a:ext cx="1676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D172A4C-0775-4BEE-95AE-35B975608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905" y="1331913"/>
            <a:ext cx="16017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8">
            <a:extLst>
              <a:ext uri="{FF2B5EF4-FFF2-40B4-BE49-F238E27FC236}">
                <a16:creationId xmlns:a16="http://schemas.microsoft.com/office/drawing/2014/main" id="{4FC88269-13D6-4F6B-8993-50E2D8664B9B}"/>
              </a:ext>
            </a:extLst>
          </p:cNvPr>
          <p:cNvSpPr>
            <a:spLocks noChangeShapeType="1"/>
          </p:cNvSpPr>
          <p:nvPr/>
        </p:nvSpPr>
        <p:spPr bwMode="auto">
          <a:xfrm>
            <a:off x="2317118" y="1657350"/>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Text Box 9">
            <a:extLst>
              <a:ext uri="{FF2B5EF4-FFF2-40B4-BE49-F238E27FC236}">
                <a16:creationId xmlns:a16="http://schemas.microsoft.com/office/drawing/2014/main" id="{BB0AA2E6-BA1E-4EE6-85D7-20D6092E4905}"/>
              </a:ext>
            </a:extLst>
          </p:cNvPr>
          <p:cNvSpPr txBox="1">
            <a:spLocks noChangeArrowheads="1"/>
          </p:cNvSpPr>
          <p:nvPr/>
        </p:nvSpPr>
        <p:spPr bwMode="auto">
          <a:xfrm>
            <a:off x="731205" y="1368425"/>
            <a:ext cx="1943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pPr>
            <a:r>
              <a:rPr kumimoji="0" lang="zh-CN" altLang="en-US" sz="1400" b="1">
                <a:solidFill>
                  <a:srgbClr val="0C0500"/>
                </a:solidFill>
                <a:latin typeface="Comic Sans MS" panose="030F0702030302020204" pitchFamily="66" charset="0"/>
                <a:ea typeface="微软雅黑" panose="020B0503020204020204" pitchFamily="34" charset="-122"/>
              </a:rPr>
              <a:t>应用进程</a:t>
            </a:r>
          </a:p>
          <a:p>
            <a:pPr algn="ctr" eaLnBrk="1" hangingPunct="1">
              <a:spcBef>
                <a:spcPct val="0"/>
              </a:spcBef>
              <a:buClrTx/>
              <a:buSzTx/>
              <a:buFont typeface="Wingdings" panose="05000000000000000000" pitchFamily="2" charset="2"/>
              <a:buNone/>
            </a:pPr>
            <a:r>
              <a:rPr kumimoji="0" lang="zh-CN" altLang="en-US" sz="1400" b="1">
                <a:solidFill>
                  <a:srgbClr val="0C0500"/>
                </a:solidFill>
                <a:latin typeface="Comic Sans MS" panose="030F0702030302020204" pitchFamily="66" charset="0"/>
                <a:ea typeface="微软雅黑" panose="020B0503020204020204" pitchFamily="34" charset="-122"/>
              </a:rPr>
              <a:t>（与端口号关联）</a:t>
            </a:r>
          </a:p>
        </p:txBody>
      </p:sp>
      <p:sp>
        <p:nvSpPr>
          <p:cNvPr id="9" name="Line 10">
            <a:extLst>
              <a:ext uri="{FF2B5EF4-FFF2-40B4-BE49-F238E27FC236}">
                <a16:creationId xmlns:a16="http://schemas.microsoft.com/office/drawing/2014/main" id="{D8E985F3-8D36-4896-BDFE-D7E08436C7E3}"/>
              </a:ext>
            </a:extLst>
          </p:cNvPr>
          <p:cNvSpPr>
            <a:spLocks noChangeShapeType="1"/>
          </p:cNvSpPr>
          <p:nvPr/>
        </p:nvSpPr>
        <p:spPr bwMode="auto">
          <a:xfrm>
            <a:off x="2315530" y="2233613"/>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10" name="Line 11">
            <a:extLst>
              <a:ext uri="{FF2B5EF4-FFF2-40B4-BE49-F238E27FC236}">
                <a16:creationId xmlns:a16="http://schemas.microsoft.com/office/drawing/2014/main" id="{65BFB94F-5935-4B4E-B9B5-83BBD644E6AF}"/>
              </a:ext>
            </a:extLst>
          </p:cNvPr>
          <p:cNvSpPr>
            <a:spLocks noChangeShapeType="1"/>
          </p:cNvSpPr>
          <p:nvPr/>
        </p:nvSpPr>
        <p:spPr bwMode="auto">
          <a:xfrm>
            <a:off x="2315530" y="2593975"/>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11" name="Text Box 12">
            <a:extLst>
              <a:ext uri="{FF2B5EF4-FFF2-40B4-BE49-F238E27FC236}">
                <a16:creationId xmlns:a16="http://schemas.microsoft.com/office/drawing/2014/main" id="{BAED80DA-B538-4710-9590-7BAC5BFF5CA3}"/>
              </a:ext>
            </a:extLst>
          </p:cNvPr>
          <p:cNvSpPr txBox="1">
            <a:spLocks noChangeArrowheads="1"/>
          </p:cNvSpPr>
          <p:nvPr/>
        </p:nvSpPr>
        <p:spPr bwMode="auto">
          <a:xfrm>
            <a:off x="734380" y="2035175"/>
            <a:ext cx="201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pPr>
            <a:r>
              <a:rPr kumimoji="0" lang="zh-CN" altLang="en-US" sz="1400" b="1">
                <a:solidFill>
                  <a:srgbClr val="0C0500"/>
                </a:solidFill>
                <a:latin typeface="Comic Sans MS" panose="030F0702030302020204" pitchFamily="66" charset="0"/>
                <a:ea typeface="微软雅黑" panose="020B0503020204020204" pitchFamily="34" charset="-122"/>
              </a:rPr>
              <a:t>端口号（</a:t>
            </a:r>
            <a:r>
              <a:rPr kumimoji="0" lang="en-US" altLang="zh-CN" sz="1400" b="1">
                <a:solidFill>
                  <a:srgbClr val="0C0500"/>
                </a:solidFill>
                <a:latin typeface="Comic Sans MS" panose="030F0702030302020204" pitchFamily="66" charset="0"/>
                <a:ea typeface="微软雅黑" panose="020B0503020204020204" pitchFamily="34" charset="-122"/>
              </a:rPr>
              <a:t>16bits</a:t>
            </a:r>
            <a:r>
              <a:rPr kumimoji="0" lang="zh-CN" altLang="en-US" sz="1400" b="1">
                <a:solidFill>
                  <a:srgbClr val="0C0500"/>
                </a:solidFill>
                <a:latin typeface="Comic Sans MS" panose="030F0702030302020204" pitchFamily="66" charset="0"/>
                <a:ea typeface="微软雅黑" panose="020B0503020204020204" pitchFamily="34" charset="-122"/>
              </a:rPr>
              <a:t>）</a:t>
            </a:r>
            <a:endParaRPr kumimoji="0" lang="en-US" altLang="zh-CN" sz="1400" b="1">
              <a:solidFill>
                <a:srgbClr val="0C0500"/>
              </a:solidFill>
              <a:latin typeface="Comic Sans MS" panose="030F0702030302020204" pitchFamily="66" charset="0"/>
              <a:ea typeface="微软雅黑" panose="020B0503020204020204" pitchFamily="34" charset="-122"/>
            </a:endParaRPr>
          </a:p>
        </p:txBody>
      </p:sp>
      <p:sp>
        <p:nvSpPr>
          <p:cNvPr id="12" name="Text Box 13">
            <a:extLst>
              <a:ext uri="{FF2B5EF4-FFF2-40B4-BE49-F238E27FC236}">
                <a16:creationId xmlns:a16="http://schemas.microsoft.com/office/drawing/2014/main" id="{D5579E0D-2005-4831-ABC0-D9049FDD68AC}"/>
              </a:ext>
            </a:extLst>
          </p:cNvPr>
          <p:cNvSpPr txBox="1">
            <a:spLocks noChangeArrowheads="1"/>
          </p:cNvSpPr>
          <p:nvPr/>
        </p:nvSpPr>
        <p:spPr bwMode="auto">
          <a:xfrm>
            <a:off x="732793" y="2327275"/>
            <a:ext cx="20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pPr>
            <a:r>
              <a:rPr kumimoji="0" lang="en-US" altLang="zh-CN" sz="1400" b="1">
                <a:solidFill>
                  <a:srgbClr val="0C0500"/>
                </a:solidFill>
                <a:latin typeface="Comic Sans MS" panose="030F0702030302020204" pitchFamily="66" charset="0"/>
                <a:ea typeface="微软雅黑" panose="020B0503020204020204" pitchFamily="34" charset="-122"/>
              </a:rPr>
              <a:t>IP</a:t>
            </a:r>
            <a:r>
              <a:rPr kumimoji="0" lang="zh-CN" altLang="en-US" sz="1400" b="1">
                <a:solidFill>
                  <a:srgbClr val="0C0500"/>
                </a:solidFill>
                <a:latin typeface="Comic Sans MS" panose="030F0702030302020204" pitchFamily="66" charset="0"/>
                <a:ea typeface="微软雅黑" panose="020B0503020204020204" pitchFamily="34" charset="-122"/>
              </a:rPr>
              <a:t>地址</a:t>
            </a:r>
            <a:br>
              <a:rPr kumimoji="0" lang="zh-CN" altLang="en-US" sz="1400" b="1">
                <a:solidFill>
                  <a:srgbClr val="0C0500"/>
                </a:solidFill>
                <a:latin typeface="Comic Sans MS" panose="030F0702030302020204" pitchFamily="66" charset="0"/>
                <a:ea typeface="微软雅黑" panose="020B0503020204020204" pitchFamily="34" charset="-122"/>
              </a:rPr>
            </a:br>
            <a:r>
              <a:rPr kumimoji="0" lang="zh-CN" altLang="en-US" sz="1400" b="1">
                <a:solidFill>
                  <a:srgbClr val="0C0500"/>
                </a:solidFill>
                <a:latin typeface="Comic Sans MS" panose="030F0702030302020204" pitchFamily="66" charset="0"/>
                <a:ea typeface="微软雅黑" panose="020B0503020204020204" pitchFamily="34" charset="-122"/>
              </a:rPr>
              <a:t>（</a:t>
            </a:r>
            <a:r>
              <a:rPr kumimoji="0" lang="en-US" altLang="zh-CN" sz="1400" b="1">
                <a:solidFill>
                  <a:srgbClr val="0C0500"/>
                </a:solidFill>
                <a:latin typeface="Comic Sans MS" panose="030F0702030302020204" pitchFamily="66" charset="0"/>
                <a:ea typeface="微软雅黑" panose="020B0503020204020204" pitchFamily="34" charset="-122"/>
              </a:rPr>
              <a:t>32</a:t>
            </a:r>
            <a:r>
              <a:rPr kumimoji="0" lang="zh-CN" altLang="en-US" sz="1400" b="1">
                <a:solidFill>
                  <a:srgbClr val="0C0500"/>
                </a:solidFill>
                <a:latin typeface="Comic Sans MS" panose="030F0702030302020204" pitchFamily="66" charset="0"/>
                <a:ea typeface="微软雅黑" panose="020B0503020204020204" pitchFamily="34" charset="-122"/>
              </a:rPr>
              <a:t>或者</a:t>
            </a:r>
            <a:r>
              <a:rPr kumimoji="0" lang="en-US" altLang="zh-CN" sz="1400" b="1">
                <a:solidFill>
                  <a:srgbClr val="0C0500"/>
                </a:solidFill>
                <a:latin typeface="Comic Sans MS" panose="030F0702030302020204" pitchFamily="66" charset="0"/>
                <a:ea typeface="微软雅黑" panose="020B0503020204020204" pitchFamily="34" charset="-122"/>
              </a:rPr>
              <a:t>128bits</a:t>
            </a:r>
            <a:r>
              <a:rPr kumimoji="0" lang="zh-CN" altLang="en-US" sz="1400" b="1">
                <a:solidFill>
                  <a:srgbClr val="0C0500"/>
                </a:solidFill>
                <a:latin typeface="Comic Sans MS" panose="030F0702030302020204" pitchFamily="66" charset="0"/>
                <a:ea typeface="微软雅黑" panose="020B0503020204020204" pitchFamily="34" charset="-122"/>
              </a:rPr>
              <a:t>）</a:t>
            </a:r>
            <a:endParaRPr kumimoji="0" lang="en-US" altLang="zh-CN" sz="1400" b="1">
              <a:solidFill>
                <a:srgbClr val="0C0500"/>
              </a:solidFill>
              <a:latin typeface="Comic Sans MS" panose="030F0702030302020204" pitchFamily="66" charset="0"/>
              <a:ea typeface="微软雅黑" panose="020B0503020204020204" pitchFamily="34" charset="-122"/>
            </a:endParaRPr>
          </a:p>
        </p:txBody>
      </p:sp>
      <p:sp>
        <p:nvSpPr>
          <p:cNvPr id="13" name="Line 14">
            <a:extLst>
              <a:ext uri="{FF2B5EF4-FFF2-40B4-BE49-F238E27FC236}">
                <a16:creationId xmlns:a16="http://schemas.microsoft.com/office/drawing/2014/main" id="{4BD91A1E-80C3-4D15-98DD-AB18B359BBE5}"/>
              </a:ext>
            </a:extLst>
          </p:cNvPr>
          <p:cNvSpPr>
            <a:spLocks noChangeShapeType="1"/>
          </p:cNvSpPr>
          <p:nvPr/>
        </p:nvSpPr>
        <p:spPr bwMode="auto">
          <a:xfrm>
            <a:off x="2315530" y="3025775"/>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14" name="Text Box 15">
            <a:extLst>
              <a:ext uri="{FF2B5EF4-FFF2-40B4-BE49-F238E27FC236}">
                <a16:creationId xmlns:a16="http://schemas.microsoft.com/office/drawing/2014/main" id="{4CD1424D-E0EE-41EF-B1E5-25D4D582551E}"/>
              </a:ext>
            </a:extLst>
          </p:cNvPr>
          <p:cNvSpPr txBox="1">
            <a:spLocks noChangeArrowheads="1"/>
          </p:cNvSpPr>
          <p:nvPr/>
        </p:nvSpPr>
        <p:spPr bwMode="auto">
          <a:xfrm>
            <a:off x="804230" y="2867025"/>
            <a:ext cx="2016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 typeface="Wingdings" panose="05000000000000000000" pitchFamily="2" charset="2"/>
              <a:buNone/>
            </a:pPr>
            <a:r>
              <a:rPr kumimoji="0" lang="zh-CN" altLang="en-US" sz="1400" b="1">
                <a:solidFill>
                  <a:srgbClr val="0C0500"/>
                </a:solidFill>
                <a:latin typeface="Comic Sans MS" panose="030F0702030302020204" pitchFamily="66" charset="0"/>
                <a:ea typeface="微软雅黑" panose="020B0503020204020204" pitchFamily="34" charset="-122"/>
              </a:rPr>
              <a:t>链路地址</a:t>
            </a:r>
            <a:br>
              <a:rPr kumimoji="0" lang="zh-CN" altLang="en-US" sz="1400" b="1">
                <a:solidFill>
                  <a:srgbClr val="0C0500"/>
                </a:solidFill>
                <a:latin typeface="Comic Sans MS" panose="030F0702030302020204" pitchFamily="66" charset="0"/>
                <a:ea typeface="微软雅黑" panose="020B0503020204020204" pitchFamily="34" charset="-122"/>
              </a:rPr>
            </a:br>
            <a:r>
              <a:rPr kumimoji="0" lang="zh-CN" altLang="en-US" sz="1400" b="1">
                <a:solidFill>
                  <a:srgbClr val="0C0500"/>
                </a:solidFill>
                <a:latin typeface="Comic Sans MS" panose="030F0702030302020204" pitchFamily="66" charset="0"/>
                <a:ea typeface="微软雅黑" panose="020B0503020204020204" pitchFamily="34" charset="-122"/>
              </a:rPr>
              <a:t>（</a:t>
            </a:r>
            <a:r>
              <a:rPr kumimoji="0" lang="en-US" altLang="zh-CN" sz="1400" b="1">
                <a:solidFill>
                  <a:srgbClr val="0C0500"/>
                </a:solidFill>
                <a:latin typeface="Comic Sans MS" panose="030F0702030302020204" pitchFamily="66" charset="0"/>
                <a:ea typeface="微软雅黑" panose="020B0503020204020204" pitchFamily="34" charset="-122"/>
              </a:rPr>
              <a:t>MAC</a:t>
            </a:r>
            <a:r>
              <a:rPr kumimoji="0" lang="zh-CN" altLang="en-US" sz="1400" b="1">
                <a:solidFill>
                  <a:srgbClr val="0C0500"/>
                </a:solidFill>
                <a:latin typeface="Comic Sans MS" panose="030F0702030302020204" pitchFamily="66" charset="0"/>
                <a:ea typeface="微软雅黑" panose="020B0503020204020204" pitchFamily="34" charset="-122"/>
              </a:rPr>
              <a:t>地址为</a:t>
            </a:r>
            <a:r>
              <a:rPr kumimoji="0" lang="en-US" altLang="zh-CN" sz="1400" b="1">
                <a:solidFill>
                  <a:srgbClr val="0C0500"/>
                </a:solidFill>
                <a:latin typeface="Comic Sans MS" panose="030F0702030302020204" pitchFamily="66" charset="0"/>
                <a:ea typeface="微软雅黑" panose="020B0503020204020204" pitchFamily="34" charset="-122"/>
              </a:rPr>
              <a:t>48bits</a:t>
            </a:r>
            <a:r>
              <a:rPr kumimoji="0" lang="zh-CN" altLang="en-US" sz="1400" b="1">
                <a:solidFill>
                  <a:srgbClr val="0C0500"/>
                </a:solidFill>
                <a:latin typeface="Comic Sans MS" panose="030F0702030302020204" pitchFamily="66" charset="0"/>
                <a:ea typeface="微软雅黑" panose="020B0503020204020204" pitchFamily="34" charset="-122"/>
              </a:rPr>
              <a:t>）</a:t>
            </a:r>
          </a:p>
        </p:txBody>
      </p:sp>
      <p:sp>
        <p:nvSpPr>
          <p:cNvPr id="15" name="Rectangle 16">
            <a:extLst>
              <a:ext uri="{FF2B5EF4-FFF2-40B4-BE49-F238E27FC236}">
                <a16:creationId xmlns:a16="http://schemas.microsoft.com/office/drawing/2014/main" id="{C9973228-6F89-486D-BDDA-4667F6C355B9}"/>
              </a:ext>
            </a:extLst>
          </p:cNvPr>
          <p:cNvSpPr>
            <a:spLocks noChangeArrowheads="1"/>
          </p:cNvSpPr>
          <p:nvPr/>
        </p:nvSpPr>
        <p:spPr bwMode="auto">
          <a:xfrm>
            <a:off x="372430" y="3781425"/>
            <a:ext cx="8569325" cy="2303463"/>
          </a:xfrm>
          <a:prstGeom prst="rect">
            <a:avLst/>
          </a:prstGeom>
          <a:solidFill>
            <a:srgbClr val="EBF7FF"/>
          </a:solidFill>
          <a:ln w="9525" algn="ctr">
            <a:solidFill>
              <a:srgbClr val="007A77"/>
            </a:solidFill>
            <a:miter lim="800000"/>
            <a:headEnd/>
            <a:tailEnd/>
          </a:ln>
        </p:spPr>
        <p:txBody>
          <a:bodyPr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285750" indent="-285750" algn="just" eaLnBrk="1" hangingPunct="1">
              <a:lnSpc>
                <a:spcPct val="120000"/>
              </a:lnSpc>
              <a:spcBef>
                <a:spcPct val="0"/>
              </a:spcBef>
              <a:buClrTx/>
              <a:buSzTx/>
              <a:buFont typeface="Wingdings" panose="05000000000000000000" pitchFamily="2" charset="2"/>
              <a:buChar char="p"/>
            </a:pPr>
            <a:r>
              <a:rPr kumimoji="0" lang="zh-CN" altLang="en-US" sz="1800" b="1" dirty="0">
                <a:solidFill>
                  <a:srgbClr val="0C0500"/>
                </a:solidFill>
                <a:latin typeface="Comic Sans MS" panose="030F0702030302020204" pitchFamily="66" charset="0"/>
                <a:ea typeface="微软雅黑" panose="020B0503020204020204" pitchFamily="34" charset="-122"/>
              </a:rPr>
              <a:t>端口：在主机上标识应用进程，数据中的端口号由程序或者系统指定</a:t>
            </a:r>
          </a:p>
          <a:p>
            <a:pPr marL="285750" indent="-285750" algn="just" eaLnBrk="1" hangingPunct="1">
              <a:lnSpc>
                <a:spcPct val="120000"/>
              </a:lnSpc>
              <a:spcBef>
                <a:spcPct val="0"/>
              </a:spcBef>
              <a:buClrTx/>
              <a:buSzTx/>
              <a:buFont typeface="Wingdings" panose="05000000000000000000" pitchFamily="2" charset="2"/>
              <a:buChar char="p"/>
            </a:pPr>
            <a:r>
              <a:rPr kumimoji="0" lang="en-US" altLang="zh-CN" sz="1800" b="1" dirty="0">
                <a:solidFill>
                  <a:srgbClr val="0C0500"/>
                </a:solidFill>
                <a:latin typeface="Comic Sans MS" panose="030F0702030302020204" pitchFamily="66" charset="0"/>
                <a:ea typeface="微软雅黑" panose="020B0503020204020204" pitchFamily="34" charset="-122"/>
              </a:rPr>
              <a:t>IP</a:t>
            </a:r>
            <a:r>
              <a:rPr kumimoji="0" lang="zh-CN" altLang="en-US" sz="1800" b="1" dirty="0">
                <a:solidFill>
                  <a:srgbClr val="0C0500"/>
                </a:solidFill>
                <a:latin typeface="Comic Sans MS" panose="030F0702030302020204" pitchFamily="66" charset="0"/>
                <a:ea typeface="微软雅黑" panose="020B0503020204020204" pitchFamily="34" charset="-122"/>
              </a:rPr>
              <a:t>地址：标识</a:t>
            </a:r>
            <a:r>
              <a:rPr kumimoji="0" lang="en-US" altLang="zh-CN" sz="1800" b="1" dirty="0">
                <a:solidFill>
                  <a:srgbClr val="0C0500"/>
                </a:solidFill>
                <a:latin typeface="Comic Sans MS" panose="030F0702030302020204" pitchFamily="66" charset="0"/>
                <a:ea typeface="微软雅黑" panose="020B0503020204020204" pitchFamily="34" charset="-122"/>
              </a:rPr>
              <a:t>Internet</a:t>
            </a:r>
            <a:r>
              <a:rPr kumimoji="0" lang="zh-CN" altLang="en-US" sz="1800" b="1" dirty="0">
                <a:solidFill>
                  <a:srgbClr val="0C0500"/>
                </a:solidFill>
                <a:latin typeface="Comic Sans MS" panose="030F0702030302020204" pitchFamily="66" charset="0"/>
                <a:ea typeface="微软雅黑" panose="020B0503020204020204" pitchFamily="34" charset="-122"/>
              </a:rPr>
              <a:t>上的某台主机，数据中的</a:t>
            </a:r>
            <a:r>
              <a:rPr kumimoji="0" lang="en-US" altLang="zh-CN" sz="1800" b="1" dirty="0">
                <a:solidFill>
                  <a:srgbClr val="0C0500"/>
                </a:solidFill>
                <a:latin typeface="Comic Sans MS" panose="030F0702030302020204" pitchFamily="66" charset="0"/>
                <a:ea typeface="微软雅黑" panose="020B0503020204020204" pitchFamily="34" charset="-122"/>
              </a:rPr>
              <a:t>IP</a:t>
            </a:r>
            <a:r>
              <a:rPr kumimoji="0" lang="zh-CN" altLang="en-US" sz="1800" b="1" dirty="0">
                <a:solidFill>
                  <a:srgbClr val="0C0500"/>
                </a:solidFill>
                <a:latin typeface="Comic Sans MS" panose="030F0702030302020204" pitchFamily="66" charset="0"/>
                <a:ea typeface="微软雅黑" panose="020B0503020204020204" pitchFamily="34" charset="-122"/>
              </a:rPr>
              <a:t>地址由程序或者系统指定</a:t>
            </a:r>
            <a:endParaRPr kumimoji="0" lang="en-US" altLang="zh-CN" sz="1800" b="1" dirty="0">
              <a:solidFill>
                <a:srgbClr val="0C0500"/>
              </a:solidFill>
              <a:latin typeface="Comic Sans MS" panose="030F0702030302020204" pitchFamily="66" charset="0"/>
              <a:ea typeface="微软雅黑" panose="020B0503020204020204" pitchFamily="34" charset="-122"/>
            </a:endParaRPr>
          </a:p>
          <a:p>
            <a:pPr algn="just" eaLnBrk="1" hangingPunct="1">
              <a:lnSpc>
                <a:spcPct val="120000"/>
              </a:lnSpc>
              <a:spcBef>
                <a:spcPct val="0"/>
              </a:spcBef>
              <a:buClrTx/>
              <a:buSzTx/>
              <a:buFontTx/>
              <a:buNone/>
            </a:pPr>
            <a:r>
              <a:rPr kumimoji="0" lang="zh-CN" altLang="en-US" sz="1800" b="1" dirty="0">
                <a:solidFill>
                  <a:srgbClr val="FF0000"/>
                </a:solidFill>
                <a:latin typeface="Comic Sans MS" panose="030F0702030302020204" pitchFamily="66" charset="0"/>
                <a:ea typeface="微软雅黑" panose="020B0503020204020204" pitchFamily="34" charset="-122"/>
              </a:rPr>
              <a:t>   发送数据包括发送方的地址或者端口（源地址和源端口），接收方地址或者端</a:t>
            </a:r>
            <a:endParaRPr kumimoji="0" lang="en-US" altLang="zh-CN" sz="1800" b="1" dirty="0">
              <a:solidFill>
                <a:srgbClr val="FF0000"/>
              </a:solidFill>
              <a:latin typeface="Comic Sans MS" panose="030F0702030302020204" pitchFamily="66" charset="0"/>
              <a:ea typeface="微软雅黑" panose="020B0503020204020204" pitchFamily="34" charset="-122"/>
            </a:endParaRPr>
          </a:p>
          <a:p>
            <a:pPr algn="just" eaLnBrk="1" hangingPunct="1">
              <a:lnSpc>
                <a:spcPct val="120000"/>
              </a:lnSpc>
              <a:spcBef>
                <a:spcPct val="0"/>
              </a:spcBef>
              <a:buClrTx/>
              <a:buSzTx/>
              <a:buFontTx/>
              <a:buNone/>
            </a:pPr>
            <a:r>
              <a:rPr kumimoji="0" lang="en-US" altLang="zh-CN" sz="1800" b="1" dirty="0">
                <a:solidFill>
                  <a:srgbClr val="FF0000"/>
                </a:solidFill>
                <a:latin typeface="Comic Sans MS" panose="030F0702030302020204" pitchFamily="66" charset="0"/>
                <a:ea typeface="微软雅黑" panose="020B0503020204020204" pitchFamily="34" charset="-122"/>
              </a:rPr>
              <a:t>   </a:t>
            </a:r>
            <a:r>
              <a:rPr kumimoji="0" lang="zh-CN" altLang="en-US" sz="1800" b="1" dirty="0">
                <a:solidFill>
                  <a:srgbClr val="FF0000"/>
                </a:solidFill>
                <a:latin typeface="Comic Sans MS" panose="030F0702030302020204" pitchFamily="66" charset="0"/>
                <a:ea typeface="微软雅黑" panose="020B0503020204020204" pitchFamily="34" charset="-122"/>
              </a:rPr>
              <a:t>口（目的地址和目的端口），一般来说跨越网络传输保持不变</a:t>
            </a:r>
            <a:endParaRPr kumimoji="0" lang="zh-CN" altLang="en-US" sz="1800" b="1" dirty="0">
              <a:solidFill>
                <a:srgbClr val="0C0500"/>
              </a:solidFill>
              <a:latin typeface="Comic Sans MS" panose="030F0702030302020204" pitchFamily="66" charset="0"/>
              <a:ea typeface="微软雅黑" panose="020B0503020204020204" pitchFamily="34" charset="-122"/>
            </a:endParaRPr>
          </a:p>
          <a:p>
            <a:pPr marL="285750" indent="-285750" algn="just" eaLnBrk="1" hangingPunct="1">
              <a:lnSpc>
                <a:spcPct val="120000"/>
              </a:lnSpc>
              <a:spcBef>
                <a:spcPct val="0"/>
              </a:spcBef>
              <a:buClrTx/>
              <a:buSzTx/>
              <a:buFont typeface="Wingdings" panose="05000000000000000000" pitchFamily="2" charset="2"/>
              <a:buChar char="p"/>
            </a:pPr>
            <a:r>
              <a:rPr kumimoji="0" lang="zh-CN" altLang="en-US" sz="1800" b="1" dirty="0">
                <a:solidFill>
                  <a:srgbClr val="0C0500"/>
                </a:solidFill>
                <a:latin typeface="Comic Sans MS" panose="030F0702030302020204" pitchFamily="66" charset="0"/>
                <a:ea typeface="微软雅黑" panose="020B0503020204020204" pitchFamily="34" charset="-122"/>
              </a:rPr>
              <a:t>链路地址（</a:t>
            </a:r>
            <a:r>
              <a:rPr kumimoji="0" lang="en-US" altLang="zh-CN" sz="1800" b="1" dirty="0">
                <a:solidFill>
                  <a:srgbClr val="0C0500"/>
                </a:solidFill>
                <a:latin typeface="Comic Sans MS" panose="030F0702030302020204" pitchFamily="66" charset="0"/>
                <a:ea typeface="微软雅黑" panose="020B0503020204020204" pitchFamily="34" charset="-122"/>
              </a:rPr>
              <a:t>MAC</a:t>
            </a:r>
            <a:r>
              <a:rPr kumimoji="0" lang="zh-CN" altLang="en-US" sz="1800" b="1" dirty="0">
                <a:solidFill>
                  <a:srgbClr val="0C0500"/>
                </a:solidFill>
                <a:latin typeface="Comic Sans MS" panose="030F0702030302020204" pitchFamily="66" charset="0"/>
                <a:ea typeface="微软雅黑" panose="020B0503020204020204" pitchFamily="34" charset="-122"/>
              </a:rPr>
              <a:t>地址）：标识共享链路上的某个接口设备，固化在设备中，数据中的</a:t>
            </a:r>
            <a:r>
              <a:rPr kumimoji="0" lang="en-US" altLang="zh-CN" sz="1800" b="1" dirty="0">
                <a:solidFill>
                  <a:srgbClr val="0C0500"/>
                </a:solidFill>
                <a:latin typeface="Comic Sans MS" panose="030F0702030302020204" pitchFamily="66" charset="0"/>
                <a:ea typeface="微软雅黑" panose="020B0503020204020204" pitchFamily="34" charset="-122"/>
              </a:rPr>
              <a:t>MAC</a:t>
            </a:r>
            <a:r>
              <a:rPr kumimoji="0" lang="zh-CN" altLang="en-US" sz="1800" b="1" dirty="0">
                <a:solidFill>
                  <a:srgbClr val="0C0500"/>
                </a:solidFill>
                <a:latin typeface="Comic Sans MS" panose="030F0702030302020204" pitchFamily="66" charset="0"/>
                <a:ea typeface="微软雅黑" panose="020B0503020204020204" pitchFamily="34" charset="-122"/>
              </a:rPr>
              <a:t>地址一般由系统指定</a:t>
            </a:r>
          </a:p>
          <a:p>
            <a:pPr algn="just" eaLnBrk="1" hangingPunct="1">
              <a:lnSpc>
                <a:spcPct val="120000"/>
              </a:lnSpc>
              <a:spcBef>
                <a:spcPct val="0"/>
              </a:spcBef>
              <a:buClrTx/>
              <a:buSzTx/>
              <a:buFont typeface="Wingdings" panose="05000000000000000000" pitchFamily="2" charset="2"/>
              <a:buNone/>
            </a:pPr>
            <a:r>
              <a:rPr kumimoji="0" lang="zh-CN" altLang="en-US" sz="1800" b="1" dirty="0">
                <a:solidFill>
                  <a:srgbClr val="FF0000"/>
                </a:solidFill>
                <a:latin typeface="Comic Sans MS" panose="030F0702030302020204" pitchFamily="66" charset="0"/>
                <a:ea typeface="微软雅黑" panose="020B0503020204020204" pitchFamily="34" charset="-122"/>
              </a:rPr>
              <a:t>   帧的源和目的</a:t>
            </a:r>
            <a:r>
              <a:rPr kumimoji="0" lang="en-US" altLang="zh-CN" sz="1800" b="1" dirty="0">
                <a:solidFill>
                  <a:srgbClr val="FF0000"/>
                </a:solidFill>
                <a:latin typeface="Comic Sans MS" panose="030F0702030302020204" pitchFamily="66" charset="0"/>
                <a:ea typeface="微软雅黑" panose="020B0503020204020204" pitchFamily="34" charset="-122"/>
              </a:rPr>
              <a:t>MAC</a:t>
            </a:r>
            <a:r>
              <a:rPr kumimoji="0" lang="zh-CN" altLang="en-US" sz="1800" b="1" dirty="0">
                <a:solidFill>
                  <a:srgbClr val="FF0000"/>
                </a:solidFill>
                <a:latin typeface="Comic Sans MS" panose="030F0702030302020204" pitchFamily="66" charset="0"/>
                <a:ea typeface="微软雅黑" panose="020B0503020204020204" pitchFamily="34" charset="-122"/>
              </a:rPr>
              <a:t>地址随链路变化</a:t>
            </a:r>
            <a:endParaRPr kumimoji="0" lang="en-US" altLang="zh-CN" sz="1800" b="1" dirty="0">
              <a:solidFill>
                <a:srgbClr val="FF0000"/>
              </a:solidFill>
              <a:latin typeface="Comic Sans MS" panose="030F0702030302020204" pitchFamily="66" charset="0"/>
              <a:ea typeface="微软雅黑" panose="020B0503020204020204" pitchFamily="34" charset="-122"/>
            </a:endParaRPr>
          </a:p>
        </p:txBody>
      </p:sp>
      <p:sp>
        <p:nvSpPr>
          <p:cNvPr id="16" name="Text Box 17">
            <a:extLst>
              <a:ext uri="{FF2B5EF4-FFF2-40B4-BE49-F238E27FC236}">
                <a16:creationId xmlns:a16="http://schemas.microsoft.com/office/drawing/2014/main" id="{2C46F96D-ADFE-4C59-898B-0372662E8F11}"/>
              </a:ext>
            </a:extLst>
          </p:cNvPr>
          <p:cNvSpPr txBox="1">
            <a:spLocks noChangeArrowheads="1"/>
          </p:cNvSpPr>
          <p:nvPr/>
        </p:nvSpPr>
        <p:spPr bwMode="auto">
          <a:xfrm>
            <a:off x="4596768" y="326866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kumimoji="0" lang="zh-CN" altLang="en-US" sz="1800" b="1">
                <a:solidFill>
                  <a:srgbClr val="0C0500"/>
                </a:solidFill>
                <a:latin typeface="Comic Sans MS" panose="030F0702030302020204" pitchFamily="66" charset="0"/>
                <a:ea typeface="微软雅黑" panose="020B0503020204020204" pitchFamily="34" charset="-122"/>
              </a:rPr>
              <a:t>路由器</a:t>
            </a:r>
          </a:p>
        </p:txBody>
      </p:sp>
      <p:sp>
        <p:nvSpPr>
          <p:cNvPr id="17" name="Text Box 10">
            <a:extLst>
              <a:ext uri="{FF2B5EF4-FFF2-40B4-BE49-F238E27FC236}">
                <a16:creationId xmlns:a16="http://schemas.microsoft.com/office/drawing/2014/main" id="{6132421F-93A2-44C2-9594-E5EAB049D5E4}"/>
              </a:ext>
            </a:extLst>
          </p:cNvPr>
          <p:cNvSpPr txBox="1">
            <a:spLocks noChangeArrowheads="1"/>
          </p:cNvSpPr>
          <p:nvPr/>
        </p:nvSpPr>
        <p:spPr bwMode="auto">
          <a:xfrm>
            <a:off x="2748918" y="3276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kumimoji="0" lang="zh-CN" altLang="en-US" sz="1800" b="1">
                <a:solidFill>
                  <a:srgbClr val="0C0500"/>
                </a:solidFill>
                <a:latin typeface="Comic Sans MS" panose="030F0702030302020204" pitchFamily="66" charset="0"/>
                <a:ea typeface="微软雅黑" panose="020B0503020204020204" pitchFamily="34" charset="-122"/>
              </a:rPr>
              <a:t>主机</a:t>
            </a:r>
          </a:p>
        </p:txBody>
      </p:sp>
      <p:sp>
        <p:nvSpPr>
          <p:cNvPr id="18" name="Text Box 10">
            <a:extLst>
              <a:ext uri="{FF2B5EF4-FFF2-40B4-BE49-F238E27FC236}">
                <a16:creationId xmlns:a16="http://schemas.microsoft.com/office/drawing/2014/main" id="{04B1A08E-62B6-4001-915E-425312B7BF9E}"/>
              </a:ext>
            </a:extLst>
          </p:cNvPr>
          <p:cNvSpPr txBox="1">
            <a:spLocks noChangeArrowheads="1"/>
          </p:cNvSpPr>
          <p:nvPr/>
        </p:nvSpPr>
        <p:spPr bwMode="auto">
          <a:xfrm>
            <a:off x="6565268" y="3276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kumimoji="0" lang="zh-CN" altLang="en-US" sz="1800" b="1">
                <a:solidFill>
                  <a:srgbClr val="0C0500"/>
                </a:solidFill>
                <a:latin typeface="Comic Sans MS" panose="030F0702030302020204" pitchFamily="66" charset="0"/>
                <a:ea typeface="微软雅黑" panose="020B0503020204020204" pitchFamily="34" charset="-122"/>
              </a:rPr>
              <a:t>主机</a:t>
            </a:r>
          </a:p>
        </p:txBody>
      </p:sp>
    </p:spTree>
    <p:extLst>
      <p:ext uri="{BB962C8B-B14F-4D97-AF65-F5344CB8AC3E}">
        <p14:creationId xmlns:p14="http://schemas.microsoft.com/office/powerpoint/2010/main" val="44708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linds(horizont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blinds(horizontal)">
                                      <p:cBhvr>
                                        <p:cTn id="39" dur="500"/>
                                        <p:tgtEl>
                                          <p:spTgt spid="1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5">
                                            <p:txEl>
                                              <p:pRg st="3" end="3"/>
                                            </p:txEl>
                                          </p:spTgt>
                                        </p:tgtEl>
                                        <p:attrNameLst>
                                          <p:attrName>style.visibility</p:attrName>
                                        </p:attrNameLst>
                                      </p:cBhvr>
                                      <p:to>
                                        <p:strVal val="visible"/>
                                      </p:to>
                                    </p:set>
                                    <p:animEffect transition="in" filter="blinds(horizontal)">
                                      <p:cBhvr>
                                        <p:cTn id="44" dur="500"/>
                                        <p:tgtEl>
                                          <p:spTgt spid="1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5">
                                            <p:txEl>
                                              <p:pRg st="4" end="4"/>
                                            </p:txEl>
                                          </p:spTgt>
                                        </p:tgtEl>
                                        <p:attrNameLst>
                                          <p:attrName>style.visibility</p:attrName>
                                        </p:attrNameLst>
                                      </p:cBhvr>
                                      <p:to>
                                        <p:strVal val="visible"/>
                                      </p:to>
                                    </p:set>
                                    <p:animEffect transition="in" filter="blinds(horizontal)">
                                      <p:cBhvr>
                                        <p:cTn id="49" dur="500"/>
                                        <p:tgtEl>
                                          <p:spTgt spid="1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5">
                                            <p:txEl>
                                              <p:pRg st="5" end="5"/>
                                            </p:txEl>
                                          </p:spTgt>
                                        </p:tgtEl>
                                        <p:attrNameLst>
                                          <p:attrName>style.visibility</p:attrName>
                                        </p:attrNameLst>
                                      </p:cBhvr>
                                      <p:to>
                                        <p:strVal val="visible"/>
                                      </p:to>
                                    </p:set>
                                    <p:animEffect transition="in" filter="blinds(horizontal)">
                                      <p:cBhvr>
                                        <p:cTn id="6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p:bldP spid="12" grpId="0"/>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t>8.1 </a:t>
            </a:r>
            <a:r>
              <a:rPr lang="zh-CN" altLang="en-GB" b="1" dirty="0"/>
              <a:t>传输层服务</a:t>
            </a:r>
          </a:p>
          <a:p>
            <a:pPr eaLnBrk="1" hangingPunct="1"/>
            <a:r>
              <a:rPr lang="en-GB" altLang="zh-CN" b="1" dirty="0"/>
              <a:t>8.2 </a:t>
            </a:r>
            <a:r>
              <a:rPr lang="zh-CN" altLang="en-GB" b="1" dirty="0"/>
              <a:t>传输层</a:t>
            </a:r>
            <a:r>
              <a:rPr lang="zh-CN" altLang="en-US" b="1" dirty="0"/>
              <a:t>寻址</a:t>
            </a:r>
            <a:endParaRPr lang="en-GB" altLang="zh-CN" b="1" dirty="0"/>
          </a:p>
          <a:p>
            <a:pPr eaLnBrk="1" hangingPunct="1"/>
            <a:r>
              <a:rPr lang="en-GB" altLang="zh-CN" b="1" dirty="0"/>
              <a:t>8.3 </a:t>
            </a:r>
            <a:r>
              <a:rPr lang="zh-CN" altLang="en-US" b="1" dirty="0"/>
              <a:t>传输层连接</a:t>
            </a:r>
          </a:p>
          <a:p>
            <a:pPr eaLnBrk="1" hangingPunct="1"/>
            <a:r>
              <a:rPr lang="en-US" altLang="zh-CN" b="1" dirty="0"/>
              <a:t>8.4 Internet</a:t>
            </a:r>
            <a:r>
              <a:rPr lang="zh-CN" altLang="en-US" b="1" dirty="0"/>
              <a:t>中的传输层协议</a:t>
            </a:r>
          </a:p>
          <a:p>
            <a:pPr lvl="1" eaLnBrk="1" hangingPunct="1"/>
            <a:r>
              <a:rPr lang="en-US" altLang="zh-CN" b="1" dirty="0">
                <a:solidFill>
                  <a:srgbClr val="FF0000"/>
                </a:solidFill>
              </a:rPr>
              <a:t>8.4.1 </a:t>
            </a:r>
            <a:r>
              <a:rPr lang="zh-CN" altLang="en-US" b="1" dirty="0">
                <a:solidFill>
                  <a:srgbClr val="FF0000"/>
                </a:solidFill>
              </a:rPr>
              <a:t>用户数据报协议</a:t>
            </a:r>
            <a:r>
              <a:rPr lang="en-US" altLang="zh-CN" b="1" dirty="0">
                <a:solidFill>
                  <a:srgbClr val="FF0000"/>
                </a:solidFill>
              </a:rPr>
              <a:t>UDP</a:t>
            </a:r>
            <a:endParaRPr lang="en-GB" altLang="zh-CN" b="1" dirty="0">
              <a:solidFill>
                <a:srgbClr val="FF0000"/>
              </a:solidFill>
            </a:endParaRPr>
          </a:p>
          <a:p>
            <a:pPr lvl="1" eaLnBrk="1" hangingPunct="1"/>
            <a:r>
              <a:rPr lang="en-US" altLang="zh-CN" b="1" dirty="0"/>
              <a:t>8.4.2 </a:t>
            </a:r>
            <a:r>
              <a:rPr lang="zh-CN" altLang="en-US" b="1" dirty="0"/>
              <a:t>传输控制协议</a:t>
            </a:r>
            <a:r>
              <a:rPr lang="en-US" altLang="zh-CN" b="1" dirty="0"/>
              <a:t>TCP</a:t>
            </a:r>
            <a:endParaRPr lang="zh-CN" altLang="en-US" b="1" dirty="0"/>
          </a:p>
          <a:p>
            <a:pPr eaLnBrk="1" hangingPunct="1"/>
            <a:r>
              <a:rPr lang="en-GB" altLang="zh-CN" b="1" dirty="0"/>
              <a:t>8.5 </a:t>
            </a:r>
            <a:r>
              <a:rPr lang="en-US" altLang="zh-CN" b="1" dirty="0"/>
              <a:t>Berkeley Socket </a:t>
            </a:r>
          </a:p>
          <a:p>
            <a:pPr eaLnBrk="1" hangingPunct="1">
              <a:defRPr/>
            </a:pPr>
            <a:endParaRPr lang="zh-CN" altLang="en-US" b="1" dirty="0"/>
          </a:p>
        </p:txBody>
      </p:sp>
    </p:spTree>
    <p:extLst>
      <p:ext uri="{BB962C8B-B14F-4D97-AF65-F5344CB8AC3E}">
        <p14:creationId xmlns:p14="http://schemas.microsoft.com/office/powerpoint/2010/main" val="3780181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E97D0E-7C4A-4095-80CD-F4A154786D5A}"/>
              </a:ext>
            </a:extLst>
          </p:cNvPr>
          <p:cNvSpPr>
            <a:spLocks noGrp="1"/>
          </p:cNvSpPr>
          <p:nvPr>
            <p:ph type="title"/>
          </p:nvPr>
        </p:nvSpPr>
        <p:spPr/>
        <p:txBody>
          <a:bodyPr/>
          <a:lstStyle/>
          <a:p>
            <a:r>
              <a:rPr lang="zh-CN" altLang="en-US" dirty="0"/>
              <a:t>用户数据报协议</a:t>
            </a:r>
            <a:r>
              <a:rPr lang="en-US" altLang="zh-CN" dirty="0"/>
              <a:t>UDP</a:t>
            </a:r>
            <a:endParaRPr lang="zh-CN" altLang="en-US" dirty="0"/>
          </a:p>
        </p:txBody>
      </p:sp>
      <p:sp>
        <p:nvSpPr>
          <p:cNvPr id="3" name="内容占位符 2">
            <a:extLst>
              <a:ext uri="{FF2B5EF4-FFF2-40B4-BE49-F238E27FC236}">
                <a16:creationId xmlns:a16="http://schemas.microsoft.com/office/drawing/2014/main" id="{451690E9-186A-4F6B-AAE4-E6177A71693D}"/>
              </a:ext>
            </a:extLst>
          </p:cNvPr>
          <p:cNvSpPr>
            <a:spLocks noGrp="1"/>
          </p:cNvSpPr>
          <p:nvPr>
            <p:ph idx="1"/>
          </p:nvPr>
        </p:nvSpPr>
        <p:spPr/>
        <p:txBody>
          <a:bodyPr/>
          <a:lstStyle/>
          <a:p>
            <a:pPr eaLnBrk="1" hangingPunct="1"/>
            <a:r>
              <a:rPr lang="en-US" altLang="zh-CN" b="1" dirty="0"/>
              <a:t>UDP</a:t>
            </a:r>
            <a:r>
              <a:rPr lang="zh-CN" altLang="en-US" b="1" dirty="0"/>
              <a:t>：</a:t>
            </a:r>
            <a:r>
              <a:rPr lang="en-US" altLang="zh-CN" b="1" dirty="0"/>
              <a:t>User datagram protocol</a:t>
            </a:r>
          </a:p>
          <a:p>
            <a:pPr lvl="1" eaLnBrk="1" hangingPunct="1"/>
            <a:r>
              <a:rPr lang="en-US" altLang="zh-CN" b="1" dirty="0"/>
              <a:t>RFC 768</a:t>
            </a:r>
          </a:p>
          <a:p>
            <a:pPr eaLnBrk="1" hangingPunct="1"/>
            <a:r>
              <a:rPr lang="zh-CN" altLang="en-US" b="1" dirty="0"/>
              <a:t>传输的数据单元称为数据报</a:t>
            </a:r>
            <a:endParaRPr lang="en-US" altLang="zh-CN" b="1" dirty="0"/>
          </a:p>
          <a:p>
            <a:pPr eaLnBrk="1" hangingPunct="1"/>
            <a:r>
              <a:rPr lang="zh-CN" altLang="en-US" b="1" dirty="0"/>
              <a:t>无连接的传输服务</a:t>
            </a:r>
          </a:p>
          <a:p>
            <a:pPr lvl="1" eaLnBrk="1" hangingPunct="1"/>
            <a:r>
              <a:rPr lang="zh-CN" altLang="en-US" b="1" dirty="0"/>
              <a:t>不可靠（</a:t>
            </a:r>
            <a:r>
              <a:rPr lang="en-US" altLang="zh-CN" b="1" dirty="0"/>
              <a:t>Unreliable</a:t>
            </a:r>
            <a:r>
              <a:rPr lang="zh-CN" altLang="en-US" b="1" dirty="0"/>
              <a:t>）</a:t>
            </a:r>
          </a:p>
          <a:p>
            <a:pPr lvl="1" eaLnBrk="1" hangingPunct="1"/>
            <a:r>
              <a:rPr lang="zh-CN" altLang="en-US" b="1" dirty="0"/>
              <a:t>高效率</a:t>
            </a:r>
          </a:p>
          <a:p>
            <a:endParaRPr lang="zh-CN" altLang="en-US" dirty="0"/>
          </a:p>
        </p:txBody>
      </p:sp>
    </p:spTree>
    <p:extLst>
      <p:ext uri="{BB962C8B-B14F-4D97-AF65-F5344CB8AC3E}">
        <p14:creationId xmlns:p14="http://schemas.microsoft.com/office/powerpoint/2010/main" val="231537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BE2A5-E458-43C5-872A-DF12290B8B58}"/>
              </a:ext>
            </a:extLst>
          </p:cNvPr>
          <p:cNvSpPr>
            <a:spLocks noGrp="1"/>
          </p:cNvSpPr>
          <p:nvPr>
            <p:ph type="title"/>
          </p:nvPr>
        </p:nvSpPr>
        <p:spPr/>
        <p:txBody>
          <a:bodyPr/>
          <a:lstStyle/>
          <a:p>
            <a:r>
              <a:rPr lang="en-US" altLang="zh-CN" dirty="0"/>
              <a:t>UDP</a:t>
            </a:r>
            <a:r>
              <a:rPr lang="zh-CN" altLang="en-US" dirty="0"/>
              <a:t>头标</a:t>
            </a:r>
          </a:p>
        </p:txBody>
      </p:sp>
      <p:sp>
        <p:nvSpPr>
          <p:cNvPr id="4" name="Rectangle 50">
            <a:extLst>
              <a:ext uri="{FF2B5EF4-FFF2-40B4-BE49-F238E27FC236}">
                <a16:creationId xmlns:a16="http://schemas.microsoft.com/office/drawing/2014/main" id="{A5452BA4-1CDF-4B66-A153-F5E155AB45F1}"/>
              </a:ext>
            </a:extLst>
          </p:cNvPr>
          <p:cNvSpPr>
            <a:spLocks noChangeArrowheads="1"/>
          </p:cNvSpPr>
          <p:nvPr/>
        </p:nvSpPr>
        <p:spPr bwMode="auto">
          <a:xfrm>
            <a:off x="1770062" y="3732212"/>
            <a:ext cx="1079500" cy="457200"/>
          </a:xfrm>
          <a:prstGeom prst="rect">
            <a:avLst/>
          </a:prstGeom>
          <a:solidFill>
            <a:srgbClr val="CCCC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5" name="Freeform 51">
            <a:extLst>
              <a:ext uri="{FF2B5EF4-FFF2-40B4-BE49-F238E27FC236}">
                <a16:creationId xmlns:a16="http://schemas.microsoft.com/office/drawing/2014/main" id="{1C756873-B208-4766-A0A5-1ED67BA9C5DC}"/>
              </a:ext>
            </a:extLst>
          </p:cNvPr>
          <p:cNvSpPr>
            <a:spLocks/>
          </p:cNvSpPr>
          <p:nvPr/>
        </p:nvSpPr>
        <p:spPr bwMode="auto">
          <a:xfrm>
            <a:off x="2351087" y="2365375"/>
            <a:ext cx="4633913" cy="438150"/>
          </a:xfrm>
          <a:custGeom>
            <a:avLst/>
            <a:gdLst>
              <a:gd name="T0" fmla="*/ 0 w 2919"/>
              <a:gd name="T1" fmla="*/ 0 h 276"/>
              <a:gd name="T2" fmla="*/ 2147483646 w 2919"/>
              <a:gd name="T3" fmla="*/ 0 h 276"/>
              <a:gd name="T4" fmla="*/ 2147483646 w 2919"/>
              <a:gd name="T5" fmla="*/ 2147483646 h 276"/>
              <a:gd name="T6" fmla="*/ 2147483646 w 2919"/>
              <a:gd name="T7" fmla="*/ 2147483646 h 276"/>
              <a:gd name="T8" fmla="*/ 0 w 2919"/>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A7C1D1"/>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ea typeface="微软雅黑" panose="020B0503020204020204" pitchFamily="34" charset="-122"/>
            </a:endParaRPr>
          </a:p>
        </p:txBody>
      </p:sp>
      <p:sp>
        <p:nvSpPr>
          <p:cNvPr id="6" name="Rectangle 52">
            <a:extLst>
              <a:ext uri="{FF2B5EF4-FFF2-40B4-BE49-F238E27FC236}">
                <a16:creationId xmlns:a16="http://schemas.microsoft.com/office/drawing/2014/main" id="{8DDDBF60-9AFB-4533-921C-C3B7B708B296}"/>
              </a:ext>
            </a:extLst>
          </p:cNvPr>
          <p:cNvSpPr>
            <a:spLocks noChangeArrowheads="1"/>
          </p:cNvSpPr>
          <p:nvPr/>
        </p:nvSpPr>
        <p:spPr bwMode="auto">
          <a:xfrm>
            <a:off x="2847975" y="2795587"/>
            <a:ext cx="1081087" cy="457200"/>
          </a:xfrm>
          <a:prstGeom prst="rect">
            <a:avLst/>
          </a:prstGeom>
          <a:solidFill>
            <a:srgbClr val="CCE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7" name="AutoShape 53">
            <a:extLst>
              <a:ext uri="{FF2B5EF4-FFF2-40B4-BE49-F238E27FC236}">
                <a16:creationId xmlns:a16="http://schemas.microsoft.com/office/drawing/2014/main" id="{CB2DFF3F-9584-4D24-B3B2-C964708B367C}"/>
              </a:ext>
            </a:extLst>
          </p:cNvPr>
          <p:cNvSpPr>
            <a:spLocks noChangeArrowheads="1"/>
          </p:cNvSpPr>
          <p:nvPr/>
        </p:nvSpPr>
        <p:spPr bwMode="auto">
          <a:xfrm>
            <a:off x="971550" y="3822700"/>
            <a:ext cx="798512" cy="288925"/>
          </a:xfrm>
          <a:prstGeom prst="leftArrow">
            <a:avLst>
              <a:gd name="adj1" fmla="val 50000"/>
              <a:gd name="adj2" fmla="val 69093"/>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8" name="Rectangle 55">
            <a:extLst>
              <a:ext uri="{FF2B5EF4-FFF2-40B4-BE49-F238E27FC236}">
                <a16:creationId xmlns:a16="http://schemas.microsoft.com/office/drawing/2014/main" id="{893FFC38-E957-45CF-9574-DA36841185D5}"/>
              </a:ext>
            </a:extLst>
          </p:cNvPr>
          <p:cNvSpPr>
            <a:spLocks noChangeArrowheads="1"/>
          </p:cNvSpPr>
          <p:nvPr/>
        </p:nvSpPr>
        <p:spPr bwMode="auto">
          <a:xfrm>
            <a:off x="2351087" y="1908175"/>
            <a:ext cx="4633913" cy="457200"/>
          </a:xfrm>
          <a:prstGeom prst="rect">
            <a:avLst/>
          </a:prstGeom>
          <a:solidFill>
            <a:srgbClr val="CCEC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9" name="Rectangle 56">
            <a:extLst>
              <a:ext uri="{FF2B5EF4-FFF2-40B4-BE49-F238E27FC236}">
                <a16:creationId xmlns:a16="http://schemas.microsoft.com/office/drawing/2014/main" id="{B1687AA0-2E16-4FE7-81C3-387E797E25DE}"/>
              </a:ext>
            </a:extLst>
          </p:cNvPr>
          <p:cNvSpPr>
            <a:spLocks noChangeArrowheads="1"/>
          </p:cNvSpPr>
          <p:nvPr/>
        </p:nvSpPr>
        <p:spPr bwMode="auto">
          <a:xfrm>
            <a:off x="2849562" y="3735387"/>
            <a:ext cx="5472113" cy="457200"/>
          </a:xfrm>
          <a:prstGeom prst="rect">
            <a:avLst/>
          </a:prstGeom>
          <a:solidFill>
            <a:srgbClr val="CCFF66"/>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10" name="Line 57">
            <a:extLst>
              <a:ext uri="{FF2B5EF4-FFF2-40B4-BE49-F238E27FC236}">
                <a16:creationId xmlns:a16="http://schemas.microsoft.com/office/drawing/2014/main" id="{74E4FA47-B025-4BDA-8143-361046FDB369}"/>
              </a:ext>
            </a:extLst>
          </p:cNvPr>
          <p:cNvSpPr>
            <a:spLocks noChangeShapeType="1"/>
          </p:cNvSpPr>
          <p:nvPr/>
        </p:nvSpPr>
        <p:spPr bwMode="auto">
          <a:xfrm>
            <a:off x="3509962" y="1908175"/>
            <a:ext cx="1588"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ea typeface="微软雅黑" panose="020B0503020204020204" pitchFamily="34" charset="-122"/>
            </a:endParaRPr>
          </a:p>
        </p:txBody>
      </p:sp>
      <p:sp>
        <p:nvSpPr>
          <p:cNvPr id="11" name="Line 60">
            <a:extLst>
              <a:ext uri="{FF2B5EF4-FFF2-40B4-BE49-F238E27FC236}">
                <a16:creationId xmlns:a16="http://schemas.microsoft.com/office/drawing/2014/main" id="{E397E667-F389-4B38-BEB9-C9DC3D1D8123}"/>
              </a:ext>
            </a:extLst>
          </p:cNvPr>
          <p:cNvSpPr>
            <a:spLocks noChangeShapeType="1"/>
          </p:cNvSpPr>
          <p:nvPr/>
        </p:nvSpPr>
        <p:spPr bwMode="auto">
          <a:xfrm>
            <a:off x="4667250" y="1908175"/>
            <a:ext cx="3175"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ea typeface="微软雅黑" panose="020B0503020204020204" pitchFamily="34" charset="-122"/>
            </a:endParaRPr>
          </a:p>
        </p:txBody>
      </p:sp>
      <p:sp>
        <p:nvSpPr>
          <p:cNvPr id="12" name="Line 61">
            <a:extLst>
              <a:ext uri="{FF2B5EF4-FFF2-40B4-BE49-F238E27FC236}">
                <a16:creationId xmlns:a16="http://schemas.microsoft.com/office/drawing/2014/main" id="{AF4BA531-3438-4C7F-B9CB-B1AEAE46CA4B}"/>
              </a:ext>
            </a:extLst>
          </p:cNvPr>
          <p:cNvSpPr>
            <a:spLocks noChangeShapeType="1"/>
          </p:cNvSpPr>
          <p:nvPr/>
        </p:nvSpPr>
        <p:spPr bwMode="auto">
          <a:xfrm>
            <a:off x="5826125" y="1908175"/>
            <a:ext cx="1587"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ea typeface="微软雅黑" panose="020B0503020204020204" pitchFamily="34" charset="-122"/>
            </a:endParaRPr>
          </a:p>
        </p:txBody>
      </p:sp>
      <p:sp>
        <p:nvSpPr>
          <p:cNvPr id="13" name="Text Box 64">
            <a:extLst>
              <a:ext uri="{FF2B5EF4-FFF2-40B4-BE49-F238E27FC236}">
                <a16:creationId xmlns:a16="http://schemas.microsoft.com/office/drawing/2014/main" id="{44F37D31-09A7-4FAC-B805-B0B412845CCF}"/>
              </a:ext>
            </a:extLst>
          </p:cNvPr>
          <p:cNvSpPr txBox="1">
            <a:spLocks noChangeArrowheads="1"/>
          </p:cNvSpPr>
          <p:nvPr/>
        </p:nvSpPr>
        <p:spPr bwMode="auto">
          <a:xfrm>
            <a:off x="2362200" y="1905000"/>
            <a:ext cx="947737"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Times New Roman" panose="02020603050405020304" pitchFamily="18" charset="0"/>
                <a:ea typeface="微软雅黑" panose="020B0503020204020204" pitchFamily="34" charset="-122"/>
              </a:rPr>
              <a:t>源端口</a:t>
            </a:r>
          </a:p>
        </p:txBody>
      </p:sp>
      <p:sp>
        <p:nvSpPr>
          <p:cNvPr id="14" name="Text Box 65">
            <a:extLst>
              <a:ext uri="{FF2B5EF4-FFF2-40B4-BE49-F238E27FC236}">
                <a16:creationId xmlns:a16="http://schemas.microsoft.com/office/drawing/2014/main" id="{4DE80596-82D0-4FAC-948B-79AA8B10C9C8}"/>
              </a:ext>
            </a:extLst>
          </p:cNvPr>
          <p:cNvSpPr txBox="1">
            <a:spLocks noChangeArrowheads="1"/>
          </p:cNvSpPr>
          <p:nvPr/>
        </p:nvSpPr>
        <p:spPr bwMode="auto">
          <a:xfrm>
            <a:off x="3486150" y="1893887"/>
            <a:ext cx="1200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dirty="0">
                <a:solidFill>
                  <a:srgbClr val="333399"/>
                </a:solidFill>
                <a:latin typeface="Times New Roman" panose="02020603050405020304" pitchFamily="18" charset="0"/>
                <a:ea typeface="微软雅黑" panose="020B0503020204020204" pitchFamily="34" charset="-122"/>
              </a:rPr>
              <a:t>目的端口</a:t>
            </a:r>
          </a:p>
        </p:txBody>
      </p:sp>
      <p:sp>
        <p:nvSpPr>
          <p:cNvPr id="15" name="Text Box 66">
            <a:extLst>
              <a:ext uri="{FF2B5EF4-FFF2-40B4-BE49-F238E27FC236}">
                <a16:creationId xmlns:a16="http://schemas.microsoft.com/office/drawing/2014/main" id="{B216AE3B-8D2F-4679-BB6A-F16C213ABC10}"/>
              </a:ext>
            </a:extLst>
          </p:cNvPr>
          <p:cNvSpPr txBox="1">
            <a:spLocks noChangeArrowheads="1"/>
          </p:cNvSpPr>
          <p:nvPr/>
        </p:nvSpPr>
        <p:spPr bwMode="auto">
          <a:xfrm>
            <a:off x="4786312" y="1903412"/>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Times New Roman" panose="02020603050405020304" pitchFamily="18" charset="0"/>
                <a:ea typeface="微软雅黑" panose="020B0503020204020204" pitchFamily="34" charset="-122"/>
              </a:rPr>
              <a:t>长  度</a:t>
            </a:r>
          </a:p>
        </p:txBody>
      </p:sp>
      <p:sp>
        <p:nvSpPr>
          <p:cNvPr id="16" name="Text Box 67">
            <a:extLst>
              <a:ext uri="{FF2B5EF4-FFF2-40B4-BE49-F238E27FC236}">
                <a16:creationId xmlns:a16="http://schemas.microsoft.com/office/drawing/2014/main" id="{CF2DCF35-0F39-46C1-A861-294FD6B44EEA}"/>
              </a:ext>
            </a:extLst>
          </p:cNvPr>
          <p:cNvSpPr txBox="1">
            <a:spLocks noChangeArrowheads="1"/>
          </p:cNvSpPr>
          <p:nvPr/>
        </p:nvSpPr>
        <p:spPr bwMode="auto">
          <a:xfrm>
            <a:off x="5930900" y="1905000"/>
            <a:ext cx="946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Times New Roman" panose="02020603050405020304" pitchFamily="18" charset="0"/>
                <a:ea typeface="微软雅黑" panose="020B0503020204020204" pitchFamily="34" charset="-122"/>
              </a:rPr>
              <a:t>检验和</a:t>
            </a:r>
          </a:p>
        </p:txBody>
      </p:sp>
      <p:sp>
        <p:nvSpPr>
          <p:cNvPr id="17" name="Text Box 68">
            <a:extLst>
              <a:ext uri="{FF2B5EF4-FFF2-40B4-BE49-F238E27FC236}">
                <a16:creationId xmlns:a16="http://schemas.microsoft.com/office/drawing/2014/main" id="{B069EA1B-3FE6-4D04-8211-CDF0340D1B33}"/>
              </a:ext>
            </a:extLst>
          </p:cNvPr>
          <p:cNvSpPr txBox="1">
            <a:spLocks noChangeArrowheads="1"/>
          </p:cNvSpPr>
          <p:nvPr/>
        </p:nvSpPr>
        <p:spPr bwMode="auto">
          <a:xfrm>
            <a:off x="4930775" y="3776662"/>
            <a:ext cx="132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Times New Roman" panose="02020603050405020304" pitchFamily="18" charset="0"/>
                <a:ea typeface="微软雅黑" panose="020B0503020204020204" pitchFamily="34" charset="-122"/>
              </a:rPr>
              <a:t>数         据</a:t>
            </a:r>
          </a:p>
        </p:txBody>
      </p:sp>
      <p:sp>
        <p:nvSpPr>
          <p:cNvPr id="18" name="Text Box 69">
            <a:extLst>
              <a:ext uri="{FF2B5EF4-FFF2-40B4-BE49-F238E27FC236}">
                <a16:creationId xmlns:a16="http://schemas.microsoft.com/office/drawing/2014/main" id="{D467D402-4BDB-42C8-94AC-C24D47AD7ABD}"/>
              </a:ext>
            </a:extLst>
          </p:cNvPr>
          <p:cNvSpPr txBox="1">
            <a:spLocks noChangeArrowheads="1"/>
          </p:cNvSpPr>
          <p:nvPr/>
        </p:nvSpPr>
        <p:spPr bwMode="auto">
          <a:xfrm>
            <a:off x="1874837" y="3776662"/>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333399"/>
                </a:solidFill>
                <a:latin typeface="Times New Roman" panose="02020603050405020304" pitchFamily="18" charset="0"/>
                <a:ea typeface="微软雅黑" panose="020B0503020204020204" pitchFamily="34" charset="-122"/>
              </a:rPr>
              <a:t>IP</a:t>
            </a:r>
            <a:r>
              <a:rPr lang="zh-CN" altLang="en-US" sz="2000">
                <a:solidFill>
                  <a:srgbClr val="333399"/>
                </a:solidFill>
                <a:latin typeface="Times New Roman" panose="02020603050405020304" pitchFamily="18" charset="0"/>
                <a:ea typeface="微软雅黑" panose="020B0503020204020204" pitchFamily="34" charset="-122"/>
              </a:rPr>
              <a:t>头标</a:t>
            </a:r>
          </a:p>
        </p:txBody>
      </p:sp>
      <p:sp>
        <p:nvSpPr>
          <p:cNvPr id="19" name="Line 78">
            <a:extLst>
              <a:ext uri="{FF2B5EF4-FFF2-40B4-BE49-F238E27FC236}">
                <a16:creationId xmlns:a16="http://schemas.microsoft.com/office/drawing/2014/main" id="{BFE84320-F2CF-4C47-BC0C-62223D81C82B}"/>
              </a:ext>
            </a:extLst>
          </p:cNvPr>
          <p:cNvSpPr>
            <a:spLocks noChangeShapeType="1"/>
          </p:cNvSpPr>
          <p:nvPr/>
        </p:nvSpPr>
        <p:spPr bwMode="auto">
          <a:xfrm>
            <a:off x="1727200" y="4421187"/>
            <a:ext cx="6594475" cy="0"/>
          </a:xfrm>
          <a:prstGeom prst="line">
            <a:avLst/>
          </a:prstGeom>
          <a:noFill/>
          <a:ln w="9525">
            <a:solidFill>
              <a:srgbClr val="00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ea typeface="微软雅黑" panose="020B0503020204020204" pitchFamily="34" charset="-122"/>
            </a:endParaRPr>
          </a:p>
        </p:txBody>
      </p:sp>
      <p:sp>
        <p:nvSpPr>
          <p:cNvPr id="20" name="Rectangle 79">
            <a:extLst>
              <a:ext uri="{FF2B5EF4-FFF2-40B4-BE49-F238E27FC236}">
                <a16:creationId xmlns:a16="http://schemas.microsoft.com/office/drawing/2014/main" id="{7E0A932E-1A27-4F42-8698-4BC2A2E6832C}"/>
              </a:ext>
            </a:extLst>
          </p:cNvPr>
          <p:cNvSpPr>
            <a:spLocks noChangeArrowheads="1"/>
          </p:cNvSpPr>
          <p:nvPr/>
        </p:nvSpPr>
        <p:spPr bwMode="auto">
          <a:xfrm>
            <a:off x="4311650" y="4267200"/>
            <a:ext cx="1173162" cy="292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21" name="Text Box 80">
            <a:extLst>
              <a:ext uri="{FF2B5EF4-FFF2-40B4-BE49-F238E27FC236}">
                <a16:creationId xmlns:a16="http://schemas.microsoft.com/office/drawing/2014/main" id="{54280C53-2C14-45B2-9F68-C7F68FD80E08}"/>
              </a:ext>
            </a:extLst>
          </p:cNvPr>
          <p:cNvSpPr txBox="1">
            <a:spLocks noChangeArrowheads="1"/>
          </p:cNvSpPr>
          <p:nvPr/>
        </p:nvSpPr>
        <p:spPr bwMode="auto">
          <a:xfrm>
            <a:off x="4265612" y="42418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Times New Roman" panose="02020603050405020304" pitchFamily="18" charset="0"/>
                <a:ea typeface="微软雅黑" panose="020B0503020204020204" pitchFamily="34" charset="-122"/>
              </a:rPr>
              <a:t>IP </a:t>
            </a:r>
            <a:r>
              <a:rPr lang="zh-CN" altLang="en-US" sz="2000">
                <a:solidFill>
                  <a:srgbClr val="000000"/>
                </a:solidFill>
                <a:latin typeface="Times New Roman" panose="02020603050405020304" pitchFamily="18" charset="0"/>
                <a:ea typeface="微软雅黑" panose="020B0503020204020204" pitchFamily="34" charset="-122"/>
              </a:rPr>
              <a:t>数据报</a:t>
            </a:r>
          </a:p>
        </p:txBody>
      </p:sp>
      <p:sp>
        <p:nvSpPr>
          <p:cNvPr id="22" name="Text Box 93">
            <a:extLst>
              <a:ext uri="{FF2B5EF4-FFF2-40B4-BE49-F238E27FC236}">
                <a16:creationId xmlns:a16="http://schemas.microsoft.com/office/drawing/2014/main" id="{298F14C1-96A7-45A1-8739-BB8B1E23DD65}"/>
              </a:ext>
            </a:extLst>
          </p:cNvPr>
          <p:cNvSpPr txBox="1">
            <a:spLocks noChangeArrowheads="1"/>
          </p:cNvSpPr>
          <p:nvPr/>
        </p:nvSpPr>
        <p:spPr bwMode="auto">
          <a:xfrm>
            <a:off x="542925" y="3371850"/>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000000"/>
                </a:solidFill>
                <a:latin typeface="Times New Roman" panose="02020603050405020304" pitchFamily="18" charset="0"/>
                <a:ea typeface="微软雅黑" panose="020B0503020204020204" pitchFamily="34" charset="-122"/>
              </a:rPr>
              <a:t>发送在前</a:t>
            </a:r>
          </a:p>
        </p:txBody>
      </p:sp>
      <p:sp>
        <p:nvSpPr>
          <p:cNvPr id="23" name="AutoShape 94">
            <a:extLst>
              <a:ext uri="{FF2B5EF4-FFF2-40B4-BE49-F238E27FC236}">
                <a16:creationId xmlns:a16="http://schemas.microsoft.com/office/drawing/2014/main" id="{1F91EA57-9D0C-4FA3-80DC-80697010ED00}"/>
              </a:ext>
            </a:extLst>
          </p:cNvPr>
          <p:cNvSpPr>
            <a:spLocks noChangeArrowheads="1"/>
          </p:cNvSpPr>
          <p:nvPr/>
        </p:nvSpPr>
        <p:spPr bwMode="auto">
          <a:xfrm>
            <a:off x="5480050" y="3508375"/>
            <a:ext cx="277812" cy="415925"/>
          </a:xfrm>
          <a:prstGeom prst="downArrow">
            <a:avLst>
              <a:gd name="adj1" fmla="val 50000"/>
              <a:gd name="adj2" fmla="val 37429"/>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24" name="Rectangle 95">
            <a:extLst>
              <a:ext uri="{FF2B5EF4-FFF2-40B4-BE49-F238E27FC236}">
                <a16:creationId xmlns:a16="http://schemas.microsoft.com/office/drawing/2014/main" id="{F3EA9D56-2F26-4112-B127-04C3368025AD}"/>
              </a:ext>
            </a:extLst>
          </p:cNvPr>
          <p:cNvSpPr>
            <a:spLocks noChangeArrowheads="1"/>
          </p:cNvSpPr>
          <p:nvPr/>
        </p:nvSpPr>
        <p:spPr bwMode="auto">
          <a:xfrm>
            <a:off x="3929062" y="2795587"/>
            <a:ext cx="4392613" cy="457200"/>
          </a:xfrm>
          <a:prstGeom prst="rect">
            <a:avLst/>
          </a:prstGeom>
          <a:solidFill>
            <a:srgbClr val="FFCCFF"/>
          </a:solidFill>
          <a:ln w="12700">
            <a:solidFill>
              <a:srgbClr val="1C1C1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25" name="Text Box 96">
            <a:extLst>
              <a:ext uri="{FF2B5EF4-FFF2-40B4-BE49-F238E27FC236}">
                <a16:creationId xmlns:a16="http://schemas.microsoft.com/office/drawing/2014/main" id="{0EF442F5-C13C-4AE7-8265-40E4741004FB}"/>
              </a:ext>
            </a:extLst>
          </p:cNvPr>
          <p:cNvSpPr txBox="1">
            <a:spLocks noChangeArrowheads="1"/>
          </p:cNvSpPr>
          <p:nvPr/>
        </p:nvSpPr>
        <p:spPr bwMode="auto">
          <a:xfrm>
            <a:off x="5484812" y="2838450"/>
            <a:ext cx="132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Times New Roman" panose="02020603050405020304" pitchFamily="18" charset="0"/>
                <a:ea typeface="微软雅黑" panose="020B0503020204020204" pitchFamily="34" charset="-122"/>
              </a:rPr>
              <a:t>数         据</a:t>
            </a:r>
          </a:p>
        </p:txBody>
      </p:sp>
      <p:sp>
        <p:nvSpPr>
          <p:cNvPr id="26" name="Text Box 97">
            <a:extLst>
              <a:ext uri="{FF2B5EF4-FFF2-40B4-BE49-F238E27FC236}">
                <a16:creationId xmlns:a16="http://schemas.microsoft.com/office/drawing/2014/main" id="{A4B865EA-BC75-430D-94E0-2FC4371B9A58}"/>
              </a:ext>
            </a:extLst>
          </p:cNvPr>
          <p:cNvSpPr txBox="1">
            <a:spLocks noChangeArrowheads="1"/>
          </p:cNvSpPr>
          <p:nvPr/>
        </p:nvSpPr>
        <p:spPr bwMode="auto">
          <a:xfrm>
            <a:off x="2806700" y="2838450"/>
            <a:ext cx="1230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333399"/>
                </a:solidFill>
                <a:latin typeface="Times New Roman" panose="02020603050405020304" pitchFamily="18" charset="0"/>
                <a:ea typeface="微软雅黑" panose="020B0503020204020204" pitchFamily="34" charset="-122"/>
              </a:rPr>
              <a:t>UDP</a:t>
            </a:r>
            <a:r>
              <a:rPr lang="zh-CN" altLang="en-US" sz="2000">
                <a:solidFill>
                  <a:srgbClr val="333399"/>
                </a:solidFill>
                <a:latin typeface="Times New Roman" panose="02020603050405020304" pitchFamily="18" charset="0"/>
                <a:ea typeface="微软雅黑" panose="020B0503020204020204" pitchFamily="34" charset="-122"/>
              </a:rPr>
              <a:t>头标</a:t>
            </a:r>
          </a:p>
        </p:txBody>
      </p:sp>
      <p:sp>
        <p:nvSpPr>
          <p:cNvPr id="27" name="AutoShape 98">
            <a:extLst>
              <a:ext uri="{FF2B5EF4-FFF2-40B4-BE49-F238E27FC236}">
                <a16:creationId xmlns:a16="http://schemas.microsoft.com/office/drawing/2014/main" id="{B09BA6A1-352E-488B-B4B6-CD934F14BDC4}"/>
              </a:ext>
            </a:extLst>
          </p:cNvPr>
          <p:cNvSpPr>
            <a:spLocks/>
          </p:cNvSpPr>
          <p:nvPr/>
        </p:nvSpPr>
        <p:spPr bwMode="auto">
          <a:xfrm rot="-5400000">
            <a:off x="5534024" y="731838"/>
            <a:ext cx="168275" cy="5391150"/>
          </a:xfrm>
          <a:prstGeom prst="leftBrace">
            <a:avLst>
              <a:gd name="adj1" fmla="val 266981"/>
              <a:gd name="adj2" fmla="val 50000"/>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Times New Roman" panose="02020603050405020304" pitchFamily="18" charset="0"/>
              <a:ea typeface="微软雅黑" panose="020B0503020204020204" pitchFamily="34" charset="-122"/>
            </a:endParaRPr>
          </a:p>
        </p:txBody>
      </p:sp>
      <p:sp>
        <p:nvSpPr>
          <p:cNvPr id="28" name="Text Box 99">
            <a:extLst>
              <a:ext uri="{FF2B5EF4-FFF2-40B4-BE49-F238E27FC236}">
                <a16:creationId xmlns:a16="http://schemas.microsoft.com/office/drawing/2014/main" id="{F62CB970-E12F-4F0E-8311-B3DB68162554}"/>
              </a:ext>
            </a:extLst>
          </p:cNvPr>
          <p:cNvSpPr txBox="1">
            <a:spLocks noChangeArrowheads="1"/>
          </p:cNvSpPr>
          <p:nvPr/>
        </p:nvSpPr>
        <p:spPr bwMode="auto">
          <a:xfrm>
            <a:off x="760412" y="2795587"/>
            <a:ext cx="206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Times New Roman" panose="02020603050405020304" pitchFamily="18" charset="0"/>
                <a:ea typeface="微软雅黑" panose="020B0503020204020204" pitchFamily="34" charset="-122"/>
              </a:rPr>
              <a:t>UDP </a:t>
            </a:r>
            <a:r>
              <a:rPr lang="zh-CN" altLang="en-US" sz="2000">
                <a:solidFill>
                  <a:srgbClr val="000000"/>
                </a:solidFill>
                <a:latin typeface="Times New Roman" panose="02020603050405020304" pitchFamily="18" charset="0"/>
                <a:ea typeface="微软雅黑" panose="020B0503020204020204" pitchFamily="34" charset="-122"/>
              </a:rPr>
              <a:t>用户数据报</a:t>
            </a:r>
          </a:p>
        </p:txBody>
      </p:sp>
    </p:spTree>
    <p:extLst>
      <p:ext uri="{BB962C8B-B14F-4D97-AF65-F5344CB8AC3E}">
        <p14:creationId xmlns:p14="http://schemas.microsoft.com/office/powerpoint/2010/main" val="2720724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F7E9DB-AAD0-44BE-B556-47D310542632}"/>
              </a:ext>
            </a:extLst>
          </p:cNvPr>
          <p:cNvSpPr>
            <a:spLocks noGrp="1"/>
          </p:cNvSpPr>
          <p:nvPr>
            <p:ph type="title"/>
          </p:nvPr>
        </p:nvSpPr>
        <p:spPr/>
        <p:txBody>
          <a:bodyPr/>
          <a:lstStyle/>
          <a:p>
            <a:r>
              <a:rPr lang="en-US" altLang="zh-CN" dirty="0"/>
              <a:t>UDP</a:t>
            </a:r>
            <a:r>
              <a:rPr lang="zh-CN" altLang="en-US" dirty="0"/>
              <a:t>头标</a:t>
            </a:r>
          </a:p>
        </p:txBody>
      </p:sp>
      <p:sp>
        <p:nvSpPr>
          <p:cNvPr id="4" name="Rectangle 3">
            <a:extLst>
              <a:ext uri="{FF2B5EF4-FFF2-40B4-BE49-F238E27FC236}">
                <a16:creationId xmlns:a16="http://schemas.microsoft.com/office/drawing/2014/main" id="{5840A188-714A-45F6-990B-6562B0AEA00C}"/>
              </a:ext>
            </a:extLst>
          </p:cNvPr>
          <p:cNvSpPr txBox="1">
            <a:spLocks noChangeArrowheads="1"/>
          </p:cNvSpPr>
          <p:nvPr/>
        </p:nvSpPr>
        <p:spPr bwMode="auto">
          <a:xfrm>
            <a:off x="459271" y="4191000"/>
            <a:ext cx="8293100" cy="24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just" defTabSz="914400" rtl="0" eaLnBrk="1" fontAlgn="base" latinLnBrk="0" hangingPunct="1">
              <a:lnSpc>
                <a:spcPct val="120000"/>
              </a:lnSpc>
              <a:spcBef>
                <a:spcPts val="0"/>
              </a:spcBef>
              <a:spcAft>
                <a:spcPct val="0"/>
              </a:spcAft>
              <a:buClrTx/>
              <a:buSzPct val="100000"/>
              <a:buFont typeface="+mj-lt"/>
              <a:buAutoNum type="arabicPeriod"/>
              <a:tabLst/>
              <a:defRPr/>
            </a:pP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cs typeface="Times New Roman" panose="02020603050405020304" pitchFamily="18" charset="0"/>
              </a:rPr>
              <a:t>在</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UDP</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cs typeface="Times New Roman" panose="02020603050405020304" pitchFamily="18" charset="0"/>
              </a:rPr>
              <a:t>数据段前面加上</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IP</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cs typeface="Times New Roman" panose="02020603050405020304" pitchFamily="18" charset="0"/>
              </a:rPr>
              <a:t>伪头标</a:t>
            </a:r>
          </a:p>
          <a:p>
            <a:pPr marL="457200" marR="0" lvl="0" indent="-457200" algn="just" defTabSz="914400" rtl="0" eaLnBrk="1" fontAlgn="base" latinLnBrk="0" hangingPunct="1">
              <a:lnSpc>
                <a:spcPct val="120000"/>
              </a:lnSpc>
              <a:spcBef>
                <a:spcPts val="0"/>
              </a:spcBef>
              <a:spcAft>
                <a:spcPct val="0"/>
              </a:spcAft>
              <a:buClrTx/>
              <a:buSzPct val="100000"/>
              <a:buFont typeface="+mj-lt"/>
              <a:buAutoNum type="arabicPeriod"/>
              <a:tabLst/>
              <a:defRPr/>
            </a:pP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当数据域的长度为奇数字节时，则数据域被填充一个额外的</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0</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字节</a:t>
            </a:r>
          </a:p>
          <a:p>
            <a:pPr marL="457200" marR="0" lvl="0" indent="-457200" algn="just" defTabSz="914400" rtl="0" eaLnBrk="1" fontAlgn="base" latinLnBrk="0" hangingPunct="1">
              <a:lnSpc>
                <a:spcPct val="120000"/>
              </a:lnSpc>
              <a:spcBef>
                <a:spcPts val="0"/>
              </a:spcBef>
              <a:spcAft>
                <a:spcPct val="0"/>
              </a:spcAft>
              <a:buClrTx/>
              <a:buSzPct val="100000"/>
              <a:buFont typeface="+mj-lt"/>
              <a:buAutoNum type="arabicPeriod"/>
              <a:tabLst/>
              <a:defRPr/>
            </a:pP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将校验和域的值置为</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0</a:t>
            </a:r>
          </a:p>
          <a:p>
            <a:pPr marL="457200" marR="0" lvl="0" indent="-457200" algn="just" defTabSz="914400" rtl="0" eaLnBrk="1" fontAlgn="base" latinLnBrk="0" hangingPunct="1">
              <a:lnSpc>
                <a:spcPct val="120000"/>
              </a:lnSpc>
              <a:spcBef>
                <a:spcPts val="0"/>
              </a:spcBef>
              <a:spcAft>
                <a:spcPct val="0"/>
              </a:spcAft>
              <a:buClrTx/>
              <a:buSzPct val="100000"/>
              <a:buFont typeface="+mj-lt"/>
              <a:buAutoNum type="arabicPeriod"/>
              <a:tabLst/>
              <a:defRPr/>
            </a:pP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（伪头标</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+UDP</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头标</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数据</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可能的填充）以</a:t>
            </a:r>
            <a:r>
              <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16</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比特为单位反码求和</a:t>
            </a:r>
            <a:endParaRPr kumimoji="1" lang="en-US" altLang="zh-CN"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a:p>
            <a:pPr marL="457200" marR="0" lvl="0" indent="-457200" algn="just" defTabSz="914400" rtl="0" eaLnBrk="1" fontAlgn="base" latinLnBrk="0" hangingPunct="1">
              <a:lnSpc>
                <a:spcPct val="120000"/>
              </a:lnSpc>
              <a:spcBef>
                <a:spcPts val="0"/>
              </a:spcBef>
              <a:spcAft>
                <a:spcPct val="0"/>
              </a:spcAft>
              <a:buClrTx/>
              <a:buSzPct val="100000"/>
              <a:buFont typeface="+mj-lt"/>
              <a:buAutoNum type="arabicPeriod"/>
              <a:tabLst/>
              <a:defRPr/>
            </a:pPr>
            <a:r>
              <a:rPr kumimoji="1" lang="zh-CN" altLang="en-US" sz="2000" b="1" i="0" u="none" strike="noStrike" kern="120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当结果为</a:t>
            </a:r>
            <a:r>
              <a:rPr kumimoji="1" lang="en-US" altLang="zh-CN" sz="2000" b="1" i="0" u="none" strike="noStrike" kern="120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0</a:t>
            </a:r>
            <a:r>
              <a:rPr kumimoji="1" lang="zh-CN" altLang="en-US" sz="2000" b="1" i="0" u="none" strike="noStrike" kern="120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时，将校验和置为全</a:t>
            </a:r>
            <a:r>
              <a:rPr kumimoji="1" lang="en-US" altLang="zh-CN" sz="2000" b="1" i="0" u="none" strike="noStrike" kern="120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1</a:t>
            </a:r>
            <a:r>
              <a:rPr kumimoji="1" lang="zh-CN" altLang="en-US" sz="2000" b="1" i="0" u="none" strike="noStrike" kern="120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a:t>
            </a:r>
            <a:r>
              <a:rPr kumimoji="1" lang="zh-CN" altLang="en-US" sz="20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除此之外的情况，将结果原封不动地作为校验和</a:t>
            </a:r>
          </a:p>
        </p:txBody>
      </p:sp>
      <p:sp>
        <p:nvSpPr>
          <p:cNvPr id="5" name="Freeform 4">
            <a:extLst>
              <a:ext uri="{FF2B5EF4-FFF2-40B4-BE49-F238E27FC236}">
                <a16:creationId xmlns:a16="http://schemas.microsoft.com/office/drawing/2014/main" id="{F84E49A7-8601-4689-8EE2-0FDC6F057AA5}"/>
              </a:ext>
            </a:extLst>
          </p:cNvPr>
          <p:cNvSpPr>
            <a:spLocks/>
          </p:cNvSpPr>
          <p:nvPr/>
        </p:nvSpPr>
        <p:spPr bwMode="auto">
          <a:xfrm>
            <a:off x="1176337" y="2995612"/>
            <a:ext cx="6681788" cy="685800"/>
          </a:xfrm>
          <a:custGeom>
            <a:avLst/>
            <a:gdLst>
              <a:gd name="T0" fmla="*/ 0 w 3600"/>
              <a:gd name="T1" fmla="*/ 0 h 432"/>
              <a:gd name="T2" fmla="*/ 2147483646 w 3600"/>
              <a:gd name="T3" fmla="*/ 0 h 432"/>
              <a:gd name="T4" fmla="*/ 2147483646 w 3600"/>
              <a:gd name="T5" fmla="*/ 2147483646 h 432"/>
              <a:gd name="T6" fmla="*/ 2147483646 w 3600"/>
              <a:gd name="T7" fmla="*/ 2147483646 h 432"/>
              <a:gd name="T8" fmla="*/ 0 w 3600"/>
              <a:gd name="T9" fmla="*/ 0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B2B26B"/>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6" name="Rectangle 5">
            <a:extLst>
              <a:ext uri="{FF2B5EF4-FFF2-40B4-BE49-F238E27FC236}">
                <a16:creationId xmlns:a16="http://schemas.microsoft.com/office/drawing/2014/main" id="{0D7A4DF3-F32F-4037-B743-EAEE591210AA}"/>
              </a:ext>
            </a:extLst>
          </p:cNvPr>
          <p:cNvSpPr>
            <a:spLocks noChangeArrowheads="1"/>
          </p:cNvSpPr>
          <p:nvPr/>
        </p:nvSpPr>
        <p:spPr bwMode="auto">
          <a:xfrm>
            <a:off x="3135312" y="3681412"/>
            <a:ext cx="4633913" cy="457200"/>
          </a:xfrm>
          <a:prstGeom prst="rect">
            <a:avLst/>
          </a:prstGeom>
          <a:solidFill>
            <a:srgbClr val="CCEC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Line 6">
            <a:extLst>
              <a:ext uri="{FF2B5EF4-FFF2-40B4-BE49-F238E27FC236}">
                <a16:creationId xmlns:a16="http://schemas.microsoft.com/office/drawing/2014/main" id="{EF65E1FD-BEA1-48DA-A0B3-72FEDFC03C6F}"/>
              </a:ext>
            </a:extLst>
          </p:cNvPr>
          <p:cNvSpPr>
            <a:spLocks noChangeShapeType="1"/>
          </p:cNvSpPr>
          <p:nvPr/>
        </p:nvSpPr>
        <p:spPr bwMode="auto">
          <a:xfrm>
            <a:off x="4294187" y="3681412"/>
            <a:ext cx="1588"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Rectangle 7">
            <a:extLst>
              <a:ext uri="{FF2B5EF4-FFF2-40B4-BE49-F238E27FC236}">
                <a16:creationId xmlns:a16="http://schemas.microsoft.com/office/drawing/2014/main" id="{0D1E9312-6452-4427-8A52-89281290DA6C}"/>
              </a:ext>
            </a:extLst>
          </p:cNvPr>
          <p:cNvSpPr>
            <a:spLocks noChangeArrowheads="1"/>
          </p:cNvSpPr>
          <p:nvPr/>
        </p:nvSpPr>
        <p:spPr bwMode="auto">
          <a:xfrm>
            <a:off x="1181100" y="2538412"/>
            <a:ext cx="6684962" cy="457200"/>
          </a:xfrm>
          <a:prstGeom prst="rect">
            <a:avLst/>
          </a:prstGeom>
          <a:solidFill>
            <a:srgbClr val="FFFF99"/>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Line 8">
            <a:extLst>
              <a:ext uri="{FF2B5EF4-FFF2-40B4-BE49-F238E27FC236}">
                <a16:creationId xmlns:a16="http://schemas.microsoft.com/office/drawing/2014/main" id="{FECC8899-9461-4D76-8C53-28430DE5ECE5}"/>
              </a:ext>
            </a:extLst>
          </p:cNvPr>
          <p:cNvSpPr>
            <a:spLocks noChangeShapeType="1"/>
          </p:cNvSpPr>
          <p:nvPr/>
        </p:nvSpPr>
        <p:spPr bwMode="auto">
          <a:xfrm>
            <a:off x="3406775" y="2538412"/>
            <a:ext cx="3175"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Line 9">
            <a:extLst>
              <a:ext uri="{FF2B5EF4-FFF2-40B4-BE49-F238E27FC236}">
                <a16:creationId xmlns:a16="http://schemas.microsoft.com/office/drawing/2014/main" id="{C39EFB39-612D-4E9F-A48B-E869F458C944}"/>
              </a:ext>
            </a:extLst>
          </p:cNvPr>
          <p:cNvSpPr>
            <a:spLocks noChangeShapeType="1"/>
          </p:cNvSpPr>
          <p:nvPr/>
        </p:nvSpPr>
        <p:spPr bwMode="auto">
          <a:xfrm>
            <a:off x="5451475" y="3681412"/>
            <a:ext cx="3175"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 name="Line 10">
            <a:extLst>
              <a:ext uri="{FF2B5EF4-FFF2-40B4-BE49-F238E27FC236}">
                <a16:creationId xmlns:a16="http://schemas.microsoft.com/office/drawing/2014/main" id="{6701FA1B-E275-4227-BAC2-6E80D668F33A}"/>
              </a:ext>
            </a:extLst>
          </p:cNvPr>
          <p:cNvSpPr>
            <a:spLocks noChangeShapeType="1"/>
          </p:cNvSpPr>
          <p:nvPr/>
        </p:nvSpPr>
        <p:spPr bwMode="auto">
          <a:xfrm>
            <a:off x="6610350" y="3681412"/>
            <a:ext cx="1587"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Freeform 11">
            <a:extLst>
              <a:ext uri="{FF2B5EF4-FFF2-40B4-BE49-F238E27FC236}">
                <a16:creationId xmlns:a16="http://schemas.microsoft.com/office/drawing/2014/main" id="{C90BCFB1-2A17-4A4B-B1D6-5A8DDB944070}"/>
              </a:ext>
            </a:extLst>
          </p:cNvPr>
          <p:cNvSpPr>
            <a:spLocks/>
          </p:cNvSpPr>
          <p:nvPr/>
        </p:nvSpPr>
        <p:spPr bwMode="auto">
          <a:xfrm>
            <a:off x="1885950" y="3681412"/>
            <a:ext cx="1249362" cy="457200"/>
          </a:xfrm>
          <a:custGeom>
            <a:avLst/>
            <a:gdLst>
              <a:gd name="T0" fmla="*/ 2147483646 w 672"/>
              <a:gd name="T1" fmla="*/ 2147483646 h 288"/>
              <a:gd name="T2" fmla="*/ 0 w 672"/>
              <a:gd name="T3" fmla="*/ 2147483646 h 288"/>
              <a:gd name="T4" fmla="*/ 0 w 672"/>
              <a:gd name="T5" fmla="*/ 0 h 288"/>
              <a:gd name="T6" fmla="*/ 2147483646 w 67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288">
                <a:moveTo>
                  <a:pt x="672" y="288"/>
                </a:moveTo>
                <a:lnTo>
                  <a:pt x="0" y="288"/>
                </a:lnTo>
                <a:lnTo>
                  <a:pt x="0" y="0"/>
                </a:lnTo>
                <a:lnTo>
                  <a:pt x="672" y="0"/>
                </a:lnTo>
              </a:path>
            </a:pathLst>
          </a:custGeom>
          <a:solidFill>
            <a:srgbClr val="FFFF99"/>
          </a:solidFill>
          <a:ln w="19050" cap="flat" cmpd="sng">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 name="Text Box 12">
            <a:extLst>
              <a:ext uri="{FF2B5EF4-FFF2-40B4-BE49-F238E27FC236}">
                <a16:creationId xmlns:a16="http://schemas.microsoft.com/office/drawing/2014/main" id="{063535F7-E58C-483F-BF12-10409E89B856}"/>
              </a:ext>
            </a:extLst>
          </p:cNvPr>
          <p:cNvSpPr txBox="1">
            <a:spLocks noChangeArrowheads="1"/>
          </p:cNvSpPr>
          <p:nvPr/>
        </p:nvSpPr>
        <p:spPr bwMode="auto">
          <a:xfrm>
            <a:off x="2003425" y="3678237"/>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伪头标</a:t>
            </a:r>
          </a:p>
        </p:txBody>
      </p:sp>
      <p:sp>
        <p:nvSpPr>
          <p:cNvPr id="14" name="Text Box 13">
            <a:extLst>
              <a:ext uri="{FF2B5EF4-FFF2-40B4-BE49-F238E27FC236}">
                <a16:creationId xmlns:a16="http://schemas.microsoft.com/office/drawing/2014/main" id="{97F60390-6B5B-490C-A254-31A57555A2D1}"/>
              </a:ext>
            </a:extLst>
          </p:cNvPr>
          <p:cNvSpPr txBox="1">
            <a:spLocks noChangeArrowheads="1"/>
          </p:cNvSpPr>
          <p:nvPr/>
        </p:nvSpPr>
        <p:spPr bwMode="auto">
          <a:xfrm>
            <a:off x="3146425" y="3678237"/>
            <a:ext cx="947737"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源端口</a:t>
            </a:r>
          </a:p>
        </p:txBody>
      </p:sp>
      <p:sp>
        <p:nvSpPr>
          <p:cNvPr id="15" name="Text Box 14">
            <a:extLst>
              <a:ext uri="{FF2B5EF4-FFF2-40B4-BE49-F238E27FC236}">
                <a16:creationId xmlns:a16="http://schemas.microsoft.com/office/drawing/2014/main" id="{D72CC32F-DDB1-44DC-90EF-E79BF89D256D}"/>
              </a:ext>
            </a:extLst>
          </p:cNvPr>
          <p:cNvSpPr txBox="1">
            <a:spLocks noChangeArrowheads="1"/>
          </p:cNvSpPr>
          <p:nvPr/>
        </p:nvSpPr>
        <p:spPr bwMode="auto">
          <a:xfrm>
            <a:off x="4270375" y="3667125"/>
            <a:ext cx="1200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目的端口</a:t>
            </a:r>
          </a:p>
        </p:txBody>
      </p:sp>
      <p:sp>
        <p:nvSpPr>
          <p:cNvPr id="16" name="Text Box 15">
            <a:extLst>
              <a:ext uri="{FF2B5EF4-FFF2-40B4-BE49-F238E27FC236}">
                <a16:creationId xmlns:a16="http://schemas.microsoft.com/office/drawing/2014/main" id="{3E8A96E0-09B6-4ED0-BB39-83C75D819259}"/>
              </a:ext>
            </a:extLst>
          </p:cNvPr>
          <p:cNvSpPr txBox="1">
            <a:spLocks noChangeArrowheads="1"/>
          </p:cNvSpPr>
          <p:nvPr/>
        </p:nvSpPr>
        <p:spPr bwMode="auto">
          <a:xfrm>
            <a:off x="5570537" y="3676650"/>
            <a:ext cx="851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长  度</a:t>
            </a:r>
          </a:p>
        </p:txBody>
      </p:sp>
      <p:sp>
        <p:nvSpPr>
          <p:cNvPr id="17" name="Text Box 16">
            <a:extLst>
              <a:ext uri="{FF2B5EF4-FFF2-40B4-BE49-F238E27FC236}">
                <a16:creationId xmlns:a16="http://schemas.microsoft.com/office/drawing/2014/main" id="{A5AAEC3A-71C8-4397-86E9-4885D2B69DAB}"/>
              </a:ext>
            </a:extLst>
          </p:cNvPr>
          <p:cNvSpPr txBox="1">
            <a:spLocks noChangeArrowheads="1"/>
          </p:cNvSpPr>
          <p:nvPr/>
        </p:nvSpPr>
        <p:spPr bwMode="auto">
          <a:xfrm>
            <a:off x="6715125" y="3678237"/>
            <a:ext cx="946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检验和</a:t>
            </a:r>
          </a:p>
        </p:txBody>
      </p:sp>
      <p:sp>
        <p:nvSpPr>
          <p:cNvPr id="18" name="Line 17">
            <a:extLst>
              <a:ext uri="{FF2B5EF4-FFF2-40B4-BE49-F238E27FC236}">
                <a16:creationId xmlns:a16="http://schemas.microsoft.com/office/drawing/2014/main" id="{80D60DED-2304-45BA-B40F-B397E54AC2D3}"/>
              </a:ext>
            </a:extLst>
          </p:cNvPr>
          <p:cNvSpPr>
            <a:spLocks noChangeShapeType="1"/>
          </p:cNvSpPr>
          <p:nvPr/>
        </p:nvSpPr>
        <p:spPr bwMode="auto">
          <a:xfrm>
            <a:off x="5638800" y="2538412"/>
            <a:ext cx="0"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8">
            <a:extLst>
              <a:ext uri="{FF2B5EF4-FFF2-40B4-BE49-F238E27FC236}">
                <a16:creationId xmlns:a16="http://schemas.microsoft.com/office/drawing/2014/main" id="{4B1DD4B3-2236-44AB-B076-D9FB94744B16}"/>
              </a:ext>
            </a:extLst>
          </p:cNvPr>
          <p:cNvSpPr>
            <a:spLocks noChangeShapeType="1"/>
          </p:cNvSpPr>
          <p:nvPr/>
        </p:nvSpPr>
        <p:spPr bwMode="auto">
          <a:xfrm>
            <a:off x="6172200" y="2538412"/>
            <a:ext cx="1587"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9">
            <a:extLst>
              <a:ext uri="{FF2B5EF4-FFF2-40B4-BE49-F238E27FC236}">
                <a16:creationId xmlns:a16="http://schemas.microsoft.com/office/drawing/2014/main" id="{AFB223AD-7525-46A4-A47D-1FCF62DCD1B3}"/>
              </a:ext>
            </a:extLst>
          </p:cNvPr>
          <p:cNvSpPr>
            <a:spLocks noChangeShapeType="1"/>
          </p:cNvSpPr>
          <p:nvPr/>
        </p:nvSpPr>
        <p:spPr bwMode="auto">
          <a:xfrm>
            <a:off x="6705600" y="2538412"/>
            <a:ext cx="0" cy="457200"/>
          </a:xfrm>
          <a:prstGeom prst="line">
            <a:avLst/>
          </a:prstGeom>
          <a:noFill/>
          <a:ln w="9525">
            <a:solidFill>
              <a:srgbClr val="1C1C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Text Box 20">
            <a:extLst>
              <a:ext uri="{FF2B5EF4-FFF2-40B4-BE49-F238E27FC236}">
                <a16:creationId xmlns:a16="http://schemas.microsoft.com/office/drawing/2014/main" id="{88EA0DC7-82D3-48E5-A93B-819175F775CE}"/>
              </a:ext>
            </a:extLst>
          </p:cNvPr>
          <p:cNvSpPr txBox="1">
            <a:spLocks noChangeArrowheads="1"/>
          </p:cNvSpPr>
          <p:nvPr/>
        </p:nvSpPr>
        <p:spPr bwMode="auto">
          <a:xfrm>
            <a:off x="6694487" y="2535237"/>
            <a:ext cx="1230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UDP</a:t>
            </a:r>
            <a:r>
              <a:rPr lang="zh-CN" altLang="en-US" sz="2000">
                <a:solidFill>
                  <a:srgbClr val="333399"/>
                </a:solidFill>
                <a:latin typeface="Comic Sans MS" panose="030F0702030302020204" pitchFamily="66" charset="0"/>
                <a:ea typeface="微软雅黑" panose="020B0503020204020204" pitchFamily="34" charset="-122"/>
              </a:rPr>
              <a:t>长度</a:t>
            </a:r>
          </a:p>
        </p:txBody>
      </p:sp>
      <p:sp>
        <p:nvSpPr>
          <p:cNvPr id="22" name="Text Box 21">
            <a:extLst>
              <a:ext uri="{FF2B5EF4-FFF2-40B4-BE49-F238E27FC236}">
                <a16:creationId xmlns:a16="http://schemas.microsoft.com/office/drawing/2014/main" id="{81FF608C-CECF-4890-89D6-111F429FD2FB}"/>
              </a:ext>
            </a:extLst>
          </p:cNvPr>
          <p:cNvSpPr txBox="1">
            <a:spLocks noChangeArrowheads="1"/>
          </p:cNvSpPr>
          <p:nvPr/>
        </p:nvSpPr>
        <p:spPr bwMode="auto">
          <a:xfrm>
            <a:off x="1568450" y="2535237"/>
            <a:ext cx="13805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源 </a:t>
            </a:r>
            <a:r>
              <a:rPr lang="en-US" altLang="zh-CN" sz="2000">
                <a:solidFill>
                  <a:srgbClr val="333399"/>
                </a:solidFill>
                <a:latin typeface="Comic Sans MS" panose="030F0702030302020204" pitchFamily="66" charset="0"/>
                <a:ea typeface="微软雅黑" panose="020B0503020204020204" pitchFamily="34" charset="-122"/>
              </a:rPr>
              <a:t>IP </a:t>
            </a:r>
            <a:r>
              <a:rPr lang="zh-CN" altLang="en-US" sz="2000">
                <a:solidFill>
                  <a:srgbClr val="333399"/>
                </a:solidFill>
                <a:latin typeface="Comic Sans MS" panose="030F0702030302020204" pitchFamily="66" charset="0"/>
                <a:ea typeface="微软雅黑" panose="020B0503020204020204" pitchFamily="34" charset="-122"/>
              </a:rPr>
              <a:t>地址</a:t>
            </a:r>
          </a:p>
        </p:txBody>
      </p:sp>
      <p:sp>
        <p:nvSpPr>
          <p:cNvPr id="23" name="Text Box 22">
            <a:extLst>
              <a:ext uri="{FF2B5EF4-FFF2-40B4-BE49-F238E27FC236}">
                <a16:creationId xmlns:a16="http://schemas.microsoft.com/office/drawing/2014/main" id="{FE3C908B-CDB7-4E2F-8BEC-B5902BD7C45E}"/>
              </a:ext>
            </a:extLst>
          </p:cNvPr>
          <p:cNvSpPr txBox="1">
            <a:spLocks noChangeArrowheads="1"/>
          </p:cNvSpPr>
          <p:nvPr/>
        </p:nvSpPr>
        <p:spPr bwMode="auto">
          <a:xfrm>
            <a:off x="3706812" y="2535237"/>
            <a:ext cx="16369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目的 </a:t>
            </a:r>
            <a:r>
              <a:rPr lang="en-US" altLang="zh-CN" sz="2000">
                <a:solidFill>
                  <a:srgbClr val="333399"/>
                </a:solidFill>
                <a:latin typeface="Comic Sans MS" panose="030F0702030302020204" pitchFamily="66" charset="0"/>
                <a:ea typeface="微软雅黑" panose="020B0503020204020204" pitchFamily="34" charset="-122"/>
              </a:rPr>
              <a:t>IP </a:t>
            </a:r>
            <a:r>
              <a:rPr lang="zh-CN" altLang="en-US" sz="2000">
                <a:solidFill>
                  <a:srgbClr val="333399"/>
                </a:solidFill>
                <a:latin typeface="Comic Sans MS" panose="030F0702030302020204" pitchFamily="66" charset="0"/>
                <a:ea typeface="微软雅黑" panose="020B0503020204020204" pitchFamily="34" charset="-122"/>
              </a:rPr>
              <a:t>地址</a:t>
            </a:r>
          </a:p>
        </p:txBody>
      </p:sp>
      <p:sp>
        <p:nvSpPr>
          <p:cNvPr id="24" name="Text Box 23">
            <a:extLst>
              <a:ext uri="{FF2B5EF4-FFF2-40B4-BE49-F238E27FC236}">
                <a16:creationId xmlns:a16="http://schemas.microsoft.com/office/drawing/2014/main" id="{4A08B53A-4046-41C6-BCD0-32319F6A0695}"/>
              </a:ext>
            </a:extLst>
          </p:cNvPr>
          <p:cNvSpPr txBox="1">
            <a:spLocks noChangeArrowheads="1"/>
          </p:cNvSpPr>
          <p:nvPr/>
        </p:nvSpPr>
        <p:spPr bwMode="auto">
          <a:xfrm>
            <a:off x="5740400" y="2535237"/>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0</a:t>
            </a:r>
          </a:p>
        </p:txBody>
      </p:sp>
      <p:sp>
        <p:nvSpPr>
          <p:cNvPr id="25" name="Text Box 24">
            <a:extLst>
              <a:ext uri="{FF2B5EF4-FFF2-40B4-BE49-F238E27FC236}">
                <a16:creationId xmlns:a16="http://schemas.microsoft.com/office/drawing/2014/main" id="{0757EE10-733F-455C-B917-BF4C6DB04D21}"/>
              </a:ext>
            </a:extLst>
          </p:cNvPr>
          <p:cNvSpPr txBox="1">
            <a:spLocks noChangeArrowheads="1"/>
          </p:cNvSpPr>
          <p:nvPr/>
        </p:nvSpPr>
        <p:spPr bwMode="auto">
          <a:xfrm>
            <a:off x="6118225" y="25527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17</a:t>
            </a:r>
          </a:p>
        </p:txBody>
      </p:sp>
      <p:sp>
        <p:nvSpPr>
          <p:cNvPr id="26" name="Text Box 25">
            <a:extLst>
              <a:ext uri="{FF2B5EF4-FFF2-40B4-BE49-F238E27FC236}">
                <a16:creationId xmlns:a16="http://schemas.microsoft.com/office/drawing/2014/main" id="{F17C0B40-8213-4AC0-9030-FD4495C5ED98}"/>
              </a:ext>
            </a:extLst>
          </p:cNvPr>
          <p:cNvSpPr txBox="1">
            <a:spLocks noChangeArrowheads="1"/>
          </p:cNvSpPr>
          <p:nvPr/>
        </p:nvSpPr>
        <p:spPr bwMode="auto">
          <a:xfrm>
            <a:off x="573087" y="2155825"/>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000000"/>
                </a:solidFill>
                <a:latin typeface="Comic Sans MS" panose="030F0702030302020204" pitchFamily="66" charset="0"/>
                <a:ea typeface="微软雅黑" panose="020B0503020204020204" pitchFamily="34" charset="-122"/>
              </a:rPr>
              <a:t>字节</a:t>
            </a:r>
          </a:p>
        </p:txBody>
      </p:sp>
      <p:sp>
        <p:nvSpPr>
          <p:cNvPr id="27" name="Text Box 26">
            <a:extLst>
              <a:ext uri="{FF2B5EF4-FFF2-40B4-BE49-F238E27FC236}">
                <a16:creationId xmlns:a16="http://schemas.microsoft.com/office/drawing/2014/main" id="{AAD5C953-DE99-479A-8F14-9A8F95935D6F}"/>
              </a:ext>
            </a:extLst>
          </p:cNvPr>
          <p:cNvSpPr txBox="1">
            <a:spLocks noChangeArrowheads="1"/>
          </p:cNvSpPr>
          <p:nvPr/>
        </p:nvSpPr>
        <p:spPr bwMode="auto">
          <a:xfrm>
            <a:off x="2117725" y="2133600"/>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4</a:t>
            </a:r>
          </a:p>
        </p:txBody>
      </p:sp>
      <p:sp>
        <p:nvSpPr>
          <p:cNvPr id="28" name="Text Box 27">
            <a:extLst>
              <a:ext uri="{FF2B5EF4-FFF2-40B4-BE49-F238E27FC236}">
                <a16:creationId xmlns:a16="http://schemas.microsoft.com/office/drawing/2014/main" id="{0D50C47A-2498-4476-BBF4-7F518E4CF1BB}"/>
              </a:ext>
            </a:extLst>
          </p:cNvPr>
          <p:cNvSpPr txBox="1">
            <a:spLocks noChangeArrowheads="1"/>
          </p:cNvSpPr>
          <p:nvPr/>
        </p:nvSpPr>
        <p:spPr bwMode="auto">
          <a:xfrm>
            <a:off x="4344987" y="2133600"/>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4</a:t>
            </a:r>
          </a:p>
        </p:txBody>
      </p:sp>
      <p:sp>
        <p:nvSpPr>
          <p:cNvPr id="29" name="Text Box 28">
            <a:extLst>
              <a:ext uri="{FF2B5EF4-FFF2-40B4-BE49-F238E27FC236}">
                <a16:creationId xmlns:a16="http://schemas.microsoft.com/office/drawing/2014/main" id="{2E6AE9CD-C8C5-4454-B0FE-6FF610D6EF4C}"/>
              </a:ext>
            </a:extLst>
          </p:cNvPr>
          <p:cNvSpPr txBox="1">
            <a:spLocks noChangeArrowheads="1"/>
          </p:cNvSpPr>
          <p:nvPr/>
        </p:nvSpPr>
        <p:spPr bwMode="auto">
          <a:xfrm>
            <a:off x="5740400" y="2133600"/>
            <a:ext cx="3000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1</a:t>
            </a:r>
          </a:p>
        </p:txBody>
      </p:sp>
      <p:sp>
        <p:nvSpPr>
          <p:cNvPr id="30" name="Text Box 29">
            <a:extLst>
              <a:ext uri="{FF2B5EF4-FFF2-40B4-BE49-F238E27FC236}">
                <a16:creationId xmlns:a16="http://schemas.microsoft.com/office/drawing/2014/main" id="{1213E8A8-2ED9-45A0-9181-8C9654580457}"/>
              </a:ext>
            </a:extLst>
          </p:cNvPr>
          <p:cNvSpPr txBox="1">
            <a:spLocks noChangeArrowheads="1"/>
          </p:cNvSpPr>
          <p:nvPr/>
        </p:nvSpPr>
        <p:spPr bwMode="auto">
          <a:xfrm>
            <a:off x="6261100" y="2133600"/>
            <a:ext cx="3000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1</a:t>
            </a:r>
          </a:p>
        </p:txBody>
      </p:sp>
      <p:sp>
        <p:nvSpPr>
          <p:cNvPr id="31" name="Text Box 30">
            <a:extLst>
              <a:ext uri="{FF2B5EF4-FFF2-40B4-BE49-F238E27FC236}">
                <a16:creationId xmlns:a16="http://schemas.microsoft.com/office/drawing/2014/main" id="{4574FF8F-9A86-488B-90D0-5E937772B6F8}"/>
              </a:ext>
            </a:extLst>
          </p:cNvPr>
          <p:cNvSpPr txBox="1">
            <a:spLocks noChangeArrowheads="1"/>
          </p:cNvSpPr>
          <p:nvPr/>
        </p:nvSpPr>
        <p:spPr bwMode="auto">
          <a:xfrm>
            <a:off x="7048500" y="2133600"/>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2</a:t>
            </a:r>
          </a:p>
        </p:txBody>
      </p:sp>
      <p:sp>
        <p:nvSpPr>
          <p:cNvPr id="32" name="Text Box 31">
            <a:extLst>
              <a:ext uri="{FF2B5EF4-FFF2-40B4-BE49-F238E27FC236}">
                <a16:creationId xmlns:a16="http://schemas.microsoft.com/office/drawing/2014/main" id="{20C6724E-5435-4D5C-9222-FC08D89983F5}"/>
              </a:ext>
            </a:extLst>
          </p:cNvPr>
          <p:cNvSpPr txBox="1">
            <a:spLocks noChangeArrowheads="1"/>
          </p:cNvSpPr>
          <p:nvPr/>
        </p:nvSpPr>
        <p:spPr bwMode="auto">
          <a:xfrm>
            <a:off x="2243137" y="3303587"/>
            <a:ext cx="457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12</a:t>
            </a:r>
          </a:p>
        </p:txBody>
      </p:sp>
      <p:sp>
        <p:nvSpPr>
          <p:cNvPr id="33" name="Text Box 32">
            <a:extLst>
              <a:ext uri="{FF2B5EF4-FFF2-40B4-BE49-F238E27FC236}">
                <a16:creationId xmlns:a16="http://schemas.microsoft.com/office/drawing/2014/main" id="{6452353F-76DE-4C31-A181-00881120949B}"/>
              </a:ext>
            </a:extLst>
          </p:cNvPr>
          <p:cNvSpPr txBox="1">
            <a:spLocks noChangeArrowheads="1"/>
          </p:cNvSpPr>
          <p:nvPr/>
        </p:nvSpPr>
        <p:spPr bwMode="auto">
          <a:xfrm>
            <a:off x="3513137" y="3308350"/>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2</a:t>
            </a:r>
          </a:p>
        </p:txBody>
      </p:sp>
      <p:sp>
        <p:nvSpPr>
          <p:cNvPr id="34" name="Text Box 33">
            <a:extLst>
              <a:ext uri="{FF2B5EF4-FFF2-40B4-BE49-F238E27FC236}">
                <a16:creationId xmlns:a16="http://schemas.microsoft.com/office/drawing/2014/main" id="{152E537C-0EA6-4F25-89D7-66DDA072C398}"/>
              </a:ext>
            </a:extLst>
          </p:cNvPr>
          <p:cNvSpPr txBox="1">
            <a:spLocks noChangeArrowheads="1"/>
          </p:cNvSpPr>
          <p:nvPr/>
        </p:nvSpPr>
        <p:spPr bwMode="auto">
          <a:xfrm>
            <a:off x="4738687" y="3308350"/>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2</a:t>
            </a:r>
          </a:p>
        </p:txBody>
      </p:sp>
      <p:sp>
        <p:nvSpPr>
          <p:cNvPr id="35" name="Text Box 34">
            <a:extLst>
              <a:ext uri="{FF2B5EF4-FFF2-40B4-BE49-F238E27FC236}">
                <a16:creationId xmlns:a16="http://schemas.microsoft.com/office/drawing/2014/main" id="{7D42A634-E7E2-4D67-AC6B-CA86E7C57D22}"/>
              </a:ext>
            </a:extLst>
          </p:cNvPr>
          <p:cNvSpPr txBox="1">
            <a:spLocks noChangeArrowheads="1"/>
          </p:cNvSpPr>
          <p:nvPr/>
        </p:nvSpPr>
        <p:spPr bwMode="auto">
          <a:xfrm>
            <a:off x="5808662" y="3308350"/>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2</a:t>
            </a:r>
          </a:p>
        </p:txBody>
      </p:sp>
      <p:sp>
        <p:nvSpPr>
          <p:cNvPr id="36" name="Text Box 35">
            <a:extLst>
              <a:ext uri="{FF2B5EF4-FFF2-40B4-BE49-F238E27FC236}">
                <a16:creationId xmlns:a16="http://schemas.microsoft.com/office/drawing/2014/main" id="{CB0FE843-4EED-4128-8D67-5C5C6A49030B}"/>
              </a:ext>
            </a:extLst>
          </p:cNvPr>
          <p:cNvSpPr txBox="1">
            <a:spLocks noChangeArrowheads="1"/>
          </p:cNvSpPr>
          <p:nvPr/>
        </p:nvSpPr>
        <p:spPr bwMode="auto">
          <a:xfrm>
            <a:off x="7026275" y="3308350"/>
            <a:ext cx="341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Comic Sans MS" panose="030F0702030302020204" pitchFamily="66" charset="0"/>
                <a:ea typeface="微软雅黑" panose="020B0503020204020204" pitchFamily="34" charset="-122"/>
              </a:rPr>
              <a:t>2</a:t>
            </a:r>
          </a:p>
        </p:txBody>
      </p:sp>
      <p:sp>
        <p:nvSpPr>
          <p:cNvPr id="37" name="Text Box 36">
            <a:extLst>
              <a:ext uri="{FF2B5EF4-FFF2-40B4-BE49-F238E27FC236}">
                <a16:creationId xmlns:a16="http://schemas.microsoft.com/office/drawing/2014/main" id="{A2CD7C86-9715-4FFA-886C-1A853D3A7F89}"/>
              </a:ext>
            </a:extLst>
          </p:cNvPr>
          <p:cNvSpPr txBox="1">
            <a:spLocks noChangeArrowheads="1"/>
          </p:cNvSpPr>
          <p:nvPr/>
        </p:nvSpPr>
        <p:spPr bwMode="auto">
          <a:xfrm>
            <a:off x="1085850" y="3303587"/>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000000"/>
                </a:solidFill>
                <a:latin typeface="Comic Sans MS" panose="030F0702030302020204" pitchFamily="66" charset="0"/>
                <a:ea typeface="微软雅黑" panose="020B0503020204020204" pitchFamily="34" charset="-122"/>
              </a:rPr>
              <a:t>字节</a:t>
            </a:r>
          </a:p>
        </p:txBody>
      </p:sp>
      <p:grpSp>
        <p:nvGrpSpPr>
          <p:cNvPr id="38" name="Group 37">
            <a:extLst>
              <a:ext uri="{FF2B5EF4-FFF2-40B4-BE49-F238E27FC236}">
                <a16:creationId xmlns:a16="http://schemas.microsoft.com/office/drawing/2014/main" id="{42A5D2DB-90B1-4F08-8AE5-CACC5275F78F}"/>
              </a:ext>
            </a:extLst>
          </p:cNvPr>
          <p:cNvGrpSpPr>
            <a:grpSpLocks/>
          </p:cNvGrpSpPr>
          <p:nvPr/>
        </p:nvGrpSpPr>
        <p:grpSpPr bwMode="auto">
          <a:xfrm>
            <a:off x="4886325" y="466725"/>
            <a:ext cx="4105275" cy="1666875"/>
            <a:chOff x="2699" y="0"/>
            <a:chExt cx="2586" cy="1050"/>
          </a:xfrm>
        </p:grpSpPr>
        <p:grpSp>
          <p:nvGrpSpPr>
            <p:cNvPr id="39" name="Group 38">
              <a:extLst>
                <a:ext uri="{FF2B5EF4-FFF2-40B4-BE49-F238E27FC236}">
                  <a16:creationId xmlns:a16="http://schemas.microsoft.com/office/drawing/2014/main" id="{63DCC269-837D-4976-A438-6A41F0AA9B08}"/>
                </a:ext>
              </a:extLst>
            </p:cNvPr>
            <p:cNvGrpSpPr>
              <a:grpSpLocks/>
            </p:cNvGrpSpPr>
            <p:nvPr/>
          </p:nvGrpSpPr>
          <p:grpSpPr bwMode="auto">
            <a:xfrm>
              <a:off x="2744" y="164"/>
              <a:ext cx="2541" cy="886"/>
              <a:chOff x="2744" y="164"/>
              <a:chExt cx="2541" cy="886"/>
            </a:xfrm>
          </p:grpSpPr>
          <p:pic>
            <p:nvPicPr>
              <p:cNvPr id="41" name="Picture 39">
                <a:extLst>
                  <a:ext uri="{FF2B5EF4-FFF2-40B4-BE49-F238E27FC236}">
                    <a16:creationId xmlns:a16="http://schemas.microsoft.com/office/drawing/2014/main" id="{CC325F10-A2C8-4DDF-8A1A-9365307E4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 y="164"/>
                <a:ext cx="2541" cy="886"/>
              </a:xfrm>
              <a:prstGeom prst="rect">
                <a:avLst/>
              </a:prstGeom>
              <a:solidFill>
                <a:srgbClr val="00E4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 Box 40">
                <a:extLst>
                  <a:ext uri="{FF2B5EF4-FFF2-40B4-BE49-F238E27FC236}">
                    <a16:creationId xmlns:a16="http://schemas.microsoft.com/office/drawing/2014/main" id="{F05B5150-9EF6-4BE2-8992-AD09BECD0E5A}"/>
                  </a:ext>
                </a:extLst>
              </p:cNvPr>
              <p:cNvSpPr txBox="1">
                <a:spLocks noChangeArrowheads="1"/>
              </p:cNvSpPr>
              <p:nvPr/>
            </p:nvSpPr>
            <p:spPr bwMode="auto">
              <a:xfrm>
                <a:off x="4150" y="799"/>
                <a:ext cx="635"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UDP</a:t>
                </a:r>
                <a:r>
                  <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长度</a:t>
                </a:r>
              </a:p>
            </p:txBody>
          </p:sp>
          <p:sp>
            <p:nvSpPr>
              <p:cNvPr id="43" name="Text Box 41">
                <a:extLst>
                  <a:ext uri="{FF2B5EF4-FFF2-40B4-BE49-F238E27FC236}">
                    <a16:creationId xmlns:a16="http://schemas.microsoft.com/office/drawing/2014/main" id="{041031BF-7F70-4721-B262-1493D585A393}"/>
                  </a:ext>
                </a:extLst>
              </p:cNvPr>
              <p:cNvSpPr txBox="1">
                <a:spLocks noChangeArrowheads="1"/>
              </p:cNvSpPr>
              <p:nvPr/>
            </p:nvSpPr>
            <p:spPr bwMode="auto">
              <a:xfrm>
                <a:off x="3425" y="799"/>
                <a:ext cx="408"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协议</a:t>
                </a:r>
              </a:p>
            </p:txBody>
          </p:sp>
          <p:sp>
            <p:nvSpPr>
              <p:cNvPr id="44" name="Text Box 42">
                <a:extLst>
                  <a:ext uri="{FF2B5EF4-FFF2-40B4-BE49-F238E27FC236}">
                    <a16:creationId xmlns:a16="http://schemas.microsoft.com/office/drawing/2014/main" id="{33C32416-BEC3-4248-9F93-5C8EE16D2857}"/>
                  </a:ext>
                </a:extLst>
              </p:cNvPr>
              <p:cNvSpPr txBox="1">
                <a:spLocks noChangeArrowheads="1"/>
              </p:cNvSpPr>
              <p:nvPr/>
            </p:nvSpPr>
            <p:spPr bwMode="auto">
              <a:xfrm>
                <a:off x="2835" y="789"/>
                <a:ext cx="454"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0</a:t>
                </a:r>
                <a:endPar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Text Box 43">
                <a:extLst>
                  <a:ext uri="{FF2B5EF4-FFF2-40B4-BE49-F238E27FC236}">
                    <a16:creationId xmlns:a16="http://schemas.microsoft.com/office/drawing/2014/main" id="{1F1F735F-ACC7-4556-A3C1-3E538151BDCC}"/>
                  </a:ext>
                </a:extLst>
              </p:cNvPr>
              <p:cNvSpPr txBox="1">
                <a:spLocks noChangeArrowheads="1"/>
              </p:cNvSpPr>
              <p:nvPr/>
            </p:nvSpPr>
            <p:spPr bwMode="auto">
              <a:xfrm>
                <a:off x="3243" y="572"/>
                <a:ext cx="1451"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目的</a:t>
                </a:r>
                <a:r>
                  <a:rPr kumimoji="1"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地址</a:t>
                </a:r>
              </a:p>
            </p:txBody>
          </p:sp>
          <p:sp>
            <p:nvSpPr>
              <p:cNvPr id="46" name="Text Box 44">
                <a:extLst>
                  <a:ext uri="{FF2B5EF4-FFF2-40B4-BE49-F238E27FC236}">
                    <a16:creationId xmlns:a16="http://schemas.microsoft.com/office/drawing/2014/main" id="{520E5407-FE70-42CE-A9BD-B107E8E8A617}"/>
                  </a:ext>
                </a:extLst>
              </p:cNvPr>
              <p:cNvSpPr txBox="1">
                <a:spLocks noChangeArrowheads="1"/>
              </p:cNvSpPr>
              <p:nvPr/>
            </p:nvSpPr>
            <p:spPr bwMode="auto">
              <a:xfrm>
                <a:off x="3334" y="346"/>
                <a:ext cx="1270"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源</a:t>
                </a:r>
                <a:r>
                  <a:rPr kumimoji="1"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地址</a:t>
                </a:r>
              </a:p>
            </p:txBody>
          </p:sp>
          <p:sp>
            <p:nvSpPr>
              <p:cNvPr id="47" name="Line 45">
                <a:extLst>
                  <a:ext uri="{FF2B5EF4-FFF2-40B4-BE49-F238E27FC236}">
                    <a16:creationId xmlns:a16="http://schemas.microsoft.com/office/drawing/2014/main" id="{6682A82E-6A7A-4011-9B1B-EA741B09806F}"/>
                  </a:ext>
                </a:extLst>
              </p:cNvPr>
              <p:cNvSpPr>
                <a:spLocks noChangeShapeType="1"/>
              </p:cNvSpPr>
              <p:nvPr/>
            </p:nvSpPr>
            <p:spPr bwMode="auto">
              <a:xfrm>
                <a:off x="2789" y="346"/>
                <a:ext cx="2450" cy="0"/>
              </a:xfrm>
              <a:prstGeom prst="line">
                <a:avLst/>
              </a:prstGeom>
              <a:noFill/>
              <a:ln w="9525">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40" name="Text Box 46">
              <a:extLst>
                <a:ext uri="{FF2B5EF4-FFF2-40B4-BE49-F238E27FC236}">
                  <a16:creationId xmlns:a16="http://schemas.microsoft.com/office/drawing/2014/main" id="{88349AD1-8971-4CCC-AF33-81AE73FB73E3}"/>
                </a:ext>
              </a:extLst>
            </p:cNvPr>
            <p:cNvSpPr txBox="1">
              <a:spLocks noChangeArrowheads="1"/>
            </p:cNvSpPr>
            <p:nvPr/>
          </p:nvSpPr>
          <p:spPr bwMode="auto">
            <a:xfrm>
              <a:off x="2699" y="0"/>
              <a:ext cx="11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1" lang="zh-CN" altLang="en-US"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伪头标</a:t>
              </a:r>
              <a:endParaRPr kumimoji="1" lang="en-US" altLang="zh-CN" sz="1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Tree>
    <p:extLst>
      <p:ext uri="{BB962C8B-B14F-4D97-AF65-F5344CB8AC3E}">
        <p14:creationId xmlns:p14="http://schemas.microsoft.com/office/powerpoint/2010/main" val="32270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C17748-8605-4309-B715-3CE132099B47}"/>
              </a:ext>
            </a:extLst>
          </p:cNvPr>
          <p:cNvSpPr>
            <a:spLocks noGrp="1"/>
          </p:cNvSpPr>
          <p:nvPr>
            <p:ph type="title"/>
          </p:nvPr>
        </p:nvSpPr>
        <p:spPr/>
        <p:txBody>
          <a:bodyPr/>
          <a:lstStyle/>
          <a:p>
            <a:r>
              <a:rPr lang="en-US" altLang="zh-CN" dirty="0"/>
              <a:t>UDP</a:t>
            </a:r>
            <a:r>
              <a:rPr lang="zh-CN" altLang="en-US" dirty="0"/>
              <a:t>应用</a:t>
            </a:r>
          </a:p>
        </p:txBody>
      </p:sp>
      <p:sp>
        <p:nvSpPr>
          <p:cNvPr id="3" name="内容占位符 2">
            <a:extLst>
              <a:ext uri="{FF2B5EF4-FFF2-40B4-BE49-F238E27FC236}">
                <a16:creationId xmlns:a16="http://schemas.microsoft.com/office/drawing/2014/main" id="{5450FD9D-9115-42A7-8F45-0126F43BBBD4}"/>
              </a:ext>
            </a:extLst>
          </p:cNvPr>
          <p:cNvSpPr>
            <a:spLocks noGrp="1"/>
          </p:cNvSpPr>
          <p:nvPr>
            <p:ph idx="1"/>
          </p:nvPr>
        </p:nvSpPr>
        <p:spPr>
          <a:xfrm>
            <a:off x="304800" y="1219200"/>
            <a:ext cx="8537575" cy="2438400"/>
          </a:xfrm>
        </p:spPr>
        <p:txBody>
          <a:bodyPr/>
          <a:lstStyle/>
          <a:p>
            <a:pPr eaLnBrk="1" hangingPunct="1"/>
            <a:r>
              <a:rPr lang="zh-CN" altLang="en-US" b="1" dirty="0"/>
              <a:t>具有简单高效的特点</a:t>
            </a:r>
            <a:endParaRPr lang="en-US" altLang="zh-CN" b="1" dirty="0"/>
          </a:p>
          <a:p>
            <a:pPr eaLnBrk="1" hangingPunct="1"/>
            <a:r>
              <a:rPr lang="zh-CN" altLang="en-US" b="1" dirty="0"/>
              <a:t>客户</a:t>
            </a:r>
            <a:r>
              <a:rPr lang="en-US" altLang="zh-CN" b="1" dirty="0"/>
              <a:t>-</a:t>
            </a:r>
            <a:r>
              <a:rPr lang="zh-CN" altLang="en-US" b="1" dirty="0"/>
              <a:t>服务器模式的简单查询类应用</a:t>
            </a:r>
          </a:p>
          <a:p>
            <a:pPr lvl="1" eaLnBrk="1" hangingPunct="1"/>
            <a:r>
              <a:rPr lang="en-US" altLang="zh-CN" b="1" dirty="0"/>
              <a:t>DNS</a:t>
            </a:r>
            <a:r>
              <a:rPr lang="zh-CN" altLang="en-US" b="1" dirty="0"/>
              <a:t>：</a:t>
            </a:r>
            <a:r>
              <a:rPr lang="en-US" altLang="zh-CN" b="1" dirty="0"/>
              <a:t>Domain Name System </a:t>
            </a:r>
            <a:endParaRPr lang="zh-CN" altLang="en-US" b="1" dirty="0"/>
          </a:p>
          <a:p>
            <a:pPr eaLnBrk="1" hangingPunct="1"/>
            <a:r>
              <a:rPr lang="zh-CN" altLang="en-US" b="1" dirty="0"/>
              <a:t>话音、视频等实时多媒体应用 </a:t>
            </a:r>
          </a:p>
          <a:p>
            <a:endParaRPr lang="zh-CN" altLang="en-US" dirty="0"/>
          </a:p>
        </p:txBody>
      </p:sp>
      <p:sp>
        <p:nvSpPr>
          <p:cNvPr id="4" name="Rectangle 4">
            <a:extLst>
              <a:ext uri="{FF2B5EF4-FFF2-40B4-BE49-F238E27FC236}">
                <a16:creationId xmlns:a16="http://schemas.microsoft.com/office/drawing/2014/main" id="{A76E3BBF-FB50-4B1D-936F-D625B1E88314}"/>
              </a:ext>
            </a:extLst>
          </p:cNvPr>
          <p:cNvSpPr>
            <a:spLocks noChangeArrowheads="1"/>
          </p:cNvSpPr>
          <p:nvPr/>
        </p:nvSpPr>
        <p:spPr bwMode="auto">
          <a:xfrm>
            <a:off x="755650" y="4191000"/>
            <a:ext cx="7632700" cy="12969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CN" altLang="en-US" sz="3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问题：为什么要在</a:t>
            </a:r>
            <a:r>
              <a:rPr kumimoji="1" lang="en-US" altLang="zh-CN" sz="3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Internet</a:t>
            </a:r>
            <a:r>
              <a:rPr kumimoji="1" lang="zh-CN" altLang="en-US" sz="3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中引入</a:t>
            </a:r>
            <a:r>
              <a:rPr kumimoji="1" lang="en-US" altLang="zh-CN" sz="3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UDP</a:t>
            </a:r>
            <a:r>
              <a:rPr kumimoji="1" lang="zh-CN" altLang="en-US" sz="32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p>
        </p:txBody>
      </p:sp>
    </p:spTree>
    <p:extLst>
      <p:ext uri="{BB962C8B-B14F-4D97-AF65-F5344CB8AC3E}">
        <p14:creationId xmlns:p14="http://schemas.microsoft.com/office/powerpoint/2010/main" val="6241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t>8.1 </a:t>
            </a:r>
            <a:r>
              <a:rPr lang="zh-CN" altLang="en-GB" b="1" dirty="0"/>
              <a:t>传输层服务</a:t>
            </a:r>
          </a:p>
          <a:p>
            <a:pPr eaLnBrk="1" hangingPunct="1"/>
            <a:r>
              <a:rPr lang="en-GB" altLang="zh-CN" b="1" dirty="0"/>
              <a:t>8.2 </a:t>
            </a:r>
            <a:r>
              <a:rPr lang="zh-CN" altLang="en-GB" b="1" dirty="0"/>
              <a:t>传输层</a:t>
            </a:r>
            <a:r>
              <a:rPr lang="zh-CN" altLang="en-US" b="1" dirty="0"/>
              <a:t>寻址</a:t>
            </a:r>
            <a:endParaRPr lang="en-GB" altLang="zh-CN" b="1" dirty="0"/>
          </a:p>
          <a:p>
            <a:pPr eaLnBrk="1" hangingPunct="1"/>
            <a:r>
              <a:rPr lang="en-GB" altLang="zh-CN" b="1" dirty="0"/>
              <a:t>8.3 </a:t>
            </a:r>
            <a:r>
              <a:rPr lang="zh-CN" altLang="en-US" b="1" dirty="0"/>
              <a:t>传输层连接</a:t>
            </a:r>
          </a:p>
          <a:p>
            <a:pPr eaLnBrk="1" hangingPunct="1"/>
            <a:r>
              <a:rPr lang="en-US" altLang="zh-CN" b="1" dirty="0"/>
              <a:t>8.4 Internet</a:t>
            </a:r>
            <a:r>
              <a:rPr lang="zh-CN" altLang="en-US" b="1" dirty="0"/>
              <a:t>中的传输层协议</a:t>
            </a:r>
          </a:p>
          <a:p>
            <a:pPr lvl="1" eaLnBrk="1" hangingPunct="1"/>
            <a:r>
              <a:rPr lang="en-US" altLang="zh-CN" b="1" dirty="0"/>
              <a:t>8.4.1 </a:t>
            </a:r>
            <a:r>
              <a:rPr lang="zh-CN" altLang="en-US" b="1" dirty="0"/>
              <a:t>用户数据报协议</a:t>
            </a:r>
            <a:r>
              <a:rPr lang="en-US" altLang="zh-CN" b="1" dirty="0"/>
              <a:t>UDP</a:t>
            </a:r>
            <a:endParaRPr lang="en-GB" altLang="zh-CN" b="1" dirty="0"/>
          </a:p>
          <a:p>
            <a:pPr lvl="1" eaLnBrk="1" hangingPunct="1"/>
            <a:r>
              <a:rPr lang="en-US" altLang="zh-CN" b="1" dirty="0">
                <a:solidFill>
                  <a:srgbClr val="FF0000"/>
                </a:solidFill>
              </a:rPr>
              <a:t>8.4.2 </a:t>
            </a:r>
            <a:r>
              <a:rPr lang="zh-CN" altLang="en-US" b="1" dirty="0">
                <a:solidFill>
                  <a:srgbClr val="FF0000"/>
                </a:solidFill>
              </a:rPr>
              <a:t>传输控制协议</a:t>
            </a:r>
            <a:r>
              <a:rPr lang="en-US" altLang="zh-CN" b="1" dirty="0">
                <a:solidFill>
                  <a:srgbClr val="FF0000"/>
                </a:solidFill>
              </a:rPr>
              <a:t>TCP</a:t>
            </a:r>
            <a:endParaRPr lang="zh-CN" altLang="en-US" b="1" dirty="0">
              <a:solidFill>
                <a:srgbClr val="FF0000"/>
              </a:solidFill>
            </a:endParaRPr>
          </a:p>
          <a:p>
            <a:pPr eaLnBrk="1" hangingPunct="1"/>
            <a:r>
              <a:rPr lang="en-GB" altLang="zh-CN" b="1" dirty="0"/>
              <a:t>8.5 </a:t>
            </a:r>
            <a:r>
              <a:rPr lang="en-US" altLang="zh-CN" b="1" dirty="0"/>
              <a:t>Berkeley Socket </a:t>
            </a:r>
          </a:p>
          <a:p>
            <a:pPr eaLnBrk="1" hangingPunct="1">
              <a:defRPr/>
            </a:pPr>
            <a:endParaRPr lang="zh-CN" altLang="en-US" b="1" dirty="0"/>
          </a:p>
        </p:txBody>
      </p:sp>
    </p:spTree>
    <p:extLst>
      <p:ext uri="{BB962C8B-B14F-4D97-AF65-F5344CB8AC3E}">
        <p14:creationId xmlns:p14="http://schemas.microsoft.com/office/powerpoint/2010/main" val="3809701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1029B-A756-48ED-A8A4-3F26905ACEA9}"/>
              </a:ext>
            </a:extLst>
          </p:cNvPr>
          <p:cNvSpPr>
            <a:spLocks noGrp="1"/>
          </p:cNvSpPr>
          <p:nvPr>
            <p:ph type="title"/>
          </p:nvPr>
        </p:nvSpPr>
        <p:spPr/>
        <p:txBody>
          <a:bodyPr/>
          <a:lstStyle/>
          <a:p>
            <a:r>
              <a:rPr lang="zh-CN" altLang="en-US" dirty="0"/>
              <a:t>传输控制协议</a:t>
            </a:r>
            <a:r>
              <a:rPr lang="en-US" altLang="zh-CN" dirty="0"/>
              <a:t>TCP</a:t>
            </a:r>
            <a:endParaRPr lang="zh-CN" altLang="en-US" dirty="0"/>
          </a:p>
        </p:txBody>
      </p:sp>
      <p:sp>
        <p:nvSpPr>
          <p:cNvPr id="3" name="内容占位符 2">
            <a:extLst>
              <a:ext uri="{FF2B5EF4-FFF2-40B4-BE49-F238E27FC236}">
                <a16:creationId xmlns:a16="http://schemas.microsoft.com/office/drawing/2014/main" id="{160CDBE4-D64A-41F8-A056-0F67B0F94034}"/>
              </a:ext>
            </a:extLst>
          </p:cNvPr>
          <p:cNvSpPr>
            <a:spLocks noGrp="1"/>
          </p:cNvSpPr>
          <p:nvPr>
            <p:ph idx="1"/>
          </p:nvPr>
        </p:nvSpPr>
        <p:spPr>
          <a:xfrm>
            <a:off x="827584" y="1268760"/>
            <a:ext cx="7772400" cy="4114800"/>
          </a:xfrm>
        </p:spPr>
        <p:txBody>
          <a:bodyPr/>
          <a:lstStyle/>
          <a:p>
            <a:pPr eaLnBrk="1" hangingPunct="1">
              <a:lnSpc>
                <a:spcPct val="114000"/>
              </a:lnSpc>
            </a:pPr>
            <a:r>
              <a:rPr lang="en-US" altLang="zh-CN" sz="2400" b="1" dirty="0"/>
              <a:t>TCP</a:t>
            </a:r>
            <a:r>
              <a:rPr lang="zh-CN" altLang="en-US" sz="2400" b="1" dirty="0"/>
              <a:t>：</a:t>
            </a:r>
            <a:r>
              <a:rPr lang="en-US" altLang="zh-CN" sz="2400" b="1" dirty="0"/>
              <a:t>Transmission Control Protocol</a:t>
            </a:r>
            <a:r>
              <a:rPr lang="zh-CN" altLang="en-US" sz="2400" b="1" dirty="0"/>
              <a:t> </a:t>
            </a:r>
            <a:r>
              <a:rPr lang="en-US" altLang="zh-CN" sz="2400" b="1" dirty="0"/>
              <a:t>(</a:t>
            </a:r>
            <a:r>
              <a:rPr lang="en-US" altLang="zh-CN" sz="2000" b="1" dirty="0"/>
              <a:t>RFC 793)</a:t>
            </a:r>
          </a:p>
          <a:p>
            <a:pPr eaLnBrk="1" hangingPunct="1">
              <a:lnSpc>
                <a:spcPct val="114000"/>
              </a:lnSpc>
            </a:pPr>
            <a:r>
              <a:rPr lang="en-US" altLang="zh-CN" sz="2400" b="1" dirty="0"/>
              <a:t>TCP</a:t>
            </a:r>
            <a:r>
              <a:rPr lang="zh-CN" altLang="en-US" sz="2400" b="1" dirty="0"/>
              <a:t>具有以下特性</a:t>
            </a:r>
          </a:p>
          <a:p>
            <a:pPr lvl="1" eaLnBrk="1" hangingPunct="1">
              <a:lnSpc>
                <a:spcPct val="114000"/>
              </a:lnSpc>
            </a:pPr>
            <a:r>
              <a:rPr lang="zh-CN" altLang="en-US" sz="2000" b="1" dirty="0"/>
              <a:t>可靠（</a:t>
            </a:r>
            <a:r>
              <a:rPr lang="en-US" altLang="zh-CN" sz="2000" b="1" dirty="0"/>
              <a:t>Reliability</a:t>
            </a:r>
            <a:r>
              <a:rPr lang="zh-CN" altLang="en-US" sz="2000" b="1" dirty="0"/>
              <a:t>）</a:t>
            </a:r>
          </a:p>
          <a:p>
            <a:pPr lvl="2" eaLnBrk="1" hangingPunct="1">
              <a:lnSpc>
                <a:spcPct val="114000"/>
              </a:lnSpc>
              <a:buFont typeface="Wingdings" panose="05000000000000000000" pitchFamily="2" charset="2"/>
              <a:buChar char="ü"/>
            </a:pPr>
            <a:r>
              <a:rPr lang="zh-CN" altLang="en-US" sz="1800" b="1" dirty="0"/>
              <a:t>发送端：超时重传</a:t>
            </a:r>
          </a:p>
          <a:p>
            <a:pPr lvl="2" eaLnBrk="1" hangingPunct="1">
              <a:lnSpc>
                <a:spcPct val="114000"/>
              </a:lnSpc>
              <a:buFont typeface="Wingdings" panose="05000000000000000000" pitchFamily="2" charset="2"/>
              <a:buChar char="ü"/>
            </a:pPr>
            <a:r>
              <a:rPr lang="zh-CN" altLang="en-US" sz="1800" b="1" dirty="0"/>
              <a:t>接收端：发送确认，缓存处理乱序</a:t>
            </a:r>
          </a:p>
          <a:p>
            <a:pPr lvl="1" eaLnBrk="1" hangingPunct="1">
              <a:lnSpc>
                <a:spcPct val="114000"/>
              </a:lnSpc>
            </a:pPr>
            <a:r>
              <a:rPr lang="zh-CN" altLang="en-US" sz="2000" b="1" dirty="0"/>
              <a:t>流量控制（</a:t>
            </a:r>
            <a:r>
              <a:rPr lang="en-US" altLang="zh-CN" sz="2000" b="1" dirty="0"/>
              <a:t>Flow Control</a:t>
            </a:r>
            <a:r>
              <a:rPr lang="zh-CN" altLang="en-US" sz="2000" b="1" dirty="0"/>
              <a:t>）</a:t>
            </a:r>
          </a:p>
          <a:p>
            <a:pPr lvl="1" eaLnBrk="1" hangingPunct="1">
              <a:lnSpc>
                <a:spcPct val="114000"/>
              </a:lnSpc>
            </a:pPr>
            <a:r>
              <a:rPr lang="zh-CN" altLang="en-US" sz="2000" b="1" dirty="0"/>
              <a:t>拥塞控制</a:t>
            </a:r>
            <a:r>
              <a:rPr lang="en-US" altLang="zh-CN" sz="2000" b="1" dirty="0"/>
              <a:t>(Congestion Control)</a:t>
            </a:r>
          </a:p>
          <a:p>
            <a:pPr lvl="1" eaLnBrk="1" hangingPunct="1">
              <a:lnSpc>
                <a:spcPct val="114000"/>
              </a:lnSpc>
            </a:pPr>
            <a:r>
              <a:rPr lang="zh-CN" altLang="en-US" sz="2000" b="1" dirty="0"/>
              <a:t>字节流传输（</a:t>
            </a:r>
            <a:r>
              <a:rPr lang="en-US" altLang="zh-CN" sz="2000" b="1" dirty="0"/>
              <a:t>Stream Transfer</a:t>
            </a:r>
            <a:r>
              <a:rPr lang="zh-CN" altLang="en-US" sz="2000" b="1" dirty="0"/>
              <a:t>）</a:t>
            </a:r>
          </a:p>
          <a:p>
            <a:pPr lvl="2" eaLnBrk="1" hangingPunct="1">
              <a:lnSpc>
                <a:spcPct val="114000"/>
              </a:lnSpc>
              <a:buFont typeface="Wingdings" panose="05000000000000000000" pitchFamily="2" charset="2"/>
              <a:buChar char="ü"/>
            </a:pPr>
            <a:r>
              <a:rPr lang="zh-CN" altLang="en-US" sz="1800" b="1" dirty="0"/>
              <a:t>滑动窗口机制：发送端每次发送的数据量由发送窗口大小决定，而不是以应用层递交的消息为单位；接收端每次向上层递交的数据量由落在接收窗口中并且有序的数据决定</a:t>
            </a:r>
            <a:endParaRPr lang="en-US" altLang="zh-CN" sz="1800" b="1" dirty="0"/>
          </a:p>
          <a:p>
            <a:pPr lvl="1" eaLnBrk="1" hangingPunct="1">
              <a:lnSpc>
                <a:spcPct val="114000"/>
              </a:lnSpc>
            </a:pPr>
            <a:r>
              <a:rPr lang="zh-CN" altLang="en-US" sz="2000" b="1" dirty="0"/>
              <a:t>全双工（</a:t>
            </a:r>
            <a:r>
              <a:rPr lang="en-US" altLang="zh-CN" sz="2000" b="1" dirty="0"/>
              <a:t>Full Duplex</a:t>
            </a:r>
            <a:r>
              <a:rPr lang="zh-CN" altLang="en-US" sz="2000" b="1" dirty="0"/>
              <a:t>）</a:t>
            </a:r>
          </a:p>
          <a:p>
            <a:pPr lvl="2" eaLnBrk="1" hangingPunct="1">
              <a:lnSpc>
                <a:spcPct val="114000"/>
              </a:lnSpc>
              <a:buFont typeface="Wingdings" panose="05000000000000000000" pitchFamily="2" charset="2"/>
              <a:buChar char="ü"/>
            </a:pPr>
            <a:r>
              <a:rPr lang="zh-CN" altLang="en-US" sz="1800" b="1" dirty="0"/>
              <a:t>两个方向的</a:t>
            </a:r>
            <a:r>
              <a:rPr lang="en-US" altLang="zh-CN" sz="1800" b="1" dirty="0"/>
              <a:t>TCP</a:t>
            </a:r>
            <a:r>
              <a:rPr lang="zh-CN" altLang="en-US" sz="1800" b="1" dirty="0"/>
              <a:t>数据流</a:t>
            </a:r>
          </a:p>
          <a:p>
            <a:pPr eaLnBrk="1" hangingPunct="1">
              <a:lnSpc>
                <a:spcPct val="114000"/>
              </a:lnSpc>
            </a:pPr>
            <a:r>
              <a:rPr lang="zh-CN" altLang="en-US" sz="2400" b="1" dirty="0"/>
              <a:t>传输的数据单元称为数据段（</a:t>
            </a:r>
            <a:r>
              <a:rPr lang="en-US" altLang="zh-CN" sz="2400" b="1" dirty="0"/>
              <a:t>Segment</a:t>
            </a:r>
            <a:r>
              <a:rPr lang="zh-CN" altLang="en-US" sz="2400" b="1" dirty="0"/>
              <a:t>）</a:t>
            </a:r>
          </a:p>
          <a:p>
            <a:pPr eaLnBrk="1" hangingPunct="1">
              <a:lnSpc>
                <a:spcPct val="80000"/>
              </a:lnSpc>
            </a:pPr>
            <a:endParaRPr lang="en-US" altLang="zh-CN" sz="2000" b="1" dirty="0"/>
          </a:p>
        </p:txBody>
      </p:sp>
    </p:spTree>
    <p:extLst>
      <p:ext uri="{BB962C8B-B14F-4D97-AF65-F5344CB8AC3E}">
        <p14:creationId xmlns:p14="http://schemas.microsoft.com/office/powerpoint/2010/main" val="2321795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70A97-5952-47FC-A0CF-9496E164E31E}"/>
              </a:ext>
            </a:extLst>
          </p:cNvPr>
          <p:cNvSpPr>
            <a:spLocks noGrp="1"/>
          </p:cNvSpPr>
          <p:nvPr>
            <p:ph type="title"/>
          </p:nvPr>
        </p:nvSpPr>
        <p:spPr/>
        <p:txBody>
          <a:bodyPr/>
          <a:lstStyle/>
          <a:p>
            <a:r>
              <a:rPr lang="en-US" altLang="zh-CN" dirty="0"/>
              <a:t>TCP</a:t>
            </a:r>
            <a:r>
              <a:rPr lang="zh-CN" altLang="en-US" dirty="0"/>
              <a:t>中的数据传输机制</a:t>
            </a:r>
          </a:p>
        </p:txBody>
      </p:sp>
      <p:pic>
        <p:nvPicPr>
          <p:cNvPr id="112" name="图片 111">
            <a:extLst>
              <a:ext uri="{FF2B5EF4-FFF2-40B4-BE49-F238E27FC236}">
                <a16:creationId xmlns:a16="http://schemas.microsoft.com/office/drawing/2014/main" id="{1E604810-E909-45CA-A009-38943EB114BB}"/>
              </a:ext>
            </a:extLst>
          </p:cNvPr>
          <p:cNvPicPr>
            <a:picLocks noChangeAspect="1"/>
          </p:cNvPicPr>
          <p:nvPr/>
        </p:nvPicPr>
        <p:blipFill>
          <a:blip r:embed="rId2"/>
          <a:stretch>
            <a:fillRect/>
          </a:stretch>
        </p:blipFill>
        <p:spPr>
          <a:xfrm>
            <a:off x="410078" y="1524000"/>
            <a:ext cx="8179554" cy="4648200"/>
          </a:xfrm>
          <a:prstGeom prst="rect">
            <a:avLst/>
          </a:prstGeom>
        </p:spPr>
      </p:pic>
    </p:spTree>
    <p:extLst>
      <p:ext uri="{BB962C8B-B14F-4D97-AF65-F5344CB8AC3E}">
        <p14:creationId xmlns:p14="http://schemas.microsoft.com/office/powerpoint/2010/main" val="1935746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59B485-D75B-44D5-B0EA-F0AEEA87E1AF}"/>
              </a:ext>
            </a:extLst>
          </p:cNvPr>
          <p:cNvSpPr>
            <a:spLocks noGrp="1"/>
          </p:cNvSpPr>
          <p:nvPr>
            <p:ph type="title"/>
          </p:nvPr>
        </p:nvSpPr>
        <p:spPr/>
        <p:txBody>
          <a:bodyPr/>
          <a:lstStyle/>
          <a:p>
            <a:r>
              <a:rPr lang="en-US" altLang="zh-CN" dirty="0"/>
              <a:t>TCP</a:t>
            </a:r>
            <a:r>
              <a:rPr lang="zh-CN" altLang="en-US" dirty="0"/>
              <a:t>头标</a:t>
            </a:r>
          </a:p>
        </p:txBody>
      </p:sp>
      <p:pic>
        <p:nvPicPr>
          <p:cNvPr id="4" name="Picture 4">
            <a:extLst>
              <a:ext uri="{FF2B5EF4-FFF2-40B4-BE49-F238E27FC236}">
                <a16:creationId xmlns:a16="http://schemas.microsoft.com/office/drawing/2014/main" id="{216134AE-099C-4F35-8630-BAF963B7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624637"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50834-35CF-42BA-8DA1-228D6F9F8DBD}"/>
              </a:ext>
            </a:extLst>
          </p:cNvPr>
          <p:cNvSpPr>
            <a:spLocks noGrp="1"/>
          </p:cNvSpPr>
          <p:nvPr>
            <p:ph type="title"/>
          </p:nvPr>
        </p:nvSpPr>
        <p:spPr/>
        <p:txBody>
          <a:bodyPr/>
          <a:lstStyle/>
          <a:p>
            <a:r>
              <a:rPr lang="zh-CN" altLang="en-US" dirty="0"/>
              <a:t>传输层服务</a:t>
            </a:r>
          </a:p>
        </p:txBody>
      </p:sp>
      <p:grpSp>
        <p:nvGrpSpPr>
          <p:cNvPr id="4" name="Group 4">
            <a:extLst>
              <a:ext uri="{FF2B5EF4-FFF2-40B4-BE49-F238E27FC236}">
                <a16:creationId xmlns:a16="http://schemas.microsoft.com/office/drawing/2014/main" id="{069E8C57-0027-4F92-B7F1-04CC2C387AA7}"/>
              </a:ext>
            </a:extLst>
          </p:cNvPr>
          <p:cNvGrpSpPr>
            <a:grpSpLocks/>
          </p:cNvGrpSpPr>
          <p:nvPr/>
        </p:nvGrpSpPr>
        <p:grpSpPr bwMode="auto">
          <a:xfrm>
            <a:off x="4800600" y="1500904"/>
            <a:ext cx="3938588" cy="4233862"/>
            <a:chOff x="2956" y="827"/>
            <a:chExt cx="2481" cy="2667"/>
          </a:xfrm>
        </p:grpSpPr>
        <p:sp>
          <p:nvSpPr>
            <p:cNvPr id="5" name="Freeform 5">
              <a:extLst>
                <a:ext uri="{FF2B5EF4-FFF2-40B4-BE49-F238E27FC236}">
                  <a16:creationId xmlns:a16="http://schemas.microsoft.com/office/drawing/2014/main" id="{94FBF397-E315-43AD-AD9E-3DAE61357CFE}"/>
                </a:ext>
              </a:extLst>
            </p:cNvPr>
            <p:cNvSpPr>
              <a:spLocks/>
            </p:cNvSpPr>
            <p:nvPr/>
          </p:nvSpPr>
          <p:spPr bwMode="auto">
            <a:xfrm>
              <a:off x="4276" y="1272"/>
              <a:ext cx="1133" cy="1055"/>
            </a:xfrm>
            <a:custGeom>
              <a:avLst/>
              <a:gdLst>
                <a:gd name="T0" fmla="*/ 44 w 1292"/>
                <a:gd name="T1" fmla="*/ 3 h 1255"/>
                <a:gd name="T2" fmla="*/ 7 w 1292"/>
                <a:gd name="T3" fmla="*/ 17 h 1255"/>
                <a:gd name="T4" fmla="*/ 5 w 1292"/>
                <a:gd name="T5" fmla="*/ 55 h 1255"/>
                <a:gd name="T6" fmla="*/ 10 w 1292"/>
                <a:gd name="T7" fmla="*/ 87 h 1255"/>
                <a:gd name="T8" fmla="*/ 45 w 1292"/>
                <a:gd name="T9" fmla="*/ 91 h 1255"/>
                <a:gd name="T10" fmla="*/ 118 w 1292"/>
                <a:gd name="T11" fmla="*/ 118 h 1255"/>
                <a:gd name="T12" fmla="*/ 180 w 1292"/>
                <a:gd name="T13" fmla="*/ 130 h 1255"/>
                <a:gd name="T14" fmla="*/ 217 w 1292"/>
                <a:gd name="T15" fmla="*/ 107 h 1255"/>
                <a:gd name="T16" fmla="*/ 231 w 1292"/>
                <a:gd name="T17" fmla="*/ 46 h 1255"/>
                <a:gd name="T18" fmla="*/ 218 w 1292"/>
                <a:gd name="T19" fmla="*/ 22 h 1255"/>
                <a:gd name="T20" fmla="*/ 135 w 1292"/>
                <a:gd name="T21" fmla="*/ 12 h 1255"/>
                <a:gd name="T22" fmla="*/ 44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 name="Freeform 6">
              <a:extLst>
                <a:ext uri="{FF2B5EF4-FFF2-40B4-BE49-F238E27FC236}">
                  <a16:creationId xmlns:a16="http://schemas.microsoft.com/office/drawing/2014/main" id="{86523912-4691-4839-8253-D439C353D692}"/>
                </a:ext>
              </a:extLst>
            </p:cNvPr>
            <p:cNvSpPr>
              <a:spLocks/>
            </p:cNvSpPr>
            <p:nvPr/>
          </p:nvSpPr>
          <p:spPr bwMode="auto">
            <a:xfrm>
              <a:off x="3092" y="1182"/>
              <a:ext cx="1176" cy="1001"/>
            </a:xfrm>
            <a:custGeom>
              <a:avLst/>
              <a:gdLst>
                <a:gd name="T0" fmla="*/ 100 w 1340"/>
                <a:gd name="T1" fmla="*/ 4 h 1191"/>
                <a:gd name="T2" fmla="*/ 15 w 1340"/>
                <a:gd name="T3" fmla="*/ 6 h 1191"/>
                <a:gd name="T4" fmla="*/ 11 w 1340"/>
                <a:gd name="T5" fmla="*/ 42 h 1191"/>
                <a:gd name="T6" fmla="*/ 5 w 1340"/>
                <a:gd name="T7" fmla="*/ 75 h 1191"/>
                <a:gd name="T8" fmla="*/ 20 w 1340"/>
                <a:gd name="T9" fmla="*/ 91 h 1191"/>
                <a:gd name="T10" fmla="*/ 99 w 1340"/>
                <a:gd name="T11" fmla="*/ 91 h 1191"/>
                <a:gd name="T12" fmla="*/ 117 w 1340"/>
                <a:gd name="T13" fmla="*/ 118 h 1191"/>
                <a:gd name="T14" fmla="*/ 226 w 1340"/>
                <a:gd name="T15" fmla="*/ 113 h 1191"/>
                <a:gd name="T16" fmla="*/ 234 w 1340"/>
                <a:gd name="T17" fmla="*/ 60 h 1191"/>
                <a:gd name="T18" fmla="*/ 220 w 1340"/>
                <a:gd name="T19" fmla="*/ 36 h 1191"/>
                <a:gd name="T20" fmla="*/ 140 w 1340"/>
                <a:gd name="T21" fmla="*/ 30 h 1191"/>
                <a:gd name="T22" fmla="*/ 100 w 1340"/>
                <a:gd name="T23" fmla="*/ 4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7" name="Freeform 7">
              <a:extLst>
                <a:ext uri="{FF2B5EF4-FFF2-40B4-BE49-F238E27FC236}">
                  <a16:creationId xmlns:a16="http://schemas.microsoft.com/office/drawing/2014/main" id="{0A737962-EDA3-488D-80D7-27931A462C2C}"/>
                </a:ext>
              </a:extLst>
            </p:cNvPr>
            <p:cNvSpPr>
              <a:spLocks/>
            </p:cNvSpPr>
            <p:nvPr/>
          </p:nvSpPr>
          <p:spPr bwMode="auto">
            <a:xfrm>
              <a:off x="3324" y="2096"/>
              <a:ext cx="1874" cy="1398"/>
            </a:xfrm>
            <a:custGeom>
              <a:avLst/>
              <a:gdLst>
                <a:gd name="T0" fmla="*/ 5 w 2135"/>
                <a:gd name="T1" fmla="*/ 68 h 1662"/>
                <a:gd name="T2" fmla="*/ 19 w 2135"/>
                <a:gd name="T3" fmla="*/ 8 h 1662"/>
                <a:gd name="T4" fmla="*/ 120 w 2135"/>
                <a:gd name="T5" fmla="*/ 20 h 1662"/>
                <a:gd name="T6" fmla="*/ 222 w 2135"/>
                <a:gd name="T7" fmla="*/ 10 h 1662"/>
                <a:gd name="T8" fmla="*/ 368 w 2135"/>
                <a:gd name="T9" fmla="*/ 43 h 1662"/>
                <a:gd name="T10" fmla="*/ 369 w 2135"/>
                <a:gd name="T11" fmla="*/ 121 h 1662"/>
                <a:gd name="T12" fmla="*/ 290 w 2135"/>
                <a:gd name="T13" fmla="*/ 168 h 1662"/>
                <a:gd name="T14" fmla="*/ 149 w 2135"/>
                <a:gd name="T15" fmla="*/ 160 h 1662"/>
                <a:gd name="T16" fmla="*/ 91 w 2135"/>
                <a:gd name="T17" fmla="*/ 134 h 1662"/>
                <a:gd name="T18" fmla="*/ 34 w 2135"/>
                <a:gd name="T19" fmla="*/ 113 h 1662"/>
                <a:gd name="T20" fmla="*/ 5 w 2135"/>
                <a:gd name="T21" fmla="*/ 6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8" name="Group 8">
              <a:extLst>
                <a:ext uri="{FF2B5EF4-FFF2-40B4-BE49-F238E27FC236}">
                  <a16:creationId xmlns:a16="http://schemas.microsoft.com/office/drawing/2014/main" id="{AD8279F5-D1B5-49F2-B716-B2C876A6B9FB}"/>
                </a:ext>
              </a:extLst>
            </p:cNvPr>
            <p:cNvGrpSpPr>
              <a:grpSpLocks/>
            </p:cNvGrpSpPr>
            <p:nvPr/>
          </p:nvGrpSpPr>
          <p:grpSpPr bwMode="auto">
            <a:xfrm>
              <a:off x="3166" y="1267"/>
              <a:ext cx="462" cy="201"/>
              <a:chOff x="3552" y="246"/>
              <a:chExt cx="527" cy="248"/>
            </a:xfrm>
          </p:grpSpPr>
          <p:graphicFrame>
            <p:nvGraphicFramePr>
              <p:cNvPr id="272" name="Object 9">
                <a:extLst>
                  <a:ext uri="{FF2B5EF4-FFF2-40B4-BE49-F238E27FC236}">
                    <a16:creationId xmlns:a16="http://schemas.microsoft.com/office/drawing/2014/main" id="{BACB41CE-3028-47E5-A6ED-340684D53DD8}"/>
                  </a:ext>
                </a:extLst>
              </p:cNvPr>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131" name="Clip" r:id="rId3" imgW="1307263" imgH="1084139" progId="MS_ClipArt_Gallery.2">
                      <p:embed/>
                    </p:oleObj>
                  </mc:Choice>
                  <mc:Fallback>
                    <p:oleObj name="Clip" r:id="rId3" imgW="1307263" imgH="1084139" progId="MS_ClipArt_Gallery.2">
                      <p:embed/>
                      <p:pic>
                        <p:nvPicPr>
                          <p:cNvPr id="272" name="Object 9">
                            <a:extLst>
                              <a:ext uri="{FF2B5EF4-FFF2-40B4-BE49-F238E27FC236}">
                                <a16:creationId xmlns:a16="http://schemas.microsoft.com/office/drawing/2014/main" id="{BACB41CE-3028-47E5-A6ED-340684D53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3" name="Object 10">
                <a:extLst>
                  <a:ext uri="{FF2B5EF4-FFF2-40B4-BE49-F238E27FC236}">
                    <a16:creationId xmlns:a16="http://schemas.microsoft.com/office/drawing/2014/main" id="{D983DB80-02ED-48C3-9C68-B15AA1192A7E}"/>
                  </a:ext>
                </a:extLst>
              </p:cNvPr>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132" name="Clip" r:id="rId5" imgW="681706" imgH="480401" progId="MS_ClipArt_Gallery.2">
                      <p:embed/>
                    </p:oleObj>
                  </mc:Choice>
                  <mc:Fallback>
                    <p:oleObj name="Clip" r:id="rId5" imgW="681706" imgH="480401" progId="MS_ClipArt_Gallery.2">
                      <p:embed/>
                      <p:pic>
                        <p:nvPicPr>
                          <p:cNvPr id="273" name="Object 10">
                            <a:extLst>
                              <a:ext uri="{FF2B5EF4-FFF2-40B4-BE49-F238E27FC236}">
                                <a16:creationId xmlns:a16="http://schemas.microsoft.com/office/drawing/2014/main" id="{D983DB80-02ED-48C3-9C68-B15AA1192A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4" name="Line 11">
                <a:extLst>
                  <a:ext uri="{FF2B5EF4-FFF2-40B4-BE49-F238E27FC236}">
                    <a16:creationId xmlns:a16="http://schemas.microsoft.com/office/drawing/2014/main" id="{D77EAD39-9895-42AE-B79A-7589534EC447}"/>
                  </a:ext>
                </a:extLst>
              </p:cNvPr>
              <p:cNvSpPr>
                <a:spLocks noChangeShapeType="1"/>
              </p:cNvSpPr>
              <p:nvPr/>
            </p:nvSpPr>
            <p:spPr bwMode="auto">
              <a:xfrm flipV="1">
                <a:off x="3844" y="434"/>
                <a:ext cx="82" cy="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9" name="Group 12">
              <a:extLst>
                <a:ext uri="{FF2B5EF4-FFF2-40B4-BE49-F238E27FC236}">
                  <a16:creationId xmlns:a16="http://schemas.microsoft.com/office/drawing/2014/main" id="{82CFFED5-9211-4FC4-8F76-77D3A242B792}"/>
                </a:ext>
              </a:extLst>
            </p:cNvPr>
            <p:cNvGrpSpPr>
              <a:grpSpLocks/>
            </p:cNvGrpSpPr>
            <p:nvPr/>
          </p:nvGrpSpPr>
          <p:grpSpPr bwMode="auto">
            <a:xfrm>
              <a:off x="3166" y="1642"/>
              <a:ext cx="462" cy="201"/>
              <a:chOff x="3552" y="246"/>
              <a:chExt cx="527" cy="248"/>
            </a:xfrm>
          </p:grpSpPr>
          <p:graphicFrame>
            <p:nvGraphicFramePr>
              <p:cNvPr id="269" name="Object 13">
                <a:extLst>
                  <a:ext uri="{FF2B5EF4-FFF2-40B4-BE49-F238E27FC236}">
                    <a16:creationId xmlns:a16="http://schemas.microsoft.com/office/drawing/2014/main" id="{AC06270E-7783-4708-9320-3D54E5EA50BE}"/>
                  </a:ext>
                </a:extLst>
              </p:cNvPr>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133" name="Clip" r:id="rId7" imgW="1307263" imgH="1084139" progId="MS_ClipArt_Gallery.2">
                      <p:embed/>
                    </p:oleObj>
                  </mc:Choice>
                  <mc:Fallback>
                    <p:oleObj name="Clip" r:id="rId7" imgW="1307263" imgH="1084139" progId="MS_ClipArt_Gallery.2">
                      <p:embed/>
                      <p:pic>
                        <p:nvPicPr>
                          <p:cNvPr id="269" name="Object 13">
                            <a:extLst>
                              <a:ext uri="{FF2B5EF4-FFF2-40B4-BE49-F238E27FC236}">
                                <a16:creationId xmlns:a16="http://schemas.microsoft.com/office/drawing/2014/main" id="{AC06270E-7783-4708-9320-3D54E5EA5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0" name="Object 14">
                <a:extLst>
                  <a:ext uri="{FF2B5EF4-FFF2-40B4-BE49-F238E27FC236}">
                    <a16:creationId xmlns:a16="http://schemas.microsoft.com/office/drawing/2014/main" id="{A9CA4E7A-EF70-43E1-A9C4-10E425A09124}"/>
                  </a:ext>
                </a:extLst>
              </p:cNvPr>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134" name="Clip" r:id="rId8" imgW="681706" imgH="480401" progId="MS_ClipArt_Gallery.2">
                      <p:embed/>
                    </p:oleObj>
                  </mc:Choice>
                  <mc:Fallback>
                    <p:oleObj name="Clip" r:id="rId8" imgW="681706" imgH="480401" progId="MS_ClipArt_Gallery.2">
                      <p:embed/>
                      <p:pic>
                        <p:nvPicPr>
                          <p:cNvPr id="270" name="Object 14">
                            <a:extLst>
                              <a:ext uri="{FF2B5EF4-FFF2-40B4-BE49-F238E27FC236}">
                                <a16:creationId xmlns:a16="http://schemas.microsoft.com/office/drawing/2014/main" id="{A9CA4E7A-EF70-43E1-A9C4-10E425A091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1" name="Line 15">
                <a:extLst>
                  <a:ext uri="{FF2B5EF4-FFF2-40B4-BE49-F238E27FC236}">
                    <a16:creationId xmlns:a16="http://schemas.microsoft.com/office/drawing/2014/main" id="{837954C5-7F31-486D-A5A9-54F6FEB63D7F}"/>
                  </a:ext>
                </a:extLst>
              </p:cNvPr>
              <p:cNvSpPr>
                <a:spLocks noChangeShapeType="1"/>
              </p:cNvSpPr>
              <p:nvPr/>
            </p:nvSpPr>
            <p:spPr bwMode="auto">
              <a:xfrm flipV="1">
                <a:off x="3844" y="434"/>
                <a:ext cx="82" cy="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0" name="Group 16">
              <a:extLst>
                <a:ext uri="{FF2B5EF4-FFF2-40B4-BE49-F238E27FC236}">
                  <a16:creationId xmlns:a16="http://schemas.microsoft.com/office/drawing/2014/main" id="{C8405B11-DD23-4130-B564-528F68281122}"/>
                </a:ext>
              </a:extLst>
            </p:cNvPr>
            <p:cNvGrpSpPr>
              <a:grpSpLocks/>
            </p:cNvGrpSpPr>
            <p:nvPr/>
          </p:nvGrpSpPr>
          <p:grpSpPr bwMode="auto">
            <a:xfrm>
              <a:off x="3403" y="1508"/>
              <a:ext cx="44" cy="135"/>
              <a:chOff x="3842" y="406"/>
              <a:chExt cx="51" cy="167"/>
            </a:xfrm>
          </p:grpSpPr>
          <p:sp>
            <p:nvSpPr>
              <p:cNvPr id="266" name="Oval 17">
                <a:extLst>
                  <a:ext uri="{FF2B5EF4-FFF2-40B4-BE49-F238E27FC236}">
                    <a16:creationId xmlns:a16="http://schemas.microsoft.com/office/drawing/2014/main" id="{BCB802EE-226E-47A7-8D21-026893389ACF}"/>
                  </a:ext>
                </a:extLst>
              </p:cNvPr>
              <p:cNvSpPr>
                <a:spLocks noChangeArrowheads="1"/>
              </p:cNvSpPr>
              <p:nvPr/>
            </p:nvSpPr>
            <p:spPr bwMode="auto">
              <a:xfrm>
                <a:off x="3842" y="40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7" name="Oval 18">
                <a:extLst>
                  <a:ext uri="{FF2B5EF4-FFF2-40B4-BE49-F238E27FC236}">
                    <a16:creationId xmlns:a16="http://schemas.microsoft.com/office/drawing/2014/main" id="{2D86FA5F-437F-48A4-8333-2C0481160E15}"/>
                  </a:ext>
                </a:extLst>
              </p:cNvPr>
              <p:cNvSpPr>
                <a:spLocks noChangeArrowheads="1"/>
              </p:cNvSpPr>
              <p:nvPr/>
            </p:nvSpPr>
            <p:spPr bwMode="auto">
              <a:xfrm>
                <a:off x="3844" y="46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8" name="Oval 19">
                <a:extLst>
                  <a:ext uri="{FF2B5EF4-FFF2-40B4-BE49-F238E27FC236}">
                    <a16:creationId xmlns:a16="http://schemas.microsoft.com/office/drawing/2014/main" id="{32424910-B0AA-4F9C-921D-EEC7666DB500}"/>
                  </a:ext>
                </a:extLst>
              </p:cNvPr>
              <p:cNvSpPr>
                <a:spLocks noChangeArrowheads="1"/>
              </p:cNvSpPr>
              <p:nvPr/>
            </p:nvSpPr>
            <p:spPr bwMode="auto">
              <a:xfrm>
                <a:off x="3846" y="52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11" name="Group 20">
              <a:extLst>
                <a:ext uri="{FF2B5EF4-FFF2-40B4-BE49-F238E27FC236}">
                  <a16:creationId xmlns:a16="http://schemas.microsoft.com/office/drawing/2014/main" id="{378A4F8B-FFCD-433B-BF02-2A2FDAFC1A48}"/>
                </a:ext>
              </a:extLst>
            </p:cNvPr>
            <p:cNvGrpSpPr>
              <a:grpSpLocks/>
            </p:cNvGrpSpPr>
            <p:nvPr/>
          </p:nvGrpSpPr>
          <p:grpSpPr bwMode="auto">
            <a:xfrm>
              <a:off x="3699" y="1825"/>
              <a:ext cx="132" cy="249"/>
              <a:chOff x="4180" y="783"/>
              <a:chExt cx="150" cy="307"/>
            </a:xfrm>
          </p:grpSpPr>
          <p:sp>
            <p:nvSpPr>
              <p:cNvPr id="258" name="AutoShape 21">
                <a:extLst>
                  <a:ext uri="{FF2B5EF4-FFF2-40B4-BE49-F238E27FC236}">
                    <a16:creationId xmlns:a16="http://schemas.microsoft.com/office/drawing/2014/main" id="{831D6EF2-2853-4748-B93D-AB328D95234E}"/>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9" name="Rectangle 22">
                <a:extLst>
                  <a:ext uri="{FF2B5EF4-FFF2-40B4-BE49-F238E27FC236}">
                    <a16:creationId xmlns:a16="http://schemas.microsoft.com/office/drawing/2014/main" id="{B5DB0B19-632A-4905-81B3-2BD37FF76ECD}"/>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0" name="Rectangle 23">
                <a:extLst>
                  <a:ext uri="{FF2B5EF4-FFF2-40B4-BE49-F238E27FC236}">
                    <a16:creationId xmlns:a16="http://schemas.microsoft.com/office/drawing/2014/main" id="{5AA4FB50-36E6-4E7E-9885-D13EA996704C}"/>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1" name="AutoShape 24">
                <a:extLst>
                  <a:ext uri="{FF2B5EF4-FFF2-40B4-BE49-F238E27FC236}">
                    <a16:creationId xmlns:a16="http://schemas.microsoft.com/office/drawing/2014/main" id="{2CBA1C2D-D4C8-4732-9D24-984B0BD44392}"/>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2" name="Line 25">
                <a:extLst>
                  <a:ext uri="{FF2B5EF4-FFF2-40B4-BE49-F238E27FC236}">
                    <a16:creationId xmlns:a16="http://schemas.microsoft.com/office/drawing/2014/main" id="{C9A50301-DB37-4192-B2FC-0483BC5DD61A}"/>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63" name="Line 26">
                <a:extLst>
                  <a:ext uri="{FF2B5EF4-FFF2-40B4-BE49-F238E27FC236}">
                    <a16:creationId xmlns:a16="http://schemas.microsoft.com/office/drawing/2014/main" id="{F00354CF-2139-4009-B223-187E6EFA80A7}"/>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64" name="Rectangle 27">
                <a:extLst>
                  <a:ext uri="{FF2B5EF4-FFF2-40B4-BE49-F238E27FC236}">
                    <a16:creationId xmlns:a16="http://schemas.microsoft.com/office/drawing/2014/main" id="{F2963EF2-C002-4608-8253-34F84127174D}"/>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5" name="Rectangle 28">
                <a:extLst>
                  <a:ext uri="{FF2B5EF4-FFF2-40B4-BE49-F238E27FC236}">
                    <a16:creationId xmlns:a16="http://schemas.microsoft.com/office/drawing/2014/main" id="{A6FAE9AC-1795-4BA5-AD7C-4C0AE06C834C}"/>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12" name="Group 29">
              <a:extLst>
                <a:ext uri="{FF2B5EF4-FFF2-40B4-BE49-F238E27FC236}">
                  <a16:creationId xmlns:a16="http://schemas.microsoft.com/office/drawing/2014/main" id="{03CC4BAD-D458-484E-B1AB-18E4E580C41A}"/>
                </a:ext>
              </a:extLst>
            </p:cNvPr>
            <p:cNvGrpSpPr>
              <a:grpSpLocks/>
            </p:cNvGrpSpPr>
            <p:nvPr/>
          </p:nvGrpSpPr>
          <p:grpSpPr bwMode="auto">
            <a:xfrm rot="-5400000">
              <a:off x="3896" y="1874"/>
              <a:ext cx="51" cy="147"/>
              <a:chOff x="3842" y="406"/>
              <a:chExt cx="51" cy="167"/>
            </a:xfrm>
          </p:grpSpPr>
          <p:sp>
            <p:nvSpPr>
              <p:cNvPr id="255" name="Oval 30">
                <a:extLst>
                  <a:ext uri="{FF2B5EF4-FFF2-40B4-BE49-F238E27FC236}">
                    <a16:creationId xmlns:a16="http://schemas.microsoft.com/office/drawing/2014/main" id="{FFC7B82E-07EA-474C-B181-E96F1E8211C6}"/>
                  </a:ext>
                </a:extLst>
              </p:cNvPr>
              <p:cNvSpPr>
                <a:spLocks noChangeArrowheads="1"/>
              </p:cNvSpPr>
              <p:nvPr/>
            </p:nvSpPr>
            <p:spPr bwMode="auto">
              <a:xfrm>
                <a:off x="3842" y="40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6" name="Oval 31">
                <a:extLst>
                  <a:ext uri="{FF2B5EF4-FFF2-40B4-BE49-F238E27FC236}">
                    <a16:creationId xmlns:a16="http://schemas.microsoft.com/office/drawing/2014/main" id="{32C53431-5935-4C72-9484-BA106A7059E7}"/>
                  </a:ext>
                </a:extLst>
              </p:cNvPr>
              <p:cNvSpPr>
                <a:spLocks noChangeArrowheads="1"/>
              </p:cNvSpPr>
              <p:nvPr/>
            </p:nvSpPr>
            <p:spPr bwMode="auto">
              <a:xfrm>
                <a:off x="3844" y="46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7" name="Oval 32">
                <a:extLst>
                  <a:ext uri="{FF2B5EF4-FFF2-40B4-BE49-F238E27FC236}">
                    <a16:creationId xmlns:a16="http://schemas.microsoft.com/office/drawing/2014/main" id="{086BDFA2-97FD-464E-80C3-D7E6524D67C3}"/>
                  </a:ext>
                </a:extLst>
              </p:cNvPr>
              <p:cNvSpPr>
                <a:spLocks noChangeArrowheads="1"/>
              </p:cNvSpPr>
              <p:nvPr/>
            </p:nvSpPr>
            <p:spPr bwMode="auto">
              <a:xfrm>
                <a:off x="3846" y="52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13" name="Line 33">
              <a:extLst>
                <a:ext uri="{FF2B5EF4-FFF2-40B4-BE49-F238E27FC236}">
                  <a16:creationId xmlns:a16="http://schemas.microsoft.com/office/drawing/2014/main" id="{B492E1DB-CF08-442E-BE2C-0E9FC314AD76}"/>
                </a:ext>
              </a:extLst>
            </p:cNvPr>
            <p:cNvSpPr>
              <a:spLocks noChangeShapeType="1"/>
            </p:cNvSpPr>
            <p:nvPr/>
          </p:nvSpPr>
          <p:spPr bwMode="auto">
            <a:xfrm>
              <a:off x="3785" y="1767"/>
              <a:ext cx="312"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 name="Line 34">
              <a:extLst>
                <a:ext uri="{FF2B5EF4-FFF2-40B4-BE49-F238E27FC236}">
                  <a16:creationId xmlns:a16="http://schemas.microsoft.com/office/drawing/2014/main" id="{127704F9-7974-4E08-8146-AF82BA79A20E}"/>
                </a:ext>
              </a:extLst>
            </p:cNvPr>
            <p:cNvSpPr>
              <a:spLocks noChangeShapeType="1"/>
            </p:cNvSpPr>
            <p:nvPr/>
          </p:nvSpPr>
          <p:spPr bwMode="auto">
            <a:xfrm>
              <a:off x="3787" y="1765"/>
              <a:ext cx="1"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 name="Line 35">
              <a:extLst>
                <a:ext uri="{FF2B5EF4-FFF2-40B4-BE49-F238E27FC236}">
                  <a16:creationId xmlns:a16="http://schemas.microsoft.com/office/drawing/2014/main" id="{2EAADA41-1D8F-403F-9DB5-0B7F1B0860B8}"/>
                </a:ext>
              </a:extLst>
            </p:cNvPr>
            <p:cNvSpPr>
              <a:spLocks noChangeShapeType="1"/>
            </p:cNvSpPr>
            <p:nvPr/>
          </p:nvSpPr>
          <p:spPr bwMode="auto">
            <a:xfrm>
              <a:off x="4099" y="1764"/>
              <a:ext cx="1"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 name="Line 36">
              <a:extLst>
                <a:ext uri="{FF2B5EF4-FFF2-40B4-BE49-F238E27FC236}">
                  <a16:creationId xmlns:a16="http://schemas.microsoft.com/office/drawing/2014/main" id="{B05FB22E-54E7-463D-9F1E-D9C686A97478}"/>
                </a:ext>
              </a:extLst>
            </p:cNvPr>
            <p:cNvSpPr>
              <a:spLocks noChangeShapeType="1"/>
            </p:cNvSpPr>
            <p:nvPr/>
          </p:nvSpPr>
          <p:spPr bwMode="auto">
            <a:xfrm>
              <a:off x="3596" y="1427"/>
              <a:ext cx="182" cy="16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 name="Line 37">
              <a:extLst>
                <a:ext uri="{FF2B5EF4-FFF2-40B4-BE49-F238E27FC236}">
                  <a16:creationId xmlns:a16="http://schemas.microsoft.com/office/drawing/2014/main" id="{1214752A-5ADF-4654-8E12-B3BD67E9BC9D}"/>
                </a:ext>
              </a:extLst>
            </p:cNvPr>
            <p:cNvSpPr>
              <a:spLocks noChangeShapeType="1"/>
            </p:cNvSpPr>
            <p:nvPr/>
          </p:nvSpPr>
          <p:spPr bwMode="auto">
            <a:xfrm flipV="1">
              <a:off x="3604" y="1607"/>
              <a:ext cx="174"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 name="Line 38">
              <a:extLst>
                <a:ext uri="{FF2B5EF4-FFF2-40B4-BE49-F238E27FC236}">
                  <a16:creationId xmlns:a16="http://schemas.microsoft.com/office/drawing/2014/main" id="{194912D3-BEED-4DC9-B422-1EBA6DD8B08F}"/>
                </a:ext>
              </a:extLst>
            </p:cNvPr>
            <p:cNvSpPr>
              <a:spLocks noChangeShapeType="1"/>
            </p:cNvSpPr>
            <p:nvPr/>
          </p:nvSpPr>
          <p:spPr bwMode="auto">
            <a:xfrm flipV="1">
              <a:off x="3936" y="1661"/>
              <a:ext cx="1" cy="10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19" name="Group 39">
              <a:extLst>
                <a:ext uri="{FF2B5EF4-FFF2-40B4-BE49-F238E27FC236}">
                  <a16:creationId xmlns:a16="http://schemas.microsoft.com/office/drawing/2014/main" id="{08D1F910-7A18-4935-A766-E64D2F49F11F}"/>
                </a:ext>
              </a:extLst>
            </p:cNvPr>
            <p:cNvGrpSpPr>
              <a:grpSpLocks/>
            </p:cNvGrpSpPr>
            <p:nvPr/>
          </p:nvGrpSpPr>
          <p:grpSpPr bwMode="auto">
            <a:xfrm>
              <a:off x="4011" y="1811"/>
              <a:ext cx="132" cy="249"/>
              <a:chOff x="4180" y="783"/>
              <a:chExt cx="150" cy="307"/>
            </a:xfrm>
          </p:grpSpPr>
          <p:sp>
            <p:nvSpPr>
              <p:cNvPr id="247" name="AutoShape 40">
                <a:extLst>
                  <a:ext uri="{FF2B5EF4-FFF2-40B4-BE49-F238E27FC236}">
                    <a16:creationId xmlns:a16="http://schemas.microsoft.com/office/drawing/2014/main" id="{C5445D4F-2060-4D73-9482-30AC561538DD}"/>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48" name="Rectangle 41">
                <a:extLst>
                  <a:ext uri="{FF2B5EF4-FFF2-40B4-BE49-F238E27FC236}">
                    <a16:creationId xmlns:a16="http://schemas.microsoft.com/office/drawing/2014/main" id="{B908F7AE-DD1D-499C-82FA-BF94D30718D2}"/>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49" name="Rectangle 42">
                <a:extLst>
                  <a:ext uri="{FF2B5EF4-FFF2-40B4-BE49-F238E27FC236}">
                    <a16:creationId xmlns:a16="http://schemas.microsoft.com/office/drawing/2014/main" id="{0A660385-1173-4F6B-BB40-AD01D42E4E78}"/>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0" name="AutoShape 43">
                <a:extLst>
                  <a:ext uri="{FF2B5EF4-FFF2-40B4-BE49-F238E27FC236}">
                    <a16:creationId xmlns:a16="http://schemas.microsoft.com/office/drawing/2014/main" id="{2E8DCE46-FF34-4C8D-8ACB-1E1CD45C16BD}"/>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1" name="Line 44">
                <a:extLst>
                  <a:ext uri="{FF2B5EF4-FFF2-40B4-BE49-F238E27FC236}">
                    <a16:creationId xmlns:a16="http://schemas.microsoft.com/office/drawing/2014/main" id="{A8CB6621-3B72-40D8-9F95-E993391D09E0}"/>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52" name="Line 45">
                <a:extLst>
                  <a:ext uri="{FF2B5EF4-FFF2-40B4-BE49-F238E27FC236}">
                    <a16:creationId xmlns:a16="http://schemas.microsoft.com/office/drawing/2014/main" id="{0F8E9553-35C5-4434-A003-9C975A1A27A1}"/>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53" name="Rectangle 46">
                <a:extLst>
                  <a:ext uri="{FF2B5EF4-FFF2-40B4-BE49-F238E27FC236}">
                    <a16:creationId xmlns:a16="http://schemas.microsoft.com/office/drawing/2014/main" id="{53F33353-D4D4-495B-8DFA-2A387D8DDAB3}"/>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4" name="Rectangle 47">
                <a:extLst>
                  <a:ext uri="{FF2B5EF4-FFF2-40B4-BE49-F238E27FC236}">
                    <a16:creationId xmlns:a16="http://schemas.microsoft.com/office/drawing/2014/main" id="{D70751E5-0F40-471E-ACC4-F6CB9CDA8125}"/>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20" name="Group 48">
              <a:extLst>
                <a:ext uri="{FF2B5EF4-FFF2-40B4-BE49-F238E27FC236}">
                  <a16:creationId xmlns:a16="http://schemas.microsoft.com/office/drawing/2014/main" id="{6754B7DB-5D76-49F9-A0E7-25270001D2A7}"/>
                </a:ext>
              </a:extLst>
            </p:cNvPr>
            <p:cNvGrpSpPr>
              <a:grpSpLocks/>
            </p:cNvGrpSpPr>
            <p:nvPr/>
          </p:nvGrpSpPr>
          <p:grpSpPr bwMode="auto">
            <a:xfrm>
              <a:off x="3408" y="2201"/>
              <a:ext cx="302" cy="583"/>
              <a:chOff x="3314" y="1248"/>
              <a:chExt cx="344" cy="694"/>
            </a:xfrm>
          </p:grpSpPr>
          <p:graphicFrame>
            <p:nvGraphicFramePr>
              <p:cNvPr id="238" name="Object 49">
                <a:extLst>
                  <a:ext uri="{FF2B5EF4-FFF2-40B4-BE49-F238E27FC236}">
                    <a16:creationId xmlns:a16="http://schemas.microsoft.com/office/drawing/2014/main" id="{B7678C39-830C-4B7B-A7C9-2EFADCCF1D90}"/>
                  </a:ext>
                </a:extLst>
              </p:cNvPr>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1135" name="Clip" r:id="rId9" imgW="1307263" imgH="1084139" progId="MS_ClipArt_Gallery.2">
                      <p:embed/>
                    </p:oleObj>
                  </mc:Choice>
                  <mc:Fallback>
                    <p:oleObj name="Clip" r:id="rId9" imgW="1307263" imgH="1084139" progId="MS_ClipArt_Gallery.2">
                      <p:embed/>
                      <p:pic>
                        <p:nvPicPr>
                          <p:cNvPr id="238" name="Object 49">
                            <a:extLst>
                              <a:ext uri="{FF2B5EF4-FFF2-40B4-BE49-F238E27FC236}">
                                <a16:creationId xmlns:a16="http://schemas.microsoft.com/office/drawing/2014/main" id="{B7678C39-830C-4B7B-A7C9-2EFADCCF1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9" name="Line 50">
                <a:extLst>
                  <a:ext uri="{FF2B5EF4-FFF2-40B4-BE49-F238E27FC236}">
                    <a16:creationId xmlns:a16="http://schemas.microsoft.com/office/drawing/2014/main" id="{2453D2DD-2A78-4EC7-BB98-0365E75E2AFE}"/>
                  </a:ext>
                </a:extLst>
              </p:cNvPr>
              <p:cNvSpPr>
                <a:spLocks noChangeShapeType="1"/>
              </p:cNvSpPr>
              <p:nvPr/>
            </p:nvSpPr>
            <p:spPr bwMode="auto">
              <a:xfrm flipV="1">
                <a:off x="3606" y="1433"/>
                <a:ext cx="52" cy="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aphicFrame>
            <p:nvGraphicFramePr>
              <p:cNvPr id="240" name="Object 51">
                <a:extLst>
                  <a:ext uri="{FF2B5EF4-FFF2-40B4-BE49-F238E27FC236}">
                    <a16:creationId xmlns:a16="http://schemas.microsoft.com/office/drawing/2014/main" id="{EA5191B4-6433-4740-9CEB-95D64150E981}"/>
                  </a:ext>
                </a:extLst>
              </p:cNvPr>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1136" name="Clip" r:id="rId10" imgW="1307263" imgH="1084139" progId="MS_ClipArt_Gallery.2">
                      <p:embed/>
                    </p:oleObj>
                  </mc:Choice>
                  <mc:Fallback>
                    <p:oleObj name="Clip" r:id="rId10" imgW="1307263" imgH="1084139" progId="MS_ClipArt_Gallery.2">
                      <p:embed/>
                      <p:pic>
                        <p:nvPicPr>
                          <p:cNvPr id="240" name="Object 51">
                            <a:extLst>
                              <a:ext uri="{FF2B5EF4-FFF2-40B4-BE49-F238E27FC236}">
                                <a16:creationId xmlns:a16="http://schemas.microsoft.com/office/drawing/2014/main" id="{EA5191B4-6433-4740-9CEB-95D64150E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1" name="Line 52">
                <a:extLst>
                  <a:ext uri="{FF2B5EF4-FFF2-40B4-BE49-F238E27FC236}">
                    <a16:creationId xmlns:a16="http://schemas.microsoft.com/office/drawing/2014/main" id="{37F78E74-F108-4C21-BA79-5CAE85A369DA}"/>
                  </a:ext>
                </a:extLst>
              </p:cNvPr>
              <p:cNvSpPr>
                <a:spLocks noChangeShapeType="1"/>
              </p:cNvSpPr>
              <p:nvPr/>
            </p:nvSpPr>
            <p:spPr bwMode="auto">
              <a:xfrm flipV="1">
                <a:off x="3606" y="1882"/>
                <a:ext cx="52" cy="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242" name="Group 53">
                <a:extLst>
                  <a:ext uri="{FF2B5EF4-FFF2-40B4-BE49-F238E27FC236}">
                    <a16:creationId xmlns:a16="http://schemas.microsoft.com/office/drawing/2014/main" id="{26094116-CD4E-4D12-95E8-CF44B0A0B9E9}"/>
                  </a:ext>
                </a:extLst>
              </p:cNvPr>
              <p:cNvGrpSpPr>
                <a:grpSpLocks/>
              </p:cNvGrpSpPr>
              <p:nvPr/>
            </p:nvGrpSpPr>
            <p:grpSpPr bwMode="auto">
              <a:xfrm>
                <a:off x="3404" y="1504"/>
                <a:ext cx="51" cy="167"/>
                <a:chOff x="3842" y="406"/>
                <a:chExt cx="51" cy="167"/>
              </a:xfrm>
            </p:grpSpPr>
            <p:sp>
              <p:nvSpPr>
                <p:cNvPr id="244" name="Oval 54">
                  <a:extLst>
                    <a:ext uri="{FF2B5EF4-FFF2-40B4-BE49-F238E27FC236}">
                      <a16:creationId xmlns:a16="http://schemas.microsoft.com/office/drawing/2014/main" id="{9F2C5D97-EFBC-47BF-B4F6-927B47FB527B}"/>
                    </a:ext>
                  </a:extLst>
                </p:cNvPr>
                <p:cNvSpPr>
                  <a:spLocks noChangeArrowheads="1"/>
                </p:cNvSpPr>
                <p:nvPr/>
              </p:nvSpPr>
              <p:spPr bwMode="auto">
                <a:xfrm>
                  <a:off x="3842" y="40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45" name="Oval 55">
                  <a:extLst>
                    <a:ext uri="{FF2B5EF4-FFF2-40B4-BE49-F238E27FC236}">
                      <a16:creationId xmlns:a16="http://schemas.microsoft.com/office/drawing/2014/main" id="{5B8CC1C4-A2FB-43B0-9A4C-4F150DE3B5FC}"/>
                    </a:ext>
                  </a:extLst>
                </p:cNvPr>
                <p:cNvSpPr>
                  <a:spLocks noChangeArrowheads="1"/>
                </p:cNvSpPr>
                <p:nvPr/>
              </p:nvSpPr>
              <p:spPr bwMode="auto">
                <a:xfrm>
                  <a:off x="3844" y="46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46" name="Oval 56">
                  <a:extLst>
                    <a:ext uri="{FF2B5EF4-FFF2-40B4-BE49-F238E27FC236}">
                      <a16:creationId xmlns:a16="http://schemas.microsoft.com/office/drawing/2014/main" id="{D1CA8B50-AADA-48C0-AB01-188409EC4146}"/>
                    </a:ext>
                  </a:extLst>
                </p:cNvPr>
                <p:cNvSpPr>
                  <a:spLocks noChangeArrowheads="1"/>
                </p:cNvSpPr>
                <p:nvPr/>
              </p:nvSpPr>
              <p:spPr bwMode="auto">
                <a:xfrm>
                  <a:off x="3846" y="526"/>
                  <a:ext cx="47" cy="47"/>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243" name="Line 57">
                <a:extLst>
                  <a:ext uri="{FF2B5EF4-FFF2-40B4-BE49-F238E27FC236}">
                    <a16:creationId xmlns:a16="http://schemas.microsoft.com/office/drawing/2014/main" id="{4AC83305-DD02-4C87-A690-329ECAA10843}"/>
                  </a:ext>
                </a:extLst>
              </p:cNvPr>
              <p:cNvSpPr>
                <a:spLocks noChangeShapeType="1"/>
              </p:cNvSpPr>
              <p:nvPr/>
            </p:nvSpPr>
            <p:spPr bwMode="auto">
              <a:xfrm>
                <a:off x="3654" y="1431"/>
                <a:ext cx="0" cy="4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aphicFrame>
          <p:nvGraphicFramePr>
            <p:cNvPr id="21" name="Object 58">
              <a:extLst>
                <a:ext uri="{FF2B5EF4-FFF2-40B4-BE49-F238E27FC236}">
                  <a16:creationId xmlns:a16="http://schemas.microsoft.com/office/drawing/2014/main" id="{E6B0F060-104A-42F7-A0BD-9C38D58EA86F}"/>
                </a:ext>
              </a:extLst>
            </p:cNvPr>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spid="_x0000_s1137" name="Clip" r:id="rId11" imgW="1307263" imgH="1084139" progId="MS_ClipArt_Gallery.2">
                    <p:embed/>
                  </p:oleObj>
                </mc:Choice>
                <mc:Fallback>
                  <p:oleObj name="Clip" r:id="rId11" imgW="1307263" imgH="1084139" progId="MS_ClipArt_Gallery.2">
                    <p:embed/>
                    <p:pic>
                      <p:nvPicPr>
                        <p:cNvPr id="21" name="Object 58">
                          <a:extLst>
                            <a:ext uri="{FF2B5EF4-FFF2-40B4-BE49-F238E27FC236}">
                              <a16:creationId xmlns:a16="http://schemas.microsoft.com/office/drawing/2014/main" id="{E6B0F060-104A-42F7-A0BD-9C38D58EA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59">
              <a:extLst>
                <a:ext uri="{FF2B5EF4-FFF2-40B4-BE49-F238E27FC236}">
                  <a16:creationId xmlns:a16="http://schemas.microsoft.com/office/drawing/2014/main" id="{842C67F0-7B6D-478B-AB90-82C44CC18350}"/>
                </a:ext>
              </a:extLst>
            </p:cNvPr>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spid="_x0000_s1138" name="Clip" r:id="rId12" imgW="1307263" imgH="1084139" progId="MS_ClipArt_Gallery.2">
                    <p:embed/>
                  </p:oleObj>
                </mc:Choice>
                <mc:Fallback>
                  <p:oleObj name="Clip" r:id="rId12" imgW="1307263" imgH="1084139" progId="MS_ClipArt_Gallery.2">
                    <p:embed/>
                    <p:pic>
                      <p:nvPicPr>
                        <p:cNvPr id="22" name="Object 59">
                          <a:extLst>
                            <a:ext uri="{FF2B5EF4-FFF2-40B4-BE49-F238E27FC236}">
                              <a16:creationId xmlns:a16="http://schemas.microsoft.com/office/drawing/2014/main" id="{842C67F0-7B6D-478B-AB90-82C44CC18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60">
              <a:extLst>
                <a:ext uri="{FF2B5EF4-FFF2-40B4-BE49-F238E27FC236}">
                  <a16:creationId xmlns:a16="http://schemas.microsoft.com/office/drawing/2014/main" id="{15BB8114-F167-4EC1-816B-4C772E6789F9}"/>
                </a:ext>
              </a:extLst>
            </p:cNvPr>
            <p:cNvSpPr>
              <a:spLocks noChangeArrowheads="1"/>
            </p:cNvSpPr>
            <p:nvPr/>
          </p:nvSpPr>
          <p:spPr bwMode="auto">
            <a:xfrm rot="-5400000">
              <a:off x="3831" y="2895"/>
              <a:ext cx="40" cy="41"/>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4" name="Oval 61">
              <a:extLst>
                <a:ext uri="{FF2B5EF4-FFF2-40B4-BE49-F238E27FC236}">
                  <a16:creationId xmlns:a16="http://schemas.microsoft.com/office/drawing/2014/main" id="{9BD4326D-6A4D-4217-983B-9A958292B4CE}"/>
                </a:ext>
              </a:extLst>
            </p:cNvPr>
            <p:cNvSpPr>
              <a:spLocks noChangeArrowheads="1"/>
            </p:cNvSpPr>
            <p:nvPr/>
          </p:nvSpPr>
          <p:spPr bwMode="auto">
            <a:xfrm rot="-5400000">
              <a:off x="3884" y="2894"/>
              <a:ext cx="40" cy="42"/>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5" name="Oval 62">
              <a:extLst>
                <a:ext uri="{FF2B5EF4-FFF2-40B4-BE49-F238E27FC236}">
                  <a16:creationId xmlns:a16="http://schemas.microsoft.com/office/drawing/2014/main" id="{DEEAB109-B364-422E-94CF-E674FE78081E}"/>
                </a:ext>
              </a:extLst>
            </p:cNvPr>
            <p:cNvSpPr>
              <a:spLocks noChangeArrowheads="1"/>
            </p:cNvSpPr>
            <p:nvPr/>
          </p:nvSpPr>
          <p:spPr bwMode="auto">
            <a:xfrm rot="-5400000">
              <a:off x="3933" y="2897"/>
              <a:ext cx="39" cy="41"/>
            </a:xfrm>
            <a:prstGeom prst="ellipse">
              <a:avLst/>
            </a:prstGeom>
            <a:solidFill>
              <a:srgbClr val="FFCF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6" name="Line 63">
              <a:extLst>
                <a:ext uri="{FF2B5EF4-FFF2-40B4-BE49-F238E27FC236}">
                  <a16:creationId xmlns:a16="http://schemas.microsoft.com/office/drawing/2014/main" id="{9ACCBBD2-B4E0-4990-9955-6B9B1F39B71C}"/>
                </a:ext>
              </a:extLst>
            </p:cNvPr>
            <p:cNvSpPr>
              <a:spLocks noChangeShapeType="1"/>
            </p:cNvSpPr>
            <p:nvPr/>
          </p:nvSpPr>
          <p:spPr bwMode="auto">
            <a:xfrm rot="-5400000">
              <a:off x="4097" y="2821"/>
              <a:ext cx="38"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7" name="Line 64">
              <a:extLst>
                <a:ext uri="{FF2B5EF4-FFF2-40B4-BE49-F238E27FC236}">
                  <a16:creationId xmlns:a16="http://schemas.microsoft.com/office/drawing/2014/main" id="{80BBB389-19EF-4077-94A5-CBA13DEC7243}"/>
                </a:ext>
              </a:extLst>
            </p:cNvPr>
            <p:cNvSpPr>
              <a:spLocks noChangeShapeType="1"/>
            </p:cNvSpPr>
            <p:nvPr/>
          </p:nvSpPr>
          <p:spPr bwMode="auto">
            <a:xfrm rot="5400000" flipH="1">
              <a:off x="3702" y="2816"/>
              <a:ext cx="4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8" name="Line 65">
              <a:extLst>
                <a:ext uri="{FF2B5EF4-FFF2-40B4-BE49-F238E27FC236}">
                  <a16:creationId xmlns:a16="http://schemas.microsoft.com/office/drawing/2014/main" id="{349A6018-2C05-4AA3-8DDD-31BA5A7E5992}"/>
                </a:ext>
              </a:extLst>
            </p:cNvPr>
            <p:cNvSpPr>
              <a:spLocks noChangeShapeType="1"/>
            </p:cNvSpPr>
            <p:nvPr/>
          </p:nvSpPr>
          <p:spPr bwMode="auto">
            <a:xfrm rot="16200000" flipV="1">
              <a:off x="3921" y="2602"/>
              <a:ext cx="0" cy="39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9" name="Line 66">
              <a:extLst>
                <a:ext uri="{FF2B5EF4-FFF2-40B4-BE49-F238E27FC236}">
                  <a16:creationId xmlns:a16="http://schemas.microsoft.com/office/drawing/2014/main" id="{7C79DA37-2FAA-4440-AA4B-649D1A444C8D}"/>
                </a:ext>
              </a:extLst>
            </p:cNvPr>
            <p:cNvSpPr>
              <a:spLocks noChangeShapeType="1"/>
            </p:cNvSpPr>
            <p:nvPr/>
          </p:nvSpPr>
          <p:spPr bwMode="auto">
            <a:xfrm flipV="1">
              <a:off x="3710" y="2564"/>
              <a:ext cx="59"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0" name="Line 67">
              <a:extLst>
                <a:ext uri="{FF2B5EF4-FFF2-40B4-BE49-F238E27FC236}">
                  <a16:creationId xmlns:a16="http://schemas.microsoft.com/office/drawing/2014/main" id="{F967A4B9-42CD-40B3-A2B6-A759A1497315}"/>
                </a:ext>
              </a:extLst>
            </p:cNvPr>
            <p:cNvSpPr>
              <a:spLocks noChangeShapeType="1"/>
            </p:cNvSpPr>
            <p:nvPr/>
          </p:nvSpPr>
          <p:spPr bwMode="auto">
            <a:xfrm>
              <a:off x="4089" y="2593"/>
              <a:ext cx="191" cy="24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1" name="Line 68">
              <a:extLst>
                <a:ext uri="{FF2B5EF4-FFF2-40B4-BE49-F238E27FC236}">
                  <a16:creationId xmlns:a16="http://schemas.microsoft.com/office/drawing/2014/main" id="{7C439706-2DDE-4B96-8236-4F4C84822491}"/>
                </a:ext>
              </a:extLst>
            </p:cNvPr>
            <p:cNvSpPr>
              <a:spLocks noChangeShapeType="1"/>
            </p:cNvSpPr>
            <p:nvPr/>
          </p:nvSpPr>
          <p:spPr bwMode="auto">
            <a:xfrm flipH="1">
              <a:off x="4590" y="2591"/>
              <a:ext cx="176" cy="24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aphicFrame>
          <p:nvGraphicFramePr>
            <p:cNvPr id="32" name="Object 69">
              <a:extLst>
                <a:ext uri="{FF2B5EF4-FFF2-40B4-BE49-F238E27FC236}">
                  <a16:creationId xmlns:a16="http://schemas.microsoft.com/office/drawing/2014/main" id="{44A082D7-AF21-4FE4-8463-E661CBA98378}"/>
                </a:ext>
              </a:extLst>
            </p:cNvPr>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spid="_x0000_s1139" name="Clip" r:id="rId13" imgW="982811" imgH="1208363" progId="MS_ClipArt_Gallery.2">
                    <p:embed/>
                  </p:oleObj>
                </mc:Choice>
                <mc:Fallback>
                  <p:oleObj name="Clip" r:id="rId13" imgW="982811" imgH="1208363" progId="MS_ClipArt_Gallery.2">
                    <p:embed/>
                    <p:pic>
                      <p:nvPicPr>
                        <p:cNvPr id="32" name="Object 69">
                          <a:extLst>
                            <a:ext uri="{FF2B5EF4-FFF2-40B4-BE49-F238E27FC236}">
                              <a16:creationId xmlns:a16="http://schemas.microsoft.com/office/drawing/2014/main" id="{44A082D7-AF21-4FE4-8463-E661CBA983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70">
              <a:extLst>
                <a:ext uri="{FF2B5EF4-FFF2-40B4-BE49-F238E27FC236}">
                  <a16:creationId xmlns:a16="http://schemas.microsoft.com/office/drawing/2014/main" id="{2DC5BC57-2C40-48F3-AD04-000C42AA0FB5}"/>
                </a:ext>
              </a:extLst>
            </p:cNvPr>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spid="_x0000_s1140" name="Clip" r:id="rId15" imgW="982811" imgH="1208363" progId="MS_ClipArt_Gallery.2">
                    <p:embed/>
                  </p:oleObj>
                </mc:Choice>
                <mc:Fallback>
                  <p:oleObj name="Clip" r:id="rId15" imgW="982811" imgH="1208363" progId="MS_ClipArt_Gallery.2">
                    <p:embed/>
                    <p:pic>
                      <p:nvPicPr>
                        <p:cNvPr id="33" name="Object 70">
                          <a:extLst>
                            <a:ext uri="{FF2B5EF4-FFF2-40B4-BE49-F238E27FC236}">
                              <a16:creationId xmlns:a16="http://schemas.microsoft.com/office/drawing/2014/main" id="{2DC5BC57-2C40-48F3-AD04-000C42AA0F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 name="Group 71">
              <a:extLst>
                <a:ext uri="{FF2B5EF4-FFF2-40B4-BE49-F238E27FC236}">
                  <a16:creationId xmlns:a16="http://schemas.microsoft.com/office/drawing/2014/main" id="{FE6614B4-16D7-403D-9466-4D5B0731AEE6}"/>
                </a:ext>
              </a:extLst>
            </p:cNvPr>
            <p:cNvGrpSpPr>
              <a:grpSpLocks/>
            </p:cNvGrpSpPr>
            <p:nvPr/>
          </p:nvGrpSpPr>
          <p:grpSpPr bwMode="auto">
            <a:xfrm>
              <a:off x="4079" y="3114"/>
              <a:ext cx="256" cy="269"/>
              <a:chOff x="2870" y="1518"/>
              <a:chExt cx="292" cy="320"/>
            </a:xfrm>
          </p:grpSpPr>
          <p:graphicFrame>
            <p:nvGraphicFramePr>
              <p:cNvPr id="236" name="Object 72">
                <a:extLst>
                  <a:ext uri="{FF2B5EF4-FFF2-40B4-BE49-F238E27FC236}">
                    <a16:creationId xmlns:a16="http://schemas.microsoft.com/office/drawing/2014/main" id="{42079D47-19C8-4D2B-B151-CDECFDCA3CA3}"/>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41" name="Clip" r:id="rId16" imgW="826829" imgH="840406" progId="MS_ClipArt_Gallery.2">
                      <p:embed/>
                    </p:oleObj>
                  </mc:Choice>
                  <mc:Fallback>
                    <p:oleObj name="Clip" r:id="rId16" imgW="826829" imgH="840406" progId="MS_ClipArt_Gallery.2">
                      <p:embed/>
                      <p:pic>
                        <p:nvPicPr>
                          <p:cNvPr id="236" name="Object 72">
                            <a:extLst>
                              <a:ext uri="{FF2B5EF4-FFF2-40B4-BE49-F238E27FC236}">
                                <a16:creationId xmlns:a16="http://schemas.microsoft.com/office/drawing/2014/main" id="{42079D47-19C8-4D2B-B151-CDECFDCA3CA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7" name="Object 73">
                <a:extLst>
                  <a:ext uri="{FF2B5EF4-FFF2-40B4-BE49-F238E27FC236}">
                    <a16:creationId xmlns:a16="http://schemas.microsoft.com/office/drawing/2014/main" id="{7996363E-8F2F-41A7-90AD-AE9111EFE0DA}"/>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42" name="Clip" r:id="rId18" imgW="1268295" imgH="1199426" progId="MS_ClipArt_Gallery.2">
                      <p:embed/>
                    </p:oleObj>
                  </mc:Choice>
                  <mc:Fallback>
                    <p:oleObj name="Clip" r:id="rId18" imgW="1268295" imgH="1199426" progId="MS_ClipArt_Gallery.2">
                      <p:embed/>
                      <p:pic>
                        <p:nvPicPr>
                          <p:cNvPr id="237" name="Object 73">
                            <a:extLst>
                              <a:ext uri="{FF2B5EF4-FFF2-40B4-BE49-F238E27FC236}">
                                <a16:creationId xmlns:a16="http://schemas.microsoft.com/office/drawing/2014/main" id="{7996363E-8F2F-41A7-90AD-AE9111EFE0D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5" name="Group 74">
              <a:extLst>
                <a:ext uri="{FF2B5EF4-FFF2-40B4-BE49-F238E27FC236}">
                  <a16:creationId xmlns:a16="http://schemas.microsoft.com/office/drawing/2014/main" id="{9765A9DC-C317-4DF2-B4E2-8D884D63E8A0}"/>
                </a:ext>
              </a:extLst>
            </p:cNvPr>
            <p:cNvGrpSpPr>
              <a:grpSpLocks/>
            </p:cNvGrpSpPr>
            <p:nvPr/>
          </p:nvGrpSpPr>
          <p:grpSpPr bwMode="auto">
            <a:xfrm>
              <a:off x="4569" y="3134"/>
              <a:ext cx="256" cy="269"/>
              <a:chOff x="2870" y="1518"/>
              <a:chExt cx="292" cy="320"/>
            </a:xfrm>
          </p:grpSpPr>
          <p:graphicFrame>
            <p:nvGraphicFramePr>
              <p:cNvPr id="234" name="Object 75">
                <a:extLst>
                  <a:ext uri="{FF2B5EF4-FFF2-40B4-BE49-F238E27FC236}">
                    <a16:creationId xmlns:a16="http://schemas.microsoft.com/office/drawing/2014/main" id="{FC86ACCC-2754-4F86-BAE1-6DE8084013B1}"/>
                  </a:ext>
                </a:extLst>
              </p:cNvPr>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43" name="Clip" r:id="rId20" imgW="826829" imgH="840406" progId="MS_ClipArt_Gallery.2">
                      <p:embed/>
                    </p:oleObj>
                  </mc:Choice>
                  <mc:Fallback>
                    <p:oleObj name="Clip" r:id="rId20" imgW="826829" imgH="840406" progId="MS_ClipArt_Gallery.2">
                      <p:embed/>
                      <p:pic>
                        <p:nvPicPr>
                          <p:cNvPr id="234" name="Object 75">
                            <a:extLst>
                              <a:ext uri="{FF2B5EF4-FFF2-40B4-BE49-F238E27FC236}">
                                <a16:creationId xmlns:a16="http://schemas.microsoft.com/office/drawing/2014/main" id="{FC86ACCC-2754-4F86-BAE1-6DE8084013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 name="Object 76">
                <a:extLst>
                  <a:ext uri="{FF2B5EF4-FFF2-40B4-BE49-F238E27FC236}">
                    <a16:creationId xmlns:a16="http://schemas.microsoft.com/office/drawing/2014/main" id="{0C42576D-B23B-4B84-9443-D776E410083D}"/>
                  </a:ext>
                </a:extLst>
              </p:cNvPr>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44" name="Clip" r:id="rId21" imgW="1268295" imgH="1199426" progId="MS_ClipArt_Gallery.2">
                      <p:embed/>
                    </p:oleObj>
                  </mc:Choice>
                  <mc:Fallback>
                    <p:oleObj name="Clip" r:id="rId21" imgW="1268295" imgH="1199426" progId="MS_ClipArt_Gallery.2">
                      <p:embed/>
                      <p:pic>
                        <p:nvPicPr>
                          <p:cNvPr id="235" name="Object 76">
                            <a:extLst>
                              <a:ext uri="{FF2B5EF4-FFF2-40B4-BE49-F238E27FC236}">
                                <a16:creationId xmlns:a16="http://schemas.microsoft.com/office/drawing/2014/main" id="{0C42576D-B23B-4B84-9443-D776E410083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6" name="Group 77">
              <a:extLst>
                <a:ext uri="{FF2B5EF4-FFF2-40B4-BE49-F238E27FC236}">
                  <a16:creationId xmlns:a16="http://schemas.microsoft.com/office/drawing/2014/main" id="{14BB388D-B3EC-4321-ABDD-2D77D48FC025}"/>
                </a:ext>
              </a:extLst>
            </p:cNvPr>
            <p:cNvGrpSpPr>
              <a:grpSpLocks/>
            </p:cNvGrpSpPr>
            <p:nvPr/>
          </p:nvGrpSpPr>
          <p:grpSpPr bwMode="auto">
            <a:xfrm>
              <a:off x="4308" y="2955"/>
              <a:ext cx="239" cy="237"/>
              <a:chOff x="4733" y="2082"/>
              <a:chExt cx="272" cy="282"/>
            </a:xfrm>
          </p:grpSpPr>
          <p:graphicFrame>
            <p:nvGraphicFramePr>
              <p:cNvPr id="232" name="Object 78">
                <a:extLst>
                  <a:ext uri="{FF2B5EF4-FFF2-40B4-BE49-F238E27FC236}">
                    <a16:creationId xmlns:a16="http://schemas.microsoft.com/office/drawing/2014/main" id="{6D345F46-B3F3-4580-8644-6A11107F9FB3}"/>
                  </a:ext>
                </a:extLst>
              </p:cNvPr>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1145" name="Clip" r:id="rId22" imgW="826829" imgH="840406" progId="MS_ClipArt_Gallery.2">
                      <p:embed/>
                    </p:oleObj>
                  </mc:Choice>
                  <mc:Fallback>
                    <p:oleObj name="Clip" r:id="rId22" imgW="826829" imgH="840406" progId="MS_ClipArt_Gallery.2">
                      <p:embed/>
                      <p:pic>
                        <p:nvPicPr>
                          <p:cNvPr id="232" name="Object 78">
                            <a:extLst>
                              <a:ext uri="{FF2B5EF4-FFF2-40B4-BE49-F238E27FC236}">
                                <a16:creationId xmlns:a16="http://schemas.microsoft.com/office/drawing/2014/main" id="{6D345F46-B3F3-4580-8644-6A11107F9FB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3" name="Rectangle 79">
                <a:extLst>
                  <a:ext uri="{FF2B5EF4-FFF2-40B4-BE49-F238E27FC236}">
                    <a16:creationId xmlns:a16="http://schemas.microsoft.com/office/drawing/2014/main" id="{7D74945A-58AC-4EA8-A0BC-7B3FED3F6D0C}"/>
                  </a:ext>
                </a:extLst>
              </p:cNvPr>
              <p:cNvSpPr>
                <a:spLocks noChangeArrowheads="1"/>
              </p:cNvSpPr>
              <p:nvPr/>
            </p:nvSpPr>
            <p:spPr bwMode="auto">
              <a:xfrm>
                <a:off x="4812" y="2181"/>
                <a:ext cx="192" cy="183"/>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37" name="Line 80">
              <a:extLst>
                <a:ext uri="{FF2B5EF4-FFF2-40B4-BE49-F238E27FC236}">
                  <a16:creationId xmlns:a16="http://schemas.microsoft.com/office/drawing/2014/main" id="{F86F0F87-987B-4CFF-A085-684D502C50A3}"/>
                </a:ext>
              </a:extLst>
            </p:cNvPr>
            <p:cNvSpPr>
              <a:spLocks noChangeShapeType="1"/>
            </p:cNvSpPr>
            <p:nvPr/>
          </p:nvSpPr>
          <p:spPr bwMode="auto">
            <a:xfrm>
              <a:off x="4501" y="2894"/>
              <a:ext cx="0" cy="1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38" name="Group 81">
              <a:extLst>
                <a:ext uri="{FF2B5EF4-FFF2-40B4-BE49-F238E27FC236}">
                  <a16:creationId xmlns:a16="http://schemas.microsoft.com/office/drawing/2014/main" id="{65DD0261-921E-4D60-B80D-5015B5077414}"/>
                </a:ext>
              </a:extLst>
            </p:cNvPr>
            <p:cNvGrpSpPr>
              <a:grpSpLocks/>
            </p:cNvGrpSpPr>
            <p:nvPr/>
          </p:nvGrpSpPr>
          <p:grpSpPr bwMode="auto">
            <a:xfrm>
              <a:off x="4955" y="2531"/>
              <a:ext cx="131" cy="258"/>
              <a:chOff x="4180" y="783"/>
              <a:chExt cx="150" cy="307"/>
            </a:xfrm>
          </p:grpSpPr>
          <p:sp>
            <p:nvSpPr>
              <p:cNvPr id="224" name="AutoShape 82">
                <a:extLst>
                  <a:ext uri="{FF2B5EF4-FFF2-40B4-BE49-F238E27FC236}">
                    <a16:creationId xmlns:a16="http://schemas.microsoft.com/office/drawing/2014/main" id="{4726ED8D-DA7F-4624-A614-A5AFA784041F}"/>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5" name="Rectangle 83">
                <a:extLst>
                  <a:ext uri="{FF2B5EF4-FFF2-40B4-BE49-F238E27FC236}">
                    <a16:creationId xmlns:a16="http://schemas.microsoft.com/office/drawing/2014/main" id="{5F9476D1-4769-408D-B729-2D03E8384C37}"/>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6" name="Rectangle 84">
                <a:extLst>
                  <a:ext uri="{FF2B5EF4-FFF2-40B4-BE49-F238E27FC236}">
                    <a16:creationId xmlns:a16="http://schemas.microsoft.com/office/drawing/2014/main" id="{BCE64A9B-55C9-40BA-8758-48E15191AF2E}"/>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7" name="AutoShape 85">
                <a:extLst>
                  <a:ext uri="{FF2B5EF4-FFF2-40B4-BE49-F238E27FC236}">
                    <a16:creationId xmlns:a16="http://schemas.microsoft.com/office/drawing/2014/main" id="{D2C00831-1D92-46DB-B38E-F319E2002F8F}"/>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8" name="Line 86">
                <a:extLst>
                  <a:ext uri="{FF2B5EF4-FFF2-40B4-BE49-F238E27FC236}">
                    <a16:creationId xmlns:a16="http://schemas.microsoft.com/office/drawing/2014/main" id="{763B927C-C883-410E-A178-322C66696ABC}"/>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29" name="Line 87">
                <a:extLst>
                  <a:ext uri="{FF2B5EF4-FFF2-40B4-BE49-F238E27FC236}">
                    <a16:creationId xmlns:a16="http://schemas.microsoft.com/office/drawing/2014/main" id="{13AC56F7-8BA9-47BF-90A8-B1E1BDF01295}"/>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30" name="Rectangle 88">
                <a:extLst>
                  <a:ext uri="{FF2B5EF4-FFF2-40B4-BE49-F238E27FC236}">
                    <a16:creationId xmlns:a16="http://schemas.microsoft.com/office/drawing/2014/main" id="{26B517D7-598F-44F3-9EE6-330540617876}"/>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31" name="Rectangle 89">
                <a:extLst>
                  <a:ext uri="{FF2B5EF4-FFF2-40B4-BE49-F238E27FC236}">
                    <a16:creationId xmlns:a16="http://schemas.microsoft.com/office/drawing/2014/main" id="{8073CFA2-E450-455D-9D03-1A4AE364E6E2}"/>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grpSp>
          <p:nvGrpSpPr>
            <p:cNvPr id="39" name="Group 90">
              <a:extLst>
                <a:ext uri="{FF2B5EF4-FFF2-40B4-BE49-F238E27FC236}">
                  <a16:creationId xmlns:a16="http://schemas.microsoft.com/office/drawing/2014/main" id="{2ADAD07E-8E5C-457B-B2C6-230982755562}"/>
                </a:ext>
              </a:extLst>
            </p:cNvPr>
            <p:cNvGrpSpPr>
              <a:grpSpLocks/>
            </p:cNvGrpSpPr>
            <p:nvPr/>
          </p:nvGrpSpPr>
          <p:grpSpPr bwMode="auto">
            <a:xfrm>
              <a:off x="4947" y="2811"/>
              <a:ext cx="131" cy="258"/>
              <a:chOff x="4180" y="783"/>
              <a:chExt cx="150" cy="307"/>
            </a:xfrm>
          </p:grpSpPr>
          <p:sp>
            <p:nvSpPr>
              <p:cNvPr id="216" name="AutoShape 91">
                <a:extLst>
                  <a:ext uri="{FF2B5EF4-FFF2-40B4-BE49-F238E27FC236}">
                    <a16:creationId xmlns:a16="http://schemas.microsoft.com/office/drawing/2014/main" id="{6971154E-BB9C-4934-993E-7CB52785A61F}"/>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17" name="Rectangle 92">
                <a:extLst>
                  <a:ext uri="{FF2B5EF4-FFF2-40B4-BE49-F238E27FC236}">
                    <a16:creationId xmlns:a16="http://schemas.microsoft.com/office/drawing/2014/main" id="{1812D816-179B-4B89-B792-5DA417F2BF58}"/>
                  </a:ext>
                </a:extLst>
              </p:cNvPr>
              <p:cNvSpPr>
                <a:spLocks noChangeArrowheads="1"/>
              </p:cNvSpPr>
              <p:nvPr/>
            </p:nvSpPr>
            <p:spPr bwMode="auto">
              <a:xfrm>
                <a:off x="4256" y="785"/>
                <a:ext cx="69" cy="236"/>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18" name="Rectangle 93">
                <a:extLst>
                  <a:ext uri="{FF2B5EF4-FFF2-40B4-BE49-F238E27FC236}">
                    <a16:creationId xmlns:a16="http://schemas.microsoft.com/office/drawing/2014/main" id="{C220A6C1-DB22-4141-B6A8-63DEEA4E1838}"/>
                  </a:ext>
                </a:extLst>
              </p:cNvPr>
              <p:cNvSpPr>
                <a:spLocks noChangeArrowheads="1"/>
              </p:cNvSpPr>
              <p:nvPr/>
            </p:nvSpPr>
            <p:spPr bwMode="auto">
              <a:xfrm>
                <a:off x="4181" y="852"/>
                <a:ext cx="95" cy="23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19" name="AutoShape 94">
                <a:extLst>
                  <a:ext uri="{FF2B5EF4-FFF2-40B4-BE49-F238E27FC236}">
                    <a16:creationId xmlns:a16="http://schemas.microsoft.com/office/drawing/2014/main" id="{A3DD9995-BBD7-4B00-88A8-10B54EB14D9B}"/>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0" name="Line 95">
                <a:extLst>
                  <a:ext uri="{FF2B5EF4-FFF2-40B4-BE49-F238E27FC236}">
                    <a16:creationId xmlns:a16="http://schemas.microsoft.com/office/drawing/2014/main" id="{C4613C03-B8EB-4F99-B661-17044B0749C4}"/>
                  </a:ext>
                </a:extLst>
              </p:cNvPr>
              <p:cNvSpPr>
                <a:spLocks noChangeShapeType="1"/>
              </p:cNvSpPr>
              <p:nvPr/>
            </p:nvSpPr>
            <p:spPr bwMode="auto">
              <a:xfrm>
                <a:off x="4330" y="788"/>
                <a:ext cx="0" cy="23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21" name="Line 96">
                <a:extLst>
                  <a:ext uri="{FF2B5EF4-FFF2-40B4-BE49-F238E27FC236}">
                    <a16:creationId xmlns:a16="http://schemas.microsoft.com/office/drawing/2014/main" id="{7897E95F-1596-4F8D-81FE-629E0B7F6384}"/>
                  </a:ext>
                </a:extLst>
              </p:cNvPr>
              <p:cNvSpPr>
                <a:spLocks noChangeShapeType="1"/>
              </p:cNvSpPr>
              <p:nvPr/>
            </p:nvSpPr>
            <p:spPr bwMode="auto">
              <a:xfrm flipH="1">
                <a:off x="4276" y="1019"/>
                <a:ext cx="54" cy="6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22" name="Rectangle 97">
                <a:extLst>
                  <a:ext uri="{FF2B5EF4-FFF2-40B4-BE49-F238E27FC236}">
                    <a16:creationId xmlns:a16="http://schemas.microsoft.com/office/drawing/2014/main" id="{B0DED96D-A3EB-473A-9AAC-0F14ADFDF14A}"/>
                  </a:ext>
                </a:extLst>
              </p:cNvPr>
              <p:cNvSpPr>
                <a:spLocks noChangeArrowheads="1"/>
              </p:cNvSpPr>
              <p:nvPr/>
            </p:nvSpPr>
            <p:spPr bwMode="auto">
              <a:xfrm>
                <a:off x="4193" y="883"/>
                <a:ext cx="63" cy="136"/>
              </a:xfrm>
              <a:prstGeom prst="rect">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23" name="Rectangle 98">
                <a:extLst>
                  <a:ext uri="{FF2B5EF4-FFF2-40B4-BE49-F238E27FC236}">
                    <a16:creationId xmlns:a16="http://schemas.microsoft.com/office/drawing/2014/main" id="{3DCE1F6F-45F5-4798-BD12-72410E9EF0D9}"/>
                  </a:ext>
                </a:extLst>
              </p:cNvPr>
              <p:cNvSpPr>
                <a:spLocks noChangeArrowheads="1"/>
              </p:cNvSpPr>
              <p:nvPr/>
            </p:nvSpPr>
            <p:spPr bwMode="auto">
              <a:xfrm>
                <a:off x="4202" y="924"/>
                <a:ext cx="48" cy="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sp>
          <p:nvSpPr>
            <p:cNvPr id="40" name="Line 99">
              <a:extLst>
                <a:ext uri="{FF2B5EF4-FFF2-40B4-BE49-F238E27FC236}">
                  <a16:creationId xmlns:a16="http://schemas.microsoft.com/office/drawing/2014/main" id="{9A40C172-7886-4F49-A49C-6177FFDA5BD1}"/>
                </a:ext>
              </a:extLst>
            </p:cNvPr>
            <p:cNvSpPr>
              <a:spLocks noChangeShapeType="1"/>
            </p:cNvSpPr>
            <p:nvPr/>
          </p:nvSpPr>
          <p:spPr bwMode="auto">
            <a:xfrm rot="5400000" flipH="1">
              <a:off x="4711" y="2767"/>
              <a:ext cx="38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1" name="Line 100">
              <a:extLst>
                <a:ext uri="{FF2B5EF4-FFF2-40B4-BE49-F238E27FC236}">
                  <a16:creationId xmlns:a16="http://schemas.microsoft.com/office/drawing/2014/main" id="{3CD6654E-3777-4E49-A43C-7D9BE75100B5}"/>
                </a:ext>
              </a:extLst>
            </p:cNvPr>
            <p:cNvSpPr>
              <a:spLocks noChangeShapeType="1"/>
            </p:cNvSpPr>
            <p:nvPr/>
          </p:nvSpPr>
          <p:spPr bwMode="auto">
            <a:xfrm rot="-5400000">
              <a:off x="4935" y="2925"/>
              <a:ext cx="0" cy="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2" name="Line 101">
              <a:extLst>
                <a:ext uri="{FF2B5EF4-FFF2-40B4-BE49-F238E27FC236}">
                  <a16:creationId xmlns:a16="http://schemas.microsoft.com/office/drawing/2014/main" id="{96D82B8F-98AF-4462-9A23-BF87DE427F4C}"/>
                </a:ext>
              </a:extLst>
            </p:cNvPr>
            <p:cNvSpPr>
              <a:spLocks noChangeShapeType="1"/>
            </p:cNvSpPr>
            <p:nvPr/>
          </p:nvSpPr>
          <p:spPr bwMode="auto">
            <a:xfrm rot="-5400000">
              <a:off x="4928" y="2630"/>
              <a:ext cx="0"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3" name="Line 102">
              <a:extLst>
                <a:ext uri="{FF2B5EF4-FFF2-40B4-BE49-F238E27FC236}">
                  <a16:creationId xmlns:a16="http://schemas.microsoft.com/office/drawing/2014/main" id="{3DAD883E-BC0E-45E3-9300-DADFE6034842}"/>
                </a:ext>
              </a:extLst>
            </p:cNvPr>
            <p:cNvSpPr>
              <a:spLocks noChangeShapeType="1"/>
            </p:cNvSpPr>
            <p:nvPr/>
          </p:nvSpPr>
          <p:spPr bwMode="auto">
            <a:xfrm flipV="1">
              <a:off x="4096" y="1459"/>
              <a:ext cx="289" cy="1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4" name="Line 103">
              <a:extLst>
                <a:ext uri="{FF2B5EF4-FFF2-40B4-BE49-F238E27FC236}">
                  <a16:creationId xmlns:a16="http://schemas.microsoft.com/office/drawing/2014/main" id="{907AA770-4ED0-4488-A6CC-68020FE95CC2}"/>
                </a:ext>
              </a:extLst>
            </p:cNvPr>
            <p:cNvSpPr>
              <a:spLocks noChangeShapeType="1"/>
            </p:cNvSpPr>
            <p:nvPr/>
          </p:nvSpPr>
          <p:spPr bwMode="auto">
            <a:xfrm>
              <a:off x="4685" y="1449"/>
              <a:ext cx="306" cy="1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5" name="Line 104">
              <a:extLst>
                <a:ext uri="{FF2B5EF4-FFF2-40B4-BE49-F238E27FC236}">
                  <a16:creationId xmlns:a16="http://schemas.microsoft.com/office/drawing/2014/main" id="{ECEB3135-5021-4629-8702-708FC4F1F9CA}"/>
                </a:ext>
              </a:extLst>
            </p:cNvPr>
            <p:cNvSpPr>
              <a:spLocks noChangeShapeType="1"/>
            </p:cNvSpPr>
            <p:nvPr/>
          </p:nvSpPr>
          <p:spPr bwMode="auto">
            <a:xfrm flipH="1">
              <a:off x="5012" y="1661"/>
              <a:ext cx="152" cy="42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6" name="Line 105">
              <a:extLst>
                <a:ext uri="{FF2B5EF4-FFF2-40B4-BE49-F238E27FC236}">
                  <a16:creationId xmlns:a16="http://schemas.microsoft.com/office/drawing/2014/main" id="{8692B05A-7B29-4E1D-8A96-B809D84DAFCB}"/>
                </a:ext>
              </a:extLst>
            </p:cNvPr>
            <p:cNvSpPr>
              <a:spLocks noChangeShapeType="1"/>
            </p:cNvSpPr>
            <p:nvPr/>
          </p:nvSpPr>
          <p:spPr bwMode="auto">
            <a:xfrm>
              <a:off x="4527" y="1520"/>
              <a:ext cx="0" cy="27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7" name="Line 106">
              <a:extLst>
                <a:ext uri="{FF2B5EF4-FFF2-40B4-BE49-F238E27FC236}">
                  <a16:creationId xmlns:a16="http://schemas.microsoft.com/office/drawing/2014/main" id="{1D07040C-4467-43D1-B32D-79C3DF92667F}"/>
                </a:ext>
              </a:extLst>
            </p:cNvPr>
            <p:cNvSpPr>
              <a:spLocks noChangeShapeType="1"/>
            </p:cNvSpPr>
            <p:nvPr/>
          </p:nvSpPr>
          <p:spPr bwMode="auto">
            <a:xfrm>
              <a:off x="4543" y="1928"/>
              <a:ext cx="337" cy="2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8" name="Line 107">
              <a:extLst>
                <a:ext uri="{FF2B5EF4-FFF2-40B4-BE49-F238E27FC236}">
                  <a16:creationId xmlns:a16="http://schemas.microsoft.com/office/drawing/2014/main" id="{D3EFB65D-69A1-4475-99FB-31D207CE8A56}"/>
                </a:ext>
              </a:extLst>
            </p:cNvPr>
            <p:cNvSpPr>
              <a:spLocks noChangeShapeType="1"/>
            </p:cNvSpPr>
            <p:nvPr/>
          </p:nvSpPr>
          <p:spPr bwMode="auto">
            <a:xfrm flipH="1">
              <a:off x="4833" y="2221"/>
              <a:ext cx="168" cy="22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9" name="Line 108">
              <a:extLst>
                <a:ext uri="{FF2B5EF4-FFF2-40B4-BE49-F238E27FC236}">
                  <a16:creationId xmlns:a16="http://schemas.microsoft.com/office/drawing/2014/main" id="{7CF419B2-3EDD-4F26-84DC-FA92C98675F8}"/>
                </a:ext>
              </a:extLst>
            </p:cNvPr>
            <p:cNvSpPr>
              <a:spLocks noChangeShapeType="1"/>
            </p:cNvSpPr>
            <p:nvPr/>
          </p:nvSpPr>
          <p:spPr bwMode="auto">
            <a:xfrm flipH="1">
              <a:off x="4690" y="1641"/>
              <a:ext cx="353" cy="2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0" name="Line 109">
              <a:extLst>
                <a:ext uri="{FF2B5EF4-FFF2-40B4-BE49-F238E27FC236}">
                  <a16:creationId xmlns:a16="http://schemas.microsoft.com/office/drawing/2014/main" id="{40D9197A-110E-4EC8-B16F-844249A3F967}"/>
                </a:ext>
              </a:extLst>
            </p:cNvPr>
            <p:cNvSpPr>
              <a:spLocks noChangeShapeType="1"/>
            </p:cNvSpPr>
            <p:nvPr/>
          </p:nvSpPr>
          <p:spPr bwMode="auto">
            <a:xfrm flipH="1">
              <a:off x="4696" y="1288"/>
              <a:ext cx="221" cy="16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1" name="Line 110">
              <a:extLst>
                <a:ext uri="{FF2B5EF4-FFF2-40B4-BE49-F238E27FC236}">
                  <a16:creationId xmlns:a16="http://schemas.microsoft.com/office/drawing/2014/main" id="{30C153C7-3FF0-4552-B12C-8BCD1372DEEE}"/>
                </a:ext>
              </a:extLst>
            </p:cNvPr>
            <p:cNvSpPr>
              <a:spLocks noChangeShapeType="1"/>
            </p:cNvSpPr>
            <p:nvPr/>
          </p:nvSpPr>
          <p:spPr bwMode="auto">
            <a:xfrm flipH="1">
              <a:off x="5148" y="1399"/>
              <a:ext cx="127" cy="1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52" name="Group 111">
              <a:extLst>
                <a:ext uri="{FF2B5EF4-FFF2-40B4-BE49-F238E27FC236}">
                  <a16:creationId xmlns:a16="http://schemas.microsoft.com/office/drawing/2014/main" id="{DE665BA9-BF14-4A02-9B1B-EDED0AFA048F}"/>
                </a:ext>
              </a:extLst>
            </p:cNvPr>
            <p:cNvGrpSpPr>
              <a:grpSpLocks/>
            </p:cNvGrpSpPr>
            <p:nvPr/>
          </p:nvGrpSpPr>
          <p:grpSpPr bwMode="auto">
            <a:xfrm>
              <a:off x="3769" y="1520"/>
              <a:ext cx="316" cy="147"/>
              <a:chOff x="3600" y="219"/>
              <a:chExt cx="360" cy="175"/>
            </a:xfrm>
          </p:grpSpPr>
          <p:sp>
            <p:nvSpPr>
              <p:cNvPr id="203" name="Oval 112">
                <a:extLst>
                  <a:ext uri="{FF2B5EF4-FFF2-40B4-BE49-F238E27FC236}">
                    <a16:creationId xmlns:a16="http://schemas.microsoft.com/office/drawing/2014/main" id="{52219646-F721-49C5-90DA-DE5936B10896}"/>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204" name="Line 113">
                <a:extLst>
                  <a:ext uri="{FF2B5EF4-FFF2-40B4-BE49-F238E27FC236}">
                    <a16:creationId xmlns:a16="http://schemas.microsoft.com/office/drawing/2014/main" id="{BE2DDDF9-6837-4C3C-8DFC-ACC508F0A52C}"/>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5" name="Line 114">
                <a:extLst>
                  <a:ext uri="{FF2B5EF4-FFF2-40B4-BE49-F238E27FC236}">
                    <a16:creationId xmlns:a16="http://schemas.microsoft.com/office/drawing/2014/main" id="{F2DF2DBE-1930-4344-A3B9-813FD6A329C5}"/>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6" name="Rectangle 115">
                <a:extLst>
                  <a:ext uri="{FF2B5EF4-FFF2-40B4-BE49-F238E27FC236}">
                    <a16:creationId xmlns:a16="http://schemas.microsoft.com/office/drawing/2014/main" id="{5EAA3564-9253-4B8D-A595-339CDA7A5AC8}"/>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207" name="Oval 116">
                <a:extLst>
                  <a:ext uri="{FF2B5EF4-FFF2-40B4-BE49-F238E27FC236}">
                    <a16:creationId xmlns:a16="http://schemas.microsoft.com/office/drawing/2014/main" id="{023D2CC1-A769-47F6-9AAB-5ED5D9395E64}"/>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208" name="Group 117">
                <a:extLst>
                  <a:ext uri="{FF2B5EF4-FFF2-40B4-BE49-F238E27FC236}">
                    <a16:creationId xmlns:a16="http://schemas.microsoft.com/office/drawing/2014/main" id="{786B55D7-31A4-494E-AA1F-A52EA01E7F6F}"/>
                  </a:ext>
                </a:extLst>
              </p:cNvPr>
              <p:cNvGrpSpPr>
                <a:grpSpLocks/>
              </p:cNvGrpSpPr>
              <p:nvPr/>
            </p:nvGrpSpPr>
            <p:grpSpPr bwMode="auto">
              <a:xfrm>
                <a:off x="3686" y="244"/>
                <a:ext cx="177" cy="66"/>
                <a:chOff x="2848" y="848"/>
                <a:chExt cx="140" cy="98"/>
              </a:xfrm>
            </p:grpSpPr>
            <p:sp>
              <p:nvSpPr>
                <p:cNvPr id="213" name="Line 118">
                  <a:extLst>
                    <a:ext uri="{FF2B5EF4-FFF2-40B4-BE49-F238E27FC236}">
                      <a16:creationId xmlns:a16="http://schemas.microsoft.com/office/drawing/2014/main" id="{087810A7-5C8F-4520-8370-009C0DB0CD42}"/>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4" name="Line 119">
                  <a:extLst>
                    <a:ext uri="{FF2B5EF4-FFF2-40B4-BE49-F238E27FC236}">
                      <a16:creationId xmlns:a16="http://schemas.microsoft.com/office/drawing/2014/main" id="{D716B7C9-0D64-42CA-BB93-EAD04347E8C9}"/>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5" name="Line 120">
                  <a:extLst>
                    <a:ext uri="{FF2B5EF4-FFF2-40B4-BE49-F238E27FC236}">
                      <a16:creationId xmlns:a16="http://schemas.microsoft.com/office/drawing/2014/main" id="{06DF8F06-015D-46EF-9A98-A6741CCEB72E}"/>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209" name="Group 121">
                <a:extLst>
                  <a:ext uri="{FF2B5EF4-FFF2-40B4-BE49-F238E27FC236}">
                    <a16:creationId xmlns:a16="http://schemas.microsoft.com/office/drawing/2014/main" id="{BEE90F9A-8560-4D1C-B3DF-BB26910C417F}"/>
                  </a:ext>
                </a:extLst>
              </p:cNvPr>
              <p:cNvGrpSpPr>
                <a:grpSpLocks/>
              </p:cNvGrpSpPr>
              <p:nvPr/>
            </p:nvGrpSpPr>
            <p:grpSpPr bwMode="auto">
              <a:xfrm flipV="1">
                <a:off x="3686" y="243"/>
                <a:ext cx="177" cy="66"/>
                <a:chOff x="2848" y="848"/>
                <a:chExt cx="140" cy="98"/>
              </a:xfrm>
            </p:grpSpPr>
            <p:sp>
              <p:nvSpPr>
                <p:cNvPr id="210" name="Line 122">
                  <a:extLst>
                    <a:ext uri="{FF2B5EF4-FFF2-40B4-BE49-F238E27FC236}">
                      <a16:creationId xmlns:a16="http://schemas.microsoft.com/office/drawing/2014/main" id="{5270CA3C-2609-4DAF-AC54-57FE47B128A4}"/>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1" name="Line 123">
                  <a:extLst>
                    <a:ext uri="{FF2B5EF4-FFF2-40B4-BE49-F238E27FC236}">
                      <a16:creationId xmlns:a16="http://schemas.microsoft.com/office/drawing/2014/main" id="{90896A8B-3C95-4CB1-B3C4-F3F48D952CE5}"/>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12" name="Line 124">
                  <a:extLst>
                    <a:ext uri="{FF2B5EF4-FFF2-40B4-BE49-F238E27FC236}">
                      <a16:creationId xmlns:a16="http://schemas.microsoft.com/office/drawing/2014/main" id="{45DC3841-7F7B-4012-B8EC-FEE10733CB7D}"/>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3" name="Group 125">
              <a:extLst>
                <a:ext uri="{FF2B5EF4-FFF2-40B4-BE49-F238E27FC236}">
                  <a16:creationId xmlns:a16="http://schemas.microsoft.com/office/drawing/2014/main" id="{8F27DD3F-AC15-421B-A682-1386D755CE1A}"/>
                </a:ext>
              </a:extLst>
            </p:cNvPr>
            <p:cNvGrpSpPr>
              <a:grpSpLocks/>
            </p:cNvGrpSpPr>
            <p:nvPr/>
          </p:nvGrpSpPr>
          <p:grpSpPr bwMode="auto">
            <a:xfrm>
              <a:off x="4369" y="1376"/>
              <a:ext cx="316" cy="147"/>
              <a:chOff x="3600" y="219"/>
              <a:chExt cx="360" cy="175"/>
            </a:xfrm>
          </p:grpSpPr>
          <p:sp>
            <p:nvSpPr>
              <p:cNvPr id="190" name="Oval 126">
                <a:extLst>
                  <a:ext uri="{FF2B5EF4-FFF2-40B4-BE49-F238E27FC236}">
                    <a16:creationId xmlns:a16="http://schemas.microsoft.com/office/drawing/2014/main" id="{469EB23F-1D60-4961-8714-698DFC43A4BF}"/>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91" name="Line 127">
                <a:extLst>
                  <a:ext uri="{FF2B5EF4-FFF2-40B4-BE49-F238E27FC236}">
                    <a16:creationId xmlns:a16="http://schemas.microsoft.com/office/drawing/2014/main" id="{D716CE53-40C3-462F-A222-5C383DE33611}"/>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2" name="Line 128">
                <a:extLst>
                  <a:ext uri="{FF2B5EF4-FFF2-40B4-BE49-F238E27FC236}">
                    <a16:creationId xmlns:a16="http://schemas.microsoft.com/office/drawing/2014/main" id="{C067BA29-A72E-4622-A049-B0203BBCC168}"/>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3" name="Rectangle 129">
                <a:extLst>
                  <a:ext uri="{FF2B5EF4-FFF2-40B4-BE49-F238E27FC236}">
                    <a16:creationId xmlns:a16="http://schemas.microsoft.com/office/drawing/2014/main" id="{BA321D16-7253-4ECB-B169-B6B7B2D1E00E}"/>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94" name="Oval 130">
                <a:extLst>
                  <a:ext uri="{FF2B5EF4-FFF2-40B4-BE49-F238E27FC236}">
                    <a16:creationId xmlns:a16="http://schemas.microsoft.com/office/drawing/2014/main" id="{3E24A0EA-6740-48DD-AA31-EEC71A887C24}"/>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95" name="Group 131">
                <a:extLst>
                  <a:ext uri="{FF2B5EF4-FFF2-40B4-BE49-F238E27FC236}">
                    <a16:creationId xmlns:a16="http://schemas.microsoft.com/office/drawing/2014/main" id="{57DC857F-0339-4198-9445-6E1A110C0EBA}"/>
                  </a:ext>
                </a:extLst>
              </p:cNvPr>
              <p:cNvGrpSpPr>
                <a:grpSpLocks/>
              </p:cNvGrpSpPr>
              <p:nvPr/>
            </p:nvGrpSpPr>
            <p:grpSpPr bwMode="auto">
              <a:xfrm>
                <a:off x="3686" y="244"/>
                <a:ext cx="177" cy="66"/>
                <a:chOff x="2848" y="848"/>
                <a:chExt cx="140" cy="98"/>
              </a:xfrm>
            </p:grpSpPr>
            <p:sp>
              <p:nvSpPr>
                <p:cNvPr id="200" name="Line 132">
                  <a:extLst>
                    <a:ext uri="{FF2B5EF4-FFF2-40B4-BE49-F238E27FC236}">
                      <a16:creationId xmlns:a16="http://schemas.microsoft.com/office/drawing/2014/main" id="{E1C4A969-7866-4976-9E39-185E73B0FCC2}"/>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1" name="Line 133">
                  <a:extLst>
                    <a:ext uri="{FF2B5EF4-FFF2-40B4-BE49-F238E27FC236}">
                      <a16:creationId xmlns:a16="http://schemas.microsoft.com/office/drawing/2014/main" id="{0BCE17C7-9F46-493E-9143-38E996E07E18}"/>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202" name="Line 134">
                  <a:extLst>
                    <a:ext uri="{FF2B5EF4-FFF2-40B4-BE49-F238E27FC236}">
                      <a16:creationId xmlns:a16="http://schemas.microsoft.com/office/drawing/2014/main" id="{898EC640-0BA9-4B63-8717-938F064AE5C7}"/>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96" name="Group 135">
                <a:extLst>
                  <a:ext uri="{FF2B5EF4-FFF2-40B4-BE49-F238E27FC236}">
                    <a16:creationId xmlns:a16="http://schemas.microsoft.com/office/drawing/2014/main" id="{F5A24A27-50F5-414E-A705-04F45946D4DF}"/>
                  </a:ext>
                </a:extLst>
              </p:cNvPr>
              <p:cNvGrpSpPr>
                <a:grpSpLocks/>
              </p:cNvGrpSpPr>
              <p:nvPr/>
            </p:nvGrpSpPr>
            <p:grpSpPr bwMode="auto">
              <a:xfrm flipV="1">
                <a:off x="3686" y="243"/>
                <a:ext cx="177" cy="66"/>
                <a:chOff x="2848" y="848"/>
                <a:chExt cx="140" cy="98"/>
              </a:xfrm>
            </p:grpSpPr>
            <p:sp>
              <p:nvSpPr>
                <p:cNvPr id="197" name="Line 136">
                  <a:extLst>
                    <a:ext uri="{FF2B5EF4-FFF2-40B4-BE49-F238E27FC236}">
                      <a16:creationId xmlns:a16="http://schemas.microsoft.com/office/drawing/2014/main" id="{116AAA4B-BDE4-4841-A963-FC4109B9173D}"/>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8" name="Line 137">
                  <a:extLst>
                    <a:ext uri="{FF2B5EF4-FFF2-40B4-BE49-F238E27FC236}">
                      <a16:creationId xmlns:a16="http://schemas.microsoft.com/office/drawing/2014/main" id="{4F786D66-024B-4886-8EEF-58BD42906F89}"/>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99" name="Line 138">
                  <a:extLst>
                    <a:ext uri="{FF2B5EF4-FFF2-40B4-BE49-F238E27FC236}">
                      <a16:creationId xmlns:a16="http://schemas.microsoft.com/office/drawing/2014/main" id="{037F88D7-9FEE-4E92-834A-907519619EEC}"/>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4" name="Group 139">
              <a:extLst>
                <a:ext uri="{FF2B5EF4-FFF2-40B4-BE49-F238E27FC236}">
                  <a16:creationId xmlns:a16="http://schemas.microsoft.com/office/drawing/2014/main" id="{A1DBFCB0-B437-4B6A-9CF9-74369B4B27A5}"/>
                </a:ext>
              </a:extLst>
            </p:cNvPr>
            <p:cNvGrpSpPr>
              <a:grpSpLocks/>
            </p:cNvGrpSpPr>
            <p:nvPr/>
          </p:nvGrpSpPr>
          <p:grpSpPr bwMode="auto">
            <a:xfrm>
              <a:off x="4380" y="1790"/>
              <a:ext cx="316" cy="147"/>
              <a:chOff x="3600" y="219"/>
              <a:chExt cx="360" cy="175"/>
            </a:xfrm>
          </p:grpSpPr>
          <p:sp>
            <p:nvSpPr>
              <p:cNvPr id="177" name="Oval 140">
                <a:extLst>
                  <a:ext uri="{FF2B5EF4-FFF2-40B4-BE49-F238E27FC236}">
                    <a16:creationId xmlns:a16="http://schemas.microsoft.com/office/drawing/2014/main" id="{6BD4AB96-3195-4953-887F-E9E52D67E348}"/>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78" name="Line 141">
                <a:extLst>
                  <a:ext uri="{FF2B5EF4-FFF2-40B4-BE49-F238E27FC236}">
                    <a16:creationId xmlns:a16="http://schemas.microsoft.com/office/drawing/2014/main" id="{8EB7DA4C-D743-4943-9BF7-B13B528F37AF}"/>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9" name="Line 142">
                <a:extLst>
                  <a:ext uri="{FF2B5EF4-FFF2-40B4-BE49-F238E27FC236}">
                    <a16:creationId xmlns:a16="http://schemas.microsoft.com/office/drawing/2014/main" id="{F3BF4B12-BA6A-42DC-8376-62199665E9C2}"/>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0" name="Rectangle 143">
                <a:extLst>
                  <a:ext uri="{FF2B5EF4-FFF2-40B4-BE49-F238E27FC236}">
                    <a16:creationId xmlns:a16="http://schemas.microsoft.com/office/drawing/2014/main" id="{6273BAA4-76EB-49A7-8049-2AFF251D7994}"/>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81" name="Oval 144">
                <a:extLst>
                  <a:ext uri="{FF2B5EF4-FFF2-40B4-BE49-F238E27FC236}">
                    <a16:creationId xmlns:a16="http://schemas.microsoft.com/office/drawing/2014/main" id="{7A7DC56C-ADE4-4ED0-A7DD-8354B0DDAF52}"/>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82" name="Group 145">
                <a:extLst>
                  <a:ext uri="{FF2B5EF4-FFF2-40B4-BE49-F238E27FC236}">
                    <a16:creationId xmlns:a16="http://schemas.microsoft.com/office/drawing/2014/main" id="{67318EDA-B6FE-491A-9308-CBE9254E8515}"/>
                  </a:ext>
                </a:extLst>
              </p:cNvPr>
              <p:cNvGrpSpPr>
                <a:grpSpLocks/>
              </p:cNvGrpSpPr>
              <p:nvPr/>
            </p:nvGrpSpPr>
            <p:grpSpPr bwMode="auto">
              <a:xfrm>
                <a:off x="3686" y="244"/>
                <a:ext cx="177" cy="66"/>
                <a:chOff x="2848" y="848"/>
                <a:chExt cx="140" cy="98"/>
              </a:xfrm>
            </p:grpSpPr>
            <p:sp>
              <p:nvSpPr>
                <p:cNvPr id="187" name="Line 146">
                  <a:extLst>
                    <a:ext uri="{FF2B5EF4-FFF2-40B4-BE49-F238E27FC236}">
                      <a16:creationId xmlns:a16="http://schemas.microsoft.com/office/drawing/2014/main" id="{E565930A-7824-43E8-A1C1-04757D2D20F5}"/>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8" name="Line 147">
                  <a:extLst>
                    <a:ext uri="{FF2B5EF4-FFF2-40B4-BE49-F238E27FC236}">
                      <a16:creationId xmlns:a16="http://schemas.microsoft.com/office/drawing/2014/main" id="{7D6CABF2-1C49-41EC-A7C1-9526F1A46500}"/>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9" name="Line 148">
                  <a:extLst>
                    <a:ext uri="{FF2B5EF4-FFF2-40B4-BE49-F238E27FC236}">
                      <a16:creationId xmlns:a16="http://schemas.microsoft.com/office/drawing/2014/main" id="{0CEED24B-A022-4379-B47F-1A36964F2E41}"/>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83" name="Group 149">
                <a:extLst>
                  <a:ext uri="{FF2B5EF4-FFF2-40B4-BE49-F238E27FC236}">
                    <a16:creationId xmlns:a16="http://schemas.microsoft.com/office/drawing/2014/main" id="{B8BC52C3-8AB2-4335-9E10-0B059F4D76D4}"/>
                  </a:ext>
                </a:extLst>
              </p:cNvPr>
              <p:cNvGrpSpPr>
                <a:grpSpLocks/>
              </p:cNvGrpSpPr>
              <p:nvPr/>
            </p:nvGrpSpPr>
            <p:grpSpPr bwMode="auto">
              <a:xfrm flipV="1">
                <a:off x="3686" y="243"/>
                <a:ext cx="177" cy="66"/>
                <a:chOff x="2848" y="848"/>
                <a:chExt cx="140" cy="98"/>
              </a:xfrm>
            </p:grpSpPr>
            <p:sp>
              <p:nvSpPr>
                <p:cNvPr id="184" name="Line 150">
                  <a:extLst>
                    <a:ext uri="{FF2B5EF4-FFF2-40B4-BE49-F238E27FC236}">
                      <a16:creationId xmlns:a16="http://schemas.microsoft.com/office/drawing/2014/main" id="{F35ABF9D-9668-4489-98BC-A7703F434C2C}"/>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5" name="Line 151">
                  <a:extLst>
                    <a:ext uri="{FF2B5EF4-FFF2-40B4-BE49-F238E27FC236}">
                      <a16:creationId xmlns:a16="http://schemas.microsoft.com/office/drawing/2014/main" id="{1D06AA05-C63A-426E-A945-821446D2FED5}"/>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86" name="Line 152">
                  <a:extLst>
                    <a:ext uri="{FF2B5EF4-FFF2-40B4-BE49-F238E27FC236}">
                      <a16:creationId xmlns:a16="http://schemas.microsoft.com/office/drawing/2014/main" id="{20B43478-2E80-4BC9-A51B-CFEC976A176A}"/>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5" name="Group 153">
              <a:extLst>
                <a:ext uri="{FF2B5EF4-FFF2-40B4-BE49-F238E27FC236}">
                  <a16:creationId xmlns:a16="http://schemas.microsoft.com/office/drawing/2014/main" id="{48058557-015D-470C-8E10-F48321930B46}"/>
                </a:ext>
              </a:extLst>
            </p:cNvPr>
            <p:cNvGrpSpPr>
              <a:grpSpLocks/>
            </p:cNvGrpSpPr>
            <p:nvPr/>
          </p:nvGrpSpPr>
          <p:grpSpPr bwMode="auto">
            <a:xfrm>
              <a:off x="4991" y="1507"/>
              <a:ext cx="315" cy="147"/>
              <a:chOff x="3600" y="219"/>
              <a:chExt cx="360" cy="175"/>
            </a:xfrm>
          </p:grpSpPr>
          <p:sp>
            <p:nvSpPr>
              <p:cNvPr id="164" name="Oval 154">
                <a:extLst>
                  <a:ext uri="{FF2B5EF4-FFF2-40B4-BE49-F238E27FC236}">
                    <a16:creationId xmlns:a16="http://schemas.microsoft.com/office/drawing/2014/main" id="{DC87900B-DCB1-4538-AC5A-5BA8EA008F36}"/>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65" name="Line 155">
                <a:extLst>
                  <a:ext uri="{FF2B5EF4-FFF2-40B4-BE49-F238E27FC236}">
                    <a16:creationId xmlns:a16="http://schemas.microsoft.com/office/drawing/2014/main" id="{956B746B-5DA6-47F3-BBB0-55CE1A2332FC}"/>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6" name="Line 156">
                <a:extLst>
                  <a:ext uri="{FF2B5EF4-FFF2-40B4-BE49-F238E27FC236}">
                    <a16:creationId xmlns:a16="http://schemas.microsoft.com/office/drawing/2014/main" id="{804FAF05-D1C8-41F7-9F5C-F1060A623AE2}"/>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7" name="Rectangle 157">
                <a:extLst>
                  <a:ext uri="{FF2B5EF4-FFF2-40B4-BE49-F238E27FC236}">
                    <a16:creationId xmlns:a16="http://schemas.microsoft.com/office/drawing/2014/main" id="{F3FAFBB8-B080-41FF-BB92-E18CDCC763A5}"/>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68" name="Oval 158">
                <a:extLst>
                  <a:ext uri="{FF2B5EF4-FFF2-40B4-BE49-F238E27FC236}">
                    <a16:creationId xmlns:a16="http://schemas.microsoft.com/office/drawing/2014/main" id="{ECC4D601-D246-4884-B950-57090B04565F}"/>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69" name="Group 159">
                <a:extLst>
                  <a:ext uri="{FF2B5EF4-FFF2-40B4-BE49-F238E27FC236}">
                    <a16:creationId xmlns:a16="http://schemas.microsoft.com/office/drawing/2014/main" id="{8E8BFA08-193D-40C6-8BC5-6673E98A4B34}"/>
                  </a:ext>
                </a:extLst>
              </p:cNvPr>
              <p:cNvGrpSpPr>
                <a:grpSpLocks/>
              </p:cNvGrpSpPr>
              <p:nvPr/>
            </p:nvGrpSpPr>
            <p:grpSpPr bwMode="auto">
              <a:xfrm>
                <a:off x="3686" y="244"/>
                <a:ext cx="177" cy="66"/>
                <a:chOff x="2848" y="848"/>
                <a:chExt cx="140" cy="98"/>
              </a:xfrm>
            </p:grpSpPr>
            <p:sp>
              <p:nvSpPr>
                <p:cNvPr id="174" name="Line 160">
                  <a:extLst>
                    <a:ext uri="{FF2B5EF4-FFF2-40B4-BE49-F238E27FC236}">
                      <a16:creationId xmlns:a16="http://schemas.microsoft.com/office/drawing/2014/main" id="{866A159C-C9C8-4A5A-9F36-C67883991589}"/>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5" name="Line 161">
                  <a:extLst>
                    <a:ext uri="{FF2B5EF4-FFF2-40B4-BE49-F238E27FC236}">
                      <a16:creationId xmlns:a16="http://schemas.microsoft.com/office/drawing/2014/main" id="{4FD9887A-2FA9-48E1-91E9-1C23E1C7FDFF}"/>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6" name="Line 162">
                  <a:extLst>
                    <a:ext uri="{FF2B5EF4-FFF2-40B4-BE49-F238E27FC236}">
                      <a16:creationId xmlns:a16="http://schemas.microsoft.com/office/drawing/2014/main" id="{7487BFB1-BD70-4EB8-AE93-7527BFF81B72}"/>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70" name="Group 163">
                <a:extLst>
                  <a:ext uri="{FF2B5EF4-FFF2-40B4-BE49-F238E27FC236}">
                    <a16:creationId xmlns:a16="http://schemas.microsoft.com/office/drawing/2014/main" id="{ABFB4FEC-5455-47CA-A015-1CDAA665B6DE}"/>
                  </a:ext>
                </a:extLst>
              </p:cNvPr>
              <p:cNvGrpSpPr>
                <a:grpSpLocks/>
              </p:cNvGrpSpPr>
              <p:nvPr/>
            </p:nvGrpSpPr>
            <p:grpSpPr bwMode="auto">
              <a:xfrm flipV="1">
                <a:off x="3686" y="243"/>
                <a:ext cx="177" cy="66"/>
                <a:chOff x="2848" y="848"/>
                <a:chExt cx="140" cy="98"/>
              </a:xfrm>
            </p:grpSpPr>
            <p:sp>
              <p:nvSpPr>
                <p:cNvPr id="171" name="Line 164">
                  <a:extLst>
                    <a:ext uri="{FF2B5EF4-FFF2-40B4-BE49-F238E27FC236}">
                      <a16:creationId xmlns:a16="http://schemas.microsoft.com/office/drawing/2014/main" id="{BD3F7140-ACB0-4117-BF3E-3A3624AA5A41}"/>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2" name="Line 165">
                  <a:extLst>
                    <a:ext uri="{FF2B5EF4-FFF2-40B4-BE49-F238E27FC236}">
                      <a16:creationId xmlns:a16="http://schemas.microsoft.com/office/drawing/2014/main" id="{4B948C1F-5A5D-4225-93C7-B006C9469C09}"/>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73" name="Line 166">
                  <a:extLst>
                    <a:ext uri="{FF2B5EF4-FFF2-40B4-BE49-F238E27FC236}">
                      <a16:creationId xmlns:a16="http://schemas.microsoft.com/office/drawing/2014/main" id="{08C9EBFD-1FA2-4C14-B6FE-C76B9E144030}"/>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6" name="Group 167">
              <a:extLst>
                <a:ext uri="{FF2B5EF4-FFF2-40B4-BE49-F238E27FC236}">
                  <a16:creationId xmlns:a16="http://schemas.microsoft.com/office/drawing/2014/main" id="{E1811CA3-1577-40A3-8820-5AE88CA89CDE}"/>
                </a:ext>
              </a:extLst>
            </p:cNvPr>
            <p:cNvGrpSpPr>
              <a:grpSpLocks/>
            </p:cNvGrpSpPr>
            <p:nvPr/>
          </p:nvGrpSpPr>
          <p:grpSpPr bwMode="auto">
            <a:xfrm>
              <a:off x="4869" y="2072"/>
              <a:ext cx="316" cy="147"/>
              <a:chOff x="3600" y="219"/>
              <a:chExt cx="360" cy="175"/>
            </a:xfrm>
          </p:grpSpPr>
          <p:sp>
            <p:nvSpPr>
              <p:cNvPr id="151" name="Oval 168">
                <a:extLst>
                  <a:ext uri="{FF2B5EF4-FFF2-40B4-BE49-F238E27FC236}">
                    <a16:creationId xmlns:a16="http://schemas.microsoft.com/office/drawing/2014/main" id="{89A20C4E-CD02-4CAF-A3DE-1FB47CF40633}"/>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52" name="Line 169">
                <a:extLst>
                  <a:ext uri="{FF2B5EF4-FFF2-40B4-BE49-F238E27FC236}">
                    <a16:creationId xmlns:a16="http://schemas.microsoft.com/office/drawing/2014/main" id="{4F4F2173-A633-420A-A97C-1F6562D96878}"/>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3" name="Line 170">
                <a:extLst>
                  <a:ext uri="{FF2B5EF4-FFF2-40B4-BE49-F238E27FC236}">
                    <a16:creationId xmlns:a16="http://schemas.microsoft.com/office/drawing/2014/main" id="{5A2838C3-88BC-4534-AC6C-92982800522B}"/>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4" name="Rectangle 171">
                <a:extLst>
                  <a:ext uri="{FF2B5EF4-FFF2-40B4-BE49-F238E27FC236}">
                    <a16:creationId xmlns:a16="http://schemas.microsoft.com/office/drawing/2014/main" id="{C15633AA-1A9F-4BB5-AFF7-5257695B5DCE}"/>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55" name="Oval 172">
                <a:extLst>
                  <a:ext uri="{FF2B5EF4-FFF2-40B4-BE49-F238E27FC236}">
                    <a16:creationId xmlns:a16="http://schemas.microsoft.com/office/drawing/2014/main" id="{3B762588-5801-476D-963B-874523D83540}"/>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56" name="Group 173">
                <a:extLst>
                  <a:ext uri="{FF2B5EF4-FFF2-40B4-BE49-F238E27FC236}">
                    <a16:creationId xmlns:a16="http://schemas.microsoft.com/office/drawing/2014/main" id="{5334D406-7E2D-49EB-81CD-70698DA651B6}"/>
                  </a:ext>
                </a:extLst>
              </p:cNvPr>
              <p:cNvGrpSpPr>
                <a:grpSpLocks/>
              </p:cNvGrpSpPr>
              <p:nvPr/>
            </p:nvGrpSpPr>
            <p:grpSpPr bwMode="auto">
              <a:xfrm>
                <a:off x="3686" y="244"/>
                <a:ext cx="177" cy="66"/>
                <a:chOff x="2848" y="848"/>
                <a:chExt cx="140" cy="98"/>
              </a:xfrm>
            </p:grpSpPr>
            <p:sp>
              <p:nvSpPr>
                <p:cNvPr id="161" name="Line 174">
                  <a:extLst>
                    <a:ext uri="{FF2B5EF4-FFF2-40B4-BE49-F238E27FC236}">
                      <a16:creationId xmlns:a16="http://schemas.microsoft.com/office/drawing/2014/main" id="{27455428-F0E6-40AC-A033-FED90C5ED6A1}"/>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2" name="Line 175">
                  <a:extLst>
                    <a:ext uri="{FF2B5EF4-FFF2-40B4-BE49-F238E27FC236}">
                      <a16:creationId xmlns:a16="http://schemas.microsoft.com/office/drawing/2014/main" id="{575B6795-BB7B-4ACB-87B4-1EEEEE1E5692}"/>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3" name="Line 176">
                  <a:extLst>
                    <a:ext uri="{FF2B5EF4-FFF2-40B4-BE49-F238E27FC236}">
                      <a16:creationId xmlns:a16="http://schemas.microsoft.com/office/drawing/2014/main" id="{199765E6-0039-4216-95F0-04F6D4B8B79D}"/>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57" name="Group 177">
                <a:extLst>
                  <a:ext uri="{FF2B5EF4-FFF2-40B4-BE49-F238E27FC236}">
                    <a16:creationId xmlns:a16="http://schemas.microsoft.com/office/drawing/2014/main" id="{577DFF46-D4BD-4C0C-8D43-622C4134D9F1}"/>
                  </a:ext>
                </a:extLst>
              </p:cNvPr>
              <p:cNvGrpSpPr>
                <a:grpSpLocks/>
              </p:cNvGrpSpPr>
              <p:nvPr/>
            </p:nvGrpSpPr>
            <p:grpSpPr bwMode="auto">
              <a:xfrm flipV="1">
                <a:off x="3686" y="243"/>
                <a:ext cx="177" cy="66"/>
                <a:chOff x="2848" y="848"/>
                <a:chExt cx="140" cy="98"/>
              </a:xfrm>
            </p:grpSpPr>
            <p:sp>
              <p:nvSpPr>
                <p:cNvPr id="158" name="Line 178">
                  <a:extLst>
                    <a:ext uri="{FF2B5EF4-FFF2-40B4-BE49-F238E27FC236}">
                      <a16:creationId xmlns:a16="http://schemas.microsoft.com/office/drawing/2014/main" id="{247024A6-BB4F-4A0C-AE10-6A0A84B20066}"/>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9" name="Line 179">
                  <a:extLst>
                    <a:ext uri="{FF2B5EF4-FFF2-40B4-BE49-F238E27FC236}">
                      <a16:creationId xmlns:a16="http://schemas.microsoft.com/office/drawing/2014/main" id="{6680449B-0609-475E-B851-D4AB48C6AA22}"/>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60" name="Line 180">
                  <a:extLst>
                    <a:ext uri="{FF2B5EF4-FFF2-40B4-BE49-F238E27FC236}">
                      <a16:creationId xmlns:a16="http://schemas.microsoft.com/office/drawing/2014/main" id="{34DE1902-DDF3-4E42-BADC-5A21193D88C5}"/>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7" name="Group 181">
              <a:extLst>
                <a:ext uri="{FF2B5EF4-FFF2-40B4-BE49-F238E27FC236}">
                  <a16:creationId xmlns:a16="http://schemas.microsoft.com/office/drawing/2014/main" id="{C9C63550-7A7F-41E2-93A5-56E1797FFC7D}"/>
                </a:ext>
              </a:extLst>
            </p:cNvPr>
            <p:cNvGrpSpPr>
              <a:grpSpLocks/>
            </p:cNvGrpSpPr>
            <p:nvPr/>
          </p:nvGrpSpPr>
          <p:grpSpPr bwMode="auto">
            <a:xfrm>
              <a:off x="4659" y="2440"/>
              <a:ext cx="316" cy="148"/>
              <a:chOff x="3600" y="219"/>
              <a:chExt cx="360" cy="175"/>
            </a:xfrm>
          </p:grpSpPr>
          <p:sp>
            <p:nvSpPr>
              <p:cNvPr id="138" name="Oval 182">
                <a:extLst>
                  <a:ext uri="{FF2B5EF4-FFF2-40B4-BE49-F238E27FC236}">
                    <a16:creationId xmlns:a16="http://schemas.microsoft.com/office/drawing/2014/main" id="{30A02BB6-6ADB-4E52-BB72-0BCF6B2C6EC0}"/>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39" name="Line 183">
                <a:extLst>
                  <a:ext uri="{FF2B5EF4-FFF2-40B4-BE49-F238E27FC236}">
                    <a16:creationId xmlns:a16="http://schemas.microsoft.com/office/drawing/2014/main" id="{40DEA460-E74C-47EA-9499-0BDC0EDBEEC5}"/>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0" name="Line 184">
                <a:extLst>
                  <a:ext uri="{FF2B5EF4-FFF2-40B4-BE49-F238E27FC236}">
                    <a16:creationId xmlns:a16="http://schemas.microsoft.com/office/drawing/2014/main" id="{5BB26F5F-50A0-4B47-ADBE-4781D72F5307}"/>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1" name="Rectangle 185">
                <a:extLst>
                  <a:ext uri="{FF2B5EF4-FFF2-40B4-BE49-F238E27FC236}">
                    <a16:creationId xmlns:a16="http://schemas.microsoft.com/office/drawing/2014/main" id="{5308E630-24C2-48A6-B7E4-95C42E73907B}"/>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42" name="Oval 186">
                <a:extLst>
                  <a:ext uri="{FF2B5EF4-FFF2-40B4-BE49-F238E27FC236}">
                    <a16:creationId xmlns:a16="http://schemas.microsoft.com/office/drawing/2014/main" id="{6B433702-18FB-4C16-A742-F5E91082E66E}"/>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43" name="Group 187">
                <a:extLst>
                  <a:ext uri="{FF2B5EF4-FFF2-40B4-BE49-F238E27FC236}">
                    <a16:creationId xmlns:a16="http://schemas.microsoft.com/office/drawing/2014/main" id="{ABD1F650-BBB7-40A1-83AD-93D3F881B985}"/>
                  </a:ext>
                </a:extLst>
              </p:cNvPr>
              <p:cNvGrpSpPr>
                <a:grpSpLocks/>
              </p:cNvGrpSpPr>
              <p:nvPr/>
            </p:nvGrpSpPr>
            <p:grpSpPr bwMode="auto">
              <a:xfrm>
                <a:off x="3686" y="244"/>
                <a:ext cx="177" cy="66"/>
                <a:chOff x="2848" y="848"/>
                <a:chExt cx="140" cy="98"/>
              </a:xfrm>
            </p:grpSpPr>
            <p:sp>
              <p:nvSpPr>
                <p:cNvPr id="148" name="Line 188">
                  <a:extLst>
                    <a:ext uri="{FF2B5EF4-FFF2-40B4-BE49-F238E27FC236}">
                      <a16:creationId xmlns:a16="http://schemas.microsoft.com/office/drawing/2014/main" id="{D70A8647-F1D1-423B-A3E3-C6C567FEE7B0}"/>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9" name="Line 189">
                  <a:extLst>
                    <a:ext uri="{FF2B5EF4-FFF2-40B4-BE49-F238E27FC236}">
                      <a16:creationId xmlns:a16="http://schemas.microsoft.com/office/drawing/2014/main" id="{42237B35-724A-4A83-BF90-809B59D77E27}"/>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50" name="Line 190">
                  <a:extLst>
                    <a:ext uri="{FF2B5EF4-FFF2-40B4-BE49-F238E27FC236}">
                      <a16:creationId xmlns:a16="http://schemas.microsoft.com/office/drawing/2014/main" id="{55B8614A-1A2E-40B1-84F3-BA14A0884BC2}"/>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44" name="Group 191">
                <a:extLst>
                  <a:ext uri="{FF2B5EF4-FFF2-40B4-BE49-F238E27FC236}">
                    <a16:creationId xmlns:a16="http://schemas.microsoft.com/office/drawing/2014/main" id="{EBE0C45B-4A81-462B-9FF2-490A2FCCDF0A}"/>
                  </a:ext>
                </a:extLst>
              </p:cNvPr>
              <p:cNvGrpSpPr>
                <a:grpSpLocks/>
              </p:cNvGrpSpPr>
              <p:nvPr/>
            </p:nvGrpSpPr>
            <p:grpSpPr bwMode="auto">
              <a:xfrm flipV="1">
                <a:off x="3686" y="243"/>
                <a:ext cx="177" cy="66"/>
                <a:chOff x="2848" y="848"/>
                <a:chExt cx="140" cy="98"/>
              </a:xfrm>
            </p:grpSpPr>
            <p:sp>
              <p:nvSpPr>
                <p:cNvPr id="145" name="Line 192">
                  <a:extLst>
                    <a:ext uri="{FF2B5EF4-FFF2-40B4-BE49-F238E27FC236}">
                      <a16:creationId xmlns:a16="http://schemas.microsoft.com/office/drawing/2014/main" id="{B734C775-3991-452B-AAC4-7AB9681DF2E8}"/>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6" name="Line 193">
                  <a:extLst>
                    <a:ext uri="{FF2B5EF4-FFF2-40B4-BE49-F238E27FC236}">
                      <a16:creationId xmlns:a16="http://schemas.microsoft.com/office/drawing/2014/main" id="{42A6E58B-17F4-43CB-BF47-0E40676545ED}"/>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47" name="Line 194">
                  <a:extLst>
                    <a:ext uri="{FF2B5EF4-FFF2-40B4-BE49-F238E27FC236}">
                      <a16:creationId xmlns:a16="http://schemas.microsoft.com/office/drawing/2014/main" id="{7815928F-B2D9-4C58-899C-6AEF2385A809}"/>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8" name="Group 195">
              <a:extLst>
                <a:ext uri="{FF2B5EF4-FFF2-40B4-BE49-F238E27FC236}">
                  <a16:creationId xmlns:a16="http://schemas.microsoft.com/office/drawing/2014/main" id="{725F1B5B-CCD4-4BF8-A15A-8F31CF4D3BF6}"/>
                </a:ext>
              </a:extLst>
            </p:cNvPr>
            <p:cNvGrpSpPr>
              <a:grpSpLocks/>
            </p:cNvGrpSpPr>
            <p:nvPr/>
          </p:nvGrpSpPr>
          <p:grpSpPr bwMode="auto">
            <a:xfrm>
              <a:off x="4275" y="2748"/>
              <a:ext cx="315" cy="147"/>
              <a:chOff x="3600" y="219"/>
              <a:chExt cx="360" cy="175"/>
            </a:xfrm>
          </p:grpSpPr>
          <p:sp>
            <p:nvSpPr>
              <p:cNvPr id="125" name="Oval 196">
                <a:extLst>
                  <a:ext uri="{FF2B5EF4-FFF2-40B4-BE49-F238E27FC236}">
                    <a16:creationId xmlns:a16="http://schemas.microsoft.com/office/drawing/2014/main" id="{715A5F78-9D2A-4EDF-9C88-4475C4F31E24}"/>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26" name="Line 197">
                <a:extLst>
                  <a:ext uri="{FF2B5EF4-FFF2-40B4-BE49-F238E27FC236}">
                    <a16:creationId xmlns:a16="http://schemas.microsoft.com/office/drawing/2014/main" id="{66DF8BA3-BA0B-46BB-A2C8-41911EEDE5D3}"/>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7" name="Line 198">
                <a:extLst>
                  <a:ext uri="{FF2B5EF4-FFF2-40B4-BE49-F238E27FC236}">
                    <a16:creationId xmlns:a16="http://schemas.microsoft.com/office/drawing/2014/main" id="{79681745-19D1-4440-876E-4838F3698680}"/>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8" name="Rectangle 199">
                <a:extLst>
                  <a:ext uri="{FF2B5EF4-FFF2-40B4-BE49-F238E27FC236}">
                    <a16:creationId xmlns:a16="http://schemas.microsoft.com/office/drawing/2014/main" id="{6800CB87-F167-4966-B44F-52C119403936}"/>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29" name="Oval 200">
                <a:extLst>
                  <a:ext uri="{FF2B5EF4-FFF2-40B4-BE49-F238E27FC236}">
                    <a16:creationId xmlns:a16="http://schemas.microsoft.com/office/drawing/2014/main" id="{5C23A620-16F3-40BA-9A74-DBFE0A28EA3A}"/>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30" name="Group 201">
                <a:extLst>
                  <a:ext uri="{FF2B5EF4-FFF2-40B4-BE49-F238E27FC236}">
                    <a16:creationId xmlns:a16="http://schemas.microsoft.com/office/drawing/2014/main" id="{0D91876B-0BA6-4245-BA55-54BC63E1CFB8}"/>
                  </a:ext>
                </a:extLst>
              </p:cNvPr>
              <p:cNvGrpSpPr>
                <a:grpSpLocks/>
              </p:cNvGrpSpPr>
              <p:nvPr/>
            </p:nvGrpSpPr>
            <p:grpSpPr bwMode="auto">
              <a:xfrm>
                <a:off x="3686" y="244"/>
                <a:ext cx="177" cy="66"/>
                <a:chOff x="2848" y="848"/>
                <a:chExt cx="140" cy="98"/>
              </a:xfrm>
            </p:grpSpPr>
            <p:sp>
              <p:nvSpPr>
                <p:cNvPr id="135" name="Line 202">
                  <a:extLst>
                    <a:ext uri="{FF2B5EF4-FFF2-40B4-BE49-F238E27FC236}">
                      <a16:creationId xmlns:a16="http://schemas.microsoft.com/office/drawing/2014/main" id="{096D2254-EE4E-4306-B765-7401BD1D05F7}"/>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6" name="Line 203">
                  <a:extLst>
                    <a:ext uri="{FF2B5EF4-FFF2-40B4-BE49-F238E27FC236}">
                      <a16:creationId xmlns:a16="http://schemas.microsoft.com/office/drawing/2014/main" id="{BE36C1C2-99BC-4C9C-991C-A03A3CABA651}"/>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7" name="Line 204">
                  <a:extLst>
                    <a:ext uri="{FF2B5EF4-FFF2-40B4-BE49-F238E27FC236}">
                      <a16:creationId xmlns:a16="http://schemas.microsoft.com/office/drawing/2014/main" id="{4B9C7108-AF51-49A1-9763-95AB0246C7D9}"/>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31" name="Group 205">
                <a:extLst>
                  <a:ext uri="{FF2B5EF4-FFF2-40B4-BE49-F238E27FC236}">
                    <a16:creationId xmlns:a16="http://schemas.microsoft.com/office/drawing/2014/main" id="{44B94B4B-39CC-41F5-BE31-7FBD0418E0DB}"/>
                  </a:ext>
                </a:extLst>
              </p:cNvPr>
              <p:cNvGrpSpPr>
                <a:grpSpLocks/>
              </p:cNvGrpSpPr>
              <p:nvPr/>
            </p:nvGrpSpPr>
            <p:grpSpPr bwMode="auto">
              <a:xfrm flipV="1">
                <a:off x="3686" y="243"/>
                <a:ext cx="177" cy="66"/>
                <a:chOff x="2848" y="848"/>
                <a:chExt cx="140" cy="98"/>
              </a:xfrm>
            </p:grpSpPr>
            <p:sp>
              <p:nvSpPr>
                <p:cNvPr id="132" name="Line 206">
                  <a:extLst>
                    <a:ext uri="{FF2B5EF4-FFF2-40B4-BE49-F238E27FC236}">
                      <a16:creationId xmlns:a16="http://schemas.microsoft.com/office/drawing/2014/main" id="{72AB3D70-43AF-489D-BC13-007AFDDC922F}"/>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3" name="Line 207">
                  <a:extLst>
                    <a:ext uri="{FF2B5EF4-FFF2-40B4-BE49-F238E27FC236}">
                      <a16:creationId xmlns:a16="http://schemas.microsoft.com/office/drawing/2014/main" id="{0BF8774B-D123-42ED-BE59-C2902528E242}"/>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34" name="Line 208">
                  <a:extLst>
                    <a:ext uri="{FF2B5EF4-FFF2-40B4-BE49-F238E27FC236}">
                      <a16:creationId xmlns:a16="http://schemas.microsoft.com/office/drawing/2014/main" id="{681D1D67-0991-4154-B53C-053133773F96}"/>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grpSp>
          <p:nvGrpSpPr>
            <p:cNvPr id="59" name="Group 209">
              <a:extLst>
                <a:ext uri="{FF2B5EF4-FFF2-40B4-BE49-F238E27FC236}">
                  <a16:creationId xmlns:a16="http://schemas.microsoft.com/office/drawing/2014/main" id="{ED83EAE2-3CF7-4024-9F83-D2E5A100B3A9}"/>
                </a:ext>
              </a:extLst>
            </p:cNvPr>
            <p:cNvGrpSpPr>
              <a:grpSpLocks/>
            </p:cNvGrpSpPr>
            <p:nvPr/>
          </p:nvGrpSpPr>
          <p:grpSpPr bwMode="auto">
            <a:xfrm>
              <a:off x="3769" y="2511"/>
              <a:ext cx="316" cy="147"/>
              <a:chOff x="3600" y="219"/>
              <a:chExt cx="360" cy="175"/>
            </a:xfrm>
          </p:grpSpPr>
          <p:sp>
            <p:nvSpPr>
              <p:cNvPr id="112" name="Oval 210">
                <a:extLst>
                  <a:ext uri="{FF2B5EF4-FFF2-40B4-BE49-F238E27FC236}">
                    <a16:creationId xmlns:a16="http://schemas.microsoft.com/office/drawing/2014/main" id="{3DD4067A-3966-414E-9032-5520C2EBF22C}"/>
                  </a:ext>
                </a:extLst>
              </p:cNvPr>
              <p:cNvSpPr>
                <a:spLocks noChangeArrowheads="1"/>
              </p:cNvSpPr>
              <p:nvPr/>
            </p:nvSpPr>
            <p:spPr bwMode="auto">
              <a:xfrm>
                <a:off x="3603" y="297"/>
                <a:ext cx="357" cy="97"/>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13" name="Line 211">
                <a:extLst>
                  <a:ext uri="{FF2B5EF4-FFF2-40B4-BE49-F238E27FC236}">
                    <a16:creationId xmlns:a16="http://schemas.microsoft.com/office/drawing/2014/main" id="{E40DFB81-50FE-4E10-9BC0-6069E4957917}"/>
                  </a:ext>
                </a:extLst>
              </p:cNvPr>
              <p:cNvSpPr>
                <a:spLocks noChangeShapeType="1"/>
              </p:cNvSpPr>
              <p:nvPr/>
            </p:nvSpPr>
            <p:spPr bwMode="auto">
              <a:xfrm>
                <a:off x="3603"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4" name="Line 212">
                <a:extLst>
                  <a:ext uri="{FF2B5EF4-FFF2-40B4-BE49-F238E27FC236}">
                    <a16:creationId xmlns:a16="http://schemas.microsoft.com/office/drawing/2014/main" id="{C2CADB09-641D-41A4-9222-0365FCC74559}"/>
                  </a:ext>
                </a:extLst>
              </p:cNvPr>
              <p:cNvSpPr>
                <a:spLocks noChangeShapeType="1"/>
              </p:cNvSpPr>
              <p:nvPr/>
            </p:nvSpPr>
            <p:spPr bwMode="auto">
              <a:xfrm>
                <a:off x="3960" y="289"/>
                <a:ext cx="0" cy="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5" name="Rectangle 213">
                <a:extLst>
                  <a:ext uri="{FF2B5EF4-FFF2-40B4-BE49-F238E27FC236}">
                    <a16:creationId xmlns:a16="http://schemas.microsoft.com/office/drawing/2014/main" id="{C8B11679-A0F8-4406-8A5D-F63454302C34}"/>
                  </a:ext>
                </a:extLst>
              </p:cNvPr>
              <p:cNvSpPr>
                <a:spLocks noChangeArrowheads="1"/>
              </p:cNvSpPr>
              <p:nvPr/>
            </p:nvSpPr>
            <p:spPr bwMode="auto">
              <a:xfrm>
                <a:off x="3603" y="289"/>
                <a:ext cx="354" cy="59"/>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16" name="Oval 214">
                <a:extLst>
                  <a:ext uri="{FF2B5EF4-FFF2-40B4-BE49-F238E27FC236}">
                    <a16:creationId xmlns:a16="http://schemas.microsoft.com/office/drawing/2014/main" id="{9B4A4BE3-7595-4188-BFFB-C21C3847A1AC}"/>
                  </a:ext>
                </a:extLst>
              </p:cNvPr>
              <p:cNvSpPr>
                <a:spLocks noChangeArrowheads="1"/>
              </p:cNvSpPr>
              <p:nvPr/>
            </p:nvSpPr>
            <p:spPr bwMode="auto">
              <a:xfrm>
                <a:off x="3600" y="219"/>
                <a:ext cx="357" cy="113"/>
              </a:xfrm>
              <a:prstGeom prst="ellipse">
                <a:avLst/>
              </a:prstGeom>
              <a:solidFill>
                <a:srgbClr val="FF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grpSp>
            <p:nvGrpSpPr>
              <p:cNvPr id="117" name="Group 215">
                <a:extLst>
                  <a:ext uri="{FF2B5EF4-FFF2-40B4-BE49-F238E27FC236}">
                    <a16:creationId xmlns:a16="http://schemas.microsoft.com/office/drawing/2014/main" id="{2F6F5AB2-2F0C-4195-8205-8A2C0582FCAD}"/>
                  </a:ext>
                </a:extLst>
              </p:cNvPr>
              <p:cNvGrpSpPr>
                <a:grpSpLocks/>
              </p:cNvGrpSpPr>
              <p:nvPr/>
            </p:nvGrpSpPr>
            <p:grpSpPr bwMode="auto">
              <a:xfrm>
                <a:off x="3686" y="244"/>
                <a:ext cx="177" cy="66"/>
                <a:chOff x="2848" y="848"/>
                <a:chExt cx="140" cy="98"/>
              </a:xfrm>
            </p:grpSpPr>
            <p:sp>
              <p:nvSpPr>
                <p:cNvPr id="122" name="Line 216">
                  <a:extLst>
                    <a:ext uri="{FF2B5EF4-FFF2-40B4-BE49-F238E27FC236}">
                      <a16:creationId xmlns:a16="http://schemas.microsoft.com/office/drawing/2014/main" id="{ED97594E-E8B6-4FFA-8A6E-D88F2F2CE7FF}"/>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3" name="Line 217">
                  <a:extLst>
                    <a:ext uri="{FF2B5EF4-FFF2-40B4-BE49-F238E27FC236}">
                      <a16:creationId xmlns:a16="http://schemas.microsoft.com/office/drawing/2014/main" id="{9FF06ACD-1154-4AE5-ABF4-F2804A1A9AE2}"/>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4" name="Line 218">
                  <a:extLst>
                    <a:ext uri="{FF2B5EF4-FFF2-40B4-BE49-F238E27FC236}">
                      <a16:creationId xmlns:a16="http://schemas.microsoft.com/office/drawing/2014/main" id="{05F23EAF-60AA-4AAB-9987-D6C8218206DC}"/>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118" name="Group 219">
                <a:extLst>
                  <a:ext uri="{FF2B5EF4-FFF2-40B4-BE49-F238E27FC236}">
                    <a16:creationId xmlns:a16="http://schemas.microsoft.com/office/drawing/2014/main" id="{B4979E9D-64C1-4F38-A747-AE4EF08E9442}"/>
                  </a:ext>
                </a:extLst>
              </p:cNvPr>
              <p:cNvGrpSpPr>
                <a:grpSpLocks/>
              </p:cNvGrpSpPr>
              <p:nvPr/>
            </p:nvGrpSpPr>
            <p:grpSpPr bwMode="auto">
              <a:xfrm flipV="1">
                <a:off x="3686" y="243"/>
                <a:ext cx="177" cy="66"/>
                <a:chOff x="2848" y="848"/>
                <a:chExt cx="140" cy="98"/>
              </a:xfrm>
            </p:grpSpPr>
            <p:sp>
              <p:nvSpPr>
                <p:cNvPr id="119" name="Line 220">
                  <a:extLst>
                    <a:ext uri="{FF2B5EF4-FFF2-40B4-BE49-F238E27FC236}">
                      <a16:creationId xmlns:a16="http://schemas.microsoft.com/office/drawing/2014/main" id="{C6AAA4E2-088D-41FF-BB1D-FF0E0A0C0209}"/>
                    </a:ext>
                  </a:extLst>
                </p:cNvPr>
                <p:cNvSpPr>
                  <a:spLocks noChangeShapeType="1"/>
                </p:cNvSpPr>
                <p:nvPr/>
              </p:nvSpPr>
              <p:spPr bwMode="auto">
                <a:xfrm flipV="1">
                  <a:off x="2848" y="848"/>
                  <a:ext cx="50" cy="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0" name="Line 221">
                  <a:extLst>
                    <a:ext uri="{FF2B5EF4-FFF2-40B4-BE49-F238E27FC236}">
                      <a16:creationId xmlns:a16="http://schemas.microsoft.com/office/drawing/2014/main" id="{91EB0C26-7917-410E-BA7C-79172729C903}"/>
                    </a:ext>
                  </a:extLst>
                </p:cNvPr>
                <p:cNvSpPr>
                  <a:spLocks noChangeShapeType="1"/>
                </p:cNvSpPr>
                <p:nvPr/>
              </p:nvSpPr>
              <p:spPr bwMode="auto">
                <a:xfrm>
                  <a:off x="2944" y="946"/>
                  <a:ext cx="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21" name="Line 222">
                  <a:extLst>
                    <a:ext uri="{FF2B5EF4-FFF2-40B4-BE49-F238E27FC236}">
                      <a16:creationId xmlns:a16="http://schemas.microsoft.com/office/drawing/2014/main" id="{96CDB66B-0014-4ABD-B83B-CFEE2228F3A3}"/>
                    </a:ext>
                  </a:extLst>
                </p:cNvPr>
                <p:cNvSpPr>
                  <a:spLocks noChangeShapeType="1"/>
                </p:cNvSpPr>
                <p:nvPr/>
              </p:nvSpPr>
              <p:spPr bwMode="auto">
                <a:xfrm>
                  <a:off x="2894" y="850"/>
                  <a:ext cx="52" cy="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sp>
          <p:nvSpPr>
            <p:cNvPr id="60" name="Line 223">
              <a:extLst>
                <a:ext uri="{FF2B5EF4-FFF2-40B4-BE49-F238E27FC236}">
                  <a16:creationId xmlns:a16="http://schemas.microsoft.com/office/drawing/2014/main" id="{B82CBE97-E6B2-47AB-896A-C414E06CE60C}"/>
                </a:ext>
              </a:extLst>
            </p:cNvPr>
            <p:cNvSpPr>
              <a:spLocks noChangeShapeType="1"/>
            </p:cNvSpPr>
            <p:nvPr/>
          </p:nvSpPr>
          <p:spPr bwMode="auto">
            <a:xfrm flipV="1">
              <a:off x="3930" y="2645"/>
              <a:ext cx="1" cy="1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61" name="Group 224">
              <a:extLst>
                <a:ext uri="{FF2B5EF4-FFF2-40B4-BE49-F238E27FC236}">
                  <a16:creationId xmlns:a16="http://schemas.microsoft.com/office/drawing/2014/main" id="{8E9DCEE8-8AF6-4F27-9D3D-BD68288CFE4F}"/>
                </a:ext>
              </a:extLst>
            </p:cNvPr>
            <p:cNvGrpSpPr>
              <a:grpSpLocks/>
            </p:cNvGrpSpPr>
            <p:nvPr/>
          </p:nvGrpSpPr>
          <p:grpSpPr bwMode="auto">
            <a:xfrm>
              <a:off x="2956" y="966"/>
              <a:ext cx="513" cy="538"/>
              <a:chOff x="4180" y="744"/>
              <a:chExt cx="513" cy="538"/>
            </a:xfrm>
          </p:grpSpPr>
          <p:sp>
            <p:nvSpPr>
              <p:cNvPr id="105" name="Rectangle 225">
                <a:extLst>
                  <a:ext uri="{FF2B5EF4-FFF2-40B4-BE49-F238E27FC236}">
                    <a16:creationId xmlns:a16="http://schemas.microsoft.com/office/drawing/2014/main" id="{A6BA9B92-4007-4244-BCED-9B6F2A80A6EE}"/>
                  </a:ext>
                </a:extLst>
              </p:cNvPr>
              <p:cNvSpPr>
                <a:spLocks noChangeArrowheads="1"/>
              </p:cNvSpPr>
              <p:nvPr/>
            </p:nvSpPr>
            <p:spPr bwMode="auto">
              <a:xfrm>
                <a:off x="4242" y="747"/>
                <a:ext cx="426" cy="489"/>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6" name="Rectangle 226">
                <a:extLst>
                  <a:ext uri="{FF2B5EF4-FFF2-40B4-BE49-F238E27FC236}">
                    <a16:creationId xmlns:a16="http://schemas.microsoft.com/office/drawing/2014/main" id="{20965284-14C9-4D4E-9FDE-F410AEFD72A2}"/>
                  </a:ext>
                </a:extLst>
              </p:cNvPr>
              <p:cNvSpPr>
                <a:spLocks noChangeArrowheads="1"/>
              </p:cNvSpPr>
              <p:nvPr/>
            </p:nvSpPr>
            <p:spPr bwMode="auto">
              <a:xfrm>
                <a:off x="4221" y="762"/>
                <a:ext cx="435" cy="50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7" name="Rectangle 227">
                <a:extLst>
                  <a:ext uri="{FF2B5EF4-FFF2-40B4-BE49-F238E27FC236}">
                    <a16:creationId xmlns:a16="http://schemas.microsoft.com/office/drawing/2014/main" id="{BB77F30D-9889-4CA1-9553-494804056425}"/>
                  </a:ext>
                </a:extLst>
              </p:cNvPr>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8" name="Text Box 228">
                <a:extLst>
                  <a:ext uri="{FF2B5EF4-FFF2-40B4-BE49-F238E27FC236}">
                    <a16:creationId xmlns:a16="http://schemas.microsoft.com/office/drawing/2014/main" id="{A1AF1AE4-4385-476B-B1DB-00A05E71202B}"/>
                  </a:ext>
                </a:extLst>
              </p:cNvPr>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application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FFFFFF"/>
                    </a:solidFill>
                    <a:effectLst/>
                    <a:uLnTx/>
                    <a:uFillTx/>
                    <a:latin typeface="Comic Sans MS" panose="030F0702030302020204" pitchFamily="66" charset="0"/>
                    <a:ea typeface="宋体" panose="02010600030101010101" pitchFamily="2" charset="-122"/>
                  </a:rPr>
                  <a:t>transport</a:t>
                </a:r>
                <a:endPar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09" name="Line 229">
                <a:extLst>
                  <a:ext uri="{FF2B5EF4-FFF2-40B4-BE49-F238E27FC236}">
                    <a16:creationId xmlns:a16="http://schemas.microsoft.com/office/drawing/2014/main" id="{B8CA7C85-3213-4F9F-9F0D-713FC5486631}"/>
                  </a:ext>
                </a:extLst>
              </p:cNvPr>
              <p:cNvSpPr>
                <a:spLocks noChangeShapeType="1"/>
              </p:cNvSpPr>
              <p:nvPr/>
            </p:nvSpPr>
            <p:spPr bwMode="auto">
              <a:xfrm>
                <a:off x="4221" y="978"/>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0" name="Line 230">
                <a:extLst>
                  <a:ext uri="{FF2B5EF4-FFF2-40B4-BE49-F238E27FC236}">
                    <a16:creationId xmlns:a16="http://schemas.microsoft.com/office/drawing/2014/main" id="{85178612-184E-4910-AD3F-A4D986A0DD1F}"/>
                  </a:ext>
                </a:extLst>
              </p:cNvPr>
              <p:cNvSpPr>
                <a:spLocks noChangeShapeType="1"/>
              </p:cNvSpPr>
              <p:nvPr/>
            </p:nvSpPr>
            <p:spPr bwMode="auto">
              <a:xfrm>
                <a:off x="4227" y="1065"/>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11" name="Line 231">
                <a:extLst>
                  <a:ext uri="{FF2B5EF4-FFF2-40B4-BE49-F238E27FC236}">
                    <a16:creationId xmlns:a16="http://schemas.microsoft.com/office/drawing/2014/main" id="{388C224E-3CD2-472F-9DB2-EC315183A806}"/>
                  </a:ext>
                </a:extLst>
              </p:cNvPr>
              <p:cNvSpPr>
                <a:spLocks noChangeShapeType="1"/>
              </p:cNvSpPr>
              <p:nvPr/>
            </p:nvSpPr>
            <p:spPr bwMode="auto">
              <a:xfrm>
                <a:off x="4227" y="1152"/>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2" name="Group 232">
              <a:extLst>
                <a:ext uri="{FF2B5EF4-FFF2-40B4-BE49-F238E27FC236}">
                  <a16:creationId xmlns:a16="http://schemas.microsoft.com/office/drawing/2014/main" id="{12C25964-EA10-46D5-ABD3-95E2BBB82007}"/>
                </a:ext>
              </a:extLst>
            </p:cNvPr>
            <p:cNvGrpSpPr>
              <a:grpSpLocks/>
            </p:cNvGrpSpPr>
            <p:nvPr/>
          </p:nvGrpSpPr>
          <p:grpSpPr bwMode="auto">
            <a:xfrm>
              <a:off x="4924" y="2784"/>
              <a:ext cx="513" cy="538"/>
              <a:chOff x="4180" y="744"/>
              <a:chExt cx="513" cy="538"/>
            </a:xfrm>
          </p:grpSpPr>
          <p:sp>
            <p:nvSpPr>
              <p:cNvPr id="98" name="Rectangle 233">
                <a:extLst>
                  <a:ext uri="{FF2B5EF4-FFF2-40B4-BE49-F238E27FC236}">
                    <a16:creationId xmlns:a16="http://schemas.microsoft.com/office/drawing/2014/main" id="{8F169902-2701-46BB-BD10-8F7BDC893DD9}"/>
                  </a:ext>
                </a:extLst>
              </p:cNvPr>
              <p:cNvSpPr>
                <a:spLocks noChangeArrowheads="1"/>
              </p:cNvSpPr>
              <p:nvPr/>
            </p:nvSpPr>
            <p:spPr bwMode="auto">
              <a:xfrm>
                <a:off x="4242" y="747"/>
                <a:ext cx="426" cy="489"/>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9" name="Rectangle 234">
                <a:extLst>
                  <a:ext uri="{FF2B5EF4-FFF2-40B4-BE49-F238E27FC236}">
                    <a16:creationId xmlns:a16="http://schemas.microsoft.com/office/drawing/2014/main" id="{8F9BA76D-3D1F-4EAA-9DCA-606E7AECFC86}"/>
                  </a:ext>
                </a:extLst>
              </p:cNvPr>
              <p:cNvSpPr>
                <a:spLocks noChangeArrowheads="1"/>
              </p:cNvSpPr>
              <p:nvPr/>
            </p:nvSpPr>
            <p:spPr bwMode="auto">
              <a:xfrm>
                <a:off x="4221" y="762"/>
                <a:ext cx="435" cy="504"/>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0" name="Rectangle 235">
                <a:extLst>
                  <a:ext uri="{FF2B5EF4-FFF2-40B4-BE49-F238E27FC236}">
                    <a16:creationId xmlns:a16="http://schemas.microsoft.com/office/drawing/2014/main" id="{2A53F1E3-CF67-4A3B-AFFB-FB2C62B20776}"/>
                  </a:ext>
                </a:extLst>
              </p:cNvPr>
              <p:cNvSpPr>
                <a:spLocks noChangeArrowheads="1"/>
              </p:cNvSpPr>
              <p:nvPr/>
            </p:nvSpPr>
            <p:spPr bwMode="auto">
              <a:xfrm>
                <a:off x="4224" y="873"/>
                <a:ext cx="426" cy="1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101" name="Text Box 236">
                <a:extLst>
                  <a:ext uri="{FF2B5EF4-FFF2-40B4-BE49-F238E27FC236}">
                    <a16:creationId xmlns:a16="http://schemas.microsoft.com/office/drawing/2014/main" id="{34219AE6-0EA1-4206-92E9-AC5AE469D232}"/>
                  </a:ext>
                </a:extLst>
              </p:cNvPr>
              <p:cNvSpPr txBox="1">
                <a:spLocks noChangeArrowheads="1"/>
              </p:cNvSpPr>
              <p:nvPr/>
            </p:nvSpPr>
            <p:spPr bwMode="auto">
              <a:xfrm>
                <a:off x="4180" y="744"/>
                <a:ext cx="513"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application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rPr>
                  <a:t>transport</a:t>
                </a:r>
                <a:endPar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102" name="Line 237">
                <a:extLst>
                  <a:ext uri="{FF2B5EF4-FFF2-40B4-BE49-F238E27FC236}">
                    <a16:creationId xmlns:a16="http://schemas.microsoft.com/office/drawing/2014/main" id="{909D376F-A50D-488B-A1B9-6BABE014B5F0}"/>
                  </a:ext>
                </a:extLst>
              </p:cNvPr>
              <p:cNvSpPr>
                <a:spLocks noChangeShapeType="1"/>
              </p:cNvSpPr>
              <p:nvPr/>
            </p:nvSpPr>
            <p:spPr bwMode="auto">
              <a:xfrm>
                <a:off x="4221" y="978"/>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03" name="Line 238">
                <a:extLst>
                  <a:ext uri="{FF2B5EF4-FFF2-40B4-BE49-F238E27FC236}">
                    <a16:creationId xmlns:a16="http://schemas.microsoft.com/office/drawing/2014/main" id="{41BBBDD2-2852-40EA-8491-8B09DEBCD571}"/>
                  </a:ext>
                </a:extLst>
              </p:cNvPr>
              <p:cNvSpPr>
                <a:spLocks noChangeShapeType="1"/>
              </p:cNvSpPr>
              <p:nvPr/>
            </p:nvSpPr>
            <p:spPr bwMode="auto">
              <a:xfrm>
                <a:off x="4227" y="1065"/>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104" name="Line 239">
                <a:extLst>
                  <a:ext uri="{FF2B5EF4-FFF2-40B4-BE49-F238E27FC236}">
                    <a16:creationId xmlns:a16="http://schemas.microsoft.com/office/drawing/2014/main" id="{6E2690A3-A5F2-4C13-927A-3A8915EF95C8}"/>
                  </a:ext>
                </a:extLst>
              </p:cNvPr>
              <p:cNvSpPr>
                <a:spLocks noChangeShapeType="1"/>
              </p:cNvSpPr>
              <p:nvPr/>
            </p:nvSpPr>
            <p:spPr bwMode="auto">
              <a:xfrm>
                <a:off x="4227" y="1152"/>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3" name="Group 240">
              <a:extLst>
                <a:ext uri="{FF2B5EF4-FFF2-40B4-BE49-F238E27FC236}">
                  <a16:creationId xmlns:a16="http://schemas.microsoft.com/office/drawing/2014/main" id="{29FEC2CB-E20F-4AD9-9483-DB25AA8EF9A9}"/>
                </a:ext>
              </a:extLst>
            </p:cNvPr>
            <p:cNvGrpSpPr>
              <a:grpSpLocks/>
            </p:cNvGrpSpPr>
            <p:nvPr/>
          </p:nvGrpSpPr>
          <p:grpSpPr bwMode="auto">
            <a:xfrm>
              <a:off x="4507" y="2229"/>
              <a:ext cx="513" cy="442"/>
              <a:chOff x="2923" y="3345"/>
              <a:chExt cx="513" cy="442"/>
            </a:xfrm>
          </p:grpSpPr>
          <p:sp>
            <p:nvSpPr>
              <p:cNvPr id="93" name="Rectangle 241">
                <a:extLst>
                  <a:ext uri="{FF2B5EF4-FFF2-40B4-BE49-F238E27FC236}">
                    <a16:creationId xmlns:a16="http://schemas.microsoft.com/office/drawing/2014/main" id="{DC4E45BF-851F-4B6B-BC71-EA71CAC575A6}"/>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4" name="Rectangle 242">
                <a:extLst>
                  <a:ext uri="{FF2B5EF4-FFF2-40B4-BE49-F238E27FC236}">
                    <a16:creationId xmlns:a16="http://schemas.microsoft.com/office/drawing/2014/main" id="{910AD08D-0551-487B-9716-EBD277AB5A02}"/>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5" name="Text Box 243">
                <a:extLst>
                  <a:ext uri="{FF2B5EF4-FFF2-40B4-BE49-F238E27FC236}">
                    <a16:creationId xmlns:a16="http://schemas.microsoft.com/office/drawing/2014/main" id="{0FE398A9-9BF9-433A-A169-6DBFFDCD9A22}"/>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96" name="Line 244">
                <a:extLst>
                  <a:ext uri="{FF2B5EF4-FFF2-40B4-BE49-F238E27FC236}">
                    <a16:creationId xmlns:a16="http://schemas.microsoft.com/office/drawing/2014/main" id="{A7793FC1-F20D-4D0E-825D-13F042F6724F}"/>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97" name="Line 245">
                <a:extLst>
                  <a:ext uri="{FF2B5EF4-FFF2-40B4-BE49-F238E27FC236}">
                    <a16:creationId xmlns:a16="http://schemas.microsoft.com/office/drawing/2014/main" id="{9F6BC106-A59E-459E-B344-F88C4B4F4D8D}"/>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4" name="Group 246">
              <a:extLst>
                <a:ext uri="{FF2B5EF4-FFF2-40B4-BE49-F238E27FC236}">
                  <a16:creationId xmlns:a16="http://schemas.microsoft.com/office/drawing/2014/main" id="{5EC1DF12-1006-4ED3-B09B-4DC25550D8B1}"/>
                </a:ext>
              </a:extLst>
            </p:cNvPr>
            <p:cNvGrpSpPr>
              <a:grpSpLocks/>
            </p:cNvGrpSpPr>
            <p:nvPr/>
          </p:nvGrpSpPr>
          <p:grpSpPr bwMode="auto">
            <a:xfrm>
              <a:off x="4843" y="1863"/>
              <a:ext cx="513" cy="442"/>
              <a:chOff x="2923" y="3345"/>
              <a:chExt cx="513" cy="442"/>
            </a:xfrm>
          </p:grpSpPr>
          <p:sp>
            <p:nvSpPr>
              <p:cNvPr id="88" name="Rectangle 247">
                <a:extLst>
                  <a:ext uri="{FF2B5EF4-FFF2-40B4-BE49-F238E27FC236}">
                    <a16:creationId xmlns:a16="http://schemas.microsoft.com/office/drawing/2014/main" id="{130EA389-4AAC-4B5A-81E0-CB874D0C81EA}"/>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9" name="Rectangle 248">
                <a:extLst>
                  <a:ext uri="{FF2B5EF4-FFF2-40B4-BE49-F238E27FC236}">
                    <a16:creationId xmlns:a16="http://schemas.microsoft.com/office/drawing/2014/main" id="{78C0361A-998C-402B-AF9D-DF81E690BB0F}"/>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0" name="Text Box 249">
                <a:extLst>
                  <a:ext uri="{FF2B5EF4-FFF2-40B4-BE49-F238E27FC236}">
                    <a16:creationId xmlns:a16="http://schemas.microsoft.com/office/drawing/2014/main" id="{0C832169-CA72-426B-BC4E-5FC6D68C0162}"/>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91" name="Line 250">
                <a:extLst>
                  <a:ext uri="{FF2B5EF4-FFF2-40B4-BE49-F238E27FC236}">
                    <a16:creationId xmlns:a16="http://schemas.microsoft.com/office/drawing/2014/main" id="{C210A75B-52B0-4D42-9919-092E70DF9D73}"/>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92" name="Line 251">
                <a:extLst>
                  <a:ext uri="{FF2B5EF4-FFF2-40B4-BE49-F238E27FC236}">
                    <a16:creationId xmlns:a16="http://schemas.microsoft.com/office/drawing/2014/main" id="{CDB81BC2-05C9-4A8E-BDA1-5F50A949059E}"/>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5" name="Group 252">
              <a:extLst>
                <a:ext uri="{FF2B5EF4-FFF2-40B4-BE49-F238E27FC236}">
                  <a16:creationId xmlns:a16="http://schemas.microsoft.com/office/drawing/2014/main" id="{B81ECE57-4853-4640-8634-EF41B962405C}"/>
                </a:ext>
              </a:extLst>
            </p:cNvPr>
            <p:cNvGrpSpPr>
              <a:grpSpLocks/>
            </p:cNvGrpSpPr>
            <p:nvPr/>
          </p:nvGrpSpPr>
          <p:grpSpPr bwMode="auto">
            <a:xfrm>
              <a:off x="4285" y="1671"/>
              <a:ext cx="513" cy="442"/>
              <a:chOff x="2923" y="3345"/>
              <a:chExt cx="513" cy="442"/>
            </a:xfrm>
          </p:grpSpPr>
          <p:sp>
            <p:nvSpPr>
              <p:cNvPr id="83" name="Rectangle 253">
                <a:extLst>
                  <a:ext uri="{FF2B5EF4-FFF2-40B4-BE49-F238E27FC236}">
                    <a16:creationId xmlns:a16="http://schemas.microsoft.com/office/drawing/2014/main" id="{6A5D207B-F61D-49A7-8644-A891A7E58AD8}"/>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4" name="Rectangle 254">
                <a:extLst>
                  <a:ext uri="{FF2B5EF4-FFF2-40B4-BE49-F238E27FC236}">
                    <a16:creationId xmlns:a16="http://schemas.microsoft.com/office/drawing/2014/main" id="{B6604602-DD07-403A-A27B-801705F85CCA}"/>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5" name="Text Box 255">
                <a:extLst>
                  <a:ext uri="{FF2B5EF4-FFF2-40B4-BE49-F238E27FC236}">
                    <a16:creationId xmlns:a16="http://schemas.microsoft.com/office/drawing/2014/main" id="{756A00F3-5B65-41B2-8574-0C91B5581512}"/>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86" name="Line 256">
                <a:extLst>
                  <a:ext uri="{FF2B5EF4-FFF2-40B4-BE49-F238E27FC236}">
                    <a16:creationId xmlns:a16="http://schemas.microsoft.com/office/drawing/2014/main" id="{0786742C-4290-4F6C-A435-C7F965FF556F}"/>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7" name="Line 257">
                <a:extLst>
                  <a:ext uri="{FF2B5EF4-FFF2-40B4-BE49-F238E27FC236}">
                    <a16:creationId xmlns:a16="http://schemas.microsoft.com/office/drawing/2014/main" id="{20E2011A-E709-46B7-85F3-1CAEFC6E995F}"/>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6" name="Group 258">
              <a:extLst>
                <a:ext uri="{FF2B5EF4-FFF2-40B4-BE49-F238E27FC236}">
                  <a16:creationId xmlns:a16="http://schemas.microsoft.com/office/drawing/2014/main" id="{AADFD8DD-6222-4D14-BBE7-BC35F2648BDC}"/>
                </a:ext>
              </a:extLst>
            </p:cNvPr>
            <p:cNvGrpSpPr>
              <a:grpSpLocks/>
            </p:cNvGrpSpPr>
            <p:nvPr/>
          </p:nvGrpSpPr>
          <p:grpSpPr bwMode="auto">
            <a:xfrm>
              <a:off x="4243" y="1185"/>
              <a:ext cx="513" cy="442"/>
              <a:chOff x="2923" y="3345"/>
              <a:chExt cx="513" cy="442"/>
            </a:xfrm>
          </p:grpSpPr>
          <p:sp>
            <p:nvSpPr>
              <p:cNvPr id="78" name="Rectangle 259">
                <a:extLst>
                  <a:ext uri="{FF2B5EF4-FFF2-40B4-BE49-F238E27FC236}">
                    <a16:creationId xmlns:a16="http://schemas.microsoft.com/office/drawing/2014/main" id="{6FDF68D3-3BE7-49AC-A4B6-EEDA055227EA}"/>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9" name="Rectangle 260">
                <a:extLst>
                  <a:ext uri="{FF2B5EF4-FFF2-40B4-BE49-F238E27FC236}">
                    <a16:creationId xmlns:a16="http://schemas.microsoft.com/office/drawing/2014/main" id="{2869D603-45BB-40B1-92D1-9DF22043442D}"/>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80" name="Text Box 261">
                <a:extLst>
                  <a:ext uri="{FF2B5EF4-FFF2-40B4-BE49-F238E27FC236}">
                    <a16:creationId xmlns:a16="http://schemas.microsoft.com/office/drawing/2014/main" id="{A617F1AD-DF76-47F7-9F4B-2D95B0B73484}"/>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81" name="Line 262">
                <a:extLst>
                  <a:ext uri="{FF2B5EF4-FFF2-40B4-BE49-F238E27FC236}">
                    <a16:creationId xmlns:a16="http://schemas.microsoft.com/office/drawing/2014/main" id="{3C3F2DAE-2A5A-475A-92A7-545C42BEC92C}"/>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82" name="Line 263">
                <a:extLst>
                  <a:ext uri="{FF2B5EF4-FFF2-40B4-BE49-F238E27FC236}">
                    <a16:creationId xmlns:a16="http://schemas.microsoft.com/office/drawing/2014/main" id="{8CA930B5-B3BF-4CFF-8E62-D86D303F9209}"/>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7" name="Group 264">
              <a:extLst>
                <a:ext uri="{FF2B5EF4-FFF2-40B4-BE49-F238E27FC236}">
                  <a16:creationId xmlns:a16="http://schemas.microsoft.com/office/drawing/2014/main" id="{CA01A56D-699F-4A4D-B30B-5DF9907F26D2}"/>
                </a:ext>
              </a:extLst>
            </p:cNvPr>
            <p:cNvGrpSpPr>
              <a:grpSpLocks/>
            </p:cNvGrpSpPr>
            <p:nvPr/>
          </p:nvGrpSpPr>
          <p:grpSpPr bwMode="auto">
            <a:xfrm>
              <a:off x="3655" y="1365"/>
              <a:ext cx="513" cy="442"/>
              <a:chOff x="2923" y="3345"/>
              <a:chExt cx="513" cy="442"/>
            </a:xfrm>
          </p:grpSpPr>
          <p:sp>
            <p:nvSpPr>
              <p:cNvPr id="73" name="Rectangle 265">
                <a:extLst>
                  <a:ext uri="{FF2B5EF4-FFF2-40B4-BE49-F238E27FC236}">
                    <a16:creationId xmlns:a16="http://schemas.microsoft.com/office/drawing/2014/main" id="{0C560671-56E5-43F2-96A9-34B5B1D1A842}"/>
                  </a:ext>
                </a:extLst>
              </p:cNvPr>
              <p:cNvSpPr>
                <a:spLocks noChangeArrowheads="1"/>
              </p:cNvSpPr>
              <p:nvPr/>
            </p:nvSpPr>
            <p:spPr bwMode="auto">
              <a:xfrm>
                <a:off x="2988" y="3444"/>
                <a:ext cx="426" cy="306"/>
              </a:xfrm>
              <a:prstGeom prst="rect">
                <a:avLst/>
              </a:prstGeom>
              <a:solidFill>
                <a:srgbClr val="FFCF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4" name="Rectangle 266">
                <a:extLst>
                  <a:ext uri="{FF2B5EF4-FFF2-40B4-BE49-F238E27FC236}">
                    <a16:creationId xmlns:a16="http://schemas.microsoft.com/office/drawing/2014/main" id="{2F184ECD-E59C-48A3-9664-2AA054216711}"/>
                  </a:ext>
                </a:extLst>
              </p:cNvPr>
              <p:cNvSpPr>
                <a:spLocks noChangeArrowheads="1"/>
              </p:cNvSpPr>
              <p:nvPr/>
            </p:nvSpPr>
            <p:spPr bwMode="auto">
              <a:xfrm>
                <a:off x="2961" y="3465"/>
                <a:ext cx="435" cy="31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5" name="Text Box 267">
                <a:extLst>
                  <a:ext uri="{FF2B5EF4-FFF2-40B4-BE49-F238E27FC236}">
                    <a16:creationId xmlns:a16="http://schemas.microsoft.com/office/drawing/2014/main" id="{20619569-8D9E-4984-8A6E-EFFB041B08C8}"/>
                  </a:ext>
                </a:extLst>
              </p:cNvPr>
              <p:cNvSpPr txBox="1">
                <a:spLocks noChangeArrowheads="1"/>
              </p:cNvSpPr>
              <p:nvPr/>
            </p:nvSpPr>
            <p:spPr bwMode="auto">
              <a:xfrm>
                <a:off x="2923" y="3345"/>
                <a:ext cx="5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data link</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0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physical</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sp>
            <p:nvSpPr>
              <p:cNvPr id="76" name="Line 268">
                <a:extLst>
                  <a:ext uri="{FF2B5EF4-FFF2-40B4-BE49-F238E27FC236}">
                    <a16:creationId xmlns:a16="http://schemas.microsoft.com/office/drawing/2014/main" id="{E59B30BB-7C62-479E-A811-BF06CFA89BC3}"/>
                  </a:ext>
                </a:extLst>
              </p:cNvPr>
              <p:cNvSpPr>
                <a:spLocks noChangeShapeType="1"/>
              </p:cNvSpPr>
              <p:nvPr/>
            </p:nvSpPr>
            <p:spPr bwMode="auto">
              <a:xfrm>
                <a:off x="2958" y="3657"/>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77" name="Line 269">
                <a:extLst>
                  <a:ext uri="{FF2B5EF4-FFF2-40B4-BE49-F238E27FC236}">
                    <a16:creationId xmlns:a16="http://schemas.microsoft.com/office/drawing/2014/main" id="{40AA9B18-10AC-45B4-842B-21E040834C7C}"/>
                  </a:ext>
                </a:extLst>
              </p:cNvPr>
              <p:cNvSpPr>
                <a:spLocks noChangeShapeType="1"/>
              </p:cNvSpPr>
              <p:nvPr/>
            </p:nvSpPr>
            <p:spPr bwMode="auto">
              <a:xfrm>
                <a:off x="2964" y="3561"/>
                <a:ext cx="435"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68" name="Group 270">
              <a:extLst>
                <a:ext uri="{FF2B5EF4-FFF2-40B4-BE49-F238E27FC236}">
                  <a16:creationId xmlns:a16="http://schemas.microsoft.com/office/drawing/2014/main" id="{9BDBC3A0-DAFE-4D46-966F-CBBC12C56B99}"/>
                </a:ext>
              </a:extLst>
            </p:cNvPr>
            <p:cNvGrpSpPr>
              <a:grpSpLocks/>
            </p:cNvGrpSpPr>
            <p:nvPr/>
          </p:nvGrpSpPr>
          <p:grpSpPr bwMode="auto">
            <a:xfrm rot="2937887">
              <a:off x="2991" y="1881"/>
              <a:ext cx="2382" cy="274"/>
              <a:chOff x="2937" y="3579"/>
              <a:chExt cx="2382" cy="274"/>
            </a:xfrm>
          </p:grpSpPr>
          <p:sp>
            <p:nvSpPr>
              <p:cNvPr id="69" name="Rectangle 271">
                <a:extLst>
                  <a:ext uri="{FF2B5EF4-FFF2-40B4-BE49-F238E27FC236}">
                    <a16:creationId xmlns:a16="http://schemas.microsoft.com/office/drawing/2014/main" id="{26BBEA7D-BB05-4BFC-AEC2-2D9BA1C2C3AC}"/>
                  </a:ext>
                </a:extLst>
              </p:cNvPr>
              <p:cNvSpPr>
                <a:spLocks noChangeArrowheads="1"/>
              </p:cNvSpPr>
              <p:nvPr/>
            </p:nvSpPr>
            <p:spPr bwMode="auto">
              <a:xfrm>
                <a:off x="3168" y="3630"/>
                <a:ext cx="1920" cy="17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0" name="Text Box 272">
                <a:extLst>
                  <a:ext uri="{FF2B5EF4-FFF2-40B4-BE49-F238E27FC236}">
                    <a16:creationId xmlns:a16="http://schemas.microsoft.com/office/drawing/2014/main" id="{4A2C35AF-C843-48FD-B666-8F46C2E0AF0E}"/>
                  </a:ext>
                </a:extLst>
              </p:cNvPr>
              <p:cNvSpPr txBox="1">
                <a:spLocks noChangeArrowheads="1"/>
              </p:cNvSpPr>
              <p:nvPr/>
            </p:nvSpPr>
            <p:spPr bwMode="auto">
              <a:xfrm>
                <a:off x="3343" y="3617"/>
                <a:ext cx="161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0" i="0" u="none" strike="noStrike" kern="0" cap="none" spc="0" normalizeH="0" baseline="0" noProof="0" dirty="0">
                    <a:ln>
                      <a:noFill/>
                    </a:ln>
                    <a:solidFill>
                      <a:srgbClr val="FFFFFF"/>
                    </a:solidFill>
                    <a:effectLst/>
                    <a:uLnTx/>
                    <a:uFillTx/>
                    <a:latin typeface="Comic Sans MS" panose="030F0702030302020204" pitchFamily="66" charset="0"/>
                    <a:ea typeface="宋体" panose="02010600030101010101" pitchFamily="2" charset="-122"/>
                  </a:rPr>
                  <a:t>logical end-end transport</a:t>
                </a:r>
                <a:endParaRPr kumimoji="0" lang="en-US" altLang="zh-CN" sz="1600" b="0" i="0" u="none" strike="noStrike" kern="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71" name="Freeform 273">
                <a:extLst>
                  <a:ext uri="{FF2B5EF4-FFF2-40B4-BE49-F238E27FC236}">
                    <a16:creationId xmlns:a16="http://schemas.microsoft.com/office/drawing/2014/main" id="{8FA37069-96BB-481E-A5D0-4A1CDE0B6CF8}"/>
                  </a:ext>
                </a:extLst>
              </p:cNvPr>
              <p:cNvSpPr>
                <a:spLocks/>
              </p:cNvSpPr>
              <p:nvPr/>
            </p:nvSpPr>
            <p:spPr bwMode="auto">
              <a:xfrm>
                <a:off x="2937" y="357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72" name="Freeform 274">
                <a:extLst>
                  <a:ext uri="{FF2B5EF4-FFF2-40B4-BE49-F238E27FC236}">
                    <a16:creationId xmlns:a16="http://schemas.microsoft.com/office/drawing/2014/main" id="{CF71D340-95A0-4FF6-90D8-81A8839A20B5}"/>
                  </a:ext>
                </a:extLst>
              </p:cNvPr>
              <p:cNvSpPr>
                <a:spLocks/>
              </p:cNvSpPr>
              <p:nvPr/>
            </p:nvSpPr>
            <p:spPr bwMode="auto">
              <a:xfrm flipH="1">
                <a:off x="5037" y="3589"/>
                <a:ext cx="282" cy="264"/>
              </a:xfrm>
              <a:custGeom>
                <a:avLst/>
                <a:gdLst>
                  <a:gd name="T0" fmla="*/ 282 w 282"/>
                  <a:gd name="T1" fmla="*/ 0 h 264"/>
                  <a:gd name="T2" fmla="*/ 282 w 282"/>
                  <a:gd name="T3" fmla="*/ 264 h 264"/>
                  <a:gd name="T4" fmla="*/ 0 w 282"/>
                  <a:gd name="T5" fmla="*/ 129 h 264"/>
                  <a:gd name="T6" fmla="*/ 282 w 282"/>
                  <a:gd name="T7" fmla="*/ 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a:noFill/>
              </a:ln>
              <a:effectLst/>
              <a:extLst>
                <a:ext uri="{91240B29-F687-4F45-9708-019B960494DF}">
                  <a14:hiddenLine xmlns:a14="http://schemas.microsoft.com/office/drawing/2010/main" w="9525" cap="flat" cmpd="sng">
                    <a:solidFill>
                      <a:srgbClr val="FF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sp>
        <p:nvSpPr>
          <p:cNvPr id="275" name="矩形 274">
            <a:extLst>
              <a:ext uri="{FF2B5EF4-FFF2-40B4-BE49-F238E27FC236}">
                <a16:creationId xmlns:a16="http://schemas.microsoft.com/office/drawing/2014/main" id="{F45263A1-0AF4-40A7-9CC1-24B6C2019B18}"/>
              </a:ext>
            </a:extLst>
          </p:cNvPr>
          <p:cNvSpPr/>
          <p:nvPr/>
        </p:nvSpPr>
        <p:spPr>
          <a:xfrm>
            <a:off x="276614" y="1273287"/>
            <a:ext cx="4326921" cy="4169731"/>
          </a:xfrm>
          <a:prstGeom prst="rect">
            <a:avLst/>
          </a:prstGeom>
        </p:spPr>
        <p:txBody>
          <a:bodyPr wrap="square">
            <a:spAutoFit/>
          </a:bodyPr>
          <a:lstStyle/>
          <a:p>
            <a:pPr marL="457200" lvl="0" indent="-457200" algn="just" eaLnBrk="1" hangingPunct="1">
              <a:lnSpc>
                <a:spcPct val="150000"/>
              </a:lnSpc>
              <a:spcBef>
                <a:spcPts val="0"/>
              </a:spcBef>
              <a:buClr>
                <a:schemeClr val="bg1"/>
              </a:buClr>
              <a:buSzPct val="100000"/>
              <a:buFont typeface="Wingdings" panose="05000000000000000000" pitchFamily="2" charset="2"/>
              <a:buChar char="p"/>
            </a:pPr>
            <a:r>
              <a:rPr kumimoji="1" lang="zh-CN" altLang="en-US" sz="3000" dirty="0">
                <a:solidFill>
                  <a:srgbClr val="000000"/>
                </a:solidFill>
                <a:latin typeface="Comic Sans MS" panose="030F0702030302020204" pitchFamily="66" charset="0"/>
                <a:ea typeface="微软雅黑" panose="020B0503020204020204" pitchFamily="34" charset="-122"/>
              </a:rPr>
              <a:t>传输层是整个协议层次结构的核心，它为高层屏蔽任何与网络有关的操作，传输层是端到端协议，与使用的网络无关</a:t>
            </a:r>
          </a:p>
        </p:txBody>
      </p:sp>
    </p:spTree>
    <p:extLst>
      <p:ext uri="{BB962C8B-B14F-4D97-AF65-F5344CB8AC3E}">
        <p14:creationId xmlns:p14="http://schemas.microsoft.com/office/powerpoint/2010/main" val="1634098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4A417B-03D6-4262-8C57-4BFAFB232C34}"/>
              </a:ext>
            </a:extLst>
          </p:cNvPr>
          <p:cNvSpPr>
            <a:spLocks noGrp="1"/>
          </p:cNvSpPr>
          <p:nvPr>
            <p:ph type="title"/>
          </p:nvPr>
        </p:nvSpPr>
        <p:spPr/>
        <p:txBody>
          <a:bodyPr/>
          <a:lstStyle/>
          <a:p>
            <a:r>
              <a:rPr lang="en-US" altLang="zh-CN" dirty="0"/>
              <a:t>TCP</a:t>
            </a:r>
            <a:r>
              <a:rPr lang="zh-CN" altLang="en-US" dirty="0"/>
              <a:t>头标</a:t>
            </a:r>
          </a:p>
        </p:txBody>
      </p:sp>
      <p:sp>
        <p:nvSpPr>
          <p:cNvPr id="3" name="内容占位符 2">
            <a:extLst>
              <a:ext uri="{FF2B5EF4-FFF2-40B4-BE49-F238E27FC236}">
                <a16:creationId xmlns:a16="http://schemas.microsoft.com/office/drawing/2014/main" id="{F6988405-6C10-4CAB-9562-1F9C63160047}"/>
              </a:ext>
            </a:extLst>
          </p:cNvPr>
          <p:cNvSpPr>
            <a:spLocks noGrp="1"/>
          </p:cNvSpPr>
          <p:nvPr>
            <p:ph idx="1"/>
          </p:nvPr>
        </p:nvSpPr>
        <p:spPr>
          <a:xfrm>
            <a:off x="304801" y="1219200"/>
            <a:ext cx="3428999" cy="5016500"/>
          </a:xfrm>
        </p:spPr>
        <p:txBody>
          <a:bodyPr/>
          <a:lstStyle/>
          <a:p>
            <a:pPr algn="just" eaLnBrk="1" hangingPunct="1"/>
            <a:r>
              <a:rPr lang="zh-CN" altLang="en-US" sz="1600" b="1" dirty="0"/>
              <a:t>源端口</a:t>
            </a:r>
            <a:r>
              <a:rPr lang="en-US" altLang="zh-CN" sz="1600" b="1" dirty="0"/>
              <a:t>/</a:t>
            </a:r>
            <a:r>
              <a:rPr lang="zh-CN" altLang="en-US" sz="1600" b="1" dirty="0"/>
              <a:t>目的端口 </a:t>
            </a:r>
            <a:r>
              <a:rPr lang="en-US" altLang="zh-CN" sz="1600" b="1" dirty="0"/>
              <a:t>(Source/ Destination Port) </a:t>
            </a:r>
            <a:endParaRPr lang="zh-CN" altLang="en-US" sz="1600" b="1" dirty="0"/>
          </a:p>
          <a:p>
            <a:pPr lvl="1" algn="just" eaLnBrk="1" hangingPunct="1"/>
            <a:r>
              <a:rPr lang="en-US" altLang="zh-CN" sz="1400" b="1" dirty="0"/>
              <a:t>16</a:t>
            </a:r>
            <a:r>
              <a:rPr lang="zh-CN" altLang="en-US" sz="1400" b="1" dirty="0"/>
              <a:t>位的端口号</a:t>
            </a:r>
          </a:p>
          <a:p>
            <a:pPr algn="just" eaLnBrk="1" hangingPunct="1"/>
            <a:r>
              <a:rPr lang="zh-CN" altLang="en-US" sz="1600" b="1" dirty="0"/>
              <a:t>序列号（</a:t>
            </a:r>
            <a:r>
              <a:rPr lang="en-US" altLang="zh-CN" sz="1600" b="1" dirty="0"/>
              <a:t>Sequence Number</a:t>
            </a:r>
            <a:r>
              <a:rPr lang="zh-CN" altLang="en-US" sz="1600" b="1" dirty="0"/>
              <a:t>）</a:t>
            </a:r>
          </a:p>
          <a:p>
            <a:pPr lvl="1" algn="just" eaLnBrk="1" hangingPunct="1"/>
            <a:r>
              <a:rPr lang="zh-CN" altLang="en-US" sz="1400" b="1" dirty="0"/>
              <a:t>标识本数据段中第一个字节在数据流中的位置。</a:t>
            </a:r>
          </a:p>
          <a:p>
            <a:pPr algn="just" eaLnBrk="1" hangingPunct="1"/>
            <a:r>
              <a:rPr lang="zh-CN" altLang="en-US" sz="1600" b="1" dirty="0"/>
              <a:t> 确认号 </a:t>
            </a:r>
            <a:r>
              <a:rPr lang="en-US" altLang="zh-CN" sz="1600" b="1" dirty="0"/>
              <a:t>(Acknowledgment Number)</a:t>
            </a:r>
            <a:endParaRPr lang="zh-CN" altLang="en-US" sz="1600" b="1" dirty="0"/>
          </a:p>
          <a:p>
            <a:pPr lvl="1" algn="just" eaLnBrk="1" hangingPunct="1"/>
            <a:r>
              <a:rPr lang="zh-CN" altLang="en-US" sz="1400" b="1" dirty="0"/>
              <a:t>标识本数据段的接收方下一个期待接收的字节编号。 </a:t>
            </a:r>
          </a:p>
          <a:p>
            <a:pPr algn="just" eaLnBrk="1" hangingPunct="1"/>
            <a:r>
              <a:rPr lang="zh-CN" altLang="en-US" sz="1600" b="1" dirty="0"/>
              <a:t>头标长度（</a:t>
            </a:r>
            <a:r>
              <a:rPr lang="en-US" altLang="zh-CN" sz="1600" b="1" dirty="0"/>
              <a:t>Header Length</a:t>
            </a:r>
            <a:r>
              <a:rPr lang="zh-CN" altLang="en-US" sz="1600" b="1" dirty="0"/>
              <a:t>） </a:t>
            </a:r>
          </a:p>
          <a:p>
            <a:pPr lvl="1" algn="just" eaLnBrk="1" hangingPunct="1"/>
            <a:r>
              <a:rPr lang="en-US" altLang="zh-CN" sz="1400" b="1" dirty="0"/>
              <a:t>4bits </a:t>
            </a:r>
            <a:r>
              <a:rPr lang="zh-CN" altLang="en-US" sz="1400" b="1" dirty="0"/>
              <a:t>指明数据段的头标长度，单位是</a:t>
            </a:r>
            <a:r>
              <a:rPr lang="en-US" altLang="zh-CN" sz="1400" b="1" dirty="0"/>
              <a:t>32</a:t>
            </a:r>
            <a:r>
              <a:rPr lang="zh-CN" altLang="en-US" sz="1400" b="1" dirty="0"/>
              <a:t>位 </a:t>
            </a:r>
            <a:r>
              <a:rPr lang="en-US" altLang="zh-CN" sz="1400" b="1" dirty="0"/>
              <a:t>(4</a:t>
            </a:r>
            <a:r>
              <a:rPr lang="zh-CN" altLang="en-US" sz="1400" b="1" dirty="0"/>
              <a:t>字节</a:t>
            </a:r>
            <a:r>
              <a:rPr lang="en-US" altLang="zh-CN" sz="1400" b="1" dirty="0"/>
              <a:t>)</a:t>
            </a:r>
            <a:r>
              <a:rPr lang="zh-CN" altLang="en-US" sz="1400" b="1" dirty="0"/>
              <a:t>，随选项长度而定 </a:t>
            </a:r>
          </a:p>
          <a:p>
            <a:pPr algn="just" eaLnBrk="1" hangingPunct="1"/>
            <a:r>
              <a:rPr lang="zh-CN" altLang="en-US" sz="1600" b="1" dirty="0"/>
              <a:t>保留 </a:t>
            </a:r>
            <a:r>
              <a:rPr lang="en-US" altLang="zh-CN" sz="1600" b="1" dirty="0"/>
              <a:t>(Reserved)</a:t>
            </a:r>
            <a:r>
              <a:rPr lang="zh-CN" altLang="en-US" sz="1600" b="1" dirty="0"/>
              <a:t>：</a:t>
            </a:r>
            <a:r>
              <a:rPr lang="en-US" altLang="zh-CN" sz="1600" b="1" dirty="0"/>
              <a:t>6bits</a:t>
            </a:r>
            <a:r>
              <a:rPr lang="zh-CN" altLang="en-US" sz="1600" b="1" dirty="0"/>
              <a:t>，置</a:t>
            </a:r>
            <a:r>
              <a:rPr lang="en-US" altLang="zh-CN" sz="1600" b="1" dirty="0"/>
              <a:t>0</a:t>
            </a:r>
          </a:p>
          <a:p>
            <a:pPr algn="just"/>
            <a:endParaRPr lang="zh-CN" altLang="en-US" dirty="0"/>
          </a:p>
        </p:txBody>
      </p:sp>
      <p:pic>
        <p:nvPicPr>
          <p:cNvPr id="4" name="Picture 7">
            <a:extLst>
              <a:ext uri="{FF2B5EF4-FFF2-40B4-BE49-F238E27FC236}">
                <a16:creationId xmlns:a16="http://schemas.microsoft.com/office/drawing/2014/main" id="{B47FFEC2-F837-4824-BA0D-BE41B97B1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513" y="1143000"/>
            <a:ext cx="5040312"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292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左大括号 1">
            <a:extLst>
              <a:ext uri="{FF2B5EF4-FFF2-40B4-BE49-F238E27FC236}">
                <a16:creationId xmlns:a16="http://schemas.microsoft.com/office/drawing/2014/main" id="{535553DA-9A4D-45F5-99DB-42FFA68BC52F}"/>
              </a:ext>
            </a:extLst>
          </p:cNvPr>
          <p:cNvSpPr>
            <a:spLocks/>
          </p:cNvSpPr>
          <p:nvPr/>
        </p:nvSpPr>
        <p:spPr bwMode="auto">
          <a:xfrm>
            <a:off x="1315199" y="5740400"/>
            <a:ext cx="215900" cy="736600"/>
          </a:xfrm>
          <a:prstGeom prst="leftBrace">
            <a:avLst>
              <a:gd name="adj1" fmla="val 34465"/>
              <a:gd name="adj2" fmla="val 51505"/>
            </a:avLst>
          </a:prstGeom>
          <a:solidFill>
            <a:srgbClr val="FFFFFF"/>
          </a:solidFill>
          <a:ln w="19050" algn="ctr">
            <a:solidFill>
              <a:srgbClr val="000000"/>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2" name="标题 1">
            <a:extLst>
              <a:ext uri="{FF2B5EF4-FFF2-40B4-BE49-F238E27FC236}">
                <a16:creationId xmlns:a16="http://schemas.microsoft.com/office/drawing/2014/main" id="{D5D9E709-BA57-4AD2-9B94-CB3B248476E3}"/>
              </a:ext>
            </a:extLst>
          </p:cNvPr>
          <p:cNvSpPr>
            <a:spLocks noGrp="1"/>
          </p:cNvSpPr>
          <p:nvPr>
            <p:ph type="title"/>
          </p:nvPr>
        </p:nvSpPr>
        <p:spPr/>
        <p:txBody>
          <a:bodyPr/>
          <a:lstStyle/>
          <a:p>
            <a:r>
              <a:rPr lang="en-US" altLang="zh-CN" dirty="0"/>
              <a:t>TCP</a:t>
            </a:r>
            <a:r>
              <a:rPr lang="zh-CN" altLang="en-US" dirty="0"/>
              <a:t>头标</a:t>
            </a:r>
            <a:r>
              <a:rPr lang="en-US" altLang="zh-CN" dirty="0"/>
              <a:t>-</a:t>
            </a:r>
            <a:r>
              <a:rPr lang="zh-CN" altLang="en-US" dirty="0"/>
              <a:t>标志位</a:t>
            </a:r>
            <a:r>
              <a:rPr lang="en-US" altLang="zh-CN" dirty="0"/>
              <a:t>flags</a:t>
            </a:r>
            <a:endParaRPr lang="zh-CN" altLang="en-US" dirty="0"/>
          </a:p>
        </p:txBody>
      </p:sp>
      <p:sp>
        <p:nvSpPr>
          <p:cNvPr id="3" name="内容占位符 2">
            <a:extLst>
              <a:ext uri="{FF2B5EF4-FFF2-40B4-BE49-F238E27FC236}">
                <a16:creationId xmlns:a16="http://schemas.microsoft.com/office/drawing/2014/main" id="{1704D8C1-5C6D-4386-BAB7-41C9510BFB70}"/>
              </a:ext>
            </a:extLst>
          </p:cNvPr>
          <p:cNvSpPr>
            <a:spLocks noGrp="1"/>
          </p:cNvSpPr>
          <p:nvPr>
            <p:ph idx="1"/>
          </p:nvPr>
        </p:nvSpPr>
        <p:spPr>
          <a:xfrm>
            <a:off x="304801" y="1219200"/>
            <a:ext cx="4267200" cy="3886200"/>
          </a:xfrm>
        </p:spPr>
        <p:txBody>
          <a:bodyPr/>
          <a:lstStyle/>
          <a:p>
            <a:pPr algn="just" eaLnBrk="1" hangingPunct="1">
              <a:lnSpc>
                <a:spcPct val="114000"/>
              </a:lnSpc>
            </a:pPr>
            <a:r>
              <a:rPr lang="en-US" altLang="zh-CN" sz="1800" b="1" dirty="0"/>
              <a:t>URG </a:t>
            </a:r>
          </a:p>
          <a:p>
            <a:pPr lvl="1" algn="just" eaLnBrk="1" hangingPunct="1">
              <a:lnSpc>
                <a:spcPct val="114000"/>
              </a:lnSpc>
            </a:pPr>
            <a:r>
              <a:rPr lang="zh-CN" altLang="en-US" sz="1600" b="1" dirty="0"/>
              <a:t>指示紧急指针有效</a:t>
            </a:r>
            <a:r>
              <a:rPr lang="en-US" altLang="zh-CN" sz="1600" b="1" dirty="0"/>
              <a:t>. </a:t>
            </a:r>
          </a:p>
          <a:p>
            <a:pPr algn="just" eaLnBrk="1" hangingPunct="1">
              <a:lnSpc>
                <a:spcPct val="114000"/>
              </a:lnSpc>
            </a:pPr>
            <a:r>
              <a:rPr lang="en-US" altLang="zh-CN" sz="1800" b="1" dirty="0">
                <a:solidFill>
                  <a:srgbClr val="FF0000"/>
                </a:solidFill>
              </a:rPr>
              <a:t>ACK </a:t>
            </a:r>
          </a:p>
          <a:p>
            <a:pPr lvl="1" algn="just" eaLnBrk="1" hangingPunct="1">
              <a:lnSpc>
                <a:spcPct val="114000"/>
              </a:lnSpc>
            </a:pPr>
            <a:r>
              <a:rPr lang="zh-CN" altLang="en-US" sz="1600" b="1" dirty="0">
                <a:solidFill>
                  <a:srgbClr val="FF0000"/>
                </a:solidFill>
              </a:rPr>
              <a:t>指示确认段有效 </a:t>
            </a:r>
          </a:p>
          <a:p>
            <a:pPr algn="just" eaLnBrk="1" hangingPunct="1">
              <a:lnSpc>
                <a:spcPct val="114000"/>
              </a:lnSpc>
            </a:pPr>
            <a:r>
              <a:rPr lang="en-US" altLang="zh-CN" sz="1800" b="1" dirty="0"/>
              <a:t>PSH </a:t>
            </a:r>
          </a:p>
          <a:p>
            <a:pPr lvl="1" algn="just" eaLnBrk="1" hangingPunct="1">
              <a:lnSpc>
                <a:spcPct val="114000"/>
              </a:lnSpc>
            </a:pPr>
            <a:r>
              <a:rPr lang="en-US" altLang="zh-CN" sz="1600" b="1" dirty="0"/>
              <a:t>Push </a:t>
            </a:r>
            <a:r>
              <a:rPr lang="zh-CN" altLang="en-US" sz="1600" b="1" dirty="0"/>
              <a:t>操作，告诉接收主机立即将数据递交给应用进程</a:t>
            </a:r>
            <a:endParaRPr lang="en-US" altLang="zh-CN" sz="1600" b="1" dirty="0"/>
          </a:p>
          <a:p>
            <a:pPr algn="just" eaLnBrk="1" hangingPunct="1">
              <a:lnSpc>
                <a:spcPct val="114000"/>
              </a:lnSpc>
            </a:pPr>
            <a:r>
              <a:rPr lang="en-US" altLang="zh-CN" sz="1800" b="1" dirty="0"/>
              <a:t>RST </a:t>
            </a:r>
          </a:p>
          <a:p>
            <a:pPr lvl="1" algn="just" eaLnBrk="1" hangingPunct="1">
              <a:lnSpc>
                <a:spcPct val="114000"/>
              </a:lnSpc>
            </a:pPr>
            <a:r>
              <a:rPr lang="zh-CN" altLang="en-US" sz="1600" b="1" dirty="0"/>
              <a:t>重新连接</a:t>
            </a:r>
            <a:r>
              <a:rPr lang="en-US" altLang="zh-CN" sz="1600" b="1" dirty="0"/>
              <a:t>. </a:t>
            </a:r>
          </a:p>
          <a:p>
            <a:pPr algn="just" eaLnBrk="1" hangingPunct="1">
              <a:lnSpc>
                <a:spcPct val="114000"/>
              </a:lnSpc>
            </a:pPr>
            <a:r>
              <a:rPr lang="en-US" altLang="zh-CN" sz="1800" b="1" dirty="0">
                <a:solidFill>
                  <a:srgbClr val="FF0000"/>
                </a:solidFill>
              </a:rPr>
              <a:t>SYN </a:t>
            </a:r>
          </a:p>
          <a:p>
            <a:pPr lvl="1" algn="just" eaLnBrk="1" hangingPunct="1">
              <a:lnSpc>
                <a:spcPct val="114000"/>
              </a:lnSpc>
            </a:pPr>
            <a:r>
              <a:rPr lang="zh-CN" altLang="en-US" sz="1600" b="1" dirty="0">
                <a:solidFill>
                  <a:srgbClr val="FF0000"/>
                </a:solidFill>
              </a:rPr>
              <a:t>同步序列号，用于建立连接</a:t>
            </a:r>
          </a:p>
          <a:p>
            <a:pPr algn="just" eaLnBrk="1" hangingPunct="1">
              <a:lnSpc>
                <a:spcPct val="114000"/>
              </a:lnSpc>
            </a:pPr>
            <a:r>
              <a:rPr lang="en-US" altLang="zh-CN" sz="1800" b="1" dirty="0">
                <a:solidFill>
                  <a:srgbClr val="FF0000"/>
                </a:solidFill>
              </a:rPr>
              <a:t>FIN </a:t>
            </a:r>
          </a:p>
          <a:p>
            <a:pPr lvl="1" algn="just" eaLnBrk="1" hangingPunct="1">
              <a:lnSpc>
                <a:spcPct val="114000"/>
              </a:lnSpc>
            </a:pPr>
            <a:r>
              <a:rPr lang="zh-CN" altLang="en-US" sz="1600" b="1" dirty="0">
                <a:solidFill>
                  <a:srgbClr val="FF0000"/>
                </a:solidFill>
              </a:rPr>
              <a:t>发送方已发送完数据，用于释放连接</a:t>
            </a:r>
          </a:p>
          <a:p>
            <a:pPr algn="just"/>
            <a:endParaRPr lang="zh-CN" altLang="en-US" dirty="0"/>
          </a:p>
        </p:txBody>
      </p:sp>
      <p:sp>
        <p:nvSpPr>
          <p:cNvPr id="4" name="Rectangle 6">
            <a:extLst>
              <a:ext uri="{FF2B5EF4-FFF2-40B4-BE49-F238E27FC236}">
                <a16:creationId xmlns:a16="http://schemas.microsoft.com/office/drawing/2014/main" id="{B8C71EE1-AC67-45F0-B59B-78F438C11F82}"/>
              </a:ext>
            </a:extLst>
          </p:cNvPr>
          <p:cNvSpPr txBox="1">
            <a:spLocks noRot="1" noChangeArrowheads="1"/>
          </p:cNvSpPr>
          <p:nvPr/>
        </p:nvSpPr>
        <p:spPr bwMode="auto">
          <a:xfrm>
            <a:off x="1547664" y="5638800"/>
            <a:ext cx="3810000" cy="90170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9525">
                <a:solidFill>
                  <a:srgbClr val="007A7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R="0" lvl="0" defTabSz="914400" eaLnBrk="1" fontAlgn="auto" latinLnBrk="0" hangingPunct="1">
              <a:lnSpc>
                <a:spcPct val="114000"/>
              </a:lnSpc>
              <a:spcBef>
                <a:spcPts val="0"/>
              </a:spcBef>
              <a:spcAft>
                <a:spcPts val="0"/>
              </a:spcAft>
              <a:buClrTx/>
              <a:buSzPct val="100000"/>
              <a:buFont typeface="Wingdings" panose="05000000000000000000" pitchFamily="2" charset="2"/>
              <a:buChar char="p"/>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CWR </a:t>
            </a:r>
          </a:p>
          <a:p>
            <a:pPr marR="0" lvl="1" defTabSz="914400" eaLnBrk="1" fontAlgn="auto" latinLnBrk="0" hangingPunct="1">
              <a:lnSpc>
                <a:spcPct val="114000"/>
              </a:lnSpc>
              <a:spcBef>
                <a:spcPts val="0"/>
              </a:spcBef>
              <a:spcAft>
                <a:spcPts val="0"/>
              </a:spcAft>
              <a:buClrTx/>
              <a:buSzPct val="100000"/>
              <a:tabLst/>
              <a:defRPr/>
            </a:pPr>
            <a:r>
              <a:rPr kumimoji="1"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Congestion Window reduced </a:t>
            </a:r>
          </a:p>
          <a:p>
            <a:pPr marR="0" lvl="0" defTabSz="914400" eaLnBrk="1" fontAlgn="auto" latinLnBrk="0" hangingPunct="1">
              <a:lnSpc>
                <a:spcPct val="114000"/>
              </a:lnSpc>
              <a:spcBef>
                <a:spcPts val="0"/>
              </a:spcBef>
              <a:spcAft>
                <a:spcPts val="0"/>
              </a:spcAft>
              <a:buClrTx/>
              <a:buSzPct val="100000"/>
              <a:buFont typeface="Wingdings" panose="05000000000000000000" pitchFamily="2" charset="2"/>
              <a:buChar char="p"/>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ECE </a:t>
            </a:r>
          </a:p>
          <a:p>
            <a:pPr marR="0" lvl="1" defTabSz="914400" eaLnBrk="1" fontAlgn="auto" latinLnBrk="0" hangingPunct="1">
              <a:lnSpc>
                <a:spcPct val="114000"/>
              </a:lnSpc>
              <a:spcBef>
                <a:spcPts val="0"/>
              </a:spcBef>
              <a:spcAft>
                <a:spcPts val="0"/>
              </a:spcAft>
              <a:buClrTx/>
              <a:buSzPct val="100000"/>
              <a:tabLst/>
              <a:defRPr/>
            </a:pPr>
            <a:r>
              <a:rPr kumimoji="1" lang="en-US" altLang="zh-CN" sz="16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 </a:t>
            </a:r>
            <a:r>
              <a:rPr kumimoji="1" lang="en-US" altLang="zh-CN"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Explicit Congestion Notification</a:t>
            </a:r>
            <a:endParaRPr kumimoji="1" lang="zh-CN" altLang="en-US" sz="1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文本框 2">
            <a:extLst>
              <a:ext uri="{FF2B5EF4-FFF2-40B4-BE49-F238E27FC236}">
                <a16:creationId xmlns:a16="http://schemas.microsoft.com/office/drawing/2014/main" id="{F0AAF5BA-3064-4D55-8BCF-63CE278E2E60}"/>
              </a:ext>
            </a:extLst>
          </p:cNvPr>
          <p:cNvSpPr txBox="1">
            <a:spLocks noChangeArrowheads="1"/>
          </p:cNvSpPr>
          <p:nvPr/>
        </p:nvSpPr>
        <p:spPr bwMode="auto">
          <a:xfrm>
            <a:off x="490399" y="5888980"/>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宋体" panose="02010600030101010101" pitchFamily="2" charset="-122"/>
              </a:rPr>
              <a:t>ECN</a:t>
            </a:r>
            <a:endPar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宋体" panose="02010600030101010101" pitchFamily="2" charset="-122"/>
            </a:endParaRPr>
          </a:p>
        </p:txBody>
      </p:sp>
      <p:pic>
        <p:nvPicPr>
          <p:cNvPr id="7" name="Picture 7">
            <a:extLst>
              <a:ext uri="{FF2B5EF4-FFF2-40B4-BE49-F238E27FC236}">
                <a16:creationId xmlns:a16="http://schemas.microsoft.com/office/drawing/2014/main" id="{D544BDFC-5D6B-4E1B-86C9-01F6DE15E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312" y="1333487"/>
            <a:ext cx="4179887"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0A3609B3-77FF-441B-8D57-75D5D93F1095}"/>
              </a:ext>
            </a:extLst>
          </p:cNvPr>
          <p:cNvSpPr txBox="1">
            <a:spLocks noChangeArrowheads="1"/>
          </p:cNvSpPr>
          <p:nvPr/>
        </p:nvSpPr>
        <p:spPr bwMode="auto">
          <a:xfrm>
            <a:off x="5815012" y="3240075"/>
            <a:ext cx="144462" cy="611187"/>
          </a:xfrm>
          <a:prstGeom prst="rect">
            <a:avLst/>
          </a:prstGeom>
          <a:solidFill>
            <a:srgbClr val="00B050"/>
          </a:solidFill>
          <a:ln w="9525">
            <a:solidFill>
              <a:srgbClr val="00E4A8"/>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28000"/>
              </a:lnSpc>
              <a:spcBef>
                <a:spcPct val="0"/>
              </a:spcBef>
              <a:spcAft>
                <a:spcPts val="0"/>
              </a:spcAft>
              <a:buClrTx/>
              <a:buSzTx/>
              <a:buFontTx/>
              <a:buNone/>
              <a:tabLst/>
              <a:defRPr/>
            </a:pPr>
            <a:r>
              <a:rPr kumimoji="1" lang="en-US" altLang="zh-CN" sz="900" b="1"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rPr>
              <a:t>ECE</a:t>
            </a:r>
            <a:endParaRPr kumimoji="1" lang="zh-CN" altLang="en-US" sz="900" b="1"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9" name="TextBox 8">
            <a:extLst>
              <a:ext uri="{FF2B5EF4-FFF2-40B4-BE49-F238E27FC236}">
                <a16:creationId xmlns:a16="http://schemas.microsoft.com/office/drawing/2014/main" id="{752C7A82-F126-4C25-BCC1-79948B464130}"/>
              </a:ext>
            </a:extLst>
          </p:cNvPr>
          <p:cNvSpPr txBox="1">
            <a:spLocks noChangeArrowheads="1"/>
          </p:cNvSpPr>
          <p:nvPr/>
        </p:nvSpPr>
        <p:spPr bwMode="auto">
          <a:xfrm>
            <a:off x="5672137" y="3240075"/>
            <a:ext cx="142875" cy="603250"/>
          </a:xfrm>
          <a:prstGeom prst="rect">
            <a:avLst/>
          </a:prstGeom>
          <a:solidFill>
            <a:srgbClr val="00B050"/>
          </a:solidFill>
          <a:ln w="9525">
            <a:solidFill>
              <a:srgbClr val="00E4A8"/>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28000"/>
              </a:lnSpc>
              <a:spcBef>
                <a:spcPct val="0"/>
              </a:spcBef>
              <a:spcAft>
                <a:spcPts val="0"/>
              </a:spcAft>
              <a:buClrTx/>
              <a:buSzTx/>
              <a:buFontTx/>
              <a:buNone/>
              <a:tabLst/>
              <a:defRPr/>
            </a:pPr>
            <a:r>
              <a:rPr kumimoji="1" lang="en-US" altLang="zh-CN" sz="900" b="1"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rPr>
              <a:t>CWR</a:t>
            </a:r>
            <a:endParaRPr kumimoji="1" lang="zh-CN" altLang="en-US" sz="900" b="1"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223402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BCC48A-BE45-4ABF-8C83-BBECB8F58E84}"/>
              </a:ext>
            </a:extLst>
          </p:cNvPr>
          <p:cNvSpPr>
            <a:spLocks noGrp="1"/>
          </p:cNvSpPr>
          <p:nvPr>
            <p:ph type="title"/>
          </p:nvPr>
        </p:nvSpPr>
        <p:spPr/>
        <p:txBody>
          <a:bodyPr/>
          <a:lstStyle/>
          <a:p>
            <a:r>
              <a:rPr lang="en-US" altLang="zh-CN" dirty="0"/>
              <a:t>TCP</a:t>
            </a:r>
            <a:r>
              <a:rPr lang="zh-CN" altLang="en-US" dirty="0"/>
              <a:t>头标</a:t>
            </a:r>
          </a:p>
        </p:txBody>
      </p:sp>
      <p:sp>
        <p:nvSpPr>
          <p:cNvPr id="3" name="内容占位符 2">
            <a:extLst>
              <a:ext uri="{FF2B5EF4-FFF2-40B4-BE49-F238E27FC236}">
                <a16:creationId xmlns:a16="http://schemas.microsoft.com/office/drawing/2014/main" id="{B49DD294-1A18-47B2-A76F-813A9ED8E740}"/>
              </a:ext>
            </a:extLst>
          </p:cNvPr>
          <p:cNvSpPr>
            <a:spLocks noGrp="1"/>
          </p:cNvSpPr>
          <p:nvPr>
            <p:ph idx="1"/>
          </p:nvPr>
        </p:nvSpPr>
        <p:spPr>
          <a:xfrm>
            <a:off x="304801" y="1219200"/>
            <a:ext cx="3276599" cy="5016500"/>
          </a:xfrm>
        </p:spPr>
        <p:txBody>
          <a:bodyPr/>
          <a:lstStyle/>
          <a:p>
            <a:pPr algn="just" eaLnBrk="1" hangingPunct="1">
              <a:lnSpc>
                <a:spcPct val="120000"/>
              </a:lnSpc>
            </a:pPr>
            <a:r>
              <a:rPr lang="zh-CN" altLang="en-US" sz="1800" b="1" dirty="0">
                <a:solidFill>
                  <a:srgbClr val="FF0000"/>
                </a:solidFill>
              </a:rPr>
              <a:t>窗口大小（</a:t>
            </a:r>
            <a:r>
              <a:rPr lang="en-US" altLang="zh-CN" sz="1800" b="1" dirty="0">
                <a:solidFill>
                  <a:srgbClr val="FF0000"/>
                </a:solidFill>
              </a:rPr>
              <a:t>Window size</a:t>
            </a:r>
            <a:r>
              <a:rPr lang="zh-CN" altLang="en-US" sz="1800" b="1" dirty="0">
                <a:solidFill>
                  <a:srgbClr val="FF0000"/>
                </a:solidFill>
              </a:rPr>
              <a:t>） </a:t>
            </a:r>
          </a:p>
          <a:p>
            <a:pPr lvl="1" algn="just" eaLnBrk="1" hangingPunct="1">
              <a:lnSpc>
                <a:spcPct val="120000"/>
              </a:lnSpc>
            </a:pPr>
            <a:r>
              <a:rPr lang="zh-CN" altLang="en-US" sz="1600" b="1" dirty="0">
                <a:solidFill>
                  <a:srgbClr val="FF0000"/>
                </a:solidFill>
              </a:rPr>
              <a:t>用于流量控制，窗口指示在对方确认了的字节之后还可发送的字节数</a:t>
            </a:r>
            <a:r>
              <a:rPr lang="zh-CN" altLang="en-US" sz="1600" b="1" dirty="0"/>
              <a:t>。 </a:t>
            </a:r>
          </a:p>
          <a:p>
            <a:pPr algn="just" eaLnBrk="1" hangingPunct="1">
              <a:lnSpc>
                <a:spcPct val="120000"/>
              </a:lnSpc>
            </a:pPr>
            <a:r>
              <a:rPr lang="zh-CN" altLang="en-US" sz="1800" b="1" dirty="0"/>
              <a:t>检验和（</a:t>
            </a:r>
            <a:r>
              <a:rPr lang="en-US" altLang="zh-CN" sz="1800" b="1" dirty="0"/>
              <a:t>Checksum</a:t>
            </a:r>
            <a:r>
              <a:rPr lang="zh-CN" altLang="en-US" sz="1800" b="1" dirty="0"/>
              <a:t>） </a:t>
            </a:r>
          </a:p>
          <a:p>
            <a:pPr lvl="1" algn="just" eaLnBrk="1" hangingPunct="1">
              <a:lnSpc>
                <a:spcPct val="120000"/>
              </a:lnSpc>
            </a:pPr>
            <a:r>
              <a:rPr lang="zh-CN" altLang="en-US" sz="1600" b="1" dirty="0"/>
              <a:t>用来检验</a:t>
            </a:r>
            <a:r>
              <a:rPr lang="en-US" altLang="zh-CN" sz="1600" b="1" dirty="0"/>
              <a:t>TCP</a:t>
            </a:r>
            <a:r>
              <a:rPr lang="zh-CN" altLang="en-US" sz="1600" b="1" dirty="0"/>
              <a:t>头标和数据的完整性，检验时，要加上</a:t>
            </a:r>
            <a:r>
              <a:rPr lang="zh-CN" altLang="en-US" sz="1600" b="1" dirty="0">
                <a:solidFill>
                  <a:srgbClr val="FF0000"/>
                </a:solidFill>
              </a:rPr>
              <a:t>伪</a:t>
            </a:r>
            <a:r>
              <a:rPr lang="en-US" altLang="zh-CN" sz="1600" b="1" dirty="0">
                <a:solidFill>
                  <a:srgbClr val="FF0000"/>
                </a:solidFill>
              </a:rPr>
              <a:t>IP</a:t>
            </a:r>
            <a:r>
              <a:rPr lang="zh-CN" altLang="en-US" sz="1600" b="1" dirty="0">
                <a:solidFill>
                  <a:srgbClr val="FF0000"/>
                </a:solidFill>
              </a:rPr>
              <a:t>头标</a:t>
            </a:r>
          </a:p>
          <a:p>
            <a:pPr algn="just" eaLnBrk="1" hangingPunct="1">
              <a:lnSpc>
                <a:spcPct val="120000"/>
              </a:lnSpc>
            </a:pPr>
            <a:r>
              <a:rPr lang="zh-CN" altLang="en-US" sz="1800" b="1" dirty="0"/>
              <a:t>紧急指针（</a:t>
            </a:r>
            <a:r>
              <a:rPr lang="en-US" altLang="zh-CN" sz="1800" b="1" dirty="0"/>
              <a:t>Urgent Pointer</a:t>
            </a:r>
            <a:r>
              <a:rPr lang="zh-CN" altLang="en-US" sz="1800" b="1" dirty="0"/>
              <a:t>） </a:t>
            </a:r>
          </a:p>
          <a:p>
            <a:pPr lvl="1" algn="just" eaLnBrk="1" hangingPunct="1">
              <a:lnSpc>
                <a:spcPct val="120000"/>
              </a:lnSpc>
            </a:pPr>
            <a:r>
              <a:rPr lang="zh-CN" altLang="en-US" sz="1600" b="1" dirty="0"/>
              <a:t>指向紧急数据的最后一个字节，该指针仅在</a:t>
            </a:r>
            <a:r>
              <a:rPr lang="en-US" altLang="zh-CN" sz="1600" b="1" dirty="0"/>
              <a:t>URG</a:t>
            </a:r>
            <a:r>
              <a:rPr lang="zh-CN" altLang="en-US" sz="1600" b="1" dirty="0"/>
              <a:t>置</a:t>
            </a:r>
            <a:r>
              <a:rPr lang="en-US" altLang="zh-CN" sz="1600" b="1" dirty="0"/>
              <a:t>1</a:t>
            </a:r>
            <a:r>
              <a:rPr lang="zh-CN" altLang="en-US" sz="1600" b="1" dirty="0"/>
              <a:t>时有效</a:t>
            </a:r>
          </a:p>
          <a:p>
            <a:pPr algn="just" eaLnBrk="1" hangingPunct="1">
              <a:lnSpc>
                <a:spcPct val="120000"/>
              </a:lnSpc>
            </a:pPr>
            <a:r>
              <a:rPr lang="zh-CN" altLang="en-US" sz="1800" b="1" dirty="0"/>
              <a:t>选项（</a:t>
            </a:r>
            <a:r>
              <a:rPr lang="en-US" altLang="zh-CN" sz="1800" b="1" dirty="0"/>
              <a:t>Options </a:t>
            </a:r>
            <a:r>
              <a:rPr lang="zh-CN" altLang="en-US" sz="1800" b="1" dirty="0"/>
              <a:t>）</a:t>
            </a:r>
          </a:p>
          <a:p>
            <a:pPr lvl="1" algn="just" eaLnBrk="1" hangingPunct="1">
              <a:lnSpc>
                <a:spcPct val="120000"/>
              </a:lnSpc>
            </a:pPr>
            <a:r>
              <a:rPr lang="zh-CN" altLang="en-US" sz="1600" b="1" dirty="0"/>
              <a:t>最大数据段尺寸选项</a:t>
            </a:r>
          </a:p>
          <a:p>
            <a:pPr lvl="1" algn="just" eaLnBrk="1" hangingPunct="1">
              <a:lnSpc>
                <a:spcPct val="120000"/>
              </a:lnSpc>
            </a:pPr>
            <a:r>
              <a:rPr lang="zh-CN" altLang="en-US" sz="1600" b="1" dirty="0"/>
              <a:t>窗口尺度（扩大）选项</a:t>
            </a:r>
          </a:p>
          <a:p>
            <a:pPr algn="just"/>
            <a:endParaRPr lang="zh-CN" altLang="en-US" dirty="0"/>
          </a:p>
        </p:txBody>
      </p:sp>
      <p:pic>
        <p:nvPicPr>
          <p:cNvPr id="4" name="Picture 7">
            <a:extLst>
              <a:ext uri="{FF2B5EF4-FFF2-40B4-BE49-F238E27FC236}">
                <a16:creationId xmlns:a16="http://schemas.microsoft.com/office/drawing/2014/main" id="{3A5D999F-58B8-4F1D-9F94-B108E4C1A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320" y="1351756"/>
            <a:ext cx="5449555" cy="443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113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BCC48A-BE45-4ABF-8C83-BBECB8F58E84}"/>
              </a:ext>
            </a:extLst>
          </p:cNvPr>
          <p:cNvSpPr>
            <a:spLocks noGrp="1"/>
          </p:cNvSpPr>
          <p:nvPr>
            <p:ph type="title"/>
          </p:nvPr>
        </p:nvSpPr>
        <p:spPr/>
        <p:txBody>
          <a:bodyPr/>
          <a:lstStyle/>
          <a:p>
            <a:r>
              <a:rPr lang="zh-CN" altLang="en-US" dirty="0"/>
              <a:t>校验和计算中用到的伪头标</a:t>
            </a:r>
          </a:p>
        </p:txBody>
      </p:sp>
      <p:pic>
        <p:nvPicPr>
          <p:cNvPr id="4" name="Picture 3">
            <a:extLst>
              <a:ext uri="{FF2B5EF4-FFF2-40B4-BE49-F238E27FC236}">
                <a16:creationId xmlns:a16="http://schemas.microsoft.com/office/drawing/2014/main" id="{C12183E3-369D-4801-9F59-743A36F83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06" y="2057400"/>
            <a:ext cx="7164387" cy="2495550"/>
          </a:xfrm>
          <a:prstGeom prst="rect">
            <a:avLst/>
          </a:prstGeom>
          <a:solidFill>
            <a:srgbClr val="00E4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517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0B579C-31F2-4CEA-9CD5-3EF3889EF445}"/>
              </a:ext>
            </a:extLst>
          </p:cNvPr>
          <p:cNvSpPr>
            <a:spLocks noGrp="1"/>
          </p:cNvSpPr>
          <p:nvPr>
            <p:ph type="title"/>
          </p:nvPr>
        </p:nvSpPr>
        <p:spPr/>
        <p:txBody>
          <a:bodyPr/>
          <a:lstStyle/>
          <a:p>
            <a:r>
              <a:rPr lang="en-US" altLang="zh-CN" dirty="0"/>
              <a:t>TCP</a:t>
            </a:r>
            <a:r>
              <a:rPr lang="zh-CN" altLang="en-US" dirty="0"/>
              <a:t>连接</a:t>
            </a:r>
          </a:p>
        </p:txBody>
      </p:sp>
      <p:sp>
        <p:nvSpPr>
          <p:cNvPr id="3" name="内容占位符 2">
            <a:extLst>
              <a:ext uri="{FF2B5EF4-FFF2-40B4-BE49-F238E27FC236}">
                <a16:creationId xmlns:a16="http://schemas.microsoft.com/office/drawing/2014/main" id="{5439C98B-16FB-4F93-A07D-6FCB71B671C4}"/>
              </a:ext>
            </a:extLst>
          </p:cNvPr>
          <p:cNvSpPr>
            <a:spLocks noGrp="1"/>
          </p:cNvSpPr>
          <p:nvPr>
            <p:ph idx="1"/>
          </p:nvPr>
        </p:nvSpPr>
        <p:spPr>
          <a:xfrm>
            <a:off x="611560" y="1053306"/>
            <a:ext cx="7772400" cy="4114800"/>
          </a:xfrm>
        </p:spPr>
        <p:txBody>
          <a:bodyPr/>
          <a:lstStyle/>
          <a:p>
            <a:pPr algn="just" eaLnBrk="1">
              <a:lnSpc>
                <a:spcPct val="120000"/>
              </a:lnSpc>
              <a:spcBef>
                <a:spcPct val="0"/>
              </a:spcBef>
            </a:pPr>
            <a:r>
              <a:rPr lang="en-US" altLang="zh-CN" sz="2200" b="1" dirty="0"/>
              <a:t>TCP </a:t>
            </a:r>
            <a:r>
              <a:rPr lang="zh-CN" altLang="en-US" sz="2200" b="1" dirty="0"/>
              <a:t>使用“连接”</a:t>
            </a:r>
            <a:r>
              <a:rPr lang="en-US" altLang="zh-CN" sz="2200" b="1" dirty="0"/>
              <a:t>(</a:t>
            </a:r>
            <a:r>
              <a:rPr lang="zh-CN" altLang="en-US" sz="2200" b="1" dirty="0"/>
              <a:t>而不仅仅是“端口”</a:t>
            </a:r>
            <a:r>
              <a:rPr lang="en-US" altLang="zh-CN" sz="2200" b="1" dirty="0"/>
              <a:t>)</a:t>
            </a:r>
            <a:r>
              <a:rPr lang="zh-CN" altLang="en-US" sz="2200" b="1" dirty="0"/>
              <a:t>作为最基本的抽象，同时将 </a:t>
            </a:r>
            <a:r>
              <a:rPr lang="en-US" altLang="zh-CN" sz="2200" b="1" dirty="0"/>
              <a:t>TCP </a:t>
            </a:r>
            <a:r>
              <a:rPr lang="zh-CN" altLang="en-US" sz="2200" b="1" dirty="0"/>
              <a:t>连接的端点称为套接口</a:t>
            </a:r>
            <a:r>
              <a:rPr lang="en-US" altLang="zh-CN" sz="2200" b="1" dirty="0"/>
              <a:t>(socket)</a:t>
            </a:r>
            <a:r>
              <a:rPr lang="zh-CN" altLang="en-US" sz="2200" b="1" dirty="0"/>
              <a:t>，或套接字、插口。</a:t>
            </a:r>
          </a:p>
          <a:p>
            <a:pPr algn="just" eaLnBrk="1">
              <a:lnSpc>
                <a:spcPct val="120000"/>
              </a:lnSpc>
              <a:spcBef>
                <a:spcPct val="0"/>
              </a:spcBef>
            </a:pPr>
            <a:r>
              <a:rPr lang="zh-CN" altLang="en-US" sz="2200" b="1" dirty="0"/>
              <a:t>套接口和端口、</a:t>
            </a:r>
            <a:r>
              <a:rPr lang="en-US" altLang="zh-CN" sz="2200" b="1" dirty="0"/>
              <a:t>IP </a:t>
            </a:r>
            <a:r>
              <a:rPr lang="zh-CN" altLang="en-US" sz="2200" b="1" dirty="0"/>
              <a:t>地址的关系是：</a:t>
            </a:r>
            <a:endParaRPr lang="en-US" altLang="zh-CN" sz="2200" b="1" dirty="0"/>
          </a:p>
          <a:p>
            <a:pPr algn="just" eaLnBrk="1">
              <a:lnSpc>
                <a:spcPct val="120000"/>
              </a:lnSpc>
              <a:spcBef>
                <a:spcPct val="0"/>
              </a:spcBef>
            </a:pPr>
            <a:endParaRPr lang="en-US" altLang="zh-CN" sz="2200" b="1" dirty="0"/>
          </a:p>
          <a:p>
            <a:pPr algn="just" eaLnBrk="1">
              <a:lnSpc>
                <a:spcPct val="120000"/>
              </a:lnSpc>
              <a:spcBef>
                <a:spcPct val="0"/>
              </a:spcBef>
            </a:pPr>
            <a:endParaRPr lang="en-US" altLang="zh-CN" sz="2200" b="1" dirty="0"/>
          </a:p>
          <a:p>
            <a:pPr algn="just" eaLnBrk="1">
              <a:lnSpc>
                <a:spcPct val="120000"/>
              </a:lnSpc>
              <a:spcBef>
                <a:spcPct val="0"/>
              </a:spcBef>
            </a:pPr>
            <a:endParaRPr lang="en-US" altLang="zh-CN" sz="2200" b="1" dirty="0"/>
          </a:p>
          <a:p>
            <a:pPr algn="just" eaLnBrk="1">
              <a:lnSpc>
                <a:spcPct val="120000"/>
              </a:lnSpc>
              <a:spcBef>
                <a:spcPct val="0"/>
              </a:spcBef>
            </a:pPr>
            <a:endParaRPr lang="en-US" altLang="zh-CN" sz="2200" b="1" dirty="0"/>
          </a:p>
          <a:p>
            <a:pPr algn="just" eaLnBrk="1">
              <a:lnSpc>
                <a:spcPct val="120000"/>
              </a:lnSpc>
              <a:spcBef>
                <a:spcPct val="0"/>
              </a:spcBef>
            </a:pPr>
            <a:endParaRPr lang="en-US" altLang="zh-CN" sz="2200" b="1" dirty="0"/>
          </a:p>
          <a:p>
            <a:pPr eaLnBrk="1" hangingPunct="1">
              <a:lnSpc>
                <a:spcPct val="120000"/>
              </a:lnSpc>
              <a:spcBef>
                <a:spcPct val="0"/>
              </a:spcBef>
            </a:pPr>
            <a:r>
              <a:rPr lang="en-US" altLang="zh-CN" sz="2200" b="1" dirty="0" err="1"/>
              <a:t>一条TCP连接是由发送方套</a:t>
            </a:r>
            <a:r>
              <a:rPr lang="zh-CN" altLang="en-US" sz="2200" b="1" dirty="0"/>
              <a:t>接口和接收方套接口加上协议类型来唯一标识的，即</a:t>
            </a:r>
            <a:r>
              <a:rPr lang="en-US" altLang="zh-CN" sz="2200" b="1" dirty="0" err="1"/>
              <a:t>TCP连接用</a:t>
            </a:r>
            <a:r>
              <a:rPr lang="zh-CN" altLang="en-US" sz="2200" b="1" dirty="0">
                <a:solidFill>
                  <a:srgbClr val="FF0000"/>
                </a:solidFill>
              </a:rPr>
              <a:t>五元组</a:t>
            </a:r>
            <a:r>
              <a:rPr lang="en-US" altLang="zh-CN" sz="2200" b="1" dirty="0">
                <a:solidFill>
                  <a:srgbClr val="FF0000"/>
                </a:solidFill>
              </a:rPr>
              <a:t>&lt;</a:t>
            </a:r>
            <a:r>
              <a:rPr lang="en-US" altLang="zh-CN" sz="2200" b="1" dirty="0" err="1">
                <a:solidFill>
                  <a:srgbClr val="FF0000"/>
                </a:solidFill>
              </a:rPr>
              <a:t>源端IP地址、源端口号、目的IP地址、目的端口号</a:t>
            </a:r>
            <a:r>
              <a:rPr lang="zh-CN" altLang="en-US" sz="2200" b="1" dirty="0">
                <a:solidFill>
                  <a:srgbClr val="FF0000"/>
                </a:solidFill>
              </a:rPr>
              <a:t>、协议</a:t>
            </a:r>
            <a:r>
              <a:rPr lang="en-US" altLang="zh-CN" sz="2200" b="1" dirty="0">
                <a:solidFill>
                  <a:srgbClr val="FF0000"/>
                </a:solidFill>
              </a:rPr>
              <a:t>&gt;</a:t>
            </a:r>
            <a:r>
              <a:rPr lang="en-US" altLang="zh-CN" sz="2200" b="1" dirty="0" err="1"/>
              <a:t>来唯一标识</a:t>
            </a:r>
            <a:r>
              <a:rPr lang="en-US" altLang="zh-CN" sz="2200" b="1" dirty="0"/>
              <a:t>。</a:t>
            </a:r>
          </a:p>
          <a:p>
            <a:pPr lvl="1" eaLnBrk="1" hangingPunct="1">
              <a:lnSpc>
                <a:spcPct val="120000"/>
              </a:lnSpc>
              <a:spcBef>
                <a:spcPct val="0"/>
              </a:spcBef>
            </a:pPr>
            <a:r>
              <a:rPr lang="zh-CN" altLang="en-US" sz="2000" b="1" dirty="0"/>
              <a:t>例如：</a:t>
            </a:r>
            <a:r>
              <a:rPr lang="en-US" altLang="zh-CN" sz="2000" b="1" dirty="0"/>
              <a:t>&lt;136.6.23.13,1500, 130.42.85.15,25, TCP&gt;</a:t>
            </a:r>
            <a:endParaRPr lang="zh-CN" altLang="en-US" sz="2000" b="1" dirty="0"/>
          </a:p>
          <a:p>
            <a:pPr algn="just" eaLnBrk="1">
              <a:lnSpc>
                <a:spcPct val="120000"/>
              </a:lnSpc>
              <a:spcBef>
                <a:spcPct val="0"/>
              </a:spcBef>
            </a:pPr>
            <a:endParaRPr lang="zh-CN" altLang="en-US" sz="2200" b="1" dirty="0"/>
          </a:p>
          <a:p>
            <a:endParaRPr lang="zh-CN" altLang="en-US" dirty="0"/>
          </a:p>
        </p:txBody>
      </p:sp>
      <p:sp>
        <p:nvSpPr>
          <p:cNvPr id="11" name="Text Box 13">
            <a:extLst>
              <a:ext uri="{FF2B5EF4-FFF2-40B4-BE49-F238E27FC236}">
                <a16:creationId xmlns:a16="http://schemas.microsoft.com/office/drawing/2014/main" id="{627A01F9-2F79-41A1-9E8D-624D854BE84A}"/>
              </a:ext>
            </a:extLst>
          </p:cNvPr>
          <p:cNvSpPr txBox="1">
            <a:spLocks noChangeArrowheads="1"/>
          </p:cNvSpPr>
          <p:nvPr/>
        </p:nvSpPr>
        <p:spPr bwMode="auto">
          <a:xfrm>
            <a:off x="1327847" y="4103316"/>
            <a:ext cx="19335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dirty="0">
                <a:solidFill>
                  <a:srgbClr val="000000"/>
                </a:solidFill>
                <a:latin typeface="Comic Sans MS" panose="030F0702030302020204" pitchFamily="66" charset="0"/>
                <a:ea typeface="微软雅黑" panose="020B0503020204020204" pitchFamily="34" charset="-122"/>
              </a:rPr>
              <a:t>套接口</a:t>
            </a:r>
            <a:r>
              <a:rPr lang="en-US" altLang="zh-CN" sz="2000" dirty="0">
                <a:solidFill>
                  <a:srgbClr val="000000"/>
                </a:solidFill>
                <a:latin typeface="Comic Sans MS" panose="030F0702030302020204" pitchFamily="66" charset="0"/>
                <a:ea typeface="微软雅黑" panose="020B0503020204020204" pitchFamily="34" charset="-122"/>
              </a:rPr>
              <a:t>(socket)</a:t>
            </a:r>
          </a:p>
        </p:txBody>
      </p:sp>
      <p:grpSp>
        <p:nvGrpSpPr>
          <p:cNvPr id="15" name="组合 14">
            <a:extLst>
              <a:ext uri="{FF2B5EF4-FFF2-40B4-BE49-F238E27FC236}">
                <a16:creationId xmlns:a16="http://schemas.microsoft.com/office/drawing/2014/main" id="{BCB8CCDC-555E-4D0E-A03F-32DA252C321B}"/>
              </a:ext>
            </a:extLst>
          </p:cNvPr>
          <p:cNvGrpSpPr/>
          <p:nvPr/>
        </p:nvGrpSpPr>
        <p:grpSpPr>
          <a:xfrm>
            <a:off x="3707904" y="2780928"/>
            <a:ext cx="4194175" cy="1758950"/>
            <a:chOff x="3733800" y="2441575"/>
            <a:chExt cx="4194175" cy="1758950"/>
          </a:xfrm>
        </p:grpSpPr>
        <p:grpSp>
          <p:nvGrpSpPr>
            <p:cNvPr id="4" name="Group 5">
              <a:extLst>
                <a:ext uri="{FF2B5EF4-FFF2-40B4-BE49-F238E27FC236}">
                  <a16:creationId xmlns:a16="http://schemas.microsoft.com/office/drawing/2014/main" id="{4CFD33FD-F830-420D-86DB-F4B632A024C3}"/>
                </a:ext>
              </a:extLst>
            </p:cNvPr>
            <p:cNvGrpSpPr>
              <a:grpSpLocks/>
            </p:cNvGrpSpPr>
            <p:nvPr/>
          </p:nvGrpSpPr>
          <p:grpSpPr bwMode="auto">
            <a:xfrm>
              <a:off x="3733800" y="2514600"/>
              <a:ext cx="2352675" cy="814388"/>
              <a:chOff x="2098" y="2559"/>
              <a:chExt cx="1482" cy="513"/>
            </a:xfrm>
          </p:grpSpPr>
          <p:sp>
            <p:nvSpPr>
              <p:cNvPr id="5" name="Text Box 6">
                <a:extLst>
                  <a:ext uri="{FF2B5EF4-FFF2-40B4-BE49-F238E27FC236}">
                    <a16:creationId xmlns:a16="http://schemas.microsoft.com/office/drawing/2014/main" id="{2D4F99B5-DEC3-4E0A-9800-0EF32F84B090}"/>
                  </a:ext>
                </a:extLst>
              </p:cNvPr>
              <p:cNvSpPr txBox="1">
                <a:spLocks noChangeArrowheads="1"/>
              </p:cNvSpPr>
              <p:nvPr/>
            </p:nvSpPr>
            <p:spPr bwMode="auto">
              <a:xfrm>
                <a:off x="2472" y="2559"/>
                <a:ext cx="6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 </a:t>
                </a:r>
                <a:r>
                  <a:rPr kumimoji="1"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地址</a:t>
                </a:r>
              </a:p>
            </p:txBody>
          </p:sp>
          <p:sp>
            <p:nvSpPr>
              <p:cNvPr id="6" name="Rectangle 7">
                <a:extLst>
                  <a:ext uri="{FF2B5EF4-FFF2-40B4-BE49-F238E27FC236}">
                    <a16:creationId xmlns:a16="http://schemas.microsoft.com/office/drawing/2014/main" id="{C37F4B85-4953-4196-B00E-88B37BF87DEC}"/>
                  </a:ext>
                </a:extLst>
              </p:cNvPr>
              <p:cNvSpPr>
                <a:spLocks noChangeArrowheads="1"/>
              </p:cNvSpPr>
              <p:nvPr/>
            </p:nvSpPr>
            <p:spPr bwMode="auto">
              <a:xfrm>
                <a:off x="2098" y="2797"/>
                <a:ext cx="1482" cy="275"/>
              </a:xfrm>
              <a:prstGeom prst="rect">
                <a:avLst/>
              </a:prstGeom>
              <a:solidFill>
                <a:srgbClr val="FFFF99"/>
              </a:solidFill>
              <a:ln w="9525">
                <a:solidFill>
                  <a:srgbClr val="000000"/>
                </a:solidFill>
                <a:miter lim="800000"/>
                <a:headEnd/>
                <a:tailEnd/>
              </a:ln>
              <a:effectLst>
                <a:outerShdw dist="35921" dir="2700000" algn="ctr" rotWithShape="0">
                  <a:srgbClr val="000000"/>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a:ln>
                      <a:noFill/>
                    </a:ln>
                    <a:solidFill>
                      <a:srgbClr val="1C1C1C"/>
                    </a:solidFill>
                    <a:effectLst/>
                    <a:uLnTx/>
                    <a:uFillTx/>
                    <a:latin typeface="Comic Sans MS" panose="030F0702030302020204" pitchFamily="66" charset="0"/>
                    <a:ea typeface="微软雅黑" panose="020B0503020204020204" pitchFamily="34" charset="-122"/>
                  </a:rPr>
                  <a:t>131.6.23.13 </a:t>
                </a:r>
              </a:p>
            </p:txBody>
          </p:sp>
        </p:grpSp>
        <p:grpSp>
          <p:nvGrpSpPr>
            <p:cNvPr id="7" name="Group 8">
              <a:extLst>
                <a:ext uri="{FF2B5EF4-FFF2-40B4-BE49-F238E27FC236}">
                  <a16:creationId xmlns:a16="http://schemas.microsoft.com/office/drawing/2014/main" id="{9259F254-3548-43DB-9F7D-81015A81F5BD}"/>
                </a:ext>
              </a:extLst>
            </p:cNvPr>
            <p:cNvGrpSpPr>
              <a:grpSpLocks/>
            </p:cNvGrpSpPr>
            <p:nvPr/>
          </p:nvGrpSpPr>
          <p:grpSpPr bwMode="auto">
            <a:xfrm>
              <a:off x="6615112" y="2441575"/>
              <a:ext cx="1312863" cy="868363"/>
              <a:chOff x="3913" y="2513"/>
              <a:chExt cx="827" cy="547"/>
            </a:xfrm>
          </p:grpSpPr>
          <p:sp>
            <p:nvSpPr>
              <p:cNvPr id="8" name="Text Box 9">
                <a:extLst>
                  <a:ext uri="{FF2B5EF4-FFF2-40B4-BE49-F238E27FC236}">
                    <a16:creationId xmlns:a16="http://schemas.microsoft.com/office/drawing/2014/main" id="{B80F0F9F-A7E6-4E47-B1AC-305495E154CE}"/>
                  </a:ext>
                </a:extLst>
              </p:cNvPr>
              <p:cNvSpPr txBox="1">
                <a:spLocks noChangeArrowheads="1"/>
              </p:cNvSpPr>
              <p:nvPr/>
            </p:nvSpPr>
            <p:spPr bwMode="auto">
              <a:xfrm>
                <a:off x="3958" y="2513"/>
                <a:ext cx="7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端口号</a:t>
                </a:r>
              </a:p>
            </p:txBody>
          </p:sp>
          <p:sp>
            <p:nvSpPr>
              <p:cNvPr id="9" name="Rectangle 10">
                <a:extLst>
                  <a:ext uri="{FF2B5EF4-FFF2-40B4-BE49-F238E27FC236}">
                    <a16:creationId xmlns:a16="http://schemas.microsoft.com/office/drawing/2014/main" id="{BF475E9F-599A-4EE8-8005-78F86C632476}"/>
                  </a:ext>
                </a:extLst>
              </p:cNvPr>
              <p:cNvSpPr>
                <a:spLocks noChangeArrowheads="1"/>
              </p:cNvSpPr>
              <p:nvPr/>
            </p:nvSpPr>
            <p:spPr bwMode="auto">
              <a:xfrm>
                <a:off x="3913" y="2785"/>
                <a:ext cx="706" cy="275"/>
              </a:xfrm>
              <a:prstGeom prst="rect">
                <a:avLst/>
              </a:prstGeom>
              <a:solidFill>
                <a:srgbClr val="CCECFF"/>
              </a:solidFill>
              <a:ln w="9525">
                <a:solidFill>
                  <a:srgbClr val="000000"/>
                </a:solidFill>
                <a:miter lim="800000"/>
                <a:headEnd/>
                <a:tailEnd/>
              </a:ln>
              <a:effectLst>
                <a:outerShdw dist="35921" dir="2700000" algn="ctr" rotWithShape="0">
                  <a:srgbClr val="000000"/>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dirty="0">
                    <a:ln>
                      <a:noFill/>
                    </a:ln>
                    <a:solidFill>
                      <a:srgbClr val="1C1C1C"/>
                    </a:solidFill>
                    <a:effectLst/>
                    <a:uLnTx/>
                    <a:uFillTx/>
                    <a:latin typeface="Comic Sans MS" panose="030F0702030302020204" pitchFamily="66" charset="0"/>
                    <a:ea typeface="微软雅黑" panose="020B0503020204020204" pitchFamily="34" charset="-122"/>
                  </a:rPr>
                  <a:t>1500</a:t>
                </a:r>
              </a:p>
            </p:txBody>
          </p:sp>
        </p:grpSp>
        <p:sp>
          <p:nvSpPr>
            <p:cNvPr id="10" name="Rectangle 12">
              <a:extLst>
                <a:ext uri="{FF2B5EF4-FFF2-40B4-BE49-F238E27FC236}">
                  <a16:creationId xmlns:a16="http://schemas.microsoft.com/office/drawing/2014/main" id="{B04B7444-75E3-4626-A558-DA6F988A8B7E}"/>
                </a:ext>
              </a:extLst>
            </p:cNvPr>
            <p:cNvSpPr>
              <a:spLocks noChangeArrowheads="1"/>
            </p:cNvSpPr>
            <p:nvPr/>
          </p:nvSpPr>
          <p:spPr bwMode="auto">
            <a:xfrm>
              <a:off x="3733800" y="3763963"/>
              <a:ext cx="4032250" cy="436562"/>
            </a:xfrm>
            <a:prstGeom prst="rect">
              <a:avLst/>
            </a:prstGeom>
            <a:solidFill>
              <a:srgbClr val="FFCCFF"/>
            </a:solidFill>
            <a:ln w="9525">
              <a:solidFill>
                <a:srgbClr val="000000"/>
              </a:solidFill>
              <a:miter lim="800000"/>
              <a:headEnd/>
              <a:tailEnd/>
            </a:ln>
            <a:effectLst>
              <a:outerShdw dist="35921" dir="2700000" algn="ctr" rotWithShape="0">
                <a:srgbClr val="000000"/>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zh-CN" altLang="en-US" sz="2000" b="0" i="0" u="none" strike="noStrike" kern="0" cap="none" spc="0" normalizeH="0" noProof="0">
                  <a:ln>
                    <a:noFill/>
                  </a:ln>
                  <a:solidFill>
                    <a:srgbClr val="000099"/>
                  </a:solidFill>
                  <a:effectLst/>
                  <a:uLnTx/>
                  <a:uFillTx/>
                  <a:latin typeface="Comic Sans MS" panose="030F0702030302020204" pitchFamily="66" charset="0"/>
                  <a:ea typeface="微软雅黑" panose="020B0503020204020204" pitchFamily="34" charset="-122"/>
                </a:rPr>
                <a:t>     </a:t>
              </a:r>
              <a:r>
                <a:rPr kumimoji="1" lang="en-US" altLang="zh-CN" sz="2000" b="0" i="0" u="none" strike="noStrike" kern="0" cap="none" spc="0" normalizeH="0" noProof="0">
                  <a:ln>
                    <a:noFill/>
                  </a:ln>
                  <a:solidFill>
                    <a:srgbClr val="000099"/>
                  </a:solidFill>
                  <a:effectLst/>
                  <a:uLnTx/>
                  <a:uFillTx/>
                  <a:latin typeface="Comic Sans MS" panose="030F0702030302020204" pitchFamily="66" charset="0"/>
                  <a:ea typeface="微软雅黑" panose="020B0503020204020204" pitchFamily="34" charset="-122"/>
                </a:rPr>
                <a:t>131.6.23.13,                  1500</a:t>
              </a:r>
            </a:p>
          </p:txBody>
        </p:sp>
        <p:grpSp>
          <p:nvGrpSpPr>
            <p:cNvPr id="12" name="Group 14">
              <a:extLst>
                <a:ext uri="{FF2B5EF4-FFF2-40B4-BE49-F238E27FC236}">
                  <a16:creationId xmlns:a16="http://schemas.microsoft.com/office/drawing/2014/main" id="{4DA66567-0FD8-4405-A06D-60C772DDDC5F}"/>
                </a:ext>
              </a:extLst>
            </p:cNvPr>
            <p:cNvGrpSpPr>
              <a:grpSpLocks/>
            </p:cNvGrpSpPr>
            <p:nvPr/>
          </p:nvGrpSpPr>
          <p:grpSpPr bwMode="auto">
            <a:xfrm>
              <a:off x="4741862" y="3328988"/>
              <a:ext cx="2651125" cy="522287"/>
              <a:chOff x="2733" y="3072"/>
              <a:chExt cx="1670" cy="329"/>
            </a:xfrm>
          </p:grpSpPr>
          <p:sp>
            <p:nvSpPr>
              <p:cNvPr id="13" name="AutoShape 15">
                <a:extLst>
                  <a:ext uri="{FF2B5EF4-FFF2-40B4-BE49-F238E27FC236}">
                    <a16:creationId xmlns:a16="http://schemas.microsoft.com/office/drawing/2014/main" id="{0B58DE90-48E4-4C9C-8272-1652C5B686CF}"/>
                  </a:ext>
                </a:extLst>
              </p:cNvPr>
              <p:cNvSpPr>
                <a:spLocks noChangeArrowheads="1"/>
              </p:cNvSpPr>
              <p:nvPr/>
            </p:nvSpPr>
            <p:spPr bwMode="auto">
              <a:xfrm>
                <a:off x="2733" y="3072"/>
                <a:ext cx="211" cy="329"/>
              </a:xfrm>
              <a:prstGeom prst="downArrow">
                <a:avLst>
                  <a:gd name="adj1" fmla="val 50000"/>
                  <a:gd name="adj2" fmla="val 56306"/>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AutoShape 16">
                <a:extLst>
                  <a:ext uri="{FF2B5EF4-FFF2-40B4-BE49-F238E27FC236}">
                    <a16:creationId xmlns:a16="http://schemas.microsoft.com/office/drawing/2014/main" id="{1C9A53AA-16AB-49E8-99FA-602921A82663}"/>
                  </a:ext>
                </a:extLst>
              </p:cNvPr>
              <p:cNvSpPr>
                <a:spLocks noChangeArrowheads="1"/>
              </p:cNvSpPr>
              <p:nvPr/>
            </p:nvSpPr>
            <p:spPr bwMode="auto">
              <a:xfrm>
                <a:off x="4191" y="3072"/>
                <a:ext cx="212" cy="329"/>
              </a:xfrm>
              <a:prstGeom prst="downArrow">
                <a:avLst>
                  <a:gd name="adj1" fmla="val 50000"/>
                  <a:gd name="adj2" fmla="val 56040"/>
                </a:avLst>
              </a:prstGeom>
              <a:solidFill>
                <a:srgbClr val="00E4A8"/>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spTree>
    <p:extLst>
      <p:ext uri="{BB962C8B-B14F-4D97-AF65-F5344CB8AC3E}">
        <p14:creationId xmlns:p14="http://schemas.microsoft.com/office/powerpoint/2010/main" val="1306329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57D09A-872F-4696-B351-5F6E6EA8737D}"/>
              </a:ext>
            </a:extLst>
          </p:cNvPr>
          <p:cNvSpPr>
            <a:spLocks noGrp="1"/>
          </p:cNvSpPr>
          <p:nvPr>
            <p:ph type="title"/>
          </p:nvPr>
        </p:nvSpPr>
        <p:spPr/>
        <p:txBody>
          <a:bodyPr/>
          <a:lstStyle/>
          <a:p>
            <a:r>
              <a:rPr lang="zh-CN" altLang="en-US" dirty="0"/>
              <a:t>可靠的数据传输服务</a:t>
            </a:r>
          </a:p>
        </p:txBody>
      </p:sp>
      <p:sp>
        <p:nvSpPr>
          <p:cNvPr id="3" name="内容占位符 2">
            <a:extLst>
              <a:ext uri="{FF2B5EF4-FFF2-40B4-BE49-F238E27FC236}">
                <a16:creationId xmlns:a16="http://schemas.microsoft.com/office/drawing/2014/main" id="{AD9EFC46-355E-4C4B-AAE2-079B33510B26}"/>
              </a:ext>
            </a:extLst>
          </p:cNvPr>
          <p:cNvSpPr>
            <a:spLocks noGrp="1"/>
          </p:cNvSpPr>
          <p:nvPr>
            <p:ph idx="1"/>
          </p:nvPr>
        </p:nvSpPr>
        <p:spPr>
          <a:xfrm>
            <a:off x="539552" y="1628800"/>
            <a:ext cx="7772400" cy="4114800"/>
          </a:xfrm>
        </p:spPr>
        <p:txBody>
          <a:bodyPr/>
          <a:lstStyle/>
          <a:p>
            <a:pPr algn="just" eaLnBrk="1" hangingPunct="1"/>
            <a:r>
              <a:rPr lang="en-US" altLang="zh-CN" b="1" dirty="0"/>
              <a:t>TCP</a:t>
            </a:r>
            <a:r>
              <a:rPr lang="zh-CN" altLang="en-US" b="1" dirty="0"/>
              <a:t>在不可靠的</a:t>
            </a:r>
            <a:r>
              <a:rPr lang="en-US" altLang="zh-CN" b="1" dirty="0"/>
              <a:t>IP</a:t>
            </a:r>
            <a:r>
              <a:rPr lang="zh-CN" altLang="en-US" b="1" dirty="0"/>
              <a:t>上为应用进程提供可靠的数据传输服务</a:t>
            </a:r>
          </a:p>
          <a:p>
            <a:pPr lvl="1" algn="just" eaLnBrk="1" hangingPunct="1"/>
            <a:r>
              <a:rPr lang="zh-CN" altLang="en-US" b="1" dirty="0"/>
              <a:t>连接建立</a:t>
            </a:r>
            <a:r>
              <a:rPr lang="zh-CN" altLang="en-US" dirty="0"/>
              <a:t>：在发送主机和接收主机之间协商初始序列号等信息</a:t>
            </a:r>
            <a:endParaRPr lang="en-US" altLang="zh-CN" dirty="0"/>
          </a:p>
          <a:p>
            <a:pPr lvl="1" algn="just" eaLnBrk="1" hangingPunct="1"/>
            <a:r>
              <a:rPr lang="zh-CN" altLang="en-US" b="1" dirty="0"/>
              <a:t>连接管理</a:t>
            </a:r>
            <a:r>
              <a:rPr lang="zh-CN" altLang="en-US" dirty="0"/>
              <a:t>：使用滑动窗口算法对数据传输进行管理，包括确认重发、流量控制和拥塞控制等</a:t>
            </a:r>
          </a:p>
          <a:p>
            <a:pPr lvl="1" algn="just" eaLnBrk="1" hangingPunct="1"/>
            <a:r>
              <a:rPr lang="zh-CN" altLang="en-US" b="1" dirty="0"/>
              <a:t>连接释放</a:t>
            </a:r>
            <a:r>
              <a:rPr lang="zh-CN" altLang="en-US" dirty="0"/>
              <a:t>：数据传输结束后释放连接，发送主机和接收主机释放为该连接分配的资源</a:t>
            </a:r>
          </a:p>
          <a:p>
            <a:endParaRPr lang="zh-CN" altLang="en-US" dirty="0"/>
          </a:p>
        </p:txBody>
      </p:sp>
    </p:spTree>
    <p:extLst>
      <p:ext uri="{BB962C8B-B14F-4D97-AF65-F5344CB8AC3E}">
        <p14:creationId xmlns:p14="http://schemas.microsoft.com/office/powerpoint/2010/main" val="1060575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12B980-A287-411A-AA1E-156EF8C5B3EB}"/>
              </a:ext>
            </a:extLst>
          </p:cNvPr>
          <p:cNvSpPr>
            <a:spLocks noGrp="1"/>
          </p:cNvSpPr>
          <p:nvPr>
            <p:ph type="title"/>
          </p:nvPr>
        </p:nvSpPr>
        <p:spPr/>
        <p:txBody>
          <a:bodyPr/>
          <a:lstStyle/>
          <a:p>
            <a:r>
              <a:rPr lang="zh-CN" altLang="en-US" sz="4000" dirty="0"/>
              <a:t>三步握手的方法建立连接</a:t>
            </a:r>
          </a:p>
        </p:txBody>
      </p:sp>
      <p:sp>
        <p:nvSpPr>
          <p:cNvPr id="3" name="内容占位符 2">
            <a:extLst>
              <a:ext uri="{FF2B5EF4-FFF2-40B4-BE49-F238E27FC236}">
                <a16:creationId xmlns:a16="http://schemas.microsoft.com/office/drawing/2014/main" id="{F3430FB0-103C-4019-983C-BA9786359724}"/>
              </a:ext>
            </a:extLst>
          </p:cNvPr>
          <p:cNvSpPr>
            <a:spLocks noGrp="1"/>
          </p:cNvSpPr>
          <p:nvPr>
            <p:ph idx="1"/>
          </p:nvPr>
        </p:nvSpPr>
        <p:spPr>
          <a:xfrm>
            <a:off x="304801" y="1219200"/>
            <a:ext cx="5075582" cy="4114800"/>
          </a:xfrm>
        </p:spPr>
        <p:txBody>
          <a:bodyPr/>
          <a:lstStyle/>
          <a:p>
            <a:pPr algn="just" eaLnBrk="1">
              <a:lnSpc>
                <a:spcPct val="114000"/>
              </a:lnSpc>
            </a:pPr>
            <a:r>
              <a:rPr lang="zh-CN" altLang="en-US" sz="2000" b="1" dirty="0"/>
              <a:t>客户</a:t>
            </a:r>
            <a:r>
              <a:rPr lang="en-US" altLang="zh-CN" sz="2000" b="1" dirty="0"/>
              <a:t>(Host 1)</a:t>
            </a:r>
            <a:r>
              <a:rPr lang="zh-CN" altLang="en-US" sz="2000" b="1" dirty="0"/>
              <a:t>请求连接</a:t>
            </a:r>
            <a:r>
              <a:rPr lang="en-US" altLang="zh-CN" sz="2000" b="1" dirty="0"/>
              <a:t>TCP</a:t>
            </a:r>
            <a:r>
              <a:rPr lang="zh-CN" altLang="en-US" sz="2000" b="1" dirty="0"/>
              <a:t>数据段：</a:t>
            </a:r>
            <a:r>
              <a:rPr lang="en-US" altLang="zh-CN" sz="2000" b="1" dirty="0"/>
              <a:t>SYN</a:t>
            </a:r>
            <a:r>
              <a:rPr lang="zh-CN" altLang="en-US" sz="2000" b="1" dirty="0"/>
              <a:t>标志置1，</a:t>
            </a:r>
            <a:r>
              <a:rPr lang="en-US" altLang="zh-CN" sz="2000" b="1" dirty="0"/>
              <a:t>ACK</a:t>
            </a:r>
            <a:r>
              <a:rPr lang="zh-CN" altLang="en-US" sz="2000" b="1" dirty="0"/>
              <a:t>标志置0，选择初始序列号</a:t>
            </a:r>
            <a:r>
              <a:rPr lang="en-US" altLang="zh-CN" sz="2000" b="1" dirty="0"/>
              <a:t>SEQ=x</a:t>
            </a:r>
          </a:p>
          <a:p>
            <a:pPr algn="just" eaLnBrk="1">
              <a:lnSpc>
                <a:spcPct val="114000"/>
              </a:lnSpc>
            </a:pPr>
            <a:r>
              <a:rPr lang="zh-CN" altLang="en-US" sz="2000" b="1" dirty="0"/>
              <a:t>服务器</a:t>
            </a:r>
            <a:r>
              <a:rPr lang="en-US" altLang="zh-CN" sz="2000" b="1" dirty="0"/>
              <a:t>(Host 2)</a:t>
            </a:r>
            <a:r>
              <a:rPr lang="zh-CN" altLang="en-US" sz="2000" b="1" dirty="0"/>
              <a:t>响应连接确认</a:t>
            </a:r>
            <a:r>
              <a:rPr lang="en-US" altLang="zh-CN" sz="2000" b="1" dirty="0"/>
              <a:t>TCP</a:t>
            </a:r>
            <a:r>
              <a:rPr lang="zh-CN" altLang="en-US" sz="2000" b="1" dirty="0"/>
              <a:t>数据段：</a:t>
            </a:r>
            <a:r>
              <a:rPr lang="en-US" altLang="zh-CN" sz="2000" b="1" dirty="0"/>
              <a:t>SYN</a:t>
            </a:r>
            <a:r>
              <a:rPr lang="zh-CN" altLang="en-US" sz="2000" b="1" dirty="0"/>
              <a:t>标志置1，</a:t>
            </a:r>
            <a:r>
              <a:rPr lang="en-US" altLang="zh-CN" sz="2000" b="1" dirty="0"/>
              <a:t>ACK</a:t>
            </a:r>
            <a:r>
              <a:rPr lang="zh-CN" altLang="en-US" sz="2000" b="1" dirty="0"/>
              <a:t>标志置1，选择初始序列号</a:t>
            </a:r>
            <a:r>
              <a:rPr lang="en-US" altLang="zh-CN" sz="2000" b="1" dirty="0"/>
              <a:t>SEQ=y</a:t>
            </a:r>
            <a:r>
              <a:rPr lang="zh-CN" altLang="en-US" sz="2000" b="1" dirty="0"/>
              <a:t>，并且对</a:t>
            </a:r>
            <a:r>
              <a:rPr lang="en-US" altLang="zh-CN" sz="2000" b="1" dirty="0"/>
              <a:t>x</a:t>
            </a:r>
            <a:r>
              <a:rPr lang="zh-CN" altLang="en-US" sz="2000" b="1" dirty="0"/>
              <a:t>进行确认，设置</a:t>
            </a:r>
            <a:r>
              <a:rPr lang="en-US" altLang="zh-CN" sz="2000" b="1" dirty="0"/>
              <a:t>ACK=x+1</a:t>
            </a:r>
          </a:p>
          <a:p>
            <a:pPr lvl="1" algn="just" eaLnBrk="1">
              <a:lnSpc>
                <a:spcPct val="114000"/>
              </a:lnSpc>
            </a:pPr>
            <a:r>
              <a:rPr lang="en-US" altLang="zh-CN" sz="1600" b="1" dirty="0"/>
              <a:t>SYN+ACK</a:t>
            </a:r>
            <a:r>
              <a:rPr lang="zh-CN" altLang="en-US" sz="1600" b="1" dirty="0"/>
              <a:t>数据段看作是</a:t>
            </a:r>
            <a:r>
              <a:rPr lang="en-US" altLang="zh-CN" sz="1600" b="1" dirty="0"/>
              <a:t>1</a:t>
            </a:r>
            <a:r>
              <a:rPr lang="zh-CN" altLang="en-US" sz="1600" b="1" dirty="0"/>
              <a:t>字节数据</a:t>
            </a:r>
            <a:endParaRPr lang="en-US" altLang="zh-CN" sz="1600" b="1" dirty="0"/>
          </a:p>
          <a:p>
            <a:pPr algn="just" eaLnBrk="1">
              <a:lnSpc>
                <a:spcPct val="114000"/>
              </a:lnSpc>
            </a:pPr>
            <a:r>
              <a:rPr lang="zh-CN" altLang="en-US" sz="2000" b="1" dirty="0"/>
              <a:t>客户</a:t>
            </a:r>
            <a:r>
              <a:rPr lang="en-US" altLang="zh-CN" sz="2000" b="1" dirty="0"/>
              <a:t>(Host 1)</a:t>
            </a:r>
            <a:r>
              <a:rPr lang="zh-CN" altLang="en-US" sz="2000" b="1" dirty="0"/>
              <a:t>响应连接确认</a:t>
            </a:r>
            <a:r>
              <a:rPr lang="en-US" altLang="zh-CN" sz="2000" b="1" dirty="0"/>
              <a:t>TCP</a:t>
            </a:r>
            <a:r>
              <a:rPr lang="zh-CN" altLang="en-US" sz="2000" b="1" dirty="0"/>
              <a:t>数据段： </a:t>
            </a:r>
            <a:r>
              <a:rPr lang="en-US" altLang="zh-CN" sz="2000" b="1" dirty="0"/>
              <a:t>ACK</a:t>
            </a:r>
            <a:r>
              <a:rPr lang="zh-CN" altLang="en-US" sz="2000" b="1" dirty="0"/>
              <a:t>标志置1，</a:t>
            </a:r>
            <a:r>
              <a:rPr lang="en-US" altLang="zh-CN" sz="2000" b="1" dirty="0"/>
              <a:t>SEQ=x+1</a:t>
            </a:r>
            <a:r>
              <a:rPr lang="zh-CN" altLang="en-US" sz="2000" b="1" dirty="0"/>
              <a:t>，对</a:t>
            </a:r>
            <a:r>
              <a:rPr lang="en-US" altLang="zh-CN" sz="2000" b="1" dirty="0"/>
              <a:t>y</a:t>
            </a:r>
            <a:r>
              <a:rPr lang="zh-CN" altLang="en-US" sz="2000" b="1" dirty="0"/>
              <a:t>进行确认，设置</a:t>
            </a:r>
            <a:r>
              <a:rPr lang="en-US" altLang="zh-CN" sz="2000" b="1" dirty="0"/>
              <a:t>ACK=y+1</a:t>
            </a:r>
          </a:p>
          <a:p>
            <a:pPr lvl="1" algn="just" eaLnBrk="1">
              <a:lnSpc>
                <a:spcPct val="114000"/>
              </a:lnSpc>
            </a:pPr>
            <a:r>
              <a:rPr lang="en-US" altLang="zh-CN" sz="1800" b="1" dirty="0"/>
              <a:t>SYN+ACK</a:t>
            </a:r>
            <a:r>
              <a:rPr lang="zh-CN" altLang="en-US" sz="1800" b="1" dirty="0"/>
              <a:t>数据段看作是</a:t>
            </a:r>
            <a:r>
              <a:rPr lang="en-US" altLang="zh-CN" sz="1800" b="1" dirty="0"/>
              <a:t>1</a:t>
            </a:r>
            <a:r>
              <a:rPr lang="zh-CN" altLang="en-US" sz="1800" b="1" dirty="0"/>
              <a:t>字节数据</a:t>
            </a:r>
          </a:p>
          <a:p>
            <a:pPr algn="just">
              <a:lnSpc>
                <a:spcPct val="114000"/>
              </a:lnSpc>
            </a:pPr>
            <a:endParaRPr lang="zh-CN" altLang="en-US" dirty="0"/>
          </a:p>
        </p:txBody>
      </p:sp>
      <p:graphicFrame>
        <p:nvGraphicFramePr>
          <p:cNvPr id="4" name="Object 4">
            <a:extLst>
              <a:ext uri="{FF2B5EF4-FFF2-40B4-BE49-F238E27FC236}">
                <a16:creationId xmlns:a16="http://schemas.microsoft.com/office/drawing/2014/main" id="{0EDBA684-CE6E-4576-A8BD-0E6CA2337F02}"/>
              </a:ext>
            </a:extLst>
          </p:cNvPr>
          <p:cNvGraphicFramePr>
            <a:graphicFrameLocks noChangeAspect="1"/>
          </p:cNvGraphicFramePr>
          <p:nvPr/>
        </p:nvGraphicFramePr>
        <p:xfrm>
          <a:off x="5393635" y="1600200"/>
          <a:ext cx="3600450" cy="3476625"/>
        </p:xfrm>
        <a:graphic>
          <a:graphicData uri="http://schemas.openxmlformats.org/presentationml/2006/ole">
            <mc:AlternateContent xmlns:mc="http://schemas.openxmlformats.org/markup-compatibility/2006">
              <mc:Choice xmlns:v="urn:schemas-microsoft-com:vml" Requires="v">
                <p:oleObj spid="_x0000_s5129" name="Photo Editor 照片" r:id="rId3" imgW="7400000" imgH="7144747" progId="MSPhotoEd.3">
                  <p:embed/>
                </p:oleObj>
              </mc:Choice>
              <mc:Fallback>
                <p:oleObj name="Photo Editor 照片" r:id="rId3" imgW="7400000" imgH="7144747" progId="MSPhotoEd.3">
                  <p:embed/>
                  <p:pic>
                    <p:nvPicPr>
                      <p:cNvPr id="4" name="Object 4">
                        <a:extLst>
                          <a:ext uri="{FF2B5EF4-FFF2-40B4-BE49-F238E27FC236}">
                            <a16:creationId xmlns:a16="http://schemas.microsoft.com/office/drawing/2014/main" id="{0EDBA684-CE6E-4576-A8BD-0E6CA2337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635" y="1600200"/>
                        <a:ext cx="36004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6">
            <a:extLst>
              <a:ext uri="{FF2B5EF4-FFF2-40B4-BE49-F238E27FC236}">
                <a16:creationId xmlns:a16="http://schemas.microsoft.com/office/drawing/2014/main" id="{A0BF9835-BBA4-4226-9DEA-7DD216C093FD}"/>
              </a:ext>
            </a:extLst>
          </p:cNvPr>
          <p:cNvSpPr txBox="1">
            <a:spLocks noChangeArrowheads="1"/>
          </p:cNvSpPr>
          <p:nvPr/>
        </p:nvSpPr>
        <p:spPr bwMode="auto">
          <a:xfrm>
            <a:off x="304801" y="5384938"/>
            <a:ext cx="8893175" cy="97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just" eaLnBrk="1" hangingPunct="1">
              <a:lnSpc>
                <a:spcPct val="125000"/>
              </a:lnSpc>
              <a:spcBef>
                <a:spcPct val="0"/>
              </a:spcBef>
              <a:buClrTx/>
              <a:buSzTx/>
              <a:buFontTx/>
              <a:buNone/>
            </a:pPr>
            <a:r>
              <a:rPr lang="zh-CN" altLang="en-US" sz="2400" b="1" dirty="0">
                <a:solidFill>
                  <a:srgbClr val="FF0000"/>
                </a:solidFill>
                <a:latin typeface="Comic Sans MS" panose="030F0702030302020204" pitchFamily="66" charset="0"/>
                <a:ea typeface="微软雅黑" panose="020B0503020204020204" pitchFamily="34" charset="-122"/>
              </a:rPr>
              <a:t>通过三步握手，</a:t>
            </a:r>
            <a:r>
              <a:rPr lang="en-US" altLang="zh-CN" sz="2400" b="1" dirty="0">
                <a:solidFill>
                  <a:srgbClr val="FF0000"/>
                </a:solidFill>
                <a:latin typeface="Comic Sans MS" panose="030F0702030302020204" pitchFamily="66" charset="0"/>
                <a:ea typeface="微软雅黑" panose="020B0503020204020204" pitchFamily="34" charset="-122"/>
              </a:rPr>
              <a:t>host1</a:t>
            </a:r>
            <a:r>
              <a:rPr lang="zh-CN" altLang="en-US" sz="2400" b="1" dirty="0">
                <a:solidFill>
                  <a:srgbClr val="FF0000"/>
                </a:solidFill>
                <a:latin typeface="Comic Sans MS" panose="030F0702030302020204" pitchFamily="66" charset="0"/>
                <a:ea typeface="微软雅黑" panose="020B0503020204020204" pitchFamily="34" charset="-122"/>
              </a:rPr>
              <a:t>和</a:t>
            </a:r>
            <a:r>
              <a:rPr lang="en-US" altLang="zh-CN" sz="2400" b="1" dirty="0">
                <a:solidFill>
                  <a:srgbClr val="FF0000"/>
                </a:solidFill>
                <a:latin typeface="Comic Sans MS" panose="030F0702030302020204" pitchFamily="66" charset="0"/>
                <a:ea typeface="微软雅黑" panose="020B0503020204020204" pitchFamily="34" charset="-122"/>
              </a:rPr>
              <a:t>host2</a:t>
            </a:r>
            <a:r>
              <a:rPr lang="zh-CN" altLang="en-US" sz="2400" b="1" dirty="0">
                <a:solidFill>
                  <a:srgbClr val="FF0000"/>
                </a:solidFill>
                <a:latin typeface="Comic Sans MS" panose="030F0702030302020204" pitchFamily="66" charset="0"/>
                <a:ea typeface="微软雅黑" panose="020B0503020204020204" pitchFamily="34" charset="-122"/>
              </a:rPr>
              <a:t>之间完成初始序列号、窗口大小、最大数据段尺寸等参数的协商，并且分配连接所需要的资源</a:t>
            </a:r>
            <a:endParaRPr lang="en-US" altLang="zh-CN" sz="2400" b="1" dirty="0">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02233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3F71D5-7B25-461A-A66B-6FA5879410DA}"/>
              </a:ext>
            </a:extLst>
          </p:cNvPr>
          <p:cNvSpPr>
            <a:spLocks noGrp="1"/>
          </p:cNvSpPr>
          <p:nvPr>
            <p:ph type="title"/>
          </p:nvPr>
        </p:nvSpPr>
        <p:spPr/>
        <p:txBody>
          <a:bodyPr/>
          <a:lstStyle/>
          <a:p>
            <a:r>
              <a:rPr lang="en-US" altLang="zh-CN" dirty="0"/>
              <a:t>TCP</a:t>
            </a:r>
            <a:r>
              <a:rPr lang="zh-CN" altLang="en-US" dirty="0"/>
              <a:t>请求连接碰撞</a:t>
            </a:r>
          </a:p>
        </p:txBody>
      </p:sp>
      <p:sp>
        <p:nvSpPr>
          <p:cNvPr id="3" name="内容占位符 2">
            <a:extLst>
              <a:ext uri="{FF2B5EF4-FFF2-40B4-BE49-F238E27FC236}">
                <a16:creationId xmlns:a16="http://schemas.microsoft.com/office/drawing/2014/main" id="{96E57DC1-5E57-4477-A19C-049C0858ECAC}"/>
              </a:ext>
            </a:extLst>
          </p:cNvPr>
          <p:cNvSpPr>
            <a:spLocks noGrp="1"/>
          </p:cNvSpPr>
          <p:nvPr>
            <p:ph idx="1"/>
          </p:nvPr>
        </p:nvSpPr>
        <p:spPr>
          <a:xfrm>
            <a:off x="304800" y="1219200"/>
            <a:ext cx="3886199" cy="5016500"/>
          </a:xfrm>
        </p:spPr>
        <p:txBody>
          <a:bodyPr/>
          <a:lstStyle/>
          <a:p>
            <a:pPr algn="just">
              <a:lnSpc>
                <a:spcPct val="135000"/>
              </a:lnSpc>
            </a:pPr>
            <a:r>
              <a:rPr lang="zh-CN" altLang="en-US" sz="2400" b="1" dirty="0"/>
              <a:t>使用三步握手，即使两台主机同时想在相同的套接口之间建立一个</a:t>
            </a:r>
            <a:r>
              <a:rPr lang="en-US" altLang="zh-CN" sz="2400" b="1" dirty="0"/>
              <a:t>TCP</a:t>
            </a:r>
            <a:r>
              <a:rPr lang="zh-CN" altLang="en-US" sz="2400" b="1" dirty="0"/>
              <a:t>连接而发生冲突，也可以正常工作。但此时只有一个</a:t>
            </a:r>
            <a:r>
              <a:rPr lang="en-US" altLang="zh-CN" sz="2400" b="1" dirty="0"/>
              <a:t>TCP</a:t>
            </a:r>
            <a:r>
              <a:rPr lang="zh-CN" altLang="en-US" sz="2400" b="1" dirty="0"/>
              <a:t>连接建立起来。因此</a:t>
            </a:r>
            <a:r>
              <a:rPr lang="en-US" altLang="zh-CN" sz="2400" b="1" dirty="0"/>
              <a:t>TCP</a:t>
            </a:r>
            <a:r>
              <a:rPr lang="zh-CN" altLang="en-US" sz="2400" b="1" dirty="0"/>
              <a:t>连接由五元组唯一标识。</a:t>
            </a:r>
          </a:p>
          <a:p>
            <a:pPr>
              <a:lnSpc>
                <a:spcPct val="135000"/>
              </a:lnSpc>
            </a:pPr>
            <a:endParaRPr lang="zh-CN" altLang="en-US" dirty="0"/>
          </a:p>
        </p:txBody>
      </p:sp>
      <p:graphicFrame>
        <p:nvGraphicFramePr>
          <p:cNvPr id="4" name="Object 6">
            <a:extLst>
              <a:ext uri="{FF2B5EF4-FFF2-40B4-BE49-F238E27FC236}">
                <a16:creationId xmlns:a16="http://schemas.microsoft.com/office/drawing/2014/main" id="{0D1D6551-98CF-4CC7-895F-8D44426A8052}"/>
              </a:ext>
            </a:extLst>
          </p:cNvPr>
          <p:cNvGraphicFramePr>
            <a:graphicFrameLocks noChangeAspect="1"/>
          </p:cNvGraphicFramePr>
          <p:nvPr/>
        </p:nvGraphicFramePr>
        <p:xfrm>
          <a:off x="4423603" y="1600200"/>
          <a:ext cx="4176713" cy="3327400"/>
        </p:xfrm>
        <a:graphic>
          <a:graphicData uri="http://schemas.openxmlformats.org/presentationml/2006/ole">
            <mc:AlternateContent xmlns:mc="http://schemas.openxmlformats.org/markup-compatibility/2006">
              <mc:Choice xmlns:v="urn:schemas-microsoft-com:vml" Requires="v">
                <p:oleObj spid="_x0000_s6153" name="位图图像" r:id="rId3" imgW="4029637" imgH="3209524" progId="Paint.Picture">
                  <p:embed/>
                </p:oleObj>
              </mc:Choice>
              <mc:Fallback>
                <p:oleObj name="位图图像" r:id="rId3" imgW="4029637" imgH="3209524" progId="Paint.Picture">
                  <p:embed/>
                  <p:pic>
                    <p:nvPicPr>
                      <p:cNvPr id="4" name="Object 6">
                        <a:extLst>
                          <a:ext uri="{FF2B5EF4-FFF2-40B4-BE49-F238E27FC236}">
                            <a16:creationId xmlns:a16="http://schemas.microsoft.com/office/drawing/2014/main" id="{0D1D6551-98CF-4CC7-895F-8D44426A8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603" y="1600200"/>
                        <a:ext cx="4176713"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9757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0F82288D-63FB-4F7E-9D37-F8A2DD2A80DD}"/>
              </a:ext>
            </a:extLst>
          </p:cNvPr>
          <p:cNvGraphicFramePr>
            <a:graphicFrameLocks noChangeAspect="1"/>
          </p:cNvGraphicFramePr>
          <p:nvPr/>
        </p:nvGraphicFramePr>
        <p:xfrm>
          <a:off x="3124200" y="2286000"/>
          <a:ext cx="5688150" cy="4267200"/>
        </p:xfrm>
        <a:graphic>
          <a:graphicData uri="http://schemas.openxmlformats.org/presentationml/2006/ole">
            <mc:AlternateContent xmlns:mc="http://schemas.openxmlformats.org/markup-compatibility/2006">
              <mc:Choice xmlns:v="urn:schemas-microsoft-com:vml" Requires="v">
                <p:oleObj spid="_x0000_s7177" name="幻灯片" r:id="rId3" imgW="4561503" imgH="3421264" progId="PowerPoint.Slide.8">
                  <p:embed/>
                </p:oleObj>
              </mc:Choice>
              <mc:Fallback>
                <p:oleObj name="幻灯片" r:id="rId3" imgW="4561503" imgH="3421264" progId="PowerPoint.Slide.8">
                  <p:embed/>
                  <p:pic>
                    <p:nvPicPr>
                      <p:cNvPr id="4" name="Object 6">
                        <a:extLst>
                          <a:ext uri="{FF2B5EF4-FFF2-40B4-BE49-F238E27FC236}">
                            <a16:creationId xmlns:a16="http://schemas.microsoft.com/office/drawing/2014/main" id="{0F82288D-63FB-4F7E-9D37-F8A2DD2A8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0"/>
                        <a:ext cx="5688150" cy="4267200"/>
                      </a:xfrm>
                      <a:prstGeom prst="rect">
                        <a:avLst/>
                      </a:prstGeom>
                      <a:noFill/>
                      <a:ln>
                        <a:noFill/>
                      </a:ln>
                    </p:spPr>
                  </p:pic>
                </p:oleObj>
              </mc:Fallback>
            </mc:AlternateContent>
          </a:graphicData>
        </a:graphic>
      </p:graphicFrame>
      <p:sp>
        <p:nvSpPr>
          <p:cNvPr id="2" name="标题 1">
            <a:extLst>
              <a:ext uri="{FF2B5EF4-FFF2-40B4-BE49-F238E27FC236}">
                <a16:creationId xmlns:a16="http://schemas.microsoft.com/office/drawing/2014/main" id="{5AF8A7A6-B839-48CD-8262-DDE84BAB84C7}"/>
              </a:ext>
            </a:extLst>
          </p:cNvPr>
          <p:cNvSpPr>
            <a:spLocks noGrp="1"/>
          </p:cNvSpPr>
          <p:nvPr>
            <p:ph type="title"/>
          </p:nvPr>
        </p:nvSpPr>
        <p:spPr/>
        <p:txBody>
          <a:bodyPr/>
          <a:lstStyle/>
          <a:p>
            <a:r>
              <a:rPr lang="en-US" altLang="zh-CN" dirty="0"/>
              <a:t>TCP</a:t>
            </a:r>
            <a:r>
              <a:rPr lang="zh-CN" altLang="en-US" dirty="0"/>
              <a:t>连接建立定时器</a:t>
            </a:r>
            <a:endParaRPr lang="zh-CN" altLang="en-US" sz="2400" dirty="0"/>
          </a:p>
        </p:txBody>
      </p:sp>
      <p:sp>
        <p:nvSpPr>
          <p:cNvPr id="3" name="内容占位符 2">
            <a:extLst>
              <a:ext uri="{FF2B5EF4-FFF2-40B4-BE49-F238E27FC236}">
                <a16:creationId xmlns:a16="http://schemas.microsoft.com/office/drawing/2014/main" id="{C7957400-BB7F-4627-8E74-D34476860C68}"/>
              </a:ext>
            </a:extLst>
          </p:cNvPr>
          <p:cNvSpPr>
            <a:spLocks noGrp="1"/>
          </p:cNvSpPr>
          <p:nvPr>
            <p:ph idx="1"/>
          </p:nvPr>
        </p:nvSpPr>
        <p:spPr>
          <a:xfrm>
            <a:off x="304800" y="1219200"/>
            <a:ext cx="8537575" cy="1905000"/>
          </a:xfrm>
        </p:spPr>
        <p:txBody>
          <a:bodyPr/>
          <a:lstStyle/>
          <a:p>
            <a:r>
              <a:rPr lang="en-US" altLang="zh-CN" sz="2400" b="1" dirty="0"/>
              <a:t>Connection Establishment Timer</a:t>
            </a:r>
          </a:p>
          <a:p>
            <a:r>
              <a:rPr lang="zh-CN" altLang="en-GB" sz="2400" b="1" dirty="0"/>
              <a:t>当</a:t>
            </a:r>
            <a:r>
              <a:rPr lang="en-GB" altLang="zh-CN" sz="2400" b="1" dirty="0"/>
              <a:t>SYN</a:t>
            </a:r>
            <a:r>
              <a:rPr lang="zh-CN" altLang="en-GB" sz="2400" b="1" dirty="0"/>
              <a:t>数据段发出时，连接建立定时器就开始计时，如果在一定时间（例如</a:t>
            </a:r>
            <a:r>
              <a:rPr lang="en-GB" altLang="zh-CN" sz="2400" b="1" dirty="0"/>
              <a:t>65</a:t>
            </a:r>
            <a:r>
              <a:rPr lang="zh-CN" altLang="en-GB" sz="2400" b="1" dirty="0"/>
              <a:t>秒，可设置）内未收到响应，则连接建立失败。</a:t>
            </a:r>
            <a:endParaRPr lang="zh-CN" altLang="en-US" sz="2400" b="1" dirty="0"/>
          </a:p>
          <a:p>
            <a:endParaRPr lang="zh-CN" altLang="en-US" dirty="0"/>
          </a:p>
        </p:txBody>
      </p:sp>
    </p:spTree>
    <p:extLst>
      <p:ext uri="{BB962C8B-B14F-4D97-AF65-F5344CB8AC3E}">
        <p14:creationId xmlns:p14="http://schemas.microsoft.com/office/powerpoint/2010/main" val="3847512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BF681-A35E-4810-A88A-FC6C0058362F}"/>
              </a:ext>
            </a:extLst>
          </p:cNvPr>
          <p:cNvSpPr>
            <a:spLocks noGrp="1"/>
          </p:cNvSpPr>
          <p:nvPr>
            <p:ph type="title"/>
          </p:nvPr>
        </p:nvSpPr>
        <p:spPr/>
        <p:txBody>
          <a:bodyPr/>
          <a:lstStyle/>
          <a:p>
            <a:r>
              <a:rPr lang="en-US" altLang="zh-CN" dirty="0"/>
              <a:t>TCP</a:t>
            </a:r>
            <a:r>
              <a:rPr lang="zh-CN" altLang="en-US" dirty="0"/>
              <a:t>采用对称释放法释放连接</a:t>
            </a:r>
          </a:p>
        </p:txBody>
      </p:sp>
      <p:sp>
        <p:nvSpPr>
          <p:cNvPr id="3" name="内容占位符 2">
            <a:extLst>
              <a:ext uri="{FF2B5EF4-FFF2-40B4-BE49-F238E27FC236}">
                <a16:creationId xmlns:a16="http://schemas.microsoft.com/office/drawing/2014/main" id="{2A456BAE-6113-4763-8831-BB651C7CA0EC}"/>
              </a:ext>
            </a:extLst>
          </p:cNvPr>
          <p:cNvSpPr>
            <a:spLocks noGrp="1"/>
          </p:cNvSpPr>
          <p:nvPr>
            <p:ph idx="1"/>
          </p:nvPr>
        </p:nvSpPr>
        <p:spPr>
          <a:xfrm>
            <a:off x="304800" y="1219200"/>
            <a:ext cx="8537575" cy="1752600"/>
          </a:xfrm>
        </p:spPr>
        <p:txBody>
          <a:bodyPr/>
          <a:lstStyle/>
          <a:p>
            <a:pPr eaLnBrk="1" hangingPunct="1">
              <a:lnSpc>
                <a:spcPct val="110000"/>
              </a:lnSpc>
            </a:pPr>
            <a:r>
              <a:rPr lang="en-US" altLang="zh-CN" sz="2400" b="1" dirty="0"/>
              <a:t>TCP</a:t>
            </a:r>
            <a:r>
              <a:rPr lang="zh-CN" altLang="en-US" sz="2400" b="1" dirty="0"/>
              <a:t>的</a:t>
            </a:r>
            <a:r>
              <a:rPr lang="zh-CN" altLang="en-US" sz="2400" b="1" dirty="0">
                <a:solidFill>
                  <a:srgbClr val="FF0000"/>
                </a:solidFill>
              </a:rPr>
              <a:t>全双工</a:t>
            </a:r>
            <a:r>
              <a:rPr lang="zh-CN" altLang="en-US" sz="2400" b="1" dirty="0"/>
              <a:t>连接可看成一个</a:t>
            </a:r>
            <a:r>
              <a:rPr lang="zh-CN" altLang="en-US" sz="2400" b="1" dirty="0">
                <a:solidFill>
                  <a:srgbClr val="FF0000"/>
                </a:solidFill>
              </a:rPr>
              <a:t>双单工</a:t>
            </a:r>
            <a:r>
              <a:rPr lang="zh-CN" altLang="en-US" sz="2400" b="1" dirty="0"/>
              <a:t>的连接，每个单工连接都独立地释放。</a:t>
            </a:r>
          </a:p>
          <a:p>
            <a:pPr eaLnBrk="1" hangingPunct="1">
              <a:lnSpc>
                <a:spcPct val="110000"/>
              </a:lnSpc>
            </a:pPr>
            <a:r>
              <a:rPr lang="zh-CN" altLang="en-US" sz="2400" b="1" dirty="0"/>
              <a:t>通信双方必须都向对方发送</a:t>
            </a:r>
            <a:r>
              <a:rPr lang="en-US" altLang="zh-CN" sz="2400" b="1" dirty="0"/>
              <a:t>FIN=1</a:t>
            </a:r>
            <a:r>
              <a:rPr lang="zh-CN" altLang="en-US" sz="2400" b="1" dirty="0"/>
              <a:t>的</a:t>
            </a:r>
            <a:r>
              <a:rPr lang="en-US" altLang="zh-CN" sz="2400" b="1" dirty="0"/>
              <a:t>TCP</a:t>
            </a:r>
            <a:r>
              <a:rPr lang="zh-CN" altLang="en-US" sz="2400" b="1" dirty="0"/>
              <a:t>段并得到对方的应答，连接才能被释放，有四个阶段。</a:t>
            </a:r>
          </a:p>
          <a:p>
            <a:endParaRPr lang="zh-CN" altLang="en-US" dirty="0"/>
          </a:p>
        </p:txBody>
      </p:sp>
      <p:sp>
        <p:nvSpPr>
          <p:cNvPr id="4" name="内容占位符 2">
            <a:extLst>
              <a:ext uri="{FF2B5EF4-FFF2-40B4-BE49-F238E27FC236}">
                <a16:creationId xmlns:a16="http://schemas.microsoft.com/office/drawing/2014/main" id="{82E09416-4936-4131-9D1A-E79F408447C2}"/>
              </a:ext>
            </a:extLst>
          </p:cNvPr>
          <p:cNvSpPr txBox="1">
            <a:spLocks/>
          </p:cNvSpPr>
          <p:nvPr/>
        </p:nvSpPr>
        <p:spPr bwMode="auto">
          <a:xfrm>
            <a:off x="304801" y="2908300"/>
            <a:ext cx="464288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algn="just" eaLnBrk="1" hangingPunct="1">
              <a:lnSpc>
                <a:spcPct val="110000"/>
              </a:lnSpc>
            </a:pPr>
            <a:r>
              <a:rPr lang="zh-CN" altLang="en-US" sz="2400" b="1" dirty="0"/>
              <a:t>可以将第一个</a:t>
            </a:r>
            <a:r>
              <a:rPr lang="en-US" altLang="zh-CN" sz="2400" b="1" dirty="0"/>
              <a:t>ACK</a:t>
            </a:r>
            <a:r>
              <a:rPr lang="zh-CN" altLang="en-US" sz="2400" b="1" dirty="0"/>
              <a:t>数据段和第二个</a:t>
            </a:r>
            <a:r>
              <a:rPr lang="en-US" altLang="zh-CN" sz="2400" b="1" dirty="0"/>
              <a:t>FIN</a:t>
            </a:r>
            <a:r>
              <a:rPr lang="zh-CN" altLang="en-US" sz="2400" b="1" dirty="0"/>
              <a:t>数据段合并，从而变为三步握手。</a:t>
            </a:r>
          </a:p>
          <a:p>
            <a:pPr algn="just" eaLnBrk="1" hangingPunct="1">
              <a:lnSpc>
                <a:spcPct val="110000"/>
              </a:lnSpc>
            </a:pPr>
            <a:r>
              <a:rPr lang="zh-CN" altLang="en-US" sz="2400" b="1" dirty="0"/>
              <a:t>为防止半连接，必须使用定时器计时，对</a:t>
            </a:r>
            <a:r>
              <a:rPr lang="en-US" altLang="zh-CN" sz="2400" b="1" dirty="0"/>
              <a:t>FIN</a:t>
            </a:r>
            <a:r>
              <a:rPr lang="zh-CN" altLang="en-US" sz="2400" b="1" dirty="0"/>
              <a:t>数据段的应答在两个最大分组生命期内未到达，就释放连接。对方也会超时释放。</a:t>
            </a:r>
          </a:p>
          <a:p>
            <a:pPr>
              <a:lnSpc>
                <a:spcPct val="114000"/>
              </a:lnSpc>
            </a:pPr>
            <a:endParaRPr lang="zh-CN" altLang="en-US" kern="0" dirty="0"/>
          </a:p>
        </p:txBody>
      </p:sp>
      <p:grpSp>
        <p:nvGrpSpPr>
          <p:cNvPr id="5" name="Group 4">
            <a:extLst>
              <a:ext uri="{FF2B5EF4-FFF2-40B4-BE49-F238E27FC236}">
                <a16:creationId xmlns:a16="http://schemas.microsoft.com/office/drawing/2014/main" id="{3846D98E-0D6C-430A-80A9-D99C0057FCC6}"/>
              </a:ext>
            </a:extLst>
          </p:cNvPr>
          <p:cNvGrpSpPr>
            <a:grpSpLocks/>
          </p:cNvGrpSpPr>
          <p:nvPr/>
        </p:nvGrpSpPr>
        <p:grpSpPr bwMode="auto">
          <a:xfrm>
            <a:off x="5029200" y="2514600"/>
            <a:ext cx="4164013" cy="3770313"/>
            <a:chOff x="2872" y="1691"/>
            <a:chExt cx="2623" cy="2375"/>
          </a:xfrm>
        </p:grpSpPr>
        <p:sp>
          <p:nvSpPr>
            <p:cNvPr id="6" name="Rectangle 5">
              <a:extLst>
                <a:ext uri="{FF2B5EF4-FFF2-40B4-BE49-F238E27FC236}">
                  <a16:creationId xmlns:a16="http://schemas.microsoft.com/office/drawing/2014/main" id="{C9E6C2DE-97A6-4DC0-BFA1-73EAC5DE534D}"/>
                </a:ext>
              </a:extLst>
            </p:cNvPr>
            <p:cNvSpPr>
              <a:spLocks noChangeArrowheads="1"/>
            </p:cNvSpPr>
            <p:nvPr/>
          </p:nvSpPr>
          <p:spPr bwMode="auto">
            <a:xfrm>
              <a:off x="3175" y="1979"/>
              <a:ext cx="340" cy="20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Rectangle 6">
              <a:extLst>
                <a:ext uri="{FF2B5EF4-FFF2-40B4-BE49-F238E27FC236}">
                  <a16:creationId xmlns:a16="http://schemas.microsoft.com/office/drawing/2014/main" id="{0649F4D1-0009-4C60-A5BD-F84B6B29940C}"/>
                </a:ext>
              </a:extLst>
            </p:cNvPr>
            <p:cNvSpPr>
              <a:spLocks noChangeArrowheads="1"/>
            </p:cNvSpPr>
            <p:nvPr/>
          </p:nvSpPr>
          <p:spPr bwMode="auto">
            <a:xfrm>
              <a:off x="5103" y="1979"/>
              <a:ext cx="340" cy="20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8" name="Group 7">
              <a:extLst>
                <a:ext uri="{FF2B5EF4-FFF2-40B4-BE49-F238E27FC236}">
                  <a16:creationId xmlns:a16="http://schemas.microsoft.com/office/drawing/2014/main" id="{A7745B6C-2163-415D-86C0-7A0C433774BB}"/>
                </a:ext>
              </a:extLst>
            </p:cNvPr>
            <p:cNvGrpSpPr>
              <a:grpSpLocks/>
            </p:cNvGrpSpPr>
            <p:nvPr/>
          </p:nvGrpSpPr>
          <p:grpSpPr bwMode="auto">
            <a:xfrm>
              <a:off x="3515" y="2184"/>
              <a:ext cx="1588" cy="385"/>
              <a:chOff x="3515" y="2002"/>
              <a:chExt cx="1588" cy="385"/>
            </a:xfrm>
          </p:grpSpPr>
          <p:sp>
            <p:nvSpPr>
              <p:cNvPr id="22" name="Line 8">
                <a:extLst>
                  <a:ext uri="{FF2B5EF4-FFF2-40B4-BE49-F238E27FC236}">
                    <a16:creationId xmlns:a16="http://schemas.microsoft.com/office/drawing/2014/main" id="{161E8B82-2600-4DB4-8F99-2F47F0DD42BC}"/>
                  </a:ext>
                </a:extLst>
              </p:cNvPr>
              <p:cNvSpPr>
                <a:spLocks noChangeShapeType="1"/>
              </p:cNvSpPr>
              <p:nvPr/>
            </p:nvSpPr>
            <p:spPr bwMode="auto">
              <a:xfrm>
                <a:off x="3515" y="2115"/>
                <a:ext cx="1588" cy="272"/>
              </a:xfrm>
              <a:prstGeom prst="line">
                <a:avLst/>
              </a:prstGeom>
              <a:noFill/>
              <a:ln w="952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Text Box 9">
                <a:extLst>
                  <a:ext uri="{FF2B5EF4-FFF2-40B4-BE49-F238E27FC236}">
                    <a16:creationId xmlns:a16="http://schemas.microsoft.com/office/drawing/2014/main" id="{2F666BC1-C3B6-4736-957D-F53569744AD5}"/>
                  </a:ext>
                </a:extLst>
              </p:cNvPr>
              <p:cNvSpPr txBox="1">
                <a:spLocks noChangeArrowheads="1"/>
              </p:cNvSpPr>
              <p:nvPr/>
            </p:nvSpPr>
            <p:spPr bwMode="auto">
              <a:xfrm rot="622173">
                <a:off x="3878" y="2002"/>
                <a:ext cx="7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FIN</a:t>
                </a:r>
              </a:p>
            </p:txBody>
          </p:sp>
        </p:grpSp>
        <p:grpSp>
          <p:nvGrpSpPr>
            <p:cNvPr id="9" name="Group 10">
              <a:extLst>
                <a:ext uri="{FF2B5EF4-FFF2-40B4-BE49-F238E27FC236}">
                  <a16:creationId xmlns:a16="http://schemas.microsoft.com/office/drawing/2014/main" id="{9EFE3BBF-00BE-4F4C-A97F-7B3F9E2FD3CC}"/>
                </a:ext>
              </a:extLst>
            </p:cNvPr>
            <p:cNvGrpSpPr>
              <a:grpSpLocks/>
            </p:cNvGrpSpPr>
            <p:nvPr/>
          </p:nvGrpSpPr>
          <p:grpSpPr bwMode="auto">
            <a:xfrm>
              <a:off x="3515" y="2568"/>
              <a:ext cx="1588" cy="385"/>
              <a:chOff x="3515" y="2386"/>
              <a:chExt cx="1588" cy="385"/>
            </a:xfrm>
          </p:grpSpPr>
          <p:sp>
            <p:nvSpPr>
              <p:cNvPr id="20" name="Line 11">
                <a:extLst>
                  <a:ext uri="{FF2B5EF4-FFF2-40B4-BE49-F238E27FC236}">
                    <a16:creationId xmlns:a16="http://schemas.microsoft.com/office/drawing/2014/main" id="{8962C545-C6BC-417A-8C98-5E2FCA36FC21}"/>
                  </a:ext>
                </a:extLst>
              </p:cNvPr>
              <p:cNvSpPr>
                <a:spLocks noChangeShapeType="1"/>
              </p:cNvSpPr>
              <p:nvPr/>
            </p:nvSpPr>
            <p:spPr bwMode="auto">
              <a:xfrm flipH="1">
                <a:off x="3515" y="2499"/>
                <a:ext cx="1588" cy="272"/>
              </a:xfrm>
              <a:prstGeom prst="line">
                <a:avLst/>
              </a:prstGeom>
              <a:noFill/>
              <a:ln w="952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Text Box 12">
                <a:extLst>
                  <a:ext uri="{FF2B5EF4-FFF2-40B4-BE49-F238E27FC236}">
                    <a16:creationId xmlns:a16="http://schemas.microsoft.com/office/drawing/2014/main" id="{A064262E-933F-4573-AC14-93D144266B84}"/>
                  </a:ext>
                </a:extLst>
              </p:cNvPr>
              <p:cNvSpPr txBox="1">
                <a:spLocks noChangeArrowheads="1"/>
              </p:cNvSpPr>
              <p:nvPr/>
            </p:nvSpPr>
            <p:spPr bwMode="auto">
              <a:xfrm rot="21034805" flipH="1">
                <a:off x="3718" y="2386"/>
                <a:ext cx="12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ACK of FIN</a:t>
                </a:r>
              </a:p>
            </p:txBody>
          </p:sp>
        </p:grpSp>
        <p:grpSp>
          <p:nvGrpSpPr>
            <p:cNvPr id="10" name="Group 13">
              <a:extLst>
                <a:ext uri="{FF2B5EF4-FFF2-40B4-BE49-F238E27FC236}">
                  <a16:creationId xmlns:a16="http://schemas.microsoft.com/office/drawing/2014/main" id="{1643C6D7-4F33-4223-842E-9720B6465932}"/>
                </a:ext>
              </a:extLst>
            </p:cNvPr>
            <p:cNvGrpSpPr>
              <a:grpSpLocks/>
            </p:cNvGrpSpPr>
            <p:nvPr/>
          </p:nvGrpSpPr>
          <p:grpSpPr bwMode="auto">
            <a:xfrm>
              <a:off x="3515" y="2910"/>
              <a:ext cx="1588" cy="366"/>
              <a:chOff x="3515" y="2405"/>
              <a:chExt cx="1588" cy="366"/>
            </a:xfrm>
          </p:grpSpPr>
          <p:sp>
            <p:nvSpPr>
              <p:cNvPr id="18" name="Line 14">
                <a:extLst>
                  <a:ext uri="{FF2B5EF4-FFF2-40B4-BE49-F238E27FC236}">
                    <a16:creationId xmlns:a16="http://schemas.microsoft.com/office/drawing/2014/main" id="{93E936A8-7617-43C6-BE3A-B0D1C6BE22BA}"/>
                  </a:ext>
                </a:extLst>
              </p:cNvPr>
              <p:cNvSpPr>
                <a:spLocks noChangeShapeType="1"/>
              </p:cNvSpPr>
              <p:nvPr/>
            </p:nvSpPr>
            <p:spPr bwMode="auto">
              <a:xfrm flipH="1">
                <a:off x="3515" y="2499"/>
                <a:ext cx="1588" cy="272"/>
              </a:xfrm>
              <a:prstGeom prst="line">
                <a:avLst/>
              </a:prstGeom>
              <a:noFill/>
              <a:ln w="952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Text Box 15">
                <a:extLst>
                  <a:ext uri="{FF2B5EF4-FFF2-40B4-BE49-F238E27FC236}">
                    <a16:creationId xmlns:a16="http://schemas.microsoft.com/office/drawing/2014/main" id="{F25D2ED6-54B4-46CF-BC0F-354960A47DD4}"/>
                  </a:ext>
                </a:extLst>
              </p:cNvPr>
              <p:cNvSpPr txBox="1">
                <a:spLocks noChangeArrowheads="1"/>
              </p:cNvSpPr>
              <p:nvPr/>
            </p:nvSpPr>
            <p:spPr bwMode="auto">
              <a:xfrm rot="21034805" flipH="1">
                <a:off x="3719" y="2405"/>
                <a:ext cx="9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FIN</a:t>
                </a:r>
              </a:p>
            </p:txBody>
          </p:sp>
        </p:grpSp>
        <p:grpSp>
          <p:nvGrpSpPr>
            <p:cNvPr id="11" name="Group 16">
              <a:extLst>
                <a:ext uri="{FF2B5EF4-FFF2-40B4-BE49-F238E27FC236}">
                  <a16:creationId xmlns:a16="http://schemas.microsoft.com/office/drawing/2014/main" id="{BEED10FB-C5FC-481A-BEDF-665561259988}"/>
                </a:ext>
              </a:extLst>
            </p:cNvPr>
            <p:cNvGrpSpPr>
              <a:grpSpLocks/>
            </p:cNvGrpSpPr>
            <p:nvPr/>
          </p:nvGrpSpPr>
          <p:grpSpPr bwMode="auto">
            <a:xfrm flipH="1">
              <a:off x="3515" y="3363"/>
              <a:ext cx="1677" cy="343"/>
              <a:chOff x="3426" y="2428"/>
              <a:chExt cx="1677" cy="343"/>
            </a:xfrm>
          </p:grpSpPr>
          <p:sp>
            <p:nvSpPr>
              <p:cNvPr id="16" name="Line 17">
                <a:extLst>
                  <a:ext uri="{FF2B5EF4-FFF2-40B4-BE49-F238E27FC236}">
                    <a16:creationId xmlns:a16="http://schemas.microsoft.com/office/drawing/2014/main" id="{E84E3D3A-5C69-4CAA-B6AA-2110C005B620}"/>
                  </a:ext>
                </a:extLst>
              </p:cNvPr>
              <p:cNvSpPr>
                <a:spLocks noChangeShapeType="1"/>
              </p:cNvSpPr>
              <p:nvPr/>
            </p:nvSpPr>
            <p:spPr bwMode="auto">
              <a:xfrm flipH="1">
                <a:off x="3515" y="2499"/>
                <a:ext cx="1588" cy="272"/>
              </a:xfrm>
              <a:prstGeom prst="line">
                <a:avLst/>
              </a:prstGeom>
              <a:noFill/>
              <a:ln w="952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Text Box 18">
                <a:extLst>
                  <a:ext uri="{FF2B5EF4-FFF2-40B4-BE49-F238E27FC236}">
                    <a16:creationId xmlns:a16="http://schemas.microsoft.com/office/drawing/2014/main" id="{77E5585E-01C6-46D7-91FB-470779310649}"/>
                  </a:ext>
                </a:extLst>
              </p:cNvPr>
              <p:cNvSpPr txBox="1">
                <a:spLocks noChangeArrowheads="1"/>
              </p:cNvSpPr>
              <p:nvPr/>
            </p:nvSpPr>
            <p:spPr bwMode="auto">
              <a:xfrm rot="21034805" flipH="1">
                <a:off x="3426" y="2428"/>
                <a:ext cx="12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ACK of FIN</a:t>
                </a:r>
              </a:p>
            </p:txBody>
          </p:sp>
        </p:grpSp>
        <p:sp>
          <p:nvSpPr>
            <p:cNvPr id="12" name="Text Box 19">
              <a:extLst>
                <a:ext uri="{FF2B5EF4-FFF2-40B4-BE49-F238E27FC236}">
                  <a16:creationId xmlns:a16="http://schemas.microsoft.com/office/drawing/2014/main" id="{581AD10E-B7C6-4ACF-AD6D-F035D48FE06C}"/>
                </a:ext>
              </a:extLst>
            </p:cNvPr>
            <p:cNvSpPr txBox="1">
              <a:spLocks noChangeArrowheads="1"/>
            </p:cNvSpPr>
            <p:nvPr/>
          </p:nvSpPr>
          <p:spPr bwMode="auto">
            <a:xfrm>
              <a:off x="3016" y="1691"/>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Host1</a:t>
              </a:r>
            </a:p>
          </p:txBody>
        </p:sp>
        <p:sp>
          <p:nvSpPr>
            <p:cNvPr id="13" name="Text Box 20">
              <a:extLst>
                <a:ext uri="{FF2B5EF4-FFF2-40B4-BE49-F238E27FC236}">
                  <a16:creationId xmlns:a16="http://schemas.microsoft.com/office/drawing/2014/main" id="{24429706-DC86-4C93-B1C2-3AB6E71DAEB8}"/>
                </a:ext>
              </a:extLst>
            </p:cNvPr>
            <p:cNvSpPr txBox="1">
              <a:spLocks noChangeArrowheads="1"/>
            </p:cNvSpPr>
            <p:nvPr/>
          </p:nvSpPr>
          <p:spPr bwMode="auto">
            <a:xfrm>
              <a:off x="4792" y="1691"/>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Host2</a:t>
              </a:r>
            </a:p>
          </p:txBody>
        </p:sp>
        <p:sp>
          <p:nvSpPr>
            <p:cNvPr id="14" name="Text Box 21">
              <a:extLst>
                <a:ext uri="{FF2B5EF4-FFF2-40B4-BE49-F238E27FC236}">
                  <a16:creationId xmlns:a16="http://schemas.microsoft.com/office/drawing/2014/main" id="{071E99D7-E30C-4E0D-B60B-D8ED5B76D00F}"/>
                </a:ext>
              </a:extLst>
            </p:cNvPr>
            <p:cNvSpPr txBox="1">
              <a:spLocks noChangeArrowheads="1"/>
            </p:cNvSpPr>
            <p:nvPr/>
          </p:nvSpPr>
          <p:spPr bwMode="auto">
            <a:xfrm rot="-5400000">
              <a:off x="2664" y="2537"/>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Time</a:t>
              </a:r>
            </a:p>
          </p:txBody>
        </p:sp>
        <p:sp>
          <p:nvSpPr>
            <p:cNvPr id="15" name="Line 22">
              <a:extLst>
                <a:ext uri="{FF2B5EF4-FFF2-40B4-BE49-F238E27FC236}">
                  <a16:creationId xmlns:a16="http://schemas.microsoft.com/office/drawing/2014/main" id="{D9D5047A-B312-4875-B81A-C55F5CFEF15F}"/>
                </a:ext>
              </a:extLst>
            </p:cNvPr>
            <p:cNvSpPr>
              <a:spLocks noChangeShapeType="1"/>
            </p:cNvSpPr>
            <p:nvPr/>
          </p:nvSpPr>
          <p:spPr bwMode="auto">
            <a:xfrm>
              <a:off x="3016" y="2953"/>
              <a:ext cx="0" cy="481"/>
            </a:xfrm>
            <a:prstGeom prst="line">
              <a:avLst/>
            </a:prstGeom>
            <a:noFill/>
            <a:ln w="952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24" name="Oval 24">
            <a:extLst>
              <a:ext uri="{FF2B5EF4-FFF2-40B4-BE49-F238E27FC236}">
                <a16:creationId xmlns:a16="http://schemas.microsoft.com/office/drawing/2014/main" id="{2ABA85A6-1963-4A9D-9E80-A8589C960A46}"/>
              </a:ext>
            </a:extLst>
          </p:cNvPr>
          <p:cNvSpPr>
            <a:spLocks noChangeArrowheads="1"/>
          </p:cNvSpPr>
          <p:nvPr/>
        </p:nvSpPr>
        <p:spPr bwMode="auto">
          <a:xfrm flipH="1">
            <a:off x="6911974" y="3941763"/>
            <a:ext cx="360362" cy="1152525"/>
          </a:xfrm>
          <a:prstGeom prst="ellipse">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Rectangle 25">
            <a:extLst>
              <a:ext uri="{FF2B5EF4-FFF2-40B4-BE49-F238E27FC236}">
                <a16:creationId xmlns:a16="http://schemas.microsoft.com/office/drawing/2014/main" id="{DD79E26B-E219-4C5C-8726-8D28EE23D18A}"/>
              </a:ext>
            </a:extLst>
          </p:cNvPr>
          <p:cNvSpPr>
            <a:spLocks noChangeArrowheads="1"/>
          </p:cNvSpPr>
          <p:nvPr/>
        </p:nvSpPr>
        <p:spPr bwMode="auto">
          <a:xfrm>
            <a:off x="838993" y="6321839"/>
            <a:ext cx="7129463" cy="504825"/>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主机发送</a:t>
            </a:r>
            <a:r>
              <a:rPr kumimoji="0" lang="en-US" altLang="zh-CN" sz="24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FIN</a:t>
            </a:r>
            <a:r>
              <a:rPr kumimoji="0" lang="zh-CN" altLang="en-US" sz="24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数据段后，就不再向对方发送数据</a:t>
            </a:r>
          </a:p>
        </p:txBody>
      </p:sp>
    </p:spTree>
    <p:extLst>
      <p:ext uri="{BB962C8B-B14F-4D97-AF65-F5344CB8AC3E}">
        <p14:creationId xmlns:p14="http://schemas.microsoft.com/office/powerpoint/2010/main" val="88995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23E54-1EAF-44E0-9BEC-079D57EF798F}"/>
              </a:ext>
            </a:extLst>
          </p:cNvPr>
          <p:cNvSpPr>
            <a:spLocks noGrp="1"/>
          </p:cNvSpPr>
          <p:nvPr>
            <p:ph type="title"/>
          </p:nvPr>
        </p:nvSpPr>
        <p:spPr/>
        <p:txBody>
          <a:bodyPr/>
          <a:lstStyle/>
          <a:p>
            <a:r>
              <a:rPr lang="zh-CN" altLang="en-US" sz="3200" dirty="0"/>
              <a:t>传输层为应用进程提供了逻辑通信信道</a:t>
            </a:r>
          </a:p>
        </p:txBody>
      </p:sp>
      <p:sp>
        <p:nvSpPr>
          <p:cNvPr id="4" name="Rectangle 4">
            <a:extLst>
              <a:ext uri="{FF2B5EF4-FFF2-40B4-BE49-F238E27FC236}">
                <a16:creationId xmlns:a16="http://schemas.microsoft.com/office/drawing/2014/main" id="{2965062D-3F85-4C16-9559-2D5CD15BE838}"/>
              </a:ext>
            </a:extLst>
          </p:cNvPr>
          <p:cNvSpPr>
            <a:spLocks noChangeArrowheads="1"/>
          </p:cNvSpPr>
          <p:nvPr/>
        </p:nvSpPr>
        <p:spPr bwMode="auto">
          <a:xfrm>
            <a:off x="213518" y="1682750"/>
            <a:ext cx="1449388" cy="2538412"/>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 name="Rectangle 5">
            <a:extLst>
              <a:ext uri="{FF2B5EF4-FFF2-40B4-BE49-F238E27FC236}">
                <a16:creationId xmlns:a16="http://schemas.microsoft.com/office/drawing/2014/main" id="{88FE7121-A0CD-4171-A7AC-E45BC0A40BC3}"/>
              </a:ext>
            </a:extLst>
          </p:cNvPr>
          <p:cNvSpPr>
            <a:spLocks noChangeArrowheads="1"/>
          </p:cNvSpPr>
          <p:nvPr/>
        </p:nvSpPr>
        <p:spPr bwMode="auto">
          <a:xfrm>
            <a:off x="7462043" y="1682750"/>
            <a:ext cx="1452563" cy="2538412"/>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Rectangle 6">
            <a:extLst>
              <a:ext uri="{FF2B5EF4-FFF2-40B4-BE49-F238E27FC236}">
                <a16:creationId xmlns:a16="http://schemas.microsoft.com/office/drawing/2014/main" id="{81C46315-7F47-4C95-A2EE-10D6F26336CD}"/>
              </a:ext>
            </a:extLst>
          </p:cNvPr>
          <p:cNvSpPr>
            <a:spLocks noChangeArrowheads="1"/>
          </p:cNvSpPr>
          <p:nvPr/>
        </p:nvSpPr>
        <p:spPr bwMode="auto">
          <a:xfrm>
            <a:off x="230981" y="2792412"/>
            <a:ext cx="8688387" cy="469900"/>
          </a:xfrm>
          <a:prstGeom prst="rect">
            <a:avLst/>
          </a:prstGeom>
          <a:solidFill>
            <a:srgbClr val="CCECFF">
              <a:alpha val="67842"/>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Line 8">
            <a:extLst>
              <a:ext uri="{FF2B5EF4-FFF2-40B4-BE49-F238E27FC236}">
                <a16:creationId xmlns:a16="http://schemas.microsoft.com/office/drawing/2014/main" id="{13EC9688-E728-4D08-8C15-5197D105D408}"/>
              </a:ext>
            </a:extLst>
          </p:cNvPr>
          <p:cNvSpPr>
            <a:spLocks noChangeShapeType="1"/>
          </p:cNvSpPr>
          <p:nvPr/>
        </p:nvSpPr>
        <p:spPr bwMode="auto">
          <a:xfrm>
            <a:off x="213518" y="3268662"/>
            <a:ext cx="1447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Line 9">
            <a:extLst>
              <a:ext uri="{FF2B5EF4-FFF2-40B4-BE49-F238E27FC236}">
                <a16:creationId xmlns:a16="http://schemas.microsoft.com/office/drawing/2014/main" id="{29633E37-A0B3-400E-A6B6-C66AB22AC907}"/>
              </a:ext>
            </a:extLst>
          </p:cNvPr>
          <p:cNvSpPr>
            <a:spLocks noChangeShapeType="1"/>
          </p:cNvSpPr>
          <p:nvPr/>
        </p:nvSpPr>
        <p:spPr bwMode="auto">
          <a:xfrm>
            <a:off x="213518" y="3748087"/>
            <a:ext cx="1447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Rectangle 10">
            <a:extLst>
              <a:ext uri="{FF2B5EF4-FFF2-40B4-BE49-F238E27FC236}">
                <a16:creationId xmlns:a16="http://schemas.microsoft.com/office/drawing/2014/main" id="{69EB5450-DE09-43AD-A103-2E30429414DB}"/>
              </a:ext>
            </a:extLst>
          </p:cNvPr>
          <p:cNvSpPr>
            <a:spLocks noChangeArrowheads="1"/>
          </p:cNvSpPr>
          <p:nvPr/>
        </p:nvSpPr>
        <p:spPr bwMode="auto">
          <a:xfrm>
            <a:off x="219868" y="2344737"/>
            <a:ext cx="1439863" cy="447675"/>
          </a:xfrm>
          <a:prstGeom prst="rect">
            <a:avLst/>
          </a:prstGeom>
          <a:solidFill>
            <a:srgbClr val="99FF66"/>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Rectangle 11">
            <a:extLst>
              <a:ext uri="{FF2B5EF4-FFF2-40B4-BE49-F238E27FC236}">
                <a16:creationId xmlns:a16="http://schemas.microsoft.com/office/drawing/2014/main" id="{20AC863C-B2BB-4AAC-87AE-7F957AF7DBF7}"/>
              </a:ext>
            </a:extLst>
          </p:cNvPr>
          <p:cNvSpPr>
            <a:spLocks noChangeArrowheads="1"/>
          </p:cNvSpPr>
          <p:nvPr/>
        </p:nvSpPr>
        <p:spPr bwMode="auto">
          <a:xfrm>
            <a:off x="178593" y="1803400"/>
            <a:ext cx="339838" cy="234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5</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4</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3</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2</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1</a:t>
            </a:r>
          </a:p>
        </p:txBody>
      </p:sp>
      <p:grpSp>
        <p:nvGrpSpPr>
          <p:cNvPr id="11" name="Group 12">
            <a:extLst>
              <a:ext uri="{FF2B5EF4-FFF2-40B4-BE49-F238E27FC236}">
                <a16:creationId xmlns:a16="http://schemas.microsoft.com/office/drawing/2014/main" id="{10C46940-278A-4917-9873-BF584B217558}"/>
              </a:ext>
            </a:extLst>
          </p:cNvPr>
          <p:cNvGrpSpPr>
            <a:grpSpLocks/>
          </p:cNvGrpSpPr>
          <p:nvPr/>
        </p:nvGrpSpPr>
        <p:grpSpPr bwMode="auto">
          <a:xfrm>
            <a:off x="2926556" y="2801937"/>
            <a:ext cx="1062037" cy="1419225"/>
            <a:chOff x="2017" y="1543"/>
            <a:chExt cx="619" cy="922"/>
          </a:xfrm>
        </p:grpSpPr>
        <p:sp>
          <p:nvSpPr>
            <p:cNvPr id="12" name="Rectangle 13">
              <a:extLst>
                <a:ext uri="{FF2B5EF4-FFF2-40B4-BE49-F238E27FC236}">
                  <a16:creationId xmlns:a16="http://schemas.microsoft.com/office/drawing/2014/main" id="{40292550-2154-4AA1-9533-3EBCE68328FA}"/>
                </a:ext>
              </a:extLst>
            </p:cNvPr>
            <p:cNvSpPr>
              <a:spLocks noChangeArrowheads="1"/>
            </p:cNvSpPr>
            <p:nvPr/>
          </p:nvSpPr>
          <p:spPr bwMode="auto">
            <a:xfrm>
              <a:off x="2017" y="1543"/>
              <a:ext cx="619" cy="922"/>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 name="Line 14">
              <a:extLst>
                <a:ext uri="{FF2B5EF4-FFF2-40B4-BE49-F238E27FC236}">
                  <a16:creationId xmlns:a16="http://schemas.microsoft.com/office/drawing/2014/main" id="{304FF086-9B8A-4D0D-A921-304AEFCE349D}"/>
                </a:ext>
              </a:extLst>
            </p:cNvPr>
            <p:cNvSpPr>
              <a:spLocks noChangeShapeType="1"/>
            </p:cNvSpPr>
            <p:nvPr/>
          </p:nvSpPr>
          <p:spPr bwMode="auto">
            <a:xfrm>
              <a:off x="2017" y="1845"/>
              <a:ext cx="61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Line 15">
              <a:extLst>
                <a:ext uri="{FF2B5EF4-FFF2-40B4-BE49-F238E27FC236}">
                  <a16:creationId xmlns:a16="http://schemas.microsoft.com/office/drawing/2014/main" id="{7BEFB7AC-F54C-4C3C-B8BA-7E71455B5A67}"/>
                </a:ext>
              </a:extLst>
            </p:cNvPr>
            <p:cNvSpPr>
              <a:spLocks noChangeShapeType="1"/>
            </p:cNvSpPr>
            <p:nvPr/>
          </p:nvSpPr>
          <p:spPr bwMode="auto">
            <a:xfrm>
              <a:off x="2017" y="2157"/>
              <a:ext cx="61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15" name="Line 16">
            <a:extLst>
              <a:ext uri="{FF2B5EF4-FFF2-40B4-BE49-F238E27FC236}">
                <a16:creationId xmlns:a16="http://schemas.microsoft.com/office/drawing/2014/main" id="{8D621A98-EC56-4460-9A6E-346A0A658F66}"/>
              </a:ext>
            </a:extLst>
          </p:cNvPr>
          <p:cNvSpPr>
            <a:spLocks noChangeShapeType="1"/>
          </p:cNvSpPr>
          <p:nvPr/>
        </p:nvSpPr>
        <p:spPr bwMode="auto">
          <a:xfrm>
            <a:off x="7462043" y="3268662"/>
            <a:ext cx="14509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Line 17">
            <a:extLst>
              <a:ext uri="{FF2B5EF4-FFF2-40B4-BE49-F238E27FC236}">
                <a16:creationId xmlns:a16="http://schemas.microsoft.com/office/drawing/2014/main" id="{F9ADEE1F-6D75-4D18-BF5B-5F2C9AA43A5F}"/>
              </a:ext>
            </a:extLst>
          </p:cNvPr>
          <p:cNvSpPr>
            <a:spLocks noChangeShapeType="1"/>
          </p:cNvSpPr>
          <p:nvPr/>
        </p:nvSpPr>
        <p:spPr bwMode="auto">
          <a:xfrm>
            <a:off x="7462043" y="3748087"/>
            <a:ext cx="14509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Rectangle 18">
            <a:extLst>
              <a:ext uri="{FF2B5EF4-FFF2-40B4-BE49-F238E27FC236}">
                <a16:creationId xmlns:a16="http://schemas.microsoft.com/office/drawing/2014/main" id="{824A58AB-78DA-40A0-AD8A-D9DCE8EAA40B}"/>
              </a:ext>
            </a:extLst>
          </p:cNvPr>
          <p:cNvSpPr>
            <a:spLocks noChangeArrowheads="1"/>
          </p:cNvSpPr>
          <p:nvPr/>
        </p:nvSpPr>
        <p:spPr bwMode="auto">
          <a:xfrm>
            <a:off x="7466806" y="2344737"/>
            <a:ext cx="1447800" cy="447675"/>
          </a:xfrm>
          <a:prstGeom prst="rect">
            <a:avLst/>
          </a:prstGeom>
          <a:solidFill>
            <a:srgbClr val="99FF66"/>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8" name="Group 19">
            <a:extLst>
              <a:ext uri="{FF2B5EF4-FFF2-40B4-BE49-F238E27FC236}">
                <a16:creationId xmlns:a16="http://schemas.microsoft.com/office/drawing/2014/main" id="{8AC3B140-A91D-4E12-8B1A-E627664A4824}"/>
              </a:ext>
            </a:extLst>
          </p:cNvPr>
          <p:cNvGrpSpPr>
            <a:grpSpLocks/>
          </p:cNvGrpSpPr>
          <p:nvPr/>
        </p:nvGrpSpPr>
        <p:grpSpPr bwMode="auto">
          <a:xfrm>
            <a:off x="5120481" y="2801937"/>
            <a:ext cx="1062037" cy="1419225"/>
            <a:chOff x="3295" y="1543"/>
            <a:chExt cx="619" cy="922"/>
          </a:xfrm>
        </p:grpSpPr>
        <p:sp>
          <p:nvSpPr>
            <p:cNvPr id="19" name="Rectangle 20">
              <a:extLst>
                <a:ext uri="{FF2B5EF4-FFF2-40B4-BE49-F238E27FC236}">
                  <a16:creationId xmlns:a16="http://schemas.microsoft.com/office/drawing/2014/main" id="{ABAC2168-B684-4E0A-9367-B3DEB7D5830A}"/>
                </a:ext>
              </a:extLst>
            </p:cNvPr>
            <p:cNvSpPr>
              <a:spLocks noChangeArrowheads="1"/>
            </p:cNvSpPr>
            <p:nvPr/>
          </p:nvSpPr>
          <p:spPr bwMode="auto">
            <a:xfrm>
              <a:off x="3295" y="1543"/>
              <a:ext cx="619" cy="922"/>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21">
              <a:extLst>
                <a:ext uri="{FF2B5EF4-FFF2-40B4-BE49-F238E27FC236}">
                  <a16:creationId xmlns:a16="http://schemas.microsoft.com/office/drawing/2014/main" id="{70CE08AC-332D-4AC5-B109-D1E5E0AD3A40}"/>
                </a:ext>
              </a:extLst>
            </p:cNvPr>
            <p:cNvSpPr>
              <a:spLocks noChangeShapeType="1"/>
            </p:cNvSpPr>
            <p:nvPr/>
          </p:nvSpPr>
          <p:spPr bwMode="auto">
            <a:xfrm>
              <a:off x="3295" y="1845"/>
              <a:ext cx="61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22">
              <a:extLst>
                <a:ext uri="{FF2B5EF4-FFF2-40B4-BE49-F238E27FC236}">
                  <a16:creationId xmlns:a16="http://schemas.microsoft.com/office/drawing/2014/main" id="{D6C5838E-9841-45DD-86CC-0C697749C0A9}"/>
                </a:ext>
              </a:extLst>
            </p:cNvPr>
            <p:cNvSpPr>
              <a:spLocks noChangeShapeType="1"/>
            </p:cNvSpPr>
            <p:nvPr/>
          </p:nvSpPr>
          <p:spPr bwMode="auto">
            <a:xfrm>
              <a:off x="3295" y="2157"/>
              <a:ext cx="61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22" name="Rectangle 23">
            <a:extLst>
              <a:ext uri="{FF2B5EF4-FFF2-40B4-BE49-F238E27FC236}">
                <a16:creationId xmlns:a16="http://schemas.microsoft.com/office/drawing/2014/main" id="{B6FA3F57-555D-4BC6-871F-0B119B0E421D}"/>
              </a:ext>
            </a:extLst>
          </p:cNvPr>
          <p:cNvSpPr>
            <a:spLocks noChangeArrowheads="1"/>
          </p:cNvSpPr>
          <p:nvPr/>
        </p:nvSpPr>
        <p:spPr bwMode="auto">
          <a:xfrm>
            <a:off x="2604293" y="2000250"/>
            <a:ext cx="44529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a:solidFill>
                  <a:srgbClr val="000000"/>
                </a:solidFill>
                <a:latin typeface="Comic Sans MS" panose="030F0702030302020204" pitchFamily="66" charset="0"/>
                <a:ea typeface="微软雅黑" panose="020B0503020204020204" pitchFamily="34" charset="-122"/>
              </a:rPr>
              <a:t>传输层提供应用进程</a:t>
            </a:r>
            <a:r>
              <a:rPr lang="zh-CN" altLang="zh-CN" sz="2000">
                <a:solidFill>
                  <a:srgbClr val="000000"/>
                </a:solidFill>
                <a:latin typeface="Comic Sans MS" panose="030F0702030302020204" pitchFamily="66" charset="0"/>
                <a:ea typeface="微软雅黑" panose="020B0503020204020204" pitchFamily="34" charset="-122"/>
              </a:rPr>
              <a:t>间的逻辑</a:t>
            </a:r>
            <a:r>
              <a:rPr lang="zh-CN" altLang="en-US" sz="2000">
                <a:solidFill>
                  <a:srgbClr val="000000"/>
                </a:solidFill>
                <a:latin typeface="Comic Sans MS" panose="030F0702030302020204" pitchFamily="66" charset="0"/>
                <a:ea typeface="微软雅黑" panose="020B0503020204020204" pitchFamily="34" charset="-122"/>
              </a:rPr>
              <a:t>通信</a:t>
            </a:r>
          </a:p>
        </p:txBody>
      </p:sp>
      <p:sp>
        <p:nvSpPr>
          <p:cNvPr id="23" name="Freeform 29">
            <a:extLst>
              <a:ext uri="{FF2B5EF4-FFF2-40B4-BE49-F238E27FC236}">
                <a16:creationId xmlns:a16="http://schemas.microsoft.com/office/drawing/2014/main" id="{7C9E2A37-6500-4626-ADBC-574BA50D7C3D}"/>
              </a:ext>
            </a:extLst>
          </p:cNvPr>
          <p:cNvSpPr>
            <a:spLocks/>
          </p:cNvSpPr>
          <p:nvPr/>
        </p:nvSpPr>
        <p:spPr bwMode="auto">
          <a:xfrm>
            <a:off x="905668" y="2792412"/>
            <a:ext cx="7332663" cy="1751013"/>
          </a:xfrm>
          <a:custGeom>
            <a:avLst/>
            <a:gdLst>
              <a:gd name="T0" fmla="*/ 0 w 4272"/>
              <a:gd name="T1" fmla="*/ 0 h 1138"/>
              <a:gd name="T2" fmla="*/ 0 w 4272"/>
              <a:gd name="T3" fmla="*/ 2147483646 h 1138"/>
              <a:gd name="T4" fmla="*/ 2147483646 w 4272"/>
              <a:gd name="T5" fmla="*/ 2147483646 h 1138"/>
              <a:gd name="T6" fmla="*/ 2147483646 w 4272"/>
              <a:gd name="T7" fmla="*/ 2147483646 h 1138"/>
              <a:gd name="T8" fmla="*/ 2147483646 w 4272"/>
              <a:gd name="T9" fmla="*/ 2147483646 h 1138"/>
              <a:gd name="T10" fmla="*/ 2147483646 w 4272"/>
              <a:gd name="T11" fmla="*/ 2147483646 h 1138"/>
              <a:gd name="T12" fmla="*/ 2147483646 w 4272"/>
              <a:gd name="T13" fmla="*/ 2147483646 h 1138"/>
              <a:gd name="T14" fmla="*/ 2147483646 w 4272"/>
              <a:gd name="T15" fmla="*/ 2147483646 h 1138"/>
              <a:gd name="T16" fmla="*/ 2147483646 w 4272"/>
              <a:gd name="T17" fmla="*/ 2147483646 h 1138"/>
              <a:gd name="T18" fmla="*/ 2147483646 w 4272"/>
              <a:gd name="T19" fmla="*/ 2147483646 h 1138"/>
              <a:gd name="T20" fmla="*/ 2147483646 w 4272"/>
              <a:gd name="T21" fmla="*/ 2147483646 h 1138"/>
              <a:gd name="T22" fmla="*/ 2147483646 w 4272"/>
              <a:gd name="T23" fmla="*/ 2147483646 h 1138"/>
              <a:gd name="T24" fmla="*/ 2147483646 w 4272"/>
              <a:gd name="T25" fmla="*/ 2147483646 h 1138"/>
              <a:gd name="T26" fmla="*/ 2147483646 w 4272"/>
              <a:gd name="T27" fmla="*/ 2147483646 h 1138"/>
              <a:gd name="T28" fmla="*/ 2147483646 w 4272"/>
              <a:gd name="T29" fmla="*/ 2147483646 h 1138"/>
              <a:gd name="T30" fmla="*/ 2147483646 w 4272"/>
              <a:gd name="T31" fmla="*/ 2147483646 h 1138"/>
              <a:gd name="T32" fmla="*/ 2147483646 w 4272"/>
              <a:gd name="T33" fmla="*/ 2147483646 h 1138"/>
              <a:gd name="T34" fmla="*/ 2147483646 w 4272"/>
              <a:gd name="T35" fmla="*/ 2147483646 h 1138"/>
              <a:gd name="T36" fmla="*/ 2147483646 w 4272"/>
              <a:gd name="T37" fmla="*/ 2147483646 h 1138"/>
              <a:gd name="T38" fmla="*/ 2147483646 w 4272"/>
              <a:gd name="T39" fmla="*/ 2147483646 h 1138"/>
              <a:gd name="T40" fmla="*/ 2147483646 w 4272"/>
              <a:gd name="T41" fmla="*/ 2147483646 h 1138"/>
              <a:gd name="T42" fmla="*/ 2147483646 w 4272"/>
              <a:gd name="T43" fmla="*/ 2147483646 h 1138"/>
              <a:gd name="T44" fmla="*/ 2147483646 w 4272"/>
              <a:gd name="T45" fmla="*/ 2147483646 h 1138"/>
              <a:gd name="T46" fmla="*/ 2147483646 w 4272"/>
              <a:gd name="T47" fmla="*/ 2147483646 h 1138"/>
              <a:gd name="T48" fmla="*/ 2147483646 w 4272"/>
              <a:gd name="T49" fmla="*/ 2147483646 h 1138"/>
              <a:gd name="T50" fmla="*/ 2147483646 w 4272"/>
              <a:gd name="T51" fmla="*/ 2147483646 h 1138"/>
              <a:gd name="T52" fmla="*/ 2147483646 w 4272"/>
              <a:gd name="T53" fmla="*/ 2147483646 h 1138"/>
              <a:gd name="T54" fmla="*/ 2147483646 w 4272"/>
              <a:gd name="T55" fmla="*/ 2147483646 h 1138"/>
              <a:gd name="T56" fmla="*/ 2147483646 w 4272"/>
              <a:gd name="T57" fmla="*/ 2147483646 h 1138"/>
              <a:gd name="T58" fmla="*/ 2147483646 w 4272"/>
              <a:gd name="T59" fmla="*/ 2147483646 h 1138"/>
              <a:gd name="T60" fmla="*/ 2147483646 w 4272"/>
              <a:gd name="T61" fmla="*/ 2147483646 h 1138"/>
              <a:gd name="T62" fmla="*/ 2147483646 w 4272"/>
              <a:gd name="T63" fmla="*/ 2147483646 h 1138"/>
              <a:gd name="T64" fmla="*/ 2147483646 w 4272"/>
              <a:gd name="T65" fmla="*/ 2147483646 h 1138"/>
              <a:gd name="T66" fmla="*/ 2147483646 w 4272"/>
              <a:gd name="T67" fmla="*/ 2147483646 h 1138"/>
              <a:gd name="T68" fmla="*/ 2147483646 w 4272"/>
              <a:gd name="T69" fmla="*/ 2147483646 h 1138"/>
              <a:gd name="T70" fmla="*/ 2147483646 w 4272"/>
              <a:gd name="T71" fmla="*/ 2147483646 h 1138"/>
              <a:gd name="T72" fmla="*/ 2147483646 w 4272"/>
              <a:gd name="T73" fmla="*/ 2147483646 h 1138"/>
              <a:gd name="T74" fmla="*/ 2147483646 w 4272"/>
              <a:gd name="T75" fmla="*/ 2147483646 h 1138"/>
              <a:gd name="T76" fmla="*/ 2147483646 w 4272"/>
              <a:gd name="T77" fmla="*/ 2147483646 h 1138"/>
              <a:gd name="T78" fmla="*/ 2147483646 w 4272"/>
              <a:gd name="T79" fmla="*/ 2147483646 h 1138"/>
              <a:gd name="T80" fmla="*/ 2147483646 w 4272"/>
              <a:gd name="T81" fmla="*/ 2147483646 h 1138"/>
              <a:gd name="T82" fmla="*/ 2147483646 w 4272"/>
              <a:gd name="T83" fmla="*/ 0 h 11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24" name="Rectangle 30">
            <a:extLst>
              <a:ext uri="{FF2B5EF4-FFF2-40B4-BE49-F238E27FC236}">
                <a16:creationId xmlns:a16="http://schemas.microsoft.com/office/drawing/2014/main" id="{B56F31A7-959D-4BEC-B6AB-221CC0968B36}"/>
              </a:ext>
            </a:extLst>
          </p:cNvPr>
          <p:cNvSpPr>
            <a:spLocks noChangeArrowheads="1"/>
          </p:cNvSpPr>
          <p:nvPr/>
        </p:nvSpPr>
        <p:spPr bwMode="auto">
          <a:xfrm>
            <a:off x="1853406" y="1447800"/>
            <a:ext cx="120866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a:solidFill>
                  <a:srgbClr val="000000"/>
                </a:solidFill>
                <a:latin typeface="Comic Sans MS" panose="030F0702030302020204" pitchFamily="66" charset="0"/>
                <a:ea typeface="微软雅黑" panose="020B0503020204020204" pitchFamily="34" charset="-122"/>
              </a:rPr>
              <a:t>应用进程</a:t>
            </a:r>
          </a:p>
        </p:txBody>
      </p:sp>
      <p:sp>
        <p:nvSpPr>
          <p:cNvPr id="25" name="Freeform 31">
            <a:extLst>
              <a:ext uri="{FF2B5EF4-FFF2-40B4-BE49-F238E27FC236}">
                <a16:creationId xmlns:a16="http://schemas.microsoft.com/office/drawing/2014/main" id="{31AE27C0-3B56-4EEF-A92B-B1F3DE94C55E}"/>
              </a:ext>
            </a:extLst>
          </p:cNvPr>
          <p:cNvSpPr>
            <a:spLocks/>
          </p:cNvSpPr>
          <p:nvPr/>
        </p:nvSpPr>
        <p:spPr bwMode="auto">
          <a:xfrm>
            <a:off x="7044531" y="1825625"/>
            <a:ext cx="538162" cy="161925"/>
          </a:xfrm>
          <a:custGeom>
            <a:avLst/>
            <a:gdLst>
              <a:gd name="T0" fmla="*/ 0 w 297"/>
              <a:gd name="T1" fmla="*/ 0 h 105"/>
              <a:gd name="T2" fmla="*/ 2147483646 w 297"/>
              <a:gd name="T3" fmla="*/ 2147483646 h 105"/>
              <a:gd name="T4" fmla="*/ 0 60000 65536"/>
              <a:gd name="T5" fmla="*/ 0 60000 65536"/>
            </a:gdLst>
            <a:ahLst/>
            <a:cxnLst>
              <a:cxn ang="T4">
                <a:pos x="T0" y="T1"/>
              </a:cxn>
              <a:cxn ang="T5">
                <a:pos x="T2" y="T3"/>
              </a:cxn>
            </a:cxnLst>
            <a:rect l="0" t="0" r="r" b="b"/>
            <a:pathLst>
              <a:path w="297" h="105">
                <a:moveTo>
                  <a:pt x="0" y="0"/>
                </a:moveTo>
                <a:lnTo>
                  <a:pt x="297" y="105"/>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26" name="Rectangle 32">
            <a:extLst>
              <a:ext uri="{FF2B5EF4-FFF2-40B4-BE49-F238E27FC236}">
                <a16:creationId xmlns:a16="http://schemas.microsoft.com/office/drawing/2014/main" id="{535976CF-43FB-46B2-A311-214C528B54E2}"/>
              </a:ext>
            </a:extLst>
          </p:cNvPr>
          <p:cNvSpPr>
            <a:spLocks noChangeArrowheads="1"/>
          </p:cNvSpPr>
          <p:nvPr/>
        </p:nvSpPr>
        <p:spPr bwMode="auto">
          <a:xfrm>
            <a:off x="5961856" y="1447800"/>
            <a:ext cx="11985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a:solidFill>
                  <a:srgbClr val="000000"/>
                </a:solidFill>
                <a:latin typeface="Comic Sans MS" panose="030F0702030302020204" pitchFamily="66" charset="0"/>
                <a:ea typeface="微软雅黑" panose="020B0503020204020204" pitchFamily="34" charset="-122"/>
              </a:rPr>
              <a:t>应用进程</a:t>
            </a:r>
          </a:p>
        </p:txBody>
      </p:sp>
      <p:sp>
        <p:nvSpPr>
          <p:cNvPr id="27" name="AutoShape 33">
            <a:extLst>
              <a:ext uri="{FF2B5EF4-FFF2-40B4-BE49-F238E27FC236}">
                <a16:creationId xmlns:a16="http://schemas.microsoft.com/office/drawing/2014/main" id="{806B2A87-1402-43EB-B942-9F80155F62B9}"/>
              </a:ext>
            </a:extLst>
          </p:cNvPr>
          <p:cNvSpPr>
            <a:spLocks noChangeArrowheads="1"/>
          </p:cNvSpPr>
          <p:nvPr/>
        </p:nvSpPr>
        <p:spPr bwMode="auto">
          <a:xfrm>
            <a:off x="1642268" y="2349500"/>
            <a:ext cx="5815013" cy="368300"/>
          </a:xfrm>
          <a:prstGeom prst="leftRightArrow">
            <a:avLst>
              <a:gd name="adj1" fmla="val 59167"/>
              <a:gd name="adj2" fmla="val 215634"/>
            </a:avLst>
          </a:prstGeom>
          <a:solidFill>
            <a:srgbClr val="99FF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Oval 39">
            <a:extLst>
              <a:ext uri="{FF2B5EF4-FFF2-40B4-BE49-F238E27FC236}">
                <a16:creationId xmlns:a16="http://schemas.microsoft.com/office/drawing/2014/main" id="{1E9479A2-1A40-418B-B392-742D9B0F6893}"/>
              </a:ext>
            </a:extLst>
          </p:cNvPr>
          <p:cNvSpPr>
            <a:spLocks noChangeArrowheads="1"/>
          </p:cNvSpPr>
          <p:nvPr/>
        </p:nvSpPr>
        <p:spPr bwMode="auto">
          <a:xfrm>
            <a:off x="8160543" y="1709737"/>
            <a:ext cx="631825" cy="355600"/>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Line 40">
            <a:extLst>
              <a:ext uri="{FF2B5EF4-FFF2-40B4-BE49-F238E27FC236}">
                <a16:creationId xmlns:a16="http://schemas.microsoft.com/office/drawing/2014/main" id="{A95567D4-582F-4735-A00D-6BCE58FC1D21}"/>
              </a:ext>
            </a:extLst>
          </p:cNvPr>
          <p:cNvSpPr>
            <a:spLocks noChangeShapeType="1"/>
          </p:cNvSpPr>
          <p:nvPr/>
        </p:nvSpPr>
        <p:spPr bwMode="auto">
          <a:xfrm rot="5400000">
            <a:off x="2974181" y="3743325"/>
            <a:ext cx="9461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Line 41">
            <a:extLst>
              <a:ext uri="{FF2B5EF4-FFF2-40B4-BE49-F238E27FC236}">
                <a16:creationId xmlns:a16="http://schemas.microsoft.com/office/drawing/2014/main" id="{9394780F-0BB7-46E6-9EBF-80A38350C69A}"/>
              </a:ext>
            </a:extLst>
          </p:cNvPr>
          <p:cNvSpPr>
            <a:spLocks noChangeShapeType="1"/>
          </p:cNvSpPr>
          <p:nvPr/>
        </p:nvSpPr>
        <p:spPr bwMode="auto">
          <a:xfrm rot="5400000">
            <a:off x="5164136" y="3740944"/>
            <a:ext cx="9572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Rectangle 56">
            <a:extLst>
              <a:ext uri="{FF2B5EF4-FFF2-40B4-BE49-F238E27FC236}">
                <a16:creationId xmlns:a16="http://schemas.microsoft.com/office/drawing/2014/main" id="{894D09DB-13CA-4190-BAD2-87FD8BD37B71}"/>
              </a:ext>
            </a:extLst>
          </p:cNvPr>
          <p:cNvSpPr>
            <a:spLocks noChangeArrowheads="1"/>
          </p:cNvSpPr>
          <p:nvPr/>
        </p:nvSpPr>
        <p:spPr bwMode="auto">
          <a:xfrm>
            <a:off x="4090193" y="2835275"/>
            <a:ext cx="95218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a:solidFill>
                  <a:srgbClr val="333399"/>
                </a:solidFill>
                <a:latin typeface="Comic Sans MS" panose="030F0702030302020204" pitchFamily="66" charset="0"/>
                <a:ea typeface="微软雅黑" panose="020B0503020204020204" pitchFamily="34" charset="-122"/>
              </a:rPr>
              <a:t>网络层</a:t>
            </a:r>
          </a:p>
        </p:txBody>
      </p:sp>
      <p:sp>
        <p:nvSpPr>
          <p:cNvPr id="32" name="Freeform 59">
            <a:extLst>
              <a:ext uri="{FF2B5EF4-FFF2-40B4-BE49-F238E27FC236}">
                <a16:creationId xmlns:a16="http://schemas.microsoft.com/office/drawing/2014/main" id="{D4A2DCA2-52A3-47AD-AA6A-8B09A3C4C533}"/>
              </a:ext>
            </a:extLst>
          </p:cNvPr>
          <p:cNvSpPr>
            <a:spLocks/>
          </p:cNvSpPr>
          <p:nvPr/>
        </p:nvSpPr>
        <p:spPr bwMode="auto">
          <a:xfrm>
            <a:off x="1578768" y="1839912"/>
            <a:ext cx="327025" cy="128588"/>
          </a:xfrm>
          <a:custGeom>
            <a:avLst/>
            <a:gdLst>
              <a:gd name="T0" fmla="*/ 2147483646 w 174"/>
              <a:gd name="T1" fmla="*/ 0 h 84"/>
              <a:gd name="T2" fmla="*/ 0 w 174"/>
              <a:gd name="T3" fmla="*/ 2147483646 h 84"/>
              <a:gd name="T4" fmla="*/ 0 60000 65536"/>
              <a:gd name="T5" fmla="*/ 0 60000 65536"/>
            </a:gdLst>
            <a:ahLst/>
            <a:cxnLst>
              <a:cxn ang="T4">
                <a:pos x="T0" y="T1"/>
              </a:cxn>
              <a:cxn ang="T5">
                <a:pos x="T2" y="T3"/>
              </a:cxn>
            </a:cxnLst>
            <a:rect l="0" t="0" r="r" b="b"/>
            <a:pathLst>
              <a:path w="174" h="84">
                <a:moveTo>
                  <a:pt x="174" y="0"/>
                </a:moveTo>
                <a:lnTo>
                  <a:pt x="0" y="84"/>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33" name="Oval 60">
            <a:extLst>
              <a:ext uri="{FF2B5EF4-FFF2-40B4-BE49-F238E27FC236}">
                <a16:creationId xmlns:a16="http://schemas.microsoft.com/office/drawing/2014/main" id="{48C1BDE9-2B30-417B-9A7D-90CC7D220CEC}"/>
              </a:ext>
            </a:extLst>
          </p:cNvPr>
          <p:cNvSpPr>
            <a:spLocks noChangeArrowheads="1"/>
          </p:cNvSpPr>
          <p:nvPr/>
        </p:nvSpPr>
        <p:spPr bwMode="auto">
          <a:xfrm>
            <a:off x="289718" y="1706562"/>
            <a:ext cx="633413" cy="354013"/>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Rectangle 61">
            <a:extLst>
              <a:ext uri="{FF2B5EF4-FFF2-40B4-BE49-F238E27FC236}">
                <a16:creationId xmlns:a16="http://schemas.microsoft.com/office/drawing/2014/main" id="{88D04DE5-6B17-4EA6-BEB9-4B84F8903B41}"/>
              </a:ext>
            </a:extLst>
          </p:cNvPr>
          <p:cNvSpPr>
            <a:spLocks noChangeArrowheads="1"/>
          </p:cNvSpPr>
          <p:nvPr/>
        </p:nvSpPr>
        <p:spPr bwMode="auto">
          <a:xfrm>
            <a:off x="337343" y="1666875"/>
            <a:ext cx="58028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1</a:t>
            </a:r>
            <a:endParaRPr lang="en-US" altLang="zh-CN" sz="2000">
              <a:solidFill>
                <a:srgbClr val="333399"/>
              </a:solidFill>
              <a:latin typeface="Comic Sans MS" panose="030F0702030302020204" pitchFamily="66" charset="0"/>
              <a:ea typeface="微软雅黑" panose="020B0503020204020204" pitchFamily="34" charset="-122"/>
            </a:endParaRPr>
          </a:p>
        </p:txBody>
      </p:sp>
      <p:sp>
        <p:nvSpPr>
          <p:cNvPr id="35" name="Oval 62">
            <a:extLst>
              <a:ext uri="{FF2B5EF4-FFF2-40B4-BE49-F238E27FC236}">
                <a16:creationId xmlns:a16="http://schemas.microsoft.com/office/drawing/2014/main" id="{5165290D-C5CB-4746-A713-4146D9C85343}"/>
              </a:ext>
            </a:extLst>
          </p:cNvPr>
          <p:cNvSpPr>
            <a:spLocks noChangeArrowheads="1"/>
          </p:cNvSpPr>
          <p:nvPr/>
        </p:nvSpPr>
        <p:spPr bwMode="auto">
          <a:xfrm>
            <a:off x="972343" y="1781175"/>
            <a:ext cx="633413" cy="376237"/>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 name="Rectangle 63">
            <a:extLst>
              <a:ext uri="{FF2B5EF4-FFF2-40B4-BE49-F238E27FC236}">
                <a16:creationId xmlns:a16="http://schemas.microsoft.com/office/drawing/2014/main" id="{51D0B967-CF11-4A35-BD2B-E95B4C7BA40E}"/>
              </a:ext>
            </a:extLst>
          </p:cNvPr>
          <p:cNvSpPr>
            <a:spLocks noChangeArrowheads="1"/>
          </p:cNvSpPr>
          <p:nvPr/>
        </p:nvSpPr>
        <p:spPr bwMode="auto">
          <a:xfrm>
            <a:off x="1002506" y="1755775"/>
            <a:ext cx="611187" cy="3937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2</a:t>
            </a:r>
            <a:endParaRPr lang="en-US" altLang="zh-CN" sz="2000">
              <a:solidFill>
                <a:srgbClr val="333399"/>
              </a:solidFill>
              <a:latin typeface="Comic Sans MS" panose="030F0702030302020204" pitchFamily="66" charset="0"/>
              <a:ea typeface="微软雅黑" panose="020B0503020204020204" pitchFamily="34" charset="-122"/>
            </a:endParaRPr>
          </a:p>
        </p:txBody>
      </p:sp>
      <p:sp>
        <p:nvSpPr>
          <p:cNvPr id="37" name="Oval 64">
            <a:extLst>
              <a:ext uri="{FF2B5EF4-FFF2-40B4-BE49-F238E27FC236}">
                <a16:creationId xmlns:a16="http://schemas.microsoft.com/office/drawing/2014/main" id="{4B70F2BB-608E-40D0-A11E-FDFA2517ACD0}"/>
              </a:ext>
            </a:extLst>
          </p:cNvPr>
          <p:cNvSpPr>
            <a:spLocks noChangeArrowheads="1"/>
          </p:cNvSpPr>
          <p:nvPr/>
        </p:nvSpPr>
        <p:spPr bwMode="auto">
          <a:xfrm>
            <a:off x="823118" y="2728912"/>
            <a:ext cx="153988" cy="136525"/>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8" name="Rectangle 65">
            <a:extLst>
              <a:ext uri="{FF2B5EF4-FFF2-40B4-BE49-F238E27FC236}">
                <a16:creationId xmlns:a16="http://schemas.microsoft.com/office/drawing/2014/main" id="{9C96D45B-6449-433B-B449-0DF4BC40035F}"/>
              </a:ext>
            </a:extLst>
          </p:cNvPr>
          <p:cNvSpPr>
            <a:spLocks noChangeArrowheads="1"/>
          </p:cNvSpPr>
          <p:nvPr/>
        </p:nvSpPr>
        <p:spPr bwMode="auto">
          <a:xfrm>
            <a:off x="8201818" y="1660525"/>
            <a:ext cx="6111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4</a:t>
            </a:r>
            <a:endParaRPr lang="en-US" altLang="zh-CN" sz="2000">
              <a:solidFill>
                <a:srgbClr val="333399"/>
              </a:solidFill>
              <a:latin typeface="Comic Sans MS" panose="030F0702030302020204" pitchFamily="66" charset="0"/>
              <a:ea typeface="微软雅黑" panose="020B0503020204020204" pitchFamily="34" charset="-122"/>
            </a:endParaRPr>
          </a:p>
        </p:txBody>
      </p:sp>
      <p:sp>
        <p:nvSpPr>
          <p:cNvPr id="39" name="Oval 66">
            <a:extLst>
              <a:ext uri="{FF2B5EF4-FFF2-40B4-BE49-F238E27FC236}">
                <a16:creationId xmlns:a16="http://schemas.microsoft.com/office/drawing/2014/main" id="{9A266C55-AFA6-47CC-AAE4-120668DE4FA0}"/>
              </a:ext>
            </a:extLst>
          </p:cNvPr>
          <p:cNvSpPr>
            <a:spLocks noChangeArrowheads="1"/>
          </p:cNvSpPr>
          <p:nvPr/>
        </p:nvSpPr>
        <p:spPr bwMode="auto">
          <a:xfrm>
            <a:off x="8152606" y="2728912"/>
            <a:ext cx="150812" cy="136525"/>
          </a:xfrm>
          <a:prstGeom prst="ellipse">
            <a:avLst/>
          </a:prstGeom>
          <a:solidFill>
            <a:srgbClr val="FFFFFF"/>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0" name="Rectangle 67">
            <a:extLst>
              <a:ext uri="{FF2B5EF4-FFF2-40B4-BE49-F238E27FC236}">
                <a16:creationId xmlns:a16="http://schemas.microsoft.com/office/drawing/2014/main" id="{B04D5154-8479-4019-B5B5-94994EE5A894}"/>
              </a:ext>
            </a:extLst>
          </p:cNvPr>
          <p:cNvSpPr>
            <a:spLocks noChangeArrowheads="1"/>
          </p:cNvSpPr>
          <p:nvPr/>
        </p:nvSpPr>
        <p:spPr bwMode="auto">
          <a:xfrm>
            <a:off x="1853406" y="1995487"/>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a:solidFill>
                  <a:srgbClr val="000000"/>
                </a:solidFill>
                <a:latin typeface="Comic Sans MS" panose="030F0702030302020204" pitchFamily="66" charset="0"/>
                <a:ea typeface="微软雅黑" panose="020B0503020204020204" pitchFamily="34" charset="-122"/>
              </a:rPr>
              <a:t>端口</a:t>
            </a:r>
          </a:p>
        </p:txBody>
      </p:sp>
      <p:sp>
        <p:nvSpPr>
          <p:cNvPr id="41" name="Rectangle 68">
            <a:extLst>
              <a:ext uri="{FF2B5EF4-FFF2-40B4-BE49-F238E27FC236}">
                <a16:creationId xmlns:a16="http://schemas.microsoft.com/office/drawing/2014/main" id="{B1F37CAE-84A4-41F4-926B-43A65C1B33E8}"/>
              </a:ext>
            </a:extLst>
          </p:cNvPr>
          <p:cNvSpPr>
            <a:spLocks noChangeArrowheads="1"/>
          </p:cNvSpPr>
          <p:nvPr/>
        </p:nvSpPr>
        <p:spPr bwMode="auto">
          <a:xfrm>
            <a:off x="6601618" y="1905000"/>
            <a:ext cx="6905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a:solidFill>
                  <a:srgbClr val="000000"/>
                </a:solidFill>
                <a:latin typeface="Comic Sans MS" panose="030F0702030302020204" pitchFamily="66" charset="0"/>
                <a:ea typeface="微软雅黑" panose="020B0503020204020204" pitchFamily="34" charset="-122"/>
              </a:rPr>
              <a:t>端口</a:t>
            </a:r>
          </a:p>
        </p:txBody>
      </p:sp>
      <p:sp>
        <p:nvSpPr>
          <p:cNvPr id="42" name="Line 69">
            <a:extLst>
              <a:ext uri="{FF2B5EF4-FFF2-40B4-BE49-F238E27FC236}">
                <a16:creationId xmlns:a16="http://schemas.microsoft.com/office/drawing/2014/main" id="{D0C53653-7D5D-41D3-8F8B-7B8892BEE3D1}"/>
              </a:ext>
            </a:extLst>
          </p:cNvPr>
          <p:cNvSpPr>
            <a:spLocks noChangeShapeType="1"/>
          </p:cNvSpPr>
          <p:nvPr/>
        </p:nvSpPr>
        <p:spPr bwMode="auto">
          <a:xfrm>
            <a:off x="7168356" y="2147887"/>
            <a:ext cx="577850" cy="13652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43" name="Line 70">
            <a:extLst>
              <a:ext uri="{FF2B5EF4-FFF2-40B4-BE49-F238E27FC236}">
                <a16:creationId xmlns:a16="http://schemas.microsoft.com/office/drawing/2014/main" id="{34D772F8-A579-47BB-93D1-8CF29E3990A7}"/>
              </a:ext>
            </a:extLst>
          </p:cNvPr>
          <p:cNvSpPr>
            <a:spLocks noChangeShapeType="1"/>
          </p:cNvSpPr>
          <p:nvPr/>
        </p:nvSpPr>
        <p:spPr bwMode="auto">
          <a:xfrm flipH="1">
            <a:off x="1339056" y="2162175"/>
            <a:ext cx="544512" cy="122237"/>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44" name="Rectangle 71">
            <a:extLst>
              <a:ext uri="{FF2B5EF4-FFF2-40B4-BE49-F238E27FC236}">
                <a16:creationId xmlns:a16="http://schemas.microsoft.com/office/drawing/2014/main" id="{98AC4E45-C242-4412-BDF0-30146205BB15}"/>
              </a:ext>
            </a:extLst>
          </p:cNvPr>
          <p:cNvSpPr>
            <a:spLocks noChangeArrowheads="1"/>
          </p:cNvSpPr>
          <p:nvPr/>
        </p:nvSpPr>
        <p:spPr bwMode="auto">
          <a:xfrm>
            <a:off x="8606631" y="1787525"/>
            <a:ext cx="339838" cy="234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5</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4</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3</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2</a:t>
            </a:r>
          </a:p>
          <a:p>
            <a:pPr>
              <a:lnSpc>
                <a:spcPct val="150000"/>
              </a:lnSpc>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1</a:t>
            </a:r>
          </a:p>
        </p:txBody>
      </p:sp>
      <p:sp>
        <p:nvSpPr>
          <p:cNvPr id="45" name="Rectangle 81">
            <a:extLst>
              <a:ext uri="{FF2B5EF4-FFF2-40B4-BE49-F238E27FC236}">
                <a16:creationId xmlns:a16="http://schemas.microsoft.com/office/drawing/2014/main" id="{ED93FF96-398A-4D5B-9C32-663809031418}"/>
              </a:ext>
            </a:extLst>
          </p:cNvPr>
          <p:cNvSpPr>
            <a:spLocks noChangeArrowheads="1"/>
          </p:cNvSpPr>
          <p:nvPr/>
        </p:nvSpPr>
        <p:spPr bwMode="auto">
          <a:xfrm>
            <a:off x="543718" y="2224087"/>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6" name="Rectangle 82">
            <a:extLst>
              <a:ext uri="{FF2B5EF4-FFF2-40B4-BE49-F238E27FC236}">
                <a16:creationId xmlns:a16="http://schemas.microsoft.com/office/drawing/2014/main" id="{628D09A0-04AD-4F2D-A889-1898A98C11B8}"/>
              </a:ext>
            </a:extLst>
          </p:cNvPr>
          <p:cNvSpPr>
            <a:spLocks noChangeArrowheads="1"/>
          </p:cNvSpPr>
          <p:nvPr/>
        </p:nvSpPr>
        <p:spPr bwMode="auto">
          <a:xfrm>
            <a:off x="1127918" y="2224087"/>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7" name="Rectangle 83">
            <a:extLst>
              <a:ext uri="{FF2B5EF4-FFF2-40B4-BE49-F238E27FC236}">
                <a16:creationId xmlns:a16="http://schemas.microsoft.com/office/drawing/2014/main" id="{1FB5B104-5EB3-4455-A976-710BD24C8496}"/>
              </a:ext>
            </a:extLst>
          </p:cNvPr>
          <p:cNvSpPr>
            <a:spLocks noChangeArrowheads="1"/>
          </p:cNvSpPr>
          <p:nvPr/>
        </p:nvSpPr>
        <p:spPr bwMode="auto">
          <a:xfrm>
            <a:off x="7719218" y="2236787"/>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8" name="Rectangle 84">
            <a:extLst>
              <a:ext uri="{FF2B5EF4-FFF2-40B4-BE49-F238E27FC236}">
                <a16:creationId xmlns:a16="http://schemas.microsoft.com/office/drawing/2014/main" id="{609C9DA6-ED47-4363-B549-AFC517EF1009}"/>
              </a:ext>
            </a:extLst>
          </p:cNvPr>
          <p:cNvSpPr>
            <a:spLocks noChangeArrowheads="1"/>
          </p:cNvSpPr>
          <p:nvPr/>
        </p:nvSpPr>
        <p:spPr bwMode="auto">
          <a:xfrm>
            <a:off x="8455818" y="2236787"/>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9" name="Freeform 85">
            <a:extLst>
              <a:ext uri="{FF2B5EF4-FFF2-40B4-BE49-F238E27FC236}">
                <a16:creationId xmlns:a16="http://schemas.microsoft.com/office/drawing/2014/main" id="{9EDF46DC-41E3-42B2-8F55-53E4AEBE6C2B}"/>
              </a:ext>
            </a:extLst>
          </p:cNvPr>
          <p:cNvSpPr>
            <a:spLocks/>
          </p:cNvSpPr>
          <p:nvPr/>
        </p:nvSpPr>
        <p:spPr bwMode="auto">
          <a:xfrm>
            <a:off x="7830343" y="2066925"/>
            <a:ext cx="331788" cy="695325"/>
          </a:xfrm>
          <a:custGeom>
            <a:avLst/>
            <a:gdLst>
              <a:gd name="T0" fmla="*/ 2147483646 w 193"/>
              <a:gd name="T1" fmla="*/ 0 h 453"/>
              <a:gd name="T2" fmla="*/ 2147483646 w 193"/>
              <a:gd name="T3" fmla="*/ 2147483646 h 453"/>
              <a:gd name="T4" fmla="*/ 2147483646 w 193"/>
              <a:gd name="T5" fmla="*/ 2147483646 h 453"/>
              <a:gd name="T6" fmla="*/ 2147483646 w 193"/>
              <a:gd name="T7" fmla="*/ 2147483646 h 453"/>
              <a:gd name="T8" fmla="*/ 2147483646 w 193"/>
              <a:gd name="T9" fmla="*/ 2147483646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50" name="Freeform 86">
            <a:extLst>
              <a:ext uri="{FF2B5EF4-FFF2-40B4-BE49-F238E27FC236}">
                <a16:creationId xmlns:a16="http://schemas.microsoft.com/office/drawing/2014/main" id="{2D01D6F3-3099-451B-AB77-6C3C68C71235}"/>
              </a:ext>
            </a:extLst>
          </p:cNvPr>
          <p:cNvSpPr>
            <a:spLocks/>
          </p:cNvSpPr>
          <p:nvPr/>
        </p:nvSpPr>
        <p:spPr bwMode="auto">
          <a:xfrm>
            <a:off x="8281193" y="2070100"/>
            <a:ext cx="292100" cy="688975"/>
          </a:xfrm>
          <a:custGeom>
            <a:avLst/>
            <a:gdLst>
              <a:gd name="T0" fmla="*/ 2147483646 w 171"/>
              <a:gd name="T1" fmla="*/ 0 h 447"/>
              <a:gd name="T2" fmla="*/ 2147483646 w 171"/>
              <a:gd name="T3" fmla="*/ 2147483646 h 447"/>
              <a:gd name="T4" fmla="*/ 2147483646 w 171"/>
              <a:gd name="T5" fmla="*/ 2147483646 h 447"/>
              <a:gd name="T6" fmla="*/ 2147483646 w 171"/>
              <a:gd name="T7" fmla="*/ 2147483646 h 447"/>
              <a:gd name="T8" fmla="*/ 0 w 171"/>
              <a:gd name="T9" fmla="*/ 2147483646 h 4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51" name="Oval 87">
            <a:extLst>
              <a:ext uri="{FF2B5EF4-FFF2-40B4-BE49-F238E27FC236}">
                <a16:creationId xmlns:a16="http://schemas.microsoft.com/office/drawing/2014/main" id="{5A7EFC30-75D6-45B2-BBC9-F490BA0833F2}"/>
              </a:ext>
            </a:extLst>
          </p:cNvPr>
          <p:cNvSpPr>
            <a:spLocks noChangeArrowheads="1"/>
          </p:cNvSpPr>
          <p:nvPr/>
        </p:nvSpPr>
        <p:spPr bwMode="auto">
          <a:xfrm>
            <a:off x="7535068" y="1844675"/>
            <a:ext cx="630238" cy="352425"/>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2" name="Rectangle 88">
            <a:extLst>
              <a:ext uri="{FF2B5EF4-FFF2-40B4-BE49-F238E27FC236}">
                <a16:creationId xmlns:a16="http://schemas.microsoft.com/office/drawing/2014/main" id="{3464F851-CE9A-4D01-9FFF-239203A41D1F}"/>
              </a:ext>
            </a:extLst>
          </p:cNvPr>
          <p:cNvSpPr>
            <a:spLocks noChangeArrowheads="1"/>
          </p:cNvSpPr>
          <p:nvPr/>
        </p:nvSpPr>
        <p:spPr bwMode="auto">
          <a:xfrm>
            <a:off x="7560468" y="1797050"/>
            <a:ext cx="6111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2000">
                <a:solidFill>
                  <a:srgbClr val="333399"/>
                </a:solidFill>
                <a:latin typeface="Comic Sans MS" panose="030F0702030302020204" pitchFamily="66" charset="0"/>
                <a:ea typeface="微软雅黑" panose="020B0503020204020204" pitchFamily="34" charset="-122"/>
              </a:rPr>
              <a:t>AP</a:t>
            </a:r>
            <a:r>
              <a:rPr lang="en-US" altLang="zh-CN" sz="2000" baseline="-25000">
                <a:solidFill>
                  <a:srgbClr val="333399"/>
                </a:solidFill>
                <a:latin typeface="Comic Sans MS" panose="030F0702030302020204" pitchFamily="66" charset="0"/>
                <a:ea typeface="微软雅黑" panose="020B0503020204020204" pitchFamily="34" charset="-122"/>
              </a:rPr>
              <a:t>3</a:t>
            </a:r>
            <a:endParaRPr lang="en-US" altLang="zh-CN" sz="2000">
              <a:solidFill>
                <a:srgbClr val="333399"/>
              </a:solidFill>
              <a:latin typeface="Comic Sans MS" panose="030F0702030302020204" pitchFamily="66" charset="0"/>
              <a:ea typeface="微软雅黑" panose="020B0503020204020204" pitchFamily="34" charset="-122"/>
            </a:endParaRPr>
          </a:p>
        </p:txBody>
      </p:sp>
      <p:sp>
        <p:nvSpPr>
          <p:cNvPr id="53" name="Freeform 89">
            <a:extLst>
              <a:ext uri="{FF2B5EF4-FFF2-40B4-BE49-F238E27FC236}">
                <a16:creationId xmlns:a16="http://schemas.microsoft.com/office/drawing/2014/main" id="{9156CB34-B73C-45C7-A9FF-24A446FB2912}"/>
              </a:ext>
            </a:extLst>
          </p:cNvPr>
          <p:cNvSpPr>
            <a:spLocks/>
          </p:cNvSpPr>
          <p:nvPr/>
        </p:nvSpPr>
        <p:spPr bwMode="auto">
          <a:xfrm>
            <a:off x="978693" y="2130425"/>
            <a:ext cx="271463" cy="628650"/>
          </a:xfrm>
          <a:custGeom>
            <a:avLst/>
            <a:gdLst>
              <a:gd name="T0" fmla="*/ 2147483646 w 159"/>
              <a:gd name="T1" fmla="*/ 0 h 408"/>
              <a:gd name="T2" fmla="*/ 2147483646 w 159"/>
              <a:gd name="T3" fmla="*/ 2147483646 h 408"/>
              <a:gd name="T4" fmla="*/ 2147483646 w 159"/>
              <a:gd name="T5" fmla="*/ 2147483646 h 408"/>
              <a:gd name="T6" fmla="*/ 0 w 159"/>
              <a:gd name="T7" fmla="*/ 2147483646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54" name="Freeform 90">
            <a:extLst>
              <a:ext uri="{FF2B5EF4-FFF2-40B4-BE49-F238E27FC236}">
                <a16:creationId xmlns:a16="http://schemas.microsoft.com/office/drawing/2014/main" id="{A1839CAE-2052-4FC6-A2C1-FEDEE6EB162A}"/>
              </a:ext>
            </a:extLst>
          </p:cNvPr>
          <p:cNvSpPr>
            <a:spLocks/>
          </p:cNvSpPr>
          <p:nvPr/>
        </p:nvSpPr>
        <p:spPr bwMode="auto">
          <a:xfrm>
            <a:off x="634206" y="2043112"/>
            <a:ext cx="255587" cy="757238"/>
          </a:xfrm>
          <a:custGeom>
            <a:avLst/>
            <a:gdLst>
              <a:gd name="T0" fmla="*/ 2147483646 w 149"/>
              <a:gd name="T1" fmla="*/ 0 h 492"/>
              <a:gd name="T2" fmla="*/ 2147483646 w 149"/>
              <a:gd name="T3" fmla="*/ 2147483646 h 492"/>
              <a:gd name="T4" fmla="*/ 2147483646 w 149"/>
              <a:gd name="T5" fmla="*/ 2147483646 h 492"/>
              <a:gd name="T6" fmla="*/ 2147483646 w 149"/>
              <a:gd name="T7" fmla="*/ 2147483646 h 4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56" name="内容占位符 2">
            <a:extLst>
              <a:ext uri="{FF2B5EF4-FFF2-40B4-BE49-F238E27FC236}">
                <a16:creationId xmlns:a16="http://schemas.microsoft.com/office/drawing/2014/main" id="{BDEE9887-B9E0-4295-BDD4-7F6A064E99C1}"/>
              </a:ext>
            </a:extLst>
          </p:cNvPr>
          <p:cNvSpPr>
            <a:spLocks noGrp="1"/>
          </p:cNvSpPr>
          <p:nvPr>
            <p:ph idx="1"/>
          </p:nvPr>
        </p:nvSpPr>
        <p:spPr>
          <a:xfrm>
            <a:off x="304800" y="4796564"/>
            <a:ext cx="8537575" cy="1439135"/>
          </a:xfrm>
        </p:spPr>
        <p:txBody>
          <a:bodyPr/>
          <a:lstStyle/>
          <a:p>
            <a:pPr algn="just"/>
            <a:r>
              <a:rPr lang="zh-CN" altLang="en-US" sz="2400" dirty="0"/>
              <a:t>主机上的每个应用进程与不同的传输层端口相关联，因此，传输层提供了运行在不同主机上的应用进程之间的</a:t>
            </a:r>
            <a:r>
              <a:rPr lang="zh-CN" altLang="en-US" sz="2400" b="1" dirty="0">
                <a:solidFill>
                  <a:srgbClr val="FF0000"/>
                </a:solidFill>
              </a:rPr>
              <a:t>逻辑通信管道</a:t>
            </a:r>
            <a:r>
              <a:rPr lang="zh-CN" altLang="en-US" sz="2400" dirty="0"/>
              <a:t>，管道的两端由</a:t>
            </a:r>
            <a:r>
              <a:rPr lang="zh-CN" altLang="en-US" sz="2400" b="1" dirty="0">
                <a:solidFill>
                  <a:srgbClr val="FF0000"/>
                </a:solidFill>
              </a:rPr>
              <a:t>端口</a:t>
            </a:r>
            <a:r>
              <a:rPr lang="zh-CN" altLang="en-US" sz="2400" dirty="0"/>
              <a:t>来标识。</a:t>
            </a:r>
            <a:endParaRPr lang="en-US" altLang="zh-CN" sz="2400" dirty="0"/>
          </a:p>
          <a:p>
            <a:endParaRPr lang="zh-CN" altLang="en-US" dirty="0"/>
          </a:p>
        </p:txBody>
      </p:sp>
    </p:spTree>
    <p:extLst>
      <p:ext uri="{BB962C8B-B14F-4D97-AF65-F5344CB8AC3E}">
        <p14:creationId xmlns:p14="http://schemas.microsoft.com/office/powerpoint/2010/main" val="2073851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247D3AD-BC56-4DD6-9F05-ADA1FD91EDE1}"/>
              </a:ext>
            </a:extLst>
          </p:cNvPr>
          <p:cNvSpPr txBox="1">
            <a:spLocks noChangeArrowheads="1"/>
          </p:cNvSpPr>
          <p:nvPr/>
        </p:nvSpPr>
        <p:spPr bwMode="auto">
          <a:xfrm>
            <a:off x="7812088" y="1196975"/>
            <a:ext cx="1116012"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TCP</a:t>
            </a:r>
            <a:br>
              <a:rPr kumimoji="1" lang="en-US" altLang="zh-CN"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br>
            <a: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的</a:t>
            </a:r>
            <a:b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br>
            <a: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有</a:t>
            </a:r>
            <a:b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br>
            <a: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限</a:t>
            </a:r>
            <a:b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br>
            <a: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状</a:t>
            </a:r>
            <a:b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br>
            <a: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态</a:t>
            </a:r>
            <a:b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br>
            <a:r>
              <a:rPr kumimoji="1" lang="zh-CN" altLang="en-US" sz="3600" b="1"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机</a:t>
            </a:r>
            <a:r>
              <a:rPr kumimoji="1" lang="zh-CN" altLang="en-US" sz="4400" b="0" i="0" u="none" strike="noStrike" kern="1200" cap="none" spc="0" normalizeH="0" noProof="0">
                <a:ln>
                  <a:noFill/>
                </a:ln>
                <a:solidFill>
                  <a:srgbClr val="333399"/>
                </a:solidFill>
                <a:effectLst/>
                <a:uLnTx/>
                <a:uFillTx/>
                <a:latin typeface="Comic Sans MS" panose="030F0702030302020204" pitchFamily="66" charset="0"/>
                <a:ea typeface="微软雅黑" panose="020B0503020204020204" pitchFamily="34" charset="-122"/>
                <a:cs typeface="+mj-cs"/>
              </a:rPr>
              <a:t> </a:t>
            </a:r>
            <a:endParaRPr kumimoji="1" lang="zh-CN" altLang="en-US" sz="4400" b="0" i="0" u="none" strike="noStrike" kern="120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cs typeface="+mj-cs"/>
            </a:endParaRPr>
          </a:p>
        </p:txBody>
      </p:sp>
      <p:sp>
        <p:nvSpPr>
          <p:cNvPr id="5" name="Rectangle 5">
            <a:extLst>
              <a:ext uri="{FF2B5EF4-FFF2-40B4-BE49-F238E27FC236}">
                <a16:creationId xmlns:a16="http://schemas.microsoft.com/office/drawing/2014/main" id="{39B8E462-986B-48EC-8C7C-CE241B9A058D}"/>
              </a:ext>
            </a:extLst>
          </p:cNvPr>
          <p:cNvSpPr>
            <a:spLocks noChangeArrowheads="1"/>
          </p:cNvSpPr>
          <p:nvPr/>
        </p:nvSpPr>
        <p:spPr bwMode="auto">
          <a:xfrm>
            <a:off x="566737" y="4608305"/>
            <a:ext cx="4192588" cy="2263775"/>
          </a:xfrm>
          <a:prstGeom prst="rect">
            <a:avLst/>
          </a:prstGeom>
          <a:solidFill>
            <a:srgbClr val="CCECFF"/>
          </a:solidFill>
          <a:ln w="9525">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Rectangle 6">
            <a:extLst>
              <a:ext uri="{FF2B5EF4-FFF2-40B4-BE49-F238E27FC236}">
                <a16:creationId xmlns:a16="http://schemas.microsoft.com/office/drawing/2014/main" id="{59BA1473-8D74-49B8-9C9E-707F1905AE4E}"/>
              </a:ext>
            </a:extLst>
          </p:cNvPr>
          <p:cNvSpPr>
            <a:spLocks noChangeArrowheads="1"/>
          </p:cNvSpPr>
          <p:nvPr/>
        </p:nvSpPr>
        <p:spPr bwMode="auto">
          <a:xfrm>
            <a:off x="4994275" y="3665330"/>
            <a:ext cx="1454150" cy="2012950"/>
          </a:xfrm>
          <a:prstGeom prst="rect">
            <a:avLst/>
          </a:prstGeom>
          <a:solidFill>
            <a:srgbClr val="CCECFF"/>
          </a:solidFill>
          <a:ln w="9525">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Line 7">
            <a:extLst>
              <a:ext uri="{FF2B5EF4-FFF2-40B4-BE49-F238E27FC236}">
                <a16:creationId xmlns:a16="http://schemas.microsoft.com/office/drawing/2014/main" id="{BD072C71-ABA5-43EA-9AF5-0F56F4DC4192}"/>
              </a:ext>
            </a:extLst>
          </p:cNvPr>
          <p:cNvSpPr>
            <a:spLocks noChangeShapeType="1"/>
          </p:cNvSpPr>
          <p:nvPr/>
        </p:nvSpPr>
        <p:spPr bwMode="auto">
          <a:xfrm rot="5400000" flipV="1">
            <a:off x="4603750" y="3370055"/>
            <a:ext cx="0" cy="1095375"/>
          </a:xfrm>
          <a:prstGeom prst="line">
            <a:avLst/>
          </a:prstGeom>
          <a:noFill/>
          <a:ln w="57150">
            <a:solidFill>
              <a:srgbClr val="333399"/>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8" name="Rectangle 8">
            <a:extLst>
              <a:ext uri="{FF2B5EF4-FFF2-40B4-BE49-F238E27FC236}">
                <a16:creationId xmlns:a16="http://schemas.microsoft.com/office/drawing/2014/main" id="{DA714C9B-E8D9-4471-A9DB-A27C02B5A6A8}"/>
              </a:ext>
            </a:extLst>
          </p:cNvPr>
          <p:cNvSpPr>
            <a:spLocks noChangeArrowheads="1"/>
          </p:cNvSpPr>
          <p:nvPr/>
        </p:nvSpPr>
        <p:spPr bwMode="auto">
          <a:xfrm>
            <a:off x="2895600" y="269668"/>
            <a:ext cx="1093787" cy="265112"/>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CLOSED</a:t>
            </a:r>
          </a:p>
        </p:txBody>
      </p:sp>
      <p:sp>
        <p:nvSpPr>
          <p:cNvPr id="9" name="Rectangle 9">
            <a:extLst>
              <a:ext uri="{FF2B5EF4-FFF2-40B4-BE49-F238E27FC236}">
                <a16:creationId xmlns:a16="http://schemas.microsoft.com/office/drawing/2014/main" id="{64058B86-155E-423E-8D48-AE453FFCE6E9}"/>
              </a:ext>
            </a:extLst>
          </p:cNvPr>
          <p:cNvSpPr>
            <a:spLocks noChangeArrowheads="1"/>
          </p:cNvSpPr>
          <p:nvPr/>
        </p:nvSpPr>
        <p:spPr bwMode="auto">
          <a:xfrm>
            <a:off x="2727325" y="3792330"/>
            <a:ext cx="1328737" cy="2508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ESTABLISHED</a:t>
            </a:r>
          </a:p>
        </p:txBody>
      </p:sp>
      <p:sp>
        <p:nvSpPr>
          <p:cNvPr id="10" name="Rectangle 10">
            <a:extLst>
              <a:ext uri="{FF2B5EF4-FFF2-40B4-BE49-F238E27FC236}">
                <a16:creationId xmlns:a16="http://schemas.microsoft.com/office/drawing/2014/main" id="{EE9BD0DB-D11E-4758-BCC2-CAC031900A87}"/>
              </a:ext>
            </a:extLst>
          </p:cNvPr>
          <p:cNvSpPr>
            <a:spLocks noChangeArrowheads="1"/>
          </p:cNvSpPr>
          <p:nvPr/>
        </p:nvSpPr>
        <p:spPr bwMode="auto">
          <a:xfrm>
            <a:off x="3040062" y="1276143"/>
            <a:ext cx="781050" cy="252412"/>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LISTEN</a:t>
            </a:r>
          </a:p>
        </p:txBody>
      </p:sp>
      <p:sp>
        <p:nvSpPr>
          <p:cNvPr id="11" name="Rectangle 11">
            <a:extLst>
              <a:ext uri="{FF2B5EF4-FFF2-40B4-BE49-F238E27FC236}">
                <a16:creationId xmlns:a16="http://schemas.microsoft.com/office/drawing/2014/main" id="{68657B87-AF3F-4CF7-BAF4-3CA5C13A4956}"/>
              </a:ext>
            </a:extLst>
          </p:cNvPr>
          <p:cNvSpPr>
            <a:spLocks noChangeArrowheads="1"/>
          </p:cNvSpPr>
          <p:nvPr/>
        </p:nvSpPr>
        <p:spPr bwMode="auto">
          <a:xfrm>
            <a:off x="5111750" y="3792330"/>
            <a:ext cx="1250950" cy="2508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CLOSE_WAIT</a:t>
            </a:r>
          </a:p>
        </p:txBody>
      </p:sp>
      <p:sp>
        <p:nvSpPr>
          <p:cNvPr id="12" name="Rectangle 12">
            <a:extLst>
              <a:ext uri="{FF2B5EF4-FFF2-40B4-BE49-F238E27FC236}">
                <a16:creationId xmlns:a16="http://schemas.microsoft.com/office/drawing/2014/main" id="{5FE5051C-6D40-4493-A17F-6C1F1CDE2574}"/>
              </a:ext>
            </a:extLst>
          </p:cNvPr>
          <p:cNvSpPr>
            <a:spLocks noChangeArrowheads="1"/>
          </p:cNvSpPr>
          <p:nvPr/>
        </p:nvSpPr>
        <p:spPr bwMode="auto">
          <a:xfrm>
            <a:off x="615950" y="4924218"/>
            <a:ext cx="1093787" cy="2508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FIN_WAIT_1</a:t>
            </a:r>
          </a:p>
        </p:txBody>
      </p:sp>
      <p:sp>
        <p:nvSpPr>
          <p:cNvPr id="13" name="Rectangle 13">
            <a:extLst>
              <a:ext uri="{FF2B5EF4-FFF2-40B4-BE49-F238E27FC236}">
                <a16:creationId xmlns:a16="http://schemas.microsoft.com/office/drawing/2014/main" id="{B56B73A7-21B9-4D0E-B4ED-98C3AF0917AD}"/>
              </a:ext>
            </a:extLst>
          </p:cNvPr>
          <p:cNvSpPr>
            <a:spLocks noChangeArrowheads="1"/>
          </p:cNvSpPr>
          <p:nvPr/>
        </p:nvSpPr>
        <p:spPr bwMode="auto">
          <a:xfrm>
            <a:off x="615950" y="2346118"/>
            <a:ext cx="1093787" cy="2508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SYN_RCVD</a:t>
            </a:r>
          </a:p>
        </p:txBody>
      </p:sp>
      <p:sp>
        <p:nvSpPr>
          <p:cNvPr id="14" name="Rectangle 14">
            <a:extLst>
              <a:ext uri="{FF2B5EF4-FFF2-40B4-BE49-F238E27FC236}">
                <a16:creationId xmlns:a16="http://schemas.microsoft.com/office/drawing/2014/main" id="{67CEFE5C-6DD5-417B-8150-8162B00DB786}"/>
              </a:ext>
            </a:extLst>
          </p:cNvPr>
          <p:cNvSpPr>
            <a:spLocks noChangeArrowheads="1"/>
          </p:cNvSpPr>
          <p:nvPr/>
        </p:nvSpPr>
        <p:spPr bwMode="auto">
          <a:xfrm>
            <a:off x="381000" y="6370430"/>
            <a:ext cx="1328737" cy="2508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FIN_WAIT_2</a:t>
            </a:r>
          </a:p>
        </p:txBody>
      </p:sp>
      <p:sp>
        <p:nvSpPr>
          <p:cNvPr id="15" name="Rectangle 15">
            <a:extLst>
              <a:ext uri="{FF2B5EF4-FFF2-40B4-BE49-F238E27FC236}">
                <a16:creationId xmlns:a16="http://schemas.microsoft.com/office/drawing/2014/main" id="{6E22AD5E-E6DD-4F8F-97AC-8600063EC557}"/>
              </a:ext>
            </a:extLst>
          </p:cNvPr>
          <p:cNvSpPr>
            <a:spLocks noChangeArrowheads="1"/>
          </p:cNvSpPr>
          <p:nvPr/>
        </p:nvSpPr>
        <p:spPr bwMode="auto">
          <a:xfrm>
            <a:off x="3000375" y="4924218"/>
            <a:ext cx="860425" cy="2508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CLOSING</a:t>
            </a:r>
          </a:p>
        </p:txBody>
      </p:sp>
      <p:sp>
        <p:nvSpPr>
          <p:cNvPr id="16" name="Rectangle 16">
            <a:extLst>
              <a:ext uri="{FF2B5EF4-FFF2-40B4-BE49-F238E27FC236}">
                <a16:creationId xmlns:a16="http://schemas.microsoft.com/office/drawing/2014/main" id="{99F28EEA-48B2-4F49-BF4A-824AEF2F5041}"/>
              </a:ext>
            </a:extLst>
          </p:cNvPr>
          <p:cNvSpPr>
            <a:spLocks noChangeArrowheads="1"/>
          </p:cNvSpPr>
          <p:nvPr/>
        </p:nvSpPr>
        <p:spPr bwMode="auto">
          <a:xfrm>
            <a:off x="2882900" y="6370430"/>
            <a:ext cx="1250949" cy="23719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TIME_WAIT</a:t>
            </a:r>
          </a:p>
        </p:txBody>
      </p:sp>
      <p:sp>
        <p:nvSpPr>
          <p:cNvPr id="17" name="Rectangle 17">
            <a:extLst>
              <a:ext uri="{FF2B5EF4-FFF2-40B4-BE49-F238E27FC236}">
                <a16:creationId xmlns:a16="http://schemas.microsoft.com/office/drawing/2014/main" id="{8A4DC469-1167-4D67-BFD4-26C5C717EAB3}"/>
              </a:ext>
            </a:extLst>
          </p:cNvPr>
          <p:cNvSpPr>
            <a:spLocks noChangeArrowheads="1"/>
          </p:cNvSpPr>
          <p:nvPr/>
        </p:nvSpPr>
        <p:spPr bwMode="auto">
          <a:xfrm>
            <a:off x="5229225" y="2346118"/>
            <a:ext cx="1016000" cy="2508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SYN_SENT</a:t>
            </a:r>
          </a:p>
        </p:txBody>
      </p:sp>
      <p:sp>
        <p:nvSpPr>
          <p:cNvPr id="18" name="Rectangle 18">
            <a:extLst>
              <a:ext uri="{FF2B5EF4-FFF2-40B4-BE49-F238E27FC236}">
                <a16:creationId xmlns:a16="http://schemas.microsoft.com/office/drawing/2014/main" id="{C9BD3049-5FBF-4B36-8BF8-FF45BE4DB506}"/>
              </a:ext>
            </a:extLst>
          </p:cNvPr>
          <p:cNvSpPr>
            <a:spLocks noChangeArrowheads="1"/>
          </p:cNvSpPr>
          <p:nvPr/>
        </p:nvSpPr>
        <p:spPr bwMode="auto">
          <a:xfrm>
            <a:off x="5189537" y="5300455"/>
            <a:ext cx="1095375" cy="25241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LAST_ACK</a:t>
            </a:r>
          </a:p>
        </p:txBody>
      </p:sp>
      <p:sp>
        <p:nvSpPr>
          <p:cNvPr id="19" name="Line 19">
            <a:extLst>
              <a:ext uri="{FF2B5EF4-FFF2-40B4-BE49-F238E27FC236}">
                <a16:creationId xmlns:a16="http://schemas.microsoft.com/office/drawing/2014/main" id="{92850EAD-1A4D-4DF0-B3FC-6FB5A5788019}"/>
              </a:ext>
            </a:extLst>
          </p:cNvPr>
          <p:cNvSpPr>
            <a:spLocks noChangeShapeType="1"/>
          </p:cNvSpPr>
          <p:nvPr/>
        </p:nvSpPr>
        <p:spPr bwMode="auto">
          <a:xfrm>
            <a:off x="3665537" y="522080"/>
            <a:ext cx="2071688" cy="1824038"/>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20">
            <a:extLst>
              <a:ext uri="{FF2B5EF4-FFF2-40B4-BE49-F238E27FC236}">
                <a16:creationId xmlns:a16="http://schemas.microsoft.com/office/drawing/2014/main" id="{07EE5D59-B62B-4223-9D18-121D6696DEB4}"/>
              </a:ext>
            </a:extLst>
          </p:cNvPr>
          <p:cNvSpPr>
            <a:spLocks noChangeShapeType="1"/>
          </p:cNvSpPr>
          <p:nvPr/>
        </p:nvSpPr>
        <p:spPr bwMode="auto">
          <a:xfrm flipH="1">
            <a:off x="3743325" y="2596943"/>
            <a:ext cx="1603375" cy="1195387"/>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Line 21">
            <a:extLst>
              <a:ext uri="{FF2B5EF4-FFF2-40B4-BE49-F238E27FC236}">
                <a16:creationId xmlns:a16="http://schemas.microsoft.com/office/drawing/2014/main" id="{C275FC05-AFA0-4D1E-A63B-D97E2DB8AF1A}"/>
              </a:ext>
            </a:extLst>
          </p:cNvPr>
          <p:cNvSpPr>
            <a:spLocks noChangeShapeType="1"/>
          </p:cNvSpPr>
          <p:nvPr/>
        </p:nvSpPr>
        <p:spPr bwMode="auto">
          <a:xfrm flipH="1">
            <a:off x="1476375" y="4043155"/>
            <a:ext cx="1563687" cy="881063"/>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Line 22">
            <a:extLst>
              <a:ext uri="{FF2B5EF4-FFF2-40B4-BE49-F238E27FC236}">
                <a16:creationId xmlns:a16="http://schemas.microsoft.com/office/drawing/2014/main" id="{2F718851-8920-4D26-8637-6FC11C6583B7}"/>
              </a:ext>
            </a:extLst>
          </p:cNvPr>
          <p:cNvSpPr>
            <a:spLocks noChangeShapeType="1"/>
          </p:cNvSpPr>
          <p:nvPr/>
        </p:nvSpPr>
        <p:spPr bwMode="auto">
          <a:xfrm flipH="1">
            <a:off x="1143000" y="5175043"/>
            <a:ext cx="0" cy="1195387"/>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Line 23">
            <a:extLst>
              <a:ext uri="{FF2B5EF4-FFF2-40B4-BE49-F238E27FC236}">
                <a16:creationId xmlns:a16="http://schemas.microsoft.com/office/drawing/2014/main" id="{C35670AB-2E73-4EB1-9220-5D00EA01087F}"/>
              </a:ext>
            </a:extLst>
          </p:cNvPr>
          <p:cNvSpPr>
            <a:spLocks noChangeShapeType="1"/>
          </p:cNvSpPr>
          <p:nvPr/>
        </p:nvSpPr>
        <p:spPr bwMode="auto">
          <a:xfrm>
            <a:off x="1708150" y="6495843"/>
            <a:ext cx="1179512" cy="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Line 24">
            <a:extLst>
              <a:ext uri="{FF2B5EF4-FFF2-40B4-BE49-F238E27FC236}">
                <a16:creationId xmlns:a16="http://schemas.microsoft.com/office/drawing/2014/main" id="{49F117CC-57B1-4C9A-BABC-91A9D1FD8518}"/>
              </a:ext>
            </a:extLst>
          </p:cNvPr>
          <p:cNvSpPr>
            <a:spLocks noChangeShapeType="1"/>
          </p:cNvSpPr>
          <p:nvPr/>
        </p:nvSpPr>
        <p:spPr bwMode="auto">
          <a:xfrm>
            <a:off x="3268662" y="531605"/>
            <a:ext cx="6350" cy="736600"/>
          </a:xfrm>
          <a:prstGeom prst="line">
            <a:avLst/>
          </a:prstGeom>
          <a:noFill/>
          <a:ln w="57150">
            <a:solidFill>
              <a:srgbClr val="333399"/>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25" name="Line 25">
            <a:extLst>
              <a:ext uri="{FF2B5EF4-FFF2-40B4-BE49-F238E27FC236}">
                <a16:creationId xmlns:a16="http://schemas.microsoft.com/office/drawing/2014/main" id="{EC717C7E-40E3-4BE4-922A-1EDEFC631230}"/>
              </a:ext>
            </a:extLst>
          </p:cNvPr>
          <p:cNvSpPr>
            <a:spLocks noChangeShapeType="1"/>
          </p:cNvSpPr>
          <p:nvPr/>
        </p:nvSpPr>
        <p:spPr bwMode="auto">
          <a:xfrm flipH="1">
            <a:off x="966787" y="1339643"/>
            <a:ext cx="2073275" cy="1006475"/>
          </a:xfrm>
          <a:prstGeom prst="line">
            <a:avLst/>
          </a:prstGeom>
          <a:noFill/>
          <a:ln w="57150">
            <a:solidFill>
              <a:srgbClr val="333399"/>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26" name="Line 26">
            <a:extLst>
              <a:ext uri="{FF2B5EF4-FFF2-40B4-BE49-F238E27FC236}">
                <a16:creationId xmlns:a16="http://schemas.microsoft.com/office/drawing/2014/main" id="{C7C73919-0D90-4BB6-8B8F-4A9AE5F67F36}"/>
              </a:ext>
            </a:extLst>
          </p:cNvPr>
          <p:cNvSpPr>
            <a:spLocks noChangeShapeType="1"/>
          </p:cNvSpPr>
          <p:nvPr/>
        </p:nvSpPr>
        <p:spPr bwMode="auto">
          <a:xfrm>
            <a:off x="1397000" y="2596943"/>
            <a:ext cx="1720850" cy="1195387"/>
          </a:xfrm>
          <a:prstGeom prst="line">
            <a:avLst/>
          </a:prstGeom>
          <a:noFill/>
          <a:ln w="57150">
            <a:solidFill>
              <a:srgbClr val="333399"/>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27" name="Line 27">
            <a:extLst>
              <a:ext uri="{FF2B5EF4-FFF2-40B4-BE49-F238E27FC236}">
                <a16:creationId xmlns:a16="http://schemas.microsoft.com/office/drawing/2014/main" id="{8A2FDC17-90B9-4494-A85D-6927513D3A10}"/>
              </a:ext>
            </a:extLst>
          </p:cNvPr>
          <p:cNvSpPr>
            <a:spLocks noChangeShapeType="1"/>
          </p:cNvSpPr>
          <p:nvPr/>
        </p:nvSpPr>
        <p:spPr bwMode="auto">
          <a:xfrm>
            <a:off x="5854700" y="4043155"/>
            <a:ext cx="0" cy="1257300"/>
          </a:xfrm>
          <a:prstGeom prst="line">
            <a:avLst/>
          </a:prstGeom>
          <a:noFill/>
          <a:ln w="57150">
            <a:solidFill>
              <a:srgbClr val="333399"/>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28" name="Freeform 28">
            <a:extLst>
              <a:ext uri="{FF2B5EF4-FFF2-40B4-BE49-F238E27FC236}">
                <a16:creationId xmlns:a16="http://schemas.microsoft.com/office/drawing/2014/main" id="{F5D5F35B-DA9C-453C-88BC-F4326351A3FC}"/>
              </a:ext>
            </a:extLst>
          </p:cNvPr>
          <p:cNvSpPr>
            <a:spLocks/>
          </p:cNvSpPr>
          <p:nvPr/>
        </p:nvSpPr>
        <p:spPr bwMode="auto">
          <a:xfrm>
            <a:off x="6292850" y="5419518"/>
            <a:ext cx="1111250" cy="6350"/>
          </a:xfrm>
          <a:custGeom>
            <a:avLst/>
            <a:gdLst>
              <a:gd name="T0" fmla="*/ 0 w 682"/>
              <a:gd name="T1" fmla="*/ 2147483646 h 5"/>
              <a:gd name="T2" fmla="*/ 2147483646 w 682"/>
              <a:gd name="T3" fmla="*/ 0 h 5"/>
              <a:gd name="T4" fmla="*/ 0 60000 65536"/>
              <a:gd name="T5" fmla="*/ 0 60000 65536"/>
            </a:gdLst>
            <a:ahLst/>
            <a:cxnLst>
              <a:cxn ang="T4">
                <a:pos x="T0" y="T1"/>
              </a:cxn>
              <a:cxn ang="T5">
                <a:pos x="T2" y="T3"/>
              </a:cxn>
            </a:cxnLst>
            <a:rect l="0" t="0" r="r" b="b"/>
            <a:pathLst>
              <a:path w="682" h="5">
                <a:moveTo>
                  <a:pt x="0" y="5"/>
                </a:moveTo>
                <a:lnTo>
                  <a:pt x="682" y="0"/>
                </a:lnTo>
              </a:path>
            </a:pathLst>
          </a:custGeom>
          <a:noFill/>
          <a:ln w="57150" cmpd="sng">
            <a:solidFill>
              <a:srgbClr val="333399"/>
            </a:solidFill>
            <a:prstDash val="sysDot"/>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29" name="Line 29">
            <a:extLst>
              <a:ext uri="{FF2B5EF4-FFF2-40B4-BE49-F238E27FC236}">
                <a16:creationId xmlns:a16="http://schemas.microsoft.com/office/drawing/2014/main" id="{5896A649-0EF7-4F80-BB15-652766EE4F46}"/>
              </a:ext>
            </a:extLst>
          </p:cNvPr>
          <p:cNvSpPr>
            <a:spLocks noChangeShapeType="1"/>
          </p:cNvSpPr>
          <p:nvPr/>
        </p:nvSpPr>
        <p:spPr bwMode="auto">
          <a:xfrm>
            <a:off x="1143000" y="2596943"/>
            <a:ext cx="0" cy="2327275"/>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Line 30">
            <a:extLst>
              <a:ext uri="{FF2B5EF4-FFF2-40B4-BE49-F238E27FC236}">
                <a16:creationId xmlns:a16="http://schemas.microsoft.com/office/drawing/2014/main" id="{925170ED-F3D7-46FA-8E25-47D7FFE19F4F}"/>
              </a:ext>
            </a:extLst>
          </p:cNvPr>
          <p:cNvSpPr>
            <a:spLocks noChangeShapeType="1"/>
          </p:cNvSpPr>
          <p:nvPr/>
        </p:nvSpPr>
        <p:spPr bwMode="auto">
          <a:xfrm>
            <a:off x="3430587" y="5175043"/>
            <a:ext cx="0" cy="1195387"/>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Line 31">
            <a:extLst>
              <a:ext uri="{FF2B5EF4-FFF2-40B4-BE49-F238E27FC236}">
                <a16:creationId xmlns:a16="http://schemas.microsoft.com/office/drawing/2014/main" id="{538C59F7-7725-4AAD-971E-987F436602D0}"/>
              </a:ext>
            </a:extLst>
          </p:cNvPr>
          <p:cNvSpPr>
            <a:spLocks noChangeShapeType="1"/>
          </p:cNvSpPr>
          <p:nvPr/>
        </p:nvSpPr>
        <p:spPr bwMode="auto">
          <a:xfrm rot="-5400000">
            <a:off x="2351881" y="4405899"/>
            <a:ext cx="1587" cy="1285875"/>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Freeform 32">
            <a:extLst>
              <a:ext uri="{FF2B5EF4-FFF2-40B4-BE49-F238E27FC236}">
                <a16:creationId xmlns:a16="http://schemas.microsoft.com/office/drawing/2014/main" id="{12D4CF61-AD4A-4AFE-8433-7EFC5F58B332}"/>
              </a:ext>
            </a:extLst>
          </p:cNvPr>
          <p:cNvSpPr>
            <a:spLocks/>
          </p:cNvSpPr>
          <p:nvPr/>
        </p:nvSpPr>
        <p:spPr bwMode="auto">
          <a:xfrm>
            <a:off x="6238875" y="2476293"/>
            <a:ext cx="1147762" cy="1587"/>
          </a:xfrm>
          <a:custGeom>
            <a:avLst/>
            <a:gdLst>
              <a:gd name="T0" fmla="*/ 0 w 704"/>
              <a:gd name="T1" fmla="*/ 2147483646 h 1"/>
              <a:gd name="T2" fmla="*/ 2147483646 w 704"/>
              <a:gd name="T3" fmla="*/ 0 h 1"/>
              <a:gd name="T4" fmla="*/ 0 60000 65536"/>
              <a:gd name="T5" fmla="*/ 0 60000 65536"/>
            </a:gdLst>
            <a:ahLst/>
            <a:cxnLst>
              <a:cxn ang="T4">
                <a:pos x="T0" y="T1"/>
              </a:cxn>
              <a:cxn ang="T5">
                <a:pos x="T2" y="T3"/>
              </a:cxn>
            </a:cxnLst>
            <a:rect l="0" t="0" r="r" b="b"/>
            <a:pathLst>
              <a:path w="704" h="1">
                <a:moveTo>
                  <a:pt x="0" y="1"/>
                </a:moveTo>
                <a:lnTo>
                  <a:pt x="704" y="0"/>
                </a:lnTo>
              </a:path>
            </a:pathLst>
          </a:custGeom>
          <a:noFill/>
          <a:ln w="9525">
            <a:solidFill>
              <a:srgbClr val="0000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33">
            <a:extLst>
              <a:ext uri="{FF2B5EF4-FFF2-40B4-BE49-F238E27FC236}">
                <a16:creationId xmlns:a16="http://schemas.microsoft.com/office/drawing/2014/main" id="{46DFABEB-8B56-4334-A22D-1B19B6E3877B}"/>
              </a:ext>
            </a:extLst>
          </p:cNvPr>
          <p:cNvSpPr>
            <a:spLocks noChangeShapeType="1"/>
          </p:cNvSpPr>
          <p:nvPr/>
        </p:nvSpPr>
        <p:spPr bwMode="auto">
          <a:xfrm rot="5400000" flipH="1">
            <a:off x="3489325" y="685593"/>
            <a:ext cx="0" cy="3575050"/>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Line 34">
            <a:extLst>
              <a:ext uri="{FF2B5EF4-FFF2-40B4-BE49-F238E27FC236}">
                <a16:creationId xmlns:a16="http://schemas.microsoft.com/office/drawing/2014/main" id="{FBB7DA31-33F5-4539-82E4-12888B529358}"/>
              </a:ext>
            </a:extLst>
          </p:cNvPr>
          <p:cNvSpPr>
            <a:spLocks noChangeShapeType="1"/>
          </p:cNvSpPr>
          <p:nvPr/>
        </p:nvSpPr>
        <p:spPr bwMode="auto">
          <a:xfrm rot="-5400000">
            <a:off x="1690687" y="991980"/>
            <a:ext cx="876300" cy="1822450"/>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 name="Line 35">
            <a:extLst>
              <a:ext uri="{FF2B5EF4-FFF2-40B4-BE49-F238E27FC236}">
                <a16:creationId xmlns:a16="http://schemas.microsoft.com/office/drawing/2014/main" id="{4A084B89-8E45-4ABA-A684-2D6D0FE74B44}"/>
              </a:ext>
            </a:extLst>
          </p:cNvPr>
          <p:cNvSpPr>
            <a:spLocks noChangeShapeType="1"/>
          </p:cNvSpPr>
          <p:nvPr/>
        </p:nvSpPr>
        <p:spPr bwMode="auto">
          <a:xfrm>
            <a:off x="1476375" y="5175043"/>
            <a:ext cx="1563687" cy="1195387"/>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6" name="Freeform 36">
            <a:extLst>
              <a:ext uri="{FF2B5EF4-FFF2-40B4-BE49-F238E27FC236}">
                <a16:creationId xmlns:a16="http://schemas.microsoft.com/office/drawing/2014/main" id="{A4077EEB-266F-4B18-AFDC-D12686EB288A}"/>
              </a:ext>
            </a:extLst>
          </p:cNvPr>
          <p:cNvSpPr>
            <a:spLocks/>
          </p:cNvSpPr>
          <p:nvPr/>
        </p:nvSpPr>
        <p:spPr bwMode="auto">
          <a:xfrm>
            <a:off x="3821112" y="1401555"/>
            <a:ext cx="1538288" cy="933450"/>
          </a:xfrm>
          <a:custGeom>
            <a:avLst/>
            <a:gdLst>
              <a:gd name="T0" fmla="*/ 0 w 944"/>
              <a:gd name="T1" fmla="*/ 0 h 712"/>
              <a:gd name="T2" fmla="*/ 2147483646 w 944"/>
              <a:gd name="T3" fmla="*/ 2147483646 h 712"/>
              <a:gd name="T4" fmla="*/ 0 60000 65536"/>
              <a:gd name="T5" fmla="*/ 0 60000 65536"/>
            </a:gdLst>
            <a:ahLst/>
            <a:cxnLst>
              <a:cxn ang="T4">
                <a:pos x="T0" y="T1"/>
              </a:cxn>
              <a:cxn ang="T5">
                <a:pos x="T2" y="T3"/>
              </a:cxn>
            </a:cxnLst>
            <a:rect l="0" t="0" r="r" b="b"/>
            <a:pathLst>
              <a:path w="944" h="712">
                <a:moveTo>
                  <a:pt x="0" y="0"/>
                </a:moveTo>
                <a:lnTo>
                  <a:pt x="944" y="712"/>
                </a:lnTo>
              </a:path>
            </a:pathLst>
          </a:custGeom>
          <a:noFill/>
          <a:ln w="9525">
            <a:solidFill>
              <a:srgbClr val="0000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7" name="Text Box 37">
            <a:extLst>
              <a:ext uri="{FF2B5EF4-FFF2-40B4-BE49-F238E27FC236}">
                <a16:creationId xmlns:a16="http://schemas.microsoft.com/office/drawing/2014/main" id="{6DC76B99-248F-4593-9051-D2806BA49E7C}"/>
              </a:ext>
            </a:extLst>
          </p:cNvPr>
          <p:cNvSpPr txBox="1">
            <a:spLocks noChangeArrowheads="1"/>
          </p:cNvSpPr>
          <p:nvPr/>
        </p:nvSpPr>
        <p:spPr bwMode="auto">
          <a:xfrm>
            <a:off x="5326062" y="2587418"/>
            <a:ext cx="8953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主动打开</a:t>
            </a:r>
          </a:p>
        </p:txBody>
      </p:sp>
      <p:sp>
        <p:nvSpPr>
          <p:cNvPr id="38" name="Text Box 38">
            <a:extLst>
              <a:ext uri="{FF2B5EF4-FFF2-40B4-BE49-F238E27FC236}">
                <a16:creationId xmlns:a16="http://schemas.microsoft.com/office/drawing/2014/main" id="{D36F0FB4-5032-4A9E-9026-D73D179C9458}"/>
              </a:ext>
            </a:extLst>
          </p:cNvPr>
          <p:cNvSpPr txBox="1">
            <a:spLocks noChangeArrowheads="1"/>
          </p:cNvSpPr>
          <p:nvPr/>
        </p:nvSpPr>
        <p:spPr bwMode="auto">
          <a:xfrm>
            <a:off x="3001962" y="1528555"/>
            <a:ext cx="8953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被动打开</a:t>
            </a:r>
          </a:p>
        </p:txBody>
      </p:sp>
      <p:sp>
        <p:nvSpPr>
          <p:cNvPr id="39" name="Text Box 39">
            <a:extLst>
              <a:ext uri="{FF2B5EF4-FFF2-40B4-BE49-F238E27FC236}">
                <a16:creationId xmlns:a16="http://schemas.microsoft.com/office/drawing/2014/main" id="{50789437-129F-4294-8398-987A0065F52C}"/>
              </a:ext>
            </a:extLst>
          </p:cNvPr>
          <p:cNvSpPr txBox="1">
            <a:spLocks noChangeArrowheads="1"/>
          </p:cNvSpPr>
          <p:nvPr/>
        </p:nvSpPr>
        <p:spPr bwMode="auto">
          <a:xfrm>
            <a:off x="5229225" y="3392280"/>
            <a:ext cx="8953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被动关闭</a:t>
            </a:r>
          </a:p>
        </p:txBody>
      </p:sp>
      <p:sp>
        <p:nvSpPr>
          <p:cNvPr id="40" name="Text Box 40">
            <a:extLst>
              <a:ext uri="{FF2B5EF4-FFF2-40B4-BE49-F238E27FC236}">
                <a16:creationId xmlns:a16="http://schemas.microsoft.com/office/drawing/2014/main" id="{4193BA7F-7AC4-4310-8AB7-CDBE5C073959}"/>
              </a:ext>
            </a:extLst>
          </p:cNvPr>
          <p:cNvSpPr txBox="1">
            <a:spLocks noChangeArrowheads="1"/>
          </p:cNvSpPr>
          <p:nvPr/>
        </p:nvSpPr>
        <p:spPr bwMode="auto">
          <a:xfrm>
            <a:off x="2903537" y="4293980"/>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主动关闭</a:t>
            </a:r>
          </a:p>
        </p:txBody>
      </p:sp>
      <p:sp>
        <p:nvSpPr>
          <p:cNvPr id="41" name="Text Box 41">
            <a:extLst>
              <a:ext uri="{FF2B5EF4-FFF2-40B4-BE49-F238E27FC236}">
                <a16:creationId xmlns:a16="http://schemas.microsoft.com/office/drawing/2014/main" id="{C9A6479D-475C-4D94-A15A-1A5B669C1A75}"/>
              </a:ext>
            </a:extLst>
          </p:cNvPr>
          <p:cNvSpPr txBox="1">
            <a:spLocks noChangeArrowheads="1"/>
          </p:cNvSpPr>
          <p:nvPr/>
        </p:nvSpPr>
        <p:spPr bwMode="auto">
          <a:xfrm>
            <a:off x="3186112" y="6142"/>
            <a:ext cx="5397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起点</a:t>
            </a:r>
          </a:p>
        </p:txBody>
      </p:sp>
      <p:sp>
        <p:nvSpPr>
          <p:cNvPr id="42" name="Text Box 42">
            <a:extLst>
              <a:ext uri="{FF2B5EF4-FFF2-40B4-BE49-F238E27FC236}">
                <a16:creationId xmlns:a16="http://schemas.microsoft.com/office/drawing/2014/main" id="{73D307E4-2813-46B7-97BE-DDCB173B03B7}"/>
              </a:ext>
            </a:extLst>
          </p:cNvPr>
          <p:cNvSpPr txBox="1">
            <a:spLocks noChangeArrowheads="1"/>
          </p:cNvSpPr>
          <p:nvPr/>
        </p:nvSpPr>
        <p:spPr bwMode="auto">
          <a:xfrm>
            <a:off x="2333625" y="625268"/>
            <a:ext cx="8953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被动打开</a:t>
            </a:r>
          </a:p>
        </p:txBody>
      </p:sp>
      <p:sp>
        <p:nvSpPr>
          <p:cNvPr id="43" name="Text Box 43">
            <a:extLst>
              <a:ext uri="{FF2B5EF4-FFF2-40B4-BE49-F238E27FC236}">
                <a16:creationId xmlns:a16="http://schemas.microsoft.com/office/drawing/2014/main" id="{699AEE08-67DA-4848-99D3-B60D16F54DCE}"/>
              </a:ext>
            </a:extLst>
          </p:cNvPr>
          <p:cNvSpPr txBox="1">
            <a:spLocks noChangeArrowheads="1"/>
          </p:cNvSpPr>
          <p:nvPr/>
        </p:nvSpPr>
        <p:spPr bwMode="auto">
          <a:xfrm>
            <a:off x="4364037" y="750680"/>
            <a:ext cx="108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主动打开</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发送 </a:t>
            </a:r>
            <a:r>
              <a:rPr lang="en-US" altLang="zh-CN" sz="1400">
                <a:solidFill>
                  <a:srgbClr val="000000"/>
                </a:solidFill>
                <a:latin typeface="Comic Sans MS" panose="030F0702030302020204" pitchFamily="66" charset="0"/>
                <a:ea typeface="微软雅黑" panose="020B0503020204020204" pitchFamily="34" charset="-122"/>
              </a:rPr>
              <a:t>SYN</a:t>
            </a:r>
          </a:p>
        </p:txBody>
      </p:sp>
      <p:sp>
        <p:nvSpPr>
          <p:cNvPr id="44" name="Text Box 44">
            <a:extLst>
              <a:ext uri="{FF2B5EF4-FFF2-40B4-BE49-F238E27FC236}">
                <a16:creationId xmlns:a16="http://schemas.microsoft.com/office/drawing/2014/main" id="{542FEFEB-BA25-4183-8F3A-2E7B30C90264}"/>
              </a:ext>
            </a:extLst>
          </p:cNvPr>
          <p:cNvSpPr txBox="1">
            <a:spLocks noChangeArrowheads="1"/>
          </p:cNvSpPr>
          <p:nvPr/>
        </p:nvSpPr>
        <p:spPr bwMode="auto">
          <a:xfrm>
            <a:off x="3040062" y="2471530"/>
            <a:ext cx="89535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同时打开</a:t>
            </a:r>
          </a:p>
        </p:txBody>
      </p:sp>
      <p:sp>
        <p:nvSpPr>
          <p:cNvPr id="45" name="Text Box 45">
            <a:extLst>
              <a:ext uri="{FF2B5EF4-FFF2-40B4-BE49-F238E27FC236}">
                <a16:creationId xmlns:a16="http://schemas.microsoft.com/office/drawing/2014/main" id="{9A8FF876-A6FA-4DBC-BBAF-E71C62AAAE5E}"/>
              </a:ext>
            </a:extLst>
          </p:cNvPr>
          <p:cNvSpPr txBox="1">
            <a:spLocks noChangeArrowheads="1"/>
          </p:cNvSpPr>
          <p:nvPr/>
        </p:nvSpPr>
        <p:spPr bwMode="auto">
          <a:xfrm>
            <a:off x="2325687" y="2233405"/>
            <a:ext cx="24016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SYN</a:t>
            </a: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SYN, ACK</a:t>
            </a:r>
          </a:p>
        </p:txBody>
      </p:sp>
      <p:sp>
        <p:nvSpPr>
          <p:cNvPr id="46" name="Text Box 46">
            <a:extLst>
              <a:ext uri="{FF2B5EF4-FFF2-40B4-BE49-F238E27FC236}">
                <a16:creationId xmlns:a16="http://schemas.microsoft.com/office/drawing/2014/main" id="{7481EEA7-F104-4AE3-AAD5-A46C95CA3396}"/>
              </a:ext>
            </a:extLst>
          </p:cNvPr>
          <p:cNvSpPr txBox="1">
            <a:spLocks noChangeArrowheads="1"/>
          </p:cNvSpPr>
          <p:nvPr/>
        </p:nvSpPr>
        <p:spPr bwMode="auto">
          <a:xfrm>
            <a:off x="1839912" y="2703305"/>
            <a:ext cx="9604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47" name="Text Box 47">
            <a:extLst>
              <a:ext uri="{FF2B5EF4-FFF2-40B4-BE49-F238E27FC236}">
                <a16:creationId xmlns:a16="http://schemas.microsoft.com/office/drawing/2014/main" id="{07B42C82-BF05-4812-8D02-DE6A0F6C28F6}"/>
              </a:ext>
            </a:extLst>
          </p:cNvPr>
          <p:cNvSpPr txBox="1">
            <a:spLocks noChangeArrowheads="1"/>
          </p:cNvSpPr>
          <p:nvPr/>
        </p:nvSpPr>
        <p:spPr bwMode="auto">
          <a:xfrm>
            <a:off x="2924175" y="3371643"/>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数据传送</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阶段</a:t>
            </a:r>
          </a:p>
        </p:txBody>
      </p:sp>
      <p:sp>
        <p:nvSpPr>
          <p:cNvPr id="48" name="Text Box 48">
            <a:extLst>
              <a:ext uri="{FF2B5EF4-FFF2-40B4-BE49-F238E27FC236}">
                <a16:creationId xmlns:a16="http://schemas.microsoft.com/office/drawing/2014/main" id="{AFCB6D66-56B9-40D8-8FC8-0420BE6F1692}"/>
              </a:ext>
            </a:extLst>
          </p:cNvPr>
          <p:cNvSpPr txBox="1">
            <a:spLocks noChangeArrowheads="1"/>
          </p:cNvSpPr>
          <p:nvPr/>
        </p:nvSpPr>
        <p:spPr bwMode="auto">
          <a:xfrm>
            <a:off x="4972050" y="4347955"/>
            <a:ext cx="946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关闭</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FIN</a:t>
            </a:r>
          </a:p>
        </p:txBody>
      </p:sp>
      <p:sp>
        <p:nvSpPr>
          <p:cNvPr id="49" name="Text Box 49">
            <a:extLst>
              <a:ext uri="{FF2B5EF4-FFF2-40B4-BE49-F238E27FC236}">
                <a16:creationId xmlns:a16="http://schemas.microsoft.com/office/drawing/2014/main" id="{924782AC-3FE2-4951-8E5F-597770FCB66E}"/>
              </a:ext>
            </a:extLst>
          </p:cNvPr>
          <p:cNvSpPr txBox="1">
            <a:spLocks noChangeArrowheads="1"/>
          </p:cNvSpPr>
          <p:nvPr/>
        </p:nvSpPr>
        <p:spPr bwMode="auto">
          <a:xfrm>
            <a:off x="1520825" y="3966955"/>
            <a:ext cx="946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关闭</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FIN</a:t>
            </a:r>
          </a:p>
        </p:txBody>
      </p:sp>
      <p:sp>
        <p:nvSpPr>
          <p:cNvPr id="50" name="Text Box 50">
            <a:extLst>
              <a:ext uri="{FF2B5EF4-FFF2-40B4-BE49-F238E27FC236}">
                <a16:creationId xmlns:a16="http://schemas.microsoft.com/office/drawing/2014/main" id="{24966C02-EF32-43B9-9C59-D0F307AF830C}"/>
              </a:ext>
            </a:extLst>
          </p:cNvPr>
          <p:cNvSpPr txBox="1">
            <a:spLocks noChangeArrowheads="1"/>
          </p:cNvSpPr>
          <p:nvPr/>
        </p:nvSpPr>
        <p:spPr bwMode="auto">
          <a:xfrm>
            <a:off x="1098550" y="3462130"/>
            <a:ext cx="946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关闭</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FIN</a:t>
            </a:r>
          </a:p>
        </p:txBody>
      </p:sp>
      <p:sp>
        <p:nvSpPr>
          <p:cNvPr id="51" name="Text Box 51">
            <a:extLst>
              <a:ext uri="{FF2B5EF4-FFF2-40B4-BE49-F238E27FC236}">
                <a16:creationId xmlns:a16="http://schemas.microsoft.com/office/drawing/2014/main" id="{DD3CEF5F-D2F1-4D5F-8FB9-CC8CC0669A2B}"/>
              </a:ext>
            </a:extLst>
          </p:cNvPr>
          <p:cNvSpPr txBox="1">
            <a:spLocks noChangeArrowheads="1"/>
          </p:cNvSpPr>
          <p:nvPr/>
        </p:nvSpPr>
        <p:spPr bwMode="auto">
          <a:xfrm>
            <a:off x="2100262" y="1820655"/>
            <a:ext cx="9557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RST</a:t>
            </a:r>
          </a:p>
        </p:txBody>
      </p:sp>
      <p:sp>
        <p:nvSpPr>
          <p:cNvPr id="52" name="Text Box 52">
            <a:extLst>
              <a:ext uri="{FF2B5EF4-FFF2-40B4-BE49-F238E27FC236}">
                <a16:creationId xmlns:a16="http://schemas.microsoft.com/office/drawing/2014/main" id="{3FD0E69A-169A-46EF-BE7B-7FF2ED3FE919}"/>
              </a:ext>
            </a:extLst>
          </p:cNvPr>
          <p:cNvSpPr txBox="1">
            <a:spLocks noChangeArrowheads="1"/>
          </p:cNvSpPr>
          <p:nvPr/>
        </p:nvSpPr>
        <p:spPr bwMode="auto">
          <a:xfrm>
            <a:off x="882650" y="1276143"/>
            <a:ext cx="14542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收到 </a:t>
            </a:r>
            <a:r>
              <a:rPr lang="en-US" altLang="zh-CN" sz="1400">
                <a:solidFill>
                  <a:srgbClr val="000000"/>
                </a:solidFill>
                <a:latin typeface="Comic Sans MS" panose="030F0702030302020204" pitchFamily="66" charset="0"/>
                <a:ea typeface="微软雅黑" panose="020B0503020204020204" pitchFamily="34" charset="-122"/>
              </a:rPr>
              <a:t>SYN</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SYN, ACK</a:t>
            </a:r>
          </a:p>
        </p:txBody>
      </p:sp>
      <p:sp>
        <p:nvSpPr>
          <p:cNvPr id="53" name="Text Box 53">
            <a:extLst>
              <a:ext uri="{FF2B5EF4-FFF2-40B4-BE49-F238E27FC236}">
                <a16:creationId xmlns:a16="http://schemas.microsoft.com/office/drawing/2014/main" id="{8BF04B1D-4DD1-40FE-BE83-A59A136BE918}"/>
              </a:ext>
            </a:extLst>
          </p:cNvPr>
          <p:cNvSpPr txBox="1">
            <a:spLocks noChangeArrowheads="1"/>
          </p:cNvSpPr>
          <p:nvPr/>
        </p:nvSpPr>
        <p:spPr bwMode="auto">
          <a:xfrm>
            <a:off x="6375400" y="1949243"/>
            <a:ext cx="723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关闭</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或超时</a:t>
            </a:r>
          </a:p>
        </p:txBody>
      </p:sp>
      <p:sp>
        <p:nvSpPr>
          <p:cNvPr id="54" name="Text Box 54">
            <a:extLst>
              <a:ext uri="{FF2B5EF4-FFF2-40B4-BE49-F238E27FC236}">
                <a16:creationId xmlns:a16="http://schemas.microsoft.com/office/drawing/2014/main" id="{C82A6B4C-330B-435D-BA33-ED3F7670C7AD}"/>
              </a:ext>
            </a:extLst>
          </p:cNvPr>
          <p:cNvSpPr txBox="1">
            <a:spLocks noChangeArrowheads="1"/>
          </p:cNvSpPr>
          <p:nvPr/>
        </p:nvSpPr>
        <p:spPr bwMode="auto">
          <a:xfrm>
            <a:off x="6399212" y="5046455"/>
            <a:ext cx="9604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55" name="Text Box 55">
            <a:extLst>
              <a:ext uri="{FF2B5EF4-FFF2-40B4-BE49-F238E27FC236}">
                <a16:creationId xmlns:a16="http://schemas.microsoft.com/office/drawing/2014/main" id="{FD181BD3-EE3D-424D-9A82-85931F53C03D}"/>
              </a:ext>
            </a:extLst>
          </p:cNvPr>
          <p:cNvSpPr txBox="1">
            <a:spLocks noChangeArrowheads="1"/>
          </p:cNvSpPr>
          <p:nvPr/>
        </p:nvSpPr>
        <p:spPr bwMode="auto">
          <a:xfrm>
            <a:off x="4641850" y="2879518"/>
            <a:ext cx="1693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     收到 </a:t>
            </a:r>
            <a:r>
              <a:rPr lang="en-US" altLang="zh-CN" sz="1400">
                <a:solidFill>
                  <a:srgbClr val="000000"/>
                </a:solidFill>
                <a:latin typeface="Comic Sans MS" panose="030F0702030302020204" pitchFamily="66" charset="0"/>
                <a:ea typeface="微软雅黑" panose="020B0503020204020204" pitchFamily="34" charset="-122"/>
              </a:rPr>
              <a:t>SYN, ACK</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56" name="Text Box 56">
            <a:extLst>
              <a:ext uri="{FF2B5EF4-FFF2-40B4-BE49-F238E27FC236}">
                <a16:creationId xmlns:a16="http://schemas.microsoft.com/office/drawing/2014/main" id="{0D753A92-11EC-4165-A0F4-BBB9AB3FF787}"/>
              </a:ext>
            </a:extLst>
          </p:cNvPr>
          <p:cNvSpPr txBox="1">
            <a:spLocks noChangeArrowheads="1"/>
          </p:cNvSpPr>
          <p:nvPr/>
        </p:nvSpPr>
        <p:spPr bwMode="auto">
          <a:xfrm>
            <a:off x="3400425" y="5583030"/>
            <a:ext cx="9604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57" name="Text Box 57">
            <a:extLst>
              <a:ext uri="{FF2B5EF4-FFF2-40B4-BE49-F238E27FC236}">
                <a16:creationId xmlns:a16="http://schemas.microsoft.com/office/drawing/2014/main" id="{7C99A925-6160-4F22-82A5-79AE922AA161}"/>
              </a:ext>
            </a:extLst>
          </p:cNvPr>
          <p:cNvSpPr txBox="1">
            <a:spLocks noChangeArrowheads="1"/>
          </p:cNvSpPr>
          <p:nvPr/>
        </p:nvSpPr>
        <p:spPr bwMode="auto">
          <a:xfrm>
            <a:off x="1116012" y="5657643"/>
            <a:ext cx="960438"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58" name="Text Box 58">
            <a:extLst>
              <a:ext uri="{FF2B5EF4-FFF2-40B4-BE49-F238E27FC236}">
                <a16:creationId xmlns:a16="http://schemas.microsoft.com/office/drawing/2014/main" id="{3BB8B8B2-F16F-4ABA-B294-31265C1FA200}"/>
              </a:ext>
            </a:extLst>
          </p:cNvPr>
          <p:cNvSpPr txBox="1">
            <a:spLocks noChangeArrowheads="1"/>
          </p:cNvSpPr>
          <p:nvPr/>
        </p:nvSpPr>
        <p:spPr bwMode="auto">
          <a:xfrm>
            <a:off x="1719262" y="5983080"/>
            <a:ext cx="946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FIN</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59" name="Text Box 59">
            <a:extLst>
              <a:ext uri="{FF2B5EF4-FFF2-40B4-BE49-F238E27FC236}">
                <a16:creationId xmlns:a16="http://schemas.microsoft.com/office/drawing/2014/main" id="{BDED4054-86D3-4A80-BCD0-1DAA44AAE274}"/>
              </a:ext>
            </a:extLst>
          </p:cNvPr>
          <p:cNvSpPr txBox="1">
            <a:spLocks noChangeArrowheads="1"/>
          </p:cNvSpPr>
          <p:nvPr/>
        </p:nvSpPr>
        <p:spPr bwMode="auto">
          <a:xfrm>
            <a:off x="1892300" y="5343318"/>
            <a:ext cx="13965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FIN, ACK</a:t>
            </a:r>
          </a:p>
          <a:p>
            <a:pPr eaLnBrk="1" hangingPunct="1">
              <a:spcBef>
                <a:spcPct val="0"/>
              </a:spcBef>
              <a:buClrTx/>
              <a:buSzTx/>
              <a:buFontTx/>
              <a:buNone/>
            </a:pPr>
            <a:r>
              <a:rPr lang="en-US" altLang="zh-CN" sz="1400">
                <a:solidFill>
                  <a:srgbClr val="000000"/>
                </a:solidFill>
                <a:latin typeface="Comic Sans MS" panose="030F0702030302020204" pitchFamily="66" charset="0"/>
                <a:ea typeface="微软雅黑" panose="020B0503020204020204" pitchFamily="34" charset="-122"/>
              </a:rPr>
              <a:t>     </a:t>
            </a: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60" name="Text Box 60">
            <a:extLst>
              <a:ext uri="{FF2B5EF4-FFF2-40B4-BE49-F238E27FC236}">
                <a16:creationId xmlns:a16="http://schemas.microsoft.com/office/drawing/2014/main" id="{37E8FC01-8EDE-4557-B603-FAF118E1BC7A}"/>
              </a:ext>
            </a:extLst>
          </p:cNvPr>
          <p:cNvSpPr txBox="1">
            <a:spLocks noChangeArrowheads="1"/>
          </p:cNvSpPr>
          <p:nvPr/>
        </p:nvSpPr>
        <p:spPr bwMode="auto">
          <a:xfrm>
            <a:off x="1943100" y="4614655"/>
            <a:ext cx="946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FIN</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61" name="Text Box 61">
            <a:extLst>
              <a:ext uri="{FF2B5EF4-FFF2-40B4-BE49-F238E27FC236}">
                <a16:creationId xmlns:a16="http://schemas.microsoft.com/office/drawing/2014/main" id="{C2EF00F6-42D2-4CB6-851D-7B2887083BE0}"/>
              </a:ext>
            </a:extLst>
          </p:cNvPr>
          <p:cNvSpPr txBox="1">
            <a:spLocks noChangeArrowheads="1"/>
          </p:cNvSpPr>
          <p:nvPr/>
        </p:nvSpPr>
        <p:spPr bwMode="auto">
          <a:xfrm>
            <a:off x="2970212" y="4663868"/>
            <a:ext cx="8953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同时关闭</a:t>
            </a:r>
          </a:p>
        </p:txBody>
      </p:sp>
      <p:sp>
        <p:nvSpPr>
          <p:cNvPr id="62" name="Text Box 62">
            <a:extLst>
              <a:ext uri="{FF2B5EF4-FFF2-40B4-BE49-F238E27FC236}">
                <a16:creationId xmlns:a16="http://schemas.microsoft.com/office/drawing/2014/main" id="{51199B84-6420-41D2-87A2-00DC6CF83E66}"/>
              </a:ext>
            </a:extLst>
          </p:cNvPr>
          <p:cNvSpPr txBox="1">
            <a:spLocks noChangeArrowheads="1"/>
          </p:cNvSpPr>
          <p:nvPr/>
        </p:nvSpPr>
        <p:spPr bwMode="auto">
          <a:xfrm>
            <a:off x="4056062" y="3390693"/>
            <a:ext cx="946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收到 </a:t>
            </a:r>
            <a:r>
              <a:rPr lang="en-US" altLang="zh-CN" sz="1400">
                <a:solidFill>
                  <a:srgbClr val="000000"/>
                </a:solidFill>
                <a:latin typeface="Comic Sans MS" panose="030F0702030302020204" pitchFamily="66" charset="0"/>
                <a:ea typeface="微软雅黑" panose="020B0503020204020204" pitchFamily="34" charset="-122"/>
              </a:rPr>
              <a:t>FIN</a:t>
            </a:r>
          </a:p>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ACK</a:t>
            </a:r>
          </a:p>
        </p:txBody>
      </p:sp>
      <p:sp>
        <p:nvSpPr>
          <p:cNvPr id="63" name="Text Box 63">
            <a:extLst>
              <a:ext uri="{FF2B5EF4-FFF2-40B4-BE49-F238E27FC236}">
                <a16:creationId xmlns:a16="http://schemas.microsoft.com/office/drawing/2014/main" id="{290ED3A0-7543-478C-A290-752A4D6C6BA0}"/>
              </a:ext>
            </a:extLst>
          </p:cNvPr>
          <p:cNvSpPr txBox="1">
            <a:spLocks noChangeArrowheads="1"/>
          </p:cNvSpPr>
          <p:nvPr/>
        </p:nvSpPr>
        <p:spPr bwMode="auto">
          <a:xfrm>
            <a:off x="3665537" y="1841293"/>
            <a:ext cx="9781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发送 </a:t>
            </a:r>
            <a:r>
              <a:rPr lang="en-US" altLang="zh-CN" sz="1400">
                <a:solidFill>
                  <a:srgbClr val="000000"/>
                </a:solidFill>
                <a:latin typeface="Comic Sans MS" panose="030F0702030302020204" pitchFamily="66" charset="0"/>
                <a:ea typeface="微软雅黑" panose="020B0503020204020204" pitchFamily="34" charset="-122"/>
              </a:rPr>
              <a:t>SYN</a:t>
            </a:r>
          </a:p>
        </p:txBody>
      </p:sp>
      <p:sp>
        <p:nvSpPr>
          <p:cNvPr id="64" name="Text Box 64">
            <a:extLst>
              <a:ext uri="{FF2B5EF4-FFF2-40B4-BE49-F238E27FC236}">
                <a16:creationId xmlns:a16="http://schemas.microsoft.com/office/drawing/2014/main" id="{0A96707C-7F19-4C77-91C5-2594D060B092}"/>
              </a:ext>
            </a:extLst>
          </p:cNvPr>
          <p:cNvSpPr txBox="1">
            <a:spLocks noChangeArrowheads="1"/>
          </p:cNvSpPr>
          <p:nvPr/>
        </p:nvSpPr>
        <p:spPr bwMode="auto">
          <a:xfrm>
            <a:off x="2333625" y="6584743"/>
            <a:ext cx="23177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定时经过两倍报文段寿命后</a:t>
            </a:r>
          </a:p>
        </p:txBody>
      </p:sp>
      <p:sp>
        <p:nvSpPr>
          <p:cNvPr id="65" name="Line 65">
            <a:extLst>
              <a:ext uri="{FF2B5EF4-FFF2-40B4-BE49-F238E27FC236}">
                <a16:creationId xmlns:a16="http://schemas.microsoft.com/office/drawing/2014/main" id="{7CE593CC-2404-4BEF-89CF-EFA0AC9CCA7B}"/>
              </a:ext>
            </a:extLst>
          </p:cNvPr>
          <p:cNvSpPr>
            <a:spLocks noChangeShapeType="1"/>
          </p:cNvSpPr>
          <p:nvPr/>
        </p:nvSpPr>
        <p:spPr bwMode="auto">
          <a:xfrm flipV="1">
            <a:off x="3508375" y="522080"/>
            <a:ext cx="0" cy="758825"/>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6" name="Text Box 66">
            <a:extLst>
              <a:ext uri="{FF2B5EF4-FFF2-40B4-BE49-F238E27FC236}">
                <a16:creationId xmlns:a16="http://schemas.microsoft.com/office/drawing/2014/main" id="{B21C81DC-BB21-4872-989C-6AB890A96F06}"/>
              </a:ext>
            </a:extLst>
          </p:cNvPr>
          <p:cNvSpPr txBox="1">
            <a:spLocks noChangeArrowheads="1"/>
          </p:cNvSpPr>
          <p:nvPr/>
        </p:nvSpPr>
        <p:spPr bwMode="auto">
          <a:xfrm>
            <a:off x="3495675" y="879268"/>
            <a:ext cx="5397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solidFill>
                  <a:srgbClr val="000000"/>
                </a:solidFill>
                <a:latin typeface="Comic Sans MS" panose="030F0702030302020204" pitchFamily="66" charset="0"/>
                <a:ea typeface="微软雅黑" panose="020B0503020204020204" pitchFamily="34" charset="-122"/>
              </a:rPr>
              <a:t>关闭</a:t>
            </a:r>
          </a:p>
        </p:txBody>
      </p:sp>
      <p:sp>
        <p:nvSpPr>
          <p:cNvPr id="67" name="Freeform 67">
            <a:extLst>
              <a:ext uri="{FF2B5EF4-FFF2-40B4-BE49-F238E27FC236}">
                <a16:creationId xmlns:a16="http://schemas.microsoft.com/office/drawing/2014/main" id="{DCF804CA-B6BB-46E4-AF17-D3D7EB883724}"/>
              </a:ext>
            </a:extLst>
          </p:cNvPr>
          <p:cNvSpPr>
            <a:spLocks/>
          </p:cNvSpPr>
          <p:nvPr/>
        </p:nvSpPr>
        <p:spPr bwMode="auto">
          <a:xfrm>
            <a:off x="3981449" y="396668"/>
            <a:ext cx="3417888" cy="6094412"/>
          </a:xfrm>
          <a:custGeom>
            <a:avLst/>
            <a:gdLst>
              <a:gd name="T0" fmla="*/ 2147483646 w 2196"/>
              <a:gd name="T1" fmla="*/ 2147483646 h 4653"/>
              <a:gd name="T2" fmla="*/ 2147483646 w 2196"/>
              <a:gd name="T3" fmla="*/ 2147483646 h 4653"/>
              <a:gd name="T4" fmla="*/ 2147483646 w 2196"/>
              <a:gd name="T5" fmla="*/ 2147483646 h 4653"/>
              <a:gd name="T6" fmla="*/ 2147483646 w 2196"/>
              <a:gd name="T7" fmla="*/ 2147483646 h 4653"/>
              <a:gd name="T8" fmla="*/ 2147483646 w 2196"/>
              <a:gd name="T9" fmla="*/ 2147483646 h 4653"/>
              <a:gd name="T10" fmla="*/ 2147483646 w 2196"/>
              <a:gd name="T11" fmla="*/ 2147483646 h 4653"/>
              <a:gd name="T12" fmla="*/ 2147483646 w 2196"/>
              <a:gd name="T13" fmla="*/ 2147483646 h 4653"/>
              <a:gd name="T14" fmla="*/ 2147483646 w 2196"/>
              <a:gd name="T15" fmla="*/ 2147483646 h 4653"/>
              <a:gd name="T16" fmla="*/ 2147483646 w 2196"/>
              <a:gd name="T17" fmla="*/ 2147483646 h 4653"/>
              <a:gd name="T18" fmla="*/ 2147483646 w 2196"/>
              <a:gd name="T19" fmla="*/ 2147483646 h 4653"/>
              <a:gd name="T20" fmla="*/ 2147483646 w 2196"/>
              <a:gd name="T21" fmla="*/ 2147483646 h 4653"/>
              <a:gd name="T22" fmla="*/ 2147483646 w 2196"/>
              <a:gd name="T23" fmla="*/ 2147483646 h 4653"/>
              <a:gd name="T24" fmla="*/ 2147483646 w 2196"/>
              <a:gd name="T25" fmla="*/ 2147483646 h 4653"/>
              <a:gd name="T26" fmla="*/ 2147483646 w 2196"/>
              <a:gd name="T27" fmla="*/ 0 h 4653"/>
              <a:gd name="T28" fmla="*/ 2147483646 w 2196"/>
              <a:gd name="T29" fmla="*/ 0 h 4653"/>
              <a:gd name="T30" fmla="*/ 0 w 2196"/>
              <a:gd name="T31" fmla="*/ 0 h 46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96" h="4653">
                <a:moveTo>
                  <a:pt x="103" y="4653"/>
                </a:moveTo>
                <a:lnTo>
                  <a:pt x="1518" y="4650"/>
                </a:lnTo>
                <a:lnTo>
                  <a:pt x="1926" y="4650"/>
                </a:lnTo>
                <a:lnTo>
                  <a:pt x="2004" y="4620"/>
                </a:lnTo>
                <a:lnTo>
                  <a:pt x="2082" y="4584"/>
                </a:lnTo>
                <a:lnTo>
                  <a:pt x="2148" y="4500"/>
                </a:lnTo>
                <a:lnTo>
                  <a:pt x="2190" y="4386"/>
                </a:lnTo>
                <a:lnTo>
                  <a:pt x="2195" y="4300"/>
                </a:lnTo>
                <a:lnTo>
                  <a:pt x="2196" y="336"/>
                </a:lnTo>
                <a:lnTo>
                  <a:pt x="2184" y="210"/>
                </a:lnTo>
                <a:lnTo>
                  <a:pt x="2154" y="126"/>
                </a:lnTo>
                <a:lnTo>
                  <a:pt x="2070" y="54"/>
                </a:lnTo>
                <a:lnTo>
                  <a:pt x="1950" y="6"/>
                </a:lnTo>
                <a:lnTo>
                  <a:pt x="1806" y="0"/>
                </a:lnTo>
                <a:lnTo>
                  <a:pt x="256" y="0"/>
                </a:lnTo>
                <a:lnTo>
                  <a:pt x="0" y="0"/>
                </a:lnTo>
              </a:path>
            </a:pathLst>
          </a:custGeom>
          <a:noFill/>
          <a:ln w="57150" cmpd="sng">
            <a:solidFill>
              <a:srgbClr val="FF0000"/>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863449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2911B4-326B-4E73-B560-4A59F61A3B4B}"/>
              </a:ext>
            </a:extLst>
          </p:cNvPr>
          <p:cNvSpPr>
            <a:spLocks noGrp="1"/>
          </p:cNvSpPr>
          <p:nvPr>
            <p:ph type="title"/>
          </p:nvPr>
        </p:nvSpPr>
        <p:spPr/>
        <p:txBody>
          <a:bodyPr/>
          <a:lstStyle/>
          <a:p>
            <a:r>
              <a:rPr lang="en-US" altLang="zh-CN" dirty="0"/>
              <a:t>TCP</a:t>
            </a:r>
            <a:r>
              <a:rPr lang="zh-CN" altLang="en-US" dirty="0"/>
              <a:t>释放连接相关定时器</a:t>
            </a:r>
          </a:p>
        </p:txBody>
      </p:sp>
      <p:sp>
        <p:nvSpPr>
          <p:cNvPr id="3" name="内容占位符 2">
            <a:extLst>
              <a:ext uri="{FF2B5EF4-FFF2-40B4-BE49-F238E27FC236}">
                <a16:creationId xmlns:a16="http://schemas.microsoft.com/office/drawing/2014/main" id="{7A3D1521-D026-4974-9F0D-4E63297C9146}"/>
              </a:ext>
            </a:extLst>
          </p:cNvPr>
          <p:cNvSpPr>
            <a:spLocks noGrp="1"/>
          </p:cNvSpPr>
          <p:nvPr>
            <p:ph idx="1"/>
          </p:nvPr>
        </p:nvSpPr>
        <p:spPr>
          <a:xfrm>
            <a:off x="755576" y="1628800"/>
            <a:ext cx="7772400" cy="4114800"/>
          </a:xfrm>
        </p:spPr>
        <p:txBody>
          <a:bodyPr/>
          <a:lstStyle/>
          <a:p>
            <a:pPr algn="just" eaLnBrk="1" hangingPunct="1"/>
            <a:r>
              <a:rPr lang="zh-CN" altLang="en-US" sz="2800" b="1" dirty="0"/>
              <a:t>保持存活定时器</a:t>
            </a:r>
            <a:r>
              <a:rPr lang="en-US" altLang="zh-CN" sz="2800" b="1" dirty="0"/>
              <a:t>(</a:t>
            </a:r>
            <a:r>
              <a:rPr lang="en-US" altLang="en-US" sz="2800" b="1" dirty="0"/>
              <a:t>Keep-Alive Timer</a:t>
            </a:r>
            <a:r>
              <a:rPr lang="en-US" altLang="zh-CN" sz="2800" b="1" dirty="0"/>
              <a:t>)</a:t>
            </a:r>
            <a:r>
              <a:rPr lang="zh-CN" altLang="en-US" sz="2800" b="1" dirty="0"/>
              <a:t>：</a:t>
            </a:r>
            <a:r>
              <a:rPr lang="zh-CN" altLang="en-GB" sz="2800" dirty="0"/>
              <a:t>当一个连接长时间闲置时，保持存活定时器会超时而使一方去检测另一方是否仍然存在，如果它未得到响应，便终止该连接。</a:t>
            </a:r>
            <a:endParaRPr lang="zh-CN" altLang="en-US" sz="2800" dirty="0"/>
          </a:p>
          <a:p>
            <a:pPr algn="just" eaLnBrk="1" hangingPunct="1"/>
            <a:r>
              <a:rPr lang="zh-CN" altLang="en-US" sz="2800" b="1" dirty="0"/>
              <a:t>闲置定时器</a:t>
            </a:r>
            <a:r>
              <a:rPr lang="en-US" altLang="zh-CN" sz="2800" b="1" dirty="0"/>
              <a:t>(Quiet Timer)</a:t>
            </a:r>
            <a:r>
              <a:rPr lang="zh-CN" altLang="en-US" sz="2800" b="1" dirty="0"/>
              <a:t>：</a:t>
            </a:r>
            <a:r>
              <a:rPr lang="zh-CN" altLang="en-GB" sz="2800" dirty="0"/>
              <a:t>当</a:t>
            </a:r>
            <a:r>
              <a:rPr lang="en-GB" altLang="zh-CN" sz="2800" dirty="0"/>
              <a:t>TCP</a:t>
            </a:r>
            <a:r>
              <a:rPr lang="zh-CN" altLang="en-GB" sz="2800" dirty="0"/>
              <a:t>连接断开后，为防止该连接上的数据段还在网络上，并被后续打开的相同五元组的连接接收，要设置闲置定时器以防止刚刚断开连接的端口号被立即重新使用</a:t>
            </a:r>
            <a:r>
              <a:rPr lang="zh-CN" altLang="en-GB" dirty="0"/>
              <a:t>。</a:t>
            </a:r>
            <a:endParaRPr lang="zh-CN" altLang="en-US" dirty="0"/>
          </a:p>
          <a:p>
            <a:endParaRPr lang="zh-CN" altLang="en-US" dirty="0"/>
          </a:p>
        </p:txBody>
      </p:sp>
      <p:sp>
        <p:nvSpPr>
          <p:cNvPr id="4" name="Rectangle 5">
            <a:extLst>
              <a:ext uri="{FF2B5EF4-FFF2-40B4-BE49-F238E27FC236}">
                <a16:creationId xmlns:a16="http://schemas.microsoft.com/office/drawing/2014/main" id="{1750ED40-FA6F-4B10-BFF2-BDD2491DB20A}"/>
              </a:ext>
            </a:extLst>
          </p:cNvPr>
          <p:cNvSpPr>
            <a:spLocks noChangeArrowheads="1"/>
          </p:cNvSpPr>
          <p:nvPr/>
        </p:nvSpPr>
        <p:spPr bwMode="auto">
          <a:xfrm>
            <a:off x="990600" y="5809491"/>
            <a:ext cx="7039106" cy="50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1" indent="0" defTabSz="914400" eaLnBrk="1" fontAlgn="auto" latinLnBrk="0" hangingPunct="1">
              <a:lnSpc>
                <a:spcPct val="120000"/>
              </a:lnSpc>
              <a:spcBef>
                <a:spcPct val="0"/>
              </a:spcBef>
              <a:spcAft>
                <a:spcPts val="0"/>
              </a:spcAft>
              <a:buClrTx/>
              <a:buSzTx/>
              <a:buFont typeface="Wingdings" panose="05000000000000000000" pitchFamily="2" charset="2"/>
              <a:buNone/>
              <a:tabLst/>
              <a:defRPr/>
            </a:pP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&lt;136.6.23.13:1500, 130.42.85.15:25, TCP&gt;</a:t>
            </a:r>
            <a:endParaRPr kumimoji="0"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1666068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C17BF4-D30F-4424-9D24-18C0615269B5}"/>
              </a:ext>
            </a:extLst>
          </p:cNvPr>
          <p:cNvSpPr>
            <a:spLocks noGrp="1"/>
          </p:cNvSpPr>
          <p:nvPr>
            <p:ph type="title"/>
          </p:nvPr>
        </p:nvSpPr>
        <p:spPr/>
        <p:txBody>
          <a:bodyPr/>
          <a:lstStyle/>
          <a:p>
            <a:r>
              <a:rPr lang="zh-CN" altLang="en-GB" sz="4000" dirty="0"/>
              <a:t>滑动窗口</a:t>
            </a:r>
            <a:r>
              <a:rPr lang="zh-CN" altLang="en-US" sz="4000" dirty="0"/>
              <a:t> </a:t>
            </a:r>
            <a:r>
              <a:rPr lang="en-US" altLang="zh-CN" sz="4000" dirty="0"/>
              <a:t>(</a:t>
            </a:r>
            <a:r>
              <a:rPr lang="en-GB" altLang="zh-CN" sz="4000" dirty="0"/>
              <a:t>Sliding Window)</a:t>
            </a:r>
            <a:endParaRPr lang="zh-CN" altLang="en-US" sz="4000" dirty="0"/>
          </a:p>
        </p:txBody>
      </p:sp>
      <p:sp>
        <p:nvSpPr>
          <p:cNvPr id="3" name="内容占位符 2">
            <a:extLst>
              <a:ext uri="{FF2B5EF4-FFF2-40B4-BE49-F238E27FC236}">
                <a16:creationId xmlns:a16="http://schemas.microsoft.com/office/drawing/2014/main" id="{0408B4AC-DCB9-4F67-9074-34929F233D82}"/>
              </a:ext>
            </a:extLst>
          </p:cNvPr>
          <p:cNvSpPr>
            <a:spLocks noGrp="1"/>
          </p:cNvSpPr>
          <p:nvPr>
            <p:ph idx="1"/>
          </p:nvPr>
        </p:nvSpPr>
        <p:spPr>
          <a:xfrm>
            <a:off x="755576" y="1196752"/>
            <a:ext cx="7772400" cy="4114800"/>
          </a:xfrm>
        </p:spPr>
        <p:txBody>
          <a:bodyPr/>
          <a:lstStyle/>
          <a:p>
            <a:pPr algn="just" eaLnBrk="1" hangingPunct="1">
              <a:lnSpc>
                <a:spcPct val="145000"/>
              </a:lnSpc>
            </a:pPr>
            <a:r>
              <a:rPr lang="zh-CN" altLang="en-GB" sz="2800" b="1" dirty="0"/>
              <a:t>可靠有序的传输</a:t>
            </a:r>
          </a:p>
          <a:p>
            <a:pPr lvl="1" algn="just" eaLnBrk="1" hangingPunct="1">
              <a:lnSpc>
                <a:spcPct val="145000"/>
              </a:lnSpc>
            </a:pPr>
            <a:r>
              <a:rPr lang="zh-CN" altLang="en-GB" sz="2300" b="1" dirty="0"/>
              <a:t>使用</a:t>
            </a:r>
            <a:r>
              <a:rPr lang="zh-CN" altLang="en-GB" sz="2300" b="1" dirty="0">
                <a:solidFill>
                  <a:srgbClr val="0000FF"/>
                </a:solidFill>
              </a:rPr>
              <a:t>发送缓存和接收缓存</a:t>
            </a:r>
            <a:r>
              <a:rPr lang="zh-CN" altLang="en-GB" sz="2300" b="1" dirty="0"/>
              <a:t>，只有被确认，窗口才滑动</a:t>
            </a:r>
            <a:endParaRPr lang="en-GB" altLang="zh-CN" sz="2300" b="1" dirty="0"/>
          </a:p>
          <a:p>
            <a:pPr algn="just" eaLnBrk="1" hangingPunct="1">
              <a:lnSpc>
                <a:spcPct val="145000"/>
              </a:lnSpc>
            </a:pPr>
            <a:r>
              <a:rPr lang="zh-CN" altLang="en-GB" sz="2800" b="1" dirty="0"/>
              <a:t>流量控制</a:t>
            </a:r>
          </a:p>
          <a:p>
            <a:pPr lvl="1" algn="just" eaLnBrk="1" hangingPunct="1">
              <a:lnSpc>
                <a:spcPct val="145000"/>
              </a:lnSpc>
            </a:pPr>
            <a:r>
              <a:rPr lang="zh-CN" altLang="en-GB" sz="2300" b="1" dirty="0"/>
              <a:t>接收方可根据可用</a:t>
            </a:r>
            <a:r>
              <a:rPr lang="zh-CN" altLang="en-GB" sz="2300" b="1" dirty="0">
                <a:solidFill>
                  <a:srgbClr val="FF0000"/>
                </a:solidFill>
              </a:rPr>
              <a:t>剩余缓冲区</a:t>
            </a:r>
            <a:r>
              <a:rPr lang="zh-CN" altLang="en-GB" sz="2300" b="1" dirty="0"/>
              <a:t>来指定窗口大小，</a:t>
            </a:r>
            <a:r>
              <a:rPr lang="zh-CN" altLang="en-US" sz="2300" b="1" dirty="0"/>
              <a:t>并通知发送端，发送端根据窗口大小来设置发送窗口大小</a:t>
            </a:r>
            <a:endParaRPr lang="en-US" altLang="zh-CN" sz="2300" b="1" dirty="0"/>
          </a:p>
          <a:p>
            <a:pPr lvl="2" algn="just" eaLnBrk="1" hangingPunct="1">
              <a:lnSpc>
                <a:spcPct val="145000"/>
              </a:lnSpc>
              <a:buFont typeface="Wingdings" panose="05000000000000000000" pitchFamily="2" charset="2"/>
              <a:buChar char="ü"/>
            </a:pPr>
            <a:r>
              <a:rPr lang="zh-CN" altLang="en-GB" sz="2000" b="1" dirty="0"/>
              <a:t>当缓冲区满，接收方可以发送一个窗口大小为</a:t>
            </a:r>
            <a:r>
              <a:rPr lang="en-GB" altLang="zh-CN" sz="2000" b="1" dirty="0"/>
              <a:t>0</a:t>
            </a:r>
            <a:r>
              <a:rPr lang="zh-CN" altLang="en-GB" sz="2000" b="1" dirty="0"/>
              <a:t>的数据段，指示发送方停止发送数据。但此时仍可以发送</a:t>
            </a:r>
            <a:r>
              <a:rPr lang="zh-CN" altLang="en-GB" sz="2000" b="1" dirty="0">
                <a:solidFill>
                  <a:srgbClr val="FF0000"/>
                </a:solidFill>
              </a:rPr>
              <a:t>紧急数据 </a:t>
            </a:r>
            <a:r>
              <a:rPr lang="zh-CN" altLang="en-GB" sz="2000" b="1" dirty="0"/>
              <a:t>（如用户紧急停止进程）和</a:t>
            </a:r>
            <a:r>
              <a:rPr lang="zh-CN" altLang="en-GB" sz="2000" b="1" dirty="0">
                <a:solidFill>
                  <a:srgbClr val="FF0000"/>
                </a:solidFill>
              </a:rPr>
              <a:t>一字节的通知对方更新窗口大小的数据段</a:t>
            </a:r>
            <a:r>
              <a:rPr lang="zh-CN" altLang="en-GB" sz="2000" b="1" dirty="0"/>
              <a:t>。</a:t>
            </a:r>
            <a:endParaRPr lang="en-US" altLang="zh-CN" sz="2000" b="1" dirty="0"/>
          </a:p>
          <a:p>
            <a:pPr algn="just" eaLnBrk="1" hangingPunct="1">
              <a:lnSpc>
                <a:spcPct val="145000"/>
              </a:lnSpc>
            </a:pPr>
            <a:r>
              <a:rPr lang="zh-CN" altLang="en-US" sz="2800" b="1" dirty="0"/>
              <a:t>拥塞控制（先不考虑）</a:t>
            </a:r>
            <a:endParaRPr lang="zh-CN" altLang="en-GB" sz="2800" b="1" dirty="0"/>
          </a:p>
          <a:p>
            <a:endParaRPr lang="zh-CN" altLang="en-US" dirty="0"/>
          </a:p>
        </p:txBody>
      </p:sp>
    </p:spTree>
    <p:extLst>
      <p:ext uri="{BB962C8B-B14F-4D97-AF65-F5344CB8AC3E}">
        <p14:creationId xmlns:p14="http://schemas.microsoft.com/office/powerpoint/2010/main" val="2023488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44785B-96ED-4649-8DF0-8082EDD072EA}"/>
              </a:ext>
            </a:extLst>
          </p:cNvPr>
          <p:cNvSpPr>
            <a:spLocks noGrp="1"/>
          </p:cNvSpPr>
          <p:nvPr>
            <p:ph type="title"/>
          </p:nvPr>
        </p:nvSpPr>
        <p:spPr/>
        <p:txBody>
          <a:bodyPr/>
          <a:lstStyle/>
          <a:p>
            <a:r>
              <a:rPr lang="en-US" altLang="zh-CN" dirty="0"/>
              <a:t>TCP</a:t>
            </a:r>
            <a:r>
              <a:rPr lang="zh-CN" altLang="en-US" dirty="0"/>
              <a:t>滑动窗口举例</a:t>
            </a:r>
            <a:r>
              <a:rPr lang="en-US" altLang="zh-CN" dirty="0"/>
              <a:t>1</a:t>
            </a:r>
            <a:endParaRPr lang="zh-CN" altLang="en-US" dirty="0"/>
          </a:p>
        </p:txBody>
      </p:sp>
      <p:sp>
        <p:nvSpPr>
          <p:cNvPr id="3" name="内容占位符 2">
            <a:extLst>
              <a:ext uri="{FF2B5EF4-FFF2-40B4-BE49-F238E27FC236}">
                <a16:creationId xmlns:a16="http://schemas.microsoft.com/office/drawing/2014/main" id="{B267448B-9371-4FCF-8925-080666E5D843}"/>
              </a:ext>
            </a:extLst>
          </p:cNvPr>
          <p:cNvSpPr>
            <a:spLocks noGrp="1"/>
          </p:cNvSpPr>
          <p:nvPr>
            <p:ph idx="1"/>
          </p:nvPr>
        </p:nvSpPr>
        <p:spPr>
          <a:xfrm>
            <a:off x="304800" y="1219200"/>
            <a:ext cx="8537575" cy="2362200"/>
          </a:xfrm>
        </p:spPr>
        <p:txBody>
          <a:bodyPr/>
          <a:lstStyle/>
          <a:p>
            <a:pPr algn="just" eaLnBrk="1" hangingPunct="1">
              <a:lnSpc>
                <a:spcPct val="135000"/>
              </a:lnSpc>
            </a:pPr>
            <a:r>
              <a:rPr lang="zh-CN" altLang="en-US" sz="2400" b="1" dirty="0"/>
              <a:t>发送端要发送 </a:t>
            </a:r>
            <a:r>
              <a:rPr lang="en-US" altLang="zh-CN" sz="2400" b="1" dirty="0"/>
              <a:t>900 </a:t>
            </a:r>
            <a:r>
              <a:rPr lang="zh-CN" altLang="en-US" sz="2400" b="1" dirty="0"/>
              <a:t>字节长的数据，划分为 </a:t>
            </a:r>
            <a:r>
              <a:rPr lang="en-US" altLang="zh-CN" sz="2400" b="1" dirty="0"/>
              <a:t>9 </a:t>
            </a:r>
            <a:r>
              <a:rPr lang="zh-CN" altLang="en-US" sz="2400" b="1" dirty="0"/>
              <a:t>个 </a:t>
            </a:r>
            <a:r>
              <a:rPr lang="en-US" altLang="zh-CN" sz="2400" b="1" dirty="0"/>
              <a:t>100 </a:t>
            </a:r>
            <a:r>
              <a:rPr lang="zh-CN" altLang="en-US" sz="2400" b="1" dirty="0"/>
              <a:t>字节长的数据段</a:t>
            </a:r>
            <a:r>
              <a:rPr lang="en-US" altLang="zh-CN" sz="2400" b="1" dirty="0"/>
              <a:t>(MSS)</a:t>
            </a:r>
            <a:r>
              <a:rPr lang="zh-CN" altLang="en-US" sz="2400" b="1" dirty="0"/>
              <a:t>，而发送窗口确定为 </a:t>
            </a:r>
            <a:r>
              <a:rPr lang="en-US" altLang="zh-CN" sz="2400" b="1" dirty="0"/>
              <a:t>500 </a:t>
            </a:r>
            <a:r>
              <a:rPr lang="zh-CN" altLang="en-US" sz="2400" b="1" dirty="0"/>
              <a:t>字节</a:t>
            </a:r>
          </a:p>
          <a:p>
            <a:pPr algn="just" eaLnBrk="1" hangingPunct="1">
              <a:lnSpc>
                <a:spcPct val="135000"/>
              </a:lnSpc>
            </a:pPr>
            <a:r>
              <a:rPr lang="zh-CN" altLang="en-US" sz="2400" b="1" dirty="0"/>
              <a:t>发送端只要收到了对方的确认，发送窗口就可前移</a:t>
            </a:r>
          </a:p>
          <a:p>
            <a:pPr algn="just" eaLnBrk="1" hangingPunct="1">
              <a:lnSpc>
                <a:spcPct val="135000"/>
              </a:lnSpc>
            </a:pPr>
            <a:r>
              <a:rPr lang="zh-CN" altLang="en-US" sz="2400" b="1" dirty="0"/>
              <a:t>发送 </a:t>
            </a:r>
            <a:r>
              <a:rPr lang="en-US" altLang="zh-CN" sz="2400" b="1" dirty="0"/>
              <a:t>TCP </a:t>
            </a:r>
            <a:r>
              <a:rPr lang="zh-CN" altLang="en-US" sz="2400" b="1" dirty="0"/>
              <a:t>要维护一个指针。每发送一个数据段，指针就向前移动一个数据段的距离</a:t>
            </a:r>
          </a:p>
          <a:p>
            <a:endParaRPr lang="zh-CN" altLang="en-US" dirty="0"/>
          </a:p>
        </p:txBody>
      </p:sp>
      <p:pic>
        <p:nvPicPr>
          <p:cNvPr id="4" name="Picture 4" descr="1">
            <a:extLst>
              <a:ext uri="{FF2B5EF4-FFF2-40B4-BE49-F238E27FC236}">
                <a16:creationId xmlns:a16="http://schemas.microsoft.com/office/drawing/2014/main" id="{1BA165B5-B6FC-4826-88DE-36D20263D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 y="4191000"/>
            <a:ext cx="89646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094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28B6C-FF8A-467B-9A9A-630734A682C6}"/>
              </a:ext>
            </a:extLst>
          </p:cNvPr>
          <p:cNvSpPr>
            <a:spLocks noGrp="1"/>
          </p:cNvSpPr>
          <p:nvPr>
            <p:ph type="title"/>
          </p:nvPr>
        </p:nvSpPr>
        <p:spPr/>
        <p:txBody>
          <a:bodyPr/>
          <a:lstStyle/>
          <a:p>
            <a:r>
              <a:rPr lang="en-US" altLang="zh-CN" dirty="0"/>
              <a:t>TCP</a:t>
            </a:r>
            <a:r>
              <a:rPr lang="zh-CN" altLang="en-US" dirty="0"/>
              <a:t>滑动窗口举例</a:t>
            </a:r>
            <a:r>
              <a:rPr lang="en-US" altLang="zh-CN" dirty="0"/>
              <a:t>1-</a:t>
            </a:r>
            <a:r>
              <a:rPr lang="zh-CN" altLang="en-US" dirty="0"/>
              <a:t>续</a:t>
            </a:r>
          </a:p>
        </p:txBody>
      </p:sp>
      <p:sp>
        <p:nvSpPr>
          <p:cNvPr id="3" name="内容占位符 2">
            <a:extLst>
              <a:ext uri="{FF2B5EF4-FFF2-40B4-BE49-F238E27FC236}">
                <a16:creationId xmlns:a16="http://schemas.microsoft.com/office/drawing/2014/main" id="{D33143FF-DC02-4A1D-B879-7EB4638677BD}"/>
              </a:ext>
            </a:extLst>
          </p:cNvPr>
          <p:cNvSpPr>
            <a:spLocks noGrp="1"/>
          </p:cNvSpPr>
          <p:nvPr>
            <p:ph idx="1"/>
          </p:nvPr>
        </p:nvSpPr>
        <p:spPr>
          <a:xfrm>
            <a:off x="304800" y="1219200"/>
            <a:ext cx="8537575" cy="1676400"/>
          </a:xfrm>
        </p:spPr>
        <p:txBody>
          <a:bodyPr/>
          <a:lstStyle/>
          <a:p>
            <a:pPr algn="just" eaLnBrk="1" hangingPunct="1">
              <a:lnSpc>
                <a:spcPct val="135000"/>
              </a:lnSpc>
            </a:pPr>
            <a:r>
              <a:rPr lang="zh-CN" altLang="en-US" sz="2400" b="1" dirty="0"/>
              <a:t>发送端已发送了 </a:t>
            </a:r>
            <a:r>
              <a:rPr lang="en-US" altLang="zh-CN" sz="2400" b="1" dirty="0"/>
              <a:t>400 </a:t>
            </a:r>
            <a:r>
              <a:rPr lang="zh-CN" altLang="en-US" sz="2400" b="1" dirty="0"/>
              <a:t>字节的数据，但只收到对前 </a:t>
            </a:r>
            <a:r>
              <a:rPr lang="en-US" altLang="zh-CN" sz="2400" b="1" dirty="0"/>
              <a:t>200 </a:t>
            </a:r>
            <a:r>
              <a:rPr lang="zh-CN" altLang="en-US" sz="2400" b="1" dirty="0"/>
              <a:t>字节数据的确认，同时窗口大小不变。</a:t>
            </a:r>
          </a:p>
          <a:p>
            <a:pPr algn="just" eaLnBrk="1" hangingPunct="1">
              <a:lnSpc>
                <a:spcPct val="135000"/>
              </a:lnSpc>
            </a:pPr>
            <a:r>
              <a:rPr lang="zh-CN" altLang="en-US" sz="2400" b="1" dirty="0"/>
              <a:t>现在发送端还可发送 </a:t>
            </a:r>
            <a:r>
              <a:rPr lang="en-US" altLang="zh-CN" sz="2400" b="1" dirty="0"/>
              <a:t>300 </a:t>
            </a:r>
            <a:r>
              <a:rPr lang="zh-CN" altLang="en-US" sz="2400" b="1" dirty="0"/>
              <a:t>字节</a:t>
            </a:r>
          </a:p>
          <a:p>
            <a:endParaRPr lang="zh-CN" altLang="en-US" dirty="0"/>
          </a:p>
        </p:txBody>
      </p:sp>
      <p:pic>
        <p:nvPicPr>
          <p:cNvPr id="4" name="Picture 5" descr="1">
            <a:extLst>
              <a:ext uri="{FF2B5EF4-FFF2-40B4-BE49-F238E27FC236}">
                <a16:creationId xmlns:a16="http://schemas.microsoft.com/office/drawing/2014/main" id="{92651037-E6EE-419F-A9C8-826BEDBB5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 y="3832225"/>
            <a:ext cx="91090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188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0246D-B04C-44A7-B4BD-6681FEC8064B}"/>
              </a:ext>
            </a:extLst>
          </p:cNvPr>
          <p:cNvSpPr>
            <a:spLocks noGrp="1"/>
          </p:cNvSpPr>
          <p:nvPr>
            <p:ph type="title"/>
          </p:nvPr>
        </p:nvSpPr>
        <p:spPr/>
        <p:txBody>
          <a:bodyPr/>
          <a:lstStyle/>
          <a:p>
            <a:r>
              <a:rPr lang="en-US" altLang="zh-CN" dirty="0"/>
              <a:t>TCP</a:t>
            </a:r>
            <a:r>
              <a:rPr lang="zh-CN" altLang="en-US" dirty="0"/>
              <a:t>滑动窗口举例</a:t>
            </a:r>
            <a:r>
              <a:rPr lang="en-US" altLang="zh-CN" dirty="0"/>
              <a:t>1-</a:t>
            </a:r>
            <a:r>
              <a:rPr lang="zh-CN" altLang="en-US" dirty="0"/>
              <a:t>续</a:t>
            </a:r>
          </a:p>
        </p:txBody>
      </p:sp>
      <p:sp>
        <p:nvSpPr>
          <p:cNvPr id="3" name="内容占位符 2">
            <a:extLst>
              <a:ext uri="{FF2B5EF4-FFF2-40B4-BE49-F238E27FC236}">
                <a16:creationId xmlns:a16="http://schemas.microsoft.com/office/drawing/2014/main" id="{EC0FA164-CAA5-4914-ABC9-FE25109F012D}"/>
              </a:ext>
            </a:extLst>
          </p:cNvPr>
          <p:cNvSpPr>
            <a:spLocks noGrp="1"/>
          </p:cNvSpPr>
          <p:nvPr>
            <p:ph idx="1"/>
          </p:nvPr>
        </p:nvSpPr>
        <p:spPr>
          <a:xfrm>
            <a:off x="304800" y="1219200"/>
            <a:ext cx="8537575" cy="1752600"/>
          </a:xfrm>
        </p:spPr>
        <p:txBody>
          <a:bodyPr/>
          <a:lstStyle/>
          <a:p>
            <a:pPr algn="just" eaLnBrk="1" hangingPunct="1">
              <a:lnSpc>
                <a:spcPct val="135000"/>
              </a:lnSpc>
            </a:pPr>
            <a:r>
              <a:rPr lang="zh-CN" altLang="en-US" sz="2400" b="1" dirty="0"/>
              <a:t>发送端收到了对方对前 </a:t>
            </a:r>
            <a:r>
              <a:rPr lang="en-US" altLang="zh-CN" sz="2400" b="1" dirty="0"/>
              <a:t>400 </a:t>
            </a:r>
            <a:r>
              <a:rPr lang="zh-CN" altLang="en-US" sz="2400" b="1" dirty="0"/>
              <a:t>字节数据的确认，但对方通知发送端必须</a:t>
            </a:r>
            <a:r>
              <a:rPr lang="zh-CN" altLang="en-US" sz="2400" b="1" dirty="0">
                <a:solidFill>
                  <a:srgbClr val="FF0000"/>
                </a:solidFill>
              </a:rPr>
              <a:t>把窗口减小到 </a:t>
            </a:r>
            <a:r>
              <a:rPr lang="en-US" altLang="zh-CN" sz="2400" b="1" dirty="0">
                <a:solidFill>
                  <a:srgbClr val="FF0000"/>
                </a:solidFill>
              </a:rPr>
              <a:t>400 </a:t>
            </a:r>
            <a:r>
              <a:rPr lang="zh-CN" altLang="en-US" sz="2400" b="1" dirty="0">
                <a:solidFill>
                  <a:srgbClr val="FF0000"/>
                </a:solidFill>
              </a:rPr>
              <a:t>字节</a:t>
            </a:r>
            <a:r>
              <a:rPr lang="zh-CN" altLang="en-US" sz="2400" b="1" dirty="0"/>
              <a:t>。</a:t>
            </a:r>
          </a:p>
          <a:p>
            <a:pPr algn="just" eaLnBrk="1" hangingPunct="1">
              <a:lnSpc>
                <a:spcPct val="135000"/>
              </a:lnSpc>
            </a:pPr>
            <a:r>
              <a:rPr lang="zh-CN" altLang="en-US" sz="2400" b="1" dirty="0"/>
              <a:t>现在发送端最多还可发送 </a:t>
            </a:r>
            <a:r>
              <a:rPr lang="en-US" altLang="zh-CN" sz="2400" b="1" dirty="0"/>
              <a:t>400 </a:t>
            </a:r>
            <a:r>
              <a:rPr lang="zh-CN" altLang="en-US" sz="2400" b="1" dirty="0"/>
              <a:t>字节的数据。</a:t>
            </a:r>
          </a:p>
          <a:p>
            <a:endParaRPr lang="zh-CN" altLang="en-US" dirty="0"/>
          </a:p>
        </p:txBody>
      </p:sp>
      <p:pic>
        <p:nvPicPr>
          <p:cNvPr id="4" name="Picture 4" descr="1">
            <a:extLst>
              <a:ext uri="{FF2B5EF4-FFF2-40B4-BE49-F238E27FC236}">
                <a16:creationId xmlns:a16="http://schemas.microsoft.com/office/drawing/2014/main" id="{DBB4BEC4-52B6-4A0B-9A33-579DB30E8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7762"/>
            <a:ext cx="91440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359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4E142E-9AE6-4981-82CE-DA75337CC105}"/>
              </a:ext>
            </a:extLst>
          </p:cNvPr>
          <p:cNvSpPr>
            <a:spLocks noGrp="1"/>
          </p:cNvSpPr>
          <p:nvPr>
            <p:ph type="title"/>
          </p:nvPr>
        </p:nvSpPr>
        <p:spPr/>
        <p:txBody>
          <a:bodyPr/>
          <a:lstStyle/>
          <a:p>
            <a:r>
              <a:rPr lang="en-US" altLang="zh-CN" dirty="0"/>
              <a:t>TCP</a:t>
            </a:r>
            <a:r>
              <a:rPr lang="zh-CN" altLang="en-US" dirty="0"/>
              <a:t>滑动窗口举例</a:t>
            </a:r>
            <a:r>
              <a:rPr lang="en-US" altLang="zh-CN" dirty="0"/>
              <a:t>2</a:t>
            </a:r>
            <a:endParaRPr lang="zh-CN" altLang="en-US" dirty="0"/>
          </a:p>
        </p:txBody>
      </p:sp>
      <p:sp>
        <p:nvSpPr>
          <p:cNvPr id="3" name="内容占位符 2">
            <a:extLst>
              <a:ext uri="{FF2B5EF4-FFF2-40B4-BE49-F238E27FC236}">
                <a16:creationId xmlns:a16="http://schemas.microsoft.com/office/drawing/2014/main" id="{CA2B719A-AA88-4C27-AC61-48B4EEB545DC}"/>
              </a:ext>
            </a:extLst>
          </p:cNvPr>
          <p:cNvSpPr>
            <a:spLocks noGrp="1"/>
          </p:cNvSpPr>
          <p:nvPr>
            <p:ph idx="1"/>
          </p:nvPr>
        </p:nvSpPr>
        <p:spPr>
          <a:xfrm>
            <a:off x="304800" y="1219200"/>
            <a:ext cx="8537575" cy="1295400"/>
          </a:xfrm>
        </p:spPr>
        <p:txBody>
          <a:bodyPr/>
          <a:lstStyle/>
          <a:p>
            <a:pPr algn="just">
              <a:lnSpc>
                <a:spcPct val="110000"/>
              </a:lnSpc>
            </a:pPr>
            <a:r>
              <a:rPr lang="zh-CN" altLang="en-US" sz="2200" b="1" dirty="0"/>
              <a:t>我们可以注意到，主机</a:t>
            </a:r>
            <a:r>
              <a:rPr lang="en-US" altLang="zh-CN" sz="2200" b="1" dirty="0"/>
              <a:t>B</a:t>
            </a:r>
            <a:r>
              <a:rPr lang="zh-CN" altLang="en-US" sz="2200" b="1" dirty="0"/>
              <a:t>进行了三次流量控制，</a:t>
            </a:r>
            <a:r>
              <a:rPr lang="zh-CN" altLang="en-US" sz="2200" b="1" dirty="0">
                <a:solidFill>
                  <a:srgbClr val="FF0000"/>
                </a:solidFill>
              </a:rPr>
              <a:t>第一将窗口减小为</a:t>
            </a:r>
            <a:r>
              <a:rPr lang="en-US" altLang="zh-CN" sz="2200" b="1" dirty="0">
                <a:solidFill>
                  <a:srgbClr val="FF0000"/>
                </a:solidFill>
              </a:rPr>
              <a:t>300</a:t>
            </a:r>
            <a:r>
              <a:rPr lang="zh-CN" altLang="en-US" sz="2200" b="1" dirty="0">
                <a:solidFill>
                  <a:srgbClr val="FF0000"/>
                </a:solidFill>
              </a:rPr>
              <a:t>字节，第二次又较少为</a:t>
            </a:r>
            <a:r>
              <a:rPr lang="en-US" altLang="zh-CN" sz="2200" b="1" dirty="0">
                <a:solidFill>
                  <a:srgbClr val="FF0000"/>
                </a:solidFill>
              </a:rPr>
              <a:t>200</a:t>
            </a:r>
            <a:r>
              <a:rPr lang="zh-CN" altLang="en-US" sz="2200" b="1" dirty="0">
                <a:solidFill>
                  <a:srgbClr val="FF0000"/>
                </a:solidFill>
              </a:rPr>
              <a:t>字节，最后减少到</a:t>
            </a:r>
            <a:r>
              <a:rPr lang="en-US" altLang="zh-CN" sz="2200" b="1" dirty="0">
                <a:solidFill>
                  <a:srgbClr val="FF0000"/>
                </a:solidFill>
              </a:rPr>
              <a:t>0</a:t>
            </a:r>
            <a:r>
              <a:rPr lang="zh-CN" altLang="en-US" sz="2200" b="1" dirty="0"/>
              <a:t>，既不允许对方发送数据。直到主机</a:t>
            </a:r>
            <a:r>
              <a:rPr lang="en-US" altLang="zh-CN" sz="2200" b="1" dirty="0"/>
              <a:t>B</a:t>
            </a:r>
            <a:r>
              <a:rPr lang="zh-CN" altLang="en-US" sz="2200" b="1" dirty="0"/>
              <a:t>重新发出一个新的窗口值为止。</a:t>
            </a:r>
          </a:p>
          <a:p>
            <a:endParaRPr lang="zh-CN" altLang="en-US" dirty="0"/>
          </a:p>
        </p:txBody>
      </p:sp>
      <p:sp>
        <p:nvSpPr>
          <p:cNvPr id="4" name="Line 3">
            <a:extLst>
              <a:ext uri="{FF2B5EF4-FFF2-40B4-BE49-F238E27FC236}">
                <a16:creationId xmlns:a16="http://schemas.microsoft.com/office/drawing/2014/main" id="{D3F4A3A7-70D0-4FFA-944A-C5C75A16EC45}"/>
              </a:ext>
            </a:extLst>
          </p:cNvPr>
          <p:cNvSpPr>
            <a:spLocks noChangeShapeType="1"/>
          </p:cNvSpPr>
          <p:nvPr/>
        </p:nvSpPr>
        <p:spPr bwMode="auto">
          <a:xfrm>
            <a:off x="3668713" y="2705103"/>
            <a:ext cx="74612" cy="3833812"/>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5" name="Group 4">
            <a:extLst>
              <a:ext uri="{FF2B5EF4-FFF2-40B4-BE49-F238E27FC236}">
                <a16:creationId xmlns:a16="http://schemas.microsoft.com/office/drawing/2014/main" id="{83EB7D4E-46F2-4925-B537-4A9DCA332D80}"/>
              </a:ext>
            </a:extLst>
          </p:cNvPr>
          <p:cNvGrpSpPr>
            <a:grpSpLocks/>
          </p:cNvGrpSpPr>
          <p:nvPr/>
        </p:nvGrpSpPr>
        <p:grpSpPr bwMode="auto">
          <a:xfrm>
            <a:off x="466725" y="2558998"/>
            <a:ext cx="3190875" cy="366713"/>
            <a:chOff x="268" y="1116"/>
            <a:chExt cx="2010" cy="231"/>
          </a:xfrm>
        </p:grpSpPr>
        <p:sp>
          <p:nvSpPr>
            <p:cNvPr id="6" name="Line 5">
              <a:extLst>
                <a:ext uri="{FF2B5EF4-FFF2-40B4-BE49-F238E27FC236}">
                  <a16:creationId xmlns:a16="http://schemas.microsoft.com/office/drawing/2014/main" id="{098E7312-32EE-436E-8067-E5B7A790359B}"/>
                </a:ext>
              </a:extLst>
            </p:cNvPr>
            <p:cNvSpPr>
              <a:spLocks noChangeShapeType="1"/>
            </p:cNvSpPr>
            <p:nvPr/>
          </p:nvSpPr>
          <p:spPr bwMode="auto">
            <a:xfrm>
              <a:off x="268" y="1340"/>
              <a:ext cx="2010" cy="0"/>
            </a:xfrm>
            <a:prstGeom prst="line">
              <a:avLst/>
            </a:prstGeom>
            <a:noFill/>
            <a:ln w="2857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Rectangle 6">
              <a:extLst>
                <a:ext uri="{FF2B5EF4-FFF2-40B4-BE49-F238E27FC236}">
                  <a16:creationId xmlns:a16="http://schemas.microsoft.com/office/drawing/2014/main" id="{5ED587AE-CE5A-4A13-BC1D-62BFFC537C7A}"/>
                </a:ext>
              </a:extLst>
            </p:cNvPr>
            <p:cNvSpPr>
              <a:spLocks noChangeArrowheads="1"/>
            </p:cNvSpPr>
            <p:nvPr/>
          </p:nvSpPr>
          <p:spPr bwMode="auto">
            <a:xfrm>
              <a:off x="706" y="1116"/>
              <a:ext cx="7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SEQ = 1</a:t>
              </a:r>
            </a:p>
          </p:txBody>
        </p:sp>
      </p:grpSp>
      <p:grpSp>
        <p:nvGrpSpPr>
          <p:cNvPr id="8" name="Group 7">
            <a:extLst>
              <a:ext uri="{FF2B5EF4-FFF2-40B4-BE49-F238E27FC236}">
                <a16:creationId xmlns:a16="http://schemas.microsoft.com/office/drawing/2014/main" id="{76EE054E-BDF1-43C1-8396-5534F2BC50B8}"/>
              </a:ext>
            </a:extLst>
          </p:cNvPr>
          <p:cNvGrpSpPr>
            <a:grpSpLocks/>
          </p:cNvGrpSpPr>
          <p:nvPr/>
        </p:nvGrpSpPr>
        <p:grpSpPr bwMode="auto">
          <a:xfrm>
            <a:off x="468313" y="4876752"/>
            <a:ext cx="3186112" cy="366713"/>
            <a:chOff x="269" y="2991"/>
            <a:chExt cx="2007" cy="231"/>
          </a:xfrm>
        </p:grpSpPr>
        <p:sp>
          <p:nvSpPr>
            <p:cNvPr id="9" name="Line 8">
              <a:extLst>
                <a:ext uri="{FF2B5EF4-FFF2-40B4-BE49-F238E27FC236}">
                  <a16:creationId xmlns:a16="http://schemas.microsoft.com/office/drawing/2014/main" id="{CE4C7682-6832-4B44-A564-7167824D3E93}"/>
                </a:ext>
              </a:extLst>
            </p:cNvPr>
            <p:cNvSpPr>
              <a:spLocks noChangeShapeType="1"/>
            </p:cNvSpPr>
            <p:nvPr/>
          </p:nvSpPr>
          <p:spPr bwMode="auto">
            <a:xfrm>
              <a:off x="269" y="3195"/>
              <a:ext cx="2007" cy="0"/>
            </a:xfrm>
            <a:prstGeom prst="line">
              <a:avLst/>
            </a:prstGeom>
            <a:noFill/>
            <a:ln w="2857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Rectangle 9">
              <a:extLst>
                <a:ext uri="{FF2B5EF4-FFF2-40B4-BE49-F238E27FC236}">
                  <a16:creationId xmlns:a16="http://schemas.microsoft.com/office/drawing/2014/main" id="{C17441DA-4192-45A2-92F6-E588C3D7A9C3}"/>
                </a:ext>
              </a:extLst>
            </p:cNvPr>
            <p:cNvSpPr>
              <a:spLocks noChangeArrowheads="1"/>
            </p:cNvSpPr>
            <p:nvPr/>
          </p:nvSpPr>
          <p:spPr bwMode="auto">
            <a:xfrm>
              <a:off x="685" y="2991"/>
              <a:ext cx="9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SEQ = 201</a:t>
              </a:r>
            </a:p>
          </p:txBody>
        </p:sp>
      </p:grpSp>
      <p:grpSp>
        <p:nvGrpSpPr>
          <p:cNvPr id="11" name="Group 10">
            <a:extLst>
              <a:ext uri="{FF2B5EF4-FFF2-40B4-BE49-F238E27FC236}">
                <a16:creationId xmlns:a16="http://schemas.microsoft.com/office/drawing/2014/main" id="{91F7B833-5457-4308-BD8E-D8BE8F9B6599}"/>
              </a:ext>
            </a:extLst>
          </p:cNvPr>
          <p:cNvGrpSpPr>
            <a:grpSpLocks/>
          </p:cNvGrpSpPr>
          <p:nvPr/>
        </p:nvGrpSpPr>
        <p:grpSpPr bwMode="auto">
          <a:xfrm>
            <a:off x="469900" y="4571953"/>
            <a:ext cx="3182938" cy="366713"/>
            <a:chOff x="270" y="2702"/>
            <a:chExt cx="2005" cy="231"/>
          </a:xfrm>
        </p:grpSpPr>
        <p:sp>
          <p:nvSpPr>
            <p:cNvPr id="12" name="Line 11">
              <a:extLst>
                <a:ext uri="{FF2B5EF4-FFF2-40B4-BE49-F238E27FC236}">
                  <a16:creationId xmlns:a16="http://schemas.microsoft.com/office/drawing/2014/main" id="{4B2268B6-2C72-4687-8988-99220EF28A56}"/>
                </a:ext>
              </a:extLst>
            </p:cNvPr>
            <p:cNvSpPr>
              <a:spLocks noChangeShapeType="1"/>
            </p:cNvSpPr>
            <p:nvPr/>
          </p:nvSpPr>
          <p:spPr bwMode="auto">
            <a:xfrm>
              <a:off x="270" y="2890"/>
              <a:ext cx="2005" cy="0"/>
            </a:xfrm>
            <a:prstGeom prst="line">
              <a:avLst/>
            </a:prstGeom>
            <a:noFill/>
            <a:ln w="2857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 name="Rectangle 12">
              <a:extLst>
                <a:ext uri="{FF2B5EF4-FFF2-40B4-BE49-F238E27FC236}">
                  <a16:creationId xmlns:a16="http://schemas.microsoft.com/office/drawing/2014/main" id="{F7439B04-EA93-44AB-A53E-ED56A857B89B}"/>
                </a:ext>
              </a:extLst>
            </p:cNvPr>
            <p:cNvSpPr>
              <a:spLocks noChangeArrowheads="1"/>
            </p:cNvSpPr>
            <p:nvPr/>
          </p:nvSpPr>
          <p:spPr bwMode="auto">
            <a:xfrm>
              <a:off x="686" y="2702"/>
              <a:ext cx="9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SEQ = 401</a:t>
              </a:r>
            </a:p>
          </p:txBody>
        </p:sp>
      </p:grpSp>
      <p:grpSp>
        <p:nvGrpSpPr>
          <p:cNvPr id="14" name="Group 13">
            <a:extLst>
              <a:ext uri="{FF2B5EF4-FFF2-40B4-BE49-F238E27FC236}">
                <a16:creationId xmlns:a16="http://schemas.microsoft.com/office/drawing/2014/main" id="{F09509D2-6353-4F54-90A9-CB8F0467C0BA}"/>
              </a:ext>
            </a:extLst>
          </p:cNvPr>
          <p:cNvGrpSpPr>
            <a:grpSpLocks/>
          </p:cNvGrpSpPr>
          <p:nvPr/>
        </p:nvGrpSpPr>
        <p:grpSpPr bwMode="auto">
          <a:xfrm>
            <a:off x="463550" y="4190952"/>
            <a:ext cx="3195638" cy="366713"/>
            <a:chOff x="266" y="2382"/>
            <a:chExt cx="2013" cy="231"/>
          </a:xfrm>
        </p:grpSpPr>
        <p:sp>
          <p:nvSpPr>
            <p:cNvPr id="15" name="Line 14">
              <a:extLst>
                <a:ext uri="{FF2B5EF4-FFF2-40B4-BE49-F238E27FC236}">
                  <a16:creationId xmlns:a16="http://schemas.microsoft.com/office/drawing/2014/main" id="{327C798E-0C92-4DB7-B389-9175CBA606FB}"/>
                </a:ext>
              </a:extLst>
            </p:cNvPr>
            <p:cNvSpPr>
              <a:spLocks noChangeShapeType="1"/>
            </p:cNvSpPr>
            <p:nvPr/>
          </p:nvSpPr>
          <p:spPr bwMode="auto">
            <a:xfrm>
              <a:off x="266" y="2574"/>
              <a:ext cx="2013" cy="0"/>
            </a:xfrm>
            <a:prstGeom prst="line">
              <a:avLst/>
            </a:prstGeom>
            <a:noFill/>
            <a:ln w="2857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 name="Rectangle 15">
              <a:extLst>
                <a:ext uri="{FF2B5EF4-FFF2-40B4-BE49-F238E27FC236}">
                  <a16:creationId xmlns:a16="http://schemas.microsoft.com/office/drawing/2014/main" id="{83F6A998-29C8-4512-BBE3-656DE72133DD}"/>
                </a:ext>
              </a:extLst>
            </p:cNvPr>
            <p:cNvSpPr>
              <a:spLocks noChangeArrowheads="1"/>
            </p:cNvSpPr>
            <p:nvPr/>
          </p:nvSpPr>
          <p:spPr bwMode="auto">
            <a:xfrm>
              <a:off x="683" y="2382"/>
              <a:ext cx="9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SEQ = 301</a:t>
              </a:r>
            </a:p>
          </p:txBody>
        </p:sp>
      </p:grpSp>
      <p:grpSp>
        <p:nvGrpSpPr>
          <p:cNvPr id="17" name="Group 16">
            <a:extLst>
              <a:ext uri="{FF2B5EF4-FFF2-40B4-BE49-F238E27FC236}">
                <a16:creationId xmlns:a16="http://schemas.microsoft.com/office/drawing/2014/main" id="{21A7FDB9-6C53-4662-85CA-BA0DB142C8E7}"/>
              </a:ext>
            </a:extLst>
          </p:cNvPr>
          <p:cNvGrpSpPr>
            <a:grpSpLocks/>
          </p:cNvGrpSpPr>
          <p:nvPr/>
        </p:nvGrpSpPr>
        <p:grpSpPr bwMode="auto">
          <a:xfrm>
            <a:off x="465138" y="2924070"/>
            <a:ext cx="3192462" cy="366713"/>
            <a:chOff x="267" y="1447"/>
            <a:chExt cx="2011" cy="231"/>
          </a:xfrm>
        </p:grpSpPr>
        <p:sp>
          <p:nvSpPr>
            <p:cNvPr id="18" name="Line 17">
              <a:extLst>
                <a:ext uri="{FF2B5EF4-FFF2-40B4-BE49-F238E27FC236}">
                  <a16:creationId xmlns:a16="http://schemas.microsoft.com/office/drawing/2014/main" id="{8F05697D-757B-44FE-94AD-136CC1A2DC52}"/>
                </a:ext>
              </a:extLst>
            </p:cNvPr>
            <p:cNvSpPr>
              <a:spLocks noChangeShapeType="1"/>
            </p:cNvSpPr>
            <p:nvPr/>
          </p:nvSpPr>
          <p:spPr bwMode="auto">
            <a:xfrm>
              <a:off x="267" y="1645"/>
              <a:ext cx="2011" cy="0"/>
            </a:xfrm>
            <a:prstGeom prst="line">
              <a:avLst/>
            </a:prstGeom>
            <a:noFill/>
            <a:ln w="2857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Rectangle 18">
              <a:extLst>
                <a:ext uri="{FF2B5EF4-FFF2-40B4-BE49-F238E27FC236}">
                  <a16:creationId xmlns:a16="http://schemas.microsoft.com/office/drawing/2014/main" id="{10A550C3-0C91-4358-8B59-63DD6E81ABF3}"/>
                </a:ext>
              </a:extLst>
            </p:cNvPr>
            <p:cNvSpPr>
              <a:spLocks noChangeArrowheads="1"/>
            </p:cNvSpPr>
            <p:nvPr/>
          </p:nvSpPr>
          <p:spPr bwMode="auto">
            <a:xfrm>
              <a:off x="676" y="1447"/>
              <a:ext cx="9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SEQ = 101</a:t>
              </a:r>
            </a:p>
          </p:txBody>
        </p:sp>
      </p:grpSp>
      <p:grpSp>
        <p:nvGrpSpPr>
          <p:cNvPr id="20" name="Group 19">
            <a:extLst>
              <a:ext uri="{FF2B5EF4-FFF2-40B4-BE49-F238E27FC236}">
                <a16:creationId xmlns:a16="http://schemas.microsoft.com/office/drawing/2014/main" id="{E69C55BD-1AC3-459D-A90D-6AFC9721DACF}"/>
              </a:ext>
            </a:extLst>
          </p:cNvPr>
          <p:cNvGrpSpPr>
            <a:grpSpLocks/>
          </p:cNvGrpSpPr>
          <p:nvPr/>
        </p:nvGrpSpPr>
        <p:grpSpPr bwMode="auto">
          <a:xfrm>
            <a:off x="466725" y="5700713"/>
            <a:ext cx="3189288" cy="366713"/>
            <a:chOff x="268" y="3637"/>
            <a:chExt cx="2009" cy="231"/>
          </a:xfrm>
        </p:grpSpPr>
        <p:sp>
          <p:nvSpPr>
            <p:cNvPr id="21" name="Line 20">
              <a:extLst>
                <a:ext uri="{FF2B5EF4-FFF2-40B4-BE49-F238E27FC236}">
                  <a16:creationId xmlns:a16="http://schemas.microsoft.com/office/drawing/2014/main" id="{25FDE06D-A14B-4684-8B2B-1767B5E4F1D5}"/>
                </a:ext>
              </a:extLst>
            </p:cNvPr>
            <p:cNvSpPr>
              <a:spLocks noChangeShapeType="1"/>
            </p:cNvSpPr>
            <p:nvPr/>
          </p:nvSpPr>
          <p:spPr bwMode="auto">
            <a:xfrm>
              <a:off x="268" y="3819"/>
              <a:ext cx="2009" cy="0"/>
            </a:xfrm>
            <a:prstGeom prst="line">
              <a:avLst/>
            </a:prstGeom>
            <a:noFill/>
            <a:ln w="2857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Rectangle 21">
              <a:extLst>
                <a:ext uri="{FF2B5EF4-FFF2-40B4-BE49-F238E27FC236}">
                  <a16:creationId xmlns:a16="http://schemas.microsoft.com/office/drawing/2014/main" id="{1E377DE1-7D79-4139-8535-13D978210185}"/>
                </a:ext>
              </a:extLst>
            </p:cNvPr>
            <p:cNvSpPr>
              <a:spLocks noChangeArrowheads="1"/>
            </p:cNvSpPr>
            <p:nvPr/>
          </p:nvSpPr>
          <p:spPr bwMode="auto">
            <a:xfrm>
              <a:off x="694" y="3637"/>
              <a:ext cx="9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SEQ = 501</a:t>
              </a:r>
            </a:p>
          </p:txBody>
        </p:sp>
      </p:grpSp>
      <p:grpSp>
        <p:nvGrpSpPr>
          <p:cNvPr id="23" name="Group 22">
            <a:extLst>
              <a:ext uri="{FF2B5EF4-FFF2-40B4-BE49-F238E27FC236}">
                <a16:creationId xmlns:a16="http://schemas.microsoft.com/office/drawing/2014/main" id="{E5F79EED-95C5-4F27-BC47-DC7B4772B7E2}"/>
              </a:ext>
            </a:extLst>
          </p:cNvPr>
          <p:cNvGrpSpPr>
            <a:grpSpLocks/>
          </p:cNvGrpSpPr>
          <p:nvPr/>
        </p:nvGrpSpPr>
        <p:grpSpPr bwMode="auto">
          <a:xfrm>
            <a:off x="436563" y="3810001"/>
            <a:ext cx="3249612" cy="366713"/>
            <a:chOff x="249" y="2062"/>
            <a:chExt cx="2047" cy="231"/>
          </a:xfrm>
        </p:grpSpPr>
        <p:sp>
          <p:nvSpPr>
            <p:cNvPr id="24" name="Line 23">
              <a:extLst>
                <a:ext uri="{FF2B5EF4-FFF2-40B4-BE49-F238E27FC236}">
                  <a16:creationId xmlns:a16="http://schemas.microsoft.com/office/drawing/2014/main" id="{C1728F1E-AB3C-4B21-ACBC-721D8B9F5D19}"/>
                </a:ext>
              </a:extLst>
            </p:cNvPr>
            <p:cNvSpPr>
              <a:spLocks noChangeShapeType="1"/>
            </p:cNvSpPr>
            <p:nvPr/>
          </p:nvSpPr>
          <p:spPr bwMode="auto">
            <a:xfrm flipH="1">
              <a:off x="249" y="2276"/>
              <a:ext cx="2047" cy="0"/>
            </a:xfrm>
            <a:prstGeom prst="line">
              <a:avLst/>
            </a:prstGeom>
            <a:noFill/>
            <a:ln w="57150">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000">
                <a:solidFill>
                  <a:srgbClr val="000000"/>
                </a:solidFill>
                <a:latin typeface="Comic Sans MS" panose="030F0702030302020204" pitchFamily="66" charset="0"/>
                <a:ea typeface="微软雅黑" panose="020B0503020204020204" pitchFamily="34" charset="-122"/>
              </a:endParaRPr>
            </a:p>
          </p:txBody>
        </p:sp>
        <p:sp>
          <p:nvSpPr>
            <p:cNvPr id="25" name="Rectangle 24">
              <a:extLst>
                <a:ext uri="{FF2B5EF4-FFF2-40B4-BE49-F238E27FC236}">
                  <a16:creationId xmlns:a16="http://schemas.microsoft.com/office/drawing/2014/main" id="{6CB912F9-00D9-43FA-91BF-8216D005CFC2}"/>
                </a:ext>
              </a:extLst>
            </p:cNvPr>
            <p:cNvSpPr>
              <a:spLocks noChangeArrowheads="1"/>
            </p:cNvSpPr>
            <p:nvPr/>
          </p:nvSpPr>
          <p:spPr bwMode="auto">
            <a:xfrm flipH="1">
              <a:off x="395" y="2062"/>
              <a:ext cx="1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dirty="0">
                  <a:solidFill>
                    <a:srgbClr val="000000"/>
                  </a:solidFill>
                  <a:latin typeface="Comic Sans MS" panose="030F0702030302020204" pitchFamily="66" charset="0"/>
                  <a:ea typeface="微软雅黑" panose="020B0503020204020204" pitchFamily="34" charset="-122"/>
                </a:rPr>
                <a:t>ACK = 201, WIN = 300</a:t>
              </a:r>
            </a:p>
          </p:txBody>
        </p:sp>
      </p:grpSp>
      <p:grpSp>
        <p:nvGrpSpPr>
          <p:cNvPr id="26" name="Group 25">
            <a:extLst>
              <a:ext uri="{FF2B5EF4-FFF2-40B4-BE49-F238E27FC236}">
                <a16:creationId xmlns:a16="http://schemas.microsoft.com/office/drawing/2014/main" id="{405811F2-89A1-4511-99A4-83AA7DA5D037}"/>
              </a:ext>
            </a:extLst>
          </p:cNvPr>
          <p:cNvGrpSpPr>
            <a:grpSpLocks/>
          </p:cNvGrpSpPr>
          <p:nvPr/>
        </p:nvGrpSpPr>
        <p:grpSpPr bwMode="auto">
          <a:xfrm>
            <a:off x="449263" y="6019801"/>
            <a:ext cx="3225800" cy="366713"/>
            <a:chOff x="257" y="3906"/>
            <a:chExt cx="2032" cy="231"/>
          </a:xfrm>
        </p:grpSpPr>
        <p:sp>
          <p:nvSpPr>
            <p:cNvPr id="27" name="Line 26">
              <a:extLst>
                <a:ext uri="{FF2B5EF4-FFF2-40B4-BE49-F238E27FC236}">
                  <a16:creationId xmlns:a16="http://schemas.microsoft.com/office/drawing/2014/main" id="{ABE30D86-3116-4073-A1B1-AD1B692150F4}"/>
                </a:ext>
              </a:extLst>
            </p:cNvPr>
            <p:cNvSpPr>
              <a:spLocks noChangeShapeType="1"/>
            </p:cNvSpPr>
            <p:nvPr/>
          </p:nvSpPr>
          <p:spPr bwMode="auto">
            <a:xfrm flipH="1">
              <a:off x="257" y="4132"/>
              <a:ext cx="2032" cy="0"/>
            </a:xfrm>
            <a:prstGeom prst="line">
              <a:avLst/>
            </a:prstGeom>
            <a:noFill/>
            <a:ln w="57150">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000">
                <a:solidFill>
                  <a:srgbClr val="000000"/>
                </a:solidFill>
                <a:latin typeface="Comic Sans MS" panose="030F0702030302020204" pitchFamily="66" charset="0"/>
                <a:ea typeface="微软雅黑" panose="020B0503020204020204" pitchFamily="34" charset="-122"/>
              </a:endParaRPr>
            </a:p>
          </p:txBody>
        </p:sp>
        <p:sp>
          <p:nvSpPr>
            <p:cNvPr id="28" name="Rectangle 27">
              <a:extLst>
                <a:ext uri="{FF2B5EF4-FFF2-40B4-BE49-F238E27FC236}">
                  <a16:creationId xmlns:a16="http://schemas.microsoft.com/office/drawing/2014/main" id="{EE0CFA0B-D510-4E8A-8B7E-BD024AA4693A}"/>
                </a:ext>
              </a:extLst>
            </p:cNvPr>
            <p:cNvSpPr>
              <a:spLocks noChangeArrowheads="1"/>
            </p:cNvSpPr>
            <p:nvPr/>
          </p:nvSpPr>
          <p:spPr bwMode="auto">
            <a:xfrm flipH="1">
              <a:off x="407" y="3906"/>
              <a:ext cx="16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dirty="0">
                  <a:solidFill>
                    <a:srgbClr val="000000"/>
                  </a:solidFill>
                  <a:latin typeface="Comic Sans MS" panose="030F0702030302020204" pitchFamily="66" charset="0"/>
                  <a:ea typeface="微软雅黑" panose="020B0503020204020204" pitchFamily="34" charset="-122"/>
                </a:rPr>
                <a:t>ACK = 601, WIN = 0</a:t>
              </a:r>
            </a:p>
          </p:txBody>
        </p:sp>
      </p:grpSp>
      <p:grpSp>
        <p:nvGrpSpPr>
          <p:cNvPr id="29" name="Group 28">
            <a:extLst>
              <a:ext uri="{FF2B5EF4-FFF2-40B4-BE49-F238E27FC236}">
                <a16:creationId xmlns:a16="http://schemas.microsoft.com/office/drawing/2014/main" id="{E993508E-E866-4577-B5EE-F5E7C84FACE6}"/>
              </a:ext>
            </a:extLst>
          </p:cNvPr>
          <p:cNvGrpSpPr>
            <a:grpSpLocks/>
          </p:cNvGrpSpPr>
          <p:nvPr/>
        </p:nvGrpSpPr>
        <p:grpSpPr bwMode="auto">
          <a:xfrm>
            <a:off x="433388" y="5257801"/>
            <a:ext cx="3252787" cy="366713"/>
            <a:chOff x="247" y="3287"/>
            <a:chExt cx="2049" cy="231"/>
          </a:xfrm>
        </p:grpSpPr>
        <p:sp>
          <p:nvSpPr>
            <p:cNvPr id="30" name="Line 29">
              <a:extLst>
                <a:ext uri="{FF2B5EF4-FFF2-40B4-BE49-F238E27FC236}">
                  <a16:creationId xmlns:a16="http://schemas.microsoft.com/office/drawing/2014/main" id="{7BCB9FAA-3FB4-420D-8ADC-D546599ECAE1}"/>
                </a:ext>
              </a:extLst>
            </p:cNvPr>
            <p:cNvSpPr>
              <a:spLocks noChangeShapeType="1"/>
            </p:cNvSpPr>
            <p:nvPr/>
          </p:nvSpPr>
          <p:spPr bwMode="auto">
            <a:xfrm flipH="1">
              <a:off x="247" y="3507"/>
              <a:ext cx="2049" cy="0"/>
            </a:xfrm>
            <a:prstGeom prst="line">
              <a:avLst/>
            </a:prstGeom>
            <a:noFill/>
            <a:ln w="57150">
              <a:solidFill>
                <a:srgbClr val="FF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zh-CN" altLang="en-US" sz="2000">
                <a:solidFill>
                  <a:srgbClr val="000000"/>
                </a:solidFill>
                <a:latin typeface="Comic Sans MS" panose="030F0702030302020204" pitchFamily="66" charset="0"/>
                <a:ea typeface="微软雅黑" panose="020B0503020204020204" pitchFamily="34" charset="-122"/>
              </a:endParaRPr>
            </a:p>
          </p:txBody>
        </p:sp>
        <p:sp>
          <p:nvSpPr>
            <p:cNvPr id="31" name="Rectangle 30">
              <a:extLst>
                <a:ext uri="{FF2B5EF4-FFF2-40B4-BE49-F238E27FC236}">
                  <a16:creationId xmlns:a16="http://schemas.microsoft.com/office/drawing/2014/main" id="{C54EE0B1-2C60-4021-A0C9-9011679591C1}"/>
                </a:ext>
              </a:extLst>
            </p:cNvPr>
            <p:cNvSpPr>
              <a:spLocks noChangeArrowheads="1"/>
            </p:cNvSpPr>
            <p:nvPr/>
          </p:nvSpPr>
          <p:spPr bwMode="auto">
            <a:xfrm flipH="1">
              <a:off x="394" y="3287"/>
              <a:ext cx="1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dirty="0">
                  <a:solidFill>
                    <a:srgbClr val="000000"/>
                  </a:solidFill>
                  <a:latin typeface="Comic Sans MS" panose="030F0702030302020204" pitchFamily="66" charset="0"/>
                  <a:ea typeface="微软雅黑" panose="020B0503020204020204" pitchFamily="34" charset="-122"/>
                </a:rPr>
                <a:t>ACK = 501, WIN = 200</a:t>
              </a:r>
            </a:p>
          </p:txBody>
        </p:sp>
      </p:grpSp>
      <p:sp>
        <p:nvSpPr>
          <p:cNvPr id="32" name="Rectangle 31">
            <a:extLst>
              <a:ext uri="{FF2B5EF4-FFF2-40B4-BE49-F238E27FC236}">
                <a16:creationId xmlns:a16="http://schemas.microsoft.com/office/drawing/2014/main" id="{A830776E-57AD-4850-AA95-BD3D12185956}"/>
              </a:ext>
            </a:extLst>
          </p:cNvPr>
          <p:cNvSpPr>
            <a:spLocks noChangeArrowheads="1"/>
          </p:cNvSpPr>
          <p:nvPr/>
        </p:nvSpPr>
        <p:spPr bwMode="auto">
          <a:xfrm>
            <a:off x="76200" y="2362201"/>
            <a:ext cx="912110" cy="36676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主机 </a:t>
            </a:r>
            <a:r>
              <a:rPr kumimoji="1"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A</a:t>
            </a:r>
          </a:p>
        </p:txBody>
      </p:sp>
      <p:sp>
        <p:nvSpPr>
          <p:cNvPr id="33" name="Rectangle 32">
            <a:extLst>
              <a:ext uri="{FF2B5EF4-FFF2-40B4-BE49-F238E27FC236}">
                <a16:creationId xmlns:a16="http://schemas.microsoft.com/office/drawing/2014/main" id="{2510D127-8886-419F-A892-68B860902CE5}"/>
              </a:ext>
            </a:extLst>
          </p:cNvPr>
          <p:cNvSpPr>
            <a:spLocks noChangeArrowheads="1"/>
          </p:cNvSpPr>
          <p:nvPr/>
        </p:nvSpPr>
        <p:spPr bwMode="auto">
          <a:xfrm>
            <a:off x="3287713" y="2362201"/>
            <a:ext cx="88966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b="1">
                <a:solidFill>
                  <a:srgbClr val="000000"/>
                </a:solidFill>
                <a:latin typeface="Comic Sans MS" panose="030F0702030302020204" pitchFamily="66" charset="0"/>
                <a:ea typeface="微软雅黑" panose="020B0503020204020204" pitchFamily="34" charset="-122"/>
              </a:rPr>
              <a:t>主机 </a:t>
            </a:r>
            <a:r>
              <a:rPr lang="en-US" altLang="zh-CN" sz="1800" b="1">
                <a:solidFill>
                  <a:srgbClr val="000000"/>
                </a:solidFill>
                <a:latin typeface="Comic Sans MS" panose="030F0702030302020204" pitchFamily="66" charset="0"/>
                <a:ea typeface="微软雅黑" panose="020B0503020204020204" pitchFamily="34" charset="-122"/>
              </a:rPr>
              <a:t>B</a:t>
            </a:r>
          </a:p>
        </p:txBody>
      </p:sp>
      <p:sp>
        <p:nvSpPr>
          <p:cNvPr id="34" name="Rectangle 33">
            <a:extLst>
              <a:ext uri="{FF2B5EF4-FFF2-40B4-BE49-F238E27FC236}">
                <a16:creationId xmlns:a16="http://schemas.microsoft.com/office/drawing/2014/main" id="{4B50FB80-C6EB-409E-9FD8-5EBE20AF94B7}"/>
              </a:ext>
            </a:extLst>
          </p:cNvPr>
          <p:cNvSpPr>
            <a:spLocks noChangeArrowheads="1"/>
          </p:cNvSpPr>
          <p:nvPr/>
        </p:nvSpPr>
        <p:spPr bwMode="auto">
          <a:xfrm>
            <a:off x="3779838" y="3919534"/>
            <a:ext cx="508633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b="1">
                <a:solidFill>
                  <a:srgbClr val="000000"/>
                </a:solidFill>
                <a:latin typeface="Comic Sans MS" panose="030F0702030302020204" pitchFamily="66" charset="0"/>
                <a:ea typeface="微软雅黑" panose="020B0503020204020204" pitchFamily="34" charset="-122"/>
              </a:rPr>
              <a:t>允许 </a:t>
            </a:r>
            <a:r>
              <a:rPr lang="en-US" altLang="zh-CN" sz="1800" b="1">
                <a:solidFill>
                  <a:srgbClr val="000000"/>
                </a:solidFill>
                <a:latin typeface="Comic Sans MS" panose="030F0702030302020204" pitchFamily="66" charset="0"/>
                <a:ea typeface="微软雅黑" panose="020B0503020204020204" pitchFamily="34" charset="-122"/>
              </a:rPr>
              <a:t>A </a:t>
            </a:r>
            <a:r>
              <a:rPr lang="zh-CN" altLang="en-US" sz="1800" b="1">
                <a:solidFill>
                  <a:srgbClr val="000000"/>
                </a:solidFill>
                <a:latin typeface="Comic Sans MS" panose="030F0702030302020204" pitchFamily="66" charset="0"/>
                <a:ea typeface="微软雅黑" panose="020B0503020204020204" pitchFamily="34" charset="-122"/>
              </a:rPr>
              <a:t>再发送 </a:t>
            </a:r>
            <a:r>
              <a:rPr lang="en-US" altLang="zh-CN" sz="1800" b="1">
                <a:solidFill>
                  <a:srgbClr val="000000"/>
                </a:solidFill>
                <a:latin typeface="Comic Sans MS" panose="030F0702030302020204" pitchFamily="66" charset="0"/>
                <a:ea typeface="微软雅黑" panose="020B0503020204020204" pitchFamily="34" charset="-122"/>
              </a:rPr>
              <a:t>300 </a:t>
            </a:r>
            <a:r>
              <a:rPr lang="zh-CN" altLang="en-US" sz="1800" b="1">
                <a:solidFill>
                  <a:srgbClr val="000000"/>
                </a:solidFill>
                <a:latin typeface="Comic Sans MS" panose="030F0702030302020204" pitchFamily="66" charset="0"/>
                <a:ea typeface="微软雅黑" panose="020B0503020204020204" pitchFamily="34" charset="-122"/>
              </a:rPr>
              <a:t>字节（序号 </a:t>
            </a:r>
            <a:r>
              <a:rPr lang="en-US" altLang="zh-CN" sz="1800" b="1">
                <a:solidFill>
                  <a:srgbClr val="000000"/>
                </a:solidFill>
                <a:latin typeface="Comic Sans MS" panose="030F0702030302020204" pitchFamily="66" charset="0"/>
                <a:ea typeface="微软雅黑" panose="020B0503020204020204" pitchFamily="34" charset="-122"/>
              </a:rPr>
              <a:t>201 </a:t>
            </a:r>
            <a:r>
              <a:rPr lang="zh-CN" altLang="en-US" sz="1800" b="1">
                <a:solidFill>
                  <a:srgbClr val="000000"/>
                </a:solidFill>
                <a:latin typeface="Comic Sans MS" panose="030F0702030302020204" pitchFamily="66" charset="0"/>
                <a:ea typeface="微软雅黑" panose="020B0503020204020204" pitchFamily="34" charset="-122"/>
              </a:rPr>
              <a:t>至 </a:t>
            </a:r>
            <a:r>
              <a:rPr lang="en-US" altLang="zh-CN" sz="1800" b="1">
                <a:solidFill>
                  <a:srgbClr val="000000"/>
                </a:solidFill>
                <a:latin typeface="Comic Sans MS" panose="030F0702030302020204" pitchFamily="66" charset="0"/>
                <a:ea typeface="微软雅黑" panose="020B0503020204020204" pitchFamily="34" charset="-122"/>
              </a:rPr>
              <a:t>500</a:t>
            </a:r>
            <a:r>
              <a:rPr lang="zh-CN" altLang="en-US" sz="1800" b="1">
                <a:solidFill>
                  <a:srgbClr val="000000"/>
                </a:solidFill>
                <a:latin typeface="Comic Sans MS" panose="030F0702030302020204" pitchFamily="66" charset="0"/>
                <a:ea typeface="微软雅黑" panose="020B0503020204020204" pitchFamily="34" charset="-122"/>
              </a:rPr>
              <a:t>）</a:t>
            </a:r>
          </a:p>
        </p:txBody>
      </p:sp>
      <p:sp>
        <p:nvSpPr>
          <p:cNvPr id="35" name="Rectangle 34">
            <a:extLst>
              <a:ext uri="{FF2B5EF4-FFF2-40B4-BE49-F238E27FC236}">
                <a16:creationId xmlns:a16="http://schemas.microsoft.com/office/drawing/2014/main" id="{E40350B9-40EC-4200-ADAE-345992D945BD}"/>
              </a:ext>
            </a:extLst>
          </p:cNvPr>
          <p:cNvSpPr>
            <a:spLocks noChangeArrowheads="1"/>
          </p:cNvSpPr>
          <p:nvPr/>
        </p:nvSpPr>
        <p:spPr bwMode="auto">
          <a:xfrm>
            <a:off x="3765550" y="3062234"/>
            <a:ext cx="245740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dirty="0">
                <a:solidFill>
                  <a:srgbClr val="000000"/>
                </a:solidFill>
                <a:latin typeface="Comic Sans MS" panose="030F0702030302020204" pitchFamily="66" charset="0"/>
                <a:ea typeface="微软雅黑" panose="020B0503020204020204" pitchFamily="34" charset="-122"/>
              </a:rPr>
              <a:t>A </a:t>
            </a:r>
            <a:r>
              <a:rPr lang="zh-CN" altLang="en-US" sz="1800" b="1" dirty="0">
                <a:solidFill>
                  <a:srgbClr val="000000"/>
                </a:solidFill>
                <a:latin typeface="Comic Sans MS" panose="030F0702030302020204" pitchFamily="66" charset="0"/>
                <a:ea typeface="微软雅黑" panose="020B0503020204020204" pitchFamily="34" charset="-122"/>
              </a:rPr>
              <a:t>还能发送 </a:t>
            </a:r>
            <a:r>
              <a:rPr lang="en-US" altLang="zh-CN" sz="1800" b="1" dirty="0">
                <a:solidFill>
                  <a:srgbClr val="000000"/>
                </a:solidFill>
                <a:latin typeface="Comic Sans MS" panose="030F0702030302020204" pitchFamily="66" charset="0"/>
                <a:ea typeface="微软雅黑" panose="020B0503020204020204" pitchFamily="34" charset="-122"/>
              </a:rPr>
              <a:t>200 </a:t>
            </a:r>
            <a:r>
              <a:rPr lang="zh-CN" altLang="en-US" sz="1800" b="1" dirty="0">
                <a:solidFill>
                  <a:srgbClr val="000000"/>
                </a:solidFill>
                <a:latin typeface="Comic Sans MS" panose="030F0702030302020204" pitchFamily="66" charset="0"/>
                <a:ea typeface="微软雅黑" panose="020B0503020204020204" pitchFamily="34" charset="-122"/>
              </a:rPr>
              <a:t>字节</a:t>
            </a:r>
          </a:p>
        </p:txBody>
      </p:sp>
      <p:sp>
        <p:nvSpPr>
          <p:cNvPr id="36" name="Rectangle 35">
            <a:extLst>
              <a:ext uri="{FF2B5EF4-FFF2-40B4-BE49-F238E27FC236}">
                <a16:creationId xmlns:a16="http://schemas.microsoft.com/office/drawing/2014/main" id="{A2D12DAE-58E4-40D7-9663-031A44AF7185}"/>
              </a:ext>
            </a:extLst>
          </p:cNvPr>
          <p:cNvSpPr>
            <a:spLocks noChangeArrowheads="1"/>
          </p:cNvSpPr>
          <p:nvPr/>
        </p:nvSpPr>
        <p:spPr bwMode="auto">
          <a:xfrm>
            <a:off x="3765550" y="4267146"/>
            <a:ext cx="475611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solidFill>
                  <a:srgbClr val="000000"/>
                </a:solidFill>
                <a:latin typeface="Comic Sans MS" panose="030F0702030302020204" pitchFamily="66" charset="0"/>
                <a:ea typeface="微软雅黑" panose="020B0503020204020204" pitchFamily="34" charset="-122"/>
              </a:rPr>
              <a:t>A </a:t>
            </a:r>
            <a:r>
              <a:rPr lang="zh-CN" altLang="en-US" sz="1800" b="1">
                <a:solidFill>
                  <a:srgbClr val="000000"/>
                </a:solidFill>
                <a:latin typeface="Comic Sans MS" panose="030F0702030302020204" pitchFamily="66" charset="0"/>
                <a:ea typeface="微软雅黑" panose="020B0503020204020204" pitchFamily="34" charset="-122"/>
              </a:rPr>
              <a:t>还能发送 </a:t>
            </a:r>
            <a:r>
              <a:rPr lang="en-US" altLang="zh-CN" sz="1800" b="1">
                <a:solidFill>
                  <a:srgbClr val="000000"/>
                </a:solidFill>
                <a:latin typeface="Comic Sans MS" panose="030F0702030302020204" pitchFamily="66" charset="0"/>
                <a:ea typeface="微软雅黑" panose="020B0503020204020204" pitchFamily="34" charset="-122"/>
              </a:rPr>
              <a:t>200 </a:t>
            </a:r>
            <a:r>
              <a:rPr lang="zh-CN" altLang="en-US" sz="1800" b="1">
                <a:solidFill>
                  <a:srgbClr val="000000"/>
                </a:solidFill>
                <a:latin typeface="Comic Sans MS" panose="030F0702030302020204" pitchFamily="66" charset="0"/>
                <a:ea typeface="微软雅黑" panose="020B0503020204020204" pitchFamily="34" charset="-122"/>
              </a:rPr>
              <a:t>字节（序号 </a:t>
            </a:r>
            <a:r>
              <a:rPr lang="en-US" altLang="zh-CN" sz="1800" b="1">
                <a:solidFill>
                  <a:srgbClr val="000000"/>
                </a:solidFill>
                <a:latin typeface="Comic Sans MS" panose="030F0702030302020204" pitchFamily="66" charset="0"/>
                <a:ea typeface="微软雅黑" panose="020B0503020204020204" pitchFamily="34" charset="-122"/>
              </a:rPr>
              <a:t>301 </a:t>
            </a:r>
            <a:r>
              <a:rPr lang="zh-CN" altLang="en-US" sz="1800" b="1">
                <a:solidFill>
                  <a:srgbClr val="000000"/>
                </a:solidFill>
                <a:latin typeface="Comic Sans MS" panose="030F0702030302020204" pitchFamily="66" charset="0"/>
                <a:ea typeface="微软雅黑" panose="020B0503020204020204" pitchFamily="34" charset="-122"/>
              </a:rPr>
              <a:t>至 </a:t>
            </a:r>
            <a:r>
              <a:rPr lang="en-US" altLang="zh-CN" sz="1800" b="1">
                <a:solidFill>
                  <a:srgbClr val="000000"/>
                </a:solidFill>
                <a:latin typeface="Comic Sans MS" panose="030F0702030302020204" pitchFamily="66" charset="0"/>
                <a:ea typeface="微软雅黑" panose="020B0503020204020204" pitchFamily="34" charset="-122"/>
              </a:rPr>
              <a:t>500</a:t>
            </a:r>
            <a:r>
              <a:rPr lang="zh-CN" altLang="en-US" sz="1800" b="1">
                <a:solidFill>
                  <a:srgbClr val="000000"/>
                </a:solidFill>
                <a:latin typeface="Comic Sans MS" panose="030F0702030302020204" pitchFamily="66" charset="0"/>
                <a:ea typeface="微软雅黑" panose="020B0503020204020204" pitchFamily="34" charset="-122"/>
              </a:rPr>
              <a:t>）</a:t>
            </a:r>
          </a:p>
        </p:txBody>
      </p:sp>
      <p:sp>
        <p:nvSpPr>
          <p:cNvPr id="37" name="Rectangle 36">
            <a:extLst>
              <a:ext uri="{FF2B5EF4-FFF2-40B4-BE49-F238E27FC236}">
                <a16:creationId xmlns:a16="http://schemas.microsoft.com/office/drawing/2014/main" id="{47DD91AB-5795-40C8-B247-E64AF9422EF1}"/>
              </a:ext>
            </a:extLst>
          </p:cNvPr>
          <p:cNvSpPr>
            <a:spLocks noChangeArrowheads="1"/>
          </p:cNvSpPr>
          <p:nvPr/>
        </p:nvSpPr>
        <p:spPr bwMode="auto">
          <a:xfrm>
            <a:off x="3765550" y="2681234"/>
            <a:ext cx="245740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solidFill>
                  <a:srgbClr val="000000"/>
                </a:solidFill>
                <a:latin typeface="Comic Sans MS" panose="030F0702030302020204" pitchFamily="66" charset="0"/>
                <a:ea typeface="微软雅黑" panose="020B0503020204020204" pitchFamily="34" charset="-122"/>
              </a:rPr>
              <a:t>A </a:t>
            </a:r>
            <a:r>
              <a:rPr lang="zh-CN" altLang="en-US" sz="1800" b="1">
                <a:solidFill>
                  <a:srgbClr val="000000"/>
                </a:solidFill>
                <a:latin typeface="Comic Sans MS" panose="030F0702030302020204" pitchFamily="66" charset="0"/>
                <a:ea typeface="微软雅黑" panose="020B0503020204020204" pitchFamily="34" charset="-122"/>
              </a:rPr>
              <a:t>还能发送 </a:t>
            </a:r>
            <a:r>
              <a:rPr lang="en-US" altLang="zh-CN" sz="1800" b="1">
                <a:solidFill>
                  <a:srgbClr val="000000"/>
                </a:solidFill>
                <a:latin typeface="Comic Sans MS" panose="030F0702030302020204" pitchFamily="66" charset="0"/>
                <a:ea typeface="微软雅黑" panose="020B0503020204020204" pitchFamily="34" charset="-122"/>
              </a:rPr>
              <a:t>300 </a:t>
            </a:r>
            <a:r>
              <a:rPr lang="zh-CN" altLang="en-US" sz="1800" b="1">
                <a:solidFill>
                  <a:srgbClr val="000000"/>
                </a:solidFill>
                <a:latin typeface="Comic Sans MS" panose="030F0702030302020204" pitchFamily="66" charset="0"/>
                <a:ea typeface="微软雅黑" panose="020B0503020204020204" pitchFamily="34" charset="-122"/>
              </a:rPr>
              <a:t>字节</a:t>
            </a:r>
          </a:p>
        </p:txBody>
      </p:sp>
      <p:sp>
        <p:nvSpPr>
          <p:cNvPr id="38" name="Rectangle 37">
            <a:extLst>
              <a:ext uri="{FF2B5EF4-FFF2-40B4-BE49-F238E27FC236}">
                <a16:creationId xmlns:a16="http://schemas.microsoft.com/office/drawing/2014/main" id="{BD371853-A2C8-4717-95AC-AC2D0AFF1EA7}"/>
              </a:ext>
            </a:extLst>
          </p:cNvPr>
          <p:cNvSpPr>
            <a:spLocks noChangeArrowheads="1"/>
          </p:cNvSpPr>
          <p:nvPr/>
        </p:nvSpPr>
        <p:spPr bwMode="auto">
          <a:xfrm>
            <a:off x="3779838" y="4648146"/>
            <a:ext cx="475611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solidFill>
                  <a:srgbClr val="000000"/>
                </a:solidFill>
                <a:latin typeface="Comic Sans MS" panose="030F0702030302020204" pitchFamily="66" charset="0"/>
                <a:ea typeface="微软雅黑" panose="020B0503020204020204" pitchFamily="34" charset="-122"/>
              </a:rPr>
              <a:t>A </a:t>
            </a:r>
            <a:r>
              <a:rPr lang="zh-CN" altLang="en-US" sz="1800" b="1">
                <a:solidFill>
                  <a:srgbClr val="000000"/>
                </a:solidFill>
                <a:latin typeface="Comic Sans MS" panose="030F0702030302020204" pitchFamily="66" charset="0"/>
                <a:ea typeface="微软雅黑" panose="020B0503020204020204" pitchFamily="34" charset="-122"/>
              </a:rPr>
              <a:t>还能发送 </a:t>
            </a:r>
            <a:r>
              <a:rPr lang="en-US" altLang="zh-CN" sz="1800" b="1">
                <a:solidFill>
                  <a:srgbClr val="000000"/>
                </a:solidFill>
                <a:latin typeface="Comic Sans MS" panose="030F0702030302020204" pitchFamily="66" charset="0"/>
                <a:ea typeface="微软雅黑" panose="020B0503020204020204" pitchFamily="34" charset="-122"/>
              </a:rPr>
              <a:t>100 </a:t>
            </a:r>
            <a:r>
              <a:rPr lang="zh-CN" altLang="en-US" sz="1800" b="1">
                <a:solidFill>
                  <a:srgbClr val="000000"/>
                </a:solidFill>
                <a:latin typeface="Comic Sans MS" panose="030F0702030302020204" pitchFamily="66" charset="0"/>
                <a:ea typeface="微软雅黑" panose="020B0503020204020204" pitchFamily="34" charset="-122"/>
              </a:rPr>
              <a:t>字节（序号 </a:t>
            </a:r>
            <a:r>
              <a:rPr lang="en-US" altLang="zh-CN" sz="1800" b="1">
                <a:solidFill>
                  <a:srgbClr val="000000"/>
                </a:solidFill>
                <a:latin typeface="Comic Sans MS" panose="030F0702030302020204" pitchFamily="66" charset="0"/>
                <a:ea typeface="微软雅黑" panose="020B0503020204020204" pitchFamily="34" charset="-122"/>
              </a:rPr>
              <a:t>401 </a:t>
            </a:r>
            <a:r>
              <a:rPr lang="zh-CN" altLang="en-US" sz="1800" b="1">
                <a:solidFill>
                  <a:srgbClr val="000000"/>
                </a:solidFill>
                <a:latin typeface="Comic Sans MS" panose="030F0702030302020204" pitchFamily="66" charset="0"/>
                <a:ea typeface="微软雅黑" panose="020B0503020204020204" pitchFamily="34" charset="-122"/>
              </a:rPr>
              <a:t>至 </a:t>
            </a:r>
            <a:r>
              <a:rPr lang="en-US" altLang="zh-CN" sz="1800" b="1">
                <a:solidFill>
                  <a:srgbClr val="000000"/>
                </a:solidFill>
                <a:latin typeface="Comic Sans MS" panose="030F0702030302020204" pitchFamily="66" charset="0"/>
                <a:ea typeface="微软雅黑" panose="020B0503020204020204" pitchFamily="34" charset="-122"/>
              </a:rPr>
              <a:t>500</a:t>
            </a:r>
            <a:r>
              <a:rPr lang="zh-CN" altLang="en-US" sz="1800" b="1">
                <a:solidFill>
                  <a:srgbClr val="000000"/>
                </a:solidFill>
                <a:latin typeface="Comic Sans MS" panose="030F0702030302020204" pitchFamily="66" charset="0"/>
                <a:ea typeface="微软雅黑" panose="020B0503020204020204" pitchFamily="34" charset="-122"/>
              </a:rPr>
              <a:t>）</a:t>
            </a:r>
          </a:p>
        </p:txBody>
      </p:sp>
      <p:sp>
        <p:nvSpPr>
          <p:cNvPr id="39" name="Rectangle 38">
            <a:extLst>
              <a:ext uri="{FF2B5EF4-FFF2-40B4-BE49-F238E27FC236}">
                <a16:creationId xmlns:a16="http://schemas.microsoft.com/office/drawing/2014/main" id="{9270A914-CDA5-4B53-8385-FD7D1EC971BE}"/>
              </a:ext>
            </a:extLst>
          </p:cNvPr>
          <p:cNvSpPr>
            <a:spLocks noChangeArrowheads="1"/>
          </p:cNvSpPr>
          <p:nvPr/>
        </p:nvSpPr>
        <p:spPr bwMode="auto">
          <a:xfrm>
            <a:off x="3765550" y="4986283"/>
            <a:ext cx="499656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dirty="0">
                <a:solidFill>
                  <a:srgbClr val="000000"/>
                </a:solidFill>
                <a:latin typeface="Comic Sans MS" panose="030F0702030302020204" pitchFamily="66" charset="0"/>
                <a:ea typeface="微软雅黑" panose="020B0503020204020204" pitchFamily="34" charset="-122"/>
              </a:rPr>
              <a:t>A </a:t>
            </a:r>
            <a:r>
              <a:rPr lang="zh-CN" altLang="en-US" sz="1800" b="1" dirty="0">
                <a:solidFill>
                  <a:srgbClr val="FF0000"/>
                </a:solidFill>
                <a:latin typeface="Comic Sans MS" panose="030F0702030302020204" pitchFamily="66" charset="0"/>
                <a:ea typeface="微软雅黑" panose="020B0503020204020204" pitchFamily="34" charset="-122"/>
              </a:rPr>
              <a:t>超时重发</a:t>
            </a:r>
            <a:r>
              <a:rPr lang="zh-CN" altLang="en-US" sz="1800" b="1" dirty="0">
                <a:solidFill>
                  <a:srgbClr val="000000"/>
                </a:solidFill>
                <a:latin typeface="Comic Sans MS" panose="030F0702030302020204" pitchFamily="66" charset="0"/>
                <a:ea typeface="微软雅黑" panose="020B0503020204020204" pitchFamily="34" charset="-122"/>
              </a:rPr>
              <a:t>，但不能发送序号 </a:t>
            </a:r>
            <a:r>
              <a:rPr lang="en-US" altLang="zh-CN" sz="1800" b="1" dirty="0">
                <a:solidFill>
                  <a:srgbClr val="000000"/>
                </a:solidFill>
                <a:latin typeface="Comic Sans MS" panose="030F0702030302020204" pitchFamily="66" charset="0"/>
                <a:ea typeface="微软雅黑" panose="020B0503020204020204" pitchFamily="34" charset="-122"/>
              </a:rPr>
              <a:t>500 </a:t>
            </a:r>
            <a:r>
              <a:rPr lang="zh-CN" altLang="en-US" sz="1800" b="1" dirty="0">
                <a:solidFill>
                  <a:srgbClr val="000000"/>
                </a:solidFill>
                <a:latin typeface="Comic Sans MS" panose="030F0702030302020204" pitchFamily="66" charset="0"/>
                <a:ea typeface="微软雅黑" panose="020B0503020204020204" pitchFamily="34" charset="-122"/>
              </a:rPr>
              <a:t>以后的数据</a:t>
            </a:r>
          </a:p>
        </p:txBody>
      </p:sp>
      <p:sp>
        <p:nvSpPr>
          <p:cNvPr id="40" name="Rectangle 39">
            <a:extLst>
              <a:ext uri="{FF2B5EF4-FFF2-40B4-BE49-F238E27FC236}">
                <a16:creationId xmlns:a16="http://schemas.microsoft.com/office/drawing/2014/main" id="{47D6B9AF-4025-4B46-9C69-3CBA797B264C}"/>
              </a:ext>
            </a:extLst>
          </p:cNvPr>
          <p:cNvSpPr>
            <a:spLocks noChangeArrowheads="1"/>
          </p:cNvSpPr>
          <p:nvPr/>
        </p:nvSpPr>
        <p:spPr bwMode="auto">
          <a:xfrm>
            <a:off x="3749675" y="5375269"/>
            <a:ext cx="508633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b="1">
                <a:solidFill>
                  <a:srgbClr val="000000"/>
                </a:solidFill>
                <a:latin typeface="Comic Sans MS" panose="030F0702030302020204" pitchFamily="66" charset="0"/>
                <a:ea typeface="微软雅黑" panose="020B0503020204020204" pitchFamily="34" charset="-122"/>
              </a:rPr>
              <a:t>允许 </a:t>
            </a:r>
            <a:r>
              <a:rPr lang="en-US" altLang="zh-CN" sz="1800" b="1">
                <a:solidFill>
                  <a:srgbClr val="000000"/>
                </a:solidFill>
                <a:latin typeface="Comic Sans MS" panose="030F0702030302020204" pitchFamily="66" charset="0"/>
                <a:ea typeface="微软雅黑" panose="020B0503020204020204" pitchFamily="34" charset="-122"/>
              </a:rPr>
              <a:t>A </a:t>
            </a:r>
            <a:r>
              <a:rPr lang="zh-CN" altLang="en-US" sz="1800" b="1">
                <a:solidFill>
                  <a:srgbClr val="000000"/>
                </a:solidFill>
                <a:latin typeface="Comic Sans MS" panose="030F0702030302020204" pitchFamily="66" charset="0"/>
                <a:ea typeface="微软雅黑" panose="020B0503020204020204" pitchFamily="34" charset="-122"/>
              </a:rPr>
              <a:t>再发送 </a:t>
            </a:r>
            <a:r>
              <a:rPr lang="en-US" altLang="zh-CN" sz="1800" b="1">
                <a:solidFill>
                  <a:srgbClr val="000000"/>
                </a:solidFill>
                <a:latin typeface="Comic Sans MS" panose="030F0702030302020204" pitchFamily="66" charset="0"/>
                <a:ea typeface="微软雅黑" panose="020B0503020204020204" pitchFamily="34" charset="-122"/>
              </a:rPr>
              <a:t>200 </a:t>
            </a:r>
            <a:r>
              <a:rPr lang="zh-CN" altLang="en-US" sz="1800" b="1">
                <a:solidFill>
                  <a:srgbClr val="000000"/>
                </a:solidFill>
                <a:latin typeface="Comic Sans MS" panose="030F0702030302020204" pitchFamily="66" charset="0"/>
                <a:ea typeface="微软雅黑" panose="020B0503020204020204" pitchFamily="34" charset="-122"/>
              </a:rPr>
              <a:t>字节（序号 </a:t>
            </a:r>
            <a:r>
              <a:rPr lang="en-US" altLang="zh-CN" sz="1800" b="1">
                <a:solidFill>
                  <a:srgbClr val="000000"/>
                </a:solidFill>
                <a:latin typeface="Comic Sans MS" panose="030F0702030302020204" pitchFamily="66" charset="0"/>
                <a:ea typeface="微软雅黑" panose="020B0503020204020204" pitchFamily="34" charset="-122"/>
              </a:rPr>
              <a:t>501 </a:t>
            </a:r>
            <a:r>
              <a:rPr lang="zh-CN" altLang="en-US" sz="1800" b="1">
                <a:solidFill>
                  <a:srgbClr val="000000"/>
                </a:solidFill>
                <a:latin typeface="Comic Sans MS" panose="030F0702030302020204" pitchFamily="66" charset="0"/>
                <a:ea typeface="微软雅黑" panose="020B0503020204020204" pitchFamily="34" charset="-122"/>
              </a:rPr>
              <a:t>至 </a:t>
            </a:r>
            <a:r>
              <a:rPr lang="en-US" altLang="zh-CN" sz="1800" b="1">
                <a:solidFill>
                  <a:srgbClr val="000000"/>
                </a:solidFill>
                <a:latin typeface="Comic Sans MS" panose="030F0702030302020204" pitchFamily="66" charset="0"/>
                <a:ea typeface="微软雅黑" panose="020B0503020204020204" pitchFamily="34" charset="-122"/>
              </a:rPr>
              <a:t>700</a:t>
            </a:r>
            <a:r>
              <a:rPr lang="zh-CN" altLang="en-US" sz="1800" b="1">
                <a:solidFill>
                  <a:srgbClr val="000000"/>
                </a:solidFill>
                <a:latin typeface="Comic Sans MS" panose="030F0702030302020204" pitchFamily="66" charset="0"/>
                <a:ea typeface="微软雅黑" panose="020B0503020204020204" pitchFamily="34" charset="-122"/>
              </a:rPr>
              <a:t>）</a:t>
            </a:r>
          </a:p>
        </p:txBody>
      </p:sp>
      <p:sp>
        <p:nvSpPr>
          <p:cNvPr id="41" name="Rectangle 40">
            <a:extLst>
              <a:ext uri="{FF2B5EF4-FFF2-40B4-BE49-F238E27FC236}">
                <a16:creationId xmlns:a16="http://schemas.microsoft.com/office/drawing/2014/main" id="{3139069E-0E30-41DF-9691-284A44B6ADCA}"/>
              </a:ext>
            </a:extLst>
          </p:cNvPr>
          <p:cNvSpPr>
            <a:spLocks noChangeArrowheads="1"/>
          </p:cNvSpPr>
          <p:nvPr/>
        </p:nvSpPr>
        <p:spPr bwMode="auto">
          <a:xfrm>
            <a:off x="3765550" y="5759442"/>
            <a:ext cx="475611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solidFill>
                  <a:srgbClr val="000000"/>
                </a:solidFill>
                <a:latin typeface="Comic Sans MS" panose="030F0702030302020204" pitchFamily="66" charset="0"/>
                <a:ea typeface="微软雅黑" panose="020B0503020204020204" pitchFamily="34" charset="-122"/>
              </a:rPr>
              <a:t>A </a:t>
            </a:r>
            <a:r>
              <a:rPr lang="zh-CN" altLang="en-US" sz="1800" b="1">
                <a:solidFill>
                  <a:srgbClr val="000000"/>
                </a:solidFill>
                <a:latin typeface="Comic Sans MS" panose="030F0702030302020204" pitchFamily="66" charset="0"/>
                <a:ea typeface="微软雅黑" panose="020B0503020204020204" pitchFamily="34" charset="-122"/>
              </a:rPr>
              <a:t>还能发送 </a:t>
            </a:r>
            <a:r>
              <a:rPr lang="en-US" altLang="zh-CN" sz="1800" b="1">
                <a:solidFill>
                  <a:srgbClr val="000000"/>
                </a:solidFill>
                <a:latin typeface="Comic Sans MS" panose="030F0702030302020204" pitchFamily="66" charset="0"/>
                <a:ea typeface="微软雅黑" panose="020B0503020204020204" pitchFamily="34" charset="-122"/>
              </a:rPr>
              <a:t>100 </a:t>
            </a:r>
            <a:r>
              <a:rPr lang="zh-CN" altLang="en-US" sz="1800" b="1">
                <a:solidFill>
                  <a:srgbClr val="000000"/>
                </a:solidFill>
                <a:latin typeface="Comic Sans MS" panose="030F0702030302020204" pitchFamily="66" charset="0"/>
                <a:ea typeface="微软雅黑" panose="020B0503020204020204" pitchFamily="34" charset="-122"/>
              </a:rPr>
              <a:t>字节（序号 </a:t>
            </a:r>
            <a:r>
              <a:rPr lang="en-US" altLang="zh-CN" sz="1800" b="1">
                <a:solidFill>
                  <a:srgbClr val="000000"/>
                </a:solidFill>
                <a:latin typeface="Comic Sans MS" panose="030F0702030302020204" pitchFamily="66" charset="0"/>
                <a:ea typeface="微软雅黑" panose="020B0503020204020204" pitchFamily="34" charset="-122"/>
              </a:rPr>
              <a:t>601 </a:t>
            </a:r>
            <a:r>
              <a:rPr lang="zh-CN" altLang="en-US" sz="1800" b="1">
                <a:solidFill>
                  <a:srgbClr val="000000"/>
                </a:solidFill>
                <a:latin typeface="Comic Sans MS" panose="030F0702030302020204" pitchFamily="66" charset="0"/>
                <a:ea typeface="微软雅黑" panose="020B0503020204020204" pitchFamily="34" charset="-122"/>
              </a:rPr>
              <a:t>至 </a:t>
            </a:r>
            <a:r>
              <a:rPr lang="en-US" altLang="zh-CN" sz="1800" b="1">
                <a:solidFill>
                  <a:srgbClr val="000000"/>
                </a:solidFill>
                <a:latin typeface="Comic Sans MS" panose="030F0702030302020204" pitchFamily="66" charset="0"/>
                <a:ea typeface="微软雅黑" panose="020B0503020204020204" pitchFamily="34" charset="-122"/>
              </a:rPr>
              <a:t>700</a:t>
            </a:r>
            <a:r>
              <a:rPr lang="zh-CN" altLang="en-US" sz="1800" b="1">
                <a:solidFill>
                  <a:srgbClr val="000000"/>
                </a:solidFill>
                <a:latin typeface="Comic Sans MS" panose="030F0702030302020204" pitchFamily="66" charset="0"/>
                <a:ea typeface="微软雅黑" panose="020B0503020204020204" pitchFamily="34" charset="-122"/>
              </a:rPr>
              <a:t>）</a:t>
            </a:r>
          </a:p>
        </p:txBody>
      </p:sp>
      <p:sp>
        <p:nvSpPr>
          <p:cNvPr id="42" name="Rectangle 41">
            <a:extLst>
              <a:ext uri="{FF2B5EF4-FFF2-40B4-BE49-F238E27FC236}">
                <a16:creationId xmlns:a16="http://schemas.microsoft.com/office/drawing/2014/main" id="{C1CC79B7-F3BF-4C98-B38A-EFE1A62025BA}"/>
              </a:ext>
            </a:extLst>
          </p:cNvPr>
          <p:cNvSpPr>
            <a:spLocks noChangeArrowheads="1"/>
          </p:cNvSpPr>
          <p:nvPr/>
        </p:nvSpPr>
        <p:spPr bwMode="auto">
          <a:xfrm>
            <a:off x="3765550" y="6167430"/>
            <a:ext cx="532678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b="1">
                <a:solidFill>
                  <a:srgbClr val="000000"/>
                </a:solidFill>
                <a:latin typeface="Comic Sans MS" panose="030F0702030302020204" pitchFamily="66" charset="0"/>
                <a:ea typeface="微软雅黑" panose="020B0503020204020204" pitchFamily="34" charset="-122"/>
              </a:rPr>
              <a:t>不允许 </a:t>
            </a:r>
            <a:r>
              <a:rPr lang="en-US" altLang="zh-CN" sz="1800" b="1">
                <a:solidFill>
                  <a:srgbClr val="000000"/>
                </a:solidFill>
                <a:latin typeface="Comic Sans MS" panose="030F0702030302020204" pitchFamily="66" charset="0"/>
                <a:ea typeface="微软雅黑" panose="020B0503020204020204" pitchFamily="34" charset="-122"/>
              </a:rPr>
              <a:t>A </a:t>
            </a:r>
            <a:r>
              <a:rPr lang="zh-CN" altLang="en-US" sz="1800" b="1">
                <a:solidFill>
                  <a:srgbClr val="000000"/>
                </a:solidFill>
                <a:latin typeface="Comic Sans MS" panose="030F0702030302020204" pitchFamily="66" charset="0"/>
                <a:ea typeface="微软雅黑" panose="020B0503020204020204" pitchFamily="34" charset="-122"/>
              </a:rPr>
              <a:t>再发送（到序号 </a:t>
            </a:r>
            <a:r>
              <a:rPr lang="en-US" altLang="zh-CN" sz="1800" b="1">
                <a:solidFill>
                  <a:srgbClr val="000000"/>
                </a:solidFill>
                <a:latin typeface="Comic Sans MS" panose="030F0702030302020204" pitchFamily="66" charset="0"/>
                <a:ea typeface="微软雅黑" panose="020B0503020204020204" pitchFamily="34" charset="-122"/>
              </a:rPr>
              <a:t>600 </a:t>
            </a:r>
            <a:r>
              <a:rPr lang="zh-CN" altLang="en-US" sz="1800" b="1">
                <a:solidFill>
                  <a:srgbClr val="000000"/>
                </a:solidFill>
                <a:latin typeface="Comic Sans MS" panose="030F0702030302020204" pitchFamily="66" charset="0"/>
                <a:ea typeface="微软雅黑" panose="020B0503020204020204" pitchFamily="34" charset="-122"/>
              </a:rPr>
              <a:t>的数据都已收到）</a:t>
            </a:r>
          </a:p>
        </p:txBody>
      </p:sp>
      <p:grpSp>
        <p:nvGrpSpPr>
          <p:cNvPr id="43" name="Group 42">
            <a:extLst>
              <a:ext uri="{FF2B5EF4-FFF2-40B4-BE49-F238E27FC236}">
                <a16:creationId xmlns:a16="http://schemas.microsoft.com/office/drawing/2014/main" id="{2A4BD653-E112-4163-8F09-FE24E1EA5D44}"/>
              </a:ext>
            </a:extLst>
          </p:cNvPr>
          <p:cNvGrpSpPr>
            <a:grpSpLocks/>
          </p:cNvGrpSpPr>
          <p:nvPr/>
        </p:nvGrpSpPr>
        <p:grpSpPr bwMode="auto">
          <a:xfrm>
            <a:off x="460375" y="3252843"/>
            <a:ext cx="3352800" cy="633413"/>
            <a:chOff x="264" y="1685"/>
            <a:chExt cx="2112" cy="399"/>
          </a:xfrm>
        </p:grpSpPr>
        <p:sp>
          <p:nvSpPr>
            <p:cNvPr id="44" name="Line 43">
              <a:extLst>
                <a:ext uri="{FF2B5EF4-FFF2-40B4-BE49-F238E27FC236}">
                  <a16:creationId xmlns:a16="http://schemas.microsoft.com/office/drawing/2014/main" id="{6EC3A849-9E54-4E57-AC1B-693360B2E6F3}"/>
                </a:ext>
              </a:extLst>
            </p:cNvPr>
            <p:cNvSpPr>
              <a:spLocks noChangeShapeType="1"/>
            </p:cNvSpPr>
            <p:nvPr/>
          </p:nvSpPr>
          <p:spPr bwMode="auto">
            <a:xfrm>
              <a:off x="264" y="1967"/>
              <a:ext cx="1351" cy="0"/>
            </a:xfrm>
            <a:prstGeom prst="line">
              <a:avLst/>
            </a:prstGeom>
            <a:noFill/>
            <a:ln w="28575">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5" name="Rectangle 44">
              <a:extLst>
                <a:ext uri="{FF2B5EF4-FFF2-40B4-BE49-F238E27FC236}">
                  <a16:creationId xmlns:a16="http://schemas.microsoft.com/office/drawing/2014/main" id="{698F3FCE-82D4-4288-BAB0-36E8995AC947}"/>
                </a:ext>
              </a:extLst>
            </p:cNvPr>
            <p:cNvSpPr>
              <a:spLocks noChangeArrowheads="1"/>
            </p:cNvSpPr>
            <p:nvPr/>
          </p:nvSpPr>
          <p:spPr bwMode="auto">
            <a:xfrm>
              <a:off x="683" y="1755"/>
              <a:ext cx="9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en-US" altLang="zh-CN"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SEQ = 201</a:t>
              </a:r>
            </a:p>
          </p:txBody>
        </p:sp>
        <p:sp>
          <p:nvSpPr>
            <p:cNvPr id="46" name="AutoShape 45">
              <a:extLst>
                <a:ext uri="{FF2B5EF4-FFF2-40B4-BE49-F238E27FC236}">
                  <a16:creationId xmlns:a16="http://schemas.microsoft.com/office/drawing/2014/main" id="{390E78E4-7ECB-4313-A01B-D490D7757293}"/>
                </a:ext>
              </a:extLst>
            </p:cNvPr>
            <p:cNvSpPr>
              <a:spLocks noChangeArrowheads="1"/>
            </p:cNvSpPr>
            <p:nvPr/>
          </p:nvSpPr>
          <p:spPr bwMode="auto">
            <a:xfrm>
              <a:off x="1643" y="1685"/>
              <a:ext cx="733" cy="399"/>
            </a:xfrm>
            <a:prstGeom prst="irregularSeal1">
              <a:avLst/>
            </a:prstGeom>
            <a:solidFill>
              <a:srgbClr val="CCE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47" name="Rectangle 46">
              <a:extLst>
                <a:ext uri="{FF2B5EF4-FFF2-40B4-BE49-F238E27FC236}">
                  <a16:creationId xmlns:a16="http://schemas.microsoft.com/office/drawing/2014/main" id="{8F5CD010-6D76-4E92-ABCC-1C3D0BD3F7C1}"/>
                </a:ext>
              </a:extLst>
            </p:cNvPr>
            <p:cNvSpPr>
              <a:spLocks noChangeArrowheads="1"/>
            </p:cNvSpPr>
            <p:nvPr/>
          </p:nvSpPr>
          <p:spPr bwMode="auto">
            <a:xfrm>
              <a:off x="1787" y="1757"/>
              <a:ext cx="5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defTabSz="7620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defTabSz="7620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defTabSz="7620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defTabSz="7620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762000" eaLnBrk="1" fontAlgn="auto" latinLnBrk="0" hangingPunct="1">
                <a:lnSpc>
                  <a:spcPct val="100000"/>
                </a:lnSpc>
                <a:spcBef>
                  <a:spcPct val="0"/>
                </a:spcBef>
                <a:spcAft>
                  <a:spcPts val="0"/>
                </a:spcAft>
                <a:buClrTx/>
                <a:buSzTx/>
                <a:buFontTx/>
                <a:buNone/>
                <a:tabLst/>
                <a:defRPr/>
              </a:pPr>
              <a:r>
                <a:rPr kumimoji="1" lang="zh-CN" altLang="en-US" sz="1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丢失！</a:t>
              </a:r>
            </a:p>
          </p:txBody>
        </p:sp>
      </p:grpSp>
      <p:sp>
        <p:nvSpPr>
          <p:cNvPr id="48" name="Line 47">
            <a:extLst>
              <a:ext uri="{FF2B5EF4-FFF2-40B4-BE49-F238E27FC236}">
                <a16:creationId xmlns:a16="http://schemas.microsoft.com/office/drawing/2014/main" id="{FE7DEBB2-C479-4E03-8538-3D115097B06C}"/>
              </a:ext>
            </a:extLst>
          </p:cNvPr>
          <p:cNvSpPr>
            <a:spLocks noChangeShapeType="1"/>
          </p:cNvSpPr>
          <p:nvPr/>
        </p:nvSpPr>
        <p:spPr bwMode="auto">
          <a:xfrm>
            <a:off x="434974" y="2705102"/>
            <a:ext cx="1589" cy="3924298"/>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000" b="0" i="0" u="none" strike="noStrike" kern="0" cap="none" spc="0" normalizeH="0" baseline="0" noProof="0">
              <a:ln>
                <a:noFill/>
              </a:ln>
              <a:solidFill>
                <a:srgbClr val="000000"/>
              </a:solidFill>
              <a:effectLst/>
              <a:uLnTx/>
              <a:uFillTx/>
              <a:latin typeface="Tahoma" panose="020B0604030504040204" pitchFamily="34" charset="0"/>
            </a:endParaRPr>
          </a:p>
        </p:txBody>
      </p:sp>
    </p:spTree>
    <p:extLst>
      <p:ext uri="{BB962C8B-B14F-4D97-AF65-F5344CB8AC3E}">
        <p14:creationId xmlns:p14="http://schemas.microsoft.com/office/powerpoint/2010/main" val="10924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0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1000"/>
                                        <p:tgtEl>
                                          <p:spTgt spid="23"/>
                                        </p:tgtEl>
                                      </p:cBhvr>
                                    </p:animEffect>
                                  </p:childTnLst>
                                </p:cTn>
                              </p:par>
                            </p:childTnLst>
                          </p:cTn>
                        </p:par>
                        <p:par>
                          <p:cTn id="29" fill="hold">
                            <p:stCondLst>
                              <p:cond delay="1000"/>
                            </p:stCondLst>
                            <p:childTnLst>
                              <p:par>
                                <p:cTn id="30" presetID="1" presetClass="entr" presetSubtype="0" fill="hold" grpId="0" nodeType="afterEffect">
                                  <p:stCondLst>
                                    <p:cond delay="50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par>
                          <p:cTn id="37" fill="hold">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000"/>
                                        <p:tgtEl>
                                          <p:spTgt spid="11"/>
                                        </p:tgtEl>
                                      </p:cBhvr>
                                    </p:animEffect>
                                  </p:childTnLst>
                                </p:cTn>
                              </p:par>
                            </p:childTnLst>
                          </p:cTn>
                        </p:par>
                        <p:par>
                          <p:cTn id="45" fill="hold">
                            <p:stCondLst>
                              <p:cond delay="1000"/>
                            </p:stCondLst>
                            <p:childTnLst>
                              <p:par>
                                <p:cTn id="46" presetID="1" presetClass="entr" presetSubtype="0" fill="hold" grpId="0" nodeType="afterEffect">
                                  <p:stCondLst>
                                    <p:cond delay="50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1000"/>
                                        <p:tgtEl>
                                          <p:spTgt spid="8"/>
                                        </p:tgtEl>
                                      </p:cBhvr>
                                    </p:animEffect>
                                  </p:childTnLst>
                                </p:cTn>
                              </p:par>
                            </p:childTnLst>
                          </p:cTn>
                        </p:par>
                        <p:par>
                          <p:cTn id="53" fill="hold">
                            <p:stCondLst>
                              <p:cond delay="1000"/>
                            </p:stCondLst>
                            <p:childTnLst>
                              <p:par>
                                <p:cTn id="54" presetID="1" presetClass="entr" presetSubtype="0" fill="hold" grpId="0" nodeType="afterEffect">
                                  <p:stCondLst>
                                    <p:cond delay="50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right)">
                                      <p:cBhvr>
                                        <p:cTn id="60" dur="1000"/>
                                        <p:tgtEl>
                                          <p:spTgt spid="29"/>
                                        </p:tgtEl>
                                      </p:cBhvr>
                                    </p:animEffect>
                                  </p:childTnLst>
                                </p:cTn>
                              </p:par>
                            </p:childTnLst>
                          </p:cTn>
                        </p:par>
                        <p:par>
                          <p:cTn id="61" fill="hold">
                            <p:stCondLst>
                              <p:cond delay="1000"/>
                            </p:stCondLst>
                            <p:childTnLst>
                              <p:par>
                                <p:cTn id="62" presetID="1" presetClass="entr" presetSubtype="0" fill="hold" grpId="0" nodeType="afterEffect">
                                  <p:stCondLst>
                                    <p:cond delay="500"/>
                                  </p:stCondLst>
                                  <p:childTnLst>
                                    <p:set>
                                      <p:cBhvr>
                                        <p:cTn id="63" dur="1" fill="hold">
                                          <p:stCondLst>
                                            <p:cond delay="0"/>
                                          </p:stCondLst>
                                        </p:cTn>
                                        <p:tgtEl>
                                          <p:spTgt spid="4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1000"/>
                                        <p:tgtEl>
                                          <p:spTgt spid="20"/>
                                        </p:tgtEl>
                                      </p:cBhvr>
                                    </p:animEffect>
                                  </p:childTnLst>
                                </p:cTn>
                              </p:par>
                            </p:childTnLst>
                          </p:cTn>
                        </p:par>
                        <p:par>
                          <p:cTn id="69" fill="hold">
                            <p:stCondLst>
                              <p:cond delay="1000"/>
                            </p:stCondLst>
                            <p:childTnLst>
                              <p:par>
                                <p:cTn id="70" presetID="1" presetClass="entr" presetSubtype="0" fill="hold" grpId="0" nodeType="afterEffect">
                                  <p:stCondLst>
                                    <p:cond delay="500"/>
                                  </p:stCondLst>
                                  <p:childTnLst>
                                    <p:set>
                                      <p:cBhvr>
                                        <p:cTn id="71" dur="1" fill="hold">
                                          <p:stCondLst>
                                            <p:cond delay="0"/>
                                          </p:stCondLst>
                                        </p:cTn>
                                        <p:tgtEl>
                                          <p:spTgt spid="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right)">
                                      <p:cBhvr>
                                        <p:cTn id="76" dur="1000"/>
                                        <p:tgtEl>
                                          <p:spTgt spid="26"/>
                                        </p:tgtEl>
                                      </p:cBhvr>
                                    </p:animEffect>
                                  </p:childTnLst>
                                </p:cTn>
                              </p:par>
                            </p:childTnLst>
                          </p:cTn>
                        </p:par>
                        <p:par>
                          <p:cTn id="77" fill="hold">
                            <p:stCondLst>
                              <p:cond delay="1000"/>
                            </p:stCondLst>
                            <p:childTnLst>
                              <p:par>
                                <p:cTn id="78" presetID="1" presetClass="entr" presetSubtype="0" fill="hold" grpId="0" nodeType="afterEffect">
                                  <p:stCondLst>
                                    <p:cond delay="500"/>
                                  </p:stCondLst>
                                  <p:childTnLst>
                                    <p:set>
                                      <p:cBhvr>
                                        <p:cTn id="7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build="allAtOnce"/>
      <p:bldP spid="37" grpId="0"/>
      <p:bldP spid="38" grpId="0"/>
      <p:bldP spid="39" grpId="0"/>
      <p:bldP spid="40" grpId="0"/>
      <p:bldP spid="41" grpId="0"/>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D6D8FA-7658-40B8-95AF-0BDCA2013B30}"/>
              </a:ext>
            </a:extLst>
          </p:cNvPr>
          <p:cNvSpPr>
            <a:spLocks noGrp="1"/>
          </p:cNvSpPr>
          <p:nvPr>
            <p:ph type="title"/>
          </p:nvPr>
        </p:nvSpPr>
        <p:spPr/>
        <p:txBody>
          <a:bodyPr/>
          <a:lstStyle/>
          <a:p>
            <a:r>
              <a:rPr lang="zh-CN" altLang="en-US" dirty="0"/>
              <a:t>接收方缓存区管理</a:t>
            </a:r>
          </a:p>
        </p:txBody>
      </p:sp>
      <p:graphicFrame>
        <p:nvGraphicFramePr>
          <p:cNvPr id="4" name="Object 1028">
            <a:extLst>
              <a:ext uri="{FF2B5EF4-FFF2-40B4-BE49-F238E27FC236}">
                <a16:creationId xmlns:a16="http://schemas.microsoft.com/office/drawing/2014/main" id="{9940A870-B292-4168-B3BC-2F3942FF6B5F}"/>
              </a:ext>
            </a:extLst>
          </p:cNvPr>
          <p:cNvGraphicFramePr>
            <a:graphicFrameLocks noChangeAspect="1"/>
          </p:cNvGraphicFramePr>
          <p:nvPr/>
        </p:nvGraphicFramePr>
        <p:xfrm>
          <a:off x="1383146" y="1156855"/>
          <a:ext cx="7129462" cy="5345112"/>
        </p:xfrm>
        <a:graphic>
          <a:graphicData uri="http://schemas.openxmlformats.org/presentationml/2006/ole">
            <mc:AlternateContent xmlns:mc="http://schemas.openxmlformats.org/markup-compatibility/2006">
              <mc:Choice xmlns:v="urn:schemas-microsoft-com:vml" Requires="v">
                <p:oleObj spid="_x0000_s8201" name="Slide" r:id="rId3" imgW="4564380" imgH="3422904" progId="PowerPoint.Slide.8">
                  <p:embed/>
                </p:oleObj>
              </mc:Choice>
              <mc:Fallback>
                <p:oleObj name="Slide" r:id="rId3" imgW="4564380" imgH="3422904" progId="PowerPoint.Slide.8">
                  <p:embed/>
                  <p:pic>
                    <p:nvPicPr>
                      <p:cNvPr id="4" name="Object 1028">
                        <a:extLst>
                          <a:ext uri="{FF2B5EF4-FFF2-40B4-BE49-F238E27FC236}">
                            <a16:creationId xmlns:a16="http://schemas.microsoft.com/office/drawing/2014/main" id="{9940A870-B292-4168-B3BC-2F3942FF6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146" y="1156855"/>
                        <a:ext cx="712946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3456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56715-9C64-46B3-8FE8-C86297A28B2E}"/>
              </a:ext>
            </a:extLst>
          </p:cNvPr>
          <p:cNvSpPr>
            <a:spLocks noGrp="1"/>
          </p:cNvSpPr>
          <p:nvPr>
            <p:ph type="title"/>
          </p:nvPr>
        </p:nvSpPr>
        <p:spPr/>
        <p:txBody>
          <a:bodyPr/>
          <a:lstStyle/>
          <a:p>
            <a:r>
              <a:rPr lang="zh-CN" altLang="en-GB" sz="2800" dirty="0"/>
              <a:t>傻瓜窗口症状</a:t>
            </a:r>
            <a:r>
              <a:rPr lang="en-GB" altLang="zh-CN" sz="2800" dirty="0"/>
              <a:t>Silly Window Syndrome</a:t>
            </a:r>
            <a:endParaRPr lang="zh-CN" altLang="en-US" sz="2800" dirty="0"/>
          </a:p>
        </p:txBody>
      </p:sp>
      <p:sp>
        <p:nvSpPr>
          <p:cNvPr id="3" name="内容占位符 2">
            <a:extLst>
              <a:ext uri="{FF2B5EF4-FFF2-40B4-BE49-F238E27FC236}">
                <a16:creationId xmlns:a16="http://schemas.microsoft.com/office/drawing/2014/main" id="{BC22FF2E-6C57-4611-B082-1723E73DFAAB}"/>
              </a:ext>
            </a:extLst>
          </p:cNvPr>
          <p:cNvSpPr>
            <a:spLocks noGrp="1"/>
          </p:cNvSpPr>
          <p:nvPr>
            <p:ph idx="1"/>
          </p:nvPr>
        </p:nvSpPr>
        <p:spPr>
          <a:xfrm>
            <a:off x="611560" y="1196752"/>
            <a:ext cx="8208912" cy="4114800"/>
          </a:xfrm>
        </p:spPr>
        <p:txBody>
          <a:bodyPr/>
          <a:lstStyle/>
          <a:p>
            <a:pPr algn="just" eaLnBrk="1" hangingPunct="1">
              <a:lnSpc>
                <a:spcPct val="135000"/>
              </a:lnSpc>
            </a:pPr>
            <a:r>
              <a:rPr lang="zh-CN" altLang="en-GB" sz="2400" b="1" dirty="0"/>
              <a:t>以下情况被称为傻瓜窗口症状：</a:t>
            </a:r>
          </a:p>
          <a:p>
            <a:pPr lvl="1" algn="just" eaLnBrk="1" hangingPunct="1">
              <a:lnSpc>
                <a:spcPct val="135000"/>
              </a:lnSpc>
            </a:pPr>
            <a:r>
              <a:rPr lang="zh-CN" altLang="en-GB" sz="2000" b="1" dirty="0"/>
              <a:t>当发送方的</a:t>
            </a:r>
            <a:r>
              <a:rPr lang="en-GB" altLang="zh-CN" sz="2000" b="1" dirty="0"/>
              <a:t>TCP</a:t>
            </a:r>
            <a:r>
              <a:rPr lang="zh-CN" altLang="en-GB" sz="2000" b="1" dirty="0"/>
              <a:t>每次接收到来自应用的一字节的数据后就发送</a:t>
            </a:r>
            <a:endParaRPr lang="en-GB" altLang="zh-CN" sz="2000" b="1" dirty="0"/>
          </a:p>
          <a:p>
            <a:pPr lvl="1" algn="just" eaLnBrk="1" hangingPunct="1">
              <a:lnSpc>
                <a:spcPct val="135000"/>
              </a:lnSpc>
            </a:pPr>
            <a:r>
              <a:rPr lang="zh-CN" altLang="en-GB" sz="2000" b="1" dirty="0"/>
              <a:t>当接收方的</a:t>
            </a:r>
            <a:r>
              <a:rPr lang="en-GB" altLang="zh-CN" sz="2000" b="1" dirty="0"/>
              <a:t>TCP</a:t>
            </a:r>
            <a:r>
              <a:rPr lang="zh-CN" altLang="en-GB" sz="2000" b="1" dirty="0"/>
              <a:t>缓冲区已满，接收方会向发送方发送窗口大小为</a:t>
            </a:r>
            <a:r>
              <a:rPr lang="en-GB" altLang="zh-CN" sz="2000" b="1" dirty="0"/>
              <a:t>0</a:t>
            </a:r>
            <a:r>
              <a:rPr lang="zh-CN" altLang="en-GB" sz="2000" b="1" dirty="0"/>
              <a:t>的数据，而此时接收方的应用进程以交互方式每次只读取一个字节，于是接收方又发送窗口大小为一个字节的更新数据段，发送方应邀发送一个字节的数据，于是窗口又满了，循环往复</a:t>
            </a:r>
            <a:r>
              <a:rPr lang="en-US" altLang="zh-CN" sz="2000" b="1" dirty="0">
                <a:latin typeface="Times New Roman" panose="02020603050405020304" pitchFamily="18" charset="0"/>
              </a:rPr>
              <a:t>…</a:t>
            </a:r>
            <a:endParaRPr lang="en-GB" altLang="zh-CN" sz="2000" b="1" dirty="0"/>
          </a:p>
          <a:p>
            <a:pPr algn="just" eaLnBrk="1" hangingPunct="1">
              <a:lnSpc>
                <a:spcPct val="135000"/>
              </a:lnSpc>
            </a:pPr>
            <a:r>
              <a:rPr lang="zh-CN" altLang="en-GB" sz="2400" b="1" dirty="0"/>
              <a:t>解决方法：</a:t>
            </a:r>
          </a:p>
          <a:p>
            <a:pPr lvl="1" algn="just" eaLnBrk="1" hangingPunct="1">
              <a:lnSpc>
                <a:spcPct val="135000"/>
              </a:lnSpc>
            </a:pPr>
            <a:r>
              <a:rPr lang="zh-CN" altLang="en-GB" sz="2000" b="1" dirty="0"/>
              <a:t>禁止发送方发送太小的数据段，而是等到有一定数量的数据后再发送</a:t>
            </a:r>
            <a:r>
              <a:rPr lang="zh-CN" altLang="en-US" sz="2000" b="1" dirty="0"/>
              <a:t>（</a:t>
            </a:r>
            <a:r>
              <a:rPr lang="en-GB" altLang="zh-CN" sz="2000" b="1" dirty="0">
                <a:solidFill>
                  <a:srgbClr val="FF0000"/>
                </a:solidFill>
              </a:rPr>
              <a:t>Nagle</a:t>
            </a:r>
            <a:r>
              <a:rPr lang="zh-CN" altLang="en-GB" sz="2000" b="1" dirty="0">
                <a:solidFill>
                  <a:srgbClr val="FF0000"/>
                </a:solidFill>
              </a:rPr>
              <a:t>算法</a:t>
            </a:r>
            <a:r>
              <a:rPr lang="zh-CN" altLang="en-US" sz="2000" b="1" dirty="0"/>
              <a:t>）</a:t>
            </a:r>
            <a:endParaRPr lang="en-US" altLang="zh-CN" sz="2000" b="1" dirty="0"/>
          </a:p>
          <a:p>
            <a:pPr lvl="1" algn="just" eaLnBrk="1" hangingPunct="1">
              <a:lnSpc>
                <a:spcPct val="135000"/>
              </a:lnSpc>
            </a:pPr>
            <a:r>
              <a:rPr lang="zh-CN" altLang="en-GB" sz="2000" b="1" dirty="0"/>
              <a:t>禁止接收方发送</a:t>
            </a:r>
            <a:r>
              <a:rPr lang="en-GB" altLang="zh-CN" sz="2000" b="1" dirty="0"/>
              <a:t>1</a:t>
            </a:r>
            <a:r>
              <a:rPr lang="zh-CN" altLang="en-GB" sz="2000" b="1" dirty="0"/>
              <a:t>个字节大小的窗口更新信息，而是要等到有了一定数量的可用空间后再通知对方</a:t>
            </a:r>
            <a:r>
              <a:rPr lang="zh-CN" altLang="en-US" sz="2000" b="1" dirty="0"/>
              <a:t>（</a:t>
            </a:r>
            <a:r>
              <a:rPr lang="en-GB" altLang="zh-CN" sz="2000" b="1" dirty="0">
                <a:solidFill>
                  <a:srgbClr val="FF0000"/>
                </a:solidFill>
              </a:rPr>
              <a:t>Clark</a:t>
            </a:r>
            <a:r>
              <a:rPr lang="zh-CN" altLang="en-GB" sz="2000" b="1" dirty="0">
                <a:solidFill>
                  <a:srgbClr val="FF0000"/>
                </a:solidFill>
              </a:rPr>
              <a:t>算法</a:t>
            </a:r>
            <a:r>
              <a:rPr lang="zh-CN" altLang="en-US" sz="2000" b="1" dirty="0"/>
              <a:t>）</a:t>
            </a:r>
          </a:p>
          <a:p>
            <a:endParaRPr lang="zh-CN" altLang="en-US" dirty="0"/>
          </a:p>
        </p:txBody>
      </p:sp>
    </p:spTree>
    <p:extLst>
      <p:ext uri="{BB962C8B-B14F-4D97-AF65-F5344CB8AC3E}">
        <p14:creationId xmlns:p14="http://schemas.microsoft.com/office/powerpoint/2010/main" val="3888577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F8E26-AD6D-4626-8D7E-9BD125D5FC70}"/>
              </a:ext>
            </a:extLst>
          </p:cNvPr>
          <p:cNvSpPr>
            <a:spLocks noGrp="1"/>
          </p:cNvSpPr>
          <p:nvPr>
            <p:ph type="title"/>
          </p:nvPr>
        </p:nvSpPr>
        <p:spPr/>
        <p:txBody>
          <a:bodyPr/>
          <a:lstStyle/>
          <a:p>
            <a:r>
              <a:rPr lang="zh-CN" altLang="en-US" sz="3200" dirty="0"/>
              <a:t>持续定时器</a:t>
            </a:r>
            <a:r>
              <a:rPr lang="en-US" altLang="zh-CN" sz="3200" dirty="0"/>
              <a:t>The Persistence Timer</a:t>
            </a:r>
            <a:endParaRPr lang="zh-CN" altLang="en-US" sz="3200" dirty="0"/>
          </a:p>
        </p:txBody>
      </p:sp>
      <p:sp>
        <p:nvSpPr>
          <p:cNvPr id="3" name="内容占位符 2">
            <a:extLst>
              <a:ext uri="{FF2B5EF4-FFF2-40B4-BE49-F238E27FC236}">
                <a16:creationId xmlns:a16="http://schemas.microsoft.com/office/drawing/2014/main" id="{E2E408AE-D7A5-47C3-8CC8-827CE1802C05}"/>
              </a:ext>
            </a:extLst>
          </p:cNvPr>
          <p:cNvSpPr>
            <a:spLocks noGrp="1"/>
          </p:cNvSpPr>
          <p:nvPr>
            <p:ph idx="1"/>
          </p:nvPr>
        </p:nvSpPr>
        <p:spPr>
          <a:xfrm>
            <a:off x="685800" y="1628800"/>
            <a:ext cx="7772400" cy="4114800"/>
          </a:xfrm>
        </p:spPr>
        <p:txBody>
          <a:bodyPr/>
          <a:lstStyle/>
          <a:p>
            <a:pPr algn="just" eaLnBrk="1" hangingPunct="1"/>
            <a:r>
              <a:rPr lang="zh-CN" altLang="en-GB" sz="2400" b="1" dirty="0"/>
              <a:t>持续定时器管理的是一种较为少见的事件，即下面要介绍的死锁情况。为了让发送方暂停发送数据，接收方发送一个接收窗口为</a:t>
            </a:r>
            <a:r>
              <a:rPr lang="en-GB" altLang="zh-CN" sz="2400" b="1" dirty="0"/>
              <a:t>0</a:t>
            </a:r>
            <a:r>
              <a:rPr lang="zh-CN" altLang="en-GB" sz="2400" b="1" dirty="0"/>
              <a:t>的确认。后来，接收方又发送了一个更新了窗口大小的数据段，但该数据段丢失，于是，双方都处于等待。</a:t>
            </a:r>
            <a:r>
              <a:rPr lang="en-GB" altLang="zh-CN" sz="2400" b="1" dirty="0"/>
              <a:t> </a:t>
            </a:r>
          </a:p>
          <a:p>
            <a:pPr algn="just" eaLnBrk="1" hangingPunct="1"/>
            <a:r>
              <a:rPr lang="zh-CN" altLang="en-GB" sz="2400" b="1" dirty="0"/>
              <a:t>为了防止上述事情发生，发送方</a:t>
            </a:r>
            <a:r>
              <a:rPr lang="zh-CN" altLang="en-GB" sz="2400" b="1" dirty="0">
                <a:solidFill>
                  <a:srgbClr val="0000FF"/>
                </a:solidFill>
              </a:rPr>
              <a:t>在收到接收方发来一个窗口为</a:t>
            </a:r>
            <a:r>
              <a:rPr lang="en-GB" altLang="zh-CN" sz="2400" b="1" dirty="0">
                <a:solidFill>
                  <a:srgbClr val="0000FF"/>
                </a:solidFill>
              </a:rPr>
              <a:t>0</a:t>
            </a:r>
            <a:r>
              <a:rPr lang="zh-CN" altLang="en-GB" sz="2400" b="1" dirty="0">
                <a:solidFill>
                  <a:srgbClr val="0000FF"/>
                </a:solidFill>
              </a:rPr>
              <a:t>的数据段时，就启动持续定时器</a:t>
            </a:r>
            <a:r>
              <a:rPr lang="zh-CN" altLang="en-GB" sz="2400" b="1" dirty="0"/>
              <a:t>，等该定时器超时还没有收到对方修改窗口大小的数据段的话，发送方就发一个</a:t>
            </a:r>
            <a:r>
              <a:rPr lang="en-GB" altLang="zh-CN" sz="2400" b="1" dirty="0"/>
              <a:t>1</a:t>
            </a:r>
            <a:r>
              <a:rPr lang="zh-CN" altLang="en-GB" sz="2400" b="1" dirty="0"/>
              <a:t>字节的探测数据段，对该探测数据段的响应应包含了窗口大小，若仍为</a:t>
            </a:r>
            <a:r>
              <a:rPr lang="en-GB" altLang="zh-CN" sz="2400" b="1" dirty="0"/>
              <a:t>0</a:t>
            </a:r>
            <a:r>
              <a:rPr lang="zh-CN" altLang="en-GB" sz="2400" b="1" dirty="0"/>
              <a:t>，则定时器清</a:t>
            </a:r>
            <a:r>
              <a:rPr lang="en-GB" altLang="zh-CN" sz="2400" b="1" dirty="0"/>
              <a:t>0</a:t>
            </a:r>
            <a:r>
              <a:rPr lang="zh-CN" altLang="en-GB" sz="2400" b="1" dirty="0"/>
              <a:t>，否则则可以发送数据。</a:t>
            </a:r>
            <a:endParaRPr lang="en-US" altLang="zh-CN" sz="2400" b="1" dirty="0"/>
          </a:p>
          <a:p>
            <a:endParaRPr lang="zh-CN" altLang="en-US" dirty="0"/>
          </a:p>
        </p:txBody>
      </p:sp>
    </p:spTree>
    <p:extLst>
      <p:ext uri="{BB962C8B-B14F-4D97-AF65-F5344CB8AC3E}">
        <p14:creationId xmlns:p14="http://schemas.microsoft.com/office/powerpoint/2010/main" val="170662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579B4-538A-473D-987A-99818134EC12}"/>
              </a:ext>
            </a:extLst>
          </p:cNvPr>
          <p:cNvSpPr>
            <a:spLocks noGrp="1"/>
          </p:cNvSpPr>
          <p:nvPr>
            <p:ph type="title"/>
          </p:nvPr>
        </p:nvSpPr>
        <p:spPr/>
        <p:txBody>
          <a:bodyPr/>
          <a:lstStyle/>
          <a:p>
            <a:r>
              <a:rPr lang="zh-CN" altLang="en-US" dirty="0"/>
              <a:t>引入传输层的原因</a:t>
            </a:r>
          </a:p>
        </p:txBody>
      </p:sp>
      <p:sp>
        <p:nvSpPr>
          <p:cNvPr id="3" name="内容占位符 2">
            <a:extLst>
              <a:ext uri="{FF2B5EF4-FFF2-40B4-BE49-F238E27FC236}">
                <a16:creationId xmlns:a16="http://schemas.microsoft.com/office/drawing/2014/main" id="{C73E7CBD-14E3-431E-B150-BBAE2D3E4A80}"/>
              </a:ext>
            </a:extLst>
          </p:cNvPr>
          <p:cNvSpPr>
            <a:spLocks noGrp="1"/>
          </p:cNvSpPr>
          <p:nvPr>
            <p:ph idx="1"/>
          </p:nvPr>
        </p:nvSpPr>
        <p:spPr>
          <a:xfrm>
            <a:off x="251519" y="1268760"/>
            <a:ext cx="8692455" cy="4114800"/>
          </a:xfrm>
        </p:spPr>
        <p:txBody>
          <a:bodyPr/>
          <a:lstStyle/>
          <a:p>
            <a:pPr eaLnBrk="1" hangingPunct="1">
              <a:lnSpc>
                <a:spcPct val="135000"/>
              </a:lnSpc>
              <a:defRPr/>
            </a:pPr>
            <a:r>
              <a:rPr lang="zh-CN" altLang="en-US" sz="2800" b="1" dirty="0"/>
              <a:t>实现用户对数据传输的控制</a:t>
            </a:r>
          </a:p>
          <a:p>
            <a:pPr lvl="1" eaLnBrk="1" hangingPunct="1">
              <a:lnSpc>
                <a:spcPct val="135000"/>
              </a:lnSpc>
              <a:defRPr/>
            </a:pPr>
            <a:r>
              <a:rPr lang="zh-CN" altLang="en-US" sz="2400" b="1" dirty="0"/>
              <a:t>网络层运行在用户终端和路由器上，而传输层运行在用户主机上</a:t>
            </a:r>
          </a:p>
          <a:p>
            <a:pPr lvl="1" eaLnBrk="1" hangingPunct="1">
              <a:lnSpc>
                <a:spcPct val="135000"/>
              </a:lnSpc>
              <a:defRPr/>
            </a:pPr>
            <a:r>
              <a:rPr lang="zh-CN" altLang="en-US" sz="2400" b="1" dirty="0"/>
              <a:t>用户可以根据应用需求选择不同的传输层服务</a:t>
            </a:r>
          </a:p>
          <a:p>
            <a:pPr eaLnBrk="1" hangingPunct="1">
              <a:lnSpc>
                <a:spcPct val="135000"/>
              </a:lnSpc>
              <a:defRPr/>
            </a:pPr>
            <a:r>
              <a:rPr lang="zh-CN" altLang="en-US" sz="2800" b="1" dirty="0"/>
              <a:t>实现运行在不同主机上的进程之间的通信</a:t>
            </a:r>
          </a:p>
          <a:p>
            <a:pPr lvl="1" eaLnBrk="1" hangingPunct="1">
              <a:lnSpc>
                <a:spcPct val="135000"/>
              </a:lnSpc>
              <a:defRPr/>
            </a:pPr>
            <a:r>
              <a:rPr lang="zh-CN" altLang="en-US" sz="2400" b="1" dirty="0"/>
              <a:t>每个应用进程都至少与一个传输层地址（端口）相关联</a:t>
            </a:r>
          </a:p>
          <a:p>
            <a:pPr eaLnBrk="1" hangingPunct="1">
              <a:lnSpc>
                <a:spcPct val="135000"/>
              </a:lnSpc>
              <a:defRPr/>
            </a:pPr>
            <a:r>
              <a:rPr lang="zh-CN" altLang="en-US" sz="2800" b="1" dirty="0"/>
              <a:t>屏蔽下层网络的异质性</a:t>
            </a:r>
          </a:p>
          <a:p>
            <a:pPr lvl="1" eaLnBrk="1" hangingPunct="1">
              <a:lnSpc>
                <a:spcPct val="135000"/>
              </a:lnSpc>
              <a:defRPr/>
            </a:pPr>
            <a:r>
              <a:rPr lang="zh-CN" altLang="en-US" sz="2400" b="1" dirty="0"/>
              <a:t>对上层应用提供了一个标准的原语集合，提供传输层的虚拟管道</a:t>
            </a:r>
          </a:p>
        </p:txBody>
      </p:sp>
    </p:spTree>
    <p:extLst>
      <p:ext uri="{BB962C8B-B14F-4D97-AF65-F5344CB8AC3E}">
        <p14:creationId xmlns:p14="http://schemas.microsoft.com/office/powerpoint/2010/main" val="3117672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D9A57B-BEB9-4127-AE65-8E61DB0EDE83}"/>
              </a:ext>
            </a:extLst>
          </p:cNvPr>
          <p:cNvSpPr>
            <a:spLocks noGrp="1"/>
          </p:cNvSpPr>
          <p:nvPr>
            <p:ph type="title"/>
          </p:nvPr>
        </p:nvSpPr>
        <p:spPr/>
        <p:txBody>
          <a:bodyPr/>
          <a:lstStyle/>
          <a:p>
            <a:r>
              <a:rPr lang="en-US" altLang="zh-CN" dirty="0"/>
              <a:t>TCP </a:t>
            </a:r>
            <a:r>
              <a:rPr lang="zh-CN" altLang="en-US" dirty="0"/>
              <a:t>重传定时器</a:t>
            </a:r>
          </a:p>
        </p:txBody>
      </p:sp>
      <p:sp>
        <p:nvSpPr>
          <p:cNvPr id="3" name="内容占位符 2">
            <a:extLst>
              <a:ext uri="{FF2B5EF4-FFF2-40B4-BE49-F238E27FC236}">
                <a16:creationId xmlns:a16="http://schemas.microsoft.com/office/drawing/2014/main" id="{480C9B08-4791-4A94-B2F2-CB106FC9E713}"/>
              </a:ext>
            </a:extLst>
          </p:cNvPr>
          <p:cNvSpPr>
            <a:spLocks noGrp="1"/>
          </p:cNvSpPr>
          <p:nvPr>
            <p:ph idx="1"/>
          </p:nvPr>
        </p:nvSpPr>
        <p:spPr>
          <a:xfrm>
            <a:off x="331946" y="1597651"/>
            <a:ext cx="2362200" cy="5016500"/>
          </a:xfrm>
        </p:spPr>
        <p:txBody>
          <a:bodyPr/>
          <a:lstStyle/>
          <a:p>
            <a:pPr algn="just"/>
            <a:r>
              <a:rPr lang="en-GB" altLang="zh-CN" sz="2400" b="1" dirty="0"/>
              <a:t>TCP</a:t>
            </a:r>
            <a:r>
              <a:rPr lang="zh-CN" altLang="en-GB" sz="2400" b="1" dirty="0"/>
              <a:t>在发送数据</a:t>
            </a:r>
            <a:r>
              <a:rPr lang="zh-CN" altLang="en-US" sz="2400" b="1" dirty="0"/>
              <a:t>段</a:t>
            </a:r>
            <a:r>
              <a:rPr lang="zh-CN" altLang="en-GB" sz="2400" b="1" dirty="0"/>
              <a:t>的同时，启动一个重传定时器，如果在超时前该数据段被确认，就关闭该定时器，否则，一旦超时则重传该数据段。</a:t>
            </a:r>
          </a:p>
          <a:p>
            <a:endParaRPr lang="zh-CN" altLang="en-US" dirty="0"/>
          </a:p>
        </p:txBody>
      </p:sp>
      <p:grpSp>
        <p:nvGrpSpPr>
          <p:cNvPr id="4" name="Group 10">
            <a:extLst>
              <a:ext uri="{FF2B5EF4-FFF2-40B4-BE49-F238E27FC236}">
                <a16:creationId xmlns:a16="http://schemas.microsoft.com/office/drawing/2014/main" id="{CB987C8E-E10F-4A09-8A6E-DB07D646754E}"/>
              </a:ext>
            </a:extLst>
          </p:cNvPr>
          <p:cNvGrpSpPr>
            <a:grpSpLocks/>
          </p:cNvGrpSpPr>
          <p:nvPr/>
        </p:nvGrpSpPr>
        <p:grpSpPr bwMode="auto">
          <a:xfrm>
            <a:off x="2728217" y="1371600"/>
            <a:ext cx="6180256" cy="4612409"/>
            <a:chOff x="1520" y="1084"/>
            <a:chExt cx="4172" cy="3072"/>
          </a:xfrm>
        </p:grpSpPr>
        <p:pic>
          <p:nvPicPr>
            <p:cNvPr id="5" name="Picture 6">
              <a:extLst>
                <a:ext uri="{FF2B5EF4-FFF2-40B4-BE49-F238E27FC236}">
                  <a16:creationId xmlns:a16="http://schemas.microsoft.com/office/drawing/2014/main" id="{127A690F-0F7B-43B7-B1A4-983D26797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 y="1084"/>
              <a:ext cx="3991" cy="2981"/>
            </a:xfrm>
            <a:prstGeom prst="rect">
              <a:avLst/>
            </a:prstGeom>
            <a:solidFill>
              <a:srgbClr val="00E4A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id="{D7C21C6A-CFB2-4A31-BE58-152B4AC0EA94}"/>
                </a:ext>
              </a:extLst>
            </p:cNvPr>
            <p:cNvSpPr txBox="1">
              <a:spLocks noChangeArrowheads="1"/>
            </p:cNvSpPr>
            <p:nvPr/>
          </p:nvSpPr>
          <p:spPr bwMode="auto">
            <a:xfrm>
              <a:off x="1529" y="1570"/>
              <a:ext cx="1996"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800" b="1" i="0" u="none" strike="noStrike" kern="0" cap="none" spc="0" normalizeH="0" noProof="0" dirty="0">
                  <a:ln>
                    <a:noFill/>
                  </a:ln>
                  <a:solidFill>
                    <a:srgbClr val="FF0000"/>
                  </a:solidFill>
                  <a:effectLst/>
                  <a:uLnTx/>
                  <a:uFillTx/>
                  <a:latin typeface="Comic Sans MS" panose="030F0702030302020204" pitchFamily="66" charset="0"/>
                  <a:ea typeface="宋体" panose="02010600030101010101" pitchFamily="2" charset="-122"/>
                </a:rPr>
                <a:t>Segment 2(seq. 1500)</a:t>
              </a:r>
            </a:p>
          </p:txBody>
        </p:sp>
        <p:sp>
          <p:nvSpPr>
            <p:cNvPr id="7" name="Text Box 8">
              <a:extLst>
                <a:ext uri="{FF2B5EF4-FFF2-40B4-BE49-F238E27FC236}">
                  <a16:creationId xmlns:a16="http://schemas.microsoft.com/office/drawing/2014/main" id="{ACF8D6E6-66E5-4D34-94AB-1A812BDA6227}"/>
                </a:ext>
              </a:extLst>
            </p:cNvPr>
            <p:cNvSpPr txBox="1">
              <a:spLocks noChangeArrowheads="1"/>
            </p:cNvSpPr>
            <p:nvPr/>
          </p:nvSpPr>
          <p:spPr bwMode="auto">
            <a:xfrm>
              <a:off x="1520" y="3793"/>
              <a:ext cx="3508"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800" b="1" i="0" u="none" strike="noStrike" kern="0" cap="none" spc="0" normalizeH="0" baseline="0" noProof="0" dirty="0">
                  <a:ln>
                    <a:noFill/>
                  </a:ln>
                  <a:solidFill>
                    <a:srgbClr val="FF0000"/>
                  </a:solidFill>
                  <a:effectLst/>
                  <a:uLnTx/>
                  <a:uFillTx/>
                  <a:latin typeface="Comic Sans MS" panose="030F0702030302020204" pitchFamily="66" charset="0"/>
                </a:rPr>
                <a:t>Timeout for Segment 2 Retransmission</a:t>
              </a:r>
            </a:p>
          </p:txBody>
        </p:sp>
        <p:sp>
          <p:nvSpPr>
            <p:cNvPr id="8" name="Line 9">
              <a:extLst>
                <a:ext uri="{FF2B5EF4-FFF2-40B4-BE49-F238E27FC236}">
                  <a16:creationId xmlns:a16="http://schemas.microsoft.com/office/drawing/2014/main" id="{803A297D-60D6-4653-86C6-CC15F4F9D3EA}"/>
                </a:ext>
              </a:extLst>
            </p:cNvPr>
            <p:cNvSpPr>
              <a:spLocks noChangeShapeType="1"/>
            </p:cNvSpPr>
            <p:nvPr/>
          </p:nvSpPr>
          <p:spPr bwMode="auto">
            <a:xfrm>
              <a:off x="1655" y="1797"/>
              <a:ext cx="0" cy="1996"/>
            </a:xfrm>
            <a:prstGeom prst="line">
              <a:avLst/>
            </a:prstGeom>
            <a:noFill/>
            <a:ln w="28575">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spTree>
    <p:extLst>
      <p:ext uri="{BB962C8B-B14F-4D97-AF65-F5344CB8AC3E}">
        <p14:creationId xmlns:p14="http://schemas.microsoft.com/office/powerpoint/2010/main" val="4155825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38BA2-066E-424D-9990-B8EBD9DA6BCD}"/>
              </a:ext>
            </a:extLst>
          </p:cNvPr>
          <p:cNvSpPr>
            <a:spLocks noGrp="1"/>
          </p:cNvSpPr>
          <p:nvPr>
            <p:ph type="title"/>
          </p:nvPr>
        </p:nvSpPr>
        <p:spPr/>
        <p:txBody>
          <a:bodyPr/>
          <a:lstStyle/>
          <a:p>
            <a:r>
              <a:rPr lang="zh-CN" altLang="en-US" sz="3200" dirty="0"/>
              <a:t>超时间隔（ </a:t>
            </a:r>
            <a:r>
              <a:rPr lang="en-US" altLang="zh-CN" sz="3200" dirty="0"/>
              <a:t>timeout </a:t>
            </a:r>
            <a:r>
              <a:rPr lang="zh-CN" altLang="en-US" sz="3200" dirty="0"/>
              <a:t>）应设为多长呢？</a:t>
            </a:r>
          </a:p>
        </p:txBody>
      </p:sp>
      <p:sp>
        <p:nvSpPr>
          <p:cNvPr id="3" name="内容占位符 2">
            <a:extLst>
              <a:ext uri="{FF2B5EF4-FFF2-40B4-BE49-F238E27FC236}">
                <a16:creationId xmlns:a16="http://schemas.microsoft.com/office/drawing/2014/main" id="{7D2C10EC-A6FB-4A81-B9B0-5C68AFEB89ED}"/>
              </a:ext>
            </a:extLst>
          </p:cNvPr>
          <p:cNvSpPr>
            <a:spLocks noGrp="1"/>
          </p:cNvSpPr>
          <p:nvPr>
            <p:ph idx="1"/>
          </p:nvPr>
        </p:nvSpPr>
        <p:spPr>
          <a:xfrm>
            <a:off x="406400" y="1628800"/>
            <a:ext cx="8537575" cy="2667000"/>
          </a:xfrm>
        </p:spPr>
        <p:txBody>
          <a:bodyPr/>
          <a:lstStyle/>
          <a:p>
            <a:pPr eaLnBrk="1" hangingPunct="1"/>
            <a:r>
              <a:rPr lang="zh-CN" altLang="en-GB" sz="2800" b="1" dirty="0"/>
              <a:t>不适当的 </a:t>
            </a:r>
            <a:r>
              <a:rPr lang="en-GB" altLang="zh-CN" sz="2800" b="1" dirty="0"/>
              <a:t>timeout </a:t>
            </a:r>
            <a:r>
              <a:rPr lang="zh-CN" altLang="en-GB" sz="2800" b="1" dirty="0"/>
              <a:t>会导致性能下降: </a:t>
            </a:r>
          </a:p>
          <a:p>
            <a:pPr lvl="1" eaLnBrk="1" hangingPunct="1"/>
            <a:r>
              <a:rPr lang="en-GB" altLang="zh-CN" sz="2400" b="1" dirty="0"/>
              <a:t>timeout</a:t>
            </a:r>
            <a:r>
              <a:rPr lang="zh-CN" altLang="en-GB" sz="2400" b="1" dirty="0"/>
              <a:t>太长-导致发送端的等待时间太长</a:t>
            </a:r>
            <a:endParaRPr lang="en-GB" altLang="zh-CN" sz="2400" b="1" dirty="0"/>
          </a:p>
          <a:p>
            <a:pPr lvl="1" eaLnBrk="1" hangingPunct="1"/>
            <a:r>
              <a:rPr lang="en-GB" altLang="zh-CN" sz="2400" b="1" dirty="0"/>
              <a:t>Timeout</a:t>
            </a:r>
            <a:r>
              <a:rPr lang="zh-CN" altLang="en-GB" sz="2400" b="1" dirty="0"/>
              <a:t>太短 </a:t>
            </a:r>
            <a:r>
              <a:rPr lang="zh-CN" altLang="en-GB" sz="2400" b="1" dirty="0">
                <a:latin typeface="Times New Roman" panose="02020603050405020304" pitchFamily="18" charset="0"/>
              </a:rPr>
              <a:t>–</a:t>
            </a:r>
            <a:r>
              <a:rPr lang="zh-CN" altLang="en-GB" sz="2400" b="1" dirty="0"/>
              <a:t> 重发多余的不必要的数据 </a:t>
            </a:r>
            <a:endParaRPr lang="zh-CN" altLang="en-GB" b="1" dirty="0"/>
          </a:p>
          <a:p>
            <a:pPr eaLnBrk="1" hangingPunct="1"/>
            <a:r>
              <a:rPr lang="zh-CN" altLang="en-GB" sz="2800" b="1" dirty="0"/>
              <a:t>解决的方法是对网络的性能不断测试，采用一种不断调整超时时间间隔的动态算法</a:t>
            </a:r>
            <a:endParaRPr lang="zh-CN" altLang="en-US" sz="2800" b="1" dirty="0"/>
          </a:p>
          <a:p>
            <a:endParaRPr lang="zh-CN" altLang="en-US" dirty="0"/>
          </a:p>
        </p:txBody>
      </p:sp>
    </p:spTree>
    <p:extLst>
      <p:ext uri="{BB962C8B-B14F-4D97-AF65-F5344CB8AC3E}">
        <p14:creationId xmlns:p14="http://schemas.microsoft.com/office/powerpoint/2010/main" val="826673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42BEF-1C12-4EAB-B047-3AA0F27769E4}"/>
              </a:ext>
            </a:extLst>
          </p:cNvPr>
          <p:cNvSpPr>
            <a:spLocks noGrp="1"/>
          </p:cNvSpPr>
          <p:nvPr>
            <p:ph type="title"/>
          </p:nvPr>
        </p:nvSpPr>
        <p:spPr/>
        <p:txBody>
          <a:bodyPr/>
          <a:lstStyle/>
          <a:p>
            <a:r>
              <a:rPr lang="en-GB" altLang="zh-CN" dirty="0"/>
              <a:t>Picking a Timeout Value</a:t>
            </a:r>
            <a:endParaRPr lang="zh-CN" altLang="en-US" dirty="0"/>
          </a:p>
        </p:txBody>
      </p:sp>
      <p:sp>
        <p:nvSpPr>
          <p:cNvPr id="3" name="内容占位符 2">
            <a:extLst>
              <a:ext uri="{FF2B5EF4-FFF2-40B4-BE49-F238E27FC236}">
                <a16:creationId xmlns:a16="http://schemas.microsoft.com/office/drawing/2014/main" id="{5F783EB5-29F9-4F92-B0CE-468CF69D6310}"/>
              </a:ext>
            </a:extLst>
          </p:cNvPr>
          <p:cNvSpPr>
            <a:spLocks noGrp="1"/>
          </p:cNvSpPr>
          <p:nvPr>
            <p:ph idx="1"/>
          </p:nvPr>
        </p:nvSpPr>
        <p:spPr>
          <a:xfrm>
            <a:off x="539552" y="1124744"/>
            <a:ext cx="8568952" cy="4114800"/>
          </a:xfrm>
        </p:spPr>
        <p:txBody>
          <a:bodyPr/>
          <a:lstStyle/>
          <a:p>
            <a:pPr eaLnBrk="1" hangingPunct="1">
              <a:lnSpc>
                <a:spcPct val="114000"/>
              </a:lnSpc>
            </a:pPr>
            <a:r>
              <a:rPr lang="zh-CN" altLang="en-GB" sz="2400" b="1" dirty="0"/>
              <a:t>对每条连接，</a:t>
            </a:r>
            <a:r>
              <a:rPr lang="en-GB" altLang="zh-CN" sz="2400" b="1" dirty="0"/>
              <a:t>TCP</a:t>
            </a:r>
            <a:r>
              <a:rPr lang="zh-CN" altLang="en-GB" sz="2400" b="1" dirty="0"/>
              <a:t>均保存变量</a:t>
            </a:r>
            <a:r>
              <a:rPr lang="en-GB" altLang="zh-CN" sz="2400" b="1" dirty="0"/>
              <a:t>RTT，</a:t>
            </a:r>
            <a:r>
              <a:rPr lang="zh-CN" altLang="en-GB" sz="2400" b="1" dirty="0"/>
              <a:t>用于存放到目的端的往返时间的最接近估计值。</a:t>
            </a:r>
          </a:p>
          <a:p>
            <a:pPr eaLnBrk="1" hangingPunct="1">
              <a:lnSpc>
                <a:spcPct val="114000"/>
              </a:lnSpc>
            </a:pPr>
            <a:r>
              <a:rPr lang="zh-CN" altLang="en-GB" sz="2400" b="1" dirty="0"/>
              <a:t>当一个数据发送时，同时启动定时器，如果时间超时就重发数据段，如果在超时之前得到确认，</a:t>
            </a:r>
            <a:r>
              <a:rPr lang="en-GB" altLang="zh-CN" sz="2400" b="1" dirty="0"/>
              <a:t>TCP</a:t>
            </a:r>
            <a:r>
              <a:rPr lang="zh-CN" altLang="en-GB" sz="2400" b="1" dirty="0"/>
              <a:t>就测量所花费的时间，记为</a:t>
            </a:r>
            <a:r>
              <a:rPr lang="en-GB" altLang="zh-CN" sz="2400" b="1" dirty="0"/>
              <a:t>M，</a:t>
            </a:r>
            <a:r>
              <a:rPr lang="zh-CN" altLang="en-GB" sz="2400" b="1" dirty="0"/>
              <a:t>并根据下面公式修正</a:t>
            </a:r>
            <a:r>
              <a:rPr lang="en-GB" altLang="zh-CN" sz="2400" b="1" dirty="0"/>
              <a:t>RTT</a:t>
            </a:r>
          </a:p>
          <a:p>
            <a:pPr lvl="1" eaLnBrk="1" hangingPunct="1">
              <a:lnSpc>
                <a:spcPct val="114000"/>
              </a:lnSpc>
            </a:pPr>
            <a:r>
              <a:rPr lang="zh-CN" altLang="en-US" sz="2000" b="1" dirty="0">
                <a:sym typeface="Symbol" panose="05050102010706020507" pitchFamily="18" charset="2"/>
              </a:rPr>
              <a:t>	</a:t>
            </a:r>
            <a:r>
              <a:rPr lang="en-US" altLang="zh-CN" sz="2000" b="1" dirty="0">
                <a:solidFill>
                  <a:srgbClr val="FF0000"/>
                </a:solidFill>
              </a:rPr>
              <a:t>RTT=</a:t>
            </a:r>
            <a:r>
              <a:rPr lang="en-US" altLang="zh-CN" sz="2000" b="1" dirty="0">
                <a:solidFill>
                  <a:srgbClr val="FF0000"/>
                </a:solidFill>
                <a:sym typeface="Symbol" panose="05050102010706020507" pitchFamily="18" charset="2"/>
              </a:rPr>
              <a:t>RTT+(1- )</a:t>
            </a:r>
            <a:r>
              <a:rPr lang="en-US" altLang="zh-CN" sz="2000" b="1" i="1" dirty="0">
                <a:solidFill>
                  <a:srgbClr val="FF0000"/>
                </a:solidFill>
                <a:sym typeface="Symbol" panose="05050102010706020507" pitchFamily="18" charset="2"/>
              </a:rPr>
              <a:t>M</a:t>
            </a:r>
            <a:endParaRPr lang="en-GB" altLang="zh-CN" sz="2000" b="1" dirty="0"/>
          </a:p>
          <a:p>
            <a:pPr lvl="1" eaLnBrk="1" hangingPunct="1">
              <a:lnSpc>
                <a:spcPct val="114000"/>
              </a:lnSpc>
            </a:pPr>
            <a:r>
              <a:rPr lang="en-GB" altLang="zh-CN" sz="2000" b="1" dirty="0"/>
              <a:t> </a:t>
            </a:r>
            <a:r>
              <a:rPr lang="en-US" altLang="zh-CN" sz="2000" b="1" dirty="0">
                <a:sym typeface="Symbol" panose="05050102010706020507" pitchFamily="18" charset="2"/>
              </a:rPr>
              <a:t></a:t>
            </a:r>
            <a:r>
              <a:rPr lang="zh-CN" altLang="en-GB" sz="2000" b="1" dirty="0"/>
              <a:t>是修正因子，一般为7/8</a:t>
            </a:r>
          </a:p>
          <a:p>
            <a:pPr eaLnBrk="1" hangingPunct="1">
              <a:lnSpc>
                <a:spcPct val="114000"/>
              </a:lnSpc>
            </a:pPr>
            <a:r>
              <a:rPr lang="en-GB" altLang="zh-CN" sz="2400" b="1" dirty="0"/>
              <a:t>1988</a:t>
            </a:r>
            <a:r>
              <a:rPr lang="zh-CN" altLang="en-GB" sz="2400" b="1" dirty="0"/>
              <a:t>年</a:t>
            </a:r>
            <a:r>
              <a:rPr lang="en-GB" altLang="zh-CN" sz="2400" b="1" dirty="0"/>
              <a:t>Jacobson</a:t>
            </a:r>
            <a:r>
              <a:rPr lang="zh-CN" altLang="en-GB" sz="2400" b="1" dirty="0"/>
              <a:t>提出了另一个公式</a:t>
            </a:r>
          </a:p>
          <a:p>
            <a:pPr lvl="1" eaLnBrk="1" hangingPunct="1">
              <a:lnSpc>
                <a:spcPct val="114000"/>
              </a:lnSpc>
            </a:pPr>
            <a:r>
              <a:rPr lang="en-US" altLang="zh-CN" sz="2000" b="1" i="1" dirty="0">
                <a:solidFill>
                  <a:srgbClr val="FF0000"/>
                </a:solidFill>
              </a:rPr>
              <a:t>D</a:t>
            </a:r>
            <a:r>
              <a:rPr lang="en-US" altLang="zh-CN" sz="2000" b="1" dirty="0">
                <a:solidFill>
                  <a:srgbClr val="FF0000"/>
                </a:solidFill>
              </a:rPr>
              <a:t>= </a:t>
            </a:r>
            <a:r>
              <a:rPr lang="en-US" altLang="zh-CN" sz="2000" b="1" dirty="0">
                <a:solidFill>
                  <a:srgbClr val="FF0000"/>
                </a:solidFill>
                <a:sym typeface="Symbol" panose="05050102010706020507" pitchFamily="18" charset="2"/>
              </a:rPr>
              <a:t></a:t>
            </a:r>
            <a:r>
              <a:rPr lang="en-US" altLang="zh-CN" sz="2000" b="1" i="1" dirty="0">
                <a:solidFill>
                  <a:srgbClr val="FF0000"/>
                </a:solidFill>
                <a:sym typeface="Symbol" panose="05050102010706020507" pitchFamily="18" charset="2"/>
              </a:rPr>
              <a:t>D</a:t>
            </a:r>
            <a:r>
              <a:rPr lang="en-US" altLang="zh-CN" sz="2000" b="1" dirty="0">
                <a:solidFill>
                  <a:srgbClr val="FF0000"/>
                </a:solidFill>
                <a:sym typeface="Symbol" panose="05050102010706020507" pitchFamily="18" charset="2"/>
              </a:rPr>
              <a:t>+(1- )|RTT-M|</a:t>
            </a:r>
          </a:p>
          <a:p>
            <a:pPr lvl="1" eaLnBrk="1" hangingPunct="1">
              <a:lnSpc>
                <a:spcPct val="114000"/>
              </a:lnSpc>
              <a:buNone/>
            </a:pPr>
            <a:r>
              <a:rPr lang="zh-CN" altLang="en-US" sz="2000" b="1" dirty="0">
                <a:sym typeface="Symbol" panose="05050102010706020507" pitchFamily="18" charset="2"/>
              </a:rPr>
              <a:t>	这里的</a:t>
            </a:r>
            <a:r>
              <a:rPr lang="en-US" altLang="zh-CN" sz="2000" b="1" dirty="0">
                <a:sym typeface="Symbol" panose="05050102010706020507" pitchFamily="18" charset="2"/>
              </a:rPr>
              <a:t></a:t>
            </a:r>
            <a:r>
              <a:rPr lang="zh-CN" altLang="en-US" sz="2000" b="1" dirty="0">
                <a:sym typeface="Symbol" panose="05050102010706020507" pitchFamily="18" charset="2"/>
              </a:rPr>
              <a:t>可能不同前面的</a:t>
            </a:r>
            <a:r>
              <a:rPr lang="en-US" altLang="zh-CN" sz="2000" b="1" dirty="0">
                <a:sym typeface="Symbol" panose="05050102010706020507" pitchFamily="18" charset="2"/>
              </a:rPr>
              <a:t></a:t>
            </a:r>
          </a:p>
          <a:p>
            <a:pPr lvl="1" eaLnBrk="1" hangingPunct="1">
              <a:lnSpc>
                <a:spcPct val="114000"/>
              </a:lnSpc>
            </a:pPr>
            <a:r>
              <a:rPr lang="zh-CN" altLang="en-US" sz="2000" b="1" dirty="0">
                <a:sym typeface="Symbol" panose="05050102010706020507" pitchFamily="18" charset="2"/>
              </a:rPr>
              <a:t>确定当前的超时间隔</a:t>
            </a:r>
            <a:r>
              <a:rPr lang="en-US" altLang="zh-CN" sz="2000" b="1" dirty="0">
                <a:solidFill>
                  <a:srgbClr val="FF0000"/>
                </a:solidFill>
                <a:sym typeface="Symbol" panose="05050102010706020507" pitchFamily="18" charset="2"/>
              </a:rPr>
              <a:t>Timeout=RTT+4</a:t>
            </a:r>
            <a:r>
              <a:rPr lang="en-US" altLang="zh-CN" sz="2000" b="1" i="1" dirty="0">
                <a:solidFill>
                  <a:srgbClr val="FF0000"/>
                </a:solidFill>
                <a:sym typeface="Symbol" panose="05050102010706020507" pitchFamily="18" charset="2"/>
              </a:rPr>
              <a:t>D</a:t>
            </a:r>
            <a:endParaRPr lang="en-GB" altLang="zh-CN" sz="2000" b="1" dirty="0"/>
          </a:p>
          <a:p>
            <a:pPr eaLnBrk="1" hangingPunct="1">
              <a:lnSpc>
                <a:spcPct val="114000"/>
              </a:lnSpc>
            </a:pPr>
            <a:r>
              <a:rPr lang="zh-CN" altLang="en-US" sz="2400" b="1" dirty="0"/>
              <a:t>对已经重发的数据段无需修改</a:t>
            </a:r>
            <a:r>
              <a:rPr lang="en-US" altLang="zh-CN" sz="2400" b="1" dirty="0"/>
              <a:t>RTT，</a:t>
            </a:r>
            <a:r>
              <a:rPr lang="zh-CN" altLang="en-US" sz="2400" b="1" dirty="0"/>
              <a:t>而是在每次传输失败时将超时时间加倍，直到该数据段被成功传输</a:t>
            </a:r>
            <a:r>
              <a:rPr lang="zh-CN" altLang="en-US" sz="2400" b="1" dirty="0">
                <a:latin typeface="Times New Roman" panose="02020603050405020304" pitchFamily="18" charset="0"/>
              </a:rPr>
              <a:t>——</a:t>
            </a:r>
            <a:r>
              <a:rPr lang="en-US" altLang="zh-CN" sz="2400" b="1" dirty="0" err="1"/>
              <a:t>Karn</a:t>
            </a:r>
            <a:r>
              <a:rPr lang="zh-CN" altLang="en-US" sz="2400" b="1" dirty="0"/>
              <a:t>算法。</a:t>
            </a:r>
          </a:p>
          <a:p>
            <a:endParaRPr lang="zh-CN" altLang="en-US" dirty="0"/>
          </a:p>
        </p:txBody>
      </p:sp>
    </p:spTree>
    <p:extLst>
      <p:ext uri="{BB962C8B-B14F-4D97-AF65-F5344CB8AC3E}">
        <p14:creationId xmlns:p14="http://schemas.microsoft.com/office/powerpoint/2010/main" val="686094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9FC873-915F-4F19-9F27-FFE87A52A521}"/>
              </a:ext>
            </a:extLst>
          </p:cNvPr>
          <p:cNvSpPr>
            <a:spLocks noGrp="1"/>
          </p:cNvSpPr>
          <p:nvPr>
            <p:ph type="title"/>
          </p:nvPr>
        </p:nvSpPr>
        <p:spPr/>
        <p:txBody>
          <a:bodyPr/>
          <a:lstStyle/>
          <a:p>
            <a:r>
              <a:rPr lang="en-US" altLang="zh-CN" dirty="0"/>
              <a:t>Timeout</a:t>
            </a:r>
            <a:r>
              <a:rPr lang="zh-CN" altLang="en-US" dirty="0"/>
              <a:t>设置</a:t>
            </a:r>
          </a:p>
        </p:txBody>
      </p:sp>
      <p:sp>
        <p:nvSpPr>
          <p:cNvPr id="3" name="内容占位符 2">
            <a:extLst>
              <a:ext uri="{FF2B5EF4-FFF2-40B4-BE49-F238E27FC236}">
                <a16:creationId xmlns:a16="http://schemas.microsoft.com/office/drawing/2014/main" id="{82FC0573-5DB9-4185-94A8-D48333ABABB7}"/>
              </a:ext>
            </a:extLst>
          </p:cNvPr>
          <p:cNvSpPr>
            <a:spLocks noGrp="1"/>
          </p:cNvSpPr>
          <p:nvPr>
            <p:ph idx="1"/>
          </p:nvPr>
        </p:nvSpPr>
        <p:spPr/>
        <p:txBody>
          <a:bodyPr>
            <a:normAutofit fontScale="70000" lnSpcReduction="20000"/>
          </a:bodyPr>
          <a:lstStyle/>
          <a:p>
            <a:pPr eaLnBrk="1" hangingPunct="1">
              <a:buNone/>
              <a:defRPr/>
            </a:pPr>
            <a:r>
              <a:rPr lang="zh-CN" altLang="en-GB" sz="2400" b="1" dirty="0"/>
              <a:t>对每条连接，</a:t>
            </a:r>
            <a:r>
              <a:rPr lang="en-GB" altLang="zh-CN" sz="2400" b="1" dirty="0"/>
              <a:t>TCP</a:t>
            </a:r>
            <a:r>
              <a:rPr lang="zh-CN" altLang="en-GB" sz="2400" b="1" dirty="0"/>
              <a:t>均保存变量</a:t>
            </a:r>
            <a:r>
              <a:rPr lang="en-GB" altLang="zh-CN" sz="2400" b="1" dirty="0"/>
              <a:t>RTT</a:t>
            </a:r>
            <a:r>
              <a:rPr lang="zh-CN" altLang="en-US" sz="2400" b="1" dirty="0"/>
              <a:t>、偏差变量</a:t>
            </a:r>
            <a:r>
              <a:rPr lang="en-US" altLang="zh-CN" sz="2400" b="1" dirty="0"/>
              <a:t>D</a:t>
            </a:r>
            <a:endParaRPr lang="en-GB" altLang="zh-CN" sz="2400" b="1" dirty="0"/>
          </a:p>
          <a:p>
            <a:pPr eaLnBrk="1" hangingPunct="1">
              <a:buNone/>
              <a:defRPr/>
            </a:pPr>
            <a:r>
              <a:rPr lang="en-GB" altLang="zh-CN" sz="2400" b="1" dirty="0"/>
              <a:t>  </a:t>
            </a:r>
          </a:p>
          <a:p>
            <a:pPr eaLnBrk="1" hangingPunct="1">
              <a:buNone/>
              <a:defRPr/>
            </a:pPr>
            <a:r>
              <a:rPr lang="en-GB" altLang="zh-CN" sz="2400" b="1" dirty="0"/>
              <a:t> Jacobson</a:t>
            </a:r>
            <a:r>
              <a:rPr lang="zh-CN" altLang="en-US" sz="2400" b="1" dirty="0"/>
              <a:t>算法</a:t>
            </a:r>
            <a:endParaRPr lang="zh-CN" altLang="en-GB" sz="2400" b="1" dirty="0"/>
          </a:p>
          <a:p>
            <a:pPr lvl="1" eaLnBrk="1" hangingPunct="1">
              <a:defRPr/>
            </a:pPr>
            <a:r>
              <a:rPr lang="en-US" altLang="zh-CN" sz="2400" b="1" dirty="0"/>
              <a:t>RTT</a:t>
            </a:r>
            <a:r>
              <a:rPr lang="zh-CN" altLang="en-US" sz="2400" b="1" dirty="0"/>
              <a:t>：往返时间的估计值</a:t>
            </a:r>
            <a:endParaRPr lang="en-US" altLang="zh-CN" sz="2400" b="1" dirty="0"/>
          </a:p>
          <a:p>
            <a:pPr lvl="1" eaLnBrk="1" hangingPunct="1">
              <a:defRPr/>
            </a:pPr>
            <a:r>
              <a:rPr lang="en-US" altLang="zh-CN" sz="2400" b="1" dirty="0"/>
              <a:t>M</a:t>
            </a:r>
            <a:r>
              <a:rPr lang="zh-CN" altLang="en-US" sz="2400" b="1" dirty="0"/>
              <a:t>：往返时间的测量值</a:t>
            </a:r>
            <a:endParaRPr lang="en-US" altLang="zh-CN" sz="2400" b="1" dirty="0"/>
          </a:p>
          <a:p>
            <a:pPr lvl="1" eaLnBrk="1" hangingPunct="1">
              <a:defRPr/>
            </a:pPr>
            <a:r>
              <a:rPr lang="en-US" altLang="zh-CN" sz="2400" b="1" dirty="0">
                <a:sym typeface="Symbol" pitchFamily="18" charset="2"/>
              </a:rPr>
              <a:t></a:t>
            </a:r>
            <a:r>
              <a:rPr lang="zh-CN" altLang="en-US" sz="2400" b="1" dirty="0">
                <a:sym typeface="Symbol" pitchFamily="18" charset="2"/>
              </a:rPr>
              <a:t>，</a:t>
            </a:r>
            <a:r>
              <a:rPr lang="en-US" altLang="zh-CN" sz="2400" b="1" dirty="0">
                <a:sym typeface="Symbol" pitchFamily="18" charset="2"/>
              </a:rPr>
              <a:t> ’</a:t>
            </a:r>
            <a:r>
              <a:rPr lang="zh-CN" altLang="en-US" sz="2400" b="1" dirty="0">
                <a:sym typeface="Symbol" pitchFamily="18" charset="2"/>
              </a:rPr>
              <a:t>：修正因子</a:t>
            </a:r>
            <a:endParaRPr lang="en-US" altLang="zh-CN" sz="2400" b="1" dirty="0">
              <a:sym typeface="Symbol" pitchFamily="18" charset="2"/>
            </a:endParaRPr>
          </a:p>
          <a:p>
            <a:pPr lvl="1" eaLnBrk="1" hangingPunct="1">
              <a:defRPr/>
            </a:pPr>
            <a:r>
              <a:rPr lang="en-US" altLang="zh-CN" sz="2400" b="1" dirty="0">
                <a:sym typeface="Symbol" pitchFamily="18" charset="2"/>
              </a:rPr>
              <a:t>D</a:t>
            </a:r>
            <a:r>
              <a:rPr lang="zh-CN" altLang="en-US" sz="2400" b="1" dirty="0">
                <a:sym typeface="Symbol" pitchFamily="18" charset="2"/>
              </a:rPr>
              <a:t>：偏差变量</a:t>
            </a:r>
            <a:endParaRPr lang="en-US" altLang="zh-CN" sz="2400" b="1" dirty="0">
              <a:sym typeface="Symbol" pitchFamily="18" charset="2"/>
            </a:endParaRPr>
          </a:p>
          <a:p>
            <a:pPr lvl="1" eaLnBrk="1" hangingPunct="1">
              <a:defRPr/>
            </a:pPr>
            <a:endParaRPr lang="en-US" altLang="zh-CN" sz="2400" b="1" dirty="0">
              <a:sym typeface="Symbol" pitchFamily="18" charset="2"/>
            </a:endParaRPr>
          </a:p>
          <a:p>
            <a:pPr marL="457200" lvl="1" indent="0" eaLnBrk="1" hangingPunct="1">
              <a:buNone/>
              <a:defRPr/>
            </a:pPr>
            <a:endParaRPr lang="en-US" altLang="zh-CN" sz="2400" b="1" dirty="0"/>
          </a:p>
          <a:p>
            <a:pPr marL="457200" lvl="1" indent="0" eaLnBrk="1" hangingPunct="1">
              <a:buNone/>
              <a:defRPr/>
            </a:pPr>
            <a:endParaRPr lang="en-US" altLang="zh-CN" sz="2400" b="1" dirty="0"/>
          </a:p>
          <a:p>
            <a:pPr lvl="2" eaLnBrk="1" hangingPunct="1">
              <a:buFont typeface="Wingdings" panose="05000000000000000000" pitchFamily="2" charset="2"/>
              <a:buNone/>
              <a:defRPr/>
            </a:pPr>
            <a:r>
              <a:rPr lang="en-US" altLang="zh-CN" b="1" dirty="0" err="1">
                <a:sym typeface="Symbol" pitchFamily="18" charset="2"/>
              </a:rPr>
              <a:t>RTTnew</a:t>
            </a:r>
            <a:r>
              <a:rPr lang="en-US" altLang="zh-CN" b="1" dirty="0">
                <a:sym typeface="Symbol" pitchFamily="18" charset="2"/>
              </a:rPr>
              <a:t> </a:t>
            </a:r>
            <a:r>
              <a:rPr lang="en-US" altLang="zh-CN" b="1" dirty="0">
                <a:sym typeface="Wingdings" pitchFamily="2" charset="2"/>
              </a:rPr>
              <a:t> </a:t>
            </a:r>
            <a:r>
              <a:rPr lang="en-US" altLang="zh-CN" b="1" dirty="0">
                <a:sym typeface="Symbol" pitchFamily="18" charset="2"/>
              </a:rPr>
              <a:t>RTT+(1- )</a:t>
            </a:r>
            <a:r>
              <a:rPr lang="en-US" altLang="zh-CN" b="1" i="1" dirty="0">
                <a:sym typeface="Symbol" pitchFamily="18" charset="2"/>
              </a:rPr>
              <a:t>M</a:t>
            </a:r>
          </a:p>
          <a:p>
            <a:pPr lvl="2" eaLnBrk="1" hangingPunct="1">
              <a:buFont typeface="Wingdings" panose="05000000000000000000" pitchFamily="2" charset="2"/>
              <a:buNone/>
              <a:defRPr/>
            </a:pPr>
            <a:r>
              <a:rPr lang="en-US" altLang="zh-CN" b="1" i="1" dirty="0" err="1"/>
              <a:t>Dnew</a:t>
            </a:r>
            <a:r>
              <a:rPr lang="en-US" altLang="zh-CN" b="1" i="1" dirty="0"/>
              <a:t> </a:t>
            </a:r>
            <a:r>
              <a:rPr lang="en-US" altLang="zh-CN" b="1" dirty="0">
                <a:sym typeface="Wingdings" pitchFamily="2" charset="2"/>
              </a:rPr>
              <a:t></a:t>
            </a:r>
            <a:r>
              <a:rPr lang="en-US" altLang="zh-CN" b="1" dirty="0"/>
              <a:t> </a:t>
            </a:r>
            <a:r>
              <a:rPr lang="en-US" altLang="zh-CN" b="1" dirty="0">
                <a:sym typeface="Symbol" pitchFamily="18" charset="2"/>
              </a:rPr>
              <a:t>’</a:t>
            </a:r>
            <a:r>
              <a:rPr lang="en-US" altLang="zh-CN" b="1" i="1" dirty="0">
                <a:sym typeface="Symbol" pitchFamily="18" charset="2"/>
              </a:rPr>
              <a:t>D</a:t>
            </a:r>
            <a:r>
              <a:rPr lang="en-US" altLang="zh-CN" b="1" dirty="0">
                <a:sym typeface="Symbol" pitchFamily="18" charset="2"/>
              </a:rPr>
              <a:t>+(1- ’)|RTT-M|</a:t>
            </a:r>
          </a:p>
          <a:p>
            <a:pPr lvl="2" eaLnBrk="1" hangingPunct="1">
              <a:buFont typeface="Wingdings" panose="05000000000000000000" pitchFamily="2" charset="2"/>
              <a:buNone/>
              <a:defRPr/>
            </a:pPr>
            <a:r>
              <a:rPr lang="en-US" altLang="zh-CN" sz="2400" b="1" dirty="0">
                <a:sym typeface="Symbol" pitchFamily="18" charset="2"/>
              </a:rPr>
              <a:t>RTT </a:t>
            </a:r>
            <a:r>
              <a:rPr lang="en-US" altLang="zh-CN" sz="2400" b="1" dirty="0">
                <a:sym typeface="Wingdings" pitchFamily="2" charset="2"/>
              </a:rPr>
              <a:t> </a:t>
            </a:r>
            <a:r>
              <a:rPr lang="en-US" altLang="zh-CN" sz="2400" b="1" dirty="0" err="1">
                <a:sym typeface="Wingdings" pitchFamily="2" charset="2"/>
              </a:rPr>
              <a:t>RTTnew</a:t>
            </a:r>
            <a:endParaRPr lang="en-US" altLang="zh-CN" sz="2400" b="1" dirty="0">
              <a:sym typeface="Wingdings" pitchFamily="2" charset="2"/>
            </a:endParaRPr>
          </a:p>
          <a:p>
            <a:pPr lvl="2" eaLnBrk="1" hangingPunct="1">
              <a:buFont typeface="Wingdings" panose="05000000000000000000" pitchFamily="2" charset="2"/>
              <a:buNone/>
              <a:defRPr/>
            </a:pPr>
            <a:r>
              <a:rPr lang="en-US" altLang="zh-CN" sz="2400" b="1" i="1" dirty="0">
                <a:sym typeface="Wingdings" pitchFamily="2" charset="2"/>
              </a:rPr>
              <a:t>D</a:t>
            </a:r>
            <a:r>
              <a:rPr lang="en-US" altLang="zh-CN" sz="2400" b="1" dirty="0">
                <a:sym typeface="Wingdings" pitchFamily="2" charset="2"/>
              </a:rPr>
              <a:t>  </a:t>
            </a:r>
            <a:r>
              <a:rPr lang="en-US" altLang="zh-CN" sz="2400" b="1" i="1" dirty="0" err="1">
                <a:sym typeface="Wingdings" pitchFamily="2" charset="2"/>
              </a:rPr>
              <a:t>Dnew</a:t>
            </a:r>
            <a:endParaRPr lang="en-US" altLang="zh-CN" sz="2400" b="1" i="1" dirty="0">
              <a:sym typeface="Wingdings" pitchFamily="2" charset="2"/>
            </a:endParaRPr>
          </a:p>
          <a:p>
            <a:pPr lvl="2" eaLnBrk="1" hangingPunct="1">
              <a:buFont typeface="Wingdings" panose="05000000000000000000" pitchFamily="2" charset="2"/>
              <a:buNone/>
              <a:defRPr/>
            </a:pPr>
            <a:r>
              <a:rPr lang="en-US" altLang="zh-CN" sz="2400" b="1" dirty="0">
                <a:sym typeface="Wingdings" pitchFamily="2" charset="2"/>
              </a:rPr>
              <a:t>Timeout  RTT +4</a:t>
            </a:r>
            <a:r>
              <a:rPr lang="en-US" altLang="zh-CN" sz="2400" b="1" i="1" dirty="0">
                <a:sym typeface="Wingdings" pitchFamily="2" charset="2"/>
              </a:rPr>
              <a:t>D</a:t>
            </a:r>
            <a:endParaRPr lang="zh-CN" altLang="en-US" dirty="0"/>
          </a:p>
        </p:txBody>
      </p:sp>
      <p:sp>
        <p:nvSpPr>
          <p:cNvPr id="4" name="圆角矩形 1">
            <a:extLst>
              <a:ext uri="{FF2B5EF4-FFF2-40B4-BE49-F238E27FC236}">
                <a16:creationId xmlns:a16="http://schemas.microsoft.com/office/drawing/2014/main" id="{FA06A44A-112F-4D7D-AE86-577B5D468E94}"/>
              </a:ext>
            </a:extLst>
          </p:cNvPr>
          <p:cNvSpPr>
            <a:spLocks noChangeArrowheads="1"/>
          </p:cNvSpPr>
          <p:nvPr/>
        </p:nvSpPr>
        <p:spPr bwMode="auto">
          <a:xfrm>
            <a:off x="609600" y="3581400"/>
            <a:ext cx="7696200" cy="792163"/>
          </a:xfrm>
          <a:prstGeom prst="roundRect">
            <a:avLst>
              <a:gd name="adj" fmla="val 16667"/>
            </a:avLst>
          </a:prstGeom>
          <a:solidFill>
            <a:srgbClr val="FFFFFF"/>
          </a:solidFill>
          <a:ln w="9525" algn="ctr">
            <a:solidFill>
              <a:srgbClr val="000000"/>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第一次测量时，</a:t>
            </a:r>
            <a:r>
              <a:rPr kumimoji="1" lang="en-US" altLang="zh-CN"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RTT</a:t>
            </a:r>
            <a:r>
              <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设置为</a:t>
            </a:r>
            <a:r>
              <a:rPr kumimoji="1" lang="en-US" altLang="zh-CN"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M</a:t>
            </a:r>
            <a:r>
              <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a:t>
            </a:r>
            <a:r>
              <a:rPr kumimoji="1" lang="en-US" altLang="zh-CN"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D</a:t>
            </a:r>
            <a:r>
              <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取为</a:t>
            </a:r>
            <a:r>
              <a:rPr kumimoji="1" lang="en-US" altLang="zh-CN"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M</a:t>
            </a:r>
            <a:r>
              <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的一半，以后每测量</a:t>
            </a:r>
            <a:endParaRPr kumimoji="1" lang="en-US" altLang="zh-CN"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Tx/>
              <a:buNone/>
              <a:tabLst/>
              <a:defRPr/>
            </a:pPr>
            <a:r>
              <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到一个</a:t>
            </a:r>
            <a:r>
              <a:rPr kumimoji="1" lang="en-US" altLang="zh-CN"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M</a:t>
            </a:r>
            <a:r>
              <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，按下面公式更新</a:t>
            </a:r>
            <a:r>
              <a:rPr kumimoji="1" lang="en-US" altLang="zh-CN"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rPr>
              <a:t>:</a:t>
            </a:r>
            <a:endParaRPr kumimoji="1" lang="zh-CN" altLang="en-US" sz="2200" b="1" i="0" u="none" strike="noStrike" kern="0" cap="none" spc="0" normalizeH="0" noProof="0" dirty="0">
              <a:ln>
                <a:noFill/>
              </a:ln>
              <a:solidFill>
                <a:srgbClr val="FF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274957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0B4DA-A3CF-4D6D-AF7F-8045EFD535EE}"/>
              </a:ext>
            </a:extLst>
          </p:cNvPr>
          <p:cNvSpPr>
            <a:spLocks noGrp="1"/>
          </p:cNvSpPr>
          <p:nvPr>
            <p:ph type="title"/>
          </p:nvPr>
        </p:nvSpPr>
        <p:spPr/>
        <p:txBody>
          <a:bodyPr/>
          <a:lstStyle/>
          <a:p>
            <a:r>
              <a:rPr lang="en-US" altLang="zh-CN" sz="3200" dirty="0"/>
              <a:t>ACK</a:t>
            </a:r>
            <a:r>
              <a:rPr lang="zh-CN" altLang="en-US" sz="3200" dirty="0"/>
              <a:t>延时定时器</a:t>
            </a:r>
            <a:r>
              <a:rPr lang="en-US" altLang="zh-CN" sz="3200" dirty="0"/>
              <a:t>Delayed ACK Timer</a:t>
            </a:r>
            <a:endParaRPr lang="zh-CN" altLang="en-US" sz="3200" dirty="0"/>
          </a:p>
        </p:txBody>
      </p:sp>
      <p:sp>
        <p:nvSpPr>
          <p:cNvPr id="3" name="内容占位符 2">
            <a:extLst>
              <a:ext uri="{FF2B5EF4-FFF2-40B4-BE49-F238E27FC236}">
                <a16:creationId xmlns:a16="http://schemas.microsoft.com/office/drawing/2014/main" id="{A3DC91D8-606A-4197-B20C-48F541C79055}"/>
              </a:ext>
            </a:extLst>
          </p:cNvPr>
          <p:cNvSpPr>
            <a:spLocks noGrp="1"/>
          </p:cNvSpPr>
          <p:nvPr>
            <p:ph idx="1"/>
          </p:nvPr>
        </p:nvSpPr>
        <p:spPr>
          <a:xfrm>
            <a:off x="304800" y="1219200"/>
            <a:ext cx="8537575" cy="1981200"/>
          </a:xfrm>
        </p:spPr>
        <p:txBody>
          <a:bodyPr/>
          <a:lstStyle/>
          <a:p>
            <a:pPr algn="just" eaLnBrk="1"/>
            <a:r>
              <a:rPr lang="zh-CN" altLang="en-GB" b="1" dirty="0"/>
              <a:t>当</a:t>
            </a:r>
            <a:r>
              <a:rPr lang="en-GB" altLang="zh-CN" b="1" dirty="0"/>
              <a:t>TCP</a:t>
            </a:r>
            <a:r>
              <a:rPr lang="zh-CN" altLang="en-GB" b="1" dirty="0"/>
              <a:t>实体收到数据段时它必须返回确认，但并不需要立即回复，它可以在（200</a:t>
            </a:r>
            <a:r>
              <a:rPr lang="en-GB" altLang="zh-CN" b="1" dirty="0" err="1"/>
              <a:t>ms</a:t>
            </a:r>
            <a:r>
              <a:rPr lang="zh-CN" altLang="en-GB" b="1" dirty="0"/>
              <a:t>？）内发送</a:t>
            </a:r>
            <a:r>
              <a:rPr lang="en-GB" altLang="zh-CN" b="1" dirty="0"/>
              <a:t>ACK</a:t>
            </a:r>
            <a:r>
              <a:rPr lang="zh-CN" altLang="en-GB" b="1" dirty="0"/>
              <a:t>数据段，如果在这段时间内它恰好有数据段要发送，它就可以在数据段内包含确认信息，因此需要</a:t>
            </a:r>
            <a:r>
              <a:rPr lang="en-GB" altLang="zh-CN" b="1" dirty="0"/>
              <a:t>ACK</a:t>
            </a:r>
            <a:r>
              <a:rPr lang="zh-CN" altLang="en-GB" b="1" dirty="0"/>
              <a:t>延时定时器。</a:t>
            </a:r>
          </a:p>
          <a:p>
            <a:endParaRPr lang="zh-CN" altLang="en-US" dirty="0"/>
          </a:p>
        </p:txBody>
      </p:sp>
    </p:spTree>
    <p:extLst>
      <p:ext uri="{BB962C8B-B14F-4D97-AF65-F5344CB8AC3E}">
        <p14:creationId xmlns:p14="http://schemas.microsoft.com/office/powerpoint/2010/main" val="1710238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B30E9-C86F-487E-9BCD-D05A348A1AAA}"/>
              </a:ext>
            </a:extLst>
          </p:cNvPr>
          <p:cNvSpPr>
            <a:spLocks noGrp="1"/>
          </p:cNvSpPr>
          <p:nvPr>
            <p:ph type="title"/>
          </p:nvPr>
        </p:nvSpPr>
        <p:spPr/>
        <p:txBody>
          <a:bodyPr/>
          <a:lstStyle/>
          <a:p>
            <a:r>
              <a:rPr lang="zh-CN" altLang="en-US" sz="3200" dirty="0"/>
              <a:t>选择性确认</a:t>
            </a:r>
            <a:r>
              <a:rPr lang="en-US" altLang="zh-CN" sz="3200" dirty="0"/>
              <a:t>SACK</a:t>
            </a:r>
            <a:r>
              <a:rPr lang="zh-CN" altLang="en-US" sz="3200" dirty="0"/>
              <a:t>：</a:t>
            </a:r>
            <a:r>
              <a:rPr lang="en-US" altLang="zh-CN" sz="3200" dirty="0"/>
              <a:t>Selective ACK</a:t>
            </a:r>
            <a:endParaRPr lang="zh-CN" altLang="en-US" sz="3200" dirty="0"/>
          </a:p>
        </p:txBody>
      </p:sp>
      <p:sp>
        <p:nvSpPr>
          <p:cNvPr id="3" name="内容占位符 2">
            <a:extLst>
              <a:ext uri="{FF2B5EF4-FFF2-40B4-BE49-F238E27FC236}">
                <a16:creationId xmlns:a16="http://schemas.microsoft.com/office/drawing/2014/main" id="{4358E61A-147D-4753-BC3A-BD78084397A3}"/>
              </a:ext>
            </a:extLst>
          </p:cNvPr>
          <p:cNvSpPr>
            <a:spLocks noGrp="1"/>
          </p:cNvSpPr>
          <p:nvPr>
            <p:ph idx="1"/>
          </p:nvPr>
        </p:nvSpPr>
        <p:spPr>
          <a:xfrm>
            <a:off x="304800" y="1219200"/>
            <a:ext cx="8537575" cy="3810000"/>
          </a:xfrm>
        </p:spPr>
        <p:txBody>
          <a:bodyPr/>
          <a:lstStyle/>
          <a:p>
            <a:pPr eaLnBrk="1" hangingPunct="1"/>
            <a:r>
              <a:rPr lang="zh-CN" altLang="en-US" b="1" dirty="0"/>
              <a:t>接收端收到序列号不连续的数据段，原因是某些数据段可能被丢失</a:t>
            </a:r>
          </a:p>
          <a:p>
            <a:pPr eaLnBrk="1" hangingPunct="1"/>
            <a:r>
              <a:rPr lang="zh-CN" altLang="en-US" b="1" dirty="0"/>
              <a:t>如果这些数据段的序列号都在接收窗口之内，那么接收端就先收下这些数据，但</a:t>
            </a:r>
            <a:r>
              <a:rPr lang="zh-CN" altLang="en-US" b="1" dirty="0">
                <a:solidFill>
                  <a:srgbClr val="FF0000"/>
                </a:solidFill>
              </a:rPr>
              <a:t>要把这些信息准确地告诉发送端</a:t>
            </a:r>
            <a:r>
              <a:rPr lang="zh-CN" altLang="en-US" b="1" dirty="0"/>
              <a:t>，使发送端不要再重复发送这些已收到的数据段</a:t>
            </a:r>
            <a:endParaRPr lang="zh-CN" altLang="en-GB" b="1" dirty="0"/>
          </a:p>
          <a:p>
            <a:endParaRPr lang="zh-CN" altLang="en-US" dirty="0"/>
          </a:p>
        </p:txBody>
      </p:sp>
    </p:spTree>
    <p:extLst>
      <p:ext uri="{BB962C8B-B14F-4D97-AF65-F5344CB8AC3E}">
        <p14:creationId xmlns:p14="http://schemas.microsoft.com/office/powerpoint/2010/main" val="3517578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4CAF18-3447-4F12-88C5-FFC52EB66779}"/>
              </a:ext>
            </a:extLst>
          </p:cNvPr>
          <p:cNvSpPr>
            <a:spLocks noGrp="1"/>
          </p:cNvSpPr>
          <p:nvPr>
            <p:ph type="title"/>
          </p:nvPr>
        </p:nvSpPr>
        <p:spPr/>
        <p:txBody>
          <a:bodyPr/>
          <a:lstStyle/>
          <a:p>
            <a:r>
              <a:rPr lang="en-US" altLang="zh-CN" dirty="0"/>
              <a:t>TCP</a:t>
            </a:r>
            <a:r>
              <a:rPr lang="zh-CN" altLang="en-US" dirty="0"/>
              <a:t>流量控制与拥塞控制</a:t>
            </a:r>
          </a:p>
        </p:txBody>
      </p:sp>
      <p:sp>
        <p:nvSpPr>
          <p:cNvPr id="3" name="内容占位符 2">
            <a:extLst>
              <a:ext uri="{FF2B5EF4-FFF2-40B4-BE49-F238E27FC236}">
                <a16:creationId xmlns:a16="http://schemas.microsoft.com/office/drawing/2014/main" id="{E54D584D-8499-4891-AB6B-38345C3EDEAE}"/>
              </a:ext>
            </a:extLst>
          </p:cNvPr>
          <p:cNvSpPr>
            <a:spLocks noGrp="1"/>
          </p:cNvSpPr>
          <p:nvPr>
            <p:ph idx="1"/>
          </p:nvPr>
        </p:nvSpPr>
        <p:spPr>
          <a:xfrm>
            <a:off x="685800" y="1618456"/>
            <a:ext cx="7772400" cy="4114800"/>
          </a:xfrm>
        </p:spPr>
        <p:txBody>
          <a:bodyPr/>
          <a:lstStyle/>
          <a:p>
            <a:pPr algn="just" eaLnBrk="1" hangingPunct="1"/>
            <a:r>
              <a:rPr lang="zh-CN" altLang="en-US" b="1" dirty="0"/>
              <a:t>发送端的主机在确定发送数据段的速率时，既要根据接收端的接收能力，又要从全局考虑不要使网络发生拥塞。</a:t>
            </a:r>
          </a:p>
          <a:p>
            <a:pPr algn="just" eaLnBrk="1" hangingPunct="1"/>
            <a:r>
              <a:rPr lang="en-US" altLang="zh-CN" b="1" dirty="0"/>
              <a:t>TCP</a:t>
            </a:r>
            <a:r>
              <a:rPr lang="zh-CN" altLang="en-US" b="1" dirty="0"/>
              <a:t>的流量控制防止了发送方过快地传输数据使得接收方来不及处理的情形，但是网络容量有限，这时必须通过拥塞控制来防治网络过载。</a:t>
            </a:r>
          </a:p>
          <a:p>
            <a:endParaRPr lang="zh-CN" altLang="en-US" dirty="0"/>
          </a:p>
        </p:txBody>
      </p:sp>
    </p:spTree>
    <p:extLst>
      <p:ext uri="{BB962C8B-B14F-4D97-AF65-F5344CB8AC3E}">
        <p14:creationId xmlns:p14="http://schemas.microsoft.com/office/powerpoint/2010/main" val="915291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9ED74-35DD-4698-A45C-04FE715179E3}"/>
              </a:ext>
            </a:extLst>
          </p:cNvPr>
          <p:cNvSpPr>
            <a:spLocks noGrp="1"/>
          </p:cNvSpPr>
          <p:nvPr>
            <p:ph type="title"/>
          </p:nvPr>
        </p:nvSpPr>
        <p:spPr/>
        <p:txBody>
          <a:bodyPr/>
          <a:lstStyle/>
          <a:p>
            <a:r>
              <a:rPr lang="zh-CN" altLang="en-US" dirty="0"/>
              <a:t>网络拥塞</a:t>
            </a:r>
          </a:p>
        </p:txBody>
      </p:sp>
      <p:sp>
        <p:nvSpPr>
          <p:cNvPr id="3" name="内容占位符 2">
            <a:extLst>
              <a:ext uri="{FF2B5EF4-FFF2-40B4-BE49-F238E27FC236}">
                <a16:creationId xmlns:a16="http://schemas.microsoft.com/office/drawing/2014/main" id="{3E93EE81-6E47-47CF-9BD4-DF3DFF717B25}"/>
              </a:ext>
            </a:extLst>
          </p:cNvPr>
          <p:cNvSpPr>
            <a:spLocks noGrp="1"/>
          </p:cNvSpPr>
          <p:nvPr>
            <p:ph idx="1"/>
          </p:nvPr>
        </p:nvSpPr>
        <p:spPr>
          <a:xfrm>
            <a:off x="304801" y="1219200"/>
            <a:ext cx="4419599" cy="5016500"/>
          </a:xfrm>
        </p:spPr>
        <p:txBody>
          <a:bodyPr/>
          <a:lstStyle/>
          <a:p>
            <a:pPr algn="just" eaLnBrk="1" hangingPunct="1"/>
            <a:r>
              <a:rPr lang="zh-CN" altLang="en-US" sz="2400" b="1" dirty="0"/>
              <a:t>当网络中出现太多的分组，超过路由器的处理能力时，就会产生网络拥塞（</a:t>
            </a:r>
            <a:r>
              <a:rPr lang="en-US" altLang="zh-CN" sz="2400" b="1" dirty="0"/>
              <a:t>Congestion</a:t>
            </a:r>
            <a:r>
              <a:rPr lang="zh-CN" altLang="en-US" sz="2400" b="1" dirty="0"/>
              <a:t>）</a:t>
            </a:r>
          </a:p>
          <a:p>
            <a:pPr lvl="1" algn="just" eaLnBrk="1" hangingPunct="1"/>
            <a:r>
              <a:rPr lang="zh-CN" altLang="en-US" sz="2000" b="1" dirty="0"/>
              <a:t>输出带宽、存储、处理器受限</a:t>
            </a:r>
          </a:p>
          <a:p>
            <a:pPr lvl="1" algn="just" eaLnBrk="1" hangingPunct="1"/>
            <a:r>
              <a:rPr lang="zh-CN" altLang="en-US" sz="2000" b="1" dirty="0"/>
              <a:t>业务负载分布不均衡</a:t>
            </a:r>
          </a:p>
          <a:p>
            <a:pPr algn="just" eaLnBrk="1" hangingPunct="1"/>
            <a:r>
              <a:rPr lang="zh-CN" altLang="en-US" sz="2400" b="1" dirty="0"/>
              <a:t>网络拥塞会导致性能下降</a:t>
            </a:r>
          </a:p>
          <a:p>
            <a:pPr lvl="1" eaLnBrk="1" hangingPunct="1"/>
            <a:r>
              <a:rPr lang="zh-CN" altLang="en-US" sz="2000" b="1" dirty="0"/>
              <a:t>分组在路由器上的排队延迟和丢弃概率增大</a:t>
            </a:r>
            <a:endParaRPr lang="en-US" altLang="zh-CN" sz="2000" b="1" dirty="0"/>
          </a:p>
          <a:p>
            <a:pPr marL="465138" lvl="1" indent="0" eaLnBrk="1" hangingPunct="1">
              <a:buNone/>
            </a:pPr>
            <a:r>
              <a:rPr lang="en-US" altLang="zh-CN" sz="2000" b="1" dirty="0">
                <a:sym typeface="Wingdings" panose="05000000000000000000" pitchFamily="2" charset="2"/>
              </a:rPr>
              <a:t>  </a:t>
            </a:r>
            <a:r>
              <a:rPr lang="zh-CN" altLang="en-US" sz="2000" b="1" dirty="0">
                <a:sym typeface="Wingdings" panose="05000000000000000000" pitchFamily="2" charset="2"/>
              </a:rPr>
              <a:t></a:t>
            </a:r>
            <a:r>
              <a:rPr lang="zh-CN" altLang="en-US" sz="2000" b="1" dirty="0"/>
              <a:t>源主机大量重传分组</a:t>
            </a:r>
          </a:p>
          <a:p>
            <a:pPr lvl="1" algn="just" eaLnBrk="1" hangingPunct="1">
              <a:buNone/>
            </a:pPr>
            <a:r>
              <a:rPr lang="zh-CN" altLang="en-US" sz="2000" b="1" dirty="0">
                <a:sym typeface="Wingdings" panose="05000000000000000000" pitchFamily="2" charset="2"/>
              </a:rPr>
              <a:t>  网络有效吞吐量下降（</a:t>
            </a:r>
            <a:r>
              <a:rPr lang="en-US" altLang="zh-CN" sz="2000" b="1" dirty="0">
                <a:sym typeface="Wingdings" panose="05000000000000000000" pitchFamily="2" charset="2"/>
              </a:rPr>
              <a:t>Good Throughput</a:t>
            </a:r>
            <a:r>
              <a:rPr lang="zh-CN" altLang="en-US" sz="2000" b="1" dirty="0">
                <a:sym typeface="Wingdings" panose="05000000000000000000" pitchFamily="2" charset="2"/>
              </a:rPr>
              <a:t>）</a:t>
            </a:r>
            <a:endParaRPr lang="en-US" altLang="zh-CN" sz="2000" b="1" dirty="0">
              <a:sym typeface="Wingdings" panose="05000000000000000000" pitchFamily="2" charset="2"/>
            </a:endParaRPr>
          </a:p>
          <a:p>
            <a:pPr algn="just"/>
            <a:endParaRPr lang="zh-CN" altLang="en-US" dirty="0"/>
          </a:p>
        </p:txBody>
      </p:sp>
      <p:pic>
        <p:nvPicPr>
          <p:cNvPr id="4" name="Picture 4">
            <a:extLst>
              <a:ext uri="{FF2B5EF4-FFF2-40B4-BE49-F238E27FC236}">
                <a16:creationId xmlns:a16="http://schemas.microsoft.com/office/drawing/2014/main" id="{5643F524-F135-468A-85B5-569209109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860982"/>
            <a:ext cx="38163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EC0B6DFB-DF34-4C3D-BBBD-43538949FE2C}"/>
              </a:ext>
            </a:extLst>
          </p:cNvPr>
          <p:cNvSpPr>
            <a:spLocks noChangeArrowheads="1"/>
          </p:cNvSpPr>
          <p:nvPr/>
        </p:nvSpPr>
        <p:spPr bwMode="auto">
          <a:xfrm>
            <a:off x="323850" y="5876925"/>
            <a:ext cx="3743325" cy="431800"/>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24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TCP</a:t>
            </a:r>
            <a:r>
              <a:rPr kumimoji="1" lang="zh-CN" altLang="en-US" sz="24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如何判断网络拥塞？</a:t>
            </a:r>
          </a:p>
        </p:txBody>
      </p:sp>
      <p:sp>
        <p:nvSpPr>
          <p:cNvPr id="6" name="AutoShape 15">
            <a:extLst>
              <a:ext uri="{FF2B5EF4-FFF2-40B4-BE49-F238E27FC236}">
                <a16:creationId xmlns:a16="http://schemas.microsoft.com/office/drawing/2014/main" id="{7BE0476A-2387-4994-9FEE-B3FA297C58FB}"/>
              </a:ext>
            </a:extLst>
          </p:cNvPr>
          <p:cNvSpPr>
            <a:spLocks noChangeArrowheads="1"/>
          </p:cNvSpPr>
          <p:nvPr/>
        </p:nvSpPr>
        <p:spPr bwMode="auto">
          <a:xfrm>
            <a:off x="4140200" y="5876925"/>
            <a:ext cx="720725" cy="360363"/>
          </a:xfrm>
          <a:prstGeom prst="rightArrow">
            <a:avLst>
              <a:gd name="adj1" fmla="val 50000"/>
              <a:gd name="adj2" fmla="val 50000"/>
            </a:avLst>
          </a:prstGeom>
          <a:solidFill>
            <a:srgbClr val="00E4A8"/>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Rectangle 16">
            <a:extLst>
              <a:ext uri="{FF2B5EF4-FFF2-40B4-BE49-F238E27FC236}">
                <a16:creationId xmlns:a16="http://schemas.microsoft.com/office/drawing/2014/main" id="{68445455-F71E-497B-B161-4F558ECF389C}"/>
              </a:ext>
            </a:extLst>
          </p:cNvPr>
          <p:cNvSpPr>
            <a:spLocks noChangeArrowheads="1"/>
          </p:cNvSpPr>
          <p:nvPr/>
        </p:nvSpPr>
        <p:spPr bwMode="auto">
          <a:xfrm>
            <a:off x="4932363" y="5805488"/>
            <a:ext cx="3995737" cy="576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CN" altLang="en-US" sz="24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发送端出现数据段超时重传！</a:t>
            </a:r>
          </a:p>
        </p:txBody>
      </p:sp>
    </p:spTree>
    <p:extLst>
      <p:ext uri="{BB962C8B-B14F-4D97-AF65-F5344CB8AC3E}">
        <p14:creationId xmlns:p14="http://schemas.microsoft.com/office/powerpoint/2010/main" val="8573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9ED74-35DD-4698-A45C-04FE715179E3}"/>
              </a:ext>
            </a:extLst>
          </p:cNvPr>
          <p:cNvSpPr>
            <a:spLocks noGrp="1"/>
          </p:cNvSpPr>
          <p:nvPr>
            <p:ph type="title"/>
          </p:nvPr>
        </p:nvSpPr>
        <p:spPr/>
        <p:txBody>
          <a:bodyPr/>
          <a:lstStyle/>
          <a:p>
            <a:r>
              <a:rPr lang="zh-CN" altLang="en-US" dirty="0"/>
              <a:t>接收端窗口和拥塞窗口</a:t>
            </a:r>
          </a:p>
        </p:txBody>
      </p:sp>
      <p:sp>
        <p:nvSpPr>
          <p:cNvPr id="3" name="内容占位符 2">
            <a:extLst>
              <a:ext uri="{FF2B5EF4-FFF2-40B4-BE49-F238E27FC236}">
                <a16:creationId xmlns:a16="http://schemas.microsoft.com/office/drawing/2014/main" id="{3E93EE81-6E47-47CF-9BD4-DF3DFF717B25}"/>
              </a:ext>
            </a:extLst>
          </p:cNvPr>
          <p:cNvSpPr>
            <a:spLocks noGrp="1"/>
          </p:cNvSpPr>
          <p:nvPr>
            <p:ph idx="1"/>
          </p:nvPr>
        </p:nvSpPr>
        <p:spPr>
          <a:xfrm>
            <a:off x="755576" y="1556792"/>
            <a:ext cx="7772400" cy="4114800"/>
          </a:xfrm>
        </p:spPr>
        <p:txBody>
          <a:bodyPr/>
          <a:lstStyle/>
          <a:p>
            <a:pPr eaLnBrk="1" hangingPunct="1"/>
            <a:r>
              <a:rPr lang="zh-CN" altLang="en-US" sz="2800" b="1" dirty="0"/>
              <a:t>每一个 </a:t>
            </a:r>
            <a:r>
              <a:rPr lang="en-US" altLang="zh-CN" sz="2800" b="1" dirty="0"/>
              <a:t>TCP </a:t>
            </a:r>
            <a:r>
              <a:rPr lang="zh-CN" altLang="en-US" sz="2800" b="1" dirty="0"/>
              <a:t>连接需要维护两个窗口</a:t>
            </a:r>
            <a:endParaRPr lang="en-US" altLang="zh-CN" sz="2800" b="1" dirty="0"/>
          </a:p>
          <a:p>
            <a:pPr lvl="1" eaLnBrk="1" hangingPunct="1"/>
            <a:r>
              <a:rPr lang="zh-CN" altLang="en-US" sz="2400" b="1" dirty="0"/>
              <a:t>接收端窗口 </a:t>
            </a:r>
            <a:r>
              <a:rPr lang="en-US" altLang="zh-CN" sz="2400" b="1" dirty="0" err="1"/>
              <a:t>rwnd</a:t>
            </a:r>
            <a:r>
              <a:rPr lang="en-US" altLang="zh-CN" sz="2400" b="1" dirty="0"/>
              <a:t> (receiver window) </a:t>
            </a:r>
            <a:r>
              <a:rPr lang="zh-CN" altLang="en-US" sz="2400" b="1" dirty="0"/>
              <a:t>又称为通知窗口</a:t>
            </a:r>
            <a:r>
              <a:rPr lang="en-US" altLang="zh-CN" sz="2400" b="1" dirty="0"/>
              <a:t>(advertised window)</a:t>
            </a:r>
            <a:r>
              <a:rPr lang="zh-CN" altLang="en-US" sz="2400" b="1" dirty="0"/>
              <a:t> </a:t>
            </a:r>
          </a:p>
          <a:p>
            <a:pPr lvl="1" eaLnBrk="1" hangingPunct="1"/>
            <a:r>
              <a:rPr lang="zh-CN" altLang="en-US" sz="2400" b="1" dirty="0"/>
              <a:t>拥塞窗口 </a:t>
            </a:r>
            <a:r>
              <a:rPr lang="en-US" altLang="zh-CN" sz="2400" b="1" dirty="0" err="1"/>
              <a:t>cwnd</a:t>
            </a:r>
            <a:r>
              <a:rPr lang="en-US" altLang="zh-CN" sz="2400" b="1" dirty="0"/>
              <a:t> (congestion window)</a:t>
            </a:r>
          </a:p>
          <a:p>
            <a:pPr eaLnBrk="1" hangingPunct="1"/>
            <a:r>
              <a:rPr lang="zh-CN" altLang="en-US" sz="2800" b="1" dirty="0"/>
              <a:t>接收端窗口 </a:t>
            </a:r>
            <a:r>
              <a:rPr lang="en-US" altLang="zh-CN" sz="2800" b="1" dirty="0" err="1"/>
              <a:t>rwnd</a:t>
            </a:r>
            <a:r>
              <a:rPr lang="zh-CN" altLang="en-US" sz="2800" b="1" dirty="0"/>
              <a:t>是接收端根据其目前的可用接收缓存大小所许诺的最新的窗口值，是来自接收端的流量控制。接收端将此窗口值放在 </a:t>
            </a:r>
            <a:r>
              <a:rPr lang="en-US" altLang="zh-CN" sz="2800" b="1" dirty="0"/>
              <a:t>TCP </a:t>
            </a:r>
            <a:r>
              <a:rPr lang="zh-CN" altLang="en-US" sz="2800" b="1" dirty="0"/>
              <a:t>数据段头标中的窗口大小域传送给发送端。</a:t>
            </a:r>
          </a:p>
          <a:p>
            <a:pPr eaLnBrk="1" hangingPunct="1"/>
            <a:r>
              <a:rPr lang="zh-CN" altLang="en-US" sz="2800" b="1" dirty="0"/>
              <a:t>拥塞窗口 </a:t>
            </a:r>
            <a:r>
              <a:rPr lang="en-US" altLang="zh-CN" sz="2800" b="1" dirty="0" err="1"/>
              <a:t>cwnd</a:t>
            </a:r>
            <a:r>
              <a:rPr lang="en-US" altLang="zh-CN" sz="2800" b="1" dirty="0"/>
              <a:t> </a:t>
            </a:r>
            <a:r>
              <a:rPr lang="zh-CN" altLang="en-US" sz="2800" b="1" dirty="0"/>
              <a:t>是发送端根据自己估计的网络拥塞程度而设置的窗口值</a:t>
            </a:r>
          </a:p>
          <a:p>
            <a:endParaRPr lang="zh-CN" altLang="en-US" dirty="0"/>
          </a:p>
        </p:txBody>
      </p:sp>
    </p:spTree>
    <p:extLst>
      <p:ext uri="{BB962C8B-B14F-4D97-AF65-F5344CB8AC3E}">
        <p14:creationId xmlns:p14="http://schemas.microsoft.com/office/powerpoint/2010/main" val="553467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9ED74-35DD-4698-A45C-04FE715179E3}"/>
              </a:ext>
            </a:extLst>
          </p:cNvPr>
          <p:cNvSpPr>
            <a:spLocks noGrp="1"/>
          </p:cNvSpPr>
          <p:nvPr>
            <p:ph type="title"/>
          </p:nvPr>
        </p:nvSpPr>
        <p:spPr/>
        <p:txBody>
          <a:bodyPr/>
          <a:lstStyle/>
          <a:p>
            <a:r>
              <a:rPr lang="zh-CN" altLang="en-US" dirty="0"/>
              <a:t>发送窗口</a:t>
            </a:r>
          </a:p>
        </p:txBody>
      </p:sp>
      <p:sp>
        <p:nvSpPr>
          <p:cNvPr id="3" name="内容占位符 2">
            <a:extLst>
              <a:ext uri="{FF2B5EF4-FFF2-40B4-BE49-F238E27FC236}">
                <a16:creationId xmlns:a16="http://schemas.microsoft.com/office/drawing/2014/main" id="{3E93EE81-6E47-47CF-9BD4-DF3DFF717B25}"/>
              </a:ext>
            </a:extLst>
          </p:cNvPr>
          <p:cNvSpPr>
            <a:spLocks noGrp="1"/>
          </p:cNvSpPr>
          <p:nvPr>
            <p:ph idx="1"/>
          </p:nvPr>
        </p:nvSpPr>
        <p:spPr>
          <a:xfrm>
            <a:off x="685800" y="1700808"/>
            <a:ext cx="7772400" cy="4114800"/>
          </a:xfrm>
        </p:spPr>
        <p:txBody>
          <a:bodyPr/>
          <a:lstStyle/>
          <a:p>
            <a:pPr algn="just" eaLnBrk="1" hangingPunct="1"/>
            <a:r>
              <a:rPr lang="zh-CN" altLang="en-US" sz="2800" b="1" dirty="0"/>
              <a:t>发送窗口的上限值：</a:t>
            </a:r>
          </a:p>
          <a:p>
            <a:pPr lvl="1" algn="just" eaLnBrk="1" hangingPunct="1"/>
            <a:r>
              <a:rPr lang="zh-CN" altLang="en-US" sz="2400" b="1" dirty="0"/>
              <a:t>发送端的发送窗口的上限值应当取为接收端窗口 </a:t>
            </a:r>
            <a:r>
              <a:rPr lang="en-US" altLang="zh-CN" sz="2400" b="1" dirty="0" err="1"/>
              <a:t>rwnd</a:t>
            </a:r>
            <a:r>
              <a:rPr lang="en-US" altLang="zh-CN" sz="2400" b="1" dirty="0"/>
              <a:t> </a:t>
            </a:r>
            <a:r>
              <a:rPr lang="zh-CN" altLang="en-US" sz="2400" b="1" dirty="0"/>
              <a:t>和拥塞窗口 </a:t>
            </a:r>
            <a:r>
              <a:rPr lang="en-US" altLang="zh-CN" sz="2400" b="1" dirty="0" err="1"/>
              <a:t>cwnd</a:t>
            </a:r>
            <a:r>
              <a:rPr lang="en-US" altLang="zh-CN" sz="2400" b="1" dirty="0"/>
              <a:t> </a:t>
            </a:r>
            <a:r>
              <a:rPr lang="zh-CN" altLang="en-US" sz="2400" b="1" dirty="0"/>
              <a:t>这两个变量中较小的一个，即应按以下公式确定：</a:t>
            </a:r>
          </a:p>
          <a:p>
            <a:pPr algn="just" eaLnBrk="1" hangingPunct="1">
              <a:buNone/>
            </a:pPr>
            <a:r>
              <a:rPr lang="zh-CN" altLang="en-US" sz="2800" b="1" dirty="0"/>
              <a:t>		</a:t>
            </a:r>
            <a:r>
              <a:rPr lang="zh-CN" altLang="en-US" sz="2000" b="1" dirty="0"/>
              <a:t>发送窗口的上限值</a:t>
            </a:r>
            <a:r>
              <a:rPr lang="en-US" altLang="zh-CN" sz="2000" b="1" dirty="0"/>
              <a:t>=Min[</a:t>
            </a:r>
            <a:r>
              <a:rPr lang="en-US" altLang="zh-CN" sz="2000" b="1" dirty="0" err="1"/>
              <a:t>rwnd</a:t>
            </a:r>
            <a:r>
              <a:rPr lang="en-US" altLang="zh-CN" sz="2000" b="1" dirty="0"/>
              <a:t>, </a:t>
            </a:r>
            <a:r>
              <a:rPr lang="en-US" altLang="zh-CN" sz="2000" b="1" dirty="0" err="1"/>
              <a:t>cwnd</a:t>
            </a:r>
            <a:r>
              <a:rPr lang="en-US" altLang="zh-CN" sz="2000" b="1" dirty="0"/>
              <a:t>]</a:t>
            </a:r>
            <a:r>
              <a:rPr lang="en-US" altLang="zh-CN" sz="2800" b="1" dirty="0"/>
              <a:t> </a:t>
            </a:r>
          </a:p>
          <a:p>
            <a:pPr algn="just" eaLnBrk="1" hangingPunct="1"/>
            <a:r>
              <a:rPr lang="zh-CN" altLang="en-US" sz="2800" b="1" dirty="0"/>
              <a:t>当 </a:t>
            </a:r>
            <a:r>
              <a:rPr lang="en-US" altLang="zh-CN" sz="2800" b="1" dirty="0" err="1"/>
              <a:t>rwnd</a:t>
            </a:r>
            <a:r>
              <a:rPr lang="en-US" altLang="zh-CN" sz="2800" b="1" dirty="0"/>
              <a:t> &lt; </a:t>
            </a:r>
            <a:r>
              <a:rPr lang="en-US" altLang="zh-CN" sz="2800" b="1" dirty="0" err="1"/>
              <a:t>cwnd</a:t>
            </a:r>
            <a:r>
              <a:rPr lang="en-US" altLang="zh-CN" sz="2800" b="1" dirty="0"/>
              <a:t> </a:t>
            </a:r>
            <a:r>
              <a:rPr lang="zh-CN" altLang="en-US" sz="2800" b="1" dirty="0"/>
              <a:t>时，是接收端的接收能力限制发送窗口的最大值。</a:t>
            </a:r>
          </a:p>
          <a:p>
            <a:pPr algn="just" eaLnBrk="1" hangingPunct="1"/>
            <a:r>
              <a:rPr lang="zh-CN" altLang="en-US" sz="2800" b="1" dirty="0"/>
              <a:t>当 </a:t>
            </a:r>
            <a:r>
              <a:rPr lang="en-US" altLang="zh-CN" sz="2800" b="1" dirty="0" err="1"/>
              <a:t>cwnd</a:t>
            </a:r>
            <a:r>
              <a:rPr lang="en-US" altLang="zh-CN" sz="2800" b="1" dirty="0"/>
              <a:t> &lt; </a:t>
            </a:r>
            <a:r>
              <a:rPr lang="en-US" altLang="zh-CN" sz="2800" b="1" dirty="0" err="1"/>
              <a:t>rwnd</a:t>
            </a:r>
            <a:r>
              <a:rPr lang="en-US" altLang="zh-CN" sz="2800" b="1" dirty="0"/>
              <a:t> </a:t>
            </a:r>
            <a:r>
              <a:rPr lang="zh-CN" altLang="en-US" sz="2800" b="1" dirty="0"/>
              <a:t>时，则是网络的拥塞限制发送窗口的最大值。 </a:t>
            </a:r>
          </a:p>
          <a:p>
            <a:endParaRPr lang="zh-CN" altLang="en-US" dirty="0"/>
          </a:p>
        </p:txBody>
      </p:sp>
    </p:spTree>
    <p:extLst>
      <p:ext uri="{BB962C8B-B14F-4D97-AF65-F5344CB8AC3E}">
        <p14:creationId xmlns:p14="http://schemas.microsoft.com/office/powerpoint/2010/main" val="198810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A831AB-2A2D-4C31-B2CA-916B68C01E36}"/>
              </a:ext>
            </a:extLst>
          </p:cNvPr>
          <p:cNvSpPr>
            <a:spLocks noGrp="1"/>
          </p:cNvSpPr>
          <p:nvPr>
            <p:ph type="title"/>
          </p:nvPr>
        </p:nvSpPr>
        <p:spPr/>
        <p:txBody>
          <a:bodyPr/>
          <a:lstStyle/>
          <a:p>
            <a:r>
              <a:rPr lang="zh-CN" altLang="en-US" dirty="0"/>
              <a:t>传输服务原语</a:t>
            </a:r>
          </a:p>
        </p:txBody>
      </p:sp>
      <p:sp>
        <p:nvSpPr>
          <p:cNvPr id="3" name="内容占位符 2">
            <a:extLst>
              <a:ext uri="{FF2B5EF4-FFF2-40B4-BE49-F238E27FC236}">
                <a16:creationId xmlns:a16="http://schemas.microsoft.com/office/drawing/2014/main" id="{9726A864-ABBC-4DD4-852D-96DCF20EA8FF}"/>
              </a:ext>
            </a:extLst>
          </p:cNvPr>
          <p:cNvSpPr>
            <a:spLocks noGrp="1"/>
          </p:cNvSpPr>
          <p:nvPr>
            <p:ph idx="1"/>
          </p:nvPr>
        </p:nvSpPr>
        <p:spPr>
          <a:xfrm>
            <a:off x="304801" y="1219200"/>
            <a:ext cx="3810000" cy="5016500"/>
          </a:xfrm>
        </p:spPr>
        <p:txBody>
          <a:bodyPr/>
          <a:lstStyle/>
          <a:p>
            <a:pPr algn="just">
              <a:lnSpc>
                <a:spcPct val="150000"/>
              </a:lnSpc>
            </a:pPr>
            <a:r>
              <a:rPr lang="zh-CN" altLang="en-US" sz="2800" b="1" dirty="0"/>
              <a:t>传输服务原语允许传输用户（例如应用程序）访问传输服务</a:t>
            </a:r>
          </a:p>
          <a:p>
            <a:pPr lvl="1" algn="just">
              <a:lnSpc>
                <a:spcPct val="150000"/>
              </a:lnSpc>
            </a:pPr>
            <a:r>
              <a:rPr lang="zh-CN" altLang="en-US" sz="2400" b="1" dirty="0"/>
              <a:t>原语可以看作是上层访问下层服务的标准接口</a:t>
            </a:r>
          </a:p>
          <a:p>
            <a:pPr lvl="1" algn="just">
              <a:lnSpc>
                <a:spcPct val="150000"/>
              </a:lnSpc>
            </a:pPr>
            <a:r>
              <a:rPr lang="zh-CN" altLang="en-US" sz="2400" b="1" dirty="0"/>
              <a:t>每种传输服务都定义了各自的原语</a:t>
            </a:r>
          </a:p>
          <a:p>
            <a:pPr>
              <a:lnSpc>
                <a:spcPct val="150000"/>
              </a:lnSpc>
            </a:pPr>
            <a:endParaRPr lang="zh-CN" altLang="en-US" dirty="0"/>
          </a:p>
        </p:txBody>
      </p:sp>
      <p:graphicFrame>
        <p:nvGraphicFramePr>
          <p:cNvPr id="6" name="Group 66">
            <a:extLst>
              <a:ext uri="{FF2B5EF4-FFF2-40B4-BE49-F238E27FC236}">
                <a16:creationId xmlns:a16="http://schemas.microsoft.com/office/drawing/2014/main" id="{546F097A-C995-45F4-9444-D5DA5E2C8CAA}"/>
              </a:ext>
            </a:extLst>
          </p:cNvPr>
          <p:cNvGraphicFramePr>
            <a:graphicFrameLocks/>
          </p:cNvGraphicFramePr>
          <p:nvPr>
            <p:extLst>
              <p:ext uri="{D42A27DB-BD31-4B8C-83A1-F6EECF244321}">
                <p14:modId xmlns:p14="http://schemas.microsoft.com/office/powerpoint/2010/main" val="3230336100"/>
              </p:ext>
            </p:extLst>
          </p:nvPr>
        </p:nvGraphicFramePr>
        <p:xfrm>
          <a:off x="4403725" y="1981200"/>
          <a:ext cx="4287837" cy="4104581"/>
        </p:xfrm>
        <a:graphic>
          <a:graphicData uri="http://schemas.openxmlformats.org/drawingml/2006/table">
            <a:tbl>
              <a:tblPr/>
              <a:tblGrid>
                <a:gridCol w="1069975">
                  <a:extLst>
                    <a:ext uri="{9D8B030D-6E8A-4147-A177-3AD203B41FA5}">
                      <a16:colId xmlns:a16="http://schemas.microsoft.com/office/drawing/2014/main" val="20000"/>
                    </a:ext>
                  </a:extLst>
                </a:gridCol>
                <a:gridCol w="3217862">
                  <a:extLst>
                    <a:ext uri="{9D8B030D-6E8A-4147-A177-3AD203B41FA5}">
                      <a16:colId xmlns:a16="http://schemas.microsoft.com/office/drawing/2014/main" val="20001"/>
                    </a:ext>
                  </a:extLst>
                </a:gridCol>
              </a:tblGrid>
              <a:tr h="3365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原语</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含义</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7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SOCKET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创建一个新的通信端点</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55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BIND</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将一个本地地址关联到一个套接字上</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025">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LISTEN</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宣布愿意接收连接，给出队列大小</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ACCEPT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阻塞调用方，直到有人企图连接上来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CONNECT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主动尝试建立一个连接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SEND</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在指定的连接上发送数据</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8138">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RECV</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从指定的连接上接收数据</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2100">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CLOSE</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宋体"/>
                        </a:defRPr>
                      </a:lvl1pPr>
                      <a:lvl2pPr marL="457200" algn="l" defTabSz="914400" rtl="0" eaLnBrk="1" latinLnBrk="0" hangingPunct="1">
                        <a:defRPr sz="1800" kern="1200">
                          <a:solidFill>
                            <a:schemeClr val="tx1"/>
                          </a:solidFill>
                          <a:latin typeface="Tahoma"/>
                          <a:ea typeface="宋体"/>
                        </a:defRPr>
                      </a:lvl2pPr>
                      <a:lvl3pPr marL="914400" algn="l" defTabSz="914400" rtl="0" eaLnBrk="1" latinLnBrk="0" hangingPunct="1">
                        <a:defRPr sz="1800" kern="1200">
                          <a:solidFill>
                            <a:schemeClr val="tx1"/>
                          </a:solidFill>
                          <a:latin typeface="Tahoma"/>
                          <a:ea typeface="宋体"/>
                        </a:defRPr>
                      </a:lvl3pPr>
                      <a:lvl4pPr marL="1371600" algn="l" defTabSz="914400" rtl="0" eaLnBrk="1" latinLnBrk="0" hangingPunct="1">
                        <a:defRPr sz="1800" kern="1200">
                          <a:solidFill>
                            <a:schemeClr val="tx1"/>
                          </a:solidFill>
                          <a:latin typeface="Tahoma"/>
                          <a:ea typeface="宋体"/>
                        </a:defRPr>
                      </a:lvl4pPr>
                      <a:lvl5pPr marL="1828800" algn="l" defTabSz="914400" rtl="0" eaLnBrk="1" latinLnBrk="0" hangingPunct="1">
                        <a:defRPr sz="1800" kern="1200">
                          <a:solidFill>
                            <a:schemeClr val="tx1"/>
                          </a:solidFill>
                          <a:latin typeface="Tahoma"/>
                          <a:ea typeface="宋体"/>
                        </a:defRPr>
                      </a:lvl5pPr>
                      <a:lvl6pPr marL="2286000" algn="l" defTabSz="914400" rtl="0" eaLnBrk="1" latinLnBrk="0" hangingPunct="1">
                        <a:defRPr sz="1800" kern="1200">
                          <a:solidFill>
                            <a:schemeClr val="tx1"/>
                          </a:solidFill>
                          <a:latin typeface="Tahoma"/>
                          <a:ea typeface="宋体"/>
                        </a:defRPr>
                      </a:lvl6pPr>
                      <a:lvl7pPr marL="2743200" algn="l" defTabSz="914400" rtl="0" eaLnBrk="1" latinLnBrk="0" hangingPunct="1">
                        <a:defRPr sz="1800" kern="1200">
                          <a:solidFill>
                            <a:schemeClr val="tx1"/>
                          </a:solidFill>
                          <a:latin typeface="Tahoma"/>
                          <a:ea typeface="宋体"/>
                        </a:defRPr>
                      </a:lvl7pPr>
                      <a:lvl8pPr marL="3200400" algn="l" defTabSz="914400" rtl="0" eaLnBrk="1" latinLnBrk="0" hangingPunct="1">
                        <a:defRPr sz="1800" kern="1200">
                          <a:solidFill>
                            <a:schemeClr val="tx1"/>
                          </a:solidFill>
                          <a:latin typeface="Tahoma"/>
                          <a:ea typeface="宋体"/>
                        </a:defRPr>
                      </a:lvl8pPr>
                      <a:lvl9pPr marL="3657600" algn="l" defTabSz="914400" rtl="0" eaLnBrk="1" latinLnBrk="0" hangingPunct="1">
                        <a:defRPr sz="1800" kern="1200">
                          <a:solidFill>
                            <a:schemeClr val="tx1"/>
                          </a:solidFill>
                          <a:latin typeface="Tahoma"/>
                          <a:ea typeface="宋体"/>
                        </a:defRPr>
                      </a:lvl9pPr>
                    </a:lstStyle>
                    <a:p>
                      <a:pPr marL="0" marR="0" lvl="0" indent="0" algn="l" defTabSz="914400" rtl="0" eaLnBrk="1" fontAlgn="base" latinLnBrk="0" hangingPunct="1">
                        <a:lnSpc>
                          <a:spcPct val="20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释放指定的连接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 name="Text Box 70">
            <a:extLst>
              <a:ext uri="{FF2B5EF4-FFF2-40B4-BE49-F238E27FC236}">
                <a16:creationId xmlns:a16="http://schemas.microsoft.com/office/drawing/2014/main" id="{D7A477DA-F192-45BB-8911-0C42609D3917}"/>
              </a:ext>
            </a:extLst>
          </p:cNvPr>
          <p:cNvSpPr txBox="1">
            <a:spLocks noChangeArrowheads="1"/>
          </p:cNvSpPr>
          <p:nvPr/>
        </p:nvSpPr>
        <p:spPr bwMode="auto">
          <a:xfrm>
            <a:off x="4131366" y="1433754"/>
            <a:ext cx="475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zh-CN" sz="2000" b="0" i="0" u="none" strike="noStrike" kern="0" cap="none" spc="0" normalizeH="0" noProof="0" dirty="0">
                <a:ln>
                  <a:noFill/>
                </a:ln>
                <a:solidFill>
                  <a:schemeClr val="bg1"/>
                </a:solidFill>
                <a:effectLst/>
                <a:uLnTx/>
                <a:uFillTx/>
                <a:latin typeface="Comic Sans MS" panose="030F0702030302020204" pitchFamily="66" charset="0"/>
                <a:ea typeface="微软雅黑" panose="020B0503020204020204" pitchFamily="34" charset="-122"/>
              </a:rPr>
              <a:t>Berkeley Socket Primitives for TCP</a:t>
            </a:r>
          </a:p>
        </p:txBody>
      </p:sp>
    </p:spTree>
    <p:extLst>
      <p:ext uri="{BB962C8B-B14F-4D97-AF65-F5344CB8AC3E}">
        <p14:creationId xmlns:p14="http://schemas.microsoft.com/office/powerpoint/2010/main" val="3452536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9ED74-35DD-4698-A45C-04FE715179E3}"/>
              </a:ext>
            </a:extLst>
          </p:cNvPr>
          <p:cNvSpPr>
            <a:spLocks noGrp="1"/>
          </p:cNvSpPr>
          <p:nvPr>
            <p:ph type="title"/>
          </p:nvPr>
        </p:nvSpPr>
        <p:spPr/>
        <p:txBody>
          <a:bodyPr/>
          <a:lstStyle/>
          <a:p>
            <a:r>
              <a:rPr lang="en-US" altLang="zh-CN" dirty="0"/>
              <a:t>TCP</a:t>
            </a:r>
            <a:r>
              <a:rPr lang="zh-CN" altLang="en-US" dirty="0"/>
              <a:t>拥塞控制算法</a:t>
            </a:r>
          </a:p>
        </p:txBody>
      </p:sp>
      <p:sp>
        <p:nvSpPr>
          <p:cNvPr id="3" name="内容占位符 2">
            <a:extLst>
              <a:ext uri="{FF2B5EF4-FFF2-40B4-BE49-F238E27FC236}">
                <a16:creationId xmlns:a16="http://schemas.microsoft.com/office/drawing/2014/main" id="{3E93EE81-6E47-47CF-9BD4-DF3DFF717B25}"/>
              </a:ext>
            </a:extLst>
          </p:cNvPr>
          <p:cNvSpPr>
            <a:spLocks noGrp="1"/>
          </p:cNvSpPr>
          <p:nvPr>
            <p:ph idx="1"/>
          </p:nvPr>
        </p:nvSpPr>
        <p:spPr>
          <a:xfrm>
            <a:off x="606425" y="1484784"/>
            <a:ext cx="8537575" cy="1447800"/>
          </a:xfrm>
        </p:spPr>
        <p:txBody>
          <a:bodyPr/>
          <a:lstStyle/>
          <a:p>
            <a:pPr eaLnBrk="1" hangingPunct="1"/>
            <a:r>
              <a:rPr lang="zh-CN" altLang="en-US" b="1" dirty="0"/>
              <a:t>慢启动</a:t>
            </a:r>
            <a:r>
              <a:rPr lang="en-US" altLang="zh-CN" b="1" dirty="0"/>
              <a:t>(slow-start)</a:t>
            </a:r>
          </a:p>
          <a:p>
            <a:pPr eaLnBrk="1" hangingPunct="1"/>
            <a:r>
              <a:rPr lang="zh-CN" altLang="en-US" b="1" dirty="0"/>
              <a:t>拥塞避免</a:t>
            </a:r>
            <a:r>
              <a:rPr lang="en-US" altLang="zh-CN" b="1" dirty="0"/>
              <a:t>(congestion avoidance)</a:t>
            </a:r>
            <a:endParaRPr lang="zh-CN" altLang="en-US" b="1" dirty="0"/>
          </a:p>
          <a:p>
            <a:endParaRPr lang="zh-CN" altLang="en-US" dirty="0"/>
          </a:p>
        </p:txBody>
      </p:sp>
    </p:spTree>
    <p:extLst>
      <p:ext uri="{BB962C8B-B14F-4D97-AF65-F5344CB8AC3E}">
        <p14:creationId xmlns:p14="http://schemas.microsoft.com/office/powerpoint/2010/main" val="466664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B3B023-1136-4162-BCA9-F616770F5B63}"/>
              </a:ext>
            </a:extLst>
          </p:cNvPr>
          <p:cNvSpPr>
            <a:spLocks noGrp="1"/>
          </p:cNvSpPr>
          <p:nvPr>
            <p:ph type="title"/>
          </p:nvPr>
        </p:nvSpPr>
        <p:spPr/>
        <p:txBody>
          <a:bodyPr/>
          <a:lstStyle/>
          <a:p>
            <a:r>
              <a:rPr lang="en-US" altLang="zh-CN" dirty="0"/>
              <a:t>TCP</a:t>
            </a:r>
            <a:r>
              <a:rPr lang="zh-CN" altLang="en-US" dirty="0"/>
              <a:t>拥塞控制算法过程</a:t>
            </a:r>
          </a:p>
        </p:txBody>
      </p:sp>
      <p:sp>
        <p:nvSpPr>
          <p:cNvPr id="3" name="内容占位符 2">
            <a:extLst>
              <a:ext uri="{FF2B5EF4-FFF2-40B4-BE49-F238E27FC236}">
                <a16:creationId xmlns:a16="http://schemas.microsoft.com/office/drawing/2014/main" id="{7BFCEA42-B056-419C-9F0B-F09A649DB3C5}"/>
              </a:ext>
            </a:extLst>
          </p:cNvPr>
          <p:cNvSpPr>
            <a:spLocks noGrp="1"/>
          </p:cNvSpPr>
          <p:nvPr>
            <p:ph idx="1"/>
          </p:nvPr>
        </p:nvSpPr>
        <p:spPr>
          <a:xfrm>
            <a:off x="990600" y="1219200"/>
            <a:ext cx="7851775" cy="5181600"/>
          </a:xfrm>
        </p:spPr>
        <p:txBody>
          <a:bodyPr>
            <a:normAutofit/>
          </a:bodyPr>
          <a:lstStyle/>
          <a:p>
            <a:pPr algn="just" eaLnBrk="1" hangingPunct="1"/>
            <a:r>
              <a:rPr lang="zh-CN" altLang="en-US" sz="2400" b="1" dirty="0"/>
              <a:t>当一个连接初始化时，将拥塞窗口置为一个最大数据段长度，并设置慢启动阈值</a:t>
            </a:r>
            <a:r>
              <a:rPr lang="en-US" altLang="zh-CN" sz="2400" b="1" dirty="0" err="1"/>
              <a:t>ssthresh</a:t>
            </a:r>
            <a:r>
              <a:rPr lang="zh-CN" altLang="en-US" sz="2400" b="1" dirty="0"/>
              <a:t>。</a:t>
            </a:r>
          </a:p>
          <a:p>
            <a:pPr algn="just" eaLnBrk="1" hangingPunct="1"/>
            <a:r>
              <a:rPr lang="zh-CN" altLang="en-US" sz="2400" b="1" dirty="0"/>
              <a:t>发送端的发送窗口不能超过拥塞窗口和接收窗口中的最小值，并假定接收端不进行流量控制。</a:t>
            </a:r>
          </a:p>
          <a:p>
            <a:pPr algn="just" eaLnBrk="1" hangingPunct="1"/>
            <a:r>
              <a:rPr lang="zh-CN" altLang="en-US" sz="2400" b="1" dirty="0"/>
              <a:t>发送端若收到了对所有发出的数据段的确认，就在下一次发送时将拥塞窗口加倍。可见拥塞窗口从</a:t>
            </a:r>
            <a:r>
              <a:rPr lang="en-US" altLang="zh-CN" sz="2400" b="1" dirty="0"/>
              <a:t>1</a:t>
            </a:r>
            <a:r>
              <a:rPr lang="zh-CN" altLang="en-US" sz="2400" b="1" dirty="0"/>
              <a:t>开始按指数规律增长</a:t>
            </a:r>
          </a:p>
          <a:p>
            <a:pPr algn="just" eaLnBrk="1" hangingPunct="1"/>
            <a:r>
              <a:rPr lang="zh-CN" altLang="en-US" sz="2400" b="1" dirty="0"/>
              <a:t>拥塞窗口增长到</a:t>
            </a:r>
            <a:r>
              <a:rPr lang="en-US" altLang="zh-CN" sz="2400" b="1" dirty="0" err="1"/>
              <a:t>ssthresh</a:t>
            </a:r>
            <a:r>
              <a:rPr lang="zh-CN" altLang="en-US" sz="2400" b="1" dirty="0"/>
              <a:t>时，就每次将拥塞窗口加</a:t>
            </a:r>
            <a:r>
              <a:rPr lang="en-US" altLang="zh-CN" sz="2400" b="1" dirty="0"/>
              <a:t>1</a:t>
            </a:r>
            <a:r>
              <a:rPr lang="zh-CN" altLang="en-US" sz="2400" b="1" dirty="0"/>
              <a:t>，使拥塞窗口按线性规律增长</a:t>
            </a:r>
          </a:p>
          <a:p>
            <a:pPr algn="just" eaLnBrk="1" hangingPunct="1"/>
            <a:r>
              <a:rPr lang="zh-CN" altLang="en-US" sz="2400" b="1" dirty="0"/>
              <a:t>如果出现超时，就将当时拥塞窗口值减半，作为新的</a:t>
            </a:r>
            <a:r>
              <a:rPr lang="en-US" altLang="zh-CN" sz="2400" b="1" dirty="0" err="1"/>
              <a:t>ssthresh</a:t>
            </a:r>
            <a:r>
              <a:rPr lang="zh-CN" altLang="en-US" sz="2400" b="1" dirty="0"/>
              <a:t>，同时将拥塞窗口变为</a:t>
            </a:r>
            <a:r>
              <a:rPr lang="en-US" altLang="zh-CN" sz="2400" b="1" dirty="0"/>
              <a:t>1</a:t>
            </a:r>
          </a:p>
          <a:p>
            <a:pPr algn="just" eaLnBrk="1" hangingPunct="1"/>
            <a:r>
              <a:rPr lang="zh-CN" altLang="en-US" sz="2400" b="1" dirty="0"/>
              <a:t>重复上述过程</a:t>
            </a:r>
          </a:p>
        </p:txBody>
      </p:sp>
      <p:sp>
        <p:nvSpPr>
          <p:cNvPr id="4" name="AutoShape 5">
            <a:extLst>
              <a:ext uri="{FF2B5EF4-FFF2-40B4-BE49-F238E27FC236}">
                <a16:creationId xmlns:a16="http://schemas.microsoft.com/office/drawing/2014/main" id="{98FF3C50-12E6-454E-873A-F7541E8C408A}"/>
              </a:ext>
            </a:extLst>
          </p:cNvPr>
          <p:cNvSpPr>
            <a:spLocks/>
          </p:cNvSpPr>
          <p:nvPr/>
        </p:nvSpPr>
        <p:spPr bwMode="auto">
          <a:xfrm>
            <a:off x="756373" y="1468438"/>
            <a:ext cx="165388" cy="2570162"/>
          </a:xfrm>
          <a:prstGeom prst="leftBrace">
            <a:avLst>
              <a:gd name="adj1" fmla="val 112180"/>
              <a:gd name="adj2" fmla="val 50000"/>
            </a:avLst>
          </a:prstGeom>
          <a:noFill/>
          <a:ln w="222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fontAlgn="auto" hangingPunct="1">
              <a:spcAft>
                <a:spcPts val="0"/>
              </a:spcAft>
              <a:buClrTx/>
              <a:buSzTx/>
              <a:buNone/>
            </a:pPr>
            <a:endParaRPr lang="zh-CN" altLang="en-US" sz="2400" kern="0">
              <a:solidFill>
                <a:srgbClr val="000000"/>
              </a:solidFill>
            </a:endParaRPr>
          </a:p>
        </p:txBody>
      </p:sp>
      <p:sp>
        <p:nvSpPr>
          <p:cNvPr id="5" name="Text Box 6">
            <a:extLst>
              <a:ext uri="{FF2B5EF4-FFF2-40B4-BE49-F238E27FC236}">
                <a16:creationId xmlns:a16="http://schemas.microsoft.com/office/drawing/2014/main" id="{9BEEE926-90D7-41E3-806E-FE208C1D3921}"/>
              </a:ext>
            </a:extLst>
          </p:cNvPr>
          <p:cNvSpPr txBox="1">
            <a:spLocks noChangeArrowheads="1"/>
          </p:cNvSpPr>
          <p:nvPr/>
        </p:nvSpPr>
        <p:spPr bwMode="auto">
          <a:xfrm>
            <a:off x="262804" y="2213862"/>
            <a:ext cx="576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marR="0" lvl="0" indent="0" defTabSz="914400" eaLnBrk="1" fontAlgn="auto" latinLnBrk="0" hangingPunct="1">
              <a:lnSpc>
                <a:spcPct val="100000"/>
              </a:lnSpc>
              <a:spcBef>
                <a:spcPct val="50000"/>
              </a:spcBef>
              <a:spcAft>
                <a:spcPts val="0"/>
              </a:spcAft>
              <a:buClrTx/>
              <a:buSzTx/>
              <a:buFontTx/>
              <a:buNone/>
              <a:tabLst/>
              <a:defRPr kumimoji="1" sz="2400" b="1" i="0" u="none" strike="noStrike" kern="0" cap="none" spc="0" normalizeH="0">
                <a:ln>
                  <a:noFill/>
                </a:ln>
                <a:solidFill>
                  <a:srgbClr val="000000"/>
                </a:solidFill>
                <a:effectLst/>
                <a:uLnTx/>
                <a:uFillTx/>
                <a:latin typeface="Comic Sans MS" panose="030F0702030302020204" pitchFamily="66" charset="0"/>
                <a:ea typeface="微软雅黑" panose="020B0503020204020204" pitchFamily="34"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defRPr>
            </a:lvl9pPr>
          </a:lstStyle>
          <a:p>
            <a:r>
              <a:rPr lang="zh-CN" altLang="en-US" dirty="0"/>
              <a:t>慢启动</a:t>
            </a:r>
            <a:endParaRPr lang="en-US" altLang="zh-CN" dirty="0"/>
          </a:p>
        </p:txBody>
      </p:sp>
      <p:sp>
        <p:nvSpPr>
          <p:cNvPr id="6" name="AutoShape 7">
            <a:extLst>
              <a:ext uri="{FF2B5EF4-FFF2-40B4-BE49-F238E27FC236}">
                <a16:creationId xmlns:a16="http://schemas.microsoft.com/office/drawing/2014/main" id="{B865E9F9-2A81-4A6E-B961-5F451BAE13DD}"/>
              </a:ext>
            </a:extLst>
          </p:cNvPr>
          <p:cNvSpPr>
            <a:spLocks/>
          </p:cNvSpPr>
          <p:nvPr/>
        </p:nvSpPr>
        <p:spPr bwMode="auto">
          <a:xfrm>
            <a:off x="825211" y="4451350"/>
            <a:ext cx="165389" cy="1720850"/>
          </a:xfrm>
          <a:prstGeom prst="leftBrace">
            <a:avLst>
              <a:gd name="adj1" fmla="val 66483"/>
              <a:gd name="adj2" fmla="val 50000"/>
            </a:avLst>
          </a:prstGeom>
          <a:noFill/>
          <a:ln w="222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7" name="Text Box 8">
            <a:extLst>
              <a:ext uri="{FF2B5EF4-FFF2-40B4-BE49-F238E27FC236}">
                <a16:creationId xmlns:a16="http://schemas.microsoft.com/office/drawing/2014/main" id="{1E7A9B37-FDBA-4BBB-B1ED-37B04FC2C6DB}"/>
              </a:ext>
            </a:extLst>
          </p:cNvPr>
          <p:cNvSpPr txBox="1">
            <a:spLocks noChangeArrowheads="1"/>
          </p:cNvSpPr>
          <p:nvPr/>
        </p:nvSpPr>
        <p:spPr bwMode="auto">
          <a:xfrm>
            <a:off x="274061" y="4581758"/>
            <a:ext cx="5762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拥塞避免</a:t>
            </a:r>
            <a:endParaRPr kumimoji="1"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987304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B1090B-4718-47A4-8F45-23BFB84E47DE}"/>
              </a:ext>
            </a:extLst>
          </p:cNvPr>
          <p:cNvSpPr>
            <a:spLocks noGrp="1"/>
          </p:cNvSpPr>
          <p:nvPr>
            <p:ph type="title"/>
          </p:nvPr>
        </p:nvSpPr>
        <p:spPr/>
        <p:txBody>
          <a:bodyPr/>
          <a:lstStyle/>
          <a:p>
            <a:r>
              <a:rPr lang="en-US" altLang="zh-CN" dirty="0"/>
              <a:t>TCP</a:t>
            </a:r>
            <a:r>
              <a:rPr lang="zh-CN" altLang="en-US" dirty="0"/>
              <a:t>拥塞控制算法实例</a:t>
            </a:r>
          </a:p>
        </p:txBody>
      </p:sp>
      <p:grpSp>
        <p:nvGrpSpPr>
          <p:cNvPr id="4" name="Group 8">
            <a:extLst>
              <a:ext uri="{FF2B5EF4-FFF2-40B4-BE49-F238E27FC236}">
                <a16:creationId xmlns:a16="http://schemas.microsoft.com/office/drawing/2014/main" id="{1516F9F3-BA57-467A-9053-48FB6CC9D83F}"/>
              </a:ext>
            </a:extLst>
          </p:cNvPr>
          <p:cNvGrpSpPr>
            <a:grpSpLocks/>
          </p:cNvGrpSpPr>
          <p:nvPr/>
        </p:nvGrpSpPr>
        <p:grpSpPr bwMode="auto">
          <a:xfrm>
            <a:off x="521494" y="1676400"/>
            <a:ext cx="8101012" cy="3600450"/>
            <a:chOff x="385" y="1570"/>
            <a:chExt cx="5103" cy="2268"/>
          </a:xfrm>
        </p:grpSpPr>
        <p:pic>
          <p:nvPicPr>
            <p:cNvPr id="5" name="Picture 4" descr="1">
              <a:extLst>
                <a:ext uri="{FF2B5EF4-FFF2-40B4-BE49-F238E27FC236}">
                  <a16:creationId xmlns:a16="http://schemas.microsoft.com/office/drawing/2014/main" id="{3954EA9A-F178-461E-ACB6-10F1CFB5A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1570"/>
              <a:ext cx="5103" cy="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DA49A380-FCBE-4D2F-B8EA-A43DA6B502D2}"/>
                </a:ext>
              </a:extLst>
            </p:cNvPr>
            <p:cNvSpPr txBox="1">
              <a:spLocks noChangeArrowheads="1"/>
            </p:cNvSpPr>
            <p:nvPr/>
          </p:nvSpPr>
          <p:spPr bwMode="auto">
            <a:xfrm>
              <a:off x="929" y="3607"/>
              <a:ext cx="590" cy="2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慢启动</a:t>
              </a:r>
              <a:endParaRPr kumimoji="1"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Text Box 6">
              <a:extLst>
                <a:ext uri="{FF2B5EF4-FFF2-40B4-BE49-F238E27FC236}">
                  <a16:creationId xmlns:a16="http://schemas.microsoft.com/office/drawing/2014/main" id="{5CEBF5E6-8366-4A20-967D-E323BC8FD7F6}"/>
                </a:ext>
              </a:extLst>
            </p:cNvPr>
            <p:cNvSpPr txBox="1">
              <a:spLocks noChangeArrowheads="1"/>
            </p:cNvSpPr>
            <p:nvPr/>
          </p:nvSpPr>
          <p:spPr bwMode="auto">
            <a:xfrm>
              <a:off x="2880" y="3607"/>
              <a:ext cx="590" cy="2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zh-CN" altLang="en-US"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慢启动</a:t>
              </a:r>
              <a:endParaRPr kumimoji="1"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Text Box 7">
              <a:extLst>
                <a:ext uri="{FF2B5EF4-FFF2-40B4-BE49-F238E27FC236}">
                  <a16:creationId xmlns:a16="http://schemas.microsoft.com/office/drawing/2014/main" id="{A5EAFCF3-A55C-479D-97BC-894B735CC787}"/>
                </a:ext>
              </a:extLst>
            </p:cNvPr>
            <p:cNvSpPr txBox="1">
              <a:spLocks noChangeArrowheads="1"/>
            </p:cNvSpPr>
            <p:nvPr/>
          </p:nvSpPr>
          <p:spPr bwMode="auto">
            <a:xfrm>
              <a:off x="657" y="3113"/>
              <a:ext cx="227" cy="2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1</a:t>
              </a:r>
            </a:p>
          </p:txBody>
        </p:sp>
      </p:grpSp>
      <p:sp>
        <p:nvSpPr>
          <p:cNvPr id="9" name="文本框 1">
            <a:extLst>
              <a:ext uri="{FF2B5EF4-FFF2-40B4-BE49-F238E27FC236}">
                <a16:creationId xmlns:a16="http://schemas.microsoft.com/office/drawing/2014/main" id="{8DB35EEE-52A8-4F05-AC35-82279FED45BA}"/>
              </a:ext>
            </a:extLst>
          </p:cNvPr>
          <p:cNvSpPr txBox="1">
            <a:spLocks noChangeArrowheads="1"/>
          </p:cNvSpPr>
          <p:nvPr/>
        </p:nvSpPr>
        <p:spPr bwMode="auto">
          <a:xfrm>
            <a:off x="762000" y="5466705"/>
            <a:ext cx="170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 Tahoe</a:t>
            </a:r>
            <a:endPar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7013832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9ED74-35DD-4698-A45C-04FE715179E3}"/>
              </a:ext>
            </a:extLst>
          </p:cNvPr>
          <p:cNvSpPr>
            <a:spLocks noGrp="1"/>
          </p:cNvSpPr>
          <p:nvPr>
            <p:ph type="title"/>
          </p:nvPr>
        </p:nvSpPr>
        <p:spPr/>
        <p:txBody>
          <a:bodyPr/>
          <a:lstStyle/>
          <a:p>
            <a:r>
              <a:rPr lang="zh-CN" altLang="en-GB" dirty="0"/>
              <a:t>慢启动算法</a:t>
            </a:r>
            <a:endParaRPr lang="zh-CN" altLang="en-US" dirty="0"/>
          </a:p>
        </p:txBody>
      </p:sp>
      <p:sp>
        <p:nvSpPr>
          <p:cNvPr id="3" name="内容占位符 2">
            <a:extLst>
              <a:ext uri="{FF2B5EF4-FFF2-40B4-BE49-F238E27FC236}">
                <a16:creationId xmlns:a16="http://schemas.microsoft.com/office/drawing/2014/main" id="{3E93EE81-6E47-47CF-9BD4-DF3DFF717B25}"/>
              </a:ext>
            </a:extLst>
          </p:cNvPr>
          <p:cNvSpPr>
            <a:spLocks noGrp="1"/>
          </p:cNvSpPr>
          <p:nvPr>
            <p:ph idx="1"/>
          </p:nvPr>
        </p:nvSpPr>
        <p:spPr>
          <a:xfrm>
            <a:off x="685800" y="1772816"/>
            <a:ext cx="7772400" cy="4114800"/>
          </a:xfrm>
        </p:spPr>
        <p:txBody>
          <a:bodyPr/>
          <a:lstStyle/>
          <a:p>
            <a:pPr eaLnBrk="1" hangingPunct="1"/>
            <a:r>
              <a:rPr lang="zh-CN" altLang="en-US" b="1" dirty="0"/>
              <a:t>在连接建立初期，拥塞窗口初始化为该连接最大数据段的长度</a:t>
            </a:r>
          </a:p>
          <a:p>
            <a:pPr eaLnBrk="1" hangingPunct="1"/>
            <a:r>
              <a:rPr lang="zh-CN" altLang="en-US" b="1" dirty="0"/>
              <a:t>发送端发送一个最大数据段，得到确认后，其拥塞窗口大小加倍，依次类推，直到发送端认为出现数据段丢失或已达到接收端窗口大小（实际中兼顾拥塞和流量控制）</a:t>
            </a:r>
          </a:p>
          <a:p>
            <a:endParaRPr lang="zh-CN" altLang="en-US" dirty="0"/>
          </a:p>
        </p:txBody>
      </p:sp>
    </p:spTree>
    <p:extLst>
      <p:ext uri="{BB962C8B-B14F-4D97-AF65-F5344CB8AC3E}">
        <p14:creationId xmlns:p14="http://schemas.microsoft.com/office/powerpoint/2010/main" val="4057643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4F787-E338-4104-9292-1DC05D2F8171}"/>
              </a:ext>
            </a:extLst>
          </p:cNvPr>
          <p:cNvSpPr>
            <a:spLocks noGrp="1"/>
          </p:cNvSpPr>
          <p:nvPr>
            <p:ph type="title"/>
          </p:nvPr>
        </p:nvSpPr>
        <p:spPr/>
        <p:txBody>
          <a:bodyPr/>
          <a:lstStyle/>
          <a:p>
            <a:r>
              <a:rPr lang="zh-CN" altLang="en-US" dirty="0"/>
              <a:t>慢启动算法</a:t>
            </a:r>
          </a:p>
        </p:txBody>
      </p:sp>
      <p:sp>
        <p:nvSpPr>
          <p:cNvPr id="13" name="Rectangle 3">
            <a:extLst>
              <a:ext uri="{FF2B5EF4-FFF2-40B4-BE49-F238E27FC236}">
                <a16:creationId xmlns:a16="http://schemas.microsoft.com/office/drawing/2014/main" id="{0BD17E55-80D0-40F4-A6FC-7730DE3D1918}"/>
              </a:ext>
            </a:extLst>
          </p:cNvPr>
          <p:cNvSpPr txBox="1">
            <a:spLocks noChangeArrowheads="1"/>
          </p:cNvSpPr>
          <p:nvPr/>
        </p:nvSpPr>
        <p:spPr bwMode="auto">
          <a:xfrm>
            <a:off x="301770" y="4457555"/>
            <a:ext cx="4824412"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n"/>
              <a:tabLst/>
              <a:defRPr/>
            </a:pPr>
            <a:r>
              <a:rPr kumimoji="1" lang="en-US" altLang="zh-CN" sz="24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cs typeface="+mn-cs"/>
              </a:rPr>
              <a:t>exponential increase in window size (not so slow!)</a:t>
            </a:r>
          </a:p>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n"/>
              <a:tabLst/>
              <a:defRPr/>
            </a:pPr>
            <a:r>
              <a:rPr kumimoji="1" lang="en-US" altLang="zh-CN" sz="2400" b="1" i="0" u="none" strike="noStrike" kern="120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cs typeface="+mn-cs"/>
              </a:rPr>
              <a:t>loss event: timeout and/or three duplicate ACKs</a:t>
            </a:r>
          </a:p>
        </p:txBody>
      </p:sp>
      <p:sp>
        <p:nvSpPr>
          <p:cNvPr id="14" name="Text Box 4">
            <a:extLst>
              <a:ext uri="{FF2B5EF4-FFF2-40B4-BE49-F238E27FC236}">
                <a16:creationId xmlns:a16="http://schemas.microsoft.com/office/drawing/2014/main" id="{BDE3918D-B460-46F2-9CDB-3C1CD04B5BAE}"/>
              </a:ext>
            </a:extLst>
          </p:cNvPr>
          <p:cNvSpPr txBox="1">
            <a:spLocks noChangeArrowheads="1"/>
          </p:cNvSpPr>
          <p:nvPr/>
        </p:nvSpPr>
        <p:spPr bwMode="auto">
          <a:xfrm>
            <a:off x="873270" y="2096943"/>
            <a:ext cx="3924300"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en-US" altLang="zh-CN" sz="2400" dirty="0">
                <a:solidFill>
                  <a:srgbClr val="000000"/>
                </a:solidFill>
                <a:latin typeface="Comic Sans MS" panose="030F0702030302020204" pitchFamily="66" charset="0"/>
                <a:ea typeface="微软雅黑" panose="020B0503020204020204" pitchFamily="34" charset="-122"/>
              </a:rPr>
              <a:t>initialize: </a:t>
            </a:r>
            <a:r>
              <a:rPr kumimoji="0" lang="en-US" altLang="zh-CN" sz="2400" dirty="0" err="1">
                <a:solidFill>
                  <a:srgbClr val="000000"/>
                </a:solidFill>
                <a:latin typeface="Comic Sans MS" panose="030F0702030302020204" pitchFamily="66" charset="0"/>
                <a:ea typeface="微软雅黑" panose="020B0503020204020204" pitchFamily="34" charset="-122"/>
              </a:rPr>
              <a:t>cwnd</a:t>
            </a:r>
            <a:r>
              <a:rPr kumimoji="0" lang="en-US" altLang="zh-CN" sz="2400" dirty="0">
                <a:solidFill>
                  <a:srgbClr val="000000"/>
                </a:solidFill>
                <a:latin typeface="Comic Sans MS" panose="030F0702030302020204" pitchFamily="66" charset="0"/>
                <a:ea typeface="微软雅黑" panose="020B0503020204020204" pitchFamily="34" charset="-122"/>
              </a:rPr>
              <a:t>= 1</a:t>
            </a:r>
          </a:p>
          <a:p>
            <a:pPr>
              <a:spcBef>
                <a:spcPct val="0"/>
              </a:spcBef>
              <a:buClrTx/>
              <a:buSzTx/>
              <a:buFontTx/>
              <a:buNone/>
            </a:pPr>
            <a:r>
              <a:rPr kumimoji="0" lang="en-US" altLang="zh-CN" sz="2400" dirty="0">
                <a:solidFill>
                  <a:srgbClr val="000000"/>
                </a:solidFill>
                <a:latin typeface="Comic Sans MS" panose="030F0702030302020204" pitchFamily="66" charset="0"/>
                <a:ea typeface="微软雅黑" panose="020B0503020204020204" pitchFamily="34" charset="-122"/>
              </a:rPr>
              <a:t>for (each segment </a:t>
            </a:r>
            <a:r>
              <a:rPr kumimoji="0" lang="en-US" altLang="zh-CN" sz="2400" dirty="0" err="1">
                <a:solidFill>
                  <a:srgbClr val="000000"/>
                </a:solidFill>
                <a:latin typeface="Comic Sans MS" panose="030F0702030302020204" pitchFamily="66" charset="0"/>
                <a:ea typeface="微软雅黑" panose="020B0503020204020204" pitchFamily="34" charset="-122"/>
              </a:rPr>
              <a:t>ACKed</a:t>
            </a:r>
            <a:r>
              <a:rPr kumimoji="0" lang="en-US" altLang="zh-CN" sz="2400" dirty="0">
                <a:solidFill>
                  <a:srgbClr val="000000"/>
                </a:solidFill>
                <a:latin typeface="Comic Sans MS" panose="030F0702030302020204" pitchFamily="66" charset="0"/>
                <a:ea typeface="微软雅黑" panose="020B0503020204020204" pitchFamily="34" charset="-122"/>
              </a:rPr>
              <a:t>)</a:t>
            </a:r>
          </a:p>
          <a:p>
            <a:pPr>
              <a:spcBef>
                <a:spcPct val="0"/>
              </a:spcBef>
              <a:buClrTx/>
              <a:buSzTx/>
              <a:buFontTx/>
              <a:buNone/>
            </a:pPr>
            <a:r>
              <a:rPr kumimoji="0" lang="en-US" altLang="zh-CN" sz="2400" dirty="0">
                <a:solidFill>
                  <a:srgbClr val="000000"/>
                </a:solidFill>
                <a:latin typeface="Comic Sans MS" panose="030F0702030302020204" pitchFamily="66" charset="0"/>
                <a:ea typeface="微软雅黑" panose="020B0503020204020204" pitchFamily="34" charset="-122"/>
              </a:rPr>
              <a:t>      </a:t>
            </a:r>
            <a:r>
              <a:rPr kumimoji="0" lang="en-US" altLang="zh-CN" sz="2400" dirty="0" err="1">
                <a:solidFill>
                  <a:srgbClr val="000000"/>
                </a:solidFill>
                <a:latin typeface="Comic Sans MS" panose="030F0702030302020204" pitchFamily="66" charset="0"/>
                <a:ea typeface="微软雅黑" panose="020B0503020204020204" pitchFamily="34" charset="-122"/>
              </a:rPr>
              <a:t>cwnd</a:t>
            </a:r>
            <a:r>
              <a:rPr kumimoji="0" lang="en-US" altLang="zh-CN" sz="2400" dirty="0">
                <a:solidFill>
                  <a:srgbClr val="000000"/>
                </a:solidFill>
                <a:latin typeface="Comic Sans MS" panose="030F0702030302020204" pitchFamily="66" charset="0"/>
                <a:ea typeface="微软雅黑" panose="020B0503020204020204" pitchFamily="34" charset="-122"/>
              </a:rPr>
              <a:t> += 1</a:t>
            </a:r>
          </a:p>
          <a:p>
            <a:pPr>
              <a:spcBef>
                <a:spcPct val="0"/>
              </a:spcBef>
              <a:buClrTx/>
              <a:buSzTx/>
              <a:buFontTx/>
              <a:buNone/>
            </a:pPr>
            <a:r>
              <a:rPr kumimoji="0" lang="en-US" altLang="zh-CN" sz="2400" dirty="0">
                <a:solidFill>
                  <a:srgbClr val="000000"/>
                </a:solidFill>
                <a:latin typeface="Comic Sans MS" panose="030F0702030302020204" pitchFamily="66" charset="0"/>
                <a:ea typeface="微软雅黑" panose="020B0503020204020204" pitchFamily="34" charset="-122"/>
              </a:rPr>
              <a:t>until (loss event OR</a:t>
            </a:r>
          </a:p>
          <a:p>
            <a:pPr>
              <a:spcBef>
                <a:spcPct val="0"/>
              </a:spcBef>
              <a:buClrTx/>
              <a:buSzTx/>
              <a:buFontTx/>
              <a:buNone/>
            </a:pPr>
            <a:r>
              <a:rPr kumimoji="0" lang="en-US" altLang="zh-CN" sz="2400" dirty="0">
                <a:solidFill>
                  <a:srgbClr val="000000"/>
                </a:solidFill>
                <a:latin typeface="Comic Sans MS" panose="030F0702030302020204" pitchFamily="66" charset="0"/>
                <a:ea typeface="微软雅黑" panose="020B0503020204020204" pitchFamily="34" charset="-122"/>
              </a:rPr>
              <a:t>        </a:t>
            </a:r>
            <a:r>
              <a:rPr kumimoji="0" lang="en-US" altLang="zh-CN" sz="2400" dirty="0" err="1">
                <a:solidFill>
                  <a:srgbClr val="000000"/>
                </a:solidFill>
                <a:latin typeface="Comic Sans MS" panose="030F0702030302020204" pitchFamily="66" charset="0"/>
                <a:ea typeface="微软雅黑" panose="020B0503020204020204" pitchFamily="34" charset="-122"/>
              </a:rPr>
              <a:t>cwnd</a:t>
            </a:r>
            <a:r>
              <a:rPr kumimoji="0" lang="en-US" altLang="zh-CN" sz="2400" dirty="0">
                <a:solidFill>
                  <a:srgbClr val="000000"/>
                </a:solidFill>
                <a:latin typeface="Comic Sans MS" panose="030F0702030302020204" pitchFamily="66" charset="0"/>
                <a:ea typeface="微软雅黑" panose="020B0503020204020204" pitchFamily="34" charset="-122"/>
              </a:rPr>
              <a:t> &gt; threshold)</a:t>
            </a:r>
          </a:p>
        </p:txBody>
      </p:sp>
      <p:sp>
        <p:nvSpPr>
          <p:cNvPr id="15" name="Rectangle 5">
            <a:extLst>
              <a:ext uri="{FF2B5EF4-FFF2-40B4-BE49-F238E27FC236}">
                <a16:creationId xmlns:a16="http://schemas.microsoft.com/office/drawing/2014/main" id="{EADA40EC-6199-4E26-B238-2B387D2361E2}"/>
              </a:ext>
            </a:extLst>
          </p:cNvPr>
          <p:cNvSpPr>
            <a:spLocks noChangeArrowheads="1"/>
          </p:cNvSpPr>
          <p:nvPr/>
        </p:nvSpPr>
        <p:spPr bwMode="auto">
          <a:xfrm>
            <a:off x="841520" y="1809605"/>
            <a:ext cx="3924300" cy="24765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16" name="Group 6">
            <a:extLst>
              <a:ext uri="{FF2B5EF4-FFF2-40B4-BE49-F238E27FC236}">
                <a16:creationId xmlns:a16="http://schemas.microsoft.com/office/drawing/2014/main" id="{1B1B7315-1EE3-470F-84BC-9940E5225B12}"/>
              </a:ext>
            </a:extLst>
          </p:cNvPr>
          <p:cNvGrpSpPr>
            <a:grpSpLocks/>
          </p:cNvGrpSpPr>
          <p:nvPr/>
        </p:nvGrpSpPr>
        <p:grpSpPr bwMode="auto">
          <a:xfrm>
            <a:off x="816120" y="1487343"/>
            <a:ext cx="3887787" cy="457200"/>
            <a:chOff x="501" y="2462"/>
            <a:chExt cx="2449" cy="288"/>
          </a:xfrm>
        </p:grpSpPr>
        <p:sp>
          <p:nvSpPr>
            <p:cNvPr id="17" name="Rectangle 7">
              <a:extLst>
                <a:ext uri="{FF2B5EF4-FFF2-40B4-BE49-F238E27FC236}">
                  <a16:creationId xmlns:a16="http://schemas.microsoft.com/office/drawing/2014/main" id="{AD57AF11-46CE-4640-A274-A505F2CCACB1}"/>
                </a:ext>
              </a:extLst>
            </p:cNvPr>
            <p:cNvSpPr>
              <a:spLocks noChangeArrowheads="1"/>
            </p:cNvSpPr>
            <p:nvPr/>
          </p:nvSpPr>
          <p:spPr bwMode="auto">
            <a:xfrm>
              <a:off x="546" y="2502"/>
              <a:ext cx="1806" cy="192"/>
            </a:xfrm>
            <a:prstGeom prst="rect">
              <a:avLst/>
            </a:prstGeom>
            <a:solidFill>
              <a:srgbClr val="FFFFFF"/>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Text Box 8">
              <a:extLst>
                <a:ext uri="{FF2B5EF4-FFF2-40B4-BE49-F238E27FC236}">
                  <a16:creationId xmlns:a16="http://schemas.microsoft.com/office/drawing/2014/main" id="{D640B927-81FF-4B1E-AA6C-9993CCE419EC}"/>
                </a:ext>
              </a:extLst>
            </p:cNvPr>
            <p:cNvSpPr txBox="1">
              <a:spLocks noChangeArrowheads="1"/>
            </p:cNvSpPr>
            <p:nvPr/>
          </p:nvSpPr>
          <p:spPr bwMode="auto">
            <a:xfrm>
              <a:off x="501" y="2462"/>
              <a:ext cx="24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400" b="0"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Slowstart algorithm</a:t>
              </a:r>
              <a:endPar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sp>
        <p:nvSpPr>
          <p:cNvPr id="22" name="Line 9">
            <a:extLst>
              <a:ext uri="{FF2B5EF4-FFF2-40B4-BE49-F238E27FC236}">
                <a16:creationId xmlns:a16="http://schemas.microsoft.com/office/drawing/2014/main" id="{A1A1FB18-2E38-4B85-ACA6-0613B61D5A4A}"/>
              </a:ext>
            </a:extLst>
          </p:cNvPr>
          <p:cNvSpPr>
            <a:spLocks noChangeShapeType="1"/>
          </p:cNvSpPr>
          <p:nvPr/>
        </p:nvSpPr>
        <p:spPr bwMode="auto">
          <a:xfrm>
            <a:off x="5700713" y="2090738"/>
            <a:ext cx="2505075" cy="352425"/>
          </a:xfrm>
          <a:prstGeom prst="line">
            <a:avLst/>
          </a:prstGeom>
          <a:noFill/>
          <a:ln w="28575">
            <a:solidFill>
              <a:srgbClr val="FFC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aphicFrame>
        <p:nvGraphicFramePr>
          <p:cNvPr id="23" name="Object 10">
            <a:extLst>
              <a:ext uri="{FF2B5EF4-FFF2-40B4-BE49-F238E27FC236}">
                <a16:creationId xmlns:a16="http://schemas.microsoft.com/office/drawing/2014/main" id="{A1D541FA-C3AD-4B99-918E-66F031C610CF}"/>
              </a:ext>
            </a:extLst>
          </p:cNvPr>
          <p:cNvGraphicFramePr>
            <a:graphicFrameLocks noChangeAspect="1"/>
          </p:cNvGraphicFramePr>
          <p:nvPr/>
        </p:nvGraphicFramePr>
        <p:xfrm>
          <a:off x="5292725" y="1455738"/>
          <a:ext cx="485775" cy="385762"/>
        </p:xfrm>
        <a:graphic>
          <a:graphicData uri="http://schemas.openxmlformats.org/presentationml/2006/ole">
            <mc:AlternateContent xmlns:mc="http://schemas.openxmlformats.org/markup-compatibility/2006">
              <mc:Choice xmlns:v="urn:schemas-microsoft-com:vml" Requires="v">
                <p:oleObj spid="_x0000_s9232" name="Clip" r:id="rId3" imgW="1307263" imgH="1084139" progId="MS_ClipArt_Gallery.2">
                  <p:embed/>
                </p:oleObj>
              </mc:Choice>
              <mc:Fallback>
                <p:oleObj name="Clip" r:id="rId3" imgW="1307263" imgH="1084139" progId="MS_ClipArt_Gallery.2">
                  <p:embed/>
                  <p:pic>
                    <p:nvPicPr>
                      <p:cNvPr id="23" name="Object 10">
                        <a:extLst>
                          <a:ext uri="{FF2B5EF4-FFF2-40B4-BE49-F238E27FC236}">
                            <a16:creationId xmlns:a16="http://schemas.microsoft.com/office/drawing/2014/main" id="{A1D541FA-C3AD-4B99-918E-66F031C61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455738"/>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11">
            <a:extLst>
              <a:ext uri="{FF2B5EF4-FFF2-40B4-BE49-F238E27FC236}">
                <a16:creationId xmlns:a16="http://schemas.microsoft.com/office/drawing/2014/main" id="{F0D33089-D8F2-4F95-ADB0-D92C92E67331}"/>
              </a:ext>
            </a:extLst>
          </p:cNvPr>
          <p:cNvSpPr txBox="1">
            <a:spLocks noChangeArrowheads="1"/>
          </p:cNvSpPr>
          <p:nvPr/>
        </p:nvSpPr>
        <p:spPr bwMode="auto">
          <a:xfrm>
            <a:off x="5702300" y="1455738"/>
            <a:ext cx="8493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kumimoji="0" lang="en-US" altLang="zh-CN" sz="1600">
                <a:solidFill>
                  <a:srgbClr val="000000"/>
                </a:solidFill>
                <a:latin typeface="Comic Sans MS" panose="030F0702030302020204" pitchFamily="66" charset="0"/>
              </a:rPr>
              <a:t>Host A</a:t>
            </a:r>
            <a:endParaRPr kumimoji="0" lang="en-US" altLang="zh-CN" sz="1000">
              <a:solidFill>
                <a:srgbClr val="000000"/>
              </a:solidFill>
              <a:latin typeface="Times New Roman" panose="02020603050405020304" pitchFamily="18" charset="0"/>
            </a:endParaRPr>
          </a:p>
        </p:txBody>
      </p:sp>
      <p:sp>
        <p:nvSpPr>
          <p:cNvPr id="25" name="Text Box 12">
            <a:extLst>
              <a:ext uri="{FF2B5EF4-FFF2-40B4-BE49-F238E27FC236}">
                <a16:creationId xmlns:a16="http://schemas.microsoft.com/office/drawing/2014/main" id="{13C8E0FC-D5FB-4866-9818-7F4FED6FF99C}"/>
              </a:ext>
            </a:extLst>
          </p:cNvPr>
          <p:cNvSpPr txBox="1">
            <a:spLocks noChangeArrowheads="1"/>
          </p:cNvSpPr>
          <p:nvPr/>
        </p:nvSpPr>
        <p:spPr bwMode="auto">
          <a:xfrm rot="408567">
            <a:off x="6707188" y="2057400"/>
            <a:ext cx="120808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kumimoji="0" lang="en-US" altLang="zh-CN" sz="1400">
                <a:solidFill>
                  <a:srgbClr val="000000"/>
                </a:solidFill>
                <a:latin typeface="Arial" panose="020B0604020202020204" pitchFamily="34" charset="0"/>
              </a:rPr>
              <a:t>one segment</a:t>
            </a:r>
            <a:endParaRPr kumimoji="0" lang="en-US" altLang="zh-CN" sz="1000">
              <a:solidFill>
                <a:srgbClr val="000000"/>
              </a:solidFill>
              <a:latin typeface="Times New Roman" panose="02020603050405020304" pitchFamily="18" charset="0"/>
            </a:endParaRPr>
          </a:p>
        </p:txBody>
      </p:sp>
      <p:sp>
        <p:nvSpPr>
          <p:cNvPr id="26" name="Text Box 13">
            <a:extLst>
              <a:ext uri="{FF2B5EF4-FFF2-40B4-BE49-F238E27FC236}">
                <a16:creationId xmlns:a16="http://schemas.microsoft.com/office/drawing/2014/main" id="{D674E1ED-E171-469C-A1E2-EA59B51C9F86}"/>
              </a:ext>
            </a:extLst>
          </p:cNvPr>
          <p:cNvSpPr txBox="1">
            <a:spLocks noChangeArrowheads="1"/>
          </p:cNvSpPr>
          <p:nvPr/>
        </p:nvSpPr>
        <p:spPr bwMode="auto">
          <a:xfrm rot="16200000">
            <a:off x="5257800" y="2295526"/>
            <a:ext cx="5365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kumimoji="0" lang="en-US" altLang="zh-CN" sz="1400">
                <a:solidFill>
                  <a:srgbClr val="000000"/>
                </a:solidFill>
                <a:latin typeface="Comic Sans MS" panose="030F0702030302020204" pitchFamily="66" charset="0"/>
              </a:rPr>
              <a:t>RTT</a:t>
            </a:r>
            <a:endParaRPr kumimoji="0" lang="en-US" altLang="zh-CN" sz="1000">
              <a:solidFill>
                <a:srgbClr val="000000"/>
              </a:solidFill>
              <a:latin typeface="Times New Roman" panose="02020603050405020304" pitchFamily="18" charset="0"/>
            </a:endParaRPr>
          </a:p>
        </p:txBody>
      </p:sp>
      <p:graphicFrame>
        <p:nvGraphicFramePr>
          <p:cNvPr id="27" name="Object 14">
            <a:extLst>
              <a:ext uri="{FF2B5EF4-FFF2-40B4-BE49-F238E27FC236}">
                <a16:creationId xmlns:a16="http://schemas.microsoft.com/office/drawing/2014/main" id="{2AB8677B-E3B3-4AC8-8AE1-D63C1CDEE500}"/>
              </a:ext>
            </a:extLst>
          </p:cNvPr>
          <p:cNvGraphicFramePr>
            <a:graphicFrameLocks noChangeAspect="1"/>
          </p:cNvGraphicFramePr>
          <p:nvPr/>
        </p:nvGraphicFramePr>
        <p:xfrm>
          <a:off x="7950200" y="1465263"/>
          <a:ext cx="485775" cy="385762"/>
        </p:xfrm>
        <a:graphic>
          <a:graphicData uri="http://schemas.openxmlformats.org/presentationml/2006/ole">
            <mc:AlternateContent xmlns:mc="http://schemas.openxmlformats.org/markup-compatibility/2006">
              <mc:Choice xmlns:v="urn:schemas-microsoft-com:vml" Requires="v">
                <p:oleObj spid="_x0000_s9233" name="Clip" r:id="rId5" imgW="1307263" imgH="1084139" progId="MS_ClipArt_Gallery.2">
                  <p:embed/>
                </p:oleObj>
              </mc:Choice>
              <mc:Fallback>
                <p:oleObj name="Clip" r:id="rId5" imgW="1307263" imgH="1084139" progId="MS_ClipArt_Gallery.2">
                  <p:embed/>
                  <p:pic>
                    <p:nvPicPr>
                      <p:cNvPr id="27" name="Object 14">
                        <a:extLst>
                          <a:ext uri="{FF2B5EF4-FFF2-40B4-BE49-F238E27FC236}">
                            <a16:creationId xmlns:a16="http://schemas.microsoft.com/office/drawing/2014/main" id="{2AB8677B-E3B3-4AC8-8AE1-D63C1CDEE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0200" y="1465263"/>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15">
            <a:extLst>
              <a:ext uri="{FF2B5EF4-FFF2-40B4-BE49-F238E27FC236}">
                <a16:creationId xmlns:a16="http://schemas.microsoft.com/office/drawing/2014/main" id="{12E65137-673A-40A4-B5E2-34B201F27C41}"/>
              </a:ext>
            </a:extLst>
          </p:cNvPr>
          <p:cNvSpPr txBox="1">
            <a:spLocks noChangeArrowheads="1"/>
          </p:cNvSpPr>
          <p:nvPr/>
        </p:nvSpPr>
        <p:spPr bwMode="auto">
          <a:xfrm>
            <a:off x="7226300" y="1474788"/>
            <a:ext cx="8286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kumimoji="0" lang="en-US" altLang="zh-CN" sz="1600">
                <a:solidFill>
                  <a:srgbClr val="000000"/>
                </a:solidFill>
                <a:latin typeface="Comic Sans MS" panose="030F0702030302020204" pitchFamily="66" charset="0"/>
              </a:rPr>
              <a:t>Host B</a:t>
            </a:r>
            <a:endParaRPr kumimoji="0" lang="en-US" altLang="zh-CN" sz="1000">
              <a:solidFill>
                <a:srgbClr val="000000"/>
              </a:solidFill>
              <a:latin typeface="Times New Roman" panose="02020603050405020304" pitchFamily="18" charset="0"/>
            </a:endParaRPr>
          </a:p>
        </p:txBody>
      </p:sp>
      <p:sp>
        <p:nvSpPr>
          <p:cNvPr id="29" name="Line 16">
            <a:extLst>
              <a:ext uri="{FF2B5EF4-FFF2-40B4-BE49-F238E27FC236}">
                <a16:creationId xmlns:a16="http://schemas.microsoft.com/office/drawing/2014/main" id="{83B848F3-C328-43E8-AF60-1575515E80A4}"/>
              </a:ext>
            </a:extLst>
          </p:cNvPr>
          <p:cNvSpPr>
            <a:spLocks noChangeShapeType="1"/>
          </p:cNvSpPr>
          <p:nvPr/>
        </p:nvSpPr>
        <p:spPr bwMode="auto">
          <a:xfrm>
            <a:off x="5695950" y="1905000"/>
            <a:ext cx="0" cy="38481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0" name="Line 17">
            <a:extLst>
              <a:ext uri="{FF2B5EF4-FFF2-40B4-BE49-F238E27FC236}">
                <a16:creationId xmlns:a16="http://schemas.microsoft.com/office/drawing/2014/main" id="{751A5A41-EB36-4750-A28C-4229AAB6432E}"/>
              </a:ext>
            </a:extLst>
          </p:cNvPr>
          <p:cNvSpPr>
            <a:spLocks noChangeShapeType="1"/>
          </p:cNvSpPr>
          <p:nvPr/>
        </p:nvSpPr>
        <p:spPr bwMode="auto">
          <a:xfrm>
            <a:off x="8210550" y="1943100"/>
            <a:ext cx="0" cy="38481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1" name="Line 18">
            <a:extLst>
              <a:ext uri="{FF2B5EF4-FFF2-40B4-BE49-F238E27FC236}">
                <a16:creationId xmlns:a16="http://schemas.microsoft.com/office/drawing/2014/main" id="{415B86D8-7301-407E-86B2-BDAD4B70D770}"/>
              </a:ext>
            </a:extLst>
          </p:cNvPr>
          <p:cNvSpPr>
            <a:spLocks noChangeShapeType="1"/>
          </p:cNvSpPr>
          <p:nvPr/>
        </p:nvSpPr>
        <p:spPr bwMode="auto">
          <a:xfrm flipH="1" flipV="1">
            <a:off x="5514975" y="2076450"/>
            <a:ext cx="4763" cy="219075"/>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2" name="Line 19">
            <a:extLst>
              <a:ext uri="{FF2B5EF4-FFF2-40B4-BE49-F238E27FC236}">
                <a16:creationId xmlns:a16="http://schemas.microsoft.com/office/drawing/2014/main" id="{9BBC9E96-E933-467B-B3C8-1663CF808C24}"/>
              </a:ext>
            </a:extLst>
          </p:cNvPr>
          <p:cNvSpPr>
            <a:spLocks noChangeShapeType="1"/>
          </p:cNvSpPr>
          <p:nvPr/>
        </p:nvSpPr>
        <p:spPr bwMode="auto">
          <a:xfrm>
            <a:off x="5524500" y="2638425"/>
            <a:ext cx="4763" cy="223838"/>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3" name="Line 20">
            <a:extLst>
              <a:ext uri="{FF2B5EF4-FFF2-40B4-BE49-F238E27FC236}">
                <a16:creationId xmlns:a16="http://schemas.microsoft.com/office/drawing/2014/main" id="{5721AAC5-C133-4201-A290-046E82691A13}"/>
              </a:ext>
            </a:extLst>
          </p:cNvPr>
          <p:cNvSpPr>
            <a:spLocks noChangeShapeType="1"/>
          </p:cNvSpPr>
          <p:nvPr/>
        </p:nvSpPr>
        <p:spPr bwMode="auto">
          <a:xfrm flipV="1">
            <a:off x="5676900" y="2495550"/>
            <a:ext cx="2505075" cy="352425"/>
          </a:xfrm>
          <a:prstGeom prst="line">
            <a:avLst/>
          </a:prstGeom>
          <a:noFill/>
          <a:ln w="28575">
            <a:solidFill>
              <a:srgbClr val="FFCF0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nvGrpSpPr>
          <p:cNvPr id="34" name="Group 21">
            <a:extLst>
              <a:ext uri="{FF2B5EF4-FFF2-40B4-BE49-F238E27FC236}">
                <a16:creationId xmlns:a16="http://schemas.microsoft.com/office/drawing/2014/main" id="{5DE1AAED-9E38-45E4-8849-1213B04F6F96}"/>
              </a:ext>
            </a:extLst>
          </p:cNvPr>
          <p:cNvGrpSpPr>
            <a:grpSpLocks/>
          </p:cNvGrpSpPr>
          <p:nvPr/>
        </p:nvGrpSpPr>
        <p:grpSpPr bwMode="auto">
          <a:xfrm>
            <a:off x="7904163" y="5241925"/>
            <a:ext cx="658812" cy="366713"/>
            <a:chOff x="3304" y="3530"/>
            <a:chExt cx="415" cy="231"/>
          </a:xfrm>
        </p:grpSpPr>
        <p:sp>
          <p:nvSpPr>
            <p:cNvPr id="35" name="Rectangle 22">
              <a:extLst>
                <a:ext uri="{FF2B5EF4-FFF2-40B4-BE49-F238E27FC236}">
                  <a16:creationId xmlns:a16="http://schemas.microsoft.com/office/drawing/2014/main" id="{A64AC73C-33FE-46EF-9A9B-C65C76B171C1}"/>
                </a:ext>
              </a:extLst>
            </p:cNvPr>
            <p:cNvSpPr>
              <a:spLocks noChangeArrowheads="1"/>
            </p:cNvSpPr>
            <p:nvPr/>
          </p:nvSpPr>
          <p:spPr bwMode="auto">
            <a:xfrm>
              <a:off x="3342" y="3576"/>
              <a:ext cx="324" cy="1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a typeface="宋体" panose="02010600030101010101" pitchFamily="2" charset="-122"/>
              </a:endParaRPr>
            </a:p>
          </p:txBody>
        </p:sp>
        <p:sp>
          <p:nvSpPr>
            <p:cNvPr id="36" name="Text Box 23">
              <a:extLst>
                <a:ext uri="{FF2B5EF4-FFF2-40B4-BE49-F238E27FC236}">
                  <a16:creationId xmlns:a16="http://schemas.microsoft.com/office/drawing/2014/main" id="{92324300-86EF-4F20-9255-E1E644BFAE56}"/>
                </a:ext>
              </a:extLst>
            </p:cNvPr>
            <p:cNvSpPr txBox="1">
              <a:spLocks noChangeArrowheads="1"/>
            </p:cNvSpPr>
            <p:nvPr/>
          </p:nvSpPr>
          <p:spPr bwMode="auto">
            <a:xfrm>
              <a:off x="3304" y="3530"/>
              <a:ext cx="41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rPr>
                <a:t>time</a:t>
              </a:r>
              <a:endParaRPr kumimoji="0" lang="en-US" altLang="zh-CN" sz="10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37" name="Line 24">
            <a:extLst>
              <a:ext uri="{FF2B5EF4-FFF2-40B4-BE49-F238E27FC236}">
                <a16:creationId xmlns:a16="http://schemas.microsoft.com/office/drawing/2014/main" id="{745B875D-6852-4F50-9A3B-60D80E792833}"/>
              </a:ext>
            </a:extLst>
          </p:cNvPr>
          <p:cNvSpPr>
            <a:spLocks noChangeShapeType="1"/>
          </p:cNvSpPr>
          <p:nvPr/>
        </p:nvSpPr>
        <p:spPr bwMode="auto">
          <a:xfrm>
            <a:off x="5705475" y="2871788"/>
            <a:ext cx="2505075" cy="352425"/>
          </a:xfrm>
          <a:prstGeom prst="line">
            <a:avLst/>
          </a:prstGeom>
          <a:noFill/>
          <a:ln w="28575">
            <a:solidFill>
              <a:srgbClr val="FFC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8" name="Line 25">
            <a:extLst>
              <a:ext uri="{FF2B5EF4-FFF2-40B4-BE49-F238E27FC236}">
                <a16:creationId xmlns:a16="http://schemas.microsoft.com/office/drawing/2014/main" id="{FDDD7970-5ED6-4FE8-93ED-825FEECAAFE1}"/>
              </a:ext>
            </a:extLst>
          </p:cNvPr>
          <p:cNvSpPr>
            <a:spLocks noChangeShapeType="1"/>
          </p:cNvSpPr>
          <p:nvPr/>
        </p:nvSpPr>
        <p:spPr bwMode="auto">
          <a:xfrm>
            <a:off x="5700713" y="2957513"/>
            <a:ext cx="2505075" cy="352425"/>
          </a:xfrm>
          <a:prstGeom prst="line">
            <a:avLst/>
          </a:prstGeom>
          <a:noFill/>
          <a:ln w="28575">
            <a:solidFill>
              <a:srgbClr val="FFC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9" name="Line 26">
            <a:extLst>
              <a:ext uri="{FF2B5EF4-FFF2-40B4-BE49-F238E27FC236}">
                <a16:creationId xmlns:a16="http://schemas.microsoft.com/office/drawing/2014/main" id="{CC4002F5-098F-4686-8C5B-341A8F5F6ECB}"/>
              </a:ext>
            </a:extLst>
          </p:cNvPr>
          <p:cNvSpPr>
            <a:spLocks noChangeShapeType="1"/>
          </p:cNvSpPr>
          <p:nvPr/>
        </p:nvSpPr>
        <p:spPr bwMode="auto">
          <a:xfrm flipV="1">
            <a:off x="5700713" y="3481388"/>
            <a:ext cx="2528887" cy="361950"/>
          </a:xfrm>
          <a:prstGeom prst="line">
            <a:avLst/>
          </a:prstGeom>
          <a:noFill/>
          <a:ln w="28575">
            <a:solidFill>
              <a:srgbClr val="FFCF0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0" name="Line 27">
            <a:extLst>
              <a:ext uri="{FF2B5EF4-FFF2-40B4-BE49-F238E27FC236}">
                <a16:creationId xmlns:a16="http://schemas.microsoft.com/office/drawing/2014/main" id="{5462199E-6DB9-41CA-9A0B-5DF06F136EB6}"/>
              </a:ext>
            </a:extLst>
          </p:cNvPr>
          <p:cNvSpPr>
            <a:spLocks noChangeShapeType="1"/>
          </p:cNvSpPr>
          <p:nvPr/>
        </p:nvSpPr>
        <p:spPr bwMode="auto">
          <a:xfrm flipV="1">
            <a:off x="5715000" y="3605213"/>
            <a:ext cx="2505075" cy="352425"/>
          </a:xfrm>
          <a:prstGeom prst="line">
            <a:avLst/>
          </a:prstGeom>
          <a:noFill/>
          <a:ln w="28575">
            <a:solidFill>
              <a:srgbClr val="FFCF0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1" name="Text Box 28">
            <a:extLst>
              <a:ext uri="{FF2B5EF4-FFF2-40B4-BE49-F238E27FC236}">
                <a16:creationId xmlns:a16="http://schemas.microsoft.com/office/drawing/2014/main" id="{722C8BD8-0EA3-4FAD-87B8-7911E3044861}"/>
              </a:ext>
            </a:extLst>
          </p:cNvPr>
          <p:cNvSpPr txBox="1">
            <a:spLocks noChangeArrowheads="1"/>
          </p:cNvSpPr>
          <p:nvPr/>
        </p:nvSpPr>
        <p:spPr bwMode="auto">
          <a:xfrm rot="408567">
            <a:off x="6705600" y="2843213"/>
            <a:ext cx="12779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kumimoji="0" lang="en-US" altLang="zh-CN" sz="1400">
                <a:solidFill>
                  <a:srgbClr val="000000"/>
                </a:solidFill>
                <a:latin typeface="Arial" panose="020B0604020202020204" pitchFamily="34" charset="0"/>
              </a:rPr>
              <a:t>two segments</a:t>
            </a:r>
            <a:endParaRPr kumimoji="0" lang="en-US" altLang="zh-CN" sz="1000">
              <a:solidFill>
                <a:srgbClr val="000000"/>
              </a:solidFill>
              <a:latin typeface="Times New Roman" panose="02020603050405020304" pitchFamily="18" charset="0"/>
            </a:endParaRPr>
          </a:p>
        </p:txBody>
      </p:sp>
      <p:sp>
        <p:nvSpPr>
          <p:cNvPr id="42" name="Text Box 29">
            <a:extLst>
              <a:ext uri="{FF2B5EF4-FFF2-40B4-BE49-F238E27FC236}">
                <a16:creationId xmlns:a16="http://schemas.microsoft.com/office/drawing/2014/main" id="{6414AD36-2275-457E-9748-7B198EA8607C}"/>
              </a:ext>
            </a:extLst>
          </p:cNvPr>
          <p:cNvSpPr txBox="1">
            <a:spLocks noChangeArrowheads="1"/>
          </p:cNvSpPr>
          <p:nvPr/>
        </p:nvSpPr>
        <p:spPr bwMode="auto">
          <a:xfrm rot="408567">
            <a:off x="6797675" y="3857625"/>
            <a:ext cx="13065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kumimoji="0" lang="en-US" altLang="zh-CN" sz="1400">
                <a:solidFill>
                  <a:srgbClr val="000000"/>
                </a:solidFill>
                <a:latin typeface="Arial" panose="020B0604020202020204" pitchFamily="34" charset="0"/>
              </a:rPr>
              <a:t>four segments</a:t>
            </a:r>
            <a:endParaRPr kumimoji="0" lang="en-US" altLang="zh-CN" sz="1000">
              <a:solidFill>
                <a:srgbClr val="000000"/>
              </a:solidFill>
              <a:latin typeface="Times New Roman" panose="02020603050405020304" pitchFamily="18" charset="0"/>
            </a:endParaRPr>
          </a:p>
        </p:txBody>
      </p:sp>
      <p:grpSp>
        <p:nvGrpSpPr>
          <p:cNvPr id="43" name="Group 30">
            <a:extLst>
              <a:ext uri="{FF2B5EF4-FFF2-40B4-BE49-F238E27FC236}">
                <a16:creationId xmlns:a16="http://schemas.microsoft.com/office/drawing/2014/main" id="{357CF037-2682-4C51-90BA-15BF2E793B3B}"/>
              </a:ext>
            </a:extLst>
          </p:cNvPr>
          <p:cNvGrpSpPr>
            <a:grpSpLocks/>
          </p:cNvGrpSpPr>
          <p:nvPr/>
        </p:nvGrpSpPr>
        <p:grpSpPr bwMode="auto">
          <a:xfrm>
            <a:off x="5695950" y="3876675"/>
            <a:ext cx="2519363" cy="652463"/>
            <a:chOff x="3954" y="2214"/>
            <a:chExt cx="1587" cy="411"/>
          </a:xfrm>
        </p:grpSpPr>
        <p:sp>
          <p:nvSpPr>
            <p:cNvPr id="44" name="Line 31">
              <a:extLst>
                <a:ext uri="{FF2B5EF4-FFF2-40B4-BE49-F238E27FC236}">
                  <a16:creationId xmlns:a16="http://schemas.microsoft.com/office/drawing/2014/main" id="{01A3DC20-92E3-4406-B3AB-2F313C8E8588}"/>
                </a:ext>
              </a:extLst>
            </p:cNvPr>
            <p:cNvSpPr>
              <a:spLocks noChangeShapeType="1"/>
            </p:cNvSpPr>
            <p:nvPr/>
          </p:nvSpPr>
          <p:spPr bwMode="auto">
            <a:xfrm>
              <a:off x="3963" y="2214"/>
              <a:ext cx="1578" cy="222"/>
            </a:xfrm>
            <a:prstGeom prst="line">
              <a:avLst/>
            </a:prstGeom>
            <a:noFill/>
            <a:ln w="28575">
              <a:solidFill>
                <a:srgbClr val="FFC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5" name="Line 32">
              <a:extLst>
                <a:ext uri="{FF2B5EF4-FFF2-40B4-BE49-F238E27FC236}">
                  <a16:creationId xmlns:a16="http://schemas.microsoft.com/office/drawing/2014/main" id="{D7FA915F-3DC5-4520-9248-11A4BF2C5FEE}"/>
                </a:ext>
              </a:extLst>
            </p:cNvPr>
            <p:cNvSpPr>
              <a:spLocks noChangeShapeType="1"/>
            </p:cNvSpPr>
            <p:nvPr/>
          </p:nvSpPr>
          <p:spPr bwMode="auto">
            <a:xfrm>
              <a:off x="3954" y="2274"/>
              <a:ext cx="1578" cy="222"/>
            </a:xfrm>
            <a:prstGeom prst="line">
              <a:avLst/>
            </a:prstGeom>
            <a:noFill/>
            <a:ln w="28575">
              <a:solidFill>
                <a:srgbClr val="FFC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6" name="Line 33">
              <a:extLst>
                <a:ext uri="{FF2B5EF4-FFF2-40B4-BE49-F238E27FC236}">
                  <a16:creationId xmlns:a16="http://schemas.microsoft.com/office/drawing/2014/main" id="{5314D234-F061-433F-A0DC-1E2A6AA2FEF4}"/>
                </a:ext>
              </a:extLst>
            </p:cNvPr>
            <p:cNvSpPr>
              <a:spLocks noChangeShapeType="1"/>
            </p:cNvSpPr>
            <p:nvPr/>
          </p:nvSpPr>
          <p:spPr bwMode="auto">
            <a:xfrm>
              <a:off x="3963" y="2340"/>
              <a:ext cx="1578" cy="222"/>
            </a:xfrm>
            <a:prstGeom prst="line">
              <a:avLst/>
            </a:prstGeom>
            <a:noFill/>
            <a:ln w="28575">
              <a:solidFill>
                <a:srgbClr val="FFC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47" name="Line 34">
              <a:extLst>
                <a:ext uri="{FF2B5EF4-FFF2-40B4-BE49-F238E27FC236}">
                  <a16:creationId xmlns:a16="http://schemas.microsoft.com/office/drawing/2014/main" id="{6DEBA385-EC34-4CA3-BCD8-0C5454537D61}"/>
                </a:ext>
              </a:extLst>
            </p:cNvPr>
            <p:cNvSpPr>
              <a:spLocks noChangeShapeType="1"/>
            </p:cNvSpPr>
            <p:nvPr/>
          </p:nvSpPr>
          <p:spPr bwMode="auto">
            <a:xfrm>
              <a:off x="3957" y="2403"/>
              <a:ext cx="1578" cy="222"/>
            </a:xfrm>
            <a:prstGeom prst="line">
              <a:avLst/>
            </a:prstGeom>
            <a:noFill/>
            <a:ln w="28575">
              <a:solidFill>
                <a:srgbClr val="FFCF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grpSp>
        <p:nvGrpSpPr>
          <p:cNvPr id="48" name="Group 35">
            <a:extLst>
              <a:ext uri="{FF2B5EF4-FFF2-40B4-BE49-F238E27FC236}">
                <a16:creationId xmlns:a16="http://schemas.microsoft.com/office/drawing/2014/main" id="{F14066C0-280A-4538-839D-C5D70CACC9FD}"/>
              </a:ext>
            </a:extLst>
          </p:cNvPr>
          <p:cNvGrpSpPr>
            <a:grpSpLocks/>
          </p:cNvGrpSpPr>
          <p:nvPr/>
        </p:nvGrpSpPr>
        <p:grpSpPr bwMode="auto">
          <a:xfrm flipV="1">
            <a:off x="5981700" y="4257675"/>
            <a:ext cx="2228850" cy="604838"/>
            <a:chOff x="3954" y="2214"/>
            <a:chExt cx="1587" cy="411"/>
          </a:xfrm>
        </p:grpSpPr>
        <p:sp>
          <p:nvSpPr>
            <p:cNvPr id="49" name="Line 36">
              <a:extLst>
                <a:ext uri="{FF2B5EF4-FFF2-40B4-BE49-F238E27FC236}">
                  <a16:creationId xmlns:a16="http://schemas.microsoft.com/office/drawing/2014/main" id="{7BFEE294-EAD9-4931-B149-D54965D64389}"/>
                </a:ext>
              </a:extLst>
            </p:cNvPr>
            <p:cNvSpPr>
              <a:spLocks noChangeShapeType="1"/>
            </p:cNvSpPr>
            <p:nvPr/>
          </p:nvSpPr>
          <p:spPr bwMode="auto">
            <a:xfrm>
              <a:off x="3963" y="2214"/>
              <a:ext cx="1578" cy="222"/>
            </a:xfrm>
            <a:prstGeom prst="line">
              <a:avLst/>
            </a:prstGeom>
            <a:noFill/>
            <a:ln w="28575">
              <a:solidFill>
                <a:srgbClr val="FFCF0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0" name="Line 37">
              <a:extLst>
                <a:ext uri="{FF2B5EF4-FFF2-40B4-BE49-F238E27FC236}">
                  <a16:creationId xmlns:a16="http://schemas.microsoft.com/office/drawing/2014/main" id="{E86D3F6D-46C3-4BEC-9C2D-13D250E3C3FF}"/>
                </a:ext>
              </a:extLst>
            </p:cNvPr>
            <p:cNvSpPr>
              <a:spLocks noChangeShapeType="1"/>
            </p:cNvSpPr>
            <p:nvPr/>
          </p:nvSpPr>
          <p:spPr bwMode="auto">
            <a:xfrm>
              <a:off x="3954" y="2274"/>
              <a:ext cx="1578" cy="222"/>
            </a:xfrm>
            <a:prstGeom prst="line">
              <a:avLst/>
            </a:prstGeom>
            <a:noFill/>
            <a:ln w="28575">
              <a:solidFill>
                <a:srgbClr val="FFCF0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1" name="Line 38">
              <a:extLst>
                <a:ext uri="{FF2B5EF4-FFF2-40B4-BE49-F238E27FC236}">
                  <a16:creationId xmlns:a16="http://schemas.microsoft.com/office/drawing/2014/main" id="{8490BE85-114D-443A-AE7E-CA9FB1C56033}"/>
                </a:ext>
              </a:extLst>
            </p:cNvPr>
            <p:cNvSpPr>
              <a:spLocks noChangeShapeType="1"/>
            </p:cNvSpPr>
            <p:nvPr/>
          </p:nvSpPr>
          <p:spPr bwMode="auto">
            <a:xfrm>
              <a:off x="3963" y="2340"/>
              <a:ext cx="1578" cy="222"/>
            </a:xfrm>
            <a:prstGeom prst="line">
              <a:avLst/>
            </a:prstGeom>
            <a:noFill/>
            <a:ln w="28575">
              <a:solidFill>
                <a:srgbClr val="FFCF0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52" name="Line 39">
              <a:extLst>
                <a:ext uri="{FF2B5EF4-FFF2-40B4-BE49-F238E27FC236}">
                  <a16:creationId xmlns:a16="http://schemas.microsoft.com/office/drawing/2014/main" id="{85BE1FD1-A34C-4C9E-980A-989E64E2F2D8}"/>
                </a:ext>
              </a:extLst>
            </p:cNvPr>
            <p:cNvSpPr>
              <a:spLocks noChangeShapeType="1"/>
            </p:cNvSpPr>
            <p:nvPr/>
          </p:nvSpPr>
          <p:spPr bwMode="auto">
            <a:xfrm>
              <a:off x="3957" y="2403"/>
              <a:ext cx="1578" cy="222"/>
            </a:xfrm>
            <a:prstGeom prst="line">
              <a:avLst/>
            </a:prstGeom>
            <a:noFill/>
            <a:ln w="28575">
              <a:solidFill>
                <a:srgbClr val="FFCF0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a:ln>
                  <a:noFill/>
                </a:ln>
                <a:solidFill>
                  <a:srgbClr val="000000"/>
                </a:solidFill>
                <a:effectLst/>
                <a:uLnTx/>
                <a:uFillTx/>
                <a:latin typeface="Tahoma" panose="020B0604030504040204" pitchFamily="34" charset="0"/>
              </a:endParaRPr>
            </a:p>
          </p:txBody>
        </p:sp>
      </p:grpSp>
    </p:spTree>
    <p:extLst>
      <p:ext uri="{BB962C8B-B14F-4D97-AF65-F5344CB8AC3E}">
        <p14:creationId xmlns:p14="http://schemas.microsoft.com/office/powerpoint/2010/main" val="3196193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9ED74-35DD-4698-A45C-04FE715179E3}"/>
              </a:ext>
            </a:extLst>
          </p:cNvPr>
          <p:cNvSpPr>
            <a:spLocks noGrp="1"/>
          </p:cNvSpPr>
          <p:nvPr>
            <p:ph type="title"/>
          </p:nvPr>
        </p:nvSpPr>
        <p:spPr>
          <a:xfrm>
            <a:off x="1242218" y="448353"/>
            <a:ext cx="8561387" cy="609600"/>
          </a:xfrm>
        </p:spPr>
        <p:txBody>
          <a:bodyPr/>
          <a:lstStyle/>
          <a:p>
            <a:r>
              <a:rPr lang="en-US" altLang="zh-CN" sz="3200" dirty="0"/>
              <a:t>Duplicate ACKs: Fast Retransmission</a:t>
            </a:r>
            <a:endParaRPr lang="zh-CN" altLang="en-US" sz="3200" dirty="0"/>
          </a:p>
        </p:txBody>
      </p:sp>
      <p:sp>
        <p:nvSpPr>
          <p:cNvPr id="4" name="Line 3">
            <a:extLst>
              <a:ext uri="{FF2B5EF4-FFF2-40B4-BE49-F238E27FC236}">
                <a16:creationId xmlns:a16="http://schemas.microsoft.com/office/drawing/2014/main" id="{3ED1AF94-84B8-43C7-930A-D3FED212B432}"/>
              </a:ext>
            </a:extLst>
          </p:cNvPr>
          <p:cNvSpPr>
            <a:spLocks noChangeShapeType="1"/>
          </p:cNvSpPr>
          <p:nvPr/>
        </p:nvSpPr>
        <p:spPr bwMode="auto">
          <a:xfrm>
            <a:off x="4514850" y="2046288"/>
            <a:ext cx="0" cy="403066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 name="Line 4">
            <a:extLst>
              <a:ext uri="{FF2B5EF4-FFF2-40B4-BE49-F238E27FC236}">
                <a16:creationId xmlns:a16="http://schemas.microsoft.com/office/drawing/2014/main" id="{86DF43CD-72C3-4F7F-8C89-ECC7710A1E08}"/>
              </a:ext>
            </a:extLst>
          </p:cNvPr>
          <p:cNvSpPr>
            <a:spLocks noChangeShapeType="1"/>
          </p:cNvSpPr>
          <p:nvPr/>
        </p:nvSpPr>
        <p:spPr bwMode="auto">
          <a:xfrm flipH="1">
            <a:off x="6315075" y="1973263"/>
            <a:ext cx="0" cy="41767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Line 5">
            <a:extLst>
              <a:ext uri="{FF2B5EF4-FFF2-40B4-BE49-F238E27FC236}">
                <a16:creationId xmlns:a16="http://schemas.microsoft.com/office/drawing/2014/main" id="{12EB047A-20C1-4A4B-9EB4-A993C45227E8}"/>
              </a:ext>
            </a:extLst>
          </p:cNvPr>
          <p:cNvSpPr>
            <a:spLocks noChangeShapeType="1"/>
          </p:cNvSpPr>
          <p:nvPr/>
        </p:nvSpPr>
        <p:spPr bwMode="auto">
          <a:xfrm>
            <a:off x="4659314" y="2333625"/>
            <a:ext cx="1222374" cy="341933"/>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Text Box 6">
            <a:extLst>
              <a:ext uri="{FF2B5EF4-FFF2-40B4-BE49-F238E27FC236}">
                <a16:creationId xmlns:a16="http://schemas.microsoft.com/office/drawing/2014/main" id="{6091B655-67A0-4A4B-A301-4F7A29533C46}"/>
              </a:ext>
            </a:extLst>
          </p:cNvPr>
          <p:cNvSpPr txBox="1">
            <a:spLocks noChangeArrowheads="1"/>
          </p:cNvSpPr>
          <p:nvPr/>
        </p:nvSpPr>
        <p:spPr bwMode="auto">
          <a:xfrm rot="1145099">
            <a:off x="4657725" y="2244725"/>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Seq=1</a:t>
            </a:r>
          </a:p>
        </p:txBody>
      </p:sp>
      <p:sp>
        <p:nvSpPr>
          <p:cNvPr id="8" name="Text Box 8">
            <a:extLst>
              <a:ext uri="{FF2B5EF4-FFF2-40B4-BE49-F238E27FC236}">
                <a16:creationId xmlns:a16="http://schemas.microsoft.com/office/drawing/2014/main" id="{20A29A62-18C5-4460-9687-00CA7BE4B53E}"/>
              </a:ext>
            </a:extLst>
          </p:cNvPr>
          <p:cNvSpPr txBox="1">
            <a:spLocks noChangeArrowheads="1"/>
          </p:cNvSpPr>
          <p:nvPr/>
        </p:nvSpPr>
        <p:spPr bwMode="auto">
          <a:xfrm rot="5400000">
            <a:off x="2978150" y="403701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6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Timeout</a:t>
            </a:r>
          </a:p>
        </p:txBody>
      </p:sp>
      <p:sp>
        <p:nvSpPr>
          <p:cNvPr id="9" name="Line 9">
            <a:extLst>
              <a:ext uri="{FF2B5EF4-FFF2-40B4-BE49-F238E27FC236}">
                <a16:creationId xmlns:a16="http://schemas.microsoft.com/office/drawing/2014/main" id="{D02DE34A-28DB-48A4-BC00-43456F0C64E6}"/>
              </a:ext>
            </a:extLst>
          </p:cNvPr>
          <p:cNvSpPr>
            <a:spLocks noChangeShapeType="1"/>
          </p:cNvSpPr>
          <p:nvPr/>
        </p:nvSpPr>
        <p:spPr bwMode="auto">
          <a:xfrm>
            <a:off x="4586287" y="2909888"/>
            <a:ext cx="1668195" cy="504824"/>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Text Box 10">
            <a:extLst>
              <a:ext uri="{FF2B5EF4-FFF2-40B4-BE49-F238E27FC236}">
                <a16:creationId xmlns:a16="http://schemas.microsoft.com/office/drawing/2014/main" id="{2EB2D89C-EC3F-4792-84A6-36C2BA51D03A}"/>
              </a:ext>
            </a:extLst>
          </p:cNvPr>
          <p:cNvSpPr txBox="1">
            <a:spLocks noChangeArrowheads="1"/>
          </p:cNvSpPr>
          <p:nvPr/>
        </p:nvSpPr>
        <p:spPr bwMode="auto">
          <a:xfrm rot="1145099">
            <a:off x="4586288" y="2820988"/>
            <a:ext cx="141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Seq=101</a:t>
            </a:r>
          </a:p>
        </p:txBody>
      </p:sp>
      <p:sp>
        <p:nvSpPr>
          <p:cNvPr id="11" name="Line 11">
            <a:extLst>
              <a:ext uri="{FF2B5EF4-FFF2-40B4-BE49-F238E27FC236}">
                <a16:creationId xmlns:a16="http://schemas.microsoft.com/office/drawing/2014/main" id="{71D61939-13B1-41B6-8D6C-658670B247C9}"/>
              </a:ext>
            </a:extLst>
          </p:cNvPr>
          <p:cNvSpPr>
            <a:spLocks noChangeShapeType="1"/>
          </p:cNvSpPr>
          <p:nvPr/>
        </p:nvSpPr>
        <p:spPr bwMode="auto">
          <a:xfrm flipH="1">
            <a:off x="4514850" y="3486150"/>
            <a:ext cx="1727200" cy="504825"/>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Text Box 12">
            <a:extLst>
              <a:ext uri="{FF2B5EF4-FFF2-40B4-BE49-F238E27FC236}">
                <a16:creationId xmlns:a16="http://schemas.microsoft.com/office/drawing/2014/main" id="{3D52D110-33F2-4D55-A9F4-C8DDA71F8C3F}"/>
              </a:ext>
            </a:extLst>
          </p:cNvPr>
          <p:cNvSpPr txBox="1">
            <a:spLocks noChangeArrowheads="1"/>
          </p:cNvSpPr>
          <p:nvPr/>
        </p:nvSpPr>
        <p:spPr bwMode="auto">
          <a:xfrm rot="-981156">
            <a:off x="5307013" y="3252788"/>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ACK=1</a:t>
            </a:r>
          </a:p>
        </p:txBody>
      </p:sp>
      <p:sp>
        <p:nvSpPr>
          <p:cNvPr id="13" name="Text Box 24">
            <a:extLst>
              <a:ext uri="{FF2B5EF4-FFF2-40B4-BE49-F238E27FC236}">
                <a16:creationId xmlns:a16="http://schemas.microsoft.com/office/drawing/2014/main" id="{FFA94643-39F8-4F76-B723-72C2B4A08215}"/>
              </a:ext>
            </a:extLst>
          </p:cNvPr>
          <p:cNvSpPr txBox="1">
            <a:spLocks noChangeArrowheads="1"/>
          </p:cNvSpPr>
          <p:nvPr/>
        </p:nvSpPr>
        <p:spPr bwMode="auto">
          <a:xfrm>
            <a:off x="4033838" y="1612900"/>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发送端</a:t>
            </a:r>
          </a:p>
        </p:txBody>
      </p:sp>
      <p:sp>
        <p:nvSpPr>
          <p:cNvPr id="14" name="Text Box 24">
            <a:extLst>
              <a:ext uri="{FF2B5EF4-FFF2-40B4-BE49-F238E27FC236}">
                <a16:creationId xmlns:a16="http://schemas.microsoft.com/office/drawing/2014/main" id="{3B9B8C11-1EBB-47B2-8FEB-2696DDDA97BF}"/>
              </a:ext>
            </a:extLst>
          </p:cNvPr>
          <p:cNvSpPr txBox="1">
            <a:spLocks noChangeArrowheads="1"/>
          </p:cNvSpPr>
          <p:nvPr/>
        </p:nvSpPr>
        <p:spPr bwMode="auto">
          <a:xfrm>
            <a:off x="5811838" y="1612900"/>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zh-CN" altLang="en-US"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接收端</a:t>
            </a:r>
          </a:p>
        </p:txBody>
      </p:sp>
      <p:sp>
        <p:nvSpPr>
          <p:cNvPr id="15" name="Text Box 16">
            <a:extLst>
              <a:ext uri="{FF2B5EF4-FFF2-40B4-BE49-F238E27FC236}">
                <a16:creationId xmlns:a16="http://schemas.microsoft.com/office/drawing/2014/main" id="{CD870191-B277-4322-92AC-FA0551BFF809}"/>
              </a:ext>
            </a:extLst>
          </p:cNvPr>
          <p:cNvSpPr txBox="1">
            <a:spLocks noChangeArrowheads="1"/>
          </p:cNvSpPr>
          <p:nvPr/>
        </p:nvSpPr>
        <p:spPr bwMode="auto">
          <a:xfrm>
            <a:off x="914400" y="1828800"/>
            <a:ext cx="2339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数据段长度为</a:t>
            </a: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100</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字节，发送窗口大小为</a:t>
            </a: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400</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字节</a:t>
            </a:r>
          </a:p>
        </p:txBody>
      </p:sp>
      <p:grpSp>
        <p:nvGrpSpPr>
          <p:cNvPr id="16" name="Group 19">
            <a:extLst>
              <a:ext uri="{FF2B5EF4-FFF2-40B4-BE49-F238E27FC236}">
                <a16:creationId xmlns:a16="http://schemas.microsoft.com/office/drawing/2014/main" id="{DFE794B7-96D9-4853-BC4F-5881D9AFDD71}"/>
              </a:ext>
            </a:extLst>
          </p:cNvPr>
          <p:cNvGrpSpPr>
            <a:grpSpLocks/>
          </p:cNvGrpSpPr>
          <p:nvPr/>
        </p:nvGrpSpPr>
        <p:grpSpPr bwMode="auto">
          <a:xfrm>
            <a:off x="5772943" y="2600462"/>
            <a:ext cx="217487" cy="287338"/>
            <a:chOff x="3061" y="2226"/>
            <a:chExt cx="137" cy="181"/>
          </a:xfrm>
        </p:grpSpPr>
        <p:sp>
          <p:nvSpPr>
            <p:cNvPr id="17" name="Line 17">
              <a:extLst>
                <a:ext uri="{FF2B5EF4-FFF2-40B4-BE49-F238E27FC236}">
                  <a16:creationId xmlns:a16="http://schemas.microsoft.com/office/drawing/2014/main" id="{91FE99CB-118A-4E35-887B-54F5DDCD4124}"/>
                </a:ext>
              </a:extLst>
            </p:cNvPr>
            <p:cNvSpPr>
              <a:spLocks noChangeShapeType="1"/>
            </p:cNvSpPr>
            <p:nvPr/>
          </p:nvSpPr>
          <p:spPr bwMode="auto">
            <a:xfrm flipH="1">
              <a:off x="3061" y="2251"/>
              <a:ext cx="137" cy="136"/>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sp>
          <p:nvSpPr>
            <p:cNvPr id="18" name="Line 18">
              <a:extLst>
                <a:ext uri="{FF2B5EF4-FFF2-40B4-BE49-F238E27FC236}">
                  <a16:creationId xmlns:a16="http://schemas.microsoft.com/office/drawing/2014/main" id="{1A6BE5E5-03D2-4652-975A-193A62DD990D}"/>
                </a:ext>
              </a:extLst>
            </p:cNvPr>
            <p:cNvSpPr>
              <a:spLocks noChangeShapeType="1"/>
            </p:cNvSpPr>
            <p:nvPr/>
          </p:nvSpPr>
          <p:spPr bwMode="auto">
            <a:xfrm>
              <a:off x="3077" y="2226"/>
              <a:ext cx="91" cy="181"/>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kumimoji="1" lang="zh-CN" altLang="en-US" sz="2400">
                <a:solidFill>
                  <a:srgbClr val="000000"/>
                </a:solidFill>
                <a:latin typeface="Comic Sans MS" panose="030F0702030302020204" pitchFamily="66" charset="0"/>
                <a:ea typeface="微软雅黑" panose="020B0503020204020204" pitchFamily="34" charset="-122"/>
              </a:endParaRPr>
            </a:p>
          </p:txBody>
        </p:sp>
      </p:grpSp>
      <p:sp>
        <p:nvSpPr>
          <p:cNvPr id="19" name="Text Box 20">
            <a:extLst>
              <a:ext uri="{FF2B5EF4-FFF2-40B4-BE49-F238E27FC236}">
                <a16:creationId xmlns:a16="http://schemas.microsoft.com/office/drawing/2014/main" id="{CF3AF2DA-3321-43F6-A7C7-1D9885F2F5FA}"/>
              </a:ext>
            </a:extLst>
          </p:cNvPr>
          <p:cNvSpPr txBox="1">
            <a:spLocks noChangeArrowheads="1"/>
          </p:cNvSpPr>
          <p:nvPr/>
        </p:nvSpPr>
        <p:spPr bwMode="auto">
          <a:xfrm>
            <a:off x="5811838" y="3036888"/>
            <a:ext cx="57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lost</a:t>
            </a:r>
          </a:p>
        </p:txBody>
      </p:sp>
      <p:sp>
        <p:nvSpPr>
          <p:cNvPr id="20" name="Line 5">
            <a:extLst>
              <a:ext uri="{FF2B5EF4-FFF2-40B4-BE49-F238E27FC236}">
                <a16:creationId xmlns:a16="http://schemas.microsoft.com/office/drawing/2014/main" id="{995FE189-2715-421C-AE71-C2CAD379EC0A}"/>
              </a:ext>
            </a:extLst>
          </p:cNvPr>
          <p:cNvSpPr>
            <a:spLocks noChangeShapeType="1"/>
          </p:cNvSpPr>
          <p:nvPr/>
        </p:nvSpPr>
        <p:spPr bwMode="auto">
          <a:xfrm>
            <a:off x="4657725" y="3414713"/>
            <a:ext cx="1584325" cy="574675"/>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Text Box 6">
            <a:extLst>
              <a:ext uri="{FF2B5EF4-FFF2-40B4-BE49-F238E27FC236}">
                <a16:creationId xmlns:a16="http://schemas.microsoft.com/office/drawing/2014/main" id="{540F7804-00F7-48F1-97EC-ABACBF47703C}"/>
              </a:ext>
            </a:extLst>
          </p:cNvPr>
          <p:cNvSpPr txBox="1">
            <a:spLocks noChangeArrowheads="1"/>
          </p:cNvSpPr>
          <p:nvPr/>
        </p:nvSpPr>
        <p:spPr bwMode="auto">
          <a:xfrm rot="1145099">
            <a:off x="4514850" y="3197225"/>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Seq=201</a:t>
            </a:r>
          </a:p>
        </p:txBody>
      </p:sp>
      <p:sp>
        <p:nvSpPr>
          <p:cNvPr id="22" name="Line 11">
            <a:extLst>
              <a:ext uri="{FF2B5EF4-FFF2-40B4-BE49-F238E27FC236}">
                <a16:creationId xmlns:a16="http://schemas.microsoft.com/office/drawing/2014/main" id="{D06239D6-1807-4D2F-8976-DCE60FD8D5BF}"/>
              </a:ext>
            </a:extLst>
          </p:cNvPr>
          <p:cNvSpPr>
            <a:spLocks noChangeShapeType="1"/>
          </p:cNvSpPr>
          <p:nvPr/>
        </p:nvSpPr>
        <p:spPr bwMode="auto">
          <a:xfrm flipH="1">
            <a:off x="4514850" y="4062413"/>
            <a:ext cx="1727200" cy="504825"/>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Text Box 12">
            <a:extLst>
              <a:ext uri="{FF2B5EF4-FFF2-40B4-BE49-F238E27FC236}">
                <a16:creationId xmlns:a16="http://schemas.microsoft.com/office/drawing/2014/main" id="{F7A1C321-8CEE-4AA6-8AFD-61B59AF8D1CD}"/>
              </a:ext>
            </a:extLst>
          </p:cNvPr>
          <p:cNvSpPr txBox="1">
            <a:spLocks noChangeArrowheads="1"/>
          </p:cNvSpPr>
          <p:nvPr/>
        </p:nvSpPr>
        <p:spPr bwMode="auto">
          <a:xfrm rot="-981156">
            <a:off x="4586288" y="4060825"/>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ACK=1</a:t>
            </a:r>
          </a:p>
        </p:txBody>
      </p:sp>
      <p:sp>
        <p:nvSpPr>
          <p:cNvPr id="24" name="Line 5">
            <a:extLst>
              <a:ext uri="{FF2B5EF4-FFF2-40B4-BE49-F238E27FC236}">
                <a16:creationId xmlns:a16="http://schemas.microsoft.com/office/drawing/2014/main" id="{D4FB4432-F526-403F-B35F-CAAABADC6B0A}"/>
              </a:ext>
            </a:extLst>
          </p:cNvPr>
          <p:cNvSpPr>
            <a:spLocks noChangeShapeType="1"/>
          </p:cNvSpPr>
          <p:nvPr/>
        </p:nvSpPr>
        <p:spPr bwMode="auto">
          <a:xfrm>
            <a:off x="4657725" y="3852863"/>
            <a:ext cx="1584325" cy="574675"/>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Text Box 6">
            <a:extLst>
              <a:ext uri="{FF2B5EF4-FFF2-40B4-BE49-F238E27FC236}">
                <a16:creationId xmlns:a16="http://schemas.microsoft.com/office/drawing/2014/main" id="{B0FD62BF-0D28-48C2-8F0D-461C142DD5A0}"/>
              </a:ext>
            </a:extLst>
          </p:cNvPr>
          <p:cNvSpPr txBox="1">
            <a:spLocks noChangeArrowheads="1"/>
          </p:cNvSpPr>
          <p:nvPr/>
        </p:nvSpPr>
        <p:spPr bwMode="auto">
          <a:xfrm rot="1145099">
            <a:off x="4657725" y="3702050"/>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Seq=301</a:t>
            </a:r>
          </a:p>
        </p:txBody>
      </p:sp>
      <p:sp>
        <p:nvSpPr>
          <p:cNvPr id="26" name="Line 11">
            <a:extLst>
              <a:ext uri="{FF2B5EF4-FFF2-40B4-BE49-F238E27FC236}">
                <a16:creationId xmlns:a16="http://schemas.microsoft.com/office/drawing/2014/main" id="{FE31E8B5-26BB-49E6-B11B-FF98D60DB995}"/>
              </a:ext>
            </a:extLst>
          </p:cNvPr>
          <p:cNvSpPr>
            <a:spLocks noChangeShapeType="1"/>
          </p:cNvSpPr>
          <p:nvPr/>
        </p:nvSpPr>
        <p:spPr bwMode="auto">
          <a:xfrm flipH="1">
            <a:off x="4587875" y="4492625"/>
            <a:ext cx="1727200" cy="504825"/>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Text Box 12">
            <a:extLst>
              <a:ext uri="{FF2B5EF4-FFF2-40B4-BE49-F238E27FC236}">
                <a16:creationId xmlns:a16="http://schemas.microsoft.com/office/drawing/2014/main" id="{1C092C4A-408A-47BC-A6B5-4722F2ADFCC2}"/>
              </a:ext>
            </a:extLst>
          </p:cNvPr>
          <p:cNvSpPr txBox="1">
            <a:spLocks noChangeArrowheads="1"/>
          </p:cNvSpPr>
          <p:nvPr/>
        </p:nvSpPr>
        <p:spPr bwMode="auto">
          <a:xfrm rot="-981156">
            <a:off x="4730750" y="4421188"/>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ACK=1</a:t>
            </a:r>
          </a:p>
        </p:txBody>
      </p:sp>
      <p:sp>
        <p:nvSpPr>
          <p:cNvPr id="28" name="Line 5">
            <a:extLst>
              <a:ext uri="{FF2B5EF4-FFF2-40B4-BE49-F238E27FC236}">
                <a16:creationId xmlns:a16="http://schemas.microsoft.com/office/drawing/2014/main" id="{522CFB2B-233A-45A7-9F8E-3AFA9335A5F5}"/>
              </a:ext>
            </a:extLst>
          </p:cNvPr>
          <p:cNvSpPr>
            <a:spLocks noChangeShapeType="1"/>
          </p:cNvSpPr>
          <p:nvPr/>
        </p:nvSpPr>
        <p:spPr bwMode="auto">
          <a:xfrm>
            <a:off x="4586288" y="5575300"/>
            <a:ext cx="1584325" cy="574675"/>
          </a:xfrm>
          <a:prstGeom prst="line">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Text Box 6">
            <a:extLst>
              <a:ext uri="{FF2B5EF4-FFF2-40B4-BE49-F238E27FC236}">
                <a16:creationId xmlns:a16="http://schemas.microsoft.com/office/drawing/2014/main" id="{92D337A9-F248-45A5-981B-B38928767A31}"/>
              </a:ext>
            </a:extLst>
          </p:cNvPr>
          <p:cNvSpPr txBox="1">
            <a:spLocks noChangeArrowheads="1"/>
          </p:cNvSpPr>
          <p:nvPr/>
        </p:nvSpPr>
        <p:spPr bwMode="auto">
          <a:xfrm rot="1145099">
            <a:off x="4584700" y="5486400"/>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Seq=1</a:t>
            </a:r>
          </a:p>
        </p:txBody>
      </p:sp>
      <p:sp>
        <p:nvSpPr>
          <p:cNvPr id="30" name="Line 31">
            <a:extLst>
              <a:ext uri="{FF2B5EF4-FFF2-40B4-BE49-F238E27FC236}">
                <a16:creationId xmlns:a16="http://schemas.microsoft.com/office/drawing/2014/main" id="{750D500D-F802-4BAE-9270-83894D1B9692}"/>
              </a:ext>
            </a:extLst>
          </p:cNvPr>
          <p:cNvSpPr>
            <a:spLocks noChangeShapeType="1"/>
          </p:cNvSpPr>
          <p:nvPr/>
        </p:nvSpPr>
        <p:spPr bwMode="auto">
          <a:xfrm flipH="1">
            <a:off x="3290888" y="2909888"/>
            <a:ext cx="431800"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Line 32">
            <a:extLst>
              <a:ext uri="{FF2B5EF4-FFF2-40B4-BE49-F238E27FC236}">
                <a16:creationId xmlns:a16="http://schemas.microsoft.com/office/drawing/2014/main" id="{579C05AF-0CAB-46BA-A1C1-172C063BA031}"/>
              </a:ext>
            </a:extLst>
          </p:cNvPr>
          <p:cNvSpPr>
            <a:spLocks noChangeShapeType="1"/>
          </p:cNvSpPr>
          <p:nvPr/>
        </p:nvSpPr>
        <p:spPr bwMode="auto">
          <a:xfrm flipH="1">
            <a:off x="3362325" y="5573713"/>
            <a:ext cx="431800"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Line 33">
            <a:extLst>
              <a:ext uri="{FF2B5EF4-FFF2-40B4-BE49-F238E27FC236}">
                <a16:creationId xmlns:a16="http://schemas.microsoft.com/office/drawing/2014/main" id="{2E26D86B-62D0-4B59-9A58-6E746960067E}"/>
              </a:ext>
            </a:extLst>
          </p:cNvPr>
          <p:cNvSpPr>
            <a:spLocks noChangeShapeType="1"/>
          </p:cNvSpPr>
          <p:nvPr/>
        </p:nvSpPr>
        <p:spPr bwMode="auto">
          <a:xfrm>
            <a:off x="3506788" y="3051175"/>
            <a:ext cx="0" cy="649288"/>
          </a:xfrm>
          <a:prstGeom prst="line">
            <a:avLst/>
          </a:prstGeom>
          <a:noFill/>
          <a:ln w="9525">
            <a:solidFill>
              <a:srgbClr val="000000"/>
            </a:solidFill>
            <a:miter lim="800000"/>
            <a:headEnd type="triangle" w="med" len="me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Line 34">
            <a:extLst>
              <a:ext uri="{FF2B5EF4-FFF2-40B4-BE49-F238E27FC236}">
                <a16:creationId xmlns:a16="http://schemas.microsoft.com/office/drawing/2014/main" id="{62887B56-A4C2-4C87-A57A-3569C4626177}"/>
              </a:ext>
            </a:extLst>
          </p:cNvPr>
          <p:cNvSpPr>
            <a:spLocks noChangeShapeType="1"/>
          </p:cNvSpPr>
          <p:nvPr/>
        </p:nvSpPr>
        <p:spPr bwMode="auto">
          <a:xfrm flipV="1">
            <a:off x="3506788" y="4637088"/>
            <a:ext cx="0" cy="865187"/>
          </a:xfrm>
          <a:prstGeom prst="line">
            <a:avLst/>
          </a:prstGeom>
          <a:noFill/>
          <a:ln w="9525">
            <a:solidFill>
              <a:srgbClr val="000000"/>
            </a:solidFill>
            <a:miter lim="800000"/>
            <a:headEnd type="triangle" w="med" len="med"/>
            <a:tailEnd/>
          </a:ln>
          <a:extLst>
            <a:ext uri="{909E8E84-426E-40DD-AFC4-6F175D3DCCD1}">
              <a14:hiddenFill xmlns:a14="http://schemas.microsoft.com/office/drawing/2010/main">
                <a:noFill/>
              </a14:hiddenFill>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AutoShape 35">
            <a:extLst>
              <a:ext uri="{FF2B5EF4-FFF2-40B4-BE49-F238E27FC236}">
                <a16:creationId xmlns:a16="http://schemas.microsoft.com/office/drawing/2014/main" id="{0A12AD1E-8EBE-40C8-9703-9B894526A01A}"/>
              </a:ext>
            </a:extLst>
          </p:cNvPr>
          <p:cNvSpPr>
            <a:spLocks/>
          </p:cNvSpPr>
          <p:nvPr/>
        </p:nvSpPr>
        <p:spPr bwMode="auto">
          <a:xfrm>
            <a:off x="4411663" y="3989388"/>
            <a:ext cx="71437" cy="1008062"/>
          </a:xfrm>
          <a:prstGeom prst="leftBrace">
            <a:avLst>
              <a:gd name="adj1" fmla="val 117593"/>
              <a:gd name="adj2"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 name="Text Box 36">
            <a:extLst>
              <a:ext uri="{FF2B5EF4-FFF2-40B4-BE49-F238E27FC236}">
                <a16:creationId xmlns:a16="http://schemas.microsoft.com/office/drawing/2014/main" id="{5F7C97F9-199B-406A-B534-DFCD5D21D890}"/>
              </a:ext>
            </a:extLst>
          </p:cNvPr>
          <p:cNvSpPr txBox="1">
            <a:spLocks noChangeArrowheads="1"/>
          </p:cNvSpPr>
          <p:nvPr/>
        </p:nvSpPr>
        <p:spPr bwMode="auto">
          <a:xfrm>
            <a:off x="3609975" y="4197350"/>
            <a:ext cx="1008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Duplicate ACKs</a:t>
            </a:r>
          </a:p>
        </p:txBody>
      </p:sp>
      <p:sp>
        <p:nvSpPr>
          <p:cNvPr id="36" name="Text Box 16">
            <a:extLst>
              <a:ext uri="{FF2B5EF4-FFF2-40B4-BE49-F238E27FC236}">
                <a16:creationId xmlns:a16="http://schemas.microsoft.com/office/drawing/2014/main" id="{FAEBA6B3-F849-47AA-ABB8-020E51B236BC}"/>
              </a:ext>
            </a:extLst>
          </p:cNvPr>
          <p:cNvSpPr txBox="1">
            <a:spLocks noChangeArrowheads="1"/>
          </p:cNvSpPr>
          <p:nvPr/>
        </p:nvSpPr>
        <p:spPr bwMode="auto">
          <a:xfrm>
            <a:off x="6756629" y="3570319"/>
            <a:ext cx="2339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三次重复</a:t>
            </a:r>
            <a:r>
              <a:rPr kumimoji="1" lang="en-US" altLang="zh-CN"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ACK</a:t>
            </a:r>
            <a:r>
              <a:rPr kumimoji="1"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直接发送重传操作，无需等待超时</a:t>
            </a:r>
          </a:p>
        </p:txBody>
      </p:sp>
      <p:sp>
        <p:nvSpPr>
          <p:cNvPr id="3" name="右大括号 2">
            <a:extLst>
              <a:ext uri="{FF2B5EF4-FFF2-40B4-BE49-F238E27FC236}">
                <a16:creationId xmlns:a16="http://schemas.microsoft.com/office/drawing/2014/main" id="{2216B6A0-875A-489A-AA16-79582C1A404A}"/>
              </a:ext>
            </a:extLst>
          </p:cNvPr>
          <p:cNvSpPr/>
          <p:nvPr/>
        </p:nvSpPr>
        <p:spPr bwMode="auto">
          <a:xfrm>
            <a:off x="6429928" y="3452178"/>
            <a:ext cx="387867" cy="123442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bg1"/>
              </a:solidFill>
              <a:effectLst/>
              <a:latin typeface="Times New Roman" pitchFamily="18" charset="0"/>
              <a:ea typeface="宋体" pitchFamily="2" charset="-122"/>
            </a:endParaRPr>
          </a:p>
        </p:txBody>
      </p:sp>
    </p:spTree>
    <p:extLst>
      <p:ext uri="{BB962C8B-B14F-4D97-AF65-F5344CB8AC3E}">
        <p14:creationId xmlns:p14="http://schemas.microsoft.com/office/powerpoint/2010/main" val="228800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downRigh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trips(downLeft)">
                                      <p:cBhvr>
                                        <p:cTn id="47" dur="500"/>
                                        <p:tgtEl>
                                          <p:spTgt spid="23"/>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strips(down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par>
                                <p:cTn id="56" presetID="18" presetClass="entr" presetSubtype="6"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strips(downRight)">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500"/>
                                        <p:tgtEl>
                                          <p:spTgt spid="27"/>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Left)">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blinds(horizontal)">
                                      <p:cBhvr>
                                        <p:cTn id="71" dur="500"/>
                                        <p:tgtEl>
                                          <p:spTgt spid="3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linds(horizontal)">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Right)">
                                      <p:cBhvr>
                                        <p:cTn id="79" dur="500"/>
                                        <p:tgtEl>
                                          <p:spTgt spid="29"/>
                                        </p:tgtEl>
                                      </p:cBhvr>
                                    </p:animEffect>
                                  </p:childTnLst>
                                </p:cTn>
                              </p:par>
                              <p:par>
                                <p:cTn id="80" presetID="18" presetClass="entr" presetSubtype="6"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Righ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blinds(horizontal)">
                                      <p:cBhvr>
                                        <p:cTn id="87" dur="500"/>
                                        <p:tgtEl>
                                          <p:spTgt spid="8"/>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linds(horizontal)">
                                      <p:cBhvr>
                                        <p:cTn id="90" dur="500"/>
                                        <p:tgtEl>
                                          <p:spTgt spid="3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blinds(horizontal)">
                                      <p:cBhvr>
                                        <p:cTn id="96" dur="500"/>
                                        <p:tgtEl>
                                          <p:spTgt spid="3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linds(horizont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animBg="1"/>
      <p:bldP spid="12" grpId="0"/>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animBg="1"/>
      <p:bldP spid="32" grpId="0" animBg="1"/>
      <p:bldP spid="33" grpId="0" animBg="1"/>
      <p:bldP spid="34" grpId="0" animBg="1"/>
      <p:bldP spid="3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531C5-5794-49B1-8DC1-83B6CF6630FB}"/>
              </a:ext>
            </a:extLst>
          </p:cNvPr>
          <p:cNvSpPr>
            <a:spLocks noGrp="1"/>
          </p:cNvSpPr>
          <p:nvPr>
            <p:ph type="title"/>
          </p:nvPr>
        </p:nvSpPr>
        <p:spPr/>
        <p:txBody>
          <a:bodyPr/>
          <a:lstStyle/>
          <a:p>
            <a:r>
              <a:rPr lang="zh-CN" altLang="en-US" dirty="0"/>
              <a:t>加性增大</a:t>
            </a:r>
            <a:r>
              <a:rPr lang="en-US" altLang="zh-CN" dirty="0"/>
              <a:t>additive increase</a:t>
            </a:r>
            <a:endParaRPr lang="zh-CN" altLang="en-US" dirty="0"/>
          </a:p>
        </p:txBody>
      </p:sp>
      <p:sp>
        <p:nvSpPr>
          <p:cNvPr id="3" name="内容占位符 2">
            <a:extLst>
              <a:ext uri="{FF2B5EF4-FFF2-40B4-BE49-F238E27FC236}">
                <a16:creationId xmlns:a16="http://schemas.microsoft.com/office/drawing/2014/main" id="{D6467A37-A7EA-47E7-8C31-C3E3AD609131}"/>
              </a:ext>
            </a:extLst>
          </p:cNvPr>
          <p:cNvSpPr>
            <a:spLocks noGrp="1"/>
          </p:cNvSpPr>
          <p:nvPr>
            <p:ph idx="1"/>
          </p:nvPr>
        </p:nvSpPr>
        <p:spPr>
          <a:xfrm>
            <a:off x="971600" y="1844824"/>
            <a:ext cx="7772400" cy="4114800"/>
          </a:xfrm>
        </p:spPr>
        <p:txBody>
          <a:bodyPr/>
          <a:lstStyle/>
          <a:p>
            <a:r>
              <a:rPr lang="zh-CN" altLang="en-US" sz="2800" b="1" dirty="0"/>
              <a:t>“加法增大”是指执行拥塞避免算法后，在收到对所有数据段的确认后（即经过一个往返时间），就把拥塞窗口增加一个 </a:t>
            </a:r>
            <a:r>
              <a:rPr lang="en-US" altLang="zh-CN" sz="2800" b="1" dirty="0"/>
              <a:t>MSS </a:t>
            </a:r>
            <a:r>
              <a:rPr lang="zh-CN" altLang="en-US" sz="2800" b="1" dirty="0"/>
              <a:t>大小，使拥塞窗口缓慢增大，以防止网络过早出现拥塞</a:t>
            </a:r>
          </a:p>
          <a:p>
            <a:endParaRPr lang="zh-CN" altLang="en-US" dirty="0"/>
          </a:p>
        </p:txBody>
      </p:sp>
    </p:spTree>
    <p:extLst>
      <p:ext uri="{BB962C8B-B14F-4D97-AF65-F5344CB8AC3E}">
        <p14:creationId xmlns:p14="http://schemas.microsoft.com/office/powerpoint/2010/main" val="3606612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00CC7-5ED8-4C76-AA67-E572A269328E}"/>
              </a:ext>
            </a:extLst>
          </p:cNvPr>
          <p:cNvSpPr>
            <a:spLocks noGrp="1"/>
          </p:cNvSpPr>
          <p:nvPr>
            <p:ph type="title"/>
          </p:nvPr>
        </p:nvSpPr>
        <p:spPr/>
        <p:txBody>
          <a:bodyPr/>
          <a:lstStyle/>
          <a:p>
            <a:r>
              <a:rPr lang="zh-CN" altLang="en-US" sz="3600" dirty="0"/>
              <a:t>乘性减小</a:t>
            </a:r>
            <a:r>
              <a:rPr lang="en-US" altLang="zh-CN" sz="3600" dirty="0"/>
              <a:t>multiplicative decrease</a:t>
            </a:r>
            <a:endParaRPr lang="zh-CN" altLang="en-US" sz="3600" dirty="0"/>
          </a:p>
        </p:txBody>
      </p:sp>
      <p:sp>
        <p:nvSpPr>
          <p:cNvPr id="3" name="内容占位符 2">
            <a:extLst>
              <a:ext uri="{FF2B5EF4-FFF2-40B4-BE49-F238E27FC236}">
                <a16:creationId xmlns:a16="http://schemas.microsoft.com/office/drawing/2014/main" id="{A013F7ED-B04F-4D28-9CA8-819ADD84E99E}"/>
              </a:ext>
            </a:extLst>
          </p:cNvPr>
          <p:cNvSpPr>
            <a:spLocks noGrp="1"/>
          </p:cNvSpPr>
          <p:nvPr>
            <p:ph idx="1"/>
          </p:nvPr>
        </p:nvSpPr>
        <p:spPr>
          <a:xfrm>
            <a:off x="304800" y="1219200"/>
            <a:ext cx="8537575" cy="3352800"/>
          </a:xfrm>
        </p:spPr>
        <p:txBody>
          <a:bodyPr/>
          <a:lstStyle/>
          <a:p>
            <a:pPr algn="just" eaLnBrk="1" hangingPunct="1"/>
            <a:r>
              <a:rPr lang="zh-CN" altLang="en-US" sz="2800" b="1" dirty="0"/>
              <a:t>“乘法减小“是指不论在慢启动阶段还是拥塞避免阶段，只要出现一次超时或者认为发送的数据段出现丢失时（即出现一次网络拥塞），就把慢启动阈值 </a:t>
            </a:r>
            <a:r>
              <a:rPr lang="en-US" altLang="zh-CN" sz="2800" b="1" dirty="0" err="1"/>
              <a:t>ssthresh</a:t>
            </a:r>
            <a:r>
              <a:rPr lang="en-US" altLang="zh-CN" sz="2800" b="1" dirty="0"/>
              <a:t> </a:t>
            </a:r>
            <a:r>
              <a:rPr lang="zh-CN" altLang="en-US" sz="2800" b="1" dirty="0"/>
              <a:t>设置为当前的拥塞窗口乘以 </a:t>
            </a:r>
            <a:r>
              <a:rPr lang="en-US" altLang="zh-CN" sz="2800" b="1" dirty="0"/>
              <a:t>0.5</a:t>
            </a:r>
            <a:endParaRPr lang="zh-CN" altLang="en-US" sz="2800" b="1" dirty="0"/>
          </a:p>
          <a:p>
            <a:pPr algn="just" eaLnBrk="1" hangingPunct="1"/>
            <a:r>
              <a:rPr lang="zh-CN" altLang="en-US" sz="2800" b="1" dirty="0"/>
              <a:t>当网络频繁出现拥塞时，</a:t>
            </a:r>
            <a:r>
              <a:rPr lang="en-US" altLang="zh-CN" sz="2800" b="1" dirty="0" err="1"/>
              <a:t>ssthresh</a:t>
            </a:r>
            <a:r>
              <a:rPr lang="en-US" altLang="zh-CN" sz="2800" b="1" dirty="0"/>
              <a:t> </a:t>
            </a:r>
            <a:r>
              <a:rPr lang="zh-CN" altLang="en-US" sz="2800" b="1" dirty="0"/>
              <a:t>就下降得很快，以大大减少注入到网络中的数据量</a:t>
            </a:r>
          </a:p>
          <a:p>
            <a:endParaRPr lang="zh-CN" altLang="en-US" dirty="0"/>
          </a:p>
        </p:txBody>
      </p:sp>
      <p:sp>
        <p:nvSpPr>
          <p:cNvPr id="4" name="圆角矩形 4">
            <a:extLst>
              <a:ext uri="{FF2B5EF4-FFF2-40B4-BE49-F238E27FC236}">
                <a16:creationId xmlns:a16="http://schemas.microsoft.com/office/drawing/2014/main" id="{ACA73C3D-4786-47F8-9C95-38168B21B9A9}"/>
              </a:ext>
            </a:extLst>
          </p:cNvPr>
          <p:cNvSpPr/>
          <p:nvPr/>
        </p:nvSpPr>
        <p:spPr bwMode="auto">
          <a:xfrm>
            <a:off x="110331" y="5105400"/>
            <a:ext cx="8923338" cy="700088"/>
          </a:xfrm>
          <a:prstGeom prst="roundRect">
            <a:avLst/>
          </a:prstGeom>
          <a:solidFill>
            <a:srgbClr val="FFCF01">
              <a:lumMod val="20000"/>
              <a:lumOff val="80000"/>
            </a:srgbClr>
          </a:solidFill>
          <a:ln w="9525" cap="flat" cmpd="sng" algn="ctr">
            <a:solidFill>
              <a:srgbClr val="000000"/>
            </a:solidFill>
            <a:prstDash val="solid"/>
            <a:miter lim="800000"/>
            <a:headEnd type="none" w="med" len="med"/>
            <a:tailEnd type="none" w="med" len="me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AIMD: Additive Increase, Multiplicative Decrease</a:t>
            </a:r>
            <a:endParaRPr kumimoji="1" lang="zh-CN" altLang="en-US" sz="28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5867866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F7D89B-91DB-4670-B0DA-A2E6FC843912}"/>
              </a:ext>
            </a:extLst>
          </p:cNvPr>
          <p:cNvSpPr>
            <a:spLocks noGrp="1"/>
          </p:cNvSpPr>
          <p:nvPr>
            <p:ph type="title"/>
          </p:nvPr>
        </p:nvSpPr>
        <p:spPr/>
        <p:txBody>
          <a:bodyPr/>
          <a:lstStyle/>
          <a:p>
            <a:r>
              <a:rPr lang="zh-CN" altLang="en-US" dirty="0"/>
              <a:t>快速重传和快速恢复算法</a:t>
            </a:r>
          </a:p>
        </p:txBody>
      </p:sp>
      <p:sp>
        <p:nvSpPr>
          <p:cNvPr id="3" name="内容占位符 2">
            <a:extLst>
              <a:ext uri="{FF2B5EF4-FFF2-40B4-BE49-F238E27FC236}">
                <a16:creationId xmlns:a16="http://schemas.microsoft.com/office/drawing/2014/main" id="{5202B7A9-5046-4934-9D3C-C3636C15BBA5}"/>
              </a:ext>
            </a:extLst>
          </p:cNvPr>
          <p:cNvSpPr>
            <a:spLocks noGrp="1"/>
          </p:cNvSpPr>
          <p:nvPr>
            <p:ph idx="1"/>
          </p:nvPr>
        </p:nvSpPr>
        <p:spPr>
          <a:xfrm>
            <a:off x="827584" y="1628800"/>
            <a:ext cx="7772400" cy="4114800"/>
          </a:xfrm>
        </p:spPr>
        <p:txBody>
          <a:bodyPr>
            <a:normAutofit fontScale="92500" lnSpcReduction="10000"/>
          </a:bodyPr>
          <a:lstStyle/>
          <a:p>
            <a:pPr algn="just" eaLnBrk="1" hangingPunct="1"/>
            <a:r>
              <a:rPr lang="zh-CN" altLang="en-US" b="1" dirty="0"/>
              <a:t>快速重传</a:t>
            </a:r>
            <a:endParaRPr lang="en-US" altLang="zh-CN" b="1" dirty="0"/>
          </a:p>
          <a:p>
            <a:pPr lvl="1" algn="just" eaLnBrk="1" hangingPunct="1"/>
            <a:r>
              <a:rPr lang="zh-CN" altLang="en-US" b="1" dirty="0"/>
              <a:t>当发送端收到连续三个重复的确认时，即可断定有分组丢失，就应立即重传丢失的报文段而不必等待该报文段的重传计时器超时</a:t>
            </a:r>
            <a:endParaRPr lang="en-US" altLang="zh-CN" b="1" dirty="0"/>
          </a:p>
          <a:p>
            <a:pPr algn="just" eaLnBrk="1" hangingPunct="1"/>
            <a:r>
              <a:rPr lang="zh-CN" altLang="en-US" b="1" dirty="0"/>
              <a:t>快速恢复</a:t>
            </a:r>
            <a:endParaRPr lang="en-US" altLang="zh-CN" b="1" dirty="0"/>
          </a:p>
          <a:p>
            <a:pPr lvl="1" algn="just" eaLnBrk="1" hangingPunct="1"/>
            <a:r>
              <a:rPr lang="zh-CN" altLang="en-US" b="1" dirty="0"/>
              <a:t>当判定有丢包时，执行“乘法减小”算法，把 </a:t>
            </a:r>
            <a:r>
              <a:rPr lang="en-US" altLang="zh-CN" b="1" dirty="0" err="1"/>
              <a:t>ssthresh</a:t>
            </a:r>
            <a:r>
              <a:rPr lang="en-US" altLang="zh-CN" b="1" dirty="0"/>
              <a:t> </a:t>
            </a:r>
            <a:r>
              <a:rPr lang="zh-CN" altLang="en-US" b="1" dirty="0"/>
              <a:t>设置为当前拥塞窗口值减半。发送端把拥塞窗口直接设置为新的慢启动阈值 </a:t>
            </a:r>
            <a:r>
              <a:rPr lang="en-US" altLang="zh-CN" b="1" dirty="0" err="1"/>
              <a:t>ssthresh</a:t>
            </a:r>
            <a:r>
              <a:rPr lang="zh-CN" altLang="en-US" b="1" dirty="0"/>
              <a:t>，然后开始执行拥塞避免算法（“加法增大”），使拥塞窗口缓慢地线性增大。</a:t>
            </a:r>
          </a:p>
          <a:p>
            <a:endParaRPr lang="zh-CN" altLang="en-US" dirty="0"/>
          </a:p>
        </p:txBody>
      </p:sp>
    </p:spTree>
    <p:extLst>
      <p:ext uri="{BB962C8B-B14F-4D97-AF65-F5344CB8AC3E}">
        <p14:creationId xmlns:p14="http://schemas.microsoft.com/office/powerpoint/2010/main" val="16425048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173ED2-3F10-46BD-9208-A76ABD6B239E}"/>
              </a:ext>
            </a:extLst>
          </p:cNvPr>
          <p:cNvSpPr>
            <a:spLocks noGrp="1"/>
          </p:cNvSpPr>
          <p:nvPr>
            <p:ph type="title"/>
          </p:nvPr>
        </p:nvSpPr>
        <p:spPr/>
        <p:txBody>
          <a:bodyPr/>
          <a:lstStyle/>
          <a:p>
            <a:r>
              <a:rPr lang="en-US" altLang="zh-CN" dirty="0"/>
              <a:t>TCP Reno</a:t>
            </a:r>
            <a:r>
              <a:rPr lang="zh-CN" altLang="en-US" dirty="0"/>
              <a:t>算法</a:t>
            </a:r>
          </a:p>
        </p:txBody>
      </p:sp>
      <p:sp>
        <p:nvSpPr>
          <p:cNvPr id="114" name="Oval 55">
            <a:extLst>
              <a:ext uri="{FF2B5EF4-FFF2-40B4-BE49-F238E27FC236}">
                <a16:creationId xmlns:a16="http://schemas.microsoft.com/office/drawing/2014/main" id="{5E664305-24ED-49D5-99B3-88196B053DCE}"/>
              </a:ext>
            </a:extLst>
          </p:cNvPr>
          <p:cNvSpPr>
            <a:spLocks noChangeArrowheads="1"/>
          </p:cNvSpPr>
          <p:nvPr/>
        </p:nvSpPr>
        <p:spPr bwMode="auto">
          <a:xfrm>
            <a:off x="3125787" y="4064000"/>
            <a:ext cx="93663"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5" name="Oval 60">
            <a:extLst>
              <a:ext uri="{FF2B5EF4-FFF2-40B4-BE49-F238E27FC236}">
                <a16:creationId xmlns:a16="http://schemas.microsoft.com/office/drawing/2014/main" id="{E4625AC4-88BE-41C6-80CC-04D2873C9600}"/>
              </a:ext>
            </a:extLst>
          </p:cNvPr>
          <p:cNvSpPr>
            <a:spLocks noChangeArrowheads="1"/>
          </p:cNvSpPr>
          <p:nvPr/>
        </p:nvSpPr>
        <p:spPr bwMode="auto">
          <a:xfrm>
            <a:off x="3605212" y="3073400"/>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6" name="Oval 61">
            <a:extLst>
              <a:ext uri="{FF2B5EF4-FFF2-40B4-BE49-F238E27FC236}">
                <a16:creationId xmlns:a16="http://schemas.microsoft.com/office/drawing/2014/main" id="{3B810593-C126-4307-AE49-2153C2B346A3}"/>
              </a:ext>
            </a:extLst>
          </p:cNvPr>
          <p:cNvSpPr>
            <a:spLocks noChangeArrowheads="1"/>
          </p:cNvSpPr>
          <p:nvPr/>
        </p:nvSpPr>
        <p:spPr bwMode="auto">
          <a:xfrm>
            <a:off x="3844925" y="2970213"/>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7" name="Oval 62">
            <a:extLst>
              <a:ext uri="{FF2B5EF4-FFF2-40B4-BE49-F238E27FC236}">
                <a16:creationId xmlns:a16="http://schemas.microsoft.com/office/drawing/2014/main" id="{267CA791-3785-42F7-AE69-3E3C414F638A}"/>
              </a:ext>
            </a:extLst>
          </p:cNvPr>
          <p:cNvSpPr>
            <a:spLocks noChangeArrowheads="1"/>
          </p:cNvSpPr>
          <p:nvPr/>
        </p:nvSpPr>
        <p:spPr bwMode="auto">
          <a:xfrm>
            <a:off x="4327525" y="2752725"/>
            <a:ext cx="93662"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8" name="Oval 63">
            <a:extLst>
              <a:ext uri="{FF2B5EF4-FFF2-40B4-BE49-F238E27FC236}">
                <a16:creationId xmlns:a16="http://schemas.microsoft.com/office/drawing/2014/main" id="{D9FF0470-8B3A-43AC-BDBC-3705D8871AE4}"/>
              </a:ext>
            </a:extLst>
          </p:cNvPr>
          <p:cNvSpPr>
            <a:spLocks noChangeArrowheads="1"/>
          </p:cNvSpPr>
          <p:nvPr/>
        </p:nvSpPr>
        <p:spPr bwMode="auto">
          <a:xfrm>
            <a:off x="4083050" y="2862263"/>
            <a:ext cx="93662" cy="100012"/>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9" name="Oval 64">
            <a:extLst>
              <a:ext uri="{FF2B5EF4-FFF2-40B4-BE49-F238E27FC236}">
                <a16:creationId xmlns:a16="http://schemas.microsoft.com/office/drawing/2014/main" id="{CEBDEB99-B20B-488C-ABBC-AAC8F67A5FA6}"/>
              </a:ext>
            </a:extLst>
          </p:cNvPr>
          <p:cNvSpPr>
            <a:spLocks noChangeArrowheads="1"/>
          </p:cNvSpPr>
          <p:nvPr/>
        </p:nvSpPr>
        <p:spPr bwMode="auto">
          <a:xfrm>
            <a:off x="4567237" y="2643188"/>
            <a:ext cx="93663"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0" name="Oval 65">
            <a:extLst>
              <a:ext uri="{FF2B5EF4-FFF2-40B4-BE49-F238E27FC236}">
                <a16:creationId xmlns:a16="http://schemas.microsoft.com/office/drawing/2014/main" id="{11EFB7D7-6E92-4188-9031-0E9D13B1B0E5}"/>
              </a:ext>
            </a:extLst>
          </p:cNvPr>
          <p:cNvSpPr>
            <a:spLocks noChangeArrowheads="1"/>
          </p:cNvSpPr>
          <p:nvPr/>
        </p:nvSpPr>
        <p:spPr bwMode="auto">
          <a:xfrm>
            <a:off x="4802187" y="2540000"/>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1" name="Oval 67">
            <a:extLst>
              <a:ext uri="{FF2B5EF4-FFF2-40B4-BE49-F238E27FC236}">
                <a16:creationId xmlns:a16="http://schemas.microsoft.com/office/drawing/2014/main" id="{1928FD6C-0E6F-490E-98F5-90A2A5DD6F22}"/>
              </a:ext>
            </a:extLst>
          </p:cNvPr>
          <p:cNvSpPr>
            <a:spLocks noChangeArrowheads="1"/>
          </p:cNvSpPr>
          <p:nvPr/>
        </p:nvSpPr>
        <p:spPr bwMode="auto">
          <a:xfrm>
            <a:off x="5040312" y="2416175"/>
            <a:ext cx="93663"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2" name="Line 84">
            <a:extLst>
              <a:ext uri="{FF2B5EF4-FFF2-40B4-BE49-F238E27FC236}">
                <a16:creationId xmlns:a16="http://schemas.microsoft.com/office/drawing/2014/main" id="{394EE27F-5B1F-4AFC-9527-AA1BD22669A0}"/>
              </a:ext>
            </a:extLst>
          </p:cNvPr>
          <p:cNvSpPr>
            <a:spLocks noChangeShapeType="1"/>
          </p:cNvSpPr>
          <p:nvPr/>
        </p:nvSpPr>
        <p:spPr bwMode="auto">
          <a:xfrm>
            <a:off x="2538412" y="3236913"/>
            <a:ext cx="877888"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3" name="Oval 96">
            <a:extLst>
              <a:ext uri="{FF2B5EF4-FFF2-40B4-BE49-F238E27FC236}">
                <a16:creationId xmlns:a16="http://schemas.microsoft.com/office/drawing/2014/main" id="{87CC5277-8ACD-4EF3-AC4B-9B00283644E0}"/>
              </a:ext>
            </a:extLst>
          </p:cNvPr>
          <p:cNvSpPr>
            <a:spLocks noChangeArrowheads="1"/>
          </p:cNvSpPr>
          <p:nvPr/>
        </p:nvSpPr>
        <p:spPr bwMode="auto">
          <a:xfrm>
            <a:off x="5521325" y="3617913"/>
            <a:ext cx="93662"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4" name="Oval 97">
            <a:extLst>
              <a:ext uri="{FF2B5EF4-FFF2-40B4-BE49-F238E27FC236}">
                <a16:creationId xmlns:a16="http://schemas.microsoft.com/office/drawing/2014/main" id="{0111B3BE-809D-456F-9BA6-10ECD0ACCFA7}"/>
              </a:ext>
            </a:extLst>
          </p:cNvPr>
          <p:cNvSpPr>
            <a:spLocks noChangeArrowheads="1"/>
          </p:cNvSpPr>
          <p:nvPr/>
        </p:nvSpPr>
        <p:spPr bwMode="auto">
          <a:xfrm>
            <a:off x="5767387" y="3516313"/>
            <a:ext cx="93663"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5" name="Oval 98">
            <a:extLst>
              <a:ext uri="{FF2B5EF4-FFF2-40B4-BE49-F238E27FC236}">
                <a16:creationId xmlns:a16="http://schemas.microsoft.com/office/drawing/2014/main" id="{D028B9A1-78B9-49AC-B042-C984450CD5B1}"/>
              </a:ext>
            </a:extLst>
          </p:cNvPr>
          <p:cNvSpPr>
            <a:spLocks noChangeArrowheads="1"/>
          </p:cNvSpPr>
          <p:nvPr/>
        </p:nvSpPr>
        <p:spPr bwMode="auto">
          <a:xfrm>
            <a:off x="6000750" y="3403600"/>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6" name="Oval 99">
            <a:extLst>
              <a:ext uri="{FF2B5EF4-FFF2-40B4-BE49-F238E27FC236}">
                <a16:creationId xmlns:a16="http://schemas.microsoft.com/office/drawing/2014/main" id="{50F3C8F3-19EB-4B6F-8C6F-470451F81C18}"/>
              </a:ext>
            </a:extLst>
          </p:cNvPr>
          <p:cNvSpPr>
            <a:spLocks noChangeArrowheads="1"/>
          </p:cNvSpPr>
          <p:nvPr/>
        </p:nvSpPr>
        <p:spPr bwMode="auto">
          <a:xfrm>
            <a:off x="6238875" y="3305175"/>
            <a:ext cx="93662"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7" name="Oval 100">
            <a:extLst>
              <a:ext uri="{FF2B5EF4-FFF2-40B4-BE49-F238E27FC236}">
                <a16:creationId xmlns:a16="http://schemas.microsoft.com/office/drawing/2014/main" id="{D1209388-B722-4C71-9B3C-33991786C079}"/>
              </a:ext>
            </a:extLst>
          </p:cNvPr>
          <p:cNvSpPr>
            <a:spLocks noChangeArrowheads="1"/>
          </p:cNvSpPr>
          <p:nvPr/>
        </p:nvSpPr>
        <p:spPr bwMode="auto">
          <a:xfrm>
            <a:off x="6481762" y="3190875"/>
            <a:ext cx="93663"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8" name="Oval 101">
            <a:extLst>
              <a:ext uri="{FF2B5EF4-FFF2-40B4-BE49-F238E27FC236}">
                <a16:creationId xmlns:a16="http://schemas.microsoft.com/office/drawing/2014/main" id="{85F6B27B-9114-481D-95B0-FD6CD2D299E7}"/>
              </a:ext>
            </a:extLst>
          </p:cNvPr>
          <p:cNvSpPr>
            <a:spLocks noChangeArrowheads="1"/>
          </p:cNvSpPr>
          <p:nvPr/>
        </p:nvSpPr>
        <p:spPr bwMode="auto">
          <a:xfrm>
            <a:off x="6721475" y="3092450"/>
            <a:ext cx="93662"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9" name="Oval 102">
            <a:extLst>
              <a:ext uri="{FF2B5EF4-FFF2-40B4-BE49-F238E27FC236}">
                <a16:creationId xmlns:a16="http://schemas.microsoft.com/office/drawing/2014/main" id="{BFBF6206-E388-40ED-B8A2-082D483FB8BF}"/>
              </a:ext>
            </a:extLst>
          </p:cNvPr>
          <p:cNvSpPr>
            <a:spLocks noChangeArrowheads="1"/>
          </p:cNvSpPr>
          <p:nvPr/>
        </p:nvSpPr>
        <p:spPr bwMode="auto">
          <a:xfrm>
            <a:off x="6961187" y="2973388"/>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0" name="Oval 103">
            <a:extLst>
              <a:ext uri="{FF2B5EF4-FFF2-40B4-BE49-F238E27FC236}">
                <a16:creationId xmlns:a16="http://schemas.microsoft.com/office/drawing/2014/main" id="{E945D1DD-5907-41DE-8BBF-B2401EE326FF}"/>
              </a:ext>
            </a:extLst>
          </p:cNvPr>
          <p:cNvSpPr>
            <a:spLocks noChangeArrowheads="1"/>
          </p:cNvSpPr>
          <p:nvPr/>
        </p:nvSpPr>
        <p:spPr bwMode="auto">
          <a:xfrm>
            <a:off x="7200900" y="2857500"/>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1" name="Oval 104">
            <a:extLst>
              <a:ext uri="{FF2B5EF4-FFF2-40B4-BE49-F238E27FC236}">
                <a16:creationId xmlns:a16="http://schemas.microsoft.com/office/drawing/2014/main" id="{936B0005-4DAE-49C5-98E0-A25E8BC00B19}"/>
              </a:ext>
            </a:extLst>
          </p:cNvPr>
          <p:cNvSpPr>
            <a:spLocks noChangeArrowheads="1"/>
          </p:cNvSpPr>
          <p:nvPr/>
        </p:nvSpPr>
        <p:spPr bwMode="auto">
          <a:xfrm>
            <a:off x="7434262" y="2760663"/>
            <a:ext cx="93663"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2" name="Freeform 68">
            <a:extLst>
              <a:ext uri="{FF2B5EF4-FFF2-40B4-BE49-F238E27FC236}">
                <a16:creationId xmlns:a16="http://schemas.microsoft.com/office/drawing/2014/main" id="{1F81DAAE-C376-441D-8752-C3343E9DABEF}"/>
              </a:ext>
            </a:extLst>
          </p:cNvPr>
          <p:cNvSpPr>
            <a:spLocks/>
          </p:cNvSpPr>
          <p:nvPr/>
        </p:nvSpPr>
        <p:spPr bwMode="auto">
          <a:xfrm>
            <a:off x="2378075" y="2366963"/>
            <a:ext cx="2947987" cy="2482850"/>
          </a:xfrm>
          <a:custGeom>
            <a:avLst/>
            <a:gdLst>
              <a:gd name="T0" fmla="*/ 2147483646 w 1773"/>
              <a:gd name="T1" fmla="*/ 0 h 1370"/>
              <a:gd name="T2" fmla="*/ 2147483646 w 1773"/>
              <a:gd name="T3" fmla="*/ 2147483646 h 1370"/>
              <a:gd name="T4" fmla="*/ 2147483646 w 1773"/>
              <a:gd name="T5" fmla="*/ 2147483646 h 1370"/>
              <a:gd name="T6" fmla="*/ 2147483646 w 1773"/>
              <a:gd name="T7" fmla="*/ 2147483646 h 1370"/>
              <a:gd name="T8" fmla="*/ 2147483646 w 1773"/>
              <a:gd name="T9" fmla="*/ 2147483646 h 1370"/>
              <a:gd name="T10" fmla="*/ 2147483646 w 1773"/>
              <a:gd name="T11" fmla="*/ 2147483646 h 1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3" h="1370">
                <a:moveTo>
                  <a:pt x="1773" y="0"/>
                </a:moveTo>
                <a:lnTo>
                  <a:pt x="618" y="487"/>
                </a:lnTo>
                <a:lnTo>
                  <a:pt x="480" y="961"/>
                </a:lnTo>
                <a:lnTo>
                  <a:pt x="331" y="1201"/>
                </a:lnTo>
                <a:lnTo>
                  <a:pt x="187" y="1321"/>
                </a:lnTo>
                <a:cubicBezTo>
                  <a:pt x="47" y="1370"/>
                  <a:pt x="0" y="1369"/>
                  <a:pt x="55" y="1369"/>
                </a:cubicBezTo>
              </a:path>
            </a:pathLst>
          </a:custGeom>
          <a:noFill/>
          <a:ln w="28575"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3" name="Text Box 54">
            <a:extLst>
              <a:ext uri="{FF2B5EF4-FFF2-40B4-BE49-F238E27FC236}">
                <a16:creationId xmlns:a16="http://schemas.microsoft.com/office/drawing/2014/main" id="{88F089D8-801E-4118-9293-2AB519BD4574}"/>
              </a:ext>
            </a:extLst>
          </p:cNvPr>
          <p:cNvSpPr txBox="1">
            <a:spLocks noChangeArrowheads="1"/>
          </p:cNvSpPr>
          <p:nvPr/>
        </p:nvSpPr>
        <p:spPr bwMode="auto">
          <a:xfrm>
            <a:off x="2058987" y="2151063"/>
            <a:ext cx="466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24</a:t>
            </a:r>
          </a:p>
        </p:txBody>
      </p:sp>
      <p:sp>
        <p:nvSpPr>
          <p:cNvPr id="134" name="Line 5">
            <a:extLst>
              <a:ext uri="{FF2B5EF4-FFF2-40B4-BE49-F238E27FC236}">
                <a16:creationId xmlns:a16="http://schemas.microsoft.com/office/drawing/2014/main" id="{2630291B-2288-4259-86E6-FB395D3E0DBE}"/>
              </a:ext>
            </a:extLst>
          </p:cNvPr>
          <p:cNvSpPr>
            <a:spLocks noChangeShapeType="1"/>
          </p:cNvSpPr>
          <p:nvPr/>
        </p:nvSpPr>
        <p:spPr bwMode="auto">
          <a:xfrm>
            <a:off x="2457450" y="4976813"/>
            <a:ext cx="5665787" cy="0"/>
          </a:xfrm>
          <a:prstGeom prst="line">
            <a:avLst/>
          </a:prstGeom>
          <a:noFill/>
          <a:ln w="9525">
            <a:solidFill>
              <a:srgbClr val="3333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5" name="Line 6">
            <a:extLst>
              <a:ext uri="{FF2B5EF4-FFF2-40B4-BE49-F238E27FC236}">
                <a16:creationId xmlns:a16="http://schemas.microsoft.com/office/drawing/2014/main" id="{3768C839-A585-42D3-86C1-91E791E6CC1C}"/>
              </a:ext>
            </a:extLst>
          </p:cNvPr>
          <p:cNvSpPr>
            <a:spLocks noChangeShapeType="1"/>
          </p:cNvSpPr>
          <p:nvPr/>
        </p:nvSpPr>
        <p:spPr bwMode="auto">
          <a:xfrm>
            <a:off x="2457450" y="1931988"/>
            <a:ext cx="0" cy="3044825"/>
          </a:xfrm>
          <a:prstGeom prst="line">
            <a:avLst/>
          </a:prstGeom>
          <a:noFill/>
          <a:ln w="9525">
            <a:solidFill>
              <a:srgbClr val="3333CC"/>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6" name="Line 7">
            <a:extLst>
              <a:ext uri="{FF2B5EF4-FFF2-40B4-BE49-F238E27FC236}">
                <a16:creationId xmlns:a16="http://schemas.microsoft.com/office/drawing/2014/main" id="{A24B6965-AF5F-4AA7-A8E1-25F87B618EEC}"/>
              </a:ext>
            </a:extLst>
          </p:cNvPr>
          <p:cNvSpPr>
            <a:spLocks noChangeShapeType="1"/>
          </p:cNvSpPr>
          <p:nvPr/>
        </p:nvSpPr>
        <p:spPr bwMode="auto">
          <a:xfrm>
            <a:off x="2697162" y="4889500"/>
            <a:ext cx="0" cy="873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7" name="Line 8">
            <a:extLst>
              <a:ext uri="{FF2B5EF4-FFF2-40B4-BE49-F238E27FC236}">
                <a16:creationId xmlns:a16="http://schemas.microsoft.com/office/drawing/2014/main" id="{59F64DE8-9A4D-431F-AC41-40EFB894276A}"/>
              </a:ext>
            </a:extLst>
          </p:cNvPr>
          <p:cNvSpPr>
            <a:spLocks noChangeShapeType="1"/>
          </p:cNvSpPr>
          <p:nvPr/>
        </p:nvSpPr>
        <p:spPr bwMode="auto">
          <a:xfrm>
            <a:off x="2936875"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8" name="Line 9">
            <a:extLst>
              <a:ext uri="{FF2B5EF4-FFF2-40B4-BE49-F238E27FC236}">
                <a16:creationId xmlns:a16="http://schemas.microsoft.com/office/drawing/2014/main" id="{A17D683A-0705-40AC-B5A4-D3BD9C6A9E42}"/>
              </a:ext>
            </a:extLst>
          </p:cNvPr>
          <p:cNvSpPr>
            <a:spLocks noChangeShapeType="1"/>
          </p:cNvSpPr>
          <p:nvPr/>
        </p:nvSpPr>
        <p:spPr bwMode="auto">
          <a:xfrm>
            <a:off x="3176587"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9" name="Line 10">
            <a:extLst>
              <a:ext uri="{FF2B5EF4-FFF2-40B4-BE49-F238E27FC236}">
                <a16:creationId xmlns:a16="http://schemas.microsoft.com/office/drawing/2014/main" id="{1B88850D-37EC-4832-B50C-95DDD42EFF00}"/>
              </a:ext>
            </a:extLst>
          </p:cNvPr>
          <p:cNvSpPr>
            <a:spLocks noChangeShapeType="1"/>
          </p:cNvSpPr>
          <p:nvPr/>
        </p:nvSpPr>
        <p:spPr bwMode="auto">
          <a:xfrm>
            <a:off x="3416300"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0" name="Line 11">
            <a:extLst>
              <a:ext uri="{FF2B5EF4-FFF2-40B4-BE49-F238E27FC236}">
                <a16:creationId xmlns:a16="http://schemas.microsoft.com/office/drawing/2014/main" id="{FA08D0FA-6ED7-43AC-AF9F-2EC42B30DBAD}"/>
              </a:ext>
            </a:extLst>
          </p:cNvPr>
          <p:cNvSpPr>
            <a:spLocks noChangeShapeType="1"/>
          </p:cNvSpPr>
          <p:nvPr/>
        </p:nvSpPr>
        <p:spPr bwMode="auto">
          <a:xfrm>
            <a:off x="3654425"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1" name="Line 12">
            <a:extLst>
              <a:ext uri="{FF2B5EF4-FFF2-40B4-BE49-F238E27FC236}">
                <a16:creationId xmlns:a16="http://schemas.microsoft.com/office/drawing/2014/main" id="{0FC027A7-4174-412B-8F57-0C4E36C9204A}"/>
              </a:ext>
            </a:extLst>
          </p:cNvPr>
          <p:cNvSpPr>
            <a:spLocks noChangeShapeType="1"/>
          </p:cNvSpPr>
          <p:nvPr/>
        </p:nvSpPr>
        <p:spPr bwMode="auto">
          <a:xfrm>
            <a:off x="3894137"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2" name="Line 13">
            <a:extLst>
              <a:ext uri="{FF2B5EF4-FFF2-40B4-BE49-F238E27FC236}">
                <a16:creationId xmlns:a16="http://schemas.microsoft.com/office/drawing/2014/main" id="{F46C51BD-36DE-4106-A1B5-9AB2E0D882F7}"/>
              </a:ext>
            </a:extLst>
          </p:cNvPr>
          <p:cNvSpPr>
            <a:spLocks noChangeShapeType="1"/>
          </p:cNvSpPr>
          <p:nvPr/>
        </p:nvSpPr>
        <p:spPr bwMode="auto">
          <a:xfrm>
            <a:off x="4133850"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3" name="Line 14">
            <a:extLst>
              <a:ext uri="{FF2B5EF4-FFF2-40B4-BE49-F238E27FC236}">
                <a16:creationId xmlns:a16="http://schemas.microsoft.com/office/drawing/2014/main" id="{E30493C1-F60B-436B-ABC6-3FB380588948}"/>
              </a:ext>
            </a:extLst>
          </p:cNvPr>
          <p:cNvSpPr>
            <a:spLocks noChangeShapeType="1"/>
          </p:cNvSpPr>
          <p:nvPr/>
        </p:nvSpPr>
        <p:spPr bwMode="auto">
          <a:xfrm>
            <a:off x="4373562"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4" name="Line 15">
            <a:extLst>
              <a:ext uri="{FF2B5EF4-FFF2-40B4-BE49-F238E27FC236}">
                <a16:creationId xmlns:a16="http://schemas.microsoft.com/office/drawing/2014/main" id="{3436D819-CD08-45D0-9B96-E05437A8A2A3}"/>
              </a:ext>
            </a:extLst>
          </p:cNvPr>
          <p:cNvSpPr>
            <a:spLocks noChangeShapeType="1"/>
          </p:cNvSpPr>
          <p:nvPr/>
        </p:nvSpPr>
        <p:spPr bwMode="auto">
          <a:xfrm>
            <a:off x="4611687"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5" name="Line 16">
            <a:extLst>
              <a:ext uri="{FF2B5EF4-FFF2-40B4-BE49-F238E27FC236}">
                <a16:creationId xmlns:a16="http://schemas.microsoft.com/office/drawing/2014/main" id="{7828764D-61A4-4233-85E0-8652FBDE51A6}"/>
              </a:ext>
            </a:extLst>
          </p:cNvPr>
          <p:cNvSpPr>
            <a:spLocks noChangeShapeType="1"/>
          </p:cNvSpPr>
          <p:nvPr/>
        </p:nvSpPr>
        <p:spPr bwMode="auto">
          <a:xfrm>
            <a:off x="4851400"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6" name="Line 17">
            <a:extLst>
              <a:ext uri="{FF2B5EF4-FFF2-40B4-BE49-F238E27FC236}">
                <a16:creationId xmlns:a16="http://schemas.microsoft.com/office/drawing/2014/main" id="{29FFA818-DF59-40D9-A818-1E4F6E434DAB}"/>
              </a:ext>
            </a:extLst>
          </p:cNvPr>
          <p:cNvSpPr>
            <a:spLocks noChangeShapeType="1"/>
          </p:cNvSpPr>
          <p:nvPr/>
        </p:nvSpPr>
        <p:spPr bwMode="auto">
          <a:xfrm>
            <a:off x="5091112"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7" name="Line 18">
            <a:extLst>
              <a:ext uri="{FF2B5EF4-FFF2-40B4-BE49-F238E27FC236}">
                <a16:creationId xmlns:a16="http://schemas.microsoft.com/office/drawing/2014/main" id="{FE56F592-D88A-415C-8B0F-EAB362D38163}"/>
              </a:ext>
            </a:extLst>
          </p:cNvPr>
          <p:cNvSpPr>
            <a:spLocks noChangeShapeType="1"/>
          </p:cNvSpPr>
          <p:nvPr/>
        </p:nvSpPr>
        <p:spPr bwMode="auto">
          <a:xfrm>
            <a:off x="5330825"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8" name="Line 19">
            <a:extLst>
              <a:ext uri="{FF2B5EF4-FFF2-40B4-BE49-F238E27FC236}">
                <a16:creationId xmlns:a16="http://schemas.microsoft.com/office/drawing/2014/main" id="{C426A74B-81BC-4442-83CC-E8A0C1BBDFB1}"/>
              </a:ext>
            </a:extLst>
          </p:cNvPr>
          <p:cNvSpPr>
            <a:spLocks noChangeShapeType="1"/>
          </p:cNvSpPr>
          <p:nvPr/>
        </p:nvSpPr>
        <p:spPr bwMode="auto">
          <a:xfrm>
            <a:off x="5568950"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9" name="Line 20">
            <a:extLst>
              <a:ext uri="{FF2B5EF4-FFF2-40B4-BE49-F238E27FC236}">
                <a16:creationId xmlns:a16="http://schemas.microsoft.com/office/drawing/2014/main" id="{94563222-C8C9-40AD-B40D-E1E471D9F382}"/>
              </a:ext>
            </a:extLst>
          </p:cNvPr>
          <p:cNvSpPr>
            <a:spLocks noChangeShapeType="1"/>
          </p:cNvSpPr>
          <p:nvPr/>
        </p:nvSpPr>
        <p:spPr bwMode="auto">
          <a:xfrm>
            <a:off x="5808662" y="4889500"/>
            <a:ext cx="0" cy="873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0" name="Line 21">
            <a:extLst>
              <a:ext uri="{FF2B5EF4-FFF2-40B4-BE49-F238E27FC236}">
                <a16:creationId xmlns:a16="http://schemas.microsoft.com/office/drawing/2014/main" id="{EA18C001-BA8F-4569-9A47-590F4766D2FD}"/>
              </a:ext>
            </a:extLst>
          </p:cNvPr>
          <p:cNvSpPr>
            <a:spLocks noChangeShapeType="1"/>
          </p:cNvSpPr>
          <p:nvPr/>
        </p:nvSpPr>
        <p:spPr bwMode="auto">
          <a:xfrm>
            <a:off x="6048375"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1" name="Line 22">
            <a:extLst>
              <a:ext uri="{FF2B5EF4-FFF2-40B4-BE49-F238E27FC236}">
                <a16:creationId xmlns:a16="http://schemas.microsoft.com/office/drawing/2014/main" id="{41FE19DD-6996-4E2D-82A3-A16522074D45}"/>
              </a:ext>
            </a:extLst>
          </p:cNvPr>
          <p:cNvSpPr>
            <a:spLocks noChangeShapeType="1"/>
          </p:cNvSpPr>
          <p:nvPr/>
        </p:nvSpPr>
        <p:spPr bwMode="auto">
          <a:xfrm>
            <a:off x="6288087"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2" name="Line 23">
            <a:extLst>
              <a:ext uri="{FF2B5EF4-FFF2-40B4-BE49-F238E27FC236}">
                <a16:creationId xmlns:a16="http://schemas.microsoft.com/office/drawing/2014/main" id="{B6EA23D6-ECFE-43C0-B32F-B467DD0D40C2}"/>
              </a:ext>
            </a:extLst>
          </p:cNvPr>
          <p:cNvSpPr>
            <a:spLocks noChangeShapeType="1"/>
          </p:cNvSpPr>
          <p:nvPr/>
        </p:nvSpPr>
        <p:spPr bwMode="auto">
          <a:xfrm>
            <a:off x="6527800"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3" name="Line 24">
            <a:extLst>
              <a:ext uri="{FF2B5EF4-FFF2-40B4-BE49-F238E27FC236}">
                <a16:creationId xmlns:a16="http://schemas.microsoft.com/office/drawing/2014/main" id="{7A9A6A7C-5DD7-4B3C-AE09-DA49BB3F2C41}"/>
              </a:ext>
            </a:extLst>
          </p:cNvPr>
          <p:cNvSpPr>
            <a:spLocks noChangeShapeType="1"/>
          </p:cNvSpPr>
          <p:nvPr/>
        </p:nvSpPr>
        <p:spPr bwMode="auto">
          <a:xfrm>
            <a:off x="6765925"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4" name="Line 25">
            <a:extLst>
              <a:ext uri="{FF2B5EF4-FFF2-40B4-BE49-F238E27FC236}">
                <a16:creationId xmlns:a16="http://schemas.microsoft.com/office/drawing/2014/main" id="{DC06DD4B-CC3F-4AFB-8980-DDE14D438870}"/>
              </a:ext>
            </a:extLst>
          </p:cNvPr>
          <p:cNvSpPr>
            <a:spLocks noChangeShapeType="1"/>
          </p:cNvSpPr>
          <p:nvPr/>
        </p:nvSpPr>
        <p:spPr bwMode="auto">
          <a:xfrm>
            <a:off x="7005637"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5" name="Line 26">
            <a:extLst>
              <a:ext uri="{FF2B5EF4-FFF2-40B4-BE49-F238E27FC236}">
                <a16:creationId xmlns:a16="http://schemas.microsoft.com/office/drawing/2014/main" id="{98EC7EAC-1CCA-4054-990E-099435B99B85}"/>
              </a:ext>
            </a:extLst>
          </p:cNvPr>
          <p:cNvSpPr>
            <a:spLocks noChangeShapeType="1"/>
          </p:cNvSpPr>
          <p:nvPr/>
        </p:nvSpPr>
        <p:spPr bwMode="auto">
          <a:xfrm>
            <a:off x="7245350"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6" name="Line 27">
            <a:extLst>
              <a:ext uri="{FF2B5EF4-FFF2-40B4-BE49-F238E27FC236}">
                <a16:creationId xmlns:a16="http://schemas.microsoft.com/office/drawing/2014/main" id="{2892BA5F-5071-4E67-95C6-81101B6A1E75}"/>
              </a:ext>
            </a:extLst>
          </p:cNvPr>
          <p:cNvSpPr>
            <a:spLocks noChangeShapeType="1"/>
          </p:cNvSpPr>
          <p:nvPr/>
        </p:nvSpPr>
        <p:spPr bwMode="auto">
          <a:xfrm>
            <a:off x="7485062"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7" name="Line 28">
            <a:extLst>
              <a:ext uri="{FF2B5EF4-FFF2-40B4-BE49-F238E27FC236}">
                <a16:creationId xmlns:a16="http://schemas.microsoft.com/office/drawing/2014/main" id="{ED0D9FC8-0F5F-4CA4-B49C-5CC8251A0FAB}"/>
              </a:ext>
            </a:extLst>
          </p:cNvPr>
          <p:cNvSpPr>
            <a:spLocks noChangeShapeType="1"/>
          </p:cNvSpPr>
          <p:nvPr/>
        </p:nvSpPr>
        <p:spPr bwMode="auto">
          <a:xfrm>
            <a:off x="7723187" y="4803775"/>
            <a:ext cx="0" cy="1730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8" name="Line 30">
            <a:extLst>
              <a:ext uri="{FF2B5EF4-FFF2-40B4-BE49-F238E27FC236}">
                <a16:creationId xmlns:a16="http://schemas.microsoft.com/office/drawing/2014/main" id="{03FB0DD7-9A8F-4CD7-936F-C42AC37A322F}"/>
              </a:ext>
            </a:extLst>
          </p:cNvPr>
          <p:cNvSpPr>
            <a:spLocks noChangeShapeType="1"/>
          </p:cNvSpPr>
          <p:nvPr/>
        </p:nvSpPr>
        <p:spPr bwMode="auto">
          <a:xfrm>
            <a:off x="2457450" y="4541838"/>
            <a:ext cx="2397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9" name="Line 31">
            <a:extLst>
              <a:ext uri="{FF2B5EF4-FFF2-40B4-BE49-F238E27FC236}">
                <a16:creationId xmlns:a16="http://schemas.microsoft.com/office/drawing/2014/main" id="{D3F6EC21-13FA-4760-A4AD-B1D512CFCEE2}"/>
              </a:ext>
            </a:extLst>
          </p:cNvPr>
          <p:cNvSpPr>
            <a:spLocks noChangeShapeType="1"/>
          </p:cNvSpPr>
          <p:nvPr/>
        </p:nvSpPr>
        <p:spPr bwMode="auto">
          <a:xfrm>
            <a:off x="2457450" y="4106863"/>
            <a:ext cx="2397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0" name="Line 32">
            <a:extLst>
              <a:ext uri="{FF2B5EF4-FFF2-40B4-BE49-F238E27FC236}">
                <a16:creationId xmlns:a16="http://schemas.microsoft.com/office/drawing/2014/main" id="{9F89ABD9-E527-4453-832C-6ECBB5B8FAE7}"/>
              </a:ext>
            </a:extLst>
          </p:cNvPr>
          <p:cNvSpPr>
            <a:spLocks noChangeShapeType="1"/>
          </p:cNvSpPr>
          <p:nvPr/>
        </p:nvSpPr>
        <p:spPr bwMode="auto">
          <a:xfrm>
            <a:off x="2457450" y="3671888"/>
            <a:ext cx="2397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1" name="Line 33">
            <a:extLst>
              <a:ext uri="{FF2B5EF4-FFF2-40B4-BE49-F238E27FC236}">
                <a16:creationId xmlns:a16="http://schemas.microsoft.com/office/drawing/2014/main" id="{2A17F34B-2F5C-48B3-BD65-A4081C83C5DF}"/>
              </a:ext>
            </a:extLst>
          </p:cNvPr>
          <p:cNvSpPr>
            <a:spLocks noChangeShapeType="1"/>
          </p:cNvSpPr>
          <p:nvPr/>
        </p:nvSpPr>
        <p:spPr bwMode="auto">
          <a:xfrm>
            <a:off x="2457450" y="3236913"/>
            <a:ext cx="2397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2" name="Line 34">
            <a:extLst>
              <a:ext uri="{FF2B5EF4-FFF2-40B4-BE49-F238E27FC236}">
                <a16:creationId xmlns:a16="http://schemas.microsoft.com/office/drawing/2014/main" id="{2B8D70F9-2142-47E7-BEB9-E8F1127EAB0B}"/>
              </a:ext>
            </a:extLst>
          </p:cNvPr>
          <p:cNvSpPr>
            <a:spLocks noChangeShapeType="1"/>
          </p:cNvSpPr>
          <p:nvPr/>
        </p:nvSpPr>
        <p:spPr bwMode="auto">
          <a:xfrm>
            <a:off x="2457450" y="2801938"/>
            <a:ext cx="2397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3" name="Line 35">
            <a:extLst>
              <a:ext uri="{FF2B5EF4-FFF2-40B4-BE49-F238E27FC236}">
                <a16:creationId xmlns:a16="http://schemas.microsoft.com/office/drawing/2014/main" id="{AA88FFDD-22B9-4352-A87A-88761076587A}"/>
              </a:ext>
            </a:extLst>
          </p:cNvPr>
          <p:cNvSpPr>
            <a:spLocks noChangeShapeType="1"/>
          </p:cNvSpPr>
          <p:nvPr/>
        </p:nvSpPr>
        <p:spPr bwMode="auto">
          <a:xfrm>
            <a:off x="2457450" y="2366963"/>
            <a:ext cx="23971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64" name="Text Box 36">
            <a:extLst>
              <a:ext uri="{FF2B5EF4-FFF2-40B4-BE49-F238E27FC236}">
                <a16:creationId xmlns:a16="http://schemas.microsoft.com/office/drawing/2014/main" id="{091533DE-55B7-4946-90FD-C5E3251282FB}"/>
              </a:ext>
            </a:extLst>
          </p:cNvPr>
          <p:cNvSpPr txBox="1">
            <a:spLocks noChangeArrowheads="1"/>
          </p:cNvSpPr>
          <p:nvPr/>
        </p:nvSpPr>
        <p:spPr bwMode="auto">
          <a:xfrm>
            <a:off x="2776537" y="497840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2</a:t>
            </a:r>
          </a:p>
        </p:txBody>
      </p:sp>
      <p:sp>
        <p:nvSpPr>
          <p:cNvPr id="165" name="Text Box 37">
            <a:extLst>
              <a:ext uri="{FF2B5EF4-FFF2-40B4-BE49-F238E27FC236}">
                <a16:creationId xmlns:a16="http://schemas.microsoft.com/office/drawing/2014/main" id="{45815D62-3334-48CC-94CF-0F218DBEE2B0}"/>
              </a:ext>
            </a:extLst>
          </p:cNvPr>
          <p:cNvSpPr txBox="1">
            <a:spLocks noChangeArrowheads="1"/>
          </p:cNvSpPr>
          <p:nvPr/>
        </p:nvSpPr>
        <p:spPr bwMode="auto">
          <a:xfrm>
            <a:off x="3255962" y="497840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4</a:t>
            </a:r>
          </a:p>
        </p:txBody>
      </p:sp>
      <p:sp>
        <p:nvSpPr>
          <p:cNvPr id="166" name="Text Box 38">
            <a:extLst>
              <a:ext uri="{FF2B5EF4-FFF2-40B4-BE49-F238E27FC236}">
                <a16:creationId xmlns:a16="http://schemas.microsoft.com/office/drawing/2014/main" id="{7D77CC61-BAC7-4C26-AB97-AA0B9BDA5480}"/>
              </a:ext>
            </a:extLst>
          </p:cNvPr>
          <p:cNvSpPr txBox="1">
            <a:spLocks noChangeArrowheads="1"/>
          </p:cNvSpPr>
          <p:nvPr/>
        </p:nvSpPr>
        <p:spPr bwMode="auto">
          <a:xfrm>
            <a:off x="3735387" y="497840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6</a:t>
            </a:r>
          </a:p>
        </p:txBody>
      </p:sp>
      <p:sp>
        <p:nvSpPr>
          <p:cNvPr id="167" name="Text Box 39">
            <a:extLst>
              <a:ext uri="{FF2B5EF4-FFF2-40B4-BE49-F238E27FC236}">
                <a16:creationId xmlns:a16="http://schemas.microsoft.com/office/drawing/2014/main" id="{CAB14564-85FE-4AE0-B981-D21B7C5B97B1}"/>
              </a:ext>
            </a:extLst>
          </p:cNvPr>
          <p:cNvSpPr txBox="1">
            <a:spLocks noChangeArrowheads="1"/>
          </p:cNvSpPr>
          <p:nvPr/>
        </p:nvSpPr>
        <p:spPr bwMode="auto">
          <a:xfrm>
            <a:off x="4225925" y="497840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8</a:t>
            </a:r>
          </a:p>
        </p:txBody>
      </p:sp>
      <p:sp>
        <p:nvSpPr>
          <p:cNvPr id="168" name="Text Box 40">
            <a:extLst>
              <a:ext uri="{FF2B5EF4-FFF2-40B4-BE49-F238E27FC236}">
                <a16:creationId xmlns:a16="http://schemas.microsoft.com/office/drawing/2014/main" id="{6166BA94-EBE5-432F-8AAF-21D8AB0DD834}"/>
              </a:ext>
            </a:extLst>
          </p:cNvPr>
          <p:cNvSpPr txBox="1">
            <a:spLocks noChangeArrowheads="1"/>
          </p:cNvSpPr>
          <p:nvPr/>
        </p:nvSpPr>
        <p:spPr bwMode="auto">
          <a:xfrm>
            <a:off x="4625975" y="49784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10</a:t>
            </a:r>
          </a:p>
        </p:txBody>
      </p:sp>
      <p:sp>
        <p:nvSpPr>
          <p:cNvPr id="169" name="Text Box 41">
            <a:extLst>
              <a:ext uri="{FF2B5EF4-FFF2-40B4-BE49-F238E27FC236}">
                <a16:creationId xmlns:a16="http://schemas.microsoft.com/office/drawing/2014/main" id="{5E6C1783-ADE5-4131-A1C1-873E321DEDFB}"/>
              </a:ext>
            </a:extLst>
          </p:cNvPr>
          <p:cNvSpPr txBox="1">
            <a:spLocks noChangeArrowheads="1"/>
          </p:cNvSpPr>
          <p:nvPr/>
        </p:nvSpPr>
        <p:spPr bwMode="auto">
          <a:xfrm>
            <a:off x="5143500" y="4978400"/>
            <a:ext cx="439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12</a:t>
            </a:r>
          </a:p>
        </p:txBody>
      </p:sp>
      <p:sp>
        <p:nvSpPr>
          <p:cNvPr id="170" name="Text Box 42">
            <a:extLst>
              <a:ext uri="{FF2B5EF4-FFF2-40B4-BE49-F238E27FC236}">
                <a16:creationId xmlns:a16="http://schemas.microsoft.com/office/drawing/2014/main" id="{35C4A7D5-9B6F-4FC0-BD91-21DFD905BC62}"/>
              </a:ext>
            </a:extLst>
          </p:cNvPr>
          <p:cNvSpPr txBox="1">
            <a:spLocks noChangeArrowheads="1"/>
          </p:cNvSpPr>
          <p:nvPr/>
        </p:nvSpPr>
        <p:spPr bwMode="auto">
          <a:xfrm>
            <a:off x="5595937" y="49784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14</a:t>
            </a:r>
          </a:p>
        </p:txBody>
      </p:sp>
      <p:sp>
        <p:nvSpPr>
          <p:cNvPr id="171" name="Text Box 43">
            <a:extLst>
              <a:ext uri="{FF2B5EF4-FFF2-40B4-BE49-F238E27FC236}">
                <a16:creationId xmlns:a16="http://schemas.microsoft.com/office/drawing/2014/main" id="{59D94DED-C5B3-437C-AFE7-B58E744ED827}"/>
              </a:ext>
            </a:extLst>
          </p:cNvPr>
          <p:cNvSpPr txBox="1">
            <a:spLocks noChangeArrowheads="1"/>
          </p:cNvSpPr>
          <p:nvPr/>
        </p:nvSpPr>
        <p:spPr bwMode="auto">
          <a:xfrm>
            <a:off x="6075362" y="49784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16</a:t>
            </a:r>
          </a:p>
        </p:txBody>
      </p:sp>
      <p:sp>
        <p:nvSpPr>
          <p:cNvPr id="172" name="Text Box 44">
            <a:extLst>
              <a:ext uri="{FF2B5EF4-FFF2-40B4-BE49-F238E27FC236}">
                <a16:creationId xmlns:a16="http://schemas.microsoft.com/office/drawing/2014/main" id="{88D7DC83-8730-42DF-A2C2-DBBCC78E9511}"/>
              </a:ext>
            </a:extLst>
          </p:cNvPr>
          <p:cNvSpPr txBox="1">
            <a:spLocks noChangeArrowheads="1"/>
          </p:cNvSpPr>
          <p:nvPr/>
        </p:nvSpPr>
        <p:spPr bwMode="auto">
          <a:xfrm>
            <a:off x="6580187" y="49784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18</a:t>
            </a:r>
          </a:p>
        </p:txBody>
      </p:sp>
      <p:sp>
        <p:nvSpPr>
          <p:cNvPr id="173" name="Text Box 45">
            <a:extLst>
              <a:ext uri="{FF2B5EF4-FFF2-40B4-BE49-F238E27FC236}">
                <a16:creationId xmlns:a16="http://schemas.microsoft.com/office/drawing/2014/main" id="{F773996F-1DDD-4467-8749-1002F4AD12B6}"/>
              </a:ext>
            </a:extLst>
          </p:cNvPr>
          <p:cNvSpPr txBox="1">
            <a:spLocks noChangeArrowheads="1"/>
          </p:cNvSpPr>
          <p:nvPr/>
        </p:nvSpPr>
        <p:spPr bwMode="auto">
          <a:xfrm>
            <a:off x="7059612" y="4978400"/>
            <a:ext cx="466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20</a:t>
            </a:r>
          </a:p>
        </p:txBody>
      </p:sp>
      <p:sp>
        <p:nvSpPr>
          <p:cNvPr id="174" name="Text Box 46">
            <a:extLst>
              <a:ext uri="{FF2B5EF4-FFF2-40B4-BE49-F238E27FC236}">
                <a16:creationId xmlns:a16="http://schemas.microsoft.com/office/drawing/2014/main" id="{EDBB1537-5F0E-4E2D-A038-EEA6496D1DCD}"/>
              </a:ext>
            </a:extLst>
          </p:cNvPr>
          <p:cNvSpPr txBox="1">
            <a:spLocks noChangeArrowheads="1"/>
          </p:cNvSpPr>
          <p:nvPr/>
        </p:nvSpPr>
        <p:spPr bwMode="auto">
          <a:xfrm>
            <a:off x="7524750" y="4978400"/>
            <a:ext cx="466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22</a:t>
            </a:r>
          </a:p>
        </p:txBody>
      </p:sp>
      <p:sp>
        <p:nvSpPr>
          <p:cNvPr id="175" name="Text Box 47">
            <a:extLst>
              <a:ext uri="{FF2B5EF4-FFF2-40B4-BE49-F238E27FC236}">
                <a16:creationId xmlns:a16="http://schemas.microsoft.com/office/drawing/2014/main" id="{1B422835-F4AF-4BA2-AE1A-C4B0B3DEB351}"/>
              </a:ext>
            </a:extLst>
          </p:cNvPr>
          <p:cNvSpPr txBox="1">
            <a:spLocks noChangeArrowheads="1"/>
          </p:cNvSpPr>
          <p:nvPr/>
        </p:nvSpPr>
        <p:spPr bwMode="auto">
          <a:xfrm>
            <a:off x="2338387" y="497840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0</a:t>
            </a:r>
          </a:p>
        </p:txBody>
      </p:sp>
      <p:sp>
        <p:nvSpPr>
          <p:cNvPr id="176" name="Text Box 48">
            <a:extLst>
              <a:ext uri="{FF2B5EF4-FFF2-40B4-BE49-F238E27FC236}">
                <a16:creationId xmlns:a16="http://schemas.microsoft.com/office/drawing/2014/main" id="{18D68CC1-5861-4E7D-9303-E9D168E644C6}"/>
              </a:ext>
            </a:extLst>
          </p:cNvPr>
          <p:cNvSpPr txBox="1">
            <a:spLocks noChangeArrowheads="1"/>
          </p:cNvSpPr>
          <p:nvPr/>
        </p:nvSpPr>
        <p:spPr bwMode="auto">
          <a:xfrm>
            <a:off x="2179637" y="471805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0</a:t>
            </a:r>
          </a:p>
        </p:txBody>
      </p:sp>
      <p:sp>
        <p:nvSpPr>
          <p:cNvPr id="177" name="Text Box 49">
            <a:extLst>
              <a:ext uri="{FF2B5EF4-FFF2-40B4-BE49-F238E27FC236}">
                <a16:creationId xmlns:a16="http://schemas.microsoft.com/office/drawing/2014/main" id="{C683B19C-3BE3-4502-BE15-67C83B16A7DA}"/>
              </a:ext>
            </a:extLst>
          </p:cNvPr>
          <p:cNvSpPr txBox="1">
            <a:spLocks noChangeArrowheads="1"/>
          </p:cNvSpPr>
          <p:nvPr/>
        </p:nvSpPr>
        <p:spPr bwMode="auto">
          <a:xfrm>
            <a:off x="2179637" y="4283075"/>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4</a:t>
            </a:r>
          </a:p>
        </p:txBody>
      </p:sp>
      <p:sp>
        <p:nvSpPr>
          <p:cNvPr id="178" name="Text Box 50">
            <a:extLst>
              <a:ext uri="{FF2B5EF4-FFF2-40B4-BE49-F238E27FC236}">
                <a16:creationId xmlns:a16="http://schemas.microsoft.com/office/drawing/2014/main" id="{9E3A77D5-AEEA-4017-9E79-524540E687C5}"/>
              </a:ext>
            </a:extLst>
          </p:cNvPr>
          <p:cNvSpPr txBox="1">
            <a:spLocks noChangeArrowheads="1"/>
          </p:cNvSpPr>
          <p:nvPr/>
        </p:nvSpPr>
        <p:spPr bwMode="auto">
          <a:xfrm>
            <a:off x="2179637" y="3862388"/>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8</a:t>
            </a:r>
          </a:p>
        </p:txBody>
      </p:sp>
      <p:sp>
        <p:nvSpPr>
          <p:cNvPr id="179" name="Text Box 51">
            <a:extLst>
              <a:ext uri="{FF2B5EF4-FFF2-40B4-BE49-F238E27FC236}">
                <a16:creationId xmlns:a16="http://schemas.microsoft.com/office/drawing/2014/main" id="{D46BE932-249A-4B8D-8E5D-AD6BE9B9AE3A}"/>
              </a:ext>
            </a:extLst>
          </p:cNvPr>
          <p:cNvSpPr txBox="1">
            <a:spLocks noChangeArrowheads="1"/>
          </p:cNvSpPr>
          <p:nvPr/>
        </p:nvSpPr>
        <p:spPr bwMode="auto">
          <a:xfrm>
            <a:off x="2058987" y="34417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12</a:t>
            </a:r>
          </a:p>
        </p:txBody>
      </p:sp>
      <p:sp>
        <p:nvSpPr>
          <p:cNvPr id="180" name="Text Box 52">
            <a:extLst>
              <a:ext uri="{FF2B5EF4-FFF2-40B4-BE49-F238E27FC236}">
                <a16:creationId xmlns:a16="http://schemas.microsoft.com/office/drawing/2014/main" id="{6577E2B0-14E6-4E2C-B87D-2C05DDEA4D61}"/>
              </a:ext>
            </a:extLst>
          </p:cNvPr>
          <p:cNvSpPr txBox="1">
            <a:spLocks noChangeArrowheads="1"/>
          </p:cNvSpPr>
          <p:nvPr/>
        </p:nvSpPr>
        <p:spPr bwMode="auto">
          <a:xfrm>
            <a:off x="2058987" y="302101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16</a:t>
            </a:r>
          </a:p>
        </p:txBody>
      </p:sp>
      <p:sp>
        <p:nvSpPr>
          <p:cNvPr id="181" name="Text Box 53">
            <a:extLst>
              <a:ext uri="{FF2B5EF4-FFF2-40B4-BE49-F238E27FC236}">
                <a16:creationId xmlns:a16="http://schemas.microsoft.com/office/drawing/2014/main" id="{EBC4C465-20AE-438A-9C5F-7BFBDAC26DA0}"/>
              </a:ext>
            </a:extLst>
          </p:cNvPr>
          <p:cNvSpPr txBox="1">
            <a:spLocks noChangeArrowheads="1"/>
          </p:cNvSpPr>
          <p:nvPr/>
        </p:nvSpPr>
        <p:spPr bwMode="auto">
          <a:xfrm>
            <a:off x="2058987" y="2586038"/>
            <a:ext cx="466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20</a:t>
            </a:r>
          </a:p>
        </p:txBody>
      </p:sp>
      <p:sp>
        <p:nvSpPr>
          <p:cNvPr id="182" name="Oval 56">
            <a:extLst>
              <a:ext uri="{FF2B5EF4-FFF2-40B4-BE49-F238E27FC236}">
                <a16:creationId xmlns:a16="http://schemas.microsoft.com/office/drawing/2014/main" id="{81285BC9-E608-4431-9318-7BDF3E731D2D}"/>
              </a:ext>
            </a:extLst>
          </p:cNvPr>
          <p:cNvSpPr>
            <a:spLocks noChangeArrowheads="1"/>
          </p:cNvSpPr>
          <p:nvPr/>
        </p:nvSpPr>
        <p:spPr bwMode="auto">
          <a:xfrm>
            <a:off x="2887662" y="4498975"/>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3" name="Oval 57">
            <a:extLst>
              <a:ext uri="{FF2B5EF4-FFF2-40B4-BE49-F238E27FC236}">
                <a16:creationId xmlns:a16="http://schemas.microsoft.com/office/drawing/2014/main" id="{3641228D-F5A9-4478-BA78-17A2A0904D50}"/>
              </a:ext>
            </a:extLst>
          </p:cNvPr>
          <p:cNvSpPr>
            <a:spLocks noChangeArrowheads="1"/>
          </p:cNvSpPr>
          <p:nvPr/>
        </p:nvSpPr>
        <p:spPr bwMode="auto">
          <a:xfrm>
            <a:off x="2417762" y="4781550"/>
            <a:ext cx="93663"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4" name="Oval 58">
            <a:extLst>
              <a:ext uri="{FF2B5EF4-FFF2-40B4-BE49-F238E27FC236}">
                <a16:creationId xmlns:a16="http://schemas.microsoft.com/office/drawing/2014/main" id="{02C98D86-C3C4-4274-8CB5-D1C5B4B478ED}"/>
              </a:ext>
            </a:extLst>
          </p:cNvPr>
          <p:cNvSpPr>
            <a:spLocks noChangeArrowheads="1"/>
          </p:cNvSpPr>
          <p:nvPr/>
        </p:nvSpPr>
        <p:spPr bwMode="auto">
          <a:xfrm>
            <a:off x="2638425" y="4705350"/>
            <a:ext cx="92075"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5" name="Oval 59">
            <a:extLst>
              <a:ext uri="{FF2B5EF4-FFF2-40B4-BE49-F238E27FC236}">
                <a16:creationId xmlns:a16="http://schemas.microsoft.com/office/drawing/2014/main" id="{A23313B5-D6D9-41B7-BF46-BF1E3FF3DD3F}"/>
              </a:ext>
            </a:extLst>
          </p:cNvPr>
          <p:cNvSpPr>
            <a:spLocks noChangeArrowheads="1"/>
          </p:cNvSpPr>
          <p:nvPr/>
        </p:nvSpPr>
        <p:spPr bwMode="auto">
          <a:xfrm>
            <a:off x="3365500" y="3189288"/>
            <a:ext cx="93662" cy="101600"/>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6" name="Oval 66">
            <a:extLst>
              <a:ext uri="{FF2B5EF4-FFF2-40B4-BE49-F238E27FC236}">
                <a16:creationId xmlns:a16="http://schemas.microsoft.com/office/drawing/2014/main" id="{6CB02101-6205-4076-8283-4A3F6CACCCB9}"/>
              </a:ext>
            </a:extLst>
          </p:cNvPr>
          <p:cNvSpPr>
            <a:spLocks noChangeArrowheads="1"/>
          </p:cNvSpPr>
          <p:nvPr/>
        </p:nvSpPr>
        <p:spPr bwMode="auto">
          <a:xfrm>
            <a:off x="5275262" y="2306638"/>
            <a:ext cx="93663" cy="1016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7" name="Oval 69">
            <a:extLst>
              <a:ext uri="{FF2B5EF4-FFF2-40B4-BE49-F238E27FC236}">
                <a16:creationId xmlns:a16="http://schemas.microsoft.com/office/drawing/2014/main" id="{5BA86E65-DAC8-497B-8B16-136CE8521956}"/>
              </a:ext>
            </a:extLst>
          </p:cNvPr>
          <p:cNvSpPr>
            <a:spLocks noChangeArrowheads="1"/>
          </p:cNvSpPr>
          <p:nvPr/>
        </p:nvSpPr>
        <p:spPr bwMode="auto">
          <a:xfrm>
            <a:off x="6486525" y="361791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8" name="Oval 70">
            <a:extLst>
              <a:ext uri="{FF2B5EF4-FFF2-40B4-BE49-F238E27FC236}">
                <a16:creationId xmlns:a16="http://schemas.microsoft.com/office/drawing/2014/main" id="{256D7548-5917-455C-9012-C22B9E84CD35}"/>
              </a:ext>
            </a:extLst>
          </p:cNvPr>
          <p:cNvSpPr>
            <a:spLocks noChangeArrowheads="1"/>
          </p:cNvSpPr>
          <p:nvPr/>
        </p:nvSpPr>
        <p:spPr bwMode="auto">
          <a:xfrm>
            <a:off x="5759450" y="4694238"/>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9" name="Oval 71">
            <a:extLst>
              <a:ext uri="{FF2B5EF4-FFF2-40B4-BE49-F238E27FC236}">
                <a16:creationId xmlns:a16="http://schemas.microsoft.com/office/drawing/2014/main" id="{0523AA4B-C831-47F8-A2D1-E8BD23C18B1E}"/>
              </a:ext>
            </a:extLst>
          </p:cNvPr>
          <p:cNvSpPr>
            <a:spLocks noChangeArrowheads="1"/>
          </p:cNvSpPr>
          <p:nvPr/>
        </p:nvSpPr>
        <p:spPr bwMode="auto">
          <a:xfrm>
            <a:off x="6003925" y="448151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0" name="Oval 72">
            <a:extLst>
              <a:ext uri="{FF2B5EF4-FFF2-40B4-BE49-F238E27FC236}">
                <a16:creationId xmlns:a16="http://schemas.microsoft.com/office/drawing/2014/main" id="{F527885D-360F-4260-88C9-9A11682A57A7}"/>
              </a:ext>
            </a:extLst>
          </p:cNvPr>
          <p:cNvSpPr>
            <a:spLocks noChangeArrowheads="1"/>
          </p:cNvSpPr>
          <p:nvPr/>
        </p:nvSpPr>
        <p:spPr bwMode="auto">
          <a:xfrm>
            <a:off x="5514975" y="4781550"/>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1" name="Oval 73">
            <a:extLst>
              <a:ext uri="{FF2B5EF4-FFF2-40B4-BE49-F238E27FC236}">
                <a16:creationId xmlns:a16="http://schemas.microsoft.com/office/drawing/2014/main" id="{20D913D9-4DAF-4EA8-8ABB-C30A372569F5}"/>
              </a:ext>
            </a:extLst>
          </p:cNvPr>
          <p:cNvSpPr>
            <a:spLocks noChangeArrowheads="1"/>
          </p:cNvSpPr>
          <p:nvPr/>
        </p:nvSpPr>
        <p:spPr bwMode="auto">
          <a:xfrm>
            <a:off x="6232525" y="4052888"/>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2" name="Oval 74">
            <a:extLst>
              <a:ext uri="{FF2B5EF4-FFF2-40B4-BE49-F238E27FC236}">
                <a16:creationId xmlns:a16="http://schemas.microsoft.com/office/drawing/2014/main" id="{FDE73124-0663-443C-A7AD-B74E9C15745E}"/>
              </a:ext>
            </a:extLst>
          </p:cNvPr>
          <p:cNvSpPr>
            <a:spLocks noChangeArrowheads="1"/>
          </p:cNvSpPr>
          <p:nvPr/>
        </p:nvSpPr>
        <p:spPr bwMode="auto">
          <a:xfrm>
            <a:off x="6721475" y="350361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3" name="Oval 75">
            <a:extLst>
              <a:ext uri="{FF2B5EF4-FFF2-40B4-BE49-F238E27FC236}">
                <a16:creationId xmlns:a16="http://schemas.microsoft.com/office/drawing/2014/main" id="{D2F9F6A1-AB51-4DA6-AF23-CB8CEEC21DA3}"/>
              </a:ext>
            </a:extLst>
          </p:cNvPr>
          <p:cNvSpPr>
            <a:spLocks noChangeArrowheads="1"/>
          </p:cNvSpPr>
          <p:nvPr/>
        </p:nvSpPr>
        <p:spPr bwMode="auto">
          <a:xfrm>
            <a:off x="7434262" y="3176588"/>
            <a:ext cx="93663"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4" name="Oval 76">
            <a:extLst>
              <a:ext uri="{FF2B5EF4-FFF2-40B4-BE49-F238E27FC236}">
                <a16:creationId xmlns:a16="http://schemas.microsoft.com/office/drawing/2014/main" id="{97B69C25-5BFA-4A68-A238-BC22BD1647A6}"/>
              </a:ext>
            </a:extLst>
          </p:cNvPr>
          <p:cNvSpPr>
            <a:spLocks noChangeArrowheads="1"/>
          </p:cNvSpPr>
          <p:nvPr/>
        </p:nvSpPr>
        <p:spPr bwMode="auto">
          <a:xfrm>
            <a:off x="6956425" y="338931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5" name="Oval 77">
            <a:extLst>
              <a:ext uri="{FF2B5EF4-FFF2-40B4-BE49-F238E27FC236}">
                <a16:creationId xmlns:a16="http://schemas.microsoft.com/office/drawing/2014/main" id="{0852F256-7577-460A-836D-334CDA2462C1}"/>
              </a:ext>
            </a:extLst>
          </p:cNvPr>
          <p:cNvSpPr>
            <a:spLocks noChangeArrowheads="1"/>
          </p:cNvSpPr>
          <p:nvPr/>
        </p:nvSpPr>
        <p:spPr bwMode="auto">
          <a:xfrm>
            <a:off x="7194550" y="3286125"/>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6" name="Text Box 78">
            <a:extLst>
              <a:ext uri="{FF2B5EF4-FFF2-40B4-BE49-F238E27FC236}">
                <a16:creationId xmlns:a16="http://schemas.microsoft.com/office/drawing/2014/main" id="{FFCF52DE-D74E-435C-B20E-1011BC0B487D}"/>
              </a:ext>
            </a:extLst>
          </p:cNvPr>
          <p:cNvSpPr txBox="1">
            <a:spLocks noChangeArrowheads="1"/>
          </p:cNvSpPr>
          <p:nvPr/>
        </p:nvSpPr>
        <p:spPr bwMode="auto">
          <a:xfrm>
            <a:off x="7723187" y="4545013"/>
            <a:ext cx="1108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传输次数</a:t>
            </a:r>
          </a:p>
        </p:txBody>
      </p:sp>
      <p:sp>
        <p:nvSpPr>
          <p:cNvPr id="197" name="Text Box 79">
            <a:extLst>
              <a:ext uri="{FF2B5EF4-FFF2-40B4-BE49-F238E27FC236}">
                <a16:creationId xmlns:a16="http://schemas.microsoft.com/office/drawing/2014/main" id="{F50114CD-8E69-494C-9B9F-4595649B76D8}"/>
              </a:ext>
            </a:extLst>
          </p:cNvPr>
          <p:cNvSpPr txBox="1">
            <a:spLocks noChangeArrowheads="1"/>
          </p:cNvSpPr>
          <p:nvPr/>
        </p:nvSpPr>
        <p:spPr bwMode="auto">
          <a:xfrm>
            <a:off x="1524000" y="1600200"/>
            <a:ext cx="1695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拥塞窗口 </a:t>
            </a:r>
            <a:r>
              <a:rPr lang="en-US" altLang="zh-CN" sz="1800">
                <a:solidFill>
                  <a:srgbClr val="3333CC"/>
                </a:solidFill>
                <a:latin typeface="Comic Sans MS" panose="030F0702030302020204" pitchFamily="66" charset="0"/>
                <a:ea typeface="微软雅黑" panose="020B0503020204020204" pitchFamily="34" charset="-122"/>
              </a:rPr>
              <a:t>cwnd</a:t>
            </a:r>
          </a:p>
        </p:txBody>
      </p:sp>
      <p:sp>
        <p:nvSpPr>
          <p:cNvPr id="198" name="Text Box 80">
            <a:extLst>
              <a:ext uri="{FF2B5EF4-FFF2-40B4-BE49-F238E27FC236}">
                <a16:creationId xmlns:a16="http://schemas.microsoft.com/office/drawing/2014/main" id="{E72D43F3-D2A2-4522-97ED-96DE7E769A55}"/>
              </a:ext>
            </a:extLst>
          </p:cNvPr>
          <p:cNvSpPr txBox="1">
            <a:spLocks noChangeArrowheads="1"/>
          </p:cNvSpPr>
          <p:nvPr/>
        </p:nvSpPr>
        <p:spPr bwMode="auto">
          <a:xfrm>
            <a:off x="5606038" y="1681163"/>
            <a:ext cx="23102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收到 </a:t>
            </a:r>
            <a:r>
              <a:rPr lang="en-US" altLang="zh-CN" sz="1800">
                <a:solidFill>
                  <a:srgbClr val="3333CC"/>
                </a:solidFill>
                <a:latin typeface="Comic Sans MS" panose="030F0702030302020204" pitchFamily="66" charset="0"/>
                <a:ea typeface="微软雅黑" panose="020B0503020204020204" pitchFamily="34" charset="-122"/>
              </a:rPr>
              <a:t>3 </a:t>
            </a:r>
            <a:r>
              <a:rPr lang="zh-CN" altLang="en-US" sz="1800">
                <a:solidFill>
                  <a:srgbClr val="3333CC"/>
                </a:solidFill>
                <a:latin typeface="Comic Sans MS" panose="030F0702030302020204" pitchFamily="66" charset="0"/>
                <a:ea typeface="微软雅黑" panose="020B0503020204020204" pitchFamily="34" charset="-122"/>
              </a:rPr>
              <a:t>个重复的确认</a:t>
            </a:r>
          </a:p>
          <a:p>
            <a:pPr algn="ct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执行快速恢复算法</a:t>
            </a:r>
          </a:p>
        </p:txBody>
      </p:sp>
      <p:sp>
        <p:nvSpPr>
          <p:cNvPr id="199" name="Line 81">
            <a:extLst>
              <a:ext uri="{FF2B5EF4-FFF2-40B4-BE49-F238E27FC236}">
                <a16:creationId xmlns:a16="http://schemas.microsoft.com/office/drawing/2014/main" id="{5AF9968F-D391-443F-A1C4-C42F352D0EB7}"/>
              </a:ext>
            </a:extLst>
          </p:cNvPr>
          <p:cNvSpPr>
            <a:spLocks noChangeShapeType="1"/>
          </p:cNvSpPr>
          <p:nvPr/>
        </p:nvSpPr>
        <p:spPr bwMode="auto">
          <a:xfrm flipH="1">
            <a:off x="5351462" y="2117725"/>
            <a:ext cx="508000" cy="238125"/>
          </a:xfrm>
          <a:prstGeom prst="line">
            <a:avLst/>
          </a:prstGeom>
          <a:noFill/>
          <a:ln w="952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0" name="Line 82">
            <a:extLst>
              <a:ext uri="{FF2B5EF4-FFF2-40B4-BE49-F238E27FC236}">
                <a16:creationId xmlns:a16="http://schemas.microsoft.com/office/drawing/2014/main" id="{A0C32517-AD15-453F-A21F-B584DF1B51D7}"/>
              </a:ext>
            </a:extLst>
          </p:cNvPr>
          <p:cNvSpPr>
            <a:spLocks noChangeShapeType="1"/>
          </p:cNvSpPr>
          <p:nvPr/>
        </p:nvSpPr>
        <p:spPr bwMode="auto">
          <a:xfrm>
            <a:off x="3673475" y="2611438"/>
            <a:ext cx="601662" cy="246062"/>
          </a:xfrm>
          <a:prstGeom prst="line">
            <a:avLst/>
          </a:prstGeom>
          <a:noFill/>
          <a:ln w="952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1" name="Rectangle 83">
            <a:extLst>
              <a:ext uri="{FF2B5EF4-FFF2-40B4-BE49-F238E27FC236}">
                <a16:creationId xmlns:a16="http://schemas.microsoft.com/office/drawing/2014/main" id="{397F1195-1C05-4575-9AB8-4DF1846AA9E7}"/>
              </a:ext>
            </a:extLst>
          </p:cNvPr>
          <p:cNvSpPr>
            <a:spLocks noChangeArrowheads="1"/>
          </p:cNvSpPr>
          <p:nvPr/>
        </p:nvSpPr>
        <p:spPr bwMode="auto">
          <a:xfrm>
            <a:off x="2538412" y="2279650"/>
            <a:ext cx="198438" cy="2320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2" name="Line 86">
            <a:extLst>
              <a:ext uri="{FF2B5EF4-FFF2-40B4-BE49-F238E27FC236}">
                <a16:creationId xmlns:a16="http://schemas.microsoft.com/office/drawing/2014/main" id="{C432C616-1C4B-4DA9-8B86-F4DB09013547}"/>
              </a:ext>
            </a:extLst>
          </p:cNvPr>
          <p:cNvSpPr>
            <a:spLocks noChangeShapeType="1"/>
          </p:cNvSpPr>
          <p:nvPr/>
        </p:nvSpPr>
        <p:spPr bwMode="auto">
          <a:xfrm rot="10800000">
            <a:off x="2538412" y="3671888"/>
            <a:ext cx="3030538" cy="9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3" name="Rectangle 87">
            <a:extLst>
              <a:ext uri="{FF2B5EF4-FFF2-40B4-BE49-F238E27FC236}">
                <a16:creationId xmlns:a16="http://schemas.microsoft.com/office/drawing/2014/main" id="{CFFDD9E7-7A68-431F-BC82-DA531D0E0D63}"/>
              </a:ext>
            </a:extLst>
          </p:cNvPr>
          <p:cNvSpPr>
            <a:spLocks noChangeArrowheads="1"/>
          </p:cNvSpPr>
          <p:nvPr/>
        </p:nvSpPr>
        <p:spPr bwMode="auto">
          <a:xfrm>
            <a:off x="2857500" y="4716463"/>
            <a:ext cx="2552700" cy="173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4" name="Rectangle 88">
            <a:extLst>
              <a:ext uri="{FF2B5EF4-FFF2-40B4-BE49-F238E27FC236}">
                <a16:creationId xmlns:a16="http://schemas.microsoft.com/office/drawing/2014/main" id="{1203C762-CD92-4513-B983-3B95023C3539}"/>
              </a:ext>
            </a:extLst>
          </p:cNvPr>
          <p:cNvSpPr>
            <a:spLocks noChangeArrowheads="1"/>
          </p:cNvSpPr>
          <p:nvPr/>
        </p:nvSpPr>
        <p:spPr bwMode="auto">
          <a:xfrm>
            <a:off x="5969000" y="4716463"/>
            <a:ext cx="1835150" cy="173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5" name="Line 89">
            <a:extLst>
              <a:ext uri="{FF2B5EF4-FFF2-40B4-BE49-F238E27FC236}">
                <a16:creationId xmlns:a16="http://schemas.microsoft.com/office/drawing/2014/main" id="{19FFC302-E4D3-44CC-8B01-134BFBF83F1B}"/>
              </a:ext>
            </a:extLst>
          </p:cNvPr>
          <p:cNvSpPr>
            <a:spLocks noChangeShapeType="1"/>
          </p:cNvSpPr>
          <p:nvPr/>
        </p:nvSpPr>
        <p:spPr bwMode="auto">
          <a:xfrm>
            <a:off x="4891087" y="2378075"/>
            <a:ext cx="0" cy="1304925"/>
          </a:xfrm>
          <a:prstGeom prst="line">
            <a:avLst/>
          </a:prstGeom>
          <a:noFill/>
          <a:ln w="9525">
            <a:solidFill>
              <a:srgbClr val="00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6" name="Text Box 90">
            <a:extLst>
              <a:ext uri="{FF2B5EF4-FFF2-40B4-BE49-F238E27FC236}">
                <a16:creationId xmlns:a16="http://schemas.microsoft.com/office/drawing/2014/main" id="{893D449A-0E10-40DF-ACD7-5D04F35119A6}"/>
              </a:ext>
            </a:extLst>
          </p:cNvPr>
          <p:cNvSpPr txBox="1">
            <a:spLocks noChangeArrowheads="1"/>
          </p:cNvSpPr>
          <p:nvPr/>
        </p:nvSpPr>
        <p:spPr bwMode="auto">
          <a:xfrm>
            <a:off x="1081087" y="4400550"/>
            <a:ext cx="8985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慢启动</a:t>
            </a:r>
          </a:p>
        </p:txBody>
      </p:sp>
      <p:sp>
        <p:nvSpPr>
          <p:cNvPr id="207" name="Line 91">
            <a:extLst>
              <a:ext uri="{FF2B5EF4-FFF2-40B4-BE49-F238E27FC236}">
                <a16:creationId xmlns:a16="http://schemas.microsoft.com/office/drawing/2014/main" id="{F9C31A0E-A416-445C-97A1-95DF1106E91E}"/>
              </a:ext>
            </a:extLst>
          </p:cNvPr>
          <p:cNvSpPr>
            <a:spLocks noChangeShapeType="1"/>
          </p:cNvSpPr>
          <p:nvPr/>
        </p:nvSpPr>
        <p:spPr bwMode="auto">
          <a:xfrm>
            <a:off x="1858962" y="4651375"/>
            <a:ext cx="558800" cy="173038"/>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8" name="Text Box 92">
            <a:extLst>
              <a:ext uri="{FF2B5EF4-FFF2-40B4-BE49-F238E27FC236}">
                <a16:creationId xmlns:a16="http://schemas.microsoft.com/office/drawing/2014/main" id="{629DE170-38A9-4484-B90C-D80596874D88}"/>
              </a:ext>
            </a:extLst>
          </p:cNvPr>
          <p:cNvSpPr txBox="1">
            <a:spLocks noChangeArrowheads="1"/>
          </p:cNvSpPr>
          <p:nvPr/>
        </p:nvSpPr>
        <p:spPr bwMode="auto">
          <a:xfrm>
            <a:off x="4287837" y="2884488"/>
            <a:ext cx="1255713" cy="3667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zh-CN"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a:t>
            </a:r>
            <a:r>
              <a:rPr kumimoji="1" lang="zh-CN" altLang="en-US"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乘法减小”</a:t>
            </a:r>
          </a:p>
        </p:txBody>
      </p:sp>
      <p:sp>
        <p:nvSpPr>
          <p:cNvPr id="209" name="Text Box 93">
            <a:extLst>
              <a:ext uri="{FF2B5EF4-FFF2-40B4-BE49-F238E27FC236}">
                <a16:creationId xmlns:a16="http://schemas.microsoft.com/office/drawing/2014/main" id="{52B1D688-47BD-4FCA-AFC8-7721B955CA29}"/>
              </a:ext>
            </a:extLst>
          </p:cNvPr>
          <p:cNvSpPr txBox="1">
            <a:spLocks noChangeArrowheads="1"/>
          </p:cNvSpPr>
          <p:nvPr/>
        </p:nvSpPr>
        <p:spPr bwMode="auto">
          <a:xfrm>
            <a:off x="5465157" y="2497138"/>
            <a:ext cx="1569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1800">
                <a:solidFill>
                  <a:srgbClr val="FF0000"/>
                </a:solidFill>
                <a:latin typeface="Comic Sans MS" panose="030F0702030302020204" pitchFamily="66" charset="0"/>
                <a:ea typeface="微软雅黑" panose="020B0503020204020204" pitchFamily="34" charset="-122"/>
              </a:rPr>
              <a:t>拥塞避免</a:t>
            </a:r>
          </a:p>
          <a:p>
            <a:pPr algn="ctr">
              <a:spcBef>
                <a:spcPct val="0"/>
              </a:spcBef>
              <a:buClrTx/>
              <a:buSzTx/>
              <a:buFontTx/>
              <a:buNone/>
            </a:pPr>
            <a:r>
              <a:rPr lang="zh-CN" altLang="en-US" sz="1800">
                <a:solidFill>
                  <a:srgbClr val="FF0000"/>
                </a:solidFill>
                <a:latin typeface="Comic Sans MS" panose="030F0702030302020204" pitchFamily="66" charset="0"/>
                <a:ea typeface="微软雅黑" panose="020B0503020204020204" pitchFamily="34" charset="-122"/>
              </a:rPr>
              <a:t>“加法增大”</a:t>
            </a:r>
          </a:p>
        </p:txBody>
      </p:sp>
      <p:sp>
        <p:nvSpPr>
          <p:cNvPr id="210" name="Freeform 94">
            <a:extLst>
              <a:ext uri="{FF2B5EF4-FFF2-40B4-BE49-F238E27FC236}">
                <a16:creationId xmlns:a16="http://schemas.microsoft.com/office/drawing/2014/main" id="{798F967A-58D9-4A6A-90EC-4F0ADB936A0F}"/>
              </a:ext>
            </a:extLst>
          </p:cNvPr>
          <p:cNvSpPr>
            <a:spLocks/>
          </p:cNvSpPr>
          <p:nvPr/>
        </p:nvSpPr>
        <p:spPr bwMode="auto">
          <a:xfrm>
            <a:off x="5316537" y="2381250"/>
            <a:ext cx="2314575" cy="2457450"/>
          </a:xfrm>
          <a:custGeom>
            <a:avLst/>
            <a:gdLst>
              <a:gd name="T0" fmla="*/ 0 w 1392"/>
              <a:gd name="T1" fmla="*/ 0 h 1356"/>
              <a:gd name="T2" fmla="*/ 2147483646 w 1392"/>
              <a:gd name="T3" fmla="*/ 2147483646 h 1356"/>
              <a:gd name="T4" fmla="*/ 2147483646 w 1392"/>
              <a:gd name="T5" fmla="*/ 2147483646 h 1356"/>
              <a:gd name="T6" fmla="*/ 2147483646 w 1392"/>
              <a:gd name="T7" fmla="*/ 2147483646 h 1356"/>
              <a:gd name="T8" fmla="*/ 2147483646 w 1392"/>
              <a:gd name="T9" fmla="*/ 2147483646 h 1356"/>
              <a:gd name="T10" fmla="*/ 2147483646 w 1392"/>
              <a:gd name="T11" fmla="*/ 2147483646 h 1356"/>
              <a:gd name="T12" fmla="*/ 2147483646 w 1392"/>
              <a:gd name="T13" fmla="*/ 2147483646 h 1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2" h="1356">
                <a:moveTo>
                  <a:pt x="0" y="0"/>
                </a:moveTo>
                <a:lnTo>
                  <a:pt x="152" y="1356"/>
                </a:lnTo>
                <a:lnTo>
                  <a:pt x="300" y="1300"/>
                </a:lnTo>
                <a:lnTo>
                  <a:pt x="448" y="1188"/>
                </a:lnTo>
                <a:lnTo>
                  <a:pt x="576" y="952"/>
                </a:lnTo>
                <a:lnTo>
                  <a:pt x="728" y="708"/>
                </a:lnTo>
                <a:lnTo>
                  <a:pt x="1392" y="428"/>
                </a:lnTo>
              </a:path>
            </a:pathLst>
          </a:custGeom>
          <a:noFill/>
          <a:ln w="9525" cap="flat">
            <a:solidFill>
              <a:srgbClr val="00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1" name="Text Box 105">
            <a:extLst>
              <a:ext uri="{FF2B5EF4-FFF2-40B4-BE49-F238E27FC236}">
                <a16:creationId xmlns:a16="http://schemas.microsoft.com/office/drawing/2014/main" id="{9372AD71-614A-4109-88A4-CD008A37A142}"/>
              </a:ext>
            </a:extLst>
          </p:cNvPr>
          <p:cNvSpPr txBox="1">
            <a:spLocks noChangeArrowheads="1"/>
          </p:cNvSpPr>
          <p:nvPr/>
        </p:nvSpPr>
        <p:spPr bwMode="auto">
          <a:xfrm>
            <a:off x="7680793" y="2413000"/>
            <a:ext cx="1183337" cy="646331"/>
          </a:xfrm>
          <a:prstGeom prst="rect">
            <a:avLst/>
          </a:prstGeom>
          <a:solidFill>
            <a:srgbClr val="FFFF99"/>
          </a:solidFill>
          <a:ln>
            <a:noFill/>
          </a:ln>
          <a:effectLst>
            <a:outerShdw dist="35921" dir="2700000" algn="ctr" rotWithShape="0">
              <a:srgbClr val="1C1C1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TCP Reno</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zh-CN" altLang="en-US"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版本</a:t>
            </a:r>
          </a:p>
        </p:txBody>
      </p:sp>
      <p:sp>
        <p:nvSpPr>
          <p:cNvPr id="212" name="Text Box 106">
            <a:extLst>
              <a:ext uri="{FF2B5EF4-FFF2-40B4-BE49-F238E27FC236}">
                <a16:creationId xmlns:a16="http://schemas.microsoft.com/office/drawing/2014/main" id="{58C95CCD-900F-4B87-BC40-748077F6BE3E}"/>
              </a:ext>
            </a:extLst>
          </p:cNvPr>
          <p:cNvSpPr txBox="1">
            <a:spLocks noChangeArrowheads="1"/>
          </p:cNvSpPr>
          <p:nvPr/>
        </p:nvSpPr>
        <p:spPr bwMode="auto">
          <a:xfrm>
            <a:off x="6881812" y="3649663"/>
            <a:ext cx="1873250" cy="641350"/>
          </a:xfrm>
          <a:prstGeom prst="rect">
            <a:avLst/>
          </a:prstGeom>
          <a:solidFill>
            <a:srgbClr val="CCECFF"/>
          </a:solidFill>
          <a:ln>
            <a:noFill/>
          </a:ln>
          <a:effectLst>
            <a:outerShdw dist="45791" dir="2021404" algn="ctr" rotWithShape="0">
              <a:srgbClr val="1C1C1C"/>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TCP Tahoe </a:t>
            </a:r>
            <a:r>
              <a:rPr kumimoji="1" lang="zh-CN" altLang="en-US"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版本</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zh-CN"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a:t>
            </a:r>
            <a:r>
              <a:rPr kumimoji="1" lang="zh-CN" altLang="en-US" sz="1800" b="0" i="0" u="none" strike="noStrike" kern="0" cap="none" spc="0" normalizeH="0" noProof="0">
                <a:ln>
                  <a:noFill/>
                </a:ln>
                <a:solidFill>
                  <a:srgbClr val="3333CC"/>
                </a:solidFill>
                <a:effectLst/>
                <a:uLnTx/>
                <a:uFillTx/>
                <a:latin typeface="Comic Sans MS" panose="030F0702030302020204" pitchFamily="66" charset="0"/>
                <a:ea typeface="微软雅黑" panose="020B0503020204020204" pitchFamily="34" charset="-122"/>
              </a:rPr>
              <a:t>已废弃不用）</a:t>
            </a:r>
          </a:p>
        </p:txBody>
      </p:sp>
      <p:sp>
        <p:nvSpPr>
          <p:cNvPr id="213" name="Text Box 107">
            <a:extLst>
              <a:ext uri="{FF2B5EF4-FFF2-40B4-BE49-F238E27FC236}">
                <a16:creationId xmlns:a16="http://schemas.microsoft.com/office/drawing/2014/main" id="{C9DDE7AB-E1A3-485B-8910-5387013145C9}"/>
              </a:ext>
            </a:extLst>
          </p:cNvPr>
          <p:cNvSpPr txBox="1">
            <a:spLocks noChangeArrowheads="1"/>
          </p:cNvSpPr>
          <p:nvPr/>
        </p:nvSpPr>
        <p:spPr bwMode="auto">
          <a:xfrm>
            <a:off x="126880" y="3038475"/>
            <a:ext cx="21259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1800">
                <a:solidFill>
                  <a:srgbClr val="3333CC"/>
                </a:solidFill>
                <a:latin typeface="Comic Sans MS" panose="030F0702030302020204" pitchFamily="66" charset="0"/>
                <a:ea typeface="微软雅黑" panose="020B0503020204020204" pitchFamily="34" charset="-122"/>
              </a:rPr>
              <a:t>ssthresh </a:t>
            </a:r>
            <a:r>
              <a:rPr lang="zh-CN" altLang="en-US" sz="1800">
                <a:solidFill>
                  <a:srgbClr val="3333CC"/>
                </a:solidFill>
                <a:latin typeface="Comic Sans MS" panose="030F0702030302020204" pitchFamily="66" charset="0"/>
                <a:ea typeface="微软雅黑" panose="020B0503020204020204" pitchFamily="34" charset="-122"/>
              </a:rPr>
              <a:t>的初始值</a:t>
            </a:r>
          </a:p>
        </p:txBody>
      </p:sp>
      <p:sp>
        <p:nvSpPr>
          <p:cNvPr id="214" name="Text Box 108">
            <a:extLst>
              <a:ext uri="{FF2B5EF4-FFF2-40B4-BE49-F238E27FC236}">
                <a16:creationId xmlns:a16="http://schemas.microsoft.com/office/drawing/2014/main" id="{2CED6B0D-055B-47C4-A8D1-50C1EE346073}"/>
              </a:ext>
            </a:extLst>
          </p:cNvPr>
          <p:cNvSpPr txBox="1">
            <a:spLocks noChangeArrowheads="1"/>
          </p:cNvSpPr>
          <p:nvPr/>
        </p:nvSpPr>
        <p:spPr bwMode="auto">
          <a:xfrm>
            <a:off x="2450495" y="2332038"/>
            <a:ext cx="1569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1800">
                <a:solidFill>
                  <a:srgbClr val="FF0000"/>
                </a:solidFill>
                <a:latin typeface="Comic Sans MS" panose="030F0702030302020204" pitchFamily="66" charset="0"/>
                <a:ea typeface="微软雅黑" panose="020B0503020204020204" pitchFamily="34" charset="-122"/>
              </a:rPr>
              <a:t>拥塞避免</a:t>
            </a:r>
          </a:p>
          <a:p>
            <a:pPr algn="ctr">
              <a:spcBef>
                <a:spcPct val="0"/>
              </a:spcBef>
              <a:buClrTx/>
              <a:buSzTx/>
              <a:buFontTx/>
              <a:buNone/>
            </a:pPr>
            <a:r>
              <a:rPr lang="zh-CN" altLang="en-US" sz="1800">
                <a:solidFill>
                  <a:srgbClr val="FF0000"/>
                </a:solidFill>
                <a:latin typeface="Comic Sans MS" panose="030F0702030302020204" pitchFamily="66" charset="0"/>
                <a:ea typeface="微软雅黑" panose="020B0503020204020204" pitchFamily="34" charset="-122"/>
              </a:rPr>
              <a:t>“加法增大”</a:t>
            </a:r>
          </a:p>
        </p:txBody>
      </p:sp>
      <p:sp>
        <p:nvSpPr>
          <p:cNvPr id="215" name="Text Box 109">
            <a:extLst>
              <a:ext uri="{FF2B5EF4-FFF2-40B4-BE49-F238E27FC236}">
                <a16:creationId xmlns:a16="http://schemas.microsoft.com/office/drawing/2014/main" id="{A909446F-1D3D-4FC0-82BA-5EFBA5A4E545}"/>
              </a:ext>
            </a:extLst>
          </p:cNvPr>
          <p:cNvSpPr txBox="1">
            <a:spLocks noChangeArrowheads="1"/>
          </p:cNvSpPr>
          <p:nvPr/>
        </p:nvSpPr>
        <p:spPr bwMode="auto">
          <a:xfrm>
            <a:off x="289587" y="3451225"/>
            <a:ext cx="196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新的 </a:t>
            </a:r>
            <a:r>
              <a:rPr lang="en-US" altLang="zh-CN" sz="1800">
                <a:solidFill>
                  <a:srgbClr val="3333CC"/>
                </a:solidFill>
                <a:latin typeface="Comic Sans MS" panose="030F0702030302020204" pitchFamily="66" charset="0"/>
                <a:ea typeface="微软雅黑" panose="020B0503020204020204" pitchFamily="34" charset="-122"/>
              </a:rPr>
              <a:t>ssthresh </a:t>
            </a:r>
            <a:r>
              <a:rPr lang="zh-CN" altLang="en-US" sz="1800">
                <a:solidFill>
                  <a:srgbClr val="3333CC"/>
                </a:solidFill>
                <a:latin typeface="Comic Sans MS" panose="030F0702030302020204" pitchFamily="66" charset="0"/>
                <a:ea typeface="微软雅黑" panose="020B0503020204020204" pitchFamily="34" charset="-122"/>
              </a:rPr>
              <a:t>值</a:t>
            </a:r>
          </a:p>
        </p:txBody>
      </p:sp>
      <p:sp>
        <p:nvSpPr>
          <p:cNvPr id="216" name="Line 110">
            <a:extLst>
              <a:ext uri="{FF2B5EF4-FFF2-40B4-BE49-F238E27FC236}">
                <a16:creationId xmlns:a16="http://schemas.microsoft.com/office/drawing/2014/main" id="{3524C60C-C934-4289-989F-CB9DA53CB340}"/>
              </a:ext>
            </a:extLst>
          </p:cNvPr>
          <p:cNvSpPr>
            <a:spLocks noChangeShapeType="1"/>
          </p:cNvSpPr>
          <p:nvPr/>
        </p:nvSpPr>
        <p:spPr bwMode="auto">
          <a:xfrm>
            <a:off x="6388100" y="3927475"/>
            <a:ext cx="601662"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7" name="Line 111">
            <a:extLst>
              <a:ext uri="{FF2B5EF4-FFF2-40B4-BE49-F238E27FC236}">
                <a16:creationId xmlns:a16="http://schemas.microsoft.com/office/drawing/2014/main" id="{4002C8CF-62E6-461C-94B6-08D3D6B6D897}"/>
              </a:ext>
            </a:extLst>
          </p:cNvPr>
          <p:cNvSpPr>
            <a:spLocks noChangeShapeType="1"/>
          </p:cNvSpPr>
          <p:nvPr/>
        </p:nvSpPr>
        <p:spPr bwMode="auto">
          <a:xfrm>
            <a:off x="4922837" y="4657725"/>
            <a:ext cx="558800" cy="174625"/>
          </a:xfrm>
          <a:prstGeom prst="line">
            <a:avLst/>
          </a:prstGeom>
          <a:noFill/>
          <a:ln w="952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8" name="Text Box 112">
            <a:extLst>
              <a:ext uri="{FF2B5EF4-FFF2-40B4-BE49-F238E27FC236}">
                <a16:creationId xmlns:a16="http://schemas.microsoft.com/office/drawing/2014/main" id="{0BDC2D4B-31C1-491C-9B68-F0C3739822D9}"/>
              </a:ext>
            </a:extLst>
          </p:cNvPr>
          <p:cNvSpPr txBox="1">
            <a:spLocks noChangeArrowheads="1"/>
          </p:cNvSpPr>
          <p:nvPr/>
        </p:nvSpPr>
        <p:spPr bwMode="auto">
          <a:xfrm>
            <a:off x="4073525" y="4422775"/>
            <a:ext cx="1049337"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慢启动</a:t>
            </a:r>
          </a:p>
        </p:txBody>
      </p:sp>
      <p:sp>
        <p:nvSpPr>
          <p:cNvPr id="219" name="Text Box 113">
            <a:extLst>
              <a:ext uri="{FF2B5EF4-FFF2-40B4-BE49-F238E27FC236}">
                <a16:creationId xmlns:a16="http://schemas.microsoft.com/office/drawing/2014/main" id="{C227C114-805D-4175-AF5F-D0C096CD73FD}"/>
              </a:ext>
            </a:extLst>
          </p:cNvPr>
          <p:cNvSpPr txBox="1">
            <a:spLocks noChangeArrowheads="1"/>
          </p:cNvSpPr>
          <p:nvPr/>
        </p:nvSpPr>
        <p:spPr bwMode="auto">
          <a:xfrm>
            <a:off x="4200525" y="3708400"/>
            <a:ext cx="8969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solidFill>
                  <a:srgbClr val="3333CC"/>
                </a:solidFill>
                <a:latin typeface="Comic Sans MS" panose="030F0702030302020204" pitchFamily="66" charset="0"/>
                <a:ea typeface="微软雅黑" panose="020B0503020204020204" pitchFamily="34" charset="-122"/>
              </a:rPr>
              <a:t>快恢复</a:t>
            </a:r>
          </a:p>
        </p:txBody>
      </p:sp>
      <p:sp>
        <p:nvSpPr>
          <p:cNvPr id="220" name="Line 114">
            <a:extLst>
              <a:ext uri="{FF2B5EF4-FFF2-40B4-BE49-F238E27FC236}">
                <a16:creationId xmlns:a16="http://schemas.microsoft.com/office/drawing/2014/main" id="{ECD344DB-CC5F-4155-8780-9797F84F19DE}"/>
              </a:ext>
            </a:extLst>
          </p:cNvPr>
          <p:cNvSpPr>
            <a:spLocks noChangeShapeType="1"/>
          </p:cNvSpPr>
          <p:nvPr/>
        </p:nvSpPr>
        <p:spPr bwMode="auto">
          <a:xfrm flipV="1">
            <a:off x="4954587" y="3709988"/>
            <a:ext cx="585788" cy="217487"/>
          </a:xfrm>
          <a:prstGeom prst="line">
            <a:avLst/>
          </a:prstGeom>
          <a:noFill/>
          <a:ln w="9525">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1" name="Freeform 95">
            <a:extLst>
              <a:ext uri="{FF2B5EF4-FFF2-40B4-BE49-F238E27FC236}">
                <a16:creationId xmlns:a16="http://schemas.microsoft.com/office/drawing/2014/main" id="{5D5AE1C4-9D6B-4D96-883D-69FC991FF0E9}"/>
              </a:ext>
            </a:extLst>
          </p:cNvPr>
          <p:cNvSpPr>
            <a:spLocks/>
          </p:cNvSpPr>
          <p:nvPr/>
        </p:nvSpPr>
        <p:spPr bwMode="auto">
          <a:xfrm>
            <a:off x="5330825" y="2355850"/>
            <a:ext cx="2224087" cy="1327150"/>
          </a:xfrm>
          <a:custGeom>
            <a:avLst/>
            <a:gdLst>
              <a:gd name="T0" fmla="*/ 0 w 1338"/>
              <a:gd name="T1" fmla="*/ 0 h 732"/>
              <a:gd name="T2" fmla="*/ 2147483646 w 1338"/>
              <a:gd name="T3" fmla="*/ 2147483646 h 732"/>
              <a:gd name="T4" fmla="*/ 2147483646 w 1338"/>
              <a:gd name="T5" fmla="*/ 2147483646 h 732"/>
              <a:gd name="T6" fmla="*/ 0 60000 65536"/>
              <a:gd name="T7" fmla="*/ 0 60000 65536"/>
              <a:gd name="T8" fmla="*/ 0 60000 65536"/>
            </a:gdLst>
            <a:ahLst/>
            <a:cxnLst>
              <a:cxn ang="T6">
                <a:pos x="T0" y="T1"/>
              </a:cxn>
              <a:cxn ang="T7">
                <a:pos x="T2" y="T3"/>
              </a:cxn>
              <a:cxn ang="T8">
                <a:pos x="T4" y="T5"/>
              </a:cxn>
            </a:cxnLst>
            <a:rect l="0" t="0" r="r" b="b"/>
            <a:pathLst>
              <a:path w="1338" h="732">
                <a:moveTo>
                  <a:pt x="0" y="0"/>
                </a:moveTo>
                <a:lnTo>
                  <a:pt x="138" y="732"/>
                </a:lnTo>
                <a:lnTo>
                  <a:pt x="1338" y="23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2" name="Line 85">
            <a:extLst>
              <a:ext uri="{FF2B5EF4-FFF2-40B4-BE49-F238E27FC236}">
                <a16:creationId xmlns:a16="http://schemas.microsoft.com/office/drawing/2014/main" id="{05FA8DA7-3084-4E65-A174-3A83F8C08B45}"/>
              </a:ext>
            </a:extLst>
          </p:cNvPr>
          <p:cNvSpPr>
            <a:spLocks noChangeShapeType="1"/>
          </p:cNvSpPr>
          <p:nvPr/>
        </p:nvSpPr>
        <p:spPr bwMode="auto">
          <a:xfrm>
            <a:off x="2538412" y="2366963"/>
            <a:ext cx="438785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3" name="圆角矩形 1">
            <a:extLst>
              <a:ext uri="{FF2B5EF4-FFF2-40B4-BE49-F238E27FC236}">
                <a16:creationId xmlns:a16="http://schemas.microsoft.com/office/drawing/2014/main" id="{FD857B1C-52E7-4AC7-BB4D-EC017F2AE905}"/>
              </a:ext>
            </a:extLst>
          </p:cNvPr>
          <p:cNvSpPr/>
          <p:nvPr/>
        </p:nvSpPr>
        <p:spPr bwMode="auto">
          <a:xfrm>
            <a:off x="112712" y="5430838"/>
            <a:ext cx="8928100" cy="484187"/>
          </a:xfrm>
          <a:prstGeom prst="roundRect">
            <a:avLst/>
          </a:prstGeom>
          <a:solidFill>
            <a:srgbClr val="FFCF01">
              <a:lumMod val="20000"/>
              <a:lumOff val="80000"/>
            </a:srgbClr>
          </a:solidFill>
          <a:ln w="9525" cap="flat" cmpd="sng" algn="ctr">
            <a:solidFill>
              <a:srgbClr val="000000"/>
            </a:solidFill>
            <a:prstDash val="solid"/>
            <a:miter lim="800000"/>
            <a:headEnd type="none" w="med" len="med"/>
            <a:tailEnd type="none" w="med" len="me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Linux</a:t>
            </a:r>
            <a:r>
              <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CUBIC TCP</a:t>
            </a:r>
            <a:r>
              <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2008</a:t>
            </a:r>
            <a:r>
              <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  </a:t>
            </a: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Windows</a:t>
            </a:r>
            <a:r>
              <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Compound TCP</a:t>
            </a:r>
            <a:r>
              <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1" lang="en-US" altLang="zh-CN"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2006</a:t>
            </a:r>
            <a:r>
              <a:rPr kumimoji="1" lang="zh-CN" altLang="en-US" sz="24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p>
        </p:txBody>
      </p:sp>
    </p:spTree>
    <p:extLst>
      <p:ext uri="{BB962C8B-B14F-4D97-AF65-F5344CB8AC3E}">
        <p14:creationId xmlns:p14="http://schemas.microsoft.com/office/powerpoint/2010/main" val="24209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4000" fill="hold" grpId="0" nodeType="afterEffect">
                                  <p:stCondLst>
                                    <p:cond delay="0"/>
                                  </p:stCondLst>
                                  <p:childTnLst>
                                    <p:anim calcmode="discrete" valueType="str">
                                      <p:cBhvr override="childStyle">
                                        <p:cTn id="6" dur="1000" fill="hold"/>
                                        <p:tgtEl>
                                          <p:spTgt spid="212">
                                            <p:txEl>
                                              <p:charRg st="4294967295" end="4294967295"/>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142FA-F5C6-49FC-A74E-D1DA2BFE53F7}"/>
              </a:ext>
            </a:extLst>
          </p:cNvPr>
          <p:cNvSpPr>
            <a:spLocks noGrp="1"/>
          </p:cNvSpPr>
          <p:nvPr>
            <p:ph type="title"/>
          </p:nvPr>
        </p:nvSpPr>
        <p:spPr/>
        <p:txBody>
          <a:bodyPr/>
          <a:lstStyle/>
          <a:p>
            <a:endParaRPr lang="zh-CN" altLang="en-US"/>
          </a:p>
        </p:txBody>
      </p:sp>
      <p:sp>
        <p:nvSpPr>
          <p:cNvPr id="4" name="Rectangle 4">
            <a:extLst>
              <a:ext uri="{FF2B5EF4-FFF2-40B4-BE49-F238E27FC236}">
                <a16:creationId xmlns:a16="http://schemas.microsoft.com/office/drawing/2014/main" id="{A3361C54-968D-4483-88D1-3AC8B4AD0254}"/>
              </a:ext>
            </a:extLst>
          </p:cNvPr>
          <p:cNvSpPr>
            <a:spLocks noChangeArrowheads="1"/>
          </p:cNvSpPr>
          <p:nvPr/>
        </p:nvSpPr>
        <p:spPr bwMode="auto">
          <a:xfrm>
            <a:off x="215107" y="1219200"/>
            <a:ext cx="8547894" cy="792163"/>
          </a:xfrm>
          <a:prstGeom prst="rect">
            <a:avLst/>
          </a:prstGeom>
          <a:solidFill>
            <a:srgbClr val="FFFFFF"/>
          </a:solidFill>
          <a:ln w="9525">
            <a:solidFill>
              <a:srgbClr val="000000"/>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首先讨论的是</a:t>
            </a:r>
            <a:r>
              <a:rPr kumimoji="1"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OSI</a:t>
            </a:r>
            <a:r>
              <a:rPr kumimoji="1"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参考模型中的传输层的一些概念和机制 ，然后具体介绍</a:t>
            </a:r>
            <a:r>
              <a:rPr kumimoji="1"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Internet</a:t>
            </a:r>
            <a:r>
              <a:rPr kumimoji="1" lang="zh-CN" altLang="en-US"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中的传输层协议</a:t>
            </a:r>
          </a:p>
        </p:txBody>
      </p:sp>
      <p:sp>
        <p:nvSpPr>
          <p:cNvPr id="5" name="Rectangle 7">
            <a:extLst>
              <a:ext uri="{FF2B5EF4-FFF2-40B4-BE49-F238E27FC236}">
                <a16:creationId xmlns:a16="http://schemas.microsoft.com/office/drawing/2014/main" id="{22995D94-B210-44AD-BF45-11ADB83E922D}"/>
              </a:ext>
            </a:extLst>
          </p:cNvPr>
          <p:cNvSpPr>
            <a:spLocks noChangeArrowheads="1"/>
          </p:cNvSpPr>
          <p:nvPr/>
        </p:nvSpPr>
        <p:spPr bwMode="auto">
          <a:xfrm>
            <a:off x="280194" y="2031241"/>
            <a:ext cx="841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noProof="0" dirty="0">
                <a:ln>
                  <a:noFill/>
                </a:ln>
                <a:solidFill>
                  <a:srgbClr val="333399"/>
                </a:solidFill>
                <a:effectLst/>
                <a:uLnTx/>
                <a:uFillTx/>
                <a:latin typeface="Comic Sans MS" panose="030F0702030302020204" pitchFamily="66" charset="0"/>
                <a:ea typeface="微软雅黑" panose="020B0503020204020204" pitchFamily="34" charset="-122"/>
              </a:rPr>
              <a:t>向上层提供的服务：面向连接的传输服务和无连接的传输服务</a:t>
            </a:r>
          </a:p>
        </p:txBody>
      </p:sp>
      <p:pic>
        <p:nvPicPr>
          <p:cNvPr id="6" name="Picture 9">
            <a:extLst>
              <a:ext uri="{FF2B5EF4-FFF2-40B4-BE49-F238E27FC236}">
                <a16:creationId xmlns:a16="http://schemas.microsoft.com/office/drawing/2014/main" id="{2E07042B-5490-4606-88A9-81D7A3829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7" y="2488441"/>
            <a:ext cx="7696200" cy="342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97F3A788-E736-4FBC-A058-9C24EF64F231}"/>
              </a:ext>
            </a:extLst>
          </p:cNvPr>
          <p:cNvSpPr txBox="1">
            <a:spLocks noChangeArrowheads="1"/>
          </p:cNvSpPr>
          <p:nvPr/>
        </p:nvSpPr>
        <p:spPr bwMode="auto">
          <a:xfrm>
            <a:off x="4114800" y="4800600"/>
            <a:ext cx="2017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20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TPDU</a:t>
            </a:r>
          </a:p>
        </p:txBody>
      </p:sp>
      <p:sp>
        <p:nvSpPr>
          <p:cNvPr id="8" name="Text Box 11">
            <a:extLst>
              <a:ext uri="{FF2B5EF4-FFF2-40B4-BE49-F238E27FC236}">
                <a16:creationId xmlns:a16="http://schemas.microsoft.com/office/drawing/2014/main" id="{713DADC6-5424-41BA-AA09-2FFF0B8C6F9B}"/>
              </a:ext>
            </a:extLst>
          </p:cNvPr>
          <p:cNvSpPr txBox="1">
            <a:spLocks noChangeArrowheads="1"/>
          </p:cNvSpPr>
          <p:nvPr/>
        </p:nvSpPr>
        <p:spPr bwMode="auto">
          <a:xfrm>
            <a:off x="4464843" y="5638800"/>
            <a:ext cx="446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TPDU: Transport Protocol Data Unit</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TSAP: Transport Service Access Point</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NSAP: Network Service Access Point</a:t>
            </a:r>
          </a:p>
        </p:txBody>
      </p:sp>
    </p:spTree>
    <p:extLst>
      <p:ext uri="{BB962C8B-B14F-4D97-AF65-F5344CB8AC3E}">
        <p14:creationId xmlns:p14="http://schemas.microsoft.com/office/powerpoint/2010/main" val="33429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t>8.1 </a:t>
            </a:r>
            <a:r>
              <a:rPr lang="zh-CN" altLang="en-GB" b="1" dirty="0"/>
              <a:t>传输层服务</a:t>
            </a:r>
          </a:p>
          <a:p>
            <a:pPr eaLnBrk="1" hangingPunct="1"/>
            <a:r>
              <a:rPr lang="en-GB" altLang="zh-CN" b="1" dirty="0"/>
              <a:t>8.2 </a:t>
            </a:r>
            <a:r>
              <a:rPr lang="zh-CN" altLang="en-GB" b="1" dirty="0"/>
              <a:t>传输层</a:t>
            </a:r>
            <a:r>
              <a:rPr lang="zh-CN" altLang="en-US" b="1" dirty="0"/>
              <a:t>寻址</a:t>
            </a:r>
            <a:endParaRPr lang="en-GB" altLang="zh-CN" b="1" dirty="0"/>
          </a:p>
          <a:p>
            <a:pPr eaLnBrk="1" hangingPunct="1"/>
            <a:r>
              <a:rPr lang="en-GB" altLang="zh-CN" b="1" dirty="0"/>
              <a:t>8.3 </a:t>
            </a:r>
            <a:r>
              <a:rPr lang="zh-CN" altLang="en-US" b="1" dirty="0"/>
              <a:t>传输层连接</a:t>
            </a:r>
          </a:p>
          <a:p>
            <a:pPr eaLnBrk="1" hangingPunct="1"/>
            <a:r>
              <a:rPr lang="en-US" altLang="zh-CN" b="1" dirty="0"/>
              <a:t>8.4 Internet</a:t>
            </a:r>
            <a:r>
              <a:rPr lang="zh-CN" altLang="en-US" b="1" dirty="0"/>
              <a:t>中的传输层协议</a:t>
            </a:r>
          </a:p>
          <a:p>
            <a:pPr lvl="1" eaLnBrk="1" hangingPunct="1"/>
            <a:r>
              <a:rPr lang="en-US" altLang="zh-CN" b="1" dirty="0"/>
              <a:t>8.4.1 </a:t>
            </a:r>
            <a:r>
              <a:rPr lang="zh-CN" altLang="en-US" b="1" dirty="0"/>
              <a:t>用户数据报协议</a:t>
            </a:r>
            <a:r>
              <a:rPr lang="en-US" altLang="zh-CN" b="1" dirty="0"/>
              <a:t>UDP</a:t>
            </a:r>
            <a:endParaRPr lang="en-GB" altLang="zh-CN" b="1" dirty="0"/>
          </a:p>
          <a:p>
            <a:pPr lvl="1" eaLnBrk="1" hangingPunct="1"/>
            <a:r>
              <a:rPr lang="en-US" altLang="zh-CN" b="1" dirty="0"/>
              <a:t>8.4.2 </a:t>
            </a:r>
            <a:r>
              <a:rPr lang="zh-CN" altLang="en-US" b="1" dirty="0"/>
              <a:t>传输控制协议</a:t>
            </a:r>
            <a:r>
              <a:rPr lang="en-US" altLang="zh-CN" b="1" dirty="0"/>
              <a:t>TCP</a:t>
            </a:r>
            <a:endParaRPr lang="zh-CN" altLang="en-US" b="1" dirty="0"/>
          </a:p>
          <a:p>
            <a:pPr eaLnBrk="1" hangingPunct="1"/>
            <a:r>
              <a:rPr lang="en-GB" altLang="zh-CN" b="1" dirty="0">
                <a:solidFill>
                  <a:srgbClr val="FF0000"/>
                </a:solidFill>
              </a:rPr>
              <a:t>8.5 </a:t>
            </a:r>
            <a:r>
              <a:rPr lang="en-US" altLang="zh-CN" b="1" dirty="0">
                <a:solidFill>
                  <a:srgbClr val="FF0000"/>
                </a:solidFill>
              </a:rPr>
              <a:t>Berkeley Socket </a:t>
            </a:r>
          </a:p>
          <a:p>
            <a:pPr eaLnBrk="1" hangingPunct="1">
              <a:defRPr/>
            </a:pPr>
            <a:endParaRPr lang="zh-CN" altLang="en-US" b="1" dirty="0"/>
          </a:p>
        </p:txBody>
      </p:sp>
    </p:spTree>
    <p:extLst>
      <p:ext uri="{BB962C8B-B14F-4D97-AF65-F5344CB8AC3E}">
        <p14:creationId xmlns:p14="http://schemas.microsoft.com/office/powerpoint/2010/main" val="30418098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249CE-DCA2-4EEB-9B27-24BDC69B5705}"/>
              </a:ext>
            </a:extLst>
          </p:cNvPr>
          <p:cNvSpPr>
            <a:spLocks noGrp="1"/>
          </p:cNvSpPr>
          <p:nvPr>
            <p:ph type="title"/>
          </p:nvPr>
        </p:nvSpPr>
        <p:spPr/>
        <p:txBody>
          <a:bodyPr/>
          <a:lstStyle/>
          <a:p>
            <a:r>
              <a:rPr lang="en-US" altLang="zh-CN" dirty="0"/>
              <a:t>Berkeley Socket</a:t>
            </a:r>
            <a:endParaRPr lang="zh-CN" altLang="en-US" dirty="0"/>
          </a:p>
        </p:txBody>
      </p:sp>
      <p:sp>
        <p:nvSpPr>
          <p:cNvPr id="3" name="内容占位符 2">
            <a:extLst>
              <a:ext uri="{FF2B5EF4-FFF2-40B4-BE49-F238E27FC236}">
                <a16:creationId xmlns:a16="http://schemas.microsoft.com/office/drawing/2014/main" id="{1FE8C0C9-0F1F-4BDF-A784-2821E68FCB52}"/>
              </a:ext>
            </a:extLst>
          </p:cNvPr>
          <p:cNvSpPr>
            <a:spLocks noGrp="1"/>
          </p:cNvSpPr>
          <p:nvPr>
            <p:ph idx="1"/>
          </p:nvPr>
        </p:nvSpPr>
        <p:spPr>
          <a:xfrm>
            <a:off x="685800" y="1371600"/>
            <a:ext cx="7772400" cy="4114800"/>
          </a:xfrm>
        </p:spPr>
        <p:txBody>
          <a:bodyPr/>
          <a:lstStyle/>
          <a:p>
            <a:pPr algn="just" eaLnBrk="1" hangingPunct="1">
              <a:lnSpc>
                <a:spcPct val="135000"/>
              </a:lnSpc>
            </a:pPr>
            <a:r>
              <a:rPr lang="en-US" altLang="zh-CN" sz="2400" b="1" dirty="0"/>
              <a:t>Socket</a:t>
            </a:r>
            <a:r>
              <a:rPr lang="zh-CN" altLang="en-US" sz="2400" b="1" dirty="0"/>
              <a:t>的产生和发展</a:t>
            </a:r>
          </a:p>
          <a:p>
            <a:pPr lvl="1" algn="just" eaLnBrk="1" hangingPunct="1">
              <a:lnSpc>
                <a:spcPct val="135000"/>
              </a:lnSpc>
            </a:pPr>
            <a:r>
              <a:rPr lang="zh-CN" altLang="en-US" sz="2000" b="1" dirty="0"/>
              <a:t>最初在</a:t>
            </a:r>
            <a:r>
              <a:rPr lang="en-US" altLang="zh-CN" sz="2000" b="1" dirty="0"/>
              <a:t>70</a:t>
            </a:r>
            <a:r>
              <a:rPr lang="zh-CN" altLang="en-US" sz="2000" b="1" dirty="0"/>
              <a:t>年代由加州大学</a:t>
            </a:r>
            <a:r>
              <a:rPr lang="en-US" altLang="zh-CN" sz="2000" b="1" dirty="0"/>
              <a:t>Berkeley</a:t>
            </a:r>
            <a:r>
              <a:rPr lang="zh-CN" altLang="en-US" sz="2000" b="1" dirty="0"/>
              <a:t>分校开发，其目的是为</a:t>
            </a:r>
            <a:r>
              <a:rPr lang="en-US" altLang="zh-CN" sz="2000" b="1" dirty="0"/>
              <a:t>BSD(Berkeley Software Distribution) UNIX 4.1</a:t>
            </a:r>
            <a:r>
              <a:rPr lang="zh-CN" altLang="en-US" sz="2000" b="1" dirty="0"/>
              <a:t>版操作系统提供网络通信接口。</a:t>
            </a:r>
          </a:p>
          <a:p>
            <a:pPr algn="just" eaLnBrk="1" hangingPunct="1">
              <a:lnSpc>
                <a:spcPct val="135000"/>
              </a:lnSpc>
            </a:pPr>
            <a:r>
              <a:rPr lang="en-US" altLang="zh-CN" sz="2400" b="1" dirty="0"/>
              <a:t>Socket</a:t>
            </a:r>
            <a:r>
              <a:rPr lang="zh-CN" altLang="en-US" sz="2400" b="1" dirty="0"/>
              <a:t>在各种平台下的发展</a:t>
            </a:r>
          </a:p>
          <a:p>
            <a:pPr lvl="1" algn="just" eaLnBrk="1" hangingPunct="1">
              <a:lnSpc>
                <a:spcPct val="135000"/>
              </a:lnSpc>
            </a:pPr>
            <a:r>
              <a:rPr lang="zh-CN" altLang="en-US" sz="2000" b="1" dirty="0"/>
              <a:t>随着</a:t>
            </a:r>
            <a:r>
              <a:rPr lang="en-US" altLang="zh-CN" sz="2000" b="1" dirty="0"/>
              <a:t>Berkeley Sockets</a:t>
            </a:r>
            <a:r>
              <a:rPr lang="zh-CN" altLang="en-US" sz="2000" b="1" dirty="0"/>
              <a:t>的广泛应用，九十年代初，</a:t>
            </a:r>
            <a:r>
              <a:rPr lang="en-US" altLang="zh-CN" sz="2000" b="1" dirty="0"/>
              <a:t>Sun</a:t>
            </a:r>
            <a:r>
              <a:rPr lang="zh-CN" altLang="en-US" sz="2000" b="1" dirty="0"/>
              <a:t>、</a:t>
            </a:r>
            <a:r>
              <a:rPr lang="en-US" altLang="zh-CN" sz="2000" b="1" dirty="0"/>
              <a:t>MS</a:t>
            </a:r>
            <a:r>
              <a:rPr lang="zh-CN" altLang="en-US" sz="2000" b="1" dirty="0"/>
              <a:t>等公司共同制定了适应</a:t>
            </a:r>
            <a:r>
              <a:rPr lang="en-US" altLang="zh-CN" sz="2000" b="1" dirty="0"/>
              <a:t>dos</a:t>
            </a:r>
            <a:r>
              <a:rPr lang="zh-CN" altLang="en-US" sz="2000" b="1" dirty="0"/>
              <a:t>和</a:t>
            </a:r>
            <a:r>
              <a:rPr lang="en-US" altLang="zh-CN" sz="2000" b="1" dirty="0"/>
              <a:t>win</a:t>
            </a:r>
            <a:r>
              <a:rPr lang="zh-CN" altLang="en-US" sz="2000" b="1" dirty="0"/>
              <a:t>平台的</a:t>
            </a:r>
            <a:r>
              <a:rPr lang="en-US" altLang="zh-CN" sz="2000" b="1" dirty="0"/>
              <a:t>windows sockets</a:t>
            </a:r>
            <a:r>
              <a:rPr lang="zh-CN" altLang="en-US" sz="2000" b="1" dirty="0"/>
              <a:t>的规范</a:t>
            </a:r>
            <a:r>
              <a:rPr lang="en-US" altLang="zh-CN" sz="2000" b="1" dirty="0"/>
              <a:t>(WinSock)</a:t>
            </a:r>
          </a:p>
          <a:p>
            <a:pPr lvl="1" algn="just" eaLnBrk="1" hangingPunct="1">
              <a:lnSpc>
                <a:spcPct val="135000"/>
              </a:lnSpc>
            </a:pPr>
            <a:r>
              <a:rPr lang="en-US" altLang="zh-CN" sz="2000" b="1" dirty="0"/>
              <a:t>Sun Microsystems</a:t>
            </a:r>
            <a:r>
              <a:rPr lang="zh-CN" altLang="en-US" sz="2000" b="1" dirty="0"/>
              <a:t>为</a:t>
            </a:r>
            <a:r>
              <a:rPr lang="en-US" altLang="zh-CN" sz="2000" b="1" dirty="0"/>
              <a:t>Java</a:t>
            </a:r>
            <a:r>
              <a:rPr lang="zh-CN" altLang="en-US" sz="2000" b="1" dirty="0"/>
              <a:t>也制定了网络通信的</a:t>
            </a:r>
            <a:r>
              <a:rPr lang="en-US" altLang="zh-CN" sz="2000" b="1" dirty="0"/>
              <a:t>API</a:t>
            </a:r>
          </a:p>
          <a:p>
            <a:pPr lvl="1" algn="just" eaLnBrk="1" hangingPunct="1">
              <a:lnSpc>
                <a:spcPct val="135000"/>
              </a:lnSpc>
            </a:pPr>
            <a:r>
              <a:rPr lang="en-US" altLang="zh-CN" sz="2000" b="1" dirty="0"/>
              <a:t>Linux</a:t>
            </a:r>
            <a:r>
              <a:rPr lang="zh-CN" altLang="en-US" sz="2000" b="1" dirty="0"/>
              <a:t>下的</a:t>
            </a:r>
            <a:r>
              <a:rPr lang="en-US" altLang="zh-CN" sz="2000" b="1" dirty="0"/>
              <a:t>socket</a:t>
            </a:r>
            <a:r>
              <a:rPr lang="zh-CN" altLang="en-US" sz="2000" b="1" dirty="0"/>
              <a:t>继承了</a:t>
            </a:r>
            <a:r>
              <a:rPr lang="en-US" altLang="zh-CN" sz="2000" b="1" dirty="0"/>
              <a:t>BSD sockets</a:t>
            </a:r>
            <a:r>
              <a:rPr lang="zh-CN" altLang="en-US" sz="2000" b="1" dirty="0"/>
              <a:t>的风格，但有所改动</a:t>
            </a:r>
          </a:p>
          <a:p>
            <a:endParaRPr lang="zh-CN" altLang="en-US" dirty="0"/>
          </a:p>
        </p:txBody>
      </p:sp>
    </p:spTree>
    <p:extLst>
      <p:ext uri="{BB962C8B-B14F-4D97-AF65-F5344CB8AC3E}">
        <p14:creationId xmlns:p14="http://schemas.microsoft.com/office/powerpoint/2010/main" val="2408007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B1D91-C379-4919-BF8B-887360F0F6F4}"/>
              </a:ext>
            </a:extLst>
          </p:cNvPr>
          <p:cNvSpPr>
            <a:spLocks noGrp="1"/>
          </p:cNvSpPr>
          <p:nvPr>
            <p:ph type="title"/>
          </p:nvPr>
        </p:nvSpPr>
        <p:spPr/>
        <p:txBody>
          <a:bodyPr/>
          <a:lstStyle/>
          <a:p>
            <a:r>
              <a:rPr lang="en-US" altLang="zh-CN" dirty="0"/>
              <a:t>Socket</a:t>
            </a:r>
            <a:r>
              <a:rPr lang="zh-CN" altLang="en-US" dirty="0"/>
              <a:t>原语</a:t>
            </a:r>
          </a:p>
        </p:txBody>
      </p:sp>
      <p:graphicFrame>
        <p:nvGraphicFramePr>
          <p:cNvPr id="33" name="Group 3">
            <a:extLst>
              <a:ext uri="{FF2B5EF4-FFF2-40B4-BE49-F238E27FC236}">
                <a16:creationId xmlns:a16="http://schemas.microsoft.com/office/drawing/2014/main" id="{92C7804B-310C-4D88-869D-C985CB156AF6}"/>
              </a:ext>
            </a:extLst>
          </p:cNvPr>
          <p:cNvGraphicFramePr>
            <a:graphicFrameLocks/>
          </p:cNvGraphicFramePr>
          <p:nvPr>
            <p:extLst>
              <p:ext uri="{D42A27DB-BD31-4B8C-83A1-F6EECF244321}">
                <p14:modId xmlns:p14="http://schemas.microsoft.com/office/powerpoint/2010/main" val="676956112"/>
              </p:ext>
            </p:extLst>
          </p:nvPr>
        </p:nvGraphicFramePr>
        <p:xfrm>
          <a:off x="152401" y="2133600"/>
          <a:ext cx="4135438" cy="2984502"/>
        </p:xfrm>
        <a:graphic>
          <a:graphicData uri="http://schemas.openxmlformats.org/drawingml/2006/table">
            <a:tbl>
              <a:tblPr/>
              <a:tblGrid>
                <a:gridCol w="1066799">
                  <a:extLst>
                    <a:ext uri="{9D8B030D-6E8A-4147-A177-3AD203B41FA5}">
                      <a16:colId xmlns:a16="http://schemas.microsoft.com/office/drawing/2014/main" val="20000"/>
                    </a:ext>
                  </a:extLst>
                </a:gridCol>
                <a:gridCol w="3068639">
                  <a:extLst>
                    <a:ext uri="{9D8B030D-6E8A-4147-A177-3AD203B41FA5}">
                      <a16:colId xmlns:a16="http://schemas.microsoft.com/office/drawing/2014/main" val="20001"/>
                    </a:ext>
                  </a:extLst>
                </a:gridCol>
              </a:tblGrid>
              <a:tr h="336550">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原语</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含义</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2857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725">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SOCKET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创建一个新的通信端点</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550">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BIND</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将一个本地地址关联到一个套接字上</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025">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LISTEN</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宣布愿意接收连接，给出队列大小</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ACCEPT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阻塞调用方，直到有人企图连接上来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CONNECT</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主动尝试建立一个连接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38">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SEND</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在指定的连接上发送数据</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8138">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a:ln>
                            <a:noFill/>
                          </a:ln>
                          <a:solidFill>
                            <a:schemeClr val="tx1"/>
                          </a:solidFill>
                          <a:effectLst/>
                          <a:latin typeface="Comic Sans MS" panose="030F0702030302020204" pitchFamily="66" charset="0"/>
                          <a:ea typeface="微软雅黑" panose="020B0503020204020204" pitchFamily="34" charset="-122"/>
                        </a:rPr>
                        <a:t>RECV</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从指定的连接上接收数据</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2100">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en-US" altLang="zh-CN" sz="14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CLOSE</a:t>
                      </a:r>
                    </a:p>
                  </a:txBody>
                  <a:tcPr horzOverflow="overflow">
                    <a:lnL w="2857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folHlink"/>
                        </a:buClr>
                        <a:buSzPct val="60000"/>
                        <a:buFont typeface="Wingdings" panose="05000000000000000000" pitchFamily="2" charset="2"/>
                        <a:defRPr kumimoji="1" sz="2800" kern="1200">
                          <a:solidFill>
                            <a:schemeClr val="tx1"/>
                          </a:solidFill>
                          <a:latin typeface="Tahoma" panose="020B0604030504040204" pitchFamily="34" charset="0"/>
                          <a:ea typeface="宋体" panose="02010600030101010101" pitchFamily="2" charset="-122"/>
                        </a:defRPr>
                      </a:lvl1pPr>
                      <a:lvl2pPr marL="457200" algn="l" defTabSz="914400" rtl="0" eaLnBrk="1" latinLnBrk="0" hangingPunct="1">
                        <a:spcBef>
                          <a:spcPct val="20000"/>
                        </a:spcBef>
                        <a:buClr>
                          <a:schemeClr val="hlink"/>
                        </a:buClr>
                        <a:buSzPct val="55000"/>
                        <a:buFont typeface="Wingdings" panose="05000000000000000000" pitchFamily="2" charset="2"/>
                        <a:defRPr kumimoji="1" sz="2400" kern="1200">
                          <a:solidFill>
                            <a:schemeClr val="tx1"/>
                          </a:solidFill>
                          <a:latin typeface="Tahoma" panose="020B0604030504040204" pitchFamily="34" charset="0"/>
                          <a:ea typeface="宋体" panose="02010600030101010101" pitchFamily="2" charset="-122"/>
                        </a:defRPr>
                      </a:lvl2pPr>
                      <a:lvl3pPr marL="914400" algn="l" defTabSz="914400" rtl="0" eaLnBrk="1" latinLnBrk="0" hangingPunct="1">
                        <a:spcBef>
                          <a:spcPct val="20000"/>
                        </a:spcBef>
                        <a:buClr>
                          <a:schemeClr val="folHlink"/>
                        </a:buClr>
                        <a:buSzPct val="50000"/>
                        <a:buFont typeface="Wingdings" panose="05000000000000000000" pitchFamily="2" charset="2"/>
                        <a:defRPr kumimoji="1" sz="2000" kern="1200">
                          <a:solidFill>
                            <a:schemeClr val="tx1"/>
                          </a:solidFill>
                          <a:latin typeface="Tahoma" panose="020B0604030504040204" pitchFamily="34" charset="0"/>
                          <a:ea typeface="宋体" panose="02010600030101010101" pitchFamily="2" charset="-122"/>
                        </a:defRPr>
                      </a:lvl3pPr>
                      <a:lvl4pPr marL="1371600" algn="l" defTabSz="914400" rtl="0" eaLnBrk="1" latinLnBrk="0" hangingPunct="1">
                        <a:spcBef>
                          <a:spcPct val="20000"/>
                        </a:spcBef>
                        <a:buClr>
                          <a:schemeClr val="accent2"/>
                        </a:buClr>
                        <a:buSzPct val="55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4pPr>
                      <a:lvl5pPr marL="1828800" algn="l" defTabSz="914400" rtl="0" eaLnBrk="1" latinLnBrk="0" hangingPunct="1">
                        <a:spcBef>
                          <a:spcPct val="20000"/>
                        </a:spcBef>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5pPr>
                      <a:lvl6pPr marL="22860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6pPr>
                      <a:lvl7pPr marL="27432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7pPr>
                      <a:lvl8pPr marL="32004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8pPr>
                      <a:lvl9pPr marL="3657600" algn="l" defTabSz="914400" rtl="0" eaLnBrk="1" fontAlgn="base" latinLnBrk="0" hangingPunct="1">
                        <a:spcBef>
                          <a:spcPct val="20000"/>
                        </a:spcBef>
                        <a:spcAft>
                          <a:spcPct val="0"/>
                        </a:spcAft>
                        <a:buClr>
                          <a:schemeClr val="accent1"/>
                        </a:buClr>
                        <a:buSzPct val="50000"/>
                        <a:buFont typeface="Wingdings" panose="05000000000000000000" pitchFamily="2" charset="2"/>
                        <a:defRPr kumimoji="1" sz="1800" kern="1200">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anose="05000000000000000000" pitchFamily="2" charset="2"/>
                        <a:buNone/>
                        <a:tabLst/>
                      </a:pPr>
                      <a:r>
                        <a:rPr kumimoji="1" lang="zh-CN" altLang="en-US" sz="14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rPr>
                        <a:t>释放指定的连接</a:t>
                      </a:r>
                    </a:p>
                  </a:txBody>
                  <a:tcPr horzOverflow="overflow">
                    <a:lnL w="12700" cap="flat" cmpd="sng" algn="ctr">
                      <a:solidFill>
                        <a:srgbClr val="000000"/>
                      </a:solidFill>
                      <a:prstDash val="solid"/>
                      <a:miter lim="800000"/>
                      <a:headEnd type="none" w="med" len="med"/>
                      <a:tailEnd type="none" w="med" len="med"/>
                    </a:lnL>
                    <a:lnR w="2857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857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pSp>
        <p:nvGrpSpPr>
          <p:cNvPr id="34" name="Group 35">
            <a:extLst>
              <a:ext uri="{FF2B5EF4-FFF2-40B4-BE49-F238E27FC236}">
                <a16:creationId xmlns:a16="http://schemas.microsoft.com/office/drawing/2014/main" id="{59F81129-DB03-4D64-BDCF-78CC4CF5D5E5}"/>
              </a:ext>
            </a:extLst>
          </p:cNvPr>
          <p:cNvGrpSpPr>
            <a:grpSpLocks/>
          </p:cNvGrpSpPr>
          <p:nvPr/>
        </p:nvGrpSpPr>
        <p:grpSpPr bwMode="auto">
          <a:xfrm>
            <a:off x="4427538" y="2084388"/>
            <a:ext cx="4465637" cy="3222625"/>
            <a:chOff x="884" y="1026"/>
            <a:chExt cx="3901" cy="3024"/>
          </a:xfrm>
        </p:grpSpPr>
        <p:sp>
          <p:nvSpPr>
            <p:cNvPr id="35" name="Rectangle 36">
              <a:extLst>
                <a:ext uri="{FF2B5EF4-FFF2-40B4-BE49-F238E27FC236}">
                  <a16:creationId xmlns:a16="http://schemas.microsoft.com/office/drawing/2014/main" id="{EE06BAF9-B3C6-43B2-BE2A-2278A2AEFCDB}"/>
                </a:ext>
              </a:extLst>
            </p:cNvPr>
            <p:cNvSpPr>
              <a:spLocks noChangeArrowheads="1"/>
            </p:cNvSpPr>
            <p:nvPr/>
          </p:nvSpPr>
          <p:spPr bwMode="auto">
            <a:xfrm>
              <a:off x="884" y="1026"/>
              <a:ext cx="3888" cy="3024"/>
            </a:xfrm>
            <a:prstGeom prst="rect">
              <a:avLst/>
            </a:prstGeom>
            <a:solidFill>
              <a:srgbClr val="00E4A8"/>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zh-CN" altLang="en-US" sz="1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36" name="Line 37">
              <a:extLst>
                <a:ext uri="{FF2B5EF4-FFF2-40B4-BE49-F238E27FC236}">
                  <a16:creationId xmlns:a16="http://schemas.microsoft.com/office/drawing/2014/main" id="{970B03C4-4949-4860-B93C-B6D8213DA4C6}"/>
                </a:ext>
              </a:extLst>
            </p:cNvPr>
            <p:cNvSpPr>
              <a:spLocks noChangeShapeType="1"/>
            </p:cNvSpPr>
            <p:nvPr/>
          </p:nvSpPr>
          <p:spPr bwMode="auto">
            <a:xfrm>
              <a:off x="897" y="1986"/>
              <a:ext cx="3888"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ndParaRPr>
            </a:p>
          </p:txBody>
        </p:sp>
        <p:sp>
          <p:nvSpPr>
            <p:cNvPr id="37" name="Line 38">
              <a:extLst>
                <a:ext uri="{FF2B5EF4-FFF2-40B4-BE49-F238E27FC236}">
                  <a16:creationId xmlns:a16="http://schemas.microsoft.com/office/drawing/2014/main" id="{CC3FA346-F195-4936-9EE7-DE347B7A1688}"/>
                </a:ext>
              </a:extLst>
            </p:cNvPr>
            <p:cNvSpPr>
              <a:spLocks noChangeShapeType="1"/>
            </p:cNvSpPr>
            <p:nvPr/>
          </p:nvSpPr>
          <p:spPr bwMode="auto">
            <a:xfrm>
              <a:off x="897" y="2754"/>
              <a:ext cx="3888"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ndParaRPr>
            </a:p>
          </p:txBody>
        </p:sp>
        <p:sp>
          <p:nvSpPr>
            <p:cNvPr id="38" name="Line 39">
              <a:extLst>
                <a:ext uri="{FF2B5EF4-FFF2-40B4-BE49-F238E27FC236}">
                  <a16:creationId xmlns:a16="http://schemas.microsoft.com/office/drawing/2014/main" id="{099C8A8C-62A4-4EC3-885F-036B27807658}"/>
                </a:ext>
              </a:extLst>
            </p:cNvPr>
            <p:cNvSpPr>
              <a:spLocks noChangeShapeType="1"/>
            </p:cNvSpPr>
            <p:nvPr/>
          </p:nvSpPr>
          <p:spPr bwMode="auto">
            <a:xfrm>
              <a:off x="897" y="3378"/>
              <a:ext cx="3888" cy="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ndParaRPr>
            </a:p>
          </p:txBody>
        </p:sp>
        <p:sp>
          <p:nvSpPr>
            <p:cNvPr id="39" name="Text Box 40">
              <a:extLst>
                <a:ext uri="{FF2B5EF4-FFF2-40B4-BE49-F238E27FC236}">
                  <a16:creationId xmlns:a16="http://schemas.microsoft.com/office/drawing/2014/main" id="{48032B25-C77F-44EB-9551-AB082895920A}"/>
                </a:ext>
              </a:extLst>
            </p:cNvPr>
            <p:cNvSpPr txBox="1">
              <a:spLocks noChangeArrowheads="1"/>
            </p:cNvSpPr>
            <p:nvPr/>
          </p:nvSpPr>
          <p:spPr bwMode="auto">
            <a:xfrm>
              <a:off x="945" y="1287"/>
              <a:ext cx="1205"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Application</a:t>
              </a:r>
            </a:p>
          </p:txBody>
        </p:sp>
        <p:sp>
          <p:nvSpPr>
            <p:cNvPr id="40" name="Text Box 41">
              <a:extLst>
                <a:ext uri="{FF2B5EF4-FFF2-40B4-BE49-F238E27FC236}">
                  <a16:creationId xmlns:a16="http://schemas.microsoft.com/office/drawing/2014/main" id="{8F4688D3-0880-44F2-97F4-EB69424497E4}"/>
                </a:ext>
              </a:extLst>
            </p:cNvPr>
            <p:cNvSpPr txBox="1">
              <a:spLocks noChangeArrowheads="1"/>
            </p:cNvSpPr>
            <p:nvPr/>
          </p:nvSpPr>
          <p:spPr bwMode="auto">
            <a:xfrm>
              <a:off x="994" y="2295"/>
              <a:ext cx="1108"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Transport</a:t>
              </a:r>
            </a:p>
          </p:txBody>
        </p:sp>
        <p:sp>
          <p:nvSpPr>
            <p:cNvPr id="41" name="Text Box 42">
              <a:extLst>
                <a:ext uri="{FF2B5EF4-FFF2-40B4-BE49-F238E27FC236}">
                  <a16:creationId xmlns:a16="http://schemas.microsoft.com/office/drawing/2014/main" id="{6421825E-2625-46D6-8D63-DA004F0EF539}"/>
                </a:ext>
              </a:extLst>
            </p:cNvPr>
            <p:cNvSpPr txBox="1">
              <a:spLocks noChangeArrowheads="1"/>
            </p:cNvSpPr>
            <p:nvPr/>
          </p:nvSpPr>
          <p:spPr bwMode="auto">
            <a:xfrm>
              <a:off x="994" y="2989"/>
              <a:ext cx="81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200" b="0" i="0" u="none" strike="noStrike" kern="0" cap="none" spc="0" normalizeH="0" noProof="0" dirty="0">
                  <a:ln>
                    <a:noFill/>
                  </a:ln>
                  <a:solidFill>
                    <a:srgbClr val="000000"/>
                  </a:solidFill>
                  <a:effectLst/>
                  <a:uLnTx/>
                  <a:uFillTx/>
                  <a:latin typeface="Comic Sans MS" panose="030F0702030302020204" pitchFamily="66" charset="0"/>
                  <a:ea typeface="宋体" panose="02010600030101010101" pitchFamily="2" charset="-122"/>
                </a:rPr>
                <a:t>Network</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200" b="0" i="0" u="none" strike="noStrike" kern="0" cap="none" spc="0" normalizeH="0" noProof="0" dirty="0">
                  <a:ln>
                    <a:noFill/>
                  </a:ln>
                  <a:solidFill>
                    <a:srgbClr val="000000"/>
                  </a:solidFill>
                  <a:effectLst/>
                  <a:uLnTx/>
                  <a:uFillTx/>
                  <a:latin typeface="Comic Sans MS" panose="030F0702030302020204" pitchFamily="66" charset="0"/>
                  <a:ea typeface="宋体" panose="02010600030101010101" pitchFamily="2" charset="-122"/>
                </a:rPr>
                <a:t>(Internet)</a:t>
              </a:r>
            </a:p>
          </p:txBody>
        </p:sp>
        <p:sp>
          <p:nvSpPr>
            <p:cNvPr id="42" name="Text Box 43">
              <a:extLst>
                <a:ext uri="{FF2B5EF4-FFF2-40B4-BE49-F238E27FC236}">
                  <a16:creationId xmlns:a16="http://schemas.microsoft.com/office/drawing/2014/main" id="{DACC2BBF-AE2C-484F-A877-E19F1A1210E7}"/>
                </a:ext>
              </a:extLst>
            </p:cNvPr>
            <p:cNvSpPr txBox="1">
              <a:spLocks noChangeArrowheads="1"/>
            </p:cNvSpPr>
            <p:nvPr/>
          </p:nvSpPr>
          <p:spPr bwMode="auto">
            <a:xfrm>
              <a:off x="994" y="3613"/>
              <a:ext cx="135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2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Data-link</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2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(Host-to-Network)</a:t>
              </a:r>
            </a:p>
          </p:txBody>
        </p:sp>
        <p:sp>
          <p:nvSpPr>
            <p:cNvPr id="43" name="Rectangle 44">
              <a:extLst>
                <a:ext uri="{FF2B5EF4-FFF2-40B4-BE49-F238E27FC236}">
                  <a16:creationId xmlns:a16="http://schemas.microsoft.com/office/drawing/2014/main" id="{18858F16-5702-4CEC-BACD-680E01834EDC}"/>
                </a:ext>
              </a:extLst>
            </p:cNvPr>
            <p:cNvSpPr>
              <a:spLocks noChangeArrowheads="1"/>
            </p:cNvSpPr>
            <p:nvPr/>
          </p:nvSpPr>
          <p:spPr bwMode="auto">
            <a:xfrm>
              <a:off x="897" y="1698"/>
              <a:ext cx="3888" cy="288"/>
            </a:xfrm>
            <a:prstGeom prst="rect">
              <a:avLst/>
            </a:prstGeom>
            <a:solidFill>
              <a:srgbClr val="FF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Sockets API</a:t>
              </a:r>
            </a:p>
          </p:txBody>
        </p:sp>
        <p:sp>
          <p:nvSpPr>
            <p:cNvPr id="44" name="Rectangle 45">
              <a:extLst>
                <a:ext uri="{FF2B5EF4-FFF2-40B4-BE49-F238E27FC236}">
                  <a16:creationId xmlns:a16="http://schemas.microsoft.com/office/drawing/2014/main" id="{BD6712A3-188C-433B-B334-73E1CEA76E43}"/>
                </a:ext>
              </a:extLst>
            </p:cNvPr>
            <p:cNvSpPr>
              <a:spLocks noChangeArrowheads="1"/>
            </p:cNvSpPr>
            <p:nvPr/>
          </p:nvSpPr>
          <p:spPr bwMode="auto">
            <a:xfrm>
              <a:off x="2289" y="2178"/>
              <a:ext cx="720" cy="384"/>
            </a:xfrm>
            <a:prstGeom prst="rect">
              <a:avLst/>
            </a:prstGeom>
            <a:solidFill>
              <a:srgbClr val="FF00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0" i="0" u="none" strike="noStrike" kern="0" cap="none" spc="0" normalizeH="0" noProof="0" dirty="0">
                  <a:ln>
                    <a:noFill/>
                  </a:ln>
                  <a:solidFill>
                    <a:srgbClr val="000000"/>
                  </a:solidFill>
                  <a:effectLst/>
                  <a:uLnTx/>
                  <a:uFillTx/>
                  <a:latin typeface="Comic Sans MS" panose="030F0702030302020204" pitchFamily="66" charset="0"/>
                  <a:ea typeface="宋体" panose="02010600030101010101" pitchFamily="2" charset="-122"/>
                </a:rPr>
                <a:t>TCP</a:t>
              </a:r>
            </a:p>
          </p:txBody>
        </p:sp>
        <p:sp>
          <p:nvSpPr>
            <p:cNvPr id="45" name="Rectangle 46">
              <a:extLst>
                <a:ext uri="{FF2B5EF4-FFF2-40B4-BE49-F238E27FC236}">
                  <a16:creationId xmlns:a16="http://schemas.microsoft.com/office/drawing/2014/main" id="{04D6A3EA-0541-410D-9660-10261CDA82E8}"/>
                </a:ext>
              </a:extLst>
            </p:cNvPr>
            <p:cNvSpPr>
              <a:spLocks noChangeArrowheads="1"/>
            </p:cNvSpPr>
            <p:nvPr/>
          </p:nvSpPr>
          <p:spPr bwMode="auto">
            <a:xfrm>
              <a:off x="3537" y="2178"/>
              <a:ext cx="720" cy="384"/>
            </a:xfrm>
            <a:prstGeom prst="rect">
              <a:avLst/>
            </a:prstGeom>
            <a:solidFill>
              <a:srgbClr val="FF00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UDP</a:t>
              </a:r>
            </a:p>
          </p:txBody>
        </p:sp>
        <p:sp>
          <p:nvSpPr>
            <p:cNvPr id="46" name="Rectangle 47">
              <a:extLst>
                <a:ext uri="{FF2B5EF4-FFF2-40B4-BE49-F238E27FC236}">
                  <a16:creationId xmlns:a16="http://schemas.microsoft.com/office/drawing/2014/main" id="{087FD8A4-7870-4405-9841-1A4781C5DF99}"/>
                </a:ext>
              </a:extLst>
            </p:cNvPr>
            <p:cNvSpPr>
              <a:spLocks noChangeArrowheads="1"/>
            </p:cNvSpPr>
            <p:nvPr/>
          </p:nvSpPr>
          <p:spPr bwMode="auto">
            <a:xfrm>
              <a:off x="2769" y="1074"/>
              <a:ext cx="1008" cy="480"/>
            </a:xfrm>
            <a:prstGeom prst="rect">
              <a:avLst/>
            </a:prstGeom>
            <a:solidFill>
              <a:srgbClr val="FF00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My</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6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Program</a:t>
              </a:r>
              <a:endParaRPr kumimoji="0" lang="en-US" altLang="zh-CN" sz="18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47" name="Rectangle 48">
              <a:extLst>
                <a:ext uri="{FF2B5EF4-FFF2-40B4-BE49-F238E27FC236}">
                  <a16:creationId xmlns:a16="http://schemas.microsoft.com/office/drawing/2014/main" id="{E80B0CAF-7DA3-4C6D-BCE1-0C8068A91421}"/>
                </a:ext>
              </a:extLst>
            </p:cNvPr>
            <p:cNvSpPr>
              <a:spLocks noChangeArrowheads="1"/>
            </p:cNvSpPr>
            <p:nvPr/>
          </p:nvSpPr>
          <p:spPr bwMode="auto">
            <a:xfrm>
              <a:off x="2961" y="2898"/>
              <a:ext cx="720" cy="384"/>
            </a:xfrm>
            <a:prstGeom prst="rect">
              <a:avLst/>
            </a:prstGeom>
            <a:solidFill>
              <a:srgbClr val="FF00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rPr>
                <a:t>IP</a:t>
              </a:r>
            </a:p>
          </p:txBody>
        </p:sp>
        <p:sp>
          <p:nvSpPr>
            <p:cNvPr id="48" name="Line 49">
              <a:extLst>
                <a:ext uri="{FF2B5EF4-FFF2-40B4-BE49-F238E27FC236}">
                  <a16:creationId xmlns:a16="http://schemas.microsoft.com/office/drawing/2014/main" id="{4C927E1C-040C-45AC-BC0E-4075DDA6C602}"/>
                </a:ext>
              </a:extLst>
            </p:cNvPr>
            <p:cNvSpPr>
              <a:spLocks noChangeShapeType="1"/>
            </p:cNvSpPr>
            <p:nvPr/>
          </p:nvSpPr>
          <p:spPr bwMode="auto">
            <a:xfrm>
              <a:off x="2625" y="2514"/>
              <a:ext cx="576" cy="432"/>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ndParaRPr>
            </a:p>
          </p:txBody>
        </p:sp>
        <p:sp>
          <p:nvSpPr>
            <p:cNvPr id="49" name="Line 50">
              <a:extLst>
                <a:ext uri="{FF2B5EF4-FFF2-40B4-BE49-F238E27FC236}">
                  <a16:creationId xmlns:a16="http://schemas.microsoft.com/office/drawing/2014/main" id="{1AE5C685-4051-467E-B0DE-1CC3EA4BCB4E}"/>
                </a:ext>
              </a:extLst>
            </p:cNvPr>
            <p:cNvSpPr>
              <a:spLocks noChangeShapeType="1"/>
            </p:cNvSpPr>
            <p:nvPr/>
          </p:nvSpPr>
          <p:spPr bwMode="auto">
            <a:xfrm flipH="1">
              <a:off x="3393" y="2514"/>
              <a:ext cx="480" cy="432"/>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ndParaRPr>
            </a:p>
          </p:txBody>
        </p:sp>
        <p:sp>
          <p:nvSpPr>
            <p:cNvPr id="50" name="Line 51">
              <a:extLst>
                <a:ext uri="{FF2B5EF4-FFF2-40B4-BE49-F238E27FC236}">
                  <a16:creationId xmlns:a16="http://schemas.microsoft.com/office/drawing/2014/main" id="{C685B7E8-FECB-47EB-8DE8-53BF78686BB8}"/>
                </a:ext>
              </a:extLst>
            </p:cNvPr>
            <p:cNvSpPr>
              <a:spLocks noChangeShapeType="1"/>
            </p:cNvSpPr>
            <p:nvPr/>
          </p:nvSpPr>
          <p:spPr bwMode="auto">
            <a:xfrm>
              <a:off x="3297" y="3234"/>
              <a:ext cx="1" cy="48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ndParaRPr>
            </a:p>
          </p:txBody>
        </p:sp>
        <p:sp>
          <p:nvSpPr>
            <p:cNvPr id="51" name="AutoShape 52">
              <a:extLst>
                <a:ext uri="{FF2B5EF4-FFF2-40B4-BE49-F238E27FC236}">
                  <a16:creationId xmlns:a16="http://schemas.microsoft.com/office/drawing/2014/main" id="{C1600126-52EB-48BE-8123-F0EBBE313249}"/>
                </a:ext>
              </a:extLst>
            </p:cNvPr>
            <p:cNvSpPr>
              <a:spLocks noChangeArrowheads="1"/>
            </p:cNvSpPr>
            <p:nvPr/>
          </p:nvSpPr>
          <p:spPr bwMode="auto">
            <a:xfrm>
              <a:off x="2097" y="1794"/>
              <a:ext cx="336" cy="96"/>
            </a:xfrm>
            <a:prstGeom prst="flowChartAlternateProcess">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2" name="AutoShape 53">
              <a:extLst>
                <a:ext uri="{FF2B5EF4-FFF2-40B4-BE49-F238E27FC236}">
                  <a16:creationId xmlns:a16="http://schemas.microsoft.com/office/drawing/2014/main" id="{3F8B2FA3-DB51-480F-B643-693742D38AA2}"/>
                </a:ext>
              </a:extLst>
            </p:cNvPr>
            <p:cNvSpPr>
              <a:spLocks noChangeArrowheads="1"/>
            </p:cNvSpPr>
            <p:nvPr/>
          </p:nvSpPr>
          <p:spPr bwMode="auto">
            <a:xfrm>
              <a:off x="2577" y="1938"/>
              <a:ext cx="192" cy="336"/>
            </a:xfrm>
            <a:prstGeom prst="upDownArrow">
              <a:avLst>
                <a:gd name="adj1" fmla="val 50000"/>
                <a:gd name="adj2" fmla="val 3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3" name="AutoShape 54">
              <a:extLst>
                <a:ext uri="{FF2B5EF4-FFF2-40B4-BE49-F238E27FC236}">
                  <a16:creationId xmlns:a16="http://schemas.microsoft.com/office/drawing/2014/main" id="{6517825A-D9F2-46DC-9860-C635FF5C4145}"/>
                </a:ext>
              </a:extLst>
            </p:cNvPr>
            <p:cNvSpPr>
              <a:spLocks noChangeArrowheads="1"/>
            </p:cNvSpPr>
            <p:nvPr/>
          </p:nvSpPr>
          <p:spPr bwMode="auto">
            <a:xfrm>
              <a:off x="3153" y="1554"/>
              <a:ext cx="192" cy="192"/>
            </a:xfrm>
            <a:prstGeom prst="upDownArrow">
              <a:avLst>
                <a:gd name="adj1" fmla="val 50000"/>
                <a:gd name="adj2" fmla="val 20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4" name="AutoShape 55">
              <a:extLst>
                <a:ext uri="{FF2B5EF4-FFF2-40B4-BE49-F238E27FC236}">
                  <a16:creationId xmlns:a16="http://schemas.microsoft.com/office/drawing/2014/main" id="{17E7B29F-7689-46FC-BDD8-26349040C1BA}"/>
                </a:ext>
              </a:extLst>
            </p:cNvPr>
            <p:cNvSpPr>
              <a:spLocks noChangeArrowheads="1"/>
            </p:cNvSpPr>
            <p:nvPr/>
          </p:nvSpPr>
          <p:spPr bwMode="auto">
            <a:xfrm>
              <a:off x="2529" y="1794"/>
              <a:ext cx="336" cy="96"/>
            </a:xfrm>
            <a:prstGeom prst="flowChartAlternateProcess">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5" name="AutoShape 56">
              <a:extLst>
                <a:ext uri="{FF2B5EF4-FFF2-40B4-BE49-F238E27FC236}">
                  <a16:creationId xmlns:a16="http://schemas.microsoft.com/office/drawing/2014/main" id="{3B0E6B8C-C2F5-4969-B1EE-83B00E681493}"/>
                </a:ext>
              </a:extLst>
            </p:cNvPr>
            <p:cNvSpPr>
              <a:spLocks noChangeArrowheads="1"/>
            </p:cNvSpPr>
            <p:nvPr/>
          </p:nvSpPr>
          <p:spPr bwMode="auto">
            <a:xfrm>
              <a:off x="2961" y="1794"/>
              <a:ext cx="336" cy="96"/>
            </a:xfrm>
            <a:prstGeom prst="flowChartAlternateProcess">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6" name="AutoShape 57">
              <a:extLst>
                <a:ext uri="{FF2B5EF4-FFF2-40B4-BE49-F238E27FC236}">
                  <a16:creationId xmlns:a16="http://schemas.microsoft.com/office/drawing/2014/main" id="{B1E3DE88-900D-4535-991F-9B673345C692}"/>
                </a:ext>
              </a:extLst>
            </p:cNvPr>
            <p:cNvSpPr>
              <a:spLocks noChangeArrowheads="1"/>
            </p:cNvSpPr>
            <p:nvPr/>
          </p:nvSpPr>
          <p:spPr bwMode="auto">
            <a:xfrm>
              <a:off x="3393" y="1794"/>
              <a:ext cx="336" cy="96"/>
            </a:xfrm>
            <a:prstGeom prst="flowChartAlternateProcess">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7" name="AutoShape 58">
              <a:extLst>
                <a:ext uri="{FF2B5EF4-FFF2-40B4-BE49-F238E27FC236}">
                  <a16:creationId xmlns:a16="http://schemas.microsoft.com/office/drawing/2014/main" id="{EF730803-298A-421E-8B90-387FEB2B9601}"/>
                </a:ext>
              </a:extLst>
            </p:cNvPr>
            <p:cNvSpPr>
              <a:spLocks noChangeArrowheads="1"/>
            </p:cNvSpPr>
            <p:nvPr/>
          </p:nvSpPr>
          <p:spPr bwMode="auto">
            <a:xfrm>
              <a:off x="3825" y="1794"/>
              <a:ext cx="336" cy="96"/>
            </a:xfrm>
            <a:prstGeom prst="flowChartAlternateProcess">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8" name="AutoShape 59">
              <a:extLst>
                <a:ext uri="{FF2B5EF4-FFF2-40B4-BE49-F238E27FC236}">
                  <a16:creationId xmlns:a16="http://schemas.microsoft.com/office/drawing/2014/main" id="{FE73B832-070C-4144-90CE-A9EB95D9E41D}"/>
                </a:ext>
              </a:extLst>
            </p:cNvPr>
            <p:cNvSpPr>
              <a:spLocks noChangeArrowheads="1"/>
            </p:cNvSpPr>
            <p:nvPr/>
          </p:nvSpPr>
          <p:spPr bwMode="auto">
            <a:xfrm>
              <a:off x="4257" y="1794"/>
              <a:ext cx="336" cy="96"/>
            </a:xfrm>
            <a:prstGeom prst="flowChartAlternateProcess">
              <a:avLst/>
            </a:prstGeom>
            <a:solidFill>
              <a:srgbClr val="FFCF0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sp>
          <p:nvSpPr>
            <p:cNvPr id="59" name="AutoShape 60">
              <a:extLst>
                <a:ext uri="{FF2B5EF4-FFF2-40B4-BE49-F238E27FC236}">
                  <a16:creationId xmlns:a16="http://schemas.microsoft.com/office/drawing/2014/main" id="{DD864146-9260-4334-B224-CFE7574F3D3B}"/>
                </a:ext>
              </a:extLst>
            </p:cNvPr>
            <p:cNvSpPr>
              <a:spLocks noChangeArrowheads="1"/>
            </p:cNvSpPr>
            <p:nvPr/>
          </p:nvSpPr>
          <p:spPr bwMode="auto">
            <a:xfrm>
              <a:off x="3825" y="1938"/>
              <a:ext cx="192" cy="336"/>
            </a:xfrm>
            <a:prstGeom prst="upDownArrow">
              <a:avLst>
                <a:gd name="adj1" fmla="val 50000"/>
                <a:gd name="adj2" fmla="val 35000"/>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宋体" panose="02010600030101010101" pitchFamily="2" charset="-122"/>
              </a:endParaRPr>
            </a:p>
          </p:txBody>
        </p:sp>
      </p:grpSp>
      <p:sp>
        <p:nvSpPr>
          <p:cNvPr id="60" name="Text Box 61">
            <a:extLst>
              <a:ext uri="{FF2B5EF4-FFF2-40B4-BE49-F238E27FC236}">
                <a16:creationId xmlns:a16="http://schemas.microsoft.com/office/drawing/2014/main" id="{3CC98A35-13CC-494E-8223-757DA853C679}"/>
              </a:ext>
            </a:extLst>
          </p:cNvPr>
          <p:cNvSpPr txBox="1">
            <a:spLocks noChangeArrowheads="1"/>
          </p:cNvSpPr>
          <p:nvPr/>
        </p:nvSpPr>
        <p:spPr bwMode="auto">
          <a:xfrm>
            <a:off x="539750" y="522922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zh-CN"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a:t>
            </a:r>
            <a:r>
              <a:rPr kumimoji="1" lang="zh-CN" altLang="en-US" sz="1800" b="0"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套接字原语</a:t>
            </a:r>
          </a:p>
        </p:txBody>
      </p:sp>
    </p:spTree>
    <p:extLst>
      <p:ext uri="{BB962C8B-B14F-4D97-AF65-F5344CB8AC3E}">
        <p14:creationId xmlns:p14="http://schemas.microsoft.com/office/powerpoint/2010/main" val="2109314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A3227-F07C-44BA-846F-89A505561459}"/>
              </a:ext>
            </a:extLst>
          </p:cNvPr>
          <p:cNvSpPr>
            <a:spLocks noGrp="1"/>
          </p:cNvSpPr>
          <p:nvPr>
            <p:ph type="title"/>
          </p:nvPr>
        </p:nvSpPr>
        <p:spPr/>
        <p:txBody>
          <a:bodyPr/>
          <a:lstStyle/>
          <a:p>
            <a:r>
              <a:rPr lang="en-US" altLang="zh-CN" dirty="0"/>
              <a:t>Socket</a:t>
            </a:r>
            <a:r>
              <a:rPr lang="zh-CN" altLang="en-US" dirty="0"/>
              <a:t>到</a:t>
            </a:r>
            <a:r>
              <a:rPr lang="en-US" altLang="zh-CN" dirty="0"/>
              <a:t>Socket</a:t>
            </a:r>
            <a:r>
              <a:rPr lang="zh-CN" altLang="en-US" dirty="0"/>
              <a:t>的通信</a:t>
            </a:r>
          </a:p>
        </p:txBody>
      </p:sp>
      <p:sp>
        <p:nvSpPr>
          <p:cNvPr id="4" name="Rectangle 3">
            <a:extLst>
              <a:ext uri="{FF2B5EF4-FFF2-40B4-BE49-F238E27FC236}">
                <a16:creationId xmlns:a16="http://schemas.microsoft.com/office/drawing/2014/main" id="{E5EC71EF-977E-4E23-800D-55999E8A22A7}"/>
              </a:ext>
            </a:extLst>
          </p:cNvPr>
          <p:cNvSpPr>
            <a:spLocks noChangeArrowheads="1"/>
          </p:cNvSpPr>
          <p:nvPr/>
        </p:nvSpPr>
        <p:spPr bwMode="auto">
          <a:xfrm>
            <a:off x="808037" y="1330325"/>
            <a:ext cx="2716213" cy="3395663"/>
          </a:xfrm>
          <a:prstGeom prst="rect">
            <a:avLst/>
          </a:prstGeom>
          <a:solidFill>
            <a:srgbClr val="00E4A8"/>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 name="Line 4">
            <a:extLst>
              <a:ext uri="{FF2B5EF4-FFF2-40B4-BE49-F238E27FC236}">
                <a16:creationId xmlns:a16="http://schemas.microsoft.com/office/drawing/2014/main" id="{5EDCB60C-3F7D-43F6-BFEE-DB45327AA3F1}"/>
              </a:ext>
            </a:extLst>
          </p:cNvPr>
          <p:cNvSpPr>
            <a:spLocks noChangeShapeType="1"/>
          </p:cNvSpPr>
          <p:nvPr/>
        </p:nvSpPr>
        <p:spPr bwMode="auto">
          <a:xfrm>
            <a:off x="808037" y="2501900"/>
            <a:ext cx="271621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 name="Line 5">
            <a:extLst>
              <a:ext uri="{FF2B5EF4-FFF2-40B4-BE49-F238E27FC236}">
                <a16:creationId xmlns:a16="http://schemas.microsoft.com/office/drawing/2014/main" id="{B844CA2B-A5BB-464E-98C1-ED0623C207CA}"/>
              </a:ext>
            </a:extLst>
          </p:cNvPr>
          <p:cNvSpPr>
            <a:spLocks noChangeShapeType="1"/>
          </p:cNvSpPr>
          <p:nvPr/>
        </p:nvSpPr>
        <p:spPr bwMode="auto">
          <a:xfrm>
            <a:off x="808037" y="3671888"/>
            <a:ext cx="2716213" cy="1587"/>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Rectangle 6">
            <a:extLst>
              <a:ext uri="{FF2B5EF4-FFF2-40B4-BE49-F238E27FC236}">
                <a16:creationId xmlns:a16="http://schemas.microsoft.com/office/drawing/2014/main" id="{9D619204-4B5C-429B-A31E-6D6AB02D8074}"/>
              </a:ext>
            </a:extLst>
          </p:cNvPr>
          <p:cNvSpPr>
            <a:spLocks noChangeArrowheads="1"/>
          </p:cNvSpPr>
          <p:nvPr/>
        </p:nvSpPr>
        <p:spPr bwMode="auto">
          <a:xfrm>
            <a:off x="1066800" y="1447800"/>
            <a:ext cx="2133600" cy="877888"/>
          </a:xfrm>
          <a:prstGeom prst="rect">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Client Process</a:t>
            </a:r>
          </a:p>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socket</a:t>
            </a:r>
            <a:endPar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 name="Rectangle 7">
            <a:extLst>
              <a:ext uri="{FF2B5EF4-FFF2-40B4-BE49-F238E27FC236}">
                <a16:creationId xmlns:a16="http://schemas.microsoft.com/office/drawing/2014/main" id="{31E87722-5612-4A85-A0F1-6F86AE41C26C}"/>
              </a:ext>
            </a:extLst>
          </p:cNvPr>
          <p:cNvSpPr>
            <a:spLocks noChangeArrowheads="1"/>
          </p:cNvSpPr>
          <p:nvPr/>
        </p:nvSpPr>
        <p:spPr bwMode="auto">
          <a:xfrm>
            <a:off x="979487" y="2667000"/>
            <a:ext cx="2392363" cy="877888"/>
          </a:xfrm>
          <a:prstGeom prst="rect">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ports</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TCP/UDP</a:t>
            </a:r>
            <a:endPar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Rectangle 8">
            <a:extLst>
              <a:ext uri="{FF2B5EF4-FFF2-40B4-BE49-F238E27FC236}">
                <a16:creationId xmlns:a16="http://schemas.microsoft.com/office/drawing/2014/main" id="{4A8EDFE9-FFB3-4082-9995-76F05281DDFB}"/>
              </a:ext>
            </a:extLst>
          </p:cNvPr>
          <p:cNvSpPr>
            <a:spLocks noChangeArrowheads="1"/>
          </p:cNvSpPr>
          <p:nvPr/>
        </p:nvSpPr>
        <p:spPr bwMode="auto">
          <a:xfrm>
            <a:off x="1454150" y="3789363"/>
            <a:ext cx="1358900" cy="877887"/>
          </a:xfrm>
          <a:prstGeom prst="rect">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endPar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Rectangle 9">
            <a:extLst>
              <a:ext uri="{FF2B5EF4-FFF2-40B4-BE49-F238E27FC236}">
                <a16:creationId xmlns:a16="http://schemas.microsoft.com/office/drawing/2014/main" id="{C5A375FC-9050-467D-BEE5-67EA1E26B341}"/>
              </a:ext>
            </a:extLst>
          </p:cNvPr>
          <p:cNvSpPr>
            <a:spLocks noChangeArrowheads="1"/>
          </p:cNvSpPr>
          <p:nvPr/>
        </p:nvSpPr>
        <p:spPr bwMode="auto">
          <a:xfrm>
            <a:off x="4557712" y="1330325"/>
            <a:ext cx="2716213" cy="3395663"/>
          </a:xfrm>
          <a:prstGeom prst="rect">
            <a:avLst/>
          </a:prstGeom>
          <a:solidFill>
            <a:srgbClr val="00E4A8"/>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1" name="Line 10">
            <a:extLst>
              <a:ext uri="{FF2B5EF4-FFF2-40B4-BE49-F238E27FC236}">
                <a16:creationId xmlns:a16="http://schemas.microsoft.com/office/drawing/2014/main" id="{56325AFB-BE5F-4ECC-8C3B-53E9C3C8973C}"/>
              </a:ext>
            </a:extLst>
          </p:cNvPr>
          <p:cNvSpPr>
            <a:spLocks noChangeShapeType="1"/>
          </p:cNvSpPr>
          <p:nvPr/>
        </p:nvSpPr>
        <p:spPr bwMode="auto">
          <a:xfrm flipH="1">
            <a:off x="1906587" y="2266950"/>
            <a:ext cx="258763" cy="527050"/>
          </a:xfrm>
          <a:prstGeom prst="line">
            <a:avLst/>
          </a:prstGeom>
          <a:noFill/>
          <a:ln w="57150">
            <a:solidFill>
              <a:srgbClr val="FFCF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2" name="Line 11">
            <a:extLst>
              <a:ext uri="{FF2B5EF4-FFF2-40B4-BE49-F238E27FC236}">
                <a16:creationId xmlns:a16="http://schemas.microsoft.com/office/drawing/2014/main" id="{4AD5EA99-E20F-4371-8E15-52580E972853}"/>
              </a:ext>
            </a:extLst>
          </p:cNvPr>
          <p:cNvSpPr>
            <a:spLocks noChangeShapeType="1"/>
          </p:cNvSpPr>
          <p:nvPr/>
        </p:nvSpPr>
        <p:spPr bwMode="auto">
          <a:xfrm>
            <a:off x="4557712" y="2501900"/>
            <a:ext cx="2716213"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 name="Line 12">
            <a:extLst>
              <a:ext uri="{FF2B5EF4-FFF2-40B4-BE49-F238E27FC236}">
                <a16:creationId xmlns:a16="http://schemas.microsoft.com/office/drawing/2014/main" id="{26C99D30-F43A-4E0E-BD36-1A98AA8F9316}"/>
              </a:ext>
            </a:extLst>
          </p:cNvPr>
          <p:cNvSpPr>
            <a:spLocks noChangeShapeType="1"/>
          </p:cNvSpPr>
          <p:nvPr/>
        </p:nvSpPr>
        <p:spPr bwMode="auto">
          <a:xfrm>
            <a:off x="4557712" y="3671888"/>
            <a:ext cx="2716213" cy="1587"/>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4" name="Rectangle 13">
            <a:extLst>
              <a:ext uri="{FF2B5EF4-FFF2-40B4-BE49-F238E27FC236}">
                <a16:creationId xmlns:a16="http://schemas.microsoft.com/office/drawing/2014/main" id="{7E9CD7F7-134F-463E-B2D9-60DC5C6A16D7}"/>
              </a:ext>
            </a:extLst>
          </p:cNvPr>
          <p:cNvSpPr>
            <a:spLocks noChangeArrowheads="1"/>
          </p:cNvSpPr>
          <p:nvPr/>
        </p:nvSpPr>
        <p:spPr bwMode="auto">
          <a:xfrm>
            <a:off x="4816475" y="1447800"/>
            <a:ext cx="2263775" cy="877888"/>
          </a:xfrm>
          <a:prstGeom prst="rect">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Server Process</a:t>
            </a:r>
          </a:p>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socket</a:t>
            </a:r>
          </a:p>
        </p:txBody>
      </p:sp>
      <p:sp>
        <p:nvSpPr>
          <p:cNvPr id="15" name="Rectangle 14">
            <a:extLst>
              <a:ext uri="{FF2B5EF4-FFF2-40B4-BE49-F238E27FC236}">
                <a16:creationId xmlns:a16="http://schemas.microsoft.com/office/drawing/2014/main" id="{7017A682-F15E-4E32-8914-541E62412AF0}"/>
              </a:ext>
            </a:extLst>
          </p:cNvPr>
          <p:cNvSpPr>
            <a:spLocks noChangeArrowheads="1"/>
          </p:cNvSpPr>
          <p:nvPr/>
        </p:nvSpPr>
        <p:spPr bwMode="auto">
          <a:xfrm>
            <a:off x="4752975" y="2676525"/>
            <a:ext cx="2392362" cy="877888"/>
          </a:xfrm>
          <a:prstGeom prst="rect">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ports</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TCP/UDP</a:t>
            </a:r>
          </a:p>
        </p:txBody>
      </p:sp>
      <p:sp>
        <p:nvSpPr>
          <p:cNvPr id="16" name="Rectangle 15">
            <a:extLst>
              <a:ext uri="{FF2B5EF4-FFF2-40B4-BE49-F238E27FC236}">
                <a16:creationId xmlns:a16="http://schemas.microsoft.com/office/drawing/2014/main" id="{A66CE516-28AA-4070-8C20-064E1ED71C62}"/>
              </a:ext>
            </a:extLst>
          </p:cNvPr>
          <p:cNvSpPr>
            <a:spLocks noChangeArrowheads="1"/>
          </p:cNvSpPr>
          <p:nvPr/>
        </p:nvSpPr>
        <p:spPr bwMode="auto">
          <a:xfrm>
            <a:off x="5205412" y="3789363"/>
            <a:ext cx="1357313" cy="877887"/>
          </a:xfrm>
          <a:prstGeom prst="rect">
            <a:avLst/>
          </a:prstGeom>
          <a:solidFill>
            <a:srgbClr val="FF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zh-CN" sz="20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endParaRPr kumimoji="0" lang="en-US" altLang="zh-CN"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Line 16">
            <a:extLst>
              <a:ext uri="{FF2B5EF4-FFF2-40B4-BE49-F238E27FC236}">
                <a16:creationId xmlns:a16="http://schemas.microsoft.com/office/drawing/2014/main" id="{32592268-6624-458A-898C-A6023ACF4CD2}"/>
              </a:ext>
            </a:extLst>
          </p:cNvPr>
          <p:cNvSpPr>
            <a:spLocks noChangeShapeType="1"/>
          </p:cNvSpPr>
          <p:nvPr/>
        </p:nvSpPr>
        <p:spPr bwMode="auto">
          <a:xfrm>
            <a:off x="5916612" y="2266950"/>
            <a:ext cx="839788" cy="527050"/>
          </a:xfrm>
          <a:prstGeom prst="line">
            <a:avLst/>
          </a:prstGeom>
          <a:noFill/>
          <a:ln w="57150">
            <a:solidFill>
              <a:srgbClr val="FFCF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8" name="Line 17">
            <a:extLst>
              <a:ext uri="{FF2B5EF4-FFF2-40B4-BE49-F238E27FC236}">
                <a16:creationId xmlns:a16="http://schemas.microsoft.com/office/drawing/2014/main" id="{08BD30CE-DE25-4A59-B86C-8DD6606E9ED8}"/>
              </a:ext>
            </a:extLst>
          </p:cNvPr>
          <p:cNvSpPr>
            <a:spLocks noChangeShapeType="1"/>
          </p:cNvSpPr>
          <p:nvPr/>
        </p:nvSpPr>
        <p:spPr bwMode="auto">
          <a:xfrm>
            <a:off x="2360612" y="4257675"/>
            <a:ext cx="3167063" cy="1588"/>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Line 18">
            <a:extLst>
              <a:ext uri="{FF2B5EF4-FFF2-40B4-BE49-F238E27FC236}">
                <a16:creationId xmlns:a16="http://schemas.microsoft.com/office/drawing/2014/main" id="{18415D69-A637-42D0-B08F-1145E4BAE6CB}"/>
              </a:ext>
            </a:extLst>
          </p:cNvPr>
          <p:cNvSpPr>
            <a:spLocks noChangeShapeType="1"/>
          </p:cNvSpPr>
          <p:nvPr/>
        </p:nvSpPr>
        <p:spPr bwMode="auto">
          <a:xfrm>
            <a:off x="2165350" y="3379788"/>
            <a:ext cx="1587" cy="642937"/>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0" name="Line 19">
            <a:extLst>
              <a:ext uri="{FF2B5EF4-FFF2-40B4-BE49-F238E27FC236}">
                <a16:creationId xmlns:a16="http://schemas.microsoft.com/office/drawing/2014/main" id="{28E6C8D9-6E22-48F8-B976-DA39F0867861}"/>
              </a:ext>
            </a:extLst>
          </p:cNvPr>
          <p:cNvSpPr>
            <a:spLocks noChangeShapeType="1"/>
          </p:cNvSpPr>
          <p:nvPr/>
        </p:nvSpPr>
        <p:spPr bwMode="auto">
          <a:xfrm>
            <a:off x="5916612" y="3379788"/>
            <a:ext cx="1588" cy="642937"/>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1" name="AutoShape 20">
            <a:extLst>
              <a:ext uri="{FF2B5EF4-FFF2-40B4-BE49-F238E27FC236}">
                <a16:creationId xmlns:a16="http://schemas.microsoft.com/office/drawing/2014/main" id="{435D56A1-209F-4B50-AE6D-5DBE34859717}"/>
              </a:ext>
            </a:extLst>
          </p:cNvPr>
          <p:cNvSpPr>
            <a:spLocks noChangeArrowheads="1"/>
          </p:cNvSpPr>
          <p:nvPr/>
        </p:nvSpPr>
        <p:spPr bwMode="auto">
          <a:xfrm>
            <a:off x="1778000" y="2794000"/>
            <a:ext cx="193675" cy="350838"/>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2" name="AutoShape 21">
            <a:extLst>
              <a:ext uri="{FF2B5EF4-FFF2-40B4-BE49-F238E27FC236}">
                <a16:creationId xmlns:a16="http://schemas.microsoft.com/office/drawing/2014/main" id="{77D3F7CE-C7F6-4AB8-A95F-63B8328E1894}"/>
              </a:ext>
            </a:extLst>
          </p:cNvPr>
          <p:cNvSpPr>
            <a:spLocks noChangeArrowheads="1"/>
          </p:cNvSpPr>
          <p:nvPr/>
        </p:nvSpPr>
        <p:spPr bwMode="auto">
          <a:xfrm>
            <a:off x="2036762" y="2794000"/>
            <a:ext cx="193675" cy="350838"/>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AutoShape 22">
            <a:extLst>
              <a:ext uri="{FF2B5EF4-FFF2-40B4-BE49-F238E27FC236}">
                <a16:creationId xmlns:a16="http://schemas.microsoft.com/office/drawing/2014/main" id="{84A16952-3773-459A-BB6D-E35629BAD2C2}"/>
              </a:ext>
            </a:extLst>
          </p:cNvPr>
          <p:cNvSpPr>
            <a:spLocks noChangeArrowheads="1"/>
          </p:cNvSpPr>
          <p:nvPr/>
        </p:nvSpPr>
        <p:spPr bwMode="auto">
          <a:xfrm>
            <a:off x="2295525" y="2794000"/>
            <a:ext cx="193675" cy="350838"/>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AutoShape 23">
            <a:extLst>
              <a:ext uri="{FF2B5EF4-FFF2-40B4-BE49-F238E27FC236}">
                <a16:creationId xmlns:a16="http://schemas.microsoft.com/office/drawing/2014/main" id="{3DC73BA4-B854-450A-BF1C-3DE3212229C9}"/>
              </a:ext>
            </a:extLst>
          </p:cNvPr>
          <p:cNvSpPr>
            <a:spLocks noChangeArrowheads="1"/>
          </p:cNvSpPr>
          <p:nvPr/>
        </p:nvSpPr>
        <p:spPr bwMode="auto">
          <a:xfrm>
            <a:off x="2554287" y="2794000"/>
            <a:ext cx="193675" cy="350838"/>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5" name="AutoShape 24">
            <a:extLst>
              <a:ext uri="{FF2B5EF4-FFF2-40B4-BE49-F238E27FC236}">
                <a16:creationId xmlns:a16="http://schemas.microsoft.com/office/drawing/2014/main" id="{389AF587-7384-4022-9317-E0E818131AAB}"/>
              </a:ext>
            </a:extLst>
          </p:cNvPr>
          <p:cNvSpPr>
            <a:spLocks noChangeArrowheads="1"/>
          </p:cNvSpPr>
          <p:nvPr/>
        </p:nvSpPr>
        <p:spPr bwMode="auto">
          <a:xfrm>
            <a:off x="2813050" y="2794000"/>
            <a:ext cx="193675" cy="350838"/>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6" name="AutoShape 25">
            <a:extLst>
              <a:ext uri="{FF2B5EF4-FFF2-40B4-BE49-F238E27FC236}">
                <a16:creationId xmlns:a16="http://schemas.microsoft.com/office/drawing/2014/main" id="{3D665EF4-8F4E-4626-BE60-1B136FDA25E8}"/>
              </a:ext>
            </a:extLst>
          </p:cNvPr>
          <p:cNvSpPr>
            <a:spLocks noChangeArrowheads="1"/>
          </p:cNvSpPr>
          <p:nvPr/>
        </p:nvSpPr>
        <p:spPr bwMode="auto">
          <a:xfrm>
            <a:off x="3071812" y="2794000"/>
            <a:ext cx="193675" cy="350838"/>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AutoShape 26">
            <a:extLst>
              <a:ext uri="{FF2B5EF4-FFF2-40B4-BE49-F238E27FC236}">
                <a16:creationId xmlns:a16="http://schemas.microsoft.com/office/drawing/2014/main" id="{C4EB5995-C602-44DD-B128-DF7407783476}"/>
              </a:ext>
            </a:extLst>
          </p:cNvPr>
          <p:cNvSpPr>
            <a:spLocks noChangeArrowheads="1"/>
          </p:cNvSpPr>
          <p:nvPr/>
        </p:nvSpPr>
        <p:spPr bwMode="auto">
          <a:xfrm>
            <a:off x="6110287" y="2735263"/>
            <a:ext cx="193675" cy="350837"/>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8" name="AutoShape 27">
            <a:extLst>
              <a:ext uri="{FF2B5EF4-FFF2-40B4-BE49-F238E27FC236}">
                <a16:creationId xmlns:a16="http://schemas.microsoft.com/office/drawing/2014/main" id="{D7EA9EFC-20C6-4111-863B-A544D689AFBD}"/>
              </a:ext>
            </a:extLst>
          </p:cNvPr>
          <p:cNvSpPr>
            <a:spLocks noChangeArrowheads="1"/>
          </p:cNvSpPr>
          <p:nvPr/>
        </p:nvSpPr>
        <p:spPr bwMode="auto">
          <a:xfrm>
            <a:off x="6369050" y="2735263"/>
            <a:ext cx="193675" cy="350837"/>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AutoShape 28">
            <a:extLst>
              <a:ext uri="{FF2B5EF4-FFF2-40B4-BE49-F238E27FC236}">
                <a16:creationId xmlns:a16="http://schemas.microsoft.com/office/drawing/2014/main" id="{72336A28-1F8A-4661-BDA6-56EBD076E1D4}"/>
              </a:ext>
            </a:extLst>
          </p:cNvPr>
          <p:cNvSpPr>
            <a:spLocks noChangeArrowheads="1"/>
          </p:cNvSpPr>
          <p:nvPr/>
        </p:nvSpPr>
        <p:spPr bwMode="auto">
          <a:xfrm>
            <a:off x="5592762" y="2735263"/>
            <a:ext cx="193675" cy="350837"/>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0" name="AutoShape 29">
            <a:extLst>
              <a:ext uri="{FF2B5EF4-FFF2-40B4-BE49-F238E27FC236}">
                <a16:creationId xmlns:a16="http://schemas.microsoft.com/office/drawing/2014/main" id="{DFD81BB0-93C4-4041-B23B-A50C8AF608CF}"/>
              </a:ext>
            </a:extLst>
          </p:cNvPr>
          <p:cNvSpPr>
            <a:spLocks noChangeArrowheads="1"/>
          </p:cNvSpPr>
          <p:nvPr/>
        </p:nvSpPr>
        <p:spPr bwMode="auto">
          <a:xfrm>
            <a:off x="6627812" y="2735263"/>
            <a:ext cx="193675" cy="350837"/>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AutoShape 30">
            <a:extLst>
              <a:ext uri="{FF2B5EF4-FFF2-40B4-BE49-F238E27FC236}">
                <a16:creationId xmlns:a16="http://schemas.microsoft.com/office/drawing/2014/main" id="{1314EA08-0763-430A-B7AA-6C2E00188E2F}"/>
              </a:ext>
            </a:extLst>
          </p:cNvPr>
          <p:cNvSpPr>
            <a:spLocks noChangeArrowheads="1"/>
          </p:cNvSpPr>
          <p:nvPr/>
        </p:nvSpPr>
        <p:spPr bwMode="auto">
          <a:xfrm>
            <a:off x="5851525" y="2735263"/>
            <a:ext cx="193675" cy="350837"/>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2" name="AutoShape 31">
            <a:extLst>
              <a:ext uri="{FF2B5EF4-FFF2-40B4-BE49-F238E27FC236}">
                <a16:creationId xmlns:a16="http://schemas.microsoft.com/office/drawing/2014/main" id="{AFAA9F43-BD06-4B00-9112-3D0322ED8AC3}"/>
              </a:ext>
            </a:extLst>
          </p:cNvPr>
          <p:cNvSpPr>
            <a:spLocks noChangeArrowheads="1"/>
          </p:cNvSpPr>
          <p:nvPr/>
        </p:nvSpPr>
        <p:spPr bwMode="auto">
          <a:xfrm>
            <a:off x="6886575" y="2735263"/>
            <a:ext cx="193675" cy="350837"/>
          </a:xfrm>
          <a:prstGeom prst="can">
            <a:avLst>
              <a:gd name="adj" fmla="val 4528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3" name="AutoShape 32">
            <a:extLst>
              <a:ext uri="{FF2B5EF4-FFF2-40B4-BE49-F238E27FC236}">
                <a16:creationId xmlns:a16="http://schemas.microsoft.com/office/drawing/2014/main" id="{F6E928C5-9858-4726-A0D3-F33DFC8902CB}"/>
              </a:ext>
            </a:extLst>
          </p:cNvPr>
          <p:cNvSpPr>
            <a:spLocks noChangeArrowheads="1"/>
          </p:cNvSpPr>
          <p:nvPr/>
        </p:nvSpPr>
        <p:spPr bwMode="auto">
          <a:xfrm>
            <a:off x="1971675" y="2033588"/>
            <a:ext cx="388937" cy="2333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CC"/>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4" name="AutoShape 33">
            <a:extLst>
              <a:ext uri="{FF2B5EF4-FFF2-40B4-BE49-F238E27FC236}">
                <a16:creationId xmlns:a16="http://schemas.microsoft.com/office/drawing/2014/main" id="{9D641D87-5095-4132-86A3-9BA25F105763}"/>
              </a:ext>
            </a:extLst>
          </p:cNvPr>
          <p:cNvSpPr>
            <a:spLocks noChangeArrowheads="1"/>
          </p:cNvSpPr>
          <p:nvPr/>
        </p:nvSpPr>
        <p:spPr bwMode="auto">
          <a:xfrm>
            <a:off x="5721350" y="2033588"/>
            <a:ext cx="388937" cy="2333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CC"/>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5" name="Rectangle 35">
            <a:extLst>
              <a:ext uri="{FF2B5EF4-FFF2-40B4-BE49-F238E27FC236}">
                <a16:creationId xmlns:a16="http://schemas.microsoft.com/office/drawing/2014/main" id="{3E38800C-6AD7-42A0-8E33-5024A944476A}"/>
              </a:ext>
            </a:extLst>
          </p:cNvPr>
          <p:cNvSpPr>
            <a:spLocks noChangeArrowheads="1"/>
          </p:cNvSpPr>
          <p:nvPr/>
        </p:nvSpPr>
        <p:spPr bwMode="auto">
          <a:xfrm>
            <a:off x="361950" y="4979988"/>
            <a:ext cx="8497887" cy="132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just" defTabSz="914400" eaLnBrk="1" fontAlgn="auto" latinLnBrk="0" hangingPunct="1">
              <a:lnSpc>
                <a:spcPct val="114000"/>
              </a:lnSpc>
              <a:spcBef>
                <a:spcPct val="0"/>
              </a:spcBef>
              <a:spcAft>
                <a:spcPts val="0"/>
              </a:spcAft>
              <a:buClrTx/>
              <a:buSzTx/>
              <a:buFontTx/>
              <a:buNone/>
              <a:tabLst/>
              <a:defRPr/>
            </a:pP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在</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TCP/IP</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网络应用中，两个进程间的</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Socket</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通信的主要采用客户</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服务器（</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Client/Server</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a:t>
            </a:r>
            <a:r>
              <a:rPr kumimoji="0" lang="en-US" altLang="zh-CN"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C/S</a:t>
            </a:r>
            <a:r>
              <a:rPr kumimoji="0" lang="zh-CN" altLang="en-US" sz="24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）模式，即客户向服务器发出服务请求，服务器接收到请求后，提供相应的服务</a:t>
            </a:r>
          </a:p>
        </p:txBody>
      </p:sp>
    </p:spTree>
    <p:extLst>
      <p:ext uri="{BB962C8B-B14F-4D97-AF65-F5344CB8AC3E}">
        <p14:creationId xmlns:p14="http://schemas.microsoft.com/office/powerpoint/2010/main" val="18815910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915BF-B510-4C4D-B362-D18045482D6C}"/>
              </a:ext>
            </a:extLst>
          </p:cNvPr>
          <p:cNvSpPr>
            <a:spLocks noGrp="1"/>
          </p:cNvSpPr>
          <p:nvPr>
            <p:ph type="title"/>
          </p:nvPr>
        </p:nvSpPr>
        <p:spPr/>
        <p:txBody>
          <a:bodyPr/>
          <a:lstStyle/>
          <a:p>
            <a:r>
              <a:rPr lang="zh-CN" altLang="en-US" dirty="0"/>
              <a:t>套接字连接特点</a:t>
            </a:r>
          </a:p>
        </p:txBody>
      </p:sp>
      <p:sp>
        <p:nvSpPr>
          <p:cNvPr id="3" name="内容占位符 2">
            <a:extLst>
              <a:ext uri="{FF2B5EF4-FFF2-40B4-BE49-F238E27FC236}">
                <a16:creationId xmlns:a16="http://schemas.microsoft.com/office/drawing/2014/main" id="{BBDF2A15-47DF-4C1C-BAAD-53D75CCD6441}"/>
              </a:ext>
            </a:extLst>
          </p:cNvPr>
          <p:cNvSpPr>
            <a:spLocks noGrp="1"/>
          </p:cNvSpPr>
          <p:nvPr>
            <p:ph idx="1"/>
          </p:nvPr>
        </p:nvSpPr>
        <p:spPr>
          <a:xfrm>
            <a:off x="304800" y="1219200"/>
            <a:ext cx="8537575" cy="2057400"/>
          </a:xfrm>
        </p:spPr>
        <p:txBody>
          <a:bodyPr/>
          <a:lstStyle/>
          <a:p>
            <a:pPr algn="just" eaLnBrk="1" hangingPunct="1">
              <a:lnSpc>
                <a:spcPct val="135000"/>
              </a:lnSpc>
            </a:pPr>
            <a:r>
              <a:rPr lang="zh-CN" altLang="en-US" sz="2800" b="1" dirty="0"/>
              <a:t>从上面所描述过程可知：</a:t>
            </a:r>
          </a:p>
          <a:p>
            <a:pPr lvl="1" algn="just" eaLnBrk="1" hangingPunct="1">
              <a:lnSpc>
                <a:spcPct val="135000"/>
              </a:lnSpc>
            </a:pPr>
            <a:r>
              <a:rPr lang="zh-CN" altLang="en-US" sz="2400" b="1" dirty="0"/>
              <a:t>客户与服务器进程的作用是非对称的，因此编码不同。</a:t>
            </a:r>
          </a:p>
          <a:p>
            <a:pPr lvl="1" algn="just" eaLnBrk="1" hangingPunct="1">
              <a:lnSpc>
                <a:spcPct val="135000"/>
              </a:lnSpc>
            </a:pPr>
            <a:r>
              <a:rPr lang="zh-CN" altLang="en-US" sz="2400" b="1" dirty="0"/>
              <a:t>服务进程一般是先于客户请求而启动的。只要系统运行，该服务进程一直存在，直到正常或强迫终止。</a:t>
            </a:r>
          </a:p>
          <a:p>
            <a:endParaRPr lang="zh-CN" altLang="en-US" dirty="0"/>
          </a:p>
        </p:txBody>
      </p:sp>
      <p:sp>
        <p:nvSpPr>
          <p:cNvPr id="4" name="Rectangle 4">
            <a:extLst>
              <a:ext uri="{FF2B5EF4-FFF2-40B4-BE49-F238E27FC236}">
                <a16:creationId xmlns:a16="http://schemas.microsoft.com/office/drawing/2014/main" id="{EF3A49E1-0F67-4A34-893C-722981972EFF}"/>
              </a:ext>
            </a:extLst>
          </p:cNvPr>
          <p:cNvSpPr>
            <a:spLocks noChangeArrowheads="1"/>
          </p:cNvSpPr>
          <p:nvPr/>
        </p:nvSpPr>
        <p:spPr bwMode="auto">
          <a:xfrm>
            <a:off x="749301" y="3657600"/>
            <a:ext cx="7777162" cy="792163"/>
          </a:xfrm>
          <a:prstGeom prst="rect">
            <a:avLst/>
          </a:prstGeom>
          <a:solidFill>
            <a:srgbClr val="CC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zh-CN" altLang="en-US" sz="2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客户需要知道服务器使用的</a:t>
            </a:r>
            <a:r>
              <a:rPr kumimoji="1" lang="en-US" altLang="zh-CN" sz="2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IP</a:t>
            </a:r>
            <a:r>
              <a:rPr kumimoji="1" lang="zh-CN" altLang="en-US" sz="2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地址、端口等信息</a:t>
            </a:r>
            <a:endParaRPr kumimoji="1" lang="en-US" altLang="zh-CN" sz="28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10521196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B1D91-C379-4919-BF8B-887360F0F6F4}"/>
              </a:ext>
            </a:extLst>
          </p:cNvPr>
          <p:cNvSpPr>
            <a:spLocks noGrp="1"/>
          </p:cNvSpPr>
          <p:nvPr>
            <p:ph type="title"/>
          </p:nvPr>
        </p:nvSpPr>
        <p:spPr/>
        <p:txBody>
          <a:bodyPr/>
          <a:lstStyle/>
          <a:p>
            <a:r>
              <a:rPr lang="en-US" altLang="zh-CN" dirty="0"/>
              <a:t>TCP Client-Server</a:t>
            </a:r>
            <a:r>
              <a:rPr lang="zh-CN" altLang="en-US" dirty="0"/>
              <a:t>交互流程</a:t>
            </a:r>
          </a:p>
        </p:txBody>
      </p:sp>
      <p:pic>
        <p:nvPicPr>
          <p:cNvPr id="4" name="Picture 39" descr="1">
            <a:extLst>
              <a:ext uri="{FF2B5EF4-FFF2-40B4-BE49-F238E27FC236}">
                <a16:creationId xmlns:a16="http://schemas.microsoft.com/office/drawing/2014/main" id="{D7915384-F268-458F-96C8-BCE7F789E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668" y="1143000"/>
            <a:ext cx="6488113" cy="526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557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68A0E-3214-4F93-B8C6-4D3EF970CEB0}"/>
              </a:ext>
            </a:extLst>
          </p:cNvPr>
          <p:cNvSpPr>
            <a:spLocks noGrp="1"/>
          </p:cNvSpPr>
          <p:nvPr>
            <p:ph type="title"/>
          </p:nvPr>
        </p:nvSpPr>
        <p:spPr/>
        <p:txBody>
          <a:bodyPr/>
          <a:lstStyle/>
          <a:p>
            <a:r>
              <a:rPr lang="en-US" altLang="zh-CN" dirty="0"/>
              <a:t>UDP Client-Server</a:t>
            </a:r>
            <a:r>
              <a:rPr lang="zh-CN" altLang="en-US" dirty="0"/>
              <a:t>交互流程</a:t>
            </a:r>
          </a:p>
        </p:txBody>
      </p:sp>
      <p:pic>
        <p:nvPicPr>
          <p:cNvPr id="4" name="Picture 31" descr="1">
            <a:extLst>
              <a:ext uri="{FF2B5EF4-FFF2-40B4-BE49-F238E27FC236}">
                <a16:creationId xmlns:a16="http://schemas.microsoft.com/office/drawing/2014/main" id="{8379AFE2-6133-4004-AA4F-D39A36FB0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18" y="1108364"/>
            <a:ext cx="6729413" cy="548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78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Chapter8</a:t>
            </a:r>
            <a:r>
              <a:rPr lang="zh-CN" altLang="en-US" dirty="0"/>
              <a:t> 传输层</a:t>
            </a:r>
            <a:r>
              <a:rPr lang="en-US" altLang="zh-CN" dirty="0"/>
              <a:t>TCP&amp;UDP</a:t>
            </a:r>
            <a:endParaRPr lang="zh-CN" altLang="en-US" dirty="0"/>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GB" altLang="zh-CN" b="1" dirty="0"/>
              <a:t>8.1 </a:t>
            </a:r>
            <a:r>
              <a:rPr lang="zh-CN" altLang="en-GB" b="1" dirty="0"/>
              <a:t>传输层服务</a:t>
            </a:r>
          </a:p>
          <a:p>
            <a:pPr eaLnBrk="1" hangingPunct="1"/>
            <a:r>
              <a:rPr lang="en-GB" altLang="zh-CN" b="1" dirty="0">
                <a:solidFill>
                  <a:srgbClr val="FF0000"/>
                </a:solidFill>
              </a:rPr>
              <a:t>8.2 </a:t>
            </a:r>
            <a:r>
              <a:rPr lang="zh-CN" altLang="en-GB" b="1" dirty="0">
                <a:solidFill>
                  <a:srgbClr val="FF0000"/>
                </a:solidFill>
              </a:rPr>
              <a:t>传输层</a:t>
            </a:r>
            <a:r>
              <a:rPr lang="zh-CN" altLang="en-US" b="1" dirty="0">
                <a:solidFill>
                  <a:srgbClr val="FF0000"/>
                </a:solidFill>
              </a:rPr>
              <a:t>寻址</a:t>
            </a:r>
            <a:endParaRPr lang="en-GB" altLang="zh-CN" b="1" dirty="0">
              <a:solidFill>
                <a:srgbClr val="FF0000"/>
              </a:solidFill>
            </a:endParaRPr>
          </a:p>
          <a:p>
            <a:pPr eaLnBrk="1" hangingPunct="1"/>
            <a:r>
              <a:rPr lang="en-GB" altLang="zh-CN" b="1" dirty="0"/>
              <a:t>8.3 </a:t>
            </a:r>
            <a:r>
              <a:rPr lang="zh-CN" altLang="en-US" b="1" dirty="0"/>
              <a:t>传输层连接</a:t>
            </a:r>
          </a:p>
          <a:p>
            <a:pPr eaLnBrk="1" hangingPunct="1"/>
            <a:r>
              <a:rPr lang="en-US" altLang="zh-CN" b="1" dirty="0"/>
              <a:t>8.4 Internet</a:t>
            </a:r>
            <a:r>
              <a:rPr lang="zh-CN" altLang="en-US" b="1" dirty="0"/>
              <a:t>中的传输层协议</a:t>
            </a:r>
          </a:p>
          <a:p>
            <a:pPr lvl="1" eaLnBrk="1" hangingPunct="1"/>
            <a:r>
              <a:rPr lang="en-US" altLang="zh-CN" b="1" dirty="0"/>
              <a:t>8.4.1 </a:t>
            </a:r>
            <a:r>
              <a:rPr lang="zh-CN" altLang="en-US" b="1" dirty="0"/>
              <a:t>用户数据报协议</a:t>
            </a:r>
            <a:r>
              <a:rPr lang="en-US" altLang="zh-CN" b="1" dirty="0"/>
              <a:t>UDP</a:t>
            </a:r>
            <a:endParaRPr lang="en-GB" altLang="zh-CN" b="1" dirty="0"/>
          </a:p>
          <a:p>
            <a:pPr lvl="1" eaLnBrk="1" hangingPunct="1"/>
            <a:r>
              <a:rPr lang="en-US" altLang="zh-CN" b="1" dirty="0"/>
              <a:t>8.4.2 </a:t>
            </a:r>
            <a:r>
              <a:rPr lang="zh-CN" altLang="en-US" b="1" dirty="0"/>
              <a:t>传输控制协议</a:t>
            </a:r>
            <a:r>
              <a:rPr lang="en-US" altLang="zh-CN" b="1" dirty="0"/>
              <a:t>TCP</a:t>
            </a:r>
            <a:endParaRPr lang="zh-CN" altLang="en-US" b="1" dirty="0"/>
          </a:p>
          <a:p>
            <a:pPr eaLnBrk="1" hangingPunct="1"/>
            <a:r>
              <a:rPr lang="en-GB" altLang="zh-CN" b="1" dirty="0"/>
              <a:t>8.5 </a:t>
            </a:r>
            <a:r>
              <a:rPr lang="en-US" altLang="zh-CN" b="1" dirty="0"/>
              <a:t>Berkeley Socket </a:t>
            </a:r>
          </a:p>
          <a:p>
            <a:pPr eaLnBrk="1" hangingPunct="1">
              <a:defRPr/>
            </a:pPr>
            <a:endParaRPr lang="zh-CN" altLang="en-US" b="1" dirty="0"/>
          </a:p>
        </p:txBody>
      </p:sp>
    </p:spTree>
    <p:extLst>
      <p:ext uri="{BB962C8B-B14F-4D97-AF65-F5344CB8AC3E}">
        <p14:creationId xmlns:p14="http://schemas.microsoft.com/office/powerpoint/2010/main" val="1984211907"/>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6535</Words>
  <Application>Microsoft Office PowerPoint</Application>
  <PresentationFormat>全屏显示(4:3)</PresentationFormat>
  <Paragraphs>819</Paragraphs>
  <Slides>86</Slides>
  <Notes>2</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5</vt:i4>
      </vt:variant>
      <vt:variant>
        <vt:lpstr>幻灯片标题</vt:lpstr>
      </vt:variant>
      <vt:variant>
        <vt:i4>86</vt:i4>
      </vt:variant>
    </vt:vector>
  </HeadingPairs>
  <TitlesOfParts>
    <vt:vector size="98" baseType="lpstr">
      <vt:lpstr>微软雅黑</vt:lpstr>
      <vt:lpstr>Arial</vt:lpstr>
      <vt:lpstr>Comic Sans MS</vt:lpstr>
      <vt:lpstr>Tahoma</vt:lpstr>
      <vt:lpstr>Times New Roman</vt:lpstr>
      <vt:lpstr>Wingdings</vt:lpstr>
      <vt:lpstr>Blends</vt:lpstr>
      <vt:lpstr>Clip</vt:lpstr>
      <vt:lpstr>位图图像</vt:lpstr>
      <vt:lpstr>Photo Editor 照片</vt:lpstr>
      <vt:lpstr>幻灯片</vt:lpstr>
      <vt:lpstr>Slide</vt:lpstr>
      <vt:lpstr>Chapter8 传输层TCP&amp;UDP</vt:lpstr>
      <vt:lpstr>Chapter8 传输层TCP&amp;UDP</vt:lpstr>
      <vt:lpstr>传输层所处的地位</vt:lpstr>
      <vt:lpstr>传输层服务</vt:lpstr>
      <vt:lpstr>传输层为应用进程提供了逻辑通信信道</vt:lpstr>
      <vt:lpstr>引入传输层的原因</vt:lpstr>
      <vt:lpstr>传输服务原语</vt:lpstr>
      <vt:lpstr>PowerPoint 演示文稿</vt:lpstr>
      <vt:lpstr>Chapter8 传输层TCP&amp;UDP</vt:lpstr>
      <vt:lpstr> 传输层寻址</vt:lpstr>
      <vt:lpstr>TSAP的获取方式</vt:lpstr>
      <vt:lpstr>主机进程标识</vt:lpstr>
      <vt:lpstr>Chapter8 传输层TCP&amp;UDP</vt:lpstr>
      <vt:lpstr>传输层连接</vt:lpstr>
      <vt:lpstr>建立连接</vt:lpstr>
      <vt:lpstr>三步握手中的延迟重复分组</vt:lpstr>
      <vt:lpstr>释放连接</vt:lpstr>
      <vt:lpstr>释放连接-非对称释放</vt:lpstr>
      <vt:lpstr>释放连接-对称释放</vt:lpstr>
      <vt:lpstr>对称释放中的分组丢失-1</vt:lpstr>
      <vt:lpstr>对称释放中的分组丢失-2</vt:lpstr>
      <vt:lpstr>对称释放中的分组丢失-3</vt:lpstr>
      <vt:lpstr>数据传输中的流量控制和拥塞控制</vt:lpstr>
      <vt:lpstr>Chapter8 传输层TCP&amp;UDP</vt:lpstr>
      <vt:lpstr>Internet中的传输层协议</vt:lpstr>
      <vt:lpstr>UDP与TCP</vt:lpstr>
      <vt:lpstr>端口port</vt:lpstr>
      <vt:lpstr>基于端口的进程间通信</vt:lpstr>
      <vt:lpstr>端口号</vt:lpstr>
      <vt:lpstr>Internet寻址模型总结</vt:lpstr>
      <vt:lpstr>Chapter8 传输层TCP&amp;UDP</vt:lpstr>
      <vt:lpstr>用户数据报协议UDP</vt:lpstr>
      <vt:lpstr>UDP头标</vt:lpstr>
      <vt:lpstr>UDP头标</vt:lpstr>
      <vt:lpstr>UDP应用</vt:lpstr>
      <vt:lpstr>Chapter8 传输层TCP&amp;UDP</vt:lpstr>
      <vt:lpstr>传输控制协议TCP</vt:lpstr>
      <vt:lpstr>TCP中的数据传输机制</vt:lpstr>
      <vt:lpstr>TCP头标</vt:lpstr>
      <vt:lpstr>TCP头标</vt:lpstr>
      <vt:lpstr>TCP头标-标志位flags</vt:lpstr>
      <vt:lpstr>TCP头标</vt:lpstr>
      <vt:lpstr>校验和计算中用到的伪头标</vt:lpstr>
      <vt:lpstr>TCP连接</vt:lpstr>
      <vt:lpstr>可靠的数据传输服务</vt:lpstr>
      <vt:lpstr>三步握手的方法建立连接</vt:lpstr>
      <vt:lpstr>TCP请求连接碰撞</vt:lpstr>
      <vt:lpstr>TCP连接建立定时器</vt:lpstr>
      <vt:lpstr>TCP采用对称释放法释放连接</vt:lpstr>
      <vt:lpstr>PowerPoint 演示文稿</vt:lpstr>
      <vt:lpstr>TCP释放连接相关定时器</vt:lpstr>
      <vt:lpstr>滑动窗口 (Sliding Window)</vt:lpstr>
      <vt:lpstr>TCP滑动窗口举例1</vt:lpstr>
      <vt:lpstr>TCP滑动窗口举例1-续</vt:lpstr>
      <vt:lpstr>TCP滑动窗口举例1-续</vt:lpstr>
      <vt:lpstr>TCP滑动窗口举例2</vt:lpstr>
      <vt:lpstr>接收方缓存区管理</vt:lpstr>
      <vt:lpstr>傻瓜窗口症状Silly Window Syndrome</vt:lpstr>
      <vt:lpstr>持续定时器The Persistence Timer</vt:lpstr>
      <vt:lpstr>TCP 重传定时器</vt:lpstr>
      <vt:lpstr>超时间隔（ timeout ）应设为多长呢？</vt:lpstr>
      <vt:lpstr>Picking a Timeout Value</vt:lpstr>
      <vt:lpstr>Timeout设置</vt:lpstr>
      <vt:lpstr>ACK延时定时器Delayed ACK Timer</vt:lpstr>
      <vt:lpstr>选择性确认SACK：Selective ACK</vt:lpstr>
      <vt:lpstr>TCP流量控制与拥塞控制</vt:lpstr>
      <vt:lpstr>网络拥塞</vt:lpstr>
      <vt:lpstr>接收端窗口和拥塞窗口</vt:lpstr>
      <vt:lpstr>发送窗口</vt:lpstr>
      <vt:lpstr>TCP拥塞控制算法</vt:lpstr>
      <vt:lpstr>TCP拥塞控制算法过程</vt:lpstr>
      <vt:lpstr>TCP拥塞控制算法实例</vt:lpstr>
      <vt:lpstr>慢启动算法</vt:lpstr>
      <vt:lpstr>慢启动算法</vt:lpstr>
      <vt:lpstr>Duplicate ACKs: Fast Retransmission</vt:lpstr>
      <vt:lpstr>加性增大additive increase</vt:lpstr>
      <vt:lpstr>乘性减小multiplicative decrease</vt:lpstr>
      <vt:lpstr>快速重传和快速恢复算法</vt:lpstr>
      <vt:lpstr>TCP Reno算法</vt:lpstr>
      <vt:lpstr>Chapter8 传输层TCP&amp;UDP</vt:lpstr>
      <vt:lpstr>Berkeley Socket</vt:lpstr>
      <vt:lpstr>Socket原语</vt:lpstr>
      <vt:lpstr>Socket到Socket的通信</vt:lpstr>
      <vt:lpstr>套接字连接特点</vt:lpstr>
      <vt:lpstr>TCP Client-Server交互流程</vt:lpstr>
      <vt:lpstr>UDP Client-Server交互流程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2024-09-27T03:23:07Z</dcterms:created>
  <dcterms:modified xsi:type="dcterms:W3CDTF">2025-11-19T07:55:11Z</dcterms:modified>
</cp:coreProperties>
</file>