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35"/>
  </p:notesMasterIdLst>
  <p:handoutMasterIdLst>
    <p:handoutMasterId r:id="rId36"/>
  </p:handoutMasterIdLst>
  <p:sldIdLst>
    <p:sldId id="259" r:id="rId2"/>
    <p:sldId id="284" r:id="rId3"/>
    <p:sldId id="299" r:id="rId4"/>
    <p:sldId id="267" r:id="rId5"/>
    <p:sldId id="288" r:id="rId6"/>
    <p:sldId id="285" r:id="rId7"/>
    <p:sldId id="271" r:id="rId8"/>
    <p:sldId id="273" r:id="rId9"/>
    <p:sldId id="279" r:id="rId10"/>
    <p:sldId id="272" r:id="rId11"/>
    <p:sldId id="303" r:id="rId12"/>
    <p:sldId id="300" r:id="rId13"/>
    <p:sldId id="275" r:id="rId14"/>
    <p:sldId id="260" r:id="rId15"/>
    <p:sldId id="290" r:id="rId16"/>
    <p:sldId id="262" r:id="rId17"/>
    <p:sldId id="268" r:id="rId18"/>
    <p:sldId id="269" r:id="rId19"/>
    <p:sldId id="270" r:id="rId20"/>
    <p:sldId id="301" r:id="rId21"/>
    <p:sldId id="291" r:id="rId22"/>
    <p:sldId id="293" r:id="rId23"/>
    <p:sldId id="295" r:id="rId24"/>
    <p:sldId id="296" r:id="rId25"/>
    <p:sldId id="297" r:id="rId26"/>
    <p:sldId id="298" r:id="rId27"/>
    <p:sldId id="289" r:id="rId28"/>
    <p:sldId id="264" r:id="rId29"/>
    <p:sldId id="266" r:id="rId30"/>
    <p:sldId id="278" r:id="rId31"/>
    <p:sldId id="277" r:id="rId32"/>
    <p:sldId id="302" r:id="rId33"/>
    <p:sldId id="280" r:id="rId34"/>
  </p:sldIdLst>
  <p:sldSz cx="9144000" cy="6858000" type="screen4x3"/>
  <p:notesSz cx="7099300" cy="10234613"/>
  <p:defaultTextStyle>
    <a:defPPr>
      <a:defRPr lang="zh-CN"/>
    </a:defPPr>
    <a:lvl1pPr algn="l" rtl="0" fontAlgn="base">
      <a:spcBef>
        <a:spcPct val="0"/>
      </a:spcBef>
      <a:spcAft>
        <a:spcPct val="0"/>
      </a:spcAft>
      <a:defRPr kern="1200">
        <a:solidFill>
          <a:schemeClr val="tx1"/>
        </a:solidFill>
        <a:latin typeface="Tahoma" pitchFamily="34" charset="0"/>
        <a:ea typeface="宋体" pitchFamily="2" charset="-122"/>
        <a:cs typeface="+mn-cs"/>
      </a:defRPr>
    </a:lvl1pPr>
    <a:lvl2pPr marL="457200" algn="l" rtl="0" fontAlgn="base">
      <a:spcBef>
        <a:spcPct val="0"/>
      </a:spcBef>
      <a:spcAft>
        <a:spcPct val="0"/>
      </a:spcAft>
      <a:defRPr kern="1200">
        <a:solidFill>
          <a:schemeClr val="tx1"/>
        </a:solidFill>
        <a:latin typeface="Tahoma" pitchFamily="34" charset="0"/>
        <a:ea typeface="宋体" pitchFamily="2" charset="-122"/>
        <a:cs typeface="+mn-cs"/>
      </a:defRPr>
    </a:lvl2pPr>
    <a:lvl3pPr marL="914400" algn="l" rtl="0" fontAlgn="base">
      <a:spcBef>
        <a:spcPct val="0"/>
      </a:spcBef>
      <a:spcAft>
        <a:spcPct val="0"/>
      </a:spcAft>
      <a:defRPr kern="1200">
        <a:solidFill>
          <a:schemeClr val="tx1"/>
        </a:solidFill>
        <a:latin typeface="Tahoma" pitchFamily="34" charset="0"/>
        <a:ea typeface="宋体" pitchFamily="2" charset="-122"/>
        <a:cs typeface="+mn-cs"/>
      </a:defRPr>
    </a:lvl3pPr>
    <a:lvl4pPr marL="1371600" algn="l" rtl="0" fontAlgn="base">
      <a:spcBef>
        <a:spcPct val="0"/>
      </a:spcBef>
      <a:spcAft>
        <a:spcPct val="0"/>
      </a:spcAft>
      <a:defRPr kern="1200">
        <a:solidFill>
          <a:schemeClr val="tx1"/>
        </a:solidFill>
        <a:latin typeface="Tahoma" pitchFamily="34" charset="0"/>
        <a:ea typeface="宋体" pitchFamily="2" charset="-122"/>
        <a:cs typeface="+mn-cs"/>
      </a:defRPr>
    </a:lvl4pPr>
    <a:lvl5pPr marL="1828800" algn="l" rtl="0" fontAlgn="base">
      <a:spcBef>
        <a:spcPct val="0"/>
      </a:spcBef>
      <a:spcAft>
        <a:spcPct val="0"/>
      </a:spcAft>
      <a:defRPr kern="1200">
        <a:solidFill>
          <a:schemeClr val="tx1"/>
        </a:solidFill>
        <a:latin typeface="Tahoma" pitchFamily="34" charset="0"/>
        <a:ea typeface="宋体" pitchFamily="2" charset="-122"/>
        <a:cs typeface="+mn-cs"/>
      </a:defRPr>
    </a:lvl5pPr>
    <a:lvl6pPr marL="2286000" algn="l" defTabSz="914400" rtl="0" eaLnBrk="1" latinLnBrk="0" hangingPunct="1">
      <a:defRPr kern="1200">
        <a:solidFill>
          <a:schemeClr val="tx1"/>
        </a:solidFill>
        <a:latin typeface="Tahoma" pitchFamily="34" charset="0"/>
        <a:ea typeface="宋体" pitchFamily="2" charset="-122"/>
        <a:cs typeface="+mn-cs"/>
      </a:defRPr>
    </a:lvl6pPr>
    <a:lvl7pPr marL="2743200" algn="l" defTabSz="914400" rtl="0" eaLnBrk="1" latinLnBrk="0" hangingPunct="1">
      <a:defRPr kern="1200">
        <a:solidFill>
          <a:schemeClr val="tx1"/>
        </a:solidFill>
        <a:latin typeface="Tahoma" pitchFamily="34" charset="0"/>
        <a:ea typeface="宋体" pitchFamily="2" charset="-122"/>
        <a:cs typeface="+mn-cs"/>
      </a:defRPr>
    </a:lvl7pPr>
    <a:lvl8pPr marL="3200400" algn="l" defTabSz="914400" rtl="0" eaLnBrk="1" latinLnBrk="0" hangingPunct="1">
      <a:defRPr kern="1200">
        <a:solidFill>
          <a:schemeClr val="tx1"/>
        </a:solidFill>
        <a:latin typeface="Tahoma" pitchFamily="34" charset="0"/>
        <a:ea typeface="宋体" pitchFamily="2" charset="-122"/>
        <a:cs typeface="+mn-cs"/>
      </a:defRPr>
    </a:lvl8pPr>
    <a:lvl9pPr marL="3657600" algn="l" defTabSz="914400" rtl="0" eaLnBrk="1" latinLnBrk="0" hangingPunct="1">
      <a:defRPr kern="1200">
        <a:solidFill>
          <a:schemeClr val="tx1"/>
        </a:solidFill>
        <a:latin typeface="Tahoma"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D51"/>
    <a:srgbClr val="99FF99"/>
    <a:srgbClr val="C85295"/>
    <a:srgbClr val="000000"/>
    <a:srgbClr val="DA9416"/>
    <a:srgbClr val="DDDE02"/>
    <a:srgbClr val="DDE2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87346" autoAdjust="0"/>
  </p:normalViewPr>
  <p:slideViewPr>
    <p:cSldViewPr>
      <p:cViewPr varScale="1">
        <p:scale>
          <a:sx n="75" d="100"/>
          <a:sy n="75" d="100"/>
        </p:scale>
        <p:origin x="166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smtClean="0">
                <a:latin typeface="Arial" charset="0"/>
              </a:defRPr>
            </a:lvl1pPr>
          </a:lstStyle>
          <a:p>
            <a:pPr>
              <a:defRPr/>
            </a:pPr>
            <a:endParaRPr lang="en-US" altLang="zh-CN"/>
          </a:p>
        </p:txBody>
      </p:sp>
      <p:sp>
        <p:nvSpPr>
          <p:cNvPr id="80899"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smtClean="0">
                <a:latin typeface="Arial" charset="0"/>
              </a:defRPr>
            </a:lvl1pPr>
          </a:lstStyle>
          <a:p>
            <a:pPr>
              <a:defRPr/>
            </a:pPr>
            <a:endParaRPr lang="en-US" altLang="zh-CN"/>
          </a:p>
        </p:txBody>
      </p:sp>
      <p:sp>
        <p:nvSpPr>
          <p:cNvPr id="80900"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smtClean="0">
                <a:latin typeface="Arial" charset="0"/>
              </a:defRPr>
            </a:lvl1pPr>
          </a:lstStyle>
          <a:p>
            <a:pPr>
              <a:defRPr/>
            </a:pPr>
            <a:endParaRPr lang="en-US" altLang="zh-CN"/>
          </a:p>
        </p:txBody>
      </p:sp>
      <p:sp>
        <p:nvSpPr>
          <p:cNvPr id="80901"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smtClean="0">
                <a:latin typeface="Arial" charset="0"/>
              </a:defRPr>
            </a:lvl1pPr>
          </a:lstStyle>
          <a:p>
            <a:pPr>
              <a:defRPr/>
            </a:pPr>
            <a:fld id="{16F4A281-EB7A-4F04-8663-CD361D676439}" type="slidenum">
              <a:rPr lang="en-US" altLang="zh-CN"/>
              <a:pPr>
                <a:defRPr/>
              </a:pPr>
              <a:t>‹#›</a:t>
            </a:fld>
            <a:endParaRPr lang="en-US" altLang="zh-CN"/>
          </a:p>
        </p:txBody>
      </p:sp>
    </p:spTree>
    <p:extLst>
      <p:ext uri="{BB962C8B-B14F-4D97-AF65-F5344CB8AC3E}">
        <p14:creationId xmlns:p14="http://schemas.microsoft.com/office/powerpoint/2010/main" val="3421824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smtClean="0">
                <a:latin typeface="Arial" charset="0"/>
              </a:defRPr>
            </a:lvl1pPr>
          </a:lstStyle>
          <a:p>
            <a:pPr>
              <a:defRPr/>
            </a:pPr>
            <a:endParaRPr lang="en-US" altLang="zh-CN"/>
          </a:p>
        </p:txBody>
      </p:sp>
      <p:sp>
        <p:nvSpPr>
          <p:cNvPr id="69635"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smtClean="0">
                <a:latin typeface="Arial" charset="0"/>
              </a:defRPr>
            </a:lvl1pPr>
          </a:lstStyle>
          <a:p>
            <a:pPr>
              <a:defRPr/>
            </a:pPr>
            <a:endParaRPr lang="en-US" altLang="zh-CN"/>
          </a:p>
        </p:txBody>
      </p:sp>
      <p:sp>
        <p:nvSpPr>
          <p:cNvPr id="3277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p:spPr>
      </p:sp>
      <p:sp>
        <p:nvSpPr>
          <p:cNvPr id="69637"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9638"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smtClean="0">
                <a:latin typeface="Arial" charset="0"/>
              </a:defRPr>
            </a:lvl1pPr>
          </a:lstStyle>
          <a:p>
            <a:pPr>
              <a:defRPr/>
            </a:pPr>
            <a:endParaRPr lang="en-US" altLang="zh-CN"/>
          </a:p>
        </p:txBody>
      </p:sp>
      <p:sp>
        <p:nvSpPr>
          <p:cNvPr id="69639"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smtClean="0">
                <a:latin typeface="Arial" charset="0"/>
              </a:defRPr>
            </a:lvl1pPr>
          </a:lstStyle>
          <a:p>
            <a:pPr>
              <a:defRPr/>
            </a:pPr>
            <a:fld id="{37FD838B-D642-4716-9D7D-D769CADD9D04}" type="slidenum">
              <a:rPr lang="en-US" altLang="zh-CN"/>
              <a:pPr>
                <a:defRPr/>
              </a:pPr>
              <a:t>‹#›</a:t>
            </a:fld>
            <a:endParaRPr lang="en-US" altLang="zh-CN"/>
          </a:p>
        </p:txBody>
      </p:sp>
    </p:spTree>
    <p:extLst>
      <p:ext uri="{BB962C8B-B14F-4D97-AF65-F5344CB8AC3E}">
        <p14:creationId xmlns:p14="http://schemas.microsoft.com/office/powerpoint/2010/main" val="2542541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083F3CA-FE70-4391-9DCD-88AE6CB7BC61}" type="slidenum">
              <a:rPr lang="en-US" altLang="zh-CN"/>
              <a:pPr/>
              <a:t>1</a:t>
            </a:fld>
            <a:endParaRPr lang="en-US" altLang="zh-CN"/>
          </a:p>
        </p:txBody>
      </p:sp>
      <p:sp>
        <p:nvSpPr>
          <p:cNvPr id="33795" name="Rectangle 2"/>
          <p:cNvSpPr>
            <a:spLocks noGrp="1" noRot="1" noChangeAspect="1" noChangeArrowheads="1" noTextEdit="1"/>
          </p:cNvSpPr>
          <p:nvPr>
            <p:ph type="sldImg"/>
          </p:nvPr>
        </p:nvSpPr>
        <p:spPr>
          <a:xfrm>
            <a:off x="992188" y="768350"/>
            <a:ext cx="5114925" cy="3836988"/>
          </a:xfrm>
          <a:ln/>
        </p:spPr>
      </p:sp>
      <p:sp>
        <p:nvSpPr>
          <p:cNvPr id="33796" name="Rectangle 3"/>
          <p:cNvSpPr>
            <a:spLocks noGrp="1" noChangeArrowheads="1"/>
          </p:cNvSpPr>
          <p:nvPr>
            <p:ph type="body" idx="1"/>
          </p:nvPr>
        </p:nvSpPr>
        <p:spPr>
          <a:noFill/>
          <a:ln/>
        </p:spPr>
        <p:txBody>
          <a:bodyPr/>
          <a:lstStyle/>
          <a:p>
            <a:pPr eaLnBrk="1" hangingPunct="1"/>
            <a:r>
              <a:rPr lang="zh-CN" altLang="en-US" dirty="0"/>
              <a:t>本章我们主要介绍两种重要的计算机网络参考模型：</a:t>
            </a:r>
            <a:r>
              <a:rPr lang="en-US" altLang="zh-CN" dirty="0"/>
              <a:t>OSI</a:t>
            </a:r>
            <a:r>
              <a:rPr lang="zh-CN" altLang="en-US" dirty="0"/>
              <a:t>（</a:t>
            </a:r>
            <a:r>
              <a:rPr lang="en-US" altLang="zh-CN" dirty="0"/>
              <a:t>Open Systems Interconnection</a:t>
            </a:r>
            <a:r>
              <a:rPr lang="zh-CN" altLang="en-US" dirty="0"/>
              <a:t>）和</a:t>
            </a:r>
            <a:r>
              <a:rPr lang="en-US" altLang="zh-CN" dirty="0"/>
              <a:t>TCP/IP</a:t>
            </a:r>
            <a:r>
              <a:rPr lang="zh-CN" altLang="en-US" dirty="0"/>
              <a:t>，用以描述网络的体系结构。其中</a:t>
            </a:r>
            <a:r>
              <a:rPr lang="en-US" altLang="zh-CN" dirty="0"/>
              <a:t>OSI</a:t>
            </a:r>
            <a:r>
              <a:rPr lang="zh-CN" altLang="en-US" dirty="0"/>
              <a:t>模型是国际标准化组织（</a:t>
            </a:r>
            <a:r>
              <a:rPr lang="en-US" altLang="zh-CN" dirty="0"/>
              <a:t>ISO, International Standards Organization)</a:t>
            </a:r>
            <a:r>
              <a:rPr lang="zh-CN" altLang="en-US" dirty="0"/>
              <a:t>于</a:t>
            </a:r>
            <a:r>
              <a:rPr lang="en-US" altLang="zh-CN" dirty="0"/>
              <a:t>1983</a:t>
            </a:r>
            <a:r>
              <a:rPr lang="zh-CN" altLang="en-US" dirty="0"/>
              <a:t>年出台、</a:t>
            </a:r>
            <a:r>
              <a:rPr lang="en-US" altLang="zh-CN" dirty="0"/>
              <a:t>1995</a:t>
            </a:r>
            <a:r>
              <a:rPr lang="zh-CN" altLang="en-US" dirty="0"/>
              <a:t>年修订的协议规范，属于法定标准，尽管符合该模型的实际网络并不存在，但由于该模型描述的体系结构较为通用，层次、服务与接口等协议功能定义较为明确，如今仍作为许多网络协议设计时的参考依据。相反，</a:t>
            </a:r>
            <a:r>
              <a:rPr lang="en-US" altLang="zh-CN" dirty="0"/>
              <a:t>TCP/IP</a:t>
            </a:r>
            <a:r>
              <a:rPr lang="zh-CN" altLang="en-US" dirty="0"/>
              <a:t>模型作为一种事实标准，模型本身并不通用，只能描述</a:t>
            </a:r>
            <a:r>
              <a:rPr lang="en-US" altLang="zh-CN" dirty="0"/>
              <a:t>Internet</a:t>
            </a:r>
            <a:r>
              <a:rPr lang="zh-CN" altLang="en-US" dirty="0"/>
              <a:t>，但由于</a:t>
            </a:r>
            <a:r>
              <a:rPr lang="en-US" altLang="zh-CN" dirty="0"/>
              <a:t>Internet</a:t>
            </a:r>
            <a:r>
              <a:rPr lang="zh-CN" altLang="en-US" dirty="0"/>
              <a:t>的广泛普及而被推广使用。本章将详细介绍这两种参考模型，并对两者之间的特点进行对比描述。</a:t>
            </a:r>
          </a:p>
        </p:txBody>
      </p:sp>
    </p:spTree>
    <p:extLst>
      <p:ext uri="{BB962C8B-B14F-4D97-AF65-F5344CB8AC3E}">
        <p14:creationId xmlns:p14="http://schemas.microsoft.com/office/powerpoint/2010/main" val="36006163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7AEDC1F-4475-413C-B068-99E0A71BA076}" type="slidenum">
              <a:rPr lang="en-US" altLang="zh-CN"/>
              <a:pPr/>
              <a:t>14</a:t>
            </a:fld>
            <a:endParaRPr lang="en-US" altLang="zh-CN"/>
          </a:p>
        </p:txBody>
      </p:sp>
      <p:sp>
        <p:nvSpPr>
          <p:cNvPr id="45059" name="Rectangle 2"/>
          <p:cNvSpPr>
            <a:spLocks noGrp="1" noRot="1" noChangeAspect="1" noChangeArrowheads="1" noTextEdit="1"/>
          </p:cNvSpPr>
          <p:nvPr>
            <p:ph type="sldImg"/>
          </p:nvPr>
        </p:nvSpPr>
        <p:spPr>
          <a:xfrm>
            <a:off x="992188" y="768350"/>
            <a:ext cx="5114925" cy="3836988"/>
          </a:xfrm>
          <a:ln/>
        </p:spPr>
      </p:sp>
      <p:sp>
        <p:nvSpPr>
          <p:cNvPr id="45060" name="Rectangle 3"/>
          <p:cNvSpPr>
            <a:spLocks noGrp="1" noChangeArrowheads="1"/>
          </p:cNvSpPr>
          <p:nvPr>
            <p:ph type="body" idx="1"/>
          </p:nvPr>
        </p:nvSpPr>
        <p:spPr>
          <a:noFill/>
          <a:ln/>
        </p:spPr>
        <p:txBody>
          <a:bodyPr/>
          <a:lstStyle/>
          <a:p>
            <a:pPr eaLnBrk="1" hangingPunct="1"/>
            <a:r>
              <a:rPr lang="zh-CN" altLang="en-US" dirty="0"/>
              <a:t>如图所示是国际标准化组织</a:t>
            </a:r>
            <a:r>
              <a:rPr lang="en-US" altLang="zh-CN" dirty="0"/>
              <a:t>ISO</a:t>
            </a:r>
            <a:r>
              <a:rPr lang="zh-CN" altLang="en-US" dirty="0"/>
              <a:t>规范的开放系统互连（</a:t>
            </a:r>
            <a:r>
              <a:rPr lang="en-US" altLang="zh-CN" dirty="0"/>
              <a:t>OSI</a:t>
            </a:r>
            <a:r>
              <a:rPr lang="zh-CN" altLang="en-US" dirty="0"/>
              <a:t>）参考模型，它共有</a:t>
            </a:r>
            <a:r>
              <a:rPr lang="en-US" altLang="zh-CN" dirty="0"/>
              <a:t>7</a:t>
            </a:r>
            <a:r>
              <a:rPr lang="zh-CN" altLang="en-US" dirty="0"/>
              <a:t>层，从上到下分别是应用层、表示层、会话层、传输层、网络层、数据链路层和物理层。应用层的数据单元作为表示层的业务数据单元通过表示层的协议被封装在表示层的数据单元</a:t>
            </a:r>
            <a:r>
              <a:rPr lang="zh-CN" altLang="en-US"/>
              <a:t>内，成为</a:t>
            </a:r>
            <a:r>
              <a:rPr lang="zh-CN" altLang="en-US" dirty="0"/>
              <a:t>表示层的协议数据单元，而该数据单元又会作为会话层的业务数据单元被封装到会话层的协议数据单元中去。什么是封装</a:t>
            </a:r>
            <a:r>
              <a:rPr lang="en-US" altLang="zh-CN" dirty="0"/>
              <a:t>(encapsulation)</a:t>
            </a:r>
            <a:r>
              <a:rPr lang="zh-CN" altLang="en-US" dirty="0"/>
              <a:t>呢</a:t>
            </a:r>
            <a:r>
              <a:rPr lang="en-US" altLang="zh-CN" dirty="0"/>
              <a:t>?</a:t>
            </a:r>
            <a:r>
              <a:rPr lang="zh-CN" altLang="en-US" dirty="0"/>
              <a:t>它的过程就像用信封对信件进行封装，包括信封的格式，地址信息和收信人等，并且，一层套一层（像套娃），直到</a:t>
            </a:r>
            <a:r>
              <a:rPr lang="en-US" altLang="zh-CN" dirty="0"/>
              <a:t>1</a:t>
            </a:r>
            <a:r>
              <a:rPr lang="zh-CN" altLang="en-US" dirty="0"/>
              <a:t>层，再由比特流转换成光纤中的光信号或电缆中的电信号。</a:t>
            </a:r>
          </a:p>
          <a:p>
            <a:pPr eaLnBrk="1" hangingPunct="1"/>
            <a:r>
              <a:rPr lang="zh-CN" altLang="en-US" dirty="0"/>
              <a:t>“透明地传送</a:t>
            </a:r>
            <a:r>
              <a:rPr lang="en-US" altLang="zh-CN" dirty="0"/>
              <a:t>XX”</a:t>
            </a:r>
            <a:r>
              <a:rPr lang="zh-CN" altLang="en-US" dirty="0"/>
              <a:t>，则表示，</a:t>
            </a:r>
            <a:r>
              <a:rPr lang="en-US" altLang="zh-CN" dirty="0"/>
              <a:t>XX</a:t>
            </a:r>
            <a:r>
              <a:rPr lang="zh-CN" altLang="en-US" dirty="0"/>
              <a:t>在传送前后没有变化。</a:t>
            </a:r>
          </a:p>
        </p:txBody>
      </p:sp>
    </p:spTree>
    <p:extLst>
      <p:ext uri="{BB962C8B-B14F-4D97-AF65-F5344CB8AC3E}">
        <p14:creationId xmlns:p14="http://schemas.microsoft.com/office/powerpoint/2010/main" val="1477366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BB09FEB-B313-4D14-9282-DE5CBD9994F2}" type="slidenum">
              <a:rPr lang="en-US" altLang="zh-CN"/>
              <a:pPr/>
              <a:t>20</a:t>
            </a:fld>
            <a:endParaRPr lang="en-US" altLang="zh-CN"/>
          </a:p>
        </p:txBody>
      </p:sp>
      <p:sp>
        <p:nvSpPr>
          <p:cNvPr id="189442" name="Rectangle 7"/>
          <p:cNvSpPr txBox="1">
            <a:spLocks noGrp="1" noChangeArrowheads="1"/>
          </p:cNvSpPr>
          <p:nvPr/>
        </p:nvSpPr>
        <p:spPr bwMode="auto">
          <a:xfrm>
            <a:off x="3767138" y="9293225"/>
            <a:ext cx="2881312" cy="488950"/>
          </a:xfrm>
          <a:prstGeom prst="rect">
            <a:avLst/>
          </a:prstGeom>
          <a:noFill/>
          <a:ln w="9525">
            <a:noFill/>
            <a:miter lim="800000"/>
            <a:headEnd/>
            <a:tailEnd/>
          </a:ln>
        </p:spPr>
        <p:txBody>
          <a:bodyPr anchor="b"/>
          <a:lstStyle/>
          <a:p>
            <a:pPr algn="r"/>
            <a:fld id="{26CAD9AB-630F-4710-80B1-72BD53CD0D5D}" type="slidenum">
              <a:rPr lang="en-US" altLang="zh-CN" sz="1200"/>
              <a:pPr algn="r"/>
              <a:t>20</a:t>
            </a:fld>
            <a:endParaRPr lang="en-US" altLang="zh-CN" sz="1200"/>
          </a:p>
        </p:txBody>
      </p:sp>
      <p:sp>
        <p:nvSpPr>
          <p:cNvPr id="189443" name="Rectangle 2"/>
          <p:cNvSpPr>
            <a:spLocks noGrp="1" noRot="1" noChangeAspect="1" noChangeArrowheads="1" noTextEdit="1"/>
          </p:cNvSpPr>
          <p:nvPr>
            <p:ph type="sldImg"/>
          </p:nvPr>
        </p:nvSpPr>
        <p:spPr>
          <a:xfrm>
            <a:off x="992188" y="768350"/>
            <a:ext cx="5114925" cy="3836988"/>
          </a:xfrm>
          <a:ln/>
        </p:spPr>
      </p:sp>
      <p:sp>
        <p:nvSpPr>
          <p:cNvPr id="189444" name="Rectangle 3"/>
          <p:cNvSpPr>
            <a:spLocks noGrp="1" noChangeArrowheads="1"/>
          </p:cNvSpPr>
          <p:nvPr>
            <p:ph type="body" idx="1"/>
          </p:nvPr>
        </p:nvSpPr>
        <p:spPr/>
        <p:txBody>
          <a:bodyPr/>
          <a:lstStyle/>
          <a:p>
            <a:endParaRPr lang="zh-CN" altLang="zh-CN"/>
          </a:p>
        </p:txBody>
      </p:sp>
    </p:spTree>
    <p:extLst>
      <p:ext uri="{BB962C8B-B14F-4D97-AF65-F5344CB8AC3E}">
        <p14:creationId xmlns:p14="http://schemas.microsoft.com/office/powerpoint/2010/main" val="2726841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幻灯片图像占位符 1"/>
          <p:cNvSpPr>
            <a:spLocks noGrp="1" noRot="1" noChangeAspect="1" noTextEdit="1"/>
          </p:cNvSpPr>
          <p:nvPr>
            <p:ph type="sldImg"/>
          </p:nvPr>
        </p:nvSpPr>
        <p:spPr>
          <a:xfrm>
            <a:off x="992188" y="768350"/>
            <a:ext cx="5114925" cy="3836988"/>
          </a:xfrm>
          <a:ln/>
        </p:spPr>
      </p:sp>
      <p:sp>
        <p:nvSpPr>
          <p:cNvPr id="46083" name="备注占位符 2"/>
          <p:cNvSpPr>
            <a:spLocks noGrp="1"/>
          </p:cNvSpPr>
          <p:nvPr>
            <p:ph type="body" idx="1"/>
          </p:nvPr>
        </p:nvSpPr>
        <p:spPr>
          <a:noFill/>
          <a:ln/>
        </p:spPr>
        <p:txBody>
          <a:bodyPr/>
          <a:lstStyle/>
          <a:p>
            <a:pPr eaLnBrk="1" hangingPunct="1"/>
            <a:endParaRPr lang="zh-CN" altLang="en-US"/>
          </a:p>
        </p:txBody>
      </p:sp>
      <p:sp>
        <p:nvSpPr>
          <p:cNvPr id="46084" name="灯片编号占位符 3"/>
          <p:cNvSpPr>
            <a:spLocks noGrp="1"/>
          </p:cNvSpPr>
          <p:nvPr>
            <p:ph type="sldNum" sz="quarter" idx="5"/>
          </p:nvPr>
        </p:nvSpPr>
        <p:spPr>
          <a:noFill/>
        </p:spPr>
        <p:txBody>
          <a:bodyPr/>
          <a:lstStyle/>
          <a:p>
            <a:fld id="{D6577CB6-F0C4-4223-8F3F-C9769B9236C5}" type="slidenum">
              <a:rPr lang="en-US" altLang="zh-CN"/>
              <a:pPr/>
              <a:t>31</a:t>
            </a:fld>
            <a:endParaRPr lang="en-US" altLang="zh-CN"/>
          </a:p>
        </p:txBody>
      </p:sp>
    </p:spTree>
    <p:extLst>
      <p:ext uri="{BB962C8B-B14F-4D97-AF65-F5344CB8AC3E}">
        <p14:creationId xmlns:p14="http://schemas.microsoft.com/office/powerpoint/2010/main" val="18835254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992188" y="768350"/>
            <a:ext cx="5114925" cy="3836988"/>
          </a:xfrm>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37FD838B-D642-4716-9D7D-D769CADD9D04}" type="slidenum">
              <a:rPr lang="en-US" altLang="zh-CN" smtClean="0"/>
              <a:pPr>
                <a:defRPr/>
              </a:pPr>
              <a:t>33</a:t>
            </a:fld>
            <a:endParaRPr lang="en-US" altLang="zh-CN"/>
          </a:p>
        </p:txBody>
      </p:sp>
    </p:spTree>
    <p:extLst>
      <p:ext uri="{BB962C8B-B14F-4D97-AF65-F5344CB8AC3E}">
        <p14:creationId xmlns:p14="http://schemas.microsoft.com/office/powerpoint/2010/main" val="2413042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558CA2E-97BC-4A16-B4B6-1216E02BADD8}" type="slidenum">
              <a:rPr lang="en-US" altLang="zh-CN"/>
              <a:pPr/>
              <a:t>2</a:t>
            </a:fld>
            <a:endParaRPr lang="en-US" altLang="zh-CN"/>
          </a:p>
        </p:txBody>
      </p:sp>
      <p:sp>
        <p:nvSpPr>
          <p:cNvPr id="34819" name="Rectangle 2"/>
          <p:cNvSpPr>
            <a:spLocks noGrp="1" noRot="1" noChangeAspect="1" noChangeArrowheads="1" noTextEdit="1"/>
          </p:cNvSpPr>
          <p:nvPr>
            <p:ph type="sldImg"/>
          </p:nvPr>
        </p:nvSpPr>
        <p:spPr>
          <a:xfrm>
            <a:off x="992188" y="768350"/>
            <a:ext cx="5114925" cy="3836988"/>
          </a:xfrm>
          <a:ln/>
        </p:spPr>
      </p:sp>
      <p:sp>
        <p:nvSpPr>
          <p:cNvPr id="34820" name="Rectangle 3"/>
          <p:cNvSpPr>
            <a:spLocks noGrp="1" noChangeArrowheads="1"/>
          </p:cNvSpPr>
          <p:nvPr>
            <p:ph type="body" idx="1"/>
          </p:nvPr>
        </p:nvSpPr>
        <p:spPr>
          <a:noFill/>
          <a:ln/>
        </p:spPr>
        <p:txBody>
          <a:bodyPr/>
          <a:lstStyle/>
          <a:p>
            <a:pPr eaLnBrk="1" hangingPunct="1"/>
            <a:r>
              <a:rPr lang="zh-CN" altLang="en-US" dirty="0"/>
              <a:t>一个计算机网络的基本组成有三部分：端系统、通信链路和中间交换系统，端系统通过通信链路和交换系统相互连接。其中，端系统主要负责信息的收发，早期组成计算机网络的端系统主要是计算机，也称为主机（</a:t>
            </a:r>
            <a:r>
              <a:rPr lang="en-US" altLang="zh-CN" dirty="0"/>
              <a:t>host)</a:t>
            </a:r>
            <a:r>
              <a:rPr lang="zh-CN" altLang="en-US" dirty="0"/>
              <a:t>，如今，越来越多的设备如个人数字助手（</a:t>
            </a:r>
            <a:r>
              <a:rPr lang="en-US" altLang="zh-CN" dirty="0"/>
              <a:t>PDA)</a:t>
            </a:r>
            <a:r>
              <a:rPr lang="zh-CN" altLang="en-US" dirty="0"/>
              <a:t>、手机、相机、车辆以及</a:t>
            </a:r>
            <a:r>
              <a:rPr lang="en-US" altLang="zh-CN" dirty="0"/>
              <a:t>TV</a:t>
            </a:r>
            <a:r>
              <a:rPr lang="zh-CN" altLang="en-US" dirty="0"/>
              <a:t>等家用电器都相继连接入网，计算机网络这个名词已经名不副实，也许将来会被其他术语取代；通信链路负责信息的传输，可以分有线链路和无线链路两类，有线链路有同轴电缆、双绞线和光缆等，无线链路有工作在不同频谱的无线电波，不同的链路传输数据的速率不同，误码率也不同。中间交换系统主要负责信息的转发，在因特网中主要有路由器和交换机两种，随着网络的发展，各种各样的网关、接入点设备（如无线</a:t>
            </a:r>
            <a:r>
              <a:rPr lang="en-US" altLang="zh-CN" dirty="0"/>
              <a:t>AP)</a:t>
            </a:r>
            <a:r>
              <a:rPr lang="zh-CN" altLang="en-US" dirty="0"/>
              <a:t>也属于中间交换系统。</a:t>
            </a:r>
          </a:p>
          <a:p>
            <a:pPr eaLnBrk="1" hangingPunct="1"/>
            <a:r>
              <a:rPr lang="zh-CN" altLang="en-US" dirty="0"/>
              <a:t>互联网是在全世界范围内连接各种计算机网络的公共网络，不同的网络从它所处的位置和功能可以分为接入网（边缘网络）和主干网（核心网络），端系统通过接入网连接到互联网，接入网的种类繁多，如有线局域网接入（以太网）、无线局域网接入（</a:t>
            </a:r>
            <a:r>
              <a:rPr lang="en-US" altLang="zh-CN" dirty="0" err="1"/>
              <a:t>WiFi</a:t>
            </a:r>
            <a:r>
              <a:rPr lang="en-US" altLang="zh-CN" dirty="0"/>
              <a:t>)</a:t>
            </a:r>
            <a:r>
              <a:rPr lang="zh-CN" altLang="en-US" dirty="0"/>
              <a:t>以及各种拨号调制解调接入，接入网上的路由器或网关通常称为接入路由器（接入网关）、边缘路由器等；主干网主要有高速的路由器或交换机和光缆组成，采用分组交换方式。</a:t>
            </a:r>
          </a:p>
        </p:txBody>
      </p:sp>
    </p:spTree>
    <p:extLst>
      <p:ext uri="{BB962C8B-B14F-4D97-AF65-F5344CB8AC3E}">
        <p14:creationId xmlns:p14="http://schemas.microsoft.com/office/powerpoint/2010/main" val="1485191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558CA2E-97BC-4A16-B4B6-1216E02BADD8}" type="slidenum">
              <a:rPr lang="en-US" altLang="zh-CN"/>
              <a:pPr/>
              <a:t>3</a:t>
            </a:fld>
            <a:endParaRPr lang="en-US" altLang="zh-CN"/>
          </a:p>
        </p:txBody>
      </p:sp>
      <p:sp>
        <p:nvSpPr>
          <p:cNvPr id="34819" name="Rectangle 2"/>
          <p:cNvSpPr>
            <a:spLocks noGrp="1" noRot="1" noChangeAspect="1" noChangeArrowheads="1" noTextEdit="1"/>
          </p:cNvSpPr>
          <p:nvPr>
            <p:ph type="sldImg"/>
          </p:nvPr>
        </p:nvSpPr>
        <p:spPr>
          <a:xfrm>
            <a:off x="992188" y="768350"/>
            <a:ext cx="5114925" cy="3836988"/>
          </a:xfrm>
          <a:ln/>
        </p:spPr>
      </p:sp>
      <p:sp>
        <p:nvSpPr>
          <p:cNvPr id="34820" name="Rectangle 3"/>
          <p:cNvSpPr>
            <a:spLocks noGrp="1" noChangeArrowheads="1"/>
          </p:cNvSpPr>
          <p:nvPr>
            <p:ph type="body" idx="1"/>
          </p:nvPr>
        </p:nvSpPr>
        <p:spPr>
          <a:noFill/>
          <a:ln/>
        </p:spPr>
        <p:txBody>
          <a:bodyPr/>
          <a:lstStyle/>
          <a:p>
            <a:pPr eaLnBrk="1" hangingPunct="1"/>
            <a:endParaRPr lang="zh-CN" altLang="en-US" dirty="0"/>
          </a:p>
        </p:txBody>
      </p:sp>
    </p:spTree>
    <p:extLst>
      <p:ext uri="{BB962C8B-B14F-4D97-AF65-F5344CB8AC3E}">
        <p14:creationId xmlns:p14="http://schemas.microsoft.com/office/powerpoint/2010/main" val="3500209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CD90217-0B3B-4FAC-A46F-B3F12A31C1F5}" type="slidenum">
              <a:rPr lang="en-US" altLang="zh-CN"/>
              <a:pPr/>
              <a:t>4</a:t>
            </a:fld>
            <a:endParaRPr lang="en-US" altLang="zh-CN"/>
          </a:p>
        </p:txBody>
      </p:sp>
      <p:sp>
        <p:nvSpPr>
          <p:cNvPr id="35843" name="Rectangle 2"/>
          <p:cNvSpPr>
            <a:spLocks noGrp="1" noRot="1" noChangeAspect="1" noChangeArrowheads="1" noTextEdit="1"/>
          </p:cNvSpPr>
          <p:nvPr>
            <p:ph type="sldImg"/>
          </p:nvPr>
        </p:nvSpPr>
        <p:spPr>
          <a:xfrm>
            <a:off x="992188" y="768350"/>
            <a:ext cx="5114925" cy="3836988"/>
          </a:xfrm>
          <a:ln/>
        </p:spPr>
      </p:sp>
      <p:sp>
        <p:nvSpPr>
          <p:cNvPr id="35844" name="Rectangle 3"/>
          <p:cNvSpPr>
            <a:spLocks noGrp="1" noChangeArrowheads="1"/>
          </p:cNvSpPr>
          <p:nvPr>
            <p:ph type="body" idx="1"/>
          </p:nvPr>
        </p:nvSpPr>
        <p:spPr>
          <a:noFill/>
          <a:ln/>
        </p:spPr>
        <p:txBody>
          <a:bodyPr/>
          <a:lstStyle/>
          <a:p>
            <a:pPr eaLnBrk="1" hangingPunct="1"/>
            <a:r>
              <a:rPr lang="en-US" altLang="zh-CN" dirty="0"/>
              <a:t>[1]</a:t>
            </a:r>
            <a:r>
              <a:rPr lang="zh-CN" altLang="en-US" dirty="0"/>
              <a:t>：教科书第六版，</a:t>
            </a:r>
            <a:r>
              <a:rPr lang="en-US" altLang="zh-CN" dirty="0"/>
              <a:t>P40</a:t>
            </a:r>
            <a:r>
              <a:rPr lang="zh-CN" altLang="en-US" dirty="0"/>
              <a:t>；本书的主要内容是网络的体系结构、协议栈及协议本身</a:t>
            </a:r>
            <a:endParaRPr lang="en-US" altLang="zh-CN" dirty="0"/>
          </a:p>
          <a:p>
            <a:pPr eaLnBrk="1" hangingPunct="1"/>
            <a:r>
              <a:rPr lang="zh-CN" altLang="en-US" dirty="0"/>
              <a:t>世界上有许多网络，如运送旅客与物品的铁路网、公路网等，以及连接千家万户的电话网和有线电视网，还有生活所需的电、水、下水道和煤气等网络。每一种网络的设计与部署都需要一定的协议和规范，否则如果相互之间的接口千差万别，就无法连接成网，更无法高效运行。因此对于计算机网络的设计，首先需要规范它的协议，这些协议包括各种应用软件数据格式、各种类型的端系统对数据的收发规范、交换或路由设备的路由等，以及各种硬件接口规范。</a:t>
            </a:r>
          </a:p>
          <a:p>
            <a:pPr eaLnBrk="1" hangingPunct="1"/>
            <a:r>
              <a:rPr lang="zh-CN" altLang="en-US" dirty="0"/>
              <a:t>这些复杂而庞大的协议集合组成了协议簇，为了降低网络设计的复杂度，增加网络的可扩展性，多数网络将协议分层，每一层的功能都建立在其下一层的基础上，接受其下一层提供的服务，同时，每一层都向其上一层提供特定的服务，上下层之间定义了接口，这样的设计便于协议的更新和新功能的扩展。层和协议的集合称为网络体系结构。</a:t>
            </a:r>
          </a:p>
          <a:p>
            <a:pPr eaLnBrk="1" hangingPunct="1"/>
            <a:r>
              <a:rPr lang="zh-CN" altLang="en-US" dirty="0"/>
              <a:t>在我们的日常生活中，协议无处不在。比如我们人类交谈的语言，也是一种通信协议，交谈双方必须用同一种语言或对方听得懂的语言，否则无法交谈。</a:t>
            </a:r>
          </a:p>
          <a:p>
            <a:pPr eaLnBrk="1" hangingPunct="1"/>
            <a:endParaRPr lang="zh-CN" altLang="en-US" dirty="0"/>
          </a:p>
          <a:p>
            <a:pPr eaLnBrk="1" hangingPunct="1"/>
            <a:endParaRPr lang="en-US" altLang="zh-CN" dirty="0"/>
          </a:p>
        </p:txBody>
      </p:sp>
    </p:spTree>
    <p:extLst>
      <p:ext uri="{BB962C8B-B14F-4D97-AF65-F5344CB8AC3E}">
        <p14:creationId xmlns:p14="http://schemas.microsoft.com/office/powerpoint/2010/main" val="684147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87DEDC4-5AA7-4037-8655-0683302C70A8}" type="slidenum">
              <a:rPr lang="en-US" altLang="zh-CN"/>
              <a:pPr/>
              <a:t>5</a:t>
            </a:fld>
            <a:endParaRPr lang="en-US" altLang="zh-CN"/>
          </a:p>
        </p:txBody>
      </p:sp>
      <p:sp>
        <p:nvSpPr>
          <p:cNvPr id="36867" name="Rectangle 2"/>
          <p:cNvSpPr>
            <a:spLocks noGrp="1" noRot="1" noChangeAspect="1" noChangeArrowheads="1" noTextEdit="1"/>
          </p:cNvSpPr>
          <p:nvPr>
            <p:ph type="sldImg"/>
          </p:nvPr>
        </p:nvSpPr>
        <p:spPr>
          <a:xfrm>
            <a:off x="992188" y="768350"/>
            <a:ext cx="5114925" cy="3836988"/>
          </a:xfrm>
          <a:ln/>
        </p:spPr>
      </p:sp>
      <p:sp>
        <p:nvSpPr>
          <p:cNvPr id="36868" name="Rectangle 3"/>
          <p:cNvSpPr>
            <a:spLocks noGrp="1" noChangeArrowheads="1"/>
          </p:cNvSpPr>
          <p:nvPr>
            <p:ph type="body" idx="1"/>
          </p:nvPr>
        </p:nvSpPr>
        <p:spPr>
          <a:noFill/>
          <a:ln/>
        </p:spPr>
        <p:txBody>
          <a:bodyPr/>
          <a:lstStyle/>
          <a:p>
            <a:pPr eaLnBrk="1" hangingPunct="1"/>
            <a:r>
              <a:rPr lang="zh-CN" altLang="en-US" dirty="0"/>
              <a:t>下面我们以交通运输网为网络实例、以包裹的邮寄业务为其应用事例，描述一个网络的协议与体系结构及其业务传输流程。如图所示，我们将飞机、车辆看成是传输媒体（如无线电波、电缆等），空运、陆运等运输系统看成计算机网络中各种类型的网络（如无线网络、以太网等），一个物品的购物和使用如果都在本地进行，就像一个传统的本机上的应用程序，无需网络提供服务，但如果购物者和使用者不在同一地方，我们需要将物件邮寄到使用者所在的地方，也就是目的地，这时候我们需要将物件按规范封装，然后再到相关的物流公司邮寄，物流公司还要对包裹进行捆扎，最后通过交通运输网络寄往目的地，如果不能直达，就要通过中转站进行中转，这些中转站就好像计算机网络中的各种路由、交换设备。物件到达目的地后，收信人进行与发信人相反的操作就可以获得物品。如果我们将购物、封装、邮寄等过程分层，这些上下层之间有一定的关系和次序，对应层之间（如封装与拆封）按照一定的协议是互为可逆的操作，可以与计算机网络的体系结构进行类比。</a:t>
            </a:r>
          </a:p>
        </p:txBody>
      </p:sp>
    </p:spTree>
    <p:extLst>
      <p:ext uri="{BB962C8B-B14F-4D97-AF65-F5344CB8AC3E}">
        <p14:creationId xmlns:p14="http://schemas.microsoft.com/office/powerpoint/2010/main" val="3528418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BFC2AF74-34B9-48AD-A29B-DF9F1CEBEB5F}" type="slidenum">
              <a:rPr lang="en-US" altLang="zh-CN"/>
              <a:pPr/>
              <a:t>6</a:t>
            </a:fld>
            <a:endParaRPr lang="en-US" altLang="zh-CN"/>
          </a:p>
        </p:txBody>
      </p:sp>
      <p:sp>
        <p:nvSpPr>
          <p:cNvPr id="37891" name="Rectangle 2"/>
          <p:cNvSpPr>
            <a:spLocks noGrp="1" noRot="1" noChangeAspect="1" noChangeArrowheads="1" noTextEdit="1"/>
          </p:cNvSpPr>
          <p:nvPr>
            <p:ph type="sldImg"/>
          </p:nvPr>
        </p:nvSpPr>
        <p:spPr>
          <a:xfrm>
            <a:off x="992188" y="768350"/>
            <a:ext cx="5114925" cy="3836988"/>
          </a:xfrm>
          <a:ln/>
        </p:spPr>
      </p:sp>
      <p:sp>
        <p:nvSpPr>
          <p:cNvPr id="37892" name="Rectangle 3"/>
          <p:cNvSpPr>
            <a:spLocks noGrp="1" noChangeArrowheads="1"/>
          </p:cNvSpPr>
          <p:nvPr>
            <p:ph type="body" idx="1"/>
          </p:nvPr>
        </p:nvSpPr>
        <p:spPr>
          <a:noFill/>
          <a:ln/>
        </p:spPr>
        <p:txBody>
          <a:bodyPr/>
          <a:lstStyle/>
          <a:p>
            <a:pPr eaLnBrk="1" hangingPunct="1"/>
            <a:r>
              <a:rPr lang="en-US" altLang="zh-CN"/>
              <a:t>[1]</a:t>
            </a:r>
            <a:r>
              <a:rPr lang="zh-CN" altLang="en-US"/>
              <a:t>：教科书</a:t>
            </a:r>
            <a:r>
              <a:rPr lang="en-US" altLang="zh-CN"/>
              <a:t>P23 </a:t>
            </a:r>
            <a:r>
              <a:rPr lang="zh-CN" altLang="en-US"/>
              <a:t>。</a:t>
            </a:r>
          </a:p>
          <a:p>
            <a:pPr eaLnBrk="1" hangingPunct="1"/>
            <a:r>
              <a:rPr lang="zh-CN" altLang="en-US"/>
              <a:t>所谓协议（</a:t>
            </a:r>
            <a:r>
              <a:rPr lang="en-US" altLang="zh-CN"/>
              <a:t>protocol)</a:t>
            </a:r>
            <a:r>
              <a:rPr lang="zh-CN" altLang="en-US"/>
              <a:t>是</a:t>
            </a:r>
            <a:r>
              <a:rPr lang="zh-CN" altLang="en-US" b="1"/>
              <a:t>指对等实体</a:t>
            </a:r>
            <a:r>
              <a:rPr lang="en-US" altLang="zh-CN" b="1"/>
              <a:t>(peer)</a:t>
            </a:r>
            <a:r>
              <a:rPr lang="zh-CN" altLang="en-US" b="1"/>
              <a:t>之间关于如何进行通信的的一种约定</a:t>
            </a:r>
            <a:r>
              <a:rPr lang="zh-CN" altLang="en-US"/>
              <a:t>，这里的对等实体指的是通信双方或多方，它们都位于相同的层，可以是进程或硬件设备。某一层通信所需的操作用该层的协议来规范，因此每一层有每一层的协议。协议的设计不仅要考虑正常情况下的通信场景，还有考虑非常情况下的操作，即使一个商业协议，它也要考虑不能履行时的赔偿，那么对于要计算机网络中每一个实体执行的协议来说，就需要考虑异常时的一些出错处理。如朋友约会见面的约定“不见不散”就不是一个好的协议，它没有考虑特殊情况，由于人是智能的，他会根据实际情况进行处理，但机器的智能是需要人来设计的。</a:t>
            </a:r>
          </a:p>
          <a:p>
            <a:pPr eaLnBrk="1" hangingPunct="1"/>
            <a:r>
              <a:rPr lang="zh-CN" altLang="en-US"/>
              <a:t>协议的分层具有结构化和功能模块化优点，它可以将网络的功能通过层次的划分清晰地进行描述。不同的网络，其层的数目、名称及各层的功能也不相同。但如果层次过多，层次间接口的开销就多，并且有些高层可能会重复其低层的功能。因此，层次的合理设计对网络的性能是十分重要的，分层的原则应根据信息处理的流程，将相似的功能集中在同一层内，必要时可将层的功能再分成子块，层数不宜过多，以避免层间接口的开销变大；当功能差别较大时应分层处理；各层只对相邻的上下层定义接口。将各层的协议按照层次综合起来组合成协议栈（</a:t>
            </a:r>
            <a:r>
              <a:rPr lang="en-US" altLang="zh-CN"/>
              <a:t>protocol stack</a:t>
            </a:r>
            <a:r>
              <a:rPr lang="zh-CN" altLang="en-US"/>
              <a:t>）。</a:t>
            </a:r>
          </a:p>
        </p:txBody>
      </p:sp>
    </p:spTree>
    <p:extLst>
      <p:ext uri="{BB962C8B-B14F-4D97-AF65-F5344CB8AC3E}">
        <p14:creationId xmlns:p14="http://schemas.microsoft.com/office/powerpoint/2010/main" val="340773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4833C09-8424-4D23-89CD-807D8F26F5BD}" type="slidenum">
              <a:rPr lang="en-US" altLang="zh-CN"/>
              <a:pPr/>
              <a:t>7</a:t>
            </a:fld>
            <a:endParaRPr lang="en-US" altLang="zh-CN"/>
          </a:p>
        </p:txBody>
      </p:sp>
      <p:sp>
        <p:nvSpPr>
          <p:cNvPr id="38915" name="Rectangle 2"/>
          <p:cNvSpPr>
            <a:spLocks noGrp="1" noRot="1" noChangeAspect="1" noChangeArrowheads="1" noTextEdit="1"/>
          </p:cNvSpPr>
          <p:nvPr>
            <p:ph type="sldImg"/>
          </p:nvPr>
        </p:nvSpPr>
        <p:spPr>
          <a:xfrm>
            <a:off x="992188" y="768350"/>
            <a:ext cx="5114925" cy="3836988"/>
          </a:xfrm>
          <a:ln/>
        </p:spPr>
      </p:sp>
      <p:sp>
        <p:nvSpPr>
          <p:cNvPr id="38916" name="Rectangle 3"/>
          <p:cNvSpPr>
            <a:spLocks noGrp="1" noChangeArrowheads="1"/>
          </p:cNvSpPr>
          <p:nvPr>
            <p:ph type="body" idx="1"/>
          </p:nvPr>
        </p:nvSpPr>
        <p:spPr>
          <a:noFill/>
          <a:ln/>
        </p:spPr>
        <p:txBody>
          <a:bodyPr/>
          <a:lstStyle/>
          <a:p>
            <a:pPr eaLnBrk="1" hangingPunct="1"/>
            <a:r>
              <a:rPr lang="zh-CN" altLang="en-US" dirty="0"/>
              <a:t>如图所示描述的是一个</a:t>
            </a:r>
            <a:r>
              <a:rPr lang="en-US" altLang="zh-CN" dirty="0"/>
              <a:t>5</a:t>
            </a:r>
            <a:r>
              <a:rPr lang="zh-CN" altLang="en-US" dirty="0"/>
              <a:t>层网络结构，主机</a:t>
            </a:r>
            <a:r>
              <a:rPr lang="en-US" altLang="zh-CN" dirty="0"/>
              <a:t>1</a:t>
            </a:r>
            <a:r>
              <a:rPr lang="zh-CN" altLang="en-US" dirty="0"/>
              <a:t>和主机</a:t>
            </a:r>
            <a:r>
              <a:rPr lang="en-US" altLang="zh-CN" dirty="0"/>
              <a:t>2</a:t>
            </a:r>
            <a:r>
              <a:rPr lang="zh-CN" altLang="en-US" dirty="0"/>
              <a:t>是通信的双方，可以互为发送者或接收者。不同设备中对应的层称为对等实体（</a:t>
            </a:r>
            <a:r>
              <a:rPr lang="en-US" altLang="zh-CN" dirty="0"/>
              <a:t>peer entity)</a:t>
            </a:r>
            <a:r>
              <a:rPr lang="zh-CN" altLang="en-US" dirty="0"/>
              <a:t>，所谓实体（</a:t>
            </a:r>
            <a:r>
              <a:rPr lang="en-US" altLang="zh-CN" dirty="0"/>
              <a:t>entity)</a:t>
            </a:r>
            <a:r>
              <a:rPr lang="zh-CN" altLang="en-US" dirty="0"/>
              <a:t>是一个抽象的名词，表示可收发信息的硬件或软件进程，许多情况下，尤其是在较高的层上，实体就是一个特定的软件模块。第</a:t>
            </a:r>
            <a:r>
              <a:rPr lang="en-US" altLang="zh-CN" dirty="0"/>
              <a:t>n</a:t>
            </a:r>
            <a:r>
              <a:rPr lang="zh-CN" altLang="en-US" dirty="0"/>
              <a:t>层的通信规则和功能由该层的协议描述。相邻上下层之间都有接口，接口定义下层向上层提供的服务。</a:t>
            </a:r>
          </a:p>
          <a:p>
            <a:pPr eaLnBrk="1" hangingPunct="1"/>
            <a:endParaRPr lang="en-US" altLang="zh-CN" dirty="0"/>
          </a:p>
        </p:txBody>
      </p:sp>
    </p:spTree>
    <p:extLst>
      <p:ext uri="{BB962C8B-B14F-4D97-AF65-F5344CB8AC3E}">
        <p14:creationId xmlns:p14="http://schemas.microsoft.com/office/powerpoint/2010/main" val="3974455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D8810744-71C8-4632-B1F5-309EB4D42829}" type="slidenum">
              <a:rPr lang="en-US" altLang="zh-CN"/>
              <a:pPr/>
              <a:t>9</a:t>
            </a:fld>
            <a:endParaRPr lang="en-US" altLang="zh-CN"/>
          </a:p>
        </p:txBody>
      </p:sp>
      <p:sp>
        <p:nvSpPr>
          <p:cNvPr id="39939" name="Rectangle 2"/>
          <p:cNvSpPr>
            <a:spLocks noGrp="1" noRot="1" noChangeAspect="1" noChangeArrowheads="1" noTextEdit="1"/>
          </p:cNvSpPr>
          <p:nvPr>
            <p:ph type="sldImg"/>
          </p:nvPr>
        </p:nvSpPr>
        <p:spPr>
          <a:xfrm>
            <a:off x="992188" y="768350"/>
            <a:ext cx="5114925" cy="3836988"/>
          </a:xfrm>
          <a:ln/>
        </p:spPr>
      </p:sp>
      <p:sp>
        <p:nvSpPr>
          <p:cNvPr id="39940" name="Rectangle 3"/>
          <p:cNvSpPr>
            <a:spLocks noGrp="1" noChangeArrowheads="1"/>
          </p:cNvSpPr>
          <p:nvPr>
            <p:ph type="body" idx="1"/>
          </p:nvPr>
        </p:nvSpPr>
        <p:spPr>
          <a:noFill/>
          <a:ln/>
        </p:spPr>
        <p:txBody>
          <a:bodyPr/>
          <a:lstStyle/>
          <a:p>
            <a:pPr eaLnBrk="1" hangingPunct="1"/>
            <a:r>
              <a:rPr lang="zh-CN" altLang="en-US"/>
              <a:t>实体（</a:t>
            </a:r>
            <a:r>
              <a:rPr lang="en-US" altLang="zh-CN"/>
              <a:t>entity)</a:t>
            </a:r>
            <a:r>
              <a:rPr lang="zh-CN" altLang="en-US"/>
              <a:t>是一个抽象的名词，表示可收发信息的硬件或软件进程。许多情况下，实体就是一个特定的软件模块。</a:t>
            </a:r>
          </a:p>
        </p:txBody>
      </p:sp>
    </p:spTree>
    <p:extLst>
      <p:ext uri="{BB962C8B-B14F-4D97-AF65-F5344CB8AC3E}">
        <p14:creationId xmlns:p14="http://schemas.microsoft.com/office/powerpoint/2010/main" val="4095445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A7BEE042-7F18-40D8-BF29-289BD7315590}" type="slidenum">
              <a:rPr lang="en-US" altLang="zh-CN"/>
              <a:pPr/>
              <a:t>13</a:t>
            </a:fld>
            <a:endParaRPr lang="en-US" altLang="zh-CN"/>
          </a:p>
        </p:txBody>
      </p:sp>
      <p:sp>
        <p:nvSpPr>
          <p:cNvPr id="41987" name="Rectangle 2"/>
          <p:cNvSpPr>
            <a:spLocks noGrp="1" noRot="1" noChangeAspect="1" noChangeArrowheads="1" noTextEdit="1"/>
          </p:cNvSpPr>
          <p:nvPr>
            <p:ph type="sldImg"/>
          </p:nvPr>
        </p:nvSpPr>
        <p:spPr>
          <a:xfrm>
            <a:off x="992188" y="768350"/>
            <a:ext cx="5114925" cy="3836988"/>
          </a:xfrm>
          <a:ln/>
        </p:spPr>
      </p:sp>
      <p:sp>
        <p:nvSpPr>
          <p:cNvPr id="41988" name="Rectangle 3"/>
          <p:cNvSpPr>
            <a:spLocks noGrp="1" noChangeArrowheads="1"/>
          </p:cNvSpPr>
          <p:nvPr>
            <p:ph type="body" idx="1"/>
          </p:nvPr>
        </p:nvSpPr>
        <p:spPr>
          <a:noFill/>
          <a:ln/>
        </p:spPr>
        <p:txBody>
          <a:bodyPr/>
          <a:lstStyle/>
          <a:p>
            <a:pPr eaLnBrk="1" hangingPunct="1"/>
            <a:r>
              <a:rPr lang="zh-CN" altLang="en-US" dirty="0"/>
              <a:t>什么是服务呢？你去饭店吃饭，饭店为你提供餐饮服务，去旅店，它为你提供住宿服务，那么通信网为用户提供什么样的服务呢？用户又有什么样的服务需求呢？一种服务可以从不同的角度去描述，从服务的类型上讲，有面向连接的服务和非连接服务，从功能上说，有数据传输服务、连接建立服务、请求应答服务等，从可靠性角度可分为可靠与不可靠服务，从服务的需求上又可分为实时与非实时等。</a:t>
            </a:r>
          </a:p>
          <a:p>
            <a:pPr eaLnBrk="1" hangingPunct="1"/>
            <a:r>
              <a:rPr lang="zh-CN" altLang="en-US" dirty="0"/>
              <a:t>下面我们主要介绍两种服务类型面向连接的服务和非连接服务，并分析两者的区别。</a:t>
            </a:r>
          </a:p>
          <a:p>
            <a:pPr lvl="1" eaLnBrk="1" hangingPunct="1"/>
            <a:r>
              <a:rPr lang="zh-CN" altLang="en-US" dirty="0"/>
              <a:t>面向连接的服务（</a:t>
            </a:r>
            <a:r>
              <a:rPr lang="en-US" altLang="zh-CN" dirty="0"/>
              <a:t>connection-oriented service</a:t>
            </a:r>
            <a:r>
              <a:rPr lang="zh-CN" altLang="en-US" dirty="0"/>
              <a:t>）：首先要在源和目的端的对等实体之间建立连接，然后在此连接上通信，最后拆除连接。就好像电话系统，当你需要打电话时，首先要拨号接通对方的电话，然后才能通话，最后挂机。如果电话不通，你就无法通话。面向连接的服务也是如此，如果连接没有建立就无法传输数据。这种服务的特点是可靠、按序传送但要占用一定的资源。由于该类服务是在连接的基础上通信，因此发送的数据是否正确无误地发送到对方，只需要求对方返回确认消息，如果对方没有收到相应的数据，发送方会重发该数据，直到对方正确收到，但这样也会引入额外的负载和延时。面向连接的服务也可看作一个从源到目的端建立起来的管道，发送方吧数据输入到管道内，接收方在另一端将它们取出来，大多数情况下，数据位保持原来的顺序，按序到达。面向连接的服务为了保持该连接的一些状态参数，需要占用端系统或中间转发系统的资源，如传输层的面向连接服务占用端系统的存储空间，网络层和链路层的面向连接则要占用转发设备的存储空间，（而物理层的面向连接其实就是电路交换，占用的是物理信道。</a:t>
            </a:r>
            <a:r>
              <a:rPr lang="en-US" altLang="zh-CN" dirty="0"/>
              <a:t>——</a:t>
            </a:r>
            <a:r>
              <a:rPr lang="zh-CN" altLang="en-US" dirty="0"/>
              <a:t>个人理解）。</a:t>
            </a:r>
          </a:p>
          <a:p>
            <a:pPr lvl="1" eaLnBrk="1" hangingPunct="1"/>
            <a:r>
              <a:rPr lang="zh-CN" altLang="en-US" dirty="0"/>
              <a:t>非连接服务（</a:t>
            </a:r>
            <a:r>
              <a:rPr lang="en-US" altLang="zh-CN" dirty="0" err="1"/>
              <a:t>connetionless</a:t>
            </a:r>
            <a:r>
              <a:rPr lang="en-US" altLang="zh-CN" dirty="0"/>
              <a:t> service </a:t>
            </a:r>
            <a:r>
              <a:rPr lang="zh-CN" altLang="en-US" dirty="0"/>
              <a:t>）：传输数据不需要建立连接，即有即送。但每个数据包都需要携带完整的地址信息，在中间转发系统被独立路由。其特点是由于每个数据包独自寻路，同一数据流的包可能经由不同的路径到达目的地，到达的顺序也可能颠倒，且可靠性差。就像邮件系统，寄信前不需要与对方打招呼，每一封信件都需写上地址，独立传送，信的传送时间有长有短，也有可能丢失。</a:t>
            </a:r>
          </a:p>
          <a:p>
            <a:pPr lvl="1" eaLnBrk="1" hangingPunct="1"/>
            <a:endParaRPr lang="zh-CN" altLang="en-US" dirty="0"/>
          </a:p>
          <a:p>
            <a:pPr lvl="1" eaLnBrk="1" hangingPunct="1"/>
            <a:endParaRPr lang="zh-CN" altLang="en-US" dirty="0"/>
          </a:p>
          <a:p>
            <a:pPr lvl="1" eaLnBrk="1" hangingPunct="1"/>
            <a:endParaRPr lang="zh-CN" altLang="en-US" dirty="0"/>
          </a:p>
          <a:p>
            <a:pPr eaLnBrk="1" hangingPunct="1"/>
            <a:endParaRPr lang="en-US" altLang="zh-CN" dirty="0"/>
          </a:p>
        </p:txBody>
      </p:sp>
    </p:spTree>
    <p:extLst>
      <p:ext uri="{BB962C8B-B14F-4D97-AF65-F5344CB8AC3E}">
        <p14:creationId xmlns:p14="http://schemas.microsoft.com/office/powerpoint/2010/main" val="1252038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zh-CN" alt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zh-CN" alt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zh-CN" alt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zh-CN" alt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zh-CN" alt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zh-CN" alt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zh-CN" altLang="en-US"/>
            </a:p>
          </p:txBody>
        </p:sp>
      </p:grpSp>
      <p:sp>
        <p:nvSpPr>
          <p:cNvPr id="15372" name="Rectangle 12"/>
          <p:cNvSpPr>
            <a:spLocks noGrp="1" noChangeArrowheads="1"/>
          </p:cNvSpPr>
          <p:nvPr>
            <p:ph type="ctrTitle"/>
          </p:nvPr>
        </p:nvSpPr>
        <p:spPr>
          <a:xfrm>
            <a:off x="990600" y="1676400"/>
            <a:ext cx="7772400" cy="1462088"/>
          </a:xfrm>
        </p:spPr>
        <p:txBody>
          <a:bodyPr/>
          <a:lstStyle>
            <a:lvl1pPr>
              <a:defRPr/>
            </a:lvl1pPr>
          </a:lstStyle>
          <a:p>
            <a:r>
              <a:rPr lang="zh-CN" altLang="en-US"/>
              <a:t>单击此处编辑母版标题样式</a:t>
            </a:r>
          </a:p>
        </p:txBody>
      </p:sp>
      <p:sp>
        <p:nvSpPr>
          <p:cNvPr id="1537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zh-CN" altLang="en-US"/>
              <a:t>单击此处编辑母版副标题样式</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ltLang="zh-CN"/>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ltLang="zh-CN"/>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6F27C494-8738-4542-8402-72FB78C04E0F}"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58804E81-C1EB-4119-9C56-75BC37F818BE}"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004050" y="214313"/>
            <a:ext cx="1951038" cy="59182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150938" y="214313"/>
            <a:ext cx="5700712" cy="59182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BF9CB3DB-6CD4-485E-8EBE-B7D8F8812135}" type="slidenum">
              <a:rPr lang="en-US" altLang="zh-CN"/>
              <a:pPr>
                <a:defRPr/>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a:t>单击此处编辑母版标题样式</a:t>
            </a:r>
          </a:p>
        </p:txBody>
      </p:sp>
      <p:sp>
        <p:nvSpPr>
          <p:cNvPr id="3" name="文本占位符 2"/>
          <p:cNvSpPr>
            <a:spLocks noGrp="1"/>
          </p:cNvSpPr>
          <p:nvPr>
            <p:ph type="body" sz="half" idx="1"/>
          </p:nvPr>
        </p:nvSpPr>
        <p:spPr>
          <a:xfrm>
            <a:off x="1182688" y="2017713"/>
            <a:ext cx="3810000" cy="41148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5145088" y="2017713"/>
            <a:ext cx="3810000" cy="1981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5145088" y="4151313"/>
            <a:ext cx="3810000" cy="1981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7"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8" name="Rectangle 13"/>
          <p:cNvSpPr>
            <a:spLocks noGrp="1" noChangeArrowheads="1"/>
          </p:cNvSpPr>
          <p:nvPr>
            <p:ph type="sldNum" sz="quarter" idx="12"/>
          </p:nvPr>
        </p:nvSpPr>
        <p:spPr>
          <a:ln/>
        </p:spPr>
        <p:txBody>
          <a:bodyPr/>
          <a:lstStyle>
            <a:lvl1pPr>
              <a:defRPr/>
            </a:lvl1pPr>
          </a:lstStyle>
          <a:p>
            <a:pPr>
              <a:defRPr/>
            </a:pPr>
            <a:fld id="{C418F27A-7F80-48C2-9339-CFDB70BF4205}" type="slidenum">
              <a:rPr lang="en-US" altLang="zh-CN"/>
              <a:pPr>
                <a:defRPr/>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a:t>单击此处编辑母版标题样式</a:t>
            </a:r>
          </a:p>
        </p:txBody>
      </p:sp>
      <p:sp>
        <p:nvSpPr>
          <p:cNvPr id="3" name="文本占位符 2"/>
          <p:cNvSpPr>
            <a:spLocks noGrp="1"/>
          </p:cNvSpPr>
          <p:nvPr>
            <p:ph type="body" sz="half" idx="1"/>
          </p:nvPr>
        </p:nvSpPr>
        <p:spPr>
          <a:xfrm>
            <a:off x="1182688" y="2017713"/>
            <a:ext cx="3810000" cy="41148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5145088" y="2017713"/>
            <a:ext cx="3810000" cy="41148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3"/>
          <p:cNvSpPr>
            <a:spLocks noGrp="1" noChangeArrowheads="1"/>
          </p:cNvSpPr>
          <p:nvPr>
            <p:ph type="sldNum" sz="quarter" idx="12"/>
          </p:nvPr>
        </p:nvSpPr>
        <p:spPr>
          <a:ln/>
        </p:spPr>
        <p:txBody>
          <a:bodyPr/>
          <a:lstStyle>
            <a:lvl1pPr>
              <a:defRPr/>
            </a:lvl1pPr>
          </a:lstStyle>
          <a:p>
            <a:pPr>
              <a:defRPr/>
            </a:pPr>
            <a:fld id="{597A172D-B43A-4373-BBF8-8A33EF1875EF}" type="slidenum">
              <a:rPr lang="en-US" altLang="zh-CN"/>
              <a:pPr>
                <a:defRPr/>
              </a:pPr>
              <a:t>‹#›</a:t>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1150938" y="214313"/>
            <a:ext cx="7804150" cy="5918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13"/>
          <p:cNvSpPr>
            <a:spLocks noGrp="1" noChangeArrowheads="1"/>
          </p:cNvSpPr>
          <p:nvPr>
            <p:ph type="sldNum" sz="quarter" idx="12"/>
          </p:nvPr>
        </p:nvSpPr>
        <p:spPr>
          <a:ln/>
        </p:spPr>
        <p:txBody>
          <a:bodyPr/>
          <a:lstStyle>
            <a:lvl1pPr>
              <a:defRPr/>
            </a:lvl1pPr>
          </a:lstStyle>
          <a:p>
            <a:pPr>
              <a:defRPr/>
            </a:pPr>
            <a:fld id="{E817E3E1-C00B-4008-AE8A-C500794C10F8}"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70D71DB8-8E14-4D45-81F6-603B2D087A83}"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87DC0CC8-32C9-4857-BF5D-41845868F552}"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3"/>
          <p:cNvSpPr>
            <a:spLocks noGrp="1" noChangeArrowheads="1"/>
          </p:cNvSpPr>
          <p:nvPr>
            <p:ph type="sldNum" sz="quarter" idx="12"/>
          </p:nvPr>
        </p:nvSpPr>
        <p:spPr>
          <a:ln/>
        </p:spPr>
        <p:txBody>
          <a:bodyPr/>
          <a:lstStyle>
            <a:lvl1pPr>
              <a:defRPr/>
            </a:lvl1pPr>
          </a:lstStyle>
          <a:p>
            <a:pPr>
              <a:defRPr/>
            </a:pPr>
            <a:fld id="{B9EA6B5F-5ECE-4B79-9B84-A594BAEFEBC4}"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13"/>
          <p:cNvSpPr>
            <a:spLocks noGrp="1" noChangeArrowheads="1"/>
          </p:cNvSpPr>
          <p:nvPr>
            <p:ph type="sldNum" sz="quarter" idx="12"/>
          </p:nvPr>
        </p:nvSpPr>
        <p:spPr>
          <a:ln/>
        </p:spPr>
        <p:txBody>
          <a:bodyPr/>
          <a:lstStyle>
            <a:lvl1pPr>
              <a:defRPr/>
            </a:lvl1pPr>
          </a:lstStyle>
          <a:p>
            <a:pPr>
              <a:defRPr/>
            </a:pPr>
            <a:fld id="{0B4E00F3-DE89-45E6-A73F-7D7CE9A1A463}"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13"/>
          <p:cNvSpPr>
            <a:spLocks noGrp="1" noChangeArrowheads="1"/>
          </p:cNvSpPr>
          <p:nvPr>
            <p:ph type="sldNum" sz="quarter" idx="12"/>
          </p:nvPr>
        </p:nvSpPr>
        <p:spPr>
          <a:ln/>
        </p:spPr>
        <p:txBody>
          <a:bodyPr/>
          <a:lstStyle>
            <a:lvl1pPr>
              <a:defRPr/>
            </a:lvl1pPr>
          </a:lstStyle>
          <a:p>
            <a:pPr>
              <a:defRPr/>
            </a:pPr>
            <a:fld id="{AFC0E584-0165-4411-9C2C-02240671E14A}"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13"/>
          <p:cNvSpPr>
            <a:spLocks noGrp="1" noChangeArrowheads="1"/>
          </p:cNvSpPr>
          <p:nvPr>
            <p:ph type="sldNum" sz="quarter" idx="12"/>
          </p:nvPr>
        </p:nvSpPr>
        <p:spPr>
          <a:ln/>
        </p:spPr>
        <p:txBody>
          <a:bodyPr/>
          <a:lstStyle>
            <a:lvl1pPr>
              <a:defRPr/>
            </a:lvl1pPr>
          </a:lstStyle>
          <a:p>
            <a:pPr>
              <a:defRPr/>
            </a:pPr>
            <a:fld id="{BC9AA332-7531-4C5F-8AA6-B94AFAD7A07F}"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3"/>
          <p:cNvSpPr>
            <a:spLocks noGrp="1" noChangeArrowheads="1"/>
          </p:cNvSpPr>
          <p:nvPr>
            <p:ph type="sldNum" sz="quarter" idx="12"/>
          </p:nvPr>
        </p:nvSpPr>
        <p:spPr>
          <a:ln/>
        </p:spPr>
        <p:txBody>
          <a:bodyPr/>
          <a:lstStyle>
            <a:lvl1pPr>
              <a:defRPr/>
            </a:lvl1pPr>
          </a:lstStyle>
          <a:p>
            <a:pPr>
              <a:defRPr/>
            </a:pPr>
            <a:fld id="{867BBAD2-F53E-4B65-88BB-22D1300969EF}"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3"/>
          <p:cNvSpPr>
            <a:spLocks noGrp="1" noChangeArrowheads="1"/>
          </p:cNvSpPr>
          <p:nvPr>
            <p:ph type="sldNum" sz="quarter" idx="12"/>
          </p:nvPr>
        </p:nvSpPr>
        <p:spPr>
          <a:ln/>
        </p:spPr>
        <p:txBody>
          <a:bodyPr/>
          <a:lstStyle>
            <a:lvl1pPr>
              <a:defRPr/>
            </a:lvl1pPr>
          </a:lstStyle>
          <a:p>
            <a:pPr>
              <a:defRPr/>
            </a:pPr>
            <a:fld id="{44C39E88-E6F8-495D-BDA9-82C1F15240D1}"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zh-CN" altLang="zh-CN" sz="2400"/>
          </a:p>
        </p:txBody>
      </p:sp>
      <p:sp>
        <p:nvSpPr>
          <p:cNvPr id="1433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zh-CN" altLang="zh-CN" sz="2400"/>
          </a:p>
        </p:txBody>
      </p:sp>
      <p:sp>
        <p:nvSpPr>
          <p:cNvPr id="1434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zh-CN" altLang="zh-CN" sz="2400"/>
          </a:p>
        </p:txBody>
      </p:sp>
      <p:sp>
        <p:nvSpPr>
          <p:cNvPr id="1434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zh-CN" altLang="zh-CN" sz="2400"/>
          </a:p>
        </p:txBody>
      </p:sp>
      <p:sp>
        <p:nvSpPr>
          <p:cNvPr id="1434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zh-CN" altLang="zh-CN" sz="2400"/>
          </a:p>
        </p:txBody>
      </p:sp>
      <p:sp>
        <p:nvSpPr>
          <p:cNvPr id="1434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zh-CN" altLang="zh-CN" sz="2400"/>
          </a:p>
        </p:txBody>
      </p:sp>
      <p:sp>
        <p:nvSpPr>
          <p:cNvPr id="1434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zh-CN" altLang="zh-CN" sz="2400"/>
          </a:p>
        </p:txBody>
      </p:sp>
      <p:sp>
        <p:nvSpPr>
          <p:cNvPr id="3081"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3082"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34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endParaRPr lang="en-US" altLang="zh-CN"/>
          </a:p>
        </p:txBody>
      </p:sp>
      <p:sp>
        <p:nvSpPr>
          <p:cNvPr id="1434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vl1pPr>
          </a:lstStyle>
          <a:p>
            <a:pPr>
              <a:defRPr/>
            </a:pPr>
            <a:endParaRPr lang="en-US" altLang="zh-CN"/>
          </a:p>
        </p:txBody>
      </p:sp>
      <p:sp>
        <p:nvSpPr>
          <p:cNvPr id="1434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FA65F181-AE25-4D57-8598-83D439444A41}"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86"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ea typeface="宋体" pitchFamily="2" charset="-122"/>
        </a:defRPr>
      </a:lvl2pPr>
      <a:lvl3pPr algn="l" rtl="0" eaLnBrk="0" fontAlgn="base" hangingPunct="0">
        <a:spcBef>
          <a:spcPct val="0"/>
        </a:spcBef>
        <a:spcAft>
          <a:spcPct val="0"/>
        </a:spcAft>
        <a:defRPr sz="4400">
          <a:solidFill>
            <a:schemeClr val="tx2"/>
          </a:solidFill>
          <a:latin typeface="Tahoma" pitchFamily="34" charset="0"/>
          <a:ea typeface="宋体" pitchFamily="2" charset="-122"/>
        </a:defRPr>
      </a:lvl3pPr>
      <a:lvl4pPr algn="l" rtl="0" eaLnBrk="0" fontAlgn="base" hangingPunct="0">
        <a:spcBef>
          <a:spcPct val="0"/>
        </a:spcBef>
        <a:spcAft>
          <a:spcPct val="0"/>
        </a:spcAft>
        <a:defRPr sz="4400">
          <a:solidFill>
            <a:schemeClr val="tx2"/>
          </a:solidFill>
          <a:latin typeface="Tahoma" pitchFamily="34" charset="0"/>
          <a:ea typeface="宋体" pitchFamily="2" charset="-122"/>
        </a:defRPr>
      </a:lvl4pPr>
      <a:lvl5pPr algn="l" rtl="0" eaLnBrk="0" fontAlgn="base" hangingPunct="0">
        <a:spcBef>
          <a:spcPct val="0"/>
        </a:spcBef>
        <a:spcAft>
          <a:spcPct val="0"/>
        </a:spcAft>
        <a:defRPr sz="4400">
          <a:solidFill>
            <a:schemeClr val="tx2"/>
          </a:solidFill>
          <a:latin typeface="Tahoma" pitchFamily="34" charset="0"/>
          <a:ea typeface="宋体" pitchFamily="2" charset="-122"/>
        </a:defRPr>
      </a:lvl5pPr>
      <a:lvl6pPr marL="457200" algn="l" rtl="0" fontAlgn="base">
        <a:spcBef>
          <a:spcPct val="0"/>
        </a:spcBef>
        <a:spcAft>
          <a:spcPct val="0"/>
        </a:spcAft>
        <a:defRPr sz="4400">
          <a:solidFill>
            <a:schemeClr val="tx2"/>
          </a:solidFill>
          <a:latin typeface="Tahoma" pitchFamily="34" charset="0"/>
          <a:ea typeface="宋体" pitchFamily="2" charset="-122"/>
        </a:defRPr>
      </a:lvl6pPr>
      <a:lvl7pPr marL="914400" algn="l" rtl="0" fontAlgn="base">
        <a:spcBef>
          <a:spcPct val="0"/>
        </a:spcBef>
        <a:spcAft>
          <a:spcPct val="0"/>
        </a:spcAft>
        <a:defRPr sz="4400">
          <a:solidFill>
            <a:schemeClr val="tx2"/>
          </a:solidFill>
          <a:latin typeface="Tahoma" pitchFamily="34" charset="0"/>
          <a:ea typeface="宋体" pitchFamily="2" charset="-122"/>
        </a:defRPr>
      </a:lvl7pPr>
      <a:lvl8pPr marL="1371600" algn="l" rtl="0" fontAlgn="base">
        <a:spcBef>
          <a:spcPct val="0"/>
        </a:spcBef>
        <a:spcAft>
          <a:spcPct val="0"/>
        </a:spcAft>
        <a:defRPr sz="4400">
          <a:solidFill>
            <a:schemeClr val="tx2"/>
          </a:solidFill>
          <a:latin typeface="Tahoma" pitchFamily="34" charset="0"/>
          <a:ea typeface="宋体" pitchFamily="2" charset="-122"/>
        </a:defRPr>
      </a:lvl8pPr>
      <a:lvl9pPr marL="1828800" algn="l" rtl="0" fontAlgn="base">
        <a:spcBef>
          <a:spcPct val="0"/>
        </a:spcBef>
        <a:spcAft>
          <a:spcPct val="0"/>
        </a:spcAft>
        <a:defRPr sz="4400">
          <a:solidFill>
            <a:schemeClr val="tx2"/>
          </a:solidFill>
          <a:latin typeface="Tahoma" pitchFamily="34" charset="0"/>
          <a:ea typeface="宋体" pitchFamily="2" charset="-122"/>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7.jpeg"/><Relationship Id="rId3" Type="http://schemas.openxmlformats.org/officeDocument/2006/relationships/notesSlide" Target="../notesSlides/notesSlide2.xml"/><Relationship Id="rId7" Type="http://schemas.openxmlformats.org/officeDocument/2006/relationships/image" Target="../media/image4.jpeg"/><Relationship Id="rId12" Type="http://schemas.openxmlformats.org/officeDocument/2006/relationships/image" Target="../media/image6.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hyperlink" Target="http://tw.theme.shopping.yahoo.com/nb/nb_monday_2123.html" TargetMode="External"/><Relationship Id="rId11" Type="http://schemas.openxmlformats.org/officeDocument/2006/relationships/image" Target="../media/image5.wmf"/><Relationship Id="rId5" Type="http://schemas.openxmlformats.org/officeDocument/2006/relationships/image" Target="../media/image3.jpeg"/><Relationship Id="rId10" Type="http://schemas.openxmlformats.org/officeDocument/2006/relationships/oleObject" Target="../embeddings/oleObject2.bin"/><Relationship Id="rId4" Type="http://schemas.openxmlformats.org/officeDocument/2006/relationships/image" Target="../media/image2.jpeg"/><Relationship Id="rId9" Type="http://schemas.openxmlformats.org/officeDocument/2006/relationships/image" Target="../media/image1.e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oleObject" Target="../embeddings/oleObject10.bin"/><Relationship Id="rId3" Type="http://schemas.openxmlformats.org/officeDocument/2006/relationships/oleObject" Target="../embeddings/oleObject3.bin"/><Relationship Id="rId7" Type="http://schemas.openxmlformats.org/officeDocument/2006/relationships/image" Target="../media/image19.wmf"/><Relationship Id="rId12" Type="http://schemas.openxmlformats.org/officeDocument/2006/relationships/oleObject" Target="../embeddings/oleObject9.bin"/><Relationship Id="rId17" Type="http://schemas.openxmlformats.org/officeDocument/2006/relationships/image" Target="../media/image1.emf"/><Relationship Id="rId2" Type="http://schemas.openxmlformats.org/officeDocument/2006/relationships/slideLayout" Target="../slideLayouts/slideLayout14.xml"/><Relationship Id="rId16" Type="http://schemas.openxmlformats.org/officeDocument/2006/relationships/oleObject" Target="../embeddings/oleObject11.bin"/><Relationship Id="rId1" Type="http://schemas.openxmlformats.org/officeDocument/2006/relationships/vmlDrawing" Target="../drawings/vmlDrawing2.vml"/><Relationship Id="rId6" Type="http://schemas.openxmlformats.org/officeDocument/2006/relationships/oleObject" Target="../embeddings/oleObject5.bin"/><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image" Target="../media/image7.jpeg"/><Relationship Id="rId10" Type="http://schemas.openxmlformats.org/officeDocument/2006/relationships/oleObject" Target="../embeddings/oleObject7.bin"/><Relationship Id="rId4" Type="http://schemas.openxmlformats.org/officeDocument/2006/relationships/image" Target="../media/image18.wmf"/><Relationship Id="rId9" Type="http://schemas.openxmlformats.org/officeDocument/2006/relationships/image" Target="../media/image20.wmf"/><Relationship Id="rId14" Type="http://schemas.openxmlformats.org/officeDocument/2006/relationships/image" Target="../media/image21.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0.wmf"/><Relationship Id="rId4" Type="http://schemas.openxmlformats.org/officeDocument/2006/relationships/image" Target="../media/image9.png"/></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6.xml.rels><?xml version="1.0" encoding="UTF-8" standalone="yes"?>
<Relationships xmlns="http://schemas.openxmlformats.org/package/2006/relationships"><Relationship Id="rId3" Type="http://schemas.openxmlformats.org/officeDocument/2006/relationships/hyperlink" Target="../&#35745;&#31639;&#26426;&#32593;&#32476;/ppin.jpg"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116012" y="692150"/>
            <a:ext cx="7670829" cy="736586"/>
          </a:xfrm>
        </p:spPr>
        <p:txBody>
          <a:bodyPr/>
          <a:lstStyle/>
          <a:p>
            <a:pPr eaLnBrk="1" hangingPunct="1"/>
            <a:r>
              <a:rPr lang="en-US" altLang="zh-CN" sz="3200" b="1" dirty="0"/>
              <a:t>Chapter 2  </a:t>
            </a:r>
            <a:r>
              <a:rPr lang="zh-CN" altLang="en-US" sz="3200" b="1" dirty="0"/>
              <a:t>网络的体系结构与参考模型</a:t>
            </a:r>
          </a:p>
        </p:txBody>
      </p:sp>
      <p:sp>
        <p:nvSpPr>
          <p:cNvPr id="5123" name="Rectangle 5"/>
          <p:cNvSpPr>
            <a:spLocks noGrp="1" noChangeArrowheads="1"/>
          </p:cNvSpPr>
          <p:nvPr>
            <p:ph type="body" idx="1"/>
          </p:nvPr>
        </p:nvSpPr>
        <p:spPr/>
        <p:txBody>
          <a:bodyPr/>
          <a:lstStyle/>
          <a:p>
            <a:pPr eaLnBrk="1" hangingPunct="1"/>
            <a:r>
              <a:rPr lang="en-US" altLang="zh-CN" b="1" dirty="0">
                <a:latin typeface="+mn-ea"/>
              </a:rPr>
              <a:t>2.1 </a:t>
            </a:r>
            <a:r>
              <a:rPr lang="zh-CN" altLang="en-US" b="1" dirty="0">
                <a:latin typeface="+mn-ea"/>
              </a:rPr>
              <a:t>网络的构成</a:t>
            </a:r>
          </a:p>
          <a:p>
            <a:pPr eaLnBrk="1" hangingPunct="1"/>
            <a:r>
              <a:rPr lang="en-US" altLang="zh-CN" b="1" dirty="0">
                <a:latin typeface="+mn-ea"/>
              </a:rPr>
              <a:t>2.2 </a:t>
            </a:r>
            <a:r>
              <a:rPr lang="zh-CN" altLang="en-US" b="1" dirty="0">
                <a:latin typeface="+mn-ea"/>
              </a:rPr>
              <a:t>网络的体系结构</a:t>
            </a:r>
          </a:p>
          <a:p>
            <a:pPr eaLnBrk="1" hangingPunct="1"/>
            <a:r>
              <a:rPr lang="en-US" altLang="zh-CN" b="1" dirty="0">
                <a:latin typeface="+mn-ea"/>
              </a:rPr>
              <a:t>2.3 OSI</a:t>
            </a:r>
            <a:r>
              <a:rPr lang="zh-CN" altLang="en-US" b="1" dirty="0">
                <a:latin typeface="+mn-ea"/>
              </a:rPr>
              <a:t>模型</a:t>
            </a:r>
          </a:p>
          <a:p>
            <a:pPr eaLnBrk="1" hangingPunct="1"/>
            <a:r>
              <a:rPr lang="en-US" altLang="zh-CN" b="1" dirty="0">
                <a:latin typeface="+mn-ea"/>
              </a:rPr>
              <a:t>2.4 TCP/IP</a:t>
            </a:r>
            <a:r>
              <a:rPr lang="zh-CN" altLang="en-US" b="1" dirty="0">
                <a:latin typeface="+mn-ea"/>
              </a:rPr>
              <a:t>模型</a:t>
            </a:r>
          </a:p>
          <a:p>
            <a:pPr eaLnBrk="1" hangingPunct="1"/>
            <a:r>
              <a:rPr lang="en-US" altLang="zh-CN" b="1" dirty="0">
                <a:latin typeface="+mn-ea"/>
              </a:rPr>
              <a:t>2.5 OSI</a:t>
            </a:r>
            <a:r>
              <a:rPr lang="zh-CN" altLang="en-US" b="1" dirty="0">
                <a:latin typeface="+mn-ea"/>
              </a:rPr>
              <a:t>与</a:t>
            </a:r>
            <a:r>
              <a:rPr lang="en-US" altLang="zh-CN" b="1" dirty="0">
                <a:latin typeface="+mn-ea"/>
              </a:rPr>
              <a:t>TCP/IP</a:t>
            </a:r>
            <a:r>
              <a:rPr lang="zh-CN" altLang="en-US" b="1" dirty="0">
                <a:latin typeface="+mn-ea"/>
              </a:rPr>
              <a:t>模型比较</a:t>
            </a:r>
          </a:p>
          <a:p>
            <a:pPr eaLnBrk="1" hangingPunct="1"/>
            <a:r>
              <a:rPr lang="en-US" altLang="zh-CN" b="1" dirty="0">
                <a:latin typeface="+mn-ea"/>
              </a:rPr>
              <a:t>2.6 </a:t>
            </a:r>
            <a:r>
              <a:rPr lang="zh-CN" altLang="en-US" b="1" dirty="0">
                <a:latin typeface="+mn-ea"/>
              </a:rPr>
              <a:t>网络的分类</a:t>
            </a:r>
          </a:p>
          <a:p>
            <a:pPr eaLnBrk="1" hangingPunct="1"/>
            <a:endParaRPr lang="en-US" altLang="zh-C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Grp="1" noChangeArrowheads="1"/>
          </p:cNvSpPr>
          <p:nvPr>
            <p:ph type="title"/>
          </p:nvPr>
        </p:nvSpPr>
        <p:spPr/>
        <p:txBody>
          <a:bodyPr/>
          <a:lstStyle/>
          <a:p>
            <a:pPr eaLnBrk="1" hangingPunct="1"/>
            <a:r>
              <a:rPr lang="en-US" altLang="zh-CN" b="1" dirty="0"/>
              <a:t>2.2</a:t>
            </a:r>
            <a:r>
              <a:rPr lang="zh-CN" altLang="en-US" b="1" dirty="0"/>
              <a:t>网络体系结构</a:t>
            </a:r>
            <a:br>
              <a:rPr lang="zh-CN" altLang="en-US" b="1" dirty="0"/>
            </a:br>
            <a:r>
              <a:rPr lang="en-US" altLang="zh-CN" b="1" dirty="0">
                <a:latin typeface="Arial" charset="0"/>
              </a:rPr>
              <a:t>——</a:t>
            </a:r>
            <a:r>
              <a:rPr lang="zh-CN" altLang="en-US" sz="3200" b="1" dirty="0"/>
              <a:t>层和协议的集合</a:t>
            </a:r>
          </a:p>
        </p:txBody>
      </p:sp>
      <p:pic>
        <p:nvPicPr>
          <p:cNvPr id="11268" name="Picture 1029"/>
          <p:cNvPicPr>
            <a:picLocks noGrp="1" noChangeAspect="1" noChangeArrowheads="1"/>
          </p:cNvPicPr>
          <p:nvPr>
            <p:ph sz="half" idx="2"/>
          </p:nvPr>
        </p:nvPicPr>
        <p:blipFill>
          <a:blip r:embed="rId2" cstate="print"/>
          <a:srcRect/>
          <a:stretch>
            <a:fillRect/>
          </a:stretch>
        </p:blipFill>
        <p:spPr>
          <a:xfrm>
            <a:off x="2700338" y="1916113"/>
            <a:ext cx="6443662" cy="4941887"/>
          </a:xfrm>
          <a:noFill/>
        </p:spPr>
      </p:pic>
      <p:sp>
        <p:nvSpPr>
          <p:cNvPr id="11269" name="AutoShape 1034"/>
          <p:cNvSpPr>
            <a:spLocks noChangeArrowheads="1"/>
          </p:cNvSpPr>
          <p:nvPr/>
        </p:nvSpPr>
        <p:spPr bwMode="auto">
          <a:xfrm>
            <a:off x="468313" y="4941888"/>
            <a:ext cx="2016125" cy="1008062"/>
          </a:xfrm>
          <a:prstGeom prst="wedgeRectCallout">
            <a:avLst>
              <a:gd name="adj1" fmla="val 242125"/>
              <a:gd name="adj2" fmla="val -131417"/>
            </a:avLst>
          </a:prstGeom>
          <a:solidFill>
            <a:schemeClr val="accent1"/>
          </a:solidFill>
          <a:ln w="9525">
            <a:solidFill>
              <a:schemeClr val="tx1"/>
            </a:solidFill>
            <a:miter lim="800000"/>
            <a:headEnd/>
            <a:tailEnd/>
          </a:ln>
        </p:spPr>
        <p:txBody>
          <a:bodyPr/>
          <a:lstStyle/>
          <a:p>
            <a:r>
              <a:rPr lang="zh-CN" altLang="en-US"/>
              <a:t>第</a:t>
            </a:r>
            <a:r>
              <a:rPr lang="en-US" altLang="zh-CN"/>
              <a:t>n</a:t>
            </a:r>
            <a:r>
              <a:rPr lang="zh-CN" altLang="en-US"/>
              <a:t>层的通信规则和功能由该层的协议描述</a:t>
            </a:r>
          </a:p>
        </p:txBody>
      </p:sp>
      <p:grpSp>
        <p:nvGrpSpPr>
          <p:cNvPr id="6" name="组合 5"/>
          <p:cNvGrpSpPr/>
          <p:nvPr/>
        </p:nvGrpSpPr>
        <p:grpSpPr>
          <a:xfrm>
            <a:off x="3357554" y="1571612"/>
            <a:ext cx="2143140" cy="4714908"/>
            <a:chOff x="3357554" y="1571612"/>
            <a:chExt cx="2143140" cy="4714908"/>
          </a:xfrm>
        </p:grpSpPr>
        <p:sp>
          <p:nvSpPr>
            <p:cNvPr id="8" name="矩形 7"/>
            <p:cNvSpPr/>
            <p:nvPr/>
          </p:nvSpPr>
          <p:spPr>
            <a:xfrm>
              <a:off x="3786182" y="2214554"/>
              <a:ext cx="1714512"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Picture 23"/>
            <p:cNvPicPr>
              <a:picLocks noChangeAspect="1" noChangeArrowheads="1"/>
            </p:cNvPicPr>
            <p:nvPr/>
          </p:nvPicPr>
          <p:blipFill>
            <a:blip r:embed="rId3" cstate="print"/>
            <a:srcRect/>
            <a:stretch>
              <a:fillRect/>
            </a:stretch>
          </p:blipFill>
          <p:spPr bwMode="auto">
            <a:xfrm>
              <a:off x="3357554" y="1571612"/>
              <a:ext cx="846138" cy="915987"/>
            </a:xfrm>
            <a:prstGeom prst="rect">
              <a:avLst/>
            </a:prstGeom>
            <a:noFill/>
            <a:ln w="12700">
              <a:noFill/>
              <a:miter lim="800000"/>
              <a:headEnd/>
              <a:tailEnd/>
            </a:ln>
          </p:spPr>
        </p:pic>
      </p:grpSp>
      <p:grpSp>
        <p:nvGrpSpPr>
          <p:cNvPr id="10" name="组合 9"/>
          <p:cNvGrpSpPr/>
          <p:nvPr/>
        </p:nvGrpSpPr>
        <p:grpSpPr>
          <a:xfrm>
            <a:off x="7143768" y="1571612"/>
            <a:ext cx="1928826" cy="4714908"/>
            <a:chOff x="3571868" y="1571612"/>
            <a:chExt cx="1928826" cy="4714908"/>
          </a:xfrm>
        </p:grpSpPr>
        <p:sp>
          <p:nvSpPr>
            <p:cNvPr id="11" name="矩形 10"/>
            <p:cNvSpPr/>
            <p:nvPr/>
          </p:nvSpPr>
          <p:spPr>
            <a:xfrm>
              <a:off x="4143372" y="2214554"/>
              <a:ext cx="1357322"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Picture 23"/>
            <p:cNvPicPr>
              <a:picLocks noChangeAspect="1" noChangeArrowheads="1"/>
            </p:cNvPicPr>
            <p:nvPr/>
          </p:nvPicPr>
          <p:blipFill>
            <a:blip r:embed="rId3" cstate="print"/>
            <a:srcRect/>
            <a:stretch>
              <a:fillRect/>
            </a:stretch>
          </p:blipFill>
          <p:spPr bwMode="auto">
            <a:xfrm>
              <a:off x="3571868" y="1571612"/>
              <a:ext cx="846138" cy="915987"/>
            </a:xfrm>
            <a:prstGeom prst="rect">
              <a:avLst/>
            </a:prstGeom>
            <a:noFill/>
            <a:ln w="12700">
              <a:noFill/>
              <a:miter lim="800000"/>
              <a:headEnd/>
              <a:tailEnd/>
            </a:ln>
          </p:spPr>
        </p:pic>
      </p:grpSp>
      <p:sp>
        <p:nvSpPr>
          <p:cNvPr id="14" name="Rectangle 1027"/>
          <p:cNvSpPr txBox="1">
            <a:spLocks noChangeArrowheads="1"/>
          </p:cNvSpPr>
          <p:nvPr/>
        </p:nvSpPr>
        <p:spPr bwMode="auto">
          <a:xfrm>
            <a:off x="179513" y="2133600"/>
            <a:ext cx="2736726" cy="17240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zh-CN" altLang="en-US" sz="2000" b="1" i="0" u="none" strike="noStrike" kern="0" cap="none" spc="0" normalizeH="0" baseline="0" noProof="0">
                <a:ln>
                  <a:noFill/>
                </a:ln>
                <a:solidFill>
                  <a:srgbClr val="FF0000"/>
                </a:solidFill>
                <a:effectLst/>
                <a:uLnTx/>
                <a:uFillTx/>
                <a:latin typeface="+mn-lt"/>
                <a:ea typeface="+mn-ea"/>
                <a:cs typeface="+mn-cs"/>
              </a:rPr>
              <a:t>参考模型的核心：</a:t>
            </a:r>
            <a:endParaRPr kumimoji="0" lang="en-US" altLang="zh-CN" sz="2000" b="1" i="0" u="none" strike="noStrike" kern="0" cap="none" spc="0" normalizeH="0" baseline="0" noProof="0">
              <a:ln>
                <a:noFill/>
              </a:ln>
              <a:solidFill>
                <a:srgbClr val="FF0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zh-CN" altLang="en-US" sz="2000" b="1" i="0" u="none" strike="noStrike" kern="0" cap="none" spc="0" normalizeH="0" baseline="0" noProof="0">
                <a:ln>
                  <a:noFill/>
                </a:ln>
                <a:solidFill>
                  <a:schemeClr val="tx1"/>
                </a:solidFill>
                <a:effectLst/>
                <a:uLnTx/>
                <a:uFillTx/>
                <a:latin typeface="+mn-lt"/>
                <a:ea typeface="+mn-ea"/>
                <a:cs typeface="+mn-cs"/>
              </a:rPr>
              <a:t>服务</a:t>
            </a:r>
            <a:r>
              <a:rPr kumimoji="0" lang="en-US" altLang="zh-CN" sz="2000" b="1" i="0" u="none" strike="noStrike" kern="0" cap="none" spc="0" normalizeH="0" baseline="0" noProof="0">
                <a:ln>
                  <a:noFill/>
                </a:ln>
                <a:solidFill>
                  <a:schemeClr val="tx1"/>
                </a:solidFill>
                <a:effectLst/>
                <a:uLnTx/>
                <a:uFillTx/>
                <a:latin typeface="+mn-lt"/>
                <a:ea typeface="+mn-ea"/>
                <a:cs typeface="+mn-cs"/>
              </a:rPr>
              <a:t>(service)</a:t>
            </a:r>
          </a:p>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zh-CN" altLang="en-US" sz="2000" b="1" i="0" u="none" strike="noStrike" kern="0" cap="none" spc="0" normalizeH="0" baseline="0" noProof="0">
                <a:ln>
                  <a:noFill/>
                </a:ln>
                <a:solidFill>
                  <a:schemeClr val="tx1"/>
                </a:solidFill>
                <a:effectLst/>
                <a:uLnTx/>
                <a:uFillTx/>
                <a:latin typeface="+mn-lt"/>
                <a:ea typeface="+mn-ea"/>
                <a:cs typeface="+mn-cs"/>
              </a:rPr>
              <a:t>接口（</a:t>
            </a:r>
            <a:r>
              <a:rPr kumimoji="0" lang="en-US" altLang="zh-CN" sz="2000" b="1" i="0" u="none" strike="noStrike" kern="0" cap="none" spc="0" normalizeH="0" baseline="0" noProof="0">
                <a:ln>
                  <a:noFill/>
                </a:ln>
                <a:solidFill>
                  <a:schemeClr val="tx1"/>
                </a:solidFill>
                <a:effectLst/>
                <a:uLnTx/>
                <a:uFillTx/>
                <a:latin typeface="+mn-lt"/>
                <a:ea typeface="+mn-ea"/>
                <a:cs typeface="+mn-cs"/>
              </a:rPr>
              <a:t>interface)</a:t>
            </a:r>
          </a:p>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zh-CN" altLang="en-US" sz="2000" b="1" i="0" u="none" strike="noStrike" kern="0" cap="none" spc="0" normalizeH="0" baseline="0" noProof="0">
                <a:ln>
                  <a:noFill/>
                </a:ln>
                <a:solidFill>
                  <a:schemeClr val="tx1"/>
                </a:solidFill>
                <a:effectLst/>
                <a:uLnTx/>
                <a:uFillTx/>
                <a:latin typeface="+mn-lt"/>
                <a:ea typeface="+mn-ea"/>
                <a:cs typeface="+mn-cs"/>
              </a:rPr>
              <a:t>协议</a:t>
            </a:r>
            <a:r>
              <a:rPr kumimoji="0" lang="en-US" altLang="zh-CN" sz="2000" b="1" i="0" u="none" strike="noStrike" kern="0" cap="none" spc="0" normalizeH="0" baseline="0" noProof="0">
                <a:ln>
                  <a:noFill/>
                </a:ln>
                <a:solidFill>
                  <a:schemeClr val="tx1"/>
                </a:solidFill>
                <a:effectLst/>
                <a:uLnTx/>
                <a:uFillTx/>
                <a:latin typeface="+mn-lt"/>
                <a:ea typeface="+mn-ea"/>
                <a:cs typeface="+mn-cs"/>
              </a:rPr>
              <a:t>(protocol)</a:t>
            </a:r>
            <a:endParaRPr kumimoji="0" lang="en-US" altLang="zh-CN" sz="2000" b="1"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9648E7-BB29-4706-AD77-C68E72A60344}"/>
              </a:ext>
            </a:extLst>
          </p:cNvPr>
          <p:cNvSpPr>
            <a:spLocks noGrp="1"/>
          </p:cNvSpPr>
          <p:nvPr>
            <p:ph type="title"/>
          </p:nvPr>
        </p:nvSpPr>
        <p:spPr/>
        <p:txBody>
          <a:bodyPr/>
          <a:lstStyle/>
          <a:p>
            <a:r>
              <a:rPr lang="zh-CN" altLang="en-US" dirty="0"/>
              <a:t>服务与协议</a:t>
            </a:r>
          </a:p>
        </p:txBody>
      </p:sp>
      <p:sp>
        <p:nvSpPr>
          <p:cNvPr id="3" name="内容占位符 2">
            <a:extLst>
              <a:ext uri="{FF2B5EF4-FFF2-40B4-BE49-F238E27FC236}">
                <a16:creationId xmlns:a16="http://schemas.microsoft.com/office/drawing/2014/main" id="{4ED097D4-EB0D-4C4D-8187-2C9E49409ECE}"/>
              </a:ext>
            </a:extLst>
          </p:cNvPr>
          <p:cNvSpPr>
            <a:spLocks noGrp="1"/>
          </p:cNvSpPr>
          <p:nvPr>
            <p:ph idx="1"/>
          </p:nvPr>
        </p:nvSpPr>
        <p:spPr>
          <a:xfrm>
            <a:off x="1043608" y="1967632"/>
            <a:ext cx="7772400" cy="2563415"/>
          </a:xfrm>
        </p:spPr>
        <p:txBody>
          <a:bodyPr/>
          <a:lstStyle/>
          <a:p>
            <a:r>
              <a:rPr lang="zh-CN" altLang="en-US" dirty="0"/>
              <a:t>服务与协议是两个不同的概念</a:t>
            </a:r>
            <a:endParaRPr lang="en-US" altLang="zh-CN" dirty="0"/>
          </a:p>
          <a:p>
            <a:pPr lvl="1"/>
            <a:r>
              <a:rPr lang="zh-CN" altLang="en-US" dirty="0"/>
              <a:t>服务是指某一层向它的上一层提供的一组原语（操作），与两层之间的接口有关。</a:t>
            </a:r>
            <a:endParaRPr lang="en-US" altLang="zh-CN" dirty="0"/>
          </a:p>
          <a:p>
            <a:pPr lvl="1"/>
            <a:r>
              <a:rPr lang="zh-CN" altLang="en-US" dirty="0"/>
              <a:t>协议是一组规则，规定了同一层上对等实体之间交换的数据包或消息的格式和含义。</a:t>
            </a:r>
          </a:p>
        </p:txBody>
      </p:sp>
      <p:sp>
        <p:nvSpPr>
          <p:cNvPr id="6" name="矩形 5">
            <a:extLst>
              <a:ext uri="{FF2B5EF4-FFF2-40B4-BE49-F238E27FC236}">
                <a16:creationId xmlns:a16="http://schemas.microsoft.com/office/drawing/2014/main" id="{837E5277-C11F-49A6-B4DA-6DCC0D34CC16}"/>
              </a:ext>
            </a:extLst>
          </p:cNvPr>
          <p:cNvSpPr/>
          <p:nvPr/>
        </p:nvSpPr>
        <p:spPr>
          <a:xfrm>
            <a:off x="2627784" y="5877272"/>
            <a:ext cx="1080120" cy="36933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dirty="0">
                <a:solidFill>
                  <a:sysClr val="windowText" lastClr="000000"/>
                </a:solidFill>
              </a:rPr>
              <a:t>第</a:t>
            </a:r>
            <a:r>
              <a:rPr lang="en-US" altLang="zh-CN" dirty="0">
                <a:solidFill>
                  <a:sysClr val="windowText" lastClr="000000"/>
                </a:solidFill>
              </a:rPr>
              <a:t>k</a:t>
            </a:r>
            <a:r>
              <a:rPr lang="zh-CN" altLang="en-US" dirty="0">
                <a:solidFill>
                  <a:sysClr val="windowText" lastClr="000000"/>
                </a:solidFill>
              </a:rPr>
              <a:t>层</a:t>
            </a:r>
          </a:p>
        </p:txBody>
      </p:sp>
      <p:sp>
        <p:nvSpPr>
          <p:cNvPr id="7" name="矩形 6">
            <a:extLst>
              <a:ext uri="{FF2B5EF4-FFF2-40B4-BE49-F238E27FC236}">
                <a16:creationId xmlns:a16="http://schemas.microsoft.com/office/drawing/2014/main" id="{97E0FA95-4D78-491F-8620-6AC2C6677FA3}"/>
              </a:ext>
            </a:extLst>
          </p:cNvPr>
          <p:cNvSpPr/>
          <p:nvPr/>
        </p:nvSpPr>
        <p:spPr>
          <a:xfrm>
            <a:off x="2627784" y="4922441"/>
            <a:ext cx="1080120" cy="36933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dirty="0">
                <a:solidFill>
                  <a:sysClr val="windowText" lastClr="000000"/>
                </a:solidFill>
              </a:rPr>
              <a:t>第</a:t>
            </a:r>
            <a:r>
              <a:rPr lang="en-US" altLang="zh-CN" dirty="0">
                <a:solidFill>
                  <a:sysClr val="windowText" lastClr="000000"/>
                </a:solidFill>
              </a:rPr>
              <a:t>k+1</a:t>
            </a:r>
            <a:r>
              <a:rPr lang="zh-CN" altLang="en-US" dirty="0">
                <a:solidFill>
                  <a:sysClr val="windowText" lastClr="000000"/>
                </a:solidFill>
              </a:rPr>
              <a:t>层</a:t>
            </a:r>
          </a:p>
        </p:txBody>
      </p:sp>
      <p:cxnSp>
        <p:nvCxnSpPr>
          <p:cNvPr id="9" name="直接箭头连接符 8">
            <a:extLst>
              <a:ext uri="{FF2B5EF4-FFF2-40B4-BE49-F238E27FC236}">
                <a16:creationId xmlns:a16="http://schemas.microsoft.com/office/drawing/2014/main" id="{25E3D441-3DE3-4438-95D2-5F41F1EDC5E7}"/>
              </a:ext>
            </a:extLst>
          </p:cNvPr>
          <p:cNvCxnSpPr>
            <a:stCxn id="7" idx="2"/>
            <a:endCxn id="6" idx="0"/>
          </p:cNvCxnSpPr>
          <p:nvPr/>
        </p:nvCxnSpPr>
        <p:spPr>
          <a:xfrm>
            <a:off x="3167844" y="5291773"/>
            <a:ext cx="0" cy="585499"/>
          </a:xfrm>
          <a:prstGeom prst="straightConnector1">
            <a:avLst/>
          </a:prstGeom>
          <a:ln>
            <a:headEnd type="triangle" w="med" len="med"/>
            <a:tailEnd type="triangle" w="med" len="med"/>
          </a:ln>
        </p:spPr>
        <p:style>
          <a:lnRef idx="1">
            <a:schemeClr val="accent4"/>
          </a:lnRef>
          <a:fillRef idx="0">
            <a:schemeClr val="accent4"/>
          </a:fillRef>
          <a:effectRef idx="0">
            <a:schemeClr val="accent4"/>
          </a:effectRef>
          <a:fontRef idx="minor">
            <a:schemeClr val="tx1"/>
          </a:fontRef>
        </p:style>
      </p:cxnSp>
      <p:sp>
        <p:nvSpPr>
          <p:cNvPr id="14" name="文本框 13">
            <a:extLst>
              <a:ext uri="{FF2B5EF4-FFF2-40B4-BE49-F238E27FC236}">
                <a16:creationId xmlns:a16="http://schemas.microsoft.com/office/drawing/2014/main" id="{640A79D9-B344-4624-A3EE-24DE28C1B85B}"/>
              </a:ext>
            </a:extLst>
          </p:cNvPr>
          <p:cNvSpPr txBox="1"/>
          <p:nvPr/>
        </p:nvSpPr>
        <p:spPr>
          <a:xfrm>
            <a:off x="1434716" y="5409683"/>
            <a:ext cx="1733128" cy="338554"/>
          </a:xfrm>
          <a:prstGeom prst="rect">
            <a:avLst/>
          </a:prstGeom>
          <a:noFill/>
        </p:spPr>
        <p:txBody>
          <a:bodyPr wrap="square" rtlCol="0">
            <a:spAutoFit/>
          </a:bodyPr>
          <a:lstStyle/>
          <a:p>
            <a:r>
              <a:rPr lang="zh-CN" altLang="en-US" sz="1600" dirty="0"/>
              <a:t>第</a:t>
            </a:r>
            <a:r>
              <a:rPr lang="en-US" altLang="zh-CN" sz="1600" dirty="0"/>
              <a:t>k</a:t>
            </a:r>
            <a:r>
              <a:rPr lang="zh-CN" altLang="en-US" sz="1600" dirty="0"/>
              <a:t>层提供的服务</a:t>
            </a:r>
          </a:p>
        </p:txBody>
      </p:sp>
      <p:sp>
        <p:nvSpPr>
          <p:cNvPr id="15" name="矩形 14">
            <a:extLst>
              <a:ext uri="{FF2B5EF4-FFF2-40B4-BE49-F238E27FC236}">
                <a16:creationId xmlns:a16="http://schemas.microsoft.com/office/drawing/2014/main" id="{90FF7A57-BDE3-49AF-A088-FC36644F59E6}"/>
              </a:ext>
            </a:extLst>
          </p:cNvPr>
          <p:cNvSpPr/>
          <p:nvPr/>
        </p:nvSpPr>
        <p:spPr>
          <a:xfrm>
            <a:off x="5580112" y="5895999"/>
            <a:ext cx="1080120" cy="36933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dirty="0">
                <a:solidFill>
                  <a:sysClr val="windowText" lastClr="000000"/>
                </a:solidFill>
              </a:rPr>
              <a:t>第</a:t>
            </a:r>
            <a:r>
              <a:rPr lang="en-US" altLang="zh-CN" dirty="0">
                <a:solidFill>
                  <a:sysClr val="windowText" lastClr="000000"/>
                </a:solidFill>
              </a:rPr>
              <a:t>k</a:t>
            </a:r>
            <a:r>
              <a:rPr lang="zh-CN" altLang="en-US" dirty="0">
                <a:solidFill>
                  <a:sysClr val="windowText" lastClr="000000"/>
                </a:solidFill>
              </a:rPr>
              <a:t>层</a:t>
            </a:r>
          </a:p>
        </p:txBody>
      </p:sp>
      <p:sp>
        <p:nvSpPr>
          <p:cNvPr id="16" name="矩形 15">
            <a:extLst>
              <a:ext uri="{FF2B5EF4-FFF2-40B4-BE49-F238E27FC236}">
                <a16:creationId xmlns:a16="http://schemas.microsoft.com/office/drawing/2014/main" id="{EFF0B6FE-99DF-4335-B841-19D36365E76A}"/>
              </a:ext>
            </a:extLst>
          </p:cNvPr>
          <p:cNvSpPr/>
          <p:nvPr/>
        </p:nvSpPr>
        <p:spPr>
          <a:xfrm>
            <a:off x="5580112" y="4941168"/>
            <a:ext cx="1080120" cy="36933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dirty="0">
                <a:solidFill>
                  <a:sysClr val="windowText" lastClr="000000"/>
                </a:solidFill>
              </a:rPr>
              <a:t>第</a:t>
            </a:r>
            <a:r>
              <a:rPr lang="en-US" altLang="zh-CN" dirty="0">
                <a:solidFill>
                  <a:sysClr val="windowText" lastClr="000000"/>
                </a:solidFill>
              </a:rPr>
              <a:t>k+1</a:t>
            </a:r>
            <a:r>
              <a:rPr lang="zh-CN" altLang="en-US" dirty="0">
                <a:solidFill>
                  <a:sysClr val="windowText" lastClr="000000"/>
                </a:solidFill>
              </a:rPr>
              <a:t>层</a:t>
            </a:r>
          </a:p>
        </p:txBody>
      </p:sp>
      <p:cxnSp>
        <p:nvCxnSpPr>
          <p:cNvPr id="17" name="直接箭头连接符 16">
            <a:extLst>
              <a:ext uri="{FF2B5EF4-FFF2-40B4-BE49-F238E27FC236}">
                <a16:creationId xmlns:a16="http://schemas.microsoft.com/office/drawing/2014/main" id="{172F0C7F-57D1-4BAF-9BDB-57AD44E3873A}"/>
              </a:ext>
            </a:extLst>
          </p:cNvPr>
          <p:cNvCxnSpPr>
            <a:stCxn id="16" idx="2"/>
            <a:endCxn id="15" idx="0"/>
          </p:cNvCxnSpPr>
          <p:nvPr/>
        </p:nvCxnSpPr>
        <p:spPr>
          <a:xfrm>
            <a:off x="6120172" y="5310500"/>
            <a:ext cx="0" cy="585499"/>
          </a:xfrm>
          <a:prstGeom prst="straightConnector1">
            <a:avLst/>
          </a:prstGeom>
          <a:ln>
            <a:headEnd type="triangle" w="med" len="med"/>
            <a:tailEnd type="triangle" w="med" len="med"/>
          </a:ln>
        </p:spPr>
        <p:style>
          <a:lnRef idx="1">
            <a:schemeClr val="accent4"/>
          </a:lnRef>
          <a:fillRef idx="0">
            <a:schemeClr val="accent4"/>
          </a:fillRef>
          <a:effectRef idx="0">
            <a:schemeClr val="accent4"/>
          </a:effectRef>
          <a:fontRef idx="minor">
            <a:schemeClr val="tx1"/>
          </a:fontRef>
        </p:style>
      </p:cxnSp>
      <p:cxnSp>
        <p:nvCxnSpPr>
          <p:cNvPr id="19" name="直接箭头连接符 18">
            <a:extLst>
              <a:ext uri="{FF2B5EF4-FFF2-40B4-BE49-F238E27FC236}">
                <a16:creationId xmlns:a16="http://schemas.microsoft.com/office/drawing/2014/main" id="{41F71887-997B-4A24-BABA-01BE8EC7336A}"/>
              </a:ext>
            </a:extLst>
          </p:cNvPr>
          <p:cNvCxnSpPr>
            <a:cxnSpLocks/>
            <a:stCxn id="6" idx="3"/>
            <a:endCxn id="15" idx="1"/>
          </p:cNvCxnSpPr>
          <p:nvPr/>
        </p:nvCxnSpPr>
        <p:spPr>
          <a:xfrm>
            <a:off x="3707904" y="6061938"/>
            <a:ext cx="1872208" cy="18727"/>
          </a:xfrm>
          <a:prstGeom prst="straightConnector1">
            <a:avLst/>
          </a:prstGeom>
          <a:ln>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文本框 19">
            <a:extLst>
              <a:ext uri="{FF2B5EF4-FFF2-40B4-BE49-F238E27FC236}">
                <a16:creationId xmlns:a16="http://schemas.microsoft.com/office/drawing/2014/main" id="{FBE89B00-5F74-4CF2-AA46-E974093E36E9}"/>
              </a:ext>
            </a:extLst>
          </p:cNvPr>
          <p:cNvSpPr txBox="1"/>
          <p:nvPr/>
        </p:nvSpPr>
        <p:spPr>
          <a:xfrm>
            <a:off x="4053136" y="5723384"/>
            <a:ext cx="1198004" cy="338554"/>
          </a:xfrm>
          <a:prstGeom prst="rect">
            <a:avLst/>
          </a:prstGeom>
          <a:noFill/>
        </p:spPr>
        <p:txBody>
          <a:bodyPr wrap="square" rtlCol="0">
            <a:spAutoFit/>
          </a:bodyPr>
          <a:lstStyle/>
          <a:p>
            <a:r>
              <a:rPr lang="zh-CN" altLang="en-US" sz="1600" dirty="0"/>
              <a:t>第</a:t>
            </a:r>
            <a:r>
              <a:rPr lang="en-US" altLang="zh-CN" sz="1600" dirty="0"/>
              <a:t>k</a:t>
            </a:r>
            <a:r>
              <a:rPr lang="zh-CN" altLang="en-US" sz="1600" dirty="0"/>
              <a:t>层协议</a:t>
            </a:r>
          </a:p>
        </p:txBody>
      </p:sp>
    </p:spTree>
    <p:extLst>
      <p:ext uri="{BB962C8B-B14F-4D97-AF65-F5344CB8AC3E}">
        <p14:creationId xmlns:p14="http://schemas.microsoft.com/office/powerpoint/2010/main" val="868040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CN" altLang="en-US" b="1" dirty="0"/>
              <a:t>数据单元的名称与关系</a:t>
            </a:r>
          </a:p>
        </p:txBody>
      </p:sp>
      <p:sp>
        <p:nvSpPr>
          <p:cNvPr id="14348" name="Rectangle 20"/>
          <p:cNvSpPr>
            <a:spLocks noChangeArrowheads="1"/>
          </p:cNvSpPr>
          <p:nvPr/>
        </p:nvSpPr>
        <p:spPr bwMode="auto">
          <a:xfrm>
            <a:off x="5148263" y="3357563"/>
            <a:ext cx="3744912" cy="360362"/>
          </a:xfrm>
          <a:prstGeom prst="rect">
            <a:avLst/>
          </a:prstGeom>
          <a:solidFill>
            <a:schemeClr val="bg1"/>
          </a:solidFill>
          <a:ln w="9525">
            <a:noFill/>
            <a:miter lim="800000"/>
            <a:headEnd/>
            <a:tailEnd/>
          </a:ln>
        </p:spPr>
        <p:txBody>
          <a:bodyPr wrap="none" anchor="ctr"/>
          <a:lstStyle/>
          <a:p>
            <a:endParaRPr lang="zh-CN" altLang="en-US"/>
          </a:p>
        </p:txBody>
      </p:sp>
      <p:sp>
        <p:nvSpPr>
          <p:cNvPr id="14" name="内容占位符 13"/>
          <p:cNvSpPr>
            <a:spLocks noGrp="1"/>
          </p:cNvSpPr>
          <p:nvPr>
            <p:ph idx="1"/>
          </p:nvPr>
        </p:nvSpPr>
        <p:spPr>
          <a:xfrm>
            <a:off x="285720" y="2000240"/>
            <a:ext cx="5357850" cy="4643470"/>
          </a:xfrm>
        </p:spPr>
        <p:txBody>
          <a:bodyPr/>
          <a:lstStyle/>
          <a:p>
            <a:r>
              <a:rPr lang="zh-CN" altLang="en-US" sz="2800" dirty="0"/>
              <a:t>服务接入点</a:t>
            </a:r>
            <a:r>
              <a:rPr lang="en-US" altLang="zh-CN" sz="2800" dirty="0"/>
              <a:t>service access point</a:t>
            </a:r>
          </a:p>
          <a:p>
            <a:r>
              <a:rPr lang="zh-CN" altLang="en-US" sz="2800" dirty="0"/>
              <a:t>数据单元的名称</a:t>
            </a:r>
            <a:endParaRPr lang="en-US" altLang="zh-CN" sz="2800" dirty="0"/>
          </a:p>
          <a:p>
            <a:pPr lvl="1"/>
            <a:r>
              <a:rPr lang="en-US" altLang="zh-CN" sz="2400" dirty="0"/>
              <a:t>SDU</a:t>
            </a:r>
            <a:r>
              <a:rPr lang="zh-CN" altLang="en-US" sz="2400" dirty="0"/>
              <a:t>：</a:t>
            </a:r>
            <a:r>
              <a:rPr lang="en-US" altLang="zh-CN" sz="2400" dirty="0"/>
              <a:t>service data unit</a:t>
            </a:r>
          </a:p>
          <a:p>
            <a:pPr lvl="1"/>
            <a:r>
              <a:rPr lang="en-US" altLang="zh-CN" sz="2400" dirty="0"/>
              <a:t>PDU:  protocol data unit</a:t>
            </a:r>
          </a:p>
          <a:p>
            <a:pPr lvl="1"/>
            <a:r>
              <a:rPr lang="en-US" altLang="zh-CN" sz="2400" dirty="0"/>
              <a:t>PCI:  protocol control info.</a:t>
            </a:r>
          </a:p>
          <a:p>
            <a:r>
              <a:rPr lang="zh-CN" altLang="en-US" sz="2800" dirty="0"/>
              <a:t>数据单元的关系</a:t>
            </a:r>
            <a:endParaRPr lang="en-US" altLang="zh-CN" sz="2800" dirty="0"/>
          </a:p>
          <a:p>
            <a:pPr lvl="1">
              <a:spcBef>
                <a:spcPct val="50000"/>
              </a:spcBef>
            </a:pPr>
            <a:r>
              <a:rPr lang="en-US" altLang="zh-CN" sz="2400" dirty="0"/>
              <a:t>N</a:t>
            </a:r>
            <a:r>
              <a:rPr lang="zh-CN" altLang="en-US" sz="2400" dirty="0"/>
              <a:t>层的</a:t>
            </a:r>
            <a:r>
              <a:rPr lang="en-US" altLang="zh-CN" sz="2400" dirty="0"/>
              <a:t>PDU=N</a:t>
            </a:r>
            <a:r>
              <a:rPr lang="zh-CN" altLang="en-US" sz="2400" dirty="0"/>
              <a:t>层</a:t>
            </a:r>
            <a:r>
              <a:rPr lang="en-US" altLang="zh-CN" sz="2400" dirty="0"/>
              <a:t>PCI+N</a:t>
            </a:r>
            <a:r>
              <a:rPr lang="zh-CN" altLang="en-US" sz="2400" dirty="0"/>
              <a:t>层</a:t>
            </a:r>
            <a:r>
              <a:rPr lang="en-US" altLang="zh-CN" sz="2400" dirty="0"/>
              <a:t>SDU</a:t>
            </a:r>
          </a:p>
          <a:p>
            <a:pPr lvl="1">
              <a:spcBef>
                <a:spcPct val="50000"/>
              </a:spcBef>
            </a:pPr>
            <a:r>
              <a:rPr lang="en-US" altLang="zh-CN" sz="2400" dirty="0"/>
              <a:t>N</a:t>
            </a:r>
            <a:r>
              <a:rPr lang="zh-CN" altLang="en-US" sz="2400" dirty="0"/>
              <a:t>层的</a:t>
            </a:r>
            <a:r>
              <a:rPr lang="en-US" altLang="zh-CN" sz="2400" dirty="0"/>
              <a:t>SDU=N+1</a:t>
            </a:r>
            <a:r>
              <a:rPr lang="zh-CN" altLang="en-US" sz="2400" dirty="0"/>
              <a:t>层的</a:t>
            </a:r>
            <a:r>
              <a:rPr lang="en-US" altLang="zh-CN" sz="2400" dirty="0"/>
              <a:t>PDU</a:t>
            </a:r>
          </a:p>
          <a:p>
            <a:endParaRPr lang="zh-CN" altLang="en-US" sz="2800" dirty="0"/>
          </a:p>
        </p:txBody>
      </p:sp>
      <p:sp>
        <p:nvSpPr>
          <p:cNvPr id="15" name="矩形 14"/>
          <p:cNvSpPr/>
          <p:nvPr/>
        </p:nvSpPr>
        <p:spPr>
          <a:xfrm>
            <a:off x="6715140" y="2357430"/>
            <a:ext cx="2143140" cy="7143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6715140" y="3071810"/>
            <a:ext cx="2143140" cy="7143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Box 16"/>
          <p:cNvSpPr txBox="1"/>
          <p:nvPr/>
        </p:nvSpPr>
        <p:spPr>
          <a:xfrm>
            <a:off x="5643570" y="2571744"/>
            <a:ext cx="928694" cy="369332"/>
          </a:xfrm>
          <a:prstGeom prst="rect">
            <a:avLst/>
          </a:prstGeom>
          <a:noFill/>
        </p:spPr>
        <p:txBody>
          <a:bodyPr wrap="square" rtlCol="0">
            <a:spAutoFit/>
          </a:bodyPr>
          <a:lstStyle/>
          <a:p>
            <a:r>
              <a:rPr lang="en-US" altLang="zh-CN" dirty="0"/>
              <a:t>N+1</a:t>
            </a:r>
            <a:r>
              <a:rPr lang="zh-CN" altLang="en-US" dirty="0"/>
              <a:t>层</a:t>
            </a:r>
          </a:p>
        </p:txBody>
      </p:sp>
      <p:sp>
        <p:nvSpPr>
          <p:cNvPr id="18" name="TextBox 17"/>
          <p:cNvSpPr txBox="1"/>
          <p:nvPr/>
        </p:nvSpPr>
        <p:spPr>
          <a:xfrm>
            <a:off x="5786446" y="3286124"/>
            <a:ext cx="928694" cy="369332"/>
          </a:xfrm>
          <a:prstGeom prst="rect">
            <a:avLst/>
          </a:prstGeom>
          <a:noFill/>
        </p:spPr>
        <p:txBody>
          <a:bodyPr wrap="square" rtlCol="0">
            <a:spAutoFit/>
          </a:bodyPr>
          <a:lstStyle/>
          <a:p>
            <a:r>
              <a:rPr lang="en-US" altLang="zh-CN" dirty="0"/>
              <a:t>N</a:t>
            </a:r>
            <a:r>
              <a:rPr lang="zh-CN" altLang="en-US" dirty="0"/>
              <a:t>层</a:t>
            </a:r>
          </a:p>
        </p:txBody>
      </p:sp>
      <p:sp>
        <p:nvSpPr>
          <p:cNvPr id="20" name="TextBox 19"/>
          <p:cNvSpPr txBox="1"/>
          <p:nvPr/>
        </p:nvSpPr>
        <p:spPr>
          <a:xfrm>
            <a:off x="7643834" y="2428868"/>
            <a:ext cx="1071570" cy="307777"/>
          </a:xfrm>
          <a:prstGeom prst="rect">
            <a:avLst/>
          </a:prstGeom>
          <a:solidFill>
            <a:schemeClr val="tx2">
              <a:lumMod val="40000"/>
              <a:lumOff val="60000"/>
            </a:schemeClr>
          </a:solidFill>
          <a:ln>
            <a:solidFill>
              <a:schemeClr val="tx2"/>
            </a:solidFill>
          </a:ln>
        </p:spPr>
        <p:txBody>
          <a:bodyPr wrap="square" rtlCol="0">
            <a:spAutoFit/>
          </a:bodyPr>
          <a:lstStyle/>
          <a:p>
            <a:r>
              <a:rPr lang="en-US" altLang="zh-CN" sz="1400" dirty="0"/>
              <a:t>N+1</a:t>
            </a:r>
            <a:r>
              <a:rPr lang="zh-CN" altLang="en-US" sz="1400" dirty="0"/>
              <a:t>层</a:t>
            </a:r>
            <a:r>
              <a:rPr lang="en-US" altLang="zh-CN" sz="1400" dirty="0"/>
              <a:t>SDU</a:t>
            </a:r>
            <a:endParaRPr lang="zh-CN" altLang="en-US" sz="1400" dirty="0"/>
          </a:p>
        </p:txBody>
      </p:sp>
      <p:sp>
        <p:nvSpPr>
          <p:cNvPr id="23" name="TextBox 22"/>
          <p:cNvSpPr txBox="1"/>
          <p:nvPr/>
        </p:nvSpPr>
        <p:spPr>
          <a:xfrm>
            <a:off x="7286644" y="2428868"/>
            <a:ext cx="357190" cy="307777"/>
          </a:xfrm>
          <a:prstGeom prst="rect">
            <a:avLst/>
          </a:prstGeom>
          <a:solidFill>
            <a:srgbClr val="FF0000"/>
          </a:solidFill>
          <a:ln>
            <a:solidFill>
              <a:schemeClr val="tx2"/>
            </a:solidFill>
          </a:ln>
        </p:spPr>
        <p:txBody>
          <a:bodyPr wrap="square" rtlCol="0">
            <a:spAutoFit/>
          </a:bodyPr>
          <a:lstStyle/>
          <a:p>
            <a:r>
              <a:rPr lang="en-US" altLang="zh-CN" sz="700" dirty="0"/>
              <a:t>N+1</a:t>
            </a:r>
          </a:p>
          <a:p>
            <a:r>
              <a:rPr lang="en-US" altLang="zh-CN" sz="700" dirty="0"/>
              <a:t>PCI</a:t>
            </a:r>
            <a:endParaRPr lang="zh-CN" altLang="en-US" sz="700" dirty="0"/>
          </a:p>
        </p:txBody>
      </p:sp>
      <p:sp>
        <p:nvSpPr>
          <p:cNvPr id="24" name="TextBox 23"/>
          <p:cNvSpPr txBox="1"/>
          <p:nvPr/>
        </p:nvSpPr>
        <p:spPr>
          <a:xfrm>
            <a:off x="7286644" y="3335537"/>
            <a:ext cx="1428760" cy="307777"/>
          </a:xfrm>
          <a:prstGeom prst="rect">
            <a:avLst/>
          </a:prstGeom>
          <a:solidFill>
            <a:schemeClr val="tx2">
              <a:lumMod val="40000"/>
              <a:lumOff val="60000"/>
            </a:schemeClr>
          </a:solidFill>
          <a:ln>
            <a:solidFill>
              <a:schemeClr val="tx2"/>
            </a:solidFill>
          </a:ln>
        </p:spPr>
        <p:txBody>
          <a:bodyPr wrap="square" rtlCol="0">
            <a:spAutoFit/>
          </a:bodyPr>
          <a:lstStyle/>
          <a:p>
            <a:pPr algn="ctr"/>
            <a:r>
              <a:rPr lang="en-US" altLang="zh-CN" sz="1400" dirty="0"/>
              <a:t>N</a:t>
            </a:r>
            <a:r>
              <a:rPr lang="zh-CN" altLang="en-US" sz="1400" dirty="0"/>
              <a:t>层</a:t>
            </a:r>
            <a:r>
              <a:rPr lang="en-US" altLang="zh-CN" sz="1400" dirty="0"/>
              <a:t>SDU</a:t>
            </a:r>
            <a:endParaRPr lang="zh-CN" altLang="en-US" sz="1400" dirty="0"/>
          </a:p>
        </p:txBody>
      </p:sp>
      <p:sp>
        <p:nvSpPr>
          <p:cNvPr id="25" name="TextBox 24"/>
          <p:cNvSpPr txBox="1"/>
          <p:nvPr/>
        </p:nvSpPr>
        <p:spPr>
          <a:xfrm>
            <a:off x="6929454" y="3335537"/>
            <a:ext cx="357190" cy="307777"/>
          </a:xfrm>
          <a:prstGeom prst="rect">
            <a:avLst/>
          </a:prstGeom>
          <a:solidFill>
            <a:srgbClr val="FF0000"/>
          </a:solidFill>
          <a:ln>
            <a:solidFill>
              <a:schemeClr val="tx2"/>
            </a:solidFill>
          </a:ln>
        </p:spPr>
        <p:txBody>
          <a:bodyPr wrap="square" rtlCol="0">
            <a:spAutoFit/>
          </a:bodyPr>
          <a:lstStyle/>
          <a:p>
            <a:r>
              <a:rPr lang="en-US" altLang="zh-CN" sz="700" dirty="0"/>
              <a:t>N</a:t>
            </a:r>
            <a:r>
              <a:rPr lang="zh-CN" altLang="en-US" sz="700" dirty="0"/>
              <a:t>层</a:t>
            </a:r>
            <a:endParaRPr lang="en-US" altLang="zh-CN" sz="700" dirty="0"/>
          </a:p>
          <a:p>
            <a:r>
              <a:rPr lang="en-US" altLang="zh-CN" sz="700" dirty="0"/>
              <a:t>PCI</a:t>
            </a:r>
            <a:endParaRPr lang="zh-CN" altLang="en-US" sz="700" dirty="0"/>
          </a:p>
        </p:txBody>
      </p:sp>
      <p:sp>
        <p:nvSpPr>
          <p:cNvPr id="26" name="右大括号 25"/>
          <p:cNvSpPr/>
          <p:nvPr/>
        </p:nvSpPr>
        <p:spPr>
          <a:xfrm rot="16200000">
            <a:off x="7862138" y="1567622"/>
            <a:ext cx="277772" cy="142876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7" name="右大括号 26"/>
          <p:cNvSpPr/>
          <p:nvPr/>
        </p:nvSpPr>
        <p:spPr>
          <a:xfrm rot="5400000">
            <a:off x="7715272" y="2928934"/>
            <a:ext cx="214314" cy="178595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8" name="TextBox 27"/>
          <p:cNvSpPr txBox="1"/>
          <p:nvPr/>
        </p:nvSpPr>
        <p:spPr>
          <a:xfrm>
            <a:off x="7215206" y="4000504"/>
            <a:ext cx="1285884" cy="369332"/>
          </a:xfrm>
          <a:prstGeom prst="rect">
            <a:avLst/>
          </a:prstGeom>
          <a:noFill/>
        </p:spPr>
        <p:txBody>
          <a:bodyPr wrap="square" rtlCol="0">
            <a:spAutoFit/>
          </a:bodyPr>
          <a:lstStyle/>
          <a:p>
            <a:pPr algn="ctr"/>
            <a:r>
              <a:rPr lang="en-US" altLang="zh-CN" dirty="0"/>
              <a:t>N</a:t>
            </a:r>
            <a:r>
              <a:rPr lang="zh-CN" altLang="en-US" dirty="0"/>
              <a:t>层</a:t>
            </a:r>
            <a:r>
              <a:rPr lang="en-US" altLang="zh-CN" dirty="0"/>
              <a:t>PDU</a:t>
            </a:r>
            <a:endParaRPr lang="zh-CN" altLang="en-US" dirty="0"/>
          </a:p>
        </p:txBody>
      </p:sp>
      <p:sp>
        <p:nvSpPr>
          <p:cNvPr id="29" name="TextBox 28"/>
          <p:cNvSpPr txBox="1"/>
          <p:nvPr/>
        </p:nvSpPr>
        <p:spPr>
          <a:xfrm>
            <a:off x="7215206" y="1785926"/>
            <a:ext cx="1428760" cy="369332"/>
          </a:xfrm>
          <a:prstGeom prst="rect">
            <a:avLst/>
          </a:prstGeom>
          <a:noFill/>
        </p:spPr>
        <p:txBody>
          <a:bodyPr wrap="square" rtlCol="0">
            <a:spAutoFit/>
          </a:bodyPr>
          <a:lstStyle/>
          <a:p>
            <a:pPr algn="ctr"/>
            <a:r>
              <a:rPr lang="en-US" altLang="zh-CN" dirty="0"/>
              <a:t>N+1</a:t>
            </a:r>
            <a:r>
              <a:rPr lang="zh-CN" altLang="en-US" dirty="0"/>
              <a:t>层</a:t>
            </a:r>
            <a:r>
              <a:rPr lang="en-US" altLang="zh-CN" dirty="0"/>
              <a:t>PDU</a:t>
            </a:r>
            <a:endParaRPr lang="zh-CN" altLang="en-US" dirty="0"/>
          </a:p>
        </p:txBody>
      </p:sp>
      <p:cxnSp>
        <p:nvCxnSpPr>
          <p:cNvPr id="31" name="直接连接符 30"/>
          <p:cNvCxnSpPr/>
          <p:nvPr/>
        </p:nvCxnSpPr>
        <p:spPr>
          <a:xfrm rot="5400000">
            <a:off x="7072330" y="3000372"/>
            <a:ext cx="428628" cy="15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8500296" y="2999578"/>
            <a:ext cx="428628" cy="15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AutoShape 7"/>
          <p:cNvSpPr>
            <a:spLocks noChangeArrowheads="1"/>
          </p:cNvSpPr>
          <p:nvPr/>
        </p:nvSpPr>
        <p:spPr bwMode="auto">
          <a:xfrm>
            <a:off x="4857752" y="1928802"/>
            <a:ext cx="1800225" cy="433388"/>
          </a:xfrm>
          <a:prstGeom prst="wedgeRectCallout">
            <a:avLst>
              <a:gd name="adj1" fmla="val 108075"/>
              <a:gd name="adj2" fmla="val 205950"/>
            </a:avLst>
          </a:prstGeom>
          <a:solidFill>
            <a:schemeClr val="accent1"/>
          </a:solidFill>
          <a:ln w="9525">
            <a:solidFill>
              <a:schemeClr val="tx1"/>
            </a:solidFill>
            <a:miter lim="800000"/>
            <a:headEnd/>
            <a:tailEnd/>
          </a:ln>
        </p:spPr>
        <p:txBody>
          <a:bodyPr/>
          <a:lstStyle/>
          <a:p>
            <a:pPr>
              <a:spcBef>
                <a:spcPct val="50000"/>
              </a:spcBef>
            </a:pPr>
            <a:r>
              <a:rPr lang="zh-CN" altLang="en-US" dirty="0"/>
              <a:t>服务接入点</a:t>
            </a:r>
            <a:r>
              <a:rPr lang="en-US" altLang="zh-CN" dirty="0"/>
              <a:t>SAP</a:t>
            </a:r>
          </a:p>
          <a:p>
            <a:pPr algn="ctr"/>
            <a:endParaRPr lang="en-US" altLang="zh-CN" sz="2000" dirty="0"/>
          </a:p>
        </p:txBody>
      </p:sp>
      <p:sp>
        <p:nvSpPr>
          <p:cNvPr id="34" name="椭圆 33"/>
          <p:cNvSpPr/>
          <p:nvPr/>
        </p:nvSpPr>
        <p:spPr>
          <a:xfrm>
            <a:off x="7715272" y="3000372"/>
            <a:ext cx="142876"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7929586" y="3000372"/>
            <a:ext cx="142876"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p:nvPr/>
        </p:nvSpPr>
        <p:spPr>
          <a:xfrm>
            <a:off x="8143900" y="3000372"/>
            <a:ext cx="142876"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 name="直接箭头连接符 2">
            <a:extLst>
              <a:ext uri="{FF2B5EF4-FFF2-40B4-BE49-F238E27FC236}">
                <a16:creationId xmlns:a16="http://schemas.microsoft.com/office/drawing/2014/main" id="{1C50EBC6-4189-481D-AEB9-DA326242125E}"/>
              </a:ext>
            </a:extLst>
          </p:cNvPr>
          <p:cNvCxnSpPr>
            <a:cxnSpLocks/>
          </p:cNvCxnSpPr>
          <p:nvPr/>
        </p:nvCxnSpPr>
        <p:spPr>
          <a:xfrm flipV="1">
            <a:off x="2699792" y="5805264"/>
            <a:ext cx="1512168" cy="21602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subTnLst>
                                    <p:set>
                                      <p:cBhvr override="childStyle">
                                        <p:cTn dur="1" fill="hold" display="0" masterRel="nextClick" afterEffect="1"/>
                                        <p:tgtEl>
                                          <p:spTgt spid="33"/>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CN" altLang="en-US" b="1" dirty="0">
                <a:latin typeface="+mn-ea"/>
                <a:ea typeface="+mn-ea"/>
              </a:rPr>
              <a:t>服务（</a:t>
            </a:r>
            <a:r>
              <a:rPr lang="en-US" altLang="zh-CN" b="1" dirty="0">
                <a:latin typeface="+mn-ea"/>
                <a:ea typeface="+mn-ea"/>
              </a:rPr>
              <a:t>service)</a:t>
            </a:r>
          </a:p>
        </p:txBody>
      </p:sp>
      <p:sp>
        <p:nvSpPr>
          <p:cNvPr id="15363" name="Rectangle 3"/>
          <p:cNvSpPr>
            <a:spLocks noGrp="1" noChangeArrowheads="1"/>
          </p:cNvSpPr>
          <p:nvPr>
            <p:ph type="body" idx="1"/>
          </p:nvPr>
        </p:nvSpPr>
        <p:spPr>
          <a:xfrm>
            <a:off x="428596" y="2017712"/>
            <a:ext cx="8526492" cy="4625997"/>
          </a:xfrm>
        </p:spPr>
        <p:txBody>
          <a:bodyPr/>
          <a:lstStyle/>
          <a:p>
            <a:pPr eaLnBrk="1" hangingPunct="1">
              <a:lnSpc>
                <a:spcPct val="90000"/>
              </a:lnSpc>
            </a:pPr>
            <a:r>
              <a:rPr lang="zh-CN" altLang="en-US" sz="2800" b="1" dirty="0"/>
              <a:t>面向连接的服务</a:t>
            </a:r>
          </a:p>
          <a:p>
            <a:pPr lvl="1" eaLnBrk="1" hangingPunct="1">
              <a:lnSpc>
                <a:spcPct val="90000"/>
              </a:lnSpc>
            </a:pPr>
            <a:r>
              <a:rPr lang="zh-CN" altLang="en-US" sz="2400" dirty="0"/>
              <a:t>首先要在信源与信宿之间建立连接，然后在此连接上通信，最后拆除连接。</a:t>
            </a:r>
          </a:p>
          <a:p>
            <a:pPr lvl="1" eaLnBrk="1" hangingPunct="1">
              <a:lnSpc>
                <a:spcPct val="90000"/>
              </a:lnSpc>
            </a:pPr>
            <a:r>
              <a:rPr lang="zh-CN" altLang="en-US" sz="2400" dirty="0"/>
              <a:t>特点：占用一定的资源，可靠，按序传送。</a:t>
            </a:r>
            <a:r>
              <a:rPr lang="zh-CN" altLang="en-US" sz="1600" dirty="0"/>
              <a:t>（不同的层占用的资源不同，传输层服务会占用主机的资源，网络层或链路层会占用转发节点的资源）</a:t>
            </a:r>
            <a:endParaRPr lang="zh-CN" altLang="en-US" sz="2400" dirty="0"/>
          </a:p>
          <a:p>
            <a:pPr eaLnBrk="1" hangingPunct="1">
              <a:lnSpc>
                <a:spcPct val="90000"/>
              </a:lnSpc>
            </a:pPr>
            <a:r>
              <a:rPr lang="zh-CN" altLang="en-US" sz="2800" b="1" dirty="0"/>
              <a:t>非连接服务</a:t>
            </a:r>
          </a:p>
          <a:p>
            <a:pPr lvl="1" eaLnBrk="1" hangingPunct="1">
              <a:lnSpc>
                <a:spcPct val="90000"/>
              </a:lnSpc>
            </a:pPr>
            <a:r>
              <a:rPr lang="zh-CN" altLang="en-US" sz="2400" dirty="0"/>
              <a:t>传送数据前不需要建立连接，即有即送。</a:t>
            </a:r>
          </a:p>
          <a:p>
            <a:pPr lvl="1" eaLnBrk="1" hangingPunct="1">
              <a:lnSpc>
                <a:spcPct val="90000"/>
              </a:lnSpc>
            </a:pPr>
            <a:r>
              <a:rPr lang="zh-CN" altLang="en-US" sz="2400" dirty="0"/>
              <a:t>将每个数据单元打包，在包头添加地址信息。</a:t>
            </a:r>
          </a:p>
          <a:p>
            <a:pPr lvl="1" eaLnBrk="1" hangingPunct="1">
              <a:lnSpc>
                <a:spcPct val="90000"/>
              </a:lnSpc>
            </a:pPr>
            <a:r>
              <a:rPr lang="zh-CN" altLang="en-US" sz="2400" dirty="0"/>
              <a:t>特点：每个数据包独自寻路（重复劳动），同一数据流的包可能经由不同的路径到达目的地，到达的顺序也可能颠倒。</a:t>
            </a:r>
            <a:r>
              <a:rPr lang="zh-CN" altLang="en-US" sz="1600" dirty="0"/>
              <a:t>（这是网络层或链路层服务的特点）</a:t>
            </a:r>
            <a:endParaRPr lang="zh-CN" altLang="en-US" sz="2400" dirty="0"/>
          </a:p>
          <a:p>
            <a:pPr lvl="1" eaLnBrk="1" hangingPunct="1">
              <a:lnSpc>
                <a:spcPct val="90000"/>
              </a:lnSpc>
            </a:pPr>
            <a:endParaRPr lang="en-US" altLang="zh-CN"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zh-CN" dirty="0"/>
              <a:t>2.3ISO-OSI</a:t>
            </a:r>
            <a:r>
              <a:rPr lang="zh-CN" altLang="en-US" dirty="0"/>
              <a:t>模型</a:t>
            </a:r>
          </a:p>
        </p:txBody>
      </p:sp>
      <p:pic>
        <p:nvPicPr>
          <p:cNvPr id="20483" name="Picture 5"/>
          <p:cNvPicPr>
            <a:picLocks noGrp="1" noChangeAspect="1" noChangeArrowheads="1"/>
          </p:cNvPicPr>
          <p:nvPr>
            <p:ph idx="1"/>
          </p:nvPr>
        </p:nvPicPr>
        <p:blipFill>
          <a:blip r:embed="rId3" cstate="print"/>
          <a:srcRect/>
          <a:stretch>
            <a:fillRect/>
          </a:stretch>
        </p:blipFill>
        <p:spPr>
          <a:xfrm>
            <a:off x="1042988" y="2205038"/>
            <a:ext cx="6113462" cy="4114800"/>
          </a:xfrm>
          <a:noFill/>
        </p:spPr>
      </p:pic>
      <p:sp>
        <p:nvSpPr>
          <p:cNvPr id="31751" name="Rectangle 7"/>
          <p:cNvSpPr>
            <a:spLocks noChangeArrowheads="1"/>
          </p:cNvSpPr>
          <p:nvPr/>
        </p:nvSpPr>
        <p:spPr bwMode="auto">
          <a:xfrm>
            <a:off x="7092950" y="1916113"/>
            <a:ext cx="1752600" cy="45720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a:lstStyle/>
          <a:p>
            <a:pPr algn="ctr" eaLnBrk="0" hangingPunct="0">
              <a:defRPr/>
            </a:pPr>
            <a:r>
              <a:rPr lang="en-US" sz="1600" b="1" u="sng" dirty="0">
                <a:latin typeface="Gill Sans MT" pitchFamily="34" charset="0"/>
              </a:rPr>
              <a:t>OSI</a:t>
            </a:r>
          </a:p>
          <a:p>
            <a:pPr algn="ctr" eaLnBrk="0" hangingPunct="0">
              <a:defRPr/>
            </a:pPr>
            <a:r>
              <a:rPr lang="en-US" sz="1600" b="1" u="sng" dirty="0">
                <a:latin typeface="Gill Sans MT" pitchFamily="34" charset="0"/>
              </a:rPr>
              <a:t>mnemonics</a:t>
            </a:r>
          </a:p>
          <a:p>
            <a:pPr eaLnBrk="0" hangingPunct="0">
              <a:defRPr/>
            </a:pPr>
            <a:r>
              <a:rPr lang="en-US" sz="1600" b="1" dirty="0">
                <a:latin typeface="Gill Sans MT" pitchFamily="34" charset="0"/>
              </a:rPr>
              <a:t>A</a:t>
            </a:r>
            <a:r>
              <a:rPr lang="en-US" sz="1600" dirty="0">
                <a:latin typeface="Gill Sans MT" pitchFamily="34" charset="0"/>
              </a:rPr>
              <a:t>ll</a:t>
            </a:r>
          </a:p>
          <a:p>
            <a:pPr eaLnBrk="0" hangingPunct="0">
              <a:defRPr/>
            </a:pPr>
            <a:r>
              <a:rPr lang="en-US" sz="1600" b="1" dirty="0">
                <a:latin typeface="Gill Sans MT" pitchFamily="34" charset="0"/>
              </a:rPr>
              <a:t>P</a:t>
            </a:r>
            <a:r>
              <a:rPr lang="en-US" sz="1600" dirty="0">
                <a:latin typeface="Gill Sans MT" pitchFamily="34" charset="0"/>
              </a:rPr>
              <a:t>eople</a:t>
            </a:r>
          </a:p>
          <a:p>
            <a:pPr algn="just" eaLnBrk="0" hangingPunct="0">
              <a:defRPr/>
            </a:pPr>
            <a:r>
              <a:rPr lang="en-US" sz="1600" b="1" dirty="0">
                <a:latin typeface="Gill Sans MT" pitchFamily="34" charset="0"/>
              </a:rPr>
              <a:t>S</a:t>
            </a:r>
            <a:r>
              <a:rPr lang="en-US" sz="1600" dirty="0">
                <a:latin typeface="Gill Sans MT" pitchFamily="34" charset="0"/>
              </a:rPr>
              <a:t>eem</a:t>
            </a:r>
          </a:p>
          <a:p>
            <a:pPr eaLnBrk="0" hangingPunct="0">
              <a:defRPr/>
            </a:pPr>
            <a:r>
              <a:rPr lang="en-US" sz="1600" b="1" dirty="0">
                <a:latin typeface="Gill Sans MT" pitchFamily="34" charset="0"/>
              </a:rPr>
              <a:t>T</a:t>
            </a:r>
            <a:r>
              <a:rPr lang="en-US" sz="1600" dirty="0">
                <a:latin typeface="Gill Sans MT" pitchFamily="34" charset="0"/>
              </a:rPr>
              <a:t>o</a:t>
            </a:r>
          </a:p>
          <a:p>
            <a:pPr eaLnBrk="0" hangingPunct="0">
              <a:defRPr/>
            </a:pPr>
            <a:r>
              <a:rPr lang="en-US" sz="1600" b="1" dirty="0">
                <a:latin typeface="Gill Sans MT" pitchFamily="34" charset="0"/>
              </a:rPr>
              <a:t>N</a:t>
            </a:r>
            <a:r>
              <a:rPr lang="en-US" sz="1600" dirty="0">
                <a:latin typeface="Gill Sans MT" pitchFamily="34" charset="0"/>
              </a:rPr>
              <a:t>eed</a:t>
            </a:r>
          </a:p>
          <a:p>
            <a:pPr eaLnBrk="0" hangingPunct="0">
              <a:defRPr/>
            </a:pPr>
            <a:r>
              <a:rPr lang="en-US" sz="1600" b="1" dirty="0">
                <a:latin typeface="Gill Sans MT" pitchFamily="34" charset="0"/>
              </a:rPr>
              <a:t>D</a:t>
            </a:r>
            <a:r>
              <a:rPr lang="en-US" sz="1600" dirty="0">
                <a:latin typeface="Gill Sans MT" pitchFamily="34" charset="0"/>
              </a:rPr>
              <a:t>ata</a:t>
            </a:r>
          </a:p>
          <a:p>
            <a:pPr eaLnBrk="0" hangingPunct="0">
              <a:defRPr/>
            </a:pPr>
            <a:r>
              <a:rPr lang="en-US" sz="1600" b="1" dirty="0">
                <a:latin typeface="Gill Sans MT" pitchFamily="34" charset="0"/>
              </a:rPr>
              <a:t>P</a:t>
            </a:r>
            <a:r>
              <a:rPr lang="en-US" sz="1600" dirty="0">
                <a:latin typeface="Gill Sans MT" pitchFamily="34" charset="0"/>
              </a:rPr>
              <a:t>rocessing</a:t>
            </a:r>
          </a:p>
          <a:p>
            <a:pPr algn="just" eaLnBrk="0" hangingPunct="0">
              <a:defRPr/>
            </a:pPr>
            <a:endParaRPr lang="en-US" sz="1600" dirty="0">
              <a:latin typeface="Gill Sans MT" pitchFamily="34" charset="0"/>
            </a:endParaRPr>
          </a:p>
          <a:p>
            <a:pPr eaLnBrk="0" hangingPunct="0">
              <a:defRPr/>
            </a:pPr>
            <a:r>
              <a:rPr lang="en-US" sz="1600" b="1" dirty="0">
                <a:latin typeface="Gill Sans MT" pitchFamily="34" charset="0"/>
              </a:rPr>
              <a:t>P</a:t>
            </a:r>
            <a:r>
              <a:rPr lang="en-US" sz="1600" dirty="0">
                <a:latin typeface="Gill Sans MT" pitchFamily="34" charset="0"/>
              </a:rPr>
              <a:t>lease</a:t>
            </a:r>
          </a:p>
          <a:p>
            <a:pPr eaLnBrk="0" hangingPunct="0">
              <a:defRPr/>
            </a:pPr>
            <a:r>
              <a:rPr lang="en-US" sz="1600" b="1" dirty="0">
                <a:latin typeface="Gill Sans MT" pitchFamily="34" charset="0"/>
              </a:rPr>
              <a:t>D</a:t>
            </a:r>
            <a:r>
              <a:rPr lang="en-US" sz="1600" dirty="0">
                <a:latin typeface="Gill Sans MT" pitchFamily="34" charset="0"/>
              </a:rPr>
              <a:t>o</a:t>
            </a:r>
          </a:p>
          <a:p>
            <a:pPr eaLnBrk="0" hangingPunct="0">
              <a:defRPr/>
            </a:pPr>
            <a:r>
              <a:rPr lang="en-US" sz="1600" b="1" dirty="0">
                <a:latin typeface="Gill Sans MT" pitchFamily="34" charset="0"/>
              </a:rPr>
              <a:t>N</a:t>
            </a:r>
            <a:r>
              <a:rPr lang="en-US" sz="1600" dirty="0">
                <a:latin typeface="Gill Sans MT" pitchFamily="34" charset="0"/>
              </a:rPr>
              <a:t>ot</a:t>
            </a:r>
          </a:p>
          <a:p>
            <a:pPr eaLnBrk="0" hangingPunct="0">
              <a:defRPr/>
            </a:pPr>
            <a:r>
              <a:rPr lang="en-US" sz="1600" b="1" dirty="0">
                <a:latin typeface="Gill Sans MT" pitchFamily="34" charset="0"/>
              </a:rPr>
              <a:t>T</a:t>
            </a:r>
            <a:r>
              <a:rPr lang="en-US" sz="1600" dirty="0">
                <a:latin typeface="Gill Sans MT" pitchFamily="34" charset="0"/>
              </a:rPr>
              <a:t>hrow</a:t>
            </a:r>
          </a:p>
          <a:p>
            <a:pPr eaLnBrk="0" hangingPunct="0">
              <a:defRPr/>
            </a:pPr>
            <a:r>
              <a:rPr lang="en-US" sz="1600" b="1" dirty="0">
                <a:latin typeface="Gill Sans MT" pitchFamily="34" charset="0"/>
              </a:rPr>
              <a:t>S</a:t>
            </a:r>
            <a:r>
              <a:rPr lang="en-US" sz="1600" dirty="0">
                <a:latin typeface="Gill Sans MT" pitchFamily="34" charset="0"/>
              </a:rPr>
              <a:t>ausage</a:t>
            </a:r>
          </a:p>
          <a:p>
            <a:pPr eaLnBrk="0" hangingPunct="0">
              <a:defRPr/>
            </a:pPr>
            <a:r>
              <a:rPr lang="en-US" sz="1600" b="1" dirty="0">
                <a:latin typeface="Gill Sans MT" pitchFamily="34" charset="0"/>
              </a:rPr>
              <a:t>P</a:t>
            </a:r>
            <a:r>
              <a:rPr lang="en-US" sz="1600" dirty="0">
                <a:latin typeface="Gill Sans MT" pitchFamily="34" charset="0"/>
              </a:rPr>
              <a:t>izza</a:t>
            </a:r>
          </a:p>
          <a:p>
            <a:pPr eaLnBrk="0" hangingPunct="0">
              <a:defRPr/>
            </a:pPr>
            <a:r>
              <a:rPr lang="en-US" sz="1600" b="1" dirty="0">
                <a:latin typeface="Gill Sans MT" pitchFamily="34" charset="0"/>
              </a:rPr>
              <a:t>A</a:t>
            </a:r>
            <a:r>
              <a:rPr lang="en-US" sz="1600" dirty="0">
                <a:latin typeface="Gill Sans MT" pitchFamily="34" charset="0"/>
              </a:rPr>
              <a:t>way</a:t>
            </a:r>
          </a:p>
          <a:p>
            <a:pPr eaLnBrk="0" hangingPunct="0">
              <a:defRPr/>
            </a:pPr>
            <a:endParaRPr lang="en-US" sz="1600" dirty="0">
              <a:latin typeface="Times New Roman" pitchFamily="18" charset="0"/>
            </a:endParaRPr>
          </a:p>
        </p:txBody>
      </p:sp>
      <p:sp>
        <p:nvSpPr>
          <p:cNvPr id="20485" name="Text Box 8"/>
          <p:cNvSpPr txBox="1">
            <a:spLocks noChangeArrowheads="1"/>
          </p:cNvSpPr>
          <p:nvPr/>
        </p:nvSpPr>
        <p:spPr bwMode="auto">
          <a:xfrm>
            <a:off x="250825" y="2492375"/>
            <a:ext cx="1150938" cy="366713"/>
          </a:xfrm>
          <a:prstGeom prst="rect">
            <a:avLst/>
          </a:prstGeom>
          <a:solidFill>
            <a:schemeClr val="accent2"/>
          </a:solidFill>
          <a:ln w="9525">
            <a:noFill/>
            <a:miter lim="800000"/>
            <a:headEnd/>
            <a:tailEnd/>
          </a:ln>
        </p:spPr>
        <p:txBody>
          <a:bodyPr>
            <a:spAutoFit/>
          </a:bodyPr>
          <a:lstStyle/>
          <a:p>
            <a:pPr>
              <a:spcBef>
                <a:spcPct val="50000"/>
              </a:spcBef>
            </a:pPr>
            <a:r>
              <a:rPr lang="zh-CN" altLang="en-US"/>
              <a:t>应用层</a:t>
            </a:r>
          </a:p>
        </p:txBody>
      </p:sp>
      <p:sp>
        <p:nvSpPr>
          <p:cNvPr id="20486" name="Text Box 9"/>
          <p:cNvSpPr txBox="1">
            <a:spLocks noChangeArrowheads="1"/>
          </p:cNvSpPr>
          <p:nvPr/>
        </p:nvSpPr>
        <p:spPr bwMode="auto">
          <a:xfrm>
            <a:off x="250825" y="2997200"/>
            <a:ext cx="1150938" cy="366713"/>
          </a:xfrm>
          <a:prstGeom prst="rect">
            <a:avLst/>
          </a:prstGeom>
          <a:solidFill>
            <a:srgbClr val="DDDE02"/>
          </a:solidFill>
          <a:ln w="9525">
            <a:noFill/>
            <a:miter lim="800000"/>
            <a:headEnd/>
            <a:tailEnd/>
          </a:ln>
        </p:spPr>
        <p:txBody>
          <a:bodyPr>
            <a:spAutoFit/>
          </a:bodyPr>
          <a:lstStyle/>
          <a:p>
            <a:pPr>
              <a:spcBef>
                <a:spcPct val="50000"/>
              </a:spcBef>
            </a:pPr>
            <a:r>
              <a:rPr lang="zh-CN" altLang="en-US"/>
              <a:t>表示层</a:t>
            </a:r>
          </a:p>
        </p:txBody>
      </p:sp>
      <p:sp>
        <p:nvSpPr>
          <p:cNvPr id="20487" name="Text Box 10"/>
          <p:cNvSpPr txBox="1">
            <a:spLocks noChangeArrowheads="1"/>
          </p:cNvSpPr>
          <p:nvPr/>
        </p:nvSpPr>
        <p:spPr bwMode="auto">
          <a:xfrm>
            <a:off x="250825" y="3500438"/>
            <a:ext cx="1081088" cy="366712"/>
          </a:xfrm>
          <a:prstGeom prst="rect">
            <a:avLst/>
          </a:prstGeom>
          <a:solidFill>
            <a:srgbClr val="C85295"/>
          </a:solidFill>
          <a:ln w="9525">
            <a:noFill/>
            <a:miter lim="800000"/>
            <a:headEnd/>
            <a:tailEnd/>
          </a:ln>
        </p:spPr>
        <p:txBody>
          <a:bodyPr>
            <a:spAutoFit/>
          </a:bodyPr>
          <a:lstStyle/>
          <a:p>
            <a:pPr>
              <a:spcBef>
                <a:spcPct val="50000"/>
              </a:spcBef>
            </a:pPr>
            <a:r>
              <a:rPr lang="zh-CN" altLang="en-US"/>
              <a:t>会话层</a:t>
            </a:r>
          </a:p>
        </p:txBody>
      </p:sp>
      <p:sp>
        <p:nvSpPr>
          <p:cNvPr id="20488" name="Text Box 11"/>
          <p:cNvSpPr txBox="1">
            <a:spLocks noChangeArrowheads="1"/>
          </p:cNvSpPr>
          <p:nvPr/>
        </p:nvSpPr>
        <p:spPr bwMode="auto">
          <a:xfrm>
            <a:off x="250825" y="4005263"/>
            <a:ext cx="1081088" cy="366712"/>
          </a:xfrm>
          <a:prstGeom prst="rect">
            <a:avLst/>
          </a:prstGeom>
          <a:solidFill>
            <a:srgbClr val="DA9416"/>
          </a:solidFill>
          <a:ln w="9525">
            <a:noFill/>
            <a:miter lim="800000"/>
            <a:headEnd/>
            <a:tailEnd/>
          </a:ln>
        </p:spPr>
        <p:txBody>
          <a:bodyPr>
            <a:spAutoFit/>
          </a:bodyPr>
          <a:lstStyle/>
          <a:p>
            <a:pPr>
              <a:spcBef>
                <a:spcPct val="50000"/>
              </a:spcBef>
            </a:pPr>
            <a:r>
              <a:rPr lang="zh-CN" altLang="en-US"/>
              <a:t>传输层</a:t>
            </a:r>
          </a:p>
        </p:txBody>
      </p:sp>
      <p:sp>
        <p:nvSpPr>
          <p:cNvPr id="20489" name="Text Box 12"/>
          <p:cNvSpPr txBox="1">
            <a:spLocks noChangeArrowheads="1"/>
          </p:cNvSpPr>
          <p:nvPr/>
        </p:nvSpPr>
        <p:spPr bwMode="auto">
          <a:xfrm>
            <a:off x="179388" y="4508500"/>
            <a:ext cx="1223962" cy="366713"/>
          </a:xfrm>
          <a:prstGeom prst="rect">
            <a:avLst/>
          </a:prstGeom>
          <a:solidFill>
            <a:srgbClr val="DDE202"/>
          </a:solidFill>
          <a:ln w="9525">
            <a:noFill/>
            <a:miter lim="800000"/>
            <a:headEnd/>
            <a:tailEnd/>
          </a:ln>
        </p:spPr>
        <p:txBody>
          <a:bodyPr>
            <a:spAutoFit/>
          </a:bodyPr>
          <a:lstStyle/>
          <a:p>
            <a:pPr>
              <a:spcBef>
                <a:spcPct val="50000"/>
              </a:spcBef>
            </a:pPr>
            <a:r>
              <a:rPr lang="zh-CN" altLang="en-US"/>
              <a:t>网络层</a:t>
            </a:r>
          </a:p>
        </p:txBody>
      </p:sp>
      <p:sp>
        <p:nvSpPr>
          <p:cNvPr id="20490" name="Text Box 13"/>
          <p:cNvSpPr txBox="1">
            <a:spLocks noChangeArrowheads="1"/>
          </p:cNvSpPr>
          <p:nvPr/>
        </p:nvSpPr>
        <p:spPr bwMode="auto">
          <a:xfrm>
            <a:off x="0" y="5013325"/>
            <a:ext cx="1368425" cy="366713"/>
          </a:xfrm>
          <a:prstGeom prst="rect">
            <a:avLst/>
          </a:prstGeom>
          <a:solidFill>
            <a:schemeClr val="accent1"/>
          </a:solidFill>
          <a:ln w="9525">
            <a:noFill/>
            <a:miter lim="800000"/>
            <a:headEnd/>
            <a:tailEnd/>
          </a:ln>
        </p:spPr>
        <p:txBody>
          <a:bodyPr>
            <a:spAutoFit/>
          </a:bodyPr>
          <a:lstStyle/>
          <a:p>
            <a:pPr>
              <a:spcBef>
                <a:spcPct val="50000"/>
              </a:spcBef>
            </a:pPr>
            <a:r>
              <a:rPr lang="zh-CN" altLang="en-US"/>
              <a:t>数据链路层</a:t>
            </a:r>
          </a:p>
        </p:txBody>
      </p:sp>
      <p:sp>
        <p:nvSpPr>
          <p:cNvPr id="20491" name="Text Box 14"/>
          <p:cNvSpPr txBox="1">
            <a:spLocks noChangeArrowheads="1"/>
          </p:cNvSpPr>
          <p:nvPr/>
        </p:nvSpPr>
        <p:spPr bwMode="auto">
          <a:xfrm>
            <a:off x="250825" y="5516563"/>
            <a:ext cx="900113" cy="366712"/>
          </a:xfrm>
          <a:prstGeom prst="rect">
            <a:avLst/>
          </a:prstGeom>
          <a:solidFill>
            <a:schemeClr val="bg1"/>
          </a:solidFill>
          <a:ln w="9525">
            <a:noFill/>
            <a:miter lim="800000"/>
            <a:headEnd/>
            <a:tailEnd/>
          </a:ln>
        </p:spPr>
        <p:txBody>
          <a:bodyPr>
            <a:spAutoFit/>
          </a:bodyPr>
          <a:lstStyle/>
          <a:p>
            <a:pPr>
              <a:spcBef>
                <a:spcPct val="50000"/>
              </a:spcBef>
            </a:pPr>
            <a:r>
              <a:rPr lang="zh-CN" altLang="en-US"/>
              <a:t>物理层</a:t>
            </a:r>
          </a:p>
        </p:txBody>
      </p:sp>
      <p:sp>
        <p:nvSpPr>
          <p:cNvPr id="20492" name="AutoShape 15"/>
          <p:cNvSpPr>
            <a:spLocks noChangeArrowheads="1"/>
          </p:cNvSpPr>
          <p:nvPr/>
        </p:nvSpPr>
        <p:spPr bwMode="auto">
          <a:xfrm>
            <a:off x="5400675" y="0"/>
            <a:ext cx="3743325" cy="1223963"/>
          </a:xfrm>
          <a:prstGeom prst="wedgeRectCallout">
            <a:avLst>
              <a:gd name="adj1" fmla="val -57296"/>
              <a:gd name="adj2" fmla="val 47278"/>
            </a:avLst>
          </a:prstGeom>
          <a:solidFill>
            <a:schemeClr val="accent1"/>
          </a:solidFill>
          <a:ln w="9525">
            <a:solidFill>
              <a:schemeClr val="tx1"/>
            </a:solidFill>
            <a:miter lim="800000"/>
            <a:headEnd/>
            <a:tailEnd/>
          </a:ln>
        </p:spPr>
        <p:txBody>
          <a:bodyPr/>
          <a:lstStyle/>
          <a:p>
            <a:r>
              <a:rPr lang="zh-CN" altLang="en-US"/>
              <a:t>国际标准化组织（</a:t>
            </a:r>
            <a:r>
              <a:rPr lang="en-US" altLang="zh-CN"/>
              <a:t>International Standard Organization)</a:t>
            </a:r>
          </a:p>
          <a:p>
            <a:r>
              <a:rPr lang="zh-CN" altLang="en-US"/>
              <a:t>开放系统互连（</a:t>
            </a:r>
            <a:r>
              <a:rPr lang="en-US" altLang="zh-CN"/>
              <a:t>Open System Interconnection)</a:t>
            </a:r>
          </a:p>
        </p:txBody>
      </p:sp>
      <p:sp>
        <p:nvSpPr>
          <p:cNvPr id="20493" name="Text Box 16"/>
          <p:cNvSpPr txBox="1">
            <a:spLocks noChangeArrowheads="1"/>
          </p:cNvSpPr>
          <p:nvPr/>
        </p:nvSpPr>
        <p:spPr bwMode="auto">
          <a:xfrm>
            <a:off x="323850" y="6453188"/>
            <a:ext cx="6769100" cy="366712"/>
          </a:xfrm>
          <a:prstGeom prst="rect">
            <a:avLst/>
          </a:prstGeom>
          <a:noFill/>
          <a:ln w="9525">
            <a:noFill/>
            <a:miter lim="800000"/>
            <a:headEnd/>
            <a:tailEnd/>
          </a:ln>
        </p:spPr>
        <p:txBody>
          <a:bodyPr>
            <a:spAutoFit/>
          </a:bodyPr>
          <a:lstStyle/>
          <a:p>
            <a:pPr>
              <a:spcBef>
                <a:spcPct val="50000"/>
              </a:spcBef>
            </a:pPr>
            <a:r>
              <a:rPr lang="zh-CN" altLang="en-US"/>
              <a:t>定于</a:t>
            </a:r>
            <a:r>
              <a:rPr lang="en-US" altLang="zh-CN"/>
              <a:t>1983</a:t>
            </a:r>
            <a:r>
              <a:rPr lang="zh-CN" altLang="en-US"/>
              <a:t>年，</a:t>
            </a:r>
            <a:r>
              <a:rPr lang="en-US" altLang="zh-CN"/>
              <a:t>1995</a:t>
            </a:r>
            <a:r>
              <a:rPr lang="zh-CN" altLang="en-US"/>
              <a:t>年修订</a:t>
            </a:r>
          </a:p>
        </p:txBody>
      </p:sp>
      <p:sp>
        <p:nvSpPr>
          <p:cNvPr id="20494" name="AutoShape 18"/>
          <p:cNvSpPr>
            <a:spLocks noChangeArrowheads="1"/>
          </p:cNvSpPr>
          <p:nvPr/>
        </p:nvSpPr>
        <p:spPr bwMode="auto">
          <a:xfrm>
            <a:off x="4643438" y="6092825"/>
            <a:ext cx="1439862" cy="647700"/>
          </a:xfrm>
          <a:prstGeom prst="wedgeRectCallout">
            <a:avLst>
              <a:gd name="adj1" fmla="val -70287"/>
              <a:gd name="adj2" fmla="val -175491"/>
            </a:avLst>
          </a:prstGeom>
          <a:solidFill>
            <a:schemeClr val="accent1"/>
          </a:solidFill>
          <a:ln w="9525">
            <a:solidFill>
              <a:schemeClr val="tx1"/>
            </a:solidFill>
            <a:miter lim="800000"/>
            <a:headEnd/>
            <a:tailEnd/>
          </a:ln>
        </p:spPr>
        <p:txBody>
          <a:bodyPr/>
          <a:lstStyle/>
          <a:p>
            <a:pPr algn="ctr"/>
            <a:r>
              <a:rPr lang="zh-CN" altLang="en-US" sz="1200"/>
              <a:t>每一层都根据本层协议对数据单元 进行封装</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732588" y="188913"/>
            <a:ext cx="2232025" cy="406400"/>
          </a:xfrm>
        </p:spPr>
        <p:txBody>
          <a:bodyPr/>
          <a:lstStyle/>
          <a:p>
            <a:pPr eaLnBrk="1" hangingPunct="1"/>
            <a:r>
              <a:rPr lang="en-US" altLang="zh-CN" sz="2800"/>
              <a:t>ISO-OSI</a:t>
            </a:r>
            <a:r>
              <a:rPr lang="zh-CN" altLang="en-US" sz="2800"/>
              <a:t>模型</a:t>
            </a:r>
          </a:p>
        </p:txBody>
      </p:sp>
      <p:pic>
        <p:nvPicPr>
          <p:cNvPr id="21507" name="Picture 14"/>
          <p:cNvPicPr>
            <a:picLocks noGrp="1" noChangeAspect="1" noChangeArrowheads="1"/>
          </p:cNvPicPr>
          <p:nvPr>
            <p:ph idx="1"/>
          </p:nvPr>
        </p:nvPicPr>
        <p:blipFill>
          <a:blip r:embed="rId2" cstate="print"/>
          <a:srcRect/>
          <a:stretch>
            <a:fillRect/>
          </a:stretch>
        </p:blipFill>
        <p:spPr>
          <a:xfrm>
            <a:off x="0" y="831850"/>
            <a:ext cx="9144000" cy="6026150"/>
          </a:xfrm>
          <a:solidFill>
            <a:schemeClr val="accent2"/>
          </a:solidFill>
        </p:spPr>
      </p:pic>
      <p:sp>
        <p:nvSpPr>
          <p:cNvPr id="21509" name="Text Box 17"/>
          <p:cNvSpPr txBox="1">
            <a:spLocks noChangeArrowheads="1"/>
          </p:cNvSpPr>
          <p:nvPr/>
        </p:nvSpPr>
        <p:spPr bwMode="auto">
          <a:xfrm>
            <a:off x="8243888" y="5084763"/>
            <a:ext cx="503237" cy="366712"/>
          </a:xfrm>
          <a:prstGeom prst="rect">
            <a:avLst/>
          </a:prstGeom>
          <a:solidFill>
            <a:schemeClr val="accent2"/>
          </a:solidFill>
          <a:ln w="9525">
            <a:noFill/>
            <a:miter lim="800000"/>
            <a:headEnd/>
            <a:tailEnd/>
          </a:ln>
        </p:spPr>
        <p:txBody>
          <a:bodyPr>
            <a:spAutoFit/>
          </a:bodyPr>
          <a:lstStyle/>
          <a:p>
            <a:pPr>
              <a:spcBef>
                <a:spcPct val="50000"/>
              </a:spcBef>
            </a:pPr>
            <a:r>
              <a:rPr lang="zh-CN" altLang="en-US"/>
              <a:t>帧</a:t>
            </a:r>
          </a:p>
        </p:txBody>
      </p:sp>
      <p:sp>
        <p:nvSpPr>
          <p:cNvPr id="21510" name="Text Box 18"/>
          <p:cNvSpPr txBox="1">
            <a:spLocks noChangeArrowheads="1"/>
          </p:cNvSpPr>
          <p:nvPr/>
        </p:nvSpPr>
        <p:spPr bwMode="auto">
          <a:xfrm>
            <a:off x="8172450" y="4365625"/>
            <a:ext cx="647700" cy="366713"/>
          </a:xfrm>
          <a:prstGeom prst="rect">
            <a:avLst/>
          </a:prstGeom>
          <a:solidFill>
            <a:schemeClr val="accent2"/>
          </a:solidFill>
          <a:ln w="9525">
            <a:noFill/>
            <a:miter lim="800000"/>
            <a:headEnd/>
            <a:tailEnd/>
          </a:ln>
        </p:spPr>
        <p:txBody>
          <a:bodyPr>
            <a:spAutoFit/>
          </a:bodyPr>
          <a:lstStyle/>
          <a:p>
            <a:pPr>
              <a:spcBef>
                <a:spcPct val="50000"/>
              </a:spcBef>
            </a:pPr>
            <a:r>
              <a:rPr lang="zh-CN" altLang="en-US"/>
              <a:t>分组</a:t>
            </a:r>
          </a:p>
        </p:txBody>
      </p:sp>
      <p:sp>
        <p:nvSpPr>
          <p:cNvPr id="37908" name="AutoShape 20"/>
          <p:cNvSpPr>
            <a:spLocks noChangeArrowheads="1"/>
          </p:cNvSpPr>
          <p:nvPr/>
        </p:nvSpPr>
        <p:spPr bwMode="auto">
          <a:xfrm>
            <a:off x="2627313" y="4437063"/>
            <a:ext cx="2160587" cy="792162"/>
          </a:xfrm>
          <a:prstGeom prst="wedgeRectCallout">
            <a:avLst>
              <a:gd name="adj1" fmla="val -80417"/>
              <a:gd name="adj2" fmla="val 95491"/>
            </a:avLst>
          </a:prstGeom>
          <a:solidFill>
            <a:schemeClr val="accent1"/>
          </a:solidFill>
          <a:ln w="9525">
            <a:solidFill>
              <a:schemeClr val="tx1"/>
            </a:solidFill>
            <a:miter lim="800000"/>
            <a:headEnd/>
            <a:tailEnd/>
          </a:ln>
        </p:spPr>
        <p:txBody>
          <a:bodyPr/>
          <a:lstStyle/>
          <a:p>
            <a:r>
              <a:rPr lang="zh-CN" altLang="en-US" sz="1400"/>
              <a:t>物理层：</a:t>
            </a:r>
          </a:p>
          <a:p>
            <a:r>
              <a:rPr lang="zh-CN" altLang="en-US" sz="1400"/>
              <a:t>缆线，信号的编码，网络接插件的电、机械接口</a:t>
            </a:r>
          </a:p>
        </p:txBody>
      </p:sp>
      <p:sp>
        <p:nvSpPr>
          <p:cNvPr id="37909" name="AutoShape 21"/>
          <p:cNvSpPr>
            <a:spLocks noChangeArrowheads="1"/>
          </p:cNvSpPr>
          <p:nvPr/>
        </p:nvSpPr>
        <p:spPr bwMode="auto">
          <a:xfrm>
            <a:off x="2700338" y="3860800"/>
            <a:ext cx="2159000" cy="936625"/>
          </a:xfrm>
          <a:prstGeom prst="wedgeRectCallout">
            <a:avLst>
              <a:gd name="adj1" fmla="val -81986"/>
              <a:gd name="adj2" fmla="val 49662"/>
            </a:avLst>
          </a:prstGeom>
          <a:solidFill>
            <a:schemeClr val="accent1"/>
          </a:solidFill>
          <a:ln w="9525">
            <a:solidFill>
              <a:schemeClr val="tx1"/>
            </a:solidFill>
            <a:miter lim="800000"/>
            <a:headEnd/>
            <a:tailEnd/>
          </a:ln>
        </p:spPr>
        <p:txBody>
          <a:bodyPr/>
          <a:lstStyle/>
          <a:p>
            <a:r>
              <a:rPr lang="zh-CN" altLang="en-US" sz="1400"/>
              <a:t>数据链路层：</a:t>
            </a:r>
          </a:p>
          <a:p>
            <a:r>
              <a:rPr lang="zh-CN" altLang="en-US" sz="1400"/>
              <a:t>成帧，差错控制、流量控制，物理寻址</a:t>
            </a:r>
            <a:r>
              <a:rPr lang="zh-CN" altLang="en-US" sz="1400">
                <a:solidFill>
                  <a:schemeClr val="folHlink"/>
                </a:solidFill>
              </a:rPr>
              <a:t>，</a:t>
            </a:r>
            <a:r>
              <a:rPr lang="zh-CN" altLang="en-US" sz="1400"/>
              <a:t>媒体访问控制</a:t>
            </a:r>
          </a:p>
        </p:txBody>
      </p:sp>
      <p:sp>
        <p:nvSpPr>
          <p:cNvPr id="37910" name="AutoShape 22"/>
          <p:cNvSpPr>
            <a:spLocks noChangeArrowheads="1"/>
          </p:cNvSpPr>
          <p:nvPr/>
        </p:nvSpPr>
        <p:spPr bwMode="auto">
          <a:xfrm>
            <a:off x="2627313" y="2997200"/>
            <a:ext cx="2160587" cy="647700"/>
          </a:xfrm>
          <a:prstGeom prst="wedgeRectCallout">
            <a:avLst>
              <a:gd name="adj1" fmla="val -80417"/>
              <a:gd name="adj2" fmla="val 127940"/>
            </a:avLst>
          </a:prstGeom>
          <a:solidFill>
            <a:schemeClr val="accent1"/>
          </a:solidFill>
          <a:ln w="9525">
            <a:solidFill>
              <a:schemeClr val="tx1"/>
            </a:solidFill>
            <a:miter lim="800000"/>
            <a:headEnd/>
            <a:tailEnd/>
          </a:ln>
        </p:spPr>
        <p:txBody>
          <a:bodyPr/>
          <a:lstStyle/>
          <a:p>
            <a:r>
              <a:rPr lang="zh-CN" altLang="en-US" sz="1400"/>
              <a:t>网络层：</a:t>
            </a:r>
          </a:p>
          <a:p>
            <a:r>
              <a:rPr lang="zh-CN" altLang="en-US" sz="1400"/>
              <a:t>路由、转发，拥塞控制</a:t>
            </a:r>
          </a:p>
        </p:txBody>
      </p:sp>
      <p:sp>
        <p:nvSpPr>
          <p:cNvPr id="37911" name="AutoShape 23"/>
          <p:cNvSpPr>
            <a:spLocks noChangeArrowheads="1"/>
          </p:cNvSpPr>
          <p:nvPr/>
        </p:nvSpPr>
        <p:spPr bwMode="auto">
          <a:xfrm>
            <a:off x="2667000" y="2057400"/>
            <a:ext cx="2160588" cy="792163"/>
          </a:xfrm>
          <a:prstGeom prst="wedgeRectCallout">
            <a:avLst>
              <a:gd name="adj1" fmla="val -82037"/>
              <a:gd name="adj2" fmla="val 135171"/>
            </a:avLst>
          </a:prstGeom>
          <a:solidFill>
            <a:schemeClr val="accent1"/>
          </a:solidFill>
          <a:ln w="9525">
            <a:solidFill>
              <a:schemeClr val="tx1"/>
            </a:solidFill>
            <a:miter lim="800000"/>
            <a:headEnd/>
            <a:tailEnd/>
          </a:ln>
        </p:spPr>
        <p:txBody>
          <a:bodyPr/>
          <a:lstStyle/>
          <a:p>
            <a:r>
              <a:rPr lang="zh-CN" altLang="en-US" sz="1400"/>
              <a:t>传输层：</a:t>
            </a:r>
          </a:p>
          <a:p>
            <a:r>
              <a:rPr lang="zh-CN" altLang="en-US" sz="1400"/>
              <a:t>为会话层提供与下面网络无关的可靠消息传送机制 </a:t>
            </a:r>
          </a:p>
        </p:txBody>
      </p:sp>
      <p:sp>
        <p:nvSpPr>
          <p:cNvPr id="37912" name="AutoShape 24"/>
          <p:cNvSpPr>
            <a:spLocks noChangeArrowheads="1"/>
          </p:cNvSpPr>
          <p:nvPr/>
        </p:nvSpPr>
        <p:spPr bwMode="auto">
          <a:xfrm>
            <a:off x="2627313" y="1447800"/>
            <a:ext cx="2160587" cy="1189038"/>
          </a:xfrm>
          <a:prstGeom prst="wedgeRectCallout">
            <a:avLst>
              <a:gd name="adj1" fmla="val -81523"/>
              <a:gd name="adj2" fmla="val 66954"/>
            </a:avLst>
          </a:prstGeom>
          <a:solidFill>
            <a:schemeClr val="accent1"/>
          </a:solidFill>
          <a:ln w="9525">
            <a:solidFill>
              <a:schemeClr val="tx1"/>
            </a:solidFill>
            <a:miter lim="800000"/>
            <a:headEnd/>
            <a:tailEnd/>
          </a:ln>
        </p:spPr>
        <p:txBody>
          <a:bodyPr/>
          <a:lstStyle/>
          <a:p>
            <a:r>
              <a:rPr lang="zh-CN" altLang="en-US" sz="1400" dirty="0"/>
              <a:t>会话层：</a:t>
            </a:r>
          </a:p>
          <a:p>
            <a:r>
              <a:rPr lang="zh-CN" altLang="en-US" sz="1400" dirty="0"/>
              <a:t> 负责建立（或清除）在两个通信的表示层之间的通信通道，包括交互管理、同步，异常报告。</a:t>
            </a:r>
          </a:p>
        </p:txBody>
      </p:sp>
      <p:sp>
        <p:nvSpPr>
          <p:cNvPr id="37913" name="AutoShape 25"/>
          <p:cNvSpPr>
            <a:spLocks noChangeArrowheads="1"/>
          </p:cNvSpPr>
          <p:nvPr/>
        </p:nvSpPr>
        <p:spPr bwMode="auto">
          <a:xfrm>
            <a:off x="2627313" y="990600"/>
            <a:ext cx="2160587" cy="927100"/>
          </a:xfrm>
          <a:prstGeom prst="wedgeRectCallout">
            <a:avLst>
              <a:gd name="adj1" fmla="val -80417"/>
              <a:gd name="adj2" fmla="val 88870"/>
            </a:avLst>
          </a:prstGeom>
          <a:solidFill>
            <a:schemeClr val="accent1"/>
          </a:solidFill>
          <a:ln w="9525">
            <a:solidFill>
              <a:schemeClr val="tx1"/>
            </a:solidFill>
            <a:miter lim="800000"/>
            <a:headEnd/>
            <a:tailEnd/>
          </a:ln>
        </p:spPr>
        <p:txBody>
          <a:bodyPr/>
          <a:lstStyle/>
          <a:p>
            <a:r>
              <a:rPr lang="zh-CN" altLang="en-US" sz="1400"/>
              <a:t>表示层：</a:t>
            </a:r>
          </a:p>
          <a:p>
            <a:r>
              <a:rPr lang="zh-CN" altLang="en-US" sz="1400"/>
              <a:t> 在两个应用层之间的传输过程中负责数据的表示语法</a:t>
            </a:r>
          </a:p>
        </p:txBody>
      </p:sp>
      <p:sp>
        <p:nvSpPr>
          <p:cNvPr id="37914" name="AutoShape 26"/>
          <p:cNvSpPr>
            <a:spLocks noChangeArrowheads="1"/>
          </p:cNvSpPr>
          <p:nvPr/>
        </p:nvSpPr>
        <p:spPr bwMode="auto">
          <a:xfrm>
            <a:off x="2700338" y="533400"/>
            <a:ext cx="2160587" cy="950913"/>
          </a:xfrm>
          <a:prstGeom prst="wedgeRectCallout">
            <a:avLst>
              <a:gd name="adj1" fmla="val -78949"/>
              <a:gd name="adj2" fmla="val 54005"/>
            </a:avLst>
          </a:prstGeom>
          <a:solidFill>
            <a:schemeClr val="accent1"/>
          </a:solidFill>
          <a:ln w="9525">
            <a:solidFill>
              <a:schemeClr val="tx1"/>
            </a:solidFill>
            <a:miter lim="800000"/>
            <a:headEnd/>
            <a:tailEnd/>
          </a:ln>
        </p:spPr>
        <p:txBody>
          <a:bodyPr/>
          <a:lstStyle/>
          <a:p>
            <a:r>
              <a:rPr lang="zh-CN" altLang="en-US" sz="1400"/>
              <a:t>应用层：</a:t>
            </a:r>
          </a:p>
          <a:p>
            <a:r>
              <a:rPr lang="zh-CN" altLang="en-US" sz="1400"/>
              <a:t>处理应用进程之间所发送和接收的数据中包含的信息内容。</a:t>
            </a:r>
          </a:p>
        </p:txBody>
      </p:sp>
      <p:sp>
        <p:nvSpPr>
          <p:cNvPr id="14" name="圆角矩形 13"/>
          <p:cNvSpPr/>
          <p:nvPr/>
        </p:nvSpPr>
        <p:spPr>
          <a:xfrm>
            <a:off x="611560" y="1196752"/>
            <a:ext cx="1512168" cy="50405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圆角矩形 14"/>
          <p:cNvSpPr/>
          <p:nvPr/>
        </p:nvSpPr>
        <p:spPr>
          <a:xfrm>
            <a:off x="6588224" y="1196752"/>
            <a:ext cx="1512168" cy="50405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508" name="Text Box 16"/>
          <p:cNvSpPr txBox="1">
            <a:spLocks noChangeArrowheads="1"/>
          </p:cNvSpPr>
          <p:nvPr/>
        </p:nvSpPr>
        <p:spPr bwMode="auto">
          <a:xfrm>
            <a:off x="6300788" y="6211669"/>
            <a:ext cx="2843212" cy="646331"/>
          </a:xfrm>
          <a:prstGeom prst="rect">
            <a:avLst/>
          </a:prstGeom>
          <a:solidFill>
            <a:schemeClr val="accent2"/>
          </a:solidFill>
          <a:ln w="9525">
            <a:noFill/>
            <a:miter lim="800000"/>
            <a:headEnd/>
            <a:tailEnd/>
          </a:ln>
        </p:spPr>
        <p:txBody>
          <a:bodyPr wrap="square">
            <a:spAutoFit/>
          </a:bodyPr>
          <a:lstStyle/>
          <a:p>
            <a:pPr>
              <a:spcBef>
                <a:spcPct val="50000"/>
              </a:spcBef>
            </a:pPr>
            <a:r>
              <a:rPr lang="en-US" altLang="zh-CN" dirty="0"/>
              <a:t>PDU: Protocol Data Unit </a:t>
            </a:r>
          </a:p>
          <a:p>
            <a:pPr>
              <a:spcBef>
                <a:spcPts val="0"/>
              </a:spcBef>
            </a:pPr>
            <a:r>
              <a:rPr lang="en-US" altLang="zh-CN" dirty="0"/>
              <a:t>        </a:t>
            </a:r>
            <a:r>
              <a:rPr lang="zh-CN" altLang="en-US" dirty="0"/>
              <a:t>协议数据单元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908"/>
                                        </p:tgtEl>
                                        <p:attrNameLst>
                                          <p:attrName>style.visibility</p:attrName>
                                        </p:attrNameLst>
                                      </p:cBhvr>
                                      <p:to>
                                        <p:strVal val="visible"/>
                                      </p:to>
                                    </p:set>
                                  </p:childTnLst>
                                  <p:subTnLst>
                                    <p:set>
                                      <p:cBhvr override="childStyle">
                                        <p:cTn dur="1" fill="hold" display="0" masterRel="nextClick" afterEffect="1"/>
                                        <p:tgtEl>
                                          <p:spTgt spid="37908"/>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909"/>
                                        </p:tgtEl>
                                        <p:attrNameLst>
                                          <p:attrName>style.visibility</p:attrName>
                                        </p:attrNameLst>
                                      </p:cBhvr>
                                      <p:to>
                                        <p:strVal val="visible"/>
                                      </p:to>
                                    </p:set>
                                  </p:childTnLst>
                                  <p:subTnLst>
                                    <p:set>
                                      <p:cBhvr override="childStyle">
                                        <p:cTn dur="1" fill="hold" display="0" masterRel="nextClick" afterEffect="1"/>
                                        <p:tgtEl>
                                          <p:spTgt spid="37909"/>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910"/>
                                        </p:tgtEl>
                                        <p:attrNameLst>
                                          <p:attrName>style.visibility</p:attrName>
                                        </p:attrNameLst>
                                      </p:cBhvr>
                                      <p:to>
                                        <p:strVal val="visible"/>
                                      </p:to>
                                    </p:set>
                                  </p:childTnLst>
                                  <p:subTnLst>
                                    <p:set>
                                      <p:cBhvr override="childStyle">
                                        <p:cTn dur="1" fill="hold" display="0" masterRel="nextClick" afterEffect="1"/>
                                        <p:tgtEl>
                                          <p:spTgt spid="37910"/>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911"/>
                                        </p:tgtEl>
                                        <p:attrNameLst>
                                          <p:attrName>style.visibility</p:attrName>
                                        </p:attrNameLst>
                                      </p:cBhvr>
                                      <p:to>
                                        <p:strVal val="visible"/>
                                      </p:to>
                                    </p:set>
                                  </p:childTnLst>
                                  <p:subTnLst>
                                    <p:set>
                                      <p:cBhvr override="childStyle">
                                        <p:cTn dur="1" fill="hold" display="0" masterRel="nextClick" afterEffect="1"/>
                                        <p:tgtEl>
                                          <p:spTgt spid="37911"/>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912"/>
                                        </p:tgtEl>
                                        <p:attrNameLst>
                                          <p:attrName>style.visibility</p:attrName>
                                        </p:attrNameLst>
                                      </p:cBhvr>
                                      <p:to>
                                        <p:strVal val="visible"/>
                                      </p:to>
                                    </p:set>
                                  </p:childTnLst>
                                  <p:subTnLst>
                                    <p:set>
                                      <p:cBhvr override="childStyle">
                                        <p:cTn dur="1" fill="hold" display="0" masterRel="nextClick" afterEffect="1"/>
                                        <p:tgtEl>
                                          <p:spTgt spid="37912"/>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913"/>
                                        </p:tgtEl>
                                        <p:attrNameLst>
                                          <p:attrName>style.visibility</p:attrName>
                                        </p:attrNameLst>
                                      </p:cBhvr>
                                      <p:to>
                                        <p:strVal val="visible"/>
                                      </p:to>
                                    </p:set>
                                  </p:childTnLst>
                                  <p:subTnLst>
                                    <p:set>
                                      <p:cBhvr override="childStyle">
                                        <p:cTn dur="1" fill="hold" display="0" masterRel="nextClick" afterEffect="1"/>
                                        <p:tgtEl>
                                          <p:spTgt spid="37913"/>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914"/>
                                        </p:tgtEl>
                                        <p:attrNameLst>
                                          <p:attrName>style.visibility</p:attrName>
                                        </p:attrNameLst>
                                      </p:cBhvr>
                                      <p:to>
                                        <p:strVal val="visible"/>
                                      </p:to>
                                    </p:set>
                                  </p:childTnLst>
                                  <p:subTnLst>
                                    <p:set>
                                      <p:cBhvr override="childStyle">
                                        <p:cTn dur="1" fill="hold" display="0" masterRel="nextClick" afterEffect="1"/>
                                        <p:tgtEl>
                                          <p:spTgt spid="379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08" grpId="0" animBg="1"/>
      <p:bldP spid="37909" grpId="0" animBg="1"/>
      <p:bldP spid="37910" grpId="0" animBg="1"/>
      <p:bldP spid="37911" grpId="0" animBg="1"/>
      <p:bldP spid="37912" grpId="0" animBg="1"/>
      <p:bldP spid="37913" grpId="0" animBg="1"/>
      <p:bldP spid="379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zh-CN" b="1" dirty="0"/>
              <a:t>2.4 TCP/IP</a:t>
            </a:r>
            <a:r>
              <a:rPr lang="zh-CN" altLang="en-US" b="1" dirty="0"/>
              <a:t>模型</a:t>
            </a:r>
          </a:p>
        </p:txBody>
      </p:sp>
      <p:pic>
        <p:nvPicPr>
          <p:cNvPr id="22531" name="Picture 15"/>
          <p:cNvPicPr>
            <a:picLocks noGrp="1" noChangeAspect="1" noChangeArrowheads="1"/>
          </p:cNvPicPr>
          <p:nvPr>
            <p:ph idx="1"/>
          </p:nvPr>
        </p:nvPicPr>
        <p:blipFill>
          <a:blip r:embed="rId2" cstate="print"/>
          <a:srcRect/>
          <a:stretch>
            <a:fillRect/>
          </a:stretch>
        </p:blipFill>
        <p:spPr>
          <a:xfrm>
            <a:off x="395288" y="2060575"/>
            <a:ext cx="6768999" cy="4114800"/>
          </a:xfrm>
          <a:noFill/>
        </p:spPr>
      </p:pic>
      <p:sp>
        <p:nvSpPr>
          <p:cNvPr id="22532" name="AutoShape 20"/>
          <p:cNvSpPr>
            <a:spLocks noChangeArrowheads="1"/>
          </p:cNvSpPr>
          <p:nvPr/>
        </p:nvSpPr>
        <p:spPr bwMode="auto">
          <a:xfrm flipH="1">
            <a:off x="5559599" y="5526087"/>
            <a:ext cx="3384376" cy="649288"/>
          </a:xfrm>
          <a:prstGeom prst="wedgeRectCallout">
            <a:avLst>
              <a:gd name="adj1" fmla="val 94296"/>
              <a:gd name="adj2" fmla="val -31193"/>
            </a:avLst>
          </a:prstGeom>
          <a:solidFill>
            <a:schemeClr val="accent1"/>
          </a:solidFill>
          <a:ln w="9525">
            <a:solidFill>
              <a:schemeClr val="tx1"/>
            </a:solidFill>
            <a:miter lim="800000"/>
            <a:headEnd/>
            <a:tailEnd/>
          </a:ln>
        </p:spPr>
        <p:txBody>
          <a:bodyPr/>
          <a:lstStyle/>
          <a:p>
            <a:r>
              <a:rPr lang="zh-CN" altLang="en-US" dirty="0"/>
              <a:t>主机至网络层（或网络接口层），在</a:t>
            </a:r>
            <a:r>
              <a:rPr lang="en-US" altLang="zh-CN" dirty="0"/>
              <a:t>TCP/IP</a:t>
            </a:r>
            <a:r>
              <a:rPr lang="zh-CN" altLang="en-US" dirty="0"/>
              <a:t>模型中很少提及。</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zh-CN" b="1" dirty="0"/>
              <a:t>2.4 TCP/IP</a:t>
            </a:r>
            <a:r>
              <a:rPr lang="zh-CN" altLang="en-US" b="1" dirty="0"/>
              <a:t>模型</a:t>
            </a:r>
          </a:p>
        </p:txBody>
      </p:sp>
      <p:pic>
        <p:nvPicPr>
          <p:cNvPr id="23555" name="Picture 4"/>
          <p:cNvPicPr>
            <a:picLocks noGrp="1" noChangeAspect="1" noChangeArrowheads="1"/>
          </p:cNvPicPr>
          <p:nvPr>
            <p:ph idx="1"/>
          </p:nvPr>
        </p:nvPicPr>
        <p:blipFill>
          <a:blip r:embed="rId2" cstate="print"/>
          <a:srcRect/>
          <a:stretch>
            <a:fillRect/>
          </a:stretch>
        </p:blipFill>
        <p:spPr>
          <a:xfrm>
            <a:off x="395288" y="2060575"/>
            <a:ext cx="7019925" cy="4114800"/>
          </a:xfrm>
          <a:noFill/>
        </p:spPr>
      </p:pic>
      <p:sp>
        <p:nvSpPr>
          <p:cNvPr id="23556" name="AutoShape 5"/>
          <p:cNvSpPr>
            <a:spLocks noChangeArrowheads="1"/>
          </p:cNvSpPr>
          <p:nvPr/>
        </p:nvSpPr>
        <p:spPr bwMode="auto">
          <a:xfrm>
            <a:off x="5292725" y="4005263"/>
            <a:ext cx="3095625" cy="719137"/>
          </a:xfrm>
          <a:prstGeom prst="wedgeRectCallout">
            <a:avLst>
              <a:gd name="adj1" fmla="val -43745"/>
              <a:gd name="adj2" fmla="val 85981"/>
            </a:avLst>
          </a:prstGeom>
          <a:solidFill>
            <a:schemeClr val="accent1"/>
          </a:solidFill>
          <a:ln w="9525">
            <a:solidFill>
              <a:schemeClr val="tx1"/>
            </a:solidFill>
            <a:miter lim="800000"/>
            <a:headEnd/>
            <a:tailEnd/>
          </a:ln>
        </p:spPr>
        <p:txBody>
          <a:bodyPr/>
          <a:lstStyle/>
          <a:p>
            <a:r>
              <a:rPr lang="zh-CN" altLang="en-US"/>
              <a:t>互连网层：提供非连接的分组交换功能</a:t>
            </a:r>
          </a:p>
          <a:p>
            <a:endParaRPr lang="en-US" altLang="zh-C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zh-CN" b="1" dirty="0"/>
              <a:t>2.4 TCP/IP</a:t>
            </a:r>
            <a:r>
              <a:rPr lang="zh-CN" altLang="en-US" b="1" dirty="0"/>
              <a:t>模型</a:t>
            </a:r>
          </a:p>
        </p:txBody>
      </p:sp>
      <p:pic>
        <p:nvPicPr>
          <p:cNvPr id="24579" name="Picture 4"/>
          <p:cNvPicPr>
            <a:picLocks noGrp="1" noChangeAspect="1" noChangeArrowheads="1"/>
          </p:cNvPicPr>
          <p:nvPr>
            <p:ph idx="1"/>
          </p:nvPr>
        </p:nvPicPr>
        <p:blipFill>
          <a:blip r:embed="rId2" cstate="print"/>
          <a:srcRect/>
          <a:stretch>
            <a:fillRect/>
          </a:stretch>
        </p:blipFill>
        <p:spPr>
          <a:xfrm>
            <a:off x="381000" y="2057400"/>
            <a:ext cx="7019925" cy="4114800"/>
          </a:xfrm>
          <a:noFill/>
        </p:spPr>
      </p:pic>
      <p:sp>
        <p:nvSpPr>
          <p:cNvPr id="24580" name="AutoShape 6"/>
          <p:cNvSpPr>
            <a:spLocks noChangeArrowheads="1"/>
          </p:cNvSpPr>
          <p:nvPr/>
        </p:nvSpPr>
        <p:spPr bwMode="auto">
          <a:xfrm>
            <a:off x="5292725" y="2997200"/>
            <a:ext cx="2951163" cy="1150938"/>
          </a:xfrm>
          <a:prstGeom prst="wedgeRectCallout">
            <a:avLst>
              <a:gd name="adj1" fmla="val -53014"/>
              <a:gd name="adj2" fmla="val 72620"/>
            </a:avLst>
          </a:prstGeom>
          <a:solidFill>
            <a:schemeClr val="accent1"/>
          </a:solidFill>
          <a:ln w="9525">
            <a:solidFill>
              <a:schemeClr val="tx1"/>
            </a:solidFill>
            <a:miter lim="800000"/>
            <a:headEnd/>
            <a:tailEnd/>
          </a:ln>
        </p:spPr>
        <p:txBody>
          <a:bodyPr/>
          <a:lstStyle/>
          <a:p>
            <a:r>
              <a:rPr lang="zh-CN" altLang="en-US"/>
              <a:t>传输层：提供可靠的面向连接的传输层协议</a:t>
            </a:r>
            <a:r>
              <a:rPr lang="en-US" altLang="zh-CN"/>
              <a:t>TCP</a:t>
            </a:r>
            <a:r>
              <a:rPr lang="zh-CN" altLang="en-US"/>
              <a:t>和不可靠的非连接传输层协议</a:t>
            </a:r>
            <a:r>
              <a:rPr lang="en-US" altLang="zh-CN"/>
              <a:t>UDP</a:t>
            </a:r>
            <a:r>
              <a:rPr lang="zh-CN" altLang="en-US"/>
              <a:t>。</a:t>
            </a:r>
          </a:p>
          <a:p>
            <a:endParaRPr lang="en-US" altLang="zh-C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zh-CN" b="1" dirty="0"/>
              <a:t>2.4 TCP/IP</a:t>
            </a:r>
            <a:r>
              <a:rPr lang="zh-CN" altLang="en-US" b="1" dirty="0"/>
              <a:t>模型</a:t>
            </a:r>
          </a:p>
        </p:txBody>
      </p:sp>
      <p:pic>
        <p:nvPicPr>
          <p:cNvPr id="25603" name="Picture 4"/>
          <p:cNvPicPr>
            <a:picLocks noGrp="1" noChangeAspect="1" noChangeArrowheads="1"/>
          </p:cNvPicPr>
          <p:nvPr>
            <p:ph idx="1"/>
          </p:nvPr>
        </p:nvPicPr>
        <p:blipFill>
          <a:blip r:embed="rId2" cstate="print"/>
          <a:srcRect/>
          <a:stretch>
            <a:fillRect/>
          </a:stretch>
        </p:blipFill>
        <p:spPr>
          <a:xfrm>
            <a:off x="395288" y="2060575"/>
            <a:ext cx="7019925" cy="4114800"/>
          </a:xfrm>
          <a:noFill/>
        </p:spPr>
      </p:pic>
      <p:sp>
        <p:nvSpPr>
          <p:cNvPr id="25604" name="AutoShape 7"/>
          <p:cNvSpPr>
            <a:spLocks noChangeArrowheads="1"/>
          </p:cNvSpPr>
          <p:nvPr/>
        </p:nvSpPr>
        <p:spPr bwMode="auto">
          <a:xfrm>
            <a:off x="5292725" y="1916113"/>
            <a:ext cx="3095625" cy="719137"/>
          </a:xfrm>
          <a:prstGeom prst="wedgeRectCallout">
            <a:avLst>
              <a:gd name="adj1" fmla="val -43745"/>
              <a:gd name="adj2" fmla="val 85981"/>
            </a:avLst>
          </a:prstGeom>
          <a:solidFill>
            <a:schemeClr val="accent1"/>
          </a:solidFill>
          <a:ln w="9525">
            <a:solidFill>
              <a:schemeClr val="tx1"/>
            </a:solidFill>
            <a:miter lim="800000"/>
            <a:headEnd/>
            <a:tailEnd/>
          </a:ln>
        </p:spPr>
        <p:txBody>
          <a:bodyPr/>
          <a:lstStyle/>
          <a:p>
            <a:r>
              <a:rPr lang="zh-CN" altLang="en-US"/>
              <a:t>应用层：向用户提供应用服务。如</a:t>
            </a:r>
            <a:r>
              <a:rPr lang="en-US" altLang="zh-CN"/>
              <a:t>FTP</a:t>
            </a:r>
            <a:r>
              <a:rPr lang="zh-CN" altLang="en-US"/>
              <a:t>，</a:t>
            </a:r>
            <a:r>
              <a:rPr lang="en-US" altLang="zh-CN"/>
              <a:t>TELNET</a:t>
            </a:r>
            <a:r>
              <a:rPr lang="zh-CN" altLang="en-US"/>
              <a:t>等</a:t>
            </a:r>
          </a:p>
          <a:p>
            <a:endParaRPr lang="en-US" altLang="zh-C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34" name="Line 398"/>
          <p:cNvSpPr>
            <a:spLocks noChangeShapeType="1"/>
          </p:cNvSpPr>
          <p:nvPr/>
        </p:nvSpPr>
        <p:spPr bwMode="auto">
          <a:xfrm flipH="1">
            <a:off x="7164388" y="1916113"/>
            <a:ext cx="360362" cy="720725"/>
          </a:xfrm>
          <a:prstGeom prst="line">
            <a:avLst/>
          </a:prstGeom>
          <a:noFill/>
          <a:ln w="28575">
            <a:solidFill>
              <a:schemeClr val="folHlink"/>
            </a:solidFill>
            <a:round/>
            <a:headEnd/>
            <a:tailEnd/>
          </a:ln>
        </p:spPr>
        <p:txBody>
          <a:bodyPr/>
          <a:lstStyle/>
          <a:p>
            <a:endParaRPr lang="zh-CN" altLang="en-US"/>
          </a:p>
        </p:txBody>
      </p:sp>
      <p:sp>
        <p:nvSpPr>
          <p:cNvPr id="65935" name="Line 399"/>
          <p:cNvSpPr>
            <a:spLocks noChangeShapeType="1"/>
          </p:cNvSpPr>
          <p:nvPr/>
        </p:nvSpPr>
        <p:spPr bwMode="auto">
          <a:xfrm>
            <a:off x="7740650" y="1773238"/>
            <a:ext cx="576263" cy="0"/>
          </a:xfrm>
          <a:prstGeom prst="line">
            <a:avLst/>
          </a:prstGeom>
          <a:noFill/>
          <a:ln w="28575">
            <a:solidFill>
              <a:schemeClr val="folHlink"/>
            </a:solidFill>
            <a:round/>
            <a:headEnd/>
            <a:tailEnd/>
          </a:ln>
        </p:spPr>
        <p:txBody>
          <a:bodyPr/>
          <a:lstStyle/>
          <a:p>
            <a:endParaRPr lang="zh-CN" altLang="en-US"/>
          </a:p>
        </p:txBody>
      </p:sp>
      <p:sp>
        <p:nvSpPr>
          <p:cNvPr id="65936" name="Line 400"/>
          <p:cNvSpPr>
            <a:spLocks noChangeShapeType="1"/>
          </p:cNvSpPr>
          <p:nvPr/>
        </p:nvSpPr>
        <p:spPr bwMode="auto">
          <a:xfrm>
            <a:off x="7019925" y="3933825"/>
            <a:ext cx="1296988" cy="358775"/>
          </a:xfrm>
          <a:prstGeom prst="line">
            <a:avLst/>
          </a:prstGeom>
          <a:noFill/>
          <a:ln w="28575">
            <a:solidFill>
              <a:schemeClr val="folHlink"/>
            </a:solidFill>
            <a:round/>
            <a:headEnd/>
            <a:tailEnd/>
          </a:ln>
        </p:spPr>
        <p:txBody>
          <a:bodyPr/>
          <a:lstStyle/>
          <a:p>
            <a:endParaRPr lang="zh-CN" altLang="en-US"/>
          </a:p>
        </p:txBody>
      </p:sp>
      <p:sp>
        <p:nvSpPr>
          <p:cNvPr id="65931" name="Line 395"/>
          <p:cNvSpPr>
            <a:spLocks noChangeShapeType="1"/>
          </p:cNvSpPr>
          <p:nvPr/>
        </p:nvSpPr>
        <p:spPr bwMode="auto">
          <a:xfrm flipH="1">
            <a:off x="4284663" y="4797425"/>
            <a:ext cx="647700" cy="1223963"/>
          </a:xfrm>
          <a:prstGeom prst="line">
            <a:avLst/>
          </a:prstGeom>
          <a:noFill/>
          <a:ln w="28575">
            <a:solidFill>
              <a:schemeClr val="folHlink"/>
            </a:solidFill>
            <a:round/>
            <a:headEnd/>
            <a:tailEnd/>
          </a:ln>
        </p:spPr>
        <p:txBody>
          <a:bodyPr/>
          <a:lstStyle/>
          <a:p>
            <a:endParaRPr lang="zh-CN" altLang="en-US"/>
          </a:p>
        </p:txBody>
      </p:sp>
      <p:sp>
        <p:nvSpPr>
          <p:cNvPr id="65932" name="Line 396"/>
          <p:cNvSpPr>
            <a:spLocks noChangeShapeType="1"/>
          </p:cNvSpPr>
          <p:nvPr/>
        </p:nvSpPr>
        <p:spPr bwMode="auto">
          <a:xfrm>
            <a:off x="5148263" y="4724400"/>
            <a:ext cx="863600" cy="792163"/>
          </a:xfrm>
          <a:prstGeom prst="line">
            <a:avLst/>
          </a:prstGeom>
          <a:noFill/>
          <a:ln w="28575">
            <a:solidFill>
              <a:schemeClr val="folHlink"/>
            </a:solidFill>
            <a:round/>
            <a:headEnd/>
            <a:tailEnd/>
          </a:ln>
        </p:spPr>
        <p:txBody>
          <a:bodyPr/>
          <a:lstStyle/>
          <a:p>
            <a:endParaRPr lang="zh-CN" altLang="en-US"/>
          </a:p>
        </p:txBody>
      </p:sp>
      <p:sp>
        <p:nvSpPr>
          <p:cNvPr id="65933" name="Line 397"/>
          <p:cNvSpPr>
            <a:spLocks noChangeShapeType="1"/>
          </p:cNvSpPr>
          <p:nvPr/>
        </p:nvSpPr>
        <p:spPr bwMode="auto">
          <a:xfrm>
            <a:off x="5003800" y="4797425"/>
            <a:ext cx="504825" cy="1368425"/>
          </a:xfrm>
          <a:prstGeom prst="line">
            <a:avLst/>
          </a:prstGeom>
          <a:noFill/>
          <a:ln w="28575">
            <a:solidFill>
              <a:schemeClr val="folHlink"/>
            </a:solidFill>
            <a:round/>
            <a:headEnd/>
            <a:tailEnd/>
          </a:ln>
        </p:spPr>
        <p:txBody>
          <a:bodyPr/>
          <a:lstStyle/>
          <a:p>
            <a:endParaRPr lang="zh-CN" altLang="en-US"/>
          </a:p>
        </p:txBody>
      </p:sp>
      <p:sp>
        <p:nvSpPr>
          <p:cNvPr id="1034" name="Rectangle 2"/>
          <p:cNvSpPr>
            <a:spLocks noGrp="1" noChangeArrowheads="1"/>
          </p:cNvSpPr>
          <p:nvPr>
            <p:ph type="title"/>
          </p:nvPr>
        </p:nvSpPr>
        <p:spPr/>
        <p:txBody>
          <a:bodyPr/>
          <a:lstStyle/>
          <a:p>
            <a:pPr eaLnBrk="1" hangingPunct="1"/>
            <a:r>
              <a:rPr lang="en-US" altLang="zh-CN" dirty="0"/>
              <a:t>2.1 </a:t>
            </a:r>
            <a:r>
              <a:rPr lang="zh-CN" altLang="en-US" b="1" dirty="0"/>
              <a:t>网络的构成</a:t>
            </a:r>
          </a:p>
        </p:txBody>
      </p:sp>
      <p:sp>
        <p:nvSpPr>
          <p:cNvPr id="1035" name="Rectangle 3"/>
          <p:cNvSpPr>
            <a:spLocks noGrp="1" noChangeArrowheads="1"/>
          </p:cNvSpPr>
          <p:nvPr>
            <p:ph type="body" sz="half" idx="1"/>
          </p:nvPr>
        </p:nvSpPr>
        <p:spPr>
          <a:xfrm>
            <a:off x="0" y="1916113"/>
            <a:ext cx="3810000" cy="4114800"/>
          </a:xfrm>
        </p:spPr>
        <p:txBody>
          <a:bodyPr/>
          <a:lstStyle/>
          <a:p>
            <a:pPr eaLnBrk="1" hangingPunct="1">
              <a:lnSpc>
                <a:spcPct val="90000"/>
              </a:lnSpc>
            </a:pPr>
            <a:r>
              <a:rPr lang="zh-CN" altLang="en-US" sz="2800" dirty="0"/>
              <a:t>网络的构成</a:t>
            </a:r>
          </a:p>
          <a:p>
            <a:pPr lvl="1" eaLnBrk="1" hangingPunct="1">
              <a:lnSpc>
                <a:spcPct val="90000"/>
              </a:lnSpc>
            </a:pPr>
            <a:r>
              <a:rPr lang="zh-CN" altLang="en-US" sz="2400" b="1" dirty="0"/>
              <a:t>端系统</a:t>
            </a:r>
            <a:r>
              <a:rPr lang="zh-CN" altLang="en-US" sz="2400" dirty="0"/>
              <a:t>（主机等）：</a:t>
            </a:r>
            <a:r>
              <a:rPr lang="zh-CN" altLang="en-US" sz="2400" b="1" i="1" dirty="0">
                <a:solidFill>
                  <a:schemeClr val="folHlink"/>
                </a:solidFill>
              </a:rPr>
              <a:t>信息的收发</a:t>
            </a:r>
          </a:p>
          <a:p>
            <a:pPr lvl="1" eaLnBrk="1" hangingPunct="1">
              <a:lnSpc>
                <a:spcPct val="90000"/>
              </a:lnSpc>
            </a:pPr>
            <a:r>
              <a:rPr lang="zh-CN" altLang="en-US" sz="2400" dirty="0"/>
              <a:t>通信</a:t>
            </a:r>
            <a:r>
              <a:rPr lang="zh-CN" altLang="en-US" sz="2400" b="1" dirty="0"/>
              <a:t>链路</a:t>
            </a:r>
            <a:r>
              <a:rPr lang="zh-CN" altLang="en-US" sz="2400" dirty="0"/>
              <a:t>（电缆等）：</a:t>
            </a:r>
            <a:r>
              <a:rPr lang="zh-CN" altLang="en-US" sz="2400" b="1" i="1" dirty="0">
                <a:solidFill>
                  <a:schemeClr val="folHlink"/>
                </a:solidFill>
              </a:rPr>
              <a:t>信息的传输</a:t>
            </a:r>
          </a:p>
          <a:p>
            <a:pPr lvl="1" eaLnBrk="1" hangingPunct="1">
              <a:lnSpc>
                <a:spcPct val="90000"/>
              </a:lnSpc>
            </a:pPr>
            <a:r>
              <a:rPr lang="zh-CN" altLang="en-US" sz="2400" dirty="0"/>
              <a:t>中间</a:t>
            </a:r>
            <a:r>
              <a:rPr lang="zh-CN" altLang="en-US" sz="2400" b="1" dirty="0"/>
              <a:t>交换系统</a:t>
            </a:r>
            <a:r>
              <a:rPr lang="zh-CN" altLang="en-US" sz="2400" dirty="0"/>
              <a:t>（路由器等）：</a:t>
            </a:r>
            <a:r>
              <a:rPr lang="zh-CN" altLang="en-US" sz="2400" b="1" i="1" dirty="0">
                <a:solidFill>
                  <a:schemeClr val="folHlink"/>
                </a:solidFill>
              </a:rPr>
              <a:t>信息的转发</a:t>
            </a:r>
          </a:p>
          <a:p>
            <a:pPr eaLnBrk="1" hangingPunct="1">
              <a:lnSpc>
                <a:spcPct val="90000"/>
              </a:lnSpc>
            </a:pPr>
            <a:r>
              <a:rPr lang="zh-CN" altLang="en-US" sz="2800" dirty="0"/>
              <a:t>网络功能上分</a:t>
            </a:r>
          </a:p>
          <a:p>
            <a:pPr lvl="1" eaLnBrk="1" hangingPunct="1">
              <a:lnSpc>
                <a:spcPct val="90000"/>
              </a:lnSpc>
            </a:pPr>
            <a:r>
              <a:rPr lang="zh-CN" altLang="en-US" sz="2400" b="1" dirty="0"/>
              <a:t>主干网（核心网络）</a:t>
            </a:r>
          </a:p>
          <a:p>
            <a:pPr lvl="1" eaLnBrk="1" hangingPunct="1">
              <a:lnSpc>
                <a:spcPct val="90000"/>
              </a:lnSpc>
            </a:pPr>
            <a:r>
              <a:rPr lang="zh-CN" altLang="en-US" sz="2400" b="1" dirty="0"/>
              <a:t>接入网（边缘网络</a:t>
            </a:r>
            <a:r>
              <a:rPr lang="zh-CN" altLang="en-US" sz="2400" dirty="0"/>
              <a:t>）</a:t>
            </a:r>
          </a:p>
        </p:txBody>
      </p:sp>
      <p:sp>
        <p:nvSpPr>
          <p:cNvPr id="65540" name="Freeform 4"/>
          <p:cNvSpPr>
            <a:spLocks noChangeAspect="1"/>
          </p:cNvSpPr>
          <p:nvPr/>
        </p:nvSpPr>
        <p:spPr bwMode="auto">
          <a:xfrm>
            <a:off x="5435600" y="2492375"/>
            <a:ext cx="2025650" cy="1295400"/>
          </a:xfrm>
          <a:custGeom>
            <a:avLst/>
            <a:gdLst>
              <a:gd name="T0" fmla="*/ 82 w 1122"/>
              <a:gd name="T1" fmla="*/ 438 h 1261"/>
              <a:gd name="T2" fmla="*/ 59 w 1122"/>
              <a:gd name="T3" fmla="*/ 290 h 1261"/>
              <a:gd name="T4" fmla="*/ 83 w 1122"/>
              <a:gd name="T5" fmla="*/ 167 h 1261"/>
              <a:gd name="T6" fmla="*/ 140 w 1122"/>
              <a:gd name="T7" fmla="*/ 73 h 1261"/>
              <a:gd name="T8" fmla="*/ 219 w 1122"/>
              <a:gd name="T9" fmla="*/ 16 h 1261"/>
              <a:gd name="T10" fmla="*/ 305 w 1122"/>
              <a:gd name="T11" fmla="*/ 0 h 1261"/>
              <a:gd name="T12" fmla="*/ 388 w 1122"/>
              <a:gd name="T13" fmla="*/ 32 h 1261"/>
              <a:gd name="T14" fmla="*/ 454 w 1122"/>
              <a:gd name="T15" fmla="*/ 116 h 1261"/>
              <a:gd name="T16" fmla="*/ 482 w 1122"/>
              <a:gd name="T17" fmla="*/ 162 h 1261"/>
              <a:gd name="T18" fmla="*/ 512 w 1122"/>
              <a:gd name="T19" fmla="*/ 105 h 1261"/>
              <a:gd name="T20" fmla="*/ 552 w 1122"/>
              <a:gd name="T21" fmla="*/ 70 h 1261"/>
              <a:gd name="T22" fmla="*/ 597 w 1122"/>
              <a:gd name="T23" fmla="*/ 55 h 1261"/>
              <a:gd name="T24" fmla="*/ 641 w 1122"/>
              <a:gd name="T25" fmla="*/ 60 h 1261"/>
              <a:gd name="T26" fmla="*/ 682 w 1122"/>
              <a:gd name="T27" fmla="*/ 82 h 1261"/>
              <a:gd name="T28" fmla="*/ 712 w 1122"/>
              <a:gd name="T29" fmla="*/ 121 h 1261"/>
              <a:gd name="T30" fmla="*/ 729 w 1122"/>
              <a:gd name="T31" fmla="*/ 172 h 1261"/>
              <a:gd name="T32" fmla="*/ 729 w 1122"/>
              <a:gd name="T33" fmla="*/ 220 h 1261"/>
              <a:gd name="T34" fmla="*/ 798 w 1122"/>
              <a:gd name="T35" fmla="*/ 167 h 1261"/>
              <a:gd name="T36" fmla="*/ 868 w 1122"/>
              <a:gd name="T37" fmla="*/ 151 h 1261"/>
              <a:gd name="T38" fmla="*/ 933 w 1122"/>
              <a:gd name="T39" fmla="*/ 168 h 1261"/>
              <a:gd name="T40" fmla="*/ 989 w 1122"/>
              <a:gd name="T41" fmla="*/ 211 h 1261"/>
              <a:gd name="T42" fmla="*/ 1032 w 1122"/>
              <a:gd name="T43" fmla="*/ 276 h 1261"/>
              <a:gd name="T44" fmla="*/ 1058 w 1122"/>
              <a:gd name="T45" fmla="*/ 357 h 1261"/>
              <a:gd name="T46" fmla="*/ 1062 w 1122"/>
              <a:gd name="T47" fmla="*/ 449 h 1261"/>
              <a:gd name="T48" fmla="*/ 1040 w 1122"/>
              <a:gd name="T49" fmla="*/ 547 h 1261"/>
              <a:gd name="T50" fmla="*/ 1086 w 1122"/>
              <a:gd name="T51" fmla="*/ 629 h 1261"/>
              <a:gd name="T52" fmla="*/ 1117 w 1122"/>
              <a:gd name="T53" fmla="*/ 743 h 1261"/>
              <a:gd name="T54" fmla="*/ 1119 w 1122"/>
              <a:gd name="T55" fmla="*/ 852 h 1261"/>
              <a:gd name="T56" fmla="*/ 1093 w 1122"/>
              <a:gd name="T57" fmla="*/ 952 h 1261"/>
              <a:gd name="T58" fmla="*/ 1045 w 1122"/>
              <a:gd name="T59" fmla="*/ 1032 h 1261"/>
              <a:gd name="T60" fmla="*/ 977 w 1122"/>
              <a:gd name="T61" fmla="*/ 1084 h 1261"/>
              <a:gd name="T62" fmla="*/ 893 w 1122"/>
              <a:gd name="T63" fmla="*/ 1101 h 1261"/>
              <a:gd name="T64" fmla="*/ 796 w 1122"/>
              <a:gd name="T65" fmla="*/ 1073 h 1261"/>
              <a:gd name="T66" fmla="*/ 745 w 1122"/>
              <a:gd name="T67" fmla="*/ 1109 h 1261"/>
              <a:gd name="T68" fmla="*/ 693 w 1122"/>
              <a:gd name="T69" fmla="*/ 1187 h 1261"/>
              <a:gd name="T70" fmla="*/ 637 w 1122"/>
              <a:gd name="T71" fmla="*/ 1237 h 1261"/>
              <a:gd name="T72" fmla="*/ 580 w 1122"/>
              <a:gd name="T73" fmla="*/ 1260 h 1261"/>
              <a:gd name="T74" fmla="*/ 523 w 1122"/>
              <a:gd name="T75" fmla="*/ 1257 h 1261"/>
              <a:gd name="T76" fmla="*/ 467 w 1122"/>
              <a:gd name="T77" fmla="*/ 1228 h 1261"/>
              <a:gd name="T78" fmla="*/ 414 w 1122"/>
              <a:gd name="T79" fmla="*/ 1177 h 1261"/>
              <a:gd name="T80" fmla="*/ 366 w 1122"/>
              <a:gd name="T81" fmla="*/ 1102 h 1261"/>
              <a:gd name="T82" fmla="*/ 323 w 1122"/>
              <a:gd name="T83" fmla="*/ 1069 h 1261"/>
              <a:gd name="T84" fmla="*/ 236 w 1122"/>
              <a:gd name="T85" fmla="*/ 1095 h 1261"/>
              <a:gd name="T86" fmla="*/ 153 w 1122"/>
              <a:gd name="T87" fmla="*/ 1078 h 1261"/>
              <a:gd name="T88" fmla="*/ 82 w 1122"/>
              <a:gd name="T89" fmla="*/ 1028 h 1261"/>
              <a:gd name="T90" fmla="*/ 29 w 1122"/>
              <a:gd name="T91" fmla="*/ 949 h 1261"/>
              <a:gd name="T92" fmla="*/ 2 w 1122"/>
              <a:gd name="T93" fmla="*/ 848 h 1261"/>
              <a:gd name="T94" fmla="*/ 7 w 1122"/>
              <a:gd name="T95" fmla="*/ 733 h 1261"/>
              <a:gd name="T96" fmla="*/ 52 w 1122"/>
              <a:gd name="T97" fmla="*/ 611 h 12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22"/>
              <a:gd name="T148" fmla="*/ 0 h 1261"/>
              <a:gd name="T149" fmla="*/ 1122 w 1122"/>
              <a:gd name="T150" fmla="*/ 1261 h 126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22" h="1261">
                <a:moveTo>
                  <a:pt x="114" y="520"/>
                </a:moveTo>
                <a:lnTo>
                  <a:pt x="114" y="520"/>
                </a:lnTo>
                <a:lnTo>
                  <a:pt x="96" y="478"/>
                </a:lnTo>
                <a:lnTo>
                  <a:pt x="82" y="438"/>
                </a:lnTo>
                <a:lnTo>
                  <a:pt x="71" y="399"/>
                </a:lnTo>
                <a:lnTo>
                  <a:pt x="64" y="362"/>
                </a:lnTo>
                <a:lnTo>
                  <a:pt x="60" y="324"/>
                </a:lnTo>
                <a:lnTo>
                  <a:pt x="59" y="290"/>
                </a:lnTo>
                <a:lnTo>
                  <a:pt x="61" y="257"/>
                </a:lnTo>
                <a:lnTo>
                  <a:pt x="66" y="225"/>
                </a:lnTo>
                <a:lnTo>
                  <a:pt x="73" y="195"/>
                </a:lnTo>
                <a:lnTo>
                  <a:pt x="83" y="167"/>
                </a:lnTo>
                <a:lnTo>
                  <a:pt x="95" y="141"/>
                </a:lnTo>
                <a:lnTo>
                  <a:pt x="108" y="116"/>
                </a:lnTo>
                <a:lnTo>
                  <a:pt x="124" y="93"/>
                </a:lnTo>
                <a:lnTo>
                  <a:pt x="140" y="73"/>
                </a:lnTo>
                <a:lnTo>
                  <a:pt x="158" y="56"/>
                </a:lnTo>
                <a:lnTo>
                  <a:pt x="178" y="40"/>
                </a:lnTo>
                <a:lnTo>
                  <a:pt x="198" y="27"/>
                </a:lnTo>
                <a:lnTo>
                  <a:pt x="219" y="16"/>
                </a:lnTo>
                <a:lnTo>
                  <a:pt x="240" y="9"/>
                </a:lnTo>
                <a:lnTo>
                  <a:pt x="262" y="3"/>
                </a:lnTo>
                <a:lnTo>
                  <a:pt x="283" y="0"/>
                </a:lnTo>
                <a:lnTo>
                  <a:pt x="305" y="0"/>
                </a:lnTo>
                <a:lnTo>
                  <a:pt x="327" y="3"/>
                </a:lnTo>
                <a:lnTo>
                  <a:pt x="348" y="10"/>
                </a:lnTo>
                <a:lnTo>
                  <a:pt x="368" y="19"/>
                </a:lnTo>
                <a:lnTo>
                  <a:pt x="388" y="32"/>
                </a:lnTo>
                <a:lnTo>
                  <a:pt x="406" y="47"/>
                </a:lnTo>
                <a:lnTo>
                  <a:pt x="424" y="66"/>
                </a:lnTo>
                <a:lnTo>
                  <a:pt x="439" y="89"/>
                </a:lnTo>
                <a:lnTo>
                  <a:pt x="454" y="116"/>
                </a:lnTo>
                <a:lnTo>
                  <a:pt x="466" y="146"/>
                </a:lnTo>
                <a:lnTo>
                  <a:pt x="476" y="179"/>
                </a:lnTo>
                <a:lnTo>
                  <a:pt x="482" y="162"/>
                </a:lnTo>
                <a:lnTo>
                  <a:pt x="488" y="145"/>
                </a:lnTo>
                <a:lnTo>
                  <a:pt x="496" y="131"/>
                </a:lnTo>
                <a:lnTo>
                  <a:pt x="504" y="116"/>
                </a:lnTo>
                <a:lnTo>
                  <a:pt x="512" y="105"/>
                </a:lnTo>
                <a:lnTo>
                  <a:pt x="521" y="93"/>
                </a:lnTo>
                <a:lnTo>
                  <a:pt x="531" y="85"/>
                </a:lnTo>
                <a:lnTo>
                  <a:pt x="541" y="76"/>
                </a:lnTo>
                <a:lnTo>
                  <a:pt x="552" y="70"/>
                </a:lnTo>
                <a:lnTo>
                  <a:pt x="563" y="65"/>
                </a:lnTo>
                <a:lnTo>
                  <a:pt x="574" y="60"/>
                </a:lnTo>
                <a:lnTo>
                  <a:pt x="585" y="57"/>
                </a:lnTo>
                <a:lnTo>
                  <a:pt x="597" y="55"/>
                </a:lnTo>
                <a:lnTo>
                  <a:pt x="608" y="55"/>
                </a:lnTo>
                <a:lnTo>
                  <a:pt x="619" y="56"/>
                </a:lnTo>
                <a:lnTo>
                  <a:pt x="631" y="57"/>
                </a:lnTo>
                <a:lnTo>
                  <a:pt x="641" y="60"/>
                </a:lnTo>
                <a:lnTo>
                  <a:pt x="652" y="65"/>
                </a:lnTo>
                <a:lnTo>
                  <a:pt x="662" y="69"/>
                </a:lnTo>
                <a:lnTo>
                  <a:pt x="672" y="75"/>
                </a:lnTo>
                <a:lnTo>
                  <a:pt x="682" y="82"/>
                </a:lnTo>
                <a:lnTo>
                  <a:pt x="690" y="90"/>
                </a:lnTo>
                <a:lnTo>
                  <a:pt x="698" y="99"/>
                </a:lnTo>
                <a:lnTo>
                  <a:pt x="706" y="109"/>
                </a:lnTo>
                <a:lnTo>
                  <a:pt x="712" y="121"/>
                </a:lnTo>
                <a:lnTo>
                  <a:pt x="718" y="132"/>
                </a:lnTo>
                <a:lnTo>
                  <a:pt x="722" y="145"/>
                </a:lnTo>
                <a:lnTo>
                  <a:pt x="726" y="158"/>
                </a:lnTo>
                <a:lnTo>
                  <a:pt x="729" y="172"/>
                </a:lnTo>
                <a:lnTo>
                  <a:pt x="730" y="187"/>
                </a:lnTo>
                <a:lnTo>
                  <a:pt x="730" y="202"/>
                </a:lnTo>
                <a:lnTo>
                  <a:pt x="729" y="220"/>
                </a:lnTo>
                <a:lnTo>
                  <a:pt x="746" y="202"/>
                </a:lnTo>
                <a:lnTo>
                  <a:pt x="763" y="188"/>
                </a:lnTo>
                <a:lnTo>
                  <a:pt x="781" y="177"/>
                </a:lnTo>
                <a:lnTo>
                  <a:pt x="798" y="167"/>
                </a:lnTo>
                <a:lnTo>
                  <a:pt x="815" y="159"/>
                </a:lnTo>
                <a:lnTo>
                  <a:pt x="833" y="155"/>
                </a:lnTo>
                <a:lnTo>
                  <a:pt x="851" y="152"/>
                </a:lnTo>
                <a:lnTo>
                  <a:pt x="868" y="151"/>
                </a:lnTo>
                <a:lnTo>
                  <a:pt x="885" y="152"/>
                </a:lnTo>
                <a:lnTo>
                  <a:pt x="901" y="157"/>
                </a:lnTo>
                <a:lnTo>
                  <a:pt x="917" y="161"/>
                </a:lnTo>
                <a:lnTo>
                  <a:pt x="933" y="168"/>
                </a:lnTo>
                <a:lnTo>
                  <a:pt x="948" y="177"/>
                </a:lnTo>
                <a:lnTo>
                  <a:pt x="962" y="187"/>
                </a:lnTo>
                <a:lnTo>
                  <a:pt x="976" y="198"/>
                </a:lnTo>
                <a:lnTo>
                  <a:pt x="989" y="211"/>
                </a:lnTo>
                <a:lnTo>
                  <a:pt x="1001" y="225"/>
                </a:lnTo>
                <a:lnTo>
                  <a:pt x="1013" y="241"/>
                </a:lnTo>
                <a:lnTo>
                  <a:pt x="1023" y="258"/>
                </a:lnTo>
                <a:lnTo>
                  <a:pt x="1032" y="276"/>
                </a:lnTo>
                <a:lnTo>
                  <a:pt x="1040" y="294"/>
                </a:lnTo>
                <a:lnTo>
                  <a:pt x="1048" y="314"/>
                </a:lnTo>
                <a:lnTo>
                  <a:pt x="1053" y="336"/>
                </a:lnTo>
                <a:lnTo>
                  <a:pt x="1058" y="357"/>
                </a:lnTo>
                <a:lnTo>
                  <a:pt x="1061" y="379"/>
                </a:lnTo>
                <a:lnTo>
                  <a:pt x="1063" y="402"/>
                </a:lnTo>
                <a:lnTo>
                  <a:pt x="1063" y="425"/>
                </a:lnTo>
                <a:lnTo>
                  <a:pt x="1062" y="449"/>
                </a:lnTo>
                <a:lnTo>
                  <a:pt x="1059" y="474"/>
                </a:lnTo>
                <a:lnTo>
                  <a:pt x="1055" y="498"/>
                </a:lnTo>
                <a:lnTo>
                  <a:pt x="1048" y="522"/>
                </a:lnTo>
                <a:lnTo>
                  <a:pt x="1040" y="547"/>
                </a:lnTo>
                <a:lnTo>
                  <a:pt x="1057" y="574"/>
                </a:lnTo>
                <a:lnTo>
                  <a:pt x="1073" y="601"/>
                </a:lnTo>
                <a:lnTo>
                  <a:pt x="1086" y="629"/>
                </a:lnTo>
                <a:lnTo>
                  <a:pt x="1097" y="657"/>
                </a:lnTo>
                <a:lnTo>
                  <a:pt x="1106" y="686"/>
                </a:lnTo>
                <a:lnTo>
                  <a:pt x="1112" y="715"/>
                </a:lnTo>
                <a:lnTo>
                  <a:pt x="1117" y="743"/>
                </a:lnTo>
                <a:lnTo>
                  <a:pt x="1121" y="771"/>
                </a:lnTo>
                <a:lnTo>
                  <a:pt x="1122" y="799"/>
                </a:lnTo>
                <a:lnTo>
                  <a:pt x="1121" y="827"/>
                </a:lnTo>
                <a:lnTo>
                  <a:pt x="1119" y="852"/>
                </a:lnTo>
                <a:lnTo>
                  <a:pt x="1115" y="878"/>
                </a:lnTo>
                <a:lnTo>
                  <a:pt x="1109" y="904"/>
                </a:lnTo>
                <a:lnTo>
                  <a:pt x="1102" y="929"/>
                </a:lnTo>
                <a:lnTo>
                  <a:pt x="1093" y="952"/>
                </a:lnTo>
                <a:lnTo>
                  <a:pt x="1083" y="974"/>
                </a:lnTo>
                <a:lnTo>
                  <a:pt x="1072" y="995"/>
                </a:lnTo>
                <a:lnTo>
                  <a:pt x="1059" y="1013"/>
                </a:lnTo>
                <a:lnTo>
                  <a:pt x="1045" y="1032"/>
                </a:lnTo>
                <a:lnTo>
                  <a:pt x="1029" y="1048"/>
                </a:lnTo>
                <a:lnTo>
                  <a:pt x="1013" y="1061"/>
                </a:lnTo>
                <a:lnTo>
                  <a:pt x="995" y="1073"/>
                </a:lnTo>
                <a:lnTo>
                  <a:pt x="977" y="1084"/>
                </a:lnTo>
                <a:lnTo>
                  <a:pt x="957" y="1091"/>
                </a:lnTo>
                <a:lnTo>
                  <a:pt x="936" y="1096"/>
                </a:lnTo>
                <a:lnTo>
                  <a:pt x="915" y="1099"/>
                </a:lnTo>
                <a:lnTo>
                  <a:pt x="893" y="1101"/>
                </a:lnTo>
                <a:lnTo>
                  <a:pt x="869" y="1098"/>
                </a:lnTo>
                <a:lnTo>
                  <a:pt x="846" y="1094"/>
                </a:lnTo>
                <a:lnTo>
                  <a:pt x="820" y="1085"/>
                </a:lnTo>
                <a:lnTo>
                  <a:pt x="796" y="1073"/>
                </a:lnTo>
                <a:lnTo>
                  <a:pt x="770" y="1059"/>
                </a:lnTo>
                <a:lnTo>
                  <a:pt x="758" y="1085"/>
                </a:lnTo>
                <a:lnTo>
                  <a:pt x="745" y="1109"/>
                </a:lnTo>
                <a:lnTo>
                  <a:pt x="733" y="1131"/>
                </a:lnTo>
                <a:lnTo>
                  <a:pt x="720" y="1151"/>
                </a:lnTo>
                <a:lnTo>
                  <a:pt x="706" y="1170"/>
                </a:lnTo>
                <a:lnTo>
                  <a:pt x="693" y="1187"/>
                </a:lnTo>
                <a:lnTo>
                  <a:pt x="679" y="1203"/>
                </a:lnTo>
                <a:lnTo>
                  <a:pt x="665" y="1216"/>
                </a:lnTo>
                <a:lnTo>
                  <a:pt x="651" y="1227"/>
                </a:lnTo>
                <a:lnTo>
                  <a:pt x="637" y="1237"/>
                </a:lnTo>
                <a:lnTo>
                  <a:pt x="623" y="1244"/>
                </a:lnTo>
                <a:lnTo>
                  <a:pt x="609" y="1251"/>
                </a:lnTo>
                <a:lnTo>
                  <a:pt x="594" y="1257"/>
                </a:lnTo>
                <a:lnTo>
                  <a:pt x="580" y="1260"/>
                </a:lnTo>
                <a:lnTo>
                  <a:pt x="566" y="1261"/>
                </a:lnTo>
                <a:lnTo>
                  <a:pt x="551" y="1261"/>
                </a:lnTo>
                <a:lnTo>
                  <a:pt x="537" y="1260"/>
                </a:lnTo>
                <a:lnTo>
                  <a:pt x="523" y="1257"/>
                </a:lnTo>
                <a:lnTo>
                  <a:pt x="509" y="1253"/>
                </a:lnTo>
                <a:lnTo>
                  <a:pt x="495" y="1246"/>
                </a:lnTo>
                <a:lnTo>
                  <a:pt x="481" y="1239"/>
                </a:lnTo>
                <a:lnTo>
                  <a:pt x="467" y="1228"/>
                </a:lnTo>
                <a:lnTo>
                  <a:pt x="454" y="1218"/>
                </a:lnTo>
                <a:lnTo>
                  <a:pt x="440" y="1206"/>
                </a:lnTo>
                <a:lnTo>
                  <a:pt x="427" y="1193"/>
                </a:lnTo>
                <a:lnTo>
                  <a:pt x="414" y="1177"/>
                </a:lnTo>
                <a:lnTo>
                  <a:pt x="402" y="1161"/>
                </a:lnTo>
                <a:lnTo>
                  <a:pt x="390" y="1142"/>
                </a:lnTo>
                <a:lnTo>
                  <a:pt x="378" y="1122"/>
                </a:lnTo>
                <a:lnTo>
                  <a:pt x="366" y="1102"/>
                </a:lnTo>
                <a:lnTo>
                  <a:pt x="355" y="1079"/>
                </a:lnTo>
                <a:lnTo>
                  <a:pt x="345" y="1056"/>
                </a:lnTo>
                <a:lnTo>
                  <a:pt x="323" y="1069"/>
                </a:lnTo>
                <a:lnTo>
                  <a:pt x="301" y="1079"/>
                </a:lnTo>
                <a:lnTo>
                  <a:pt x="279" y="1088"/>
                </a:lnTo>
                <a:lnTo>
                  <a:pt x="257" y="1092"/>
                </a:lnTo>
                <a:lnTo>
                  <a:pt x="236" y="1095"/>
                </a:lnTo>
                <a:lnTo>
                  <a:pt x="214" y="1094"/>
                </a:lnTo>
                <a:lnTo>
                  <a:pt x="193" y="1091"/>
                </a:lnTo>
                <a:lnTo>
                  <a:pt x="173" y="1086"/>
                </a:lnTo>
                <a:lnTo>
                  <a:pt x="153" y="1078"/>
                </a:lnTo>
                <a:lnTo>
                  <a:pt x="134" y="1068"/>
                </a:lnTo>
                <a:lnTo>
                  <a:pt x="116" y="1056"/>
                </a:lnTo>
                <a:lnTo>
                  <a:pt x="99" y="1043"/>
                </a:lnTo>
                <a:lnTo>
                  <a:pt x="82" y="1028"/>
                </a:lnTo>
                <a:lnTo>
                  <a:pt x="67" y="1010"/>
                </a:lnTo>
                <a:lnTo>
                  <a:pt x="53" y="990"/>
                </a:lnTo>
                <a:lnTo>
                  <a:pt x="40" y="970"/>
                </a:lnTo>
                <a:lnTo>
                  <a:pt x="29" y="949"/>
                </a:lnTo>
                <a:lnTo>
                  <a:pt x="20" y="926"/>
                </a:lnTo>
                <a:lnTo>
                  <a:pt x="12" y="901"/>
                </a:lnTo>
                <a:lnTo>
                  <a:pt x="6" y="875"/>
                </a:lnTo>
                <a:lnTo>
                  <a:pt x="2" y="848"/>
                </a:lnTo>
                <a:lnTo>
                  <a:pt x="0" y="821"/>
                </a:lnTo>
                <a:lnTo>
                  <a:pt x="0" y="792"/>
                </a:lnTo>
                <a:lnTo>
                  <a:pt x="2" y="764"/>
                </a:lnTo>
                <a:lnTo>
                  <a:pt x="7" y="733"/>
                </a:lnTo>
                <a:lnTo>
                  <a:pt x="14" y="703"/>
                </a:lnTo>
                <a:lnTo>
                  <a:pt x="24" y="673"/>
                </a:lnTo>
                <a:lnTo>
                  <a:pt x="36" y="643"/>
                </a:lnTo>
                <a:lnTo>
                  <a:pt x="52" y="611"/>
                </a:lnTo>
                <a:lnTo>
                  <a:pt x="70" y="581"/>
                </a:lnTo>
                <a:lnTo>
                  <a:pt x="90" y="550"/>
                </a:lnTo>
                <a:lnTo>
                  <a:pt x="114" y="520"/>
                </a:lnTo>
              </a:path>
            </a:pathLst>
          </a:custGeom>
          <a:solidFill>
            <a:schemeClr val="folHlink"/>
          </a:solidFill>
          <a:ln w="38100">
            <a:solidFill>
              <a:srgbClr val="FF9045"/>
            </a:solidFill>
            <a:round/>
            <a:headEnd/>
            <a:tailEnd/>
          </a:ln>
        </p:spPr>
        <p:txBody>
          <a:bodyPr wrap="none" lIns="90000" tIns="43200" rIns="90000" bIns="43200" anchor="ctr"/>
          <a:lstStyle/>
          <a:p>
            <a:endParaRPr lang="zh-CN" altLang="en-US"/>
          </a:p>
        </p:txBody>
      </p:sp>
      <p:sp>
        <p:nvSpPr>
          <p:cNvPr id="65541" name="Freeform 5"/>
          <p:cNvSpPr>
            <a:spLocks noChangeAspect="1"/>
          </p:cNvSpPr>
          <p:nvPr/>
        </p:nvSpPr>
        <p:spPr bwMode="auto">
          <a:xfrm>
            <a:off x="5003800" y="2924175"/>
            <a:ext cx="2025650" cy="1295400"/>
          </a:xfrm>
          <a:custGeom>
            <a:avLst/>
            <a:gdLst>
              <a:gd name="T0" fmla="*/ 82 w 1122"/>
              <a:gd name="T1" fmla="*/ 438 h 1261"/>
              <a:gd name="T2" fmla="*/ 59 w 1122"/>
              <a:gd name="T3" fmla="*/ 290 h 1261"/>
              <a:gd name="T4" fmla="*/ 83 w 1122"/>
              <a:gd name="T5" fmla="*/ 167 h 1261"/>
              <a:gd name="T6" fmla="*/ 140 w 1122"/>
              <a:gd name="T7" fmla="*/ 73 h 1261"/>
              <a:gd name="T8" fmla="*/ 219 w 1122"/>
              <a:gd name="T9" fmla="*/ 16 h 1261"/>
              <a:gd name="T10" fmla="*/ 305 w 1122"/>
              <a:gd name="T11" fmla="*/ 0 h 1261"/>
              <a:gd name="T12" fmla="*/ 388 w 1122"/>
              <a:gd name="T13" fmla="*/ 32 h 1261"/>
              <a:gd name="T14" fmla="*/ 454 w 1122"/>
              <a:gd name="T15" fmla="*/ 116 h 1261"/>
              <a:gd name="T16" fmla="*/ 482 w 1122"/>
              <a:gd name="T17" fmla="*/ 162 h 1261"/>
              <a:gd name="T18" fmla="*/ 512 w 1122"/>
              <a:gd name="T19" fmla="*/ 105 h 1261"/>
              <a:gd name="T20" fmla="*/ 552 w 1122"/>
              <a:gd name="T21" fmla="*/ 70 h 1261"/>
              <a:gd name="T22" fmla="*/ 597 w 1122"/>
              <a:gd name="T23" fmla="*/ 55 h 1261"/>
              <a:gd name="T24" fmla="*/ 641 w 1122"/>
              <a:gd name="T25" fmla="*/ 60 h 1261"/>
              <a:gd name="T26" fmla="*/ 682 w 1122"/>
              <a:gd name="T27" fmla="*/ 82 h 1261"/>
              <a:gd name="T28" fmla="*/ 712 w 1122"/>
              <a:gd name="T29" fmla="*/ 121 h 1261"/>
              <a:gd name="T30" fmla="*/ 729 w 1122"/>
              <a:gd name="T31" fmla="*/ 172 h 1261"/>
              <a:gd name="T32" fmla="*/ 729 w 1122"/>
              <a:gd name="T33" fmla="*/ 220 h 1261"/>
              <a:gd name="T34" fmla="*/ 798 w 1122"/>
              <a:gd name="T35" fmla="*/ 167 h 1261"/>
              <a:gd name="T36" fmla="*/ 868 w 1122"/>
              <a:gd name="T37" fmla="*/ 151 h 1261"/>
              <a:gd name="T38" fmla="*/ 933 w 1122"/>
              <a:gd name="T39" fmla="*/ 168 h 1261"/>
              <a:gd name="T40" fmla="*/ 989 w 1122"/>
              <a:gd name="T41" fmla="*/ 211 h 1261"/>
              <a:gd name="T42" fmla="*/ 1032 w 1122"/>
              <a:gd name="T43" fmla="*/ 276 h 1261"/>
              <a:gd name="T44" fmla="*/ 1058 w 1122"/>
              <a:gd name="T45" fmla="*/ 357 h 1261"/>
              <a:gd name="T46" fmla="*/ 1062 w 1122"/>
              <a:gd name="T47" fmla="*/ 449 h 1261"/>
              <a:gd name="T48" fmla="*/ 1040 w 1122"/>
              <a:gd name="T49" fmla="*/ 547 h 1261"/>
              <a:gd name="T50" fmla="*/ 1086 w 1122"/>
              <a:gd name="T51" fmla="*/ 629 h 1261"/>
              <a:gd name="T52" fmla="*/ 1117 w 1122"/>
              <a:gd name="T53" fmla="*/ 743 h 1261"/>
              <a:gd name="T54" fmla="*/ 1119 w 1122"/>
              <a:gd name="T55" fmla="*/ 852 h 1261"/>
              <a:gd name="T56" fmla="*/ 1093 w 1122"/>
              <a:gd name="T57" fmla="*/ 952 h 1261"/>
              <a:gd name="T58" fmla="*/ 1045 w 1122"/>
              <a:gd name="T59" fmla="*/ 1032 h 1261"/>
              <a:gd name="T60" fmla="*/ 977 w 1122"/>
              <a:gd name="T61" fmla="*/ 1084 h 1261"/>
              <a:gd name="T62" fmla="*/ 893 w 1122"/>
              <a:gd name="T63" fmla="*/ 1101 h 1261"/>
              <a:gd name="T64" fmla="*/ 796 w 1122"/>
              <a:gd name="T65" fmla="*/ 1073 h 1261"/>
              <a:gd name="T66" fmla="*/ 745 w 1122"/>
              <a:gd name="T67" fmla="*/ 1109 h 1261"/>
              <a:gd name="T68" fmla="*/ 693 w 1122"/>
              <a:gd name="T69" fmla="*/ 1187 h 1261"/>
              <a:gd name="T70" fmla="*/ 637 w 1122"/>
              <a:gd name="T71" fmla="*/ 1237 h 1261"/>
              <a:gd name="T72" fmla="*/ 580 w 1122"/>
              <a:gd name="T73" fmla="*/ 1260 h 1261"/>
              <a:gd name="T74" fmla="*/ 523 w 1122"/>
              <a:gd name="T75" fmla="*/ 1257 h 1261"/>
              <a:gd name="T76" fmla="*/ 467 w 1122"/>
              <a:gd name="T77" fmla="*/ 1228 h 1261"/>
              <a:gd name="T78" fmla="*/ 414 w 1122"/>
              <a:gd name="T79" fmla="*/ 1177 h 1261"/>
              <a:gd name="T80" fmla="*/ 366 w 1122"/>
              <a:gd name="T81" fmla="*/ 1102 h 1261"/>
              <a:gd name="T82" fmla="*/ 323 w 1122"/>
              <a:gd name="T83" fmla="*/ 1069 h 1261"/>
              <a:gd name="T84" fmla="*/ 236 w 1122"/>
              <a:gd name="T85" fmla="*/ 1095 h 1261"/>
              <a:gd name="T86" fmla="*/ 153 w 1122"/>
              <a:gd name="T87" fmla="*/ 1078 h 1261"/>
              <a:gd name="T88" fmla="*/ 82 w 1122"/>
              <a:gd name="T89" fmla="*/ 1028 h 1261"/>
              <a:gd name="T90" fmla="*/ 29 w 1122"/>
              <a:gd name="T91" fmla="*/ 949 h 1261"/>
              <a:gd name="T92" fmla="*/ 2 w 1122"/>
              <a:gd name="T93" fmla="*/ 848 h 1261"/>
              <a:gd name="T94" fmla="*/ 7 w 1122"/>
              <a:gd name="T95" fmla="*/ 733 h 1261"/>
              <a:gd name="T96" fmla="*/ 52 w 1122"/>
              <a:gd name="T97" fmla="*/ 611 h 12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22"/>
              <a:gd name="T148" fmla="*/ 0 h 1261"/>
              <a:gd name="T149" fmla="*/ 1122 w 1122"/>
              <a:gd name="T150" fmla="*/ 1261 h 126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22" h="1261">
                <a:moveTo>
                  <a:pt x="114" y="520"/>
                </a:moveTo>
                <a:lnTo>
                  <a:pt x="114" y="520"/>
                </a:lnTo>
                <a:lnTo>
                  <a:pt x="96" y="478"/>
                </a:lnTo>
                <a:lnTo>
                  <a:pt x="82" y="438"/>
                </a:lnTo>
                <a:lnTo>
                  <a:pt x="71" y="399"/>
                </a:lnTo>
                <a:lnTo>
                  <a:pt x="64" y="362"/>
                </a:lnTo>
                <a:lnTo>
                  <a:pt x="60" y="324"/>
                </a:lnTo>
                <a:lnTo>
                  <a:pt x="59" y="290"/>
                </a:lnTo>
                <a:lnTo>
                  <a:pt x="61" y="257"/>
                </a:lnTo>
                <a:lnTo>
                  <a:pt x="66" y="225"/>
                </a:lnTo>
                <a:lnTo>
                  <a:pt x="73" y="195"/>
                </a:lnTo>
                <a:lnTo>
                  <a:pt x="83" y="167"/>
                </a:lnTo>
                <a:lnTo>
                  <a:pt x="95" y="141"/>
                </a:lnTo>
                <a:lnTo>
                  <a:pt x="108" y="116"/>
                </a:lnTo>
                <a:lnTo>
                  <a:pt x="124" y="93"/>
                </a:lnTo>
                <a:lnTo>
                  <a:pt x="140" y="73"/>
                </a:lnTo>
                <a:lnTo>
                  <a:pt x="158" y="56"/>
                </a:lnTo>
                <a:lnTo>
                  <a:pt x="178" y="40"/>
                </a:lnTo>
                <a:lnTo>
                  <a:pt x="198" y="27"/>
                </a:lnTo>
                <a:lnTo>
                  <a:pt x="219" y="16"/>
                </a:lnTo>
                <a:lnTo>
                  <a:pt x="240" y="9"/>
                </a:lnTo>
                <a:lnTo>
                  <a:pt x="262" y="3"/>
                </a:lnTo>
                <a:lnTo>
                  <a:pt x="283" y="0"/>
                </a:lnTo>
                <a:lnTo>
                  <a:pt x="305" y="0"/>
                </a:lnTo>
                <a:lnTo>
                  <a:pt x="327" y="3"/>
                </a:lnTo>
                <a:lnTo>
                  <a:pt x="348" y="10"/>
                </a:lnTo>
                <a:lnTo>
                  <a:pt x="368" y="19"/>
                </a:lnTo>
                <a:lnTo>
                  <a:pt x="388" y="32"/>
                </a:lnTo>
                <a:lnTo>
                  <a:pt x="406" y="47"/>
                </a:lnTo>
                <a:lnTo>
                  <a:pt x="424" y="66"/>
                </a:lnTo>
                <a:lnTo>
                  <a:pt x="439" y="89"/>
                </a:lnTo>
                <a:lnTo>
                  <a:pt x="454" y="116"/>
                </a:lnTo>
                <a:lnTo>
                  <a:pt x="466" y="146"/>
                </a:lnTo>
                <a:lnTo>
                  <a:pt x="476" y="179"/>
                </a:lnTo>
                <a:lnTo>
                  <a:pt x="482" y="162"/>
                </a:lnTo>
                <a:lnTo>
                  <a:pt x="488" y="145"/>
                </a:lnTo>
                <a:lnTo>
                  <a:pt x="496" y="131"/>
                </a:lnTo>
                <a:lnTo>
                  <a:pt x="504" y="116"/>
                </a:lnTo>
                <a:lnTo>
                  <a:pt x="512" y="105"/>
                </a:lnTo>
                <a:lnTo>
                  <a:pt x="521" y="93"/>
                </a:lnTo>
                <a:lnTo>
                  <a:pt x="531" y="85"/>
                </a:lnTo>
                <a:lnTo>
                  <a:pt x="541" y="76"/>
                </a:lnTo>
                <a:lnTo>
                  <a:pt x="552" y="70"/>
                </a:lnTo>
                <a:lnTo>
                  <a:pt x="563" y="65"/>
                </a:lnTo>
                <a:lnTo>
                  <a:pt x="574" y="60"/>
                </a:lnTo>
                <a:lnTo>
                  <a:pt x="585" y="57"/>
                </a:lnTo>
                <a:lnTo>
                  <a:pt x="597" y="55"/>
                </a:lnTo>
                <a:lnTo>
                  <a:pt x="608" y="55"/>
                </a:lnTo>
                <a:lnTo>
                  <a:pt x="619" y="56"/>
                </a:lnTo>
                <a:lnTo>
                  <a:pt x="631" y="57"/>
                </a:lnTo>
                <a:lnTo>
                  <a:pt x="641" y="60"/>
                </a:lnTo>
                <a:lnTo>
                  <a:pt x="652" y="65"/>
                </a:lnTo>
                <a:lnTo>
                  <a:pt x="662" y="69"/>
                </a:lnTo>
                <a:lnTo>
                  <a:pt x="672" y="75"/>
                </a:lnTo>
                <a:lnTo>
                  <a:pt x="682" y="82"/>
                </a:lnTo>
                <a:lnTo>
                  <a:pt x="690" y="90"/>
                </a:lnTo>
                <a:lnTo>
                  <a:pt x="698" y="99"/>
                </a:lnTo>
                <a:lnTo>
                  <a:pt x="706" y="109"/>
                </a:lnTo>
                <a:lnTo>
                  <a:pt x="712" y="121"/>
                </a:lnTo>
                <a:lnTo>
                  <a:pt x="718" y="132"/>
                </a:lnTo>
                <a:lnTo>
                  <a:pt x="722" y="145"/>
                </a:lnTo>
                <a:lnTo>
                  <a:pt x="726" y="158"/>
                </a:lnTo>
                <a:lnTo>
                  <a:pt x="729" y="172"/>
                </a:lnTo>
                <a:lnTo>
                  <a:pt x="730" y="187"/>
                </a:lnTo>
                <a:lnTo>
                  <a:pt x="730" y="202"/>
                </a:lnTo>
                <a:lnTo>
                  <a:pt x="729" y="220"/>
                </a:lnTo>
                <a:lnTo>
                  <a:pt x="746" y="202"/>
                </a:lnTo>
                <a:lnTo>
                  <a:pt x="763" y="188"/>
                </a:lnTo>
                <a:lnTo>
                  <a:pt x="781" y="177"/>
                </a:lnTo>
                <a:lnTo>
                  <a:pt x="798" y="167"/>
                </a:lnTo>
                <a:lnTo>
                  <a:pt x="815" y="159"/>
                </a:lnTo>
                <a:lnTo>
                  <a:pt x="833" y="155"/>
                </a:lnTo>
                <a:lnTo>
                  <a:pt x="851" y="152"/>
                </a:lnTo>
                <a:lnTo>
                  <a:pt x="868" y="151"/>
                </a:lnTo>
                <a:lnTo>
                  <a:pt x="885" y="152"/>
                </a:lnTo>
                <a:lnTo>
                  <a:pt x="901" y="157"/>
                </a:lnTo>
                <a:lnTo>
                  <a:pt x="917" y="161"/>
                </a:lnTo>
                <a:lnTo>
                  <a:pt x="933" y="168"/>
                </a:lnTo>
                <a:lnTo>
                  <a:pt x="948" y="177"/>
                </a:lnTo>
                <a:lnTo>
                  <a:pt x="962" y="187"/>
                </a:lnTo>
                <a:lnTo>
                  <a:pt x="976" y="198"/>
                </a:lnTo>
                <a:lnTo>
                  <a:pt x="989" y="211"/>
                </a:lnTo>
                <a:lnTo>
                  <a:pt x="1001" y="225"/>
                </a:lnTo>
                <a:lnTo>
                  <a:pt x="1013" y="241"/>
                </a:lnTo>
                <a:lnTo>
                  <a:pt x="1023" y="258"/>
                </a:lnTo>
                <a:lnTo>
                  <a:pt x="1032" y="276"/>
                </a:lnTo>
                <a:lnTo>
                  <a:pt x="1040" y="294"/>
                </a:lnTo>
                <a:lnTo>
                  <a:pt x="1048" y="314"/>
                </a:lnTo>
                <a:lnTo>
                  <a:pt x="1053" y="336"/>
                </a:lnTo>
                <a:lnTo>
                  <a:pt x="1058" y="357"/>
                </a:lnTo>
                <a:lnTo>
                  <a:pt x="1061" y="379"/>
                </a:lnTo>
                <a:lnTo>
                  <a:pt x="1063" y="402"/>
                </a:lnTo>
                <a:lnTo>
                  <a:pt x="1063" y="425"/>
                </a:lnTo>
                <a:lnTo>
                  <a:pt x="1062" y="449"/>
                </a:lnTo>
                <a:lnTo>
                  <a:pt x="1059" y="474"/>
                </a:lnTo>
                <a:lnTo>
                  <a:pt x="1055" y="498"/>
                </a:lnTo>
                <a:lnTo>
                  <a:pt x="1048" y="522"/>
                </a:lnTo>
                <a:lnTo>
                  <a:pt x="1040" y="547"/>
                </a:lnTo>
                <a:lnTo>
                  <a:pt x="1057" y="574"/>
                </a:lnTo>
                <a:lnTo>
                  <a:pt x="1073" y="601"/>
                </a:lnTo>
                <a:lnTo>
                  <a:pt x="1086" y="629"/>
                </a:lnTo>
                <a:lnTo>
                  <a:pt x="1097" y="657"/>
                </a:lnTo>
                <a:lnTo>
                  <a:pt x="1106" y="686"/>
                </a:lnTo>
                <a:lnTo>
                  <a:pt x="1112" y="715"/>
                </a:lnTo>
                <a:lnTo>
                  <a:pt x="1117" y="743"/>
                </a:lnTo>
                <a:lnTo>
                  <a:pt x="1121" y="771"/>
                </a:lnTo>
                <a:lnTo>
                  <a:pt x="1122" y="799"/>
                </a:lnTo>
                <a:lnTo>
                  <a:pt x="1121" y="827"/>
                </a:lnTo>
                <a:lnTo>
                  <a:pt x="1119" y="852"/>
                </a:lnTo>
                <a:lnTo>
                  <a:pt x="1115" y="878"/>
                </a:lnTo>
                <a:lnTo>
                  <a:pt x="1109" y="904"/>
                </a:lnTo>
                <a:lnTo>
                  <a:pt x="1102" y="929"/>
                </a:lnTo>
                <a:lnTo>
                  <a:pt x="1093" y="952"/>
                </a:lnTo>
                <a:lnTo>
                  <a:pt x="1083" y="974"/>
                </a:lnTo>
                <a:lnTo>
                  <a:pt x="1072" y="995"/>
                </a:lnTo>
                <a:lnTo>
                  <a:pt x="1059" y="1013"/>
                </a:lnTo>
                <a:lnTo>
                  <a:pt x="1045" y="1032"/>
                </a:lnTo>
                <a:lnTo>
                  <a:pt x="1029" y="1048"/>
                </a:lnTo>
                <a:lnTo>
                  <a:pt x="1013" y="1061"/>
                </a:lnTo>
                <a:lnTo>
                  <a:pt x="995" y="1073"/>
                </a:lnTo>
                <a:lnTo>
                  <a:pt x="977" y="1084"/>
                </a:lnTo>
                <a:lnTo>
                  <a:pt x="957" y="1091"/>
                </a:lnTo>
                <a:lnTo>
                  <a:pt x="936" y="1096"/>
                </a:lnTo>
                <a:lnTo>
                  <a:pt x="915" y="1099"/>
                </a:lnTo>
                <a:lnTo>
                  <a:pt x="893" y="1101"/>
                </a:lnTo>
                <a:lnTo>
                  <a:pt x="869" y="1098"/>
                </a:lnTo>
                <a:lnTo>
                  <a:pt x="846" y="1094"/>
                </a:lnTo>
                <a:lnTo>
                  <a:pt x="820" y="1085"/>
                </a:lnTo>
                <a:lnTo>
                  <a:pt x="796" y="1073"/>
                </a:lnTo>
                <a:lnTo>
                  <a:pt x="770" y="1059"/>
                </a:lnTo>
                <a:lnTo>
                  <a:pt x="758" y="1085"/>
                </a:lnTo>
                <a:lnTo>
                  <a:pt x="745" y="1109"/>
                </a:lnTo>
                <a:lnTo>
                  <a:pt x="733" y="1131"/>
                </a:lnTo>
                <a:lnTo>
                  <a:pt x="720" y="1151"/>
                </a:lnTo>
                <a:lnTo>
                  <a:pt x="706" y="1170"/>
                </a:lnTo>
                <a:lnTo>
                  <a:pt x="693" y="1187"/>
                </a:lnTo>
                <a:lnTo>
                  <a:pt x="679" y="1203"/>
                </a:lnTo>
                <a:lnTo>
                  <a:pt x="665" y="1216"/>
                </a:lnTo>
                <a:lnTo>
                  <a:pt x="651" y="1227"/>
                </a:lnTo>
                <a:lnTo>
                  <a:pt x="637" y="1237"/>
                </a:lnTo>
                <a:lnTo>
                  <a:pt x="623" y="1244"/>
                </a:lnTo>
                <a:lnTo>
                  <a:pt x="609" y="1251"/>
                </a:lnTo>
                <a:lnTo>
                  <a:pt x="594" y="1257"/>
                </a:lnTo>
                <a:lnTo>
                  <a:pt x="580" y="1260"/>
                </a:lnTo>
                <a:lnTo>
                  <a:pt x="566" y="1261"/>
                </a:lnTo>
                <a:lnTo>
                  <a:pt x="551" y="1261"/>
                </a:lnTo>
                <a:lnTo>
                  <a:pt x="537" y="1260"/>
                </a:lnTo>
                <a:lnTo>
                  <a:pt x="523" y="1257"/>
                </a:lnTo>
                <a:lnTo>
                  <a:pt x="509" y="1253"/>
                </a:lnTo>
                <a:lnTo>
                  <a:pt x="495" y="1246"/>
                </a:lnTo>
                <a:lnTo>
                  <a:pt x="481" y="1239"/>
                </a:lnTo>
                <a:lnTo>
                  <a:pt x="467" y="1228"/>
                </a:lnTo>
                <a:lnTo>
                  <a:pt x="454" y="1218"/>
                </a:lnTo>
                <a:lnTo>
                  <a:pt x="440" y="1206"/>
                </a:lnTo>
                <a:lnTo>
                  <a:pt x="427" y="1193"/>
                </a:lnTo>
                <a:lnTo>
                  <a:pt x="414" y="1177"/>
                </a:lnTo>
                <a:lnTo>
                  <a:pt x="402" y="1161"/>
                </a:lnTo>
                <a:lnTo>
                  <a:pt x="390" y="1142"/>
                </a:lnTo>
                <a:lnTo>
                  <a:pt x="378" y="1122"/>
                </a:lnTo>
                <a:lnTo>
                  <a:pt x="366" y="1102"/>
                </a:lnTo>
                <a:lnTo>
                  <a:pt x="355" y="1079"/>
                </a:lnTo>
                <a:lnTo>
                  <a:pt x="345" y="1056"/>
                </a:lnTo>
                <a:lnTo>
                  <a:pt x="323" y="1069"/>
                </a:lnTo>
                <a:lnTo>
                  <a:pt x="301" y="1079"/>
                </a:lnTo>
                <a:lnTo>
                  <a:pt x="279" y="1088"/>
                </a:lnTo>
                <a:lnTo>
                  <a:pt x="257" y="1092"/>
                </a:lnTo>
                <a:lnTo>
                  <a:pt x="236" y="1095"/>
                </a:lnTo>
                <a:lnTo>
                  <a:pt x="214" y="1094"/>
                </a:lnTo>
                <a:lnTo>
                  <a:pt x="193" y="1091"/>
                </a:lnTo>
                <a:lnTo>
                  <a:pt x="173" y="1086"/>
                </a:lnTo>
                <a:lnTo>
                  <a:pt x="153" y="1078"/>
                </a:lnTo>
                <a:lnTo>
                  <a:pt x="134" y="1068"/>
                </a:lnTo>
                <a:lnTo>
                  <a:pt x="116" y="1056"/>
                </a:lnTo>
                <a:lnTo>
                  <a:pt x="99" y="1043"/>
                </a:lnTo>
                <a:lnTo>
                  <a:pt x="82" y="1028"/>
                </a:lnTo>
                <a:lnTo>
                  <a:pt x="67" y="1010"/>
                </a:lnTo>
                <a:lnTo>
                  <a:pt x="53" y="990"/>
                </a:lnTo>
                <a:lnTo>
                  <a:pt x="40" y="970"/>
                </a:lnTo>
                <a:lnTo>
                  <a:pt x="29" y="949"/>
                </a:lnTo>
                <a:lnTo>
                  <a:pt x="20" y="926"/>
                </a:lnTo>
                <a:lnTo>
                  <a:pt x="12" y="901"/>
                </a:lnTo>
                <a:lnTo>
                  <a:pt x="6" y="875"/>
                </a:lnTo>
                <a:lnTo>
                  <a:pt x="2" y="848"/>
                </a:lnTo>
                <a:lnTo>
                  <a:pt x="0" y="821"/>
                </a:lnTo>
                <a:lnTo>
                  <a:pt x="0" y="792"/>
                </a:lnTo>
                <a:lnTo>
                  <a:pt x="2" y="764"/>
                </a:lnTo>
                <a:lnTo>
                  <a:pt x="7" y="733"/>
                </a:lnTo>
                <a:lnTo>
                  <a:pt x="14" y="703"/>
                </a:lnTo>
                <a:lnTo>
                  <a:pt x="24" y="673"/>
                </a:lnTo>
                <a:lnTo>
                  <a:pt x="36" y="643"/>
                </a:lnTo>
                <a:lnTo>
                  <a:pt x="52" y="611"/>
                </a:lnTo>
                <a:lnTo>
                  <a:pt x="70" y="581"/>
                </a:lnTo>
                <a:lnTo>
                  <a:pt x="90" y="550"/>
                </a:lnTo>
                <a:lnTo>
                  <a:pt x="114" y="520"/>
                </a:lnTo>
              </a:path>
            </a:pathLst>
          </a:custGeom>
          <a:solidFill>
            <a:schemeClr val="folHlink"/>
          </a:solidFill>
          <a:ln w="38100">
            <a:solidFill>
              <a:srgbClr val="FF9045"/>
            </a:solidFill>
            <a:round/>
            <a:headEnd/>
            <a:tailEnd/>
          </a:ln>
        </p:spPr>
        <p:txBody>
          <a:bodyPr wrap="none" lIns="90000" tIns="43200" rIns="90000" bIns="43200" anchor="ctr"/>
          <a:lstStyle/>
          <a:p>
            <a:endParaRPr lang="zh-CN" altLang="en-US"/>
          </a:p>
        </p:txBody>
      </p:sp>
      <p:sp>
        <p:nvSpPr>
          <p:cNvPr id="65542" name="Text Box 6"/>
          <p:cNvSpPr txBox="1">
            <a:spLocks noChangeArrowheads="1"/>
          </p:cNvSpPr>
          <p:nvPr/>
        </p:nvSpPr>
        <p:spPr bwMode="auto">
          <a:xfrm>
            <a:off x="5292725" y="3140075"/>
            <a:ext cx="1295400" cy="779463"/>
          </a:xfrm>
          <a:prstGeom prst="rect">
            <a:avLst/>
          </a:prstGeom>
          <a:noFill/>
          <a:ln w="9525">
            <a:noFill/>
            <a:miter lim="800000"/>
            <a:headEnd/>
            <a:tailEnd/>
          </a:ln>
        </p:spPr>
        <p:txBody>
          <a:bodyPr>
            <a:spAutoFit/>
          </a:bodyPr>
          <a:lstStyle/>
          <a:p>
            <a:pPr>
              <a:spcBef>
                <a:spcPct val="50000"/>
              </a:spcBef>
            </a:pPr>
            <a:r>
              <a:rPr lang="en-US" altLang="zh-CN" b="1">
                <a:solidFill>
                  <a:schemeClr val="bg1"/>
                </a:solidFill>
              </a:rPr>
              <a:t>Internet</a:t>
            </a:r>
          </a:p>
          <a:p>
            <a:pPr>
              <a:spcBef>
                <a:spcPct val="50000"/>
              </a:spcBef>
            </a:pPr>
            <a:r>
              <a:rPr lang="zh-CN" altLang="en-US" b="1">
                <a:solidFill>
                  <a:schemeClr val="bg1"/>
                </a:solidFill>
              </a:rPr>
              <a:t>主干网</a:t>
            </a:r>
          </a:p>
        </p:txBody>
      </p:sp>
      <p:sp>
        <p:nvSpPr>
          <p:cNvPr id="65543" name="Freeform 7"/>
          <p:cNvSpPr>
            <a:spLocks noChangeAspect="1"/>
          </p:cNvSpPr>
          <p:nvPr/>
        </p:nvSpPr>
        <p:spPr bwMode="auto">
          <a:xfrm>
            <a:off x="3924300" y="4581525"/>
            <a:ext cx="1800225" cy="1152525"/>
          </a:xfrm>
          <a:custGeom>
            <a:avLst/>
            <a:gdLst>
              <a:gd name="T0" fmla="*/ 82 w 1122"/>
              <a:gd name="T1" fmla="*/ 438 h 1261"/>
              <a:gd name="T2" fmla="*/ 59 w 1122"/>
              <a:gd name="T3" fmla="*/ 290 h 1261"/>
              <a:gd name="T4" fmla="*/ 83 w 1122"/>
              <a:gd name="T5" fmla="*/ 167 h 1261"/>
              <a:gd name="T6" fmla="*/ 140 w 1122"/>
              <a:gd name="T7" fmla="*/ 73 h 1261"/>
              <a:gd name="T8" fmla="*/ 219 w 1122"/>
              <a:gd name="T9" fmla="*/ 16 h 1261"/>
              <a:gd name="T10" fmla="*/ 305 w 1122"/>
              <a:gd name="T11" fmla="*/ 0 h 1261"/>
              <a:gd name="T12" fmla="*/ 388 w 1122"/>
              <a:gd name="T13" fmla="*/ 32 h 1261"/>
              <a:gd name="T14" fmla="*/ 454 w 1122"/>
              <a:gd name="T15" fmla="*/ 116 h 1261"/>
              <a:gd name="T16" fmla="*/ 482 w 1122"/>
              <a:gd name="T17" fmla="*/ 162 h 1261"/>
              <a:gd name="T18" fmla="*/ 512 w 1122"/>
              <a:gd name="T19" fmla="*/ 105 h 1261"/>
              <a:gd name="T20" fmla="*/ 552 w 1122"/>
              <a:gd name="T21" fmla="*/ 70 h 1261"/>
              <a:gd name="T22" fmla="*/ 597 w 1122"/>
              <a:gd name="T23" fmla="*/ 55 h 1261"/>
              <a:gd name="T24" fmla="*/ 641 w 1122"/>
              <a:gd name="T25" fmla="*/ 60 h 1261"/>
              <a:gd name="T26" fmla="*/ 682 w 1122"/>
              <a:gd name="T27" fmla="*/ 82 h 1261"/>
              <a:gd name="T28" fmla="*/ 712 w 1122"/>
              <a:gd name="T29" fmla="*/ 121 h 1261"/>
              <a:gd name="T30" fmla="*/ 729 w 1122"/>
              <a:gd name="T31" fmla="*/ 172 h 1261"/>
              <a:gd name="T32" fmla="*/ 729 w 1122"/>
              <a:gd name="T33" fmla="*/ 220 h 1261"/>
              <a:gd name="T34" fmla="*/ 798 w 1122"/>
              <a:gd name="T35" fmla="*/ 167 h 1261"/>
              <a:gd name="T36" fmla="*/ 868 w 1122"/>
              <a:gd name="T37" fmla="*/ 151 h 1261"/>
              <a:gd name="T38" fmla="*/ 933 w 1122"/>
              <a:gd name="T39" fmla="*/ 168 h 1261"/>
              <a:gd name="T40" fmla="*/ 989 w 1122"/>
              <a:gd name="T41" fmla="*/ 211 h 1261"/>
              <a:gd name="T42" fmla="*/ 1032 w 1122"/>
              <a:gd name="T43" fmla="*/ 276 h 1261"/>
              <a:gd name="T44" fmla="*/ 1058 w 1122"/>
              <a:gd name="T45" fmla="*/ 357 h 1261"/>
              <a:gd name="T46" fmla="*/ 1062 w 1122"/>
              <a:gd name="T47" fmla="*/ 449 h 1261"/>
              <a:gd name="T48" fmla="*/ 1040 w 1122"/>
              <a:gd name="T49" fmla="*/ 547 h 1261"/>
              <a:gd name="T50" fmla="*/ 1086 w 1122"/>
              <a:gd name="T51" fmla="*/ 629 h 1261"/>
              <a:gd name="T52" fmla="*/ 1117 w 1122"/>
              <a:gd name="T53" fmla="*/ 743 h 1261"/>
              <a:gd name="T54" fmla="*/ 1119 w 1122"/>
              <a:gd name="T55" fmla="*/ 852 h 1261"/>
              <a:gd name="T56" fmla="*/ 1093 w 1122"/>
              <a:gd name="T57" fmla="*/ 952 h 1261"/>
              <a:gd name="T58" fmla="*/ 1045 w 1122"/>
              <a:gd name="T59" fmla="*/ 1032 h 1261"/>
              <a:gd name="T60" fmla="*/ 977 w 1122"/>
              <a:gd name="T61" fmla="*/ 1084 h 1261"/>
              <a:gd name="T62" fmla="*/ 893 w 1122"/>
              <a:gd name="T63" fmla="*/ 1101 h 1261"/>
              <a:gd name="T64" fmla="*/ 796 w 1122"/>
              <a:gd name="T65" fmla="*/ 1073 h 1261"/>
              <a:gd name="T66" fmla="*/ 745 w 1122"/>
              <a:gd name="T67" fmla="*/ 1109 h 1261"/>
              <a:gd name="T68" fmla="*/ 693 w 1122"/>
              <a:gd name="T69" fmla="*/ 1187 h 1261"/>
              <a:gd name="T70" fmla="*/ 637 w 1122"/>
              <a:gd name="T71" fmla="*/ 1237 h 1261"/>
              <a:gd name="T72" fmla="*/ 580 w 1122"/>
              <a:gd name="T73" fmla="*/ 1260 h 1261"/>
              <a:gd name="T74" fmla="*/ 523 w 1122"/>
              <a:gd name="T75" fmla="*/ 1257 h 1261"/>
              <a:gd name="T76" fmla="*/ 467 w 1122"/>
              <a:gd name="T77" fmla="*/ 1228 h 1261"/>
              <a:gd name="T78" fmla="*/ 414 w 1122"/>
              <a:gd name="T79" fmla="*/ 1177 h 1261"/>
              <a:gd name="T80" fmla="*/ 366 w 1122"/>
              <a:gd name="T81" fmla="*/ 1102 h 1261"/>
              <a:gd name="T82" fmla="*/ 323 w 1122"/>
              <a:gd name="T83" fmla="*/ 1069 h 1261"/>
              <a:gd name="T84" fmla="*/ 236 w 1122"/>
              <a:gd name="T85" fmla="*/ 1095 h 1261"/>
              <a:gd name="T86" fmla="*/ 153 w 1122"/>
              <a:gd name="T87" fmla="*/ 1078 h 1261"/>
              <a:gd name="T88" fmla="*/ 82 w 1122"/>
              <a:gd name="T89" fmla="*/ 1028 h 1261"/>
              <a:gd name="T90" fmla="*/ 29 w 1122"/>
              <a:gd name="T91" fmla="*/ 949 h 1261"/>
              <a:gd name="T92" fmla="*/ 2 w 1122"/>
              <a:gd name="T93" fmla="*/ 848 h 1261"/>
              <a:gd name="T94" fmla="*/ 7 w 1122"/>
              <a:gd name="T95" fmla="*/ 733 h 1261"/>
              <a:gd name="T96" fmla="*/ 52 w 1122"/>
              <a:gd name="T97" fmla="*/ 611 h 12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22"/>
              <a:gd name="T148" fmla="*/ 0 h 1261"/>
              <a:gd name="T149" fmla="*/ 1122 w 1122"/>
              <a:gd name="T150" fmla="*/ 1261 h 126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22" h="1261">
                <a:moveTo>
                  <a:pt x="114" y="520"/>
                </a:moveTo>
                <a:lnTo>
                  <a:pt x="114" y="520"/>
                </a:lnTo>
                <a:lnTo>
                  <a:pt x="96" y="478"/>
                </a:lnTo>
                <a:lnTo>
                  <a:pt x="82" y="438"/>
                </a:lnTo>
                <a:lnTo>
                  <a:pt x="71" y="399"/>
                </a:lnTo>
                <a:lnTo>
                  <a:pt x="64" y="362"/>
                </a:lnTo>
                <a:lnTo>
                  <a:pt x="60" y="324"/>
                </a:lnTo>
                <a:lnTo>
                  <a:pt x="59" y="290"/>
                </a:lnTo>
                <a:lnTo>
                  <a:pt x="61" y="257"/>
                </a:lnTo>
                <a:lnTo>
                  <a:pt x="66" y="225"/>
                </a:lnTo>
                <a:lnTo>
                  <a:pt x="73" y="195"/>
                </a:lnTo>
                <a:lnTo>
                  <a:pt x="83" y="167"/>
                </a:lnTo>
                <a:lnTo>
                  <a:pt x="95" y="141"/>
                </a:lnTo>
                <a:lnTo>
                  <a:pt x="108" y="116"/>
                </a:lnTo>
                <a:lnTo>
                  <a:pt x="124" y="93"/>
                </a:lnTo>
                <a:lnTo>
                  <a:pt x="140" y="73"/>
                </a:lnTo>
                <a:lnTo>
                  <a:pt x="158" y="56"/>
                </a:lnTo>
                <a:lnTo>
                  <a:pt x="178" y="40"/>
                </a:lnTo>
                <a:lnTo>
                  <a:pt x="198" y="27"/>
                </a:lnTo>
                <a:lnTo>
                  <a:pt x="219" y="16"/>
                </a:lnTo>
                <a:lnTo>
                  <a:pt x="240" y="9"/>
                </a:lnTo>
                <a:lnTo>
                  <a:pt x="262" y="3"/>
                </a:lnTo>
                <a:lnTo>
                  <a:pt x="283" y="0"/>
                </a:lnTo>
                <a:lnTo>
                  <a:pt x="305" y="0"/>
                </a:lnTo>
                <a:lnTo>
                  <a:pt x="327" y="3"/>
                </a:lnTo>
                <a:lnTo>
                  <a:pt x="348" y="10"/>
                </a:lnTo>
                <a:lnTo>
                  <a:pt x="368" y="19"/>
                </a:lnTo>
                <a:lnTo>
                  <a:pt x="388" y="32"/>
                </a:lnTo>
                <a:lnTo>
                  <a:pt x="406" y="47"/>
                </a:lnTo>
                <a:lnTo>
                  <a:pt x="424" y="66"/>
                </a:lnTo>
                <a:lnTo>
                  <a:pt x="439" y="89"/>
                </a:lnTo>
                <a:lnTo>
                  <a:pt x="454" y="116"/>
                </a:lnTo>
                <a:lnTo>
                  <a:pt x="466" y="146"/>
                </a:lnTo>
                <a:lnTo>
                  <a:pt x="476" y="179"/>
                </a:lnTo>
                <a:lnTo>
                  <a:pt x="482" y="162"/>
                </a:lnTo>
                <a:lnTo>
                  <a:pt x="488" y="145"/>
                </a:lnTo>
                <a:lnTo>
                  <a:pt x="496" y="131"/>
                </a:lnTo>
                <a:lnTo>
                  <a:pt x="504" y="116"/>
                </a:lnTo>
                <a:lnTo>
                  <a:pt x="512" y="105"/>
                </a:lnTo>
                <a:lnTo>
                  <a:pt x="521" y="93"/>
                </a:lnTo>
                <a:lnTo>
                  <a:pt x="531" y="85"/>
                </a:lnTo>
                <a:lnTo>
                  <a:pt x="541" y="76"/>
                </a:lnTo>
                <a:lnTo>
                  <a:pt x="552" y="70"/>
                </a:lnTo>
                <a:lnTo>
                  <a:pt x="563" y="65"/>
                </a:lnTo>
                <a:lnTo>
                  <a:pt x="574" y="60"/>
                </a:lnTo>
                <a:lnTo>
                  <a:pt x="585" y="57"/>
                </a:lnTo>
                <a:lnTo>
                  <a:pt x="597" y="55"/>
                </a:lnTo>
                <a:lnTo>
                  <a:pt x="608" y="55"/>
                </a:lnTo>
                <a:lnTo>
                  <a:pt x="619" y="56"/>
                </a:lnTo>
                <a:lnTo>
                  <a:pt x="631" y="57"/>
                </a:lnTo>
                <a:lnTo>
                  <a:pt x="641" y="60"/>
                </a:lnTo>
                <a:lnTo>
                  <a:pt x="652" y="65"/>
                </a:lnTo>
                <a:lnTo>
                  <a:pt x="662" y="69"/>
                </a:lnTo>
                <a:lnTo>
                  <a:pt x="672" y="75"/>
                </a:lnTo>
                <a:lnTo>
                  <a:pt x="682" y="82"/>
                </a:lnTo>
                <a:lnTo>
                  <a:pt x="690" y="90"/>
                </a:lnTo>
                <a:lnTo>
                  <a:pt x="698" y="99"/>
                </a:lnTo>
                <a:lnTo>
                  <a:pt x="706" y="109"/>
                </a:lnTo>
                <a:lnTo>
                  <a:pt x="712" y="121"/>
                </a:lnTo>
                <a:lnTo>
                  <a:pt x="718" y="132"/>
                </a:lnTo>
                <a:lnTo>
                  <a:pt x="722" y="145"/>
                </a:lnTo>
                <a:lnTo>
                  <a:pt x="726" y="158"/>
                </a:lnTo>
                <a:lnTo>
                  <a:pt x="729" y="172"/>
                </a:lnTo>
                <a:lnTo>
                  <a:pt x="730" y="187"/>
                </a:lnTo>
                <a:lnTo>
                  <a:pt x="730" y="202"/>
                </a:lnTo>
                <a:lnTo>
                  <a:pt x="729" y="220"/>
                </a:lnTo>
                <a:lnTo>
                  <a:pt x="746" y="202"/>
                </a:lnTo>
                <a:lnTo>
                  <a:pt x="763" y="188"/>
                </a:lnTo>
                <a:lnTo>
                  <a:pt x="781" y="177"/>
                </a:lnTo>
                <a:lnTo>
                  <a:pt x="798" y="167"/>
                </a:lnTo>
                <a:lnTo>
                  <a:pt x="815" y="159"/>
                </a:lnTo>
                <a:lnTo>
                  <a:pt x="833" y="155"/>
                </a:lnTo>
                <a:lnTo>
                  <a:pt x="851" y="152"/>
                </a:lnTo>
                <a:lnTo>
                  <a:pt x="868" y="151"/>
                </a:lnTo>
                <a:lnTo>
                  <a:pt x="885" y="152"/>
                </a:lnTo>
                <a:lnTo>
                  <a:pt x="901" y="157"/>
                </a:lnTo>
                <a:lnTo>
                  <a:pt x="917" y="161"/>
                </a:lnTo>
                <a:lnTo>
                  <a:pt x="933" y="168"/>
                </a:lnTo>
                <a:lnTo>
                  <a:pt x="948" y="177"/>
                </a:lnTo>
                <a:lnTo>
                  <a:pt x="962" y="187"/>
                </a:lnTo>
                <a:lnTo>
                  <a:pt x="976" y="198"/>
                </a:lnTo>
                <a:lnTo>
                  <a:pt x="989" y="211"/>
                </a:lnTo>
                <a:lnTo>
                  <a:pt x="1001" y="225"/>
                </a:lnTo>
                <a:lnTo>
                  <a:pt x="1013" y="241"/>
                </a:lnTo>
                <a:lnTo>
                  <a:pt x="1023" y="258"/>
                </a:lnTo>
                <a:lnTo>
                  <a:pt x="1032" y="276"/>
                </a:lnTo>
                <a:lnTo>
                  <a:pt x="1040" y="294"/>
                </a:lnTo>
                <a:lnTo>
                  <a:pt x="1048" y="314"/>
                </a:lnTo>
                <a:lnTo>
                  <a:pt x="1053" y="336"/>
                </a:lnTo>
                <a:lnTo>
                  <a:pt x="1058" y="357"/>
                </a:lnTo>
                <a:lnTo>
                  <a:pt x="1061" y="379"/>
                </a:lnTo>
                <a:lnTo>
                  <a:pt x="1063" y="402"/>
                </a:lnTo>
                <a:lnTo>
                  <a:pt x="1063" y="425"/>
                </a:lnTo>
                <a:lnTo>
                  <a:pt x="1062" y="449"/>
                </a:lnTo>
                <a:lnTo>
                  <a:pt x="1059" y="474"/>
                </a:lnTo>
                <a:lnTo>
                  <a:pt x="1055" y="498"/>
                </a:lnTo>
                <a:lnTo>
                  <a:pt x="1048" y="522"/>
                </a:lnTo>
                <a:lnTo>
                  <a:pt x="1040" y="547"/>
                </a:lnTo>
                <a:lnTo>
                  <a:pt x="1057" y="574"/>
                </a:lnTo>
                <a:lnTo>
                  <a:pt x="1073" y="601"/>
                </a:lnTo>
                <a:lnTo>
                  <a:pt x="1086" y="629"/>
                </a:lnTo>
                <a:lnTo>
                  <a:pt x="1097" y="657"/>
                </a:lnTo>
                <a:lnTo>
                  <a:pt x="1106" y="686"/>
                </a:lnTo>
                <a:lnTo>
                  <a:pt x="1112" y="715"/>
                </a:lnTo>
                <a:lnTo>
                  <a:pt x="1117" y="743"/>
                </a:lnTo>
                <a:lnTo>
                  <a:pt x="1121" y="771"/>
                </a:lnTo>
                <a:lnTo>
                  <a:pt x="1122" y="799"/>
                </a:lnTo>
                <a:lnTo>
                  <a:pt x="1121" y="827"/>
                </a:lnTo>
                <a:lnTo>
                  <a:pt x="1119" y="852"/>
                </a:lnTo>
                <a:lnTo>
                  <a:pt x="1115" y="878"/>
                </a:lnTo>
                <a:lnTo>
                  <a:pt x="1109" y="904"/>
                </a:lnTo>
                <a:lnTo>
                  <a:pt x="1102" y="929"/>
                </a:lnTo>
                <a:lnTo>
                  <a:pt x="1093" y="952"/>
                </a:lnTo>
                <a:lnTo>
                  <a:pt x="1083" y="974"/>
                </a:lnTo>
                <a:lnTo>
                  <a:pt x="1072" y="995"/>
                </a:lnTo>
                <a:lnTo>
                  <a:pt x="1059" y="1013"/>
                </a:lnTo>
                <a:lnTo>
                  <a:pt x="1045" y="1032"/>
                </a:lnTo>
                <a:lnTo>
                  <a:pt x="1029" y="1048"/>
                </a:lnTo>
                <a:lnTo>
                  <a:pt x="1013" y="1061"/>
                </a:lnTo>
                <a:lnTo>
                  <a:pt x="995" y="1073"/>
                </a:lnTo>
                <a:lnTo>
                  <a:pt x="977" y="1084"/>
                </a:lnTo>
                <a:lnTo>
                  <a:pt x="957" y="1091"/>
                </a:lnTo>
                <a:lnTo>
                  <a:pt x="936" y="1096"/>
                </a:lnTo>
                <a:lnTo>
                  <a:pt x="915" y="1099"/>
                </a:lnTo>
                <a:lnTo>
                  <a:pt x="893" y="1101"/>
                </a:lnTo>
                <a:lnTo>
                  <a:pt x="869" y="1098"/>
                </a:lnTo>
                <a:lnTo>
                  <a:pt x="846" y="1094"/>
                </a:lnTo>
                <a:lnTo>
                  <a:pt x="820" y="1085"/>
                </a:lnTo>
                <a:lnTo>
                  <a:pt x="796" y="1073"/>
                </a:lnTo>
                <a:lnTo>
                  <a:pt x="770" y="1059"/>
                </a:lnTo>
                <a:lnTo>
                  <a:pt x="758" y="1085"/>
                </a:lnTo>
                <a:lnTo>
                  <a:pt x="745" y="1109"/>
                </a:lnTo>
                <a:lnTo>
                  <a:pt x="733" y="1131"/>
                </a:lnTo>
                <a:lnTo>
                  <a:pt x="720" y="1151"/>
                </a:lnTo>
                <a:lnTo>
                  <a:pt x="706" y="1170"/>
                </a:lnTo>
                <a:lnTo>
                  <a:pt x="693" y="1187"/>
                </a:lnTo>
                <a:lnTo>
                  <a:pt x="679" y="1203"/>
                </a:lnTo>
                <a:lnTo>
                  <a:pt x="665" y="1216"/>
                </a:lnTo>
                <a:lnTo>
                  <a:pt x="651" y="1227"/>
                </a:lnTo>
                <a:lnTo>
                  <a:pt x="637" y="1237"/>
                </a:lnTo>
                <a:lnTo>
                  <a:pt x="623" y="1244"/>
                </a:lnTo>
                <a:lnTo>
                  <a:pt x="609" y="1251"/>
                </a:lnTo>
                <a:lnTo>
                  <a:pt x="594" y="1257"/>
                </a:lnTo>
                <a:lnTo>
                  <a:pt x="580" y="1260"/>
                </a:lnTo>
                <a:lnTo>
                  <a:pt x="566" y="1261"/>
                </a:lnTo>
                <a:lnTo>
                  <a:pt x="551" y="1261"/>
                </a:lnTo>
                <a:lnTo>
                  <a:pt x="537" y="1260"/>
                </a:lnTo>
                <a:lnTo>
                  <a:pt x="523" y="1257"/>
                </a:lnTo>
                <a:lnTo>
                  <a:pt x="509" y="1253"/>
                </a:lnTo>
                <a:lnTo>
                  <a:pt x="495" y="1246"/>
                </a:lnTo>
                <a:lnTo>
                  <a:pt x="481" y="1239"/>
                </a:lnTo>
                <a:lnTo>
                  <a:pt x="467" y="1228"/>
                </a:lnTo>
                <a:lnTo>
                  <a:pt x="454" y="1218"/>
                </a:lnTo>
                <a:lnTo>
                  <a:pt x="440" y="1206"/>
                </a:lnTo>
                <a:lnTo>
                  <a:pt x="427" y="1193"/>
                </a:lnTo>
                <a:lnTo>
                  <a:pt x="414" y="1177"/>
                </a:lnTo>
                <a:lnTo>
                  <a:pt x="402" y="1161"/>
                </a:lnTo>
                <a:lnTo>
                  <a:pt x="390" y="1142"/>
                </a:lnTo>
                <a:lnTo>
                  <a:pt x="378" y="1122"/>
                </a:lnTo>
                <a:lnTo>
                  <a:pt x="366" y="1102"/>
                </a:lnTo>
                <a:lnTo>
                  <a:pt x="355" y="1079"/>
                </a:lnTo>
                <a:lnTo>
                  <a:pt x="345" y="1056"/>
                </a:lnTo>
                <a:lnTo>
                  <a:pt x="323" y="1069"/>
                </a:lnTo>
                <a:lnTo>
                  <a:pt x="301" y="1079"/>
                </a:lnTo>
                <a:lnTo>
                  <a:pt x="279" y="1088"/>
                </a:lnTo>
                <a:lnTo>
                  <a:pt x="257" y="1092"/>
                </a:lnTo>
                <a:lnTo>
                  <a:pt x="236" y="1095"/>
                </a:lnTo>
                <a:lnTo>
                  <a:pt x="214" y="1094"/>
                </a:lnTo>
                <a:lnTo>
                  <a:pt x="193" y="1091"/>
                </a:lnTo>
                <a:lnTo>
                  <a:pt x="173" y="1086"/>
                </a:lnTo>
                <a:lnTo>
                  <a:pt x="153" y="1078"/>
                </a:lnTo>
                <a:lnTo>
                  <a:pt x="134" y="1068"/>
                </a:lnTo>
                <a:lnTo>
                  <a:pt x="116" y="1056"/>
                </a:lnTo>
                <a:lnTo>
                  <a:pt x="99" y="1043"/>
                </a:lnTo>
                <a:lnTo>
                  <a:pt x="82" y="1028"/>
                </a:lnTo>
                <a:lnTo>
                  <a:pt x="67" y="1010"/>
                </a:lnTo>
                <a:lnTo>
                  <a:pt x="53" y="990"/>
                </a:lnTo>
                <a:lnTo>
                  <a:pt x="40" y="970"/>
                </a:lnTo>
                <a:lnTo>
                  <a:pt x="29" y="949"/>
                </a:lnTo>
                <a:lnTo>
                  <a:pt x="20" y="926"/>
                </a:lnTo>
                <a:lnTo>
                  <a:pt x="12" y="901"/>
                </a:lnTo>
                <a:lnTo>
                  <a:pt x="6" y="875"/>
                </a:lnTo>
                <a:lnTo>
                  <a:pt x="2" y="848"/>
                </a:lnTo>
                <a:lnTo>
                  <a:pt x="0" y="821"/>
                </a:lnTo>
                <a:lnTo>
                  <a:pt x="0" y="792"/>
                </a:lnTo>
                <a:lnTo>
                  <a:pt x="2" y="764"/>
                </a:lnTo>
                <a:lnTo>
                  <a:pt x="7" y="733"/>
                </a:lnTo>
                <a:lnTo>
                  <a:pt x="14" y="703"/>
                </a:lnTo>
                <a:lnTo>
                  <a:pt x="24" y="673"/>
                </a:lnTo>
                <a:lnTo>
                  <a:pt x="36" y="643"/>
                </a:lnTo>
                <a:lnTo>
                  <a:pt x="52" y="611"/>
                </a:lnTo>
                <a:lnTo>
                  <a:pt x="70" y="581"/>
                </a:lnTo>
                <a:lnTo>
                  <a:pt x="90" y="550"/>
                </a:lnTo>
                <a:lnTo>
                  <a:pt x="114" y="520"/>
                </a:lnTo>
              </a:path>
            </a:pathLst>
          </a:custGeom>
          <a:solidFill>
            <a:srgbClr val="DDDE02"/>
          </a:solidFill>
          <a:ln w="38100">
            <a:solidFill>
              <a:srgbClr val="FF9045"/>
            </a:solidFill>
            <a:round/>
            <a:headEnd/>
            <a:tailEnd/>
          </a:ln>
        </p:spPr>
        <p:txBody>
          <a:bodyPr wrap="none" lIns="90000" tIns="43200" rIns="90000" bIns="43200" anchor="ctr"/>
          <a:lstStyle/>
          <a:p>
            <a:endParaRPr lang="zh-CN" altLang="en-US"/>
          </a:p>
        </p:txBody>
      </p:sp>
      <p:sp>
        <p:nvSpPr>
          <p:cNvPr id="65544" name="Freeform 8"/>
          <p:cNvSpPr>
            <a:spLocks noChangeAspect="1"/>
          </p:cNvSpPr>
          <p:nvPr/>
        </p:nvSpPr>
        <p:spPr bwMode="auto">
          <a:xfrm>
            <a:off x="7092950" y="4003675"/>
            <a:ext cx="1520825" cy="973138"/>
          </a:xfrm>
          <a:custGeom>
            <a:avLst/>
            <a:gdLst>
              <a:gd name="T0" fmla="*/ 82 w 1122"/>
              <a:gd name="T1" fmla="*/ 438 h 1261"/>
              <a:gd name="T2" fmla="*/ 59 w 1122"/>
              <a:gd name="T3" fmla="*/ 290 h 1261"/>
              <a:gd name="T4" fmla="*/ 83 w 1122"/>
              <a:gd name="T5" fmla="*/ 167 h 1261"/>
              <a:gd name="T6" fmla="*/ 140 w 1122"/>
              <a:gd name="T7" fmla="*/ 73 h 1261"/>
              <a:gd name="T8" fmla="*/ 219 w 1122"/>
              <a:gd name="T9" fmla="*/ 16 h 1261"/>
              <a:gd name="T10" fmla="*/ 305 w 1122"/>
              <a:gd name="T11" fmla="*/ 0 h 1261"/>
              <a:gd name="T12" fmla="*/ 388 w 1122"/>
              <a:gd name="T13" fmla="*/ 32 h 1261"/>
              <a:gd name="T14" fmla="*/ 454 w 1122"/>
              <a:gd name="T15" fmla="*/ 116 h 1261"/>
              <a:gd name="T16" fmla="*/ 482 w 1122"/>
              <a:gd name="T17" fmla="*/ 162 h 1261"/>
              <a:gd name="T18" fmla="*/ 512 w 1122"/>
              <a:gd name="T19" fmla="*/ 105 h 1261"/>
              <a:gd name="T20" fmla="*/ 552 w 1122"/>
              <a:gd name="T21" fmla="*/ 70 h 1261"/>
              <a:gd name="T22" fmla="*/ 597 w 1122"/>
              <a:gd name="T23" fmla="*/ 55 h 1261"/>
              <a:gd name="T24" fmla="*/ 641 w 1122"/>
              <a:gd name="T25" fmla="*/ 60 h 1261"/>
              <a:gd name="T26" fmla="*/ 682 w 1122"/>
              <a:gd name="T27" fmla="*/ 82 h 1261"/>
              <a:gd name="T28" fmla="*/ 712 w 1122"/>
              <a:gd name="T29" fmla="*/ 121 h 1261"/>
              <a:gd name="T30" fmla="*/ 729 w 1122"/>
              <a:gd name="T31" fmla="*/ 172 h 1261"/>
              <a:gd name="T32" fmla="*/ 729 w 1122"/>
              <a:gd name="T33" fmla="*/ 220 h 1261"/>
              <a:gd name="T34" fmla="*/ 798 w 1122"/>
              <a:gd name="T35" fmla="*/ 167 h 1261"/>
              <a:gd name="T36" fmla="*/ 868 w 1122"/>
              <a:gd name="T37" fmla="*/ 151 h 1261"/>
              <a:gd name="T38" fmla="*/ 933 w 1122"/>
              <a:gd name="T39" fmla="*/ 168 h 1261"/>
              <a:gd name="T40" fmla="*/ 989 w 1122"/>
              <a:gd name="T41" fmla="*/ 211 h 1261"/>
              <a:gd name="T42" fmla="*/ 1032 w 1122"/>
              <a:gd name="T43" fmla="*/ 276 h 1261"/>
              <a:gd name="T44" fmla="*/ 1058 w 1122"/>
              <a:gd name="T45" fmla="*/ 357 h 1261"/>
              <a:gd name="T46" fmla="*/ 1062 w 1122"/>
              <a:gd name="T47" fmla="*/ 449 h 1261"/>
              <a:gd name="T48" fmla="*/ 1040 w 1122"/>
              <a:gd name="T49" fmla="*/ 547 h 1261"/>
              <a:gd name="T50" fmla="*/ 1086 w 1122"/>
              <a:gd name="T51" fmla="*/ 629 h 1261"/>
              <a:gd name="T52" fmla="*/ 1117 w 1122"/>
              <a:gd name="T53" fmla="*/ 743 h 1261"/>
              <a:gd name="T54" fmla="*/ 1119 w 1122"/>
              <a:gd name="T55" fmla="*/ 852 h 1261"/>
              <a:gd name="T56" fmla="*/ 1093 w 1122"/>
              <a:gd name="T57" fmla="*/ 952 h 1261"/>
              <a:gd name="T58" fmla="*/ 1045 w 1122"/>
              <a:gd name="T59" fmla="*/ 1032 h 1261"/>
              <a:gd name="T60" fmla="*/ 977 w 1122"/>
              <a:gd name="T61" fmla="*/ 1084 h 1261"/>
              <a:gd name="T62" fmla="*/ 893 w 1122"/>
              <a:gd name="T63" fmla="*/ 1101 h 1261"/>
              <a:gd name="T64" fmla="*/ 796 w 1122"/>
              <a:gd name="T65" fmla="*/ 1073 h 1261"/>
              <a:gd name="T66" fmla="*/ 745 w 1122"/>
              <a:gd name="T67" fmla="*/ 1109 h 1261"/>
              <a:gd name="T68" fmla="*/ 693 w 1122"/>
              <a:gd name="T69" fmla="*/ 1187 h 1261"/>
              <a:gd name="T70" fmla="*/ 637 w 1122"/>
              <a:gd name="T71" fmla="*/ 1237 h 1261"/>
              <a:gd name="T72" fmla="*/ 580 w 1122"/>
              <a:gd name="T73" fmla="*/ 1260 h 1261"/>
              <a:gd name="T74" fmla="*/ 523 w 1122"/>
              <a:gd name="T75" fmla="*/ 1257 h 1261"/>
              <a:gd name="T76" fmla="*/ 467 w 1122"/>
              <a:gd name="T77" fmla="*/ 1228 h 1261"/>
              <a:gd name="T78" fmla="*/ 414 w 1122"/>
              <a:gd name="T79" fmla="*/ 1177 h 1261"/>
              <a:gd name="T80" fmla="*/ 366 w 1122"/>
              <a:gd name="T81" fmla="*/ 1102 h 1261"/>
              <a:gd name="T82" fmla="*/ 323 w 1122"/>
              <a:gd name="T83" fmla="*/ 1069 h 1261"/>
              <a:gd name="T84" fmla="*/ 236 w 1122"/>
              <a:gd name="T85" fmla="*/ 1095 h 1261"/>
              <a:gd name="T86" fmla="*/ 153 w 1122"/>
              <a:gd name="T87" fmla="*/ 1078 h 1261"/>
              <a:gd name="T88" fmla="*/ 82 w 1122"/>
              <a:gd name="T89" fmla="*/ 1028 h 1261"/>
              <a:gd name="T90" fmla="*/ 29 w 1122"/>
              <a:gd name="T91" fmla="*/ 949 h 1261"/>
              <a:gd name="T92" fmla="*/ 2 w 1122"/>
              <a:gd name="T93" fmla="*/ 848 h 1261"/>
              <a:gd name="T94" fmla="*/ 7 w 1122"/>
              <a:gd name="T95" fmla="*/ 733 h 1261"/>
              <a:gd name="T96" fmla="*/ 52 w 1122"/>
              <a:gd name="T97" fmla="*/ 611 h 12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22"/>
              <a:gd name="T148" fmla="*/ 0 h 1261"/>
              <a:gd name="T149" fmla="*/ 1122 w 1122"/>
              <a:gd name="T150" fmla="*/ 1261 h 126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22" h="1261">
                <a:moveTo>
                  <a:pt x="114" y="520"/>
                </a:moveTo>
                <a:lnTo>
                  <a:pt x="114" y="520"/>
                </a:lnTo>
                <a:lnTo>
                  <a:pt x="96" y="478"/>
                </a:lnTo>
                <a:lnTo>
                  <a:pt x="82" y="438"/>
                </a:lnTo>
                <a:lnTo>
                  <a:pt x="71" y="399"/>
                </a:lnTo>
                <a:lnTo>
                  <a:pt x="64" y="362"/>
                </a:lnTo>
                <a:lnTo>
                  <a:pt x="60" y="324"/>
                </a:lnTo>
                <a:lnTo>
                  <a:pt x="59" y="290"/>
                </a:lnTo>
                <a:lnTo>
                  <a:pt x="61" y="257"/>
                </a:lnTo>
                <a:lnTo>
                  <a:pt x="66" y="225"/>
                </a:lnTo>
                <a:lnTo>
                  <a:pt x="73" y="195"/>
                </a:lnTo>
                <a:lnTo>
                  <a:pt x="83" y="167"/>
                </a:lnTo>
                <a:lnTo>
                  <a:pt x="95" y="141"/>
                </a:lnTo>
                <a:lnTo>
                  <a:pt x="108" y="116"/>
                </a:lnTo>
                <a:lnTo>
                  <a:pt x="124" y="93"/>
                </a:lnTo>
                <a:lnTo>
                  <a:pt x="140" y="73"/>
                </a:lnTo>
                <a:lnTo>
                  <a:pt x="158" y="56"/>
                </a:lnTo>
                <a:lnTo>
                  <a:pt x="178" y="40"/>
                </a:lnTo>
                <a:lnTo>
                  <a:pt x="198" y="27"/>
                </a:lnTo>
                <a:lnTo>
                  <a:pt x="219" y="16"/>
                </a:lnTo>
                <a:lnTo>
                  <a:pt x="240" y="9"/>
                </a:lnTo>
                <a:lnTo>
                  <a:pt x="262" y="3"/>
                </a:lnTo>
                <a:lnTo>
                  <a:pt x="283" y="0"/>
                </a:lnTo>
                <a:lnTo>
                  <a:pt x="305" y="0"/>
                </a:lnTo>
                <a:lnTo>
                  <a:pt x="327" y="3"/>
                </a:lnTo>
                <a:lnTo>
                  <a:pt x="348" y="10"/>
                </a:lnTo>
                <a:lnTo>
                  <a:pt x="368" y="19"/>
                </a:lnTo>
                <a:lnTo>
                  <a:pt x="388" y="32"/>
                </a:lnTo>
                <a:lnTo>
                  <a:pt x="406" y="47"/>
                </a:lnTo>
                <a:lnTo>
                  <a:pt x="424" y="66"/>
                </a:lnTo>
                <a:lnTo>
                  <a:pt x="439" y="89"/>
                </a:lnTo>
                <a:lnTo>
                  <a:pt x="454" y="116"/>
                </a:lnTo>
                <a:lnTo>
                  <a:pt x="466" y="146"/>
                </a:lnTo>
                <a:lnTo>
                  <a:pt x="476" y="179"/>
                </a:lnTo>
                <a:lnTo>
                  <a:pt x="482" y="162"/>
                </a:lnTo>
                <a:lnTo>
                  <a:pt x="488" y="145"/>
                </a:lnTo>
                <a:lnTo>
                  <a:pt x="496" y="131"/>
                </a:lnTo>
                <a:lnTo>
                  <a:pt x="504" y="116"/>
                </a:lnTo>
                <a:lnTo>
                  <a:pt x="512" y="105"/>
                </a:lnTo>
                <a:lnTo>
                  <a:pt x="521" y="93"/>
                </a:lnTo>
                <a:lnTo>
                  <a:pt x="531" y="85"/>
                </a:lnTo>
                <a:lnTo>
                  <a:pt x="541" y="76"/>
                </a:lnTo>
                <a:lnTo>
                  <a:pt x="552" y="70"/>
                </a:lnTo>
                <a:lnTo>
                  <a:pt x="563" y="65"/>
                </a:lnTo>
                <a:lnTo>
                  <a:pt x="574" y="60"/>
                </a:lnTo>
                <a:lnTo>
                  <a:pt x="585" y="57"/>
                </a:lnTo>
                <a:lnTo>
                  <a:pt x="597" y="55"/>
                </a:lnTo>
                <a:lnTo>
                  <a:pt x="608" y="55"/>
                </a:lnTo>
                <a:lnTo>
                  <a:pt x="619" y="56"/>
                </a:lnTo>
                <a:lnTo>
                  <a:pt x="631" y="57"/>
                </a:lnTo>
                <a:lnTo>
                  <a:pt x="641" y="60"/>
                </a:lnTo>
                <a:lnTo>
                  <a:pt x="652" y="65"/>
                </a:lnTo>
                <a:lnTo>
                  <a:pt x="662" y="69"/>
                </a:lnTo>
                <a:lnTo>
                  <a:pt x="672" y="75"/>
                </a:lnTo>
                <a:lnTo>
                  <a:pt x="682" y="82"/>
                </a:lnTo>
                <a:lnTo>
                  <a:pt x="690" y="90"/>
                </a:lnTo>
                <a:lnTo>
                  <a:pt x="698" y="99"/>
                </a:lnTo>
                <a:lnTo>
                  <a:pt x="706" y="109"/>
                </a:lnTo>
                <a:lnTo>
                  <a:pt x="712" y="121"/>
                </a:lnTo>
                <a:lnTo>
                  <a:pt x="718" y="132"/>
                </a:lnTo>
                <a:lnTo>
                  <a:pt x="722" y="145"/>
                </a:lnTo>
                <a:lnTo>
                  <a:pt x="726" y="158"/>
                </a:lnTo>
                <a:lnTo>
                  <a:pt x="729" y="172"/>
                </a:lnTo>
                <a:lnTo>
                  <a:pt x="730" y="187"/>
                </a:lnTo>
                <a:lnTo>
                  <a:pt x="730" y="202"/>
                </a:lnTo>
                <a:lnTo>
                  <a:pt x="729" y="220"/>
                </a:lnTo>
                <a:lnTo>
                  <a:pt x="746" y="202"/>
                </a:lnTo>
                <a:lnTo>
                  <a:pt x="763" y="188"/>
                </a:lnTo>
                <a:lnTo>
                  <a:pt x="781" y="177"/>
                </a:lnTo>
                <a:lnTo>
                  <a:pt x="798" y="167"/>
                </a:lnTo>
                <a:lnTo>
                  <a:pt x="815" y="159"/>
                </a:lnTo>
                <a:lnTo>
                  <a:pt x="833" y="155"/>
                </a:lnTo>
                <a:lnTo>
                  <a:pt x="851" y="152"/>
                </a:lnTo>
                <a:lnTo>
                  <a:pt x="868" y="151"/>
                </a:lnTo>
                <a:lnTo>
                  <a:pt x="885" y="152"/>
                </a:lnTo>
                <a:lnTo>
                  <a:pt x="901" y="157"/>
                </a:lnTo>
                <a:lnTo>
                  <a:pt x="917" y="161"/>
                </a:lnTo>
                <a:lnTo>
                  <a:pt x="933" y="168"/>
                </a:lnTo>
                <a:lnTo>
                  <a:pt x="948" y="177"/>
                </a:lnTo>
                <a:lnTo>
                  <a:pt x="962" y="187"/>
                </a:lnTo>
                <a:lnTo>
                  <a:pt x="976" y="198"/>
                </a:lnTo>
                <a:lnTo>
                  <a:pt x="989" y="211"/>
                </a:lnTo>
                <a:lnTo>
                  <a:pt x="1001" y="225"/>
                </a:lnTo>
                <a:lnTo>
                  <a:pt x="1013" y="241"/>
                </a:lnTo>
                <a:lnTo>
                  <a:pt x="1023" y="258"/>
                </a:lnTo>
                <a:lnTo>
                  <a:pt x="1032" y="276"/>
                </a:lnTo>
                <a:lnTo>
                  <a:pt x="1040" y="294"/>
                </a:lnTo>
                <a:lnTo>
                  <a:pt x="1048" y="314"/>
                </a:lnTo>
                <a:lnTo>
                  <a:pt x="1053" y="336"/>
                </a:lnTo>
                <a:lnTo>
                  <a:pt x="1058" y="357"/>
                </a:lnTo>
                <a:lnTo>
                  <a:pt x="1061" y="379"/>
                </a:lnTo>
                <a:lnTo>
                  <a:pt x="1063" y="402"/>
                </a:lnTo>
                <a:lnTo>
                  <a:pt x="1063" y="425"/>
                </a:lnTo>
                <a:lnTo>
                  <a:pt x="1062" y="449"/>
                </a:lnTo>
                <a:lnTo>
                  <a:pt x="1059" y="474"/>
                </a:lnTo>
                <a:lnTo>
                  <a:pt x="1055" y="498"/>
                </a:lnTo>
                <a:lnTo>
                  <a:pt x="1048" y="522"/>
                </a:lnTo>
                <a:lnTo>
                  <a:pt x="1040" y="547"/>
                </a:lnTo>
                <a:lnTo>
                  <a:pt x="1057" y="574"/>
                </a:lnTo>
                <a:lnTo>
                  <a:pt x="1073" y="601"/>
                </a:lnTo>
                <a:lnTo>
                  <a:pt x="1086" y="629"/>
                </a:lnTo>
                <a:lnTo>
                  <a:pt x="1097" y="657"/>
                </a:lnTo>
                <a:lnTo>
                  <a:pt x="1106" y="686"/>
                </a:lnTo>
                <a:lnTo>
                  <a:pt x="1112" y="715"/>
                </a:lnTo>
                <a:lnTo>
                  <a:pt x="1117" y="743"/>
                </a:lnTo>
                <a:lnTo>
                  <a:pt x="1121" y="771"/>
                </a:lnTo>
                <a:lnTo>
                  <a:pt x="1122" y="799"/>
                </a:lnTo>
                <a:lnTo>
                  <a:pt x="1121" y="827"/>
                </a:lnTo>
                <a:lnTo>
                  <a:pt x="1119" y="852"/>
                </a:lnTo>
                <a:lnTo>
                  <a:pt x="1115" y="878"/>
                </a:lnTo>
                <a:lnTo>
                  <a:pt x="1109" y="904"/>
                </a:lnTo>
                <a:lnTo>
                  <a:pt x="1102" y="929"/>
                </a:lnTo>
                <a:lnTo>
                  <a:pt x="1093" y="952"/>
                </a:lnTo>
                <a:lnTo>
                  <a:pt x="1083" y="974"/>
                </a:lnTo>
                <a:lnTo>
                  <a:pt x="1072" y="995"/>
                </a:lnTo>
                <a:lnTo>
                  <a:pt x="1059" y="1013"/>
                </a:lnTo>
                <a:lnTo>
                  <a:pt x="1045" y="1032"/>
                </a:lnTo>
                <a:lnTo>
                  <a:pt x="1029" y="1048"/>
                </a:lnTo>
                <a:lnTo>
                  <a:pt x="1013" y="1061"/>
                </a:lnTo>
                <a:lnTo>
                  <a:pt x="995" y="1073"/>
                </a:lnTo>
                <a:lnTo>
                  <a:pt x="977" y="1084"/>
                </a:lnTo>
                <a:lnTo>
                  <a:pt x="957" y="1091"/>
                </a:lnTo>
                <a:lnTo>
                  <a:pt x="936" y="1096"/>
                </a:lnTo>
                <a:lnTo>
                  <a:pt x="915" y="1099"/>
                </a:lnTo>
                <a:lnTo>
                  <a:pt x="893" y="1101"/>
                </a:lnTo>
                <a:lnTo>
                  <a:pt x="869" y="1098"/>
                </a:lnTo>
                <a:lnTo>
                  <a:pt x="846" y="1094"/>
                </a:lnTo>
                <a:lnTo>
                  <a:pt x="820" y="1085"/>
                </a:lnTo>
                <a:lnTo>
                  <a:pt x="796" y="1073"/>
                </a:lnTo>
                <a:lnTo>
                  <a:pt x="770" y="1059"/>
                </a:lnTo>
                <a:lnTo>
                  <a:pt x="758" y="1085"/>
                </a:lnTo>
                <a:lnTo>
                  <a:pt x="745" y="1109"/>
                </a:lnTo>
                <a:lnTo>
                  <a:pt x="733" y="1131"/>
                </a:lnTo>
                <a:lnTo>
                  <a:pt x="720" y="1151"/>
                </a:lnTo>
                <a:lnTo>
                  <a:pt x="706" y="1170"/>
                </a:lnTo>
                <a:lnTo>
                  <a:pt x="693" y="1187"/>
                </a:lnTo>
                <a:lnTo>
                  <a:pt x="679" y="1203"/>
                </a:lnTo>
                <a:lnTo>
                  <a:pt x="665" y="1216"/>
                </a:lnTo>
                <a:lnTo>
                  <a:pt x="651" y="1227"/>
                </a:lnTo>
                <a:lnTo>
                  <a:pt x="637" y="1237"/>
                </a:lnTo>
                <a:lnTo>
                  <a:pt x="623" y="1244"/>
                </a:lnTo>
                <a:lnTo>
                  <a:pt x="609" y="1251"/>
                </a:lnTo>
                <a:lnTo>
                  <a:pt x="594" y="1257"/>
                </a:lnTo>
                <a:lnTo>
                  <a:pt x="580" y="1260"/>
                </a:lnTo>
                <a:lnTo>
                  <a:pt x="566" y="1261"/>
                </a:lnTo>
                <a:lnTo>
                  <a:pt x="551" y="1261"/>
                </a:lnTo>
                <a:lnTo>
                  <a:pt x="537" y="1260"/>
                </a:lnTo>
                <a:lnTo>
                  <a:pt x="523" y="1257"/>
                </a:lnTo>
                <a:lnTo>
                  <a:pt x="509" y="1253"/>
                </a:lnTo>
                <a:lnTo>
                  <a:pt x="495" y="1246"/>
                </a:lnTo>
                <a:lnTo>
                  <a:pt x="481" y="1239"/>
                </a:lnTo>
                <a:lnTo>
                  <a:pt x="467" y="1228"/>
                </a:lnTo>
                <a:lnTo>
                  <a:pt x="454" y="1218"/>
                </a:lnTo>
                <a:lnTo>
                  <a:pt x="440" y="1206"/>
                </a:lnTo>
                <a:lnTo>
                  <a:pt x="427" y="1193"/>
                </a:lnTo>
                <a:lnTo>
                  <a:pt x="414" y="1177"/>
                </a:lnTo>
                <a:lnTo>
                  <a:pt x="402" y="1161"/>
                </a:lnTo>
                <a:lnTo>
                  <a:pt x="390" y="1142"/>
                </a:lnTo>
                <a:lnTo>
                  <a:pt x="378" y="1122"/>
                </a:lnTo>
                <a:lnTo>
                  <a:pt x="366" y="1102"/>
                </a:lnTo>
                <a:lnTo>
                  <a:pt x="355" y="1079"/>
                </a:lnTo>
                <a:lnTo>
                  <a:pt x="345" y="1056"/>
                </a:lnTo>
                <a:lnTo>
                  <a:pt x="323" y="1069"/>
                </a:lnTo>
                <a:lnTo>
                  <a:pt x="301" y="1079"/>
                </a:lnTo>
                <a:lnTo>
                  <a:pt x="279" y="1088"/>
                </a:lnTo>
                <a:lnTo>
                  <a:pt x="257" y="1092"/>
                </a:lnTo>
                <a:lnTo>
                  <a:pt x="236" y="1095"/>
                </a:lnTo>
                <a:lnTo>
                  <a:pt x="214" y="1094"/>
                </a:lnTo>
                <a:lnTo>
                  <a:pt x="193" y="1091"/>
                </a:lnTo>
                <a:lnTo>
                  <a:pt x="173" y="1086"/>
                </a:lnTo>
                <a:lnTo>
                  <a:pt x="153" y="1078"/>
                </a:lnTo>
                <a:lnTo>
                  <a:pt x="134" y="1068"/>
                </a:lnTo>
                <a:lnTo>
                  <a:pt x="116" y="1056"/>
                </a:lnTo>
                <a:lnTo>
                  <a:pt x="99" y="1043"/>
                </a:lnTo>
                <a:lnTo>
                  <a:pt x="82" y="1028"/>
                </a:lnTo>
                <a:lnTo>
                  <a:pt x="67" y="1010"/>
                </a:lnTo>
                <a:lnTo>
                  <a:pt x="53" y="990"/>
                </a:lnTo>
                <a:lnTo>
                  <a:pt x="40" y="970"/>
                </a:lnTo>
                <a:lnTo>
                  <a:pt x="29" y="949"/>
                </a:lnTo>
                <a:lnTo>
                  <a:pt x="20" y="926"/>
                </a:lnTo>
                <a:lnTo>
                  <a:pt x="12" y="901"/>
                </a:lnTo>
                <a:lnTo>
                  <a:pt x="6" y="875"/>
                </a:lnTo>
                <a:lnTo>
                  <a:pt x="2" y="848"/>
                </a:lnTo>
                <a:lnTo>
                  <a:pt x="0" y="821"/>
                </a:lnTo>
                <a:lnTo>
                  <a:pt x="0" y="792"/>
                </a:lnTo>
                <a:lnTo>
                  <a:pt x="2" y="764"/>
                </a:lnTo>
                <a:lnTo>
                  <a:pt x="7" y="733"/>
                </a:lnTo>
                <a:lnTo>
                  <a:pt x="14" y="703"/>
                </a:lnTo>
                <a:lnTo>
                  <a:pt x="24" y="673"/>
                </a:lnTo>
                <a:lnTo>
                  <a:pt x="36" y="643"/>
                </a:lnTo>
                <a:lnTo>
                  <a:pt x="52" y="611"/>
                </a:lnTo>
                <a:lnTo>
                  <a:pt x="70" y="581"/>
                </a:lnTo>
                <a:lnTo>
                  <a:pt x="90" y="550"/>
                </a:lnTo>
                <a:lnTo>
                  <a:pt x="114" y="520"/>
                </a:lnTo>
              </a:path>
            </a:pathLst>
          </a:custGeom>
          <a:solidFill>
            <a:srgbClr val="99FF99"/>
          </a:solidFill>
          <a:ln w="38100">
            <a:noFill/>
            <a:round/>
            <a:headEnd/>
            <a:tailEnd/>
          </a:ln>
        </p:spPr>
        <p:txBody>
          <a:bodyPr wrap="none" lIns="90000" tIns="43200" rIns="90000" bIns="43200" anchor="ctr"/>
          <a:lstStyle/>
          <a:p>
            <a:endParaRPr lang="zh-CN" altLang="en-US"/>
          </a:p>
        </p:txBody>
      </p:sp>
      <p:sp>
        <p:nvSpPr>
          <p:cNvPr id="65545" name="Text Box 9"/>
          <p:cNvSpPr txBox="1">
            <a:spLocks noChangeArrowheads="1"/>
          </p:cNvSpPr>
          <p:nvPr/>
        </p:nvSpPr>
        <p:spPr bwMode="auto">
          <a:xfrm>
            <a:off x="3995738" y="4797425"/>
            <a:ext cx="1439862" cy="779463"/>
          </a:xfrm>
          <a:prstGeom prst="rect">
            <a:avLst/>
          </a:prstGeom>
          <a:noFill/>
          <a:ln w="9525">
            <a:noFill/>
            <a:miter lim="800000"/>
            <a:headEnd/>
            <a:tailEnd/>
          </a:ln>
        </p:spPr>
        <p:txBody>
          <a:bodyPr>
            <a:spAutoFit/>
          </a:bodyPr>
          <a:lstStyle/>
          <a:p>
            <a:pPr>
              <a:spcBef>
                <a:spcPct val="50000"/>
              </a:spcBef>
            </a:pPr>
            <a:r>
              <a:rPr lang="zh-CN" altLang="en-US" b="1"/>
              <a:t>接入网</a:t>
            </a:r>
          </a:p>
          <a:p>
            <a:pPr>
              <a:spcBef>
                <a:spcPct val="50000"/>
              </a:spcBef>
            </a:pPr>
            <a:r>
              <a:rPr lang="zh-CN" altLang="en-US" b="1"/>
              <a:t>（校园网）</a:t>
            </a:r>
          </a:p>
        </p:txBody>
      </p:sp>
      <p:sp>
        <p:nvSpPr>
          <p:cNvPr id="65546" name="Text Box 10"/>
          <p:cNvSpPr txBox="1">
            <a:spLocks noChangeArrowheads="1"/>
          </p:cNvSpPr>
          <p:nvPr/>
        </p:nvSpPr>
        <p:spPr bwMode="auto">
          <a:xfrm>
            <a:off x="7164388" y="4292600"/>
            <a:ext cx="1295400" cy="641350"/>
          </a:xfrm>
          <a:prstGeom prst="rect">
            <a:avLst/>
          </a:prstGeom>
          <a:noFill/>
          <a:ln w="9525">
            <a:noFill/>
            <a:miter lim="800000"/>
            <a:headEnd/>
            <a:tailEnd/>
          </a:ln>
        </p:spPr>
        <p:txBody>
          <a:bodyPr>
            <a:spAutoFit/>
          </a:bodyPr>
          <a:lstStyle/>
          <a:p>
            <a:pPr>
              <a:spcBef>
                <a:spcPct val="50000"/>
              </a:spcBef>
            </a:pPr>
            <a:r>
              <a:rPr lang="zh-CN" altLang="en-US" b="1"/>
              <a:t>接入网（无线）</a:t>
            </a:r>
          </a:p>
        </p:txBody>
      </p:sp>
      <p:grpSp>
        <p:nvGrpSpPr>
          <p:cNvPr id="2" name="Group 11"/>
          <p:cNvGrpSpPr>
            <a:grpSpLocks/>
          </p:cNvGrpSpPr>
          <p:nvPr/>
        </p:nvGrpSpPr>
        <p:grpSpPr bwMode="auto">
          <a:xfrm>
            <a:off x="7019925" y="6021388"/>
            <a:ext cx="649288" cy="388937"/>
            <a:chOff x="494" y="1956"/>
            <a:chExt cx="560" cy="266"/>
          </a:xfrm>
        </p:grpSpPr>
        <p:sp>
          <p:nvSpPr>
            <p:cNvPr id="1273" name="Freeform 12"/>
            <p:cNvSpPr>
              <a:spLocks/>
            </p:cNvSpPr>
            <p:nvPr/>
          </p:nvSpPr>
          <p:spPr bwMode="auto">
            <a:xfrm flipH="1">
              <a:off x="760" y="2024"/>
              <a:ext cx="180" cy="88"/>
            </a:xfrm>
            <a:custGeom>
              <a:avLst/>
              <a:gdLst>
                <a:gd name="T0" fmla="*/ 416 w 416"/>
                <a:gd name="T1" fmla="*/ 0 h 237"/>
                <a:gd name="T2" fmla="*/ 373 w 416"/>
                <a:gd name="T3" fmla="*/ 5 h 237"/>
                <a:gd name="T4" fmla="*/ 321 w 416"/>
                <a:gd name="T5" fmla="*/ 9 h 237"/>
                <a:gd name="T6" fmla="*/ 298 w 416"/>
                <a:gd name="T7" fmla="*/ 16 h 237"/>
                <a:gd name="T8" fmla="*/ 280 w 416"/>
                <a:gd name="T9" fmla="*/ 19 h 237"/>
                <a:gd name="T10" fmla="*/ 273 w 416"/>
                <a:gd name="T11" fmla="*/ 21 h 237"/>
                <a:gd name="T12" fmla="*/ 269 w 416"/>
                <a:gd name="T13" fmla="*/ 23 h 237"/>
                <a:gd name="T14" fmla="*/ 267 w 416"/>
                <a:gd name="T15" fmla="*/ 28 h 237"/>
                <a:gd name="T16" fmla="*/ 260 w 416"/>
                <a:gd name="T17" fmla="*/ 40 h 237"/>
                <a:gd name="T18" fmla="*/ 253 w 416"/>
                <a:gd name="T19" fmla="*/ 54 h 237"/>
                <a:gd name="T20" fmla="*/ 235 w 416"/>
                <a:gd name="T21" fmla="*/ 87 h 237"/>
                <a:gd name="T22" fmla="*/ 228 w 416"/>
                <a:gd name="T23" fmla="*/ 103 h 237"/>
                <a:gd name="T24" fmla="*/ 221 w 416"/>
                <a:gd name="T25" fmla="*/ 110 h 237"/>
                <a:gd name="T26" fmla="*/ 219 w 416"/>
                <a:gd name="T27" fmla="*/ 115 h 237"/>
                <a:gd name="T28" fmla="*/ 215 w 416"/>
                <a:gd name="T29" fmla="*/ 120 h 237"/>
                <a:gd name="T30" fmla="*/ 212 w 416"/>
                <a:gd name="T31" fmla="*/ 122 h 237"/>
                <a:gd name="T32" fmla="*/ 208 w 416"/>
                <a:gd name="T33" fmla="*/ 122 h 237"/>
                <a:gd name="T34" fmla="*/ 201 w 416"/>
                <a:gd name="T35" fmla="*/ 124 h 237"/>
                <a:gd name="T36" fmla="*/ 188 w 416"/>
                <a:gd name="T37" fmla="*/ 127 h 237"/>
                <a:gd name="T38" fmla="*/ 163 w 416"/>
                <a:gd name="T39" fmla="*/ 131 h 237"/>
                <a:gd name="T40" fmla="*/ 136 w 416"/>
                <a:gd name="T41" fmla="*/ 134 h 237"/>
                <a:gd name="T42" fmla="*/ 77 w 416"/>
                <a:gd name="T43" fmla="*/ 141 h 237"/>
                <a:gd name="T44" fmla="*/ 48 w 416"/>
                <a:gd name="T45" fmla="*/ 145 h 237"/>
                <a:gd name="T46" fmla="*/ 25 w 416"/>
                <a:gd name="T47" fmla="*/ 150 h 237"/>
                <a:gd name="T48" fmla="*/ 20 w 416"/>
                <a:gd name="T49" fmla="*/ 150 h 237"/>
                <a:gd name="T50" fmla="*/ 14 w 416"/>
                <a:gd name="T51" fmla="*/ 150 h 237"/>
                <a:gd name="T52" fmla="*/ 11 w 416"/>
                <a:gd name="T53" fmla="*/ 152 h 237"/>
                <a:gd name="T54" fmla="*/ 9 w 416"/>
                <a:gd name="T55" fmla="*/ 157 h 237"/>
                <a:gd name="T56" fmla="*/ 5 w 416"/>
                <a:gd name="T57" fmla="*/ 159 h 237"/>
                <a:gd name="T58" fmla="*/ 2 w 416"/>
                <a:gd name="T59" fmla="*/ 162 h 237"/>
                <a:gd name="T60" fmla="*/ 2 w 416"/>
                <a:gd name="T61" fmla="*/ 164 h 237"/>
                <a:gd name="T62" fmla="*/ 2 w 416"/>
                <a:gd name="T63" fmla="*/ 169 h 237"/>
                <a:gd name="T64" fmla="*/ 0 w 416"/>
                <a:gd name="T65" fmla="*/ 171 h 237"/>
                <a:gd name="T66" fmla="*/ 0 w 416"/>
                <a:gd name="T67" fmla="*/ 176 h 237"/>
                <a:gd name="T68" fmla="*/ 0 w 416"/>
                <a:gd name="T69" fmla="*/ 178 h 237"/>
                <a:gd name="T70" fmla="*/ 0 w 416"/>
                <a:gd name="T71" fmla="*/ 183 h 237"/>
                <a:gd name="T72" fmla="*/ 0 w 416"/>
                <a:gd name="T73" fmla="*/ 185 h 237"/>
                <a:gd name="T74" fmla="*/ 2 w 416"/>
                <a:gd name="T75" fmla="*/ 195 h 237"/>
                <a:gd name="T76" fmla="*/ 5 w 416"/>
                <a:gd name="T77" fmla="*/ 202 h 237"/>
                <a:gd name="T78" fmla="*/ 7 w 416"/>
                <a:gd name="T79" fmla="*/ 209 h 237"/>
                <a:gd name="T80" fmla="*/ 11 w 416"/>
                <a:gd name="T81" fmla="*/ 218 h 237"/>
                <a:gd name="T82" fmla="*/ 16 w 416"/>
                <a:gd name="T83" fmla="*/ 225 h 237"/>
                <a:gd name="T84" fmla="*/ 20 w 416"/>
                <a:gd name="T85" fmla="*/ 232 h 237"/>
                <a:gd name="T86" fmla="*/ 221 w 416"/>
                <a:gd name="T87" fmla="*/ 136 h 23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16"/>
                <a:gd name="T133" fmla="*/ 0 h 237"/>
                <a:gd name="T134" fmla="*/ 416 w 416"/>
                <a:gd name="T135" fmla="*/ 237 h 23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16" h="237">
                  <a:moveTo>
                    <a:pt x="416" y="0"/>
                  </a:moveTo>
                  <a:lnTo>
                    <a:pt x="416" y="0"/>
                  </a:lnTo>
                  <a:lnTo>
                    <a:pt x="393" y="0"/>
                  </a:lnTo>
                  <a:lnTo>
                    <a:pt x="373" y="5"/>
                  </a:lnTo>
                  <a:lnTo>
                    <a:pt x="348" y="7"/>
                  </a:lnTo>
                  <a:lnTo>
                    <a:pt x="321" y="9"/>
                  </a:lnTo>
                  <a:lnTo>
                    <a:pt x="309" y="12"/>
                  </a:lnTo>
                  <a:lnTo>
                    <a:pt x="298" y="16"/>
                  </a:lnTo>
                  <a:lnTo>
                    <a:pt x="287" y="19"/>
                  </a:lnTo>
                  <a:lnTo>
                    <a:pt x="280" y="19"/>
                  </a:lnTo>
                  <a:lnTo>
                    <a:pt x="276" y="21"/>
                  </a:lnTo>
                  <a:lnTo>
                    <a:pt x="273" y="21"/>
                  </a:lnTo>
                  <a:lnTo>
                    <a:pt x="271" y="21"/>
                  </a:lnTo>
                  <a:lnTo>
                    <a:pt x="269" y="23"/>
                  </a:lnTo>
                  <a:lnTo>
                    <a:pt x="269" y="26"/>
                  </a:lnTo>
                  <a:lnTo>
                    <a:pt x="267" y="28"/>
                  </a:lnTo>
                  <a:lnTo>
                    <a:pt x="264" y="33"/>
                  </a:lnTo>
                  <a:lnTo>
                    <a:pt x="260" y="40"/>
                  </a:lnTo>
                  <a:lnTo>
                    <a:pt x="258" y="47"/>
                  </a:lnTo>
                  <a:lnTo>
                    <a:pt x="253" y="54"/>
                  </a:lnTo>
                  <a:lnTo>
                    <a:pt x="244" y="70"/>
                  </a:lnTo>
                  <a:lnTo>
                    <a:pt x="235" y="87"/>
                  </a:lnTo>
                  <a:lnTo>
                    <a:pt x="230" y="94"/>
                  </a:lnTo>
                  <a:lnTo>
                    <a:pt x="228" y="103"/>
                  </a:lnTo>
                  <a:lnTo>
                    <a:pt x="221" y="108"/>
                  </a:lnTo>
                  <a:lnTo>
                    <a:pt x="221" y="110"/>
                  </a:lnTo>
                  <a:lnTo>
                    <a:pt x="221" y="113"/>
                  </a:lnTo>
                  <a:lnTo>
                    <a:pt x="219" y="115"/>
                  </a:lnTo>
                  <a:lnTo>
                    <a:pt x="217" y="117"/>
                  </a:lnTo>
                  <a:lnTo>
                    <a:pt x="215" y="120"/>
                  </a:lnTo>
                  <a:lnTo>
                    <a:pt x="212" y="122"/>
                  </a:lnTo>
                  <a:lnTo>
                    <a:pt x="208" y="122"/>
                  </a:lnTo>
                  <a:lnTo>
                    <a:pt x="203" y="122"/>
                  </a:lnTo>
                  <a:lnTo>
                    <a:pt x="201" y="124"/>
                  </a:lnTo>
                  <a:lnTo>
                    <a:pt x="197" y="124"/>
                  </a:lnTo>
                  <a:lnTo>
                    <a:pt x="188" y="127"/>
                  </a:lnTo>
                  <a:lnTo>
                    <a:pt x="176" y="129"/>
                  </a:lnTo>
                  <a:lnTo>
                    <a:pt x="163" y="131"/>
                  </a:lnTo>
                  <a:lnTo>
                    <a:pt x="149" y="131"/>
                  </a:lnTo>
                  <a:lnTo>
                    <a:pt x="136" y="134"/>
                  </a:lnTo>
                  <a:lnTo>
                    <a:pt x="104" y="138"/>
                  </a:lnTo>
                  <a:lnTo>
                    <a:pt x="77" y="141"/>
                  </a:lnTo>
                  <a:lnTo>
                    <a:pt x="61" y="143"/>
                  </a:lnTo>
                  <a:lnTo>
                    <a:pt x="48" y="145"/>
                  </a:lnTo>
                  <a:lnTo>
                    <a:pt x="36" y="148"/>
                  </a:lnTo>
                  <a:lnTo>
                    <a:pt x="25" y="150"/>
                  </a:lnTo>
                  <a:lnTo>
                    <a:pt x="20" y="150"/>
                  </a:lnTo>
                  <a:lnTo>
                    <a:pt x="18" y="150"/>
                  </a:lnTo>
                  <a:lnTo>
                    <a:pt x="14" y="150"/>
                  </a:lnTo>
                  <a:lnTo>
                    <a:pt x="11" y="152"/>
                  </a:lnTo>
                  <a:lnTo>
                    <a:pt x="11" y="155"/>
                  </a:lnTo>
                  <a:lnTo>
                    <a:pt x="9" y="157"/>
                  </a:lnTo>
                  <a:lnTo>
                    <a:pt x="7" y="157"/>
                  </a:lnTo>
                  <a:lnTo>
                    <a:pt x="5" y="159"/>
                  </a:lnTo>
                  <a:lnTo>
                    <a:pt x="2" y="162"/>
                  </a:lnTo>
                  <a:lnTo>
                    <a:pt x="2" y="164"/>
                  </a:lnTo>
                  <a:lnTo>
                    <a:pt x="2" y="166"/>
                  </a:lnTo>
                  <a:lnTo>
                    <a:pt x="2" y="169"/>
                  </a:lnTo>
                  <a:lnTo>
                    <a:pt x="0" y="169"/>
                  </a:lnTo>
                  <a:lnTo>
                    <a:pt x="0" y="171"/>
                  </a:lnTo>
                  <a:lnTo>
                    <a:pt x="0" y="173"/>
                  </a:lnTo>
                  <a:lnTo>
                    <a:pt x="0" y="176"/>
                  </a:lnTo>
                  <a:lnTo>
                    <a:pt x="0" y="178"/>
                  </a:lnTo>
                  <a:lnTo>
                    <a:pt x="0" y="181"/>
                  </a:lnTo>
                  <a:lnTo>
                    <a:pt x="0" y="183"/>
                  </a:lnTo>
                  <a:lnTo>
                    <a:pt x="0" y="185"/>
                  </a:lnTo>
                  <a:lnTo>
                    <a:pt x="2" y="190"/>
                  </a:lnTo>
                  <a:lnTo>
                    <a:pt x="2" y="195"/>
                  </a:lnTo>
                  <a:lnTo>
                    <a:pt x="2" y="197"/>
                  </a:lnTo>
                  <a:lnTo>
                    <a:pt x="5" y="202"/>
                  </a:lnTo>
                  <a:lnTo>
                    <a:pt x="7" y="204"/>
                  </a:lnTo>
                  <a:lnTo>
                    <a:pt x="7" y="209"/>
                  </a:lnTo>
                  <a:lnTo>
                    <a:pt x="9" y="213"/>
                  </a:lnTo>
                  <a:lnTo>
                    <a:pt x="11" y="218"/>
                  </a:lnTo>
                  <a:lnTo>
                    <a:pt x="14" y="223"/>
                  </a:lnTo>
                  <a:lnTo>
                    <a:pt x="16" y="225"/>
                  </a:lnTo>
                  <a:lnTo>
                    <a:pt x="20" y="230"/>
                  </a:lnTo>
                  <a:lnTo>
                    <a:pt x="20" y="232"/>
                  </a:lnTo>
                  <a:lnTo>
                    <a:pt x="25" y="237"/>
                  </a:lnTo>
                  <a:lnTo>
                    <a:pt x="221" y="136"/>
                  </a:lnTo>
                  <a:lnTo>
                    <a:pt x="416" y="0"/>
                  </a:lnTo>
                  <a:close/>
                </a:path>
              </a:pathLst>
            </a:custGeom>
            <a:solidFill>
              <a:srgbClr val="989898"/>
            </a:solidFill>
            <a:ln w="9525">
              <a:noFill/>
              <a:round/>
              <a:headEnd/>
              <a:tailEnd/>
            </a:ln>
          </p:spPr>
          <p:txBody>
            <a:bodyPr lIns="0" tIns="0" rIns="0"/>
            <a:lstStyle/>
            <a:p>
              <a:endParaRPr lang="zh-CN" altLang="en-US"/>
            </a:p>
          </p:txBody>
        </p:sp>
        <p:sp>
          <p:nvSpPr>
            <p:cNvPr id="1274" name="Freeform 13"/>
            <p:cNvSpPr>
              <a:spLocks/>
            </p:cNvSpPr>
            <p:nvPr/>
          </p:nvSpPr>
          <p:spPr bwMode="auto">
            <a:xfrm flipH="1">
              <a:off x="807" y="2092"/>
              <a:ext cx="117" cy="127"/>
            </a:xfrm>
            <a:custGeom>
              <a:avLst/>
              <a:gdLst>
                <a:gd name="T0" fmla="*/ 129 w 271"/>
                <a:gd name="T1" fmla="*/ 340 h 343"/>
                <a:gd name="T2" fmla="*/ 102 w 271"/>
                <a:gd name="T3" fmla="*/ 333 h 343"/>
                <a:gd name="T4" fmla="*/ 84 w 271"/>
                <a:gd name="T5" fmla="*/ 329 h 343"/>
                <a:gd name="T6" fmla="*/ 70 w 271"/>
                <a:gd name="T7" fmla="*/ 324 h 343"/>
                <a:gd name="T8" fmla="*/ 61 w 271"/>
                <a:gd name="T9" fmla="*/ 322 h 343"/>
                <a:gd name="T10" fmla="*/ 59 w 271"/>
                <a:gd name="T11" fmla="*/ 319 h 343"/>
                <a:gd name="T12" fmla="*/ 52 w 271"/>
                <a:gd name="T13" fmla="*/ 310 h 343"/>
                <a:gd name="T14" fmla="*/ 45 w 271"/>
                <a:gd name="T15" fmla="*/ 296 h 343"/>
                <a:gd name="T16" fmla="*/ 39 w 271"/>
                <a:gd name="T17" fmla="*/ 277 h 343"/>
                <a:gd name="T18" fmla="*/ 27 w 271"/>
                <a:gd name="T19" fmla="*/ 253 h 343"/>
                <a:gd name="T20" fmla="*/ 18 w 271"/>
                <a:gd name="T21" fmla="*/ 223 h 343"/>
                <a:gd name="T22" fmla="*/ 12 w 271"/>
                <a:gd name="T23" fmla="*/ 197 h 343"/>
                <a:gd name="T24" fmla="*/ 5 w 271"/>
                <a:gd name="T25" fmla="*/ 171 h 343"/>
                <a:gd name="T26" fmla="*/ 3 w 271"/>
                <a:gd name="T27" fmla="*/ 146 h 343"/>
                <a:gd name="T28" fmla="*/ 0 w 271"/>
                <a:gd name="T29" fmla="*/ 125 h 343"/>
                <a:gd name="T30" fmla="*/ 0 w 271"/>
                <a:gd name="T31" fmla="*/ 106 h 343"/>
                <a:gd name="T32" fmla="*/ 0 w 271"/>
                <a:gd name="T33" fmla="*/ 89 h 343"/>
                <a:gd name="T34" fmla="*/ 3 w 271"/>
                <a:gd name="T35" fmla="*/ 73 h 343"/>
                <a:gd name="T36" fmla="*/ 5 w 271"/>
                <a:gd name="T37" fmla="*/ 56 h 343"/>
                <a:gd name="T38" fmla="*/ 12 w 271"/>
                <a:gd name="T39" fmla="*/ 45 h 343"/>
                <a:gd name="T40" fmla="*/ 18 w 271"/>
                <a:gd name="T41" fmla="*/ 33 h 343"/>
                <a:gd name="T42" fmla="*/ 30 w 271"/>
                <a:gd name="T43" fmla="*/ 24 h 343"/>
                <a:gd name="T44" fmla="*/ 41 w 271"/>
                <a:gd name="T45" fmla="*/ 17 h 343"/>
                <a:gd name="T46" fmla="*/ 57 w 271"/>
                <a:gd name="T47" fmla="*/ 10 h 343"/>
                <a:gd name="T48" fmla="*/ 68 w 271"/>
                <a:gd name="T49" fmla="*/ 5 h 343"/>
                <a:gd name="T50" fmla="*/ 82 w 271"/>
                <a:gd name="T51" fmla="*/ 3 h 343"/>
                <a:gd name="T52" fmla="*/ 100 w 271"/>
                <a:gd name="T53" fmla="*/ 0 h 343"/>
                <a:gd name="T54" fmla="*/ 113 w 271"/>
                <a:gd name="T55" fmla="*/ 0 h 343"/>
                <a:gd name="T56" fmla="*/ 124 w 271"/>
                <a:gd name="T57" fmla="*/ 0 h 343"/>
                <a:gd name="T58" fmla="*/ 138 w 271"/>
                <a:gd name="T59" fmla="*/ 0 h 343"/>
                <a:gd name="T60" fmla="*/ 149 w 271"/>
                <a:gd name="T61" fmla="*/ 3 h 343"/>
                <a:gd name="T62" fmla="*/ 163 w 271"/>
                <a:gd name="T63" fmla="*/ 5 h 343"/>
                <a:gd name="T64" fmla="*/ 176 w 271"/>
                <a:gd name="T65" fmla="*/ 10 h 343"/>
                <a:gd name="T66" fmla="*/ 185 w 271"/>
                <a:gd name="T67" fmla="*/ 14 h 343"/>
                <a:gd name="T68" fmla="*/ 199 w 271"/>
                <a:gd name="T69" fmla="*/ 19 h 343"/>
                <a:gd name="T70" fmla="*/ 210 w 271"/>
                <a:gd name="T71" fmla="*/ 26 h 343"/>
                <a:gd name="T72" fmla="*/ 219 w 271"/>
                <a:gd name="T73" fmla="*/ 33 h 343"/>
                <a:gd name="T74" fmla="*/ 228 w 271"/>
                <a:gd name="T75" fmla="*/ 40 h 343"/>
                <a:gd name="T76" fmla="*/ 237 w 271"/>
                <a:gd name="T77" fmla="*/ 49 h 343"/>
                <a:gd name="T78" fmla="*/ 246 w 271"/>
                <a:gd name="T79" fmla="*/ 59 h 343"/>
                <a:gd name="T80" fmla="*/ 253 w 271"/>
                <a:gd name="T81" fmla="*/ 68 h 343"/>
                <a:gd name="T82" fmla="*/ 258 w 271"/>
                <a:gd name="T83" fmla="*/ 80 h 343"/>
                <a:gd name="T84" fmla="*/ 264 w 271"/>
                <a:gd name="T85" fmla="*/ 92 h 343"/>
                <a:gd name="T86" fmla="*/ 269 w 271"/>
                <a:gd name="T87" fmla="*/ 103 h 343"/>
                <a:gd name="T88" fmla="*/ 271 w 271"/>
                <a:gd name="T89" fmla="*/ 115 h 343"/>
                <a:gd name="T90" fmla="*/ 269 w 271"/>
                <a:gd name="T91" fmla="*/ 129 h 343"/>
                <a:gd name="T92" fmla="*/ 267 w 271"/>
                <a:gd name="T93" fmla="*/ 143 h 343"/>
                <a:gd name="T94" fmla="*/ 264 w 271"/>
                <a:gd name="T95" fmla="*/ 160 h 343"/>
                <a:gd name="T96" fmla="*/ 258 w 271"/>
                <a:gd name="T97" fmla="*/ 174 h 343"/>
                <a:gd name="T98" fmla="*/ 251 w 271"/>
                <a:gd name="T99" fmla="*/ 188 h 343"/>
                <a:gd name="T100" fmla="*/ 240 w 271"/>
                <a:gd name="T101" fmla="*/ 209 h 343"/>
                <a:gd name="T102" fmla="*/ 231 w 271"/>
                <a:gd name="T103" fmla="*/ 225 h 343"/>
                <a:gd name="T104" fmla="*/ 213 w 271"/>
                <a:gd name="T105" fmla="*/ 251 h 343"/>
                <a:gd name="T106" fmla="*/ 199 w 271"/>
                <a:gd name="T107" fmla="*/ 270 h 343"/>
                <a:gd name="T108" fmla="*/ 179 w 271"/>
                <a:gd name="T109" fmla="*/ 293 h 343"/>
                <a:gd name="T110" fmla="*/ 161 w 271"/>
                <a:gd name="T111" fmla="*/ 314 h 343"/>
                <a:gd name="T112" fmla="*/ 143 w 271"/>
                <a:gd name="T113" fmla="*/ 336 h 34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71"/>
                <a:gd name="T172" fmla="*/ 0 h 343"/>
                <a:gd name="T173" fmla="*/ 271 w 271"/>
                <a:gd name="T174" fmla="*/ 343 h 34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71" h="343">
                  <a:moveTo>
                    <a:pt x="136" y="343"/>
                  </a:moveTo>
                  <a:lnTo>
                    <a:pt x="136" y="343"/>
                  </a:lnTo>
                  <a:lnTo>
                    <a:pt x="129" y="340"/>
                  </a:lnTo>
                  <a:lnTo>
                    <a:pt x="120" y="338"/>
                  </a:lnTo>
                  <a:lnTo>
                    <a:pt x="109" y="336"/>
                  </a:lnTo>
                  <a:lnTo>
                    <a:pt x="102" y="333"/>
                  </a:lnTo>
                  <a:lnTo>
                    <a:pt x="95" y="331"/>
                  </a:lnTo>
                  <a:lnTo>
                    <a:pt x="88" y="331"/>
                  </a:lnTo>
                  <a:lnTo>
                    <a:pt x="84" y="329"/>
                  </a:lnTo>
                  <a:lnTo>
                    <a:pt x="77" y="329"/>
                  </a:lnTo>
                  <a:lnTo>
                    <a:pt x="73" y="326"/>
                  </a:lnTo>
                  <a:lnTo>
                    <a:pt x="70" y="324"/>
                  </a:lnTo>
                  <a:lnTo>
                    <a:pt x="68" y="324"/>
                  </a:lnTo>
                  <a:lnTo>
                    <a:pt x="64" y="322"/>
                  </a:lnTo>
                  <a:lnTo>
                    <a:pt x="61" y="322"/>
                  </a:lnTo>
                  <a:lnTo>
                    <a:pt x="61" y="319"/>
                  </a:lnTo>
                  <a:lnTo>
                    <a:pt x="59" y="319"/>
                  </a:lnTo>
                  <a:lnTo>
                    <a:pt x="57" y="317"/>
                  </a:lnTo>
                  <a:lnTo>
                    <a:pt x="54" y="314"/>
                  </a:lnTo>
                  <a:lnTo>
                    <a:pt x="52" y="310"/>
                  </a:lnTo>
                  <a:lnTo>
                    <a:pt x="50" y="305"/>
                  </a:lnTo>
                  <a:lnTo>
                    <a:pt x="50" y="303"/>
                  </a:lnTo>
                  <a:lnTo>
                    <a:pt x="45" y="296"/>
                  </a:lnTo>
                  <a:lnTo>
                    <a:pt x="43" y="291"/>
                  </a:lnTo>
                  <a:lnTo>
                    <a:pt x="41" y="286"/>
                  </a:lnTo>
                  <a:lnTo>
                    <a:pt x="39" y="277"/>
                  </a:lnTo>
                  <a:lnTo>
                    <a:pt x="32" y="268"/>
                  </a:lnTo>
                  <a:lnTo>
                    <a:pt x="30" y="256"/>
                  </a:lnTo>
                  <a:lnTo>
                    <a:pt x="27" y="253"/>
                  </a:lnTo>
                  <a:lnTo>
                    <a:pt x="25" y="246"/>
                  </a:lnTo>
                  <a:lnTo>
                    <a:pt x="21" y="235"/>
                  </a:lnTo>
                  <a:lnTo>
                    <a:pt x="18" y="223"/>
                  </a:lnTo>
                  <a:lnTo>
                    <a:pt x="14" y="209"/>
                  </a:lnTo>
                  <a:lnTo>
                    <a:pt x="12" y="204"/>
                  </a:lnTo>
                  <a:lnTo>
                    <a:pt x="12" y="197"/>
                  </a:lnTo>
                  <a:lnTo>
                    <a:pt x="12" y="190"/>
                  </a:lnTo>
                  <a:lnTo>
                    <a:pt x="9" y="183"/>
                  </a:lnTo>
                  <a:lnTo>
                    <a:pt x="5" y="171"/>
                  </a:lnTo>
                  <a:lnTo>
                    <a:pt x="5" y="164"/>
                  </a:lnTo>
                  <a:lnTo>
                    <a:pt x="3" y="160"/>
                  </a:lnTo>
                  <a:lnTo>
                    <a:pt x="3" y="146"/>
                  </a:lnTo>
                  <a:lnTo>
                    <a:pt x="3" y="139"/>
                  </a:lnTo>
                  <a:lnTo>
                    <a:pt x="0" y="132"/>
                  </a:lnTo>
                  <a:lnTo>
                    <a:pt x="0" y="125"/>
                  </a:lnTo>
                  <a:lnTo>
                    <a:pt x="0" y="120"/>
                  </a:lnTo>
                  <a:lnTo>
                    <a:pt x="0" y="113"/>
                  </a:lnTo>
                  <a:lnTo>
                    <a:pt x="0" y="106"/>
                  </a:lnTo>
                  <a:lnTo>
                    <a:pt x="0" y="101"/>
                  </a:lnTo>
                  <a:lnTo>
                    <a:pt x="0" y="94"/>
                  </a:lnTo>
                  <a:lnTo>
                    <a:pt x="0" y="89"/>
                  </a:lnTo>
                  <a:lnTo>
                    <a:pt x="0" y="85"/>
                  </a:lnTo>
                  <a:lnTo>
                    <a:pt x="3" y="78"/>
                  </a:lnTo>
                  <a:lnTo>
                    <a:pt x="3" y="73"/>
                  </a:lnTo>
                  <a:lnTo>
                    <a:pt x="3" y="66"/>
                  </a:lnTo>
                  <a:lnTo>
                    <a:pt x="3" y="64"/>
                  </a:lnTo>
                  <a:lnTo>
                    <a:pt x="5" y="56"/>
                  </a:lnTo>
                  <a:lnTo>
                    <a:pt x="7" y="54"/>
                  </a:lnTo>
                  <a:lnTo>
                    <a:pt x="9" y="47"/>
                  </a:lnTo>
                  <a:lnTo>
                    <a:pt x="12" y="45"/>
                  </a:lnTo>
                  <a:lnTo>
                    <a:pt x="12" y="40"/>
                  </a:lnTo>
                  <a:lnTo>
                    <a:pt x="16" y="38"/>
                  </a:lnTo>
                  <a:lnTo>
                    <a:pt x="18" y="33"/>
                  </a:lnTo>
                  <a:lnTo>
                    <a:pt x="21" y="28"/>
                  </a:lnTo>
                  <a:lnTo>
                    <a:pt x="25" y="26"/>
                  </a:lnTo>
                  <a:lnTo>
                    <a:pt x="30" y="24"/>
                  </a:lnTo>
                  <a:lnTo>
                    <a:pt x="32" y="19"/>
                  </a:lnTo>
                  <a:lnTo>
                    <a:pt x="36" y="19"/>
                  </a:lnTo>
                  <a:lnTo>
                    <a:pt x="41" y="17"/>
                  </a:lnTo>
                  <a:lnTo>
                    <a:pt x="43" y="14"/>
                  </a:lnTo>
                  <a:lnTo>
                    <a:pt x="52" y="10"/>
                  </a:lnTo>
                  <a:lnTo>
                    <a:pt x="57" y="10"/>
                  </a:lnTo>
                  <a:lnTo>
                    <a:pt x="61" y="10"/>
                  </a:lnTo>
                  <a:lnTo>
                    <a:pt x="66" y="7"/>
                  </a:lnTo>
                  <a:lnTo>
                    <a:pt x="68" y="5"/>
                  </a:lnTo>
                  <a:lnTo>
                    <a:pt x="75" y="5"/>
                  </a:lnTo>
                  <a:lnTo>
                    <a:pt x="77" y="3"/>
                  </a:lnTo>
                  <a:lnTo>
                    <a:pt x="82" y="3"/>
                  </a:lnTo>
                  <a:lnTo>
                    <a:pt x="86" y="0"/>
                  </a:lnTo>
                  <a:lnTo>
                    <a:pt x="95" y="0"/>
                  </a:lnTo>
                  <a:lnTo>
                    <a:pt x="100" y="0"/>
                  </a:lnTo>
                  <a:lnTo>
                    <a:pt x="104" y="0"/>
                  </a:lnTo>
                  <a:lnTo>
                    <a:pt x="109" y="0"/>
                  </a:lnTo>
                  <a:lnTo>
                    <a:pt x="113" y="0"/>
                  </a:lnTo>
                  <a:lnTo>
                    <a:pt x="118" y="0"/>
                  </a:lnTo>
                  <a:lnTo>
                    <a:pt x="122" y="0"/>
                  </a:lnTo>
                  <a:lnTo>
                    <a:pt x="124" y="0"/>
                  </a:lnTo>
                  <a:lnTo>
                    <a:pt x="131" y="0"/>
                  </a:lnTo>
                  <a:lnTo>
                    <a:pt x="134" y="0"/>
                  </a:lnTo>
                  <a:lnTo>
                    <a:pt x="138" y="0"/>
                  </a:lnTo>
                  <a:lnTo>
                    <a:pt x="143" y="0"/>
                  </a:lnTo>
                  <a:lnTo>
                    <a:pt x="147" y="0"/>
                  </a:lnTo>
                  <a:lnTo>
                    <a:pt x="149" y="3"/>
                  </a:lnTo>
                  <a:lnTo>
                    <a:pt x="156" y="3"/>
                  </a:lnTo>
                  <a:lnTo>
                    <a:pt x="158" y="5"/>
                  </a:lnTo>
                  <a:lnTo>
                    <a:pt x="163" y="5"/>
                  </a:lnTo>
                  <a:lnTo>
                    <a:pt x="167" y="7"/>
                  </a:lnTo>
                  <a:lnTo>
                    <a:pt x="172" y="10"/>
                  </a:lnTo>
                  <a:lnTo>
                    <a:pt x="176" y="10"/>
                  </a:lnTo>
                  <a:lnTo>
                    <a:pt x="179" y="10"/>
                  </a:lnTo>
                  <a:lnTo>
                    <a:pt x="183" y="12"/>
                  </a:lnTo>
                  <a:lnTo>
                    <a:pt x="185" y="14"/>
                  </a:lnTo>
                  <a:lnTo>
                    <a:pt x="192" y="17"/>
                  </a:lnTo>
                  <a:lnTo>
                    <a:pt x="194" y="19"/>
                  </a:lnTo>
                  <a:lnTo>
                    <a:pt x="199" y="19"/>
                  </a:lnTo>
                  <a:lnTo>
                    <a:pt x="203" y="21"/>
                  </a:lnTo>
                  <a:lnTo>
                    <a:pt x="206" y="24"/>
                  </a:lnTo>
                  <a:lnTo>
                    <a:pt x="210" y="26"/>
                  </a:lnTo>
                  <a:lnTo>
                    <a:pt x="213" y="28"/>
                  </a:lnTo>
                  <a:lnTo>
                    <a:pt x="215" y="31"/>
                  </a:lnTo>
                  <a:lnTo>
                    <a:pt x="219" y="33"/>
                  </a:lnTo>
                  <a:lnTo>
                    <a:pt x="222" y="35"/>
                  </a:lnTo>
                  <a:lnTo>
                    <a:pt x="226" y="38"/>
                  </a:lnTo>
                  <a:lnTo>
                    <a:pt x="228" y="40"/>
                  </a:lnTo>
                  <a:lnTo>
                    <a:pt x="231" y="42"/>
                  </a:lnTo>
                  <a:lnTo>
                    <a:pt x="235" y="47"/>
                  </a:lnTo>
                  <a:lnTo>
                    <a:pt x="237" y="49"/>
                  </a:lnTo>
                  <a:lnTo>
                    <a:pt x="240" y="52"/>
                  </a:lnTo>
                  <a:lnTo>
                    <a:pt x="242" y="56"/>
                  </a:lnTo>
                  <a:lnTo>
                    <a:pt x="246" y="59"/>
                  </a:lnTo>
                  <a:lnTo>
                    <a:pt x="249" y="61"/>
                  </a:lnTo>
                  <a:lnTo>
                    <a:pt x="251" y="66"/>
                  </a:lnTo>
                  <a:lnTo>
                    <a:pt x="253" y="68"/>
                  </a:lnTo>
                  <a:lnTo>
                    <a:pt x="255" y="73"/>
                  </a:lnTo>
                  <a:lnTo>
                    <a:pt x="258" y="75"/>
                  </a:lnTo>
                  <a:lnTo>
                    <a:pt x="258" y="80"/>
                  </a:lnTo>
                  <a:lnTo>
                    <a:pt x="260" y="85"/>
                  </a:lnTo>
                  <a:lnTo>
                    <a:pt x="262" y="87"/>
                  </a:lnTo>
                  <a:lnTo>
                    <a:pt x="264" y="92"/>
                  </a:lnTo>
                  <a:lnTo>
                    <a:pt x="267" y="94"/>
                  </a:lnTo>
                  <a:lnTo>
                    <a:pt x="267" y="99"/>
                  </a:lnTo>
                  <a:lnTo>
                    <a:pt x="269" y="103"/>
                  </a:lnTo>
                  <a:lnTo>
                    <a:pt x="269" y="106"/>
                  </a:lnTo>
                  <a:lnTo>
                    <a:pt x="269" y="113"/>
                  </a:lnTo>
                  <a:lnTo>
                    <a:pt x="271" y="115"/>
                  </a:lnTo>
                  <a:lnTo>
                    <a:pt x="271" y="120"/>
                  </a:lnTo>
                  <a:lnTo>
                    <a:pt x="271" y="125"/>
                  </a:lnTo>
                  <a:lnTo>
                    <a:pt x="269" y="129"/>
                  </a:lnTo>
                  <a:lnTo>
                    <a:pt x="269" y="134"/>
                  </a:lnTo>
                  <a:lnTo>
                    <a:pt x="269" y="139"/>
                  </a:lnTo>
                  <a:lnTo>
                    <a:pt x="267" y="143"/>
                  </a:lnTo>
                  <a:lnTo>
                    <a:pt x="267" y="150"/>
                  </a:lnTo>
                  <a:lnTo>
                    <a:pt x="267" y="153"/>
                  </a:lnTo>
                  <a:lnTo>
                    <a:pt x="264" y="160"/>
                  </a:lnTo>
                  <a:lnTo>
                    <a:pt x="262" y="164"/>
                  </a:lnTo>
                  <a:lnTo>
                    <a:pt x="260" y="169"/>
                  </a:lnTo>
                  <a:lnTo>
                    <a:pt x="258" y="174"/>
                  </a:lnTo>
                  <a:lnTo>
                    <a:pt x="255" y="178"/>
                  </a:lnTo>
                  <a:lnTo>
                    <a:pt x="253" y="183"/>
                  </a:lnTo>
                  <a:lnTo>
                    <a:pt x="251" y="188"/>
                  </a:lnTo>
                  <a:lnTo>
                    <a:pt x="249" y="195"/>
                  </a:lnTo>
                  <a:lnTo>
                    <a:pt x="246" y="200"/>
                  </a:lnTo>
                  <a:lnTo>
                    <a:pt x="240" y="209"/>
                  </a:lnTo>
                  <a:lnTo>
                    <a:pt x="237" y="216"/>
                  </a:lnTo>
                  <a:lnTo>
                    <a:pt x="233" y="221"/>
                  </a:lnTo>
                  <a:lnTo>
                    <a:pt x="231" y="225"/>
                  </a:lnTo>
                  <a:lnTo>
                    <a:pt x="226" y="230"/>
                  </a:lnTo>
                  <a:lnTo>
                    <a:pt x="222" y="239"/>
                  </a:lnTo>
                  <a:lnTo>
                    <a:pt x="213" y="251"/>
                  </a:lnTo>
                  <a:lnTo>
                    <a:pt x="210" y="253"/>
                  </a:lnTo>
                  <a:lnTo>
                    <a:pt x="206" y="261"/>
                  </a:lnTo>
                  <a:lnTo>
                    <a:pt x="199" y="270"/>
                  </a:lnTo>
                  <a:lnTo>
                    <a:pt x="194" y="277"/>
                  </a:lnTo>
                  <a:lnTo>
                    <a:pt x="185" y="286"/>
                  </a:lnTo>
                  <a:lnTo>
                    <a:pt x="179" y="293"/>
                  </a:lnTo>
                  <a:lnTo>
                    <a:pt x="174" y="300"/>
                  </a:lnTo>
                  <a:lnTo>
                    <a:pt x="167" y="310"/>
                  </a:lnTo>
                  <a:lnTo>
                    <a:pt x="161" y="314"/>
                  </a:lnTo>
                  <a:lnTo>
                    <a:pt x="156" y="322"/>
                  </a:lnTo>
                  <a:lnTo>
                    <a:pt x="149" y="326"/>
                  </a:lnTo>
                  <a:lnTo>
                    <a:pt x="143" y="336"/>
                  </a:lnTo>
                  <a:lnTo>
                    <a:pt x="138" y="340"/>
                  </a:lnTo>
                  <a:lnTo>
                    <a:pt x="136" y="343"/>
                  </a:lnTo>
                  <a:close/>
                </a:path>
              </a:pathLst>
            </a:custGeom>
            <a:solidFill>
              <a:srgbClr val="323232"/>
            </a:solidFill>
            <a:ln w="9525">
              <a:noFill/>
              <a:round/>
              <a:headEnd/>
              <a:tailEnd/>
            </a:ln>
          </p:spPr>
          <p:txBody>
            <a:bodyPr lIns="0" tIns="0" rIns="0"/>
            <a:lstStyle/>
            <a:p>
              <a:endParaRPr lang="zh-CN" altLang="en-US"/>
            </a:p>
          </p:txBody>
        </p:sp>
        <p:sp>
          <p:nvSpPr>
            <p:cNvPr id="1275" name="Freeform 14"/>
            <p:cNvSpPr>
              <a:spLocks/>
            </p:cNvSpPr>
            <p:nvPr/>
          </p:nvSpPr>
          <p:spPr bwMode="auto">
            <a:xfrm flipH="1">
              <a:off x="579" y="2026"/>
              <a:ext cx="285" cy="196"/>
            </a:xfrm>
            <a:custGeom>
              <a:avLst/>
              <a:gdLst>
                <a:gd name="T0" fmla="*/ 170 w 660"/>
                <a:gd name="T1" fmla="*/ 178 h 528"/>
                <a:gd name="T2" fmla="*/ 626 w 660"/>
                <a:gd name="T3" fmla="*/ 0 h 528"/>
                <a:gd name="T4" fmla="*/ 630 w 660"/>
                <a:gd name="T5" fmla="*/ 0 h 528"/>
                <a:gd name="T6" fmla="*/ 637 w 660"/>
                <a:gd name="T7" fmla="*/ 2 h 528"/>
                <a:gd name="T8" fmla="*/ 644 w 660"/>
                <a:gd name="T9" fmla="*/ 5 h 528"/>
                <a:gd name="T10" fmla="*/ 648 w 660"/>
                <a:gd name="T11" fmla="*/ 9 h 528"/>
                <a:gd name="T12" fmla="*/ 653 w 660"/>
                <a:gd name="T13" fmla="*/ 14 h 528"/>
                <a:gd name="T14" fmla="*/ 655 w 660"/>
                <a:gd name="T15" fmla="*/ 21 h 528"/>
                <a:gd name="T16" fmla="*/ 657 w 660"/>
                <a:gd name="T17" fmla="*/ 26 h 528"/>
                <a:gd name="T18" fmla="*/ 657 w 660"/>
                <a:gd name="T19" fmla="*/ 30 h 528"/>
                <a:gd name="T20" fmla="*/ 660 w 660"/>
                <a:gd name="T21" fmla="*/ 49 h 528"/>
                <a:gd name="T22" fmla="*/ 657 w 660"/>
                <a:gd name="T23" fmla="*/ 143 h 528"/>
                <a:gd name="T24" fmla="*/ 653 w 660"/>
                <a:gd name="T25" fmla="*/ 310 h 528"/>
                <a:gd name="T26" fmla="*/ 653 w 660"/>
                <a:gd name="T27" fmla="*/ 368 h 528"/>
                <a:gd name="T28" fmla="*/ 651 w 660"/>
                <a:gd name="T29" fmla="*/ 375 h 528"/>
                <a:gd name="T30" fmla="*/ 648 w 660"/>
                <a:gd name="T31" fmla="*/ 385 h 528"/>
                <a:gd name="T32" fmla="*/ 644 w 660"/>
                <a:gd name="T33" fmla="*/ 389 h 528"/>
                <a:gd name="T34" fmla="*/ 639 w 660"/>
                <a:gd name="T35" fmla="*/ 396 h 528"/>
                <a:gd name="T36" fmla="*/ 632 w 660"/>
                <a:gd name="T37" fmla="*/ 403 h 528"/>
                <a:gd name="T38" fmla="*/ 626 w 660"/>
                <a:gd name="T39" fmla="*/ 410 h 528"/>
                <a:gd name="T40" fmla="*/ 617 w 660"/>
                <a:gd name="T41" fmla="*/ 413 h 528"/>
                <a:gd name="T42" fmla="*/ 614 w 660"/>
                <a:gd name="T43" fmla="*/ 415 h 528"/>
                <a:gd name="T44" fmla="*/ 603 w 660"/>
                <a:gd name="T45" fmla="*/ 420 h 528"/>
                <a:gd name="T46" fmla="*/ 538 w 660"/>
                <a:gd name="T47" fmla="*/ 439 h 528"/>
                <a:gd name="T48" fmla="*/ 398 w 660"/>
                <a:gd name="T49" fmla="*/ 476 h 528"/>
                <a:gd name="T50" fmla="*/ 323 w 660"/>
                <a:gd name="T51" fmla="*/ 497 h 528"/>
                <a:gd name="T52" fmla="*/ 258 w 660"/>
                <a:gd name="T53" fmla="*/ 514 h 528"/>
                <a:gd name="T54" fmla="*/ 208 w 660"/>
                <a:gd name="T55" fmla="*/ 525 h 528"/>
                <a:gd name="T56" fmla="*/ 192 w 660"/>
                <a:gd name="T57" fmla="*/ 528 h 528"/>
                <a:gd name="T58" fmla="*/ 185 w 660"/>
                <a:gd name="T59" fmla="*/ 528 h 528"/>
                <a:gd name="T60" fmla="*/ 183 w 660"/>
                <a:gd name="T61" fmla="*/ 528 h 528"/>
                <a:gd name="T62" fmla="*/ 181 w 660"/>
                <a:gd name="T63" fmla="*/ 525 h 528"/>
                <a:gd name="T64" fmla="*/ 176 w 660"/>
                <a:gd name="T65" fmla="*/ 523 h 528"/>
                <a:gd name="T66" fmla="*/ 172 w 660"/>
                <a:gd name="T67" fmla="*/ 523 h 528"/>
                <a:gd name="T68" fmla="*/ 163 w 660"/>
                <a:gd name="T69" fmla="*/ 521 h 528"/>
                <a:gd name="T70" fmla="*/ 154 w 660"/>
                <a:gd name="T71" fmla="*/ 518 h 528"/>
                <a:gd name="T72" fmla="*/ 145 w 660"/>
                <a:gd name="T73" fmla="*/ 516 h 528"/>
                <a:gd name="T74" fmla="*/ 131 w 660"/>
                <a:gd name="T75" fmla="*/ 516 h 528"/>
                <a:gd name="T76" fmla="*/ 115 w 660"/>
                <a:gd name="T77" fmla="*/ 516 h 528"/>
                <a:gd name="T78" fmla="*/ 97 w 660"/>
                <a:gd name="T79" fmla="*/ 516 h 528"/>
                <a:gd name="T80" fmla="*/ 61 w 660"/>
                <a:gd name="T81" fmla="*/ 516 h 528"/>
                <a:gd name="T82" fmla="*/ 34 w 660"/>
                <a:gd name="T83" fmla="*/ 516 h 528"/>
                <a:gd name="T84" fmla="*/ 0 w 660"/>
                <a:gd name="T85" fmla="*/ 516 h 528"/>
                <a:gd name="T86" fmla="*/ 0 w 660"/>
                <a:gd name="T87" fmla="*/ 507 h 528"/>
                <a:gd name="T88" fmla="*/ 3 w 660"/>
                <a:gd name="T89" fmla="*/ 497 h 528"/>
                <a:gd name="T90" fmla="*/ 5 w 660"/>
                <a:gd name="T91" fmla="*/ 488 h 528"/>
                <a:gd name="T92" fmla="*/ 7 w 660"/>
                <a:gd name="T93" fmla="*/ 474 h 528"/>
                <a:gd name="T94" fmla="*/ 9 w 660"/>
                <a:gd name="T95" fmla="*/ 462 h 528"/>
                <a:gd name="T96" fmla="*/ 14 w 660"/>
                <a:gd name="T97" fmla="*/ 450 h 528"/>
                <a:gd name="T98" fmla="*/ 18 w 660"/>
                <a:gd name="T99" fmla="*/ 436 h 528"/>
                <a:gd name="T100" fmla="*/ 27 w 660"/>
                <a:gd name="T101" fmla="*/ 415 h 528"/>
                <a:gd name="T102" fmla="*/ 34 w 660"/>
                <a:gd name="T103" fmla="*/ 403 h 528"/>
                <a:gd name="T104" fmla="*/ 45 w 660"/>
                <a:gd name="T105" fmla="*/ 382 h 528"/>
                <a:gd name="T106" fmla="*/ 59 w 660"/>
                <a:gd name="T107" fmla="*/ 354 h 528"/>
                <a:gd name="T108" fmla="*/ 66 w 660"/>
                <a:gd name="T109" fmla="*/ 338 h 528"/>
                <a:gd name="T110" fmla="*/ 82 w 660"/>
                <a:gd name="T111" fmla="*/ 310 h 528"/>
                <a:gd name="T112" fmla="*/ 100 w 660"/>
                <a:gd name="T113" fmla="*/ 284 h 528"/>
                <a:gd name="T114" fmla="*/ 115 w 660"/>
                <a:gd name="T115" fmla="*/ 260 h 528"/>
                <a:gd name="T116" fmla="*/ 143 w 660"/>
                <a:gd name="T117" fmla="*/ 218 h 528"/>
                <a:gd name="T118" fmla="*/ 163 w 660"/>
                <a:gd name="T119" fmla="*/ 190 h 52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660"/>
                <a:gd name="T181" fmla="*/ 0 h 528"/>
                <a:gd name="T182" fmla="*/ 660 w 660"/>
                <a:gd name="T183" fmla="*/ 528 h 52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660" h="528">
                  <a:moveTo>
                    <a:pt x="170" y="178"/>
                  </a:moveTo>
                  <a:lnTo>
                    <a:pt x="170" y="178"/>
                  </a:lnTo>
                  <a:lnTo>
                    <a:pt x="235" y="77"/>
                  </a:lnTo>
                  <a:lnTo>
                    <a:pt x="626" y="0"/>
                  </a:lnTo>
                  <a:lnTo>
                    <a:pt x="630" y="0"/>
                  </a:lnTo>
                  <a:lnTo>
                    <a:pt x="635" y="2"/>
                  </a:lnTo>
                  <a:lnTo>
                    <a:pt x="637" y="2"/>
                  </a:lnTo>
                  <a:lnTo>
                    <a:pt x="642" y="2"/>
                  </a:lnTo>
                  <a:lnTo>
                    <a:pt x="644" y="5"/>
                  </a:lnTo>
                  <a:lnTo>
                    <a:pt x="646" y="7"/>
                  </a:lnTo>
                  <a:lnTo>
                    <a:pt x="648" y="9"/>
                  </a:lnTo>
                  <a:lnTo>
                    <a:pt x="653" y="12"/>
                  </a:lnTo>
                  <a:lnTo>
                    <a:pt x="653" y="14"/>
                  </a:lnTo>
                  <a:lnTo>
                    <a:pt x="655" y="19"/>
                  </a:lnTo>
                  <a:lnTo>
                    <a:pt x="655" y="21"/>
                  </a:lnTo>
                  <a:lnTo>
                    <a:pt x="657" y="23"/>
                  </a:lnTo>
                  <a:lnTo>
                    <a:pt x="657" y="26"/>
                  </a:lnTo>
                  <a:lnTo>
                    <a:pt x="657" y="28"/>
                  </a:lnTo>
                  <a:lnTo>
                    <a:pt x="657" y="30"/>
                  </a:lnTo>
                  <a:lnTo>
                    <a:pt x="657" y="37"/>
                  </a:lnTo>
                  <a:lnTo>
                    <a:pt x="660" y="49"/>
                  </a:lnTo>
                  <a:lnTo>
                    <a:pt x="657" y="89"/>
                  </a:lnTo>
                  <a:lnTo>
                    <a:pt x="657" y="143"/>
                  </a:lnTo>
                  <a:lnTo>
                    <a:pt x="655" y="199"/>
                  </a:lnTo>
                  <a:lnTo>
                    <a:pt x="653" y="310"/>
                  </a:lnTo>
                  <a:lnTo>
                    <a:pt x="653" y="366"/>
                  </a:lnTo>
                  <a:lnTo>
                    <a:pt x="653" y="368"/>
                  </a:lnTo>
                  <a:lnTo>
                    <a:pt x="653" y="373"/>
                  </a:lnTo>
                  <a:lnTo>
                    <a:pt x="651" y="375"/>
                  </a:lnTo>
                  <a:lnTo>
                    <a:pt x="651" y="380"/>
                  </a:lnTo>
                  <a:lnTo>
                    <a:pt x="648" y="385"/>
                  </a:lnTo>
                  <a:lnTo>
                    <a:pt x="646" y="385"/>
                  </a:lnTo>
                  <a:lnTo>
                    <a:pt x="644" y="389"/>
                  </a:lnTo>
                  <a:lnTo>
                    <a:pt x="642" y="394"/>
                  </a:lnTo>
                  <a:lnTo>
                    <a:pt x="639" y="396"/>
                  </a:lnTo>
                  <a:lnTo>
                    <a:pt x="635" y="401"/>
                  </a:lnTo>
                  <a:lnTo>
                    <a:pt x="632" y="403"/>
                  </a:lnTo>
                  <a:lnTo>
                    <a:pt x="628" y="406"/>
                  </a:lnTo>
                  <a:lnTo>
                    <a:pt x="626" y="410"/>
                  </a:lnTo>
                  <a:lnTo>
                    <a:pt x="621" y="413"/>
                  </a:lnTo>
                  <a:lnTo>
                    <a:pt x="617" y="413"/>
                  </a:lnTo>
                  <a:lnTo>
                    <a:pt x="614" y="415"/>
                  </a:lnTo>
                  <a:lnTo>
                    <a:pt x="612" y="415"/>
                  </a:lnTo>
                  <a:lnTo>
                    <a:pt x="603" y="420"/>
                  </a:lnTo>
                  <a:lnTo>
                    <a:pt x="587" y="422"/>
                  </a:lnTo>
                  <a:lnTo>
                    <a:pt x="538" y="439"/>
                  </a:lnTo>
                  <a:lnTo>
                    <a:pt x="470" y="457"/>
                  </a:lnTo>
                  <a:lnTo>
                    <a:pt x="398" y="476"/>
                  </a:lnTo>
                  <a:lnTo>
                    <a:pt x="359" y="488"/>
                  </a:lnTo>
                  <a:lnTo>
                    <a:pt x="323" y="497"/>
                  </a:lnTo>
                  <a:lnTo>
                    <a:pt x="289" y="507"/>
                  </a:lnTo>
                  <a:lnTo>
                    <a:pt x="258" y="514"/>
                  </a:lnTo>
                  <a:lnTo>
                    <a:pt x="231" y="521"/>
                  </a:lnTo>
                  <a:lnTo>
                    <a:pt x="208" y="525"/>
                  </a:lnTo>
                  <a:lnTo>
                    <a:pt x="199" y="525"/>
                  </a:lnTo>
                  <a:lnTo>
                    <a:pt x="192" y="528"/>
                  </a:lnTo>
                  <a:lnTo>
                    <a:pt x="190" y="528"/>
                  </a:lnTo>
                  <a:lnTo>
                    <a:pt x="185" y="528"/>
                  </a:lnTo>
                  <a:lnTo>
                    <a:pt x="183" y="528"/>
                  </a:lnTo>
                  <a:lnTo>
                    <a:pt x="181" y="525"/>
                  </a:lnTo>
                  <a:lnTo>
                    <a:pt x="179" y="525"/>
                  </a:lnTo>
                  <a:lnTo>
                    <a:pt x="176" y="523"/>
                  </a:lnTo>
                  <a:lnTo>
                    <a:pt x="172" y="523"/>
                  </a:lnTo>
                  <a:lnTo>
                    <a:pt x="167" y="521"/>
                  </a:lnTo>
                  <a:lnTo>
                    <a:pt x="163" y="521"/>
                  </a:lnTo>
                  <a:lnTo>
                    <a:pt x="161" y="518"/>
                  </a:lnTo>
                  <a:lnTo>
                    <a:pt x="154" y="518"/>
                  </a:lnTo>
                  <a:lnTo>
                    <a:pt x="152" y="518"/>
                  </a:lnTo>
                  <a:lnTo>
                    <a:pt x="145" y="516"/>
                  </a:lnTo>
                  <a:lnTo>
                    <a:pt x="138" y="516"/>
                  </a:lnTo>
                  <a:lnTo>
                    <a:pt x="131" y="516"/>
                  </a:lnTo>
                  <a:lnTo>
                    <a:pt x="124" y="516"/>
                  </a:lnTo>
                  <a:lnTo>
                    <a:pt x="115" y="516"/>
                  </a:lnTo>
                  <a:lnTo>
                    <a:pt x="106" y="516"/>
                  </a:lnTo>
                  <a:lnTo>
                    <a:pt x="97" y="516"/>
                  </a:lnTo>
                  <a:lnTo>
                    <a:pt x="86" y="516"/>
                  </a:lnTo>
                  <a:lnTo>
                    <a:pt x="61" y="516"/>
                  </a:lnTo>
                  <a:lnTo>
                    <a:pt x="48" y="516"/>
                  </a:lnTo>
                  <a:lnTo>
                    <a:pt x="34" y="516"/>
                  </a:lnTo>
                  <a:lnTo>
                    <a:pt x="18" y="516"/>
                  </a:lnTo>
                  <a:lnTo>
                    <a:pt x="0" y="516"/>
                  </a:lnTo>
                  <a:lnTo>
                    <a:pt x="0" y="514"/>
                  </a:lnTo>
                  <a:lnTo>
                    <a:pt x="0" y="507"/>
                  </a:lnTo>
                  <a:lnTo>
                    <a:pt x="0" y="502"/>
                  </a:lnTo>
                  <a:lnTo>
                    <a:pt x="3" y="497"/>
                  </a:lnTo>
                  <a:lnTo>
                    <a:pt x="3" y="492"/>
                  </a:lnTo>
                  <a:lnTo>
                    <a:pt x="5" y="488"/>
                  </a:lnTo>
                  <a:lnTo>
                    <a:pt x="5" y="478"/>
                  </a:lnTo>
                  <a:lnTo>
                    <a:pt x="7" y="474"/>
                  </a:lnTo>
                  <a:lnTo>
                    <a:pt x="9" y="469"/>
                  </a:lnTo>
                  <a:lnTo>
                    <a:pt x="9" y="462"/>
                  </a:lnTo>
                  <a:lnTo>
                    <a:pt x="12" y="455"/>
                  </a:lnTo>
                  <a:lnTo>
                    <a:pt x="14" y="450"/>
                  </a:lnTo>
                  <a:lnTo>
                    <a:pt x="18" y="443"/>
                  </a:lnTo>
                  <a:lnTo>
                    <a:pt x="18" y="436"/>
                  </a:lnTo>
                  <a:lnTo>
                    <a:pt x="25" y="422"/>
                  </a:lnTo>
                  <a:lnTo>
                    <a:pt x="27" y="415"/>
                  </a:lnTo>
                  <a:lnTo>
                    <a:pt x="30" y="410"/>
                  </a:lnTo>
                  <a:lnTo>
                    <a:pt x="34" y="403"/>
                  </a:lnTo>
                  <a:lnTo>
                    <a:pt x="36" y="394"/>
                  </a:lnTo>
                  <a:lnTo>
                    <a:pt x="45" y="382"/>
                  </a:lnTo>
                  <a:lnTo>
                    <a:pt x="52" y="366"/>
                  </a:lnTo>
                  <a:lnTo>
                    <a:pt x="59" y="354"/>
                  </a:lnTo>
                  <a:lnTo>
                    <a:pt x="63" y="347"/>
                  </a:lnTo>
                  <a:lnTo>
                    <a:pt x="66" y="338"/>
                  </a:lnTo>
                  <a:lnTo>
                    <a:pt x="75" y="326"/>
                  </a:lnTo>
                  <a:lnTo>
                    <a:pt x="82" y="310"/>
                  </a:lnTo>
                  <a:lnTo>
                    <a:pt x="91" y="298"/>
                  </a:lnTo>
                  <a:lnTo>
                    <a:pt x="100" y="284"/>
                  </a:lnTo>
                  <a:lnTo>
                    <a:pt x="109" y="272"/>
                  </a:lnTo>
                  <a:lnTo>
                    <a:pt x="115" y="260"/>
                  </a:lnTo>
                  <a:lnTo>
                    <a:pt x="129" y="237"/>
                  </a:lnTo>
                  <a:lnTo>
                    <a:pt x="143" y="218"/>
                  </a:lnTo>
                  <a:lnTo>
                    <a:pt x="154" y="202"/>
                  </a:lnTo>
                  <a:lnTo>
                    <a:pt x="163" y="190"/>
                  </a:lnTo>
                  <a:lnTo>
                    <a:pt x="170" y="178"/>
                  </a:lnTo>
                  <a:close/>
                </a:path>
              </a:pathLst>
            </a:custGeom>
            <a:solidFill>
              <a:srgbClr val="8C8C8C"/>
            </a:solidFill>
            <a:ln w="9525">
              <a:noFill/>
              <a:round/>
              <a:headEnd/>
              <a:tailEnd/>
            </a:ln>
          </p:spPr>
          <p:txBody>
            <a:bodyPr lIns="0" tIns="0" rIns="0"/>
            <a:lstStyle/>
            <a:p>
              <a:endParaRPr lang="zh-CN" altLang="en-US"/>
            </a:p>
          </p:txBody>
        </p:sp>
        <p:sp>
          <p:nvSpPr>
            <p:cNvPr id="1276" name="Freeform 15"/>
            <p:cNvSpPr>
              <a:spLocks/>
            </p:cNvSpPr>
            <p:nvPr/>
          </p:nvSpPr>
          <p:spPr bwMode="auto">
            <a:xfrm flipH="1">
              <a:off x="579" y="2026"/>
              <a:ext cx="285" cy="196"/>
            </a:xfrm>
            <a:custGeom>
              <a:avLst/>
              <a:gdLst>
                <a:gd name="T0" fmla="*/ 235 w 660"/>
                <a:gd name="T1" fmla="*/ 77 h 528"/>
                <a:gd name="T2" fmla="*/ 626 w 660"/>
                <a:gd name="T3" fmla="*/ 0 h 528"/>
                <a:gd name="T4" fmla="*/ 635 w 660"/>
                <a:gd name="T5" fmla="*/ 2 h 528"/>
                <a:gd name="T6" fmla="*/ 642 w 660"/>
                <a:gd name="T7" fmla="*/ 2 h 528"/>
                <a:gd name="T8" fmla="*/ 646 w 660"/>
                <a:gd name="T9" fmla="*/ 7 h 528"/>
                <a:gd name="T10" fmla="*/ 653 w 660"/>
                <a:gd name="T11" fmla="*/ 12 h 528"/>
                <a:gd name="T12" fmla="*/ 655 w 660"/>
                <a:gd name="T13" fmla="*/ 19 h 528"/>
                <a:gd name="T14" fmla="*/ 657 w 660"/>
                <a:gd name="T15" fmla="*/ 23 h 528"/>
                <a:gd name="T16" fmla="*/ 657 w 660"/>
                <a:gd name="T17" fmla="*/ 28 h 528"/>
                <a:gd name="T18" fmla="*/ 657 w 660"/>
                <a:gd name="T19" fmla="*/ 37 h 528"/>
                <a:gd name="T20" fmla="*/ 657 w 660"/>
                <a:gd name="T21" fmla="*/ 89 h 528"/>
                <a:gd name="T22" fmla="*/ 655 w 660"/>
                <a:gd name="T23" fmla="*/ 199 h 528"/>
                <a:gd name="T24" fmla="*/ 653 w 660"/>
                <a:gd name="T25" fmla="*/ 366 h 528"/>
                <a:gd name="T26" fmla="*/ 653 w 660"/>
                <a:gd name="T27" fmla="*/ 373 h 528"/>
                <a:gd name="T28" fmla="*/ 651 w 660"/>
                <a:gd name="T29" fmla="*/ 380 h 528"/>
                <a:gd name="T30" fmla="*/ 646 w 660"/>
                <a:gd name="T31" fmla="*/ 385 h 528"/>
                <a:gd name="T32" fmla="*/ 642 w 660"/>
                <a:gd name="T33" fmla="*/ 394 h 528"/>
                <a:gd name="T34" fmla="*/ 635 w 660"/>
                <a:gd name="T35" fmla="*/ 401 h 528"/>
                <a:gd name="T36" fmla="*/ 628 w 660"/>
                <a:gd name="T37" fmla="*/ 406 h 528"/>
                <a:gd name="T38" fmla="*/ 621 w 660"/>
                <a:gd name="T39" fmla="*/ 413 h 528"/>
                <a:gd name="T40" fmla="*/ 617 w 660"/>
                <a:gd name="T41" fmla="*/ 413 h 528"/>
                <a:gd name="T42" fmla="*/ 612 w 660"/>
                <a:gd name="T43" fmla="*/ 415 h 528"/>
                <a:gd name="T44" fmla="*/ 587 w 660"/>
                <a:gd name="T45" fmla="*/ 422 h 528"/>
                <a:gd name="T46" fmla="*/ 470 w 660"/>
                <a:gd name="T47" fmla="*/ 457 h 528"/>
                <a:gd name="T48" fmla="*/ 359 w 660"/>
                <a:gd name="T49" fmla="*/ 488 h 528"/>
                <a:gd name="T50" fmla="*/ 289 w 660"/>
                <a:gd name="T51" fmla="*/ 507 h 528"/>
                <a:gd name="T52" fmla="*/ 231 w 660"/>
                <a:gd name="T53" fmla="*/ 521 h 528"/>
                <a:gd name="T54" fmla="*/ 199 w 660"/>
                <a:gd name="T55" fmla="*/ 525 h 528"/>
                <a:gd name="T56" fmla="*/ 190 w 660"/>
                <a:gd name="T57" fmla="*/ 528 h 528"/>
                <a:gd name="T58" fmla="*/ 183 w 660"/>
                <a:gd name="T59" fmla="*/ 528 h 528"/>
                <a:gd name="T60" fmla="*/ 181 w 660"/>
                <a:gd name="T61" fmla="*/ 525 h 528"/>
                <a:gd name="T62" fmla="*/ 176 w 660"/>
                <a:gd name="T63" fmla="*/ 523 h 528"/>
                <a:gd name="T64" fmla="*/ 172 w 660"/>
                <a:gd name="T65" fmla="*/ 523 h 528"/>
                <a:gd name="T66" fmla="*/ 163 w 660"/>
                <a:gd name="T67" fmla="*/ 521 h 528"/>
                <a:gd name="T68" fmla="*/ 154 w 660"/>
                <a:gd name="T69" fmla="*/ 518 h 528"/>
                <a:gd name="T70" fmla="*/ 145 w 660"/>
                <a:gd name="T71" fmla="*/ 516 h 528"/>
                <a:gd name="T72" fmla="*/ 131 w 660"/>
                <a:gd name="T73" fmla="*/ 516 h 528"/>
                <a:gd name="T74" fmla="*/ 115 w 660"/>
                <a:gd name="T75" fmla="*/ 516 h 528"/>
                <a:gd name="T76" fmla="*/ 97 w 660"/>
                <a:gd name="T77" fmla="*/ 516 h 528"/>
                <a:gd name="T78" fmla="*/ 61 w 660"/>
                <a:gd name="T79" fmla="*/ 516 h 528"/>
                <a:gd name="T80" fmla="*/ 34 w 660"/>
                <a:gd name="T81" fmla="*/ 516 h 528"/>
                <a:gd name="T82" fmla="*/ 0 w 660"/>
                <a:gd name="T83" fmla="*/ 516 h 528"/>
                <a:gd name="T84" fmla="*/ 0 w 660"/>
                <a:gd name="T85" fmla="*/ 507 h 528"/>
                <a:gd name="T86" fmla="*/ 3 w 660"/>
                <a:gd name="T87" fmla="*/ 497 h 528"/>
                <a:gd name="T88" fmla="*/ 5 w 660"/>
                <a:gd name="T89" fmla="*/ 488 h 528"/>
                <a:gd name="T90" fmla="*/ 7 w 660"/>
                <a:gd name="T91" fmla="*/ 474 h 528"/>
                <a:gd name="T92" fmla="*/ 9 w 660"/>
                <a:gd name="T93" fmla="*/ 462 h 528"/>
                <a:gd name="T94" fmla="*/ 14 w 660"/>
                <a:gd name="T95" fmla="*/ 450 h 528"/>
                <a:gd name="T96" fmla="*/ 18 w 660"/>
                <a:gd name="T97" fmla="*/ 436 h 528"/>
                <a:gd name="T98" fmla="*/ 27 w 660"/>
                <a:gd name="T99" fmla="*/ 415 h 528"/>
                <a:gd name="T100" fmla="*/ 34 w 660"/>
                <a:gd name="T101" fmla="*/ 403 h 528"/>
                <a:gd name="T102" fmla="*/ 45 w 660"/>
                <a:gd name="T103" fmla="*/ 382 h 528"/>
                <a:gd name="T104" fmla="*/ 59 w 660"/>
                <a:gd name="T105" fmla="*/ 354 h 528"/>
                <a:gd name="T106" fmla="*/ 66 w 660"/>
                <a:gd name="T107" fmla="*/ 338 h 528"/>
                <a:gd name="T108" fmla="*/ 82 w 660"/>
                <a:gd name="T109" fmla="*/ 310 h 528"/>
                <a:gd name="T110" fmla="*/ 100 w 660"/>
                <a:gd name="T111" fmla="*/ 284 h 528"/>
                <a:gd name="T112" fmla="*/ 115 w 660"/>
                <a:gd name="T113" fmla="*/ 260 h 528"/>
                <a:gd name="T114" fmla="*/ 143 w 660"/>
                <a:gd name="T115" fmla="*/ 218 h 528"/>
                <a:gd name="T116" fmla="*/ 163 w 660"/>
                <a:gd name="T117" fmla="*/ 190 h 52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60"/>
                <a:gd name="T178" fmla="*/ 0 h 528"/>
                <a:gd name="T179" fmla="*/ 660 w 660"/>
                <a:gd name="T180" fmla="*/ 528 h 52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60" h="528">
                  <a:moveTo>
                    <a:pt x="170" y="178"/>
                  </a:moveTo>
                  <a:lnTo>
                    <a:pt x="235" y="77"/>
                  </a:lnTo>
                  <a:lnTo>
                    <a:pt x="626" y="0"/>
                  </a:lnTo>
                  <a:lnTo>
                    <a:pt x="630" y="0"/>
                  </a:lnTo>
                  <a:lnTo>
                    <a:pt x="635" y="2"/>
                  </a:lnTo>
                  <a:lnTo>
                    <a:pt x="637" y="2"/>
                  </a:lnTo>
                  <a:lnTo>
                    <a:pt x="642" y="2"/>
                  </a:lnTo>
                  <a:lnTo>
                    <a:pt x="644" y="5"/>
                  </a:lnTo>
                  <a:lnTo>
                    <a:pt x="646" y="7"/>
                  </a:lnTo>
                  <a:lnTo>
                    <a:pt x="648" y="9"/>
                  </a:lnTo>
                  <a:lnTo>
                    <a:pt x="653" y="12"/>
                  </a:lnTo>
                  <a:lnTo>
                    <a:pt x="653" y="14"/>
                  </a:lnTo>
                  <a:lnTo>
                    <a:pt x="655" y="19"/>
                  </a:lnTo>
                  <a:lnTo>
                    <a:pt x="655" y="21"/>
                  </a:lnTo>
                  <a:lnTo>
                    <a:pt x="657" y="23"/>
                  </a:lnTo>
                  <a:lnTo>
                    <a:pt x="657" y="26"/>
                  </a:lnTo>
                  <a:lnTo>
                    <a:pt x="657" y="28"/>
                  </a:lnTo>
                  <a:lnTo>
                    <a:pt x="657" y="30"/>
                  </a:lnTo>
                  <a:lnTo>
                    <a:pt x="657" y="37"/>
                  </a:lnTo>
                  <a:lnTo>
                    <a:pt x="660" y="49"/>
                  </a:lnTo>
                  <a:lnTo>
                    <a:pt x="657" y="89"/>
                  </a:lnTo>
                  <a:lnTo>
                    <a:pt x="657" y="143"/>
                  </a:lnTo>
                  <a:lnTo>
                    <a:pt x="655" y="199"/>
                  </a:lnTo>
                  <a:lnTo>
                    <a:pt x="653" y="310"/>
                  </a:lnTo>
                  <a:lnTo>
                    <a:pt x="653" y="366"/>
                  </a:lnTo>
                  <a:lnTo>
                    <a:pt x="653" y="368"/>
                  </a:lnTo>
                  <a:lnTo>
                    <a:pt x="653" y="373"/>
                  </a:lnTo>
                  <a:lnTo>
                    <a:pt x="651" y="375"/>
                  </a:lnTo>
                  <a:lnTo>
                    <a:pt x="651" y="380"/>
                  </a:lnTo>
                  <a:lnTo>
                    <a:pt x="648" y="385"/>
                  </a:lnTo>
                  <a:lnTo>
                    <a:pt x="646" y="385"/>
                  </a:lnTo>
                  <a:lnTo>
                    <a:pt x="644" y="389"/>
                  </a:lnTo>
                  <a:lnTo>
                    <a:pt x="642" y="394"/>
                  </a:lnTo>
                  <a:lnTo>
                    <a:pt x="639" y="396"/>
                  </a:lnTo>
                  <a:lnTo>
                    <a:pt x="635" y="401"/>
                  </a:lnTo>
                  <a:lnTo>
                    <a:pt x="632" y="403"/>
                  </a:lnTo>
                  <a:lnTo>
                    <a:pt x="628" y="406"/>
                  </a:lnTo>
                  <a:lnTo>
                    <a:pt x="626" y="410"/>
                  </a:lnTo>
                  <a:lnTo>
                    <a:pt x="621" y="413"/>
                  </a:lnTo>
                  <a:lnTo>
                    <a:pt x="617" y="413"/>
                  </a:lnTo>
                  <a:lnTo>
                    <a:pt x="614" y="415"/>
                  </a:lnTo>
                  <a:lnTo>
                    <a:pt x="612" y="415"/>
                  </a:lnTo>
                  <a:lnTo>
                    <a:pt x="603" y="420"/>
                  </a:lnTo>
                  <a:lnTo>
                    <a:pt x="587" y="422"/>
                  </a:lnTo>
                  <a:lnTo>
                    <a:pt x="538" y="439"/>
                  </a:lnTo>
                  <a:lnTo>
                    <a:pt x="470" y="457"/>
                  </a:lnTo>
                  <a:lnTo>
                    <a:pt x="398" y="476"/>
                  </a:lnTo>
                  <a:lnTo>
                    <a:pt x="359" y="488"/>
                  </a:lnTo>
                  <a:lnTo>
                    <a:pt x="323" y="497"/>
                  </a:lnTo>
                  <a:lnTo>
                    <a:pt x="289" y="507"/>
                  </a:lnTo>
                  <a:lnTo>
                    <a:pt x="258" y="514"/>
                  </a:lnTo>
                  <a:lnTo>
                    <a:pt x="231" y="521"/>
                  </a:lnTo>
                  <a:lnTo>
                    <a:pt x="208" y="525"/>
                  </a:lnTo>
                  <a:lnTo>
                    <a:pt x="199" y="525"/>
                  </a:lnTo>
                  <a:lnTo>
                    <a:pt x="192" y="528"/>
                  </a:lnTo>
                  <a:lnTo>
                    <a:pt x="190" y="528"/>
                  </a:lnTo>
                  <a:lnTo>
                    <a:pt x="185" y="528"/>
                  </a:lnTo>
                  <a:lnTo>
                    <a:pt x="183" y="528"/>
                  </a:lnTo>
                  <a:lnTo>
                    <a:pt x="181" y="525"/>
                  </a:lnTo>
                  <a:lnTo>
                    <a:pt x="179" y="525"/>
                  </a:lnTo>
                  <a:lnTo>
                    <a:pt x="176" y="523"/>
                  </a:lnTo>
                  <a:lnTo>
                    <a:pt x="172" y="523"/>
                  </a:lnTo>
                  <a:lnTo>
                    <a:pt x="167" y="521"/>
                  </a:lnTo>
                  <a:lnTo>
                    <a:pt x="163" y="521"/>
                  </a:lnTo>
                  <a:lnTo>
                    <a:pt x="161" y="518"/>
                  </a:lnTo>
                  <a:lnTo>
                    <a:pt x="154" y="518"/>
                  </a:lnTo>
                  <a:lnTo>
                    <a:pt x="152" y="518"/>
                  </a:lnTo>
                  <a:lnTo>
                    <a:pt x="145" y="516"/>
                  </a:lnTo>
                  <a:lnTo>
                    <a:pt x="138" y="516"/>
                  </a:lnTo>
                  <a:lnTo>
                    <a:pt x="131" y="516"/>
                  </a:lnTo>
                  <a:lnTo>
                    <a:pt x="124" y="516"/>
                  </a:lnTo>
                  <a:lnTo>
                    <a:pt x="115" y="516"/>
                  </a:lnTo>
                  <a:lnTo>
                    <a:pt x="106" y="516"/>
                  </a:lnTo>
                  <a:lnTo>
                    <a:pt x="97" y="516"/>
                  </a:lnTo>
                  <a:lnTo>
                    <a:pt x="86" y="516"/>
                  </a:lnTo>
                  <a:lnTo>
                    <a:pt x="61" y="516"/>
                  </a:lnTo>
                  <a:lnTo>
                    <a:pt x="48" y="516"/>
                  </a:lnTo>
                  <a:lnTo>
                    <a:pt x="34" y="516"/>
                  </a:lnTo>
                  <a:lnTo>
                    <a:pt x="18" y="516"/>
                  </a:lnTo>
                  <a:lnTo>
                    <a:pt x="0" y="516"/>
                  </a:lnTo>
                  <a:lnTo>
                    <a:pt x="0" y="514"/>
                  </a:lnTo>
                  <a:lnTo>
                    <a:pt x="0" y="507"/>
                  </a:lnTo>
                  <a:lnTo>
                    <a:pt x="0" y="502"/>
                  </a:lnTo>
                  <a:lnTo>
                    <a:pt x="3" y="497"/>
                  </a:lnTo>
                  <a:lnTo>
                    <a:pt x="3" y="492"/>
                  </a:lnTo>
                  <a:lnTo>
                    <a:pt x="5" y="488"/>
                  </a:lnTo>
                  <a:lnTo>
                    <a:pt x="5" y="478"/>
                  </a:lnTo>
                  <a:lnTo>
                    <a:pt x="7" y="474"/>
                  </a:lnTo>
                  <a:lnTo>
                    <a:pt x="9" y="469"/>
                  </a:lnTo>
                  <a:lnTo>
                    <a:pt x="9" y="462"/>
                  </a:lnTo>
                  <a:lnTo>
                    <a:pt x="12" y="455"/>
                  </a:lnTo>
                  <a:lnTo>
                    <a:pt x="14" y="450"/>
                  </a:lnTo>
                  <a:lnTo>
                    <a:pt x="18" y="443"/>
                  </a:lnTo>
                  <a:lnTo>
                    <a:pt x="18" y="436"/>
                  </a:lnTo>
                  <a:lnTo>
                    <a:pt x="25" y="422"/>
                  </a:lnTo>
                  <a:lnTo>
                    <a:pt x="27" y="415"/>
                  </a:lnTo>
                  <a:lnTo>
                    <a:pt x="30" y="410"/>
                  </a:lnTo>
                  <a:lnTo>
                    <a:pt x="34" y="403"/>
                  </a:lnTo>
                  <a:lnTo>
                    <a:pt x="36" y="394"/>
                  </a:lnTo>
                  <a:lnTo>
                    <a:pt x="45" y="382"/>
                  </a:lnTo>
                  <a:lnTo>
                    <a:pt x="52" y="366"/>
                  </a:lnTo>
                  <a:lnTo>
                    <a:pt x="59" y="354"/>
                  </a:lnTo>
                  <a:lnTo>
                    <a:pt x="63" y="347"/>
                  </a:lnTo>
                  <a:lnTo>
                    <a:pt x="66" y="338"/>
                  </a:lnTo>
                  <a:lnTo>
                    <a:pt x="75" y="326"/>
                  </a:lnTo>
                  <a:lnTo>
                    <a:pt x="82" y="310"/>
                  </a:lnTo>
                  <a:lnTo>
                    <a:pt x="91" y="298"/>
                  </a:lnTo>
                  <a:lnTo>
                    <a:pt x="100" y="284"/>
                  </a:lnTo>
                  <a:lnTo>
                    <a:pt x="109" y="272"/>
                  </a:lnTo>
                  <a:lnTo>
                    <a:pt x="115" y="260"/>
                  </a:lnTo>
                  <a:lnTo>
                    <a:pt x="129" y="237"/>
                  </a:lnTo>
                  <a:lnTo>
                    <a:pt x="143" y="218"/>
                  </a:lnTo>
                  <a:lnTo>
                    <a:pt x="154" y="202"/>
                  </a:lnTo>
                  <a:lnTo>
                    <a:pt x="163" y="190"/>
                  </a:lnTo>
                  <a:lnTo>
                    <a:pt x="170" y="178"/>
                  </a:lnTo>
                </a:path>
              </a:pathLst>
            </a:custGeom>
            <a:noFill/>
            <a:ln w="3175">
              <a:solidFill>
                <a:srgbClr val="000000"/>
              </a:solidFill>
              <a:round/>
              <a:headEnd/>
              <a:tailEnd/>
            </a:ln>
          </p:spPr>
          <p:txBody>
            <a:bodyPr lIns="0" tIns="0" rIns="0"/>
            <a:lstStyle/>
            <a:p>
              <a:endParaRPr lang="zh-CN" altLang="en-US"/>
            </a:p>
          </p:txBody>
        </p:sp>
        <p:sp>
          <p:nvSpPr>
            <p:cNvPr id="1277" name="Freeform 16"/>
            <p:cNvSpPr>
              <a:spLocks/>
            </p:cNvSpPr>
            <p:nvPr/>
          </p:nvSpPr>
          <p:spPr bwMode="auto">
            <a:xfrm flipH="1">
              <a:off x="599" y="2150"/>
              <a:ext cx="190" cy="61"/>
            </a:xfrm>
            <a:custGeom>
              <a:avLst/>
              <a:gdLst>
                <a:gd name="T0" fmla="*/ 440 w 440"/>
                <a:gd name="T1" fmla="*/ 0 h 162"/>
                <a:gd name="T2" fmla="*/ 425 w 440"/>
                <a:gd name="T3" fmla="*/ 19 h 162"/>
                <a:gd name="T4" fmla="*/ 416 w 440"/>
                <a:gd name="T5" fmla="*/ 28 h 162"/>
                <a:gd name="T6" fmla="*/ 416 w 440"/>
                <a:gd name="T7" fmla="*/ 31 h 162"/>
                <a:gd name="T8" fmla="*/ 407 w 440"/>
                <a:gd name="T9" fmla="*/ 33 h 162"/>
                <a:gd name="T10" fmla="*/ 398 w 440"/>
                <a:gd name="T11" fmla="*/ 38 h 162"/>
                <a:gd name="T12" fmla="*/ 377 w 440"/>
                <a:gd name="T13" fmla="*/ 45 h 162"/>
                <a:gd name="T14" fmla="*/ 341 w 440"/>
                <a:gd name="T15" fmla="*/ 59 h 162"/>
                <a:gd name="T16" fmla="*/ 303 w 440"/>
                <a:gd name="T17" fmla="*/ 68 h 162"/>
                <a:gd name="T18" fmla="*/ 228 w 440"/>
                <a:gd name="T19" fmla="*/ 92 h 162"/>
                <a:gd name="T20" fmla="*/ 190 w 440"/>
                <a:gd name="T21" fmla="*/ 104 h 162"/>
                <a:gd name="T22" fmla="*/ 176 w 440"/>
                <a:gd name="T23" fmla="*/ 108 h 162"/>
                <a:gd name="T24" fmla="*/ 142 w 440"/>
                <a:gd name="T25" fmla="*/ 120 h 162"/>
                <a:gd name="T26" fmla="*/ 102 w 440"/>
                <a:gd name="T27" fmla="*/ 132 h 162"/>
                <a:gd name="T28" fmla="*/ 66 w 440"/>
                <a:gd name="T29" fmla="*/ 141 h 162"/>
                <a:gd name="T30" fmla="*/ 25 w 440"/>
                <a:gd name="T31" fmla="*/ 153 h 162"/>
                <a:gd name="T32" fmla="*/ 0 w 440"/>
                <a:gd name="T33" fmla="*/ 160 h 162"/>
                <a:gd name="T34" fmla="*/ 2 w 440"/>
                <a:gd name="T35" fmla="*/ 162 h 162"/>
                <a:gd name="T36" fmla="*/ 5 w 440"/>
                <a:gd name="T37" fmla="*/ 162 h 162"/>
                <a:gd name="T38" fmla="*/ 7 w 440"/>
                <a:gd name="T39" fmla="*/ 162 h 162"/>
                <a:gd name="T40" fmla="*/ 11 w 440"/>
                <a:gd name="T41" fmla="*/ 162 h 162"/>
                <a:gd name="T42" fmla="*/ 18 w 440"/>
                <a:gd name="T43" fmla="*/ 162 h 162"/>
                <a:gd name="T44" fmla="*/ 29 w 440"/>
                <a:gd name="T45" fmla="*/ 162 h 162"/>
                <a:gd name="T46" fmla="*/ 43 w 440"/>
                <a:gd name="T47" fmla="*/ 162 h 162"/>
                <a:gd name="T48" fmla="*/ 59 w 440"/>
                <a:gd name="T49" fmla="*/ 160 h 162"/>
                <a:gd name="T50" fmla="*/ 75 w 440"/>
                <a:gd name="T51" fmla="*/ 155 h 162"/>
                <a:gd name="T52" fmla="*/ 93 w 440"/>
                <a:gd name="T53" fmla="*/ 153 h 162"/>
                <a:gd name="T54" fmla="*/ 129 w 440"/>
                <a:gd name="T55" fmla="*/ 143 h 162"/>
                <a:gd name="T56" fmla="*/ 163 w 440"/>
                <a:gd name="T57" fmla="*/ 134 h 162"/>
                <a:gd name="T58" fmla="*/ 190 w 440"/>
                <a:gd name="T59" fmla="*/ 125 h 162"/>
                <a:gd name="T60" fmla="*/ 208 w 440"/>
                <a:gd name="T61" fmla="*/ 120 h 162"/>
                <a:gd name="T62" fmla="*/ 305 w 440"/>
                <a:gd name="T63" fmla="*/ 87 h 162"/>
                <a:gd name="T64" fmla="*/ 359 w 440"/>
                <a:gd name="T65" fmla="*/ 68 h 162"/>
                <a:gd name="T66" fmla="*/ 386 w 440"/>
                <a:gd name="T67" fmla="*/ 59 h 162"/>
                <a:gd name="T68" fmla="*/ 407 w 440"/>
                <a:gd name="T69" fmla="*/ 50 h 162"/>
                <a:gd name="T70" fmla="*/ 420 w 440"/>
                <a:gd name="T71" fmla="*/ 45 h 162"/>
                <a:gd name="T72" fmla="*/ 427 w 440"/>
                <a:gd name="T73" fmla="*/ 40 h 162"/>
                <a:gd name="T74" fmla="*/ 429 w 440"/>
                <a:gd name="T75" fmla="*/ 36 h 162"/>
                <a:gd name="T76" fmla="*/ 434 w 440"/>
                <a:gd name="T77" fmla="*/ 31 h 162"/>
                <a:gd name="T78" fmla="*/ 436 w 440"/>
                <a:gd name="T79" fmla="*/ 21 h 162"/>
                <a:gd name="T80" fmla="*/ 440 w 440"/>
                <a:gd name="T81" fmla="*/ 12 h 162"/>
                <a:gd name="T82" fmla="*/ 440 w 440"/>
                <a:gd name="T83" fmla="*/ 3 h 16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40"/>
                <a:gd name="T127" fmla="*/ 0 h 162"/>
                <a:gd name="T128" fmla="*/ 440 w 440"/>
                <a:gd name="T129" fmla="*/ 162 h 16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40" h="162">
                  <a:moveTo>
                    <a:pt x="440" y="0"/>
                  </a:moveTo>
                  <a:lnTo>
                    <a:pt x="440" y="0"/>
                  </a:lnTo>
                  <a:lnTo>
                    <a:pt x="434" y="10"/>
                  </a:lnTo>
                  <a:lnTo>
                    <a:pt x="425" y="19"/>
                  </a:lnTo>
                  <a:lnTo>
                    <a:pt x="420" y="24"/>
                  </a:lnTo>
                  <a:lnTo>
                    <a:pt x="416" y="28"/>
                  </a:lnTo>
                  <a:lnTo>
                    <a:pt x="416" y="31"/>
                  </a:lnTo>
                  <a:lnTo>
                    <a:pt x="411" y="31"/>
                  </a:lnTo>
                  <a:lnTo>
                    <a:pt x="407" y="33"/>
                  </a:lnTo>
                  <a:lnTo>
                    <a:pt x="404" y="36"/>
                  </a:lnTo>
                  <a:lnTo>
                    <a:pt x="398" y="38"/>
                  </a:lnTo>
                  <a:lnTo>
                    <a:pt x="391" y="40"/>
                  </a:lnTo>
                  <a:lnTo>
                    <a:pt x="377" y="45"/>
                  </a:lnTo>
                  <a:lnTo>
                    <a:pt x="361" y="50"/>
                  </a:lnTo>
                  <a:lnTo>
                    <a:pt x="341" y="59"/>
                  </a:lnTo>
                  <a:lnTo>
                    <a:pt x="323" y="64"/>
                  </a:lnTo>
                  <a:lnTo>
                    <a:pt x="303" y="68"/>
                  </a:lnTo>
                  <a:lnTo>
                    <a:pt x="264" y="82"/>
                  </a:lnTo>
                  <a:lnTo>
                    <a:pt x="228" y="92"/>
                  </a:lnTo>
                  <a:lnTo>
                    <a:pt x="203" y="99"/>
                  </a:lnTo>
                  <a:lnTo>
                    <a:pt x="190" y="104"/>
                  </a:lnTo>
                  <a:lnTo>
                    <a:pt x="185" y="106"/>
                  </a:lnTo>
                  <a:lnTo>
                    <a:pt x="176" y="108"/>
                  </a:lnTo>
                  <a:lnTo>
                    <a:pt x="160" y="113"/>
                  </a:lnTo>
                  <a:lnTo>
                    <a:pt x="142" y="120"/>
                  </a:lnTo>
                  <a:lnTo>
                    <a:pt x="115" y="127"/>
                  </a:lnTo>
                  <a:lnTo>
                    <a:pt x="102" y="132"/>
                  </a:lnTo>
                  <a:lnTo>
                    <a:pt x="86" y="134"/>
                  </a:lnTo>
                  <a:lnTo>
                    <a:pt x="66" y="141"/>
                  </a:lnTo>
                  <a:lnTo>
                    <a:pt x="45" y="146"/>
                  </a:lnTo>
                  <a:lnTo>
                    <a:pt x="25" y="153"/>
                  </a:lnTo>
                  <a:lnTo>
                    <a:pt x="0" y="157"/>
                  </a:lnTo>
                  <a:lnTo>
                    <a:pt x="0" y="160"/>
                  </a:lnTo>
                  <a:lnTo>
                    <a:pt x="2" y="160"/>
                  </a:lnTo>
                  <a:lnTo>
                    <a:pt x="2" y="162"/>
                  </a:lnTo>
                  <a:lnTo>
                    <a:pt x="5" y="162"/>
                  </a:lnTo>
                  <a:lnTo>
                    <a:pt x="7" y="162"/>
                  </a:lnTo>
                  <a:lnTo>
                    <a:pt x="9" y="162"/>
                  </a:lnTo>
                  <a:lnTo>
                    <a:pt x="11" y="162"/>
                  </a:lnTo>
                  <a:lnTo>
                    <a:pt x="14" y="162"/>
                  </a:lnTo>
                  <a:lnTo>
                    <a:pt x="18" y="162"/>
                  </a:lnTo>
                  <a:lnTo>
                    <a:pt x="25" y="162"/>
                  </a:lnTo>
                  <a:lnTo>
                    <a:pt x="29" y="162"/>
                  </a:lnTo>
                  <a:lnTo>
                    <a:pt x="36" y="162"/>
                  </a:lnTo>
                  <a:lnTo>
                    <a:pt x="43" y="162"/>
                  </a:lnTo>
                  <a:lnTo>
                    <a:pt x="52" y="160"/>
                  </a:lnTo>
                  <a:lnTo>
                    <a:pt x="59" y="160"/>
                  </a:lnTo>
                  <a:lnTo>
                    <a:pt x="68" y="157"/>
                  </a:lnTo>
                  <a:lnTo>
                    <a:pt x="75" y="155"/>
                  </a:lnTo>
                  <a:lnTo>
                    <a:pt x="84" y="153"/>
                  </a:lnTo>
                  <a:lnTo>
                    <a:pt x="93" y="153"/>
                  </a:lnTo>
                  <a:lnTo>
                    <a:pt x="111" y="148"/>
                  </a:lnTo>
                  <a:lnTo>
                    <a:pt x="129" y="143"/>
                  </a:lnTo>
                  <a:lnTo>
                    <a:pt x="147" y="139"/>
                  </a:lnTo>
                  <a:lnTo>
                    <a:pt x="163" y="134"/>
                  </a:lnTo>
                  <a:lnTo>
                    <a:pt x="179" y="129"/>
                  </a:lnTo>
                  <a:lnTo>
                    <a:pt x="190" y="125"/>
                  </a:lnTo>
                  <a:lnTo>
                    <a:pt x="201" y="125"/>
                  </a:lnTo>
                  <a:lnTo>
                    <a:pt x="208" y="120"/>
                  </a:lnTo>
                  <a:lnTo>
                    <a:pt x="260" y="104"/>
                  </a:lnTo>
                  <a:lnTo>
                    <a:pt x="305" y="87"/>
                  </a:lnTo>
                  <a:lnTo>
                    <a:pt x="341" y="75"/>
                  </a:lnTo>
                  <a:lnTo>
                    <a:pt x="359" y="68"/>
                  </a:lnTo>
                  <a:lnTo>
                    <a:pt x="373" y="64"/>
                  </a:lnTo>
                  <a:lnTo>
                    <a:pt x="386" y="59"/>
                  </a:lnTo>
                  <a:lnTo>
                    <a:pt x="398" y="57"/>
                  </a:lnTo>
                  <a:lnTo>
                    <a:pt x="407" y="50"/>
                  </a:lnTo>
                  <a:lnTo>
                    <a:pt x="413" y="47"/>
                  </a:lnTo>
                  <a:lnTo>
                    <a:pt x="420" y="45"/>
                  </a:lnTo>
                  <a:lnTo>
                    <a:pt x="425" y="40"/>
                  </a:lnTo>
                  <a:lnTo>
                    <a:pt x="427" y="40"/>
                  </a:lnTo>
                  <a:lnTo>
                    <a:pt x="429" y="38"/>
                  </a:lnTo>
                  <a:lnTo>
                    <a:pt x="429" y="36"/>
                  </a:lnTo>
                  <a:lnTo>
                    <a:pt x="431" y="33"/>
                  </a:lnTo>
                  <a:lnTo>
                    <a:pt x="434" y="31"/>
                  </a:lnTo>
                  <a:lnTo>
                    <a:pt x="434" y="28"/>
                  </a:lnTo>
                  <a:lnTo>
                    <a:pt x="436" y="21"/>
                  </a:lnTo>
                  <a:lnTo>
                    <a:pt x="438" y="17"/>
                  </a:lnTo>
                  <a:lnTo>
                    <a:pt x="440" y="12"/>
                  </a:lnTo>
                  <a:lnTo>
                    <a:pt x="440" y="7"/>
                  </a:lnTo>
                  <a:lnTo>
                    <a:pt x="440" y="3"/>
                  </a:lnTo>
                  <a:lnTo>
                    <a:pt x="440" y="0"/>
                  </a:lnTo>
                  <a:close/>
                </a:path>
              </a:pathLst>
            </a:custGeom>
            <a:solidFill>
              <a:srgbClr val="595959"/>
            </a:solidFill>
            <a:ln w="9525">
              <a:noFill/>
              <a:round/>
              <a:headEnd/>
              <a:tailEnd/>
            </a:ln>
          </p:spPr>
          <p:txBody>
            <a:bodyPr lIns="0" tIns="0" rIns="0"/>
            <a:lstStyle/>
            <a:p>
              <a:endParaRPr lang="zh-CN" altLang="en-US"/>
            </a:p>
          </p:txBody>
        </p:sp>
        <p:sp>
          <p:nvSpPr>
            <p:cNvPr id="1278" name="Freeform 17"/>
            <p:cNvSpPr>
              <a:spLocks/>
            </p:cNvSpPr>
            <p:nvPr/>
          </p:nvSpPr>
          <p:spPr bwMode="auto">
            <a:xfrm flipH="1">
              <a:off x="750" y="2054"/>
              <a:ext cx="40" cy="47"/>
            </a:xfrm>
            <a:custGeom>
              <a:avLst/>
              <a:gdLst>
                <a:gd name="T0" fmla="*/ 94 w 94"/>
                <a:gd name="T1" fmla="*/ 14 h 127"/>
                <a:gd name="T2" fmla="*/ 94 w 94"/>
                <a:gd name="T3" fmla="*/ 14 h 127"/>
                <a:gd name="T4" fmla="*/ 94 w 94"/>
                <a:gd name="T5" fmla="*/ 12 h 127"/>
                <a:gd name="T6" fmla="*/ 92 w 94"/>
                <a:gd name="T7" fmla="*/ 12 h 127"/>
                <a:gd name="T8" fmla="*/ 92 w 94"/>
                <a:gd name="T9" fmla="*/ 9 h 127"/>
                <a:gd name="T10" fmla="*/ 92 w 94"/>
                <a:gd name="T11" fmla="*/ 7 h 127"/>
                <a:gd name="T12" fmla="*/ 92 w 94"/>
                <a:gd name="T13" fmla="*/ 7 h 127"/>
                <a:gd name="T14" fmla="*/ 92 w 94"/>
                <a:gd name="T15" fmla="*/ 5 h 127"/>
                <a:gd name="T16" fmla="*/ 92 w 94"/>
                <a:gd name="T17" fmla="*/ 5 h 127"/>
                <a:gd name="T18" fmla="*/ 90 w 94"/>
                <a:gd name="T19" fmla="*/ 5 h 127"/>
                <a:gd name="T20" fmla="*/ 90 w 94"/>
                <a:gd name="T21" fmla="*/ 5 h 127"/>
                <a:gd name="T22" fmla="*/ 88 w 94"/>
                <a:gd name="T23" fmla="*/ 5 h 127"/>
                <a:gd name="T24" fmla="*/ 85 w 94"/>
                <a:gd name="T25" fmla="*/ 5 h 127"/>
                <a:gd name="T26" fmla="*/ 83 w 94"/>
                <a:gd name="T27" fmla="*/ 5 h 127"/>
                <a:gd name="T28" fmla="*/ 83 w 94"/>
                <a:gd name="T29" fmla="*/ 2 h 127"/>
                <a:gd name="T30" fmla="*/ 79 w 94"/>
                <a:gd name="T31" fmla="*/ 2 h 127"/>
                <a:gd name="T32" fmla="*/ 74 w 94"/>
                <a:gd name="T33" fmla="*/ 2 h 127"/>
                <a:gd name="T34" fmla="*/ 65 w 94"/>
                <a:gd name="T35" fmla="*/ 0 h 127"/>
                <a:gd name="T36" fmla="*/ 65 w 94"/>
                <a:gd name="T37" fmla="*/ 0 h 127"/>
                <a:gd name="T38" fmla="*/ 0 w 94"/>
                <a:gd name="T39" fmla="*/ 103 h 127"/>
                <a:gd name="T40" fmla="*/ 0 w 94"/>
                <a:gd name="T41" fmla="*/ 106 h 127"/>
                <a:gd name="T42" fmla="*/ 0 w 94"/>
                <a:gd name="T43" fmla="*/ 108 h 127"/>
                <a:gd name="T44" fmla="*/ 2 w 94"/>
                <a:gd name="T45" fmla="*/ 110 h 127"/>
                <a:gd name="T46" fmla="*/ 2 w 94"/>
                <a:gd name="T47" fmla="*/ 113 h 127"/>
                <a:gd name="T48" fmla="*/ 2 w 94"/>
                <a:gd name="T49" fmla="*/ 113 h 127"/>
                <a:gd name="T50" fmla="*/ 4 w 94"/>
                <a:gd name="T51" fmla="*/ 115 h 127"/>
                <a:gd name="T52" fmla="*/ 6 w 94"/>
                <a:gd name="T53" fmla="*/ 117 h 127"/>
                <a:gd name="T54" fmla="*/ 9 w 94"/>
                <a:gd name="T55" fmla="*/ 120 h 127"/>
                <a:gd name="T56" fmla="*/ 11 w 94"/>
                <a:gd name="T57" fmla="*/ 122 h 127"/>
                <a:gd name="T58" fmla="*/ 11 w 94"/>
                <a:gd name="T59" fmla="*/ 122 h 127"/>
                <a:gd name="T60" fmla="*/ 11 w 94"/>
                <a:gd name="T61" fmla="*/ 122 h 127"/>
                <a:gd name="T62" fmla="*/ 13 w 94"/>
                <a:gd name="T63" fmla="*/ 124 h 127"/>
                <a:gd name="T64" fmla="*/ 15 w 94"/>
                <a:gd name="T65" fmla="*/ 124 h 127"/>
                <a:gd name="T66" fmla="*/ 18 w 94"/>
                <a:gd name="T67" fmla="*/ 127 h 127"/>
                <a:gd name="T68" fmla="*/ 20 w 94"/>
                <a:gd name="T69" fmla="*/ 127 h 127"/>
                <a:gd name="T70" fmla="*/ 20 w 94"/>
                <a:gd name="T71" fmla="*/ 127 h 127"/>
                <a:gd name="T72" fmla="*/ 94 w 94"/>
                <a:gd name="T73" fmla="*/ 14 h 12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94"/>
                <a:gd name="T112" fmla="*/ 0 h 127"/>
                <a:gd name="T113" fmla="*/ 94 w 94"/>
                <a:gd name="T114" fmla="*/ 127 h 12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94" h="127">
                  <a:moveTo>
                    <a:pt x="94" y="14"/>
                  </a:moveTo>
                  <a:lnTo>
                    <a:pt x="94" y="14"/>
                  </a:lnTo>
                  <a:lnTo>
                    <a:pt x="94" y="12"/>
                  </a:lnTo>
                  <a:lnTo>
                    <a:pt x="92" y="12"/>
                  </a:lnTo>
                  <a:lnTo>
                    <a:pt x="92" y="9"/>
                  </a:lnTo>
                  <a:lnTo>
                    <a:pt x="92" y="7"/>
                  </a:lnTo>
                  <a:lnTo>
                    <a:pt x="92" y="5"/>
                  </a:lnTo>
                  <a:lnTo>
                    <a:pt x="90" y="5"/>
                  </a:lnTo>
                  <a:lnTo>
                    <a:pt x="88" y="5"/>
                  </a:lnTo>
                  <a:lnTo>
                    <a:pt x="85" y="5"/>
                  </a:lnTo>
                  <a:lnTo>
                    <a:pt x="83" y="5"/>
                  </a:lnTo>
                  <a:lnTo>
                    <a:pt x="83" y="2"/>
                  </a:lnTo>
                  <a:lnTo>
                    <a:pt x="79" y="2"/>
                  </a:lnTo>
                  <a:lnTo>
                    <a:pt x="74" y="2"/>
                  </a:lnTo>
                  <a:lnTo>
                    <a:pt x="65" y="0"/>
                  </a:lnTo>
                  <a:lnTo>
                    <a:pt x="0" y="103"/>
                  </a:lnTo>
                  <a:lnTo>
                    <a:pt x="0" y="106"/>
                  </a:lnTo>
                  <a:lnTo>
                    <a:pt x="0" y="108"/>
                  </a:lnTo>
                  <a:lnTo>
                    <a:pt x="2" y="110"/>
                  </a:lnTo>
                  <a:lnTo>
                    <a:pt x="2" y="113"/>
                  </a:lnTo>
                  <a:lnTo>
                    <a:pt x="4" y="115"/>
                  </a:lnTo>
                  <a:lnTo>
                    <a:pt x="6" y="117"/>
                  </a:lnTo>
                  <a:lnTo>
                    <a:pt x="9" y="120"/>
                  </a:lnTo>
                  <a:lnTo>
                    <a:pt x="11" y="122"/>
                  </a:lnTo>
                  <a:lnTo>
                    <a:pt x="13" y="124"/>
                  </a:lnTo>
                  <a:lnTo>
                    <a:pt x="15" y="124"/>
                  </a:lnTo>
                  <a:lnTo>
                    <a:pt x="18" y="127"/>
                  </a:lnTo>
                  <a:lnTo>
                    <a:pt x="20" y="127"/>
                  </a:lnTo>
                  <a:lnTo>
                    <a:pt x="94" y="14"/>
                  </a:lnTo>
                  <a:close/>
                </a:path>
              </a:pathLst>
            </a:custGeom>
            <a:solidFill>
              <a:srgbClr val="CBCBCB"/>
            </a:solidFill>
            <a:ln w="9525">
              <a:noFill/>
              <a:round/>
              <a:headEnd/>
              <a:tailEnd/>
            </a:ln>
          </p:spPr>
          <p:txBody>
            <a:bodyPr lIns="0" tIns="0" rIns="0"/>
            <a:lstStyle/>
            <a:p>
              <a:endParaRPr lang="zh-CN" altLang="en-US"/>
            </a:p>
          </p:txBody>
        </p:sp>
        <p:sp>
          <p:nvSpPr>
            <p:cNvPr id="1279" name="Freeform 18"/>
            <p:cNvSpPr>
              <a:spLocks/>
            </p:cNvSpPr>
            <p:nvPr/>
          </p:nvSpPr>
          <p:spPr bwMode="auto">
            <a:xfrm flipH="1">
              <a:off x="749" y="2059"/>
              <a:ext cx="33" cy="42"/>
            </a:xfrm>
            <a:custGeom>
              <a:avLst/>
              <a:gdLst>
                <a:gd name="T0" fmla="*/ 0 w 77"/>
                <a:gd name="T1" fmla="*/ 113 h 113"/>
                <a:gd name="T2" fmla="*/ 0 w 77"/>
                <a:gd name="T3" fmla="*/ 113 h 113"/>
                <a:gd name="T4" fmla="*/ 0 w 77"/>
                <a:gd name="T5" fmla="*/ 113 h 113"/>
                <a:gd name="T6" fmla="*/ 0 w 77"/>
                <a:gd name="T7" fmla="*/ 113 h 113"/>
                <a:gd name="T8" fmla="*/ 2 w 77"/>
                <a:gd name="T9" fmla="*/ 113 h 113"/>
                <a:gd name="T10" fmla="*/ 4 w 77"/>
                <a:gd name="T11" fmla="*/ 113 h 113"/>
                <a:gd name="T12" fmla="*/ 7 w 77"/>
                <a:gd name="T13" fmla="*/ 113 h 113"/>
                <a:gd name="T14" fmla="*/ 7 w 77"/>
                <a:gd name="T15" fmla="*/ 110 h 113"/>
                <a:gd name="T16" fmla="*/ 9 w 77"/>
                <a:gd name="T17" fmla="*/ 110 h 113"/>
                <a:gd name="T18" fmla="*/ 9 w 77"/>
                <a:gd name="T19" fmla="*/ 108 h 113"/>
                <a:gd name="T20" fmla="*/ 13 w 77"/>
                <a:gd name="T21" fmla="*/ 108 h 113"/>
                <a:gd name="T22" fmla="*/ 16 w 77"/>
                <a:gd name="T23" fmla="*/ 106 h 113"/>
                <a:gd name="T24" fmla="*/ 18 w 77"/>
                <a:gd name="T25" fmla="*/ 101 h 113"/>
                <a:gd name="T26" fmla="*/ 23 w 77"/>
                <a:gd name="T27" fmla="*/ 99 h 113"/>
                <a:gd name="T28" fmla="*/ 25 w 77"/>
                <a:gd name="T29" fmla="*/ 96 h 113"/>
                <a:gd name="T30" fmla="*/ 27 w 77"/>
                <a:gd name="T31" fmla="*/ 92 h 113"/>
                <a:gd name="T32" fmla="*/ 32 w 77"/>
                <a:gd name="T33" fmla="*/ 89 h 113"/>
                <a:gd name="T34" fmla="*/ 36 w 77"/>
                <a:gd name="T35" fmla="*/ 85 h 113"/>
                <a:gd name="T36" fmla="*/ 38 w 77"/>
                <a:gd name="T37" fmla="*/ 82 h 113"/>
                <a:gd name="T38" fmla="*/ 41 w 77"/>
                <a:gd name="T39" fmla="*/ 77 h 113"/>
                <a:gd name="T40" fmla="*/ 45 w 77"/>
                <a:gd name="T41" fmla="*/ 73 h 113"/>
                <a:gd name="T42" fmla="*/ 52 w 77"/>
                <a:gd name="T43" fmla="*/ 63 h 113"/>
                <a:gd name="T44" fmla="*/ 54 w 77"/>
                <a:gd name="T45" fmla="*/ 61 h 113"/>
                <a:gd name="T46" fmla="*/ 56 w 77"/>
                <a:gd name="T47" fmla="*/ 56 h 113"/>
                <a:gd name="T48" fmla="*/ 63 w 77"/>
                <a:gd name="T49" fmla="*/ 49 h 113"/>
                <a:gd name="T50" fmla="*/ 68 w 77"/>
                <a:gd name="T51" fmla="*/ 42 h 113"/>
                <a:gd name="T52" fmla="*/ 72 w 77"/>
                <a:gd name="T53" fmla="*/ 35 h 113"/>
                <a:gd name="T54" fmla="*/ 72 w 77"/>
                <a:gd name="T55" fmla="*/ 33 h 113"/>
                <a:gd name="T56" fmla="*/ 74 w 77"/>
                <a:gd name="T57" fmla="*/ 31 h 113"/>
                <a:gd name="T58" fmla="*/ 74 w 77"/>
                <a:gd name="T59" fmla="*/ 26 h 113"/>
                <a:gd name="T60" fmla="*/ 77 w 77"/>
                <a:gd name="T61" fmla="*/ 26 h 113"/>
                <a:gd name="T62" fmla="*/ 77 w 77"/>
                <a:gd name="T63" fmla="*/ 26 h 113"/>
                <a:gd name="T64" fmla="*/ 77 w 77"/>
                <a:gd name="T65" fmla="*/ 24 h 113"/>
                <a:gd name="T66" fmla="*/ 77 w 77"/>
                <a:gd name="T67" fmla="*/ 19 h 113"/>
                <a:gd name="T68" fmla="*/ 77 w 77"/>
                <a:gd name="T69" fmla="*/ 14 h 113"/>
                <a:gd name="T70" fmla="*/ 77 w 77"/>
                <a:gd name="T71" fmla="*/ 7 h 113"/>
                <a:gd name="T72" fmla="*/ 74 w 77"/>
                <a:gd name="T73" fmla="*/ 5 h 113"/>
                <a:gd name="T74" fmla="*/ 74 w 77"/>
                <a:gd name="T75" fmla="*/ 0 h 113"/>
                <a:gd name="T76" fmla="*/ 0 w 77"/>
                <a:gd name="T77" fmla="*/ 113 h 11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7"/>
                <a:gd name="T118" fmla="*/ 0 h 113"/>
                <a:gd name="T119" fmla="*/ 77 w 77"/>
                <a:gd name="T120" fmla="*/ 113 h 11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7" h="113">
                  <a:moveTo>
                    <a:pt x="0" y="113"/>
                  </a:moveTo>
                  <a:lnTo>
                    <a:pt x="0" y="113"/>
                  </a:lnTo>
                  <a:lnTo>
                    <a:pt x="2" y="113"/>
                  </a:lnTo>
                  <a:lnTo>
                    <a:pt x="4" y="113"/>
                  </a:lnTo>
                  <a:lnTo>
                    <a:pt x="7" y="113"/>
                  </a:lnTo>
                  <a:lnTo>
                    <a:pt x="7" y="110"/>
                  </a:lnTo>
                  <a:lnTo>
                    <a:pt x="9" y="110"/>
                  </a:lnTo>
                  <a:lnTo>
                    <a:pt x="9" y="108"/>
                  </a:lnTo>
                  <a:lnTo>
                    <a:pt x="13" y="108"/>
                  </a:lnTo>
                  <a:lnTo>
                    <a:pt x="16" y="106"/>
                  </a:lnTo>
                  <a:lnTo>
                    <a:pt x="18" y="101"/>
                  </a:lnTo>
                  <a:lnTo>
                    <a:pt x="23" y="99"/>
                  </a:lnTo>
                  <a:lnTo>
                    <a:pt x="25" y="96"/>
                  </a:lnTo>
                  <a:lnTo>
                    <a:pt x="27" y="92"/>
                  </a:lnTo>
                  <a:lnTo>
                    <a:pt x="32" y="89"/>
                  </a:lnTo>
                  <a:lnTo>
                    <a:pt x="36" y="85"/>
                  </a:lnTo>
                  <a:lnTo>
                    <a:pt x="38" y="82"/>
                  </a:lnTo>
                  <a:lnTo>
                    <a:pt x="41" y="77"/>
                  </a:lnTo>
                  <a:lnTo>
                    <a:pt x="45" y="73"/>
                  </a:lnTo>
                  <a:lnTo>
                    <a:pt x="52" y="63"/>
                  </a:lnTo>
                  <a:lnTo>
                    <a:pt x="54" y="61"/>
                  </a:lnTo>
                  <a:lnTo>
                    <a:pt x="56" y="56"/>
                  </a:lnTo>
                  <a:lnTo>
                    <a:pt x="63" y="49"/>
                  </a:lnTo>
                  <a:lnTo>
                    <a:pt x="68" y="42"/>
                  </a:lnTo>
                  <a:lnTo>
                    <a:pt x="72" y="35"/>
                  </a:lnTo>
                  <a:lnTo>
                    <a:pt x="72" y="33"/>
                  </a:lnTo>
                  <a:lnTo>
                    <a:pt x="74" y="31"/>
                  </a:lnTo>
                  <a:lnTo>
                    <a:pt x="74" y="26"/>
                  </a:lnTo>
                  <a:lnTo>
                    <a:pt x="77" y="26"/>
                  </a:lnTo>
                  <a:lnTo>
                    <a:pt x="77" y="24"/>
                  </a:lnTo>
                  <a:lnTo>
                    <a:pt x="77" y="19"/>
                  </a:lnTo>
                  <a:lnTo>
                    <a:pt x="77" y="14"/>
                  </a:lnTo>
                  <a:lnTo>
                    <a:pt x="77" y="7"/>
                  </a:lnTo>
                  <a:lnTo>
                    <a:pt x="74" y="5"/>
                  </a:lnTo>
                  <a:lnTo>
                    <a:pt x="74" y="0"/>
                  </a:lnTo>
                  <a:lnTo>
                    <a:pt x="0" y="113"/>
                  </a:lnTo>
                  <a:close/>
                </a:path>
              </a:pathLst>
            </a:custGeom>
            <a:solidFill>
              <a:srgbClr val="CBCBCB"/>
            </a:solidFill>
            <a:ln w="9525">
              <a:noFill/>
              <a:round/>
              <a:headEnd/>
              <a:tailEnd/>
            </a:ln>
          </p:spPr>
          <p:txBody>
            <a:bodyPr lIns="0" tIns="0" rIns="0"/>
            <a:lstStyle/>
            <a:p>
              <a:endParaRPr lang="zh-CN" altLang="en-US"/>
            </a:p>
          </p:txBody>
        </p:sp>
        <p:sp>
          <p:nvSpPr>
            <p:cNvPr id="1280" name="Freeform 19"/>
            <p:cNvSpPr>
              <a:spLocks/>
            </p:cNvSpPr>
            <p:nvPr/>
          </p:nvSpPr>
          <p:spPr bwMode="auto">
            <a:xfrm flipH="1">
              <a:off x="580" y="2026"/>
              <a:ext cx="182" cy="33"/>
            </a:xfrm>
            <a:custGeom>
              <a:avLst/>
              <a:gdLst>
                <a:gd name="T0" fmla="*/ 0 w 422"/>
                <a:gd name="T1" fmla="*/ 77 h 89"/>
                <a:gd name="T2" fmla="*/ 0 w 422"/>
                <a:gd name="T3" fmla="*/ 77 h 89"/>
                <a:gd name="T4" fmla="*/ 391 w 422"/>
                <a:gd name="T5" fmla="*/ 0 h 89"/>
                <a:gd name="T6" fmla="*/ 391 w 422"/>
                <a:gd name="T7" fmla="*/ 0 h 89"/>
                <a:gd name="T8" fmla="*/ 395 w 422"/>
                <a:gd name="T9" fmla="*/ 0 h 89"/>
                <a:gd name="T10" fmla="*/ 400 w 422"/>
                <a:gd name="T11" fmla="*/ 2 h 89"/>
                <a:gd name="T12" fmla="*/ 402 w 422"/>
                <a:gd name="T13" fmla="*/ 2 h 89"/>
                <a:gd name="T14" fmla="*/ 407 w 422"/>
                <a:gd name="T15" fmla="*/ 2 h 89"/>
                <a:gd name="T16" fmla="*/ 409 w 422"/>
                <a:gd name="T17" fmla="*/ 5 h 89"/>
                <a:gd name="T18" fmla="*/ 411 w 422"/>
                <a:gd name="T19" fmla="*/ 7 h 89"/>
                <a:gd name="T20" fmla="*/ 413 w 422"/>
                <a:gd name="T21" fmla="*/ 9 h 89"/>
                <a:gd name="T22" fmla="*/ 418 w 422"/>
                <a:gd name="T23" fmla="*/ 12 h 89"/>
                <a:gd name="T24" fmla="*/ 418 w 422"/>
                <a:gd name="T25" fmla="*/ 14 h 89"/>
                <a:gd name="T26" fmla="*/ 420 w 422"/>
                <a:gd name="T27" fmla="*/ 19 h 89"/>
                <a:gd name="T28" fmla="*/ 420 w 422"/>
                <a:gd name="T29" fmla="*/ 21 h 89"/>
                <a:gd name="T30" fmla="*/ 422 w 422"/>
                <a:gd name="T31" fmla="*/ 23 h 89"/>
                <a:gd name="T32" fmla="*/ 422 w 422"/>
                <a:gd name="T33" fmla="*/ 26 h 89"/>
                <a:gd name="T34" fmla="*/ 422 w 422"/>
                <a:gd name="T35" fmla="*/ 28 h 89"/>
                <a:gd name="T36" fmla="*/ 422 w 422"/>
                <a:gd name="T37" fmla="*/ 28 h 89"/>
                <a:gd name="T38" fmla="*/ 422 w 422"/>
                <a:gd name="T39" fmla="*/ 28 h 89"/>
                <a:gd name="T40" fmla="*/ 418 w 422"/>
                <a:gd name="T41" fmla="*/ 28 h 89"/>
                <a:gd name="T42" fmla="*/ 416 w 422"/>
                <a:gd name="T43" fmla="*/ 28 h 89"/>
                <a:gd name="T44" fmla="*/ 409 w 422"/>
                <a:gd name="T45" fmla="*/ 28 h 89"/>
                <a:gd name="T46" fmla="*/ 393 w 422"/>
                <a:gd name="T47" fmla="*/ 30 h 89"/>
                <a:gd name="T48" fmla="*/ 373 w 422"/>
                <a:gd name="T49" fmla="*/ 33 h 89"/>
                <a:gd name="T50" fmla="*/ 348 w 422"/>
                <a:gd name="T51" fmla="*/ 37 h 89"/>
                <a:gd name="T52" fmla="*/ 321 w 422"/>
                <a:gd name="T53" fmla="*/ 40 h 89"/>
                <a:gd name="T54" fmla="*/ 260 w 422"/>
                <a:gd name="T55" fmla="*/ 52 h 89"/>
                <a:gd name="T56" fmla="*/ 192 w 422"/>
                <a:gd name="T57" fmla="*/ 63 h 89"/>
                <a:gd name="T58" fmla="*/ 129 w 422"/>
                <a:gd name="T59" fmla="*/ 75 h 89"/>
                <a:gd name="T60" fmla="*/ 72 w 422"/>
                <a:gd name="T61" fmla="*/ 84 h 89"/>
                <a:gd name="T62" fmla="*/ 52 w 422"/>
                <a:gd name="T63" fmla="*/ 87 h 89"/>
                <a:gd name="T64" fmla="*/ 32 w 422"/>
                <a:gd name="T65" fmla="*/ 89 h 89"/>
                <a:gd name="T66" fmla="*/ 32 w 422"/>
                <a:gd name="T67" fmla="*/ 89 h 89"/>
                <a:gd name="T68" fmla="*/ 32 w 422"/>
                <a:gd name="T69" fmla="*/ 87 h 89"/>
                <a:gd name="T70" fmla="*/ 32 w 422"/>
                <a:gd name="T71" fmla="*/ 87 h 89"/>
                <a:gd name="T72" fmla="*/ 32 w 422"/>
                <a:gd name="T73" fmla="*/ 87 h 89"/>
                <a:gd name="T74" fmla="*/ 32 w 422"/>
                <a:gd name="T75" fmla="*/ 87 h 89"/>
                <a:gd name="T76" fmla="*/ 29 w 422"/>
                <a:gd name="T77" fmla="*/ 87 h 89"/>
                <a:gd name="T78" fmla="*/ 27 w 422"/>
                <a:gd name="T79" fmla="*/ 84 h 89"/>
                <a:gd name="T80" fmla="*/ 27 w 422"/>
                <a:gd name="T81" fmla="*/ 82 h 89"/>
                <a:gd name="T82" fmla="*/ 23 w 422"/>
                <a:gd name="T83" fmla="*/ 82 h 89"/>
                <a:gd name="T84" fmla="*/ 20 w 422"/>
                <a:gd name="T85" fmla="*/ 80 h 89"/>
                <a:gd name="T86" fmla="*/ 18 w 422"/>
                <a:gd name="T87" fmla="*/ 80 h 89"/>
                <a:gd name="T88" fmla="*/ 9 w 422"/>
                <a:gd name="T89" fmla="*/ 77 h 89"/>
                <a:gd name="T90" fmla="*/ 5 w 422"/>
                <a:gd name="T91" fmla="*/ 77 h 89"/>
                <a:gd name="T92" fmla="*/ 0 w 422"/>
                <a:gd name="T93" fmla="*/ 77 h 8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22"/>
                <a:gd name="T142" fmla="*/ 0 h 89"/>
                <a:gd name="T143" fmla="*/ 422 w 422"/>
                <a:gd name="T144" fmla="*/ 89 h 8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22" h="89">
                  <a:moveTo>
                    <a:pt x="0" y="77"/>
                  </a:moveTo>
                  <a:lnTo>
                    <a:pt x="0" y="77"/>
                  </a:lnTo>
                  <a:lnTo>
                    <a:pt x="391" y="0"/>
                  </a:lnTo>
                  <a:lnTo>
                    <a:pt x="395" y="0"/>
                  </a:lnTo>
                  <a:lnTo>
                    <a:pt x="400" y="2"/>
                  </a:lnTo>
                  <a:lnTo>
                    <a:pt x="402" y="2"/>
                  </a:lnTo>
                  <a:lnTo>
                    <a:pt x="407" y="2"/>
                  </a:lnTo>
                  <a:lnTo>
                    <a:pt x="409" y="5"/>
                  </a:lnTo>
                  <a:lnTo>
                    <a:pt x="411" y="7"/>
                  </a:lnTo>
                  <a:lnTo>
                    <a:pt x="413" y="9"/>
                  </a:lnTo>
                  <a:lnTo>
                    <a:pt x="418" y="12"/>
                  </a:lnTo>
                  <a:lnTo>
                    <a:pt x="418" y="14"/>
                  </a:lnTo>
                  <a:lnTo>
                    <a:pt x="420" y="19"/>
                  </a:lnTo>
                  <a:lnTo>
                    <a:pt x="420" y="21"/>
                  </a:lnTo>
                  <a:lnTo>
                    <a:pt x="422" y="23"/>
                  </a:lnTo>
                  <a:lnTo>
                    <a:pt x="422" y="26"/>
                  </a:lnTo>
                  <a:lnTo>
                    <a:pt x="422" y="28"/>
                  </a:lnTo>
                  <a:lnTo>
                    <a:pt x="418" y="28"/>
                  </a:lnTo>
                  <a:lnTo>
                    <a:pt x="416" y="28"/>
                  </a:lnTo>
                  <a:lnTo>
                    <a:pt x="409" y="28"/>
                  </a:lnTo>
                  <a:lnTo>
                    <a:pt x="393" y="30"/>
                  </a:lnTo>
                  <a:lnTo>
                    <a:pt x="373" y="33"/>
                  </a:lnTo>
                  <a:lnTo>
                    <a:pt x="348" y="37"/>
                  </a:lnTo>
                  <a:lnTo>
                    <a:pt x="321" y="40"/>
                  </a:lnTo>
                  <a:lnTo>
                    <a:pt x="260" y="52"/>
                  </a:lnTo>
                  <a:lnTo>
                    <a:pt x="192" y="63"/>
                  </a:lnTo>
                  <a:lnTo>
                    <a:pt x="129" y="75"/>
                  </a:lnTo>
                  <a:lnTo>
                    <a:pt x="72" y="84"/>
                  </a:lnTo>
                  <a:lnTo>
                    <a:pt x="52" y="87"/>
                  </a:lnTo>
                  <a:lnTo>
                    <a:pt x="32" y="89"/>
                  </a:lnTo>
                  <a:lnTo>
                    <a:pt x="32" y="87"/>
                  </a:lnTo>
                  <a:lnTo>
                    <a:pt x="29" y="87"/>
                  </a:lnTo>
                  <a:lnTo>
                    <a:pt x="27" y="84"/>
                  </a:lnTo>
                  <a:lnTo>
                    <a:pt x="27" y="82"/>
                  </a:lnTo>
                  <a:lnTo>
                    <a:pt x="23" y="82"/>
                  </a:lnTo>
                  <a:lnTo>
                    <a:pt x="20" y="80"/>
                  </a:lnTo>
                  <a:lnTo>
                    <a:pt x="18" y="80"/>
                  </a:lnTo>
                  <a:lnTo>
                    <a:pt x="9" y="77"/>
                  </a:lnTo>
                  <a:lnTo>
                    <a:pt x="5" y="77"/>
                  </a:lnTo>
                  <a:lnTo>
                    <a:pt x="0" y="77"/>
                  </a:lnTo>
                  <a:close/>
                </a:path>
              </a:pathLst>
            </a:custGeom>
            <a:solidFill>
              <a:srgbClr val="7F7F7F"/>
            </a:solidFill>
            <a:ln w="9525">
              <a:noFill/>
              <a:round/>
              <a:headEnd/>
              <a:tailEnd/>
            </a:ln>
          </p:spPr>
          <p:txBody>
            <a:bodyPr lIns="0" tIns="0" rIns="0"/>
            <a:lstStyle/>
            <a:p>
              <a:endParaRPr lang="zh-CN" altLang="en-US"/>
            </a:p>
          </p:txBody>
        </p:sp>
        <p:sp>
          <p:nvSpPr>
            <p:cNvPr id="1281" name="Freeform 20"/>
            <p:cNvSpPr>
              <a:spLocks/>
            </p:cNvSpPr>
            <p:nvPr/>
          </p:nvSpPr>
          <p:spPr bwMode="auto">
            <a:xfrm flipH="1">
              <a:off x="580" y="2034"/>
              <a:ext cx="170" cy="35"/>
            </a:xfrm>
            <a:custGeom>
              <a:avLst/>
              <a:gdLst>
                <a:gd name="T0" fmla="*/ 0 w 393"/>
                <a:gd name="T1" fmla="*/ 94 h 94"/>
                <a:gd name="T2" fmla="*/ 0 w 393"/>
                <a:gd name="T3" fmla="*/ 94 h 94"/>
                <a:gd name="T4" fmla="*/ 393 w 393"/>
                <a:gd name="T5" fmla="*/ 33 h 94"/>
                <a:gd name="T6" fmla="*/ 393 w 393"/>
                <a:gd name="T7" fmla="*/ 9 h 94"/>
                <a:gd name="T8" fmla="*/ 393 w 393"/>
                <a:gd name="T9" fmla="*/ 2 h 94"/>
                <a:gd name="T10" fmla="*/ 393 w 393"/>
                <a:gd name="T11" fmla="*/ 0 h 94"/>
                <a:gd name="T12" fmla="*/ 393 w 393"/>
                <a:gd name="T13" fmla="*/ 0 h 94"/>
                <a:gd name="T14" fmla="*/ 393 w 393"/>
                <a:gd name="T15" fmla="*/ 0 h 94"/>
                <a:gd name="T16" fmla="*/ 393 w 393"/>
                <a:gd name="T17" fmla="*/ 7 h 94"/>
                <a:gd name="T18" fmla="*/ 393 w 393"/>
                <a:gd name="T19" fmla="*/ 7 h 94"/>
                <a:gd name="T20" fmla="*/ 393 w 393"/>
                <a:gd name="T21" fmla="*/ 7 h 94"/>
                <a:gd name="T22" fmla="*/ 389 w 393"/>
                <a:gd name="T23" fmla="*/ 7 h 94"/>
                <a:gd name="T24" fmla="*/ 387 w 393"/>
                <a:gd name="T25" fmla="*/ 7 h 94"/>
                <a:gd name="T26" fmla="*/ 380 w 393"/>
                <a:gd name="T27" fmla="*/ 7 h 94"/>
                <a:gd name="T28" fmla="*/ 364 w 393"/>
                <a:gd name="T29" fmla="*/ 9 h 94"/>
                <a:gd name="T30" fmla="*/ 344 w 393"/>
                <a:gd name="T31" fmla="*/ 12 h 94"/>
                <a:gd name="T32" fmla="*/ 319 w 393"/>
                <a:gd name="T33" fmla="*/ 16 h 94"/>
                <a:gd name="T34" fmla="*/ 292 w 393"/>
                <a:gd name="T35" fmla="*/ 19 h 94"/>
                <a:gd name="T36" fmla="*/ 231 w 393"/>
                <a:gd name="T37" fmla="*/ 31 h 94"/>
                <a:gd name="T38" fmla="*/ 163 w 393"/>
                <a:gd name="T39" fmla="*/ 42 h 94"/>
                <a:gd name="T40" fmla="*/ 100 w 393"/>
                <a:gd name="T41" fmla="*/ 54 h 94"/>
                <a:gd name="T42" fmla="*/ 43 w 393"/>
                <a:gd name="T43" fmla="*/ 63 h 94"/>
                <a:gd name="T44" fmla="*/ 23 w 393"/>
                <a:gd name="T45" fmla="*/ 66 h 94"/>
                <a:gd name="T46" fmla="*/ 3 w 393"/>
                <a:gd name="T47" fmla="*/ 68 h 94"/>
                <a:gd name="T48" fmla="*/ 3 w 393"/>
                <a:gd name="T49" fmla="*/ 68 h 94"/>
                <a:gd name="T50" fmla="*/ 5 w 393"/>
                <a:gd name="T51" fmla="*/ 66 h 94"/>
                <a:gd name="T52" fmla="*/ 5 w 393"/>
                <a:gd name="T53" fmla="*/ 66 h 94"/>
                <a:gd name="T54" fmla="*/ 5 w 393"/>
                <a:gd name="T55" fmla="*/ 68 h 94"/>
                <a:gd name="T56" fmla="*/ 5 w 393"/>
                <a:gd name="T57" fmla="*/ 68 h 94"/>
                <a:gd name="T58" fmla="*/ 3 w 393"/>
                <a:gd name="T59" fmla="*/ 73 h 94"/>
                <a:gd name="T60" fmla="*/ 3 w 393"/>
                <a:gd name="T61" fmla="*/ 77 h 94"/>
                <a:gd name="T62" fmla="*/ 3 w 393"/>
                <a:gd name="T63" fmla="*/ 85 h 94"/>
                <a:gd name="T64" fmla="*/ 0 w 393"/>
                <a:gd name="T65" fmla="*/ 89 h 94"/>
                <a:gd name="T66" fmla="*/ 0 w 393"/>
                <a:gd name="T67" fmla="*/ 94 h 9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93"/>
                <a:gd name="T103" fmla="*/ 0 h 94"/>
                <a:gd name="T104" fmla="*/ 393 w 393"/>
                <a:gd name="T105" fmla="*/ 94 h 9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93" h="94">
                  <a:moveTo>
                    <a:pt x="0" y="94"/>
                  </a:moveTo>
                  <a:lnTo>
                    <a:pt x="0" y="94"/>
                  </a:lnTo>
                  <a:lnTo>
                    <a:pt x="393" y="33"/>
                  </a:lnTo>
                  <a:lnTo>
                    <a:pt x="393" y="9"/>
                  </a:lnTo>
                  <a:lnTo>
                    <a:pt x="393" y="2"/>
                  </a:lnTo>
                  <a:lnTo>
                    <a:pt x="393" y="0"/>
                  </a:lnTo>
                  <a:lnTo>
                    <a:pt x="393" y="7"/>
                  </a:lnTo>
                  <a:lnTo>
                    <a:pt x="389" y="7"/>
                  </a:lnTo>
                  <a:lnTo>
                    <a:pt x="387" y="7"/>
                  </a:lnTo>
                  <a:lnTo>
                    <a:pt x="380" y="7"/>
                  </a:lnTo>
                  <a:lnTo>
                    <a:pt x="364" y="9"/>
                  </a:lnTo>
                  <a:lnTo>
                    <a:pt x="344" y="12"/>
                  </a:lnTo>
                  <a:lnTo>
                    <a:pt x="319" y="16"/>
                  </a:lnTo>
                  <a:lnTo>
                    <a:pt x="292" y="19"/>
                  </a:lnTo>
                  <a:lnTo>
                    <a:pt x="231" y="31"/>
                  </a:lnTo>
                  <a:lnTo>
                    <a:pt x="163" y="42"/>
                  </a:lnTo>
                  <a:lnTo>
                    <a:pt x="100" y="54"/>
                  </a:lnTo>
                  <a:lnTo>
                    <a:pt x="43" y="63"/>
                  </a:lnTo>
                  <a:lnTo>
                    <a:pt x="23" y="66"/>
                  </a:lnTo>
                  <a:lnTo>
                    <a:pt x="3" y="68"/>
                  </a:lnTo>
                  <a:lnTo>
                    <a:pt x="5" y="66"/>
                  </a:lnTo>
                  <a:lnTo>
                    <a:pt x="5" y="68"/>
                  </a:lnTo>
                  <a:lnTo>
                    <a:pt x="3" y="73"/>
                  </a:lnTo>
                  <a:lnTo>
                    <a:pt x="3" y="77"/>
                  </a:lnTo>
                  <a:lnTo>
                    <a:pt x="3" y="85"/>
                  </a:lnTo>
                  <a:lnTo>
                    <a:pt x="0" y="89"/>
                  </a:lnTo>
                  <a:lnTo>
                    <a:pt x="0" y="94"/>
                  </a:lnTo>
                  <a:close/>
                </a:path>
              </a:pathLst>
            </a:custGeom>
            <a:solidFill>
              <a:srgbClr val="CBCBCB"/>
            </a:solidFill>
            <a:ln w="9525">
              <a:noFill/>
              <a:round/>
              <a:headEnd/>
              <a:tailEnd/>
            </a:ln>
          </p:spPr>
          <p:txBody>
            <a:bodyPr lIns="0" tIns="0" rIns="0"/>
            <a:lstStyle/>
            <a:p>
              <a:endParaRPr lang="zh-CN" altLang="en-US"/>
            </a:p>
          </p:txBody>
        </p:sp>
        <p:sp>
          <p:nvSpPr>
            <p:cNvPr id="1282" name="Freeform 21"/>
            <p:cNvSpPr>
              <a:spLocks/>
            </p:cNvSpPr>
            <p:nvPr/>
          </p:nvSpPr>
          <p:spPr bwMode="auto">
            <a:xfrm flipH="1">
              <a:off x="718" y="2092"/>
              <a:ext cx="65" cy="9"/>
            </a:xfrm>
            <a:custGeom>
              <a:avLst/>
              <a:gdLst>
                <a:gd name="T0" fmla="*/ 0 w 149"/>
                <a:gd name="T1" fmla="*/ 24 h 24"/>
                <a:gd name="T2" fmla="*/ 11 w 149"/>
                <a:gd name="T3" fmla="*/ 24 h 24"/>
                <a:gd name="T4" fmla="*/ 22 w 149"/>
                <a:gd name="T5" fmla="*/ 24 h 24"/>
                <a:gd name="T6" fmla="*/ 38 w 149"/>
                <a:gd name="T7" fmla="*/ 21 h 24"/>
                <a:gd name="T8" fmla="*/ 56 w 149"/>
                <a:gd name="T9" fmla="*/ 19 h 24"/>
                <a:gd name="T10" fmla="*/ 72 w 149"/>
                <a:gd name="T11" fmla="*/ 19 h 24"/>
                <a:gd name="T12" fmla="*/ 81 w 149"/>
                <a:gd name="T13" fmla="*/ 17 h 24"/>
                <a:gd name="T14" fmla="*/ 95 w 149"/>
                <a:gd name="T15" fmla="*/ 14 h 24"/>
                <a:gd name="T16" fmla="*/ 104 w 149"/>
                <a:gd name="T17" fmla="*/ 10 h 24"/>
                <a:gd name="T18" fmla="*/ 119 w 149"/>
                <a:gd name="T19" fmla="*/ 10 h 24"/>
                <a:gd name="T20" fmla="*/ 131 w 149"/>
                <a:gd name="T21" fmla="*/ 5 h 24"/>
                <a:gd name="T22" fmla="*/ 137 w 149"/>
                <a:gd name="T23" fmla="*/ 5 h 24"/>
                <a:gd name="T24" fmla="*/ 146 w 149"/>
                <a:gd name="T25" fmla="*/ 5 h 24"/>
                <a:gd name="T26" fmla="*/ 149 w 149"/>
                <a:gd name="T27" fmla="*/ 5 h 24"/>
                <a:gd name="T28" fmla="*/ 131 w 149"/>
                <a:gd name="T29" fmla="*/ 3 h 24"/>
                <a:gd name="T30" fmla="*/ 128 w 149"/>
                <a:gd name="T31" fmla="*/ 0 h 24"/>
                <a:gd name="T32" fmla="*/ 124 w 149"/>
                <a:gd name="T33" fmla="*/ 0 h 24"/>
                <a:gd name="T34" fmla="*/ 119 w 149"/>
                <a:gd name="T35" fmla="*/ 3 h 24"/>
                <a:gd name="T36" fmla="*/ 110 w 149"/>
                <a:gd name="T37" fmla="*/ 5 h 24"/>
                <a:gd name="T38" fmla="*/ 92 w 149"/>
                <a:gd name="T39" fmla="*/ 10 h 24"/>
                <a:gd name="T40" fmla="*/ 70 w 149"/>
                <a:gd name="T41" fmla="*/ 12 h 24"/>
                <a:gd name="T42" fmla="*/ 58 w 149"/>
                <a:gd name="T43" fmla="*/ 14 h 24"/>
                <a:gd name="T44" fmla="*/ 49 w 149"/>
                <a:gd name="T45" fmla="*/ 17 h 24"/>
                <a:gd name="T46" fmla="*/ 43 w 149"/>
                <a:gd name="T47" fmla="*/ 17 h 24"/>
                <a:gd name="T48" fmla="*/ 38 w 149"/>
                <a:gd name="T49" fmla="*/ 17 h 24"/>
                <a:gd name="T50" fmla="*/ 38 w 149"/>
                <a:gd name="T51" fmla="*/ 17 h 24"/>
                <a:gd name="T52" fmla="*/ 29 w 149"/>
                <a:gd name="T53" fmla="*/ 12 h 24"/>
                <a:gd name="T54" fmla="*/ 27 w 149"/>
                <a:gd name="T55" fmla="*/ 10 h 24"/>
                <a:gd name="T56" fmla="*/ 20 w 149"/>
                <a:gd name="T57" fmla="*/ 10 h 24"/>
                <a:gd name="T58" fmla="*/ 18 w 149"/>
                <a:gd name="T59" fmla="*/ 7 h 24"/>
                <a:gd name="T60" fmla="*/ 13 w 149"/>
                <a:gd name="T61" fmla="*/ 7 h 24"/>
                <a:gd name="T62" fmla="*/ 11 w 149"/>
                <a:gd name="T63" fmla="*/ 7 h 24"/>
                <a:gd name="T64" fmla="*/ 9 w 149"/>
                <a:gd name="T65" fmla="*/ 10 h 24"/>
                <a:gd name="T66" fmla="*/ 9 w 149"/>
                <a:gd name="T67" fmla="*/ 10 h 24"/>
                <a:gd name="T68" fmla="*/ 4 w 149"/>
                <a:gd name="T69" fmla="*/ 14 h 24"/>
                <a:gd name="T70" fmla="*/ 2 w 149"/>
                <a:gd name="T71" fmla="*/ 19 h 24"/>
                <a:gd name="T72" fmla="*/ 0 w 149"/>
                <a:gd name="T73" fmla="*/ 24 h 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9"/>
                <a:gd name="T112" fmla="*/ 0 h 24"/>
                <a:gd name="T113" fmla="*/ 149 w 149"/>
                <a:gd name="T114" fmla="*/ 24 h 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9" h="24">
                  <a:moveTo>
                    <a:pt x="0" y="24"/>
                  </a:moveTo>
                  <a:lnTo>
                    <a:pt x="0" y="24"/>
                  </a:lnTo>
                  <a:lnTo>
                    <a:pt x="2" y="24"/>
                  </a:lnTo>
                  <a:lnTo>
                    <a:pt x="11" y="24"/>
                  </a:lnTo>
                  <a:lnTo>
                    <a:pt x="15" y="24"/>
                  </a:lnTo>
                  <a:lnTo>
                    <a:pt x="22" y="24"/>
                  </a:lnTo>
                  <a:lnTo>
                    <a:pt x="29" y="21"/>
                  </a:lnTo>
                  <a:lnTo>
                    <a:pt x="38" y="21"/>
                  </a:lnTo>
                  <a:lnTo>
                    <a:pt x="47" y="21"/>
                  </a:lnTo>
                  <a:lnTo>
                    <a:pt x="56" y="19"/>
                  </a:lnTo>
                  <a:lnTo>
                    <a:pt x="65" y="19"/>
                  </a:lnTo>
                  <a:lnTo>
                    <a:pt x="72" y="19"/>
                  </a:lnTo>
                  <a:lnTo>
                    <a:pt x="74" y="19"/>
                  </a:lnTo>
                  <a:lnTo>
                    <a:pt x="81" y="17"/>
                  </a:lnTo>
                  <a:lnTo>
                    <a:pt x="85" y="17"/>
                  </a:lnTo>
                  <a:lnTo>
                    <a:pt x="95" y="14"/>
                  </a:lnTo>
                  <a:lnTo>
                    <a:pt x="101" y="12"/>
                  </a:lnTo>
                  <a:lnTo>
                    <a:pt x="104" y="10"/>
                  </a:lnTo>
                  <a:lnTo>
                    <a:pt x="113" y="10"/>
                  </a:lnTo>
                  <a:lnTo>
                    <a:pt x="119" y="10"/>
                  </a:lnTo>
                  <a:lnTo>
                    <a:pt x="122" y="7"/>
                  </a:lnTo>
                  <a:lnTo>
                    <a:pt x="131" y="5"/>
                  </a:lnTo>
                  <a:lnTo>
                    <a:pt x="137" y="5"/>
                  </a:lnTo>
                  <a:lnTo>
                    <a:pt x="140" y="5"/>
                  </a:lnTo>
                  <a:lnTo>
                    <a:pt x="146" y="5"/>
                  </a:lnTo>
                  <a:lnTo>
                    <a:pt x="149" y="5"/>
                  </a:lnTo>
                  <a:lnTo>
                    <a:pt x="137" y="3"/>
                  </a:lnTo>
                  <a:lnTo>
                    <a:pt x="131" y="3"/>
                  </a:lnTo>
                  <a:lnTo>
                    <a:pt x="128" y="0"/>
                  </a:lnTo>
                  <a:lnTo>
                    <a:pt x="126" y="0"/>
                  </a:lnTo>
                  <a:lnTo>
                    <a:pt x="124" y="0"/>
                  </a:lnTo>
                  <a:lnTo>
                    <a:pt x="119" y="3"/>
                  </a:lnTo>
                  <a:lnTo>
                    <a:pt x="117" y="3"/>
                  </a:lnTo>
                  <a:lnTo>
                    <a:pt x="110" y="5"/>
                  </a:lnTo>
                  <a:lnTo>
                    <a:pt x="101" y="7"/>
                  </a:lnTo>
                  <a:lnTo>
                    <a:pt x="92" y="10"/>
                  </a:lnTo>
                  <a:lnTo>
                    <a:pt x="83" y="10"/>
                  </a:lnTo>
                  <a:lnTo>
                    <a:pt x="70" y="12"/>
                  </a:lnTo>
                  <a:lnTo>
                    <a:pt x="65" y="14"/>
                  </a:lnTo>
                  <a:lnTo>
                    <a:pt x="58" y="14"/>
                  </a:lnTo>
                  <a:lnTo>
                    <a:pt x="54" y="17"/>
                  </a:lnTo>
                  <a:lnTo>
                    <a:pt x="49" y="17"/>
                  </a:lnTo>
                  <a:lnTo>
                    <a:pt x="47" y="17"/>
                  </a:lnTo>
                  <a:lnTo>
                    <a:pt x="43" y="17"/>
                  </a:lnTo>
                  <a:lnTo>
                    <a:pt x="40" y="17"/>
                  </a:lnTo>
                  <a:lnTo>
                    <a:pt x="38" y="17"/>
                  </a:lnTo>
                  <a:lnTo>
                    <a:pt x="34" y="14"/>
                  </a:lnTo>
                  <a:lnTo>
                    <a:pt x="29" y="12"/>
                  </a:lnTo>
                  <a:lnTo>
                    <a:pt x="29" y="10"/>
                  </a:lnTo>
                  <a:lnTo>
                    <a:pt x="27" y="10"/>
                  </a:lnTo>
                  <a:lnTo>
                    <a:pt x="22" y="10"/>
                  </a:lnTo>
                  <a:lnTo>
                    <a:pt x="20" y="10"/>
                  </a:lnTo>
                  <a:lnTo>
                    <a:pt x="18" y="7"/>
                  </a:lnTo>
                  <a:lnTo>
                    <a:pt x="15" y="7"/>
                  </a:lnTo>
                  <a:lnTo>
                    <a:pt x="13" y="7"/>
                  </a:lnTo>
                  <a:lnTo>
                    <a:pt x="11" y="7"/>
                  </a:lnTo>
                  <a:lnTo>
                    <a:pt x="11" y="10"/>
                  </a:lnTo>
                  <a:lnTo>
                    <a:pt x="9" y="10"/>
                  </a:lnTo>
                  <a:lnTo>
                    <a:pt x="4" y="12"/>
                  </a:lnTo>
                  <a:lnTo>
                    <a:pt x="4" y="14"/>
                  </a:lnTo>
                  <a:lnTo>
                    <a:pt x="2" y="19"/>
                  </a:lnTo>
                  <a:lnTo>
                    <a:pt x="0" y="24"/>
                  </a:lnTo>
                  <a:close/>
                </a:path>
              </a:pathLst>
            </a:custGeom>
            <a:solidFill>
              <a:srgbClr val="CBCBCB"/>
            </a:solidFill>
            <a:ln w="9525">
              <a:noFill/>
              <a:round/>
              <a:headEnd/>
              <a:tailEnd/>
            </a:ln>
          </p:spPr>
          <p:txBody>
            <a:bodyPr lIns="0" tIns="0" rIns="0"/>
            <a:lstStyle/>
            <a:p>
              <a:endParaRPr lang="zh-CN" altLang="en-US"/>
            </a:p>
          </p:txBody>
        </p:sp>
        <p:sp>
          <p:nvSpPr>
            <p:cNvPr id="1283" name="Freeform 22"/>
            <p:cNvSpPr>
              <a:spLocks/>
            </p:cNvSpPr>
            <p:nvPr/>
          </p:nvSpPr>
          <p:spPr bwMode="auto">
            <a:xfrm flipH="1">
              <a:off x="596" y="2077"/>
              <a:ext cx="129" cy="114"/>
            </a:xfrm>
            <a:custGeom>
              <a:avLst/>
              <a:gdLst>
                <a:gd name="T0" fmla="*/ 0 w 300"/>
                <a:gd name="T1" fmla="*/ 45 h 307"/>
                <a:gd name="T2" fmla="*/ 43 w 300"/>
                <a:gd name="T3" fmla="*/ 35 h 307"/>
                <a:gd name="T4" fmla="*/ 113 w 300"/>
                <a:gd name="T5" fmla="*/ 21 h 307"/>
                <a:gd name="T6" fmla="*/ 140 w 300"/>
                <a:gd name="T7" fmla="*/ 16 h 307"/>
                <a:gd name="T8" fmla="*/ 192 w 300"/>
                <a:gd name="T9" fmla="*/ 7 h 307"/>
                <a:gd name="T10" fmla="*/ 228 w 300"/>
                <a:gd name="T11" fmla="*/ 2 h 307"/>
                <a:gd name="T12" fmla="*/ 248 w 300"/>
                <a:gd name="T13" fmla="*/ 0 h 307"/>
                <a:gd name="T14" fmla="*/ 266 w 300"/>
                <a:gd name="T15" fmla="*/ 0 h 307"/>
                <a:gd name="T16" fmla="*/ 278 w 300"/>
                <a:gd name="T17" fmla="*/ 0 h 307"/>
                <a:gd name="T18" fmla="*/ 287 w 300"/>
                <a:gd name="T19" fmla="*/ 2 h 307"/>
                <a:gd name="T20" fmla="*/ 289 w 300"/>
                <a:gd name="T21" fmla="*/ 5 h 307"/>
                <a:gd name="T22" fmla="*/ 291 w 300"/>
                <a:gd name="T23" fmla="*/ 7 h 307"/>
                <a:gd name="T24" fmla="*/ 293 w 300"/>
                <a:gd name="T25" fmla="*/ 12 h 307"/>
                <a:gd name="T26" fmla="*/ 296 w 300"/>
                <a:gd name="T27" fmla="*/ 19 h 307"/>
                <a:gd name="T28" fmla="*/ 296 w 300"/>
                <a:gd name="T29" fmla="*/ 30 h 307"/>
                <a:gd name="T30" fmla="*/ 298 w 300"/>
                <a:gd name="T31" fmla="*/ 52 h 307"/>
                <a:gd name="T32" fmla="*/ 300 w 300"/>
                <a:gd name="T33" fmla="*/ 73 h 307"/>
                <a:gd name="T34" fmla="*/ 298 w 300"/>
                <a:gd name="T35" fmla="*/ 98 h 307"/>
                <a:gd name="T36" fmla="*/ 296 w 300"/>
                <a:gd name="T37" fmla="*/ 174 h 307"/>
                <a:gd name="T38" fmla="*/ 296 w 300"/>
                <a:gd name="T39" fmla="*/ 183 h 307"/>
                <a:gd name="T40" fmla="*/ 293 w 300"/>
                <a:gd name="T41" fmla="*/ 199 h 307"/>
                <a:gd name="T42" fmla="*/ 291 w 300"/>
                <a:gd name="T43" fmla="*/ 206 h 307"/>
                <a:gd name="T44" fmla="*/ 289 w 300"/>
                <a:gd name="T45" fmla="*/ 211 h 307"/>
                <a:gd name="T46" fmla="*/ 287 w 300"/>
                <a:gd name="T47" fmla="*/ 220 h 307"/>
                <a:gd name="T48" fmla="*/ 282 w 300"/>
                <a:gd name="T49" fmla="*/ 223 h 307"/>
                <a:gd name="T50" fmla="*/ 278 w 300"/>
                <a:gd name="T51" fmla="*/ 227 h 307"/>
                <a:gd name="T52" fmla="*/ 273 w 300"/>
                <a:gd name="T53" fmla="*/ 230 h 307"/>
                <a:gd name="T54" fmla="*/ 266 w 300"/>
                <a:gd name="T55" fmla="*/ 235 h 307"/>
                <a:gd name="T56" fmla="*/ 255 w 300"/>
                <a:gd name="T57" fmla="*/ 237 h 307"/>
                <a:gd name="T58" fmla="*/ 251 w 300"/>
                <a:gd name="T59" fmla="*/ 239 h 307"/>
                <a:gd name="T60" fmla="*/ 241 w 300"/>
                <a:gd name="T61" fmla="*/ 239 h 307"/>
                <a:gd name="T62" fmla="*/ 223 w 300"/>
                <a:gd name="T63" fmla="*/ 249 h 307"/>
                <a:gd name="T64" fmla="*/ 167 w 300"/>
                <a:gd name="T65" fmla="*/ 263 h 307"/>
                <a:gd name="T66" fmla="*/ 77 w 300"/>
                <a:gd name="T67" fmla="*/ 286 h 307"/>
                <a:gd name="T68" fmla="*/ 0 w 300"/>
                <a:gd name="T69" fmla="*/ 307 h 30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00"/>
                <a:gd name="T106" fmla="*/ 0 h 307"/>
                <a:gd name="T107" fmla="*/ 300 w 300"/>
                <a:gd name="T108" fmla="*/ 307 h 30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00" h="307">
                  <a:moveTo>
                    <a:pt x="0" y="45"/>
                  </a:moveTo>
                  <a:lnTo>
                    <a:pt x="0" y="45"/>
                  </a:lnTo>
                  <a:lnTo>
                    <a:pt x="13" y="42"/>
                  </a:lnTo>
                  <a:lnTo>
                    <a:pt x="43" y="35"/>
                  </a:lnTo>
                  <a:lnTo>
                    <a:pt x="88" y="26"/>
                  </a:lnTo>
                  <a:lnTo>
                    <a:pt x="113" y="21"/>
                  </a:lnTo>
                  <a:lnTo>
                    <a:pt x="126" y="19"/>
                  </a:lnTo>
                  <a:lnTo>
                    <a:pt x="140" y="16"/>
                  </a:lnTo>
                  <a:lnTo>
                    <a:pt x="167" y="12"/>
                  </a:lnTo>
                  <a:lnTo>
                    <a:pt x="192" y="7"/>
                  </a:lnTo>
                  <a:lnTo>
                    <a:pt x="214" y="5"/>
                  </a:lnTo>
                  <a:lnTo>
                    <a:pt x="228" y="2"/>
                  </a:lnTo>
                  <a:lnTo>
                    <a:pt x="239" y="2"/>
                  </a:lnTo>
                  <a:lnTo>
                    <a:pt x="248" y="0"/>
                  </a:lnTo>
                  <a:lnTo>
                    <a:pt x="257" y="0"/>
                  </a:lnTo>
                  <a:lnTo>
                    <a:pt x="266" y="0"/>
                  </a:lnTo>
                  <a:lnTo>
                    <a:pt x="273" y="0"/>
                  </a:lnTo>
                  <a:lnTo>
                    <a:pt x="278" y="0"/>
                  </a:lnTo>
                  <a:lnTo>
                    <a:pt x="284" y="0"/>
                  </a:lnTo>
                  <a:lnTo>
                    <a:pt x="287" y="2"/>
                  </a:lnTo>
                  <a:lnTo>
                    <a:pt x="289" y="5"/>
                  </a:lnTo>
                  <a:lnTo>
                    <a:pt x="291" y="7"/>
                  </a:lnTo>
                  <a:lnTo>
                    <a:pt x="291" y="9"/>
                  </a:lnTo>
                  <a:lnTo>
                    <a:pt x="293" y="12"/>
                  </a:lnTo>
                  <a:lnTo>
                    <a:pt x="296" y="16"/>
                  </a:lnTo>
                  <a:lnTo>
                    <a:pt x="296" y="19"/>
                  </a:lnTo>
                  <a:lnTo>
                    <a:pt x="296" y="23"/>
                  </a:lnTo>
                  <a:lnTo>
                    <a:pt x="296" y="30"/>
                  </a:lnTo>
                  <a:lnTo>
                    <a:pt x="298" y="40"/>
                  </a:lnTo>
                  <a:lnTo>
                    <a:pt x="298" y="52"/>
                  </a:lnTo>
                  <a:lnTo>
                    <a:pt x="298" y="61"/>
                  </a:lnTo>
                  <a:lnTo>
                    <a:pt x="300" y="73"/>
                  </a:lnTo>
                  <a:lnTo>
                    <a:pt x="300" y="84"/>
                  </a:lnTo>
                  <a:lnTo>
                    <a:pt x="298" y="98"/>
                  </a:lnTo>
                  <a:lnTo>
                    <a:pt x="298" y="122"/>
                  </a:lnTo>
                  <a:lnTo>
                    <a:pt x="296" y="174"/>
                  </a:lnTo>
                  <a:lnTo>
                    <a:pt x="296" y="178"/>
                  </a:lnTo>
                  <a:lnTo>
                    <a:pt x="296" y="183"/>
                  </a:lnTo>
                  <a:lnTo>
                    <a:pt x="296" y="192"/>
                  </a:lnTo>
                  <a:lnTo>
                    <a:pt x="293" y="199"/>
                  </a:lnTo>
                  <a:lnTo>
                    <a:pt x="293" y="202"/>
                  </a:lnTo>
                  <a:lnTo>
                    <a:pt x="291" y="206"/>
                  </a:lnTo>
                  <a:lnTo>
                    <a:pt x="291" y="211"/>
                  </a:lnTo>
                  <a:lnTo>
                    <a:pt x="289" y="211"/>
                  </a:lnTo>
                  <a:lnTo>
                    <a:pt x="287" y="216"/>
                  </a:lnTo>
                  <a:lnTo>
                    <a:pt x="287" y="220"/>
                  </a:lnTo>
                  <a:lnTo>
                    <a:pt x="284" y="220"/>
                  </a:lnTo>
                  <a:lnTo>
                    <a:pt x="282" y="223"/>
                  </a:lnTo>
                  <a:lnTo>
                    <a:pt x="280" y="225"/>
                  </a:lnTo>
                  <a:lnTo>
                    <a:pt x="278" y="227"/>
                  </a:lnTo>
                  <a:lnTo>
                    <a:pt x="275" y="230"/>
                  </a:lnTo>
                  <a:lnTo>
                    <a:pt x="273" y="230"/>
                  </a:lnTo>
                  <a:lnTo>
                    <a:pt x="269" y="232"/>
                  </a:lnTo>
                  <a:lnTo>
                    <a:pt x="266" y="235"/>
                  </a:lnTo>
                  <a:lnTo>
                    <a:pt x="260" y="237"/>
                  </a:lnTo>
                  <a:lnTo>
                    <a:pt x="255" y="237"/>
                  </a:lnTo>
                  <a:lnTo>
                    <a:pt x="253" y="239"/>
                  </a:lnTo>
                  <a:lnTo>
                    <a:pt x="251" y="239"/>
                  </a:lnTo>
                  <a:lnTo>
                    <a:pt x="248" y="239"/>
                  </a:lnTo>
                  <a:lnTo>
                    <a:pt x="241" y="239"/>
                  </a:lnTo>
                  <a:lnTo>
                    <a:pt x="237" y="242"/>
                  </a:lnTo>
                  <a:lnTo>
                    <a:pt x="223" y="249"/>
                  </a:lnTo>
                  <a:lnTo>
                    <a:pt x="205" y="251"/>
                  </a:lnTo>
                  <a:lnTo>
                    <a:pt x="167" y="263"/>
                  </a:lnTo>
                  <a:lnTo>
                    <a:pt x="122" y="277"/>
                  </a:lnTo>
                  <a:lnTo>
                    <a:pt x="77" y="286"/>
                  </a:lnTo>
                  <a:lnTo>
                    <a:pt x="38" y="298"/>
                  </a:lnTo>
                  <a:lnTo>
                    <a:pt x="0" y="307"/>
                  </a:lnTo>
                  <a:lnTo>
                    <a:pt x="0" y="45"/>
                  </a:lnTo>
                  <a:close/>
                </a:path>
              </a:pathLst>
            </a:custGeom>
            <a:solidFill>
              <a:srgbClr val="989898"/>
            </a:solidFill>
            <a:ln w="9525">
              <a:noFill/>
              <a:round/>
              <a:headEnd/>
              <a:tailEnd/>
            </a:ln>
          </p:spPr>
          <p:txBody>
            <a:bodyPr lIns="0" tIns="0" rIns="0"/>
            <a:lstStyle/>
            <a:p>
              <a:endParaRPr lang="zh-CN" altLang="en-US"/>
            </a:p>
          </p:txBody>
        </p:sp>
        <p:sp>
          <p:nvSpPr>
            <p:cNvPr id="1284" name="Freeform 23"/>
            <p:cNvSpPr>
              <a:spLocks/>
            </p:cNvSpPr>
            <p:nvPr/>
          </p:nvSpPr>
          <p:spPr bwMode="auto">
            <a:xfrm flipH="1">
              <a:off x="597" y="2077"/>
              <a:ext cx="31" cy="35"/>
            </a:xfrm>
            <a:custGeom>
              <a:avLst/>
              <a:gdLst>
                <a:gd name="T0" fmla="*/ 0 w 70"/>
                <a:gd name="T1" fmla="*/ 2 h 96"/>
                <a:gd name="T2" fmla="*/ 25 w 70"/>
                <a:gd name="T3" fmla="*/ 0 h 96"/>
                <a:gd name="T4" fmla="*/ 43 w 70"/>
                <a:gd name="T5" fmla="*/ 0 h 96"/>
                <a:gd name="T6" fmla="*/ 52 w 70"/>
                <a:gd name="T7" fmla="*/ 0 h 96"/>
                <a:gd name="T8" fmla="*/ 56 w 70"/>
                <a:gd name="T9" fmla="*/ 0 h 96"/>
                <a:gd name="T10" fmla="*/ 61 w 70"/>
                <a:gd name="T11" fmla="*/ 2 h 96"/>
                <a:gd name="T12" fmla="*/ 63 w 70"/>
                <a:gd name="T13" fmla="*/ 5 h 96"/>
                <a:gd name="T14" fmla="*/ 65 w 70"/>
                <a:gd name="T15" fmla="*/ 7 h 96"/>
                <a:gd name="T16" fmla="*/ 67 w 70"/>
                <a:gd name="T17" fmla="*/ 14 h 96"/>
                <a:gd name="T18" fmla="*/ 70 w 70"/>
                <a:gd name="T19" fmla="*/ 26 h 96"/>
                <a:gd name="T20" fmla="*/ 70 w 70"/>
                <a:gd name="T21" fmla="*/ 38 h 96"/>
                <a:gd name="T22" fmla="*/ 70 w 70"/>
                <a:gd name="T23" fmla="*/ 59 h 96"/>
                <a:gd name="T24" fmla="*/ 70 w 70"/>
                <a:gd name="T25" fmla="*/ 73 h 96"/>
                <a:gd name="T26" fmla="*/ 70 w 70"/>
                <a:gd name="T27" fmla="*/ 82 h 96"/>
                <a:gd name="T28" fmla="*/ 67 w 70"/>
                <a:gd name="T29" fmla="*/ 89 h 96"/>
                <a:gd name="T30" fmla="*/ 65 w 70"/>
                <a:gd name="T31" fmla="*/ 94 h 96"/>
                <a:gd name="T32" fmla="*/ 63 w 70"/>
                <a:gd name="T33" fmla="*/ 96 h 96"/>
                <a:gd name="T34" fmla="*/ 61 w 70"/>
                <a:gd name="T35" fmla="*/ 96 h 96"/>
                <a:gd name="T36" fmla="*/ 58 w 70"/>
                <a:gd name="T37" fmla="*/ 96 h 96"/>
                <a:gd name="T38" fmla="*/ 56 w 70"/>
                <a:gd name="T39" fmla="*/ 94 h 96"/>
                <a:gd name="T40" fmla="*/ 54 w 70"/>
                <a:gd name="T41" fmla="*/ 89 h 96"/>
                <a:gd name="T42" fmla="*/ 52 w 70"/>
                <a:gd name="T43" fmla="*/ 80 h 96"/>
                <a:gd name="T44" fmla="*/ 45 w 70"/>
                <a:gd name="T45" fmla="*/ 68 h 96"/>
                <a:gd name="T46" fmla="*/ 43 w 70"/>
                <a:gd name="T47" fmla="*/ 54 h 96"/>
                <a:gd name="T48" fmla="*/ 40 w 70"/>
                <a:gd name="T49" fmla="*/ 47 h 96"/>
                <a:gd name="T50" fmla="*/ 38 w 70"/>
                <a:gd name="T51" fmla="*/ 40 h 96"/>
                <a:gd name="T52" fmla="*/ 36 w 70"/>
                <a:gd name="T53" fmla="*/ 35 h 96"/>
                <a:gd name="T54" fmla="*/ 34 w 70"/>
                <a:gd name="T55" fmla="*/ 30 h 96"/>
                <a:gd name="T56" fmla="*/ 29 w 70"/>
                <a:gd name="T57" fmla="*/ 26 h 96"/>
                <a:gd name="T58" fmla="*/ 25 w 70"/>
                <a:gd name="T59" fmla="*/ 21 h 96"/>
                <a:gd name="T60" fmla="*/ 20 w 70"/>
                <a:gd name="T61" fmla="*/ 16 h 96"/>
                <a:gd name="T62" fmla="*/ 13 w 70"/>
                <a:gd name="T63" fmla="*/ 9 h 96"/>
                <a:gd name="T64" fmla="*/ 6 w 70"/>
                <a:gd name="T65" fmla="*/ 7 h 96"/>
                <a:gd name="T66" fmla="*/ 2 w 70"/>
                <a:gd name="T67" fmla="*/ 5 h 9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0"/>
                <a:gd name="T103" fmla="*/ 0 h 96"/>
                <a:gd name="T104" fmla="*/ 70 w 70"/>
                <a:gd name="T105" fmla="*/ 96 h 9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0" h="96">
                  <a:moveTo>
                    <a:pt x="0" y="2"/>
                  </a:moveTo>
                  <a:lnTo>
                    <a:pt x="0" y="2"/>
                  </a:lnTo>
                  <a:lnTo>
                    <a:pt x="13" y="2"/>
                  </a:lnTo>
                  <a:lnTo>
                    <a:pt x="25" y="0"/>
                  </a:lnTo>
                  <a:lnTo>
                    <a:pt x="34" y="0"/>
                  </a:lnTo>
                  <a:lnTo>
                    <a:pt x="43" y="0"/>
                  </a:lnTo>
                  <a:lnTo>
                    <a:pt x="47" y="0"/>
                  </a:lnTo>
                  <a:lnTo>
                    <a:pt x="52" y="0"/>
                  </a:lnTo>
                  <a:lnTo>
                    <a:pt x="54" y="0"/>
                  </a:lnTo>
                  <a:lnTo>
                    <a:pt x="56" y="0"/>
                  </a:lnTo>
                  <a:lnTo>
                    <a:pt x="58" y="2"/>
                  </a:lnTo>
                  <a:lnTo>
                    <a:pt x="61" y="2"/>
                  </a:lnTo>
                  <a:lnTo>
                    <a:pt x="61" y="5"/>
                  </a:lnTo>
                  <a:lnTo>
                    <a:pt x="63" y="5"/>
                  </a:lnTo>
                  <a:lnTo>
                    <a:pt x="65" y="7"/>
                  </a:lnTo>
                  <a:lnTo>
                    <a:pt x="65" y="9"/>
                  </a:lnTo>
                  <a:lnTo>
                    <a:pt x="67" y="14"/>
                  </a:lnTo>
                  <a:lnTo>
                    <a:pt x="70" y="16"/>
                  </a:lnTo>
                  <a:lnTo>
                    <a:pt x="70" y="26"/>
                  </a:lnTo>
                  <a:lnTo>
                    <a:pt x="70" y="33"/>
                  </a:lnTo>
                  <a:lnTo>
                    <a:pt x="70" y="38"/>
                  </a:lnTo>
                  <a:lnTo>
                    <a:pt x="70" y="47"/>
                  </a:lnTo>
                  <a:lnTo>
                    <a:pt x="70" y="59"/>
                  </a:lnTo>
                  <a:lnTo>
                    <a:pt x="70" y="70"/>
                  </a:lnTo>
                  <a:lnTo>
                    <a:pt x="70" y="73"/>
                  </a:lnTo>
                  <a:lnTo>
                    <a:pt x="70" y="80"/>
                  </a:lnTo>
                  <a:lnTo>
                    <a:pt x="70" y="82"/>
                  </a:lnTo>
                  <a:lnTo>
                    <a:pt x="70" y="87"/>
                  </a:lnTo>
                  <a:lnTo>
                    <a:pt x="67" y="89"/>
                  </a:lnTo>
                  <a:lnTo>
                    <a:pt x="65" y="91"/>
                  </a:lnTo>
                  <a:lnTo>
                    <a:pt x="65" y="94"/>
                  </a:lnTo>
                  <a:lnTo>
                    <a:pt x="63" y="96"/>
                  </a:lnTo>
                  <a:lnTo>
                    <a:pt x="61" y="96"/>
                  </a:lnTo>
                  <a:lnTo>
                    <a:pt x="58" y="96"/>
                  </a:lnTo>
                  <a:lnTo>
                    <a:pt x="58" y="94"/>
                  </a:lnTo>
                  <a:lnTo>
                    <a:pt x="56" y="94"/>
                  </a:lnTo>
                  <a:lnTo>
                    <a:pt x="56" y="91"/>
                  </a:lnTo>
                  <a:lnTo>
                    <a:pt x="54" y="89"/>
                  </a:lnTo>
                  <a:lnTo>
                    <a:pt x="52" y="87"/>
                  </a:lnTo>
                  <a:lnTo>
                    <a:pt x="52" y="80"/>
                  </a:lnTo>
                  <a:lnTo>
                    <a:pt x="49" y="75"/>
                  </a:lnTo>
                  <a:lnTo>
                    <a:pt x="45" y="68"/>
                  </a:lnTo>
                  <a:lnTo>
                    <a:pt x="43" y="59"/>
                  </a:lnTo>
                  <a:lnTo>
                    <a:pt x="43" y="54"/>
                  </a:lnTo>
                  <a:lnTo>
                    <a:pt x="43" y="52"/>
                  </a:lnTo>
                  <a:lnTo>
                    <a:pt x="40" y="47"/>
                  </a:lnTo>
                  <a:lnTo>
                    <a:pt x="40" y="42"/>
                  </a:lnTo>
                  <a:lnTo>
                    <a:pt x="38" y="40"/>
                  </a:lnTo>
                  <a:lnTo>
                    <a:pt x="36" y="38"/>
                  </a:lnTo>
                  <a:lnTo>
                    <a:pt x="36" y="35"/>
                  </a:lnTo>
                  <a:lnTo>
                    <a:pt x="34" y="33"/>
                  </a:lnTo>
                  <a:lnTo>
                    <a:pt x="34" y="30"/>
                  </a:lnTo>
                  <a:lnTo>
                    <a:pt x="31" y="26"/>
                  </a:lnTo>
                  <a:lnTo>
                    <a:pt x="29" y="26"/>
                  </a:lnTo>
                  <a:lnTo>
                    <a:pt x="27" y="23"/>
                  </a:lnTo>
                  <a:lnTo>
                    <a:pt x="25" y="21"/>
                  </a:lnTo>
                  <a:lnTo>
                    <a:pt x="25" y="19"/>
                  </a:lnTo>
                  <a:lnTo>
                    <a:pt x="20" y="16"/>
                  </a:lnTo>
                  <a:lnTo>
                    <a:pt x="15" y="12"/>
                  </a:lnTo>
                  <a:lnTo>
                    <a:pt x="13" y="9"/>
                  </a:lnTo>
                  <a:lnTo>
                    <a:pt x="9" y="7"/>
                  </a:lnTo>
                  <a:lnTo>
                    <a:pt x="6" y="7"/>
                  </a:lnTo>
                  <a:lnTo>
                    <a:pt x="4" y="5"/>
                  </a:lnTo>
                  <a:lnTo>
                    <a:pt x="2" y="5"/>
                  </a:lnTo>
                  <a:lnTo>
                    <a:pt x="0" y="2"/>
                  </a:lnTo>
                  <a:close/>
                </a:path>
              </a:pathLst>
            </a:custGeom>
            <a:solidFill>
              <a:srgbClr val="B2B2B2"/>
            </a:solidFill>
            <a:ln w="9525">
              <a:noFill/>
              <a:round/>
              <a:headEnd/>
              <a:tailEnd/>
            </a:ln>
          </p:spPr>
          <p:txBody>
            <a:bodyPr lIns="0" tIns="0" rIns="0"/>
            <a:lstStyle/>
            <a:p>
              <a:endParaRPr lang="zh-CN" altLang="en-US"/>
            </a:p>
          </p:txBody>
        </p:sp>
        <p:sp>
          <p:nvSpPr>
            <p:cNvPr id="1285" name="Freeform 24"/>
            <p:cNvSpPr>
              <a:spLocks/>
            </p:cNvSpPr>
            <p:nvPr/>
          </p:nvSpPr>
          <p:spPr bwMode="auto">
            <a:xfrm flipH="1">
              <a:off x="605" y="2123"/>
              <a:ext cx="82" cy="49"/>
            </a:xfrm>
            <a:custGeom>
              <a:avLst/>
              <a:gdLst>
                <a:gd name="T0" fmla="*/ 13 w 190"/>
                <a:gd name="T1" fmla="*/ 40 h 134"/>
                <a:gd name="T2" fmla="*/ 18 w 190"/>
                <a:gd name="T3" fmla="*/ 38 h 134"/>
                <a:gd name="T4" fmla="*/ 25 w 190"/>
                <a:gd name="T5" fmla="*/ 35 h 134"/>
                <a:gd name="T6" fmla="*/ 36 w 190"/>
                <a:gd name="T7" fmla="*/ 31 h 134"/>
                <a:gd name="T8" fmla="*/ 59 w 190"/>
                <a:gd name="T9" fmla="*/ 28 h 134"/>
                <a:gd name="T10" fmla="*/ 88 w 190"/>
                <a:gd name="T11" fmla="*/ 24 h 134"/>
                <a:gd name="T12" fmla="*/ 106 w 190"/>
                <a:gd name="T13" fmla="*/ 21 h 134"/>
                <a:gd name="T14" fmla="*/ 124 w 190"/>
                <a:gd name="T15" fmla="*/ 14 h 134"/>
                <a:gd name="T16" fmla="*/ 149 w 190"/>
                <a:gd name="T17" fmla="*/ 7 h 134"/>
                <a:gd name="T18" fmla="*/ 169 w 190"/>
                <a:gd name="T19" fmla="*/ 3 h 134"/>
                <a:gd name="T20" fmla="*/ 181 w 190"/>
                <a:gd name="T21" fmla="*/ 3 h 134"/>
                <a:gd name="T22" fmla="*/ 185 w 190"/>
                <a:gd name="T23" fmla="*/ 3 h 134"/>
                <a:gd name="T24" fmla="*/ 187 w 190"/>
                <a:gd name="T25" fmla="*/ 3 h 134"/>
                <a:gd name="T26" fmla="*/ 190 w 190"/>
                <a:gd name="T27" fmla="*/ 3 h 134"/>
                <a:gd name="T28" fmla="*/ 190 w 190"/>
                <a:gd name="T29" fmla="*/ 10 h 134"/>
                <a:gd name="T30" fmla="*/ 190 w 190"/>
                <a:gd name="T31" fmla="*/ 19 h 134"/>
                <a:gd name="T32" fmla="*/ 190 w 190"/>
                <a:gd name="T33" fmla="*/ 33 h 134"/>
                <a:gd name="T34" fmla="*/ 190 w 190"/>
                <a:gd name="T35" fmla="*/ 54 h 134"/>
                <a:gd name="T36" fmla="*/ 187 w 190"/>
                <a:gd name="T37" fmla="*/ 68 h 134"/>
                <a:gd name="T38" fmla="*/ 187 w 190"/>
                <a:gd name="T39" fmla="*/ 75 h 134"/>
                <a:gd name="T40" fmla="*/ 183 w 190"/>
                <a:gd name="T41" fmla="*/ 80 h 134"/>
                <a:gd name="T42" fmla="*/ 181 w 190"/>
                <a:gd name="T43" fmla="*/ 85 h 134"/>
                <a:gd name="T44" fmla="*/ 176 w 190"/>
                <a:gd name="T45" fmla="*/ 87 h 134"/>
                <a:gd name="T46" fmla="*/ 172 w 190"/>
                <a:gd name="T47" fmla="*/ 89 h 134"/>
                <a:gd name="T48" fmla="*/ 163 w 190"/>
                <a:gd name="T49" fmla="*/ 96 h 134"/>
                <a:gd name="T50" fmla="*/ 153 w 190"/>
                <a:gd name="T51" fmla="*/ 96 h 134"/>
                <a:gd name="T52" fmla="*/ 144 w 190"/>
                <a:gd name="T53" fmla="*/ 101 h 134"/>
                <a:gd name="T54" fmla="*/ 113 w 190"/>
                <a:gd name="T55" fmla="*/ 111 h 134"/>
                <a:gd name="T56" fmla="*/ 88 w 190"/>
                <a:gd name="T57" fmla="*/ 115 h 134"/>
                <a:gd name="T58" fmla="*/ 65 w 190"/>
                <a:gd name="T59" fmla="*/ 122 h 134"/>
                <a:gd name="T60" fmla="*/ 43 w 190"/>
                <a:gd name="T61" fmla="*/ 127 h 134"/>
                <a:gd name="T62" fmla="*/ 27 w 190"/>
                <a:gd name="T63" fmla="*/ 132 h 134"/>
                <a:gd name="T64" fmla="*/ 20 w 190"/>
                <a:gd name="T65" fmla="*/ 132 h 134"/>
                <a:gd name="T66" fmla="*/ 13 w 190"/>
                <a:gd name="T67" fmla="*/ 134 h 134"/>
                <a:gd name="T68" fmla="*/ 9 w 190"/>
                <a:gd name="T69" fmla="*/ 132 h 134"/>
                <a:gd name="T70" fmla="*/ 7 w 190"/>
                <a:gd name="T71" fmla="*/ 132 h 134"/>
                <a:gd name="T72" fmla="*/ 7 w 190"/>
                <a:gd name="T73" fmla="*/ 132 h 134"/>
                <a:gd name="T74" fmla="*/ 4 w 190"/>
                <a:gd name="T75" fmla="*/ 129 h 134"/>
                <a:gd name="T76" fmla="*/ 4 w 190"/>
                <a:gd name="T77" fmla="*/ 127 h 134"/>
                <a:gd name="T78" fmla="*/ 2 w 190"/>
                <a:gd name="T79" fmla="*/ 125 h 134"/>
                <a:gd name="T80" fmla="*/ 0 w 190"/>
                <a:gd name="T81" fmla="*/ 120 h 134"/>
                <a:gd name="T82" fmla="*/ 0 w 190"/>
                <a:gd name="T83" fmla="*/ 115 h 134"/>
                <a:gd name="T84" fmla="*/ 0 w 190"/>
                <a:gd name="T85" fmla="*/ 111 h 134"/>
                <a:gd name="T86" fmla="*/ 0 w 190"/>
                <a:gd name="T87" fmla="*/ 106 h 134"/>
                <a:gd name="T88" fmla="*/ 0 w 190"/>
                <a:gd name="T89" fmla="*/ 99 h 134"/>
                <a:gd name="T90" fmla="*/ 2 w 190"/>
                <a:gd name="T91" fmla="*/ 89 h 134"/>
                <a:gd name="T92" fmla="*/ 4 w 190"/>
                <a:gd name="T93" fmla="*/ 87 h 134"/>
                <a:gd name="T94" fmla="*/ 4 w 190"/>
                <a:gd name="T95" fmla="*/ 71 h 134"/>
                <a:gd name="T96" fmla="*/ 7 w 190"/>
                <a:gd name="T97" fmla="*/ 59 h 134"/>
                <a:gd name="T98" fmla="*/ 7 w 190"/>
                <a:gd name="T99" fmla="*/ 52 h 134"/>
                <a:gd name="T100" fmla="*/ 9 w 190"/>
                <a:gd name="T101" fmla="*/ 47 h 134"/>
                <a:gd name="T102" fmla="*/ 11 w 190"/>
                <a:gd name="T103" fmla="*/ 40 h 134"/>
                <a:gd name="T104" fmla="*/ 13 w 190"/>
                <a:gd name="T105" fmla="*/ 40 h 13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90"/>
                <a:gd name="T160" fmla="*/ 0 h 134"/>
                <a:gd name="T161" fmla="*/ 190 w 190"/>
                <a:gd name="T162" fmla="*/ 134 h 13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90" h="134">
                  <a:moveTo>
                    <a:pt x="13" y="40"/>
                  </a:moveTo>
                  <a:lnTo>
                    <a:pt x="13" y="40"/>
                  </a:lnTo>
                  <a:lnTo>
                    <a:pt x="16" y="38"/>
                  </a:lnTo>
                  <a:lnTo>
                    <a:pt x="18" y="38"/>
                  </a:lnTo>
                  <a:lnTo>
                    <a:pt x="20" y="35"/>
                  </a:lnTo>
                  <a:lnTo>
                    <a:pt x="25" y="35"/>
                  </a:lnTo>
                  <a:lnTo>
                    <a:pt x="29" y="33"/>
                  </a:lnTo>
                  <a:lnTo>
                    <a:pt x="36" y="31"/>
                  </a:lnTo>
                  <a:lnTo>
                    <a:pt x="43" y="31"/>
                  </a:lnTo>
                  <a:lnTo>
                    <a:pt x="59" y="28"/>
                  </a:lnTo>
                  <a:lnTo>
                    <a:pt x="72" y="26"/>
                  </a:lnTo>
                  <a:lnTo>
                    <a:pt x="88" y="24"/>
                  </a:lnTo>
                  <a:lnTo>
                    <a:pt x="97" y="21"/>
                  </a:lnTo>
                  <a:lnTo>
                    <a:pt x="106" y="21"/>
                  </a:lnTo>
                  <a:lnTo>
                    <a:pt x="113" y="19"/>
                  </a:lnTo>
                  <a:lnTo>
                    <a:pt x="124" y="14"/>
                  </a:lnTo>
                  <a:lnTo>
                    <a:pt x="135" y="12"/>
                  </a:lnTo>
                  <a:lnTo>
                    <a:pt x="149" y="7"/>
                  </a:lnTo>
                  <a:lnTo>
                    <a:pt x="163" y="3"/>
                  </a:lnTo>
                  <a:lnTo>
                    <a:pt x="169" y="3"/>
                  </a:lnTo>
                  <a:lnTo>
                    <a:pt x="174" y="3"/>
                  </a:lnTo>
                  <a:lnTo>
                    <a:pt x="181" y="3"/>
                  </a:lnTo>
                  <a:lnTo>
                    <a:pt x="183" y="0"/>
                  </a:lnTo>
                  <a:lnTo>
                    <a:pt x="185" y="3"/>
                  </a:lnTo>
                  <a:lnTo>
                    <a:pt x="187" y="3"/>
                  </a:lnTo>
                  <a:lnTo>
                    <a:pt x="190" y="3"/>
                  </a:lnTo>
                  <a:lnTo>
                    <a:pt x="190" y="7"/>
                  </a:lnTo>
                  <a:lnTo>
                    <a:pt x="190" y="10"/>
                  </a:lnTo>
                  <a:lnTo>
                    <a:pt x="190" y="12"/>
                  </a:lnTo>
                  <a:lnTo>
                    <a:pt x="190" y="19"/>
                  </a:lnTo>
                  <a:lnTo>
                    <a:pt x="190" y="21"/>
                  </a:lnTo>
                  <a:lnTo>
                    <a:pt x="190" y="33"/>
                  </a:lnTo>
                  <a:lnTo>
                    <a:pt x="190" y="45"/>
                  </a:lnTo>
                  <a:lnTo>
                    <a:pt x="190" y="54"/>
                  </a:lnTo>
                  <a:lnTo>
                    <a:pt x="190" y="64"/>
                  </a:lnTo>
                  <a:lnTo>
                    <a:pt x="187" y="68"/>
                  </a:lnTo>
                  <a:lnTo>
                    <a:pt x="187" y="71"/>
                  </a:lnTo>
                  <a:lnTo>
                    <a:pt x="187" y="75"/>
                  </a:lnTo>
                  <a:lnTo>
                    <a:pt x="185" y="78"/>
                  </a:lnTo>
                  <a:lnTo>
                    <a:pt x="183" y="80"/>
                  </a:lnTo>
                  <a:lnTo>
                    <a:pt x="181" y="82"/>
                  </a:lnTo>
                  <a:lnTo>
                    <a:pt x="181" y="85"/>
                  </a:lnTo>
                  <a:lnTo>
                    <a:pt x="178" y="87"/>
                  </a:lnTo>
                  <a:lnTo>
                    <a:pt x="176" y="87"/>
                  </a:lnTo>
                  <a:lnTo>
                    <a:pt x="174" y="89"/>
                  </a:lnTo>
                  <a:lnTo>
                    <a:pt x="172" y="89"/>
                  </a:lnTo>
                  <a:lnTo>
                    <a:pt x="169" y="92"/>
                  </a:lnTo>
                  <a:lnTo>
                    <a:pt x="163" y="96"/>
                  </a:lnTo>
                  <a:lnTo>
                    <a:pt x="158" y="96"/>
                  </a:lnTo>
                  <a:lnTo>
                    <a:pt x="153" y="96"/>
                  </a:lnTo>
                  <a:lnTo>
                    <a:pt x="149" y="99"/>
                  </a:lnTo>
                  <a:lnTo>
                    <a:pt x="144" y="101"/>
                  </a:lnTo>
                  <a:lnTo>
                    <a:pt x="124" y="106"/>
                  </a:lnTo>
                  <a:lnTo>
                    <a:pt x="113" y="111"/>
                  </a:lnTo>
                  <a:lnTo>
                    <a:pt x="102" y="113"/>
                  </a:lnTo>
                  <a:lnTo>
                    <a:pt x="88" y="115"/>
                  </a:lnTo>
                  <a:lnTo>
                    <a:pt x="79" y="120"/>
                  </a:lnTo>
                  <a:lnTo>
                    <a:pt x="65" y="122"/>
                  </a:lnTo>
                  <a:lnTo>
                    <a:pt x="52" y="125"/>
                  </a:lnTo>
                  <a:lnTo>
                    <a:pt x="43" y="127"/>
                  </a:lnTo>
                  <a:lnTo>
                    <a:pt x="34" y="129"/>
                  </a:lnTo>
                  <a:lnTo>
                    <a:pt x="27" y="132"/>
                  </a:lnTo>
                  <a:lnTo>
                    <a:pt x="25" y="132"/>
                  </a:lnTo>
                  <a:lnTo>
                    <a:pt x="20" y="132"/>
                  </a:lnTo>
                  <a:lnTo>
                    <a:pt x="16" y="132"/>
                  </a:lnTo>
                  <a:lnTo>
                    <a:pt x="13" y="134"/>
                  </a:lnTo>
                  <a:lnTo>
                    <a:pt x="11" y="134"/>
                  </a:lnTo>
                  <a:lnTo>
                    <a:pt x="9" y="132"/>
                  </a:lnTo>
                  <a:lnTo>
                    <a:pt x="7" y="132"/>
                  </a:lnTo>
                  <a:lnTo>
                    <a:pt x="7" y="129"/>
                  </a:lnTo>
                  <a:lnTo>
                    <a:pt x="4" y="129"/>
                  </a:lnTo>
                  <a:lnTo>
                    <a:pt x="4" y="127"/>
                  </a:lnTo>
                  <a:lnTo>
                    <a:pt x="2" y="125"/>
                  </a:lnTo>
                  <a:lnTo>
                    <a:pt x="2" y="122"/>
                  </a:lnTo>
                  <a:lnTo>
                    <a:pt x="0" y="120"/>
                  </a:lnTo>
                  <a:lnTo>
                    <a:pt x="0" y="115"/>
                  </a:lnTo>
                  <a:lnTo>
                    <a:pt x="0" y="111"/>
                  </a:lnTo>
                  <a:lnTo>
                    <a:pt x="0" y="106"/>
                  </a:lnTo>
                  <a:lnTo>
                    <a:pt x="0" y="101"/>
                  </a:lnTo>
                  <a:lnTo>
                    <a:pt x="0" y="99"/>
                  </a:lnTo>
                  <a:lnTo>
                    <a:pt x="2" y="96"/>
                  </a:lnTo>
                  <a:lnTo>
                    <a:pt x="2" y="89"/>
                  </a:lnTo>
                  <a:lnTo>
                    <a:pt x="4" y="87"/>
                  </a:lnTo>
                  <a:lnTo>
                    <a:pt x="4" y="78"/>
                  </a:lnTo>
                  <a:lnTo>
                    <a:pt x="4" y="71"/>
                  </a:lnTo>
                  <a:lnTo>
                    <a:pt x="7" y="64"/>
                  </a:lnTo>
                  <a:lnTo>
                    <a:pt x="7" y="59"/>
                  </a:lnTo>
                  <a:lnTo>
                    <a:pt x="7" y="57"/>
                  </a:lnTo>
                  <a:lnTo>
                    <a:pt x="7" y="52"/>
                  </a:lnTo>
                  <a:lnTo>
                    <a:pt x="7" y="50"/>
                  </a:lnTo>
                  <a:lnTo>
                    <a:pt x="9" y="47"/>
                  </a:lnTo>
                  <a:lnTo>
                    <a:pt x="11" y="43"/>
                  </a:lnTo>
                  <a:lnTo>
                    <a:pt x="11" y="40"/>
                  </a:lnTo>
                  <a:lnTo>
                    <a:pt x="13" y="40"/>
                  </a:lnTo>
                  <a:close/>
                </a:path>
              </a:pathLst>
            </a:custGeom>
            <a:solidFill>
              <a:srgbClr val="323232"/>
            </a:solidFill>
            <a:ln w="9525">
              <a:noFill/>
              <a:round/>
              <a:headEnd/>
              <a:tailEnd/>
            </a:ln>
          </p:spPr>
          <p:txBody>
            <a:bodyPr lIns="0" tIns="0" rIns="0"/>
            <a:lstStyle/>
            <a:p>
              <a:endParaRPr lang="zh-CN" altLang="en-US"/>
            </a:p>
          </p:txBody>
        </p:sp>
        <p:sp>
          <p:nvSpPr>
            <p:cNvPr id="1286" name="Freeform 25"/>
            <p:cNvSpPr>
              <a:spLocks/>
            </p:cNvSpPr>
            <p:nvPr/>
          </p:nvSpPr>
          <p:spPr bwMode="auto">
            <a:xfrm flipH="1">
              <a:off x="605" y="2123"/>
              <a:ext cx="82" cy="49"/>
            </a:xfrm>
            <a:custGeom>
              <a:avLst/>
              <a:gdLst>
                <a:gd name="T0" fmla="*/ 16 w 190"/>
                <a:gd name="T1" fmla="*/ 38 h 134"/>
                <a:gd name="T2" fmla="*/ 20 w 190"/>
                <a:gd name="T3" fmla="*/ 35 h 134"/>
                <a:gd name="T4" fmla="*/ 29 w 190"/>
                <a:gd name="T5" fmla="*/ 33 h 134"/>
                <a:gd name="T6" fmla="*/ 43 w 190"/>
                <a:gd name="T7" fmla="*/ 31 h 134"/>
                <a:gd name="T8" fmla="*/ 72 w 190"/>
                <a:gd name="T9" fmla="*/ 26 h 134"/>
                <a:gd name="T10" fmla="*/ 97 w 190"/>
                <a:gd name="T11" fmla="*/ 21 h 134"/>
                <a:gd name="T12" fmla="*/ 113 w 190"/>
                <a:gd name="T13" fmla="*/ 19 h 134"/>
                <a:gd name="T14" fmla="*/ 135 w 190"/>
                <a:gd name="T15" fmla="*/ 12 h 134"/>
                <a:gd name="T16" fmla="*/ 163 w 190"/>
                <a:gd name="T17" fmla="*/ 3 h 134"/>
                <a:gd name="T18" fmla="*/ 174 w 190"/>
                <a:gd name="T19" fmla="*/ 3 h 134"/>
                <a:gd name="T20" fmla="*/ 183 w 190"/>
                <a:gd name="T21" fmla="*/ 0 h 134"/>
                <a:gd name="T22" fmla="*/ 187 w 190"/>
                <a:gd name="T23" fmla="*/ 3 h 134"/>
                <a:gd name="T24" fmla="*/ 190 w 190"/>
                <a:gd name="T25" fmla="*/ 7 h 134"/>
                <a:gd name="T26" fmla="*/ 190 w 190"/>
                <a:gd name="T27" fmla="*/ 12 h 134"/>
                <a:gd name="T28" fmla="*/ 190 w 190"/>
                <a:gd name="T29" fmla="*/ 21 h 134"/>
                <a:gd name="T30" fmla="*/ 190 w 190"/>
                <a:gd name="T31" fmla="*/ 45 h 134"/>
                <a:gd name="T32" fmla="*/ 190 w 190"/>
                <a:gd name="T33" fmla="*/ 64 h 134"/>
                <a:gd name="T34" fmla="*/ 187 w 190"/>
                <a:gd name="T35" fmla="*/ 71 h 134"/>
                <a:gd name="T36" fmla="*/ 185 w 190"/>
                <a:gd name="T37" fmla="*/ 78 h 134"/>
                <a:gd name="T38" fmla="*/ 181 w 190"/>
                <a:gd name="T39" fmla="*/ 82 h 134"/>
                <a:gd name="T40" fmla="*/ 178 w 190"/>
                <a:gd name="T41" fmla="*/ 87 h 134"/>
                <a:gd name="T42" fmla="*/ 174 w 190"/>
                <a:gd name="T43" fmla="*/ 89 h 134"/>
                <a:gd name="T44" fmla="*/ 169 w 190"/>
                <a:gd name="T45" fmla="*/ 92 h 134"/>
                <a:gd name="T46" fmla="*/ 158 w 190"/>
                <a:gd name="T47" fmla="*/ 96 h 134"/>
                <a:gd name="T48" fmla="*/ 149 w 190"/>
                <a:gd name="T49" fmla="*/ 99 h 134"/>
                <a:gd name="T50" fmla="*/ 124 w 190"/>
                <a:gd name="T51" fmla="*/ 106 h 134"/>
                <a:gd name="T52" fmla="*/ 102 w 190"/>
                <a:gd name="T53" fmla="*/ 113 h 134"/>
                <a:gd name="T54" fmla="*/ 79 w 190"/>
                <a:gd name="T55" fmla="*/ 120 h 134"/>
                <a:gd name="T56" fmla="*/ 52 w 190"/>
                <a:gd name="T57" fmla="*/ 125 h 134"/>
                <a:gd name="T58" fmla="*/ 34 w 190"/>
                <a:gd name="T59" fmla="*/ 129 h 134"/>
                <a:gd name="T60" fmla="*/ 25 w 190"/>
                <a:gd name="T61" fmla="*/ 132 h 134"/>
                <a:gd name="T62" fmla="*/ 16 w 190"/>
                <a:gd name="T63" fmla="*/ 132 h 134"/>
                <a:gd name="T64" fmla="*/ 11 w 190"/>
                <a:gd name="T65" fmla="*/ 134 h 134"/>
                <a:gd name="T66" fmla="*/ 7 w 190"/>
                <a:gd name="T67" fmla="*/ 132 h 134"/>
                <a:gd name="T68" fmla="*/ 7 w 190"/>
                <a:gd name="T69" fmla="*/ 129 h 134"/>
                <a:gd name="T70" fmla="*/ 4 w 190"/>
                <a:gd name="T71" fmla="*/ 127 h 134"/>
                <a:gd name="T72" fmla="*/ 2 w 190"/>
                <a:gd name="T73" fmla="*/ 125 h 134"/>
                <a:gd name="T74" fmla="*/ 0 w 190"/>
                <a:gd name="T75" fmla="*/ 120 h 134"/>
                <a:gd name="T76" fmla="*/ 0 w 190"/>
                <a:gd name="T77" fmla="*/ 115 h 134"/>
                <a:gd name="T78" fmla="*/ 0 w 190"/>
                <a:gd name="T79" fmla="*/ 106 h 134"/>
                <a:gd name="T80" fmla="*/ 0 w 190"/>
                <a:gd name="T81" fmla="*/ 101 h 134"/>
                <a:gd name="T82" fmla="*/ 2 w 190"/>
                <a:gd name="T83" fmla="*/ 96 h 134"/>
                <a:gd name="T84" fmla="*/ 4 w 190"/>
                <a:gd name="T85" fmla="*/ 87 h 134"/>
                <a:gd name="T86" fmla="*/ 4 w 190"/>
                <a:gd name="T87" fmla="*/ 78 h 134"/>
                <a:gd name="T88" fmla="*/ 7 w 190"/>
                <a:gd name="T89" fmla="*/ 64 h 134"/>
                <a:gd name="T90" fmla="*/ 7 w 190"/>
                <a:gd name="T91" fmla="*/ 57 h 134"/>
                <a:gd name="T92" fmla="*/ 7 w 190"/>
                <a:gd name="T93" fmla="*/ 50 h 134"/>
                <a:gd name="T94" fmla="*/ 11 w 190"/>
                <a:gd name="T95" fmla="*/ 43 h 134"/>
                <a:gd name="T96" fmla="*/ 13 w 190"/>
                <a:gd name="T97" fmla="*/ 40 h 1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90"/>
                <a:gd name="T148" fmla="*/ 0 h 134"/>
                <a:gd name="T149" fmla="*/ 190 w 190"/>
                <a:gd name="T150" fmla="*/ 134 h 1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90" h="134">
                  <a:moveTo>
                    <a:pt x="13" y="40"/>
                  </a:moveTo>
                  <a:lnTo>
                    <a:pt x="16" y="38"/>
                  </a:lnTo>
                  <a:lnTo>
                    <a:pt x="18" y="38"/>
                  </a:lnTo>
                  <a:lnTo>
                    <a:pt x="20" y="35"/>
                  </a:lnTo>
                  <a:lnTo>
                    <a:pt x="25" y="35"/>
                  </a:lnTo>
                  <a:lnTo>
                    <a:pt x="29" y="33"/>
                  </a:lnTo>
                  <a:lnTo>
                    <a:pt x="36" y="31"/>
                  </a:lnTo>
                  <a:lnTo>
                    <a:pt x="43" y="31"/>
                  </a:lnTo>
                  <a:lnTo>
                    <a:pt x="59" y="28"/>
                  </a:lnTo>
                  <a:lnTo>
                    <a:pt x="72" y="26"/>
                  </a:lnTo>
                  <a:lnTo>
                    <a:pt x="88" y="24"/>
                  </a:lnTo>
                  <a:lnTo>
                    <a:pt x="97" y="21"/>
                  </a:lnTo>
                  <a:lnTo>
                    <a:pt x="106" y="21"/>
                  </a:lnTo>
                  <a:lnTo>
                    <a:pt x="113" y="19"/>
                  </a:lnTo>
                  <a:lnTo>
                    <a:pt x="124" y="14"/>
                  </a:lnTo>
                  <a:lnTo>
                    <a:pt x="135" y="12"/>
                  </a:lnTo>
                  <a:lnTo>
                    <a:pt x="149" y="7"/>
                  </a:lnTo>
                  <a:lnTo>
                    <a:pt x="163" y="3"/>
                  </a:lnTo>
                  <a:lnTo>
                    <a:pt x="169" y="3"/>
                  </a:lnTo>
                  <a:lnTo>
                    <a:pt x="174" y="3"/>
                  </a:lnTo>
                  <a:lnTo>
                    <a:pt x="181" y="3"/>
                  </a:lnTo>
                  <a:lnTo>
                    <a:pt x="183" y="0"/>
                  </a:lnTo>
                  <a:lnTo>
                    <a:pt x="185" y="3"/>
                  </a:lnTo>
                  <a:lnTo>
                    <a:pt x="187" y="3"/>
                  </a:lnTo>
                  <a:lnTo>
                    <a:pt x="190" y="3"/>
                  </a:lnTo>
                  <a:lnTo>
                    <a:pt x="190" y="7"/>
                  </a:lnTo>
                  <a:lnTo>
                    <a:pt x="190" y="10"/>
                  </a:lnTo>
                  <a:lnTo>
                    <a:pt x="190" y="12"/>
                  </a:lnTo>
                  <a:lnTo>
                    <a:pt x="190" y="19"/>
                  </a:lnTo>
                  <a:lnTo>
                    <a:pt x="190" y="21"/>
                  </a:lnTo>
                  <a:lnTo>
                    <a:pt x="190" y="33"/>
                  </a:lnTo>
                  <a:lnTo>
                    <a:pt x="190" y="45"/>
                  </a:lnTo>
                  <a:lnTo>
                    <a:pt x="190" y="54"/>
                  </a:lnTo>
                  <a:lnTo>
                    <a:pt x="190" y="64"/>
                  </a:lnTo>
                  <a:lnTo>
                    <a:pt x="187" y="68"/>
                  </a:lnTo>
                  <a:lnTo>
                    <a:pt x="187" y="71"/>
                  </a:lnTo>
                  <a:lnTo>
                    <a:pt x="187" y="75"/>
                  </a:lnTo>
                  <a:lnTo>
                    <a:pt x="185" y="78"/>
                  </a:lnTo>
                  <a:lnTo>
                    <a:pt x="183" y="80"/>
                  </a:lnTo>
                  <a:lnTo>
                    <a:pt x="181" y="82"/>
                  </a:lnTo>
                  <a:lnTo>
                    <a:pt x="181" y="85"/>
                  </a:lnTo>
                  <a:lnTo>
                    <a:pt x="178" y="87"/>
                  </a:lnTo>
                  <a:lnTo>
                    <a:pt x="176" y="87"/>
                  </a:lnTo>
                  <a:lnTo>
                    <a:pt x="174" y="89"/>
                  </a:lnTo>
                  <a:lnTo>
                    <a:pt x="172" y="89"/>
                  </a:lnTo>
                  <a:lnTo>
                    <a:pt x="169" y="92"/>
                  </a:lnTo>
                  <a:lnTo>
                    <a:pt x="163" y="96"/>
                  </a:lnTo>
                  <a:lnTo>
                    <a:pt x="158" y="96"/>
                  </a:lnTo>
                  <a:lnTo>
                    <a:pt x="153" y="96"/>
                  </a:lnTo>
                  <a:lnTo>
                    <a:pt x="149" y="99"/>
                  </a:lnTo>
                  <a:lnTo>
                    <a:pt x="144" y="101"/>
                  </a:lnTo>
                  <a:lnTo>
                    <a:pt x="124" y="106"/>
                  </a:lnTo>
                  <a:lnTo>
                    <a:pt x="113" y="111"/>
                  </a:lnTo>
                  <a:lnTo>
                    <a:pt x="102" y="113"/>
                  </a:lnTo>
                  <a:lnTo>
                    <a:pt x="88" y="115"/>
                  </a:lnTo>
                  <a:lnTo>
                    <a:pt x="79" y="120"/>
                  </a:lnTo>
                  <a:lnTo>
                    <a:pt x="65" y="122"/>
                  </a:lnTo>
                  <a:lnTo>
                    <a:pt x="52" y="125"/>
                  </a:lnTo>
                  <a:lnTo>
                    <a:pt x="43" y="127"/>
                  </a:lnTo>
                  <a:lnTo>
                    <a:pt x="34" y="129"/>
                  </a:lnTo>
                  <a:lnTo>
                    <a:pt x="27" y="132"/>
                  </a:lnTo>
                  <a:lnTo>
                    <a:pt x="25" y="132"/>
                  </a:lnTo>
                  <a:lnTo>
                    <a:pt x="20" y="132"/>
                  </a:lnTo>
                  <a:lnTo>
                    <a:pt x="16" y="132"/>
                  </a:lnTo>
                  <a:lnTo>
                    <a:pt x="13" y="134"/>
                  </a:lnTo>
                  <a:lnTo>
                    <a:pt x="11" y="134"/>
                  </a:lnTo>
                  <a:lnTo>
                    <a:pt x="9" y="132"/>
                  </a:lnTo>
                  <a:lnTo>
                    <a:pt x="7" y="132"/>
                  </a:lnTo>
                  <a:lnTo>
                    <a:pt x="7" y="129"/>
                  </a:lnTo>
                  <a:lnTo>
                    <a:pt x="4" y="129"/>
                  </a:lnTo>
                  <a:lnTo>
                    <a:pt x="4" y="127"/>
                  </a:lnTo>
                  <a:lnTo>
                    <a:pt x="2" y="125"/>
                  </a:lnTo>
                  <a:lnTo>
                    <a:pt x="2" y="122"/>
                  </a:lnTo>
                  <a:lnTo>
                    <a:pt x="0" y="120"/>
                  </a:lnTo>
                  <a:lnTo>
                    <a:pt x="0" y="115"/>
                  </a:lnTo>
                  <a:lnTo>
                    <a:pt x="0" y="111"/>
                  </a:lnTo>
                  <a:lnTo>
                    <a:pt x="0" y="106"/>
                  </a:lnTo>
                  <a:lnTo>
                    <a:pt x="0" y="101"/>
                  </a:lnTo>
                  <a:lnTo>
                    <a:pt x="0" y="99"/>
                  </a:lnTo>
                  <a:lnTo>
                    <a:pt x="2" y="96"/>
                  </a:lnTo>
                  <a:lnTo>
                    <a:pt x="2" y="89"/>
                  </a:lnTo>
                  <a:lnTo>
                    <a:pt x="4" y="87"/>
                  </a:lnTo>
                  <a:lnTo>
                    <a:pt x="4" y="78"/>
                  </a:lnTo>
                  <a:lnTo>
                    <a:pt x="4" y="71"/>
                  </a:lnTo>
                  <a:lnTo>
                    <a:pt x="7" y="64"/>
                  </a:lnTo>
                  <a:lnTo>
                    <a:pt x="7" y="59"/>
                  </a:lnTo>
                  <a:lnTo>
                    <a:pt x="7" y="57"/>
                  </a:lnTo>
                  <a:lnTo>
                    <a:pt x="7" y="52"/>
                  </a:lnTo>
                  <a:lnTo>
                    <a:pt x="7" y="50"/>
                  </a:lnTo>
                  <a:lnTo>
                    <a:pt x="9" y="47"/>
                  </a:lnTo>
                  <a:lnTo>
                    <a:pt x="11" y="43"/>
                  </a:lnTo>
                  <a:lnTo>
                    <a:pt x="11" y="40"/>
                  </a:lnTo>
                  <a:lnTo>
                    <a:pt x="13" y="40"/>
                  </a:lnTo>
                </a:path>
              </a:pathLst>
            </a:custGeom>
            <a:noFill/>
            <a:ln w="3175">
              <a:solidFill>
                <a:srgbClr val="000000"/>
              </a:solidFill>
              <a:round/>
              <a:headEnd/>
              <a:tailEnd/>
            </a:ln>
          </p:spPr>
          <p:txBody>
            <a:bodyPr lIns="0" tIns="0" rIns="0"/>
            <a:lstStyle/>
            <a:p>
              <a:endParaRPr lang="zh-CN" altLang="en-US"/>
            </a:p>
          </p:txBody>
        </p:sp>
        <p:sp>
          <p:nvSpPr>
            <p:cNvPr id="1287" name="Freeform 26"/>
            <p:cNvSpPr>
              <a:spLocks/>
            </p:cNvSpPr>
            <p:nvPr/>
          </p:nvSpPr>
          <p:spPr bwMode="auto">
            <a:xfrm flipH="1">
              <a:off x="608" y="2127"/>
              <a:ext cx="27" cy="31"/>
            </a:xfrm>
            <a:custGeom>
              <a:avLst/>
              <a:gdLst>
                <a:gd name="T0" fmla="*/ 58 w 63"/>
                <a:gd name="T1" fmla="*/ 0 h 84"/>
                <a:gd name="T2" fmla="*/ 45 w 63"/>
                <a:gd name="T3" fmla="*/ 2 h 84"/>
                <a:gd name="T4" fmla="*/ 31 w 63"/>
                <a:gd name="T5" fmla="*/ 7 h 84"/>
                <a:gd name="T6" fmla="*/ 24 w 63"/>
                <a:gd name="T7" fmla="*/ 9 h 84"/>
                <a:gd name="T8" fmla="*/ 15 w 63"/>
                <a:gd name="T9" fmla="*/ 9 h 84"/>
                <a:gd name="T10" fmla="*/ 13 w 63"/>
                <a:gd name="T11" fmla="*/ 12 h 84"/>
                <a:gd name="T12" fmla="*/ 9 w 63"/>
                <a:gd name="T13" fmla="*/ 14 h 84"/>
                <a:gd name="T14" fmla="*/ 9 w 63"/>
                <a:gd name="T15" fmla="*/ 14 h 84"/>
                <a:gd name="T16" fmla="*/ 6 w 63"/>
                <a:gd name="T17" fmla="*/ 16 h 84"/>
                <a:gd name="T18" fmla="*/ 6 w 63"/>
                <a:gd name="T19" fmla="*/ 23 h 84"/>
                <a:gd name="T20" fmla="*/ 4 w 63"/>
                <a:gd name="T21" fmla="*/ 33 h 84"/>
                <a:gd name="T22" fmla="*/ 2 w 63"/>
                <a:gd name="T23" fmla="*/ 45 h 84"/>
                <a:gd name="T24" fmla="*/ 0 w 63"/>
                <a:gd name="T25" fmla="*/ 49 h 84"/>
                <a:gd name="T26" fmla="*/ 0 w 63"/>
                <a:gd name="T27" fmla="*/ 66 h 84"/>
                <a:gd name="T28" fmla="*/ 0 w 63"/>
                <a:gd name="T29" fmla="*/ 75 h 84"/>
                <a:gd name="T30" fmla="*/ 0 w 63"/>
                <a:gd name="T31" fmla="*/ 80 h 84"/>
                <a:gd name="T32" fmla="*/ 0 w 63"/>
                <a:gd name="T33" fmla="*/ 82 h 84"/>
                <a:gd name="T34" fmla="*/ 2 w 63"/>
                <a:gd name="T35" fmla="*/ 84 h 84"/>
                <a:gd name="T36" fmla="*/ 4 w 63"/>
                <a:gd name="T37" fmla="*/ 84 h 84"/>
                <a:gd name="T38" fmla="*/ 6 w 63"/>
                <a:gd name="T39" fmla="*/ 84 h 84"/>
                <a:gd name="T40" fmla="*/ 6 w 63"/>
                <a:gd name="T41" fmla="*/ 84 h 84"/>
                <a:gd name="T42" fmla="*/ 13 w 63"/>
                <a:gd name="T43" fmla="*/ 84 h 84"/>
                <a:gd name="T44" fmla="*/ 18 w 63"/>
                <a:gd name="T45" fmla="*/ 84 h 84"/>
                <a:gd name="T46" fmla="*/ 27 w 63"/>
                <a:gd name="T47" fmla="*/ 82 h 84"/>
                <a:gd name="T48" fmla="*/ 36 w 63"/>
                <a:gd name="T49" fmla="*/ 77 h 84"/>
                <a:gd name="T50" fmla="*/ 45 w 63"/>
                <a:gd name="T51" fmla="*/ 75 h 84"/>
                <a:gd name="T52" fmla="*/ 49 w 63"/>
                <a:gd name="T53" fmla="*/ 75 h 84"/>
                <a:gd name="T54" fmla="*/ 52 w 63"/>
                <a:gd name="T55" fmla="*/ 70 h 84"/>
                <a:gd name="T56" fmla="*/ 54 w 63"/>
                <a:gd name="T57" fmla="*/ 68 h 84"/>
                <a:gd name="T58" fmla="*/ 56 w 63"/>
                <a:gd name="T59" fmla="*/ 66 h 84"/>
                <a:gd name="T60" fmla="*/ 58 w 63"/>
                <a:gd name="T61" fmla="*/ 66 h 84"/>
                <a:gd name="T62" fmla="*/ 58 w 63"/>
                <a:gd name="T63" fmla="*/ 63 h 84"/>
                <a:gd name="T64" fmla="*/ 61 w 63"/>
                <a:gd name="T65" fmla="*/ 56 h 84"/>
                <a:gd name="T66" fmla="*/ 61 w 63"/>
                <a:gd name="T67" fmla="*/ 52 h 84"/>
                <a:gd name="T68" fmla="*/ 61 w 63"/>
                <a:gd name="T69" fmla="*/ 47 h 84"/>
                <a:gd name="T70" fmla="*/ 63 w 63"/>
                <a:gd name="T71" fmla="*/ 38 h 84"/>
                <a:gd name="T72" fmla="*/ 63 w 63"/>
                <a:gd name="T73" fmla="*/ 28 h 84"/>
                <a:gd name="T74" fmla="*/ 63 w 63"/>
                <a:gd name="T75" fmla="*/ 16 h 84"/>
                <a:gd name="T76" fmla="*/ 61 w 63"/>
                <a:gd name="T77" fmla="*/ 9 h 84"/>
                <a:gd name="T78" fmla="*/ 61 w 63"/>
                <a:gd name="T79" fmla="*/ 7 h 84"/>
                <a:gd name="T80" fmla="*/ 61 w 63"/>
                <a:gd name="T81" fmla="*/ 2 h 84"/>
                <a:gd name="T82" fmla="*/ 61 w 63"/>
                <a:gd name="T83" fmla="*/ 0 h 84"/>
                <a:gd name="T84" fmla="*/ 58 w 63"/>
                <a:gd name="T85" fmla="*/ 0 h 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
                <a:gd name="T130" fmla="*/ 0 h 84"/>
                <a:gd name="T131" fmla="*/ 63 w 63"/>
                <a:gd name="T132" fmla="*/ 84 h 8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 h="84">
                  <a:moveTo>
                    <a:pt x="58" y="0"/>
                  </a:moveTo>
                  <a:lnTo>
                    <a:pt x="58" y="0"/>
                  </a:lnTo>
                  <a:lnTo>
                    <a:pt x="52" y="0"/>
                  </a:lnTo>
                  <a:lnTo>
                    <a:pt x="45" y="2"/>
                  </a:lnTo>
                  <a:lnTo>
                    <a:pt x="38" y="5"/>
                  </a:lnTo>
                  <a:lnTo>
                    <a:pt x="31" y="7"/>
                  </a:lnTo>
                  <a:lnTo>
                    <a:pt x="27" y="7"/>
                  </a:lnTo>
                  <a:lnTo>
                    <a:pt x="24" y="9"/>
                  </a:lnTo>
                  <a:lnTo>
                    <a:pt x="20" y="9"/>
                  </a:lnTo>
                  <a:lnTo>
                    <a:pt x="15" y="9"/>
                  </a:lnTo>
                  <a:lnTo>
                    <a:pt x="13" y="12"/>
                  </a:lnTo>
                  <a:lnTo>
                    <a:pt x="11" y="12"/>
                  </a:lnTo>
                  <a:lnTo>
                    <a:pt x="9" y="14"/>
                  </a:lnTo>
                  <a:lnTo>
                    <a:pt x="6" y="16"/>
                  </a:lnTo>
                  <a:lnTo>
                    <a:pt x="6" y="19"/>
                  </a:lnTo>
                  <a:lnTo>
                    <a:pt x="6" y="23"/>
                  </a:lnTo>
                  <a:lnTo>
                    <a:pt x="4" y="28"/>
                  </a:lnTo>
                  <a:lnTo>
                    <a:pt x="4" y="33"/>
                  </a:lnTo>
                  <a:lnTo>
                    <a:pt x="2" y="38"/>
                  </a:lnTo>
                  <a:lnTo>
                    <a:pt x="2" y="45"/>
                  </a:lnTo>
                  <a:lnTo>
                    <a:pt x="2" y="47"/>
                  </a:lnTo>
                  <a:lnTo>
                    <a:pt x="0" y="49"/>
                  </a:lnTo>
                  <a:lnTo>
                    <a:pt x="0" y="61"/>
                  </a:lnTo>
                  <a:lnTo>
                    <a:pt x="0" y="66"/>
                  </a:lnTo>
                  <a:lnTo>
                    <a:pt x="0" y="70"/>
                  </a:lnTo>
                  <a:lnTo>
                    <a:pt x="0" y="75"/>
                  </a:lnTo>
                  <a:lnTo>
                    <a:pt x="0" y="77"/>
                  </a:lnTo>
                  <a:lnTo>
                    <a:pt x="0" y="80"/>
                  </a:lnTo>
                  <a:lnTo>
                    <a:pt x="0" y="82"/>
                  </a:lnTo>
                  <a:lnTo>
                    <a:pt x="0" y="84"/>
                  </a:lnTo>
                  <a:lnTo>
                    <a:pt x="2" y="84"/>
                  </a:lnTo>
                  <a:lnTo>
                    <a:pt x="4" y="84"/>
                  </a:lnTo>
                  <a:lnTo>
                    <a:pt x="6" y="84"/>
                  </a:lnTo>
                  <a:lnTo>
                    <a:pt x="11" y="84"/>
                  </a:lnTo>
                  <a:lnTo>
                    <a:pt x="13" y="84"/>
                  </a:lnTo>
                  <a:lnTo>
                    <a:pt x="15" y="84"/>
                  </a:lnTo>
                  <a:lnTo>
                    <a:pt x="18" y="84"/>
                  </a:lnTo>
                  <a:lnTo>
                    <a:pt x="24" y="84"/>
                  </a:lnTo>
                  <a:lnTo>
                    <a:pt x="27" y="82"/>
                  </a:lnTo>
                  <a:lnTo>
                    <a:pt x="33" y="80"/>
                  </a:lnTo>
                  <a:lnTo>
                    <a:pt x="36" y="77"/>
                  </a:lnTo>
                  <a:lnTo>
                    <a:pt x="40" y="77"/>
                  </a:lnTo>
                  <a:lnTo>
                    <a:pt x="45" y="75"/>
                  </a:lnTo>
                  <a:lnTo>
                    <a:pt x="47" y="75"/>
                  </a:lnTo>
                  <a:lnTo>
                    <a:pt x="49" y="75"/>
                  </a:lnTo>
                  <a:lnTo>
                    <a:pt x="52" y="73"/>
                  </a:lnTo>
                  <a:lnTo>
                    <a:pt x="52" y="70"/>
                  </a:lnTo>
                  <a:lnTo>
                    <a:pt x="54" y="70"/>
                  </a:lnTo>
                  <a:lnTo>
                    <a:pt x="54" y="68"/>
                  </a:lnTo>
                  <a:lnTo>
                    <a:pt x="56" y="68"/>
                  </a:lnTo>
                  <a:lnTo>
                    <a:pt x="56" y="66"/>
                  </a:lnTo>
                  <a:lnTo>
                    <a:pt x="58" y="66"/>
                  </a:lnTo>
                  <a:lnTo>
                    <a:pt x="58" y="63"/>
                  </a:lnTo>
                  <a:lnTo>
                    <a:pt x="61" y="59"/>
                  </a:lnTo>
                  <a:lnTo>
                    <a:pt x="61" y="56"/>
                  </a:lnTo>
                  <a:lnTo>
                    <a:pt x="61" y="54"/>
                  </a:lnTo>
                  <a:lnTo>
                    <a:pt x="61" y="52"/>
                  </a:lnTo>
                  <a:lnTo>
                    <a:pt x="61" y="49"/>
                  </a:lnTo>
                  <a:lnTo>
                    <a:pt x="61" y="47"/>
                  </a:lnTo>
                  <a:lnTo>
                    <a:pt x="61" y="45"/>
                  </a:lnTo>
                  <a:lnTo>
                    <a:pt x="63" y="38"/>
                  </a:lnTo>
                  <a:lnTo>
                    <a:pt x="63" y="33"/>
                  </a:lnTo>
                  <a:lnTo>
                    <a:pt x="63" y="28"/>
                  </a:lnTo>
                  <a:lnTo>
                    <a:pt x="63" y="21"/>
                  </a:lnTo>
                  <a:lnTo>
                    <a:pt x="63" y="16"/>
                  </a:lnTo>
                  <a:lnTo>
                    <a:pt x="63" y="12"/>
                  </a:lnTo>
                  <a:lnTo>
                    <a:pt x="61" y="9"/>
                  </a:lnTo>
                  <a:lnTo>
                    <a:pt x="61" y="7"/>
                  </a:lnTo>
                  <a:lnTo>
                    <a:pt x="61" y="5"/>
                  </a:lnTo>
                  <a:lnTo>
                    <a:pt x="61" y="2"/>
                  </a:lnTo>
                  <a:lnTo>
                    <a:pt x="61" y="0"/>
                  </a:lnTo>
                  <a:lnTo>
                    <a:pt x="58" y="0"/>
                  </a:lnTo>
                  <a:close/>
                </a:path>
              </a:pathLst>
            </a:custGeom>
            <a:solidFill>
              <a:srgbClr val="B2B2B2"/>
            </a:solidFill>
            <a:ln w="9525">
              <a:noFill/>
              <a:round/>
              <a:headEnd/>
              <a:tailEnd/>
            </a:ln>
          </p:spPr>
          <p:txBody>
            <a:bodyPr lIns="0" tIns="0" rIns="0"/>
            <a:lstStyle/>
            <a:p>
              <a:endParaRPr lang="zh-CN" altLang="en-US"/>
            </a:p>
          </p:txBody>
        </p:sp>
        <p:sp>
          <p:nvSpPr>
            <p:cNvPr id="1288" name="Freeform 27"/>
            <p:cNvSpPr>
              <a:spLocks/>
            </p:cNvSpPr>
            <p:nvPr/>
          </p:nvSpPr>
          <p:spPr bwMode="auto">
            <a:xfrm flipH="1">
              <a:off x="591" y="2031"/>
              <a:ext cx="10" cy="150"/>
            </a:xfrm>
            <a:custGeom>
              <a:avLst/>
              <a:gdLst>
                <a:gd name="T0" fmla="*/ 11 w 24"/>
                <a:gd name="T1" fmla="*/ 0 h 405"/>
                <a:gd name="T2" fmla="*/ 13 w 24"/>
                <a:gd name="T3" fmla="*/ 0 h 405"/>
                <a:gd name="T4" fmla="*/ 15 w 24"/>
                <a:gd name="T5" fmla="*/ 2 h 405"/>
                <a:gd name="T6" fmla="*/ 18 w 24"/>
                <a:gd name="T7" fmla="*/ 4 h 405"/>
                <a:gd name="T8" fmla="*/ 20 w 24"/>
                <a:gd name="T9" fmla="*/ 7 h 405"/>
                <a:gd name="T10" fmla="*/ 22 w 24"/>
                <a:gd name="T11" fmla="*/ 9 h 405"/>
                <a:gd name="T12" fmla="*/ 22 w 24"/>
                <a:gd name="T13" fmla="*/ 9 h 405"/>
                <a:gd name="T14" fmla="*/ 24 w 24"/>
                <a:gd name="T15" fmla="*/ 11 h 405"/>
                <a:gd name="T16" fmla="*/ 24 w 24"/>
                <a:gd name="T17" fmla="*/ 16 h 405"/>
                <a:gd name="T18" fmla="*/ 24 w 24"/>
                <a:gd name="T19" fmla="*/ 18 h 405"/>
                <a:gd name="T20" fmla="*/ 24 w 24"/>
                <a:gd name="T21" fmla="*/ 21 h 405"/>
                <a:gd name="T22" fmla="*/ 22 w 24"/>
                <a:gd name="T23" fmla="*/ 42 h 405"/>
                <a:gd name="T24" fmla="*/ 22 w 24"/>
                <a:gd name="T25" fmla="*/ 84 h 405"/>
                <a:gd name="T26" fmla="*/ 18 w 24"/>
                <a:gd name="T27" fmla="*/ 199 h 405"/>
                <a:gd name="T28" fmla="*/ 11 w 24"/>
                <a:gd name="T29" fmla="*/ 363 h 405"/>
                <a:gd name="T30" fmla="*/ 9 w 24"/>
                <a:gd name="T31" fmla="*/ 370 h 405"/>
                <a:gd name="T32" fmla="*/ 9 w 24"/>
                <a:gd name="T33" fmla="*/ 377 h 405"/>
                <a:gd name="T34" fmla="*/ 9 w 24"/>
                <a:gd name="T35" fmla="*/ 384 h 405"/>
                <a:gd name="T36" fmla="*/ 9 w 24"/>
                <a:gd name="T37" fmla="*/ 394 h 405"/>
                <a:gd name="T38" fmla="*/ 9 w 24"/>
                <a:gd name="T39" fmla="*/ 398 h 405"/>
                <a:gd name="T40" fmla="*/ 6 w 24"/>
                <a:gd name="T41" fmla="*/ 401 h 405"/>
                <a:gd name="T42" fmla="*/ 4 w 24"/>
                <a:gd name="T43" fmla="*/ 403 h 405"/>
                <a:gd name="T44" fmla="*/ 2 w 24"/>
                <a:gd name="T45" fmla="*/ 405 h 405"/>
                <a:gd name="T46" fmla="*/ 0 w 24"/>
                <a:gd name="T47" fmla="*/ 405 h 40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4"/>
                <a:gd name="T73" fmla="*/ 0 h 405"/>
                <a:gd name="T74" fmla="*/ 24 w 24"/>
                <a:gd name="T75" fmla="*/ 405 h 40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4" h="405">
                  <a:moveTo>
                    <a:pt x="11" y="0"/>
                  </a:moveTo>
                  <a:lnTo>
                    <a:pt x="13" y="0"/>
                  </a:lnTo>
                  <a:lnTo>
                    <a:pt x="15" y="2"/>
                  </a:lnTo>
                  <a:lnTo>
                    <a:pt x="18" y="4"/>
                  </a:lnTo>
                  <a:lnTo>
                    <a:pt x="20" y="7"/>
                  </a:lnTo>
                  <a:lnTo>
                    <a:pt x="22" y="9"/>
                  </a:lnTo>
                  <a:lnTo>
                    <a:pt x="24" y="11"/>
                  </a:lnTo>
                  <a:lnTo>
                    <a:pt x="24" y="16"/>
                  </a:lnTo>
                  <a:lnTo>
                    <a:pt x="24" y="18"/>
                  </a:lnTo>
                  <a:lnTo>
                    <a:pt x="24" y="21"/>
                  </a:lnTo>
                  <a:lnTo>
                    <a:pt x="22" y="42"/>
                  </a:lnTo>
                  <a:lnTo>
                    <a:pt x="22" y="84"/>
                  </a:lnTo>
                  <a:lnTo>
                    <a:pt x="18" y="199"/>
                  </a:lnTo>
                  <a:lnTo>
                    <a:pt x="11" y="363"/>
                  </a:lnTo>
                  <a:lnTo>
                    <a:pt x="9" y="370"/>
                  </a:lnTo>
                  <a:lnTo>
                    <a:pt x="9" y="377"/>
                  </a:lnTo>
                  <a:lnTo>
                    <a:pt x="9" y="384"/>
                  </a:lnTo>
                  <a:lnTo>
                    <a:pt x="9" y="394"/>
                  </a:lnTo>
                  <a:lnTo>
                    <a:pt x="9" y="398"/>
                  </a:lnTo>
                  <a:lnTo>
                    <a:pt x="6" y="401"/>
                  </a:lnTo>
                  <a:lnTo>
                    <a:pt x="4" y="403"/>
                  </a:lnTo>
                  <a:lnTo>
                    <a:pt x="2" y="405"/>
                  </a:lnTo>
                  <a:lnTo>
                    <a:pt x="0" y="405"/>
                  </a:lnTo>
                </a:path>
              </a:pathLst>
            </a:custGeom>
            <a:noFill/>
            <a:ln w="3175">
              <a:solidFill>
                <a:srgbClr val="000000"/>
              </a:solidFill>
              <a:round/>
              <a:headEnd/>
              <a:tailEnd/>
            </a:ln>
          </p:spPr>
          <p:txBody>
            <a:bodyPr lIns="0" tIns="0" rIns="0"/>
            <a:lstStyle/>
            <a:p>
              <a:endParaRPr lang="zh-CN" altLang="en-US"/>
            </a:p>
          </p:txBody>
        </p:sp>
        <p:sp>
          <p:nvSpPr>
            <p:cNvPr id="1289" name="Freeform 28"/>
            <p:cNvSpPr>
              <a:spLocks/>
            </p:cNvSpPr>
            <p:nvPr/>
          </p:nvSpPr>
          <p:spPr bwMode="auto">
            <a:xfrm flipH="1">
              <a:off x="584" y="2132"/>
              <a:ext cx="5" cy="18"/>
            </a:xfrm>
            <a:custGeom>
              <a:avLst/>
              <a:gdLst>
                <a:gd name="T0" fmla="*/ 13 w 13"/>
                <a:gd name="T1" fmla="*/ 0 h 47"/>
                <a:gd name="T2" fmla="*/ 13 w 13"/>
                <a:gd name="T3" fmla="*/ 0 h 47"/>
                <a:gd name="T4" fmla="*/ 0 w 13"/>
                <a:gd name="T5" fmla="*/ 5 h 47"/>
                <a:gd name="T6" fmla="*/ 0 w 13"/>
                <a:gd name="T7" fmla="*/ 47 h 47"/>
                <a:gd name="T8" fmla="*/ 13 w 13"/>
                <a:gd name="T9" fmla="*/ 42 h 47"/>
                <a:gd name="T10" fmla="*/ 13 w 13"/>
                <a:gd name="T11" fmla="*/ 0 h 47"/>
                <a:gd name="T12" fmla="*/ 0 60000 65536"/>
                <a:gd name="T13" fmla="*/ 0 60000 65536"/>
                <a:gd name="T14" fmla="*/ 0 60000 65536"/>
                <a:gd name="T15" fmla="*/ 0 60000 65536"/>
                <a:gd name="T16" fmla="*/ 0 60000 65536"/>
                <a:gd name="T17" fmla="*/ 0 60000 65536"/>
                <a:gd name="T18" fmla="*/ 0 w 13"/>
                <a:gd name="T19" fmla="*/ 0 h 47"/>
                <a:gd name="T20" fmla="*/ 13 w 13"/>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13" h="47">
                  <a:moveTo>
                    <a:pt x="13" y="0"/>
                  </a:moveTo>
                  <a:lnTo>
                    <a:pt x="13" y="0"/>
                  </a:lnTo>
                  <a:lnTo>
                    <a:pt x="0" y="5"/>
                  </a:lnTo>
                  <a:lnTo>
                    <a:pt x="0" y="47"/>
                  </a:lnTo>
                  <a:lnTo>
                    <a:pt x="13" y="42"/>
                  </a:lnTo>
                  <a:lnTo>
                    <a:pt x="13" y="0"/>
                  </a:lnTo>
                  <a:close/>
                </a:path>
              </a:pathLst>
            </a:custGeom>
            <a:solidFill>
              <a:srgbClr val="000000"/>
            </a:solidFill>
            <a:ln w="9525">
              <a:noFill/>
              <a:round/>
              <a:headEnd/>
              <a:tailEnd/>
            </a:ln>
          </p:spPr>
          <p:txBody>
            <a:bodyPr lIns="0" tIns="0" rIns="0"/>
            <a:lstStyle/>
            <a:p>
              <a:endParaRPr lang="zh-CN" altLang="en-US"/>
            </a:p>
          </p:txBody>
        </p:sp>
        <p:sp>
          <p:nvSpPr>
            <p:cNvPr id="1290" name="Freeform 29"/>
            <p:cNvSpPr>
              <a:spLocks/>
            </p:cNvSpPr>
            <p:nvPr/>
          </p:nvSpPr>
          <p:spPr bwMode="auto">
            <a:xfrm flipH="1">
              <a:off x="584" y="2132"/>
              <a:ext cx="5" cy="18"/>
            </a:xfrm>
            <a:custGeom>
              <a:avLst/>
              <a:gdLst>
                <a:gd name="T0" fmla="*/ 13 w 13"/>
                <a:gd name="T1" fmla="*/ 0 h 47"/>
                <a:gd name="T2" fmla="*/ 0 w 13"/>
                <a:gd name="T3" fmla="*/ 5 h 47"/>
                <a:gd name="T4" fmla="*/ 0 w 13"/>
                <a:gd name="T5" fmla="*/ 47 h 47"/>
                <a:gd name="T6" fmla="*/ 13 w 13"/>
                <a:gd name="T7" fmla="*/ 42 h 47"/>
                <a:gd name="T8" fmla="*/ 13 w 13"/>
                <a:gd name="T9" fmla="*/ 0 h 47"/>
                <a:gd name="T10" fmla="*/ 0 60000 65536"/>
                <a:gd name="T11" fmla="*/ 0 60000 65536"/>
                <a:gd name="T12" fmla="*/ 0 60000 65536"/>
                <a:gd name="T13" fmla="*/ 0 60000 65536"/>
                <a:gd name="T14" fmla="*/ 0 60000 65536"/>
                <a:gd name="T15" fmla="*/ 0 w 13"/>
                <a:gd name="T16" fmla="*/ 0 h 47"/>
                <a:gd name="T17" fmla="*/ 13 w 13"/>
                <a:gd name="T18" fmla="*/ 47 h 47"/>
              </a:gdLst>
              <a:ahLst/>
              <a:cxnLst>
                <a:cxn ang="T10">
                  <a:pos x="T0" y="T1"/>
                </a:cxn>
                <a:cxn ang="T11">
                  <a:pos x="T2" y="T3"/>
                </a:cxn>
                <a:cxn ang="T12">
                  <a:pos x="T4" y="T5"/>
                </a:cxn>
                <a:cxn ang="T13">
                  <a:pos x="T6" y="T7"/>
                </a:cxn>
                <a:cxn ang="T14">
                  <a:pos x="T8" y="T9"/>
                </a:cxn>
              </a:cxnLst>
              <a:rect l="T15" t="T16" r="T17" b="T18"/>
              <a:pathLst>
                <a:path w="13" h="47">
                  <a:moveTo>
                    <a:pt x="13" y="0"/>
                  </a:moveTo>
                  <a:lnTo>
                    <a:pt x="0" y="5"/>
                  </a:lnTo>
                  <a:lnTo>
                    <a:pt x="0" y="47"/>
                  </a:lnTo>
                  <a:lnTo>
                    <a:pt x="13" y="42"/>
                  </a:lnTo>
                  <a:lnTo>
                    <a:pt x="13" y="0"/>
                  </a:lnTo>
                </a:path>
              </a:pathLst>
            </a:custGeom>
            <a:noFill/>
            <a:ln w="3175">
              <a:solidFill>
                <a:srgbClr val="000000"/>
              </a:solidFill>
              <a:round/>
              <a:headEnd/>
              <a:tailEnd/>
            </a:ln>
          </p:spPr>
          <p:txBody>
            <a:bodyPr lIns="0" tIns="0" rIns="0"/>
            <a:lstStyle/>
            <a:p>
              <a:endParaRPr lang="zh-CN" altLang="en-US"/>
            </a:p>
          </p:txBody>
        </p:sp>
        <p:sp>
          <p:nvSpPr>
            <p:cNvPr id="1291" name="Freeform 30"/>
            <p:cNvSpPr>
              <a:spLocks/>
            </p:cNvSpPr>
            <p:nvPr/>
          </p:nvSpPr>
          <p:spPr bwMode="auto">
            <a:xfrm flipH="1">
              <a:off x="584" y="2133"/>
              <a:ext cx="2" cy="15"/>
            </a:xfrm>
            <a:custGeom>
              <a:avLst/>
              <a:gdLst>
                <a:gd name="T0" fmla="*/ 6 w 6"/>
                <a:gd name="T1" fmla="*/ 0 h 40"/>
                <a:gd name="T2" fmla="*/ 6 w 6"/>
                <a:gd name="T3" fmla="*/ 0 h 40"/>
                <a:gd name="T4" fmla="*/ 0 w 6"/>
                <a:gd name="T5" fmla="*/ 3 h 40"/>
                <a:gd name="T6" fmla="*/ 0 w 6"/>
                <a:gd name="T7" fmla="*/ 40 h 40"/>
                <a:gd name="T8" fmla="*/ 6 w 6"/>
                <a:gd name="T9" fmla="*/ 36 h 40"/>
                <a:gd name="T10" fmla="*/ 6 w 6"/>
                <a:gd name="T11" fmla="*/ 0 h 40"/>
                <a:gd name="T12" fmla="*/ 0 60000 65536"/>
                <a:gd name="T13" fmla="*/ 0 60000 65536"/>
                <a:gd name="T14" fmla="*/ 0 60000 65536"/>
                <a:gd name="T15" fmla="*/ 0 60000 65536"/>
                <a:gd name="T16" fmla="*/ 0 60000 65536"/>
                <a:gd name="T17" fmla="*/ 0 60000 65536"/>
                <a:gd name="T18" fmla="*/ 0 w 6"/>
                <a:gd name="T19" fmla="*/ 0 h 40"/>
                <a:gd name="T20" fmla="*/ 6 w 6"/>
                <a:gd name="T21" fmla="*/ 40 h 40"/>
              </a:gdLst>
              <a:ahLst/>
              <a:cxnLst>
                <a:cxn ang="T12">
                  <a:pos x="T0" y="T1"/>
                </a:cxn>
                <a:cxn ang="T13">
                  <a:pos x="T2" y="T3"/>
                </a:cxn>
                <a:cxn ang="T14">
                  <a:pos x="T4" y="T5"/>
                </a:cxn>
                <a:cxn ang="T15">
                  <a:pos x="T6" y="T7"/>
                </a:cxn>
                <a:cxn ang="T16">
                  <a:pos x="T8" y="T9"/>
                </a:cxn>
                <a:cxn ang="T17">
                  <a:pos x="T10" y="T11"/>
                </a:cxn>
              </a:cxnLst>
              <a:rect l="T18" t="T19" r="T20" b="T21"/>
              <a:pathLst>
                <a:path w="6" h="40">
                  <a:moveTo>
                    <a:pt x="6" y="0"/>
                  </a:moveTo>
                  <a:lnTo>
                    <a:pt x="6" y="0"/>
                  </a:lnTo>
                  <a:lnTo>
                    <a:pt x="0" y="3"/>
                  </a:lnTo>
                  <a:lnTo>
                    <a:pt x="0" y="40"/>
                  </a:lnTo>
                  <a:lnTo>
                    <a:pt x="6" y="36"/>
                  </a:lnTo>
                  <a:lnTo>
                    <a:pt x="6" y="0"/>
                  </a:lnTo>
                  <a:close/>
                </a:path>
              </a:pathLst>
            </a:custGeom>
            <a:solidFill>
              <a:srgbClr val="656565"/>
            </a:solidFill>
            <a:ln w="9525">
              <a:noFill/>
              <a:round/>
              <a:headEnd/>
              <a:tailEnd/>
            </a:ln>
          </p:spPr>
          <p:txBody>
            <a:bodyPr lIns="0" tIns="0" rIns="0"/>
            <a:lstStyle/>
            <a:p>
              <a:endParaRPr lang="zh-CN" altLang="en-US"/>
            </a:p>
          </p:txBody>
        </p:sp>
        <p:sp>
          <p:nvSpPr>
            <p:cNvPr id="1292" name="Freeform 31"/>
            <p:cNvSpPr>
              <a:spLocks/>
            </p:cNvSpPr>
            <p:nvPr/>
          </p:nvSpPr>
          <p:spPr bwMode="auto">
            <a:xfrm flipH="1">
              <a:off x="584" y="2133"/>
              <a:ext cx="2" cy="15"/>
            </a:xfrm>
            <a:custGeom>
              <a:avLst/>
              <a:gdLst>
                <a:gd name="T0" fmla="*/ 6 w 6"/>
                <a:gd name="T1" fmla="*/ 0 h 40"/>
                <a:gd name="T2" fmla="*/ 0 w 6"/>
                <a:gd name="T3" fmla="*/ 3 h 40"/>
                <a:gd name="T4" fmla="*/ 0 w 6"/>
                <a:gd name="T5" fmla="*/ 40 h 40"/>
                <a:gd name="T6" fmla="*/ 6 w 6"/>
                <a:gd name="T7" fmla="*/ 36 h 40"/>
                <a:gd name="T8" fmla="*/ 6 w 6"/>
                <a:gd name="T9" fmla="*/ 0 h 40"/>
                <a:gd name="T10" fmla="*/ 0 60000 65536"/>
                <a:gd name="T11" fmla="*/ 0 60000 65536"/>
                <a:gd name="T12" fmla="*/ 0 60000 65536"/>
                <a:gd name="T13" fmla="*/ 0 60000 65536"/>
                <a:gd name="T14" fmla="*/ 0 60000 65536"/>
                <a:gd name="T15" fmla="*/ 0 w 6"/>
                <a:gd name="T16" fmla="*/ 0 h 40"/>
                <a:gd name="T17" fmla="*/ 6 w 6"/>
                <a:gd name="T18" fmla="*/ 40 h 40"/>
              </a:gdLst>
              <a:ahLst/>
              <a:cxnLst>
                <a:cxn ang="T10">
                  <a:pos x="T0" y="T1"/>
                </a:cxn>
                <a:cxn ang="T11">
                  <a:pos x="T2" y="T3"/>
                </a:cxn>
                <a:cxn ang="T12">
                  <a:pos x="T4" y="T5"/>
                </a:cxn>
                <a:cxn ang="T13">
                  <a:pos x="T6" y="T7"/>
                </a:cxn>
                <a:cxn ang="T14">
                  <a:pos x="T8" y="T9"/>
                </a:cxn>
              </a:cxnLst>
              <a:rect l="T15" t="T16" r="T17" b="T18"/>
              <a:pathLst>
                <a:path w="6" h="40">
                  <a:moveTo>
                    <a:pt x="6" y="0"/>
                  </a:moveTo>
                  <a:lnTo>
                    <a:pt x="0" y="3"/>
                  </a:lnTo>
                  <a:lnTo>
                    <a:pt x="0" y="40"/>
                  </a:lnTo>
                  <a:lnTo>
                    <a:pt x="6" y="36"/>
                  </a:lnTo>
                  <a:lnTo>
                    <a:pt x="6" y="0"/>
                  </a:lnTo>
                </a:path>
              </a:pathLst>
            </a:custGeom>
            <a:noFill/>
            <a:ln w="3175">
              <a:solidFill>
                <a:srgbClr val="000000"/>
              </a:solidFill>
              <a:round/>
              <a:headEnd/>
              <a:tailEnd/>
            </a:ln>
          </p:spPr>
          <p:txBody>
            <a:bodyPr lIns="0" tIns="0" rIns="0"/>
            <a:lstStyle/>
            <a:p>
              <a:endParaRPr lang="zh-CN" altLang="en-US"/>
            </a:p>
          </p:txBody>
        </p:sp>
        <p:sp>
          <p:nvSpPr>
            <p:cNvPr id="1293" name="Freeform 32"/>
            <p:cNvSpPr>
              <a:spLocks/>
            </p:cNvSpPr>
            <p:nvPr/>
          </p:nvSpPr>
          <p:spPr bwMode="auto">
            <a:xfrm flipH="1">
              <a:off x="690" y="2046"/>
              <a:ext cx="14" cy="157"/>
            </a:xfrm>
            <a:custGeom>
              <a:avLst/>
              <a:gdLst>
                <a:gd name="T0" fmla="*/ 9 w 31"/>
                <a:gd name="T1" fmla="*/ 0 h 426"/>
                <a:gd name="T2" fmla="*/ 9 w 31"/>
                <a:gd name="T3" fmla="*/ 0 h 426"/>
                <a:gd name="T4" fmla="*/ 11 w 31"/>
                <a:gd name="T5" fmla="*/ 0 h 426"/>
                <a:gd name="T6" fmla="*/ 13 w 31"/>
                <a:gd name="T7" fmla="*/ 2 h 426"/>
                <a:gd name="T8" fmla="*/ 15 w 31"/>
                <a:gd name="T9" fmla="*/ 2 h 426"/>
                <a:gd name="T10" fmla="*/ 15 w 31"/>
                <a:gd name="T11" fmla="*/ 4 h 426"/>
                <a:gd name="T12" fmla="*/ 18 w 31"/>
                <a:gd name="T13" fmla="*/ 7 h 426"/>
                <a:gd name="T14" fmla="*/ 18 w 31"/>
                <a:gd name="T15" fmla="*/ 7 h 426"/>
                <a:gd name="T16" fmla="*/ 20 w 31"/>
                <a:gd name="T17" fmla="*/ 7 h 426"/>
                <a:gd name="T18" fmla="*/ 22 w 31"/>
                <a:gd name="T19" fmla="*/ 9 h 426"/>
                <a:gd name="T20" fmla="*/ 22 w 31"/>
                <a:gd name="T21" fmla="*/ 11 h 426"/>
                <a:gd name="T22" fmla="*/ 22 w 31"/>
                <a:gd name="T23" fmla="*/ 14 h 426"/>
                <a:gd name="T24" fmla="*/ 24 w 31"/>
                <a:gd name="T25" fmla="*/ 16 h 426"/>
                <a:gd name="T26" fmla="*/ 24 w 31"/>
                <a:gd name="T27" fmla="*/ 16 h 426"/>
                <a:gd name="T28" fmla="*/ 24 w 31"/>
                <a:gd name="T29" fmla="*/ 18 h 426"/>
                <a:gd name="T30" fmla="*/ 24 w 31"/>
                <a:gd name="T31" fmla="*/ 21 h 426"/>
                <a:gd name="T32" fmla="*/ 24 w 31"/>
                <a:gd name="T33" fmla="*/ 23 h 426"/>
                <a:gd name="T34" fmla="*/ 24 w 31"/>
                <a:gd name="T35" fmla="*/ 25 h 426"/>
                <a:gd name="T36" fmla="*/ 24 w 31"/>
                <a:gd name="T37" fmla="*/ 30 h 426"/>
                <a:gd name="T38" fmla="*/ 24 w 31"/>
                <a:gd name="T39" fmla="*/ 44 h 426"/>
                <a:gd name="T40" fmla="*/ 24 w 31"/>
                <a:gd name="T41" fmla="*/ 58 h 426"/>
                <a:gd name="T42" fmla="*/ 24 w 31"/>
                <a:gd name="T43" fmla="*/ 72 h 426"/>
                <a:gd name="T44" fmla="*/ 22 w 31"/>
                <a:gd name="T45" fmla="*/ 91 h 426"/>
                <a:gd name="T46" fmla="*/ 22 w 31"/>
                <a:gd name="T47" fmla="*/ 103 h 426"/>
                <a:gd name="T48" fmla="*/ 22 w 31"/>
                <a:gd name="T49" fmla="*/ 114 h 426"/>
                <a:gd name="T50" fmla="*/ 24 w 31"/>
                <a:gd name="T51" fmla="*/ 117 h 426"/>
                <a:gd name="T52" fmla="*/ 24 w 31"/>
                <a:gd name="T53" fmla="*/ 119 h 426"/>
                <a:gd name="T54" fmla="*/ 27 w 31"/>
                <a:gd name="T55" fmla="*/ 119 h 426"/>
                <a:gd name="T56" fmla="*/ 27 w 31"/>
                <a:gd name="T57" fmla="*/ 119 h 426"/>
                <a:gd name="T58" fmla="*/ 27 w 31"/>
                <a:gd name="T59" fmla="*/ 122 h 426"/>
                <a:gd name="T60" fmla="*/ 27 w 31"/>
                <a:gd name="T61" fmla="*/ 126 h 426"/>
                <a:gd name="T62" fmla="*/ 29 w 31"/>
                <a:gd name="T63" fmla="*/ 126 h 426"/>
                <a:gd name="T64" fmla="*/ 29 w 31"/>
                <a:gd name="T65" fmla="*/ 131 h 426"/>
                <a:gd name="T66" fmla="*/ 31 w 31"/>
                <a:gd name="T67" fmla="*/ 136 h 426"/>
                <a:gd name="T68" fmla="*/ 31 w 31"/>
                <a:gd name="T69" fmla="*/ 140 h 426"/>
                <a:gd name="T70" fmla="*/ 31 w 31"/>
                <a:gd name="T71" fmla="*/ 145 h 426"/>
                <a:gd name="T72" fmla="*/ 31 w 31"/>
                <a:gd name="T73" fmla="*/ 152 h 426"/>
                <a:gd name="T74" fmla="*/ 27 w 31"/>
                <a:gd name="T75" fmla="*/ 354 h 426"/>
                <a:gd name="T76" fmla="*/ 27 w 31"/>
                <a:gd name="T77" fmla="*/ 356 h 426"/>
                <a:gd name="T78" fmla="*/ 27 w 31"/>
                <a:gd name="T79" fmla="*/ 358 h 426"/>
                <a:gd name="T80" fmla="*/ 27 w 31"/>
                <a:gd name="T81" fmla="*/ 361 h 426"/>
                <a:gd name="T82" fmla="*/ 24 w 31"/>
                <a:gd name="T83" fmla="*/ 361 h 426"/>
                <a:gd name="T84" fmla="*/ 24 w 31"/>
                <a:gd name="T85" fmla="*/ 363 h 426"/>
                <a:gd name="T86" fmla="*/ 22 w 31"/>
                <a:gd name="T87" fmla="*/ 365 h 426"/>
                <a:gd name="T88" fmla="*/ 22 w 31"/>
                <a:gd name="T89" fmla="*/ 368 h 426"/>
                <a:gd name="T90" fmla="*/ 20 w 31"/>
                <a:gd name="T91" fmla="*/ 370 h 426"/>
                <a:gd name="T92" fmla="*/ 18 w 31"/>
                <a:gd name="T93" fmla="*/ 370 h 426"/>
                <a:gd name="T94" fmla="*/ 18 w 31"/>
                <a:gd name="T95" fmla="*/ 372 h 426"/>
                <a:gd name="T96" fmla="*/ 15 w 31"/>
                <a:gd name="T97" fmla="*/ 375 h 426"/>
                <a:gd name="T98" fmla="*/ 13 w 31"/>
                <a:gd name="T99" fmla="*/ 377 h 426"/>
                <a:gd name="T100" fmla="*/ 11 w 31"/>
                <a:gd name="T101" fmla="*/ 410 h 426"/>
                <a:gd name="T102" fmla="*/ 11 w 31"/>
                <a:gd name="T103" fmla="*/ 412 h 426"/>
                <a:gd name="T104" fmla="*/ 9 w 31"/>
                <a:gd name="T105" fmla="*/ 417 h 426"/>
                <a:gd name="T106" fmla="*/ 9 w 31"/>
                <a:gd name="T107" fmla="*/ 417 h 426"/>
                <a:gd name="T108" fmla="*/ 9 w 31"/>
                <a:gd name="T109" fmla="*/ 419 h 426"/>
                <a:gd name="T110" fmla="*/ 9 w 31"/>
                <a:gd name="T111" fmla="*/ 422 h 426"/>
                <a:gd name="T112" fmla="*/ 6 w 31"/>
                <a:gd name="T113" fmla="*/ 424 h 426"/>
                <a:gd name="T114" fmla="*/ 6 w 31"/>
                <a:gd name="T115" fmla="*/ 426 h 426"/>
                <a:gd name="T116" fmla="*/ 4 w 31"/>
                <a:gd name="T117" fmla="*/ 426 h 426"/>
                <a:gd name="T118" fmla="*/ 4 w 31"/>
                <a:gd name="T119" fmla="*/ 426 h 426"/>
                <a:gd name="T120" fmla="*/ 2 w 31"/>
                <a:gd name="T121" fmla="*/ 426 h 426"/>
                <a:gd name="T122" fmla="*/ 0 w 31"/>
                <a:gd name="T123" fmla="*/ 426 h 42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1"/>
                <a:gd name="T187" fmla="*/ 0 h 426"/>
                <a:gd name="T188" fmla="*/ 31 w 31"/>
                <a:gd name="T189" fmla="*/ 426 h 42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1" h="426">
                  <a:moveTo>
                    <a:pt x="9" y="0"/>
                  </a:moveTo>
                  <a:lnTo>
                    <a:pt x="9" y="0"/>
                  </a:lnTo>
                  <a:lnTo>
                    <a:pt x="11" y="0"/>
                  </a:lnTo>
                  <a:lnTo>
                    <a:pt x="13" y="2"/>
                  </a:lnTo>
                  <a:lnTo>
                    <a:pt x="15" y="2"/>
                  </a:lnTo>
                  <a:lnTo>
                    <a:pt x="15" y="4"/>
                  </a:lnTo>
                  <a:lnTo>
                    <a:pt x="18" y="7"/>
                  </a:lnTo>
                  <a:lnTo>
                    <a:pt x="20" y="7"/>
                  </a:lnTo>
                  <a:lnTo>
                    <a:pt x="22" y="9"/>
                  </a:lnTo>
                  <a:lnTo>
                    <a:pt x="22" y="11"/>
                  </a:lnTo>
                  <a:lnTo>
                    <a:pt x="22" y="14"/>
                  </a:lnTo>
                  <a:lnTo>
                    <a:pt x="24" y="16"/>
                  </a:lnTo>
                  <a:lnTo>
                    <a:pt x="24" y="18"/>
                  </a:lnTo>
                  <a:lnTo>
                    <a:pt x="24" y="21"/>
                  </a:lnTo>
                  <a:lnTo>
                    <a:pt x="24" y="23"/>
                  </a:lnTo>
                  <a:lnTo>
                    <a:pt x="24" y="25"/>
                  </a:lnTo>
                  <a:lnTo>
                    <a:pt x="24" y="30"/>
                  </a:lnTo>
                  <a:lnTo>
                    <a:pt x="24" y="44"/>
                  </a:lnTo>
                  <a:lnTo>
                    <a:pt x="24" y="58"/>
                  </a:lnTo>
                  <a:lnTo>
                    <a:pt x="24" y="72"/>
                  </a:lnTo>
                  <a:lnTo>
                    <a:pt x="22" y="91"/>
                  </a:lnTo>
                  <a:lnTo>
                    <a:pt x="22" y="103"/>
                  </a:lnTo>
                  <a:lnTo>
                    <a:pt x="22" y="114"/>
                  </a:lnTo>
                  <a:lnTo>
                    <a:pt x="24" y="117"/>
                  </a:lnTo>
                  <a:lnTo>
                    <a:pt x="24" y="119"/>
                  </a:lnTo>
                  <a:lnTo>
                    <a:pt x="27" y="119"/>
                  </a:lnTo>
                  <a:lnTo>
                    <a:pt x="27" y="122"/>
                  </a:lnTo>
                  <a:lnTo>
                    <a:pt x="27" y="126"/>
                  </a:lnTo>
                  <a:lnTo>
                    <a:pt x="29" y="126"/>
                  </a:lnTo>
                  <a:lnTo>
                    <a:pt x="29" y="131"/>
                  </a:lnTo>
                  <a:lnTo>
                    <a:pt x="31" y="136"/>
                  </a:lnTo>
                  <a:lnTo>
                    <a:pt x="31" y="140"/>
                  </a:lnTo>
                  <a:lnTo>
                    <a:pt x="31" y="145"/>
                  </a:lnTo>
                  <a:lnTo>
                    <a:pt x="31" y="152"/>
                  </a:lnTo>
                  <a:lnTo>
                    <a:pt x="27" y="354"/>
                  </a:lnTo>
                  <a:lnTo>
                    <a:pt x="27" y="356"/>
                  </a:lnTo>
                  <a:lnTo>
                    <a:pt x="27" y="358"/>
                  </a:lnTo>
                  <a:lnTo>
                    <a:pt x="27" y="361"/>
                  </a:lnTo>
                  <a:lnTo>
                    <a:pt x="24" y="361"/>
                  </a:lnTo>
                  <a:lnTo>
                    <a:pt x="24" y="363"/>
                  </a:lnTo>
                  <a:lnTo>
                    <a:pt x="22" y="365"/>
                  </a:lnTo>
                  <a:lnTo>
                    <a:pt x="22" y="368"/>
                  </a:lnTo>
                  <a:lnTo>
                    <a:pt x="20" y="370"/>
                  </a:lnTo>
                  <a:lnTo>
                    <a:pt x="18" y="370"/>
                  </a:lnTo>
                  <a:lnTo>
                    <a:pt x="18" y="372"/>
                  </a:lnTo>
                  <a:lnTo>
                    <a:pt x="15" y="375"/>
                  </a:lnTo>
                  <a:lnTo>
                    <a:pt x="13" y="377"/>
                  </a:lnTo>
                  <a:lnTo>
                    <a:pt x="11" y="410"/>
                  </a:lnTo>
                  <a:lnTo>
                    <a:pt x="11" y="412"/>
                  </a:lnTo>
                  <a:lnTo>
                    <a:pt x="9" y="417"/>
                  </a:lnTo>
                  <a:lnTo>
                    <a:pt x="9" y="419"/>
                  </a:lnTo>
                  <a:lnTo>
                    <a:pt x="9" y="422"/>
                  </a:lnTo>
                  <a:lnTo>
                    <a:pt x="6" y="424"/>
                  </a:lnTo>
                  <a:lnTo>
                    <a:pt x="6" y="426"/>
                  </a:lnTo>
                  <a:lnTo>
                    <a:pt x="4" y="426"/>
                  </a:lnTo>
                  <a:lnTo>
                    <a:pt x="2" y="426"/>
                  </a:lnTo>
                  <a:lnTo>
                    <a:pt x="0" y="426"/>
                  </a:lnTo>
                </a:path>
              </a:pathLst>
            </a:custGeom>
            <a:noFill/>
            <a:ln w="3175">
              <a:solidFill>
                <a:srgbClr val="000000"/>
              </a:solidFill>
              <a:round/>
              <a:headEnd/>
              <a:tailEnd/>
            </a:ln>
          </p:spPr>
          <p:txBody>
            <a:bodyPr lIns="0" tIns="0" rIns="0"/>
            <a:lstStyle/>
            <a:p>
              <a:endParaRPr lang="zh-CN" altLang="en-US"/>
            </a:p>
          </p:txBody>
        </p:sp>
        <p:sp>
          <p:nvSpPr>
            <p:cNvPr id="1294" name="Freeform 33"/>
            <p:cNvSpPr>
              <a:spLocks/>
            </p:cNvSpPr>
            <p:nvPr/>
          </p:nvSpPr>
          <p:spPr bwMode="auto">
            <a:xfrm flipH="1">
              <a:off x="711" y="2092"/>
              <a:ext cx="162" cy="35"/>
            </a:xfrm>
            <a:custGeom>
              <a:avLst/>
              <a:gdLst>
                <a:gd name="T0" fmla="*/ 373 w 373"/>
                <a:gd name="T1" fmla="*/ 28 h 94"/>
                <a:gd name="T2" fmla="*/ 363 w 373"/>
                <a:gd name="T3" fmla="*/ 24 h 94"/>
                <a:gd name="T4" fmla="*/ 361 w 373"/>
                <a:gd name="T5" fmla="*/ 19 h 94"/>
                <a:gd name="T6" fmla="*/ 357 w 373"/>
                <a:gd name="T7" fmla="*/ 19 h 94"/>
                <a:gd name="T8" fmla="*/ 348 w 373"/>
                <a:gd name="T9" fmla="*/ 14 h 94"/>
                <a:gd name="T10" fmla="*/ 341 w 373"/>
                <a:gd name="T11" fmla="*/ 12 h 94"/>
                <a:gd name="T12" fmla="*/ 334 w 373"/>
                <a:gd name="T13" fmla="*/ 10 h 94"/>
                <a:gd name="T14" fmla="*/ 327 w 373"/>
                <a:gd name="T15" fmla="*/ 10 h 94"/>
                <a:gd name="T16" fmla="*/ 321 w 373"/>
                <a:gd name="T17" fmla="*/ 10 h 94"/>
                <a:gd name="T18" fmla="*/ 316 w 373"/>
                <a:gd name="T19" fmla="*/ 10 h 94"/>
                <a:gd name="T20" fmla="*/ 314 w 373"/>
                <a:gd name="T21" fmla="*/ 10 h 94"/>
                <a:gd name="T22" fmla="*/ 309 w 373"/>
                <a:gd name="T23" fmla="*/ 10 h 94"/>
                <a:gd name="T24" fmla="*/ 291 w 373"/>
                <a:gd name="T25" fmla="*/ 14 h 94"/>
                <a:gd name="T26" fmla="*/ 273 w 373"/>
                <a:gd name="T27" fmla="*/ 19 h 94"/>
                <a:gd name="T28" fmla="*/ 262 w 373"/>
                <a:gd name="T29" fmla="*/ 21 h 94"/>
                <a:gd name="T30" fmla="*/ 255 w 373"/>
                <a:gd name="T31" fmla="*/ 24 h 94"/>
                <a:gd name="T32" fmla="*/ 244 w 373"/>
                <a:gd name="T33" fmla="*/ 26 h 94"/>
                <a:gd name="T34" fmla="*/ 237 w 373"/>
                <a:gd name="T35" fmla="*/ 26 h 94"/>
                <a:gd name="T36" fmla="*/ 230 w 373"/>
                <a:gd name="T37" fmla="*/ 26 h 94"/>
                <a:gd name="T38" fmla="*/ 228 w 373"/>
                <a:gd name="T39" fmla="*/ 26 h 94"/>
                <a:gd name="T40" fmla="*/ 221 w 373"/>
                <a:gd name="T41" fmla="*/ 24 h 94"/>
                <a:gd name="T42" fmla="*/ 214 w 373"/>
                <a:gd name="T43" fmla="*/ 19 h 94"/>
                <a:gd name="T44" fmla="*/ 208 w 373"/>
                <a:gd name="T45" fmla="*/ 17 h 94"/>
                <a:gd name="T46" fmla="*/ 201 w 373"/>
                <a:gd name="T47" fmla="*/ 12 h 94"/>
                <a:gd name="T48" fmla="*/ 192 w 373"/>
                <a:gd name="T49" fmla="*/ 7 h 94"/>
                <a:gd name="T50" fmla="*/ 183 w 373"/>
                <a:gd name="T51" fmla="*/ 0 h 94"/>
                <a:gd name="T52" fmla="*/ 0 w 373"/>
                <a:gd name="T53" fmla="*/ 64 h 94"/>
                <a:gd name="T54" fmla="*/ 2 w 373"/>
                <a:gd name="T55" fmla="*/ 66 h 94"/>
                <a:gd name="T56" fmla="*/ 7 w 373"/>
                <a:gd name="T57" fmla="*/ 68 h 94"/>
                <a:gd name="T58" fmla="*/ 11 w 373"/>
                <a:gd name="T59" fmla="*/ 73 h 94"/>
                <a:gd name="T60" fmla="*/ 16 w 373"/>
                <a:gd name="T61" fmla="*/ 75 h 94"/>
                <a:gd name="T62" fmla="*/ 20 w 373"/>
                <a:gd name="T63" fmla="*/ 85 h 94"/>
                <a:gd name="T64" fmla="*/ 25 w 373"/>
                <a:gd name="T65" fmla="*/ 92 h 94"/>
                <a:gd name="T66" fmla="*/ 373 w 373"/>
                <a:gd name="T67" fmla="*/ 28 h 9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73"/>
                <a:gd name="T103" fmla="*/ 0 h 94"/>
                <a:gd name="T104" fmla="*/ 373 w 373"/>
                <a:gd name="T105" fmla="*/ 94 h 9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73" h="94">
                  <a:moveTo>
                    <a:pt x="373" y="28"/>
                  </a:moveTo>
                  <a:lnTo>
                    <a:pt x="373" y="28"/>
                  </a:lnTo>
                  <a:lnTo>
                    <a:pt x="368" y="26"/>
                  </a:lnTo>
                  <a:lnTo>
                    <a:pt x="363" y="24"/>
                  </a:lnTo>
                  <a:lnTo>
                    <a:pt x="363" y="21"/>
                  </a:lnTo>
                  <a:lnTo>
                    <a:pt x="361" y="19"/>
                  </a:lnTo>
                  <a:lnTo>
                    <a:pt x="359" y="19"/>
                  </a:lnTo>
                  <a:lnTo>
                    <a:pt x="357" y="19"/>
                  </a:lnTo>
                  <a:lnTo>
                    <a:pt x="354" y="17"/>
                  </a:lnTo>
                  <a:lnTo>
                    <a:pt x="348" y="14"/>
                  </a:lnTo>
                  <a:lnTo>
                    <a:pt x="345" y="14"/>
                  </a:lnTo>
                  <a:lnTo>
                    <a:pt x="341" y="12"/>
                  </a:lnTo>
                  <a:lnTo>
                    <a:pt x="336" y="10"/>
                  </a:lnTo>
                  <a:lnTo>
                    <a:pt x="334" y="10"/>
                  </a:lnTo>
                  <a:lnTo>
                    <a:pt x="332" y="10"/>
                  </a:lnTo>
                  <a:lnTo>
                    <a:pt x="327" y="10"/>
                  </a:lnTo>
                  <a:lnTo>
                    <a:pt x="325" y="10"/>
                  </a:lnTo>
                  <a:lnTo>
                    <a:pt x="321" y="10"/>
                  </a:lnTo>
                  <a:lnTo>
                    <a:pt x="318" y="10"/>
                  </a:lnTo>
                  <a:lnTo>
                    <a:pt x="316" y="10"/>
                  </a:lnTo>
                  <a:lnTo>
                    <a:pt x="314" y="10"/>
                  </a:lnTo>
                  <a:lnTo>
                    <a:pt x="312" y="10"/>
                  </a:lnTo>
                  <a:lnTo>
                    <a:pt x="309" y="10"/>
                  </a:lnTo>
                  <a:lnTo>
                    <a:pt x="303" y="12"/>
                  </a:lnTo>
                  <a:lnTo>
                    <a:pt x="291" y="14"/>
                  </a:lnTo>
                  <a:lnTo>
                    <a:pt x="282" y="19"/>
                  </a:lnTo>
                  <a:lnTo>
                    <a:pt x="273" y="19"/>
                  </a:lnTo>
                  <a:lnTo>
                    <a:pt x="269" y="21"/>
                  </a:lnTo>
                  <a:lnTo>
                    <a:pt x="262" y="21"/>
                  </a:lnTo>
                  <a:lnTo>
                    <a:pt x="257" y="24"/>
                  </a:lnTo>
                  <a:lnTo>
                    <a:pt x="255" y="24"/>
                  </a:lnTo>
                  <a:lnTo>
                    <a:pt x="248" y="26"/>
                  </a:lnTo>
                  <a:lnTo>
                    <a:pt x="244" y="26"/>
                  </a:lnTo>
                  <a:lnTo>
                    <a:pt x="239" y="26"/>
                  </a:lnTo>
                  <a:lnTo>
                    <a:pt x="237" y="26"/>
                  </a:lnTo>
                  <a:lnTo>
                    <a:pt x="235" y="26"/>
                  </a:lnTo>
                  <a:lnTo>
                    <a:pt x="230" y="26"/>
                  </a:lnTo>
                  <a:lnTo>
                    <a:pt x="228" y="26"/>
                  </a:lnTo>
                  <a:lnTo>
                    <a:pt x="223" y="26"/>
                  </a:lnTo>
                  <a:lnTo>
                    <a:pt x="221" y="24"/>
                  </a:lnTo>
                  <a:lnTo>
                    <a:pt x="219" y="21"/>
                  </a:lnTo>
                  <a:lnTo>
                    <a:pt x="214" y="19"/>
                  </a:lnTo>
                  <a:lnTo>
                    <a:pt x="210" y="19"/>
                  </a:lnTo>
                  <a:lnTo>
                    <a:pt x="208" y="17"/>
                  </a:lnTo>
                  <a:lnTo>
                    <a:pt x="203" y="14"/>
                  </a:lnTo>
                  <a:lnTo>
                    <a:pt x="201" y="12"/>
                  </a:lnTo>
                  <a:lnTo>
                    <a:pt x="194" y="10"/>
                  </a:lnTo>
                  <a:lnTo>
                    <a:pt x="192" y="7"/>
                  </a:lnTo>
                  <a:lnTo>
                    <a:pt x="187" y="3"/>
                  </a:lnTo>
                  <a:lnTo>
                    <a:pt x="183" y="0"/>
                  </a:lnTo>
                  <a:lnTo>
                    <a:pt x="9" y="47"/>
                  </a:lnTo>
                  <a:lnTo>
                    <a:pt x="0" y="64"/>
                  </a:lnTo>
                  <a:lnTo>
                    <a:pt x="2" y="64"/>
                  </a:lnTo>
                  <a:lnTo>
                    <a:pt x="2" y="66"/>
                  </a:lnTo>
                  <a:lnTo>
                    <a:pt x="4" y="66"/>
                  </a:lnTo>
                  <a:lnTo>
                    <a:pt x="7" y="68"/>
                  </a:lnTo>
                  <a:lnTo>
                    <a:pt x="9" y="71"/>
                  </a:lnTo>
                  <a:lnTo>
                    <a:pt x="11" y="73"/>
                  </a:lnTo>
                  <a:lnTo>
                    <a:pt x="14" y="75"/>
                  </a:lnTo>
                  <a:lnTo>
                    <a:pt x="16" y="75"/>
                  </a:lnTo>
                  <a:lnTo>
                    <a:pt x="18" y="80"/>
                  </a:lnTo>
                  <a:lnTo>
                    <a:pt x="20" y="85"/>
                  </a:lnTo>
                  <a:lnTo>
                    <a:pt x="23" y="87"/>
                  </a:lnTo>
                  <a:lnTo>
                    <a:pt x="25" y="92"/>
                  </a:lnTo>
                  <a:lnTo>
                    <a:pt x="29" y="94"/>
                  </a:lnTo>
                  <a:lnTo>
                    <a:pt x="373" y="28"/>
                  </a:lnTo>
                  <a:close/>
                </a:path>
              </a:pathLst>
            </a:custGeom>
            <a:solidFill>
              <a:srgbClr val="B2B2B2"/>
            </a:solidFill>
            <a:ln w="9525">
              <a:noFill/>
              <a:round/>
              <a:headEnd/>
              <a:tailEnd/>
            </a:ln>
          </p:spPr>
          <p:txBody>
            <a:bodyPr lIns="0" tIns="0" rIns="0"/>
            <a:lstStyle/>
            <a:p>
              <a:endParaRPr lang="zh-CN" altLang="en-US"/>
            </a:p>
          </p:txBody>
        </p:sp>
        <p:sp>
          <p:nvSpPr>
            <p:cNvPr id="1295" name="Freeform 34"/>
            <p:cNvSpPr>
              <a:spLocks/>
            </p:cNvSpPr>
            <p:nvPr/>
          </p:nvSpPr>
          <p:spPr bwMode="auto">
            <a:xfrm flipH="1">
              <a:off x="693" y="2164"/>
              <a:ext cx="173" cy="56"/>
            </a:xfrm>
            <a:custGeom>
              <a:avLst/>
              <a:gdLst>
                <a:gd name="T0" fmla="*/ 15 w 401"/>
                <a:gd name="T1" fmla="*/ 107 h 152"/>
                <a:gd name="T2" fmla="*/ 15 w 401"/>
                <a:gd name="T3" fmla="*/ 107 h 152"/>
                <a:gd name="T4" fmla="*/ 15 w 401"/>
                <a:gd name="T5" fmla="*/ 110 h 152"/>
                <a:gd name="T6" fmla="*/ 15 w 401"/>
                <a:gd name="T7" fmla="*/ 114 h 152"/>
                <a:gd name="T8" fmla="*/ 15 w 401"/>
                <a:gd name="T9" fmla="*/ 117 h 152"/>
                <a:gd name="T10" fmla="*/ 13 w 401"/>
                <a:gd name="T11" fmla="*/ 121 h 152"/>
                <a:gd name="T12" fmla="*/ 11 w 401"/>
                <a:gd name="T13" fmla="*/ 126 h 152"/>
                <a:gd name="T14" fmla="*/ 9 w 401"/>
                <a:gd name="T15" fmla="*/ 133 h 152"/>
                <a:gd name="T16" fmla="*/ 6 w 401"/>
                <a:gd name="T17" fmla="*/ 138 h 152"/>
                <a:gd name="T18" fmla="*/ 4 w 401"/>
                <a:gd name="T19" fmla="*/ 145 h 152"/>
                <a:gd name="T20" fmla="*/ 2 w 401"/>
                <a:gd name="T21" fmla="*/ 147 h 152"/>
                <a:gd name="T22" fmla="*/ 0 w 401"/>
                <a:gd name="T23" fmla="*/ 150 h 152"/>
                <a:gd name="T24" fmla="*/ 0 w 401"/>
                <a:gd name="T25" fmla="*/ 152 h 152"/>
                <a:gd name="T26" fmla="*/ 4 w 401"/>
                <a:gd name="T27" fmla="*/ 152 h 152"/>
                <a:gd name="T28" fmla="*/ 9 w 401"/>
                <a:gd name="T29" fmla="*/ 152 h 152"/>
                <a:gd name="T30" fmla="*/ 15 w 401"/>
                <a:gd name="T31" fmla="*/ 150 h 152"/>
                <a:gd name="T32" fmla="*/ 22 w 401"/>
                <a:gd name="T33" fmla="*/ 150 h 152"/>
                <a:gd name="T34" fmla="*/ 42 w 401"/>
                <a:gd name="T35" fmla="*/ 145 h 152"/>
                <a:gd name="T36" fmla="*/ 63 w 401"/>
                <a:gd name="T37" fmla="*/ 140 h 152"/>
                <a:gd name="T38" fmla="*/ 90 w 401"/>
                <a:gd name="T39" fmla="*/ 136 h 152"/>
                <a:gd name="T40" fmla="*/ 119 w 401"/>
                <a:gd name="T41" fmla="*/ 129 h 152"/>
                <a:gd name="T42" fmla="*/ 149 w 401"/>
                <a:gd name="T43" fmla="*/ 121 h 152"/>
                <a:gd name="T44" fmla="*/ 178 w 401"/>
                <a:gd name="T45" fmla="*/ 117 h 152"/>
                <a:gd name="T46" fmla="*/ 209 w 401"/>
                <a:gd name="T47" fmla="*/ 107 h 152"/>
                <a:gd name="T48" fmla="*/ 239 w 401"/>
                <a:gd name="T49" fmla="*/ 100 h 152"/>
                <a:gd name="T50" fmla="*/ 268 w 401"/>
                <a:gd name="T51" fmla="*/ 93 h 152"/>
                <a:gd name="T52" fmla="*/ 293 w 401"/>
                <a:gd name="T53" fmla="*/ 89 h 152"/>
                <a:gd name="T54" fmla="*/ 313 w 401"/>
                <a:gd name="T55" fmla="*/ 82 h 152"/>
                <a:gd name="T56" fmla="*/ 322 w 401"/>
                <a:gd name="T57" fmla="*/ 79 h 152"/>
                <a:gd name="T58" fmla="*/ 331 w 401"/>
                <a:gd name="T59" fmla="*/ 77 h 152"/>
                <a:gd name="T60" fmla="*/ 340 w 401"/>
                <a:gd name="T61" fmla="*/ 75 h 152"/>
                <a:gd name="T62" fmla="*/ 345 w 401"/>
                <a:gd name="T63" fmla="*/ 72 h 152"/>
                <a:gd name="T64" fmla="*/ 349 w 401"/>
                <a:gd name="T65" fmla="*/ 70 h 152"/>
                <a:gd name="T66" fmla="*/ 352 w 401"/>
                <a:gd name="T67" fmla="*/ 70 h 152"/>
                <a:gd name="T68" fmla="*/ 356 w 401"/>
                <a:gd name="T69" fmla="*/ 70 h 152"/>
                <a:gd name="T70" fmla="*/ 359 w 401"/>
                <a:gd name="T71" fmla="*/ 65 h 152"/>
                <a:gd name="T72" fmla="*/ 365 w 401"/>
                <a:gd name="T73" fmla="*/ 63 h 152"/>
                <a:gd name="T74" fmla="*/ 368 w 401"/>
                <a:gd name="T75" fmla="*/ 60 h 152"/>
                <a:gd name="T76" fmla="*/ 372 w 401"/>
                <a:gd name="T77" fmla="*/ 58 h 152"/>
                <a:gd name="T78" fmla="*/ 377 w 401"/>
                <a:gd name="T79" fmla="*/ 53 h 152"/>
                <a:gd name="T80" fmla="*/ 381 w 401"/>
                <a:gd name="T81" fmla="*/ 51 h 152"/>
                <a:gd name="T82" fmla="*/ 386 w 401"/>
                <a:gd name="T83" fmla="*/ 46 h 152"/>
                <a:gd name="T84" fmla="*/ 388 w 401"/>
                <a:gd name="T85" fmla="*/ 42 h 152"/>
                <a:gd name="T86" fmla="*/ 390 w 401"/>
                <a:gd name="T87" fmla="*/ 42 h 152"/>
                <a:gd name="T88" fmla="*/ 390 w 401"/>
                <a:gd name="T89" fmla="*/ 39 h 152"/>
                <a:gd name="T90" fmla="*/ 392 w 401"/>
                <a:gd name="T91" fmla="*/ 37 h 152"/>
                <a:gd name="T92" fmla="*/ 395 w 401"/>
                <a:gd name="T93" fmla="*/ 32 h 152"/>
                <a:gd name="T94" fmla="*/ 395 w 401"/>
                <a:gd name="T95" fmla="*/ 32 h 152"/>
                <a:gd name="T96" fmla="*/ 395 w 401"/>
                <a:gd name="T97" fmla="*/ 30 h 152"/>
                <a:gd name="T98" fmla="*/ 397 w 401"/>
                <a:gd name="T99" fmla="*/ 28 h 152"/>
                <a:gd name="T100" fmla="*/ 397 w 401"/>
                <a:gd name="T101" fmla="*/ 23 h 152"/>
                <a:gd name="T102" fmla="*/ 399 w 401"/>
                <a:gd name="T103" fmla="*/ 23 h 152"/>
                <a:gd name="T104" fmla="*/ 399 w 401"/>
                <a:gd name="T105" fmla="*/ 21 h 152"/>
                <a:gd name="T106" fmla="*/ 399 w 401"/>
                <a:gd name="T107" fmla="*/ 18 h 152"/>
                <a:gd name="T108" fmla="*/ 399 w 401"/>
                <a:gd name="T109" fmla="*/ 16 h 152"/>
                <a:gd name="T110" fmla="*/ 401 w 401"/>
                <a:gd name="T111" fmla="*/ 14 h 152"/>
                <a:gd name="T112" fmla="*/ 401 w 401"/>
                <a:gd name="T113" fmla="*/ 11 h 152"/>
                <a:gd name="T114" fmla="*/ 401 w 401"/>
                <a:gd name="T115" fmla="*/ 9 h 152"/>
                <a:gd name="T116" fmla="*/ 401 w 401"/>
                <a:gd name="T117" fmla="*/ 4 h 152"/>
                <a:gd name="T118" fmla="*/ 401 w 401"/>
                <a:gd name="T119" fmla="*/ 0 h 152"/>
                <a:gd name="T120" fmla="*/ 15 w 401"/>
                <a:gd name="T121" fmla="*/ 107 h 15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01"/>
                <a:gd name="T184" fmla="*/ 0 h 152"/>
                <a:gd name="T185" fmla="*/ 401 w 401"/>
                <a:gd name="T186" fmla="*/ 152 h 152"/>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01" h="152">
                  <a:moveTo>
                    <a:pt x="15" y="107"/>
                  </a:moveTo>
                  <a:lnTo>
                    <a:pt x="15" y="107"/>
                  </a:lnTo>
                  <a:lnTo>
                    <a:pt x="15" y="110"/>
                  </a:lnTo>
                  <a:lnTo>
                    <a:pt x="15" y="114"/>
                  </a:lnTo>
                  <a:lnTo>
                    <a:pt x="15" y="117"/>
                  </a:lnTo>
                  <a:lnTo>
                    <a:pt x="13" y="121"/>
                  </a:lnTo>
                  <a:lnTo>
                    <a:pt x="11" y="126"/>
                  </a:lnTo>
                  <a:lnTo>
                    <a:pt x="9" y="133"/>
                  </a:lnTo>
                  <a:lnTo>
                    <a:pt x="6" y="138"/>
                  </a:lnTo>
                  <a:lnTo>
                    <a:pt x="4" y="145"/>
                  </a:lnTo>
                  <a:lnTo>
                    <a:pt x="2" y="147"/>
                  </a:lnTo>
                  <a:lnTo>
                    <a:pt x="0" y="150"/>
                  </a:lnTo>
                  <a:lnTo>
                    <a:pt x="0" y="152"/>
                  </a:lnTo>
                  <a:lnTo>
                    <a:pt x="4" y="152"/>
                  </a:lnTo>
                  <a:lnTo>
                    <a:pt x="9" y="152"/>
                  </a:lnTo>
                  <a:lnTo>
                    <a:pt x="15" y="150"/>
                  </a:lnTo>
                  <a:lnTo>
                    <a:pt x="22" y="150"/>
                  </a:lnTo>
                  <a:lnTo>
                    <a:pt x="42" y="145"/>
                  </a:lnTo>
                  <a:lnTo>
                    <a:pt x="63" y="140"/>
                  </a:lnTo>
                  <a:lnTo>
                    <a:pt x="90" y="136"/>
                  </a:lnTo>
                  <a:lnTo>
                    <a:pt x="119" y="129"/>
                  </a:lnTo>
                  <a:lnTo>
                    <a:pt x="149" y="121"/>
                  </a:lnTo>
                  <a:lnTo>
                    <a:pt x="178" y="117"/>
                  </a:lnTo>
                  <a:lnTo>
                    <a:pt x="209" y="107"/>
                  </a:lnTo>
                  <a:lnTo>
                    <a:pt x="239" y="100"/>
                  </a:lnTo>
                  <a:lnTo>
                    <a:pt x="268" y="93"/>
                  </a:lnTo>
                  <a:lnTo>
                    <a:pt x="293" y="89"/>
                  </a:lnTo>
                  <a:lnTo>
                    <a:pt x="313" y="82"/>
                  </a:lnTo>
                  <a:lnTo>
                    <a:pt x="322" y="79"/>
                  </a:lnTo>
                  <a:lnTo>
                    <a:pt x="331" y="77"/>
                  </a:lnTo>
                  <a:lnTo>
                    <a:pt x="340" y="75"/>
                  </a:lnTo>
                  <a:lnTo>
                    <a:pt x="345" y="72"/>
                  </a:lnTo>
                  <a:lnTo>
                    <a:pt x="349" y="70"/>
                  </a:lnTo>
                  <a:lnTo>
                    <a:pt x="352" y="70"/>
                  </a:lnTo>
                  <a:lnTo>
                    <a:pt x="356" y="70"/>
                  </a:lnTo>
                  <a:lnTo>
                    <a:pt x="359" y="65"/>
                  </a:lnTo>
                  <a:lnTo>
                    <a:pt x="365" y="63"/>
                  </a:lnTo>
                  <a:lnTo>
                    <a:pt x="368" y="60"/>
                  </a:lnTo>
                  <a:lnTo>
                    <a:pt x="372" y="58"/>
                  </a:lnTo>
                  <a:lnTo>
                    <a:pt x="377" y="53"/>
                  </a:lnTo>
                  <a:lnTo>
                    <a:pt x="381" y="51"/>
                  </a:lnTo>
                  <a:lnTo>
                    <a:pt x="386" y="46"/>
                  </a:lnTo>
                  <a:lnTo>
                    <a:pt x="388" y="42"/>
                  </a:lnTo>
                  <a:lnTo>
                    <a:pt x="390" y="42"/>
                  </a:lnTo>
                  <a:lnTo>
                    <a:pt x="390" y="39"/>
                  </a:lnTo>
                  <a:lnTo>
                    <a:pt x="392" y="37"/>
                  </a:lnTo>
                  <a:lnTo>
                    <a:pt x="395" y="32"/>
                  </a:lnTo>
                  <a:lnTo>
                    <a:pt x="395" y="30"/>
                  </a:lnTo>
                  <a:lnTo>
                    <a:pt x="397" y="28"/>
                  </a:lnTo>
                  <a:lnTo>
                    <a:pt x="397" y="23"/>
                  </a:lnTo>
                  <a:lnTo>
                    <a:pt x="399" y="23"/>
                  </a:lnTo>
                  <a:lnTo>
                    <a:pt x="399" y="21"/>
                  </a:lnTo>
                  <a:lnTo>
                    <a:pt x="399" y="18"/>
                  </a:lnTo>
                  <a:lnTo>
                    <a:pt x="399" y="16"/>
                  </a:lnTo>
                  <a:lnTo>
                    <a:pt x="401" y="14"/>
                  </a:lnTo>
                  <a:lnTo>
                    <a:pt x="401" y="11"/>
                  </a:lnTo>
                  <a:lnTo>
                    <a:pt x="401" y="9"/>
                  </a:lnTo>
                  <a:lnTo>
                    <a:pt x="401" y="4"/>
                  </a:lnTo>
                  <a:lnTo>
                    <a:pt x="401" y="0"/>
                  </a:lnTo>
                  <a:lnTo>
                    <a:pt x="15" y="107"/>
                  </a:lnTo>
                  <a:close/>
                </a:path>
              </a:pathLst>
            </a:custGeom>
            <a:solidFill>
              <a:srgbClr val="727272"/>
            </a:solidFill>
            <a:ln w="9525">
              <a:noFill/>
              <a:round/>
              <a:headEnd/>
              <a:tailEnd/>
            </a:ln>
          </p:spPr>
          <p:txBody>
            <a:bodyPr lIns="0" tIns="0" rIns="0"/>
            <a:lstStyle/>
            <a:p>
              <a:endParaRPr lang="zh-CN" altLang="en-US"/>
            </a:p>
          </p:txBody>
        </p:sp>
        <p:sp>
          <p:nvSpPr>
            <p:cNvPr id="1296" name="Freeform 35"/>
            <p:cNvSpPr>
              <a:spLocks/>
            </p:cNvSpPr>
            <p:nvPr/>
          </p:nvSpPr>
          <p:spPr bwMode="auto">
            <a:xfrm flipH="1">
              <a:off x="693" y="2103"/>
              <a:ext cx="167" cy="100"/>
            </a:xfrm>
            <a:custGeom>
              <a:avLst/>
              <a:gdLst>
                <a:gd name="T0" fmla="*/ 386 w 386"/>
                <a:gd name="T1" fmla="*/ 165 h 272"/>
                <a:gd name="T2" fmla="*/ 386 w 386"/>
                <a:gd name="T3" fmla="*/ 165 h 272"/>
                <a:gd name="T4" fmla="*/ 384 w 386"/>
                <a:gd name="T5" fmla="*/ 157 h 272"/>
                <a:gd name="T6" fmla="*/ 384 w 386"/>
                <a:gd name="T7" fmla="*/ 150 h 272"/>
                <a:gd name="T8" fmla="*/ 382 w 386"/>
                <a:gd name="T9" fmla="*/ 141 h 272"/>
                <a:gd name="T10" fmla="*/ 382 w 386"/>
                <a:gd name="T11" fmla="*/ 129 h 272"/>
                <a:gd name="T12" fmla="*/ 380 w 386"/>
                <a:gd name="T13" fmla="*/ 120 h 272"/>
                <a:gd name="T14" fmla="*/ 380 w 386"/>
                <a:gd name="T15" fmla="*/ 108 h 272"/>
                <a:gd name="T16" fmla="*/ 377 w 386"/>
                <a:gd name="T17" fmla="*/ 97 h 272"/>
                <a:gd name="T18" fmla="*/ 375 w 386"/>
                <a:gd name="T19" fmla="*/ 85 h 272"/>
                <a:gd name="T20" fmla="*/ 373 w 386"/>
                <a:gd name="T21" fmla="*/ 75 h 272"/>
                <a:gd name="T22" fmla="*/ 371 w 386"/>
                <a:gd name="T23" fmla="*/ 66 h 272"/>
                <a:gd name="T24" fmla="*/ 371 w 386"/>
                <a:gd name="T25" fmla="*/ 54 h 272"/>
                <a:gd name="T26" fmla="*/ 368 w 386"/>
                <a:gd name="T27" fmla="*/ 50 h 272"/>
                <a:gd name="T28" fmla="*/ 366 w 386"/>
                <a:gd name="T29" fmla="*/ 45 h 272"/>
                <a:gd name="T30" fmla="*/ 364 w 386"/>
                <a:gd name="T31" fmla="*/ 36 h 272"/>
                <a:gd name="T32" fmla="*/ 362 w 386"/>
                <a:gd name="T33" fmla="*/ 31 h 272"/>
                <a:gd name="T34" fmla="*/ 362 w 386"/>
                <a:gd name="T35" fmla="*/ 28 h 272"/>
                <a:gd name="T36" fmla="*/ 362 w 386"/>
                <a:gd name="T37" fmla="*/ 24 h 272"/>
                <a:gd name="T38" fmla="*/ 359 w 386"/>
                <a:gd name="T39" fmla="*/ 21 h 272"/>
                <a:gd name="T40" fmla="*/ 357 w 386"/>
                <a:gd name="T41" fmla="*/ 19 h 272"/>
                <a:gd name="T42" fmla="*/ 357 w 386"/>
                <a:gd name="T43" fmla="*/ 17 h 272"/>
                <a:gd name="T44" fmla="*/ 355 w 386"/>
                <a:gd name="T45" fmla="*/ 17 h 272"/>
                <a:gd name="T46" fmla="*/ 355 w 386"/>
                <a:gd name="T47" fmla="*/ 14 h 272"/>
                <a:gd name="T48" fmla="*/ 353 w 386"/>
                <a:gd name="T49" fmla="*/ 10 h 272"/>
                <a:gd name="T50" fmla="*/ 353 w 386"/>
                <a:gd name="T51" fmla="*/ 10 h 272"/>
                <a:gd name="T52" fmla="*/ 350 w 386"/>
                <a:gd name="T53" fmla="*/ 7 h 272"/>
                <a:gd name="T54" fmla="*/ 348 w 386"/>
                <a:gd name="T55" fmla="*/ 5 h 272"/>
                <a:gd name="T56" fmla="*/ 346 w 386"/>
                <a:gd name="T57" fmla="*/ 3 h 272"/>
                <a:gd name="T58" fmla="*/ 344 w 386"/>
                <a:gd name="T59" fmla="*/ 0 h 272"/>
                <a:gd name="T60" fmla="*/ 344 w 386"/>
                <a:gd name="T61" fmla="*/ 0 h 272"/>
                <a:gd name="T62" fmla="*/ 0 w 386"/>
                <a:gd name="T63" fmla="*/ 66 h 272"/>
                <a:gd name="T64" fmla="*/ 0 w 386"/>
                <a:gd name="T65" fmla="*/ 71 h 272"/>
                <a:gd name="T66" fmla="*/ 3 w 386"/>
                <a:gd name="T67" fmla="*/ 75 h 272"/>
                <a:gd name="T68" fmla="*/ 3 w 386"/>
                <a:gd name="T69" fmla="*/ 78 h 272"/>
                <a:gd name="T70" fmla="*/ 5 w 386"/>
                <a:gd name="T71" fmla="*/ 85 h 272"/>
                <a:gd name="T72" fmla="*/ 7 w 386"/>
                <a:gd name="T73" fmla="*/ 87 h 272"/>
                <a:gd name="T74" fmla="*/ 9 w 386"/>
                <a:gd name="T75" fmla="*/ 94 h 272"/>
                <a:gd name="T76" fmla="*/ 9 w 386"/>
                <a:gd name="T77" fmla="*/ 97 h 272"/>
                <a:gd name="T78" fmla="*/ 9 w 386"/>
                <a:gd name="T79" fmla="*/ 104 h 272"/>
                <a:gd name="T80" fmla="*/ 12 w 386"/>
                <a:gd name="T81" fmla="*/ 108 h 272"/>
                <a:gd name="T82" fmla="*/ 12 w 386"/>
                <a:gd name="T83" fmla="*/ 113 h 272"/>
                <a:gd name="T84" fmla="*/ 14 w 386"/>
                <a:gd name="T85" fmla="*/ 122 h 272"/>
                <a:gd name="T86" fmla="*/ 14 w 386"/>
                <a:gd name="T87" fmla="*/ 127 h 272"/>
                <a:gd name="T88" fmla="*/ 14 w 386"/>
                <a:gd name="T89" fmla="*/ 134 h 272"/>
                <a:gd name="T90" fmla="*/ 14 w 386"/>
                <a:gd name="T91" fmla="*/ 141 h 272"/>
                <a:gd name="T92" fmla="*/ 14 w 386"/>
                <a:gd name="T93" fmla="*/ 150 h 272"/>
                <a:gd name="T94" fmla="*/ 14 w 386"/>
                <a:gd name="T95" fmla="*/ 157 h 272"/>
                <a:gd name="T96" fmla="*/ 14 w 386"/>
                <a:gd name="T97" fmla="*/ 160 h 272"/>
                <a:gd name="T98" fmla="*/ 14 w 386"/>
                <a:gd name="T99" fmla="*/ 167 h 272"/>
                <a:gd name="T100" fmla="*/ 14 w 386"/>
                <a:gd name="T101" fmla="*/ 176 h 272"/>
                <a:gd name="T102" fmla="*/ 12 w 386"/>
                <a:gd name="T103" fmla="*/ 195 h 272"/>
                <a:gd name="T104" fmla="*/ 12 w 386"/>
                <a:gd name="T105" fmla="*/ 211 h 272"/>
                <a:gd name="T106" fmla="*/ 9 w 386"/>
                <a:gd name="T107" fmla="*/ 218 h 272"/>
                <a:gd name="T108" fmla="*/ 9 w 386"/>
                <a:gd name="T109" fmla="*/ 225 h 272"/>
                <a:gd name="T110" fmla="*/ 9 w 386"/>
                <a:gd name="T111" fmla="*/ 233 h 272"/>
                <a:gd name="T112" fmla="*/ 9 w 386"/>
                <a:gd name="T113" fmla="*/ 240 h 272"/>
                <a:gd name="T114" fmla="*/ 7 w 386"/>
                <a:gd name="T115" fmla="*/ 251 h 272"/>
                <a:gd name="T116" fmla="*/ 5 w 386"/>
                <a:gd name="T117" fmla="*/ 256 h 272"/>
                <a:gd name="T118" fmla="*/ 5 w 386"/>
                <a:gd name="T119" fmla="*/ 263 h 272"/>
                <a:gd name="T120" fmla="*/ 0 w 386"/>
                <a:gd name="T121" fmla="*/ 272 h 272"/>
                <a:gd name="T122" fmla="*/ 386 w 386"/>
                <a:gd name="T123" fmla="*/ 165 h 2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86"/>
                <a:gd name="T187" fmla="*/ 0 h 272"/>
                <a:gd name="T188" fmla="*/ 386 w 386"/>
                <a:gd name="T189" fmla="*/ 272 h 2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86" h="272">
                  <a:moveTo>
                    <a:pt x="386" y="165"/>
                  </a:moveTo>
                  <a:lnTo>
                    <a:pt x="386" y="165"/>
                  </a:lnTo>
                  <a:lnTo>
                    <a:pt x="384" y="157"/>
                  </a:lnTo>
                  <a:lnTo>
                    <a:pt x="384" y="150"/>
                  </a:lnTo>
                  <a:lnTo>
                    <a:pt x="382" y="141"/>
                  </a:lnTo>
                  <a:lnTo>
                    <a:pt x="382" y="129"/>
                  </a:lnTo>
                  <a:lnTo>
                    <a:pt x="380" y="120"/>
                  </a:lnTo>
                  <a:lnTo>
                    <a:pt x="380" y="108"/>
                  </a:lnTo>
                  <a:lnTo>
                    <a:pt x="377" y="97"/>
                  </a:lnTo>
                  <a:lnTo>
                    <a:pt x="375" y="85"/>
                  </a:lnTo>
                  <a:lnTo>
                    <a:pt x="373" y="75"/>
                  </a:lnTo>
                  <a:lnTo>
                    <a:pt x="371" y="66"/>
                  </a:lnTo>
                  <a:lnTo>
                    <a:pt x="371" y="54"/>
                  </a:lnTo>
                  <a:lnTo>
                    <a:pt x="368" y="50"/>
                  </a:lnTo>
                  <a:lnTo>
                    <a:pt x="366" y="45"/>
                  </a:lnTo>
                  <a:lnTo>
                    <a:pt x="364" y="36"/>
                  </a:lnTo>
                  <a:lnTo>
                    <a:pt x="362" y="31"/>
                  </a:lnTo>
                  <a:lnTo>
                    <a:pt x="362" y="28"/>
                  </a:lnTo>
                  <a:lnTo>
                    <a:pt x="362" y="24"/>
                  </a:lnTo>
                  <a:lnTo>
                    <a:pt x="359" y="21"/>
                  </a:lnTo>
                  <a:lnTo>
                    <a:pt x="357" y="19"/>
                  </a:lnTo>
                  <a:lnTo>
                    <a:pt x="357" y="17"/>
                  </a:lnTo>
                  <a:lnTo>
                    <a:pt x="355" y="17"/>
                  </a:lnTo>
                  <a:lnTo>
                    <a:pt x="355" y="14"/>
                  </a:lnTo>
                  <a:lnTo>
                    <a:pt x="353" y="10"/>
                  </a:lnTo>
                  <a:lnTo>
                    <a:pt x="350" y="7"/>
                  </a:lnTo>
                  <a:lnTo>
                    <a:pt x="348" y="5"/>
                  </a:lnTo>
                  <a:lnTo>
                    <a:pt x="346" y="3"/>
                  </a:lnTo>
                  <a:lnTo>
                    <a:pt x="344" y="0"/>
                  </a:lnTo>
                  <a:lnTo>
                    <a:pt x="0" y="66"/>
                  </a:lnTo>
                  <a:lnTo>
                    <a:pt x="0" y="71"/>
                  </a:lnTo>
                  <a:lnTo>
                    <a:pt x="3" y="75"/>
                  </a:lnTo>
                  <a:lnTo>
                    <a:pt x="3" y="78"/>
                  </a:lnTo>
                  <a:lnTo>
                    <a:pt x="5" y="85"/>
                  </a:lnTo>
                  <a:lnTo>
                    <a:pt x="7" y="87"/>
                  </a:lnTo>
                  <a:lnTo>
                    <a:pt x="9" y="94"/>
                  </a:lnTo>
                  <a:lnTo>
                    <a:pt x="9" y="97"/>
                  </a:lnTo>
                  <a:lnTo>
                    <a:pt x="9" y="104"/>
                  </a:lnTo>
                  <a:lnTo>
                    <a:pt x="12" y="108"/>
                  </a:lnTo>
                  <a:lnTo>
                    <a:pt x="12" y="113"/>
                  </a:lnTo>
                  <a:lnTo>
                    <a:pt x="14" y="122"/>
                  </a:lnTo>
                  <a:lnTo>
                    <a:pt x="14" y="127"/>
                  </a:lnTo>
                  <a:lnTo>
                    <a:pt x="14" y="134"/>
                  </a:lnTo>
                  <a:lnTo>
                    <a:pt x="14" y="141"/>
                  </a:lnTo>
                  <a:lnTo>
                    <a:pt x="14" y="150"/>
                  </a:lnTo>
                  <a:lnTo>
                    <a:pt x="14" y="157"/>
                  </a:lnTo>
                  <a:lnTo>
                    <a:pt x="14" y="160"/>
                  </a:lnTo>
                  <a:lnTo>
                    <a:pt x="14" y="167"/>
                  </a:lnTo>
                  <a:lnTo>
                    <a:pt x="14" y="176"/>
                  </a:lnTo>
                  <a:lnTo>
                    <a:pt x="12" y="195"/>
                  </a:lnTo>
                  <a:lnTo>
                    <a:pt x="12" y="211"/>
                  </a:lnTo>
                  <a:lnTo>
                    <a:pt x="9" y="218"/>
                  </a:lnTo>
                  <a:lnTo>
                    <a:pt x="9" y="225"/>
                  </a:lnTo>
                  <a:lnTo>
                    <a:pt x="9" y="233"/>
                  </a:lnTo>
                  <a:lnTo>
                    <a:pt x="9" y="240"/>
                  </a:lnTo>
                  <a:lnTo>
                    <a:pt x="7" y="251"/>
                  </a:lnTo>
                  <a:lnTo>
                    <a:pt x="5" y="256"/>
                  </a:lnTo>
                  <a:lnTo>
                    <a:pt x="5" y="263"/>
                  </a:lnTo>
                  <a:lnTo>
                    <a:pt x="0" y="272"/>
                  </a:lnTo>
                  <a:lnTo>
                    <a:pt x="386" y="165"/>
                  </a:lnTo>
                  <a:close/>
                </a:path>
              </a:pathLst>
            </a:custGeom>
            <a:solidFill>
              <a:srgbClr val="989898"/>
            </a:solidFill>
            <a:ln w="9525">
              <a:noFill/>
              <a:round/>
              <a:headEnd/>
              <a:tailEnd/>
            </a:ln>
          </p:spPr>
          <p:txBody>
            <a:bodyPr lIns="0" tIns="0" rIns="0"/>
            <a:lstStyle/>
            <a:p>
              <a:endParaRPr lang="zh-CN" altLang="en-US"/>
            </a:p>
          </p:txBody>
        </p:sp>
        <p:sp>
          <p:nvSpPr>
            <p:cNvPr id="1297" name="Freeform 36"/>
            <p:cNvSpPr>
              <a:spLocks/>
            </p:cNvSpPr>
            <p:nvPr/>
          </p:nvSpPr>
          <p:spPr bwMode="auto">
            <a:xfrm flipH="1">
              <a:off x="717" y="2105"/>
              <a:ext cx="60" cy="91"/>
            </a:xfrm>
            <a:custGeom>
              <a:avLst/>
              <a:gdLst>
                <a:gd name="T0" fmla="*/ 16 w 140"/>
                <a:gd name="T1" fmla="*/ 14 h 246"/>
                <a:gd name="T2" fmla="*/ 50 w 140"/>
                <a:gd name="T3" fmla="*/ 7 h 246"/>
                <a:gd name="T4" fmla="*/ 77 w 140"/>
                <a:gd name="T5" fmla="*/ 2 h 246"/>
                <a:gd name="T6" fmla="*/ 88 w 140"/>
                <a:gd name="T7" fmla="*/ 2 h 246"/>
                <a:gd name="T8" fmla="*/ 100 w 140"/>
                <a:gd name="T9" fmla="*/ 2 h 246"/>
                <a:gd name="T10" fmla="*/ 104 w 140"/>
                <a:gd name="T11" fmla="*/ 2 h 246"/>
                <a:gd name="T12" fmla="*/ 111 w 140"/>
                <a:gd name="T13" fmla="*/ 7 h 246"/>
                <a:gd name="T14" fmla="*/ 115 w 140"/>
                <a:gd name="T15" fmla="*/ 12 h 246"/>
                <a:gd name="T16" fmla="*/ 118 w 140"/>
                <a:gd name="T17" fmla="*/ 19 h 246"/>
                <a:gd name="T18" fmla="*/ 120 w 140"/>
                <a:gd name="T19" fmla="*/ 28 h 246"/>
                <a:gd name="T20" fmla="*/ 124 w 140"/>
                <a:gd name="T21" fmla="*/ 47 h 246"/>
                <a:gd name="T22" fmla="*/ 129 w 140"/>
                <a:gd name="T23" fmla="*/ 70 h 246"/>
                <a:gd name="T24" fmla="*/ 133 w 140"/>
                <a:gd name="T25" fmla="*/ 101 h 246"/>
                <a:gd name="T26" fmla="*/ 138 w 140"/>
                <a:gd name="T27" fmla="*/ 148 h 246"/>
                <a:gd name="T28" fmla="*/ 140 w 140"/>
                <a:gd name="T29" fmla="*/ 178 h 246"/>
                <a:gd name="T30" fmla="*/ 140 w 140"/>
                <a:gd name="T31" fmla="*/ 199 h 246"/>
                <a:gd name="T32" fmla="*/ 138 w 140"/>
                <a:gd name="T33" fmla="*/ 211 h 246"/>
                <a:gd name="T34" fmla="*/ 136 w 140"/>
                <a:gd name="T35" fmla="*/ 213 h 246"/>
                <a:gd name="T36" fmla="*/ 133 w 140"/>
                <a:gd name="T37" fmla="*/ 216 h 246"/>
                <a:gd name="T38" fmla="*/ 131 w 140"/>
                <a:gd name="T39" fmla="*/ 218 h 246"/>
                <a:gd name="T40" fmla="*/ 124 w 140"/>
                <a:gd name="T41" fmla="*/ 220 h 246"/>
                <a:gd name="T42" fmla="*/ 79 w 140"/>
                <a:gd name="T43" fmla="*/ 232 h 246"/>
                <a:gd name="T44" fmla="*/ 32 w 140"/>
                <a:gd name="T45" fmla="*/ 246 h 246"/>
                <a:gd name="T46" fmla="*/ 34 w 140"/>
                <a:gd name="T47" fmla="*/ 244 h 246"/>
                <a:gd name="T48" fmla="*/ 41 w 140"/>
                <a:gd name="T49" fmla="*/ 239 h 246"/>
                <a:gd name="T50" fmla="*/ 43 w 140"/>
                <a:gd name="T51" fmla="*/ 239 h 246"/>
                <a:gd name="T52" fmla="*/ 43 w 140"/>
                <a:gd name="T53" fmla="*/ 235 h 246"/>
                <a:gd name="T54" fmla="*/ 43 w 140"/>
                <a:gd name="T55" fmla="*/ 230 h 246"/>
                <a:gd name="T56" fmla="*/ 61 w 140"/>
                <a:gd name="T57" fmla="*/ 225 h 246"/>
                <a:gd name="T58" fmla="*/ 106 w 140"/>
                <a:gd name="T59" fmla="*/ 216 h 246"/>
                <a:gd name="T60" fmla="*/ 120 w 140"/>
                <a:gd name="T61" fmla="*/ 211 h 246"/>
                <a:gd name="T62" fmla="*/ 124 w 140"/>
                <a:gd name="T63" fmla="*/ 211 h 246"/>
                <a:gd name="T64" fmla="*/ 127 w 140"/>
                <a:gd name="T65" fmla="*/ 209 h 246"/>
                <a:gd name="T66" fmla="*/ 129 w 140"/>
                <a:gd name="T67" fmla="*/ 202 h 246"/>
                <a:gd name="T68" fmla="*/ 131 w 140"/>
                <a:gd name="T69" fmla="*/ 192 h 246"/>
                <a:gd name="T70" fmla="*/ 133 w 140"/>
                <a:gd name="T71" fmla="*/ 174 h 246"/>
                <a:gd name="T72" fmla="*/ 133 w 140"/>
                <a:gd name="T73" fmla="*/ 152 h 246"/>
                <a:gd name="T74" fmla="*/ 133 w 140"/>
                <a:gd name="T75" fmla="*/ 136 h 246"/>
                <a:gd name="T76" fmla="*/ 131 w 140"/>
                <a:gd name="T77" fmla="*/ 115 h 246"/>
                <a:gd name="T78" fmla="*/ 127 w 140"/>
                <a:gd name="T79" fmla="*/ 89 h 246"/>
                <a:gd name="T80" fmla="*/ 124 w 140"/>
                <a:gd name="T81" fmla="*/ 70 h 246"/>
                <a:gd name="T82" fmla="*/ 118 w 140"/>
                <a:gd name="T83" fmla="*/ 45 h 246"/>
                <a:gd name="T84" fmla="*/ 115 w 140"/>
                <a:gd name="T85" fmla="*/ 33 h 246"/>
                <a:gd name="T86" fmla="*/ 109 w 140"/>
                <a:gd name="T87" fmla="*/ 21 h 246"/>
                <a:gd name="T88" fmla="*/ 104 w 140"/>
                <a:gd name="T89" fmla="*/ 14 h 246"/>
                <a:gd name="T90" fmla="*/ 100 w 140"/>
                <a:gd name="T91" fmla="*/ 9 h 246"/>
                <a:gd name="T92" fmla="*/ 97 w 140"/>
                <a:gd name="T93" fmla="*/ 7 h 246"/>
                <a:gd name="T94" fmla="*/ 91 w 140"/>
                <a:gd name="T95" fmla="*/ 7 h 246"/>
                <a:gd name="T96" fmla="*/ 75 w 140"/>
                <a:gd name="T97" fmla="*/ 9 h 246"/>
                <a:gd name="T98" fmla="*/ 57 w 140"/>
                <a:gd name="T99" fmla="*/ 14 h 246"/>
                <a:gd name="T100" fmla="*/ 18 w 140"/>
                <a:gd name="T101" fmla="*/ 23 h 246"/>
                <a:gd name="T102" fmla="*/ 0 w 140"/>
                <a:gd name="T103" fmla="*/ 16 h 24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0"/>
                <a:gd name="T157" fmla="*/ 0 h 246"/>
                <a:gd name="T158" fmla="*/ 140 w 140"/>
                <a:gd name="T159" fmla="*/ 246 h 24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0" h="246">
                  <a:moveTo>
                    <a:pt x="0" y="16"/>
                  </a:moveTo>
                  <a:lnTo>
                    <a:pt x="0" y="16"/>
                  </a:lnTo>
                  <a:lnTo>
                    <a:pt x="16" y="14"/>
                  </a:lnTo>
                  <a:lnTo>
                    <a:pt x="32" y="12"/>
                  </a:lnTo>
                  <a:lnTo>
                    <a:pt x="41" y="9"/>
                  </a:lnTo>
                  <a:lnTo>
                    <a:pt x="50" y="7"/>
                  </a:lnTo>
                  <a:lnTo>
                    <a:pt x="59" y="5"/>
                  </a:lnTo>
                  <a:lnTo>
                    <a:pt x="68" y="5"/>
                  </a:lnTo>
                  <a:lnTo>
                    <a:pt x="77" y="2"/>
                  </a:lnTo>
                  <a:lnTo>
                    <a:pt x="79" y="2"/>
                  </a:lnTo>
                  <a:lnTo>
                    <a:pt x="84" y="2"/>
                  </a:lnTo>
                  <a:lnTo>
                    <a:pt x="88" y="2"/>
                  </a:lnTo>
                  <a:lnTo>
                    <a:pt x="91" y="2"/>
                  </a:lnTo>
                  <a:lnTo>
                    <a:pt x="97" y="0"/>
                  </a:lnTo>
                  <a:lnTo>
                    <a:pt x="100" y="2"/>
                  </a:lnTo>
                  <a:lnTo>
                    <a:pt x="102" y="2"/>
                  </a:lnTo>
                  <a:lnTo>
                    <a:pt x="104" y="2"/>
                  </a:lnTo>
                  <a:lnTo>
                    <a:pt x="106" y="5"/>
                  </a:lnTo>
                  <a:lnTo>
                    <a:pt x="109" y="5"/>
                  </a:lnTo>
                  <a:lnTo>
                    <a:pt x="111" y="7"/>
                  </a:lnTo>
                  <a:lnTo>
                    <a:pt x="111" y="9"/>
                  </a:lnTo>
                  <a:lnTo>
                    <a:pt x="113" y="9"/>
                  </a:lnTo>
                  <a:lnTo>
                    <a:pt x="115" y="12"/>
                  </a:lnTo>
                  <a:lnTo>
                    <a:pt x="115" y="14"/>
                  </a:lnTo>
                  <a:lnTo>
                    <a:pt x="115" y="16"/>
                  </a:lnTo>
                  <a:lnTo>
                    <a:pt x="118" y="19"/>
                  </a:lnTo>
                  <a:lnTo>
                    <a:pt x="118" y="23"/>
                  </a:lnTo>
                  <a:lnTo>
                    <a:pt x="120" y="23"/>
                  </a:lnTo>
                  <a:lnTo>
                    <a:pt x="120" y="28"/>
                  </a:lnTo>
                  <a:lnTo>
                    <a:pt x="122" y="31"/>
                  </a:lnTo>
                  <a:lnTo>
                    <a:pt x="124" y="40"/>
                  </a:lnTo>
                  <a:lnTo>
                    <a:pt x="124" y="47"/>
                  </a:lnTo>
                  <a:lnTo>
                    <a:pt x="124" y="52"/>
                  </a:lnTo>
                  <a:lnTo>
                    <a:pt x="127" y="59"/>
                  </a:lnTo>
                  <a:lnTo>
                    <a:pt x="129" y="70"/>
                  </a:lnTo>
                  <a:lnTo>
                    <a:pt x="129" y="80"/>
                  </a:lnTo>
                  <a:lnTo>
                    <a:pt x="131" y="87"/>
                  </a:lnTo>
                  <a:lnTo>
                    <a:pt x="133" y="101"/>
                  </a:lnTo>
                  <a:lnTo>
                    <a:pt x="133" y="117"/>
                  </a:lnTo>
                  <a:lnTo>
                    <a:pt x="136" y="134"/>
                  </a:lnTo>
                  <a:lnTo>
                    <a:pt x="138" y="148"/>
                  </a:lnTo>
                  <a:lnTo>
                    <a:pt x="138" y="160"/>
                  </a:lnTo>
                  <a:lnTo>
                    <a:pt x="140" y="171"/>
                  </a:lnTo>
                  <a:lnTo>
                    <a:pt x="140" y="178"/>
                  </a:lnTo>
                  <a:lnTo>
                    <a:pt x="140" y="188"/>
                  </a:lnTo>
                  <a:lnTo>
                    <a:pt x="140" y="192"/>
                  </a:lnTo>
                  <a:lnTo>
                    <a:pt x="140" y="199"/>
                  </a:lnTo>
                  <a:lnTo>
                    <a:pt x="138" y="204"/>
                  </a:lnTo>
                  <a:lnTo>
                    <a:pt x="138" y="209"/>
                  </a:lnTo>
                  <a:lnTo>
                    <a:pt x="138" y="211"/>
                  </a:lnTo>
                  <a:lnTo>
                    <a:pt x="136" y="211"/>
                  </a:lnTo>
                  <a:lnTo>
                    <a:pt x="136" y="213"/>
                  </a:lnTo>
                  <a:lnTo>
                    <a:pt x="133" y="213"/>
                  </a:lnTo>
                  <a:lnTo>
                    <a:pt x="133" y="216"/>
                  </a:lnTo>
                  <a:lnTo>
                    <a:pt x="133" y="218"/>
                  </a:lnTo>
                  <a:lnTo>
                    <a:pt x="131" y="218"/>
                  </a:lnTo>
                  <a:lnTo>
                    <a:pt x="129" y="218"/>
                  </a:lnTo>
                  <a:lnTo>
                    <a:pt x="124" y="220"/>
                  </a:lnTo>
                  <a:lnTo>
                    <a:pt x="111" y="223"/>
                  </a:lnTo>
                  <a:lnTo>
                    <a:pt x="95" y="230"/>
                  </a:lnTo>
                  <a:lnTo>
                    <a:pt x="79" y="232"/>
                  </a:lnTo>
                  <a:lnTo>
                    <a:pt x="61" y="239"/>
                  </a:lnTo>
                  <a:lnTo>
                    <a:pt x="45" y="242"/>
                  </a:lnTo>
                  <a:lnTo>
                    <a:pt x="32" y="246"/>
                  </a:lnTo>
                  <a:lnTo>
                    <a:pt x="34" y="244"/>
                  </a:lnTo>
                  <a:lnTo>
                    <a:pt x="36" y="242"/>
                  </a:lnTo>
                  <a:lnTo>
                    <a:pt x="39" y="242"/>
                  </a:lnTo>
                  <a:lnTo>
                    <a:pt x="41" y="239"/>
                  </a:lnTo>
                  <a:lnTo>
                    <a:pt x="43" y="239"/>
                  </a:lnTo>
                  <a:lnTo>
                    <a:pt x="43" y="237"/>
                  </a:lnTo>
                  <a:lnTo>
                    <a:pt x="43" y="235"/>
                  </a:lnTo>
                  <a:lnTo>
                    <a:pt x="43" y="232"/>
                  </a:lnTo>
                  <a:lnTo>
                    <a:pt x="43" y="230"/>
                  </a:lnTo>
                  <a:lnTo>
                    <a:pt x="45" y="230"/>
                  </a:lnTo>
                  <a:lnTo>
                    <a:pt x="50" y="230"/>
                  </a:lnTo>
                  <a:lnTo>
                    <a:pt x="61" y="225"/>
                  </a:lnTo>
                  <a:lnTo>
                    <a:pt x="88" y="220"/>
                  </a:lnTo>
                  <a:lnTo>
                    <a:pt x="102" y="218"/>
                  </a:lnTo>
                  <a:lnTo>
                    <a:pt x="106" y="216"/>
                  </a:lnTo>
                  <a:lnTo>
                    <a:pt x="113" y="213"/>
                  </a:lnTo>
                  <a:lnTo>
                    <a:pt x="118" y="211"/>
                  </a:lnTo>
                  <a:lnTo>
                    <a:pt x="120" y="211"/>
                  </a:lnTo>
                  <a:lnTo>
                    <a:pt x="122" y="211"/>
                  </a:lnTo>
                  <a:lnTo>
                    <a:pt x="124" y="211"/>
                  </a:lnTo>
                  <a:lnTo>
                    <a:pt x="124" y="209"/>
                  </a:lnTo>
                  <a:lnTo>
                    <a:pt x="127" y="209"/>
                  </a:lnTo>
                  <a:lnTo>
                    <a:pt x="127" y="206"/>
                  </a:lnTo>
                  <a:lnTo>
                    <a:pt x="129" y="202"/>
                  </a:lnTo>
                  <a:lnTo>
                    <a:pt x="129" y="199"/>
                  </a:lnTo>
                  <a:lnTo>
                    <a:pt x="131" y="195"/>
                  </a:lnTo>
                  <a:lnTo>
                    <a:pt x="131" y="192"/>
                  </a:lnTo>
                  <a:lnTo>
                    <a:pt x="133" y="185"/>
                  </a:lnTo>
                  <a:lnTo>
                    <a:pt x="133" y="181"/>
                  </a:lnTo>
                  <a:lnTo>
                    <a:pt x="133" y="174"/>
                  </a:lnTo>
                  <a:lnTo>
                    <a:pt x="133" y="164"/>
                  </a:lnTo>
                  <a:lnTo>
                    <a:pt x="133" y="155"/>
                  </a:lnTo>
                  <a:lnTo>
                    <a:pt x="133" y="152"/>
                  </a:lnTo>
                  <a:lnTo>
                    <a:pt x="133" y="145"/>
                  </a:lnTo>
                  <a:lnTo>
                    <a:pt x="133" y="143"/>
                  </a:lnTo>
                  <a:lnTo>
                    <a:pt x="133" y="136"/>
                  </a:lnTo>
                  <a:lnTo>
                    <a:pt x="133" y="131"/>
                  </a:lnTo>
                  <a:lnTo>
                    <a:pt x="133" y="127"/>
                  </a:lnTo>
                  <a:lnTo>
                    <a:pt x="131" y="115"/>
                  </a:lnTo>
                  <a:lnTo>
                    <a:pt x="129" y="108"/>
                  </a:lnTo>
                  <a:lnTo>
                    <a:pt x="129" y="101"/>
                  </a:lnTo>
                  <a:lnTo>
                    <a:pt x="127" y="89"/>
                  </a:lnTo>
                  <a:lnTo>
                    <a:pt x="124" y="80"/>
                  </a:lnTo>
                  <a:lnTo>
                    <a:pt x="124" y="73"/>
                  </a:lnTo>
                  <a:lnTo>
                    <a:pt x="124" y="70"/>
                  </a:lnTo>
                  <a:lnTo>
                    <a:pt x="122" y="61"/>
                  </a:lnTo>
                  <a:lnTo>
                    <a:pt x="120" y="52"/>
                  </a:lnTo>
                  <a:lnTo>
                    <a:pt x="118" y="45"/>
                  </a:lnTo>
                  <a:lnTo>
                    <a:pt x="115" y="38"/>
                  </a:lnTo>
                  <a:lnTo>
                    <a:pt x="115" y="35"/>
                  </a:lnTo>
                  <a:lnTo>
                    <a:pt x="115" y="33"/>
                  </a:lnTo>
                  <a:lnTo>
                    <a:pt x="113" y="28"/>
                  </a:lnTo>
                  <a:lnTo>
                    <a:pt x="111" y="23"/>
                  </a:lnTo>
                  <a:lnTo>
                    <a:pt x="109" y="21"/>
                  </a:lnTo>
                  <a:lnTo>
                    <a:pt x="106" y="16"/>
                  </a:lnTo>
                  <a:lnTo>
                    <a:pt x="106" y="14"/>
                  </a:lnTo>
                  <a:lnTo>
                    <a:pt x="104" y="14"/>
                  </a:lnTo>
                  <a:lnTo>
                    <a:pt x="102" y="12"/>
                  </a:lnTo>
                  <a:lnTo>
                    <a:pt x="100" y="9"/>
                  </a:lnTo>
                  <a:lnTo>
                    <a:pt x="97" y="9"/>
                  </a:lnTo>
                  <a:lnTo>
                    <a:pt x="97" y="7"/>
                  </a:lnTo>
                  <a:lnTo>
                    <a:pt x="95" y="7"/>
                  </a:lnTo>
                  <a:lnTo>
                    <a:pt x="93" y="7"/>
                  </a:lnTo>
                  <a:lnTo>
                    <a:pt x="91" y="7"/>
                  </a:lnTo>
                  <a:lnTo>
                    <a:pt x="88" y="7"/>
                  </a:lnTo>
                  <a:lnTo>
                    <a:pt x="82" y="9"/>
                  </a:lnTo>
                  <a:lnTo>
                    <a:pt x="75" y="9"/>
                  </a:lnTo>
                  <a:lnTo>
                    <a:pt x="70" y="12"/>
                  </a:lnTo>
                  <a:lnTo>
                    <a:pt x="66" y="12"/>
                  </a:lnTo>
                  <a:lnTo>
                    <a:pt x="57" y="14"/>
                  </a:lnTo>
                  <a:lnTo>
                    <a:pt x="50" y="14"/>
                  </a:lnTo>
                  <a:lnTo>
                    <a:pt x="34" y="19"/>
                  </a:lnTo>
                  <a:lnTo>
                    <a:pt x="18" y="23"/>
                  </a:lnTo>
                  <a:lnTo>
                    <a:pt x="9" y="23"/>
                  </a:lnTo>
                  <a:lnTo>
                    <a:pt x="7" y="26"/>
                  </a:lnTo>
                  <a:lnTo>
                    <a:pt x="0" y="16"/>
                  </a:lnTo>
                  <a:close/>
                </a:path>
              </a:pathLst>
            </a:custGeom>
            <a:solidFill>
              <a:srgbClr val="323232"/>
            </a:solidFill>
            <a:ln w="9525">
              <a:noFill/>
              <a:round/>
              <a:headEnd/>
              <a:tailEnd/>
            </a:ln>
          </p:spPr>
          <p:txBody>
            <a:bodyPr lIns="0" tIns="0" rIns="0"/>
            <a:lstStyle/>
            <a:p>
              <a:endParaRPr lang="zh-CN" altLang="en-US"/>
            </a:p>
          </p:txBody>
        </p:sp>
        <p:sp>
          <p:nvSpPr>
            <p:cNvPr id="1298" name="Freeform 37"/>
            <p:cNvSpPr>
              <a:spLocks/>
            </p:cNvSpPr>
            <p:nvPr/>
          </p:nvSpPr>
          <p:spPr bwMode="auto">
            <a:xfrm flipH="1">
              <a:off x="717" y="2105"/>
              <a:ext cx="60" cy="91"/>
            </a:xfrm>
            <a:custGeom>
              <a:avLst/>
              <a:gdLst>
                <a:gd name="T0" fmla="*/ 32 w 140"/>
                <a:gd name="T1" fmla="*/ 12 h 246"/>
                <a:gd name="T2" fmla="*/ 59 w 140"/>
                <a:gd name="T3" fmla="*/ 5 h 246"/>
                <a:gd name="T4" fmla="*/ 79 w 140"/>
                <a:gd name="T5" fmla="*/ 2 h 246"/>
                <a:gd name="T6" fmla="*/ 91 w 140"/>
                <a:gd name="T7" fmla="*/ 2 h 246"/>
                <a:gd name="T8" fmla="*/ 102 w 140"/>
                <a:gd name="T9" fmla="*/ 2 h 246"/>
                <a:gd name="T10" fmla="*/ 109 w 140"/>
                <a:gd name="T11" fmla="*/ 5 h 246"/>
                <a:gd name="T12" fmla="*/ 113 w 140"/>
                <a:gd name="T13" fmla="*/ 9 h 246"/>
                <a:gd name="T14" fmla="*/ 115 w 140"/>
                <a:gd name="T15" fmla="*/ 16 h 246"/>
                <a:gd name="T16" fmla="*/ 120 w 140"/>
                <a:gd name="T17" fmla="*/ 23 h 246"/>
                <a:gd name="T18" fmla="*/ 124 w 140"/>
                <a:gd name="T19" fmla="*/ 40 h 246"/>
                <a:gd name="T20" fmla="*/ 127 w 140"/>
                <a:gd name="T21" fmla="*/ 59 h 246"/>
                <a:gd name="T22" fmla="*/ 131 w 140"/>
                <a:gd name="T23" fmla="*/ 87 h 246"/>
                <a:gd name="T24" fmla="*/ 136 w 140"/>
                <a:gd name="T25" fmla="*/ 134 h 246"/>
                <a:gd name="T26" fmla="*/ 140 w 140"/>
                <a:gd name="T27" fmla="*/ 171 h 246"/>
                <a:gd name="T28" fmla="*/ 140 w 140"/>
                <a:gd name="T29" fmla="*/ 192 h 246"/>
                <a:gd name="T30" fmla="*/ 138 w 140"/>
                <a:gd name="T31" fmla="*/ 209 h 246"/>
                <a:gd name="T32" fmla="*/ 136 w 140"/>
                <a:gd name="T33" fmla="*/ 211 h 246"/>
                <a:gd name="T34" fmla="*/ 133 w 140"/>
                <a:gd name="T35" fmla="*/ 216 h 246"/>
                <a:gd name="T36" fmla="*/ 131 w 140"/>
                <a:gd name="T37" fmla="*/ 218 h 246"/>
                <a:gd name="T38" fmla="*/ 111 w 140"/>
                <a:gd name="T39" fmla="*/ 223 h 246"/>
                <a:gd name="T40" fmla="*/ 61 w 140"/>
                <a:gd name="T41" fmla="*/ 239 h 246"/>
                <a:gd name="T42" fmla="*/ 34 w 140"/>
                <a:gd name="T43" fmla="*/ 244 h 246"/>
                <a:gd name="T44" fmla="*/ 39 w 140"/>
                <a:gd name="T45" fmla="*/ 242 h 246"/>
                <a:gd name="T46" fmla="*/ 43 w 140"/>
                <a:gd name="T47" fmla="*/ 239 h 246"/>
                <a:gd name="T48" fmla="*/ 43 w 140"/>
                <a:gd name="T49" fmla="*/ 232 h 246"/>
                <a:gd name="T50" fmla="*/ 50 w 140"/>
                <a:gd name="T51" fmla="*/ 230 h 246"/>
                <a:gd name="T52" fmla="*/ 102 w 140"/>
                <a:gd name="T53" fmla="*/ 218 h 246"/>
                <a:gd name="T54" fmla="*/ 118 w 140"/>
                <a:gd name="T55" fmla="*/ 211 h 246"/>
                <a:gd name="T56" fmla="*/ 124 w 140"/>
                <a:gd name="T57" fmla="*/ 211 h 246"/>
                <a:gd name="T58" fmla="*/ 127 w 140"/>
                <a:gd name="T59" fmla="*/ 209 h 246"/>
                <a:gd name="T60" fmla="*/ 129 w 140"/>
                <a:gd name="T61" fmla="*/ 202 h 246"/>
                <a:gd name="T62" fmla="*/ 131 w 140"/>
                <a:gd name="T63" fmla="*/ 192 h 246"/>
                <a:gd name="T64" fmla="*/ 133 w 140"/>
                <a:gd name="T65" fmla="*/ 174 h 246"/>
                <a:gd name="T66" fmla="*/ 133 w 140"/>
                <a:gd name="T67" fmla="*/ 152 h 246"/>
                <a:gd name="T68" fmla="*/ 133 w 140"/>
                <a:gd name="T69" fmla="*/ 136 h 246"/>
                <a:gd name="T70" fmla="*/ 131 w 140"/>
                <a:gd name="T71" fmla="*/ 115 h 246"/>
                <a:gd name="T72" fmla="*/ 127 w 140"/>
                <a:gd name="T73" fmla="*/ 89 h 246"/>
                <a:gd name="T74" fmla="*/ 124 w 140"/>
                <a:gd name="T75" fmla="*/ 70 h 246"/>
                <a:gd name="T76" fmla="*/ 118 w 140"/>
                <a:gd name="T77" fmla="*/ 45 h 246"/>
                <a:gd name="T78" fmla="*/ 115 w 140"/>
                <a:gd name="T79" fmla="*/ 33 h 246"/>
                <a:gd name="T80" fmla="*/ 109 w 140"/>
                <a:gd name="T81" fmla="*/ 21 h 246"/>
                <a:gd name="T82" fmla="*/ 104 w 140"/>
                <a:gd name="T83" fmla="*/ 14 h 246"/>
                <a:gd name="T84" fmla="*/ 97 w 140"/>
                <a:gd name="T85" fmla="*/ 9 h 246"/>
                <a:gd name="T86" fmla="*/ 93 w 140"/>
                <a:gd name="T87" fmla="*/ 7 h 246"/>
                <a:gd name="T88" fmla="*/ 82 w 140"/>
                <a:gd name="T89" fmla="*/ 9 h 246"/>
                <a:gd name="T90" fmla="*/ 66 w 140"/>
                <a:gd name="T91" fmla="*/ 12 h 246"/>
                <a:gd name="T92" fmla="*/ 34 w 140"/>
                <a:gd name="T93" fmla="*/ 19 h 246"/>
                <a:gd name="T94" fmla="*/ 7 w 140"/>
                <a:gd name="T95" fmla="*/ 26 h 24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40"/>
                <a:gd name="T145" fmla="*/ 0 h 246"/>
                <a:gd name="T146" fmla="*/ 140 w 140"/>
                <a:gd name="T147" fmla="*/ 246 h 24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40" h="246">
                  <a:moveTo>
                    <a:pt x="0" y="16"/>
                  </a:moveTo>
                  <a:lnTo>
                    <a:pt x="16" y="14"/>
                  </a:lnTo>
                  <a:lnTo>
                    <a:pt x="32" y="12"/>
                  </a:lnTo>
                  <a:lnTo>
                    <a:pt x="41" y="9"/>
                  </a:lnTo>
                  <a:lnTo>
                    <a:pt x="50" y="7"/>
                  </a:lnTo>
                  <a:lnTo>
                    <a:pt x="59" y="5"/>
                  </a:lnTo>
                  <a:lnTo>
                    <a:pt x="68" y="5"/>
                  </a:lnTo>
                  <a:lnTo>
                    <a:pt x="77" y="2"/>
                  </a:lnTo>
                  <a:lnTo>
                    <a:pt x="79" y="2"/>
                  </a:lnTo>
                  <a:lnTo>
                    <a:pt x="84" y="2"/>
                  </a:lnTo>
                  <a:lnTo>
                    <a:pt x="88" y="2"/>
                  </a:lnTo>
                  <a:lnTo>
                    <a:pt x="91" y="2"/>
                  </a:lnTo>
                  <a:lnTo>
                    <a:pt x="97" y="0"/>
                  </a:lnTo>
                  <a:lnTo>
                    <a:pt x="100" y="2"/>
                  </a:lnTo>
                  <a:lnTo>
                    <a:pt x="102" y="2"/>
                  </a:lnTo>
                  <a:lnTo>
                    <a:pt x="104" y="2"/>
                  </a:lnTo>
                  <a:lnTo>
                    <a:pt x="106" y="5"/>
                  </a:lnTo>
                  <a:lnTo>
                    <a:pt x="109" y="5"/>
                  </a:lnTo>
                  <a:lnTo>
                    <a:pt x="111" y="7"/>
                  </a:lnTo>
                  <a:lnTo>
                    <a:pt x="111" y="9"/>
                  </a:lnTo>
                  <a:lnTo>
                    <a:pt x="113" y="9"/>
                  </a:lnTo>
                  <a:lnTo>
                    <a:pt x="115" y="12"/>
                  </a:lnTo>
                  <a:lnTo>
                    <a:pt x="115" y="14"/>
                  </a:lnTo>
                  <a:lnTo>
                    <a:pt x="115" y="16"/>
                  </a:lnTo>
                  <a:lnTo>
                    <a:pt x="118" y="19"/>
                  </a:lnTo>
                  <a:lnTo>
                    <a:pt x="118" y="23"/>
                  </a:lnTo>
                  <a:lnTo>
                    <a:pt x="120" y="23"/>
                  </a:lnTo>
                  <a:lnTo>
                    <a:pt x="120" y="28"/>
                  </a:lnTo>
                  <a:lnTo>
                    <a:pt x="122" y="31"/>
                  </a:lnTo>
                  <a:lnTo>
                    <a:pt x="124" y="40"/>
                  </a:lnTo>
                  <a:lnTo>
                    <a:pt x="124" y="47"/>
                  </a:lnTo>
                  <a:lnTo>
                    <a:pt x="124" y="52"/>
                  </a:lnTo>
                  <a:lnTo>
                    <a:pt x="127" y="59"/>
                  </a:lnTo>
                  <a:lnTo>
                    <a:pt x="129" y="70"/>
                  </a:lnTo>
                  <a:lnTo>
                    <a:pt x="129" y="80"/>
                  </a:lnTo>
                  <a:lnTo>
                    <a:pt x="131" y="87"/>
                  </a:lnTo>
                  <a:lnTo>
                    <a:pt x="133" y="101"/>
                  </a:lnTo>
                  <a:lnTo>
                    <a:pt x="133" y="117"/>
                  </a:lnTo>
                  <a:lnTo>
                    <a:pt x="136" y="134"/>
                  </a:lnTo>
                  <a:lnTo>
                    <a:pt x="138" y="148"/>
                  </a:lnTo>
                  <a:lnTo>
                    <a:pt x="138" y="160"/>
                  </a:lnTo>
                  <a:lnTo>
                    <a:pt x="140" y="171"/>
                  </a:lnTo>
                  <a:lnTo>
                    <a:pt x="140" y="178"/>
                  </a:lnTo>
                  <a:lnTo>
                    <a:pt x="140" y="188"/>
                  </a:lnTo>
                  <a:lnTo>
                    <a:pt x="140" y="192"/>
                  </a:lnTo>
                  <a:lnTo>
                    <a:pt x="140" y="199"/>
                  </a:lnTo>
                  <a:lnTo>
                    <a:pt x="138" y="204"/>
                  </a:lnTo>
                  <a:lnTo>
                    <a:pt x="138" y="209"/>
                  </a:lnTo>
                  <a:lnTo>
                    <a:pt x="138" y="211"/>
                  </a:lnTo>
                  <a:lnTo>
                    <a:pt x="136" y="211"/>
                  </a:lnTo>
                  <a:lnTo>
                    <a:pt x="136" y="213"/>
                  </a:lnTo>
                  <a:lnTo>
                    <a:pt x="133" y="213"/>
                  </a:lnTo>
                  <a:lnTo>
                    <a:pt x="133" y="216"/>
                  </a:lnTo>
                  <a:lnTo>
                    <a:pt x="133" y="218"/>
                  </a:lnTo>
                  <a:lnTo>
                    <a:pt x="131" y="218"/>
                  </a:lnTo>
                  <a:lnTo>
                    <a:pt x="129" y="218"/>
                  </a:lnTo>
                  <a:lnTo>
                    <a:pt x="124" y="220"/>
                  </a:lnTo>
                  <a:lnTo>
                    <a:pt x="111" y="223"/>
                  </a:lnTo>
                  <a:lnTo>
                    <a:pt x="95" y="230"/>
                  </a:lnTo>
                  <a:lnTo>
                    <a:pt x="79" y="232"/>
                  </a:lnTo>
                  <a:lnTo>
                    <a:pt x="61" y="239"/>
                  </a:lnTo>
                  <a:lnTo>
                    <a:pt x="45" y="242"/>
                  </a:lnTo>
                  <a:lnTo>
                    <a:pt x="32" y="246"/>
                  </a:lnTo>
                  <a:lnTo>
                    <a:pt x="34" y="244"/>
                  </a:lnTo>
                  <a:lnTo>
                    <a:pt x="36" y="242"/>
                  </a:lnTo>
                  <a:lnTo>
                    <a:pt x="39" y="242"/>
                  </a:lnTo>
                  <a:lnTo>
                    <a:pt x="41" y="239"/>
                  </a:lnTo>
                  <a:lnTo>
                    <a:pt x="43" y="239"/>
                  </a:lnTo>
                  <a:lnTo>
                    <a:pt x="43" y="237"/>
                  </a:lnTo>
                  <a:lnTo>
                    <a:pt x="43" y="235"/>
                  </a:lnTo>
                  <a:lnTo>
                    <a:pt x="43" y="232"/>
                  </a:lnTo>
                  <a:lnTo>
                    <a:pt x="43" y="230"/>
                  </a:lnTo>
                  <a:lnTo>
                    <a:pt x="45" y="230"/>
                  </a:lnTo>
                  <a:lnTo>
                    <a:pt x="50" y="230"/>
                  </a:lnTo>
                  <a:lnTo>
                    <a:pt x="61" y="225"/>
                  </a:lnTo>
                  <a:lnTo>
                    <a:pt x="88" y="220"/>
                  </a:lnTo>
                  <a:lnTo>
                    <a:pt x="102" y="218"/>
                  </a:lnTo>
                  <a:lnTo>
                    <a:pt x="106" y="216"/>
                  </a:lnTo>
                  <a:lnTo>
                    <a:pt x="113" y="213"/>
                  </a:lnTo>
                  <a:lnTo>
                    <a:pt x="118" y="211"/>
                  </a:lnTo>
                  <a:lnTo>
                    <a:pt x="120" y="211"/>
                  </a:lnTo>
                  <a:lnTo>
                    <a:pt x="122" y="211"/>
                  </a:lnTo>
                  <a:lnTo>
                    <a:pt x="124" y="211"/>
                  </a:lnTo>
                  <a:lnTo>
                    <a:pt x="124" y="209"/>
                  </a:lnTo>
                  <a:lnTo>
                    <a:pt x="127" y="209"/>
                  </a:lnTo>
                  <a:lnTo>
                    <a:pt x="127" y="206"/>
                  </a:lnTo>
                  <a:lnTo>
                    <a:pt x="129" y="202"/>
                  </a:lnTo>
                  <a:lnTo>
                    <a:pt x="129" y="199"/>
                  </a:lnTo>
                  <a:lnTo>
                    <a:pt x="131" y="195"/>
                  </a:lnTo>
                  <a:lnTo>
                    <a:pt x="131" y="192"/>
                  </a:lnTo>
                  <a:lnTo>
                    <a:pt x="133" y="185"/>
                  </a:lnTo>
                  <a:lnTo>
                    <a:pt x="133" y="181"/>
                  </a:lnTo>
                  <a:lnTo>
                    <a:pt x="133" y="174"/>
                  </a:lnTo>
                  <a:lnTo>
                    <a:pt x="133" y="164"/>
                  </a:lnTo>
                  <a:lnTo>
                    <a:pt x="133" y="155"/>
                  </a:lnTo>
                  <a:lnTo>
                    <a:pt x="133" y="152"/>
                  </a:lnTo>
                  <a:lnTo>
                    <a:pt x="133" y="145"/>
                  </a:lnTo>
                  <a:lnTo>
                    <a:pt x="133" y="143"/>
                  </a:lnTo>
                  <a:lnTo>
                    <a:pt x="133" y="136"/>
                  </a:lnTo>
                  <a:lnTo>
                    <a:pt x="133" y="131"/>
                  </a:lnTo>
                  <a:lnTo>
                    <a:pt x="133" y="127"/>
                  </a:lnTo>
                  <a:lnTo>
                    <a:pt x="131" y="115"/>
                  </a:lnTo>
                  <a:lnTo>
                    <a:pt x="129" y="108"/>
                  </a:lnTo>
                  <a:lnTo>
                    <a:pt x="129" y="101"/>
                  </a:lnTo>
                  <a:lnTo>
                    <a:pt x="127" y="89"/>
                  </a:lnTo>
                  <a:lnTo>
                    <a:pt x="124" y="80"/>
                  </a:lnTo>
                  <a:lnTo>
                    <a:pt x="124" y="73"/>
                  </a:lnTo>
                  <a:lnTo>
                    <a:pt x="124" y="70"/>
                  </a:lnTo>
                  <a:lnTo>
                    <a:pt x="122" y="61"/>
                  </a:lnTo>
                  <a:lnTo>
                    <a:pt x="120" y="52"/>
                  </a:lnTo>
                  <a:lnTo>
                    <a:pt x="118" y="45"/>
                  </a:lnTo>
                  <a:lnTo>
                    <a:pt x="115" y="38"/>
                  </a:lnTo>
                  <a:lnTo>
                    <a:pt x="115" y="35"/>
                  </a:lnTo>
                  <a:lnTo>
                    <a:pt x="115" y="33"/>
                  </a:lnTo>
                  <a:lnTo>
                    <a:pt x="113" y="28"/>
                  </a:lnTo>
                  <a:lnTo>
                    <a:pt x="111" y="23"/>
                  </a:lnTo>
                  <a:lnTo>
                    <a:pt x="109" y="21"/>
                  </a:lnTo>
                  <a:lnTo>
                    <a:pt x="106" y="16"/>
                  </a:lnTo>
                  <a:lnTo>
                    <a:pt x="106" y="14"/>
                  </a:lnTo>
                  <a:lnTo>
                    <a:pt x="104" y="14"/>
                  </a:lnTo>
                  <a:lnTo>
                    <a:pt x="102" y="12"/>
                  </a:lnTo>
                  <a:lnTo>
                    <a:pt x="100" y="9"/>
                  </a:lnTo>
                  <a:lnTo>
                    <a:pt x="97" y="9"/>
                  </a:lnTo>
                  <a:lnTo>
                    <a:pt x="97" y="7"/>
                  </a:lnTo>
                  <a:lnTo>
                    <a:pt x="95" y="7"/>
                  </a:lnTo>
                  <a:lnTo>
                    <a:pt x="93" y="7"/>
                  </a:lnTo>
                  <a:lnTo>
                    <a:pt x="91" y="7"/>
                  </a:lnTo>
                  <a:lnTo>
                    <a:pt x="88" y="7"/>
                  </a:lnTo>
                  <a:lnTo>
                    <a:pt x="82" y="9"/>
                  </a:lnTo>
                  <a:lnTo>
                    <a:pt x="75" y="9"/>
                  </a:lnTo>
                  <a:lnTo>
                    <a:pt x="70" y="12"/>
                  </a:lnTo>
                  <a:lnTo>
                    <a:pt x="66" y="12"/>
                  </a:lnTo>
                  <a:lnTo>
                    <a:pt x="57" y="14"/>
                  </a:lnTo>
                  <a:lnTo>
                    <a:pt x="50" y="14"/>
                  </a:lnTo>
                  <a:lnTo>
                    <a:pt x="34" y="19"/>
                  </a:lnTo>
                  <a:lnTo>
                    <a:pt x="18" y="23"/>
                  </a:lnTo>
                  <a:lnTo>
                    <a:pt x="9" y="23"/>
                  </a:lnTo>
                  <a:lnTo>
                    <a:pt x="7" y="26"/>
                  </a:lnTo>
                  <a:lnTo>
                    <a:pt x="0" y="16"/>
                  </a:lnTo>
                </a:path>
              </a:pathLst>
            </a:custGeom>
            <a:noFill/>
            <a:ln w="0">
              <a:solidFill>
                <a:srgbClr val="000000"/>
              </a:solidFill>
              <a:round/>
              <a:headEnd/>
              <a:tailEnd/>
            </a:ln>
          </p:spPr>
          <p:txBody>
            <a:bodyPr lIns="0" tIns="0" rIns="0"/>
            <a:lstStyle/>
            <a:p>
              <a:endParaRPr lang="zh-CN" altLang="en-US"/>
            </a:p>
          </p:txBody>
        </p:sp>
        <p:sp>
          <p:nvSpPr>
            <p:cNvPr id="1299" name="Freeform 38"/>
            <p:cNvSpPr>
              <a:spLocks/>
            </p:cNvSpPr>
            <p:nvPr/>
          </p:nvSpPr>
          <p:spPr bwMode="auto">
            <a:xfrm flipH="1">
              <a:off x="720" y="2107"/>
              <a:ext cx="54" cy="83"/>
            </a:xfrm>
            <a:custGeom>
              <a:avLst/>
              <a:gdLst>
                <a:gd name="T0" fmla="*/ 36 w 126"/>
                <a:gd name="T1" fmla="*/ 223 h 223"/>
                <a:gd name="T2" fmla="*/ 43 w 126"/>
                <a:gd name="T3" fmla="*/ 223 h 223"/>
                <a:gd name="T4" fmla="*/ 81 w 126"/>
                <a:gd name="T5" fmla="*/ 213 h 223"/>
                <a:gd name="T6" fmla="*/ 99 w 126"/>
                <a:gd name="T7" fmla="*/ 209 h 223"/>
                <a:gd name="T8" fmla="*/ 111 w 126"/>
                <a:gd name="T9" fmla="*/ 204 h 223"/>
                <a:gd name="T10" fmla="*/ 115 w 126"/>
                <a:gd name="T11" fmla="*/ 204 h 223"/>
                <a:gd name="T12" fmla="*/ 117 w 126"/>
                <a:gd name="T13" fmla="*/ 204 h 223"/>
                <a:gd name="T14" fmla="*/ 117 w 126"/>
                <a:gd name="T15" fmla="*/ 202 h 223"/>
                <a:gd name="T16" fmla="*/ 120 w 126"/>
                <a:gd name="T17" fmla="*/ 199 h 223"/>
                <a:gd name="T18" fmla="*/ 122 w 126"/>
                <a:gd name="T19" fmla="*/ 195 h 223"/>
                <a:gd name="T20" fmla="*/ 124 w 126"/>
                <a:gd name="T21" fmla="*/ 188 h 223"/>
                <a:gd name="T22" fmla="*/ 126 w 126"/>
                <a:gd name="T23" fmla="*/ 178 h 223"/>
                <a:gd name="T24" fmla="*/ 126 w 126"/>
                <a:gd name="T25" fmla="*/ 167 h 223"/>
                <a:gd name="T26" fmla="*/ 126 w 126"/>
                <a:gd name="T27" fmla="*/ 148 h 223"/>
                <a:gd name="T28" fmla="*/ 126 w 126"/>
                <a:gd name="T29" fmla="*/ 138 h 223"/>
                <a:gd name="T30" fmla="*/ 126 w 126"/>
                <a:gd name="T31" fmla="*/ 129 h 223"/>
                <a:gd name="T32" fmla="*/ 126 w 126"/>
                <a:gd name="T33" fmla="*/ 120 h 223"/>
                <a:gd name="T34" fmla="*/ 122 w 126"/>
                <a:gd name="T35" fmla="*/ 101 h 223"/>
                <a:gd name="T36" fmla="*/ 120 w 126"/>
                <a:gd name="T37" fmla="*/ 82 h 223"/>
                <a:gd name="T38" fmla="*/ 117 w 126"/>
                <a:gd name="T39" fmla="*/ 66 h 223"/>
                <a:gd name="T40" fmla="*/ 115 w 126"/>
                <a:gd name="T41" fmla="*/ 54 h 223"/>
                <a:gd name="T42" fmla="*/ 111 w 126"/>
                <a:gd name="T43" fmla="*/ 38 h 223"/>
                <a:gd name="T44" fmla="*/ 108 w 126"/>
                <a:gd name="T45" fmla="*/ 28 h 223"/>
                <a:gd name="T46" fmla="*/ 106 w 126"/>
                <a:gd name="T47" fmla="*/ 21 h 223"/>
                <a:gd name="T48" fmla="*/ 102 w 126"/>
                <a:gd name="T49" fmla="*/ 14 h 223"/>
                <a:gd name="T50" fmla="*/ 99 w 126"/>
                <a:gd name="T51" fmla="*/ 7 h 223"/>
                <a:gd name="T52" fmla="*/ 95 w 126"/>
                <a:gd name="T53" fmla="*/ 5 h 223"/>
                <a:gd name="T54" fmla="*/ 93 w 126"/>
                <a:gd name="T55" fmla="*/ 2 h 223"/>
                <a:gd name="T56" fmla="*/ 90 w 126"/>
                <a:gd name="T57" fmla="*/ 2 h 223"/>
                <a:gd name="T58" fmla="*/ 88 w 126"/>
                <a:gd name="T59" fmla="*/ 0 h 223"/>
                <a:gd name="T60" fmla="*/ 84 w 126"/>
                <a:gd name="T61" fmla="*/ 0 h 223"/>
                <a:gd name="T62" fmla="*/ 75 w 126"/>
                <a:gd name="T63" fmla="*/ 2 h 223"/>
                <a:gd name="T64" fmla="*/ 63 w 126"/>
                <a:gd name="T65" fmla="*/ 5 h 223"/>
                <a:gd name="T66" fmla="*/ 50 w 126"/>
                <a:gd name="T67" fmla="*/ 7 h 223"/>
                <a:gd name="T68" fmla="*/ 27 w 126"/>
                <a:gd name="T69" fmla="*/ 12 h 223"/>
                <a:gd name="T70" fmla="*/ 2 w 126"/>
                <a:gd name="T71" fmla="*/ 16 h 223"/>
                <a:gd name="T72" fmla="*/ 0 w 126"/>
                <a:gd name="T73" fmla="*/ 28 h 223"/>
                <a:gd name="T74" fmla="*/ 7 w 126"/>
                <a:gd name="T75" fmla="*/ 47 h 223"/>
                <a:gd name="T76" fmla="*/ 11 w 126"/>
                <a:gd name="T77" fmla="*/ 66 h 223"/>
                <a:gd name="T78" fmla="*/ 16 w 126"/>
                <a:gd name="T79" fmla="*/ 85 h 223"/>
                <a:gd name="T80" fmla="*/ 23 w 126"/>
                <a:gd name="T81" fmla="*/ 113 h 223"/>
                <a:gd name="T82" fmla="*/ 25 w 126"/>
                <a:gd name="T83" fmla="*/ 129 h 223"/>
                <a:gd name="T84" fmla="*/ 29 w 126"/>
                <a:gd name="T85" fmla="*/ 164 h 223"/>
                <a:gd name="T86" fmla="*/ 34 w 126"/>
                <a:gd name="T87" fmla="*/ 190 h 223"/>
                <a:gd name="T88" fmla="*/ 36 w 126"/>
                <a:gd name="T89" fmla="*/ 211 h 223"/>
                <a:gd name="T90" fmla="*/ 36 w 126"/>
                <a:gd name="T91" fmla="*/ 223 h 223"/>
                <a:gd name="T92" fmla="*/ 36 w 126"/>
                <a:gd name="T93" fmla="*/ 223 h 22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26"/>
                <a:gd name="T142" fmla="*/ 0 h 223"/>
                <a:gd name="T143" fmla="*/ 126 w 126"/>
                <a:gd name="T144" fmla="*/ 223 h 22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26" h="223">
                  <a:moveTo>
                    <a:pt x="36" y="223"/>
                  </a:moveTo>
                  <a:lnTo>
                    <a:pt x="36" y="223"/>
                  </a:lnTo>
                  <a:lnTo>
                    <a:pt x="38" y="223"/>
                  </a:lnTo>
                  <a:lnTo>
                    <a:pt x="43" y="223"/>
                  </a:lnTo>
                  <a:lnTo>
                    <a:pt x="54" y="218"/>
                  </a:lnTo>
                  <a:lnTo>
                    <a:pt x="81" y="213"/>
                  </a:lnTo>
                  <a:lnTo>
                    <a:pt x="95" y="211"/>
                  </a:lnTo>
                  <a:lnTo>
                    <a:pt x="99" y="209"/>
                  </a:lnTo>
                  <a:lnTo>
                    <a:pt x="106" y="206"/>
                  </a:lnTo>
                  <a:lnTo>
                    <a:pt x="111" y="204"/>
                  </a:lnTo>
                  <a:lnTo>
                    <a:pt x="113" y="204"/>
                  </a:lnTo>
                  <a:lnTo>
                    <a:pt x="115" y="204"/>
                  </a:lnTo>
                  <a:lnTo>
                    <a:pt x="117" y="204"/>
                  </a:lnTo>
                  <a:lnTo>
                    <a:pt x="117" y="202"/>
                  </a:lnTo>
                  <a:lnTo>
                    <a:pt x="120" y="202"/>
                  </a:lnTo>
                  <a:lnTo>
                    <a:pt x="120" y="199"/>
                  </a:lnTo>
                  <a:lnTo>
                    <a:pt x="122" y="195"/>
                  </a:lnTo>
                  <a:lnTo>
                    <a:pt x="122" y="192"/>
                  </a:lnTo>
                  <a:lnTo>
                    <a:pt x="124" y="188"/>
                  </a:lnTo>
                  <a:lnTo>
                    <a:pt x="124" y="185"/>
                  </a:lnTo>
                  <a:lnTo>
                    <a:pt x="126" y="178"/>
                  </a:lnTo>
                  <a:lnTo>
                    <a:pt x="126" y="174"/>
                  </a:lnTo>
                  <a:lnTo>
                    <a:pt x="126" y="167"/>
                  </a:lnTo>
                  <a:lnTo>
                    <a:pt x="126" y="157"/>
                  </a:lnTo>
                  <a:lnTo>
                    <a:pt x="126" y="148"/>
                  </a:lnTo>
                  <a:lnTo>
                    <a:pt x="126" y="145"/>
                  </a:lnTo>
                  <a:lnTo>
                    <a:pt x="126" y="138"/>
                  </a:lnTo>
                  <a:lnTo>
                    <a:pt x="126" y="136"/>
                  </a:lnTo>
                  <a:lnTo>
                    <a:pt x="126" y="129"/>
                  </a:lnTo>
                  <a:lnTo>
                    <a:pt x="126" y="124"/>
                  </a:lnTo>
                  <a:lnTo>
                    <a:pt x="126" y="120"/>
                  </a:lnTo>
                  <a:lnTo>
                    <a:pt x="124" y="108"/>
                  </a:lnTo>
                  <a:lnTo>
                    <a:pt x="122" y="101"/>
                  </a:lnTo>
                  <a:lnTo>
                    <a:pt x="122" y="94"/>
                  </a:lnTo>
                  <a:lnTo>
                    <a:pt x="120" y="82"/>
                  </a:lnTo>
                  <a:lnTo>
                    <a:pt x="117" y="73"/>
                  </a:lnTo>
                  <a:lnTo>
                    <a:pt x="117" y="66"/>
                  </a:lnTo>
                  <a:lnTo>
                    <a:pt x="117" y="63"/>
                  </a:lnTo>
                  <a:lnTo>
                    <a:pt x="115" y="54"/>
                  </a:lnTo>
                  <a:lnTo>
                    <a:pt x="113" y="45"/>
                  </a:lnTo>
                  <a:lnTo>
                    <a:pt x="111" y="38"/>
                  </a:lnTo>
                  <a:lnTo>
                    <a:pt x="108" y="31"/>
                  </a:lnTo>
                  <a:lnTo>
                    <a:pt x="108" y="28"/>
                  </a:lnTo>
                  <a:lnTo>
                    <a:pt x="108" y="26"/>
                  </a:lnTo>
                  <a:lnTo>
                    <a:pt x="106" y="21"/>
                  </a:lnTo>
                  <a:lnTo>
                    <a:pt x="104" y="16"/>
                  </a:lnTo>
                  <a:lnTo>
                    <a:pt x="102" y="14"/>
                  </a:lnTo>
                  <a:lnTo>
                    <a:pt x="99" y="9"/>
                  </a:lnTo>
                  <a:lnTo>
                    <a:pt x="99" y="7"/>
                  </a:lnTo>
                  <a:lnTo>
                    <a:pt x="97" y="7"/>
                  </a:lnTo>
                  <a:lnTo>
                    <a:pt x="95" y="5"/>
                  </a:lnTo>
                  <a:lnTo>
                    <a:pt x="93" y="2"/>
                  </a:lnTo>
                  <a:lnTo>
                    <a:pt x="90" y="2"/>
                  </a:lnTo>
                  <a:lnTo>
                    <a:pt x="90" y="0"/>
                  </a:lnTo>
                  <a:lnTo>
                    <a:pt x="88" y="0"/>
                  </a:lnTo>
                  <a:lnTo>
                    <a:pt x="86" y="0"/>
                  </a:lnTo>
                  <a:lnTo>
                    <a:pt x="84" y="0"/>
                  </a:lnTo>
                  <a:lnTo>
                    <a:pt x="81" y="0"/>
                  </a:lnTo>
                  <a:lnTo>
                    <a:pt x="75" y="2"/>
                  </a:lnTo>
                  <a:lnTo>
                    <a:pt x="68" y="2"/>
                  </a:lnTo>
                  <a:lnTo>
                    <a:pt x="63" y="5"/>
                  </a:lnTo>
                  <a:lnTo>
                    <a:pt x="59" y="5"/>
                  </a:lnTo>
                  <a:lnTo>
                    <a:pt x="50" y="7"/>
                  </a:lnTo>
                  <a:lnTo>
                    <a:pt x="43" y="7"/>
                  </a:lnTo>
                  <a:lnTo>
                    <a:pt x="27" y="12"/>
                  </a:lnTo>
                  <a:lnTo>
                    <a:pt x="11" y="16"/>
                  </a:lnTo>
                  <a:lnTo>
                    <a:pt x="2" y="16"/>
                  </a:lnTo>
                  <a:lnTo>
                    <a:pt x="0" y="19"/>
                  </a:lnTo>
                  <a:lnTo>
                    <a:pt x="0" y="28"/>
                  </a:lnTo>
                  <a:lnTo>
                    <a:pt x="5" y="38"/>
                  </a:lnTo>
                  <a:lnTo>
                    <a:pt x="7" y="47"/>
                  </a:lnTo>
                  <a:lnTo>
                    <a:pt x="9" y="56"/>
                  </a:lnTo>
                  <a:lnTo>
                    <a:pt x="11" y="66"/>
                  </a:lnTo>
                  <a:lnTo>
                    <a:pt x="14" y="75"/>
                  </a:lnTo>
                  <a:lnTo>
                    <a:pt x="16" y="85"/>
                  </a:lnTo>
                  <a:lnTo>
                    <a:pt x="18" y="94"/>
                  </a:lnTo>
                  <a:lnTo>
                    <a:pt x="23" y="113"/>
                  </a:lnTo>
                  <a:lnTo>
                    <a:pt x="23" y="122"/>
                  </a:lnTo>
                  <a:lnTo>
                    <a:pt x="25" y="129"/>
                  </a:lnTo>
                  <a:lnTo>
                    <a:pt x="27" y="148"/>
                  </a:lnTo>
                  <a:lnTo>
                    <a:pt x="29" y="164"/>
                  </a:lnTo>
                  <a:lnTo>
                    <a:pt x="32" y="176"/>
                  </a:lnTo>
                  <a:lnTo>
                    <a:pt x="34" y="190"/>
                  </a:lnTo>
                  <a:lnTo>
                    <a:pt x="36" y="202"/>
                  </a:lnTo>
                  <a:lnTo>
                    <a:pt x="36" y="211"/>
                  </a:lnTo>
                  <a:lnTo>
                    <a:pt x="36" y="223"/>
                  </a:lnTo>
                  <a:close/>
                </a:path>
              </a:pathLst>
            </a:custGeom>
            <a:solidFill>
              <a:srgbClr val="595959"/>
            </a:solidFill>
            <a:ln w="9525">
              <a:noFill/>
              <a:round/>
              <a:headEnd/>
              <a:tailEnd/>
            </a:ln>
          </p:spPr>
          <p:txBody>
            <a:bodyPr lIns="0" tIns="0" rIns="0"/>
            <a:lstStyle/>
            <a:p>
              <a:endParaRPr lang="zh-CN" altLang="en-US"/>
            </a:p>
          </p:txBody>
        </p:sp>
        <p:sp>
          <p:nvSpPr>
            <p:cNvPr id="1300" name="Freeform 39"/>
            <p:cNvSpPr>
              <a:spLocks/>
            </p:cNvSpPr>
            <p:nvPr/>
          </p:nvSpPr>
          <p:spPr bwMode="auto">
            <a:xfrm flipH="1">
              <a:off x="758" y="2110"/>
              <a:ext cx="85" cy="104"/>
            </a:xfrm>
            <a:custGeom>
              <a:avLst/>
              <a:gdLst>
                <a:gd name="T0" fmla="*/ 149 w 196"/>
                <a:gd name="T1" fmla="*/ 3 h 280"/>
                <a:gd name="T2" fmla="*/ 122 w 196"/>
                <a:gd name="T3" fmla="*/ 7 h 280"/>
                <a:gd name="T4" fmla="*/ 97 w 196"/>
                <a:gd name="T5" fmla="*/ 12 h 280"/>
                <a:gd name="T6" fmla="*/ 70 w 196"/>
                <a:gd name="T7" fmla="*/ 17 h 280"/>
                <a:gd name="T8" fmla="*/ 43 w 196"/>
                <a:gd name="T9" fmla="*/ 26 h 280"/>
                <a:gd name="T10" fmla="*/ 31 w 196"/>
                <a:gd name="T11" fmla="*/ 29 h 280"/>
                <a:gd name="T12" fmla="*/ 22 w 196"/>
                <a:gd name="T13" fmla="*/ 31 h 280"/>
                <a:gd name="T14" fmla="*/ 15 w 196"/>
                <a:gd name="T15" fmla="*/ 36 h 280"/>
                <a:gd name="T16" fmla="*/ 11 w 196"/>
                <a:gd name="T17" fmla="*/ 36 h 280"/>
                <a:gd name="T18" fmla="*/ 9 w 196"/>
                <a:gd name="T19" fmla="*/ 40 h 280"/>
                <a:gd name="T20" fmla="*/ 11 w 196"/>
                <a:gd name="T21" fmla="*/ 45 h 280"/>
                <a:gd name="T22" fmla="*/ 15 w 196"/>
                <a:gd name="T23" fmla="*/ 52 h 280"/>
                <a:gd name="T24" fmla="*/ 15 w 196"/>
                <a:gd name="T25" fmla="*/ 61 h 280"/>
                <a:gd name="T26" fmla="*/ 20 w 196"/>
                <a:gd name="T27" fmla="*/ 73 h 280"/>
                <a:gd name="T28" fmla="*/ 22 w 196"/>
                <a:gd name="T29" fmla="*/ 83 h 280"/>
                <a:gd name="T30" fmla="*/ 22 w 196"/>
                <a:gd name="T31" fmla="*/ 92 h 280"/>
                <a:gd name="T32" fmla="*/ 25 w 196"/>
                <a:gd name="T33" fmla="*/ 101 h 280"/>
                <a:gd name="T34" fmla="*/ 25 w 196"/>
                <a:gd name="T35" fmla="*/ 113 h 280"/>
                <a:gd name="T36" fmla="*/ 25 w 196"/>
                <a:gd name="T37" fmla="*/ 129 h 280"/>
                <a:gd name="T38" fmla="*/ 25 w 196"/>
                <a:gd name="T39" fmla="*/ 144 h 280"/>
                <a:gd name="T40" fmla="*/ 25 w 196"/>
                <a:gd name="T41" fmla="*/ 176 h 280"/>
                <a:gd name="T42" fmla="*/ 22 w 196"/>
                <a:gd name="T43" fmla="*/ 204 h 280"/>
                <a:gd name="T44" fmla="*/ 20 w 196"/>
                <a:gd name="T45" fmla="*/ 219 h 280"/>
                <a:gd name="T46" fmla="*/ 18 w 196"/>
                <a:gd name="T47" fmla="*/ 233 h 280"/>
                <a:gd name="T48" fmla="*/ 18 w 196"/>
                <a:gd name="T49" fmla="*/ 242 h 280"/>
                <a:gd name="T50" fmla="*/ 15 w 196"/>
                <a:gd name="T51" fmla="*/ 249 h 280"/>
                <a:gd name="T52" fmla="*/ 15 w 196"/>
                <a:gd name="T53" fmla="*/ 254 h 280"/>
                <a:gd name="T54" fmla="*/ 13 w 196"/>
                <a:gd name="T55" fmla="*/ 258 h 280"/>
                <a:gd name="T56" fmla="*/ 13 w 196"/>
                <a:gd name="T57" fmla="*/ 261 h 280"/>
                <a:gd name="T58" fmla="*/ 11 w 196"/>
                <a:gd name="T59" fmla="*/ 265 h 280"/>
                <a:gd name="T60" fmla="*/ 6 w 196"/>
                <a:gd name="T61" fmla="*/ 270 h 280"/>
                <a:gd name="T62" fmla="*/ 2 w 196"/>
                <a:gd name="T63" fmla="*/ 277 h 280"/>
                <a:gd name="T64" fmla="*/ 4 w 196"/>
                <a:gd name="T65" fmla="*/ 280 h 280"/>
                <a:gd name="T66" fmla="*/ 36 w 196"/>
                <a:gd name="T67" fmla="*/ 270 h 280"/>
                <a:gd name="T68" fmla="*/ 99 w 196"/>
                <a:gd name="T69" fmla="*/ 254 h 280"/>
                <a:gd name="T70" fmla="*/ 187 w 196"/>
                <a:gd name="T71" fmla="*/ 233 h 280"/>
                <a:gd name="T72" fmla="*/ 187 w 196"/>
                <a:gd name="T73" fmla="*/ 226 h 280"/>
                <a:gd name="T74" fmla="*/ 192 w 196"/>
                <a:gd name="T75" fmla="*/ 221 h 280"/>
                <a:gd name="T76" fmla="*/ 194 w 196"/>
                <a:gd name="T77" fmla="*/ 216 h 280"/>
                <a:gd name="T78" fmla="*/ 196 w 196"/>
                <a:gd name="T79" fmla="*/ 214 h 280"/>
                <a:gd name="T80" fmla="*/ 196 w 196"/>
                <a:gd name="T81" fmla="*/ 209 h 280"/>
                <a:gd name="T82" fmla="*/ 196 w 196"/>
                <a:gd name="T83" fmla="*/ 202 h 280"/>
                <a:gd name="T84" fmla="*/ 194 w 196"/>
                <a:gd name="T85" fmla="*/ 188 h 280"/>
                <a:gd name="T86" fmla="*/ 187 w 196"/>
                <a:gd name="T87" fmla="*/ 148 h 280"/>
                <a:gd name="T88" fmla="*/ 180 w 196"/>
                <a:gd name="T89" fmla="*/ 104 h 280"/>
                <a:gd name="T90" fmla="*/ 178 w 196"/>
                <a:gd name="T91" fmla="*/ 73 h 280"/>
                <a:gd name="T92" fmla="*/ 171 w 196"/>
                <a:gd name="T93" fmla="*/ 57 h 280"/>
                <a:gd name="T94" fmla="*/ 165 w 196"/>
                <a:gd name="T95" fmla="*/ 33 h 280"/>
                <a:gd name="T96" fmla="*/ 160 w 196"/>
                <a:gd name="T97" fmla="*/ 10 h 2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96"/>
                <a:gd name="T148" fmla="*/ 0 h 280"/>
                <a:gd name="T149" fmla="*/ 196 w 196"/>
                <a:gd name="T150" fmla="*/ 280 h 2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96" h="280">
                  <a:moveTo>
                    <a:pt x="155" y="0"/>
                  </a:moveTo>
                  <a:lnTo>
                    <a:pt x="149" y="3"/>
                  </a:lnTo>
                  <a:lnTo>
                    <a:pt x="133" y="7"/>
                  </a:lnTo>
                  <a:lnTo>
                    <a:pt x="122" y="7"/>
                  </a:lnTo>
                  <a:lnTo>
                    <a:pt x="108" y="10"/>
                  </a:lnTo>
                  <a:lnTo>
                    <a:pt x="97" y="12"/>
                  </a:lnTo>
                  <a:lnTo>
                    <a:pt x="81" y="17"/>
                  </a:lnTo>
                  <a:lnTo>
                    <a:pt x="70" y="17"/>
                  </a:lnTo>
                  <a:lnTo>
                    <a:pt x="54" y="22"/>
                  </a:lnTo>
                  <a:lnTo>
                    <a:pt x="43" y="26"/>
                  </a:lnTo>
                  <a:lnTo>
                    <a:pt x="36" y="26"/>
                  </a:lnTo>
                  <a:lnTo>
                    <a:pt x="31" y="29"/>
                  </a:lnTo>
                  <a:lnTo>
                    <a:pt x="27" y="29"/>
                  </a:lnTo>
                  <a:lnTo>
                    <a:pt x="22" y="31"/>
                  </a:lnTo>
                  <a:lnTo>
                    <a:pt x="18" y="33"/>
                  </a:lnTo>
                  <a:lnTo>
                    <a:pt x="15" y="36"/>
                  </a:lnTo>
                  <a:lnTo>
                    <a:pt x="13" y="36"/>
                  </a:lnTo>
                  <a:lnTo>
                    <a:pt x="11" y="36"/>
                  </a:lnTo>
                  <a:lnTo>
                    <a:pt x="9" y="38"/>
                  </a:lnTo>
                  <a:lnTo>
                    <a:pt x="9" y="40"/>
                  </a:lnTo>
                  <a:lnTo>
                    <a:pt x="9" y="43"/>
                  </a:lnTo>
                  <a:lnTo>
                    <a:pt x="11" y="45"/>
                  </a:lnTo>
                  <a:lnTo>
                    <a:pt x="13" y="50"/>
                  </a:lnTo>
                  <a:lnTo>
                    <a:pt x="15" y="52"/>
                  </a:lnTo>
                  <a:lnTo>
                    <a:pt x="15" y="57"/>
                  </a:lnTo>
                  <a:lnTo>
                    <a:pt x="15" y="61"/>
                  </a:lnTo>
                  <a:lnTo>
                    <a:pt x="18" y="68"/>
                  </a:lnTo>
                  <a:lnTo>
                    <a:pt x="20" y="73"/>
                  </a:lnTo>
                  <a:lnTo>
                    <a:pt x="20" y="78"/>
                  </a:lnTo>
                  <a:lnTo>
                    <a:pt x="22" y="83"/>
                  </a:lnTo>
                  <a:lnTo>
                    <a:pt x="22" y="87"/>
                  </a:lnTo>
                  <a:lnTo>
                    <a:pt x="22" y="92"/>
                  </a:lnTo>
                  <a:lnTo>
                    <a:pt x="25" y="97"/>
                  </a:lnTo>
                  <a:lnTo>
                    <a:pt x="25" y="101"/>
                  </a:lnTo>
                  <a:lnTo>
                    <a:pt x="25" y="108"/>
                  </a:lnTo>
                  <a:lnTo>
                    <a:pt x="25" y="113"/>
                  </a:lnTo>
                  <a:lnTo>
                    <a:pt x="25" y="120"/>
                  </a:lnTo>
                  <a:lnTo>
                    <a:pt x="25" y="129"/>
                  </a:lnTo>
                  <a:lnTo>
                    <a:pt x="25" y="134"/>
                  </a:lnTo>
                  <a:lnTo>
                    <a:pt x="25" y="144"/>
                  </a:lnTo>
                  <a:lnTo>
                    <a:pt x="25" y="158"/>
                  </a:lnTo>
                  <a:lnTo>
                    <a:pt x="25" y="176"/>
                  </a:lnTo>
                  <a:lnTo>
                    <a:pt x="22" y="193"/>
                  </a:lnTo>
                  <a:lnTo>
                    <a:pt x="22" y="204"/>
                  </a:lnTo>
                  <a:lnTo>
                    <a:pt x="22" y="214"/>
                  </a:lnTo>
                  <a:lnTo>
                    <a:pt x="20" y="219"/>
                  </a:lnTo>
                  <a:lnTo>
                    <a:pt x="20" y="228"/>
                  </a:lnTo>
                  <a:lnTo>
                    <a:pt x="18" y="233"/>
                  </a:lnTo>
                  <a:lnTo>
                    <a:pt x="18" y="237"/>
                  </a:lnTo>
                  <a:lnTo>
                    <a:pt x="18" y="242"/>
                  </a:lnTo>
                  <a:lnTo>
                    <a:pt x="15" y="244"/>
                  </a:lnTo>
                  <a:lnTo>
                    <a:pt x="15" y="249"/>
                  </a:lnTo>
                  <a:lnTo>
                    <a:pt x="15" y="251"/>
                  </a:lnTo>
                  <a:lnTo>
                    <a:pt x="15" y="254"/>
                  </a:lnTo>
                  <a:lnTo>
                    <a:pt x="15" y="256"/>
                  </a:lnTo>
                  <a:lnTo>
                    <a:pt x="13" y="258"/>
                  </a:lnTo>
                  <a:lnTo>
                    <a:pt x="13" y="261"/>
                  </a:lnTo>
                  <a:lnTo>
                    <a:pt x="11" y="263"/>
                  </a:lnTo>
                  <a:lnTo>
                    <a:pt x="11" y="265"/>
                  </a:lnTo>
                  <a:lnTo>
                    <a:pt x="9" y="268"/>
                  </a:lnTo>
                  <a:lnTo>
                    <a:pt x="6" y="270"/>
                  </a:lnTo>
                  <a:lnTo>
                    <a:pt x="6" y="273"/>
                  </a:lnTo>
                  <a:lnTo>
                    <a:pt x="2" y="277"/>
                  </a:lnTo>
                  <a:lnTo>
                    <a:pt x="0" y="280"/>
                  </a:lnTo>
                  <a:lnTo>
                    <a:pt x="4" y="280"/>
                  </a:lnTo>
                  <a:lnTo>
                    <a:pt x="13" y="277"/>
                  </a:lnTo>
                  <a:lnTo>
                    <a:pt x="36" y="270"/>
                  </a:lnTo>
                  <a:lnTo>
                    <a:pt x="65" y="261"/>
                  </a:lnTo>
                  <a:lnTo>
                    <a:pt x="99" y="254"/>
                  </a:lnTo>
                  <a:lnTo>
                    <a:pt x="160" y="237"/>
                  </a:lnTo>
                  <a:lnTo>
                    <a:pt x="187" y="233"/>
                  </a:lnTo>
                  <a:lnTo>
                    <a:pt x="187" y="230"/>
                  </a:lnTo>
                  <a:lnTo>
                    <a:pt x="187" y="226"/>
                  </a:lnTo>
                  <a:lnTo>
                    <a:pt x="189" y="223"/>
                  </a:lnTo>
                  <a:lnTo>
                    <a:pt x="192" y="221"/>
                  </a:lnTo>
                  <a:lnTo>
                    <a:pt x="194" y="219"/>
                  </a:lnTo>
                  <a:lnTo>
                    <a:pt x="194" y="216"/>
                  </a:lnTo>
                  <a:lnTo>
                    <a:pt x="196" y="214"/>
                  </a:lnTo>
                  <a:lnTo>
                    <a:pt x="196" y="212"/>
                  </a:lnTo>
                  <a:lnTo>
                    <a:pt x="196" y="209"/>
                  </a:lnTo>
                  <a:lnTo>
                    <a:pt x="196" y="207"/>
                  </a:lnTo>
                  <a:lnTo>
                    <a:pt x="196" y="202"/>
                  </a:lnTo>
                  <a:lnTo>
                    <a:pt x="196" y="195"/>
                  </a:lnTo>
                  <a:lnTo>
                    <a:pt x="194" y="188"/>
                  </a:lnTo>
                  <a:lnTo>
                    <a:pt x="192" y="167"/>
                  </a:lnTo>
                  <a:lnTo>
                    <a:pt x="187" y="148"/>
                  </a:lnTo>
                  <a:lnTo>
                    <a:pt x="185" y="125"/>
                  </a:lnTo>
                  <a:lnTo>
                    <a:pt x="180" y="104"/>
                  </a:lnTo>
                  <a:lnTo>
                    <a:pt x="178" y="76"/>
                  </a:lnTo>
                  <a:lnTo>
                    <a:pt x="178" y="73"/>
                  </a:lnTo>
                  <a:lnTo>
                    <a:pt x="176" y="68"/>
                  </a:lnTo>
                  <a:lnTo>
                    <a:pt x="171" y="57"/>
                  </a:lnTo>
                  <a:lnTo>
                    <a:pt x="169" y="45"/>
                  </a:lnTo>
                  <a:lnTo>
                    <a:pt x="165" y="33"/>
                  </a:lnTo>
                  <a:lnTo>
                    <a:pt x="160" y="19"/>
                  </a:lnTo>
                  <a:lnTo>
                    <a:pt x="160" y="10"/>
                  </a:lnTo>
                  <a:lnTo>
                    <a:pt x="155" y="0"/>
                  </a:lnTo>
                </a:path>
              </a:pathLst>
            </a:custGeom>
            <a:noFill/>
            <a:ln w="0">
              <a:solidFill>
                <a:srgbClr val="000000"/>
              </a:solidFill>
              <a:round/>
              <a:headEnd/>
              <a:tailEnd/>
            </a:ln>
          </p:spPr>
          <p:txBody>
            <a:bodyPr lIns="0" tIns="0" rIns="0"/>
            <a:lstStyle/>
            <a:p>
              <a:endParaRPr lang="zh-CN" altLang="en-US"/>
            </a:p>
          </p:txBody>
        </p:sp>
        <p:sp>
          <p:nvSpPr>
            <p:cNvPr id="1301" name="Freeform 40"/>
            <p:cNvSpPr>
              <a:spLocks/>
            </p:cNvSpPr>
            <p:nvPr/>
          </p:nvSpPr>
          <p:spPr bwMode="auto">
            <a:xfrm flipH="1">
              <a:off x="767" y="2153"/>
              <a:ext cx="15" cy="38"/>
            </a:xfrm>
            <a:custGeom>
              <a:avLst/>
              <a:gdLst>
                <a:gd name="T0" fmla="*/ 34 w 34"/>
                <a:gd name="T1" fmla="*/ 89 h 101"/>
                <a:gd name="T2" fmla="*/ 34 w 34"/>
                <a:gd name="T3" fmla="*/ 89 h 101"/>
                <a:gd name="T4" fmla="*/ 32 w 34"/>
                <a:gd name="T5" fmla="*/ 0 h 101"/>
                <a:gd name="T6" fmla="*/ 0 w 34"/>
                <a:gd name="T7" fmla="*/ 7 h 101"/>
                <a:gd name="T8" fmla="*/ 0 w 34"/>
                <a:gd name="T9" fmla="*/ 19 h 101"/>
                <a:gd name="T10" fmla="*/ 0 w 34"/>
                <a:gd name="T11" fmla="*/ 31 h 101"/>
                <a:gd name="T12" fmla="*/ 2 w 34"/>
                <a:gd name="T13" fmla="*/ 45 h 101"/>
                <a:gd name="T14" fmla="*/ 4 w 34"/>
                <a:gd name="T15" fmla="*/ 61 h 101"/>
                <a:gd name="T16" fmla="*/ 4 w 34"/>
                <a:gd name="T17" fmla="*/ 78 h 101"/>
                <a:gd name="T18" fmla="*/ 4 w 34"/>
                <a:gd name="T19" fmla="*/ 85 h 101"/>
                <a:gd name="T20" fmla="*/ 4 w 34"/>
                <a:gd name="T21" fmla="*/ 89 h 101"/>
                <a:gd name="T22" fmla="*/ 4 w 34"/>
                <a:gd name="T23" fmla="*/ 99 h 101"/>
                <a:gd name="T24" fmla="*/ 4 w 34"/>
                <a:gd name="T25" fmla="*/ 101 h 101"/>
                <a:gd name="T26" fmla="*/ 9 w 34"/>
                <a:gd name="T27" fmla="*/ 101 h 101"/>
                <a:gd name="T28" fmla="*/ 11 w 34"/>
                <a:gd name="T29" fmla="*/ 99 h 101"/>
                <a:gd name="T30" fmla="*/ 16 w 34"/>
                <a:gd name="T31" fmla="*/ 99 h 101"/>
                <a:gd name="T32" fmla="*/ 18 w 34"/>
                <a:gd name="T33" fmla="*/ 99 h 101"/>
                <a:gd name="T34" fmla="*/ 20 w 34"/>
                <a:gd name="T35" fmla="*/ 99 h 101"/>
                <a:gd name="T36" fmla="*/ 23 w 34"/>
                <a:gd name="T37" fmla="*/ 97 h 101"/>
                <a:gd name="T38" fmla="*/ 25 w 34"/>
                <a:gd name="T39" fmla="*/ 97 h 101"/>
                <a:gd name="T40" fmla="*/ 27 w 34"/>
                <a:gd name="T41" fmla="*/ 94 h 101"/>
                <a:gd name="T42" fmla="*/ 27 w 34"/>
                <a:gd name="T43" fmla="*/ 94 h 101"/>
                <a:gd name="T44" fmla="*/ 29 w 34"/>
                <a:gd name="T45" fmla="*/ 92 h 101"/>
                <a:gd name="T46" fmla="*/ 32 w 34"/>
                <a:gd name="T47" fmla="*/ 89 h 101"/>
                <a:gd name="T48" fmla="*/ 34 w 34"/>
                <a:gd name="T49" fmla="*/ 89 h 101"/>
                <a:gd name="T50" fmla="*/ 34 w 34"/>
                <a:gd name="T51" fmla="*/ 89 h 10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4"/>
                <a:gd name="T79" fmla="*/ 0 h 101"/>
                <a:gd name="T80" fmla="*/ 34 w 34"/>
                <a:gd name="T81" fmla="*/ 101 h 10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4" h="101">
                  <a:moveTo>
                    <a:pt x="34" y="89"/>
                  </a:moveTo>
                  <a:lnTo>
                    <a:pt x="34" y="89"/>
                  </a:lnTo>
                  <a:lnTo>
                    <a:pt x="32" y="0"/>
                  </a:lnTo>
                  <a:lnTo>
                    <a:pt x="0" y="7"/>
                  </a:lnTo>
                  <a:lnTo>
                    <a:pt x="0" y="19"/>
                  </a:lnTo>
                  <a:lnTo>
                    <a:pt x="0" y="31"/>
                  </a:lnTo>
                  <a:lnTo>
                    <a:pt x="2" y="45"/>
                  </a:lnTo>
                  <a:lnTo>
                    <a:pt x="4" y="61"/>
                  </a:lnTo>
                  <a:lnTo>
                    <a:pt x="4" y="78"/>
                  </a:lnTo>
                  <a:lnTo>
                    <a:pt x="4" y="85"/>
                  </a:lnTo>
                  <a:lnTo>
                    <a:pt x="4" y="89"/>
                  </a:lnTo>
                  <a:lnTo>
                    <a:pt x="4" y="99"/>
                  </a:lnTo>
                  <a:lnTo>
                    <a:pt x="4" y="101"/>
                  </a:lnTo>
                  <a:lnTo>
                    <a:pt x="9" y="101"/>
                  </a:lnTo>
                  <a:lnTo>
                    <a:pt x="11" y="99"/>
                  </a:lnTo>
                  <a:lnTo>
                    <a:pt x="16" y="99"/>
                  </a:lnTo>
                  <a:lnTo>
                    <a:pt x="18" y="99"/>
                  </a:lnTo>
                  <a:lnTo>
                    <a:pt x="20" y="99"/>
                  </a:lnTo>
                  <a:lnTo>
                    <a:pt x="23" y="97"/>
                  </a:lnTo>
                  <a:lnTo>
                    <a:pt x="25" y="97"/>
                  </a:lnTo>
                  <a:lnTo>
                    <a:pt x="27" y="94"/>
                  </a:lnTo>
                  <a:lnTo>
                    <a:pt x="29" y="92"/>
                  </a:lnTo>
                  <a:lnTo>
                    <a:pt x="32" y="89"/>
                  </a:lnTo>
                  <a:lnTo>
                    <a:pt x="34" y="89"/>
                  </a:lnTo>
                  <a:close/>
                </a:path>
              </a:pathLst>
            </a:custGeom>
            <a:solidFill>
              <a:srgbClr val="3F3F3F"/>
            </a:solidFill>
            <a:ln w="9525">
              <a:noFill/>
              <a:round/>
              <a:headEnd/>
              <a:tailEnd/>
            </a:ln>
          </p:spPr>
          <p:txBody>
            <a:bodyPr lIns="0" tIns="0" rIns="0"/>
            <a:lstStyle/>
            <a:p>
              <a:endParaRPr lang="zh-CN" altLang="en-US"/>
            </a:p>
          </p:txBody>
        </p:sp>
        <p:sp>
          <p:nvSpPr>
            <p:cNvPr id="1302" name="Freeform 41"/>
            <p:cNvSpPr>
              <a:spLocks/>
            </p:cNvSpPr>
            <p:nvPr/>
          </p:nvSpPr>
          <p:spPr bwMode="auto">
            <a:xfrm flipH="1">
              <a:off x="767" y="2153"/>
              <a:ext cx="15" cy="38"/>
            </a:xfrm>
            <a:custGeom>
              <a:avLst/>
              <a:gdLst>
                <a:gd name="T0" fmla="*/ 34 w 34"/>
                <a:gd name="T1" fmla="*/ 89 h 101"/>
                <a:gd name="T2" fmla="*/ 32 w 34"/>
                <a:gd name="T3" fmla="*/ 0 h 101"/>
                <a:gd name="T4" fmla="*/ 0 w 34"/>
                <a:gd name="T5" fmla="*/ 7 h 101"/>
                <a:gd name="T6" fmla="*/ 0 w 34"/>
                <a:gd name="T7" fmla="*/ 19 h 101"/>
                <a:gd name="T8" fmla="*/ 0 w 34"/>
                <a:gd name="T9" fmla="*/ 31 h 101"/>
                <a:gd name="T10" fmla="*/ 2 w 34"/>
                <a:gd name="T11" fmla="*/ 45 h 101"/>
                <a:gd name="T12" fmla="*/ 4 w 34"/>
                <a:gd name="T13" fmla="*/ 61 h 101"/>
                <a:gd name="T14" fmla="*/ 4 w 34"/>
                <a:gd name="T15" fmla="*/ 78 h 101"/>
                <a:gd name="T16" fmla="*/ 4 w 34"/>
                <a:gd name="T17" fmla="*/ 85 h 101"/>
                <a:gd name="T18" fmla="*/ 4 w 34"/>
                <a:gd name="T19" fmla="*/ 89 h 101"/>
                <a:gd name="T20" fmla="*/ 4 w 34"/>
                <a:gd name="T21" fmla="*/ 99 h 101"/>
                <a:gd name="T22" fmla="*/ 4 w 34"/>
                <a:gd name="T23" fmla="*/ 101 h 101"/>
                <a:gd name="T24" fmla="*/ 9 w 34"/>
                <a:gd name="T25" fmla="*/ 101 h 101"/>
                <a:gd name="T26" fmla="*/ 11 w 34"/>
                <a:gd name="T27" fmla="*/ 99 h 101"/>
                <a:gd name="T28" fmla="*/ 16 w 34"/>
                <a:gd name="T29" fmla="*/ 99 h 101"/>
                <a:gd name="T30" fmla="*/ 18 w 34"/>
                <a:gd name="T31" fmla="*/ 99 h 101"/>
                <a:gd name="T32" fmla="*/ 20 w 34"/>
                <a:gd name="T33" fmla="*/ 99 h 101"/>
                <a:gd name="T34" fmla="*/ 23 w 34"/>
                <a:gd name="T35" fmla="*/ 97 h 101"/>
                <a:gd name="T36" fmla="*/ 25 w 34"/>
                <a:gd name="T37" fmla="*/ 97 h 101"/>
                <a:gd name="T38" fmla="*/ 27 w 34"/>
                <a:gd name="T39" fmla="*/ 94 h 101"/>
                <a:gd name="T40" fmla="*/ 27 w 34"/>
                <a:gd name="T41" fmla="*/ 94 h 101"/>
                <a:gd name="T42" fmla="*/ 29 w 34"/>
                <a:gd name="T43" fmla="*/ 92 h 101"/>
                <a:gd name="T44" fmla="*/ 32 w 34"/>
                <a:gd name="T45" fmla="*/ 89 h 101"/>
                <a:gd name="T46" fmla="*/ 34 w 34"/>
                <a:gd name="T47" fmla="*/ 89 h 10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4"/>
                <a:gd name="T73" fmla="*/ 0 h 101"/>
                <a:gd name="T74" fmla="*/ 34 w 34"/>
                <a:gd name="T75" fmla="*/ 101 h 10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4" h="101">
                  <a:moveTo>
                    <a:pt x="34" y="89"/>
                  </a:moveTo>
                  <a:lnTo>
                    <a:pt x="32" y="0"/>
                  </a:lnTo>
                  <a:lnTo>
                    <a:pt x="0" y="7"/>
                  </a:lnTo>
                  <a:lnTo>
                    <a:pt x="0" y="19"/>
                  </a:lnTo>
                  <a:lnTo>
                    <a:pt x="0" y="31"/>
                  </a:lnTo>
                  <a:lnTo>
                    <a:pt x="2" y="45"/>
                  </a:lnTo>
                  <a:lnTo>
                    <a:pt x="4" y="61"/>
                  </a:lnTo>
                  <a:lnTo>
                    <a:pt x="4" y="78"/>
                  </a:lnTo>
                  <a:lnTo>
                    <a:pt x="4" y="85"/>
                  </a:lnTo>
                  <a:lnTo>
                    <a:pt x="4" y="89"/>
                  </a:lnTo>
                  <a:lnTo>
                    <a:pt x="4" y="99"/>
                  </a:lnTo>
                  <a:lnTo>
                    <a:pt x="4" y="101"/>
                  </a:lnTo>
                  <a:lnTo>
                    <a:pt x="9" y="101"/>
                  </a:lnTo>
                  <a:lnTo>
                    <a:pt x="11" y="99"/>
                  </a:lnTo>
                  <a:lnTo>
                    <a:pt x="16" y="99"/>
                  </a:lnTo>
                  <a:lnTo>
                    <a:pt x="18" y="99"/>
                  </a:lnTo>
                  <a:lnTo>
                    <a:pt x="20" y="99"/>
                  </a:lnTo>
                  <a:lnTo>
                    <a:pt x="23" y="97"/>
                  </a:lnTo>
                  <a:lnTo>
                    <a:pt x="25" y="97"/>
                  </a:lnTo>
                  <a:lnTo>
                    <a:pt x="27" y="94"/>
                  </a:lnTo>
                  <a:lnTo>
                    <a:pt x="29" y="92"/>
                  </a:lnTo>
                  <a:lnTo>
                    <a:pt x="32" y="89"/>
                  </a:lnTo>
                  <a:lnTo>
                    <a:pt x="34" y="89"/>
                  </a:lnTo>
                </a:path>
              </a:pathLst>
            </a:custGeom>
            <a:noFill/>
            <a:ln w="0">
              <a:solidFill>
                <a:srgbClr val="000000"/>
              </a:solidFill>
              <a:round/>
              <a:headEnd/>
              <a:tailEnd/>
            </a:ln>
          </p:spPr>
          <p:txBody>
            <a:bodyPr lIns="0" tIns="0" rIns="0"/>
            <a:lstStyle/>
            <a:p>
              <a:endParaRPr lang="zh-CN" altLang="en-US"/>
            </a:p>
          </p:txBody>
        </p:sp>
        <p:sp>
          <p:nvSpPr>
            <p:cNvPr id="1303" name="Freeform 42"/>
            <p:cNvSpPr>
              <a:spLocks/>
            </p:cNvSpPr>
            <p:nvPr/>
          </p:nvSpPr>
          <p:spPr bwMode="auto">
            <a:xfrm flipH="1">
              <a:off x="767" y="2153"/>
              <a:ext cx="15" cy="37"/>
            </a:xfrm>
            <a:custGeom>
              <a:avLst/>
              <a:gdLst>
                <a:gd name="T0" fmla="*/ 29 w 34"/>
                <a:gd name="T1" fmla="*/ 0 h 99"/>
                <a:gd name="T2" fmla="*/ 0 w 34"/>
                <a:gd name="T3" fmla="*/ 19 h 99"/>
                <a:gd name="T4" fmla="*/ 2 w 34"/>
                <a:gd name="T5" fmla="*/ 45 h 99"/>
                <a:gd name="T6" fmla="*/ 4 w 34"/>
                <a:gd name="T7" fmla="*/ 71 h 99"/>
                <a:gd name="T8" fmla="*/ 7 w 34"/>
                <a:gd name="T9" fmla="*/ 82 h 99"/>
                <a:gd name="T10" fmla="*/ 7 w 34"/>
                <a:gd name="T11" fmla="*/ 97 h 99"/>
                <a:gd name="T12" fmla="*/ 7 w 34"/>
                <a:gd name="T13" fmla="*/ 99 h 99"/>
                <a:gd name="T14" fmla="*/ 7 w 34"/>
                <a:gd name="T15" fmla="*/ 99 h 99"/>
                <a:gd name="T16" fmla="*/ 7 w 34"/>
                <a:gd name="T17" fmla="*/ 89 h 99"/>
                <a:gd name="T18" fmla="*/ 7 w 34"/>
                <a:gd name="T19" fmla="*/ 78 h 99"/>
                <a:gd name="T20" fmla="*/ 7 w 34"/>
                <a:gd name="T21" fmla="*/ 64 h 99"/>
                <a:gd name="T22" fmla="*/ 7 w 34"/>
                <a:gd name="T23" fmla="*/ 43 h 99"/>
                <a:gd name="T24" fmla="*/ 4 w 34"/>
                <a:gd name="T25" fmla="*/ 21 h 99"/>
                <a:gd name="T26" fmla="*/ 4 w 34"/>
                <a:gd name="T27" fmla="*/ 14 h 99"/>
                <a:gd name="T28" fmla="*/ 4 w 34"/>
                <a:gd name="T29" fmla="*/ 14 h 99"/>
                <a:gd name="T30" fmla="*/ 7 w 34"/>
                <a:gd name="T31" fmla="*/ 14 h 99"/>
                <a:gd name="T32" fmla="*/ 9 w 34"/>
                <a:gd name="T33" fmla="*/ 17 h 99"/>
                <a:gd name="T34" fmla="*/ 11 w 34"/>
                <a:gd name="T35" fmla="*/ 19 h 99"/>
                <a:gd name="T36" fmla="*/ 11 w 34"/>
                <a:gd name="T37" fmla="*/ 24 h 99"/>
                <a:gd name="T38" fmla="*/ 13 w 34"/>
                <a:gd name="T39" fmla="*/ 26 h 99"/>
                <a:gd name="T40" fmla="*/ 16 w 34"/>
                <a:gd name="T41" fmla="*/ 33 h 99"/>
                <a:gd name="T42" fmla="*/ 18 w 34"/>
                <a:gd name="T43" fmla="*/ 38 h 99"/>
                <a:gd name="T44" fmla="*/ 18 w 34"/>
                <a:gd name="T45" fmla="*/ 43 h 99"/>
                <a:gd name="T46" fmla="*/ 18 w 34"/>
                <a:gd name="T47" fmla="*/ 52 h 99"/>
                <a:gd name="T48" fmla="*/ 18 w 34"/>
                <a:gd name="T49" fmla="*/ 59 h 99"/>
                <a:gd name="T50" fmla="*/ 18 w 34"/>
                <a:gd name="T51" fmla="*/ 66 h 99"/>
                <a:gd name="T52" fmla="*/ 18 w 34"/>
                <a:gd name="T53" fmla="*/ 73 h 99"/>
                <a:gd name="T54" fmla="*/ 16 w 34"/>
                <a:gd name="T55" fmla="*/ 82 h 99"/>
                <a:gd name="T56" fmla="*/ 13 w 34"/>
                <a:gd name="T57" fmla="*/ 92 h 99"/>
                <a:gd name="T58" fmla="*/ 13 w 34"/>
                <a:gd name="T59" fmla="*/ 97 h 99"/>
                <a:gd name="T60" fmla="*/ 18 w 34"/>
                <a:gd name="T61" fmla="*/ 94 h 99"/>
                <a:gd name="T62" fmla="*/ 23 w 34"/>
                <a:gd name="T63" fmla="*/ 94 h 99"/>
                <a:gd name="T64" fmla="*/ 25 w 34"/>
                <a:gd name="T65" fmla="*/ 89 h 99"/>
                <a:gd name="T66" fmla="*/ 27 w 34"/>
                <a:gd name="T67" fmla="*/ 80 h 99"/>
                <a:gd name="T68" fmla="*/ 27 w 34"/>
                <a:gd name="T69" fmla="*/ 73 h 99"/>
                <a:gd name="T70" fmla="*/ 29 w 34"/>
                <a:gd name="T71" fmla="*/ 66 h 99"/>
                <a:gd name="T72" fmla="*/ 29 w 34"/>
                <a:gd name="T73" fmla="*/ 59 h 99"/>
                <a:gd name="T74" fmla="*/ 29 w 34"/>
                <a:gd name="T75" fmla="*/ 50 h 99"/>
                <a:gd name="T76" fmla="*/ 29 w 34"/>
                <a:gd name="T77" fmla="*/ 43 h 99"/>
                <a:gd name="T78" fmla="*/ 27 w 34"/>
                <a:gd name="T79" fmla="*/ 33 h 99"/>
                <a:gd name="T80" fmla="*/ 27 w 34"/>
                <a:gd name="T81" fmla="*/ 24 h 99"/>
                <a:gd name="T82" fmla="*/ 25 w 34"/>
                <a:gd name="T83" fmla="*/ 17 h 99"/>
                <a:gd name="T84" fmla="*/ 25 w 34"/>
                <a:gd name="T85" fmla="*/ 14 h 99"/>
                <a:gd name="T86" fmla="*/ 25 w 34"/>
                <a:gd name="T87" fmla="*/ 12 h 99"/>
                <a:gd name="T88" fmla="*/ 27 w 34"/>
                <a:gd name="T89" fmla="*/ 10 h 99"/>
                <a:gd name="T90" fmla="*/ 27 w 34"/>
                <a:gd name="T91" fmla="*/ 10 h 99"/>
                <a:gd name="T92" fmla="*/ 27 w 34"/>
                <a:gd name="T93" fmla="*/ 10 h 99"/>
                <a:gd name="T94" fmla="*/ 27 w 34"/>
                <a:gd name="T95" fmla="*/ 10 h 99"/>
                <a:gd name="T96" fmla="*/ 29 w 34"/>
                <a:gd name="T97" fmla="*/ 12 h 99"/>
                <a:gd name="T98" fmla="*/ 34 w 34"/>
                <a:gd name="T99" fmla="*/ 43 h 99"/>
                <a:gd name="T100" fmla="*/ 34 w 34"/>
                <a:gd name="T101" fmla="*/ 36 h 99"/>
                <a:gd name="T102" fmla="*/ 34 w 34"/>
                <a:gd name="T103" fmla="*/ 29 h 99"/>
                <a:gd name="T104" fmla="*/ 32 w 34"/>
                <a:gd name="T105" fmla="*/ 14 h 99"/>
                <a:gd name="T106" fmla="*/ 29 w 34"/>
                <a:gd name="T107" fmla="*/ 0 h 9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4"/>
                <a:gd name="T163" fmla="*/ 0 h 99"/>
                <a:gd name="T164" fmla="*/ 34 w 34"/>
                <a:gd name="T165" fmla="*/ 99 h 9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4" h="99">
                  <a:moveTo>
                    <a:pt x="29" y="0"/>
                  </a:moveTo>
                  <a:lnTo>
                    <a:pt x="29" y="0"/>
                  </a:lnTo>
                  <a:lnTo>
                    <a:pt x="0" y="7"/>
                  </a:lnTo>
                  <a:lnTo>
                    <a:pt x="0" y="19"/>
                  </a:lnTo>
                  <a:lnTo>
                    <a:pt x="0" y="31"/>
                  </a:lnTo>
                  <a:lnTo>
                    <a:pt x="2" y="45"/>
                  </a:lnTo>
                  <a:lnTo>
                    <a:pt x="4" y="61"/>
                  </a:lnTo>
                  <a:lnTo>
                    <a:pt x="4" y="71"/>
                  </a:lnTo>
                  <a:lnTo>
                    <a:pt x="4" y="78"/>
                  </a:lnTo>
                  <a:lnTo>
                    <a:pt x="7" y="82"/>
                  </a:lnTo>
                  <a:lnTo>
                    <a:pt x="7" y="89"/>
                  </a:lnTo>
                  <a:lnTo>
                    <a:pt x="7" y="97"/>
                  </a:lnTo>
                  <a:lnTo>
                    <a:pt x="7" y="99"/>
                  </a:lnTo>
                  <a:lnTo>
                    <a:pt x="7" y="92"/>
                  </a:lnTo>
                  <a:lnTo>
                    <a:pt x="7" y="89"/>
                  </a:lnTo>
                  <a:lnTo>
                    <a:pt x="7" y="82"/>
                  </a:lnTo>
                  <a:lnTo>
                    <a:pt x="7" y="78"/>
                  </a:lnTo>
                  <a:lnTo>
                    <a:pt x="7" y="71"/>
                  </a:lnTo>
                  <a:lnTo>
                    <a:pt x="7" y="64"/>
                  </a:lnTo>
                  <a:lnTo>
                    <a:pt x="7" y="57"/>
                  </a:lnTo>
                  <a:lnTo>
                    <a:pt x="7" y="43"/>
                  </a:lnTo>
                  <a:lnTo>
                    <a:pt x="4" y="31"/>
                  </a:lnTo>
                  <a:lnTo>
                    <a:pt x="4" y="21"/>
                  </a:lnTo>
                  <a:lnTo>
                    <a:pt x="4" y="14"/>
                  </a:lnTo>
                  <a:lnTo>
                    <a:pt x="7" y="14"/>
                  </a:lnTo>
                  <a:lnTo>
                    <a:pt x="9" y="14"/>
                  </a:lnTo>
                  <a:lnTo>
                    <a:pt x="9" y="17"/>
                  </a:lnTo>
                  <a:lnTo>
                    <a:pt x="9" y="19"/>
                  </a:lnTo>
                  <a:lnTo>
                    <a:pt x="11" y="19"/>
                  </a:lnTo>
                  <a:lnTo>
                    <a:pt x="11" y="21"/>
                  </a:lnTo>
                  <a:lnTo>
                    <a:pt x="11" y="24"/>
                  </a:lnTo>
                  <a:lnTo>
                    <a:pt x="13" y="24"/>
                  </a:lnTo>
                  <a:lnTo>
                    <a:pt x="13" y="26"/>
                  </a:lnTo>
                  <a:lnTo>
                    <a:pt x="16" y="31"/>
                  </a:lnTo>
                  <a:lnTo>
                    <a:pt x="16" y="33"/>
                  </a:lnTo>
                  <a:lnTo>
                    <a:pt x="18" y="33"/>
                  </a:lnTo>
                  <a:lnTo>
                    <a:pt x="18" y="38"/>
                  </a:lnTo>
                  <a:lnTo>
                    <a:pt x="18" y="40"/>
                  </a:lnTo>
                  <a:lnTo>
                    <a:pt x="18" y="43"/>
                  </a:lnTo>
                  <a:lnTo>
                    <a:pt x="18" y="47"/>
                  </a:lnTo>
                  <a:lnTo>
                    <a:pt x="18" y="52"/>
                  </a:lnTo>
                  <a:lnTo>
                    <a:pt x="18" y="54"/>
                  </a:lnTo>
                  <a:lnTo>
                    <a:pt x="18" y="59"/>
                  </a:lnTo>
                  <a:lnTo>
                    <a:pt x="18" y="61"/>
                  </a:lnTo>
                  <a:lnTo>
                    <a:pt x="18" y="66"/>
                  </a:lnTo>
                  <a:lnTo>
                    <a:pt x="18" y="71"/>
                  </a:lnTo>
                  <a:lnTo>
                    <a:pt x="18" y="73"/>
                  </a:lnTo>
                  <a:lnTo>
                    <a:pt x="18" y="78"/>
                  </a:lnTo>
                  <a:lnTo>
                    <a:pt x="16" y="82"/>
                  </a:lnTo>
                  <a:lnTo>
                    <a:pt x="16" y="87"/>
                  </a:lnTo>
                  <a:lnTo>
                    <a:pt x="13" y="92"/>
                  </a:lnTo>
                  <a:lnTo>
                    <a:pt x="11" y="97"/>
                  </a:lnTo>
                  <a:lnTo>
                    <a:pt x="13" y="97"/>
                  </a:lnTo>
                  <a:lnTo>
                    <a:pt x="18" y="97"/>
                  </a:lnTo>
                  <a:lnTo>
                    <a:pt x="18" y="94"/>
                  </a:lnTo>
                  <a:lnTo>
                    <a:pt x="20" y="94"/>
                  </a:lnTo>
                  <a:lnTo>
                    <a:pt x="23" y="94"/>
                  </a:lnTo>
                  <a:lnTo>
                    <a:pt x="25" y="92"/>
                  </a:lnTo>
                  <a:lnTo>
                    <a:pt x="25" y="89"/>
                  </a:lnTo>
                  <a:lnTo>
                    <a:pt x="27" y="85"/>
                  </a:lnTo>
                  <a:lnTo>
                    <a:pt x="27" y="80"/>
                  </a:lnTo>
                  <a:lnTo>
                    <a:pt x="27" y="78"/>
                  </a:lnTo>
                  <a:lnTo>
                    <a:pt x="27" y="73"/>
                  </a:lnTo>
                  <a:lnTo>
                    <a:pt x="29" y="71"/>
                  </a:lnTo>
                  <a:lnTo>
                    <a:pt x="29" y="66"/>
                  </a:lnTo>
                  <a:lnTo>
                    <a:pt x="29" y="61"/>
                  </a:lnTo>
                  <a:lnTo>
                    <a:pt x="29" y="59"/>
                  </a:lnTo>
                  <a:lnTo>
                    <a:pt x="29" y="52"/>
                  </a:lnTo>
                  <a:lnTo>
                    <a:pt x="29" y="50"/>
                  </a:lnTo>
                  <a:lnTo>
                    <a:pt x="29" y="45"/>
                  </a:lnTo>
                  <a:lnTo>
                    <a:pt x="29" y="43"/>
                  </a:lnTo>
                  <a:lnTo>
                    <a:pt x="27" y="38"/>
                  </a:lnTo>
                  <a:lnTo>
                    <a:pt x="27" y="33"/>
                  </a:lnTo>
                  <a:lnTo>
                    <a:pt x="27" y="29"/>
                  </a:lnTo>
                  <a:lnTo>
                    <a:pt x="27" y="24"/>
                  </a:lnTo>
                  <a:lnTo>
                    <a:pt x="27" y="19"/>
                  </a:lnTo>
                  <a:lnTo>
                    <a:pt x="25" y="17"/>
                  </a:lnTo>
                  <a:lnTo>
                    <a:pt x="25" y="14"/>
                  </a:lnTo>
                  <a:lnTo>
                    <a:pt x="25" y="12"/>
                  </a:lnTo>
                  <a:lnTo>
                    <a:pt x="27" y="10"/>
                  </a:lnTo>
                  <a:lnTo>
                    <a:pt x="27" y="12"/>
                  </a:lnTo>
                  <a:lnTo>
                    <a:pt x="29" y="12"/>
                  </a:lnTo>
                  <a:lnTo>
                    <a:pt x="32" y="24"/>
                  </a:lnTo>
                  <a:lnTo>
                    <a:pt x="34" y="43"/>
                  </a:lnTo>
                  <a:lnTo>
                    <a:pt x="34" y="38"/>
                  </a:lnTo>
                  <a:lnTo>
                    <a:pt x="34" y="36"/>
                  </a:lnTo>
                  <a:lnTo>
                    <a:pt x="34" y="33"/>
                  </a:lnTo>
                  <a:lnTo>
                    <a:pt x="34" y="29"/>
                  </a:lnTo>
                  <a:lnTo>
                    <a:pt x="34" y="24"/>
                  </a:lnTo>
                  <a:lnTo>
                    <a:pt x="32" y="14"/>
                  </a:lnTo>
                  <a:lnTo>
                    <a:pt x="32" y="5"/>
                  </a:lnTo>
                  <a:lnTo>
                    <a:pt x="29" y="0"/>
                  </a:lnTo>
                  <a:close/>
                </a:path>
              </a:pathLst>
            </a:custGeom>
            <a:solidFill>
              <a:srgbClr val="7F7F7F"/>
            </a:solidFill>
            <a:ln w="9525">
              <a:noFill/>
              <a:round/>
              <a:headEnd/>
              <a:tailEnd/>
            </a:ln>
          </p:spPr>
          <p:txBody>
            <a:bodyPr lIns="0" tIns="0" rIns="0"/>
            <a:lstStyle/>
            <a:p>
              <a:endParaRPr lang="zh-CN" altLang="en-US"/>
            </a:p>
          </p:txBody>
        </p:sp>
        <p:sp>
          <p:nvSpPr>
            <p:cNvPr id="1304" name="Freeform 43"/>
            <p:cNvSpPr>
              <a:spLocks/>
            </p:cNvSpPr>
            <p:nvPr/>
          </p:nvSpPr>
          <p:spPr bwMode="auto">
            <a:xfrm flipH="1">
              <a:off x="701" y="2122"/>
              <a:ext cx="15" cy="17"/>
            </a:xfrm>
            <a:custGeom>
              <a:avLst/>
              <a:gdLst>
                <a:gd name="T0" fmla="*/ 25 w 34"/>
                <a:gd name="T1" fmla="*/ 0 h 47"/>
                <a:gd name="T2" fmla="*/ 23 w 34"/>
                <a:gd name="T3" fmla="*/ 0 h 47"/>
                <a:gd name="T4" fmla="*/ 21 w 34"/>
                <a:gd name="T5" fmla="*/ 2 h 47"/>
                <a:gd name="T6" fmla="*/ 19 w 34"/>
                <a:gd name="T7" fmla="*/ 5 h 47"/>
                <a:gd name="T8" fmla="*/ 16 w 34"/>
                <a:gd name="T9" fmla="*/ 5 h 47"/>
                <a:gd name="T10" fmla="*/ 12 w 34"/>
                <a:gd name="T11" fmla="*/ 7 h 47"/>
                <a:gd name="T12" fmla="*/ 7 w 34"/>
                <a:gd name="T13" fmla="*/ 7 h 47"/>
                <a:gd name="T14" fmla="*/ 3 w 34"/>
                <a:gd name="T15" fmla="*/ 9 h 47"/>
                <a:gd name="T16" fmla="*/ 0 w 34"/>
                <a:gd name="T17" fmla="*/ 12 h 47"/>
                <a:gd name="T18" fmla="*/ 0 w 34"/>
                <a:gd name="T19" fmla="*/ 12 h 47"/>
                <a:gd name="T20" fmla="*/ 0 w 34"/>
                <a:gd name="T21" fmla="*/ 14 h 47"/>
                <a:gd name="T22" fmla="*/ 0 w 34"/>
                <a:gd name="T23" fmla="*/ 21 h 47"/>
                <a:gd name="T24" fmla="*/ 0 w 34"/>
                <a:gd name="T25" fmla="*/ 26 h 47"/>
                <a:gd name="T26" fmla="*/ 0 w 34"/>
                <a:gd name="T27" fmla="*/ 33 h 47"/>
                <a:gd name="T28" fmla="*/ 3 w 34"/>
                <a:gd name="T29" fmla="*/ 42 h 47"/>
                <a:gd name="T30" fmla="*/ 5 w 34"/>
                <a:gd name="T31" fmla="*/ 45 h 47"/>
                <a:gd name="T32" fmla="*/ 5 w 34"/>
                <a:gd name="T33" fmla="*/ 45 h 47"/>
                <a:gd name="T34" fmla="*/ 7 w 34"/>
                <a:gd name="T35" fmla="*/ 47 h 47"/>
                <a:gd name="T36" fmla="*/ 10 w 34"/>
                <a:gd name="T37" fmla="*/ 47 h 47"/>
                <a:gd name="T38" fmla="*/ 14 w 34"/>
                <a:gd name="T39" fmla="*/ 47 h 47"/>
                <a:gd name="T40" fmla="*/ 19 w 34"/>
                <a:gd name="T41" fmla="*/ 47 h 47"/>
                <a:gd name="T42" fmla="*/ 23 w 34"/>
                <a:gd name="T43" fmla="*/ 45 h 47"/>
                <a:gd name="T44" fmla="*/ 25 w 34"/>
                <a:gd name="T45" fmla="*/ 45 h 47"/>
                <a:gd name="T46" fmla="*/ 28 w 34"/>
                <a:gd name="T47" fmla="*/ 45 h 47"/>
                <a:gd name="T48" fmla="*/ 30 w 34"/>
                <a:gd name="T49" fmla="*/ 42 h 47"/>
                <a:gd name="T50" fmla="*/ 32 w 34"/>
                <a:gd name="T51" fmla="*/ 42 h 47"/>
                <a:gd name="T52" fmla="*/ 32 w 34"/>
                <a:gd name="T53" fmla="*/ 40 h 47"/>
                <a:gd name="T54" fmla="*/ 34 w 34"/>
                <a:gd name="T55" fmla="*/ 33 h 47"/>
                <a:gd name="T56" fmla="*/ 34 w 34"/>
                <a:gd name="T57" fmla="*/ 28 h 47"/>
                <a:gd name="T58" fmla="*/ 34 w 34"/>
                <a:gd name="T59" fmla="*/ 23 h 47"/>
                <a:gd name="T60" fmla="*/ 34 w 34"/>
                <a:gd name="T61" fmla="*/ 19 h 47"/>
                <a:gd name="T62" fmla="*/ 32 w 34"/>
                <a:gd name="T63" fmla="*/ 14 h 47"/>
                <a:gd name="T64" fmla="*/ 30 w 34"/>
                <a:gd name="T65" fmla="*/ 7 h 47"/>
                <a:gd name="T66" fmla="*/ 28 w 34"/>
                <a:gd name="T67" fmla="*/ 2 h 47"/>
                <a:gd name="T68" fmla="*/ 28 w 34"/>
                <a:gd name="T69" fmla="*/ 0 h 47"/>
                <a:gd name="T70" fmla="*/ 25 w 34"/>
                <a:gd name="T71" fmla="*/ 0 h 4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4"/>
                <a:gd name="T109" fmla="*/ 0 h 47"/>
                <a:gd name="T110" fmla="*/ 34 w 34"/>
                <a:gd name="T111" fmla="*/ 47 h 4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4" h="47">
                  <a:moveTo>
                    <a:pt x="25" y="0"/>
                  </a:moveTo>
                  <a:lnTo>
                    <a:pt x="25" y="0"/>
                  </a:lnTo>
                  <a:lnTo>
                    <a:pt x="23" y="0"/>
                  </a:lnTo>
                  <a:lnTo>
                    <a:pt x="21" y="2"/>
                  </a:lnTo>
                  <a:lnTo>
                    <a:pt x="19" y="5"/>
                  </a:lnTo>
                  <a:lnTo>
                    <a:pt x="16" y="5"/>
                  </a:lnTo>
                  <a:lnTo>
                    <a:pt x="14" y="5"/>
                  </a:lnTo>
                  <a:lnTo>
                    <a:pt x="12" y="7"/>
                  </a:lnTo>
                  <a:lnTo>
                    <a:pt x="10" y="7"/>
                  </a:lnTo>
                  <a:lnTo>
                    <a:pt x="7" y="7"/>
                  </a:lnTo>
                  <a:lnTo>
                    <a:pt x="5" y="9"/>
                  </a:lnTo>
                  <a:lnTo>
                    <a:pt x="3" y="9"/>
                  </a:lnTo>
                  <a:lnTo>
                    <a:pt x="0" y="12"/>
                  </a:lnTo>
                  <a:lnTo>
                    <a:pt x="0" y="14"/>
                  </a:lnTo>
                  <a:lnTo>
                    <a:pt x="0" y="16"/>
                  </a:lnTo>
                  <a:lnTo>
                    <a:pt x="0" y="21"/>
                  </a:lnTo>
                  <a:lnTo>
                    <a:pt x="0" y="23"/>
                  </a:lnTo>
                  <a:lnTo>
                    <a:pt x="0" y="26"/>
                  </a:lnTo>
                  <a:lnTo>
                    <a:pt x="0" y="30"/>
                  </a:lnTo>
                  <a:lnTo>
                    <a:pt x="0" y="33"/>
                  </a:lnTo>
                  <a:lnTo>
                    <a:pt x="3" y="37"/>
                  </a:lnTo>
                  <a:lnTo>
                    <a:pt x="3" y="42"/>
                  </a:lnTo>
                  <a:lnTo>
                    <a:pt x="5" y="42"/>
                  </a:lnTo>
                  <a:lnTo>
                    <a:pt x="5" y="45"/>
                  </a:lnTo>
                  <a:lnTo>
                    <a:pt x="7" y="45"/>
                  </a:lnTo>
                  <a:lnTo>
                    <a:pt x="7" y="47"/>
                  </a:lnTo>
                  <a:lnTo>
                    <a:pt x="10" y="47"/>
                  </a:lnTo>
                  <a:lnTo>
                    <a:pt x="12" y="47"/>
                  </a:lnTo>
                  <a:lnTo>
                    <a:pt x="14" y="47"/>
                  </a:lnTo>
                  <a:lnTo>
                    <a:pt x="16" y="47"/>
                  </a:lnTo>
                  <a:lnTo>
                    <a:pt x="19" y="47"/>
                  </a:lnTo>
                  <a:lnTo>
                    <a:pt x="21" y="47"/>
                  </a:lnTo>
                  <a:lnTo>
                    <a:pt x="23" y="45"/>
                  </a:lnTo>
                  <a:lnTo>
                    <a:pt x="25" y="45"/>
                  </a:lnTo>
                  <a:lnTo>
                    <a:pt x="28" y="45"/>
                  </a:lnTo>
                  <a:lnTo>
                    <a:pt x="28" y="42"/>
                  </a:lnTo>
                  <a:lnTo>
                    <a:pt x="30" y="42"/>
                  </a:lnTo>
                  <a:lnTo>
                    <a:pt x="32" y="42"/>
                  </a:lnTo>
                  <a:lnTo>
                    <a:pt x="32" y="40"/>
                  </a:lnTo>
                  <a:lnTo>
                    <a:pt x="32" y="35"/>
                  </a:lnTo>
                  <a:lnTo>
                    <a:pt x="34" y="33"/>
                  </a:lnTo>
                  <a:lnTo>
                    <a:pt x="34" y="30"/>
                  </a:lnTo>
                  <a:lnTo>
                    <a:pt x="34" y="28"/>
                  </a:lnTo>
                  <a:lnTo>
                    <a:pt x="34" y="26"/>
                  </a:lnTo>
                  <a:lnTo>
                    <a:pt x="34" y="23"/>
                  </a:lnTo>
                  <a:lnTo>
                    <a:pt x="34" y="21"/>
                  </a:lnTo>
                  <a:lnTo>
                    <a:pt x="34" y="19"/>
                  </a:lnTo>
                  <a:lnTo>
                    <a:pt x="32" y="16"/>
                  </a:lnTo>
                  <a:lnTo>
                    <a:pt x="32" y="14"/>
                  </a:lnTo>
                  <a:lnTo>
                    <a:pt x="30" y="9"/>
                  </a:lnTo>
                  <a:lnTo>
                    <a:pt x="30" y="7"/>
                  </a:lnTo>
                  <a:lnTo>
                    <a:pt x="28" y="5"/>
                  </a:lnTo>
                  <a:lnTo>
                    <a:pt x="28" y="2"/>
                  </a:lnTo>
                  <a:lnTo>
                    <a:pt x="28" y="0"/>
                  </a:lnTo>
                  <a:lnTo>
                    <a:pt x="25" y="0"/>
                  </a:lnTo>
                  <a:close/>
                </a:path>
              </a:pathLst>
            </a:custGeom>
            <a:solidFill>
              <a:srgbClr val="989898"/>
            </a:solidFill>
            <a:ln w="9525">
              <a:noFill/>
              <a:round/>
              <a:headEnd/>
              <a:tailEnd/>
            </a:ln>
          </p:spPr>
          <p:txBody>
            <a:bodyPr lIns="0" tIns="0" rIns="0"/>
            <a:lstStyle/>
            <a:p>
              <a:endParaRPr lang="zh-CN" altLang="en-US"/>
            </a:p>
          </p:txBody>
        </p:sp>
        <p:sp>
          <p:nvSpPr>
            <p:cNvPr id="1305" name="Freeform 44"/>
            <p:cNvSpPr>
              <a:spLocks/>
            </p:cNvSpPr>
            <p:nvPr/>
          </p:nvSpPr>
          <p:spPr bwMode="auto">
            <a:xfrm flipH="1">
              <a:off x="701" y="2122"/>
              <a:ext cx="15" cy="17"/>
            </a:xfrm>
            <a:custGeom>
              <a:avLst/>
              <a:gdLst>
                <a:gd name="T0" fmla="*/ 25 w 34"/>
                <a:gd name="T1" fmla="*/ 0 h 47"/>
                <a:gd name="T2" fmla="*/ 23 w 34"/>
                <a:gd name="T3" fmla="*/ 0 h 47"/>
                <a:gd name="T4" fmla="*/ 21 w 34"/>
                <a:gd name="T5" fmla="*/ 2 h 47"/>
                <a:gd name="T6" fmla="*/ 19 w 34"/>
                <a:gd name="T7" fmla="*/ 5 h 47"/>
                <a:gd name="T8" fmla="*/ 19 w 34"/>
                <a:gd name="T9" fmla="*/ 5 h 47"/>
                <a:gd name="T10" fmla="*/ 16 w 34"/>
                <a:gd name="T11" fmla="*/ 5 h 47"/>
                <a:gd name="T12" fmla="*/ 14 w 34"/>
                <a:gd name="T13" fmla="*/ 5 h 47"/>
                <a:gd name="T14" fmla="*/ 12 w 34"/>
                <a:gd name="T15" fmla="*/ 7 h 47"/>
                <a:gd name="T16" fmla="*/ 10 w 34"/>
                <a:gd name="T17" fmla="*/ 7 h 47"/>
                <a:gd name="T18" fmla="*/ 7 w 34"/>
                <a:gd name="T19" fmla="*/ 7 h 47"/>
                <a:gd name="T20" fmla="*/ 5 w 34"/>
                <a:gd name="T21" fmla="*/ 9 h 47"/>
                <a:gd name="T22" fmla="*/ 3 w 34"/>
                <a:gd name="T23" fmla="*/ 9 h 47"/>
                <a:gd name="T24" fmla="*/ 0 w 34"/>
                <a:gd name="T25" fmla="*/ 12 h 47"/>
                <a:gd name="T26" fmla="*/ 0 w 34"/>
                <a:gd name="T27" fmla="*/ 14 h 47"/>
                <a:gd name="T28" fmla="*/ 0 w 34"/>
                <a:gd name="T29" fmla="*/ 14 h 47"/>
                <a:gd name="T30" fmla="*/ 0 w 34"/>
                <a:gd name="T31" fmla="*/ 16 h 47"/>
                <a:gd name="T32" fmla="*/ 0 w 34"/>
                <a:gd name="T33" fmla="*/ 21 h 47"/>
                <a:gd name="T34" fmla="*/ 0 w 34"/>
                <a:gd name="T35" fmla="*/ 23 h 47"/>
                <a:gd name="T36" fmla="*/ 0 w 34"/>
                <a:gd name="T37" fmla="*/ 26 h 47"/>
                <a:gd name="T38" fmla="*/ 0 w 34"/>
                <a:gd name="T39" fmla="*/ 30 h 47"/>
                <a:gd name="T40" fmla="*/ 0 w 34"/>
                <a:gd name="T41" fmla="*/ 33 h 47"/>
                <a:gd name="T42" fmla="*/ 3 w 34"/>
                <a:gd name="T43" fmla="*/ 37 h 47"/>
                <a:gd name="T44" fmla="*/ 3 w 34"/>
                <a:gd name="T45" fmla="*/ 42 h 47"/>
                <a:gd name="T46" fmla="*/ 5 w 34"/>
                <a:gd name="T47" fmla="*/ 42 h 47"/>
                <a:gd name="T48" fmla="*/ 5 w 34"/>
                <a:gd name="T49" fmla="*/ 45 h 47"/>
                <a:gd name="T50" fmla="*/ 7 w 34"/>
                <a:gd name="T51" fmla="*/ 45 h 47"/>
                <a:gd name="T52" fmla="*/ 7 w 34"/>
                <a:gd name="T53" fmla="*/ 47 h 47"/>
                <a:gd name="T54" fmla="*/ 10 w 34"/>
                <a:gd name="T55" fmla="*/ 47 h 47"/>
                <a:gd name="T56" fmla="*/ 10 w 34"/>
                <a:gd name="T57" fmla="*/ 47 h 47"/>
                <a:gd name="T58" fmla="*/ 12 w 34"/>
                <a:gd name="T59" fmla="*/ 47 h 47"/>
                <a:gd name="T60" fmla="*/ 14 w 34"/>
                <a:gd name="T61" fmla="*/ 47 h 47"/>
                <a:gd name="T62" fmla="*/ 16 w 34"/>
                <a:gd name="T63" fmla="*/ 47 h 47"/>
                <a:gd name="T64" fmla="*/ 19 w 34"/>
                <a:gd name="T65" fmla="*/ 47 h 47"/>
                <a:gd name="T66" fmla="*/ 21 w 34"/>
                <a:gd name="T67" fmla="*/ 47 h 47"/>
                <a:gd name="T68" fmla="*/ 23 w 34"/>
                <a:gd name="T69" fmla="*/ 45 h 47"/>
                <a:gd name="T70" fmla="*/ 25 w 34"/>
                <a:gd name="T71" fmla="*/ 45 h 47"/>
                <a:gd name="T72" fmla="*/ 28 w 34"/>
                <a:gd name="T73" fmla="*/ 45 h 47"/>
                <a:gd name="T74" fmla="*/ 28 w 34"/>
                <a:gd name="T75" fmla="*/ 42 h 47"/>
                <a:gd name="T76" fmla="*/ 30 w 34"/>
                <a:gd name="T77" fmla="*/ 42 h 47"/>
                <a:gd name="T78" fmla="*/ 32 w 34"/>
                <a:gd name="T79" fmla="*/ 42 h 47"/>
                <a:gd name="T80" fmla="*/ 32 w 34"/>
                <a:gd name="T81" fmla="*/ 40 h 47"/>
                <a:gd name="T82" fmla="*/ 32 w 34"/>
                <a:gd name="T83" fmla="*/ 35 h 47"/>
                <a:gd name="T84" fmla="*/ 34 w 34"/>
                <a:gd name="T85" fmla="*/ 33 h 47"/>
                <a:gd name="T86" fmla="*/ 34 w 34"/>
                <a:gd name="T87" fmla="*/ 30 h 47"/>
                <a:gd name="T88" fmla="*/ 34 w 34"/>
                <a:gd name="T89" fmla="*/ 28 h 47"/>
                <a:gd name="T90" fmla="*/ 34 w 34"/>
                <a:gd name="T91" fmla="*/ 26 h 47"/>
                <a:gd name="T92" fmla="*/ 34 w 34"/>
                <a:gd name="T93" fmla="*/ 23 h 47"/>
                <a:gd name="T94" fmla="*/ 34 w 34"/>
                <a:gd name="T95" fmla="*/ 21 h 47"/>
                <a:gd name="T96" fmla="*/ 34 w 34"/>
                <a:gd name="T97" fmla="*/ 19 h 47"/>
                <a:gd name="T98" fmla="*/ 32 w 34"/>
                <a:gd name="T99" fmla="*/ 16 h 47"/>
                <a:gd name="T100" fmla="*/ 32 w 34"/>
                <a:gd name="T101" fmla="*/ 14 h 47"/>
                <a:gd name="T102" fmla="*/ 30 w 34"/>
                <a:gd name="T103" fmla="*/ 9 h 47"/>
                <a:gd name="T104" fmla="*/ 30 w 34"/>
                <a:gd name="T105" fmla="*/ 7 h 47"/>
                <a:gd name="T106" fmla="*/ 28 w 34"/>
                <a:gd name="T107" fmla="*/ 5 h 47"/>
                <a:gd name="T108" fmla="*/ 28 w 34"/>
                <a:gd name="T109" fmla="*/ 2 h 47"/>
                <a:gd name="T110" fmla="*/ 28 w 34"/>
                <a:gd name="T111" fmla="*/ 0 h 47"/>
                <a:gd name="T112" fmla="*/ 25 w 34"/>
                <a:gd name="T113" fmla="*/ 0 h 4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4"/>
                <a:gd name="T172" fmla="*/ 0 h 47"/>
                <a:gd name="T173" fmla="*/ 34 w 34"/>
                <a:gd name="T174" fmla="*/ 47 h 4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4" h="47">
                  <a:moveTo>
                    <a:pt x="25" y="0"/>
                  </a:moveTo>
                  <a:lnTo>
                    <a:pt x="23" y="0"/>
                  </a:lnTo>
                  <a:lnTo>
                    <a:pt x="21" y="2"/>
                  </a:lnTo>
                  <a:lnTo>
                    <a:pt x="19" y="5"/>
                  </a:lnTo>
                  <a:lnTo>
                    <a:pt x="16" y="5"/>
                  </a:lnTo>
                  <a:lnTo>
                    <a:pt x="14" y="5"/>
                  </a:lnTo>
                  <a:lnTo>
                    <a:pt x="12" y="7"/>
                  </a:lnTo>
                  <a:lnTo>
                    <a:pt x="10" y="7"/>
                  </a:lnTo>
                  <a:lnTo>
                    <a:pt x="7" y="7"/>
                  </a:lnTo>
                  <a:lnTo>
                    <a:pt x="5" y="9"/>
                  </a:lnTo>
                  <a:lnTo>
                    <a:pt x="3" y="9"/>
                  </a:lnTo>
                  <a:lnTo>
                    <a:pt x="0" y="12"/>
                  </a:lnTo>
                  <a:lnTo>
                    <a:pt x="0" y="14"/>
                  </a:lnTo>
                  <a:lnTo>
                    <a:pt x="0" y="16"/>
                  </a:lnTo>
                  <a:lnTo>
                    <a:pt x="0" y="21"/>
                  </a:lnTo>
                  <a:lnTo>
                    <a:pt x="0" y="23"/>
                  </a:lnTo>
                  <a:lnTo>
                    <a:pt x="0" y="26"/>
                  </a:lnTo>
                  <a:lnTo>
                    <a:pt x="0" y="30"/>
                  </a:lnTo>
                  <a:lnTo>
                    <a:pt x="0" y="33"/>
                  </a:lnTo>
                  <a:lnTo>
                    <a:pt x="3" y="37"/>
                  </a:lnTo>
                  <a:lnTo>
                    <a:pt x="3" y="42"/>
                  </a:lnTo>
                  <a:lnTo>
                    <a:pt x="5" y="42"/>
                  </a:lnTo>
                  <a:lnTo>
                    <a:pt x="5" y="45"/>
                  </a:lnTo>
                  <a:lnTo>
                    <a:pt x="7" y="45"/>
                  </a:lnTo>
                  <a:lnTo>
                    <a:pt x="7" y="47"/>
                  </a:lnTo>
                  <a:lnTo>
                    <a:pt x="10" y="47"/>
                  </a:lnTo>
                  <a:lnTo>
                    <a:pt x="12" y="47"/>
                  </a:lnTo>
                  <a:lnTo>
                    <a:pt x="14" y="47"/>
                  </a:lnTo>
                  <a:lnTo>
                    <a:pt x="16" y="47"/>
                  </a:lnTo>
                  <a:lnTo>
                    <a:pt x="19" y="47"/>
                  </a:lnTo>
                  <a:lnTo>
                    <a:pt x="21" y="47"/>
                  </a:lnTo>
                  <a:lnTo>
                    <a:pt x="23" y="45"/>
                  </a:lnTo>
                  <a:lnTo>
                    <a:pt x="25" y="45"/>
                  </a:lnTo>
                  <a:lnTo>
                    <a:pt x="28" y="45"/>
                  </a:lnTo>
                  <a:lnTo>
                    <a:pt x="28" y="42"/>
                  </a:lnTo>
                  <a:lnTo>
                    <a:pt x="30" y="42"/>
                  </a:lnTo>
                  <a:lnTo>
                    <a:pt x="32" y="42"/>
                  </a:lnTo>
                  <a:lnTo>
                    <a:pt x="32" y="40"/>
                  </a:lnTo>
                  <a:lnTo>
                    <a:pt x="32" y="35"/>
                  </a:lnTo>
                  <a:lnTo>
                    <a:pt x="34" y="33"/>
                  </a:lnTo>
                  <a:lnTo>
                    <a:pt x="34" y="30"/>
                  </a:lnTo>
                  <a:lnTo>
                    <a:pt x="34" y="28"/>
                  </a:lnTo>
                  <a:lnTo>
                    <a:pt x="34" y="26"/>
                  </a:lnTo>
                  <a:lnTo>
                    <a:pt x="34" y="23"/>
                  </a:lnTo>
                  <a:lnTo>
                    <a:pt x="34" y="21"/>
                  </a:lnTo>
                  <a:lnTo>
                    <a:pt x="34" y="19"/>
                  </a:lnTo>
                  <a:lnTo>
                    <a:pt x="32" y="16"/>
                  </a:lnTo>
                  <a:lnTo>
                    <a:pt x="32" y="14"/>
                  </a:lnTo>
                  <a:lnTo>
                    <a:pt x="30" y="9"/>
                  </a:lnTo>
                  <a:lnTo>
                    <a:pt x="30" y="7"/>
                  </a:lnTo>
                  <a:lnTo>
                    <a:pt x="28" y="5"/>
                  </a:lnTo>
                  <a:lnTo>
                    <a:pt x="28" y="2"/>
                  </a:lnTo>
                  <a:lnTo>
                    <a:pt x="28" y="0"/>
                  </a:lnTo>
                  <a:lnTo>
                    <a:pt x="25" y="0"/>
                  </a:lnTo>
                </a:path>
              </a:pathLst>
            </a:custGeom>
            <a:noFill/>
            <a:ln w="3175">
              <a:solidFill>
                <a:srgbClr val="000000"/>
              </a:solidFill>
              <a:round/>
              <a:headEnd/>
              <a:tailEnd/>
            </a:ln>
          </p:spPr>
          <p:txBody>
            <a:bodyPr lIns="0" tIns="0" rIns="0"/>
            <a:lstStyle/>
            <a:p>
              <a:endParaRPr lang="zh-CN" altLang="en-US"/>
            </a:p>
          </p:txBody>
        </p:sp>
        <p:sp>
          <p:nvSpPr>
            <p:cNvPr id="1306" name="Freeform 45"/>
            <p:cNvSpPr>
              <a:spLocks/>
            </p:cNvSpPr>
            <p:nvPr/>
          </p:nvSpPr>
          <p:spPr bwMode="auto">
            <a:xfrm flipH="1">
              <a:off x="698" y="2145"/>
              <a:ext cx="15" cy="17"/>
            </a:xfrm>
            <a:custGeom>
              <a:avLst/>
              <a:gdLst>
                <a:gd name="T0" fmla="*/ 27 w 34"/>
                <a:gd name="T1" fmla="*/ 0 h 45"/>
                <a:gd name="T2" fmla="*/ 25 w 34"/>
                <a:gd name="T3" fmla="*/ 0 h 45"/>
                <a:gd name="T4" fmla="*/ 21 w 34"/>
                <a:gd name="T5" fmla="*/ 3 h 45"/>
                <a:gd name="T6" fmla="*/ 16 w 34"/>
                <a:gd name="T7" fmla="*/ 5 h 45"/>
                <a:gd name="T8" fmla="*/ 14 w 34"/>
                <a:gd name="T9" fmla="*/ 5 h 45"/>
                <a:gd name="T10" fmla="*/ 9 w 34"/>
                <a:gd name="T11" fmla="*/ 7 h 45"/>
                <a:gd name="T12" fmla="*/ 5 w 34"/>
                <a:gd name="T13" fmla="*/ 7 h 45"/>
                <a:gd name="T14" fmla="*/ 3 w 34"/>
                <a:gd name="T15" fmla="*/ 7 h 45"/>
                <a:gd name="T16" fmla="*/ 3 w 34"/>
                <a:gd name="T17" fmla="*/ 7 h 45"/>
                <a:gd name="T18" fmla="*/ 3 w 34"/>
                <a:gd name="T19" fmla="*/ 10 h 45"/>
                <a:gd name="T20" fmla="*/ 0 w 34"/>
                <a:gd name="T21" fmla="*/ 14 h 45"/>
                <a:gd name="T22" fmla="*/ 0 w 34"/>
                <a:gd name="T23" fmla="*/ 17 h 45"/>
                <a:gd name="T24" fmla="*/ 0 w 34"/>
                <a:gd name="T25" fmla="*/ 26 h 45"/>
                <a:gd name="T26" fmla="*/ 0 w 34"/>
                <a:gd name="T27" fmla="*/ 33 h 45"/>
                <a:gd name="T28" fmla="*/ 3 w 34"/>
                <a:gd name="T29" fmla="*/ 35 h 45"/>
                <a:gd name="T30" fmla="*/ 3 w 34"/>
                <a:gd name="T31" fmla="*/ 40 h 45"/>
                <a:gd name="T32" fmla="*/ 3 w 34"/>
                <a:gd name="T33" fmla="*/ 42 h 45"/>
                <a:gd name="T34" fmla="*/ 3 w 34"/>
                <a:gd name="T35" fmla="*/ 45 h 45"/>
                <a:gd name="T36" fmla="*/ 5 w 34"/>
                <a:gd name="T37" fmla="*/ 45 h 45"/>
                <a:gd name="T38" fmla="*/ 9 w 34"/>
                <a:gd name="T39" fmla="*/ 45 h 45"/>
                <a:gd name="T40" fmla="*/ 14 w 34"/>
                <a:gd name="T41" fmla="*/ 45 h 45"/>
                <a:gd name="T42" fmla="*/ 18 w 34"/>
                <a:gd name="T43" fmla="*/ 45 h 45"/>
                <a:gd name="T44" fmla="*/ 23 w 34"/>
                <a:gd name="T45" fmla="*/ 45 h 45"/>
                <a:gd name="T46" fmla="*/ 27 w 34"/>
                <a:gd name="T47" fmla="*/ 45 h 45"/>
                <a:gd name="T48" fmla="*/ 30 w 34"/>
                <a:gd name="T49" fmla="*/ 42 h 45"/>
                <a:gd name="T50" fmla="*/ 30 w 34"/>
                <a:gd name="T51" fmla="*/ 40 h 45"/>
                <a:gd name="T52" fmla="*/ 30 w 34"/>
                <a:gd name="T53" fmla="*/ 35 h 45"/>
                <a:gd name="T54" fmla="*/ 32 w 34"/>
                <a:gd name="T55" fmla="*/ 31 h 45"/>
                <a:gd name="T56" fmla="*/ 34 w 34"/>
                <a:gd name="T57" fmla="*/ 26 h 45"/>
                <a:gd name="T58" fmla="*/ 34 w 34"/>
                <a:gd name="T59" fmla="*/ 21 h 45"/>
                <a:gd name="T60" fmla="*/ 32 w 34"/>
                <a:gd name="T61" fmla="*/ 17 h 45"/>
                <a:gd name="T62" fmla="*/ 32 w 34"/>
                <a:gd name="T63" fmla="*/ 10 h 45"/>
                <a:gd name="T64" fmla="*/ 30 w 34"/>
                <a:gd name="T65" fmla="*/ 5 h 45"/>
                <a:gd name="T66" fmla="*/ 30 w 34"/>
                <a:gd name="T67" fmla="*/ 3 h 45"/>
                <a:gd name="T68" fmla="*/ 30 w 34"/>
                <a:gd name="T69" fmla="*/ 0 h 45"/>
                <a:gd name="T70" fmla="*/ 27 w 34"/>
                <a:gd name="T71" fmla="*/ 0 h 4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4"/>
                <a:gd name="T109" fmla="*/ 0 h 45"/>
                <a:gd name="T110" fmla="*/ 34 w 34"/>
                <a:gd name="T111" fmla="*/ 45 h 4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4" h="45">
                  <a:moveTo>
                    <a:pt x="27" y="0"/>
                  </a:moveTo>
                  <a:lnTo>
                    <a:pt x="27" y="0"/>
                  </a:lnTo>
                  <a:lnTo>
                    <a:pt x="25" y="0"/>
                  </a:lnTo>
                  <a:lnTo>
                    <a:pt x="23" y="0"/>
                  </a:lnTo>
                  <a:lnTo>
                    <a:pt x="21" y="3"/>
                  </a:lnTo>
                  <a:lnTo>
                    <a:pt x="18" y="5"/>
                  </a:lnTo>
                  <a:lnTo>
                    <a:pt x="16" y="5"/>
                  </a:lnTo>
                  <a:lnTo>
                    <a:pt x="14" y="5"/>
                  </a:lnTo>
                  <a:lnTo>
                    <a:pt x="12" y="7"/>
                  </a:lnTo>
                  <a:lnTo>
                    <a:pt x="9" y="7"/>
                  </a:lnTo>
                  <a:lnTo>
                    <a:pt x="7" y="7"/>
                  </a:lnTo>
                  <a:lnTo>
                    <a:pt x="5" y="7"/>
                  </a:lnTo>
                  <a:lnTo>
                    <a:pt x="3" y="7"/>
                  </a:lnTo>
                  <a:lnTo>
                    <a:pt x="3" y="10"/>
                  </a:lnTo>
                  <a:lnTo>
                    <a:pt x="3" y="12"/>
                  </a:lnTo>
                  <a:lnTo>
                    <a:pt x="0" y="14"/>
                  </a:lnTo>
                  <a:lnTo>
                    <a:pt x="0" y="17"/>
                  </a:lnTo>
                  <a:lnTo>
                    <a:pt x="0" y="24"/>
                  </a:lnTo>
                  <a:lnTo>
                    <a:pt x="0" y="26"/>
                  </a:lnTo>
                  <a:lnTo>
                    <a:pt x="0" y="28"/>
                  </a:lnTo>
                  <a:lnTo>
                    <a:pt x="0" y="33"/>
                  </a:lnTo>
                  <a:lnTo>
                    <a:pt x="3" y="35"/>
                  </a:lnTo>
                  <a:lnTo>
                    <a:pt x="3" y="38"/>
                  </a:lnTo>
                  <a:lnTo>
                    <a:pt x="3" y="40"/>
                  </a:lnTo>
                  <a:lnTo>
                    <a:pt x="3" y="42"/>
                  </a:lnTo>
                  <a:lnTo>
                    <a:pt x="3" y="45"/>
                  </a:lnTo>
                  <a:lnTo>
                    <a:pt x="5" y="45"/>
                  </a:lnTo>
                  <a:lnTo>
                    <a:pt x="7" y="45"/>
                  </a:lnTo>
                  <a:lnTo>
                    <a:pt x="9" y="45"/>
                  </a:lnTo>
                  <a:lnTo>
                    <a:pt x="12" y="45"/>
                  </a:lnTo>
                  <a:lnTo>
                    <a:pt x="14" y="45"/>
                  </a:lnTo>
                  <a:lnTo>
                    <a:pt x="16" y="45"/>
                  </a:lnTo>
                  <a:lnTo>
                    <a:pt x="18" y="45"/>
                  </a:lnTo>
                  <a:lnTo>
                    <a:pt x="21" y="45"/>
                  </a:lnTo>
                  <a:lnTo>
                    <a:pt x="23" y="45"/>
                  </a:lnTo>
                  <a:lnTo>
                    <a:pt x="25" y="45"/>
                  </a:lnTo>
                  <a:lnTo>
                    <a:pt x="27" y="45"/>
                  </a:lnTo>
                  <a:lnTo>
                    <a:pt x="30" y="42"/>
                  </a:lnTo>
                  <a:lnTo>
                    <a:pt x="30" y="40"/>
                  </a:lnTo>
                  <a:lnTo>
                    <a:pt x="30" y="35"/>
                  </a:lnTo>
                  <a:lnTo>
                    <a:pt x="32" y="35"/>
                  </a:lnTo>
                  <a:lnTo>
                    <a:pt x="32" y="31"/>
                  </a:lnTo>
                  <a:lnTo>
                    <a:pt x="32" y="28"/>
                  </a:lnTo>
                  <a:lnTo>
                    <a:pt x="34" y="26"/>
                  </a:lnTo>
                  <a:lnTo>
                    <a:pt x="34" y="21"/>
                  </a:lnTo>
                  <a:lnTo>
                    <a:pt x="34" y="19"/>
                  </a:lnTo>
                  <a:lnTo>
                    <a:pt x="32" y="17"/>
                  </a:lnTo>
                  <a:lnTo>
                    <a:pt x="32" y="14"/>
                  </a:lnTo>
                  <a:lnTo>
                    <a:pt x="32" y="10"/>
                  </a:lnTo>
                  <a:lnTo>
                    <a:pt x="30" y="7"/>
                  </a:lnTo>
                  <a:lnTo>
                    <a:pt x="30" y="5"/>
                  </a:lnTo>
                  <a:lnTo>
                    <a:pt x="30" y="3"/>
                  </a:lnTo>
                  <a:lnTo>
                    <a:pt x="30" y="0"/>
                  </a:lnTo>
                  <a:lnTo>
                    <a:pt x="27" y="0"/>
                  </a:lnTo>
                  <a:close/>
                </a:path>
              </a:pathLst>
            </a:custGeom>
            <a:solidFill>
              <a:srgbClr val="7F7F7F"/>
            </a:solidFill>
            <a:ln w="9525">
              <a:noFill/>
              <a:round/>
              <a:headEnd/>
              <a:tailEnd/>
            </a:ln>
          </p:spPr>
          <p:txBody>
            <a:bodyPr lIns="0" tIns="0" rIns="0"/>
            <a:lstStyle/>
            <a:p>
              <a:endParaRPr lang="zh-CN" altLang="en-US"/>
            </a:p>
          </p:txBody>
        </p:sp>
        <p:sp>
          <p:nvSpPr>
            <p:cNvPr id="1307" name="Freeform 46"/>
            <p:cNvSpPr>
              <a:spLocks/>
            </p:cNvSpPr>
            <p:nvPr/>
          </p:nvSpPr>
          <p:spPr bwMode="auto">
            <a:xfrm flipH="1">
              <a:off x="698" y="2145"/>
              <a:ext cx="15" cy="17"/>
            </a:xfrm>
            <a:custGeom>
              <a:avLst/>
              <a:gdLst>
                <a:gd name="T0" fmla="*/ 27 w 34"/>
                <a:gd name="T1" fmla="*/ 0 h 45"/>
                <a:gd name="T2" fmla="*/ 25 w 34"/>
                <a:gd name="T3" fmla="*/ 0 h 45"/>
                <a:gd name="T4" fmla="*/ 23 w 34"/>
                <a:gd name="T5" fmla="*/ 0 h 45"/>
                <a:gd name="T6" fmla="*/ 21 w 34"/>
                <a:gd name="T7" fmla="*/ 3 h 45"/>
                <a:gd name="T8" fmla="*/ 18 w 34"/>
                <a:gd name="T9" fmla="*/ 5 h 45"/>
                <a:gd name="T10" fmla="*/ 16 w 34"/>
                <a:gd name="T11" fmla="*/ 5 h 45"/>
                <a:gd name="T12" fmla="*/ 14 w 34"/>
                <a:gd name="T13" fmla="*/ 5 h 45"/>
                <a:gd name="T14" fmla="*/ 12 w 34"/>
                <a:gd name="T15" fmla="*/ 7 h 45"/>
                <a:gd name="T16" fmla="*/ 9 w 34"/>
                <a:gd name="T17" fmla="*/ 7 h 45"/>
                <a:gd name="T18" fmla="*/ 7 w 34"/>
                <a:gd name="T19" fmla="*/ 7 h 45"/>
                <a:gd name="T20" fmla="*/ 5 w 34"/>
                <a:gd name="T21" fmla="*/ 7 h 45"/>
                <a:gd name="T22" fmla="*/ 3 w 34"/>
                <a:gd name="T23" fmla="*/ 7 h 45"/>
                <a:gd name="T24" fmla="*/ 3 w 34"/>
                <a:gd name="T25" fmla="*/ 7 h 45"/>
                <a:gd name="T26" fmla="*/ 3 w 34"/>
                <a:gd name="T27" fmla="*/ 10 h 45"/>
                <a:gd name="T28" fmla="*/ 3 w 34"/>
                <a:gd name="T29" fmla="*/ 12 h 45"/>
                <a:gd name="T30" fmla="*/ 0 w 34"/>
                <a:gd name="T31" fmla="*/ 14 h 45"/>
                <a:gd name="T32" fmla="*/ 0 w 34"/>
                <a:gd name="T33" fmla="*/ 17 h 45"/>
                <a:gd name="T34" fmla="*/ 0 w 34"/>
                <a:gd name="T35" fmla="*/ 17 h 45"/>
                <a:gd name="T36" fmla="*/ 0 w 34"/>
                <a:gd name="T37" fmla="*/ 24 h 45"/>
                <a:gd name="T38" fmla="*/ 0 w 34"/>
                <a:gd name="T39" fmla="*/ 26 h 45"/>
                <a:gd name="T40" fmla="*/ 0 w 34"/>
                <a:gd name="T41" fmla="*/ 28 h 45"/>
                <a:gd name="T42" fmla="*/ 0 w 34"/>
                <a:gd name="T43" fmla="*/ 33 h 45"/>
                <a:gd name="T44" fmla="*/ 3 w 34"/>
                <a:gd name="T45" fmla="*/ 35 h 45"/>
                <a:gd name="T46" fmla="*/ 3 w 34"/>
                <a:gd name="T47" fmla="*/ 35 h 45"/>
                <a:gd name="T48" fmla="*/ 3 w 34"/>
                <a:gd name="T49" fmla="*/ 38 h 45"/>
                <a:gd name="T50" fmla="*/ 3 w 34"/>
                <a:gd name="T51" fmla="*/ 40 h 45"/>
                <a:gd name="T52" fmla="*/ 3 w 34"/>
                <a:gd name="T53" fmla="*/ 42 h 45"/>
                <a:gd name="T54" fmla="*/ 3 w 34"/>
                <a:gd name="T55" fmla="*/ 42 h 45"/>
                <a:gd name="T56" fmla="*/ 3 w 34"/>
                <a:gd name="T57" fmla="*/ 45 h 45"/>
                <a:gd name="T58" fmla="*/ 5 w 34"/>
                <a:gd name="T59" fmla="*/ 45 h 45"/>
                <a:gd name="T60" fmla="*/ 7 w 34"/>
                <a:gd name="T61" fmla="*/ 45 h 45"/>
                <a:gd name="T62" fmla="*/ 9 w 34"/>
                <a:gd name="T63" fmla="*/ 45 h 45"/>
                <a:gd name="T64" fmla="*/ 12 w 34"/>
                <a:gd name="T65" fmla="*/ 45 h 45"/>
                <a:gd name="T66" fmla="*/ 14 w 34"/>
                <a:gd name="T67" fmla="*/ 45 h 45"/>
                <a:gd name="T68" fmla="*/ 16 w 34"/>
                <a:gd name="T69" fmla="*/ 45 h 45"/>
                <a:gd name="T70" fmla="*/ 18 w 34"/>
                <a:gd name="T71" fmla="*/ 45 h 45"/>
                <a:gd name="T72" fmla="*/ 21 w 34"/>
                <a:gd name="T73" fmla="*/ 45 h 45"/>
                <a:gd name="T74" fmla="*/ 23 w 34"/>
                <a:gd name="T75" fmla="*/ 45 h 45"/>
                <a:gd name="T76" fmla="*/ 25 w 34"/>
                <a:gd name="T77" fmla="*/ 45 h 45"/>
                <a:gd name="T78" fmla="*/ 27 w 34"/>
                <a:gd name="T79" fmla="*/ 45 h 45"/>
                <a:gd name="T80" fmla="*/ 30 w 34"/>
                <a:gd name="T81" fmla="*/ 42 h 45"/>
                <a:gd name="T82" fmla="*/ 30 w 34"/>
                <a:gd name="T83" fmla="*/ 40 h 45"/>
                <a:gd name="T84" fmla="*/ 30 w 34"/>
                <a:gd name="T85" fmla="*/ 40 h 45"/>
                <a:gd name="T86" fmla="*/ 30 w 34"/>
                <a:gd name="T87" fmla="*/ 35 h 45"/>
                <a:gd name="T88" fmla="*/ 32 w 34"/>
                <a:gd name="T89" fmla="*/ 35 h 45"/>
                <a:gd name="T90" fmla="*/ 32 w 34"/>
                <a:gd name="T91" fmla="*/ 31 h 45"/>
                <a:gd name="T92" fmla="*/ 32 w 34"/>
                <a:gd name="T93" fmla="*/ 28 h 45"/>
                <a:gd name="T94" fmla="*/ 34 w 34"/>
                <a:gd name="T95" fmla="*/ 26 h 45"/>
                <a:gd name="T96" fmla="*/ 34 w 34"/>
                <a:gd name="T97" fmla="*/ 26 h 45"/>
                <a:gd name="T98" fmla="*/ 34 w 34"/>
                <a:gd name="T99" fmla="*/ 21 h 45"/>
                <a:gd name="T100" fmla="*/ 34 w 34"/>
                <a:gd name="T101" fmla="*/ 19 h 45"/>
                <a:gd name="T102" fmla="*/ 32 w 34"/>
                <a:gd name="T103" fmla="*/ 17 h 45"/>
                <a:gd name="T104" fmla="*/ 32 w 34"/>
                <a:gd name="T105" fmla="*/ 14 h 45"/>
                <a:gd name="T106" fmla="*/ 32 w 34"/>
                <a:gd name="T107" fmla="*/ 10 h 45"/>
                <a:gd name="T108" fmla="*/ 30 w 34"/>
                <a:gd name="T109" fmla="*/ 7 h 45"/>
                <a:gd name="T110" fmla="*/ 30 w 34"/>
                <a:gd name="T111" fmla="*/ 5 h 45"/>
                <a:gd name="T112" fmla="*/ 30 w 34"/>
                <a:gd name="T113" fmla="*/ 3 h 45"/>
                <a:gd name="T114" fmla="*/ 30 w 34"/>
                <a:gd name="T115" fmla="*/ 0 h 45"/>
                <a:gd name="T116" fmla="*/ 27 w 34"/>
                <a:gd name="T117" fmla="*/ 0 h 4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4"/>
                <a:gd name="T178" fmla="*/ 0 h 45"/>
                <a:gd name="T179" fmla="*/ 34 w 34"/>
                <a:gd name="T180" fmla="*/ 45 h 4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4" h="45">
                  <a:moveTo>
                    <a:pt x="27" y="0"/>
                  </a:moveTo>
                  <a:lnTo>
                    <a:pt x="25" y="0"/>
                  </a:lnTo>
                  <a:lnTo>
                    <a:pt x="23" y="0"/>
                  </a:lnTo>
                  <a:lnTo>
                    <a:pt x="21" y="3"/>
                  </a:lnTo>
                  <a:lnTo>
                    <a:pt x="18" y="5"/>
                  </a:lnTo>
                  <a:lnTo>
                    <a:pt x="16" y="5"/>
                  </a:lnTo>
                  <a:lnTo>
                    <a:pt x="14" y="5"/>
                  </a:lnTo>
                  <a:lnTo>
                    <a:pt x="12" y="7"/>
                  </a:lnTo>
                  <a:lnTo>
                    <a:pt x="9" y="7"/>
                  </a:lnTo>
                  <a:lnTo>
                    <a:pt x="7" y="7"/>
                  </a:lnTo>
                  <a:lnTo>
                    <a:pt x="5" y="7"/>
                  </a:lnTo>
                  <a:lnTo>
                    <a:pt x="3" y="7"/>
                  </a:lnTo>
                  <a:lnTo>
                    <a:pt x="3" y="10"/>
                  </a:lnTo>
                  <a:lnTo>
                    <a:pt x="3" y="12"/>
                  </a:lnTo>
                  <a:lnTo>
                    <a:pt x="0" y="14"/>
                  </a:lnTo>
                  <a:lnTo>
                    <a:pt x="0" y="17"/>
                  </a:lnTo>
                  <a:lnTo>
                    <a:pt x="0" y="24"/>
                  </a:lnTo>
                  <a:lnTo>
                    <a:pt x="0" y="26"/>
                  </a:lnTo>
                  <a:lnTo>
                    <a:pt x="0" y="28"/>
                  </a:lnTo>
                  <a:lnTo>
                    <a:pt x="0" y="33"/>
                  </a:lnTo>
                  <a:lnTo>
                    <a:pt x="3" y="35"/>
                  </a:lnTo>
                  <a:lnTo>
                    <a:pt x="3" y="38"/>
                  </a:lnTo>
                  <a:lnTo>
                    <a:pt x="3" y="40"/>
                  </a:lnTo>
                  <a:lnTo>
                    <a:pt x="3" y="42"/>
                  </a:lnTo>
                  <a:lnTo>
                    <a:pt x="3" y="45"/>
                  </a:lnTo>
                  <a:lnTo>
                    <a:pt x="5" y="45"/>
                  </a:lnTo>
                  <a:lnTo>
                    <a:pt x="7" y="45"/>
                  </a:lnTo>
                  <a:lnTo>
                    <a:pt x="9" y="45"/>
                  </a:lnTo>
                  <a:lnTo>
                    <a:pt x="12" y="45"/>
                  </a:lnTo>
                  <a:lnTo>
                    <a:pt x="14" y="45"/>
                  </a:lnTo>
                  <a:lnTo>
                    <a:pt x="16" y="45"/>
                  </a:lnTo>
                  <a:lnTo>
                    <a:pt x="18" y="45"/>
                  </a:lnTo>
                  <a:lnTo>
                    <a:pt x="21" y="45"/>
                  </a:lnTo>
                  <a:lnTo>
                    <a:pt x="23" y="45"/>
                  </a:lnTo>
                  <a:lnTo>
                    <a:pt x="25" y="45"/>
                  </a:lnTo>
                  <a:lnTo>
                    <a:pt x="27" y="45"/>
                  </a:lnTo>
                  <a:lnTo>
                    <a:pt x="30" y="42"/>
                  </a:lnTo>
                  <a:lnTo>
                    <a:pt x="30" y="40"/>
                  </a:lnTo>
                  <a:lnTo>
                    <a:pt x="30" y="35"/>
                  </a:lnTo>
                  <a:lnTo>
                    <a:pt x="32" y="35"/>
                  </a:lnTo>
                  <a:lnTo>
                    <a:pt x="32" y="31"/>
                  </a:lnTo>
                  <a:lnTo>
                    <a:pt x="32" y="28"/>
                  </a:lnTo>
                  <a:lnTo>
                    <a:pt x="34" y="26"/>
                  </a:lnTo>
                  <a:lnTo>
                    <a:pt x="34" y="21"/>
                  </a:lnTo>
                  <a:lnTo>
                    <a:pt x="34" y="19"/>
                  </a:lnTo>
                  <a:lnTo>
                    <a:pt x="32" y="17"/>
                  </a:lnTo>
                  <a:lnTo>
                    <a:pt x="32" y="14"/>
                  </a:lnTo>
                  <a:lnTo>
                    <a:pt x="32" y="10"/>
                  </a:lnTo>
                  <a:lnTo>
                    <a:pt x="30" y="7"/>
                  </a:lnTo>
                  <a:lnTo>
                    <a:pt x="30" y="5"/>
                  </a:lnTo>
                  <a:lnTo>
                    <a:pt x="30" y="3"/>
                  </a:lnTo>
                  <a:lnTo>
                    <a:pt x="30" y="0"/>
                  </a:lnTo>
                  <a:lnTo>
                    <a:pt x="27" y="0"/>
                  </a:lnTo>
                </a:path>
              </a:pathLst>
            </a:custGeom>
            <a:noFill/>
            <a:ln w="3175">
              <a:solidFill>
                <a:srgbClr val="000000"/>
              </a:solidFill>
              <a:round/>
              <a:headEnd/>
              <a:tailEnd/>
            </a:ln>
          </p:spPr>
          <p:txBody>
            <a:bodyPr lIns="0" tIns="0" rIns="0"/>
            <a:lstStyle/>
            <a:p>
              <a:endParaRPr lang="zh-CN" altLang="en-US"/>
            </a:p>
          </p:txBody>
        </p:sp>
        <p:sp>
          <p:nvSpPr>
            <p:cNvPr id="1308" name="Freeform 47"/>
            <p:cNvSpPr>
              <a:spLocks/>
            </p:cNvSpPr>
            <p:nvPr/>
          </p:nvSpPr>
          <p:spPr bwMode="auto">
            <a:xfrm flipH="1">
              <a:off x="586" y="2013"/>
              <a:ext cx="228" cy="44"/>
            </a:xfrm>
            <a:custGeom>
              <a:avLst/>
              <a:gdLst>
                <a:gd name="T0" fmla="*/ 125 w 527"/>
                <a:gd name="T1" fmla="*/ 117 h 117"/>
                <a:gd name="T2" fmla="*/ 125 w 527"/>
                <a:gd name="T3" fmla="*/ 117 h 117"/>
                <a:gd name="T4" fmla="*/ 129 w 527"/>
                <a:gd name="T5" fmla="*/ 115 h 117"/>
                <a:gd name="T6" fmla="*/ 134 w 527"/>
                <a:gd name="T7" fmla="*/ 112 h 117"/>
                <a:gd name="T8" fmla="*/ 138 w 527"/>
                <a:gd name="T9" fmla="*/ 112 h 117"/>
                <a:gd name="T10" fmla="*/ 147 w 527"/>
                <a:gd name="T11" fmla="*/ 108 h 117"/>
                <a:gd name="T12" fmla="*/ 168 w 527"/>
                <a:gd name="T13" fmla="*/ 103 h 117"/>
                <a:gd name="T14" fmla="*/ 181 w 527"/>
                <a:gd name="T15" fmla="*/ 101 h 117"/>
                <a:gd name="T16" fmla="*/ 195 w 527"/>
                <a:gd name="T17" fmla="*/ 96 h 117"/>
                <a:gd name="T18" fmla="*/ 224 w 527"/>
                <a:gd name="T19" fmla="*/ 91 h 117"/>
                <a:gd name="T20" fmla="*/ 256 w 527"/>
                <a:gd name="T21" fmla="*/ 84 h 117"/>
                <a:gd name="T22" fmla="*/ 292 w 527"/>
                <a:gd name="T23" fmla="*/ 77 h 117"/>
                <a:gd name="T24" fmla="*/ 328 w 527"/>
                <a:gd name="T25" fmla="*/ 72 h 117"/>
                <a:gd name="T26" fmla="*/ 364 w 527"/>
                <a:gd name="T27" fmla="*/ 65 h 117"/>
                <a:gd name="T28" fmla="*/ 398 w 527"/>
                <a:gd name="T29" fmla="*/ 58 h 117"/>
                <a:gd name="T30" fmla="*/ 429 w 527"/>
                <a:gd name="T31" fmla="*/ 56 h 117"/>
                <a:gd name="T32" fmla="*/ 459 w 527"/>
                <a:gd name="T33" fmla="*/ 49 h 117"/>
                <a:gd name="T34" fmla="*/ 484 w 527"/>
                <a:gd name="T35" fmla="*/ 47 h 117"/>
                <a:gd name="T36" fmla="*/ 506 w 527"/>
                <a:gd name="T37" fmla="*/ 44 h 117"/>
                <a:gd name="T38" fmla="*/ 520 w 527"/>
                <a:gd name="T39" fmla="*/ 44 h 117"/>
                <a:gd name="T40" fmla="*/ 524 w 527"/>
                <a:gd name="T41" fmla="*/ 44 h 117"/>
                <a:gd name="T42" fmla="*/ 527 w 527"/>
                <a:gd name="T43" fmla="*/ 44 h 117"/>
                <a:gd name="T44" fmla="*/ 527 w 527"/>
                <a:gd name="T45" fmla="*/ 44 h 117"/>
                <a:gd name="T46" fmla="*/ 511 w 527"/>
                <a:gd name="T47" fmla="*/ 37 h 117"/>
                <a:gd name="T48" fmla="*/ 493 w 527"/>
                <a:gd name="T49" fmla="*/ 28 h 117"/>
                <a:gd name="T50" fmla="*/ 472 w 527"/>
                <a:gd name="T51" fmla="*/ 21 h 117"/>
                <a:gd name="T52" fmla="*/ 452 w 527"/>
                <a:gd name="T53" fmla="*/ 14 h 117"/>
                <a:gd name="T54" fmla="*/ 420 w 527"/>
                <a:gd name="T55" fmla="*/ 2 h 117"/>
                <a:gd name="T56" fmla="*/ 407 w 527"/>
                <a:gd name="T57" fmla="*/ 0 h 117"/>
                <a:gd name="T58" fmla="*/ 183 w 527"/>
                <a:gd name="T59" fmla="*/ 21 h 117"/>
                <a:gd name="T60" fmla="*/ 156 w 527"/>
                <a:gd name="T61" fmla="*/ 26 h 117"/>
                <a:gd name="T62" fmla="*/ 129 w 527"/>
                <a:gd name="T63" fmla="*/ 28 h 117"/>
                <a:gd name="T64" fmla="*/ 95 w 527"/>
                <a:gd name="T65" fmla="*/ 35 h 117"/>
                <a:gd name="T66" fmla="*/ 86 w 527"/>
                <a:gd name="T67" fmla="*/ 37 h 117"/>
                <a:gd name="T68" fmla="*/ 79 w 527"/>
                <a:gd name="T69" fmla="*/ 37 h 117"/>
                <a:gd name="T70" fmla="*/ 64 w 527"/>
                <a:gd name="T71" fmla="*/ 42 h 117"/>
                <a:gd name="T72" fmla="*/ 48 w 527"/>
                <a:gd name="T73" fmla="*/ 44 h 117"/>
                <a:gd name="T74" fmla="*/ 32 w 527"/>
                <a:gd name="T75" fmla="*/ 47 h 117"/>
                <a:gd name="T76" fmla="*/ 28 w 527"/>
                <a:gd name="T77" fmla="*/ 49 h 117"/>
                <a:gd name="T78" fmla="*/ 21 w 527"/>
                <a:gd name="T79" fmla="*/ 51 h 117"/>
                <a:gd name="T80" fmla="*/ 16 w 527"/>
                <a:gd name="T81" fmla="*/ 54 h 117"/>
                <a:gd name="T82" fmla="*/ 12 w 527"/>
                <a:gd name="T83" fmla="*/ 56 h 117"/>
                <a:gd name="T84" fmla="*/ 7 w 527"/>
                <a:gd name="T85" fmla="*/ 56 h 117"/>
                <a:gd name="T86" fmla="*/ 3 w 527"/>
                <a:gd name="T87" fmla="*/ 56 h 117"/>
                <a:gd name="T88" fmla="*/ 3 w 527"/>
                <a:gd name="T89" fmla="*/ 58 h 117"/>
                <a:gd name="T90" fmla="*/ 3 w 527"/>
                <a:gd name="T91" fmla="*/ 58 h 117"/>
                <a:gd name="T92" fmla="*/ 0 w 527"/>
                <a:gd name="T93" fmla="*/ 61 h 117"/>
                <a:gd name="T94" fmla="*/ 125 w 527"/>
                <a:gd name="T95" fmla="*/ 117 h 11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7"/>
                <a:gd name="T145" fmla="*/ 0 h 117"/>
                <a:gd name="T146" fmla="*/ 527 w 527"/>
                <a:gd name="T147" fmla="*/ 117 h 11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7" h="117">
                  <a:moveTo>
                    <a:pt x="125" y="117"/>
                  </a:moveTo>
                  <a:lnTo>
                    <a:pt x="125" y="117"/>
                  </a:lnTo>
                  <a:lnTo>
                    <a:pt x="129" y="115"/>
                  </a:lnTo>
                  <a:lnTo>
                    <a:pt x="134" y="112"/>
                  </a:lnTo>
                  <a:lnTo>
                    <a:pt x="138" y="112"/>
                  </a:lnTo>
                  <a:lnTo>
                    <a:pt x="147" y="108"/>
                  </a:lnTo>
                  <a:lnTo>
                    <a:pt x="168" y="103"/>
                  </a:lnTo>
                  <a:lnTo>
                    <a:pt x="181" y="101"/>
                  </a:lnTo>
                  <a:lnTo>
                    <a:pt x="195" y="96"/>
                  </a:lnTo>
                  <a:lnTo>
                    <a:pt x="224" y="91"/>
                  </a:lnTo>
                  <a:lnTo>
                    <a:pt x="256" y="84"/>
                  </a:lnTo>
                  <a:lnTo>
                    <a:pt x="292" y="77"/>
                  </a:lnTo>
                  <a:lnTo>
                    <a:pt x="328" y="72"/>
                  </a:lnTo>
                  <a:lnTo>
                    <a:pt x="364" y="65"/>
                  </a:lnTo>
                  <a:lnTo>
                    <a:pt x="398" y="58"/>
                  </a:lnTo>
                  <a:lnTo>
                    <a:pt x="429" y="56"/>
                  </a:lnTo>
                  <a:lnTo>
                    <a:pt x="459" y="49"/>
                  </a:lnTo>
                  <a:lnTo>
                    <a:pt x="484" y="47"/>
                  </a:lnTo>
                  <a:lnTo>
                    <a:pt x="506" y="44"/>
                  </a:lnTo>
                  <a:lnTo>
                    <a:pt x="520" y="44"/>
                  </a:lnTo>
                  <a:lnTo>
                    <a:pt x="524" y="44"/>
                  </a:lnTo>
                  <a:lnTo>
                    <a:pt x="527" y="44"/>
                  </a:lnTo>
                  <a:lnTo>
                    <a:pt x="511" y="37"/>
                  </a:lnTo>
                  <a:lnTo>
                    <a:pt x="493" y="28"/>
                  </a:lnTo>
                  <a:lnTo>
                    <a:pt x="472" y="21"/>
                  </a:lnTo>
                  <a:lnTo>
                    <a:pt x="452" y="14"/>
                  </a:lnTo>
                  <a:lnTo>
                    <a:pt x="420" y="2"/>
                  </a:lnTo>
                  <a:lnTo>
                    <a:pt x="407" y="0"/>
                  </a:lnTo>
                  <a:lnTo>
                    <a:pt x="183" y="21"/>
                  </a:lnTo>
                  <a:lnTo>
                    <a:pt x="156" y="26"/>
                  </a:lnTo>
                  <a:lnTo>
                    <a:pt x="129" y="28"/>
                  </a:lnTo>
                  <a:lnTo>
                    <a:pt x="95" y="35"/>
                  </a:lnTo>
                  <a:lnTo>
                    <a:pt x="86" y="37"/>
                  </a:lnTo>
                  <a:lnTo>
                    <a:pt x="79" y="37"/>
                  </a:lnTo>
                  <a:lnTo>
                    <a:pt x="64" y="42"/>
                  </a:lnTo>
                  <a:lnTo>
                    <a:pt x="48" y="44"/>
                  </a:lnTo>
                  <a:lnTo>
                    <a:pt x="32" y="47"/>
                  </a:lnTo>
                  <a:lnTo>
                    <a:pt x="28" y="49"/>
                  </a:lnTo>
                  <a:lnTo>
                    <a:pt x="21" y="51"/>
                  </a:lnTo>
                  <a:lnTo>
                    <a:pt x="16" y="54"/>
                  </a:lnTo>
                  <a:lnTo>
                    <a:pt x="12" y="56"/>
                  </a:lnTo>
                  <a:lnTo>
                    <a:pt x="7" y="56"/>
                  </a:lnTo>
                  <a:lnTo>
                    <a:pt x="3" y="56"/>
                  </a:lnTo>
                  <a:lnTo>
                    <a:pt x="3" y="58"/>
                  </a:lnTo>
                  <a:lnTo>
                    <a:pt x="0" y="61"/>
                  </a:lnTo>
                  <a:lnTo>
                    <a:pt x="125" y="117"/>
                  </a:lnTo>
                  <a:close/>
                </a:path>
              </a:pathLst>
            </a:custGeom>
            <a:solidFill>
              <a:srgbClr val="3F3F3F"/>
            </a:solidFill>
            <a:ln w="9525">
              <a:noFill/>
              <a:round/>
              <a:headEnd/>
              <a:tailEnd/>
            </a:ln>
          </p:spPr>
          <p:txBody>
            <a:bodyPr lIns="0" tIns="0" rIns="0"/>
            <a:lstStyle/>
            <a:p>
              <a:endParaRPr lang="zh-CN" altLang="en-US"/>
            </a:p>
          </p:txBody>
        </p:sp>
        <p:sp>
          <p:nvSpPr>
            <p:cNvPr id="1309" name="Freeform 48"/>
            <p:cNvSpPr>
              <a:spLocks/>
            </p:cNvSpPr>
            <p:nvPr/>
          </p:nvSpPr>
          <p:spPr bwMode="auto">
            <a:xfrm flipH="1">
              <a:off x="790" y="2072"/>
              <a:ext cx="135" cy="38"/>
            </a:xfrm>
            <a:custGeom>
              <a:avLst/>
              <a:gdLst>
                <a:gd name="T0" fmla="*/ 187 w 314"/>
                <a:gd name="T1" fmla="*/ 0 h 101"/>
                <a:gd name="T2" fmla="*/ 185 w 314"/>
                <a:gd name="T3" fmla="*/ 0 h 101"/>
                <a:gd name="T4" fmla="*/ 178 w 314"/>
                <a:gd name="T5" fmla="*/ 3 h 101"/>
                <a:gd name="T6" fmla="*/ 169 w 314"/>
                <a:gd name="T7" fmla="*/ 7 h 101"/>
                <a:gd name="T8" fmla="*/ 160 w 314"/>
                <a:gd name="T9" fmla="*/ 10 h 101"/>
                <a:gd name="T10" fmla="*/ 149 w 314"/>
                <a:gd name="T11" fmla="*/ 10 h 101"/>
                <a:gd name="T12" fmla="*/ 126 w 314"/>
                <a:gd name="T13" fmla="*/ 14 h 101"/>
                <a:gd name="T14" fmla="*/ 97 w 314"/>
                <a:gd name="T15" fmla="*/ 19 h 101"/>
                <a:gd name="T16" fmla="*/ 68 w 314"/>
                <a:gd name="T17" fmla="*/ 26 h 101"/>
                <a:gd name="T18" fmla="*/ 52 w 314"/>
                <a:gd name="T19" fmla="*/ 28 h 101"/>
                <a:gd name="T20" fmla="*/ 38 w 314"/>
                <a:gd name="T21" fmla="*/ 33 h 101"/>
                <a:gd name="T22" fmla="*/ 27 w 314"/>
                <a:gd name="T23" fmla="*/ 38 h 101"/>
                <a:gd name="T24" fmla="*/ 16 w 314"/>
                <a:gd name="T25" fmla="*/ 40 h 101"/>
                <a:gd name="T26" fmla="*/ 11 w 314"/>
                <a:gd name="T27" fmla="*/ 42 h 101"/>
                <a:gd name="T28" fmla="*/ 7 w 314"/>
                <a:gd name="T29" fmla="*/ 45 h 101"/>
                <a:gd name="T30" fmla="*/ 2 w 314"/>
                <a:gd name="T31" fmla="*/ 47 h 101"/>
                <a:gd name="T32" fmla="*/ 7 w 314"/>
                <a:gd name="T33" fmla="*/ 52 h 101"/>
                <a:gd name="T34" fmla="*/ 23 w 314"/>
                <a:gd name="T35" fmla="*/ 54 h 101"/>
                <a:gd name="T36" fmla="*/ 38 w 314"/>
                <a:gd name="T37" fmla="*/ 59 h 101"/>
                <a:gd name="T38" fmla="*/ 56 w 314"/>
                <a:gd name="T39" fmla="*/ 64 h 101"/>
                <a:gd name="T40" fmla="*/ 72 w 314"/>
                <a:gd name="T41" fmla="*/ 71 h 101"/>
                <a:gd name="T42" fmla="*/ 90 w 314"/>
                <a:gd name="T43" fmla="*/ 78 h 101"/>
                <a:gd name="T44" fmla="*/ 102 w 314"/>
                <a:gd name="T45" fmla="*/ 82 h 101"/>
                <a:gd name="T46" fmla="*/ 108 w 314"/>
                <a:gd name="T47" fmla="*/ 89 h 101"/>
                <a:gd name="T48" fmla="*/ 115 w 314"/>
                <a:gd name="T49" fmla="*/ 92 h 101"/>
                <a:gd name="T50" fmla="*/ 120 w 314"/>
                <a:gd name="T51" fmla="*/ 99 h 101"/>
                <a:gd name="T52" fmla="*/ 129 w 314"/>
                <a:gd name="T53" fmla="*/ 101 h 101"/>
                <a:gd name="T54" fmla="*/ 160 w 314"/>
                <a:gd name="T55" fmla="*/ 94 h 101"/>
                <a:gd name="T56" fmla="*/ 205 w 314"/>
                <a:gd name="T57" fmla="*/ 87 h 101"/>
                <a:gd name="T58" fmla="*/ 239 w 314"/>
                <a:gd name="T59" fmla="*/ 80 h 101"/>
                <a:gd name="T60" fmla="*/ 260 w 314"/>
                <a:gd name="T61" fmla="*/ 75 h 101"/>
                <a:gd name="T62" fmla="*/ 275 w 314"/>
                <a:gd name="T63" fmla="*/ 73 h 101"/>
                <a:gd name="T64" fmla="*/ 287 w 314"/>
                <a:gd name="T65" fmla="*/ 68 h 101"/>
                <a:gd name="T66" fmla="*/ 298 w 314"/>
                <a:gd name="T67" fmla="*/ 64 h 101"/>
                <a:gd name="T68" fmla="*/ 305 w 314"/>
                <a:gd name="T69" fmla="*/ 64 h 101"/>
                <a:gd name="T70" fmla="*/ 309 w 314"/>
                <a:gd name="T71" fmla="*/ 61 h 101"/>
                <a:gd name="T72" fmla="*/ 312 w 314"/>
                <a:gd name="T73" fmla="*/ 59 h 101"/>
                <a:gd name="T74" fmla="*/ 314 w 314"/>
                <a:gd name="T75" fmla="*/ 57 h 101"/>
                <a:gd name="T76" fmla="*/ 187 w 314"/>
                <a:gd name="T77" fmla="*/ 0 h 10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14"/>
                <a:gd name="T118" fmla="*/ 0 h 101"/>
                <a:gd name="T119" fmla="*/ 314 w 314"/>
                <a:gd name="T120" fmla="*/ 101 h 101"/>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14" h="101">
                  <a:moveTo>
                    <a:pt x="187" y="0"/>
                  </a:moveTo>
                  <a:lnTo>
                    <a:pt x="187" y="0"/>
                  </a:lnTo>
                  <a:lnTo>
                    <a:pt x="185" y="0"/>
                  </a:lnTo>
                  <a:lnTo>
                    <a:pt x="183" y="3"/>
                  </a:lnTo>
                  <a:lnTo>
                    <a:pt x="178" y="3"/>
                  </a:lnTo>
                  <a:lnTo>
                    <a:pt x="174" y="5"/>
                  </a:lnTo>
                  <a:lnTo>
                    <a:pt x="169" y="7"/>
                  </a:lnTo>
                  <a:lnTo>
                    <a:pt x="165" y="7"/>
                  </a:lnTo>
                  <a:lnTo>
                    <a:pt x="160" y="10"/>
                  </a:lnTo>
                  <a:lnTo>
                    <a:pt x="154" y="10"/>
                  </a:lnTo>
                  <a:lnTo>
                    <a:pt x="149" y="10"/>
                  </a:lnTo>
                  <a:lnTo>
                    <a:pt x="142" y="12"/>
                  </a:lnTo>
                  <a:lnTo>
                    <a:pt x="126" y="14"/>
                  </a:lnTo>
                  <a:lnTo>
                    <a:pt x="113" y="17"/>
                  </a:lnTo>
                  <a:lnTo>
                    <a:pt x="97" y="19"/>
                  </a:lnTo>
                  <a:lnTo>
                    <a:pt x="81" y="21"/>
                  </a:lnTo>
                  <a:lnTo>
                    <a:pt x="68" y="26"/>
                  </a:lnTo>
                  <a:lnTo>
                    <a:pt x="61" y="28"/>
                  </a:lnTo>
                  <a:lnTo>
                    <a:pt x="52" y="28"/>
                  </a:lnTo>
                  <a:lnTo>
                    <a:pt x="45" y="31"/>
                  </a:lnTo>
                  <a:lnTo>
                    <a:pt x="38" y="33"/>
                  </a:lnTo>
                  <a:lnTo>
                    <a:pt x="34" y="35"/>
                  </a:lnTo>
                  <a:lnTo>
                    <a:pt x="27" y="38"/>
                  </a:lnTo>
                  <a:lnTo>
                    <a:pt x="20" y="38"/>
                  </a:lnTo>
                  <a:lnTo>
                    <a:pt x="16" y="40"/>
                  </a:lnTo>
                  <a:lnTo>
                    <a:pt x="14" y="42"/>
                  </a:lnTo>
                  <a:lnTo>
                    <a:pt x="11" y="42"/>
                  </a:lnTo>
                  <a:lnTo>
                    <a:pt x="9" y="45"/>
                  </a:lnTo>
                  <a:lnTo>
                    <a:pt x="7" y="45"/>
                  </a:lnTo>
                  <a:lnTo>
                    <a:pt x="2" y="47"/>
                  </a:lnTo>
                  <a:lnTo>
                    <a:pt x="0" y="50"/>
                  </a:lnTo>
                  <a:lnTo>
                    <a:pt x="7" y="52"/>
                  </a:lnTo>
                  <a:lnTo>
                    <a:pt x="14" y="54"/>
                  </a:lnTo>
                  <a:lnTo>
                    <a:pt x="23" y="54"/>
                  </a:lnTo>
                  <a:lnTo>
                    <a:pt x="32" y="57"/>
                  </a:lnTo>
                  <a:lnTo>
                    <a:pt x="38" y="59"/>
                  </a:lnTo>
                  <a:lnTo>
                    <a:pt x="47" y="61"/>
                  </a:lnTo>
                  <a:lnTo>
                    <a:pt x="56" y="64"/>
                  </a:lnTo>
                  <a:lnTo>
                    <a:pt x="66" y="66"/>
                  </a:lnTo>
                  <a:lnTo>
                    <a:pt x="72" y="71"/>
                  </a:lnTo>
                  <a:lnTo>
                    <a:pt x="81" y="73"/>
                  </a:lnTo>
                  <a:lnTo>
                    <a:pt x="90" y="78"/>
                  </a:lnTo>
                  <a:lnTo>
                    <a:pt x="97" y="82"/>
                  </a:lnTo>
                  <a:lnTo>
                    <a:pt x="102" y="82"/>
                  </a:lnTo>
                  <a:lnTo>
                    <a:pt x="106" y="85"/>
                  </a:lnTo>
                  <a:lnTo>
                    <a:pt x="108" y="89"/>
                  </a:lnTo>
                  <a:lnTo>
                    <a:pt x="111" y="92"/>
                  </a:lnTo>
                  <a:lnTo>
                    <a:pt x="115" y="92"/>
                  </a:lnTo>
                  <a:lnTo>
                    <a:pt x="115" y="94"/>
                  </a:lnTo>
                  <a:lnTo>
                    <a:pt x="120" y="99"/>
                  </a:lnTo>
                  <a:lnTo>
                    <a:pt x="122" y="101"/>
                  </a:lnTo>
                  <a:lnTo>
                    <a:pt x="129" y="101"/>
                  </a:lnTo>
                  <a:lnTo>
                    <a:pt x="136" y="99"/>
                  </a:lnTo>
                  <a:lnTo>
                    <a:pt x="160" y="94"/>
                  </a:lnTo>
                  <a:lnTo>
                    <a:pt x="190" y="89"/>
                  </a:lnTo>
                  <a:lnTo>
                    <a:pt x="205" y="87"/>
                  </a:lnTo>
                  <a:lnTo>
                    <a:pt x="224" y="82"/>
                  </a:lnTo>
                  <a:lnTo>
                    <a:pt x="239" y="80"/>
                  </a:lnTo>
                  <a:lnTo>
                    <a:pt x="253" y="78"/>
                  </a:lnTo>
                  <a:lnTo>
                    <a:pt x="260" y="75"/>
                  </a:lnTo>
                  <a:lnTo>
                    <a:pt x="269" y="73"/>
                  </a:lnTo>
                  <a:lnTo>
                    <a:pt x="275" y="73"/>
                  </a:lnTo>
                  <a:lnTo>
                    <a:pt x="282" y="71"/>
                  </a:lnTo>
                  <a:lnTo>
                    <a:pt x="287" y="68"/>
                  </a:lnTo>
                  <a:lnTo>
                    <a:pt x="294" y="66"/>
                  </a:lnTo>
                  <a:lnTo>
                    <a:pt x="298" y="64"/>
                  </a:lnTo>
                  <a:lnTo>
                    <a:pt x="305" y="64"/>
                  </a:lnTo>
                  <a:lnTo>
                    <a:pt x="307" y="61"/>
                  </a:lnTo>
                  <a:lnTo>
                    <a:pt x="309" y="61"/>
                  </a:lnTo>
                  <a:lnTo>
                    <a:pt x="309" y="59"/>
                  </a:lnTo>
                  <a:lnTo>
                    <a:pt x="312" y="59"/>
                  </a:lnTo>
                  <a:lnTo>
                    <a:pt x="314" y="57"/>
                  </a:lnTo>
                  <a:lnTo>
                    <a:pt x="314" y="54"/>
                  </a:lnTo>
                  <a:lnTo>
                    <a:pt x="187" y="0"/>
                  </a:lnTo>
                  <a:close/>
                </a:path>
              </a:pathLst>
            </a:custGeom>
            <a:solidFill>
              <a:srgbClr val="A5A5A5"/>
            </a:solidFill>
            <a:ln w="9525">
              <a:noFill/>
              <a:round/>
              <a:headEnd/>
              <a:tailEnd/>
            </a:ln>
          </p:spPr>
          <p:txBody>
            <a:bodyPr lIns="0" tIns="0" rIns="0"/>
            <a:lstStyle/>
            <a:p>
              <a:endParaRPr lang="zh-CN" altLang="en-US"/>
            </a:p>
          </p:txBody>
        </p:sp>
        <p:sp>
          <p:nvSpPr>
            <p:cNvPr id="1310" name="Freeform 49"/>
            <p:cNvSpPr>
              <a:spLocks/>
            </p:cNvSpPr>
            <p:nvPr/>
          </p:nvSpPr>
          <p:spPr bwMode="auto">
            <a:xfrm flipH="1">
              <a:off x="786" y="2068"/>
              <a:ext cx="58" cy="24"/>
            </a:xfrm>
            <a:custGeom>
              <a:avLst/>
              <a:gdLst>
                <a:gd name="T0" fmla="*/ 9 w 136"/>
                <a:gd name="T1" fmla="*/ 0 h 65"/>
                <a:gd name="T2" fmla="*/ 9 w 136"/>
                <a:gd name="T3" fmla="*/ 0 h 65"/>
                <a:gd name="T4" fmla="*/ 9 w 136"/>
                <a:gd name="T5" fmla="*/ 2 h 65"/>
                <a:gd name="T6" fmla="*/ 5 w 136"/>
                <a:gd name="T7" fmla="*/ 7 h 65"/>
                <a:gd name="T8" fmla="*/ 3 w 136"/>
                <a:gd name="T9" fmla="*/ 9 h 65"/>
                <a:gd name="T10" fmla="*/ 0 w 136"/>
                <a:gd name="T11" fmla="*/ 11 h 65"/>
                <a:gd name="T12" fmla="*/ 127 w 136"/>
                <a:gd name="T13" fmla="*/ 65 h 65"/>
                <a:gd name="T14" fmla="*/ 131 w 136"/>
                <a:gd name="T15" fmla="*/ 61 h 65"/>
                <a:gd name="T16" fmla="*/ 136 w 136"/>
                <a:gd name="T17" fmla="*/ 53 h 65"/>
                <a:gd name="T18" fmla="*/ 9 w 136"/>
                <a:gd name="T19" fmla="*/ 0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6"/>
                <a:gd name="T31" fmla="*/ 0 h 65"/>
                <a:gd name="T32" fmla="*/ 136 w 136"/>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6" h="65">
                  <a:moveTo>
                    <a:pt x="9" y="0"/>
                  </a:moveTo>
                  <a:lnTo>
                    <a:pt x="9" y="0"/>
                  </a:lnTo>
                  <a:lnTo>
                    <a:pt x="9" y="2"/>
                  </a:lnTo>
                  <a:lnTo>
                    <a:pt x="5" y="7"/>
                  </a:lnTo>
                  <a:lnTo>
                    <a:pt x="3" y="9"/>
                  </a:lnTo>
                  <a:lnTo>
                    <a:pt x="0" y="11"/>
                  </a:lnTo>
                  <a:lnTo>
                    <a:pt x="127" y="65"/>
                  </a:lnTo>
                  <a:lnTo>
                    <a:pt x="131" y="61"/>
                  </a:lnTo>
                  <a:lnTo>
                    <a:pt x="136" y="53"/>
                  </a:lnTo>
                  <a:lnTo>
                    <a:pt x="9" y="0"/>
                  </a:lnTo>
                  <a:close/>
                </a:path>
              </a:pathLst>
            </a:custGeom>
            <a:solidFill>
              <a:srgbClr val="A5A5A5"/>
            </a:solidFill>
            <a:ln w="9525">
              <a:noFill/>
              <a:round/>
              <a:headEnd/>
              <a:tailEnd/>
            </a:ln>
          </p:spPr>
          <p:txBody>
            <a:bodyPr lIns="0" tIns="0" rIns="0"/>
            <a:lstStyle/>
            <a:p>
              <a:endParaRPr lang="zh-CN" altLang="en-US"/>
            </a:p>
          </p:txBody>
        </p:sp>
        <p:sp>
          <p:nvSpPr>
            <p:cNvPr id="1311" name="Freeform 50"/>
            <p:cNvSpPr>
              <a:spLocks/>
            </p:cNvSpPr>
            <p:nvPr/>
          </p:nvSpPr>
          <p:spPr bwMode="auto">
            <a:xfrm flipH="1">
              <a:off x="760" y="2036"/>
              <a:ext cx="81" cy="52"/>
            </a:xfrm>
            <a:custGeom>
              <a:avLst/>
              <a:gdLst>
                <a:gd name="T0" fmla="*/ 127 w 186"/>
                <a:gd name="T1" fmla="*/ 140 h 140"/>
                <a:gd name="T2" fmla="*/ 127 w 186"/>
                <a:gd name="T3" fmla="*/ 140 h 140"/>
                <a:gd name="T4" fmla="*/ 140 w 186"/>
                <a:gd name="T5" fmla="*/ 117 h 140"/>
                <a:gd name="T6" fmla="*/ 147 w 186"/>
                <a:gd name="T7" fmla="*/ 105 h 140"/>
                <a:gd name="T8" fmla="*/ 156 w 186"/>
                <a:gd name="T9" fmla="*/ 94 h 140"/>
                <a:gd name="T10" fmla="*/ 161 w 186"/>
                <a:gd name="T11" fmla="*/ 89 h 140"/>
                <a:gd name="T12" fmla="*/ 163 w 186"/>
                <a:gd name="T13" fmla="*/ 82 h 140"/>
                <a:gd name="T14" fmla="*/ 168 w 186"/>
                <a:gd name="T15" fmla="*/ 77 h 140"/>
                <a:gd name="T16" fmla="*/ 172 w 186"/>
                <a:gd name="T17" fmla="*/ 70 h 140"/>
                <a:gd name="T18" fmla="*/ 174 w 186"/>
                <a:gd name="T19" fmla="*/ 65 h 140"/>
                <a:gd name="T20" fmla="*/ 179 w 186"/>
                <a:gd name="T21" fmla="*/ 61 h 140"/>
                <a:gd name="T22" fmla="*/ 181 w 186"/>
                <a:gd name="T23" fmla="*/ 61 h 140"/>
                <a:gd name="T24" fmla="*/ 181 w 186"/>
                <a:gd name="T25" fmla="*/ 58 h 140"/>
                <a:gd name="T26" fmla="*/ 183 w 186"/>
                <a:gd name="T27" fmla="*/ 56 h 140"/>
                <a:gd name="T28" fmla="*/ 186 w 186"/>
                <a:gd name="T29" fmla="*/ 56 h 140"/>
                <a:gd name="T30" fmla="*/ 61 w 186"/>
                <a:gd name="T31" fmla="*/ 0 h 140"/>
                <a:gd name="T32" fmla="*/ 59 w 186"/>
                <a:gd name="T33" fmla="*/ 2 h 140"/>
                <a:gd name="T34" fmla="*/ 57 w 186"/>
                <a:gd name="T35" fmla="*/ 4 h 140"/>
                <a:gd name="T36" fmla="*/ 52 w 186"/>
                <a:gd name="T37" fmla="*/ 14 h 140"/>
                <a:gd name="T38" fmla="*/ 37 w 186"/>
                <a:gd name="T39" fmla="*/ 37 h 140"/>
                <a:gd name="T40" fmla="*/ 28 w 186"/>
                <a:gd name="T41" fmla="*/ 51 h 140"/>
                <a:gd name="T42" fmla="*/ 19 w 186"/>
                <a:gd name="T43" fmla="*/ 63 h 140"/>
                <a:gd name="T44" fmla="*/ 14 w 186"/>
                <a:gd name="T45" fmla="*/ 70 h 140"/>
                <a:gd name="T46" fmla="*/ 9 w 186"/>
                <a:gd name="T47" fmla="*/ 77 h 140"/>
                <a:gd name="T48" fmla="*/ 7 w 186"/>
                <a:gd name="T49" fmla="*/ 82 h 140"/>
                <a:gd name="T50" fmla="*/ 0 w 186"/>
                <a:gd name="T51" fmla="*/ 87 h 140"/>
                <a:gd name="T52" fmla="*/ 127 w 186"/>
                <a:gd name="T53" fmla="*/ 140 h 14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86"/>
                <a:gd name="T82" fmla="*/ 0 h 140"/>
                <a:gd name="T83" fmla="*/ 186 w 186"/>
                <a:gd name="T84" fmla="*/ 140 h 14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86" h="140">
                  <a:moveTo>
                    <a:pt x="127" y="140"/>
                  </a:moveTo>
                  <a:lnTo>
                    <a:pt x="127" y="140"/>
                  </a:lnTo>
                  <a:lnTo>
                    <a:pt x="140" y="117"/>
                  </a:lnTo>
                  <a:lnTo>
                    <a:pt x="147" y="105"/>
                  </a:lnTo>
                  <a:lnTo>
                    <a:pt x="156" y="94"/>
                  </a:lnTo>
                  <a:lnTo>
                    <a:pt x="161" y="89"/>
                  </a:lnTo>
                  <a:lnTo>
                    <a:pt x="163" y="82"/>
                  </a:lnTo>
                  <a:lnTo>
                    <a:pt x="168" y="77"/>
                  </a:lnTo>
                  <a:lnTo>
                    <a:pt x="172" y="70"/>
                  </a:lnTo>
                  <a:lnTo>
                    <a:pt x="174" y="65"/>
                  </a:lnTo>
                  <a:lnTo>
                    <a:pt x="179" y="61"/>
                  </a:lnTo>
                  <a:lnTo>
                    <a:pt x="181" y="61"/>
                  </a:lnTo>
                  <a:lnTo>
                    <a:pt x="181" y="58"/>
                  </a:lnTo>
                  <a:lnTo>
                    <a:pt x="183" y="56"/>
                  </a:lnTo>
                  <a:lnTo>
                    <a:pt x="186" y="56"/>
                  </a:lnTo>
                  <a:lnTo>
                    <a:pt x="61" y="0"/>
                  </a:lnTo>
                  <a:lnTo>
                    <a:pt x="59" y="2"/>
                  </a:lnTo>
                  <a:lnTo>
                    <a:pt x="57" y="4"/>
                  </a:lnTo>
                  <a:lnTo>
                    <a:pt x="52" y="14"/>
                  </a:lnTo>
                  <a:lnTo>
                    <a:pt x="37" y="37"/>
                  </a:lnTo>
                  <a:lnTo>
                    <a:pt x="28" y="51"/>
                  </a:lnTo>
                  <a:lnTo>
                    <a:pt x="19" y="63"/>
                  </a:lnTo>
                  <a:lnTo>
                    <a:pt x="14" y="70"/>
                  </a:lnTo>
                  <a:lnTo>
                    <a:pt x="9" y="77"/>
                  </a:lnTo>
                  <a:lnTo>
                    <a:pt x="7" y="82"/>
                  </a:lnTo>
                  <a:lnTo>
                    <a:pt x="0" y="87"/>
                  </a:lnTo>
                  <a:lnTo>
                    <a:pt x="127" y="140"/>
                  </a:lnTo>
                  <a:close/>
                </a:path>
              </a:pathLst>
            </a:custGeom>
            <a:solidFill>
              <a:srgbClr val="A5A5A5"/>
            </a:solidFill>
            <a:ln w="9525">
              <a:noFill/>
              <a:round/>
              <a:headEnd/>
              <a:tailEnd/>
            </a:ln>
          </p:spPr>
          <p:txBody>
            <a:bodyPr lIns="0" tIns="0" rIns="0"/>
            <a:lstStyle/>
            <a:p>
              <a:endParaRPr lang="zh-CN" altLang="en-US"/>
            </a:p>
          </p:txBody>
        </p:sp>
        <p:sp>
          <p:nvSpPr>
            <p:cNvPr id="1312" name="Freeform 51"/>
            <p:cNvSpPr>
              <a:spLocks/>
            </p:cNvSpPr>
            <p:nvPr/>
          </p:nvSpPr>
          <p:spPr bwMode="auto">
            <a:xfrm flipH="1">
              <a:off x="716" y="2026"/>
              <a:ext cx="47" cy="19"/>
            </a:xfrm>
            <a:custGeom>
              <a:avLst/>
              <a:gdLst>
                <a:gd name="T0" fmla="*/ 4 w 110"/>
                <a:gd name="T1" fmla="*/ 2 h 49"/>
                <a:gd name="T2" fmla="*/ 4 w 110"/>
                <a:gd name="T3" fmla="*/ 2 h 49"/>
                <a:gd name="T4" fmla="*/ 50 w 110"/>
                <a:gd name="T5" fmla="*/ 0 h 49"/>
                <a:gd name="T6" fmla="*/ 92 w 110"/>
                <a:gd name="T7" fmla="*/ 12 h 49"/>
                <a:gd name="T8" fmla="*/ 110 w 110"/>
                <a:gd name="T9" fmla="*/ 35 h 49"/>
                <a:gd name="T10" fmla="*/ 45 w 110"/>
                <a:gd name="T11" fmla="*/ 49 h 49"/>
                <a:gd name="T12" fmla="*/ 0 w 110"/>
                <a:gd name="T13" fmla="*/ 28 h 49"/>
                <a:gd name="T14" fmla="*/ 13 w 110"/>
                <a:gd name="T15" fmla="*/ 21 h 49"/>
                <a:gd name="T16" fmla="*/ 4 w 110"/>
                <a:gd name="T17" fmla="*/ 2 h 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0"/>
                <a:gd name="T28" fmla="*/ 0 h 49"/>
                <a:gd name="T29" fmla="*/ 110 w 110"/>
                <a:gd name="T30" fmla="*/ 49 h 4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0" h="49">
                  <a:moveTo>
                    <a:pt x="4" y="2"/>
                  </a:moveTo>
                  <a:lnTo>
                    <a:pt x="4" y="2"/>
                  </a:lnTo>
                  <a:lnTo>
                    <a:pt x="50" y="0"/>
                  </a:lnTo>
                  <a:lnTo>
                    <a:pt x="92" y="12"/>
                  </a:lnTo>
                  <a:lnTo>
                    <a:pt x="110" y="35"/>
                  </a:lnTo>
                  <a:lnTo>
                    <a:pt x="45" y="49"/>
                  </a:lnTo>
                  <a:lnTo>
                    <a:pt x="0" y="28"/>
                  </a:lnTo>
                  <a:lnTo>
                    <a:pt x="13" y="21"/>
                  </a:lnTo>
                  <a:lnTo>
                    <a:pt x="4" y="2"/>
                  </a:lnTo>
                  <a:close/>
                </a:path>
              </a:pathLst>
            </a:custGeom>
            <a:solidFill>
              <a:srgbClr val="000000"/>
            </a:solidFill>
            <a:ln w="9525">
              <a:noFill/>
              <a:round/>
              <a:headEnd/>
              <a:tailEnd/>
            </a:ln>
          </p:spPr>
          <p:txBody>
            <a:bodyPr lIns="0" tIns="0" rIns="0"/>
            <a:lstStyle/>
            <a:p>
              <a:endParaRPr lang="zh-CN" altLang="en-US"/>
            </a:p>
          </p:txBody>
        </p:sp>
        <p:sp>
          <p:nvSpPr>
            <p:cNvPr id="1313" name="Freeform 52"/>
            <p:cNvSpPr>
              <a:spLocks/>
            </p:cNvSpPr>
            <p:nvPr/>
          </p:nvSpPr>
          <p:spPr bwMode="auto">
            <a:xfrm flipH="1">
              <a:off x="716" y="2026"/>
              <a:ext cx="47" cy="19"/>
            </a:xfrm>
            <a:custGeom>
              <a:avLst/>
              <a:gdLst>
                <a:gd name="T0" fmla="*/ 4 w 110"/>
                <a:gd name="T1" fmla="*/ 2 h 49"/>
                <a:gd name="T2" fmla="*/ 50 w 110"/>
                <a:gd name="T3" fmla="*/ 0 h 49"/>
                <a:gd name="T4" fmla="*/ 92 w 110"/>
                <a:gd name="T5" fmla="*/ 12 h 49"/>
                <a:gd name="T6" fmla="*/ 110 w 110"/>
                <a:gd name="T7" fmla="*/ 35 h 49"/>
                <a:gd name="T8" fmla="*/ 45 w 110"/>
                <a:gd name="T9" fmla="*/ 49 h 49"/>
                <a:gd name="T10" fmla="*/ 0 w 110"/>
                <a:gd name="T11" fmla="*/ 28 h 49"/>
                <a:gd name="T12" fmla="*/ 13 w 110"/>
                <a:gd name="T13" fmla="*/ 21 h 49"/>
                <a:gd name="T14" fmla="*/ 4 w 110"/>
                <a:gd name="T15" fmla="*/ 2 h 49"/>
                <a:gd name="T16" fmla="*/ 0 60000 65536"/>
                <a:gd name="T17" fmla="*/ 0 60000 65536"/>
                <a:gd name="T18" fmla="*/ 0 60000 65536"/>
                <a:gd name="T19" fmla="*/ 0 60000 65536"/>
                <a:gd name="T20" fmla="*/ 0 60000 65536"/>
                <a:gd name="T21" fmla="*/ 0 60000 65536"/>
                <a:gd name="T22" fmla="*/ 0 60000 65536"/>
                <a:gd name="T23" fmla="*/ 0 60000 65536"/>
                <a:gd name="T24" fmla="*/ 0 w 110"/>
                <a:gd name="T25" fmla="*/ 0 h 49"/>
                <a:gd name="T26" fmla="*/ 110 w 110"/>
                <a:gd name="T27" fmla="*/ 49 h 4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0" h="49">
                  <a:moveTo>
                    <a:pt x="4" y="2"/>
                  </a:moveTo>
                  <a:lnTo>
                    <a:pt x="50" y="0"/>
                  </a:lnTo>
                  <a:lnTo>
                    <a:pt x="92" y="12"/>
                  </a:lnTo>
                  <a:lnTo>
                    <a:pt x="110" y="35"/>
                  </a:lnTo>
                  <a:lnTo>
                    <a:pt x="45" y="49"/>
                  </a:lnTo>
                  <a:lnTo>
                    <a:pt x="0" y="28"/>
                  </a:lnTo>
                  <a:lnTo>
                    <a:pt x="13" y="21"/>
                  </a:lnTo>
                  <a:lnTo>
                    <a:pt x="4" y="2"/>
                  </a:lnTo>
                </a:path>
              </a:pathLst>
            </a:custGeom>
            <a:noFill/>
            <a:ln w="3175">
              <a:solidFill>
                <a:srgbClr val="000000"/>
              </a:solidFill>
              <a:round/>
              <a:headEnd/>
              <a:tailEnd/>
            </a:ln>
          </p:spPr>
          <p:txBody>
            <a:bodyPr lIns="0" tIns="0" rIns="0"/>
            <a:lstStyle/>
            <a:p>
              <a:endParaRPr lang="zh-CN" altLang="en-US"/>
            </a:p>
          </p:txBody>
        </p:sp>
        <p:sp>
          <p:nvSpPr>
            <p:cNvPr id="1314" name="Freeform 53"/>
            <p:cNvSpPr>
              <a:spLocks/>
            </p:cNvSpPr>
            <p:nvPr/>
          </p:nvSpPr>
          <p:spPr bwMode="auto">
            <a:xfrm flipH="1">
              <a:off x="743" y="2028"/>
              <a:ext cx="18" cy="16"/>
            </a:xfrm>
            <a:custGeom>
              <a:avLst/>
              <a:gdLst>
                <a:gd name="T0" fmla="*/ 3 w 43"/>
                <a:gd name="T1" fmla="*/ 0 h 42"/>
                <a:gd name="T2" fmla="*/ 3 w 43"/>
                <a:gd name="T3" fmla="*/ 0 h 42"/>
                <a:gd name="T4" fmla="*/ 0 w 43"/>
                <a:gd name="T5" fmla="*/ 23 h 42"/>
                <a:gd name="T6" fmla="*/ 43 w 43"/>
                <a:gd name="T7" fmla="*/ 42 h 42"/>
                <a:gd name="T8" fmla="*/ 43 w 43"/>
                <a:gd name="T9" fmla="*/ 16 h 42"/>
                <a:gd name="T10" fmla="*/ 3 w 43"/>
                <a:gd name="T11" fmla="*/ 0 h 42"/>
                <a:gd name="T12" fmla="*/ 0 60000 65536"/>
                <a:gd name="T13" fmla="*/ 0 60000 65536"/>
                <a:gd name="T14" fmla="*/ 0 60000 65536"/>
                <a:gd name="T15" fmla="*/ 0 60000 65536"/>
                <a:gd name="T16" fmla="*/ 0 60000 65536"/>
                <a:gd name="T17" fmla="*/ 0 60000 65536"/>
                <a:gd name="T18" fmla="*/ 0 w 43"/>
                <a:gd name="T19" fmla="*/ 0 h 42"/>
                <a:gd name="T20" fmla="*/ 43 w 43"/>
                <a:gd name="T21" fmla="*/ 42 h 42"/>
              </a:gdLst>
              <a:ahLst/>
              <a:cxnLst>
                <a:cxn ang="T12">
                  <a:pos x="T0" y="T1"/>
                </a:cxn>
                <a:cxn ang="T13">
                  <a:pos x="T2" y="T3"/>
                </a:cxn>
                <a:cxn ang="T14">
                  <a:pos x="T4" y="T5"/>
                </a:cxn>
                <a:cxn ang="T15">
                  <a:pos x="T6" y="T7"/>
                </a:cxn>
                <a:cxn ang="T16">
                  <a:pos x="T8" y="T9"/>
                </a:cxn>
                <a:cxn ang="T17">
                  <a:pos x="T10" y="T11"/>
                </a:cxn>
              </a:cxnLst>
              <a:rect l="T18" t="T19" r="T20" b="T21"/>
              <a:pathLst>
                <a:path w="43" h="42">
                  <a:moveTo>
                    <a:pt x="3" y="0"/>
                  </a:moveTo>
                  <a:lnTo>
                    <a:pt x="3" y="0"/>
                  </a:lnTo>
                  <a:lnTo>
                    <a:pt x="0" y="23"/>
                  </a:lnTo>
                  <a:lnTo>
                    <a:pt x="43" y="42"/>
                  </a:lnTo>
                  <a:lnTo>
                    <a:pt x="43" y="16"/>
                  </a:lnTo>
                  <a:lnTo>
                    <a:pt x="3" y="0"/>
                  </a:lnTo>
                  <a:close/>
                </a:path>
              </a:pathLst>
            </a:custGeom>
            <a:solidFill>
              <a:srgbClr val="B2B2B2"/>
            </a:solidFill>
            <a:ln w="9525">
              <a:noFill/>
              <a:round/>
              <a:headEnd/>
              <a:tailEnd/>
            </a:ln>
          </p:spPr>
          <p:txBody>
            <a:bodyPr lIns="0" tIns="0" rIns="0"/>
            <a:lstStyle/>
            <a:p>
              <a:endParaRPr lang="zh-CN" altLang="en-US"/>
            </a:p>
          </p:txBody>
        </p:sp>
        <p:sp>
          <p:nvSpPr>
            <p:cNvPr id="1315" name="Line 54"/>
            <p:cNvSpPr>
              <a:spLocks noChangeShapeType="1"/>
            </p:cNvSpPr>
            <p:nvPr/>
          </p:nvSpPr>
          <p:spPr bwMode="auto">
            <a:xfrm flipH="1">
              <a:off x="745" y="2037"/>
              <a:ext cx="19" cy="8"/>
            </a:xfrm>
            <a:prstGeom prst="line">
              <a:avLst/>
            </a:prstGeom>
            <a:noFill/>
            <a:ln w="3175">
              <a:solidFill>
                <a:srgbClr val="E5E5E5"/>
              </a:solidFill>
              <a:round/>
              <a:headEnd/>
              <a:tailEnd/>
            </a:ln>
          </p:spPr>
          <p:txBody>
            <a:bodyPr lIns="0" tIns="0" rIns="0"/>
            <a:lstStyle/>
            <a:p>
              <a:endParaRPr lang="zh-CN" altLang="en-US"/>
            </a:p>
          </p:txBody>
        </p:sp>
        <p:sp>
          <p:nvSpPr>
            <p:cNvPr id="1316" name="Line 55"/>
            <p:cNvSpPr>
              <a:spLocks noChangeShapeType="1"/>
            </p:cNvSpPr>
            <p:nvPr/>
          </p:nvSpPr>
          <p:spPr bwMode="auto">
            <a:xfrm flipH="1">
              <a:off x="744" y="2027"/>
              <a:ext cx="18" cy="7"/>
            </a:xfrm>
            <a:prstGeom prst="line">
              <a:avLst/>
            </a:prstGeom>
            <a:noFill/>
            <a:ln w="3175">
              <a:solidFill>
                <a:srgbClr val="E5E5E5"/>
              </a:solidFill>
              <a:round/>
              <a:headEnd/>
              <a:tailEnd/>
            </a:ln>
          </p:spPr>
          <p:txBody>
            <a:bodyPr lIns="0" tIns="0" rIns="0"/>
            <a:lstStyle/>
            <a:p>
              <a:endParaRPr lang="zh-CN" altLang="en-US"/>
            </a:p>
          </p:txBody>
        </p:sp>
        <p:sp>
          <p:nvSpPr>
            <p:cNvPr id="1317" name="Line 56"/>
            <p:cNvSpPr>
              <a:spLocks noChangeShapeType="1"/>
            </p:cNvSpPr>
            <p:nvPr/>
          </p:nvSpPr>
          <p:spPr bwMode="auto">
            <a:xfrm flipH="1">
              <a:off x="742" y="2035"/>
              <a:ext cx="1" cy="7"/>
            </a:xfrm>
            <a:prstGeom prst="line">
              <a:avLst/>
            </a:prstGeom>
            <a:noFill/>
            <a:ln w="3175">
              <a:solidFill>
                <a:srgbClr val="FFFFFF"/>
              </a:solidFill>
              <a:round/>
              <a:headEnd/>
              <a:tailEnd/>
            </a:ln>
          </p:spPr>
          <p:txBody>
            <a:bodyPr lIns="0" tIns="0" rIns="0"/>
            <a:lstStyle/>
            <a:p>
              <a:endParaRPr lang="zh-CN" altLang="en-US"/>
            </a:p>
          </p:txBody>
        </p:sp>
        <p:sp>
          <p:nvSpPr>
            <p:cNvPr id="1318" name="Freeform 57"/>
            <p:cNvSpPr>
              <a:spLocks/>
            </p:cNvSpPr>
            <p:nvPr/>
          </p:nvSpPr>
          <p:spPr bwMode="auto">
            <a:xfrm flipH="1">
              <a:off x="831" y="2086"/>
              <a:ext cx="45" cy="9"/>
            </a:xfrm>
            <a:custGeom>
              <a:avLst/>
              <a:gdLst>
                <a:gd name="T0" fmla="*/ 0 w 104"/>
                <a:gd name="T1" fmla="*/ 16 h 23"/>
                <a:gd name="T2" fmla="*/ 0 w 104"/>
                <a:gd name="T3" fmla="*/ 16 h 23"/>
                <a:gd name="T4" fmla="*/ 0 w 104"/>
                <a:gd name="T5" fmla="*/ 16 h 23"/>
                <a:gd name="T6" fmla="*/ 0 w 104"/>
                <a:gd name="T7" fmla="*/ 16 h 23"/>
                <a:gd name="T8" fmla="*/ 0 w 104"/>
                <a:gd name="T9" fmla="*/ 14 h 23"/>
                <a:gd name="T10" fmla="*/ 5 w 104"/>
                <a:gd name="T11" fmla="*/ 12 h 23"/>
                <a:gd name="T12" fmla="*/ 9 w 104"/>
                <a:gd name="T13" fmla="*/ 12 h 23"/>
                <a:gd name="T14" fmla="*/ 14 w 104"/>
                <a:gd name="T15" fmla="*/ 9 h 23"/>
                <a:gd name="T16" fmla="*/ 18 w 104"/>
                <a:gd name="T17" fmla="*/ 9 h 23"/>
                <a:gd name="T18" fmla="*/ 30 w 104"/>
                <a:gd name="T19" fmla="*/ 9 h 23"/>
                <a:gd name="T20" fmla="*/ 43 w 104"/>
                <a:gd name="T21" fmla="*/ 7 h 23"/>
                <a:gd name="T22" fmla="*/ 68 w 104"/>
                <a:gd name="T23" fmla="*/ 2 h 23"/>
                <a:gd name="T24" fmla="*/ 79 w 104"/>
                <a:gd name="T25" fmla="*/ 0 h 23"/>
                <a:gd name="T26" fmla="*/ 88 w 104"/>
                <a:gd name="T27" fmla="*/ 0 h 23"/>
                <a:gd name="T28" fmla="*/ 95 w 104"/>
                <a:gd name="T29" fmla="*/ 0 h 23"/>
                <a:gd name="T30" fmla="*/ 97 w 104"/>
                <a:gd name="T31" fmla="*/ 0 h 23"/>
                <a:gd name="T32" fmla="*/ 100 w 104"/>
                <a:gd name="T33" fmla="*/ 2 h 23"/>
                <a:gd name="T34" fmla="*/ 102 w 104"/>
                <a:gd name="T35" fmla="*/ 2 h 23"/>
                <a:gd name="T36" fmla="*/ 104 w 104"/>
                <a:gd name="T37" fmla="*/ 4 h 23"/>
                <a:gd name="T38" fmla="*/ 104 w 104"/>
                <a:gd name="T39" fmla="*/ 4 h 23"/>
                <a:gd name="T40" fmla="*/ 104 w 104"/>
                <a:gd name="T41" fmla="*/ 7 h 23"/>
                <a:gd name="T42" fmla="*/ 104 w 104"/>
                <a:gd name="T43" fmla="*/ 7 h 23"/>
                <a:gd name="T44" fmla="*/ 102 w 104"/>
                <a:gd name="T45" fmla="*/ 9 h 23"/>
                <a:gd name="T46" fmla="*/ 100 w 104"/>
                <a:gd name="T47" fmla="*/ 9 h 23"/>
                <a:gd name="T48" fmla="*/ 100 w 104"/>
                <a:gd name="T49" fmla="*/ 9 h 23"/>
                <a:gd name="T50" fmla="*/ 95 w 104"/>
                <a:gd name="T51" fmla="*/ 9 h 23"/>
                <a:gd name="T52" fmla="*/ 90 w 104"/>
                <a:gd name="T53" fmla="*/ 9 h 23"/>
                <a:gd name="T54" fmla="*/ 75 w 104"/>
                <a:gd name="T55" fmla="*/ 12 h 23"/>
                <a:gd name="T56" fmla="*/ 52 w 104"/>
                <a:gd name="T57" fmla="*/ 16 h 23"/>
                <a:gd name="T58" fmla="*/ 21 w 104"/>
                <a:gd name="T59" fmla="*/ 21 h 23"/>
                <a:gd name="T60" fmla="*/ 16 w 104"/>
                <a:gd name="T61" fmla="*/ 21 h 23"/>
                <a:gd name="T62" fmla="*/ 14 w 104"/>
                <a:gd name="T63" fmla="*/ 23 h 23"/>
                <a:gd name="T64" fmla="*/ 9 w 104"/>
                <a:gd name="T65" fmla="*/ 21 h 23"/>
                <a:gd name="T66" fmla="*/ 9 w 104"/>
                <a:gd name="T67" fmla="*/ 21 h 23"/>
                <a:gd name="T68" fmla="*/ 5 w 104"/>
                <a:gd name="T69" fmla="*/ 21 h 23"/>
                <a:gd name="T70" fmla="*/ 0 w 104"/>
                <a:gd name="T71" fmla="*/ 16 h 2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04"/>
                <a:gd name="T109" fmla="*/ 0 h 23"/>
                <a:gd name="T110" fmla="*/ 104 w 104"/>
                <a:gd name="T111" fmla="*/ 23 h 2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04" h="23">
                  <a:moveTo>
                    <a:pt x="0" y="16"/>
                  </a:moveTo>
                  <a:lnTo>
                    <a:pt x="0" y="16"/>
                  </a:lnTo>
                  <a:lnTo>
                    <a:pt x="0" y="14"/>
                  </a:lnTo>
                  <a:lnTo>
                    <a:pt x="2" y="14"/>
                  </a:lnTo>
                  <a:lnTo>
                    <a:pt x="5" y="12"/>
                  </a:lnTo>
                  <a:lnTo>
                    <a:pt x="7" y="12"/>
                  </a:lnTo>
                  <a:lnTo>
                    <a:pt x="9" y="12"/>
                  </a:lnTo>
                  <a:lnTo>
                    <a:pt x="11" y="9"/>
                  </a:lnTo>
                  <a:lnTo>
                    <a:pt x="14" y="9"/>
                  </a:lnTo>
                  <a:lnTo>
                    <a:pt x="18" y="9"/>
                  </a:lnTo>
                  <a:lnTo>
                    <a:pt x="27" y="9"/>
                  </a:lnTo>
                  <a:lnTo>
                    <a:pt x="30" y="9"/>
                  </a:lnTo>
                  <a:lnTo>
                    <a:pt x="34" y="9"/>
                  </a:lnTo>
                  <a:lnTo>
                    <a:pt x="43" y="7"/>
                  </a:lnTo>
                  <a:lnTo>
                    <a:pt x="63" y="2"/>
                  </a:lnTo>
                  <a:lnTo>
                    <a:pt x="68" y="2"/>
                  </a:lnTo>
                  <a:lnTo>
                    <a:pt x="72" y="2"/>
                  </a:lnTo>
                  <a:lnTo>
                    <a:pt x="79" y="0"/>
                  </a:lnTo>
                  <a:lnTo>
                    <a:pt x="81" y="0"/>
                  </a:lnTo>
                  <a:lnTo>
                    <a:pt x="88" y="0"/>
                  </a:lnTo>
                  <a:lnTo>
                    <a:pt x="90" y="0"/>
                  </a:lnTo>
                  <a:lnTo>
                    <a:pt x="95" y="0"/>
                  </a:lnTo>
                  <a:lnTo>
                    <a:pt x="97" y="0"/>
                  </a:lnTo>
                  <a:lnTo>
                    <a:pt x="100" y="0"/>
                  </a:lnTo>
                  <a:lnTo>
                    <a:pt x="100" y="2"/>
                  </a:lnTo>
                  <a:lnTo>
                    <a:pt x="102" y="2"/>
                  </a:lnTo>
                  <a:lnTo>
                    <a:pt x="104" y="4"/>
                  </a:lnTo>
                  <a:lnTo>
                    <a:pt x="104" y="7"/>
                  </a:lnTo>
                  <a:lnTo>
                    <a:pt x="102" y="9"/>
                  </a:lnTo>
                  <a:lnTo>
                    <a:pt x="100" y="9"/>
                  </a:lnTo>
                  <a:lnTo>
                    <a:pt x="97" y="9"/>
                  </a:lnTo>
                  <a:lnTo>
                    <a:pt x="95" y="9"/>
                  </a:lnTo>
                  <a:lnTo>
                    <a:pt x="90" y="9"/>
                  </a:lnTo>
                  <a:lnTo>
                    <a:pt x="84" y="9"/>
                  </a:lnTo>
                  <a:lnTo>
                    <a:pt x="75" y="12"/>
                  </a:lnTo>
                  <a:lnTo>
                    <a:pt x="63" y="14"/>
                  </a:lnTo>
                  <a:lnTo>
                    <a:pt x="52" y="16"/>
                  </a:lnTo>
                  <a:lnTo>
                    <a:pt x="30" y="19"/>
                  </a:lnTo>
                  <a:lnTo>
                    <a:pt x="21" y="21"/>
                  </a:lnTo>
                  <a:lnTo>
                    <a:pt x="18" y="21"/>
                  </a:lnTo>
                  <a:lnTo>
                    <a:pt x="16" y="21"/>
                  </a:lnTo>
                  <a:lnTo>
                    <a:pt x="14" y="23"/>
                  </a:lnTo>
                  <a:lnTo>
                    <a:pt x="9" y="23"/>
                  </a:lnTo>
                  <a:lnTo>
                    <a:pt x="9" y="21"/>
                  </a:lnTo>
                  <a:lnTo>
                    <a:pt x="7" y="21"/>
                  </a:lnTo>
                  <a:lnTo>
                    <a:pt x="5" y="21"/>
                  </a:lnTo>
                  <a:lnTo>
                    <a:pt x="2" y="19"/>
                  </a:lnTo>
                  <a:lnTo>
                    <a:pt x="0" y="16"/>
                  </a:lnTo>
                  <a:close/>
                </a:path>
              </a:pathLst>
            </a:custGeom>
            <a:solidFill>
              <a:srgbClr val="323232"/>
            </a:solidFill>
            <a:ln w="9525">
              <a:noFill/>
              <a:round/>
              <a:headEnd/>
              <a:tailEnd/>
            </a:ln>
          </p:spPr>
          <p:txBody>
            <a:bodyPr lIns="0" tIns="0" rIns="0"/>
            <a:lstStyle/>
            <a:p>
              <a:endParaRPr lang="zh-CN" altLang="en-US"/>
            </a:p>
          </p:txBody>
        </p:sp>
        <p:sp>
          <p:nvSpPr>
            <p:cNvPr id="1319" name="Freeform 58"/>
            <p:cNvSpPr>
              <a:spLocks/>
            </p:cNvSpPr>
            <p:nvPr/>
          </p:nvSpPr>
          <p:spPr bwMode="auto">
            <a:xfrm flipH="1">
              <a:off x="817" y="2092"/>
              <a:ext cx="47" cy="8"/>
            </a:xfrm>
            <a:custGeom>
              <a:avLst/>
              <a:gdLst>
                <a:gd name="T0" fmla="*/ 0 w 109"/>
                <a:gd name="T1" fmla="*/ 19 h 21"/>
                <a:gd name="T2" fmla="*/ 0 w 109"/>
                <a:gd name="T3" fmla="*/ 17 h 21"/>
                <a:gd name="T4" fmla="*/ 0 w 109"/>
                <a:gd name="T5" fmla="*/ 17 h 21"/>
                <a:gd name="T6" fmla="*/ 0 w 109"/>
                <a:gd name="T7" fmla="*/ 17 h 21"/>
                <a:gd name="T8" fmla="*/ 0 w 109"/>
                <a:gd name="T9" fmla="*/ 14 h 21"/>
                <a:gd name="T10" fmla="*/ 3 w 109"/>
                <a:gd name="T11" fmla="*/ 12 h 21"/>
                <a:gd name="T12" fmla="*/ 7 w 109"/>
                <a:gd name="T13" fmla="*/ 12 h 21"/>
                <a:gd name="T14" fmla="*/ 12 w 109"/>
                <a:gd name="T15" fmla="*/ 10 h 21"/>
                <a:gd name="T16" fmla="*/ 21 w 109"/>
                <a:gd name="T17" fmla="*/ 10 h 21"/>
                <a:gd name="T18" fmla="*/ 27 w 109"/>
                <a:gd name="T19" fmla="*/ 10 h 21"/>
                <a:gd name="T20" fmla="*/ 36 w 109"/>
                <a:gd name="T21" fmla="*/ 7 h 21"/>
                <a:gd name="T22" fmla="*/ 54 w 109"/>
                <a:gd name="T23" fmla="*/ 5 h 21"/>
                <a:gd name="T24" fmla="*/ 77 w 109"/>
                <a:gd name="T25" fmla="*/ 0 h 21"/>
                <a:gd name="T26" fmla="*/ 88 w 109"/>
                <a:gd name="T27" fmla="*/ 0 h 21"/>
                <a:gd name="T28" fmla="*/ 95 w 109"/>
                <a:gd name="T29" fmla="*/ 0 h 21"/>
                <a:gd name="T30" fmla="*/ 102 w 109"/>
                <a:gd name="T31" fmla="*/ 0 h 21"/>
                <a:gd name="T32" fmla="*/ 106 w 109"/>
                <a:gd name="T33" fmla="*/ 0 h 21"/>
                <a:gd name="T34" fmla="*/ 109 w 109"/>
                <a:gd name="T35" fmla="*/ 3 h 21"/>
                <a:gd name="T36" fmla="*/ 109 w 109"/>
                <a:gd name="T37" fmla="*/ 5 h 21"/>
                <a:gd name="T38" fmla="*/ 109 w 109"/>
                <a:gd name="T39" fmla="*/ 5 h 21"/>
                <a:gd name="T40" fmla="*/ 109 w 109"/>
                <a:gd name="T41" fmla="*/ 7 h 21"/>
                <a:gd name="T42" fmla="*/ 109 w 109"/>
                <a:gd name="T43" fmla="*/ 7 h 21"/>
                <a:gd name="T44" fmla="*/ 109 w 109"/>
                <a:gd name="T45" fmla="*/ 10 h 21"/>
                <a:gd name="T46" fmla="*/ 104 w 109"/>
                <a:gd name="T47" fmla="*/ 10 h 21"/>
                <a:gd name="T48" fmla="*/ 100 w 109"/>
                <a:gd name="T49" fmla="*/ 10 h 21"/>
                <a:gd name="T50" fmla="*/ 93 w 109"/>
                <a:gd name="T51" fmla="*/ 10 h 21"/>
                <a:gd name="T52" fmla="*/ 84 w 109"/>
                <a:gd name="T53" fmla="*/ 10 h 21"/>
                <a:gd name="T54" fmla="*/ 68 w 109"/>
                <a:gd name="T55" fmla="*/ 14 h 21"/>
                <a:gd name="T56" fmla="*/ 32 w 109"/>
                <a:gd name="T57" fmla="*/ 19 h 21"/>
                <a:gd name="T58" fmla="*/ 18 w 109"/>
                <a:gd name="T59" fmla="*/ 21 h 21"/>
                <a:gd name="T60" fmla="*/ 16 w 109"/>
                <a:gd name="T61" fmla="*/ 21 h 21"/>
                <a:gd name="T62" fmla="*/ 12 w 109"/>
                <a:gd name="T63" fmla="*/ 21 h 21"/>
                <a:gd name="T64" fmla="*/ 9 w 109"/>
                <a:gd name="T65" fmla="*/ 21 h 21"/>
                <a:gd name="T66" fmla="*/ 7 w 109"/>
                <a:gd name="T67" fmla="*/ 19 h 21"/>
                <a:gd name="T68" fmla="*/ 0 w 109"/>
                <a:gd name="T69" fmla="*/ 19 h 2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9"/>
                <a:gd name="T106" fmla="*/ 0 h 21"/>
                <a:gd name="T107" fmla="*/ 109 w 109"/>
                <a:gd name="T108" fmla="*/ 21 h 2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9" h="21">
                  <a:moveTo>
                    <a:pt x="0" y="19"/>
                  </a:moveTo>
                  <a:lnTo>
                    <a:pt x="0" y="19"/>
                  </a:lnTo>
                  <a:lnTo>
                    <a:pt x="0" y="17"/>
                  </a:lnTo>
                  <a:lnTo>
                    <a:pt x="0" y="14"/>
                  </a:lnTo>
                  <a:lnTo>
                    <a:pt x="3" y="12"/>
                  </a:lnTo>
                  <a:lnTo>
                    <a:pt x="5" y="12"/>
                  </a:lnTo>
                  <a:lnTo>
                    <a:pt x="7" y="12"/>
                  </a:lnTo>
                  <a:lnTo>
                    <a:pt x="9" y="10"/>
                  </a:lnTo>
                  <a:lnTo>
                    <a:pt x="12" y="10"/>
                  </a:lnTo>
                  <a:lnTo>
                    <a:pt x="14" y="10"/>
                  </a:lnTo>
                  <a:lnTo>
                    <a:pt x="21" y="10"/>
                  </a:lnTo>
                  <a:lnTo>
                    <a:pt x="23" y="10"/>
                  </a:lnTo>
                  <a:lnTo>
                    <a:pt x="27" y="10"/>
                  </a:lnTo>
                  <a:lnTo>
                    <a:pt x="30" y="10"/>
                  </a:lnTo>
                  <a:lnTo>
                    <a:pt x="36" y="7"/>
                  </a:lnTo>
                  <a:lnTo>
                    <a:pt x="45" y="5"/>
                  </a:lnTo>
                  <a:lnTo>
                    <a:pt x="54" y="5"/>
                  </a:lnTo>
                  <a:lnTo>
                    <a:pt x="66" y="3"/>
                  </a:lnTo>
                  <a:lnTo>
                    <a:pt x="77" y="0"/>
                  </a:lnTo>
                  <a:lnTo>
                    <a:pt x="82" y="0"/>
                  </a:lnTo>
                  <a:lnTo>
                    <a:pt x="88" y="0"/>
                  </a:lnTo>
                  <a:lnTo>
                    <a:pt x="91" y="0"/>
                  </a:lnTo>
                  <a:lnTo>
                    <a:pt x="95" y="0"/>
                  </a:lnTo>
                  <a:lnTo>
                    <a:pt x="100" y="0"/>
                  </a:lnTo>
                  <a:lnTo>
                    <a:pt x="102" y="0"/>
                  </a:lnTo>
                  <a:lnTo>
                    <a:pt x="104" y="0"/>
                  </a:lnTo>
                  <a:lnTo>
                    <a:pt x="106" y="0"/>
                  </a:lnTo>
                  <a:lnTo>
                    <a:pt x="109" y="3"/>
                  </a:lnTo>
                  <a:lnTo>
                    <a:pt x="109" y="5"/>
                  </a:lnTo>
                  <a:lnTo>
                    <a:pt x="109" y="7"/>
                  </a:lnTo>
                  <a:lnTo>
                    <a:pt x="109" y="10"/>
                  </a:lnTo>
                  <a:lnTo>
                    <a:pt x="106" y="10"/>
                  </a:lnTo>
                  <a:lnTo>
                    <a:pt x="104" y="10"/>
                  </a:lnTo>
                  <a:lnTo>
                    <a:pt x="102" y="10"/>
                  </a:lnTo>
                  <a:lnTo>
                    <a:pt x="100" y="10"/>
                  </a:lnTo>
                  <a:lnTo>
                    <a:pt x="97" y="10"/>
                  </a:lnTo>
                  <a:lnTo>
                    <a:pt x="93" y="10"/>
                  </a:lnTo>
                  <a:lnTo>
                    <a:pt x="91" y="10"/>
                  </a:lnTo>
                  <a:lnTo>
                    <a:pt x="84" y="10"/>
                  </a:lnTo>
                  <a:lnTo>
                    <a:pt x="79" y="12"/>
                  </a:lnTo>
                  <a:lnTo>
                    <a:pt x="68" y="14"/>
                  </a:lnTo>
                  <a:lnTo>
                    <a:pt x="54" y="17"/>
                  </a:lnTo>
                  <a:lnTo>
                    <a:pt x="32" y="19"/>
                  </a:lnTo>
                  <a:lnTo>
                    <a:pt x="23" y="21"/>
                  </a:lnTo>
                  <a:lnTo>
                    <a:pt x="18" y="21"/>
                  </a:lnTo>
                  <a:lnTo>
                    <a:pt x="16" y="21"/>
                  </a:lnTo>
                  <a:lnTo>
                    <a:pt x="14" y="21"/>
                  </a:lnTo>
                  <a:lnTo>
                    <a:pt x="12" y="21"/>
                  </a:lnTo>
                  <a:lnTo>
                    <a:pt x="9" y="21"/>
                  </a:lnTo>
                  <a:lnTo>
                    <a:pt x="7" y="19"/>
                  </a:lnTo>
                  <a:lnTo>
                    <a:pt x="3" y="19"/>
                  </a:lnTo>
                  <a:lnTo>
                    <a:pt x="0" y="19"/>
                  </a:lnTo>
                  <a:close/>
                </a:path>
              </a:pathLst>
            </a:custGeom>
            <a:solidFill>
              <a:srgbClr val="323232"/>
            </a:solidFill>
            <a:ln w="9525">
              <a:noFill/>
              <a:round/>
              <a:headEnd/>
              <a:tailEnd/>
            </a:ln>
          </p:spPr>
          <p:txBody>
            <a:bodyPr lIns="0" tIns="0" rIns="0"/>
            <a:lstStyle/>
            <a:p>
              <a:endParaRPr lang="zh-CN" altLang="en-US"/>
            </a:p>
          </p:txBody>
        </p:sp>
        <p:sp>
          <p:nvSpPr>
            <p:cNvPr id="1320" name="Line 59"/>
            <p:cNvSpPr>
              <a:spLocks noChangeShapeType="1"/>
            </p:cNvSpPr>
            <p:nvPr/>
          </p:nvSpPr>
          <p:spPr bwMode="auto">
            <a:xfrm flipH="1" flipV="1">
              <a:off x="860" y="2092"/>
              <a:ext cx="8" cy="0"/>
            </a:xfrm>
            <a:prstGeom prst="line">
              <a:avLst/>
            </a:prstGeom>
            <a:noFill/>
            <a:ln w="3175">
              <a:solidFill>
                <a:srgbClr val="000000"/>
              </a:solidFill>
              <a:round/>
              <a:headEnd/>
              <a:tailEnd/>
            </a:ln>
          </p:spPr>
          <p:txBody>
            <a:bodyPr lIns="0" tIns="0" rIns="0"/>
            <a:lstStyle/>
            <a:p>
              <a:endParaRPr lang="zh-CN" altLang="en-US"/>
            </a:p>
          </p:txBody>
        </p:sp>
        <p:sp>
          <p:nvSpPr>
            <p:cNvPr id="1321" name="Line 60"/>
            <p:cNvSpPr>
              <a:spLocks noChangeShapeType="1"/>
            </p:cNvSpPr>
            <p:nvPr/>
          </p:nvSpPr>
          <p:spPr bwMode="auto">
            <a:xfrm flipH="1" flipV="1">
              <a:off x="860" y="2091"/>
              <a:ext cx="8" cy="1"/>
            </a:xfrm>
            <a:prstGeom prst="line">
              <a:avLst/>
            </a:prstGeom>
            <a:noFill/>
            <a:ln w="3175">
              <a:solidFill>
                <a:srgbClr val="CBCBCB"/>
              </a:solidFill>
              <a:round/>
              <a:headEnd/>
              <a:tailEnd/>
            </a:ln>
          </p:spPr>
          <p:txBody>
            <a:bodyPr lIns="0" tIns="0" rIns="0"/>
            <a:lstStyle/>
            <a:p>
              <a:endParaRPr lang="zh-CN" altLang="en-US"/>
            </a:p>
          </p:txBody>
        </p:sp>
        <p:sp>
          <p:nvSpPr>
            <p:cNvPr id="1322" name="Line 61"/>
            <p:cNvSpPr>
              <a:spLocks noChangeShapeType="1"/>
            </p:cNvSpPr>
            <p:nvPr/>
          </p:nvSpPr>
          <p:spPr bwMode="auto">
            <a:xfrm flipH="1" flipV="1">
              <a:off x="841" y="2089"/>
              <a:ext cx="7" cy="1"/>
            </a:xfrm>
            <a:prstGeom prst="line">
              <a:avLst/>
            </a:prstGeom>
            <a:noFill/>
            <a:ln w="3175">
              <a:solidFill>
                <a:srgbClr val="000000"/>
              </a:solidFill>
              <a:round/>
              <a:headEnd/>
              <a:tailEnd/>
            </a:ln>
          </p:spPr>
          <p:txBody>
            <a:bodyPr lIns="0" tIns="0" rIns="0"/>
            <a:lstStyle/>
            <a:p>
              <a:endParaRPr lang="zh-CN" altLang="en-US"/>
            </a:p>
          </p:txBody>
        </p:sp>
        <p:sp>
          <p:nvSpPr>
            <p:cNvPr id="1323" name="Line 62"/>
            <p:cNvSpPr>
              <a:spLocks noChangeShapeType="1"/>
            </p:cNvSpPr>
            <p:nvPr/>
          </p:nvSpPr>
          <p:spPr bwMode="auto">
            <a:xfrm flipH="1" flipV="1">
              <a:off x="841" y="2087"/>
              <a:ext cx="7" cy="2"/>
            </a:xfrm>
            <a:prstGeom prst="line">
              <a:avLst/>
            </a:prstGeom>
            <a:noFill/>
            <a:ln w="3175">
              <a:solidFill>
                <a:srgbClr val="CBCBCB"/>
              </a:solidFill>
              <a:round/>
              <a:headEnd/>
              <a:tailEnd/>
            </a:ln>
          </p:spPr>
          <p:txBody>
            <a:bodyPr lIns="0" tIns="0" rIns="0"/>
            <a:lstStyle/>
            <a:p>
              <a:endParaRPr lang="zh-CN" altLang="en-US"/>
            </a:p>
          </p:txBody>
        </p:sp>
        <p:sp>
          <p:nvSpPr>
            <p:cNvPr id="1324" name="Line 63"/>
            <p:cNvSpPr>
              <a:spLocks noChangeShapeType="1"/>
            </p:cNvSpPr>
            <p:nvPr/>
          </p:nvSpPr>
          <p:spPr bwMode="auto">
            <a:xfrm flipH="1" flipV="1">
              <a:off x="825" y="2094"/>
              <a:ext cx="7" cy="1"/>
            </a:xfrm>
            <a:prstGeom prst="line">
              <a:avLst/>
            </a:prstGeom>
            <a:noFill/>
            <a:ln w="3175">
              <a:solidFill>
                <a:srgbClr val="000000"/>
              </a:solidFill>
              <a:round/>
              <a:headEnd/>
              <a:tailEnd/>
            </a:ln>
          </p:spPr>
          <p:txBody>
            <a:bodyPr lIns="0" tIns="0" rIns="0"/>
            <a:lstStyle/>
            <a:p>
              <a:endParaRPr lang="zh-CN" altLang="en-US"/>
            </a:p>
          </p:txBody>
        </p:sp>
        <p:sp>
          <p:nvSpPr>
            <p:cNvPr id="1325" name="Line 64"/>
            <p:cNvSpPr>
              <a:spLocks noChangeShapeType="1"/>
            </p:cNvSpPr>
            <p:nvPr/>
          </p:nvSpPr>
          <p:spPr bwMode="auto">
            <a:xfrm flipH="1" flipV="1">
              <a:off x="825" y="2092"/>
              <a:ext cx="7" cy="1"/>
            </a:xfrm>
            <a:prstGeom prst="line">
              <a:avLst/>
            </a:prstGeom>
            <a:noFill/>
            <a:ln w="3175">
              <a:solidFill>
                <a:srgbClr val="CBCBCB"/>
              </a:solidFill>
              <a:round/>
              <a:headEnd/>
              <a:tailEnd/>
            </a:ln>
          </p:spPr>
          <p:txBody>
            <a:bodyPr lIns="0" tIns="0" rIns="0"/>
            <a:lstStyle/>
            <a:p>
              <a:endParaRPr lang="zh-CN" altLang="en-US"/>
            </a:p>
          </p:txBody>
        </p:sp>
        <p:sp>
          <p:nvSpPr>
            <p:cNvPr id="1326" name="Line 65"/>
            <p:cNvSpPr>
              <a:spLocks noChangeShapeType="1"/>
            </p:cNvSpPr>
            <p:nvPr/>
          </p:nvSpPr>
          <p:spPr bwMode="auto">
            <a:xfrm flipH="1" flipV="1">
              <a:off x="844" y="2097"/>
              <a:ext cx="8" cy="1"/>
            </a:xfrm>
            <a:prstGeom prst="line">
              <a:avLst/>
            </a:prstGeom>
            <a:noFill/>
            <a:ln w="3175">
              <a:solidFill>
                <a:srgbClr val="000000"/>
              </a:solidFill>
              <a:round/>
              <a:headEnd/>
              <a:tailEnd/>
            </a:ln>
          </p:spPr>
          <p:txBody>
            <a:bodyPr lIns="0" tIns="0" rIns="0"/>
            <a:lstStyle/>
            <a:p>
              <a:endParaRPr lang="zh-CN" altLang="en-US"/>
            </a:p>
          </p:txBody>
        </p:sp>
        <p:sp>
          <p:nvSpPr>
            <p:cNvPr id="1327" name="Line 66"/>
            <p:cNvSpPr>
              <a:spLocks noChangeShapeType="1"/>
            </p:cNvSpPr>
            <p:nvPr/>
          </p:nvSpPr>
          <p:spPr bwMode="auto">
            <a:xfrm flipH="1" flipV="1">
              <a:off x="845" y="2096"/>
              <a:ext cx="8" cy="1"/>
            </a:xfrm>
            <a:prstGeom prst="line">
              <a:avLst/>
            </a:prstGeom>
            <a:noFill/>
            <a:ln w="3175">
              <a:solidFill>
                <a:srgbClr val="CBCBCB"/>
              </a:solidFill>
              <a:round/>
              <a:headEnd/>
              <a:tailEnd/>
            </a:ln>
          </p:spPr>
          <p:txBody>
            <a:bodyPr lIns="0" tIns="0" rIns="0"/>
            <a:lstStyle/>
            <a:p>
              <a:endParaRPr lang="zh-CN" altLang="en-US"/>
            </a:p>
          </p:txBody>
        </p:sp>
        <p:sp>
          <p:nvSpPr>
            <p:cNvPr id="1328" name="Freeform 67"/>
            <p:cNvSpPr>
              <a:spLocks/>
            </p:cNvSpPr>
            <p:nvPr/>
          </p:nvSpPr>
          <p:spPr bwMode="auto">
            <a:xfrm flipH="1">
              <a:off x="771" y="2020"/>
              <a:ext cx="41" cy="11"/>
            </a:xfrm>
            <a:custGeom>
              <a:avLst/>
              <a:gdLst>
                <a:gd name="T0" fmla="*/ 95 w 95"/>
                <a:gd name="T1" fmla="*/ 0 h 28"/>
                <a:gd name="T2" fmla="*/ 95 w 95"/>
                <a:gd name="T3" fmla="*/ 0 h 28"/>
                <a:gd name="T4" fmla="*/ 93 w 95"/>
                <a:gd name="T5" fmla="*/ 0 h 28"/>
                <a:gd name="T6" fmla="*/ 88 w 95"/>
                <a:gd name="T7" fmla="*/ 0 h 28"/>
                <a:gd name="T8" fmla="*/ 88 w 95"/>
                <a:gd name="T9" fmla="*/ 0 h 28"/>
                <a:gd name="T10" fmla="*/ 83 w 95"/>
                <a:gd name="T11" fmla="*/ 0 h 28"/>
                <a:gd name="T12" fmla="*/ 81 w 95"/>
                <a:gd name="T13" fmla="*/ 0 h 28"/>
                <a:gd name="T14" fmla="*/ 79 w 95"/>
                <a:gd name="T15" fmla="*/ 0 h 28"/>
                <a:gd name="T16" fmla="*/ 77 w 95"/>
                <a:gd name="T17" fmla="*/ 0 h 28"/>
                <a:gd name="T18" fmla="*/ 74 w 95"/>
                <a:gd name="T19" fmla="*/ 0 h 28"/>
                <a:gd name="T20" fmla="*/ 70 w 95"/>
                <a:gd name="T21" fmla="*/ 0 h 28"/>
                <a:gd name="T22" fmla="*/ 68 w 95"/>
                <a:gd name="T23" fmla="*/ 2 h 28"/>
                <a:gd name="T24" fmla="*/ 65 w 95"/>
                <a:gd name="T25" fmla="*/ 4 h 28"/>
                <a:gd name="T26" fmla="*/ 61 w 95"/>
                <a:gd name="T27" fmla="*/ 7 h 28"/>
                <a:gd name="T28" fmla="*/ 61 w 95"/>
                <a:gd name="T29" fmla="*/ 9 h 28"/>
                <a:gd name="T30" fmla="*/ 61 w 95"/>
                <a:gd name="T31" fmla="*/ 9 h 28"/>
                <a:gd name="T32" fmla="*/ 59 w 95"/>
                <a:gd name="T33" fmla="*/ 11 h 28"/>
                <a:gd name="T34" fmla="*/ 54 w 95"/>
                <a:gd name="T35" fmla="*/ 14 h 28"/>
                <a:gd name="T36" fmla="*/ 52 w 95"/>
                <a:gd name="T37" fmla="*/ 14 h 28"/>
                <a:gd name="T38" fmla="*/ 52 w 95"/>
                <a:gd name="T39" fmla="*/ 14 h 28"/>
                <a:gd name="T40" fmla="*/ 45 w 95"/>
                <a:gd name="T41" fmla="*/ 16 h 28"/>
                <a:gd name="T42" fmla="*/ 43 w 95"/>
                <a:gd name="T43" fmla="*/ 16 h 28"/>
                <a:gd name="T44" fmla="*/ 43 w 95"/>
                <a:gd name="T45" fmla="*/ 16 h 28"/>
                <a:gd name="T46" fmla="*/ 34 w 95"/>
                <a:gd name="T47" fmla="*/ 16 h 28"/>
                <a:gd name="T48" fmla="*/ 29 w 95"/>
                <a:gd name="T49" fmla="*/ 16 h 28"/>
                <a:gd name="T50" fmla="*/ 20 w 95"/>
                <a:gd name="T51" fmla="*/ 14 h 28"/>
                <a:gd name="T52" fmla="*/ 13 w 95"/>
                <a:gd name="T53" fmla="*/ 14 h 28"/>
                <a:gd name="T54" fmla="*/ 9 w 95"/>
                <a:gd name="T55" fmla="*/ 14 h 28"/>
                <a:gd name="T56" fmla="*/ 7 w 95"/>
                <a:gd name="T57" fmla="*/ 14 h 28"/>
                <a:gd name="T58" fmla="*/ 7 w 95"/>
                <a:gd name="T59" fmla="*/ 11 h 28"/>
                <a:gd name="T60" fmla="*/ 4 w 95"/>
                <a:gd name="T61" fmla="*/ 11 h 28"/>
                <a:gd name="T62" fmla="*/ 4 w 95"/>
                <a:gd name="T63" fmla="*/ 11 h 28"/>
                <a:gd name="T64" fmla="*/ 2 w 95"/>
                <a:gd name="T65" fmla="*/ 11 h 28"/>
                <a:gd name="T66" fmla="*/ 2 w 95"/>
                <a:gd name="T67" fmla="*/ 11 h 28"/>
                <a:gd name="T68" fmla="*/ 0 w 95"/>
                <a:gd name="T69" fmla="*/ 14 h 28"/>
                <a:gd name="T70" fmla="*/ 2 w 95"/>
                <a:gd name="T71" fmla="*/ 14 h 28"/>
                <a:gd name="T72" fmla="*/ 2 w 95"/>
                <a:gd name="T73" fmla="*/ 14 h 28"/>
                <a:gd name="T74" fmla="*/ 2 w 95"/>
                <a:gd name="T75" fmla="*/ 14 h 28"/>
                <a:gd name="T76" fmla="*/ 7 w 95"/>
                <a:gd name="T77" fmla="*/ 16 h 28"/>
                <a:gd name="T78" fmla="*/ 7 w 95"/>
                <a:gd name="T79" fmla="*/ 18 h 28"/>
                <a:gd name="T80" fmla="*/ 13 w 95"/>
                <a:gd name="T81" fmla="*/ 18 h 28"/>
                <a:gd name="T82" fmla="*/ 16 w 95"/>
                <a:gd name="T83" fmla="*/ 18 h 28"/>
                <a:gd name="T84" fmla="*/ 68 w 95"/>
                <a:gd name="T85" fmla="*/ 28 h 28"/>
                <a:gd name="T86" fmla="*/ 70 w 95"/>
                <a:gd name="T87" fmla="*/ 28 h 28"/>
                <a:gd name="T88" fmla="*/ 74 w 95"/>
                <a:gd name="T89" fmla="*/ 25 h 28"/>
                <a:gd name="T90" fmla="*/ 79 w 95"/>
                <a:gd name="T91" fmla="*/ 23 h 28"/>
                <a:gd name="T92" fmla="*/ 81 w 95"/>
                <a:gd name="T93" fmla="*/ 18 h 28"/>
                <a:gd name="T94" fmla="*/ 83 w 95"/>
                <a:gd name="T95" fmla="*/ 18 h 28"/>
                <a:gd name="T96" fmla="*/ 86 w 95"/>
                <a:gd name="T97" fmla="*/ 18 h 28"/>
                <a:gd name="T98" fmla="*/ 86 w 95"/>
                <a:gd name="T99" fmla="*/ 16 h 28"/>
                <a:gd name="T100" fmla="*/ 88 w 95"/>
                <a:gd name="T101" fmla="*/ 14 h 28"/>
                <a:gd name="T102" fmla="*/ 88 w 95"/>
                <a:gd name="T103" fmla="*/ 11 h 28"/>
                <a:gd name="T104" fmla="*/ 90 w 95"/>
                <a:gd name="T105" fmla="*/ 7 h 28"/>
                <a:gd name="T106" fmla="*/ 93 w 95"/>
                <a:gd name="T107" fmla="*/ 4 h 28"/>
                <a:gd name="T108" fmla="*/ 95 w 95"/>
                <a:gd name="T109" fmla="*/ 0 h 28"/>
                <a:gd name="T110" fmla="*/ 95 w 95"/>
                <a:gd name="T111" fmla="*/ 0 h 2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95"/>
                <a:gd name="T169" fmla="*/ 0 h 28"/>
                <a:gd name="T170" fmla="*/ 95 w 95"/>
                <a:gd name="T171" fmla="*/ 28 h 2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95" h="28">
                  <a:moveTo>
                    <a:pt x="95" y="0"/>
                  </a:moveTo>
                  <a:lnTo>
                    <a:pt x="95" y="0"/>
                  </a:lnTo>
                  <a:lnTo>
                    <a:pt x="93" y="0"/>
                  </a:lnTo>
                  <a:lnTo>
                    <a:pt x="88" y="0"/>
                  </a:lnTo>
                  <a:lnTo>
                    <a:pt x="83" y="0"/>
                  </a:lnTo>
                  <a:lnTo>
                    <a:pt x="81" y="0"/>
                  </a:lnTo>
                  <a:lnTo>
                    <a:pt x="79" y="0"/>
                  </a:lnTo>
                  <a:lnTo>
                    <a:pt x="77" y="0"/>
                  </a:lnTo>
                  <a:lnTo>
                    <a:pt x="74" y="0"/>
                  </a:lnTo>
                  <a:lnTo>
                    <a:pt x="70" y="0"/>
                  </a:lnTo>
                  <a:lnTo>
                    <a:pt x="68" y="2"/>
                  </a:lnTo>
                  <a:lnTo>
                    <a:pt x="65" y="4"/>
                  </a:lnTo>
                  <a:lnTo>
                    <a:pt x="61" y="7"/>
                  </a:lnTo>
                  <a:lnTo>
                    <a:pt x="61" y="9"/>
                  </a:lnTo>
                  <a:lnTo>
                    <a:pt x="59" y="11"/>
                  </a:lnTo>
                  <a:lnTo>
                    <a:pt x="54" y="14"/>
                  </a:lnTo>
                  <a:lnTo>
                    <a:pt x="52" y="14"/>
                  </a:lnTo>
                  <a:lnTo>
                    <a:pt x="45" y="16"/>
                  </a:lnTo>
                  <a:lnTo>
                    <a:pt x="43" y="16"/>
                  </a:lnTo>
                  <a:lnTo>
                    <a:pt x="34" y="16"/>
                  </a:lnTo>
                  <a:lnTo>
                    <a:pt x="29" y="16"/>
                  </a:lnTo>
                  <a:lnTo>
                    <a:pt x="20" y="14"/>
                  </a:lnTo>
                  <a:lnTo>
                    <a:pt x="13" y="14"/>
                  </a:lnTo>
                  <a:lnTo>
                    <a:pt x="9" y="14"/>
                  </a:lnTo>
                  <a:lnTo>
                    <a:pt x="7" y="14"/>
                  </a:lnTo>
                  <a:lnTo>
                    <a:pt x="7" y="11"/>
                  </a:lnTo>
                  <a:lnTo>
                    <a:pt x="4" y="11"/>
                  </a:lnTo>
                  <a:lnTo>
                    <a:pt x="2" y="11"/>
                  </a:lnTo>
                  <a:lnTo>
                    <a:pt x="0" y="14"/>
                  </a:lnTo>
                  <a:lnTo>
                    <a:pt x="2" y="14"/>
                  </a:lnTo>
                  <a:lnTo>
                    <a:pt x="7" y="16"/>
                  </a:lnTo>
                  <a:lnTo>
                    <a:pt x="7" y="18"/>
                  </a:lnTo>
                  <a:lnTo>
                    <a:pt x="13" y="18"/>
                  </a:lnTo>
                  <a:lnTo>
                    <a:pt x="16" y="18"/>
                  </a:lnTo>
                  <a:lnTo>
                    <a:pt x="68" y="28"/>
                  </a:lnTo>
                  <a:lnTo>
                    <a:pt x="70" y="28"/>
                  </a:lnTo>
                  <a:lnTo>
                    <a:pt x="74" y="25"/>
                  </a:lnTo>
                  <a:lnTo>
                    <a:pt x="79" y="23"/>
                  </a:lnTo>
                  <a:lnTo>
                    <a:pt x="81" y="18"/>
                  </a:lnTo>
                  <a:lnTo>
                    <a:pt x="83" y="18"/>
                  </a:lnTo>
                  <a:lnTo>
                    <a:pt x="86" y="18"/>
                  </a:lnTo>
                  <a:lnTo>
                    <a:pt x="86" y="16"/>
                  </a:lnTo>
                  <a:lnTo>
                    <a:pt x="88" y="14"/>
                  </a:lnTo>
                  <a:lnTo>
                    <a:pt x="88" y="11"/>
                  </a:lnTo>
                  <a:lnTo>
                    <a:pt x="90" y="7"/>
                  </a:lnTo>
                  <a:lnTo>
                    <a:pt x="93" y="4"/>
                  </a:lnTo>
                  <a:lnTo>
                    <a:pt x="95" y="0"/>
                  </a:lnTo>
                  <a:close/>
                </a:path>
              </a:pathLst>
            </a:custGeom>
            <a:solidFill>
              <a:srgbClr val="7F7F7F"/>
            </a:solidFill>
            <a:ln w="9525">
              <a:noFill/>
              <a:round/>
              <a:headEnd/>
              <a:tailEnd/>
            </a:ln>
          </p:spPr>
          <p:txBody>
            <a:bodyPr lIns="0" tIns="0" rIns="0"/>
            <a:lstStyle/>
            <a:p>
              <a:endParaRPr lang="zh-CN" altLang="en-US"/>
            </a:p>
          </p:txBody>
        </p:sp>
        <p:sp>
          <p:nvSpPr>
            <p:cNvPr id="1329" name="Freeform 68"/>
            <p:cNvSpPr>
              <a:spLocks/>
            </p:cNvSpPr>
            <p:nvPr/>
          </p:nvSpPr>
          <p:spPr bwMode="auto">
            <a:xfrm flipH="1">
              <a:off x="770" y="2020"/>
              <a:ext cx="34" cy="15"/>
            </a:xfrm>
            <a:custGeom>
              <a:avLst/>
              <a:gdLst>
                <a:gd name="T0" fmla="*/ 2 w 79"/>
                <a:gd name="T1" fmla="*/ 39 h 39"/>
                <a:gd name="T2" fmla="*/ 2 w 79"/>
                <a:gd name="T3" fmla="*/ 39 h 39"/>
                <a:gd name="T4" fmla="*/ 2 w 79"/>
                <a:gd name="T5" fmla="*/ 37 h 39"/>
                <a:gd name="T6" fmla="*/ 0 w 79"/>
                <a:gd name="T7" fmla="*/ 30 h 39"/>
                <a:gd name="T8" fmla="*/ 0 w 79"/>
                <a:gd name="T9" fmla="*/ 28 h 39"/>
                <a:gd name="T10" fmla="*/ 0 w 79"/>
                <a:gd name="T11" fmla="*/ 25 h 39"/>
                <a:gd name="T12" fmla="*/ 0 w 79"/>
                <a:gd name="T13" fmla="*/ 21 h 39"/>
                <a:gd name="T14" fmla="*/ 0 w 79"/>
                <a:gd name="T15" fmla="*/ 18 h 39"/>
                <a:gd name="T16" fmla="*/ 0 w 79"/>
                <a:gd name="T17" fmla="*/ 18 h 39"/>
                <a:gd name="T18" fmla="*/ 0 w 79"/>
                <a:gd name="T19" fmla="*/ 18 h 39"/>
                <a:gd name="T20" fmla="*/ 0 w 79"/>
                <a:gd name="T21" fmla="*/ 18 h 39"/>
                <a:gd name="T22" fmla="*/ 0 w 79"/>
                <a:gd name="T23" fmla="*/ 18 h 39"/>
                <a:gd name="T24" fmla="*/ 2 w 79"/>
                <a:gd name="T25" fmla="*/ 18 h 39"/>
                <a:gd name="T26" fmla="*/ 5 w 79"/>
                <a:gd name="T27" fmla="*/ 18 h 39"/>
                <a:gd name="T28" fmla="*/ 14 w 79"/>
                <a:gd name="T29" fmla="*/ 21 h 39"/>
                <a:gd name="T30" fmla="*/ 16 w 79"/>
                <a:gd name="T31" fmla="*/ 23 h 39"/>
                <a:gd name="T32" fmla="*/ 20 w 79"/>
                <a:gd name="T33" fmla="*/ 23 h 39"/>
                <a:gd name="T34" fmla="*/ 25 w 79"/>
                <a:gd name="T35" fmla="*/ 25 h 39"/>
                <a:gd name="T36" fmla="*/ 27 w 79"/>
                <a:gd name="T37" fmla="*/ 25 h 39"/>
                <a:gd name="T38" fmla="*/ 32 w 79"/>
                <a:gd name="T39" fmla="*/ 25 h 39"/>
                <a:gd name="T40" fmla="*/ 34 w 79"/>
                <a:gd name="T41" fmla="*/ 25 h 39"/>
                <a:gd name="T42" fmla="*/ 38 w 79"/>
                <a:gd name="T43" fmla="*/ 25 h 39"/>
                <a:gd name="T44" fmla="*/ 43 w 79"/>
                <a:gd name="T45" fmla="*/ 23 h 39"/>
                <a:gd name="T46" fmla="*/ 47 w 79"/>
                <a:gd name="T47" fmla="*/ 21 h 39"/>
                <a:gd name="T48" fmla="*/ 52 w 79"/>
                <a:gd name="T49" fmla="*/ 18 h 39"/>
                <a:gd name="T50" fmla="*/ 59 w 79"/>
                <a:gd name="T51" fmla="*/ 18 h 39"/>
                <a:gd name="T52" fmla="*/ 63 w 79"/>
                <a:gd name="T53" fmla="*/ 16 h 39"/>
                <a:gd name="T54" fmla="*/ 68 w 79"/>
                <a:gd name="T55" fmla="*/ 14 h 39"/>
                <a:gd name="T56" fmla="*/ 70 w 79"/>
                <a:gd name="T57" fmla="*/ 9 h 39"/>
                <a:gd name="T58" fmla="*/ 70 w 79"/>
                <a:gd name="T59" fmla="*/ 9 h 39"/>
                <a:gd name="T60" fmla="*/ 72 w 79"/>
                <a:gd name="T61" fmla="*/ 9 h 39"/>
                <a:gd name="T62" fmla="*/ 72 w 79"/>
                <a:gd name="T63" fmla="*/ 7 h 39"/>
                <a:gd name="T64" fmla="*/ 75 w 79"/>
                <a:gd name="T65" fmla="*/ 4 h 39"/>
                <a:gd name="T66" fmla="*/ 75 w 79"/>
                <a:gd name="T67" fmla="*/ 2 h 39"/>
                <a:gd name="T68" fmla="*/ 75 w 79"/>
                <a:gd name="T69" fmla="*/ 2 h 39"/>
                <a:gd name="T70" fmla="*/ 77 w 79"/>
                <a:gd name="T71" fmla="*/ 0 h 39"/>
                <a:gd name="T72" fmla="*/ 77 w 79"/>
                <a:gd name="T73" fmla="*/ 0 h 39"/>
                <a:gd name="T74" fmla="*/ 77 w 79"/>
                <a:gd name="T75" fmla="*/ 0 h 39"/>
                <a:gd name="T76" fmla="*/ 79 w 79"/>
                <a:gd name="T77" fmla="*/ 2 h 39"/>
                <a:gd name="T78" fmla="*/ 79 w 79"/>
                <a:gd name="T79" fmla="*/ 4 h 39"/>
                <a:gd name="T80" fmla="*/ 79 w 79"/>
                <a:gd name="T81" fmla="*/ 9 h 39"/>
                <a:gd name="T82" fmla="*/ 79 w 79"/>
                <a:gd name="T83" fmla="*/ 11 h 39"/>
                <a:gd name="T84" fmla="*/ 79 w 79"/>
                <a:gd name="T85" fmla="*/ 14 h 39"/>
                <a:gd name="T86" fmla="*/ 79 w 79"/>
                <a:gd name="T87" fmla="*/ 16 h 39"/>
                <a:gd name="T88" fmla="*/ 79 w 79"/>
                <a:gd name="T89" fmla="*/ 18 h 39"/>
                <a:gd name="T90" fmla="*/ 77 w 79"/>
                <a:gd name="T91" fmla="*/ 18 h 39"/>
                <a:gd name="T92" fmla="*/ 75 w 79"/>
                <a:gd name="T93" fmla="*/ 18 h 39"/>
                <a:gd name="T94" fmla="*/ 72 w 79"/>
                <a:gd name="T95" fmla="*/ 21 h 39"/>
                <a:gd name="T96" fmla="*/ 70 w 79"/>
                <a:gd name="T97" fmla="*/ 23 h 39"/>
                <a:gd name="T98" fmla="*/ 68 w 79"/>
                <a:gd name="T99" fmla="*/ 23 h 39"/>
                <a:gd name="T100" fmla="*/ 65 w 79"/>
                <a:gd name="T101" fmla="*/ 25 h 39"/>
                <a:gd name="T102" fmla="*/ 61 w 79"/>
                <a:gd name="T103" fmla="*/ 25 h 39"/>
                <a:gd name="T104" fmla="*/ 56 w 79"/>
                <a:gd name="T105" fmla="*/ 28 h 39"/>
                <a:gd name="T106" fmla="*/ 52 w 79"/>
                <a:gd name="T107" fmla="*/ 28 h 39"/>
                <a:gd name="T108" fmla="*/ 45 w 79"/>
                <a:gd name="T109" fmla="*/ 28 h 39"/>
                <a:gd name="T110" fmla="*/ 2 w 79"/>
                <a:gd name="T111" fmla="*/ 39 h 3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9"/>
                <a:gd name="T169" fmla="*/ 0 h 39"/>
                <a:gd name="T170" fmla="*/ 79 w 79"/>
                <a:gd name="T171" fmla="*/ 39 h 3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9" h="39">
                  <a:moveTo>
                    <a:pt x="2" y="39"/>
                  </a:moveTo>
                  <a:lnTo>
                    <a:pt x="2" y="39"/>
                  </a:lnTo>
                  <a:lnTo>
                    <a:pt x="2" y="37"/>
                  </a:lnTo>
                  <a:lnTo>
                    <a:pt x="0" y="30"/>
                  </a:lnTo>
                  <a:lnTo>
                    <a:pt x="0" y="28"/>
                  </a:lnTo>
                  <a:lnTo>
                    <a:pt x="0" y="25"/>
                  </a:lnTo>
                  <a:lnTo>
                    <a:pt x="0" y="21"/>
                  </a:lnTo>
                  <a:lnTo>
                    <a:pt x="0" y="18"/>
                  </a:lnTo>
                  <a:lnTo>
                    <a:pt x="2" y="18"/>
                  </a:lnTo>
                  <a:lnTo>
                    <a:pt x="5" y="18"/>
                  </a:lnTo>
                  <a:lnTo>
                    <a:pt x="14" y="21"/>
                  </a:lnTo>
                  <a:lnTo>
                    <a:pt x="16" y="23"/>
                  </a:lnTo>
                  <a:lnTo>
                    <a:pt x="20" y="23"/>
                  </a:lnTo>
                  <a:lnTo>
                    <a:pt x="25" y="25"/>
                  </a:lnTo>
                  <a:lnTo>
                    <a:pt x="27" y="25"/>
                  </a:lnTo>
                  <a:lnTo>
                    <a:pt x="32" y="25"/>
                  </a:lnTo>
                  <a:lnTo>
                    <a:pt x="34" y="25"/>
                  </a:lnTo>
                  <a:lnTo>
                    <a:pt x="38" y="25"/>
                  </a:lnTo>
                  <a:lnTo>
                    <a:pt x="43" y="23"/>
                  </a:lnTo>
                  <a:lnTo>
                    <a:pt x="47" y="21"/>
                  </a:lnTo>
                  <a:lnTo>
                    <a:pt x="52" y="18"/>
                  </a:lnTo>
                  <a:lnTo>
                    <a:pt x="59" y="18"/>
                  </a:lnTo>
                  <a:lnTo>
                    <a:pt x="63" y="16"/>
                  </a:lnTo>
                  <a:lnTo>
                    <a:pt x="68" y="14"/>
                  </a:lnTo>
                  <a:lnTo>
                    <a:pt x="70" y="9"/>
                  </a:lnTo>
                  <a:lnTo>
                    <a:pt x="72" y="9"/>
                  </a:lnTo>
                  <a:lnTo>
                    <a:pt x="72" y="7"/>
                  </a:lnTo>
                  <a:lnTo>
                    <a:pt x="75" y="4"/>
                  </a:lnTo>
                  <a:lnTo>
                    <a:pt x="75" y="2"/>
                  </a:lnTo>
                  <a:lnTo>
                    <a:pt x="77" y="0"/>
                  </a:lnTo>
                  <a:lnTo>
                    <a:pt x="79" y="2"/>
                  </a:lnTo>
                  <a:lnTo>
                    <a:pt x="79" y="4"/>
                  </a:lnTo>
                  <a:lnTo>
                    <a:pt x="79" y="9"/>
                  </a:lnTo>
                  <a:lnTo>
                    <a:pt x="79" y="11"/>
                  </a:lnTo>
                  <a:lnTo>
                    <a:pt x="79" y="14"/>
                  </a:lnTo>
                  <a:lnTo>
                    <a:pt x="79" y="16"/>
                  </a:lnTo>
                  <a:lnTo>
                    <a:pt x="79" y="18"/>
                  </a:lnTo>
                  <a:lnTo>
                    <a:pt x="77" y="18"/>
                  </a:lnTo>
                  <a:lnTo>
                    <a:pt x="75" y="18"/>
                  </a:lnTo>
                  <a:lnTo>
                    <a:pt x="72" y="21"/>
                  </a:lnTo>
                  <a:lnTo>
                    <a:pt x="70" y="23"/>
                  </a:lnTo>
                  <a:lnTo>
                    <a:pt x="68" y="23"/>
                  </a:lnTo>
                  <a:lnTo>
                    <a:pt x="65" y="25"/>
                  </a:lnTo>
                  <a:lnTo>
                    <a:pt x="61" y="25"/>
                  </a:lnTo>
                  <a:lnTo>
                    <a:pt x="56" y="28"/>
                  </a:lnTo>
                  <a:lnTo>
                    <a:pt x="52" y="28"/>
                  </a:lnTo>
                  <a:lnTo>
                    <a:pt x="45" y="28"/>
                  </a:lnTo>
                  <a:lnTo>
                    <a:pt x="2" y="39"/>
                  </a:lnTo>
                  <a:close/>
                </a:path>
              </a:pathLst>
            </a:custGeom>
            <a:solidFill>
              <a:srgbClr val="000000"/>
            </a:solidFill>
            <a:ln w="9525">
              <a:noFill/>
              <a:round/>
              <a:headEnd/>
              <a:tailEnd/>
            </a:ln>
          </p:spPr>
          <p:txBody>
            <a:bodyPr lIns="0" tIns="0" rIns="0"/>
            <a:lstStyle/>
            <a:p>
              <a:endParaRPr lang="zh-CN" altLang="en-US"/>
            </a:p>
          </p:txBody>
        </p:sp>
        <p:sp>
          <p:nvSpPr>
            <p:cNvPr id="1330" name="Freeform 69"/>
            <p:cNvSpPr>
              <a:spLocks/>
            </p:cNvSpPr>
            <p:nvPr/>
          </p:nvSpPr>
          <p:spPr bwMode="auto">
            <a:xfrm flipH="1">
              <a:off x="770" y="2020"/>
              <a:ext cx="34" cy="15"/>
            </a:xfrm>
            <a:custGeom>
              <a:avLst/>
              <a:gdLst>
                <a:gd name="T0" fmla="*/ 2 w 79"/>
                <a:gd name="T1" fmla="*/ 39 h 39"/>
                <a:gd name="T2" fmla="*/ 2 w 79"/>
                <a:gd name="T3" fmla="*/ 37 h 39"/>
                <a:gd name="T4" fmla="*/ 0 w 79"/>
                <a:gd name="T5" fmla="*/ 30 h 39"/>
                <a:gd name="T6" fmla="*/ 0 w 79"/>
                <a:gd name="T7" fmla="*/ 28 h 39"/>
                <a:gd name="T8" fmla="*/ 0 w 79"/>
                <a:gd name="T9" fmla="*/ 25 h 39"/>
                <a:gd name="T10" fmla="*/ 0 w 79"/>
                <a:gd name="T11" fmla="*/ 21 h 39"/>
                <a:gd name="T12" fmla="*/ 0 w 79"/>
                <a:gd name="T13" fmla="*/ 18 h 39"/>
                <a:gd name="T14" fmla="*/ 0 w 79"/>
                <a:gd name="T15" fmla="*/ 18 h 39"/>
                <a:gd name="T16" fmla="*/ 2 w 79"/>
                <a:gd name="T17" fmla="*/ 18 h 39"/>
                <a:gd name="T18" fmla="*/ 5 w 79"/>
                <a:gd name="T19" fmla="*/ 18 h 39"/>
                <a:gd name="T20" fmla="*/ 14 w 79"/>
                <a:gd name="T21" fmla="*/ 21 h 39"/>
                <a:gd name="T22" fmla="*/ 16 w 79"/>
                <a:gd name="T23" fmla="*/ 23 h 39"/>
                <a:gd name="T24" fmla="*/ 20 w 79"/>
                <a:gd name="T25" fmla="*/ 23 h 39"/>
                <a:gd name="T26" fmla="*/ 25 w 79"/>
                <a:gd name="T27" fmla="*/ 25 h 39"/>
                <a:gd name="T28" fmla="*/ 27 w 79"/>
                <a:gd name="T29" fmla="*/ 25 h 39"/>
                <a:gd name="T30" fmla="*/ 32 w 79"/>
                <a:gd name="T31" fmla="*/ 25 h 39"/>
                <a:gd name="T32" fmla="*/ 34 w 79"/>
                <a:gd name="T33" fmla="*/ 25 h 39"/>
                <a:gd name="T34" fmla="*/ 38 w 79"/>
                <a:gd name="T35" fmla="*/ 25 h 39"/>
                <a:gd name="T36" fmla="*/ 43 w 79"/>
                <a:gd name="T37" fmla="*/ 23 h 39"/>
                <a:gd name="T38" fmla="*/ 47 w 79"/>
                <a:gd name="T39" fmla="*/ 21 h 39"/>
                <a:gd name="T40" fmla="*/ 52 w 79"/>
                <a:gd name="T41" fmla="*/ 18 h 39"/>
                <a:gd name="T42" fmla="*/ 59 w 79"/>
                <a:gd name="T43" fmla="*/ 18 h 39"/>
                <a:gd name="T44" fmla="*/ 63 w 79"/>
                <a:gd name="T45" fmla="*/ 16 h 39"/>
                <a:gd name="T46" fmla="*/ 68 w 79"/>
                <a:gd name="T47" fmla="*/ 14 h 39"/>
                <a:gd name="T48" fmla="*/ 70 w 79"/>
                <a:gd name="T49" fmla="*/ 9 h 39"/>
                <a:gd name="T50" fmla="*/ 70 w 79"/>
                <a:gd name="T51" fmla="*/ 9 h 39"/>
                <a:gd name="T52" fmla="*/ 72 w 79"/>
                <a:gd name="T53" fmla="*/ 9 h 39"/>
                <a:gd name="T54" fmla="*/ 72 w 79"/>
                <a:gd name="T55" fmla="*/ 7 h 39"/>
                <a:gd name="T56" fmla="*/ 75 w 79"/>
                <a:gd name="T57" fmla="*/ 4 h 39"/>
                <a:gd name="T58" fmla="*/ 75 w 79"/>
                <a:gd name="T59" fmla="*/ 2 h 39"/>
                <a:gd name="T60" fmla="*/ 77 w 79"/>
                <a:gd name="T61" fmla="*/ 0 h 39"/>
                <a:gd name="T62" fmla="*/ 79 w 79"/>
                <a:gd name="T63" fmla="*/ 2 h 39"/>
                <a:gd name="T64" fmla="*/ 79 w 79"/>
                <a:gd name="T65" fmla="*/ 4 h 39"/>
                <a:gd name="T66" fmla="*/ 79 w 79"/>
                <a:gd name="T67" fmla="*/ 9 h 39"/>
                <a:gd name="T68" fmla="*/ 79 w 79"/>
                <a:gd name="T69" fmla="*/ 11 h 39"/>
                <a:gd name="T70" fmla="*/ 79 w 79"/>
                <a:gd name="T71" fmla="*/ 14 h 39"/>
                <a:gd name="T72" fmla="*/ 79 w 79"/>
                <a:gd name="T73" fmla="*/ 16 h 39"/>
                <a:gd name="T74" fmla="*/ 79 w 79"/>
                <a:gd name="T75" fmla="*/ 18 h 39"/>
                <a:gd name="T76" fmla="*/ 77 w 79"/>
                <a:gd name="T77" fmla="*/ 18 h 39"/>
                <a:gd name="T78" fmla="*/ 75 w 79"/>
                <a:gd name="T79" fmla="*/ 18 h 39"/>
                <a:gd name="T80" fmla="*/ 72 w 79"/>
                <a:gd name="T81" fmla="*/ 21 h 39"/>
                <a:gd name="T82" fmla="*/ 70 w 79"/>
                <a:gd name="T83" fmla="*/ 23 h 39"/>
                <a:gd name="T84" fmla="*/ 68 w 79"/>
                <a:gd name="T85" fmla="*/ 23 h 39"/>
                <a:gd name="T86" fmla="*/ 65 w 79"/>
                <a:gd name="T87" fmla="*/ 25 h 39"/>
                <a:gd name="T88" fmla="*/ 61 w 79"/>
                <a:gd name="T89" fmla="*/ 25 h 39"/>
                <a:gd name="T90" fmla="*/ 56 w 79"/>
                <a:gd name="T91" fmla="*/ 28 h 39"/>
                <a:gd name="T92" fmla="*/ 52 w 79"/>
                <a:gd name="T93" fmla="*/ 28 h 39"/>
                <a:gd name="T94" fmla="*/ 45 w 79"/>
                <a:gd name="T95" fmla="*/ 28 h 39"/>
                <a:gd name="T96" fmla="*/ 2 w 79"/>
                <a:gd name="T97" fmla="*/ 39 h 3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79"/>
                <a:gd name="T148" fmla="*/ 0 h 39"/>
                <a:gd name="T149" fmla="*/ 79 w 79"/>
                <a:gd name="T150" fmla="*/ 39 h 3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79" h="39">
                  <a:moveTo>
                    <a:pt x="2" y="39"/>
                  </a:moveTo>
                  <a:lnTo>
                    <a:pt x="2" y="37"/>
                  </a:lnTo>
                  <a:lnTo>
                    <a:pt x="0" y="30"/>
                  </a:lnTo>
                  <a:lnTo>
                    <a:pt x="0" y="28"/>
                  </a:lnTo>
                  <a:lnTo>
                    <a:pt x="0" y="25"/>
                  </a:lnTo>
                  <a:lnTo>
                    <a:pt x="0" y="21"/>
                  </a:lnTo>
                  <a:lnTo>
                    <a:pt x="0" y="18"/>
                  </a:lnTo>
                  <a:lnTo>
                    <a:pt x="2" y="18"/>
                  </a:lnTo>
                  <a:lnTo>
                    <a:pt x="5" y="18"/>
                  </a:lnTo>
                  <a:lnTo>
                    <a:pt x="14" y="21"/>
                  </a:lnTo>
                  <a:lnTo>
                    <a:pt x="16" y="23"/>
                  </a:lnTo>
                  <a:lnTo>
                    <a:pt x="20" y="23"/>
                  </a:lnTo>
                  <a:lnTo>
                    <a:pt x="25" y="25"/>
                  </a:lnTo>
                  <a:lnTo>
                    <a:pt x="27" y="25"/>
                  </a:lnTo>
                  <a:lnTo>
                    <a:pt x="32" y="25"/>
                  </a:lnTo>
                  <a:lnTo>
                    <a:pt x="34" y="25"/>
                  </a:lnTo>
                  <a:lnTo>
                    <a:pt x="38" y="25"/>
                  </a:lnTo>
                  <a:lnTo>
                    <a:pt x="43" y="23"/>
                  </a:lnTo>
                  <a:lnTo>
                    <a:pt x="47" y="21"/>
                  </a:lnTo>
                  <a:lnTo>
                    <a:pt x="52" y="18"/>
                  </a:lnTo>
                  <a:lnTo>
                    <a:pt x="59" y="18"/>
                  </a:lnTo>
                  <a:lnTo>
                    <a:pt x="63" y="16"/>
                  </a:lnTo>
                  <a:lnTo>
                    <a:pt x="68" y="14"/>
                  </a:lnTo>
                  <a:lnTo>
                    <a:pt x="70" y="9"/>
                  </a:lnTo>
                  <a:lnTo>
                    <a:pt x="72" y="9"/>
                  </a:lnTo>
                  <a:lnTo>
                    <a:pt x="72" y="7"/>
                  </a:lnTo>
                  <a:lnTo>
                    <a:pt x="75" y="4"/>
                  </a:lnTo>
                  <a:lnTo>
                    <a:pt x="75" y="2"/>
                  </a:lnTo>
                  <a:lnTo>
                    <a:pt x="77" y="0"/>
                  </a:lnTo>
                  <a:lnTo>
                    <a:pt x="79" y="2"/>
                  </a:lnTo>
                  <a:lnTo>
                    <a:pt x="79" y="4"/>
                  </a:lnTo>
                  <a:lnTo>
                    <a:pt x="79" y="9"/>
                  </a:lnTo>
                  <a:lnTo>
                    <a:pt x="79" y="11"/>
                  </a:lnTo>
                  <a:lnTo>
                    <a:pt x="79" y="14"/>
                  </a:lnTo>
                  <a:lnTo>
                    <a:pt x="79" y="16"/>
                  </a:lnTo>
                  <a:lnTo>
                    <a:pt x="79" y="18"/>
                  </a:lnTo>
                  <a:lnTo>
                    <a:pt x="77" y="18"/>
                  </a:lnTo>
                  <a:lnTo>
                    <a:pt x="75" y="18"/>
                  </a:lnTo>
                  <a:lnTo>
                    <a:pt x="72" y="21"/>
                  </a:lnTo>
                  <a:lnTo>
                    <a:pt x="70" y="23"/>
                  </a:lnTo>
                  <a:lnTo>
                    <a:pt x="68" y="23"/>
                  </a:lnTo>
                  <a:lnTo>
                    <a:pt x="65" y="25"/>
                  </a:lnTo>
                  <a:lnTo>
                    <a:pt x="61" y="25"/>
                  </a:lnTo>
                  <a:lnTo>
                    <a:pt x="56" y="28"/>
                  </a:lnTo>
                  <a:lnTo>
                    <a:pt x="52" y="28"/>
                  </a:lnTo>
                  <a:lnTo>
                    <a:pt x="45" y="28"/>
                  </a:lnTo>
                  <a:lnTo>
                    <a:pt x="2" y="39"/>
                  </a:lnTo>
                </a:path>
              </a:pathLst>
            </a:custGeom>
            <a:noFill/>
            <a:ln w="3175">
              <a:solidFill>
                <a:srgbClr val="000000"/>
              </a:solidFill>
              <a:round/>
              <a:headEnd/>
              <a:tailEnd/>
            </a:ln>
          </p:spPr>
          <p:txBody>
            <a:bodyPr lIns="0" tIns="0" rIns="0"/>
            <a:lstStyle/>
            <a:p>
              <a:endParaRPr lang="zh-CN" altLang="en-US"/>
            </a:p>
          </p:txBody>
        </p:sp>
        <p:sp>
          <p:nvSpPr>
            <p:cNvPr id="1331" name="Freeform 70"/>
            <p:cNvSpPr>
              <a:spLocks/>
            </p:cNvSpPr>
            <p:nvPr/>
          </p:nvSpPr>
          <p:spPr bwMode="auto">
            <a:xfrm flipH="1">
              <a:off x="804" y="2026"/>
              <a:ext cx="7" cy="9"/>
            </a:xfrm>
            <a:custGeom>
              <a:avLst/>
              <a:gdLst>
                <a:gd name="T0" fmla="*/ 0 w 16"/>
                <a:gd name="T1" fmla="*/ 0 h 25"/>
                <a:gd name="T2" fmla="*/ 0 w 16"/>
                <a:gd name="T3" fmla="*/ 0 h 25"/>
                <a:gd name="T4" fmla="*/ 0 w 16"/>
                <a:gd name="T5" fmla="*/ 14 h 25"/>
                <a:gd name="T6" fmla="*/ 16 w 16"/>
                <a:gd name="T7" fmla="*/ 25 h 25"/>
                <a:gd name="T8" fmla="*/ 14 w 16"/>
                <a:gd name="T9" fmla="*/ 4 h 25"/>
                <a:gd name="T10" fmla="*/ 0 w 16"/>
                <a:gd name="T11" fmla="*/ 0 h 25"/>
                <a:gd name="T12" fmla="*/ 0 60000 65536"/>
                <a:gd name="T13" fmla="*/ 0 60000 65536"/>
                <a:gd name="T14" fmla="*/ 0 60000 65536"/>
                <a:gd name="T15" fmla="*/ 0 60000 65536"/>
                <a:gd name="T16" fmla="*/ 0 60000 65536"/>
                <a:gd name="T17" fmla="*/ 0 60000 65536"/>
                <a:gd name="T18" fmla="*/ 0 w 16"/>
                <a:gd name="T19" fmla="*/ 0 h 25"/>
                <a:gd name="T20" fmla="*/ 16 w 16"/>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6" h="25">
                  <a:moveTo>
                    <a:pt x="0" y="0"/>
                  </a:moveTo>
                  <a:lnTo>
                    <a:pt x="0" y="0"/>
                  </a:lnTo>
                  <a:lnTo>
                    <a:pt x="0" y="14"/>
                  </a:lnTo>
                  <a:lnTo>
                    <a:pt x="16" y="25"/>
                  </a:lnTo>
                  <a:lnTo>
                    <a:pt x="14" y="4"/>
                  </a:lnTo>
                  <a:lnTo>
                    <a:pt x="0" y="0"/>
                  </a:lnTo>
                  <a:close/>
                </a:path>
              </a:pathLst>
            </a:custGeom>
            <a:solidFill>
              <a:srgbClr val="656565"/>
            </a:solidFill>
            <a:ln w="9525">
              <a:noFill/>
              <a:round/>
              <a:headEnd/>
              <a:tailEnd/>
            </a:ln>
          </p:spPr>
          <p:txBody>
            <a:bodyPr lIns="0" tIns="0" rIns="0"/>
            <a:lstStyle/>
            <a:p>
              <a:endParaRPr lang="zh-CN" altLang="en-US"/>
            </a:p>
          </p:txBody>
        </p:sp>
        <p:sp>
          <p:nvSpPr>
            <p:cNvPr id="1332" name="Freeform 71"/>
            <p:cNvSpPr>
              <a:spLocks/>
            </p:cNvSpPr>
            <p:nvPr/>
          </p:nvSpPr>
          <p:spPr bwMode="auto">
            <a:xfrm flipH="1">
              <a:off x="805" y="2026"/>
              <a:ext cx="4" cy="7"/>
            </a:xfrm>
            <a:custGeom>
              <a:avLst/>
              <a:gdLst>
                <a:gd name="T0" fmla="*/ 0 w 9"/>
                <a:gd name="T1" fmla="*/ 0 h 19"/>
                <a:gd name="T2" fmla="*/ 9 w 9"/>
                <a:gd name="T3" fmla="*/ 2 h 19"/>
                <a:gd name="T4" fmla="*/ 9 w 9"/>
                <a:gd name="T5" fmla="*/ 19 h 19"/>
                <a:gd name="T6" fmla="*/ 0 60000 65536"/>
                <a:gd name="T7" fmla="*/ 0 60000 65536"/>
                <a:gd name="T8" fmla="*/ 0 60000 65536"/>
                <a:gd name="T9" fmla="*/ 0 w 9"/>
                <a:gd name="T10" fmla="*/ 0 h 19"/>
                <a:gd name="T11" fmla="*/ 9 w 9"/>
                <a:gd name="T12" fmla="*/ 19 h 19"/>
              </a:gdLst>
              <a:ahLst/>
              <a:cxnLst>
                <a:cxn ang="T6">
                  <a:pos x="T0" y="T1"/>
                </a:cxn>
                <a:cxn ang="T7">
                  <a:pos x="T2" y="T3"/>
                </a:cxn>
                <a:cxn ang="T8">
                  <a:pos x="T4" y="T5"/>
                </a:cxn>
              </a:cxnLst>
              <a:rect l="T9" t="T10" r="T11" b="T12"/>
              <a:pathLst>
                <a:path w="9" h="19">
                  <a:moveTo>
                    <a:pt x="0" y="0"/>
                  </a:moveTo>
                  <a:lnTo>
                    <a:pt x="9" y="2"/>
                  </a:lnTo>
                  <a:lnTo>
                    <a:pt x="9" y="19"/>
                  </a:lnTo>
                </a:path>
              </a:pathLst>
            </a:custGeom>
            <a:noFill/>
            <a:ln w="0">
              <a:solidFill>
                <a:srgbClr val="FFFFFF"/>
              </a:solidFill>
              <a:round/>
              <a:headEnd/>
              <a:tailEnd/>
            </a:ln>
          </p:spPr>
          <p:txBody>
            <a:bodyPr lIns="0" tIns="0" rIns="0"/>
            <a:lstStyle/>
            <a:p>
              <a:endParaRPr lang="zh-CN" altLang="en-US"/>
            </a:p>
          </p:txBody>
        </p:sp>
        <p:sp>
          <p:nvSpPr>
            <p:cNvPr id="1333" name="Freeform 72"/>
            <p:cNvSpPr>
              <a:spLocks/>
            </p:cNvSpPr>
            <p:nvPr/>
          </p:nvSpPr>
          <p:spPr bwMode="auto">
            <a:xfrm flipH="1">
              <a:off x="494" y="1956"/>
              <a:ext cx="60" cy="63"/>
            </a:xfrm>
            <a:custGeom>
              <a:avLst/>
              <a:gdLst>
                <a:gd name="T0" fmla="*/ 0 w 140"/>
                <a:gd name="T1" fmla="*/ 19 h 171"/>
                <a:gd name="T2" fmla="*/ 0 w 140"/>
                <a:gd name="T3" fmla="*/ 14 h 171"/>
                <a:gd name="T4" fmla="*/ 2 w 140"/>
                <a:gd name="T5" fmla="*/ 9 h 171"/>
                <a:gd name="T6" fmla="*/ 5 w 140"/>
                <a:gd name="T7" fmla="*/ 5 h 171"/>
                <a:gd name="T8" fmla="*/ 9 w 140"/>
                <a:gd name="T9" fmla="*/ 5 h 171"/>
                <a:gd name="T10" fmla="*/ 9 w 140"/>
                <a:gd name="T11" fmla="*/ 2 h 171"/>
                <a:gd name="T12" fmla="*/ 18 w 140"/>
                <a:gd name="T13" fmla="*/ 0 h 171"/>
                <a:gd name="T14" fmla="*/ 20 w 140"/>
                <a:gd name="T15" fmla="*/ 0 h 171"/>
                <a:gd name="T16" fmla="*/ 27 w 140"/>
                <a:gd name="T17" fmla="*/ 0 h 171"/>
                <a:gd name="T18" fmla="*/ 32 w 140"/>
                <a:gd name="T19" fmla="*/ 2 h 171"/>
                <a:gd name="T20" fmla="*/ 41 w 140"/>
                <a:gd name="T21" fmla="*/ 5 h 171"/>
                <a:gd name="T22" fmla="*/ 50 w 140"/>
                <a:gd name="T23" fmla="*/ 7 h 171"/>
                <a:gd name="T24" fmla="*/ 63 w 140"/>
                <a:gd name="T25" fmla="*/ 14 h 171"/>
                <a:gd name="T26" fmla="*/ 79 w 140"/>
                <a:gd name="T27" fmla="*/ 26 h 171"/>
                <a:gd name="T28" fmla="*/ 90 w 140"/>
                <a:gd name="T29" fmla="*/ 33 h 171"/>
                <a:gd name="T30" fmla="*/ 99 w 140"/>
                <a:gd name="T31" fmla="*/ 40 h 171"/>
                <a:gd name="T32" fmla="*/ 108 w 140"/>
                <a:gd name="T33" fmla="*/ 47 h 171"/>
                <a:gd name="T34" fmla="*/ 117 w 140"/>
                <a:gd name="T35" fmla="*/ 56 h 171"/>
                <a:gd name="T36" fmla="*/ 124 w 140"/>
                <a:gd name="T37" fmla="*/ 66 h 171"/>
                <a:gd name="T38" fmla="*/ 131 w 140"/>
                <a:gd name="T39" fmla="*/ 73 h 171"/>
                <a:gd name="T40" fmla="*/ 135 w 140"/>
                <a:gd name="T41" fmla="*/ 82 h 171"/>
                <a:gd name="T42" fmla="*/ 138 w 140"/>
                <a:gd name="T43" fmla="*/ 89 h 171"/>
                <a:gd name="T44" fmla="*/ 140 w 140"/>
                <a:gd name="T45" fmla="*/ 94 h 171"/>
                <a:gd name="T46" fmla="*/ 138 w 140"/>
                <a:gd name="T47" fmla="*/ 101 h 171"/>
                <a:gd name="T48" fmla="*/ 135 w 140"/>
                <a:gd name="T49" fmla="*/ 108 h 171"/>
                <a:gd name="T50" fmla="*/ 135 w 140"/>
                <a:gd name="T51" fmla="*/ 117 h 171"/>
                <a:gd name="T52" fmla="*/ 129 w 140"/>
                <a:gd name="T53" fmla="*/ 129 h 171"/>
                <a:gd name="T54" fmla="*/ 124 w 140"/>
                <a:gd name="T55" fmla="*/ 138 h 171"/>
                <a:gd name="T56" fmla="*/ 120 w 140"/>
                <a:gd name="T57" fmla="*/ 145 h 171"/>
                <a:gd name="T58" fmla="*/ 115 w 140"/>
                <a:gd name="T59" fmla="*/ 152 h 171"/>
                <a:gd name="T60" fmla="*/ 111 w 140"/>
                <a:gd name="T61" fmla="*/ 155 h 171"/>
                <a:gd name="T62" fmla="*/ 108 w 140"/>
                <a:gd name="T63" fmla="*/ 157 h 171"/>
                <a:gd name="T64" fmla="*/ 102 w 140"/>
                <a:gd name="T65" fmla="*/ 162 h 171"/>
                <a:gd name="T66" fmla="*/ 95 w 140"/>
                <a:gd name="T67" fmla="*/ 164 h 171"/>
                <a:gd name="T68" fmla="*/ 88 w 140"/>
                <a:gd name="T69" fmla="*/ 169 h 171"/>
                <a:gd name="T70" fmla="*/ 79 w 140"/>
                <a:gd name="T71" fmla="*/ 171 h 171"/>
                <a:gd name="T72" fmla="*/ 70 w 140"/>
                <a:gd name="T73" fmla="*/ 171 h 171"/>
                <a:gd name="T74" fmla="*/ 52 w 140"/>
                <a:gd name="T75" fmla="*/ 169 h 171"/>
                <a:gd name="T76" fmla="*/ 43 w 140"/>
                <a:gd name="T77" fmla="*/ 167 h 171"/>
                <a:gd name="T78" fmla="*/ 36 w 140"/>
                <a:gd name="T79" fmla="*/ 164 h 171"/>
                <a:gd name="T80" fmla="*/ 27 w 140"/>
                <a:gd name="T81" fmla="*/ 162 h 171"/>
                <a:gd name="T82" fmla="*/ 23 w 140"/>
                <a:gd name="T83" fmla="*/ 157 h 171"/>
                <a:gd name="T84" fmla="*/ 20 w 140"/>
                <a:gd name="T85" fmla="*/ 155 h 171"/>
                <a:gd name="T86" fmla="*/ 18 w 140"/>
                <a:gd name="T87" fmla="*/ 148 h 171"/>
                <a:gd name="T88" fmla="*/ 16 w 140"/>
                <a:gd name="T89" fmla="*/ 145 h 171"/>
                <a:gd name="T90" fmla="*/ 14 w 140"/>
                <a:gd name="T91" fmla="*/ 143 h 171"/>
                <a:gd name="T92" fmla="*/ 11 w 140"/>
                <a:gd name="T93" fmla="*/ 131 h 171"/>
                <a:gd name="T94" fmla="*/ 9 w 140"/>
                <a:gd name="T95" fmla="*/ 103 h 171"/>
                <a:gd name="T96" fmla="*/ 2 w 140"/>
                <a:gd name="T97" fmla="*/ 38 h 17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0"/>
                <a:gd name="T148" fmla="*/ 0 h 171"/>
                <a:gd name="T149" fmla="*/ 140 w 140"/>
                <a:gd name="T150" fmla="*/ 171 h 17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0" h="171">
                  <a:moveTo>
                    <a:pt x="0" y="19"/>
                  </a:moveTo>
                  <a:lnTo>
                    <a:pt x="0" y="19"/>
                  </a:lnTo>
                  <a:lnTo>
                    <a:pt x="0" y="16"/>
                  </a:lnTo>
                  <a:lnTo>
                    <a:pt x="0" y="14"/>
                  </a:lnTo>
                  <a:lnTo>
                    <a:pt x="2" y="12"/>
                  </a:lnTo>
                  <a:lnTo>
                    <a:pt x="2" y="9"/>
                  </a:lnTo>
                  <a:lnTo>
                    <a:pt x="5" y="7"/>
                  </a:lnTo>
                  <a:lnTo>
                    <a:pt x="5" y="5"/>
                  </a:lnTo>
                  <a:lnTo>
                    <a:pt x="7" y="5"/>
                  </a:lnTo>
                  <a:lnTo>
                    <a:pt x="9" y="5"/>
                  </a:lnTo>
                  <a:lnTo>
                    <a:pt x="9" y="2"/>
                  </a:lnTo>
                  <a:lnTo>
                    <a:pt x="14" y="0"/>
                  </a:lnTo>
                  <a:lnTo>
                    <a:pt x="18" y="0"/>
                  </a:lnTo>
                  <a:lnTo>
                    <a:pt x="20" y="0"/>
                  </a:lnTo>
                  <a:lnTo>
                    <a:pt x="25" y="0"/>
                  </a:lnTo>
                  <a:lnTo>
                    <a:pt x="27" y="0"/>
                  </a:lnTo>
                  <a:lnTo>
                    <a:pt x="32" y="2"/>
                  </a:lnTo>
                  <a:lnTo>
                    <a:pt x="36" y="2"/>
                  </a:lnTo>
                  <a:lnTo>
                    <a:pt x="41" y="5"/>
                  </a:lnTo>
                  <a:lnTo>
                    <a:pt x="45" y="5"/>
                  </a:lnTo>
                  <a:lnTo>
                    <a:pt x="50" y="7"/>
                  </a:lnTo>
                  <a:lnTo>
                    <a:pt x="54" y="12"/>
                  </a:lnTo>
                  <a:lnTo>
                    <a:pt x="63" y="14"/>
                  </a:lnTo>
                  <a:lnTo>
                    <a:pt x="72" y="21"/>
                  </a:lnTo>
                  <a:lnTo>
                    <a:pt x="79" y="26"/>
                  </a:lnTo>
                  <a:lnTo>
                    <a:pt x="86" y="30"/>
                  </a:lnTo>
                  <a:lnTo>
                    <a:pt x="90" y="33"/>
                  </a:lnTo>
                  <a:lnTo>
                    <a:pt x="95" y="35"/>
                  </a:lnTo>
                  <a:lnTo>
                    <a:pt x="99" y="40"/>
                  </a:lnTo>
                  <a:lnTo>
                    <a:pt x="102" y="42"/>
                  </a:lnTo>
                  <a:lnTo>
                    <a:pt x="108" y="47"/>
                  </a:lnTo>
                  <a:lnTo>
                    <a:pt x="111" y="52"/>
                  </a:lnTo>
                  <a:lnTo>
                    <a:pt x="117" y="56"/>
                  </a:lnTo>
                  <a:lnTo>
                    <a:pt x="120" y="61"/>
                  </a:lnTo>
                  <a:lnTo>
                    <a:pt x="124" y="66"/>
                  </a:lnTo>
                  <a:lnTo>
                    <a:pt x="126" y="70"/>
                  </a:lnTo>
                  <a:lnTo>
                    <a:pt x="131" y="73"/>
                  </a:lnTo>
                  <a:lnTo>
                    <a:pt x="133" y="80"/>
                  </a:lnTo>
                  <a:lnTo>
                    <a:pt x="135" y="82"/>
                  </a:lnTo>
                  <a:lnTo>
                    <a:pt x="138" y="87"/>
                  </a:lnTo>
                  <a:lnTo>
                    <a:pt x="138" y="89"/>
                  </a:lnTo>
                  <a:lnTo>
                    <a:pt x="138" y="91"/>
                  </a:lnTo>
                  <a:lnTo>
                    <a:pt x="140" y="94"/>
                  </a:lnTo>
                  <a:lnTo>
                    <a:pt x="140" y="99"/>
                  </a:lnTo>
                  <a:lnTo>
                    <a:pt x="138" y="101"/>
                  </a:lnTo>
                  <a:lnTo>
                    <a:pt x="138" y="108"/>
                  </a:lnTo>
                  <a:lnTo>
                    <a:pt x="135" y="108"/>
                  </a:lnTo>
                  <a:lnTo>
                    <a:pt x="135" y="113"/>
                  </a:lnTo>
                  <a:lnTo>
                    <a:pt x="135" y="117"/>
                  </a:lnTo>
                  <a:lnTo>
                    <a:pt x="131" y="127"/>
                  </a:lnTo>
                  <a:lnTo>
                    <a:pt x="129" y="129"/>
                  </a:lnTo>
                  <a:lnTo>
                    <a:pt x="129" y="134"/>
                  </a:lnTo>
                  <a:lnTo>
                    <a:pt x="124" y="138"/>
                  </a:lnTo>
                  <a:lnTo>
                    <a:pt x="122" y="143"/>
                  </a:lnTo>
                  <a:lnTo>
                    <a:pt x="120" y="145"/>
                  </a:lnTo>
                  <a:lnTo>
                    <a:pt x="117" y="148"/>
                  </a:lnTo>
                  <a:lnTo>
                    <a:pt x="115" y="152"/>
                  </a:lnTo>
                  <a:lnTo>
                    <a:pt x="111" y="155"/>
                  </a:lnTo>
                  <a:lnTo>
                    <a:pt x="108" y="157"/>
                  </a:lnTo>
                  <a:lnTo>
                    <a:pt x="106" y="159"/>
                  </a:lnTo>
                  <a:lnTo>
                    <a:pt x="102" y="162"/>
                  </a:lnTo>
                  <a:lnTo>
                    <a:pt x="99" y="164"/>
                  </a:lnTo>
                  <a:lnTo>
                    <a:pt x="95" y="164"/>
                  </a:lnTo>
                  <a:lnTo>
                    <a:pt x="90" y="167"/>
                  </a:lnTo>
                  <a:lnTo>
                    <a:pt x="88" y="169"/>
                  </a:lnTo>
                  <a:lnTo>
                    <a:pt x="81" y="171"/>
                  </a:lnTo>
                  <a:lnTo>
                    <a:pt x="79" y="171"/>
                  </a:lnTo>
                  <a:lnTo>
                    <a:pt x="72" y="171"/>
                  </a:lnTo>
                  <a:lnTo>
                    <a:pt x="70" y="171"/>
                  </a:lnTo>
                  <a:lnTo>
                    <a:pt x="61" y="171"/>
                  </a:lnTo>
                  <a:lnTo>
                    <a:pt x="52" y="169"/>
                  </a:lnTo>
                  <a:lnTo>
                    <a:pt x="45" y="169"/>
                  </a:lnTo>
                  <a:lnTo>
                    <a:pt x="43" y="167"/>
                  </a:lnTo>
                  <a:lnTo>
                    <a:pt x="38" y="167"/>
                  </a:lnTo>
                  <a:lnTo>
                    <a:pt x="36" y="164"/>
                  </a:lnTo>
                  <a:lnTo>
                    <a:pt x="32" y="164"/>
                  </a:lnTo>
                  <a:lnTo>
                    <a:pt x="27" y="162"/>
                  </a:lnTo>
                  <a:lnTo>
                    <a:pt x="25" y="159"/>
                  </a:lnTo>
                  <a:lnTo>
                    <a:pt x="23" y="157"/>
                  </a:lnTo>
                  <a:lnTo>
                    <a:pt x="20" y="155"/>
                  </a:lnTo>
                  <a:lnTo>
                    <a:pt x="18" y="152"/>
                  </a:lnTo>
                  <a:lnTo>
                    <a:pt x="18" y="148"/>
                  </a:lnTo>
                  <a:lnTo>
                    <a:pt x="18" y="145"/>
                  </a:lnTo>
                  <a:lnTo>
                    <a:pt x="16" y="145"/>
                  </a:lnTo>
                  <a:lnTo>
                    <a:pt x="14" y="143"/>
                  </a:lnTo>
                  <a:lnTo>
                    <a:pt x="14" y="138"/>
                  </a:lnTo>
                  <a:lnTo>
                    <a:pt x="11" y="131"/>
                  </a:lnTo>
                  <a:lnTo>
                    <a:pt x="11" y="122"/>
                  </a:lnTo>
                  <a:lnTo>
                    <a:pt x="9" y="103"/>
                  </a:lnTo>
                  <a:lnTo>
                    <a:pt x="7" y="80"/>
                  </a:lnTo>
                  <a:lnTo>
                    <a:pt x="2" y="38"/>
                  </a:lnTo>
                  <a:lnTo>
                    <a:pt x="0" y="19"/>
                  </a:lnTo>
                  <a:close/>
                </a:path>
              </a:pathLst>
            </a:custGeom>
            <a:solidFill>
              <a:srgbClr val="727272"/>
            </a:solidFill>
            <a:ln w="9525">
              <a:noFill/>
              <a:round/>
              <a:headEnd/>
              <a:tailEnd/>
            </a:ln>
          </p:spPr>
          <p:txBody>
            <a:bodyPr lIns="0" tIns="0" rIns="0"/>
            <a:lstStyle/>
            <a:p>
              <a:endParaRPr lang="zh-CN" altLang="en-US"/>
            </a:p>
          </p:txBody>
        </p:sp>
        <p:sp>
          <p:nvSpPr>
            <p:cNvPr id="1334" name="Freeform 73"/>
            <p:cNvSpPr>
              <a:spLocks/>
            </p:cNvSpPr>
            <p:nvPr/>
          </p:nvSpPr>
          <p:spPr bwMode="auto">
            <a:xfrm flipH="1">
              <a:off x="497" y="1969"/>
              <a:ext cx="54" cy="48"/>
            </a:xfrm>
            <a:custGeom>
              <a:avLst/>
              <a:gdLst>
                <a:gd name="T0" fmla="*/ 77 w 126"/>
                <a:gd name="T1" fmla="*/ 0 h 129"/>
                <a:gd name="T2" fmla="*/ 81 w 126"/>
                <a:gd name="T3" fmla="*/ 3 h 129"/>
                <a:gd name="T4" fmla="*/ 90 w 126"/>
                <a:gd name="T5" fmla="*/ 7 h 129"/>
                <a:gd name="T6" fmla="*/ 97 w 126"/>
                <a:gd name="T7" fmla="*/ 17 h 129"/>
                <a:gd name="T8" fmla="*/ 104 w 126"/>
                <a:gd name="T9" fmla="*/ 24 h 129"/>
                <a:gd name="T10" fmla="*/ 115 w 126"/>
                <a:gd name="T11" fmla="*/ 35 h 129"/>
                <a:gd name="T12" fmla="*/ 119 w 126"/>
                <a:gd name="T13" fmla="*/ 45 h 129"/>
                <a:gd name="T14" fmla="*/ 124 w 126"/>
                <a:gd name="T15" fmla="*/ 52 h 129"/>
                <a:gd name="T16" fmla="*/ 126 w 126"/>
                <a:gd name="T17" fmla="*/ 54 h 129"/>
                <a:gd name="T18" fmla="*/ 126 w 126"/>
                <a:gd name="T19" fmla="*/ 56 h 129"/>
                <a:gd name="T20" fmla="*/ 126 w 126"/>
                <a:gd name="T21" fmla="*/ 64 h 129"/>
                <a:gd name="T22" fmla="*/ 124 w 126"/>
                <a:gd name="T23" fmla="*/ 75 h 129"/>
                <a:gd name="T24" fmla="*/ 119 w 126"/>
                <a:gd name="T25" fmla="*/ 82 h 129"/>
                <a:gd name="T26" fmla="*/ 115 w 126"/>
                <a:gd name="T27" fmla="*/ 92 h 129"/>
                <a:gd name="T28" fmla="*/ 110 w 126"/>
                <a:gd name="T29" fmla="*/ 101 h 129"/>
                <a:gd name="T30" fmla="*/ 106 w 126"/>
                <a:gd name="T31" fmla="*/ 108 h 129"/>
                <a:gd name="T32" fmla="*/ 101 w 126"/>
                <a:gd name="T33" fmla="*/ 113 h 129"/>
                <a:gd name="T34" fmla="*/ 95 w 126"/>
                <a:gd name="T35" fmla="*/ 120 h 129"/>
                <a:gd name="T36" fmla="*/ 90 w 126"/>
                <a:gd name="T37" fmla="*/ 122 h 129"/>
                <a:gd name="T38" fmla="*/ 83 w 126"/>
                <a:gd name="T39" fmla="*/ 124 h 129"/>
                <a:gd name="T40" fmla="*/ 74 w 126"/>
                <a:gd name="T41" fmla="*/ 127 h 129"/>
                <a:gd name="T42" fmla="*/ 65 w 126"/>
                <a:gd name="T43" fmla="*/ 129 h 129"/>
                <a:gd name="T44" fmla="*/ 54 w 126"/>
                <a:gd name="T45" fmla="*/ 129 h 129"/>
                <a:gd name="T46" fmla="*/ 38 w 126"/>
                <a:gd name="T47" fmla="*/ 127 h 129"/>
                <a:gd name="T48" fmla="*/ 29 w 126"/>
                <a:gd name="T49" fmla="*/ 122 h 129"/>
                <a:gd name="T50" fmla="*/ 22 w 126"/>
                <a:gd name="T51" fmla="*/ 120 h 129"/>
                <a:gd name="T52" fmla="*/ 18 w 126"/>
                <a:gd name="T53" fmla="*/ 115 h 129"/>
                <a:gd name="T54" fmla="*/ 11 w 126"/>
                <a:gd name="T55" fmla="*/ 110 h 129"/>
                <a:gd name="T56" fmla="*/ 9 w 126"/>
                <a:gd name="T57" fmla="*/ 103 h 129"/>
                <a:gd name="T58" fmla="*/ 7 w 126"/>
                <a:gd name="T59" fmla="*/ 101 h 129"/>
                <a:gd name="T60" fmla="*/ 4 w 126"/>
                <a:gd name="T61" fmla="*/ 89 h 129"/>
                <a:gd name="T62" fmla="*/ 2 w 126"/>
                <a:gd name="T63" fmla="*/ 59 h 129"/>
                <a:gd name="T64" fmla="*/ 77 w 126"/>
                <a:gd name="T65" fmla="*/ 0 h 1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6"/>
                <a:gd name="T100" fmla="*/ 0 h 129"/>
                <a:gd name="T101" fmla="*/ 126 w 126"/>
                <a:gd name="T102" fmla="*/ 129 h 1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6" h="129">
                  <a:moveTo>
                    <a:pt x="77" y="0"/>
                  </a:moveTo>
                  <a:lnTo>
                    <a:pt x="77" y="0"/>
                  </a:lnTo>
                  <a:lnTo>
                    <a:pt x="81" y="3"/>
                  </a:lnTo>
                  <a:lnTo>
                    <a:pt x="83" y="7"/>
                  </a:lnTo>
                  <a:lnTo>
                    <a:pt x="90" y="7"/>
                  </a:lnTo>
                  <a:lnTo>
                    <a:pt x="92" y="12"/>
                  </a:lnTo>
                  <a:lnTo>
                    <a:pt x="97" y="17"/>
                  </a:lnTo>
                  <a:lnTo>
                    <a:pt x="101" y="19"/>
                  </a:lnTo>
                  <a:lnTo>
                    <a:pt x="104" y="24"/>
                  </a:lnTo>
                  <a:lnTo>
                    <a:pt x="108" y="26"/>
                  </a:lnTo>
                  <a:lnTo>
                    <a:pt x="115" y="35"/>
                  </a:lnTo>
                  <a:lnTo>
                    <a:pt x="119" y="40"/>
                  </a:lnTo>
                  <a:lnTo>
                    <a:pt x="119" y="45"/>
                  </a:lnTo>
                  <a:lnTo>
                    <a:pt x="122" y="47"/>
                  </a:lnTo>
                  <a:lnTo>
                    <a:pt x="124" y="52"/>
                  </a:lnTo>
                  <a:lnTo>
                    <a:pt x="124" y="54"/>
                  </a:lnTo>
                  <a:lnTo>
                    <a:pt x="126" y="54"/>
                  </a:lnTo>
                  <a:lnTo>
                    <a:pt x="126" y="56"/>
                  </a:lnTo>
                  <a:lnTo>
                    <a:pt x="126" y="61"/>
                  </a:lnTo>
                  <a:lnTo>
                    <a:pt x="126" y="64"/>
                  </a:lnTo>
                  <a:lnTo>
                    <a:pt x="124" y="71"/>
                  </a:lnTo>
                  <a:lnTo>
                    <a:pt x="124" y="75"/>
                  </a:lnTo>
                  <a:lnTo>
                    <a:pt x="119" y="82"/>
                  </a:lnTo>
                  <a:lnTo>
                    <a:pt x="119" y="87"/>
                  </a:lnTo>
                  <a:lnTo>
                    <a:pt x="115" y="92"/>
                  </a:lnTo>
                  <a:lnTo>
                    <a:pt x="113" y="101"/>
                  </a:lnTo>
                  <a:lnTo>
                    <a:pt x="110" y="101"/>
                  </a:lnTo>
                  <a:lnTo>
                    <a:pt x="108" y="106"/>
                  </a:lnTo>
                  <a:lnTo>
                    <a:pt x="106" y="108"/>
                  </a:lnTo>
                  <a:lnTo>
                    <a:pt x="104" y="110"/>
                  </a:lnTo>
                  <a:lnTo>
                    <a:pt x="101" y="113"/>
                  </a:lnTo>
                  <a:lnTo>
                    <a:pt x="99" y="115"/>
                  </a:lnTo>
                  <a:lnTo>
                    <a:pt x="95" y="120"/>
                  </a:lnTo>
                  <a:lnTo>
                    <a:pt x="92" y="120"/>
                  </a:lnTo>
                  <a:lnTo>
                    <a:pt x="90" y="122"/>
                  </a:lnTo>
                  <a:lnTo>
                    <a:pt x="86" y="124"/>
                  </a:lnTo>
                  <a:lnTo>
                    <a:pt x="83" y="124"/>
                  </a:lnTo>
                  <a:lnTo>
                    <a:pt x="79" y="127"/>
                  </a:lnTo>
                  <a:lnTo>
                    <a:pt x="74" y="127"/>
                  </a:lnTo>
                  <a:lnTo>
                    <a:pt x="70" y="129"/>
                  </a:lnTo>
                  <a:lnTo>
                    <a:pt x="65" y="129"/>
                  </a:lnTo>
                  <a:lnTo>
                    <a:pt x="63" y="129"/>
                  </a:lnTo>
                  <a:lnTo>
                    <a:pt x="54" y="129"/>
                  </a:lnTo>
                  <a:lnTo>
                    <a:pt x="47" y="127"/>
                  </a:lnTo>
                  <a:lnTo>
                    <a:pt x="38" y="127"/>
                  </a:lnTo>
                  <a:lnTo>
                    <a:pt x="34" y="124"/>
                  </a:lnTo>
                  <a:lnTo>
                    <a:pt x="29" y="122"/>
                  </a:lnTo>
                  <a:lnTo>
                    <a:pt x="27" y="120"/>
                  </a:lnTo>
                  <a:lnTo>
                    <a:pt x="22" y="120"/>
                  </a:lnTo>
                  <a:lnTo>
                    <a:pt x="20" y="117"/>
                  </a:lnTo>
                  <a:lnTo>
                    <a:pt x="18" y="115"/>
                  </a:lnTo>
                  <a:lnTo>
                    <a:pt x="16" y="113"/>
                  </a:lnTo>
                  <a:lnTo>
                    <a:pt x="11" y="110"/>
                  </a:lnTo>
                  <a:lnTo>
                    <a:pt x="11" y="108"/>
                  </a:lnTo>
                  <a:lnTo>
                    <a:pt x="9" y="103"/>
                  </a:lnTo>
                  <a:lnTo>
                    <a:pt x="7" y="103"/>
                  </a:lnTo>
                  <a:lnTo>
                    <a:pt x="7" y="101"/>
                  </a:lnTo>
                  <a:lnTo>
                    <a:pt x="4" y="96"/>
                  </a:lnTo>
                  <a:lnTo>
                    <a:pt x="4" y="89"/>
                  </a:lnTo>
                  <a:lnTo>
                    <a:pt x="2" y="80"/>
                  </a:lnTo>
                  <a:lnTo>
                    <a:pt x="2" y="59"/>
                  </a:lnTo>
                  <a:lnTo>
                    <a:pt x="0" y="35"/>
                  </a:lnTo>
                  <a:lnTo>
                    <a:pt x="77" y="0"/>
                  </a:lnTo>
                  <a:close/>
                </a:path>
              </a:pathLst>
            </a:custGeom>
            <a:solidFill>
              <a:srgbClr val="727272"/>
            </a:solidFill>
            <a:ln w="9525">
              <a:noFill/>
              <a:round/>
              <a:headEnd/>
              <a:tailEnd/>
            </a:ln>
          </p:spPr>
          <p:txBody>
            <a:bodyPr lIns="0" tIns="0" rIns="0"/>
            <a:lstStyle/>
            <a:p>
              <a:endParaRPr lang="zh-CN" altLang="en-US"/>
            </a:p>
          </p:txBody>
        </p:sp>
        <p:sp>
          <p:nvSpPr>
            <p:cNvPr id="1335" name="Freeform 74"/>
            <p:cNvSpPr>
              <a:spLocks/>
            </p:cNvSpPr>
            <p:nvPr/>
          </p:nvSpPr>
          <p:spPr bwMode="auto">
            <a:xfrm flipH="1">
              <a:off x="518" y="1959"/>
              <a:ext cx="36" cy="23"/>
            </a:xfrm>
            <a:custGeom>
              <a:avLst/>
              <a:gdLst>
                <a:gd name="T0" fmla="*/ 5 w 82"/>
                <a:gd name="T1" fmla="*/ 63 h 63"/>
                <a:gd name="T2" fmla="*/ 5 w 82"/>
                <a:gd name="T3" fmla="*/ 63 h 63"/>
                <a:gd name="T4" fmla="*/ 3 w 82"/>
                <a:gd name="T5" fmla="*/ 33 h 63"/>
                <a:gd name="T6" fmla="*/ 0 w 82"/>
                <a:gd name="T7" fmla="*/ 16 h 63"/>
                <a:gd name="T8" fmla="*/ 0 w 82"/>
                <a:gd name="T9" fmla="*/ 16 h 63"/>
                <a:gd name="T10" fmla="*/ 3 w 82"/>
                <a:gd name="T11" fmla="*/ 14 h 63"/>
                <a:gd name="T12" fmla="*/ 3 w 82"/>
                <a:gd name="T13" fmla="*/ 12 h 63"/>
                <a:gd name="T14" fmla="*/ 5 w 82"/>
                <a:gd name="T15" fmla="*/ 9 h 63"/>
                <a:gd name="T16" fmla="*/ 7 w 82"/>
                <a:gd name="T17" fmla="*/ 7 h 63"/>
                <a:gd name="T18" fmla="*/ 9 w 82"/>
                <a:gd name="T19" fmla="*/ 5 h 63"/>
                <a:gd name="T20" fmla="*/ 12 w 82"/>
                <a:gd name="T21" fmla="*/ 5 h 63"/>
                <a:gd name="T22" fmla="*/ 14 w 82"/>
                <a:gd name="T23" fmla="*/ 2 h 63"/>
                <a:gd name="T24" fmla="*/ 16 w 82"/>
                <a:gd name="T25" fmla="*/ 2 h 63"/>
                <a:gd name="T26" fmla="*/ 18 w 82"/>
                <a:gd name="T27" fmla="*/ 0 h 63"/>
                <a:gd name="T28" fmla="*/ 23 w 82"/>
                <a:gd name="T29" fmla="*/ 0 h 63"/>
                <a:gd name="T30" fmla="*/ 25 w 82"/>
                <a:gd name="T31" fmla="*/ 0 h 63"/>
                <a:gd name="T32" fmla="*/ 30 w 82"/>
                <a:gd name="T33" fmla="*/ 0 h 63"/>
                <a:gd name="T34" fmla="*/ 34 w 82"/>
                <a:gd name="T35" fmla="*/ 2 h 63"/>
                <a:gd name="T36" fmla="*/ 36 w 82"/>
                <a:gd name="T37" fmla="*/ 2 h 63"/>
                <a:gd name="T38" fmla="*/ 45 w 82"/>
                <a:gd name="T39" fmla="*/ 7 h 63"/>
                <a:gd name="T40" fmla="*/ 50 w 82"/>
                <a:gd name="T41" fmla="*/ 7 h 63"/>
                <a:gd name="T42" fmla="*/ 52 w 82"/>
                <a:gd name="T43" fmla="*/ 9 h 63"/>
                <a:gd name="T44" fmla="*/ 61 w 82"/>
                <a:gd name="T45" fmla="*/ 16 h 63"/>
                <a:gd name="T46" fmla="*/ 68 w 82"/>
                <a:gd name="T47" fmla="*/ 19 h 63"/>
                <a:gd name="T48" fmla="*/ 75 w 82"/>
                <a:gd name="T49" fmla="*/ 26 h 63"/>
                <a:gd name="T50" fmla="*/ 82 w 82"/>
                <a:gd name="T51" fmla="*/ 28 h 63"/>
                <a:gd name="T52" fmla="*/ 5 w 82"/>
                <a:gd name="T53" fmla="*/ 63 h 6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82"/>
                <a:gd name="T82" fmla="*/ 0 h 63"/>
                <a:gd name="T83" fmla="*/ 82 w 82"/>
                <a:gd name="T84" fmla="*/ 63 h 6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82" h="63">
                  <a:moveTo>
                    <a:pt x="5" y="63"/>
                  </a:moveTo>
                  <a:lnTo>
                    <a:pt x="5" y="63"/>
                  </a:lnTo>
                  <a:lnTo>
                    <a:pt x="3" y="33"/>
                  </a:lnTo>
                  <a:lnTo>
                    <a:pt x="0" y="16"/>
                  </a:lnTo>
                  <a:lnTo>
                    <a:pt x="3" y="14"/>
                  </a:lnTo>
                  <a:lnTo>
                    <a:pt x="3" y="12"/>
                  </a:lnTo>
                  <a:lnTo>
                    <a:pt x="5" y="9"/>
                  </a:lnTo>
                  <a:lnTo>
                    <a:pt x="7" y="7"/>
                  </a:lnTo>
                  <a:lnTo>
                    <a:pt x="9" y="5"/>
                  </a:lnTo>
                  <a:lnTo>
                    <a:pt x="12" y="5"/>
                  </a:lnTo>
                  <a:lnTo>
                    <a:pt x="14" y="2"/>
                  </a:lnTo>
                  <a:lnTo>
                    <a:pt x="16" y="2"/>
                  </a:lnTo>
                  <a:lnTo>
                    <a:pt x="18" y="0"/>
                  </a:lnTo>
                  <a:lnTo>
                    <a:pt x="23" y="0"/>
                  </a:lnTo>
                  <a:lnTo>
                    <a:pt x="25" y="0"/>
                  </a:lnTo>
                  <a:lnTo>
                    <a:pt x="30" y="0"/>
                  </a:lnTo>
                  <a:lnTo>
                    <a:pt x="34" y="2"/>
                  </a:lnTo>
                  <a:lnTo>
                    <a:pt x="36" y="2"/>
                  </a:lnTo>
                  <a:lnTo>
                    <a:pt x="45" y="7"/>
                  </a:lnTo>
                  <a:lnTo>
                    <a:pt x="50" y="7"/>
                  </a:lnTo>
                  <a:lnTo>
                    <a:pt x="52" y="9"/>
                  </a:lnTo>
                  <a:lnTo>
                    <a:pt x="61" y="16"/>
                  </a:lnTo>
                  <a:lnTo>
                    <a:pt x="68" y="19"/>
                  </a:lnTo>
                  <a:lnTo>
                    <a:pt x="75" y="26"/>
                  </a:lnTo>
                  <a:lnTo>
                    <a:pt x="82" y="28"/>
                  </a:lnTo>
                  <a:lnTo>
                    <a:pt x="5" y="63"/>
                  </a:lnTo>
                  <a:close/>
                </a:path>
              </a:pathLst>
            </a:custGeom>
            <a:solidFill>
              <a:srgbClr val="727272"/>
            </a:solidFill>
            <a:ln w="9525">
              <a:noFill/>
              <a:round/>
              <a:headEnd/>
              <a:tailEnd/>
            </a:ln>
          </p:spPr>
          <p:txBody>
            <a:bodyPr lIns="0" tIns="0" rIns="0"/>
            <a:lstStyle/>
            <a:p>
              <a:endParaRPr lang="zh-CN" altLang="en-US"/>
            </a:p>
          </p:txBody>
        </p:sp>
        <p:sp>
          <p:nvSpPr>
            <p:cNvPr id="1336" name="Freeform 75"/>
            <p:cNvSpPr>
              <a:spLocks/>
            </p:cNvSpPr>
            <p:nvPr/>
          </p:nvSpPr>
          <p:spPr bwMode="auto">
            <a:xfrm flipH="1">
              <a:off x="526" y="1970"/>
              <a:ext cx="32" cy="40"/>
            </a:xfrm>
            <a:custGeom>
              <a:avLst/>
              <a:gdLst>
                <a:gd name="T0" fmla="*/ 52 w 72"/>
                <a:gd name="T1" fmla="*/ 0 h 107"/>
                <a:gd name="T2" fmla="*/ 52 w 72"/>
                <a:gd name="T3" fmla="*/ 0 h 107"/>
                <a:gd name="T4" fmla="*/ 54 w 72"/>
                <a:gd name="T5" fmla="*/ 4 h 107"/>
                <a:gd name="T6" fmla="*/ 57 w 72"/>
                <a:gd name="T7" fmla="*/ 7 h 107"/>
                <a:gd name="T8" fmla="*/ 61 w 72"/>
                <a:gd name="T9" fmla="*/ 9 h 107"/>
                <a:gd name="T10" fmla="*/ 61 w 72"/>
                <a:gd name="T11" fmla="*/ 14 h 107"/>
                <a:gd name="T12" fmla="*/ 63 w 72"/>
                <a:gd name="T13" fmla="*/ 18 h 107"/>
                <a:gd name="T14" fmla="*/ 66 w 72"/>
                <a:gd name="T15" fmla="*/ 23 h 107"/>
                <a:gd name="T16" fmla="*/ 70 w 72"/>
                <a:gd name="T17" fmla="*/ 28 h 107"/>
                <a:gd name="T18" fmla="*/ 70 w 72"/>
                <a:gd name="T19" fmla="*/ 35 h 107"/>
                <a:gd name="T20" fmla="*/ 70 w 72"/>
                <a:gd name="T21" fmla="*/ 39 h 107"/>
                <a:gd name="T22" fmla="*/ 72 w 72"/>
                <a:gd name="T23" fmla="*/ 42 h 107"/>
                <a:gd name="T24" fmla="*/ 72 w 72"/>
                <a:gd name="T25" fmla="*/ 46 h 107"/>
                <a:gd name="T26" fmla="*/ 72 w 72"/>
                <a:gd name="T27" fmla="*/ 51 h 107"/>
                <a:gd name="T28" fmla="*/ 72 w 72"/>
                <a:gd name="T29" fmla="*/ 58 h 107"/>
                <a:gd name="T30" fmla="*/ 72 w 72"/>
                <a:gd name="T31" fmla="*/ 61 h 107"/>
                <a:gd name="T32" fmla="*/ 72 w 72"/>
                <a:gd name="T33" fmla="*/ 63 h 107"/>
                <a:gd name="T34" fmla="*/ 70 w 72"/>
                <a:gd name="T35" fmla="*/ 68 h 107"/>
                <a:gd name="T36" fmla="*/ 70 w 72"/>
                <a:gd name="T37" fmla="*/ 70 h 107"/>
                <a:gd name="T38" fmla="*/ 70 w 72"/>
                <a:gd name="T39" fmla="*/ 72 h 107"/>
                <a:gd name="T40" fmla="*/ 70 w 72"/>
                <a:gd name="T41" fmla="*/ 75 h 107"/>
                <a:gd name="T42" fmla="*/ 66 w 72"/>
                <a:gd name="T43" fmla="*/ 79 h 107"/>
                <a:gd name="T44" fmla="*/ 63 w 72"/>
                <a:gd name="T45" fmla="*/ 86 h 107"/>
                <a:gd name="T46" fmla="*/ 61 w 72"/>
                <a:gd name="T47" fmla="*/ 89 h 107"/>
                <a:gd name="T48" fmla="*/ 57 w 72"/>
                <a:gd name="T49" fmla="*/ 93 h 107"/>
                <a:gd name="T50" fmla="*/ 54 w 72"/>
                <a:gd name="T51" fmla="*/ 98 h 107"/>
                <a:gd name="T52" fmla="*/ 52 w 72"/>
                <a:gd name="T53" fmla="*/ 100 h 107"/>
                <a:gd name="T54" fmla="*/ 48 w 72"/>
                <a:gd name="T55" fmla="*/ 103 h 107"/>
                <a:gd name="T56" fmla="*/ 45 w 72"/>
                <a:gd name="T57" fmla="*/ 105 h 107"/>
                <a:gd name="T58" fmla="*/ 43 w 72"/>
                <a:gd name="T59" fmla="*/ 105 h 107"/>
                <a:gd name="T60" fmla="*/ 43 w 72"/>
                <a:gd name="T61" fmla="*/ 107 h 107"/>
                <a:gd name="T62" fmla="*/ 43 w 72"/>
                <a:gd name="T63" fmla="*/ 107 h 107"/>
                <a:gd name="T64" fmla="*/ 41 w 72"/>
                <a:gd name="T65" fmla="*/ 107 h 107"/>
                <a:gd name="T66" fmla="*/ 34 w 72"/>
                <a:gd name="T67" fmla="*/ 105 h 107"/>
                <a:gd name="T68" fmla="*/ 30 w 72"/>
                <a:gd name="T69" fmla="*/ 105 h 107"/>
                <a:gd name="T70" fmla="*/ 25 w 72"/>
                <a:gd name="T71" fmla="*/ 103 h 107"/>
                <a:gd name="T72" fmla="*/ 16 w 72"/>
                <a:gd name="T73" fmla="*/ 98 h 107"/>
                <a:gd name="T74" fmla="*/ 12 w 72"/>
                <a:gd name="T75" fmla="*/ 98 h 107"/>
                <a:gd name="T76" fmla="*/ 0 w 72"/>
                <a:gd name="T77" fmla="*/ 23 h 107"/>
                <a:gd name="T78" fmla="*/ 52 w 72"/>
                <a:gd name="T79" fmla="*/ 0 h 10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2"/>
                <a:gd name="T121" fmla="*/ 0 h 107"/>
                <a:gd name="T122" fmla="*/ 72 w 72"/>
                <a:gd name="T123" fmla="*/ 107 h 107"/>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2" h="107">
                  <a:moveTo>
                    <a:pt x="52" y="0"/>
                  </a:moveTo>
                  <a:lnTo>
                    <a:pt x="52" y="0"/>
                  </a:lnTo>
                  <a:lnTo>
                    <a:pt x="54" y="4"/>
                  </a:lnTo>
                  <a:lnTo>
                    <a:pt x="57" y="7"/>
                  </a:lnTo>
                  <a:lnTo>
                    <a:pt x="61" y="9"/>
                  </a:lnTo>
                  <a:lnTo>
                    <a:pt x="61" y="14"/>
                  </a:lnTo>
                  <a:lnTo>
                    <a:pt x="63" y="18"/>
                  </a:lnTo>
                  <a:lnTo>
                    <a:pt x="66" y="23"/>
                  </a:lnTo>
                  <a:lnTo>
                    <a:pt x="70" y="28"/>
                  </a:lnTo>
                  <a:lnTo>
                    <a:pt x="70" y="35"/>
                  </a:lnTo>
                  <a:lnTo>
                    <a:pt x="70" y="39"/>
                  </a:lnTo>
                  <a:lnTo>
                    <a:pt x="72" y="42"/>
                  </a:lnTo>
                  <a:lnTo>
                    <a:pt x="72" y="46"/>
                  </a:lnTo>
                  <a:lnTo>
                    <a:pt x="72" y="51"/>
                  </a:lnTo>
                  <a:lnTo>
                    <a:pt x="72" y="58"/>
                  </a:lnTo>
                  <a:lnTo>
                    <a:pt x="72" y="61"/>
                  </a:lnTo>
                  <a:lnTo>
                    <a:pt x="72" y="63"/>
                  </a:lnTo>
                  <a:lnTo>
                    <a:pt x="70" y="68"/>
                  </a:lnTo>
                  <a:lnTo>
                    <a:pt x="70" y="70"/>
                  </a:lnTo>
                  <a:lnTo>
                    <a:pt x="70" y="72"/>
                  </a:lnTo>
                  <a:lnTo>
                    <a:pt x="70" y="75"/>
                  </a:lnTo>
                  <a:lnTo>
                    <a:pt x="66" y="79"/>
                  </a:lnTo>
                  <a:lnTo>
                    <a:pt x="63" y="86"/>
                  </a:lnTo>
                  <a:lnTo>
                    <a:pt x="61" y="89"/>
                  </a:lnTo>
                  <a:lnTo>
                    <a:pt x="57" y="93"/>
                  </a:lnTo>
                  <a:lnTo>
                    <a:pt x="54" y="98"/>
                  </a:lnTo>
                  <a:lnTo>
                    <a:pt x="52" y="100"/>
                  </a:lnTo>
                  <a:lnTo>
                    <a:pt x="48" y="103"/>
                  </a:lnTo>
                  <a:lnTo>
                    <a:pt x="45" y="105"/>
                  </a:lnTo>
                  <a:lnTo>
                    <a:pt x="43" y="105"/>
                  </a:lnTo>
                  <a:lnTo>
                    <a:pt x="43" y="107"/>
                  </a:lnTo>
                  <a:lnTo>
                    <a:pt x="41" y="107"/>
                  </a:lnTo>
                  <a:lnTo>
                    <a:pt x="34" y="105"/>
                  </a:lnTo>
                  <a:lnTo>
                    <a:pt x="30" y="105"/>
                  </a:lnTo>
                  <a:lnTo>
                    <a:pt x="25" y="103"/>
                  </a:lnTo>
                  <a:lnTo>
                    <a:pt x="16" y="98"/>
                  </a:lnTo>
                  <a:lnTo>
                    <a:pt x="12" y="98"/>
                  </a:lnTo>
                  <a:lnTo>
                    <a:pt x="0" y="23"/>
                  </a:lnTo>
                  <a:lnTo>
                    <a:pt x="52" y="0"/>
                  </a:lnTo>
                  <a:close/>
                </a:path>
              </a:pathLst>
            </a:custGeom>
            <a:solidFill>
              <a:srgbClr val="727272"/>
            </a:solidFill>
            <a:ln w="9525">
              <a:noFill/>
              <a:round/>
              <a:headEnd/>
              <a:tailEnd/>
            </a:ln>
          </p:spPr>
          <p:txBody>
            <a:bodyPr lIns="0" tIns="0" rIns="0"/>
            <a:lstStyle/>
            <a:p>
              <a:endParaRPr lang="zh-CN" altLang="en-US"/>
            </a:p>
          </p:txBody>
        </p:sp>
        <p:sp>
          <p:nvSpPr>
            <p:cNvPr id="1337" name="Freeform 76"/>
            <p:cNvSpPr>
              <a:spLocks/>
            </p:cNvSpPr>
            <p:nvPr/>
          </p:nvSpPr>
          <p:spPr bwMode="auto">
            <a:xfrm flipH="1">
              <a:off x="535" y="1965"/>
              <a:ext cx="26" cy="14"/>
            </a:xfrm>
            <a:custGeom>
              <a:avLst/>
              <a:gdLst>
                <a:gd name="T0" fmla="*/ 9 w 59"/>
                <a:gd name="T1" fmla="*/ 38 h 38"/>
                <a:gd name="T2" fmla="*/ 9 w 59"/>
                <a:gd name="T3" fmla="*/ 38 h 38"/>
                <a:gd name="T4" fmla="*/ 0 w 59"/>
                <a:gd name="T5" fmla="*/ 15 h 38"/>
                <a:gd name="T6" fmla="*/ 19 w 59"/>
                <a:gd name="T7" fmla="*/ 0 h 38"/>
                <a:gd name="T8" fmla="*/ 19 w 59"/>
                <a:gd name="T9" fmla="*/ 0 h 38"/>
                <a:gd name="T10" fmla="*/ 23 w 59"/>
                <a:gd name="T11" fmla="*/ 0 h 38"/>
                <a:gd name="T12" fmla="*/ 25 w 59"/>
                <a:gd name="T13" fmla="*/ 0 h 38"/>
                <a:gd name="T14" fmla="*/ 30 w 59"/>
                <a:gd name="T15" fmla="*/ 0 h 38"/>
                <a:gd name="T16" fmla="*/ 32 w 59"/>
                <a:gd name="T17" fmla="*/ 0 h 38"/>
                <a:gd name="T18" fmla="*/ 39 w 59"/>
                <a:gd name="T19" fmla="*/ 3 h 38"/>
                <a:gd name="T20" fmla="*/ 41 w 59"/>
                <a:gd name="T21" fmla="*/ 3 h 38"/>
                <a:gd name="T22" fmla="*/ 46 w 59"/>
                <a:gd name="T23" fmla="*/ 5 h 38"/>
                <a:gd name="T24" fmla="*/ 50 w 59"/>
                <a:gd name="T25" fmla="*/ 7 h 38"/>
                <a:gd name="T26" fmla="*/ 52 w 59"/>
                <a:gd name="T27" fmla="*/ 10 h 38"/>
                <a:gd name="T28" fmla="*/ 57 w 59"/>
                <a:gd name="T29" fmla="*/ 10 h 38"/>
                <a:gd name="T30" fmla="*/ 59 w 59"/>
                <a:gd name="T31" fmla="*/ 15 h 38"/>
                <a:gd name="T32" fmla="*/ 9 w 59"/>
                <a:gd name="T33" fmla="*/ 38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9"/>
                <a:gd name="T52" fmla="*/ 0 h 38"/>
                <a:gd name="T53" fmla="*/ 59 w 59"/>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9" h="38">
                  <a:moveTo>
                    <a:pt x="9" y="38"/>
                  </a:moveTo>
                  <a:lnTo>
                    <a:pt x="9" y="38"/>
                  </a:lnTo>
                  <a:lnTo>
                    <a:pt x="0" y="15"/>
                  </a:lnTo>
                  <a:lnTo>
                    <a:pt x="19" y="0"/>
                  </a:lnTo>
                  <a:lnTo>
                    <a:pt x="23" y="0"/>
                  </a:lnTo>
                  <a:lnTo>
                    <a:pt x="25" y="0"/>
                  </a:lnTo>
                  <a:lnTo>
                    <a:pt x="30" y="0"/>
                  </a:lnTo>
                  <a:lnTo>
                    <a:pt x="32" y="0"/>
                  </a:lnTo>
                  <a:lnTo>
                    <a:pt x="39" y="3"/>
                  </a:lnTo>
                  <a:lnTo>
                    <a:pt x="41" y="3"/>
                  </a:lnTo>
                  <a:lnTo>
                    <a:pt x="46" y="5"/>
                  </a:lnTo>
                  <a:lnTo>
                    <a:pt x="50" y="7"/>
                  </a:lnTo>
                  <a:lnTo>
                    <a:pt x="52" y="10"/>
                  </a:lnTo>
                  <a:lnTo>
                    <a:pt x="57" y="10"/>
                  </a:lnTo>
                  <a:lnTo>
                    <a:pt x="59" y="15"/>
                  </a:lnTo>
                  <a:lnTo>
                    <a:pt x="9" y="38"/>
                  </a:lnTo>
                  <a:close/>
                </a:path>
              </a:pathLst>
            </a:custGeom>
            <a:solidFill>
              <a:srgbClr val="727272"/>
            </a:solidFill>
            <a:ln w="9525">
              <a:noFill/>
              <a:round/>
              <a:headEnd/>
              <a:tailEnd/>
            </a:ln>
          </p:spPr>
          <p:txBody>
            <a:bodyPr lIns="0" tIns="0" rIns="0"/>
            <a:lstStyle/>
            <a:p>
              <a:endParaRPr lang="zh-CN" altLang="en-US"/>
            </a:p>
          </p:txBody>
        </p:sp>
        <p:sp>
          <p:nvSpPr>
            <p:cNvPr id="1338" name="Freeform 77"/>
            <p:cNvSpPr>
              <a:spLocks/>
            </p:cNvSpPr>
            <p:nvPr/>
          </p:nvSpPr>
          <p:spPr bwMode="auto">
            <a:xfrm flipH="1">
              <a:off x="538" y="1969"/>
              <a:ext cx="39" cy="39"/>
            </a:xfrm>
            <a:custGeom>
              <a:avLst/>
              <a:gdLst>
                <a:gd name="T0" fmla="*/ 0 w 90"/>
                <a:gd name="T1" fmla="*/ 52 h 106"/>
                <a:gd name="T2" fmla="*/ 0 w 90"/>
                <a:gd name="T3" fmla="*/ 52 h 106"/>
                <a:gd name="T4" fmla="*/ 18 w 90"/>
                <a:gd name="T5" fmla="*/ 7 h 106"/>
                <a:gd name="T6" fmla="*/ 47 w 90"/>
                <a:gd name="T7" fmla="*/ 0 h 106"/>
                <a:gd name="T8" fmla="*/ 47 w 90"/>
                <a:gd name="T9" fmla="*/ 0 h 106"/>
                <a:gd name="T10" fmla="*/ 52 w 90"/>
                <a:gd name="T11" fmla="*/ 3 h 106"/>
                <a:gd name="T12" fmla="*/ 61 w 90"/>
                <a:gd name="T13" fmla="*/ 5 h 106"/>
                <a:gd name="T14" fmla="*/ 63 w 90"/>
                <a:gd name="T15" fmla="*/ 5 h 106"/>
                <a:gd name="T16" fmla="*/ 68 w 90"/>
                <a:gd name="T17" fmla="*/ 7 h 106"/>
                <a:gd name="T18" fmla="*/ 70 w 90"/>
                <a:gd name="T19" fmla="*/ 7 h 106"/>
                <a:gd name="T20" fmla="*/ 75 w 90"/>
                <a:gd name="T21" fmla="*/ 12 h 106"/>
                <a:gd name="T22" fmla="*/ 77 w 90"/>
                <a:gd name="T23" fmla="*/ 12 h 106"/>
                <a:gd name="T24" fmla="*/ 79 w 90"/>
                <a:gd name="T25" fmla="*/ 14 h 106"/>
                <a:gd name="T26" fmla="*/ 81 w 90"/>
                <a:gd name="T27" fmla="*/ 17 h 106"/>
                <a:gd name="T28" fmla="*/ 84 w 90"/>
                <a:gd name="T29" fmla="*/ 24 h 106"/>
                <a:gd name="T30" fmla="*/ 88 w 90"/>
                <a:gd name="T31" fmla="*/ 28 h 106"/>
                <a:gd name="T32" fmla="*/ 88 w 90"/>
                <a:gd name="T33" fmla="*/ 31 h 106"/>
                <a:gd name="T34" fmla="*/ 88 w 90"/>
                <a:gd name="T35" fmla="*/ 35 h 106"/>
                <a:gd name="T36" fmla="*/ 88 w 90"/>
                <a:gd name="T37" fmla="*/ 38 h 106"/>
                <a:gd name="T38" fmla="*/ 90 w 90"/>
                <a:gd name="T39" fmla="*/ 40 h 106"/>
                <a:gd name="T40" fmla="*/ 90 w 90"/>
                <a:gd name="T41" fmla="*/ 45 h 106"/>
                <a:gd name="T42" fmla="*/ 90 w 90"/>
                <a:gd name="T43" fmla="*/ 47 h 106"/>
                <a:gd name="T44" fmla="*/ 90 w 90"/>
                <a:gd name="T45" fmla="*/ 54 h 106"/>
                <a:gd name="T46" fmla="*/ 90 w 90"/>
                <a:gd name="T47" fmla="*/ 61 h 106"/>
                <a:gd name="T48" fmla="*/ 88 w 90"/>
                <a:gd name="T49" fmla="*/ 66 h 106"/>
                <a:gd name="T50" fmla="*/ 88 w 90"/>
                <a:gd name="T51" fmla="*/ 73 h 106"/>
                <a:gd name="T52" fmla="*/ 88 w 90"/>
                <a:gd name="T53" fmla="*/ 75 h 106"/>
                <a:gd name="T54" fmla="*/ 86 w 90"/>
                <a:gd name="T55" fmla="*/ 82 h 106"/>
                <a:gd name="T56" fmla="*/ 84 w 90"/>
                <a:gd name="T57" fmla="*/ 85 h 106"/>
                <a:gd name="T58" fmla="*/ 81 w 90"/>
                <a:gd name="T59" fmla="*/ 87 h 106"/>
                <a:gd name="T60" fmla="*/ 79 w 90"/>
                <a:gd name="T61" fmla="*/ 92 h 106"/>
                <a:gd name="T62" fmla="*/ 79 w 90"/>
                <a:gd name="T63" fmla="*/ 92 h 106"/>
                <a:gd name="T64" fmla="*/ 77 w 90"/>
                <a:gd name="T65" fmla="*/ 94 h 106"/>
                <a:gd name="T66" fmla="*/ 75 w 90"/>
                <a:gd name="T67" fmla="*/ 99 h 106"/>
                <a:gd name="T68" fmla="*/ 75 w 90"/>
                <a:gd name="T69" fmla="*/ 99 h 106"/>
                <a:gd name="T70" fmla="*/ 47 w 90"/>
                <a:gd name="T71" fmla="*/ 106 h 106"/>
                <a:gd name="T72" fmla="*/ 0 w 90"/>
                <a:gd name="T73" fmla="*/ 52 h 10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90"/>
                <a:gd name="T112" fmla="*/ 0 h 106"/>
                <a:gd name="T113" fmla="*/ 90 w 90"/>
                <a:gd name="T114" fmla="*/ 106 h 10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90" h="106">
                  <a:moveTo>
                    <a:pt x="0" y="52"/>
                  </a:moveTo>
                  <a:lnTo>
                    <a:pt x="0" y="52"/>
                  </a:lnTo>
                  <a:lnTo>
                    <a:pt x="18" y="7"/>
                  </a:lnTo>
                  <a:lnTo>
                    <a:pt x="47" y="0"/>
                  </a:lnTo>
                  <a:lnTo>
                    <a:pt x="52" y="3"/>
                  </a:lnTo>
                  <a:lnTo>
                    <a:pt x="61" y="5"/>
                  </a:lnTo>
                  <a:lnTo>
                    <a:pt x="63" y="5"/>
                  </a:lnTo>
                  <a:lnTo>
                    <a:pt x="68" y="7"/>
                  </a:lnTo>
                  <a:lnTo>
                    <a:pt x="70" y="7"/>
                  </a:lnTo>
                  <a:lnTo>
                    <a:pt x="75" y="12"/>
                  </a:lnTo>
                  <a:lnTo>
                    <a:pt x="77" y="12"/>
                  </a:lnTo>
                  <a:lnTo>
                    <a:pt x="79" y="14"/>
                  </a:lnTo>
                  <a:lnTo>
                    <a:pt x="81" y="17"/>
                  </a:lnTo>
                  <a:lnTo>
                    <a:pt x="84" y="24"/>
                  </a:lnTo>
                  <a:lnTo>
                    <a:pt x="88" y="28"/>
                  </a:lnTo>
                  <a:lnTo>
                    <a:pt x="88" y="31"/>
                  </a:lnTo>
                  <a:lnTo>
                    <a:pt x="88" y="35"/>
                  </a:lnTo>
                  <a:lnTo>
                    <a:pt x="88" y="38"/>
                  </a:lnTo>
                  <a:lnTo>
                    <a:pt x="90" y="40"/>
                  </a:lnTo>
                  <a:lnTo>
                    <a:pt x="90" y="45"/>
                  </a:lnTo>
                  <a:lnTo>
                    <a:pt x="90" y="47"/>
                  </a:lnTo>
                  <a:lnTo>
                    <a:pt x="90" y="54"/>
                  </a:lnTo>
                  <a:lnTo>
                    <a:pt x="90" y="61"/>
                  </a:lnTo>
                  <a:lnTo>
                    <a:pt x="88" y="66"/>
                  </a:lnTo>
                  <a:lnTo>
                    <a:pt x="88" y="73"/>
                  </a:lnTo>
                  <a:lnTo>
                    <a:pt x="88" y="75"/>
                  </a:lnTo>
                  <a:lnTo>
                    <a:pt x="86" y="82"/>
                  </a:lnTo>
                  <a:lnTo>
                    <a:pt x="84" y="85"/>
                  </a:lnTo>
                  <a:lnTo>
                    <a:pt x="81" y="87"/>
                  </a:lnTo>
                  <a:lnTo>
                    <a:pt x="79" y="92"/>
                  </a:lnTo>
                  <a:lnTo>
                    <a:pt x="77" y="94"/>
                  </a:lnTo>
                  <a:lnTo>
                    <a:pt x="75" y="99"/>
                  </a:lnTo>
                  <a:lnTo>
                    <a:pt x="47" y="106"/>
                  </a:lnTo>
                  <a:lnTo>
                    <a:pt x="0" y="52"/>
                  </a:lnTo>
                  <a:close/>
                </a:path>
              </a:pathLst>
            </a:custGeom>
            <a:solidFill>
              <a:srgbClr val="4C4C4C"/>
            </a:solidFill>
            <a:ln w="9525">
              <a:noFill/>
              <a:round/>
              <a:headEnd/>
              <a:tailEnd/>
            </a:ln>
          </p:spPr>
          <p:txBody>
            <a:bodyPr lIns="0" tIns="0" rIns="0"/>
            <a:lstStyle/>
            <a:p>
              <a:endParaRPr lang="zh-CN" altLang="en-US"/>
            </a:p>
          </p:txBody>
        </p:sp>
        <p:sp>
          <p:nvSpPr>
            <p:cNvPr id="1339" name="Freeform 78"/>
            <p:cNvSpPr>
              <a:spLocks/>
            </p:cNvSpPr>
            <p:nvPr/>
          </p:nvSpPr>
          <p:spPr bwMode="auto">
            <a:xfrm flipH="1">
              <a:off x="548" y="1979"/>
              <a:ext cx="48" cy="33"/>
            </a:xfrm>
            <a:custGeom>
              <a:avLst/>
              <a:gdLst>
                <a:gd name="T0" fmla="*/ 104 w 111"/>
                <a:gd name="T1" fmla="*/ 0 h 89"/>
                <a:gd name="T2" fmla="*/ 104 w 111"/>
                <a:gd name="T3" fmla="*/ 0 h 89"/>
                <a:gd name="T4" fmla="*/ 106 w 111"/>
                <a:gd name="T5" fmla="*/ 5 h 89"/>
                <a:gd name="T6" fmla="*/ 106 w 111"/>
                <a:gd name="T7" fmla="*/ 7 h 89"/>
                <a:gd name="T8" fmla="*/ 108 w 111"/>
                <a:gd name="T9" fmla="*/ 10 h 89"/>
                <a:gd name="T10" fmla="*/ 108 w 111"/>
                <a:gd name="T11" fmla="*/ 14 h 89"/>
                <a:gd name="T12" fmla="*/ 111 w 111"/>
                <a:gd name="T13" fmla="*/ 17 h 89"/>
                <a:gd name="T14" fmla="*/ 111 w 111"/>
                <a:gd name="T15" fmla="*/ 19 h 89"/>
                <a:gd name="T16" fmla="*/ 111 w 111"/>
                <a:gd name="T17" fmla="*/ 24 h 89"/>
                <a:gd name="T18" fmla="*/ 111 w 111"/>
                <a:gd name="T19" fmla="*/ 26 h 89"/>
                <a:gd name="T20" fmla="*/ 111 w 111"/>
                <a:gd name="T21" fmla="*/ 28 h 89"/>
                <a:gd name="T22" fmla="*/ 111 w 111"/>
                <a:gd name="T23" fmla="*/ 36 h 89"/>
                <a:gd name="T24" fmla="*/ 111 w 111"/>
                <a:gd name="T25" fmla="*/ 38 h 89"/>
                <a:gd name="T26" fmla="*/ 111 w 111"/>
                <a:gd name="T27" fmla="*/ 40 h 89"/>
                <a:gd name="T28" fmla="*/ 108 w 111"/>
                <a:gd name="T29" fmla="*/ 45 h 89"/>
                <a:gd name="T30" fmla="*/ 108 w 111"/>
                <a:gd name="T31" fmla="*/ 45 h 89"/>
                <a:gd name="T32" fmla="*/ 106 w 111"/>
                <a:gd name="T33" fmla="*/ 50 h 89"/>
                <a:gd name="T34" fmla="*/ 106 w 111"/>
                <a:gd name="T35" fmla="*/ 54 h 89"/>
                <a:gd name="T36" fmla="*/ 106 w 111"/>
                <a:gd name="T37" fmla="*/ 57 h 89"/>
                <a:gd name="T38" fmla="*/ 104 w 111"/>
                <a:gd name="T39" fmla="*/ 61 h 89"/>
                <a:gd name="T40" fmla="*/ 102 w 111"/>
                <a:gd name="T41" fmla="*/ 64 h 89"/>
                <a:gd name="T42" fmla="*/ 99 w 111"/>
                <a:gd name="T43" fmla="*/ 64 h 89"/>
                <a:gd name="T44" fmla="*/ 99 w 111"/>
                <a:gd name="T45" fmla="*/ 66 h 89"/>
                <a:gd name="T46" fmla="*/ 97 w 111"/>
                <a:gd name="T47" fmla="*/ 68 h 89"/>
                <a:gd name="T48" fmla="*/ 97 w 111"/>
                <a:gd name="T49" fmla="*/ 71 h 89"/>
                <a:gd name="T50" fmla="*/ 95 w 111"/>
                <a:gd name="T51" fmla="*/ 73 h 89"/>
                <a:gd name="T52" fmla="*/ 92 w 111"/>
                <a:gd name="T53" fmla="*/ 73 h 89"/>
                <a:gd name="T54" fmla="*/ 11 w 111"/>
                <a:gd name="T55" fmla="*/ 89 h 89"/>
                <a:gd name="T56" fmla="*/ 0 w 111"/>
                <a:gd name="T57" fmla="*/ 31 h 89"/>
                <a:gd name="T58" fmla="*/ 104 w 111"/>
                <a:gd name="T59" fmla="*/ 0 h 8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11"/>
                <a:gd name="T91" fmla="*/ 0 h 89"/>
                <a:gd name="T92" fmla="*/ 111 w 111"/>
                <a:gd name="T93" fmla="*/ 89 h 8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11" h="89">
                  <a:moveTo>
                    <a:pt x="104" y="0"/>
                  </a:moveTo>
                  <a:lnTo>
                    <a:pt x="104" y="0"/>
                  </a:lnTo>
                  <a:lnTo>
                    <a:pt x="106" y="5"/>
                  </a:lnTo>
                  <a:lnTo>
                    <a:pt x="106" y="7"/>
                  </a:lnTo>
                  <a:lnTo>
                    <a:pt x="108" y="10"/>
                  </a:lnTo>
                  <a:lnTo>
                    <a:pt x="108" y="14"/>
                  </a:lnTo>
                  <a:lnTo>
                    <a:pt x="111" y="17"/>
                  </a:lnTo>
                  <a:lnTo>
                    <a:pt x="111" y="19"/>
                  </a:lnTo>
                  <a:lnTo>
                    <a:pt x="111" y="24"/>
                  </a:lnTo>
                  <a:lnTo>
                    <a:pt x="111" y="26"/>
                  </a:lnTo>
                  <a:lnTo>
                    <a:pt x="111" y="28"/>
                  </a:lnTo>
                  <a:lnTo>
                    <a:pt x="111" y="36"/>
                  </a:lnTo>
                  <a:lnTo>
                    <a:pt x="111" y="38"/>
                  </a:lnTo>
                  <a:lnTo>
                    <a:pt x="111" y="40"/>
                  </a:lnTo>
                  <a:lnTo>
                    <a:pt x="108" y="45"/>
                  </a:lnTo>
                  <a:lnTo>
                    <a:pt x="106" y="50"/>
                  </a:lnTo>
                  <a:lnTo>
                    <a:pt x="106" y="54"/>
                  </a:lnTo>
                  <a:lnTo>
                    <a:pt x="106" y="57"/>
                  </a:lnTo>
                  <a:lnTo>
                    <a:pt x="104" y="61"/>
                  </a:lnTo>
                  <a:lnTo>
                    <a:pt x="102" y="64"/>
                  </a:lnTo>
                  <a:lnTo>
                    <a:pt x="99" y="64"/>
                  </a:lnTo>
                  <a:lnTo>
                    <a:pt x="99" y="66"/>
                  </a:lnTo>
                  <a:lnTo>
                    <a:pt x="97" y="68"/>
                  </a:lnTo>
                  <a:lnTo>
                    <a:pt x="97" y="71"/>
                  </a:lnTo>
                  <a:lnTo>
                    <a:pt x="95" y="73"/>
                  </a:lnTo>
                  <a:lnTo>
                    <a:pt x="92" y="73"/>
                  </a:lnTo>
                  <a:lnTo>
                    <a:pt x="11" y="89"/>
                  </a:lnTo>
                  <a:lnTo>
                    <a:pt x="0" y="31"/>
                  </a:lnTo>
                  <a:lnTo>
                    <a:pt x="104" y="0"/>
                  </a:lnTo>
                  <a:close/>
                </a:path>
              </a:pathLst>
            </a:custGeom>
            <a:solidFill>
              <a:srgbClr val="B2B2B2"/>
            </a:solidFill>
            <a:ln w="9525">
              <a:noFill/>
              <a:round/>
              <a:headEnd/>
              <a:tailEnd/>
            </a:ln>
          </p:spPr>
          <p:txBody>
            <a:bodyPr lIns="0" tIns="0" rIns="0"/>
            <a:lstStyle/>
            <a:p>
              <a:endParaRPr lang="zh-CN" altLang="en-US"/>
            </a:p>
          </p:txBody>
        </p:sp>
        <p:sp>
          <p:nvSpPr>
            <p:cNvPr id="1340" name="Freeform 79"/>
            <p:cNvSpPr>
              <a:spLocks/>
            </p:cNvSpPr>
            <p:nvPr/>
          </p:nvSpPr>
          <p:spPr bwMode="auto">
            <a:xfrm flipH="1">
              <a:off x="551" y="1973"/>
              <a:ext cx="48" cy="18"/>
            </a:xfrm>
            <a:custGeom>
              <a:avLst/>
              <a:gdLst>
                <a:gd name="T0" fmla="*/ 5 w 109"/>
                <a:gd name="T1" fmla="*/ 47 h 47"/>
                <a:gd name="T2" fmla="*/ 5 w 109"/>
                <a:gd name="T3" fmla="*/ 47 h 47"/>
                <a:gd name="T4" fmla="*/ 0 w 109"/>
                <a:gd name="T5" fmla="*/ 14 h 47"/>
                <a:gd name="T6" fmla="*/ 77 w 109"/>
                <a:gd name="T7" fmla="*/ 0 h 47"/>
                <a:gd name="T8" fmla="*/ 77 w 109"/>
                <a:gd name="T9" fmla="*/ 0 h 47"/>
                <a:gd name="T10" fmla="*/ 82 w 109"/>
                <a:gd name="T11" fmla="*/ 2 h 47"/>
                <a:gd name="T12" fmla="*/ 84 w 109"/>
                <a:gd name="T13" fmla="*/ 2 h 47"/>
                <a:gd name="T14" fmla="*/ 88 w 109"/>
                <a:gd name="T15" fmla="*/ 5 h 47"/>
                <a:gd name="T16" fmla="*/ 93 w 109"/>
                <a:gd name="T17" fmla="*/ 5 h 47"/>
                <a:gd name="T18" fmla="*/ 93 w 109"/>
                <a:gd name="T19" fmla="*/ 5 h 47"/>
                <a:gd name="T20" fmla="*/ 95 w 109"/>
                <a:gd name="T21" fmla="*/ 5 h 47"/>
                <a:gd name="T22" fmla="*/ 100 w 109"/>
                <a:gd name="T23" fmla="*/ 7 h 47"/>
                <a:gd name="T24" fmla="*/ 102 w 109"/>
                <a:gd name="T25" fmla="*/ 9 h 47"/>
                <a:gd name="T26" fmla="*/ 102 w 109"/>
                <a:gd name="T27" fmla="*/ 12 h 47"/>
                <a:gd name="T28" fmla="*/ 107 w 109"/>
                <a:gd name="T29" fmla="*/ 14 h 47"/>
                <a:gd name="T30" fmla="*/ 109 w 109"/>
                <a:gd name="T31" fmla="*/ 16 h 47"/>
                <a:gd name="T32" fmla="*/ 5 w 109"/>
                <a:gd name="T33" fmla="*/ 47 h 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9"/>
                <a:gd name="T52" fmla="*/ 0 h 47"/>
                <a:gd name="T53" fmla="*/ 109 w 109"/>
                <a:gd name="T54" fmla="*/ 47 h 4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9" h="47">
                  <a:moveTo>
                    <a:pt x="5" y="47"/>
                  </a:moveTo>
                  <a:lnTo>
                    <a:pt x="5" y="47"/>
                  </a:lnTo>
                  <a:lnTo>
                    <a:pt x="0" y="14"/>
                  </a:lnTo>
                  <a:lnTo>
                    <a:pt x="77" y="0"/>
                  </a:lnTo>
                  <a:lnTo>
                    <a:pt x="82" y="2"/>
                  </a:lnTo>
                  <a:lnTo>
                    <a:pt x="84" y="2"/>
                  </a:lnTo>
                  <a:lnTo>
                    <a:pt x="88" y="5"/>
                  </a:lnTo>
                  <a:lnTo>
                    <a:pt x="93" y="5"/>
                  </a:lnTo>
                  <a:lnTo>
                    <a:pt x="95" y="5"/>
                  </a:lnTo>
                  <a:lnTo>
                    <a:pt x="100" y="7"/>
                  </a:lnTo>
                  <a:lnTo>
                    <a:pt x="102" y="9"/>
                  </a:lnTo>
                  <a:lnTo>
                    <a:pt x="102" y="12"/>
                  </a:lnTo>
                  <a:lnTo>
                    <a:pt x="107" y="14"/>
                  </a:lnTo>
                  <a:lnTo>
                    <a:pt x="109" y="16"/>
                  </a:lnTo>
                  <a:lnTo>
                    <a:pt x="5" y="47"/>
                  </a:lnTo>
                  <a:close/>
                </a:path>
              </a:pathLst>
            </a:custGeom>
            <a:solidFill>
              <a:srgbClr val="B2B2B2"/>
            </a:solidFill>
            <a:ln w="9525">
              <a:noFill/>
              <a:round/>
              <a:headEnd/>
              <a:tailEnd/>
            </a:ln>
          </p:spPr>
          <p:txBody>
            <a:bodyPr lIns="0" tIns="0" rIns="0"/>
            <a:lstStyle/>
            <a:p>
              <a:endParaRPr lang="zh-CN" altLang="en-US"/>
            </a:p>
          </p:txBody>
        </p:sp>
        <p:sp>
          <p:nvSpPr>
            <p:cNvPr id="1341" name="Freeform 80"/>
            <p:cNvSpPr>
              <a:spLocks/>
            </p:cNvSpPr>
            <p:nvPr/>
          </p:nvSpPr>
          <p:spPr bwMode="auto">
            <a:xfrm flipH="1">
              <a:off x="601" y="1972"/>
              <a:ext cx="167" cy="64"/>
            </a:xfrm>
            <a:custGeom>
              <a:avLst/>
              <a:gdLst>
                <a:gd name="T0" fmla="*/ 386 w 386"/>
                <a:gd name="T1" fmla="*/ 17 h 174"/>
                <a:gd name="T2" fmla="*/ 381 w 386"/>
                <a:gd name="T3" fmla="*/ 17 h 174"/>
                <a:gd name="T4" fmla="*/ 377 w 386"/>
                <a:gd name="T5" fmla="*/ 17 h 174"/>
                <a:gd name="T6" fmla="*/ 370 w 386"/>
                <a:gd name="T7" fmla="*/ 17 h 174"/>
                <a:gd name="T8" fmla="*/ 361 w 386"/>
                <a:gd name="T9" fmla="*/ 17 h 174"/>
                <a:gd name="T10" fmla="*/ 350 w 386"/>
                <a:gd name="T11" fmla="*/ 12 h 174"/>
                <a:gd name="T12" fmla="*/ 334 w 386"/>
                <a:gd name="T13" fmla="*/ 10 h 174"/>
                <a:gd name="T14" fmla="*/ 316 w 386"/>
                <a:gd name="T15" fmla="*/ 0 h 174"/>
                <a:gd name="T16" fmla="*/ 289 w 386"/>
                <a:gd name="T17" fmla="*/ 3 h 174"/>
                <a:gd name="T18" fmla="*/ 252 w 386"/>
                <a:gd name="T19" fmla="*/ 7 h 174"/>
                <a:gd name="T20" fmla="*/ 221 w 386"/>
                <a:gd name="T21" fmla="*/ 10 h 174"/>
                <a:gd name="T22" fmla="*/ 191 w 386"/>
                <a:gd name="T23" fmla="*/ 14 h 174"/>
                <a:gd name="T24" fmla="*/ 149 w 386"/>
                <a:gd name="T25" fmla="*/ 21 h 174"/>
                <a:gd name="T26" fmla="*/ 106 w 386"/>
                <a:gd name="T27" fmla="*/ 31 h 174"/>
                <a:gd name="T28" fmla="*/ 79 w 386"/>
                <a:gd name="T29" fmla="*/ 38 h 174"/>
                <a:gd name="T30" fmla="*/ 63 w 386"/>
                <a:gd name="T31" fmla="*/ 42 h 174"/>
                <a:gd name="T32" fmla="*/ 49 w 386"/>
                <a:gd name="T33" fmla="*/ 47 h 174"/>
                <a:gd name="T34" fmla="*/ 36 w 386"/>
                <a:gd name="T35" fmla="*/ 57 h 174"/>
                <a:gd name="T36" fmla="*/ 22 w 386"/>
                <a:gd name="T37" fmla="*/ 66 h 174"/>
                <a:gd name="T38" fmla="*/ 15 w 386"/>
                <a:gd name="T39" fmla="*/ 71 h 174"/>
                <a:gd name="T40" fmla="*/ 11 w 386"/>
                <a:gd name="T41" fmla="*/ 75 h 174"/>
                <a:gd name="T42" fmla="*/ 6 w 386"/>
                <a:gd name="T43" fmla="*/ 82 h 174"/>
                <a:gd name="T44" fmla="*/ 4 w 386"/>
                <a:gd name="T45" fmla="*/ 87 h 174"/>
                <a:gd name="T46" fmla="*/ 2 w 386"/>
                <a:gd name="T47" fmla="*/ 94 h 174"/>
                <a:gd name="T48" fmla="*/ 0 w 386"/>
                <a:gd name="T49" fmla="*/ 99 h 174"/>
                <a:gd name="T50" fmla="*/ 0 w 386"/>
                <a:gd name="T51" fmla="*/ 103 h 174"/>
                <a:gd name="T52" fmla="*/ 0 w 386"/>
                <a:gd name="T53" fmla="*/ 108 h 174"/>
                <a:gd name="T54" fmla="*/ 0 w 386"/>
                <a:gd name="T55" fmla="*/ 113 h 174"/>
                <a:gd name="T56" fmla="*/ 4 w 386"/>
                <a:gd name="T57" fmla="*/ 122 h 174"/>
                <a:gd name="T58" fmla="*/ 6 w 386"/>
                <a:gd name="T59" fmla="*/ 129 h 174"/>
                <a:gd name="T60" fmla="*/ 11 w 386"/>
                <a:gd name="T61" fmla="*/ 136 h 174"/>
                <a:gd name="T62" fmla="*/ 13 w 386"/>
                <a:gd name="T63" fmla="*/ 141 h 174"/>
                <a:gd name="T64" fmla="*/ 18 w 386"/>
                <a:gd name="T65" fmla="*/ 143 h 174"/>
                <a:gd name="T66" fmla="*/ 24 w 386"/>
                <a:gd name="T67" fmla="*/ 148 h 174"/>
                <a:gd name="T68" fmla="*/ 36 w 386"/>
                <a:gd name="T69" fmla="*/ 155 h 174"/>
                <a:gd name="T70" fmla="*/ 49 w 386"/>
                <a:gd name="T71" fmla="*/ 160 h 174"/>
                <a:gd name="T72" fmla="*/ 70 w 386"/>
                <a:gd name="T73" fmla="*/ 169 h 174"/>
                <a:gd name="T74" fmla="*/ 386 w 386"/>
                <a:gd name="T75" fmla="*/ 17 h 17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86"/>
                <a:gd name="T115" fmla="*/ 0 h 174"/>
                <a:gd name="T116" fmla="*/ 386 w 386"/>
                <a:gd name="T117" fmla="*/ 174 h 17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86" h="174">
                  <a:moveTo>
                    <a:pt x="386" y="17"/>
                  </a:moveTo>
                  <a:lnTo>
                    <a:pt x="386" y="17"/>
                  </a:lnTo>
                  <a:lnTo>
                    <a:pt x="383" y="17"/>
                  </a:lnTo>
                  <a:lnTo>
                    <a:pt x="381" y="17"/>
                  </a:lnTo>
                  <a:lnTo>
                    <a:pt x="379" y="17"/>
                  </a:lnTo>
                  <a:lnTo>
                    <a:pt x="377" y="17"/>
                  </a:lnTo>
                  <a:lnTo>
                    <a:pt x="374" y="19"/>
                  </a:lnTo>
                  <a:lnTo>
                    <a:pt x="370" y="17"/>
                  </a:lnTo>
                  <a:lnTo>
                    <a:pt x="368" y="17"/>
                  </a:lnTo>
                  <a:lnTo>
                    <a:pt x="361" y="17"/>
                  </a:lnTo>
                  <a:lnTo>
                    <a:pt x="356" y="14"/>
                  </a:lnTo>
                  <a:lnTo>
                    <a:pt x="350" y="12"/>
                  </a:lnTo>
                  <a:lnTo>
                    <a:pt x="343" y="10"/>
                  </a:lnTo>
                  <a:lnTo>
                    <a:pt x="334" y="10"/>
                  </a:lnTo>
                  <a:lnTo>
                    <a:pt x="327" y="5"/>
                  </a:lnTo>
                  <a:lnTo>
                    <a:pt x="316" y="0"/>
                  </a:lnTo>
                  <a:lnTo>
                    <a:pt x="302" y="3"/>
                  </a:lnTo>
                  <a:lnTo>
                    <a:pt x="289" y="3"/>
                  </a:lnTo>
                  <a:lnTo>
                    <a:pt x="270" y="5"/>
                  </a:lnTo>
                  <a:lnTo>
                    <a:pt x="252" y="7"/>
                  </a:lnTo>
                  <a:lnTo>
                    <a:pt x="232" y="10"/>
                  </a:lnTo>
                  <a:lnTo>
                    <a:pt x="221" y="10"/>
                  </a:lnTo>
                  <a:lnTo>
                    <a:pt x="212" y="12"/>
                  </a:lnTo>
                  <a:lnTo>
                    <a:pt x="191" y="14"/>
                  </a:lnTo>
                  <a:lnTo>
                    <a:pt x="169" y="19"/>
                  </a:lnTo>
                  <a:lnTo>
                    <a:pt x="149" y="21"/>
                  </a:lnTo>
                  <a:lnTo>
                    <a:pt x="126" y="26"/>
                  </a:lnTo>
                  <a:lnTo>
                    <a:pt x="106" y="31"/>
                  </a:lnTo>
                  <a:lnTo>
                    <a:pt x="88" y="35"/>
                  </a:lnTo>
                  <a:lnTo>
                    <a:pt x="79" y="38"/>
                  </a:lnTo>
                  <a:lnTo>
                    <a:pt x="70" y="40"/>
                  </a:lnTo>
                  <a:lnTo>
                    <a:pt x="63" y="42"/>
                  </a:lnTo>
                  <a:lnTo>
                    <a:pt x="56" y="47"/>
                  </a:lnTo>
                  <a:lnTo>
                    <a:pt x="49" y="47"/>
                  </a:lnTo>
                  <a:lnTo>
                    <a:pt x="42" y="52"/>
                  </a:lnTo>
                  <a:lnTo>
                    <a:pt x="36" y="57"/>
                  </a:lnTo>
                  <a:lnTo>
                    <a:pt x="31" y="57"/>
                  </a:lnTo>
                  <a:lnTo>
                    <a:pt x="22" y="66"/>
                  </a:lnTo>
                  <a:lnTo>
                    <a:pt x="20" y="66"/>
                  </a:lnTo>
                  <a:lnTo>
                    <a:pt x="15" y="71"/>
                  </a:lnTo>
                  <a:lnTo>
                    <a:pt x="13" y="73"/>
                  </a:lnTo>
                  <a:lnTo>
                    <a:pt x="11" y="75"/>
                  </a:lnTo>
                  <a:lnTo>
                    <a:pt x="9" y="78"/>
                  </a:lnTo>
                  <a:lnTo>
                    <a:pt x="6" y="82"/>
                  </a:lnTo>
                  <a:lnTo>
                    <a:pt x="4" y="85"/>
                  </a:lnTo>
                  <a:lnTo>
                    <a:pt x="4" y="87"/>
                  </a:lnTo>
                  <a:lnTo>
                    <a:pt x="2" y="89"/>
                  </a:lnTo>
                  <a:lnTo>
                    <a:pt x="2" y="94"/>
                  </a:lnTo>
                  <a:lnTo>
                    <a:pt x="0" y="94"/>
                  </a:lnTo>
                  <a:lnTo>
                    <a:pt x="0" y="99"/>
                  </a:lnTo>
                  <a:lnTo>
                    <a:pt x="0" y="101"/>
                  </a:lnTo>
                  <a:lnTo>
                    <a:pt x="0" y="103"/>
                  </a:lnTo>
                  <a:lnTo>
                    <a:pt x="0" y="108"/>
                  </a:lnTo>
                  <a:lnTo>
                    <a:pt x="0" y="110"/>
                  </a:lnTo>
                  <a:lnTo>
                    <a:pt x="0" y="113"/>
                  </a:lnTo>
                  <a:lnTo>
                    <a:pt x="2" y="117"/>
                  </a:lnTo>
                  <a:lnTo>
                    <a:pt x="4" y="122"/>
                  </a:lnTo>
                  <a:lnTo>
                    <a:pt x="4" y="125"/>
                  </a:lnTo>
                  <a:lnTo>
                    <a:pt x="6" y="129"/>
                  </a:lnTo>
                  <a:lnTo>
                    <a:pt x="11" y="134"/>
                  </a:lnTo>
                  <a:lnTo>
                    <a:pt x="11" y="136"/>
                  </a:lnTo>
                  <a:lnTo>
                    <a:pt x="13" y="139"/>
                  </a:lnTo>
                  <a:lnTo>
                    <a:pt x="13" y="141"/>
                  </a:lnTo>
                  <a:lnTo>
                    <a:pt x="15" y="141"/>
                  </a:lnTo>
                  <a:lnTo>
                    <a:pt x="18" y="143"/>
                  </a:lnTo>
                  <a:lnTo>
                    <a:pt x="20" y="146"/>
                  </a:lnTo>
                  <a:lnTo>
                    <a:pt x="24" y="148"/>
                  </a:lnTo>
                  <a:lnTo>
                    <a:pt x="31" y="150"/>
                  </a:lnTo>
                  <a:lnTo>
                    <a:pt x="36" y="155"/>
                  </a:lnTo>
                  <a:lnTo>
                    <a:pt x="40" y="157"/>
                  </a:lnTo>
                  <a:lnTo>
                    <a:pt x="49" y="160"/>
                  </a:lnTo>
                  <a:lnTo>
                    <a:pt x="61" y="167"/>
                  </a:lnTo>
                  <a:lnTo>
                    <a:pt x="70" y="169"/>
                  </a:lnTo>
                  <a:lnTo>
                    <a:pt x="81" y="174"/>
                  </a:lnTo>
                  <a:lnTo>
                    <a:pt x="386" y="17"/>
                  </a:lnTo>
                  <a:close/>
                </a:path>
              </a:pathLst>
            </a:custGeom>
            <a:solidFill>
              <a:srgbClr val="656565"/>
            </a:solidFill>
            <a:ln w="9525">
              <a:noFill/>
              <a:round/>
              <a:headEnd/>
              <a:tailEnd/>
            </a:ln>
          </p:spPr>
          <p:txBody>
            <a:bodyPr lIns="0" tIns="0" rIns="0"/>
            <a:lstStyle/>
            <a:p>
              <a:endParaRPr lang="zh-CN" altLang="en-US"/>
            </a:p>
          </p:txBody>
        </p:sp>
        <p:sp>
          <p:nvSpPr>
            <p:cNvPr id="1342" name="Freeform 81"/>
            <p:cNvSpPr>
              <a:spLocks/>
            </p:cNvSpPr>
            <p:nvPr/>
          </p:nvSpPr>
          <p:spPr bwMode="auto">
            <a:xfrm flipH="1">
              <a:off x="700" y="2008"/>
              <a:ext cx="71" cy="28"/>
            </a:xfrm>
            <a:custGeom>
              <a:avLst/>
              <a:gdLst>
                <a:gd name="T0" fmla="*/ 2 w 165"/>
                <a:gd name="T1" fmla="*/ 0 h 75"/>
                <a:gd name="T2" fmla="*/ 2 w 165"/>
                <a:gd name="T3" fmla="*/ 0 h 75"/>
                <a:gd name="T4" fmla="*/ 2 w 165"/>
                <a:gd name="T5" fmla="*/ 4 h 75"/>
                <a:gd name="T6" fmla="*/ 0 w 165"/>
                <a:gd name="T7" fmla="*/ 9 h 75"/>
                <a:gd name="T8" fmla="*/ 0 w 165"/>
                <a:gd name="T9" fmla="*/ 14 h 75"/>
                <a:gd name="T10" fmla="*/ 0 w 165"/>
                <a:gd name="T11" fmla="*/ 16 h 75"/>
                <a:gd name="T12" fmla="*/ 2 w 165"/>
                <a:gd name="T13" fmla="*/ 18 h 75"/>
                <a:gd name="T14" fmla="*/ 2 w 165"/>
                <a:gd name="T15" fmla="*/ 21 h 75"/>
                <a:gd name="T16" fmla="*/ 2 w 165"/>
                <a:gd name="T17" fmla="*/ 23 h 75"/>
                <a:gd name="T18" fmla="*/ 2 w 165"/>
                <a:gd name="T19" fmla="*/ 26 h 75"/>
                <a:gd name="T20" fmla="*/ 2 w 165"/>
                <a:gd name="T21" fmla="*/ 28 h 75"/>
                <a:gd name="T22" fmla="*/ 4 w 165"/>
                <a:gd name="T23" fmla="*/ 33 h 75"/>
                <a:gd name="T24" fmla="*/ 7 w 165"/>
                <a:gd name="T25" fmla="*/ 35 h 75"/>
                <a:gd name="T26" fmla="*/ 7 w 165"/>
                <a:gd name="T27" fmla="*/ 37 h 75"/>
                <a:gd name="T28" fmla="*/ 9 w 165"/>
                <a:gd name="T29" fmla="*/ 37 h 75"/>
                <a:gd name="T30" fmla="*/ 11 w 165"/>
                <a:gd name="T31" fmla="*/ 40 h 75"/>
                <a:gd name="T32" fmla="*/ 11 w 165"/>
                <a:gd name="T33" fmla="*/ 42 h 75"/>
                <a:gd name="T34" fmla="*/ 13 w 165"/>
                <a:gd name="T35" fmla="*/ 42 h 75"/>
                <a:gd name="T36" fmla="*/ 18 w 165"/>
                <a:gd name="T37" fmla="*/ 44 h 75"/>
                <a:gd name="T38" fmla="*/ 20 w 165"/>
                <a:gd name="T39" fmla="*/ 47 h 75"/>
                <a:gd name="T40" fmla="*/ 22 w 165"/>
                <a:gd name="T41" fmla="*/ 49 h 75"/>
                <a:gd name="T42" fmla="*/ 29 w 165"/>
                <a:gd name="T43" fmla="*/ 51 h 75"/>
                <a:gd name="T44" fmla="*/ 36 w 165"/>
                <a:gd name="T45" fmla="*/ 54 h 75"/>
                <a:gd name="T46" fmla="*/ 43 w 165"/>
                <a:gd name="T47" fmla="*/ 58 h 75"/>
                <a:gd name="T48" fmla="*/ 49 w 165"/>
                <a:gd name="T49" fmla="*/ 61 h 75"/>
                <a:gd name="T50" fmla="*/ 65 w 165"/>
                <a:gd name="T51" fmla="*/ 65 h 75"/>
                <a:gd name="T52" fmla="*/ 74 w 165"/>
                <a:gd name="T53" fmla="*/ 70 h 75"/>
                <a:gd name="T54" fmla="*/ 88 w 165"/>
                <a:gd name="T55" fmla="*/ 75 h 75"/>
                <a:gd name="T56" fmla="*/ 165 w 165"/>
                <a:gd name="T57" fmla="*/ 35 h 75"/>
                <a:gd name="T58" fmla="*/ 2 w 165"/>
                <a:gd name="T59" fmla="*/ 0 h 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65"/>
                <a:gd name="T91" fmla="*/ 0 h 75"/>
                <a:gd name="T92" fmla="*/ 165 w 165"/>
                <a:gd name="T93" fmla="*/ 75 h 7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65" h="75">
                  <a:moveTo>
                    <a:pt x="2" y="0"/>
                  </a:moveTo>
                  <a:lnTo>
                    <a:pt x="2" y="0"/>
                  </a:lnTo>
                  <a:lnTo>
                    <a:pt x="2" y="4"/>
                  </a:lnTo>
                  <a:lnTo>
                    <a:pt x="0" y="9"/>
                  </a:lnTo>
                  <a:lnTo>
                    <a:pt x="0" y="14"/>
                  </a:lnTo>
                  <a:lnTo>
                    <a:pt x="0" y="16"/>
                  </a:lnTo>
                  <a:lnTo>
                    <a:pt x="2" y="18"/>
                  </a:lnTo>
                  <a:lnTo>
                    <a:pt x="2" y="21"/>
                  </a:lnTo>
                  <a:lnTo>
                    <a:pt x="2" y="23"/>
                  </a:lnTo>
                  <a:lnTo>
                    <a:pt x="2" y="26"/>
                  </a:lnTo>
                  <a:lnTo>
                    <a:pt x="2" y="28"/>
                  </a:lnTo>
                  <a:lnTo>
                    <a:pt x="4" y="33"/>
                  </a:lnTo>
                  <a:lnTo>
                    <a:pt x="7" y="35"/>
                  </a:lnTo>
                  <a:lnTo>
                    <a:pt x="7" y="37"/>
                  </a:lnTo>
                  <a:lnTo>
                    <a:pt x="9" y="37"/>
                  </a:lnTo>
                  <a:lnTo>
                    <a:pt x="11" y="40"/>
                  </a:lnTo>
                  <a:lnTo>
                    <a:pt x="11" y="42"/>
                  </a:lnTo>
                  <a:lnTo>
                    <a:pt x="13" y="42"/>
                  </a:lnTo>
                  <a:lnTo>
                    <a:pt x="18" y="44"/>
                  </a:lnTo>
                  <a:lnTo>
                    <a:pt x="20" y="47"/>
                  </a:lnTo>
                  <a:lnTo>
                    <a:pt x="22" y="49"/>
                  </a:lnTo>
                  <a:lnTo>
                    <a:pt x="29" y="51"/>
                  </a:lnTo>
                  <a:lnTo>
                    <a:pt x="36" y="54"/>
                  </a:lnTo>
                  <a:lnTo>
                    <a:pt x="43" y="58"/>
                  </a:lnTo>
                  <a:lnTo>
                    <a:pt x="49" y="61"/>
                  </a:lnTo>
                  <a:lnTo>
                    <a:pt x="65" y="65"/>
                  </a:lnTo>
                  <a:lnTo>
                    <a:pt x="74" y="70"/>
                  </a:lnTo>
                  <a:lnTo>
                    <a:pt x="88" y="75"/>
                  </a:lnTo>
                  <a:lnTo>
                    <a:pt x="165" y="35"/>
                  </a:lnTo>
                  <a:lnTo>
                    <a:pt x="2" y="0"/>
                  </a:lnTo>
                  <a:close/>
                </a:path>
              </a:pathLst>
            </a:custGeom>
            <a:solidFill>
              <a:srgbClr val="989898"/>
            </a:solidFill>
            <a:ln w="9525">
              <a:noFill/>
              <a:round/>
              <a:headEnd/>
              <a:tailEnd/>
            </a:ln>
          </p:spPr>
          <p:txBody>
            <a:bodyPr lIns="0" tIns="0" rIns="0"/>
            <a:lstStyle/>
            <a:p>
              <a:endParaRPr lang="zh-CN" altLang="en-US"/>
            </a:p>
          </p:txBody>
        </p:sp>
        <p:sp>
          <p:nvSpPr>
            <p:cNvPr id="1343" name="Freeform 82"/>
            <p:cNvSpPr>
              <a:spLocks/>
            </p:cNvSpPr>
            <p:nvPr/>
          </p:nvSpPr>
          <p:spPr bwMode="auto">
            <a:xfrm flipH="1">
              <a:off x="673" y="1985"/>
              <a:ext cx="97" cy="36"/>
            </a:xfrm>
            <a:custGeom>
              <a:avLst/>
              <a:gdLst>
                <a:gd name="T0" fmla="*/ 160 w 224"/>
                <a:gd name="T1" fmla="*/ 99 h 99"/>
                <a:gd name="T2" fmla="*/ 160 w 224"/>
                <a:gd name="T3" fmla="*/ 99 h 99"/>
                <a:gd name="T4" fmla="*/ 224 w 224"/>
                <a:gd name="T5" fmla="*/ 68 h 99"/>
                <a:gd name="T6" fmla="*/ 90 w 224"/>
                <a:gd name="T7" fmla="*/ 0 h 99"/>
                <a:gd name="T8" fmla="*/ 81 w 224"/>
                <a:gd name="T9" fmla="*/ 3 h 99"/>
                <a:gd name="T10" fmla="*/ 75 w 224"/>
                <a:gd name="T11" fmla="*/ 5 h 99"/>
                <a:gd name="T12" fmla="*/ 66 w 224"/>
                <a:gd name="T13" fmla="*/ 7 h 99"/>
                <a:gd name="T14" fmla="*/ 59 w 224"/>
                <a:gd name="T15" fmla="*/ 12 h 99"/>
                <a:gd name="T16" fmla="*/ 54 w 224"/>
                <a:gd name="T17" fmla="*/ 12 h 99"/>
                <a:gd name="T18" fmla="*/ 45 w 224"/>
                <a:gd name="T19" fmla="*/ 17 h 99"/>
                <a:gd name="T20" fmla="*/ 41 w 224"/>
                <a:gd name="T21" fmla="*/ 22 h 99"/>
                <a:gd name="T22" fmla="*/ 36 w 224"/>
                <a:gd name="T23" fmla="*/ 22 h 99"/>
                <a:gd name="T24" fmla="*/ 32 w 224"/>
                <a:gd name="T25" fmla="*/ 26 h 99"/>
                <a:gd name="T26" fmla="*/ 27 w 224"/>
                <a:gd name="T27" fmla="*/ 29 h 99"/>
                <a:gd name="T28" fmla="*/ 20 w 224"/>
                <a:gd name="T29" fmla="*/ 33 h 99"/>
                <a:gd name="T30" fmla="*/ 18 w 224"/>
                <a:gd name="T31" fmla="*/ 38 h 99"/>
                <a:gd name="T32" fmla="*/ 16 w 224"/>
                <a:gd name="T33" fmla="*/ 40 h 99"/>
                <a:gd name="T34" fmla="*/ 9 w 224"/>
                <a:gd name="T35" fmla="*/ 45 h 99"/>
                <a:gd name="T36" fmla="*/ 9 w 224"/>
                <a:gd name="T37" fmla="*/ 50 h 99"/>
                <a:gd name="T38" fmla="*/ 7 w 224"/>
                <a:gd name="T39" fmla="*/ 50 h 99"/>
                <a:gd name="T40" fmla="*/ 2 w 224"/>
                <a:gd name="T41" fmla="*/ 57 h 99"/>
                <a:gd name="T42" fmla="*/ 0 w 224"/>
                <a:gd name="T43" fmla="*/ 59 h 99"/>
                <a:gd name="T44" fmla="*/ 0 w 224"/>
                <a:gd name="T45" fmla="*/ 66 h 99"/>
                <a:gd name="T46" fmla="*/ 160 w 224"/>
                <a:gd name="T47" fmla="*/ 99 h 9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24"/>
                <a:gd name="T73" fmla="*/ 0 h 99"/>
                <a:gd name="T74" fmla="*/ 224 w 224"/>
                <a:gd name="T75" fmla="*/ 99 h 9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24" h="99">
                  <a:moveTo>
                    <a:pt x="160" y="99"/>
                  </a:moveTo>
                  <a:lnTo>
                    <a:pt x="160" y="99"/>
                  </a:lnTo>
                  <a:lnTo>
                    <a:pt x="224" y="68"/>
                  </a:lnTo>
                  <a:lnTo>
                    <a:pt x="90" y="0"/>
                  </a:lnTo>
                  <a:lnTo>
                    <a:pt x="81" y="3"/>
                  </a:lnTo>
                  <a:lnTo>
                    <a:pt x="75" y="5"/>
                  </a:lnTo>
                  <a:lnTo>
                    <a:pt x="66" y="7"/>
                  </a:lnTo>
                  <a:lnTo>
                    <a:pt x="59" y="12"/>
                  </a:lnTo>
                  <a:lnTo>
                    <a:pt x="54" y="12"/>
                  </a:lnTo>
                  <a:lnTo>
                    <a:pt x="45" y="17"/>
                  </a:lnTo>
                  <a:lnTo>
                    <a:pt x="41" y="22"/>
                  </a:lnTo>
                  <a:lnTo>
                    <a:pt x="36" y="22"/>
                  </a:lnTo>
                  <a:lnTo>
                    <a:pt x="32" y="26"/>
                  </a:lnTo>
                  <a:lnTo>
                    <a:pt x="27" y="29"/>
                  </a:lnTo>
                  <a:lnTo>
                    <a:pt x="20" y="33"/>
                  </a:lnTo>
                  <a:lnTo>
                    <a:pt x="18" y="38"/>
                  </a:lnTo>
                  <a:lnTo>
                    <a:pt x="16" y="40"/>
                  </a:lnTo>
                  <a:lnTo>
                    <a:pt x="9" y="45"/>
                  </a:lnTo>
                  <a:lnTo>
                    <a:pt x="9" y="50"/>
                  </a:lnTo>
                  <a:lnTo>
                    <a:pt x="7" y="50"/>
                  </a:lnTo>
                  <a:lnTo>
                    <a:pt x="2" y="57"/>
                  </a:lnTo>
                  <a:lnTo>
                    <a:pt x="0" y="59"/>
                  </a:lnTo>
                  <a:lnTo>
                    <a:pt x="0" y="66"/>
                  </a:lnTo>
                  <a:lnTo>
                    <a:pt x="160" y="99"/>
                  </a:lnTo>
                  <a:close/>
                </a:path>
              </a:pathLst>
            </a:custGeom>
            <a:solidFill>
              <a:srgbClr val="B2B2B2"/>
            </a:solidFill>
            <a:ln w="9525">
              <a:noFill/>
              <a:round/>
              <a:headEnd/>
              <a:tailEnd/>
            </a:ln>
          </p:spPr>
          <p:txBody>
            <a:bodyPr lIns="0" tIns="0" rIns="0"/>
            <a:lstStyle/>
            <a:p>
              <a:endParaRPr lang="zh-CN" altLang="en-US"/>
            </a:p>
          </p:txBody>
        </p:sp>
        <p:sp>
          <p:nvSpPr>
            <p:cNvPr id="1344" name="Freeform 83"/>
            <p:cNvSpPr>
              <a:spLocks/>
            </p:cNvSpPr>
            <p:nvPr/>
          </p:nvSpPr>
          <p:spPr bwMode="auto">
            <a:xfrm flipH="1">
              <a:off x="580" y="1976"/>
              <a:ext cx="160" cy="62"/>
            </a:xfrm>
            <a:custGeom>
              <a:avLst/>
              <a:gdLst>
                <a:gd name="T0" fmla="*/ 325 w 370"/>
                <a:gd name="T1" fmla="*/ 0 h 166"/>
                <a:gd name="T2" fmla="*/ 345 w 370"/>
                <a:gd name="T3" fmla="*/ 9 h 166"/>
                <a:gd name="T4" fmla="*/ 352 w 370"/>
                <a:gd name="T5" fmla="*/ 14 h 166"/>
                <a:gd name="T6" fmla="*/ 359 w 370"/>
                <a:gd name="T7" fmla="*/ 16 h 166"/>
                <a:gd name="T8" fmla="*/ 364 w 370"/>
                <a:gd name="T9" fmla="*/ 23 h 166"/>
                <a:gd name="T10" fmla="*/ 366 w 370"/>
                <a:gd name="T11" fmla="*/ 28 h 166"/>
                <a:gd name="T12" fmla="*/ 366 w 370"/>
                <a:gd name="T13" fmla="*/ 33 h 166"/>
                <a:gd name="T14" fmla="*/ 368 w 370"/>
                <a:gd name="T15" fmla="*/ 42 h 166"/>
                <a:gd name="T16" fmla="*/ 370 w 370"/>
                <a:gd name="T17" fmla="*/ 52 h 166"/>
                <a:gd name="T18" fmla="*/ 370 w 370"/>
                <a:gd name="T19" fmla="*/ 63 h 166"/>
                <a:gd name="T20" fmla="*/ 370 w 370"/>
                <a:gd name="T21" fmla="*/ 73 h 166"/>
                <a:gd name="T22" fmla="*/ 368 w 370"/>
                <a:gd name="T23" fmla="*/ 80 h 166"/>
                <a:gd name="T24" fmla="*/ 366 w 370"/>
                <a:gd name="T25" fmla="*/ 84 h 166"/>
                <a:gd name="T26" fmla="*/ 364 w 370"/>
                <a:gd name="T27" fmla="*/ 91 h 166"/>
                <a:gd name="T28" fmla="*/ 359 w 370"/>
                <a:gd name="T29" fmla="*/ 96 h 166"/>
                <a:gd name="T30" fmla="*/ 352 w 370"/>
                <a:gd name="T31" fmla="*/ 101 h 166"/>
                <a:gd name="T32" fmla="*/ 343 w 370"/>
                <a:gd name="T33" fmla="*/ 105 h 166"/>
                <a:gd name="T34" fmla="*/ 339 w 370"/>
                <a:gd name="T35" fmla="*/ 110 h 166"/>
                <a:gd name="T36" fmla="*/ 327 w 370"/>
                <a:gd name="T37" fmla="*/ 110 h 166"/>
                <a:gd name="T38" fmla="*/ 312 w 370"/>
                <a:gd name="T39" fmla="*/ 117 h 166"/>
                <a:gd name="T40" fmla="*/ 294 w 370"/>
                <a:gd name="T41" fmla="*/ 120 h 166"/>
                <a:gd name="T42" fmla="*/ 237 w 370"/>
                <a:gd name="T43" fmla="*/ 134 h 166"/>
                <a:gd name="T44" fmla="*/ 187 w 370"/>
                <a:gd name="T45" fmla="*/ 145 h 166"/>
                <a:gd name="T46" fmla="*/ 135 w 370"/>
                <a:gd name="T47" fmla="*/ 155 h 166"/>
                <a:gd name="T48" fmla="*/ 97 w 370"/>
                <a:gd name="T49" fmla="*/ 162 h 166"/>
                <a:gd name="T50" fmla="*/ 75 w 370"/>
                <a:gd name="T51" fmla="*/ 164 h 166"/>
                <a:gd name="T52" fmla="*/ 52 w 370"/>
                <a:gd name="T53" fmla="*/ 166 h 166"/>
                <a:gd name="T54" fmla="*/ 36 w 370"/>
                <a:gd name="T55" fmla="*/ 166 h 166"/>
                <a:gd name="T56" fmla="*/ 20 w 370"/>
                <a:gd name="T57" fmla="*/ 164 h 166"/>
                <a:gd name="T58" fmla="*/ 16 w 370"/>
                <a:gd name="T59" fmla="*/ 164 h 166"/>
                <a:gd name="T60" fmla="*/ 11 w 370"/>
                <a:gd name="T61" fmla="*/ 159 h 166"/>
                <a:gd name="T62" fmla="*/ 11 w 370"/>
                <a:gd name="T63" fmla="*/ 157 h 166"/>
                <a:gd name="T64" fmla="*/ 7 w 370"/>
                <a:gd name="T65" fmla="*/ 152 h 166"/>
                <a:gd name="T66" fmla="*/ 5 w 370"/>
                <a:gd name="T67" fmla="*/ 148 h 166"/>
                <a:gd name="T68" fmla="*/ 2 w 370"/>
                <a:gd name="T69" fmla="*/ 136 h 166"/>
                <a:gd name="T70" fmla="*/ 0 w 370"/>
                <a:gd name="T71" fmla="*/ 124 h 166"/>
                <a:gd name="T72" fmla="*/ 0 w 370"/>
                <a:gd name="T73" fmla="*/ 115 h 166"/>
                <a:gd name="T74" fmla="*/ 2 w 370"/>
                <a:gd name="T75" fmla="*/ 110 h 166"/>
                <a:gd name="T76" fmla="*/ 2 w 370"/>
                <a:gd name="T77" fmla="*/ 103 h 166"/>
                <a:gd name="T78" fmla="*/ 5 w 370"/>
                <a:gd name="T79" fmla="*/ 98 h 166"/>
                <a:gd name="T80" fmla="*/ 9 w 370"/>
                <a:gd name="T81" fmla="*/ 91 h 166"/>
                <a:gd name="T82" fmla="*/ 11 w 370"/>
                <a:gd name="T83" fmla="*/ 87 h 166"/>
                <a:gd name="T84" fmla="*/ 18 w 370"/>
                <a:gd name="T85" fmla="*/ 82 h 166"/>
                <a:gd name="T86" fmla="*/ 23 w 370"/>
                <a:gd name="T87" fmla="*/ 75 h 166"/>
                <a:gd name="T88" fmla="*/ 29 w 370"/>
                <a:gd name="T89" fmla="*/ 73 h 166"/>
                <a:gd name="T90" fmla="*/ 41 w 370"/>
                <a:gd name="T91" fmla="*/ 68 h 166"/>
                <a:gd name="T92" fmla="*/ 54 w 370"/>
                <a:gd name="T93" fmla="*/ 63 h 166"/>
                <a:gd name="T94" fmla="*/ 70 w 370"/>
                <a:gd name="T95" fmla="*/ 59 h 166"/>
                <a:gd name="T96" fmla="*/ 97 w 370"/>
                <a:gd name="T97" fmla="*/ 52 h 166"/>
                <a:gd name="T98" fmla="*/ 138 w 370"/>
                <a:gd name="T99" fmla="*/ 40 h 166"/>
                <a:gd name="T100" fmla="*/ 183 w 370"/>
                <a:gd name="T101" fmla="*/ 30 h 166"/>
                <a:gd name="T102" fmla="*/ 248 w 370"/>
                <a:gd name="T103" fmla="*/ 16 h 166"/>
                <a:gd name="T104" fmla="*/ 321 w 370"/>
                <a:gd name="T105" fmla="*/ 5 h 166"/>
                <a:gd name="T106" fmla="*/ 323 w 370"/>
                <a:gd name="T107" fmla="*/ 2 h 166"/>
                <a:gd name="T108" fmla="*/ 321 w 370"/>
                <a:gd name="T109" fmla="*/ 2 h 166"/>
                <a:gd name="T110" fmla="*/ 303 w 370"/>
                <a:gd name="T111" fmla="*/ 5 h 166"/>
                <a:gd name="T112" fmla="*/ 303 w 370"/>
                <a:gd name="T113" fmla="*/ 5 h 166"/>
                <a:gd name="T114" fmla="*/ 325 w 370"/>
                <a:gd name="T115" fmla="*/ 0 h 16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70"/>
                <a:gd name="T175" fmla="*/ 0 h 166"/>
                <a:gd name="T176" fmla="*/ 370 w 370"/>
                <a:gd name="T177" fmla="*/ 166 h 16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70" h="166">
                  <a:moveTo>
                    <a:pt x="325" y="0"/>
                  </a:moveTo>
                  <a:lnTo>
                    <a:pt x="325" y="0"/>
                  </a:lnTo>
                  <a:lnTo>
                    <a:pt x="336" y="7"/>
                  </a:lnTo>
                  <a:lnTo>
                    <a:pt x="345" y="9"/>
                  </a:lnTo>
                  <a:lnTo>
                    <a:pt x="348" y="12"/>
                  </a:lnTo>
                  <a:lnTo>
                    <a:pt x="352" y="14"/>
                  </a:lnTo>
                  <a:lnTo>
                    <a:pt x="357" y="16"/>
                  </a:lnTo>
                  <a:lnTo>
                    <a:pt x="359" y="16"/>
                  </a:lnTo>
                  <a:lnTo>
                    <a:pt x="361" y="21"/>
                  </a:lnTo>
                  <a:lnTo>
                    <a:pt x="364" y="23"/>
                  </a:lnTo>
                  <a:lnTo>
                    <a:pt x="366" y="26"/>
                  </a:lnTo>
                  <a:lnTo>
                    <a:pt x="366" y="28"/>
                  </a:lnTo>
                  <a:lnTo>
                    <a:pt x="366" y="30"/>
                  </a:lnTo>
                  <a:lnTo>
                    <a:pt x="366" y="33"/>
                  </a:lnTo>
                  <a:lnTo>
                    <a:pt x="368" y="37"/>
                  </a:lnTo>
                  <a:lnTo>
                    <a:pt x="368" y="42"/>
                  </a:lnTo>
                  <a:lnTo>
                    <a:pt x="368" y="45"/>
                  </a:lnTo>
                  <a:lnTo>
                    <a:pt x="370" y="52"/>
                  </a:lnTo>
                  <a:lnTo>
                    <a:pt x="370" y="61"/>
                  </a:lnTo>
                  <a:lnTo>
                    <a:pt x="370" y="63"/>
                  </a:lnTo>
                  <a:lnTo>
                    <a:pt x="370" y="68"/>
                  </a:lnTo>
                  <a:lnTo>
                    <a:pt x="370" y="73"/>
                  </a:lnTo>
                  <a:lnTo>
                    <a:pt x="370" y="75"/>
                  </a:lnTo>
                  <a:lnTo>
                    <a:pt x="368" y="80"/>
                  </a:lnTo>
                  <a:lnTo>
                    <a:pt x="368" y="82"/>
                  </a:lnTo>
                  <a:lnTo>
                    <a:pt x="366" y="84"/>
                  </a:lnTo>
                  <a:lnTo>
                    <a:pt x="366" y="89"/>
                  </a:lnTo>
                  <a:lnTo>
                    <a:pt x="364" y="91"/>
                  </a:lnTo>
                  <a:lnTo>
                    <a:pt x="361" y="91"/>
                  </a:lnTo>
                  <a:lnTo>
                    <a:pt x="359" y="96"/>
                  </a:lnTo>
                  <a:lnTo>
                    <a:pt x="357" y="98"/>
                  </a:lnTo>
                  <a:lnTo>
                    <a:pt x="352" y="101"/>
                  </a:lnTo>
                  <a:lnTo>
                    <a:pt x="348" y="103"/>
                  </a:lnTo>
                  <a:lnTo>
                    <a:pt x="343" y="105"/>
                  </a:lnTo>
                  <a:lnTo>
                    <a:pt x="339" y="108"/>
                  </a:lnTo>
                  <a:lnTo>
                    <a:pt x="339" y="110"/>
                  </a:lnTo>
                  <a:lnTo>
                    <a:pt x="332" y="110"/>
                  </a:lnTo>
                  <a:lnTo>
                    <a:pt x="327" y="110"/>
                  </a:lnTo>
                  <a:lnTo>
                    <a:pt x="318" y="115"/>
                  </a:lnTo>
                  <a:lnTo>
                    <a:pt x="312" y="117"/>
                  </a:lnTo>
                  <a:lnTo>
                    <a:pt x="305" y="120"/>
                  </a:lnTo>
                  <a:lnTo>
                    <a:pt x="294" y="120"/>
                  </a:lnTo>
                  <a:lnTo>
                    <a:pt x="260" y="129"/>
                  </a:lnTo>
                  <a:lnTo>
                    <a:pt x="237" y="134"/>
                  </a:lnTo>
                  <a:lnTo>
                    <a:pt x="212" y="138"/>
                  </a:lnTo>
                  <a:lnTo>
                    <a:pt x="187" y="145"/>
                  </a:lnTo>
                  <a:lnTo>
                    <a:pt x="160" y="150"/>
                  </a:lnTo>
                  <a:lnTo>
                    <a:pt x="135" y="155"/>
                  </a:lnTo>
                  <a:lnTo>
                    <a:pt x="111" y="159"/>
                  </a:lnTo>
                  <a:lnTo>
                    <a:pt x="97" y="162"/>
                  </a:lnTo>
                  <a:lnTo>
                    <a:pt x="84" y="162"/>
                  </a:lnTo>
                  <a:lnTo>
                    <a:pt x="75" y="164"/>
                  </a:lnTo>
                  <a:lnTo>
                    <a:pt x="63" y="166"/>
                  </a:lnTo>
                  <a:lnTo>
                    <a:pt x="52" y="166"/>
                  </a:lnTo>
                  <a:lnTo>
                    <a:pt x="43" y="166"/>
                  </a:lnTo>
                  <a:lnTo>
                    <a:pt x="36" y="166"/>
                  </a:lnTo>
                  <a:lnTo>
                    <a:pt x="27" y="166"/>
                  </a:lnTo>
                  <a:lnTo>
                    <a:pt x="20" y="164"/>
                  </a:lnTo>
                  <a:lnTo>
                    <a:pt x="16" y="164"/>
                  </a:lnTo>
                  <a:lnTo>
                    <a:pt x="14" y="162"/>
                  </a:lnTo>
                  <a:lnTo>
                    <a:pt x="11" y="159"/>
                  </a:lnTo>
                  <a:lnTo>
                    <a:pt x="11" y="157"/>
                  </a:lnTo>
                  <a:lnTo>
                    <a:pt x="9" y="155"/>
                  </a:lnTo>
                  <a:lnTo>
                    <a:pt x="7" y="152"/>
                  </a:lnTo>
                  <a:lnTo>
                    <a:pt x="7" y="150"/>
                  </a:lnTo>
                  <a:lnTo>
                    <a:pt x="5" y="148"/>
                  </a:lnTo>
                  <a:lnTo>
                    <a:pt x="2" y="141"/>
                  </a:lnTo>
                  <a:lnTo>
                    <a:pt x="2" y="136"/>
                  </a:lnTo>
                  <a:lnTo>
                    <a:pt x="0" y="129"/>
                  </a:lnTo>
                  <a:lnTo>
                    <a:pt x="0" y="124"/>
                  </a:lnTo>
                  <a:lnTo>
                    <a:pt x="0" y="120"/>
                  </a:lnTo>
                  <a:lnTo>
                    <a:pt x="0" y="115"/>
                  </a:lnTo>
                  <a:lnTo>
                    <a:pt x="0" y="113"/>
                  </a:lnTo>
                  <a:lnTo>
                    <a:pt x="2" y="110"/>
                  </a:lnTo>
                  <a:lnTo>
                    <a:pt x="2" y="105"/>
                  </a:lnTo>
                  <a:lnTo>
                    <a:pt x="2" y="103"/>
                  </a:lnTo>
                  <a:lnTo>
                    <a:pt x="2" y="101"/>
                  </a:lnTo>
                  <a:lnTo>
                    <a:pt x="5" y="98"/>
                  </a:lnTo>
                  <a:lnTo>
                    <a:pt x="7" y="94"/>
                  </a:lnTo>
                  <a:lnTo>
                    <a:pt x="9" y="91"/>
                  </a:lnTo>
                  <a:lnTo>
                    <a:pt x="11" y="89"/>
                  </a:lnTo>
                  <a:lnTo>
                    <a:pt x="11" y="87"/>
                  </a:lnTo>
                  <a:lnTo>
                    <a:pt x="14" y="82"/>
                  </a:lnTo>
                  <a:lnTo>
                    <a:pt x="18" y="82"/>
                  </a:lnTo>
                  <a:lnTo>
                    <a:pt x="20" y="80"/>
                  </a:lnTo>
                  <a:lnTo>
                    <a:pt x="23" y="75"/>
                  </a:lnTo>
                  <a:lnTo>
                    <a:pt x="27" y="73"/>
                  </a:lnTo>
                  <a:lnTo>
                    <a:pt x="29" y="73"/>
                  </a:lnTo>
                  <a:lnTo>
                    <a:pt x="36" y="70"/>
                  </a:lnTo>
                  <a:lnTo>
                    <a:pt x="41" y="68"/>
                  </a:lnTo>
                  <a:lnTo>
                    <a:pt x="47" y="63"/>
                  </a:lnTo>
                  <a:lnTo>
                    <a:pt x="54" y="63"/>
                  </a:lnTo>
                  <a:lnTo>
                    <a:pt x="61" y="61"/>
                  </a:lnTo>
                  <a:lnTo>
                    <a:pt x="70" y="59"/>
                  </a:lnTo>
                  <a:lnTo>
                    <a:pt x="77" y="54"/>
                  </a:lnTo>
                  <a:lnTo>
                    <a:pt x="97" y="52"/>
                  </a:lnTo>
                  <a:lnTo>
                    <a:pt x="117" y="45"/>
                  </a:lnTo>
                  <a:lnTo>
                    <a:pt x="138" y="40"/>
                  </a:lnTo>
                  <a:lnTo>
                    <a:pt x="160" y="35"/>
                  </a:lnTo>
                  <a:lnTo>
                    <a:pt x="183" y="30"/>
                  </a:lnTo>
                  <a:lnTo>
                    <a:pt x="205" y="26"/>
                  </a:lnTo>
                  <a:lnTo>
                    <a:pt x="248" y="16"/>
                  </a:lnTo>
                  <a:lnTo>
                    <a:pt x="289" y="9"/>
                  </a:lnTo>
                  <a:lnTo>
                    <a:pt x="321" y="5"/>
                  </a:lnTo>
                  <a:lnTo>
                    <a:pt x="323" y="5"/>
                  </a:lnTo>
                  <a:lnTo>
                    <a:pt x="323" y="2"/>
                  </a:lnTo>
                  <a:lnTo>
                    <a:pt x="321" y="2"/>
                  </a:lnTo>
                  <a:lnTo>
                    <a:pt x="309" y="5"/>
                  </a:lnTo>
                  <a:lnTo>
                    <a:pt x="303" y="5"/>
                  </a:lnTo>
                  <a:lnTo>
                    <a:pt x="312" y="2"/>
                  </a:lnTo>
                  <a:lnTo>
                    <a:pt x="325" y="0"/>
                  </a:lnTo>
                  <a:close/>
                </a:path>
              </a:pathLst>
            </a:custGeom>
            <a:solidFill>
              <a:srgbClr val="8C8C8C"/>
            </a:solidFill>
            <a:ln w="9525">
              <a:noFill/>
              <a:round/>
              <a:headEnd/>
              <a:tailEnd/>
            </a:ln>
          </p:spPr>
          <p:txBody>
            <a:bodyPr lIns="0" tIns="0" rIns="0"/>
            <a:lstStyle/>
            <a:p>
              <a:endParaRPr lang="zh-CN" altLang="en-US"/>
            </a:p>
          </p:txBody>
        </p:sp>
        <p:sp>
          <p:nvSpPr>
            <p:cNvPr id="1345" name="Freeform 84"/>
            <p:cNvSpPr>
              <a:spLocks/>
            </p:cNvSpPr>
            <p:nvPr/>
          </p:nvSpPr>
          <p:spPr bwMode="auto">
            <a:xfrm flipH="1">
              <a:off x="581" y="1976"/>
              <a:ext cx="151" cy="30"/>
            </a:xfrm>
            <a:custGeom>
              <a:avLst/>
              <a:gdLst>
                <a:gd name="T0" fmla="*/ 0 w 350"/>
                <a:gd name="T1" fmla="*/ 80 h 80"/>
                <a:gd name="T2" fmla="*/ 0 w 350"/>
                <a:gd name="T3" fmla="*/ 80 h 80"/>
                <a:gd name="T4" fmla="*/ 2 w 350"/>
                <a:gd name="T5" fmla="*/ 77 h 80"/>
                <a:gd name="T6" fmla="*/ 9 w 350"/>
                <a:gd name="T7" fmla="*/ 73 h 80"/>
                <a:gd name="T8" fmla="*/ 11 w 350"/>
                <a:gd name="T9" fmla="*/ 73 h 80"/>
                <a:gd name="T10" fmla="*/ 18 w 350"/>
                <a:gd name="T11" fmla="*/ 70 h 80"/>
                <a:gd name="T12" fmla="*/ 23 w 350"/>
                <a:gd name="T13" fmla="*/ 68 h 80"/>
                <a:gd name="T14" fmla="*/ 29 w 350"/>
                <a:gd name="T15" fmla="*/ 63 h 80"/>
                <a:gd name="T16" fmla="*/ 36 w 350"/>
                <a:gd name="T17" fmla="*/ 63 h 80"/>
                <a:gd name="T18" fmla="*/ 43 w 350"/>
                <a:gd name="T19" fmla="*/ 61 h 80"/>
                <a:gd name="T20" fmla="*/ 52 w 350"/>
                <a:gd name="T21" fmla="*/ 59 h 80"/>
                <a:gd name="T22" fmla="*/ 59 w 350"/>
                <a:gd name="T23" fmla="*/ 54 h 80"/>
                <a:gd name="T24" fmla="*/ 79 w 350"/>
                <a:gd name="T25" fmla="*/ 52 h 80"/>
                <a:gd name="T26" fmla="*/ 99 w 350"/>
                <a:gd name="T27" fmla="*/ 45 h 80"/>
                <a:gd name="T28" fmla="*/ 120 w 350"/>
                <a:gd name="T29" fmla="*/ 40 h 80"/>
                <a:gd name="T30" fmla="*/ 142 w 350"/>
                <a:gd name="T31" fmla="*/ 35 h 80"/>
                <a:gd name="T32" fmla="*/ 165 w 350"/>
                <a:gd name="T33" fmla="*/ 30 h 80"/>
                <a:gd name="T34" fmla="*/ 187 w 350"/>
                <a:gd name="T35" fmla="*/ 26 h 80"/>
                <a:gd name="T36" fmla="*/ 230 w 350"/>
                <a:gd name="T37" fmla="*/ 16 h 80"/>
                <a:gd name="T38" fmla="*/ 271 w 350"/>
                <a:gd name="T39" fmla="*/ 9 h 80"/>
                <a:gd name="T40" fmla="*/ 303 w 350"/>
                <a:gd name="T41" fmla="*/ 5 h 80"/>
                <a:gd name="T42" fmla="*/ 305 w 350"/>
                <a:gd name="T43" fmla="*/ 5 h 80"/>
                <a:gd name="T44" fmla="*/ 305 w 350"/>
                <a:gd name="T45" fmla="*/ 2 h 80"/>
                <a:gd name="T46" fmla="*/ 305 w 350"/>
                <a:gd name="T47" fmla="*/ 2 h 80"/>
                <a:gd name="T48" fmla="*/ 303 w 350"/>
                <a:gd name="T49" fmla="*/ 2 h 80"/>
                <a:gd name="T50" fmla="*/ 291 w 350"/>
                <a:gd name="T51" fmla="*/ 5 h 80"/>
                <a:gd name="T52" fmla="*/ 285 w 350"/>
                <a:gd name="T53" fmla="*/ 5 h 80"/>
                <a:gd name="T54" fmla="*/ 285 w 350"/>
                <a:gd name="T55" fmla="*/ 5 h 80"/>
                <a:gd name="T56" fmla="*/ 285 w 350"/>
                <a:gd name="T57" fmla="*/ 5 h 80"/>
                <a:gd name="T58" fmla="*/ 294 w 350"/>
                <a:gd name="T59" fmla="*/ 2 h 80"/>
                <a:gd name="T60" fmla="*/ 307 w 350"/>
                <a:gd name="T61" fmla="*/ 0 h 80"/>
                <a:gd name="T62" fmla="*/ 323 w 350"/>
                <a:gd name="T63" fmla="*/ 7 h 80"/>
                <a:gd name="T64" fmla="*/ 330 w 350"/>
                <a:gd name="T65" fmla="*/ 12 h 80"/>
                <a:gd name="T66" fmla="*/ 337 w 350"/>
                <a:gd name="T67" fmla="*/ 14 h 80"/>
                <a:gd name="T68" fmla="*/ 339 w 350"/>
                <a:gd name="T69" fmla="*/ 16 h 80"/>
                <a:gd name="T70" fmla="*/ 341 w 350"/>
                <a:gd name="T71" fmla="*/ 16 h 80"/>
                <a:gd name="T72" fmla="*/ 343 w 350"/>
                <a:gd name="T73" fmla="*/ 21 h 80"/>
                <a:gd name="T74" fmla="*/ 346 w 350"/>
                <a:gd name="T75" fmla="*/ 23 h 80"/>
                <a:gd name="T76" fmla="*/ 348 w 350"/>
                <a:gd name="T77" fmla="*/ 26 h 80"/>
                <a:gd name="T78" fmla="*/ 348 w 350"/>
                <a:gd name="T79" fmla="*/ 28 h 80"/>
                <a:gd name="T80" fmla="*/ 348 w 350"/>
                <a:gd name="T81" fmla="*/ 33 h 80"/>
                <a:gd name="T82" fmla="*/ 350 w 350"/>
                <a:gd name="T83" fmla="*/ 37 h 80"/>
                <a:gd name="T84" fmla="*/ 0 w 350"/>
                <a:gd name="T85" fmla="*/ 80 h 8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50"/>
                <a:gd name="T130" fmla="*/ 0 h 80"/>
                <a:gd name="T131" fmla="*/ 350 w 350"/>
                <a:gd name="T132" fmla="*/ 80 h 8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50" h="80">
                  <a:moveTo>
                    <a:pt x="0" y="80"/>
                  </a:moveTo>
                  <a:lnTo>
                    <a:pt x="0" y="80"/>
                  </a:lnTo>
                  <a:lnTo>
                    <a:pt x="2" y="77"/>
                  </a:lnTo>
                  <a:lnTo>
                    <a:pt x="9" y="73"/>
                  </a:lnTo>
                  <a:lnTo>
                    <a:pt x="11" y="73"/>
                  </a:lnTo>
                  <a:lnTo>
                    <a:pt x="18" y="70"/>
                  </a:lnTo>
                  <a:lnTo>
                    <a:pt x="23" y="68"/>
                  </a:lnTo>
                  <a:lnTo>
                    <a:pt x="29" y="63"/>
                  </a:lnTo>
                  <a:lnTo>
                    <a:pt x="36" y="63"/>
                  </a:lnTo>
                  <a:lnTo>
                    <a:pt x="43" y="61"/>
                  </a:lnTo>
                  <a:lnTo>
                    <a:pt x="52" y="59"/>
                  </a:lnTo>
                  <a:lnTo>
                    <a:pt x="59" y="54"/>
                  </a:lnTo>
                  <a:lnTo>
                    <a:pt x="79" y="52"/>
                  </a:lnTo>
                  <a:lnTo>
                    <a:pt x="99" y="45"/>
                  </a:lnTo>
                  <a:lnTo>
                    <a:pt x="120" y="40"/>
                  </a:lnTo>
                  <a:lnTo>
                    <a:pt x="142" y="35"/>
                  </a:lnTo>
                  <a:lnTo>
                    <a:pt x="165" y="30"/>
                  </a:lnTo>
                  <a:lnTo>
                    <a:pt x="187" y="26"/>
                  </a:lnTo>
                  <a:lnTo>
                    <a:pt x="230" y="16"/>
                  </a:lnTo>
                  <a:lnTo>
                    <a:pt x="271" y="9"/>
                  </a:lnTo>
                  <a:lnTo>
                    <a:pt x="303" y="5"/>
                  </a:lnTo>
                  <a:lnTo>
                    <a:pt x="305" y="5"/>
                  </a:lnTo>
                  <a:lnTo>
                    <a:pt x="305" y="2"/>
                  </a:lnTo>
                  <a:lnTo>
                    <a:pt x="303" y="2"/>
                  </a:lnTo>
                  <a:lnTo>
                    <a:pt x="291" y="5"/>
                  </a:lnTo>
                  <a:lnTo>
                    <a:pt x="285" y="5"/>
                  </a:lnTo>
                  <a:lnTo>
                    <a:pt x="294" y="2"/>
                  </a:lnTo>
                  <a:lnTo>
                    <a:pt x="307" y="0"/>
                  </a:lnTo>
                  <a:lnTo>
                    <a:pt x="323" y="7"/>
                  </a:lnTo>
                  <a:lnTo>
                    <a:pt x="330" y="12"/>
                  </a:lnTo>
                  <a:lnTo>
                    <a:pt x="337" y="14"/>
                  </a:lnTo>
                  <a:lnTo>
                    <a:pt x="339" y="16"/>
                  </a:lnTo>
                  <a:lnTo>
                    <a:pt x="341" y="16"/>
                  </a:lnTo>
                  <a:lnTo>
                    <a:pt x="343" y="21"/>
                  </a:lnTo>
                  <a:lnTo>
                    <a:pt x="346" y="23"/>
                  </a:lnTo>
                  <a:lnTo>
                    <a:pt x="348" y="26"/>
                  </a:lnTo>
                  <a:lnTo>
                    <a:pt x="348" y="28"/>
                  </a:lnTo>
                  <a:lnTo>
                    <a:pt x="348" y="33"/>
                  </a:lnTo>
                  <a:lnTo>
                    <a:pt x="350" y="37"/>
                  </a:lnTo>
                  <a:lnTo>
                    <a:pt x="0" y="80"/>
                  </a:lnTo>
                  <a:close/>
                </a:path>
              </a:pathLst>
            </a:custGeom>
            <a:solidFill>
              <a:srgbClr val="BFBFBF"/>
            </a:solidFill>
            <a:ln w="9525">
              <a:noFill/>
              <a:round/>
              <a:headEnd/>
              <a:tailEnd/>
            </a:ln>
          </p:spPr>
          <p:txBody>
            <a:bodyPr lIns="0" tIns="0" rIns="0"/>
            <a:lstStyle/>
            <a:p>
              <a:endParaRPr lang="zh-CN" altLang="en-US"/>
            </a:p>
          </p:txBody>
        </p:sp>
        <p:sp>
          <p:nvSpPr>
            <p:cNvPr id="1346" name="Freeform 85"/>
            <p:cNvSpPr>
              <a:spLocks/>
            </p:cNvSpPr>
            <p:nvPr/>
          </p:nvSpPr>
          <p:spPr bwMode="auto">
            <a:xfrm flipH="1">
              <a:off x="504" y="2006"/>
              <a:ext cx="35" cy="8"/>
            </a:xfrm>
            <a:custGeom>
              <a:avLst/>
              <a:gdLst>
                <a:gd name="T0" fmla="*/ 0 w 81"/>
                <a:gd name="T1" fmla="*/ 9 h 21"/>
                <a:gd name="T2" fmla="*/ 0 w 81"/>
                <a:gd name="T3" fmla="*/ 9 h 21"/>
                <a:gd name="T4" fmla="*/ 0 w 81"/>
                <a:gd name="T5" fmla="*/ 9 h 21"/>
                <a:gd name="T6" fmla="*/ 9 w 81"/>
                <a:gd name="T7" fmla="*/ 14 h 21"/>
                <a:gd name="T8" fmla="*/ 11 w 81"/>
                <a:gd name="T9" fmla="*/ 16 h 21"/>
                <a:gd name="T10" fmla="*/ 16 w 81"/>
                <a:gd name="T11" fmla="*/ 19 h 21"/>
                <a:gd name="T12" fmla="*/ 20 w 81"/>
                <a:gd name="T13" fmla="*/ 19 h 21"/>
                <a:gd name="T14" fmla="*/ 27 w 81"/>
                <a:gd name="T15" fmla="*/ 19 h 21"/>
                <a:gd name="T16" fmla="*/ 29 w 81"/>
                <a:gd name="T17" fmla="*/ 21 h 21"/>
                <a:gd name="T18" fmla="*/ 34 w 81"/>
                <a:gd name="T19" fmla="*/ 21 h 21"/>
                <a:gd name="T20" fmla="*/ 36 w 81"/>
                <a:gd name="T21" fmla="*/ 21 h 21"/>
                <a:gd name="T22" fmla="*/ 41 w 81"/>
                <a:gd name="T23" fmla="*/ 21 h 21"/>
                <a:gd name="T24" fmla="*/ 45 w 81"/>
                <a:gd name="T25" fmla="*/ 21 h 21"/>
                <a:gd name="T26" fmla="*/ 50 w 81"/>
                <a:gd name="T27" fmla="*/ 19 h 21"/>
                <a:gd name="T28" fmla="*/ 54 w 81"/>
                <a:gd name="T29" fmla="*/ 19 h 21"/>
                <a:gd name="T30" fmla="*/ 57 w 81"/>
                <a:gd name="T31" fmla="*/ 19 h 21"/>
                <a:gd name="T32" fmla="*/ 61 w 81"/>
                <a:gd name="T33" fmla="*/ 16 h 21"/>
                <a:gd name="T34" fmla="*/ 63 w 81"/>
                <a:gd name="T35" fmla="*/ 14 h 21"/>
                <a:gd name="T36" fmla="*/ 68 w 81"/>
                <a:gd name="T37" fmla="*/ 12 h 21"/>
                <a:gd name="T38" fmla="*/ 72 w 81"/>
                <a:gd name="T39" fmla="*/ 9 h 21"/>
                <a:gd name="T40" fmla="*/ 75 w 81"/>
                <a:gd name="T41" fmla="*/ 7 h 21"/>
                <a:gd name="T42" fmla="*/ 77 w 81"/>
                <a:gd name="T43" fmla="*/ 5 h 21"/>
                <a:gd name="T44" fmla="*/ 79 w 81"/>
                <a:gd name="T45" fmla="*/ 2 h 21"/>
                <a:gd name="T46" fmla="*/ 81 w 81"/>
                <a:gd name="T47" fmla="*/ 0 h 21"/>
                <a:gd name="T48" fmla="*/ 79 w 81"/>
                <a:gd name="T49" fmla="*/ 0 h 21"/>
                <a:gd name="T50" fmla="*/ 75 w 81"/>
                <a:gd name="T51" fmla="*/ 5 h 21"/>
                <a:gd name="T52" fmla="*/ 68 w 81"/>
                <a:gd name="T53" fmla="*/ 9 h 21"/>
                <a:gd name="T54" fmla="*/ 66 w 81"/>
                <a:gd name="T55" fmla="*/ 12 h 21"/>
                <a:gd name="T56" fmla="*/ 63 w 81"/>
                <a:gd name="T57" fmla="*/ 14 h 21"/>
                <a:gd name="T58" fmla="*/ 59 w 81"/>
                <a:gd name="T59" fmla="*/ 14 h 21"/>
                <a:gd name="T60" fmla="*/ 54 w 81"/>
                <a:gd name="T61" fmla="*/ 16 h 21"/>
                <a:gd name="T62" fmla="*/ 54 w 81"/>
                <a:gd name="T63" fmla="*/ 16 h 21"/>
                <a:gd name="T64" fmla="*/ 50 w 81"/>
                <a:gd name="T65" fmla="*/ 19 h 21"/>
                <a:gd name="T66" fmla="*/ 45 w 81"/>
                <a:gd name="T67" fmla="*/ 19 h 21"/>
                <a:gd name="T68" fmla="*/ 45 w 81"/>
                <a:gd name="T69" fmla="*/ 19 h 21"/>
                <a:gd name="T70" fmla="*/ 39 w 81"/>
                <a:gd name="T71" fmla="*/ 19 h 21"/>
                <a:gd name="T72" fmla="*/ 34 w 81"/>
                <a:gd name="T73" fmla="*/ 19 h 21"/>
                <a:gd name="T74" fmla="*/ 29 w 81"/>
                <a:gd name="T75" fmla="*/ 19 h 21"/>
                <a:gd name="T76" fmla="*/ 25 w 81"/>
                <a:gd name="T77" fmla="*/ 16 h 21"/>
                <a:gd name="T78" fmla="*/ 20 w 81"/>
                <a:gd name="T79" fmla="*/ 14 h 21"/>
                <a:gd name="T80" fmla="*/ 18 w 81"/>
                <a:gd name="T81" fmla="*/ 12 h 21"/>
                <a:gd name="T82" fmla="*/ 9 w 81"/>
                <a:gd name="T83" fmla="*/ 9 h 21"/>
                <a:gd name="T84" fmla="*/ 7 w 81"/>
                <a:gd name="T85" fmla="*/ 7 h 21"/>
                <a:gd name="T86" fmla="*/ 5 w 81"/>
                <a:gd name="T87" fmla="*/ 7 h 21"/>
                <a:gd name="T88" fmla="*/ 2 w 81"/>
                <a:gd name="T89" fmla="*/ 7 h 21"/>
                <a:gd name="T90" fmla="*/ 0 w 81"/>
                <a:gd name="T91" fmla="*/ 9 h 2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1"/>
                <a:gd name="T139" fmla="*/ 0 h 21"/>
                <a:gd name="T140" fmla="*/ 81 w 81"/>
                <a:gd name="T141" fmla="*/ 21 h 2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1" h="21">
                  <a:moveTo>
                    <a:pt x="0" y="9"/>
                  </a:moveTo>
                  <a:lnTo>
                    <a:pt x="0" y="9"/>
                  </a:lnTo>
                  <a:lnTo>
                    <a:pt x="9" y="14"/>
                  </a:lnTo>
                  <a:lnTo>
                    <a:pt x="11" y="16"/>
                  </a:lnTo>
                  <a:lnTo>
                    <a:pt x="16" y="19"/>
                  </a:lnTo>
                  <a:lnTo>
                    <a:pt x="20" y="19"/>
                  </a:lnTo>
                  <a:lnTo>
                    <a:pt x="27" y="19"/>
                  </a:lnTo>
                  <a:lnTo>
                    <a:pt x="29" y="21"/>
                  </a:lnTo>
                  <a:lnTo>
                    <a:pt x="34" y="21"/>
                  </a:lnTo>
                  <a:lnTo>
                    <a:pt x="36" y="21"/>
                  </a:lnTo>
                  <a:lnTo>
                    <a:pt x="41" y="21"/>
                  </a:lnTo>
                  <a:lnTo>
                    <a:pt x="45" y="21"/>
                  </a:lnTo>
                  <a:lnTo>
                    <a:pt x="50" y="19"/>
                  </a:lnTo>
                  <a:lnTo>
                    <a:pt x="54" y="19"/>
                  </a:lnTo>
                  <a:lnTo>
                    <a:pt x="57" y="19"/>
                  </a:lnTo>
                  <a:lnTo>
                    <a:pt x="61" y="16"/>
                  </a:lnTo>
                  <a:lnTo>
                    <a:pt x="63" y="14"/>
                  </a:lnTo>
                  <a:lnTo>
                    <a:pt x="68" y="12"/>
                  </a:lnTo>
                  <a:lnTo>
                    <a:pt x="72" y="9"/>
                  </a:lnTo>
                  <a:lnTo>
                    <a:pt x="75" y="7"/>
                  </a:lnTo>
                  <a:lnTo>
                    <a:pt x="77" y="5"/>
                  </a:lnTo>
                  <a:lnTo>
                    <a:pt x="79" y="2"/>
                  </a:lnTo>
                  <a:lnTo>
                    <a:pt x="81" y="0"/>
                  </a:lnTo>
                  <a:lnTo>
                    <a:pt x="79" y="0"/>
                  </a:lnTo>
                  <a:lnTo>
                    <a:pt x="75" y="5"/>
                  </a:lnTo>
                  <a:lnTo>
                    <a:pt x="68" y="9"/>
                  </a:lnTo>
                  <a:lnTo>
                    <a:pt x="66" y="12"/>
                  </a:lnTo>
                  <a:lnTo>
                    <a:pt x="63" y="14"/>
                  </a:lnTo>
                  <a:lnTo>
                    <a:pt x="59" y="14"/>
                  </a:lnTo>
                  <a:lnTo>
                    <a:pt x="54" y="16"/>
                  </a:lnTo>
                  <a:lnTo>
                    <a:pt x="50" y="19"/>
                  </a:lnTo>
                  <a:lnTo>
                    <a:pt x="45" y="19"/>
                  </a:lnTo>
                  <a:lnTo>
                    <a:pt x="39" y="19"/>
                  </a:lnTo>
                  <a:lnTo>
                    <a:pt x="34" y="19"/>
                  </a:lnTo>
                  <a:lnTo>
                    <a:pt x="29" y="19"/>
                  </a:lnTo>
                  <a:lnTo>
                    <a:pt x="25" y="16"/>
                  </a:lnTo>
                  <a:lnTo>
                    <a:pt x="20" y="14"/>
                  </a:lnTo>
                  <a:lnTo>
                    <a:pt x="18" y="12"/>
                  </a:lnTo>
                  <a:lnTo>
                    <a:pt x="9" y="9"/>
                  </a:lnTo>
                  <a:lnTo>
                    <a:pt x="7" y="7"/>
                  </a:lnTo>
                  <a:lnTo>
                    <a:pt x="5" y="7"/>
                  </a:lnTo>
                  <a:lnTo>
                    <a:pt x="2" y="7"/>
                  </a:lnTo>
                  <a:lnTo>
                    <a:pt x="0" y="9"/>
                  </a:lnTo>
                  <a:close/>
                </a:path>
              </a:pathLst>
            </a:custGeom>
            <a:solidFill>
              <a:srgbClr val="989898"/>
            </a:solidFill>
            <a:ln w="9525">
              <a:noFill/>
              <a:round/>
              <a:headEnd/>
              <a:tailEnd/>
            </a:ln>
          </p:spPr>
          <p:txBody>
            <a:bodyPr lIns="0" tIns="0" rIns="0"/>
            <a:lstStyle/>
            <a:p>
              <a:endParaRPr lang="zh-CN" altLang="en-US"/>
            </a:p>
          </p:txBody>
        </p:sp>
        <p:sp>
          <p:nvSpPr>
            <p:cNvPr id="1347" name="Freeform 86"/>
            <p:cNvSpPr>
              <a:spLocks/>
            </p:cNvSpPr>
            <p:nvPr/>
          </p:nvSpPr>
          <p:spPr bwMode="auto">
            <a:xfrm flipH="1">
              <a:off x="725" y="1994"/>
              <a:ext cx="41" cy="39"/>
            </a:xfrm>
            <a:custGeom>
              <a:avLst/>
              <a:gdLst>
                <a:gd name="T0" fmla="*/ 9 w 95"/>
                <a:gd name="T1" fmla="*/ 85 h 106"/>
                <a:gd name="T2" fmla="*/ 7 w 95"/>
                <a:gd name="T3" fmla="*/ 80 h 106"/>
                <a:gd name="T4" fmla="*/ 5 w 95"/>
                <a:gd name="T5" fmla="*/ 78 h 106"/>
                <a:gd name="T6" fmla="*/ 2 w 95"/>
                <a:gd name="T7" fmla="*/ 71 h 106"/>
                <a:gd name="T8" fmla="*/ 0 w 95"/>
                <a:gd name="T9" fmla="*/ 66 h 106"/>
                <a:gd name="T10" fmla="*/ 0 w 95"/>
                <a:gd name="T11" fmla="*/ 64 h 106"/>
                <a:gd name="T12" fmla="*/ 0 w 95"/>
                <a:gd name="T13" fmla="*/ 61 h 106"/>
                <a:gd name="T14" fmla="*/ 0 w 95"/>
                <a:gd name="T15" fmla="*/ 59 h 106"/>
                <a:gd name="T16" fmla="*/ 0 w 95"/>
                <a:gd name="T17" fmla="*/ 54 h 106"/>
                <a:gd name="T18" fmla="*/ 0 w 95"/>
                <a:gd name="T19" fmla="*/ 52 h 106"/>
                <a:gd name="T20" fmla="*/ 0 w 95"/>
                <a:gd name="T21" fmla="*/ 52 h 106"/>
                <a:gd name="T22" fmla="*/ 0 w 95"/>
                <a:gd name="T23" fmla="*/ 47 h 106"/>
                <a:gd name="T24" fmla="*/ 0 w 95"/>
                <a:gd name="T25" fmla="*/ 45 h 106"/>
                <a:gd name="T26" fmla="*/ 2 w 95"/>
                <a:gd name="T27" fmla="*/ 42 h 106"/>
                <a:gd name="T28" fmla="*/ 5 w 95"/>
                <a:gd name="T29" fmla="*/ 38 h 106"/>
                <a:gd name="T30" fmla="*/ 7 w 95"/>
                <a:gd name="T31" fmla="*/ 33 h 106"/>
                <a:gd name="T32" fmla="*/ 9 w 95"/>
                <a:gd name="T33" fmla="*/ 31 h 106"/>
                <a:gd name="T34" fmla="*/ 11 w 95"/>
                <a:gd name="T35" fmla="*/ 26 h 106"/>
                <a:gd name="T36" fmla="*/ 16 w 95"/>
                <a:gd name="T37" fmla="*/ 24 h 106"/>
                <a:gd name="T38" fmla="*/ 18 w 95"/>
                <a:gd name="T39" fmla="*/ 19 h 106"/>
                <a:gd name="T40" fmla="*/ 23 w 95"/>
                <a:gd name="T41" fmla="*/ 14 h 106"/>
                <a:gd name="T42" fmla="*/ 27 w 95"/>
                <a:gd name="T43" fmla="*/ 12 h 106"/>
                <a:gd name="T44" fmla="*/ 32 w 95"/>
                <a:gd name="T45" fmla="*/ 10 h 106"/>
                <a:gd name="T46" fmla="*/ 36 w 95"/>
                <a:gd name="T47" fmla="*/ 5 h 106"/>
                <a:gd name="T48" fmla="*/ 38 w 95"/>
                <a:gd name="T49" fmla="*/ 5 h 106"/>
                <a:gd name="T50" fmla="*/ 45 w 95"/>
                <a:gd name="T51" fmla="*/ 3 h 106"/>
                <a:gd name="T52" fmla="*/ 47 w 95"/>
                <a:gd name="T53" fmla="*/ 0 h 106"/>
                <a:gd name="T54" fmla="*/ 54 w 95"/>
                <a:gd name="T55" fmla="*/ 0 h 106"/>
                <a:gd name="T56" fmla="*/ 61 w 95"/>
                <a:gd name="T57" fmla="*/ 3 h 106"/>
                <a:gd name="T58" fmla="*/ 77 w 95"/>
                <a:gd name="T59" fmla="*/ 7 h 106"/>
                <a:gd name="T60" fmla="*/ 95 w 95"/>
                <a:gd name="T61" fmla="*/ 12 h 106"/>
                <a:gd name="T62" fmla="*/ 90 w 95"/>
                <a:gd name="T63" fmla="*/ 14 h 106"/>
                <a:gd name="T64" fmla="*/ 86 w 95"/>
                <a:gd name="T65" fmla="*/ 14 h 106"/>
                <a:gd name="T66" fmla="*/ 81 w 95"/>
                <a:gd name="T67" fmla="*/ 19 h 106"/>
                <a:gd name="T68" fmla="*/ 79 w 95"/>
                <a:gd name="T69" fmla="*/ 21 h 106"/>
                <a:gd name="T70" fmla="*/ 72 w 95"/>
                <a:gd name="T71" fmla="*/ 24 h 106"/>
                <a:gd name="T72" fmla="*/ 70 w 95"/>
                <a:gd name="T73" fmla="*/ 26 h 106"/>
                <a:gd name="T74" fmla="*/ 63 w 95"/>
                <a:gd name="T75" fmla="*/ 31 h 106"/>
                <a:gd name="T76" fmla="*/ 61 w 95"/>
                <a:gd name="T77" fmla="*/ 35 h 106"/>
                <a:gd name="T78" fmla="*/ 57 w 95"/>
                <a:gd name="T79" fmla="*/ 40 h 106"/>
                <a:gd name="T80" fmla="*/ 54 w 95"/>
                <a:gd name="T81" fmla="*/ 42 h 106"/>
                <a:gd name="T82" fmla="*/ 54 w 95"/>
                <a:gd name="T83" fmla="*/ 45 h 106"/>
                <a:gd name="T84" fmla="*/ 52 w 95"/>
                <a:gd name="T85" fmla="*/ 47 h 106"/>
                <a:gd name="T86" fmla="*/ 50 w 95"/>
                <a:gd name="T87" fmla="*/ 52 h 106"/>
                <a:gd name="T88" fmla="*/ 50 w 95"/>
                <a:gd name="T89" fmla="*/ 52 h 106"/>
                <a:gd name="T90" fmla="*/ 47 w 95"/>
                <a:gd name="T91" fmla="*/ 56 h 106"/>
                <a:gd name="T92" fmla="*/ 47 w 95"/>
                <a:gd name="T93" fmla="*/ 59 h 106"/>
                <a:gd name="T94" fmla="*/ 47 w 95"/>
                <a:gd name="T95" fmla="*/ 61 h 106"/>
                <a:gd name="T96" fmla="*/ 47 w 95"/>
                <a:gd name="T97" fmla="*/ 66 h 106"/>
                <a:gd name="T98" fmla="*/ 47 w 95"/>
                <a:gd name="T99" fmla="*/ 68 h 106"/>
                <a:gd name="T100" fmla="*/ 50 w 95"/>
                <a:gd name="T101" fmla="*/ 78 h 106"/>
                <a:gd name="T102" fmla="*/ 50 w 95"/>
                <a:gd name="T103" fmla="*/ 82 h 106"/>
                <a:gd name="T104" fmla="*/ 52 w 95"/>
                <a:gd name="T105" fmla="*/ 85 h 106"/>
                <a:gd name="T106" fmla="*/ 54 w 95"/>
                <a:gd name="T107" fmla="*/ 92 h 106"/>
                <a:gd name="T108" fmla="*/ 54 w 95"/>
                <a:gd name="T109" fmla="*/ 99 h 106"/>
                <a:gd name="T110" fmla="*/ 57 w 95"/>
                <a:gd name="T111" fmla="*/ 101 h 106"/>
                <a:gd name="T112" fmla="*/ 57 w 95"/>
                <a:gd name="T113" fmla="*/ 103 h 106"/>
                <a:gd name="T114" fmla="*/ 59 w 95"/>
                <a:gd name="T115" fmla="*/ 106 h 10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95"/>
                <a:gd name="T175" fmla="*/ 0 h 106"/>
                <a:gd name="T176" fmla="*/ 95 w 95"/>
                <a:gd name="T177" fmla="*/ 106 h 10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95" h="106">
                  <a:moveTo>
                    <a:pt x="9" y="85"/>
                  </a:moveTo>
                  <a:lnTo>
                    <a:pt x="7" y="80"/>
                  </a:lnTo>
                  <a:lnTo>
                    <a:pt x="5" y="78"/>
                  </a:lnTo>
                  <a:lnTo>
                    <a:pt x="2" y="71"/>
                  </a:lnTo>
                  <a:lnTo>
                    <a:pt x="0" y="66"/>
                  </a:lnTo>
                  <a:lnTo>
                    <a:pt x="0" y="64"/>
                  </a:lnTo>
                  <a:lnTo>
                    <a:pt x="0" y="61"/>
                  </a:lnTo>
                  <a:lnTo>
                    <a:pt x="0" y="59"/>
                  </a:lnTo>
                  <a:lnTo>
                    <a:pt x="0" y="54"/>
                  </a:lnTo>
                  <a:lnTo>
                    <a:pt x="0" y="52"/>
                  </a:lnTo>
                  <a:lnTo>
                    <a:pt x="0" y="47"/>
                  </a:lnTo>
                  <a:lnTo>
                    <a:pt x="0" y="45"/>
                  </a:lnTo>
                  <a:lnTo>
                    <a:pt x="2" y="42"/>
                  </a:lnTo>
                  <a:lnTo>
                    <a:pt x="5" y="38"/>
                  </a:lnTo>
                  <a:lnTo>
                    <a:pt x="7" y="33"/>
                  </a:lnTo>
                  <a:lnTo>
                    <a:pt x="9" y="31"/>
                  </a:lnTo>
                  <a:lnTo>
                    <a:pt x="11" y="26"/>
                  </a:lnTo>
                  <a:lnTo>
                    <a:pt x="16" y="24"/>
                  </a:lnTo>
                  <a:lnTo>
                    <a:pt x="18" y="19"/>
                  </a:lnTo>
                  <a:lnTo>
                    <a:pt x="23" y="14"/>
                  </a:lnTo>
                  <a:lnTo>
                    <a:pt x="27" y="12"/>
                  </a:lnTo>
                  <a:lnTo>
                    <a:pt x="32" y="10"/>
                  </a:lnTo>
                  <a:lnTo>
                    <a:pt x="36" y="5"/>
                  </a:lnTo>
                  <a:lnTo>
                    <a:pt x="38" y="5"/>
                  </a:lnTo>
                  <a:lnTo>
                    <a:pt x="45" y="3"/>
                  </a:lnTo>
                  <a:lnTo>
                    <a:pt x="47" y="0"/>
                  </a:lnTo>
                  <a:lnTo>
                    <a:pt x="54" y="0"/>
                  </a:lnTo>
                  <a:lnTo>
                    <a:pt x="61" y="3"/>
                  </a:lnTo>
                  <a:lnTo>
                    <a:pt x="77" y="7"/>
                  </a:lnTo>
                  <a:lnTo>
                    <a:pt x="95" y="12"/>
                  </a:lnTo>
                  <a:lnTo>
                    <a:pt x="90" y="14"/>
                  </a:lnTo>
                  <a:lnTo>
                    <a:pt x="86" y="14"/>
                  </a:lnTo>
                  <a:lnTo>
                    <a:pt x="81" y="19"/>
                  </a:lnTo>
                  <a:lnTo>
                    <a:pt x="79" y="21"/>
                  </a:lnTo>
                  <a:lnTo>
                    <a:pt x="72" y="24"/>
                  </a:lnTo>
                  <a:lnTo>
                    <a:pt x="70" y="26"/>
                  </a:lnTo>
                  <a:lnTo>
                    <a:pt x="63" y="31"/>
                  </a:lnTo>
                  <a:lnTo>
                    <a:pt x="61" y="35"/>
                  </a:lnTo>
                  <a:lnTo>
                    <a:pt x="57" y="40"/>
                  </a:lnTo>
                  <a:lnTo>
                    <a:pt x="54" y="42"/>
                  </a:lnTo>
                  <a:lnTo>
                    <a:pt x="54" y="45"/>
                  </a:lnTo>
                  <a:lnTo>
                    <a:pt x="52" y="47"/>
                  </a:lnTo>
                  <a:lnTo>
                    <a:pt x="50" y="52"/>
                  </a:lnTo>
                  <a:lnTo>
                    <a:pt x="47" y="56"/>
                  </a:lnTo>
                  <a:lnTo>
                    <a:pt x="47" y="59"/>
                  </a:lnTo>
                  <a:lnTo>
                    <a:pt x="47" y="61"/>
                  </a:lnTo>
                  <a:lnTo>
                    <a:pt x="47" y="66"/>
                  </a:lnTo>
                  <a:lnTo>
                    <a:pt x="47" y="68"/>
                  </a:lnTo>
                  <a:lnTo>
                    <a:pt x="50" y="78"/>
                  </a:lnTo>
                  <a:lnTo>
                    <a:pt x="50" y="82"/>
                  </a:lnTo>
                  <a:lnTo>
                    <a:pt x="52" y="85"/>
                  </a:lnTo>
                  <a:lnTo>
                    <a:pt x="54" y="92"/>
                  </a:lnTo>
                  <a:lnTo>
                    <a:pt x="54" y="99"/>
                  </a:lnTo>
                  <a:lnTo>
                    <a:pt x="57" y="101"/>
                  </a:lnTo>
                  <a:lnTo>
                    <a:pt x="57" y="103"/>
                  </a:lnTo>
                  <a:lnTo>
                    <a:pt x="59" y="106"/>
                  </a:lnTo>
                </a:path>
              </a:pathLst>
            </a:custGeom>
            <a:noFill/>
            <a:ln w="0">
              <a:solidFill>
                <a:srgbClr val="000000"/>
              </a:solidFill>
              <a:round/>
              <a:headEnd/>
              <a:tailEnd/>
            </a:ln>
          </p:spPr>
          <p:txBody>
            <a:bodyPr lIns="0" tIns="0" rIns="0"/>
            <a:lstStyle/>
            <a:p>
              <a:endParaRPr lang="zh-CN" altLang="en-US"/>
            </a:p>
          </p:txBody>
        </p:sp>
        <p:sp>
          <p:nvSpPr>
            <p:cNvPr id="1348" name="Line 87"/>
            <p:cNvSpPr>
              <a:spLocks noChangeShapeType="1"/>
            </p:cNvSpPr>
            <p:nvPr/>
          </p:nvSpPr>
          <p:spPr bwMode="auto">
            <a:xfrm flipH="1">
              <a:off x="766" y="2012"/>
              <a:ext cx="4" cy="1"/>
            </a:xfrm>
            <a:prstGeom prst="line">
              <a:avLst/>
            </a:prstGeom>
            <a:noFill/>
            <a:ln w="0">
              <a:solidFill>
                <a:srgbClr val="000000"/>
              </a:solidFill>
              <a:round/>
              <a:headEnd/>
              <a:tailEnd/>
            </a:ln>
          </p:spPr>
          <p:txBody>
            <a:bodyPr lIns="0" tIns="0" rIns="0"/>
            <a:lstStyle/>
            <a:p>
              <a:endParaRPr lang="zh-CN" altLang="en-US"/>
            </a:p>
          </p:txBody>
        </p:sp>
        <p:sp>
          <p:nvSpPr>
            <p:cNvPr id="1349" name="Line 88"/>
            <p:cNvSpPr>
              <a:spLocks noChangeShapeType="1"/>
            </p:cNvSpPr>
            <p:nvPr/>
          </p:nvSpPr>
          <p:spPr bwMode="auto">
            <a:xfrm flipH="1">
              <a:off x="739" y="2020"/>
              <a:ext cx="6" cy="2"/>
            </a:xfrm>
            <a:prstGeom prst="line">
              <a:avLst/>
            </a:prstGeom>
            <a:noFill/>
            <a:ln w="0">
              <a:solidFill>
                <a:srgbClr val="000000"/>
              </a:solidFill>
              <a:round/>
              <a:headEnd/>
              <a:tailEnd/>
            </a:ln>
          </p:spPr>
          <p:txBody>
            <a:bodyPr lIns="0" tIns="0" rIns="0"/>
            <a:lstStyle/>
            <a:p>
              <a:endParaRPr lang="zh-CN" altLang="en-US"/>
            </a:p>
          </p:txBody>
        </p:sp>
        <p:sp>
          <p:nvSpPr>
            <p:cNvPr id="1350" name="Freeform 89"/>
            <p:cNvSpPr>
              <a:spLocks/>
            </p:cNvSpPr>
            <p:nvPr/>
          </p:nvSpPr>
          <p:spPr bwMode="auto">
            <a:xfrm flipH="1">
              <a:off x="935" y="2088"/>
              <a:ext cx="43" cy="30"/>
            </a:xfrm>
            <a:custGeom>
              <a:avLst/>
              <a:gdLst>
                <a:gd name="T0" fmla="*/ 18 w 99"/>
                <a:gd name="T1" fmla="*/ 0 h 80"/>
                <a:gd name="T2" fmla="*/ 18 w 99"/>
                <a:gd name="T3" fmla="*/ 0 h 80"/>
                <a:gd name="T4" fmla="*/ 0 w 99"/>
                <a:gd name="T5" fmla="*/ 5 h 80"/>
                <a:gd name="T6" fmla="*/ 14 w 99"/>
                <a:gd name="T7" fmla="*/ 80 h 80"/>
                <a:gd name="T8" fmla="*/ 99 w 99"/>
                <a:gd name="T9" fmla="*/ 76 h 80"/>
                <a:gd name="T10" fmla="*/ 97 w 99"/>
                <a:gd name="T11" fmla="*/ 68 h 80"/>
                <a:gd name="T12" fmla="*/ 95 w 99"/>
                <a:gd name="T13" fmla="*/ 61 h 80"/>
                <a:gd name="T14" fmla="*/ 90 w 99"/>
                <a:gd name="T15" fmla="*/ 54 h 80"/>
                <a:gd name="T16" fmla="*/ 88 w 99"/>
                <a:gd name="T17" fmla="*/ 45 h 80"/>
                <a:gd name="T18" fmla="*/ 81 w 99"/>
                <a:gd name="T19" fmla="*/ 36 h 80"/>
                <a:gd name="T20" fmla="*/ 81 w 99"/>
                <a:gd name="T21" fmla="*/ 31 h 80"/>
                <a:gd name="T22" fmla="*/ 79 w 99"/>
                <a:gd name="T23" fmla="*/ 29 h 80"/>
                <a:gd name="T24" fmla="*/ 77 w 99"/>
                <a:gd name="T25" fmla="*/ 26 h 80"/>
                <a:gd name="T26" fmla="*/ 75 w 99"/>
                <a:gd name="T27" fmla="*/ 24 h 80"/>
                <a:gd name="T28" fmla="*/ 75 w 99"/>
                <a:gd name="T29" fmla="*/ 22 h 80"/>
                <a:gd name="T30" fmla="*/ 72 w 99"/>
                <a:gd name="T31" fmla="*/ 22 h 80"/>
                <a:gd name="T32" fmla="*/ 72 w 99"/>
                <a:gd name="T33" fmla="*/ 22 h 80"/>
                <a:gd name="T34" fmla="*/ 68 w 99"/>
                <a:gd name="T35" fmla="*/ 19 h 80"/>
                <a:gd name="T36" fmla="*/ 66 w 99"/>
                <a:gd name="T37" fmla="*/ 19 h 80"/>
                <a:gd name="T38" fmla="*/ 63 w 99"/>
                <a:gd name="T39" fmla="*/ 17 h 80"/>
                <a:gd name="T40" fmla="*/ 63 w 99"/>
                <a:gd name="T41" fmla="*/ 17 h 80"/>
                <a:gd name="T42" fmla="*/ 61 w 99"/>
                <a:gd name="T43" fmla="*/ 15 h 80"/>
                <a:gd name="T44" fmla="*/ 57 w 99"/>
                <a:gd name="T45" fmla="*/ 12 h 80"/>
                <a:gd name="T46" fmla="*/ 52 w 99"/>
                <a:gd name="T47" fmla="*/ 12 h 80"/>
                <a:gd name="T48" fmla="*/ 45 w 99"/>
                <a:gd name="T49" fmla="*/ 10 h 80"/>
                <a:gd name="T50" fmla="*/ 43 w 99"/>
                <a:gd name="T51" fmla="*/ 8 h 80"/>
                <a:gd name="T52" fmla="*/ 32 w 99"/>
                <a:gd name="T53" fmla="*/ 5 h 80"/>
                <a:gd name="T54" fmla="*/ 25 w 99"/>
                <a:gd name="T55" fmla="*/ 3 h 80"/>
                <a:gd name="T56" fmla="*/ 18 w 99"/>
                <a:gd name="T57" fmla="*/ 0 h 8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9"/>
                <a:gd name="T88" fmla="*/ 0 h 80"/>
                <a:gd name="T89" fmla="*/ 99 w 99"/>
                <a:gd name="T90" fmla="*/ 80 h 8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9" h="80">
                  <a:moveTo>
                    <a:pt x="18" y="0"/>
                  </a:moveTo>
                  <a:lnTo>
                    <a:pt x="18" y="0"/>
                  </a:lnTo>
                  <a:lnTo>
                    <a:pt x="0" y="5"/>
                  </a:lnTo>
                  <a:lnTo>
                    <a:pt x="14" y="80"/>
                  </a:lnTo>
                  <a:lnTo>
                    <a:pt x="99" y="76"/>
                  </a:lnTo>
                  <a:lnTo>
                    <a:pt x="97" y="68"/>
                  </a:lnTo>
                  <a:lnTo>
                    <a:pt x="95" y="61"/>
                  </a:lnTo>
                  <a:lnTo>
                    <a:pt x="90" y="54"/>
                  </a:lnTo>
                  <a:lnTo>
                    <a:pt x="88" y="45"/>
                  </a:lnTo>
                  <a:lnTo>
                    <a:pt x="81" y="36"/>
                  </a:lnTo>
                  <a:lnTo>
                    <a:pt x="81" y="31"/>
                  </a:lnTo>
                  <a:lnTo>
                    <a:pt x="79" y="29"/>
                  </a:lnTo>
                  <a:lnTo>
                    <a:pt x="77" y="26"/>
                  </a:lnTo>
                  <a:lnTo>
                    <a:pt x="75" y="24"/>
                  </a:lnTo>
                  <a:lnTo>
                    <a:pt x="75" y="22"/>
                  </a:lnTo>
                  <a:lnTo>
                    <a:pt x="72" y="22"/>
                  </a:lnTo>
                  <a:lnTo>
                    <a:pt x="68" y="19"/>
                  </a:lnTo>
                  <a:lnTo>
                    <a:pt x="66" y="19"/>
                  </a:lnTo>
                  <a:lnTo>
                    <a:pt x="63" y="17"/>
                  </a:lnTo>
                  <a:lnTo>
                    <a:pt x="61" y="15"/>
                  </a:lnTo>
                  <a:lnTo>
                    <a:pt x="57" y="12"/>
                  </a:lnTo>
                  <a:lnTo>
                    <a:pt x="52" y="12"/>
                  </a:lnTo>
                  <a:lnTo>
                    <a:pt x="45" y="10"/>
                  </a:lnTo>
                  <a:lnTo>
                    <a:pt x="43" y="8"/>
                  </a:lnTo>
                  <a:lnTo>
                    <a:pt x="32" y="5"/>
                  </a:lnTo>
                  <a:lnTo>
                    <a:pt x="25" y="3"/>
                  </a:lnTo>
                  <a:lnTo>
                    <a:pt x="18" y="0"/>
                  </a:lnTo>
                  <a:close/>
                </a:path>
              </a:pathLst>
            </a:custGeom>
            <a:solidFill>
              <a:srgbClr val="000000"/>
            </a:solidFill>
            <a:ln w="9525">
              <a:noFill/>
              <a:round/>
              <a:headEnd/>
              <a:tailEnd/>
            </a:ln>
          </p:spPr>
          <p:txBody>
            <a:bodyPr lIns="0" tIns="0" rIns="0"/>
            <a:lstStyle/>
            <a:p>
              <a:endParaRPr lang="zh-CN" altLang="en-US"/>
            </a:p>
          </p:txBody>
        </p:sp>
        <p:sp>
          <p:nvSpPr>
            <p:cNvPr id="1351" name="Freeform 90"/>
            <p:cNvSpPr>
              <a:spLocks/>
            </p:cNvSpPr>
            <p:nvPr/>
          </p:nvSpPr>
          <p:spPr bwMode="auto">
            <a:xfrm flipH="1">
              <a:off x="917" y="2076"/>
              <a:ext cx="53" cy="20"/>
            </a:xfrm>
            <a:custGeom>
              <a:avLst/>
              <a:gdLst>
                <a:gd name="T0" fmla="*/ 122 w 122"/>
                <a:gd name="T1" fmla="*/ 18 h 54"/>
                <a:gd name="T2" fmla="*/ 122 w 122"/>
                <a:gd name="T3" fmla="*/ 18 h 54"/>
                <a:gd name="T4" fmla="*/ 118 w 122"/>
                <a:gd name="T5" fmla="*/ 18 h 54"/>
                <a:gd name="T6" fmla="*/ 118 w 122"/>
                <a:gd name="T7" fmla="*/ 16 h 54"/>
                <a:gd name="T8" fmla="*/ 104 w 122"/>
                <a:gd name="T9" fmla="*/ 14 h 54"/>
                <a:gd name="T10" fmla="*/ 68 w 122"/>
                <a:gd name="T11" fmla="*/ 2 h 54"/>
                <a:gd name="T12" fmla="*/ 59 w 122"/>
                <a:gd name="T13" fmla="*/ 4 h 54"/>
                <a:gd name="T14" fmla="*/ 59 w 122"/>
                <a:gd name="T15" fmla="*/ 0 h 54"/>
                <a:gd name="T16" fmla="*/ 14 w 122"/>
                <a:gd name="T17" fmla="*/ 7 h 54"/>
                <a:gd name="T18" fmla="*/ 14 w 122"/>
                <a:gd name="T19" fmla="*/ 14 h 54"/>
                <a:gd name="T20" fmla="*/ 0 w 122"/>
                <a:gd name="T21" fmla="*/ 16 h 54"/>
                <a:gd name="T22" fmla="*/ 45 w 122"/>
                <a:gd name="T23" fmla="*/ 54 h 54"/>
                <a:gd name="T24" fmla="*/ 122 w 122"/>
                <a:gd name="T25" fmla="*/ 18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2"/>
                <a:gd name="T40" fmla="*/ 0 h 54"/>
                <a:gd name="T41" fmla="*/ 122 w 122"/>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2" h="54">
                  <a:moveTo>
                    <a:pt x="122" y="18"/>
                  </a:moveTo>
                  <a:lnTo>
                    <a:pt x="122" y="18"/>
                  </a:lnTo>
                  <a:lnTo>
                    <a:pt x="118" y="18"/>
                  </a:lnTo>
                  <a:lnTo>
                    <a:pt x="118" y="16"/>
                  </a:lnTo>
                  <a:lnTo>
                    <a:pt x="104" y="14"/>
                  </a:lnTo>
                  <a:lnTo>
                    <a:pt x="68" y="2"/>
                  </a:lnTo>
                  <a:lnTo>
                    <a:pt x="59" y="4"/>
                  </a:lnTo>
                  <a:lnTo>
                    <a:pt x="59" y="0"/>
                  </a:lnTo>
                  <a:lnTo>
                    <a:pt x="14" y="7"/>
                  </a:lnTo>
                  <a:lnTo>
                    <a:pt x="14" y="14"/>
                  </a:lnTo>
                  <a:lnTo>
                    <a:pt x="0" y="16"/>
                  </a:lnTo>
                  <a:lnTo>
                    <a:pt x="45" y="54"/>
                  </a:lnTo>
                  <a:lnTo>
                    <a:pt x="122" y="18"/>
                  </a:lnTo>
                  <a:close/>
                </a:path>
              </a:pathLst>
            </a:custGeom>
            <a:solidFill>
              <a:srgbClr val="000000"/>
            </a:solidFill>
            <a:ln w="9525">
              <a:noFill/>
              <a:round/>
              <a:headEnd/>
              <a:tailEnd/>
            </a:ln>
          </p:spPr>
          <p:txBody>
            <a:bodyPr lIns="0" tIns="0" rIns="0"/>
            <a:lstStyle/>
            <a:p>
              <a:endParaRPr lang="zh-CN" altLang="en-US"/>
            </a:p>
          </p:txBody>
        </p:sp>
        <p:sp>
          <p:nvSpPr>
            <p:cNvPr id="1352" name="Freeform 91"/>
            <p:cNvSpPr>
              <a:spLocks/>
            </p:cNvSpPr>
            <p:nvPr/>
          </p:nvSpPr>
          <p:spPr bwMode="auto">
            <a:xfrm flipH="1">
              <a:off x="919" y="2092"/>
              <a:ext cx="43" cy="26"/>
            </a:xfrm>
            <a:custGeom>
              <a:avLst/>
              <a:gdLst>
                <a:gd name="T0" fmla="*/ 98 w 98"/>
                <a:gd name="T1" fmla="*/ 56 h 68"/>
                <a:gd name="T2" fmla="*/ 95 w 98"/>
                <a:gd name="T3" fmla="*/ 45 h 68"/>
                <a:gd name="T4" fmla="*/ 93 w 98"/>
                <a:gd name="T5" fmla="*/ 35 h 68"/>
                <a:gd name="T6" fmla="*/ 91 w 98"/>
                <a:gd name="T7" fmla="*/ 28 h 68"/>
                <a:gd name="T8" fmla="*/ 89 w 98"/>
                <a:gd name="T9" fmla="*/ 19 h 68"/>
                <a:gd name="T10" fmla="*/ 86 w 98"/>
                <a:gd name="T11" fmla="*/ 17 h 68"/>
                <a:gd name="T12" fmla="*/ 82 w 98"/>
                <a:gd name="T13" fmla="*/ 10 h 68"/>
                <a:gd name="T14" fmla="*/ 80 w 98"/>
                <a:gd name="T15" fmla="*/ 7 h 68"/>
                <a:gd name="T16" fmla="*/ 80 w 98"/>
                <a:gd name="T17" fmla="*/ 5 h 68"/>
                <a:gd name="T18" fmla="*/ 75 w 98"/>
                <a:gd name="T19" fmla="*/ 3 h 68"/>
                <a:gd name="T20" fmla="*/ 61 w 98"/>
                <a:gd name="T21" fmla="*/ 5 h 68"/>
                <a:gd name="T22" fmla="*/ 46 w 98"/>
                <a:gd name="T23" fmla="*/ 10 h 68"/>
                <a:gd name="T24" fmla="*/ 34 w 98"/>
                <a:gd name="T25" fmla="*/ 12 h 68"/>
                <a:gd name="T26" fmla="*/ 28 w 98"/>
                <a:gd name="T27" fmla="*/ 12 h 68"/>
                <a:gd name="T28" fmla="*/ 25 w 98"/>
                <a:gd name="T29" fmla="*/ 12 h 68"/>
                <a:gd name="T30" fmla="*/ 23 w 98"/>
                <a:gd name="T31" fmla="*/ 10 h 68"/>
                <a:gd name="T32" fmla="*/ 7 w 98"/>
                <a:gd name="T33" fmla="*/ 5 h 68"/>
                <a:gd name="T34" fmla="*/ 19 w 98"/>
                <a:gd name="T35" fmla="*/ 19 h 68"/>
                <a:gd name="T36" fmla="*/ 21 w 98"/>
                <a:gd name="T37" fmla="*/ 24 h 68"/>
                <a:gd name="T38" fmla="*/ 23 w 98"/>
                <a:gd name="T39" fmla="*/ 26 h 68"/>
                <a:gd name="T40" fmla="*/ 23 w 98"/>
                <a:gd name="T41" fmla="*/ 28 h 68"/>
                <a:gd name="T42" fmla="*/ 23 w 98"/>
                <a:gd name="T43" fmla="*/ 28 h 68"/>
                <a:gd name="T44" fmla="*/ 19 w 98"/>
                <a:gd name="T45" fmla="*/ 21 h 68"/>
                <a:gd name="T46" fmla="*/ 16 w 98"/>
                <a:gd name="T47" fmla="*/ 17 h 68"/>
                <a:gd name="T48" fmla="*/ 14 w 98"/>
                <a:gd name="T49" fmla="*/ 14 h 68"/>
                <a:gd name="T50" fmla="*/ 12 w 98"/>
                <a:gd name="T51" fmla="*/ 12 h 68"/>
                <a:gd name="T52" fmla="*/ 10 w 98"/>
                <a:gd name="T53" fmla="*/ 10 h 68"/>
                <a:gd name="T54" fmla="*/ 5 w 98"/>
                <a:gd name="T55" fmla="*/ 7 h 68"/>
                <a:gd name="T56" fmla="*/ 3 w 98"/>
                <a:gd name="T57" fmla="*/ 10 h 68"/>
                <a:gd name="T58" fmla="*/ 7 w 98"/>
                <a:gd name="T59" fmla="*/ 12 h 68"/>
                <a:gd name="T60" fmla="*/ 12 w 98"/>
                <a:gd name="T61" fmla="*/ 19 h 68"/>
                <a:gd name="T62" fmla="*/ 14 w 98"/>
                <a:gd name="T63" fmla="*/ 24 h 68"/>
                <a:gd name="T64" fmla="*/ 16 w 98"/>
                <a:gd name="T65" fmla="*/ 28 h 68"/>
                <a:gd name="T66" fmla="*/ 16 w 98"/>
                <a:gd name="T67" fmla="*/ 33 h 68"/>
                <a:gd name="T68" fmla="*/ 19 w 98"/>
                <a:gd name="T69" fmla="*/ 38 h 68"/>
                <a:gd name="T70" fmla="*/ 19 w 98"/>
                <a:gd name="T71" fmla="*/ 45 h 68"/>
                <a:gd name="T72" fmla="*/ 19 w 98"/>
                <a:gd name="T73" fmla="*/ 47 h 68"/>
                <a:gd name="T74" fmla="*/ 19 w 98"/>
                <a:gd name="T75" fmla="*/ 59 h 68"/>
                <a:gd name="T76" fmla="*/ 19 w 98"/>
                <a:gd name="T77" fmla="*/ 66 h 68"/>
                <a:gd name="T78" fmla="*/ 23 w 98"/>
                <a:gd name="T79" fmla="*/ 68 h 68"/>
                <a:gd name="T80" fmla="*/ 37 w 98"/>
                <a:gd name="T81" fmla="*/ 68 h 68"/>
                <a:gd name="T82" fmla="*/ 50 w 98"/>
                <a:gd name="T83" fmla="*/ 68 h 68"/>
                <a:gd name="T84" fmla="*/ 64 w 98"/>
                <a:gd name="T85" fmla="*/ 66 h 68"/>
                <a:gd name="T86" fmla="*/ 80 w 98"/>
                <a:gd name="T87" fmla="*/ 66 h 68"/>
                <a:gd name="T88" fmla="*/ 84 w 98"/>
                <a:gd name="T89" fmla="*/ 64 h 68"/>
                <a:gd name="T90" fmla="*/ 89 w 98"/>
                <a:gd name="T91" fmla="*/ 64 h 68"/>
                <a:gd name="T92" fmla="*/ 93 w 98"/>
                <a:gd name="T93" fmla="*/ 61 h 68"/>
                <a:gd name="T94" fmla="*/ 95 w 98"/>
                <a:gd name="T95" fmla="*/ 59 h 68"/>
                <a:gd name="T96" fmla="*/ 95 w 98"/>
                <a:gd name="T97" fmla="*/ 56 h 68"/>
                <a:gd name="T98" fmla="*/ 98 w 98"/>
                <a:gd name="T99" fmla="*/ 56 h 6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98"/>
                <a:gd name="T151" fmla="*/ 0 h 68"/>
                <a:gd name="T152" fmla="*/ 98 w 98"/>
                <a:gd name="T153" fmla="*/ 68 h 6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98" h="68">
                  <a:moveTo>
                    <a:pt x="98" y="56"/>
                  </a:moveTo>
                  <a:lnTo>
                    <a:pt x="98" y="56"/>
                  </a:lnTo>
                  <a:lnTo>
                    <a:pt x="95" y="49"/>
                  </a:lnTo>
                  <a:lnTo>
                    <a:pt x="95" y="45"/>
                  </a:lnTo>
                  <a:lnTo>
                    <a:pt x="93" y="40"/>
                  </a:lnTo>
                  <a:lnTo>
                    <a:pt x="93" y="35"/>
                  </a:lnTo>
                  <a:lnTo>
                    <a:pt x="91" y="31"/>
                  </a:lnTo>
                  <a:lnTo>
                    <a:pt x="91" y="28"/>
                  </a:lnTo>
                  <a:lnTo>
                    <a:pt x="89" y="24"/>
                  </a:lnTo>
                  <a:lnTo>
                    <a:pt x="89" y="19"/>
                  </a:lnTo>
                  <a:lnTo>
                    <a:pt x="86" y="17"/>
                  </a:lnTo>
                  <a:lnTo>
                    <a:pt x="84" y="12"/>
                  </a:lnTo>
                  <a:lnTo>
                    <a:pt x="82" y="10"/>
                  </a:lnTo>
                  <a:lnTo>
                    <a:pt x="80" y="7"/>
                  </a:lnTo>
                  <a:lnTo>
                    <a:pt x="80" y="5"/>
                  </a:lnTo>
                  <a:lnTo>
                    <a:pt x="77" y="3"/>
                  </a:lnTo>
                  <a:lnTo>
                    <a:pt x="75" y="3"/>
                  </a:lnTo>
                  <a:lnTo>
                    <a:pt x="75" y="0"/>
                  </a:lnTo>
                  <a:lnTo>
                    <a:pt x="61" y="5"/>
                  </a:lnTo>
                  <a:lnTo>
                    <a:pt x="52" y="7"/>
                  </a:lnTo>
                  <a:lnTo>
                    <a:pt x="46" y="10"/>
                  </a:lnTo>
                  <a:lnTo>
                    <a:pt x="39" y="10"/>
                  </a:lnTo>
                  <a:lnTo>
                    <a:pt x="34" y="12"/>
                  </a:lnTo>
                  <a:lnTo>
                    <a:pt x="30" y="12"/>
                  </a:lnTo>
                  <a:lnTo>
                    <a:pt x="28" y="12"/>
                  </a:lnTo>
                  <a:lnTo>
                    <a:pt x="25" y="12"/>
                  </a:lnTo>
                  <a:lnTo>
                    <a:pt x="25" y="10"/>
                  </a:lnTo>
                  <a:lnTo>
                    <a:pt x="23" y="10"/>
                  </a:lnTo>
                  <a:lnTo>
                    <a:pt x="19" y="10"/>
                  </a:lnTo>
                  <a:lnTo>
                    <a:pt x="7" y="5"/>
                  </a:lnTo>
                  <a:lnTo>
                    <a:pt x="16" y="14"/>
                  </a:lnTo>
                  <a:lnTo>
                    <a:pt x="19" y="19"/>
                  </a:lnTo>
                  <a:lnTo>
                    <a:pt x="21" y="21"/>
                  </a:lnTo>
                  <a:lnTo>
                    <a:pt x="21" y="24"/>
                  </a:lnTo>
                  <a:lnTo>
                    <a:pt x="23" y="24"/>
                  </a:lnTo>
                  <a:lnTo>
                    <a:pt x="23" y="26"/>
                  </a:lnTo>
                  <a:lnTo>
                    <a:pt x="23" y="28"/>
                  </a:lnTo>
                  <a:lnTo>
                    <a:pt x="25" y="33"/>
                  </a:lnTo>
                  <a:lnTo>
                    <a:pt x="23" y="28"/>
                  </a:lnTo>
                  <a:lnTo>
                    <a:pt x="21" y="26"/>
                  </a:lnTo>
                  <a:lnTo>
                    <a:pt x="19" y="21"/>
                  </a:lnTo>
                  <a:lnTo>
                    <a:pt x="16" y="19"/>
                  </a:lnTo>
                  <a:lnTo>
                    <a:pt x="16" y="17"/>
                  </a:lnTo>
                  <a:lnTo>
                    <a:pt x="14" y="14"/>
                  </a:lnTo>
                  <a:lnTo>
                    <a:pt x="12" y="12"/>
                  </a:lnTo>
                  <a:lnTo>
                    <a:pt x="10" y="10"/>
                  </a:lnTo>
                  <a:lnTo>
                    <a:pt x="7" y="10"/>
                  </a:lnTo>
                  <a:lnTo>
                    <a:pt x="5" y="7"/>
                  </a:lnTo>
                  <a:lnTo>
                    <a:pt x="0" y="5"/>
                  </a:lnTo>
                  <a:lnTo>
                    <a:pt x="3" y="10"/>
                  </a:lnTo>
                  <a:lnTo>
                    <a:pt x="5" y="10"/>
                  </a:lnTo>
                  <a:lnTo>
                    <a:pt x="7" y="12"/>
                  </a:lnTo>
                  <a:lnTo>
                    <a:pt x="7" y="14"/>
                  </a:lnTo>
                  <a:lnTo>
                    <a:pt x="12" y="19"/>
                  </a:lnTo>
                  <a:lnTo>
                    <a:pt x="14" y="21"/>
                  </a:lnTo>
                  <a:lnTo>
                    <a:pt x="14" y="24"/>
                  </a:lnTo>
                  <a:lnTo>
                    <a:pt x="16" y="26"/>
                  </a:lnTo>
                  <a:lnTo>
                    <a:pt x="16" y="28"/>
                  </a:lnTo>
                  <a:lnTo>
                    <a:pt x="16" y="31"/>
                  </a:lnTo>
                  <a:lnTo>
                    <a:pt x="16" y="33"/>
                  </a:lnTo>
                  <a:lnTo>
                    <a:pt x="16" y="35"/>
                  </a:lnTo>
                  <a:lnTo>
                    <a:pt x="19" y="38"/>
                  </a:lnTo>
                  <a:lnTo>
                    <a:pt x="19" y="45"/>
                  </a:lnTo>
                  <a:lnTo>
                    <a:pt x="19" y="47"/>
                  </a:lnTo>
                  <a:lnTo>
                    <a:pt x="19" y="54"/>
                  </a:lnTo>
                  <a:lnTo>
                    <a:pt x="19" y="59"/>
                  </a:lnTo>
                  <a:lnTo>
                    <a:pt x="19" y="64"/>
                  </a:lnTo>
                  <a:lnTo>
                    <a:pt x="19" y="66"/>
                  </a:lnTo>
                  <a:lnTo>
                    <a:pt x="19" y="68"/>
                  </a:lnTo>
                  <a:lnTo>
                    <a:pt x="23" y="68"/>
                  </a:lnTo>
                  <a:lnTo>
                    <a:pt x="32" y="68"/>
                  </a:lnTo>
                  <a:lnTo>
                    <a:pt x="37" y="68"/>
                  </a:lnTo>
                  <a:lnTo>
                    <a:pt x="43" y="68"/>
                  </a:lnTo>
                  <a:lnTo>
                    <a:pt x="50" y="68"/>
                  </a:lnTo>
                  <a:lnTo>
                    <a:pt x="57" y="66"/>
                  </a:lnTo>
                  <a:lnTo>
                    <a:pt x="64" y="66"/>
                  </a:lnTo>
                  <a:lnTo>
                    <a:pt x="70" y="66"/>
                  </a:lnTo>
                  <a:lnTo>
                    <a:pt x="80" y="66"/>
                  </a:lnTo>
                  <a:lnTo>
                    <a:pt x="82" y="66"/>
                  </a:lnTo>
                  <a:lnTo>
                    <a:pt x="84" y="64"/>
                  </a:lnTo>
                  <a:lnTo>
                    <a:pt x="89" y="64"/>
                  </a:lnTo>
                  <a:lnTo>
                    <a:pt x="91" y="61"/>
                  </a:lnTo>
                  <a:lnTo>
                    <a:pt x="93" y="61"/>
                  </a:lnTo>
                  <a:lnTo>
                    <a:pt x="95" y="59"/>
                  </a:lnTo>
                  <a:lnTo>
                    <a:pt x="95" y="56"/>
                  </a:lnTo>
                  <a:lnTo>
                    <a:pt x="98" y="56"/>
                  </a:lnTo>
                  <a:close/>
                </a:path>
              </a:pathLst>
            </a:custGeom>
            <a:solidFill>
              <a:srgbClr val="7F7F7F"/>
            </a:solidFill>
            <a:ln w="9525">
              <a:noFill/>
              <a:round/>
              <a:headEnd/>
              <a:tailEnd/>
            </a:ln>
          </p:spPr>
          <p:txBody>
            <a:bodyPr lIns="0" tIns="0" rIns="0"/>
            <a:lstStyle/>
            <a:p>
              <a:endParaRPr lang="zh-CN" altLang="en-US"/>
            </a:p>
          </p:txBody>
        </p:sp>
        <p:sp>
          <p:nvSpPr>
            <p:cNvPr id="1353" name="Freeform 92"/>
            <p:cNvSpPr>
              <a:spLocks/>
            </p:cNvSpPr>
            <p:nvPr/>
          </p:nvSpPr>
          <p:spPr bwMode="auto">
            <a:xfrm flipH="1">
              <a:off x="917" y="2083"/>
              <a:ext cx="34" cy="16"/>
            </a:xfrm>
            <a:custGeom>
              <a:avLst/>
              <a:gdLst>
                <a:gd name="T0" fmla="*/ 64 w 79"/>
                <a:gd name="T1" fmla="*/ 33 h 45"/>
                <a:gd name="T2" fmla="*/ 64 w 79"/>
                <a:gd name="T3" fmla="*/ 33 h 45"/>
                <a:gd name="T4" fmla="*/ 0 w 79"/>
                <a:gd name="T5" fmla="*/ 45 h 45"/>
                <a:gd name="T6" fmla="*/ 0 w 79"/>
                <a:gd name="T7" fmla="*/ 14 h 45"/>
                <a:gd name="T8" fmla="*/ 79 w 79"/>
                <a:gd name="T9" fmla="*/ 0 h 45"/>
                <a:gd name="T10" fmla="*/ 64 w 79"/>
                <a:gd name="T11" fmla="*/ 33 h 45"/>
                <a:gd name="T12" fmla="*/ 0 60000 65536"/>
                <a:gd name="T13" fmla="*/ 0 60000 65536"/>
                <a:gd name="T14" fmla="*/ 0 60000 65536"/>
                <a:gd name="T15" fmla="*/ 0 60000 65536"/>
                <a:gd name="T16" fmla="*/ 0 60000 65536"/>
                <a:gd name="T17" fmla="*/ 0 60000 65536"/>
                <a:gd name="T18" fmla="*/ 0 w 79"/>
                <a:gd name="T19" fmla="*/ 0 h 45"/>
                <a:gd name="T20" fmla="*/ 79 w 79"/>
                <a:gd name="T21" fmla="*/ 45 h 45"/>
              </a:gdLst>
              <a:ahLst/>
              <a:cxnLst>
                <a:cxn ang="T12">
                  <a:pos x="T0" y="T1"/>
                </a:cxn>
                <a:cxn ang="T13">
                  <a:pos x="T2" y="T3"/>
                </a:cxn>
                <a:cxn ang="T14">
                  <a:pos x="T4" y="T5"/>
                </a:cxn>
                <a:cxn ang="T15">
                  <a:pos x="T6" y="T7"/>
                </a:cxn>
                <a:cxn ang="T16">
                  <a:pos x="T8" y="T9"/>
                </a:cxn>
                <a:cxn ang="T17">
                  <a:pos x="T10" y="T11"/>
                </a:cxn>
              </a:cxnLst>
              <a:rect l="T18" t="T19" r="T20" b="T21"/>
              <a:pathLst>
                <a:path w="79" h="45">
                  <a:moveTo>
                    <a:pt x="64" y="33"/>
                  </a:moveTo>
                  <a:lnTo>
                    <a:pt x="64" y="33"/>
                  </a:lnTo>
                  <a:lnTo>
                    <a:pt x="0" y="45"/>
                  </a:lnTo>
                  <a:lnTo>
                    <a:pt x="0" y="14"/>
                  </a:lnTo>
                  <a:lnTo>
                    <a:pt x="79" y="0"/>
                  </a:lnTo>
                  <a:lnTo>
                    <a:pt x="64" y="33"/>
                  </a:lnTo>
                  <a:close/>
                </a:path>
              </a:pathLst>
            </a:custGeom>
            <a:solidFill>
              <a:srgbClr val="656565"/>
            </a:solidFill>
            <a:ln w="9525">
              <a:noFill/>
              <a:round/>
              <a:headEnd/>
              <a:tailEnd/>
            </a:ln>
          </p:spPr>
          <p:txBody>
            <a:bodyPr lIns="0" tIns="0" rIns="0"/>
            <a:lstStyle/>
            <a:p>
              <a:endParaRPr lang="zh-CN" altLang="en-US"/>
            </a:p>
          </p:txBody>
        </p:sp>
        <p:sp>
          <p:nvSpPr>
            <p:cNvPr id="1354" name="Freeform 93"/>
            <p:cNvSpPr>
              <a:spLocks/>
            </p:cNvSpPr>
            <p:nvPr/>
          </p:nvSpPr>
          <p:spPr bwMode="auto">
            <a:xfrm flipH="1">
              <a:off x="951" y="2081"/>
              <a:ext cx="19" cy="18"/>
            </a:xfrm>
            <a:custGeom>
              <a:avLst/>
              <a:gdLst>
                <a:gd name="T0" fmla="*/ 45 w 45"/>
                <a:gd name="T1" fmla="*/ 18 h 49"/>
                <a:gd name="T2" fmla="*/ 45 w 45"/>
                <a:gd name="T3" fmla="*/ 18 h 49"/>
                <a:gd name="T4" fmla="*/ 0 w 45"/>
                <a:gd name="T5" fmla="*/ 0 h 49"/>
                <a:gd name="T6" fmla="*/ 0 w 45"/>
                <a:gd name="T7" fmla="*/ 23 h 49"/>
                <a:gd name="T8" fmla="*/ 0 w 45"/>
                <a:gd name="T9" fmla="*/ 23 h 49"/>
                <a:gd name="T10" fmla="*/ 5 w 45"/>
                <a:gd name="T11" fmla="*/ 23 h 49"/>
                <a:gd name="T12" fmla="*/ 9 w 45"/>
                <a:gd name="T13" fmla="*/ 26 h 49"/>
                <a:gd name="T14" fmla="*/ 11 w 45"/>
                <a:gd name="T15" fmla="*/ 26 h 49"/>
                <a:gd name="T16" fmla="*/ 18 w 45"/>
                <a:gd name="T17" fmla="*/ 30 h 49"/>
                <a:gd name="T18" fmla="*/ 23 w 45"/>
                <a:gd name="T19" fmla="*/ 30 h 49"/>
                <a:gd name="T20" fmla="*/ 27 w 45"/>
                <a:gd name="T21" fmla="*/ 33 h 49"/>
                <a:gd name="T22" fmla="*/ 27 w 45"/>
                <a:gd name="T23" fmla="*/ 35 h 49"/>
                <a:gd name="T24" fmla="*/ 30 w 45"/>
                <a:gd name="T25" fmla="*/ 35 h 49"/>
                <a:gd name="T26" fmla="*/ 34 w 45"/>
                <a:gd name="T27" fmla="*/ 37 h 49"/>
                <a:gd name="T28" fmla="*/ 36 w 45"/>
                <a:gd name="T29" fmla="*/ 40 h 49"/>
                <a:gd name="T30" fmla="*/ 36 w 45"/>
                <a:gd name="T31" fmla="*/ 40 h 49"/>
                <a:gd name="T32" fmla="*/ 39 w 45"/>
                <a:gd name="T33" fmla="*/ 40 h 49"/>
                <a:gd name="T34" fmla="*/ 41 w 45"/>
                <a:gd name="T35" fmla="*/ 42 h 49"/>
                <a:gd name="T36" fmla="*/ 41 w 45"/>
                <a:gd name="T37" fmla="*/ 44 h 49"/>
                <a:gd name="T38" fmla="*/ 43 w 45"/>
                <a:gd name="T39" fmla="*/ 44 h 49"/>
                <a:gd name="T40" fmla="*/ 43 w 45"/>
                <a:gd name="T41" fmla="*/ 47 h 49"/>
                <a:gd name="T42" fmla="*/ 45 w 45"/>
                <a:gd name="T43" fmla="*/ 49 h 49"/>
                <a:gd name="T44" fmla="*/ 45 w 45"/>
                <a:gd name="T45" fmla="*/ 44 h 49"/>
                <a:gd name="T46" fmla="*/ 45 w 45"/>
                <a:gd name="T47" fmla="*/ 40 h 49"/>
                <a:gd name="T48" fmla="*/ 45 w 45"/>
                <a:gd name="T49" fmla="*/ 35 h 49"/>
                <a:gd name="T50" fmla="*/ 45 w 45"/>
                <a:gd name="T51" fmla="*/ 30 h 49"/>
                <a:gd name="T52" fmla="*/ 45 w 45"/>
                <a:gd name="T53" fmla="*/ 26 h 49"/>
                <a:gd name="T54" fmla="*/ 45 w 45"/>
                <a:gd name="T55" fmla="*/ 21 h 49"/>
                <a:gd name="T56" fmla="*/ 45 w 45"/>
                <a:gd name="T57" fmla="*/ 18 h 4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5"/>
                <a:gd name="T88" fmla="*/ 0 h 49"/>
                <a:gd name="T89" fmla="*/ 45 w 45"/>
                <a:gd name="T90" fmla="*/ 49 h 4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5" h="49">
                  <a:moveTo>
                    <a:pt x="45" y="18"/>
                  </a:moveTo>
                  <a:lnTo>
                    <a:pt x="45" y="18"/>
                  </a:lnTo>
                  <a:lnTo>
                    <a:pt x="0" y="0"/>
                  </a:lnTo>
                  <a:lnTo>
                    <a:pt x="0" y="23"/>
                  </a:lnTo>
                  <a:lnTo>
                    <a:pt x="5" y="23"/>
                  </a:lnTo>
                  <a:lnTo>
                    <a:pt x="9" y="26"/>
                  </a:lnTo>
                  <a:lnTo>
                    <a:pt x="11" y="26"/>
                  </a:lnTo>
                  <a:lnTo>
                    <a:pt x="18" y="30"/>
                  </a:lnTo>
                  <a:lnTo>
                    <a:pt x="23" y="30"/>
                  </a:lnTo>
                  <a:lnTo>
                    <a:pt x="27" y="33"/>
                  </a:lnTo>
                  <a:lnTo>
                    <a:pt x="27" y="35"/>
                  </a:lnTo>
                  <a:lnTo>
                    <a:pt x="30" y="35"/>
                  </a:lnTo>
                  <a:lnTo>
                    <a:pt x="34" y="37"/>
                  </a:lnTo>
                  <a:lnTo>
                    <a:pt x="36" y="40"/>
                  </a:lnTo>
                  <a:lnTo>
                    <a:pt x="39" y="40"/>
                  </a:lnTo>
                  <a:lnTo>
                    <a:pt x="41" y="42"/>
                  </a:lnTo>
                  <a:lnTo>
                    <a:pt x="41" y="44"/>
                  </a:lnTo>
                  <a:lnTo>
                    <a:pt x="43" y="44"/>
                  </a:lnTo>
                  <a:lnTo>
                    <a:pt x="43" y="47"/>
                  </a:lnTo>
                  <a:lnTo>
                    <a:pt x="45" y="49"/>
                  </a:lnTo>
                  <a:lnTo>
                    <a:pt x="45" y="44"/>
                  </a:lnTo>
                  <a:lnTo>
                    <a:pt x="45" y="40"/>
                  </a:lnTo>
                  <a:lnTo>
                    <a:pt x="45" y="35"/>
                  </a:lnTo>
                  <a:lnTo>
                    <a:pt x="45" y="30"/>
                  </a:lnTo>
                  <a:lnTo>
                    <a:pt x="45" y="26"/>
                  </a:lnTo>
                  <a:lnTo>
                    <a:pt x="45" y="21"/>
                  </a:lnTo>
                  <a:lnTo>
                    <a:pt x="45" y="18"/>
                  </a:lnTo>
                  <a:close/>
                </a:path>
              </a:pathLst>
            </a:custGeom>
            <a:solidFill>
              <a:srgbClr val="656565"/>
            </a:solidFill>
            <a:ln w="9525">
              <a:noFill/>
              <a:round/>
              <a:headEnd/>
              <a:tailEnd/>
            </a:ln>
          </p:spPr>
          <p:txBody>
            <a:bodyPr lIns="0" tIns="0" rIns="0"/>
            <a:lstStyle/>
            <a:p>
              <a:endParaRPr lang="zh-CN" altLang="en-US"/>
            </a:p>
          </p:txBody>
        </p:sp>
        <p:sp>
          <p:nvSpPr>
            <p:cNvPr id="1355" name="Freeform 94"/>
            <p:cNvSpPr>
              <a:spLocks/>
            </p:cNvSpPr>
            <p:nvPr/>
          </p:nvSpPr>
          <p:spPr bwMode="auto">
            <a:xfrm flipH="1">
              <a:off x="948" y="2080"/>
              <a:ext cx="21" cy="8"/>
            </a:xfrm>
            <a:custGeom>
              <a:avLst/>
              <a:gdLst>
                <a:gd name="T0" fmla="*/ 0 w 50"/>
                <a:gd name="T1" fmla="*/ 3 h 21"/>
                <a:gd name="T2" fmla="*/ 0 w 50"/>
                <a:gd name="T3" fmla="*/ 3 h 21"/>
                <a:gd name="T4" fmla="*/ 0 w 50"/>
                <a:gd name="T5" fmla="*/ 3 h 21"/>
                <a:gd name="T6" fmla="*/ 0 w 50"/>
                <a:gd name="T7" fmla="*/ 3 h 21"/>
                <a:gd name="T8" fmla="*/ 0 w 50"/>
                <a:gd name="T9" fmla="*/ 3 h 21"/>
                <a:gd name="T10" fmla="*/ 0 w 50"/>
                <a:gd name="T11" fmla="*/ 3 h 21"/>
                <a:gd name="T12" fmla="*/ 0 w 50"/>
                <a:gd name="T13" fmla="*/ 0 h 21"/>
                <a:gd name="T14" fmla="*/ 3 w 50"/>
                <a:gd name="T15" fmla="*/ 0 h 21"/>
                <a:gd name="T16" fmla="*/ 5 w 50"/>
                <a:gd name="T17" fmla="*/ 0 h 21"/>
                <a:gd name="T18" fmla="*/ 7 w 50"/>
                <a:gd name="T19" fmla="*/ 0 h 21"/>
                <a:gd name="T20" fmla="*/ 7 w 50"/>
                <a:gd name="T21" fmla="*/ 0 h 21"/>
                <a:gd name="T22" fmla="*/ 7 w 50"/>
                <a:gd name="T23" fmla="*/ 0 h 21"/>
                <a:gd name="T24" fmla="*/ 50 w 50"/>
                <a:gd name="T25" fmla="*/ 17 h 21"/>
                <a:gd name="T26" fmla="*/ 43 w 50"/>
                <a:gd name="T27" fmla="*/ 21 h 21"/>
                <a:gd name="T28" fmla="*/ 0 w 50"/>
                <a:gd name="T29" fmla="*/ 3 h 2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50"/>
                <a:gd name="T46" fmla="*/ 0 h 21"/>
                <a:gd name="T47" fmla="*/ 50 w 50"/>
                <a:gd name="T48" fmla="*/ 21 h 2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50" h="21">
                  <a:moveTo>
                    <a:pt x="0" y="3"/>
                  </a:moveTo>
                  <a:lnTo>
                    <a:pt x="0" y="3"/>
                  </a:lnTo>
                  <a:lnTo>
                    <a:pt x="0" y="0"/>
                  </a:lnTo>
                  <a:lnTo>
                    <a:pt x="3" y="0"/>
                  </a:lnTo>
                  <a:lnTo>
                    <a:pt x="5" y="0"/>
                  </a:lnTo>
                  <a:lnTo>
                    <a:pt x="7" y="0"/>
                  </a:lnTo>
                  <a:lnTo>
                    <a:pt x="50" y="17"/>
                  </a:lnTo>
                  <a:lnTo>
                    <a:pt x="43" y="21"/>
                  </a:lnTo>
                  <a:lnTo>
                    <a:pt x="0" y="3"/>
                  </a:lnTo>
                  <a:close/>
                </a:path>
              </a:pathLst>
            </a:custGeom>
            <a:solidFill>
              <a:srgbClr val="A5A5A5"/>
            </a:solidFill>
            <a:ln w="9525">
              <a:noFill/>
              <a:round/>
              <a:headEnd/>
              <a:tailEnd/>
            </a:ln>
          </p:spPr>
          <p:txBody>
            <a:bodyPr lIns="0" tIns="0" rIns="0"/>
            <a:lstStyle/>
            <a:p>
              <a:endParaRPr lang="zh-CN" altLang="en-US"/>
            </a:p>
          </p:txBody>
        </p:sp>
        <p:sp>
          <p:nvSpPr>
            <p:cNvPr id="1356" name="Freeform 95"/>
            <p:cNvSpPr>
              <a:spLocks/>
            </p:cNvSpPr>
            <p:nvPr/>
          </p:nvSpPr>
          <p:spPr bwMode="auto">
            <a:xfrm flipH="1">
              <a:off x="943" y="2076"/>
              <a:ext cx="22" cy="3"/>
            </a:xfrm>
            <a:custGeom>
              <a:avLst/>
              <a:gdLst>
                <a:gd name="T0" fmla="*/ 0 w 52"/>
                <a:gd name="T1" fmla="*/ 7 h 9"/>
                <a:gd name="T2" fmla="*/ 0 w 52"/>
                <a:gd name="T3" fmla="*/ 7 h 9"/>
                <a:gd name="T4" fmla="*/ 46 w 52"/>
                <a:gd name="T5" fmla="*/ 0 h 9"/>
                <a:gd name="T6" fmla="*/ 52 w 52"/>
                <a:gd name="T7" fmla="*/ 0 h 9"/>
                <a:gd name="T8" fmla="*/ 7 w 52"/>
                <a:gd name="T9" fmla="*/ 9 h 9"/>
                <a:gd name="T10" fmla="*/ 0 w 52"/>
                <a:gd name="T11" fmla="*/ 7 h 9"/>
                <a:gd name="T12" fmla="*/ 0 60000 65536"/>
                <a:gd name="T13" fmla="*/ 0 60000 65536"/>
                <a:gd name="T14" fmla="*/ 0 60000 65536"/>
                <a:gd name="T15" fmla="*/ 0 60000 65536"/>
                <a:gd name="T16" fmla="*/ 0 60000 65536"/>
                <a:gd name="T17" fmla="*/ 0 60000 65536"/>
                <a:gd name="T18" fmla="*/ 0 w 52"/>
                <a:gd name="T19" fmla="*/ 0 h 9"/>
                <a:gd name="T20" fmla="*/ 52 w 52"/>
                <a:gd name="T21" fmla="*/ 9 h 9"/>
              </a:gdLst>
              <a:ahLst/>
              <a:cxnLst>
                <a:cxn ang="T12">
                  <a:pos x="T0" y="T1"/>
                </a:cxn>
                <a:cxn ang="T13">
                  <a:pos x="T2" y="T3"/>
                </a:cxn>
                <a:cxn ang="T14">
                  <a:pos x="T4" y="T5"/>
                </a:cxn>
                <a:cxn ang="T15">
                  <a:pos x="T6" y="T7"/>
                </a:cxn>
                <a:cxn ang="T16">
                  <a:pos x="T8" y="T9"/>
                </a:cxn>
                <a:cxn ang="T17">
                  <a:pos x="T10" y="T11"/>
                </a:cxn>
              </a:cxnLst>
              <a:rect l="T18" t="T19" r="T20" b="T21"/>
              <a:pathLst>
                <a:path w="52" h="9">
                  <a:moveTo>
                    <a:pt x="0" y="7"/>
                  </a:moveTo>
                  <a:lnTo>
                    <a:pt x="0" y="7"/>
                  </a:lnTo>
                  <a:lnTo>
                    <a:pt x="46" y="0"/>
                  </a:lnTo>
                  <a:lnTo>
                    <a:pt x="52" y="0"/>
                  </a:lnTo>
                  <a:lnTo>
                    <a:pt x="7" y="9"/>
                  </a:lnTo>
                  <a:lnTo>
                    <a:pt x="0" y="7"/>
                  </a:lnTo>
                  <a:close/>
                </a:path>
              </a:pathLst>
            </a:custGeom>
            <a:solidFill>
              <a:srgbClr val="7F7F7F"/>
            </a:solidFill>
            <a:ln w="9525">
              <a:noFill/>
              <a:round/>
              <a:headEnd/>
              <a:tailEnd/>
            </a:ln>
          </p:spPr>
          <p:txBody>
            <a:bodyPr lIns="0" tIns="0" rIns="0"/>
            <a:lstStyle/>
            <a:p>
              <a:endParaRPr lang="zh-CN" altLang="en-US"/>
            </a:p>
          </p:txBody>
        </p:sp>
        <p:sp>
          <p:nvSpPr>
            <p:cNvPr id="1357" name="Line 96"/>
            <p:cNvSpPr>
              <a:spLocks noChangeShapeType="1"/>
            </p:cNvSpPr>
            <p:nvPr/>
          </p:nvSpPr>
          <p:spPr bwMode="auto">
            <a:xfrm>
              <a:off x="943" y="2079"/>
              <a:ext cx="19" cy="3"/>
            </a:xfrm>
            <a:prstGeom prst="line">
              <a:avLst/>
            </a:prstGeom>
            <a:noFill/>
            <a:ln w="0">
              <a:solidFill>
                <a:srgbClr val="E5E5E5"/>
              </a:solidFill>
              <a:round/>
              <a:headEnd/>
              <a:tailEnd/>
            </a:ln>
          </p:spPr>
          <p:txBody>
            <a:bodyPr lIns="0" tIns="0" rIns="0"/>
            <a:lstStyle/>
            <a:p>
              <a:endParaRPr lang="zh-CN" altLang="en-US"/>
            </a:p>
          </p:txBody>
        </p:sp>
        <p:sp>
          <p:nvSpPr>
            <p:cNvPr id="1358" name="Freeform 97"/>
            <p:cNvSpPr>
              <a:spLocks/>
            </p:cNvSpPr>
            <p:nvPr/>
          </p:nvSpPr>
          <p:spPr bwMode="auto">
            <a:xfrm flipH="1">
              <a:off x="924" y="2077"/>
              <a:ext cx="21" cy="7"/>
            </a:xfrm>
            <a:custGeom>
              <a:avLst/>
              <a:gdLst>
                <a:gd name="T0" fmla="*/ 2 w 47"/>
                <a:gd name="T1" fmla="*/ 2 h 19"/>
                <a:gd name="T2" fmla="*/ 2 w 47"/>
                <a:gd name="T3" fmla="*/ 2 h 19"/>
                <a:gd name="T4" fmla="*/ 4 w 47"/>
                <a:gd name="T5" fmla="*/ 5 h 19"/>
                <a:gd name="T6" fmla="*/ 0 w 47"/>
                <a:gd name="T7" fmla="*/ 19 h 19"/>
                <a:gd name="T8" fmla="*/ 47 w 47"/>
                <a:gd name="T9" fmla="*/ 12 h 19"/>
                <a:gd name="T10" fmla="*/ 9 w 47"/>
                <a:gd name="T11" fmla="*/ 0 h 19"/>
                <a:gd name="T12" fmla="*/ 0 w 47"/>
                <a:gd name="T13" fmla="*/ 2 h 19"/>
                <a:gd name="T14" fmla="*/ 2 w 47"/>
                <a:gd name="T15" fmla="*/ 2 h 19"/>
                <a:gd name="T16" fmla="*/ 0 60000 65536"/>
                <a:gd name="T17" fmla="*/ 0 60000 65536"/>
                <a:gd name="T18" fmla="*/ 0 60000 65536"/>
                <a:gd name="T19" fmla="*/ 0 60000 65536"/>
                <a:gd name="T20" fmla="*/ 0 60000 65536"/>
                <a:gd name="T21" fmla="*/ 0 60000 65536"/>
                <a:gd name="T22" fmla="*/ 0 60000 65536"/>
                <a:gd name="T23" fmla="*/ 0 60000 65536"/>
                <a:gd name="T24" fmla="*/ 0 w 47"/>
                <a:gd name="T25" fmla="*/ 0 h 19"/>
                <a:gd name="T26" fmla="*/ 47 w 47"/>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 h="19">
                  <a:moveTo>
                    <a:pt x="2" y="2"/>
                  </a:moveTo>
                  <a:lnTo>
                    <a:pt x="2" y="2"/>
                  </a:lnTo>
                  <a:lnTo>
                    <a:pt x="4" y="5"/>
                  </a:lnTo>
                  <a:lnTo>
                    <a:pt x="0" y="19"/>
                  </a:lnTo>
                  <a:lnTo>
                    <a:pt x="47" y="12"/>
                  </a:lnTo>
                  <a:lnTo>
                    <a:pt x="9" y="0"/>
                  </a:lnTo>
                  <a:lnTo>
                    <a:pt x="0" y="2"/>
                  </a:lnTo>
                  <a:lnTo>
                    <a:pt x="2" y="2"/>
                  </a:lnTo>
                  <a:close/>
                </a:path>
              </a:pathLst>
            </a:custGeom>
            <a:solidFill>
              <a:srgbClr val="656565"/>
            </a:solidFill>
            <a:ln w="9525">
              <a:noFill/>
              <a:round/>
              <a:headEnd/>
              <a:tailEnd/>
            </a:ln>
          </p:spPr>
          <p:txBody>
            <a:bodyPr lIns="0" tIns="0" rIns="0"/>
            <a:lstStyle/>
            <a:p>
              <a:endParaRPr lang="zh-CN" altLang="en-US"/>
            </a:p>
          </p:txBody>
        </p:sp>
        <p:sp>
          <p:nvSpPr>
            <p:cNvPr id="1359" name="Freeform 98"/>
            <p:cNvSpPr>
              <a:spLocks/>
            </p:cNvSpPr>
            <p:nvPr/>
          </p:nvSpPr>
          <p:spPr bwMode="auto">
            <a:xfrm flipH="1">
              <a:off x="919" y="2080"/>
              <a:ext cx="30" cy="7"/>
            </a:xfrm>
            <a:custGeom>
              <a:avLst/>
              <a:gdLst>
                <a:gd name="T0" fmla="*/ 2 w 70"/>
                <a:gd name="T1" fmla="*/ 10 h 19"/>
                <a:gd name="T2" fmla="*/ 2 w 70"/>
                <a:gd name="T3" fmla="*/ 10 h 19"/>
                <a:gd name="T4" fmla="*/ 4 w 70"/>
                <a:gd name="T5" fmla="*/ 14 h 19"/>
                <a:gd name="T6" fmla="*/ 0 w 70"/>
                <a:gd name="T7" fmla="*/ 19 h 19"/>
                <a:gd name="T8" fmla="*/ 0 w 70"/>
                <a:gd name="T9" fmla="*/ 19 h 19"/>
                <a:gd name="T10" fmla="*/ 6 w 70"/>
                <a:gd name="T11" fmla="*/ 17 h 19"/>
                <a:gd name="T12" fmla="*/ 70 w 70"/>
                <a:gd name="T13" fmla="*/ 5 h 19"/>
                <a:gd name="T14" fmla="*/ 61 w 70"/>
                <a:gd name="T15" fmla="*/ 0 h 19"/>
                <a:gd name="T16" fmla="*/ 2 w 70"/>
                <a:gd name="T17" fmla="*/ 10 h 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0"/>
                <a:gd name="T28" fmla="*/ 0 h 19"/>
                <a:gd name="T29" fmla="*/ 70 w 70"/>
                <a:gd name="T30" fmla="*/ 19 h 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0" h="19">
                  <a:moveTo>
                    <a:pt x="2" y="10"/>
                  </a:moveTo>
                  <a:lnTo>
                    <a:pt x="2" y="10"/>
                  </a:lnTo>
                  <a:lnTo>
                    <a:pt x="4" y="14"/>
                  </a:lnTo>
                  <a:lnTo>
                    <a:pt x="0" y="19"/>
                  </a:lnTo>
                  <a:lnTo>
                    <a:pt x="6" y="17"/>
                  </a:lnTo>
                  <a:lnTo>
                    <a:pt x="70" y="5"/>
                  </a:lnTo>
                  <a:lnTo>
                    <a:pt x="61" y="0"/>
                  </a:lnTo>
                  <a:lnTo>
                    <a:pt x="2" y="10"/>
                  </a:lnTo>
                  <a:close/>
                </a:path>
              </a:pathLst>
            </a:custGeom>
            <a:solidFill>
              <a:srgbClr val="989898"/>
            </a:solidFill>
            <a:ln w="9525">
              <a:noFill/>
              <a:round/>
              <a:headEnd/>
              <a:tailEnd/>
            </a:ln>
          </p:spPr>
          <p:txBody>
            <a:bodyPr lIns="0" tIns="0" rIns="0"/>
            <a:lstStyle/>
            <a:p>
              <a:endParaRPr lang="zh-CN" altLang="en-US"/>
            </a:p>
          </p:txBody>
        </p:sp>
        <p:sp>
          <p:nvSpPr>
            <p:cNvPr id="1360" name="Freeform 99"/>
            <p:cNvSpPr>
              <a:spLocks/>
            </p:cNvSpPr>
            <p:nvPr/>
          </p:nvSpPr>
          <p:spPr bwMode="auto">
            <a:xfrm flipH="1">
              <a:off x="948" y="2084"/>
              <a:ext cx="3" cy="3"/>
            </a:xfrm>
            <a:custGeom>
              <a:avLst/>
              <a:gdLst>
                <a:gd name="T0" fmla="*/ 7 w 7"/>
                <a:gd name="T1" fmla="*/ 0 h 9"/>
                <a:gd name="T2" fmla="*/ 7 w 7"/>
                <a:gd name="T3" fmla="*/ 2 h 9"/>
                <a:gd name="T4" fmla="*/ 7 w 7"/>
                <a:gd name="T5" fmla="*/ 4 h 9"/>
                <a:gd name="T6" fmla="*/ 7 w 7"/>
                <a:gd name="T7" fmla="*/ 7 h 9"/>
                <a:gd name="T8" fmla="*/ 5 w 7"/>
                <a:gd name="T9" fmla="*/ 7 h 9"/>
                <a:gd name="T10" fmla="*/ 3 w 7"/>
                <a:gd name="T11" fmla="*/ 9 h 9"/>
                <a:gd name="T12" fmla="*/ 0 w 7"/>
                <a:gd name="T13" fmla="*/ 9 h 9"/>
                <a:gd name="T14" fmla="*/ 0 60000 65536"/>
                <a:gd name="T15" fmla="*/ 0 60000 65536"/>
                <a:gd name="T16" fmla="*/ 0 60000 65536"/>
                <a:gd name="T17" fmla="*/ 0 60000 65536"/>
                <a:gd name="T18" fmla="*/ 0 60000 65536"/>
                <a:gd name="T19" fmla="*/ 0 60000 65536"/>
                <a:gd name="T20" fmla="*/ 0 60000 65536"/>
                <a:gd name="T21" fmla="*/ 0 w 7"/>
                <a:gd name="T22" fmla="*/ 0 h 9"/>
                <a:gd name="T23" fmla="*/ 7 w 7"/>
                <a:gd name="T24" fmla="*/ 9 h 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 h="9">
                  <a:moveTo>
                    <a:pt x="7" y="0"/>
                  </a:moveTo>
                  <a:lnTo>
                    <a:pt x="7" y="2"/>
                  </a:lnTo>
                  <a:lnTo>
                    <a:pt x="7" y="4"/>
                  </a:lnTo>
                  <a:lnTo>
                    <a:pt x="7" y="7"/>
                  </a:lnTo>
                  <a:lnTo>
                    <a:pt x="5" y="7"/>
                  </a:lnTo>
                  <a:lnTo>
                    <a:pt x="3" y="9"/>
                  </a:lnTo>
                  <a:lnTo>
                    <a:pt x="0" y="9"/>
                  </a:lnTo>
                </a:path>
              </a:pathLst>
            </a:custGeom>
            <a:noFill/>
            <a:ln w="0">
              <a:solidFill>
                <a:srgbClr val="FFFFFF"/>
              </a:solidFill>
              <a:round/>
              <a:headEnd/>
              <a:tailEnd/>
            </a:ln>
          </p:spPr>
          <p:txBody>
            <a:bodyPr lIns="0" tIns="0" rIns="0"/>
            <a:lstStyle/>
            <a:p>
              <a:endParaRPr lang="zh-CN" altLang="en-US"/>
            </a:p>
          </p:txBody>
        </p:sp>
        <p:sp>
          <p:nvSpPr>
            <p:cNvPr id="1361" name="Freeform 100"/>
            <p:cNvSpPr>
              <a:spLocks/>
            </p:cNvSpPr>
            <p:nvPr/>
          </p:nvSpPr>
          <p:spPr bwMode="auto">
            <a:xfrm flipH="1">
              <a:off x="960" y="2089"/>
              <a:ext cx="20" cy="10"/>
            </a:xfrm>
            <a:custGeom>
              <a:avLst/>
              <a:gdLst>
                <a:gd name="T0" fmla="*/ 22 w 45"/>
                <a:gd name="T1" fmla="*/ 28 h 28"/>
                <a:gd name="T2" fmla="*/ 22 w 45"/>
                <a:gd name="T3" fmla="*/ 28 h 28"/>
                <a:gd name="T4" fmla="*/ 20 w 45"/>
                <a:gd name="T5" fmla="*/ 26 h 28"/>
                <a:gd name="T6" fmla="*/ 18 w 45"/>
                <a:gd name="T7" fmla="*/ 21 h 28"/>
                <a:gd name="T8" fmla="*/ 15 w 45"/>
                <a:gd name="T9" fmla="*/ 19 h 28"/>
                <a:gd name="T10" fmla="*/ 13 w 45"/>
                <a:gd name="T11" fmla="*/ 19 h 28"/>
                <a:gd name="T12" fmla="*/ 11 w 45"/>
                <a:gd name="T13" fmla="*/ 12 h 28"/>
                <a:gd name="T14" fmla="*/ 6 w 45"/>
                <a:gd name="T15" fmla="*/ 9 h 28"/>
                <a:gd name="T16" fmla="*/ 4 w 45"/>
                <a:gd name="T17" fmla="*/ 5 h 28"/>
                <a:gd name="T18" fmla="*/ 2 w 45"/>
                <a:gd name="T19" fmla="*/ 2 h 28"/>
                <a:gd name="T20" fmla="*/ 0 w 45"/>
                <a:gd name="T21" fmla="*/ 2 h 28"/>
                <a:gd name="T22" fmla="*/ 18 w 45"/>
                <a:gd name="T23" fmla="*/ 0 h 28"/>
                <a:gd name="T24" fmla="*/ 20 w 45"/>
                <a:gd name="T25" fmla="*/ 2 h 28"/>
                <a:gd name="T26" fmla="*/ 22 w 45"/>
                <a:gd name="T27" fmla="*/ 2 h 28"/>
                <a:gd name="T28" fmla="*/ 24 w 45"/>
                <a:gd name="T29" fmla="*/ 5 h 28"/>
                <a:gd name="T30" fmla="*/ 27 w 45"/>
                <a:gd name="T31" fmla="*/ 5 h 28"/>
                <a:gd name="T32" fmla="*/ 29 w 45"/>
                <a:gd name="T33" fmla="*/ 7 h 28"/>
                <a:gd name="T34" fmla="*/ 31 w 45"/>
                <a:gd name="T35" fmla="*/ 9 h 28"/>
                <a:gd name="T36" fmla="*/ 33 w 45"/>
                <a:gd name="T37" fmla="*/ 9 h 28"/>
                <a:gd name="T38" fmla="*/ 36 w 45"/>
                <a:gd name="T39" fmla="*/ 12 h 28"/>
                <a:gd name="T40" fmla="*/ 38 w 45"/>
                <a:gd name="T41" fmla="*/ 16 h 28"/>
                <a:gd name="T42" fmla="*/ 40 w 45"/>
                <a:gd name="T43" fmla="*/ 19 h 28"/>
                <a:gd name="T44" fmla="*/ 42 w 45"/>
                <a:gd name="T45" fmla="*/ 21 h 28"/>
                <a:gd name="T46" fmla="*/ 45 w 45"/>
                <a:gd name="T47" fmla="*/ 23 h 28"/>
                <a:gd name="T48" fmla="*/ 22 w 45"/>
                <a:gd name="T49" fmla="*/ 28 h 2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5"/>
                <a:gd name="T76" fmla="*/ 0 h 28"/>
                <a:gd name="T77" fmla="*/ 45 w 45"/>
                <a:gd name="T78" fmla="*/ 28 h 2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5" h="28">
                  <a:moveTo>
                    <a:pt x="22" y="28"/>
                  </a:moveTo>
                  <a:lnTo>
                    <a:pt x="22" y="28"/>
                  </a:lnTo>
                  <a:lnTo>
                    <a:pt x="20" y="26"/>
                  </a:lnTo>
                  <a:lnTo>
                    <a:pt x="18" y="21"/>
                  </a:lnTo>
                  <a:lnTo>
                    <a:pt x="15" y="19"/>
                  </a:lnTo>
                  <a:lnTo>
                    <a:pt x="13" y="19"/>
                  </a:lnTo>
                  <a:lnTo>
                    <a:pt x="11" y="12"/>
                  </a:lnTo>
                  <a:lnTo>
                    <a:pt x="6" y="9"/>
                  </a:lnTo>
                  <a:lnTo>
                    <a:pt x="4" y="5"/>
                  </a:lnTo>
                  <a:lnTo>
                    <a:pt x="2" y="2"/>
                  </a:lnTo>
                  <a:lnTo>
                    <a:pt x="0" y="2"/>
                  </a:lnTo>
                  <a:lnTo>
                    <a:pt x="18" y="0"/>
                  </a:lnTo>
                  <a:lnTo>
                    <a:pt x="20" y="2"/>
                  </a:lnTo>
                  <a:lnTo>
                    <a:pt x="22" y="2"/>
                  </a:lnTo>
                  <a:lnTo>
                    <a:pt x="24" y="5"/>
                  </a:lnTo>
                  <a:lnTo>
                    <a:pt x="27" y="5"/>
                  </a:lnTo>
                  <a:lnTo>
                    <a:pt x="29" y="7"/>
                  </a:lnTo>
                  <a:lnTo>
                    <a:pt x="31" y="9"/>
                  </a:lnTo>
                  <a:lnTo>
                    <a:pt x="33" y="9"/>
                  </a:lnTo>
                  <a:lnTo>
                    <a:pt x="36" y="12"/>
                  </a:lnTo>
                  <a:lnTo>
                    <a:pt x="38" y="16"/>
                  </a:lnTo>
                  <a:lnTo>
                    <a:pt x="40" y="19"/>
                  </a:lnTo>
                  <a:lnTo>
                    <a:pt x="42" y="21"/>
                  </a:lnTo>
                  <a:lnTo>
                    <a:pt x="45" y="23"/>
                  </a:lnTo>
                  <a:lnTo>
                    <a:pt x="22" y="28"/>
                  </a:lnTo>
                  <a:close/>
                </a:path>
              </a:pathLst>
            </a:custGeom>
            <a:solidFill>
              <a:srgbClr val="7F7F7F"/>
            </a:solidFill>
            <a:ln w="9525">
              <a:noFill/>
              <a:round/>
              <a:headEnd/>
              <a:tailEnd/>
            </a:ln>
          </p:spPr>
          <p:txBody>
            <a:bodyPr lIns="0" tIns="0" rIns="0"/>
            <a:lstStyle/>
            <a:p>
              <a:endParaRPr lang="zh-CN" altLang="en-US"/>
            </a:p>
          </p:txBody>
        </p:sp>
        <p:sp>
          <p:nvSpPr>
            <p:cNvPr id="1362" name="Freeform 101"/>
            <p:cNvSpPr>
              <a:spLocks/>
            </p:cNvSpPr>
            <p:nvPr/>
          </p:nvSpPr>
          <p:spPr bwMode="auto">
            <a:xfrm flipH="1">
              <a:off x="956" y="2098"/>
              <a:ext cx="14" cy="20"/>
            </a:xfrm>
            <a:custGeom>
              <a:avLst/>
              <a:gdLst>
                <a:gd name="T0" fmla="*/ 23 w 32"/>
                <a:gd name="T1" fmla="*/ 0 h 54"/>
                <a:gd name="T2" fmla="*/ 23 w 32"/>
                <a:gd name="T3" fmla="*/ 0 h 54"/>
                <a:gd name="T4" fmla="*/ 25 w 32"/>
                <a:gd name="T5" fmla="*/ 5 h 54"/>
                <a:gd name="T6" fmla="*/ 27 w 32"/>
                <a:gd name="T7" fmla="*/ 7 h 54"/>
                <a:gd name="T8" fmla="*/ 27 w 32"/>
                <a:gd name="T9" fmla="*/ 10 h 54"/>
                <a:gd name="T10" fmla="*/ 27 w 32"/>
                <a:gd name="T11" fmla="*/ 14 h 54"/>
                <a:gd name="T12" fmla="*/ 27 w 32"/>
                <a:gd name="T13" fmla="*/ 17 h 54"/>
                <a:gd name="T14" fmla="*/ 30 w 32"/>
                <a:gd name="T15" fmla="*/ 24 h 54"/>
                <a:gd name="T16" fmla="*/ 32 w 32"/>
                <a:gd name="T17" fmla="*/ 26 h 54"/>
                <a:gd name="T18" fmla="*/ 32 w 32"/>
                <a:gd name="T19" fmla="*/ 28 h 54"/>
                <a:gd name="T20" fmla="*/ 32 w 32"/>
                <a:gd name="T21" fmla="*/ 33 h 54"/>
                <a:gd name="T22" fmla="*/ 32 w 32"/>
                <a:gd name="T23" fmla="*/ 33 h 54"/>
                <a:gd name="T24" fmla="*/ 32 w 32"/>
                <a:gd name="T25" fmla="*/ 35 h 54"/>
                <a:gd name="T26" fmla="*/ 32 w 32"/>
                <a:gd name="T27" fmla="*/ 38 h 54"/>
                <a:gd name="T28" fmla="*/ 32 w 32"/>
                <a:gd name="T29" fmla="*/ 42 h 54"/>
                <a:gd name="T30" fmla="*/ 32 w 32"/>
                <a:gd name="T31" fmla="*/ 45 h 54"/>
                <a:gd name="T32" fmla="*/ 32 w 32"/>
                <a:gd name="T33" fmla="*/ 52 h 54"/>
                <a:gd name="T34" fmla="*/ 25 w 32"/>
                <a:gd name="T35" fmla="*/ 52 h 54"/>
                <a:gd name="T36" fmla="*/ 23 w 32"/>
                <a:gd name="T37" fmla="*/ 52 h 54"/>
                <a:gd name="T38" fmla="*/ 20 w 32"/>
                <a:gd name="T39" fmla="*/ 52 h 54"/>
                <a:gd name="T40" fmla="*/ 18 w 32"/>
                <a:gd name="T41" fmla="*/ 54 h 54"/>
                <a:gd name="T42" fmla="*/ 18 w 32"/>
                <a:gd name="T43" fmla="*/ 54 h 54"/>
                <a:gd name="T44" fmla="*/ 14 w 32"/>
                <a:gd name="T45" fmla="*/ 54 h 54"/>
                <a:gd name="T46" fmla="*/ 11 w 32"/>
                <a:gd name="T47" fmla="*/ 54 h 54"/>
                <a:gd name="T48" fmla="*/ 9 w 32"/>
                <a:gd name="T49" fmla="*/ 54 h 54"/>
                <a:gd name="T50" fmla="*/ 9 w 32"/>
                <a:gd name="T51" fmla="*/ 52 h 54"/>
                <a:gd name="T52" fmla="*/ 9 w 32"/>
                <a:gd name="T53" fmla="*/ 52 h 54"/>
                <a:gd name="T54" fmla="*/ 9 w 32"/>
                <a:gd name="T55" fmla="*/ 50 h 54"/>
                <a:gd name="T56" fmla="*/ 9 w 32"/>
                <a:gd name="T57" fmla="*/ 42 h 54"/>
                <a:gd name="T58" fmla="*/ 9 w 32"/>
                <a:gd name="T59" fmla="*/ 38 h 54"/>
                <a:gd name="T60" fmla="*/ 9 w 32"/>
                <a:gd name="T61" fmla="*/ 33 h 54"/>
                <a:gd name="T62" fmla="*/ 9 w 32"/>
                <a:gd name="T63" fmla="*/ 31 h 54"/>
                <a:gd name="T64" fmla="*/ 9 w 32"/>
                <a:gd name="T65" fmla="*/ 26 h 54"/>
                <a:gd name="T66" fmla="*/ 7 w 32"/>
                <a:gd name="T67" fmla="*/ 24 h 54"/>
                <a:gd name="T68" fmla="*/ 7 w 32"/>
                <a:gd name="T69" fmla="*/ 19 h 54"/>
                <a:gd name="T70" fmla="*/ 5 w 32"/>
                <a:gd name="T71" fmla="*/ 14 h 54"/>
                <a:gd name="T72" fmla="*/ 2 w 32"/>
                <a:gd name="T73" fmla="*/ 12 h 54"/>
                <a:gd name="T74" fmla="*/ 2 w 32"/>
                <a:gd name="T75" fmla="*/ 7 h 54"/>
                <a:gd name="T76" fmla="*/ 0 w 32"/>
                <a:gd name="T77" fmla="*/ 5 h 54"/>
                <a:gd name="T78" fmla="*/ 0 w 32"/>
                <a:gd name="T79" fmla="*/ 5 h 54"/>
                <a:gd name="T80" fmla="*/ 23 w 32"/>
                <a:gd name="T81" fmla="*/ 0 h 5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2"/>
                <a:gd name="T124" fmla="*/ 0 h 54"/>
                <a:gd name="T125" fmla="*/ 32 w 32"/>
                <a:gd name="T126" fmla="*/ 54 h 5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2" h="54">
                  <a:moveTo>
                    <a:pt x="23" y="0"/>
                  </a:moveTo>
                  <a:lnTo>
                    <a:pt x="23" y="0"/>
                  </a:lnTo>
                  <a:lnTo>
                    <a:pt x="25" y="5"/>
                  </a:lnTo>
                  <a:lnTo>
                    <a:pt x="27" y="7"/>
                  </a:lnTo>
                  <a:lnTo>
                    <a:pt x="27" y="10"/>
                  </a:lnTo>
                  <a:lnTo>
                    <a:pt x="27" y="14"/>
                  </a:lnTo>
                  <a:lnTo>
                    <a:pt x="27" y="17"/>
                  </a:lnTo>
                  <a:lnTo>
                    <a:pt x="30" y="24"/>
                  </a:lnTo>
                  <a:lnTo>
                    <a:pt x="32" y="26"/>
                  </a:lnTo>
                  <a:lnTo>
                    <a:pt x="32" y="28"/>
                  </a:lnTo>
                  <a:lnTo>
                    <a:pt x="32" y="33"/>
                  </a:lnTo>
                  <a:lnTo>
                    <a:pt x="32" y="35"/>
                  </a:lnTo>
                  <a:lnTo>
                    <a:pt x="32" y="38"/>
                  </a:lnTo>
                  <a:lnTo>
                    <a:pt x="32" y="42"/>
                  </a:lnTo>
                  <a:lnTo>
                    <a:pt x="32" y="45"/>
                  </a:lnTo>
                  <a:lnTo>
                    <a:pt x="32" y="52"/>
                  </a:lnTo>
                  <a:lnTo>
                    <a:pt x="25" y="52"/>
                  </a:lnTo>
                  <a:lnTo>
                    <a:pt x="23" y="52"/>
                  </a:lnTo>
                  <a:lnTo>
                    <a:pt x="20" y="52"/>
                  </a:lnTo>
                  <a:lnTo>
                    <a:pt x="18" y="54"/>
                  </a:lnTo>
                  <a:lnTo>
                    <a:pt x="14" y="54"/>
                  </a:lnTo>
                  <a:lnTo>
                    <a:pt x="11" y="54"/>
                  </a:lnTo>
                  <a:lnTo>
                    <a:pt x="9" y="54"/>
                  </a:lnTo>
                  <a:lnTo>
                    <a:pt x="9" y="52"/>
                  </a:lnTo>
                  <a:lnTo>
                    <a:pt x="9" y="50"/>
                  </a:lnTo>
                  <a:lnTo>
                    <a:pt x="9" y="42"/>
                  </a:lnTo>
                  <a:lnTo>
                    <a:pt x="9" y="38"/>
                  </a:lnTo>
                  <a:lnTo>
                    <a:pt x="9" y="33"/>
                  </a:lnTo>
                  <a:lnTo>
                    <a:pt x="9" y="31"/>
                  </a:lnTo>
                  <a:lnTo>
                    <a:pt x="9" y="26"/>
                  </a:lnTo>
                  <a:lnTo>
                    <a:pt x="7" y="24"/>
                  </a:lnTo>
                  <a:lnTo>
                    <a:pt x="7" y="19"/>
                  </a:lnTo>
                  <a:lnTo>
                    <a:pt x="5" y="14"/>
                  </a:lnTo>
                  <a:lnTo>
                    <a:pt x="2" y="12"/>
                  </a:lnTo>
                  <a:lnTo>
                    <a:pt x="2" y="7"/>
                  </a:lnTo>
                  <a:lnTo>
                    <a:pt x="0" y="5"/>
                  </a:lnTo>
                  <a:lnTo>
                    <a:pt x="23" y="0"/>
                  </a:lnTo>
                  <a:close/>
                </a:path>
              </a:pathLst>
            </a:custGeom>
            <a:solidFill>
              <a:srgbClr val="7F7F7F"/>
            </a:solidFill>
            <a:ln w="9525">
              <a:noFill/>
              <a:round/>
              <a:headEnd/>
              <a:tailEnd/>
            </a:ln>
          </p:spPr>
          <p:txBody>
            <a:bodyPr lIns="0" tIns="0" rIns="0"/>
            <a:lstStyle/>
            <a:p>
              <a:endParaRPr lang="zh-CN" altLang="en-US"/>
            </a:p>
          </p:txBody>
        </p:sp>
        <p:sp>
          <p:nvSpPr>
            <p:cNvPr id="1363" name="Freeform 102"/>
            <p:cNvSpPr>
              <a:spLocks/>
            </p:cNvSpPr>
            <p:nvPr/>
          </p:nvSpPr>
          <p:spPr bwMode="auto">
            <a:xfrm flipH="1">
              <a:off x="966" y="2084"/>
              <a:ext cx="88" cy="62"/>
            </a:xfrm>
            <a:custGeom>
              <a:avLst/>
              <a:gdLst>
                <a:gd name="T0" fmla="*/ 138 w 203"/>
                <a:gd name="T1" fmla="*/ 4 h 169"/>
                <a:gd name="T2" fmla="*/ 90 w 203"/>
                <a:gd name="T3" fmla="*/ 11 h 169"/>
                <a:gd name="T4" fmla="*/ 52 w 203"/>
                <a:gd name="T5" fmla="*/ 21 h 169"/>
                <a:gd name="T6" fmla="*/ 41 w 203"/>
                <a:gd name="T7" fmla="*/ 23 h 169"/>
                <a:gd name="T8" fmla="*/ 32 w 203"/>
                <a:gd name="T9" fmla="*/ 28 h 169"/>
                <a:gd name="T10" fmla="*/ 23 w 203"/>
                <a:gd name="T11" fmla="*/ 35 h 169"/>
                <a:gd name="T12" fmla="*/ 18 w 203"/>
                <a:gd name="T13" fmla="*/ 42 h 169"/>
                <a:gd name="T14" fmla="*/ 9 w 203"/>
                <a:gd name="T15" fmla="*/ 58 h 169"/>
                <a:gd name="T16" fmla="*/ 5 w 203"/>
                <a:gd name="T17" fmla="*/ 72 h 169"/>
                <a:gd name="T18" fmla="*/ 5 w 203"/>
                <a:gd name="T19" fmla="*/ 79 h 169"/>
                <a:gd name="T20" fmla="*/ 2 w 203"/>
                <a:gd name="T21" fmla="*/ 89 h 169"/>
                <a:gd name="T22" fmla="*/ 2 w 203"/>
                <a:gd name="T23" fmla="*/ 98 h 169"/>
                <a:gd name="T24" fmla="*/ 2 w 203"/>
                <a:gd name="T25" fmla="*/ 108 h 169"/>
                <a:gd name="T26" fmla="*/ 5 w 203"/>
                <a:gd name="T27" fmla="*/ 119 h 169"/>
                <a:gd name="T28" fmla="*/ 5 w 203"/>
                <a:gd name="T29" fmla="*/ 129 h 169"/>
                <a:gd name="T30" fmla="*/ 9 w 203"/>
                <a:gd name="T31" fmla="*/ 138 h 169"/>
                <a:gd name="T32" fmla="*/ 14 w 203"/>
                <a:gd name="T33" fmla="*/ 145 h 169"/>
                <a:gd name="T34" fmla="*/ 20 w 203"/>
                <a:gd name="T35" fmla="*/ 155 h 169"/>
                <a:gd name="T36" fmla="*/ 25 w 203"/>
                <a:gd name="T37" fmla="*/ 159 h 169"/>
                <a:gd name="T38" fmla="*/ 32 w 203"/>
                <a:gd name="T39" fmla="*/ 164 h 169"/>
                <a:gd name="T40" fmla="*/ 41 w 203"/>
                <a:gd name="T41" fmla="*/ 166 h 169"/>
                <a:gd name="T42" fmla="*/ 47 w 203"/>
                <a:gd name="T43" fmla="*/ 169 h 169"/>
                <a:gd name="T44" fmla="*/ 52 w 203"/>
                <a:gd name="T45" fmla="*/ 169 h 169"/>
                <a:gd name="T46" fmla="*/ 61 w 203"/>
                <a:gd name="T47" fmla="*/ 169 h 169"/>
                <a:gd name="T48" fmla="*/ 77 w 203"/>
                <a:gd name="T49" fmla="*/ 166 h 169"/>
                <a:gd name="T50" fmla="*/ 102 w 203"/>
                <a:gd name="T51" fmla="*/ 162 h 169"/>
                <a:gd name="T52" fmla="*/ 131 w 203"/>
                <a:gd name="T53" fmla="*/ 155 h 169"/>
                <a:gd name="T54" fmla="*/ 158 w 203"/>
                <a:gd name="T55" fmla="*/ 145 h 169"/>
                <a:gd name="T56" fmla="*/ 174 w 203"/>
                <a:gd name="T57" fmla="*/ 138 h 169"/>
                <a:gd name="T58" fmla="*/ 178 w 203"/>
                <a:gd name="T59" fmla="*/ 136 h 169"/>
                <a:gd name="T60" fmla="*/ 183 w 203"/>
                <a:gd name="T61" fmla="*/ 133 h 169"/>
                <a:gd name="T62" fmla="*/ 185 w 203"/>
                <a:gd name="T63" fmla="*/ 129 h 169"/>
                <a:gd name="T64" fmla="*/ 192 w 203"/>
                <a:gd name="T65" fmla="*/ 122 h 169"/>
                <a:gd name="T66" fmla="*/ 194 w 203"/>
                <a:gd name="T67" fmla="*/ 115 h 169"/>
                <a:gd name="T68" fmla="*/ 199 w 203"/>
                <a:gd name="T69" fmla="*/ 105 h 169"/>
                <a:gd name="T70" fmla="*/ 201 w 203"/>
                <a:gd name="T71" fmla="*/ 96 h 169"/>
                <a:gd name="T72" fmla="*/ 203 w 203"/>
                <a:gd name="T73" fmla="*/ 87 h 169"/>
                <a:gd name="T74" fmla="*/ 203 w 203"/>
                <a:gd name="T75" fmla="*/ 72 h 169"/>
                <a:gd name="T76" fmla="*/ 201 w 203"/>
                <a:gd name="T77" fmla="*/ 61 h 169"/>
                <a:gd name="T78" fmla="*/ 196 w 203"/>
                <a:gd name="T79" fmla="*/ 49 h 169"/>
                <a:gd name="T80" fmla="*/ 194 w 203"/>
                <a:gd name="T81" fmla="*/ 37 h 169"/>
                <a:gd name="T82" fmla="*/ 187 w 203"/>
                <a:gd name="T83" fmla="*/ 26 h 169"/>
                <a:gd name="T84" fmla="*/ 183 w 203"/>
                <a:gd name="T85" fmla="*/ 16 h 169"/>
                <a:gd name="T86" fmla="*/ 178 w 203"/>
                <a:gd name="T87" fmla="*/ 14 h 169"/>
                <a:gd name="T88" fmla="*/ 174 w 203"/>
                <a:gd name="T89" fmla="*/ 7 h 169"/>
                <a:gd name="T90" fmla="*/ 167 w 203"/>
                <a:gd name="T91" fmla="*/ 4 h 169"/>
                <a:gd name="T92" fmla="*/ 163 w 203"/>
                <a:gd name="T93" fmla="*/ 2 h 169"/>
                <a:gd name="T94" fmla="*/ 158 w 203"/>
                <a:gd name="T95" fmla="*/ 2 h 16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03"/>
                <a:gd name="T145" fmla="*/ 0 h 169"/>
                <a:gd name="T146" fmla="*/ 203 w 203"/>
                <a:gd name="T147" fmla="*/ 169 h 16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03" h="169">
                  <a:moveTo>
                    <a:pt x="154" y="0"/>
                  </a:moveTo>
                  <a:lnTo>
                    <a:pt x="154" y="0"/>
                  </a:lnTo>
                  <a:lnTo>
                    <a:pt x="138" y="4"/>
                  </a:lnTo>
                  <a:lnTo>
                    <a:pt x="122" y="7"/>
                  </a:lnTo>
                  <a:lnTo>
                    <a:pt x="102" y="9"/>
                  </a:lnTo>
                  <a:lnTo>
                    <a:pt x="90" y="11"/>
                  </a:lnTo>
                  <a:lnTo>
                    <a:pt x="79" y="16"/>
                  </a:lnTo>
                  <a:lnTo>
                    <a:pt x="61" y="19"/>
                  </a:lnTo>
                  <a:lnTo>
                    <a:pt x="52" y="21"/>
                  </a:lnTo>
                  <a:lnTo>
                    <a:pt x="47" y="23"/>
                  </a:lnTo>
                  <a:lnTo>
                    <a:pt x="41" y="23"/>
                  </a:lnTo>
                  <a:lnTo>
                    <a:pt x="38" y="23"/>
                  </a:lnTo>
                  <a:lnTo>
                    <a:pt x="34" y="26"/>
                  </a:lnTo>
                  <a:lnTo>
                    <a:pt x="32" y="28"/>
                  </a:lnTo>
                  <a:lnTo>
                    <a:pt x="29" y="30"/>
                  </a:lnTo>
                  <a:lnTo>
                    <a:pt x="27" y="33"/>
                  </a:lnTo>
                  <a:lnTo>
                    <a:pt x="23" y="35"/>
                  </a:lnTo>
                  <a:lnTo>
                    <a:pt x="23" y="37"/>
                  </a:lnTo>
                  <a:lnTo>
                    <a:pt x="20" y="40"/>
                  </a:lnTo>
                  <a:lnTo>
                    <a:pt x="18" y="42"/>
                  </a:lnTo>
                  <a:lnTo>
                    <a:pt x="14" y="49"/>
                  </a:lnTo>
                  <a:lnTo>
                    <a:pt x="14" y="51"/>
                  </a:lnTo>
                  <a:lnTo>
                    <a:pt x="9" y="58"/>
                  </a:lnTo>
                  <a:lnTo>
                    <a:pt x="7" y="63"/>
                  </a:lnTo>
                  <a:lnTo>
                    <a:pt x="5" y="70"/>
                  </a:lnTo>
                  <a:lnTo>
                    <a:pt x="5" y="72"/>
                  </a:lnTo>
                  <a:lnTo>
                    <a:pt x="5" y="77"/>
                  </a:lnTo>
                  <a:lnTo>
                    <a:pt x="5" y="79"/>
                  </a:lnTo>
                  <a:lnTo>
                    <a:pt x="2" y="82"/>
                  </a:lnTo>
                  <a:lnTo>
                    <a:pt x="2" y="87"/>
                  </a:lnTo>
                  <a:lnTo>
                    <a:pt x="2" y="89"/>
                  </a:lnTo>
                  <a:lnTo>
                    <a:pt x="2" y="94"/>
                  </a:lnTo>
                  <a:lnTo>
                    <a:pt x="2" y="96"/>
                  </a:lnTo>
                  <a:lnTo>
                    <a:pt x="2" y="98"/>
                  </a:lnTo>
                  <a:lnTo>
                    <a:pt x="0" y="101"/>
                  </a:lnTo>
                  <a:lnTo>
                    <a:pt x="2" y="105"/>
                  </a:lnTo>
                  <a:lnTo>
                    <a:pt x="2" y="108"/>
                  </a:lnTo>
                  <a:lnTo>
                    <a:pt x="2" y="112"/>
                  </a:lnTo>
                  <a:lnTo>
                    <a:pt x="2" y="117"/>
                  </a:lnTo>
                  <a:lnTo>
                    <a:pt x="5" y="119"/>
                  </a:lnTo>
                  <a:lnTo>
                    <a:pt x="5" y="124"/>
                  </a:lnTo>
                  <a:lnTo>
                    <a:pt x="5" y="126"/>
                  </a:lnTo>
                  <a:lnTo>
                    <a:pt x="5" y="129"/>
                  </a:lnTo>
                  <a:lnTo>
                    <a:pt x="7" y="133"/>
                  </a:lnTo>
                  <a:lnTo>
                    <a:pt x="7" y="136"/>
                  </a:lnTo>
                  <a:lnTo>
                    <a:pt x="9" y="138"/>
                  </a:lnTo>
                  <a:lnTo>
                    <a:pt x="11" y="140"/>
                  </a:lnTo>
                  <a:lnTo>
                    <a:pt x="14" y="145"/>
                  </a:lnTo>
                  <a:lnTo>
                    <a:pt x="16" y="148"/>
                  </a:lnTo>
                  <a:lnTo>
                    <a:pt x="18" y="152"/>
                  </a:lnTo>
                  <a:lnTo>
                    <a:pt x="20" y="155"/>
                  </a:lnTo>
                  <a:lnTo>
                    <a:pt x="23" y="155"/>
                  </a:lnTo>
                  <a:lnTo>
                    <a:pt x="23" y="157"/>
                  </a:lnTo>
                  <a:lnTo>
                    <a:pt x="25" y="159"/>
                  </a:lnTo>
                  <a:lnTo>
                    <a:pt x="27" y="162"/>
                  </a:lnTo>
                  <a:lnTo>
                    <a:pt x="32" y="164"/>
                  </a:lnTo>
                  <a:lnTo>
                    <a:pt x="34" y="164"/>
                  </a:lnTo>
                  <a:lnTo>
                    <a:pt x="36" y="166"/>
                  </a:lnTo>
                  <a:lnTo>
                    <a:pt x="41" y="166"/>
                  </a:lnTo>
                  <a:lnTo>
                    <a:pt x="45" y="169"/>
                  </a:lnTo>
                  <a:lnTo>
                    <a:pt x="47" y="169"/>
                  </a:lnTo>
                  <a:lnTo>
                    <a:pt x="50" y="169"/>
                  </a:lnTo>
                  <a:lnTo>
                    <a:pt x="52" y="169"/>
                  </a:lnTo>
                  <a:lnTo>
                    <a:pt x="56" y="169"/>
                  </a:lnTo>
                  <a:lnTo>
                    <a:pt x="59" y="169"/>
                  </a:lnTo>
                  <a:lnTo>
                    <a:pt x="61" y="169"/>
                  </a:lnTo>
                  <a:lnTo>
                    <a:pt x="65" y="169"/>
                  </a:lnTo>
                  <a:lnTo>
                    <a:pt x="75" y="166"/>
                  </a:lnTo>
                  <a:lnTo>
                    <a:pt x="77" y="166"/>
                  </a:lnTo>
                  <a:lnTo>
                    <a:pt x="81" y="164"/>
                  </a:lnTo>
                  <a:lnTo>
                    <a:pt x="93" y="164"/>
                  </a:lnTo>
                  <a:lnTo>
                    <a:pt x="102" y="162"/>
                  </a:lnTo>
                  <a:lnTo>
                    <a:pt x="111" y="159"/>
                  </a:lnTo>
                  <a:lnTo>
                    <a:pt x="122" y="155"/>
                  </a:lnTo>
                  <a:lnTo>
                    <a:pt x="131" y="155"/>
                  </a:lnTo>
                  <a:lnTo>
                    <a:pt x="140" y="150"/>
                  </a:lnTo>
                  <a:lnTo>
                    <a:pt x="149" y="148"/>
                  </a:lnTo>
                  <a:lnTo>
                    <a:pt x="158" y="145"/>
                  </a:lnTo>
                  <a:lnTo>
                    <a:pt x="163" y="143"/>
                  </a:lnTo>
                  <a:lnTo>
                    <a:pt x="169" y="140"/>
                  </a:lnTo>
                  <a:lnTo>
                    <a:pt x="174" y="138"/>
                  </a:lnTo>
                  <a:lnTo>
                    <a:pt x="176" y="136"/>
                  </a:lnTo>
                  <a:lnTo>
                    <a:pt x="178" y="136"/>
                  </a:lnTo>
                  <a:lnTo>
                    <a:pt x="181" y="136"/>
                  </a:lnTo>
                  <a:lnTo>
                    <a:pt x="183" y="133"/>
                  </a:lnTo>
                  <a:lnTo>
                    <a:pt x="185" y="131"/>
                  </a:lnTo>
                  <a:lnTo>
                    <a:pt x="185" y="129"/>
                  </a:lnTo>
                  <a:lnTo>
                    <a:pt x="187" y="126"/>
                  </a:lnTo>
                  <a:lnTo>
                    <a:pt x="190" y="126"/>
                  </a:lnTo>
                  <a:lnTo>
                    <a:pt x="192" y="122"/>
                  </a:lnTo>
                  <a:lnTo>
                    <a:pt x="194" y="119"/>
                  </a:lnTo>
                  <a:lnTo>
                    <a:pt x="194" y="117"/>
                  </a:lnTo>
                  <a:lnTo>
                    <a:pt x="194" y="115"/>
                  </a:lnTo>
                  <a:lnTo>
                    <a:pt x="194" y="112"/>
                  </a:lnTo>
                  <a:lnTo>
                    <a:pt x="196" y="108"/>
                  </a:lnTo>
                  <a:lnTo>
                    <a:pt x="199" y="105"/>
                  </a:lnTo>
                  <a:lnTo>
                    <a:pt x="199" y="101"/>
                  </a:lnTo>
                  <a:lnTo>
                    <a:pt x="201" y="98"/>
                  </a:lnTo>
                  <a:lnTo>
                    <a:pt x="201" y="96"/>
                  </a:lnTo>
                  <a:lnTo>
                    <a:pt x="201" y="91"/>
                  </a:lnTo>
                  <a:lnTo>
                    <a:pt x="201" y="89"/>
                  </a:lnTo>
                  <a:lnTo>
                    <a:pt x="203" y="87"/>
                  </a:lnTo>
                  <a:lnTo>
                    <a:pt x="203" y="82"/>
                  </a:lnTo>
                  <a:lnTo>
                    <a:pt x="203" y="75"/>
                  </a:lnTo>
                  <a:lnTo>
                    <a:pt x="203" y="72"/>
                  </a:lnTo>
                  <a:lnTo>
                    <a:pt x="201" y="70"/>
                  </a:lnTo>
                  <a:lnTo>
                    <a:pt x="201" y="65"/>
                  </a:lnTo>
                  <a:lnTo>
                    <a:pt x="201" y="61"/>
                  </a:lnTo>
                  <a:lnTo>
                    <a:pt x="199" y="56"/>
                  </a:lnTo>
                  <a:lnTo>
                    <a:pt x="196" y="51"/>
                  </a:lnTo>
                  <a:lnTo>
                    <a:pt x="196" y="49"/>
                  </a:lnTo>
                  <a:lnTo>
                    <a:pt x="196" y="44"/>
                  </a:lnTo>
                  <a:lnTo>
                    <a:pt x="194" y="42"/>
                  </a:lnTo>
                  <a:lnTo>
                    <a:pt x="194" y="37"/>
                  </a:lnTo>
                  <a:lnTo>
                    <a:pt x="192" y="33"/>
                  </a:lnTo>
                  <a:lnTo>
                    <a:pt x="190" y="30"/>
                  </a:lnTo>
                  <a:lnTo>
                    <a:pt x="187" y="26"/>
                  </a:lnTo>
                  <a:lnTo>
                    <a:pt x="185" y="23"/>
                  </a:lnTo>
                  <a:lnTo>
                    <a:pt x="185" y="21"/>
                  </a:lnTo>
                  <a:lnTo>
                    <a:pt x="183" y="16"/>
                  </a:lnTo>
                  <a:lnTo>
                    <a:pt x="181" y="16"/>
                  </a:lnTo>
                  <a:lnTo>
                    <a:pt x="181" y="14"/>
                  </a:lnTo>
                  <a:lnTo>
                    <a:pt x="178" y="14"/>
                  </a:lnTo>
                  <a:lnTo>
                    <a:pt x="176" y="11"/>
                  </a:lnTo>
                  <a:lnTo>
                    <a:pt x="176" y="9"/>
                  </a:lnTo>
                  <a:lnTo>
                    <a:pt x="174" y="7"/>
                  </a:lnTo>
                  <a:lnTo>
                    <a:pt x="172" y="7"/>
                  </a:lnTo>
                  <a:lnTo>
                    <a:pt x="169" y="7"/>
                  </a:lnTo>
                  <a:lnTo>
                    <a:pt x="167" y="4"/>
                  </a:lnTo>
                  <a:lnTo>
                    <a:pt x="165" y="4"/>
                  </a:lnTo>
                  <a:lnTo>
                    <a:pt x="163" y="2"/>
                  </a:lnTo>
                  <a:lnTo>
                    <a:pt x="158" y="2"/>
                  </a:lnTo>
                  <a:lnTo>
                    <a:pt x="156" y="0"/>
                  </a:lnTo>
                  <a:lnTo>
                    <a:pt x="154" y="0"/>
                  </a:lnTo>
                  <a:close/>
                </a:path>
              </a:pathLst>
            </a:custGeom>
            <a:solidFill>
              <a:srgbClr val="3F3F3F"/>
            </a:solidFill>
            <a:ln w="9525">
              <a:noFill/>
              <a:round/>
              <a:headEnd/>
              <a:tailEnd/>
            </a:ln>
          </p:spPr>
          <p:txBody>
            <a:bodyPr lIns="0" tIns="0" rIns="0"/>
            <a:lstStyle/>
            <a:p>
              <a:endParaRPr lang="zh-CN" altLang="en-US"/>
            </a:p>
          </p:txBody>
        </p:sp>
        <p:sp>
          <p:nvSpPr>
            <p:cNvPr id="1364" name="Freeform 103"/>
            <p:cNvSpPr>
              <a:spLocks/>
            </p:cNvSpPr>
            <p:nvPr/>
          </p:nvSpPr>
          <p:spPr bwMode="auto">
            <a:xfrm flipH="1">
              <a:off x="859" y="2127"/>
              <a:ext cx="96" cy="78"/>
            </a:xfrm>
            <a:custGeom>
              <a:avLst/>
              <a:gdLst>
                <a:gd name="T0" fmla="*/ 0 w 222"/>
                <a:gd name="T1" fmla="*/ 56 h 209"/>
                <a:gd name="T2" fmla="*/ 16 w 222"/>
                <a:gd name="T3" fmla="*/ 99 h 209"/>
                <a:gd name="T4" fmla="*/ 18 w 222"/>
                <a:gd name="T5" fmla="*/ 129 h 209"/>
                <a:gd name="T6" fmla="*/ 21 w 222"/>
                <a:gd name="T7" fmla="*/ 150 h 209"/>
                <a:gd name="T8" fmla="*/ 23 w 222"/>
                <a:gd name="T9" fmla="*/ 169 h 209"/>
                <a:gd name="T10" fmla="*/ 27 w 222"/>
                <a:gd name="T11" fmla="*/ 183 h 209"/>
                <a:gd name="T12" fmla="*/ 27 w 222"/>
                <a:gd name="T13" fmla="*/ 197 h 209"/>
                <a:gd name="T14" fmla="*/ 32 w 222"/>
                <a:gd name="T15" fmla="*/ 202 h 209"/>
                <a:gd name="T16" fmla="*/ 34 w 222"/>
                <a:gd name="T17" fmla="*/ 206 h 209"/>
                <a:gd name="T18" fmla="*/ 34 w 222"/>
                <a:gd name="T19" fmla="*/ 206 h 209"/>
                <a:gd name="T20" fmla="*/ 36 w 222"/>
                <a:gd name="T21" fmla="*/ 206 h 209"/>
                <a:gd name="T22" fmla="*/ 36 w 222"/>
                <a:gd name="T23" fmla="*/ 209 h 209"/>
                <a:gd name="T24" fmla="*/ 43 w 222"/>
                <a:gd name="T25" fmla="*/ 209 h 209"/>
                <a:gd name="T26" fmla="*/ 45 w 222"/>
                <a:gd name="T27" fmla="*/ 209 h 209"/>
                <a:gd name="T28" fmla="*/ 54 w 222"/>
                <a:gd name="T29" fmla="*/ 209 h 209"/>
                <a:gd name="T30" fmla="*/ 64 w 222"/>
                <a:gd name="T31" fmla="*/ 206 h 209"/>
                <a:gd name="T32" fmla="*/ 91 w 222"/>
                <a:gd name="T33" fmla="*/ 202 h 209"/>
                <a:gd name="T34" fmla="*/ 118 w 222"/>
                <a:gd name="T35" fmla="*/ 197 h 209"/>
                <a:gd name="T36" fmla="*/ 129 w 222"/>
                <a:gd name="T37" fmla="*/ 195 h 209"/>
                <a:gd name="T38" fmla="*/ 143 w 222"/>
                <a:gd name="T39" fmla="*/ 192 h 209"/>
                <a:gd name="T40" fmla="*/ 149 w 222"/>
                <a:gd name="T41" fmla="*/ 190 h 209"/>
                <a:gd name="T42" fmla="*/ 156 w 222"/>
                <a:gd name="T43" fmla="*/ 192 h 209"/>
                <a:gd name="T44" fmla="*/ 210 w 222"/>
                <a:gd name="T45" fmla="*/ 129 h 209"/>
                <a:gd name="T46" fmla="*/ 210 w 222"/>
                <a:gd name="T47" fmla="*/ 124 h 209"/>
                <a:gd name="T48" fmla="*/ 215 w 222"/>
                <a:gd name="T49" fmla="*/ 117 h 209"/>
                <a:gd name="T50" fmla="*/ 215 w 222"/>
                <a:gd name="T51" fmla="*/ 113 h 209"/>
                <a:gd name="T52" fmla="*/ 219 w 222"/>
                <a:gd name="T53" fmla="*/ 103 h 209"/>
                <a:gd name="T54" fmla="*/ 219 w 222"/>
                <a:gd name="T55" fmla="*/ 96 h 209"/>
                <a:gd name="T56" fmla="*/ 219 w 222"/>
                <a:gd name="T57" fmla="*/ 89 h 209"/>
                <a:gd name="T58" fmla="*/ 222 w 222"/>
                <a:gd name="T59" fmla="*/ 82 h 209"/>
                <a:gd name="T60" fmla="*/ 219 w 222"/>
                <a:gd name="T61" fmla="*/ 75 h 209"/>
                <a:gd name="T62" fmla="*/ 219 w 222"/>
                <a:gd name="T63" fmla="*/ 66 h 209"/>
                <a:gd name="T64" fmla="*/ 219 w 222"/>
                <a:gd name="T65" fmla="*/ 56 h 209"/>
                <a:gd name="T66" fmla="*/ 217 w 222"/>
                <a:gd name="T67" fmla="*/ 47 h 209"/>
                <a:gd name="T68" fmla="*/ 213 w 222"/>
                <a:gd name="T69" fmla="*/ 35 h 209"/>
                <a:gd name="T70" fmla="*/ 206 w 222"/>
                <a:gd name="T71" fmla="*/ 19 h 209"/>
                <a:gd name="T72" fmla="*/ 201 w 222"/>
                <a:gd name="T73" fmla="*/ 5 h 209"/>
                <a:gd name="T74" fmla="*/ 0 w 222"/>
                <a:gd name="T75" fmla="*/ 56 h 20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22"/>
                <a:gd name="T115" fmla="*/ 0 h 209"/>
                <a:gd name="T116" fmla="*/ 222 w 222"/>
                <a:gd name="T117" fmla="*/ 209 h 20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22" h="209">
                  <a:moveTo>
                    <a:pt x="0" y="56"/>
                  </a:moveTo>
                  <a:lnTo>
                    <a:pt x="0" y="56"/>
                  </a:lnTo>
                  <a:lnTo>
                    <a:pt x="16" y="94"/>
                  </a:lnTo>
                  <a:lnTo>
                    <a:pt x="16" y="99"/>
                  </a:lnTo>
                  <a:lnTo>
                    <a:pt x="18" y="110"/>
                  </a:lnTo>
                  <a:lnTo>
                    <a:pt x="18" y="129"/>
                  </a:lnTo>
                  <a:lnTo>
                    <a:pt x="18" y="138"/>
                  </a:lnTo>
                  <a:lnTo>
                    <a:pt x="21" y="150"/>
                  </a:lnTo>
                  <a:lnTo>
                    <a:pt x="23" y="159"/>
                  </a:lnTo>
                  <a:lnTo>
                    <a:pt x="23" y="169"/>
                  </a:lnTo>
                  <a:lnTo>
                    <a:pt x="25" y="178"/>
                  </a:lnTo>
                  <a:lnTo>
                    <a:pt x="27" y="183"/>
                  </a:lnTo>
                  <a:lnTo>
                    <a:pt x="27" y="188"/>
                  </a:lnTo>
                  <a:lnTo>
                    <a:pt x="27" y="197"/>
                  </a:lnTo>
                  <a:lnTo>
                    <a:pt x="30" y="197"/>
                  </a:lnTo>
                  <a:lnTo>
                    <a:pt x="32" y="202"/>
                  </a:lnTo>
                  <a:lnTo>
                    <a:pt x="32" y="204"/>
                  </a:lnTo>
                  <a:lnTo>
                    <a:pt x="34" y="206"/>
                  </a:lnTo>
                  <a:lnTo>
                    <a:pt x="36" y="206"/>
                  </a:lnTo>
                  <a:lnTo>
                    <a:pt x="36" y="209"/>
                  </a:lnTo>
                  <a:lnTo>
                    <a:pt x="39" y="209"/>
                  </a:lnTo>
                  <a:lnTo>
                    <a:pt x="43" y="209"/>
                  </a:lnTo>
                  <a:lnTo>
                    <a:pt x="45" y="209"/>
                  </a:lnTo>
                  <a:lnTo>
                    <a:pt x="50" y="209"/>
                  </a:lnTo>
                  <a:lnTo>
                    <a:pt x="54" y="209"/>
                  </a:lnTo>
                  <a:lnTo>
                    <a:pt x="57" y="206"/>
                  </a:lnTo>
                  <a:lnTo>
                    <a:pt x="64" y="206"/>
                  </a:lnTo>
                  <a:lnTo>
                    <a:pt x="73" y="206"/>
                  </a:lnTo>
                  <a:lnTo>
                    <a:pt x="91" y="202"/>
                  </a:lnTo>
                  <a:lnTo>
                    <a:pt x="111" y="197"/>
                  </a:lnTo>
                  <a:lnTo>
                    <a:pt x="118" y="197"/>
                  </a:lnTo>
                  <a:lnTo>
                    <a:pt x="120" y="195"/>
                  </a:lnTo>
                  <a:lnTo>
                    <a:pt x="129" y="195"/>
                  </a:lnTo>
                  <a:lnTo>
                    <a:pt x="138" y="192"/>
                  </a:lnTo>
                  <a:lnTo>
                    <a:pt x="143" y="192"/>
                  </a:lnTo>
                  <a:lnTo>
                    <a:pt x="147" y="192"/>
                  </a:lnTo>
                  <a:lnTo>
                    <a:pt x="149" y="190"/>
                  </a:lnTo>
                  <a:lnTo>
                    <a:pt x="152" y="190"/>
                  </a:lnTo>
                  <a:lnTo>
                    <a:pt x="156" y="192"/>
                  </a:lnTo>
                  <a:lnTo>
                    <a:pt x="210" y="129"/>
                  </a:lnTo>
                  <a:lnTo>
                    <a:pt x="210" y="127"/>
                  </a:lnTo>
                  <a:lnTo>
                    <a:pt x="210" y="124"/>
                  </a:lnTo>
                  <a:lnTo>
                    <a:pt x="213" y="122"/>
                  </a:lnTo>
                  <a:lnTo>
                    <a:pt x="215" y="117"/>
                  </a:lnTo>
                  <a:lnTo>
                    <a:pt x="215" y="115"/>
                  </a:lnTo>
                  <a:lnTo>
                    <a:pt x="215" y="113"/>
                  </a:lnTo>
                  <a:lnTo>
                    <a:pt x="217" y="108"/>
                  </a:lnTo>
                  <a:lnTo>
                    <a:pt x="219" y="103"/>
                  </a:lnTo>
                  <a:lnTo>
                    <a:pt x="219" y="101"/>
                  </a:lnTo>
                  <a:lnTo>
                    <a:pt x="219" y="96"/>
                  </a:lnTo>
                  <a:lnTo>
                    <a:pt x="219" y="94"/>
                  </a:lnTo>
                  <a:lnTo>
                    <a:pt x="219" y="89"/>
                  </a:lnTo>
                  <a:lnTo>
                    <a:pt x="219" y="84"/>
                  </a:lnTo>
                  <a:lnTo>
                    <a:pt x="222" y="82"/>
                  </a:lnTo>
                  <a:lnTo>
                    <a:pt x="222" y="77"/>
                  </a:lnTo>
                  <a:lnTo>
                    <a:pt x="219" y="75"/>
                  </a:lnTo>
                  <a:lnTo>
                    <a:pt x="219" y="68"/>
                  </a:lnTo>
                  <a:lnTo>
                    <a:pt x="219" y="66"/>
                  </a:lnTo>
                  <a:lnTo>
                    <a:pt x="219" y="61"/>
                  </a:lnTo>
                  <a:lnTo>
                    <a:pt x="219" y="56"/>
                  </a:lnTo>
                  <a:lnTo>
                    <a:pt x="219" y="52"/>
                  </a:lnTo>
                  <a:lnTo>
                    <a:pt x="217" y="47"/>
                  </a:lnTo>
                  <a:lnTo>
                    <a:pt x="215" y="40"/>
                  </a:lnTo>
                  <a:lnTo>
                    <a:pt x="213" y="35"/>
                  </a:lnTo>
                  <a:lnTo>
                    <a:pt x="210" y="26"/>
                  </a:lnTo>
                  <a:lnTo>
                    <a:pt x="206" y="19"/>
                  </a:lnTo>
                  <a:lnTo>
                    <a:pt x="201" y="9"/>
                  </a:lnTo>
                  <a:lnTo>
                    <a:pt x="201" y="5"/>
                  </a:lnTo>
                  <a:lnTo>
                    <a:pt x="199" y="0"/>
                  </a:lnTo>
                  <a:lnTo>
                    <a:pt x="0" y="56"/>
                  </a:lnTo>
                  <a:close/>
                </a:path>
              </a:pathLst>
            </a:custGeom>
            <a:solidFill>
              <a:srgbClr val="656565"/>
            </a:solidFill>
            <a:ln w="9525">
              <a:noFill/>
              <a:round/>
              <a:headEnd/>
              <a:tailEnd/>
            </a:ln>
          </p:spPr>
          <p:txBody>
            <a:bodyPr lIns="0" tIns="0" rIns="0"/>
            <a:lstStyle/>
            <a:p>
              <a:endParaRPr lang="zh-CN" altLang="en-US"/>
            </a:p>
          </p:txBody>
        </p:sp>
        <p:sp>
          <p:nvSpPr>
            <p:cNvPr id="1365" name="Freeform 104"/>
            <p:cNvSpPr>
              <a:spLocks/>
            </p:cNvSpPr>
            <p:nvPr/>
          </p:nvSpPr>
          <p:spPr bwMode="auto">
            <a:xfrm flipH="1">
              <a:off x="869" y="2109"/>
              <a:ext cx="97" cy="39"/>
            </a:xfrm>
            <a:custGeom>
              <a:avLst/>
              <a:gdLst>
                <a:gd name="T0" fmla="*/ 226 w 226"/>
                <a:gd name="T1" fmla="*/ 49 h 105"/>
                <a:gd name="T2" fmla="*/ 226 w 226"/>
                <a:gd name="T3" fmla="*/ 49 h 105"/>
                <a:gd name="T4" fmla="*/ 221 w 226"/>
                <a:gd name="T5" fmla="*/ 42 h 105"/>
                <a:gd name="T6" fmla="*/ 219 w 226"/>
                <a:gd name="T7" fmla="*/ 40 h 105"/>
                <a:gd name="T8" fmla="*/ 217 w 226"/>
                <a:gd name="T9" fmla="*/ 37 h 105"/>
                <a:gd name="T10" fmla="*/ 215 w 226"/>
                <a:gd name="T11" fmla="*/ 30 h 105"/>
                <a:gd name="T12" fmla="*/ 212 w 226"/>
                <a:gd name="T13" fmla="*/ 30 h 105"/>
                <a:gd name="T14" fmla="*/ 210 w 226"/>
                <a:gd name="T15" fmla="*/ 30 h 105"/>
                <a:gd name="T16" fmla="*/ 210 w 226"/>
                <a:gd name="T17" fmla="*/ 28 h 105"/>
                <a:gd name="T18" fmla="*/ 208 w 226"/>
                <a:gd name="T19" fmla="*/ 26 h 105"/>
                <a:gd name="T20" fmla="*/ 206 w 226"/>
                <a:gd name="T21" fmla="*/ 23 h 105"/>
                <a:gd name="T22" fmla="*/ 203 w 226"/>
                <a:gd name="T23" fmla="*/ 23 h 105"/>
                <a:gd name="T24" fmla="*/ 201 w 226"/>
                <a:gd name="T25" fmla="*/ 21 h 105"/>
                <a:gd name="T26" fmla="*/ 199 w 226"/>
                <a:gd name="T27" fmla="*/ 19 h 105"/>
                <a:gd name="T28" fmla="*/ 197 w 226"/>
                <a:gd name="T29" fmla="*/ 19 h 105"/>
                <a:gd name="T30" fmla="*/ 192 w 226"/>
                <a:gd name="T31" fmla="*/ 14 h 105"/>
                <a:gd name="T32" fmla="*/ 185 w 226"/>
                <a:gd name="T33" fmla="*/ 11 h 105"/>
                <a:gd name="T34" fmla="*/ 183 w 226"/>
                <a:gd name="T35" fmla="*/ 11 h 105"/>
                <a:gd name="T36" fmla="*/ 176 w 226"/>
                <a:gd name="T37" fmla="*/ 9 h 105"/>
                <a:gd name="T38" fmla="*/ 174 w 226"/>
                <a:gd name="T39" fmla="*/ 7 h 105"/>
                <a:gd name="T40" fmla="*/ 167 w 226"/>
                <a:gd name="T41" fmla="*/ 4 h 105"/>
                <a:gd name="T42" fmla="*/ 161 w 226"/>
                <a:gd name="T43" fmla="*/ 2 h 105"/>
                <a:gd name="T44" fmla="*/ 156 w 226"/>
                <a:gd name="T45" fmla="*/ 2 h 105"/>
                <a:gd name="T46" fmla="*/ 156 w 226"/>
                <a:gd name="T47" fmla="*/ 0 h 105"/>
                <a:gd name="T48" fmla="*/ 136 w 226"/>
                <a:gd name="T49" fmla="*/ 2 h 105"/>
                <a:gd name="T50" fmla="*/ 115 w 226"/>
                <a:gd name="T51" fmla="*/ 7 h 105"/>
                <a:gd name="T52" fmla="*/ 91 w 226"/>
                <a:gd name="T53" fmla="*/ 11 h 105"/>
                <a:gd name="T54" fmla="*/ 81 w 226"/>
                <a:gd name="T55" fmla="*/ 11 h 105"/>
                <a:gd name="T56" fmla="*/ 68 w 226"/>
                <a:gd name="T57" fmla="*/ 16 h 105"/>
                <a:gd name="T58" fmla="*/ 57 w 226"/>
                <a:gd name="T59" fmla="*/ 19 h 105"/>
                <a:gd name="T60" fmla="*/ 45 w 226"/>
                <a:gd name="T61" fmla="*/ 21 h 105"/>
                <a:gd name="T62" fmla="*/ 36 w 226"/>
                <a:gd name="T63" fmla="*/ 21 h 105"/>
                <a:gd name="T64" fmla="*/ 34 w 226"/>
                <a:gd name="T65" fmla="*/ 23 h 105"/>
                <a:gd name="T66" fmla="*/ 30 w 226"/>
                <a:gd name="T67" fmla="*/ 23 h 105"/>
                <a:gd name="T68" fmla="*/ 27 w 226"/>
                <a:gd name="T69" fmla="*/ 26 h 105"/>
                <a:gd name="T70" fmla="*/ 25 w 226"/>
                <a:gd name="T71" fmla="*/ 28 h 105"/>
                <a:gd name="T72" fmla="*/ 21 w 226"/>
                <a:gd name="T73" fmla="*/ 28 h 105"/>
                <a:gd name="T74" fmla="*/ 21 w 226"/>
                <a:gd name="T75" fmla="*/ 28 h 105"/>
                <a:gd name="T76" fmla="*/ 18 w 226"/>
                <a:gd name="T77" fmla="*/ 30 h 105"/>
                <a:gd name="T78" fmla="*/ 16 w 226"/>
                <a:gd name="T79" fmla="*/ 30 h 105"/>
                <a:gd name="T80" fmla="*/ 14 w 226"/>
                <a:gd name="T81" fmla="*/ 33 h 105"/>
                <a:gd name="T82" fmla="*/ 11 w 226"/>
                <a:gd name="T83" fmla="*/ 35 h 105"/>
                <a:gd name="T84" fmla="*/ 9 w 226"/>
                <a:gd name="T85" fmla="*/ 37 h 105"/>
                <a:gd name="T86" fmla="*/ 5 w 226"/>
                <a:gd name="T87" fmla="*/ 40 h 105"/>
                <a:gd name="T88" fmla="*/ 2 w 226"/>
                <a:gd name="T89" fmla="*/ 40 h 105"/>
                <a:gd name="T90" fmla="*/ 2 w 226"/>
                <a:gd name="T91" fmla="*/ 40 h 105"/>
                <a:gd name="T92" fmla="*/ 0 w 226"/>
                <a:gd name="T93" fmla="*/ 42 h 105"/>
                <a:gd name="T94" fmla="*/ 27 w 226"/>
                <a:gd name="T95" fmla="*/ 105 h 105"/>
                <a:gd name="T96" fmla="*/ 226 w 226"/>
                <a:gd name="T97" fmla="*/ 49 h 1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26"/>
                <a:gd name="T148" fmla="*/ 0 h 105"/>
                <a:gd name="T149" fmla="*/ 226 w 226"/>
                <a:gd name="T150" fmla="*/ 105 h 1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26" h="105">
                  <a:moveTo>
                    <a:pt x="226" y="49"/>
                  </a:moveTo>
                  <a:lnTo>
                    <a:pt x="226" y="49"/>
                  </a:lnTo>
                  <a:lnTo>
                    <a:pt x="221" y="42"/>
                  </a:lnTo>
                  <a:lnTo>
                    <a:pt x="219" y="40"/>
                  </a:lnTo>
                  <a:lnTo>
                    <a:pt x="217" y="37"/>
                  </a:lnTo>
                  <a:lnTo>
                    <a:pt x="215" y="30"/>
                  </a:lnTo>
                  <a:lnTo>
                    <a:pt x="212" y="30"/>
                  </a:lnTo>
                  <a:lnTo>
                    <a:pt x="210" y="30"/>
                  </a:lnTo>
                  <a:lnTo>
                    <a:pt x="210" y="28"/>
                  </a:lnTo>
                  <a:lnTo>
                    <a:pt x="208" y="26"/>
                  </a:lnTo>
                  <a:lnTo>
                    <a:pt x="206" y="23"/>
                  </a:lnTo>
                  <a:lnTo>
                    <a:pt x="203" y="23"/>
                  </a:lnTo>
                  <a:lnTo>
                    <a:pt x="201" y="21"/>
                  </a:lnTo>
                  <a:lnTo>
                    <a:pt x="199" y="19"/>
                  </a:lnTo>
                  <a:lnTo>
                    <a:pt x="197" y="19"/>
                  </a:lnTo>
                  <a:lnTo>
                    <a:pt x="192" y="14"/>
                  </a:lnTo>
                  <a:lnTo>
                    <a:pt x="185" y="11"/>
                  </a:lnTo>
                  <a:lnTo>
                    <a:pt x="183" y="11"/>
                  </a:lnTo>
                  <a:lnTo>
                    <a:pt x="176" y="9"/>
                  </a:lnTo>
                  <a:lnTo>
                    <a:pt x="174" y="7"/>
                  </a:lnTo>
                  <a:lnTo>
                    <a:pt x="167" y="4"/>
                  </a:lnTo>
                  <a:lnTo>
                    <a:pt x="161" y="2"/>
                  </a:lnTo>
                  <a:lnTo>
                    <a:pt x="156" y="2"/>
                  </a:lnTo>
                  <a:lnTo>
                    <a:pt x="156" y="0"/>
                  </a:lnTo>
                  <a:lnTo>
                    <a:pt x="136" y="2"/>
                  </a:lnTo>
                  <a:lnTo>
                    <a:pt x="115" y="7"/>
                  </a:lnTo>
                  <a:lnTo>
                    <a:pt x="91" y="11"/>
                  </a:lnTo>
                  <a:lnTo>
                    <a:pt x="81" y="11"/>
                  </a:lnTo>
                  <a:lnTo>
                    <a:pt x="68" y="16"/>
                  </a:lnTo>
                  <a:lnTo>
                    <a:pt x="57" y="19"/>
                  </a:lnTo>
                  <a:lnTo>
                    <a:pt x="45" y="21"/>
                  </a:lnTo>
                  <a:lnTo>
                    <a:pt x="36" y="21"/>
                  </a:lnTo>
                  <a:lnTo>
                    <a:pt x="34" y="23"/>
                  </a:lnTo>
                  <a:lnTo>
                    <a:pt x="30" y="23"/>
                  </a:lnTo>
                  <a:lnTo>
                    <a:pt x="27" y="26"/>
                  </a:lnTo>
                  <a:lnTo>
                    <a:pt x="25" y="28"/>
                  </a:lnTo>
                  <a:lnTo>
                    <a:pt x="21" y="28"/>
                  </a:lnTo>
                  <a:lnTo>
                    <a:pt x="18" y="30"/>
                  </a:lnTo>
                  <a:lnTo>
                    <a:pt x="16" y="30"/>
                  </a:lnTo>
                  <a:lnTo>
                    <a:pt x="14" y="33"/>
                  </a:lnTo>
                  <a:lnTo>
                    <a:pt x="11" y="35"/>
                  </a:lnTo>
                  <a:lnTo>
                    <a:pt x="9" y="37"/>
                  </a:lnTo>
                  <a:lnTo>
                    <a:pt x="5" y="40"/>
                  </a:lnTo>
                  <a:lnTo>
                    <a:pt x="2" y="40"/>
                  </a:lnTo>
                  <a:lnTo>
                    <a:pt x="0" y="42"/>
                  </a:lnTo>
                  <a:lnTo>
                    <a:pt x="27" y="105"/>
                  </a:lnTo>
                  <a:lnTo>
                    <a:pt x="226" y="49"/>
                  </a:lnTo>
                  <a:close/>
                </a:path>
              </a:pathLst>
            </a:custGeom>
            <a:solidFill>
              <a:srgbClr val="656565"/>
            </a:solidFill>
            <a:ln w="9525">
              <a:noFill/>
              <a:round/>
              <a:headEnd/>
              <a:tailEnd/>
            </a:ln>
          </p:spPr>
          <p:txBody>
            <a:bodyPr lIns="0" tIns="0" rIns="0"/>
            <a:lstStyle/>
            <a:p>
              <a:endParaRPr lang="zh-CN" altLang="en-US"/>
            </a:p>
          </p:txBody>
        </p:sp>
        <p:sp>
          <p:nvSpPr>
            <p:cNvPr id="1366" name="Freeform 105"/>
            <p:cNvSpPr>
              <a:spLocks/>
            </p:cNvSpPr>
            <p:nvPr/>
          </p:nvSpPr>
          <p:spPr bwMode="auto">
            <a:xfrm flipH="1">
              <a:off x="875" y="2101"/>
              <a:ext cx="56" cy="27"/>
            </a:xfrm>
            <a:custGeom>
              <a:avLst/>
              <a:gdLst>
                <a:gd name="T0" fmla="*/ 131 w 131"/>
                <a:gd name="T1" fmla="*/ 47 h 72"/>
                <a:gd name="T2" fmla="*/ 127 w 131"/>
                <a:gd name="T3" fmla="*/ 42 h 72"/>
                <a:gd name="T4" fmla="*/ 120 w 131"/>
                <a:gd name="T5" fmla="*/ 32 h 72"/>
                <a:gd name="T6" fmla="*/ 111 w 131"/>
                <a:gd name="T7" fmla="*/ 25 h 72"/>
                <a:gd name="T8" fmla="*/ 100 w 131"/>
                <a:gd name="T9" fmla="*/ 18 h 72"/>
                <a:gd name="T10" fmla="*/ 91 w 131"/>
                <a:gd name="T11" fmla="*/ 14 h 72"/>
                <a:gd name="T12" fmla="*/ 84 w 131"/>
                <a:gd name="T13" fmla="*/ 9 h 72"/>
                <a:gd name="T14" fmla="*/ 77 w 131"/>
                <a:gd name="T15" fmla="*/ 7 h 72"/>
                <a:gd name="T16" fmla="*/ 73 w 131"/>
                <a:gd name="T17" fmla="*/ 4 h 72"/>
                <a:gd name="T18" fmla="*/ 66 w 131"/>
                <a:gd name="T19" fmla="*/ 4 h 72"/>
                <a:gd name="T20" fmla="*/ 52 w 131"/>
                <a:gd name="T21" fmla="*/ 2 h 72"/>
                <a:gd name="T22" fmla="*/ 43 w 131"/>
                <a:gd name="T23" fmla="*/ 2 h 72"/>
                <a:gd name="T24" fmla="*/ 37 w 131"/>
                <a:gd name="T25" fmla="*/ 0 h 72"/>
                <a:gd name="T26" fmla="*/ 28 w 131"/>
                <a:gd name="T27" fmla="*/ 0 h 72"/>
                <a:gd name="T28" fmla="*/ 23 w 131"/>
                <a:gd name="T29" fmla="*/ 2 h 72"/>
                <a:gd name="T30" fmla="*/ 19 w 131"/>
                <a:gd name="T31" fmla="*/ 2 h 72"/>
                <a:gd name="T32" fmla="*/ 16 w 131"/>
                <a:gd name="T33" fmla="*/ 4 h 72"/>
                <a:gd name="T34" fmla="*/ 14 w 131"/>
                <a:gd name="T35" fmla="*/ 4 h 72"/>
                <a:gd name="T36" fmla="*/ 10 w 131"/>
                <a:gd name="T37" fmla="*/ 7 h 72"/>
                <a:gd name="T38" fmla="*/ 5 w 131"/>
                <a:gd name="T39" fmla="*/ 14 h 72"/>
                <a:gd name="T40" fmla="*/ 0 w 131"/>
                <a:gd name="T41" fmla="*/ 23 h 72"/>
                <a:gd name="T42" fmla="*/ 32 w 131"/>
                <a:gd name="T43" fmla="*/ 32 h 72"/>
                <a:gd name="T44" fmla="*/ 52 w 131"/>
                <a:gd name="T45" fmla="*/ 23 h 72"/>
                <a:gd name="T46" fmla="*/ 57 w 131"/>
                <a:gd name="T47" fmla="*/ 23 h 72"/>
                <a:gd name="T48" fmla="*/ 64 w 131"/>
                <a:gd name="T49" fmla="*/ 23 h 72"/>
                <a:gd name="T50" fmla="*/ 66 w 131"/>
                <a:gd name="T51" fmla="*/ 23 h 72"/>
                <a:gd name="T52" fmla="*/ 73 w 131"/>
                <a:gd name="T53" fmla="*/ 23 h 72"/>
                <a:gd name="T54" fmla="*/ 77 w 131"/>
                <a:gd name="T55" fmla="*/ 25 h 72"/>
                <a:gd name="T56" fmla="*/ 84 w 131"/>
                <a:gd name="T57" fmla="*/ 30 h 72"/>
                <a:gd name="T58" fmla="*/ 89 w 131"/>
                <a:gd name="T59" fmla="*/ 32 h 72"/>
                <a:gd name="T60" fmla="*/ 95 w 131"/>
                <a:gd name="T61" fmla="*/ 40 h 72"/>
                <a:gd name="T62" fmla="*/ 102 w 131"/>
                <a:gd name="T63" fmla="*/ 44 h 72"/>
                <a:gd name="T64" fmla="*/ 109 w 131"/>
                <a:gd name="T65" fmla="*/ 51 h 72"/>
                <a:gd name="T66" fmla="*/ 111 w 131"/>
                <a:gd name="T67" fmla="*/ 54 h 72"/>
                <a:gd name="T68" fmla="*/ 118 w 131"/>
                <a:gd name="T69" fmla="*/ 61 h 72"/>
                <a:gd name="T70" fmla="*/ 127 w 131"/>
                <a:gd name="T71" fmla="*/ 72 h 72"/>
                <a:gd name="T72" fmla="*/ 127 w 131"/>
                <a:gd name="T73" fmla="*/ 65 h 72"/>
                <a:gd name="T74" fmla="*/ 129 w 131"/>
                <a:gd name="T75" fmla="*/ 61 h 72"/>
                <a:gd name="T76" fmla="*/ 129 w 131"/>
                <a:gd name="T77" fmla="*/ 54 h 72"/>
                <a:gd name="T78" fmla="*/ 129 w 131"/>
                <a:gd name="T79" fmla="*/ 51 h 72"/>
                <a:gd name="T80" fmla="*/ 131 w 131"/>
                <a:gd name="T81" fmla="*/ 47 h 72"/>
                <a:gd name="T82" fmla="*/ 131 w 131"/>
                <a:gd name="T83" fmla="*/ 47 h 7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31"/>
                <a:gd name="T127" fmla="*/ 0 h 72"/>
                <a:gd name="T128" fmla="*/ 131 w 131"/>
                <a:gd name="T129" fmla="*/ 72 h 7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31" h="72">
                  <a:moveTo>
                    <a:pt x="131" y="47"/>
                  </a:moveTo>
                  <a:lnTo>
                    <a:pt x="131" y="47"/>
                  </a:lnTo>
                  <a:lnTo>
                    <a:pt x="129" y="44"/>
                  </a:lnTo>
                  <a:lnTo>
                    <a:pt x="127" y="42"/>
                  </a:lnTo>
                  <a:lnTo>
                    <a:pt x="122" y="37"/>
                  </a:lnTo>
                  <a:lnTo>
                    <a:pt x="120" y="32"/>
                  </a:lnTo>
                  <a:lnTo>
                    <a:pt x="113" y="30"/>
                  </a:lnTo>
                  <a:lnTo>
                    <a:pt x="111" y="25"/>
                  </a:lnTo>
                  <a:lnTo>
                    <a:pt x="104" y="23"/>
                  </a:lnTo>
                  <a:lnTo>
                    <a:pt x="100" y="18"/>
                  </a:lnTo>
                  <a:lnTo>
                    <a:pt x="93" y="14"/>
                  </a:lnTo>
                  <a:lnTo>
                    <a:pt x="91" y="14"/>
                  </a:lnTo>
                  <a:lnTo>
                    <a:pt x="86" y="11"/>
                  </a:lnTo>
                  <a:lnTo>
                    <a:pt x="84" y="9"/>
                  </a:lnTo>
                  <a:lnTo>
                    <a:pt x="82" y="9"/>
                  </a:lnTo>
                  <a:lnTo>
                    <a:pt x="77" y="7"/>
                  </a:lnTo>
                  <a:lnTo>
                    <a:pt x="75" y="4"/>
                  </a:lnTo>
                  <a:lnTo>
                    <a:pt x="73" y="4"/>
                  </a:lnTo>
                  <a:lnTo>
                    <a:pt x="68" y="4"/>
                  </a:lnTo>
                  <a:lnTo>
                    <a:pt x="66" y="4"/>
                  </a:lnTo>
                  <a:lnTo>
                    <a:pt x="64" y="4"/>
                  </a:lnTo>
                  <a:lnTo>
                    <a:pt x="52" y="2"/>
                  </a:lnTo>
                  <a:lnTo>
                    <a:pt x="48" y="2"/>
                  </a:lnTo>
                  <a:lnTo>
                    <a:pt x="43" y="2"/>
                  </a:lnTo>
                  <a:lnTo>
                    <a:pt x="37" y="0"/>
                  </a:lnTo>
                  <a:lnTo>
                    <a:pt x="28" y="0"/>
                  </a:lnTo>
                  <a:lnTo>
                    <a:pt x="25" y="0"/>
                  </a:lnTo>
                  <a:lnTo>
                    <a:pt x="23" y="2"/>
                  </a:lnTo>
                  <a:lnTo>
                    <a:pt x="21" y="2"/>
                  </a:lnTo>
                  <a:lnTo>
                    <a:pt x="19" y="2"/>
                  </a:lnTo>
                  <a:lnTo>
                    <a:pt x="16" y="4"/>
                  </a:lnTo>
                  <a:lnTo>
                    <a:pt x="14" y="4"/>
                  </a:lnTo>
                  <a:lnTo>
                    <a:pt x="12" y="4"/>
                  </a:lnTo>
                  <a:lnTo>
                    <a:pt x="10" y="7"/>
                  </a:lnTo>
                  <a:lnTo>
                    <a:pt x="10" y="11"/>
                  </a:lnTo>
                  <a:lnTo>
                    <a:pt x="5" y="14"/>
                  </a:lnTo>
                  <a:lnTo>
                    <a:pt x="3" y="18"/>
                  </a:lnTo>
                  <a:lnTo>
                    <a:pt x="0" y="23"/>
                  </a:lnTo>
                  <a:lnTo>
                    <a:pt x="0" y="25"/>
                  </a:lnTo>
                  <a:lnTo>
                    <a:pt x="32" y="32"/>
                  </a:lnTo>
                  <a:lnTo>
                    <a:pt x="50" y="25"/>
                  </a:lnTo>
                  <a:lnTo>
                    <a:pt x="52" y="23"/>
                  </a:lnTo>
                  <a:lnTo>
                    <a:pt x="55" y="23"/>
                  </a:lnTo>
                  <a:lnTo>
                    <a:pt x="57" y="23"/>
                  </a:lnTo>
                  <a:lnTo>
                    <a:pt x="59" y="23"/>
                  </a:lnTo>
                  <a:lnTo>
                    <a:pt x="64" y="23"/>
                  </a:lnTo>
                  <a:lnTo>
                    <a:pt x="66" y="23"/>
                  </a:lnTo>
                  <a:lnTo>
                    <a:pt x="68" y="23"/>
                  </a:lnTo>
                  <a:lnTo>
                    <a:pt x="73" y="23"/>
                  </a:lnTo>
                  <a:lnTo>
                    <a:pt x="75" y="25"/>
                  </a:lnTo>
                  <a:lnTo>
                    <a:pt x="77" y="25"/>
                  </a:lnTo>
                  <a:lnTo>
                    <a:pt x="80" y="28"/>
                  </a:lnTo>
                  <a:lnTo>
                    <a:pt x="84" y="30"/>
                  </a:lnTo>
                  <a:lnTo>
                    <a:pt x="86" y="32"/>
                  </a:lnTo>
                  <a:lnTo>
                    <a:pt x="89" y="32"/>
                  </a:lnTo>
                  <a:lnTo>
                    <a:pt x="93" y="35"/>
                  </a:lnTo>
                  <a:lnTo>
                    <a:pt x="95" y="40"/>
                  </a:lnTo>
                  <a:lnTo>
                    <a:pt x="100" y="42"/>
                  </a:lnTo>
                  <a:lnTo>
                    <a:pt x="102" y="44"/>
                  </a:lnTo>
                  <a:lnTo>
                    <a:pt x="107" y="49"/>
                  </a:lnTo>
                  <a:lnTo>
                    <a:pt x="109" y="51"/>
                  </a:lnTo>
                  <a:lnTo>
                    <a:pt x="111" y="51"/>
                  </a:lnTo>
                  <a:lnTo>
                    <a:pt x="111" y="54"/>
                  </a:lnTo>
                  <a:lnTo>
                    <a:pt x="113" y="58"/>
                  </a:lnTo>
                  <a:lnTo>
                    <a:pt x="118" y="61"/>
                  </a:lnTo>
                  <a:lnTo>
                    <a:pt x="122" y="68"/>
                  </a:lnTo>
                  <a:lnTo>
                    <a:pt x="127" y="72"/>
                  </a:lnTo>
                  <a:lnTo>
                    <a:pt x="127" y="70"/>
                  </a:lnTo>
                  <a:lnTo>
                    <a:pt x="127" y="65"/>
                  </a:lnTo>
                  <a:lnTo>
                    <a:pt x="129" y="61"/>
                  </a:lnTo>
                  <a:lnTo>
                    <a:pt x="129" y="58"/>
                  </a:lnTo>
                  <a:lnTo>
                    <a:pt x="129" y="54"/>
                  </a:lnTo>
                  <a:lnTo>
                    <a:pt x="129" y="51"/>
                  </a:lnTo>
                  <a:lnTo>
                    <a:pt x="129" y="49"/>
                  </a:lnTo>
                  <a:lnTo>
                    <a:pt x="131" y="47"/>
                  </a:lnTo>
                  <a:close/>
                </a:path>
              </a:pathLst>
            </a:custGeom>
            <a:solidFill>
              <a:srgbClr val="4C4C4C"/>
            </a:solidFill>
            <a:ln w="9525">
              <a:noFill/>
              <a:round/>
              <a:headEnd/>
              <a:tailEnd/>
            </a:ln>
          </p:spPr>
          <p:txBody>
            <a:bodyPr lIns="0" tIns="0" rIns="0"/>
            <a:lstStyle/>
            <a:p>
              <a:endParaRPr lang="zh-CN" altLang="en-US"/>
            </a:p>
          </p:txBody>
        </p:sp>
        <p:sp>
          <p:nvSpPr>
            <p:cNvPr id="1367" name="Freeform 106"/>
            <p:cNvSpPr>
              <a:spLocks/>
            </p:cNvSpPr>
            <p:nvPr/>
          </p:nvSpPr>
          <p:spPr bwMode="auto">
            <a:xfrm flipH="1">
              <a:off x="863" y="2179"/>
              <a:ext cx="28" cy="11"/>
            </a:xfrm>
            <a:custGeom>
              <a:avLst/>
              <a:gdLst>
                <a:gd name="T0" fmla="*/ 47 w 66"/>
                <a:gd name="T1" fmla="*/ 0 h 28"/>
                <a:gd name="T2" fmla="*/ 47 w 66"/>
                <a:gd name="T3" fmla="*/ 0 h 28"/>
                <a:gd name="T4" fmla="*/ 0 w 66"/>
                <a:gd name="T5" fmla="*/ 9 h 28"/>
                <a:gd name="T6" fmla="*/ 7 w 66"/>
                <a:gd name="T7" fmla="*/ 28 h 28"/>
                <a:gd name="T8" fmla="*/ 66 w 66"/>
                <a:gd name="T9" fmla="*/ 16 h 28"/>
                <a:gd name="T10" fmla="*/ 47 w 66"/>
                <a:gd name="T11" fmla="*/ 0 h 28"/>
                <a:gd name="T12" fmla="*/ 0 60000 65536"/>
                <a:gd name="T13" fmla="*/ 0 60000 65536"/>
                <a:gd name="T14" fmla="*/ 0 60000 65536"/>
                <a:gd name="T15" fmla="*/ 0 60000 65536"/>
                <a:gd name="T16" fmla="*/ 0 60000 65536"/>
                <a:gd name="T17" fmla="*/ 0 60000 65536"/>
                <a:gd name="T18" fmla="*/ 0 w 66"/>
                <a:gd name="T19" fmla="*/ 0 h 28"/>
                <a:gd name="T20" fmla="*/ 66 w 66"/>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66" h="28">
                  <a:moveTo>
                    <a:pt x="47" y="0"/>
                  </a:moveTo>
                  <a:lnTo>
                    <a:pt x="47" y="0"/>
                  </a:lnTo>
                  <a:lnTo>
                    <a:pt x="0" y="9"/>
                  </a:lnTo>
                  <a:lnTo>
                    <a:pt x="7" y="28"/>
                  </a:lnTo>
                  <a:lnTo>
                    <a:pt x="66" y="16"/>
                  </a:lnTo>
                  <a:lnTo>
                    <a:pt x="47" y="0"/>
                  </a:lnTo>
                  <a:close/>
                </a:path>
              </a:pathLst>
            </a:custGeom>
            <a:solidFill>
              <a:srgbClr val="4C4C4C"/>
            </a:solidFill>
            <a:ln w="9525">
              <a:noFill/>
              <a:round/>
              <a:headEnd/>
              <a:tailEnd/>
            </a:ln>
          </p:spPr>
          <p:txBody>
            <a:bodyPr lIns="0" tIns="0" rIns="0"/>
            <a:lstStyle/>
            <a:p>
              <a:endParaRPr lang="zh-CN" altLang="en-US"/>
            </a:p>
          </p:txBody>
        </p:sp>
        <p:sp>
          <p:nvSpPr>
            <p:cNvPr id="1368" name="Freeform 107"/>
            <p:cNvSpPr>
              <a:spLocks/>
            </p:cNvSpPr>
            <p:nvPr/>
          </p:nvSpPr>
          <p:spPr bwMode="auto">
            <a:xfrm flipH="1">
              <a:off x="919" y="2179"/>
              <a:ext cx="43" cy="39"/>
            </a:xfrm>
            <a:custGeom>
              <a:avLst/>
              <a:gdLst>
                <a:gd name="T0" fmla="*/ 100 w 100"/>
                <a:gd name="T1" fmla="*/ 0 h 103"/>
                <a:gd name="T2" fmla="*/ 97 w 100"/>
                <a:gd name="T3" fmla="*/ 11 h 103"/>
                <a:gd name="T4" fmla="*/ 97 w 100"/>
                <a:gd name="T5" fmla="*/ 35 h 103"/>
                <a:gd name="T6" fmla="*/ 95 w 100"/>
                <a:gd name="T7" fmla="*/ 51 h 103"/>
                <a:gd name="T8" fmla="*/ 95 w 100"/>
                <a:gd name="T9" fmla="*/ 65 h 103"/>
                <a:gd name="T10" fmla="*/ 93 w 100"/>
                <a:gd name="T11" fmla="*/ 75 h 103"/>
                <a:gd name="T12" fmla="*/ 91 w 100"/>
                <a:gd name="T13" fmla="*/ 82 h 103"/>
                <a:gd name="T14" fmla="*/ 91 w 100"/>
                <a:gd name="T15" fmla="*/ 87 h 103"/>
                <a:gd name="T16" fmla="*/ 88 w 100"/>
                <a:gd name="T17" fmla="*/ 94 h 103"/>
                <a:gd name="T18" fmla="*/ 86 w 100"/>
                <a:gd name="T19" fmla="*/ 98 h 103"/>
                <a:gd name="T20" fmla="*/ 84 w 100"/>
                <a:gd name="T21" fmla="*/ 101 h 103"/>
                <a:gd name="T22" fmla="*/ 84 w 100"/>
                <a:gd name="T23" fmla="*/ 103 h 103"/>
                <a:gd name="T24" fmla="*/ 82 w 100"/>
                <a:gd name="T25" fmla="*/ 103 h 103"/>
                <a:gd name="T26" fmla="*/ 82 w 100"/>
                <a:gd name="T27" fmla="*/ 103 h 103"/>
                <a:gd name="T28" fmla="*/ 77 w 100"/>
                <a:gd name="T29" fmla="*/ 103 h 103"/>
                <a:gd name="T30" fmla="*/ 72 w 100"/>
                <a:gd name="T31" fmla="*/ 103 h 103"/>
                <a:gd name="T32" fmla="*/ 68 w 100"/>
                <a:gd name="T33" fmla="*/ 101 h 103"/>
                <a:gd name="T34" fmla="*/ 59 w 100"/>
                <a:gd name="T35" fmla="*/ 96 h 103"/>
                <a:gd name="T36" fmla="*/ 45 w 100"/>
                <a:gd name="T37" fmla="*/ 94 h 103"/>
                <a:gd name="T38" fmla="*/ 36 w 100"/>
                <a:gd name="T39" fmla="*/ 89 h 103"/>
                <a:gd name="T40" fmla="*/ 27 w 100"/>
                <a:gd name="T41" fmla="*/ 84 h 103"/>
                <a:gd name="T42" fmla="*/ 23 w 100"/>
                <a:gd name="T43" fmla="*/ 82 h 103"/>
                <a:gd name="T44" fmla="*/ 12 w 100"/>
                <a:gd name="T45" fmla="*/ 75 h 103"/>
                <a:gd name="T46" fmla="*/ 9 w 100"/>
                <a:gd name="T47" fmla="*/ 75 h 103"/>
                <a:gd name="T48" fmla="*/ 2 w 100"/>
                <a:gd name="T49" fmla="*/ 70 h 103"/>
                <a:gd name="T50" fmla="*/ 0 w 100"/>
                <a:gd name="T51" fmla="*/ 68 h 103"/>
                <a:gd name="T52" fmla="*/ 2 w 100"/>
                <a:gd name="T53" fmla="*/ 65 h 103"/>
                <a:gd name="T54" fmla="*/ 12 w 100"/>
                <a:gd name="T55" fmla="*/ 65 h 103"/>
                <a:gd name="T56" fmla="*/ 23 w 100"/>
                <a:gd name="T57" fmla="*/ 61 h 103"/>
                <a:gd name="T58" fmla="*/ 27 w 100"/>
                <a:gd name="T59" fmla="*/ 56 h 103"/>
                <a:gd name="T60" fmla="*/ 36 w 100"/>
                <a:gd name="T61" fmla="*/ 56 h 103"/>
                <a:gd name="T62" fmla="*/ 45 w 100"/>
                <a:gd name="T63" fmla="*/ 49 h 103"/>
                <a:gd name="T64" fmla="*/ 54 w 100"/>
                <a:gd name="T65" fmla="*/ 44 h 103"/>
                <a:gd name="T66" fmla="*/ 61 w 100"/>
                <a:gd name="T67" fmla="*/ 40 h 103"/>
                <a:gd name="T68" fmla="*/ 68 w 100"/>
                <a:gd name="T69" fmla="*/ 35 h 103"/>
                <a:gd name="T70" fmla="*/ 75 w 100"/>
                <a:gd name="T71" fmla="*/ 28 h 103"/>
                <a:gd name="T72" fmla="*/ 82 w 100"/>
                <a:gd name="T73" fmla="*/ 21 h 103"/>
                <a:gd name="T74" fmla="*/ 88 w 100"/>
                <a:gd name="T75" fmla="*/ 14 h 103"/>
                <a:gd name="T76" fmla="*/ 95 w 100"/>
                <a:gd name="T77" fmla="*/ 7 h 10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0"/>
                <a:gd name="T118" fmla="*/ 0 h 103"/>
                <a:gd name="T119" fmla="*/ 100 w 100"/>
                <a:gd name="T120" fmla="*/ 103 h 10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0" h="103">
                  <a:moveTo>
                    <a:pt x="100" y="0"/>
                  </a:moveTo>
                  <a:lnTo>
                    <a:pt x="100" y="0"/>
                  </a:lnTo>
                  <a:lnTo>
                    <a:pt x="97" y="7"/>
                  </a:lnTo>
                  <a:lnTo>
                    <a:pt x="97" y="11"/>
                  </a:lnTo>
                  <a:lnTo>
                    <a:pt x="97" y="28"/>
                  </a:lnTo>
                  <a:lnTo>
                    <a:pt x="97" y="35"/>
                  </a:lnTo>
                  <a:lnTo>
                    <a:pt x="97" y="44"/>
                  </a:lnTo>
                  <a:lnTo>
                    <a:pt x="95" y="51"/>
                  </a:lnTo>
                  <a:lnTo>
                    <a:pt x="95" y="61"/>
                  </a:lnTo>
                  <a:lnTo>
                    <a:pt x="95" y="65"/>
                  </a:lnTo>
                  <a:lnTo>
                    <a:pt x="93" y="68"/>
                  </a:lnTo>
                  <a:lnTo>
                    <a:pt x="93" y="75"/>
                  </a:lnTo>
                  <a:lnTo>
                    <a:pt x="93" y="77"/>
                  </a:lnTo>
                  <a:lnTo>
                    <a:pt x="91" y="82"/>
                  </a:lnTo>
                  <a:lnTo>
                    <a:pt x="91" y="84"/>
                  </a:lnTo>
                  <a:lnTo>
                    <a:pt x="91" y="87"/>
                  </a:lnTo>
                  <a:lnTo>
                    <a:pt x="91" y="91"/>
                  </a:lnTo>
                  <a:lnTo>
                    <a:pt x="88" y="94"/>
                  </a:lnTo>
                  <a:lnTo>
                    <a:pt x="88" y="96"/>
                  </a:lnTo>
                  <a:lnTo>
                    <a:pt x="86" y="98"/>
                  </a:lnTo>
                  <a:lnTo>
                    <a:pt x="86" y="101"/>
                  </a:lnTo>
                  <a:lnTo>
                    <a:pt x="84" y="101"/>
                  </a:lnTo>
                  <a:lnTo>
                    <a:pt x="84" y="103"/>
                  </a:lnTo>
                  <a:lnTo>
                    <a:pt x="82" y="103"/>
                  </a:lnTo>
                  <a:lnTo>
                    <a:pt x="79" y="103"/>
                  </a:lnTo>
                  <a:lnTo>
                    <a:pt x="77" y="103"/>
                  </a:lnTo>
                  <a:lnTo>
                    <a:pt x="75" y="103"/>
                  </a:lnTo>
                  <a:lnTo>
                    <a:pt x="72" y="103"/>
                  </a:lnTo>
                  <a:lnTo>
                    <a:pt x="70" y="101"/>
                  </a:lnTo>
                  <a:lnTo>
                    <a:pt x="68" y="101"/>
                  </a:lnTo>
                  <a:lnTo>
                    <a:pt x="63" y="98"/>
                  </a:lnTo>
                  <a:lnTo>
                    <a:pt x="59" y="96"/>
                  </a:lnTo>
                  <a:lnTo>
                    <a:pt x="54" y="94"/>
                  </a:lnTo>
                  <a:lnTo>
                    <a:pt x="45" y="94"/>
                  </a:lnTo>
                  <a:lnTo>
                    <a:pt x="41" y="89"/>
                  </a:lnTo>
                  <a:lnTo>
                    <a:pt x="36" y="89"/>
                  </a:lnTo>
                  <a:lnTo>
                    <a:pt x="34" y="87"/>
                  </a:lnTo>
                  <a:lnTo>
                    <a:pt x="27" y="84"/>
                  </a:lnTo>
                  <a:lnTo>
                    <a:pt x="25" y="84"/>
                  </a:lnTo>
                  <a:lnTo>
                    <a:pt x="23" y="82"/>
                  </a:lnTo>
                  <a:lnTo>
                    <a:pt x="18" y="77"/>
                  </a:lnTo>
                  <a:lnTo>
                    <a:pt x="12" y="75"/>
                  </a:lnTo>
                  <a:lnTo>
                    <a:pt x="9" y="75"/>
                  </a:lnTo>
                  <a:lnTo>
                    <a:pt x="5" y="72"/>
                  </a:lnTo>
                  <a:lnTo>
                    <a:pt x="2" y="70"/>
                  </a:lnTo>
                  <a:lnTo>
                    <a:pt x="0" y="68"/>
                  </a:lnTo>
                  <a:lnTo>
                    <a:pt x="2" y="65"/>
                  </a:lnTo>
                  <a:lnTo>
                    <a:pt x="7" y="65"/>
                  </a:lnTo>
                  <a:lnTo>
                    <a:pt x="12" y="65"/>
                  </a:lnTo>
                  <a:lnTo>
                    <a:pt x="16" y="63"/>
                  </a:lnTo>
                  <a:lnTo>
                    <a:pt x="23" y="61"/>
                  </a:lnTo>
                  <a:lnTo>
                    <a:pt x="25" y="58"/>
                  </a:lnTo>
                  <a:lnTo>
                    <a:pt x="27" y="56"/>
                  </a:lnTo>
                  <a:lnTo>
                    <a:pt x="32" y="56"/>
                  </a:lnTo>
                  <a:lnTo>
                    <a:pt x="36" y="56"/>
                  </a:lnTo>
                  <a:lnTo>
                    <a:pt x="43" y="51"/>
                  </a:lnTo>
                  <a:lnTo>
                    <a:pt x="45" y="49"/>
                  </a:lnTo>
                  <a:lnTo>
                    <a:pt x="50" y="47"/>
                  </a:lnTo>
                  <a:lnTo>
                    <a:pt x="54" y="44"/>
                  </a:lnTo>
                  <a:lnTo>
                    <a:pt x="57" y="42"/>
                  </a:lnTo>
                  <a:lnTo>
                    <a:pt x="61" y="40"/>
                  </a:lnTo>
                  <a:lnTo>
                    <a:pt x="63" y="37"/>
                  </a:lnTo>
                  <a:lnTo>
                    <a:pt x="68" y="35"/>
                  </a:lnTo>
                  <a:lnTo>
                    <a:pt x="72" y="30"/>
                  </a:lnTo>
                  <a:lnTo>
                    <a:pt x="75" y="28"/>
                  </a:lnTo>
                  <a:lnTo>
                    <a:pt x="79" y="26"/>
                  </a:lnTo>
                  <a:lnTo>
                    <a:pt x="82" y="21"/>
                  </a:lnTo>
                  <a:lnTo>
                    <a:pt x="86" y="18"/>
                  </a:lnTo>
                  <a:lnTo>
                    <a:pt x="88" y="14"/>
                  </a:lnTo>
                  <a:lnTo>
                    <a:pt x="91" y="9"/>
                  </a:lnTo>
                  <a:lnTo>
                    <a:pt x="95" y="7"/>
                  </a:lnTo>
                  <a:lnTo>
                    <a:pt x="100" y="0"/>
                  </a:lnTo>
                  <a:close/>
                </a:path>
              </a:pathLst>
            </a:custGeom>
            <a:solidFill>
              <a:srgbClr val="323232"/>
            </a:solidFill>
            <a:ln w="9525">
              <a:noFill/>
              <a:round/>
              <a:headEnd/>
              <a:tailEnd/>
            </a:ln>
          </p:spPr>
          <p:txBody>
            <a:bodyPr lIns="0" tIns="0" rIns="0"/>
            <a:lstStyle/>
            <a:p>
              <a:endParaRPr lang="zh-CN" altLang="en-US"/>
            </a:p>
          </p:txBody>
        </p:sp>
        <p:sp>
          <p:nvSpPr>
            <p:cNvPr id="1369" name="Freeform 108"/>
            <p:cNvSpPr>
              <a:spLocks/>
            </p:cNvSpPr>
            <p:nvPr/>
          </p:nvSpPr>
          <p:spPr bwMode="auto">
            <a:xfrm flipH="1">
              <a:off x="858" y="2117"/>
              <a:ext cx="18" cy="68"/>
            </a:xfrm>
            <a:custGeom>
              <a:avLst/>
              <a:gdLst>
                <a:gd name="T0" fmla="*/ 29 w 43"/>
                <a:gd name="T1" fmla="*/ 185 h 185"/>
                <a:gd name="T2" fmla="*/ 11 w 43"/>
                <a:gd name="T3" fmla="*/ 166 h 185"/>
                <a:gd name="T4" fmla="*/ 13 w 43"/>
                <a:gd name="T5" fmla="*/ 155 h 185"/>
                <a:gd name="T6" fmla="*/ 16 w 43"/>
                <a:gd name="T7" fmla="*/ 141 h 185"/>
                <a:gd name="T8" fmla="*/ 18 w 43"/>
                <a:gd name="T9" fmla="*/ 129 h 185"/>
                <a:gd name="T10" fmla="*/ 18 w 43"/>
                <a:gd name="T11" fmla="*/ 122 h 185"/>
                <a:gd name="T12" fmla="*/ 20 w 43"/>
                <a:gd name="T13" fmla="*/ 112 h 185"/>
                <a:gd name="T14" fmla="*/ 18 w 43"/>
                <a:gd name="T15" fmla="*/ 103 h 185"/>
                <a:gd name="T16" fmla="*/ 18 w 43"/>
                <a:gd name="T17" fmla="*/ 96 h 185"/>
                <a:gd name="T18" fmla="*/ 18 w 43"/>
                <a:gd name="T19" fmla="*/ 89 h 185"/>
                <a:gd name="T20" fmla="*/ 16 w 43"/>
                <a:gd name="T21" fmla="*/ 82 h 185"/>
                <a:gd name="T22" fmla="*/ 13 w 43"/>
                <a:gd name="T23" fmla="*/ 75 h 185"/>
                <a:gd name="T24" fmla="*/ 9 w 43"/>
                <a:gd name="T25" fmla="*/ 63 h 185"/>
                <a:gd name="T26" fmla="*/ 4 w 43"/>
                <a:gd name="T27" fmla="*/ 51 h 185"/>
                <a:gd name="T28" fmla="*/ 2 w 43"/>
                <a:gd name="T29" fmla="*/ 40 h 185"/>
                <a:gd name="T30" fmla="*/ 2 w 43"/>
                <a:gd name="T31" fmla="*/ 33 h 185"/>
                <a:gd name="T32" fmla="*/ 0 w 43"/>
                <a:gd name="T33" fmla="*/ 30 h 185"/>
                <a:gd name="T34" fmla="*/ 0 w 43"/>
                <a:gd name="T35" fmla="*/ 28 h 185"/>
                <a:gd name="T36" fmla="*/ 0 w 43"/>
                <a:gd name="T37" fmla="*/ 28 h 185"/>
                <a:gd name="T38" fmla="*/ 0 w 43"/>
                <a:gd name="T39" fmla="*/ 19 h 185"/>
                <a:gd name="T40" fmla="*/ 2 w 43"/>
                <a:gd name="T41" fmla="*/ 14 h 185"/>
                <a:gd name="T42" fmla="*/ 2 w 43"/>
                <a:gd name="T43" fmla="*/ 5 h 185"/>
                <a:gd name="T44" fmla="*/ 0 w 43"/>
                <a:gd name="T45" fmla="*/ 0 h 185"/>
                <a:gd name="T46" fmla="*/ 4 w 43"/>
                <a:gd name="T47" fmla="*/ 7 h 185"/>
                <a:gd name="T48" fmla="*/ 11 w 43"/>
                <a:gd name="T49" fmla="*/ 14 h 185"/>
                <a:gd name="T50" fmla="*/ 16 w 43"/>
                <a:gd name="T51" fmla="*/ 19 h 185"/>
                <a:gd name="T52" fmla="*/ 23 w 43"/>
                <a:gd name="T53" fmla="*/ 28 h 185"/>
                <a:gd name="T54" fmla="*/ 27 w 43"/>
                <a:gd name="T55" fmla="*/ 37 h 185"/>
                <a:gd name="T56" fmla="*/ 29 w 43"/>
                <a:gd name="T57" fmla="*/ 44 h 185"/>
                <a:gd name="T58" fmla="*/ 32 w 43"/>
                <a:gd name="T59" fmla="*/ 49 h 185"/>
                <a:gd name="T60" fmla="*/ 34 w 43"/>
                <a:gd name="T61" fmla="*/ 59 h 185"/>
                <a:gd name="T62" fmla="*/ 36 w 43"/>
                <a:gd name="T63" fmla="*/ 66 h 185"/>
                <a:gd name="T64" fmla="*/ 38 w 43"/>
                <a:gd name="T65" fmla="*/ 77 h 185"/>
                <a:gd name="T66" fmla="*/ 38 w 43"/>
                <a:gd name="T67" fmla="*/ 89 h 185"/>
                <a:gd name="T68" fmla="*/ 41 w 43"/>
                <a:gd name="T69" fmla="*/ 103 h 185"/>
                <a:gd name="T70" fmla="*/ 43 w 43"/>
                <a:gd name="T71" fmla="*/ 112 h 185"/>
                <a:gd name="T72" fmla="*/ 43 w 43"/>
                <a:gd name="T73" fmla="*/ 129 h 185"/>
                <a:gd name="T74" fmla="*/ 43 w 43"/>
                <a:gd name="T75" fmla="*/ 138 h 185"/>
                <a:gd name="T76" fmla="*/ 41 w 43"/>
                <a:gd name="T77" fmla="*/ 150 h 185"/>
                <a:gd name="T78" fmla="*/ 38 w 43"/>
                <a:gd name="T79" fmla="*/ 157 h 185"/>
                <a:gd name="T80" fmla="*/ 38 w 43"/>
                <a:gd name="T81" fmla="*/ 162 h 185"/>
                <a:gd name="T82" fmla="*/ 36 w 43"/>
                <a:gd name="T83" fmla="*/ 169 h 185"/>
                <a:gd name="T84" fmla="*/ 34 w 43"/>
                <a:gd name="T85" fmla="*/ 173 h 185"/>
                <a:gd name="T86" fmla="*/ 29 w 43"/>
                <a:gd name="T87" fmla="*/ 178 h 185"/>
                <a:gd name="T88" fmla="*/ 29 w 43"/>
                <a:gd name="T89" fmla="*/ 183 h 18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43"/>
                <a:gd name="T136" fmla="*/ 0 h 185"/>
                <a:gd name="T137" fmla="*/ 43 w 43"/>
                <a:gd name="T138" fmla="*/ 185 h 18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43" h="185">
                  <a:moveTo>
                    <a:pt x="29" y="185"/>
                  </a:moveTo>
                  <a:lnTo>
                    <a:pt x="29" y="185"/>
                  </a:lnTo>
                  <a:lnTo>
                    <a:pt x="11" y="169"/>
                  </a:lnTo>
                  <a:lnTo>
                    <a:pt x="11" y="166"/>
                  </a:lnTo>
                  <a:lnTo>
                    <a:pt x="13" y="159"/>
                  </a:lnTo>
                  <a:lnTo>
                    <a:pt x="13" y="155"/>
                  </a:lnTo>
                  <a:lnTo>
                    <a:pt x="16" y="150"/>
                  </a:lnTo>
                  <a:lnTo>
                    <a:pt x="16" y="141"/>
                  </a:lnTo>
                  <a:lnTo>
                    <a:pt x="18" y="136"/>
                  </a:lnTo>
                  <a:lnTo>
                    <a:pt x="18" y="129"/>
                  </a:lnTo>
                  <a:lnTo>
                    <a:pt x="18" y="124"/>
                  </a:lnTo>
                  <a:lnTo>
                    <a:pt x="18" y="122"/>
                  </a:lnTo>
                  <a:lnTo>
                    <a:pt x="20" y="117"/>
                  </a:lnTo>
                  <a:lnTo>
                    <a:pt x="20" y="112"/>
                  </a:lnTo>
                  <a:lnTo>
                    <a:pt x="20" y="108"/>
                  </a:lnTo>
                  <a:lnTo>
                    <a:pt x="18" y="103"/>
                  </a:lnTo>
                  <a:lnTo>
                    <a:pt x="18" y="101"/>
                  </a:lnTo>
                  <a:lnTo>
                    <a:pt x="18" y="96"/>
                  </a:lnTo>
                  <a:lnTo>
                    <a:pt x="18" y="94"/>
                  </a:lnTo>
                  <a:lnTo>
                    <a:pt x="18" y="89"/>
                  </a:lnTo>
                  <a:lnTo>
                    <a:pt x="16" y="84"/>
                  </a:lnTo>
                  <a:lnTo>
                    <a:pt x="16" y="82"/>
                  </a:lnTo>
                  <a:lnTo>
                    <a:pt x="13" y="77"/>
                  </a:lnTo>
                  <a:lnTo>
                    <a:pt x="13" y="75"/>
                  </a:lnTo>
                  <a:lnTo>
                    <a:pt x="11" y="68"/>
                  </a:lnTo>
                  <a:lnTo>
                    <a:pt x="9" y="63"/>
                  </a:lnTo>
                  <a:lnTo>
                    <a:pt x="7" y="56"/>
                  </a:lnTo>
                  <a:lnTo>
                    <a:pt x="4" y="51"/>
                  </a:lnTo>
                  <a:lnTo>
                    <a:pt x="2" y="47"/>
                  </a:lnTo>
                  <a:lnTo>
                    <a:pt x="2" y="40"/>
                  </a:lnTo>
                  <a:lnTo>
                    <a:pt x="2" y="37"/>
                  </a:lnTo>
                  <a:lnTo>
                    <a:pt x="2" y="33"/>
                  </a:lnTo>
                  <a:lnTo>
                    <a:pt x="0" y="30"/>
                  </a:lnTo>
                  <a:lnTo>
                    <a:pt x="0" y="28"/>
                  </a:lnTo>
                  <a:lnTo>
                    <a:pt x="0" y="23"/>
                  </a:lnTo>
                  <a:lnTo>
                    <a:pt x="0" y="19"/>
                  </a:lnTo>
                  <a:lnTo>
                    <a:pt x="2" y="16"/>
                  </a:lnTo>
                  <a:lnTo>
                    <a:pt x="2" y="14"/>
                  </a:lnTo>
                  <a:lnTo>
                    <a:pt x="2" y="9"/>
                  </a:lnTo>
                  <a:lnTo>
                    <a:pt x="2" y="5"/>
                  </a:lnTo>
                  <a:lnTo>
                    <a:pt x="2" y="2"/>
                  </a:lnTo>
                  <a:lnTo>
                    <a:pt x="0" y="0"/>
                  </a:lnTo>
                  <a:lnTo>
                    <a:pt x="2" y="2"/>
                  </a:lnTo>
                  <a:lnTo>
                    <a:pt x="4" y="7"/>
                  </a:lnTo>
                  <a:lnTo>
                    <a:pt x="9" y="9"/>
                  </a:lnTo>
                  <a:lnTo>
                    <a:pt x="11" y="14"/>
                  </a:lnTo>
                  <a:lnTo>
                    <a:pt x="13" y="16"/>
                  </a:lnTo>
                  <a:lnTo>
                    <a:pt x="16" y="19"/>
                  </a:lnTo>
                  <a:lnTo>
                    <a:pt x="20" y="26"/>
                  </a:lnTo>
                  <a:lnTo>
                    <a:pt x="23" y="28"/>
                  </a:lnTo>
                  <a:lnTo>
                    <a:pt x="25" y="35"/>
                  </a:lnTo>
                  <a:lnTo>
                    <a:pt x="27" y="37"/>
                  </a:lnTo>
                  <a:lnTo>
                    <a:pt x="29" y="40"/>
                  </a:lnTo>
                  <a:lnTo>
                    <a:pt x="29" y="44"/>
                  </a:lnTo>
                  <a:lnTo>
                    <a:pt x="29" y="47"/>
                  </a:lnTo>
                  <a:lnTo>
                    <a:pt x="32" y="49"/>
                  </a:lnTo>
                  <a:lnTo>
                    <a:pt x="34" y="54"/>
                  </a:lnTo>
                  <a:lnTo>
                    <a:pt x="34" y="59"/>
                  </a:lnTo>
                  <a:lnTo>
                    <a:pt x="36" y="63"/>
                  </a:lnTo>
                  <a:lnTo>
                    <a:pt x="36" y="66"/>
                  </a:lnTo>
                  <a:lnTo>
                    <a:pt x="38" y="73"/>
                  </a:lnTo>
                  <a:lnTo>
                    <a:pt x="38" y="77"/>
                  </a:lnTo>
                  <a:lnTo>
                    <a:pt x="38" y="84"/>
                  </a:lnTo>
                  <a:lnTo>
                    <a:pt x="38" y="89"/>
                  </a:lnTo>
                  <a:lnTo>
                    <a:pt x="41" y="94"/>
                  </a:lnTo>
                  <a:lnTo>
                    <a:pt x="41" y="103"/>
                  </a:lnTo>
                  <a:lnTo>
                    <a:pt x="41" y="108"/>
                  </a:lnTo>
                  <a:lnTo>
                    <a:pt x="43" y="112"/>
                  </a:lnTo>
                  <a:lnTo>
                    <a:pt x="43" y="119"/>
                  </a:lnTo>
                  <a:lnTo>
                    <a:pt x="43" y="129"/>
                  </a:lnTo>
                  <a:lnTo>
                    <a:pt x="43" y="134"/>
                  </a:lnTo>
                  <a:lnTo>
                    <a:pt x="43" y="138"/>
                  </a:lnTo>
                  <a:lnTo>
                    <a:pt x="41" y="145"/>
                  </a:lnTo>
                  <a:lnTo>
                    <a:pt x="41" y="150"/>
                  </a:lnTo>
                  <a:lnTo>
                    <a:pt x="38" y="152"/>
                  </a:lnTo>
                  <a:lnTo>
                    <a:pt x="38" y="157"/>
                  </a:lnTo>
                  <a:lnTo>
                    <a:pt x="38" y="159"/>
                  </a:lnTo>
                  <a:lnTo>
                    <a:pt x="38" y="162"/>
                  </a:lnTo>
                  <a:lnTo>
                    <a:pt x="38" y="166"/>
                  </a:lnTo>
                  <a:lnTo>
                    <a:pt x="36" y="169"/>
                  </a:lnTo>
                  <a:lnTo>
                    <a:pt x="36" y="171"/>
                  </a:lnTo>
                  <a:lnTo>
                    <a:pt x="34" y="173"/>
                  </a:lnTo>
                  <a:lnTo>
                    <a:pt x="32" y="178"/>
                  </a:lnTo>
                  <a:lnTo>
                    <a:pt x="29" y="178"/>
                  </a:lnTo>
                  <a:lnTo>
                    <a:pt x="29" y="180"/>
                  </a:lnTo>
                  <a:lnTo>
                    <a:pt x="29" y="183"/>
                  </a:lnTo>
                  <a:lnTo>
                    <a:pt x="29" y="185"/>
                  </a:lnTo>
                  <a:close/>
                </a:path>
              </a:pathLst>
            </a:custGeom>
            <a:solidFill>
              <a:srgbClr val="4C4C4C"/>
            </a:solidFill>
            <a:ln w="9525">
              <a:noFill/>
              <a:round/>
              <a:headEnd/>
              <a:tailEnd/>
            </a:ln>
          </p:spPr>
          <p:txBody>
            <a:bodyPr lIns="0" tIns="0" rIns="0"/>
            <a:lstStyle/>
            <a:p>
              <a:endParaRPr lang="zh-CN" altLang="en-US"/>
            </a:p>
          </p:txBody>
        </p:sp>
        <p:sp>
          <p:nvSpPr>
            <p:cNvPr id="1370" name="Freeform 109"/>
            <p:cNvSpPr>
              <a:spLocks/>
            </p:cNvSpPr>
            <p:nvPr/>
          </p:nvSpPr>
          <p:spPr bwMode="auto">
            <a:xfrm flipH="1">
              <a:off x="863" y="2138"/>
              <a:ext cx="23" cy="3"/>
            </a:xfrm>
            <a:custGeom>
              <a:avLst/>
              <a:gdLst>
                <a:gd name="T0" fmla="*/ 0 w 55"/>
                <a:gd name="T1" fmla="*/ 10 h 10"/>
                <a:gd name="T2" fmla="*/ 0 w 55"/>
                <a:gd name="T3" fmla="*/ 10 h 10"/>
                <a:gd name="T4" fmla="*/ 25 w 55"/>
                <a:gd name="T5" fmla="*/ 0 h 10"/>
                <a:gd name="T6" fmla="*/ 55 w 55"/>
                <a:gd name="T7" fmla="*/ 3 h 10"/>
                <a:gd name="T8" fmla="*/ 27 w 55"/>
                <a:gd name="T9" fmla="*/ 10 h 10"/>
                <a:gd name="T10" fmla="*/ 0 w 55"/>
                <a:gd name="T11" fmla="*/ 10 h 10"/>
                <a:gd name="T12" fmla="*/ 0 60000 65536"/>
                <a:gd name="T13" fmla="*/ 0 60000 65536"/>
                <a:gd name="T14" fmla="*/ 0 60000 65536"/>
                <a:gd name="T15" fmla="*/ 0 60000 65536"/>
                <a:gd name="T16" fmla="*/ 0 60000 65536"/>
                <a:gd name="T17" fmla="*/ 0 60000 65536"/>
                <a:gd name="T18" fmla="*/ 0 w 55"/>
                <a:gd name="T19" fmla="*/ 0 h 10"/>
                <a:gd name="T20" fmla="*/ 55 w 55"/>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55" h="10">
                  <a:moveTo>
                    <a:pt x="0" y="10"/>
                  </a:moveTo>
                  <a:lnTo>
                    <a:pt x="0" y="10"/>
                  </a:lnTo>
                  <a:lnTo>
                    <a:pt x="25" y="0"/>
                  </a:lnTo>
                  <a:lnTo>
                    <a:pt x="55" y="3"/>
                  </a:lnTo>
                  <a:lnTo>
                    <a:pt x="27" y="10"/>
                  </a:lnTo>
                  <a:lnTo>
                    <a:pt x="0" y="10"/>
                  </a:lnTo>
                  <a:close/>
                </a:path>
              </a:pathLst>
            </a:custGeom>
            <a:solidFill>
              <a:srgbClr val="4C4C4C"/>
            </a:solidFill>
            <a:ln w="9525">
              <a:noFill/>
              <a:round/>
              <a:headEnd/>
              <a:tailEnd/>
            </a:ln>
          </p:spPr>
          <p:txBody>
            <a:bodyPr lIns="0" tIns="0" rIns="0"/>
            <a:lstStyle/>
            <a:p>
              <a:endParaRPr lang="zh-CN" altLang="en-US"/>
            </a:p>
          </p:txBody>
        </p:sp>
        <p:sp>
          <p:nvSpPr>
            <p:cNvPr id="1371" name="Freeform 110"/>
            <p:cNvSpPr>
              <a:spLocks/>
            </p:cNvSpPr>
            <p:nvPr/>
          </p:nvSpPr>
          <p:spPr bwMode="auto">
            <a:xfrm flipH="1">
              <a:off x="873" y="2141"/>
              <a:ext cx="13" cy="7"/>
            </a:xfrm>
            <a:custGeom>
              <a:avLst/>
              <a:gdLst>
                <a:gd name="T0" fmla="*/ 0 w 30"/>
                <a:gd name="T1" fmla="*/ 0 h 18"/>
                <a:gd name="T2" fmla="*/ 0 w 30"/>
                <a:gd name="T3" fmla="*/ 0 h 18"/>
                <a:gd name="T4" fmla="*/ 5 w 30"/>
                <a:gd name="T5" fmla="*/ 18 h 18"/>
                <a:gd name="T6" fmla="*/ 30 w 30"/>
                <a:gd name="T7" fmla="*/ 16 h 18"/>
                <a:gd name="T8" fmla="*/ 30 w 30"/>
                <a:gd name="T9" fmla="*/ 0 h 18"/>
                <a:gd name="T10" fmla="*/ 0 w 30"/>
                <a:gd name="T11" fmla="*/ 0 h 18"/>
                <a:gd name="T12" fmla="*/ 0 60000 65536"/>
                <a:gd name="T13" fmla="*/ 0 60000 65536"/>
                <a:gd name="T14" fmla="*/ 0 60000 65536"/>
                <a:gd name="T15" fmla="*/ 0 60000 65536"/>
                <a:gd name="T16" fmla="*/ 0 60000 65536"/>
                <a:gd name="T17" fmla="*/ 0 60000 65536"/>
                <a:gd name="T18" fmla="*/ 0 w 30"/>
                <a:gd name="T19" fmla="*/ 0 h 18"/>
                <a:gd name="T20" fmla="*/ 30 w 30"/>
                <a:gd name="T21" fmla="*/ 18 h 18"/>
              </a:gdLst>
              <a:ahLst/>
              <a:cxnLst>
                <a:cxn ang="T12">
                  <a:pos x="T0" y="T1"/>
                </a:cxn>
                <a:cxn ang="T13">
                  <a:pos x="T2" y="T3"/>
                </a:cxn>
                <a:cxn ang="T14">
                  <a:pos x="T4" y="T5"/>
                </a:cxn>
                <a:cxn ang="T15">
                  <a:pos x="T6" y="T7"/>
                </a:cxn>
                <a:cxn ang="T16">
                  <a:pos x="T8" y="T9"/>
                </a:cxn>
                <a:cxn ang="T17">
                  <a:pos x="T10" y="T11"/>
                </a:cxn>
              </a:cxnLst>
              <a:rect l="T18" t="T19" r="T20" b="T21"/>
              <a:pathLst>
                <a:path w="30" h="18">
                  <a:moveTo>
                    <a:pt x="0" y="0"/>
                  </a:moveTo>
                  <a:lnTo>
                    <a:pt x="0" y="0"/>
                  </a:lnTo>
                  <a:lnTo>
                    <a:pt x="5" y="18"/>
                  </a:lnTo>
                  <a:lnTo>
                    <a:pt x="30" y="16"/>
                  </a:lnTo>
                  <a:lnTo>
                    <a:pt x="30" y="0"/>
                  </a:lnTo>
                  <a:lnTo>
                    <a:pt x="0" y="0"/>
                  </a:lnTo>
                  <a:close/>
                </a:path>
              </a:pathLst>
            </a:custGeom>
            <a:solidFill>
              <a:srgbClr val="000000"/>
            </a:solidFill>
            <a:ln w="9525">
              <a:noFill/>
              <a:round/>
              <a:headEnd/>
              <a:tailEnd/>
            </a:ln>
          </p:spPr>
          <p:txBody>
            <a:bodyPr lIns="0" tIns="0" rIns="0"/>
            <a:lstStyle/>
            <a:p>
              <a:endParaRPr lang="zh-CN" altLang="en-US"/>
            </a:p>
          </p:txBody>
        </p:sp>
        <p:sp>
          <p:nvSpPr>
            <p:cNvPr id="1372" name="Freeform 111"/>
            <p:cNvSpPr>
              <a:spLocks/>
            </p:cNvSpPr>
            <p:nvPr/>
          </p:nvSpPr>
          <p:spPr bwMode="auto">
            <a:xfrm flipH="1">
              <a:off x="862" y="2138"/>
              <a:ext cx="11" cy="9"/>
            </a:xfrm>
            <a:custGeom>
              <a:avLst/>
              <a:gdLst>
                <a:gd name="T0" fmla="*/ 25 w 27"/>
                <a:gd name="T1" fmla="*/ 0 h 26"/>
                <a:gd name="T2" fmla="*/ 25 w 27"/>
                <a:gd name="T3" fmla="*/ 0 h 26"/>
                <a:gd name="T4" fmla="*/ 27 w 27"/>
                <a:gd name="T5" fmla="*/ 17 h 26"/>
                <a:gd name="T6" fmla="*/ 0 w 27"/>
                <a:gd name="T7" fmla="*/ 26 h 26"/>
                <a:gd name="T8" fmla="*/ 0 w 27"/>
                <a:gd name="T9" fmla="*/ 10 h 26"/>
                <a:gd name="T10" fmla="*/ 25 w 27"/>
                <a:gd name="T11" fmla="*/ 0 h 26"/>
                <a:gd name="T12" fmla="*/ 0 60000 65536"/>
                <a:gd name="T13" fmla="*/ 0 60000 65536"/>
                <a:gd name="T14" fmla="*/ 0 60000 65536"/>
                <a:gd name="T15" fmla="*/ 0 60000 65536"/>
                <a:gd name="T16" fmla="*/ 0 60000 65536"/>
                <a:gd name="T17" fmla="*/ 0 60000 65536"/>
                <a:gd name="T18" fmla="*/ 0 w 27"/>
                <a:gd name="T19" fmla="*/ 0 h 26"/>
                <a:gd name="T20" fmla="*/ 27 w 27"/>
                <a:gd name="T21" fmla="*/ 26 h 26"/>
              </a:gdLst>
              <a:ahLst/>
              <a:cxnLst>
                <a:cxn ang="T12">
                  <a:pos x="T0" y="T1"/>
                </a:cxn>
                <a:cxn ang="T13">
                  <a:pos x="T2" y="T3"/>
                </a:cxn>
                <a:cxn ang="T14">
                  <a:pos x="T4" y="T5"/>
                </a:cxn>
                <a:cxn ang="T15">
                  <a:pos x="T6" y="T7"/>
                </a:cxn>
                <a:cxn ang="T16">
                  <a:pos x="T8" y="T9"/>
                </a:cxn>
                <a:cxn ang="T17">
                  <a:pos x="T10" y="T11"/>
                </a:cxn>
              </a:cxnLst>
              <a:rect l="T18" t="T19" r="T20" b="T21"/>
              <a:pathLst>
                <a:path w="27" h="26">
                  <a:moveTo>
                    <a:pt x="25" y="0"/>
                  </a:moveTo>
                  <a:lnTo>
                    <a:pt x="25" y="0"/>
                  </a:lnTo>
                  <a:lnTo>
                    <a:pt x="27" y="17"/>
                  </a:lnTo>
                  <a:lnTo>
                    <a:pt x="0" y="26"/>
                  </a:lnTo>
                  <a:lnTo>
                    <a:pt x="0" y="10"/>
                  </a:lnTo>
                  <a:lnTo>
                    <a:pt x="25" y="0"/>
                  </a:lnTo>
                  <a:close/>
                </a:path>
              </a:pathLst>
            </a:custGeom>
            <a:solidFill>
              <a:srgbClr val="656565"/>
            </a:solidFill>
            <a:ln w="9525">
              <a:noFill/>
              <a:round/>
              <a:headEnd/>
              <a:tailEnd/>
            </a:ln>
          </p:spPr>
          <p:txBody>
            <a:bodyPr lIns="0" tIns="0" rIns="0"/>
            <a:lstStyle/>
            <a:p>
              <a:endParaRPr lang="zh-CN" altLang="en-US"/>
            </a:p>
          </p:txBody>
        </p:sp>
        <p:sp>
          <p:nvSpPr>
            <p:cNvPr id="1373" name="Freeform 112"/>
            <p:cNvSpPr>
              <a:spLocks/>
            </p:cNvSpPr>
            <p:nvPr/>
          </p:nvSpPr>
          <p:spPr bwMode="auto">
            <a:xfrm flipH="1">
              <a:off x="862" y="2138"/>
              <a:ext cx="11" cy="9"/>
            </a:xfrm>
            <a:custGeom>
              <a:avLst/>
              <a:gdLst>
                <a:gd name="T0" fmla="*/ 25 w 27"/>
                <a:gd name="T1" fmla="*/ 0 h 26"/>
                <a:gd name="T2" fmla="*/ 27 w 27"/>
                <a:gd name="T3" fmla="*/ 17 h 26"/>
                <a:gd name="T4" fmla="*/ 0 w 27"/>
                <a:gd name="T5" fmla="*/ 26 h 26"/>
                <a:gd name="T6" fmla="*/ 0 w 27"/>
                <a:gd name="T7" fmla="*/ 10 h 26"/>
                <a:gd name="T8" fmla="*/ 25 w 27"/>
                <a:gd name="T9" fmla="*/ 0 h 26"/>
                <a:gd name="T10" fmla="*/ 0 60000 65536"/>
                <a:gd name="T11" fmla="*/ 0 60000 65536"/>
                <a:gd name="T12" fmla="*/ 0 60000 65536"/>
                <a:gd name="T13" fmla="*/ 0 60000 65536"/>
                <a:gd name="T14" fmla="*/ 0 60000 65536"/>
                <a:gd name="T15" fmla="*/ 0 w 27"/>
                <a:gd name="T16" fmla="*/ 0 h 26"/>
                <a:gd name="T17" fmla="*/ 27 w 27"/>
                <a:gd name="T18" fmla="*/ 26 h 26"/>
              </a:gdLst>
              <a:ahLst/>
              <a:cxnLst>
                <a:cxn ang="T10">
                  <a:pos x="T0" y="T1"/>
                </a:cxn>
                <a:cxn ang="T11">
                  <a:pos x="T2" y="T3"/>
                </a:cxn>
                <a:cxn ang="T12">
                  <a:pos x="T4" y="T5"/>
                </a:cxn>
                <a:cxn ang="T13">
                  <a:pos x="T6" y="T7"/>
                </a:cxn>
                <a:cxn ang="T14">
                  <a:pos x="T8" y="T9"/>
                </a:cxn>
              </a:cxnLst>
              <a:rect l="T15" t="T16" r="T17" b="T18"/>
              <a:pathLst>
                <a:path w="27" h="26">
                  <a:moveTo>
                    <a:pt x="25" y="0"/>
                  </a:moveTo>
                  <a:lnTo>
                    <a:pt x="27" y="17"/>
                  </a:lnTo>
                  <a:lnTo>
                    <a:pt x="0" y="26"/>
                  </a:lnTo>
                  <a:lnTo>
                    <a:pt x="0" y="10"/>
                  </a:lnTo>
                  <a:lnTo>
                    <a:pt x="25" y="0"/>
                  </a:lnTo>
                </a:path>
              </a:pathLst>
            </a:custGeom>
            <a:noFill/>
            <a:ln w="0">
              <a:solidFill>
                <a:srgbClr val="000000"/>
              </a:solidFill>
              <a:round/>
              <a:headEnd/>
              <a:tailEnd/>
            </a:ln>
          </p:spPr>
          <p:txBody>
            <a:bodyPr lIns="0" tIns="0" rIns="0"/>
            <a:lstStyle/>
            <a:p>
              <a:endParaRPr lang="zh-CN" altLang="en-US"/>
            </a:p>
          </p:txBody>
        </p:sp>
        <p:sp>
          <p:nvSpPr>
            <p:cNvPr id="1374" name="Freeform 113"/>
            <p:cNvSpPr>
              <a:spLocks/>
            </p:cNvSpPr>
            <p:nvPr/>
          </p:nvSpPr>
          <p:spPr bwMode="auto">
            <a:xfrm flipH="1">
              <a:off x="860" y="2139"/>
              <a:ext cx="12" cy="7"/>
            </a:xfrm>
            <a:custGeom>
              <a:avLst/>
              <a:gdLst>
                <a:gd name="T0" fmla="*/ 21 w 27"/>
                <a:gd name="T1" fmla="*/ 2 h 19"/>
                <a:gd name="T2" fmla="*/ 21 w 27"/>
                <a:gd name="T3" fmla="*/ 2 h 19"/>
                <a:gd name="T4" fmla="*/ 0 w 27"/>
                <a:gd name="T5" fmla="*/ 7 h 19"/>
                <a:gd name="T6" fmla="*/ 0 w 27"/>
                <a:gd name="T7" fmla="*/ 19 h 19"/>
                <a:gd name="T8" fmla="*/ 9 w 27"/>
                <a:gd name="T9" fmla="*/ 19 h 19"/>
                <a:gd name="T10" fmla="*/ 27 w 27"/>
                <a:gd name="T11" fmla="*/ 12 h 19"/>
                <a:gd name="T12" fmla="*/ 27 w 27"/>
                <a:gd name="T13" fmla="*/ 0 h 19"/>
                <a:gd name="T14" fmla="*/ 21 w 27"/>
                <a:gd name="T15" fmla="*/ 2 h 19"/>
                <a:gd name="T16" fmla="*/ 0 60000 65536"/>
                <a:gd name="T17" fmla="*/ 0 60000 65536"/>
                <a:gd name="T18" fmla="*/ 0 60000 65536"/>
                <a:gd name="T19" fmla="*/ 0 60000 65536"/>
                <a:gd name="T20" fmla="*/ 0 60000 65536"/>
                <a:gd name="T21" fmla="*/ 0 60000 65536"/>
                <a:gd name="T22" fmla="*/ 0 60000 65536"/>
                <a:gd name="T23" fmla="*/ 0 60000 65536"/>
                <a:gd name="T24" fmla="*/ 0 w 27"/>
                <a:gd name="T25" fmla="*/ 0 h 19"/>
                <a:gd name="T26" fmla="*/ 27 w 27"/>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 h="19">
                  <a:moveTo>
                    <a:pt x="21" y="2"/>
                  </a:moveTo>
                  <a:lnTo>
                    <a:pt x="21" y="2"/>
                  </a:lnTo>
                  <a:lnTo>
                    <a:pt x="0" y="7"/>
                  </a:lnTo>
                  <a:lnTo>
                    <a:pt x="0" y="19"/>
                  </a:lnTo>
                  <a:lnTo>
                    <a:pt x="9" y="19"/>
                  </a:lnTo>
                  <a:lnTo>
                    <a:pt x="27" y="12"/>
                  </a:lnTo>
                  <a:lnTo>
                    <a:pt x="27" y="0"/>
                  </a:lnTo>
                  <a:lnTo>
                    <a:pt x="21" y="2"/>
                  </a:lnTo>
                  <a:close/>
                </a:path>
              </a:pathLst>
            </a:custGeom>
            <a:solidFill>
              <a:srgbClr val="E5E5E5"/>
            </a:solidFill>
            <a:ln w="9525">
              <a:noFill/>
              <a:round/>
              <a:headEnd/>
              <a:tailEnd/>
            </a:ln>
          </p:spPr>
          <p:txBody>
            <a:bodyPr lIns="0" tIns="0" rIns="0"/>
            <a:lstStyle/>
            <a:p>
              <a:endParaRPr lang="zh-CN" altLang="en-US"/>
            </a:p>
          </p:txBody>
        </p:sp>
        <p:sp>
          <p:nvSpPr>
            <p:cNvPr id="1375" name="Freeform 114"/>
            <p:cNvSpPr>
              <a:spLocks/>
            </p:cNvSpPr>
            <p:nvPr/>
          </p:nvSpPr>
          <p:spPr bwMode="auto">
            <a:xfrm flipH="1">
              <a:off x="860" y="2139"/>
              <a:ext cx="12" cy="7"/>
            </a:xfrm>
            <a:custGeom>
              <a:avLst/>
              <a:gdLst>
                <a:gd name="T0" fmla="*/ 21 w 27"/>
                <a:gd name="T1" fmla="*/ 2 h 19"/>
                <a:gd name="T2" fmla="*/ 0 w 27"/>
                <a:gd name="T3" fmla="*/ 7 h 19"/>
                <a:gd name="T4" fmla="*/ 0 w 27"/>
                <a:gd name="T5" fmla="*/ 19 h 19"/>
                <a:gd name="T6" fmla="*/ 9 w 27"/>
                <a:gd name="T7" fmla="*/ 19 h 19"/>
                <a:gd name="T8" fmla="*/ 27 w 27"/>
                <a:gd name="T9" fmla="*/ 12 h 19"/>
                <a:gd name="T10" fmla="*/ 27 w 27"/>
                <a:gd name="T11" fmla="*/ 0 h 19"/>
                <a:gd name="T12" fmla="*/ 21 w 27"/>
                <a:gd name="T13" fmla="*/ 2 h 19"/>
                <a:gd name="T14" fmla="*/ 0 60000 65536"/>
                <a:gd name="T15" fmla="*/ 0 60000 65536"/>
                <a:gd name="T16" fmla="*/ 0 60000 65536"/>
                <a:gd name="T17" fmla="*/ 0 60000 65536"/>
                <a:gd name="T18" fmla="*/ 0 60000 65536"/>
                <a:gd name="T19" fmla="*/ 0 60000 65536"/>
                <a:gd name="T20" fmla="*/ 0 60000 65536"/>
                <a:gd name="T21" fmla="*/ 0 w 27"/>
                <a:gd name="T22" fmla="*/ 0 h 19"/>
                <a:gd name="T23" fmla="*/ 27 w 27"/>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 h="19">
                  <a:moveTo>
                    <a:pt x="21" y="2"/>
                  </a:moveTo>
                  <a:lnTo>
                    <a:pt x="0" y="7"/>
                  </a:lnTo>
                  <a:lnTo>
                    <a:pt x="0" y="19"/>
                  </a:lnTo>
                  <a:lnTo>
                    <a:pt x="9" y="19"/>
                  </a:lnTo>
                  <a:lnTo>
                    <a:pt x="27" y="12"/>
                  </a:lnTo>
                  <a:lnTo>
                    <a:pt x="27" y="0"/>
                  </a:lnTo>
                  <a:lnTo>
                    <a:pt x="21" y="2"/>
                  </a:lnTo>
                </a:path>
              </a:pathLst>
            </a:custGeom>
            <a:noFill/>
            <a:ln w="0">
              <a:solidFill>
                <a:srgbClr val="E5E5E5"/>
              </a:solidFill>
              <a:round/>
              <a:headEnd/>
              <a:tailEnd/>
            </a:ln>
          </p:spPr>
          <p:txBody>
            <a:bodyPr lIns="0" tIns="0" rIns="0"/>
            <a:lstStyle/>
            <a:p>
              <a:endParaRPr lang="zh-CN" altLang="en-US"/>
            </a:p>
          </p:txBody>
        </p:sp>
        <p:sp>
          <p:nvSpPr>
            <p:cNvPr id="1376" name="Freeform 115"/>
            <p:cNvSpPr>
              <a:spLocks/>
            </p:cNvSpPr>
            <p:nvPr/>
          </p:nvSpPr>
          <p:spPr bwMode="auto">
            <a:xfrm flipH="1">
              <a:off x="864" y="2139"/>
              <a:ext cx="21" cy="2"/>
            </a:xfrm>
            <a:custGeom>
              <a:avLst/>
              <a:gdLst>
                <a:gd name="T0" fmla="*/ 0 w 49"/>
                <a:gd name="T1" fmla="*/ 7 h 7"/>
                <a:gd name="T2" fmla="*/ 27 w 49"/>
                <a:gd name="T3" fmla="*/ 7 h 7"/>
                <a:gd name="T4" fmla="*/ 49 w 49"/>
                <a:gd name="T5" fmla="*/ 0 h 7"/>
                <a:gd name="T6" fmla="*/ 0 60000 65536"/>
                <a:gd name="T7" fmla="*/ 0 60000 65536"/>
                <a:gd name="T8" fmla="*/ 0 60000 65536"/>
                <a:gd name="T9" fmla="*/ 0 w 49"/>
                <a:gd name="T10" fmla="*/ 0 h 7"/>
                <a:gd name="T11" fmla="*/ 49 w 49"/>
                <a:gd name="T12" fmla="*/ 7 h 7"/>
              </a:gdLst>
              <a:ahLst/>
              <a:cxnLst>
                <a:cxn ang="T6">
                  <a:pos x="T0" y="T1"/>
                </a:cxn>
                <a:cxn ang="T7">
                  <a:pos x="T2" y="T3"/>
                </a:cxn>
                <a:cxn ang="T8">
                  <a:pos x="T4" y="T5"/>
                </a:cxn>
              </a:cxnLst>
              <a:rect l="T9" t="T10" r="T11" b="T12"/>
              <a:pathLst>
                <a:path w="49" h="7">
                  <a:moveTo>
                    <a:pt x="0" y="7"/>
                  </a:moveTo>
                  <a:lnTo>
                    <a:pt x="27" y="7"/>
                  </a:lnTo>
                  <a:lnTo>
                    <a:pt x="49" y="0"/>
                  </a:lnTo>
                </a:path>
              </a:pathLst>
            </a:custGeom>
            <a:noFill/>
            <a:ln w="0">
              <a:solidFill>
                <a:srgbClr val="FFFFFF"/>
              </a:solidFill>
              <a:round/>
              <a:headEnd/>
              <a:tailEnd/>
            </a:ln>
          </p:spPr>
          <p:txBody>
            <a:bodyPr lIns="0" tIns="0" rIns="0"/>
            <a:lstStyle/>
            <a:p>
              <a:endParaRPr lang="zh-CN" altLang="en-US"/>
            </a:p>
          </p:txBody>
        </p:sp>
        <p:sp>
          <p:nvSpPr>
            <p:cNvPr id="1377" name="Line 116"/>
            <p:cNvSpPr>
              <a:spLocks noChangeShapeType="1"/>
            </p:cNvSpPr>
            <p:nvPr/>
          </p:nvSpPr>
          <p:spPr bwMode="auto">
            <a:xfrm flipH="1">
              <a:off x="873" y="2141"/>
              <a:ext cx="2" cy="5"/>
            </a:xfrm>
            <a:prstGeom prst="line">
              <a:avLst/>
            </a:prstGeom>
            <a:noFill/>
            <a:ln w="0">
              <a:solidFill>
                <a:srgbClr val="FFFFFF"/>
              </a:solidFill>
              <a:round/>
              <a:headEnd/>
              <a:tailEnd/>
            </a:ln>
          </p:spPr>
          <p:txBody>
            <a:bodyPr lIns="0" tIns="0" rIns="0"/>
            <a:lstStyle/>
            <a:p>
              <a:endParaRPr lang="zh-CN" altLang="en-US"/>
            </a:p>
          </p:txBody>
        </p:sp>
        <p:sp>
          <p:nvSpPr>
            <p:cNvPr id="1378" name="Freeform 117"/>
            <p:cNvSpPr>
              <a:spLocks/>
            </p:cNvSpPr>
            <p:nvPr/>
          </p:nvSpPr>
          <p:spPr bwMode="auto">
            <a:xfrm flipH="1">
              <a:off x="882" y="2127"/>
              <a:ext cx="96" cy="91"/>
            </a:xfrm>
            <a:custGeom>
              <a:avLst/>
              <a:gdLst>
                <a:gd name="T0" fmla="*/ 0 w 221"/>
                <a:gd name="T1" fmla="*/ 56 h 244"/>
                <a:gd name="T2" fmla="*/ 16 w 221"/>
                <a:gd name="T3" fmla="*/ 96 h 244"/>
                <a:gd name="T4" fmla="*/ 18 w 221"/>
                <a:gd name="T5" fmla="*/ 127 h 244"/>
                <a:gd name="T6" fmla="*/ 20 w 221"/>
                <a:gd name="T7" fmla="*/ 148 h 244"/>
                <a:gd name="T8" fmla="*/ 23 w 221"/>
                <a:gd name="T9" fmla="*/ 169 h 244"/>
                <a:gd name="T10" fmla="*/ 27 w 221"/>
                <a:gd name="T11" fmla="*/ 181 h 244"/>
                <a:gd name="T12" fmla="*/ 27 w 221"/>
                <a:gd name="T13" fmla="*/ 195 h 244"/>
                <a:gd name="T14" fmla="*/ 32 w 221"/>
                <a:gd name="T15" fmla="*/ 199 h 244"/>
                <a:gd name="T16" fmla="*/ 34 w 221"/>
                <a:gd name="T17" fmla="*/ 204 h 244"/>
                <a:gd name="T18" fmla="*/ 34 w 221"/>
                <a:gd name="T19" fmla="*/ 206 h 244"/>
                <a:gd name="T20" fmla="*/ 36 w 221"/>
                <a:gd name="T21" fmla="*/ 206 h 244"/>
                <a:gd name="T22" fmla="*/ 38 w 221"/>
                <a:gd name="T23" fmla="*/ 209 h 244"/>
                <a:gd name="T24" fmla="*/ 50 w 221"/>
                <a:gd name="T25" fmla="*/ 216 h 244"/>
                <a:gd name="T26" fmla="*/ 63 w 221"/>
                <a:gd name="T27" fmla="*/ 225 h 244"/>
                <a:gd name="T28" fmla="*/ 75 w 221"/>
                <a:gd name="T29" fmla="*/ 230 h 244"/>
                <a:gd name="T30" fmla="*/ 86 w 221"/>
                <a:gd name="T31" fmla="*/ 235 h 244"/>
                <a:gd name="T32" fmla="*/ 97 w 221"/>
                <a:gd name="T33" fmla="*/ 239 h 244"/>
                <a:gd name="T34" fmla="*/ 104 w 221"/>
                <a:gd name="T35" fmla="*/ 244 h 244"/>
                <a:gd name="T36" fmla="*/ 108 w 221"/>
                <a:gd name="T37" fmla="*/ 244 h 244"/>
                <a:gd name="T38" fmla="*/ 210 w 221"/>
                <a:gd name="T39" fmla="*/ 127 h 244"/>
                <a:gd name="T40" fmla="*/ 210 w 221"/>
                <a:gd name="T41" fmla="*/ 122 h 244"/>
                <a:gd name="T42" fmla="*/ 215 w 221"/>
                <a:gd name="T43" fmla="*/ 115 h 244"/>
                <a:gd name="T44" fmla="*/ 215 w 221"/>
                <a:gd name="T45" fmla="*/ 113 h 244"/>
                <a:gd name="T46" fmla="*/ 219 w 221"/>
                <a:gd name="T47" fmla="*/ 101 h 244"/>
                <a:gd name="T48" fmla="*/ 219 w 221"/>
                <a:gd name="T49" fmla="*/ 94 h 244"/>
                <a:gd name="T50" fmla="*/ 219 w 221"/>
                <a:gd name="T51" fmla="*/ 87 h 244"/>
                <a:gd name="T52" fmla="*/ 221 w 221"/>
                <a:gd name="T53" fmla="*/ 80 h 244"/>
                <a:gd name="T54" fmla="*/ 219 w 221"/>
                <a:gd name="T55" fmla="*/ 73 h 244"/>
                <a:gd name="T56" fmla="*/ 219 w 221"/>
                <a:gd name="T57" fmla="*/ 63 h 244"/>
                <a:gd name="T58" fmla="*/ 219 w 221"/>
                <a:gd name="T59" fmla="*/ 54 h 244"/>
                <a:gd name="T60" fmla="*/ 217 w 221"/>
                <a:gd name="T61" fmla="*/ 45 h 244"/>
                <a:gd name="T62" fmla="*/ 212 w 221"/>
                <a:gd name="T63" fmla="*/ 35 h 244"/>
                <a:gd name="T64" fmla="*/ 206 w 221"/>
                <a:gd name="T65" fmla="*/ 16 h 244"/>
                <a:gd name="T66" fmla="*/ 201 w 221"/>
                <a:gd name="T67" fmla="*/ 5 h 244"/>
                <a:gd name="T68" fmla="*/ 0 w 221"/>
                <a:gd name="T69" fmla="*/ 56 h 24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21"/>
                <a:gd name="T106" fmla="*/ 0 h 244"/>
                <a:gd name="T107" fmla="*/ 221 w 221"/>
                <a:gd name="T108" fmla="*/ 244 h 24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21" h="244">
                  <a:moveTo>
                    <a:pt x="0" y="56"/>
                  </a:moveTo>
                  <a:lnTo>
                    <a:pt x="0" y="56"/>
                  </a:lnTo>
                  <a:lnTo>
                    <a:pt x="16" y="91"/>
                  </a:lnTo>
                  <a:lnTo>
                    <a:pt x="16" y="96"/>
                  </a:lnTo>
                  <a:lnTo>
                    <a:pt x="18" y="110"/>
                  </a:lnTo>
                  <a:lnTo>
                    <a:pt x="18" y="127"/>
                  </a:lnTo>
                  <a:lnTo>
                    <a:pt x="18" y="136"/>
                  </a:lnTo>
                  <a:lnTo>
                    <a:pt x="20" y="148"/>
                  </a:lnTo>
                  <a:lnTo>
                    <a:pt x="23" y="157"/>
                  </a:lnTo>
                  <a:lnTo>
                    <a:pt x="23" y="169"/>
                  </a:lnTo>
                  <a:lnTo>
                    <a:pt x="25" y="178"/>
                  </a:lnTo>
                  <a:lnTo>
                    <a:pt x="27" y="181"/>
                  </a:lnTo>
                  <a:lnTo>
                    <a:pt x="27" y="188"/>
                  </a:lnTo>
                  <a:lnTo>
                    <a:pt x="27" y="195"/>
                  </a:lnTo>
                  <a:lnTo>
                    <a:pt x="29" y="197"/>
                  </a:lnTo>
                  <a:lnTo>
                    <a:pt x="32" y="199"/>
                  </a:lnTo>
                  <a:lnTo>
                    <a:pt x="32" y="204"/>
                  </a:lnTo>
                  <a:lnTo>
                    <a:pt x="34" y="204"/>
                  </a:lnTo>
                  <a:lnTo>
                    <a:pt x="34" y="206"/>
                  </a:lnTo>
                  <a:lnTo>
                    <a:pt x="36" y="206"/>
                  </a:lnTo>
                  <a:lnTo>
                    <a:pt x="38" y="209"/>
                  </a:lnTo>
                  <a:lnTo>
                    <a:pt x="43" y="211"/>
                  </a:lnTo>
                  <a:lnTo>
                    <a:pt x="50" y="216"/>
                  </a:lnTo>
                  <a:lnTo>
                    <a:pt x="59" y="220"/>
                  </a:lnTo>
                  <a:lnTo>
                    <a:pt x="63" y="225"/>
                  </a:lnTo>
                  <a:lnTo>
                    <a:pt x="70" y="225"/>
                  </a:lnTo>
                  <a:lnTo>
                    <a:pt x="75" y="230"/>
                  </a:lnTo>
                  <a:lnTo>
                    <a:pt x="81" y="232"/>
                  </a:lnTo>
                  <a:lnTo>
                    <a:pt x="86" y="235"/>
                  </a:lnTo>
                  <a:lnTo>
                    <a:pt x="90" y="237"/>
                  </a:lnTo>
                  <a:lnTo>
                    <a:pt x="97" y="239"/>
                  </a:lnTo>
                  <a:lnTo>
                    <a:pt x="102" y="242"/>
                  </a:lnTo>
                  <a:lnTo>
                    <a:pt x="104" y="244"/>
                  </a:lnTo>
                  <a:lnTo>
                    <a:pt x="108" y="244"/>
                  </a:lnTo>
                  <a:lnTo>
                    <a:pt x="113" y="244"/>
                  </a:lnTo>
                  <a:lnTo>
                    <a:pt x="210" y="127"/>
                  </a:lnTo>
                  <a:lnTo>
                    <a:pt x="210" y="124"/>
                  </a:lnTo>
                  <a:lnTo>
                    <a:pt x="210" y="122"/>
                  </a:lnTo>
                  <a:lnTo>
                    <a:pt x="212" y="120"/>
                  </a:lnTo>
                  <a:lnTo>
                    <a:pt x="215" y="115"/>
                  </a:lnTo>
                  <a:lnTo>
                    <a:pt x="215" y="113"/>
                  </a:lnTo>
                  <a:lnTo>
                    <a:pt x="217" y="106"/>
                  </a:lnTo>
                  <a:lnTo>
                    <a:pt x="219" y="101"/>
                  </a:lnTo>
                  <a:lnTo>
                    <a:pt x="219" y="99"/>
                  </a:lnTo>
                  <a:lnTo>
                    <a:pt x="219" y="94"/>
                  </a:lnTo>
                  <a:lnTo>
                    <a:pt x="219" y="91"/>
                  </a:lnTo>
                  <a:lnTo>
                    <a:pt x="219" y="87"/>
                  </a:lnTo>
                  <a:lnTo>
                    <a:pt x="219" y="84"/>
                  </a:lnTo>
                  <a:lnTo>
                    <a:pt x="221" y="80"/>
                  </a:lnTo>
                  <a:lnTo>
                    <a:pt x="221" y="75"/>
                  </a:lnTo>
                  <a:lnTo>
                    <a:pt x="219" y="73"/>
                  </a:lnTo>
                  <a:lnTo>
                    <a:pt x="219" y="68"/>
                  </a:lnTo>
                  <a:lnTo>
                    <a:pt x="219" y="63"/>
                  </a:lnTo>
                  <a:lnTo>
                    <a:pt x="219" y="59"/>
                  </a:lnTo>
                  <a:lnTo>
                    <a:pt x="219" y="54"/>
                  </a:lnTo>
                  <a:lnTo>
                    <a:pt x="219" y="49"/>
                  </a:lnTo>
                  <a:lnTo>
                    <a:pt x="217" y="45"/>
                  </a:lnTo>
                  <a:lnTo>
                    <a:pt x="215" y="38"/>
                  </a:lnTo>
                  <a:lnTo>
                    <a:pt x="212" y="35"/>
                  </a:lnTo>
                  <a:lnTo>
                    <a:pt x="210" y="26"/>
                  </a:lnTo>
                  <a:lnTo>
                    <a:pt x="206" y="16"/>
                  </a:lnTo>
                  <a:lnTo>
                    <a:pt x="201" y="9"/>
                  </a:lnTo>
                  <a:lnTo>
                    <a:pt x="201" y="5"/>
                  </a:lnTo>
                  <a:lnTo>
                    <a:pt x="199" y="0"/>
                  </a:lnTo>
                  <a:lnTo>
                    <a:pt x="0" y="56"/>
                  </a:lnTo>
                  <a:close/>
                </a:path>
              </a:pathLst>
            </a:custGeom>
            <a:solidFill>
              <a:srgbClr val="7F7F7F"/>
            </a:solidFill>
            <a:ln w="9525">
              <a:noFill/>
              <a:round/>
              <a:headEnd/>
              <a:tailEnd/>
            </a:ln>
          </p:spPr>
          <p:txBody>
            <a:bodyPr lIns="0" tIns="0" rIns="0"/>
            <a:lstStyle/>
            <a:p>
              <a:endParaRPr lang="zh-CN" altLang="en-US"/>
            </a:p>
          </p:txBody>
        </p:sp>
        <p:sp>
          <p:nvSpPr>
            <p:cNvPr id="1379" name="Freeform 118"/>
            <p:cNvSpPr>
              <a:spLocks/>
            </p:cNvSpPr>
            <p:nvPr/>
          </p:nvSpPr>
          <p:spPr bwMode="auto">
            <a:xfrm flipH="1">
              <a:off x="856" y="2152"/>
              <a:ext cx="75" cy="66"/>
            </a:xfrm>
            <a:custGeom>
              <a:avLst/>
              <a:gdLst>
                <a:gd name="T0" fmla="*/ 19 w 174"/>
                <a:gd name="T1" fmla="*/ 178 h 178"/>
                <a:gd name="T2" fmla="*/ 32 w 174"/>
                <a:gd name="T3" fmla="*/ 178 h 178"/>
                <a:gd name="T4" fmla="*/ 57 w 174"/>
                <a:gd name="T5" fmla="*/ 173 h 178"/>
                <a:gd name="T6" fmla="*/ 84 w 174"/>
                <a:gd name="T7" fmla="*/ 169 h 178"/>
                <a:gd name="T8" fmla="*/ 104 w 174"/>
                <a:gd name="T9" fmla="*/ 166 h 178"/>
                <a:gd name="T10" fmla="*/ 120 w 174"/>
                <a:gd name="T11" fmla="*/ 162 h 178"/>
                <a:gd name="T12" fmla="*/ 129 w 174"/>
                <a:gd name="T13" fmla="*/ 159 h 178"/>
                <a:gd name="T14" fmla="*/ 138 w 174"/>
                <a:gd name="T15" fmla="*/ 157 h 178"/>
                <a:gd name="T16" fmla="*/ 143 w 174"/>
                <a:gd name="T17" fmla="*/ 154 h 178"/>
                <a:gd name="T18" fmla="*/ 145 w 174"/>
                <a:gd name="T19" fmla="*/ 152 h 178"/>
                <a:gd name="T20" fmla="*/ 147 w 174"/>
                <a:gd name="T21" fmla="*/ 147 h 178"/>
                <a:gd name="T22" fmla="*/ 156 w 174"/>
                <a:gd name="T23" fmla="*/ 136 h 178"/>
                <a:gd name="T24" fmla="*/ 161 w 174"/>
                <a:gd name="T25" fmla="*/ 124 h 178"/>
                <a:gd name="T26" fmla="*/ 165 w 174"/>
                <a:gd name="T27" fmla="*/ 112 h 178"/>
                <a:gd name="T28" fmla="*/ 168 w 174"/>
                <a:gd name="T29" fmla="*/ 103 h 178"/>
                <a:gd name="T30" fmla="*/ 170 w 174"/>
                <a:gd name="T31" fmla="*/ 84 h 178"/>
                <a:gd name="T32" fmla="*/ 172 w 174"/>
                <a:gd name="T33" fmla="*/ 70 h 178"/>
                <a:gd name="T34" fmla="*/ 174 w 174"/>
                <a:gd name="T35" fmla="*/ 47 h 178"/>
                <a:gd name="T36" fmla="*/ 172 w 174"/>
                <a:gd name="T37" fmla="*/ 33 h 178"/>
                <a:gd name="T38" fmla="*/ 172 w 174"/>
                <a:gd name="T39" fmla="*/ 16 h 178"/>
                <a:gd name="T40" fmla="*/ 168 w 174"/>
                <a:gd name="T41" fmla="*/ 0 h 178"/>
                <a:gd name="T42" fmla="*/ 168 w 174"/>
                <a:gd name="T43" fmla="*/ 21 h 178"/>
                <a:gd name="T44" fmla="*/ 168 w 174"/>
                <a:gd name="T45" fmla="*/ 42 h 178"/>
                <a:gd name="T46" fmla="*/ 165 w 174"/>
                <a:gd name="T47" fmla="*/ 61 h 178"/>
                <a:gd name="T48" fmla="*/ 163 w 174"/>
                <a:gd name="T49" fmla="*/ 70 h 178"/>
                <a:gd name="T50" fmla="*/ 159 w 174"/>
                <a:gd name="T51" fmla="*/ 82 h 178"/>
                <a:gd name="T52" fmla="*/ 156 w 174"/>
                <a:gd name="T53" fmla="*/ 89 h 178"/>
                <a:gd name="T54" fmla="*/ 140 w 174"/>
                <a:gd name="T55" fmla="*/ 93 h 178"/>
                <a:gd name="T56" fmla="*/ 113 w 174"/>
                <a:gd name="T57" fmla="*/ 101 h 178"/>
                <a:gd name="T58" fmla="*/ 104 w 174"/>
                <a:gd name="T59" fmla="*/ 101 h 178"/>
                <a:gd name="T60" fmla="*/ 102 w 174"/>
                <a:gd name="T61" fmla="*/ 101 h 178"/>
                <a:gd name="T62" fmla="*/ 100 w 174"/>
                <a:gd name="T63" fmla="*/ 101 h 178"/>
                <a:gd name="T64" fmla="*/ 100 w 174"/>
                <a:gd name="T65" fmla="*/ 96 h 178"/>
                <a:gd name="T66" fmla="*/ 100 w 174"/>
                <a:gd name="T67" fmla="*/ 86 h 178"/>
                <a:gd name="T68" fmla="*/ 102 w 174"/>
                <a:gd name="T69" fmla="*/ 72 h 178"/>
                <a:gd name="T70" fmla="*/ 102 w 174"/>
                <a:gd name="T71" fmla="*/ 63 h 178"/>
                <a:gd name="T72" fmla="*/ 102 w 174"/>
                <a:gd name="T73" fmla="*/ 58 h 178"/>
                <a:gd name="T74" fmla="*/ 100 w 174"/>
                <a:gd name="T75" fmla="*/ 58 h 178"/>
                <a:gd name="T76" fmla="*/ 93 w 174"/>
                <a:gd name="T77" fmla="*/ 58 h 178"/>
                <a:gd name="T78" fmla="*/ 77 w 174"/>
                <a:gd name="T79" fmla="*/ 61 h 178"/>
                <a:gd name="T80" fmla="*/ 50 w 174"/>
                <a:gd name="T81" fmla="*/ 68 h 178"/>
                <a:gd name="T82" fmla="*/ 34 w 174"/>
                <a:gd name="T83" fmla="*/ 75 h 178"/>
                <a:gd name="T84" fmla="*/ 25 w 174"/>
                <a:gd name="T85" fmla="*/ 77 h 178"/>
                <a:gd name="T86" fmla="*/ 25 w 174"/>
                <a:gd name="T87" fmla="*/ 79 h 178"/>
                <a:gd name="T88" fmla="*/ 23 w 174"/>
                <a:gd name="T89" fmla="*/ 84 h 178"/>
                <a:gd name="T90" fmla="*/ 19 w 174"/>
                <a:gd name="T91" fmla="*/ 112 h 178"/>
                <a:gd name="T92" fmla="*/ 16 w 174"/>
                <a:gd name="T93" fmla="*/ 140 h 178"/>
                <a:gd name="T94" fmla="*/ 14 w 174"/>
                <a:gd name="T95" fmla="*/ 157 h 178"/>
                <a:gd name="T96" fmla="*/ 10 w 174"/>
                <a:gd name="T97" fmla="*/ 166 h 178"/>
                <a:gd name="T98" fmla="*/ 10 w 174"/>
                <a:gd name="T99" fmla="*/ 173 h 178"/>
                <a:gd name="T100" fmla="*/ 5 w 174"/>
                <a:gd name="T101" fmla="*/ 176 h 178"/>
                <a:gd name="T102" fmla="*/ 3 w 174"/>
                <a:gd name="T103" fmla="*/ 178 h 178"/>
                <a:gd name="T104" fmla="*/ 0 w 174"/>
                <a:gd name="T105" fmla="*/ 178 h 178"/>
                <a:gd name="T106" fmla="*/ 10 w 174"/>
                <a:gd name="T107" fmla="*/ 178 h 17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4"/>
                <a:gd name="T163" fmla="*/ 0 h 178"/>
                <a:gd name="T164" fmla="*/ 174 w 174"/>
                <a:gd name="T165" fmla="*/ 178 h 17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4" h="178">
                  <a:moveTo>
                    <a:pt x="12" y="178"/>
                  </a:moveTo>
                  <a:lnTo>
                    <a:pt x="12" y="178"/>
                  </a:lnTo>
                  <a:lnTo>
                    <a:pt x="19" y="178"/>
                  </a:lnTo>
                  <a:lnTo>
                    <a:pt x="21" y="178"/>
                  </a:lnTo>
                  <a:lnTo>
                    <a:pt x="25" y="178"/>
                  </a:lnTo>
                  <a:lnTo>
                    <a:pt x="32" y="178"/>
                  </a:lnTo>
                  <a:lnTo>
                    <a:pt x="41" y="176"/>
                  </a:lnTo>
                  <a:lnTo>
                    <a:pt x="52" y="176"/>
                  </a:lnTo>
                  <a:lnTo>
                    <a:pt x="57" y="173"/>
                  </a:lnTo>
                  <a:lnTo>
                    <a:pt x="64" y="173"/>
                  </a:lnTo>
                  <a:lnTo>
                    <a:pt x="73" y="171"/>
                  </a:lnTo>
                  <a:lnTo>
                    <a:pt x="84" y="169"/>
                  </a:lnTo>
                  <a:lnTo>
                    <a:pt x="93" y="169"/>
                  </a:lnTo>
                  <a:lnTo>
                    <a:pt x="100" y="166"/>
                  </a:lnTo>
                  <a:lnTo>
                    <a:pt x="104" y="166"/>
                  </a:lnTo>
                  <a:lnTo>
                    <a:pt x="111" y="164"/>
                  </a:lnTo>
                  <a:lnTo>
                    <a:pt x="113" y="164"/>
                  </a:lnTo>
                  <a:lnTo>
                    <a:pt x="120" y="162"/>
                  </a:lnTo>
                  <a:lnTo>
                    <a:pt x="122" y="159"/>
                  </a:lnTo>
                  <a:lnTo>
                    <a:pt x="127" y="159"/>
                  </a:lnTo>
                  <a:lnTo>
                    <a:pt x="129" y="159"/>
                  </a:lnTo>
                  <a:lnTo>
                    <a:pt x="131" y="159"/>
                  </a:lnTo>
                  <a:lnTo>
                    <a:pt x="134" y="159"/>
                  </a:lnTo>
                  <a:lnTo>
                    <a:pt x="138" y="157"/>
                  </a:lnTo>
                  <a:lnTo>
                    <a:pt x="140" y="154"/>
                  </a:lnTo>
                  <a:lnTo>
                    <a:pt x="143" y="154"/>
                  </a:lnTo>
                  <a:lnTo>
                    <a:pt x="143" y="152"/>
                  </a:lnTo>
                  <a:lnTo>
                    <a:pt x="145" y="152"/>
                  </a:lnTo>
                  <a:lnTo>
                    <a:pt x="147" y="150"/>
                  </a:lnTo>
                  <a:lnTo>
                    <a:pt x="147" y="147"/>
                  </a:lnTo>
                  <a:lnTo>
                    <a:pt x="152" y="143"/>
                  </a:lnTo>
                  <a:lnTo>
                    <a:pt x="154" y="140"/>
                  </a:lnTo>
                  <a:lnTo>
                    <a:pt x="156" y="136"/>
                  </a:lnTo>
                  <a:lnTo>
                    <a:pt x="156" y="131"/>
                  </a:lnTo>
                  <a:lnTo>
                    <a:pt x="159" y="129"/>
                  </a:lnTo>
                  <a:lnTo>
                    <a:pt x="161" y="124"/>
                  </a:lnTo>
                  <a:lnTo>
                    <a:pt x="163" y="122"/>
                  </a:lnTo>
                  <a:lnTo>
                    <a:pt x="163" y="115"/>
                  </a:lnTo>
                  <a:lnTo>
                    <a:pt x="165" y="112"/>
                  </a:lnTo>
                  <a:lnTo>
                    <a:pt x="165" y="105"/>
                  </a:lnTo>
                  <a:lnTo>
                    <a:pt x="168" y="103"/>
                  </a:lnTo>
                  <a:lnTo>
                    <a:pt x="168" y="96"/>
                  </a:lnTo>
                  <a:lnTo>
                    <a:pt x="170" y="91"/>
                  </a:lnTo>
                  <a:lnTo>
                    <a:pt x="170" y="84"/>
                  </a:lnTo>
                  <a:lnTo>
                    <a:pt x="172" y="82"/>
                  </a:lnTo>
                  <a:lnTo>
                    <a:pt x="172" y="75"/>
                  </a:lnTo>
                  <a:lnTo>
                    <a:pt x="172" y="70"/>
                  </a:lnTo>
                  <a:lnTo>
                    <a:pt x="172" y="65"/>
                  </a:lnTo>
                  <a:lnTo>
                    <a:pt x="174" y="54"/>
                  </a:lnTo>
                  <a:lnTo>
                    <a:pt x="174" y="47"/>
                  </a:lnTo>
                  <a:lnTo>
                    <a:pt x="174" y="44"/>
                  </a:lnTo>
                  <a:lnTo>
                    <a:pt x="174" y="37"/>
                  </a:lnTo>
                  <a:lnTo>
                    <a:pt x="172" y="33"/>
                  </a:lnTo>
                  <a:lnTo>
                    <a:pt x="172" y="28"/>
                  </a:lnTo>
                  <a:lnTo>
                    <a:pt x="172" y="21"/>
                  </a:lnTo>
                  <a:lnTo>
                    <a:pt x="172" y="16"/>
                  </a:lnTo>
                  <a:lnTo>
                    <a:pt x="170" y="9"/>
                  </a:lnTo>
                  <a:lnTo>
                    <a:pt x="170" y="7"/>
                  </a:lnTo>
                  <a:lnTo>
                    <a:pt x="168" y="0"/>
                  </a:lnTo>
                  <a:lnTo>
                    <a:pt x="168" y="2"/>
                  </a:lnTo>
                  <a:lnTo>
                    <a:pt x="168" y="9"/>
                  </a:lnTo>
                  <a:lnTo>
                    <a:pt x="168" y="21"/>
                  </a:lnTo>
                  <a:lnTo>
                    <a:pt x="168" y="28"/>
                  </a:lnTo>
                  <a:lnTo>
                    <a:pt x="168" y="35"/>
                  </a:lnTo>
                  <a:lnTo>
                    <a:pt x="168" y="42"/>
                  </a:lnTo>
                  <a:lnTo>
                    <a:pt x="165" y="49"/>
                  </a:lnTo>
                  <a:lnTo>
                    <a:pt x="165" y="56"/>
                  </a:lnTo>
                  <a:lnTo>
                    <a:pt x="165" y="61"/>
                  </a:lnTo>
                  <a:lnTo>
                    <a:pt x="165" y="63"/>
                  </a:lnTo>
                  <a:lnTo>
                    <a:pt x="163" y="65"/>
                  </a:lnTo>
                  <a:lnTo>
                    <a:pt x="163" y="70"/>
                  </a:lnTo>
                  <a:lnTo>
                    <a:pt x="161" y="75"/>
                  </a:lnTo>
                  <a:lnTo>
                    <a:pt x="161" y="77"/>
                  </a:lnTo>
                  <a:lnTo>
                    <a:pt x="159" y="82"/>
                  </a:lnTo>
                  <a:lnTo>
                    <a:pt x="156" y="84"/>
                  </a:lnTo>
                  <a:lnTo>
                    <a:pt x="156" y="86"/>
                  </a:lnTo>
                  <a:lnTo>
                    <a:pt x="156" y="89"/>
                  </a:lnTo>
                  <a:lnTo>
                    <a:pt x="152" y="91"/>
                  </a:lnTo>
                  <a:lnTo>
                    <a:pt x="147" y="91"/>
                  </a:lnTo>
                  <a:lnTo>
                    <a:pt x="140" y="93"/>
                  </a:lnTo>
                  <a:lnTo>
                    <a:pt x="125" y="96"/>
                  </a:lnTo>
                  <a:lnTo>
                    <a:pt x="118" y="98"/>
                  </a:lnTo>
                  <a:lnTo>
                    <a:pt x="113" y="101"/>
                  </a:lnTo>
                  <a:lnTo>
                    <a:pt x="111" y="101"/>
                  </a:lnTo>
                  <a:lnTo>
                    <a:pt x="107" y="101"/>
                  </a:lnTo>
                  <a:lnTo>
                    <a:pt x="104" y="101"/>
                  </a:lnTo>
                  <a:lnTo>
                    <a:pt x="102" y="101"/>
                  </a:lnTo>
                  <a:lnTo>
                    <a:pt x="100" y="101"/>
                  </a:lnTo>
                  <a:lnTo>
                    <a:pt x="100" y="98"/>
                  </a:lnTo>
                  <a:lnTo>
                    <a:pt x="100" y="96"/>
                  </a:lnTo>
                  <a:lnTo>
                    <a:pt x="98" y="93"/>
                  </a:lnTo>
                  <a:lnTo>
                    <a:pt x="100" y="91"/>
                  </a:lnTo>
                  <a:lnTo>
                    <a:pt x="100" y="86"/>
                  </a:lnTo>
                  <a:lnTo>
                    <a:pt x="100" y="82"/>
                  </a:lnTo>
                  <a:lnTo>
                    <a:pt x="102" y="75"/>
                  </a:lnTo>
                  <a:lnTo>
                    <a:pt x="102" y="72"/>
                  </a:lnTo>
                  <a:lnTo>
                    <a:pt x="102" y="68"/>
                  </a:lnTo>
                  <a:lnTo>
                    <a:pt x="102" y="65"/>
                  </a:lnTo>
                  <a:lnTo>
                    <a:pt x="102" y="63"/>
                  </a:lnTo>
                  <a:lnTo>
                    <a:pt x="102" y="61"/>
                  </a:lnTo>
                  <a:lnTo>
                    <a:pt x="102" y="58"/>
                  </a:lnTo>
                  <a:lnTo>
                    <a:pt x="100" y="58"/>
                  </a:lnTo>
                  <a:lnTo>
                    <a:pt x="98" y="58"/>
                  </a:lnTo>
                  <a:lnTo>
                    <a:pt x="95" y="58"/>
                  </a:lnTo>
                  <a:lnTo>
                    <a:pt x="93" y="58"/>
                  </a:lnTo>
                  <a:lnTo>
                    <a:pt x="89" y="58"/>
                  </a:lnTo>
                  <a:lnTo>
                    <a:pt x="84" y="61"/>
                  </a:lnTo>
                  <a:lnTo>
                    <a:pt x="77" y="61"/>
                  </a:lnTo>
                  <a:lnTo>
                    <a:pt x="70" y="63"/>
                  </a:lnTo>
                  <a:lnTo>
                    <a:pt x="66" y="65"/>
                  </a:lnTo>
                  <a:lnTo>
                    <a:pt x="50" y="68"/>
                  </a:lnTo>
                  <a:lnTo>
                    <a:pt x="46" y="70"/>
                  </a:lnTo>
                  <a:lnTo>
                    <a:pt x="39" y="72"/>
                  </a:lnTo>
                  <a:lnTo>
                    <a:pt x="34" y="75"/>
                  </a:lnTo>
                  <a:lnTo>
                    <a:pt x="30" y="75"/>
                  </a:lnTo>
                  <a:lnTo>
                    <a:pt x="28" y="77"/>
                  </a:lnTo>
                  <a:lnTo>
                    <a:pt x="25" y="77"/>
                  </a:lnTo>
                  <a:lnTo>
                    <a:pt x="25" y="79"/>
                  </a:lnTo>
                  <a:lnTo>
                    <a:pt x="23" y="79"/>
                  </a:lnTo>
                  <a:lnTo>
                    <a:pt x="23" y="82"/>
                  </a:lnTo>
                  <a:lnTo>
                    <a:pt x="23" y="84"/>
                  </a:lnTo>
                  <a:lnTo>
                    <a:pt x="21" y="89"/>
                  </a:lnTo>
                  <a:lnTo>
                    <a:pt x="21" y="96"/>
                  </a:lnTo>
                  <a:lnTo>
                    <a:pt x="19" y="112"/>
                  </a:lnTo>
                  <a:lnTo>
                    <a:pt x="19" y="122"/>
                  </a:lnTo>
                  <a:lnTo>
                    <a:pt x="19" y="131"/>
                  </a:lnTo>
                  <a:lnTo>
                    <a:pt x="16" y="140"/>
                  </a:lnTo>
                  <a:lnTo>
                    <a:pt x="14" y="147"/>
                  </a:lnTo>
                  <a:lnTo>
                    <a:pt x="14" y="152"/>
                  </a:lnTo>
                  <a:lnTo>
                    <a:pt x="14" y="157"/>
                  </a:lnTo>
                  <a:lnTo>
                    <a:pt x="12" y="159"/>
                  </a:lnTo>
                  <a:lnTo>
                    <a:pt x="12" y="164"/>
                  </a:lnTo>
                  <a:lnTo>
                    <a:pt x="10" y="166"/>
                  </a:lnTo>
                  <a:lnTo>
                    <a:pt x="10" y="169"/>
                  </a:lnTo>
                  <a:lnTo>
                    <a:pt x="10" y="171"/>
                  </a:lnTo>
                  <a:lnTo>
                    <a:pt x="10" y="173"/>
                  </a:lnTo>
                  <a:lnTo>
                    <a:pt x="7" y="173"/>
                  </a:lnTo>
                  <a:lnTo>
                    <a:pt x="7" y="176"/>
                  </a:lnTo>
                  <a:lnTo>
                    <a:pt x="5" y="176"/>
                  </a:lnTo>
                  <a:lnTo>
                    <a:pt x="5" y="178"/>
                  </a:lnTo>
                  <a:lnTo>
                    <a:pt x="3" y="178"/>
                  </a:lnTo>
                  <a:lnTo>
                    <a:pt x="0" y="178"/>
                  </a:lnTo>
                  <a:lnTo>
                    <a:pt x="5" y="178"/>
                  </a:lnTo>
                  <a:lnTo>
                    <a:pt x="10" y="178"/>
                  </a:lnTo>
                  <a:lnTo>
                    <a:pt x="12" y="178"/>
                  </a:lnTo>
                  <a:close/>
                </a:path>
              </a:pathLst>
            </a:custGeom>
            <a:solidFill>
              <a:srgbClr val="4C4C4C"/>
            </a:solidFill>
            <a:ln w="9525">
              <a:noFill/>
              <a:round/>
              <a:headEnd/>
              <a:tailEnd/>
            </a:ln>
          </p:spPr>
          <p:txBody>
            <a:bodyPr lIns="0" tIns="0" rIns="0"/>
            <a:lstStyle/>
            <a:p>
              <a:endParaRPr lang="zh-CN" altLang="en-US"/>
            </a:p>
          </p:txBody>
        </p:sp>
        <p:sp>
          <p:nvSpPr>
            <p:cNvPr id="1380" name="Freeform 119"/>
            <p:cNvSpPr>
              <a:spLocks/>
            </p:cNvSpPr>
            <p:nvPr/>
          </p:nvSpPr>
          <p:spPr bwMode="auto">
            <a:xfrm flipH="1">
              <a:off x="925" y="2187"/>
              <a:ext cx="14" cy="18"/>
            </a:xfrm>
            <a:custGeom>
              <a:avLst/>
              <a:gdLst>
                <a:gd name="T0" fmla="*/ 28 w 32"/>
                <a:gd name="T1" fmla="*/ 0 h 49"/>
                <a:gd name="T2" fmla="*/ 28 w 32"/>
                <a:gd name="T3" fmla="*/ 0 h 49"/>
                <a:gd name="T4" fmla="*/ 0 w 32"/>
                <a:gd name="T5" fmla="*/ 7 h 49"/>
                <a:gd name="T6" fmla="*/ 0 w 32"/>
                <a:gd name="T7" fmla="*/ 7 h 49"/>
                <a:gd name="T8" fmla="*/ 3 w 32"/>
                <a:gd name="T9" fmla="*/ 9 h 49"/>
                <a:gd name="T10" fmla="*/ 5 w 32"/>
                <a:gd name="T11" fmla="*/ 16 h 49"/>
                <a:gd name="T12" fmla="*/ 5 w 32"/>
                <a:gd name="T13" fmla="*/ 16 h 49"/>
                <a:gd name="T14" fmla="*/ 5 w 32"/>
                <a:gd name="T15" fmla="*/ 21 h 49"/>
                <a:gd name="T16" fmla="*/ 5 w 32"/>
                <a:gd name="T17" fmla="*/ 23 h 49"/>
                <a:gd name="T18" fmla="*/ 5 w 32"/>
                <a:gd name="T19" fmla="*/ 26 h 49"/>
                <a:gd name="T20" fmla="*/ 7 w 32"/>
                <a:gd name="T21" fmla="*/ 30 h 49"/>
                <a:gd name="T22" fmla="*/ 5 w 32"/>
                <a:gd name="T23" fmla="*/ 35 h 49"/>
                <a:gd name="T24" fmla="*/ 5 w 32"/>
                <a:gd name="T25" fmla="*/ 35 h 49"/>
                <a:gd name="T26" fmla="*/ 5 w 32"/>
                <a:gd name="T27" fmla="*/ 37 h 49"/>
                <a:gd name="T28" fmla="*/ 5 w 32"/>
                <a:gd name="T29" fmla="*/ 42 h 49"/>
                <a:gd name="T30" fmla="*/ 5 w 32"/>
                <a:gd name="T31" fmla="*/ 44 h 49"/>
                <a:gd name="T32" fmla="*/ 3 w 32"/>
                <a:gd name="T33" fmla="*/ 44 h 49"/>
                <a:gd name="T34" fmla="*/ 3 w 32"/>
                <a:gd name="T35" fmla="*/ 49 h 49"/>
                <a:gd name="T36" fmla="*/ 5 w 32"/>
                <a:gd name="T37" fmla="*/ 49 h 49"/>
                <a:gd name="T38" fmla="*/ 7 w 32"/>
                <a:gd name="T39" fmla="*/ 49 h 49"/>
                <a:gd name="T40" fmla="*/ 9 w 32"/>
                <a:gd name="T41" fmla="*/ 47 h 49"/>
                <a:gd name="T42" fmla="*/ 12 w 32"/>
                <a:gd name="T43" fmla="*/ 47 h 49"/>
                <a:gd name="T44" fmla="*/ 16 w 32"/>
                <a:gd name="T45" fmla="*/ 47 h 49"/>
                <a:gd name="T46" fmla="*/ 18 w 32"/>
                <a:gd name="T47" fmla="*/ 44 h 49"/>
                <a:gd name="T48" fmla="*/ 23 w 32"/>
                <a:gd name="T49" fmla="*/ 44 h 49"/>
                <a:gd name="T50" fmla="*/ 28 w 32"/>
                <a:gd name="T51" fmla="*/ 44 h 49"/>
                <a:gd name="T52" fmla="*/ 30 w 32"/>
                <a:gd name="T53" fmla="*/ 42 h 49"/>
                <a:gd name="T54" fmla="*/ 30 w 32"/>
                <a:gd name="T55" fmla="*/ 40 h 49"/>
                <a:gd name="T56" fmla="*/ 30 w 32"/>
                <a:gd name="T57" fmla="*/ 37 h 49"/>
                <a:gd name="T58" fmla="*/ 32 w 32"/>
                <a:gd name="T59" fmla="*/ 35 h 49"/>
                <a:gd name="T60" fmla="*/ 32 w 32"/>
                <a:gd name="T61" fmla="*/ 35 h 49"/>
                <a:gd name="T62" fmla="*/ 32 w 32"/>
                <a:gd name="T63" fmla="*/ 33 h 49"/>
                <a:gd name="T64" fmla="*/ 32 w 32"/>
                <a:gd name="T65" fmla="*/ 30 h 49"/>
                <a:gd name="T66" fmla="*/ 32 w 32"/>
                <a:gd name="T67" fmla="*/ 28 h 49"/>
                <a:gd name="T68" fmla="*/ 32 w 32"/>
                <a:gd name="T69" fmla="*/ 26 h 49"/>
                <a:gd name="T70" fmla="*/ 32 w 32"/>
                <a:gd name="T71" fmla="*/ 23 h 49"/>
                <a:gd name="T72" fmla="*/ 32 w 32"/>
                <a:gd name="T73" fmla="*/ 19 h 49"/>
                <a:gd name="T74" fmla="*/ 32 w 32"/>
                <a:gd name="T75" fmla="*/ 16 h 49"/>
                <a:gd name="T76" fmla="*/ 32 w 32"/>
                <a:gd name="T77" fmla="*/ 12 h 49"/>
                <a:gd name="T78" fmla="*/ 30 w 32"/>
                <a:gd name="T79" fmla="*/ 9 h 49"/>
                <a:gd name="T80" fmla="*/ 30 w 32"/>
                <a:gd name="T81" fmla="*/ 7 h 49"/>
                <a:gd name="T82" fmla="*/ 28 w 32"/>
                <a:gd name="T83" fmla="*/ 5 h 49"/>
                <a:gd name="T84" fmla="*/ 28 w 32"/>
                <a:gd name="T85" fmla="*/ 0 h 49"/>
                <a:gd name="T86" fmla="*/ 28 w 32"/>
                <a:gd name="T87" fmla="*/ 0 h 4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2"/>
                <a:gd name="T133" fmla="*/ 0 h 49"/>
                <a:gd name="T134" fmla="*/ 32 w 32"/>
                <a:gd name="T135" fmla="*/ 49 h 4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2" h="49">
                  <a:moveTo>
                    <a:pt x="28" y="0"/>
                  </a:moveTo>
                  <a:lnTo>
                    <a:pt x="28" y="0"/>
                  </a:lnTo>
                  <a:lnTo>
                    <a:pt x="0" y="7"/>
                  </a:lnTo>
                  <a:lnTo>
                    <a:pt x="3" y="9"/>
                  </a:lnTo>
                  <a:lnTo>
                    <a:pt x="5" y="16"/>
                  </a:lnTo>
                  <a:lnTo>
                    <a:pt x="5" y="21"/>
                  </a:lnTo>
                  <a:lnTo>
                    <a:pt x="5" y="23"/>
                  </a:lnTo>
                  <a:lnTo>
                    <a:pt x="5" y="26"/>
                  </a:lnTo>
                  <a:lnTo>
                    <a:pt x="7" y="30"/>
                  </a:lnTo>
                  <a:lnTo>
                    <a:pt x="5" y="35"/>
                  </a:lnTo>
                  <a:lnTo>
                    <a:pt x="5" y="37"/>
                  </a:lnTo>
                  <a:lnTo>
                    <a:pt x="5" y="42"/>
                  </a:lnTo>
                  <a:lnTo>
                    <a:pt x="5" y="44"/>
                  </a:lnTo>
                  <a:lnTo>
                    <a:pt x="3" y="44"/>
                  </a:lnTo>
                  <a:lnTo>
                    <a:pt x="3" y="49"/>
                  </a:lnTo>
                  <a:lnTo>
                    <a:pt x="5" y="49"/>
                  </a:lnTo>
                  <a:lnTo>
                    <a:pt x="7" y="49"/>
                  </a:lnTo>
                  <a:lnTo>
                    <a:pt x="9" y="47"/>
                  </a:lnTo>
                  <a:lnTo>
                    <a:pt x="12" y="47"/>
                  </a:lnTo>
                  <a:lnTo>
                    <a:pt x="16" y="47"/>
                  </a:lnTo>
                  <a:lnTo>
                    <a:pt x="18" y="44"/>
                  </a:lnTo>
                  <a:lnTo>
                    <a:pt x="23" y="44"/>
                  </a:lnTo>
                  <a:lnTo>
                    <a:pt x="28" y="44"/>
                  </a:lnTo>
                  <a:lnTo>
                    <a:pt x="30" y="42"/>
                  </a:lnTo>
                  <a:lnTo>
                    <a:pt x="30" y="40"/>
                  </a:lnTo>
                  <a:lnTo>
                    <a:pt x="30" y="37"/>
                  </a:lnTo>
                  <a:lnTo>
                    <a:pt x="32" y="35"/>
                  </a:lnTo>
                  <a:lnTo>
                    <a:pt x="32" y="33"/>
                  </a:lnTo>
                  <a:lnTo>
                    <a:pt x="32" y="30"/>
                  </a:lnTo>
                  <a:lnTo>
                    <a:pt x="32" y="28"/>
                  </a:lnTo>
                  <a:lnTo>
                    <a:pt x="32" y="26"/>
                  </a:lnTo>
                  <a:lnTo>
                    <a:pt x="32" y="23"/>
                  </a:lnTo>
                  <a:lnTo>
                    <a:pt x="32" y="19"/>
                  </a:lnTo>
                  <a:lnTo>
                    <a:pt x="32" y="16"/>
                  </a:lnTo>
                  <a:lnTo>
                    <a:pt x="32" y="12"/>
                  </a:lnTo>
                  <a:lnTo>
                    <a:pt x="30" y="9"/>
                  </a:lnTo>
                  <a:lnTo>
                    <a:pt x="30" y="7"/>
                  </a:lnTo>
                  <a:lnTo>
                    <a:pt x="28" y="5"/>
                  </a:lnTo>
                  <a:lnTo>
                    <a:pt x="28" y="0"/>
                  </a:lnTo>
                  <a:close/>
                </a:path>
              </a:pathLst>
            </a:custGeom>
            <a:solidFill>
              <a:srgbClr val="656565"/>
            </a:solidFill>
            <a:ln w="9525">
              <a:noFill/>
              <a:round/>
              <a:headEnd/>
              <a:tailEnd/>
            </a:ln>
          </p:spPr>
          <p:txBody>
            <a:bodyPr lIns="0" tIns="0" rIns="0"/>
            <a:lstStyle/>
            <a:p>
              <a:endParaRPr lang="zh-CN" altLang="en-US"/>
            </a:p>
          </p:txBody>
        </p:sp>
        <p:sp>
          <p:nvSpPr>
            <p:cNvPr id="1381" name="Freeform 120"/>
            <p:cNvSpPr>
              <a:spLocks/>
            </p:cNvSpPr>
            <p:nvPr/>
          </p:nvSpPr>
          <p:spPr bwMode="auto">
            <a:xfrm flipH="1">
              <a:off x="936" y="2190"/>
              <a:ext cx="19" cy="16"/>
            </a:xfrm>
            <a:custGeom>
              <a:avLst/>
              <a:gdLst>
                <a:gd name="T0" fmla="*/ 39 w 43"/>
                <a:gd name="T1" fmla="*/ 0 h 44"/>
                <a:gd name="T2" fmla="*/ 39 w 43"/>
                <a:gd name="T3" fmla="*/ 0 h 44"/>
                <a:gd name="T4" fmla="*/ 39 w 43"/>
                <a:gd name="T5" fmla="*/ 0 h 44"/>
                <a:gd name="T6" fmla="*/ 36 w 43"/>
                <a:gd name="T7" fmla="*/ 5 h 44"/>
                <a:gd name="T8" fmla="*/ 32 w 43"/>
                <a:gd name="T9" fmla="*/ 9 h 44"/>
                <a:gd name="T10" fmla="*/ 30 w 43"/>
                <a:gd name="T11" fmla="*/ 12 h 44"/>
                <a:gd name="T12" fmla="*/ 27 w 43"/>
                <a:gd name="T13" fmla="*/ 14 h 44"/>
                <a:gd name="T14" fmla="*/ 25 w 43"/>
                <a:gd name="T15" fmla="*/ 19 h 44"/>
                <a:gd name="T16" fmla="*/ 23 w 43"/>
                <a:gd name="T17" fmla="*/ 19 h 44"/>
                <a:gd name="T18" fmla="*/ 18 w 43"/>
                <a:gd name="T19" fmla="*/ 23 h 44"/>
                <a:gd name="T20" fmla="*/ 16 w 43"/>
                <a:gd name="T21" fmla="*/ 26 h 44"/>
                <a:gd name="T22" fmla="*/ 12 w 43"/>
                <a:gd name="T23" fmla="*/ 28 h 44"/>
                <a:gd name="T24" fmla="*/ 9 w 43"/>
                <a:gd name="T25" fmla="*/ 28 h 44"/>
                <a:gd name="T26" fmla="*/ 9 w 43"/>
                <a:gd name="T27" fmla="*/ 28 h 44"/>
                <a:gd name="T28" fmla="*/ 7 w 43"/>
                <a:gd name="T29" fmla="*/ 30 h 44"/>
                <a:gd name="T30" fmla="*/ 5 w 43"/>
                <a:gd name="T31" fmla="*/ 30 h 44"/>
                <a:gd name="T32" fmla="*/ 3 w 43"/>
                <a:gd name="T33" fmla="*/ 33 h 44"/>
                <a:gd name="T34" fmla="*/ 0 w 43"/>
                <a:gd name="T35" fmla="*/ 33 h 44"/>
                <a:gd name="T36" fmla="*/ 5 w 43"/>
                <a:gd name="T37" fmla="*/ 33 h 44"/>
                <a:gd name="T38" fmla="*/ 7 w 43"/>
                <a:gd name="T39" fmla="*/ 35 h 44"/>
                <a:gd name="T40" fmla="*/ 9 w 43"/>
                <a:gd name="T41" fmla="*/ 37 h 44"/>
                <a:gd name="T42" fmla="*/ 14 w 43"/>
                <a:gd name="T43" fmla="*/ 40 h 44"/>
                <a:gd name="T44" fmla="*/ 16 w 43"/>
                <a:gd name="T45" fmla="*/ 40 h 44"/>
                <a:gd name="T46" fmla="*/ 18 w 43"/>
                <a:gd name="T47" fmla="*/ 42 h 44"/>
                <a:gd name="T48" fmla="*/ 21 w 43"/>
                <a:gd name="T49" fmla="*/ 42 h 44"/>
                <a:gd name="T50" fmla="*/ 23 w 43"/>
                <a:gd name="T51" fmla="*/ 44 h 44"/>
                <a:gd name="T52" fmla="*/ 25 w 43"/>
                <a:gd name="T53" fmla="*/ 44 h 44"/>
                <a:gd name="T54" fmla="*/ 27 w 43"/>
                <a:gd name="T55" fmla="*/ 44 h 44"/>
                <a:gd name="T56" fmla="*/ 27 w 43"/>
                <a:gd name="T57" fmla="*/ 44 h 44"/>
                <a:gd name="T58" fmla="*/ 27 w 43"/>
                <a:gd name="T59" fmla="*/ 44 h 44"/>
                <a:gd name="T60" fmla="*/ 32 w 43"/>
                <a:gd name="T61" fmla="*/ 44 h 44"/>
                <a:gd name="T62" fmla="*/ 34 w 43"/>
                <a:gd name="T63" fmla="*/ 44 h 44"/>
                <a:gd name="T64" fmla="*/ 36 w 43"/>
                <a:gd name="T65" fmla="*/ 44 h 44"/>
                <a:gd name="T66" fmla="*/ 36 w 43"/>
                <a:gd name="T67" fmla="*/ 42 h 44"/>
                <a:gd name="T68" fmla="*/ 39 w 43"/>
                <a:gd name="T69" fmla="*/ 42 h 44"/>
                <a:gd name="T70" fmla="*/ 41 w 43"/>
                <a:gd name="T71" fmla="*/ 40 h 44"/>
                <a:gd name="T72" fmla="*/ 41 w 43"/>
                <a:gd name="T73" fmla="*/ 37 h 44"/>
                <a:gd name="T74" fmla="*/ 41 w 43"/>
                <a:gd name="T75" fmla="*/ 33 h 44"/>
                <a:gd name="T76" fmla="*/ 43 w 43"/>
                <a:gd name="T77" fmla="*/ 28 h 44"/>
                <a:gd name="T78" fmla="*/ 43 w 43"/>
                <a:gd name="T79" fmla="*/ 23 h 44"/>
                <a:gd name="T80" fmla="*/ 43 w 43"/>
                <a:gd name="T81" fmla="*/ 19 h 44"/>
                <a:gd name="T82" fmla="*/ 43 w 43"/>
                <a:gd name="T83" fmla="*/ 19 h 44"/>
                <a:gd name="T84" fmla="*/ 41 w 43"/>
                <a:gd name="T85" fmla="*/ 14 h 44"/>
                <a:gd name="T86" fmla="*/ 41 w 43"/>
                <a:gd name="T87" fmla="*/ 9 h 44"/>
                <a:gd name="T88" fmla="*/ 41 w 43"/>
                <a:gd name="T89" fmla="*/ 7 h 44"/>
                <a:gd name="T90" fmla="*/ 41 w 43"/>
                <a:gd name="T91" fmla="*/ 5 h 44"/>
                <a:gd name="T92" fmla="*/ 39 w 43"/>
                <a:gd name="T93" fmla="*/ 2 h 44"/>
                <a:gd name="T94" fmla="*/ 39 w 43"/>
                <a:gd name="T95" fmla="*/ 0 h 4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3"/>
                <a:gd name="T145" fmla="*/ 0 h 44"/>
                <a:gd name="T146" fmla="*/ 43 w 43"/>
                <a:gd name="T147" fmla="*/ 44 h 4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3" h="44">
                  <a:moveTo>
                    <a:pt x="39" y="0"/>
                  </a:moveTo>
                  <a:lnTo>
                    <a:pt x="39" y="0"/>
                  </a:lnTo>
                  <a:lnTo>
                    <a:pt x="36" y="5"/>
                  </a:lnTo>
                  <a:lnTo>
                    <a:pt x="32" y="9"/>
                  </a:lnTo>
                  <a:lnTo>
                    <a:pt x="30" y="12"/>
                  </a:lnTo>
                  <a:lnTo>
                    <a:pt x="27" y="14"/>
                  </a:lnTo>
                  <a:lnTo>
                    <a:pt x="25" y="19"/>
                  </a:lnTo>
                  <a:lnTo>
                    <a:pt x="23" y="19"/>
                  </a:lnTo>
                  <a:lnTo>
                    <a:pt x="18" y="23"/>
                  </a:lnTo>
                  <a:lnTo>
                    <a:pt x="16" y="26"/>
                  </a:lnTo>
                  <a:lnTo>
                    <a:pt x="12" y="28"/>
                  </a:lnTo>
                  <a:lnTo>
                    <a:pt x="9" y="28"/>
                  </a:lnTo>
                  <a:lnTo>
                    <a:pt x="7" y="30"/>
                  </a:lnTo>
                  <a:lnTo>
                    <a:pt x="5" y="30"/>
                  </a:lnTo>
                  <a:lnTo>
                    <a:pt x="3" y="33"/>
                  </a:lnTo>
                  <a:lnTo>
                    <a:pt x="0" y="33"/>
                  </a:lnTo>
                  <a:lnTo>
                    <a:pt x="5" y="33"/>
                  </a:lnTo>
                  <a:lnTo>
                    <a:pt x="7" y="35"/>
                  </a:lnTo>
                  <a:lnTo>
                    <a:pt x="9" y="37"/>
                  </a:lnTo>
                  <a:lnTo>
                    <a:pt x="14" y="40"/>
                  </a:lnTo>
                  <a:lnTo>
                    <a:pt x="16" y="40"/>
                  </a:lnTo>
                  <a:lnTo>
                    <a:pt x="18" y="42"/>
                  </a:lnTo>
                  <a:lnTo>
                    <a:pt x="21" y="42"/>
                  </a:lnTo>
                  <a:lnTo>
                    <a:pt x="23" y="44"/>
                  </a:lnTo>
                  <a:lnTo>
                    <a:pt x="25" y="44"/>
                  </a:lnTo>
                  <a:lnTo>
                    <a:pt x="27" y="44"/>
                  </a:lnTo>
                  <a:lnTo>
                    <a:pt x="32" y="44"/>
                  </a:lnTo>
                  <a:lnTo>
                    <a:pt x="34" y="44"/>
                  </a:lnTo>
                  <a:lnTo>
                    <a:pt x="36" y="44"/>
                  </a:lnTo>
                  <a:lnTo>
                    <a:pt x="36" y="42"/>
                  </a:lnTo>
                  <a:lnTo>
                    <a:pt x="39" y="42"/>
                  </a:lnTo>
                  <a:lnTo>
                    <a:pt x="41" y="40"/>
                  </a:lnTo>
                  <a:lnTo>
                    <a:pt x="41" y="37"/>
                  </a:lnTo>
                  <a:lnTo>
                    <a:pt x="41" y="33"/>
                  </a:lnTo>
                  <a:lnTo>
                    <a:pt x="43" y="28"/>
                  </a:lnTo>
                  <a:lnTo>
                    <a:pt x="43" y="23"/>
                  </a:lnTo>
                  <a:lnTo>
                    <a:pt x="43" y="19"/>
                  </a:lnTo>
                  <a:lnTo>
                    <a:pt x="41" y="14"/>
                  </a:lnTo>
                  <a:lnTo>
                    <a:pt x="41" y="9"/>
                  </a:lnTo>
                  <a:lnTo>
                    <a:pt x="41" y="7"/>
                  </a:lnTo>
                  <a:lnTo>
                    <a:pt x="41" y="5"/>
                  </a:lnTo>
                  <a:lnTo>
                    <a:pt x="39" y="2"/>
                  </a:lnTo>
                  <a:lnTo>
                    <a:pt x="39" y="0"/>
                  </a:lnTo>
                  <a:close/>
                </a:path>
              </a:pathLst>
            </a:custGeom>
            <a:solidFill>
              <a:srgbClr val="323232"/>
            </a:solidFill>
            <a:ln w="9525">
              <a:noFill/>
              <a:round/>
              <a:headEnd/>
              <a:tailEnd/>
            </a:ln>
          </p:spPr>
          <p:txBody>
            <a:bodyPr lIns="0" tIns="0" rIns="0"/>
            <a:lstStyle/>
            <a:p>
              <a:endParaRPr lang="zh-CN" altLang="en-US"/>
            </a:p>
          </p:txBody>
        </p:sp>
        <p:sp>
          <p:nvSpPr>
            <p:cNvPr id="1382" name="Freeform 121"/>
            <p:cNvSpPr>
              <a:spLocks/>
            </p:cNvSpPr>
            <p:nvPr/>
          </p:nvSpPr>
          <p:spPr bwMode="auto">
            <a:xfrm flipH="1">
              <a:off x="892" y="2109"/>
              <a:ext cx="98" cy="39"/>
            </a:xfrm>
            <a:custGeom>
              <a:avLst/>
              <a:gdLst>
                <a:gd name="T0" fmla="*/ 226 w 226"/>
                <a:gd name="T1" fmla="*/ 49 h 105"/>
                <a:gd name="T2" fmla="*/ 226 w 226"/>
                <a:gd name="T3" fmla="*/ 49 h 105"/>
                <a:gd name="T4" fmla="*/ 221 w 226"/>
                <a:gd name="T5" fmla="*/ 42 h 105"/>
                <a:gd name="T6" fmla="*/ 219 w 226"/>
                <a:gd name="T7" fmla="*/ 40 h 105"/>
                <a:gd name="T8" fmla="*/ 217 w 226"/>
                <a:gd name="T9" fmla="*/ 35 h 105"/>
                <a:gd name="T10" fmla="*/ 215 w 226"/>
                <a:gd name="T11" fmla="*/ 30 h 105"/>
                <a:gd name="T12" fmla="*/ 212 w 226"/>
                <a:gd name="T13" fmla="*/ 30 h 105"/>
                <a:gd name="T14" fmla="*/ 210 w 226"/>
                <a:gd name="T15" fmla="*/ 28 h 105"/>
                <a:gd name="T16" fmla="*/ 210 w 226"/>
                <a:gd name="T17" fmla="*/ 26 h 105"/>
                <a:gd name="T18" fmla="*/ 208 w 226"/>
                <a:gd name="T19" fmla="*/ 23 h 105"/>
                <a:gd name="T20" fmla="*/ 205 w 226"/>
                <a:gd name="T21" fmla="*/ 23 h 105"/>
                <a:gd name="T22" fmla="*/ 203 w 226"/>
                <a:gd name="T23" fmla="*/ 21 h 105"/>
                <a:gd name="T24" fmla="*/ 201 w 226"/>
                <a:gd name="T25" fmla="*/ 19 h 105"/>
                <a:gd name="T26" fmla="*/ 199 w 226"/>
                <a:gd name="T27" fmla="*/ 19 h 105"/>
                <a:gd name="T28" fmla="*/ 196 w 226"/>
                <a:gd name="T29" fmla="*/ 16 h 105"/>
                <a:gd name="T30" fmla="*/ 192 w 226"/>
                <a:gd name="T31" fmla="*/ 14 h 105"/>
                <a:gd name="T32" fmla="*/ 185 w 226"/>
                <a:gd name="T33" fmla="*/ 11 h 105"/>
                <a:gd name="T34" fmla="*/ 183 w 226"/>
                <a:gd name="T35" fmla="*/ 9 h 105"/>
                <a:gd name="T36" fmla="*/ 176 w 226"/>
                <a:gd name="T37" fmla="*/ 7 h 105"/>
                <a:gd name="T38" fmla="*/ 172 w 226"/>
                <a:gd name="T39" fmla="*/ 4 h 105"/>
                <a:gd name="T40" fmla="*/ 167 w 226"/>
                <a:gd name="T41" fmla="*/ 2 h 105"/>
                <a:gd name="T42" fmla="*/ 160 w 226"/>
                <a:gd name="T43" fmla="*/ 2 h 105"/>
                <a:gd name="T44" fmla="*/ 156 w 226"/>
                <a:gd name="T45" fmla="*/ 0 h 105"/>
                <a:gd name="T46" fmla="*/ 154 w 226"/>
                <a:gd name="T47" fmla="*/ 0 h 105"/>
                <a:gd name="T48" fmla="*/ 135 w 226"/>
                <a:gd name="T49" fmla="*/ 2 h 105"/>
                <a:gd name="T50" fmla="*/ 115 w 226"/>
                <a:gd name="T51" fmla="*/ 4 h 105"/>
                <a:gd name="T52" fmla="*/ 90 w 226"/>
                <a:gd name="T53" fmla="*/ 9 h 105"/>
                <a:gd name="T54" fmla="*/ 81 w 226"/>
                <a:gd name="T55" fmla="*/ 11 h 105"/>
                <a:gd name="T56" fmla="*/ 68 w 226"/>
                <a:gd name="T57" fmla="*/ 14 h 105"/>
                <a:gd name="T58" fmla="*/ 56 w 226"/>
                <a:gd name="T59" fmla="*/ 16 h 105"/>
                <a:gd name="T60" fmla="*/ 45 w 226"/>
                <a:gd name="T61" fmla="*/ 19 h 105"/>
                <a:gd name="T62" fmla="*/ 36 w 226"/>
                <a:gd name="T63" fmla="*/ 21 h 105"/>
                <a:gd name="T64" fmla="*/ 34 w 226"/>
                <a:gd name="T65" fmla="*/ 21 h 105"/>
                <a:gd name="T66" fmla="*/ 29 w 226"/>
                <a:gd name="T67" fmla="*/ 23 h 105"/>
                <a:gd name="T68" fmla="*/ 27 w 226"/>
                <a:gd name="T69" fmla="*/ 23 h 105"/>
                <a:gd name="T70" fmla="*/ 25 w 226"/>
                <a:gd name="T71" fmla="*/ 26 h 105"/>
                <a:gd name="T72" fmla="*/ 20 w 226"/>
                <a:gd name="T73" fmla="*/ 26 h 105"/>
                <a:gd name="T74" fmla="*/ 20 w 226"/>
                <a:gd name="T75" fmla="*/ 28 h 105"/>
                <a:gd name="T76" fmla="*/ 18 w 226"/>
                <a:gd name="T77" fmla="*/ 30 h 105"/>
                <a:gd name="T78" fmla="*/ 16 w 226"/>
                <a:gd name="T79" fmla="*/ 30 h 105"/>
                <a:gd name="T80" fmla="*/ 14 w 226"/>
                <a:gd name="T81" fmla="*/ 30 h 105"/>
                <a:gd name="T82" fmla="*/ 11 w 226"/>
                <a:gd name="T83" fmla="*/ 33 h 105"/>
                <a:gd name="T84" fmla="*/ 9 w 226"/>
                <a:gd name="T85" fmla="*/ 35 h 105"/>
                <a:gd name="T86" fmla="*/ 5 w 226"/>
                <a:gd name="T87" fmla="*/ 37 h 105"/>
                <a:gd name="T88" fmla="*/ 2 w 226"/>
                <a:gd name="T89" fmla="*/ 40 h 105"/>
                <a:gd name="T90" fmla="*/ 2 w 226"/>
                <a:gd name="T91" fmla="*/ 40 h 105"/>
                <a:gd name="T92" fmla="*/ 0 w 226"/>
                <a:gd name="T93" fmla="*/ 40 h 105"/>
                <a:gd name="T94" fmla="*/ 27 w 226"/>
                <a:gd name="T95" fmla="*/ 105 h 105"/>
                <a:gd name="T96" fmla="*/ 226 w 226"/>
                <a:gd name="T97" fmla="*/ 49 h 1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26"/>
                <a:gd name="T148" fmla="*/ 0 h 105"/>
                <a:gd name="T149" fmla="*/ 226 w 226"/>
                <a:gd name="T150" fmla="*/ 105 h 1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26" h="105">
                  <a:moveTo>
                    <a:pt x="226" y="49"/>
                  </a:moveTo>
                  <a:lnTo>
                    <a:pt x="226" y="49"/>
                  </a:lnTo>
                  <a:lnTo>
                    <a:pt x="221" y="42"/>
                  </a:lnTo>
                  <a:lnTo>
                    <a:pt x="219" y="40"/>
                  </a:lnTo>
                  <a:lnTo>
                    <a:pt x="217" y="35"/>
                  </a:lnTo>
                  <a:lnTo>
                    <a:pt x="215" y="30"/>
                  </a:lnTo>
                  <a:lnTo>
                    <a:pt x="212" y="30"/>
                  </a:lnTo>
                  <a:lnTo>
                    <a:pt x="210" y="28"/>
                  </a:lnTo>
                  <a:lnTo>
                    <a:pt x="210" y="26"/>
                  </a:lnTo>
                  <a:lnTo>
                    <a:pt x="208" y="23"/>
                  </a:lnTo>
                  <a:lnTo>
                    <a:pt x="205" y="23"/>
                  </a:lnTo>
                  <a:lnTo>
                    <a:pt x="203" y="21"/>
                  </a:lnTo>
                  <a:lnTo>
                    <a:pt x="201" y="19"/>
                  </a:lnTo>
                  <a:lnTo>
                    <a:pt x="199" y="19"/>
                  </a:lnTo>
                  <a:lnTo>
                    <a:pt x="196" y="16"/>
                  </a:lnTo>
                  <a:lnTo>
                    <a:pt x="192" y="14"/>
                  </a:lnTo>
                  <a:lnTo>
                    <a:pt x="185" y="11"/>
                  </a:lnTo>
                  <a:lnTo>
                    <a:pt x="183" y="9"/>
                  </a:lnTo>
                  <a:lnTo>
                    <a:pt x="176" y="7"/>
                  </a:lnTo>
                  <a:lnTo>
                    <a:pt x="172" y="4"/>
                  </a:lnTo>
                  <a:lnTo>
                    <a:pt x="167" y="2"/>
                  </a:lnTo>
                  <a:lnTo>
                    <a:pt x="160" y="2"/>
                  </a:lnTo>
                  <a:lnTo>
                    <a:pt x="156" y="0"/>
                  </a:lnTo>
                  <a:lnTo>
                    <a:pt x="154" y="0"/>
                  </a:lnTo>
                  <a:lnTo>
                    <a:pt x="135" y="2"/>
                  </a:lnTo>
                  <a:lnTo>
                    <a:pt x="115" y="4"/>
                  </a:lnTo>
                  <a:lnTo>
                    <a:pt x="90" y="9"/>
                  </a:lnTo>
                  <a:lnTo>
                    <a:pt x="81" y="11"/>
                  </a:lnTo>
                  <a:lnTo>
                    <a:pt x="68" y="14"/>
                  </a:lnTo>
                  <a:lnTo>
                    <a:pt x="56" y="16"/>
                  </a:lnTo>
                  <a:lnTo>
                    <a:pt x="45" y="19"/>
                  </a:lnTo>
                  <a:lnTo>
                    <a:pt x="36" y="21"/>
                  </a:lnTo>
                  <a:lnTo>
                    <a:pt x="34" y="21"/>
                  </a:lnTo>
                  <a:lnTo>
                    <a:pt x="29" y="23"/>
                  </a:lnTo>
                  <a:lnTo>
                    <a:pt x="27" y="23"/>
                  </a:lnTo>
                  <a:lnTo>
                    <a:pt x="25" y="26"/>
                  </a:lnTo>
                  <a:lnTo>
                    <a:pt x="20" y="26"/>
                  </a:lnTo>
                  <a:lnTo>
                    <a:pt x="20" y="28"/>
                  </a:lnTo>
                  <a:lnTo>
                    <a:pt x="18" y="30"/>
                  </a:lnTo>
                  <a:lnTo>
                    <a:pt x="16" y="30"/>
                  </a:lnTo>
                  <a:lnTo>
                    <a:pt x="14" y="30"/>
                  </a:lnTo>
                  <a:lnTo>
                    <a:pt x="11" y="33"/>
                  </a:lnTo>
                  <a:lnTo>
                    <a:pt x="9" y="35"/>
                  </a:lnTo>
                  <a:lnTo>
                    <a:pt x="5" y="37"/>
                  </a:lnTo>
                  <a:lnTo>
                    <a:pt x="2" y="40"/>
                  </a:lnTo>
                  <a:lnTo>
                    <a:pt x="0" y="40"/>
                  </a:lnTo>
                  <a:lnTo>
                    <a:pt x="27" y="105"/>
                  </a:lnTo>
                  <a:lnTo>
                    <a:pt x="226" y="49"/>
                  </a:lnTo>
                  <a:close/>
                </a:path>
              </a:pathLst>
            </a:custGeom>
            <a:solidFill>
              <a:srgbClr val="7F7F7F"/>
            </a:solidFill>
            <a:ln w="9525">
              <a:noFill/>
              <a:round/>
              <a:headEnd/>
              <a:tailEnd/>
            </a:ln>
          </p:spPr>
          <p:txBody>
            <a:bodyPr lIns="0" tIns="0" rIns="0"/>
            <a:lstStyle/>
            <a:p>
              <a:endParaRPr lang="zh-CN" altLang="en-US"/>
            </a:p>
          </p:txBody>
        </p:sp>
        <p:sp>
          <p:nvSpPr>
            <p:cNvPr id="1383" name="Freeform 122"/>
            <p:cNvSpPr>
              <a:spLocks/>
            </p:cNvSpPr>
            <p:nvPr/>
          </p:nvSpPr>
          <p:spPr bwMode="auto">
            <a:xfrm flipH="1">
              <a:off x="888" y="2172"/>
              <a:ext cx="31" cy="7"/>
            </a:xfrm>
            <a:custGeom>
              <a:avLst/>
              <a:gdLst>
                <a:gd name="T0" fmla="*/ 72 w 72"/>
                <a:gd name="T1" fmla="*/ 0 h 19"/>
                <a:gd name="T2" fmla="*/ 65 w 72"/>
                <a:gd name="T3" fmla="*/ 0 h 19"/>
                <a:gd name="T4" fmla="*/ 56 w 72"/>
                <a:gd name="T5" fmla="*/ 2 h 19"/>
                <a:gd name="T6" fmla="*/ 54 w 72"/>
                <a:gd name="T7" fmla="*/ 2 h 19"/>
                <a:gd name="T8" fmla="*/ 47 w 72"/>
                <a:gd name="T9" fmla="*/ 5 h 19"/>
                <a:gd name="T10" fmla="*/ 38 w 72"/>
                <a:gd name="T11" fmla="*/ 7 h 19"/>
                <a:gd name="T12" fmla="*/ 29 w 72"/>
                <a:gd name="T13" fmla="*/ 9 h 19"/>
                <a:gd name="T14" fmla="*/ 24 w 72"/>
                <a:gd name="T15" fmla="*/ 9 h 19"/>
                <a:gd name="T16" fmla="*/ 18 w 72"/>
                <a:gd name="T17" fmla="*/ 12 h 19"/>
                <a:gd name="T18" fmla="*/ 11 w 72"/>
                <a:gd name="T19" fmla="*/ 14 h 19"/>
                <a:gd name="T20" fmla="*/ 4 w 72"/>
                <a:gd name="T21" fmla="*/ 16 h 19"/>
                <a:gd name="T22" fmla="*/ 0 w 72"/>
                <a:gd name="T23" fmla="*/ 19 h 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19"/>
                <a:gd name="T38" fmla="*/ 72 w 72"/>
                <a:gd name="T39" fmla="*/ 19 h 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19">
                  <a:moveTo>
                    <a:pt x="72" y="0"/>
                  </a:moveTo>
                  <a:lnTo>
                    <a:pt x="65" y="0"/>
                  </a:lnTo>
                  <a:lnTo>
                    <a:pt x="56" y="2"/>
                  </a:lnTo>
                  <a:lnTo>
                    <a:pt x="54" y="2"/>
                  </a:lnTo>
                  <a:lnTo>
                    <a:pt x="47" y="5"/>
                  </a:lnTo>
                  <a:lnTo>
                    <a:pt x="38" y="7"/>
                  </a:lnTo>
                  <a:lnTo>
                    <a:pt x="29" y="9"/>
                  </a:lnTo>
                  <a:lnTo>
                    <a:pt x="24" y="9"/>
                  </a:lnTo>
                  <a:lnTo>
                    <a:pt x="18" y="12"/>
                  </a:lnTo>
                  <a:lnTo>
                    <a:pt x="11" y="14"/>
                  </a:lnTo>
                  <a:lnTo>
                    <a:pt x="4" y="16"/>
                  </a:lnTo>
                  <a:lnTo>
                    <a:pt x="0" y="19"/>
                  </a:lnTo>
                </a:path>
              </a:pathLst>
            </a:custGeom>
            <a:noFill/>
            <a:ln w="3175">
              <a:solidFill>
                <a:srgbClr val="B2B2B2"/>
              </a:solidFill>
              <a:round/>
              <a:headEnd/>
              <a:tailEnd/>
            </a:ln>
          </p:spPr>
          <p:txBody>
            <a:bodyPr lIns="0" tIns="0" rIns="0"/>
            <a:lstStyle/>
            <a:p>
              <a:endParaRPr lang="zh-CN" altLang="en-US"/>
            </a:p>
          </p:txBody>
        </p:sp>
        <p:sp>
          <p:nvSpPr>
            <p:cNvPr id="1384" name="Freeform 123"/>
            <p:cNvSpPr>
              <a:spLocks/>
            </p:cNvSpPr>
            <p:nvPr/>
          </p:nvSpPr>
          <p:spPr bwMode="auto">
            <a:xfrm flipH="1">
              <a:off x="862" y="2179"/>
              <a:ext cx="25" cy="9"/>
            </a:xfrm>
            <a:custGeom>
              <a:avLst/>
              <a:gdLst>
                <a:gd name="T0" fmla="*/ 59 w 59"/>
                <a:gd name="T1" fmla="*/ 0 h 23"/>
                <a:gd name="T2" fmla="*/ 57 w 59"/>
                <a:gd name="T3" fmla="*/ 2 h 23"/>
                <a:gd name="T4" fmla="*/ 57 w 59"/>
                <a:gd name="T5" fmla="*/ 4 h 23"/>
                <a:gd name="T6" fmla="*/ 57 w 59"/>
                <a:gd name="T7" fmla="*/ 7 h 23"/>
                <a:gd name="T8" fmla="*/ 54 w 59"/>
                <a:gd name="T9" fmla="*/ 9 h 23"/>
                <a:gd name="T10" fmla="*/ 54 w 59"/>
                <a:gd name="T11" fmla="*/ 9 h 23"/>
                <a:gd name="T12" fmla="*/ 54 w 59"/>
                <a:gd name="T13" fmla="*/ 11 h 23"/>
                <a:gd name="T14" fmla="*/ 52 w 59"/>
                <a:gd name="T15" fmla="*/ 11 h 23"/>
                <a:gd name="T16" fmla="*/ 50 w 59"/>
                <a:gd name="T17" fmla="*/ 11 h 23"/>
                <a:gd name="T18" fmla="*/ 50 w 59"/>
                <a:gd name="T19" fmla="*/ 14 h 23"/>
                <a:gd name="T20" fmla="*/ 48 w 59"/>
                <a:gd name="T21" fmla="*/ 14 h 23"/>
                <a:gd name="T22" fmla="*/ 43 w 59"/>
                <a:gd name="T23" fmla="*/ 14 h 23"/>
                <a:gd name="T24" fmla="*/ 29 w 59"/>
                <a:gd name="T25" fmla="*/ 18 h 23"/>
                <a:gd name="T26" fmla="*/ 23 w 59"/>
                <a:gd name="T27" fmla="*/ 21 h 23"/>
                <a:gd name="T28" fmla="*/ 18 w 59"/>
                <a:gd name="T29" fmla="*/ 21 h 23"/>
                <a:gd name="T30" fmla="*/ 16 w 59"/>
                <a:gd name="T31" fmla="*/ 21 h 23"/>
                <a:gd name="T32" fmla="*/ 11 w 59"/>
                <a:gd name="T33" fmla="*/ 23 h 23"/>
                <a:gd name="T34" fmla="*/ 9 w 59"/>
                <a:gd name="T35" fmla="*/ 23 h 23"/>
                <a:gd name="T36" fmla="*/ 5 w 59"/>
                <a:gd name="T37" fmla="*/ 23 h 23"/>
                <a:gd name="T38" fmla="*/ 0 w 59"/>
                <a:gd name="T39" fmla="*/ 23 h 2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9"/>
                <a:gd name="T61" fmla="*/ 0 h 23"/>
                <a:gd name="T62" fmla="*/ 59 w 59"/>
                <a:gd name="T63" fmla="*/ 23 h 2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9" h="23">
                  <a:moveTo>
                    <a:pt x="59" y="0"/>
                  </a:moveTo>
                  <a:lnTo>
                    <a:pt x="57" y="2"/>
                  </a:lnTo>
                  <a:lnTo>
                    <a:pt x="57" y="4"/>
                  </a:lnTo>
                  <a:lnTo>
                    <a:pt x="57" y="7"/>
                  </a:lnTo>
                  <a:lnTo>
                    <a:pt x="54" y="9"/>
                  </a:lnTo>
                  <a:lnTo>
                    <a:pt x="54" y="11"/>
                  </a:lnTo>
                  <a:lnTo>
                    <a:pt x="52" y="11"/>
                  </a:lnTo>
                  <a:lnTo>
                    <a:pt x="50" y="11"/>
                  </a:lnTo>
                  <a:lnTo>
                    <a:pt x="50" y="14"/>
                  </a:lnTo>
                  <a:lnTo>
                    <a:pt x="48" y="14"/>
                  </a:lnTo>
                  <a:lnTo>
                    <a:pt x="43" y="14"/>
                  </a:lnTo>
                  <a:lnTo>
                    <a:pt x="29" y="18"/>
                  </a:lnTo>
                  <a:lnTo>
                    <a:pt x="23" y="21"/>
                  </a:lnTo>
                  <a:lnTo>
                    <a:pt x="18" y="21"/>
                  </a:lnTo>
                  <a:lnTo>
                    <a:pt x="16" y="21"/>
                  </a:lnTo>
                  <a:lnTo>
                    <a:pt x="11" y="23"/>
                  </a:lnTo>
                  <a:lnTo>
                    <a:pt x="9" y="23"/>
                  </a:lnTo>
                  <a:lnTo>
                    <a:pt x="5" y="23"/>
                  </a:lnTo>
                  <a:lnTo>
                    <a:pt x="0" y="23"/>
                  </a:lnTo>
                </a:path>
              </a:pathLst>
            </a:custGeom>
            <a:noFill/>
            <a:ln w="0">
              <a:solidFill>
                <a:srgbClr val="B2B2B2"/>
              </a:solidFill>
              <a:round/>
              <a:headEnd/>
              <a:tailEnd/>
            </a:ln>
          </p:spPr>
          <p:txBody>
            <a:bodyPr lIns="0" tIns="0" rIns="0"/>
            <a:lstStyle/>
            <a:p>
              <a:endParaRPr lang="zh-CN" altLang="en-US"/>
            </a:p>
          </p:txBody>
        </p:sp>
        <p:sp>
          <p:nvSpPr>
            <p:cNvPr id="1385" name="Freeform 124"/>
            <p:cNvSpPr>
              <a:spLocks/>
            </p:cNvSpPr>
            <p:nvPr/>
          </p:nvSpPr>
          <p:spPr bwMode="auto">
            <a:xfrm flipH="1">
              <a:off x="921" y="2179"/>
              <a:ext cx="2" cy="23"/>
            </a:xfrm>
            <a:custGeom>
              <a:avLst/>
              <a:gdLst>
                <a:gd name="T0" fmla="*/ 4 w 4"/>
                <a:gd name="T1" fmla="*/ 0 h 61"/>
                <a:gd name="T2" fmla="*/ 4 w 4"/>
                <a:gd name="T3" fmla="*/ 7 h 61"/>
                <a:gd name="T4" fmla="*/ 4 w 4"/>
                <a:gd name="T5" fmla="*/ 16 h 61"/>
                <a:gd name="T6" fmla="*/ 4 w 4"/>
                <a:gd name="T7" fmla="*/ 28 h 61"/>
                <a:gd name="T8" fmla="*/ 2 w 4"/>
                <a:gd name="T9" fmla="*/ 37 h 61"/>
                <a:gd name="T10" fmla="*/ 2 w 4"/>
                <a:gd name="T11" fmla="*/ 47 h 61"/>
                <a:gd name="T12" fmla="*/ 2 w 4"/>
                <a:gd name="T13" fmla="*/ 51 h 61"/>
                <a:gd name="T14" fmla="*/ 0 w 4"/>
                <a:gd name="T15" fmla="*/ 56 h 61"/>
                <a:gd name="T16" fmla="*/ 0 w 4"/>
                <a:gd name="T17" fmla="*/ 58 h 61"/>
                <a:gd name="T18" fmla="*/ 0 w 4"/>
                <a:gd name="T19" fmla="*/ 61 h 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
                <a:gd name="T31" fmla="*/ 0 h 61"/>
                <a:gd name="T32" fmla="*/ 4 w 4"/>
                <a:gd name="T33" fmla="*/ 61 h 6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 h="61">
                  <a:moveTo>
                    <a:pt x="4" y="0"/>
                  </a:moveTo>
                  <a:lnTo>
                    <a:pt x="4" y="7"/>
                  </a:lnTo>
                  <a:lnTo>
                    <a:pt x="4" y="16"/>
                  </a:lnTo>
                  <a:lnTo>
                    <a:pt x="4" y="28"/>
                  </a:lnTo>
                  <a:lnTo>
                    <a:pt x="2" y="37"/>
                  </a:lnTo>
                  <a:lnTo>
                    <a:pt x="2" y="47"/>
                  </a:lnTo>
                  <a:lnTo>
                    <a:pt x="2" y="51"/>
                  </a:lnTo>
                  <a:lnTo>
                    <a:pt x="0" y="56"/>
                  </a:lnTo>
                  <a:lnTo>
                    <a:pt x="0" y="58"/>
                  </a:lnTo>
                  <a:lnTo>
                    <a:pt x="0" y="61"/>
                  </a:lnTo>
                </a:path>
              </a:pathLst>
            </a:custGeom>
            <a:noFill/>
            <a:ln w="0">
              <a:solidFill>
                <a:srgbClr val="B2B2B2"/>
              </a:solidFill>
              <a:round/>
              <a:headEnd/>
              <a:tailEnd/>
            </a:ln>
          </p:spPr>
          <p:txBody>
            <a:bodyPr lIns="0" tIns="0" rIns="0"/>
            <a:lstStyle/>
            <a:p>
              <a:endParaRPr lang="zh-CN" altLang="en-US"/>
            </a:p>
          </p:txBody>
        </p:sp>
        <p:sp>
          <p:nvSpPr>
            <p:cNvPr id="1386" name="Freeform 125"/>
            <p:cNvSpPr>
              <a:spLocks/>
            </p:cNvSpPr>
            <p:nvPr/>
          </p:nvSpPr>
          <p:spPr bwMode="auto">
            <a:xfrm flipH="1">
              <a:off x="936" y="2190"/>
              <a:ext cx="3" cy="10"/>
            </a:xfrm>
            <a:custGeom>
              <a:avLst/>
              <a:gdLst>
                <a:gd name="T0" fmla="*/ 0 w 7"/>
                <a:gd name="T1" fmla="*/ 0 h 28"/>
                <a:gd name="T2" fmla="*/ 3 w 7"/>
                <a:gd name="T3" fmla="*/ 0 h 28"/>
                <a:gd name="T4" fmla="*/ 3 w 7"/>
                <a:gd name="T5" fmla="*/ 5 h 28"/>
                <a:gd name="T6" fmla="*/ 5 w 7"/>
                <a:gd name="T7" fmla="*/ 5 h 28"/>
                <a:gd name="T8" fmla="*/ 5 w 7"/>
                <a:gd name="T9" fmla="*/ 7 h 28"/>
                <a:gd name="T10" fmla="*/ 5 w 7"/>
                <a:gd name="T11" fmla="*/ 9 h 28"/>
                <a:gd name="T12" fmla="*/ 5 w 7"/>
                <a:gd name="T13" fmla="*/ 9 h 28"/>
                <a:gd name="T14" fmla="*/ 5 w 7"/>
                <a:gd name="T15" fmla="*/ 12 h 28"/>
                <a:gd name="T16" fmla="*/ 7 w 7"/>
                <a:gd name="T17" fmla="*/ 14 h 28"/>
                <a:gd name="T18" fmla="*/ 7 w 7"/>
                <a:gd name="T19" fmla="*/ 19 h 28"/>
                <a:gd name="T20" fmla="*/ 7 w 7"/>
                <a:gd name="T21" fmla="*/ 19 h 28"/>
                <a:gd name="T22" fmla="*/ 7 w 7"/>
                <a:gd name="T23" fmla="*/ 23 h 28"/>
                <a:gd name="T24" fmla="*/ 7 w 7"/>
                <a:gd name="T25" fmla="*/ 28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
                <a:gd name="T40" fmla="*/ 0 h 28"/>
                <a:gd name="T41" fmla="*/ 7 w 7"/>
                <a:gd name="T42" fmla="*/ 28 h 2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 h="28">
                  <a:moveTo>
                    <a:pt x="0" y="0"/>
                  </a:moveTo>
                  <a:lnTo>
                    <a:pt x="3" y="0"/>
                  </a:lnTo>
                  <a:lnTo>
                    <a:pt x="3" y="5"/>
                  </a:lnTo>
                  <a:lnTo>
                    <a:pt x="5" y="5"/>
                  </a:lnTo>
                  <a:lnTo>
                    <a:pt x="5" y="7"/>
                  </a:lnTo>
                  <a:lnTo>
                    <a:pt x="5" y="9"/>
                  </a:lnTo>
                  <a:lnTo>
                    <a:pt x="5" y="12"/>
                  </a:lnTo>
                  <a:lnTo>
                    <a:pt x="7" y="14"/>
                  </a:lnTo>
                  <a:lnTo>
                    <a:pt x="7" y="19"/>
                  </a:lnTo>
                  <a:lnTo>
                    <a:pt x="7" y="23"/>
                  </a:lnTo>
                  <a:lnTo>
                    <a:pt x="7" y="28"/>
                  </a:lnTo>
                </a:path>
              </a:pathLst>
            </a:custGeom>
            <a:noFill/>
            <a:ln w="0">
              <a:solidFill>
                <a:srgbClr val="B2B2B2"/>
              </a:solidFill>
              <a:round/>
              <a:headEnd/>
              <a:tailEnd/>
            </a:ln>
          </p:spPr>
          <p:txBody>
            <a:bodyPr lIns="0" tIns="0" rIns="0"/>
            <a:lstStyle/>
            <a:p>
              <a:endParaRPr lang="zh-CN" altLang="en-US"/>
            </a:p>
          </p:txBody>
        </p:sp>
        <p:sp>
          <p:nvSpPr>
            <p:cNvPr id="1387" name="Freeform 126"/>
            <p:cNvSpPr>
              <a:spLocks/>
            </p:cNvSpPr>
            <p:nvPr/>
          </p:nvSpPr>
          <p:spPr bwMode="auto">
            <a:xfrm flipH="1">
              <a:off x="925" y="2190"/>
              <a:ext cx="1" cy="6"/>
            </a:xfrm>
            <a:custGeom>
              <a:avLst/>
              <a:gdLst>
                <a:gd name="T0" fmla="*/ 0 w 2"/>
                <a:gd name="T1" fmla="*/ 0 h 16"/>
                <a:gd name="T2" fmla="*/ 0 w 2"/>
                <a:gd name="T3" fmla="*/ 2 h 16"/>
                <a:gd name="T4" fmla="*/ 0 w 2"/>
                <a:gd name="T5" fmla="*/ 5 h 16"/>
                <a:gd name="T6" fmla="*/ 2 w 2"/>
                <a:gd name="T7" fmla="*/ 9 h 16"/>
                <a:gd name="T8" fmla="*/ 2 w 2"/>
                <a:gd name="T9" fmla="*/ 9 h 16"/>
                <a:gd name="T10" fmla="*/ 2 w 2"/>
                <a:gd name="T11" fmla="*/ 14 h 16"/>
                <a:gd name="T12" fmla="*/ 2 w 2"/>
                <a:gd name="T13" fmla="*/ 16 h 16"/>
                <a:gd name="T14" fmla="*/ 0 60000 65536"/>
                <a:gd name="T15" fmla="*/ 0 60000 65536"/>
                <a:gd name="T16" fmla="*/ 0 60000 65536"/>
                <a:gd name="T17" fmla="*/ 0 60000 65536"/>
                <a:gd name="T18" fmla="*/ 0 60000 65536"/>
                <a:gd name="T19" fmla="*/ 0 60000 65536"/>
                <a:gd name="T20" fmla="*/ 0 60000 65536"/>
                <a:gd name="T21" fmla="*/ 0 w 2"/>
                <a:gd name="T22" fmla="*/ 0 h 16"/>
                <a:gd name="T23" fmla="*/ 2 w 2"/>
                <a:gd name="T24" fmla="*/ 16 h 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16">
                  <a:moveTo>
                    <a:pt x="0" y="0"/>
                  </a:moveTo>
                  <a:lnTo>
                    <a:pt x="0" y="2"/>
                  </a:lnTo>
                  <a:lnTo>
                    <a:pt x="0" y="5"/>
                  </a:lnTo>
                  <a:lnTo>
                    <a:pt x="2" y="9"/>
                  </a:lnTo>
                  <a:lnTo>
                    <a:pt x="2" y="14"/>
                  </a:lnTo>
                  <a:lnTo>
                    <a:pt x="2" y="16"/>
                  </a:lnTo>
                </a:path>
              </a:pathLst>
            </a:custGeom>
            <a:noFill/>
            <a:ln w="0">
              <a:solidFill>
                <a:srgbClr val="B2B2B2"/>
              </a:solidFill>
              <a:round/>
              <a:headEnd/>
              <a:tailEnd/>
            </a:ln>
          </p:spPr>
          <p:txBody>
            <a:bodyPr lIns="0" tIns="0" rIns="0"/>
            <a:lstStyle/>
            <a:p>
              <a:endParaRPr lang="zh-CN" altLang="en-US"/>
            </a:p>
          </p:txBody>
        </p:sp>
        <p:sp>
          <p:nvSpPr>
            <p:cNvPr id="1388" name="Freeform 127"/>
            <p:cNvSpPr>
              <a:spLocks/>
            </p:cNvSpPr>
            <p:nvPr/>
          </p:nvSpPr>
          <p:spPr bwMode="auto">
            <a:xfrm flipH="1">
              <a:off x="891" y="2110"/>
              <a:ext cx="64" cy="40"/>
            </a:xfrm>
            <a:custGeom>
              <a:avLst/>
              <a:gdLst>
                <a:gd name="T0" fmla="*/ 59 w 147"/>
                <a:gd name="T1" fmla="*/ 0 h 106"/>
                <a:gd name="T2" fmla="*/ 64 w 147"/>
                <a:gd name="T3" fmla="*/ 0 h 106"/>
                <a:gd name="T4" fmla="*/ 73 w 147"/>
                <a:gd name="T5" fmla="*/ 3 h 106"/>
                <a:gd name="T6" fmla="*/ 79 w 147"/>
                <a:gd name="T7" fmla="*/ 7 h 106"/>
                <a:gd name="T8" fmla="*/ 86 w 147"/>
                <a:gd name="T9" fmla="*/ 7 h 106"/>
                <a:gd name="T10" fmla="*/ 93 w 147"/>
                <a:gd name="T11" fmla="*/ 12 h 106"/>
                <a:gd name="T12" fmla="*/ 102 w 147"/>
                <a:gd name="T13" fmla="*/ 17 h 106"/>
                <a:gd name="T14" fmla="*/ 109 w 147"/>
                <a:gd name="T15" fmla="*/ 24 h 106"/>
                <a:gd name="T16" fmla="*/ 113 w 147"/>
                <a:gd name="T17" fmla="*/ 29 h 106"/>
                <a:gd name="T18" fmla="*/ 120 w 147"/>
                <a:gd name="T19" fmla="*/ 36 h 106"/>
                <a:gd name="T20" fmla="*/ 124 w 147"/>
                <a:gd name="T21" fmla="*/ 38 h 106"/>
                <a:gd name="T22" fmla="*/ 129 w 147"/>
                <a:gd name="T23" fmla="*/ 45 h 106"/>
                <a:gd name="T24" fmla="*/ 131 w 147"/>
                <a:gd name="T25" fmla="*/ 50 h 106"/>
                <a:gd name="T26" fmla="*/ 134 w 147"/>
                <a:gd name="T27" fmla="*/ 54 h 106"/>
                <a:gd name="T28" fmla="*/ 138 w 147"/>
                <a:gd name="T29" fmla="*/ 64 h 106"/>
                <a:gd name="T30" fmla="*/ 143 w 147"/>
                <a:gd name="T31" fmla="*/ 73 h 106"/>
                <a:gd name="T32" fmla="*/ 147 w 147"/>
                <a:gd name="T33" fmla="*/ 83 h 106"/>
                <a:gd name="T34" fmla="*/ 147 w 147"/>
                <a:gd name="T35" fmla="*/ 90 h 106"/>
                <a:gd name="T36" fmla="*/ 91 w 147"/>
                <a:gd name="T37" fmla="*/ 104 h 106"/>
                <a:gd name="T38" fmla="*/ 88 w 147"/>
                <a:gd name="T39" fmla="*/ 99 h 106"/>
                <a:gd name="T40" fmla="*/ 88 w 147"/>
                <a:gd name="T41" fmla="*/ 92 h 106"/>
                <a:gd name="T42" fmla="*/ 84 w 147"/>
                <a:gd name="T43" fmla="*/ 87 h 106"/>
                <a:gd name="T44" fmla="*/ 82 w 147"/>
                <a:gd name="T45" fmla="*/ 80 h 106"/>
                <a:gd name="T46" fmla="*/ 79 w 147"/>
                <a:gd name="T47" fmla="*/ 73 h 106"/>
                <a:gd name="T48" fmla="*/ 73 w 147"/>
                <a:gd name="T49" fmla="*/ 64 h 106"/>
                <a:gd name="T50" fmla="*/ 68 w 147"/>
                <a:gd name="T51" fmla="*/ 54 h 106"/>
                <a:gd name="T52" fmla="*/ 64 w 147"/>
                <a:gd name="T53" fmla="*/ 45 h 106"/>
                <a:gd name="T54" fmla="*/ 57 w 147"/>
                <a:gd name="T55" fmla="*/ 40 h 106"/>
                <a:gd name="T56" fmla="*/ 52 w 147"/>
                <a:gd name="T57" fmla="*/ 36 h 106"/>
                <a:gd name="T58" fmla="*/ 45 w 147"/>
                <a:gd name="T59" fmla="*/ 29 h 106"/>
                <a:gd name="T60" fmla="*/ 36 w 147"/>
                <a:gd name="T61" fmla="*/ 24 h 106"/>
                <a:gd name="T62" fmla="*/ 32 w 147"/>
                <a:gd name="T63" fmla="*/ 22 h 106"/>
                <a:gd name="T64" fmla="*/ 27 w 147"/>
                <a:gd name="T65" fmla="*/ 17 h 106"/>
                <a:gd name="T66" fmla="*/ 21 w 147"/>
                <a:gd name="T67" fmla="*/ 17 h 106"/>
                <a:gd name="T68" fmla="*/ 14 w 147"/>
                <a:gd name="T69" fmla="*/ 15 h 106"/>
                <a:gd name="T70" fmla="*/ 9 w 147"/>
                <a:gd name="T71" fmla="*/ 12 h 106"/>
                <a:gd name="T72" fmla="*/ 0 w 147"/>
                <a:gd name="T73" fmla="*/ 10 h 10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7"/>
                <a:gd name="T112" fmla="*/ 0 h 106"/>
                <a:gd name="T113" fmla="*/ 147 w 147"/>
                <a:gd name="T114" fmla="*/ 106 h 10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7" h="106">
                  <a:moveTo>
                    <a:pt x="54" y="0"/>
                  </a:moveTo>
                  <a:lnTo>
                    <a:pt x="59" y="0"/>
                  </a:lnTo>
                  <a:lnTo>
                    <a:pt x="64" y="0"/>
                  </a:lnTo>
                  <a:lnTo>
                    <a:pt x="66" y="3"/>
                  </a:lnTo>
                  <a:lnTo>
                    <a:pt x="73" y="3"/>
                  </a:lnTo>
                  <a:lnTo>
                    <a:pt x="75" y="5"/>
                  </a:lnTo>
                  <a:lnTo>
                    <a:pt x="79" y="7"/>
                  </a:lnTo>
                  <a:lnTo>
                    <a:pt x="82" y="7"/>
                  </a:lnTo>
                  <a:lnTo>
                    <a:pt x="86" y="7"/>
                  </a:lnTo>
                  <a:lnTo>
                    <a:pt x="91" y="10"/>
                  </a:lnTo>
                  <a:lnTo>
                    <a:pt x="93" y="12"/>
                  </a:lnTo>
                  <a:lnTo>
                    <a:pt x="97" y="15"/>
                  </a:lnTo>
                  <a:lnTo>
                    <a:pt x="102" y="17"/>
                  </a:lnTo>
                  <a:lnTo>
                    <a:pt x="104" y="19"/>
                  </a:lnTo>
                  <a:lnTo>
                    <a:pt x="109" y="24"/>
                  </a:lnTo>
                  <a:lnTo>
                    <a:pt x="111" y="26"/>
                  </a:lnTo>
                  <a:lnTo>
                    <a:pt x="113" y="29"/>
                  </a:lnTo>
                  <a:lnTo>
                    <a:pt x="118" y="31"/>
                  </a:lnTo>
                  <a:lnTo>
                    <a:pt x="120" y="36"/>
                  </a:lnTo>
                  <a:lnTo>
                    <a:pt x="122" y="36"/>
                  </a:lnTo>
                  <a:lnTo>
                    <a:pt x="124" y="38"/>
                  </a:lnTo>
                  <a:lnTo>
                    <a:pt x="127" y="43"/>
                  </a:lnTo>
                  <a:lnTo>
                    <a:pt x="129" y="45"/>
                  </a:lnTo>
                  <a:lnTo>
                    <a:pt x="131" y="50"/>
                  </a:lnTo>
                  <a:lnTo>
                    <a:pt x="131" y="52"/>
                  </a:lnTo>
                  <a:lnTo>
                    <a:pt x="134" y="54"/>
                  </a:lnTo>
                  <a:lnTo>
                    <a:pt x="138" y="61"/>
                  </a:lnTo>
                  <a:lnTo>
                    <a:pt x="138" y="64"/>
                  </a:lnTo>
                  <a:lnTo>
                    <a:pt x="140" y="66"/>
                  </a:lnTo>
                  <a:lnTo>
                    <a:pt x="143" y="73"/>
                  </a:lnTo>
                  <a:lnTo>
                    <a:pt x="145" y="78"/>
                  </a:lnTo>
                  <a:lnTo>
                    <a:pt x="147" y="83"/>
                  </a:lnTo>
                  <a:lnTo>
                    <a:pt x="147" y="85"/>
                  </a:lnTo>
                  <a:lnTo>
                    <a:pt x="147" y="90"/>
                  </a:lnTo>
                  <a:lnTo>
                    <a:pt x="91" y="106"/>
                  </a:lnTo>
                  <a:lnTo>
                    <a:pt x="91" y="104"/>
                  </a:lnTo>
                  <a:lnTo>
                    <a:pt x="91" y="101"/>
                  </a:lnTo>
                  <a:lnTo>
                    <a:pt x="88" y="99"/>
                  </a:lnTo>
                  <a:lnTo>
                    <a:pt x="88" y="97"/>
                  </a:lnTo>
                  <a:lnTo>
                    <a:pt x="88" y="92"/>
                  </a:lnTo>
                  <a:lnTo>
                    <a:pt x="86" y="90"/>
                  </a:lnTo>
                  <a:lnTo>
                    <a:pt x="84" y="87"/>
                  </a:lnTo>
                  <a:lnTo>
                    <a:pt x="84" y="83"/>
                  </a:lnTo>
                  <a:lnTo>
                    <a:pt x="82" y="80"/>
                  </a:lnTo>
                  <a:lnTo>
                    <a:pt x="82" y="76"/>
                  </a:lnTo>
                  <a:lnTo>
                    <a:pt x="79" y="73"/>
                  </a:lnTo>
                  <a:lnTo>
                    <a:pt x="77" y="66"/>
                  </a:lnTo>
                  <a:lnTo>
                    <a:pt x="73" y="64"/>
                  </a:lnTo>
                  <a:lnTo>
                    <a:pt x="73" y="59"/>
                  </a:lnTo>
                  <a:lnTo>
                    <a:pt x="68" y="54"/>
                  </a:lnTo>
                  <a:lnTo>
                    <a:pt x="66" y="52"/>
                  </a:lnTo>
                  <a:lnTo>
                    <a:pt x="64" y="45"/>
                  </a:lnTo>
                  <a:lnTo>
                    <a:pt x="59" y="43"/>
                  </a:lnTo>
                  <a:lnTo>
                    <a:pt x="57" y="40"/>
                  </a:lnTo>
                  <a:lnTo>
                    <a:pt x="54" y="38"/>
                  </a:lnTo>
                  <a:lnTo>
                    <a:pt x="52" y="36"/>
                  </a:lnTo>
                  <a:lnTo>
                    <a:pt x="45" y="31"/>
                  </a:lnTo>
                  <a:lnTo>
                    <a:pt x="45" y="29"/>
                  </a:lnTo>
                  <a:lnTo>
                    <a:pt x="43" y="26"/>
                  </a:lnTo>
                  <a:lnTo>
                    <a:pt x="36" y="24"/>
                  </a:lnTo>
                  <a:lnTo>
                    <a:pt x="34" y="24"/>
                  </a:lnTo>
                  <a:lnTo>
                    <a:pt x="32" y="22"/>
                  </a:lnTo>
                  <a:lnTo>
                    <a:pt x="30" y="19"/>
                  </a:lnTo>
                  <a:lnTo>
                    <a:pt x="27" y="17"/>
                  </a:lnTo>
                  <a:lnTo>
                    <a:pt x="23" y="17"/>
                  </a:lnTo>
                  <a:lnTo>
                    <a:pt x="21" y="17"/>
                  </a:lnTo>
                  <a:lnTo>
                    <a:pt x="18" y="15"/>
                  </a:lnTo>
                  <a:lnTo>
                    <a:pt x="14" y="15"/>
                  </a:lnTo>
                  <a:lnTo>
                    <a:pt x="12" y="12"/>
                  </a:lnTo>
                  <a:lnTo>
                    <a:pt x="9" y="12"/>
                  </a:lnTo>
                  <a:lnTo>
                    <a:pt x="5" y="10"/>
                  </a:lnTo>
                  <a:lnTo>
                    <a:pt x="0" y="10"/>
                  </a:lnTo>
                </a:path>
              </a:pathLst>
            </a:custGeom>
            <a:noFill/>
            <a:ln w="0">
              <a:solidFill>
                <a:srgbClr val="000000"/>
              </a:solidFill>
              <a:round/>
              <a:headEnd/>
              <a:tailEnd/>
            </a:ln>
          </p:spPr>
          <p:txBody>
            <a:bodyPr lIns="0" tIns="0" rIns="0"/>
            <a:lstStyle/>
            <a:p>
              <a:endParaRPr lang="zh-CN" altLang="en-US"/>
            </a:p>
          </p:txBody>
        </p:sp>
        <p:sp>
          <p:nvSpPr>
            <p:cNvPr id="1389" name="Freeform 128"/>
            <p:cNvSpPr>
              <a:spLocks/>
            </p:cNvSpPr>
            <p:nvPr/>
          </p:nvSpPr>
          <p:spPr bwMode="auto">
            <a:xfrm flipH="1">
              <a:off x="903" y="2112"/>
              <a:ext cx="41" cy="22"/>
            </a:xfrm>
            <a:custGeom>
              <a:avLst/>
              <a:gdLst>
                <a:gd name="T0" fmla="*/ 0 w 95"/>
                <a:gd name="T1" fmla="*/ 7 h 59"/>
                <a:gd name="T2" fmla="*/ 0 w 95"/>
                <a:gd name="T3" fmla="*/ 10 h 59"/>
                <a:gd name="T4" fmla="*/ 0 w 95"/>
                <a:gd name="T5" fmla="*/ 7 h 59"/>
                <a:gd name="T6" fmla="*/ 9 w 95"/>
                <a:gd name="T7" fmla="*/ 5 h 59"/>
                <a:gd name="T8" fmla="*/ 25 w 95"/>
                <a:gd name="T9" fmla="*/ 2 h 59"/>
                <a:gd name="T10" fmla="*/ 32 w 95"/>
                <a:gd name="T11" fmla="*/ 0 h 59"/>
                <a:gd name="T12" fmla="*/ 39 w 95"/>
                <a:gd name="T13" fmla="*/ 2 h 59"/>
                <a:gd name="T14" fmla="*/ 43 w 95"/>
                <a:gd name="T15" fmla="*/ 2 h 59"/>
                <a:gd name="T16" fmla="*/ 48 w 95"/>
                <a:gd name="T17" fmla="*/ 5 h 59"/>
                <a:gd name="T18" fmla="*/ 54 w 95"/>
                <a:gd name="T19" fmla="*/ 7 h 59"/>
                <a:gd name="T20" fmla="*/ 61 w 95"/>
                <a:gd name="T21" fmla="*/ 12 h 59"/>
                <a:gd name="T22" fmla="*/ 66 w 95"/>
                <a:gd name="T23" fmla="*/ 12 h 59"/>
                <a:gd name="T24" fmla="*/ 68 w 95"/>
                <a:gd name="T25" fmla="*/ 17 h 59"/>
                <a:gd name="T26" fmla="*/ 75 w 95"/>
                <a:gd name="T27" fmla="*/ 21 h 59"/>
                <a:gd name="T28" fmla="*/ 79 w 95"/>
                <a:gd name="T29" fmla="*/ 26 h 59"/>
                <a:gd name="T30" fmla="*/ 86 w 95"/>
                <a:gd name="T31" fmla="*/ 31 h 59"/>
                <a:gd name="T32" fmla="*/ 86 w 95"/>
                <a:gd name="T33" fmla="*/ 33 h 59"/>
                <a:gd name="T34" fmla="*/ 88 w 95"/>
                <a:gd name="T35" fmla="*/ 38 h 59"/>
                <a:gd name="T36" fmla="*/ 93 w 95"/>
                <a:gd name="T37" fmla="*/ 42 h 59"/>
                <a:gd name="T38" fmla="*/ 86 w 95"/>
                <a:gd name="T39" fmla="*/ 49 h 59"/>
                <a:gd name="T40" fmla="*/ 66 w 95"/>
                <a:gd name="T41" fmla="*/ 56 h 59"/>
                <a:gd name="T42" fmla="*/ 57 w 95"/>
                <a:gd name="T43" fmla="*/ 59 h 59"/>
                <a:gd name="T44" fmla="*/ 52 w 95"/>
                <a:gd name="T45" fmla="*/ 52 h 59"/>
                <a:gd name="T46" fmla="*/ 48 w 95"/>
                <a:gd name="T47" fmla="*/ 45 h 59"/>
                <a:gd name="T48" fmla="*/ 39 w 95"/>
                <a:gd name="T49" fmla="*/ 38 h 59"/>
                <a:gd name="T50" fmla="*/ 29 w 95"/>
                <a:gd name="T51" fmla="*/ 28 h 59"/>
                <a:gd name="T52" fmla="*/ 27 w 95"/>
                <a:gd name="T53" fmla="*/ 24 h 59"/>
                <a:gd name="T54" fmla="*/ 20 w 95"/>
                <a:gd name="T55" fmla="*/ 21 h 59"/>
                <a:gd name="T56" fmla="*/ 16 w 95"/>
                <a:gd name="T57" fmla="*/ 17 h 59"/>
                <a:gd name="T58" fmla="*/ 11 w 95"/>
                <a:gd name="T59" fmla="*/ 12 h 59"/>
                <a:gd name="T60" fmla="*/ 5 w 95"/>
                <a:gd name="T61" fmla="*/ 10 h 59"/>
                <a:gd name="T62" fmla="*/ 0 w 95"/>
                <a:gd name="T63" fmla="*/ 7 h 5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5"/>
                <a:gd name="T97" fmla="*/ 0 h 59"/>
                <a:gd name="T98" fmla="*/ 95 w 95"/>
                <a:gd name="T99" fmla="*/ 59 h 5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5" h="59">
                  <a:moveTo>
                    <a:pt x="0" y="7"/>
                  </a:moveTo>
                  <a:lnTo>
                    <a:pt x="0" y="7"/>
                  </a:lnTo>
                  <a:lnTo>
                    <a:pt x="0" y="10"/>
                  </a:lnTo>
                  <a:lnTo>
                    <a:pt x="0" y="7"/>
                  </a:lnTo>
                  <a:lnTo>
                    <a:pt x="2" y="7"/>
                  </a:lnTo>
                  <a:lnTo>
                    <a:pt x="9" y="5"/>
                  </a:lnTo>
                  <a:lnTo>
                    <a:pt x="14" y="2"/>
                  </a:lnTo>
                  <a:lnTo>
                    <a:pt x="25" y="2"/>
                  </a:lnTo>
                  <a:lnTo>
                    <a:pt x="29" y="0"/>
                  </a:lnTo>
                  <a:lnTo>
                    <a:pt x="32" y="0"/>
                  </a:lnTo>
                  <a:lnTo>
                    <a:pt x="34" y="0"/>
                  </a:lnTo>
                  <a:lnTo>
                    <a:pt x="39" y="2"/>
                  </a:lnTo>
                  <a:lnTo>
                    <a:pt x="41" y="2"/>
                  </a:lnTo>
                  <a:lnTo>
                    <a:pt x="43" y="2"/>
                  </a:lnTo>
                  <a:lnTo>
                    <a:pt x="48" y="2"/>
                  </a:lnTo>
                  <a:lnTo>
                    <a:pt x="48" y="5"/>
                  </a:lnTo>
                  <a:lnTo>
                    <a:pt x="50" y="5"/>
                  </a:lnTo>
                  <a:lnTo>
                    <a:pt x="54" y="7"/>
                  </a:lnTo>
                  <a:lnTo>
                    <a:pt x="57" y="10"/>
                  </a:lnTo>
                  <a:lnTo>
                    <a:pt x="61" y="12"/>
                  </a:lnTo>
                  <a:lnTo>
                    <a:pt x="63" y="12"/>
                  </a:lnTo>
                  <a:lnTo>
                    <a:pt x="66" y="12"/>
                  </a:lnTo>
                  <a:lnTo>
                    <a:pt x="66" y="14"/>
                  </a:lnTo>
                  <a:lnTo>
                    <a:pt x="68" y="17"/>
                  </a:lnTo>
                  <a:lnTo>
                    <a:pt x="72" y="19"/>
                  </a:lnTo>
                  <a:lnTo>
                    <a:pt x="75" y="21"/>
                  </a:lnTo>
                  <a:lnTo>
                    <a:pt x="77" y="21"/>
                  </a:lnTo>
                  <a:lnTo>
                    <a:pt x="79" y="26"/>
                  </a:lnTo>
                  <a:lnTo>
                    <a:pt x="81" y="28"/>
                  </a:lnTo>
                  <a:lnTo>
                    <a:pt x="86" y="31"/>
                  </a:lnTo>
                  <a:lnTo>
                    <a:pt x="86" y="33"/>
                  </a:lnTo>
                  <a:lnTo>
                    <a:pt x="88" y="35"/>
                  </a:lnTo>
                  <a:lnTo>
                    <a:pt x="88" y="38"/>
                  </a:lnTo>
                  <a:lnTo>
                    <a:pt x="90" y="40"/>
                  </a:lnTo>
                  <a:lnTo>
                    <a:pt x="93" y="42"/>
                  </a:lnTo>
                  <a:lnTo>
                    <a:pt x="95" y="47"/>
                  </a:lnTo>
                  <a:lnTo>
                    <a:pt x="86" y="49"/>
                  </a:lnTo>
                  <a:lnTo>
                    <a:pt x="77" y="52"/>
                  </a:lnTo>
                  <a:lnTo>
                    <a:pt x="66" y="56"/>
                  </a:lnTo>
                  <a:lnTo>
                    <a:pt x="59" y="59"/>
                  </a:lnTo>
                  <a:lnTo>
                    <a:pt x="57" y="59"/>
                  </a:lnTo>
                  <a:lnTo>
                    <a:pt x="57" y="56"/>
                  </a:lnTo>
                  <a:lnTo>
                    <a:pt x="52" y="52"/>
                  </a:lnTo>
                  <a:lnTo>
                    <a:pt x="50" y="49"/>
                  </a:lnTo>
                  <a:lnTo>
                    <a:pt x="48" y="45"/>
                  </a:lnTo>
                  <a:lnTo>
                    <a:pt x="43" y="40"/>
                  </a:lnTo>
                  <a:lnTo>
                    <a:pt x="39" y="38"/>
                  </a:lnTo>
                  <a:lnTo>
                    <a:pt x="36" y="31"/>
                  </a:lnTo>
                  <a:lnTo>
                    <a:pt x="29" y="28"/>
                  </a:lnTo>
                  <a:lnTo>
                    <a:pt x="29" y="26"/>
                  </a:lnTo>
                  <a:lnTo>
                    <a:pt x="27" y="24"/>
                  </a:lnTo>
                  <a:lnTo>
                    <a:pt x="23" y="21"/>
                  </a:lnTo>
                  <a:lnTo>
                    <a:pt x="20" y="21"/>
                  </a:lnTo>
                  <a:lnTo>
                    <a:pt x="18" y="19"/>
                  </a:lnTo>
                  <a:lnTo>
                    <a:pt x="16" y="17"/>
                  </a:lnTo>
                  <a:lnTo>
                    <a:pt x="11" y="14"/>
                  </a:lnTo>
                  <a:lnTo>
                    <a:pt x="11" y="12"/>
                  </a:lnTo>
                  <a:lnTo>
                    <a:pt x="7" y="12"/>
                  </a:lnTo>
                  <a:lnTo>
                    <a:pt x="5" y="10"/>
                  </a:lnTo>
                  <a:lnTo>
                    <a:pt x="2" y="10"/>
                  </a:lnTo>
                  <a:lnTo>
                    <a:pt x="0" y="7"/>
                  </a:lnTo>
                  <a:close/>
                </a:path>
              </a:pathLst>
            </a:custGeom>
            <a:solidFill>
              <a:srgbClr val="7F7F7F"/>
            </a:solidFill>
            <a:ln w="9525">
              <a:noFill/>
              <a:round/>
              <a:headEnd/>
              <a:tailEnd/>
            </a:ln>
          </p:spPr>
          <p:txBody>
            <a:bodyPr lIns="0" tIns="0" rIns="0"/>
            <a:lstStyle/>
            <a:p>
              <a:endParaRPr lang="zh-CN" altLang="en-US"/>
            </a:p>
          </p:txBody>
        </p:sp>
        <p:sp>
          <p:nvSpPr>
            <p:cNvPr id="1390" name="Freeform 129"/>
            <p:cNvSpPr>
              <a:spLocks/>
            </p:cNvSpPr>
            <p:nvPr/>
          </p:nvSpPr>
          <p:spPr bwMode="auto">
            <a:xfrm flipH="1">
              <a:off x="940" y="2118"/>
              <a:ext cx="41" cy="89"/>
            </a:xfrm>
            <a:custGeom>
              <a:avLst/>
              <a:gdLst>
                <a:gd name="T0" fmla="*/ 5 w 95"/>
                <a:gd name="T1" fmla="*/ 3 h 242"/>
                <a:gd name="T2" fmla="*/ 9 w 95"/>
                <a:gd name="T3" fmla="*/ 3 h 242"/>
                <a:gd name="T4" fmla="*/ 16 w 95"/>
                <a:gd name="T5" fmla="*/ 3 h 242"/>
                <a:gd name="T6" fmla="*/ 23 w 95"/>
                <a:gd name="T7" fmla="*/ 3 h 242"/>
                <a:gd name="T8" fmla="*/ 27 w 95"/>
                <a:gd name="T9" fmla="*/ 5 h 242"/>
                <a:gd name="T10" fmla="*/ 34 w 95"/>
                <a:gd name="T11" fmla="*/ 7 h 242"/>
                <a:gd name="T12" fmla="*/ 41 w 95"/>
                <a:gd name="T13" fmla="*/ 14 h 242"/>
                <a:gd name="T14" fmla="*/ 45 w 95"/>
                <a:gd name="T15" fmla="*/ 17 h 242"/>
                <a:gd name="T16" fmla="*/ 52 w 95"/>
                <a:gd name="T17" fmla="*/ 26 h 242"/>
                <a:gd name="T18" fmla="*/ 57 w 95"/>
                <a:gd name="T19" fmla="*/ 33 h 242"/>
                <a:gd name="T20" fmla="*/ 61 w 95"/>
                <a:gd name="T21" fmla="*/ 40 h 242"/>
                <a:gd name="T22" fmla="*/ 68 w 95"/>
                <a:gd name="T23" fmla="*/ 49 h 242"/>
                <a:gd name="T24" fmla="*/ 73 w 95"/>
                <a:gd name="T25" fmla="*/ 59 h 242"/>
                <a:gd name="T26" fmla="*/ 77 w 95"/>
                <a:gd name="T27" fmla="*/ 71 h 242"/>
                <a:gd name="T28" fmla="*/ 82 w 95"/>
                <a:gd name="T29" fmla="*/ 80 h 242"/>
                <a:gd name="T30" fmla="*/ 84 w 95"/>
                <a:gd name="T31" fmla="*/ 92 h 242"/>
                <a:gd name="T32" fmla="*/ 88 w 95"/>
                <a:gd name="T33" fmla="*/ 103 h 242"/>
                <a:gd name="T34" fmla="*/ 91 w 95"/>
                <a:gd name="T35" fmla="*/ 115 h 242"/>
                <a:gd name="T36" fmla="*/ 93 w 95"/>
                <a:gd name="T37" fmla="*/ 129 h 242"/>
                <a:gd name="T38" fmla="*/ 93 w 95"/>
                <a:gd name="T39" fmla="*/ 139 h 242"/>
                <a:gd name="T40" fmla="*/ 95 w 95"/>
                <a:gd name="T41" fmla="*/ 153 h 242"/>
                <a:gd name="T42" fmla="*/ 95 w 95"/>
                <a:gd name="T43" fmla="*/ 164 h 242"/>
                <a:gd name="T44" fmla="*/ 93 w 95"/>
                <a:gd name="T45" fmla="*/ 174 h 242"/>
                <a:gd name="T46" fmla="*/ 93 w 95"/>
                <a:gd name="T47" fmla="*/ 185 h 242"/>
                <a:gd name="T48" fmla="*/ 91 w 95"/>
                <a:gd name="T49" fmla="*/ 195 h 242"/>
                <a:gd name="T50" fmla="*/ 88 w 95"/>
                <a:gd name="T51" fmla="*/ 204 h 242"/>
                <a:gd name="T52" fmla="*/ 88 w 95"/>
                <a:gd name="T53" fmla="*/ 207 h 242"/>
                <a:gd name="T54" fmla="*/ 84 w 95"/>
                <a:gd name="T55" fmla="*/ 214 h 242"/>
                <a:gd name="T56" fmla="*/ 82 w 95"/>
                <a:gd name="T57" fmla="*/ 221 h 242"/>
                <a:gd name="T58" fmla="*/ 79 w 95"/>
                <a:gd name="T59" fmla="*/ 225 h 242"/>
                <a:gd name="T60" fmla="*/ 77 w 95"/>
                <a:gd name="T61" fmla="*/ 230 h 242"/>
                <a:gd name="T62" fmla="*/ 73 w 95"/>
                <a:gd name="T63" fmla="*/ 232 h 242"/>
                <a:gd name="T64" fmla="*/ 70 w 95"/>
                <a:gd name="T65" fmla="*/ 235 h 242"/>
                <a:gd name="T66" fmla="*/ 64 w 95"/>
                <a:gd name="T67" fmla="*/ 239 h 242"/>
                <a:gd name="T68" fmla="*/ 61 w 95"/>
                <a:gd name="T69" fmla="*/ 242 h 242"/>
                <a:gd name="T70" fmla="*/ 55 w 95"/>
                <a:gd name="T71" fmla="*/ 242 h 24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95"/>
                <a:gd name="T109" fmla="*/ 0 h 242"/>
                <a:gd name="T110" fmla="*/ 95 w 95"/>
                <a:gd name="T111" fmla="*/ 242 h 24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95" h="242">
                  <a:moveTo>
                    <a:pt x="0" y="5"/>
                  </a:moveTo>
                  <a:lnTo>
                    <a:pt x="5" y="3"/>
                  </a:lnTo>
                  <a:lnTo>
                    <a:pt x="7" y="3"/>
                  </a:lnTo>
                  <a:lnTo>
                    <a:pt x="9" y="3"/>
                  </a:lnTo>
                  <a:lnTo>
                    <a:pt x="14" y="0"/>
                  </a:lnTo>
                  <a:lnTo>
                    <a:pt x="16" y="3"/>
                  </a:lnTo>
                  <a:lnTo>
                    <a:pt x="18" y="3"/>
                  </a:lnTo>
                  <a:lnTo>
                    <a:pt x="23" y="3"/>
                  </a:lnTo>
                  <a:lnTo>
                    <a:pt x="25" y="5"/>
                  </a:lnTo>
                  <a:lnTo>
                    <a:pt x="27" y="5"/>
                  </a:lnTo>
                  <a:lnTo>
                    <a:pt x="32" y="7"/>
                  </a:lnTo>
                  <a:lnTo>
                    <a:pt x="34" y="7"/>
                  </a:lnTo>
                  <a:lnTo>
                    <a:pt x="36" y="10"/>
                  </a:lnTo>
                  <a:lnTo>
                    <a:pt x="41" y="14"/>
                  </a:lnTo>
                  <a:lnTo>
                    <a:pt x="43" y="17"/>
                  </a:lnTo>
                  <a:lnTo>
                    <a:pt x="45" y="17"/>
                  </a:lnTo>
                  <a:lnTo>
                    <a:pt x="50" y="21"/>
                  </a:lnTo>
                  <a:lnTo>
                    <a:pt x="52" y="26"/>
                  </a:lnTo>
                  <a:lnTo>
                    <a:pt x="55" y="28"/>
                  </a:lnTo>
                  <a:lnTo>
                    <a:pt x="57" y="33"/>
                  </a:lnTo>
                  <a:lnTo>
                    <a:pt x="61" y="35"/>
                  </a:lnTo>
                  <a:lnTo>
                    <a:pt x="61" y="40"/>
                  </a:lnTo>
                  <a:lnTo>
                    <a:pt x="66" y="45"/>
                  </a:lnTo>
                  <a:lnTo>
                    <a:pt x="68" y="49"/>
                  </a:lnTo>
                  <a:lnTo>
                    <a:pt x="70" y="54"/>
                  </a:lnTo>
                  <a:lnTo>
                    <a:pt x="73" y="59"/>
                  </a:lnTo>
                  <a:lnTo>
                    <a:pt x="75" y="64"/>
                  </a:lnTo>
                  <a:lnTo>
                    <a:pt x="77" y="71"/>
                  </a:lnTo>
                  <a:lnTo>
                    <a:pt x="79" y="73"/>
                  </a:lnTo>
                  <a:lnTo>
                    <a:pt x="82" y="80"/>
                  </a:lnTo>
                  <a:lnTo>
                    <a:pt x="84" y="85"/>
                  </a:lnTo>
                  <a:lnTo>
                    <a:pt x="84" y="92"/>
                  </a:lnTo>
                  <a:lnTo>
                    <a:pt x="86" y="99"/>
                  </a:lnTo>
                  <a:lnTo>
                    <a:pt x="88" y="103"/>
                  </a:lnTo>
                  <a:lnTo>
                    <a:pt x="88" y="110"/>
                  </a:lnTo>
                  <a:lnTo>
                    <a:pt x="91" y="115"/>
                  </a:lnTo>
                  <a:lnTo>
                    <a:pt x="91" y="122"/>
                  </a:lnTo>
                  <a:lnTo>
                    <a:pt x="93" y="129"/>
                  </a:lnTo>
                  <a:lnTo>
                    <a:pt x="93" y="134"/>
                  </a:lnTo>
                  <a:lnTo>
                    <a:pt x="93" y="139"/>
                  </a:lnTo>
                  <a:lnTo>
                    <a:pt x="95" y="148"/>
                  </a:lnTo>
                  <a:lnTo>
                    <a:pt x="95" y="153"/>
                  </a:lnTo>
                  <a:lnTo>
                    <a:pt x="95" y="157"/>
                  </a:lnTo>
                  <a:lnTo>
                    <a:pt x="95" y="164"/>
                  </a:lnTo>
                  <a:lnTo>
                    <a:pt x="95" y="169"/>
                  </a:lnTo>
                  <a:lnTo>
                    <a:pt x="93" y="174"/>
                  </a:lnTo>
                  <a:lnTo>
                    <a:pt x="93" y="178"/>
                  </a:lnTo>
                  <a:lnTo>
                    <a:pt x="93" y="185"/>
                  </a:lnTo>
                  <a:lnTo>
                    <a:pt x="91" y="190"/>
                  </a:lnTo>
                  <a:lnTo>
                    <a:pt x="91" y="195"/>
                  </a:lnTo>
                  <a:lnTo>
                    <a:pt x="88" y="200"/>
                  </a:lnTo>
                  <a:lnTo>
                    <a:pt x="88" y="204"/>
                  </a:lnTo>
                  <a:lnTo>
                    <a:pt x="88" y="207"/>
                  </a:lnTo>
                  <a:lnTo>
                    <a:pt x="86" y="211"/>
                  </a:lnTo>
                  <a:lnTo>
                    <a:pt x="84" y="214"/>
                  </a:lnTo>
                  <a:lnTo>
                    <a:pt x="82" y="218"/>
                  </a:lnTo>
                  <a:lnTo>
                    <a:pt x="82" y="221"/>
                  </a:lnTo>
                  <a:lnTo>
                    <a:pt x="79" y="223"/>
                  </a:lnTo>
                  <a:lnTo>
                    <a:pt x="79" y="225"/>
                  </a:lnTo>
                  <a:lnTo>
                    <a:pt x="77" y="228"/>
                  </a:lnTo>
                  <a:lnTo>
                    <a:pt x="77" y="230"/>
                  </a:lnTo>
                  <a:lnTo>
                    <a:pt x="75" y="232"/>
                  </a:lnTo>
                  <a:lnTo>
                    <a:pt x="73" y="232"/>
                  </a:lnTo>
                  <a:lnTo>
                    <a:pt x="70" y="232"/>
                  </a:lnTo>
                  <a:lnTo>
                    <a:pt x="70" y="235"/>
                  </a:lnTo>
                  <a:lnTo>
                    <a:pt x="68" y="239"/>
                  </a:lnTo>
                  <a:lnTo>
                    <a:pt x="64" y="239"/>
                  </a:lnTo>
                  <a:lnTo>
                    <a:pt x="61" y="242"/>
                  </a:lnTo>
                  <a:lnTo>
                    <a:pt x="59" y="242"/>
                  </a:lnTo>
                  <a:lnTo>
                    <a:pt x="55" y="242"/>
                  </a:lnTo>
                </a:path>
              </a:pathLst>
            </a:custGeom>
            <a:noFill/>
            <a:ln w="0">
              <a:solidFill>
                <a:srgbClr val="000000"/>
              </a:solidFill>
              <a:round/>
              <a:headEnd/>
              <a:tailEnd/>
            </a:ln>
          </p:spPr>
          <p:txBody>
            <a:bodyPr lIns="0" tIns="0" rIns="0"/>
            <a:lstStyle/>
            <a:p>
              <a:endParaRPr lang="zh-CN" altLang="en-US"/>
            </a:p>
          </p:txBody>
        </p:sp>
        <p:sp>
          <p:nvSpPr>
            <p:cNvPr id="1391" name="Freeform 130"/>
            <p:cNvSpPr>
              <a:spLocks/>
            </p:cNvSpPr>
            <p:nvPr/>
          </p:nvSpPr>
          <p:spPr bwMode="auto">
            <a:xfrm flipH="1">
              <a:off x="947" y="2119"/>
              <a:ext cx="43" cy="89"/>
            </a:xfrm>
            <a:custGeom>
              <a:avLst/>
              <a:gdLst>
                <a:gd name="T0" fmla="*/ 0 w 101"/>
                <a:gd name="T1" fmla="*/ 32 h 241"/>
                <a:gd name="T2" fmla="*/ 16 w 101"/>
                <a:gd name="T3" fmla="*/ 0 h 241"/>
                <a:gd name="T4" fmla="*/ 22 w 101"/>
                <a:gd name="T5" fmla="*/ 0 h 241"/>
                <a:gd name="T6" fmla="*/ 29 w 101"/>
                <a:gd name="T7" fmla="*/ 2 h 241"/>
                <a:gd name="T8" fmla="*/ 36 w 101"/>
                <a:gd name="T9" fmla="*/ 4 h 241"/>
                <a:gd name="T10" fmla="*/ 40 w 101"/>
                <a:gd name="T11" fmla="*/ 7 h 241"/>
                <a:gd name="T12" fmla="*/ 47 w 101"/>
                <a:gd name="T13" fmla="*/ 11 h 241"/>
                <a:gd name="T14" fmla="*/ 54 w 101"/>
                <a:gd name="T15" fmla="*/ 16 h 241"/>
                <a:gd name="T16" fmla="*/ 58 w 101"/>
                <a:gd name="T17" fmla="*/ 23 h 241"/>
                <a:gd name="T18" fmla="*/ 65 w 101"/>
                <a:gd name="T19" fmla="*/ 30 h 241"/>
                <a:gd name="T20" fmla="*/ 70 w 101"/>
                <a:gd name="T21" fmla="*/ 39 h 241"/>
                <a:gd name="T22" fmla="*/ 74 w 101"/>
                <a:gd name="T23" fmla="*/ 46 h 241"/>
                <a:gd name="T24" fmla="*/ 79 w 101"/>
                <a:gd name="T25" fmla="*/ 58 h 241"/>
                <a:gd name="T26" fmla="*/ 83 w 101"/>
                <a:gd name="T27" fmla="*/ 68 h 241"/>
                <a:gd name="T28" fmla="*/ 88 w 101"/>
                <a:gd name="T29" fmla="*/ 79 h 241"/>
                <a:gd name="T30" fmla="*/ 92 w 101"/>
                <a:gd name="T31" fmla="*/ 89 h 241"/>
                <a:gd name="T32" fmla="*/ 95 w 101"/>
                <a:gd name="T33" fmla="*/ 100 h 241"/>
                <a:gd name="T34" fmla="*/ 97 w 101"/>
                <a:gd name="T35" fmla="*/ 114 h 241"/>
                <a:gd name="T36" fmla="*/ 99 w 101"/>
                <a:gd name="T37" fmla="*/ 126 h 241"/>
                <a:gd name="T38" fmla="*/ 101 w 101"/>
                <a:gd name="T39" fmla="*/ 138 h 241"/>
                <a:gd name="T40" fmla="*/ 101 w 101"/>
                <a:gd name="T41" fmla="*/ 150 h 241"/>
                <a:gd name="T42" fmla="*/ 101 w 101"/>
                <a:gd name="T43" fmla="*/ 161 h 241"/>
                <a:gd name="T44" fmla="*/ 101 w 101"/>
                <a:gd name="T45" fmla="*/ 173 h 241"/>
                <a:gd name="T46" fmla="*/ 99 w 101"/>
                <a:gd name="T47" fmla="*/ 182 h 241"/>
                <a:gd name="T48" fmla="*/ 97 w 101"/>
                <a:gd name="T49" fmla="*/ 192 h 241"/>
                <a:gd name="T50" fmla="*/ 95 w 101"/>
                <a:gd name="T51" fmla="*/ 201 h 241"/>
                <a:gd name="T52" fmla="*/ 92 w 101"/>
                <a:gd name="T53" fmla="*/ 206 h 241"/>
                <a:gd name="T54" fmla="*/ 92 w 101"/>
                <a:gd name="T55" fmla="*/ 213 h 241"/>
                <a:gd name="T56" fmla="*/ 88 w 101"/>
                <a:gd name="T57" fmla="*/ 220 h 241"/>
                <a:gd name="T58" fmla="*/ 86 w 101"/>
                <a:gd name="T59" fmla="*/ 222 h 241"/>
                <a:gd name="T60" fmla="*/ 83 w 101"/>
                <a:gd name="T61" fmla="*/ 227 h 241"/>
                <a:gd name="T62" fmla="*/ 81 w 101"/>
                <a:gd name="T63" fmla="*/ 229 h 241"/>
                <a:gd name="T64" fmla="*/ 77 w 101"/>
                <a:gd name="T65" fmla="*/ 234 h 241"/>
                <a:gd name="T66" fmla="*/ 72 w 101"/>
                <a:gd name="T67" fmla="*/ 239 h 241"/>
                <a:gd name="T68" fmla="*/ 67 w 101"/>
                <a:gd name="T69" fmla="*/ 239 h 241"/>
                <a:gd name="T70" fmla="*/ 65 w 101"/>
                <a:gd name="T71" fmla="*/ 239 h 241"/>
                <a:gd name="T72" fmla="*/ 61 w 101"/>
                <a:gd name="T73" fmla="*/ 241 h 241"/>
                <a:gd name="T74" fmla="*/ 56 w 101"/>
                <a:gd name="T75" fmla="*/ 239 h 241"/>
                <a:gd name="T76" fmla="*/ 49 w 101"/>
                <a:gd name="T77" fmla="*/ 239 h 241"/>
                <a:gd name="T78" fmla="*/ 47 w 101"/>
                <a:gd name="T79" fmla="*/ 234 h 241"/>
                <a:gd name="T80" fmla="*/ 43 w 101"/>
                <a:gd name="T81" fmla="*/ 229 h 241"/>
                <a:gd name="T82" fmla="*/ 38 w 101"/>
                <a:gd name="T83" fmla="*/ 225 h 241"/>
                <a:gd name="T84" fmla="*/ 36 w 101"/>
                <a:gd name="T85" fmla="*/ 220 h 241"/>
                <a:gd name="T86" fmla="*/ 31 w 101"/>
                <a:gd name="T87" fmla="*/ 211 h 241"/>
                <a:gd name="T88" fmla="*/ 29 w 101"/>
                <a:gd name="T89" fmla="*/ 204 h 241"/>
                <a:gd name="T90" fmla="*/ 25 w 101"/>
                <a:gd name="T91" fmla="*/ 197 h 241"/>
                <a:gd name="T92" fmla="*/ 22 w 101"/>
                <a:gd name="T93" fmla="*/ 190 h 241"/>
                <a:gd name="T94" fmla="*/ 20 w 101"/>
                <a:gd name="T95" fmla="*/ 175 h 241"/>
                <a:gd name="T96" fmla="*/ 13 w 101"/>
                <a:gd name="T97" fmla="*/ 157 h 241"/>
                <a:gd name="T98" fmla="*/ 11 w 101"/>
                <a:gd name="T99" fmla="*/ 138 h 241"/>
                <a:gd name="T100" fmla="*/ 7 w 101"/>
                <a:gd name="T101" fmla="*/ 117 h 241"/>
                <a:gd name="T102" fmla="*/ 4 w 101"/>
                <a:gd name="T103" fmla="*/ 98 h 241"/>
                <a:gd name="T104" fmla="*/ 2 w 101"/>
                <a:gd name="T105" fmla="*/ 82 h 241"/>
                <a:gd name="T106" fmla="*/ 0 w 101"/>
                <a:gd name="T107" fmla="*/ 54 h 241"/>
                <a:gd name="T108" fmla="*/ 0 w 101"/>
                <a:gd name="T109" fmla="*/ 32 h 24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1"/>
                <a:gd name="T166" fmla="*/ 0 h 241"/>
                <a:gd name="T167" fmla="*/ 101 w 101"/>
                <a:gd name="T168" fmla="*/ 241 h 241"/>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1" h="241">
                  <a:moveTo>
                    <a:pt x="0" y="32"/>
                  </a:moveTo>
                  <a:lnTo>
                    <a:pt x="0" y="32"/>
                  </a:lnTo>
                  <a:lnTo>
                    <a:pt x="13" y="0"/>
                  </a:lnTo>
                  <a:lnTo>
                    <a:pt x="16" y="0"/>
                  </a:lnTo>
                  <a:lnTo>
                    <a:pt x="20" y="0"/>
                  </a:lnTo>
                  <a:lnTo>
                    <a:pt x="22" y="0"/>
                  </a:lnTo>
                  <a:lnTo>
                    <a:pt x="25" y="0"/>
                  </a:lnTo>
                  <a:lnTo>
                    <a:pt x="29" y="2"/>
                  </a:lnTo>
                  <a:lnTo>
                    <a:pt x="31" y="2"/>
                  </a:lnTo>
                  <a:lnTo>
                    <a:pt x="36" y="4"/>
                  </a:lnTo>
                  <a:lnTo>
                    <a:pt x="38" y="4"/>
                  </a:lnTo>
                  <a:lnTo>
                    <a:pt x="40" y="7"/>
                  </a:lnTo>
                  <a:lnTo>
                    <a:pt x="45" y="9"/>
                  </a:lnTo>
                  <a:lnTo>
                    <a:pt x="47" y="11"/>
                  </a:lnTo>
                  <a:lnTo>
                    <a:pt x="49" y="14"/>
                  </a:lnTo>
                  <a:lnTo>
                    <a:pt x="54" y="16"/>
                  </a:lnTo>
                  <a:lnTo>
                    <a:pt x="56" y="21"/>
                  </a:lnTo>
                  <a:lnTo>
                    <a:pt x="58" y="23"/>
                  </a:lnTo>
                  <a:lnTo>
                    <a:pt x="61" y="25"/>
                  </a:lnTo>
                  <a:lnTo>
                    <a:pt x="65" y="30"/>
                  </a:lnTo>
                  <a:lnTo>
                    <a:pt x="65" y="32"/>
                  </a:lnTo>
                  <a:lnTo>
                    <a:pt x="70" y="39"/>
                  </a:lnTo>
                  <a:lnTo>
                    <a:pt x="72" y="42"/>
                  </a:lnTo>
                  <a:lnTo>
                    <a:pt x="74" y="46"/>
                  </a:lnTo>
                  <a:lnTo>
                    <a:pt x="77" y="51"/>
                  </a:lnTo>
                  <a:lnTo>
                    <a:pt x="79" y="58"/>
                  </a:lnTo>
                  <a:lnTo>
                    <a:pt x="83" y="61"/>
                  </a:lnTo>
                  <a:lnTo>
                    <a:pt x="83" y="68"/>
                  </a:lnTo>
                  <a:lnTo>
                    <a:pt x="86" y="72"/>
                  </a:lnTo>
                  <a:lnTo>
                    <a:pt x="88" y="79"/>
                  </a:lnTo>
                  <a:lnTo>
                    <a:pt x="90" y="84"/>
                  </a:lnTo>
                  <a:lnTo>
                    <a:pt x="92" y="89"/>
                  </a:lnTo>
                  <a:lnTo>
                    <a:pt x="92" y="96"/>
                  </a:lnTo>
                  <a:lnTo>
                    <a:pt x="95" y="100"/>
                  </a:lnTo>
                  <a:lnTo>
                    <a:pt x="95" y="107"/>
                  </a:lnTo>
                  <a:lnTo>
                    <a:pt x="97" y="114"/>
                  </a:lnTo>
                  <a:lnTo>
                    <a:pt x="99" y="119"/>
                  </a:lnTo>
                  <a:lnTo>
                    <a:pt x="99" y="126"/>
                  </a:lnTo>
                  <a:lnTo>
                    <a:pt x="101" y="133"/>
                  </a:lnTo>
                  <a:lnTo>
                    <a:pt x="101" y="138"/>
                  </a:lnTo>
                  <a:lnTo>
                    <a:pt x="101" y="145"/>
                  </a:lnTo>
                  <a:lnTo>
                    <a:pt x="101" y="150"/>
                  </a:lnTo>
                  <a:lnTo>
                    <a:pt x="101" y="154"/>
                  </a:lnTo>
                  <a:lnTo>
                    <a:pt x="101" y="161"/>
                  </a:lnTo>
                  <a:lnTo>
                    <a:pt x="101" y="166"/>
                  </a:lnTo>
                  <a:lnTo>
                    <a:pt x="101" y="173"/>
                  </a:lnTo>
                  <a:lnTo>
                    <a:pt x="101" y="178"/>
                  </a:lnTo>
                  <a:lnTo>
                    <a:pt x="99" y="182"/>
                  </a:lnTo>
                  <a:lnTo>
                    <a:pt x="99" y="187"/>
                  </a:lnTo>
                  <a:lnTo>
                    <a:pt x="97" y="192"/>
                  </a:lnTo>
                  <a:lnTo>
                    <a:pt x="97" y="197"/>
                  </a:lnTo>
                  <a:lnTo>
                    <a:pt x="95" y="201"/>
                  </a:lnTo>
                  <a:lnTo>
                    <a:pt x="95" y="204"/>
                  </a:lnTo>
                  <a:lnTo>
                    <a:pt x="92" y="206"/>
                  </a:lnTo>
                  <a:lnTo>
                    <a:pt x="92" y="211"/>
                  </a:lnTo>
                  <a:lnTo>
                    <a:pt x="92" y="213"/>
                  </a:lnTo>
                  <a:lnTo>
                    <a:pt x="90" y="218"/>
                  </a:lnTo>
                  <a:lnTo>
                    <a:pt x="88" y="220"/>
                  </a:lnTo>
                  <a:lnTo>
                    <a:pt x="86" y="222"/>
                  </a:lnTo>
                  <a:lnTo>
                    <a:pt x="83" y="225"/>
                  </a:lnTo>
                  <a:lnTo>
                    <a:pt x="83" y="227"/>
                  </a:lnTo>
                  <a:lnTo>
                    <a:pt x="81" y="229"/>
                  </a:lnTo>
                  <a:lnTo>
                    <a:pt x="79" y="232"/>
                  </a:lnTo>
                  <a:lnTo>
                    <a:pt x="77" y="234"/>
                  </a:lnTo>
                  <a:lnTo>
                    <a:pt x="74" y="236"/>
                  </a:lnTo>
                  <a:lnTo>
                    <a:pt x="72" y="239"/>
                  </a:lnTo>
                  <a:lnTo>
                    <a:pt x="70" y="239"/>
                  </a:lnTo>
                  <a:lnTo>
                    <a:pt x="67" y="239"/>
                  </a:lnTo>
                  <a:lnTo>
                    <a:pt x="65" y="239"/>
                  </a:lnTo>
                  <a:lnTo>
                    <a:pt x="63" y="241"/>
                  </a:lnTo>
                  <a:lnTo>
                    <a:pt x="61" y="241"/>
                  </a:lnTo>
                  <a:lnTo>
                    <a:pt x="56" y="239"/>
                  </a:lnTo>
                  <a:lnTo>
                    <a:pt x="54" y="239"/>
                  </a:lnTo>
                  <a:lnTo>
                    <a:pt x="49" y="239"/>
                  </a:lnTo>
                  <a:lnTo>
                    <a:pt x="47" y="236"/>
                  </a:lnTo>
                  <a:lnTo>
                    <a:pt x="47" y="234"/>
                  </a:lnTo>
                  <a:lnTo>
                    <a:pt x="45" y="232"/>
                  </a:lnTo>
                  <a:lnTo>
                    <a:pt x="43" y="229"/>
                  </a:lnTo>
                  <a:lnTo>
                    <a:pt x="40" y="227"/>
                  </a:lnTo>
                  <a:lnTo>
                    <a:pt x="38" y="225"/>
                  </a:lnTo>
                  <a:lnTo>
                    <a:pt x="38" y="222"/>
                  </a:lnTo>
                  <a:lnTo>
                    <a:pt x="36" y="220"/>
                  </a:lnTo>
                  <a:lnTo>
                    <a:pt x="34" y="215"/>
                  </a:lnTo>
                  <a:lnTo>
                    <a:pt x="31" y="211"/>
                  </a:lnTo>
                  <a:lnTo>
                    <a:pt x="29" y="208"/>
                  </a:lnTo>
                  <a:lnTo>
                    <a:pt x="29" y="204"/>
                  </a:lnTo>
                  <a:lnTo>
                    <a:pt x="27" y="201"/>
                  </a:lnTo>
                  <a:lnTo>
                    <a:pt x="25" y="197"/>
                  </a:lnTo>
                  <a:lnTo>
                    <a:pt x="25" y="192"/>
                  </a:lnTo>
                  <a:lnTo>
                    <a:pt x="22" y="190"/>
                  </a:lnTo>
                  <a:lnTo>
                    <a:pt x="20" y="185"/>
                  </a:lnTo>
                  <a:lnTo>
                    <a:pt x="20" y="175"/>
                  </a:lnTo>
                  <a:lnTo>
                    <a:pt x="18" y="166"/>
                  </a:lnTo>
                  <a:lnTo>
                    <a:pt x="13" y="157"/>
                  </a:lnTo>
                  <a:lnTo>
                    <a:pt x="11" y="147"/>
                  </a:lnTo>
                  <a:lnTo>
                    <a:pt x="11" y="138"/>
                  </a:lnTo>
                  <a:lnTo>
                    <a:pt x="9" y="126"/>
                  </a:lnTo>
                  <a:lnTo>
                    <a:pt x="7" y="117"/>
                  </a:lnTo>
                  <a:lnTo>
                    <a:pt x="7" y="107"/>
                  </a:lnTo>
                  <a:lnTo>
                    <a:pt x="4" y="98"/>
                  </a:lnTo>
                  <a:lnTo>
                    <a:pt x="2" y="91"/>
                  </a:lnTo>
                  <a:lnTo>
                    <a:pt x="2" y="82"/>
                  </a:lnTo>
                  <a:lnTo>
                    <a:pt x="2" y="68"/>
                  </a:lnTo>
                  <a:lnTo>
                    <a:pt x="0" y="54"/>
                  </a:lnTo>
                  <a:lnTo>
                    <a:pt x="0" y="42"/>
                  </a:lnTo>
                  <a:lnTo>
                    <a:pt x="0" y="32"/>
                  </a:lnTo>
                  <a:close/>
                </a:path>
              </a:pathLst>
            </a:custGeom>
            <a:solidFill>
              <a:srgbClr val="000000"/>
            </a:solidFill>
            <a:ln w="9525">
              <a:noFill/>
              <a:round/>
              <a:headEnd/>
              <a:tailEnd/>
            </a:ln>
          </p:spPr>
          <p:txBody>
            <a:bodyPr lIns="0" tIns="0" rIns="0"/>
            <a:lstStyle/>
            <a:p>
              <a:endParaRPr lang="zh-CN" altLang="en-US"/>
            </a:p>
          </p:txBody>
        </p:sp>
        <p:sp>
          <p:nvSpPr>
            <p:cNvPr id="1392" name="Freeform 131"/>
            <p:cNvSpPr>
              <a:spLocks/>
            </p:cNvSpPr>
            <p:nvPr/>
          </p:nvSpPr>
          <p:spPr bwMode="auto">
            <a:xfrm flipH="1">
              <a:off x="947" y="2119"/>
              <a:ext cx="43" cy="89"/>
            </a:xfrm>
            <a:custGeom>
              <a:avLst/>
              <a:gdLst>
                <a:gd name="T0" fmla="*/ 13 w 101"/>
                <a:gd name="T1" fmla="*/ 0 h 241"/>
                <a:gd name="T2" fmla="*/ 20 w 101"/>
                <a:gd name="T3" fmla="*/ 0 h 241"/>
                <a:gd name="T4" fmla="*/ 25 w 101"/>
                <a:gd name="T5" fmla="*/ 0 h 241"/>
                <a:gd name="T6" fmla="*/ 31 w 101"/>
                <a:gd name="T7" fmla="*/ 2 h 241"/>
                <a:gd name="T8" fmla="*/ 38 w 101"/>
                <a:gd name="T9" fmla="*/ 4 h 241"/>
                <a:gd name="T10" fmla="*/ 45 w 101"/>
                <a:gd name="T11" fmla="*/ 9 h 241"/>
                <a:gd name="T12" fmla="*/ 49 w 101"/>
                <a:gd name="T13" fmla="*/ 14 h 241"/>
                <a:gd name="T14" fmla="*/ 56 w 101"/>
                <a:gd name="T15" fmla="*/ 21 h 241"/>
                <a:gd name="T16" fmla="*/ 61 w 101"/>
                <a:gd name="T17" fmla="*/ 25 h 241"/>
                <a:gd name="T18" fmla="*/ 65 w 101"/>
                <a:gd name="T19" fmla="*/ 32 h 241"/>
                <a:gd name="T20" fmla="*/ 72 w 101"/>
                <a:gd name="T21" fmla="*/ 42 h 241"/>
                <a:gd name="T22" fmla="*/ 77 w 101"/>
                <a:gd name="T23" fmla="*/ 51 h 241"/>
                <a:gd name="T24" fmla="*/ 83 w 101"/>
                <a:gd name="T25" fmla="*/ 61 h 241"/>
                <a:gd name="T26" fmla="*/ 86 w 101"/>
                <a:gd name="T27" fmla="*/ 72 h 241"/>
                <a:gd name="T28" fmla="*/ 90 w 101"/>
                <a:gd name="T29" fmla="*/ 84 h 241"/>
                <a:gd name="T30" fmla="*/ 92 w 101"/>
                <a:gd name="T31" fmla="*/ 96 h 241"/>
                <a:gd name="T32" fmla="*/ 95 w 101"/>
                <a:gd name="T33" fmla="*/ 107 h 241"/>
                <a:gd name="T34" fmla="*/ 99 w 101"/>
                <a:gd name="T35" fmla="*/ 119 h 241"/>
                <a:gd name="T36" fmla="*/ 101 w 101"/>
                <a:gd name="T37" fmla="*/ 133 h 241"/>
                <a:gd name="T38" fmla="*/ 101 w 101"/>
                <a:gd name="T39" fmla="*/ 145 h 241"/>
                <a:gd name="T40" fmla="*/ 101 w 101"/>
                <a:gd name="T41" fmla="*/ 154 h 241"/>
                <a:gd name="T42" fmla="*/ 101 w 101"/>
                <a:gd name="T43" fmla="*/ 166 h 241"/>
                <a:gd name="T44" fmla="*/ 101 w 101"/>
                <a:gd name="T45" fmla="*/ 178 h 241"/>
                <a:gd name="T46" fmla="*/ 99 w 101"/>
                <a:gd name="T47" fmla="*/ 187 h 241"/>
                <a:gd name="T48" fmla="*/ 97 w 101"/>
                <a:gd name="T49" fmla="*/ 197 h 241"/>
                <a:gd name="T50" fmla="*/ 95 w 101"/>
                <a:gd name="T51" fmla="*/ 204 h 241"/>
                <a:gd name="T52" fmla="*/ 92 w 101"/>
                <a:gd name="T53" fmla="*/ 211 h 241"/>
                <a:gd name="T54" fmla="*/ 90 w 101"/>
                <a:gd name="T55" fmla="*/ 218 h 241"/>
                <a:gd name="T56" fmla="*/ 88 w 101"/>
                <a:gd name="T57" fmla="*/ 220 h 241"/>
                <a:gd name="T58" fmla="*/ 83 w 101"/>
                <a:gd name="T59" fmla="*/ 225 h 241"/>
                <a:gd name="T60" fmla="*/ 81 w 101"/>
                <a:gd name="T61" fmla="*/ 229 h 241"/>
                <a:gd name="T62" fmla="*/ 79 w 101"/>
                <a:gd name="T63" fmla="*/ 232 h 241"/>
                <a:gd name="T64" fmla="*/ 74 w 101"/>
                <a:gd name="T65" fmla="*/ 236 h 241"/>
                <a:gd name="T66" fmla="*/ 70 w 101"/>
                <a:gd name="T67" fmla="*/ 239 h 241"/>
                <a:gd name="T68" fmla="*/ 65 w 101"/>
                <a:gd name="T69" fmla="*/ 239 h 241"/>
                <a:gd name="T70" fmla="*/ 61 w 101"/>
                <a:gd name="T71" fmla="*/ 241 h 241"/>
                <a:gd name="T72" fmla="*/ 56 w 101"/>
                <a:gd name="T73" fmla="*/ 239 h 241"/>
                <a:gd name="T74" fmla="*/ 49 w 101"/>
                <a:gd name="T75" fmla="*/ 239 h 241"/>
                <a:gd name="T76" fmla="*/ 47 w 101"/>
                <a:gd name="T77" fmla="*/ 234 h 241"/>
                <a:gd name="T78" fmla="*/ 43 w 101"/>
                <a:gd name="T79" fmla="*/ 229 h 241"/>
                <a:gd name="T80" fmla="*/ 38 w 101"/>
                <a:gd name="T81" fmla="*/ 225 h 241"/>
                <a:gd name="T82" fmla="*/ 36 w 101"/>
                <a:gd name="T83" fmla="*/ 220 h 241"/>
                <a:gd name="T84" fmla="*/ 31 w 101"/>
                <a:gd name="T85" fmla="*/ 211 h 241"/>
                <a:gd name="T86" fmla="*/ 29 w 101"/>
                <a:gd name="T87" fmla="*/ 204 h 241"/>
                <a:gd name="T88" fmla="*/ 25 w 101"/>
                <a:gd name="T89" fmla="*/ 197 h 241"/>
                <a:gd name="T90" fmla="*/ 22 w 101"/>
                <a:gd name="T91" fmla="*/ 190 h 241"/>
                <a:gd name="T92" fmla="*/ 20 w 101"/>
                <a:gd name="T93" fmla="*/ 175 h 241"/>
                <a:gd name="T94" fmla="*/ 13 w 101"/>
                <a:gd name="T95" fmla="*/ 157 h 241"/>
                <a:gd name="T96" fmla="*/ 11 w 101"/>
                <a:gd name="T97" fmla="*/ 138 h 241"/>
                <a:gd name="T98" fmla="*/ 7 w 101"/>
                <a:gd name="T99" fmla="*/ 117 h 241"/>
                <a:gd name="T100" fmla="*/ 4 w 101"/>
                <a:gd name="T101" fmla="*/ 98 h 241"/>
                <a:gd name="T102" fmla="*/ 2 w 101"/>
                <a:gd name="T103" fmla="*/ 82 h 241"/>
                <a:gd name="T104" fmla="*/ 0 w 101"/>
                <a:gd name="T105" fmla="*/ 54 h 241"/>
                <a:gd name="T106" fmla="*/ 0 w 101"/>
                <a:gd name="T107" fmla="*/ 32 h 24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1"/>
                <a:gd name="T163" fmla="*/ 0 h 241"/>
                <a:gd name="T164" fmla="*/ 101 w 101"/>
                <a:gd name="T165" fmla="*/ 241 h 241"/>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1" h="241">
                  <a:moveTo>
                    <a:pt x="0" y="32"/>
                  </a:moveTo>
                  <a:lnTo>
                    <a:pt x="13" y="0"/>
                  </a:lnTo>
                  <a:lnTo>
                    <a:pt x="16" y="0"/>
                  </a:lnTo>
                  <a:lnTo>
                    <a:pt x="20" y="0"/>
                  </a:lnTo>
                  <a:lnTo>
                    <a:pt x="22" y="0"/>
                  </a:lnTo>
                  <a:lnTo>
                    <a:pt x="25" y="0"/>
                  </a:lnTo>
                  <a:lnTo>
                    <a:pt x="29" y="2"/>
                  </a:lnTo>
                  <a:lnTo>
                    <a:pt x="31" y="2"/>
                  </a:lnTo>
                  <a:lnTo>
                    <a:pt x="36" y="4"/>
                  </a:lnTo>
                  <a:lnTo>
                    <a:pt x="38" y="4"/>
                  </a:lnTo>
                  <a:lnTo>
                    <a:pt x="40" y="7"/>
                  </a:lnTo>
                  <a:lnTo>
                    <a:pt x="45" y="9"/>
                  </a:lnTo>
                  <a:lnTo>
                    <a:pt x="47" y="11"/>
                  </a:lnTo>
                  <a:lnTo>
                    <a:pt x="49" y="14"/>
                  </a:lnTo>
                  <a:lnTo>
                    <a:pt x="54" y="16"/>
                  </a:lnTo>
                  <a:lnTo>
                    <a:pt x="56" y="21"/>
                  </a:lnTo>
                  <a:lnTo>
                    <a:pt x="58" y="23"/>
                  </a:lnTo>
                  <a:lnTo>
                    <a:pt x="61" y="25"/>
                  </a:lnTo>
                  <a:lnTo>
                    <a:pt x="65" y="30"/>
                  </a:lnTo>
                  <a:lnTo>
                    <a:pt x="65" y="32"/>
                  </a:lnTo>
                  <a:lnTo>
                    <a:pt x="70" y="39"/>
                  </a:lnTo>
                  <a:lnTo>
                    <a:pt x="72" y="42"/>
                  </a:lnTo>
                  <a:lnTo>
                    <a:pt x="74" y="46"/>
                  </a:lnTo>
                  <a:lnTo>
                    <a:pt x="77" y="51"/>
                  </a:lnTo>
                  <a:lnTo>
                    <a:pt x="79" y="58"/>
                  </a:lnTo>
                  <a:lnTo>
                    <a:pt x="83" y="61"/>
                  </a:lnTo>
                  <a:lnTo>
                    <a:pt x="83" y="68"/>
                  </a:lnTo>
                  <a:lnTo>
                    <a:pt x="86" y="72"/>
                  </a:lnTo>
                  <a:lnTo>
                    <a:pt x="88" y="79"/>
                  </a:lnTo>
                  <a:lnTo>
                    <a:pt x="90" y="84"/>
                  </a:lnTo>
                  <a:lnTo>
                    <a:pt x="92" y="89"/>
                  </a:lnTo>
                  <a:lnTo>
                    <a:pt x="92" y="96"/>
                  </a:lnTo>
                  <a:lnTo>
                    <a:pt x="95" y="100"/>
                  </a:lnTo>
                  <a:lnTo>
                    <a:pt x="95" y="107"/>
                  </a:lnTo>
                  <a:lnTo>
                    <a:pt x="97" y="114"/>
                  </a:lnTo>
                  <a:lnTo>
                    <a:pt x="99" y="119"/>
                  </a:lnTo>
                  <a:lnTo>
                    <a:pt x="99" y="126"/>
                  </a:lnTo>
                  <a:lnTo>
                    <a:pt x="101" y="133"/>
                  </a:lnTo>
                  <a:lnTo>
                    <a:pt x="101" y="138"/>
                  </a:lnTo>
                  <a:lnTo>
                    <a:pt x="101" y="145"/>
                  </a:lnTo>
                  <a:lnTo>
                    <a:pt x="101" y="150"/>
                  </a:lnTo>
                  <a:lnTo>
                    <a:pt x="101" y="154"/>
                  </a:lnTo>
                  <a:lnTo>
                    <a:pt x="101" y="161"/>
                  </a:lnTo>
                  <a:lnTo>
                    <a:pt x="101" y="166"/>
                  </a:lnTo>
                  <a:lnTo>
                    <a:pt x="101" y="173"/>
                  </a:lnTo>
                  <a:lnTo>
                    <a:pt x="101" y="178"/>
                  </a:lnTo>
                  <a:lnTo>
                    <a:pt x="99" y="182"/>
                  </a:lnTo>
                  <a:lnTo>
                    <a:pt x="99" y="187"/>
                  </a:lnTo>
                  <a:lnTo>
                    <a:pt x="97" y="192"/>
                  </a:lnTo>
                  <a:lnTo>
                    <a:pt x="97" y="197"/>
                  </a:lnTo>
                  <a:lnTo>
                    <a:pt x="95" y="201"/>
                  </a:lnTo>
                  <a:lnTo>
                    <a:pt x="95" y="204"/>
                  </a:lnTo>
                  <a:lnTo>
                    <a:pt x="92" y="206"/>
                  </a:lnTo>
                  <a:lnTo>
                    <a:pt x="92" y="211"/>
                  </a:lnTo>
                  <a:lnTo>
                    <a:pt x="92" y="213"/>
                  </a:lnTo>
                  <a:lnTo>
                    <a:pt x="90" y="218"/>
                  </a:lnTo>
                  <a:lnTo>
                    <a:pt x="88" y="220"/>
                  </a:lnTo>
                  <a:lnTo>
                    <a:pt x="86" y="222"/>
                  </a:lnTo>
                  <a:lnTo>
                    <a:pt x="83" y="225"/>
                  </a:lnTo>
                  <a:lnTo>
                    <a:pt x="83" y="227"/>
                  </a:lnTo>
                  <a:lnTo>
                    <a:pt x="81" y="229"/>
                  </a:lnTo>
                  <a:lnTo>
                    <a:pt x="79" y="232"/>
                  </a:lnTo>
                  <a:lnTo>
                    <a:pt x="77" y="234"/>
                  </a:lnTo>
                  <a:lnTo>
                    <a:pt x="74" y="236"/>
                  </a:lnTo>
                  <a:lnTo>
                    <a:pt x="72" y="239"/>
                  </a:lnTo>
                  <a:lnTo>
                    <a:pt x="70" y="239"/>
                  </a:lnTo>
                  <a:lnTo>
                    <a:pt x="67" y="239"/>
                  </a:lnTo>
                  <a:lnTo>
                    <a:pt x="65" y="239"/>
                  </a:lnTo>
                  <a:lnTo>
                    <a:pt x="63" y="241"/>
                  </a:lnTo>
                  <a:lnTo>
                    <a:pt x="61" y="241"/>
                  </a:lnTo>
                  <a:lnTo>
                    <a:pt x="56" y="239"/>
                  </a:lnTo>
                  <a:lnTo>
                    <a:pt x="54" y="239"/>
                  </a:lnTo>
                  <a:lnTo>
                    <a:pt x="49" y="239"/>
                  </a:lnTo>
                  <a:lnTo>
                    <a:pt x="47" y="236"/>
                  </a:lnTo>
                  <a:lnTo>
                    <a:pt x="47" y="234"/>
                  </a:lnTo>
                  <a:lnTo>
                    <a:pt x="45" y="232"/>
                  </a:lnTo>
                  <a:lnTo>
                    <a:pt x="43" y="229"/>
                  </a:lnTo>
                  <a:lnTo>
                    <a:pt x="40" y="227"/>
                  </a:lnTo>
                  <a:lnTo>
                    <a:pt x="38" y="225"/>
                  </a:lnTo>
                  <a:lnTo>
                    <a:pt x="38" y="222"/>
                  </a:lnTo>
                  <a:lnTo>
                    <a:pt x="36" y="220"/>
                  </a:lnTo>
                  <a:lnTo>
                    <a:pt x="34" y="215"/>
                  </a:lnTo>
                  <a:lnTo>
                    <a:pt x="31" y="211"/>
                  </a:lnTo>
                  <a:lnTo>
                    <a:pt x="29" y="208"/>
                  </a:lnTo>
                  <a:lnTo>
                    <a:pt x="29" y="204"/>
                  </a:lnTo>
                  <a:lnTo>
                    <a:pt x="27" y="201"/>
                  </a:lnTo>
                  <a:lnTo>
                    <a:pt x="25" y="197"/>
                  </a:lnTo>
                  <a:lnTo>
                    <a:pt x="25" y="192"/>
                  </a:lnTo>
                  <a:lnTo>
                    <a:pt x="22" y="190"/>
                  </a:lnTo>
                  <a:lnTo>
                    <a:pt x="20" y="185"/>
                  </a:lnTo>
                  <a:lnTo>
                    <a:pt x="20" y="175"/>
                  </a:lnTo>
                  <a:lnTo>
                    <a:pt x="18" y="166"/>
                  </a:lnTo>
                  <a:lnTo>
                    <a:pt x="13" y="157"/>
                  </a:lnTo>
                  <a:lnTo>
                    <a:pt x="11" y="147"/>
                  </a:lnTo>
                  <a:lnTo>
                    <a:pt x="11" y="138"/>
                  </a:lnTo>
                  <a:lnTo>
                    <a:pt x="9" y="126"/>
                  </a:lnTo>
                  <a:lnTo>
                    <a:pt x="7" y="117"/>
                  </a:lnTo>
                  <a:lnTo>
                    <a:pt x="7" y="107"/>
                  </a:lnTo>
                  <a:lnTo>
                    <a:pt x="4" y="98"/>
                  </a:lnTo>
                  <a:lnTo>
                    <a:pt x="2" y="91"/>
                  </a:lnTo>
                  <a:lnTo>
                    <a:pt x="2" y="82"/>
                  </a:lnTo>
                  <a:lnTo>
                    <a:pt x="2" y="68"/>
                  </a:lnTo>
                  <a:lnTo>
                    <a:pt x="0" y="54"/>
                  </a:lnTo>
                  <a:lnTo>
                    <a:pt x="0" y="42"/>
                  </a:lnTo>
                  <a:lnTo>
                    <a:pt x="0" y="32"/>
                  </a:lnTo>
                </a:path>
              </a:pathLst>
            </a:custGeom>
            <a:noFill/>
            <a:ln w="7938">
              <a:solidFill>
                <a:srgbClr val="000000"/>
              </a:solidFill>
              <a:round/>
              <a:headEnd/>
              <a:tailEnd/>
            </a:ln>
          </p:spPr>
          <p:txBody>
            <a:bodyPr lIns="0" tIns="0" rIns="0"/>
            <a:lstStyle/>
            <a:p>
              <a:endParaRPr lang="zh-CN" altLang="en-US"/>
            </a:p>
          </p:txBody>
        </p:sp>
        <p:sp>
          <p:nvSpPr>
            <p:cNvPr id="1393" name="Freeform 132"/>
            <p:cNvSpPr>
              <a:spLocks/>
            </p:cNvSpPr>
            <p:nvPr/>
          </p:nvSpPr>
          <p:spPr bwMode="auto">
            <a:xfrm flipH="1">
              <a:off x="966" y="2121"/>
              <a:ext cx="59" cy="37"/>
            </a:xfrm>
            <a:custGeom>
              <a:avLst/>
              <a:gdLst>
                <a:gd name="T0" fmla="*/ 27 w 135"/>
                <a:gd name="T1" fmla="*/ 100 h 100"/>
                <a:gd name="T2" fmla="*/ 20 w 135"/>
                <a:gd name="T3" fmla="*/ 91 h 100"/>
                <a:gd name="T4" fmla="*/ 9 w 135"/>
                <a:gd name="T5" fmla="*/ 68 h 100"/>
                <a:gd name="T6" fmla="*/ 7 w 135"/>
                <a:gd name="T7" fmla="*/ 56 h 100"/>
                <a:gd name="T8" fmla="*/ 2 w 135"/>
                <a:gd name="T9" fmla="*/ 49 h 100"/>
                <a:gd name="T10" fmla="*/ 2 w 135"/>
                <a:gd name="T11" fmla="*/ 44 h 100"/>
                <a:gd name="T12" fmla="*/ 0 w 135"/>
                <a:gd name="T13" fmla="*/ 39 h 100"/>
                <a:gd name="T14" fmla="*/ 0 w 135"/>
                <a:gd name="T15" fmla="*/ 35 h 100"/>
                <a:gd name="T16" fmla="*/ 0 w 135"/>
                <a:gd name="T17" fmla="*/ 32 h 100"/>
                <a:gd name="T18" fmla="*/ 0 w 135"/>
                <a:gd name="T19" fmla="*/ 28 h 100"/>
                <a:gd name="T20" fmla="*/ 2 w 135"/>
                <a:gd name="T21" fmla="*/ 25 h 100"/>
                <a:gd name="T22" fmla="*/ 4 w 135"/>
                <a:gd name="T23" fmla="*/ 21 h 100"/>
                <a:gd name="T24" fmla="*/ 7 w 135"/>
                <a:gd name="T25" fmla="*/ 18 h 100"/>
                <a:gd name="T26" fmla="*/ 9 w 135"/>
                <a:gd name="T27" fmla="*/ 16 h 100"/>
                <a:gd name="T28" fmla="*/ 16 w 135"/>
                <a:gd name="T29" fmla="*/ 14 h 100"/>
                <a:gd name="T30" fmla="*/ 25 w 135"/>
                <a:gd name="T31" fmla="*/ 11 h 100"/>
                <a:gd name="T32" fmla="*/ 36 w 135"/>
                <a:gd name="T33" fmla="*/ 7 h 100"/>
                <a:gd name="T34" fmla="*/ 54 w 135"/>
                <a:gd name="T35" fmla="*/ 4 h 100"/>
                <a:gd name="T36" fmla="*/ 70 w 135"/>
                <a:gd name="T37" fmla="*/ 0 h 100"/>
                <a:gd name="T38" fmla="*/ 72 w 135"/>
                <a:gd name="T39" fmla="*/ 0 h 100"/>
                <a:gd name="T40" fmla="*/ 79 w 135"/>
                <a:gd name="T41" fmla="*/ 0 h 100"/>
                <a:gd name="T42" fmla="*/ 81 w 135"/>
                <a:gd name="T43" fmla="*/ 0 h 100"/>
                <a:gd name="T44" fmla="*/ 88 w 135"/>
                <a:gd name="T45" fmla="*/ 2 h 100"/>
                <a:gd name="T46" fmla="*/ 90 w 135"/>
                <a:gd name="T47" fmla="*/ 4 h 100"/>
                <a:gd name="T48" fmla="*/ 95 w 135"/>
                <a:gd name="T49" fmla="*/ 7 h 100"/>
                <a:gd name="T50" fmla="*/ 99 w 135"/>
                <a:gd name="T51" fmla="*/ 7 h 100"/>
                <a:gd name="T52" fmla="*/ 101 w 135"/>
                <a:gd name="T53" fmla="*/ 11 h 100"/>
                <a:gd name="T54" fmla="*/ 106 w 135"/>
                <a:gd name="T55" fmla="*/ 14 h 100"/>
                <a:gd name="T56" fmla="*/ 110 w 135"/>
                <a:gd name="T57" fmla="*/ 18 h 100"/>
                <a:gd name="T58" fmla="*/ 115 w 135"/>
                <a:gd name="T59" fmla="*/ 23 h 100"/>
                <a:gd name="T60" fmla="*/ 117 w 135"/>
                <a:gd name="T61" fmla="*/ 28 h 100"/>
                <a:gd name="T62" fmla="*/ 124 w 135"/>
                <a:gd name="T63" fmla="*/ 35 h 100"/>
                <a:gd name="T64" fmla="*/ 131 w 135"/>
                <a:gd name="T65" fmla="*/ 49 h 100"/>
                <a:gd name="T66" fmla="*/ 135 w 135"/>
                <a:gd name="T67" fmla="*/ 56 h 10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5"/>
                <a:gd name="T103" fmla="*/ 0 h 100"/>
                <a:gd name="T104" fmla="*/ 135 w 135"/>
                <a:gd name="T105" fmla="*/ 100 h 10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5" h="100">
                  <a:moveTo>
                    <a:pt x="27" y="100"/>
                  </a:moveTo>
                  <a:lnTo>
                    <a:pt x="27" y="100"/>
                  </a:lnTo>
                  <a:lnTo>
                    <a:pt x="22" y="96"/>
                  </a:lnTo>
                  <a:lnTo>
                    <a:pt x="20" y="91"/>
                  </a:lnTo>
                  <a:lnTo>
                    <a:pt x="16" y="79"/>
                  </a:lnTo>
                  <a:lnTo>
                    <a:pt x="9" y="68"/>
                  </a:lnTo>
                  <a:lnTo>
                    <a:pt x="9" y="63"/>
                  </a:lnTo>
                  <a:lnTo>
                    <a:pt x="7" y="56"/>
                  </a:lnTo>
                  <a:lnTo>
                    <a:pt x="4" y="54"/>
                  </a:lnTo>
                  <a:lnTo>
                    <a:pt x="2" y="49"/>
                  </a:lnTo>
                  <a:lnTo>
                    <a:pt x="2" y="47"/>
                  </a:lnTo>
                  <a:lnTo>
                    <a:pt x="2" y="44"/>
                  </a:lnTo>
                  <a:lnTo>
                    <a:pt x="0" y="44"/>
                  </a:lnTo>
                  <a:lnTo>
                    <a:pt x="0" y="39"/>
                  </a:lnTo>
                  <a:lnTo>
                    <a:pt x="0" y="37"/>
                  </a:lnTo>
                  <a:lnTo>
                    <a:pt x="0" y="35"/>
                  </a:lnTo>
                  <a:lnTo>
                    <a:pt x="0" y="32"/>
                  </a:lnTo>
                  <a:lnTo>
                    <a:pt x="0" y="30"/>
                  </a:lnTo>
                  <a:lnTo>
                    <a:pt x="0" y="28"/>
                  </a:lnTo>
                  <a:lnTo>
                    <a:pt x="2" y="25"/>
                  </a:lnTo>
                  <a:lnTo>
                    <a:pt x="4" y="23"/>
                  </a:lnTo>
                  <a:lnTo>
                    <a:pt x="4" y="21"/>
                  </a:lnTo>
                  <a:lnTo>
                    <a:pt x="7" y="18"/>
                  </a:lnTo>
                  <a:lnTo>
                    <a:pt x="9" y="16"/>
                  </a:lnTo>
                  <a:lnTo>
                    <a:pt x="11" y="16"/>
                  </a:lnTo>
                  <a:lnTo>
                    <a:pt x="16" y="14"/>
                  </a:lnTo>
                  <a:lnTo>
                    <a:pt x="18" y="11"/>
                  </a:lnTo>
                  <a:lnTo>
                    <a:pt x="25" y="11"/>
                  </a:lnTo>
                  <a:lnTo>
                    <a:pt x="29" y="9"/>
                  </a:lnTo>
                  <a:lnTo>
                    <a:pt x="36" y="7"/>
                  </a:lnTo>
                  <a:lnTo>
                    <a:pt x="45" y="7"/>
                  </a:lnTo>
                  <a:lnTo>
                    <a:pt x="54" y="4"/>
                  </a:lnTo>
                  <a:lnTo>
                    <a:pt x="63" y="2"/>
                  </a:lnTo>
                  <a:lnTo>
                    <a:pt x="70" y="0"/>
                  </a:lnTo>
                  <a:lnTo>
                    <a:pt x="72" y="0"/>
                  </a:lnTo>
                  <a:lnTo>
                    <a:pt x="77" y="0"/>
                  </a:lnTo>
                  <a:lnTo>
                    <a:pt x="79" y="0"/>
                  </a:lnTo>
                  <a:lnTo>
                    <a:pt x="81" y="0"/>
                  </a:lnTo>
                  <a:lnTo>
                    <a:pt x="83" y="2"/>
                  </a:lnTo>
                  <a:lnTo>
                    <a:pt x="88" y="2"/>
                  </a:lnTo>
                  <a:lnTo>
                    <a:pt x="90" y="2"/>
                  </a:lnTo>
                  <a:lnTo>
                    <a:pt x="90" y="4"/>
                  </a:lnTo>
                  <a:lnTo>
                    <a:pt x="92" y="4"/>
                  </a:lnTo>
                  <a:lnTo>
                    <a:pt x="95" y="7"/>
                  </a:lnTo>
                  <a:lnTo>
                    <a:pt x="97" y="7"/>
                  </a:lnTo>
                  <a:lnTo>
                    <a:pt x="99" y="7"/>
                  </a:lnTo>
                  <a:lnTo>
                    <a:pt x="99" y="9"/>
                  </a:lnTo>
                  <a:lnTo>
                    <a:pt x="101" y="11"/>
                  </a:lnTo>
                  <a:lnTo>
                    <a:pt x="104" y="11"/>
                  </a:lnTo>
                  <a:lnTo>
                    <a:pt x="106" y="14"/>
                  </a:lnTo>
                  <a:lnTo>
                    <a:pt x="108" y="16"/>
                  </a:lnTo>
                  <a:lnTo>
                    <a:pt x="110" y="18"/>
                  </a:lnTo>
                  <a:lnTo>
                    <a:pt x="113" y="21"/>
                  </a:lnTo>
                  <a:lnTo>
                    <a:pt x="115" y="23"/>
                  </a:lnTo>
                  <a:lnTo>
                    <a:pt x="117" y="25"/>
                  </a:lnTo>
                  <a:lnTo>
                    <a:pt x="117" y="28"/>
                  </a:lnTo>
                  <a:lnTo>
                    <a:pt x="119" y="30"/>
                  </a:lnTo>
                  <a:lnTo>
                    <a:pt x="124" y="35"/>
                  </a:lnTo>
                  <a:lnTo>
                    <a:pt x="126" y="44"/>
                  </a:lnTo>
                  <a:lnTo>
                    <a:pt x="131" y="49"/>
                  </a:lnTo>
                  <a:lnTo>
                    <a:pt x="133" y="54"/>
                  </a:lnTo>
                  <a:lnTo>
                    <a:pt x="135" y="56"/>
                  </a:lnTo>
                  <a:lnTo>
                    <a:pt x="27" y="100"/>
                  </a:lnTo>
                  <a:close/>
                </a:path>
              </a:pathLst>
            </a:custGeom>
            <a:solidFill>
              <a:srgbClr val="595959"/>
            </a:solidFill>
            <a:ln w="9525">
              <a:noFill/>
              <a:round/>
              <a:headEnd/>
              <a:tailEnd/>
            </a:ln>
          </p:spPr>
          <p:txBody>
            <a:bodyPr lIns="0" tIns="0" rIns="0"/>
            <a:lstStyle/>
            <a:p>
              <a:endParaRPr lang="zh-CN" altLang="en-US"/>
            </a:p>
          </p:txBody>
        </p:sp>
        <p:sp>
          <p:nvSpPr>
            <p:cNvPr id="1394" name="Freeform 133"/>
            <p:cNvSpPr>
              <a:spLocks/>
            </p:cNvSpPr>
            <p:nvPr/>
          </p:nvSpPr>
          <p:spPr bwMode="auto">
            <a:xfrm flipH="1">
              <a:off x="956" y="2142"/>
              <a:ext cx="57" cy="72"/>
            </a:xfrm>
            <a:custGeom>
              <a:avLst/>
              <a:gdLst>
                <a:gd name="T0" fmla="*/ 108 w 131"/>
                <a:gd name="T1" fmla="*/ 0 h 195"/>
                <a:gd name="T2" fmla="*/ 110 w 131"/>
                <a:gd name="T3" fmla="*/ 7 h 195"/>
                <a:gd name="T4" fmla="*/ 115 w 131"/>
                <a:gd name="T5" fmla="*/ 16 h 195"/>
                <a:gd name="T6" fmla="*/ 119 w 131"/>
                <a:gd name="T7" fmla="*/ 30 h 195"/>
                <a:gd name="T8" fmla="*/ 124 w 131"/>
                <a:gd name="T9" fmla="*/ 44 h 195"/>
                <a:gd name="T10" fmla="*/ 126 w 131"/>
                <a:gd name="T11" fmla="*/ 59 h 195"/>
                <a:gd name="T12" fmla="*/ 126 w 131"/>
                <a:gd name="T13" fmla="*/ 70 h 195"/>
                <a:gd name="T14" fmla="*/ 129 w 131"/>
                <a:gd name="T15" fmla="*/ 82 h 195"/>
                <a:gd name="T16" fmla="*/ 131 w 131"/>
                <a:gd name="T17" fmla="*/ 94 h 195"/>
                <a:gd name="T18" fmla="*/ 131 w 131"/>
                <a:gd name="T19" fmla="*/ 105 h 195"/>
                <a:gd name="T20" fmla="*/ 129 w 131"/>
                <a:gd name="T21" fmla="*/ 117 h 195"/>
                <a:gd name="T22" fmla="*/ 129 w 131"/>
                <a:gd name="T23" fmla="*/ 127 h 195"/>
                <a:gd name="T24" fmla="*/ 126 w 131"/>
                <a:gd name="T25" fmla="*/ 138 h 195"/>
                <a:gd name="T26" fmla="*/ 124 w 131"/>
                <a:gd name="T27" fmla="*/ 145 h 195"/>
                <a:gd name="T28" fmla="*/ 124 w 131"/>
                <a:gd name="T29" fmla="*/ 150 h 195"/>
                <a:gd name="T30" fmla="*/ 119 w 131"/>
                <a:gd name="T31" fmla="*/ 157 h 195"/>
                <a:gd name="T32" fmla="*/ 117 w 131"/>
                <a:gd name="T33" fmla="*/ 164 h 195"/>
                <a:gd name="T34" fmla="*/ 115 w 131"/>
                <a:gd name="T35" fmla="*/ 166 h 195"/>
                <a:gd name="T36" fmla="*/ 113 w 131"/>
                <a:gd name="T37" fmla="*/ 171 h 195"/>
                <a:gd name="T38" fmla="*/ 108 w 131"/>
                <a:gd name="T39" fmla="*/ 176 h 195"/>
                <a:gd name="T40" fmla="*/ 106 w 131"/>
                <a:gd name="T41" fmla="*/ 178 h 195"/>
                <a:gd name="T42" fmla="*/ 99 w 131"/>
                <a:gd name="T43" fmla="*/ 183 h 195"/>
                <a:gd name="T44" fmla="*/ 99 w 131"/>
                <a:gd name="T45" fmla="*/ 185 h 195"/>
                <a:gd name="T46" fmla="*/ 95 w 131"/>
                <a:gd name="T47" fmla="*/ 185 h 195"/>
                <a:gd name="T48" fmla="*/ 90 w 131"/>
                <a:gd name="T49" fmla="*/ 185 h 195"/>
                <a:gd name="T50" fmla="*/ 79 w 131"/>
                <a:gd name="T51" fmla="*/ 190 h 195"/>
                <a:gd name="T52" fmla="*/ 70 w 131"/>
                <a:gd name="T53" fmla="*/ 192 h 195"/>
                <a:gd name="T54" fmla="*/ 61 w 131"/>
                <a:gd name="T55" fmla="*/ 195 h 195"/>
                <a:gd name="T56" fmla="*/ 54 w 131"/>
                <a:gd name="T57" fmla="*/ 195 h 195"/>
                <a:gd name="T58" fmla="*/ 50 w 131"/>
                <a:gd name="T59" fmla="*/ 195 h 195"/>
                <a:gd name="T60" fmla="*/ 45 w 131"/>
                <a:gd name="T61" fmla="*/ 195 h 195"/>
                <a:gd name="T62" fmla="*/ 40 w 131"/>
                <a:gd name="T63" fmla="*/ 195 h 195"/>
                <a:gd name="T64" fmla="*/ 36 w 131"/>
                <a:gd name="T65" fmla="*/ 195 h 195"/>
                <a:gd name="T66" fmla="*/ 36 w 131"/>
                <a:gd name="T67" fmla="*/ 195 h 195"/>
                <a:gd name="T68" fmla="*/ 34 w 131"/>
                <a:gd name="T69" fmla="*/ 195 h 195"/>
                <a:gd name="T70" fmla="*/ 31 w 131"/>
                <a:gd name="T71" fmla="*/ 195 h 195"/>
                <a:gd name="T72" fmla="*/ 29 w 131"/>
                <a:gd name="T73" fmla="*/ 192 h 195"/>
                <a:gd name="T74" fmla="*/ 29 w 131"/>
                <a:gd name="T75" fmla="*/ 192 h 195"/>
                <a:gd name="T76" fmla="*/ 27 w 131"/>
                <a:gd name="T77" fmla="*/ 190 h 195"/>
                <a:gd name="T78" fmla="*/ 25 w 131"/>
                <a:gd name="T79" fmla="*/ 185 h 195"/>
                <a:gd name="T80" fmla="*/ 22 w 131"/>
                <a:gd name="T81" fmla="*/ 180 h 195"/>
                <a:gd name="T82" fmla="*/ 20 w 131"/>
                <a:gd name="T83" fmla="*/ 176 h 195"/>
                <a:gd name="T84" fmla="*/ 18 w 131"/>
                <a:gd name="T85" fmla="*/ 166 h 195"/>
                <a:gd name="T86" fmla="*/ 18 w 131"/>
                <a:gd name="T87" fmla="*/ 157 h 195"/>
                <a:gd name="T88" fmla="*/ 16 w 131"/>
                <a:gd name="T89" fmla="*/ 150 h 195"/>
                <a:gd name="T90" fmla="*/ 16 w 131"/>
                <a:gd name="T91" fmla="*/ 143 h 195"/>
                <a:gd name="T92" fmla="*/ 13 w 131"/>
                <a:gd name="T93" fmla="*/ 110 h 195"/>
                <a:gd name="T94" fmla="*/ 11 w 131"/>
                <a:gd name="T95" fmla="*/ 98 h 195"/>
                <a:gd name="T96" fmla="*/ 9 w 131"/>
                <a:gd name="T97" fmla="*/ 84 h 195"/>
                <a:gd name="T98" fmla="*/ 9 w 131"/>
                <a:gd name="T99" fmla="*/ 77 h 195"/>
                <a:gd name="T100" fmla="*/ 7 w 131"/>
                <a:gd name="T101" fmla="*/ 70 h 195"/>
                <a:gd name="T102" fmla="*/ 7 w 131"/>
                <a:gd name="T103" fmla="*/ 66 h 195"/>
                <a:gd name="T104" fmla="*/ 2 w 131"/>
                <a:gd name="T105" fmla="*/ 54 h 195"/>
                <a:gd name="T106" fmla="*/ 108 w 131"/>
                <a:gd name="T107" fmla="*/ 0 h 19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1"/>
                <a:gd name="T163" fmla="*/ 0 h 195"/>
                <a:gd name="T164" fmla="*/ 131 w 131"/>
                <a:gd name="T165" fmla="*/ 195 h 195"/>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1" h="195">
                  <a:moveTo>
                    <a:pt x="108" y="0"/>
                  </a:moveTo>
                  <a:lnTo>
                    <a:pt x="108" y="0"/>
                  </a:lnTo>
                  <a:lnTo>
                    <a:pt x="110" y="7"/>
                  </a:lnTo>
                  <a:lnTo>
                    <a:pt x="113" y="12"/>
                  </a:lnTo>
                  <a:lnTo>
                    <a:pt x="115" y="16"/>
                  </a:lnTo>
                  <a:lnTo>
                    <a:pt x="117" y="26"/>
                  </a:lnTo>
                  <a:lnTo>
                    <a:pt x="119" y="30"/>
                  </a:lnTo>
                  <a:lnTo>
                    <a:pt x="122" y="37"/>
                  </a:lnTo>
                  <a:lnTo>
                    <a:pt x="124" y="44"/>
                  </a:lnTo>
                  <a:lnTo>
                    <a:pt x="126" y="54"/>
                  </a:lnTo>
                  <a:lnTo>
                    <a:pt x="126" y="59"/>
                  </a:lnTo>
                  <a:lnTo>
                    <a:pt x="126" y="63"/>
                  </a:lnTo>
                  <a:lnTo>
                    <a:pt x="126" y="70"/>
                  </a:lnTo>
                  <a:lnTo>
                    <a:pt x="129" y="77"/>
                  </a:lnTo>
                  <a:lnTo>
                    <a:pt x="129" y="82"/>
                  </a:lnTo>
                  <a:lnTo>
                    <a:pt x="129" y="89"/>
                  </a:lnTo>
                  <a:lnTo>
                    <a:pt x="131" y="94"/>
                  </a:lnTo>
                  <a:lnTo>
                    <a:pt x="131" y="101"/>
                  </a:lnTo>
                  <a:lnTo>
                    <a:pt x="131" y="105"/>
                  </a:lnTo>
                  <a:lnTo>
                    <a:pt x="129" y="110"/>
                  </a:lnTo>
                  <a:lnTo>
                    <a:pt x="129" y="117"/>
                  </a:lnTo>
                  <a:lnTo>
                    <a:pt x="129" y="122"/>
                  </a:lnTo>
                  <a:lnTo>
                    <a:pt x="129" y="127"/>
                  </a:lnTo>
                  <a:lnTo>
                    <a:pt x="126" y="131"/>
                  </a:lnTo>
                  <a:lnTo>
                    <a:pt x="126" y="138"/>
                  </a:lnTo>
                  <a:lnTo>
                    <a:pt x="126" y="141"/>
                  </a:lnTo>
                  <a:lnTo>
                    <a:pt x="124" y="145"/>
                  </a:lnTo>
                  <a:lnTo>
                    <a:pt x="124" y="148"/>
                  </a:lnTo>
                  <a:lnTo>
                    <a:pt x="124" y="150"/>
                  </a:lnTo>
                  <a:lnTo>
                    <a:pt x="122" y="155"/>
                  </a:lnTo>
                  <a:lnTo>
                    <a:pt x="119" y="157"/>
                  </a:lnTo>
                  <a:lnTo>
                    <a:pt x="117" y="162"/>
                  </a:lnTo>
                  <a:lnTo>
                    <a:pt x="117" y="164"/>
                  </a:lnTo>
                  <a:lnTo>
                    <a:pt x="117" y="166"/>
                  </a:lnTo>
                  <a:lnTo>
                    <a:pt x="115" y="166"/>
                  </a:lnTo>
                  <a:lnTo>
                    <a:pt x="113" y="169"/>
                  </a:lnTo>
                  <a:lnTo>
                    <a:pt x="113" y="171"/>
                  </a:lnTo>
                  <a:lnTo>
                    <a:pt x="110" y="173"/>
                  </a:lnTo>
                  <a:lnTo>
                    <a:pt x="108" y="176"/>
                  </a:lnTo>
                  <a:lnTo>
                    <a:pt x="106" y="178"/>
                  </a:lnTo>
                  <a:lnTo>
                    <a:pt x="101" y="180"/>
                  </a:lnTo>
                  <a:lnTo>
                    <a:pt x="99" y="183"/>
                  </a:lnTo>
                  <a:lnTo>
                    <a:pt x="99" y="185"/>
                  </a:lnTo>
                  <a:lnTo>
                    <a:pt x="97" y="185"/>
                  </a:lnTo>
                  <a:lnTo>
                    <a:pt x="95" y="185"/>
                  </a:lnTo>
                  <a:lnTo>
                    <a:pt x="90" y="185"/>
                  </a:lnTo>
                  <a:lnTo>
                    <a:pt x="86" y="185"/>
                  </a:lnTo>
                  <a:lnTo>
                    <a:pt x="79" y="190"/>
                  </a:lnTo>
                  <a:lnTo>
                    <a:pt x="74" y="190"/>
                  </a:lnTo>
                  <a:lnTo>
                    <a:pt x="70" y="192"/>
                  </a:lnTo>
                  <a:lnTo>
                    <a:pt x="65" y="195"/>
                  </a:lnTo>
                  <a:lnTo>
                    <a:pt x="61" y="195"/>
                  </a:lnTo>
                  <a:lnTo>
                    <a:pt x="54" y="195"/>
                  </a:lnTo>
                  <a:lnTo>
                    <a:pt x="52" y="195"/>
                  </a:lnTo>
                  <a:lnTo>
                    <a:pt x="50" y="195"/>
                  </a:lnTo>
                  <a:lnTo>
                    <a:pt x="45" y="195"/>
                  </a:lnTo>
                  <a:lnTo>
                    <a:pt x="43" y="195"/>
                  </a:lnTo>
                  <a:lnTo>
                    <a:pt x="40" y="195"/>
                  </a:lnTo>
                  <a:lnTo>
                    <a:pt x="38" y="195"/>
                  </a:lnTo>
                  <a:lnTo>
                    <a:pt x="36" y="195"/>
                  </a:lnTo>
                  <a:lnTo>
                    <a:pt x="34" y="195"/>
                  </a:lnTo>
                  <a:lnTo>
                    <a:pt x="31" y="195"/>
                  </a:lnTo>
                  <a:lnTo>
                    <a:pt x="31" y="192"/>
                  </a:lnTo>
                  <a:lnTo>
                    <a:pt x="29" y="192"/>
                  </a:lnTo>
                  <a:lnTo>
                    <a:pt x="27" y="190"/>
                  </a:lnTo>
                  <a:lnTo>
                    <a:pt x="27" y="188"/>
                  </a:lnTo>
                  <a:lnTo>
                    <a:pt x="25" y="185"/>
                  </a:lnTo>
                  <a:lnTo>
                    <a:pt x="22" y="183"/>
                  </a:lnTo>
                  <a:lnTo>
                    <a:pt x="22" y="180"/>
                  </a:lnTo>
                  <a:lnTo>
                    <a:pt x="20" y="176"/>
                  </a:lnTo>
                  <a:lnTo>
                    <a:pt x="18" y="171"/>
                  </a:lnTo>
                  <a:lnTo>
                    <a:pt x="18" y="166"/>
                  </a:lnTo>
                  <a:lnTo>
                    <a:pt x="18" y="157"/>
                  </a:lnTo>
                  <a:lnTo>
                    <a:pt x="16" y="155"/>
                  </a:lnTo>
                  <a:lnTo>
                    <a:pt x="16" y="150"/>
                  </a:lnTo>
                  <a:lnTo>
                    <a:pt x="16" y="148"/>
                  </a:lnTo>
                  <a:lnTo>
                    <a:pt x="16" y="143"/>
                  </a:lnTo>
                  <a:lnTo>
                    <a:pt x="13" y="127"/>
                  </a:lnTo>
                  <a:lnTo>
                    <a:pt x="13" y="110"/>
                  </a:lnTo>
                  <a:lnTo>
                    <a:pt x="11" y="101"/>
                  </a:lnTo>
                  <a:lnTo>
                    <a:pt x="11" y="98"/>
                  </a:lnTo>
                  <a:lnTo>
                    <a:pt x="11" y="94"/>
                  </a:lnTo>
                  <a:lnTo>
                    <a:pt x="9" y="84"/>
                  </a:lnTo>
                  <a:lnTo>
                    <a:pt x="9" y="82"/>
                  </a:lnTo>
                  <a:lnTo>
                    <a:pt x="9" y="77"/>
                  </a:lnTo>
                  <a:lnTo>
                    <a:pt x="9" y="73"/>
                  </a:lnTo>
                  <a:lnTo>
                    <a:pt x="7" y="70"/>
                  </a:lnTo>
                  <a:lnTo>
                    <a:pt x="7" y="68"/>
                  </a:lnTo>
                  <a:lnTo>
                    <a:pt x="7" y="66"/>
                  </a:lnTo>
                  <a:lnTo>
                    <a:pt x="4" y="63"/>
                  </a:lnTo>
                  <a:lnTo>
                    <a:pt x="2" y="54"/>
                  </a:lnTo>
                  <a:lnTo>
                    <a:pt x="0" y="44"/>
                  </a:lnTo>
                  <a:lnTo>
                    <a:pt x="108" y="0"/>
                  </a:lnTo>
                  <a:close/>
                </a:path>
              </a:pathLst>
            </a:custGeom>
            <a:solidFill>
              <a:srgbClr val="4C4C4C"/>
            </a:solidFill>
            <a:ln w="9525">
              <a:noFill/>
              <a:round/>
              <a:headEnd/>
              <a:tailEnd/>
            </a:ln>
          </p:spPr>
          <p:txBody>
            <a:bodyPr lIns="0" tIns="0" rIns="0"/>
            <a:lstStyle/>
            <a:p>
              <a:endParaRPr lang="zh-CN" altLang="en-US"/>
            </a:p>
          </p:txBody>
        </p:sp>
        <p:sp>
          <p:nvSpPr>
            <p:cNvPr id="1395" name="Freeform 134"/>
            <p:cNvSpPr>
              <a:spLocks/>
            </p:cNvSpPr>
            <p:nvPr/>
          </p:nvSpPr>
          <p:spPr bwMode="auto">
            <a:xfrm flipH="1">
              <a:off x="978" y="2125"/>
              <a:ext cx="54" cy="90"/>
            </a:xfrm>
            <a:custGeom>
              <a:avLst/>
              <a:gdLst>
                <a:gd name="T0" fmla="*/ 40 w 126"/>
                <a:gd name="T1" fmla="*/ 0 h 242"/>
                <a:gd name="T2" fmla="*/ 49 w 126"/>
                <a:gd name="T3" fmla="*/ 0 h 242"/>
                <a:gd name="T4" fmla="*/ 58 w 126"/>
                <a:gd name="T5" fmla="*/ 5 h 242"/>
                <a:gd name="T6" fmla="*/ 67 w 126"/>
                <a:gd name="T7" fmla="*/ 10 h 242"/>
                <a:gd name="T8" fmla="*/ 76 w 126"/>
                <a:gd name="T9" fmla="*/ 17 h 242"/>
                <a:gd name="T10" fmla="*/ 85 w 126"/>
                <a:gd name="T11" fmla="*/ 26 h 242"/>
                <a:gd name="T12" fmla="*/ 95 w 126"/>
                <a:gd name="T13" fmla="*/ 40 h 242"/>
                <a:gd name="T14" fmla="*/ 101 w 126"/>
                <a:gd name="T15" fmla="*/ 52 h 242"/>
                <a:gd name="T16" fmla="*/ 108 w 126"/>
                <a:gd name="T17" fmla="*/ 68 h 242"/>
                <a:gd name="T18" fmla="*/ 115 w 126"/>
                <a:gd name="T19" fmla="*/ 85 h 242"/>
                <a:gd name="T20" fmla="*/ 117 w 126"/>
                <a:gd name="T21" fmla="*/ 101 h 242"/>
                <a:gd name="T22" fmla="*/ 122 w 126"/>
                <a:gd name="T23" fmla="*/ 120 h 242"/>
                <a:gd name="T24" fmla="*/ 126 w 126"/>
                <a:gd name="T25" fmla="*/ 139 h 242"/>
                <a:gd name="T26" fmla="*/ 126 w 126"/>
                <a:gd name="T27" fmla="*/ 155 h 242"/>
                <a:gd name="T28" fmla="*/ 126 w 126"/>
                <a:gd name="T29" fmla="*/ 174 h 242"/>
                <a:gd name="T30" fmla="*/ 122 w 126"/>
                <a:gd name="T31" fmla="*/ 188 h 242"/>
                <a:gd name="T32" fmla="*/ 119 w 126"/>
                <a:gd name="T33" fmla="*/ 202 h 242"/>
                <a:gd name="T34" fmla="*/ 117 w 126"/>
                <a:gd name="T35" fmla="*/ 211 h 242"/>
                <a:gd name="T36" fmla="*/ 113 w 126"/>
                <a:gd name="T37" fmla="*/ 221 h 242"/>
                <a:gd name="T38" fmla="*/ 108 w 126"/>
                <a:gd name="T39" fmla="*/ 225 h 242"/>
                <a:gd name="T40" fmla="*/ 104 w 126"/>
                <a:gd name="T41" fmla="*/ 230 h 242"/>
                <a:gd name="T42" fmla="*/ 99 w 126"/>
                <a:gd name="T43" fmla="*/ 237 h 242"/>
                <a:gd name="T44" fmla="*/ 92 w 126"/>
                <a:gd name="T45" fmla="*/ 240 h 242"/>
                <a:gd name="T46" fmla="*/ 88 w 126"/>
                <a:gd name="T47" fmla="*/ 242 h 242"/>
                <a:gd name="T48" fmla="*/ 79 w 126"/>
                <a:gd name="T49" fmla="*/ 242 h 242"/>
                <a:gd name="T50" fmla="*/ 67 w 126"/>
                <a:gd name="T51" fmla="*/ 240 h 242"/>
                <a:gd name="T52" fmla="*/ 58 w 126"/>
                <a:gd name="T53" fmla="*/ 235 h 242"/>
                <a:gd name="T54" fmla="*/ 49 w 126"/>
                <a:gd name="T55" fmla="*/ 230 h 242"/>
                <a:gd name="T56" fmla="*/ 43 w 126"/>
                <a:gd name="T57" fmla="*/ 221 h 242"/>
                <a:gd name="T58" fmla="*/ 34 w 126"/>
                <a:gd name="T59" fmla="*/ 209 h 242"/>
                <a:gd name="T60" fmla="*/ 27 w 126"/>
                <a:gd name="T61" fmla="*/ 195 h 242"/>
                <a:gd name="T62" fmla="*/ 18 w 126"/>
                <a:gd name="T63" fmla="*/ 181 h 242"/>
                <a:gd name="T64" fmla="*/ 11 w 126"/>
                <a:gd name="T65" fmla="*/ 164 h 242"/>
                <a:gd name="T66" fmla="*/ 6 w 126"/>
                <a:gd name="T67" fmla="*/ 146 h 242"/>
                <a:gd name="T68" fmla="*/ 2 w 126"/>
                <a:gd name="T69" fmla="*/ 127 h 242"/>
                <a:gd name="T70" fmla="*/ 0 w 126"/>
                <a:gd name="T71" fmla="*/ 108 h 242"/>
                <a:gd name="T72" fmla="*/ 0 w 126"/>
                <a:gd name="T73" fmla="*/ 92 h 242"/>
                <a:gd name="T74" fmla="*/ 0 w 126"/>
                <a:gd name="T75" fmla="*/ 75 h 242"/>
                <a:gd name="T76" fmla="*/ 0 w 126"/>
                <a:gd name="T77" fmla="*/ 61 h 242"/>
                <a:gd name="T78" fmla="*/ 4 w 126"/>
                <a:gd name="T79" fmla="*/ 45 h 242"/>
                <a:gd name="T80" fmla="*/ 6 w 126"/>
                <a:gd name="T81" fmla="*/ 36 h 242"/>
                <a:gd name="T82" fmla="*/ 11 w 126"/>
                <a:gd name="T83" fmla="*/ 24 h 242"/>
                <a:gd name="T84" fmla="*/ 15 w 126"/>
                <a:gd name="T85" fmla="*/ 19 h 242"/>
                <a:gd name="T86" fmla="*/ 18 w 126"/>
                <a:gd name="T87" fmla="*/ 14 h 242"/>
                <a:gd name="T88" fmla="*/ 25 w 126"/>
                <a:gd name="T89" fmla="*/ 7 h 242"/>
                <a:gd name="T90" fmla="*/ 29 w 126"/>
                <a:gd name="T91" fmla="*/ 5 h 242"/>
                <a:gd name="T92" fmla="*/ 36 w 126"/>
                <a:gd name="T93" fmla="*/ 3 h 24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26"/>
                <a:gd name="T142" fmla="*/ 0 h 242"/>
                <a:gd name="T143" fmla="*/ 126 w 126"/>
                <a:gd name="T144" fmla="*/ 242 h 24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26" h="242">
                  <a:moveTo>
                    <a:pt x="36" y="0"/>
                  </a:moveTo>
                  <a:lnTo>
                    <a:pt x="36" y="0"/>
                  </a:lnTo>
                  <a:lnTo>
                    <a:pt x="40" y="0"/>
                  </a:lnTo>
                  <a:lnTo>
                    <a:pt x="45" y="0"/>
                  </a:lnTo>
                  <a:lnTo>
                    <a:pt x="49" y="0"/>
                  </a:lnTo>
                  <a:lnTo>
                    <a:pt x="54" y="3"/>
                  </a:lnTo>
                  <a:lnTo>
                    <a:pt x="56" y="3"/>
                  </a:lnTo>
                  <a:lnTo>
                    <a:pt x="58" y="5"/>
                  </a:lnTo>
                  <a:lnTo>
                    <a:pt x="63" y="5"/>
                  </a:lnTo>
                  <a:lnTo>
                    <a:pt x="65" y="7"/>
                  </a:lnTo>
                  <a:lnTo>
                    <a:pt x="67" y="10"/>
                  </a:lnTo>
                  <a:lnTo>
                    <a:pt x="72" y="12"/>
                  </a:lnTo>
                  <a:lnTo>
                    <a:pt x="74" y="14"/>
                  </a:lnTo>
                  <a:lnTo>
                    <a:pt x="76" y="17"/>
                  </a:lnTo>
                  <a:lnTo>
                    <a:pt x="81" y="21"/>
                  </a:lnTo>
                  <a:lnTo>
                    <a:pt x="81" y="24"/>
                  </a:lnTo>
                  <a:lnTo>
                    <a:pt x="85" y="26"/>
                  </a:lnTo>
                  <a:lnTo>
                    <a:pt x="90" y="31"/>
                  </a:lnTo>
                  <a:lnTo>
                    <a:pt x="90" y="33"/>
                  </a:lnTo>
                  <a:lnTo>
                    <a:pt x="95" y="40"/>
                  </a:lnTo>
                  <a:lnTo>
                    <a:pt x="97" y="43"/>
                  </a:lnTo>
                  <a:lnTo>
                    <a:pt x="99" y="47"/>
                  </a:lnTo>
                  <a:lnTo>
                    <a:pt x="101" y="52"/>
                  </a:lnTo>
                  <a:lnTo>
                    <a:pt x="104" y="59"/>
                  </a:lnTo>
                  <a:lnTo>
                    <a:pt x="106" y="61"/>
                  </a:lnTo>
                  <a:lnTo>
                    <a:pt x="108" y="68"/>
                  </a:lnTo>
                  <a:lnTo>
                    <a:pt x="110" y="73"/>
                  </a:lnTo>
                  <a:lnTo>
                    <a:pt x="113" y="80"/>
                  </a:lnTo>
                  <a:lnTo>
                    <a:pt x="115" y="85"/>
                  </a:lnTo>
                  <a:lnTo>
                    <a:pt x="117" y="89"/>
                  </a:lnTo>
                  <a:lnTo>
                    <a:pt x="117" y="96"/>
                  </a:lnTo>
                  <a:lnTo>
                    <a:pt x="117" y="101"/>
                  </a:lnTo>
                  <a:lnTo>
                    <a:pt x="119" y="108"/>
                  </a:lnTo>
                  <a:lnTo>
                    <a:pt x="122" y="115"/>
                  </a:lnTo>
                  <a:lnTo>
                    <a:pt x="122" y="120"/>
                  </a:lnTo>
                  <a:lnTo>
                    <a:pt x="124" y="127"/>
                  </a:lnTo>
                  <a:lnTo>
                    <a:pt x="124" y="134"/>
                  </a:lnTo>
                  <a:lnTo>
                    <a:pt x="126" y="139"/>
                  </a:lnTo>
                  <a:lnTo>
                    <a:pt x="126" y="146"/>
                  </a:lnTo>
                  <a:lnTo>
                    <a:pt x="126" y="150"/>
                  </a:lnTo>
                  <a:lnTo>
                    <a:pt x="126" y="155"/>
                  </a:lnTo>
                  <a:lnTo>
                    <a:pt x="126" y="162"/>
                  </a:lnTo>
                  <a:lnTo>
                    <a:pt x="126" y="167"/>
                  </a:lnTo>
                  <a:lnTo>
                    <a:pt x="126" y="174"/>
                  </a:lnTo>
                  <a:lnTo>
                    <a:pt x="124" y="179"/>
                  </a:lnTo>
                  <a:lnTo>
                    <a:pt x="124" y="183"/>
                  </a:lnTo>
                  <a:lnTo>
                    <a:pt x="122" y="188"/>
                  </a:lnTo>
                  <a:lnTo>
                    <a:pt x="122" y="193"/>
                  </a:lnTo>
                  <a:lnTo>
                    <a:pt x="119" y="197"/>
                  </a:lnTo>
                  <a:lnTo>
                    <a:pt x="119" y="202"/>
                  </a:lnTo>
                  <a:lnTo>
                    <a:pt x="117" y="204"/>
                  </a:lnTo>
                  <a:lnTo>
                    <a:pt x="117" y="207"/>
                  </a:lnTo>
                  <a:lnTo>
                    <a:pt x="117" y="211"/>
                  </a:lnTo>
                  <a:lnTo>
                    <a:pt x="115" y="214"/>
                  </a:lnTo>
                  <a:lnTo>
                    <a:pt x="113" y="218"/>
                  </a:lnTo>
                  <a:lnTo>
                    <a:pt x="113" y="221"/>
                  </a:lnTo>
                  <a:lnTo>
                    <a:pt x="110" y="221"/>
                  </a:lnTo>
                  <a:lnTo>
                    <a:pt x="108" y="223"/>
                  </a:lnTo>
                  <a:lnTo>
                    <a:pt x="108" y="225"/>
                  </a:lnTo>
                  <a:lnTo>
                    <a:pt x="108" y="228"/>
                  </a:lnTo>
                  <a:lnTo>
                    <a:pt x="106" y="230"/>
                  </a:lnTo>
                  <a:lnTo>
                    <a:pt x="104" y="230"/>
                  </a:lnTo>
                  <a:lnTo>
                    <a:pt x="104" y="233"/>
                  </a:lnTo>
                  <a:lnTo>
                    <a:pt x="99" y="235"/>
                  </a:lnTo>
                  <a:lnTo>
                    <a:pt x="99" y="237"/>
                  </a:lnTo>
                  <a:lnTo>
                    <a:pt x="95" y="240"/>
                  </a:lnTo>
                  <a:lnTo>
                    <a:pt x="92" y="240"/>
                  </a:lnTo>
                  <a:lnTo>
                    <a:pt x="90" y="240"/>
                  </a:lnTo>
                  <a:lnTo>
                    <a:pt x="88" y="242"/>
                  </a:lnTo>
                  <a:lnTo>
                    <a:pt x="83" y="242"/>
                  </a:lnTo>
                  <a:lnTo>
                    <a:pt x="81" y="242"/>
                  </a:lnTo>
                  <a:lnTo>
                    <a:pt x="79" y="242"/>
                  </a:lnTo>
                  <a:lnTo>
                    <a:pt x="74" y="242"/>
                  </a:lnTo>
                  <a:lnTo>
                    <a:pt x="72" y="240"/>
                  </a:lnTo>
                  <a:lnTo>
                    <a:pt x="67" y="240"/>
                  </a:lnTo>
                  <a:lnTo>
                    <a:pt x="65" y="240"/>
                  </a:lnTo>
                  <a:lnTo>
                    <a:pt x="63" y="237"/>
                  </a:lnTo>
                  <a:lnTo>
                    <a:pt x="58" y="235"/>
                  </a:lnTo>
                  <a:lnTo>
                    <a:pt x="56" y="233"/>
                  </a:lnTo>
                  <a:lnTo>
                    <a:pt x="54" y="230"/>
                  </a:lnTo>
                  <a:lnTo>
                    <a:pt x="49" y="230"/>
                  </a:lnTo>
                  <a:lnTo>
                    <a:pt x="47" y="225"/>
                  </a:lnTo>
                  <a:lnTo>
                    <a:pt x="45" y="221"/>
                  </a:lnTo>
                  <a:lnTo>
                    <a:pt x="43" y="221"/>
                  </a:lnTo>
                  <a:lnTo>
                    <a:pt x="38" y="216"/>
                  </a:lnTo>
                  <a:lnTo>
                    <a:pt x="36" y="211"/>
                  </a:lnTo>
                  <a:lnTo>
                    <a:pt x="34" y="209"/>
                  </a:lnTo>
                  <a:lnTo>
                    <a:pt x="29" y="202"/>
                  </a:lnTo>
                  <a:lnTo>
                    <a:pt x="27" y="200"/>
                  </a:lnTo>
                  <a:lnTo>
                    <a:pt x="27" y="195"/>
                  </a:lnTo>
                  <a:lnTo>
                    <a:pt x="22" y="190"/>
                  </a:lnTo>
                  <a:lnTo>
                    <a:pt x="20" y="186"/>
                  </a:lnTo>
                  <a:lnTo>
                    <a:pt x="18" y="181"/>
                  </a:lnTo>
                  <a:lnTo>
                    <a:pt x="18" y="174"/>
                  </a:lnTo>
                  <a:lnTo>
                    <a:pt x="13" y="169"/>
                  </a:lnTo>
                  <a:lnTo>
                    <a:pt x="11" y="164"/>
                  </a:lnTo>
                  <a:lnTo>
                    <a:pt x="9" y="157"/>
                  </a:lnTo>
                  <a:lnTo>
                    <a:pt x="9" y="153"/>
                  </a:lnTo>
                  <a:lnTo>
                    <a:pt x="6" y="146"/>
                  </a:lnTo>
                  <a:lnTo>
                    <a:pt x="6" y="141"/>
                  </a:lnTo>
                  <a:lnTo>
                    <a:pt x="4" y="134"/>
                  </a:lnTo>
                  <a:lnTo>
                    <a:pt x="2" y="127"/>
                  </a:lnTo>
                  <a:lnTo>
                    <a:pt x="2" y="122"/>
                  </a:lnTo>
                  <a:lnTo>
                    <a:pt x="0" y="118"/>
                  </a:lnTo>
                  <a:lnTo>
                    <a:pt x="0" y="108"/>
                  </a:lnTo>
                  <a:lnTo>
                    <a:pt x="0" y="104"/>
                  </a:lnTo>
                  <a:lnTo>
                    <a:pt x="0" y="99"/>
                  </a:lnTo>
                  <a:lnTo>
                    <a:pt x="0" y="92"/>
                  </a:lnTo>
                  <a:lnTo>
                    <a:pt x="0" y="87"/>
                  </a:lnTo>
                  <a:lnTo>
                    <a:pt x="0" y="80"/>
                  </a:lnTo>
                  <a:lnTo>
                    <a:pt x="0" y="75"/>
                  </a:lnTo>
                  <a:lnTo>
                    <a:pt x="0" y="71"/>
                  </a:lnTo>
                  <a:lnTo>
                    <a:pt x="0" y="64"/>
                  </a:lnTo>
                  <a:lnTo>
                    <a:pt x="0" y="61"/>
                  </a:lnTo>
                  <a:lnTo>
                    <a:pt x="2" y="54"/>
                  </a:lnTo>
                  <a:lnTo>
                    <a:pt x="2" y="50"/>
                  </a:lnTo>
                  <a:lnTo>
                    <a:pt x="4" y="45"/>
                  </a:lnTo>
                  <a:lnTo>
                    <a:pt x="4" y="43"/>
                  </a:lnTo>
                  <a:lnTo>
                    <a:pt x="6" y="40"/>
                  </a:lnTo>
                  <a:lnTo>
                    <a:pt x="6" y="36"/>
                  </a:lnTo>
                  <a:lnTo>
                    <a:pt x="9" y="33"/>
                  </a:lnTo>
                  <a:lnTo>
                    <a:pt x="9" y="28"/>
                  </a:lnTo>
                  <a:lnTo>
                    <a:pt x="11" y="24"/>
                  </a:lnTo>
                  <a:lnTo>
                    <a:pt x="13" y="21"/>
                  </a:lnTo>
                  <a:lnTo>
                    <a:pt x="15" y="19"/>
                  </a:lnTo>
                  <a:lnTo>
                    <a:pt x="15" y="17"/>
                  </a:lnTo>
                  <a:lnTo>
                    <a:pt x="18" y="14"/>
                  </a:lnTo>
                  <a:lnTo>
                    <a:pt x="20" y="12"/>
                  </a:lnTo>
                  <a:lnTo>
                    <a:pt x="20" y="10"/>
                  </a:lnTo>
                  <a:lnTo>
                    <a:pt x="25" y="7"/>
                  </a:lnTo>
                  <a:lnTo>
                    <a:pt x="27" y="5"/>
                  </a:lnTo>
                  <a:lnTo>
                    <a:pt x="29" y="5"/>
                  </a:lnTo>
                  <a:lnTo>
                    <a:pt x="31" y="3"/>
                  </a:lnTo>
                  <a:lnTo>
                    <a:pt x="34" y="3"/>
                  </a:lnTo>
                  <a:lnTo>
                    <a:pt x="36" y="3"/>
                  </a:lnTo>
                  <a:lnTo>
                    <a:pt x="36" y="0"/>
                  </a:lnTo>
                  <a:close/>
                </a:path>
              </a:pathLst>
            </a:custGeom>
            <a:solidFill>
              <a:srgbClr val="8C8C8C"/>
            </a:solidFill>
            <a:ln w="9525">
              <a:noFill/>
              <a:round/>
              <a:headEnd/>
              <a:tailEnd/>
            </a:ln>
          </p:spPr>
          <p:txBody>
            <a:bodyPr lIns="0" tIns="0" rIns="0"/>
            <a:lstStyle/>
            <a:p>
              <a:endParaRPr lang="zh-CN" altLang="en-US"/>
            </a:p>
          </p:txBody>
        </p:sp>
        <p:sp>
          <p:nvSpPr>
            <p:cNvPr id="1396" name="Freeform 135"/>
            <p:cNvSpPr>
              <a:spLocks/>
            </p:cNvSpPr>
            <p:nvPr/>
          </p:nvSpPr>
          <p:spPr bwMode="auto">
            <a:xfrm flipH="1">
              <a:off x="982" y="2130"/>
              <a:ext cx="49" cy="81"/>
            </a:xfrm>
            <a:custGeom>
              <a:avLst/>
              <a:gdLst>
                <a:gd name="T0" fmla="*/ 39 w 113"/>
                <a:gd name="T1" fmla="*/ 0 h 218"/>
                <a:gd name="T2" fmla="*/ 43 w 113"/>
                <a:gd name="T3" fmla="*/ 0 h 218"/>
                <a:gd name="T4" fmla="*/ 50 w 113"/>
                <a:gd name="T5" fmla="*/ 2 h 218"/>
                <a:gd name="T6" fmla="*/ 54 w 113"/>
                <a:gd name="T7" fmla="*/ 2 h 218"/>
                <a:gd name="T8" fmla="*/ 63 w 113"/>
                <a:gd name="T9" fmla="*/ 9 h 218"/>
                <a:gd name="T10" fmla="*/ 70 w 113"/>
                <a:gd name="T11" fmla="*/ 14 h 218"/>
                <a:gd name="T12" fmla="*/ 79 w 113"/>
                <a:gd name="T13" fmla="*/ 24 h 218"/>
                <a:gd name="T14" fmla="*/ 86 w 113"/>
                <a:gd name="T15" fmla="*/ 35 h 218"/>
                <a:gd name="T16" fmla="*/ 95 w 113"/>
                <a:gd name="T17" fmla="*/ 49 h 218"/>
                <a:gd name="T18" fmla="*/ 100 w 113"/>
                <a:gd name="T19" fmla="*/ 61 h 218"/>
                <a:gd name="T20" fmla="*/ 104 w 113"/>
                <a:gd name="T21" fmla="*/ 77 h 218"/>
                <a:gd name="T22" fmla="*/ 109 w 113"/>
                <a:gd name="T23" fmla="*/ 92 h 218"/>
                <a:gd name="T24" fmla="*/ 113 w 113"/>
                <a:gd name="T25" fmla="*/ 103 h 218"/>
                <a:gd name="T26" fmla="*/ 113 w 113"/>
                <a:gd name="T27" fmla="*/ 120 h 218"/>
                <a:gd name="T28" fmla="*/ 113 w 113"/>
                <a:gd name="T29" fmla="*/ 136 h 218"/>
                <a:gd name="T30" fmla="*/ 113 w 113"/>
                <a:gd name="T31" fmla="*/ 152 h 218"/>
                <a:gd name="T32" fmla="*/ 113 w 113"/>
                <a:gd name="T33" fmla="*/ 164 h 218"/>
                <a:gd name="T34" fmla="*/ 111 w 113"/>
                <a:gd name="T35" fmla="*/ 178 h 218"/>
                <a:gd name="T36" fmla="*/ 106 w 113"/>
                <a:gd name="T37" fmla="*/ 190 h 218"/>
                <a:gd name="T38" fmla="*/ 104 w 113"/>
                <a:gd name="T39" fmla="*/ 199 h 218"/>
                <a:gd name="T40" fmla="*/ 97 w 113"/>
                <a:gd name="T41" fmla="*/ 206 h 218"/>
                <a:gd name="T42" fmla="*/ 95 w 113"/>
                <a:gd name="T43" fmla="*/ 211 h 218"/>
                <a:gd name="T44" fmla="*/ 88 w 113"/>
                <a:gd name="T45" fmla="*/ 216 h 218"/>
                <a:gd name="T46" fmla="*/ 79 w 113"/>
                <a:gd name="T47" fmla="*/ 218 h 218"/>
                <a:gd name="T48" fmla="*/ 75 w 113"/>
                <a:gd name="T49" fmla="*/ 218 h 218"/>
                <a:gd name="T50" fmla="*/ 68 w 113"/>
                <a:gd name="T51" fmla="*/ 218 h 218"/>
                <a:gd name="T52" fmla="*/ 63 w 113"/>
                <a:gd name="T53" fmla="*/ 218 h 218"/>
                <a:gd name="T54" fmla="*/ 57 w 113"/>
                <a:gd name="T55" fmla="*/ 211 h 218"/>
                <a:gd name="T56" fmla="*/ 48 w 113"/>
                <a:gd name="T57" fmla="*/ 206 h 218"/>
                <a:gd name="T58" fmla="*/ 41 w 113"/>
                <a:gd name="T59" fmla="*/ 199 h 218"/>
                <a:gd name="T60" fmla="*/ 32 w 113"/>
                <a:gd name="T61" fmla="*/ 188 h 218"/>
                <a:gd name="T62" fmla="*/ 25 w 113"/>
                <a:gd name="T63" fmla="*/ 176 h 218"/>
                <a:gd name="T64" fmla="*/ 18 w 113"/>
                <a:gd name="T65" fmla="*/ 162 h 218"/>
                <a:gd name="T66" fmla="*/ 14 w 113"/>
                <a:gd name="T67" fmla="*/ 148 h 218"/>
                <a:gd name="T68" fmla="*/ 7 w 113"/>
                <a:gd name="T69" fmla="*/ 134 h 218"/>
                <a:gd name="T70" fmla="*/ 5 w 113"/>
                <a:gd name="T71" fmla="*/ 122 h 218"/>
                <a:gd name="T72" fmla="*/ 2 w 113"/>
                <a:gd name="T73" fmla="*/ 106 h 218"/>
                <a:gd name="T74" fmla="*/ 2 w 113"/>
                <a:gd name="T75" fmla="*/ 87 h 218"/>
                <a:gd name="T76" fmla="*/ 2 w 113"/>
                <a:gd name="T77" fmla="*/ 73 h 218"/>
                <a:gd name="T78" fmla="*/ 2 w 113"/>
                <a:gd name="T79" fmla="*/ 59 h 218"/>
                <a:gd name="T80" fmla="*/ 5 w 113"/>
                <a:gd name="T81" fmla="*/ 45 h 218"/>
                <a:gd name="T82" fmla="*/ 7 w 113"/>
                <a:gd name="T83" fmla="*/ 33 h 218"/>
                <a:gd name="T84" fmla="*/ 11 w 113"/>
                <a:gd name="T85" fmla="*/ 21 h 218"/>
                <a:gd name="T86" fmla="*/ 16 w 113"/>
                <a:gd name="T87" fmla="*/ 14 h 218"/>
                <a:gd name="T88" fmla="*/ 23 w 113"/>
                <a:gd name="T89" fmla="*/ 9 h 218"/>
                <a:gd name="T90" fmla="*/ 25 w 113"/>
                <a:gd name="T91" fmla="*/ 5 h 218"/>
                <a:gd name="T92" fmla="*/ 32 w 113"/>
                <a:gd name="T93" fmla="*/ 2 h 21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218"/>
                <a:gd name="T143" fmla="*/ 113 w 113"/>
                <a:gd name="T144" fmla="*/ 218 h 21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218">
                  <a:moveTo>
                    <a:pt x="36" y="2"/>
                  </a:moveTo>
                  <a:lnTo>
                    <a:pt x="36" y="2"/>
                  </a:lnTo>
                  <a:lnTo>
                    <a:pt x="39" y="0"/>
                  </a:lnTo>
                  <a:lnTo>
                    <a:pt x="41" y="0"/>
                  </a:lnTo>
                  <a:lnTo>
                    <a:pt x="43" y="0"/>
                  </a:lnTo>
                  <a:lnTo>
                    <a:pt x="45" y="0"/>
                  </a:lnTo>
                  <a:lnTo>
                    <a:pt x="48" y="2"/>
                  </a:lnTo>
                  <a:lnTo>
                    <a:pt x="50" y="2"/>
                  </a:lnTo>
                  <a:lnTo>
                    <a:pt x="52" y="2"/>
                  </a:lnTo>
                  <a:lnTo>
                    <a:pt x="54" y="2"/>
                  </a:lnTo>
                  <a:lnTo>
                    <a:pt x="59" y="5"/>
                  </a:lnTo>
                  <a:lnTo>
                    <a:pt x="59" y="7"/>
                  </a:lnTo>
                  <a:lnTo>
                    <a:pt x="63" y="9"/>
                  </a:lnTo>
                  <a:lnTo>
                    <a:pt x="66" y="12"/>
                  </a:lnTo>
                  <a:lnTo>
                    <a:pt x="68" y="12"/>
                  </a:lnTo>
                  <a:lnTo>
                    <a:pt x="70" y="14"/>
                  </a:lnTo>
                  <a:lnTo>
                    <a:pt x="75" y="19"/>
                  </a:lnTo>
                  <a:lnTo>
                    <a:pt x="77" y="21"/>
                  </a:lnTo>
                  <a:lnTo>
                    <a:pt x="79" y="24"/>
                  </a:lnTo>
                  <a:lnTo>
                    <a:pt x="81" y="28"/>
                  </a:lnTo>
                  <a:lnTo>
                    <a:pt x="86" y="31"/>
                  </a:lnTo>
                  <a:lnTo>
                    <a:pt x="86" y="35"/>
                  </a:lnTo>
                  <a:lnTo>
                    <a:pt x="88" y="40"/>
                  </a:lnTo>
                  <a:lnTo>
                    <a:pt x="91" y="42"/>
                  </a:lnTo>
                  <a:lnTo>
                    <a:pt x="95" y="49"/>
                  </a:lnTo>
                  <a:lnTo>
                    <a:pt x="95" y="52"/>
                  </a:lnTo>
                  <a:lnTo>
                    <a:pt x="97" y="56"/>
                  </a:lnTo>
                  <a:lnTo>
                    <a:pt x="100" y="61"/>
                  </a:lnTo>
                  <a:lnTo>
                    <a:pt x="102" y="66"/>
                  </a:lnTo>
                  <a:lnTo>
                    <a:pt x="104" y="70"/>
                  </a:lnTo>
                  <a:lnTo>
                    <a:pt x="104" y="77"/>
                  </a:lnTo>
                  <a:lnTo>
                    <a:pt x="106" y="82"/>
                  </a:lnTo>
                  <a:lnTo>
                    <a:pt x="109" y="87"/>
                  </a:lnTo>
                  <a:lnTo>
                    <a:pt x="109" y="92"/>
                  </a:lnTo>
                  <a:lnTo>
                    <a:pt x="111" y="96"/>
                  </a:lnTo>
                  <a:lnTo>
                    <a:pt x="113" y="103"/>
                  </a:lnTo>
                  <a:lnTo>
                    <a:pt x="113" y="108"/>
                  </a:lnTo>
                  <a:lnTo>
                    <a:pt x="113" y="115"/>
                  </a:lnTo>
                  <a:lnTo>
                    <a:pt x="113" y="120"/>
                  </a:lnTo>
                  <a:lnTo>
                    <a:pt x="113" y="124"/>
                  </a:lnTo>
                  <a:lnTo>
                    <a:pt x="113" y="131"/>
                  </a:lnTo>
                  <a:lnTo>
                    <a:pt x="113" y="136"/>
                  </a:lnTo>
                  <a:lnTo>
                    <a:pt x="113" y="141"/>
                  </a:lnTo>
                  <a:lnTo>
                    <a:pt x="113" y="145"/>
                  </a:lnTo>
                  <a:lnTo>
                    <a:pt x="113" y="152"/>
                  </a:lnTo>
                  <a:lnTo>
                    <a:pt x="113" y="155"/>
                  </a:lnTo>
                  <a:lnTo>
                    <a:pt x="113" y="162"/>
                  </a:lnTo>
                  <a:lnTo>
                    <a:pt x="113" y="164"/>
                  </a:lnTo>
                  <a:lnTo>
                    <a:pt x="113" y="171"/>
                  </a:lnTo>
                  <a:lnTo>
                    <a:pt x="113" y="174"/>
                  </a:lnTo>
                  <a:lnTo>
                    <a:pt x="111" y="178"/>
                  </a:lnTo>
                  <a:lnTo>
                    <a:pt x="111" y="181"/>
                  </a:lnTo>
                  <a:lnTo>
                    <a:pt x="109" y="185"/>
                  </a:lnTo>
                  <a:lnTo>
                    <a:pt x="106" y="190"/>
                  </a:lnTo>
                  <a:lnTo>
                    <a:pt x="104" y="192"/>
                  </a:lnTo>
                  <a:lnTo>
                    <a:pt x="104" y="197"/>
                  </a:lnTo>
                  <a:lnTo>
                    <a:pt x="104" y="199"/>
                  </a:lnTo>
                  <a:lnTo>
                    <a:pt x="102" y="202"/>
                  </a:lnTo>
                  <a:lnTo>
                    <a:pt x="100" y="206"/>
                  </a:lnTo>
                  <a:lnTo>
                    <a:pt x="97" y="206"/>
                  </a:lnTo>
                  <a:lnTo>
                    <a:pt x="97" y="209"/>
                  </a:lnTo>
                  <a:lnTo>
                    <a:pt x="95" y="209"/>
                  </a:lnTo>
                  <a:lnTo>
                    <a:pt x="95" y="211"/>
                  </a:lnTo>
                  <a:lnTo>
                    <a:pt x="93" y="211"/>
                  </a:lnTo>
                  <a:lnTo>
                    <a:pt x="91" y="213"/>
                  </a:lnTo>
                  <a:lnTo>
                    <a:pt x="88" y="216"/>
                  </a:lnTo>
                  <a:lnTo>
                    <a:pt x="86" y="218"/>
                  </a:lnTo>
                  <a:lnTo>
                    <a:pt x="84" y="218"/>
                  </a:lnTo>
                  <a:lnTo>
                    <a:pt x="79" y="218"/>
                  </a:lnTo>
                  <a:lnTo>
                    <a:pt x="77" y="218"/>
                  </a:lnTo>
                  <a:lnTo>
                    <a:pt x="75" y="218"/>
                  </a:lnTo>
                  <a:lnTo>
                    <a:pt x="72" y="218"/>
                  </a:lnTo>
                  <a:lnTo>
                    <a:pt x="70" y="218"/>
                  </a:lnTo>
                  <a:lnTo>
                    <a:pt x="68" y="218"/>
                  </a:lnTo>
                  <a:lnTo>
                    <a:pt x="66" y="218"/>
                  </a:lnTo>
                  <a:lnTo>
                    <a:pt x="63" y="218"/>
                  </a:lnTo>
                  <a:lnTo>
                    <a:pt x="61" y="216"/>
                  </a:lnTo>
                  <a:lnTo>
                    <a:pt x="59" y="213"/>
                  </a:lnTo>
                  <a:lnTo>
                    <a:pt x="57" y="211"/>
                  </a:lnTo>
                  <a:lnTo>
                    <a:pt x="52" y="209"/>
                  </a:lnTo>
                  <a:lnTo>
                    <a:pt x="50" y="209"/>
                  </a:lnTo>
                  <a:lnTo>
                    <a:pt x="48" y="206"/>
                  </a:lnTo>
                  <a:lnTo>
                    <a:pt x="45" y="204"/>
                  </a:lnTo>
                  <a:lnTo>
                    <a:pt x="41" y="199"/>
                  </a:lnTo>
                  <a:lnTo>
                    <a:pt x="36" y="195"/>
                  </a:lnTo>
                  <a:lnTo>
                    <a:pt x="34" y="190"/>
                  </a:lnTo>
                  <a:lnTo>
                    <a:pt x="32" y="188"/>
                  </a:lnTo>
                  <a:lnTo>
                    <a:pt x="30" y="183"/>
                  </a:lnTo>
                  <a:lnTo>
                    <a:pt x="27" y="181"/>
                  </a:lnTo>
                  <a:lnTo>
                    <a:pt x="25" y="176"/>
                  </a:lnTo>
                  <a:lnTo>
                    <a:pt x="23" y="171"/>
                  </a:lnTo>
                  <a:lnTo>
                    <a:pt x="21" y="167"/>
                  </a:lnTo>
                  <a:lnTo>
                    <a:pt x="18" y="162"/>
                  </a:lnTo>
                  <a:lnTo>
                    <a:pt x="16" y="157"/>
                  </a:lnTo>
                  <a:lnTo>
                    <a:pt x="14" y="152"/>
                  </a:lnTo>
                  <a:lnTo>
                    <a:pt x="14" y="148"/>
                  </a:lnTo>
                  <a:lnTo>
                    <a:pt x="11" y="143"/>
                  </a:lnTo>
                  <a:lnTo>
                    <a:pt x="9" y="136"/>
                  </a:lnTo>
                  <a:lnTo>
                    <a:pt x="7" y="134"/>
                  </a:lnTo>
                  <a:lnTo>
                    <a:pt x="7" y="127"/>
                  </a:lnTo>
                  <a:lnTo>
                    <a:pt x="5" y="124"/>
                  </a:lnTo>
                  <a:lnTo>
                    <a:pt x="5" y="122"/>
                  </a:lnTo>
                  <a:lnTo>
                    <a:pt x="5" y="115"/>
                  </a:lnTo>
                  <a:lnTo>
                    <a:pt x="5" y="110"/>
                  </a:lnTo>
                  <a:lnTo>
                    <a:pt x="2" y="106"/>
                  </a:lnTo>
                  <a:lnTo>
                    <a:pt x="2" y="99"/>
                  </a:lnTo>
                  <a:lnTo>
                    <a:pt x="2" y="94"/>
                  </a:lnTo>
                  <a:lnTo>
                    <a:pt x="2" y="87"/>
                  </a:lnTo>
                  <a:lnTo>
                    <a:pt x="2" y="82"/>
                  </a:lnTo>
                  <a:lnTo>
                    <a:pt x="0" y="77"/>
                  </a:lnTo>
                  <a:lnTo>
                    <a:pt x="2" y="73"/>
                  </a:lnTo>
                  <a:lnTo>
                    <a:pt x="2" y="68"/>
                  </a:lnTo>
                  <a:lnTo>
                    <a:pt x="2" y="63"/>
                  </a:lnTo>
                  <a:lnTo>
                    <a:pt x="2" y="59"/>
                  </a:lnTo>
                  <a:lnTo>
                    <a:pt x="2" y="54"/>
                  </a:lnTo>
                  <a:lnTo>
                    <a:pt x="5" y="49"/>
                  </a:lnTo>
                  <a:lnTo>
                    <a:pt x="5" y="45"/>
                  </a:lnTo>
                  <a:lnTo>
                    <a:pt x="5" y="40"/>
                  </a:lnTo>
                  <a:lnTo>
                    <a:pt x="5" y="38"/>
                  </a:lnTo>
                  <a:lnTo>
                    <a:pt x="7" y="33"/>
                  </a:lnTo>
                  <a:lnTo>
                    <a:pt x="9" y="31"/>
                  </a:lnTo>
                  <a:lnTo>
                    <a:pt x="11" y="26"/>
                  </a:lnTo>
                  <a:lnTo>
                    <a:pt x="11" y="21"/>
                  </a:lnTo>
                  <a:lnTo>
                    <a:pt x="14" y="21"/>
                  </a:lnTo>
                  <a:lnTo>
                    <a:pt x="14" y="16"/>
                  </a:lnTo>
                  <a:lnTo>
                    <a:pt x="16" y="14"/>
                  </a:lnTo>
                  <a:lnTo>
                    <a:pt x="18" y="12"/>
                  </a:lnTo>
                  <a:lnTo>
                    <a:pt x="23" y="9"/>
                  </a:lnTo>
                  <a:lnTo>
                    <a:pt x="23" y="7"/>
                  </a:lnTo>
                  <a:lnTo>
                    <a:pt x="25" y="5"/>
                  </a:lnTo>
                  <a:lnTo>
                    <a:pt x="27" y="2"/>
                  </a:lnTo>
                  <a:lnTo>
                    <a:pt x="32" y="2"/>
                  </a:lnTo>
                  <a:lnTo>
                    <a:pt x="36" y="2"/>
                  </a:lnTo>
                  <a:close/>
                </a:path>
              </a:pathLst>
            </a:custGeom>
            <a:solidFill>
              <a:srgbClr val="3F3F3F"/>
            </a:solidFill>
            <a:ln w="9525">
              <a:noFill/>
              <a:round/>
              <a:headEnd/>
              <a:tailEnd/>
            </a:ln>
          </p:spPr>
          <p:txBody>
            <a:bodyPr lIns="0" tIns="0" rIns="0"/>
            <a:lstStyle/>
            <a:p>
              <a:endParaRPr lang="zh-CN" altLang="en-US"/>
            </a:p>
          </p:txBody>
        </p:sp>
        <p:sp>
          <p:nvSpPr>
            <p:cNvPr id="1397" name="Freeform 136"/>
            <p:cNvSpPr>
              <a:spLocks/>
            </p:cNvSpPr>
            <p:nvPr/>
          </p:nvSpPr>
          <p:spPr bwMode="auto">
            <a:xfrm flipH="1">
              <a:off x="985" y="2130"/>
              <a:ext cx="33" cy="78"/>
            </a:xfrm>
            <a:custGeom>
              <a:avLst/>
              <a:gdLst>
                <a:gd name="T0" fmla="*/ 33 w 76"/>
                <a:gd name="T1" fmla="*/ 10 h 209"/>
                <a:gd name="T2" fmla="*/ 47 w 76"/>
                <a:gd name="T3" fmla="*/ 61 h 209"/>
                <a:gd name="T4" fmla="*/ 56 w 76"/>
                <a:gd name="T5" fmla="*/ 92 h 209"/>
                <a:gd name="T6" fmla="*/ 65 w 76"/>
                <a:gd name="T7" fmla="*/ 122 h 209"/>
                <a:gd name="T8" fmla="*/ 72 w 76"/>
                <a:gd name="T9" fmla="*/ 150 h 209"/>
                <a:gd name="T10" fmla="*/ 74 w 76"/>
                <a:gd name="T11" fmla="*/ 167 h 209"/>
                <a:gd name="T12" fmla="*/ 76 w 76"/>
                <a:gd name="T13" fmla="*/ 176 h 209"/>
                <a:gd name="T14" fmla="*/ 76 w 76"/>
                <a:gd name="T15" fmla="*/ 179 h 209"/>
                <a:gd name="T16" fmla="*/ 76 w 76"/>
                <a:gd name="T17" fmla="*/ 183 h 209"/>
                <a:gd name="T18" fmla="*/ 74 w 76"/>
                <a:gd name="T19" fmla="*/ 188 h 209"/>
                <a:gd name="T20" fmla="*/ 74 w 76"/>
                <a:gd name="T21" fmla="*/ 193 h 209"/>
                <a:gd name="T22" fmla="*/ 72 w 76"/>
                <a:gd name="T23" fmla="*/ 197 h 209"/>
                <a:gd name="T24" fmla="*/ 67 w 76"/>
                <a:gd name="T25" fmla="*/ 204 h 209"/>
                <a:gd name="T26" fmla="*/ 65 w 76"/>
                <a:gd name="T27" fmla="*/ 209 h 209"/>
                <a:gd name="T28" fmla="*/ 61 w 76"/>
                <a:gd name="T29" fmla="*/ 207 h 209"/>
                <a:gd name="T30" fmla="*/ 56 w 76"/>
                <a:gd name="T31" fmla="*/ 204 h 209"/>
                <a:gd name="T32" fmla="*/ 49 w 76"/>
                <a:gd name="T33" fmla="*/ 202 h 209"/>
                <a:gd name="T34" fmla="*/ 47 w 76"/>
                <a:gd name="T35" fmla="*/ 197 h 209"/>
                <a:gd name="T36" fmla="*/ 40 w 76"/>
                <a:gd name="T37" fmla="*/ 193 h 209"/>
                <a:gd name="T38" fmla="*/ 38 w 76"/>
                <a:gd name="T39" fmla="*/ 188 h 209"/>
                <a:gd name="T40" fmla="*/ 33 w 76"/>
                <a:gd name="T41" fmla="*/ 183 h 209"/>
                <a:gd name="T42" fmla="*/ 24 w 76"/>
                <a:gd name="T43" fmla="*/ 169 h 209"/>
                <a:gd name="T44" fmla="*/ 18 w 76"/>
                <a:gd name="T45" fmla="*/ 155 h 209"/>
                <a:gd name="T46" fmla="*/ 15 w 76"/>
                <a:gd name="T47" fmla="*/ 148 h 209"/>
                <a:gd name="T48" fmla="*/ 11 w 76"/>
                <a:gd name="T49" fmla="*/ 134 h 209"/>
                <a:gd name="T50" fmla="*/ 6 w 76"/>
                <a:gd name="T51" fmla="*/ 122 h 209"/>
                <a:gd name="T52" fmla="*/ 4 w 76"/>
                <a:gd name="T53" fmla="*/ 113 h 209"/>
                <a:gd name="T54" fmla="*/ 2 w 76"/>
                <a:gd name="T55" fmla="*/ 99 h 209"/>
                <a:gd name="T56" fmla="*/ 2 w 76"/>
                <a:gd name="T57" fmla="*/ 90 h 209"/>
                <a:gd name="T58" fmla="*/ 2 w 76"/>
                <a:gd name="T59" fmla="*/ 78 h 209"/>
                <a:gd name="T60" fmla="*/ 0 w 76"/>
                <a:gd name="T61" fmla="*/ 66 h 209"/>
                <a:gd name="T62" fmla="*/ 2 w 76"/>
                <a:gd name="T63" fmla="*/ 57 h 209"/>
                <a:gd name="T64" fmla="*/ 2 w 76"/>
                <a:gd name="T65" fmla="*/ 50 h 209"/>
                <a:gd name="T66" fmla="*/ 2 w 76"/>
                <a:gd name="T67" fmla="*/ 43 h 209"/>
                <a:gd name="T68" fmla="*/ 2 w 76"/>
                <a:gd name="T69" fmla="*/ 36 h 209"/>
                <a:gd name="T70" fmla="*/ 4 w 76"/>
                <a:gd name="T71" fmla="*/ 29 h 209"/>
                <a:gd name="T72" fmla="*/ 6 w 76"/>
                <a:gd name="T73" fmla="*/ 22 h 209"/>
                <a:gd name="T74" fmla="*/ 11 w 76"/>
                <a:gd name="T75" fmla="*/ 17 h 209"/>
                <a:gd name="T76" fmla="*/ 11 w 76"/>
                <a:gd name="T77" fmla="*/ 10 h 209"/>
                <a:gd name="T78" fmla="*/ 15 w 76"/>
                <a:gd name="T79" fmla="*/ 7 h 209"/>
                <a:gd name="T80" fmla="*/ 18 w 76"/>
                <a:gd name="T81" fmla="*/ 3 h 209"/>
                <a:gd name="T82" fmla="*/ 33 w 76"/>
                <a:gd name="T83" fmla="*/ 10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6"/>
                <a:gd name="T127" fmla="*/ 0 h 209"/>
                <a:gd name="T128" fmla="*/ 76 w 76"/>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6" h="209">
                  <a:moveTo>
                    <a:pt x="33" y="10"/>
                  </a:moveTo>
                  <a:lnTo>
                    <a:pt x="33" y="10"/>
                  </a:lnTo>
                  <a:lnTo>
                    <a:pt x="40" y="36"/>
                  </a:lnTo>
                  <a:lnTo>
                    <a:pt x="47" y="61"/>
                  </a:lnTo>
                  <a:lnTo>
                    <a:pt x="51" y="75"/>
                  </a:lnTo>
                  <a:lnTo>
                    <a:pt x="56" y="92"/>
                  </a:lnTo>
                  <a:lnTo>
                    <a:pt x="61" y="106"/>
                  </a:lnTo>
                  <a:lnTo>
                    <a:pt x="65" y="122"/>
                  </a:lnTo>
                  <a:lnTo>
                    <a:pt x="67" y="136"/>
                  </a:lnTo>
                  <a:lnTo>
                    <a:pt x="72" y="150"/>
                  </a:lnTo>
                  <a:lnTo>
                    <a:pt x="74" y="162"/>
                  </a:lnTo>
                  <a:lnTo>
                    <a:pt x="74" y="167"/>
                  </a:lnTo>
                  <a:lnTo>
                    <a:pt x="74" y="172"/>
                  </a:lnTo>
                  <a:lnTo>
                    <a:pt x="76" y="176"/>
                  </a:lnTo>
                  <a:lnTo>
                    <a:pt x="76" y="179"/>
                  </a:lnTo>
                  <a:lnTo>
                    <a:pt x="76" y="181"/>
                  </a:lnTo>
                  <a:lnTo>
                    <a:pt x="76" y="183"/>
                  </a:lnTo>
                  <a:lnTo>
                    <a:pt x="76" y="186"/>
                  </a:lnTo>
                  <a:lnTo>
                    <a:pt x="74" y="188"/>
                  </a:lnTo>
                  <a:lnTo>
                    <a:pt x="74" y="193"/>
                  </a:lnTo>
                  <a:lnTo>
                    <a:pt x="74" y="195"/>
                  </a:lnTo>
                  <a:lnTo>
                    <a:pt x="72" y="197"/>
                  </a:lnTo>
                  <a:lnTo>
                    <a:pt x="70" y="200"/>
                  </a:lnTo>
                  <a:lnTo>
                    <a:pt x="67" y="204"/>
                  </a:lnTo>
                  <a:lnTo>
                    <a:pt x="65" y="207"/>
                  </a:lnTo>
                  <a:lnTo>
                    <a:pt x="65" y="209"/>
                  </a:lnTo>
                  <a:lnTo>
                    <a:pt x="63" y="207"/>
                  </a:lnTo>
                  <a:lnTo>
                    <a:pt x="61" y="207"/>
                  </a:lnTo>
                  <a:lnTo>
                    <a:pt x="56" y="207"/>
                  </a:lnTo>
                  <a:lnTo>
                    <a:pt x="56" y="204"/>
                  </a:lnTo>
                  <a:lnTo>
                    <a:pt x="54" y="204"/>
                  </a:lnTo>
                  <a:lnTo>
                    <a:pt x="49" y="202"/>
                  </a:lnTo>
                  <a:lnTo>
                    <a:pt x="47" y="200"/>
                  </a:lnTo>
                  <a:lnTo>
                    <a:pt x="47" y="197"/>
                  </a:lnTo>
                  <a:lnTo>
                    <a:pt x="45" y="197"/>
                  </a:lnTo>
                  <a:lnTo>
                    <a:pt x="40" y="193"/>
                  </a:lnTo>
                  <a:lnTo>
                    <a:pt x="38" y="190"/>
                  </a:lnTo>
                  <a:lnTo>
                    <a:pt x="38" y="188"/>
                  </a:lnTo>
                  <a:lnTo>
                    <a:pt x="36" y="186"/>
                  </a:lnTo>
                  <a:lnTo>
                    <a:pt x="33" y="183"/>
                  </a:lnTo>
                  <a:lnTo>
                    <a:pt x="29" y="176"/>
                  </a:lnTo>
                  <a:lnTo>
                    <a:pt x="24" y="169"/>
                  </a:lnTo>
                  <a:lnTo>
                    <a:pt x="20" y="162"/>
                  </a:lnTo>
                  <a:lnTo>
                    <a:pt x="18" y="155"/>
                  </a:lnTo>
                  <a:lnTo>
                    <a:pt x="15" y="150"/>
                  </a:lnTo>
                  <a:lnTo>
                    <a:pt x="15" y="148"/>
                  </a:lnTo>
                  <a:lnTo>
                    <a:pt x="11" y="141"/>
                  </a:lnTo>
                  <a:lnTo>
                    <a:pt x="11" y="134"/>
                  </a:lnTo>
                  <a:lnTo>
                    <a:pt x="9" y="132"/>
                  </a:lnTo>
                  <a:lnTo>
                    <a:pt x="6" y="122"/>
                  </a:lnTo>
                  <a:lnTo>
                    <a:pt x="6" y="118"/>
                  </a:lnTo>
                  <a:lnTo>
                    <a:pt x="4" y="113"/>
                  </a:lnTo>
                  <a:lnTo>
                    <a:pt x="2" y="104"/>
                  </a:lnTo>
                  <a:lnTo>
                    <a:pt x="2" y="99"/>
                  </a:lnTo>
                  <a:lnTo>
                    <a:pt x="2" y="94"/>
                  </a:lnTo>
                  <a:lnTo>
                    <a:pt x="2" y="90"/>
                  </a:lnTo>
                  <a:lnTo>
                    <a:pt x="2" y="85"/>
                  </a:lnTo>
                  <a:lnTo>
                    <a:pt x="2" y="78"/>
                  </a:lnTo>
                  <a:lnTo>
                    <a:pt x="0" y="68"/>
                  </a:lnTo>
                  <a:lnTo>
                    <a:pt x="0" y="66"/>
                  </a:lnTo>
                  <a:lnTo>
                    <a:pt x="2" y="61"/>
                  </a:lnTo>
                  <a:lnTo>
                    <a:pt x="2" y="57"/>
                  </a:lnTo>
                  <a:lnTo>
                    <a:pt x="2" y="54"/>
                  </a:lnTo>
                  <a:lnTo>
                    <a:pt x="2" y="50"/>
                  </a:lnTo>
                  <a:lnTo>
                    <a:pt x="2" y="47"/>
                  </a:lnTo>
                  <a:lnTo>
                    <a:pt x="2" y="43"/>
                  </a:lnTo>
                  <a:lnTo>
                    <a:pt x="2" y="38"/>
                  </a:lnTo>
                  <a:lnTo>
                    <a:pt x="2" y="36"/>
                  </a:lnTo>
                  <a:lnTo>
                    <a:pt x="4" y="31"/>
                  </a:lnTo>
                  <a:lnTo>
                    <a:pt x="4" y="29"/>
                  </a:lnTo>
                  <a:lnTo>
                    <a:pt x="6" y="26"/>
                  </a:lnTo>
                  <a:lnTo>
                    <a:pt x="6" y="22"/>
                  </a:lnTo>
                  <a:lnTo>
                    <a:pt x="9" y="19"/>
                  </a:lnTo>
                  <a:lnTo>
                    <a:pt x="11" y="17"/>
                  </a:lnTo>
                  <a:lnTo>
                    <a:pt x="11" y="14"/>
                  </a:lnTo>
                  <a:lnTo>
                    <a:pt x="11" y="10"/>
                  </a:lnTo>
                  <a:lnTo>
                    <a:pt x="13" y="10"/>
                  </a:lnTo>
                  <a:lnTo>
                    <a:pt x="15" y="7"/>
                  </a:lnTo>
                  <a:lnTo>
                    <a:pt x="18" y="5"/>
                  </a:lnTo>
                  <a:lnTo>
                    <a:pt x="18" y="3"/>
                  </a:lnTo>
                  <a:lnTo>
                    <a:pt x="20" y="0"/>
                  </a:lnTo>
                  <a:lnTo>
                    <a:pt x="33" y="10"/>
                  </a:lnTo>
                  <a:close/>
                </a:path>
              </a:pathLst>
            </a:custGeom>
            <a:solidFill>
              <a:srgbClr val="323232"/>
            </a:solidFill>
            <a:ln w="9525">
              <a:noFill/>
              <a:round/>
              <a:headEnd/>
              <a:tailEnd/>
            </a:ln>
          </p:spPr>
          <p:txBody>
            <a:bodyPr lIns="0" tIns="0" rIns="0"/>
            <a:lstStyle/>
            <a:p>
              <a:endParaRPr lang="zh-CN" altLang="en-US"/>
            </a:p>
          </p:txBody>
        </p:sp>
        <p:sp>
          <p:nvSpPr>
            <p:cNvPr id="1398" name="Freeform 137"/>
            <p:cNvSpPr>
              <a:spLocks/>
            </p:cNvSpPr>
            <p:nvPr/>
          </p:nvSpPr>
          <p:spPr bwMode="auto">
            <a:xfrm flipH="1">
              <a:off x="986" y="2132"/>
              <a:ext cx="27" cy="74"/>
            </a:xfrm>
            <a:custGeom>
              <a:avLst/>
              <a:gdLst>
                <a:gd name="T0" fmla="*/ 27 w 63"/>
                <a:gd name="T1" fmla="*/ 9 h 199"/>
                <a:gd name="T2" fmla="*/ 34 w 63"/>
                <a:gd name="T3" fmla="*/ 38 h 199"/>
                <a:gd name="T4" fmla="*/ 45 w 63"/>
                <a:gd name="T5" fmla="*/ 77 h 199"/>
                <a:gd name="T6" fmla="*/ 52 w 63"/>
                <a:gd name="T7" fmla="*/ 108 h 199"/>
                <a:gd name="T8" fmla="*/ 59 w 63"/>
                <a:gd name="T9" fmla="*/ 136 h 199"/>
                <a:gd name="T10" fmla="*/ 63 w 63"/>
                <a:gd name="T11" fmla="*/ 160 h 199"/>
                <a:gd name="T12" fmla="*/ 63 w 63"/>
                <a:gd name="T13" fmla="*/ 171 h 199"/>
                <a:gd name="T14" fmla="*/ 63 w 63"/>
                <a:gd name="T15" fmla="*/ 174 h 199"/>
                <a:gd name="T16" fmla="*/ 63 w 63"/>
                <a:gd name="T17" fmla="*/ 181 h 199"/>
                <a:gd name="T18" fmla="*/ 63 w 63"/>
                <a:gd name="T19" fmla="*/ 183 h 199"/>
                <a:gd name="T20" fmla="*/ 63 w 63"/>
                <a:gd name="T21" fmla="*/ 188 h 199"/>
                <a:gd name="T22" fmla="*/ 63 w 63"/>
                <a:gd name="T23" fmla="*/ 192 h 199"/>
                <a:gd name="T24" fmla="*/ 61 w 63"/>
                <a:gd name="T25" fmla="*/ 195 h 199"/>
                <a:gd name="T26" fmla="*/ 59 w 63"/>
                <a:gd name="T27" fmla="*/ 197 h 199"/>
                <a:gd name="T28" fmla="*/ 56 w 63"/>
                <a:gd name="T29" fmla="*/ 199 h 199"/>
                <a:gd name="T30" fmla="*/ 54 w 63"/>
                <a:gd name="T31" fmla="*/ 197 h 199"/>
                <a:gd name="T32" fmla="*/ 52 w 63"/>
                <a:gd name="T33" fmla="*/ 192 h 199"/>
                <a:gd name="T34" fmla="*/ 45 w 63"/>
                <a:gd name="T35" fmla="*/ 192 h 199"/>
                <a:gd name="T36" fmla="*/ 43 w 63"/>
                <a:gd name="T37" fmla="*/ 188 h 199"/>
                <a:gd name="T38" fmla="*/ 38 w 63"/>
                <a:gd name="T39" fmla="*/ 183 h 199"/>
                <a:gd name="T40" fmla="*/ 36 w 63"/>
                <a:gd name="T41" fmla="*/ 178 h 199"/>
                <a:gd name="T42" fmla="*/ 31 w 63"/>
                <a:gd name="T43" fmla="*/ 174 h 199"/>
                <a:gd name="T44" fmla="*/ 27 w 63"/>
                <a:gd name="T45" fmla="*/ 167 h 199"/>
                <a:gd name="T46" fmla="*/ 22 w 63"/>
                <a:gd name="T47" fmla="*/ 157 h 199"/>
                <a:gd name="T48" fmla="*/ 18 w 63"/>
                <a:gd name="T49" fmla="*/ 145 h 199"/>
                <a:gd name="T50" fmla="*/ 11 w 63"/>
                <a:gd name="T51" fmla="*/ 129 h 199"/>
                <a:gd name="T52" fmla="*/ 9 w 63"/>
                <a:gd name="T53" fmla="*/ 122 h 199"/>
                <a:gd name="T54" fmla="*/ 4 w 63"/>
                <a:gd name="T55" fmla="*/ 108 h 199"/>
                <a:gd name="T56" fmla="*/ 2 w 63"/>
                <a:gd name="T57" fmla="*/ 99 h 199"/>
                <a:gd name="T58" fmla="*/ 0 w 63"/>
                <a:gd name="T59" fmla="*/ 85 h 199"/>
                <a:gd name="T60" fmla="*/ 0 w 63"/>
                <a:gd name="T61" fmla="*/ 77 h 199"/>
                <a:gd name="T62" fmla="*/ 0 w 63"/>
                <a:gd name="T63" fmla="*/ 70 h 199"/>
                <a:gd name="T64" fmla="*/ 0 w 63"/>
                <a:gd name="T65" fmla="*/ 59 h 199"/>
                <a:gd name="T66" fmla="*/ 0 w 63"/>
                <a:gd name="T67" fmla="*/ 42 h 199"/>
                <a:gd name="T68" fmla="*/ 0 w 63"/>
                <a:gd name="T69" fmla="*/ 38 h 199"/>
                <a:gd name="T70" fmla="*/ 4 w 63"/>
                <a:gd name="T71" fmla="*/ 24 h 199"/>
                <a:gd name="T72" fmla="*/ 7 w 63"/>
                <a:gd name="T73" fmla="*/ 19 h 199"/>
                <a:gd name="T74" fmla="*/ 9 w 63"/>
                <a:gd name="T75" fmla="*/ 14 h 199"/>
                <a:gd name="T76" fmla="*/ 9 w 63"/>
                <a:gd name="T77" fmla="*/ 7 h 199"/>
                <a:gd name="T78" fmla="*/ 11 w 63"/>
                <a:gd name="T79" fmla="*/ 5 h 199"/>
                <a:gd name="T80" fmla="*/ 16 w 63"/>
                <a:gd name="T81" fmla="*/ 0 h 199"/>
                <a:gd name="T82" fmla="*/ 18 w 63"/>
                <a:gd name="T83" fmla="*/ 0 h 199"/>
                <a:gd name="T84" fmla="*/ 20 w 63"/>
                <a:gd name="T85" fmla="*/ 0 h 199"/>
                <a:gd name="T86" fmla="*/ 22 w 63"/>
                <a:gd name="T87" fmla="*/ 2 h 199"/>
                <a:gd name="T88" fmla="*/ 25 w 63"/>
                <a:gd name="T89" fmla="*/ 5 h 199"/>
                <a:gd name="T90" fmla="*/ 27 w 63"/>
                <a:gd name="T91" fmla="*/ 7 h 19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3"/>
                <a:gd name="T139" fmla="*/ 0 h 199"/>
                <a:gd name="T140" fmla="*/ 63 w 63"/>
                <a:gd name="T141" fmla="*/ 199 h 19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3" h="199">
                  <a:moveTo>
                    <a:pt x="27" y="9"/>
                  </a:moveTo>
                  <a:lnTo>
                    <a:pt x="27" y="9"/>
                  </a:lnTo>
                  <a:lnTo>
                    <a:pt x="29" y="19"/>
                  </a:lnTo>
                  <a:lnTo>
                    <a:pt x="34" y="38"/>
                  </a:lnTo>
                  <a:lnTo>
                    <a:pt x="40" y="61"/>
                  </a:lnTo>
                  <a:lnTo>
                    <a:pt x="45" y="77"/>
                  </a:lnTo>
                  <a:lnTo>
                    <a:pt x="47" y="92"/>
                  </a:lnTo>
                  <a:lnTo>
                    <a:pt x="52" y="108"/>
                  </a:lnTo>
                  <a:lnTo>
                    <a:pt x="54" y="122"/>
                  </a:lnTo>
                  <a:lnTo>
                    <a:pt x="59" y="136"/>
                  </a:lnTo>
                  <a:lnTo>
                    <a:pt x="61" y="148"/>
                  </a:lnTo>
                  <a:lnTo>
                    <a:pt x="63" y="160"/>
                  </a:lnTo>
                  <a:lnTo>
                    <a:pt x="63" y="164"/>
                  </a:lnTo>
                  <a:lnTo>
                    <a:pt x="63" y="171"/>
                  </a:lnTo>
                  <a:lnTo>
                    <a:pt x="63" y="174"/>
                  </a:lnTo>
                  <a:lnTo>
                    <a:pt x="63" y="176"/>
                  </a:lnTo>
                  <a:lnTo>
                    <a:pt x="63" y="181"/>
                  </a:lnTo>
                  <a:lnTo>
                    <a:pt x="63" y="183"/>
                  </a:lnTo>
                  <a:lnTo>
                    <a:pt x="63" y="185"/>
                  </a:lnTo>
                  <a:lnTo>
                    <a:pt x="63" y="188"/>
                  </a:lnTo>
                  <a:lnTo>
                    <a:pt x="63" y="190"/>
                  </a:lnTo>
                  <a:lnTo>
                    <a:pt x="63" y="192"/>
                  </a:lnTo>
                  <a:lnTo>
                    <a:pt x="61" y="195"/>
                  </a:lnTo>
                  <a:lnTo>
                    <a:pt x="59" y="197"/>
                  </a:lnTo>
                  <a:lnTo>
                    <a:pt x="56" y="199"/>
                  </a:lnTo>
                  <a:lnTo>
                    <a:pt x="54" y="197"/>
                  </a:lnTo>
                  <a:lnTo>
                    <a:pt x="54" y="195"/>
                  </a:lnTo>
                  <a:lnTo>
                    <a:pt x="52" y="192"/>
                  </a:lnTo>
                  <a:lnTo>
                    <a:pt x="47" y="192"/>
                  </a:lnTo>
                  <a:lnTo>
                    <a:pt x="45" y="192"/>
                  </a:lnTo>
                  <a:lnTo>
                    <a:pt x="45" y="190"/>
                  </a:lnTo>
                  <a:lnTo>
                    <a:pt x="43" y="188"/>
                  </a:lnTo>
                  <a:lnTo>
                    <a:pt x="40" y="183"/>
                  </a:lnTo>
                  <a:lnTo>
                    <a:pt x="38" y="183"/>
                  </a:lnTo>
                  <a:lnTo>
                    <a:pt x="36" y="181"/>
                  </a:lnTo>
                  <a:lnTo>
                    <a:pt x="36" y="178"/>
                  </a:lnTo>
                  <a:lnTo>
                    <a:pt x="34" y="174"/>
                  </a:lnTo>
                  <a:lnTo>
                    <a:pt x="31" y="174"/>
                  </a:lnTo>
                  <a:lnTo>
                    <a:pt x="29" y="169"/>
                  </a:lnTo>
                  <a:lnTo>
                    <a:pt x="27" y="167"/>
                  </a:lnTo>
                  <a:lnTo>
                    <a:pt x="27" y="164"/>
                  </a:lnTo>
                  <a:lnTo>
                    <a:pt x="22" y="157"/>
                  </a:lnTo>
                  <a:lnTo>
                    <a:pt x="18" y="153"/>
                  </a:lnTo>
                  <a:lnTo>
                    <a:pt x="18" y="145"/>
                  </a:lnTo>
                  <a:lnTo>
                    <a:pt x="13" y="136"/>
                  </a:lnTo>
                  <a:lnTo>
                    <a:pt x="11" y="129"/>
                  </a:lnTo>
                  <a:lnTo>
                    <a:pt x="9" y="127"/>
                  </a:lnTo>
                  <a:lnTo>
                    <a:pt x="9" y="122"/>
                  </a:lnTo>
                  <a:lnTo>
                    <a:pt x="7" y="113"/>
                  </a:lnTo>
                  <a:lnTo>
                    <a:pt x="4" y="108"/>
                  </a:lnTo>
                  <a:lnTo>
                    <a:pt x="4" y="106"/>
                  </a:lnTo>
                  <a:lnTo>
                    <a:pt x="2" y="99"/>
                  </a:lnTo>
                  <a:lnTo>
                    <a:pt x="0" y="89"/>
                  </a:lnTo>
                  <a:lnTo>
                    <a:pt x="0" y="85"/>
                  </a:lnTo>
                  <a:lnTo>
                    <a:pt x="0" y="80"/>
                  </a:lnTo>
                  <a:lnTo>
                    <a:pt x="0" y="77"/>
                  </a:lnTo>
                  <a:lnTo>
                    <a:pt x="0" y="73"/>
                  </a:lnTo>
                  <a:lnTo>
                    <a:pt x="0" y="70"/>
                  </a:lnTo>
                  <a:lnTo>
                    <a:pt x="0" y="66"/>
                  </a:lnTo>
                  <a:lnTo>
                    <a:pt x="0" y="59"/>
                  </a:lnTo>
                  <a:lnTo>
                    <a:pt x="0" y="52"/>
                  </a:lnTo>
                  <a:lnTo>
                    <a:pt x="0" y="42"/>
                  </a:lnTo>
                  <a:lnTo>
                    <a:pt x="0" y="40"/>
                  </a:lnTo>
                  <a:lnTo>
                    <a:pt x="0" y="38"/>
                  </a:lnTo>
                  <a:lnTo>
                    <a:pt x="2" y="31"/>
                  </a:lnTo>
                  <a:lnTo>
                    <a:pt x="4" y="24"/>
                  </a:lnTo>
                  <a:lnTo>
                    <a:pt x="4" y="21"/>
                  </a:lnTo>
                  <a:lnTo>
                    <a:pt x="7" y="19"/>
                  </a:lnTo>
                  <a:lnTo>
                    <a:pt x="7" y="14"/>
                  </a:lnTo>
                  <a:lnTo>
                    <a:pt x="9" y="14"/>
                  </a:lnTo>
                  <a:lnTo>
                    <a:pt x="9" y="12"/>
                  </a:lnTo>
                  <a:lnTo>
                    <a:pt x="9" y="7"/>
                  </a:lnTo>
                  <a:lnTo>
                    <a:pt x="11" y="5"/>
                  </a:lnTo>
                  <a:lnTo>
                    <a:pt x="13" y="2"/>
                  </a:lnTo>
                  <a:lnTo>
                    <a:pt x="16" y="0"/>
                  </a:lnTo>
                  <a:lnTo>
                    <a:pt x="18" y="0"/>
                  </a:lnTo>
                  <a:lnTo>
                    <a:pt x="20" y="0"/>
                  </a:lnTo>
                  <a:lnTo>
                    <a:pt x="22" y="2"/>
                  </a:lnTo>
                  <a:lnTo>
                    <a:pt x="25" y="5"/>
                  </a:lnTo>
                  <a:lnTo>
                    <a:pt x="27" y="5"/>
                  </a:lnTo>
                  <a:lnTo>
                    <a:pt x="27" y="7"/>
                  </a:lnTo>
                  <a:lnTo>
                    <a:pt x="27" y="9"/>
                  </a:lnTo>
                  <a:close/>
                </a:path>
              </a:pathLst>
            </a:custGeom>
            <a:solidFill>
              <a:srgbClr val="656565"/>
            </a:solidFill>
            <a:ln w="9525">
              <a:noFill/>
              <a:round/>
              <a:headEnd/>
              <a:tailEnd/>
            </a:ln>
          </p:spPr>
          <p:txBody>
            <a:bodyPr lIns="0" tIns="0" rIns="0"/>
            <a:lstStyle/>
            <a:p>
              <a:endParaRPr lang="zh-CN" altLang="en-US"/>
            </a:p>
          </p:txBody>
        </p:sp>
        <p:sp>
          <p:nvSpPr>
            <p:cNvPr id="1399" name="Freeform 138"/>
            <p:cNvSpPr>
              <a:spLocks/>
            </p:cNvSpPr>
            <p:nvPr/>
          </p:nvSpPr>
          <p:spPr bwMode="auto">
            <a:xfrm flipH="1">
              <a:off x="981" y="2135"/>
              <a:ext cx="24" cy="65"/>
            </a:xfrm>
            <a:custGeom>
              <a:avLst/>
              <a:gdLst>
                <a:gd name="T0" fmla="*/ 29 w 56"/>
                <a:gd name="T1" fmla="*/ 26 h 176"/>
                <a:gd name="T2" fmla="*/ 36 w 56"/>
                <a:gd name="T3" fmla="*/ 73 h 176"/>
                <a:gd name="T4" fmla="*/ 45 w 56"/>
                <a:gd name="T5" fmla="*/ 87 h 176"/>
                <a:gd name="T6" fmla="*/ 47 w 56"/>
                <a:gd name="T7" fmla="*/ 99 h 176"/>
                <a:gd name="T8" fmla="*/ 52 w 56"/>
                <a:gd name="T9" fmla="*/ 110 h 176"/>
                <a:gd name="T10" fmla="*/ 52 w 56"/>
                <a:gd name="T11" fmla="*/ 117 h 176"/>
                <a:gd name="T12" fmla="*/ 54 w 56"/>
                <a:gd name="T13" fmla="*/ 127 h 176"/>
                <a:gd name="T14" fmla="*/ 54 w 56"/>
                <a:gd name="T15" fmla="*/ 134 h 176"/>
                <a:gd name="T16" fmla="*/ 56 w 56"/>
                <a:gd name="T17" fmla="*/ 138 h 176"/>
                <a:gd name="T18" fmla="*/ 54 w 56"/>
                <a:gd name="T19" fmla="*/ 148 h 176"/>
                <a:gd name="T20" fmla="*/ 54 w 56"/>
                <a:gd name="T21" fmla="*/ 148 h 176"/>
                <a:gd name="T22" fmla="*/ 54 w 56"/>
                <a:gd name="T23" fmla="*/ 157 h 176"/>
                <a:gd name="T24" fmla="*/ 52 w 56"/>
                <a:gd name="T25" fmla="*/ 162 h 176"/>
                <a:gd name="T26" fmla="*/ 50 w 56"/>
                <a:gd name="T27" fmla="*/ 167 h 176"/>
                <a:gd name="T28" fmla="*/ 50 w 56"/>
                <a:gd name="T29" fmla="*/ 171 h 176"/>
                <a:gd name="T30" fmla="*/ 45 w 56"/>
                <a:gd name="T31" fmla="*/ 176 h 176"/>
                <a:gd name="T32" fmla="*/ 38 w 56"/>
                <a:gd name="T33" fmla="*/ 169 h 176"/>
                <a:gd name="T34" fmla="*/ 36 w 56"/>
                <a:gd name="T35" fmla="*/ 167 h 176"/>
                <a:gd name="T36" fmla="*/ 29 w 56"/>
                <a:gd name="T37" fmla="*/ 157 h 176"/>
                <a:gd name="T38" fmla="*/ 22 w 56"/>
                <a:gd name="T39" fmla="*/ 148 h 176"/>
                <a:gd name="T40" fmla="*/ 18 w 56"/>
                <a:gd name="T41" fmla="*/ 138 h 176"/>
                <a:gd name="T42" fmla="*/ 13 w 56"/>
                <a:gd name="T43" fmla="*/ 129 h 176"/>
                <a:gd name="T44" fmla="*/ 9 w 56"/>
                <a:gd name="T45" fmla="*/ 115 h 176"/>
                <a:gd name="T46" fmla="*/ 7 w 56"/>
                <a:gd name="T47" fmla="*/ 108 h 176"/>
                <a:gd name="T48" fmla="*/ 4 w 56"/>
                <a:gd name="T49" fmla="*/ 99 h 176"/>
                <a:gd name="T50" fmla="*/ 0 w 56"/>
                <a:gd name="T51" fmla="*/ 87 h 176"/>
                <a:gd name="T52" fmla="*/ 0 w 56"/>
                <a:gd name="T53" fmla="*/ 80 h 176"/>
                <a:gd name="T54" fmla="*/ 0 w 56"/>
                <a:gd name="T55" fmla="*/ 73 h 176"/>
                <a:gd name="T56" fmla="*/ 0 w 56"/>
                <a:gd name="T57" fmla="*/ 59 h 176"/>
                <a:gd name="T58" fmla="*/ 0 w 56"/>
                <a:gd name="T59" fmla="*/ 45 h 176"/>
                <a:gd name="T60" fmla="*/ 0 w 56"/>
                <a:gd name="T61" fmla="*/ 35 h 176"/>
                <a:gd name="T62" fmla="*/ 2 w 56"/>
                <a:gd name="T63" fmla="*/ 26 h 176"/>
                <a:gd name="T64" fmla="*/ 4 w 56"/>
                <a:gd name="T65" fmla="*/ 17 h 176"/>
                <a:gd name="T66" fmla="*/ 7 w 56"/>
                <a:gd name="T67" fmla="*/ 10 h 176"/>
                <a:gd name="T68" fmla="*/ 9 w 56"/>
                <a:gd name="T69" fmla="*/ 5 h 176"/>
                <a:gd name="T70" fmla="*/ 29 w 56"/>
                <a:gd name="T71" fmla="*/ 26 h 17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6"/>
                <a:gd name="T109" fmla="*/ 0 h 176"/>
                <a:gd name="T110" fmla="*/ 56 w 56"/>
                <a:gd name="T111" fmla="*/ 176 h 17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6" h="176">
                  <a:moveTo>
                    <a:pt x="29" y="26"/>
                  </a:moveTo>
                  <a:lnTo>
                    <a:pt x="29" y="26"/>
                  </a:lnTo>
                  <a:lnTo>
                    <a:pt x="36" y="70"/>
                  </a:lnTo>
                  <a:lnTo>
                    <a:pt x="36" y="73"/>
                  </a:lnTo>
                  <a:lnTo>
                    <a:pt x="41" y="78"/>
                  </a:lnTo>
                  <a:lnTo>
                    <a:pt x="45" y="87"/>
                  </a:lnTo>
                  <a:lnTo>
                    <a:pt x="45" y="92"/>
                  </a:lnTo>
                  <a:lnTo>
                    <a:pt x="47" y="99"/>
                  </a:lnTo>
                  <a:lnTo>
                    <a:pt x="50" y="103"/>
                  </a:lnTo>
                  <a:lnTo>
                    <a:pt x="52" y="110"/>
                  </a:lnTo>
                  <a:lnTo>
                    <a:pt x="52" y="113"/>
                  </a:lnTo>
                  <a:lnTo>
                    <a:pt x="52" y="117"/>
                  </a:lnTo>
                  <a:lnTo>
                    <a:pt x="54" y="122"/>
                  </a:lnTo>
                  <a:lnTo>
                    <a:pt x="54" y="127"/>
                  </a:lnTo>
                  <a:lnTo>
                    <a:pt x="54" y="129"/>
                  </a:lnTo>
                  <a:lnTo>
                    <a:pt x="54" y="134"/>
                  </a:lnTo>
                  <a:lnTo>
                    <a:pt x="54" y="136"/>
                  </a:lnTo>
                  <a:lnTo>
                    <a:pt x="56" y="138"/>
                  </a:lnTo>
                  <a:lnTo>
                    <a:pt x="56" y="143"/>
                  </a:lnTo>
                  <a:lnTo>
                    <a:pt x="54" y="148"/>
                  </a:lnTo>
                  <a:lnTo>
                    <a:pt x="54" y="153"/>
                  </a:lnTo>
                  <a:lnTo>
                    <a:pt x="54" y="157"/>
                  </a:lnTo>
                  <a:lnTo>
                    <a:pt x="52" y="162"/>
                  </a:lnTo>
                  <a:lnTo>
                    <a:pt x="52" y="164"/>
                  </a:lnTo>
                  <a:lnTo>
                    <a:pt x="50" y="167"/>
                  </a:lnTo>
                  <a:lnTo>
                    <a:pt x="50" y="169"/>
                  </a:lnTo>
                  <a:lnTo>
                    <a:pt x="50" y="171"/>
                  </a:lnTo>
                  <a:lnTo>
                    <a:pt x="47" y="174"/>
                  </a:lnTo>
                  <a:lnTo>
                    <a:pt x="45" y="176"/>
                  </a:lnTo>
                  <a:lnTo>
                    <a:pt x="43" y="174"/>
                  </a:lnTo>
                  <a:lnTo>
                    <a:pt x="38" y="169"/>
                  </a:lnTo>
                  <a:lnTo>
                    <a:pt x="36" y="167"/>
                  </a:lnTo>
                  <a:lnTo>
                    <a:pt x="34" y="162"/>
                  </a:lnTo>
                  <a:lnTo>
                    <a:pt x="29" y="157"/>
                  </a:lnTo>
                  <a:lnTo>
                    <a:pt x="27" y="155"/>
                  </a:lnTo>
                  <a:lnTo>
                    <a:pt x="22" y="148"/>
                  </a:lnTo>
                  <a:lnTo>
                    <a:pt x="20" y="146"/>
                  </a:lnTo>
                  <a:lnTo>
                    <a:pt x="18" y="138"/>
                  </a:lnTo>
                  <a:lnTo>
                    <a:pt x="16" y="134"/>
                  </a:lnTo>
                  <a:lnTo>
                    <a:pt x="13" y="129"/>
                  </a:lnTo>
                  <a:lnTo>
                    <a:pt x="9" y="120"/>
                  </a:lnTo>
                  <a:lnTo>
                    <a:pt x="9" y="115"/>
                  </a:lnTo>
                  <a:lnTo>
                    <a:pt x="9" y="110"/>
                  </a:lnTo>
                  <a:lnTo>
                    <a:pt x="7" y="108"/>
                  </a:lnTo>
                  <a:lnTo>
                    <a:pt x="4" y="101"/>
                  </a:lnTo>
                  <a:lnTo>
                    <a:pt x="4" y="99"/>
                  </a:lnTo>
                  <a:lnTo>
                    <a:pt x="2" y="94"/>
                  </a:lnTo>
                  <a:lnTo>
                    <a:pt x="0" y="87"/>
                  </a:lnTo>
                  <a:lnTo>
                    <a:pt x="0" y="82"/>
                  </a:lnTo>
                  <a:lnTo>
                    <a:pt x="0" y="80"/>
                  </a:lnTo>
                  <a:lnTo>
                    <a:pt x="0" y="78"/>
                  </a:lnTo>
                  <a:lnTo>
                    <a:pt x="0" y="73"/>
                  </a:lnTo>
                  <a:lnTo>
                    <a:pt x="0" y="66"/>
                  </a:lnTo>
                  <a:lnTo>
                    <a:pt x="0" y="59"/>
                  </a:lnTo>
                  <a:lnTo>
                    <a:pt x="0" y="54"/>
                  </a:lnTo>
                  <a:lnTo>
                    <a:pt x="0" y="45"/>
                  </a:lnTo>
                  <a:lnTo>
                    <a:pt x="0" y="40"/>
                  </a:lnTo>
                  <a:lnTo>
                    <a:pt x="0" y="35"/>
                  </a:lnTo>
                  <a:lnTo>
                    <a:pt x="0" y="28"/>
                  </a:lnTo>
                  <a:lnTo>
                    <a:pt x="2" y="26"/>
                  </a:lnTo>
                  <a:lnTo>
                    <a:pt x="2" y="24"/>
                  </a:lnTo>
                  <a:lnTo>
                    <a:pt x="4" y="17"/>
                  </a:lnTo>
                  <a:lnTo>
                    <a:pt x="7" y="14"/>
                  </a:lnTo>
                  <a:lnTo>
                    <a:pt x="7" y="10"/>
                  </a:lnTo>
                  <a:lnTo>
                    <a:pt x="9" y="7"/>
                  </a:lnTo>
                  <a:lnTo>
                    <a:pt x="9" y="5"/>
                  </a:lnTo>
                  <a:lnTo>
                    <a:pt x="11" y="0"/>
                  </a:lnTo>
                  <a:lnTo>
                    <a:pt x="29" y="26"/>
                  </a:lnTo>
                  <a:close/>
                </a:path>
              </a:pathLst>
            </a:custGeom>
            <a:solidFill>
              <a:srgbClr val="000000"/>
            </a:solidFill>
            <a:ln w="9525">
              <a:noFill/>
              <a:round/>
              <a:headEnd/>
              <a:tailEnd/>
            </a:ln>
          </p:spPr>
          <p:txBody>
            <a:bodyPr lIns="0" tIns="0" rIns="0"/>
            <a:lstStyle/>
            <a:p>
              <a:endParaRPr lang="zh-CN" altLang="en-US"/>
            </a:p>
          </p:txBody>
        </p:sp>
        <p:sp>
          <p:nvSpPr>
            <p:cNvPr id="1400" name="Freeform 139"/>
            <p:cNvSpPr>
              <a:spLocks/>
            </p:cNvSpPr>
            <p:nvPr/>
          </p:nvSpPr>
          <p:spPr bwMode="auto">
            <a:xfrm flipH="1">
              <a:off x="981" y="2144"/>
              <a:ext cx="13" cy="46"/>
            </a:xfrm>
            <a:custGeom>
              <a:avLst/>
              <a:gdLst>
                <a:gd name="T0" fmla="*/ 23 w 29"/>
                <a:gd name="T1" fmla="*/ 51 h 124"/>
                <a:gd name="T2" fmla="*/ 23 w 29"/>
                <a:gd name="T3" fmla="*/ 51 h 124"/>
                <a:gd name="T4" fmla="*/ 25 w 29"/>
                <a:gd name="T5" fmla="*/ 61 h 124"/>
                <a:gd name="T6" fmla="*/ 27 w 29"/>
                <a:gd name="T7" fmla="*/ 68 h 124"/>
                <a:gd name="T8" fmla="*/ 27 w 29"/>
                <a:gd name="T9" fmla="*/ 72 h 124"/>
                <a:gd name="T10" fmla="*/ 27 w 29"/>
                <a:gd name="T11" fmla="*/ 77 h 124"/>
                <a:gd name="T12" fmla="*/ 27 w 29"/>
                <a:gd name="T13" fmla="*/ 79 h 124"/>
                <a:gd name="T14" fmla="*/ 27 w 29"/>
                <a:gd name="T15" fmla="*/ 84 h 124"/>
                <a:gd name="T16" fmla="*/ 27 w 29"/>
                <a:gd name="T17" fmla="*/ 89 h 124"/>
                <a:gd name="T18" fmla="*/ 29 w 29"/>
                <a:gd name="T19" fmla="*/ 96 h 124"/>
                <a:gd name="T20" fmla="*/ 29 w 29"/>
                <a:gd name="T21" fmla="*/ 100 h 124"/>
                <a:gd name="T22" fmla="*/ 29 w 29"/>
                <a:gd name="T23" fmla="*/ 105 h 124"/>
                <a:gd name="T24" fmla="*/ 29 w 29"/>
                <a:gd name="T25" fmla="*/ 110 h 124"/>
                <a:gd name="T26" fmla="*/ 29 w 29"/>
                <a:gd name="T27" fmla="*/ 114 h 124"/>
                <a:gd name="T28" fmla="*/ 29 w 29"/>
                <a:gd name="T29" fmla="*/ 117 h 124"/>
                <a:gd name="T30" fmla="*/ 27 w 29"/>
                <a:gd name="T31" fmla="*/ 119 h 124"/>
                <a:gd name="T32" fmla="*/ 27 w 29"/>
                <a:gd name="T33" fmla="*/ 124 h 124"/>
                <a:gd name="T34" fmla="*/ 27 w 29"/>
                <a:gd name="T35" fmla="*/ 124 h 124"/>
                <a:gd name="T36" fmla="*/ 27 w 29"/>
                <a:gd name="T37" fmla="*/ 122 h 124"/>
                <a:gd name="T38" fmla="*/ 25 w 29"/>
                <a:gd name="T39" fmla="*/ 117 h 124"/>
                <a:gd name="T40" fmla="*/ 23 w 29"/>
                <a:gd name="T41" fmla="*/ 114 h 124"/>
                <a:gd name="T42" fmla="*/ 20 w 29"/>
                <a:gd name="T43" fmla="*/ 112 h 124"/>
                <a:gd name="T44" fmla="*/ 18 w 29"/>
                <a:gd name="T45" fmla="*/ 107 h 124"/>
                <a:gd name="T46" fmla="*/ 18 w 29"/>
                <a:gd name="T47" fmla="*/ 105 h 124"/>
                <a:gd name="T48" fmla="*/ 16 w 29"/>
                <a:gd name="T49" fmla="*/ 103 h 124"/>
                <a:gd name="T50" fmla="*/ 14 w 29"/>
                <a:gd name="T51" fmla="*/ 98 h 124"/>
                <a:gd name="T52" fmla="*/ 11 w 29"/>
                <a:gd name="T53" fmla="*/ 96 h 124"/>
                <a:gd name="T54" fmla="*/ 9 w 29"/>
                <a:gd name="T55" fmla="*/ 89 h 124"/>
                <a:gd name="T56" fmla="*/ 9 w 29"/>
                <a:gd name="T57" fmla="*/ 86 h 124"/>
                <a:gd name="T58" fmla="*/ 9 w 29"/>
                <a:gd name="T59" fmla="*/ 82 h 124"/>
                <a:gd name="T60" fmla="*/ 7 w 29"/>
                <a:gd name="T61" fmla="*/ 77 h 124"/>
                <a:gd name="T62" fmla="*/ 5 w 29"/>
                <a:gd name="T63" fmla="*/ 75 h 124"/>
                <a:gd name="T64" fmla="*/ 5 w 29"/>
                <a:gd name="T65" fmla="*/ 68 h 124"/>
                <a:gd name="T66" fmla="*/ 2 w 29"/>
                <a:gd name="T67" fmla="*/ 65 h 124"/>
                <a:gd name="T68" fmla="*/ 2 w 29"/>
                <a:gd name="T69" fmla="*/ 58 h 124"/>
                <a:gd name="T70" fmla="*/ 0 w 29"/>
                <a:gd name="T71" fmla="*/ 56 h 124"/>
                <a:gd name="T72" fmla="*/ 0 w 29"/>
                <a:gd name="T73" fmla="*/ 51 h 124"/>
                <a:gd name="T74" fmla="*/ 0 w 29"/>
                <a:gd name="T75" fmla="*/ 46 h 124"/>
                <a:gd name="T76" fmla="*/ 0 w 29"/>
                <a:gd name="T77" fmla="*/ 39 h 124"/>
                <a:gd name="T78" fmla="*/ 0 w 29"/>
                <a:gd name="T79" fmla="*/ 32 h 124"/>
                <a:gd name="T80" fmla="*/ 0 w 29"/>
                <a:gd name="T81" fmla="*/ 30 h 124"/>
                <a:gd name="T82" fmla="*/ 0 w 29"/>
                <a:gd name="T83" fmla="*/ 25 h 124"/>
                <a:gd name="T84" fmla="*/ 0 w 29"/>
                <a:gd name="T85" fmla="*/ 21 h 124"/>
                <a:gd name="T86" fmla="*/ 0 w 29"/>
                <a:gd name="T87" fmla="*/ 18 h 124"/>
                <a:gd name="T88" fmla="*/ 0 w 29"/>
                <a:gd name="T89" fmla="*/ 14 h 124"/>
                <a:gd name="T90" fmla="*/ 0 w 29"/>
                <a:gd name="T91" fmla="*/ 11 h 124"/>
                <a:gd name="T92" fmla="*/ 0 w 29"/>
                <a:gd name="T93" fmla="*/ 7 h 124"/>
                <a:gd name="T94" fmla="*/ 2 w 29"/>
                <a:gd name="T95" fmla="*/ 2 h 124"/>
                <a:gd name="T96" fmla="*/ 2 w 29"/>
                <a:gd name="T97" fmla="*/ 0 h 124"/>
                <a:gd name="T98" fmla="*/ 5 w 29"/>
                <a:gd name="T99" fmla="*/ 2 h 124"/>
                <a:gd name="T100" fmla="*/ 5 w 29"/>
                <a:gd name="T101" fmla="*/ 2 h 124"/>
                <a:gd name="T102" fmla="*/ 7 w 29"/>
                <a:gd name="T103" fmla="*/ 4 h 124"/>
                <a:gd name="T104" fmla="*/ 9 w 29"/>
                <a:gd name="T105" fmla="*/ 9 h 124"/>
                <a:gd name="T106" fmla="*/ 9 w 29"/>
                <a:gd name="T107" fmla="*/ 14 h 124"/>
                <a:gd name="T108" fmla="*/ 11 w 29"/>
                <a:gd name="T109" fmla="*/ 18 h 124"/>
                <a:gd name="T110" fmla="*/ 14 w 29"/>
                <a:gd name="T111" fmla="*/ 21 h 124"/>
                <a:gd name="T112" fmla="*/ 16 w 29"/>
                <a:gd name="T113" fmla="*/ 25 h 124"/>
                <a:gd name="T114" fmla="*/ 18 w 29"/>
                <a:gd name="T115" fmla="*/ 30 h 124"/>
                <a:gd name="T116" fmla="*/ 18 w 29"/>
                <a:gd name="T117" fmla="*/ 35 h 124"/>
                <a:gd name="T118" fmla="*/ 18 w 29"/>
                <a:gd name="T119" fmla="*/ 39 h 124"/>
                <a:gd name="T120" fmla="*/ 20 w 29"/>
                <a:gd name="T121" fmla="*/ 46 h 124"/>
                <a:gd name="T122" fmla="*/ 23 w 29"/>
                <a:gd name="T123" fmla="*/ 51 h 12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9"/>
                <a:gd name="T187" fmla="*/ 0 h 124"/>
                <a:gd name="T188" fmla="*/ 29 w 29"/>
                <a:gd name="T189" fmla="*/ 124 h 12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9" h="124">
                  <a:moveTo>
                    <a:pt x="23" y="51"/>
                  </a:moveTo>
                  <a:lnTo>
                    <a:pt x="23" y="51"/>
                  </a:lnTo>
                  <a:lnTo>
                    <a:pt x="25" y="61"/>
                  </a:lnTo>
                  <a:lnTo>
                    <a:pt x="27" y="68"/>
                  </a:lnTo>
                  <a:lnTo>
                    <a:pt x="27" y="72"/>
                  </a:lnTo>
                  <a:lnTo>
                    <a:pt x="27" y="77"/>
                  </a:lnTo>
                  <a:lnTo>
                    <a:pt x="27" y="79"/>
                  </a:lnTo>
                  <a:lnTo>
                    <a:pt x="27" y="84"/>
                  </a:lnTo>
                  <a:lnTo>
                    <a:pt x="27" y="89"/>
                  </a:lnTo>
                  <a:lnTo>
                    <a:pt x="29" y="96"/>
                  </a:lnTo>
                  <a:lnTo>
                    <a:pt x="29" y="100"/>
                  </a:lnTo>
                  <a:lnTo>
                    <a:pt x="29" y="105"/>
                  </a:lnTo>
                  <a:lnTo>
                    <a:pt x="29" y="110"/>
                  </a:lnTo>
                  <a:lnTo>
                    <a:pt x="29" y="114"/>
                  </a:lnTo>
                  <a:lnTo>
                    <a:pt x="29" y="117"/>
                  </a:lnTo>
                  <a:lnTo>
                    <a:pt x="27" y="119"/>
                  </a:lnTo>
                  <a:lnTo>
                    <a:pt x="27" y="124"/>
                  </a:lnTo>
                  <a:lnTo>
                    <a:pt x="27" y="122"/>
                  </a:lnTo>
                  <a:lnTo>
                    <a:pt x="25" y="117"/>
                  </a:lnTo>
                  <a:lnTo>
                    <a:pt x="23" y="114"/>
                  </a:lnTo>
                  <a:lnTo>
                    <a:pt x="20" y="112"/>
                  </a:lnTo>
                  <a:lnTo>
                    <a:pt x="18" y="107"/>
                  </a:lnTo>
                  <a:lnTo>
                    <a:pt x="18" y="105"/>
                  </a:lnTo>
                  <a:lnTo>
                    <a:pt x="16" y="103"/>
                  </a:lnTo>
                  <a:lnTo>
                    <a:pt x="14" y="98"/>
                  </a:lnTo>
                  <a:lnTo>
                    <a:pt x="11" y="96"/>
                  </a:lnTo>
                  <a:lnTo>
                    <a:pt x="9" y="89"/>
                  </a:lnTo>
                  <a:lnTo>
                    <a:pt x="9" y="86"/>
                  </a:lnTo>
                  <a:lnTo>
                    <a:pt x="9" y="82"/>
                  </a:lnTo>
                  <a:lnTo>
                    <a:pt x="7" y="77"/>
                  </a:lnTo>
                  <a:lnTo>
                    <a:pt x="5" y="75"/>
                  </a:lnTo>
                  <a:lnTo>
                    <a:pt x="5" y="68"/>
                  </a:lnTo>
                  <a:lnTo>
                    <a:pt x="2" y="65"/>
                  </a:lnTo>
                  <a:lnTo>
                    <a:pt x="2" y="58"/>
                  </a:lnTo>
                  <a:lnTo>
                    <a:pt x="0" y="56"/>
                  </a:lnTo>
                  <a:lnTo>
                    <a:pt x="0" y="51"/>
                  </a:lnTo>
                  <a:lnTo>
                    <a:pt x="0" y="46"/>
                  </a:lnTo>
                  <a:lnTo>
                    <a:pt x="0" y="39"/>
                  </a:lnTo>
                  <a:lnTo>
                    <a:pt x="0" y="32"/>
                  </a:lnTo>
                  <a:lnTo>
                    <a:pt x="0" y="30"/>
                  </a:lnTo>
                  <a:lnTo>
                    <a:pt x="0" y="25"/>
                  </a:lnTo>
                  <a:lnTo>
                    <a:pt x="0" y="21"/>
                  </a:lnTo>
                  <a:lnTo>
                    <a:pt x="0" y="18"/>
                  </a:lnTo>
                  <a:lnTo>
                    <a:pt x="0" y="14"/>
                  </a:lnTo>
                  <a:lnTo>
                    <a:pt x="0" y="11"/>
                  </a:lnTo>
                  <a:lnTo>
                    <a:pt x="0" y="7"/>
                  </a:lnTo>
                  <a:lnTo>
                    <a:pt x="2" y="2"/>
                  </a:lnTo>
                  <a:lnTo>
                    <a:pt x="2" y="0"/>
                  </a:lnTo>
                  <a:lnTo>
                    <a:pt x="5" y="2"/>
                  </a:lnTo>
                  <a:lnTo>
                    <a:pt x="7" y="4"/>
                  </a:lnTo>
                  <a:lnTo>
                    <a:pt x="9" y="9"/>
                  </a:lnTo>
                  <a:lnTo>
                    <a:pt x="9" y="14"/>
                  </a:lnTo>
                  <a:lnTo>
                    <a:pt x="11" y="18"/>
                  </a:lnTo>
                  <a:lnTo>
                    <a:pt x="14" y="21"/>
                  </a:lnTo>
                  <a:lnTo>
                    <a:pt x="16" y="25"/>
                  </a:lnTo>
                  <a:lnTo>
                    <a:pt x="18" y="30"/>
                  </a:lnTo>
                  <a:lnTo>
                    <a:pt x="18" y="35"/>
                  </a:lnTo>
                  <a:lnTo>
                    <a:pt x="18" y="39"/>
                  </a:lnTo>
                  <a:lnTo>
                    <a:pt x="20" y="46"/>
                  </a:lnTo>
                  <a:lnTo>
                    <a:pt x="23" y="51"/>
                  </a:lnTo>
                  <a:close/>
                </a:path>
              </a:pathLst>
            </a:custGeom>
            <a:solidFill>
              <a:srgbClr val="CBCBCB"/>
            </a:solidFill>
            <a:ln w="9525">
              <a:noFill/>
              <a:round/>
              <a:headEnd/>
              <a:tailEnd/>
            </a:ln>
          </p:spPr>
          <p:txBody>
            <a:bodyPr lIns="0" tIns="0" rIns="0"/>
            <a:lstStyle/>
            <a:p>
              <a:endParaRPr lang="zh-CN" altLang="en-US"/>
            </a:p>
          </p:txBody>
        </p:sp>
        <p:sp>
          <p:nvSpPr>
            <p:cNvPr id="1401" name="Freeform 140"/>
            <p:cNvSpPr>
              <a:spLocks/>
            </p:cNvSpPr>
            <p:nvPr/>
          </p:nvSpPr>
          <p:spPr bwMode="auto">
            <a:xfrm flipH="1">
              <a:off x="989" y="2138"/>
              <a:ext cx="24" cy="67"/>
            </a:xfrm>
            <a:custGeom>
              <a:avLst/>
              <a:gdLst>
                <a:gd name="T0" fmla="*/ 7 w 56"/>
                <a:gd name="T1" fmla="*/ 0 h 183"/>
                <a:gd name="T2" fmla="*/ 7 w 56"/>
                <a:gd name="T3" fmla="*/ 5 h 183"/>
                <a:gd name="T4" fmla="*/ 4 w 56"/>
                <a:gd name="T5" fmla="*/ 14 h 183"/>
                <a:gd name="T6" fmla="*/ 2 w 56"/>
                <a:gd name="T7" fmla="*/ 21 h 183"/>
                <a:gd name="T8" fmla="*/ 2 w 56"/>
                <a:gd name="T9" fmla="*/ 28 h 183"/>
                <a:gd name="T10" fmla="*/ 0 w 56"/>
                <a:gd name="T11" fmla="*/ 38 h 183"/>
                <a:gd name="T12" fmla="*/ 0 w 56"/>
                <a:gd name="T13" fmla="*/ 47 h 183"/>
                <a:gd name="T14" fmla="*/ 0 w 56"/>
                <a:gd name="T15" fmla="*/ 52 h 183"/>
                <a:gd name="T16" fmla="*/ 0 w 56"/>
                <a:gd name="T17" fmla="*/ 56 h 183"/>
                <a:gd name="T18" fmla="*/ 0 w 56"/>
                <a:gd name="T19" fmla="*/ 61 h 183"/>
                <a:gd name="T20" fmla="*/ 0 w 56"/>
                <a:gd name="T21" fmla="*/ 66 h 183"/>
                <a:gd name="T22" fmla="*/ 0 w 56"/>
                <a:gd name="T23" fmla="*/ 73 h 183"/>
                <a:gd name="T24" fmla="*/ 0 w 56"/>
                <a:gd name="T25" fmla="*/ 78 h 183"/>
                <a:gd name="T26" fmla="*/ 0 w 56"/>
                <a:gd name="T27" fmla="*/ 85 h 183"/>
                <a:gd name="T28" fmla="*/ 2 w 56"/>
                <a:gd name="T29" fmla="*/ 89 h 183"/>
                <a:gd name="T30" fmla="*/ 2 w 56"/>
                <a:gd name="T31" fmla="*/ 94 h 183"/>
                <a:gd name="T32" fmla="*/ 4 w 56"/>
                <a:gd name="T33" fmla="*/ 99 h 183"/>
                <a:gd name="T34" fmla="*/ 4 w 56"/>
                <a:gd name="T35" fmla="*/ 103 h 183"/>
                <a:gd name="T36" fmla="*/ 7 w 56"/>
                <a:gd name="T37" fmla="*/ 110 h 183"/>
                <a:gd name="T38" fmla="*/ 9 w 56"/>
                <a:gd name="T39" fmla="*/ 115 h 183"/>
                <a:gd name="T40" fmla="*/ 9 w 56"/>
                <a:gd name="T41" fmla="*/ 122 h 183"/>
                <a:gd name="T42" fmla="*/ 11 w 56"/>
                <a:gd name="T43" fmla="*/ 122 h 183"/>
                <a:gd name="T44" fmla="*/ 11 w 56"/>
                <a:gd name="T45" fmla="*/ 127 h 183"/>
                <a:gd name="T46" fmla="*/ 16 w 56"/>
                <a:gd name="T47" fmla="*/ 131 h 183"/>
                <a:gd name="T48" fmla="*/ 18 w 56"/>
                <a:gd name="T49" fmla="*/ 136 h 183"/>
                <a:gd name="T50" fmla="*/ 20 w 56"/>
                <a:gd name="T51" fmla="*/ 141 h 183"/>
                <a:gd name="T52" fmla="*/ 22 w 56"/>
                <a:gd name="T53" fmla="*/ 146 h 183"/>
                <a:gd name="T54" fmla="*/ 25 w 56"/>
                <a:gd name="T55" fmla="*/ 150 h 183"/>
                <a:gd name="T56" fmla="*/ 27 w 56"/>
                <a:gd name="T57" fmla="*/ 150 h 183"/>
                <a:gd name="T58" fmla="*/ 27 w 56"/>
                <a:gd name="T59" fmla="*/ 155 h 183"/>
                <a:gd name="T60" fmla="*/ 31 w 56"/>
                <a:gd name="T61" fmla="*/ 160 h 183"/>
                <a:gd name="T62" fmla="*/ 34 w 56"/>
                <a:gd name="T63" fmla="*/ 162 h 183"/>
                <a:gd name="T64" fmla="*/ 36 w 56"/>
                <a:gd name="T65" fmla="*/ 167 h 183"/>
                <a:gd name="T66" fmla="*/ 40 w 56"/>
                <a:gd name="T67" fmla="*/ 169 h 183"/>
                <a:gd name="T68" fmla="*/ 45 w 56"/>
                <a:gd name="T69" fmla="*/ 171 h 183"/>
                <a:gd name="T70" fmla="*/ 47 w 56"/>
                <a:gd name="T71" fmla="*/ 176 h 183"/>
                <a:gd name="T72" fmla="*/ 50 w 56"/>
                <a:gd name="T73" fmla="*/ 178 h 183"/>
                <a:gd name="T74" fmla="*/ 52 w 56"/>
                <a:gd name="T75" fmla="*/ 178 h 183"/>
                <a:gd name="T76" fmla="*/ 56 w 56"/>
                <a:gd name="T77" fmla="*/ 183 h 18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6"/>
                <a:gd name="T118" fmla="*/ 0 h 183"/>
                <a:gd name="T119" fmla="*/ 56 w 56"/>
                <a:gd name="T120" fmla="*/ 183 h 18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6" h="183">
                  <a:moveTo>
                    <a:pt x="7" y="0"/>
                  </a:moveTo>
                  <a:lnTo>
                    <a:pt x="7" y="5"/>
                  </a:lnTo>
                  <a:lnTo>
                    <a:pt x="4" y="14"/>
                  </a:lnTo>
                  <a:lnTo>
                    <a:pt x="2" y="21"/>
                  </a:lnTo>
                  <a:lnTo>
                    <a:pt x="2" y="28"/>
                  </a:lnTo>
                  <a:lnTo>
                    <a:pt x="0" y="38"/>
                  </a:lnTo>
                  <a:lnTo>
                    <a:pt x="0" y="47"/>
                  </a:lnTo>
                  <a:lnTo>
                    <a:pt x="0" y="52"/>
                  </a:lnTo>
                  <a:lnTo>
                    <a:pt x="0" y="56"/>
                  </a:lnTo>
                  <a:lnTo>
                    <a:pt x="0" y="61"/>
                  </a:lnTo>
                  <a:lnTo>
                    <a:pt x="0" y="66"/>
                  </a:lnTo>
                  <a:lnTo>
                    <a:pt x="0" y="73"/>
                  </a:lnTo>
                  <a:lnTo>
                    <a:pt x="0" y="78"/>
                  </a:lnTo>
                  <a:lnTo>
                    <a:pt x="0" y="85"/>
                  </a:lnTo>
                  <a:lnTo>
                    <a:pt x="2" y="89"/>
                  </a:lnTo>
                  <a:lnTo>
                    <a:pt x="2" y="94"/>
                  </a:lnTo>
                  <a:lnTo>
                    <a:pt x="4" y="99"/>
                  </a:lnTo>
                  <a:lnTo>
                    <a:pt x="4" y="103"/>
                  </a:lnTo>
                  <a:lnTo>
                    <a:pt x="7" y="110"/>
                  </a:lnTo>
                  <a:lnTo>
                    <a:pt x="9" y="115"/>
                  </a:lnTo>
                  <a:lnTo>
                    <a:pt x="9" y="122"/>
                  </a:lnTo>
                  <a:lnTo>
                    <a:pt x="11" y="122"/>
                  </a:lnTo>
                  <a:lnTo>
                    <a:pt x="11" y="127"/>
                  </a:lnTo>
                  <a:lnTo>
                    <a:pt x="16" y="131"/>
                  </a:lnTo>
                  <a:lnTo>
                    <a:pt x="18" y="136"/>
                  </a:lnTo>
                  <a:lnTo>
                    <a:pt x="20" y="141"/>
                  </a:lnTo>
                  <a:lnTo>
                    <a:pt x="22" y="146"/>
                  </a:lnTo>
                  <a:lnTo>
                    <a:pt x="25" y="150"/>
                  </a:lnTo>
                  <a:lnTo>
                    <a:pt x="27" y="150"/>
                  </a:lnTo>
                  <a:lnTo>
                    <a:pt x="27" y="155"/>
                  </a:lnTo>
                  <a:lnTo>
                    <a:pt x="31" y="160"/>
                  </a:lnTo>
                  <a:lnTo>
                    <a:pt x="34" y="162"/>
                  </a:lnTo>
                  <a:lnTo>
                    <a:pt x="36" y="167"/>
                  </a:lnTo>
                  <a:lnTo>
                    <a:pt x="40" y="169"/>
                  </a:lnTo>
                  <a:lnTo>
                    <a:pt x="45" y="171"/>
                  </a:lnTo>
                  <a:lnTo>
                    <a:pt x="47" y="176"/>
                  </a:lnTo>
                  <a:lnTo>
                    <a:pt x="50" y="178"/>
                  </a:lnTo>
                  <a:lnTo>
                    <a:pt x="52" y="178"/>
                  </a:lnTo>
                  <a:lnTo>
                    <a:pt x="56" y="183"/>
                  </a:lnTo>
                </a:path>
              </a:pathLst>
            </a:custGeom>
            <a:noFill/>
            <a:ln w="0">
              <a:solidFill>
                <a:srgbClr val="FFFFFF"/>
              </a:solidFill>
              <a:round/>
              <a:headEnd/>
              <a:tailEnd/>
            </a:ln>
          </p:spPr>
          <p:txBody>
            <a:bodyPr lIns="0" tIns="0" rIns="0"/>
            <a:lstStyle/>
            <a:p>
              <a:endParaRPr lang="zh-CN" altLang="en-US"/>
            </a:p>
          </p:txBody>
        </p:sp>
        <p:sp>
          <p:nvSpPr>
            <p:cNvPr id="1402" name="Line 141"/>
            <p:cNvSpPr>
              <a:spLocks noChangeShapeType="1"/>
            </p:cNvSpPr>
            <p:nvPr/>
          </p:nvSpPr>
          <p:spPr bwMode="auto">
            <a:xfrm flipH="1" flipV="1">
              <a:off x="983" y="2127"/>
              <a:ext cx="13" cy="3"/>
            </a:xfrm>
            <a:prstGeom prst="line">
              <a:avLst/>
            </a:prstGeom>
            <a:noFill/>
            <a:ln w="0">
              <a:solidFill>
                <a:srgbClr val="CBCBCB"/>
              </a:solidFill>
              <a:round/>
              <a:headEnd/>
              <a:tailEnd/>
            </a:ln>
          </p:spPr>
          <p:txBody>
            <a:bodyPr lIns="0" tIns="0" rIns="0"/>
            <a:lstStyle/>
            <a:p>
              <a:endParaRPr lang="zh-CN" altLang="en-US"/>
            </a:p>
          </p:txBody>
        </p:sp>
        <p:sp>
          <p:nvSpPr>
            <p:cNvPr id="1403" name="Line 142"/>
            <p:cNvSpPr>
              <a:spLocks noChangeShapeType="1"/>
            </p:cNvSpPr>
            <p:nvPr/>
          </p:nvSpPr>
          <p:spPr bwMode="auto">
            <a:xfrm flipH="1" flipV="1">
              <a:off x="983" y="2128"/>
              <a:ext cx="13" cy="2"/>
            </a:xfrm>
            <a:prstGeom prst="line">
              <a:avLst/>
            </a:prstGeom>
            <a:noFill/>
            <a:ln w="0">
              <a:solidFill>
                <a:srgbClr val="000000"/>
              </a:solidFill>
              <a:round/>
              <a:headEnd/>
              <a:tailEnd/>
            </a:ln>
          </p:spPr>
          <p:txBody>
            <a:bodyPr lIns="0" tIns="0" rIns="0"/>
            <a:lstStyle/>
            <a:p>
              <a:endParaRPr lang="zh-CN" altLang="en-US"/>
            </a:p>
          </p:txBody>
        </p:sp>
        <p:sp>
          <p:nvSpPr>
            <p:cNvPr id="1404" name="Line 143"/>
            <p:cNvSpPr>
              <a:spLocks noChangeShapeType="1"/>
            </p:cNvSpPr>
            <p:nvPr/>
          </p:nvSpPr>
          <p:spPr bwMode="auto">
            <a:xfrm flipH="1" flipV="1">
              <a:off x="975" y="2136"/>
              <a:ext cx="12" cy="3"/>
            </a:xfrm>
            <a:prstGeom prst="line">
              <a:avLst/>
            </a:prstGeom>
            <a:noFill/>
            <a:ln w="0">
              <a:solidFill>
                <a:srgbClr val="CBCBCB"/>
              </a:solidFill>
              <a:round/>
              <a:headEnd/>
              <a:tailEnd/>
            </a:ln>
          </p:spPr>
          <p:txBody>
            <a:bodyPr lIns="0" tIns="0" rIns="0"/>
            <a:lstStyle/>
            <a:p>
              <a:endParaRPr lang="zh-CN" altLang="en-US"/>
            </a:p>
          </p:txBody>
        </p:sp>
        <p:sp>
          <p:nvSpPr>
            <p:cNvPr id="1405" name="Line 144"/>
            <p:cNvSpPr>
              <a:spLocks noChangeShapeType="1"/>
            </p:cNvSpPr>
            <p:nvPr/>
          </p:nvSpPr>
          <p:spPr bwMode="auto">
            <a:xfrm flipH="1" flipV="1">
              <a:off x="974" y="2137"/>
              <a:ext cx="13" cy="2"/>
            </a:xfrm>
            <a:prstGeom prst="line">
              <a:avLst/>
            </a:prstGeom>
            <a:noFill/>
            <a:ln w="0">
              <a:solidFill>
                <a:srgbClr val="000000"/>
              </a:solidFill>
              <a:round/>
              <a:headEnd/>
              <a:tailEnd/>
            </a:ln>
          </p:spPr>
          <p:txBody>
            <a:bodyPr lIns="0" tIns="0" rIns="0"/>
            <a:lstStyle/>
            <a:p>
              <a:endParaRPr lang="zh-CN" altLang="en-US"/>
            </a:p>
          </p:txBody>
        </p:sp>
        <p:sp>
          <p:nvSpPr>
            <p:cNvPr id="1406" name="Line 145"/>
            <p:cNvSpPr>
              <a:spLocks noChangeShapeType="1"/>
            </p:cNvSpPr>
            <p:nvPr/>
          </p:nvSpPr>
          <p:spPr bwMode="auto">
            <a:xfrm flipH="1" flipV="1">
              <a:off x="968" y="2146"/>
              <a:ext cx="13" cy="3"/>
            </a:xfrm>
            <a:prstGeom prst="line">
              <a:avLst/>
            </a:prstGeom>
            <a:noFill/>
            <a:ln w="0">
              <a:solidFill>
                <a:srgbClr val="CBCBCB"/>
              </a:solidFill>
              <a:round/>
              <a:headEnd/>
              <a:tailEnd/>
            </a:ln>
          </p:spPr>
          <p:txBody>
            <a:bodyPr lIns="0" tIns="0" rIns="0"/>
            <a:lstStyle/>
            <a:p>
              <a:endParaRPr lang="zh-CN" altLang="en-US"/>
            </a:p>
          </p:txBody>
        </p:sp>
        <p:sp>
          <p:nvSpPr>
            <p:cNvPr id="1407" name="Line 146"/>
            <p:cNvSpPr>
              <a:spLocks noChangeShapeType="1"/>
            </p:cNvSpPr>
            <p:nvPr/>
          </p:nvSpPr>
          <p:spPr bwMode="auto">
            <a:xfrm flipH="1" flipV="1">
              <a:off x="968" y="2148"/>
              <a:ext cx="12" cy="2"/>
            </a:xfrm>
            <a:prstGeom prst="line">
              <a:avLst/>
            </a:prstGeom>
            <a:noFill/>
            <a:ln w="0">
              <a:solidFill>
                <a:srgbClr val="000000"/>
              </a:solidFill>
              <a:round/>
              <a:headEnd/>
              <a:tailEnd/>
            </a:ln>
          </p:spPr>
          <p:txBody>
            <a:bodyPr lIns="0" tIns="0" rIns="0"/>
            <a:lstStyle/>
            <a:p>
              <a:endParaRPr lang="zh-CN" altLang="en-US"/>
            </a:p>
          </p:txBody>
        </p:sp>
        <p:sp>
          <p:nvSpPr>
            <p:cNvPr id="1408" name="Line 147"/>
            <p:cNvSpPr>
              <a:spLocks noChangeShapeType="1"/>
            </p:cNvSpPr>
            <p:nvPr/>
          </p:nvSpPr>
          <p:spPr bwMode="auto">
            <a:xfrm flipH="1" flipV="1">
              <a:off x="963" y="2158"/>
              <a:ext cx="13" cy="3"/>
            </a:xfrm>
            <a:prstGeom prst="line">
              <a:avLst/>
            </a:prstGeom>
            <a:noFill/>
            <a:ln w="0">
              <a:solidFill>
                <a:srgbClr val="CBCBCB"/>
              </a:solidFill>
              <a:round/>
              <a:headEnd/>
              <a:tailEnd/>
            </a:ln>
          </p:spPr>
          <p:txBody>
            <a:bodyPr lIns="0" tIns="0" rIns="0"/>
            <a:lstStyle/>
            <a:p>
              <a:endParaRPr lang="zh-CN" altLang="en-US"/>
            </a:p>
          </p:txBody>
        </p:sp>
        <p:sp>
          <p:nvSpPr>
            <p:cNvPr id="1409" name="Line 148"/>
            <p:cNvSpPr>
              <a:spLocks noChangeShapeType="1"/>
            </p:cNvSpPr>
            <p:nvPr/>
          </p:nvSpPr>
          <p:spPr bwMode="auto">
            <a:xfrm flipH="1" flipV="1">
              <a:off x="963" y="2159"/>
              <a:ext cx="12" cy="3"/>
            </a:xfrm>
            <a:prstGeom prst="line">
              <a:avLst/>
            </a:prstGeom>
            <a:noFill/>
            <a:ln w="0">
              <a:solidFill>
                <a:srgbClr val="000000"/>
              </a:solidFill>
              <a:round/>
              <a:headEnd/>
              <a:tailEnd/>
            </a:ln>
          </p:spPr>
          <p:txBody>
            <a:bodyPr lIns="0" tIns="0" rIns="0"/>
            <a:lstStyle/>
            <a:p>
              <a:endParaRPr lang="zh-CN" altLang="en-US"/>
            </a:p>
          </p:txBody>
        </p:sp>
        <p:sp>
          <p:nvSpPr>
            <p:cNvPr id="1410" name="Line 149"/>
            <p:cNvSpPr>
              <a:spLocks noChangeShapeType="1"/>
            </p:cNvSpPr>
            <p:nvPr/>
          </p:nvSpPr>
          <p:spPr bwMode="auto">
            <a:xfrm flipH="1" flipV="1">
              <a:off x="993" y="2123"/>
              <a:ext cx="11" cy="2"/>
            </a:xfrm>
            <a:prstGeom prst="line">
              <a:avLst/>
            </a:prstGeom>
            <a:noFill/>
            <a:ln w="0">
              <a:solidFill>
                <a:srgbClr val="CBCBCB"/>
              </a:solidFill>
              <a:round/>
              <a:headEnd/>
              <a:tailEnd/>
            </a:ln>
          </p:spPr>
          <p:txBody>
            <a:bodyPr lIns="0" tIns="0" rIns="0"/>
            <a:lstStyle/>
            <a:p>
              <a:endParaRPr lang="zh-CN" altLang="en-US"/>
            </a:p>
          </p:txBody>
        </p:sp>
        <p:sp>
          <p:nvSpPr>
            <p:cNvPr id="1411" name="Line 150"/>
            <p:cNvSpPr>
              <a:spLocks noChangeShapeType="1"/>
            </p:cNvSpPr>
            <p:nvPr/>
          </p:nvSpPr>
          <p:spPr bwMode="auto">
            <a:xfrm flipH="1" flipV="1">
              <a:off x="991" y="2124"/>
              <a:ext cx="13" cy="2"/>
            </a:xfrm>
            <a:prstGeom prst="line">
              <a:avLst/>
            </a:prstGeom>
            <a:noFill/>
            <a:ln w="0">
              <a:solidFill>
                <a:srgbClr val="000000"/>
              </a:solidFill>
              <a:round/>
              <a:headEnd/>
              <a:tailEnd/>
            </a:ln>
          </p:spPr>
          <p:txBody>
            <a:bodyPr lIns="0" tIns="0" rIns="0"/>
            <a:lstStyle/>
            <a:p>
              <a:endParaRPr lang="zh-CN" altLang="en-US"/>
            </a:p>
          </p:txBody>
        </p:sp>
        <p:sp>
          <p:nvSpPr>
            <p:cNvPr id="1412" name="Line 151"/>
            <p:cNvSpPr>
              <a:spLocks noChangeShapeType="1"/>
            </p:cNvSpPr>
            <p:nvPr/>
          </p:nvSpPr>
          <p:spPr bwMode="auto">
            <a:xfrm flipH="1" flipV="1">
              <a:off x="962" y="2172"/>
              <a:ext cx="12" cy="1"/>
            </a:xfrm>
            <a:prstGeom prst="line">
              <a:avLst/>
            </a:prstGeom>
            <a:noFill/>
            <a:ln w="0">
              <a:solidFill>
                <a:srgbClr val="CBCBCB"/>
              </a:solidFill>
              <a:round/>
              <a:headEnd/>
              <a:tailEnd/>
            </a:ln>
          </p:spPr>
          <p:txBody>
            <a:bodyPr lIns="0" tIns="0" rIns="0"/>
            <a:lstStyle/>
            <a:p>
              <a:endParaRPr lang="zh-CN" altLang="en-US"/>
            </a:p>
          </p:txBody>
        </p:sp>
        <p:sp>
          <p:nvSpPr>
            <p:cNvPr id="1413" name="Line 152"/>
            <p:cNvSpPr>
              <a:spLocks noChangeShapeType="1"/>
            </p:cNvSpPr>
            <p:nvPr/>
          </p:nvSpPr>
          <p:spPr bwMode="auto">
            <a:xfrm flipH="1" flipV="1">
              <a:off x="962" y="2172"/>
              <a:ext cx="12" cy="3"/>
            </a:xfrm>
            <a:prstGeom prst="line">
              <a:avLst/>
            </a:prstGeom>
            <a:noFill/>
            <a:ln w="0">
              <a:solidFill>
                <a:srgbClr val="000000"/>
              </a:solidFill>
              <a:round/>
              <a:headEnd/>
              <a:tailEnd/>
            </a:ln>
          </p:spPr>
          <p:txBody>
            <a:bodyPr lIns="0" tIns="0" rIns="0"/>
            <a:lstStyle/>
            <a:p>
              <a:endParaRPr lang="zh-CN" altLang="en-US"/>
            </a:p>
          </p:txBody>
        </p:sp>
        <p:sp>
          <p:nvSpPr>
            <p:cNvPr id="1414" name="Line 153"/>
            <p:cNvSpPr>
              <a:spLocks noChangeShapeType="1"/>
            </p:cNvSpPr>
            <p:nvPr/>
          </p:nvSpPr>
          <p:spPr bwMode="auto">
            <a:xfrm flipH="1" flipV="1">
              <a:off x="962" y="2183"/>
              <a:ext cx="12" cy="3"/>
            </a:xfrm>
            <a:prstGeom prst="line">
              <a:avLst/>
            </a:prstGeom>
            <a:noFill/>
            <a:ln w="0">
              <a:solidFill>
                <a:srgbClr val="CBCBCB"/>
              </a:solidFill>
              <a:round/>
              <a:headEnd/>
              <a:tailEnd/>
            </a:ln>
          </p:spPr>
          <p:txBody>
            <a:bodyPr lIns="0" tIns="0" rIns="0"/>
            <a:lstStyle/>
            <a:p>
              <a:endParaRPr lang="zh-CN" altLang="en-US"/>
            </a:p>
          </p:txBody>
        </p:sp>
        <p:sp>
          <p:nvSpPr>
            <p:cNvPr id="1415" name="Line 154"/>
            <p:cNvSpPr>
              <a:spLocks noChangeShapeType="1"/>
            </p:cNvSpPr>
            <p:nvPr/>
          </p:nvSpPr>
          <p:spPr bwMode="auto">
            <a:xfrm flipH="1" flipV="1">
              <a:off x="962" y="2185"/>
              <a:ext cx="12" cy="2"/>
            </a:xfrm>
            <a:prstGeom prst="line">
              <a:avLst/>
            </a:prstGeom>
            <a:noFill/>
            <a:ln w="0">
              <a:solidFill>
                <a:srgbClr val="000000"/>
              </a:solidFill>
              <a:round/>
              <a:headEnd/>
              <a:tailEnd/>
            </a:ln>
          </p:spPr>
          <p:txBody>
            <a:bodyPr lIns="0" tIns="0" rIns="0"/>
            <a:lstStyle/>
            <a:p>
              <a:endParaRPr lang="zh-CN" altLang="en-US"/>
            </a:p>
          </p:txBody>
        </p:sp>
        <p:sp>
          <p:nvSpPr>
            <p:cNvPr id="1416" name="Line 155"/>
            <p:cNvSpPr>
              <a:spLocks noChangeShapeType="1"/>
            </p:cNvSpPr>
            <p:nvPr/>
          </p:nvSpPr>
          <p:spPr bwMode="auto">
            <a:xfrm flipH="1" flipV="1">
              <a:off x="964" y="2197"/>
              <a:ext cx="13" cy="3"/>
            </a:xfrm>
            <a:prstGeom prst="line">
              <a:avLst/>
            </a:prstGeom>
            <a:noFill/>
            <a:ln w="0">
              <a:solidFill>
                <a:srgbClr val="CBCBCB"/>
              </a:solidFill>
              <a:round/>
              <a:headEnd/>
              <a:tailEnd/>
            </a:ln>
          </p:spPr>
          <p:txBody>
            <a:bodyPr lIns="0" tIns="0" rIns="0"/>
            <a:lstStyle/>
            <a:p>
              <a:endParaRPr lang="zh-CN" altLang="en-US"/>
            </a:p>
          </p:txBody>
        </p:sp>
        <p:sp>
          <p:nvSpPr>
            <p:cNvPr id="1417" name="Line 156"/>
            <p:cNvSpPr>
              <a:spLocks noChangeShapeType="1"/>
            </p:cNvSpPr>
            <p:nvPr/>
          </p:nvSpPr>
          <p:spPr bwMode="auto">
            <a:xfrm flipH="1" flipV="1">
              <a:off x="964" y="2198"/>
              <a:ext cx="12" cy="2"/>
            </a:xfrm>
            <a:prstGeom prst="line">
              <a:avLst/>
            </a:prstGeom>
            <a:noFill/>
            <a:ln w="0">
              <a:solidFill>
                <a:srgbClr val="000000"/>
              </a:solidFill>
              <a:round/>
              <a:headEnd/>
              <a:tailEnd/>
            </a:ln>
          </p:spPr>
          <p:txBody>
            <a:bodyPr lIns="0" tIns="0" rIns="0"/>
            <a:lstStyle/>
            <a:p>
              <a:endParaRPr lang="zh-CN" altLang="en-US"/>
            </a:p>
          </p:txBody>
        </p:sp>
        <p:sp>
          <p:nvSpPr>
            <p:cNvPr id="1418" name="Line 157"/>
            <p:cNvSpPr>
              <a:spLocks noChangeShapeType="1"/>
            </p:cNvSpPr>
            <p:nvPr/>
          </p:nvSpPr>
          <p:spPr bwMode="auto">
            <a:xfrm flipH="1" flipV="1">
              <a:off x="968" y="2205"/>
              <a:ext cx="12" cy="2"/>
            </a:xfrm>
            <a:prstGeom prst="line">
              <a:avLst/>
            </a:prstGeom>
            <a:noFill/>
            <a:ln w="0">
              <a:solidFill>
                <a:srgbClr val="CBCBCB"/>
              </a:solidFill>
              <a:round/>
              <a:headEnd/>
              <a:tailEnd/>
            </a:ln>
          </p:spPr>
          <p:txBody>
            <a:bodyPr lIns="0" tIns="0" rIns="0"/>
            <a:lstStyle/>
            <a:p>
              <a:endParaRPr lang="zh-CN" altLang="en-US"/>
            </a:p>
          </p:txBody>
        </p:sp>
        <p:sp>
          <p:nvSpPr>
            <p:cNvPr id="1419" name="Line 158"/>
            <p:cNvSpPr>
              <a:spLocks noChangeShapeType="1"/>
            </p:cNvSpPr>
            <p:nvPr/>
          </p:nvSpPr>
          <p:spPr bwMode="auto">
            <a:xfrm flipH="1" flipV="1">
              <a:off x="967" y="2206"/>
              <a:ext cx="13" cy="2"/>
            </a:xfrm>
            <a:prstGeom prst="line">
              <a:avLst/>
            </a:prstGeom>
            <a:noFill/>
            <a:ln w="0">
              <a:solidFill>
                <a:srgbClr val="000000"/>
              </a:solidFill>
              <a:round/>
              <a:headEnd/>
              <a:tailEnd/>
            </a:ln>
          </p:spPr>
          <p:txBody>
            <a:bodyPr lIns="0" tIns="0" rIns="0"/>
            <a:lstStyle/>
            <a:p>
              <a:endParaRPr lang="zh-CN" altLang="en-US"/>
            </a:p>
          </p:txBody>
        </p:sp>
      </p:grpSp>
      <p:pic>
        <p:nvPicPr>
          <p:cNvPr id="65695" name="Picture 159" descr="Motorola iDEN"/>
          <p:cNvPicPr>
            <a:picLocks noChangeAspect="1" noChangeArrowheads="1"/>
          </p:cNvPicPr>
          <p:nvPr/>
        </p:nvPicPr>
        <p:blipFill>
          <a:blip r:embed="rId4" cstate="print"/>
          <a:srcRect/>
          <a:stretch>
            <a:fillRect/>
          </a:stretch>
        </p:blipFill>
        <p:spPr bwMode="auto">
          <a:xfrm>
            <a:off x="8172450" y="5949950"/>
            <a:ext cx="358775" cy="625475"/>
          </a:xfrm>
          <a:prstGeom prst="rect">
            <a:avLst/>
          </a:prstGeom>
          <a:noFill/>
          <a:ln w="34925">
            <a:noFill/>
            <a:miter lim="800000"/>
            <a:headEnd/>
            <a:tailEnd/>
          </a:ln>
        </p:spPr>
      </p:pic>
      <p:grpSp>
        <p:nvGrpSpPr>
          <p:cNvPr id="3" name="Group 160"/>
          <p:cNvGrpSpPr>
            <a:grpSpLocks noChangeAspect="1"/>
          </p:cNvGrpSpPr>
          <p:nvPr/>
        </p:nvGrpSpPr>
        <p:grpSpPr bwMode="auto">
          <a:xfrm>
            <a:off x="4140200" y="6021388"/>
            <a:ext cx="271463" cy="287337"/>
            <a:chOff x="3916" y="2235"/>
            <a:chExt cx="442" cy="550"/>
          </a:xfrm>
        </p:grpSpPr>
        <p:sp>
          <p:nvSpPr>
            <p:cNvPr id="1245" name="Freeform 161"/>
            <p:cNvSpPr>
              <a:spLocks noChangeAspect="1"/>
            </p:cNvSpPr>
            <p:nvPr/>
          </p:nvSpPr>
          <p:spPr bwMode="auto">
            <a:xfrm>
              <a:off x="3968" y="2531"/>
              <a:ext cx="341" cy="83"/>
            </a:xfrm>
            <a:custGeom>
              <a:avLst/>
              <a:gdLst>
                <a:gd name="T0" fmla="*/ 8 w 263"/>
                <a:gd name="T1" fmla="*/ 95 h 95"/>
                <a:gd name="T2" fmla="*/ 20 w 263"/>
                <a:gd name="T3" fmla="*/ 95 h 95"/>
                <a:gd name="T4" fmla="*/ 33 w 263"/>
                <a:gd name="T5" fmla="*/ 95 h 95"/>
                <a:gd name="T6" fmla="*/ 46 w 263"/>
                <a:gd name="T7" fmla="*/ 95 h 95"/>
                <a:gd name="T8" fmla="*/ 58 w 263"/>
                <a:gd name="T9" fmla="*/ 95 h 95"/>
                <a:gd name="T10" fmla="*/ 71 w 263"/>
                <a:gd name="T11" fmla="*/ 95 h 95"/>
                <a:gd name="T12" fmla="*/ 83 w 263"/>
                <a:gd name="T13" fmla="*/ 95 h 95"/>
                <a:gd name="T14" fmla="*/ 95 w 263"/>
                <a:gd name="T15" fmla="*/ 95 h 95"/>
                <a:gd name="T16" fmla="*/ 107 w 263"/>
                <a:gd name="T17" fmla="*/ 95 h 95"/>
                <a:gd name="T18" fmla="*/ 120 w 263"/>
                <a:gd name="T19" fmla="*/ 95 h 95"/>
                <a:gd name="T20" fmla="*/ 132 w 263"/>
                <a:gd name="T21" fmla="*/ 95 h 95"/>
                <a:gd name="T22" fmla="*/ 144 w 263"/>
                <a:gd name="T23" fmla="*/ 95 h 95"/>
                <a:gd name="T24" fmla="*/ 157 w 263"/>
                <a:gd name="T25" fmla="*/ 95 h 95"/>
                <a:gd name="T26" fmla="*/ 169 w 263"/>
                <a:gd name="T27" fmla="*/ 95 h 95"/>
                <a:gd name="T28" fmla="*/ 181 w 263"/>
                <a:gd name="T29" fmla="*/ 95 h 95"/>
                <a:gd name="T30" fmla="*/ 193 w 263"/>
                <a:gd name="T31" fmla="*/ 95 h 95"/>
                <a:gd name="T32" fmla="*/ 206 w 263"/>
                <a:gd name="T33" fmla="*/ 95 h 95"/>
                <a:gd name="T34" fmla="*/ 218 w 263"/>
                <a:gd name="T35" fmla="*/ 95 h 95"/>
                <a:gd name="T36" fmla="*/ 230 w 263"/>
                <a:gd name="T37" fmla="*/ 95 h 95"/>
                <a:gd name="T38" fmla="*/ 243 w 263"/>
                <a:gd name="T39" fmla="*/ 95 h 95"/>
                <a:gd name="T40" fmla="*/ 255 w 263"/>
                <a:gd name="T41" fmla="*/ 95 h 95"/>
                <a:gd name="T42" fmla="*/ 261 w 263"/>
                <a:gd name="T43" fmla="*/ 88 h 95"/>
                <a:gd name="T44" fmla="*/ 257 w 263"/>
                <a:gd name="T45" fmla="*/ 68 h 95"/>
                <a:gd name="T46" fmla="*/ 252 w 263"/>
                <a:gd name="T47" fmla="*/ 49 h 95"/>
                <a:gd name="T48" fmla="*/ 248 w 263"/>
                <a:gd name="T49" fmla="*/ 32 h 95"/>
                <a:gd name="T50" fmla="*/ 245 w 263"/>
                <a:gd name="T51" fmla="*/ 16 h 95"/>
                <a:gd name="T52" fmla="*/ 241 w 263"/>
                <a:gd name="T53" fmla="*/ 0 h 95"/>
                <a:gd name="T54" fmla="*/ 231 w 263"/>
                <a:gd name="T55" fmla="*/ 0 h 95"/>
                <a:gd name="T56" fmla="*/ 221 w 263"/>
                <a:gd name="T57" fmla="*/ 0 h 95"/>
                <a:gd name="T58" fmla="*/ 210 w 263"/>
                <a:gd name="T59" fmla="*/ 0 h 95"/>
                <a:gd name="T60" fmla="*/ 200 w 263"/>
                <a:gd name="T61" fmla="*/ 0 h 95"/>
                <a:gd name="T62" fmla="*/ 190 w 263"/>
                <a:gd name="T63" fmla="*/ 0 h 95"/>
                <a:gd name="T64" fmla="*/ 180 w 263"/>
                <a:gd name="T65" fmla="*/ 0 h 95"/>
                <a:gd name="T66" fmla="*/ 170 w 263"/>
                <a:gd name="T67" fmla="*/ 0 h 95"/>
                <a:gd name="T68" fmla="*/ 159 w 263"/>
                <a:gd name="T69" fmla="*/ 0 h 95"/>
                <a:gd name="T70" fmla="*/ 149 w 263"/>
                <a:gd name="T71" fmla="*/ 0 h 95"/>
                <a:gd name="T72" fmla="*/ 139 w 263"/>
                <a:gd name="T73" fmla="*/ 0 h 95"/>
                <a:gd name="T74" fmla="*/ 129 w 263"/>
                <a:gd name="T75" fmla="*/ 0 h 95"/>
                <a:gd name="T76" fmla="*/ 119 w 263"/>
                <a:gd name="T77" fmla="*/ 0 h 95"/>
                <a:gd name="T78" fmla="*/ 108 w 263"/>
                <a:gd name="T79" fmla="*/ 0 h 95"/>
                <a:gd name="T80" fmla="*/ 98 w 263"/>
                <a:gd name="T81" fmla="*/ 0 h 95"/>
                <a:gd name="T82" fmla="*/ 88 w 263"/>
                <a:gd name="T83" fmla="*/ 0 h 95"/>
                <a:gd name="T84" fmla="*/ 78 w 263"/>
                <a:gd name="T85" fmla="*/ 0 h 95"/>
                <a:gd name="T86" fmla="*/ 68 w 263"/>
                <a:gd name="T87" fmla="*/ 0 h 95"/>
                <a:gd name="T88" fmla="*/ 58 w 263"/>
                <a:gd name="T89" fmla="*/ 0 h 95"/>
                <a:gd name="T90" fmla="*/ 47 w 263"/>
                <a:gd name="T91" fmla="*/ 0 h 95"/>
                <a:gd name="T92" fmla="*/ 37 w 263"/>
                <a:gd name="T93" fmla="*/ 0 h 95"/>
                <a:gd name="T94" fmla="*/ 26 w 263"/>
                <a:gd name="T95" fmla="*/ 0 h 95"/>
                <a:gd name="T96" fmla="*/ 20 w 263"/>
                <a:gd name="T97" fmla="*/ 10 h 95"/>
                <a:gd name="T98" fmla="*/ 16 w 263"/>
                <a:gd name="T99" fmla="*/ 26 h 95"/>
                <a:gd name="T100" fmla="*/ 12 w 263"/>
                <a:gd name="T101" fmla="*/ 43 h 95"/>
                <a:gd name="T102" fmla="*/ 8 w 263"/>
                <a:gd name="T103" fmla="*/ 62 h 95"/>
                <a:gd name="T104" fmla="*/ 3 w 263"/>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3"/>
                <a:gd name="T160" fmla="*/ 0 h 95"/>
                <a:gd name="T161" fmla="*/ 263 w 263"/>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3" h="95">
                  <a:moveTo>
                    <a:pt x="0" y="95"/>
                  </a:move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1246" name="Freeform 162"/>
            <p:cNvSpPr>
              <a:spLocks noChangeAspect="1"/>
            </p:cNvSpPr>
            <p:nvPr/>
          </p:nvSpPr>
          <p:spPr bwMode="auto">
            <a:xfrm>
              <a:off x="3968" y="2531"/>
              <a:ext cx="341" cy="83"/>
            </a:xfrm>
            <a:custGeom>
              <a:avLst/>
              <a:gdLst>
                <a:gd name="T0" fmla="*/ 4 w 263"/>
                <a:gd name="T1" fmla="*/ 95 h 95"/>
                <a:gd name="T2" fmla="*/ 16 w 263"/>
                <a:gd name="T3" fmla="*/ 95 h 95"/>
                <a:gd name="T4" fmla="*/ 29 w 263"/>
                <a:gd name="T5" fmla="*/ 95 h 95"/>
                <a:gd name="T6" fmla="*/ 42 w 263"/>
                <a:gd name="T7" fmla="*/ 95 h 95"/>
                <a:gd name="T8" fmla="*/ 54 w 263"/>
                <a:gd name="T9" fmla="*/ 95 h 95"/>
                <a:gd name="T10" fmla="*/ 66 w 263"/>
                <a:gd name="T11" fmla="*/ 95 h 95"/>
                <a:gd name="T12" fmla="*/ 79 w 263"/>
                <a:gd name="T13" fmla="*/ 95 h 95"/>
                <a:gd name="T14" fmla="*/ 91 w 263"/>
                <a:gd name="T15" fmla="*/ 95 h 95"/>
                <a:gd name="T16" fmla="*/ 103 w 263"/>
                <a:gd name="T17" fmla="*/ 95 h 95"/>
                <a:gd name="T18" fmla="*/ 116 w 263"/>
                <a:gd name="T19" fmla="*/ 95 h 95"/>
                <a:gd name="T20" fmla="*/ 128 w 263"/>
                <a:gd name="T21" fmla="*/ 95 h 95"/>
                <a:gd name="T22" fmla="*/ 136 w 263"/>
                <a:gd name="T23" fmla="*/ 95 h 95"/>
                <a:gd name="T24" fmla="*/ 148 w 263"/>
                <a:gd name="T25" fmla="*/ 95 h 95"/>
                <a:gd name="T26" fmla="*/ 161 w 263"/>
                <a:gd name="T27" fmla="*/ 95 h 95"/>
                <a:gd name="T28" fmla="*/ 173 w 263"/>
                <a:gd name="T29" fmla="*/ 95 h 95"/>
                <a:gd name="T30" fmla="*/ 185 w 263"/>
                <a:gd name="T31" fmla="*/ 95 h 95"/>
                <a:gd name="T32" fmla="*/ 197 w 263"/>
                <a:gd name="T33" fmla="*/ 95 h 95"/>
                <a:gd name="T34" fmla="*/ 210 w 263"/>
                <a:gd name="T35" fmla="*/ 95 h 95"/>
                <a:gd name="T36" fmla="*/ 222 w 263"/>
                <a:gd name="T37" fmla="*/ 95 h 95"/>
                <a:gd name="T38" fmla="*/ 234 w 263"/>
                <a:gd name="T39" fmla="*/ 95 h 95"/>
                <a:gd name="T40" fmla="*/ 247 w 263"/>
                <a:gd name="T41" fmla="*/ 95 h 95"/>
                <a:gd name="T42" fmla="*/ 259 w 263"/>
                <a:gd name="T43" fmla="*/ 95 h 95"/>
                <a:gd name="T44" fmla="*/ 261 w 263"/>
                <a:gd name="T45" fmla="*/ 88 h 95"/>
                <a:gd name="T46" fmla="*/ 257 w 263"/>
                <a:gd name="T47" fmla="*/ 68 h 95"/>
                <a:gd name="T48" fmla="*/ 252 w 263"/>
                <a:gd name="T49" fmla="*/ 49 h 95"/>
                <a:gd name="T50" fmla="*/ 250 w 263"/>
                <a:gd name="T51" fmla="*/ 38 h 95"/>
                <a:gd name="T52" fmla="*/ 246 w 263"/>
                <a:gd name="T53" fmla="*/ 22 h 95"/>
                <a:gd name="T54" fmla="*/ 242 w 263"/>
                <a:gd name="T55" fmla="*/ 5 h 95"/>
                <a:gd name="T56" fmla="*/ 238 w 263"/>
                <a:gd name="T57" fmla="*/ 0 h 95"/>
                <a:gd name="T58" fmla="*/ 227 w 263"/>
                <a:gd name="T59" fmla="*/ 0 h 95"/>
                <a:gd name="T60" fmla="*/ 217 w 263"/>
                <a:gd name="T61" fmla="*/ 0 h 95"/>
                <a:gd name="T62" fmla="*/ 207 w 263"/>
                <a:gd name="T63" fmla="*/ 0 h 95"/>
                <a:gd name="T64" fmla="*/ 197 w 263"/>
                <a:gd name="T65" fmla="*/ 0 h 95"/>
                <a:gd name="T66" fmla="*/ 187 w 263"/>
                <a:gd name="T67" fmla="*/ 0 h 95"/>
                <a:gd name="T68" fmla="*/ 176 w 263"/>
                <a:gd name="T69" fmla="*/ 0 h 95"/>
                <a:gd name="T70" fmla="*/ 166 w 263"/>
                <a:gd name="T71" fmla="*/ 0 h 95"/>
                <a:gd name="T72" fmla="*/ 156 w 263"/>
                <a:gd name="T73" fmla="*/ 0 h 95"/>
                <a:gd name="T74" fmla="*/ 146 w 263"/>
                <a:gd name="T75" fmla="*/ 0 h 95"/>
                <a:gd name="T76" fmla="*/ 136 w 263"/>
                <a:gd name="T77" fmla="*/ 0 h 95"/>
                <a:gd name="T78" fmla="*/ 129 w 263"/>
                <a:gd name="T79" fmla="*/ 0 h 95"/>
                <a:gd name="T80" fmla="*/ 119 w 263"/>
                <a:gd name="T81" fmla="*/ 0 h 95"/>
                <a:gd name="T82" fmla="*/ 108 w 263"/>
                <a:gd name="T83" fmla="*/ 0 h 95"/>
                <a:gd name="T84" fmla="*/ 98 w 263"/>
                <a:gd name="T85" fmla="*/ 0 h 95"/>
                <a:gd name="T86" fmla="*/ 88 w 263"/>
                <a:gd name="T87" fmla="*/ 0 h 95"/>
                <a:gd name="T88" fmla="*/ 78 w 263"/>
                <a:gd name="T89" fmla="*/ 0 h 95"/>
                <a:gd name="T90" fmla="*/ 68 w 263"/>
                <a:gd name="T91" fmla="*/ 0 h 95"/>
                <a:gd name="T92" fmla="*/ 58 w 263"/>
                <a:gd name="T93" fmla="*/ 0 h 95"/>
                <a:gd name="T94" fmla="*/ 47 w 263"/>
                <a:gd name="T95" fmla="*/ 0 h 95"/>
                <a:gd name="T96" fmla="*/ 37 w 263"/>
                <a:gd name="T97" fmla="*/ 0 h 95"/>
                <a:gd name="T98" fmla="*/ 26 w 263"/>
                <a:gd name="T99" fmla="*/ 0 h 95"/>
                <a:gd name="T100" fmla="*/ 21 w 263"/>
                <a:gd name="T101" fmla="*/ 5 h 95"/>
                <a:gd name="T102" fmla="*/ 18 w 263"/>
                <a:gd name="T103" fmla="*/ 22 h 95"/>
                <a:gd name="T104" fmla="*/ 14 w 263"/>
                <a:gd name="T105" fmla="*/ 38 h 95"/>
                <a:gd name="T106" fmla="*/ 11 w 263"/>
                <a:gd name="T107" fmla="*/ 49 h 95"/>
                <a:gd name="T108" fmla="*/ 6 w 263"/>
                <a:gd name="T109" fmla="*/ 68 h 95"/>
                <a:gd name="T110" fmla="*/ 2 w 263"/>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63"/>
                <a:gd name="T169" fmla="*/ 0 h 95"/>
                <a:gd name="T170" fmla="*/ 263 w 263"/>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63" h="95">
                  <a:moveTo>
                    <a:pt x="0" y="95"/>
                  </a:moveTo>
                  <a:lnTo>
                    <a:pt x="0" y="95"/>
                  </a:ln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sp>
          <p:nvSpPr>
            <p:cNvPr id="1247" name="Rectangle 163"/>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48" name="Rectangle 164"/>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49" name="Rectangle 165"/>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0" name="Rectangle 166"/>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1" name="Rectangle 167"/>
            <p:cNvSpPr>
              <a:spLocks noChangeAspect="1" noChangeArrowheads="1"/>
            </p:cNvSpPr>
            <p:nvPr/>
          </p:nvSpPr>
          <p:spPr bwMode="auto">
            <a:xfrm>
              <a:off x="3984" y="2352"/>
              <a:ext cx="309" cy="202"/>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2" name="Rectangle 168"/>
            <p:cNvSpPr>
              <a:spLocks noChangeAspect="1" noChangeArrowheads="1"/>
            </p:cNvSpPr>
            <p:nvPr/>
          </p:nvSpPr>
          <p:spPr bwMode="auto">
            <a:xfrm>
              <a:off x="3984" y="2352"/>
              <a:ext cx="309" cy="202"/>
            </a:xfrm>
            <a:prstGeom prst="rect">
              <a:avLst/>
            </a:prstGeom>
            <a:solidFill>
              <a:srgbClr val="FFFFFF"/>
            </a:solidFill>
            <a:ln w="3175">
              <a:solidFill>
                <a:srgbClr val="000000"/>
              </a:solidFill>
              <a:miter lim="800000"/>
              <a:headEnd/>
              <a:tailEnd/>
            </a:ln>
          </p:spPr>
          <p:txBody>
            <a:bodyPr/>
            <a:lstStyle/>
            <a:p>
              <a:endParaRPr lang="zh-CN" altLang="en-US"/>
            </a:p>
          </p:txBody>
        </p:sp>
        <p:sp>
          <p:nvSpPr>
            <p:cNvPr id="1253" name="Rectangle 169"/>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4" name="Rectangle 170"/>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5" name="Rectangle 171"/>
            <p:cNvSpPr>
              <a:spLocks noChangeAspect="1" noChangeArrowheads="1"/>
            </p:cNvSpPr>
            <p:nvPr/>
          </p:nvSpPr>
          <p:spPr bwMode="auto">
            <a:xfrm>
              <a:off x="3984" y="2627"/>
              <a:ext cx="119" cy="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6" name="Rectangle 172"/>
            <p:cNvSpPr>
              <a:spLocks noChangeAspect="1" noChangeArrowheads="1"/>
            </p:cNvSpPr>
            <p:nvPr/>
          </p:nvSpPr>
          <p:spPr bwMode="auto">
            <a:xfrm>
              <a:off x="3984" y="2627"/>
              <a:ext cx="119" cy="65"/>
            </a:xfrm>
            <a:prstGeom prst="rect">
              <a:avLst/>
            </a:prstGeom>
            <a:solidFill>
              <a:srgbClr val="FFFFFF"/>
            </a:solidFill>
            <a:ln w="3175">
              <a:solidFill>
                <a:srgbClr val="000000"/>
              </a:solidFill>
              <a:miter lim="800000"/>
              <a:headEnd/>
              <a:tailEnd/>
            </a:ln>
          </p:spPr>
          <p:txBody>
            <a:bodyPr/>
            <a:lstStyle/>
            <a:p>
              <a:endParaRPr lang="zh-CN" altLang="en-US"/>
            </a:p>
          </p:txBody>
        </p:sp>
        <p:sp>
          <p:nvSpPr>
            <p:cNvPr id="1257" name="Rectangle 173"/>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8" name="Rectangle 174"/>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59" name="Freeform 175"/>
            <p:cNvSpPr>
              <a:spLocks noChangeAspect="1"/>
            </p:cNvSpPr>
            <p:nvPr/>
          </p:nvSpPr>
          <p:spPr bwMode="auto">
            <a:xfrm>
              <a:off x="3916" y="2702"/>
              <a:ext cx="442" cy="83"/>
            </a:xfrm>
            <a:custGeom>
              <a:avLst/>
              <a:gdLst>
                <a:gd name="T0" fmla="*/ 38 w 342"/>
                <a:gd name="T1" fmla="*/ 0 h 95"/>
                <a:gd name="T2" fmla="*/ 52 w 342"/>
                <a:gd name="T3" fmla="*/ 0 h 95"/>
                <a:gd name="T4" fmla="*/ 65 w 342"/>
                <a:gd name="T5" fmla="*/ 0 h 95"/>
                <a:gd name="T6" fmla="*/ 79 w 342"/>
                <a:gd name="T7" fmla="*/ 0 h 95"/>
                <a:gd name="T8" fmla="*/ 92 w 342"/>
                <a:gd name="T9" fmla="*/ 0 h 95"/>
                <a:gd name="T10" fmla="*/ 106 w 342"/>
                <a:gd name="T11" fmla="*/ 0 h 95"/>
                <a:gd name="T12" fmla="*/ 119 w 342"/>
                <a:gd name="T13" fmla="*/ 0 h 95"/>
                <a:gd name="T14" fmla="*/ 132 w 342"/>
                <a:gd name="T15" fmla="*/ 0 h 95"/>
                <a:gd name="T16" fmla="*/ 145 w 342"/>
                <a:gd name="T17" fmla="*/ 0 h 95"/>
                <a:gd name="T18" fmla="*/ 159 w 342"/>
                <a:gd name="T19" fmla="*/ 0 h 95"/>
                <a:gd name="T20" fmla="*/ 172 w 342"/>
                <a:gd name="T21" fmla="*/ 0 h 95"/>
                <a:gd name="T22" fmla="*/ 185 w 342"/>
                <a:gd name="T23" fmla="*/ 0 h 95"/>
                <a:gd name="T24" fmla="*/ 198 w 342"/>
                <a:gd name="T25" fmla="*/ 0 h 95"/>
                <a:gd name="T26" fmla="*/ 212 w 342"/>
                <a:gd name="T27" fmla="*/ 0 h 95"/>
                <a:gd name="T28" fmla="*/ 225 w 342"/>
                <a:gd name="T29" fmla="*/ 0 h 95"/>
                <a:gd name="T30" fmla="*/ 238 w 342"/>
                <a:gd name="T31" fmla="*/ 0 h 95"/>
                <a:gd name="T32" fmla="*/ 251 w 342"/>
                <a:gd name="T33" fmla="*/ 0 h 95"/>
                <a:gd name="T34" fmla="*/ 265 w 342"/>
                <a:gd name="T35" fmla="*/ 0 h 95"/>
                <a:gd name="T36" fmla="*/ 278 w 342"/>
                <a:gd name="T37" fmla="*/ 0 h 95"/>
                <a:gd name="T38" fmla="*/ 291 w 342"/>
                <a:gd name="T39" fmla="*/ 0 h 95"/>
                <a:gd name="T40" fmla="*/ 304 w 342"/>
                <a:gd name="T41" fmla="*/ 0 h 95"/>
                <a:gd name="T42" fmla="*/ 315 w 342"/>
                <a:gd name="T43" fmla="*/ 6 h 95"/>
                <a:gd name="T44" fmla="*/ 319 w 342"/>
                <a:gd name="T45" fmla="*/ 22 h 95"/>
                <a:gd name="T46" fmla="*/ 324 w 342"/>
                <a:gd name="T47" fmla="*/ 38 h 95"/>
                <a:gd name="T48" fmla="*/ 328 w 342"/>
                <a:gd name="T49" fmla="*/ 49 h 95"/>
                <a:gd name="T50" fmla="*/ 331 w 342"/>
                <a:gd name="T51" fmla="*/ 59 h 95"/>
                <a:gd name="T52" fmla="*/ 334 w 342"/>
                <a:gd name="T53" fmla="*/ 68 h 95"/>
                <a:gd name="T54" fmla="*/ 337 w 342"/>
                <a:gd name="T55" fmla="*/ 78 h 95"/>
                <a:gd name="T56" fmla="*/ 340 w 342"/>
                <a:gd name="T57" fmla="*/ 88 h 95"/>
                <a:gd name="T58" fmla="*/ 337 w 342"/>
                <a:gd name="T59" fmla="*/ 95 h 95"/>
                <a:gd name="T60" fmla="*/ 321 w 342"/>
                <a:gd name="T61" fmla="*/ 95 h 95"/>
                <a:gd name="T62" fmla="*/ 305 w 342"/>
                <a:gd name="T63" fmla="*/ 95 h 95"/>
                <a:gd name="T64" fmla="*/ 289 w 342"/>
                <a:gd name="T65" fmla="*/ 95 h 95"/>
                <a:gd name="T66" fmla="*/ 273 w 342"/>
                <a:gd name="T67" fmla="*/ 95 h 95"/>
                <a:gd name="T68" fmla="*/ 257 w 342"/>
                <a:gd name="T69" fmla="*/ 95 h 95"/>
                <a:gd name="T70" fmla="*/ 241 w 342"/>
                <a:gd name="T71" fmla="*/ 95 h 95"/>
                <a:gd name="T72" fmla="*/ 225 w 342"/>
                <a:gd name="T73" fmla="*/ 95 h 95"/>
                <a:gd name="T74" fmla="*/ 209 w 342"/>
                <a:gd name="T75" fmla="*/ 95 h 95"/>
                <a:gd name="T76" fmla="*/ 193 w 342"/>
                <a:gd name="T77" fmla="*/ 95 h 95"/>
                <a:gd name="T78" fmla="*/ 177 w 342"/>
                <a:gd name="T79" fmla="*/ 95 h 95"/>
                <a:gd name="T80" fmla="*/ 161 w 342"/>
                <a:gd name="T81" fmla="*/ 95 h 95"/>
                <a:gd name="T82" fmla="*/ 145 w 342"/>
                <a:gd name="T83" fmla="*/ 95 h 95"/>
                <a:gd name="T84" fmla="*/ 129 w 342"/>
                <a:gd name="T85" fmla="*/ 95 h 95"/>
                <a:gd name="T86" fmla="*/ 113 w 342"/>
                <a:gd name="T87" fmla="*/ 95 h 95"/>
                <a:gd name="T88" fmla="*/ 97 w 342"/>
                <a:gd name="T89" fmla="*/ 95 h 95"/>
                <a:gd name="T90" fmla="*/ 81 w 342"/>
                <a:gd name="T91" fmla="*/ 95 h 95"/>
                <a:gd name="T92" fmla="*/ 64 w 342"/>
                <a:gd name="T93" fmla="*/ 95 h 95"/>
                <a:gd name="T94" fmla="*/ 48 w 342"/>
                <a:gd name="T95" fmla="*/ 95 h 95"/>
                <a:gd name="T96" fmla="*/ 32 w 342"/>
                <a:gd name="T97" fmla="*/ 95 h 95"/>
                <a:gd name="T98" fmla="*/ 16 w 342"/>
                <a:gd name="T99" fmla="*/ 95 h 95"/>
                <a:gd name="T100" fmla="*/ 0 w 342"/>
                <a:gd name="T101" fmla="*/ 95 h 95"/>
                <a:gd name="T102" fmla="*/ 3 w 342"/>
                <a:gd name="T103" fmla="*/ 85 h 95"/>
                <a:gd name="T104" fmla="*/ 6 w 342"/>
                <a:gd name="T105" fmla="*/ 75 h 95"/>
                <a:gd name="T106" fmla="*/ 9 w 342"/>
                <a:gd name="T107" fmla="*/ 65 h 95"/>
                <a:gd name="T108" fmla="*/ 13 w 342"/>
                <a:gd name="T109" fmla="*/ 55 h 95"/>
                <a:gd name="T110" fmla="*/ 15 w 342"/>
                <a:gd name="T111" fmla="*/ 46 h 95"/>
                <a:gd name="T112" fmla="*/ 20 w 342"/>
                <a:gd name="T113" fmla="*/ 32 h 95"/>
                <a:gd name="T114" fmla="*/ 25 w 342"/>
                <a:gd name="T115" fmla="*/ 16 h 95"/>
                <a:gd name="T116" fmla="*/ 30 w 342"/>
                <a:gd name="T117" fmla="*/ 0 h 9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42"/>
                <a:gd name="T178" fmla="*/ 0 h 95"/>
                <a:gd name="T179" fmla="*/ 342 w 342"/>
                <a:gd name="T180" fmla="*/ 95 h 9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42" h="95">
                  <a:moveTo>
                    <a:pt x="30" y="0"/>
                  </a:move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close/>
                </a:path>
              </a:pathLst>
            </a:custGeom>
            <a:solidFill>
              <a:srgbClr val="FFCC66"/>
            </a:solidFill>
            <a:ln w="3175">
              <a:solidFill>
                <a:srgbClr val="000000"/>
              </a:solidFill>
              <a:round/>
              <a:headEnd/>
              <a:tailEnd/>
            </a:ln>
          </p:spPr>
          <p:txBody>
            <a:bodyPr/>
            <a:lstStyle/>
            <a:p>
              <a:endParaRPr lang="zh-CN" altLang="en-US"/>
            </a:p>
          </p:txBody>
        </p:sp>
        <p:sp>
          <p:nvSpPr>
            <p:cNvPr id="1260" name="Freeform 176"/>
            <p:cNvSpPr>
              <a:spLocks noChangeAspect="1"/>
            </p:cNvSpPr>
            <p:nvPr/>
          </p:nvSpPr>
          <p:spPr bwMode="auto">
            <a:xfrm>
              <a:off x="3916" y="2702"/>
              <a:ext cx="442" cy="83"/>
            </a:xfrm>
            <a:custGeom>
              <a:avLst/>
              <a:gdLst>
                <a:gd name="T0" fmla="*/ 34 w 342"/>
                <a:gd name="T1" fmla="*/ 0 h 95"/>
                <a:gd name="T2" fmla="*/ 47 w 342"/>
                <a:gd name="T3" fmla="*/ 0 h 95"/>
                <a:gd name="T4" fmla="*/ 60 w 342"/>
                <a:gd name="T5" fmla="*/ 0 h 95"/>
                <a:gd name="T6" fmla="*/ 74 w 342"/>
                <a:gd name="T7" fmla="*/ 0 h 95"/>
                <a:gd name="T8" fmla="*/ 88 w 342"/>
                <a:gd name="T9" fmla="*/ 0 h 95"/>
                <a:gd name="T10" fmla="*/ 101 w 342"/>
                <a:gd name="T11" fmla="*/ 0 h 95"/>
                <a:gd name="T12" fmla="*/ 114 w 342"/>
                <a:gd name="T13" fmla="*/ 0 h 95"/>
                <a:gd name="T14" fmla="*/ 128 w 342"/>
                <a:gd name="T15" fmla="*/ 0 h 95"/>
                <a:gd name="T16" fmla="*/ 141 w 342"/>
                <a:gd name="T17" fmla="*/ 0 h 95"/>
                <a:gd name="T18" fmla="*/ 154 w 342"/>
                <a:gd name="T19" fmla="*/ 0 h 95"/>
                <a:gd name="T20" fmla="*/ 167 w 342"/>
                <a:gd name="T21" fmla="*/ 0 h 95"/>
                <a:gd name="T22" fmla="*/ 176 w 342"/>
                <a:gd name="T23" fmla="*/ 0 h 95"/>
                <a:gd name="T24" fmla="*/ 190 w 342"/>
                <a:gd name="T25" fmla="*/ 0 h 95"/>
                <a:gd name="T26" fmla="*/ 203 w 342"/>
                <a:gd name="T27" fmla="*/ 0 h 95"/>
                <a:gd name="T28" fmla="*/ 216 w 342"/>
                <a:gd name="T29" fmla="*/ 0 h 95"/>
                <a:gd name="T30" fmla="*/ 229 w 342"/>
                <a:gd name="T31" fmla="*/ 0 h 95"/>
                <a:gd name="T32" fmla="*/ 242 w 342"/>
                <a:gd name="T33" fmla="*/ 0 h 95"/>
                <a:gd name="T34" fmla="*/ 256 w 342"/>
                <a:gd name="T35" fmla="*/ 0 h 95"/>
                <a:gd name="T36" fmla="*/ 269 w 342"/>
                <a:gd name="T37" fmla="*/ 0 h 95"/>
                <a:gd name="T38" fmla="*/ 282 w 342"/>
                <a:gd name="T39" fmla="*/ 0 h 95"/>
                <a:gd name="T40" fmla="*/ 296 w 342"/>
                <a:gd name="T41" fmla="*/ 0 h 95"/>
                <a:gd name="T42" fmla="*/ 309 w 342"/>
                <a:gd name="T43" fmla="*/ 0 h 95"/>
                <a:gd name="T44" fmla="*/ 315 w 342"/>
                <a:gd name="T45" fmla="*/ 6 h 95"/>
                <a:gd name="T46" fmla="*/ 319 w 342"/>
                <a:gd name="T47" fmla="*/ 22 h 95"/>
                <a:gd name="T48" fmla="*/ 324 w 342"/>
                <a:gd name="T49" fmla="*/ 38 h 95"/>
                <a:gd name="T50" fmla="*/ 327 w 342"/>
                <a:gd name="T51" fmla="*/ 46 h 95"/>
                <a:gd name="T52" fmla="*/ 330 w 342"/>
                <a:gd name="T53" fmla="*/ 55 h 95"/>
                <a:gd name="T54" fmla="*/ 333 w 342"/>
                <a:gd name="T55" fmla="*/ 65 h 95"/>
                <a:gd name="T56" fmla="*/ 336 w 342"/>
                <a:gd name="T57" fmla="*/ 75 h 95"/>
                <a:gd name="T58" fmla="*/ 339 w 342"/>
                <a:gd name="T59" fmla="*/ 85 h 95"/>
                <a:gd name="T60" fmla="*/ 342 w 342"/>
                <a:gd name="T61" fmla="*/ 95 h 95"/>
                <a:gd name="T62" fmla="*/ 331 w 342"/>
                <a:gd name="T63" fmla="*/ 95 h 95"/>
                <a:gd name="T64" fmla="*/ 315 w 342"/>
                <a:gd name="T65" fmla="*/ 95 h 95"/>
                <a:gd name="T66" fmla="*/ 299 w 342"/>
                <a:gd name="T67" fmla="*/ 95 h 95"/>
                <a:gd name="T68" fmla="*/ 283 w 342"/>
                <a:gd name="T69" fmla="*/ 95 h 95"/>
                <a:gd name="T70" fmla="*/ 267 w 342"/>
                <a:gd name="T71" fmla="*/ 95 h 95"/>
                <a:gd name="T72" fmla="*/ 251 w 342"/>
                <a:gd name="T73" fmla="*/ 95 h 95"/>
                <a:gd name="T74" fmla="*/ 235 w 342"/>
                <a:gd name="T75" fmla="*/ 95 h 95"/>
                <a:gd name="T76" fmla="*/ 219 w 342"/>
                <a:gd name="T77" fmla="*/ 95 h 95"/>
                <a:gd name="T78" fmla="*/ 203 w 342"/>
                <a:gd name="T79" fmla="*/ 95 h 95"/>
                <a:gd name="T80" fmla="*/ 187 w 342"/>
                <a:gd name="T81" fmla="*/ 95 h 95"/>
                <a:gd name="T82" fmla="*/ 171 w 342"/>
                <a:gd name="T83" fmla="*/ 95 h 95"/>
                <a:gd name="T84" fmla="*/ 161 w 342"/>
                <a:gd name="T85" fmla="*/ 95 h 95"/>
                <a:gd name="T86" fmla="*/ 145 w 342"/>
                <a:gd name="T87" fmla="*/ 95 h 95"/>
                <a:gd name="T88" fmla="*/ 129 w 342"/>
                <a:gd name="T89" fmla="*/ 95 h 95"/>
                <a:gd name="T90" fmla="*/ 113 w 342"/>
                <a:gd name="T91" fmla="*/ 95 h 95"/>
                <a:gd name="T92" fmla="*/ 97 w 342"/>
                <a:gd name="T93" fmla="*/ 95 h 95"/>
                <a:gd name="T94" fmla="*/ 81 w 342"/>
                <a:gd name="T95" fmla="*/ 95 h 95"/>
                <a:gd name="T96" fmla="*/ 64 w 342"/>
                <a:gd name="T97" fmla="*/ 95 h 95"/>
                <a:gd name="T98" fmla="*/ 48 w 342"/>
                <a:gd name="T99" fmla="*/ 95 h 95"/>
                <a:gd name="T100" fmla="*/ 32 w 342"/>
                <a:gd name="T101" fmla="*/ 95 h 95"/>
                <a:gd name="T102" fmla="*/ 16 w 342"/>
                <a:gd name="T103" fmla="*/ 95 h 95"/>
                <a:gd name="T104" fmla="*/ 0 w 342"/>
                <a:gd name="T105" fmla="*/ 95 h 95"/>
                <a:gd name="T106" fmla="*/ 2 w 342"/>
                <a:gd name="T107" fmla="*/ 88 h 95"/>
                <a:gd name="T108" fmla="*/ 5 w 342"/>
                <a:gd name="T109" fmla="*/ 78 h 95"/>
                <a:gd name="T110" fmla="*/ 8 w 342"/>
                <a:gd name="T111" fmla="*/ 68 h 95"/>
                <a:gd name="T112" fmla="*/ 11 w 342"/>
                <a:gd name="T113" fmla="*/ 59 h 95"/>
                <a:gd name="T114" fmla="*/ 14 w 342"/>
                <a:gd name="T115" fmla="*/ 49 h 95"/>
                <a:gd name="T116" fmla="*/ 16 w 342"/>
                <a:gd name="T117" fmla="*/ 44 h 95"/>
                <a:gd name="T118" fmla="*/ 21 w 342"/>
                <a:gd name="T119" fmla="*/ 26 h 95"/>
                <a:gd name="T120" fmla="*/ 26 w 342"/>
                <a:gd name="T121" fmla="*/ 10 h 9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42"/>
                <a:gd name="T184" fmla="*/ 0 h 95"/>
                <a:gd name="T185" fmla="*/ 342 w 342"/>
                <a:gd name="T186" fmla="*/ 95 h 9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42" h="95">
                  <a:moveTo>
                    <a:pt x="30" y="0"/>
                  </a:moveTo>
                  <a:lnTo>
                    <a:pt x="30" y="0"/>
                  </a:ln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path>
              </a:pathLst>
            </a:custGeom>
            <a:solidFill>
              <a:srgbClr val="FFCC66"/>
            </a:solidFill>
            <a:ln w="3175">
              <a:solidFill>
                <a:srgbClr val="000000"/>
              </a:solidFill>
              <a:round/>
              <a:headEnd/>
              <a:tailEnd/>
            </a:ln>
          </p:spPr>
          <p:txBody>
            <a:bodyPr/>
            <a:lstStyle/>
            <a:p>
              <a:endParaRPr lang="zh-CN" altLang="en-US"/>
            </a:p>
          </p:txBody>
        </p:sp>
        <p:sp>
          <p:nvSpPr>
            <p:cNvPr id="1261" name="Freeform 177"/>
            <p:cNvSpPr>
              <a:spLocks noChangeAspect="1"/>
            </p:cNvSpPr>
            <p:nvPr/>
          </p:nvSpPr>
          <p:spPr bwMode="auto">
            <a:xfrm>
              <a:off x="3937" y="2767"/>
              <a:ext cx="400" cy="2"/>
            </a:xfrm>
            <a:custGeom>
              <a:avLst/>
              <a:gdLst>
                <a:gd name="T0" fmla="*/ 5 w 308"/>
                <a:gd name="T1" fmla="*/ 0 h 2"/>
                <a:gd name="T2" fmla="*/ 14 w 308"/>
                <a:gd name="T3" fmla="*/ 0 h 2"/>
                <a:gd name="T4" fmla="*/ 24 w 308"/>
                <a:gd name="T5" fmla="*/ 0 h 2"/>
                <a:gd name="T6" fmla="*/ 33 w 308"/>
                <a:gd name="T7" fmla="*/ 0 h 2"/>
                <a:gd name="T8" fmla="*/ 43 w 308"/>
                <a:gd name="T9" fmla="*/ 0 h 2"/>
                <a:gd name="T10" fmla="*/ 53 w 308"/>
                <a:gd name="T11" fmla="*/ 0 h 2"/>
                <a:gd name="T12" fmla="*/ 63 w 308"/>
                <a:gd name="T13" fmla="*/ 0 h 2"/>
                <a:gd name="T14" fmla="*/ 73 w 308"/>
                <a:gd name="T15" fmla="*/ 0 h 2"/>
                <a:gd name="T16" fmla="*/ 82 w 308"/>
                <a:gd name="T17" fmla="*/ 0 h 2"/>
                <a:gd name="T18" fmla="*/ 92 w 308"/>
                <a:gd name="T19" fmla="*/ 0 h 2"/>
                <a:gd name="T20" fmla="*/ 101 w 308"/>
                <a:gd name="T21" fmla="*/ 0 h 2"/>
                <a:gd name="T22" fmla="*/ 111 w 308"/>
                <a:gd name="T23" fmla="*/ 0 h 2"/>
                <a:gd name="T24" fmla="*/ 121 w 308"/>
                <a:gd name="T25" fmla="*/ 0 h 2"/>
                <a:gd name="T26" fmla="*/ 130 w 308"/>
                <a:gd name="T27" fmla="*/ 0 h 2"/>
                <a:gd name="T28" fmla="*/ 140 w 308"/>
                <a:gd name="T29" fmla="*/ 0 h 2"/>
                <a:gd name="T30" fmla="*/ 149 w 308"/>
                <a:gd name="T31" fmla="*/ 0 h 2"/>
                <a:gd name="T32" fmla="*/ 159 w 308"/>
                <a:gd name="T33" fmla="*/ 0 h 2"/>
                <a:gd name="T34" fmla="*/ 168 w 308"/>
                <a:gd name="T35" fmla="*/ 0 h 2"/>
                <a:gd name="T36" fmla="*/ 178 w 308"/>
                <a:gd name="T37" fmla="*/ 0 h 2"/>
                <a:gd name="T38" fmla="*/ 188 w 308"/>
                <a:gd name="T39" fmla="*/ 0 h 2"/>
                <a:gd name="T40" fmla="*/ 197 w 308"/>
                <a:gd name="T41" fmla="*/ 0 h 2"/>
                <a:gd name="T42" fmla="*/ 207 w 308"/>
                <a:gd name="T43" fmla="*/ 0 h 2"/>
                <a:gd name="T44" fmla="*/ 216 w 308"/>
                <a:gd name="T45" fmla="*/ 0 h 2"/>
                <a:gd name="T46" fmla="*/ 226 w 308"/>
                <a:gd name="T47" fmla="*/ 0 h 2"/>
                <a:gd name="T48" fmla="*/ 236 w 308"/>
                <a:gd name="T49" fmla="*/ 0 h 2"/>
                <a:gd name="T50" fmla="*/ 245 w 308"/>
                <a:gd name="T51" fmla="*/ 0 h 2"/>
                <a:gd name="T52" fmla="*/ 255 w 308"/>
                <a:gd name="T53" fmla="*/ 0 h 2"/>
                <a:gd name="T54" fmla="*/ 264 w 308"/>
                <a:gd name="T55" fmla="*/ 0 h 2"/>
                <a:gd name="T56" fmla="*/ 274 w 308"/>
                <a:gd name="T57" fmla="*/ 0 h 2"/>
                <a:gd name="T58" fmla="*/ 284 w 308"/>
                <a:gd name="T59" fmla="*/ 0 h 2"/>
                <a:gd name="T60" fmla="*/ 293 w 308"/>
                <a:gd name="T61" fmla="*/ 0 h 2"/>
                <a:gd name="T62" fmla="*/ 303 w 308"/>
                <a:gd name="T63" fmla="*/ 0 h 2"/>
                <a:gd name="T64" fmla="*/ 0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62" name="Freeform 178"/>
            <p:cNvSpPr>
              <a:spLocks noChangeAspect="1"/>
            </p:cNvSpPr>
            <p:nvPr/>
          </p:nvSpPr>
          <p:spPr bwMode="auto">
            <a:xfrm>
              <a:off x="3937" y="2767"/>
              <a:ext cx="400" cy="2"/>
            </a:xfrm>
            <a:custGeom>
              <a:avLst/>
              <a:gdLst>
                <a:gd name="T0" fmla="*/ 0 w 308"/>
                <a:gd name="T1" fmla="*/ 0 h 2"/>
                <a:gd name="T2" fmla="*/ 9 w 308"/>
                <a:gd name="T3" fmla="*/ 0 h 2"/>
                <a:gd name="T4" fmla="*/ 19 w 308"/>
                <a:gd name="T5" fmla="*/ 0 h 2"/>
                <a:gd name="T6" fmla="*/ 29 w 308"/>
                <a:gd name="T7" fmla="*/ 0 h 2"/>
                <a:gd name="T8" fmla="*/ 38 w 308"/>
                <a:gd name="T9" fmla="*/ 0 h 2"/>
                <a:gd name="T10" fmla="*/ 48 w 308"/>
                <a:gd name="T11" fmla="*/ 0 h 2"/>
                <a:gd name="T12" fmla="*/ 57 w 308"/>
                <a:gd name="T13" fmla="*/ 0 h 2"/>
                <a:gd name="T14" fmla="*/ 68 w 308"/>
                <a:gd name="T15" fmla="*/ 0 h 2"/>
                <a:gd name="T16" fmla="*/ 77 w 308"/>
                <a:gd name="T17" fmla="*/ 0 h 2"/>
                <a:gd name="T18" fmla="*/ 87 w 308"/>
                <a:gd name="T19" fmla="*/ 0 h 2"/>
                <a:gd name="T20" fmla="*/ 97 w 308"/>
                <a:gd name="T21" fmla="*/ 0 h 2"/>
                <a:gd name="T22" fmla="*/ 106 w 308"/>
                <a:gd name="T23" fmla="*/ 0 h 2"/>
                <a:gd name="T24" fmla="*/ 116 w 308"/>
                <a:gd name="T25" fmla="*/ 0 h 2"/>
                <a:gd name="T26" fmla="*/ 125 w 308"/>
                <a:gd name="T27" fmla="*/ 0 h 2"/>
                <a:gd name="T28" fmla="*/ 135 w 308"/>
                <a:gd name="T29" fmla="*/ 0 h 2"/>
                <a:gd name="T30" fmla="*/ 145 w 308"/>
                <a:gd name="T31" fmla="*/ 0 h 2"/>
                <a:gd name="T32" fmla="*/ 154 w 308"/>
                <a:gd name="T33" fmla="*/ 0 h 2"/>
                <a:gd name="T34" fmla="*/ 159 w 308"/>
                <a:gd name="T35" fmla="*/ 0 h 2"/>
                <a:gd name="T36" fmla="*/ 168 w 308"/>
                <a:gd name="T37" fmla="*/ 0 h 2"/>
                <a:gd name="T38" fmla="*/ 178 w 308"/>
                <a:gd name="T39" fmla="*/ 0 h 2"/>
                <a:gd name="T40" fmla="*/ 188 w 308"/>
                <a:gd name="T41" fmla="*/ 0 h 2"/>
                <a:gd name="T42" fmla="*/ 197 w 308"/>
                <a:gd name="T43" fmla="*/ 0 h 2"/>
                <a:gd name="T44" fmla="*/ 207 w 308"/>
                <a:gd name="T45" fmla="*/ 0 h 2"/>
                <a:gd name="T46" fmla="*/ 216 w 308"/>
                <a:gd name="T47" fmla="*/ 0 h 2"/>
                <a:gd name="T48" fmla="*/ 226 w 308"/>
                <a:gd name="T49" fmla="*/ 0 h 2"/>
                <a:gd name="T50" fmla="*/ 236 w 308"/>
                <a:gd name="T51" fmla="*/ 0 h 2"/>
                <a:gd name="T52" fmla="*/ 245 w 308"/>
                <a:gd name="T53" fmla="*/ 0 h 2"/>
                <a:gd name="T54" fmla="*/ 255 w 308"/>
                <a:gd name="T55" fmla="*/ 0 h 2"/>
                <a:gd name="T56" fmla="*/ 264 w 308"/>
                <a:gd name="T57" fmla="*/ 0 h 2"/>
                <a:gd name="T58" fmla="*/ 274 w 308"/>
                <a:gd name="T59" fmla="*/ 0 h 2"/>
                <a:gd name="T60" fmla="*/ 284 w 308"/>
                <a:gd name="T61" fmla="*/ 0 h 2"/>
                <a:gd name="T62" fmla="*/ 293 w 308"/>
                <a:gd name="T63" fmla="*/ 0 h 2"/>
                <a:gd name="T64" fmla="*/ 303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0" y="0"/>
                  </a:ln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path>
              </a:pathLst>
            </a:custGeom>
            <a:solidFill>
              <a:srgbClr val="FFCC66"/>
            </a:solidFill>
            <a:ln w="3175">
              <a:solidFill>
                <a:srgbClr val="000000"/>
              </a:solidFill>
              <a:round/>
              <a:headEnd/>
              <a:tailEnd/>
            </a:ln>
          </p:spPr>
          <p:txBody>
            <a:bodyPr/>
            <a:lstStyle/>
            <a:p>
              <a:endParaRPr lang="zh-CN" altLang="en-US"/>
            </a:p>
          </p:txBody>
        </p:sp>
        <p:sp>
          <p:nvSpPr>
            <p:cNvPr id="1263" name="Freeform 179"/>
            <p:cNvSpPr>
              <a:spLocks noChangeAspect="1"/>
            </p:cNvSpPr>
            <p:nvPr/>
          </p:nvSpPr>
          <p:spPr bwMode="auto">
            <a:xfrm>
              <a:off x="3950" y="2736"/>
              <a:ext cx="374" cy="2"/>
            </a:xfrm>
            <a:custGeom>
              <a:avLst/>
              <a:gdLst>
                <a:gd name="T0" fmla="*/ 4 w 288"/>
                <a:gd name="T1" fmla="*/ 0 h 2"/>
                <a:gd name="T2" fmla="*/ 13 w 288"/>
                <a:gd name="T3" fmla="*/ 0 h 2"/>
                <a:gd name="T4" fmla="*/ 22 w 288"/>
                <a:gd name="T5" fmla="*/ 0 h 2"/>
                <a:gd name="T6" fmla="*/ 31 w 288"/>
                <a:gd name="T7" fmla="*/ 0 h 2"/>
                <a:gd name="T8" fmla="*/ 40 w 288"/>
                <a:gd name="T9" fmla="*/ 0 h 2"/>
                <a:gd name="T10" fmla="*/ 49 w 288"/>
                <a:gd name="T11" fmla="*/ 0 h 2"/>
                <a:gd name="T12" fmla="*/ 59 w 288"/>
                <a:gd name="T13" fmla="*/ 0 h 2"/>
                <a:gd name="T14" fmla="*/ 68 w 288"/>
                <a:gd name="T15" fmla="*/ 0 h 2"/>
                <a:gd name="T16" fmla="*/ 77 w 288"/>
                <a:gd name="T17" fmla="*/ 0 h 2"/>
                <a:gd name="T18" fmla="*/ 86 w 288"/>
                <a:gd name="T19" fmla="*/ 0 h 2"/>
                <a:gd name="T20" fmla="*/ 95 w 288"/>
                <a:gd name="T21" fmla="*/ 0 h 2"/>
                <a:gd name="T22" fmla="*/ 104 w 288"/>
                <a:gd name="T23" fmla="*/ 0 h 2"/>
                <a:gd name="T24" fmla="*/ 113 w 288"/>
                <a:gd name="T25" fmla="*/ 0 h 2"/>
                <a:gd name="T26" fmla="*/ 122 w 288"/>
                <a:gd name="T27" fmla="*/ 0 h 2"/>
                <a:gd name="T28" fmla="*/ 131 w 288"/>
                <a:gd name="T29" fmla="*/ 0 h 2"/>
                <a:gd name="T30" fmla="*/ 140 w 288"/>
                <a:gd name="T31" fmla="*/ 0 h 2"/>
                <a:gd name="T32" fmla="*/ 149 w 288"/>
                <a:gd name="T33" fmla="*/ 0 h 2"/>
                <a:gd name="T34" fmla="*/ 158 w 288"/>
                <a:gd name="T35" fmla="*/ 0 h 2"/>
                <a:gd name="T36" fmla="*/ 167 w 288"/>
                <a:gd name="T37" fmla="*/ 0 h 2"/>
                <a:gd name="T38" fmla="*/ 176 w 288"/>
                <a:gd name="T39" fmla="*/ 0 h 2"/>
                <a:gd name="T40" fmla="*/ 185 w 288"/>
                <a:gd name="T41" fmla="*/ 0 h 2"/>
                <a:gd name="T42" fmla="*/ 194 w 288"/>
                <a:gd name="T43" fmla="*/ 0 h 2"/>
                <a:gd name="T44" fmla="*/ 203 w 288"/>
                <a:gd name="T45" fmla="*/ 0 h 2"/>
                <a:gd name="T46" fmla="*/ 211 w 288"/>
                <a:gd name="T47" fmla="*/ 0 h 2"/>
                <a:gd name="T48" fmla="*/ 220 w 288"/>
                <a:gd name="T49" fmla="*/ 0 h 2"/>
                <a:gd name="T50" fmla="*/ 229 w 288"/>
                <a:gd name="T51" fmla="*/ 0 h 2"/>
                <a:gd name="T52" fmla="*/ 238 w 288"/>
                <a:gd name="T53" fmla="*/ 0 h 2"/>
                <a:gd name="T54" fmla="*/ 247 w 288"/>
                <a:gd name="T55" fmla="*/ 0 h 2"/>
                <a:gd name="T56" fmla="*/ 256 w 288"/>
                <a:gd name="T57" fmla="*/ 0 h 2"/>
                <a:gd name="T58" fmla="*/ 265 w 288"/>
                <a:gd name="T59" fmla="*/ 0 h 2"/>
                <a:gd name="T60" fmla="*/ 274 w 288"/>
                <a:gd name="T61" fmla="*/ 0 h 2"/>
                <a:gd name="T62" fmla="*/ 283 w 288"/>
                <a:gd name="T63" fmla="*/ 0 h 2"/>
                <a:gd name="T64" fmla="*/ 0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64" name="Freeform 180"/>
            <p:cNvSpPr>
              <a:spLocks noChangeAspect="1"/>
            </p:cNvSpPr>
            <p:nvPr/>
          </p:nvSpPr>
          <p:spPr bwMode="auto">
            <a:xfrm>
              <a:off x="3950" y="2736"/>
              <a:ext cx="374" cy="2"/>
            </a:xfrm>
            <a:custGeom>
              <a:avLst/>
              <a:gdLst>
                <a:gd name="T0" fmla="*/ 0 w 288"/>
                <a:gd name="T1" fmla="*/ 0 h 2"/>
                <a:gd name="T2" fmla="*/ 9 w 288"/>
                <a:gd name="T3" fmla="*/ 0 h 2"/>
                <a:gd name="T4" fmla="*/ 18 w 288"/>
                <a:gd name="T5" fmla="*/ 0 h 2"/>
                <a:gd name="T6" fmla="*/ 27 w 288"/>
                <a:gd name="T7" fmla="*/ 0 h 2"/>
                <a:gd name="T8" fmla="*/ 36 w 288"/>
                <a:gd name="T9" fmla="*/ 0 h 2"/>
                <a:gd name="T10" fmla="*/ 45 w 288"/>
                <a:gd name="T11" fmla="*/ 0 h 2"/>
                <a:gd name="T12" fmla="*/ 55 w 288"/>
                <a:gd name="T13" fmla="*/ 0 h 2"/>
                <a:gd name="T14" fmla="*/ 63 w 288"/>
                <a:gd name="T15" fmla="*/ 0 h 2"/>
                <a:gd name="T16" fmla="*/ 72 w 288"/>
                <a:gd name="T17" fmla="*/ 0 h 2"/>
                <a:gd name="T18" fmla="*/ 81 w 288"/>
                <a:gd name="T19" fmla="*/ 0 h 2"/>
                <a:gd name="T20" fmla="*/ 90 w 288"/>
                <a:gd name="T21" fmla="*/ 0 h 2"/>
                <a:gd name="T22" fmla="*/ 99 w 288"/>
                <a:gd name="T23" fmla="*/ 0 h 2"/>
                <a:gd name="T24" fmla="*/ 108 w 288"/>
                <a:gd name="T25" fmla="*/ 0 h 2"/>
                <a:gd name="T26" fmla="*/ 117 w 288"/>
                <a:gd name="T27" fmla="*/ 0 h 2"/>
                <a:gd name="T28" fmla="*/ 126 w 288"/>
                <a:gd name="T29" fmla="*/ 0 h 2"/>
                <a:gd name="T30" fmla="*/ 135 w 288"/>
                <a:gd name="T31" fmla="*/ 0 h 2"/>
                <a:gd name="T32" fmla="*/ 144 w 288"/>
                <a:gd name="T33" fmla="*/ 0 h 2"/>
                <a:gd name="T34" fmla="*/ 149 w 288"/>
                <a:gd name="T35" fmla="*/ 0 h 2"/>
                <a:gd name="T36" fmla="*/ 158 w 288"/>
                <a:gd name="T37" fmla="*/ 0 h 2"/>
                <a:gd name="T38" fmla="*/ 167 w 288"/>
                <a:gd name="T39" fmla="*/ 0 h 2"/>
                <a:gd name="T40" fmla="*/ 176 w 288"/>
                <a:gd name="T41" fmla="*/ 0 h 2"/>
                <a:gd name="T42" fmla="*/ 185 w 288"/>
                <a:gd name="T43" fmla="*/ 0 h 2"/>
                <a:gd name="T44" fmla="*/ 194 w 288"/>
                <a:gd name="T45" fmla="*/ 0 h 2"/>
                <a:gd name="T46" fmla="*/ 203 w 288"/>
                <a:gd name="T47" fmla="*/ 0 h 2"/>
                <a:gd name="T48" fmla="*/ 211 w 288"/>
                <a:gd name="T49" fmla="*/ 0 h 2"/>
                <a:gd name="T50" fmla="*/ 220 w 288"/>
                <a:gd name="T51" fmla="*/ 0 h 2"/>
                <a:gd name="T52" fmla="*/ 229 w 288"/>
                <a:gd name="T53" fmla="*/ 0 h 2"/>
                <a:gd name="T54" fmla="*/ 238 w 288"/>
                <a:gd name="T55" fmla="*/ 0 h 2"/>
                <a:gd name="T56" fmla="*/ 247 w 288"/>
                <a:gd name="T57" fmla="*/ 0 h 2"/>
                <a:gd name="T58" fmla="*/ 256 w 288"/>
                <a:gd name="T59" fmla="*/ 0 h 2"/>
                <a:gd name="T60" fmla="*/ 265 w 288"/>
                <a:gd name="T61" fmla="*/ 0 h 2"/>
                <a:gd name="T62" fmla="*/ 274 w 288"/>
                <a:gd name="T63" fmla="*/ 0 h 2"/>
                <a:gd name="T64" fmla="*/ 283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0" y="0"/>
                  </a:ln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path>
              </a:pathLst>
            </a:custGeom>
            <a:solidFill>
              <a:srgbClr val="FFFFFF"/>
            </a:solidFill>
            <a:ln w="3175">
              <a:solidFill>
                <a:srgbClr val="000000"/>
              </a:solidFill>
              <a:round/>
              <a:headEnd/>
              <a:tailEnd/>
            </a:ln>
          </p:spPr>
          <p:txBody>
            <a:bodyPr/>
            <a:lstStyle/>
            <a:p>
              <a:endParaRPr lang="zh-CN" altLang="en-US"/>
            </a:p>
          </p:txBody>
        </p:sp>
        <p:sp>
          <p:nvSpPr>
            <p:cNvPr id="1265" name="Freeform 181"/>
            <p:cNvSpPr>
              <a:spLocks noChangeAspect="1"/>
            </p:cNvSpPr>
            <p:nvPr/>
          </p:nvSpPr>
          <p:spPr bwMode="auto">
            <a:xfrm>
              <a:off x="3945" y="2751"/>
              <a:ext cx="384" cy="3"/>
            </a:xfrm>
            <a:custGeom>
              <a:avLst/>
              <a:gdLst>
                <a:gd name="T0" fmla="*/ 5 w 297"/>
                <a:gd name="T1" fmla="*/ 0 h 3"/>
                <a:gd name="T2" fmla="*/ 14 w 297"/>
                <a:gd name="T3" fmla="*/ 0 h 3"/>
                <a:gd name="T4" fmla="*/ 23 w 297"/>
                <a:gd name="T5" fmla="*/ 0 h 3"/>
                <a:gd name="T6" fmla="*/ 33 w 297"/>
                <a:gd name="T7" fmla="*/ 0 h 3"/>
                <a:gd name="T8" fmla="*/ 42 w 297"/>
                <a:gd name="T9" fmla="*/ 0 h 3"/>
                <a:gd name="T10" fmla="*/ 51 w 297"/>
                <a:gd name="T11" fmla="*/ 0 h 3"/>
                <a:gd name="T12" fmla="*/ 61 w 297"/>
                <a:gd name="T13" fmla="*/ 0 h 3"/>
                <a:gd name="T14" fmla="*/ 71 w 297"/>
                <a:gd name="T15" fmla="*/ 0 h 3"/>
                <a:gd name="T16" fmla="*/ 80 w 297"/>
                <a:gd name="T17" fmla="*/ 0 h 3"/>
                <a:gd name="T18" fmla="*/ 89 w 297"/>
                <a:gd name="T19" fmla="*/ 0 h 3"/>
                <a:gd name="T20" fmla="*/ 98 w 297"/>
                <a:gd name="T21" fmla="*/ 0 h 3"/>
                <a:gd name="T22" fmla="*/ 108 w 297"/>
                <a:gd name="T23" fmla="*/ 0 h 3"/>
                <a:gd name="T24" fmla="*/ 117 w 297"/>
                <a:gd name="T25" fmla="*/ 0 h 3"/>
                <a:gd name="T26" fmla="*/ 126 w 297"/>
                <a:gd name="T27" fmla="*/ 0 h 3"/>
                <a:gd name="T28" fmla="*/ 136 w 297"/>
                <a:gd name="T29" fmla="*/ 0 h 3"/>
                <a:gd name="T30" fmla="*/ 145 w 297"/>
                <a:gd name="T31" fmla="*/ 0 h 3"/>
                <a:gd name="T32" fmla="*/ 154 w 297"/>
                <a:gd name="T33" fmla="*/ 0 h 3"/>
                <a:gd name="T34" fmla="*/ 163 w 297"/>
                <a:gd name="T35" fmla="*/ 0 h 3"/>
                <a:gd name="T36" fmla="*/ 172 w 297"/>
                <a:gd name="T37" fmla="*/ 0 h 3"/>
                <a:gd name="T38" fmla="*/ 182 w 297"/>
                <a:gd name="T39" fmla="*/ 0 h 3"/>
                <a:gd name="T40" fmla="*/ 191 w 297"/>
                <a:gd name="T41" fmla="*/ 0 h 3"/>
                <a:gd name="T42" fmla="*/ 200 w 297"/>
                <a:gd name="T43" fmla="*/ 0 h 3"/>
                <a:gd name="T44" fmla="*/ 209 w 297"/>
                <a:gd name="T45" fmla="*/ 0 h 3"/>
                <a:gd name="T46" fmla="*/ 219 w 297"/>
                <a:gd name="T47" fmla="*/ 0 h 3"/>
                <a:gd name="T48" fmla="*/ 228 w 297"/>
                <a:gd name="T49" fmla="*/ 0 h 3"/>
                <a:gd name="T50" fmla="*/ 237 w 297"/>
                <a:gd name="T51" fmla="*/ 0 h 3"/>
                <a:gd name="T52" fmla="*/ 246 w 297"/>
                <a:gd name="T53" fmla="*/ 0 h 3"/>
                <a:gd name="T54" fmla="*/ 256 w 297"/>
                <a:gd name="T55" fmla="*/ 0 h 3"/>
                <a:gd name="T56" fmla="*/ 265 w 297"/>
                <a:gd name="T57" fmla="*/ 0 h 3"/>
                <a:gd name="T58" fmla="*/ 274 w 297"/>
                <a:gd name="T59" fmla="*/ 0 h 3"/>
                <a:gd name="T60" fmla="*/ 283 w 297"/>
                <a:gd name="T61" fmla="*/ 0 h 3"/>
                <a:gd name="T62" fmla="*/ 293 w 297"/>
                <a:gd name="T63" fmla="*/ 0 h 3"/>
                <a:gd name="T64" fmla="*/ 0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66" name="Freeform 182"/>
            <p:cNvSpPr>
              <a:spLocks noChangeAspect="1"/>
            </p:cNvSpPr>
            <p:nvPr/>
          </p:nvSpPr>
          <p:spPr bwMode="auto">
            <a:xfrm>
              <a:off x="3945" y="2751"/>
              <a:ext cx="384" cy="3"/>
            </a:xfrm>
            <a:custGeom>
              <a:avLst/>
              <a:gdLst>
                <a:gd name="T0" fmla="*/ 0 w 297"/>
                <a:gd name="T1" fmla="*/ 0 h 3"/>
                <a:gd name="T2" fmla="*/ 10 w 297"/>
                <a:gd name="T3" fmla="*/ 0 h 3"/>
                <a:gd name="T4" fmla="*/ 19 w 297"/>
                <a:gd name="T5" fmla="*/ 0 h 3"/>
                <a:gd name="T6" fmla="*/ 28 w 297"/>
                <a:gd name="T7" fmla="*/ 0 h 3"/>
                <a:gd name="T8" fmla="*/ 37 w 297"/>
                <a:gd name="T9" fmla="*/ 0 h 3"/>
                <a:gd name="T10" fmla="*/ 47 w 297"/>
                <a:gd name="T11" fmla="*/ 0 h 3"/>
                <a:gd name="T12" fmla="*/ 57 w 297"/>
                <a:gd name="T13" fmla="*/ 0 h 3"/>
                <a:gd name="T14" fmla="*/ 66 w 297"/>
                <a:gd name="T15" fmla="*/ 0 h 3"/>
                <a:gd name="T16" fmla="*/ 75 w 297"/>
                <a:gd name="T17" fmla="*/ 0 h 3"/>
                <a:gd name="T18" fmla="*/ 85 w 297"/>
                <a:gd name="T19" fmla="*/ 0 h 3"/>
                <a:gd name="T20" fmla="*/ 94 w 297"/>
                <a:gd name="T21" fmla="*/ 0 h 3"/>
                <a:gd name="T22" fmla="*/ 103 w 297"/>
                <a:gd name="T23" fmla="*/ 0 h 3"/>
                <a:gd name="T24" fmla="*/ 112 w 297"/>
                <a:gd name="T25" fmla="*/ 0 h 3"/>
                <a:gd name="T26" fmla="*/ 122 w 297"/>
                <a:gd name="T27" fmla="*/ 0 h 3"/>
                <a:gd name="T28" fmla="*/ 131 w 297"/>
                <a:gd name="T29" fmla="*/ 0 h 3"/>
                <a:gd name="T30" fmla="*/ 140 w 297"/>
                <a:gd name="T31" fmla="*/ 0 h 3"/>
                <a:gd name="T32" fmla="*/ 149 w 297"/>
                <a:gd name="T33" fmla="*/ 0 h 3"/>
                <a:gd name="T34" fmla="*/ 154 w 297"/>
                <a:gd name="T35" fmla="*/ 0 h 3"/>
                <a:gd name="T36" fmla="*/ 163 w 297"/>
                <a:gd name="T37" fmla="*/ 0 h 3"/>
                <a:gd name="T38" fmla="*/ 172 w 297"/>
                <a:gd name="T39" fmla="*/ 0 h 3"/>
                <a:gd name="T40" fmla="*/ 182 w 297"/>
                <a:gd name="T41" fmla="*/ 0 h 3"/>
                <a:gd name="T42" fmla="*/ 191 w 297"/>
                <a:gd name="T43" fmla="*/ 0 h 3"/>
                <a:gd name="T44" fmla="*/ 200 w 297"/>
                <a:gd name="T45" fmla="*/ 0 h 3"/>
                <a:gd name="T46" fmla="*/ 209 w 297"/>
                <a:gd name="T47" fmla="*/ 0 h 3"/>
                <a:gd name="T48" fmla="*/ 219 w 297"/>
                <a:gd name="T49" fmla="*/ 0 h 3"/>
                <a:gd name="T50" fmla="*/ 228 w 297"/>
                <a:gd name="T51" fmla="*/ 0 h 3"/>
                <a:gd name="T52" fmla="*/ 237 w 297"/>
                <a:gd name="T53" fmla="*/ 0 h 3"/>
                <a:gd name="T54" fmla="*/ 246 w 297"/>
                <a:gd name="T55" fmla="*/ 0 h 3"/>
                <a:gd name="T56" fmla="*/ 256 w 297"/>
                <a:gd name="T57" fmla="*/ 0 h 3"/>
                <a:gd name="T58" fmla="*/ 265 w 297"/>
                <a:gd name="T59" fmla="*/ 0 h 3"/>
                <a:gd name="T60" fmla="*/ 274 w 297"/>
                <a:gd name="T61" fmla="*/ 0 h 3"/>
                <a:gd name="T62" fmla="*/ 283 w 297"/>
                <a:gd name="T63" fmla="*/ 0 h 3"/>
                <a:gd name="T64" fmla="*/ 293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0" y="0"/>
                  </a:ln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path>
              </a:pathLst>
            </a:custGeom>
            <a:solidFill>
              <a:srgbClr val="FFCC66"/>
            </a:solidFill>
            <a:ln w="3175">
              <a:solidFill>
                <a:srgbClr val="000000"/>
              </a:solidFill>
              <a:round/>
              <a:headEnd/>
              <a:tailEnd/>
            </a:ln>
          </p:spPr>
          <p:txBody>
            <a:bodyPr/>
            <a:lstStyle/>
            <a:p>
              <a:endParaRPr lang="zh-CN" altLang="en-US"/>
            </a:p>
          </p:txBody>
        </p:sp>
        <p:sp>
          <p:nvSpPr>
            <p:cNvPr id="1267" name="Freeform 183"/>
            <p:cNvSpPr>
              <a:spLocks noChangeAspect="1"/>
            </p:cNvSpPr>
            <p:nvPr/>
          </p:nvSpPr>
          <p:spPr bwMode="auto">
            <a:xfrm>
              <a:off x="3958" y="2723"/>
              <a:ext cx="358" cy="2"/>
            </a:xfrm>
            <a:custGeom>
              <a:avLst/>
              <a:gdLst>
                <a:gd name="T0" fmla="*/ 4 w 278"/>
                <a:gd name="T1" fmla="*/ 0 h 2"/>
                <a:gd name="T2" fmla="*/ 13 w 278"/>
                <a:gd name="T3" fmla="*/ 0 h 2"/>
                <a:gd name="T4" fmla="*/ 21 w 278"/>
                <a:gd name="T5" fmla="*/ 0 h 2"/>
                <a:gd name="T6" fmla="*/ 30 w 278"/>
                <a:gd name="T7" fmla="*/ 0 h 2"/>
                <a:gd name="T8" fmla="*/ 39 w 278"/>
                <a:gd name="T9" fmla="*/ 0 h 2"/>
                <a:gd name="T10" fmla="*/ 48 w 278"/>
                <a:gd name="T11" fmla="*/ 0 h 2"/>
                <a:gd name="T12" fmla="*/ 57 w 278"/>
                <a:gd name="T13" fmla="*/ 0 h 2"/>
                <a:gd name="T14" fmla="*/ 66 w 278"/>
                <a:gd name="T15" fmla="*/ 0 h 2"/>
                <a:gd name="T16" fmla="*/ 75 w 278"/>
                <a:gd name="T17" fmla="*/ 0 h 2"/>
                <a:gd name="T18" fmla="*/ 83 w 278"/>
                <a:gd name="T19" fmla="*/ 0 h 2"/>
                <a:gd name="T20" fmla="*/ 92 w 278"/>
                <a:gd name="T21" fmla="*/ 0 h 2"/>
                <a:gd name="T22" fmla="*/ 100 w 278"/>
                <a:gd name="T23" fmla="*/ 0 h 2"/>
                <a:gd name="T24" fmla="*/ 109 w 278"/>
                <a:gd name="T25" fmla="*/ 0 h 2"/>
                <a:gd name="T26" fmla="*/ 118 w 278"/>
                <a:gd name="T27" fmla="*/ 0 h 2"/>
                <a:gd name="T28" fmla="*/ 126 w 278"/>
                <a:gd name="T29" fmla="*/ 0 h 2"/>
                <a:gd name="T30" fmla="*/ 135 w 278"/>
                <a:gd name="T31" fmla="*/ 0 h 2"/>
                <a:gd name="T32" fmla="*/ 144 w 278"/>
                <a:gd name="T33" fmla="*/ 0 h 2"/>
                <a:gd name="T34" fmla="*/ 152 w 278"/>
                <a:gd name="T35" fmla="*/ 0 h 2"/>
                <a:gd name="T36" fmla="*/ 161 w 278"/>
                <a:gd name="T37" fmla="*/ 0 h 2"/>
                <a:gd name="T38" fmla="*/ 170 w 278"/>
                <a:gd name="T39" fmla="*/ 0 h 2"/>
                <a:gd name="T40" fmla="*/ 178 w 278"/>
                <a:gd name="T41" fmla="*/ 0 h 2"/>
                <a:gd name="T42" fmla="*/ 187 w 278"/>
                <a:gd name="T43" fmla="*/ 0 h 2"/>
                <a:gd name="T44" fmla="*/ 196 w 278"/>
                <a:gd name="T45" fmla="*/ 0 h 2"/>
                <a:gd name="T46" fmla="*/ 204 w 278"/>
                <a:gd name="T47" fmla="*/ 0 h 2"/>
                <a:gd name="T48" fmla="*/ 213 w 278"/>
                <a:gd name="T49" fmla="*/ 0 h 2"/>
                <a:gd name="T50" fmla="*/ 222 w 278"/>
                <a:gd name="T51" fmla="*/ 0 h 2"/>
                <a:gd name="T52" fmla="*/ 230 w 278"/>
                <a:gd name="T53" fmla="*/ 0 h 2"/>
                <a:gd name="T54" fmla="*/ 239 w 278"/>
                <a:gd name="T55" fmla="*/ 0 h 2"/>
                <a:gd name="T56" fmla="*/ 248 w 278"/>
                <a:gd name="T57" fmla="*/ 0 h 2"/>
                <a:gd name="T58" fmla="*/ 256 w 278"/>
                <a:gd name="T59" fmla="*/ 0 h 2"/>
                <a:gd name="T60" fmla="*/ 265 w 278"/>
                <a:gd name="T61" fmla="*/ 0 h 2"/>
                <a:gd name="T62" fmla="*/ 274 w 278"/>
                <a:gd name="T63" fmla="*/ 0 h 2"/>
                <a:gd name="T64" fmla="*/ 0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68" name="Freeform 184"/>
            <p:cNvSpPr>
              <a:spLocks noChangeAspect="1"/>
            </p:cNvSpPr>
            <p:nvPr/>
          </p:nvSpPr>
          <p:spPr bwMode="auto">
            <a:xfrm>
              <a:off x="3958" y="2723"/>
              <a:ext cx="358" cy="2"/>
            </a:xfrm>
            <a:custGeom>
              <a:avLst/>
              <a:gdLst>
                <a:gd name="T0" fmla="*/ 0 w 278"/>
                <a:gd name="T1" fmla="*/ 0 h 2"/>
                <a:gd name="T2" fmla="*/ 8 w 278"/>
                <a:gd name="T3" fmla="*/ 0 h 2"/>
                <a:gd name="T4" fmla="*/ 17 w 278"/>
                <a:gd name="T5" fmla="*/ 0 h 2"/>
                <a:gd name="T6" fmla="*/ 26 w 278"/>
                <a:gd name="T7" fmla="*/ 0 h 2"/>
                <a:gd name="T8" fmla="*/ 34 w 278"/>
                <a:gd name="T9" fmla="*/ 0 h 2"/>
                <a:gd name="T10" fmla="*/ 43 w 278"/>
                <a:gd name="T11" fmla="*/ 0 h 2"/>
                <a:gd name="T12" fmla="*/ 53 w 278"/>
                <a:gd name="T13" fmla="*/ 0 h 2"/>
                <a:gd name="T14" fmla="*/ 61 w 278"/>
                <a:gd name="T15" fmla="*/ 0 h 2"/>
                <a:gd name="T16" fmla="*/ 70 w 278"/>
                <a:gd name="T17" fmla="*/ 0 h 2"/>
                <a:gd name="T18" fmla="*/ 79 w 278"/>
                <a:gd name="T19" fmla="*/ 0 h 2"/>
                <a:gd name="T20" fmla="*/ 88 w 278"/>
                <a:gd name="T21" fmla="*/ 0 h 2"/>
                <a:gd name="T22" fmla="*/ 96 w 278"/>
                <a:gd name="T23" fmla="*/ 0 h 2"/>
                <a:gd name="T24" fmla="*/ 105 w 278"/>
                <a:gd name="T25" fmla="*/ 0 h 2"/>
                <a:gd name="T26" fmla="*/ 113 w 278"/>
                <a:gd name="T27" fmla="*/ 0 h 2"/>
                <a:gd name="T28" fmla="*/ 122 w 278"/>
                <a:gd name="T29" fmla="*/ 0 h 2"/>
                <a:gd name="T30" fmla="*/ 131 w 278"/>
                <a:gd name="T31" fmla="*/ 0 h 2"/>
                <a:gd name="T32" fmla="*/ 139 w 278"/>
                <a:gd name="T33" fmla="*/ 0 h 2"/>
                <a:gd name="T34" fmla="*/ 144 w 278"/>
                <a:gd name="T35" fmla="*/ 0 h 2"/>
                <a:gd name="T36" fmla="*/ 152 w 278"/>
                <a:gd name="T37" fmla="*/ 0 h 2"/>
                <a:gd name="T38" fmla="*/ 161 w 278"/>
                <a:gd name="T39" fmla="*/ 0 h 2"/>
                <a:gd name="T40" fmla="*/ 170 w 278"/>
                <a:gd name="T41" fmla="*/ 0 h 2"/>
                <a:gd name="T42" fmla="*/ 178 w 278"/>
                <a:gd name="T43" fmla="*/ 0 h 2"/>
                <a:gd name="T44" fmla="*/ 187 w 278"/>
                <a:gd name="T45" fmla="*/ 0 h 2"/>
                <a:gd name="T46" fmla="*/ 196 w 278"/>
                <a:gd name="T47" fmla="*/ 0 h 2"/>
                <a:gd name="T48" fmla="*/ 204 w 278"/>
                <a:gd name="T49" fmla="*/ 0 h 2"/>
                <a:gd name="T50" fmla="*/ 213 w 278"/>
                <a:gd name="T51" fmla="*/ 0 h 2"/>
                <a:gd name="T52" fmla="*/ 222 w 278"/>
                <a:gd name="T53" fmla="*/ 0 h 2"/>
                <a:gd name="T54" fmla="*/ 230 w 278"/>
                <a:gd name="T55" fmla="*/ 0 h 2"/>
                <a:gd name="T56" fmla="*/ 239 w 278"/>
                <a:gd name="T57" fmla="*/ 0 h 2"/>
                <a:gd name="T58" fmla="*/ 248 w 278"/>
                <a:gd name="T59" fmla="*/ 0 h 2"/>
                <a:gd name="T60" fmla="*/ 256 w 278"/>
                <a:gd name="T61" fmla="*/ 0 h 2"/>
                <a:gd name="T62" fmla="*/ 265 w 278"/>
                <a:gd name="T63" fmla="*/ 0 h 2"/>
                <a:gd name="T64" fmla="*/ 274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0" y="0"/>
                  </a:ln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path>
              </a:pathLst>
            </a:custGeom>
            <a:solidFill>
              <a:srgbClr val="FFCC66"/>
            </a:solidFill>
            <a:ln w="3175">
              <a:solidFill>
                <a:srgbClr val="000000"/>
              </a:solidFill>
              <a:round/>
              <a:headEnd/>
              <a:tailEnd/>
            </a:ln>
          </p:spPr>
          <p:txBody>
            <a:bodyPr/>
            <a:lstStyle/>
            <a:p>
              <a:endParaRPr lang="zh-CN" altLang="en-US"/>
            </a:p>
          </p:txBody>
        </p:sp>
        <p:sp>
          <p:nvSpPr>
            <p:cNvPr id="1269" name="Rectangle 185"/>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70" name="Rectangle 186"/>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71" name="Freeform 187"/>
            <p:cNvSpPr>
              <a:spLocks noChangeAspect="1"/>
            </p:cNvSpPr>
            <p:nvPr/>
          </p:nvSpPr>
          <p:spPr bwMode="auto">
            <a:xfrm>
              <a:off x="3952" y="2235"/>
              <a:ext cx="372" cy="83"/>
            </a:xfrm>
            <a:custGeom>
              <a:avLst/>
              <a:gdLst>
                <a:gd name="T0" fmla="*/ 9 w 287"/>
                <a:gd name="T1" fmla="*/ 95 h 95"/>
                <a:gd name="T2" fmla="*/ 22 w 287"/>
                <a:gd name="T3" fmla="*/ 95 h 95"/>
                <a:gd name="T4" fmla="*/ 36 w 287"/>
                <a:gd name="T5" fmla="*/ 95 h 95"/>
                <a:gd name="T6" fmla="*/ 50 w 287"/>
                <a:gd name="T7" fmla="*/ 95 h 95"/>
                <a:gd name="T8" fmla="*/ 63 w 287"/>
                <a:gd name="T9" fmla="*/ 95 h 95"/>
                <a:gd name="T10" fmla="*/ 77 w 287"/>
                <a:gd name="T11" fmla="*/ 95 h 95"/>
                <a:gd name="T12" fmla="*/ 90 w 287"/>
                <a:gd name="T13" fmla="*/ 95 h 95"/>
                <a:gd name="T14" fmla="*/ 104 w 287"/>
                <a:gd name="T15" fmla="*/ 95 h 95"/>
                <a:gd name="T16" fmla="*/ 117 w 287"/>
                <a:gd name="T17" fmla="*/ 95 h 95"/>
                <a:gd name="T18" fmla="*/ 130 w 287"/>
                <a:gd name="T19" fmla="*/ 95 h 95"/>
                <a:gd name="T20" fmla="*/ 144 w 287"/>
                <a:gd name="T21" fmla="*/ 95 h 95"/>
                <a:gd name="T22" fmla="*/ 157 w 287"/>
                <a:gd name="T23" fmla="*/ 95 h 95"/>
                <a:gd name="T24" fmla="*/ 171 w 287"/>
                <a:gd name="T25" fmla="*/ 95 h 95"/>
                <a:gd name="T26" fmla="*/ 184 w 287"/>
                <a:gd name="T27" fmla="*/ 95 h 95"/>
                <a:gd name="T28" fmla="*/ 197 w 287"/>
                <a:gd name="T29" fmla="*/ 95 h 95"/>
                <a:gd name="T30" fmla="*/ 211 w 287"/>
                <a:gd name="T31" fmla="*/ 95 h 95"/>
                <a:gd name="T32" fmla="*/ 224 w 287"/>
                <a:gd name="T33" fmla="*/ 95 h 95"/>
                <a:gd name="T34" fmla="*/ 238 w 287"/>
                <a:gd name="T35" fmla="*/ 95 h 95"/>
                <a:gd name="T36" fmla="*/ 251 w 287"/>
                <a:gd name="T37" fmla="*/ 95 h 95"/>
                <a:gd name="T38" fmla="*/ 264 w 287"/>
                <a:gd name="T39" fmla="*/ 95 h 95"/>
                <a:gd name="T40" fmla="*/ 278 w 287"/>
                <a:gd name="T41" fmla="*/ 95 h 95"/>
                <a:gd name="T42" fmla="*/ 285 w 287"/>
                <a:gd name="T43" fmla="*/ 88 h 95"/>
                <a:gd name="T44" fmla="*/ 280 w 287"/>
                <a:gd name="T45" fmla="*/ 68 h 95"/>
                <a:gd name="T46" fmla="*/ 275 w 287"/>
                <a:gd name="T47" fmla="*/ 49 h 95"/>
                <a:gd name="T48" fmla="*/ 271 w 287"/>
                <a:gd name="T49" fmla="*/ 32 h 95"/>
                <a:gd name="T50" fmla="*/ 266 w 287"/>
                <a:gd name="T51" fmla="*/ 16 h 95"/>
                <a:gd name="T52" fmla="*/ 263 w 287"/>
                <a:gd name="T53" fmla="*/ 0 h 95"/>
                <a:gd name="T54" fmla="*/ 251 w 287"/>
                <a:gd name="T55" fmla="*/ 0 h 95"/>
                <a:gd name="T56" fmla="*/ 240 w 287"/>
                <a:gd name="T57" fmla="*/ 0 h 95"/>
                <a:gd name="T58" fmla="*/ 229 w 287"/>
                <a:gd name="T59" fmla="*/ 0 h 95"/>
                <a:gd name="T60" fmla="*/ 218 w 287"/>
                <a:gd name="T61" fmla="*/ 0 h 95"/>
                <a:gd name="T62" fmla="*/ 207 w 287"/>
                <a:gd name="T63" fmla="*/ 0 h 95"/>
                <a:gd name="T64" fmla="*/ 196 w 287"/>
                <a:gd name="T65" fmla="*/ 0 h 95"/>
                <a:gd name="T66" fmla="*/ 185 w 287"/>
                <a:gd name="T67" fmla="*/ 0 h 95"/>
                <a:gd name="T68" fmla="*/ 174 w 287"/>
                <a:gd name="T69" fmla="*/ 0 h 95"/>
                <a:gd name="T70" fmla="*/ 163 w 287"/>
                <a:gd name="T71" fmla="*/ 0 h 95"/>
                <a:gd name="T72" fmla="*/ 151 w 287"/>
                <a:gd name="T73" fmla="*/ 0 h 95"/>
                <a:gd name="T74" fmla="*/ 140 w 287"/>
                <a:gd name="T75" fmla="*/ 0 h 95"/>
                <a:gd name="T76" fmla="*/ 129 w 287"/>
                <a:gd name="T77" fmla="*/ 0 h 95"/>
                <a:gd name="T78" fmla="*/ 118 w 287"/>
                <a:gd name="T79" fmla="*/ 0 h 95"/>
                <a:gd name="T80" fmla="*/ 107 w 287"/>
                <a:gd name="T81" fmla="*/ 0 h 95"/>
                <a:gd name="T82" fmla="*/ 96 w 287"/>
                <a:gd name="T83" fmla="*/ 0 h 95"/>
                <a:gd name="T84" fmla="*/ 85 w 287"/>
                <a:gd name="T85" fmla="*/ 0 h 95"/>
                <a:gd name="T86" fmla="*/ 74 w 287"/>
                <a:gd name="T87" fmla="*/ 0 h 95"/>
                <a:gd name="T88" fmla="*/ 63 w 287"/>
                <a:gd name="T89" fmla="*/ 0 h 95"/>
                <a:gd name="T90" fmla="*/ 51 w 287"/>
                <a:gd name="T91" fmla="*/ 0 h 95"/>
                <a:gd name="T92" fmla="*/ 39 w 287"/>
                <a:gd name="T93" fmla="*/ 0 h 95"/>
                <a:gd name="T94" fmla="*/ 28 w 287"/>
                <a:gd name="T95" fmla="*/ 0 h 95"/>
                <a:gd name="T96" fmla="*/ 22 w 287"/>
                <a:gd name="T97" fmla="*/ 10 h 95"/>
                <a:gd name="T98" fmla="*/ 18 w 287"/>
                <a:gd name="T99" fmla="*/ 26 h 95"/>
                <a:gd name="T100" fmla="*/ 13 w 287"/>
                <a:gd name="T101" fmla="*/ 44 h 95"/>
                <a:gd name="T102" fmla="*/ 9 w 287"/>
                <a:gd name="T103" fmla="*/ 62 h 95"/>
                <a:gd name="T104" fmla="*/ 3 w 287"/>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87"/>
                <a:gd name="T160" fmla="*/ 0 h 95"/>
                <a:gd name="T161" fmla="*/ 287 w 287"/>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87" h="95">
                  <a:moveTo>
                    <a:pt x="0" y="95"/>
                  </a:move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1272" name="Freeform 188"/>
            <p:cNvSpPr>
              <a:spLocks noChangeAspect="1"/>
            </p:cNvSpPr>
            <p:nvPr/>
          </p:nvSpPr>
          <p:spPr bwMode="auto">
            <a:xfrm>
              <a:off x="3952" y="2235"/>
              <a:ext cx="372" cy="83"/>
            </a:xfrm>
            <a:custGeom>
              <a:avLst/>
              <a:gdLst>
                <a:gd name="T0" fmla="*/ 4 w 287"/>
                <a:gd name="T1" fmla="*/ 95 h 95"/>
                <a:gd name="T2" fmla="*/ 18 w 287"/>
                <a:gd name="T3" fmla="*/ 95 h 95"/>
                <a:gd name="T4" fmla="*/ 31 w 287"/>
                <a:gd name="T5" fmla="*/ 95 h 95"/>
                <a:gd name="T6" fmla="*/ 44 w 287"/>
                <a:gd name="T7" fmla="*/ 95 h 95"/>
                <a:gd name="T8" fmla="*/ 59 w 287"/>
                <a:gd name="T9" fmla="*/ 95 h 95"/>
                <a:gd name="T10" fmla="*/ 72 w 287"/>
                <a:gd name="T11" fmla="*/ 95 h 95"/>
                <a:gd name="T12" fmla="*/ 86 w 287"/>
                <a:gd name="T13" fmla="*/ 95 h 95"/>
                <a:gd name="T14" fmla="*/ 99 w 287"/>
                <a:gd name="T15" fmla="*/ 95 h 95"/>
                <a:gd name="T16" fmla="*/ 112 w 287"/>
                <a:gd name="T17" fmla="*/ 95 h 95"/>
                <a:gd name="T18" fmla="*/ 126 w 287"/>
                <a:gd name="T19" fmla="*/ 95 h 95"/>
                <a:gd name="T20" fmla="*/ 139 w 287"/>
                <a:gd name="T21" fmla="*/ 95 h 95"/>
                <a:gd name="T22" fmla="*/ 148 w 287"/>
                <a:gd name="T23" fmla="*/ 95 h 95"/>
                <a:gd name="T24" fmla="*/ 162 w 287"/>
                <a:gd name="T25" fmla="*/ 95 h 95"/>
                <a:gd name="T26" fmla="*/ 175 w 287"/>
                <a:gd name="T27" fmla="*/ 95 h 95"/>
                <a:gd name="T28" fmla="*/ 188 w 287"/>
                <a:gd name="T29" fmla="*/ 95 h 95"/>
                <a:gd name="T30" fmla="*/ 202 w 287"/>
                <a:gd name="T31" fmla="*/ 95 h 95"/>
                <a:gd name="T32" fmla="*/ 215 w 287"/>
                <a:gd name="T33" fmla="*/ 95 h 95"/>
                <a:gd name="T34" fmla="*/ 229 w 287"/>
                <a:gd name="T35" fmla="*/ 95 h 95"/>
                <a:gd name="T36" fmla="*/ 242 w 287"/>
                <a:gd name="T37" fmla="*/ 95 h 95"/>
                <a:gd name="T38" fmla="*/ 255 w 287"/>
                <a:gd name="T39" fmla="*/ 95 h 95"/>
                <a:gd name="T40" fmla="*/ 269 w 287"/>
                <a:gd name="T41" fmla="*/ 95 h 95"/>
                <a:gd name="T42" fmla="*/ 282 w 287"/>
                <a:gd name="T43" fmla="*/ 95 h 95"/>
                <a:gd name="T44" fmla="*/ 285 w 287"/>
                <a:gd name="T45" fmla="*/ 88 h 95"/>
                <a:gd name="T46" fmla="*/ 280 w 287"/>
                <a:gd name="T47" fmla="*/ 68 h 95"/>
                <a:gd name="T48" fmla="*/ 275 w 287"/>
                <a:gd name="T49" fmla="*/ 49 h 95"/>
                <a:gd name="T50" fmla="*/ 272 w 287"/>
                <a:gd name="T51" fmla="*/ 38 h 95"/>
                <a:gd name="T52" fmla="*/ 268 w 287"/>
                <a:gd name="T53" fmla="*/ 22 h 95"/>
                <a:gd name="T54" fmla="*/ 264 w 287"/>
                <a:gd name="T55" fmla="*/ 6 h 95"/>
                <a:gd name="T56" fmla="*/ 259 w 287"/>
                <a:gd name="T57" fmla="*/ 0 h 95"/>
                <a:gd name="T58" fmla="*/ 248 w 287"/>
                <a:gd name="T59" fmla="*/ 0 h 95"/>
                <a:gd name="T60" fmla="*/ 237 w 287"/>
                <a:gd name="T61" fmla="*/ 0 h 95"/>
                <a:gd name="T62" fmla="*/ 225 w 287"/>
                <a:gd name="T63" fmla="*/ 0 h 95"/>
                <a:gd name="T64" fmla="*/ 214 w 287"/>
                <a:gd name="T65" fmla="*/ 0 h 95"/>
                <a:gd name="T66" fmla="*/ 203 w 287"/>
                <a:gd name="T67" fmla="*/ 0 h 95"/>
                <a:gd name="T68" fmla="*/ 192 w 287"/>
                <a:gd name="T69" fmla="*/ 0 h 95"/>
                <a:gd name="T70" fmla="*/ 181 w 287"/>
                <a:gd name="T71" fmla="*/ 0 h 95"/>
                <a:gd name="T72" fmla="*/ 170 w 287"/>
                <a:gd name="T73" fmla="*/ 0 h 95"/>
                <a:gd name="T74" fmla="*/ 159 w 287"/>
                <a:gd name="T75" fmla="*/ 0 h 95"/>
                <a:gd name="T76" fmla="*/ 148 w 287"/>
                <a:gd name="T77" fmla="*/ 0 h 95"/>
                <a:gd name="T78" fmla="*/ 140 w 287"/>
                <a:gd name="T79" fmla="*/ 0 h 95"/>
                <a:gd name="T80" fmla="*/ 129 w 287"/>
                <a:gd name="T81" fmla="*/ 0 h 95"/>
                <a:gd name="T82" fmla="*/ 118 w 287"/>
                <a:gd name="T83" fmla="*/ 0 h 95"/>
                <a:gd name="T84" fmla="*/ 107 w 287"/>
                <a:gd name="T85" fmla="*/ 0 h 95"/>
                <a:gd name="T86" fmla="*/ 96 w 287"/>
                <a:gd name="T87" fmla="*/ 0 h 95"/>
                <a:gd name="T88" fmla="*/ 85 w 287"/>
                <a:gd name="T89" fmla="*/ 0 h 95"/>
                <a:gd name="T90" fmla="*/ 74 w 287"/>
                <a:gd name="T91" fmla="*/ 0 h 95"/>
                <a:gd name="T92" fmla="*/ 63 w 287"/>
                <a:gd name="T93" fmla="*/ 0 h 95"/>
                <a:gd name="T94" fmla="*/ 51 w 287"/>
                <a:gd name="T95" fmla="*/ 0 h 95"/>
                <a:gd name="T96" fmla="*/ 39 w 287"/>
                <a:gd name="T97" fmla="*/ 0 h 95"/>
                <a:gd name="T98" fmla="*/ 28 w 287"/>
                <a:gd name="T99" fmla="*/ 0 h 95"/>
                <a:gd name="T100" fmla="*/ 23 w 287"/>
                <a:gd name="T101" fmla="*/ 6 h 95"/>
                <a:gd name="T102" fmla="*/ 19 w 287"/>
                <a:gd name="T103" fmla="*/ 22 h 95"/>
                <a:gd name="T104" fmla="*/ 15 w 287"/>
                <a:gd name="T105" fmla="*/ 38 h 95"/>
                <a:gd name="T106" fmla="*/ 12 w 287"/>
                <a:gd name="T107" fmla="*/ 49 h 95"/>
                <a:gd name="T108" fmla="*/ 7 w 287"/>
                <a:gd name="T109" fmla="*/ 68 h 95"/>
                <a:gd name="T110" fmla="*/ 2 w 287"/>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7"/>
                <a:gd name="T169" fmla="*/ 0 h 95"/>
                <a:gd name="T170" fmla="*/ 287 w 287"/>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7" h="95">
                  <a:moveTo>
                    <a:pt x="0" y="95"/>
                  </a:moveTo>
                  <a:lnTo>
                    <a:pt x="0" y="95"/>
                  </a:ln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grpSp>
      <p:grpSp>
        <p:nvGrpSpPr>
          <p:cNvPr id="4" name="Group 189"/>
          <p:cNvGrpSpPr>
            <a:grpSpLocks noChangeAspect="1"/>
          </p:cNvGrpSpPr>
          <p:nvPr/>
        </p:nvGrpSpPr>
        <p:grpSpPr bwMode="auto">
          <a:xfrm>
            <a:off x="5364163" y="6092825"/>
            <a:ext cx="271462" cy="287338"/>
            <a:chOff x="3916" y="2235"/>
            <a:chExt cx="442" cy="550"/>
          </a:xfrm>
        </p:grpSpPr>
        <p:sp>
          <p:nvSpPr>
            <p:cNvPr id="1217" name="Freeform 190"/>
            <p:cNvSpPr>
              <a:spLocks noChangeAspect="1"/>
            </p:cNvSpPr>
            <p:nvPr/>
          </p:nvSpPr>
          <p:spPr bwMode="auto">
            <a:xfrm>
              <a:off x="3968" y="2531"/>
              <a:ext cx="341" cy="83"/>
            </a:xfrm>
            <a:custGeom>
              <a:avLst/>
              <a:gdLst>
                <a:gd name="T0" fmla="*/ 8 w 263"/>
                <a:gd name="T1" fmla="*/ 95 h 95"/>
                <a:gd name="T2" fmla="*/ 20 w 263"/>
                <a:gd name="T3" fmla="*/ 95 h 95"/>
                <a:gd name="T4" fmla="*/ 33 w 263"/>
                <a:gd name="T5" fmla="*/ 95 h 95"/>
                <a:gd name="T6" fmla="*/ 46 w 263"/>
                <a:gd name="T7" fmla="*/ 95 h 95"/>
                <a:gd name="T8" fmla="*/ 58 w 263"/>
                <a:gd name="T9" fmla="*/ 95 h 95"/>
                <a:gd name="T10" fmla="*/ 71 w 263"/>
                <a:gd name="T11" fmla="*/ 95 h 95"/>
                <a:gd name="T12" fmla="*/ 83 w 263"/>
                <a:gd name="T13" fmla="*/ 95 h 95"/>
                <a:gd name="T14" fmla="*/ 95 w 263"/>
                <a:gd name="T15" fmla="*/ 95 h 95"/>
                <a:gd name="T16" fmla="*/ 107 w 263"/>
                <a:gd name="T17" fmla="*/ 95 h 95"/>
                <a:gd name="T18" fmla="*/ 120 w 263"/>
                <a:gd name="T19" fmla="*/ 95 h 95"/>
                <a:gd name="T20" fmla="*/ 132 w 263"/>
                <a:gd name="T21" fmla="*/ 95 h 95"/>
                <a:gd name="T22" fmla="*/ 144 w 263"/>
                <a:gd name="T23" fmla="*/ 95 h 95"/>
                <a:gd name="T24" fmla="*/ 157 w 263"/>
                <a:gd name="T25" fmla="*/ 95 h 95"/>
                <a:gd name="T26" fmla="*/ 169 w 263"/>
                <a:gd name="T27" fmla="*/ 95 h 95"/>
                <a:gd name="T28" fmla="*/ 181 w 263"/>
                <a:gd name="T29" fmla="*/ 95 h 95"/>
                <a:gd name="T30" fmla="*/ 193 w 263"/>
                <a:gd name="T31" fmla="*/ 95 h 95"/>
                <a:gd name="T32" fmla="*/ 206 w 263"/>
                <a:gd name="T33" fmla="*/ 95 h 95"/>
                <a:gd name="T34" fmla="*/ 218 w 263"/>
                <a:gd name="T35" fmla="*/ 95 h 95"/>
                <a:gd name="T36" fmla="*/ 230 w 263"/>
                <a:gd name="T37" fmla="*/ 95 h 95"/>
                <a:gd name="T38" fmla="*/ 243 w 263"/>
                <a:gd name="T39" fmla="*/ 95 h 95"/>
                <a:gd name="T40" fmla="*/ 255 w 263"/>
                <a:gd name="T41" fmla="*/ 95 h 95"/>
                <a:gd name="T42" fmla="*/ 261 w 263"/>
                <a:gd name="T43" fmla="*/ 88 h 95"/>
                <a:gd name="T44" fmla="*/ 257 w 263"/>
                <a:gd name="T45" fmla="*/ 68 h 95"/>
                <a:gd name="T46" fmla="*/ 252 w 263"/>
                <a:gd name="T47" fmla="*/ 49 h 95"/>
                <a:gd name="T48" fmla="*/ 248 w 263"/>
                <a:gd name="T49" fmla="*/ 32 h 95"/>
                <a:gd name="T50" fmla="*/ 245 w 263"/>
                <a:gd name="T51" fmla="*/ 16 h 95"/>
                <a:gd name="T52" fmla="*/ 241 w 263"/>
                <a:gd name="T53" fmla="*/ 0 h 95"/>
                <a:gd name="T54" fmla="*/ 231 w 263"/>
                <a:gd name="T55" fmla="*/ 0 h 95"/>
                <a:gd name="T56" fmla="*/ 221 w 263"/>
                <a:gd name="T57" fmla="*/ 0 h 95"/>
                <a:gd name="T58" fmla="*/ 210 w 263"/>
                <a:gd name="T59" fmla="*/ 0 h 95"/>
                <a:gd name="T60" fmla="*/ 200 w 263"/>
                <a:gd name="T61" fmla="*/ 0 h 95"/>
                <a:gd name="T62" fmla="*/ 190 w 263"/>
                <a:gd name="T63" fmla="*/ 0 h 95"/>
                <a:gd name="T64" fmla="*/ 180 w 263"/>
                <a:gd name="T65" fmla="*/ 0 h 95"/>
                <a:gd name="T66" fmla="*/ 170 w 263"/>
                <a:gd name="T67" fmla="*/ 0 h 95"/>
                <a:gd name="T68" fmla="*/ 159 w 263"/>
                <a:gd name="T69" fmla="*/ 0 h 95"/>
                <a:gd name="T70" fmla="*/ 149 w 263"/>
                <a:gd name="T71" fmla="*/ 0 h 95"/>
                <a:gd name="T72" fmla="*/ 139 w 263"/>
                <a:gd name="T73" fmla="*/ 0 h 95"/>
                <a:gd name="T74" fmla="*/ 129 w 263"/>
                <a:gd name="T75" fmla="*/ 0 h 95"/>
                <a:gd name="T76" fmla="*/ 119 w 263"/>
                <a:gd name="T77" fmla="*/ 0 h 95"/>
                <a:gd name="T78" fmla="*/ 108 w 263"/>
                <a:gd name="T79" fmla="*/ 0 h 95"/>
                <a:gd name="T80" fmla="*/ 98 w 263"/>
                <a:gd name="T81" fmla="*/ 0 h 95"/>
                <a:gd name="T82" fmla="*/ 88 w 263"/>
                <a:gd name="T83" fmla="*/ 0 h 95"/>
                <a:gd name="T84" fmla="*/ 78 w 263"/>
                <a:gd name="T85" fmla="*/ 0 h 95"/>
                <a:gd name="T86" fmla="*/ 68 w 263"/>
                <a:gd name="T87" fmla="*/ 0 h 95"/>
                <a:gd name="T88" fmla="*/ 58 w 263"/>
                <a:gd name="T89" fmla="*/ 0 h 95"/>
                <a:gd name="T90" fmla="*/ 47 w 263"/>
                <a:gd name="T91" fmla="*/ 0 h 95"/>
                <a:gd name="T92" fmla="*/ 37 w 263"/>
                <a:gd name="T93" fmla="*/ 0 h 95"/>
                <a:gd name="T94" fmla="*/ 26 w 263"/>
                <a:gd name="T95" fmla="*/ 0 h 95"/>
                <a:gd name="T96" fmla="*/ 20 w 263"/>
                <a:gd name="T97" fmla="*/ 10 h 95"/>
                <a:gd name="T98" fmla="*/ 16 w 263"/>
                <a:gd name="T99" fmla="*/ 26 h 95"/>
                <a:gd name="T100" fmla="*/ 12 w 263"/>
                <a:gd name="T101" fmla="*/ 43 h 95"/>
                <a:gd name="T102" fmla="*/ 8 w 263"/>
                <a:gd name="T103" fmla="*/ 62 h 95"/>
                <a:gd name="T104" fmla="*/ 3 w 263"/>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3"/>
                <a:gd name="T160" fmla="*/ 0 h 95"/>
                <a:gd name="T161" fmla="*/ 263 w 263"/>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3" h="95">
                  <a:moveTo>
                    <a:pt x="0" y="95"/>
                  </a:move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1218" name="Freeform 191"/>
            <p:cNvSpPr>
              <a:spLocks noChangeAspect="1"/>
            </p:cNvSpPr>
            <p:nvPr/>
          </p:nvSpPr>
          <p:spPr bwMode="auto">
            <a:xfrm>
              <a:off x="3968" y="2531"/>
              <a:ext cx="341" cy="83"/>
            </a:xfrm>
            <a:custGeom>
              <a:avLst/>
              <a:gdLst>
                <a:gd name="T0" fmla="*/ 4 w 263"/>
                <a:gd name="T1" fmla="*/ 95 h 95"/>
                <a:gd name="T2" fmla="*/ 16 w 263"/>
                <a:gd name="T3" fmla="*/ 95 h 95"/>
                <a:gd name="T4" fmla="*/ 29 w 263"/>
                <a:gd name="T5" fmla="*/ 95 h 95"/>
                <a:gd name="T6" fmla="*/ 42 w 263"/>
                <a:gd name="T7" fmla="*/ 95 h 95"/>
                <a:gd name="T8" fmla="*/ 54 w 263"/>
                <a:gd name="T9" fmla="*/ 95 h 95"/>
                <a:gd name="T10" fmla="*/ 66 w 263"/>
                <a:gd name="T11" fmla="*/ 95 h 95"/>
                <a:gd name="T12" fmla="*/ 79 w 263"/>
                <a:gd name="T13" fmla="*/ 95 h 95"/>
                <a:gd name="T14" fmla="*/ 91 w 263"/>
                <a:gd name="T15" fmla="*/ 95 h 95"/>
                <a:gd name="T16" fmla="*/ 103 w 263"/>
                <a:gd name="T17" fmla="*/ 95 h 95"/>
                <a:gd name="T18" fmla="*/ 116 w 263"/>
                <a:gd name="T19" fmla="*/ 95 h 95"/>
                <a:gd name="T20" fmla="*/ 128 w 263"/>
                <a:gd name="T21" fmla="*/ 95 h 95"/>
                <a:gd name="T22" fmla="*/ 136 w 263"/>
                <a:gd name="T23" fmla="*/ 95 h 95"/>
                <a:gd name="T24" fmla="*/ 148 w 263"/>
                <a:gd name="T25" fmla="*/ 95 h 95"/>
                <a:gd name="T26" fmla="*/ 161 w 263"/>
                <a:gd name="T27" fmla="*/ 95 h 95"/>
                <a:gd name="T28" fmla="*/ 173 w 263"/>
                <a:gd name="T29" fmla="*/ 95 h 95"/>
                <a:gd name="T30" fmla="*/ 185 w 263"/>
                <a:gd name="T31" fmla="*/ 95 h 95"/>
                <a:gd name="T32" fmla="*/ 197 w 263"/>
                <a:gd name="T33" fmla="*/ 95 h 95"/>
                <a:gd name="T34" fmla="*/ 210 w 263"/>
                <a:gd name="T35" fmla="*/ 95 h 95"/>
                <a:gd name="T36" fmla="*/ 222 w 263"/>
                <a:gd name="T37" fmla="*/ 95 h 95"/>
                <a:gd name="T38" fmla="*/ 234 w 263"/>
                <a:gd name="T39" fmla="*/ 95 h 95"/>
                <a:gd name="T40" fmla="*/ 247 w 263"/>
                <a:gd name="T41" fmla="*/ 95 h 95"/>
                <a:gd name="T42" fmla="*/ 259 w 263"/>
                <a:gd name="T43" fmla="*/ 95 h 95"/>
                <a:gd name="T44" fmla="*/ 261 w 263"/>
                <a:gd name="T45" fmla="*/ 88 h 95"/>
                <a:gd name="T46" fmla="*/ 257 w 263"/>
                <a:gd name="T47" fmla="*/ 68 h 95"/>
                <a:gd name="T48" fmla="*/ 252 w 263"/>
                <a:gd name="T49" fmla="*/ 49 h 95"/>
                <a:gd name="T50" fmla="*/ 250 w 263"/>
                <a:gd name="T51" fmla="*/ 38 h 95"/>
                <a:gd name="T52" fmla="*/ 246 w 263"/>
                <a:gd name="T53" fmla="*/ 22 h 95"/>
                <a:gd name="T54" fmla="*/ 242 w 263"/>
                <a:gd name="T55" fmla="*/ 5 h 95"/>
                <a:gd name="T56" fmla="*/ 238 w 263"/>
                <a:gd name="T57" fmla="*/ 0 h 95"/>
                <a:gd name="T58" fmla="*/ 227 w 263"/>
                <a:gd name="T59" fmla="*/ 0 h 95"/>
                <a:gd name="T60" fmla="*/ 217 w 263"/>
                <a:gd name="T61" fmla="*/ 0 h 95"/>
                <a:gd name="T62" fmla="*/ 207 w 263"/>
                <a:gd name="T63" fmla="*/ 0 h 95"/>
                <a:gd name="T64" fmla="*/ 197 w 263"/>
                <a:gd name="T65" fmla="*/ 0 h 95"/>
                <a:gd name="T66" fmla="*/ 187 w 263"/>
                <a:gd name="T67" fmla="*/ 0 h 95"/>
                <a:gd name="T68" fmla="*/ 176 w 263"/>
                <a:gd name="T69" fmla="*/ 0 h 95"/>
                <a:gd name="T70" fmla="*/ 166 w 263"/>
                <a:gd name="T71" fmla="*/ 0 h 95"/>
                <a:gd name="T72" fmla="*/ 156 w 263"/>
                <a:gd name="T73" fmla="*/ 0 h 95"/>
                <a:gd name="T74" fmla="*/ 146 w 263"/>
                <a:gd name="T75" fmla="*/ 0 h 95"/>
                <a:gd name="T76" fmla="*/ 136 w 263"/>
                <a:gd name="T77" fmla="*/ 0 h 95"/>
                <a:gd name="T78" fmla="*/ 129 w 263"/>
                <a:gd name="T79" fmla="*/ 0 h 95"/>
                <a:gd name="T80" fmla="*/ 119 w 263"/>
                <a:gd name="T81" fmla="*/ 0 h 95"/>
                <a:gd name="T82" fmla="*/ 108 w 263"/>
                <a:gd name="T83" fmla="*/ 0 h 95"/>
                <a:gd name="T84" fmla="*/ 98 w 263"/>
                <a:gd name="T85" fmla="*/ 0 h 95"/>
                <a:gd name="T86" fmla="*/ 88 w 263"/>
                <a:gd name="T87" fmla="*/ 0 h 95"/>
                <a:gd name="T88" fmla="*/ 78 w 263"/>
                <a:gd name="T89" fmla="*/ 0 h 95"/>
                <a:gd name="T90" fmla="*/ 68 w 263"/>
                <a:gd name="T91" fmla="*/ 0 h 95"/>
                <a:gd name="T92" fmla="*/ 58 w 263"/>
                <a:gd name="T93" fmla="*/ 0 h 95"/>
                <a:gd name="T94" fmla="*/ 47 w 263"/>
                <a:gd name="T95" fmla="*/ 0 h 95"/>
                <a:gd name="T96" fmla="*/ 37 w 263"/>
                <a:gd name="T97" fmla="*/ 0 h 95"/>
                <a:gd name="T98" fmla="*/ 26 w 263"/>
                <a:gd name="T99" fmla="*/ 0 h 95"/>
                <a:gd name="T100" fmla="*/ 21 w 263"/>
                <a:gd name="T101" fmla="*/ 5 h 95"/>
                <a:gd name="T102" fmla="*/ 18 w 263"/>
                <a:gd name="T103" fmla="*/ 22 h 95"/>
                <a:gd name="T104" fmla="*/ 14 w 263"/>
                <a:gd name="T105" fmla="*/ 38 h 95"/>
                <a:gd name="T106" fmla="*/ 11 w 263"/>
                <a:gd name="T107" fmla="*/ 49 h 95"/>
                <a:gd name="T108" fmla="*/ 6 w 263"/>
                <a:gd name="T109" fmla="*/ 68 h 95"/>
                <a:gd name="T110" fmla="*/ 2 w 263"/>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63"/>
                <a:gd name="T169" fmla="*/ 0 h 95"/>
                <a:gd name="T170" fmla="*/ 263 w 263"/>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63" h="95">
                  <a:moveTo>
                    <a:pt x="0" y="95"/>
                  </a:moveTo>
                  <a:lnTo>
                    <a:pt x="0" y="95"/>
                  </a:ln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sp>
          <p:nvSpPr>
            <p:cNvPr id="1219" name="Rectangle 192"/>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0" name="Rectangle 193"/>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1" name="Rectangle 194"/>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2" name="Rectangle 195"/>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3" name="Rectangle 196"/>
            <p:cNvSpPr>
              <a:spLocks noChangeAspect="1" noChangeArrowheads="1"/>
            </p:cNvSpPr>
            <p:nvPr/>
          </p:nvSpPr>
          <p:spPr bwMode="auto">
            <a:xfrm>
              <a:off x="3984" y="2352"/>
              <a:ext cx="309" cy="202"/>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4" name="Rectangle 197"/>
            <p:cNvSpPr>
              <a:spLocks noChangeAspect="1" noChangeArrowheads="1"/>
            </p:cNvSpPr>
            <p:nvPr/>
          </p:nvSpPr>
          <p:spPr bwMode="auto">
            <a:xfrm>
              <a:off x="3984" y="2352"/>
              <a:ext cx="309" cy="202"/>
            </a:xfrm>
            <a:prstGeom prst="rect">
              <a:avLst/>
            </a:prstGeom>
            <a:solidFill>
              <a:srgbClr val="FFFFFF"/>
            </a:solidFill>
            <a:ln w="3175">
              <a:solidFill>
                <a:srgbClr val="000000"/>
              </a:solidFill>
              <a:miter lim="800000"/>
              <a:headEnd/>
              <a:tailEnd/>
            </a:ln>
          </p:spPr>
          <p:txBody>
            <a:bodyPr/>
            <a:lstStyle/>
            <a:p>
              <a:endParaRPr lang="zh-CN" altLang="en-US"/>
            </a:p>
          </p:txBody>
        </p:sp>
        <p:sp>
          <p:nvSpPr>
            <p:cNvPr id="1225" name="Rectangle 198"/>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6" name="Rectangle 199"/>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7" name="Rectangle 200"/>
            <p:cNvSpPr>
              <a:spLocks noChangeAspect="1" noChangeArrowheads="1"/>
            </p:cNvSpPr>
            <p:nvPr/>
          </p:nvSpPr>
          <p:spPr bwMode="auto">
            <a:xfrm>
              <a:off x="3984" y="2627"/>
              <a:ext cx="119" cy="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28" name="Rectangle 201"/>
            <p:cNvSpPr>
              <a:spLocks noChangeAspect="1" noChangeArrowheads="1"/>
            </p:cNvSpPr>
            <p:nvPr/>
          </p:nvSpPr>
          <p:spPr bwMode="auto">
            <a:xfrm>
              <a:off x="3984" y="2627"/>
              <a:ext cx="119" cy="65"/>
            </a:xfrm>
            <a:prstGeom prst="rect">
              <a:avLst/>
            </a:prstGeom>
            <a:solidFill>
              <a:srgbClr val="FFFFFF"/>
            </a:solidFill>
            <a:ln w="3175">
              <a:solidFill>
                <a:srgbClr val="000000"/>
              </a:solidFill>
              <a:miter lim="800000"/>
              <a:headEnd/>
              <a:tailEnd/>
            </a:ln>
          </p:spPr>
          <p:txBody>
            <a:bodyPr/>
            <a:lstStyle/>
            <a:p>
              <a:endParaRPr lang="zh-CN" altLang="en-US"/>
            </a:p>
          </p:txBody>
        </p:sp>
        <p:sp>
          <p:nvSpPr>
            <p:cNvPr id="1229" name="Rectangle 202"/>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30" name="Rectangle 203"/>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31" name="Freeform 204"/>
            <p:cNvSpPr>
              <a:spLocks noChangeAspect="1"/>
            </p:cNvSpPr>
            <p:nvPr/>
          </p:nvSpPr>
          <p:spPr bwMode="auto">
            <a:xfrm>
              <a:off x="3916" y="2702"/>
              <a:ext cx="442" cy="83"/>
            </a:xfrm>
            <a:custGeom>
              <a:avLst/>
              <a:gdLst>
                <a:gd name="T0" fmla="*/ 38 w 342"/>
                <a:gd name="T1" fmla="*/ 0 h 95"/>
                <a:gd name="T2" fmla="*/ 52 w 342"/>
                <a:gd name="T3" fmla="*/ 0 h 95"/>
                <a:gd name="T4" fmla="*/ 65 w 342"/>
                <a:gd name="T5" fmla="*/ 0 h 95"/>
                <a:gd name="T6" fmla="*/ 79 w 342"/>
                <a:gd name="T7" fmla="*/ 0 h 95"/>
                <a:gd name="T8" fmla="*/ 92 w 342"/>
                <a:gd name="T9" fmla="*/ 0 h 95"/>
                <a:gd name="T10" fmla="*/ 106 w 342"/>
                <a:gd name="T11" fmla="*/ 0 h 95"/>
                <a:gd name="T12" fmla="*/ 119 w 342"/>
                <a:gd name="T13" fmla="*/ 0 h 95"/>
                <a:gd name="T14" fmla="*/ 132 w 342"/>
                <a:gd name="T15" fmla="*/ 0 h 95"/>
                <a:gd name="T16" fmla="*/ 145 w 342"/>
                <a:gd name="T17" fmla="*/ 0 h 95"/>
                <a:gd name="T18" fmla="*/ 159 w 342"/>
                <a:gd name="T19" fmla="*/ 0 h 95"/>
                <a:gd name="T20" fmla="*/ 172 w 342"/>
                <a:gd name="T21" fmla="*/ 0 h 95"/>
                <a:gd name="T22" fmla="*/ 185 w 342"/>
                <a:gd name="T23" fmla="*/ 0 h 95"/>
                <a:gd name="T24" fmla="*/ 198 w 342"/>
                <a:gd name="T25" fmla="*/ 0 h 95"/>
                <a:gd name="T26" fmla="*/ 212 w 342"/>
                <a:gd name="T27" fmla="*/ 0 h 95"/>
                <a:gd name="T28" fmla="*/ 225 w 342"/>
                <a:gd name="T29" fmla="*/ 0 h 95"/>
                <a:gd name="T30" fmla="*/ 238 w 342"/>
                <a:gd name="T31" fmla="*/ 0 h 95"/>
                <a:gd name="T32" fmla="*/ 251 w 342"/>
                <a:gd name="T33" fmla="*/ 0 h 95"/>
                <a:gd name="T34" fmla="*/ 265 w 342"/>
                <a:gd name="T35" fmla="*/ 0 h 95"/>
                <a:gd name="T36" fmla="*/ 278 w 342"/>
                <a:gd name="T37" fmla="*/ 0 h 95"/>
                <a:gd name="T38" fmla="*/ 291 w 342"/>
                <a:gd name="T39" fmla="*/ 0 h 95"/>
                <a:gd name="T40" fmla="*/ 304 w 342"/>
                <a:gd name="T41" fmla="*/ 0 h 95"/>
                <a:gd name="T42" fmla="*/ 315 w 342"/>
                <a:gd name="T43" fmla="*/ 6 h 95"/>
                <a:gd name="T44" fmla="*/ 319 w 342"/>
                <a:gd name="T45" fmla="*/ 22 h 95"/>
                <a:gd name="T46" fmla="*/ 324 w 342"/>
                <a:gd name="T47" fmla="*/ 38 h 95"/>
                <a:gd name="T48" fmla="*/ 328 w 342"/>
                <a:gd name="T49" fmla="*/ 49 h 95"/>
                <a:gd name="T50" fmla="*/ 331 w 342"/>
                <a:gd name="T51" fmla="*/ 59 h 95"/>
                <a:gd name="T52" fmla="*/ 334 w 342"/>
                <a:gd name="T53" fmla="*/ 68 h 95"/>
                <a:gd name="T54" fmla="*/ 337 w 342"/>
                <a:gd name="T55" fmla="*/ 78 h 95"/>
                <a:gd name="T56" fmla="*/ 340 w 342"/>
                <a:gd name="T57" fmla="*/ 88 h 95"/>
                <a:gd name="T58" fmla="*/ 337 w 342"/>
                <a:gd name="T59" fmla="*/ 95 h 95"/>
                <a:gd name="T60" fmla="*/ 321 w 342"/>
                <a:gd name="T61" fmla="*/ 95 h 95"/>
                <a:gd name="T62" fmla="*/ 305 w 342"/>
                <a:gd name="T63" fmla="*/ 95 h 95"/>
                <a:gd name="T64" fmla="*/ 289 w 342"/>
                <a:gd name="T65" fmla="*/ 95 h 95"/>
                <a:gd name="T66" fmla="*/ 273 w 342"/>
                <a:gd name="T67" fmla="*/ 95 h 95"/>
                <a:gd name="T68" fmla="*/ 257 w 342"/>
                <a:gd name="T69" fmla="*/ 95 h 95"/>
                <a:gd name="T70" fmla="*/ 241 w 342"/>
                <a:gd name="T71" fmla="*/ 95 h 95"/>
                <a:gd name="T72" fmla="*/ 225 w 342"/>
                <a:gd name="T73" fmla="*/ 95 h 95"/>
                <a:gd name="T74" fmla="*/ 209 w 342"/>
                <a:gd name="T75" fmla="*/ 95 h 95"/>
                <a:gd name="T76" fmla="*/ 193 w 342"/>
                <a:gd name="T77" fmla="*/ 95 h 95"/>
                <a:gd name="T78" fmla="*/ 177 w 342"/>
                <a:gd name="T79" fmla="*/ 95 h 95"/>
                <a:gd name="T80" fmla="*/ 161 w 342"/>
                <a:gd name="T81" fmla="*/ 95 h 95"/>
                <a:gd name="T82" fmla="*/ 145 w 342"/>
                <a:gd name="T83" fmla="*/ 95 h 95"/>
                <a:gd name="T84" fmla="*/ 129 w 342"/>
                <a:gd name="T85" fmla="*/ 95 h 95"/>
                <a:gd name="T86" fmla="*/ 113 w 342"/>
                <a:gd name="T87" fmla="*/ 95 h 95"/>
                <a:gd name="T88" fmla="*/ 97 w 342"/>
                <a:gd name="T89" fmla="*/ 95 h 95"/>
                <a:gd name="T90" fmla="*/ 81 w 342"/>
                <a:gd name="T91" fmla="*/ 95 h 95"/>
                <a:gd name="T92" fmla="*/ 64 w 342"/>
                <a:gd name="T93" fmla="*/ 95 h 95"/>
                <a:gd name="T94" fmla="*/ 48 w 342"/>
                <a:gd name="T95" fmla="*/ 95 h 95"/>
                <a:gd name="T96" fmla="*/ 32 w 342"/>
                <a:gd name="T97" fmla="*/ 95 h 95"/>
                <a:gd name="T98" fmla="*/ 16 w 342"/>
                <a:gd name="T99" fmla="*/ 95 h 95"/>
                <a:gd name="T100" fmla="*/ 0 w 342"/>
                <a:gd name="T101" fmla="*/ 95 h 95"/>
                <a:gd name="T102" fmla="*/ 3 w 342"/>
                <a:gd name="T103" fmla="*/ 85 h 95"/>
                <a:gd name="T104" fmla="*/ 6 w 342"/>
                <a:gd name="T105" fmla="*/ 75 h 95"/>
                <a:gd name="T106" fmla="*/ 9 w 342"/>
                <a:gd name="T107" fmla="*/ 65 h 95"/>
                <a:gd name="T108" fmla="*/ 13 w 342"/>
                <a:gd name="T109" fmla="*/ 55 h 95"/>
                <a:gd name="T110" fmla="*/ 15 w 342"/>
                <a:gd name="T111" fmla="*/ 46 h 95"/>
                <a:gd name="T112" fmla="*/ 20 w 342"/>
                <a:gd name="T113" fmla="*/ 32 h 95"/>
                <a:gd name="T114" fmla="*/ 25 w 342"/>
                <a:gd name="T115" fmla="*/ 16 h 95"/>
                <a:gd name="T116" fmla="*/ 30 w 342"/>
                <a:gd name="T117" fmla="*/ 0 h 9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42"/>
                <a:gd name="T178" fmla="*/ 0 h 95"/>
                <a:gd name="T179" fmla="*/ 342 w 342"/>
                <a:gd name="T180" fmla="*/ 95 h 9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42" h="95">
                  <a:moveTo>
                    <a:pt x="30" y="0"/>
                  </a:move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close/>
                </a:path>
              </a:pathLst>
            </a:custGeom>
            <a:solidFill>
              <a:srgbClr val="FFCC66"/>
            </a:solidFill>
            <a:ln w="3175">
              <a:solidFill>
                <a:srgbClr val="000000"/>
              </a:solidFill>
              <a:round/>
              <a:headEnd/>
              <a:tailEnd/>
            </a:ln>
          </p:spPr>
          <p:txBody>
            <a:bodyPr/>
            <a:lstStyle/>
            <a:p>
              <a:endParaRPr lang="zh-CN" altLang="en-US"/>
            </a:p>
          </p:txBody>
        </p:sp>
        <p:sp>
          <p:nvSpPr>
            <p:cNvPr id="1232" name="Freeform 205"/>
            <p:cNvSpPr>
              <a:spLocks noChangeAspect="1"/>
            </p:cNvSpPr>
            <p:nvPr/>
          </p:nvSpPr>
          <p:spPr bwMode="auto">
            <a:xfrm>
              <a:off x="3916" y="2702"/>
              <a:ext cx="442" cy="83"/>
            </a:xfrm>
            <a:custGeom>
              <a:avLst/>
              <a:gdLst>
                <a:gd name="T0" fmla="*/ 34 w 342"/>
                <a:gd name="T1" fmla="*/ 0 h 95"/>
                <a:gd name="T2" fmla="*/ 47 w 342"/>
                <a:gd name="T3" fmla="*/ 0 h 95"/>
                <a:gd name="T4" fmla="*/ 60 w 342"/>
                <a:gd name="T5" fmla="*/ 0 h 95"/>
                <a:gd name="T6" fmla="*/ 74 w 342"/>
                <a:gd name="T7" fmla="*/ 0 h 95"/>
                <a:gd name="T8" fmla="*/ 88 w 342"/>
                <a:gd name="T9" fmla="*/ 0 h 95"/>
                <a:gd name="T10" fmla="*/ 101 w 342"/>
                <a:gd name="T11" fmla="*/ 0 h 95"/>
                <a:gd name="T12" fmla="*/ 114 w 342"/>
                <a:gd name="T13" fmla="*/ 0 h 95"/>
                <a:gd name="T14" fmla="*/ 128 w 342"/>
                <a:gd name="T15" fmla="*/ 0 h 95"/>
                <a:gd name="T16" fmla="*/ 141 w 342"/>
                <a:gd name="T17" fmla="*/ 0 h 95"/>
                <a:gd name="T18" fmla="*/ 154 w 342"/>
                <a:gd name="T19" fmla="*/ 0 h 95"/>
                <a:gd name="T20" fmla="*/ 167 w 342"/>
                <a:gd name="T21" fmla="*/ 0 h 95"/>
                <a:gd name="T22" fmla="*/ 176 w 342"/>
                <a:gd name="T23" fmla="*/ 0 h 95"/>
                <a:gd name="T24" fmla="*/ 190 w 342"/>
                <a:gd name="T25" fmla="*/ 0 h 95"/>
                <a:gd name="T26" fmla="*/ 203 w 342"/>
                <a:gd name="T27" fmla="*/ 0 h 95"/>
                <a:gd name="T28" fmla="*/ 216 w 342"/>
                <a:gd name="T29" fmla="*/ 0 h 95"/>
                <a:gd name="T30" fmla="*/ 229 w 342"/>
                <a:gd name="T31" fmla="*/ 0 h 95"/>
                <a:gd name="T32" fmla="*/ 242 w 342"/>
                <a:gd name="T33" fmla="*/ 0 h 95"/>
                <a:gd name="T34" fmla="*/ 256 w 342"/>
                <a:gd name="T35" fmla="*/ 0 h 95"/>
                <a:gd name="T36" fmla="*/ 269 w 342"/>
                <a:gd name="T37" fmla="*/ 0 h 95"/>
                <a:gd name="T38" fmla="*/ 282 w 342"/>
                <a:gd name="T39" fmla="*/ 0 h 95"/>
                <a:gd name="T40" fmla="*/ 296 w 342"/>
                <a:gd name="T41" fmla="*/ 0 h 95"/>
                <a:gd name="T42" fmla="*/ 309 w 342"/>
                <a:gd name="T43" fmla="*/ 0 h 95"/>
                <a:gd name="T44" fmla="*/ 315 w 342"/>
                <a:gd name="T45" fmla="*/ 6 h 95"/>
                <a:gd name="T46" fmla="*/ 319 w 342"/>
                <a:gd name="T47" fmla="*/ 22 h 95"/>
                <a:gd name="T48" fmla="*/ 324 w 342"/>
                <a:gd name="T49" fmla="*/ 38 h 95"/>
                <a:gd name="T50" fmla="*/ 327 w 342"/>
                <a:gd name="T51" fmla="*/ 46 h 95"/>
                <a:gd name="T52" fmla="*/ 330 w 342"/>
                <a:gd name="T53" fmla="*/ 55 h 95"/>
                <a:gd name="T54" fmla="*/ 333 w 342"/>
                <a:gd name="T55" fmla="*/ 65 h 95"/>
                <a:gd name="T56" fmla="*/ 336 w 342"/>
                <a:gd name="T57" fmla="*/ 75 h 95"/>
                <a:gd name="T58" fmla="*/ 339 w 342"/>
                <a:gd name="T59" fmla="*/ 85 h 95"/>
                <a:gd name="T60" fmla="*/ 342 w 342"/>
                <a:gd name="T61" fmla="*/ 95 h 95"/>
                <a:gd name="T62" fmla="*/ 331 w 342"/>
                <a:gd name="T63" fmla="*/ 95 h 95"/>
                <a:gd name="T64" fmla="*/ 315 w 342"/>
                <a:gd name="T65" fmla="*/ 95 h 95"/>
                <a:gd name="T66" fmla="*/ 299 w 342"/>
                <a:gd name="T67" fmla="*/ 95 h 95"/>
                <a:gd name="T68" fmla="*/ 283 w 342"/>
                <a:gd name="T69" fmla="*/ 95 h 95"/>
                <a:gd name="T70" fmla="*/ 267 w 342"/>
                <a:gd name="T71" fmla="*/ 95 h 95"/>
                <a:gd name="T72" fmla="*/ 251 w 342"/>
                <a:gd name="T73" fmla="*/ 95 h 95"/>
                <a:gd name="T74" fmla="*/ 235 w 342"/>
                <a:gd name="T75" fmla="*/ 95 h 95"/>
                <a:gd name="T76" fmla="*/ 219 w 342"/>
                <a:gd name="T77" fmla="*/ 95 h 95"/>
                <a:gd name="T78" fmla="*/ 203 w 342"/>
                <a:gd name="T79" fmla="*/ 95 h 95"/>
                <a:gd name="T80" fmla="*/ 187 w 342"/>
                <a:gd name="T81" fmla="*/ 95 h 95"/>
                <a:gd name="T82" fmla="*/ 171 w 342"/>
                <a:gd name="T83" fmla="*/ 95 h 95"/>
                <a:gd name="T84" fmla="*/ 161 w 342"/>
                <a:gd name="T85" fmla="*/ 95 h 95"/>
                <a:gd name="T86" fmla="*/ 145 w 342"/>
                <a:gd name="T87" fmla="*/ 95 h 95"/>
                <a:gd name="T88" fmla="*/ 129 w 342"/>
                <a:gd name="T89" fmla="*/ 95 h 95"/>
                <a:gd name="T90" fmla="*/ 113 w 342"/>
                <a:gd name="T91" fmla="*/ 95 h 95"/>
                <a:gd name="T92" fmla="*/ 97 w 342"/>
                <a:gd name="T93" fmla="*/ 95 h 95"/>
                <a:gd name="T94" fmla="*/ 81 w 342"/>
                <a:gd name="T95" fmla="*/ 95 h 95"/>
                <a:gd name="T96" fmla="*/ 64 w 342"/>
                <a:gd name="T97" fmla="*/ 95 h 95"/>
                <a:gd name="T98" fmla="*/ 48 w 342"/>
                <a:gd name="T99" fmla="*/ 95 h 95"/>
                <a:gd name="T100" fmla="*/ 32 w 342"/>
                <a:gd name="T101" fmla="*/ 95 h 95"/>
                <a:gd name="T102" fmla="*/ 16 w 342"/>
                <a:gd name="T103" fmla="*/ 95 h 95"/>
                <a:gd name="T104" fmla="*/ 0 w 342"/>
                <a:gd name="T105" fmla="*/ 95 h 95"/>
                <a:gd name="T106" fmla="*/ 2 w 342"/>
                <a:gd name="T107" fmla="*/ 88 h 95"/>
                <a:gd name="T108" fmla="*/ 5 w 342"/>
                <a:gd name="T109" fmla="*/ 78 h 95"/>
                <a:gd name="T110" fmla="*/ 8 w 342"/>
                <a:gd name="T111" fmla="*/ 68 h 95"/>
                <a:gd name="T112" fmla="*/ 11 w 342"/>
                <a:gd name="T113" fmla="*/ 59 h 95"/>
                <a:gd name="T114" fmla="*/ 14 w 342"/>
                <a:gd name="T115" fmla="*/ 49 h 95"/>
                <a:gd name="T116" fmla="*/ 16 w 342"/>
                <a:gd name="T117" fmla="*/ 44 h 95"/>
                <a:gd name="T118" fmla="*/ 21 w 342"/>
                <a:gd name="T119" fmla="*/ 26 h 95"/>
                <a:gd name="T120" fmla="*/ 26 w 342"/>
                <a:gd name="T121" fmla="*/ 10 h 9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42"/>
                <a:gd name="T184" fmla="*/ 0 h 95"/>
                <a:gd name="T185" fmla="*/ 342 w 342"/>
                <a:gd name="T186" fmla="*/ 95 h 9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42" h="95">
                  <a:moveTo>
                    <a:pt x="30" y="0"/>
                  </a:moveTo>
                  <a:lnTo>
                    <a:pt x="30" y="0"/>
                  </a:ln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path>
              </a:pathLst>
            </a:custGeom>
            <a:solidFill>
              <a:srgbClr val="FFCC66"/>
            </a:solidFill>
            <a:ln w="3175">
              <a:solidFill>
                <a:srgbClr val="000000"/>
              </a:solidFill>
              <a:round/>
              <a:headEnd/>
              <a:tailEnd/>
            </a:ln>
          </p:spPr>
          <p:txBody>
            <a:bodyPr/>
            <a:lstStyle/>
            <a:p>
              <a:endParaRPr lang="zh-CN" altLang="en-US"/>
            </a:p>
          </p:txBody>
        </p:sp>
        <p:sp>
          <p:nvSpPr>
            <p:cNvPr id="1233" name="Freeform 206"/>
            <p:cNvSpPr>
              <a:spLocks noChangeAspect="1"/>
            </p:cNvSpPr>
            <p:nvPr/>
          </p:nvSpPr>
          <p:spPr bwMode="auto">
            <a:xfrm>
              <a:off x="3937" y="2767"/>
              <a:ext cx="400" cy="2"/>
            </a:xfrm>
            <a:custGeom>
              <a:avLst/>
              <a:gdLst>
                <a:gd name="T0" fmla="*/ 5 w 308"/>
                <a:gd name="T1" fmla="*/ 0 h 2"/>
                <a:gd name="T2" fmla="*/ 14 w 308"/>
                <a:gd name="T3" fmla="*/ 0 h 2"/>
                <a:gd name="T4" fmla="*/ 24 w 308"/>
                <a:gd name="T5" fmla="*/ 0 h 2"/>
                <a:gd name="T6" fmla="*/ 33 w 308"/>
                <a:gd name="T7" fmla="*/ 0 h 2"/>
                <a:gd name="T8" fmla="*/ 43 w 308"/>
                <a:gd name="T9" fmla="*/ 0 h 2"/>
                <a:gd name="T10" fmla="*/ 53 w 308"/>
                <a:gd name="T11" fmla="*/ 0 h 2"/>
                <a:gd name="T12" fmla="*/ 63 w 308"/>
                <a:gd name="T13" fmla="*/ 0 h 2"/>
                <a:gd name="T14" fmla="*/ 73 w 308"/>
                <a:gd name="T15" fmla="*/ 0 h 2"/>
                <a:gd name="T16" fmla="*/ 82 w 308"/>
                <a:gd name="T17" fmla="*/ 0 h 2"/>
                <a:gd name="T18" fmla="*/ 92 w 308"/>
                <a:gd name="T19" fmla="*/ 0 h 2"/>
                <a:gd name="T20" fmla="*/ 101 w 308"/>
                <a:gd name="T21" fmla="*/ 0 h 2"/>
                <a:gd name="T22" fmla="*/ 111 w 308"/>
                <a:gd name="T23" fmla="*/ 0 h 2"/>
                <a:gd name="T24" fmla="*/ 121 w 308"/>
                <a:gd name="T25" fmla="*/ 0 h 2"/>
                <a:gd name="T26" fmla="*/ 130 w 308"/>
                <a:gd name="T27" fmla="*/ 0 h 2"/>
                <a:gd name="T28" fmla="*/ 140 w 308"/>
                <a:gd name="T29" fmla="*/ 0 h 2"/>
                <a:gd name="T30" fmla="*/ 149 w 308"/>
                <a:gd name="T31" fmla="*/ 0 h 2"/>
                <a:gd name="T32" fmla="*/ 159 w 308"/>
                <a:gd name="T33" fmla="*/ 0 h 2"/>
                <a:gd name="T34" fmla="*/ 168 w 308"/>
                <a:gd name="T35" fmla="*/ 0 h 2"/>
                <a:gd name="T36" fmla="*/ 178 w 308"/>
                <a:gd name="T37" fmla="*/ 0 h 2"/>
                <a:gd name="T38" fmla="*/ 188 w 308"/>
                <a:gd name="T39" fmla="*/ 0 h 2"/>
                <a:gd name="T40" fmla="*/ 197 w 308"/>
                <a:gd name="T41" fmla="*/ 0 h 2"/>
                <a:gd name="T42" fmla="*/ 207 w 308"/>
                <a:gd name="T43" fmla="*/ 0 h 2"/>
                <a:gd name="T44" fmla="*/ 216 w 308"/>
                <a:gd name="T45" fmla="*/ 0 h 2"/>
                <a:gd name="T46" fmla="*/ 226 w 308"/>
                <a:gd name="T47" fmla="*/ 0 h 2"/>
                <a:gd name="T48" fmla="*/ 236 w 308"/>
                <a:gd name="T49" fmla="*/ 0 h 2"/>
                <a:gd name="T50" fmla="*/ 245 w 308"/>
                <a:gd name="T51" fmla="*/ 0 h 2"/>
                <a:gd name="T52" fmla="*/ 255 w 308"/>
                <a:gd name="T53" fmla="*/ 0 h 2"/>
                <a:gd name="T54" fmla="*/ 264 w 308"/>
                <a:gd name="T55" fmla="*/ 0 h 2"/>
                <a:gd name="T56" fmla="*/ 274 w 308"/>
                <a:gd name="T57" fmla="*/ 0 h 2"/>
                <a:gd name="T58" fmla="*/ 284 w 308"/>
                <a:gd name="T59" fmla="*/ 0 h 2"/>
                <a:gd name="T60" fmla="*/ 293 w 308"/>
                <a:gd name="T61" fmla="*/ 0 h 2"/>
                <a:gd name="T62" fmla="*/ 303 w 308"/>
                <a:gd name="T63" fmla="*/ 0 h 2"/>
                <a:gd name="T64" fmla="*/ 0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34" name="Freeform 207"/>
            <p:cNvSpPr>
              <a:spLocks noChangeAspect="1"/>
            </p:cNvSpPr>
            <p:nvPr/>
          </p:nvSpPr>
          <p:spPr bwMode="auto">
            <a:xfrm>
              <a:off x="3937" y="2767"/>
              <a:ext cx="400" cy="2"/>
            </a:xfrm>
            <a:custGeom>
              <a:avLst/>
              <a:gdLst>
                <a:gd name="T0" fmla="*/ 0 w 308"/>
                <a:gd name="T1" fmla="*/ 0 h 2"/>
                <a:gd name="T2" fmla="*/ 9 w 308"/>
                <a:gd name="T3" fmla="*/ 0 h 2"/>
                <a:gd name="T4" fmla="*/ 19 w 308"/>
                <a:gd name="T5" fmla="*/ 0 h 2"/>
                <a:gd name="T6" fmla="*/ 29 w 308"/>
                <a:gd name="T7" fmla="*/ 0 h 2"/>
                <a:gd name="T8" fmla="*/ 38 w 308"/>
                <a:gd name="T9" fmla="*/ 0 h 2"/>
                <a:gd name="T10" fmla="*/ 48 w 308"/>
                <a:gd name="T11" fmla="*/ 0 h 2"/>
                <a:gd name="T12" fmla="*/ 57 w 308"/>
                <a:gd name="T13" fmla="*/ 0 h 2"/>
                <a:gd name="T14" fmla="*/ 68 w 308"/>
                <a:gd name="T15" fmla="*/ 0 h 2"/>
                <a:gd name="T16" fmla="*/ 77 w 308"/>
                <a:gd name="T17" fmla="*/ 0 h 2"/>
                <a:gd name="T18" fmla="*/ 87 w 308"/>
                <a:gd name="T19" fmla="*/ 0 h 2"/>
                <a:gd name="T20" fmla="*/ 97 w 308"/>
                <a:gd name="T21" fmla="*/ 0 h 2"/>
                <a:gd name="T22" fmla="*/ 106 w 308"/>
                <a:gd name="T23" fmla="*/ 0 h 2"/>
                <a:gd name="T24" fmla="*/ 116 w 308"/>
                <a:gd name="T25" fmla="*/ 0 h 2"/>
                <a:gd name="T26" fmla="*/ 125 w 308"/>
                <a:gd name="T27" fmla="*/ 0 h 2"/>
                <a:gd name="T28" fmla="*/ 135 w 308"/>
                <a:gd name="T29" fmla="*/ 0 h 2"/>
                <a:gd name="T30" fmla="*/ 145 w 308"/>
                <a:gd name="T31" fmla="*/ 0 h 2"/>
                <a:gd name="T32" fmla="*/ 154 w 308"/>
                <a:gd name="T33" fmla="*/ 0 h 2"/>
                <a:gd name="T34" fmla="*/ 159 w 308"/>
                <a:gd name="T35" fmla="*/ 0 h 2"/>
                <a:gd name="T36" fmla="*/ 168 w 308"/>
                <a:gd name="T37" fmla="*/ 0 h 2"/>
                <a:gd name="T38" fmla="*/ 178 w 308"/>
                <a:gd name="T39" fmla="*/ 0 h 2"/>
                <a:gd name="T40" fmla="*/ 188 w 308"/>
                <a:gd name="T41" fmla="*/ 0 h 2"/>
                <a:gd name="T42" fmla="*/ 197 w 308"/>
                <a:gd name="T43" fmla="*/ 0 h 2"/>
                <a:gd name="T44" fmla="*/ 207 w 308"/>
                <a:gd name="T45" fmla="*/ 0 h 2"/>
                <a:gd name="T46" fmla="*/ 216 w 308"/>
                <a:gd name="T47" fmla="*/ 0 h 2"/>
                <a:gd name="T48" fmla="*/ 226 w 308"/>
                <a:gd name="T49" fmla="*/ 0 h 2"/>
                <a:gd name="T50" fmla="*/ 236 w 308"/>
                <a:gd name="T51" fmla="*/ 0 h 2"/>
                <a:gd name="T52" fmla="*/ 245 w 308"/>
                <a:gd name="T53" fmla="*/ 0 h 2"/>
                <a:gd name="T54" fmla="*/ 255 w 308"/>
                <a:gd name="T55" fmla="*/ 0 h 2"/>
                <a:gd name="T56" fmla="*/ 264 w 308"/>
                <a:gd name="T57" fmla="*/ 0 h 2"/>
                <a:gd name="T58" fmla="*/ 274 w 308"/>
                <a:gd name="T59" fmla="*/ 0 h 2"/>
                <a:gd name="T60" fmla="*/ 284 w 308"/>
                <a:gd name="T61" fmla="*/ 0 h 2"/>
                <a:gd name="T62" fmla="*/ 293 w 308"/>
                <a:gd name="T63" fmla="*/ 0 h 2"/>
                <a:gd name="T64" fmla="*/ 303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0" y="0"/>
                  </a:ln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path>
              </a:pathLst>
            </a:custGeom>
            <a:solidFill>
              <a:srgbClr val="FFCC66"/>
            </a:solidFill>
            <a:ln w="3175">
              <a:solidFill>
                <a:srgbClr val="000000"/>
              </a:solidFill>
              <a:round/>
              <a:headEnd/>
              <a:tailEnd/>
            </a:ln>
          </p:spPr>
          <p:txBody>
            <a:bodyPr/>
            <a:lstStyle/>
            <a:p>
              <a:endParaRPr lang="zh-CN" altLang="en-US"/>
            </a:p>
          </p:txBody>
        </p:sp>
        <p:sp>
          <p:nvSpPr>
            <p:cNvPr id="1235" name="Freeform 208"/>
            <p:cNvSpPr>
              <a:spLocks noChangeAspect="1"/>
            </p:cNvSpPr>
            <p:nvPr/>
          </p:nvSpPr>
          <p:spPr bwMode="auto">
            <a:xfrm>
              <a:off x="3950" y="2736"/>
              <a:ext cx="374" cy="2"/>
            </a:xfrm>
            <a:custGeom>
              <a:avLst/>
              <a:gdLst>
                <a:gd name="T0" fmla="*/ 4 w 288"/>
                <a:gd name="T1" fmla="*/ 0 h 2"/>
                <a:gd name="T2" fmla="*/ 13 w 288"/>
                <a:gd name="T3" fmla="*/ 0 h 2"/>
                <a:gd name="T4" fmla="*/ 22 w 288"/>
                <a:gd name="T5" fmla="*/ 0 h 2"/>
                <a:gd name="T6" fmla="*/ 31 w 288"/>
                <a:gd name="T7" fmla="*/ 0 h 2"/>
                <a:gd name="T8" fmla="*/ 40 w 288"/>
                <a:gd name="T9" fmla="*/ 0 h 2"/>
                <a:gd name="T10" fmla="*/ 49 w 288"/>
                <a:gd name="T11" fmla="*/ 0 h 2"/>
                <a:gd name="T12" fmla="*/ 59 w 288"/>
                <a:gd name="T13" fmla="*/ 0 h 2"/>
                <a:gd name="T14" fmla="*/ 68 w 288"/>
                <a:gd name="T15" fmla="*/ 0 h 2"/>
                <a:gd name="T16" fmla="*/ 77 w 288"/>
                <a:gd name="T17" fmla="*/ 0 h 2"/>
                <a:gd name="T18" fmla="*/ 86 w 288"/>
                <a:gd name="T19" fmla="*/ 0 h 2"/>
                <a:gd name="T20" fmla="*/ 95 w 288"/>
                <a:gd name="T21" fmla="*/ 0 h 2"/>
                <a:gd name="T22" fmla="*/ 104 w 288"/>
                <a:gd name="T23" fmla="*/ 0 h 2"/>
                <a:gd name="T24" fmla="*/ 113 w 288"/>
                <a:gd name="T25" fmla="*/ 0 h 2"/>
                <a:gd name="T26" fmla="*/ 122 w 288"/>
                <a:gd name="T27" fmla="*/ 0 h 2"/>
                <a:gd name="T28" fmla="*/ 131 w 288"/>
                <a:gd name="T29" fmla="*/ 0 h 2"/>
                <a:gd name="T30" fmla="*/ 140 w 288"/>
                <a:gd name="T31" fmla="*/ 0 h 2"/>
                <a:gd name="T32" fmla="*/ 149 w 288"/>
                <a:gd name="T33" fmla="*/ 0 h 2"/>
                <a:gd name="T34" fmla="*/ 158 w 288"/>
                <a:gd name="T35" fmla="*/ 0 h 2"/>
                <a:gd name="T36" fmla="*/ 167 w 288"/>
                <a:gd name="T37" fmla="*/ 0 h 2"/>
                <a:gd name="T38" fmla="*/ 176 w 288"/>
                <a:gd name="T39" fmla="*/ 0 h 2"/>
                <a:gd name="T40" fmla="*/ 185 w 288"/>
                <a:gd name="T41" fmla="*/ 0 h 2"/>
                <a:gd name="T42" fmla="*/ 194 w 288"/>
                <a:gd name="T43" fmla="*/ 0 h 2"/>
                <a:gd name="T44" fmla="*/ 203 w 288"/>
                <a:gd name="T45" fmla="*/ 0 h 2"/>
                <a:gd name="T46" fmla="*/ 211 w 288"/>
                <a:gd name="T47" fmla="*/ 0 h 2"/>
                <a:gd name="T48" fmla="*/ 220 w 288"/>
                <a:gd name="T49" fmla="*/ 0 h 2"/>
                <a:gd name="T50" fmla="*/ 229 w 288"/>
                <a:gd name="T51" fmla="*/ 0 h 2"/>
                <a:gd name="T52" fmla="*/ 238 w 288"/>
                <a:gd name="T53" fmla="*/ 0 h 2"/>
                <a:gd name="T54" fmla="*/ 247 w 288"/>
                <a:gd name="T55" fmla="*/ 0 h 2"/>
                <a:gd name="T56" fmla="*/ 256 w 288"/>
                <a:gd name="T57" fmla="*/ 0 h 2"/>
                <a:gd name="T58" fmla="*/ 265 w 288"/>
                <a:gd name="T59" fmla="*/ 0 h 2"/>
                <a:gd name="T60" fmla="*/ 274 w 288"/>
                <a:gd name="T61" fmla="*/ 0 h 2"/>
                <a:gd name="T62" fmla="*/ 283 w 288"/>
                <a:gd name="T63" fmla="*/ 0 h 2"/>
                <a:gd name="T64" fmla="*/ 0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36" name="Freeform 209"/>
            <p:cNvSpPr>
              <a:spLocks noChangeAspect="1"/>
            </p:cNvSpPr>
            <p:nvPr/>
          </p:nvSpPr>
          <p:spPr bwMode="auto">
            <a:xfrm>
              <a:off x="3950" y="2736"/>
              <a:ext cx="374" cy="2"/>
            </a:xfrm>
            <a:custGeom>
              <a:avLst/>
              <a:gdLst>
                <a:gd name="T0" fmla="*/ 0 w 288"/>
                <a:gd name="T1" fmla="*/ 0 h 2"/>
                <a:gd name="T2" fmla="*/ 9 w 288"/>
                <a:gd name="T3" fmla="*/ 0 h 2"/>
                <a:gd name="T4" fmla="*/ 18 w 288"/>
                <a:gd name="T5" fmla="*/ 0 h 2"/>
                <a:gd name="T6" fmla="*/ 27 w 288"/>
                <a:gd name="T7" fmla="*/ 0 h 2"/>
                <a:gd name="T8" fmla="*/ 36 w 288"/>
                <a:gd name="T9" fmla="*/ 0 h 2"/>
                <a:gd name="T10" fmla="*/ 45 w 288"/>
                <a:gd name="T11" fmla="*/ 0 h 2"/>
                <a:gd name="T12" fmla="*/ 55 w 288"/>
                <a:gd name="T13" fmla="*/ 0 h 2"/>
                <a:gd name="T14" fmla="*/ 63 w 288"/>
                <a:gd name="T15" fmla="*/ 0 h 2"/>
                <a:gd name="T16" fmla="*/ 72 w 288"/>
                <a:gd name="T17" fmla="*/ 0 h 2"/>
                <a:gd name="T18" fmla="*/ 81 w 288"/>
                <a:gd name="T19" fmla="*/ 0 h 2"/>
                <a:gd name="T20" fmla="*/ 90 w 288"/>
                <a:gd name="T21" fmla="*/ 0 h 2"/>
                <a:gd name="T22" fmla="*/ 99 w 288"/>
                <a:gd name="T23" fmla="*/ 0 h 2"/>
                <a:gd name="T24" fmla="*/ 108 w 288"/>
                <a:gd name="T25" fmla="*/ 0 h 2"/>
                <a:gd name="T26" fmla="*/ 117 w 288"/>
                <a:gd name="T27" fmla="*/ 0 h 2"/>
                <a:gd name="T28" fmla="*/ 126 w 288"/>
                <a:gd name="T29" fmla="*/ 0 h 2"/>
                <a:gd name="T30" fmla="*/ 135 w 288"/>
                <a:gd name="T31" fmla="*/ 0 h 2"/>
                <a:gd name="T32" fmla="*/ 144 w 288"/>
                <a:gd name="T33" fmla="*/ 0 h 2"/>
                <a:gd name="T34" fmla="*/ 149 w 288"/>
                <a:gd name="T35" fmla="*/ 0 h 2"/>
                <a:gd name="T36" fmla="*/ 158 w 288"/>
                <a:gd name="T37" fmla="*/ 0 h 2"/>
                <a:gd name="T38" fmla="*/ 167 w 288"/>
                <a:gd name="T39" fmla="*/ 0 h 2"/>
                <a:gd name="T40" fmla="*/ 176 w 288"/>
                <a:gd name="T41" fmla="*/ 0 h 2"/>
                <a:gd name="T42" fmla="*/ 185 w 288"/>
                <a:gd name="T43" fmla="*/ 0 h 2"/>
                <a:gd name="T44" fmla="*/ 194 w 288"/>
                <a:gd name="T45" fmla="*/ 0 h 2"/>
                <a:gd name="T46" fmla="*/ 203 w 288"/>
                <a:gd name="T47" fmla="*/ 0 h 2"/>
                <a:gd name="T48" fmla="*/ 211 w 288"/>
                <a:gd name="T49" fmla="*/ 0 h 2"/>
                <a:gd name="T50" fmla="*/ 220 w 288"/>
                <a:gd name="T51" fmla="*/ 0 h 2"/>
                <a:gd name="T52" fmla="*/ 229 w 288"/>
                <a:gd name="T53" fmla="*/ 0 h 2"/>
                <a:gd name="T54" fmla="*/ 238 w 288"/>
                <a:gd name="T55" fmla="*/ 0 h 2"/>
                <a:gd name="T56" fmla="*/ 247 w 288"/>
                <a:gd name="T57" fmla="*/ 0 h 2"/>
                <a:gd name="T58" fmla="*/ 256 w 288"/>
                <a:gd name="T59" fmla="*/ 0 h 2"/>
                <a:gd name="T60" fmla="*/ 265 w 288"/>
                <a:gd name="T61" fmla="*/ 0 h 2"/>
                <a:gd name="T62" fmla="*/ 274 w 288"/>
                <a:gd name="T63" fmla="*/ 0 h 2"/>
                <a:gd name="T64" fmla="*/ 283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0" y="0"/>
                  </a:ln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path>
              </a:pathLst>
            </a:custGeom>
            <a:solidFill>
              <a:srgbClr val="FFFFFF"/>
            </a:solidFill>
            <a:ln w="3175">
              <a:solidFill>
                <a:srgbClr val="000000"/>
              </a:solidFill>
              <a:round/>
              <a:headEnd/>
              <a:tailEnd/>
            </a:ln>
          </p:spPr>
          <p:txBody>
            <a:bodyPr/>
            <a:lstStyle/>
            <a:p>
              <a:endParaRPr lang="zh-CN" altLang="en-US"/>
            </a:p>
          </p:txBody>
        </p:sp>
        <p:sp>
          <p:nvSpPr>
            <p:cNvPr id="1237" name="Freeform 210"/>
            <p:cNvSpPr>
              <a:spLocks noChangeAspect="1"/>
            </p:cNvSpPr>
            <p:nvPr/>
          </p:nvSpPr>
          <p:spPr bwMode="auto">
            <a:xfrm>
              <a:off x="3945" y="2751"/>
              <a:ext cx="384" cy="3"/>
            </a:xfrm>
            <a:custGeom>
              <a:avLst/>
              <a:gdLst>
                <a:gd name="T0" fmla="*/ 5 w 297"/>
                <a:gd name="T1" fmla="*/ 0 h 3"/>
                <a:gd name="T2" fmla="*/ 14 w 297"/>
                <a:gd name="T3" fmla="*/ 0 h 3"/>
                <a:gd name="T4" fmla="*/ 23 w 297"/>
                <a:gd name="T5" fmla="*/ 0 h 3"/>
                <a:gd name="T6" fmla="*/ 33 w 297"/>
                <a:gd name="T7" fmla="*/ 0 h 3"/>
                <a:gd name="T8" fmla="*/ 42 w 297"/>
                <a:gd name="T9" fmla="*/ 0 h 3"/>
                <a:gd name="T10" fmla="*/ 51 w 297"/>
                <a:gd name="T11" fmla="*/ 0 h 3"/>
                <a:gd name="T12" fmla="*/ 61 w 297"/>
                <a:gd name="T13" fmla="*/ 0 h 3"/>
                <a:gd name="T14" fmla="*/ 71 w 297"/>
                <a:gd name="T15" fmla="*/ 0 h 3"/>
                <a:gd name="T16" fmla="*/ 80 w 297"/>
                <a:gd name="T17" fmla="*/ 0 h 3"/>
                <a:gd name="T18" fmla="*/ 89 w 297"/>
                <a:gd name="T19" fmla="*/ 0 h 3"/>
                <a:gd name="T20" fmla="*/ 98 w 297"/>
                <a:gd name="T21" fmla="*/ 0 h 3"/>
                <a:gd name="T22" fmla="*/ 108 w 297"/>
                <a:gd name="T23" fmla="*/ 0 h 3"/>
                <a:gd name="T24" fmla="*/ 117 w 297"/>
                <a:gd name="T25" fmla="*/ 0 h 3"/>
                <a:gd name="T26" fmla="*/ 126 w 297"/>
                <a:gd name="T27" fmla="*/ 0 h 3"/>
                <a:gd name="T28" fmla="*/ 136 w 297"/>
                <a:gd name="T29" fmla="*/ 0 h 3"/>
                <a:gd name="T30" fmla="*/ 145 w 297"/>
                <a:gd name="T31" fmla="*/ 0 h 3"/>
                <a:gd name="T32" fmla="*/ 154 w 297"/>
                <a:gd name="T33" fmla="*/ 0 h 3"/>
                <a:gd name="T34" fmla="*/ 163 w 297"/>
                <a:gd name="T35" fmla="*/ 0 h 3"/>
                <a:gd name="T36" fmla="*/ 172 w 297"/>
                <a:gd name="T37" fmla="*/ 0 h 3"/>
                <a:gd name="T38" fmla="*/ 182 w 297"/>
                <a:gd name="T39" fmla="*/ 0 h 3"/>
                <a:gd name="T40" fmla="*/ 191 w 297"/>
                <a:gd name="T41" fmla="*/ 0 h 3"/>
                <a:gd name="T42" fmla="*/ 200 w 297"/>
                <a:gd name="T43" fmla="*/ 0 h 3"/>
                <a:gd name="T44" fmla="*/ 209 w 297"/>
                <a:gd name="T45" fmla="*/ 0 h 3"/>
                <a:gd name="T46" fmla="*/ 219 w 297"/>
                <a:gd name="T47" fmla="*/ 0 h 3"/>
                <a:gd name="T48" fmla="*/ 228 w 297"/>
                <a:gd name="T49" fmla="*/ 0 h 3"/>
                <a:gd name="T50" fmla="*/ 237 w 297"/>
                <a:gd name="T51" fmla="*/ 0 h 3"/>
                <a:gd name="T52" fmla="*/ 246 w 297"/>
                <a:gd name="T53" fmla="*/ 0 h 3"/>
                <a:gd name="T54" fmla="*/ 256 w 297"/>
                <a:gd name="T55" fmla="*/ 0 h 3"/>
                <a:gd name="T56" fmla="*/ 265 w 297"/>
                <a:gd name="T57" fmla="*/ 0 h 3"/>
                <a:gd name="T58" fmla="*/ 274 w 297"/>
                <a:gd name="T59" fmla="*/ 0 h 3"/>
                <a:gd name="T60" fmla="*/ 283 w 297"/>
                <a:gd name="T61" fmla="*/ 0 h 3"/>
                <a:gd name="T62" fmla="*/ 293 w 297"/>
                <a:gd name="T63" fmla="*/ 0 h 3"/>
                <a:gd name="T64" fmla="*/ 0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38" name="Freeform 211"/>
            <p:cNvSpPr>
              <a:spLocks noChangeAspect="1"/>
            </p:cNvSpPr>
            <p:nvPr/>
          </p:nvSpPr>
          <p:spPr bwMode="auto">
            <a:xfrm>
              <a:off x="3945" y="2751"/>
              <a:ext cx="384" cy="3"/>
            </a:xfrm>
            <a:custGeom>
              <a:avLst/>
              <a:gdLst>
                <a:gd name="T0" fmla="*/ 0 w 297"/>
                <a:gd name="T1" fmla="*/ 0 h 3"/>
                <a:gd name="T2" fmla="*/ 10 w 297"/>
                <a:gd name="T3" fmla="*/ 0 h 3"/>
                <a:gd name="T4" fmla="*/ 19 w 297"/>
                <a:gd name="T5" fmla="*/ 0 h 3"/>
                <a:gd name="T6" fmla="*/ 28 w 297"/>
                <a:gd name="T7" fmla="*/ 0 h 3"/>
                <a:gd name="T8" fmla="*/ 37 w 297"/>
                <a:gd name="T9" fmla="*/ 0 h 3"/>
                <a:gd name="T10" fmla="*/ 47 w 297"/>
                <a:gd name="T11" fmla="*/ 0 h 3"/>
                <a:gd name="T12" fmla="*/ 57 w 297"/>
                <a:gd name="T13" fmla="*/ 0 h 3"/>
                <a:gd name="T14" fmla="*/ 66 w 297"/>
                <a:gd name="T15" fmla="*/ 0 h 3"/>
                <a:gd name="T16" fmla="*/ 75 w 297"/>
                <a:gd name="T17" fmla="*/ 0 h 3"/>
                <a:gd name="T18" fmla="*/ 85 w 297"/>
                <a:gd name="T19" fmla="*/ 0 h 3"/>
                <a:gd name="T20" fmla="*/ 94 w 297"/>
                <a:gd name="T21" fmla="*/ 0 h 3"/>
                <a:gd name="T22" fmla="*/ 103 w 297"/>
                <a:gd name="T23" fmla="*/ 0 h 3"/>
                <a:gd name="T24" fmla="*/ 112 w 297"/>
                <a:gd name="T25" fmla="*/ 0 h 3"/>
                <a:gd name="T26" fmla="*/ 122 w 297"/>
                <a:gd name="T27" fmla="*/ 0 h 3"/>
                <a:gd name="T28" fmla="*/ 131 w 297"/>
                <a:gd name="T29" fmla="*/ 0 h 3"/>
                <a:gd name="T30" fmla="*/ 140 w 297"/>
                <a:gd name="T31" fmla="*/ 0 h 3"/>
                <a:gd name="T32" fmla="*/ 149 w 297"/>
                <a:gd name="T33" fmla="*/ 0 h 3"/>
                <a:gd name="T34" fmla="*/ 154 w 297"/>
                <a:gd name="T35" fmla="*/ 0 h 3"/>
                <a:gd name="T36" fmla="*/ 163 w 297"/>
                <a:gd name="T37" fmla="*/ 0 h 3"/>
                <a:gd name="T38" fmla="*/ 172 w 297"/>
                <a:gd name="T39" fmla="*/ 0 h 3"/>
                <a:gd name="T40" fmla="*/ 182 w 297"/>
                <a:gd name="T41" fmla="*/ 0 h 3"/>
                <a:gd name="T42" fmla="*/ 191 w 297"/>
                <a:gd name="T43" fmla="*/ 0 h 3"/>
                <a:gd name="T44" fmla="*/ 200 w 297"/>
                <a:gd name="T45" fmla="*/ 0 h 3"/>
                <a:gd name="T46" fmla="*/ 209 w 297"/>
                <a:gd name="T47" fmla="*/ 0 h 3"/>
                <a:gd name="T48" fmla="*/ 219 w 297"/>
                <a:gd name="T49" fmla="*/ 0 h 3"/>
                <a:gd name="T50" fmla="*/ 228 w 297"/>
                <a:gd name="T51" fmla="*/ 0 h 3"/>
                <a:gd name="T52" fmla="*/ 237 w 297"/>
                <a:gd name="T53" fmla="*/ 0 h 3"/>
                <a:gd name="T54" fmla="*/ 246 w 297"/>
                <a:gd name="T55" fmla="*/ 0 h 3"/>
                <a:gd name="T56" fmla="*/ 256 w 297"/>
                <a:gd name="T57" fmla="*/ 0 h 3"/>
                <a:gd name="T58" fmla="*/ 265 w 297"/>
                <a:gd name="T59" fmla="*/ 0 h 3"/>
                <a:gd name="T60" fmla="*/ 274 w 297"/>
                <a:gd name="T61" fmla="*/ 0 h 3"/>
                <a:gd name="T62" fmla="*/ 283 w 297"/>
                <a:gd name="T63" fmla="*/ 0 h 3"/>
                <a:gd name="T64" fmla="*/ 293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0" y="0"/>
                  </a:ln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path>
              </a:pathLst>
            </a:custGeom>
            <a:solidFill>
              <a:srgbClr val="FFCC66"/>
            </a:solidFill>
            <a:ln w="3175">
              <a:solidFill>
                <a:srgbClr val="000000"/>
              </a:solidFill>
              <a:round/>
              <a:headEnd/>
              <a:tailEnd/>
            </a:ln>
          </p:spPr>
          <p:txBody>
            <a:bodyPr/>
            <a:lstStyle/>
            <a:p>
              <a:endParaRPr lang="zh-CN" altLang="en-US"/>
            </a:p>
          </p:txBody>
        </p:sp>
        <p:sp>
          <p:nvSpPr>
            <p:cNvPr id="1239" name="Freeform 212"/>
            <p:cNvSpPr>
              <a:spLocks noChangeAspect="1"/>
            </p:cNvSpPr>
            <p:nvPr/>
          </p:nvSpPr>
          <p:spPr bwMode="auto">
            <a:xfrm>
              <a:off x="3958" y="2723"/>
              <a:ext cx="358" cy="2"/>
            </a:xfrm>
            <a:custGeom>
              <a:avLst/>
              <a:gdLst>
                <a:gd name="T0" fmla="*/ 4 w 278"/>
                <a:gd name="T1" fmla="*/ 0 h 2"/>
                <a:gd name="T2" fmla="*/ 13 w 278"/>
                <a:gd name="T3" fmla="*/ 0 h 2"/>
                <a:gd name="T4" fmla="*/ 21 w 278"/>
                <a:gd name="T5" fmla="*/ 0 h 2"/>
                <a:gd name="T6" fmla="*/ 30 w 278"/>
                <a:gd name="T7" fmla="*/ 0 h 2"/>
                <a:gd name="T8" fmla="*/ 39 w 278"/>
                <a:gd name="T9" fmla="*/ 0 h 2"/>
                <a:gd name="T10" fmla="*/ 48 w 278"/>
                <a:gd name="T11" fmla="*/ 0 h 2"/>
                <a:gd name="T12" fmla="*/ 57 w 278"/>
                <a:gd name="T13" fmla="*/ 0 h 2"/>
                <a:gd name="T14" fmla="*/ 66 w 278"/>
                <a:gd name="T15" fmla="*/ 0 h 2"/>
                <a:gd name="T16" fmla="*/ 75 w 278"/>
                <a:gd name="T17" fmla="*/ 0 h 2"/>
                <a:gd name="T18" fmla="*/ 83 w 278"/>
                <a:gd name="T19" fmla="*/ 0 h 2"/>
                <a:gd name="T20" fmla="*/ 92 w 278"/>
                <a:gd name="T21" fmla="*/ 0 h 2"/>
                <a:gd name="T22" fmla="*/ 100 w 278"/>
                <a:gd name="T23" fmla="*/ 0 h 2"/>
                <a:gd name="T24" fmla="*/ 109 w 278"/>
                <a:gd name="T25" fmla="*/ 0 h 2"/>
                <a:gd name="T26" fmla="*/ 118 w 278"/>
                <a:gd name="T27" fmla="*/ 0 h 2"/>
                <a:gd name="T28" fmla="*/ 126 w 278"/>
                <a:gd name="T29" fmla="*/ 0 h 2"/>
                <a:gd name="T30" fmla="*/ 135 w 278"/>
                <a:gd name="T31" fmla="*/ 0 h 2"/>
                <a:gd name="T32" fmla="*/ 144 w 278"/>
                <a:gd name="T33" fmla="*/ 0 h 2"/>
                <a:gd name="T34" fmla="*/ 152 w 278"/>
                <a:gd name="T35" fmla="*/ 0 h 2"/>
                <a:gd name="T36" fmla="*/ 161 w 278"/>
                <a:gd name="T37" fmla="*/ 0 h 2"/>
                <a:gd name="T38" fmla="*/ 170 w 278"/>
                <a:gd name="T39" fmla="*/ 0 h 2"/>
                <a:gd name="T40" fmla="*/ 178 w 278"/>
                <a:gd name="T41" fmla="*/ 0 h 2"/>
                <a:gd name="T42" fmla="*/ 187 w 278"/>
                <a:gd name="T43" fmla="*/ 0 h 2"/>
                <a:gd name="T44" fmla="*/ 196 w 278"/>
                <a:gd name="T45" fmla="*/ 0 h 2"/>
                <a:gd name="T46" fmla="*/ 204 w 278"/>
                <a:gd name="T47" fmla="*/ 0 h 2"/>
                <a:gd name="T48" fmla="*/ 213 w 278"/>
                <a:gd name="T49" fmla="*/ 0 h 2"/>
                <a:gd name="T50" fmla="*/ 222 w 278"/>
                <a:gd name="T51" fmla="*/ 0 h 2"/>
                <a:gd name="T52" fmla="*/ 230 w 278"/>
                <a:gd name="T53" fmla="*/ 0 h 2"/>
                <a:gd name="T54" fmla="*/ 239 w 278"/>
                <a:gd name="T55" fmla="*/ 0 h 2"/>
                <a:gd name="T56" fmla="*/ 248 w 278"/>
                <a:gd name="T57" fmla="*/ 0 h 2"/>
                <a:gd name="T58" fmla="*/ 256 w 278"/>
                <a:gd name="T59" fmla="*/ 0 h 2"/>
                <a:gd name="T60" fmla="*/ 265 w 278"/>
                <a:gd name="T61" fmla="*/ 0 h 2"/>
                <a:gd name="T62" fmla="*/ 274 w 278"/>
                <a:gd name="T63" fmla="*/ 0 h 2"/>
                <a:gd name="T64" fmla="*/ 0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240" name="Freeform 213"/>
            <p:cNvSpPr>
              <a:spLocks noChangeAspect="1"/>
            </p:cNvSpPr>
            <p:nvPr/>
          </p:nvSpPr>
          <p:spPr bwMode="auto">
            <a:xfrm>
              <a:off x="3958" y="2723"/>
              <a:ext cx="358" cy="2"/>
            </a:xfrm>
            <a:custGeom>
              <a:avLst/>
              <a:gdLst>
                <a:gd name="T0" fmla="*/ 0 w 278"/>
                <a:gd name="T1" fmla="*/ 0 h 2"/>
                <a:gd name="T2" fmla="*/ 8 w 278"/>
                <a:gd name="T3" fmla="*/ 0 h 2"/>
                <a:gd name="T4" fmla="*/ 17 w 278"/>
                <a:gd name="T5" fmla="*/ 0 h 2"/>
                <a:gd name="T6" fmla="*/ 26 w 278"/>
                <a:gd name="T7" fmla="*/ 0 h 2"/>
                <a:gd name="T8" fmla="*/ 34 w 278"/>
                <a:gd name="T9" fmla="*/ 0 h 2"/>
                <a:gd name="T10" fmla="*/ 43 w 278"/>
                <a:gd name="T11" fmla="*/ 0 h 2"/>
                <a:gd name="T12" fmla="*/ 53 w 278"/>
                <a:gd name="T13" fmla="*/ 0 h 2"/>
                <a:gd name="T14" fmla="*/ 61 w 278"/>
                <a:gd name="T15" fmla="*/ 0 h 2"/>
                <a:gd name="T16" fmla="*/ 70 w 278"/>
                <a:gd name="T17" fmla="*/ 0 h 2"/>
                <a:gd name="T18" fmla="*/ 79 w 278"/>
                <a:gd name="T19" fmla="*/ 0 h 2"/>
                <a:gd name="T20" fmla="*/ 88 w 278"/>
                <a:gd name="T21" fmla="*/ 0 h 2"/>
                <a:gd name="T22" fmla="*/ 96 w 278"/>
                <a:gd name="T23" fmla="*/ 0 h 2"/>
                <a:gd name="T24" fmla="*/ 105 w 278"/>
                <a:gd name="T25" fmla="*/ 0 h 2"/>
                <a:gd name="T26" fmla="*/ 113 w 278"/>
                <a:gd name="T27" fmla="*/ 0 h 2"/>
                <a:gd name="T28" fmla="*/ 122 w 278"/>
                <a:gd name="T29" fmla="*/ 0 h 2"/>
                <a:gd name="T30" fmla="*/ 131 w 278"/>
                <a:gd name="T31" fmla="*/ 0 h 2"/>
                <a:gd name="T32" fmla="*/ 139 w 278"/>
                <a:gd name="T33" fmla="*/ 0 h 2"/>
                <a:gd name="T34" fmla="*/ 144 w 278"/>
                <a:gd name="T35" fmla="*/ 0 h 2"/>
                <a:gd name="T36" fmla="*/ 152 w 278"/>
                <a:gd name="T37" fmla="*/ 0 h 2"/>
                <a:gd name="T38" fmla="*/ 161 w 278"/>
                <a:gd name="T39" fmla="*/ 0 h 2"/>
                <a:gd name="T40" fmla="*/ 170 w 278"/>
                <a:gd name="T41" fmla="*/ 0 h 2"/>
                <a:gd name="T42" fmla="*/ 178 w 278"/>
                <a:gd name="T43" fmla="*/ 0 h 2"/>
                <a:gd name="T44" fmla="*/ 187 w 278"/>
                <a:gd name="T45" fmla="*/ 0 h 2"/>
                <a:gd name="T46" fmla="*/ 196 w 278"/>
                <a:gd name="T47" fmla="*/ 0 h 2"/>
                <a:gd name="T48" fmla="*/ 204 w 278"/>
                <a:gd name="T49" fmla="*/ 0 h 2"/>
                <a:gd name="T50" fmla="*/ 213 w 278"/>
                <a:gd name="T51" fmla="*/ 0 h 2"/>
                <a:gd name="T52" fmla="*/ 222 w 278"/>
                <a:gd name="T53" fmla="*/ 0 h 2"/>
                <a:gd name="T54" fmla="*/ 230 w 278"/>
                <a:gd name="T55" fmla="*/ 0 h 2"/>
                <a:gd name="T56" fmla="*/ 239 w 278"/>
                <a:gd name="T57" fmla="*/ 0 h 2"/>
                <a:gd name="T58" fmla="*/ 248 w 278"/>
                <a:gd name="T59" fmla="*/ 0 h 2"/>
                <a:gd name="T60" fmla="*/ 256 w 278"/>
                <a:gd name="T61" fmla="*/ 0 h 2"/>
                <a:gd name="T62" fmla="*/ 265 w 278"/>
                <a:gd name="T63" fmla="*/ 0 h 2"/>
                <a:gd name="T64" fmla="*/ 274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0" y="0"/>
                  </a:ln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path>
              </a:pathLst>
            </a:custGeom>
            <a:solidFill>
              <a:srgbClr val="FFCC66"/>
            </a:solidFill>
            <a:ln w="3175">
              <a:solidFill>
                <a:srgbClr val="000000"/>
              </a:solidFill>
              <a:round/>
              <a:headEnd/>
              <a:tailEnd/>
            </a:ln>
          </p:spPr>
          <p:txBody>
            <a:bodyPr/>
            <a:lstStyle/>
            <a:p>
              <a:endParaRPr lang="zh-CN" altLang="en-US"/>
            </a:p>
          </p:txBody>
        </p:sp>
        <p:sp>
          <p:nvSpPr>
            <p:cNvPr id="1241" name="Rectangle 214"/>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42" name="Rectangle 215"/>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243" name="Freeform 216"/>
            <p:cNvSpPr>
              <a:spLocks noChangeAspect="1"/>
            </p:cNvSpPr>
            <p:nvPr/>
          </p:nvSpPr>
          <p:spPr bwMode="auto">
            <a:xfrm>
              <a:off x="3952" y="2235"/>
              <a:ext cx="372" cy="83"/>
            </a:xfrm>
            <a:custGeom>
              <a:avLst/>
              <a:gdLst>
                <a:gd name="T0" fmla="*/ 9 w 287"/>
                <a:gd name="T1" fmla="*/ 95 h 95"/>
                <a:gd name="T2" fmla="*/ 22 w 287"/>
                <a:gd name="T3" fmla="*/ 95 h 95"/>
                <a:gd name="T4" fmla="*/ 36 w 287"/>
                <a:gd name="T5" fmla="*/ 95 h 95"/>
                <a:gd name="T6" fmla="*/ 50 w 287"/>
                <a:gd name="T7" fmla="*/ 95 h 95"/>
                <a:gd name="T8" fmla="*/ 63 w 287"/>
                <a:gd name="T9" fmla="*/ 95 h 95"/>
                <a:gd name="T10" fmla="*/ 77 w 287"/>
                <a:gd name="T11" fmla="*/ 95 h 95"/>
                <a:gd name="T12" fmla="*/ 90 w 287"/>
                <a:gd name="T13" fmla="*/ 95 h 95"/>
                <a:gd name="T14" fmla="*/ 104 w 287"/>
                <a:gd name="T15" fmla="*/ 95 h 95"/>
                <a:gd name="T16" fmla="*/ 117 w 287"/>
                <a:gd name="T17" fmla="*/ 95 h 95"/>
                <a:gd name="T18" fmla="*/ 130 w 287"/>
                <a:gd name="T19" fmla="*/ 95 h 95"/>
                <a:gd name="T20" fmla="*/ 144 w 287"/>
                <a:gd name="T21" fmla="*/ 95 h 95"/>
                <a:gd name="T22" fmla="*/ 157 w 287"/>
                <a:gd name="T23" fmla="*/ 95 h 95"/>
                <a:gd name="T24" fmla="*/ 171 w 287"/>
                <a:gd name="T25" fmla="*/ 95 h 95"/>
                <a:gd name="T26" fmla="*/ 184 w 287"/>
                <a:gd name="T27" fmla="*/ 95 h 95"/>
                <a:gd name="T28" fmla="*/ 197 w 287"/>
                <a:gd name="T29" fmla="*/ 95 h 95"/>
                <a:gd name="T30" fmla="*/ 211 w 287"/>
                <a:gd name="T31" fmla="*/ 95 h 95"/>
                <a:gd name="T32" fmla="*/ 224 w 287"/>
                <a:gd name="T33" fmla="*/ 95 h 95"/>
                <a:gd name="T34" fmla="*/ 238 w 287"/>
                <a:gd name="T35" fmla="*/ 95 h 95"/>
                <a:gd name="T36" fmla="*/ 251 w 287"/>
                <a:gd name="T37" fmla="*/ 95 h 95"/>
                <a:gd name="T38" fmla="*/ 264 w 287"/>
                <a:gd name="T39" fmla="*/ 95 h 95"/>
                <a:gd name="T40" fmla="*/ 278 w 287"/>
                <a:gd name="T41" fmla="*/ 95 h 95"/>
                <a:gd name="T42" fmla="*/ 285 w 287"/>
                <a:gd name="T43" fmla="*/ 88 h 95"/>
                <a:gd name="T44" fmla="*/ 280 w 287"/>
                <a:gd name="T45" fmla="*/ 68 h 95"/>
                <a:gd name="T46" fmla="*/ 275 w 287"/>
                <a:gd name="T47" fmla="*/ 49 h 95"/>
                <a:gd name="T48" fmla="*/ 271 w 287"/>
                <a:gd name="T49" fmla="*/ 32 h 95"/>
                <a:gd name="T50" fmla="*/ 266 w 287"/>
                <a:gd name="T51" fmla="*/ 16 h 95"/>
                <a:gd name="T52" fmla="*/ 263 w 287"/>
                <a:gd name="T53" fmla="*/ 0 h 95"/>
                <a:gd name="T54" fmla="*/ 251 w 287"/>
                <a:gd name="T55" fmla="*/ 0 h 95"/>
                <a:gd name="T56" fmla="*/ 240 w 287"/>
                <a:gd name="T57" fmla="*/ 0 h 95"/>
                <a:gd name="T58" fmla="*/ 229 w 287"/>
                <a:gd name="T59" fmla="*/ 0 h 95"/>
                <a:gd name="T60" fmla="*/ 218 w 287"/>
                <a:gd name="T61" fmla="*/ 0 h 95"/>
                <a:gd name="T62" fmla="*/ 207 w 287"/>
                <a:gd name="T63" fmla="*/ 0 h 95"/>
                <a:gd name="T64" fmla="*/ 196 w 287"/>
                <a:gd name="T65" fmla="*/ 0 h 95"/>
                <a:gd name="T66" fmla="*/ 185 w 287"/>
                <a:gd name="T67" fmla="*/ 0 h 95"/>
                <a:gd name="T68" fmla="*/ 174 w 287"/>
                <a:gd name="T69" fmla="*/ 0 h 95"/>
                <a:gd name="T70" fmla="*/ 163 w 287"/>
                <a:gd name="T71" fmla="*/ 0 h 95"/>
                <a:gd name="T72" fmla="*/ 151 w 287"/>
                <a:gd name="T73" fmla="*/ 0 h 95"/>
                <a:gd name="T74" fmla="*/ 140 w 287"/>
                <a:gd name="T75" fmla="*/ 0 h 95"/>
                <a:gd name="T76" fmla="*/ 129 w 287"/>
                <a:gd name="T77" fmla="*/ 0 h 95"/>
                <a:gd name="T78" fmla="*/ 118 w 287"/>
                <a:gd name="T79" fmla="*/ 0 h 95"/>
                <a:gd name="T80" fmla="*/ 107 w 287"/>
                <a:gd name="T81" fmla="*/ 0 h 95"/>
                <a:gd name="T82" fmla="*/ 96 w 287"/>
                <a:gd name="T83" fmla="*/ 0 h 95"/>
                <a:gd name="T84" fmla="*/ 85 w 287"/>
                <a:gd name="T85" fmla="*/ 0 h 95"/>
                <a:gd name="T86" fmla="*/ 74 w 287"/>
                <a:gd name="T87" fmla="*/ 0 h 95"/>
                <a:gd name="T88" fmla="*/ 63 w 287"/>
                <a:gd name="T89" fmla="*/ 0 h 95"/>
                <a:gd name="T90" fmla="*/ 51 w 287"/>
                <a:gd name="T91" fmla="*/ 0 h 95"/>
                <a:gd name="T92" fmla="*/ 39 w 287"/>
                <a:gd name="T93" fmla="*/ 0 h 95"/>
                <a:gd name="T94" fmla="*/ 28 w 287"/>
                <a:gd name="T95" fmla="*/ 0 h 95"/>
                <a:gd name="T96" fmla="*/ 22 w 287"/>
                <a:gd name="T97" fmla="*/ 10 h 95"/>
                <a:gd name="T98" fmla="*/ 18 w 287"/>
                <a:gd name="T99" fmla="*/ 26 h 95"/>
                <a:gd name="T100" fmla="*/ 13 w 287"/>
                <a:gd name="T101" fmla="*/ 44 h 95"/>
                <a:gd name="T102" fmla="*/ 9 w 287"/>
                <a:gd name="T103" fmla="*/ 62 h 95"/>
                <a:gd name="T104" fmla="*/ 3 w 287"/>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87"/>
                <a:gd name="T160" fmla="*/ 0 h 95"/>
                <a:gd name="T161" fmla="*/ 287 w 287"/>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87" h="95">
                  <a:moveTo>
                    <a:pt x="0" y="95"/>
                  </a:move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1244" name="Freeform 217"/>
            <p:cNvSpPr>
              <a:spLocks noChangeAspect="1"/>
            </p:cNvSpPr>
            <p:nvPr/>
          </p:nvSpPr>
          <p:spPr bwMode="auto">
            <a:xfrm>
              <a:off x="3952" y="2235"/>
              <a:ext cx="372" cy="83"/>
            </a:xfrm>
            <a:custGeom>
              <a:avLst/>
              <a:gdLst>
                <a:gd name="T0" fmla="*/ 4 w 287"/>
                <a:gd name="T1" fmla="*/ 95 h 95"/>
                <a:gd name="T2" fmla="*/ 18 w 287"/>
                <a:gd name="T3" fmla="*/ 95 h 95"/>
                <a:gd name="T4" fmla="*/ 31 w 287"/>
                <a:gd name="T5" fmla="*/ 95 h 95"/>
                <a:gd name="T6" fmla="*/ 44 w 287"/>
                <a:gd name="T7" fmla="*/ 95 h 95"/>
                <a:gd name="T8" fmla="*/ 59 w 287"/>
                <a:gd name="T9" fmla="*/ 95 h 95"/>
                <a:gd name="T10" fmla="*/ 72 w 287"/>
                <a:gd name="T11" fmla="*/ 95 h 95"/>
                <a:gd name="T12" fmla="*/ 86 w 287"/>
                <a:gd name="T13" fmla="*/ 95 h 95"/>
                <a:gd name="T14" fmla="*/ 99 w 287"/>
                <a:gd name="T15" fmla="*/ 95 h 95"/>
                <a:gd name="T16" fmla="*/ 112 w 287"/>
                <a:gd name="T17" fmla="*/ 95 h 95"/>
                <a:gd name="T18" fmla="*/ 126 w 287"/>
                <a:gd name="T19" fmla="*/ 95 h 95"/>
                <a:gd name="T20" fmla="*/ 139 w 287"/>
                <a:gd name="T21" fmla="*/ 95 h 95"/>
                <a:gd name="T22" fmla="*/ 148 w 287"/>
                <a:gd name="T23" fmla="*/ 95 h 95"/>
                <a:gd name="T24" fmla="*/ 162 w 287"/>
                <a:gd name="T25" fmla="*/ 95 h 95"/>
                <a:gd name="T26" fmla="*/ 175 w 287"/>
                <a:gd name="T27" fmla="*/ 95 h 95"/>
                <a:gd name="T28" fmla="*/ 188 w 287"/>
                <a:gd name="T29" fmla="*/ 95 h 95"/>
                <a:gd name="T30" fmla="*/ 202 w 287"/>
                <a:gd name="T31" fmla="*/ 95 h 95"/>
                <a:gd name="T32" fmla="*/ 215 w 287"/>
                <a:gd name="T33" fmla="*/ 95 h 95"/>
                <a:gd name="T34" fmla="*/ 229 w 287"/>
                <a:gd name="T35" fmla="*/ 95 h 95"/>
                <a:gd name="T36" fmla="*/ 242 w 287"/>
                <a:gd name="T37" fmla="*/ 95 h 95"/>
                <a:gd name="T38" fmla="*/ 255 w 287"/>
                <a:gd name="T39" fmla="*/ 95 h 95"/>
                <a:gd name="T40" fmla="*/ 269 w 287"/>
                <a:gd name="T41" fmla="*/ 95 h 95"/>
                <a:gd name="T42" fmla="*/ 282 w 287"/>
                <a:gd name="T43" fmla="*/ 95 h 95"/>
                <a:gd name="T44" fmla="*/ 285 w 287"/>
                <a:gd name="T45" fmla="*/ 88 h 95"/>
                <a:gd name="T46" fmla="*/ 280 w 287"/>
                <a:gd name="T47" fmla="*/ 68 h 95"/>
                <a:gd name="T48" fmla="*/ 275 w 287"/>
                <a:gd name="T49" fmla="*/ 49 h 95"/>
                <a:gd name="T50" fmla="*/ 272 w 287"/>
                <a:gd name="T51" fmla="*/ 38 h 95"/>
                <a:gd name="T52" fmla="*/ 268 w 287"/>
                <a:gd name="T53" fmla="*/ 22 h 95"/>
                <a:gd name="T54" fmla="*/ 264 w 287"/>
                <a:gd name="T55" fmla="*/ 6 h 95"/>
                <a:gd name="T56" fmla="*/ 259 w 287"/>
                <a:gd name="T57" fmla="*/ 0 h 95"/>
                <a:gd name="T58" fmla="*/ 248 w 287"/>
                <a:gd name="T59" fmla="*/ 0 h 95"/>
                <a:gd name="T60" fmla="*/ 237 w 287"/>
                <a:gd name="T61" fmla="*/ 0 h 95"/>
                <a:gd name="T62" fmla="*/ 225 w 287"/>
                <a:gd name="T63" fmla="*/ 0 h 95"/>
                <a:gd name="T64" fmla="*/ 214 w 287"/>
                <a:gd name="T65" fmla="*/ 0 h 95"/>
                <a:gd name="T66" fmla="*/ 203 w 287"/>
                <a:gd name="T67" fmla="*/ 0 h 95"/>
                <a:gd name="T68" fmla="*/ 192 w 287"/>
                <a:gd name="T69" fmla="*/ 0 h 95"/>
                <a:gd name="T70" fmla="*/ 181 w 287"/>
                <a:gd name="T71" fmla="*/ 0 h 95"/>
                <a:gd name="T72" fmla="*/ 170 w 287"/>
                <a:gd name="T73" fmla="*/ 0 h 95"/>
                <a:gd name="T74" fmla="*/ 159 w 287"/>
                <a:gd name="T75" fmla="*/ 0 h 95"/>
                <a:gd name="T76" fmla="*/ 148 w 287"/>
                <a:gd name="T77" fmla="*/ 0 h 95"/>
                <a:gd name="T78" fmla="*/ 140 w 287"/>
                <a:gd name="T79" fmla="*/ 0 h 95"/>
                <a:gd name="T80" fmla="*/ 129 w 287"/>
                <a:gd name="T81" fmla="*/ 0 h 95"/>
                <a:gd name="T82" fmla="*/ 118 w 287"/>
                <a:gd name="T83" fmla="*/ 0 h 95"/>
                <a:gd name="T84" fmla="*/ 107 w 287"/>
                <a:gd name="T85" fmla="*/ 0 h 95"/>
                <a:gd name="T86" fmla="*/ 96 w 287"/>
                <a:gd name="T87" fmla="*/ 0 h 95"/>
                <a:gd name="T88" fmla="*/ 85 w 287"/>
                <a:gd name="T89" fmla="*/ 0 h 95"/>
                <a:gd name="T90" fmla="*/ 74 w 287"/>
                <a:gd name="T91" fmla="*/ 0 h 95"/>
                <a:gd name="T92" fmla="*/ 63 w 287"/>
                <a:gd name="T93" fmla="*/ 0 h 95"/>
                <a:gd name="T94" fmla="*/ 51 w 287"/>
                <a:gd name="T95" fmla="*/ 0 h 95"/>
                <a:gd name="T96" fmla="*/ 39 w 287"/>
                <a:gd name="T97" fmla="*/ 0 h 95"/>
                <a:gd name="T98" fmla="*/ 28 w 287"/>
                <a:gd name="T99" fmla="*/ 0 h 95"/>
                <a:gd name="T100" fmla="*/ 23 w 287"/>
                <a:gd name="T101" fmla="*/ 6 h 95"/>
                <a:gd name="T102" fmla="*/ 19 w 287"/>
                <a:gd name="T103" fmla="*/ 22 h 95"/>
                <a:gd name="T104" fmla="*/ 15 w 287"/>
                <a:gd name="T105" fmla="*/ 38 h 95"/>
                <a:gd name="T106" fmla="*/ 12 w 287"/>
                <a:gd name="T107" fmla="*/ 49 h 95"/>
                <a:gd name="T108" fmla="*/ 7 w 287"/>
                <a:gd name="T109" fmla="*/ 68 h 95"/>
                <a:gd name="T110" fmla="*/ 2 w 287"/>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7"/>
                <a:gd name="T169" fmla="*/ 0 h 95"/>
                <a:gd name="T170" fmla="*/ 287 w 287"/>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7" h="95">
                  <a:moveTo>
                    <a:pt x="0" y="95"/>
                  </a:moveTo>
                  <a:lnTo>
                    <a:pt x="0" y="95"/>
                  </a:ln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grpSp>
      <p:grpSp>
        <p:nvGrpSpPr>
          <p:cNvPr id="5" name="Group 218"/>
          <p:cNvGrpSpPr>
            <a:grpSpLocks noChangeAspect="1"/>
          </p:cNvGrpSpPr>
          <p:nvPr/>
        </p:nvGrpSpPr>
        <p:grpSpPr bwMode="auto">
          <a:xfrm>
            <a:off x="6011863" y="5300663"/>
            <a:ext cx="279400" cy="431800"/>
            <a:chOff x="2532" y="1026"/>
            <a:chExt cx="222" cy="374"/>
          </a:xfrm>
        </p:grpSpPr>
        <p:sp>
          <p:nvSpPr>
            <p:cNvPr id="1167" name="Freeform 219"/>
            <p:cNvSpPr>
              <a:spLocks noChangeAspect="1"/>
            </p:cNvSpPr>
            <p:nvPr/>
          </p:nvSpPr>
          <p:spPr bwMode="auto">
            <a:xfrm>
              <a:off x="2723" y="1026"/>
              <a:ext cx="31" cy="374"/>
            </a:xfrm>
            <a:custGeom>
              <a:avLst/>
              <a:gdLst>
                <a:gd name="T0" fmla="*/ 0 w 31"/>
                <a:gd name="T1" fmla="*/ 374 h 374"/>
                <a:gd name="T2" fmla="*/ 0 w 31"/>
                <a:gd name="T3" fmla="*/ 29 h 374"/>
                <a:gd name="T4" fmla="*/ 31 w 31"/>
                <a:gd name="T5" fmla="*/ 0 h 374"/>
                <a:gd name="T6" fmla="*/ 31 w 31"/>
                <a:gd name="T7" fmla="*/ 345 h 374"/>
                <a:gd name="T8" fmla="*/ 0 w 31"/>
                <a:gd name="T9" fmla="*/ 374 h 374"/>
                <a:gd name="T10" fmla="*/ 0 60000 65536"/>
                <a:gd name="T11" fmla="*/ 0 60000 65536"/>
                <a:gd name="T12" fmla="*/ 0 60000 65536"/>
                <a:gd name="T13" fmla="*/ 0 60000 65536"/>
                <a:gd name="T14" fmla="*/ 0 60000 65536"/>
                <a:gd name="T15" fmla="*/ 0 w 31"/>
                <a:gd name="T16" fmla="*/ 0 h 374"/>
                <a:gd name="T17" fmla="*/ 31 w 31"/>
                <a:gd name="T18" fmla="*/ 374 h 374"/>
              </a:gdLst>
              <a:ahLst/>
              <a:cxnLst>
                <a:cxn ang="T10">
                  <a:pos x="T0" y="T1"/>
                </a:cxn>
                <a:cxn ang="T11">
                  <a:pos x="T2" y="T3"/>
                </a:cxn>
                <a:cxn ang="T12">
                  <a:pos x="T4" y="T5"/>
                </a:cxn>
                <a:cxn ang="T13">
                  <a:pos x="T6" y="T7"/>
                </a:cxn>
                <a:cxn ang="T14">
                  <a:pos x="T8" y="T9"/>
                </a:cxn>
              </a:cxnLst>
              <a:rect l="T15" t="T16" r="T17" b="T18"/>
              <a:pathLst>
                <a:path w="31" h="374">
                  <a:moveTo>
                    <a:pt x="0" y="374"/>
                  </a:moveTo>
                  <a:lnTo>
                    <a:pt x="0" y="29"/>
                  </a:lnTo>
                  <a:lnTo>
                    <a:pt x="31" y="0"/>
                  </a:lnTo>
                  <a:lnTo>
                    <a:pt x="31" y="345"/>
                  </a:lnTo>
                  <a:lnTo>
                    <a:pt x="0" y="374"/>
                  </a:lnTo>
                  <a:close/>
                </a:path>
              </a:pathLst>
            </a:custGeom>
            <a:solidFill>
              <a:srgbClr val="E1E1E1"/>
            </a:solidFill>
            <a:ln w="9525">
              <a:noFill/>
              <a:round/>
              <a:headEnd/>
              <a:tailEnd/>
            </a:ln>
          </p:spPr>
          <p:txBody>
            <a:bodyPr/>
            <a:lstStyle/>
            <a:p>
              <a:endParaRPr lang="zh-CN" altLang="en-US"/>
            </a:p>
          </p:txBody>
        </p:sp>
        <p:sp>
          <p:nvSpPr>
            <p:cNvPr id="1168" name="Freeform 220"/>
            <p:cNvSpPr>
              <a:spLocks noChangeAspect="1"/>
            </p:cNvSpPr>
            <p:nvPr/>
          </p:nvSpPr>
          <p:spPr bwMode="auto">
            <a:xfrm>
              <a:off x="2532" y="1026"/>
              <a:ext cx="222" cy="29"/>
            </a:xfrm>
            <a:custGeom>
              <a:avLst/>
              <a:gdLst>
                <a:gd name="T0" fmla="*/ 191 w 222"/>
                <a:gd name="T1" fmla="*/ 29 h 29"/>
                <a:gd name="T2" fmla="*/ 0 w 222"/>
                <a:gd name="T3" fmla="*/ 29 h 29"/>
                <a:gd name="T4" fmla="*/ 31 w 222"/>
                <a:gd name="T5" fmla="*/ 0 h 29"/>
                <a:gd name="T6" fmla="*/ 222 w 222"/>
                <a:gd name="T7" fmla="*/ 0 h 29"/>
                <a:gd name="T8" fmla="*/ 191 w 222"/>
                <a:gd name="T9" fmla="*/ 29 h 29"/>
                <a:gd name="T10" fmla="*/ 0 60000 65536"/>
                <a:gd name="T11" fmla="*/ 0 60000 65536"/>
                <a:gd name="T12" fmla="*/ 0 60000 65536"/>
                <a:gd name="T13" fmla="*/ 0 60000 65536"/>
                <a:gd name="T14" fmla="*/ 0 60000 65536"/>
                <a:gd name="T15" fmla="*/ 0 w 222"/>
                <a:gd name="T16" fmla="*/ 0 h 29"/>
                <a:gd name="T17" fmla="*/ 222 w 222"/>
                <a:gd name="T18" fmla="*/ 29 h 29"/>
              </a:gdLst>
              <a:ahLst/>
              <a:cxnLst>
                <a:cxn ang="T10">
                  <a:pos x="T0" y="T1"/>
                </a:cxn>
                <a:cxn ang="T11">
                  <a:pos x="T2" y="T3"/>
                </a:cxn>
                <a:cxn ang="T12">
                  <a:pos x="T4" y="T5"/>
                </a:cxn>
                <a:cxn ang="T13">
                  <a:pos x="T6" y="T7"/>
                </a:cxn>
                <a:cxn ang="T14">
                  <a:pos x="T8" y="T9"/>
                </a:cxn>
              </a:cxnLst>
              <a:rect l="T15" t="T16" r="T17" b="T18"/>
              <a:pathLst>
                <a:path w="222" h="29">
                  <a:moveTo>
                    <a:pt x="191" y="29"/>
                  </a:moveTo>
                  <a:lnTo>
                    <a:pt x="0" y="29"/>
                  </a:lnTo>
                  <a:lnTo>
                    <a:pt x="31" y="0"/>
                  </a:lnTo>
                  <a:lnTo>
                    <a:pt x="222" y="0"/>
                  </a:lnTo>
                  <a:lnTo>
                    <a:pt x="191" y="29"/>
                  </a:lnTo>
                  <a:close/>
                </a:path>
              </a:pathLst>
            </a:custGeom>
            <a:solidFill>
              <a:srgbClr val="989898"/>
            </a:solidFill>
            <a:ln w="9525">
              <a:noFill/>
              <a:round/>
              <a:headEnd/>
              <a:tailEnd/>
            </a:ln>
          </p:spPr>
          <p:txBody>
            <a:bodyPr/>
            <a:lstStyle/>
            <a:p>
              <a:endParaRPr lang="zh-CN" altLang="en-US"/>
            </a:p>
          </p:txBody>
        </p:sp>
        <p:sp>
          <p:nvSpPr>
            <p:cNvPr id="1169" name="Rectangle 221"/>
            <p:cNvSpPr>
              <a:spLocks noChangeAspect="1" noChangeArrowheads="1"/>
            </p:cNvSpPr>
            <p:nvPr/>
          </p:nvSpPr>
          <p:spPr bwMode="auto">
            <a:xfrm>
              <a:off x="2532" y="1055"/>
              <a:ext cx="191" cy="345"/>
            </a:xfrm>
            <a:prstGeom prst="rect">
              <a:avLst/>
            </a:prstGeom>
            <a:solidFill>
              <a:srgbClr val="C4C4C4"/>
            </a:solidFill>
            <a:ln w="9525">
              <a:noFill/>
              <a:miter lim="800000"/>
              <a:headEnd/>
              <a:tailEnd/>
            </a:ln>
          </p:spPr>
          <p:txBody>
            <a:bodyPr/>
            <a:lstStyle/>
            <a:p>
              <a:endParaRPr lang="zh-CN" altLang="en-US"/>
            </a:p>
          </p:txBody>
        </p:sp>
        <p:sp>
          <p:nvSpPr>
            <p:cNvPr id="1170" name="Line 222"/>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1171" name="Line 223"/>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1172" name="Line 224"/>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1173" name="Line 225"/>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1174" name="Line 226"/>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1175" name="Line 227"/>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1176" name="Line 228"/>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177" name="Line 229"/>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178" name="Line 230"/>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179" name="Line 231"/>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180" name="Line 232"/>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181" name="Rectangle 233"/>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1182" name="Rectangle 234"/>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sp>
          <p:nvSpPr>
            <p:cNvPr id="1183" name="Freeform 235"/>
            <p:cNvSpPr>
              <a:spLocks noChangeAspect="1"/>
            </p:cNvSpPr>
            <p:nvPr/>
          </p:nvSpPr>
          <p:spPr bwMode="auto">
            <a:xfrm>
              <a:off x="2723" y="1026"/>
              <a:ext cx="31" cy="374"/>
            </a:xfrm>
            <a:custGeom>
              <a:avLst/>
              <a:gdLst>
                <a:gd name="T0" fmla="*/ 0 w 31"/>
                <a:gd name="T1" fmla="*/ 374 h 374"/>
                <a:gd name="T2" fmla="*/ 0 w 31"/>
                <a:gd name="T3" fmla="*/ 29 h 374"/>
                <a:gd name="T4" fmla="*/ 31 w 31"/>
                <a:gd name="T5" fmla="*/ 0 h 374"/>
                <a:gd name="T6" fmla="*/ 31 w 31"/>
                <a:gd name="T7" fmla="*/ 345 h 374"/>
                <a:gd name="T8" fmla="*/ 0 w 31"/>
                <a:gd name="T9" fmla="*/ 374 h 374"/>
                <a:gd name="T10" fmla="*/ 0 60000 65536"/>
                <a:gd name="T11" fmla="*/ 0 60000 65536"/>
                <a:gd name="T12" fmla="*/ 0 60000 65536"/>
                <a:gd name="T13" fmla="*/ 0 60000 65536"/>
                <a:gd name="T14" fmla="*/ 0 60000 65536"/>
                <a:gd name="T15" fmla="*/ 0 w 31"/>
                <a:gd name="T16" fmla="*/ 0 h 374"/>
                <a:gd name="T17" fmla="*/ 31 w 31"/>
                <a:gd name="T18" fmla="*/ 374 h 374"/>
              </a:gdLst>
              <a:ahLst/>
              <a:cxnLst>
                <a:cxn ang="T10">
                  <a:pos x="T0" y="T1"/>
                </a:cxn>
                <a:cxn ang="T11">
                  <a:pos x="T2" y="T3"/>
                </a:cxn>
                <a:cxn ang="T12">
                  <a:pos x="T4" y="T5"/>
                </a:cxn>
                <a:cxn ang="T13">
                  <a:pos x="T6" y="T7"/>
                </a:cxn>
                <a:cxn ang="T14">
                  <a:pos x="T8" y="T9"/>
                </a:cxn>
              </a:cxnLst>
              <a:rect l="T15" t="T16" r="T17" b="T18"/>
              <a:pathLst>
                <a:path w="31" h="374">
                  <a:moveTo>
                    <a:pt x="0" y="374"/>
                  </a:moveTo>
                  <a:lnTo>
                    <a:pt x="0" y="29"/>
                  </a:lnTo>
                  <a:lnTo>
                    <a:pt x="31" y="0"/>
                  </a:lnTo>
                  <a:lnTo>
                    <a:pt x="31" y="345"/>
                  </a:lnTo>
                  <a:lnTo>
                    <a:pt x="0" y="374"/>
                  </a:lnTo>
                  <a:close/>
                </a:path>
              </a:pathLst>
            </a:custGeom>
            <a:solidFill>
              <a:srgbClr val="E1E1E1"/>
            </a:solidFill>
            <a:ln w="9525">
              <a:noFill/>
              <a:round/>
              <a:headEnd/>
              <a:tailEnd/>
            </a:ln>
          </p:spPr>
          <p:txBody>
            <a:bodyPr/>
            <a:lstStyle/>
            <a:p>
              <a:endParaRPr lang="zh-CN" altLang="en-US"/>
            </a:p>
          </p:txBody>
        </p:sp>
        <p:sp>
          <p:nvSpPr>
            <p:cNvPr id="1184" name="Freeform 236"/>
            <p:cNvSpPr>
              <a:spLocks noChangeAspect="1"/>
            </p:cNvSpPr>
            <p:nvPr/>
          </p:nvSpPr>
          <p:spPr bwMode="auto">
            <a:xfrm>
              <a:off x="2532" y="1026"/>
              <a:ext cx="222" cy="29"/>
            </a:xfrm>
            <a:custGeom>
              <a:avLst/>
              <a:gdLst>
                <a:gd name="T0" fmla="*/ 191 w 222"/>
                <a:gd name="T1" fmla="*/ 29 h 29"/>
                <a:gd name="T2" fmla="*/ 0 w 222"/>
                <a:gd name="T3" fmla="*/ 29 h 29"/>
                <a:gd name="T4" fmla="*/ 31 w 222"/>
                <a:gd name="T5" fmla="*/ 0 h 29"/>
                <a:gd name="T6" fmla="*/ 222 w 222"/>
                <a:gd name="T7" fmla="*/ 0 h 29"/>
                <a:gd name="T8" fmla="*/ 191 w 222"/>
                <a:gd name="T9" fmla="*/ 29 h 29"/>
                <a:gd name="T10" fmla="*/ 0 60000 65536"/>
                <a:gd name="T11" fmla="*/ 0 60000 65536"/>
                <a:gd name="T12" fmla="*/ 0 60000 65536"/>
                <a:gd name="T13" fmla="*/ 0 60000 65536"/>
                <a:gd name="T14" fmla="*/ 0 60000 65536"/>
                <a:gd name="T15" fmla="*/ 0 w 222"/>
                <a:gd name="T16" fmla="*/ 0 h 29"/>
                <a:gd name="T17" fmla="*/ 222 w 222"/>
                <a:gd name="T18" fmla="*/ 29 h 29"/>
              </a:gdLst>
              <a:ahLst/>
              <a:cxnLst>
                <a:cxn ang="T10">
                  <a:pos x="T0" y="T1"/>
                </a:cxn>
                <a:cxn ang="T11">
                  <a:pos x="T2" y="T3"/>
                </a:cxn>
                <a:cxn ang="T12">
                  <a:pos x="T4" y="T5"/>
                </a:cxn>
                <a:cxn ang="T13">
                  <a:pos x="T6" y="T7"/>
                </a:cxn>
                <a:cxn ang="T14">
                  <a:pos x="T8" y="T9"/>
                </a:cxn>
              </a:cxnLst>
              <a:rect l="T15" t="T16" r="T17" b="T18"/>
              <a:pathLst>
                <a:path w="222" h="29">
                  <a:moveTo>
                    <a:pt x="191" y="29"/>
                  </a:moveTo>
                  <a:lnTo>
                    <a:pt x="0" y="29"/>
                  </a:lnTo>
                  <a:lnTo>
                    <a:pt x="31" y="0"/>
                  </a:lnTo>
                  <a:lnTo>
                    <a:pt x="222" y="0"/>
                  </a:lnTo>
                  <a:lnTo>
                    <a:pt x="191" y="29"/>
                  </a:lnTo>
                  <a:close/>
                </a:path>
              </a:pathLst>
            </a:custGeom>
            <a:solidFill>
              <a:srgbClr val="989898"/>
            </a:solidFill>
            <a:ln w="9525">
              <a:noFill/>
              <a:round/>
              <a:headEnd/>
              <a:tailEnd/>
            </a:ln>
          </p:spPr>
          <p:txBody>
            <a:bodyPr/>
            <a:lstStyle/>
            <a:p>
              <a:endParaRPr lang="zh-CN" altLang="en-US"/>
            </a:p>
          </p:txBody>
        </p:sp>
        <p:sp>
          <p:nvSpPr>
            <p:cNvPr id="1185" name="Rectangle 237"/>
            <p:cNvSpPr>
              <a:spLocks noChangeAspect="1" noChangeArrowheads="1"/>
            </p:cNvSpPr>
            <p:nvPr/>
          </p:nvSpPr>
          <p:spPr bwMode="auto">
            <a:xfrm>
              <a:off x="2532" y="1055"/>
              <a:ext cx="191" cy="345"/>
            </a:xfrm>
            <a:prstGeom prst="rect">
              <a:avLst/>
            </a:prstGeom>
            <a:solidFill>
              <a:srgbClr val="C4C4C4"/>
            </a:solidFill>
            <a:ln w="9525">
              <a:noFill/>
              <a:miter lim="800000"/>
              <a:headEnd/>
              <a:tailEnd/>
            </a:ln>
          </p:spPr>
          <p:txBody>
            <a:bodyPr/>
            <a:lstStyle/>
            <a:p>
              <a:endParaRPr lang="zh-CN" altLang="en-US"/>
            </a:p>
          </p:txBody>
        </p:sp>
        <p:sp>
          <p:nvSpPr>
            <p:cNvPr id="1186" name="Line 238"/>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1187" name="Line 239"/>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1188" name="Line 240"/>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1189" name="Line 241"/>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1190" name="Line 242"/>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1191" name="Line 243"/>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1192" name="Line 244"/>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193" name="Line 245"/>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194" name="Line 246"/>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195" name="Line 247"/>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196" name="Line 248"/>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197" name="Rectangle 249"/>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1198" name="Rectangle 250"/>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sp>
          <p:nvSpPr>
            <p:cNvPr id="1199" name="Line 251"/>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1200" name="Line 252"/>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1201" name="Line 253"/>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1202" name="Line 254"/>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1203" name="Line 255"/>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1204" name="Line 256"/>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1205" name="Line 257"/>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206" name="Line 258"/>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207" name="Line 259"/>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208" name="Line 260"/>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209" name="Line 261"/>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210" name="Line 262"/>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211" name="Line 263"/>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212" name="Line 264"/>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213" name="Line 265"/>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214" name="Line 266"/>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215" name="Rectangle 267"/>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1216" name="Rectangle 268"/>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grpSp>
      <p:grpSp>
        <p:nvGrpSpPr>
          <p:cNvPr id="6" name="Group 276"/>
          <p:cNvGrpSpPr>
            <a:grpSpLocks noChangeAspect="1"/>
          </p:cNvGrpSpPr>
          <p:nvPr/>
        </p:nvGrpSpPr>
        <p:grpSpPr bwMode="auto">
          <a:xfrm>
            <a:off x="8172450" y="4292600"/>
            <a:ext cx="279400" cy="431800"/>
            <a:chOff x="2532" y="1026"/>
            <a:chExt cx="222" cy="374"/>
          </a:xfrm>
        </p:grpSpPr>
        <p:sp>
          <p:nvSpPr>
            <p:cNvPr id="1117" name="Freeform 277"/>
            <p:cNvSpPr>
              <a:spLocks noChangeAspect="1"/>
            </p:cNvSpPr>
            <p:nvPr/>
          </p:nvSpPr>
          <p:spPr bwMode="auto">
            <a:xfrm>
              <a:off x="2723" y="1026"/>
              <a:ext cx="31" cy="374"/>
            </a:xfrm>
            <a:custGeom>
              <a:avLst/>
              <a:gdLst>
                <a:gd name="T0" fmla="*/ 0 w 31"/>
                <a:gd name="T1" fmla="*/ 374 h 374"/>
                <a:gd name="T2" fmla="*/ 0 w 31"/>
                <a:gd name="T3" fmla="*/ 29 h 374"/>
                <a:gd name="T4" fmla="*/ 31 w 31"/>
                <a:gd name="T5" fmla="*/ 0 h 374"/>
                <a:gd name="T6" fmla="*/ 31 w 31"/>
                <a:gd name="T7" fmla="*/ 345 h 374"/>
                <a:gd name="T8" fmla="*/ 0 w 31"/>
                <a:gd name="T9" fmla="*/ 374 h 374"/>
                <a:gd name="T10" fmla="*/ 0 60000 65536"/>
                <a:gd name="T11" fmla="*/ 0 60000 65536"/>
                <a:gd name="T12" fmla="*/ 0 60000 65536"/>
                <a:gd name="T13" fmla="*/ 0 60000 65536"/>
                <a:gd name="T14" fmla="*/ 0 60000 65536"/>
                <a:gd name="T15" fmla="*/ 0 w 31"/>
                <a:gd name="T16" fmla="*/ 0 h 374"/>
                <a:gd name="T17" fmla="*/ 31 w 31"/>
                <a:gd name="T18" fmla="*/ 374 h 374"/>
              </a:gdLst>
              <a:ahLst/>
              <a:cxnLst>
                <a:cxn ang="T10">
                  <a:pos x="T0" y="T1"/>
                </a:cxn>
                <a:cxn ang="T11">
                  <a:pos x="T2" y="T3"/>
                </a:cxn>
                <a:cxn ang="T12">
                  <a:pos x="T4" y="T5"/>
                </a:cxn>
                <a:cxn ang="T13">
                  <a:pos x="T6" y="T7"/>
                </a:cxn>
                <a:cxn ang="T14">
                  <a:pos x="T8" y="T9"/>
                </a:cxn>
              </a:cxnLst>
              <a:rect l="T15" t="T16" r="T17" b="T18"/>
              <a:pathLst>
                <a:path w="31" h="374">
                  <a:moveTo>
                    <a:pt x="0" y="374"/>
                  </a:moveTo>
                  <a:lnTo>
                    <a:pt x="0" y="29"/>
                  </a:lnTo>
                  <a:lnTo>
                    <a:pt x="31" y="0"/>
                  </a:lnTo>
                  <a:lnTo>
                    <a:pt x="31" y="345"/>
                  </a:lnTo>
                  <a:lnTo>
                    <a:pt x="0" y="374"/>
                  </a:lnTo>
                  <a:close/>
                </a:path>
              </a:pathLst>
            </a:custGeom>
            <a:solidFill>
              <a:srgbClr val="E1E1E1"/>
            </a:solidFill>
            <a:ln w="9525">
              <a:noFill/>
              <a:round/>
              <a:headEnd/>
              <a:tailEnd/>
            </a:ln>
          </p:spPr>
          <p:txBody>
            <a:bodyPr/>
            <a:lstStyle/>
            <a:p>
              <a:endParaRPr lang="zh-CN" altLang="en-US"/>
            </a:p>
          </p:txBody>
        </p:sp>
        <p:sp>
          <p:nvSpPr>
            <p:cNvPr id="1118" name="Freeform 278"/>
            <p:cNvSpPr>
              <a:spLocks noChangeAspect="1"/>
            </p:cNvSpPr>
            <p:nvPr/>
          </p:nvSpPr>
          <p:spPr bwMode="auto">
            <a:xfrm>
              <a:off x="2532" y="1026"/>
              <a:ext cx="222" cy="29"/>
            </a:xfrm>
            <a:custGeom>
              <a:avLst/>
              <a:gdLst>
                <a:gd name="T0" fmla="*/ 191 w 222"/>
                <a:gd name="T1" fmla="*/ 29 h 29"/>
                <a:gd name="T2" fmla="*/ 0 w 222"/>
                <a:gd name="T3" fmla="*/ 29 h 29"/>
                <a:gd name="T4" fmla="*/ 31 w 222"/>
                <a:gd name="T5" fmla="*/ 0 h 29"/>
                <a:gd name="T6" fmla="*/ 222 w 222"/>
                <a:gd name="T7" fmla="*/ 0 h 29"/>
                <a:gd name="T8" fmla="*/ 191 w 222"/>
                <a:gd name="T9" fmla="*/ 29 h 29"/>
                <a:gd name="T10" fmla="*/ 0 60000 65536"/>
                <a:gd name="T11" fmla="*/ 0 60000 65536"/>
                <a:gd name="T12" fmla="*/ 0 60000 65536"/>
                <a:gd name="T13" fmla="*/ 0 60000 65536"/>
                <a:gd name="T14" fmla="*/ 0 60000 65536"/>
                <a:gd name="T15" fmla="*/ 0 w 222"/>
                <a:gd name="T16" fmla="*/ 0 h 29"/>
                <a:gd name="T17" fmla="*/ 222 w 222"/>
                <a:gd name="T18" fmla="*/ 29 h 29"/>
              </a:gdLst>
              <a:ahLst/>
              <a:cxnLst>
                <a:cxn ang="T10">
                  <a:pos x="T0" y="T1"/>
                </a:cxn>
                <a:cxn ang="T11">
                  <a:pos x="T2" y="T3"/>
                </a:cxn>
                <a:cxn ang="T12">
                  <a:pos x="T4" y="T5"/>
                </a:cxn>
                <a:cxn ang="T13">
                  <a:pos x="T6" y="T7"/>
                </a:cxn>
                <a:cxn ang="T14">
                  <a:pos x="T8" y="T9"/>
                </a:cxn>
              </a:cxnLst>
              <a:rect l="T15" t="T16" r="T17" b="T18"/>
              <a:pathLst>
                <a:path w="222" h="29">
                  <a:moveTo>
                    <a:pt x="191" y="29"/>
                  </a:moveTo>
                  <a:lnTo>
                    <a:pt x="0" y="29"/>
                  </a:lnTo>
                  <a:lnTo>
                    <a:pt x="31" y="0"/>
                  </a:lnTo>
                  <a:lnTo>
                    <a:pt x="222" y="0"/>
                  </a:lnTo>
                  <a:lnTo>
                    <a:pt x="191" y="29"/>
                  </a:lnTo>
                  <a:close/>
                </a:path>
              </a:pathLst>
            </a:custGeom>
            <a:solidFill>
              <a:srgbClr val="989898"/>
            </a:solidFill>
            <a:ln w="9525">
              <a:noFill/>
              <a:round/>
              <a:headEnd/>
              <a:tailEnd/>
            </a:ln>
          </p:spPr>
          <p:txBody>
            <a:bodyPr/>
            <a:lstStyle/>
            <a:p>
              <a:endParaRPr lang="zh-CN" altLang="en-US"/>
            </a:p>
          </p:txBody>
        </p:sp>
        <p:sp>
          <p:nvSpPr>
            <p:cNvPr id="1119" name="Rectangle 279"/>
            <p:cNvSpPr>
              <a:spLocks noChangeAspect="1" noChangeArrowheads="1"/>
            </p:cNvSpPr>
            <p:nvPr/>
          </p:nvSpPr>
          <p:spPr bwMode="auto">
            <a:xfrm>
              <a:off x="2532" y="1055"/>
              <a:ext cx="191" cy="345"/>
            </a:xfrm>
            <a:prstGeom prst="rect">
              <a:avLst/>
            </a:prstGeom>
            <a:solidFill>
              <a:srgbClr val="C4C4C4"/>
            </a:solidFill>
            <a:ln w="9525">
              <a:noFill/>
              <a:miter lim="800000"/>
              <a:headEnd/>
              <a:tailEnd/>
            </a:ln>
          </p:spPr>
          <p:txBody>
            <a:bodyPr/>
            <a:lstStyle/>
            <a:p>
              <a:endParaRPr lang="zh-CN" altLang="en-US"/>
            </a:p>
          </p:txBody>
        </p:sp>
        <p:sp>
          <p:nvSpPr>
            <p:cNvPr id="1120" name="Line 280"/>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1121" name="Line 281"/>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1122" name="Line 282"/>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1123" name="Line 283"/>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1124" name="Line 284"/>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1125" name="Line 285"/>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1126" name="Line 286"/>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127" name="Line 287"/>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128" name="Line 288"/>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129" name="Line 289"/>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130" name="Line 290"/>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131" name="Rectangle 291"/>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1132" name="Rectangle 292"/>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sp>
          <p:nvSpPr>
            <p:cNvPr id="1133" name="Freeform 293"/>
            <p:cNvSpPr>
              <a:spLocks noChangeAspect="1"/>
            </p:cNvSpPr>
            <p:nvPr/>
          </p:nvSpPr>
          <p:spPr bwMode="auto">
            <a:xfrm>
              <a:off x="2723" y="1026"/>
              <a:ext cx="31" cy="374"/>
            </a:xfrm>
            <a:custGeom>
              <a:avLst/>
              <a:gdLst>
                <a:gd name="T0" fmla="*/ 0 w 31"/>
                <a:gd name="T1" fmla="*/ 374 h 374"/>
                <a:gd name="T2" fmla="*/ 0 w 31"/>
                <a:gd name="T3" fmla="*/ 29 h 374"/>
                <a:gd name="T4" fmla="*/ 31 w 31"/>
                <a:gd name="T5" fmla="*/ 0 h 374"/>
                <a:gd name="T6" fmla="*/ 31 w 31"/>
                <a:gd name="T7" fmla="*/ 345 h 374"/>
                <a:gd name="T8" fmla="*/ 0 w 31"/>
                <a:gd name="T9" fmla="*/ 374 h 374"/>
                <a:gd name="T10" fmla="*/ 0 60000 65536"/>
                <a:gd name="T11" fmla="*/ 0 60000 65536"/>
                <a:gd name="T12" fmla="*/ 0 60000 65536"/>
                <a:gd name="T13" fmla="*/ 0 60000 65536"/>
                <a:gd name="T14" fmla="*/ 0 60000 65536"/>
                <a:gd name="T15" fmla="*/ 0 w 31"/>
                <a:gd name="T16" fmla="*/ 0 h 374"/>
                <a:gd name="T17" fmla="*/ 31 w 31"/>
                <a:gd name="T18" fmla="*/ 374 h 374"/>
              </a:gdLst>
              <a:ahLst/>
              <a:cxnLst>
                <a:cxn ang="T10">
                  <a:pos x="T0" y="T1"/>
                </a:cxn>
                <a:cxn ang="T11">
                  <a:pos x="T2" y="T3"/>
                </a:cxn>
                <a:cxn ang="T12">
                  <a:pos x="T4" y="T5"/>
                </a:cxn>
                <a:cxn ang="T13">
                  <a:pos x="T6" y="T7"/>
                </a:cxn>
                <a:cxn ang="T14">
                  <a:pos x="T8" y="T9"/>
                </a:cxn>
              </a:cxnLst>
              <a:rect l="T15" t="T16" r="T17" b="T18"/>
              <a:pathLst>
                <a:path w="31" h="374">
                  <a:moveTo>
                    <a:pt x="0" y="374"/>
                  </a:moveTo>
                  <a:lnTo>
                    <a:pt x="0" y="29"/>
                  </a:lnTo>
                  <a:lnTo>
                    <a:pt x="31" y="0"/>
                  </a:lnTo>
                  <a:lnTo>
                    <a:pt x="31" y="345"/>
                  </a:lnTo>
                  <a:lnTo>
                    <a:pt x="0" y="374"/>
                  </a:lnTo>
                  <a:close/>
                </a:path>
              </a:pathLst>
            </a:custGeom>
            <a:solidFill>
              <a:srgbClr val="E1E1E1"/>
            </a:solidFill>
            <a:ln w="9525">
              <a:noFill/>
              <a:round/>
              <a:headEnd/>
              <a:tailEnd/>
            </a:ln>
          </p:spPr>
          <p:txBody>
            <a:bodyPr/>
            <a:lstStyle/>
            <a:p>
              <a:endParaRPr lang="zh-CN" altLang="en-US"/>
            </a:p>
          </p:txBody>
        </p:sp>
        <p:sp>
          <p:nvSpPr>
            <p:cNvPr id="1134" name="Freeform 294"/>
            <p:cNvSpPr>
              <a:spLocks noChangeAspect="1"/>
            </p:cNvSpPr>
            <p:nvPr/>
          </p:nvSpPr>
          <p:spPr bwMode="auto">
            <a:xfrm>
              <a:off x="2532" y="1026"/>
              <a:ext cx="222" cy="29"/>
            </a:xfrm>
            <a:custGeom>
              <a:avLst/>
              <a:gdLst>
                <a:gd name="T0" fmla="*/ 191 w 222"/>
                <a:gd name="T1" fmla="*/ 29 h 29"/>
                <a:gd name="T2" fmla="*/ 0 w 222"/>
                <a:gd name="T3" fmla="*/ 29 h 29"/>
                <a:gd name="T4" fmla="*/ 31 w 222"/>
                <a:gd name="T5" fmla="*/ 0 h 29"/>
                <a:gd name="T6" fmla="*/ 222 w 222"/>
                <a:gd name="T7" fmla="*/ 0 h 29"/>
                <a:gd name="T8" fmla="*/ 191 w 222"/>
                <a:gd name="T9" fmla="*/ 29 h 29"/>
                <a:gd name="T10" fmla="*/ 0 60000 65536"/>
                <a:gd name="T11" fmla="*/ 0 60000 65536"/>
                <a:gd name="T12" fmla="*/ 0 60000 65536"/>
                <a:gd name="T13" fmla="*/ 0 60000 65536"/>
                <a:gd name="T14" fmla="*/ 0 60000 65536"/>
                <a:gd name="T15" fmla="*/ 0 w 222"/>
                <a:gd name="T16" fmla="*/ 0 h 29"/>
                <a:gd name="T17" fmla="*/ 222 w 222"/>
                <a:gd name="T18" fmla="*/ 29 h 29"/>
              </a:gdLst>
              <a:ahLst/>
              <a:cxnLst>
                <a:cxn ang="T10">
                  <a:pos x="T0" y="T1"/>
                </a:cxn>
                <a:cxn ang="T11">
                  <a:pos x="T2" y="T3"/>
                </a:cxn>
                <a:cxn ang="T12">
                  <a:pos x="T4" y="T5"/>
                </a:cxn>
                <a:cxn ang="T13">
                  <a:pos x="T6" y="T7"/>
                </a:cxn>
                <a:cxn ang="T14">
                  <a:pos x="T8" y="T9"/>
                </a:cxn>
              </a:cxnLst>
              <a:rect l="T15" t="T16" r="T17" b="T18"/>
              <a:pathLst>
                <a:path w="222" h="29">
                  <a:moveTo>
                    <a:pt x="191" y="29"/>
                  </a:moveTo>
                  <a:lnTo>
                    <a:pt x="0" y="29"/>
                  </a:lnTo>
                  <a:lnTo>
                    <a:pt x="31" y="0"/>
                  </a:lnTo>
                  <a:lnTo>
                    <a:pt x="222" y="0"/>
                  </a:lnTo>
                  <a:lnTo>
                    <a:pt x="191" y="29"/>
                  </a:lnTo>
                  <a:close/>
                </a:path>
              </a:pathLst>
            </a:custGeom>
            <a:solidFill>
              <a:srgbClr val="989898"/>
            </a:solidFill>
            <a:ln w="9525">
              <a:noFill/>
              <a:round/>
              <a:headEnd/>
              <a:tailEnd/>
            </a:ln>
          </p:spPr>
          <p:txBody>
            <a:bodyPr/>
            <a:lstStyle/>
            <a:p>
              <a:endParaRPr lang="zh-CN" altLang="en-US"/>
            </a:p>
          </p:txBody>
        </p:sp>
        <p:sp>
          <p:nvSpPr>
            <p:cNvPr id="1135" name="Rectangle 295"/>
            <p:cNvSpPr>
              <a:spLocks noChangeAspect="1" noChangeArrowheads="1"/>
            </p:cNvSpPr>
            <p:nvPr/>
          </p:nvSpPr>
          <p:spPr bwMode="auto">
            <a:xfrm>
              <a:off x="2532" y="1055"/>
              <a:ext cx="191" cy="345"/>
            </a:xfrm>
            <a:prstGeom prst="rect">
              <a:avLst/>
            </a:prstGeom>
            <a:solidFill>
              <a:srgbClr val="C4C4C4"/>
            </a:solidFill>
            <a:ln w="9525">
              <a:noFill/>
              <a:miter lim="800000"/>
              <a:headEnd/>
              <a:tailEnd/>
            </a:ln>
          </p:spPr>
          <p:txBody>
            <a:bodyPr/>
            <a:lstStyle/>
            <a:p>
              <a:endParaRPr lang="zh-CN" altLang="en-US"/>
            </a:p>
          </p:txBody>
        </p:sp>
        <p:sp>
          <p:nvSpPr>
            <p:cNvPr id="1136" name="Line 296"/>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1137" name="Line 297"/>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1138" name="Line 298"/>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1139" name="Line 299"/>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1140" name="Line 300"/>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1141" name="Line 301"/>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1142" name="Line 302"/>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143" name="Line 303"/>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144" name="Line 304"/>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145" name="Line 305"/>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146" name="Line 306"/>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147" name="Rectangle 307"/>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1148" name="Rectangle 308"/>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sp>
          <p:nvSpPr>
            <p:cNvPr id="1149" name="Line 309"/>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1150" name="Line 310"/>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1151" name="Line 311"/>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1152" name="Line 312"/>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1153" name="Line 313"/>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1154" name="Line 314"/>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1155" name="Line 315"/>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156" name="Line 316"/>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157" name="Line 317"/>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158" name="Line 318"/>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159" name="Line 319"/>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160" name="Line 320"/>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1161" name="Line 321"/>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1162" name="Line 322"/>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1163" name="Line 323"/>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1164" name="Line 324"/>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1165" name="Rectangle 325"/>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1166" name="Rectangle 326"/>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grpSp>
      <p:pic>
        <p:nvPicPr>
          <p:cNvPr id="65866" name="Picture 330" descr="pda"/>
          <p:cNvPicPr>
            <a:picLocks noChangeAspect="1" noChangeArrowheads="1"/>
          </p:cNvPicPr>
          <p:nvPr/>
        </p:nvPicPr>
        <p:blipFill>
          <a:blip r:embed="rId5" cstate="print"/>
          <a:srcRect l="21883" t="-1744" r="18411"/>
          <a:stretch>
            <a:fillRect/>
          </a:stretch>
        </p:blipFill>
        <p:spPr bwMode="auto">
          <a:xfrm>
            <a:off x="8826500" y="5661025"/>
            <a:ext cx="317500" cy="542925"/>
          </a:xfrm>
          <a:prstGeom prst="rect">
            <a:avLst/>
          </a:prstGeom>
          <a:noFill/>
          <a:ln w="9525">
            <a:noFill/>
            <a:miter lim="800000"/>
            <a:headEnd/>
            <a:tailEnd/>
          </a:ln>
        </p:spPr>
      </p:pic>
      <p:pic>
        <p:nvPicPr>
          <p:cNvPr id="65868" name="Picture 332" descr="nb_monday_2123_1">
            <a:hlinkClick r:id="rId6"/>
          </p:cNvPr>
          <p:cNvPicPr>
            <a:picLocks noChangeAspect="1" noChangeArrowheads="1"/>
          </p:cNvPicPr>
          <p:nvPr/>
        </p:nvPicPr>
        <p:blipFill>
          <a:blip r:embed="rId7" cstate="print">
            <a:clrChange>
              <a:clrFrom>
                <a:srgbClr val="FEFFFF"/>
              </a:clrFrom>
              <a:clrTo>
                <a:srgbClr val="FEFFFF">
                  <a:alpha val="0"/>
                </a:srgbClr>
              </a:clrTo>
            </a:clrChange>
          </a:blip>
          <a:srcRect l="8333" t="8333" r="8333" b="8333"/>
          <a:stretch>
            <a:fillRect/>
          </a:stretch>
        </p:blipFill>
        <p:spPr bwMode="auto">
          <a:xfrm>
            <a:off x="8710613" y="4508500"/>
            <a:ext cx="433387" cy="433388"/>
          </a:xfrm>
          <a:prstGeom prst="rect">
            <a:avLst/>
          </a:prstGeom>
          <a:noFill/>
          <a:ln w="25400">
            <a:noFill/>
            <a:miter lim="800000"/>
            <a:headEnd/>
            <a:tailEnd/>
          </a:ln>
        </p:spPr>
      </p:pic>
      <p:sp>
        <p:nvSpPr>
          <p:cNvPr id="65870" name="Freeform 334"/>
          <p:cNvSpPr>
            <a:spLocks noChangeAspect="1"/>
          </p:cNvSpPr>
          <p:nvPr/>
        </p:nvSpPr>
        <p:spPr bwMode="auto">
          <a:xfrm>
            <a:off x="6516688" y="1484313"/>
            <a:ext cx="1376362" cy="881062"/>
          </a:xfrm>
          <a:custGeom>
            <a:avLst/>
            <a:gdLst>
              <a:gd name="T0" fmla="*/ 82 w 1122"/>
              <a:gd name="T1" fmla="*/ 438 h 1261"/>
              <a:gd name="T2" fmla="*/ 59 w 1122"/>
              <a:gd name="T3" fmla="*/ 290 h 1261"/>
              <a:gd name="T4" fmla="*/ 83 w 1122"/>
              <a:gd name="T5" fmla="*/ 167 h 1261"/>
              <a:gd name="T6" fmla="*/ 140 w 1122"/>
              <a:gd name="T7" fmla="*/ 73 h 1261"/>
              <a:gd name="T8" fmla="*/ 219 w 1122"/>
              <a:gd name="T9" fmla="*/ 16 h 1261"/>
              <a:gd name="T10" fmla="*/ 305 w 1122"/>
              <a:gd name="T11" fmla="*/ 0 h 1261"/>
              <a:gd name="T12" fmla="*/ 388 w 1122"/>
              <a:gd name="T13" fmla="*/ 32 h 1261"/>
              <a:gd name="T14" fmla="*/ 454 w 1122"/>
              <a:gd name="T15" fmla="*/ 116 h 1261"/>
              <a:gd name="T16" fmla="*/ 482 w 1122"/>
              <a:gd name="T17" fmla="*/ 162 h 1261"/>
              <a:gd name="T18" fmla="*/ 512 w 1122"/>
              <a:gd name="T19" fmla="*/ 105 h 1261"/>
              <a:gd name="T20" fmla="*/ 552 w 1122"/>
              <a:gd name="T21" fmla="*/ 70 h 1261"/>
              <a:gd name="T22" fmla="*/ 597 w 1122"/>
              <a:gd name="T23" fmla="*/ 55 h 1261"/>
              <a:gd name="T24" fmla="*/ 641 w 1122"/>
              <a:gd name="T25" fmla="*/ 60 h 1261"/>
              <a:gd name="T26" fmla="*/ 682 w 1122"/>
              <a:gd name="T27" fmla="*/ 82 h 1261"/>
              <a:gd name="T28" fmla="*/ 712 w 1122"/>
              <a:gd name="T29" fmla="*/ 121 h 1261"/>
              <a:gd name="T30" fmla="*/ 729 w 1122"/>
              <a:gd name="T31" fmla="*/ 172 h 1261"/>
              <a:gd name="T32" fmla="*/ 729 w 1122"/>
              <a:gd name="T33" fmla="*/ 220 h 1261"/>
              <a:gd name="T34" fmla="*/ 798 w 1122"/>
              <a:gd name="T35" fmla="*/ 167 h 1261"/>
              <a:gd name="T36" fmla="*/ 868 w 1122"/>
              <a:gd name="T37" fmla="*/ 151 h 1261"/>
              <a:gd name="T38" fmla="*/ 933 w 1122"/>
              <a:gd name="T39" fmla="*/ 168 h 1261"/>
              <a:gd name="T40" fmla="*/ 989 w 1122"/>
              <a:gd name="T41" fmla="*/ 211 h 1261"/>
              <a:gd name="T42" fmla="*/ 1032 w 1122"/>
              <a:gd name="T43" fmla="*/ 276 h 1261"/>
              <a:gd name="T44" fmla="*/ 1058 w 1122"/>
              <a:gd name="T45" fmla="*/ 357 h 1261"/>
              <a:gd name="T46" fmla="*/ 1062 w 1122"/>
              <a:gd name="T47" fmla="*/ 449 h 1261"/>
              <a:gd name="T48" fmla="*/ 1040 w 1122"/>
              <a:gd name="T49" fmla="*/ 547 h 1261"/>
              <a:gd name="T50" fmla="*/ 1086 w 1122"/>
              <a:gd name="T51" fmla="*/ 629 h 1261"/>
              <a:gd name="T52" fmla="*/ 1117 w 1122"/>
              <a:gd name="T53" fmla="*/ 743 h 1261"/>
              <a:gd name="T54" fmla="*/ 1119 w 1122"/>
              <a:gd name="T55" fmla="*/ 852 h 1261"/>
              <a:gd name="T56" fmla="*/ 1093 w 1122"/>
              <a:gd name="T57" fmla="*/ 952 h 1261"/>
              <a:gd name="T58" fmla="*/ 1045 w 1122"/>
              <a:gd name="T59" fmla="*/ 1032 h 1261"/>
              <a:gd name="T60" fmla="*/ 977 w 1122"/>
              <a:gd name="T61" fmla="*/ 1084 h 1261"/>
              <a:gd name="T62" fmla="*/ 893 w 1122"/>
              <a:gd name="T63" fmla="*/ 1101 h 1261"/>
              <a:gd name="T64" fmla="*/ 796 w 1122"/>
              <a:gd name="T65" fmla="*/ 1073 h 1261"/>
              <a:gd name="T66" fmla="*/ 745 w 1122"/>
              <a:gd name="T67" fmla="*/ 1109 h 1261"/>
              <a:gd name="T68" fmla="*/ 693 w 1122"/>
              <a:gd name="T69" fmla="*/ 1187 h 1261"/>
              <a:gd name="T70" fmla="*/ 637 w 1122"/>
              <a:gd name="T71" fmla="*/ 1237 h 1261"/>
              <a:gd name="T72" fmla="*/ 580 w 1122"/>
              <a:gd name="T73" fmla="*/ 1260 h 1261"/>
              <a:gd name="T74" fmla="*/ 523 w 1122"/>
              <a:gd name="T75" fmla="*/ 1257 h 1261"/>
              <a:gd name="T76" fmla="*/ 467 w 1122"/>
              <a:gd name="T77" fmla="*/ 1228 h 1261"/>
              <a:gd name="T78" fmla="*/ 414 w 1122"/>
              <a:gd name="T79" fmla="*/ 1177 h 1261"/>
              <a:gd name="T80" fmla="*/ 366 w 1122"/>
              <a:gd name="T81" fmla="*/ 1102 h 1261"/>
              <a:gd name="T82" fmla="*/ 323 w 1122"/>
              <a:gd name="T83" fmla="*/ 1069 h 1261"/>
              <a:gd name="T84" fmla="*/ 236 w 1122"/>
              <a:gd name="T85" fmla="*/ 1095 h 1261"/>
              <a:gd name="T86" fmla="*/ 153 w 1122"/>
              <a:gd name="T87" fmla="*/ 1078 h 1261"/>
              <a:gd name="T88" fmla="*/ 82 w 1122"/>
              <a:gd name="T89" fmla="*/ 1028 h 1261"/>
              <a:gd name="T90" fmla="*/ 29 w 1122"/>
              <a:gd name="T91" fmla="*/ 949 h 1261"/>
              <a:gd name="T92" fmla="*/ 2 w 1122"/>
              <a:gd name="T93" fmla="*/ 848 h 1261"/>
              <a:gd name="T94" fmla="*/ 7 w 1122"/>
              <a:gd name="T95" fmla="*/ 733 h 1261"/>
              <a:gd name="T96" fmla="*/ 52 w 1122"/>
              <a:gd name="T97" fmla="*/ 611 h 12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22"/>
              <a:gd name="T148" fmla="*/ 0 h 1261"/>
              <a:gd name="T149" fmla="*/ 1122 w 1122"/>
              <a:gd name="T150" fmla="*/ 1261 h 126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22" h="1261">
                <a:moveTo>
                  <a:pt x="114" y="520"/>
                </a:moveTo>
                <a:lnTo>
                  <a:pt x="114" y="520"/>
                </a:lnTo>
                <a:lnTo>
                  <a:pt x="96" y="478"/>
                </a:lnTo>
                <a:lnTo>
                  <a:pt x="82" y="438"/>
                </a:lnTo>
                <a:lnTo>
                  <a:pt x="71" y="399"/>
                </a:lnTo>
                <a:lnTo>
                  <a:pt x="64" y="362"/>
                </a:lnTo>
                <a:lnTo>
                  <a:pt x="60" y="324"/>
                </a:lnTo>
                <a:lnTo>
                  <a:pt x="59" y="290"/>
                </a:lnTo>
                <a:lnTo>
                  <a:pt x="61" y="257"/>
                </a:lnTo>
                <a:lnTo>
                  <a:pt x="66" y="225"/>
                </a:lnTo>
                <a:lnTo>
                  <a:pt x="73" y="195"/>
                </a:lnTo>
                <a:lnTo>
                  <a:pt x="83" y="167"/>
                </a:lnTo>
                <a:lnTo>
                  <a:pt x="95" y="141"/>
                </a:lnTo>
                <a:lnTo>
                  <a:pt x="108" y="116"/>
                </a:lnTo>
                <a:lnTo>
                  <a:pt x="124" y="93"/>
                </a:lnTo>
                <a:lnTo>
                  <a:pt x="140" y="73"/>
                </a:lnTo>
                <a:lnTo>
                  <a:pt x="158" y="56"/>
                </a:lnTo>
                <a:lnTo>
                  <a:pt x="178" y="40"/>
                </a:lnTo>
                <a:lnTo>
                  <a:pt x="198" y="27"/>
                </a:lnTo>
                <a:lnTo>
                  <a:pt x="219" y="16"/>
                </a:lnTo>
                <a:lnTo>
                  <a:pt x="240" y="9"/>
                </a:lnTo>
                <a:lnTo>
                  <a:pt x="262" y="3"/>
                </a:lnTo>
                <a:lnTo>
                  <a:pt x="283" y="0"/>
                </a:lnTo>
                <a:lnTo>
                  <a:pt x="305" y="0"/>
                </a:lnTo>
                <a:lnTo>
                  <a:pt x="327" y="3"/>
                </a:lnTo>
                <a:lnTo>
                  <a:pt x="348" y="10"/>
                </a:lnTo>
                <a:lnTo>
                  <a:pt x="368" y="19"/>
                </a:lnTo>
                <a:lnTo>
                  <a:pt x="388" y="32"/>
                </a:lnTo>
                <a:lnTo>
                  <a:pt x="406" y="47"/>
                </a:lnTo>
                <a:lnTo>
                  <a:pt x="424" y="66"/>
                </a:lnTo>
                <a:lnTo>
                  <a:pt x="439" y="89"/>
                </a:lnTo>
                <a:lnTo>
                  <a:pt x="454" y="116"/>
                </a:lnTo>
                <a:lnTo>
                  <a:pt x="466" y="146"/>
                </a:lnTo>
                <a:lnTo>
                  <a:pt x="476" y="179"/>
                </a:lnTo>
                <a:lnTo>
                  <a:pt x="482" y="162"/>
                </a:lnTo>
                <a:lnTo>
                  <a:pt x="488" y="145"/>
                </a:lnTo>
                <a:lnTo>
                  <a:pt x="496" y="131"/>
                </a:lnTo>
                <a:lnTo>
                  <a:pt x="504" y="116"/>
                </a:lnTo>
                <a:lnTo>
                  <a:pt x="512" y="105"/>
                </a:lnTo>
                <a:lnTo>
                  <a:pt x="521" y="93"/>
                </a:lnTo>
                <a:lnTo>
                  <a:pt x="531" y="85"/>
                </a:lnTo>
                <a:lnTo>
                  <a:pt x="541" y="76"/>
                </a:lnTo>
                <a:lnTo>
                  <a:pt x="552" y="70"/>
                </a:lnTo>
                <a:lnTo>
                  <a:pt x="563" y="65"/>
                </a:lnTo>
                <a:lnTo>
                  <a:pt x="574" y="60"/>
                </a:lnTo>
                <a:lnTo>
                  <a:pt x="585" y="57"/>
                </a:lnTo>
                <a:lnTo>
                  <a:pt x="597" y="55"/>
                </a:lnTo>
                <a:lnTo>
                  <a:pt x="608" y="55"/>
                </a:lnTo>
                <a:lnTo>
                  <a:pt x="619" y="56"/>
                </a:lnTo>
                <a:lnTo>
                  <a:pt x="631" y="57"/>
                </a:lnTo>
                <a:lnTo>
                  <a:pt x="641" y="60"/>
                </a:lnTo>
                <a:lnTo>
                  <a:pt x="652" y="65"/>
                </a:lnTo>
                <a:lnTo>
                  <a:pt x="662" y="69"/>
                </a:lnTo>
                <a:lnTo>
                  <a:pt x="672" y="75"/>
                </a:lnTo>
                <a:lnTo>
                  <a:pt x="682" y="82"/>
                </a:lnTo>
                <a:lnTo>
                  <a:pt x="690" y="90"/>
                </a:lnTo>
                <a:lnTo>
                  <a:pt x="698" y="99"/>
                </a:lnTo>
                <a:lnTo>
                  <a:pt x="706" y="109"/>
                </a:lnTo>
                <a:lnTo>
                  <a:pt x="712" y="121"/>
                </a:lnTo>
                <a:lnTo>
                  <a:pt x="718" y="132"/>
                </a:lnTo>
                <a:lnTo>
                  <a:pt x="722" y="145"/>
                </a:lnTo>
                <a:lnTo>
                  <a:pt x="726" y="158"/>
                </a:lnTo>
                <a:lnTo>
                  <a:pt x="729" y="172"/>
                </a:lnTo>
                <a:lnTo>
                  <a:pt x="730" y="187"/>
                </a:lnTo>
                <a:lnTo>
                  <a:pt x="730" y="202"/>
                </a:lnTo>
                <a:lnTo>
                  <a:pt x="729" y="220"/>
                </a:lnTo>
                <a:lnTo>
                  <a:pt x="746" y="202"/>
                </a:lnTo>
                <a:lnTo>
                  <a:pt x="763" y="188"/>
                </a:lnTo>
                <a:lnTo>
                  <a:pt x="781" y="177"/>
                </a:lnTo>
                <a:lnTo>
                  <a:pt x="798" y="167"/>
                </a:lnTo>
                <a:lnTo>
                  <a:pt x="815" y="159"/>
                </a:lnTo>
                <a:lnTo>
                  <a:pt x="833" y="155"/>
                </a:lnTo>
                <a:lnTo>
                  <a:pt x="851" y="152"/>
                </a:lnTo>
                <a:lnTo>
                  <a:pt x="868" y="151"/>
                </a:lnTo>
                <a:lnTo>
                  <a:pt x="885" y="152"/>
                </a:lnTo>
                <a:lnTo>
                  <a:pt x="901" y="157"/>
                </a:lnTo>
                <a:lnTo>
                  <a:pt x="917" y="161"/>
                </a:lnTo>
                <a:lnTo>
                  <a:pt x="933" y="168"/>
                </a:lnTo>
                <a:lnTo>
                  <a:pt x="948" y="177"/>
                </a:lnTo>
                <a:lnTo>
                  <a:pt x="962" y="187"/>
                </a:lnTo>
                <a:lnTo>
                  <a:pt x="976" y="198"/>
                </a:lnTo>
                <a:lnTo>
                  <a:pt x="989" y="211"/>
                </a:lnTo>
                <a:lnTo>
                  <a:pt x="1001" y="225"/>
                </a:lnTo>
                <a:lnTo>
                  <a:pt x="1013" y="241"/>
                </a:lnTo>
                <a:lnTo>
                  <a:pt x="1023" y="258"/>
                </a:lnTo>
                <a:lnTo>
                  <a:pt x="1032" y="276"/>
                </a:lnTo>
                <a:lnTo>
                  <a:pt x="1040" y="294"/>
                </a:lnTo>
                <a:lnTo>
                  <a:pt x="1048" y="314"/>
                </a:lnTo>
                <a:lnTo>
                  <a:pt x="1053" y="336"/>
                </a:lnTo>
                <a:lnTo>
                  <a:pt x="1058" y="357"/>
                </a:lnTo>
                <a:lnTo>
                  <a:pt x="1061" y="379"/>
                </a:lnTo>
                <a:lnTo>
                  <a:pt x="1063" y="402"/>
                </a:lnTo>
                <a:lnTo>
                  <a:pt x="1063" y="425"/>
                </a:lnTo>
                <a:lnTo>
                  <a:pt x="1062" y="449"/>
                </a:lnTo>
                <a:lnTo>
                  <a:pt x="1059" y="474"/>
                </a:lnTo>
                <a:lnTo>
                  <a:pt x="1055" y="498"/>
                </a:lnTo>
                <a:lnTo>
                  <a:pt x="1048" y="522"/>
                </a:lnTo>
                <a:lnTo>
                  <a:pt x="1040" y="547"/>
                </a:lnTo>
                <a:lnTo>
                  <a:pt x="1057" y="574"/>
                </a:lnTo>
                <a:lnTo>
                  <a:pt x="1073" y="601"/>
                </a:lnTo>
                <a:lnTo>
                  <a:pt x="1086" y="629"/>
                </a:lnTo>
                <a:lnTo>
                  <a:pt x="1097" y="657"/>
                </a:lnTo>
                <a:lnTo>
                  <a:pt x="1106" y="686"/>
                </a:lnTo>
                <a:lnTo>
                  <a:pt x="1112" y="715"/>
                </a:lnTo>
                <a:lnTo>
                  <a:pt x="1117" y="743"/>
                </a:lnTo>
                <a:lnTo>
                  <a:pt x="1121" y="771"/>
                </a:lnTo>
                <a:lnTo>
                  <a:pt x="1122" y="799"/>
                </a:lnTo>
                <a:lnTo>
                  <a:pt x="1121" y="827"/>
                </a:lnTo>
                <a:lnTo>
                  <a:pt x="1119" y="852"/>
                </a:lnTo>
                <a:lnTo>
                  <a:pt x="1115" y="878"/>
                </a:lnTo>
                <a:lnTo>
                  <a:pt x="1109" y="904"/>
                </a:lnTo>
                <a:lnTo>
                  <a:pt x="1102" y="929"/>
                </a:lnTo>
                <a:lnTo>
                  <a:pt x="1093" y="952"/>
                </a:lnTo>
                <a:lnTo>
                  <a:pt x="1083" y="974"/>
                </a:lnTo>
                <a:lnTo>
                  <a:pt x="1072" y="995"/>
                </a:lnTo>
                <a:lnTo>
                  <a:pt x="1059" y="1013"/>
                </a:lnTo>
                <a:lnTo>
                  <a:pt x="1045" y="1032"/>
                </a:lnTo>
                <a:lnTo>
                  <a:pt x="1029" y="1048"/>
                </a:lnTo>
                <a:lnTo>
                  <a:pt x="1013" y="1061"/>
                </a:lnTo>
                <a:lnTo>
                  <a:pt x="995" y="1073"/>
                </a:lnTo>
                <a:lnTo>
                  <a:pt x="977" y="1084"/>
                </a:lnTo>
                <a:lnTo>
                  <a:pt x="957" y="1091"/>
                </a:lnTo>
                <a:lnTo>
                  <a:pt x="936" y="1096"/>
                </a:lnTo>
                <a:lnTo>
                  <a:pt x="915" y="1099"/>
                </a:lnTo>
                <a:lnTo>
                  <a:pt x="893" y="1101"/>
                </a:lnTo>
                <a:lnTo>
                  <a:pt x="869" y="1098"/>
                </a:lnTo>
                <a:lnTo>
                  <a:pt x="846" y="1094"/>
                </a:lnTo>
                <a:lnTo>
                  <a:pt x="820" y="1085"/>
                </a:lnTo>
                <a:lnTo>
                  <a:pt x="796" y="1073"/>
                </a:lnTo>
                <a:lnTo>
                  <a:pt x="770" y="1059"/>
                </a:lnTo>
                <a:lnTo>
                  <a:pt x="758" y="1085"/>
                </a:lnTo>
                <a:lnTo>
                  <a:pt x="745" y="1109"/>
                </a:lnTo>
                <a:lnTo>
                  <a:pt x="733" y="1131"/>
                </a:lnTo>
                <a:lnTo>
                  <a:pt x="720" y="1151"/>
                </a:lnTo>
                <a:lnTo>
                  <a:pt x="706" y="1170"/>
                </a:lnTo>
                <a:lnTo>
                  <a:pt x="693" y="1187"/>
                </a:lnTo>
                <a:lnTo>
                  <a:pt x="679" y="1203"/>
                </a:lnTo>
                <a:lnTo>
                  <a:pt x="665" y="1216"/>
                </a:lnTo>
                <a:lnTo>
                  <a:pt x="651" y="1227"/>
                </a:lnTo>
                <a:lnTo>
                  <a:pt x="637" y="1237"/>
                </a:lnTo>
                <a:lnTo>
                  <a:pt x="623" y="1244"/>
                </a:lnTo>
                <a:lnTo>
                  <a:pt x="609" y="1251"/>
                </a:lnTo>
                <a:lnTo>
                  <a:pt x="594" y="1257"/>
                </a:lnTo>
                <a:lnTo>
                  <a:pt x="580" y="1260"/>
                </a:lnTo>
                <a:lnTo>
                  <a:pt x="566" y="1261"/>
                </a:lnTo>
                <a:lnTo>
                  <a:pt x="551" y="1261"/>
                </a:lnTo>
                <a:lnTo>
                  <a:pt x="537" y="1260"/>
                </a:lnTo>
                <a:lnTo>
                  <a:pt x="523" y="1257"/>
                </a:lnTo>
                <a:lnTo>
                  <a:pt x="509" y="1253"/>
                </a:lnTo>
                <a:lnTo>
                  <a:pt x="495" y="1246"/>
                </a:lnTo>
                <a:lnTo>
                  <a:pt x="481" y="1239"/>
                </a:lnTo>
                <a:lnTo>
                  <a:pt x="467" y="1228"/>
                </a:lnTo>
                <a:lnTo>
                  <a:pt x="454" y="1218"/>
                </a:lnTo>
                <a:lnTo>
                  <a:pt x="440" y="1206"/>
                </a:lnTo>
                <a:lnTo>
                  <a:pt x="427" y="1193"/>
                </a:lnTo>
                <a:lnTo>
                  <a:pt x="414" y="1177"/>
                </a:lnTo>
                <a:lnTo>
                  <a:pt x="402" y="1161"/>
                </a:lnTo>
                <a:lnTo>
                  <a:pt x="390" y="1142"/>
                </a:lnTo>
                <a:lnTo>
                  <a:pt x="378" y="1122"/>
                </a:lnTo>
                <a:lnTo>
                  <a:pt x="366" y="1102"/>
                </a:lnTo>
                <a:lnTo>
                  <a:pt x="355" y="1079"/>
                </a:lnTo>
                <a:lnTo>
                  <a:pt x="345" y="1056"/>
                </a:lnTo>
                <a:lnTo>
                  <a:pt x="323" y="1069"/>
                </a:lnTo>
                <a:lnTo>
                  <a:pt x="301" y="1079"/>
                </a:lnTo>
                <a:lnTo>
                  <a:pt x="279" y="1088"/>
                </a:lnTo>
                <a:lnTo>
                  <a:pt x="257" y="1092"/>
                </a:lnTo>
                <a:lnTo>
                  <a:pt x="236" y="1095"/>
                </a:lnTo>
                <a:lnTo>
                  <a:pt x="214" y="1094"/>
                </a:lnTo>
                <a:lnTo>
                  <a:pt x="193" y="1091"/>
                </a:lnTo>
                <a:lnTo>
                  <a:pt x="173" y="1086"/>
                </a:lnTo>
                <a:lnTo>
                  <a:pt x="153" y="1078"/>
                </a:lnTo>
                <a:lnTo>
                  <a:pt x="134" y="1068"/>
                </a:lnTo>
                <a:lnTo>
                  <a:pt x="116" y="1056"/>
                </a:lnTo>
                <a:lnTo>
                  <a:pt x="99" y="1043"/>
                </a:lnTo>
                <a:lnTo>
                  <a:pt x="82" y="1028"/>
                </a:lnTo>
                <a:lnTo>
                  <a:pt x="67" y="1010"/>
                </a:lnTo>
                <a:lnTo>
                  <a:pt x="53" y="990"/>
                </a:lnTo>
                <a:lnTo>
                  <a:pt x="40" y="970"/>
                </a:lnTo>
                <a:lnTo>
                  <a:pt x="29" y="949"/>
                </a:lnTo>
                <a:lnTo>
                  <a:pt x="20" y="926"/>
                </a:lnTo>
                <a:lnTo>
                  <a:pt x="12" y="901"/>
                </a:lnTo>
                <a:lnTo>
                  <a:pt x="6" y="875"/>
                </a:lnTo>
                <a:lnTo>
                  <a:pt x="2" y="848"/>
                </a:lnTo>
                <a:lnTo>
                  <a:pt x="0" y="821"/>
                </a:lnTo>
                <a:lnTo>
                  <a:pt x="0" y="792"/>
                </a:lnTo>
                <a:lnTo>
                  <a:pt x="2" y="764"/>
                </a:lnTo>
                <a:lnTo>
                  <a:pt x="7" y="733"/>
                </a:lnTo>
                <a:lnTo>
                  <a:pt x="14" y="703"/>
                </a:lnTo>
                <a:lnTo>
                  <a:pt x="24" y="673"/>
                </a:lnTo>
                <a:lnTo>
                  <a:pt x="36" y="643"/>
                </a:lnTo>
                <a:lnTo>
                  <a:pt x="52" y="611"/>
                </a:lnTo>
                <a:lnTo>
                  <a:pt x="70" y="581"/>
                </a:lnTo>
                <a:lnTo>
                  <a:pt x="90" y="550"/>
                </a:lnTo>
                <a:lnTo>
                  <a:pt x="114" y="520"/>
                </a:lnTo>
              </a:path>
            </a:pathLst>
          </a:custGeom>
          <a:solidFill>
            <a:srgbClr val="FDFD51"/>
          </a:solidFill>
          <a:ln w="38100">
            <a:solidFill>
              <a:srgbClr val="FF9045"/>
            </a:solidFill>
            <a:round/>
            <a:headEnd/>
            <a:tailEnd/>
          </a:ln>
        </p:spPr>
        <p:txBody>
          <a:bodyPr wrap="none" lIns="90000" tIns="43200" rIns="90000" bIns="43200" anchor="ctr"/>
          <a:lstStyle/>
          <a:p>
            <a:endParaRPr lang="zh-CN" altLang="en-US"/>
          </a:p>
        </p:txBody>
      </p:sp>
      <p:grpSp>
        <p:nvGrpSpPr>
          <p:cNvPr id="7" name="Group 335"/>
          <p:cNvGrpSpPr>
            <a:grpSpLocks noChangeAspect="1"/>
          </p:cNvGrpSpPr>
          <p:nvPr/>
        </p:nvGrpSpPr>
        <p:grpSpPr bwMode="auto">
          <a:xfrm>
            <a:off x="8243888" y="1557338"/>
            <a:ext cx="271462" cy="287337"/>
            <a:chOff x="3916" y="2235"/>
            <a:chExt cx="442" cy="550"/>
          </a:xfrm>
        </p:grpSpPr>
        <p:sp>
          <p:nvSpPr>
            <p:cNvPr id="1089" name="Freeform 336"/>
            <p:cNvSpPr>
              <a:spLocks noChangeAspect="1"/>
            </p:cNvSpPr>
            <p:nvPr/>
          </p:nvSpPr>
          <p:spPr bwMode="auto">
            <a:xfrm>
              <a:off x="3968" y="2531"/>
              <a:ext cx="341" cy="83"/>
            </a:xfrm>
            <a:custGeom>
              <a:avLst/>
              <a:gdLst>
                <a:gd name="T0" fmla="*/ 8 w 263"/>
                <a:gd name="T1" fmla="*/ 95 h 95"/>
                <a:gd name="T2" fmla="*/ 20 w 263"/>
                <a:gd name="T3" fmla="*/ 95 h 95"/>
                <a:gd name="T4" fmla="*/ 33 w 263"/>
                <a:gd name="T5" fmla="*/ 95 h 95"/>
                <a:gd name="T6" fmla="*/ 46 w 263"/>
                <a:gd name="T7" fmla="*/ 95 h 95"/>
                <a:gd name="T8" fmla="*/ 58 w 263"/>
                <a:gd name="T9" fmla="*/ 95 h 95"/>
                <a:gd name="T10" fmla="*/ 71 w 263"/>
                <a:gd name="T11" fmla="*/ 95 h 95"/>
                <a:gd name="T12" fmla="*/ 83 w 263"/>
                <a:gd name="T13" fmla="*/ 95 h 95"/>
                <a:gd name="T14" fmla="*/ 95 w 263"/>
                <a:gd name="T15" fmla="*/ 95 h 95"/>
                <a:gd name="T16" fmla="*/ 107 w 263"/>
                <a:gd name="T17" fmla="*/ 95 h 95"/>
                <a:gd name="T18" fmla="*/ 120 w 263"/>
                <a:gd name="T19" fmla="*/ 95 h 95"/>
                <a:gd name="T20" fmla="*/ 132 w 263"/>
                <a:gd name="T21" fmla="*/ 95 h 95"/>
                <a:gd name="T22" fmla="*/ 144 w 263"/>
                <a:gd name="T23" fmla="*/ 95 h 95"/>
                <a:gd name="T24" fmla="*/ 157 w 263"/>
                <a:gd name="T25" fmla="*/ 95 h 95"/>
                <a:gd name="T26" fmla="*/ 169 w 263"/>
                <a:gd name="T27" fmla="*/ 95 h 95"/>
                <a:gd name="T28" fmla="*/ 181 w 263"/>
                <a:gd name="T29" fmla="*/ 95 h 95"/>
                <a:gd name="T30" fmla="*/ 193 w 263"/>
                <a:gd name="T31" fmla="*/ 95 h 95"/>
                <a:gd name="T32" fmla="*/ 206 w 263"/>
                <a:gd name="T33" fmla="*/ 95 h 95"/>
                <a:gd name="T34" fmla="*/ 218 w 263"/>
                <a:gd name="T35" fmla="*/ 95 h 95"/>
                <a:gd name="T36" fmla="*/ 230 w 263"/>
                <a:gd name="T37" fmla="*/ 95 h 95"/>
                <a:gd name="T38" fmla="*/ 243 w 263"/>
                <a:gd name="T39" fmla="*/ 95 h 95"/>
                <a:gd name="T40" fmla="*/ 255 w 263"/>
                <a:gd name="T41" fmla="*/ 95 h 95"/>
                <a:gd name="T42" fmla="*/ 261 w 263"/>
                <a:gd name="T43" fmla="*/ 88 h 95"/>
                <a:gd name="T44" fmla="*/ 257 w 263"/>
                <a:gd name="T45" fmla="*/ 68 h 95"/>
                <a:gd name="T46" fmla="*/ 252 w 263"/>
                <a:gd name="T47" fmla="*/ 49 h 95"/>
                <a:gd name="T48" fmla="*/ 248 w 263"/>
                <a:gd name="T49" fmla="*/ 32 h 95"/>
                <a:gd name="T50" fmla="*/ 245 w 263"/>
                <a:gd name="T51" fmla="*/ 16 h 95"/>
                <a:gd name="T52" fmla="*/ 241 w 263"/>
                <a:gd name="T53" fmla="*/ 0 h 95"/>
                <a:gd name="T54" fmla="*/ 231 w 263"/>
                <a:gd name="T55" fmla="*/ 0 h 95"/>
                <a:gd name="T56" fmla="*/ 221 w 263"/>
                <a:gd name="T57" fmla="*/ 0 h 95"/>
                <a:gd name="T58" fmla="*/ 210 w 263"/>
                <a:gd name="T59" fmla="*/ 0 h 95"/>
                <a:gd name="T60" fmla="*/ 200 w 263"/>
                <a:gd name="T61" fmla="*/ 0 h 95"/>
                <a:gd name="T62" fmla="*/ 190 w 263"/>
                <a:gd name="T63" fmla="*/ 0 h 95"/>
                <a:gd name="T64" fmla="*/ 180 w 263"/>
                <a:gd name="T65" fmla="*/ 0 h 95"/>
                <a:gd name="T66" fmla="*/ 170 w 263"/>
                <a:gd name="T67" fmla="*/ 0 h 95"/>
                <a:gd name="T68" fmla="*/ 159 w 263"/>
                <a:gd name="T69" fmla="*/ 0 h 95"/>
                <a:gd name="T70" fmla="*/ 149 w 263"/>
                <a:gd name="T71" fmla="*/ 0 h 95"/>
                <a:gd name="T72" fmla="*/ 139 w 263"/>
                <a:gd name="T73" fmla="*/ 0 h 95"/>
                <a:gd name="T74" fmla="*/ 129 w 263"/>
                <a:gd name="T75" fmla="*/ 0 h 95"/>
                <a:gd name="T76" fmla="*/ 119 w 263"/>
                <a:gd name="T77" fmla="*/ 0 h 95"/>
                <a:gd name="T78" fmla="*/ 108 w 263"/>
                <a:gd name="T79" fmla="*/ 0 h 95"/>
                <a:gd name="T80" fmla="*/ 98 w 263"/>
                <a:gd name="T81" fmla="*/ 0 h 95"/>
                <a:gd name="T82" fmla="*/ 88 w 263"/>
                <a:gd name="T83" fmla="*/ 0 h 95"/>
                <a:gd name="T84" fmla="*/ 78 w 263"/>
                <a:gd name="T85" fmla="*/ 0 h 95"/>
                <a:gd name="T86" fmla="*/ 68 w 263"/>
                <a:gd name="T87" fmla="*/ 0 h 95"/>
                <a:gd name="T88" fmla="*/ 58 w 263"/>
                <a:gd name="T89" fmla="*/ 0 h 95"/>
                <a:gd name="T90" fmla="*/ 47 w 263"/>
                <a:gd name="T91" fmla="*/ 0 h 95"/>
                <a:gd name="T92" fmla="*/ 37 w 263"/>
                <a:gd name="T93" fmla="*/ 0 h 95"/>
                <a:gd name="T94" fmla="*/ 26 w 263"/>
                <a:gd name="T95" fmla="*/ 0 h 95"/>
                <a:gd name="T96" fmla="*/ 20 w 263"/>
                <a:gd name="T97" fmla="*/ 10 h 95"/>
                <a:gd name="T98" fmla="*/ 16 w 263"/>
                <a:gd name="T99" fmla="*/ 26 h 95"/>
                <a:gd name="T100" fmla="*/ 12 w 263"/>
                <a:gd name="T101" fmla="*/ 43 h 95"/>
                <a:gd name="T102" fmla="*/ 8 w 263"/>
                <a:gd name="T103" fmla="*/ 62 h 95"/>
                <a:gd name="T104" fmla="*/ 3 w 263"/>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3"/>
                <a:gd name="T160" fmla="*/ 0 h 95"/>
                <a:gd name="T161" fmla="*/ 263 w 263"/>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3" h="95">
                  <a:moveTo>
                    <a:pt x="0" y="95"/>
                  </a:move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1090" name="Freeform 337"/>
            <p:cNvSpPr>
              <a:spLocks noChangeAspect="1"/>
            </p:cNvSpPr>
            <p:nvPr/>
          </p:nvSpPr>
          <p:spPr bwMode="auto">
            <a:xfrm>
              <a:off x="3968" y="2531"/>
              <a:ext cx="341" cy="83"/>
            </a:xfrm>
            <a:custGeom>
              <a:avLst/>
              <a:gdLst>
                <a:gd name="T0" fmla="*/ 4 w 263"/>
                <a:gd name="T1" fmla="*/ 95 h 95"/>
                <a:gd name="T2" fmla="*/ 16 w 263"/>
                <a:gd name="T3" fmla="*/ 95 h 95"/>
                <a:gd name="T4" fmla="*/ 29 w 263"/>
                <a:gd name="T5" fmla="*/ 95 h 95"/>
                <a:gd name="T6" fmla="*/ 42 w 263"/>
                <a:gd name="T7" fmla="*/ 95 h 95"/>
                <a:gd name="T8" fmla="*/ 54 w 263"/>
                <a:gd name="T9" fmla="*/ 95 h 95"/>
                <a:gd name="T10" fmla="*/ 66 w 263"/>
                <a:gd name="T11" fmla="*/ 95 h 95"/>
                <a:gd name="T12" fmla="*/ 79 w 263"/>
                <a:gd name="T13" fmla="*/ 95 h 95"/>
                <a:gd name="T14" fmla="*/ 91 w 263"/>
                <a:gd name="T15" fmla="*/ 95 h 95"/>
                <a:gd name="T16" fmla="*/ 103 w 263"/>
                <a:gd name="T17" fmla="*/ 95 h 95"/>
                <a:gd name="T18" fmla="*/ 116 w 263"/>
                <a:gd name="T19" fmla="*/ 95 h 95"/>
                <a:gd name="T20" fmla="*/ 128 w 263"/>
                <a:gd name="T21" fmla="*/ 95 h 95"/>
                <a:gd name="T22" fmla="*/ 136 w 263"/>
                <a:gd name="T23" fmla="*/ 95 h 95"/>
                <a:gd name="T24" fmla="*/ 148 w 263"/>
                <a:gd name="T25" fmla="*/ 95 h 95"/>
                <a:gd name="T26" fmla="*/ 161 w 263"/>
                <a:gd name="T27" fmla="*/ 95 h 95"/>
                <a:gd name="T28" fmla="*/ 173 w 263"/>
                <a:gd name="T29" fmla="*/ 95 h 95"/>
                <a:gd name="T30" fmla="*/ 185 w 263"/>
                <a:gd name="T31" fmla="*/ 95 h 95"/>
                <a:gd name="T32" fmla="*/ 197 w 263"/>
                <a:gd name="T33" fmla="*/ 95 h 95"/>
                <a:gd name="T34" fmla="*/ 210 w 263"/>
                <a:gd name="T35" fmla="*/ 95 h 95"/>
                <a:gd name="T36" fmla="*/ 222 w 263"/>
                <a:gd name="T37" fmla="*/ 95 h 95"/>
                <a:gd name="T38" fmla="*/ 234 w 263"/>
                <a:gd name="T39" fmla="*/ 95 h 95"/>
                <a:gd name="T40" fmla="*/ 247 w 263"/>
                <a:gd name="T41" fmla="*/ 95 h 95"/>
                <a:gd name="T42" fmla="*/ 259 w 263"/>
                <a:gd name="T43" fmla="*/ 95 h 95"/>
                <a:gd name="T44" fmla="*/ 261 w 263"/>
                <a:gd name="T45" fmla="*/ 88 h 95"/>
                <a:gd name="T46" fmla="*/ 257 w 263"/>
                <a:gd name="T47" fmla="*/ 68 h 95"/>
                <a:gd name="T48" fmla="*/ 252 w 263"/>
                <a:gd name="T49" fmla="*/ 49 h 95"/>
                <a:gd name="T50" fmla="*/ 250 w 263"/>
                <a:gd name="T51" fmla="*/ 38 h 95"/>
                <a:gd name="T52" fmla="*/ 246 w 263"/>
                <a:gd name="T53" fmla="*/ 22 h 95"/>
                <a:gd name="T54" fmla="*/ 242 w 263"/>
                <a:gd name="T55" fmla="*/ 5 h 95"/>
                <a:gd name="T56" fmla="*/ 238 w 263"/>
                <a:gd name="T57" fmla="*/ 0 h 95"/>
                <a:gd name="T58" fmla="*/ 227 w 263"/>
                <a:gd name="T59" fmla="*/ 0 h 95"/>
                <a:gd name="T60" fmla="*/ 217 w 263"/>
                <a:gd name="T61" fmla="*/ 0 h 95"/>
                <a:gd name="T62" fmla="*/ 207 w 263"/>
                <a:gd name="T63" fmla="*/ 0 h 95"/>
                <a:gd name="T64" fmla="*/ 197 w 263"/>
                <a:gd name="T65" fmla="*/ 0 h 95"/>
                <a:gd name="T66" fmla="*/ 187 w 263"/>
                <a:gd name="T67" fmla="*/ 0 h 95"/>
                <a:gd name="T68" fmla="*/ 176 w 263"/>
                <a:gd name="T69" fmla="*/ 0 h 95"/>
                <a:gd name="T70" fmla="*/ 166 w 263"/>
                <a:gd name="T71" fmla="*/ 0 h 95"/>
                <a:gd name="T72" fmla="*/ 156 w 263"/>
                <a:gd name="T73" fmla="*/ 0 h 95"/>
                <a:gd name="T74" fmla="*/ 146 w 263"/>
                <a:gd name="T75" fmla="*/ 0 h 95"/>
                <a:gd name="T76" fmla="*/ 136 w 263"/>
                <a:gd name="T77" fmla="*/ 0 h 95"/>
                <a:gd name="T78" fmla="*/ 129 w 263"/>
                <a:gd name="T79" fmla="*/ 0 h 95"/>
                <a:gd name="T80" fmla="*/ 119 w 263"/>
                <a:gd name="T81" fmla="*/ 0 h 95"/>
                <a:gd name="T82" fmla="*/ 108 w 263"/>
                <a:gd name="T83" fmla="*/ 0 h 95"/>
                <a:gd name="T84" fmla="*/ 98 w 263"/>
                <a:gd name="T85" fmla="*/ 0 h 95"/>
                <a:gd name="T86" fmla="*/ 88 w 263"/>
                <a:gd name="T87" fmla="*/ 0 h 95"/>
                <a:gd name="T88" fmla="*/ 78 w 263"/>
                <a:gd name="T89" fmla="*/ 0 h 95"/>
                <a:gd name="T90" fmla="*/ 68 w 263"/>
                <a:gd name="T91" fmla="*/ 0 h 95"/>
                <a:gd name="T92" fmla="*/ 58 w 263"/>
                <a:gd name="T93" fmla="*/ 0 h 95"/>
                <a:gd name="T94" fmla="*/ 47 w 263"/>
                <a:gd name="T95" fmla="*/ 0 h 95"/>
                <a:gd name="T96" fmla="*/ 37 w 263"/>
                <a:gd name="T97" fmla="*/ 0 h 95"/>
                <a:gd name="T98" fmla="*/ 26 w 263"/>
                <a:gd name="T99" fmla="*/ 0 h 95"/>
                <a:gd name="T100" fmla="*/ 21 w 263"/>
                <a:gd name="T101" fmla="*/ 5 h 95"/>
                <a:gd name="T102" fmla="*/ 18 w 263"/>
                <a:gd name="T103" fmla="*/ 22 h 95"/>
                <a:gd name="T104" fmla="*/ 14 w 263"/>
                <a:gd name="T105" fmla="*/ 38 h 95"/>
                <a:gd name="T106" fmla="*/ 11 w 263"/>
                <a:gd name="T107" fmla="*/ 49 h 95"/>
                <a:gd name="T108" fmla="*/ 6 w 263"/>
                <a:gd name="T109" fmla="*/ 68 h 95"/>
                <a:gd name="T110" fmla="*/ 2 w 263"/>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63"/>
                <a:gd name="T169" fmla="*/ 0 h 95"/>
                <a:gd name="T170" fmla="*/ 263 w 263"/>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63" h="95">
                  <a:moveTo>
                    <a:pt x="0" y="95"/>
                  </a:moveTo>
                  <a:lnTo>
                    <a:pt x="0" y="95"/>
                  </a:ln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sp>
          <p:nvSpPr>
            <p:cNvPr id="1091" name="Rectangle 338"/>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092" name="Rectangle 339"/>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093" name="Rectangle 340"/>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094" name="Rectangle 341"/>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095" name="Rectangle 342"/>
            <p:cNvSpPr>
              <a:spLocks noChangeAspect="1" noChangeArrowheads="1"/>
            </p:cNvSpPr>
            <p:nvPr/>
          </p:nvSpPr>
          <p:spPr bwMode="auto">
            <a:xfrm>
              <a:off x="3984" y="2352"/>
              <a:ext cx="309" cy="202"/>
            </a:xfrm>
            <a:prstGeom prst="rect">
              <a:avLst/>
            </a:prstGeom>
            <a:solidFill>
              <a:srgbClr val="FFCC66"/>
            </a:solidFill>
            <a:ln w="3175">
              <a:solidFill>
                <a:srgbClr val="000000"/>
              </a:solidFill>
              <a:miter lim="800000"/>
              <a:headEnd/>
              <a:tailEnd/>
            </a:ln>
          </p:spPr>
          <p:txBody>
            <a:bodyPr/>
            <a:lstStyle/>
            <a:p>
              <a:endParaRPr lang="zh-CN" altLang="en-US"/>
            </a:p>
          </p:txBody>
        </p:sp>
        <p:sp>
          <p:nvSpPr>
            <p:cNvPr id="1096" name="Rectangle 343"/>
            <p:cNvSpPr>
              <a:spLocks noChangeAspect="1" noChangeArrowheads="1"/>
            </p:cNvSpPr>
            <p:nvPr/>
          </p:nvSpPr>
          <p:spPr bwMode="auto">
            <a:xfrm>
              <a:off x="3984" y="2352"/>
              <a:ext cx="309" cy="202"/>
            </a:xfrm>
            <a:prstGeom prst="rect">
              <a:avLst/>
            </a:prstGeom>
            <a:solidFill>
              <a:srgbClr val="FFFFFF"/>
            </a:solidFill>
            <a:ln w="3175">
              <a:solidFill>
                <a:srgbClr val="000000"/>
              </a:solidFill>
              <a:miter lim="800000"/>
              <a:headEnd/>
              <a:tailEnd/>
            </a:ln>
          </p:spPr>
          <p:txBody>
            <a:bodyPr/>
            <a:lstStyle/>
            <a:p>
              <a:endParaRPr lang="zh-CN" altLang="en-US"/>
            </a:p>
          </p:txBody>
        </p:sp>
        <p:sp>
          <p:nvSpPr>
            <p:cNvPr id="1097" name="Rectangle 344"/>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1098" name="Rectangle 345"/>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1099" name="Rectangle 346"/>
            <p:cNvSpPr>
              <a:spLocks noChangeAspect="1" noChangeArrowheads="1"/>
            </p:cNvSpPr>
            <p:nvPr/>
          </p:nvSpPr>
          <p:spPr bwMode="auto">
            <a:xfrm>
              <a:off x="3984" y="2627"/>
              <a:ext cx="119" cy="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1100" name="Rectangle 347"/>
            <p:cNvSpPr>
              <a:spLocks noChangeAspect="1" noChangeArrowheads="1"/>
            </p:cNvSpPr>
            <p:nvPr/>
          </p:nvSpPr>
          <p:spPr bwMode="auto">
            <a:xfrm>
              <a:off x="3984" y="2627"/>
              <a:ext cx="119" cy="65"/>
            </a:xfrm>
            <a:prstGeom prst="rect">
              <a:avLst/>
            </a:prstGeom>
            <a:solidFill>
              <a:srgbClr val="FFFFFF"/>
            </a:solidFill>
            <a:ln w="3175">
              <a:solidFill>
                <a:srgbClr val="000000"/>
              </a:solidFill>
              <a:miter lim="800000"/>
              <a:headEnd/>
              <a:tailEnd/>
            </a:ln>
          </p:spPr>
          <p:txBody>
            <a:bodyPr/>
            <a:lstStyle/>
            <a:p>
              <a:endParaRPr lang="zh-CN" altLang="en-US"/>
            </a:p>
          </p:txBody>
        </p:sp>
        <p:sp>
          <p:nvSpPr>
            <p:cNvPr id="1101" name="Rectangle 348"/>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102" name="Rectangle 349"/>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103" name="Freeform 350"/>
            <p:cNvSpPr>
              <a:spLocks noChangeAspect="1"/>
            </p:cNvSpPr>
            <p:nvPr/>
          </p:nvSpPr>
          <p:spPr bwMode="auto">
            <a:xfrm>
              <a:off x="3916" y="2702"/>
              <a:ext cx="442" cy="83"/>
            </a:xfrm>
            <a:custGeom>
              <a:avLst/>
              <a:gdLst>
                <a:gd name="T0" fmla="*/ 38 w 342"/>
                <a:gd name="T1" fmla="*/ 0 h 95"/>
                <a:gd name="T2" fmla="*/ 52 w 342"/>
                <a:gd name="T3" fmla="*/ 0 h 95"/>
                <a:gd name="T4" fmla="*/ 65 w 342"/>
                <a:gd name="T5" fmla="*/ 0 h 95"/>
                <a:gd name="T6" fmla="*/ 79 w 342"/>
                <a:gd name="T7" fmla="*/ 0 h 95"/>
                <a:gd name="T8" fmla="*/ 92 w 342"/>
                <a:gd name="T9" fmla="*/ 0 h 95"/>
                <a:gd name="T10" fmla="*/ 106 w 342"/>
                <a:gd name="T11" fmla="*/ 0 h 95"/>
                <a:gd name="T12" fmla="*/ 119 w 342"/>
                <a:gd name="T13" fmla="*/ 0 h 95"/>
                <a:gd name="T14" fmla="*/ 132 w 342"/>
                <a:gd name="T15" fmla="*/ 0 h 95"/>
                <a:gd name="T16" fmla="*/ 145 w 342"/>
                <a:gd name="T17" fmla="*/ 0 h 95"/>
                <a:gd name="T18" fmla="*/ 159 w 342"/>
                <a:gd name="T19" fmla="*/ 0 h 95"/>
                <a:gd name="T20" fmla="*/ 172 w 342"/>
                <a:gd name="T21" fmla="*/ 0 h 95"/>
                <a:gd name="T22" fmla="*/ 185 w 342"/>
                <a:gd name="T23" fmla="*/ 0 h 95"/>
                <a:gd name="T24" fmla="*/ 198 w 342"/>
                <a:gd name="T25" fmla="*/ 0 h 95"/>
                <a:gd name="T26" fmla="*/ 212 w 342"/>
                <a:gd name="T27" fmla="*/ 0 h 95"/>
                <a:gd name="T28" fmla="*/ 225 w 342"/>
                <a:gd name="T29" fmla="*/ 0 h 95"/>
                <a:gd name="T30" fmla="*/ 238 w 342"/>
                <a:gd name="T31" fmla="*/ 0 h 95"/>
                <a:gd name="T32" fmla="*/ 251 w 342"/>
                <a:gd name="T33" fmla="*/ 0 h 95"/>
                <a:gd name="T34" fmla="*/ 265 w 342"/>
                <a:gd name="T35" fmla="*/ 0 h 95"/>
                <a:gd name="T36" fmla="*/ 278 w 342"/>
                <a:gd name="T37" fmla="*/ 0 h 95"/>
                <a:gd name="T38" fmla="*/ 291 w 342"/>
                <a:gd name="T39" fmla="*/ 0 h 95"/>
                <a:gd name="T40" fmla="*/ 304 w 342"/>
                <a:gd name="T41" fmla="*/ 0 h 95"/>
                <a:gd name="T42" fmla="*/ 315 w 342"/>
                <a:gd name="T43" fmla="*/ 6 h 95"/>
                <a:gd name="T44" fmla="*/ 319 w 342"/>
                <a:gd name="T45" fmla="*/ 22 h 95"/>
                <a:gd name="T46" fmla="*/ 324 w 342"/>
                <a:gd name="T47" fmla="*/ 38 h 95"/>
                <a:gd name="T48" fmla="*/ 328 w 342"/>
                <a:gd name="T49" fmla="*/ 49 h 95"/>
                <a:gd name="T50" fmla="*/ 331 w 342"/>
                <a:gd name="T51" fmla="*/ 59 h 95"/>
                <a:gd name="T52" fmla="*/ 334 w 342"/>
                <a:gd name="T53" fmla="*/ 68 h 95"/>
                <a:gd name="T54" fmla="*/ 337 w 342"/>
                <a:gd name="T55" fmla="*/ 78 h 95"/>
                <a:gd name="T56" fmla="*/ 340 w 342"/>
                <a:gd name="T57" fmla="*/ 88 h 95"/>
                <a:gd name="T58" fmla="*/ 337 w 342"/>
                <a:gd name="T59" fmla="*/ 95 h 95"/>
                <a:gd name="T60" fmla="*/ 321 w 342"/>
                <a:gd name="T61" fmla="*/ 95 h 95"/>
                <a:gd name="T62" fmla="*/ 305 w 342"/>
                <a:gd name="T63" fmla="*/ 95 h 95"/>
                <a:gd name="T64" fmla="*/ 289 w 342"/>
                <a:gd name="T65" fmla="*/ 95 h 95"/>
                <a:gd name="T66" fmla="*/ 273 w 342"/>
                <a:gd name="T67" fmla="*/ 95 h 95"/>
                <a:gd name="T68" fmla="*/ 257 w 342"/>
                <a:gd name="T69" fmla="*/ 95 h 95"/>
                <a:gd name="T70" fmla="*/ 241 w 342"/>
                <a:gd name="T71" fmla="*/ 95 h 95"/>
                <a:gd name="T72" fmla="*/ 225 w 342"/>
                <a:gd name="T73" fmla="*/ 95 h 95"/>
                <a:gd name="T74" fmla="*/ 209 w 342"/>
                <a:gd name="T75" fmla="*/ 95 h 95"/>
                <a:gd name="T76" fmla="*/ 193 w 342"/>
                <a:gd name="T77" fmla="*/ 95 h 95"/>
                <a:gd name="T78" fmla="*/ 177 w 342"/>
                <a:gd name="T79" fmla="*/ 95 h 95"/>
                <a:gd name="T80" fmla="*/ 161 w 342"/>
                <a:gd name="T81" fmla="*/ 95 h 95"/>
                <a:gd name="T82" fmla="*/ 145 w 342"/>
                <a:gd name="T83" fmla="*/ 95 h 95"/>
                <a:gd name="T84" fmla="*/ 129 w 342"/>
                <a:gd name="T85" fmla="*/ 95 h 95"/>
                <a:gd name="T86" fmla="*/ 113 w 342"/>
                <a:gd name="T87" fmla="*/ 95 h 95"/>
                <a:gd name="T88" fmla="*/ 97 w 342"/>
                <a:gd name="T89" fmla="*/ 95 h 95"/>
                <a:gd name="T90" fmla="*/ 81 w 342"/>
                <a:gd name="T91" fmla="*/ 95 h 95"/>
                <a:gd name="T92" fmla="*/ 64 w 342"/>
                <a:gd name="T93" fmla="*/ 95 h 95"/>
                <a:gd name="T94" fmla="*/ 48 w 342"/>
                <a:gd name="T95" fmla="*/ 95 h 95"/>
                <a:gd name="T96" fmla="*/ 32 w 342"/>
                <a:gd name="T97" fmla="*/ 95 h 95"/>
                <a:gd name="T98" fmla="*/ 16 w 342"/>
                <a:gd name="T99" fmla="*/ 95 h 95"/>
                <a:gd name="T100" fmla="*/ 0 w 342"/>
                <a:gd name="T101" fmla="*/ 95 h 95"/>
                <a:gd name="T102" fmla="*/ 3 w 342"/>
                <a:gd name="T103" fmla="*/ 85 h 95"/>
                <a:gd name="T104" fmla="*/ 6 w 342"/>
                <a:gd name="T105" fmla="*/ 75 h 95"/>
                <a:gd name="T106" fmla="*/ 9 w 342"/>
                <a:gd name="T107" fmla="*/ 65 h 95"/>
                <a:gd name="T108" fmla="*/ 13 w 342"/>
                <a:gd name="T109" fmla="*/ 55 h 95"/>
                <a:gd name="T110" fmla="*/ 15 w 342"/>
                <a:gd name="T111" fmla="*/ 46 h 95"/>
                <a:gd name="T112" fmla="*/ 20 w 342"/>
                <a:gd name="T113" fmla="*/ 32 h 95"/>
                <a:gd name="T114" fmla="*/ 25 w 342"/>
                <a:gd name="T115" fmla="*/ 16 h 95"/>
                <a:gd name="T116" fmla="*/ 30 w 342"/>
                <a:gd name="T117" fmla="*/ 0 h 9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42"/>
                <a:gd name="T178" fmla="*/ 0 h 95"/>
                <a:gd name="T179" fmla="*/ 342 w 342"/>
                <a:gd name="T180" fmla="*/ 95 h 9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42" h="95">
                  <a:moveTo>
                    <a:pt x="30" y="0"/>
                  </a:move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close/>
                </a:path>
              </a:pathLst>
            </a:custGeom>
            <a:solidFill>
              <a:srgbClr val="FFCC66"/>
            </a:solidFill>
            <a:ln w="3175">
              <a:solidFill>
                <a:srgbClr val="000000"/>
              </a:solidFill>
              <a:round/>
              <a:headEnd/>
              <a:tailEnd/>
            </a:ln>
          </p:spPr>
          <p:txBody>
            <a:bodyPr/>
            <a:lstStyle/>
            <a:p>
              <a:endParaRPr lang="zh-CN" altLang="en-US"/>
            </a:p>
          </p:txBody>
        </p:sp>
        <p:sp>
          <p:nvSpPr>
            <p:cNvPr id="1104" name="Freeform 351"/>
            <p:cNvSpPr>
              <a:spLocks noChangeAspect="1"/>
            </p:cNvSpPr>
            <p:nvPr/>
          </p:nvSpPr>
          <p:spPr bwMode="auto">
            <a:xfrm>
              <a:off x="3916" y="2702"/>
              <a:ext cx="442" cy="83"/>
            </a:xfrm>
            <a:custGeom>
              <a:avLst/>
              <a:gdLst>
                <a:gd name="T0" fmla="*/ 34 w 342"/>
                <a:gd name="T1" fmla="*/ 0 h 95"/>
                <a:gd name="T2" fmla="*/ 47 w 342"/>
                <a:gd name="T3" fmla="*/ 0 h 95"/>
                <a:gd name="T4" fmla="*/ 60 w 342"/>
                <a:gd name="T5" fmla="*/ 0 h 95"/>
                <a:gd name="T6" fmla="*/ 74 w 342"/>
                <a:gd name="T7" fmla="*/ 0 h 95"/>
                <a:gd name="T8" fmla="*/ 88 w 342"/>
                <a:gd name="T9" fmla="*/ 0 h 95"/>
                <a:gd name="T10" fmla="*/ 101 w 342"/>
                <a:gd name="T11" fmla="*/ 0 h 95"/>
                <a:gd name="T12" fmla="*/ 114 w 342"/>
                <a:gd name="T13" fmla="*/ 0 h 95"/>
                <a:gd name="T14" fmla="*/ 128 w 342"/>
                <a:gd name="T15" fmla="*/ 0 h 95"/>
                <a:gd name="T16" fmla="*/ 141 w 342"/>
                <a:gd name="T17" fmla="*/ 0 h 95"/>
                <a:gd name="T18" fmla="*/ 154 w 342"/>
                <a:gd name="T19" fmla="*/ 0 h 95"/>
                <a:gd name="T20" fmla="*/ 167 w 342"/>
                <a:gd name="T21" fmla="*/ 0 h 95"/>
                <a:gd name="T22" fmla="*/ 176 w 342"/>
                <a:gd name="T23" fmla="*/ 0 h 95"/>
                <a:gd name="T24" fmla="*/ 190 w 342"/>
                <a:gd name="T25" fmla="*/ 0 h 95"/>
                <a:gd name="T26" fmla="*/ 203 w 342"/>
                <a:gd name="T27" fmla="*/ 0 h 95"/>
                <a:gd name="T28" fmla="*/ 216 w 342"/>
                <a:gd name="T29" fmla="*/ 0 h 95"/>
                <a:gd name="T30" fmla="*/ 229 w 342"/>
                <a:gd name="T31" fmla="*/ 0 h 95"/>
                <a:gd name="T32" fmla="*/ 242 w 342"/>
                <a:gd name="T33" fmla="*/ 0 h 95"/>
                <a:gd name="T34" fmla="*/ 256 w 342"/>
                <a:gd name="T35" fmla="*/ 0 h 95"/>
                <a:gd name="T36" fmla="*/ 269 w 342"/>
                <a:gd name="T37" fmla="*/ 0 h 95"/>
                <a:gd name="T38" fmla="*/ 282 w 342"/>
                <a:gd name="T39" fmla="*/ 0 h 95"/>
                <a:gd name="T40" fmla="*/ 296 w 342"/>
                <a:gd name="T41" fmla="*/ 0 h 95"/>
                <a:gd name="T42" fmla="*/ 309 w 342"/>
                <a:gd name="T43" fmla="*/ 0 h 95"/>
                <a:gd name="T44" fmla="*/ 315 w 342"/>
                <a:gd name="T45" fmla="*/ 6 h 95"/>
                <a:gd name="T46" fmla="*/ 319 w 342"/>
                <a:gd name="T47" fmla="*/ 22 h 95"/>
                <a:gd name="T48" fmla="*/ 324 w 342"/>
                <a:gd name="T49" fmla="*/ 38 h 95"/>
                <a:gd name="T50" fmla="*/ 327 w 342"/>
                <a:gd name="T51" fmla="*/ 46 h 95"/>
                <a:gd name="T52" fmla="*/ 330 w 342"/>
                <a:gd name="T53" fmla="*/ 55 h 95"/>
                <a:gd name="T54" fmla="*/ 333 w 342"/>
                <a:gd name="T55" fmla="*/ 65 h 95"/>
                <a:gd name="T56" fmla="*/ 336 w 342"/>
                <a:gd name="T57" fmla="*/ 75 h 95"/>
                <a:gd name="T58" fmla="*/ 339 w 342"/>
                <a:gd name="T59" fmla="*/ 85 h 95"/>
                <a:gd name="T60" fmla="*/ 342 w 342"/>
                <a:gd name="T61" fmla="*/ 95 h 95"/>
                <a:gd name="T62" fmla="*/ 331 w 342"/>
                <a:gd name="T63" fmla="*/ 95 h 95"/>
                <a:gd name="T64" fmla="*/ 315 w 342"/>
                <a:gd name="T65" fmla="*/ 95 h 95"/>
                <a:gd name="T66" fmla="*/ 299 w 342"/>
                <a:gd name="T67" fmla="*/ 95 h 95"/>
                <a:gd name="T68" fmla="*/ 283 w 342"/>
                <a:gd name="T69" fmla="*/ 95 h 95"/>
                <a:gd name="T70" fmla="*/ 267 w 342"/>
                <a:gd name="T71" fmla="*/ 95 h 95"/>
                <a:gd name="T72" fmla="*/ 251 w 342"/>
                <a:gd name="T73" fmla="*/ 95 h 95"/>
                <a:gd name="T74" fmla="*/ 235 w 342"/>
                <a:gd name="T75" fmla="*/ 95 h 95"/>
                <a:gd name="T76" fmla="*/ 219 w 342"/>
                <a:gd name="T77" fmla="*/ 95 h 95"/>
                <a:gd name="T78" fmla="*/ 203 w 342"/>
                <a:gd name="T79" fmla="*/ 95 h 95"/>
                <a:gd name="T80" fmla="*/ 187 w 342"/>
                <a:gd name="T81" fmla="*/ 95 h 95"/>
                <a:gd name="T82" fmla="*/ 171 w 342"/>
                <a:gd name="T83" fmla="*/ 95 h 95"/>
                <a:gd name="T84" fmla="*/ 161 w 342"/>
                <a:gd name="T85" fmla="*/ 95 h 95"/>
                <a:gd name="T86" fmla="*/ 145 w 342"/>
                <a:gd name="T87" fmla="*/ 95 h 95"/>
                <a:gd name="T88" fmla="*/ 129 w 342"/>
                <a:gd name="T89" fmla="*/ 95 h 95"/>
                <a:gd name="T90" fmla="*/ 113 w 342"/>
                <a:gd name="T91" fmla="*/ 95 h 95"/>
                <a:gd name="T92" fmla="*/ 97 w 342"/>
                <a:gd name="T93" fmla="*/ 95 h 95"/>
                <a:gd name="T94" fmla="*/ 81 w 342"/>
                <a:gd name="T95" fmla="*/ 95 h 95"/>
                <a:gd name="T96" fmla="*/ 64 w 342"/>
                <a:gd name="T97" fmla="*/ 95 h 95"/>
                <a:gd name="T98" fmla="*/ 48 w 342"/>
                <a:gd name="T99" fmla="*/ 95 h 95"/>
                <a:gd name="T100" fmla="*/ 32 w 342"/>
                <a:gd name="T101" fmla="*/ 95 h 95"/>
                <a:gd name="T102" fmla="*/ 16 w 342"/>
                <a:gd name="T103" fmla="*/ 95 h 95"/>
                <a:gd name="T104" fmla="*/ 0 w 342"/>
                <a:gd name="T105" fmla="*/ 95 h 95"/>
                <a:gd name="T106" fmla="*/ 2 w 342"/>
                <a:gd name="T107" fmla="*/ 88 h 95"/>
                <a:gd name="T108" fmla="*/ 5 w 342"/>
                <a:gd name="T109" fmla="*/ 78 h 95"/>
                <a:gd name="T110" fmla="*/ 8 w 342"/>
                <a:gd name="T111" fmla="*/ 68 h 95"/>
                <a:gd name="T112" fmla="*/ 11 w 342"/>
                <a:gd name="T113" fmla="*/ 59 h 95"/>
                <a:gd name="T114" fmla="*/ 14 w 342"/>
                <a:gd name="T115" fmla="*/ 49 h 95"/>
                <a:gd name="T116" fmla="*/ 16 w 342"/>
                <a:gd name="T117" fmla="*/ 44 h 95"/>
                <a:gd name="T118" fmla="*/ 21 w 342"/>
                <a:gd name="T119" fmla="*/ 26 h 95"/>
                <a:gd name="T120" fmla="*/ 26 w 342"/>
                <a:gd name="T121" fmla="*/ 10 h 9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42"/>
                <a:gd name="T184" fmla="*/ 0 h 95"/>
                <a:gd name="T185" fmla="*/ 342 w 342"/>
                <a:gd name="T186" fmla="*/ 95 h 9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42" h="95">
                  <a:moveTo>
                    <a:pt x="30" y="0"/>
                  </a:moveTo>
                  <a:lnTo>
                    <a:pt x="30" y="0"/>
                  </a:ln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path>
              </a:pathLst>
            </a:custGeom>
            <a:solidFill>
              <a:srgbClr val="FFCC66"/>
            </a:solidFill>
            <a:ln w="3175">
              <a:solidFill>
                <a:srgbClr val="000000"/>
              </a:solidFill>
              <a:round/>
              <a:headEnd/>
              <a:tailEnd/>
            </a:ln>
          </p:spPr>
          <p:txBody>
            <a:bodyPr/>
            <a:lstStyle/>
            <a:p>
              <a:endParaRPr lang="zh-CN" altLang="en-US"/>
            </a:p>
          </p:txBody>
        </p:sp>
        <p:sp>
          <p:nvSpPr>
            <p:cNvPr id="1105" name="Freeform 352"/>
            <p:cNvSpPr>
              <a:spLocks noChangeAspect="1"/>
            </p:cNvSpPr>
            <p:nvPr/>
          </p:nvSpPr>
          <p:spPr bwMode="auto">
            <a:xfrm>
              <a:off x="3937" y="2767"/>
              <a:ext cx="400" cy="2"/>
            </a:xfrm>
            <a:custGeom>
              <a:avLst/>
              <a:gdLst>
                <a:gd name="T0" fmla="*/ 5 w 308"/>
                <a:gd name="T1" fmla="*/ 0 h 2"/>
                <a:gd name="T2" fmla="*/ 14 w 308"/>
                <a:gd name="T3" fmla="*/ 0 h 2"/>
                <a:gd name="T4" fmla="*/ 24 w 308"/>
                <a:gd name="T5" fmla="*/ 0 h 2"/>
                <a:gd name="T6" fmla="*/ 33 w 308"/>
                <a:gd name="T7" fmla="*/ 0 h 2"/>
                <a:gd name="T8" fmla="*/ 43 w 308"/>
                <a:gd name="T9" fmla="*/ 0 h 2"/>
                <a:gd name="T10" fmla="*/ 53 w 308"/>
                <a:gd name="T11" fmla="*/ 0 h 2"/>
                <a:gd name="T12" fmla="*/ 63 w 308"/>
                <a:gd name="T13" fmla="*/ 0 h 2"/>
                <a:gd name="T14" fmla="*/ 73 w 308"/>
                <a:gd name="T15" fmla="*/ 0 h 2"/>
                <a:gd name="T16" fmla="*/ 82 w 308"/>
                <a:gd name="T17" fmla="*/ 0 h 2"/>
                <a:gd name="T18" fmla="*/ 92 w 308"/>
                <a:gd name="T19" fmla="*/ 0 h 2"/>
                <a:gd name="T20" fmla="*/ 101 w 308"/>
                <a:gd name="T21" fmla="*/ 0 h 2"/>
                <a:gd name="T22" fmla="*/ 111 w 308"/>
                <a:gd name="T23" fmla="*/ 0 h 2"/>
                <a:gd name="T24" fmla="*/ 121 w 308"/>
                <a:gd name="T25" fmla="*/ 0 h 2"/>
                <a:gd name="T26" fmla="*/ 130 w 308"/>
                <a:gd name="T27" fmla="*/ 0 h 2"/>
                <a:gd name="T28" fmla="*/ 140 w 308"/>
                <a:gd name="T29" fmla="*/ 0 h 2"/>
                <a:gd name="T30" fmla="*/ 149 w 308"/>
                <a:gd name="T31" fmla="*/ 0 h 2"/>
                <a:gd name="T32" fmla="*/ 159 w 308"/>
                <a:gd name="T33" fmla="*/ 0 h 2"/>
                <a:gd name="T34" fmla="*/ 168 w 308"/>
                <a:gd name="T35" fmla="*/ 0 h 2"/>
                <a:gd name="T36" fmla="*/ 178 w 308"/>
                <a:gd name="T37" fmla="*/ 0 h 2"/>
                <a:gd name="T38" fmla="*/ 188 w 308"/>
                <a:gd name="T39" fmla="*/ 0 h 2"/>
                <a:gd name="T40" fmla="*/ 197 w 308"/>
                <a:gd name="T41" fmla="*/ 0 h 2"/>
                <a:gd name="T42" fmla="*/ 207 w 308"/>
                <a:gd name="T43" fmla="*/ 0 h 2"/>
                <a:gd name="T44" fmla="*/ 216 w 308"/>
                <a:gd name="T45" fmla="*/ 0 h 2"/>
                <a:gd name="T46" fmla="*/ 226 w 308"/>
                <a:gd name="T47" fmla="*/ 0 h 2"/>
                <a:gd name="T48" fmla="*/ 236 w 308"/>
                <a:gd name="T49" fmla="*/ 0 h 2"/>
                <a:gd name="T50" fmla="*/ 245 w 308"/>
                <a:gd name="T51" fmla="*/ 0 h 2"/>
                <a:gd name="T52" fmla="*/ 255 w 308"/>
                <a:gd name="T53" fmla="*/ 0 h 2"/>
                <a:gd name="T54" fmla="*/ 264 w 308"/>
                <a:gd name="T55" fmla="*/ 0 h 2"/>
                <a:gd name="T56" fmla="*/ 274 w 308"/>
                <a:gd name="T57" fmla="*/ 0 h 2"/>
                <a:gd name="T58" fmla="*/ 284 w 308"/>
                <a:gd name="T59" fmla="*/ 0 h 2"/>
                <a:gd name="T60" fmla="*/ 293 w 308"/>
                <a:gd name="T61" fmla="*/ 0 h 2"/>
                <a:gd name="T62" fmla="*/ 303 w 308"/>
                <a:gd name="T63" fmla="*/ 0 h 2"/>
                <a:gd name="T64" fmla="*/ 0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106" name="Freeform 353"/>
            <p:cNvSpPr>
              <a:spLocks noChangeAspect="1"/>
            </p:cNvSpPr>
            <p:nvPr/>
          </p:nvSpPr>
          <p:spPr bwMode="auto">
            <a:xfrm>
              <a:off x="3937" y="2767"/>
              <a:ext cx="400" cy="2"/>
            </a:xfrm>
            <a:custGeom>
              <a:avLst/>
              <a:gdLst>
                <a:gd name="T0" fmla="*/ 0 w 308"/>
                <a:gd name="T1" fmla="*/ 0 h 2"/>
                <a:gd name="T2" fmla="*/ 9 w 308"/>
                <a:gd name="T3" fmla="*/ 0 h 2"/>
                <a:gd name="T4" fmla="*/ 19 w 308"/>
                <a:gd name="T5" fmla="*/ 0 h 2"/>
                <a:gd name="T6" fmla="*/ 29 w 308"/>
                <a:gd name="T7" fmla="*/ 0 h 2"/>
                <a:gd name="T8" fmla="*/ 38 w 308"/>
                <a:gd name="T9" fmla="*/ 0 h 2"/>
                <a:gd name="T10" fmla="*/ 48 w 308"/>
                <a:gd name="T11" fmla="*/ 0 h 2"/>
                <a:gd name="T12" fmla="*/ 57 w 308"/>
                <a:gd name="T13" fmla="*/ 0 h 2"/>
                <a:gd name="T14" fmla="*/ 68 w 308"/>
                <a:gd name="T15" fmla="*/ 0 h 2"/>
                <a:gd name="T16" fmla="*/ 77 w 308"/>
                <a:gd name="T17" fmla="*/ 0 h 2"/>
                <a:gd name="T18" fmla="*/ 87 w 308"/>
                <a:gd name="T19" fmla="*/ 0 h 2"/>
                <a:gd name="T20" fmla="*/ 97 w 308"/>
                <a:gd name="T21" fmla="*/ 0 h 2"/>
                <a:gd name="T22" fmla="*/ 106 w 308"/>
                <a:gd name="T23" fmla="*/ 0 h 2"/>
                <a:gd name="T24" fmla="*/ 116 w 308"/>
                <a:gd name="T25" fmla="*/ 0 h 2"/>
                <a:gd name="T26" fmla="*/ 125 w 308"/>
                <a:gd name="T27" fmla="*/ 0 h 2"/>
                <a:gd name="T28" fmla="*/ 135 w 308"/>
                <a:gd name="T29" fmla="*/ 0 h 2"/>
                <a:gd name="T30" fmla="*/ 145 w 308"/>
                <a:gd name="T31" fmla="*/ 0 h 2"/>
                <a:gd name="T32" fmla="*/ 154 w 308"/>
                <a:gd name="T33" fmla="*/ 0 h 2"/>
                <a:gd name="T34" fmla="*/ 159 w 308"/>
                <a:gd name="T35" fmla="*/ 0 h 2"/>
                <a:gd name="T36" fmla="*/ 168 w 308"/>
                <a:gd name="T37" fmla="*/ 0 h 2"/>
                <a:gd name="T38" fmla="*/ 178 w 308"/>
                <a:gd name="T39" fmla="*/ 0 h 2"/>
                <a:gd name="T40" fmla="*/ 188 w 308"/>
                <a:gd name="T41" fmla="*/ 0 h 2"/>
                <a:gd name="T42" fmla="*/ 197 w 308"/>
                <a:gd name="T43" fmla="*/ 0 h 2"/>
                <a:gd name="T44" fmla="*/ 207 w 308"/>
                <a:gd name="T45" fmla="*/ 0 h 2"/>
                <a:gd name="T46" fmla="*/ 216 w 308"/>
                <a:gd name="T47" fmla="*/ 0 h 2"/>
                <a:gd name="T48" fmla="*/ 226 w 308"/>
                <a:gd name="T49" fmla="*/ 0 h 2"/>
                <a:gd name="T50" fmla="*/ 236 w 308"/>
                <a:gd name="T51" fmla="*/ 0 h 2"/>
                <a:gd name="T52" fmla="*/ 245 w 308"/>
                <a:gd name="T53" fmla="*/ 0 h 2"/>
                <a:gd name="T54" fmla="*/ 255 w 308"/>
                <a:gd name="T55" fmla="*/ 0 h 2"/>
                <a:gd name="T56" fmla="*/ 264 w 308"/>
                <a:gd name="T57" fmla="*/ 0 h 2"/>
                <a:gd name="T58" fmla="*/ 274 w 308"/>
                <a:gd name="T59" fmla="*/ 0 h 2"/>
                <a:gd name="T60" fmla="*/ 284 w 308"/>
                <a:gd name="T61" fmla="*/ 0 h 2"/>
                <a:gd name="T62" fmla="*/ 293 w 308"/>
                <a:gd name="T63" fmla="*/ 0 h 2"/>
                <a:gd name="T64" fmla="*/ 303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0" y="0"/>
                  </a:ln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path>
              </a:pathLst>
            </a:custGeom>
            <a:solidFill>
              <a:srgbClr val="FFCC66"/>
            </a:solidFill>
            <a:ln w="3175">
              <a:solidFill>
                <a:srgbClr val="000000"/>
              </a:solidFill>
              <a:round/>
              <a:headEnd/>
              <a:tailEnd/>
            </a:ln>
          </p:spPr>
          <p:txBody>
            <a:bodyPr/>
            <a:lstStyle/>
            <a:p>
              <a:endParaRPr lang="zh-CN" altLang="en-US"/>
            </a:p>
          </p:txBody>
        </p:sp>
        <p:sp>
          <p:nvSpPr>
            <p:cNvPr id="1107" name="Freeform 354"/>
            <p:cNvSpPr>
              <a:spLocks noChangeAspect="1"/>
            </p:cNvSpPr>
            <p:nvPr/>
          </p:nvSpPr>
          <p:spPr bwMode="auto">
            <a:xfrm>
              <a:off x="3950" y="2736"/>
              <a:ext cx="374" cy="2"/>
            </a:xfrm>
            <a:custGeom>
              <a:avLst/>
              <a:gdLst>
                <a:gd name="T0" fmla="*/ 4 w 288"/>
                <a:gd name="T1" fmla="*/ 0 h 2"/>
                <a:gd name="T2" fmla="*/ 13 w 288"/>
                <a:gd name="T3" fmla="*/ 0 h 2"/>
                <a:gd name="T4" fmla="*/ 22 w 288"/>
                <a:gd name="T5" fmla="*/ 0 h 2"/>
                <a:gd name="T6" fmla="*/ 31 w 288"/>
                <a:gd name="T7" fmla="*/ 0 h 2"/>
                <a:gd name="T8" fmla="*/ 40 w 288"/>
                <a:gd name="T9" fmla="*/ 0 h 2"/>
                <a:gd name="T10" fmla="*/ 49 w 288"/>
                <a:gd name="T11" fmla="*/ 0 h 2"/>
                <a:gd name="T12" fmla="*/ 59 w 288"/>
                <a:gd name="T13" fmla="*/ 0 h 2"/>
                <a:gd name="T14" fmla="*/ 68 w 288"/>
                <a:gd name="T15" fmla="*/ 0 h 2"/>
                <a:gd name="T16" fmla="*/ 77 w 288"/>
                <a:gd name="T17" fmla="*/ 0 h 2"/>
                <a:gd name="T18" fmla="*/ 86 w 288"/>
                <a:gd name="T19" fmla="*/ 0 h 2"/>
                <a:gd name="T20" fmla="*/ 95 w 288"/>
                <a:gd name="T21" fmla="*/ 0 h 2"/>
                <a:gd name="T22" fmla="*/ 104 w 288"/>
                <a:gd name="T23" fmla="*/ 0 h 2"/>
                <a:gd name="T24" fmla="*/ 113 w 288"/>
                <a:gd name="T25" fmla="*/ 0 h 2"/>
                <a:gd name="T26" fmla="*/ 122 w 288"/>
                <a:gd name="T27" fmla="*/ 0 h 2"/>
                <a:gd name="T28" fmla="*/ 131 w 288"/>
                <a:gd name="T29" fmla="*/ 0 h 2"/>
                <a:gd name="T30" fmla="*/ 140 w 288"/>
                <a:gd name="T31" fmla="*/ 0 h 2"/>
                <a:gd name="T32" fmla="*/ 149 w 288"/>
                <a:gd name="T33" fmla="*/ 0 h 2"/>
                <a:gd name="T34" fmla="*/ 158 w 288"/>
                <a:gd name="T35" fmla="*/ 0 h 2"/>
                <a:gd name="T36" fmla="*/ 167 w 288"/>
                <a:gd name="T37" fmla="*/ 0 h 2"/>
                <a:gd name="T38" fmla="*/ 176 w 288"/>
                <a:gd name="T39" fmla="*/ 0 h 2"/>
                <a:gd name="T40" fmla="*/ 185 w 288"/>
                <a:gd name="T41" fmla="*/ 0 h 2"/>
                <a:gd name="T42" fmla="*/ 194 w 288"/>
                <a:gd name="T43" fmla="*/ 0 h 2"/>
                <a:gd name="T44" fmla="*/ 203 w 288"/>
                <a:gd name="T45" fmla="*/ 0 h 2"/>
                <a:gd name="T46" fmla="*/ 211 w 288"/>
                <a:gd name="T47" fmla="*/ 0 h 2"/>
                <a:gd name="T48" fmla="*/ 220 w 288"/>
                <a:gd name="T49" fmla="*/ 0 h 2"/>
                <a:gd name="T50" fmla="*/ 229 w 288"/>
                <a:gd name="T51" fmla="*/ 0 h 2"/>
                <a:gd name="T52" fmla="*/ 238 w 288"/>
                <a:gd name="T53" fmla="*/ 0 h 2"/>
                <a:gd name="T54" fmla="*/ 247 w 288"/>
                <a:gd name="T55" fmla="*/ 0 h 2"/>
                <a:gd name="T56" fmla="*/ 256 w 288"/>
                <a:gd name="T57" fmla="*/ 0 h 2"/>
                <a:gd name="T58" fmla="*/ 265 w 288"/>
                <a:gd name="T59" fmla="*/ 0 h 2"/>
                <a:gd name="T60" fmla="*/ 274 w 288"/>
                <a:gd name="T61" fmla="*/ 0 h 2"/>
                <a:gd name="T62" fmla="*/ 283 w 288"/>
                <a:gd name="T63" fmla="*/ 0 h 2"/>
                <a:gd name="T64" fmla="*/ 0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108" name="Freeform 355"/>
            <p:cNvSpPr>
              <a:spLocks noChangeAspect="1"/>
            </p:cNvSpPr>
            <p:nvPr/>
          </p:nvSpPr>
          <p:spPr bwMode="auto">
            <a:xfrm>
              <a:off x="3950" y="2736"/>
              <a:ext cx="374" cy="2"/>
            </a:xfrm>
            <a:custGeom>
              <a:avLst/>
              <a:gdLst>
                <a:gd name="T0" fmla="*/ 0 w 288"/>
                <a:gd name="T1" fmla="*/ 0 h 2"/>
                <a:gd name="T2" fmla="*/ 9 w 288"/>
                <a:gd name="T3" fmla="*/ 0 h 2"/>
                <a:gd name="T4" fmla="*/ 18 w 288"/>
                <a:gd name="T5" fmla="*/ 0 h 2"/>
                <a:gd name="T6" fmla="*/ 27 w 288"/>
                <a:gd name="T7" fmla="*/ 0 h 2"/>
                <a:gd name="T8" fmla="*/ 36 w 288"/>
                <a:gd name="T9" fmla="*/ 0 h 2"/>
                <a:gd name="T10" fmla="*/ 45 w 288"/>
                <a:gd name="T11" fmla="*/ 0 h 2"/>
                <a:gd name="T12" fmla="*/ 55 w 288"/>
                <a:gd name="T13" fmla="*/ 0 h 2"/>
                <a:gd name="T14" fmla="*/ 63 w 288"/>
                <a:gd name="T15" fmla="*/ 0 h 2"/>
                <a:gd name="T16" fmla="*/ 72 w 288"/>
                <a:gd name="T17" fmla="*/ 0 h 2"/>
                <a:gd name="T18" fmla="*/ 81 w 288"/>
                <a:gd name="T19" fmla="*/ 0 h 2"/>
                <a:gd name="T20" fmla="*/ 90 w 288"/>
                <a:gd name="T21" fmla="*/ 0 h 2"/>
                <a:gd name="T22" fmla="*/ 99 w 288"/>
                <a:gd name="T23" fmla="*/ 0 h 2"/>
                <a:gd name="T24" fmla="*/ 108 w 288"/>
                <a:gd name="T25" fmla="*/ 0 h 2"/>
                <a:gd name="T26" fmla="*/ 117 w 288"/>
                <a:gd name="T27" fmla="*/ 0 h 2"/>
                <a:gd name="T28" fmla="*/ 126 w 288"/>
                <a:gd name="T29" fmla="*/ 0 h 2"/>
                <a:gd name="T30" fmla="*/ 135 w 288"/>
                <a:gd name="T31" fmla="*/ 0 h 2"/>
                <a:gd name="T32" fmla="*/ 144 w 288"/>
                <a:gd name="T33" fmla="*/ 0 h 2"/>
                <a:gd name="T34" fmla="*/ 149 w 288"/>
                <a:gd name="T35" fmla="*/ 0 h 2"/>
                <a:gd name="T36" fmla="*/ 158 w 288"/>
                <a:gd name="T37" fmla="*/ 0 h 2"/>
                <a:gd name="T38" fmla="*/ 167 w 288"/>
                <a:gd name="T39" fmla="*/ 0 h 2"/>
                <a:gd name="T40" fmla="*/ 176 w 288"/>
                <a:gd name="T41" fmla="*/ 0 h 2"/>
                <a:gd name="T42" fmla="*/ 185 w 288"/>
                <a:gd name="T43" fmla="*/ 0 h 2"/>
                <a:gd name="T44" fmla="*/ 194 w 288"/>
                <a:gd name="T45" fmla="*/ 0 h 2"/>
                <a:gd name="T46" fmla="*/ 203 w 288"/>
                <a:gd name="T47" fmla="*/ 0 h 2"/>
                <a:gd name="T48" fmla="*/ 211 w 288"/>
                <a:gd name="T49" fmla="*/ 0 h 2"/>
                <a:gd name="T50" fmla="*/ 220 w 288"/>
                <a:gd name="T51" fmla="*/ 0 h 2"/>
                <a:gd name="T52" fmla="*/ 229 w 288"/>
                <a:gd name="T53" fmla="*/ 0 h 2"/>
                <a:gd name="T54" fmla="*/ 238 w 288"/>
                <a:gd name="T55" fmla="*/ 0 h 2"/>
                <a:gd name="T56" fmla="*/ 247 w 288"/>
                <a:gd name="T57" fmla="*/ 0 h 2"/>
                <a:gd name="T58" fmla="*/ 256 w 288"/>
                <a:gd name="T59" fmla="*/ 0 h 2"/>
                <a:gd name="T60" fmla="*/ 265 w 288"/>
                <a:gd name="T61" fmla="*/ 0 h 2"/>
                <a:gd name="T62" fmla="*/ 274 w 288"/>
                <a:gd name="T63" fmla="*/ 0 h 2"/>
                <a:gd name="T64" fmla="*/ 283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0" y="0"/>
                  </a:ln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path>
              </a:pathLst>
            </a:custGeom>
            <a:solidFill>
              <a:srgbClr val="FFFFFF"/>
            </a:solidFill>
            <a:ln w="3175">
              <a:solidFill>
                <a:srgbClr val="000000"/>
              </a:solidFill>
              <a:round/>
              <a:headEnd/>
              <a:tailEnd/>
            </a:ln>
          </p:spPr>
          <p:txBody>
            <a:bodyPr/>
            <a:lstStyle/>
            <a:p>
              <a:endParaRPr lang="zh-CN" altLang="en-US"/>
            </a:p>
          </p:txBody>
        </p:sp>
        <p:sp>
          <p:nvSpPr>
            <p:cNvPr id="1109" name="Freeform 356"/>
            <p:cNvSpPr>
              <a:spLocks noChangeAspect="1"/>
            </p:cNvSpPr>
            <p:nvPr/>
          </p:nvSpPr>
          <p:spPr bwMode="auto">
            <a:xfrm>
              <a:off x="3945" y="2751"/>
              <a:ext cx="384" cy="3"/>
            </a:xfrm>
            <a:custGeom>
              <a:avLst/>
              <a:gdLst>
                <a:gd name="T0" fmla="*/ 5 w 297"/>
                <a:gd name="T1" fmla="*/ 0 h 3"/>
                <a:gd name="T2" fmla="*/ 14 w 297"/>
                <a:gd name="T3" fmla="*/ 0 h 3"/>
                <a:gd name="T4" fmla="*/ 23 w 297"/>
                <a:gd name="T5" fmla="*/ 0 h 3"/>
                <a:gd name="T6" fmla="*/ 33 w 297"/>
                <a:gd name="T7" fmla="*/ 0 h 3"/>
                <a:gd name="T8" fmla="*/ 42 w 297"/>
                <a:gd name="T9" fmla="*/ 0 h 3"/>
                <a:gd name="T10" fmla="*/ 51 w 297"/>
                <a:gd name="T11" fmla="*/ 0 h 3"/>
                <a:gd name="T12" fmla="*/ 61 w 297"/>
                <a:gd name="T13" fmla="*/ 0 h 3"/>
                <a:gd name="T14" fmla="*/ 71 w 297"/>
                <a:gd name="T15" fmla="*/ 0 h 3"/>
                <a:gd name="T16" fmla="*/ 80 w 297"/>
                <a:gd name="T17" fmla="*/ 0 h 3"/>
                <a:gd name="T18" fmla="*/ 89 w 297"/>
                <a:gd name="T19" fmla="*/ 0 h 3"/>
                <a:gd name="T20" fmla="*/ 98 w 297"/>
                <a:gd name="T21" fmla="*/ 0 h 3"/>
                <a:gd name="T22" fmla="*/ 108 w 297"/>
                <a:gd name="T23" fmla="*/ 0 h 3"/>
                <a:gd name="T24" fmla="*/ 117 w 297"/>
                <a:gd name="T25" fmla="*/ 0 h 3"/>
                <a:gd name="T26" fmla="*/ 126 w 297"/>
                <a:gd name="T27" fmla="*/ 0 h 3"/>
                <a:gd name="T28" fmla="*/ 136 w 297"/>
                <a:gd name="T29" fmla="*/ 0 h 3"/>
                <a:gd name="T30" fmla="*/ 145 w 297"/>
                <a:gd name="T31" fmla="*/ 0 h 3"/>
                <a:gd name="T32" fmla="*/ 154 w 297"/>
                <a:gd name="T33" fmla="*/ 0 h 3"/>
                <a:gd name="T34" fmla="*/ 163 w 297"/>
                <a:gd name="T35" fmla="*/ 0 h 3"/>
                <a:gd name="T36" fmla="*/ 172 w 297"/>
                <a:gd name="T37" fmla="*/ 0 h 3"/>
                <a:gd name="T38" fmla="*/ 182 w 297"/>
                <a:gd name="T39" fmla="*/ 0 h 3"/>
                <a:gd name="T40" fmla="*/ 191 w 297"/>
                <a:gd name="T41" fmla="*/ 0 h 3"/>
                <a:gd name="T42" fmla="*/ 200 w 297"/>
                <a:gd name="T43" fmla="*/ 0 h 3"/>
                <a:gd name="T44" fmla="*/ 209 w 297"/>
                <a:gd name="T45" fmla="*/ 0 h 3"/>
                <a:gd name="T46" fmla="*/ 219 w 297"/>
                <a:gd name="T47" fmla="*/ 0 h 3"/>
                <a:gd name="T48" fmla="*/ 228 w 297"/>
                <a:gd name="T49" fmla="*/ 0 h 3"/>
                <a:gd name="T50" fmla="*/ 237 w 297"/>
                <a:gd name="T51" fmla="*/ 0 h 3"/>
                <a:gd name="T52" fmla="*/ 246 w 297"/>
                <a:gd name="T53" fmla="*/ 0 h 3"/>
                <a:gd name="T54" fmla="*/ 256 w 297"/>
                <a:gd name="T55" fmla="*/ 0 h 3"/>
                <a:gd name="T56" fmla="*/ 265 w 297"/>
                <a:gd name="T57" fmla="*/ 0 h 3"/>
                <a:gd name="T58" fmla="*/ 274 w 297"/>
                <a:gd name="T59" fmla="*/ 0 h 3"/>
                <a:gd name="T60" fmla="*/ 283 w 297"/>
                <a:gd name="T61" fmla="*/ 0 h 3"/>
                <a:gd name="T62" fmla="*/ 293 w 297"/>
                <a:gd name="T63" fmla="*/ 0 h 3"/>
                <a:gd name="T64" fmla="*/ 0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110" name="Freeform 357"/>
            <p:cNvSpPr>
              <a:spLocks noChangeAspect="1"/>
            </p:cNvSpPr>
            <p:nvPr/>
          </p:nvSpPr>
          <p:spPr bwMode="auto">
            <a:xfrm>
              <a:off x="3945" y="2751"/>
              <a:ext cx="384" cy="3"/>
            </a:xfrm>
            <a:custGeom>
              <a:avLst/>
              <a:gdLst>
                <a:gd name="T0" fmla="*/ 0 w 297"/>
                <a:gd name="T1" fmla="*/ 0 h 3"/>
                <a:gd name="T2" fmla="*/ 10 w 297"/>
                <a:gd name="T3" fmla="*/ 0 h 3"/>
                <a:gd name="T4" fmla="*/ 19 w 297"/>
                <a:gd name="T5" fmla="*/ 0 h 3"/>
                <a:gd name="T6" fmla="*/ 28 w 297"/>
                <a:gd name="T7" fmla="*/ 0 h 3"/>
                <a:gd name="T8" fmla="*/ 37 w 297"/>
                <a:gd name="T9" fmla="*/ 0 h 3"/>
                <a:gd name="T10" fmla="*/ 47 w 297"/>
                <a:gd name="T11" fmla="*/ 0 h 3"/>
                <a:gd name="T12" fmla="*/ 57 w 297"/>
                <a:gd name="T13" fmla="*/ 0 h 3"/>
                <a:gd name="T14" fmla="*/ 66 w 297"/>
                <a:gd name="T15" fmla="*/ 0 h 3"/>
                <a:gd name="T16" fmla="*/ 75 w 297"/>
                <a:gd name="T17" fmla="*/ 0 h 3"/>
                <a:gd name="T18" fmla="*/ 85 w 297"/>
                <a:gd name="T19" fmla="*/ 0 h 3"/>
                <a:gd name="T20" fmla="*/ 94 w 297"/>
                <a:gd name="T21" fmla="*/ 0 h 3"/>
                <a:gd name="T22" fmla="*/ 103 w 297"/>
                <a:gd name="T23" fmla="*/ 0 h 3"/>
                <a:gd name="T24" fmla="*/ 112 w 297"/>
                <a:gd name="T25" fmla="*/ 0 h 3"/>
                <a:gd name="T26" fmla="*/ 122 w 297"/>
                <a:gd name="T27" fmla="*/ 0 h 3"/>
                <a:gd name="T28" fmla="*/ 131 w 297"/>
                <a:gd name="T29" fmla="*/ 0 h 3"/>
                <a:gd name="T30" fmla="*/ 140 w 297"/>
                <a:gd name="T31" fmla="*/ 0 h 3"/>
                <a:gd name="T32" fmla="*/ 149 w 297"/>
                <a:gd name="T33" fmla="*/ 0 h 3"/>
                <a:gd name="T34" fmla="*/ 154 w 297"/>
                <a:gd name="T35" fmla="*/ 0 h 3"/>
                <a:gd name="T36" fmla="*/ 163 w 297"/>
                <a:gd name="T37" fmla="*/ 0 h 3"/>
                <a:gd name="T38" fmla="*/ 172 w 297"/>
                <a:gd name="T39" fmla="*/ 0 h 3"/>
                <a:gd name="T40" fmla="*/ 182 w 297"/>
                <a:gd name="T41" fmla="*/ 0 h 3"/>
                <a:gd name="T42" fmla="*/ 191 w 297"/>
                <a:gd name="T43" fmla="*/ 0 h 3"/>
                <a:gd name="T44" fmla="*/ 200 w 297"/>
                <a:gd name="T45" fmla="*/ 0 h 3"/>
                <a:gd name="T46" fmla="*/ 209 w 297"/>
                <a:gd name="T47" fmla="*/ 0 h 3"/>
                <a:gd name="T48" fmla="*/ 219 w 297"/>
                <a:gd name="T49" fmla="*/ 0 h 3"/>
                <a:gd name="T50" fmla="*/ 228 w 297"/>
                <a:gd name="T51" fmla="*/ 0 h 3"/>
                <a:gd name="T52" fmla="*/ 237 w 297"/>
                <a:gd name="T53" fmla="*/ 0 h 3"/>
                <a:gd name="T54" fmla="*/ 246 w 297"/>
                <a:gd name="T55" fmla="*/ 0 h 3"/>
                <a:gd name="T56" fmla="*/ 256 w 297"/>
                <a:gd name="T57" fmla="*/ 0 h 3"/>
                <a:gd name="T58" fmla="*/ 265 w 297"/>
                <a:gd name="T59" fmla="*/ 0 h 3"/>
                <a:gd name="T60" fmla="*/ 274 w 297"/>
                <a:gd name="T61" fmla="*/ 0 h 3"/>
                <a:gd name="T62" fmla="*/ 283 w 297"/>
                <a:gd name="T63" fmla="*/ 0 h 3"/>
                <a:gd name="T64" fmla="*/ 293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0" y="0"/>
                  </a:ln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path>
              </a:pathLst>
            </a:custGeom>
            <a:solidFill>
              <a:srgbClr val="FFCC66"/>
            </a:solidFill>
            <a:ln w="3175">
              <a:solidFill>
                <a:srgbClr val="000000"/>
              </a:solidFill>
              <a:round/>
              <a:headEnd/>
              <a:tailEnd/>
            </a:ln>
          </p:spPr>
          <p:txBody>
            <a:bodyPr/>
            <a:lstStyle/>
            <a:p>
              <a:endParaRPr lang="zh-CN" altLang="en-US"/>
            </a:p>
          </p:txBody>
        </p:sp>
        <p:sp>
          <p:nvSpPr>
            <p:cNvPr id="1111" name="Freeform 358"/>
            <p:cNvSpPr>
              <a:spLocks noChangeAspect="1"/>
            </p:cNvSpPr>
            <p:nvPr/>
          </p:nvSpPr>
          <p:spPr bwMode="auto">
            <a:xfrm>
              <a:off x="3958" y="2723"/>
              <a:ext cx="358" cy="2"/>
            </a:xfrm>
            <a:custGeom>
              <a:avLst/>
              <a:gdLst>
                <a:gd name="T0" fmla="*/ 4 w 278"/>
                <a:gd name="T1" fmla="*/ 0 h 2"/>
                <a:gd name="T2" fmla="*/ 13 w 278"/>
                <a:gd name="T3" fmla="*/ 0 h 2"/>
                <a:gd name="T4" fmla="*/ 21 w 278"/>
                <a:gd name="T5" fmla="*/ 0 h 2"/>
                <a:gd name="T6" fmla="*/ 30 w 278"/>
                <a:gd name="T7" fmla="*/ 0 h 2"/>
                <a:gd name="T8" fmla="*/ 39 w 278"/>
                <a:gd name="T9" fmla="*/ 0 h 2"/>
                <a:gd name="T10" fmla="*/ 48 w 278"/>
                <a:gd name="T11" fmla="*/ 0 h 2"/>
                <a:gd name="T12" fmla="*/ 57 w 278"/>
                <a:gd name="T13" fmla="*/ 0 h 2"/>
                <a:gd name="T14" fmla="*/ 66 w 278"/>
                <a:gd name="T15" fmla="*/ 0 h 2"/>
                <a:gd name="T16" fmla="*/ 75 w 278"/>
                <a:gd name="T17" fmla="*/ 0 h 2"/>
                <a:gd name="T18" fmla="*/ 83 w 278"/>
                <a:gd name="T19" fmla="*/ 0 h 2"/>
                <a:gd name="T20" fmla="*/ 92 w 278"/>
                <a:gd name="T21" fmla="*/ 0 h 2"/>
                <a:gd name="T22" fmla="*/ 100 w 278"/>
                <a:gd name="T23" fmla="*/ 0 h 2"/>
                <a:gd name="T24" fmla="*/ 109 w 278"/>
                <a:gd name="T25" fmla="*/ 0 h 2"/>
                <a:gd name="T26" fmla="*/ 118 w 278"/>
                <a:gd name="T27" fmla="*/ 0 h 2"/>
                <a:gd name="T28" fmla="*/ 126 w 278"/>
                <a:gd name="T29" fmla="*/ 0 h 2"/>
                <a:gd name="T30" fmla="*/ 135 w 278"/>
                <a:gd name="T31" fmla="*/ 0 h 2"/>
                <a:gd name="T32" fmla="*/ 144 w 278"/>
                <a:gd name="T33" fmla="*/ 0 h 2"/>
                <a:gd name="T34" fmla="*/ 152 w 278"/>
                <a:gd name="T35" fmla="*/ 0 h 2"/>
                <a:gd name="T36" fmla="*/ 161 w 278"/>
                <a:gd name="T37" fmla="*/ 0 h 2"/>
                <a:gd name="T38" fmla="*/ 170 w 278"/>
                <a:gd name="T39" fmla="*/ 0 h 2"/>
                <a:gd name="T40" fmla="*/ 178 w 278"/>
                <a:gd name="T41" fmla="*/ 0 h 2"/>
                <a:gd name="T42" fmla="*/ 187 w 278"/>
                <a:gd name="T43" fmla="*/ 0 h 2"/>
                <a:gd name="T44" fmla="*/ 196 w 278"/>
                <a:gd name="T45" fmla="*/ 0 h 2"/>
                <a:gd name="T46" fmla="*/ 204 w 278"/>
                <a:gd name="T47" fmla="*/ 0 h 2"/>
                <a:gd name="T48" fmla="*/ 213 w 278"/>
                <a:gd name="T49" fmla="*/ 0 h 2"/>
                <a:gd name="T50" fmla="*/ 222 w 278"/>
                <a:gd name="T51" fmla="*/ 0 h 2"/>
                <a:gd name="T52" fmla="*/ 230 w 278"/>
                <a:gd name="T53" fmla="*/ 0 h 2"/>
                <a:gd name="T54" fmla="*/ 239 w 278"/>
                <a:gd name="T55" fmla="*/ 0 h 2"/>
                <a:gd name="T56" fmla="*/ 248 w 278"/>
                <a:gd name="T57" fmla="*/ 0 h 2"/>
                <a:gd name="T58" fmla="*/ 256 w 278"/>
                <a:gd name="T59" fmla="*/ 0 h 2"/>
                <a:gd name="T60" fmla="*/ 265 w 278"/>
                <a:gd name="T61" fmla="*/ 0 h 2"/>
                <a:gd name="T62" fmla="*/ 274 w 278"/>
                <a:gd name="T63" fmla="*/ 0 h 2"/>
                <a:gd name="T64" fmla="*/ 0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1112" name="Freeform 359"/>
            <p:cNvSpPr>
              <a:spLocks noChangeAspect="1"/>
            </p:cNvSpPr>
            <p:nvPr/>
          </p:nvSpPr>
          <p:spPr bwMode="auto">
            <a:xfrm>
              <a:off x="3958" y="2723"/>
              <a:ext cx="358" cy="2"/>
            </a:xfrm>
            <a:custGeom>
              <a:avLst/>
              <a:gdLst>
                <a:gd name="T0" fmla="*/ 0 w 278"/>
                <a:gd name="T1" fmla="*/ 0 h 2"/>
                <a:gd name="T2" fmla="*/ 8 w 278"/>
                <a:gd name="T3" fmla="*/ 0 h 2"/>
                <a:gd name="T4" fmla="*/ 17 w 278"/>
                <a:gd name="T5" fmla="*/ 0 h 2"/>
                <a:gd name="T6" fmla="*/ 26 w 278"/>
                <a:gd name="T7" fmla="*/ 0 h 2"/>
                <a:gd name="T8" fmla="*/ 34 w 278"/>
                <a:gd name="T9" fmla="*/ 0 h 2"/>
                <a:gd name="T10" fmla="*/ 43 w 278"/>
                <a:gd name="T11" fmla="*/ 0 h 2"/>
                <a:gd name="T12" fmla="*/ 53 w 278"/>
                <a:gd name="T13" fmla="*/ 0 h 2"/>
                <a:gd name="T14" fmla="*/ 61 w 278"/>
                <a:gd name="T15" fmla="*/ 0 h 2"/>
                <a:gd name="T16" fmla="*/ 70 w 278"/>
                <a:gd name="T17" fmla="*/ 0 h 2"/>
                <a:gd name="T18" fmla="*/ 79 w 278"/>
                <a:gd name="T19" fmla="*/ 0 h 2"/>
                <a:gd name="T20" fmla="*/ 88 w 278"/>
                <a:gd name="T21" fmla="*/ 0 h 2"/>
                <a:gd name="T22" fmla="*/ 96 w 278"/>
                <a:gd name="T23" fmla="*/ 0 h 2"/>
                <a:gd name="T24" fmla="*/ 105 w 278"/>
                <a:gd name="T25" fmla="*/ 0 h 2"/>
                <a:gd name="T26" fmla="*/ 113 w 278"/>
                <a:gd name="T27" fmla="*/ 0 h 2"/>
                <a:gd name="T28" fmla="*/ 122 w 278"/>
                <a:gd name="T29" fmla="*/ 0 h 2"/>
                <a:gd name="T30" fmla="*/ 131 w 278"/>
                <a:gd name="T31" fmla="*/ 0 h 2"/>
                <a:gd name="T32" fmla="*/ 139 w 278"/>
                <a:gd name="T33" fmla="*/ 0 h 2"/>
                <a:gd name="T34" fmla="*/ 144 w 278"/>
                <a:gd name="T35" fmla="*/ 0 h 2"/>
                <a:gd name="T36" fmla="*/ 152 w 278"/>
                <a:gd name="T37" fmla="*/ 0 h 2"/>
                <a:gd name="T38" fmla="*/ 161 w 278"/>
                <a:gd name="T39" fmla="*/ 0 h 2"/>
                <a:gd name="T40" fmla="*/ 170 w 278"/>
                <a:gd name="T41" fmla="*/ 0 h 2"/>
                <a:gd name="T42" fmla="*/ 178 w 278"/>
                <a:gd name="T43" fmla="*/ 0 h 2"/>
                <a:gd name="T44" fmla="*/ 187 w 278"/>
                <a:gd name="T45" fmla="*/ 0 h 2"/>
                <a:gd name="T46" fmla="*/ 196 w 278"/>
                <a:gd name="T47" fmla="*/ 0 h 2"/>
                <a:gd name="T48" fmla="*/ 204 w 278"/>
                <a:gd name="T49" fmla="*/ 0 h 2"/>
                <a:gd name="T50" fmla="*/ 213 w 278"/>
                <a:gd name="T51" fmla="*/ 0 h 2"/>
                <a:gd name="T52" fmla="*/ 222 w 278"/>
                <a:gd name="T53" fmla="*/ 0 h 2"/>
                <a:gd name="T54" fmla="*/ 230 w 278"/>
                <a:gd name="T55" fmla="*/ 0 h 2"/>
                <a:gd name="T56" fmla="*/ 239 w 278"/>
                <a:gd name="T57" fmla="*/ 0 h 2"/>
                <a:gd name="T58" fmla="*/ 248 w 278"/>
                <a:gd name="T59" fmla="*/ 0 h 2"/>
                <a:gd name="T60" fmla="*/ 256 w 278"/>
                <a:gd name="T61" fmla="*/ 0 h 2"/>
                <a:gd name="T62" fmla="*/ 265 w 278"/>
                <a:gd name="T63" fmla="*/ 0 h 2"/>
                <a:gd name="T64" fmla="*/ 274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0" y="0"/>
                  </a:ln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path>
              </a:pathLst>
            </a:custGeom>
            <a:solidFill>
              <a:srgbClr val="FFCC66"/>
            </a:solidFill>
            <a:ln w="3175">
              <a:solidFill>
                <a:srgbClr val="000000"/>
              </a:solidFill>
              <a:round/>
              <a:headEnd/>
              <a:tailEnd/>
            </a:ln>
          </p:spPr>
          <p:txBody>
            <a:bodyPr/>
            <a:lstStyle/>
            <a:p>
              <a:endParaRPr lang="zh-CN" altLang="en-US"/>
            </a:p>
          </p:txBody>
        </p:sp>
        <p:sp>
          <p:nvSpPr>
            <p:cNvPr id="1113" name="Rectangle 360"/>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114" name="Rectangle 361"/>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1115" name="Freeform 362"/>
            <p:cNvSpPr>
              <a:spLocks noChangeAspect="1"/>
            </p:cNvSpPr>
            <p:nvPr/>
          </p:nvSpPr>
          <p:spPr bwMode="auto">
            <a:xfrm>
              <a:off x="3952" y="2235"/>
              <a:ext cx="372" cy="83"/>
            </a:xfrm>
            <a:custGeom>
              <a:avLst/>
              <a:gdLst>
                <a:gd name="T0" fmla="*/ 9 w 287"/>
                <a:gd name="T1" fmla="*/ 95 h 95"/>
                <a:gd name="T2" fmla="*/ 22 w 287"/>
                <a:gd name="T3" fmla="*/ 95 h 95"/>
                <a:gd name="T4" fmla="*/ 36 w 287"/>
                <a:gd name="T5" fmla="*/ 95 h 95"/>
                <a:gd name="T6" fmla="*/ 50 w 287"/>
                <a:gd name="T7" fmla="*/ 95 h 95"/>
                <a:gd name="T8" fmla="*/ 63 w 287"/>
                <a:gd name="T9" fmla="*/ 95 h 95"/>
                <a:gd name="T10" fmla="*/ 77 w 287"/>
                <a:gd name="T11" fmla="*/ 95 h 95"/>
                <a:gd name="T12" fmla="*/ 90 w 287"/>
                <a:gd name="T13" fmla="*/ 95 h 95"/>
                <a:gd name="T14" fmla="*/ 104 w 287"/>
                <a:gd name="T15" fmla="*/ 95 h 95"/>
                <a:gd name="T16" fmla="*/ 117 w 287"/>
                <a:gd name="T17" fmla="*/ 95 h 95"/>
                <a:gd name="T18" fmla="*/ 130 w 287"/>
                <a:gd name="T19" fmla="*/ 95 h 95"/>
                <a:gd name="T20" fmla="*/ 144 w 287"/>
                <a:gd name="T21" fmla="*/ 95 h 95"/>
                <a:gd name="T22" fmla="*/ 157 w 287"/>
                <a:gd name="T23" fmla="*/ 95 h 95"/>
                <a:gd name="T24" fmla="*/ 171 w 287"/>
                <a:gd name="T25" fmla="*/ 95 h 95"/>
                <a:gd name="T26" fmla="*/ 184 w 287"/>
                <a:gd name="T27" fmla="*/ 95 h 95"/>
                <a:gd name="T28" fmla="*/ 197 w 287"/>
                <a:gd name="T29" fmla="*/ 95 h 95"/>
                <a:gd name="T30" fmla="*/ 211 w 287"/>
                <a:gd name="T31" fmla="*/ 95 h 95"/>
                <a:gd name="T32" fmla="*/ 224 w 287"/>
                <a:gd name="T33" fmla="*/ 95 h 95"/>
                <a:gd name="T34" fmla="*/ 238 w 287"/>
                <a:gd name="T35" fmla="*/ 95 h 95"/>
                <a:gd name="T36" fmla="*/ 251 w 287"/>
                <a:gd name="T37" fmla="*/ 95 h 95"/>
                <a:gd name="T38" fmla="*/ 264 w 287"/>
                <a:gd name="T39" fmla="*/ 95 h 95"/>
                <a:gd name="T40" fmla="*/ 278 w 287"/>
                <a:gd name="T41" fmla="*/ 95 h 95"/>
                <a:gd name="T42" fmla="*/ 285 w 287"/>
                <a:gd name="T43" fmla="*/ 88 h 95"/>
                <a:gd name="T44" fmla="*/ 280 w 287"/>
                <a:gd name="T45" fmla="*/ 68 h 95"/>
                <a:gd name="T46" fmla="*/ 275 w 287"/>
                <a:gd name="T47" fmla="*/ 49 h 95"/>
                <a:gd name="T48" fmla="*/ 271 w 287"/>
                <a:gd name="T49" fmla="*/ 32 h 95"/>
                <a:gd name="T50" fmla="*/ 266 w 287"/>
                <a:gd name="T51" fmla="*/ 16 h 95"/>
                <a:gd name="T52" fmla="*/ 263 w 287"/>
                <a:gd name="T53" fmla="*/ 0 h 95"/>
                <a:gd name="T54" fmla="*/ 251 w 287"/>
                <a:gd name="T55" fmla="*/ 0 h 95"/>
                <a:gd name="T56" fmla="*/ 240 w 287"/>
                <a:gd name="T57" fmla="*/ 0 h 95"/>
                <a:gd name="T58" fmla="*/ 229 w 287"/>
                <a:gd name="T59" fmla="*/ 0 h 95"/>
                <a:gd name="T60" fmla="*/ 218 w 287"/>
                <a:gd name="T61" fmla="*/ 0 h 95"/>
                <a:gd name="T62" fmla="*/ 207 w 287"/>
                <a:gd name="T63" fmla="*/ 0 h 95"/>
                <a:gd name="T64" fmla="*/ 196 w 287"/>
                <a:gd name="T65" fmla="*/ 0 h 95"/>
                <a:gd name="T66" fmla="*/ 185 w 287"/>
                <a:gd name="T67" fmla="*/ 0 h 95"/>
                <a:gd name="T68" fmla="*/ 174 w 287"/>
                <a:gd name="T69" fmla="*/ 0 h 95"/>
                <a:gd name="T70" fmla="*/ 163 w 287"/>
                <a:gd name="T71" fmla="*/ 0 h 95"/>
                <a:gd name="T72" fmla="*/ 151 w 287"/>
                <a:gd name="T73" fmla="*/ 0 h 95"/>
                <a:gd name="T74" fmla="*/ 140 w 287"/>
                <a:gd name="T75" fmla="*/ 0 h 95"/>
                <a:gd name="T76" fmla="*/ 129 w 287"/>
                <a:gd name="T77" fmla="*/ 0 h 95"/>
                <a:gd name="T78" fmla="*/ 118 w 287"/>
                <a:gd name="T79" fmla="*/ 0 h 95"/>
                <a:gd name="T80" fmla="*/ 107 w 287"/>
                <a:gd name="T81" fmla="*/ 0 h 95"/>
                <a:gd name="T82" fmla="*/ 96 w 287"/>
                <a:gd name="T83" fmla="*/ 0 h 95"/>
                <a:gd name="T84" fmla="*/ 85 w 287"/>
                <a:gd name="T85" fmla="*/ 0 h 95"/>
                <a:gd name="T86" fmla="*/ 74 w 287"/>
                <a:gd name="T87" fmla="*/ 0 h 95"/>
                <a:gd name="T88" fmla="*/ 63 w 287"/>
                <a:gd name="T89" fmla="*/ 0 h 95"/>
                <a:gd name="T90" fmla="*/ 51 w 287"/>
                <a:gd name="T91" fmla="*/ 0 h 95"/>
                <a:gd name="T92" fmla="*/ 39 w 287"/>
                <a:gd name="T93" fmla="*/ 0 h 95"/>
                <a:gd name="T94" fmla="*/ 28 w 287"/>
                <a:gd name="T95" fmla="*/ 0 h 95"/>
                <a:gd name="T96" fmla="*/ 22 w 287"/>
                <a:gd name="T97" fmla="*/ 10 h 95"/>
                <a:gd name="T98" fmla="*/ 18 w 287"/>
                <a:gd name="T99" fmla="*/ 26 h 95"/>
                <a:gd name="T100" fmla="*/ 13 w 287"/>
                <a:gd name="T101" fmla="*/ 44 h 95"/>
                <a:gd name="T102" fmla="*/ 9 w 287"/>
                <a:gd name="T103" fmla="*/ 62 h 95"/>
                <a:gd name="T104" fmla="*/ 3 w 287"/>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87"/>
                <a:gd name="T160" fmla="*/ 0 h 95"/>
                <a:gd name="T161" fmla="*/ 287 w 287"/>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87" h="95">
                  <a:moveTo>
                    <a:pt x="0" y="95"/>
                  </a:move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1116" name="Freeform 363"/>
            <p:cNvSpPr>
              <a:spLocks noChangeAspect="1"/>
            </p:cNvSpPr>
            <p:nvPr/>
          </p:nvSpPr>
          <p:spPr bwMode="auto">
            <a:xfrm>
              <a:off x="3952" y="2235"/>
              <a:ext cx="372" cy="83"/>
            </a:xfrm>
            <a:custGeom>
              <a:avLst/>
              <a:gdLst>
                <a:gd name="T0" fmla="*/ 4 w 287"/>
                <a:gd name="T1" fmla="*/ 95 h 95"/>
                <a:gd name="T2" fmla="*/ 18 w 287"/>
                <a:gd name="T3" fmla="*/ 95 h 95"/>
                <a:gd name="T4" fmla="*/ 31 w 287"/>
                <a:gd name="T5" fmla="*/ 95 h 95"/>
                <a:gd name="T6" fmla="*/ 44 w 287"/>
                <a:gd name="T7" fmla="*/ 95 h 95"/>
                <a:gd name="T8" fmla="*/ 59 w 287"/>
                <a:gd name="T9" fmla="*/ 95 h 95"/>
                <a:gd name="T10" fmla="*/ 72 w 287"/>
                <a:gd name="T11" fmla="*/ 95 h 95"/>
                <a:gd name="T12" fmla="*/ 86 w 287"/>
                <a:gd name="T13" fmla="*/ 95 h 95"/>
                <a:gd name="T14" fmla="*/ 99 w 287"/>
                <a:gd name="T15" fmla="*/ 95 h 95"/>
                <a:gd name="T16" fmla="*/ 112 w 287"/>
                <a:gd name="T17" fmla="*/ 95 h 95"/>
                <a:gd name="T18" fmla="*/ 126 w 287"/>
                <a:gd name="T19" fmla="*/ 95 h 95"/>
                <a:gd name="T20" fmla="*/ 139 w 287"/>
                <a:gd name="T21" fmla="*/ 95 h 95"/>
                <a:gd name="T22" fmla="*/ 148 w 287"/>
                <a:gd name="T23" fmla="*/ 95 h 95"/>
                <a:gd name="T24" fmla="*/ 162 w 287"/>
                <a:gd name="T25" fmla="*/ 95 h 95"/>
                <a:gd name="T26" fmla="*/ 175 w 287"/>
                <a:gd name="T27" fmla="*/ 95 h 95"/>
                <a:gd name="T28" fmla="*/ 188 w 287"/>
                <a:gd name="T29" fmla="*/ 95 h 95"/>
                <a:gd name="T30" fmla="*/ 202 w 287"/>
                <a:gd name="T31" fmla="*/ 95 h 95"/>
                <a:gd name="T32" fmla="*/ 215 w 287"/>
                <a:gd name="T33" fmla="*/ 95 h 95"/>
                <a:gd name="T34" fmla="*/ 229 w 287"/>
                <a:gd name="T35" fmla="*/ 95 h 95"/>
                <a:gd name="T36" fmla="*/ 242 w 287"/>
                <a:gd name="T37" fmla="*/ 95 h 95"/>
                <a:gd name="T38" fmla="*/ 255 w 287"/>
                <a:gd name="T39" fmla="*/ 95 h 95"/>
                <a:gd name="T40" fmla="*/ 269 w 287"/>
                <a:gd name="T41" fmla="*/ 95 h 95"/>
                <a:gd name="T42" fmla="*/ 282 w 287"/>
                <a:gd name="T43" fmla="*/ 95 h 95"/>
                <a:gd name="T44" fmla="*/ 285 w 287"/>
                <a:gd name="T45" fmla="*/ 88 h 95"/>
                <a:gd name="T46" fmla="*/ 280 w 287"/>
                <a:gd name="T47" fmla="*/ 68 h 95"/>
                <a:gd name="T48" fmla="*/ 275 w 287"/>
                <a:gd name="T49" fmla="*/ 49 h 95"/>
                <a:gd name="T50" fmla="*/ 272 w 287"/>
                <a:gd name="T51" fmla="*/ 38 h 95"/>
                <a:gd name="T52" fmla="*/ 268 w 287"/>
                <a:gd name="T53" fmla="*/ 22 h 95"/>
                <a:gd name="T54" fmla="*/ 264 w 287"/>
                <a:gd name="T55" fmla="*/ 6 h 95"/>
                <a:gd name="T56" fmla="*/ 259 w 287"/>
                <a:gd name="T57" fmla="*/ 0 h 95"/>
                <a:gd name="T58" fmla="*/ 248 w 287"/>
                <a:gd name="T59" fmla="*/ 0 h 95"/>
                <a:gd name="T60" fmla="*/ 237 w 287"/>
                <a:gd name="T61" fmla="*/ 0 h 95"/>
                <a:gd name="T62" fmla="*/ 225 w 287"/>
                <a:gd name="T63" fmla="*/ 0 h 95"/>
                <a:gd name="T64" fmla="*/ 214 w 287"/>
                <a:gd name="T65" fmla="*/ 0 h 95"/>
                <a:gd name="T66" fmla="*/ 203 w 287"/>
                <a:gd name="T67" fmla="*/ 0 h 95"/>
                <a:gd name="T68" fmla="*/ 192 w 287"/>
                <a:gd name="T69" fmla="*/ 0 h 95"/>
                <a:gd name="T70" fmla="*/ 181 w 287"/>
                <a:gd name="T71" fmla="*/ 0 h 95"/>
                <a:gd name="T72" fmla="*/ 170 w 287"/>
                <a:gd name="T73" fmla="*/ 0 h 95"/>
                <a:gd name="T74" fmla="*/ 159 w 287"/>
                <a:gd name="T75" fmla="*/ 0 h 95"/>
                <a:gd name="T76" fmla="*/ 148 w 287"/>
                <a:gd name="T77" fmla="*/ 0 h 95"/>
                <a:gd name="T78" fmla="*/ 140 w 287"/>
                <a:gd name="T79" fmla="*/ 0 h 95"/>
                <a:gd name="T80" fmla="*/ 129 w 287"/>
                <a:gd name="T81" fmla="*/ 0 h 95"/>
                <a:gd name="T82" fmla="*/ 118 w 287"/>
                <a:gd name="T83" fmla="*/ 0 h 95"/>
                <a:gd name="T84" fmla="*/ 107 w 287"/>
                <a:gd name="T85" fmla="*/ 0 h 95"/>
                <a:gd name="T86" fmla="*/ 96 w 287"/>
                <a:gd name="T87" fmla="*/ 0 h 95"/>
                <a:gd name="T88" fmla="*/ 85 w 287"/>
                <a:gd name="T89" fmla="*/ 0 h 95"/>
                <a:gd name="T90" fmla="*/ 74 w 287"/>
                <a:gd name="T91" fmla="*/ 0 h 95"/>
                <a:gd name="T92" fmla="*/ 63 w 287"/>
                <a:gd name="T93" fmla="*/ 0 h 95"/>
                <a:gd name="T94" fmla="*/ 51 w 287"/>
                <a:gd name="T95" fmla="*/ 0 h 95"/>
                <a:gd name="T96" fmla="*/ 39 w 287"/>
                <a:gd name="T97" fmla="*/ 0 h 95"/>
                <a:gd name="T98" fmla="*/ 28 w 287"/>
                <a:gd name="T99" fmla="*/ 0 h 95"/>
                <a:gd name="T100" fmla="*/ 23 w 287"/>
                <a:gd name="T101" fmla="*/ 6 h 95"/>
                <a:gd name="T102" fmla="*/ 19 w 287"/>
                <a:gd name="T103" fmla="*/ 22 h 95"/>
                <a:gd name="T104" fmla="*/ 15 w 287"/>
                <a:gd name="T105" fmla="*/ 38 h 95"/>
                <a:gd name="T106" fmla="*/ 12 w 287"/>
                <a:gd name="T107" fmla="*/ 49 h 95"/>
                <a:gd name="T108" fmla="*/ 7 w 287"/>
                <a:gd name="T109" fmla="*/ 68 h 95"/>
                <a:gd name="T110" fmla="*/ 2 w 287"/>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7"/>
                <a:gd name="T169" fmla="*/ 0 h 95"/>
                <a:gd name="T170" fmla="*/ 287 w 287"/>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7" h="95">
                  <a:moveTo>
                    <a:pt x="0" y="95"/>
                  </a:moveTo>
                  <a:lnTo>
                    <a:pt x="0" y="95"/>
                  </a:ln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grpSp>
      <p:sp>
        <p:nvSpPr>
          <p:cNvPr id="65900" name="Text Box 364"/>
          <p:cNvSpPr txBox="1">
            <a:spLocks noChangeArrowheads="1"/>
          </p:cNvSpPr>
          <p:nvPr/>
        </p:nvSpPr>
        <p:spPr bwMode="auto">
          <a:xfrm>
            <a:off x="6516688" y="1557338"/>
            <a:ext cx="1295400" cy="779462"/>
          </a:xfrm>
          <a:prstGeom prst="rect">
            <a:avLst/>
          </a:prstGeom>
          <a:noFill/>
          <a:ln w="9525">
            <a:noFill/>
            <a:miter lim="800000"/>
            <a:headEnd/>
            <a:tailEnd/>
          </a:ln>
        </p:spPr>
        <p:txBody>
          <a:bodyPr>
            <a:spAutoFit/>
          </a:bodyPr>
          <a:lstStyle/>
          <a:p>
            <a:pPr>
              <a:spcBef>
                <a:spcPct val="50000"/>
              </a:spcBef>
            </a:pPr>
            <a:r>
              <a:rPr lang="zh-CN" altLang="en-US" b="1"/>
              <a:t>接入网</a:t>
            </a:r>
          </a:p>
          <a:p>
            <a:pPr>
              <a:spcBef>
                <a:spcPct val="50000"/>
              </a:spcBef>
            </a:pPr>
            <a:r>
              <a:rPr lang="zh-CN" altLang="en-US" b="1"/>
              <a:t>（有线）</a:t>
            </a:r>
          </a:p>
        </p:txBody>
      </p:sp>
      <p:graphicFrame>
        <p:nvGraphicFramePr>
          <p:cNvPr id="65906" name="Object 370"/>
          <p:cNvGraphicFramePr>
            <a:graphicFrameLocks noChangeAspect="1"/>
          </p:cNvGraphicFramePr>
          <p:nvPr/>
        </p:nvGraphicFramePr>
        <p:xfrm>
          <a:off x="8316913" y="4941888"/>
          <a:ext cx="531812" cy="488950"/>
        </p:xfrm>
        <a:graphic>
          <a:graphicData uri="http://schemas.openxmlformats.org/presentationml/2006/ole">
            <mc:AlternateContent xmlns:mc="http://schemas.openxmlformats.org/markup-compatibility/2006">
              <mc:Choice xmlns:v="urn:schemas-microsoft-com:vml" Requires="v">
                <p:oleObj spid="_x0000_s1062" name="Visio" r:id="rId8" imgW="718515" imgH="661213" progId="Visio.Drawing.11">
                  <p:embed/>
                </p:oleObj>
              </mc:Choice>
              <mc:Fallback>
                <p:oleObj name="Visio" r:id="rId8" imgW="718515" imgH="661213" progId="Visio.Drawing.11">
                  <p:embed/>
                  <p:pic>
                    <p:nvPicPr>
                      <p:cNvPr id="0" name="Object 3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16913" y="4941888"/>
                        <a:ext cx="5318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907" name="Object 371"/>
          <p:cNvGraphicFramePr>
            <a:graphicFrameLocks noChangeAspect="1"/>
          </p:cNvGraphicFramePr>
          <p:nvPr/>
        </p:nvGraphicFramePr>
        <p:xfrm>
          <a:off x="7308850" y="5516563"/>
          <a:ext cx="531813" cy="488950"/>
        </p:xfrm>
        <a:graphic>
          <a:graphicData uri="http://schemas.openxmlformats.org/presentationml/2006/ole">
            <mc:AlternateContent xmlns:mc="http://schemas.openxmlformats.org/markup-compatibility/2006">
              <mc:Choice xmlns:v="urn:schemas-microsoft-com:vml" Requires="v">
                <p:oleObj spid="_x0000_s1063" name="Visio" r:id="rId10" imgW="718515" imgH="661213" progId="Visio.Drawing.11">
                  <p:embed/>
                </p:oleObj>
              </mc:Choice>
              <mc:Fallback>
                <p:oleObj name="Visio" r:id="rId10" imgW="718515" imgH="661213" progId="Visio.Drawing.11">
                  <p:embed/>
                  <p:pic>
                    <p:nvPicPr>
                      <p:cNvPr id="0" name="Object 37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8850" y="5516563"/>
                        <a:ext cx="5318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 name="Group 381"/>
          <p:cNvGrpSpPr>
            <a:grpSpLocks/>
          </p:cNvGrpSpPr>
          <p:nvPr/>
        </p:nvGrpSpPr>
        <p:grpSpPr bwMode="auto">
          <a:xfrm>
            <a:off x="4284663" y="1773238"/>
            <a:ext cx="4608512" cy="4464050"/>
            <a:chOff x="2699" y="1117"/>
            <a:chExt cx="2903" cy="2812"/>
          </a:xfrm>
        </p:grpSpPr>
        <p:sp>
          <p:nvSpPr>
            <p:cNvPr id="1081" name="Line 373"/>
            <p:cNvSpPr>
              <a:spLocks noChangeShapeType="1"/>
            </p:cNvSpPr>
            <p:nvPr/>
          </p:nvSpPr>
          <p:spPr bwMode="auto">
            <a:xfrm>
              <a:off x="2744" y="3884"/>
              <a:ext cx="635" cy="45"/>
            </a:xfrm>
            <a:prstGeom prst="line">
              <a:avLst/>
            </a:prstGeom>
            <a:noFill/>
            <a:ln w="9525">
              <a:solidFill>
                <a:schemeClr val="tx1"/>
              </a:solidFill>
              <a:round/>
              <a:headEnd/>
              <a:tailEnd/>
            </a:ln>
          </p:spPr>
          <p:txBody>
            <a:bodyPr/>
            <a:lstStyle/>
            <a:p>
              <a:endParaRPr lang="zh-CN" altLang="en-US"/>
            </a:p>
          </p:txBody>
        </p:sp>
        <p:sp>
          <p:nvSpPr>
            <p:cNvPr id="1082" name="Line 374"/>
            <p:cNvSpPr>
              <a:spLocks noChangeShapeType="1"/>
            </p:cNvSpPr>
            <p:nvPr/>
          </p:nvSpPr>
          <p:spPr bwMode="auto">
            <a:xfrm flipH="1">
              <a:off x="3923" y="1162"/>
              <a:ext cx="1361" cy="2177"/>
            </a:xfrm>
            <a:prstGeom prst="line">
              <a:avLst/>
            </a:prstGeom>
            <a:noFill/>
            <a:ln w="9525">
              <a:solidFill>
                <a:schemeClr val="tx1"/>
              </a:solidFill>
              <a:round/>
              <a:headEnd/>
              <a:tailEnd/>
            </a:ln>
          </p:spPr>
          <p:txBody>
            <a:bodyPr/>
            <a:lstStyle/>
            <a:p>
              <a:endParaRPr lang="zh-CN" altLang="en-US"/>
            </a:p>
          </p:txBody>
        </p:sp>
        <p:sp>
          <p:nvSpPr>
            <p:cNvPr id="1083" name="Line 375"/>
            <p:cNvSpPr>
              <a:spLocks noChangeShapeType="1"/>
            </p:cNvSpPr>
            <p:nvPr/>
          </p:nvSpPr>
          <p:spPr bwMode="auto">
            <a:xfrm flipV="1">
              <a:off x="3515" y="3566"/>
              <a:ext cx="272" cy="318"/>
            </a:xfrm>
            <a:prstGeom prst="line">
              <a:avLst/>
            </a:prstGeom>
            <a:noFill/>
            <a:ln w="9525">
              <a:solidFill>
                <a:schemeClr val="tx1"/>
              </a:solidFill>
              <a:round/>
              <a:headEnd/>
              <a:tailEnd/>
            </a:ln>
          </p:spPr>
          <p:txBody>
            <a:bodyPr/>
            <a:lstStyle/>
            <a:p>
              <a:endParaRPr lang="zh-CN" altLang="en-US"/>
            </a:p>
          </p:txBody>
        </p:sp>
        <p:sp>
          <p:nvSpPr>
            <p:cNvPr id="1084" name="Line 376"/>
            <p:cNvSpPr>
              <a:spLocks noChangeShapeType="1"/>
            </p:cNvSpPr>
            <p:nvPr/>
          </p:nvSpPr>
          <p:spPr bwMode="auto">
            <a:xfrm flipV="1">
              <a:off x="2699" y="1117"/>
              <a:ext cx="2540" cy="2676"/>
            </a:xfrm>
            <a:prstGeom prst="line">
              <a:avLst/>
            </a:prstGeom>
            <a:noFill/>
            <a:ln w="9525">
              <a:solidFill>
                <a:schemeClr val="tx1"/>
              </a:solidFill>
              <a:round/>
              <a:headEnd/>
              <a:tailEnd/>
            </a:ln>
          </p:spPr>
          <p:txBody>
            <a:bodyPr/>
            <a:lstStyle/>
            <a:p>
              <a:endParaRPr lang="zh-CN" altLang="en-US"/>
            </a:p>
          </p:txBody>
        </p:sp>
        <p:sp>
          <p:nvSpPr>
            <p:cNvPr id="1085" name="Line 377"/>
            <p:cNvSpPr>
              <a:spLocks noChangeShapeType="1"/>
            </p:cNvSpPr>
            <p:nvPr/>
          </p:nvSpPr>
          <p:spPr bwMode="auto">
            <a:xfrm flipH="1" flipV="1">
              <a:off x="5329" y="1162"/>
              <a:ext cx="273" cy="1814"/>
            </a:xfrm>
            <a:prstGeom prst="line">
              <a:avLst/>
            </a:prstGeom>
            <a:noFill/>
            <a:ln w="9525">
              <a:solidFill>
                <a:schemeClr val="tx1"/>
              </a:solidFill>
              <a:round/>
              <a:headEnd/>
              <a:tailEnd/>
            </a:ln>
          </p:spPr>
          <p:txBody>
            <a:bodyPr/>
            <a:lstStyle/>
            <a:p>
              <a:endParaRPr lang="zh-CN" altLang="en-US"/>
            </a:p>
          </p:txBody>
        </p:sp>
        <p:sp>
          <p:nvSpPr>
            <p:cNvPr id="1086" name="Line 378"/>
            <p:cNvSpPr>
              <a:spLocks noChangeShapeType="1"/>
            </p:cNvSpPr>
            <p:nvPr/>
          </p:nvSpPr>
          <p:spPr bwMode="auto">
            <a:xfrm flipV="1">
              <a:off x="5239" y="1117"/>
              <a:ext cx="45" cy="2631"/>
            </a:xfrm>
            <a:prstGeom prst="line">
              <a:avLst/>
            </a:prstGeom>
            <a:noFill/>
            <a:ln w="9525">
              <a:solidFill>
                <a:schemeClr val="tx1"/>
              </a:solidFill>
              <a:round/>
              <a:headEnd/>
              <a:tailEnd/>
            </a:ln>
          </p:spPr>
          <p:txBody>
            <a:bodyPr/>
            <a:lstStyle/>
            <a:p>
              <a:endParaRPr lang="zh-CN" altLang="en-US"/>
            </a:p>
          </p:txBody>
        </p:sp>
        <p:sp>
          <p:nvSpPr>
            <p:cNvPr id="1087" name="Line 379"/>
            <p:cNvSpPr>
              <a:spLocks noChangeShapeType="1"/>
            </p:cNvSpPr>
            <p:nvPr/>
          </p:nvSpPr>
          <p:spPr bwMode="auto">
            <a:xfrm flipV="1">
              <a:off x="2744" y="3475"/>
              <a:ext cx="998" cy="363"/>
            </a:xfrm>
            <a:prstGeom prst="line">
              <a:avLst/>
            </a:prstGeom>
            <a:noFill/>
            <a:ln w="9525">
              <a:solidFill>
                <a:schemeClr val="tx1"/>
              </a:solidFill>
              <a:round/>
              <a:headEnd/>
              <a:tailEnd/>
            </a:ln>
          </p:spPr>
          <p:txBody>
            <a:bodyPr/>
            <a:lstStyle/>
            <a:p>
              <a:endParaRPr lang="zh-CN" altLang="en-US"/>
            </a:p>
          </p:txBody>
        </p:sp>
        <p:sp>
          <p:nvSpPr>
            <p:cNvPr id="1088" name="Line 380"/>
            <p:cNvSpPr>
              <a:spLocks noChangeShapeType="1"/>
            </p:cNvSpPr>
            <p:nvPr/>
          </p:nvSpPr>
          <p:spPr bwMode="auto">
            <a:xfrm flipV="1">
              <a:off x="3424" y="1162"/>
              <a:ext cx="1815" cy="2631"/>
            </a:xfrm>
            <a:prstGeom prst="line">
              <a:avLst/>
            </a:prstGeom>
            <a:noFill/>
            <a:ln w="9525">
              <a:solidFill>
                <a:schemeClr val="tx1"/>
              </a:solidFill>
              <a:round/>
              <a:headEnd/>
              <a:tailEnd/>
            </a:ln>
          </p:spPr>
          <p:txBody>
            <a:bodyPr/>
            <a:lstStyle/>
            <a:p>
              <a:endParaRPr lang="zh-CN" altLang="en-US"/>
            </a:p>
          </p:txBody>
        </p:sp>
      </p:grpSp>
      <p:grpSp>
        <p:nvGrpSpPr>
          <p:cNvPr id="9" name="Group 403"/>
          <p:cNvGrpSpPr>
            <a:grpSpLocks/>
          </p:cNvGrpSpPr>
          <p:nvPr/>
        </p:nvGrpSpPr>
        <p:grpSpPr bwMode="auto">
          <a:xfrm>
            <a:off x="4787900" y="1700213"/>
            <a:ext cx="3444875" cy="3719512"/>
            <a:chOff x="3016" y="1071"/>
            <a:chExt cx="2170" cy="2343"/>
          </a:xfrm>
        </p:grpSpPr>
        <p:pic>
          <p:nvPicPr>
            <p:cNvPr id="1066" name="Picture 333"/>
            <p:cNvPicPr>
              <a:picLocks noChangeArrowheads="1"/>
            </p:cNvPicPr>
            <p:nvPr/>
          </p:nvPicPr>
          <p:blipFill>
            <a:blip r:embed="rId11" cstate="print"/>
            <a:srcRect/>
            <a:stretch>
              <a:fillRect/>
            </a:stretch>
          </p:blipFill>
          <p:spPr bwMode="auto">
            <a:xfrm>
              <a:off x="3061" y="3158"/>
              <a:ext cx="273" cy="182"/>
            </a:xfrm>
            <a:prstGeom prst="rect">
              <a:avLst/>
            </a:prstGeom>
            <a:noFill/>
            <a:ln w="9525">
              <a:noFill/>
              <a:miter lim="800000"/>
              <a:headEnd/>
              <a:tailEnd/>
            </a:ln>
          </p:spPr>
        </p:pic>
        <p:grpSp>
          <p:nvGrpSpPr>
            <p:cNvPr id="1067" name="Group 383"/>
            <p:cNvGrpSpPr>
              <a:grpSpLocks/>
            </p:cNvGrpSpPr>
            <p:nvPr/>
          </p:nvGrpSpPr>
          <p:grpSpPr bwMode="auto">
            <a:xfrm>
              <a:off x="3016" y="1389"/>
              <a:ext cx="2170" cy="2025"/>
              <a:chOff x="3016" y="1434"/>
              <a:chExt cx="2170" cy="2025"/>
            </a:xfrm>
          </p:grpSpPr>
          <p:pic>
            <p:nvPicPr>
              <p:cNvPr id="1069" name="Picture 269"/>
              <p:cNvPicPr>
                <a:picLocks noChangeArrowheads="1"/>
              </p:cNvPicPr>
              <p:nvPr/>
            </p:nvPicPr>
            <p:blipFill>
              <a:blip r:embed="rId12" cstate="print"/>
              <a:srcRect/>
              <a:stretch>
                <a:fillRect/>
              </a:stretch>
            </p:blipFill>
            <p:spPr bwMode="auto">
              <a:xfrm>
                <a:off x="3016" y="2341"/>
                <a:ext cx="325" cy="191"/>
              </a:xfrm>
              <a:prstGeom prst="rect">
                <a:avLst/>
              </a:prstGeom>
              <a:noFill/>
              <a:ln w="9525">
                <a:noFill/>
                <a:miter lim="800000"/>
                <a:headEnd/>
                <a:tailEnd/>
              </a:ln>
            </p:spPr>
          </p:pic>
          <p:grpSp>
            <p:nvGrpSpPr>
              <p:cNvPr id="1070" name="Group 270"/>
              <p:cNvGrpSpPr>
                <a:grpSpLocks/>
              </p:cNvGrpSpPr>
              <p:nvPr/>
            </p:nvGrpSpPr>
            <p:grpSpPr bwMode="auto">
              <a:xfrm>
                <a:off x="3016" y="2750"/>
                <a:ext cx="202" cy="272"/>
                <a:chOff x="4712" y="1456"/>
                <a:chExt cx="275" cy="704"/>
              </a:xfrm>
            </p:grpSpPr>
            <p:sp>
              <p:nvSpPr>
                <p:cNvPr id="1076" name="AutoShape 271" descr="Horizontale Steine"/>
                <p:cNvSpPr>
                  <a:spLocks noChangeArrowheads="1"/>
                </p:cNvSpPr>
                <p:nvPr/>
              </p:nvSpPr>
              <p:spPr bwMode="auto">
                <a:xfrm rot="-5400000">
                  <a:off x="4498" y="1670"/>
                  <a:ext cx="704" cy="275"/>
                </a:xfrm>
                <a:custGeom>
                  <a:avLst/>
                  <a:gdLst>
                    <a:gd name="T0" fmla="*/ 648 w 21600"/>
                    <a:gd name="T1" fmla="*/ 138 h 21600"/>
                    <a:gd name="T2" fmla="*/ 352 w 21600"/>
                    <a:gd name="T3" fmla="*/ 275 h 21600"/>
                    <a:gd name="T4" fmla="*/ 56 w 21600"/>
                    <a:gd name="T5" fmla="*/ 138 h 21600"/>
                    <a:gd name="T6" fmla="*/ 352 w 21600"/>
                    <a:gd name="T7" fmla="*/ 0 h 21600"/>
                    <a:gd name="T8" fmla="*/ 0 60000 65536"/>
                    <a:gd name="T9" fmla="*/ 0 60000 65536"/>
                    <a:gd name="T10" fmla="*/ 0 60000 65536"/>
                    <a:gd name="T11" fmla="*/ 0 60000 65536"/>
                    <a:gd name="T12" fmla="*/ 3528 w 21600"/>
                    <a:gd name="T13" fmla="*/ 3535 h 21600"/>
                    <a:gd name="T14" fmla="*/ 18072 w 21600"/>
                    <a:gd name="T15" fmla="*/ 18065 h 21600"/>
                  </a:gdLst>
                  <a:ahLst/>
                  <a:cxnLst>
                    <a:cxn ang="T8">
                      <a:pos x="T0" y="T1"/>
                    </a:cxn>
                    <a:cxn ang="T9">
                      <a:pos x="T2" y="T3"/>
                    </a:cxn>
                    <a:cxn ang="T10">
                      <a:pos x="T4" y="T5"/>
                    </a:cxn>
                    <a:cxn ang="T11">
                      <a:pos x="T6" y="T7"/>
                    </a:cxn>
                  </a:cxnLst>
                  <a:rect l="T12" t="T13" r="T14" b="T15"/>
                  <a:pathLst>
                    <a:path w="21600" h="21600">
                      <a:moveTo>
                        <a:pt x="0" y="0"/>
                      </a:moveTo>
                      <a:lnTo>
                        <a:pt x="3435" y="21600"/>
                      </a:lnTo>
                      <a:lnTo>
                        <a:pt x="18165" y="21600"/>
                      </a:lnTo>
                      <a:lnTo>
                        <a:pt x="21600" y="0"/>
                      </a:lnTo>
                      <a:close/>
                    </a:path>
                  </a:pathLst>
                </a:custGeom>
                <a:pattFill prst="horzBrick">
                  <a:fgClr>
                    <a:srgbClr val="FF9933"/>
                  </a:fgClr>
                  <a:bgClr>
                    <a:srgbClr val="FFFFFF"/>
                  </a:bgClr>
                </a:pattFill>
                <a:ln w="9525">
                  <a:miter lim="800000"/>
                  <a:headEnd/>
                  <a:tailEnd/>
                </a:ln>
                <a:scene3d>
                  <a:camera prst="legacyPerspectiveTopRight"/>
                  <a:lightRig rig="legacyFlat3" dir="r"/>
                </a:scene3d>
                <a:sp3d extrusionH="430200" prstMaterial="legacyMatte">
                  <a:bevelT w="13500" h="13500" prst="angle"/>
                  <a:bevelB w="13500" h="13500" prst="angle"/>
                  <a:extrusionClr>
                    <a:srgbClr val="FF9933"/>
                  </a:extrusionClr>
                </a:sp3d>
              </p:spPr>
              <p:txBody>
                <a:bodyPr wrap="none" anchor="ctr">
                  <a:flatTx/>
                </a:bodyPr>
                <a:lstStyle/>
                <a:p>
                  <a:endParaRPr lang="zh-CN" altLang="en-US"/>
                </a:p>
              </p:txBody>
            </p:sp>
            <p:grpSp>
              <p:nvGrpSpPr>
                <p:cNvPr id="1077" name="Group 272"/>
                <p:cNvGrpSpPr>
                  <a:grpSpLocks/>
                </p:cNvGrpSpPr>
                <p:nvPr/>
              </p:nvGrpSpPr>
              <p:grpSpPr bwMode="auto">
                <a:xfrm>
                  <a:off x="4731" y="1536"/>
                  <a:ext cx="228" cy="493"/>
                  <a:chOff x="1877" y="2263"/>
                  <a:chExt cx="1332" cy="1554"/>
                </a:xfrm>
              </p:grpSpPr>
              <p:sp>
                <p:nvSpPr>
                  <p:cNvPr id="1078" name="Freeform 273"/>
                  <p:cNvSpPr>
                    <a:spLocks/>
                  </p:cNvSpPr>
                  <p:nvPr/>
                </p:nvSpPr>
                <p:spPr bwMode="auto">
                  <a:xfrm>
                    <a:off x="1877" y="2263"/>
                    <a:ext cx="1332" cy="1548"/>
                  </a:xfrm>
                  <a:custGeom>
                    <a:avLst/>
                    <a:gdLst>
                      <a:gd name="T0" fmla="*/ 858 w 1332"/>
                      <a:gd name="T1" fmla="*/ 1548 h 1548"/>
                      <a:gd name="T2" fmla="*/ 1176 w 1332"/>
                      <a:gd name="T3" fmla="*/ 1362 h 1548"/>
                      <a:gd name="T4" fmla="*/ 1284 w 1332"/>
                      <a:gd name="T5" fmla="*/ 1140 h 1548"/>
                      <a:gd name="T6" fmla="*/ 1242 w 1332"/>
                      <a:gd name="T7" fmla="*/ 918 h 1548"/>
                      <a:gd name="T8" fmla="*/ 1332 w 1332"/>
                      <a:gd name="T9" fmla="*/ 804 h 1548"/>
                      <a:gd name="T10" fmla="*/ 1158 w 1332"/>
                      <a:gd name="T11" fmla="*/ 840 h 1548"/>
                      <a:gd name="T12" fmla="*/ 996 w 1332"/>
                      <a:gd name="T13" fmla="*/ 618 h 1548"/>
                      <a:gd name="T14" fmla="*/ 960 w 1332"/>
                      <a:gd name="T15" fmla="*/ 426 h 1548"/>
                      <a:gd name="T16" fmla="*/ 1038 w 1332"/>
                      <a:gd name="T17" fmla="*/ 300 h 1548"/>
                      <a:gd name="T18" fmla="*/ 1212 w 1332"/>
                      <a:gd name="T19" fmla="*/ 204 h 1548"/>
                      <a:gd name="T20" fmla="*/ 876 w 1332"/>
                      <a:gd name="T21" fmla="*/ 222 h 1548"/>
                      <a:gd name="T22" fmla="*/ 948 w 1332"/>
                      <a:gd name="T23" fmla="*/ 96 h 1548"/>
                      <a:gd name="T24" fmla="*/ 1056 w 1332"/>
                      <a:gd name="T25" fmla="*/ 0 h 1548"/>
                      <a:gd name="T26" fmla="*/ 690 w 1332"/>
                      <a:gd name="T27" fmla="*/ 150 h 1548"/>
                      <a:gd name="T28" fmla="*/ 594 w 1332"/>
                      <a:gd name="T29" fmla="*/ 282 h 1548"/>
                      <a:gd name="T30" fmla="*/ 540 w 1332"/>
                      <a:gd name="T31" fmla="*/ 408 h 1548"/>
                      <a:gd name="T32" fmla="*/ 444 w 1332"/>
                      <a:gd name="T33" fmla="*/ 300 h 1548"/>
                      <a:gd name="T34" fmla="*/ 306 w 1332"/>
                      <a:gd name="T35" fmla="*/ 540 h 1548"/>
                      <a:gd name="T36" fmla="*/ 258 w 1332"/>
                      <a:gd name="T37" fmla="*/ 672 h 1548"/>
                      <a:gd name="T38" fmla="*/ 168 w 1332"/>
                      <a:gd name="T39" fmla="*/ 540 h 1548"/>
                      <a:gd name="T40" fmla="*/ 156 w 1332"/>
                      <a:gd name="T41" fmla="*/ 426 h 1548"/>
                      <a:gd name="T42" fmla="*/ 30 w 1332"/>
                      <a:gd name="T43" fmla="*/ 600 h 1548"/>
                      <a:gd name="T44" fmla="*/ 96 w 1332"/>
                      <a:gd name="T45" fmla="*/ 936 h 1548"/>
                      <a:gd name="T46" fmla="*/ 0 w 1332"/>
                      <a:gd name="T47" fmla="*/ 858 h 1548"/>
                      <a:gd name="T48" fmla="*/ 108 w 1332"/>
                      <a:gd name="T49" fmla="*/ 1158 h 1548"/>
                      <a:gd name="T50" fmla="*/ 474 w 1332"/>
                      <a:gd name="T51" fmla="*/ 1416 h 1548"/>
                      <a:gd name="T52" fmla="*/ 858 w 1332"/>
                      <a:gd name="T53" fmla="*/ 1548 h 154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32"/>
                      <a:gd name="T82" fmla="*/ 0 h 1548"/>
                      <a:gd name="T83" fmla="*/ 1332 w 1332"/>
                      <a:gd name="T84" fmla="*/ 1548 h 154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32" h="1548">
                        <a:moveTo>
                          <a:pt x="858" y="1548"/>
                        </a:moveTo>
                        <a:lnTo>
                          <a:pt x="1176" y="1362"/>
                        </a:lnTo>
                        <a:lnTo>
                          <a:pt x="1284" y="1140"/>
                        </a:lnTo>
                        <a:lnTo>
                          <a:pt x="1242" y="918"/>
                        </a:lnTo>
                        <a:lnTo>
                          <a:pt x="1332" y="804"/>
                        </a:lnTo>
                        <a:lnTo>
                          <a:pt x="1158" y="840"/>
                        </a:lnTo>
                        <a:lnTo>
                          <a:pt x="996" y="618"/>
                        </a:lnTo>
                        <a:lnTo>
                          <a:pt x="960" y="426"/>
                        </a:lnTo>
                        <a:lnTo>
                          <a:pt x="1038" y="300"/>
                        </a:lnTo>
                        <a:lnTo>
                          <a:pt x="1212" y="204"/>
                        </a:lnTo>
                        <a:lnTo>
                          <a:pt x="876" y="222"/>
                        </a:lnTo>
                        <a:lnTo>
                          <a:pt x="948" y="96"/>
                        </a:lnTo>
                        <a:lnTo>
                          <a:pt x="1056" y="0"/>
                        </a:lnTo>
                        <a:lnTo>
                          <a:pt x="690" y="150"/>
                        </a:lnTo>
                        <a:lnTo>
                          <a:pt x="594" y="282"/>
                        </a:lnTo>
                        <a:lnTo>
                          <a:pt x="540" y="408"/>
                        </a:lnTo>
                        <a:lnTo>
                          <a:pt x="444" y="300"/>
                        </a:lnTo>
                        <a:lnTo>
                          <a:pt x="306" y="540"/>
                        </a:lnTo>
                        <a:lnTo>
                          <a:pt x="258" y="672"/>
                        </a:lnTo>
                        <a:lnTo>
                          <a:pt x="168" y="540"/>
                        </a:lnTo>
                        <a:lnTo>
                          <a:pt x="156" y="426"/>
                        </a:lnTo>
                        <a:lnTo>
                          <a:pt x="30" y="600"/>
                        </a:lnTo>
                        <a:lnTo>
                          <a:pt x="96" y="936"/>
                        </a:lnTo>
                        <a:lnTo>
                          <a:pt x="0" y="858"/>
                        </a:lnTo>
                        <a:lnTo>
                          <a:pt x="108" y="1158"/>
                        </a:lnTo>
                        <a:lnTo>
                          <a:pt x="474" y="1416"/>
                        </a:lnTo>
                        <a:lnTo>
                          <a:pt x="858" y="1548"/>
                        </a:lnTo>
                        <a:close/>
                      </a:path>
                    </a:pathLst>
                  </a:custGeom>
                  <a:solidFill>
                    <a:srgbClr val="FF0000"/>
                  </a:solidFill>
                  <a:ln w="9525">
                    <a:noFill/>
                    <a:round/>
                    <a:headEnd/>
                    <a:tailEnd/>
                  </a:ln>
                </p:spPr>
                <p:txBody>
                  <a:bodyPr/>
                  <a:lstStyle/>
                  <a:p>
                    <a:endParaRPr lang="zh-CN" altLang="en-US"/>
                  </a:p>
                </p:txBody>
              </p:sp>
              <p:sp>
                <p:nvSpPr>
                  <p:cNvPr id="1079" name="Freeform 274"/>
                  <p:cNvSpPr>
                    <a:spLocks/>
                  </p:cNvSpPr>
                  <p:nvPr/>
                </p:nvSpPr>
                <p:spPr bwMode="auto">
                  <a:xfrm>
                    <a:off x="2045" y="2635"/>
                    <a:ext cx="888" cy="1182"/>
                  </a:xfrm>
                  <a:custGeom>
                    <a:avLst/>
                    <a:gdLst>
                      <a:gd name="T0" fmla="*/ 552 w 888"/>
                      <a:gd name="T1" fmla="*/ 1182 h 1182"/>
                      <a:gd name="T2" fmla="*/ 708 w 888"/>
                      <a:gd name="T3" fmla="*/ 1164 h 1182"/>
                      <a:gd name="T4" fmla="*/ 780 w 888"/>
                      <a:gd name="T5" fmla="*/ 1038 h 1182"/>
                      <a:gd name="T6" fmla="*/ 852 w 888"/>
                      <a:gd name="T7" fmla="*/ 864 h 1182"/>
                      <a:gd name="T8" fmla="*/ 828 w 888"/>
                      <a:gd name="T9" fmla="*/ 696 h 1182"/>
                      <a:gd name="T10" fmla="*/ 888 w 888"/>
                      <a:gd name="T11" fmla="*/ 612 h 1182"/>
                      <a:gd name="T12" fmla="*/ 768 w 888"/>
                      <a:gd name="T13" fmla="*/ 636 h 1182"/>
                      <a:gd name="T14" fmla="*/ 660 w 888"/>
                      <a:gd name="T15" fmla="*/ 468 h 1182"/>
                      <a:gd name="T16" fmla="*/ 636 w 888"/>
                      <a:gd name="T17" fmla="*/ 324 h 1182"/>
                      <a:gd name="T18" fmla="*/ 690 w 888"/>
                      <a:gd name="T19" fmla="*/ 228 h 1182"/>
                      <a:gd name="T20" fmla="*/ 804 w 888"/>
                      <a:gd name="T21" fmla="*/ 156 h 1182"/>
                      <a:gd name="T22" fmla="*/ 582 w 888"/>
                      <a:gd name="T23" fmla="*/ 174 h 1182"/>
                      <a:gd name="T24" fmla="*/ 630 w 888"/>
                      <a:gd name="T25" fmla="*/ 72 h 1182"/>
                      <a:gd name="T26" fmla="*/ 702 w 888"/>
                      <a:gd name="T27" fmla="*/ 0 h 1182"/>
                      <a:gd name="T28" fmla="*/ 456 w 888"/>
                      <a:gd name="T29" fmla="*/ 114 h 1182"/>
                      <a:gd name="T30" fmla="*/ 390 w 888"/>
                      <a:gd name="T31" fmla="*/ 216 h 1182"/>
                      <a:gd name="T32" fmla="*/ 360 w 888"/>
                      <a:gd name="T33" fmla="*/ 312 h 1182"/>
                      <a:gd name="T34" fmla="*/ 294 w 888"/>
                      <a:gd name="T35" fmla="*/ 228 h 1182"/>
                      <a:gd name="T36" fmla="*/ 204 w 888"/>
                      <a:gd name="T37" fmla="*/ 414 h 1182"/>
                      <a:gd name="T38" fmla="*/ 168 w 888"/>
                      <a:gd name="T39" fmla="*/ 510 h 1182"/>
                      <a:gd name="T40" fmla="*/ 108 w 888"/>
                      <a:gd name="T41" fmla="*/ 414 h 1182"/>
                      <a:gd name="T42" fmla="*/ 102 w 888"/>
                      <a:gd name="T43" fmla="*/ 324 h 1182"/>
                      <a:gd name="T44" fmla="*/ 18 w 888"/>
                      <a:gd name="T45" fmla="*/ 456 h 1182"/>
                      <a:gd name="T46" fmla="*/ 66 w 888"/>
                      <a:gd name="T47" fmla="*/ 708 h 1182"/>
                      <a:gd name="T48" fmla="*/ 0 w 888"/>
                      <a:gd name="T49" fmla="*/ 654 h 1182"/>
                      <a:gd name="T50" fmla="*/ 72 w 888"/>
                      <a:gd name="T51" fmla="*/ 882 h 1182"/>
                      <a:gd name="T52" fmla="*/ 312 w 888"/>
                      <a:gd name="T53" fmla="*/ 1080 h 1182"/>
                      <a:gd name="T54" fmla="*/ 552 w 888"/>
                      <a:gd name="T55" fmla="*/ 1182 h 118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88"/>
                      <a:gd name="T85" fmla="*/ 0 h 1182"/>
                      <a:gd name="T86" fmla="*/ 888 w 888"/>
                      <a:gd name="T87" fmla="*/ 1182 h 118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88" h="1182">
                        <a:moveTo>
                          <a:pt x="552" y="1182"/>
                        </a:moveTo>
                        <a:lnTo>
                          <a:pt x="708" y="1164"/>
                        </a:lnTo>
                        <a:lnTo>
                          <a:pt x="780" y="1038"/>
                        </a:lnTo>
                        <a:lnTo>
                          <a:pt x="852" y="864"/>
                        </a:lnTo>
                        <a:lnTo>
                          <a:pt x="828" y="696"/>
                        </a:lnTo>
                        <a:lnTo>
                          <a:pt x="888" y="612"/>
                        </a:lnTo>
                        <a:lnTo>
                          <a:pt x="768" y="636"/>
                        </a:lnTo>
                        <a:lnTo>
                          <a:pt x="660" y="468"/>
                        </a:lnTo>
                        <a:lnTo>
                          <a:pt x="636" y="324"/>
                        </a:lnTo>
                        <a:lnTo>
                          <a:pt x="690" y="228"/>
                        </a:lnTo>
                        <a:lnTo>
                          <a:pt x="804" y="156"/>
                        </a:lnTo>
                        <a:lnTo>
                          <a:pt x="582" y="174"/>
                        </a:lnTo>
                        <a:lnTo>
                          <a:pt x="630" y="72"/>
                        </a:lnTo>
                        <a:lnTo>
                          <a:pt x="702" y="0"/>
                        </a:lnTo>
                        <a:lnTo>
                          <a:pt x="456" y="114"/>
                        </a:lnTo>
                        <a:lnTo>
                          <a:pt x="390" y="216"/>
                        </a:lnTo>
                        <a:lnTo>
                          <a:pt x="360" y="312"/>
                        </a:lnTo>
                        <a:lnTo>
                          <a:pt x="294" y="228"/>
                        </a:lnTo>
                        <a:lnTo>
                          <a:pt x="204" y="414"/>
                        </a:lnTo>
                        <a:lnTo>
                          <a:pt x="168" y="510"/>
                        </a:lnTo>
                        <a:lnTo>
                          <a:pt x="108" y="414"/>
                        </a:lnTo>
                        <a:lnTo>
                          <a:pt x="102" y="324"/>
                        </a:lnTo>
                        <a:lnTo>
                          <a:pt x="18" y="456"/>
                        </a:lnTo>
                        <a:lnTo>
                          <a:pt x="66" y="708"/>
                        </a:lnTo>
                        <a:lnTo>
                          <a:pt x="0" y="654"/>
                        </a:lnTo>
                        <a:lnTo>
                          <a:pt x="72" y="882"/>
                        </a:lnTo>
                        <a:lnTo>
                          <a:pt x="312" y="1080"/>
                        </a:lnTo>
                        <a:lnTo>
                          <a:pt x="552" y="1182"/>
                        </a:lnTo>
                        <a:close/>
                      </a:path>
                    </a:pathLst>
                  </a:custGeom>
                  <a:solidFill>
                    <a:srgbClr val="FFFF00"/>
                  </a:solidFill>
                  <a:ln w="9525">
                    <a:noFill/>
                    <a:round/>
                    <a:headEnd/>
                    <a:tailEnd/>
                  </a:ln>
                </p:spPr>
                <p:txBody>
                  <a:bodyPr/>
                  <a:lstStyle/>
                  <a:p>
                    <a:endParaRPr lang="zh-CN" altLang="en-US"/>
                  </a:p>
                </p:txBody>
              </p:sp>
              <p:sp>
                <p:nvSpPr>
                  <p:cNvPr id="1080" name="Freeform 275"/>
                  <p:cNvSpPr>
                    <a:spLocks/>
                  </p:cNvSpPr>
                  <p:nvPr/>
                </p:nvSpPr>
                <p:spPr bwMode="auto">
                  <a:xfrm>
                    <a:off x="2315" y="2881"/>
                    <a:ext cx="408" cy="930"/>
                  </a:xfrm>
                  <a:custGeom>
                    <a:avLst/>
                    <a:gdLst>
                      <a:gd name="T0" fmla="*/ 264 w 408"/>
                      <a:gd name="T1" fmla="*/ 930 h 930"/>
                      <a:gd name="T2" fmla="*/ 330 w 408"/>
                      <a:gd name="T3" fmla="*/ 924 h 930"/>
                      <a:gd name="T4" fmla="*/ 360 w 408"/>
                      <a:gd name="T5" fmla="*/ 816 h 930"/>
                      <a:gd name="T6" fmla="*/ 396 w 408"/>
                      <a:gd name="T7" fmla="*/ 684 h 930"/>
                      <a:gd name="T8" fmla="*/ 384 w 408"/>
                      <a:gd name="T9" fmla="*/ 552 h 930"/>
                      <a:gd name="T10" fmla="*/ 408 w 408"/>
                      <a:gd name="T11" fmla="*/ 480 h 930"/>
                      <a:gd name="T12" fmla="*/ 354 w 408"/>
                      <a:gd name="T13" fmla="*/ 504 h 930"/>
                      <a:gd name="T14" fmla="*/ 306 w 408"/>
                      <a:gd name="T15" fmla="*/ 372 h 930"/>
                      <a:gd name="T16" fmla="*/ 294 w 408"/>
                      <a:gd name="T17" fmla="*/ 258 h 930"/>
                      <a:gd name="T18" fmla="*/ 318 w 408"/>
                      <a:gd name="T19" fmla="*/ 180 h 930"/>
                      <a:gd name="T20" fmla="*/ 372 w 408"/>
                      <a:gd name="T21" fmla="*/ 120 h 930"/>
                      <a:gd name="T22" fmla="*/ 270 w 408"/>
                      <a:gd name="T23" fmla="*/ 132 h 930"/>
                      <a:gd name="T24" fmla="*/ 294 w 408"/>
                      <a:gd name="T25" fmla="*/ 54 h 930"/>
                      <a:gd name="T26" fmla="*/ 324 w 408"/>
                      <a:gd name="T27" fmla="*/ 0 h 930"/>
                      <a:gd name="T28" fmla="*/ 210 w 408"/>
                      <a:gd name="T29" fmla="*/ 90 h 930"/>
                      <a:gd name="T30" fmla="*/ 186 w 408"/>
                      <a:gd name="T31" fmla="*/ 168 h 930"/>
                      <a:gd name="T32" fmla="*/ 168 w 408"/>
                      <a:gd name="T33" fmla="*/ 246 h 930"/>
                      <a:gd name="T34" fmla="*/ 138 w 408"/>
                      <a:gd name="T35" fmla="*/ 180 h 930"/>
                      <a:gd name="T36" fmla="*/ 96 w 408"/>
                      <a:gd name="T37" fmla="*/ 324 h 930"/>
                      <a:gd name="T38" fmla="*/ 78 w 408"/>
                      <a:gd name="T39" fmla="*/ 402 h 930"/>
                      <a:gd name="T40" fmla="*/ 54 w 408"/>
                      <a:gd name="T41" fmla="*/ 324 h 930"/>
                      <a:gd name="T42" fmla="*/ 54 w 408"/>
                      <a:gd name="T43" fmla="*/ 258 h 930"/>
                      <a:gd name="T44" fmla="*/ 12 w 408"/>
                      <a:gd name="T45" fmla="*/ 354 h 930"/>
                      <a:gd name="T46" fmla="*/ 36 w 408"/>
                      <a:gd name="T47" fmla="*/ 558 h 930"/>
                      <a:gd name="T48" fmla="*/ 0 w 408"/>
                      <a:gd name="T49" fmla="*/ 516 h 930"/>
                      <a:gd name="T50" fmla="*/ 36 w 408"/>
                      <a:gd name="T51" fmla="*/ 696 h 930"/>
                      <a:gd name="T52" fmla="*/ 150 w 408"/>
                      <a:gd name="T53" fmla="*/ 852 h 930"/>
                      <a:gd name="T54" fmla="*/ 264 w 408"/>
                      <a:gd name="T55" fmla="*/ 930 h 9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08"/>
                      <a:gd name="T85" fmla="*/ 0 h 930"/>
                      <a:gd name="T86" fmla="*/ 408 w 408"/>
                      <a:gd name="T87" fmla="*/ 930 h 9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08" h="930">
                        <a:moveTo>
                          <a:pt x="264" y="930"/>
                        </a:moveTo>
                        <a:lnTo>
                          <a:pt x="330" y="924"/>
                        </a:lnTo>
                        <a:lnTo>
                          <a:pt x="360" y="816"/>
                        </a:lnTo>
                        <a:lnTo>
                          <a:pt x="396" y="684"/>
                        </a:lnTo>
                        <a:lnTo>
                          <a:pt x="384" y="552"/>
                        </a:lnTo>
                        <a:lnTo>
                          <a:pt x="408" y="480"/>
                        </a:lnTo>
                        <a:lnTo>
                          <a:pt x="354" y="504"/>
                        </a:lnTo>
                        <a:lnTo>
                          <a:pt x="306" y="372"/>
                        </a:lnTo>
                        <a:lnTo>
                          <a:pt x="294" y="258"/>
                        </a:lnTo>
                        <a:lnTo>
                          <a:pt x="318" y="180"/>
                        </a:lnTo>
                        <a:lnTo>
                          <a:pt x="372" y="120"/>
                        </a:lnTo>
                        <a:lnTo>
                          <a:pt x="270" y="132"/>
                        </a:lnTo>
                        <a:lnTo>
                          <a:pt x="294" y="54"/>
                        </a:lnTo>
                        <a:lnTo>
                          <a:pt x="324" y="0"/>
                        </a:lnTo>
                        <a:lnTo>
                          <a:pt x="210" y="90"/>
                        </a:lnTo>
                        <a:lnTo>
                          <a:pt x="186" y="168"/>
                        </a:lnTo>
                        <a:lnTo>
                          <a:pt x="168" y="246"/>
                        </a:lnTo>
                        <a:lnTo>
                          <a:pt x="138" y="180"/>
                        </a:lnTo>
                        <a:lnTo>
                          <a:pt x="96" y="324"/>
                        </a:lnTo>
                        <a:lnTo>
                          <a:pt x="78" y="402"/>
                        </a:lnTo>
                        <a:lnTo>
                          <a:pt x="54" y="324"/>
                        </a:lnTo>
                        <a:lnTo>
                          <a:pt x="54" y="258"/>
                        </a:lnTo>
                        <a:lnTo>
                          <a:pt x="12" y="354"/>
                        </a:lnTo>
                        <a:lnTo>
                          <a:pt x="36" y="558"/>
                        </a:lnTo>
                        <a:lnTo>
                          <a:pt x="0" y="516"/>
                        </a:lnTo>
                        <a:lnTo>
                          <a:pt x="36" y="696"/>
                        </a:lnTo>
                        <a:lnTo>
                          <a:pt x="150" y="852"/>
                        </a:lnTo>
                        <a:lnTo>
                          <a:pt x="264" y="930"/>
                        </a:lnTo>
                        <a:close/>
                      </a:path>
                    </a:pathLst>
                  </a:custGeom>
                  <a:solidFill>
                    <a:srgbClr val="FFFFFF"/>
                  </a:solidFill>
                  <a:ln w="9525">
                    <a:noFill/>
                    <a:round/>
                    <a:headEnd/>
                    <a:tailEnd/>
                  </a:ln>
                </p:spPr>
                <p:txBody>
                  <a:bodyPr/>
                  <a:lstStyle/>
                  <a:p>
                    <a:endParaRPr lang="zh-CN" altLang="en-US"/>
                  </a:p>
                </p:txBody>
              </p:sp>
            </p:grpSp>
          </p:grpSp>
          <p:pic>
            <p:nvPicPr>
              <p:cNvPr id="1071" name="Picture 327"/>
              <p:cNvPicPr>
                <a:picLocks noChangeArrowheads="1"/>
              </p:cNvPicPr>
              <p:nvPr/>
            </p:nvPicPr>
            <p:blipFill>
              <a:blip r:embed="rId12" cstate="print"/>
              <a:srcRect/>
              <a:stretch>
                <a:fillRect/>
              </a:stretch>
            </p:blipFill>
            <p:spPr bwMode="auto">
              <a:xfrm>
                <a:off x="4332" y="1616"/>
                <a:ext cx="325" cy="191"/>
              </a:xfrm>
              <a:prstGeom prst="rect">
                <a:avLst/>
              </a:prstGeom>
              <a:noFill/>
              <a:ln w="9525">
                <a:noFill/>
                <a:miter lim="800000"/>
                <a:headEnd/>
                <a:tailEnd/>
              </a:ln>
            </p:spPr>
          </p:pic>
          <p:pic>
            <p:nvPicPr>
              <p:cNvPr id="1072" name="Picture 328"/>
              <p:cNvPicPr>
                <a:picLocks noChangeArrowheads="1"/>
              </p:cNvPicPr>
              <p:nvPr/>
            </p:nvPicPr>
            <p:blipFill>
              <a:blip r:embed="rId12" cstate="print"/>
              <a:srcRect/>
              <a:stretch>
                <a:fillRect/>
              </a:stretch>
            </p:blipFill>
            <p:spPr bwMode="auto">
              <a:xfrm>
                <a:off x="3198" y="1797"/>
                <a:ext cx="325" cy="191"/>
              </a:xfrm>
              <a:prstGeom prst="rect">
                <a:avLst/>
              </a:prstGeom>
              <a:noFill/>
              <a:ln w="9525">
                <a:noFill/>
                <a:miter lim="800000"/>
                <a:headEnd/>
                <a:tailEnd/>
              </a:ln>
            </p:spPr>
          </p:pic>
          <p:pic>
            <p:nvPicPr>
              <p:cNvPr id="1073" name="Picture 329"/>
              <p:cNvPicPr>
                <a:picLocks noChangeArrowheads="1"/>
              </p:cNvPicPr>
              <p:nvPr/>
            </p:nvPicPr>
            <p:blipFill>
              <a:blip r:embed="rId12" cstate="print"/>
              <a:srcRect/>
              <a:stretch>
                <a:fillRect/>
              </a:stretch>
            </p:blipFill>
            <p:spPr bwMode="auto">
              <a:xfrm>
                <a:off x="4150" y="2341"/>
                <a:ext cx="325" cy="191"/>
              </a:xfrm>
              <a:prstGeom prst="rect">
                <a:avLst/>
              </a:prstGeom>
              <a:noFill/>
              <a:ln w="9525">
                <a:noFill/>
                <a:miter lim="800000"/>
                <a:headEnd/>
                <a:tailEnd/>
              </a:ln>
            </p:spPr>
          </p:pic>
          <p:pic>
            <p:nvPicPr>
              <p:cNvPr id="1074" name="Picture 331" descr="ap1"/>
              <p:cNvPicPr>
                <a:picLocks noChangeAspect="1" noChangeArrowheads="1"/>
              </p:cNvPicPr>
              <p:nvPr/>
            </p:nvPicPr>
            <p:blipFill>
              <a:blip r:embed="rId13" cstate="print"/>
              <a:srcRect r="6151"/>
              <a:stretch>
                <a:fillRect/>
              </a:stretch>
            </p:blipFill>
            <p:spPr bwMode="auto">
              <a:xfrm>
                <a:off x="4785" y="3158"/>
                <a:ext cx="401" cy="301"/>
              </a:xfrm>
              <a:prstGeom prst="rect">
                <a:avLst/>
              </a:prstGeom>
              <a:noFill/>
              <a:ln w="9525">
                <a:noFill/>
                <a:miter lim="800000"/>
                <a:headEnd/>
                <a:tailEnd/>
              </a:ln>
            </p:spPr>
          </p:pic>
          <p:pic>
            <p:nvPicPr>
              <p:cNvPr id="1075" name="Picture 365"/>
              <p:cNvPicPr>
                <a:picLocks noChangeArrowheads="1"/>
              </p:cNvPicPr>
              <p:nvPr/>
            </p:nvPicPr>
            <p:blipFill>
              <a:blip r:embed="rId12" cstate="print"/>
              <a:srcRect/>
              <a:stretch>
                <a:fillRect/>
              </a:stretch>
            </p:blipFill>
            <p:spPr bwMode="auto">
              <a:xfrm>
                <a:off x="3742" y="1434"/>
                <a:ext cx="325" cy="191"/>
              </a:xfrm>
              <a:prstGeom prst="rect">
                <a:avLst/>
              </a:prstGeom>
              <a:noFill/>
              <a:ln w="9525">
                <a:noFill/>
                <a:miter lim="800000"/>
                <a:headEnd/>
                <a:tailEnd/>
              </a:ln>
            </p:spPr>
          </p:pic>
        </p:grpSp>
        <p:pic>
          <p:nvPicPr>
            <p:cNvPr id="1068" name="Picture 384"/>
            <p:cNvPicPr>
              <a:picLocks noChangeArrowheads="1"/>
            </p:cNvPicPr>
            <p:nvPr/>
          </p:nvPicPr>
          <p:blipFill>
            <a:blip r:embed="rId11" cstate="print"/>
            <a:srcRect/>
            <a:stretch>
              <a:fillRect/>
            </a:stretch>
          </p:blipFill>
          <p:spPr bwMode="auto">
            <a:xfrm>
              <a:off x="4604" y="1071"/>
              <a:ext cx="273" cy="182"/>
            </a:xfrm>
            <a:prstGeom prst="rect">
              <a:avLst/>
            </a:prstGeom>
            <a:noFill/>
            <a:ln w="9525">
              <a:noFill/>
              <a:miter lim="800000"/>
              <a:headEnd/>
              <a:tailEnd/>
            </a:ln>
          </p:spPr>
        </p:pic>
      </p:grpSp>
      <p:grpSp>
        <p:nvGrpSpPr>
          <p:cNvPr id="13" name="Group 401"/>
          <p:cNvGrpSpPr>
            <a:grpSpLocks/>
          </p:cNvGrpSpPr>
          <p:nvPr/>
        </p:nvGrpSpPr>
        <p:grpSpPr bwMode="auto">
          <a:xfrm>
            <a:off x="5219700" y="2492375"/>
            <a:ext cx="1873250" cy="1368425"/>
            <a:chOff x="3288" y="1570"/>
            <a:chExt cx="1180" cy="862"/>
          </a:xfrm>
        </p:grpSpPr>
        <p:sp>
          <p:nvSpPr>
            <p:cNvPr id="1058" name="Line 387"/>
            <p:cNvSpPr>
              <a:spLocks noChangeShapeType="1"/>
            </p:cNvSpPr>
            <p:nvPr/>
          </p:nvSpPr>
          <p:spPr bwMode="auto">
            <a:xfrm>
              <a:off x="3470" y="1933"/>
              <a:ext cx="725" cy="408"/>
            </a:xfrm>
            <a:prstGeom prst="line">
              <a:avLst/>
            </a:prstGeom>
            <a:noFill/>
            <a:ln w="28575">
              <a:solidFill>
                <a:schemeClr val="hlink"/>
              </a:solidFill>
              <a:round/>
              <a:headEnd/>
              <a:tailEnd/>
            </a:ln>
          </p:spPr>
          <p:txBody>
            <a:bodyPr/>
            <a:lstStyle/>
            <a:p>
              <a:endParaRPr lang="zh-CN" altLang="en-US"/>
            </a:p>
          </p:txBody>
        </p:sp>
        <p:grpSp>
          <p:nvGrpSpPr>
            <p:cNvPr id="1059" name="Group 393"/>
            <p:cNvGrpSpPr>
              <a:grpSpLocks/>
            </p:cNvGrpSpPr>
            <p:nvPr/>
          </p:nvGrpSpPr>
          <p:grpSpPr bwMode="auto">
            <a:xfrm>
              <a:off x="3288" y="1570"/>
              <a:ext cx="1180" cy="862"/>
              <a:chOff x="3288" y="1570"/>
              <a:chExt cx="1180" cy="862"/>
            </a:xfrm>
          </p:grpSpPr>
          <p:sp>
            <p:nvSpPr>
              <p:cNvPr id="1060" name="Line 386"/>
              <p:cNvSpPr>
                <a:spLocks noChangeShapeType="1"/>
              </p:cNvSpPr>
              <p:nvPr/>
            </p:nvSpPr>
            <p:spPr bwMode="auto">
              <a:xfrm flipH="1">
                <a:off x="3288" y="1979"/>
                <a:ext cx="46" cy="362"/>
              </a:xfrm>
              <a:prstGeom prst="line">
                <a:avLst/>
              </a:prstGeom>
              <a:noFill/>
              <a:ln w="28575">
                <a:solidFill>
                  <a:schemeClr val="hlink"/>
                </a:solidFill>
                <a:round/>
                <a:headEnd/>
                <a:tailEnd/>
              </a:ln>
            </p:spPr>
            <p:txBody>
              <a:bodyPr/>
              <a:lstStyle/>
              <a:p>
                <a:endParaRPr lang="zh-CN" altLang="en-US"/>
              </a:p>
            </p:txBody>
          </p:sp>
          <p:sp>
            <p:nvSpPr>
              <p:cNvPr id="1061" name="Line 388"/>
              <p:cNvSpPr>
                <a:spLocks noChangeShapeType="1"/>
              </p:cNvSpPr>
              <p:nvPr/>
            </p:nvSpPr>
            <p:spPr bwMode="auto">
              <a:xfrm>
                <a:off x="3334" y="2432"/>
                <a:ext cx="816" cy="0"/>
              </a:xfrm>
              <a:prstGeom prst="line">
                <a:avLst/>
              </a:prstGeom>
              <a:noFill/>
              <a:ln w="28575">
                <a:solidFill>
                  <a:schemeClr val="hlink"/>
                </a:solidFill>
                <a:round/>
                <a:headEnd/>
                <a:tailEnd/>
              </a:ln>
            </p:spPr>
            <p:txBody>
              <a:bodyPr/>
              <a:lstStyle/>
              <a:p>
                <a:endParaRPr lang="zh-CN" altLang="en-US"/>
              </a:p>
            </p:txBody>
          </p:sp>
          <p:sp>
            <p:nvSpPr>
              <p:cNvPr id="1062" name="Line 389"/>
              <p:cNvSpPr>
                <a:spLocks noChangeShapeType="1"/>
              </p:cNvSpPr>
              <p:nvPr/>
            </p:nvSpPr>
            <p:spPr bwMode="auto">
              <a:xfrm flipH="1">
                <a:off x="4286" y="1797"/>
                <a:ext cx="182" cy="544"/>
              </a:xfrm>
              <a:prstGeom prst="line">
                <a:avLst/>
              </a:prstGeom>
              <a:noFill/>
              <a:ln w="28575">
                <a:solidFill>
                  <a:schemeClr val="hlink"/>
                </a:solidFill>
                <a:round/>
                <a:headEnd/>
                <a:tailEnd/>
              </a:ln>
            </p:spPr>
            <p:txBody>
              <a:bodyPr/>
              <a:lstStyle/>
              <a:p>
                <a:endParaRPr lang="zh-CN" altLang="en-US"/>
              </a:p>
            </p:txBody>
          </p:sp>
          <p:sp>
            <p:nvSpPr>
              <p:cNvPr id="1063" name="Line 390"/>
              <p:cNvSpPr>
                <a:spLocks noChangeShapeType="1"/>
              </p:cNvSpPr>
              <p:nvPr/>
            </p:nvSpPr>
            <p:spPr bwMode="auto">
              <a:xfrm flipH="1">
                <a:off x="3470" y="1570"/>
                <a:ext cx="453" cy="318"/>
              </a:xfrm>
              <a:prstGeom prst="line">
                <a:avLst/>
              </a:prstGeom>
              <a:noFill/>
              <a:ln w="28575">
                <a:solidFill>
                  <a:schemeClr val="hlink"/>
                </a:solidFill>
                <a:round/>
                <a:headEnd/>
                <a:tailEnd/>
              </a:ln>
            </p:spPr>
            <p:txBody>
              <a:bodyPr/>
              <a:lstStyle/>
              <a:p>
                <a:endParaRPr lang="zh-CN" altLang="en-US"/>
              </a:p>
            </p:txBody>
          </p:sp>
          <p:sp>
            <p:nvSpPr>
              <p:cNvPr id="1064" name="Line 391"/>
              <p:cNvSpPr>
                <a:spLocks noChangeShapeType="1"/>
              </p:cNvSpPr>
              <p:nvPr/>
            </p:nvSpPr>
            <p:spPr bwMode="auto">
              <a:xfrm>
                <a:off x="3969" y="1570"/>
                <a:ext cx="363" cy="91"/>
              </a:xfrm>
              <a:prstGeom prst="line">
                <a:avLst/>
              </a:prstGeom>
              <a:noFill/>
              <a:ln w="28575">
                <a:solidFill>
                  <a:schemeClr val="hlink"/>
                </a:solidFill>
                <a:round/>
                <a:headEnd/>
                <a:tailEnd/>
              </a:ln>
            </p:spPr>
            <p:txBody>
              <a:bodyPr/>
              <a:lstStyle/>
              <a:p>
                <a:endParaRPr lang="zh-CN" altLang="en-US"/>
              </a:p>
            </p:txBody>
          </p:sp>
          <p:sp>
            <p:nvSpPr>
              <p:cNvPr id="1065" name="Line 392"/>
              <p:cNvSpPr>
                <a:spLocks noChangeShapeType="1"/>
              </p:cNvSpPr>
              <p:nvPr/>
            </p:nvSpPr>
            <p:spPr bwMode="auto">
              <a:xfrm flipV="1">
                <a:off x="3334" y="1752"/>
                <a:ext cx="952" cy="635"/>
              </a:xfrm>
              <a:prstGeom prst="line">
                <a:avLst/>
              </a:prstGeom>
              <a:noFill/>
              <a:ln w="28575">
                <a:solidFill>
                  <a:schemeClr val="hlink"/>
                </a:solidFill>
                <a:round/>
                <a:headEnd/>
                <a:tailEnd/>
              </a:ln>
            </p:spPr>
            <p:txBody>
              <a:bodyPr/>
              <a:lstStyle/>
              <a:p>
                <a:endParaRPr lang="zh-CN" altLang="en-US"/>
              </a:p>
            </p:txBody>
          </p:sp>
        </p:grpSp>
      </p:grpSp>
      <p:sp>
        <p:nvSpPr>
          <p:cNvPr id="65930" name="Line 394"/>
          <p:cNvSpPr>
            <a:spLocks noChangeShapeType="1"/>
          </p:cNvSpPr>
          <p:nvPr/>
        </p:nvSpPr>
        <p:spPr bwMode="auto">
          <a:xfrm>
            <a:off x="5003800" y="4005263"/>
            <a:ext cx="0" cy="360362"/>
          </a:xfrm>
          <a:prstGeom prst="line">
            <a:avLst/>
          </a:prstGeom>
          <a:noFill/>
          <a:ln w="28575">
            <a:solidFill>
              <a:schemeClr val="folHlink"/>
            </a:solidFill>
            <a:round/>
            <a:headEnd/>
            <a:tailEnd/>
          </a:ln>
        </p:spPr>
        <p:txBody>
          <a:bodyPr/>
          <a:lstStyle/>
          <a:p>
            <a:endParaRPr lang="zh-CN" altLang="en-US"/>
          </a:p>
        </p:txBody>
      </p:sp>
      <p:sp>
        <p:nvSpPr>
          <p:cNvPr id="396" name="TextBox 395"/>
          <p:cNvSpPr txBox="1"/>
          <p:nvPr/>
        </p:nvSpPr>
        <p:spPr>
          <a:xfrm>
            <a:off x="4071934" y="6357958"/>
            <a:ext cx="1000132" cy="261610"/>
          </a:xfrm>
          <a:prstGeom prst="rect">
            <a:avLst/>
          </a:prstGeom>
          <a:noFill/>
        </p:spPr>
        <p:txBody>
          <a:bodyPr wrap="square" rtlCol="0">
            <a:spAutoFit/>
          </a:bodyPr>
          <a:lstStyle/>
          <a:p>
            <a:r>
              <a:rPr lang="zh-CN" altLang="en-US" sz="1100" dirty="0"/>
              <a:t>节点（</a:t>
            </a:r>
            <a:r>
              <a:rPr lang="en-US" altLang="zh-CN" sz="1100" dirty="0"/>
              <a:t>node)</a:t>
            </a:r>
            <a:endParaRPr lang="zh-CN" altLang="en-US" sz="1100" dirty="0"/>
          </a:p>
        </p:txBody>
      </p:sp>
      <p:sp>
        <p:nvSpPr>
          <p:cNvPr id="397" name="TextBox 396"/>
          <p:cNvSpPr txBox="1"/>
          <p:nvPr/>
        </p:nvSpPr>
        <p:spPr>
          <a:xfrm>
            <a:off x="5786446" y="5857892"/>
            <a:ext cx="1009656" cy="261610"/>
          </a:xfrm>
          <a:prstGeom prst="rect">
            <a:avLst/>
          </a:prstGeom>
          <a:noFill/>
        </p:spPr>
        <p:txBody>
          <a:bodyPr wrap="square" rtlCol="0">
            <a:spAutoFit/>
          </a:bodyPr>
          <a:lstStyle/>
          <a:p>
            <a:r>
              <a:rPr lang="zh-CN" altLang="en-US" sz="1100" dirty="0"/>
              <a:t>链路（</a:t>
            </a:r>
            <a:r>
              <a:rPr lang="en-US" altLang="zh-CN" sz="1100" dirty="0"/>
              <a:t>link)</a:t>
            </a:r>
            <a:endParaRPr lang="zh-CN" alt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0" presetClass="entr" presetSubtype="0" fill="hold" grpId="0" nodeType="withEffect">
                                  <p:stCondLst>
                                    <p:cond delay="0"/>
                                  </p:stCondLst>
                                  <p:childTnLst>
                                    <p:set>
                                      <p:cBhvr>
                                        <p:cTn id="8" dur="1" fill="hold">
                                          <p:stCondLst>
                                            <p:cond delay="0"/>
                                          </p:stCondLst>
                                        </p:cTn>
                                        <p:tgtEl>
                                          <p:spTgt spid="396"/>
                                        </p:tgtEl>
                                        <p:attrNameLst>
                                          <p:attrName>style.visibility</p:attrName>
                                        </p:attrNameLst>
                                      </p:cBhvr>
                                      <p:to>
                                        <p:strVal val="visible"/>
                                      </p:to>
                                    </p:set>
                                    <p:animEffect transition="in" filter="fade">
                                      <p:cBhvr>
                                        <p:cTn id="9" dur="2000"/>
                                        <p:tgtEl>
                                          <p:spTgt spid="396"/>
                                        </p:tgtEl>
                                      </p:cBhvr>
                                    </p:animEffect>
                                  </p:childTnLst>
                                </p:cTn>
                              </p:par>
                              <p:par>
                                <p:cTn id="10" presetID="1"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5"/>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6"/>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65868"/>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65866"/>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65695"/>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par>
                                <p:cTn id="30" presetID="10" presetClass="entr" presetSubtype="0" fill="hold" grpId="0" nodeType="withEffect">
                                  <p:stCondLst>
                                    <p:cond delay="0"/>
                                  </p:stCondLst>
                                  <p:childTnLst>
                                    <p:set>
                                      <p:cBhvr>
                                        <p:cTn id="31" dur="1" fill="hold">
                                          <p:stCondLst>
                                            <p:cond delay="0"/>
                                          </p:stCondLst>
                                        </p:cTn>
                                        <p:tgtEl>
                                          <p:spTgt spid="397"/>
                                        </p:tgtEl>
                                        <p:attrNameLst>
                                          <p:attrName>style.visibility</p:attrName>
                                        </p:attrNameLst>
                                      </p:cBhvr>
                                      <p:to>
                                        <p:strVal val="visible"/>
                                      </p:to>
                                    </p:set>
                                    <p:animEffect transition="in" filter="fade">
                                      <p:cBhvr>
                                        <p:cTn id="32" dur="2000"/>
                                        <p:tgtEl>
                                          <p:spTgt spid="397"/>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par>
                          <p:cTn id="37" fill="hold">
                            <p:stCondLst>
                              <p:cond delay="0"/>
                            </p:stCondLst>
                            <p:childTnLst>
                              <p:par>
                                <p:cTn id="38" presetID="1" presetClass="exit" presetSubtype="0" fill="hold" grpId="1" nodeType="afterEffect">
                                  <p:stCondLst>
                                    <p:cond delay="0"/>
                                  </p:stCondLst>
                                  <p:childTnLst>
                                    <p:set>
                                      <p:cBhvr>
                                        <p:cTn id="39" dur="1" fill="hold">
                                          <p:stCondLst>
                                            <p:cond delay="0"/>
                                          </p:stCondLst>
                                        </p:cTn>
                                        <p:tgtEl>
                                          <p:spTgt spid="397"/>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3"/>
                                        </p:tgtEl>
                                        <p:attrNameLst>
                                          <p:attrName>style.visibility</p:attrName>
                                        </p:attrNameLst>
                                      </p:cBhvr>
                                      <p:to>
                                        <p:strVal val="visible"/>
                                      </p:to>
                                    </p:set>
                                  </p:childTnLst>
                                </p:cTn>
                              </p:par>
                            </p:childTnLst>
                          </p:cTn>
                        </p:par>
                        <p:par>
                          <p:cTn id="44" fill="hold">
                            <p:stCondLst>
                              <p:cond delay="0"/>
                            </p:stCondLst>
                            <p:childTnLst>
                              <p:par>
                                <p:cTn id="45" presetID="1" presetClass="entr" presetSubtype="0" fill="hold" grpId="0" nodeType="afterEffect">
                                  <p:stCondLst>
                                    <p:cond delay="500"/>
                                  </p:stCondLst>
                                  <p:childTnLst>
                                    <p:set>
                                      <p:cBhvr>
                                        <p:cTn id="46" dur="1" fill="hold">
                                          <p:stCondLst>
                                            <p:cond delay="0"/>
                                          </p:stCondLst>
                                        </p:cTn>
                                        <p:tgtEl>
                                          <p:spTgt spid="65934"/>
                                        </p:tgtEl>
                                        <p:attrNameLst>
                                          <p:attrName>style.visibility</p:attrName>
                                        </p:attrNameLst>
                                      </p:cBhvr>
                                      <p:to>
                                        <p:strVal val="visible"/>
                                      </p:to>
                                    </p:set>
                                  </p:childTnLst>
                                </p:cTn>
                              </p:par>
                            </p:childTnLst>
                          </p:cTn>
                        </p:par>
                        <p:par>
                          <p:cTn id="47" fill="hold">
                            <p:stCondLst>
                              <p:cond delay="500"/>
                            </p:stCondLst>
                            <p:childTnLst>
                              <p:par>
                                <p:cTn id="48" presetID="1" presetClass="entr" presetSubtype="0" fill="hold" grpId="0" nodeType="afterEffect">
                                  <p:stCondLst>
                                    <p:cond delay="1000"/>
                                  </p:stCondLst>
                                  <p:childTnLst>
                                    <p:set>
                                      <p:cBhvr>
                                        <p:cTn id="49" dur="1" fill="hold">
                                          <p:stCondLst>
                                            <p:cond delay="0"/>
                                          </p:stCondLst>
                                        </p:cTn>
                                        <p:tgtEl>
                                          <p:spTgt spid="65935"/>
                                        </p:tgtEl>
                                        <p:attrNameLst>
                                          <p:attrName>style.visibility</p:attrName>
                                        </p:attrNameLst>
                                      </p:cBhvr>
                                      <p:to>
                                        <p:strVal val="visible"/>
                                      </p:to>
                                    </p:set>
                                  </p:childTnLst>
                                </p:cTn>
                              </p:par>
                            </p:childTnLst>
                          </p:cTn>
                        </p:par>
                        <p:par>
                          <p:cTn id="50" fill="hold">
                            <p:stCondLst>
                              <p:cond delay="1500"/>
                            </p:stCondLst>
                            <p:childTnLst>
                              <p:par>
                                <p:cTn id="51" presetID="1" presetClass="entr" presetSubtype="0" fill="hold" grpId="0" nodeType="afterEffect">
                                  <p:stCondLst>
                                    <p:cond delay="1500"/>
                                  </p:stCondLst>
                                  <p:childTnLst>
                                    <p:set>
                                      <p:cBhvr>
                                        <p:cTn id="52" dur="1" fill="hold">
                                          <p:stCondLst>
                                            <p:cond delay="0"/>
                                          </p:stCondLst>
                                        </p:cTn>
                                        <p:tgtEl>
                                          <p:spTgt spid="65936"/>
                                        </p:tgtEl>
                                        <p:attrNameLst>
                                          <p:attrName>style.visibility</p:attrName>
                                        </p:attrNameLst>
                                      </p:cBhvr>
                                      <p:to>
                                        <p:strVal val="visible"/>
                                      </p:to>
                                    </p:set>
                                  </p:childTnLst>
                                </p:cTn>
                              </p:par>
                            </p:childTnLst>
                          </p:cTn>
                        </p:par>
                        <p:par>
                          <p:cTn id="53" fill="hold">
                            <p:stCondLst>
                              <p:cond delay="3000"/>
                            </p:stCondLst>
                            <p:childTnLst>
                              <p:par>
                                <p:cTn id="54" presetID="1" presetClass="entr" presetSubtype="0" fill="hold" grpId="0" nodeType="afterEffect">
                                  <p:stCondLst>
                                    <p:cond delay="2000"/>
                                  </p:stCondLst>
                                  <p:childTnLst>
                                    <p:set>
                                      <p:cBhvr>
                                        <p:cTn id="55" dur="1" fill="hold">
                                          <p:stCondLst>
                                            <p:cond delay="0"/>
                                          </p:stCondLst>
                                        </p:cTn>
                                        <p:tgtEl>
                                          <p:spTgt spid="65930"/>
                                        </p:tgtEl>
                                        <p:attrNameLst>
                                          <p:attrName>style.visibility</p:attrName>
                                        </p:attrNameLst>
                                      </p:cBhvr>
                                      <p:to>
                                        <p:strVal val="visible"/>
                                      </p:to>
                                    </p:set>
                                  </p:childTnLst>
                                </p:cTn>
                              </p:par>
                            </p:childTnLst>
                          </p:cTn>
                        </p:par>
                        <p:par>
                          <p:cTn id="56" fill="hold">
                            <p:stCondLst>
                              <p:cond delay="5000"/>
                            </p:stCondLst>
                            <p:childTnLst>
                              <p:par>
                                <p:cTn id="57" presetID="1" presetClass="entr" presetSubtype="0" fill="hold" grpId="0" nodeType="afterEffect">
                                  <p:stCondLst>
                                    <p:cond delay="500"/>
                                  </p:stCondLst>
                                  <p:childTnLst>
                                    <p:set>
                                      <p:cBhvr>
                                        <p:cTn id="58" dur="1" fill="hold">
                                          <p:stCondLst>
                                            <p:cond delay="0"/>
                                          </p:stCondLst>
                                        </p:cTn>
                                        <p:tgtEl>
                                          <p:spTgt spid="65931"/>
                                        </p:tgtEl>
                                        <p:attrNameLst>
                                          <p:attrName>style.visibility</p:attrName>
                                        </p:attrNameLst>
                                      </p:cBhvr>
                                      <p:to>
                                        <p:strVal val="visible"/>
                                      </p:to>
                                    </p:set>
                                  </p:childTnLst>
                                </p:cTn>
                              </p:par>
                            </p:childTnLst>
                          </p:cTn>
                        </p:par>
                        <p:par>
                          <p:cTn id="59" fill="hold">
                            <p:stCondLst>
                              <p:cond delay="5500"/>
                            </p:stCondLst>
                            <p:childTnLst>
                              <p:par>
                                <p:cTn id="60" presetID="1" presetClass="entr" presetSubtype="0" fill="hold" grpId="0" nodeType="afterEffect">
                                  <p:stCondLst>
                                    <p:cond delay="500"/>
                                  </p:stCondLst>
                                  <p:childTnLst>
                                    <p:set>
                                      <p:cBhvr>
                                        <p:cTn id="61" dur="1" fill="hold">
                                          <p:stCondLst>
                                            <p:cond delay="0"/>
                                          </p:stCondLst>
                                        </p:cTn>
                                        <p:tgtEl>
                                          <p:spTgt spid="65933"/>
                                        </p:tgtEl>
                                        <p:attrNameLst>
                                          <p:attrName>style.visibility</p:attrName>
                                        </p:attrNameLst>
                                      </p:cBhvr>
                                      <p:to>
                                        <p:strVal val="visible"/>
                                      </p:to>
                                    </p:set>
                                  </p:childTnLst>
                                </p:cTn>
                              </p:par>
                            </p:childTnLst>
                          </p:cTn>
                        </p:par>
                        <p:par>
                          <p:cTn id="62" fill="hold">
                            <p:stCondLst>
                              <p:cond delay="6000"/>
                            </p:stCondLst>
                            <p:childTnLst>
                              <p:par>
                                <p:cTn id="63" presetID="1" presetClass="entr" presetSubtype="0" fill="hold" grpId="0" nodeType="afterEffect">
                                  <p:stCondLst>
                                    <p:cond delay="0"/>
                                  </p:stCondLst>
                                  <p:childTnLst>
                                    <p:set>
                                      <p:cBhvr>
                                        <p:cTn id="64" dur="1" fill="hold">
                                          <p:stCondLst>
                                            <p:cond delay="0"/>
                                          </p:stCondLst>
                                        </p:cTn>
                                        <p:tgtEl>
                                          <p:spTgt spid="65932"/>
                                        </p:tgtEl>
                                        <p:attrNameLst>
                                          <p:attrName>style.visibility</p:attrName>
                                        </p:attrNameLst>
                                      </p:cBhvr>
                                      <p:to>
                                        <p:strVal val="visible"/>
                                      </p:to>
                                    </p:set>
                                  </p:childTnLst>
                                </p:cTn>
                              </p:par>
                            </p:childTnLst>
                          </p:cTn>
                        </p:par>
                        <p:par>
                          <p:cTn id="65" fill="hold">
                            <p:stCondLst>
                              <p:cond delay="6000"/>
                            </p:stCondLst>
                            <p:childTnLst>
                              <p:par>
                                <p:cTn id="66" presetID="1" presetClass="entr" presetSubtype="0" fill="hold" nodeType="afterEffect">
                                  <p:stCondLst>
                                    <p:cond delay="0"/>
                                  </p:stCondLst>
                                  <p:childTnLst>
                                    <p:set>
                                      <p:cBhvr>
                                        <p:cTn id="67" dur="1" fill="hold">
                                          <p:stCondLst>
                                            <p:cond delay="0"/>
                                          </p:stCondLst>
                                        </p:cTn>
                                        <p:tgtEl>
                                          <p:spTgt spid="65907"/>
                                        </p:tgtEl>
                                        <p:attrNameLst>
                                          <p:attrName>style.visibility</p:attrName>
                                        </p:attrNameLst>
                                      </p:cBhvr>
                                      <p:to>
                                        <p:strVal val="visible"/>
                                      </p:to>
                                    </p:set>
                                  </p:childTnLst>
                                </p:cTn>
                              </p:par>
                            </p:childTnLst>
                          </p:cTn>
                        </p:par>
                        <p:par>
                          <p:cTn id="68" fill="hold">
                            <p:stCondLst>
                              <p:cond delay="6000"/>
                            </p:stCondLst>
                            <p:childTnLst>
                              <p:par>
                                <p:cTn id="69" presetID="1" presetClass="entr" presetSubtype="0" fill="hold" nodeType="afterEffect">
                                  <p:stCondLst>
                                    <p:cond delay="0"/>
                                  </p:stCondLst>
                                  <p:childTnLst>
                                    <p:set>
                                      <p:cBhvr>
                                        <p:cTn id="70" dur="1" fill="hold">
                                          <p:stCondLst>
                                            <p:cond delay="0"/>
                                          </p:stCondLst>
                                        </p:cTn>
                                        <p:tgtEl>
                                          <p:spTgt spid="6590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6554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xit" presetSubtype="0" fill="hold" nodeType="clickEffect">
                                  <p:stCondLst>
                                    <p:cond delay="0"/>
                                  </p:stCondLst>
                                  <p:childTnLst>
                                    <p:set>
                                      <p:cBhvr>
                                        <p:cTn id="78" dur="1" fill="hold">
                                          <p:stCondLst>
                                            <p:cond delay="0"/>
                                          </p:stCondLst>
                                        </p:cTn>
                                        <p:tgtEl>
                                          <p:spTgt spid="13"/>
                                        </p:tgtEl>
                                        <p:attrNameLst>
                                          <p:attrName>style.visibility</p:attrName>
                                        </p:attrNameLst>
                                      </p:cBhvr>
                                      <p:to>
                                        <p:strVal val="hidden"/>
                                      </p:to>
                                    </p:set>
                                  </p:childTnLst>
                                </p:cTn>
                              </p:par>
                              <p:par>
                                <p:cTn id="79" presetID="1" presetClass="entr" presetSubtype="0" fill="hold" grpId="0" nodeType="withEffect">
                                  <p:stCondLst>
                                    <p:cond delay="0"/>
                                  </p:stCondLst>
                                  <p:childTnLst>
                                    <p:set>
                                      <p:cBhvr>
                                        <p:cTn id="80" dur="1" fill="hold">
                                          <p:stCondLst>
                                            <p:cond delay="0"/>
                                          </p:stCondLst>
                                        </p:cTn>
                                        <p:tgtEl>
                                          <p:spTgt spid="65541"/>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65540"/>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65543"/>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65545"/>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5870"/>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65900"/>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65546"/>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934" grpId="0" animBg="1"/>
      <p:bldP spid="65935" grpId="0" animBg="1"/>
      <p:bldP spid="65936" grpId="0" animBg="1"/>
      <p:bldP spid="65931" grpId="0" animBg="1"/>
      <p:bldP spid="65932" grpId="0" animBg="1"/>
      <p:bldP spid="65933" grpId="0" animBg="1"/>
      <p:bldP spid="65540" grpId="0" animBg="1"/>
      <p:bldP spid="65541" grpId="0" animBg="1"/>
      <p:bldP spid="65542" grpId="0"/>
      <p:bldP spid="65543" grpId="0" animBg="1"/>
      <p:bldP spid="65544" grpId="0" animBg="1"/>
      <p:bldP spid="65545" grpId="0"/>
      <p:bldP spid="65546" grpId="0"/>
      <p:bldP spid="65870" grpId="0" animBg="1"/>
      <p:bldP spid="65900" grpId="0"/>
      <p:bldP spid="65930" grpId="0" animBg="1"/>
      <p:bldP spid="396" grpId="0"/>
      <p:bldP spid="397" grpId="0"/>
      <p:bldP spid="397"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灯片编号占位符 3"/>
          <p:cNvSpPr>
            <a:spLocks noGrp="1"/>
          </p:cNvSpPr>
          <p:nvPr>
            <p:ph type="sldNum" sz="quarter" idx="12"/>
          </p:nvPr>
        </p:nvSpPr>
        <p:spPr/>
        <p:txBody>
          <a:bodyPr/>
          <a:lstStyle/>
          <a:p>
            <a:fld id="{07187597-8BAD-4B3B-9AB0-0532DDE48C0E}" type="slidenum">
              <a:rPr lang="en-US" altLang="zh-CN"/>
              <a:pPr/>
              <a:t>20</a:t>
            </a:fld>
            <a:endParaRPr lang="en-US" altLang="zh-CN"/>
          </a:p>
        </p:txBody>
      </p:sp>
      <p:sp>
        <p:nvSpPr>
          <p:cNvPr id="188418" name="灯片编号占位符 3"/>
          <p:cNvSpPr txBox="1">
            <a:spLocks noGrp="1"/>
          </p:cNvSpPr>
          <p:nvPr/>
        </p:nvSpPr>
        <p:spPr bwMode="auto">
          <a:xfrm>
            <a:off x="7042150" y="6243638"/>
            <a:ext cx="1905000" cy="457200"/>
          </a:xfrm>
          <a:prstGeom prst="rect">
            <a:avLst/>
          </a:prstGeom>
          <a:noFill/>
          <a:ln w="9525">
            <a:noFill/>
            <a:miter lim="800000"/>
            <a:headEnd/>
            <a:tailEnd/>
          </a:ln>
        </p:spPr>
        <p:txBody>
          <a:bodyPr anchor="b"/>
          <a:lstStyle/>
          <a:p>
            <a:pPr algn="r"/>
            <a:fld id="{BBB614D1-36D5-4049-9588-CD160FF716D5}" type="slidenum">
              <a:rPr lang="en-US" altLang="zh-CN" sz="1400" b="1"/>
              <a:pPr algn="r"/>
              <a:t>20</a:t>
            </a:fld>
            <a:endParaRPr lang="en-US" altLang="zh-CN" sz="1400" b="1"/>
          </a:p>
        </p:txBody>
      </p:sp>
      <p:sp>
        <p:nvSpPr>
          <p:cNvPr id="188419" name="灯片编号占位符 5"/>
          <p:cNvSpPr txBox="1">
            <a:spLocks noGrp="1"/>
          </p:cNvSpPr>
          <p:nvPr/>
        </p:nvSpPr>
        <p:spPr bwMode="auto">
          <a:xfrm>
            <a:off x="7042150" y="6243638"/>
            <a:ext cx="1905000" cy="457200"/>
          </a:xfrm>
          <a:prstGeom prst="rect">
            <a:avLst/>
          </a:prstGeom>
          <a:noFill/>
          <a:ln w="9525">
            <a:noFill/>
            <a:miter lim="800000"/>
            <a:headEnd/>
            <a:tailEnd/>
          </a:ln>
        </p:spPr>
        <p:txBody>
          <a:bodyPr anchor="b"/>
          <a:lstStyle/>
          <a:p>
            <a:pPr algn="r"/>
            <a:fld id="{30E6A6BB-EACF-4389-91C4-F315DADD0590}" type="slidenum">
              <a:rPr lang="en-US" altLang="zh-CN" sz="1400" b="1"/>
              <a:pPr algn="r"/>
              <a:t>20</a:t>
            </a:fld>
            <a:endParaRPr lang="en-US" altLang="zh-CN" sz="1400" b="1"/>
          </a:p>
        </p:txBody>
      </p:sp>
      <p:sp>
        <p:nvSpPr>
          <p:cNvPr id="188420" name="Rectangle 2"/>
          <p:cNvSpPr>
            <a:spLocks noGrp="1" noChangeArrowheads="1"/>
          </p:cNvSpPr>
          <p:nvPr>
            <p:ph type="title" idx="4294967295"/>
          </p:nvPr>
        </p:nvSpPr>
        <p:spPr/>
        <p:txBody>
          <a:bodyPr/>
          <a:lstStyle/>
          <a:p>
            <a:r>
              <a:rPr lang="en-US" altLang="zh-CN" dirty="0"/>
              <a:t>TCP/IP</a:t>
            </a:r>
            <a:r>
              <a:rPr lang="zh-CN" altLang="en-US" dirty="0"/>
              <a:t>模型及其主要协议簇</a:t>
            </a:r>
          </a:p>
        </p:txBody>
      </p:sp>
      <p:sp>
        <p:nvSpPr>
          <p:cNvPr id="188421" name="Text Box 7"/>
          <p:cNvSpPr txBox="1">
            <a:spLocks noChangeArrowheads="1"/>
          </p:cNvSpPr>
          <p:nvPr/>
        </p:nvSpPr>
        <p:spPr bwMode="auto">
          <a:xfrm>
            <a:off x="5911850" y="4179888"/>
            <a:ext cx="987425" cy="376237"/>
          </a:xfrm>
          <a:prstGeom prst="rect">
            <a:avLst/>
          </a:prstGeom>
          <a:solidFill>
            <a:srgbClr val="FFEA8F"/>
          </a:solidFill>
          <a:ln w="9525">
            <a:solidFill>
              <a:schemeClr val="tx1"/>
            </a:solidFill>
            <a:miter lim="800000"/>
            <a:headEnd/>
            <a:tailEnd/>
          </a:ln>
        </p:spPr>
        <p:txBody>
          <a:bodyPr>
            <a:spAutoFit/>
          </a:bodyPr>
          <a:lstStyle/>
          <a:p>
            <a:pPr algn="ctr">
              <a:spcBef>
                <a:spcPct val="50000"/>
              </a:spcBef>
            </a:pPr>
            <a:r>
              <a:rPr lang="en-US" altLang="zh-CN" b="1"/>
              <a:t>ICMP</a:t>
            </a:r>
          </a:p>
        </p:txBody>
      </p:sp>
      <p:sp>
        <p:nvSpPr>
          <p:cNvPr id="188422" name="Text Box 8"/>
          <p:cNvSpPr txBox="1">
            <a:spLocks noChangeArrowheads="1"/>
          </p:cNvSpPr>
          <p:nvPr/>
        </p:nvSpPr>
        <p:spPr bwMode="auto">
          <a:xfrm>
            <a:off x="2684463" y="4179888"/>
            <a:ext cx="985837" cy="376237"/>
          </a:xfrm>
          <a:prstGeom prst="rect">
            <a:avLst/>
          </a:prstGeom>
          <a:solidFill>
            <a:srgbClr val="FFEA8F"/>
          </a:solidFill>
          <a:ln w="9525">
            <a:solidFill>
              <a:schemeClr val="tx1"/>
            </a:solidFill>
            <a:miter lim="800000"/>
            <a:headEnd/>
            <a:tailEnd/>
          </a:ln>
        </p:spPr>
        <p:txBody>
          <a:bodyPr>
            <a:spAutoFit/>
          </a:bodyPr>
          <a:lstStyle/>
          <a:p>
            <a:pPr algn="ctr">
              <a:spcBef>
                <a:spcPct val="50000"/>
              </a:spcBef>
            </a:pPr>
            <a:r>
              <a:rPr lang="en-US" altLang="zh-CN" b="1"/>
              <a:t>IGMP</a:t>
            </a:r>
          </a:p>
        </p:txBody>
      </p:sp>
      <p:sp>
        <p:nvSpPr>
          <p:cNvPr id="188423" name="Text Box 9"/>
          <p:cNvSpPr txBox="1">
            <a:spLocks noChangeArrowheads="1"/>
          </p:cNvSpPr>
          <p:nvPr/>
        </p:nvSpPr>
        <p:spPr bwMode="auto">
          <a:xfrm>
            <a:off x="5195888" y="3333750"/>
            <a:ext cx="987425" cy="376238"/>
          </a:xfrm>
          <a:prstGeom prst="rect">
            <a:avLst/>
          </a:prstGeom>
          <a:solidFill>
            <a:schemeClr val="accent2">
              <a:lumMod val="40000"/>
              <a:lumOff val="60000"/>
            </a:schemeClr>
          </a:solidFill>
          <a:ln w="9525">
            <a:solidFill>
              <a:schemeClr val="tx1"/>
            </a:solidFill>
            <a:miter lim="800000"/>
            <a:headEnd/>
            <a:tailEnd/>
          </a:ln>
        </p:spPr>
        <p:txBody>
          <a:bodyPr>
            <a:spAutoFit/>
          </a:bodyPr>
          <a:lstStyle/>
          <a:p>
            <a:pPr algn="ctr">
              <a:spcBef>
                <a:spcPct val="50000"/>
              </a:spcBef>
            </a:pPr>
            <a:r>
              <a:rPr lang="en-US" altLang="zh-CN" b="1" dirty="0"/>
              <a:t>UDP</a:t>
            </a:r>
          </a:p>
        </p:txBody>
      </p:sp>
      <p:sp>
        <p:nvSpPr>
          <p:cNvPr id="188424" name="Text Box 10"/>
          <p:cNvSpPr txBox="1">
            <a:spLocks noChangeArrowheads="1"/>
          </p:cNvSpPr>
          <p:nvPr/>
        </p:nvSpPr>
        <p:spPr bwMode="auto">
          <a:xfrm>
            <a:off x="3313113" y="3333750"/>
            <a:ext cx="985837" cy="376238"/>
          </a:xfrm>
          <a:prstGeom prst="rect">
            <a:avLst/>
          </a:prstGeom>
          <a:solidFill>
            <a:schemeClr val="accent2"/>
          </a:solidFill>
          <a:ln w="9525">
            <a:solidFill>
              <a:schemeClr val="tx1"/>
            </a:solidFill>
            <a:miter lim="800000"/>
            <a:headEnd/>
            <a:tailEnd/>
          </a:ln>
        </p:spPr>
        <p:txBody>
          <a:bodyPr>
            <a:spAutoFit/>
          </a:bodyPr>
          <a:lstStyle/>
          <a:p>
            <a:pPr algn="ctr">
              <a:spcBef>
                <a:spcPct val="50000"/>
              </a:spcBef>
            </a:pPr>
            <a:r>
              <a:rPr lang="en-US" altLang="zh-CN" b="1"/>
              <a:t>TCP</a:t>
            </a:r>
          </a:p>
        </p:txBody>
      </p:sp>
      <p:sp>
        <p:nvSpPr>
          <p:cNvPr id="188425" name="Text Box 11"/>
          <p:cNvSpPr txBox="1">
            <a:spLocks noChangeArrowheads="1"/>
          </p:cNvSpPr>
          <p:nvPr/>
        </p:nvSpPr>
        <p:spPr bwMode="auto">
          <a:xfrm>
            <a:off x="3059113" y="5194300"/>
            <a:ext cx="3097212" cy="376238"/>
          </a:xfrm>
          <a:prstGeom prst="rect">
            <a:avLst/>
          </a:prstGeom>
          <a:solidFill>
            <a:schemeClr val="accent1"/>
          </a:solidFill>
          <a:ln w="9525">
            <a:solidFill>
              <a:schemeClr val="tx1"/>
            </a:solidFill>
            <a:miter lim="800000"/>
            <a:headEnd/>
            <a:tailEnd/>
          </a:ln>
        </p:spPr>
        <p:txBody>
          <a:bodyPr>
            <a:spAutoFit/>
          </a:bodyPr>
          <a:lstStyle/>
          <a:p>
            <a:pPr algn="ctr">
              <a:spcBef>
                <a:spcPct val="50000"/>
              </a:spcBef>
            </a:pPr>
            <a:r>
              <a:rPr lang="en-US" altLang="zh-CN" b="1"/>
              <a:t>802.3/802.11/…</a:t>
            </a:r>
          </a:p>
        </p:txBody>
      </p:sp>
      <p:sp>
        <p:nvSpPr>
          <p:cNvPr id="188426" name="Text Box 12"/>
          <p:cNvSpPr txBox="1">
            <a:spLocks noChangeArrowheads="1"/>
          </p:cNvSpPr>
          <p:nvPr/>
        </p:nvSpPr>
        <p:spPr bwMode="auto">
          <a:xfrm>
            <a:off x="6659563" y="5194300"/>
            <a:ext cx="987425" cy="376238"/>
          </a:xfrm>
          <a:prstGeom prst="rect">
            <a:avLst/>
          </a:prstGeom>
          <a:solidFill>
            <a:schemeClr val="accent1"/>
          </a:solidFill>
          <a:ln w="9525">
            <a:solidFill>
              <a:schemeClr val="tx1"/>
            </a:solidFill>
            <a:miter lim="800000"/>
            <a:headEnd/>
            <a:tailEnd/>
          </a:ln>
        </p:spPr>
        <p:txBody>
          <a:bodyPr>
            <a:spAutoFit/>
          </a:bodyPr>
          <a:lstStyle/>
          <a:p>
            <a:pPr algn="ctr">
              <a:spcBef>
                <a:spcPct val="50000"/>
              </a:spcBef>
            </a:pPr>
            <a:r>
              <a:rPr lang="en-US" altLang="zh-CN" b="1"/>
              <a:t>RARP</a:t>
            </a:r>
          </a:p>
        </p:txBody>
      </p:sp>
      <p:sp>
        <p:nvSpPr>
          <p:cNvPr id="188427" name="Text Box 13"/>
          <p:cNvSpPr txBox="1">
            <a:spLocks noChangeArrowheads="1"/>
          </p:cNvSpPr>
          <p:nvPr/>
        </p:nvSpPr>
        <p:spPr bwMode="auto">
          <a:xfrm>
            <a:off x="1619250" y="5157788"/>
            <a:ext cx="985838" cy="376237"/>
          </a:xfrm>
          <a:prstGeom prst="rect">
            <a:avLst/>
          </a:prstGeom>
          <a:solidFill>
            <a:schemeClr val="accent1"/>
          </a:solidFill>
          <a:ln w="9525">
            <a:solidFill>
              <a:schemeClr val="tx1"/>
            </a:solidFill>
            <a:miter lim="800000"/>
            <a:headEnd/>
            <a:tailEnd/>
          </a:ln>
        </p:spPr>
        <p:txBody>
          <a:bodyPr>
            <a:spAutoFit/>
          </a:bodyPr>
          <a:lstStyle/>
          <a:p>
            <a:pPr algn="ctr">
              <a:spcBef>
                <a:spcPct val="50000"/>
              </a:spcBef>
            </a:pPr>
            <a:r>
              <a:rPr lang="en-US" altLang="zh-CN" b="1"/>
              <a:t>ARP</a:t>
            </a:r>
          </a:p>
        </p:txBody>
      </p:sp>
      <p:sp>
        <p:nvSpPr>
          <p:cNvPr id="188429" name="Text Box 15"/>
          <p:cNvSpPr txBox="1">
            <a:spLocks noChangeArrowheads="1"/>
          </p:cNvSpPr>
          <p:nvPr/>
        </p:nvSpPr>
        <p:spPr bwMode="auto">
          <a:xfrm>
            <a:off x="3492500" y="2489200"/>
            <a:ext cx="1255713" cy="376238"/>
          </a:xfrm>
          <a:prstGeom prst="rect">
            <a:avLst/>
          </a:prstGeom>
          <a:solidFill>
            <a:srgbClr val="FFEA8F"/>
          </a:solidFill>
          <a:ln w="9525">
            <a:solidFill>
              <a:schemeClr val="tx1"/>
            </a:solidFill>
            <a:miter lim="800000"/>
            <a:headEnd/>
            <a:tailEnd/>
          </a:ln>
        </p:spPr>
        <p:txBody>
          <a:bodyPr>
            <a:spAutoFit/>
          </a:bodyPr>
          <a:lstStyle/>
          <a:p>
            <a:pPr algn="ctr">
              <a:spcBef>
                <a:spcPct val="50000"/>
              </a:spcBef>
            </a:pPr>
            <a:r>
              <a:rPr lang="en-US" altLang="zh-CN" b="1"/>
              <a:t>FTP</a:t>
            </a:r>
          </a:p>
        </p:txBody>
      </p:sp>
      <p:sp>
        <p:nvSpPr>
          <p:cNvPr id="188430" name="Text Box 16"/>
          <p:cNvSpPr txBox="1">
            <a:spLocks noChangeArrowheads="1"/>
          </p:cNvSpPr>
          <p:nvPr/>
        </p:nvSpPr>
        <p:spPr bwMode="auto">
          <a:xfrm>
            <a:off x="5016500" y="2489200"/>
            <a:ext cx="851644" cy="376238"/>
          </a:xfrm>
          <a:prstGeom prst="rect">
            <a:avLst/>
          </a:prstGeom>
          <a:solidFill>
            <a:srgbClr val="FFEA8F"/>
          </a:solidFill>
          <a:ln w="9525">
            <a:solidFill>
              <a:schemeClr val="tx1"/>
            </a:solidFill>
            <a:miter lim="800000"/>
            <a:headEnd/>
            <a:tailEnd/>
          </a:ln>
        </p:spPr>
        <p:txBody>
          <a:bodyPr wrap="square">
            <a:spAutoFit/>
          </a:bodyPr>
          <a:lstStyle/>
          <a:p>
            <a:pPr algn="ctr">
              <a:spcBef>
                <a:spcPct val="50000"/>
              </a:spcBef>
            </a:pPr>
            <a:r>
              <a:rPr lang="en-US" altLang="zh-CN" b="1" dirty="0"/>
              <a:t>DNS</a:t>
            </a:r>
          </a:p>
        </p:txBody>
      </p:sp>
      <p:sp>
        <p:nvSpPr>
          <p:cNvPr id="188431" name="Text Box 17"/>
          <p:cNvSpPr txBox="1">
            <a:spLocks noChangeArrowheads="1"/>
          </p:cNvSpPr>
          <p:nvPr/>
        </p:nvSpPr>
        <p:spPr bwMode="auto">
          <a:xfrm>
            <a:off x="5940152" y="2492896"/>
            <a:ext cx="864096" cy="376238"/>
          </a:xfrm>
          <a:prstGeom prst="rect">
            <a:avLst/>
          </a:prstGeom>
          <a:solidFill>
            <a:srgbClr val="FFEA8F"/>
          </a:solidFill>
          <a:ln w="9525">
            <a:solidFill>
              <a:schemeClr val="tx1"/>
            </a:solidFill>
            <a:miter lim="800000"/>
            <a:headEnd/>
            <a:tailEnd/>
          </a:ln>
        </p:spPr>
        <p:txBody>
          <a:bodyPr wrap="square">
            <a:spAutoFit/>
          </a:bodyPr>
          <a:lstStyle/>
          <a:p>
            <a:pPr algn="ctr">
              <a:spcBef>
                <a:spcPct val="50000"/>
              </a:spcBef>
            </a:pPr>
            <a:r>
              <a:rPr lang="en-US" altLang="zh-CN" b="1" dirty="0"/>
              <a:t>SNMP</a:t>
            </a:r>
          </a:p>
        </p:txBody>
      </p:sp>
      <p:sp>
        <p:nvSpPr>
          <p:cNvPr id="188432" name="Line 18"/>
          <p:cNvSpPr>
            <a:spLocks noChangeShapeType="1"/>
          </p:cNvSpPr>
          <p:nvPr/>
        </p:nvSpPr>
        <p:spPr bwMode="auto">
          <a:xfrm>
            <a:off x="1857375" y="6548438"/>
            <a:ext cx="5738813" cy="0"/>
          </a:xfrm>
          <a:prstGeom prst="line">
            <a:avLst/>
          </a:prstGeom>
          <a:noFill/>
          <a:ln w="63500">
            <a:solidFill>
              <a:schemeClr val="tx1"/>
            </a:solidFill>
            <a:round/>
            <a:headEnd/>
            <a:tailEnd/>
          </a:ln>
        </p:spPr>
        <p:txBody>
          <a:bodyPr/>
          <a:lstStyle/>
          <a:p>
            <a:endParaRPr lang="zh-CN" altLang="en-US"/>
          </a:p>
        </p:txBody>
      </p:sp>
      <p:sp>
        <p:nvSpPr>
          <p:cNvPr id="188433" name="Line 19"/>
          <p:cNvSpPr>
            <a:spLocks noChangeShapeType="1"/>
          </p:cNvSpPr>
          <p:nvPr/>
        </p:nvSpPr>
        <p:spPr bwMode="auto">
          <a:xfrm flipV="1">
            <a:off x="4837113" y="5618163"/>
            <a:ext cx="0" cy="930275"/>
          </a:xfrm>
          <a:prstGeom prst="line">
            <a:avLst/>
          </a:prstGeom>
          <a:noFill/>
          <a:ln w="19050">
            <a:solidFill>
              <a:schemeClr val="tx1"/>
            </a:solidFill>
            <a:round/>
            <a:headEnd/>
            <a:tailEnd/>
          </a:ln>
        </p:spPr>
        <p:txBody>
          <a:bodyPr/>
          <a:lstStyle/>
          <a:p>
            <a:endParaRPr lang="zh-CN" altLang="en-US"/>
          </a:p>
        </p:txBody>
      </p:sp>
      <p:sp>
        <p:nvSpPr>
          <p:cNvPr id="188434" name="Line 20"/>
          <p:cNvSpPr>
            <a:spLocks noChangeShapeType="1"/>
          </p:cNvSpPr>
          <p:nvPr/>
        </p:nvSpPr>
        <p:spPr bwMode="auto">
          <a:xfrm>
            <a:off x="6122988" y="5364163"/>
            <a:ext cx="536575" cy="0"/>
          </a:xfrm>
          <a:prstGeom prst="line">
            <a:avLst/>
          </a:prstGeom>
          <a:noFill/>
          <a:ln w="19050">
            <a:solidFill>
              <a:schemeClr val="tx1"/>
            </a:solidFill>
            <a:round/>
            <a:headEnd/>
            <a:tailEnd/>
          </a:ln>
        </p:spPr>
        <p:txBody>
          <a:bodyPr/>
          <a:lstStyle/>
          <a:p>
            <a:endParaRPr lang="zh-CN" altLang="en-US"/>
          </a:p>
        </p:txBody>
      </p:sp>
      <p:sp>
        <p:nvSpPr>
          <p:cNvPr id="188435" name="Line 21"/>
          <p:cNvSpPr>
            <a:spLocks noChangeShapeType="1"/>
          </p:cNvSpPr>
          <p:nvPr/>
        </p:nvSpPr>
        <p:spPr bwMode="auto">
          <a:xfrm>
            <a:off x="2627313" y="5373688"/>
            <a:ext cx="449262" cy="0"/>
          </a:xfrm>
          <a:prstGeom prst="line">
            <a:avLst/>
          </a:prstGeom>
          <a:noFill/>
          <a:ln w="19050">
            <a:solidFill>
              <a:schemeClr val="tx1"/>
            </a:solidFill>
            <a:round/>
            <a:headEnd/>
            <a:tailEnd/>
          </a:ln>
        </p:spPr>
        <p:txBody>
          <a:bodyPr/>
          <a:lstStyle/>
          <a:p>
            <a:endParaRPr lang="zh-CN" altLang="en-US"/>
          </a:p>
        </p:txBody>
      </p:sp>
      <p:sp>
        <p:nvSpPr>
          <p:cNvPr id="188436" name="Line 22"/>
          <p:cNvSpPr>
            <a:spLocks noChangeShapeType="1"/>
          </p:cNvSpPr>
          <p:nvPr/>
        </p:nvSpPr>
        <p:spPr bwMode="auto">
          <a:xfrm flipV="1">
            <a:off x="4837113" y="4603750"/>
            <a:ext cx="0" cy="590550"/>
          </a:xfrm>
          <a:prstGeom prst="line">
            <a:avLst/>
          </a:prstGeom>
          <a:noFill/>
          <a:ln w="19050">
            <a:solidFill>
              <a:schemeClr val="tx1"/>
            </a:solidFill>
            <a:round/>
            <a:headEnd/>
            <a:tailEnd/>
          </a:ln>
        </p:spPr>
        <p:txBody>
          <a:bodyPr/>
          <a:lstStyle/>
          <a:p>
            <a:endParaRPr lang="zh-CN" altLang="en-US"/>
          </a:p>
        </p:txBody>
      </p:sp>
      <p:sp>
        <p:nvSpPr>
          <p:cNvPr id="188437" name="Line 23"/>
          <p:cNvSpPr>
            <a:spLocks noChangeShapeType="1"/>
          </p:cNvSpPr>
          <p:nvPr/>
        </p:nvSpPr>
        <p:spPr bwMode="auto">
          <a:xfrm>
            <a:off x="5284788" y="4433888"/>
            <a:ext cx="627062" cy="0"/>
          </a:xfrm>
          <a:prstGeom prst="line">
            <a:avLst/>
          </a:prstGeom>
          <a:noFill/>
          <a:ln w="19050">
            <a:solidFill>
              <a:schemeClr val="tx1"/>
            </a:solidFill>
            <a:round/>
            <a:headEnd/>
            <a:tailEnd/>
          </a:ln>
        </p:spPr>
        <p:txBody>
          <a:bodyPr/>
          <a:lstStyle/>
          <a:p>
            <a:endParaRPr lang="zh-CN" altLang="en-US"/>
          </a:p>
        </p:txBody>
      </p:sp>
      <p:sp>
        <p:nvSpPr>
          <p:cNvPr id="188438" name="Line 24"/>
          <p:cNvSpPr>
            <a:spLocks noChangeShapeType="1"/>
          </p:cNvSpPr>
          <p:nvPr/>
        </p:nvSpPr>
        <p:spPr bwMode="auto">
          <a:xfrm flipH="1">
            <a:off x="3670300" y="4433888"/>
            <a:ext cx="628650" cy="0"/>
          </a:xfrm>
          <a:prstGeom prst="line">
            <a:avLst/>
          </a:prstGeom>
          <a:noFill/>
          <a:ln w="19050">
            <a:solidFill>
              <a:schemeClr val="tx1"/>
            </a:solidFill>
            <a:round/>
            <a:headEnd/>
            <a:tailEnd/>
          </a:ln>
        </p:spPr>
        <p:txBody>
          <a:bodyPr/>
          <a:lstStyle/>
          <a:p>
            <a:endParaRPr lang="zh-CN" altLang="en-US"/>
          </a:p>
        </p:txBody>
      </p:sp>
      <p:sp>
        <p:nvSpPr>
          <p:cNvPr id="188439" name="Line 25"/>
          <p:cNvSpPr>
            <a:spLocks noChangeShapeType="1"/>
          </p:cNvSpPr>
          <p:nvPr/>
        </p:nvSpPr>
        <p:spPr bwMode="auto">
          <a:xfrm flipV="1">
            <a:off x="5284788" y="3757613"/>
            <a:ext cx="269875" cy="422275"/>
          </a:xfrm>
          <a:prstGeom prst="line">
            <a:avLst/>
          </a:prstGeom>
          <a:noFill/>
          <a:ln w="19050">
            <a:solidFill>
              <a:schemeClr val="tx1"/>
            </a:solidFill>
            <a:round/>
            <a:headEnd/>
            <a:tailEnd/>
          </a:ln>
        </p:spPr>
        <p:txBody>
          <a:bodyPr/>
          <a:lstStyle/>
          <a:p>
            <a:endParaRPr lang="zh-CN" altLang="en-US"/>
          </a:p>
        </p:txBody>
      </p:sp>
      <p:sp>
        <p:nvSpPr>
          <p:cNvPr id="188440" name="Line 26"/>
          <p:cNvSpPr>
            <a:spLocks noChangeShapeType="1"/>
          </p:cNvSpPr>
          <p:nvPr/>
        </p:nvSpPr>
        <p:spPr bwMode="auto">
          <a:xfrm flipH="1" flipV="1">
            <a:off x="4119563" y="3757613"/>
            <a:ext cx="268287" cy="422275"/>
          </a:xfrm>
          <a:prstGeom prst="line">
            <a:avLst/>
          </a:prstGeom>
          <a:noFill/>
          <a:ln w="19050">
            <a:solidFill>
              <a:schemeClr val="tx1"/>
            </a:solidFill>
            <a:round/>
            <a:headEnd/>
            <a:tailEnd/>
          </a:ln>
        </p:spPr>
        <p:txBody>
          <a:bodyPr/>
          <a:lstStyle/>
          <a:p>
            <a:endParaRPr lang="zh-CN" altLang="en-US"/>
          </a:p>
        </p:txBody>
      </p:sp>
      <p:sp>
        <p:nvSpPr>
          <p:cNvPr id="188441" name="Line 27"/>
          <p:cNvSpPr>
            <a:spLocks noChangeShapeType="1"/>
          </p:cNvSpPr>
          <p:nvPr/>
        </p:nvSpPr>
        <p:spPr bwMode="auto">
          <a:xfrm flipV="1">
            <a:off x="5554663" y="2913063"/>
            <a:ext cx="0" cy="420687"/>
          </a:xfrm>
          <a:prstGeom prst="line">
            <a:avLst/>
          </a:prstGeom>
          <a:noFill/>
          <a:ln w="19050">
            <a:solidFill>
              <a:schemeClr val="tx1"/>
            </a:solidFill>
            <a:round/>
            <a:headEnd/>
            <a:tailEnd/>
          </a:ln>
        </p:spPr>
        <p:txBody>
          <a:bodyPr/>
          <a:lstStyle/>
          <a:p>
            <a:endParaRPr lang="zh-CN" altLang="en-US"/>
          </a:p>
        </p:txBody>
      </p:sp>
      <p:sp>
        <p:nvSpPr>
          <p:cNvPr id="188442" name="Line 28"/>
          <p:cNvSpPr>
            <a:spLocks noChangeShapeType="1"/>
          </p:cNvSpPr>
          <p:nvPr/>
        </p:nvSpPr>
        <p:spPr bwMode="auto">
          <a:xfrm flipV="1">
            <a:off x="5724128" y="2913063"/>
            <a:ext cx="360362" cy="420687"/>
          </a:xfrm>
          <a:prstGeom prst="line">
            <a:avLst/>
          </a:prstGeom>
          <a:noFill/>
          <a:ln w="19050">
            <a:solidFill>
              <a:schemeClr val="tx1"/>
            </a:solidFill>
            <a:round/>
            <a:headEnd/>
            <a:tailEnd/>
          </a:ln>
        </p:spPr>
        <p:txBody>
          <a:bodyPr/>
          <a:lstStyle/>
          <a:p>
            <a:endParaRPr lang="zh-CN" altLang="en-US"/>
          </a:p>
        </p:txBody>
      </p:sp>
      <p:sp>
        <p:nvSpPr>
          <p:cNvPr id="188443" name="Line 29"/>
          <p:cNvSpPr>
            <a:spLocks noChangeShapeType="1"/>
          </p:cNvSpPr>
          <p:nvPr/>
        </p:nvSpPr>
        <p:spPr bwMode="auto">
          <a:xfrm flipV="1">
            <a:off x="4298950" y="2913063"/>
            <a:ext cx="806450" cy="420687"/>
          </a:xfrm>
          <a:prstGeom prst="line">
            <a:avLst/>
          </a:prstGeom>
          <a:noFill/>
          <a:ln w="19050">
            <a:solidFill>
              <a:schemeClr val="tx1"/>
            </a:solidFill>
            <a:round/>
            <a:headEnd/>
            <a:tailEnd/>
          </a:ln>
        </p:spPr>
        <p:txBody>
          <a:bodyPr/>
          <a:lstStyle/>
          <a:p>
            <a:endParaRPr lang="zh-CN" altLang="en-US"/>
          </a:p>
        </p:txBody>
      </p:sp>
      <p:sp>
        <p:nvSpPr>
          <p:cNvPr id="188444" name="Line 30"/>
          <p:cNvSpPr>
            <a:spLocks noChangeShapeType="1"/>
          </p:cNvSpPr>
          <p:nvPr/>
        </p:nvSpPr>
        <p:spPr bwMode="auto">
          <a:xfrm flipV="1">
            <a:off x="3941763" y="2913063"/>
            <a:ext cx="0" cy="420687"/>
          </a:xfrm>
          <a:prstGeom prst="line">
            <a:avLst/>
          </a:prstGeom>
          <a:noFill/>
          <a:ln w="19050">
            <a:solidFill>
              <a:schemeClr val="tx1"/>
            </a:solidFill>
            <a:round/>
            <a:headEnd/>
            <a:tailEnd/>
          </a:ln>
        </p:spPr>
        <p:txBody>
          <a:bodyPr/>
          <a:lstStyle/>
          <a:p>
            <a:endParaRPr lang="zh-CN" altLang="en-US"/>
          </a:p>
        </p:txBody>
      </p:sp>
      <p:sp>
        <p:nvSpPr>
          <p:cNvPr id="188445" name="Line 31"/>
          <p:cNvSpPr>
            <a:spLocks noChangeShapeType="1"/>
          </p:cNvSpPr>
          <p:nvPr/>
        </p:nvSpPr>
        <p:spPr bwMode="auto">
          <a:xfrm flipH="1" flipV="1">
            <a:off x="2954338" y="2913063"/>
            <a:ext cx="447675" cy="420687"/>
          </a:xfrm>
          <a:prstGeom prst="line">
            <a:avLst/>
          </a:prstGeom>
          <a:noFill/>
          <a:ln w="19050">
            <a:solidFill>
              <a:schemeClr val="tx1"/>
            </a:solidFill>
            <a:round/>
            <a:headEnd/>
            <a:tailEnd/>
          </a:ln>
        </p:spPr>
        <p:txBody>
          <a:bodyPr/>
          <a:lstStyle/>
          <a:p>
            <a:endParaRPr lang="zh-CN" altLang="en-US"/>
          </a:p>
        </p:txBody>
      </p:sp>
      <p:sp>
        <p:nvSpPr>
          <p:cNvPr id="188446" name="Text Box 32"/>
          <p:cNvSpPr txBox="1">
            <a:spLocks noChangeArrowheads="1"/>
          </p:cNvSpPr>
          <p:nvPr/>
        </p:nvSpPr>
        <p:spPr bwMode="auto">
          <a:xfrm>
            <a:off x="2191544" y="2492896"/>
            <a:ext cx="985837" cy="376238"/>
          </a:xfrm>
          <a:prstGeom prst="rect">
            <a:avLst/>
          </a:prstGeom>
          <a:solidFill>
            <a:srgbClr val="FFEA8F"/>
          </a:solidFill>
          <a:ln w="9525">
            <a:solidFill>
              <a:schemeClr val="tx1"/>
            </a:solidFill>
            <a:miter lim="800000"/>
            <a:headEnd/>
            <a:tailEnd/>
          </a:ln>
        </p:spPr>
        <p:txBody>
          <a:bodyPr>
            <a:spAutoFit/>
          </a:bodyPr>
          <a:lstStyle/>
          <a:p>
            <a:pPr algn="ctr">
              <a:spcBef>
                <a:spcPct val="50000"/>
              </a:spcBef>
            </a:pPr>
            <a:r>
              <a:rPr lang="en-US" altLang="zh-CN" b="1"/>
              <a:t>HTTP</a:t>
            </a:r>
          </a:p>
        </p:txBody>
      </p:sp>
      <p:sp>
        <p:nvSpPr>
          <p:cNvPr id="188448" name="Text Box 34"/>
          <p:cNvSpPr txBox="1">
            <a:spLocks noChangeArrowheads="1"/>
          </p:cNvSpPr>
          <p:nvPr/>
        </p:nvSpPr>
        <p:spPr bwMode="auto">
          <a:xfrm>
            <a:off x="4119563" y="6124575"/>
            <a:ext cx="1524000" cy="650875"/>
          </a:xfrm>
          <a:prstGeom prst="rect">
            <a:avLst/>
          </a:prstGeom>
          <a:solidFill>
            <a:schemeClr val="bg1"/>
          </a:solidFill>
          <a:ln w="9525">
            <a:solidFill>
              <a:schemeClr val="tx1"/>
            </a:solidFill>
            <a:miter lim="800000"/>
            <a:headEnd/>
            <a:tailEnd/>
          </a:ln>
        </p:spPr>
        <p:txBody>
          <a:bodyPr>
            <a:spAutoFit/>
          </a:bodyPr>
          <a:lstStyle/>
          <a:p>
            <a:pPr>
              <a:spcBef>
                <a:spcPct val="50000"/>
              </a:spcBef>
            </a:pPr>
            <a:r>
              <a:rPr lang="en-US" altLang="zh-CN" b="1"/>
              <a:t>Physical Interface</a:t>
            </a:r>
          </a:p>
        </p:txBody>
      </p:sp>
      <p:sp>
        <p:nvSpPr>
          <p:cNvPr id="188449" name="Text Box 35"/>
          <p:cNvSpPr txBox="1">
            <a:spLocks noChangeArrowheads="1"/>
          </p:cNvSpPr>
          <p:nvPr/>
        </p:nvSpPr>
        <p:spPr bwMode="auto">
          <a:xfrm>
            <a:off x="4991100" y="5635625"/>
            <a:ext cx="1214438" cy="336550"/>
          </a:xfrm>
          <a:prstGeom prst="rect">
            <a:avLst/>
          </a:prstGeom>
          <a:noFill/>
          <a:ln w="9525">
            <a:noFill/>
            <a:miter lim="800000"/>
            <a:headEnd/>
            <a:tailEnd/>
          </a:ln>
        </p:spPr>
        <p:txBody>
          <a:bodyPr wrap="none">
            <a:spAutoFit/>
          </a:bodyPr>
          <a:lstStyle/>
          <a:p>
            <a:r>
              <a:rPr lang="en-US" altLang="zh-CN" sz="1600" b="1"/>
              <a:t>Frame(</a:t>
            </a:r>
            <a:r>
              <a:rPr lang="zh-CN" altLang="en-US" sz="1600" b="1"/>
              <a:t>帧</a:t>
            </a:r>
            <a:r>
              <a:rPr lang="en-US" altLang="zh-CN" sz="1600" b="1"/>
              <a:t>)</a:t>
            </a:r>
          </a:p>
        </p:txBody>
      </p:sp>
      <p:sp>
        <p:nvSpPr>
          <p:cNvPr id="188450" name="Text Box 36"/>
          <p:cNvSpPr txBox="1">
            <a:spLocks noChangeArrowheads="1"/>
          </p:cNvSpPr>
          <p:nvPr/>
        </p:nvSpPr>
        <p:spPr bwMode="auto">
          <a:xfrm>
            <a:off x="4859338" y="4724400"/>
            <a:ext cx="2039937" cy="336550"/>
          </a:xfrm>
          <a:prstGeom prst="rect">
            <a:avLst/>
          </a:prstGeom>
          <a:noFill/>
          <a:ln w="9525">
            <a:noFill/>
            <a:miter lim="800000"/>
            <a:headEnd/>
            <a:tailEnd/>
          </a:ln>
        </p:spPr>
        <p:txBody>
          <a:bodyPr>
            <a:spAutoFit/>
          </a:bodyPr>
          <a:lstStyle/>
          <a:p>
            <a:pPr>
              <a:spcBef>
                <a:spcPct val="50000"/>
              </a:spcBef>
            </a:pPr>
            <a:r>
              <a:rPr lang="en-US" altLang="zh-CN" sz="1600" b="1"/>
              <a:t>IP Packet</a:t>
            </a:r>
            <a:r>
              <a:rPr lang="zh-CN" altLang="en-US" sz="1600" b="1"/>
              <a:t>（分组）</a:t>
            </a:r>
          </a:p>
        </p:txBody>
      </p:sp>
      <p:sp>
        <p:nvSpPr>
          <p:cNvPr id="188451" name="Text Box 37"/>
          <p:cNvSpPr txBox="1">
            <a:spLocks noChangeArrowheads="1"/>
          </p:cNvSpPr>
          <p:nvPr/>
        </p:nvSpPr>
        <p:spPr bwMode="auto">
          <a:xfrm>
            <a:off x="5651500" y="3673475"/>
            <a:ext cx="2566988" cy="336550"/>
          </a:xfrm>
          <a:prstGeom prst="rect">
            <a:avLst/>
          </a:prstGeom>
          <a:noFill/>
          <a:ln w="9525">
            <a:noFill/>
            <a:miter lim="800000"/>
            <a:headEnd/>
            <a:tailEnd/>
          </a:ln>
        </p:spPr>
        <p:txBody>
          <a:bodyPr>
            <a:spAutoFit/>
          </a:bodyPr>
          <a:lstStyle/>
          <a:p>
            <a:pPr>
              <a:spcBef>
                <a:spcPct val="50000"/>
              </a:spcBef>
            </a:pPr>
            <a:r>
              <a:rPr lang="en-US" altLang="zh-CN" sz="1600" b="1"/>
              <a:t>Datagram</a:t>
            </a:r>
            <a:r>
              <a:rPr lang="zh-CN" altLang="en-US" sz="1600" b="1"/>
              <a:t>（数据报）</a:t>
            </a:r>
          </a:p>
        </p:txBody>
      </p:sp>
      <p:sp>
        <p:nvSpPr>
          <p:cNvPr id="188452" name="Text Box 38"/>
          <p:cNvSpPr txBox="1">
            <a:spLocks noChangeArrowheads="1"/>
          </p:cNvSpPr>
          <p:nvPr/>
        </p:nvSpPr>
        <p:spPr bwMode="auto">
          <a:xfrm>
            <a:off x="2136775" y="3714750"/>
            <a:ext cx="1858963" cy="336550"/>
          </a:xfrm>
          <a:prstGeom prst="rect">
            <a:avLst/>
          </a:prstGeom>
          <a:noFill/>
          <a:ln w="9525">
            <a:noFill/>
            <a:miter lim="800000"/>
            <a:headEnd/>
            <a:tailEnd/>
          </a:ln>
        </p:spPr>
        <p:txBody>
          <a:bodyPr>
            <a:spAutoFit/>
          </a:bodyPr>
          <a:lstStyle/>
          <a:p>
            <a:pPr>
              <a:spcBef>
                <a:spcPct val="50000"/>
              </a:spcBef>
            </a:pPr>
            <a:r>
              <a:rPr lang="en-US" altLang="zh-CN" sz="1600" b="1"/>
              <a:t>Segment(</a:t>
            </a:r>
            <a:r>
              <a:rPr lang="zh-CN" altLang="en-US" sz="1600" b="1"/>
              <a:t>数据段</a:t>
            </a:r>
            <a:r>
              <a:rPr lang="en-US" altLang="zh-CN" sz="1600" b="1"/>
              <a:t>)</a:t>
            </a:r>
          </a:p>
        </p:txBody>
      </p:sp>
      <p:sp>
        <p:nvSpPr>
          <p:cNvPr id="188453" name="Text Box 39"/>
          <p:cNvSpPr txBox="1">
            <a:spLocks noChangeArrowheads="1"/>
          </p:cNvSpPr>
          <p:nvPr/>
        </p:nvSpPr>
        <p:spPr bwMode="auto">
          <a:xfrm>
            <a:off x="6084888" y="2924175"/>
            <a:ext cx="1962150" cy="336550"/>
          </a:xfrm>
          <a:prstGeom prst="rect">
            <a:avLst/>
          </a:prstGeom>
          <a:noFill/>
          <a:ln w="9525">
            <a:noFill/>
            <a:miter lim="800000"/>
            <a:headEnd/>
            <a:tailEnd/>
          </a:ln>
        </p:spPr>
        <p:txBody>
          <a:bodyPr>
            <a:spAutoFit/>
          </a:bodyPr>
          <a:lstStyle/>
          <a:p>
            <a:pPr>
              <a:spcBef>
                <a:spcPct val="50000"/>
              </a:spcBef>
            </a:pPr>
            <a:r>
              <a:rPr lang="en-US" altLang="zh-CN" sz="1600" b="1" dirty="0"/>
              <a:t>Message</a:t>
            </a:r>
            <a:r>
              <a:rPr lang="zh-CN" altLang="en-US" sz="1600" b="1" dirty="0"/>
              <a:t>（消息）</a:t>
            </a:r>
          </a:p>
        </p:txBody>
      </p:sp>
      <p:cxnSp>
        <p:nvCxnSpPr>
          <p:cNvPr id="42" name="直接连接符 41"/>
          <p:cNvCxnSpPr>
            <a:cxnSpLocks noChangeShapeType="1"/>
          </p:cNvCxnSpPr>
          <p:nvPr/>
        </p:nvCxnSpPr>
        <p:spPr bwMode="auto">
          <a:xfrm rot="10800000">
            <a:off x="714375" y="3214688"/>
            <a:ext cx="7196138" cy="1587"/>
          </a:xfrm>
          <a:prstGeom prst="line">
            <a:avLst/>
          </a:prstGeom>
          <a:noFill/>
          <a:ln w="9525" algn="ctr">
            <a:solidFill>
              <a:srgbClr val="C00000"/>
            </a:solidFill>
            <a:prstDash val="dash"/>
            <a:round/>
            <a:headEnd/>
            <a:tailEnd/>
          </a:ln>
        </p:spPr>
      </p:cxnSp>
      <p:cxnSp>
        <p:nvCxnSpPr>
          <p:cNvPr id="45" name="直接连接符 44"/>
          <p:cNvCxnSpPr/>
          <p:nvPr/>
        </p:nvCxnSpPr>
        <p:spPr>
          <a:xfrm rot="10800000" flipV="1">
            <a:off x="714375" y="5072063"/>
            <a:ext cx="6929438"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rot="10800000">
            <a:off x="571500" y="5929313"/>
            <a:ext cx="75533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88457" name="TextBox 50"/>
          <p:cNvSpPr txBox="1">
            <a:spLocks noChangeArrowheads="1"/>
          </p:cNvSpPr>
          <p:nvPr/>
        </p:nvSpPr>
        <p:spPr bwMode="auto">
          <a:xfrm rot="5400000">
            <a:off x="-291306" y="3974307"/>
            <a:ext cx="1857375" cy="338137"/>
          </a:xfrm>
          <a:prstGeom prst="rect">
            <a:avLst/>
          </a:prstGeom>
          <a:noFill/>
          <a:ln w="9525">
            <a:noFill/>
            <a:miter lim="800000"/>
            <a:headEnd/>
            <a:tailEnd/>
          </a:ln>
        </p:spPr>
        <p:txBody>
          <a:bodyPr>
            <a:spAutoFit/>
          </a:bodyPr>
          <a:lstStyle/>
          <a:p>
            <a:pPr algn="ctr"/>
            <a:r>
              <a:rPr lang="en-US" altLang="zh-CN" sz="1600" b="1"/>
              <a:t>Network stack</a:t>
            </a:r>
          </a:p>
        </p:txBody>
      </p:sp>
      <p:cxnSp>
        <p:nvCxnSpPr>
          <p:cNvPr id="53" name="直接箭头连接符 52"/>
          <p:cNvCxnSpPr/>
          <p:nvPr/>
        </p:nvCxnSpPr>
        <p:spPr>
          <a:xfrm rot="5400000">
            <a:off x="-19049" y="4143375"/>
            <a:ext cx="1858962" cy="1587"/>
          </a:xfrm>
          <a:prstGeom prst="straightConnector1">
            <a:avLst/>
          </a:prstGeom>
          <a:ln>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nvCxnSpPr>
        <p:spPr>
          <a:xfrm rot="5400000">
            <a:off x="481807" y="5501481"/>
            <a:ext cx="857250" cy="1587"/>
          </a:xfrm>
          <a:prstGeom prst="straightConnector1">
            <a:avLst/>
          </a:prstGeom>
          <a:ln>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8460" name="TextBox 55"/>
          <p:cNvSpPr txBox="1">
            <a:spLocks noChangeArrowheads="1"/>
          </p:cNvSpPr>
          <p:nvPr/>
        </p:nvSpPr>
        <p:spPr bwMode="auto">
          <a:xfrm rot="5400000">
            <a:off x="173038" y="5389563"/>
            <a:ext cx="927100" cy="336550"/>
          </a:xfrm>
          <a:prstGeom prst="rect">
            <a:avLst/>
          </a:prstGeom>
          <a:noFill/>
          <a:ln w="9525">
            <a:noFill/>
            <a:miter lim="800000"/>
            <a:headEnd/>
            <a:tailEnd/>
          </a:ln>
        </p:spPr>
        <p:txBody>
          <a:bodyPr>
            <a:spAutoFit/>
          </a:bodyPr>
          <a:lstStyle/>
          <a:p>
            <a:pPr algn="ctr"/>
            <a:r>
              <a:rPr lang="en-US" altLang="zh-CN" sz="1600" b="1"/>
              <a:t>drivers</a:t>
            </a:r>
          </a:p>
        </p:txBody>
      </p:sp>
      <p:cxnSp>
        <p:nvCxnSpPr>
          <p:cNvPr id="63" name="直接箭头连接符 62"/>
          <p:cNvCxnSpPr/>
          <p:nvPr/>
        </p:nvCxnSpPr>
        <p:spPr>
          <a:xfrm rot="5400000">
            <a:off x="472282" y="2785269"/>
            <a:ext cx="857250" cy="1587"/>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8462" name="TextBox 63"/>
          <p:cNvSpPr txBox="1">
            <a:spLocks noChangeArrowheads="1"/>
          </p:cNvSpPr>
          <p:nvPr/>
        </p:nvSpPr>
        <p:spPr bwMode="auto">
          <a:xfrm rot="5400000">
            <a:off x="-61912" y="2468563"/>
            <a:ext cx="1441450" cy="336550"/>
          </a:xfrm>
          <a:prstGeom prst="rect">
            <a:avLst/>
          </a:prstGeom>
          <a:noFill/>
          <a:ln w="9525">
            <a:noFill/>
            <a:miter lim="800000"/>
            <a:headEnd/>
            <a:tailEnd/>
          </a:ln>
        </p:spPr>
        <p:txBody>
          <a:bodyPr>
            <a:spAutoFit/>
          </a:bodyPr>
          <a:lstStyle/>
          <a:p>
            <a:pPr algn="ctr"/>
            <a:r>
              <a:rPr lang="en-US" altLang="zh-CN" sz="1600" b="1"/>
              <a:t>Applications</a:t>
            </a:r>
          </a:p>
        </p:txBody>
      </p:sp>
      <p:cxnSp>
        <p:nvCxnSpPr>
          <p:cNvPr id="65" name="直接箭头连接符 64"/>
          <p:cNvCxnSpPr/>
          <p:nvPr/>
        </p:nvCxnSpPr>
        <p:spPr>
          <a:xfrm rot="5400000">
            <a:off x="7358857" y="2785269"/>
            <a:ext cx="857250" cy="1587"/>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8464" name="TextBox 65"/>
          <p:cNvSpPr txBox="1">
            <a:spLocks noChangeArrowheads="1"/>
          </p:cNvSpPr>
          <p:nvPr/>
        </p:nvSpPr>
        <p:spPr bwMode="auto">
          <a:xfrm rot="5400000">
            <a:off x="7218388" y="2432050"/>
            <a:ext cx="1657350" cy="336550"/>
          </a:xfrm>
          <a:prstGeom prst="rect">
            <a:avLst/>
          </a:prstGeom>
          <a:noFill/>
          <a:ln w="9525">
            <a:noFill/>
            <a:miter lim="800000"/>
            <a:headEnd/>
            <a:tailEnd/>
          </a:ln>
        </p:spPr>
        <p:txBody>
          <a:bodyPr>
            <a:spAutoFit/>
          </a:bodyPr>
          <a:lstStyle/>
          <a:p>
            <a:pPr algn="ctr"/>
            <a:r>
              <a:rPr lang="en-US" altLang="zh-CN" sz="1600" b="1"/>
              <a:t>User Space</a:t>
            </a:r>
          </a:p>
        </p:txBody>
      </p:sp>
      <p:cxnSp>
        <p:nvCxnSpPr>
          <p:cNvPr id="68" name="直接箭头连接符 67"/>
          <p:cNvCxnSpPr/>
          <p:nvPr/>
        </p:nvCxnSpPr>
        <p:spPr>
          <a:xfrm rot="5400000">
            <a:off x="6573048" y="4428350"/>
            <a:ext cx="2428890" cy="1566"/>
          </a:xfrm>
          <a:prstGeom prst="straightConnector1">
            <a:avLst/>
          </a:prstGeom>
          <a:ln>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8466" name="TextBox 69"/>
          <p:cNvSpPr txBox="1">
            <a:spLocks noChangeArrowheads="1"/>
          </p:cNvSpPr>
          <p:nvPr/>
        </p:nvSpPr>
        <p:spPr bwMode="auto">
          <a:xfrm rot="5400000">
            <a:off x="6688956" y="4402932"/>
            <a:ext cx="2714625" cy="338137"/>
          </a:xfrm>
          <a:prstGeom prst="rect">
            <a:avLst/>
          </a:prstGeom>
          <a:noFill/>
          <a:ln w="9525">
            <a:noFill/>
            <a:miter lim="800000"/>
            <a:headEnd/>
            <a:tailEnd/>
          </a:ln>
        </p:spPr>
        <p:txBody>
          <a:bodyPr>
            <a:spAutoFit/>
          </a:bodyPr>
          <a:lstStyle/>
          <a:p>
            <a:pPr algn="ctr"/>
            <a:r>
              <a:rPr lang="en-US" altLang="zh-CN" sz="1600" b="1" dirty="0"/>
              <a:t>Kernel Space (OS)</a:t>
            </a:r>
          </a:p>
        </p:txBody>
      </p:sp>
      <p:sp>
        <p:nvSpPr>
          <p:cNvPr id="188467" name="Text Box 6"/>
          <p:cNvSpPr txBox="1">
            <a:spLocks noChangeArrowheads="1"/>
          </p:cNvSpPr>
          <p:nvPr/>
        </p:nvSpPr>
        <p:spPr bwMode="auto">
          <a:xfrm>
            <a:off x="4140200" y="4179888"/>
            <a:ext cx="1295400" cy="376237"/>
          </a:xfrm>
          <a:prstGeom prst="rect">
            <a:avLst/>
          </a:prstGeom>
          <a:solidFill>
            <a:schemeClr val="accent2"/>
          </a:solidFill>
          <a:ln w="9525">
            <a:solidFill>
              <a:schemeClr val="tx1"/>
            </a:solidFill>
            <a:miter lim="800000"/>
            <a:headEnd/>
            <a:tailEnd/>
          </a:ln>
        </p:spPr>
        <p:txBody>
          <a:bodyPr>
            <a:spAutoFit/>
          </a:bodyPr>
          <a:lstStyle/>
          <a:p>
            <a:pPr algn="ctr">
              <a:spcBef>
                <a:spcPct val="50000"/>
              </a:spcBef>
            </a:pPr>
            <a:r>
              <a:rPr lang="en-US" altLang="zh-CN" b="1"/>
              <a:t>IP/IPv6</a:t>
            </a:r>
          </a:p>
        </p:txBody>
      </p:sp>
      <p:grpSp>
        <p:nvGrpSpPr>
          <p:cNvPr id="2" name="Group 60"/>
          <p:cNvGrpSpPr>
            <a:grpSpLocks/>
          </p:cNvGrpSpPr>
          <p:nvPr/>
        </p:nvGrpSpPr>
        <p:grpSpPr bwMode="auto">
          <a:xfrm>
            <a:off x="1042988" y="3141663"/>
            <a:ext cx="1814500" cy="3314700"/>
            <a:chOff x="702" y="1979"/>
            <a:chExt cx="1362" cy="2088"/>
          </a:xfrm>
        </p:grpSpPr>
        <p:sp>
          <p:nvSpPr>
            <p:cNvPr id="188469" name="AutoShape 54"/>
            <p:cNvSpPr>
              <a:spLocks/>
            </p:cNvSpPr>
            <p:nvPr/>
          </p:nvSpPr>
          <p:spPr bwMode="auto">
            <a:xfrm>
              <a:off x="930" y="3385"/>
              <a:ext cx="45" cy="680"/>
            </a:xfrm>
            <a:prstGeom prst="leftBrace">
              <a:avLst>
                <a:gd name="adj1" fmla="val 125926"/>
                <a:gd name="adj2" fmla="val 50000"/>
              </a:avLst>
            </a:prstGeom>
            <a:noFill/>
            <a:ln w="9525">
              <a:solidFill>
                <a:schemeClr val="tx1"/>
              </a:solidFill>
              <a:round/>
              <a:headEnd/>
              <a:tailEnd/>
            </a:ln>
          </p:spPr>
          <p:txBody>
            <a:bodyPr wrap="none" anchor="ctr"/>
            <a:lstStyle/>
            <a:p>
              <a:endParaRPr lang="zh-CN" altLang="zh-CN"/>
            </a:p>
          </p:txBody>
        </p:sp>
        <p:sp>
          <p:nvSpPr>
            <p:cNvPr id="188470" name="Line 55"/>
            <p:cNvSpPr>
              <a:spLocks noChangeShapeType="1"/>
            </p:cNvSpPr>
            <p:nvPr/>
          </p:nvSpPr>
          <p:spPr bwMode="auto">
            <a:xfrm>
              <a:off x="1058" y="2795"/>
              <a:ext cx="725" cy="0"/>
            </a:xfrm>
            <a:prstGeom prst="line">
              <a:avLst/>
            </a:prstGeom>
            <a:noFill/>
            <a:ln w="9525">
              <a:solidFill>
                <a:schemeClr val="tx1"/>
              </a:solidFill>
              <a:round/>
              <a:headEnd/>
              <a:tailEnd type="triangle" w="med" len="med"/>
            </a:ln>
          </p:spPr>
          <p:txBody>
            <a:bodyPr/>
            <a:lstStyle/>
            <a:p>
              <a:endParaRPr lang="zh-CN" altLang="en-US"/>
            </a:p>
          </p:txBody>
        </p:sp>
        <p:sp>
          <p:nvSpPr>
            <p:cNvPr id="188471" name="Line 56"/>
            <p:cNvSpPr>
              <a:spLocks noChangeShapeType="1"/>
            </p:cNvSpPr>
            <p:nvPr/>
          </p:nvSpPr>
          <p:spPr bwMode="auto">
            <a:xfrm>
              <a:off x="975" y="2205"/>
              <a:ext cx="1089" cy="0"/>
            </a:xfrm>
            <a:prstGeom prst="line">
              <a:avLst/>
            </a:prstGeom>
            <a:noFill/>
            <a:ln w="9525">
              <a:solidFill>
                <a:schemeClr val="tx1"/>
              </a:solidFill>
              <a:round/>
              <a:headEnd/>
              <a:tailEnd type="triangle" w="med" len="med"/>
            </a:ln>
          </p:spPr>
          <p:txBody>
            <a:bodyPr/>
            <a:lstStyle/>
            <a:p>
              <a:endParaRPr lang="zh-CN" altLang="en-US"/>
            </a:p>
          </p:txBody>
        </p:sp>
        <p:sp>
          <p:nvSpPr>
            <p:cNvPr id="188472" name="Text Box 57"/>
            <p:cNvSpPr txBox="1">
              <a:spLocks noChangeArrowheads="1"/>
            </p:cNvSpPr>
            <p:nvPr/>
          </p:nvSpPr>
          <p:spPr bwMode="auto">
            <a:xfrm>
              <a:off x="703" y="3339"/>
              <a:ext cx="227" cy="728"/>
            </a:xfrm>
            <a:prstGeom prst="rect">
              <a:avLst/>
            </a:prstGeom>
            <a:noFill/>
            <a:ln w="9525">
              <a:noFill/>
              <a:miter lim="800000"/>
              <a:headEnd/>
              <a:tailEnd/>
            </a:ln>
          </p:spPr>
          <p:txBody>
            <a:bodyPr>
              <a:spAutoFit/>
            </a:bodyPr>
            <a:lstStyle/>
            <a:p>
              <a:pPr>
                <a:spcBef>
                  <a:spcPct val="50000"/>
                </a:spcBef>
              </a:pPr>
              <a:r>
                <a:rPr lang="zh-CN" altLang="en-US" sz="1400" b="1"/>
                <a:t>网络接口层</a:t>
              </a:r>
            </a:p>
          </p:txBody>
        </p:sp>
        <p:sp>
          <p:nvSpPr>
            <p:cNvPr id="188473" name="Text Box 58"/>
            <p:cNvSpPr txBox="1">
              <a:spLocks noChangeArrowheads="1"/>
            </p:cNvSpPr>
            <p:nvPr/>
          </p:nvSpPr>
          <p:spPr bwMode="auto">
            <a:xfrm>
              <a:off x="702" y="2588"/>
              <a:ext cx="354" cy="465"/>
            </a:xfrm>
            <a:prstGeom prst="rect">
              <a:avLst/>
            </a:prstGeom>
            <a:noFill/>
            <a:ln w="9525">
              <a:noFill/>
              <a:miter lim="800000"/>
              <a:headEnd/>
              <a:tailEnd/>
            </a:ln>
          </p:spPr>
          <p:txBody>
            <a:bodyPr wrap="square">
              <a:spAutoFit/>
            </a:bodyPr>
            <a:lstStyle/>
            <a:p>
              <a:pPr>
                <a:spcBef>
                  <a:spcPct val="50000"/>
                </a:spcBef>
              </a:pPr>
              <a:r>
                <a:rPr lang="zh-CN" altLang="en-US" sz="1400" b="1" dirty="0"/>
                <a:t>网络层</a:t>
              </a:r>
              <a:endParaRPr lang="en-US" altLang="zh-CN" sz="1400" b="1" dirty="0"/>
            </a:p>
          </p:txBody>
        </p:sp>
        <p:sp>
          <p:nvSpPr>
            <p:cNvPr id="188474" name="Text Box 59"/>
            <p:cNvSpPr txBox="1">
              <a:spLocks noChangeArrowheads="1"/>
            </p:cNvSpPr>
            <p:nvPr/>
          </p:nvSpPr>
          <p:spPr bwMode="auto">
            <a:xfrm>
              <a:off x="703" y="1979"/>
              <a:ext cx="273" cy="460"/>
            </a:xfrm>
            <a:prstGeom prst="rect">
              <a:avLst/>
            </a:prstGeom>
            <a:noFill/>
            <a:ln w="9525">
              <a:noFill/>
              <a:miter lim="800000"/>
              <a:headEnd/>
              <a:tailEnd/>
            </a:ln>
          </p:spPr>
          <p:txBody>
            <a:bodyPr>
              <a:spAutoFit/>
            </a:bodyPr>
            <a:lstStyle/>
            <a:p>
              <a:pPr>
                <a:spcBef>
                  <a:spcPct val="50000"/>
                </a:spcBef>
              </a:pPr>
              <a:r>
                <a:rPr lang="zh-CN" altLang="en-US" sz="1400" b="1" dirty="0"/>
                <a:t>传输层</a:t>
              </a:r>
            </a:p>
          </p:txBody>
        </p:sp>
      </p:grpSp>
      <p:cxnSp>
        <p:nvCxnSpPr>
          <p:cNvPr id="69" name="直接连接符 68"/>
          <p:cNvCxnSpPr/>
          <p:nvPr/>
        </p:nvCxnSpPr>
        <p:spPr>
          <a:xfrm rot="10800000">
            <a:off x="1571604" y="5643578"/>
            <a:ext cx="6429420" cy="1588"/>
          </a:xfrm>
          <a:prstGeom prst="line">
            <a:avLst/>
          </a:prstGeom>
          <a:ln>
            <a:solidFill>
              <a:srgbClr val="C00000"/>
            </a:solidFill>
            <a:prstDash val="dashDot"/>
          </a:ln>
        </p:spPr>
        <p:style>
          <a:lnRef idx="1">
            <a:schemeClr val="accent1"/>
          </a:lnRef>
          <a:fillRef idx="0">
            <a:schemeClr val="accent1"/>
          </a:fillRef>
          <a:effectRef idx="0">
            <a:schemeClr val="accent1"/>
          </a:effectRef>
          <a:fontRef idx="minor">
            <a:schemeClr val="tx1"/>
          </a:fontRef>
        </p:style>
      </p:cxnSp>
      <p:sp>
        <p:nvSpPr>
          <p:cNvPr id="67" name="Text Box 17"/>
          <p:cNvSpPr txBox="1">
            <a:spLocks noChangeArrowheads="1"/>
          </p:cNvSpPr>
          <p:nvPr/>
        </p:nvSpPr>
        <p:spPr bwMode="auto">
          <a:xfrm>
            <a:off x="6876256" y="2492896"/>
            <a:ext cx="864095" cy="369332"/>
          </a:xfrm>
          <a:prstGeom prst="rect">
            <a:avLst/>
          </a:prstGeom>
          <a:solidFill>
            <a:srgbClr val="FFEA8F"/>
          </a:solidFill>
          <a:ln w="9525">
            <a:solidFill>
              <a:schemeClr val="tx1"/>
            </a:solidFill>
            <a:miter lim="800000"/>
            <a:headEnd/>
            <a:tailEnd/>
          </a:ln>
        </p:spPr>
        <p:txBody>
          <a:bodyPr wrap="square">
            <a:spAutoFit/>
          </a:bodyPr>
          <a:lstStyle/>
          <a:p>
            <a:pPr algn="ctr">
              <a:spcBef>
                <a:spcPct val="50000"/>
              </a:spcBef>
            </a:pPr>
            <a:r>
              <a:rPr lang="en-US" altLang="zh-CN" b="1" dirty="0"/>
              <a:t>DHCP</a:t>
            </a:r>
          </a:p>
        </p:txBody>
      </p:sp>
      <p:sp>
        <p:nvSpPr>
          <p:cNvPr id="70" name="Line 28"/>
          <p:cNvSpPr>
            <a:spLocks noChangeShapeType="1"/>
          </p:cNvSpPr>
          <p:nvPr/>
        </p:nvSpPr>
        <p:spPr bwMode="auto">
          <a:xfrm flipV="1">
            <a:off x="6228184" y="2924943"/>
            <a:ext cx="792410" cy="504056"/>
          </a:xfrm>
          <a:prstGeom prst="line">
            <a:avLst/>
          </a:prstGeom>
          <a:noFill/>
          <a:ln w="19050">
            <a:solidFill>
              <a:schemeClr val="tx1"/>
            </a:solidFill>
            <a:round/>
            <a:headEnd/>
            <a:tailEnd/>
          </a:ln>
        </p:spPr>
        <p:txBody>
          <a:bodyPr/>
          <a:lstStyle/>
          <a:p>
            <a:endParaRPr lang="zh-CN" altLang="en-US"/>
          </a:p>
        </p:txBody>
      </p:sp>
      <p:sp>
        <p:nvSpPr>
          <p:cNvPr id="71" name="Text Box 58"/>
          <p:cNvSpPr txBox="1">
            <a:spLocks noChangeArrowheads="1"/>
          </p:cNvSpPr>
          <p:nvPr/>
        </p:nvSpPr>
        <p:spPr bwMode="auto">
          <a:xfrm>
            <a:off x="1043608" y="2204864"/>
            <a:ext cx="471610" cy="738664"/>
          </a:xfrm>
          <a:prstGeom prst="rect">
            <a:avLst/>
          </a:prstGeom>
          <a:noFill/>
          <a:ln w="9525">
            <a:noFill/>
            <a:miter lim="800000"/>
            <a:headEnd/>
            <a:tailEnd/>
          </a:ln>
        </p:spPr>
        <p:txBody>
          <a:bodyPr wrap="square">
            <a:spAutoFit/>
          </a:bodyPr>
          <a:lstStyle/>
          <a:p>
            <a:pPr>
              <a:spcBef>
                <a:spcPct val="50000"/>
              </a:spcBef>
            </a:pPr>
            <a:r>
              <a:rPr lang="zh-CN" altLang="en-US" sz="1400" b="1" dirty="0"/>
              <a:t>应用层</a:t>
            </a:r>
            <a:endParaRPr lang="en-US" altLang="zh-CN" sz="1400" b="1" dirty="0"/>
          </a:p>
        </p:txBody>
      </p:sp>
    </p:spTree>
    <p:extLst>
      <p:ext uri="{BB962C8B-B14F-4D97-AF65-F5344CB8AC3E}">
        <p14:creationId xmlns:p14="http://schemas.microsoft.com/office/powerpoint/2010/main" val="418867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algn="ctr"/>
            <a:r>
              <a:rPr lang="zh-CN" altLang="en-US" dirty="0"/>
              <a:t>计算机</a:t>
            </a:r>
            <a:r>
              <a:rPr lang="zh-CN" altLang="en-US" sz="2400" dirty="0"/>
              <a:t> </a:t>
            </a:r>
            <a:r>
              <a:rPr lang="en-US" altLang="zh-CN" dirty="0"/>
              <a:t>1</a:t>
            </a:r>
            <a:r>
              <a:rPr lang="en-US" altLang="zh-CN" sz="2400" dirty="0"/>
              <a:t> </a:t>
            </a:r>
            <a:r>
              <a:rPr lang="zh-CN" altLang="en-US" dirty="0"/>
              <a:t>向计算机</a:t>
            </a:r>
            <a:r>
              <a:rPr lang="zh-CN" altLang="en-US" sz="2400" dirty="0"/>
              <a:t> </a:t>
            </a:r>
            <a:r>
              <a:rPr lang="en-US" altLang="zh-CN" dirty="0"/>
              <a:t>2</a:t>
            </a:r>
            <a:r>
              <a:rPr lang="en-US" altLang="zh-CN" sz="2400" dirty="0"/>
              <a:t> </a:t>
            </a:r>
            <a:r>
              <a:rPr lang="zh-CN" altLang="en-US" dirty="0"/>
              <a:t>发送数据</a:t>
            </a:r>
            <a:br>
              <a:rPr lang="en-US" altLang="zh-CN" dirty="0"/>
            </a:br>
            <a:r>
              <a:rPr lang="en-US" altLang="zh-CN" dirty="0"/>
              <a:t>(</a:t>
            </a:r>
            <a:r>
              <a:rPr lang="zh-CN" altLang="en-US" dirty="0"/>
              <a:t>数据的封装与拆封</a:t>
            </a:r>
            <a:r>
              <a:rPr lang="en-US" altLang="zh-CN" dirty="0"/>
              <a:t>)</a:t>
            </a:r>
            <a:r>
              <a:rPr lang="zh-CN" altLang="en-US" dirty="0"/>
              <a:t> </a:t>
            </a:r>
          </a:p>
        </p:txBody>
      </p:sp>
      <p:sp>
        <p:nvSpPr>
          <p:cNvPr id="115715" name="AutoShape 3"/>
          <p:cNvSpPr>
            <a:spLocks noChangeArrowheads="1"/>
          </p:cNvSpPr>
          <p:nvPr/>
        </p:nvSpPr>
        <p:spPr bwMode="auto">
          <a:xfrm rot="-5400000">
            <a:off x="4374356" y="1532732"/>
            <a:ext cx="417513" cy="8991600"/>
          </a:xfrm>
          <a:prstGeom prst="can">
            <a:avLst>
              <a:gd name="adj" fmla="val 48656"/>
            </a:avLst>
          </a:prstGeom>
          <a:gradFill rotWithShape="0">
            <a:gsLst>
              <a:gs pos="0">
                <a:srgbClr val="EAEAEA">
                  <a:gamma/>
                  <a:shade val="73333"/>
                  <a:invGamma/>
                </a:srgbClr>
              </a:gs>
              <a:gs pos="50000">
                <a:srgbClr val="EAEAEA"/>
              </a:gs>
              <a:gs pos="100000">
                <a:srgbClr val="EAEAEA">
                  <a:gamma/>
                  <a:shade val="73333"/>
                  <a:invGamma/>
                </a:srgbClr>
              </a:gs>
            </a:gsLst>
            <a:lin ang="5400000" scaled="1"/>
          </a:gradFill>
          <a:ln w="19050">
            <a:solidFill>
              <a:schemeClr val="tx1"/>
            </a:solidFill>
            <a:round/>
            <a:headEnd type="none" w="sm" len="lg"/>
            <a:tailEnd type="none" w="sm" len="lg"/>
          </a:ln>
          <a:effectLst/>
        </p:spPr>
        <p:txBody>
          <a:bodyPr wrap="none" anchor="ctr"/>
          <a:lstStyle/>
          <a:p>
            <a:endParaRPr lang="zh-CN" altLang="en-US"/>
          </a:p>
        </p:txBody>
      </p:sp>
      <p:sp>
        <p:nvSpPr>
          <p:cNvPr id="115716" name="AutoShape 4"/>
          <p:cNvSpPr>
            <a:spLocks noChangeArrowheads="1"/>
          </p:cNvSpPr>
          <p:nvPr/>
        </p:nvSpPr>
        <p:spPr bwMode="auto">
          <a:xfrm>
            <a:off x="533400" y="2847975"/>
            <a:ext cx="838200" cy="2997200"/>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17" name="Text Box 5"/>
          <p:cNvSpPr txBox="1">
            <a:spLocks noChangeArrowheads="1"/>
          </p:cNvSpPr>
          <p:nvPr/>
        </p:nvSpPr>
        <p:spPr bwMode="auto">
          <a:xfrm>
            <a:off x="781050" y="302736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18" name="Text Box 6"/>
          <p:cNvSpPr txBox="1">
            <a:spLocks noChangeArrowheads="1"/>
          </p:cNvSpPr>
          <p:nvPr/>
        </p:nvSpPr>
        <p:spPr bwMode="auto">
          <a:xfrm>
            <a:off x="781050" y="365442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19" name="Text Box 7"/>
          <p:cNvSpPr txBox="1">
            <a:spLocks noChangeArrowheads="1"/>
          </p:cNvSpPr>
          <p:nvPr/>
        </p:nvSpPr>
        <p:spPr bwMode="auto">
          <a:xfrm>
            <a:off x="781050" y="42116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20" name="Text Box 8"/>
          <p:cNvSpPr txBox="1">
            <a:spLocks noChangeArrowheads="1"/>
          </p:cNvSpPr>
          <p:nvPr/>
        </p:nvSpPr>
        <p:spPr bwMode="auto">
          <a:xfrm>
            <a:off x="781050" y="4770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21" name="Text Box 9"/>
          <p:cNvSpPr txBox="1">
            <a:spLocks noChangeArrowheads="1"/>
          </p:cNvSpPr>
          <p:nvPr/>
        </p:nvSpPr>
        <p:spPr bwMode="auto">
          <a:xfrm>
            <a:off x="781050" y="533717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22" name="Freeform 10"/>
          <p:cNvSpPr>
            <a:spLocks/>
          </p:cNvSpPr>
          <p:nvPr/>
        </p:nvSpPr>
        <p:spPr bwMode="auto">
          <a:xfrm>
            <a:off x="533400" y="3449638"/>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3" name="Freeform 11"/>
          <p:cNvSpPr>
            <a:spLocks/>
          </p:cNvSpPr>
          <p:nvPr/>
        </p:nvSpPr>
        <p:spPr bwMode="auto">
          <a:xfrm>
            <a:off x="542925" y="4024313"/>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4" name="Freeform 12"/>
          <p:cNvSpPr>
            <a:spLocks/>
          </p:cNvSpPr>
          <p:nvPr/>
        </p:nvSpPr>
        <p:spPr bwMode="auto">
          <a:xfrm>
            <a:off x="520700" y="4600575"/>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5" name="Freeform 13"/>
          <p:cNvSpPr>
            <a:spLocks/>
          </p:cNvSpPr>
          <p:nvPr/>
        </p:nvSpPr>
        <p:spPr bwMode="auto">
          <a:xfrm>
            <a:off x="520700" y="5192713"/>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6" name="AutoShape 14"/>
          <p:cNvSpPr>
            <a:spLocks noChangeArrowheads="1"/>
          </p:cNvSpPr>
          <p:nvPr/>
        </p:nvSpPr>
        <p:spPr bwMode="auto">
          <a:xfrm>
            <a:off x="7886700" y="2814638"/>
            <a:ext cx="838200" cy="3030537"/>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27" name="Text Box 15"/>
          <p:cNvSpPr txBox="1">
            <a:spLocks noChangeArrowheads="1"/>
          </p:cNvSpPr>
          <p:nvPr/>
        </p:nvSpPr>
        <p:spPr bwMode="auto">
          <a:xfrm>
            <a:off x="7924800" y="2992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28" name="Text Box 16"/>
          <p:cNvSpPr txBox="1">
            <a:spLocks noChangeArrowheads="1"/>
          </p:cNvSpPr>
          <p:nvPr/>
        </p:nvSpPr>
        <p:spPr bwMode="auto">
          <a:xfrm>
            <a:off x="7924800" y="36195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29" name="Text Box 17"/>
          <p:cNvSpPr txBox="1">
            <a:spLocks noChangeArrowheads="1"/>
          </p:cNvSpPr>
          <p:nvPr/>
        </p:nvSpPr>
        <p:spPr bwMode="auto">
          <a:xfrm>
            <a:off x="7924800" y="417671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30" name="Text Box 18"/>
          <p:cNvSpPr txBox="1">
            <a:spLocks noChangeArrowheads="1"/>
          </p:cNvSpPr>
          <p:nvPr/>
        </p:nvSpPr>
        <p:spPr bwMode="auto">
          <a:xfrm>
            <a:off x="7924800" y="47371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31" name="Text Box 19"/>
          <p:cNvSpPr txBox="1">
            <a:spLocks noChangeArrowheads="1"/>
          </p:cNvSpPr>
          <p:nvPr/>
        </p:nvSpPr>
        <p:spPr bwMode="auto">
          <a:xfrm>
            <a:off x="7924800" y="530225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32" name="Freeform 20"/>
          <p:cNvSpPr>
            <a:spLocks/>
          </p:cNvSpPr>
          <p:nvPr/>
        </p:nvSpPr>
        <p:spPr bwMode="auto">
          <a:xfrm>
            <a:off x="7886700" y="3414713"/>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3" name="Freeform 21"/>
          <p:cNvSpPr>
            <a:spLocks/>
          </p:cNvSpPr>
          <p:nvPr/>
        </p:nvSpPr>
        <p:spPr bwMode="auto">
          <a:xfrm>
            <a:off x="7896225" y="3989388"/>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4" name="Freeform 22"/>
          <p:cNvSpPr>
            <a:spLocks/>
          </p:cNvSpPr>
          <p:nvPr/>
        </p:nvSpPr>
        <p:spPr bwMode="auto">
          <a:xfrm>
            <a:off x="7874000" y="4565650"/>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5" name="Freeform 23"/>
          <p:cNvSpPr>
            <a:spLocks/>
          </p:cNvSpPr>
          <p:nvPr/>
        </p:nvSpPr>
        <p:spPr bwMode="auto">
          <a:xfrm>
            <a:off x="7874000" y="5157788"/>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6" name="Text Box 24"/>
          <p:cNvSpPr txBox="1">
            <a:spLocks noChangeArrowheads="1"/>
          </p:cNvSpPr>
          <p:nvPr/>
        </p:nvSpPr>
        <p:spPr bwMode="auto">
          <a:xfrm>
            <a:off x="395288"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1</a:t>
            </a:r>
          </a:p>
        </p:txBody>
      </p:sp>
      <p:sp>
        <p:nvSpPr>
          <p:cNvPr id="115737" name="AutoShape 25"/>
          <p:cNvSpPr>
            <a:spLocks noChangeArrowheads="1"/>
          </p:cNvSpPr>
          <p:nvPr/>
        </p:nvSpPr>
        <p:spPr bwMode="auto">
          <a:xfrm>
            <a:off x="8034338" y="2317750"/>
            <a:ext cx="685800" cy="557213"/>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38" name="Text Box 26"/>
          <p:cNvSpPr txBox="1">
            <a:spLocks noChangeArrowheads="1"/>
          </p:cNvSpPr>
          <p:nvPr/>
        </p:nvSpPr>
        <p:spPr bwMode="auto">
          <a:xfrm>
            <a:off x="8027988" y="2422525"/>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39" name="AutoShape 27"/>
          <p:cNvSpPr>
            <a:spLocks noChangeArrowheads="1"/>
          </p:cNvSpPr>
          <p:nvPr/>
        </p:nvSpPr>
        <p:spPr bwMode="auto">
          <a:xfrm>
            <a:off x="538163" y="2360613"/>
            <a:ext cx="685800" cy="557212"/>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40" name="Text Box 28"/>
          <p:cNvSpPr txBox="1">
            <a:spLocks noChangeArrowheads="1"/>
          </p:cNvSpPr>
          <p:nvPr/>
        </p:nvSpPr>
        <p:spPr bwMode="auto">
          <a:xfrm>
            <a:off x="558800" y="2481263"/>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41" name="AutoShape 29"/>
          <p:cNvSpPr>
            <a:spLocks noChangeArrowheads="1"/>
          </p:cNvSpPr>
          <p:nvPr/>
        </p:nvSpPr>
        <p:spPr bwMode="auto">
          <a:xfrm flipV="1">
            <a:off x="654050" y="2835275"/>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115742" name="Text Box 30"/>
          <p:cNvSpPr txBox="1">
            <a:spLocks noChangeArrowheads="1"/>
          </p:cNvSpPr>
          <p:nvPr/>
        </p:nvSpPr>
        <p:spPr bwMode="auto">
          <a:xfrm>
            <a:off x="7770813"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2</a:t>
            </a:r>
          </a:p>
        </p:txBody>
      </p:sp>
      <p:sp>
        <p:nvSpPr>
          <p:cNvPr id="115743" name="Text Box 31"/>
          <p:cNvSpPr txBox="1">
            <a:spLocks noChangeArrowheads="1"/>
          </p:cNvSpPr>
          <p:nvPr/>
        </p:nvSpPr>
        <p:spPr bwMode="auto">
          <a:xfrm>
            <a:off x="1357290" y="2357430"/>
            <a:ext cx="3005951" cy="400110"/>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dirty="0">
                <a:solidFill>
                  <a:srgbClr val="333399"/>
                </a:solidFill>
                <a:latin typeface="Arial" charset="0"/>
                <a:ea typeface="黑体" pitchFamily="2" charset="-122"/>
              </a:rPr>
              <a:t>应用数据先传送到应用层</a:t>
            </a:r>
          </a:p>
        </p:txBody>
      </p:sp>
      <p:sp>
        <p:nvSpPr>
          <p:cNvPr id="115744" name="Text Box 32"/>
          <p:cNvSpPr txBox="1">
            <a:spLocks noChangeArrowheads="1"/>
          </p:cNvSpPr>
          <p:nvPr/>
        </p:nvSpPr>
        <p:spPr bwMode="auto">
          <a:xfrm>
            <a:off x="1428728" y="2857496"/>
            <a:ext cx="3485249" cy="369332"/>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dirty="0">
                <a:solidFill>
                  <a:srgbClr val="333399"/>
                </a:solidFill>
                <a:latin typeface="Arial" charset="0"/>
                <a:ea typeface="黑体" pitchFamily="2" charset="-122"/>
              </a:rPr>
              <a:t>加应用层头部，成为应用层</a:t>
            </a:r>
            <a:r>
              <a:rPr kumimoji="1" lang="zh-CN" altLang="en-US" sz="1200" dirty="0">
                <a:solidFill>
                  <a:srgbClr val="333399"/>
                </a:solidFill>
                <a:latin typeface="Arial" charset="0"/>
                <a:ea typeface="黑体" pitchFamily="2" charset="-122"/>
              </a:rPr>
              <a:t> </a:t>
            </a:r>
            <a:r>
              <a:rPr kumimoji="1" lang="en-US" altLang="zh-CN" dirty="0">
                <a:solidFill>
                  <a:srgbClr val="333399"/>
                </a:solidFill>
                <a:latin typeface="Arial" charset="0"/>
                <a:ea typeface="黑体" pitchFamily="2" charset="-122"/>
              </a:rPr>
              <a:t>PDU</a:t>
            </a:r>
          </a:p>
        </p:txBody>
      </p:sp>
      <p:sp>
        <p:nvSpPr>
          <p:cNvPr id="35" name="Rectangle 30"/>
          <p:cNvSpPr>
            <a:spLocks noChangeArrowheads="1"/>
          </p:cNvSpPr>
          <p:nvPr/>
        </p:nvSpPr>
        <p:spPr bwMode="auto">
          <a:xfrm>
            <a:off x="5643570" y="2428868"/>
            <a:ext cx="1862147"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36" name="Rectangle 37"/>
          <p:cNvSpPr>
            <a:spLocks noChangeArrowheads="1"/>
          </p:cNvSpPr>
          <p:nvPr/>
        </p:nvSpPr>
        <p:spPr bwMode="auto">
          <a:xfrm>
            <a:off x="5643570" y="2998787"/>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37" name="Rectangle 34"/>
          <p:cNvSpPr>
            <a:spLocks noChangeArrowheads="1"/>
          </p:cNvSpPr>
          <p:nvPr/>
        </p:nvSpPr>
        <p:spPr bwMode="auto">
          <a:xfrm>
            <a:off x="5138745" y="2998787"/>
            <a:ext cx="504825" cy="358775"/>
          </a:xfrm>
          <a:prstGeom prst="rect">
            <a:avLst/>
          </a:prstGeom>
          <a:solidFill>
            <a:srgbClr val="FF99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5</a:t>
            </a:r>
          </a:p>
        </p:txBody>
      </p:sp>
      <p:sp>
        <p:nvSpPr>
          <p:cNvPr id="38" name="AutoShape 29"/>
          <p:cNvSpPr>
            <a:spLocks noChangeArrowheads="1"/>
          </p:cNvSpPr>
          <p:nvPr/>
        </p:nvSpPr>
        <p:spPr bwMode="auto">
          <a:xfrm flipV="1">
            <a:off x="7232670" y="2643182"/>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39" name="Rectangle 37"/>
          <p:cNvSpPr>
            <a:spLocks noChangeArrowheads="1"/>
          </p:cNvSpPr>
          <p:nvPr/>
        </p:nvSpPr>
        <p:spPr bwMode="auto">
          <a:xfrm>
            <a:off x="5648329" y="3570291"/>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40" name="Rectangle 34"/>
          <p:cNvSpPr>
            <a:spLocks noChangeArrowheads="1"/>
          </p:cNvSpPr>
          <p:nvPr/>
        </p:nvSpPr>
        <p:spPr bwMode="auto">
          <a:xfrm>
            <a:off x="5143504" y="3570291"/>
            <a:ext cx="504825" cy="358775"/>
          </a:xfrm>
          <a:prstGeom prst="rect">
            <a:avLst/>
          </a:prstGeom>
          <a:solidFill>
            <a:srgbClr val="FF99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5</a:t>
            </a:r>
          </a:p>
        </p:txBody>
      </p:sp>
      <p:sp>
        <p:nvSpPr>
          <p:cNvPr id="41" name="AutoShape 29"/>
          <p:cNvSpPr>
            <a:spLocks noChangeArrowheads="1"/>
          </p:cNvSpPr>
          <p:nvPr/>
        </p:nvSpPr>
        <p:spPr bwMode="auto">
          <a:xfrm flipV="1">
            <a:off x="7237429" y="3355977"/>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42" name="Text Box 32"/>
          <p:cNvSpPr txBox="1">
            <a:spLocks noChangeArrowheads="1"/>
          </p:cNvSpPr>
          <p:nvPr/>
        </p:nvSpPr>
        <p:spPr bwMode="auto">
          <a:xfrm>
            <a:off x="1428728" y="3429000"/>
            <a:ext cx="1869423" cy="646331"/>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dirty="0">
                <a:solidFill>
                  <a:srgbClr val="333399"/>
                </a:solidFill>
                <a:latin typeface="Arial" charset="0"/>
                <a:ea typeface="黑体" pitchFamily="2" charset="-122"/>
              </a:rPr>
              <a:t>加传输层头部，</a:t>
            </a:r>
            <a:endParaRPr kumimoji="1" lang="en-US" altLang="zh-CN" dirty="0">
              <a:solidFill>
                <a:srgbClr val="333399"/>
              </a:solidFill>
              <a:latin typeface="Arial" charset="0"/>
              <a:ea typeface="黑体" pitchFamily="2" charset="-122"/>
            </a:endParaRPr>
          </a:p>
          <a:p>
            <a:pPr defTabSz="762000" eaLnBrk="0" hangingPunct="0"/>
            <a:r>
              <a:rPr kumimoji="1" lang="zh-CN" altLang="en-US" dirty="0">
                <a:solidFill>
                  <a:srgbClr val="333399"/>
                </a:solidFill>
                <a:latin typeface="Arial" charset="0"/>
                <a:ea typeface="黑体" pitchFamily="2" charset="-122"/>
              </a:rPr>
              <a:t>成为传输层</a:t>
            </a:r>
            <a:r>
              <a:rPr kumimoji="1" lang="zh-CN" altLang="en-US" sz="1200" dirty="0">
                <a:solidFill>
                  <a:srgbClr val="333399"/>
                </a:solidFill>
                <a:latin typeface="Arial" charset="0"/>
                <a:ea typeface="黑体" pitchFamily="2" charset="-122"/>
              </a:rPr>
              <a:t> </a:t>
            </a:r>
            <a:r>
              <a:rPr kumimoji="1" lang="en-US" altLang="zh-CN" dirty="0">
                <a:solidFill>
                  <a:srgbClr val="333399"/>
                </a:solidFill>
                <a:latin typeface="Arial" charset="0"/>
                <a:ea typeface="黑体" pitchFamily="2" charset="-122"/>
              </a:rPr>
              <a:t>PDU</a:t>
            </a:r>
          </a:p>
        </p:txBody>
      </p:sp>
      <p:sp>
        <p:nvSpPr>
          <p:cNvPr id="43" name="Rectangle 66"/>
          <p:cNvSpPr>
            <a:spLocks noChangeArrowheads="1"/>
          </p:cNvSpPr>
          <p:nvPr/>
        </p:nvSpPr>
        <p:spPr bwMode="auto">
          <a:xfrm>
            <a:off x="4643438" y="3571876"/>
            <a:ext cx="504825" cy="358775"/>
          </a:xfrm>
          <a:prstGeom prst="rect">
            <a:avLst/>
          </a:prstGeom>
          <a:solidFill>
            <a:srgbClr val="FF9900"/>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4</a:t>
            </a:r>
          </a:p>
        </p:txBody>
      </p:sp>
      <p:sp>
        <p:nvSpPr>
          <p:cNvPr id="44" name="Rectangle 70"/>
          <p:cNvSpPr>
            <a:spLocks noChangeArrowheads="1"/>
          </p:cNvSpPr>
          <p:nvPr/>
        </p:nvSpPr>
        <p:spPr bwMode="auto">
          <a:xfrm>
            <a:off x="4138613" y="4143380"/>
            <a:ext cx="504825" cy="358775"/>
          </a:xfrm>
          <a:prstGeom prst="rect">
            <a:avLst/>
          </a:prstGeom>
          <a:solidFill>
            <a:srgbClr val="FFFF99"/>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3</a:t>
            </a:r>
          </a:p>
        </p:txBody>
      </p:sp>
      <p:sp>
        <p:nvSpPr>
          <p:cNvPr id="45" name="AutoShape 29"/>
          <p:cNvSpPr>
            <a:spLocks noChangeArrowheads="1"/>
          </p:cNvSpPr>
          <p:nvPr/>
        </p:nvSpPr>
        <p:spPr bwMode="auto">
          <a:xfrm flipV="1">
            <a:off x="642910" y="3352802"/>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grpSp>
        <p:nvGrpSpPr>
          <p:cNvPr id="51" name="组合 50"/>
          <p:cNvGrpSpPr/>
          <p:nvPr/>
        </p:nvGrpSpPr>
        <p:grpSpPr>
          <a:xfrm>
            <a:off x="4643438" y="4140210"/>
            <a:ext cx="2882899" cy="360360"/>
            <a:chOff x="4643438" y="4140210"/>
            <a:chExt cx="2882899" cy="360360"/>
          </a:xfrm>
        </p:grpSpPr>
        <p:sp>
          <p:nvSpPr>
            <p:cNvPr id="46" name="Rectangle 37"/>
            <p:cNvSpPr>
              <a:spLocks noChangeArrowheads="1"/>
            </p:cNvSpPr>
            <p:nvPr/>
          </p:nvSpPr>
          <p:spPr bwMode="auto">
            <a:xfrm>
              <a:off x="5648329" y="4140210"/>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47" name="Rectangle 34"/>
            <p:cNvSpPr>
              <a:spLocks noChangeArrowheads="1"/>
            </p:cNvSpPr>
            <p:nvPr/>
          </p:nvSpPr>
          <p:spPr bwMode="auto">
            <a:xfrm>
              <a:off x="5143504" y="4140210"/>
              <a:ext cx="504825" cy="358775"/>
            </a:xfrm>
            <a:prstGeom prst="rect">
              <a:avLst/>
            </a:prstGeom>
            <a:solidFill>
              <a:srgbClr val="FF99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5</a:t>
              </a:r>
            </a:p>
          </p:txBody>
        </p:sp>
        <p:sp>
          <p:nvSpPr>
            <p:cNvPr id="49" name="Rectangle 66"/>
            <p:cNvSpPr>
              <a:spLocks noChangeArrowheads="1"/>
            </p:cNvSpPr>
            <p:nvPr/>
          </p:nvSpPr>
          <p:spPr bwMode="auto">
            <a:xfrm>
              <a:off x="4643438" y="4141795"/>
              <a:ext cx="504825" cy="358775"/>
            </a:xfrm>
            <a:prstGeom prst="rect">
              <a:avLst/>
            </a:prstGeom>
            <a:solidFill>
              <a:srgbClr val="FF9900"/>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4</a:t>
              </a:r>
            </a:p>
          </p:txBody>
        </p:sp>
      </p:grpSp>
      <p:sp>
        <p:nvSpPr>
          <p:cNvPr id="50" name="AutoShape 29"/>
          <p:cNvSpPr>
            <a:spLocks noChangeArrowheads="1"/>
          </p:cNvSpPr>
          <p:nvPr/>
        </p:nvSpPr>
        <p:spPr bwMode="auto">
          <a:xfrm flipV="1">
            <a:off x="642910" y="3924306"/>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48" name="AutoShape 29"/>
          <p:cNvSpPr>
            <a:spLocks noChangeArrowheads="1"/>
          </p:cNvSpPr>
          <p:nvPr/>
        </p:nvSpPr>
        <p:spPr bwMode="auto">
          <a:xfrm flipV="1">
            <a:off x="7215206" y="3857628"/>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52" name="Text Box 32"/>
          <p:cNvSpPr txBox="1">
            <a:spLocks noChangeArrowheads="1"/>
          </p:cNvSpPr>
          <p:nvPr/>
        </p:nvSpPr>
        <p:spPr bwMode="auto">
          <a:xfrm>
            <a:off x="1428728" y="4071942"/>
            <a:ext cx="1869423" cy="646331"/>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dirty="0">
                <a:solidFill>
                  <a:srgbClr val="333399"/>
                </a:solidFill>
                <a:latin typeface="Arial" charset="0"/>
                <a:ea typeface="黑体" pitchFamily="2" charset="-122"/>
              </a:rPr>
              <a:t>加网络层头部，</a:t>
            </a:r>
            <a:endParaRPr kumimoji="1" lang="en-US" altLang="zh-CN" dirty="0">
              <a:solidFill>
                <a:srgbClr val="333399"/>
              </a:solidFill>
              <a:latin typeface="Arial" charset="0"/>
              <a:ea typeface="黑体" pitchFamily="2" charset="-122"/>
            </a:endParaRPr>
          </a:p>
          <a:p>
            <a:pPr defTabSz="762000" eaLnBrk="0" hangingPunct="0"/>
            <a:r>
              <a:rPr kumimoji="1" lang="zh-CN" altLang="en-US" dirty="0">
                <a:solidFill>
                  <a:srgbClr val="333399"/>
                </a:solidFill>
                <a:latin typeface="Arial" charset="0"/>
                <a:ea typeface="黑体" pitchFamily="2" charset="-122"/>
              </a:rPr>
              <a:t>成为分组</a:t>
            </a:r>
            <a:endParaRPr kumimoji="1" lang="en-US" altLang="zh-CN" dirty="0">
              <a:solidFill>
                <a:srgbClr val="333399"/>
              </a:solidFill>
              <a:latin typeface="Arial" charset="0"/>
              <a:ea typeface="黑体" pitchFamily="2" charset="-122"/>
            </a:endParaRPr>
          </a:p>
        </p:txBody>
      </p:sp>
      <p:sp>
        <p:nvSpPr>
          <p:cNvPr id="53" name="AutoShape 29"/>
          <p:cNvSpPr>
            <a:spLocks noChangeArrowheads="1"/>
          </p:cNvSpPr>
          <p:nvPr/>
        </p:nvSpPr>
        <p:spPr bwMode="auto">
          <a:xfrm flipV="1">
            <a:off x="642910" y="4495810"/>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54" name="AutoShape 29"/>
          <p:cNvSpPr>
            <a:spLocks noChangeArrowheads="1"/>
          </p:cNvSpPr>
          <p:nvPr/>
        </p:nvSpPr>
        <p:spPr bwMode="auto">
          <a:xfrm flipV="1">
            <a:off x="7215206" y="4424372"/>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grpSp>
        <p:nvGrpSpPr>
          <p:cNvPr id="60" name="组合 59"/>
          <p:cNvGrpSpPr/>
          <p:nvPr/>
        </p:nvGrpSpPr>
        <p:grpSpPr>
          <a:xfrm>
            <a:off x="4143372" y="4781567"/>
            <a:ext cx="3387724" cy="361945"/>
            <a:chOff x="4143372" y="4781567"/>
            <a:chExt cx="3387724" cy="361945"/>
          </a:xfrm>
        </p:grpSpPr>
        <p:sp>
          <p:nvSpPr>
            <p:cNvPr id="55" name="Rectangle 70"/>
            <p:cNvSpPr>
              <a:spLocks noChangeArrowheads="1"/>
            </p:cNvSpPr>
            <p:nvPr/>
          </p:nvSpPr>
          <p:spPr bwMode="auto">
            <a:xfrm>
              <a:off x="4143372" y="4784737"/>
              <a:ext cx="504825" cy="358775"/>
            </a:xfrm>
            <a:prstGeom prst="rect">
              <a:avLst/>
            </a:prstGeom>
            <a:solidFill>
              <a:srgbClr val="FFFF99"/>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3</a:t>
              </a:r>
            </a:p>
          </p:txBody>
        </p:sp>
        <p:grpSp>
          <p:nvGrpSpPr>
            <p:cNvPr id="56" name="组合 55"/>
            <p:cNvGrpSpPr/>
            <p:nvPr/>
          </p:nvGrpSpPr>
          <p:grpSpPr>
            <a:xfrm>
              <a:off x="4648197" y="4781567"/>
              <a:ext cx="2882899" cy="360360"/>
              <a:chOff x="4643438" y="4140210"/>
              <a:chExt cx="2882899" cy="360360"/>
            </a:xfrm>
          </p:grpSpPr>
          <p:sp>
            <p:nvSpPr>
              <p:cNvPr id="57" name="Rectangle 37"/>
              <p:cNvSpPr>
                <a:spLocks noChangeArrowheads="1"/>
              </p:cNvSpPr>
              <p:nvPr/>
            </p:nvSpPr>
            <p:spPr bwMode="auto">
              <a:xfrm>
                <a:off x="5648329" y="4140210"/>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58" name="Rectangle 34"/>
              <p:cNvSpPr>
                <a:spLocks noChangeArrowheads="1"/>
              </p:cNvSpPr>
              <p:nvPr/>
            </p:nvSpPr>
            <p:spPr bwMode="auto">
              <a:xfrm>
                <a:off x="5143504" y="4140210"/>
                <a:ext cx="504825" cy="358775"/>
              </a:xfrm>
              <a:prstGeom prst="rect">
                <a:avLst/>
              </a:prstGeom>
              <a:solidFill>
                <a:srgbClr val="FF99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5</a:t>
                </a:r>
              </a:p>
            </p:txBody>
          </p:sp>
          <p:sp>
            <p:nvSpPr>
              <p:cNvPr id="59" name="Rectangle 66"/>
              <p:cNvSpPr>
                <a:spLocks noChangeArrowheads="1"/>
              </p:cNvSpPr>
              <p:nvPr/>
            </p:nvSpPr>
            <p:spPr bwMode="auto">
              <a:xfrm>
                <a:off x="4643438" y="4141795"/>
                <a:ext cx="504825" cy="358775"/>
              </a:xfrm>
              <a:prstGeom prst="rect">
                <a:avLst/>
              </a:prstGeom>
              <a:solidFill>
                <a:srgbClr val="FF9900"/>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4</a:t>
                </a:r>
              </a:p>
            </p:txBody>
          </p:sp>
        </p:grpSp>
      </p:grpSp>
      <p:sp>
        <p:nvSpPr>
          <p:cNvPr id="61" name="AutoShape 29"/>
          <p:cNvSpPr>
            <a:spLocks noChangeArrowheads="1"/>
          </p:cNvSpPr>
          <p:nvPr/>
        </p:nvSpPr>
        <p:spPr bwMode="auto">
          <a:xfrm flipV="1">
            <a:off x="642910" y="5138752"/>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62" name="Text Box 32"/>
          <p:cNvSpPr txBox="1">
            <a:spLocks noChangeArrowheads="1"/>
          </p:cNvSpPr>
          <p:nvPr/>
        </p:nvSpPr>
        <p:spPr bwMode="auto">
          <a:xfrm>
            <a:off x="1428728" y="4711495"/>
            <a:ext cx="2031325" cy="646331"/>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dirty="0">
                <a:solidFill>
                  <a:srgbClr val="333399"/>
                </a:solidFill>
                <a:latin typeface="Arial" charset="0"/>
                <a:ea typeface="黑体" pitchFamily="2" charset="-122"/>
              </a:rPr>
              <a:t>加数据链路层头、</a:t>
            </a:r>
            <a:endParaRPr kumimoji="1" lang="en-US" altLang="zh-CN" dirty="0">
              <a:solidFill>
                <a:srgbClr val="333399"/>
              </a:solidFill>
              <a:latin typeface="Arial" charset="0"/>
              <a:ea typeface="黑体" pitchFamily="2" charset="-122"/>
            </a:endParaRPr>
          </a:p>
          <a:p>
            <a:pPr defTabSz="762000" eaLnBrk="0" hangingPunct="0"/>
            <a:r>
              <a:rPr kumimoji="1" lang="zh-CN" altLang="en-US" dirty="0">
                <a:solidFill>
                  <a:srgbClr val="333399"/>
                </a:solidFill>
                <a:latin typeface="Arial" charset="0"/>
                <a:ea typeface="黑体" pitchFamily="2" charset="-122"/>
              </a:rPr>
              <a:t>尾部，称为帧</a:t>
            </a:r>
            <a:endParaRPr kumimoji="1" lang="en-US" altLang="zh-CN" dirty="0">
              <a:solidFill>
                <a:srgbClr val="333399"/>
              </a:solidFill>
              <a:latin typeface="Arial" charset="0"/>
              <a:ea typeface="黑体" pitchFamily="2" charset="-122"/>
            </a:endParaRPr>
          </a:p>
        </p:txBody>
      </p:sp>
      <p:sp>
        <p:nvSpPr>
          <p:cNvPr id="63" name="Rectangle 78"/>
          <p:cNvSpPr>
            <a:spLocks noChangeArrowheads="1"/>
          </p:cNvSpPr>
          <p:nvPr/>
        </p:nvSpPr>
        <p:spPr bwMode="auto">
          <a:xfrm>
            <a:off x="7500958" y="4784737"/>
            <a:ext cx="361949" cy="358775"/>
          </a:xfrm>
          <a:prstGeom prst="rect">
            <a:avLst/>
          </a:prstGeom>
          <a:solidFill>
            <a:srgbClr val="CCFF33"/>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T</a:t>
            </a:r>
            <a:r>
              <a:rPr lang="en-US" altLang="zh-CN" b="1" baseline="-25000" dirty="0">
                <a:solidFill>
                  <a:srgbClr val="333399"/>
                </a:solidFill>
                <a:latin typeface="Arial" charset="0"/>
              </a:rPr>
              <a:t>2</a:t>
            </a:r>
          </a:p>
        </p:txBody>
      </p:sp>
      <p:sp>
        <p:nvSpPr>
          <p:cNvPr id="64" name="Rectangle 74"/>
          <p:cNvSpPr>
            <a:spLocks noChangeArrowheads="1"/>
          </p:cNvSpPr>
          <p:nvPr/>
        </p:nvSpPr>
        <p:spPr bwMode="auto">
          <a:xfrm>
            <a:off x="3643306" y="4786322"/>
            <a:ext cx="500066" cy="358775"/>
          </a:xfrm>
          <a:prstGeom prst="rect">
            <a:avLst/>
          </a:prstGeom>
          <a:solidFill>
            <a:srgbClr val="66FF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2</a:t>
            </a:r>
          </a:p>
        </p:txBody>
      </p:sp>
      <p:sp>
        <p:nvSpPr>
          <p:cNvPr id="65" name="Rectangle 35"/>
          <p:cNvSpPr>
            <a:spLocks noChangeArrowheads="1"/>
          </p:cNvSpPr>
          <p:nvPr/>
        </p:nvSpPr>
        <p:spPr bwMode="auto">
          <a:xfrm>
            <a:off x="2357422" y="5373688"/>
            <a:ext cx="5500726" cy="358775"/>
          </a:xfrm>
          <a:prstGeom prst="rect">
            <a:avLst/>
          </a:prstGeom>
          <a:solidFill>
            <a:srgbClr val="CCECFF"/>
          </a:solidFill>
          <a:ln w="9525">
            <a:solidFill>
              <a:schemeClr val="tx1"/>
            </a:solidFill>
            <a:miter lim="800000"/>
            <a:headEnd/>
            <a:tailEnd/>
          </a:ln>
          <a:effectLst/>
        </p:spPr>
        <p:txBody>
          <a:bodyPr wrap="none" anchor="ctr"/>
          <a:lstStyle/>
          <a:p>
            <a:pPr algn="ctr"/>
            <a:r>
              <a:rPr lang="en-US" altLang="zh-CN" sz="2000" dirty="0">
                <a:solidFill>
                  <a:srgbClr val="333399"/>
                </a:solidFill>
                <a:latin typeface="Arial" charset="0"/>
                <a:ea typeface="黑体" pitchFamily="2" charset="-122"/>
              </a:rPr>
              <a:t>10100110100101  </a:t>
            </a:r>
            <a:r>
              <a:rPr lang="zh-CN" altLang="en-US" sz="2000" dirty="0">
                <a:solidFill>
                  <a:srgbClr val="333399"/>
                </a:solidFill>
                <a:latin typeface="Arial" charset="0"/>
                <a:ea typeface="黑体" pitchFamily="2" charset="-122"/>
              </a:rPr>
              <a:t>比  特  流  </a:t>
            </a:r>
            <a:r>
              <a:rPr lang="en-US" altLang="zh-CN" sz="2000" dirty="0">
                <a:solidFill>
                  <a:srgbClr val="333399"/>
                </a:solidFill>
                <a:latin typeface="Arial" charset="0"/>
                <a:ea typeface="黑体" pitchFamily="2" charset="-122"/>
              </a:rPr>
              <a:t>110101110101</a:t>
            </a:r>
          </a:p>
        </p:txBody>
      </p:sp>
      <p:sp>
        <p:nvSpPr>
          <p:cNvPr id="66" name="AutoShape 29"/>
          <p:cNvSpPr>
            <a:spLocks noChangeArrowheads="1"/>
          </p:cNvSpPr>
          <p:nvPr/>
        </p:nvSpPr>
        <p:spPr bwMode="auto">
          <a:xfrm flipV="1">
            <a:off x="7215206" y="5067314"/>
            <a:ext cx="196850" cy="361950"/>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4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6"/>
                                        </p:tgtEl>
                                        <p:attrNameLst>
                                          <p:attrName>style.visibility</p:attrName>
                                        </p:attrNameLst>
                                      </p:cBhvr>
                                      <p:to>
                                        <p:strVal val="visible"/>
                                      </p:to>
                                    </p:set>
                                  </p:childTnLst>
                                </p:cTn>
                              </p:par>
                            </p:childTnLst>
                          </p:cTn>
                        </p:par>
                        <p:par>
                          <p:cTn id="10" fill="hold">
                            <p:stCondLst>
                              <p:cond delay="0"/>
                            </p:stCondLst>
                            <p:childTnLst>
                              <p:par>
                                <p:cTn id="11" presetID="22" presetClass="entr" presetSubtype="1" fill="hold" grpId="0" nodeType="afterEffect">
                                  <p:stCondLst>
                                    <p:cond delay="0"/>
                                  </p:stCondLst>
                                  <p:childTnLst>
                                    <p:set>
                                      <p:cBhvr>
                                        <p:cTn id="12" dur="1" fill="hold">
                                          <p:stCondLst>
                                            <p:cond delay="0"/>
                                          </p:stCondLst>
                                        </p:cTn>
                                        <p:tgtEl>
                                          <p:spTgt spid="115741"/>
                                        </p:tgtEl>
                                        <p:attrNameLst>
                                          <p:attrName>style.visibility</p:attrName>
                                        </p:attrNameLst>
                                      </p:cBhvr>
                                      <p:to>
                                        <p:strVal val="visible"/>
                                      </p:to>
                                    </p:set>
                                    <p:animEffect transition="in" filter="wipe(up)">
                                      <p:cBhvr>
                                        <p:cTn id="13" dur="1000"/>
                                        <p:tgtEl>
                                          <p:spTgt spid="115741"/>
                                        </p:tgtEl>
                                      </p:cBhvr>
                                    </p:animEffect>
                                  </p:childTnLst>
                                </p:cTn>
                              </p:par>
                            </p:childTnLst>
                          </p:cTn>
                        </p:par>
                        <p:par>
                          <p:cTn id="14" fill="hold">
                            <p:stCondLst>
                              <p:cond delay="1000"/>
                            </p:stCondLst>
                            <p:childTnLst>
                              <p:par>
                                <p:cTn id="15" presetID="22" presetClass="entr" presetSubtype="1" fill="hold" grpId="0" nodeType="after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wipe(up)">
                                      <p:cBhvr>
                                        <p:cTn id="17" dur="10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15744"/>
                                        </p:tgtEl>
                                        <p:attrNameLst>
                                          <p:attrName>style.visibility</p:attrName>
                                        </p:attrNameLst>
                                      </p:cBhvr>
                                      <p:to>
                                        <p:strVal val="visible"/>
                                      </p:to>
                                    </p:set>
                                  </p:childTnLst>
                                </p:cTn>
                              </p:par>
                              <p:par>
                                <p:cTn id="22" presetID="3" presetClass="entr" presetSubtype="10" fill="hold" grpId="0" nodeType="with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blinds(horizontal)">
                                      <p:cBhvr>
                                        <p:cTn id="24" dur="500"/>
                                        <p:tgtEl>
                                          <p:spTgt spid="3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45"/>
                                        </p:tgtEl>
                                        <p:attrNameLst>
                                          <p:attrName>style.visibility</p:attrName>
                                        </p:attrNameLst>
                                      </p:cBhvr>
                                      <p:to>
                                        <p:strVal val="visible"/>
                                      </p:to>
                                    </p:set>
                                    <p:animEffect transition="in" filter="wipe(up)">
                                      <p:cBhvr>
                                        <p:cTn id="29" dur="1000"/>
                                        <p:tgtEl>
                                          <p:spTgt spid="45"/>
                                        </p:tgtEl>
                                      </p:cBhvr>
                                    </p:animEffect>
                                  </p:childTnLst>
                                </p:cTn>
                              </p:par>
                            </p:childTnLst>
                          </p:cTn>
                        </p:par>
                        <p:par>
                          <p:cTn id="30" fill="hold">
                            <p:stCondLst>
                              <p:cond delay="1000"/>
                            </p:stCondLst>
                            <p:childTnLst>
                              <p:par>
                                <p:cTn id="31" presetID="22" presetClass="entr" presetSubtype="1" fill="hold" grpId="0" nodeType="after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wipe(up)">
                                      <p:cBhvr>
                                        <p:cTn id="33" dur="1000"/>
                                        <p:tgtEl>
                                          <p:spTgt spid="41"/>
                                        </p:tgtEl>
                                      </p:cBhvr>
                                    </p:animEffect>
                                  </p:childTnLst>
                                </p:cTn>
                              </p:par>
                            </p:childTnLst>
                          </p:cTn>
                        </p:par>
                        <p:par>
                          <p:cTn id="34" fill="hold">
                            <p:stCondLst>
                              <p:cond delay="2000"/>
                            </p:stCondLst>
                            <p:childTnLst>
                              <p:par>
                                <p:cTn id="35" presetID="1" presetClass="entr" presetSubtype="0" fill="hold" grpId="0" nodeType="afterEffect">
                                  <p:stCondLst>
                                    <p:cond delay="0"/>
                                  </p:stCondLst>
                                  <p:childTnLst>
                                    <p:set>
                                      <p:cBhvr>
                                        <p:cTn id="36" dur="1" fill="hold">
                                          <p:stCondLst>
                                            <p:cond delay="0"/>
                                          </p:stCondLst>
                                        </p:cTn>
                                        <p:tgtEl>
                                          <p:spTgt spid="3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par>
                                <p:cTn id="43" presetID="3" presetClass="entr" presetSubtype="1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animEffect transition="in" filter="blinds(horizontal)">
                                      <p:cBhvr>
                                        <p:cTn id="45" dur="500"/>
                                        <p:tgtEl>
                                          <p:spTgt spid="43"/>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50"/>
                                        </p:tgtEl>
                                        <p:attrNameLst>
                                          <p:attrName>style.visibility</p:attrName>
                                        </p:attrNameLst>
                                      </p:cBhvr>
                                      <p:to>
                                        <p:strVal val="visible"/>
                                      </p:to>
                                    </p:set>
                                    <p:animEffect transition="in" filter="wipe(up)">
                                      <p:cBhvr>
                                        <p:cTn id="50" dur="1000"/>
                                        <p:tgtEl>
                                          <p:spTgt spid="50"/>
                                        </p:tgtEl>
                                      </p:cBhvr>
                                    </p:animEffect>
                                  </p:childTnLst>
                                </p:cTn>
                              </p:par>
                            </p:childTnLst>
                          </p:cTn>
                        </p:par>
                        <p:par>
                          <p:cTn id="51" fill="hold">
                            <p:stCondLst>
                              <p:cond delay="1000"/>
                            </p:stCondLst>
                            <p:childTnLst>
                              <p:par>
                                <p:cTn id="52" presetID="22" presetClass="entr" presetSubtype="1" fill="hold" grpId="0" nodeType="afterEffect">
                                  <p:stCondLst>
                                    <p:cond delay="0"/>
                                  </p:stCondLst>
                                  <p:childTnLst>
                                    <p:set>
                                      <p:cBhvr>
                                        <p:cTn id="53" dur="1" fill="hold">
                                          <p:stCondLst>
                                            <p:cond delay="0"/>
                                          </p:stCondLst>
                                        </p:cTn>
                                        <p:tgtEl>
                                          <p:spTgt spid="48"/>
                                        </p:tgtEl>
                                        <p:attrNameLst>
                                          <p:attrName>style.visibility</p:attrName>
                                        </p:attrNameLst>
                                      </p:cBhvr>
                                      <p:to>
                                        <p:strVal val="visible"/>
                                      </p:to>
                                    </p:set>
                                    <p:animEffect transition="in" filter="wipe(up)">
                                      <p:cBhvr>
                                        <p:cTn id="54" dur="1000"/>
                                        <p:tgtEl>
                                          <p:spTgt spid="48"/>
                                        </p:tgtEl>
                                      </p:cBhvr>
                                    </p:animEffect>
                                  </p:childTnLst>
                                </p:cTn>
                              </p:par>
                              <p:par>
                                <p:cTn id="55" presetID="1" presetClass="entr" presetSubtype="0" fill="hold" nodeType="with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44"/>
                                        </p:tgtEl>
                                        <p:attrNameLst>
                                          <p:attrName>style.visibility</p:attrName>
                                        </p:attrNameLst>
                                      </p:cBhvr>
                                      <p:to>
                                        <p:strVal val="visible"/>
                                      </p:to>
                                    </p:set>
                                    <p:animEffect transition="in" filter="blinds(horizontal)">
                                      <p:cBhvr>
                                        <p:cTn id="61" dur="500"/>
                                        <p:tgtEl>
                                          <p:spTgt spid="44"/>
                                        </p:tgtEl>
                                      </p:cBhvr>
                                    </p:animEffect>
                                  </p:childTnLst>
                                </p:cTn>
                              </p:par>
                              <p:par>
                                <p:cTn id="62" presetID="1" presetClass="entr" presetSubtype="0" fill="hold" grpId="0" nodeType="withEffect">
                                  <p:stCondLst>
                                    <p:cond delay="0"/>
                                  </p:stCondLst>
                                  <p:childTnLst>
                                    <p:set>
                                      <p:cBhvr>
                                        <p:cTn id="63" dur="1" fill="hold">
                                          <p:stCondLst>
                                            <p:cond delay="0"/>
                                          </p:stCondLst>
                                        </p:cTn>
                                        <p:tgtEl>
                                          <p:spTgt spid="5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grpId="0" nodeType="clickEffect">
                                  <p:stCondLst>
                                    <p:cond delay="0"/>
                                  </p:stCondLst>
                                  <p:childTnLst>
                                    <p:set>
                                      <p:cBhvr>
                                        <p:cTn id="67" dur="1" fill="hold">
                                          <p:stCondLst>
                                            <p:cond delay="0"/>
                                          </p:stCondLst>
                                        </p:cTn>
                                        <p:tgtEl>
                                          <p:spTgt spid="53"/>
                                        </p:tgtEl>
                                        <p:attrNameLst>
                                          <p:attrName>style.visibility</p:attrName>
                                        </p:attrNameLst>
                                      </p:cBhvr>
                                      <p:to>
                                        <p:strVal val="visible"/>
                                      </p:to>
                                    </p:set>
                                    <p:animEffect transition="in" filter="wipe(up)">
                                      <p:cBhvr>
                                        <p:cTn id="68" dur="1000"/>
                                        <p:tgtEl>
                                          <p:spTgt spid="53"/>
                                        </p:tgtEl>
                                      </p:cBhvr>
                                    </p:animEffect>
                                  </p:childTnLst>
                                </p:cTn>
                              </p:par>
                            </p:childTnLst>
                          </p:cTn>
                        </p:par>
                        <p:par>
                          <p:cTn id="69" fill="hold">
                            <p:stCondLst>
                              <p:cond delay="1000"/>
                            </p:stCondLst>
                            <p:childTnLst>
                              <p:par>
                                <p:cTn id="70" presetID="22" presetClass="entr" presetSubtype="1" fill="hold" grpId="0" nodeType="afterEffect">
                                  <p:stCondLst>
                                    <p:cond delay="0"/>
                                  </p:stCondLst>
                                  <p:childTnLst>
                                    <p:set>
                                      <p:cBhvr>
                                        <p:cTn id="71" dur="1" fill="hold">
                                          <p:stCondLst>
                                            <p:cond delay="0"/>
                                          </p:stCondLst>
                                        </p:cTn>
                                        <p:tgtEl>
                                          <p:spTgt spid="54"/>
                                        </p:tgtEl>
                                        <p:attrNameLst>
                                          <p:attrName>style.visibility</p:attrName>
                                        </p:attrNameLst>
                                      </p:cBhvr>
                                      <p:to>
                                        <p:strVal val="visible"/>
                                      </p:to>
                                    </p:set>
                                    <p:animEffect transition="in" filter="wipe(up)">
                                      <p:cBhvr>
                                        <p:cTn id="72" dur="1000"/>
                                        <p:tgtEl>
                                          <p:spTgt spid="54"/>
                                        </p:tgtEl>
                                      </p:cBhvr>
                                    </p:animEffect>
                                  </p:childTnLst>
                                </p:cTn>
                              </p:par>
                              <p:par>
                                <p:cTn id="73" presetID="1" presetClass="entr" presetSubtype="0" fill="hold" nodeType="withEffect">
                                  <p:stCondLst>
                                    <p:cond delay="0"/>
                                  </p:stCondLst>
                                  <p:childTnLst>
                                    <p:set>
                                      <p:cBhvr>
                                        <p:cTn id="74" dur="1" fill="hold">
                                          <p:stCondLst>
                                            <p:cond delay="0"/>
                                          </p:stCondLst>
                                        </p:cTn>
                                        <p:tgtEl>
                                          <p:spTgt spid="6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2"/>
                                        </p:tgtEl>
                                        <p:attrNameLst>
                                          <p:attrName>style.visibility</p:attrName>
                                        </p:attrNameLst>
                                      </p:cBhvr>
                                      <p:to>
                                        <p:strVal val="visible"/>
                                      </p:to>
                                    </p:set>
                                  </p:childTnLst>
                                </p:cTn>
                              </p:par>
                              <p:par>
                                <p:cTn id="79" presetID="3" presetClass="entr" presetSubtype="10" fill="hold" grpId="0" nodeType="withEffect">
                                  <p:stCondLst>
                                    <p:cond delay="0"/>
                                  </p:stCondLst>
                                  <p:childTnLst>
                                    <p:set>
                                      <p:cBhvr>
                                        <p:cTn id="80" dur="1" fill="hold">
                                          <p:stCondLst>
                                            <p:cond delay="0"/>
                                          </p:stCondLst>
                                        </p:cTn>
                                        <p:tgtEl>
                                          <p:spTgt spid="64"/>
                                        </p:tgtEl>
                                        <p:attrNameLst>
                                          <p:attrName>style.visibility</p:attrName>
                                        </p:attrNameLst>
                                      </p:cBhvr>
                                      <p:to>
                                        <p:strVal val="visible"/>
                                      </p:to>
                                    </p:set>
                                    <p:animEffect transition="in" filter="blinds(horizontal)">
                                      <p:cBhvr>
                                        <p:cTn id="81" dur="500"/>
                                        <p:tgtEl>
                                          <p:spTgt spid="64"/>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63"/>
                                        </p:tgtEl>
                                        <p:attrNameLst>
                                          <p:attrName>style.visibility</p:attrName>
                                        </p:attrNameLst>
                                      </p:cBhvr>
                                      <p:to>
                                        <p:strVal val="visible"/>
                                      </p:to>
                                    </p:set>
                                    <p:animEffect transition="in" filter="blinds(horizontal)">
                                      <p:cBhvr>
                                        <p:cTn id="84" dur="500"/>
                                        <p:tgtEl>
                                          <p:spTgt spid="63"/>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1" fill="hold" grpId="0" nodeType="clickEffect">
                                  <p:stCondLst>
                                    <p:cond delay="0"/>
                                  </p:stCondLst>
                                  <p:childTnLst>
                                    <p:set>
                                      <p:cBhvr>
                                        <p:cTn id="88" dur="1" fill="hold">
                                          <p:stCondLst>
                                            <p:cond delay="0"/>
                                          </p:stCondLst>
                                        </p:cTn>
                                        <p:tgtEl>
                                          <p:spTgt spid="61"/>
                                        </p:tgtEl>
                                        <p:attrNameLst>
                                          <p:attrName>style.visibility</p:attrName>
                                        </p:attrNameLst>
                                      </p:cBhvr>
                                      <p:to>
                                        <p:strVal val="visible"/>
                                      </p:to>
                                    </p:set>
                                    <p:animEffect transition="in" filter="wipe(up)">
                                      <p:cBhvr>
                                        <p:cTn id="89" dur="1000"/>
                                        <p:tgtEl>
                                          <p:spTgt spid="61"/>
                                        </p:tgtEl>
                                      </p:cBhvr>
                                    </p:animEffect>
                                  </p:childTnLst>
                                </p:cTn>
                              </p:par>
                            </p:childTnLst>
                          </p:cTn>
                        </p:par>
                        <p:par>
                          <p:cTn id="90" fill="hold">
                            <p:stCondLst>
                              <p:cond delay="1000"/>
                            </p:stCondLst>
                            <p:childTnLst>
                              <p:par>
                                <p:cTn id="91" presetID="1" presetClass="entr" presetSubtype="0" fill="hold" grpId="0" nodeType="afterEffect">
                                  <p:stCondLst>
                                    <p:cond delay="0"/>
                                  </p:stCondLst>
                                  <p:childTnLst>
                                    <p:set>
                                      <p:cBhvr>
                                        <p:cTn id="92" dur="1" fill="hold">
                                          <p:stCondLst>
                                            <p:cond delay="0"/>
                                          </p:stCondLst>
                                        </p:cTn>
                                        <p:tgtEl>
                                          <p:spTgt spid="65"/>
                                        </p:tgtEl>
                                        <p:attrNameLst>
                                          <p:attrName>style.visibility</p:attrName>
                                        </p:attrNameLst>
                                      </p:cBhvr>
                                      <p:to>
                                        <p:strVal val="visible"/>
                                      </p:to>
                                    </p:set>
                                  </p:childTnLst>
                                </p:cTn>
                              </p:par>
                            </p:childTnLst>
                          </p:cTn>
                        </p:par>
                        <p:par>
                          <p:cTn id="93" fill="hold">
                            <p:stCondLst>
                              <p:cond delay="1000"/>
                            </p:stCondLst>
                            <p:childTnLst>
                              <p:par>
                                <p:cTn id="94" presetID="22" presetClass="entr" presetSubtype="1" fill="hold" grpId="0" nodeType="afterEffect">
                                  <p:stCondLst>
                                    <p:cond delay="0"/>
                                  </p:stCondLst>
                                  <p:childTnLst>
                                    <p:set>
                                      <p:cBhvr>
                                        <p:cTn id="95" dur="1" fill="hold">
                                          <p:stCondLst>
                                            <p:cond delay="0"/>
                                          </p:stCondLst>
                                        </p:cTn>
                                        <p:tgtEl>
                                          <p:spTgt spid="66"/>
                                        </p:tgtEl>
                                        <p:attrNameLst>
                                          <p:attrName>style.visibility</p:attrName>
                                        </p:attrNameLst>
                                      </p:cBhvr>
                                      <p:to>
                                        <p:strVal val="visible"/>
                                      </p:to>
                                    </p:set>
                                    <p:animEffect transition="in" filter="wipe(up)">
                                      <p:cBhvr>
                                        <p:cTn id="96" dur="10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41" grpId="0" animBg="1"/>
      <p:bldP spid="115743" grpId="0"/>
      <p:bldP spid="115744" grpId="0"/>
      <p:bldP spid="36" grpId="0" animBg="1"/>
      <p:bldP spid="37" grpId="0" animBg="1"/>
      <p:bldP spid="38" grpId="0" animBg="1"/>
      <p:bldP spid="39" grpId="0" animBg="1"/>
      <p:bldP spid="40" grpId="0" animBg="1"/>
      <p:bldP spid="41" grpId="0" animBg="1"/>
      <p:bldP spid="42" grpId="0"/>
      <p:bldP spid="43" grpId="0" animBg="1"/>
      <p:bldP spid="44" grpId="0" animBg="1"/>
      <p:bldP spid="45" grpId="0" animBg="1"/>
      <p:bldP spid="50" grpId="0" animBg="1"/>
      <p:bldP spid="48" grpId="0" animBg="1"/>
      <p:bldP spid="52" grpId="0"/>
      <p:bldP spid="53" grpId="0" animBg="1"/>
      <p:bldP spid="54" grpId="0" animBg="1"/>
      <p:bldP spid="61" grpId="0" animBg="1"/>
      <p:bldP spid="62" grpId="0"/>
      <p:bldP spid="63" grpId="0" animBg="1"/>
      <p:bldP spid="64" grpId="0" animBg="1"/>
      <p:bldP spid="65" grpId="0" animBg="1"/>
      <p:bldP spid="6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algn="ctr"/>
            <a:r>
              <a:rPr lang="zh-CN" altLang="en-US" dirty="0"/>
              <a:t>计算机</a:t>
            </a:r>
            <a:r>
              <a:rPr lang="zh-CN" altLang="en-US" sz="2400" dirty="0"/>
              <a:t> </a:t>
            </a:r>
            <a:r>
              <a:rPr lang="en-US" altLang="zh-CN" dirty="0"/>
              <a:t>1</a:t>
            </a:r>
            <a:r>
              <a:rPr lang="en-US" altLang="zh-CN" sz="2400" dirty="0"/>
              <a:t> </a:t>
            </a:r>
            <a:r>
              <a:rPr lang="zh-CN" altLang="en-US" dirty="0"/>
              <a:t>向计算机</a:t>
            </a:r>
            <a:r>
              <a:rPr lang="zh-CN" altLang="en-US" sz="2400" dirty="0"/>
              <a:t> </a:t>
            </a:r>
            <a:r>
              <a:rPr lang="en-US" altLang="zh-CN" dirty="0"/>
              <a:t>2</a:t>
            </a:r>
            <a:r>
              <a:rPr lang="en-US" altLang="zh-CN" sz="2400" dirty="0"/>
              <a:t> </a:t>
            </a:r>
            <a:r>
              <a:rPr lang="zh-CN" altLang="en-US" dirty="0"/>
              <a:t>发送数据</a:t>
            </a:r>
            <a:br>
              <a:rPr lang="en-US" altLang="zh-CN" dirty="0"/>
            </a:br>
            <a:r>
              <a:rPr lang="en-US" altLang="zh-CN" dirty="0"/>
              <a:t> (</a:t>
            </a:r>
            <a:r>
              <a:rPr lang="zh-CN" altLang="en-US" dirty="0"/>
              <a:t>数据的封装与拆封</a:t>
            </a:r>
            <a:r>
              <a:rPr lang="en-US" altLang="zh-CN" dirty="0"/>
              <a:t>)</a:t>
            </a:r>
            <a:r>
              <a:rPr lang="zh-CN" altLang="en-US" dirty="0"/>
              <a:t> </a:t>
            </a:r>
          </a:p>
        </p:txBody>
      </p:sp>
      <p:sp>
        <p:nvSpPr>
          <p:cNvPr id="115715" name="AutoShape 3"/>
          <p:cNvSpPr>
            <a:spLocks noChangeArrowheads="1"/>
          </p:cNvSpPr>
          <p:nvPr/>
        </p:nvSpPr>
        <p:spPr bwMode="auto">
          <a:xfrm rot="-5400000">
            <a:off x="4374356" y="1532732"/>
            <a:ext cx="417513" cy="8991600"/>
          </a:xfrm>
          <a:prstGeom prst="can">
            <a:avLst>
              <a:gd name="adj" fmla="val 48656"/>
            </a:avLst>
          </a:prstGeom>
          <a:gradFill rotWithShape="0">
            <a:gsLst>
              <a:gs pos="0">
                <a:srgbClr val="EAEAEA">
                  <a:gamma/>
                  <a:shade val="73333"/>
                  <a:invGamma/>
                </a:srgbClr>
              </a:gs>
              <a:gs pos="50000">
                <a:srgbClr val="EAEAEA"/>
              </a:gs>
              <a:gs pos="100000">
                <a:srgbClr val="EAEAEA">
                  <a:gamma/>
                  <a:shade val="73333"/>
                  <a:invGamma/>
                </a:srgbClr>
              </a:gs>
            </a:gsLst>
            <a:lin ang="5400000" scaled="1"/>
          </a:gradFill>
          <a:ln w="19050">
            <a:solidFill>
              <a:schemeClr val="tx1"/>
            </a:solidFill>
            <a:round/>
            <a:headEnd type="none" w="sm" len="lg"/>
            <a:tailEnd type="none" w="sm" len="lg"/>
          </a:ln>
          <a:effectLst/>
        </p:spPr>
        <p:txBody>
          <a:bodyPr wrap="none" anchor="ctr"/>
          <a:lstStyle/>
          <a:p>
            <a:endParaRPr lang="zh-CN" altLang="en-US"/>
          </a:p>
        </p:txBody>
      </p:sp>
      <p:sp>
        <p:nvSpPr>
          <p:cNvPr id="115716" name="AutoShape 4"/>
          <p:cNvSpPr>
            <a:spLocks noChangeArrowheads="1"/>
          </p:cNvSpPr>
          <p:nvPr/>
        </p:nvSpPr>
        <p:spPr bwMode="auto">
          <a:xfrm>
            <a:off x="533400" y="2847975"/>
            <a:ext cx="838200" cy="2997200"/>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17" name="Text Box 5"/>
          <p:cNvSpPr txBox="1">
            <a:spLocks noChangeArrowheads="1"/>
          </p:cNvSpPr>
          <p:nvPr/>
        </p:nvSpPr>
        <p:spPr bwMode="auto">
          <a:xfrm>
            <a:off x="781050" y="302736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18" name="Text Box 6"/>
          <p:cNvSpPr txBox="1">
            <a:spLocks noChangeArrowheads="1"/>
          </p:cNvSpPr>
          <p:nvPr/>
        </p:nvSpPr>
        <p:spPr bwMode="auto">
          <a:xfrm>
            <a:off x="781050" y="365442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19" name="Text Box 7"/>
          <p:cNvSpPr txBox="1">
            <a:spLocks noChangeArrowheads="1"/>
          </p:cNvSpPr>
          <p:nvPr/>
        </p:nvSpPr>
        <p:spPr bwMode="auto">
          <a:xfrm>
            <a:off x="781050" y="42116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20" name="Text Box 8"/>
          <p:cNvSpPr txBox="1">
            <a:spLocks noChangeArrowheads="1"/>
          </p:cNvSpPr>
          <p:nvPr/>
        </p:nvSpPr>
        <p:spPr bwMode="auto">
          <a:xfrm>
            <a:off x="781050" y="4770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21" name="Text Box 9"/>
          <p:cNvSpPr txBox="1">
            <a:spLocks noChangeArrowheads="1"/>
          </p:cNvSpPr>
          <p:nvPr/>
        </p:nvSpPr>
        <p:spPr bwMode="auto">
          <a:xfrm>
            <a:off x="781050" y="533717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22" name="Freeform 10"/>
          <p:cNvSpPr>
            <a:spLocks/>
          </p:cNvSpPr>
          <p:nvPr/>
        </p:nvSpPr>
        <p:spPr bwMode="auto">
          <a:xfrm>
            <a:off x="533400" y="3449638"/>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3" name="Freeform 11"/>
          <p:cNvSpPr>
            <a:spLocks/>
          </p:cNvSpPr>
          <p:nvPr/>
        </p:nvSpPr>
        <p:spPr bwMode="auto">
          <a:xfrm>
            <a:off x="542925" y="4024313"/>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4" name="Freeform 12"/>
          <p:cNvSpPr>
            <a:spLocks/>
          </p:cNvSpPr>
          <p:nvPr/>
        </p:nvSpPr>
        <p:spPr bwMode="auto">
          <a:xfrm>
            <a:off x="520700" y="4600575"/>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5" name="Freeform 13"/>
          <p:cNvSpPr>
            <a:spLocks/>
          </p:cNvSpPr>
          <p:nvPr/>
        </p:nvSpPr>
        <p:spPr bwMode="auto">
          <a:xfrm>
            <a:off x="520700" y="5192713"/>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6" name="AutoShape 14"/>
          <p:cNvSpPr>
            <a:spLocks noChangeArrowheads="1"/>
          </p:cNvSpPr>
          <p:nvPr/>
        </p:nvSpPr>
        <p:spPr bwMode="auto">
          <a:xfrm>
            <a:off x="7886700" y="2814638"/>
            <a:ext cx="838200" cy="3030537"/>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27" name="Text Box 15"/>
          <p:cNvSpPr txBox="1">
            <a:spLocks noChangeArrowheads="1"/>
          </p:cNvSpPr>
          <p:nvPr/>
        </p:nvSpPr>
        <p:spPr bwMode="auto">
          <a:xfrm>
            <a:off x="7924800" y="2992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28" name="Text Box 16"/>
          <p:cNvSpPr txBox="1">
            <a:spLocks noChangeArrowheads="1"/>
          </p:cNvSpPr>
          <p:nvPr/>
        </p:nvSpPr>
        <p:spPr bwMode="auto">
          <a:xfrm>
            <a:off x="7924800" y="36195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29" name="Text Box 17"/>
          <p:cNvSpPr txBox="1">
            <a:spLocks noChangeArrowheads="1"/>
          </p:cNvSpPr>
          <p:nvPr/>
        </p:nvSpPr>
        <p:spPr bwMode="auto">
          <a:xfrm>
            <a:off x="7924800" y="417671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30" name="Text Box 18"/>
          <p:cNvSpPr txBox="1">
            <a:spLocks noChangeArrowheads="1"/>
          </p:cNvSpPr>
          <p:nvPr/>
        </p:nvSpPr>
        <p:spPr bwMode="auto">
          <a:xfrm>
            <a:off x="7924800" y="47371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31" name="Text Box 19"/>
          <p:cNvSpPr txBox="1">
            <a:spLocks noChangeArrowheads="1"/>
          </p:cNvSpPr>
          <p:nvPr/>
        </p:nvSpPr>
        <p:spPr bwMode="auto">
          <a:xfrm>
            <a:off x="7924800" y="530225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32" name="Freeform 20"/>
          <p:cNvSpPr>
            <a:spLocks/>
          </p:cNvSpPr>
          <p:nvPr/>
        </p:nvSpPr>
        <p:spPr bwMode="auto">
          <a:xfrm>
            <a:off x="7886700" y="3414713"/>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3" name="Freeform 21"/>
          <p:cNvSpPr>
            <a:spLocks/>
          </p:cNvSpPr>
          <p:nvPr/>
        </p:nvSpPr>
        <p:spPr bwMode="auto">
          <a:xfrm>
            <a:off x="7896225" y="3989388"/>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4" name="Freeform 22"/>
          <p:cNvSpPr>
            <a:spLocks/>
          </p:cNvSpPr>
          <p:nvPr/>
        </p:nvSpPr>
        <p:spPr bwMode="auto">
          <a:xfrm>
            <a:off x="7874000" y="4565650"/>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5" name="Freeform 23"/>
          <p:cNvSpPr>
            <a:spLocks/>
          </p:cNvSpPr>
          <p:nvPr/>
        </p:nvSpPr>
        <p:spPr bwMode="auto">
          <a:xfrm>
            <a:off x="7874000" y="5157788"/>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6" name="Text Box 24"/>
          <p:cNvSpPr txBox="1">
            <a:spLocks noChangeArrowheads="1"/>
          </p:cNvSpPr>
          <p:nvPr/>
        </p:nvSpPr>
        <p:spPr bwMode="auto">
          <a:xfrm>
            <a:off x="395288"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1</a:t>
            </a:r>
          </a:p>
        </p:txBody>
      </p:sp>
      <p:sp>
        <p:nvSpPr>
          <p:cNvPr id="115737" name="AutoShape 25"/>
          <p:cNvSpPr>
            <a:spLocks noChangeArrowheads="1"/>
          </p:cNvSpPr>
          <p:nvPr/>
        </p:nvSpPr>
        <p:spPr bwMode="auto">
          <a:xfrm>
            <a:off x="8034338" y="2317750"/>
            <a:ext cx="685800" cy="557213"/>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38" name="Text Box 26"/>
          <p:cNvSpPr txBox="1">
            <a:spLocks noChangeArrowheads="1"/>
          </p:cNvSpPr>
          <p:nvPr/>
        </p:nvSpPr>
        <p:spPr bwMode="auto">
          <a:xfrm>
            <a:off x="8027988" y="2422525"/>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39" name="AutoShape 27"/>
          <p:cNvSpPr>
            <a:spLocks noChangeArrowheads="1"/>
          </p:cNvSpPr>
          <p:nvPr/>
        </p:nvSpPr>
        <p:spPr bwMode="auto">
          <a:xfrm>
            <a:off x="538163" y="2360613"/>
            <a:ext cx="685800" cy="557212"/>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40" name="Text Box 28"/>
          <p:cNvSpPr txBox="1">
            <a:spLocks noChangeArrowheads="1"/>
          </p:cNvSpPr>
          <p:nvPr/>
        </p:nvSpPr>
        <p:spPr bwMode="auto">
          <a:xfrm>
            <a:off x="558800" y="2481263"/>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42" name="Text Box 30"/>
          <p:cNvSpPr txBox="1">
            <a:spLocks noChangeArrowheads="1"/>
          </p:cNvSpPr>
          <p:nvPr/>
        </p:nvSpPr>
        <p:spPr bwMode="auto">
          <a:xfrm>
            <a:off x="7770813"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2</a:t>
            </a:r>
          </a:p>
        </p:txBody>
      </p:sp>
      <p:sp>
        <p:nvSpPr>
          <p:cNvPr id="47" name="AutoShape 25"/>
          <p:cNvSpPr>
            <a:spLocks noChangeArrowheads="1"/>
          </p:cNvSpPr>
          <p:nvPr/>
        </p:nvSpPr>
        <p:spPr bwMode="auto">
          <a:xfrm flipV="1">
            <a:off x="696913" y="5730875"/>
            <a:ext cx="395287" cy="4191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hlink"/>
          </a:solidFill>
          <a:ln w="12700">
            <a:solidFill>
              <a:schemeClr val="tx1"/>
            </a:solidFill>
            <a:miter lim="800000"/>
            <a:headEnd/>
            <a:tailEnd/>
          </a:ln>
          <a:effectLst/>
        </p:spPr>
        <p:txBody>
          <a:bodyPr wrap="none" anchor="ctr"/>
          <a:lstStyle/>
          <a:p>
            <a:endParaRPr lang="zh-CN" altLang="en-US"/>
          </a:p>
        </p:txBody>
      </p:sp>
      <p:sp>
        <p:nvSpPr>
          <p:cNvPr id="48" name="Text Box 26"/>
          <p:cNvSpPr txBox="1">
            <a:spLocks noChangeArrowheads="1"/>
          </p:cNvSpPr>
          <p:nvPr/>
        </p:nvSpPr>
        <p:spPr bwMode="auto">
          <a:xfrm>
            <a:off x="3851275" y="5827713"/>
            <a:ext cx="1708150" cy="396875"/>
          </a:xfrm>
          <a:prstGeom prst="rect">
            <a:avLst/>
          </a:prstGeom>
          <a:noFill/>
          <a:ln w="12700">
            <a:noFill/>
            <a:miter lim="800000"/>
            <a:headEnd/>
            <a:tailEnd/>
          </a:ln>
          <a:effectLst/>
        </p:spPr>
        <p:txBody>
          <a:bodyPr wrap="none">
            <a:spAutoFit/>
          </a:bodyPr>
          <a:lstStyle/>
          <a:p>
            <a:pPr defTabSz="762000" eaLnBrk="0" hangingPunct="0"/>
            <a:r>
              <a:rPr kumimoji="1" lang="zh-CN" altLang="en-US" sz="2000">
                <a:solidFill>
                  <a:srgbClr val="333399"/>
                </a:solidFill>
                <a:latin typeface="黑体" pitchFamily="2" charset="-122"/>
                <a:ea typeface="黑体" pitchFamily="2" charset="-122"/>
              </a:rPr>
              <a:t>物理传输媒体</a:t>
            </a:r>
          </a:p>
        </p:txBody>
      </p:sp>
      <p:sp>
        <p:nvSpPr>
          <p:cNvPr id="49" name="AutoShape 27"/>
          <p:cNvSpPr>
            <a:spLocks noChangeArrowheads="1"/>
          </p:cNvSpPr>
          <p:nvPr/>
        </p:nvSpPr>
        <p:spPr bwMode="auto">
          <a:xfrm rot="5400000">
            <a:off x="3310731" y="5831682"/>
            <a:ext cx="179387" cy="393700"/>
          </a:xfrm>
          <a:prstGeom prst="upArrow">
            <a:avLst>
              <a:gd name="adj1" fmla="val 50000"/>
              <a:gd name="adj2" fmla="val 54867"/>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50" name="AutoShape 28"/>
          <p:cNvSpPr>
            <a:spLocks noChangeArrowheads="1"/>
          </p:cNvSpPr>
          <p:nvPr/>
        </p:nvSpPr>
        <p:spPr bwMode="auto">
          <a:xfrm rot="5400000">
            <a:off x="6047581" y="5831682"/>
            <a:ext cx="179387" cy="393700"/>
          </a:xfrm>
          <a:prstGeom prst="upArrow">
            <a:avLst>
              <a:gd name="adj1" fmla="val 50000"/>
              <a:gd name="adj2" fmla="val 54867"/>
            </a:avLst>
          </a:prstGeom>
          <a:solidFill>
            <a:schemeClr val="hlink"/>
          </a:solidFill>
          <a:ln w="12700">
            <a:solidFill>
              <a:schemeClr val="tx1"/>
            </a:solidFill>
            <a:miter lim="800000"/>
            <a:headEnd/>
            <a:tailEnd/>
          </a:ln>
          <a:effectLst/>
        </p:spPr>
        <p:txBody>
          <a:bodyPr vert="eaVert" wrap="none" anchor="ctr"/>
          <a:lstStyle/>
          <a:p>
            <a:endParaRPr lang="zh-CN" altLang="en-US"/>
          </a:p>
        </p:txBody>
      </p:sp>
      <p:grpSp>
        <p:nvGrpSpPr>
          <p:cNvPr id="51" name="Group 34"/>
          <p:cNvGrpSpPr>
            <a:grpSpLocks/>
          </p:cNvGrpSpPr>
          <p:nvPr/>
        </p:nvGrpSpPr>
        <p:grpSpPr bwMode="auto">
          <a:xfrm>
            <a:off x="1619250" y="5959475"/>
            <a:ext cx="1066800" cy="139700"/>
            <a:chOff x="1344" y="912"/>
            <a:chExt cx="672" cy="96"/>
          </a:xfrm>
        </p:grpSpPr>
        <p:sp>
          <p:nvSpPr>
            <p:cNvPr id="52" name="Line 35"/>
            <p:cNvSpPr>
              <a:spLocks noChangeShapeType="1"/>
            </p:cNvSpPr>
            <p:nvPr/>
          </p:nvSpPr>
          <p:spPr bwMode="auto">
            <a:xfrm>
              <a:off x="1344" y="960"/>
              <a:ext cx="672" cy="0"/>
            </a:xfrm>
            <a:prstGeom prst="line">
              <a:avLst/>
            </a:prstGeom>
            <a:noFill/>
            <a:ln w="12700">
              <a:solidFill>
                <a:schemeClr val="tx1"/>
              </a:solidFill>
              <a:round/>
              <a:headEnd type="none" w="sm" len="lg"/>
              <a:tailEnd type="none" w="sm" len="lg"/>
            </a:ln>
            <a:effectLst/>
          </p:spPr>
          <p:txBody>
            <a:bodyPr/>
            <a:lstStyle/>
            <a:p>
              <a:endParaRPr lang="zh-CN" altLang="en-US"/>
            </a:p>
          </p:txBody>
        </p:sp>
        <p:sp>
          <p:nvSpPr>
            <p:cNvPr id="53" name="Freeform 36"/>
            <p:cNvSpPr>
              <a:spLocks/>
            </p:cNvSpPr>
            <p:nvPr/>
          </p:nvSpPr>
          <p:spPr bwMode="auto">
            <a:xfrm>
              <a:off x="1392" y="912"/>
              <a:ext cx="576" cy="96"/>
            </a:xfrm>
            <a:custGeom>
              <a:avLst/>
              <a:gdLst/>
              <a:ahLst/>
              <a:cxnLst>
                <a:cxn ang="0">
                  <a:pos x="0" y="96"/>
                </a:cxn>
                <a:cxn ang="0">
                  <a:pos x="0" y="0"/>
                </a:cxn>
                <a:cxn ang="0">
                  <a:pos x="192" y="0"/>
                </a:cxn>
                <a:cxn ang="0">
                  <a:pos x="192" y="192"/>
                </a:cxn>
                <a:cxn ang="0">
                  <a:pos x="288" y="192"/>
                </a:cxn>
                <a:cxn ang="0">
                  <a:pos x="288" y="0"/>
                </a:cxn>
                <a:cxn ang="0">
                  <a:pos x="336" y="0"/>
                </a:cxn>
                <a:cxn ang="0">
                  <a:pos x="336" y="192"/>
                </a:cxn>
                <a:cxn ang="0">
                  <a:pos x="480" y="192"/>
                </a:cxn>
                <a:cxn ang="0">
                  <a:pos x="480" y="0"/>
                </a:cxn>
                <a:cxn ang="0">
                  <a:pos x="576" y="0"/>
                </a:cxn>
                <a:cxn ang="0">
                  <a:pos x="576" y="96"/>
                </a:cxn>
                <a:cxn ang="0">
                  <a:pos x="0" y="96"/>
                </a:cxn>
              </a:cxnLst>
              <a:rect l="0" t="0" r="r" b="b"/>
              <a:pathLst>
                <a:path w="576" h="192">
                  <a:moveTo>
                    <a:pt x="0" y="96"/>
                  </a:moveTo>
                  <a:lnTo>
                    <a:pt x="0" y="0"/>
                  </a:lnTo>
                  <a:lnTo>
                    <a:pt x="192" y="0"/>
                  </a:lnTo>
                  <a:lnTo>
                    <a:pt x="192" y="192"/>
                  </a:lnTo>
                  <a:lnTo>
                    <a:pt x="288" y="192"/>
                  </a:lnTo>
                  <a:lnTo>
                    <a:pt x="288" y="0"/>
                  </a:lnTo>
                  <a:lnTo>
                    <a:pt x="336" y="0"/>
                  </a:lnTo>
                  <a:lnTo>
                    <a:pt x="336" y="192"/>
                  </a:lnTo>
                  <a:lnTo>
                    <a:pt x="480" y="192"/>
                  </a:lnTo>
                  <a:lnTo>
                    <a:pt x="480" y="0"/>
                  </a:lnTo>
                  <a:lnTo>
                    <a:pt x="576" y="0"/>
                  </a:lnTo>
                  <a:lnTo>
                    <a:pt x="576" y="96"/>
                  </a:lnTo>
                  <a:lnTo>
                    <a:pt x="0" y="96"/>
                  </a:lnTo>
                  <a:close/>
                </a:path>
              </a:pathLst>
            </a:custGeom>
            <a:solidFill>
              <a:schemeClr val="tx2"/>
            </a:solidFill>
            <a:ln w="12700" cap="flat" cmpd="sng">
              <a:solidFill>
                <a:schemeClr val="tx1"/>
              </a:solidFill>
              <a:prstDash val="solid"/>
              <a:round/>
              <a:headEnd type="none" w="sm" len="lg"/>
              <a:tailEnd type="none" w="sm" len="lg"/>
            </a:ln>
            <a:effectLst/>
          </p:spPr>
          <p:txBody>
            <a:bodyPr/>
            <a:lstStyle/>
            <a:p>
              <a:endParaRPr lang="zh-CN" altLang="en-US"/>
            </a:p>
          </p:txBody>
        </p:sp>
      </p:grpSp>
      <p:grpSp>
        <p:nvGrpSpPr>
          <p:cNvPr id="54" name="Group 37"/>
          <p:cNvGrpSpPr>
            <a:grpSpLocks/>
          </p:cNvGrpSpPr>
          <p:nvPr/>
        </p:nvGrpSpPr>
        <p:grpSpPr bwMode="auto">
          <a:xfrm>
            <a:off x="6600825" y="5957888"/>
            <a:ext cx="1066800" cy="142875"/>
            <a:chOff x="4158" y="3753"/>
            <a:chExt cx="672" cy="90"/>
          </a:xfrm>
        </p:grpSpPr>
        <p:sp>
          <p:nvSpPr>
            <p:cNvPr id="55" name="Line 38"/>
            <p:cNvSpPr>
              <a:spLocks noChangeShapeType="1"/>
            </p:cNvSpPr>
            <p:nvPr/>
          </p:nvSpPr>
          <p:spPr bwMode="auto">
            <a:xfrm>
              <a:off x="4158" y="3798"/>
              <a:ext cx="672" cy="0"/>
            </a:xfrm>
            <a:prstGeom prst="line">
              <a:avLst/>
            </a:prstGeom>
            <a:noFill/>
            <a:ln w="12700">
              <a:solidFill>
                <a:schemeClr val="tx1"/>
              </a:solidFill>
              <a:round/>
              <a:headEnd type="none" w="sm" len="lg"/>
              <a:tailEnd type="none" w="sm" len="lg"/>
            </a:ln>
            <a:effectLst/>
          </p:spPr>
          <p:txBody>
            <a:bodyPr/>
            <a:lstStyle/>
            <a:p>
              <a:endParaRPr lang="zh-CN" altLang="en-US"/>
            </a:p>
          </p:txBody>
        </p:sp>
        <p:sp>
          <p:nvSpPr>
            <p:cNvPr id="56" name="Freeform 39"/>
            <p:cNvSpPr>
              <a:spLocks/>
            </p:cNvSpPr>
            <p:nvPr/>
          </p:nvSpPr>
          <p:spPr bwMode="auto">
            <a:xfrm>
              <a:off x="4209" y="3753"/>
              <a:ext cx="576" cy="90"/>
            </a:xfrm>
            <a:custGeom>
              <a:avLst/>
              <a:gdLst/>
              <a:ahLst/>
              <a:cxnLst>
                <a:cxn ang="0">
                  <a:pos x="0" y="51"/>
                </a:cxn>
                <a:cxn ang="0">
                  <a:pos x="0" y="3"/>
                </a:cxn>
                <a:cxn ang="0">
                  <a:pos x="135" y="3"/>
                </a:cxn>
                <a:cxn ang="0">
                  <a:pos x="138" y="99"/>
                </a:cxn>
                <a:cxn ang="0">
                  <a:pos x="264" y="98"/>
                </a:cxn>
                <a:cxn ang="0">
                  <a:pos x="264" y="0"/>
                </a:cxn>
                <a:cxn ang="0">
                  <a:pos x="426" y="0"/>
                </a:cxn>
                <a:cxn ang="0">
                  <a:pos x="426" y="99"/>
                </a:cxn>
                <a:cxn ang="0">
                  <a:pos x="480" y="99"/>
                </a:cxn>
                <a:cxn ang="0">
                  <a:pos x="480" y="3"/>
                </a:cxn>
                <a:cxn ang="0">
                  <a:pos x="576" y="3"/>
                </a:cxn>
                <a:cxn ang="0">
                  <a:pos x="576" y="51"/>
                </a:cxn>
                <a:cxn ang="0">
                  <a:pos x="0" y="51"/>
                </a:cxn>
              </a:cxnLst>
              <a:rect l="0" t="0" r="r" b="b"/>
              <a:pathLst>
                <a:path w="576" h="99">
                  <a:moveTo>
                    <a:pt x="0" y="51"/>
                  </a:moveTo>
                  <a:lnTo>
                    <a:pt x="0" y="3"/>
                  </a:lnTo>
                  <a:lnTo>
                    <a:pt x="135" y="3"/>
                  </a:lnTo>
                  <a:lnTo>
                    <a:pt x="138" y="99"/>
                  </a:lnTo>
                  <a:lnTo>
                    <a:pt x="264" y="98"/>
                  </a:lnTo>
                  <a:lnTo>
                    <a:pt x="264" y="0"/>
                  </a:lnTo>
                  <a:lnTo>
                    <a:pt x="426" y="0"/>
                  </a:lnTo>
                  <a:lnTo>
                    <a:pt x="426" y="99"/>
                  </a:lnTo>
                  <a:lnTo>
                    <a:pt x="480" y="99"/>
                  </a:lnTo>
                  <a:lnTo>
                    <a:pt x="480" y="3"/>
                  </a:lnTo>
                  <a:lnTo>
                    <a:pt x="576" y="3"/>
                  </a:lnTo>
                  <a:lnTo>
                    <a:pt x="576" y="51"/>
                  </a:lnTo>
                  <a:lnTo>
                    <a:pt x="0" y="51"/>
                  </a:lnTo>
                  <a:close/>
                </a:path>
              </a:pathLst>
            </a:custGeom>
            <a:solidFill>
              <a:schemeClr val="tx2"/>
            </a:solidFill>
            <a:ln w="12700" cap="flat" cmpd="sng">
              <a:solidFill>
                <a:schemeClr val="tx1"/>
              </a:solidFill>
              <a:prstDash val="solid"/>
              <a:round/>
              <a:headEnd type="none" w="sm" len="lg"/>
              <a:tailEnd type="none" w="sm" len="lg"/>
            </a:ln>
            <a:effectLst/>
          </p:spPr>
          <p:txBody>
            <a:bodyPr/>
            <a:lstStyle/>
            <a:p>
              <a:endParaRPr lang="zh-CN" altLang="en-US"/>
            </a:p>
          </p:txBody>
        </p:sp>
      </p:grpSp>
      <p:sp>
        <p:nvSpPr>
          <p:cNvPr id="57" name="AutoShape 42"/>
          <p:cNvSpPr>
            <a:spLocks noChangeArrowheads="1"/>
          </p:cNvSpPr>
          <p:nvPr/>
        </p:nvSpPr>
        <p:spPr bwMode="auto">
          <a:xfrm rot="5400000" flipH="1">
            <a:off x="8071644" y="5679281"/>
            <a:ext cx="431800" cy="395288"/>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hlink"/>
          </a:solidFill>
          <a:ln w="12700">
            <a:solidFill>
              <a:schemeClr val="tx1"/>
            </a:solidFill>
            <a:miter lim="800000"/>
            <a:headEnd/>
            <a:tailEnd/>
          </a:ln>
          <a:effectLst/>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47"/>
                                        </p:tgtEl>
                                        <p:attrNameLst>
                                          <p:attrName>style.visibility</p:attrName>
                                        </p:attrNameLst>
                                      </p:cBhvr>
                                      <p:to>
                                        <p:strVal val="visible"/>
                                      </p:to>
                                    </p:set>
                                    <p:animEffect transition="in" filter="wipe(left)">
                                      <p:cBhvr>
                                        <p:cTn id="7" dur="500"/>
                                        <p:tgtEl>
                                          <p:spTgt spid="47"/>
                                        </p:tgtEl>
                                      </p:cBhvr>
                                    </p:animEffect>
                                  </p:childTnLst>
                                </p:cTn>
                              </p:par>
                            </p:childTnLst>
                          </p:cTn>
                        </p:par>
                        <p:par>
                          <p:cTn id="8" fill="hold">
                            <p:stCondLst>
                              <p:cond delay="1500"/>
                            </p:stCondLst>
                            <p:childTnLst>
                              <p:par>
                                <p:cTn id="9" presetID="1" presetClass="entr" presetSubtype="0" fill="hold" nodeType="after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childTnLst>
                          </p:cTn>
                        </p:par>
                        <p:par>
                          <p:cTn id="11" fill="hold">
                            <p:stCondLst>
                              <p:cond delay="1500"/>
                            </p:stCondLst>
                            <p:childTnLst>
                              <p:par>
                                <p:cTn id="12" presetID="22" presetClass="entr" presetSubtype="8" fill="hold" grpId="0" nodeType="afterEffect">
                                  <p:stCondLst>
                                    <p:cond delay="0"/>
                                  </p:stCondLst>
                                  <p:childTnLst>
                                    <p:set>
                                      <p:cBhvr>
                                        <p:cTn id="13" dur="1" fill="hold">
                                          <p:stCondLst>
                                            <p:cond delay="0"/>
                                          </p:stCondLst>
                                        </p:cTn>
                                        <p:tgtEl>
                                          <p:spTgt spid="49"/>
                                        </p:tgtEl>
                                        <p:attrNameLst>
                                          <p:attrName>style.visibility</p:attrName>
                                        </p:attrNameLst>
                                      </p:cBhvr>
                                      <p:to>
                                        <p:strVal val="visible"/>
                                      </p:to>
                                    </p:set>
                                    <p:animEffect transition="in" filter="wipe(left)">
                                      <p:cBhvr>
                                        <p:cTn id="14" dur="500"/>
                                        <p:tgtEl>
                                          <p:spTgt spid="49"/>
                                        </p:tgtEl>
                                      </p:cBhvr>
                                    </p:animEffect>
                                  </p:childTnLst>
                                </p:cTn>
                              </p:par>
                            </p:childTnLst>
                          </p:cTn>
                        </p:par>
                        <p:par>
                          <p:cTn id="15" fill="hold">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50"/>
                                        </p:tgtEl>
                                        <p:attrNameLst>
                                          <p:attrName>style.visibility</p:attrName>
                                        </p:attrNameLst>
                                      </p:cBhvr>
                                      <p:to>
                                        <p:strVal val="visible"/>
                                      </p:to>
                                    </p:set>
                                    <p:animEffect transition="in" filter="wipe(left)">
                                      <p:cBhvr>
                                        <p:cTn id="18" dur="500"/>
                                        <p:tgtEl>
                                          <p:spTgt spid="50"/>
                                        </p:tgtEl>
                                      </p:cBhvr>
                                    </p:animEffect>
                                  </p:childTnLst>
                                </p:cTn>
                              </p:par>
                            </p:childTnLst>
                          </p:cTn>
                        </p:par>
                        <p:par>
                          <p:cTn id="19" fill="hold">
                            <p:stCondLst>
                              <p:cond delay="2500"/>
                            </p:stCondLst>
                            <p:childTnLst>
                              <p:par>
                                <p:cTn id="20" presetID="1" presetClass="entr" presetSubtype="0" fill="hold" nodeType="afterEffect">
                                  <p:stCondLst>
                                    <p:cond delay="0"/>
                                  </p:stCondLst>
                                  <p:childTnLst>
                                    <p:set>
                                      <p:cBhvr>
                                        <p:cTn id="21" dur="1" fill="hold">
                                          <p:stCondLst>
                                            <p:cond delay="0"/>
                                          </p:stCondLst>
                                        </p:cTn>
                                        <p:tgtEl>
                                          <p:spTgt spid="54"/>
                                        </p:tgtEl>
                                        <p:attrNameLst>
                                          <p:attrName>style.visibility</p:attrName>
                                        </p:attrNameLst>
                                      </p:cBhvr>
                                      <p:to>
                                        <p:strVal val="visible"/>
                                      </p:to>
                                    </p:set>
                                  </p:childTnLst>
                                </p:cTn>
                              </p:par>
                            </p:childTnLst>
                          </p:cTn>
                        </p:par>
                        <p:par>
                          <p:cTn id="22" fill="hold">
                            <p:stCondLst>
                              <p:cond delay="2500"/>
                            </p:stCondLst>
                            <p:childTnLst>
                              <p:par>
                                <p:cTn id="23" presetID="22" presetClass="entr" presetSubtype="4" fill="hold" grpId="0" nodeType="after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wipe(down)">
                                      <p:cBhvr>
                                        <p:cTn id="25"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9" grpId="0" animBg="1"/>
      <p:bldP spid="50" grpId="0" animBg="1"/>
      <p:bldP spid="5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algn="ctr"/>
            <a:r>
              <a:rPr lang="zh-CN" altLang="en-US" dirty="0"/>
              <a:t>计算机</a:t>
            </a:r>
            <a:r>
              <a:rPr lang="zh-CN" altLang="en-US" sz="2400" dirty="0"/>
              <a:t> </a:t>
            </a:r>
            <a:r>
              <a:rPr lang="en-US" altLang="zh-CN" dirty="0"/>
              <a:t>1</a:t>
            </a:r>
            <a:r>
              <a:rPr lang="en-US" altLang="zh-CN" sz="2400" dirty="0"/>
              <a:t> </a:t>
            </a:r>
            <a:r>
              <a:rPr lang="zh-CN" altLang="en-US" dirty="0"/>
              <a:t>向计算机</a:t>
            </a:r>
            <a:r>
              <a:rPr lang="zh-CN" altLang="en-US" sz="2400" dirty="0"/>
              <a:t> </a:t>
            </a:r>
            <a:r>
              <a:rPr lang="en-US" altLang="zh-CN" dirty="0"/>
              <a:t>2</a:t>
            </a:r>
            <a:r>
              <a:rPr lang="en-US" altLang="zh-CN" sz="2400" dirty="0"/>
              <a:t> </a:t>
            </a:r>
            <a:r>
              <a:rPr lang="zh-CN" altLang="en-US" dirty="0"/>
              <a:t>发送数据</a:t>
            </a:r>
            <a:br>
              <a:rPr lang="en-US" altLang="zh-CN" dirty="0"/>
            </a:br>
            <a:r>
              <a:rPr lang="en-US" altLang="zh-CN" dirty="0"/>
              <a:t> (</a:t>
            </a:r>
            <a:r>
              <a:rPr lang="zh-CN" altLang="en-US" dirty="0"/>
              <a:t>数据的封装与拆封</a:t>
            </a:r>
            <a:r>
              <a:rPr lang="en-US" altLang="zh-CN" dirty="0"/>
              <a:t>)</a:t>
            </a:r>
            <a:r>
              <a:rPr lang="zh-CN" altLang="en-US" dirty="0"/>
              <a:t> </a:t>
            </a:r>
          </a:p>
        </p:txBody>
      </p:sp>
      <p:sp>
        <p:nvSpPr>
          <p:cNvPr id="115715" name="AutoShape 3"/>
          <p:cNvSpPr>
            <a:spLocks noChangeArrowheads="1"/>
          </p:cNvSpPr>
          <p:nvPr/>
        </p:nvSpPr>
        <p:spPr bwMode="auto">
          <a:xfrm rot="-5400000">
            <a:off x="4374356" y="1532732"/>
            <a:ext cx="417513" cy="8991600"/>
          </a:xfrm>
          <a:prstGeom prst="can">
            <a:avLst>
              <a:gd name="adj" fmla="val 48656"/>
            </a:avLst>
          </a:prstGeom>
          <a:gradFill rotWithShape="0">
            <a:gsLst>
              <a:gs pos="0">
                <a:srgbClr val="EAEAEA">
                  <a:gamma/>
                  <a:shade val="73333"/>
                  <a:invGamma/>
                </a:srgbClr>
              </a:gs>
              <a:gs pos="50000">
                <a:srgbClr val="EAEAEA"/>
              </a:gs>
              <a:gs pos="100000">
                <a:srgbClr val="EAEAEA">
                  <a:gamma/>
                  <a:shade val="73333"/>
                  <a:invGamma/>
                </a:srgbClr>
              </a:gs>
            </a:gsLst>
            <a:lin ang="5400000" scaled="1"/>
          </a:gradFill>
          <a:ln w="19050">
            <a:solidFill>
              <a:schemeClr val="tx1"/>
            </a:solidFill>
            <a:round/>
            <a:headEnd type="none" w="sm" len="lg"/>
            <a:tailEnd type="none" w="sm" len="lg"/>
          </a:ln>
          <a:effectLst/>
        </p:spPr>
        <p:txBody>
          <a:bodyPr wrap="none" anchor="ctr"/>
          <a:lstStyle/>
          <a:p>
            <a:endParaRPr lang="zh-CN" altLang="en-US"/>
          </a:p>
        </p:txBody>
      </p:sp>
      <p:sp>
        <p:nvSpPr>
          <p:cNvPr id="115716" name="AutoShape 4"/>
          <p:cNvSpPr>
            <a:spLocks noChangeArrowheads="1"/>
          </p:cNvSpPr>
          <p:nvPr/>
        </p:nvSpPr>
        <p:spPr bwMode="auto">
          <a:xfrm>
            <a:off x="533400" y="2847975"/>
            <a:ext cx="838200" cy="2997200"/>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17" name="Text Box 5"/>
          <p:cNvSpPr txBox="1">
            <a:spLocks noChangeArrowheads="1"/>
          </p:cNvSpPr>
          <p:nvPr/>
        </p:nvSpPr>
        <p:spPr bwMode="auto">
          <a:xfrm>
            <a:off x="781050" y="302736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18" name="Text Box 6"/>
          <p:cNvSpPr txBox="1">
            <a:spLocks noChangeArrowheads="1"/>
          </p:cNvSpPr>
          <p:nvPr/>
        </p:nvSpPr>
        <p:spPr bwMode="auto">
          <a:xfrm>
            <a:off x="781050" y="365442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19" name="Text Box 7"/>
          <p:cNvSpPr txBox="1">
            <a:spLocks noChangeArrowheads="1"/>
          </p:cNvSpPr>
          <p:nvPr/>
        </p:nvSpPr>
        <p:spPr bwMode="auto">
          <a:xfrm>
            <a:off x="781050" y="42116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20" name="Text Box 8"/>
          <p:cNvSpPr txBox="1">
            <a:spLocks noChangeArrowheads="1"/>
          </p:cNvSpPr>
          <p:nvPr/>
        </p:nvSpPr>
        <p:spPr bwMode="auto">
          <a:xfrm>
            <a:off x="781050" y="4770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21" name="Text Box 9"/>
          <p:cNvSpPr txBox="1">
            <a:spLocks noChangeArrowheads="1"/>
          </p:cNvSpPr>
          <p:nvPr/>
        </p:nvSpPr>
        <p:spPr bwMode="auto">
          <a:xfrm>
            <a:off x="781050" y="533717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22" name="Freeform 10"/>
          <p:cNvSpPr>
            <a:spLocks/>
          </p:cNvSpPr>
          <p:nvPr/>
        </p:nvSpPr>
        <p:spPr bwMode="auto">
          <a:xfrm>
            <a:off x="533400" y="3449638"/>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3" name="Freeform 11"/>
          <p:cNvSpPr>
            <a:spLocks/>
          </p:cNvSpPr>
          <p:nvPr/>
        </p:nvSpPr>
        <p:spPr bwMode="auto">
          <a:xfrm>
            <a:off x="542925" y="4024313"/>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4" name="Freeform 12"/>
          <p:cNvSpPr>
            <a:spLocks/>
          </p:cNvSpPr>
          <p:nvPr/>
        </p:nvSpPr>
        <p:spPr bwMode="auto">
          <a:xfrm>
            <a:off x="520700" y="4600575"/>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5" name="Freeform 13"/>
          <p:cNvSpPr>
            <a:spLocks/>
          </p:cNvSpPr>
          <p:nvPr/>
        </p:nvSpPr>
        <p:spPr bwMode="auto">
          <a:xfrm>
            <a:off x="520700" y="5192713"/>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6" name="AutoShape 14"/>
          <p:cNvSpPr>
            <a:spLocks noChangeArrowheads="1"/>
          </p:cNvSpPr>
          <p:nvPr/>
        </p:nvSpPr>
        <p:spPr bwMode="auto">
          <a:xfrm>
            <a:off x="7886700" y="2814638"/>
            <a:ext cx="838200" cy="3030537"/>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27" name="Text Box 15"/>
          <p:cNvSpPr txBox="1">
            <a:spLocks noChangeArrowheads="1"/>
          </p:cNvSpPr>
          <p:nvPr/>
        </p:nvSpPr>
        <p:spPr bwMode="auto">
          <a:xfrm>
            <a:off x="7924800" y="2992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28" name="Text Box 16"/>
          <p:cNvSpPr txBox="1">
            <a:spLocks noChangeArrowheads="1"/>
          </p:cNvSpPr>
          <p:nvPr/>
        </p:nvSpPr>
        <p:spPr bwMode="auto">
          <a:xfrm>
            <a:off x="7924800" y="36195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29" name="Text Box 17"/>
          <p:cNvSpPr txBox="1">
            <a:spLocks noChangeArrowheads="1"/>
          </p:cNvSpPr>
          <p:nvPr/>
        </p:nvSpPr>
        <p:spPr bwMode="auto">
          <a:xfrm>
            <a:off x="7924800" y="417671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30" name="Text Box 18"/>
          <p:cNvSpPr txBox="1">
            <a:spLocks noChangeArrowheads="1"/>
          </p:cNvSpPr>
          <p:nvPr/>
        </p:nvSpPr>
        <p:spPr bwMode="auto">
          <a:xfrm>
            <a:off x="7924800" y="47371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31" name="Text Box 19"/>
          <p:cNvSpPr txBox="1">
            <a:spLocks noChangeArrowheads="1"/>
          </p:cNvSpPr>
          <p:nvPr/>
        </p:nvSpPr>
        <p:spPr bwMode="auto">
          <a:xfrm>
            <a:off x="7924800" y="530225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32" name="Freeform 20"/>
          <p:cNvSpPr>
            <a:spLocks/>
          </p:cNvSpPr>
          <p:nvPr/>
        </p:nvSpPr>
        <p:spPr bwMode="auto">
          <a:xfrm>
            <a:off x="7886700" y="3414713"/>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3" name="Freeform 21"/>
          <p:cNvSpPr>
            <a:spLocks/>
          </p:cNvSpPr>
          <p:nvPr/>
        </p:nvSpPr>
        <p:spPr bwMode="auto">
          <a:xfrm>
            <a:off x="7896225" y="3989388"/>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4" name="Freeform 22"/>
          <p:cNvSpPr>
            <a:spLocks/>
          </p:cNvSpPr>
          <p:nvPr/>
        </p:nvSpPr>
        <p:spPr bwMode="auto">
          <a:xfrm>
            <a:off x="7874000" y="4565650"/>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5" name="Freeform 23"/>
          <p:cNvSpPr>
            <a:spLocks/>
          </p:cNvSpPr>
          <p:nvPr/>
        </p:nvSpPr>
        <p:spPr bwMode="auto">
          <a:xfrm>
            <a:off x="7874000" y="5157788"/>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6" name="Text Box 24"/>
          <p:cNvSpPr txBox="1">
            <a:spLocks noChangeArrowheads="1"/>
          </p:cNvSpPr>
          <p:nvPr/>
        </p:nvSpPr>
        <p:spPr bwMode="auto">
          <a:xfrm>
            <a:off x="395288"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1</a:t>
            </a:r>
          </a:p>
        </p:txBody>
      </p:sp>
      <p:sp>
        <p:nvSpPr>
          <p:cNvPr id="115737" name="AutoShape 25"/>
          <p:cNvSpPr>
            <a:spLocks noChangeArrowheads="1"/>
          </p:cNvSpPr>
          <p:nvPr/>
        </p:nvSpPr>
        <p:spPr bwMode="auto">
          <a:xfrm>
            <a:off x="8034338" y="2317750"/>
            <a:ext cx="685800" cy="557213"/>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38" name="Text Box 26"/>
          <p:cNvSpPr txBox="1">
            <a:spLocks noChangeArrowheads="1"/>
          </p:cNvSpPr>
          <p:nvPr/>
        </p:nvSpPr>
        <p:spPr bwMode="auto">
          <a:xfrm>
            <a:off x="8027988" y="2422525"/>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39" name="AutoShape 27"/>
          <p:cNvSpPr>
            <a:spLocks noChangeArrowheads="1"/>
          </p:cNvSpPr>
          <p:nvPr/>
        </p:nvSpPr>
        <p:spPr bwMode="auto">
          <a:xfrm>
            <a:off x="538163" y="2360613"/>
            <a:ext cx="685800" cy="557212"/>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40" name="Text Box 28"/>
          <p:cNvSpPr txBox="1">
            <a:spLocks noChangeArrowheads="1"/>
          </p:cNvSpPr>
          <p:nvPr/>
        </p:nvSpPr>
        <p:spPr bwMode="auto">
          <a:xfrm>
            <a:off x="558800" y="2481263"/>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42" name="Text Box 30"/>
          <p:cNvSpPr txBox="1">
            <a:spLocks noChangeArrowheads="1"/>
          </p:cNvSpPr>
          <p:nvPr/>
        </p:nvSpPr>
        <p:spPr bwMode="auto">
          <a:xfrm>
            <a:off x="7770813"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2</a:t>
            </a:r>
          </a:p>
        </p:txBody>
      </p:sp>
      <p:sp>
        <p:nvSpPr>
          <p:cNvPr id="55" name="Rectangle 70"/>
          <p:cNvSpPr>
            <a:spLocks noChangeArrowheads="1"/>
          </p:cNvSpPr>
          <p:nvPr/>
        </p:nvSpPr>
        <p:spPr bwMode="auto">
          <a:xfrm>
            <a:off x="4143372" y="4784737"/>
            <a:ext cx="504825" cy="358775"/>
          </a:xfrm>
          <a:prstGeom prst="rect">
            <a:avLst/>
          </a:prstGeom>
          <a:solidFill>
            <a:srgbClr val="FFFF99"/>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3</a:t>
            </a:r>
          </a:p>
        </p:txBody>
      </p:sp>
      <p:sp>
        <p:nvSpPr>
          <p:cNvPr id="57" name="Rectangle 37"/>
          <p:cNvSpPr>
            <a:spLocks noChangeArrowheads="1"/>
          </p:cNvSpPr>
          <p:nvPr/>
        </p:nvSpPr>
        <p:spPr bwMode="auto">
          <a:xfrm>
            <a:off x="5653088" y="4781567"/>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58" name="Rectangle 34"/>
          <p:cNvSpPr>
            <a:spLocks noChangeArrowheads="1"/>
          </p:cNvSpPr>
          <p:nvPr/>
        </p:nvSpPr>
        <p:spPr bwMode="auto">
          <a:xfrm>
            <a:off x="5148263" y="4781567"/>
            <a:ext cx="504825" cy="358775"/>
          </a:xfrm>
          <a:prstGeom prst="rect">
            <a:avLst/>
          </a:prstGeom>
          <a:solidFill>
            <a:srgbClr val="FF99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5</a:t>
            </a:r>
          </a:p>
        </p:txBody>
      </p:sp>
      <p:sp>
        <p:nvSpPr>
          <p:cNvPr id="59" name="Rectangle 66"/>
          <p:cNvSpPr>
            <a:spLocks noChangeArrowheads="1"/>
          </p:cNvSpPr>
          <p:nvPr/>
        </p:nvSpPr>
        <p:spPr bwMode="auto">
          <a:xfrm>
            <a:off x="4648197" y="4783152"/>
            <a:ext cx="504825" cy="358775"/>
          </a:xfrm>
          <a:prstGeom prst="rect">
            <a:avLst/>
          </a:prstGeom>
          <a:solidFill>
            <a:srgbClr val="FF9900"/>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4</a:t>
            </a:r>
          </a:p>
        </p:txBody>
      </p:sp>
      <p:sp>
        <p:nvSpPr>
          <p:cNvPr id="63" name="Rectangle 78"/>
          <p:cNvSpPr>
            <a:spLocks noChangeArrowheads="1"/>
          </p:cNvSpPr>
          <p:nvPr/>
        </p:nvSpPr>
        <p:spPr bwMode="auto">
          <a:xfrm>
            <a:off x="7500958" y="4784737"/>
            <a:ext cx="361949" cy="358775"/>
          </a:xfrm>
          <a:prstGeom prst="rect">
            <a:avLst/>
          </a:prstGeom>
          <a:solidFill>
            <a:srgbClr val="CCFF33"/>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T</a:t>
            </a:r>
            <a:r>
              <a:rPr lang="en-US" altLang="zh-CN" b="1" baseline="-25000" dirty="0">
                <a:solidFill>
                  <a:srgbClr val="333399"/>
                </a:solidFill>
                <a:latin typeface="Arial" charset="0"/>
              </a:rPr>
              <a:t>2</a:t>
            </a:r>
          </a:p>
        </p:txBody>
      </p:sp>
      <p:sp>
        <p:nvSpPr>
          <p:cNvPr id="64" name="Rectangle 74"/>
          <p:cNvSpPr>
            <a:spLocks noChangeArrowheads="1"/>
          </p:cNvSpPr>
          <p:nvPr/>
        </p:nvSpPr>
        <p:spPr bwMode="auto">
          <a:xfrm>
            <a:off x="3643306" y="4786322"/>
            <a:ext cx="500066" cy="358775"/>
          </a:xfrm>
          <a:prstGeom prst="rect">
            <a:avLst/>
          </a:prstGeom>
          <a:solidFill>
            <a:srgbClr val="66FF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2</a:t>
            </a:r>
          </a:p>
        </p:txBody>
      </p:sp>
      <p:sp>
        <p:nvSpPr>
          <p:cNvPr id="65" name="Rectangle 35"/>
          <p:cNvSpPr>
            <a:spLocks noChangeArrowheads="1"/>
          </p:cNvSpPr>
          <p:nvPr/>
        </p:nvSpPr>
        <p:spPr bwMode="auto">
          <a:xfrm>
            <a:off x="2285984" y="5373688"/>
            <a:ext cx="5572164" cy="358775"/>
          </a:xfrm>
          <a:prstGeom prst="rect">
            <a:avLst/>
          </a:prstGeom>
          <a:solidFill>
            <a:srgbClr val="CCECFF"/>
          </a:solidFill>
          <a:ln w="9525">
            <a:solidFill>
              <a:schemeClr val="tx1"/>
            </a:solidFill>
            <a:miter lim="800000"/>
            <a:headEnd/>
            <a:tailEnd/>
          </a:ln>
          <a:effectLst/>
        </p:spPr>
        <p:txBody>
          <a:bodyPr wrap="none" anchor="ctr"/>
          <a:lstStyle/>
          <a:p>
            <a:pPr algn="ctr"/>
            <a:r>
              <a:rPr lang="en-US" altLang="zh-CN" sz="2000" dirty="0">
                <a:solidFill>
                  <a:srgbClr val="333399"/>
                </a:solidFill>
                <a:latin typeface="Arial" charset="0"/>
                <a:ea typeface="黑体" pitchFamily="2" charset="-122"/>
              </a:rPr>
              <a:t>10100110100101  </a:t>
            </a:r>
            <a:r>
              <a:rPr lang="zh-CN" altLang="en-US" sz="2000" dirty="0">
                <a:solidFill>
                  <a:srgbClr val="333399"/>
                </a:solidFill>
                <a:latin typeface="Arial" charset="0"/>
                <a:ea typeface="黑体" pitchFamily="2" charset="-122"/>
              </a:rPr>
              <a:t>比  特  流  </a:t>
            </a:r>
            <a:r>
              <a:rPr lang="en-US" altLang="zh-CN" sz="2000" dirty="0">
                <a:solidFill>
                  <a:srgbClr val="333399"/>
                </a:solidFill>
                <a:latin typeface="Arial" charset="0"/>
                <a:ea typeface="黑体" pitchFamily="2" charset="-122"/>
              </a:rPr>
              <a:t>110101110101</a:t>
            </a:r>
          </a:p>
        </p:txBody>
      </p:sp>
      <p:sp>
        <p:nvSpPr>
          <p:cNvPr id="56" name="AutoShape 29"/>
          <p:cNvSpPr>
            <a:spLocks noChangeArrowheads="1"/>
          </p:cNvSpPr>
          <p:nvPr/>
        </p:nvSpPr>
        <p:spPr bwMode="auto">
          <a:xfrm rot="10800000" flipV="1">
            <a:off x="8286776" y="5000636"/>
            <a:ext cx="196850" cy="433388"/>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wipe(down)">
                                      <p:cBhvr>
                                        <p:cTn id="11" dur="1000"/>
                                        <p:tgtEl>
                                          <p:spTgt spid="56"/>
                                        </p:tgtEl>
                                      </p:cBhvr>
                                    </p:animEffect>
                                  </p:childTnLst>
                                </p:cTn>
                              </p:par>
                            </p:childTnLst>
                          </p:cTn>
                        </p:par>
                        <p:par>
                          <p:cTn id="12" fill="hold">
                            <p:stCondLst>
                              <p:cond delay="1000"/>
                            </p:stCondLst>
                            <p:childTnLst>
                              <p:par>
                                <p:cTn id="13" presetID="1" presetClass="exit" presetSubtype="0" fill="hold" grpId="1" nodeType="afterEffect">
                                  <p:stCondLst>
                                    <p:cond delay="500"/>
                                  </p:stCondLst>
                                  <p:childTnLst>
                                    <p:set>
                                      <p:cBhvr>
                                        <p:cTn id="14" dur="1" fill="hold">
                                          <p:stCondLst>
                                            <p:cond delay="0"/>
                                          </p:stCondLst>
                                        </p:cTn>
                                        <p:tgtEl>
                                          <p:spTgt spid="65"/>
                                        </p:tgtEl>
                                        <p:attrNameLst>
                                          <p:attrName>style.visibility</p:attrName>
                                        </p:attrNameLst>
                                      </p:cBhvr>
                                      <p:to>
                                        <p:strVal val="hidden"/>
                                      </p:to>
                                    </p:set>
                                  </p:childTnLst>
                                </p:cTn>
                              </p:par>
                              <p:par>
                                <p:cTn id="15" presetID="1" presetClass="entr" presetSubtype="0" fill="hold" grpId="0" nodeType="withEffect">
                                  <p:stCondLst>
                                    <p:cond delay="500"/>
                                  </p:stCondLst>
                                  <p:childTnLst>
                                    <p:set>
                                      <p:cBhvr>
                                        <p:cTn id="16" dur="1" fill="hold">
                                          <p:stCondLst>
                                            <p:cond delay="0"/>
                                          </p:stCondLst>
                                        </p:cTn>
                                        <p:tgtEl>
                                          <p:spTgt spid="5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9"/>
                                        </p:tgtEl>
                                        <p:attrNameLst>
                                          <p:attrName>style.visibility</p:attrName>
                                        </p:attrNameLst>
                                      </p:cBhvr>
                                      <p:to>
                                        <p:strVal val="visible"/>
                                      </p:to>
                                    </p:set>
                                  </p:childTnLst>
                                </p:cTn>
                              </p:par>
                              <p:par>
                                <p:cTn id="21" presetID="1" presetClass="entr" presetSubtype="0" fill="hold" grpId="0" nodeType="withEffect">
                                  <p:stCondLst>
                                    <p:cond delay="500"/>
                                  </p:stCondLst>
                                  <p:childTnLst>
                                    <p:set>
                                      <p:cBhvr>
                                        <p:cTn id="22" dur="1" fill="hold">
                                          <p:stCondLst>
                                            <p:cond delay="0"/>
                                          </p:stCondLst>
                                        </p:cTn>
                                        <p:tgtEl>
                                          <p:spTgt spid="55"/>
                                        </p:tgtEl>
                                        <p:attrNameLst>
                                          <p:attrName>style.visibility</p:attrName>
                                        </p:attrNameLst>
                                      </p:cBhvr>
                                      <p:to>
                                        <p:strVal val="visible"/>
                                      </p:to>
                                    </p:set>
                                  </p:childTnLst>
                                </p:cTn>
                              </p:par>
                              <p:par>
                                <p:cTn id="23" presetID="3" presetClass="entr" presetSubtype="1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animEffect transition="in" filter="blinds(horizontal)">
                                      <p:cBhvr>
                                        <p:cTn id="25" dur="500"/>
                                        <p:tgtEl>
                                          <p:spTgt spid="6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63"/>
                                        </p:tgtEl>
                                        <p:attrNameLst>
                                          <p:attrName>style.visibility</p:attrName>
                                        </p:attrNameLst>
                                      </p:cBhvr>
                                      <p:to>
                                        <p:strVal val="visible"/>
                                      </p:to>
                                    </p:set>
                                    <p:animEffect transition="in" filter="blinds(horizontal)">
                                      <p:cBhvr>
                                        <p:cTn id="28" dur="500"/>
                                        <p:tgtEl>
                                          <p:spTgt spid="63"/>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63"/>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6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64" presetClass="path" presetSubtype="0" accel="50000" decel="50000" fill="hold" grpId="1" nodeType="clickEffect">
                                  <p:stCondLst>
                                    <p:cond delay="0"/>
                                  </p:stCondLst>
                                  <p:childTnLst>
                                    <p:animMotion origin="layout" path="M 0.00052 0.00185 L 0.00035 -0.08218 " pathEditMode="relative" rAng="0" ptsTypes="AA">
                                      <p:cBhvr>
                                        <p:cTn id="38" dur="2000" fill="hold"/>
                                        <p:tgtEl>
                                          <p:spTgt spid="56"/>
                                        </p:tgtEl>
                                        <p:attrNameLst>
                                          <p:attrName>ppt_x</p:attrName>
                                          <p:attrName>ppt_y</p:attrName>
                                        </p:attrNameLst>
                                      </p:cBhvr>
                                      <p:rCtr x="0" y="-42"/>
                                    </p:animMotion>
                                  </p:childTnLst>
                                </p:cTn>
                              </p:par>
                              <p:par>
                                <p:cTn id="39" presetID="64" presetClass="path" presetSubtype="0" accel="50000" decel="50000" fill="hold" grpId="1" nodeType="withEffect">
                                  <p:stCondLst>
                                    <p:cond delay="0"/>
                                  </p:stCondLst>
                                  <p:childTnLst>
                                    <p:animMotion origin="layout" path="M 8.33333E-7 -2.59259E-6 L 8.33333E-7 -0.08727 " pathEditMode="relative" rAng="0" ptsTypes="AA">
                                      <p:cBhvr>
                                        <p:cTn id="40" dur="2000" fill="hold"/>
                                        <p:tgtEl>
                                          <p:spTgt spid="55"/>
                                        </p:tgtEl>
                                        <p:attrNameLst>
                                          <p:attrName>ppt_x</p:attrName>
                                          <p:attrName>ppt_y</p:attrName>
                                        </p:attrNameLst>
                                      </p:cBhvr>
                                      <p:rCtr x="0" y="-44"/>
                                    </p:animMotion>
                                  </p:childTnLst>
                                </p:cTn>
                              </p:par>
                              <p:par>
                                <p:cTn id="41" presetID="64" presetClass="path" presetSubtype="0" accel="50000" decel="50000" fill="hold" grpId="1" nodeType="withEffect">
                                  <p:stCondLst>
                                    <p:cond delay="0"/>
                                  </p:stCondLst>
                                  <p:childTnLst>
                                    <p:animMotion origin="layout" path="M 2.5E-6 -1.11111E-6 L 2.5E-6 -0.08704 " pathEditMode="relative" rAng="0" ptsTypes="AA">
                                      <p:cBhvr>
                                        <p:cTn id="42" dur="2000" fill="hold"/>
                                        <p:tgtEl>
                                          <p:spTgt spid="59"/>
                                        </p:tgtEl>
                                        <p:attrNameLst>
                                          <p:attrName>ppt_x</p:attrName>
                                          <p:attrName>ppt_y</p:attrName>
                                        </p:attrNameLst>
                                      </p:cBhvr>
                                      <p:rCtr x="0" y="-44"/>
                                    </p:animMotion>
                                  </p:childTnLst>
                                </p:cTn>
                              </p:par>
                              <p:par>
                                <p:cTn id="43" presetID="64" presetClass="path" presetSubtype="0" accel="50000" decel="50000" fill="hold" grpId="1" nodeType="withEffect">
                                  <p:stCondLst>
                                    <p:cond delay="0"/>
                                  </p:stCondLst>
                                  <p:childTnLst>
                                    <p:animMotion origin="layout" path="M 5E-6 3.7037E-7 L 5E-6 -0.08681 " pathEditMode="relative" rAng="0" ptsTypes="AA">
                                      <p:cBhvr>
                                        <p:cTn id="44" dur="2000" fill="hold"/>
                                        <p:tgtEl>
                                          <p:spTgt spid="58"/>
                                        </p:tgtEl>
                                        <p:attrNameLst>
                                          <p:attrName>ppt_x</p:attrName>
                                          <p:attrName>ppt_y</p:attrName>
                                        </p:attrNameLst>
                                      </p:cBhvr>
                                      <p:rCtr x="0" y="-44"/>
                                    </p:animMotion>
                                  </p:childTnLst>
                                </p:cTn>
                              </p:par>
                              <p:par>
                                <p:cTn id="45" presetID="64" presetClass="path" presetSubtype="0" accel="50000" decel="50000" fill="hold" grpId="1" nodeType="withEffect">
                                  <p:stCondLst>
                                    <p:cond delay="0"/>
                                  </p:stCondLst>
                                  <p:childTnLst>
                                    <p:animMotion origin="layout" path="M -3.33333E-6 3.7037E-7 L -3.33333E-6 -0.08681 " pathEditMode="relative" rAng="0" ptsTypes="AA">
                                      <p:cBhvr>
                                        <p:cTn id="46" dur="2000" fill="hold"/>
                                        <p:tgtEl>
                                          <p:spTgt spid="57"/>
                                        </p:tgtEl>
                                        <p:attrNameLst>
                                          <p:attrName>ppt_x</p:attrName>
                                          <p:attrName>ppt_y</p:attrName>
                                        </p:attrNameLst>
                                      </p:cBhvr>
                                      <p:rCtr x="0" y="-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5" grpId="1" animBg="1"/>
      <p:bldP spid="57" grpId="0" animBg="1"/>
      <p:bldP spid="57" grpId="1" animBg="1"/>
      <p:bldP spid="58" grpId="0" animBg="1"/>
      <p:bldP spid="58" grpId="1" animBg="1"/>
      <p:bldP spid="59" grpId="0" animBg="1"/>
      <p:bldP spid="59" grpId="1" animBg="1"/>
      <p:bldP spid="63" grpId="0" animBg="1"/>
      <p:bldP spid="63" grpId="1" animBg="1"/>
      <p:bldP spid="64" grpId="0" animBg="1"/>
      <p:bldP spid="64" grpId="1" animBg="1"/>
      <p:bldP spid="65" grpId="0" animBg="1"/>
      <p:bldP spid="65" grpId="1" animBg="1"/>
      <p:bldP spid="56" grpId="0" animBg="1"/>
      <p:bldP spid="56"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algn="ctr"/>
            <a:r>
              <a:rPr lang="zh-CN" altLang="en-US" dirty="0"/>
              <a:t>计算机</a:t>
            </a:r>
            <a:r>
              <a:rPr lang="zh-CN" altLang="en-US" sz="2400" dirty="0"/>
              <a:t> </a:t>
            </a:r>
            <a:r>
              <a:rPr lang="en-US" altLang="zh-CN" dirty="0"/>
              <a:t>1</a:t>
            </a:r>
            <a:r>
              <a:rPr lang="en-US" altLang="zh-CN" sz="2400" dirty="0"/>
              <a:t> </a:t>
            </a:r>
            <a:r>
              <a:rPr lang="zh-CN" altLang="en-US" dirty="0"/>
              <a:t>向计算机</a:t>
            </a:r>
            <a:r>
              <a:rPr lang="zh-CN" altLang="en-US" sz="2400" dirty="0"/>
              <a:t> </a:t>
            </a:r>
            <a:r>
              <a:rPr lang="en-US" altLang="zh-CN" dirty="0"/>
              <a:t>2</a:t>
            </a:r>
            <a:r>
              <a:rPr lang="en-US" altLang="zh-CN" sz="2400" dirty="0"/>
              <a:t> </a:t>
            </a:r>
            <a:r>
              <a:rPr lang="zh-CN" altLang="en-US" dirty="0"/>
              <a:t>发送数据</a:t>
            </a:r>
            <a:br>
              <a:rPr lang="en-US" altLang="zh-CN" dirty="0"/>
            </a:br>
            <a:r>
              <a:rPr lang="en-US" altLang="zh-CN" dirty="0"/>
              <a:t> (</a:t>
            </a:r>
            <a:r>
              <a:rPr lang="zh-CN" altLang="en-US" dirty="0"/>
              <a:t>数据的封装与拆封</a:t>
            </a:r>
            <a:r>
              <a:rPr lang="en-US" altLang="zh-CN" dirty="0"/>
              <a:t>)</a:t>
            </a:r>
            <a:r>
              <a:rPr lang="zh-CN" altLang="en-US" dirty="0"/>
              <a:t> </a:t>
            </a:r>
          </a:p>
        </p:txBody>
      </p:sp>
      <p:sp>
        <p:nvSpPr>
          <p:cNvPr id="115715" name="AutoShape 3"/>
          <p:cNvSpPr>
            <a:spLocks noChangeArrowheads="1"/>
          </p:cNvSpPr>
          <p:nvPr/>
        </p:nvSpPr>
        <p:spPr bwMode="auto">
          <a:xfrm rot="-5400000">
            <a:off x="4374356" y="1532732"/>
            <a:ext cx="417513" cy="8991600"/>
          </a:xfrm>
          <a:prstGeom prst="can">
            <a:avLst>
              <a:gd name="adj" fmla="val 48656"/>
            </a:avLst>
          </a:prstGeom>
          <a:gradFill rotWithShape="0">
            <a:gsLst>
              <a:gs pos="0">
                <a:srgbClr val="EAEAEA">
                  <a:gamma/>
                  <a:shade val="73333"/>
                  <a:invGamma/>
                </a:srgbClr>
              </a:gs>
              <a:gs pos="50000">
                <a:srgbClr val="EAEAEA"/>
              </a:gs>
              <a:gs pos="100000">
                <a:srgbClr val="EAEAEA">
                  <a:gamma/>
                  <a:shade val="73333"/>
                  <a:invGamma/>
                </a:srgbClr>
              </a:gs>
            </a:gsLst>
            <a:lin ang="5400000" scaled="1"/>
          </a:gradFill>
          <a:ln w="19050">
            <a:solidFill>
              <a:schemeClr val="tx1"/>
            </a:solidFill>
            <a:round/>
            <a:headEnd type="none" w="sm" len="lg"/>
            <a:tailEnd type="none" w="sm" len="lg"/>
          </a:ln>
          <a:effectLst/>
        </p:spPr>
        <p:txBody>
          <a:bodyPr wrap="none" anchor="ctr"/>
          <a:lstStyle/>
          <a:p>
            <a:endParaRPr lang="zh-CN" altLang="en-US"/>
          </a:p>
        </p:txBody>
      </p:sp>
      <p:sp>
        <p:nvSpPr>
          <p:cNvPr id="115716" name="AutoShape 4"/>
          <p:cNvSpPr>
            <a:spLocks noChangeArrowheads="1"/>
          </p:cNvSpPr>
          <p:nvPr/>
        </p:nvSpPr>
        <p:spPr bwMode="auto">
          <a:xfrm>
            <a:off x="533400" y="2847975"/>
            <a:ext cx="838200" cy="2997200"/>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17" name="Text Box 5"/>
          <p:cNvSpPr txBox="1">
            <a:spLocks noChangeArrowheads="1"/>
          </p:cNvSpPr>
          <p:nvPr/>
        </p:nvSpPr>
        <p:spPr bwMode="auto">
          <a:xfrm>
            <a:off x="781050" y="302736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18" name="Text Box 6"/>
          <p:cNvSpPr txBox="1">
            <a:spLocks noChangeArrowheads="1"/>
          </p:cNvSpPr>
          <p:nvPr/>
        </p:nvSpPr>
        <p:spPr bwMode="auto">
          <a:xfrm>
            <a:off x="781050" y="365442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19" name="Text Box 7"/>
          <p:cNvSpPr txBox="1">
            <a:spLocks noChangeArrowheads="1"/>
          </p:cNvSpPr>
          <p:nvPr/>
        </p:nvSpPr>
        <p:spPr bwMode="auto">
          <a:xfrm>
            <a:off x="781050" y="42116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20" name="Text Box 8"/>
          <p:cNvSpPr txBox="1">
            <a:spLocks noChangeArrowheads="1"/>
          </p:cNvSpPr>
          <p:nvPr/>
        </p:nvSpPr>
        <p:spPr bwMode="auto">
          <a:xfrm>
            <a:off x="781050" y="4770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21" name="Text Box 9"/>
          <p:cNvSpPr txBox="1">
            <a:spLocks noChangeArrowheads="1"/>
          </p:cNvSpPr>
          <p:nvPr/>
        </p:nvSpPr>
        <p:spPr bwMode="auto">
          <a:xfrm>
            <a:off x="781050" y="533717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22" name="Freeform 10"/>
          <p:cNvSpPr>
            <a:spLocks/>
          </p:cNvSpPr>
          <p:nvPr/>
        </p:nvSpPr>
        <p:spPr bwMode="auto">
          <a:xfrm>
            <a:off x="533400" y="3449638"/>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3" name="Freeform 11"/>
          <p:cNvSpPr>
            <a:spLocks/>
          </p:cNvSpPr>
          <p:nvPr/>
        </p:nvSpPr>
        <p:spPr bwMode="auto">
          <a:xfrm>
            <a:off x="542925" y="4024313"/>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4" name="Freeform 12"/>
          <p:cNvSpPr>
            <a:spLocks/>
          </p:cNvSpPr>
          <p:nvPr/>
        </p:nvSpPr>
        <p:spPr bwMode="auto">
          <a:xfrm>
            <a:off x="520700" y="4600575"/>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5" name="Freeform 13"/>
          <p:cNvSpPr>
            <a:spLocks/>
          </p:cNvSpPr>
          <p:nvPr/>
        </p:nvSpPr>
        <p:spPr bwMode="auto">
          <a:xfrm>
            <a:off x="520700" y="5192713"/>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6" name="AutoShape 14"/>
          <p:cNvSpPr>
            <a:spLocks noChangeArrowheads="1"/>
          </p:cNvSpPr>
          <p:nvPr/>
        </p:nvSpPr>
        <p:spPr bwMode="auto">
          <a:xfrm>
            <a:off x="7886700" y="2814638"/>
            <a:ext cx="838200" cy="3030537"/>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27" name="Text Box 15"/>
          <p:cNvSpPr txBox="1">
            <a:spLocks noChangeArrowheads="1"/>
          </p:cNvSpPr>
          <p:nvPr/>
        </p:nvSpPr>
        <p:spPr bwMode="auto">
          <a:xfrm>
            <a:off x="7924800" y="2992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28" name="Text Box 16"/>
          <p:cNvSpPr txBox="1">
            <a:spLocks noChangeArrowheads="1"/>
          </p:cNvSpPr>
          <p:nvPr/>
        </p:nvSpPr>
        <p:spPr bwMode="auto">
          <a:xfrm>
            <a:off x="7924800" y="36195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29" name="Text Box 17"/>
          <p:cNvSpPr txBox="1">
            <a:spLocks noChangeArrowheads="1"/>
          </p:cNvSpPr>
          <p:nvPr/>
        </p:nvSpPr>
        <p:spPr bwMode="auto">
          <a:xfrm>
            <a:off x="7924800" y="417671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30" name="Text Box 18"/>
          <p:cNvSpPr txBox="1">
            <a:spLocks noChangeArrowheads="1"/>
          </p:cNvSpPr>
          <p:nvPr/>
        </p:nvSpPr>
        <p:spPr bwMode="auto">
          <a:xfrm>
            <a:off x="7924800" y="47371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31" name="Text Box 19"/>
          <p:cNvSpPr txBox="1">
            <a:spLocks noChangeArrowheads="1"/>
          </p:cNvSpPr>
          <p:nvPr/>
        </p:nvSpPr>
        <p:spPr bwMode="auto">
          <a:xfrm>
            <a:off x="7924800" y="530225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32" name="Freeform 20"/>
          <p:cNvSpPr>
            <a:spLocks/>
          </p:cNvSpPr>
          <p:nvPr/>
        </p:nvSpPr>
        <p:spPr bwMode="auto">
          <a:xfrm>
            <a:off x="7886700" y="3414713"/>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3" name="Freeform 21"/>
          <p:cNvSpPr>
            <a:spLocks/>
          </p:cNvSpPr>
          <p:nvPr/>
        </p:nvSpPr>
        <p:spPr bwMode="auto">
          <a:xfrm>
            <a:off x="7896225" y="3989388"/>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4" name="Freeform 22"/>
          <p:cNvSpPr>
            <a:spLocks/>
          </p:cNvSpPr>
          <p:nvPr/>
        </p:nvSpPr>
        <p:spPr bwMode="auto">
          <a:xfrm>
            <a:off x="7874000" y="4565650"/>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5" name="Freeform 23"/>
          <p:cNvSpPr>
            <a:spLocks/>
          </p:cNvSpPr>
          <p:nvPr/>
        </p:nvSpPr>
        <p:spPr bwMode="auto">
          <a:xfrm>
            <a:off x="7874000" y="5157788"/>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6" name="Text Box 24"/>
          <p:cNvSpPr txBox="1">
            <a:spLocks noChangeArrowheads="1"/>
          </p:cNvSpPr>
          <p:nvPr/>
        </p:nvSpPr>
        <p:spPr bwMode="auto">
          <a:xfrm>
            <a:off x="395288"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1</a:t>
            </a:r>
          </a:p>
        </p:txBody>
      </p:sp>
      <p:sp>
        <p:nvSpPr>
          <p:cNvPr id="115737" name="AutoShape 25"/>
          <p:cNvSpPr>
            <a:spLocks noChangeArrowheads="1"/>
          </p:cNvSpPr>
          <p:nvPr/>
        </p:nvSpPr>
        <p:spPr bwMode="auto">
          <a:xfrm>
            <a:off x="8034338" y="2317750"/>
            <a:ext cx="685800" cy="557213"/>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38" name="Text Box 26"/>
          <p:cNvSpPr txBox="1">
            <a:spLocks noChangeArrowheads="1"/>
          </p:cNvSpPr>
          <p:nvPr/>
        </p:nvSpPr>
        <p:spPr bwMode="auto">
          <a:xfrm>
            <a:off x="8027988" y="2422525"/>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39" name="AutoShape 27"/>
          <p:cNvSpPr>
            <a:spLocks noChangeArrowheads="1"/>
          </p:cNvSpPr>
          <p:nvPr/>
        </p:nvSpPr>
        <p:spPr bwMode="auto">
          <a:xfrm>
            <a:off x="538163" y="2360613"/>
            <a:ext cx="685800" cy="557212"/>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40" name="Text Box 28"/>
          <p:cNvSpPr txBox="1">
            <a:spLocks noChangeArrowheads="1"/>
          </p:cNvSpPr>
          <p:nvPr/>
        </p:nvSpPr>
        <p:spPr bwMode="auto">
          <a:xfrm>
            <a:off x="558800" y="2481263"/>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42" name="Text Box 30"/>
          <p:cNvSpPr txBox="1">
            <a:spLocks noChangeArrowheads="1"/>
          </p:cNvSpPr>
          <p:nvPr/>
        </p:nvSpPr>
        <p:spPr bwMode="auto">
          <a:xfrm>
            <a:off x="7770813"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2</a:t>
            </a:r>
          </a:p>
        </p:txBody>
      </p:sp>
      <p:sp>
        <p:nvSpPr>
          <p:cNvPr id="57" name="Rectangle 37"/>
          <p:cNvSpPr>
            <a:spLocks noChangeArrowheads="1"/>
          </p:cNvSpPr>
          <p:nvPr/>
        </p:nvSpPr>
        <p:spPr bwMode="auto">
          <a:xfrm>
            <a:off x="5653088" y="4143380"/>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58" name="Rectangle 34"/>
          <p:cNvSpPr>
            <a:spLocks noChangeArrowheads="1"/>
          </p:cNvSpPr>
          <p:nvPr/>
        </p:nvSpPr>
        <p:spPr bwMode="auto">
          <a:xfrm>
            <a:off x="5148263" y="4143380"/>
            <a:ext cx="504825" cy="358775"/>
          </a:xfrm>
          <a:prstGeom prst="rect">
            <a:avLst/>
          </a:prstGeom>
          <a:solidFill>
            <a:srgbClr val="FF99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5</a:t>
            </a:r>
          </a:p>
        </p:txBody>
      </p:sp>
      <p:sp>
        <p:nvSpPr>
          <p:cNvPr id="59" name="Rectangle 66"/>
          <p:cNvSpPr>
            <a:spLocks noChangeArrowheads="1"/>
          </p:cNvSpPr>
          <p:nvPr/>
        </p:nvSpPr>
        <p:spPr bwMode="auto">
          <a:xfrm>
            <a:off x="4648197" y="4144965"/>
            <a:ext cx="504825" cy="358775"/>
          </a:xfrm>
          <a:prstGeom prst="rect">
            <a:avLst/>
          </a:prstGeom>
          <a:solidFill>
            <a:srgbClr val="FF9900"/>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4</a:t>
            </a:r>
          </a:p>
        </p:txBody>
      </p:sp>
      <p:sp>
        <p:nvSpPr>
          <p:cNvPr id="56" name="AutoShape 29"/>
          <p:cNvSpPr>
            <a:spLocks noChangeArrowheads="1"/>
          </p:cNvSpPr>
          <p:nvPr/>
        </p:nvSpPr>
        <p:spPr bwMode="auto">
          <a:xfrm rot="10800000" flipV="1">
            <a:off x="8286776" y="3786190"/>
            <a:ext cx="196850" cy="433388"/>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6"/>
                                        </p:tgtEl>
                                        <p:attrNameLst>
                                          <p:attrName>style.visibility</p:attrName>
                                        </p:attrNameLst>
                                      </p:cBhvr>
                                      <p:to>
                                        <p:strVal val="visible"/>
                                      </p:to>
                                    </p:set>
                                    <p:animEffect transition="in" filter="wipe(down)">
                                      <p:cBhvr>
                                        <p:cTn id="15" dur="1000"/>
                                        <p:tgtEl>
                                          <p:spTgt spid="56"/>
                                        </p:tgtEl>
                                      </p:cBhvr>
                                    </p:animEffect>
                                  </p:childTnLst>
                                </p:cTn>
                              </p:par>
                              <p:par>
                                <p:cTn id="16" presetID="64" presetClass="path" presetSubtype="0" accel="50000" decel="50000" fill="hold" grpId="1" nodeType="withEffect">
                                  <p:stCondLst>
                                    <p:cond delay="0"/>
                                  </p:stCondLst>
                                  <p:childTnLst>
                                    <p:animMotion origin="layout" path="M 2.5E-6 -1.11111E-6 L 2.5E-6 -0.08704 " pathEditMode="relative" rAng="0" ptsTypes="AA">
                                      <p:cBhvr>
                                        <p:cTn id="17" dur="2000" fill="hold"/>
                                        <p:tgtEl>
                                          <p:spTgt spid="59"/>
                                        </p:tgtEl>
                                        <p:attrNameLst>
                                          <p:attrName>ppt_x</p:attrName>
                                          <p:attrName>ppt_y</p:attrName>
                                        </p:attrNameLst>
                                      </p:cBhvr>
                                      <p:rCtr x="0" y="-44"/>
                                    </p:animMotion>
                                  </p:childTnLst>
                                </p:cTn>
                              </p:par>
                              <p:par>
                                <p:cTn id="18" presetID="64" presetClass="path" presetSubtype="0" accel="50000" decel="50000" fill="hold" grpId="1" nodeType="withEffect">
                                  <p:stCondLst>
                                    <p:cond delay="0"/>
                                  </p:stCondLst>
                                  <p:childTnLst>
                                    <p:animMotion origin="layout" path="M 5E-6 3.7037E-7 L 5E-6 -0.08681 " pathEditMode="relative" rAng="0" ptsTypes="AA">
                                      <p:cBhvr>
                                        <p:cTn id="19" dur="2000" fill="hold"/>
                                        <p:tgtEl>
                                          <p:spTgt spid="58"/>
                                        </p:tgtEl>
                                        <p:attrNameLst>
                                          <p:attrName>ppt_x</p:attrName>
                                          <p:attrName>ppt_y</p:attrName>
                                        </p:attrNameLst>
                                      </p:cBhvr>
                                      <p:rCtr x="0" y="-44"/>
                                    </p:animMotion>
                                  </p:childTnLst>
                                </p:cTn>
                              </p:par>
                              <p:par>
                                <p:cTn id="20" presetID="64" presetClass="path" presetSubtype="0" accel="50000" decel="50000" fill="hold" grpId="1" nodeType="withEffect">
                                  <p:stCondLst>
                                    <p:cond delay="0"/>
                                  </p:stCondLst>
                                  <p:childTnLst>
                                    <p:animMotion origin="layout" path="M -3.33333E-6 3.7037E-7 L -3.33333E-6 -0.08681 " pathEditMode="relative" rAng="0" ptsTypes="AA">
                                      <p:cBhvr>
                                        <p:cTn id="21" dur="2000" fill="hold"/>
                                        <p:tgtEl>
                                          <p:spTgt spid="57"/>
                                        </p:tgtEl>
                                        <p:attrNameLst>
                                          <p:attrName>ppt_x</p:attrName>
                                          <p:attrName>ppt_y</p:attrName>
                                        </p:attrNameLst>
                                      </p:cBhvr>
                                      <p:rCtr x="0" y="-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7" grpId="1" animBg="1"/>
      <p:bldP spid="58" grpId="0" animBg="1"/>
      <p:bldP spid="58" grpId="1" animBg="1"/>
      <p:bldP spid="59" grpId="0" animBg="1"/>
      <p:bldP spid="59" grpId="1" animBg="1"/>
      <p:bldP spid="5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algn="ctr"/>
            <a:r>
              <a:rPr lang="zh-CN" altLang="en-US" dirty="0"/>
              <a:t>计算机</a:t>
            </a:r>
            <a:r>
              <a:rPr lang="zh-CN" altLang="en-US" sz="2400" dirty="0"/>
              <a:t> </a:t>
            </a:r>
            <a:r>
              <a:rPr lang="en-US" altLang="zh-CN" dirty="0"/>
              <a:t>1</a:t>
            </a:r>
            <a:r>
              <a:rPr lang="en-US" altLang="zh-CN" sz="2400" dirty="0"/>
              <a:t> </a:t>
            </a:r>
            <a:r>
              <a:rPr lang="zh-CN" altLang="en-US" dirty="0"/>
              <a:t>向计算机</a:t>
            </a:r>
            <a:r>
              <a:rPr lang="zh-CN" altLang="en-US" sz="2400" dirty="0"/>
              <a:t> </a:t>
            </a:r>
            <a:r>
              <a:rPr lang="en-US" altLang="zh-CN" dirty="0"/>
              <a:t>2</a:t>
            </a:r>
            <a:r>
              <a:rPr lang="en-US" altLang="zh-CN" sz="2400" dirty="0"/>
              <a:t> </a:t>
            </a:r>
            <a:r>
              <a:rPr lang="zh-CN" altLang="en-US" dirty="0"/>
              <a:t>发送数据</a:t>
            </a:r>
            <a:br>
              <a:rPr lang="en-US" altLang="zh-CN" dirty="0"/>
            </a:br>
            <a:r>
              <a:rPr lang="en-US" altLang="zh-CN" dirty="0"/>
              <a:t> (</a:t>
            </a:r>
            <a:r>
              <a:rPr lang="zh-CN" altLang="en-US" dirty="0"/>
              <a:t>数据的封装与拆封</a:t>
            </a:r>
            <a:r>
              <a:rPr lang="en-US" altLang="zh-CN" dirty="0"/>
              <a:t>)</a:t>
            </a:r>
            <a:r>
              <a:rPr lang="zh-CN" altLang="en-US" dirty="0"/>
              <a:t> </a:t>
            </a:r>
          </a:p>
        </p:txBody>
      </p:sp>
      <p:sp>
        <p:nvSpPr>
          <p:cNvPr id="115715" name="AutoShape 3"/>
          <p:cNvSpPr>
            <a:spLocks noChangeArrowheads="1"/>
          </p:cNvSpPr>
          <p:nvPr/>
        </p:nvSpPr>
        <p:spPr bwMode="auto">
          <a:xfrm rot="-5400000">
            <a:off x="4374356" y="1532732"/>
            <a:ext cx="417513" cy="8991600"/>
          </a:xfrm>
          <a:prstGeom prst="can">
            <a:avLst>
              <a:gd name="adj" fmla="val 48656"/>
            </a:avLst>
          </a:prstGeom>
          <a:gradFill rotWithShape="0">
            <a:gsLst>
              <a:gs pos="0">
                <a:srgbClr val="EAEAEA">
                  <a:gamma/>
                  <a:shade val="73333"/>
                  <a:invGamma/>
                </a:srgbClr>
              </a:gs>
              <a:gs pos="50000">
                <a:srgbClr val="EAEAEA"/>
              </a:gs>
              <a:gs pos="100000">
                <a:srgbClr val="EAEAEA">
                  <a:gamma/>
                  <a:shade val="73333"/>
                  <a:invGamma/>
                </a:srgbClr>
              </a:gs>
            </a:gsLst>
            <a:lin ang="5400000" scaled="1"/>
          </a:gradFill>
          <a:ln w="19050">
            <a:solidFill>
              <a:schemeClr val="tx1"/>
            </a:solidFill>
            <a:round/>
            <a:headEnd type="none" w="sm" len="lg"/>
            <a:tailEnd type="none" w="sm" len="lg"/>
          </a:ln>
          <a:effectLst/>
        </p:spPr>
        <p:txBody>
          <a:bodyPr wrap="none" anchor="ctr"/>
          <a:lstStyle/>
          <a:p>
            <a:endParaRPr lang="zh-CN" altLang="en-US"/>
          </a:p>
        </p:txBody>
      </p:sp>
      <p:sp>
        <p:nvSpPr>
          <p:cNvPr id="115716" name="AutoShape 4"/>
          <p:cNvSpPr>
            <a:spLocks noChangeArrowheads="1"/>
          </p:cNvSpPr>
          <p:nvPr/>
        </p:nvSpPr>
        <p:spPr bwMode="auto">
          <a:xfrm>
            <a:off x="533400" y="2847975"/>
            <a:ext cx="838200" cy="2997200"/>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17" name="Text Box 5"/>
          <p:cNvSpPr txBox="1">
            <a:spLocks noChangeArrowheads="1"/>
          </p:cNvSpPr>
          <p:nvPr/>
        </p:nvSpPr>
        <p:spPr bwMode="auto">
          <a:xfrm>
            <a:off x="781050" y="302736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18" name="Text Box 6"/>
          <p:cNvSpPr txBox="1">
            <a:spLocks noChangeArrowheads="1"/>
          </p:cNvSpPr>
          <p:nvPr/>
        </p:nvSpPr>
        <p:spPr bwMode="auto">
          <a:xfrm>
            <a:off x="781050" y="365442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19" name="Text Box 7"/>
          <p:cNvSpPr txBox="1">
            <a:spLocks noChangeArrowheads="1"/>
          </p:cNvSpPr>
          <p:nvPr/>
        </p:nvSpPr>
        <p:spPr bwMode="auto">
          <a:xfrm>
            <a:off x="781050" y="42116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20" name="Text Box 8"/>
          <p:cNvSpPr txBox="1">
            <a:spLocks noChangeArrowheads="1"/>
          </p:cNvSpPr>
          <p:nvPr/>
        </p:nvSpPr>
        <p:spPr bwMode="auto">
          <a:xfrm>
            <a:off x="781050" y="4770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21" name="Text Box 9"/>
          <p:cNvSpPr txBox="1">
            <a:spLocks noChangeArrowheads="1"/>
          </p:cNvSpPr>
          <p:nvPr/>
        </p:nvSpPr>
        <p:spPr bwMode="auto">
          <a:xfrm>
            <a:off x="781050" y="533717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22" name="Freeform 10"/>
          <p:cNvSpPr>
            <a:spLocks/>
          </p:cNvSpPr>
          <p:nvPr/>
        </p:nvSpPr>
        <p:spPr bwMode="auto">
          <a:xfrm>
            <a:off x="533400" y="3449638"/>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3" name="Freeform 11"/>
          <p:cNvSpPr>
            <a:spLocks/>
          </p:cNvSpPr>
          <p:nvPr/>
        </p:nvSpPr>
        <p:spPr bwMode="auto">
          <a:xfrm>
            <a:off x="542925" y="4024313"/>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4" name="Freeform 12"/>
          <p:cNvSpPr>
            <a:spLocks/>
          </p:cNvSpPr>
          <p:nvPr/>
        </p:nvSpPr>
        <p:spPr bwMode="auto">
          <a:xfrm>
            <a:off x="520700" y="4600575"/>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5" name="Freeform 13"/>
          <p:cNvSpPr>
            <a:spLocks/>
          </p:cNvSpPr>
          <p:nvPr/>
        </p:nvSpPr>
        <p:spPr bwMode="auto">
          <a:xfrm>
            <a:off x="520700" y="5192713"/>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6" name="AutoShape 14"/>
          <p:cNvSpPr>
            <a:spLocks noChangeArrowheads="1"/>
          </p:cNvSpPr>
          <p:nvPr/>
        </p:nvSpPr>
        <p:spPr bwMode="auto">
          <a:xfrm>
            <a:off x="7886700" y="2814638"/>
            <a:ext cx="838200" cy="3030537"/>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27" name="Text Box 15"/>
          <p:cNvSpPr txBox="1">
            <a:spLocks noChangeArrowheads="1"/>
          </p:cNvSpPr>
          <p:nvPr/>
        </p:nvSpPr>
        <p:spPr bwMode="auto">
          <a:xfrm>
            <a:off x="7924800" y="2992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28" name="Text Box 16"/>
          <p:cNvSpPr txBox="1">
            <a:spLocks noChangeArrowheads="1"/>
          </p:cNvSpPr>
          <p:nvPr/>
        </p:nvSpPr>
        <p:spPr bwMode="auto">
          <a:xfrm>
            <a:off x="7924800" y="36195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29" name="Text Box 17"/>
          <p:cNvSpPr txBox="1">
            <a:spLocks noChangeArrowheads="1"/>
          </p:cNvSpPr>
          <p:nvPr/>
        </p:nvSpPr>
        <p:spPr bwMode="auto">
          <a:xfrm>
            <a:off x="7924800" y="417671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30" name="Text Box 18"/>
          <p:cNvSpPr txBox="1">
            <a:spLocks noChangeArrowheads="1"/>
          </p:cNvSpPr>
          <p:nvPr/>
        </p:nvSpPr>
        <p:spPr bwMode="auto">
          <a:xfrm>
            <a:off x="7924800" y="47371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31" name="Text Box 19"/>
          <p:cNvSpPr txBox="1">
            <a:spLocks noChangeArrowheads="1"/>
          </p:cNvSpPr>
          <p:nvPr/>
        </p:nvSpPr>
        <p:spPr bwMode="auto">
          <a:xfrm>
            <a:off x="7924800" y="530225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32" name="Freeform 20"/>
          <p:cNvSpPr>
            <a:spLocks/>
          </p:cNvSpPr>
          <p:nvPr/>
        </p:nvSpPr>
        <p:spPr bwMode="auto">
          <a:xfrm>
            <a:off x="7886700" y="3414713"/>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3" name="Freeform 21"/>
          <p:cNvSpPr>
            <a:spLocks/>
          </p:cNvSpPr>
          <p:nvPr/>
        </p:nvSpPr>
        <p:spPr bwMode="auto">
          <a:xfrm>
            <a:off x="7896225" y="3989388"/>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4" name="Freeform 22"/>
          <p:cNvSpPr>
            <a:spLocks/>
          </p:cNvSpPr>
          <p:nvPr/>
        </p:nvSpPr>
        <p:spPr bwMode="auto">
          <a:xfrm>
            <a:off x="7874000" y="4565650"/>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5" name="Freeform 23"/>
          <p:cNvSpPr>
            <a:spLocks/>
          </p:cNvSpPr>
          <p:nvPr/>
        </p:nvSpPr>
        <p:spPr bwMode="auto">
          <a:xfrm>
            <a:off x="7874000" y="5157788"/>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6" name="Text Box 24"/>
          <p:cNvSpPr txBox="1">
            <a:spLocks noChangeArrowheads="1"/>
          </p:cNvSpPr>
          <p:nvPr/>
        </p:nvSpPr>
        <p:spPr bwMode="auto">
          <a:xfrm>
            <a:off x="395288"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1</a:t>
            </a:r>
          </a:p>
        </p:txBody>
      </p:sp>
      <p:sp>
        <p:nvSpPr>
          <p:cNvPr id="115737" name="AutoShape 25"/>
          <p:cNvSpPr>
            <a:spLocks noChangeArrowheads="1"/>
          </p:cNvSpPr>
          <p:nvPr/>
        </p:nvSpPr>
        <p:spPr bwMode="auto">
          <a:xfrm>
            <a:off x="8034338" y="2317750"/>
            <a:ext cx="685800" cy="557213"/>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38" name="Text Box 26"/>
          <p:cNvSpPr txBox="1">
            <a:spLocks noChangeArrowheads="1"/>
          </p:cNvSpPr>
          <p:nvPr/>
        </p:nvSpPr>
        <p:spPr bwMode="auto">
          <a:xfrm>
            <a:off x="8027988" y="2422525"/>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39" name="AutoShape 27"/>
          <p:cNvSpPr>
            <a:spLocks noChangeArrowheads="1"/>
          </p:cNvSpPr>
          <p:nvPr/>
        </p:nvSpPr>
        <p:spPr bwMode="auto">
          <a:xfrm>
            <a:off x="538163" y="2360613"/>
            <a:ext cx="685800" cy="557212"/>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40" name="Text Box 28"/>
          <p:cNvSpPr txBox="1">
            <a:spLocks noChangeArrowheads="1"/>
          </p:cNvSpPr>
          <p:nvPr/>
        </p:nvSpPr>
        <p:spPr bwMode="auto">
          <a:xfrm>
            <a:off x="558800" y="2481263"/>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42" name="Text Box 30"/>
          <p:cNvSpPr txBox="1">
            <a:spLocks noChangeArrowheads="1"/>
          </p:cNvSpPr>
          <p:nvPr/>
        </p:nvSpPr>
        <p:spPr bwMode="auto">
          <a:xfrm>
            <a:off x="7770813"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2</a:t>
            </a:r>
          </a:p>
        </p:txBody>
      </p:sp>
      <p:sp>
        <p:nvSpPr>
          <p:cNvPr id="57" name="Rectangle 37"/>
          <p:cNvSpPr>
            <a:spLocks noChangeArrowheads="1"/>
          </p:cNvSpPr>
          <p:nvPr/>
        </p:nvSpPr>
        <p:spPr bwMode="auto">
          <a:xfrm>
            <a:off x="5653088" y="3643314"/>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58" name="Rectangle 34"/>
          <p:cNvSpPr>
            <a:spLocks noChangeArrowheads="1"/>
          </p:cNvSpPr>
          <p:nvPr/>
        </p:nvSpPr>
        <p:spPr bwMode="auto">
          <a:xfrm>
            <a:off x="5148263" y="3643314"/>
            <a:ext cx="504825" cy="358775"/>
          </a:xfrm>
          <a:prstGeom prst="rect">
            <a:avLst/>
          </a:prstGeom>
          <a:solidFill>
            <a:srgbClr val="FF99FF"/>
          </a:solidFill>
          <a:ln w="9525">
            <a:solidFill>
              <a:schemeClr val="tx1"/>
            </a:solidFill>
            <a:miter lim="800000"/>
            <a:headEnd/>
            <a:tailEnd/>
          </a:ln>
          <a:effectLst/>
        </p:spPr>
        <p:txBody>
          <a:bodyPr wrap="none" anchor="ctr"/>
          <a:lstStyle/>
          <a:p>
            <a:pPr algn="ctr"/>
            <a:r>
              <a:rPr lang="en-US" altLang="zh-CN" dirty="0">
                <a:solidFill>
                  <a:srgbClr val="333399"/>
                </a:solidFill>
                <a:latin typeface="Arial" charset="0"/>
              </a:rPr>
              <a:t>H</a:t>
            </a:r>
            <a:r>
              <a:rPr lang="en-US" altLang="zh-CN" b="1" baseline="-25000" dirty="0">
                <a:solidFill>
                  <a:srgbClr val="333399"/>
                </a:solidFill>
                <a:latin typeface="Arial" charset="0"/>
              </a:rPr>
              <a:t>5</a:t>
            </a:r>
          </a:p>
        </p:txBody>
      </p:sp>
      <p:sp>
        <p:nvSpPr>
          <p:cNvPr id="56" name="AutoShape 29"/>
          <p:cNvSpPr>
            <a:spLocks noChangeArrowheads="1"/>
          </p:cNvSpPr>
          <p:nvPr/>
        </p:nvSpPr>
        <p:spPr bwMode="auto">
          <a:xfrm rot="10800000" flipV="1">
            <a:off x="8286776" y="3286124"/>
            <a:ext cx="196850" cy="433388"/>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wipe(down)">
                                      <p:cBhvr>
                                        <p:cTn id="13" dur="1000"/>
                                        <p:tgtEl>
                                          <p:spTgt spid="56"/>
                                        </p:tgtEl>
                                      </p:cBhvr>
                                    </p:animEffect>
                                  </p:childTnLst>
                                </p:cTn>
                              </p:par>
                              <p:par>
                                <p:cTn id="14" presetID="64" presetClass="path" presetSubtype="0" accel="50000" decel="50000" fill="hold" grpId="1" nodeType="withEffect">
                                  <p:stCondLst>
                                    <p:cond delay="0"/>
                                  </p:stCondLst>
                                  <p:childTnLst>
                                    <p:animMotion origin="layout" path="M 5E-6 3.7037E-7 L 5E-6 -0.08681 " pathEditMode="relative" rAng="0" ptsTypes="AA">
                                      <p:cBhvr>
                                        <p:cTn id="15" dur="2000" fill="hold"/>
                                        <p:tgtEl>
                                          <p:spTgt spid="58"/>
                                        </p:tgtEl>
                                        <p:attrNameLst>
                                          <p:attrName>ppt_x</p:attrName>
                                          <p:attrName>ppt_y</p:attrName>
                                        </p:attrNameLst>
                                      </p:cBhvr>
                                      <p:rCtr x="0" y="-44"/>
                                    </p:animMotion>
                                  </p:childTnLst>
                                </p:cTn>
                              </p:par>
                              <p:par>
                                <p:cTn id="16" presetID="64" presetClass="path" presetSubtype="0" accel="50000" decel="50000" fill="hold" grpId="1" nodeType="withEffect">
                                  <p:stCondLst>
                                    <p:cond delay="0"/>
                                  </p:stCondLst>
                                  <p:childTnLst>
                                    <p:animMotion origin="layout" path="M -3.33333E-6 3.7037E-7 L -3.33333E-6 -0.08681 " pathEditMode="relative" rAng="0" ptsTypes="AA">
                                      <p:cBhvr>
                                        <p:cTn id="17" dur="2000" fill="hold"/>
                                        <p:tgtEl>
                                          <p:spTgt spid="57"/>
                                        </p:tgtEl>
                                        <p:attrNameLst>
                                          <p:attrName>ppt_x</p:attrName>
                                          <p:attrName>ppt_y</p:attrName>
                                        </p:attrNameLst>
                                      </p:cBhvr>
                                      <p:rCtr x="0" y="-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7" grpId="1" animBg="1"/>
      <p:bldP spid="58" grpId="0" animBg="1"/>
      <p:bldP spid="58" grpId="1" animBg="1"/>
      <p:bldP spid="5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algn="ctr"/>
            <a:r>
              <a:rPr lang="zh-CN" altLang="en-US" dirty="0"/>
              <a:t>计算机</a:t>
            </a:r>
            <a:r>
              <a:rPr lang="zh-CN" altLang="en-US" sz="2400" dirty="0"/>
              <a:t> </a:t>
            </a:r>
            <a:r>
              <a:rPr lang="en-US" altLang="zh-CN" dirty="0"/>
              <a:t>1</a:t>
            </a:r>
            <a:r>
              <a:rPr lang="en-US" altLang="zh-CN" sz="2400" dirty="0"/>
              <a:t> </a:t>
            </a:r>
            <a:r>
              <a:rPr lang="zh-CN" altLang="en-US" dirty="0"/>
              <a:t>向计算机</a:t>
            </a:r>
            <a:r>
              <a:rPr lang="zh-CN" altLang="en-US" sz="2400" dirty="0"/>
              <a:t> </a:t>
            </a:r>
            <a:r>
              <a:rPr lang="en-US" altLang="zh-CN" dirty="0"/>
              <a:t>2</a:t>
            </a:r>
            <a:r>
              <a:rPr lang="en-US" altLang="zh-CN" sz="2400" dirty="0"/>
              <a:t> </a:t>
            </a:r>
            <a:r>
              <a:rPr lang="zh-CN" altLang="en-US" dirty="0"/>
              <a:t>发送数据</a:t>
            </a:r>
            <a:br>
              <a:rPr lang="en-US" altLang="zh-CN" dirty="0"/>
            </a:br>
            <a:r>
              <a:rPr lang="en-US" altLang="zh-CN" dirty="0"/>
              <a:t> (</a:t>
            </a:r>
            <a:r>
              <a:rPr lang="zh-CN" altLang="en-US" dirty="0"/>
              <a:t>数据的封装与拆封</a:t>
            </a:r>
            <a:r>
              <a:rPr lang="en-US" altLang="zh-CN" dirty="0"/>
              <a:t>)</a:t>
            </a:r>
            <a:r>
              <a:rPr lang="zh-CN" altLang="en-US" dirty="0"/>
              <a:t> </a:t>
            </a:r>
          </a:p>
        </p:txBody>
      </p:sp>
      <p:sp>
        <p:nvSpPr>
          <p:cNvPr id="115715" name="AutoShape 3"/>
          <p:cNvSpPr>
            <a:spLocks noChangeArrowheads="1"/>
          </p:cNvSpPr>
          <p:nvPr/>
        </p:nvSpPr>
        <p:spPr bwMode="auto">
          <a:xfrm rot="-5400000">
            <a:off x="4374356" y="1532732"/>
            <a:ext cx="417513" cy="8991600"/>
          </a:xfrm>
          <a:prstGeom prst="can">
            <a:avLst>
              <a:gd name="adj" fmla="val 48656"/>
            </a:avLst>
          </a:prstGeom>
          <a:gradFill rotWithShape="0">
            <a:gsLst>
              <a:gs pos="0">
                <a:srgbClr val="EAEAEA">
                  <a:gamma/>
                  <a:shade val="73333"/>
                  <a:invGamma/>
                </a:srgbClr>
              </a:gs>
              <a:gs pos="50000">
                <a:srgbClr val="EAEAEA"/>
              </a:gs>
              <a:gs pos="100000">
                <a:srgbClr val="EAEAEA">
                  <a:gamma/>
                  <a:shade val="73333"/>
                  <a:invGamma/>
                </a:srgbClr>
              </a:gs>
            </a:gsLst>
            <a:lin ang="5400000" scaled="1"/>
          </a:gradFill>
          <a:ln w="19050">
            <a:solidFill>
              <a:schemeClr val="tx1"/>
            </a:solidFill>
            <a:round/>
            <a:headEnd type="none" w="sm" len="lg"/>
            <a:tailEnd type="none" w="sm" len="lg"/>
          </a:ln>
          <a:effectLst/>
        </p:spPr>
        <p:txBody>
          <a:bodyPr wrap="none" anchor="ctr"/>
          <a:lstStyle/>
          <a:p>
            <a:endParaRPr lang="zh-CN" altLang="en-US"/>
          </a:p>
        </p:txBody>
      </p:sp>
      <p:sp>
        <p:nvSpPr>
          <p:cNvPr id="115716" name="AutoShape 4"/>
          <p:cNvSpPr>
            <a:spLocks noChangeArrowheads="1"/>
          </p:cNvSpPr>
          <p:nvPr/>
        </p:nvSpPr>
        <p:spPr bwMode="auto">
          <a:xfrm>
            <a:off x="533400" y="2847975"/>
            <a:ext cx="838200" cy="2997200"/>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17" name="Text Box 5"/>
          <p:cNvSpPr txBox="1">
            <a:spLocks noChangeArrowheads="1"/>
          </p:cNvSpPr>
          <p:nvPr/>
        </p:nvSpPr>
        <p:spPr bwMode="auto">
          <a:xfrm>
            <a:off x="781050" y="302736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18" name="Text Box 6"/>
          <p:cNvSpPr txBox="1">
            <a:spLocks noChangeArrowheads="1"/>
          </p:cNvSpPr>
          <p:nvPr/>
        </p:nvSpPr>
        <p:spPr bwMode="auto">
          <a:xfrm>
            <a:off x="781050" y="365442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19" name="Text Box 7"/>
          <p:cNvSpPr txBox="1">
            <a:spLocks noChangeArrowheads="1"/>
          </p:cNvSpPr>
          <p:nvPr/>
        </p:nvSpPr>
        <p:spPr bwMode="auto">
          <a:xfrm>
            <a:off x="781050" y="42116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20" name="Text Box 8"/>
          <p:cNvSpPr txBox="1">
            <a:spLocks noChangeArrowheads="1"/>
          </p:cNvSpPr>
          <p:nvPr/>
        </p:nvSpPr>
        <p:spPr bwMode="auto">
          <a:xfrm>
            <a:off x="781050" y="4770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21" name="Text Box 9"/>
          <p:cNvSpPr txBox="1">
            <a:spLocks noChangeArrowheads="1"/>
          </p:cNvSpPr>
          <p:nvPr/>
        </p:nvSpPr>
        <p:spPr bwMode="auto">
          <a:xfrm>
            <a:off x="781050" y="5337175"/>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22" name="Freeform 10"/>
          <p:cNvSpPr>
            <a:spLocks/>
          </p:cNvSpPr>
          <p:nvPr/>
        </p:nvSpPr>
        <p:spPr bwMode="auto">
          <a:xfrm>
            <a:off x="533400" y="3449638"/>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3" name="Freeform 11"/>
          <p:cNvSpPr>
            <a:spLocks/>
          </p:cNvSpPr>
          <p:nvPr/>
        </p:nvSpPr>
        <p:spPr bwMode="auto">
          <a:xfrm>
            <a:off x="542925" y="4024313"/>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4" name="Freeform 12"/>
          <p:cNvSpPr>
            <a:spLocks/>
          </p:cNvSpPr>
          <p:nvPr/>
        </p:nvSpPr>
        <p:spPr bwMode="auto">
          <a:xfrm>
            <a:off x="520700" y="4600575"/>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5" name="Freeform 13"/>
          <p:cNvSpPr>
            <a:spLocks/>
          </p:cNvSpPr>
          <p:nvPr/>
        </p:nvSpPr>
        <p:spPr bwMode="auto">
          <a:xfrm>
            <a:off x="520700" y="5192713"/>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26" name="AutoShape 14"/>
          <p:cNvSpPr>
            <a:spLocks noChangeArrowheads="1"/>
          </p:cNvSpPr>
          <p:nvPr/>
        </p:nvSpPr>
        <p:spPr bwMode="auto">
          <a:xfrm>
            <a:off x="7886700" y="2814638"/>
            <a:ext cx="838200" cy="3030537"/>
          </a:xfrm>
          <a:prstGeom prst="cube">
            <a:avLst>
              <a:gd name="adj" fmla="val 10764"/>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27" name="Text Box 15"/>
          <p:cNvSpPr txBox="1">
            <a:spLocks noChangeArrowheads="1"/>
          </p:cNvSpPr>
          <p:nvPr/>
        </p:nvSpPr>
        <p:spPr bwMode="auto">
          <a:xfrm>
            <a:off x="7924800" y="2992438"/>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5</a:t>
            </a:r>
          </a:p>
        </p:txBody>
      </p:sp>
      <p:sp>
        <p:nvSpPr>
          <p:cNvPr id="115728" name="Text Box 16"/>
          <p:cNvSpPr txBox="1">
            <a:spLocks noChangeArrowheads="1"/>
          </p:cNvSpPr>
          <p:nvPr/>
        </p:nvSpPr>
        <p:spPr bwMode="auto">
          <a:xfrm>
            <a:off x="7924800" y="36195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4</a:t>
            </a:r>
          </a:p>
        </p:txBody>
      </p:sp>
      <p:sp>
        <p:nvSpPr>
          <p:cNvPr id="115729" name="Text Box 17"/>
          <p:cNvSpPr txBox="1">
            <a:spLocks noChangeArrowheads="1"/>
          </p:cNvSpPr>
          <p:nvPr/>
        </p:nvSpPr>
        <p:spPr bwMode="auto">
          <a:xfrm>
            <a:off x="7924800" y="4176713"/>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3</a:t>
            </a:r>
          </a:p>
        </p:txBody>
      </p:sp>
      <p:sp>
        <p:nvSpPr>
          <p:cNvPr id="115730" name="Text Box 18"/>
          <p:cNvSpPr txBox="1">
            <a:spLocks noChangeArrowheads="1"/>
          </p:cNvSpPr>
          <p:nvPr/>
        </p:nvSpPr>
        <p:spPr bwMode="auto">
          <a:xfrm>
            <a:off x="7924800" y="473710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2</a:t>
            </a:r>
          </a:p>
        </p:txBody>
      </p:sp>
      <p:sp>
        <p:nvSpPr>
          <p:cNvPr id="115731" name="Text Box 19"/>
          <p:cNvSpPr txBox="1">
            <a:spLocks noChangeArrowheads="1"/>
          </p:cNvSpPr>
          <p:nvPr/>
        </p:nvSpPr>
        <p:spPr bwMode="auto">
          <a:xfrm>
            <a:off x="7924800" y="5302250"/>
            <a:ext cx="325438" cy="396875"/>
          </a:xfrm>
          <a:prstGeom prst="rect">
            <a:avLst/>
          </a:prstGeom>
          <a:noFill/>
          <a:ln w="12700">
            <a:noFill/>
            <a:miter lim="800000"/>
            <a:headEnd/>
            <a:tailEnd/>
          </a:ln>
          <a:effectLst/>
        </p:spPr>
        <p:txBody>
          <a:bodyPr wrap="none">
            <a:spAutoFit/>
          </a:bodyPr>
          <a:lstStyle/>
          <a:p>
            <a:pPr defTabSz="762000" eaLnBrk="0" hangingPunct="0"/>
            <a:r>
              <a:rPr kumimoji="1" lang="en-US" altLang="zh-CN" sz="2000">
                <a:solidFill>
                  <a:srgbClr val="333399"/>
                </a:solidFill>
                <a:latin typeface="Arial" charset="0"/>
              </a:rPr>
              <a:t>1</a:t>
            </a:r>
          </a:p>
        </p:txBody>
      </p:sp>
      <p:sp>
        <p:nvSpPr>
          <p:cNvPr id="115732" name="Freeform 20"/>
          <p:cNvSpPr>
            <a:spLocks/>
          </p:cNvSpPr>
          <p:nvPr/>
        </p:nvSpPr>
        <p:spPr bwMode="auto">
          <a:xfrm>
            <a:off x="7886700" y="3414713"/>
            <a:ext cx="847725" cy="61912"/>
          </a:xfrm>
          <a:custGeom>
            <a:avLst/>
            <a:gdLst/>
            <a:ahLst/>
            <a:cxnLst>
              <a:cxn ang="0">
                <a:pos x="0" y="42"/>
              </a:cxn>
              <a:cxn ang="0">
                <a:pos x="468" y="42"/>
              </a:cxn>
              <a:cxn ang="0">
                <a:pos x="534" y="0"/>
              </a:cxn>
            </a:cxnLst>
            <a:rect l="0" t="0" r="r" b="b"/>
            <a:pathLst>
              <a:path w="534" h="42">
                <a:moveTo>
                  <a:pt x="0" y="42"/>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3" name="Freeform 21"/>
          <p:cNvSpPr>
            <a:spLocks/>
          </p:cNvSpPr>
          <p:nvPr/>
        </p:nvSpPr>
        <p:spPr bwMode="auto">
          <a:xfrm>
            <a:off x="7896225" y="3989388"/>
            <a:ext cx="847725" cy="61912"/>
          </a:xfrm>
          <a:custGeom>
            <a:avLst/>
            <a:gdLst/>
            <a:ahLst/>
            <a:cxnLst>
              <a:cxn ang="0">
                <a:pos x="0" y="36"/>
              </a:cxn>
              <a:cxn ang="0">
                <a:pos x="468" y="42"/>
              </a:cxn>
              <a:cxn ang="0">
                <a:pos x="534" y="0"/>
              </a:cxn>
            </a:cxnLst>
            <a:rect l="0" t="0" r="r" b="b"/>
            <a:pathLst>
              <a:path w="534" h="42">
                <a:moveTo>
                  <a:pt x="0" y="36"/>
                </a:moveTo>
                <a:lnTo>
                  <a:pt x="468" y="42"/>
                </a:lnTo>
                <a:cubicBezTo>
                  <a:pt x="490" y="28"/>
                  <a:pt x="534" y="0"/>
                  <a:pt x="534"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4" name="Freeform 22"/>
          <p:cNvSpPr>
            <a:spLocks/>
          </p:cNvSpPr>
          <p:nvPr/>
        </p:nvSpPr>
        <p:spPr bwMode="auto">
          <a:xfrm>
            <a:off x="7874000" y="4565650"/>
            <a:ext cx="869950" cy="60325"/>
          </a:xfrm>
          <a:custGeom>
            <a:avLst/>
            <a:gdLst/>
            <a:ahLst/>
            <a:cxnLst>
              <a:cxn ang="0">
                <a:pos x="0" y="42"/>
              </a:cxn>
              <a:cxn ang="0">
                <a:pos x="482" y="42"/>
              </a:cxn>
              <a:cxn ang="0">
                <a:pos x="548" y="0"/>
              </a:cxn>
            </a:cxnLst>
            <a:rect l="0" t="0" r="r" b="b"/>
            <a:pathLst>
              <a:path w="548" h="42">
                <a:moveTo>
                  <a:pt x="0" y="42"/>
                </a:moveTo>
                <a:lnTo>
                  <a:pt x="482" y="42"/>
                </a:lnTo>
                <a:cubicBezTo>
                  <a:pt x="504" y="28"/>
                  <a:pt x="548" y="0"/>
                  <a:pt x="548"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5" name="Freeform 23"/>
          <p:cNvSpPr>
            <a:spLocks/>
          </p:cNvSpPr>
          <p:nvPr/>
        </p:nvSpPr>
        <p:spPr bwMode="auto">
          <a:xfrm>
            <a:off x="7874000" y="5157788"/>
            <a:ext cx="860425" cy="60325"/>
          </a:xfrm>
          <a:custGeom>
            <a:avLst/>
            <a:gdLst/>
            <a:ahLst/>
            <a:cxnLst>
              <a:cxn ang="0">
                <a:pos x="0" y="42"/>
              </a:cxn>
              <a:cxn ang="0">
                <a:pos x="476" y="42"/>
              </a:cxn>
              <a:cxn ang="0">
                <a:pos x="542" y="0"/>
              </a:cxn>
            </a:cxnLst>
            <a:rect l="0" t="0" r="r" b="b"/>
            <a:pathLst>
              <a:path w="542" h="42">
                <a:moveTo>
                  <a:pt x="0" y="42"/>
                </a:moveTo>
                <a:lnTo>
                  <a:pt x="476" y="42"/>
                </a:lnTo>
                <a:cubicBezTo>
                  <a:pt x="498" y="28"/>
                  <a:pt x="542" y="0"/>
                  <a:pt x="542" y="0"/>
                </a:cubicBezTo>
              </a:path>
            </a:pathLst>
          </a:custGeom>
          <a:noFill/>
          <a:ln w="19050" cap="flat" cmpd="sng">
            <a:solidFill>
              <a:schemeClr val="tx1"/>
            </a:solidFill>
            <a:prstDash val="solid"/>
            <a:round/>
            <a:headEnd type="none" w="sm" len="lg"/>
            <a:tailEnd type="none" w="sm" len="lg"/>
          </a:ln>
          <a:effectLst/>
        </p:spPr>
        <p:txBody>
          <a:bodyPr wrap="none" anchor="ctr"/>
          <a:lstStyle/>
          <a:p>
            <a:endParaRPr lang="zh-CN" altLang="en-US"/>
          </a:p>
        </p:txBody>
      </p:sp>
      <p:sp>
        <p:nvSpPr>
          <p:cNvPr id="115736" name="Text Box 24"/>
          <p:cNvSpPr txBox="1">
            <a:spLocks noChangeArrowheads="1"/>
          </p:cNvSpPr>
          <p:nvPr/>
        </p:nvSpPr>
        <p:spPr bwMode="auto">
          <a:xfrm>
            <a:off x="395288"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1</a:t>
            </a:r>
          </a:p>
        </p:txBody>
      </p:sp>
      <p:sp>
        <p:nvSpPr>
          <p:cNvPr id="115737" name="AutoShape 25"/>
          <p:cNvSpPr>
            <a:spLocks noChangeArrowheads="1"/>
          </p:cNvSpPr>
          <p:nvPr/>
        </p:nvSpPr>
        <p:spPr bwMode="auto">
          <a:xfrm>
            <a:off x="8034338" y="2317750"/>
            <a:ext cx="685800" cy="557213"/>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38" name="Text Box 26"/>
          <p:cNvSpPr txBox="1">
            <a:spLocks noChangeArrowheads="1"/>
          </p:cNvSpPr>
          <p:nvPr/>
        </p:nvSpPr>
        <p:spPr bwMode="auto">
          <a:xfrm>
            <a:off x="8027988" y="2422525"/>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39" name="AutoShape 27"/>
          <p:cNvSpPr>
            <a:spLocks noChangeArrowheads="1"/>
          </p:cNvSpPr>
          <p:nvPr/>
        </p:nvSpPr>
        <p:spPr bwMode="auto">
          <a:xfrm>
            <a:off x="538163" y="2360613"/>
            <a:ext cx="685800" cy="557212"/>
          </a:xfrm>
          <a:prstGeom prst="cube">
            <a:avLst>
              <a:gd name="adj" fmla="val 17593"/>
            </a:avLst>
          </a:prstGeom>
          <a:solidFill>
            <a:srgbClr val="FFFF99"/>
          </a:solidFill>
          <a:ln w="19050">
            <a:solidFill>
              <a:schemeClr val="tx1"/>
            </a:solidFill>
            <a:miter lim="800000"/>
            <a:headEnd type="none" w="sm" len="lg"/>
            <a:tailEnd type="none" w="sm" len="lg"/>
          </a:ln>
          <a:effectLst/>
        </p:spPr>
        <p:txBody>
          <a:bodyPr wrap="none" anchor="ctr"/>
          <a:lstStyle/>
          <a:p>
            <a:endParaRPr lang="zh-CN" altLang="en-US"/>
          </a:p>
        </p:txBody>
      </p:sp>
      <p:sp>
        <p:nvSpPr>
          <p:cNvPr id="115740" name="Text Box 28"/>
          <p:cNvSpPr txBox="1">
            <a:spLocks noChangeArrowheads="1"/>
          </p:cNvSpPr>
          <p:nvPr/>
        </p:nvSpPr>
        <p:spPr bwMode="auto">
          <a:xfrm>
            <a:off x="558800" y="2481263"/>
            <a:ext cx="527709" cy="400110"/>
          </a:xfrm>
          <a:prstGeom prst="rect">
            <a:avLst/>
          </a:prstGeom>
          <a:noFill/>
          <a:ln w="12700">
            <a:noFill/>
            <a:miter lim="800000"/>
            <a:headEnd/>
            <a:tailEnd/>
          </a:ln>
          <a:effectLst/>
        </p:spPr>
        <p:txBody>
          <a:bodyPr wrap="none">
            <a:spAutoFit/>
          </a:bodyPr>
          <a:lstStyle/>
          <a:p>
            <a:pPr defTabSz="762000" eaLnBrk="0" hangingPunct="0"/>
            <a:r>
              <a:rPr kumimoji="1" lang="en-US" altLang="zh-CN" sz="2000" dirty="0">
                <a:solidFill>
                  <a:srgbClr val="333399"/>
                </a:solidFill>
                <a:latin typeface="Arial" charset="0"/>
              </a:rPr>
              <a:t>AP</a:t>
            </a:r>
            <a:endParaRPr kumimoji="1" lang="en-US" altLang="zh-CN" sz="2000" b="1" dirty="0">
              <a:solidFill>
                <a:srgbClr val="333399"/>
              </a:solidFill>
              <a:latin typeface="Arial" charset="0"/>
            </a:endParaRPr>
          </a:p>
        </p:txBody>
      </p:sp>
      <p:sp>
        <p:nvSpPr>
          <p:cNvPr id="115742" name="Text Box 30"/>
          <p:cNvSpPr txBox="1">
            <a:spLocks noChangeArrowheads="1"/>
          </p:cNvSpPr>
          <p:nvPr/>
        </p:nvSpPr>
        <p:spPr bwMode="auto">
          <a:xfrm>
            <a:off x="7770813" y="1973263"/>
            <a:ext cx="1122362" cy="396875"/>
          </a:xfrm>
          <a:prstGeom prst="rect">
            <a:avLst/>
          </a:prstGeom>
          <a:noFill/>
          <a:ln w="12700">
            <a:noFill/>
            <a:miter lim="800000"/>
            <a:headEnd type="none" w="sm" len="lg"/>
            <a:tailEnd type="none" w="sm" len="lg"/>
          </a:ln>
          <a:effectLst/>
        </p:spPr>
        <p:txBody>
          <a:bodyPr wrap="none">
            <a:spAutoFit/>
          </a:bodyPr>
          <a:lstStyle/>
          <a:p>
            <a:pPr defTabSz="762000" eaLnBrk="0" hangingPunct="0"/>
            <a:r>
              <a:rPr kumimoji="1" lang="zh-CN" altLang="en-US" sz="2000">
                <a:solidFill>
                  <a:srgbClr val="333399"/>
                </a:solidFill>
                <a:latin typeface="Arial" charset="0"/>
                <a:ea typeface="黑体" pitchFamily="2" charset="-122"/>
              </a:rPr>
              <a:t>计算机</a:t>
            </a:r>
            <a:r>
              <a:rPr kumimoji="1" lang="zh-CN" altLang="en-US" sz="1000">
                <a:solidFill>
                  <a:srgbClr val="333399"/>
                </a:solidFill>
                <a:latin typeface="Arial" charset="0"/>
                <a:ea typeface="黑体" pitchFamily="2" charset="-122"/>
              </a:rPr>
              <a:t> </a:t>
            </a:r>
            <a:r>
              <a:rPr kumimoji="1" lang="en-US" altLang="zh-CN" sz="2000">
                <a:solidFill>
                  <a:srgbClr val="333399"/>
                </a:solidFill>
                <a:latin typeface="Arial" charset="0"/>
                <a:ea typeface="黑体" pitchFamily="2" charset="-122"/>
              </a:rPr>
              <a:t>2</a:t>
            </a:r>
          </a:p>
        </p:txBody>
      </p:sp>
      <p:sp>
        <p:nvSpPr>
          <p:cNvPr id="57" name="Rectangle 37"/>
          <p:cNvSpPr>
            <a:spLocks noChangeArrowheads="1"/>
          </p:cNvSpPr>
          <p:nvPr/>
        </p:nvSpPr>
        <p:spPr bwMode="auto">
          <a:xfrm>
            <a:off x="5653088" y="3071810"/>
            <a:ext cx="1878008" cy="358775"/>
          </a:xfrm>
          <a:prstGeom prst="rect">
            <a:avLst/>
          </a:prstGeom>
          <a:solidFill>
            <a:srgbClr val="CCECFF"/>
          </a:solidFill>
          <a:ln w="9525">
            <a:solidFill>
              <a:schemeClr val="tx1"/>
            </a:solidFill>
            <a:miter lim="800000"/>
            <a:headEnd/>
            <a:tailEnd/>
          </a:ln>
          <a:effectLst/>
        </p:spPr>
        <p:txBody>
          <a:bodyPr wrap="none" anchor="ctr"/>
          <a:lstStyle/>
          <a:p>
            <a:pPr algn="ctr"/>
            <a:r>
              <a:rPr lang="zh-CN" altLang="en-US" sz="2000" dirty="0">
                <a:solidFill>
                  <a:srgbClr val="333399"/>
                </a:solidFill>
                <a:ea typeface="黑体" pitchFamily="2" charset="-122"/>
              </a:rPr>
              <a:t>应 用 数 据</a:t>
            </a:r>
          </a:p>
        </p:txBody>
      </p:sp>
      <p:sp>
        <p:nvSpPr>
          <p:cNvPr id="56" name="AutoShape 29"/>
          <p:cNvSpPr>
            <a:spLocks noChangeArrowheads="1"/>
          </p:cNvSpPr>
          <p:nvPr/>
        </p:nvSpPr>
        <p:spPr bwMode="auto">
          <a:xfrm rot="10800000" flipV="1">
            <a:off x="8286776" y="2714620"/>
            <a:ext cx="196850" cy="433388"/>
          </a:xfrm>
          <a:prstGeom prst="upArrow">
            <a:avLst>
              <a:gd name="adj1" fmla="val 50000"/>
              <a:gd name="adj2" fmla="val 45968"/>
            </a:avLst>
          </a:prstGeom>
          <a:solidFill>
            <a:schemeClr val="hlink"/>
          </a:solidFill>
          <a:ln w="12700">
            <a:solidFill>
              <a:schemeClr val="tx1"/>
            </a:solidFill>
            <a:miter lim="800000"/>
            <a:headEnd/>
            <a:tailEnd/>
          </a:ln>
          <a:effectLst/>
        </p:spPr>
        <p:txBody>
          <a:bodyPr vert="eaVert" wrap="none" anchor="ctr"/>
          <a:lstStyle/>
          <a:p>
            <a:endParaRPr lang="zh-CN" altLang="en-US"/>
          </a:p>
        </p:txBody>
      </p:sp>
      <p:sp>
        <p:nvSpPr>
          <p:cNvPr id="32" name="云形标注 31"/>
          <p:cNvSpPr/>
          <p:nvPr/>
        </p:nvSpPr>
        <p:spPr>
          <a:xfrm>
            <a:off x="2786050" y="2857496"/>
            <a:ext cx="3571900" cy="192882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600" dirty="0">
                <a:solidFill>
                  <a:schemeClr val="tx1"/>
                </a:solidFill>
              </a:rPr>
              <a:t>网络的哪些层是必要的？网络的分层与哪些因素有关？什么是跨层设计和扁平化设计</a:t>
            </a:r>
            <a:r>
              <a:rPr lang="en-US" altLang="zh-CN" sz="1600" dirty="0">
                <a:solidFill>
                  <a:schemeClr val="tx1"/>
                </a:solidFill>
              </a:rPr>
              <a:t>?</a:t>
            </a:r>
            <a:endParaRPr lang="zh-CN" altLang="en-US" sz="1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wipe(down)">
                                      <p:cBhvr>
                                        <p:cTn id="11" dur="1000"/>
                                        <p:tgtEl>
                                          <p:spTgt spid="56"/>
                                        </p:tgtEl>
                                      </p:cBhvr>
                                    </p:animEffect>
                                  </p:childTnLst>
                                </p:cTn>
                              </p:par>
                              <p:par>
                                <p:cTn id="12" presetID="64" presetClass="path" presetSubtype="0" accel="50000" decel="50000" fill="hold" grpId="1" nodeType="withEffect">
                                  <p:stCondLst>
                                    <p:cond delay="0"/>
                                  </p:stCondLst>
                                  <p:childTnLst>
                                    <p:animMotion origin="layout" path="M -3.33333E-6 3.7037E-7 L -3.33333E-6 -0.08681 " pathEditMode="relative" rAng="0" ptsTypes="AA">
                                      <p:cBhvr>
                                        <p:cTn id="13" dur="2000" fill="hold"/>
                                        <p:tgtEl>
                                          <p:spTgt spid="57"/>
                                        </p:tgtEl>
                                        <p:attrNameLst>
                                          <p:attrName>ppt_x</p:attrName>
                                          <p:attrName>ppt_y</p:attrName>
                                        </p:attrNameLst>
                                      </p:cBhvr>
                                      <p:rCtr x="0" y="-44"/>
                                    </p:animMotion>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fade">
                                      <p:cBhvr>
                                        <p:cTn id="18" dur="2000"/>
                                        <p:tgtEl>
                                          <p:spTgt spid="32"/>
                                        </p:tgtEl>
                                      </p:cBhvr>
                                    </p:animEffect>
                                  </p:childTnLst>
                                </p:cTn>
                              </p:par>
                              <p:par>
                                <p:cTn id="19" presetID="1" presetClass="exit" presetSubtype="0" fill="hold" grpId="2" nodeType="withEffect">
                                  <p:stCondLst>
                                    <p:cond delay="0"/>
                                  </p:stCondLst>
                                  <p:childTnLst>
                                    <p:set>
                                      <p:cBhvr>
                                        <p:cTn id="20" dur="1" fill="hold">
                                          <p:stCondLst>
                                            <p:cond delay="0"/>
                                          </p:stCondLst>
                                        </p:cTn>
                                        <p:tgtEl>
                                          <p:spTgt spid="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7" grpId="1" animBg="1"/>
      <p:bldP spid="57" grpId="2" animBg="1"/>
      <p:bldP spid="56" grpId="0" animBg="1"/>
      <p:bldP spid="3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9" name="Group 373"/>
          <p:cNvGrpSpPr>
            <a:grpSpLocks/>
          </p:cNvGrpSpPr>
          <p:nvPr/>
        </p:nvGrpSpPr>
        <p:grpSpPr bwMode="auto">
          <a:xfrm>
            <a:off x="468313" y="2790825"/>
            <a:ext cx="8675687" cy="2870200"/>
            <a:chOff x="295" y="1525"/>
            <a:chExt cx="5465" cy="1808"/>
          </a:xfrm>
        </p:grpSpPr>
        <p:grpSp>
          <p:nvGrpSpPr>
            <p:cNvPr id="2080" name="Group 20"/>
            <p:cNvGrpSpPr>
              <a:grpSpLocks/>
            </p:cNvGrpSpPr>
            <p:nvPr/>
          </p:nvGrpSpPr>
          <p:grpSpPr bwMode="auto">
            <a:xfrm>
              <a:off x="930" y="2481"/>
              <a:ext cx="132" cy="249"/>
              <a:chOff x="4180" y="783"/>
              <a:chExt cx="150" cy="307"/>
            </a:xfrm>
          </p:grpSpPr>
          <p:sp>
            <p:nvSpPr>
              <p:cNvPr id="2222" name="AutoShape 21"/>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zh-CN" altLang="en-US"/>
              </a:p>
            </p:txBody>
          </p:sp>
          <p:sp>
            <p:nvSpPr>
              <p:cNvPr id="2223" name="Rectangle 22"/>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zh-CN" altLang="en-US"/>
              </a:p>
            </p:txBody>
          </p:sp>
          <p:sp>
            <p:nvSpPr>
              <p:cNvPr id="2224" name="Rectangle 2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zh-CN" altLang="en-US"/>
              </a:p>
            </p:txBody>
          </p:sp>
          <p:sp>
            <p:nvSpPr>
              <p:cNvPr id="2225" name="AutoShape 2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zh-CN" altLang="en-US"/>
              </a:p>
            </p:txBody>
          </p:sp>
          <p:sp>
            <p:nvSpPr>
              <p:cNvPr id="2226" name="Line 25"/>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zh-CN" altLang="en-US"/>
              </a:p>
            </p:txBody>
          </p:sp>
          <p:sp>
            <p:nvSpPr>
              <p:cNvPr id="2227" name="Line 26"/>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zh-CN" altLang="en-US"/>
              </a:p>
            </p:txBody>
          </p:sp>
          <p:sp>
            <p:nvSpPr>
              <p:cNvPr id="2228" name="Rectangle 2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zh-CN" altLang="en-US"/>
              </a:p>
            </p:txBody>
          </p:sp>
          <p:sp>
            <p:nvSpPr>
              <p:cNvPr id="2229" name="Rectangle 28"/>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zh-CN" altLang="en-US"/>
              </a:p>
            </p:txBody>
          </p:sp>
        </p:grpSp>
        <p:grpSp>
          <p:nvGrpSpPr>
            <p:cNvPr id="2081" name="Group 29"/>
            <p:cNvGrpSpPr>
              <a:grpSpLocks/>
            </p:cNvGrpSpPr>
            <p:nvPr/>
          </p:nvGrpSpPr>
          <p:grpSpPr bwMode="auto">
            <a:xfrm rot="-5400000">
              <a:off x="1160" y="2524"/>
              <a:ext cx="51" cy="147"/>
              <a:chOff x="3842" y="406"/>
              <a:chExt cx="51" cy="167"/>
            </a:xfrm>
          </p:grpSpPr>
          <p:sp>
            <p:nvSpPr>
              <p:cNvPr id="2219" name="Oval 30"/>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lstStyle/>
              <a:p>
                <a:endParaRPr lang="zh-CN" altLang="en-US"/>
              </a:p>
            </p:txBody>
          </p:sp>
          <p:sp>
            <p:nvSpPr>
              <p:cNvPr id="2220" name="Oval 31"/>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lstStyle/>
              <a:p>
                <a:endParaRPr lang="zh-CN" altLang="en-US"/>
              </a:p>
            </p:txBody>
          </p:sp>
          <p:sp>
            <p:nvSpPr>
              <p:cNvPr id="2221" name="Oval 32"/>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lstStyle/>
              <a:p>
                <a:endParaRPr lang="zh-CN" altLang="en-US"/>
              </a:p>
            </p:txBody>
          </p:sp>
        </p:grpSp>
        <p:sp>
          <p:nvSpPr>
            <p:cNvPr id="2082" name="Line 33"/>
            <p:cNvSpPr>
              <a:spLocks noChangeShapeType="1"/>
            </p:cNvSpPr>
            <p:nvPr/>
          </p:nvSpPr>
          <p:spPr bwMode="auto">
            <a:xfrm flipV="1">
              <a:off x="1067" y="2345"/>
              <a:ext cx="181" cy="136"/>
            </a:xfrm>
            <a:prstGeom prst="line">
              <a:avLst/>
            </a:prstGeom>
            <a:noFill/>
            <a:ln w="12700">
              <a:solidFill>
                <a:schemeClr val="tx1"/>
              </a:solidFill>
              <a:round/>
              <a:headEnd/>
              <a:tailEnd/>
            </a:ln>
          </p:spPr>
          <p:txBody>
            <a:bodyPr wrap="none" anchor="ctr"/>
            <a:lstStyle/>
            <a:p>
              <a:endParaRPr lang="zh-CN" altLang="en-US"/>
            </a:p>
          </p:txBody>
        </p:sp>
        <p:sp>
          <p:nvSpPr>
            <p:cNvPr id="2083" name="Line 36"/>
            <p:cNvSpPr>
              <a:spLocks noChangeShapeType="1"/>
            </p:cNvSpPr>
            <p:nvPr/>
          </p:nvSpPr>
          <p:spPr bwMode="auto">
            <a:xfrm>
              <a:off x="840" y="2118"/>
              <a:ext cx="272" cy="167"/>
            </a:xfrm>
            <a:prstGeom prst="line">
              <a:avLst/>
            </a:prstGeom>
            <a:noFill/>
            <a:ln w="12700">
              <a:solidFill>
                <a:schemeClr val="tx1"/>
              </a:solidFill>
              <a:round/>
              <a:headEnd/>
              <a:tailEnd/>
            </a:ln>
          </p:spPr>
          <p:txBody>
            <a:bodyPr wrap="none" anchor="ctr"/>
            <a:lstStyle/>
            <a:p>
              <a:endParaRPr lang="zh-CN" altLang="en-US"/>
            </a:p>
          </p:txBody>
        </p:sp>
        <p:sp>
          <p:nvSpPr>
            <p:cNvPr id="2084" name="Line 37"/>
            <p:cNvSpPr>
              <a:spLocks noChangeShapeType="1"/>
            </p:cNvSpPr>
            <p:nvPr/>
          </p:nvSpPr>
          <p:spPr bwMode="auto">
            <a:xfrm flipV="1">
              <a:off x="840" y="2345"/>
              <a:ext cx="317" cy="90"/>
            </a:xfrm>
            <a:prstGeom prst="line">
              <a:avLst/>
            </a:prstGeom>
            <a:noFill/>
            <a:ln w="12700">
              <a:solidFill>
                <a:schemeClr val="tx1"/>
              </a:solidFill>
              <a:round/>
              <a:headEnd/>
              <a:tailEnd/>
            </a:ln>
          </p:spPr>
          <p:txBody>
            <a:bodyPr wrap="none" anchor="ctr"/>
            <a:lstStyle/>
            <a:p>
              <a:endParaRPr lang="zh-CN" altLang="en-US"/>
            </a:p>
          </p:txBody>
        </p:sp>
        <p:sp>
          <p:nvSpPr>
            <p:cNvPr id="2085" name="Line 38"/>
            <p:cNvSpPr>
              <a:spLocks noChangeShapeType="1"/>
            </p:cNvSpPr>
            <p:nvPr/>
          </p:nvSpPr>
          <p:spPr bwMode="auto">
            <a:xfrm flipH="1" flipV="1">
              <a:off x="1293" y="2345"/>
              <a:ext cx="91" cy="148"/>
            </a:xfrm>
            <a:prstGeom prst="line">
              <a:avLst/>
            </a:prstGeom>
            <a:noFill/>
            <a:ln w="12700">
              <a:solidFill>
                <a:schemeClr val="tx1"/>
              </a:solidFill>
              <a:round/>
              <a:headEnd/>
              <a:tailEnd/>
            </a:ln>
          </p:spPr>
          <p:txBody>
            <a:bodyPr wrap="none" anchor="ctr"/>
            <a:lstStyle/>
            <a:p>
              <a:endParaRPr lang="zh-CN" altLang="en-US"/>
            </a:p>
          </p:txBody>
        </p:sp>
        <p:grpSp>
          <p:nvGrpSpPr>
            <p:cNvPr id="2086" name="Group 39"/>
            <p:cNvGrpSpPr>
              <a:grpSpLocks/>
            </p:cNvGrpSpPr>
            <p:nvPr/>
          </p:nvGrpSpPr>
          <p:grpSpPr bwMode="auto">
            <a:xfrm>
              <a:off x="1293" y="2481"/>
              <a:ext cx="132" cy="249"/>
              <a:chOff x="4180" y="783"/>
              <a:chExt cx="150" cy="307"/>
            </a:xfrm>
          </p:grpSpPr>
          <p:sp>
            <p:nvSpPr>
              <p:cNvPr id="2211" name="AutoShape 40"/>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zh-CN" altLang="en-US"/>
              </a:p>
            </p:txBody>
          </p:sp>
          <p:sp>
            <p:nvSpPr>
              <p:cNvPr id="2212" name="Rectangle 41"/>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zh-CN" altLang="en-US"/>
              </a:p>
            </p:txBody>
          </p:sp>
          <p:sp>
            <p:nvSpPr>
              <p:cNvPr id="2213" name="Rectangle 4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zh-CN" altLang="en-US"/>
              </a:p>
            </p:txBody>
          </p:sp>
          <p:sp>
            <p:nvSpPr>
              <p:cNvPr id="2214" name="AutoShape 4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zh-CN" altLang="en-US"/>
              </a:p>
            </p:txBody>
          </p:sp>
          <p:sp>
            <p:nvSpPr>
              <p:cNvPr id="2215" name="Line 44"/>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zh-CN" altLang="en-US"/>
              </a:p>
            </p:txBody>
          </p:sp>
          <p:sp>
            <p:nvSpPr>
              <p:cNvPr id="2216" name="Line 45"/>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zh-CN" altLang="en-US"/>
              </a:p>
            </p:txBody>
          </p:sp>
          <p:sp>
            <p:nvSpPr>
              <p:cNvPr id="2217" name="Rectangle 4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zh-CN" altLang="en-US"/>
              </a:p>
            </p:txBody>
          </p:sp>
          <p:sp>
            <p:nvSpPr>
              <p:cNvPr id="2218" name="Rectangle 47"/>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zh-CN" altLang="en-US"/>
              </a:p>
            </p:txBody>
          </p:sp>
        </p:grpSp>
        <p:graphicFrame>
          <p:nvGraphicFramePr>
            <p:cNvPr id="2050" name="Object 49"/>
            <p:cNvGraphicFramePr>
              <a:graphicFrameLocks noChangeAspect="1"/>
            </p:cNvGraphicFramePr>
            <p:nvPr/>
          </p:nvGraphicFramePr>
          <p:xfrm>
            <a:off x="5023" y="1762"/>
            <a:ext cx="262" cy="208"/>
          </p:xfrm>
          <a:graphic>
            <a:graphicData uri="http://schemas.openxmlformats.org/presentationml/2006/ole">
              <mc:AlternateContent xmlns:mc="http://schemas.openxmlformats.org/markup-compatibility/2006">
                <mc:Choice xmlns:v="urn:schemas-microsoft-com:vml" Requires="v">
                  <p:oleObj spid="_x0000_s2212" name="Clip" r:id="rId3" imgW="1305000" imgH="1085760" progId="">
                    <p:embed/>
                  </p:oleObj>
                </mc:Choice>
                <mc:Fallback>
                  <p:oleObj name="Clip" r:id="rId3" imgW="1305000" imgH="1085760" progId="">
                    <p:embed/>
                    <p:pic>
                      <p:nvPicPr>
                        <p:cNvPr id="0" name="Object 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3" y="1762"/>
                          <a:ext cx="262" cy="2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51"/>
            <p:cNvGraphicFramePr>
              <a:graphicFrameLocks noChangeAspect="1"/>
            </p:cNvGraphicFramePr>
            <p:nvPr/>
          </p:nvGraphicFramePr>
          <p:xfrm>
            <a:off x="5023" y="2137"/>
            <a:ext cx="262" cy="208"/>
          </p:xfrm>
          <a:graphic>
            <a:graphicData uri="http://schemas.openxmlformats.org/presentationml/2006/ole">
              <mc:AlternateContent xmlns:mc="http://schemas.openxmlformats.org/markup-compatibility/2006">
                <mc:Choice xmlns:v="urn:schemas-microsoft-com:vml" Requires="v">
                  <p:oleObj spid="_x0000_s2213" name="Clip" r:id="rId5" imgW="1305000" imgH="1085760" progId="">
                    <p:embed/>
                  </p:oleObj>
                </mc:Choice>
                <mc:Fallback>
                  <p:oleObj name="Clip" r:id="rId5" imgW="1305000" imgH="1085760" progId="">
                    <p:embed/>
                    <p:pic>
                      <p:nvPicPr>
                        <p:cNvPr id="0" name="Object 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3" y="2137"/>
                          <a:ext cx="262" cy="2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87" name="Line 67"/>
            <p:cNvSpPr>
              <a:spLocks noChangeShapeType="1"/>
            </p:cNvSpPr>
            <p:nvPr/>
          </p:nvSpPr>
          <p:spPr bwMode="auto">
            <a:xfrm flipH="1" flipV="1">
              <a:off x="2290" y="2704"/>
              <a:ext cx="681" cy="227"/>
            </a:xfrm>
            <a:prstGeom prst="line">
              <a:avLst/>
            </a:prstGeom>
            <a:noFill/>
            <a:ln w="12700">
              <a:solidFill>
                <a:schemeClr val="tx1"/>
              </a:solidFill>
              <a:round/>
              <a:headEnd/>
              <a:tailEnd/>
            </a:ln>
          </p:spPr>
          <p:txBody>
            <a:bodyPr wrap="none" anchor="ctr"/>
            <a:lstStyle/>
            <a:p>
              <a:endParaRPr lang="zh-CN" altLang="en-US"/>
            </a:p>
          </p:txBody>
        </p:sp>
        <p:grpSp>
          <p:nvGrpSpPr>
            <p:cNvPr id="2088" name="Group 71"/>
            <p:cNvGrpSpPr>
              <a:grpSpLocks/>
            </p:cNvGrpSpPr>
            <p:nvPr/>
          </p:nvGrpSpPr>
          <p:grpSpPr bwMode="auto">
            <a:xfrm>
              <a:off x="3198" y="2478"/>
              <a:ext cx="256" cy="269"/>
              <a:chOff x="2870" y="1518"/>
              <a:chExt cx="292" cy="320"/>
            </a:xfrm>
          </p:grpSpPr>
          <p:graphicFrame>
            <p:nvGraphicFramePr>
              <p:cNvPr id="2057" name="Object 72"/>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2214" name="Clip" r:id="rId6" imgW="819000" imgH="847800" progId="">
                      <p:embed/>
                    </p:oleObj>
                  </mc:Choice>
                  <mc:Fallback>
                    <p:oleObj name="Clip" r:id="rId6" imgW="819000" imgH="847800" progId="">
                      <p:embed/>
                      <p:pic>
                        <p:nvPicPr>
                          <p:cNvPr id="0" name="Object 7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8" name="Object 73"/>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2215" name="Clip" r:id="rId8" imgW="1266840" imgH="1200240" progId="">
                      <p:embed/>
                    </p:oleObj>
                  </mc:Choice>
                  <mc:Fallback>
                    <p:oleObj name="Clip" r:id="rId8" imgW="1266840" imgH="1200240" progId="">
                      <p:embed/>
                      <p:pic>
                        <p:nvPicPr>
                          <p:cNvPr id="0" name="Object 7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2089" name="Group 74"/>
            <p:cNvGrpSpPr>
              <a:grpSpLocks/>
            </p:cNvGrpSpPr>
            <p:nvPr/>
          </p:nvGrpSpPr>
          <p:grpSpPr bwMode="auto">
            <a:xfrm>
              <a:off x="3696" y="2750"/>
              <a:ext cx="256" cy="269"/>
              <a:chOff x="2870" y="1518"/>
              <a:chExt cx="292" cy="320"/>
            </a:xfrm>
          </p:grpSpPr>
          <p:graphicFrame>
            <p:nvGraphicFramePr>
              <p:cNvPr id="2055" name="Object 75"/>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2216" name="Clip" r:id="rId10" imgW="819000" imgH="847800" progId="">
                      <p:embed/>
                    </p:oleObj>
                  </mc:Choice>
                  <mc:Fallback>
                    <p:oleObj name="Clip" r:id="rId10" imgW="819000" imgH="847800" progId="">
                      <p:embed/>
                      <p:pic>
                        <p:nvPicPr>
                          <p:cNvPr id="0" name="Object 7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6" name="Object 76"/>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2217" name="Clip" r:id="rId11" imgW="1266840" imgH="1200240" progId="">
                      <p:embed/>
                    </p:oleObj>
                  </mc:Choice>
                  <mc:Fallback>
                    <p:oleObj name="Clip" r:id="rId11" imgW="1266840" imgH="1200240" progId="">
                      <p:embed/>
                      <p:pic>
                        <p:nvPicPr>
                          <p:cNvPr id="0" name="Object 7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2090" name="Line 102"/>
            <p:cNvSpPr>
              <a:spLocks noChangeShapeType="1"/>
            </p:cNvSpPr>
            <p:nvPr/>
          </p:nvSpPr>
          <p:spPr bwMode="auto">
            <a:xfrm>
              <a:off x="1384" y="2249"/>
              <a:ext cx="499" cy="5"/>
            </a:xfrm>
            <a:prstGeom prst="line">
              <a:avLst/>
            </a:prstGeom>
            <a:noFill/>
            <a:ln w="57150">
              <a:solidFill>
                <a:schemeClr val="tx1"/>
              </a:solidFill>
              <a:round/>
              <a:headEnd/>
              <a:tailEnd/>
            </a:ln>
          </p:spPr>
          <p:txBody>
            <a:bodyPr wrap="none" anchor="ctr"/>
            <a:lstStyle/>
            <a:p>
              <a:endParaRPr lang="zh-CN" altLang="en-US"/>
            </a:p>
          </p:txBody>
        </p:sp>
        <p:sp>
          <p:nvSpPr>
            <p:cNvPr id="2091" name="Line 103"/>
            <p:cNvSpPr>
              <a:spLocks noChangeShapeType="1"/>
            </p:cNvSpPr>
            <p:nvPr/>
          </p:nvSpPr>
          <p:spPr bwMode="auto">
            <a:xfrm>
              <a:off x="4741" y="2254"/>
              <a:ext cx="317" cy="45"/>
            </a:xfrm>
            <a:prstGeom prst="line">
              <a:avLst/>
            </a:prstGeom>
            <a:noFill/>
            <a:ln w="12700">
              <a:solidFill>
                <a:schemeClr val="tx1"/>
              </a:solidFill>
              <a:round/>
              <a:headEnd/>
              <a:tailEnd/>
            </a:ln>
          </p:spPr>
          <p:txBody>
            <a:bodyPr wrap="none" anchor="ctr"/>
            <a:lstStyle/>
            <a:p>
              <a:endParaRPr lang="zh-CN" altLang="en-US"/>
            </a:p>
          </p:txBody>
        </p:sp>
        <p:sp>
          <p:nvSpPr>
            <p:cNvPr id="2092" name="Line 109"/>
            <p:cNvSpPr>
              <a:spLocks noChangeShapeType="1"/>
            </p:cNvSpPr>
            <p:nvPr/>
          </p:nvSpPr>
          <p:spPr bwMode="auto">
            <a:xfrm flipH="1">
              <a:off x="4786" y="1937"/>
              <a:ext cx="272" cy="226"/>
            </a:xfrm>
            <a:prstGeom prst="line">
              <a:avLst/>
            </a:prstGeom>
            <a:noFill/>
            <a:ln w="12700">
              <a:solidFill>
                <a:schemeClr val="tx1"/>
              </a:solidFill>
              <a:round/>
              <a:headEnd/>
              <a:tailEnd/>
            </a:ln>
          </p:spPr>
          <p:txBody>
            <a:bodyPr wrap="none" anchor="ctr"/>
            <a:lstStyle/>
            <a:p>
              <a:endParaRPr lang="zh-CN" altLang="en-US"/>
            </a:p>
          </p:txBody>
        </p:sp>
        <p:grpSp>
          <p:nvGrpSpPr>
            <p:cNvPr id="2093" name="Group 111"/>
            <p:cNvGrpSpPr>
              <a:grpSpLocks/>
            </p:cNvGrpSpPr>
            <p:nvPr/>
          </p:nvGrpSpPr>
          <p:grpSpPr bwMode="auto">
            <a:xfrm>
              <a:off x="1838" y="2209"/>
              <a:ext cx="316" cy="147"/>
              <a:chOff x="3600" y="219"/>
              <a:chExt cx="360" cy="175"/>
            </a:xfrm>
          </p:grpSpPr>
          <p:sp>
            <p:nvSpPr>
              <p:cNvPr id="2198" name="Oval 11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zh-CN" altLang="en-US"/>
              </a:p>
            </p:txBody>
          </p:sp>
          <p:sp>
            <p:nvSpPr>
              <p:cNvPr id="2199" name="Line 11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zh-CN" altLang="en-US"/>
              </a:p>
            </p:txBody>
          </p:sp>
          <p:sp>
            <p:nvSpPr>
              <p:cNvPr id="2200" name="Line 11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zh-CN" altLang="en-US"/>
              </a:p>
            </p:txBody>
          </p:sp>
          <p:sp>
            <p:nvSpPr>
              <p:cNvPr id="2201" name="Rectangle 11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eaLnBrk="0" hangingPunct="0"/>
                <a:endParaRPr lang="zh-CN" altLang="zh-CN" sz="2400">
                  <a:latin typeface="Times New Roman" pitchFamily="18" charset="0"/>
                </a:endParaRPr>
              </a:p>
            </p:txBody>
          </p:sp>
          <p:sp>
            <p:nvSpPr>
              <p:cNvPr id="2202" name="Oval 11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zh-CN" altLang="en-US"/>
              </a:p>
            </p:txBody>
          </p:sp>
          <p:grpSp>
            <p:nvGrpSpPr>
              <p:cNvPr id="2203" name="Group 117"/>
              <p:cNvGrpSpPr>
                <a:grpSpLocks/>
              </p:cNvGrpSpPr>
              <p:nvPr/>
            </p:nvGrpSpPr>
            <p:grpSpPr bwMode="auto">
              <a:xfrm>
                <a:off x="3686" y="244"/>
                <a:ext cx="177" cy="66"/>
                <a:chOff x="2848" y="848"/>
                <a:chExt cx="140" cy="98"/>
              </a:xfrm>
            </p:grpSpPr>
            <p:sp>
              <p:nvSpPr>
                <p:cNvPr id="2208" name="Line 11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zh-CN" altLang="en-US"/>
                </a:p>
              </p:txBody>
            </p:sp>
            <p:sp>
              <p:nvSpPr>
                <p:cNvPr id="2209" name="Line 11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zh-CN" altLang="en-US"/>
                </a:p>
              </p:txBody>
            </p:sp>
            <p:sp>
              <p:nvSpPr>
                <p:cNvPr id="2210" name="Line 12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zh-CN" altLang="en-US"/>
                </a:p>
              </p:txBody>
            </p:sp>
          </p:grpSp>
          <p:grpSp>
            <p:nvGrpSpPr>
              <p:cNvPr id="2204" name="Group 121"/>
              <p:cNvGrpSpPr>
                <a:grpSpLocks/>
              </p:cNvGrpSpPr>
              <p:nvPr/>
            </p:nvGrpSpPr>
            <p:grpSpPr bwMode="auto">
              <a:xfrm flipV="1">
                <a:off x="3686" y="243"/>
                <a:ext cx="177" cy="66"/>
                <a:chOff x="2848" y="848"/>
                <a:chExt cx="140" cy="98"/>
              </a:xfrm>
            </p:grpSpPr>
            <p:sp>
              <p:nvSpPr>
                <p:cNvPr id="2205" name="Line 12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zh-CN" altLang="en-US"/>
                </a:p>
              </p:txBody>
            </p:sp>
            <p:sp>
              <p:nvSpPr>
                <p:cNvPr id="2206" name="Line 12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zh-CN" altLang="en-US"/>
                </a:p>
              </p:txBody>
            </p:sp>
            <p:sp>
              <p:nvSpPr>
                <p:cNvPr id="2207" name="Line 12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zh-CN" altLang="en-US"/>
                </a:p>
              </p:txBody>
            </p:sp>
          </p:grpSp>
        </p:grpSp>
        <p:grpSp>
          <p:nvGrpSpPr>
            <p:cNvPr id="2094" name="Group 125"/>
            <p:cNvGrpSpPr>
              <a:grpSpLocks/>
            </p:cNvGrpSpPr>
            <p:nvPr/>
          </p:nvGrpSpPr>
          <p:grpSpPr bwMode="auto">
            <a:xfrm>
              <a:off x="3924" y="2163"/>
              <a:ext cx="316" cy="147"/>
              <a:chOff x="3600" y="219"/>
              <a:chExt cx="360" cy="175"/>
            </a:xfrm>
          </p:grpSpPr>
          <p:sp>
            <p:nvSpPr>
              <p:cNvPr id="2185" name="Oval 12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zh-CN" altLang="en-US"/>
              </a:p>
            </p:txBody>
          </p:sp>
          <p:sp>
            <p:nvSpPr>
              <p:cNvPr id="2186" name="Line 127"/>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zh-CN" altLang="en-US"/>
              </a:p>
            </p:txBody>
          </p:sp>
          <p:sp>
            <p:nvSpPr>
              <p:cNvPr id="2187" name="Line 128"/>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zh-CN" altLang="en-US"/>
              </a:p>
            </p:txBody>
          </p:sp>
          <p:sp>
            <p:nvSpPr>
              <p:cNvPr id="2188" name="Rectangle 129"/>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eaLnBrk="0" hangingPunct="0"/>
                <a:endParaRPr lang="zh-CN" altLang="zh-CN" sz="2400">
                  <a:latin typeface="Times New Roman" pitchFamily="18" charset="0"/>
                </a:endParaRPr>
              </a:p>
            </p:txBody>
          </p:sp>
          <p:sp>
            <p:nvSpPr>
              <p:cNvPr id="2189" name="Oval 13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zh-CN" altLang="en-US"/>
              </a:p>
            </p:txBody>
          </p:sp>
          <p:grpSp>
            <p:nvGrpSpPr>
              <p:cNvPr id="2190" name="Group 131"/>
              <p:cNvGrpSpPr>
                <a:grpSpLocks/>
              </p:cNvGrpSpPr>
              <p:nvPr/>
            </p:nvGrpSpPr>
            <p:grpSpPr bwMode="auto">
              <a:xfrm>
                <a:off x="3686" y="244"/>
                <a:ext cx="177" cy="66"/>
                <a:chOff x="2848" y="848"/>
                <a:chExt cx="140" cy="98"/>
              </a:xfrm>
            </p:grpSpPr>
            <p:sp>
              <p:nvSpPr>
                <p:cNvPr id="2195" name="Line 13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zh-CN" altLang="en-US"/>
                </a:p>
              </p:txBody>
            </p:sp>
            <p:sp>
              <p:nvSpPr>
                <p:cNvPr id="2196" name="Line 13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zh-CN" altLang="en-US"/>
                </a:p>
              </p:txBody>
            </p:sp>
            <p:sp>
              <p:nvSpPr>
                <p:cNvPr id="2197" name="Line 13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zh-CN" altLang="en-US"/>
                </a:p>
              </p:txBody>
            </p:sp>
          </p:grpSp>
          <p:grpSp>
            <p:nvGrpSpPr>
              <p:cNvPr id="2191" name="Group 135"/>
              <p:cNvGrpSpPr>
                <a:grpSpLocks/>
              </p:cNvGrpSpPr>
              <p:nvPr/>
            </p:nvGrpSpPr>
            <p:grpSpPr bwMode="auto">
              <a:xfrm flipV="1">
                <a:off x="3686" y="243"/>
                <a:ext cx="177" cy="66"/>
                <a:chOff x="2848" y="848"/>
                <a:chExt cx="140" cy="98"/>
              </a:xfrm>
            </p:grpSpPr>
            <p:sp>
              <p:nvSpPr>
                <p:cNvPr id="2192" name="Line 13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zh-CN" altLang="en-US"/>
                </a:p>
              </p:txBody>
            </p:sp>
            <p:sp>
              <p:nvSpPr>
                <p:cNvPr id="2193" name="Line 13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zh-CN" altLang="en-US"/>
                </a:p>
              </p:txBody>
            </p:sp>
            <p:sp>
              <p:nvSpPr>
                <p:cNvPr id="2194" name="Line 13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zh-CN" altLang="en-US"/>
                </a:p>
              </p:txBody>
            </p:sp>
          </p:grpSp>
        </p:grpSp>
        <p:grpSp>
          <p:nvGrpSpPr>
            <p:cNvPr id="2095" name="Group 252"/>
            <p:cNvGrpSpPr>
              <a:grpSpLocks/>
            </p:cNvGrpSpPr>
            <p:nvPr/>
          </p:nvGrpSpPr>
          <p:grpSpPr bwMode="auto">
            <a:xfrm>
              <a:off x="3743" y="1619"/>
              <a:ext cx="513" cy="442"/>
              <a:chOff x="2923" y="3345"/>
              <a:chExt cx="513" cy="442"/>
            </a:xfrm>
          </p:grpSpPr>
          <p:sp>
            <p:nvSpPr>
              <p:cNvPr id="2180" name="Rectangle 253"/>
              <p:cNvSpPr>
                <a:spLocks noChangeArrowheads="1"/>
              </p:cNvSpPr>
              <p:nvPr/>
            </p:nvSpPr>
            <p:spPr bwMode="auto">
              <a:xfrm>
                <a:off x="2988" y="3444"/>
                <a:ext cx="426" cy="306"/>
              </a:xfrm>
              <a:prstGeom prst="rect">
                <a:avLst/>
              </a:prstGeom>
              <a:solidFill>
                <a:schemeClr val="accent2"/>
              </a:solidFill>
              <a:ln w="9525">
                <a:noFill/>
                <a:miter lim="800000"/>
                <a:headEnd/>
                <a:tailEnd/>
              </a:ln>
            </p:spPr>
            <p:txBody>
              <a:bodyPr wrap="none" anchor="ctr"/>
              <a:lstStyle/>
              <a:p>
                <a:endParaRPr lang="zh-CN" altLang="en-US"/>
              </a:p>
            </p:txBody>
          </p:sp>
          <p:sp>
            <p:nvSpPr>
              <p:cNvPr id="2181" name="Rectangle 254"/>
              <p:cNvSpPr>
                <a:spLocks noChangeArrowheads="1"/>
              </p:cNvSpPr>
              <p:nvPr/>
            </p:nvSpPr>
            <p:spPr bwMode="auto">
              <a:xfrm>
                <a:off x="2961" y="3465"/>
                <a:ext cx="435" cy="312"/>
              </a:xfrm>
              <a:prstGeom prst="rect">
                <a:avLst/>
              </a:prstGeom>
              <a:solidFill>
                <a:schemeClr val="bg1"/>
              </a:solidFill>
              <a:ln w="12700">
                <a:solidFill>
                  <a:schemeClr val="tx1"/>
                </a:solidFill>
                <a:miter lim="800000"/>
                <a:headEnd/>
                <a:tailEnd/>
              </a:ln>
            </p:spPr>
            <p:txBody>
              <a:bodyPr wrap="none" anchor="ctr"/>
              <a:lstStyle/>
              <a:p>
                <a:endParaRPr lang="zh-CN" altLang="en-US"/>
              </a:p>
            </p:txBody>
          </p:sp>
          <p:sp>
            <p:nvSpPr>
              <p:cNvPr id="2182" name="Text Box 255"/>
              <p:cNvSpPr txBox="1">
                <a:spLocks noChangeArrowheads="1"/>
              </p:cNvSpPr>
              <p:nvPr/>
            </p:nvSpPr>
            <p:spPr bwMode="auto">
              <a:xfrm>
                <a:off x="2923" y="3345"/>
                <a:ext cx="513" cy="442"/>
              </a:xfrm>
              <a:prstGeom prst="rect">
                <a:avLst/>
              </a:prstGeom>
              <a:noFill/>
              <a:ln w="9525">
                <a:noFill/>
                <a:miter lim="800000"/>
                <a:headEnd/>
                <a:tailEnd/>
              </a:ln>
            </p:spPr>
            <p:txBody>
              <a:bodyPr>
                <a:spAutoFit/>
              </a:bodyPr>
              <a:lstStyle/>
              <a:p>
                <a:pPr algn="ctr" eaLnBrk="0" hangingPunct="0"/>
                <a:endParaRPr lang="en-US" altLang="zh-CN" sz="1000" dirty="0">
                  <a:latin typeface="Comic Sans MS" pitchFamily="66" charset="0"/>
                </a:endParaRPr>
              </a:p>
              <a:p>
                <a:pPr algn="ctr" eaLnBrk="0" hangingPunct="0"/>
                <a:r>
                  <a:rPr lang="en-US" altLang="zh-CN" sz="1000" dirty="0">
                    <a:latin typeface="Comic Sans MS" pitchFamily="66" charset="0"/>
                  </a:rPr>
                  <a:t>network</a:t>
                </a:r>
              </a:p>
              <a:p>
                <a:pPr algn="ctr" eaLnBrk="0" hangingPunct="0"/>
                <a:r>
                  <a:rPr lang="en-US" altLang="zh-CN" sz="1000" dirty="0">
                    <a:latin typeface="Comic Sans MS" pitchFamily="66" charset="0"/>
                  </a:rPr>
                  <a:t>data link</a:t>
                </a:r>
              </a:p>
              <a:p>
                <a:pPr algn="ctr" eaLnBrk="0" hangingPunct="0"/>
                <a:r>
                  <a:rPr lang="en-US" altLang="zh-CN" sz="1000" dirty="0">
                    <a:latin typeface="Comic Sans MS" pitchFamily="66" charset="0"/>
                  </a:rPr>
                  <a:t>physical</a:t>
                </a:r>
                <a:endParaRPr lang="en-US" altLang="zh-CN" sz="2400" dirty="0">
                  <a:latin typeface="Times New Roman" pitchFamily="18" charset="0"/>
                </a:endParaRPr>
              </a:p>
            </p:txBody>
          </p:sp>
          <p:sp>
            <p:nvSpPr>
              <p:cNvPr id="2183" name="Line 256"/>
              <p:cNvSpPr>
                <a:spLocks noChangeShapeType="1"/>
              </p:cNvSpPr>
              <p:nvPr/>
            </p:nvSpPr>
            <p:spPr bwMode="auto">
              <a:xfrm>
                <a:off x="2958" y="3657"/>
                <a:ext cx="435" cy="3"/>
              </a:xfrm>
              <a:prstGeom prst="line">
                <a:avLst/>
              </a:prstGeom>
              <a:noFill/>
              <a:ln w="12700">
                <a:solidFill>
                  <a:schemeClr val="tx1"/>
                </a:solidFill>
                <a:round/>
                <a:headEnd/>
                <a:tailEnd/>
              </a:ln>
            </p:spPr>
            <p:txBody>
              <a:bodyPr wrap="none" anchor="ctr"/>
              <a:lstStyle/>
              <a:p>
                <a:endParaRPr lang="zh-CN" altLang="en-US"/>
              </a:p>
            </p:txBody>
          </p:sp>
          <p:sp>
            <p:nvSpPr>
              <p:cNvPr id="2184" name="Line 257"/>
              <p:cNvSpPr>
                <a:spLocks noChangeShapeType="1"/>
              </p:cNvSpPr>
              <p:nvPr/>
            </p:nvSpPr>
            <p:spPr bwMode="auto">
              <a:xfrm>
                <a:off x="2964" y="3561"/>
                <a:ext cx="435" cy="3"/>
              </a:xfrm>
              <a:prstGeom prst="line">
                <a:avLst/>
              </a:prstGeom>
              <a:noFill/>
              <a:ln w="12700">
                <a:solidFill>
                  <a:schemeClr val="tx1"/>
                </a:solidFill>
                <a:round/>
                <a:headEnd/>
                <a:tailEnd/>
              </a:ln>
            </p:spPr>
            <p:txBody>
              <a:bodyPr wrap="none" anchor="ctr"/>
              <a:lstStyle/>
              <a:p>
                <a:endParaRPr lang="zh-CN" altLang="en-US"/>
              </a:p>
            </p:txBody>
          </p:sp>
        </p:grpSp>
        <p:grpSp>
          <p:nvGrpSpPr>
            <p:cNvPr id="2096" name="Group 258"/>
            <p:cNvGrpSpPr>
              <a:grpSpLocks/>
            </p:cNvGrpSpPr>
            <p:nvPr/>
          </p:nvGrpSpPr>
          <p:grpSpPr bwMode="auto">
            <a:xfrm>
              <a:off x="1747" y="1619"/>
              <a:ext cx="513" cy="442"/>
              <a:chOff x="2923" y="3345"/>
              <a:chExt cx="513" cy="442"/>
            </a:xfrm>
          </p:grpSpPr>
          <p:sp>
            <p:nvSpPr>
              <p:cNvPr id="2175" name="Rectangle 259"/>
              <p:cNvSpPr>
                <a:spLocks noChangeArrowheads="1"/>
              </p:cNvSpPr>
              <p:nvPr/>
            </p:nvSpPr>
            <p:spPr bwMode="auto">
              <a:xfrm>
                <a:off x="2988" y="3444"/>
                <a:ext cx="426" cy="306"/>
              </a:xfrm>
              <a:prstGeom prst="rect">
                <a:avLst/>
              </a:prstGeom>
              <a:solidFill>
                <a:schemeClr val="accent2"/>
              </a:solidFill>
              <a:ln w="9525">
                <a:noFill/>
                <a:miter lim="800000"/>
                <a:headEnd/>
                <a:tailEnd/>
              </a:ln>
            </p:spPr>
            <p:txBody>
              <a:bodyPr wrap="none" anchor="ctr"/>
              <a:lstStyle/>
              <a:p>
                <a:endParaRPr lang="zh-CN" altLang="en-US"/>
              </a:p>
            </p:txBody>
          </p:sp>
          <p:sp>
            <p:nvSpPr>
              <p:cNvPr id="2176" name="Rectangle 260"/>
              <p:cNvSpPr>
                <a:spLocks noChangeArrowheads="1"/>
              </p:cNvSpPr>
              <p:nvPr/>
            </p:nvSpPr>
            <p:spPr bwMode="auto">
              <a:xfrm>
                <a:off x="2961" y="3465"/>
                <a:ext cx="435" cy="312"/>
              </a:xfrm>
              <a:prstGeom prst="rect">
                <a:avLst/>
              </a:prstGeom>
              <a:solidFill>
                <a:schemeClr val="bg1"/>
              </a:solidFill>
              <a:ln w="12700">
                <a:solidFill>
                  <a:schemeClr val="tx1"/>
                </a:solidFill>
                <a:miter lim="800000"/>
                <a:headEnd/>
                <a:tailEnd/>
              </a:ln>
            </p:spPr>
            <p:txBody>
              <a:bodyPr wrap="none" anchor="ctr"/>
              <a:lstStyle/>
              <a:p>
                <a:endParaRPr lang="zh-CN" altLang="en-US"/>
              </a:p>
            </p:txBody>
          </p:sp>
          <p:sp>
            <p:nvSpPr>
              <p:cNvPr id="2177" name="Text Box 261"/>
              <p:cNvSpPr txBox="1">
                <a:spLocks noChangeArrowheads="1"/>
              </p:cNvSpPr>
              <p:nvPr/>
            </p:nvSpPr>
            <p:spPr bwMode="auto">
              <a:xfrm>
                <a:off x="2923" y="3345"/>
                <a:ext cx="513" cy="442"/>
              </a:xfrm>
              <a:prstGeom prst="rect">
                <a:avLst/>
              </a:prstGeom>
              <a:noFill/>
              <a:ln w="9525">
                <a:noFill/>
                <a:miter lim="800000"/>
                <a:headEnd/>
                <a:tailEnd/>
              </a:ln>
            </p:spPr>
            <p:txBody>
              <a:bodyPr>
                <a:spAutoFit/>
              </a:bodyPr>
              <a:lstStyle/>
              <a:p>
                <a:pPr algn="ctr" eaLnBrk="0" hangingPunct="0"/>
                <a:endParaRPr lang="en-US" altLang="zh-CN" sz="1000">
                  <a:latin typeface="Comic Sans MS" pitchFamily="66" charset="0"/>
                </a:endParaRPr>
              </a:p>
              <a:p>
                <a:pPr algn="ctr" eaLnBrk="0" hangingPunct="0"/>
                <a:r>
                  <a:rPr lang="en-US" altLang="zh-CN" sz="1000">
                    <a:latin typeface="Comic Sans MS" pitchFamily="66" charset="0"/>
                  </a:rPr>
                  <a:t>network</a:t>
                </a: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sp>
            <p:nvSpPr>
              <p:cNvPr id="2178" name="Line 262"/>
              <p:cNvSpPr>
                <a:spLocks noChangeShapeType="1"/>
              </p:cNvSpPr>
              <p:nvPr/>
            </p:nvSpPr>
            <p:spPr bwMode="auto">
              <a:xfrm>
                <a:off x="2958" y="3657"/>
                <a:ext cx="435" cy="3"/>
              </a:xfrm>
              <a:prstGeom prst="line">
                <a:avLst/>
              </a:prstGeom>
              <a:noFill/>
              <a:ln w="12700">
                <a:solidFill>
                  <a:schemeClr val="tx1"/>
                </a:solidFill>
                <a:round/>
                <a:headEnd/>
                <a:tailEnd/>
              </a:ln>
            </p:spPr>
            <p:txBody>
              <a:bodyPr wrap="none" anchor="ctr"/>
              <a:lstStyle/>
              <a:p>
                <a:endParaRPr lang="zh-CN" altLang="en-US"/>
              </a:p>
            </p:txBody>
          </p:sp>
          <p:sp>
            <p:nvSpPr>
              <p:cNvPr id="2179" name="Line 263"/>
              <p:cNvSpPr>
                <a:spLocks noChangeShapeType="1"/>
              </p:cNvSpPr>
              <p:nvPr/>
            </p:nvSpPr>
            <p:spPr bwMode="auto">
              <a:xfrm>
                <a:off x="2964" y="3561"/>
                <a:ext cx="435" cy="3"/>
              </a:xfrm>
              <a:prstGeom prst="line">
                <a:avLst/>
              </a:prstGeom>
              <a:noFill/>
              <a:ln w="12700">
                <a:solidFill>
                  <a:schemeClr val="tx1"/>
                </a:solidFill>
                <a:round/>
                <a:headEnd/>
                <a:tailEnd/>
              </a:ln>
            </p:spPr>
            <p:txBody>
              <a:bodyPr wrap="none" anchor="ctr"/>
              <a:lstStyle/>
              <a:p>
                <a:endParaRPr lang="zh-CN" altLang="en-US"/>
              </a:p>
            </p:txBody>
          </p:sp>
        </p:grpSp>
        <p:grpSp>
          <p:nvGrpSpPr>
            <p:cNvPr id="2097" name="Group 288"/>
            <p:cNvGrpSpPr>
              <a:grpSpLocks/>
            </p:cNvGrpSpPr>
            <p:nvPr/>
          </p:nvGrpSpPr>
          <p:grpSpPr bwMode="auto">
            <a:xfrm>
              <a:off x="1066" y="1616"/>
              <a:ext cx="513" cy="442"/>
              <a:chOff x="1701" y="1026"/>
              <a:chExt cx="513" cy="442"/>
            </a:xfrm>
          </p:grpSpPr>
          <p:sp>
            <p:nvSpPr>
              <p:cNvPr id="2171" name="Text Box 267"/>
              <p:cNvSpPr txBox="1">
                <a:spLocks noChangeArrowheads="1"/>
              </p:cNvSpPr>
              <p:nvPr/>
            </p:nvSpPr>
            <p:spPr bwMode="auto">
              <a:xfrm>
                <a:off x="1701" y="1026"/>
                <a:ext cx="513" cy="442"/>
              </a:xfrm>
              <a:prstGeom prst="rect">
                <a:avLst/>
              </a:prstGeom>
              <a:noFill/>
              <a:ln w="9525">
                <a:noFill/>
                <a:miter lim="800000"/>
                <a:headEnd/>
                <a:tailEnd/>
              </a:ln>
            </p:spPr>
            <p:txBody>
              <a:bodyPr>
                <a:spAutoFit/>
              </a:bodyPr>
              <a:lstStyle/>
              <a:p>
                <a:pPr algn="ctr" eaLnBrk="0" hangingPunct="0"/>
                <a:endParaRPr lang="en-US" altLang="zh-CN" sz="1000">
                  <a:latin typeface="Comic Sans MS" pitchFamily="66" charset="0"/>
                </a:endParaRPr>
              </a:p>
              <a:p>
                <a:pPr algn="ctr" eaLnBrk="0" hangingPunct="0"/>
                <a:endParaRPr lang="en-US" altLang="zh-CN" sz="1000">
                  <a:latin typeface="Comic Sans MS" pitchFamily="66" charset="0"/>
                </a:endParaRP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grpSp>
            <p:nvGrpSpPr>
              <p:cNvPr id="2172" name="Group 286"/>
              <p:cNvGrpSpPr>
                <a:grpSpLocks/>
              </p:cNvGrpSpPr>
              <p:nvPr/>
            </p:nvGrpSpPr>
            <p:grpSpPr bwMode="auto">
              <a:xfrm>
                <a:off x="1736" y="1253"/>
                <a:ext cx="445" cy="205"/>
                <a:chOff x="1736" y="1253"/>
                <a:chExt cx="445" cy="205"/>
              </a:xfrm>
            </p:grpSpPr>
            <p:sp>
              <p:nvSpPr>
                <p:cNvPr id="2173" name="Rectangle 266"/>
                <p:cNvSpPr>
                  <a:spLocks noChangeArrowheads="1"/>
                </p:cNvSpPr>
                <p:nvPr/>
              </p:nvSpPr>
              <p:spPr bwMode="auto">
                <a:xfrm>
                  <a:off x="1746" y="1253"/>
                  <a:ext cx="435" cy="205"/>
                </a:xfrm>
                <a:prstGeom prst="rect">
                  <a:avLst/>
                </a:prstGeom>
                <a:noFill/>
                <a:ln w="12700">
                  <a:solidFill>
                    <a:schemeClr val="tx1"/>
                  </a:solidFill>
                  <a:miter lim="800000"/>
                  <a:headEnd/>
                  <a:tailEnd/>
                </a:ln>
              </p:spPr>
              <p:txBody>
                <a:bodyPr wrap="none" anchor="ctr"/>
                <a:lstStyle/>
                <a:p>
                  <a:endParaRPr lang="zh-CN" altLang="en-US"/>
                </a:p>
              </p:txBody>
            </p:sp>
            <p:sp>
              <p:nvSpPr>
                <p:cNvPr id="2174" name="Line 268"/>
                <p:cNvSpPr>
                  <a:spLocks noChangeShapeType="1"/>
                </p:cNvSpPr>
                <p:nvPr/>
              </p:nvSpPr>
              <p:spPr bwMode="auto">
                <a:xfrm>
                  <a:off x="1736" y="1338"/>
                  <a:ext cx="435" cy="3"/>
                </a:xfrm>
                <a:prstGeom prst="line">
                  <a:avLst/>
                </a:prstGeom>
                <a:noFill/>
                <a:ln w="12700">
                  <a:solidFill>
                    <a:schemeClr val="tx1"/>
                  </a:solidFill>
                  <a:round/>
                  <a:headEnd/>
                  <a:tailEnd/>
                </a:ln>
              </p:spPr>
              <p:txBody>
                <a:bodyPr wrap="none" anchor="ctr"/>
                <a:lstStyle/>
                <a:p>
                  <a:endParaRPr lang="zh-CN" altLang="en-US"/>
                </a:p>
              </p:txBody>
            </p:sp>
          </p:grpSp>
        </p:grpSp>
        <p:graphicFrame>
          <p:nvGraphicFramePr>
            <p:cNvPr id="2052" name="Object 276"/>
            <p:cNvGraphicFramePr>
              <a:graphicFrameLocks noChangeAspect="1"/>
            </p:cNvGraphicFramePr>
            <p:nvPr/>
          </p:nvGraphicFramePr>
          <p:xfrm>
            <a:off x="567" y="2069"/>
            <a:ext cx="262" cy="208"/>
          </p:xfrm>
          <a:graphic>
            <a:graphicData uri="http://schemas.openxmlformats.org/presentationml/2006/ole">
              <mc:AlternateContent xmlns:mc="http://schemas.openxmlformats.org/markup-compatibility/2006">
                <mc:Choice xmlns:v="urn:schemas-microsoft-com:vml" Requires="v">
                  <p:oleObj spid="_x0000_s2218" name="Clip" r:id="rId12" imgW="1305000" imgH="1085760" progId="">
                    <p:embed/>
                  </p:oleObj>
                </mc:Choice>
                <mc:Fallback>
                  <p:oleObj name="Clip" r:id="rId12" imgW="1305000" imgH="1085760" progId="">
                    <p:embed/>
                    <p:pic>
                      <p:nvPicPr>
                        <p:cNvPr id="0" name="Object 2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 y="2069"/>
                          <a:ext cx="262" cy="2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278"/>
            <p:cNvGraphicFramePr>
              <a:graphicFrameLocks noChangeAspect="1"/>
            </p:cNvGraphicFramePr>
            <p:nvPr/>
          </p:nvGraphicFramePr>
          <p:xfrm>
            <a:off x="567" y="2478"/>
            <a:ext cx="262" cy="208"/>
          </p:xfrm>
          <a:graphic>
            <a:graphicData uri="http://schemas.openxmlformats.org/presentationml/2006/ole">
              <mc:AlternateContent xmlns:mc="http://schemas.openxmlformats.org/markup-compatibility/2006">
                <mc:Choice xmlns:v="urn:schemas-microsoft-com:vml" Requires="v">
                  <p:oleObj spid="_x0000_s2219" name="Clip" r:id="rId13" imgW="1305000" imgH="1085760" progId="">
                    <p:embed/>
                  </p:oleObj>
                </mc:Choice>
                <mc:Fallback>
                  <p:oleObj name="Clip" r:id="rId13" imgW="1305000" imgH="1085760" progId="">
                    <p:embed/>
                    <p:pic>
                      <p:nvPicPr>
                        <p:cNvPr id="0" name="Object 2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 y="2478"/>
                          <a:ext cx="262" cy="2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098" name="Group 280"/>
            <p:cNvGrpSpPr>
              <a:grpSpLocks/>
            </p:cNvGrpSpPr>
            <p:nvPr/>
          </p:nvGrpSpPr>
          <p:grpSpPr bwMode="auto">
            <a:xfrm>
              <a:off x="657" y="2296"/>
              <a:ext cx="45" cy="140"/>
              <a:chOff x="3842" y="406"/>
              <a:chExt cx="51" cy="167"/>
            </a:xfrm>
          </p:grpSpPr>
          <p:sp>
            <p:nvSpPr>
              <p:cNvPr id="2168" name="Oval 281"/>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lstStyle/>
              <a:p>
                <a:endParaRPr lang="zh-CN" altLang="en-US"/>
              </a:p>
            </p:txBody>
          </p:sp>
          <p:sp>
            <p:nvSpPr>
              <p:cNvPr id="2169" name="Oval 282"/>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lstStyle/>
              <a:p>
                <a:endParaRPr lang="zh-CN" altLang="en-US"/>
              </a:p>
            </p:txBody>
          </p:sp>
          <p:sp>
            <p:nvSpPr>
              <p:cNvPr id="2170" name="Oval 283"/>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lstStyle/>
              <a:p>
                <a:endParaRPr lang="zh-CN" altLang="en-US"/>
              </a:p>
            </p:txBody>
          </p:sp>
        </p:grpSp>
        <p:pic>
          <p:nvPicPr>
            <p:cNvPr id="2099" name="Picture 287"/>
            <p:cNvPicPr>
              <a:picLocks noChangeArrowheads="1"/>
            </p:cNvPicPr>
            <p:nvPr/>
          </p:nvPicPr>
          <p:blipFill>
            <a:blip r:embed="rId14" cstate="print"/>
            <a:srcRect/>
            <a:stretch>
              <a:fillRect/>
            </a:stretch>
          </p:blipFill>
          <p:spPr bwMode="auto">
            <a:xfrm>
              <a:off x="1067" y="2163"/>
              <a:ext cx="317" cy="182"/>
            </a:xfrm>
            <a:prstGeom prst="rect">
              <a:avLst/>
            </a:prstGeom>
            <a:noFill/>
            <a:ln w="12700">
              <a:noFill/>
              <a:miter lim="800000"/>
              <a:headEnd/>
              <a:tailEnd/>
            </a:ln>
          </p:spPr>
        </p:pic>
        <p:grpSp>
          <p:nvGrpSpPr>
            <p:cNvPr id="2100" name="Group 290"/>
            <p:cNvGrpSpPr>
              <a:grpSpLocks/>
            </p:cNvGrpSpPr>
            <p:nvPr/>
          </p:nvGrpSpPr>
          <p:grpSpPr bwMode="auto">
            <a:xfrm>
              <a:off x="295" y="1525"/>
              <a:ext cx="513" cy="538"/>
              <a:chOff x="657" y="754"/>
              <a:chExt cx="513" cy="538"/>
            </a:xfrm>
          </p:grpSpPr>
          <p:sp>
            <p:nvSpPr>
              <p:cNvPr id="2160" name="Rectangle 225"/>
              <p:cNvSpPr>
                <a:spLocks noChangeArrowheads="1"/>
              </p:cNvSpPr>
              <p:nvPr/>
            </p:nvSpPr>
            <p:spPr bwMode="auto">
              <a:xfrm>
                <a:off x="719" y="757"/>
                <a:ext cx="426" cy="489"/>
              </a:xfrm>
              <a:prstGeom prst="rect">
                <a:avLst/>
              </a:prstGeom>
              <a:noFill/>
              <a:ln w="9525">
                <a:noFill/>
                <a:miter lim="800000"/>
                <a:headEnd/>
                <a:tailEnd/>
              </a:ln>
            </p:spPr>
            <p:txBody>
              <a:bodyPr wrap="none" anchor="ctr"/>
              <a:lstStyle/>
              <a:p>
                <a:endParaRPr lang="zh-CN" altLang="en-US"/>
              </a:p>
            </p:txBody>
          </p:sp>
          <p:sp>
            <p:nvSpPr>
              <p:cNvPr id="2161" name="Rectangle 226"/>
              <p:cNvSpPr>
                <a:spLocks noChangeArrowheads="1"/>
              </p:cNvSpPr>
              <p:nvPr/>
            </p:nvSpPr>
            <p:spPr bwMode="auto">
              <a:xfrm>
                <a:off x="698" y="772"/>
                <a:ext cx="435" cy="504"/>
              </a:xfrm>
              <a:prstGeom prst="rect">
                <a:avLst/>
              </a:prstGeom>
              <a:noFill/>
              <a:ln w="12700">
                <a:solidFill>
                  <a:schemeClr val="tx1"/>
                </a:solidFill>
                <a:miter lim="800000"/>
                <a:headEnd/>
                <a:tailEnd/>
              </a:ln>
            </p:spPr>
            <p:txBody>
              <a:bodyPr wrap="none" anchor="ctr"/>
              <a:lstStyle/>
              <a:p>
                <a:endParaRPr lang="zh-CN" altLang="en-US"/>
              </a:p>
            </p:txBody>
          </p:sp>
          <p:sp>
            <p:nvSpPr>
              <p:cNvPr id="2162" name="Rectangle 227"/>
              <p:cNvSpPr>
                <a:spLocks noChangeArrowheads="1"/>
              </p:cNvSpPr>
              <p:nvPr/>
            </p:nvSpPr>
            <p:spPr bwMode="auto">
              <a:xfrm>
                <a:off x="701" y="883"/>
                <a:ext cx="426" cy="108"/>
              </a:xfrm>
              <a:prstGeom prst="rect">
                <a:avLst/>
              </a:prstGeom>
              <a:noFill/>
              <a:ln w="9525">
                <a:noFill/>
                <a:miter lim="800000"/>
                <a:headEnd/>
                <a:tailEnd/>
              </a:ln>
            </p:spPr>
            <p:txBody>
              <a:bodyPr wrap="none" anchor="ctr"/>
              <a:lstStyle/>
              <a:p>
                <a:endParaRPr lang="zh-CN" altLang="en-US"/>
              </a:p>
            </p:txBody>
          </p:sp>
          <p:sp>
            <p:nvSpPr>
              <p:cNvPr id="2163" name="Text Box 228"/>
              <p:cNvSpPr txBox="1">
                <a:spLocks noChangeArrowheads="1"/>
              </p:cNvSpPr>
              <p:nvPr/>
            </p:nvSpPr>
            <p:spPr bwMode="auto">
              <a:xfrm>
                <a:off x="657" y="754"/>
                <a:ext cx="513" cy="538"/>
              </a:xfrm>
              <a:prstGeom prst="rect">
                <a:avLst/>
              </a:prstGeom>
              <a:noFill/>
              <a:ln w="9525">
                <a:noFill/>
                <a:miter lim="800000"/>
                <a:headEnd/>
                <a:tailEnd/>
              </a:ln>
            </p:spPr>
            <p:txBody>
              <a:bodyPr>
                <a:spAutoFit/>
              </a:bodyPr>
              <a:lstStyle/>
              <a:p>
                <a:pPr algn="ctr" eaLnBrk="0" hangingPunct="0"/>
                <a:r>
                  <a:rPr lang="en-US" altLang="zh-CN" sz="1000">
                    <a:latin typeface="Comic Sans MS" pitchFamily="66" charset="0"/>
                  </a:rPr>
                  <a:t>application</a:t>
                </a:r>
              </a:p>
              <a:p>
                <a:pPr algn="ctr" eaLnBrk="0" hangingPunct="0"/>
                <a:r>
                  <a:rPr lang="en-US" altLang="zh-CN" sz="1000">
                    <a:latin typeface="Comic Sans MS" pitchFamily="66" charset="0"/>
                  </a:rPr>
                  <a:t>transport</a:t>
                </a:r>
              </a:p>
              <a:p>
                <a:pPr algn="ctr" eaLnBrk="0" hangingPunct="0"/>
                <a:r>
                  <a:rPr lang="en-US" altLang="zh-CN" sz="1000">
                    <a:latin typeface="Comic Sans MS" pitchFamily="66" charset="0"/>
                  </a:rPr>
                  <a:t>network</a:t>
                </a: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sp>
            <p:nvSpPr>
              <p:cNvPr id="2164" name="Line 229"/>
              <p:cNvSpPr>
                <a:spLocks noChangeShapeType="1"/>
              </p:cNvSpPr>
              <p:nvPr/>
            </p:nvSpPr>
            <p:spPr bwMode="auto">
              <a:xfrm>
                <a:off x="698" y="988"/>
                <a:ext cx="435" cy="3"/>
              </a:xfrm>
              <a:prstGeom prst="line">
                <a:avLst/>
              </a:prstGeom>
              <a:noFill/>
              <a:ln w="12700">
                <a:solidFill>
                  <a:schemeClr val="tx1"/>
                </a:solidFill>
                <a:round/>
                <a:headEnd/>
                <a:tailEnd/>
              </a:ln>
            </p:spPr>
            <p:txBody>
              <a:bodyPr wrap="none" anchor="ctr"/>
              <a:lstStyle/>
              <a:p>
                <a:endParaRPr lang="zh-CN" altLang="en-US"/>
              </a:p>
            </p:txBody>
          </p:sp>
          <p:sp>
            <p:nvSpPr>
              <p:cNvPr id="2165" name="Line 230"/>
              <p:cNvSpPr>
                <a:spLocks noChangeShapeType="1"/>
              </p:cNvSpPr>
              <p:nvPr/>
            </p:nvSpPr>
            <p:spPr bwMode="auto">
              <a:xfrm>
                <a:off x="704" y="1075"/>
                <a:ext cx="435" cy="3"/>
              </a:xfrm>
              <a:prstGeom prst="line">
                <a:avLst/>
              </a:prstGeom>
              <a:noFill/>
              <a:ln w="12700">
                <a:solidFill>
                  <a:schemeClr val="tx1"/>
                </a:solidFill>
                <a:round/>
                <a:headEnd/>
                <a:tailEnd/>
              </a:ln>
            </p:spPr>
            <p:txBody>
              <a:bodyPr wrap="none" anchor="ctr"/>
              <a:lstStyle/>
              <a:p>
                <a:endParaRPr lang="zh-CN" altLang="en-US"/>
              </a:p>
            </p:txBody>
          </p:sp>
          <p:sp>
            <p:nvSpPr>
              <p:cNvPr id="2166" name="Line 231"/>
              <p:cNvSpPr>
                <a:spLocks noChangeShapeType="1"/>
              </p:cNvSpPr>
              <p:nvPr/>
            </p:nvSpPr>
            <p:spPr bwMode="auto">
              <a:xfrm>
                <a:off x="704" y="1162"/>
                <a:ext cx="435" cy="3"/>
              </a:xfrm>
              <a:prstGeom prst="line">
                <a:avLst/>
              </a:prstGeom>
              <a:noFill/>
              <a:ln w="12700">
                <a:solidFill>
                  <a:schemeClr val="tx1"/>
                </a:solidFill>
                <a:round/>
                <a:headEnd/>
                <a:tailEnd/>
              </a:ln>
            </p:spPr>
            <p:txBody>
              <a:bodyPr wrap="none" anchor="ctr"/>
              <a:lstStyle/>
              <a:p>
                <a:endParaRPr lang="zh-CN" altLang="en-US"/>
              </a:p>
            </p:txBody>
          </p:sp>
          <p:sp>
            <p:nvSpPr>
              <p:cNvPr id="2167" name="Line 289"/>
              <p:cNvSpPr>
                <a:spLocks noChangeShapeType="1"/>
              </p:cNvSpPr>
              <p:nvPr/>
            </p:nvSpPr>
            <p:spPr bwMode="auto">
              <a:xfrm>
                <a:off x="703" y="890"/>
                <a:ext cx="408" cy="0"/>
              </a:xfrm>
              <a:prstGeom prst="line">
                <a:avLst/>
              </a:prstGeom>
              <a:noFill/>
              <a:ln w="9525">
                <a:solidFill>
                  <a:schemeClr val="tx1"/>
                </a:solidFill>
                <a:round/>
                <a:headEnd/>
                <a:tailEnd/>
              </a:ln>
            </p:spPr>
            <p:txBody>
              <a:bodyPr/>
              <a:lstStyle/>
              <a:p>
                <a:endParaRPr lang="zh-CN" altLang="en-US"/>
              </a:p>
            </p:txBody>
          </p:sp>
        </p:grpSp>
        <p:sp>
          <p:nvSpPr>
            <p:cNvPr id="2101" name="Line 291"/>
            <p:cNvSpPr>
              <a:spLocks noChangeShapeType="1"/>
            </p:cNvSpPr>
            <p:nvPr/>
          </p:nvSpPr>
          <p:spPr bwMode="auto">
            <a:xfrm flipH="1" flipV="1">
              <a:off x="2064" y="2345"/>
              <a:ext cx="91" cy="272"/>
            </a:xfrm>
            <a:prstGeom prst="line">
              <a:avLst/>
            </a:prstGeom>
            <a:noFill/>
            <a:ln w="57150">
              <a:solidFill>
                <a:schemeClr val="tx1"/>
              </a:solidFill>
              <a:round/>
              <a:headEnd/>
              <a:tailEnd/>
            </a:ln>
          </p:spPr>
          <p:txBody>
            <a:bodyPr wrap="none" anchor="ctr"/>
            <a:lstStyle/>
            <a:p>
              <a:endParaRPr lang="zh-CN" altLang="en-US"/>
            </a:p>
          </p:txBody>
        </p:sp>
        <p:pic>
          <p:nvPicPr>
            <p:cNvPr id="2102" name="Picture 292"/>
            <p:cNvPicPr>
              <a:picLocks noChangeArrowheads="1"/>
            </p:cNvPicPr>
            <p:nvPr/>
          </p:nvPicPr>
          <p:blipFill>
            <a:blip r:embed="rId14" cstate="print"/>
            <a:srcRect/>
            <a:stretch>
              <a:fillRect/>
            </a:stretch>
          </p:blipFill>
          <p:spPr bwMode="auto">
            <a:xfrm>
              <a:off x="1974" y="2617"/>
              <a:ext cx="317" cy="182"/>
            </a:xfrm>
            <a:prstGeom prst="rect">
              <a:avLst/>
            </a:prstGeom>
            <a:noFill/>
            <a:ln w="12700">
              <a:noFill/>
              <a:miter lim="800000"/>
              <a:headEnd/>
              <a:tailEnd/>
            </a:ln>
          </p:spPr>
        </p:pic>
        <p:sp>
          <p:nvSpPr>
            <p:cNvPr id="2103" name="Freeform 293"/>
            <p:cNvSpPr>
              <a:spLocks noChangeAspect="1"/>
            </p:cNvSpPr>
            <p:nvPr/>
          </p:nvSpPr>
          <p:spPr bwMode="auto">
            <a:xfrm>
              <a:off x="2473" y="1800"/>
              <a:ext cx="1134" cy="726"/>
            </a:xfrm>
            <a:custGeom>
              <a:avLst/>
              <a:gdLst>
                <a:gd name="T0" fmla="*/ 82 w 1122"/>
                <a:gd name="T1" fmla="*/ 438 h 1261"/>
                <a:gd name="T2" fmla="*/ 59 w 1122"/>
                <a:gd name="T3" fmla="*/ 290 h 1261"/>
                <a:gd name="T4" fmla="*/ 83 w 1122"/>
                <a:gd name="T5" fmla="*/ 167 h 1261"/>
                <a:gd name="T6" fmla="*/ 140 w 1122"/>
                <a:gd name="T7" fmla="*/ 73 h 1261"/>
                <a:gd name="T8" fmla="*/ 219 w 1122"/>
                <a:gd name="T9" fmla="*/ 16 h 1261"/>
                <a:gd name="T10" fmla="*/ 305 w 1122"/>
                <a:gd name="T11" fmla="*/ 0 h 1261"/>
                <a:gd name="T12" fmla="*/ 388 w 1122"/>
                <a:gd name="T13" fmla="*/ 32 h 1261"/>
                <a:gd name="T14" fmla="*/ 454 w 1122"/>
                <a:gd name="T15" fmla="*/ 116 h 1261"/>
                <a:gd name="T16" fmla="*/ 482 w 1122"/>
                <a:gd name="T17" fmla="*/ 162 h 1261"/>
                <a:gd name="T18" fmla="*/ 512 w 1122"/>
                <a:gd name="T19" fmla="*/ 105 h 1261"/>
                <a:gd name="T20" fmla="*/ 552 w 1122"/>
                <a:gd name="T21" fmla="*/ 70 h 1261"/>
                <a:gd name="T22" fmla="*/ 597 w 1122"/>
                <a:gd name="T23" fmla="*/ 55 h 1261"/>
                <a:gd name="T24" fmla="*/ 641 w 1122"/>
                <a:gd name="T25" fmla="*/ 60 h 1261"/>
                <a:gd name="T26" fmla="*/ 682 w 1122"/>
                <a:gd name="T27" fmla="*/ 82 h 1261"/>
                <a:gd name="T28" fmla="*/ 712 w 1122"/>
                <a:gd name="T29" fmla="*/ 121 h 1261"/>
                <a:gd name="T30" fmla="*/ 729 w 1122"/>
                <a:gd name="T31" fmla="*/ 172 h 1261"/>
                <a:gd name="T32" fmla="*/ 729 w 1122"/>
                <a:gd name="T33" fmla="*/ 220 h 1261"/>
                <a:gd name="T34" fmla="*/ 798 w 1122"/>
                <a:gd name="T35" fmla="*/ 167 h 1261"/>
                <a:gd name="T36" fmla="*/ 868 w 1122"/>
                <a:gd name="T37" fmla="*/ 151 h 1261"/>
                <a:gd name="T38" fmla="*/ 933 w 1122"/>
                <a:gd name="T39" fmla="*/ 168 h 1261"/>
                <a:gd name="T40" fmla="*/ 989 w 1122"/>
                <a:gd name="T41" fmla="*/ 211 h 1261"/>
                <a:gd name="T42" fmla="*/ 1032 w 1122"/>
                <a:gd name="T43" fmla="*/ 276 h 1261"/>
                <a:gd name="T44" fmla="*/ 1058 w 1122"/>
                <a:gd name="T45" fmla="*/ 357 h 1261"/>
                <a:gd name="T46" fmla="*/ 1062 w 1122"/>
                <a:gd name="T47" fmla="*/ 449 h 1261"/>
                <a:gd name="T48" fmla="*/ 1040 w 1122"/>
                <a:gd name="T49" fmla="*/ 547 h 1261"/>
                <a:gd name="T50" fmla="*/ 1086 w 1122"/>
                <a:gd name="T51" fmla="*/ 629 h 1261"/>
                <a:gd name="T52" fmla="*/ 1117 w 1122"/>
                <a:gd name="T53" fmla="*/ 743 h 1261"/>
                <a:gd name="T54" fmla="*/ 1119 w 1122"/>
                <a:gd name="T55" fmla="*/ 852 h 1261"/>
                <a:gd name="T56" fmla="*/ 1093 w 1122"/>
                <a:gd name="T57" fmla="*/ 952 h 1261"/>
                <a:gd name="T58" fmla="*/ 1045 w 1122"/>
                <a:gd name="T59" fmla="*/ 1032 h 1261"/>
                <a:gd name="T60" fmla="*/ 977 w 1122"/>
                <a:gd name="T61" fmla="*/ 1084 h 1261"/>
                <a:gd name="T62" fmla="*/ 893 w 1122"/>
                <a:gd name="T63" fmla="*/ 1101 h 1261"/>
                <a:gd name="T64" fmla="*/ 796 w 1122"/>
                <a:gd name="T65" fmla="*/ 1073 h 1261"/>
                <a:gd name="T66" fmla="*/ 745 w 1122"/>
                <a:gd name="T67" fmla="*/ 1109 h 1261"/>
                <a:gd name="T68" fmla="*/ 693 w 1122"/>
                <a:gd name="T69" fmla="*/ 1187 h 1261"/>
                <a:gd name="T70" fmla="*/ 637 w 1122"/>
                <a:gd name="T71" fmla="*/ 1237 h 1261"/>
                <a:gd name="T72" fmla="*/ 580 w 1122"/>
                <a:gd name="T73" fmla="*/ 1260 h 1261"/>
                <a:gd name="T74" fmla="*/ 523 w 1122"/>
                <a:gd name="T75" fmla="*/ 1257 h 1261"/>
                <a:gd name="T76" fmla="*/ 467 w 1122"/>
                <a:gd name="T77" fmla="*/ 1228 h 1261"/>
                <a:gd name="T78" fmla="*/ 414 w 1122"/>
                <a:gd name="T79" fmla="*/ 1177 h 1261"/>
                <a:gd name="T80" fmla="*/ 366 w 1122"/>
                <a:gd name="T81" fmla="*/ 1102 h 1261"/>
                <a:gd name="T82" fmla="*/ 323 w 1122"/>
                <a:gd name="T83" fmla="*/ 1069 h 1261"/>
                <a:gd name="T84" fmla="*/ 236 w 1122"/>
                <a:gd name="T85" fmla="*/ 1095 h 1261"/>
                <a:gd name="T86" fmla="*/ 153 w 1122"/>
                <a:gd name="T87" fmla="*/ 1078 h 1261"/>
                <a:gd name="T88" fmla="*/ 82 w 1122"/>
                <a:gd name="T89" fmla="*/ 1028 h 1261"/>
                <a:gd name="T90" fmla="*/ 29 w 1122"/>
                <a:gd name="T91" fmla="*/ 949 h 1261"/>
                <a:gd name="T92" fmla="*/ 2 w 1122"/>
                <a:gd name="T93" fmla="*/ 848 h 1261"/>
                <a:gd name="T94" fmla="*/ 7 w 1122"/>
                <a:gd name="T95" fmla="*/ 733 h 1261"/>
                <a:gd name="T96" fmla="*/ 52 w 1122"/>
                <a:gd name="T97" fmla="*/ 611 h 12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22"/>
                <a:gd name="T148" fmla="*/ 0 h 1261"/>
                <a:gd name="T149" fmla="*/ 1122 w 1122"/>
                <a:gd name="T150" fmla="*/ 1261 h 126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22" h="1261">
                  <a:moveTo>
                    <a:pt x="114" y="520"/>
                  </a:moveTo>
                  <a:lnTo>
                    <a:pt x="114" y="520"/>
                  </a:lnTo>
                  <a:lnTo>
                    <a:pt x="96" y="478"/>
                  </a:lnTo>
                  <a:lnTo>
                    <a:pt x="82" y="438"/>
                  </a:lnTo>
                  <a:lnTo>
                    <a:pt x="71" y="399"/>
                  </a:lnTo>
                  <a:lnTo>
                    <a:pt x="64" y="362"/>
                  </a:lnTo>
                  <a:lnTo>
                    <a:pt x="60" y="324"/>
                  </a:lnTo>
                  <a:lnTo>
                    <a:pt x="59" y="290"/>
                  </a:lnTo>
                  <a:lnTo>
                    <a:pt x="61" y="257"/>
                  </a:lnTo>
                  <a:lnTo>
                    <a:pt x="66" y="225"/>
                  </a:lnTo>
                  <a:lnTo>
                    <a:pt x="73" y="195"/>
                  </a:lnTo>
                  <a:lnTo>
                    <a:pt x="83" y="167"/>
                  </a:lnTo>
                  <a:lnTo>
                    <a:pt x="95" y="141"/>
                  </a:lnTo>
                  <a:lnTo>
                    <a:pt x="108" y="116"/>
                  </a:lnTo>
                  <a:lnTo>
                    <a:pt x="124" y="93"/>
                  </a:lnTo>
                  <a:lnTo>
                    <a:pt x="140" y="73"/>
                  </a:lnTo>
                  <a:lnTo>
                    <a:pt x="158" y="56"/>
                  </a:lnTo>
                  <a:lnTo>
                    <a:pt x="178" y="40"/>
                  </a:lnTo>
                  <a:lnTo>
                    <a:pt x="198" y="27"/>
                  </a:lnTo>
                  <a:lnTo>
                    <a:pt x="219" y="16"/>
                  </a:lnTo>
                  <a:lnTo>
                    <a:pt x="240" y="9"/>
                  </a:lnTo>
                  <a:lnTo>
                    <a:pt x="262" y="3"/>
                  </a:lnTo>
                  <a:lnTo>
                    <a:pt x="283" y="0"/>
                  </a:lnTo>
                  <a:lnTo>
                    <a:pt x="305" y="0"/>
                  </a:lnTo>
                  <a:lnTo>
                    <a:pt x="327" y="3"/>
                  </a:lnTo>
                  <a:lnTo>
                    <a:pt x="348" y="10"/>
                  </a:lnTo>
                  <a:lnTo>
                    <a:pt x="368" y="19"/>
                  </a:lnTo>
                  <a:lnTo>
                    <a:pt x="388" y="32"/>
                  </a:lnTo>
                  <a:lnTo>
                    <a:pt x="406" y="47"/>
                  </a:lnTo>
                  <a:lnTo>
                    <a:pt x="424" y="66"/>
                  </a:lnTo>
                  <a:lnTo>
                    <a:pt x="439" y="89"/>
                  </a:lnTo>
                  <a:lnTo>
                    <a:pt x="454" y="116"/>
                  </a:lnTo>
                  <a:lnTo>
                    <a:pt x="466" y="146"/>
                  </a:lnTo>
                  <a:lnTo>
                    <a:pt x="476" y="179"/>
                  </a:lnTo>
                  <a:lnTo>
                    <a:pt x="482" y="162"/>
                  </a:lnTo>
                  <a:lnTo>
                    <a:pt x="488" y="145"/>
                  </a:lnTo>
                  <a:lnTo>
                    <a:pt x="496" y="131"/>
                  </a:lnTo>
                  <a:lnTo>
                    <a:pt x="504" y="116"/>
                  </a:lnTo>
                  <a:lnTo>
                    <a:pt x="512" y="105"/>
                  </a:lnTo>
                  <a:lnTo>
                    <a:pt x="521" y="93"/>
                  </a:lnTo>
                  <a:lnTo>
                    <a:pt x="531" y="85"/>
                  </a:lnTo>
                  <a:lnTo>
                    <a:pt x="541" y="76"/>
                  </a:lnTo>
                  <a:lnTo>
                    <a:pt x="552" y="70"/>
                  </a:lnTo>
                  <a:lnTo>
                    <a:pt x="563" y="65"/>
                  </a:lnTo>
                  <a:lnTo>
                    <a:pt x="574" y="60"/>
                  </a:lnTo>
                  <a:lnTo>
                    <a:pt x="585" y="57"/>
                  </a:lnTo>
                  <a:lnTo>
                    <a:pt x="597" y="55"/>
                  </a:lnTo>
                  <a:lnTo>
                    <a:pt x="608" y="55"/>
                  </a:lnTo>
                  <a:lnTo>
                    <a:pt x="619" y="56"/>
                  </a:lnTo>
                  <a:lnTo>
                    <a:pt x="631" y="57"/>
                  </a:lnTo>
                  <a:lnTo>
                    <a:pt x="641" y="60"/>
                  </a:lnTo>
                  <a:lnTo>
                    <a:pt x="652" y="65"/>
                  </a:lnTo>
                  <a:lnTo>
                    <a:pt x="662" y="69"/>
                  </a:lnTo>
                  <a:lnTo>
                    <a:pt x="672" y="75"/>
                  </a:lnTo>
                  <a:lnTo>
                    <a:pt x="682" y="82"/>
                  </a:lnTo>
                  <a:lnTo>
                    <a:pt x="690" y="90"/>
                  </a:lnTo>
                  <a:lnTo>
                    <a:pt x="698" y="99"/>
                  </a:lnTo>
                  <a:lnTo>
                    <a:pt x="706" y="109"/>
                  </a:lnTo>
                  <a:lnTo>
                    <a:pt x="712" y="121"/>
                  </a:lnTo>
                  <a:lnTo>
                    <a:pt x="718" y="132"/>
                  </a:lnTo>
                  <a:lnTo>
                    <a:pt x="722" y="145"/>
                  </a:lnTo>
                  <a:lnTo>
                    <a:pt x="726" y="158"/>
                  </a:lnTo>
                  <a:lnTo>
                    <a:pt x="729" y="172"/>
                  </a:lnTo>
                  <a:lnTo>
                    <a:pt x="730" y="187"/>
                  </a:lnTo>
                  <a:lnTo>
                    <a:pt x="730" y="202"/>
                  </a:lnTo>
                  <a:lnTo>
                    <a:pt x="729" y="220"/>
                  </a:lnTo>
                  <a:lnTo>
                    <a:pt x="746" y="202"/>
                  </a:lnTo>
                  <a:lnTo>
                    <a:pt x="763" y="188"/>
                  </a:lnTo>
                  <a:lnTo>
                    <a:pt x="781" y="177"/>
                  </a:lnTo>
                  <a:lnTo>
                    <a:pt x="798" y="167"/>
                  </a:lnTo>
                  <a:lnTo>
                    <a:pt x="815" y="159"/>
                  </a:lnTo>
                  <a:lnTo>
                    <a:pt x="833" y="155"/>
                  </a:lnTo>
                  <a:lnTo>
                    <a:pt x="851" y="152"/>
                  </a:lnTo>
                  <a:lnTo>
                    <a:pt x="868" y="151"/>
                  </a:lnTo>
                  <a:lnTo>
                    <a:pt x="885" y="152"/>
                  </a:lnTo>
                  <a:lnTo>
                    <a:pt x="901" y="157"/>
                  </a:lnTo>
                  <a:lnTo>
                    <a:pt x="917" y="161"/>
                  </a:lnTo>
                  <a:lnTo>
                    <a:pt x="933" y="168"/>
                  </a:lnTo>
                  <a:lnTo>
                    <a:pt x="948" y="177"/>
                  </a:lnTo>
                  <a:lnTo>
                    <a:pt x="962" y="187"/>
                  </a:lnTo>
                  <a:lnTo>
                    <a:pt x="976" y="198"/>
                  </a:lnTo>
                  <a:lnTo>
                    <a:pt x="989" y="211"/>
                  </a:lnTo>
                  <a:lnTo>
                    <a:pt x="1001" y="225"/>
                  </a:lnTo>
                  <a:lnTo>
                    <a:pt x="1013" y="241"/>
                  </a:lnTo>
                  <a:lnTo>
                    <a:pt x="1023" y="258"/>
                  </a:lnTo>
                  <a:lnTo>
                    <a:pt x="1032" y="276"/>
                  </a:lnTo>
                  <a:lnTo>
                    <a:pt x="1040" y="294"/>
                  </a:lnTo>
                  <a:lnTo>
                    <a:pt x="1048" y="314"/>
                  </a:lnTo>
                  <a:lnTo>
                    <a:pt x="1053" y="336"/>
                  </a:lnTo>
                  <a:lnTo>
                    <a:pt x="1058" y="357"/>
                  </a:lnTo>
                  <a:lnTo>
                    <a:pt x="1061" y="379"/>
                  </a:lnTo>
                  <a:lnTo>
                    <a:pt x="1063" y="402"/>
                  </a:lnTo>
                  <a:lnTo>
                    <a:pt x="1063" y="425"/>
                  </a:lnTo>
                  <a:lnTo>
                    <a:pt x="1062" y="449"/>
                  </a:lnTo>
                  <a:lnTo>
                    <a:pt x="1059" y="474"/>
                  </a:lnTo>
                  <a:lnTo>
                    <a:pt x="1055" y="498"/>
                  </a:lnTo>
                  <a:lnTo>
                    <a:pt x="1048" y="522"/>
                  </a:lnTo>
                  <a:lnTo>
                    <a:pt x="1040" y="547"/>
                  </a:lnTo>
                  <a:lnTo>
                    <a:pt x="1057" y="574"/>
                  </a:lnTo>
                  <a:lnTo>
                    <a:pt x="1073" y="601"/>
                  </a:lnTo>
                  <a:lnTo>
                    <a:pt x="1086" y="629"/>
                  </a:lnTo>
                  <a:lnTo>
                    <a:pt x="1097" y="657"/>
                  </a:lnTo>
                  <a:lnTo>
                    <a:pt x="1106" y="686"/>
                  </a:lnTo>
                  <a:lnTo>
                    <a:pt x="1112" y="715"/>
                  </a:lnTo>
                  <a:lnTo>
                    <a:pt x="1117" y="743"/>
                  </a:lnTo>
                  <a:lnTo>
                    <a:pt x="1121" y="771"/>
                  </a:lnTo>
                  <a:lnTo>
                    <a:pt x="1122" y="799"/>
                  </a:lnTo>
                  <a:lnTo>
                    <a:pt x="1121" y="827"/>
                  </a:lnTo>
                  <a:lnTo>
                    <a:pt x="1119" y="852"/>
                  </a:lnTo>
                  <a:lnTo>
                    <a:pt x="1115" y="878"/>
                  </a:lnTo>
                  <a:lnTo>
                    <a:pt x="1109" y="904"/>
                  </a:lnTo>
                  <a:lnTo>
                    <a:pt x="1102" y="929"/>
                  </a:lnTo>
                  <a:lnTo>
                    <a:pt x="1093" y="952"/>
                  </a:lnTo>
                  <a:lnTo>
                    <a:pt x="1083" y="974"/>
                  </a:lnTo>
                  <a:lnTo>
                    <a:pt x="1072" y="995"/>
                  </a:lnTo>
                  <a:lnTo>
                    <a:pt x="1059" y="1013"/>
                  </a:lnTo>
                  <a:lnTo>
                    <a:pt x="1045" y="1032"/>
                  </a:lnTo>
                  <a:lnTo>
                    <a:pt x="1029" y="1048"/>
                  </a:lnTo>
                  <a:lnTo>
                    <a:pt x="1013" y="1061"/>
                  </a:lnTo>
                  <a:lnTo>
                    <a:pt x="995" y="1073"/>
                  </a:lnTo>
                  <a:lnTo>
                    <a:pt x="977" y="1084"/>
                  </a:lnTo>
                  <a:lnTo>
                    <a:pt x="957" y="1091"/>
                  </a:lnTo>
                  <a:lnTo>
                    <a:pt x="936" y="1096"/>
                  </a:lnTo>
                  <a:lnTo>
                    <a:pt x="915" y="1099"/>
                  </a:lnTo>
                  <a:lnTo>
                    <a:pt x="893" y="1101"/>
                  </a:lnTo>
                  <a:lnTo>
                    <a:pt x="869" y="1098"/>
                  </a:lnTo>
                  <a:lnTo>
                    <a:pt x="846" y="1094"/>
                  </a:lnTo>
                  <a:lnTo>
                    <a:pt x="820" y="1085"/>
                  </a:lnTo>
                  <a:lnTo>
                    <a:pt x="796" y="1073"/>
                  </a:lnTo>
                  <a:lnTo>
                    <a:pt x="770" y="1059"/>
                  </a:lnTo>
                  <a:lnTo>
                    <a:pt x="758" y="1085"/>
                  </a:lnTo>
                  <a:lnTo>
                    <a:pt x="745" y="1109"/>
                  </a:lnTo>
                  <a:lnTo>
                    <a:pt x="733" y="1131"/>
                  </a:lnTo>
                  <a:lnTo>
                    <a:pt x="720" y="1151"/>
                  </a:lnTo>
                  <a:lnTo>
                    <a:pt x="706" y="1170"/>
                  </a:lnTo>
                  <a:lnTo>
                    <a:pt x="693" y="1187"/>
                  </a:lnTo>
                  <a:lnTo>
                    <a:pt x="679" y="1203"/>
                  </a:lnTo>
                  <a:lnTo>
                    <a:pt x="665" y="1216"/>
                  </a:lnTo>
                  <a:lnTo>
                    <a:pt x="651" y="1227"/>
                  </a:lnTo>
                  <a:lnTo>
                    <a:pt x="637" y="1237"/>
                  </a:lnTo>
                  <a:lnTo>
                    <a:pt x="623" y="1244"/>
                  </a:lnTo>
                  <a:lnTo>
                    <a:pt x="609" y="1251"/>
                  </a:lnTo>
                  <a:lnTo>
                    <a:pt x="594" y="1257"/>
                  </a:lnTo>
                  <a:lnTo>
                    <a:pt x="580" y="1260"/>
                  </a:lnTo>
                  <a:lnTo>
                    <a:pt x="566" y="1261"/>
                  </a:lnTo>
                  <a:lnTo>
                    <a:pt x="551" y="1261"/>
                  </a:lnTo>
                  <a:lnTo>
                    <a:pt x="537" y="1260"/>
                  </a:lnTo>
                  <a:lnTo>
                    <a:pt x="523" y="1257"/>
                  </a:lnTo>
                  <a:lnTo>
                    <a:pt x="509" y="1253"/>
                  </a:lnTo>
                  <a:lnTo>
                    <a:pt x="495" y="1246"/>
                  </a:lnTo>
                  <a:lnTo>
                    <a:pt x="481" y="1239"/>
                  </a:lnTo>
                  <a:lnTo>
                    <a:pt x="467" y="1228"/>
                  </a:lnTo>
                  <a:lnTo>
                    <a:pt x="454" y="1218"/>
                  </a:lnTo>
                  <a:lnTo>
                    <a:pt x="440" y="1206"/>
                  </a:lnTo>
                  <a:lnTo>
                    <a:pt x="427" y="1193"/>
                  </a:lnTo>
                  <a:lnTo>
                    <a:pt x="414" y="1177"/>
                  </a:lnTo>
                  <a:lnTo>
                    <a:pt x="402" y="1161"/>
                  </a:lnTo>
                  <a:lnTo>
                    <a:pt x="390" y="1142"/>
                  </a:lnTo>
                  <a:lnTo>
                    <a:pt x="378" y="1122"/>
                  </a:lnTo>
                  <a:lnTo>
                    <a:pt x="366" y="1102"/>
                  </a:lnTo>
                  <a:lnTo>
                    <a:pt x="355" y="1079"/>
                  </a:lnTo>
                  <a:lnTo>
                    <a:pt x="345" y="1056"/>
                  </a:lnTo>
                  <a:lnTo>
                    <a:pt x="323" y="1069"/>
                  </a:lnTo>
                  <a:lnTo>
                    <a:pt x="301" y="1079"/>
                  </a:lnTo>
                  <a:lnTo>
                    <a:pt x="279" y="1088"/>
                  </a:lnTo>
                  <a:lnTo>
                    <a:pt x="257" y="1092"/>
                  </a:lnTo>
                  <a:lnTo>
                    <a:pt x="236" y="1095"/>
                  </a:lnTo>
                  <a:lnTo>
                    <a:pt x="214" y="1094"/>
                  </a:lnTo>
                  <a:lnTo>
                    <a:pt x="193" y="1091"/>
                  </a:lnTo>
                  <a:lnTo>
                    <a:pt x="173" y="1086"/>
                  </a:lnTo>
                  <a:lnTo>
                    <a:pt x="153" y="1078"/>
                  </a:lnTo>
                  <a:lnTo>
                    <a:pt x="134" y="1068"/>
                  </a:lnTo>
                  <a:lnTo>
                    <a:pt x="116" y="1056"/>
                  </a:lnTo>
                  <a:lnTo>
                    <a:pt x="99" y="1043"/>
                  </a:lnTo>
                  <a:lnTo>
                    <a:pt x="82" y="1028"/>
                  </a:lnTo>
                  <a:lnTo>
                    <a:pt x="67" y="1010"/>
                  </a:lnTo>
                  <a:lnTo>
                    <a:pt x="53" y="990"/>
                  </a:lnTo>
                  <a:lnTo>
                    <a:pt x="40" y="970"/>
                  </a:lnTo>
                  <a:lnTo>
                    <a:pt x="29" y="949"/>
                  </a:lnTo>
                  <a:lnTo>
                    <a:pt x="20" y="926"/>
                  </a:lnTo>
                  <a:lnTo>
                    <a:pt x="12" y="901"/>
                  </a:lnTo>
                  <a:lnTo>
                    <a:pt x="6" y="875"/>
                  </a:lnTo>
                  <a:lnTo>
                    <a:pt x="2" y="848"/>
                  </a:lnTo>
                  <a:lnTo>
                    <a:pt x="0" y="821"/>
                  </a:lnTo>
                  <a:lnTo>
                    <a:pt x="0" y="792"/>
                  </a:lnTo>
                  <a:lnTo>
                    <a:pt x="2" y="764"/>
                  </a:lnTo>
                  <a:lnTo>
                    <a:pt x="7" y="733"/>
                  </a:lnTo>
                  <a:lnTo>
                    <a:pt x="14" y="703"/>
                  </a:lnTo>
                  <a:lnTo>
                    <a:pt x="24" y="673"/>
                  </a:lnTo>
                  <a:lnTo>
                    <a:pt x="36" y="643"/>
                  </a:lnTo>
                  <a:lnTo>
                    <a:pt x="52" y="611"/>
                  </a:lnTo>
                  <a:lnTo>
                    <a:pt x="70" y="581"/>
                  </a:lnTo>
                  <a:lnTo>
                    <a:pt x="90" y="550"/>
                  </a:lnTo>
                  <a:lnTo>
                    <a:pt x="114" y="520"/>
                  </a:lnTo>
                </a:path>
              </a:pathLst>
            </a:custGeom>
            <a:solidFill>
              <a:srgbClr val="DDDE02"/>
            </a:solidFill>
            <a:ln w="38100">
              <a:solidFill>
                <a:srgbClr val="FF9045"/>
              </a:solidFill>
              <a:round/>
              <a:headEnd/>
              <a:tailEnd/>
            </a:ln>
          </p:spPr>
          <p:txBody>
            <a:bodyPr wrap="none" lIns="90000" tIns="43200" rIns="90000" bIns="43200" anchor="ctr"/>
            <a:lstStyle/>
            <a:p>
              <a:endParaRPr lang="zh-CN" altLang="en-US"/>
            </a:p>
          </p:txBody>
        </p:sp>
        <p:sp>
          <p:nvSpPr>
            <p:cNvPr id="2104" name="Line 294"/>
            <p:cNvSpPr>
              <a:spLocks noChangeShapeType="1"/>
            </p:cNvSpPr>
            <p:nvPr/>
          </p:nvSpPr>
          <p:spPr bwMode="auto">
            <a:xfrm flipH="1" flipV="1">
              <a:off x="2155" y="2254"/>
              <a:ext cx="363" cy="0"/>
            </a:xfrm>
            <a:prstGeom prst="line">
              <a:avLst/>
            </a:prstGeom>
            <a:noFill/>
            <a:ln w="57150">
              <a:solidFill>
                <a:schemeClr val="tx1"/>
              </a:solidFill>
              <a:round/>
              <a:headEnd/>
              <a:tailEnd/>
            </a:ln>
          </p:spPr>
          <p:txBody>
            <a:bodyPr wrap="none" anchor="ctr"/>
            <a:lstStyle/>
            <a:p>
              <a:endParaRPr lang="zh-CN" altLang="en-US"/>
            </a:p>
          </p:txBody>
        </p:sp>
        <p:sp>
          <p:nvSpPr>
            <p:cNvPr id="2105" name="Line 295"/>
            <p:cNvSpPr>
              <a:spLocks noChangeShapeType="1"/>
            </p:cNvSpPr>
            <p:nvPr/>
          </p:nvSpPr>
          <p:spPr bwMode="auto">
            <a:xfrm flipH="1" flipV="1">
              <a:off x="3561" y="2254"/>
              <a:ext cx="363" cy="0"/>
            </a:xfrm>
            <a:prstGeom prst="line">
              <a:avLst/>
            </a:prstGeom>
            <a:noFill/>
            <a:ln w="57150">
              <a:solidFill>
                <a:schemeClr val="tx1"/>
              </a:solidFill>
              <a:round/>
              <a:headEnd/>
              <a:tailEnd/>
            </a:ln>
          </p:spPr>
          <p:txBody>
            <a:bodyPr wrap="none" anchor="ctr"/>
            <a:lstStyle/>
            <a:p>
              <a:endParaRPr lang="zh-CN" altLang="en-US"/>
            </a:p>
          </p:txBody>
        </p:sp>
        <p:grpSp>
          <p:nvGrpSpPr>
            <p:cNvPr id="2106" name="Group 298"/>
            <p:cNvGrpSpPr>
              <a:grpSpLocks/>
            </p:cNvGrpSpPr>
            <p:nvPr/>
          </p:nvGrpSpPr>
          <p:grpSpPr bwMode="auto">
            <a:xfrm>
              <a:off x="2337" y="2118"/>
              <a:ext cx="202" cy="272"/>
              <a:chOff x="4712" y="1456"/>
              <a:chExt cx="275" cy="704"/>
            </a:xfrm>
          </p:grpSpPr>
          <p:sp>
            <p:nvSpPr>
              <p:cNvPr id="2155" name="AutoShape 299" descr="Horizontale Steine"/>
              <p:cNvSpPr>
                <a:spLocks noChangeArrowheads="1"/>
              </p:cNvSpPr>
              <p:nvPr/>
            </p:nvSpPr>
            <p:spPr bwMode="auto">
              <a:xfrm rot="-5400000">
                <a:off x="4498" y="1670"/>
                <a:ext cx="704" cy="275"/>
              </a:xfrm>
              <a:custGeom>
                <a:avLst/>
                <a:gdLst>
                  <a:gd name="T0" fmla="*/ 648 w 21600"/>
                  <a:gd name="T1" fmla="*/ 138 h 21600"/>
                  <a:gd name="T2" fmla="*/ 352 w 21600"/>
                  <a:gd name="T3" fmla="*/ 275 h 21600"/>
                  <a:gd name="T4" fmla="*/ 56 w 21600"/>
                  <a:gd name="T5" fmla="*/ 138 h 21600"/>
                  <a:gd name="T6" fmla="*/ 352 w 21600"/>
                  <a:gd name="T7" fmla="*/ 0 h 21600"/>
                  <a:gd name="T8" fmla="*/ 0 60000 65536"/>
                  <a:gd name="T9" fmla="*/ 0 60000 65536"/>
                  <a:gd name="T10" fmla="*/ 0 60000 65536"/>
                  <a:gd name="T11" fmla="*/ 0 60000 65536"/>
                  <a:gd name="T12" fmla="*/ 3528 w 21600"/>
                  <a:gd name="T13" fmla="*/ 3535 h 21600"/>
                  <a:gd name="T14" fmla="*/ 18072 w 21600"/>
                  <a:gd name="T15" fmla="*/ 18065 h 21600"/>
                </a:gdLst>
                <a:ahLst/>
                <a:cxnLst>
                  <a:cxn ang="T8">
                    <a:pos x="T0" y="T1"/>
                  </a:cxn>
                  <a:cxn ang="T9">
                    <a:pos x="T2" y="T3"/>
                  </a:cxn>
                  <a:cxn ang="T10">
                    <a:pos x="T4" y="T5"/>
                  </a:cxn>
                  <a:cxn ang="T11">
                    <a:pos x="T6" y="T7"/>
                  </a:cxn>
                </a:cxnLst>
                <a:rect l="T12" t="T13" r="T14" b="T15"/>
                <a:pathLst>
                  <a:path w="21600" h="21600">
                    <a:moveTo>
                      <a:pt x="0" y="0"/>
                    </a:moveTo>
                    <a:lnTo>
                      <a:pt x="3435" y="21600"/>
                    </a:lnTo>
                    <a:lnTo>
                      <a:pt x="18165" y="21600"/>
                    </a:lnTo>
                    <a:lnTo>
                      <a:pt x="21600" y="0"/>
                    </a:lnTo>
                    <a:close/>
                  </a:path>
                </a:pathLst>
              </a:custGeom>
              <a:pattFill prst="horzBrick">
                <a:fgClr>
                  <a:srgbClr val="FF9933"/>
                </a:fgClr>
                <a:bgClr>
                  <a:srgbClr val="FFFFFF"/>
                </a:bgClr>
              </a:pattFill>
              <a:ln w="9525">
                <a:miter lim="800000"/>
                <a:headEnd/>
                <a:tailEnd/>
              </a:ln>
              <a:scene3d>
                <a:camera prst="legacyPerspectiveTopRight"/>
                <a:lightRig rig="legacyFlat3" dir="r"/>
              </a:scene3d>
              <a:sp3d extrusionH="430200" prstMaterial="legacyMatte">
                <a:bevelT w="13500" h="13500" prst="angle"/>
                <a:bevelB w="13500" h="13500" prst="angle"/>
                <a:extrusionClr>
                  <a:srgbClr val="FF9933"/>
                </a:extrusionClr>
              </a:sp3d>
            </p:spPr>
            <p:txBody>
              <a:bodyPr wrap="none" anchor="ctr">
                <a:flatTx/>
              </a:bodyPr>
              <a:lstStyle/>
              <a:p>
                <a:endParaRPr lang="zh-CN" altLang="en-US"/>
              </a:p>
            </p:txBody>
          </p:sp>
          <p:grpSp>
            <p:nvGrpSpPr>
              <p:cNvPr id="2156" name="Group 300"/>
              <p:cNvGrpSpPr>
                <a:grpSpLocks/>
              </p:cNvGrpSpPr>
              <p:nvPr/>
            </p:nvGrpSpPr>
            <p:grpSpPr bwMode="auto">
              <a:xfrm>
                <a:off x="4731" y="1536"/>
                <a:ext cx="228" cy="493"/>
                <a:chOff x="1877" y="2263"/>
                <a:chExt cx="1332" cy="1554"/>
              </a:xfrm>
            </p:grpSpPr>
            <p:sp>
              <p:nvSpPr>
                <p:cNvPr id="2157" name="Freeform 301"/>
                <p:cNvSpPr>
                  <a:spLocks/>
                </p:cNvSpPr>
                <p:nvPr/>
              </p:nvSpPr>
              <p:spPr bwMode="auto">
                <a:xfrm>
                  <a:off x="1877" y="2263"/>
                  <a:ext cx="1332" cy="1548"/>
                </a:xfrm>
                <a:custGeom>
                  <a:avLst/>
                  <a:gdLst>
                    <a:gd name="T0" fmla="*/ 858 w 1332"/>
                    <a:gd name="T1" fmla="*/ 1548 h 1548"/>
                    <a:gd name="T2" fmla="*/ 1176 w 1332"/>
                    <a:gd name="T3" fmla="*/ 1362 h 1548"/>
                    <a:gd name="T4" fmla="*/ 1284 w 1332"/>
                    <a:gd name="T5" fmla="*/ 1140 h 1548"/>
                    <a:gd name="T6" fmla="*/ 1242 w 1332"/>
                    <a:gd name="T7" fmla="*/ 918 h 1548"/>
                    <a:gd name="T8" fmla="*/ 1332 w 1332"/>
                    <a:gd name="T9" fmla="*/ 804 h 1548"/>
                    <a:gd name="T10" fmla="*/ 1158 w 1332"/>
                    <a:gd name="T11" fmla="*/ 840 h 1548"/>
                    <a:gd name="T12" fmla="*/ 996 w 1332"/>
                    <a:gd name="T13" fmla="*/ 618 h 1548"/>
                    <a:gd name="T14" fmla="*/ 960 w 1332"/>
                    <a:gd name="T15" fmla="*/ 426 h 1548"/>
                    <a:gd name="T16" fmla="*/ 1038 w 1332"/>
                    <a:gd name="T17" fmla="*/ 300 h 1548"/>
                    <a:gd name="T18" fmla="*/ 1212 w 1332"/>
                    <a:gd name="T19" fmla="*/ 204 h 1548"/>
                    <a:gd name="T20" fmla="*/ 876 w 1332"/>
                    <a:gd name="T21" fmla="*/ 222 h 1548"/>
                    <a:gd name="T22" fmla="*/ 948 w 1332"/>
                    <a:gd name="T23" fmla="*/ 96 h 1548"/>
                    <a:gd name="T24" fmla="*/ 1056 w 1332"/>
                    <a:gd name="T25" fmla="*/ 0 h 1548"/>
                    <a:gd name="T26" fmla="*/ 690 w 1332"/>
                    <a:gd name="T27" fmla="*/ 150 h 1548"/>
                    <a:gd name="T28" fmla="*/ 594 w 1332"/>
                    <a:gd name="T29" fmla="*/ 282 h 1548"/>
                    <a:gd name="T30" fmla="*/ 540 w 1332"/>
                    <a:gd name="T31" fmla="*/ 408 h 1548"/>
                    <a:gd name="T32" fmla="*/ 444 w 1332"/>
                    <a:gd name="T33" fmla="*/ 300 h 1548"/>
                    <a:gd name="T34" fmla="*/ 306 w 1332"/>
                    <a:gd name="T35" fmla="*/ 540 h 1548"/>
                    <a:gd name="T36" fmla="*/ 258 w 1332"/>
                    <a:gd name="T37" fmla="*/ 672 h 1548"/>
                    <a:gd name="T38" fmla="*/ 168 w 1332"/>
                    <a:gd name="T39" fmla="*/ 540 h 1548"/>
                    <a:gd name="T40" fmla="*/ 156 w 1332"/>
                    <a:gd name="T41" fmla="*/ 426 h 1548"/>
                    <a:gd name="T42" fmla="*/ 30 w 1332"/>
                    <a:gd name="T43" fmla="*/ 600 h 1548"/>
                    <a:gd name="T44" fmla="*/ 96 w 1332"/>
                    <a:gd name="T45" fmla="*/ 936 h 1548"/>
                    <a:gd name="T46" fmla="*/ 0 w 1332"/>
                    <a:gd name="T47" fmla="*/ 858 h 1548"/>
                    <a:gd name="T48" fmla="*/ 108 w 1332"/>
                    <a:gd name="T49" fmla="*/ 1158 h 1548"/>
                    <a:gd name="T50" fmla="*/ 474 w 1332"/>
                    <a:gd name="T51" fmla="*/ 1416 h 1548"/>
                    <a:gd name="T52" fmla="*/ 858 w 1332"/>
                    <a:gd name="T53" fmla="*/ 1548 h 154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32"/>
                    <a:gd name="T82" fmla="*/ 0 h 1548"/>
                    <a:gd name="T83" fmla="*/ 1332 w 1332"/>
                    <a:gd name="T84" fmla="*/ 1548 h 154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32" h="1548">
                      <a:moveTo>
                        <a:pt x="858" y="1548"/>
                      </a:moveTo>
                      <a:lnTo>
                        <a:pt x="1176" y="1362"/>
                      </a:lnTo>
                      <a:lnTo>
                        <a:pt x="1284" y="1140"/>
                      </a:lnTo>
                      <a:lnTo>
                        <a:pt x="1242" y="918"/>
                      </a:lnTo>
                      <a:lnTo>
                        <a:pt x="1332" y="804"/>
                      </a:lnTo>
                      <a:lnTo>
                        <a:pt x="1158" y="840"/>
                      </a:lnTo>
                      <a:lnTo>
                        <a:pt x="996" y="618"/>
                      </a:lnTo>
                      <a:lnTo>
                        <a:pt x="960" y="426"/>
                      </a:lnTo>
                      <a:lnTo>
                        <a:pt x="1038" y="300"/>
                      </a:lnTo>
                      <a:lnTo>
                        <a:pt x="1212" y="204"/>
                      </a:lnTo>
                      <a:lnTo>
                        <a:pt x="876" y="222"/>
                      </a:lnTo>
                      <a:lnTo>
                        <a:pt x="948" y="96"/>
                      </a:lnTo>
                      <a:lnTo>
                        <a:pt x="1056" y="0"/>
                      </a:lnTo>
                      <a:lnTo>
                        <a:pt x="690" y="150"/>
                      </a:lnTo>
                      <a:lnTo>
                        <a:pt x="594" y="282"/>
                      </a:lnTo>
                      <a:lnTo>
                        <a:pt x="540" y="408"/>
                      </a:lnTo>
                      <a:lnTo>
                        <a:pt x="444" y="300"/>
                      </a:lnTo>
                      <a:lnTo>
                        <a:pt x="306" y="540"/>
                      </a:lnTo>
                      <a:lnTo>
                        <a:pt x="258" y="672"/>
                      </a:lnTo>
                      <a:lnTo>
                        <a:pt x="168" y="540"/>
                      </a:lnTo>
                      <a:lnTo>
                        <a:pt x="156" y="426"/>
                      </a:lnTo>
                      <a:lnTo>
                        <a:pt x="30" y="600"/>
                      </a:lnTo>
                      <a:lnTo>
                        <a:pt x="96" y="936"/>
                      </a:lnTo>
                      <a:lnTo>
                        <a:pt x="0" y="858"/>
                      </a:lnTo>
                      <a:lnTo>
                        <a:pt x="108" y="1158"/>
                      </a:lnTo>
                      <a:lnTo>
                        <a:pt x="474" y="1416"/>
                      </a:lnTo>
                      <a:lnTo>
                        <a:pt x="858" y="1548"/>
                      </a:lnTo>
                      <a:close/>
                    </a:path>
                  </a:pathLst>
                </a:custGeom>
                <a:solidFill>
                  <a:srgbClr val="FF0000"/>
                </a:solidFill>
                <a:ln w="9525">
                  <a:noFill/>
                  <a:round/>
                  <a:headEnd/>
                  <a:tailEnd/>
                </a:ln>
              </p:spPr>
              <p:txBody>
                <a:bodyPr/>
                <a:lstStyle/>
                <a:p>
                  <a:endParaRPr lang="zh-CN" altLang="en-US"/>
                </a:p>
              </p:txBody>
            </p:sp>
            <p:sp>
              <p:nvSpPr>
                <p:cNvPr id="2158" name="Freeform 302"/>
                <p:cNvSpPr>
                  <a:spLocks/>
                </p:cNvSpPr>
                <p:nvPr/>
              </p:nvSpPr>
              <p:spPr bwMode="auto">
                <a:xfrm>
                  <a:off x="2045" y="2635"/>
                  <a:ext cx="888" cy="1182"/>
                </a:xfrm>
                <a:custGeom>
                  <a:avLst/>
                  <a:gdLst>
                    <a:gd name="T0" fmla="*/ 552 w 888"/>
                    <a:gd name="T1" fmla="*/ 1182 h 1182"/>
                    <a:gd name="T2" fmla="*/ 708 w 888"/>
                    <a:gd name="T3" fmla="*/ 1164 h 1182"/>
                    <a:gd name="T4" fmla="*/ 780 w 888"/>
                    <a:gd name="T5" fmla="*/ 1038 h 1182"/>
                    <a:gd name="T6" fmla="*/ 852 w 888"/>
                    <a:gd name="T7" fmla="*/ 864 h 1182"/>
                    <a:gd name="T8" fmla="*/ 828 w 888"/>
                    <a:gd name="T9" fmla="*/ 696 h 1182"/>
                    <a:gd name="T10" fmla="*/ 888 w 888"/>
                    <a:gd name="T11" fmla="*/ 612 h 1182"/>
                    <a:gd name="T12" fmla="*/ 768 w 888"/>
                    <a:gd name="T13" fmla="*/ 636 h 1182"/>
                    <a:gd name="T14" fmla="*/ 660 w 888"/>
                    <a:gd name="T15" fmla="*/ 468 h 1182"/>
                    <a:gd name="T16" fmla="*/ 636 w 888"/>
                    <a:gd name="T17" fmla="*/ 324 h 1182"/>
                    <a:gd name="T18" fmla="*/ 690 w 888"/>
                    <a:gd name="T19" fmla="*/ 228 h 1182"/>
                    <a:gd name="T20" fmla="*/ 804 w 888"/>
                    <a:gd name="T21" fmla="*/ 156 h 1182"/>
                    <a:gd name="T22" fmla="*/ 582 w 888"/>
                    <a:gd name="T23" fmla="*/ 174 h 1182"/>
                    <a:gd name="T24" fmla="*/ 630 w 888"/>
                    <a:gd name="T25" fmla="*/ 72 h 1182"/>
                    <a:gd name="T26" fmla="*/ 702 w 888"/>
                    <a:gd name="T27" fmla="*/ 0 h 1182"/>
                    <a:gd name="T28" fmla="*/ 456 w 888"/>
                    <a:gd name="T29" fmla="*/ 114 h 1182"/>
                    <a:gd name="T30" fmla="*/ 390 w 888"/>
                    <a:gd name="T31" fmla="*/ 216 h 1182"/>
                    <a:gd name="T32" fmla="*/ 360 w 888"/>
                    <a:gd name="T33" fmla="*/ 312 h 1182"/>
                    <a:gd name="T34" fmla="*/ 294 w 888"/>
                    <a:gd name="T35" fmla="*/ 228 h 1182"/>
                    <a:gd name="T36" fmla="*/ 204 w 888"/>
                    <a:gd name="T37" fmla="*/ 414 h 1182"/>
                    <a:gd name="T38" fmla="*/ 168 w 888"/>
                    <a:gd name="T39" fmla="*/ 510 h 1182"/>
                    <a:gd name="T40" fmla="*/ 108 w 888"/>
                    <a:gd name="T41" fmla="*/ 414 h 1182"/>
                    <a:gd name="T42" fmla="*/ 102 w 888"/>
                    <a:gd name="T43" fmla="*/ 324 h 1182"/>
                    <a:gd name="T44" fmla="*/ 18 w 888"/>
                    <a:gd name="T45" fmla="*/ 456 h 1182"/>
                    <a:gd name="T46" fmla="*/ 66 w 888"/>
                    <a:gd name="T47" fmla="*/ 708 h 1182"/>
                    <a:gd name="T48" fmla="*/ 0 w 888"/>
                    <a:gd name="T49" fmla="*/ 654 h 1182"/>
                    <a:gd name="T50" fmla="*/ 72 w 888"/>
                    <a:gd name="T51" fmla="*/ 882 h 1182"/>
                    <a:gd name="T52" fmla="*/ 312 w 888"/>
                    <a:gd name="T53" fmla="*/ 1080 h 1182"/>
                    <a:gd name="T54" fmla="*/ 552 w 888"/>
                    <a:gd name="T55" fmla="*/ 1182 h 118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88"/>
                    <a:gd name="T85" fmla="*/ 0 h 1182"/>
                    <a:gd name="T86" fmla="*/ 888 w 888"/>
                    <a:gd name="T87" fmla="*/ 1182 h 118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88" h="1182">
                      <a:moveTo>
                        <a:pt x="552" y="1182"/>
                      </a:moveTo>
                      <a:lnTo>
                        <a:pt x="708" y="1164"/>
                      </a:lnTo>
                      <a:lnTo>
                        <a:pt x="780" y="1038"/>
                      </a:lnTo>
                      <a:lnTo>
                        <a:pt x="852" y="864"/>
                      </a:lnTo>
                      <a:lnTo>
                        <a:pt x="828" y="696"/>
                      </a:lnTo>
                      <a:lnTo>
                        <a:pt x="888" y="612"/>
                      </a:lnTo>
                      <a:lnTo>
                        <a:pt x="768" y="636"/>
                      </a:lnTo>
                      <a:lnTo>
                        <a:pt x="660" y="468"/>
                      </a:lnTo>
                      <a:lnTo>
                        <a:pt x="636" y="324"/>
                      </a:lnTo>
                      <a:lnTo>
                        <a:pt x="690" y="228"/>
                      </a:lnTo>
                      <a:lnTo>
                        <a:pt x="804" y="156"/>
                      </a:lnTo>
                      <a:lnTo>
                        <a:pt x="582" y="174"/>
                      </a:lnTo>
                      <a:lnTo>
                        <a:pt x="630" y="72"/>
                      </a:lnTo>
                      <a:lnTo>
                        <a:pt x="702" y="0"/>
                      </a:lnTo>
                      <a:lnTo>
                        <a:pt x="456" y="114"/>
                      </a:lnTo>
                      <a:lnTo>
                        <a:pt x="390" y="216"/>
                      </a:lnTo>
                      <a:lnTo>
                        <a:pt x="360" y="312"/>
                      </a:lnTo>
                      <a:lnTo>
                        <a:pt x="294" y="228"/>
                      </a:lnTo>
                      <a:lnTo>
                        <a:pt x="204" y="414"/>
                      </a:lnTo>
                      <a:lnTo>
                        <a:pt x="168" y="510"/>
                      </a:lnTo>
                      <a:lnTo>
                        <a:pt x="108" y="414"/>
                      </a:lnTo>
                      <a:lnTo>
                        <a:pt x="102" y="324"/>
                      </a:lnTo>
                      <a:lnTo>
                        <a:pt x="18" y="456"/>
                      </a:lnTo>
                      <a:lnTo>
                        <a:pt x="66" y="708"/>
                      </a:lnTo>
                      <a:lnTo>
                        <a:pt x="0" y="654"/>
                      </a:lnTo>
                      <a:lnTo>
                        <a:pt x="72" y="882"/>
                      </a:lnTo>
                      <a:lnTo>
                        <a:pt x="312" y="1080"/>
                      </a:lnTo>
                      <a:lnTo>
                        <a:pt x="552" y="1182"/>
                      </a:lnTo>
                      <a:close/>
                    </a:path>
                  </a:pathLst>
                </a:custGeom>
                <a:solidFill>
                  <a:srgbClr val="FFFF00"/>
                </a:solidFill>
                <a:ln w="9525">
                  <a:noFill/>
                  <a:round/>
                  <a:headEnd/>
                  <a:tailEnd/>
                </a:ln>
              </p:spPr>
              <p:txBody>
                <a:bodyPr/>
                <a:lstStyle/>
                <a:p>
                  <a:endParaRPr lang="zh-CN" altLang="en-US"/>
                </a:p>
              </p:txBody>
            </p:sp>
            <p:sp>
              <p:nvSpPr>
                <p:cNvPr id="2159" name="Freeform 303"/>
                <p:cNvSpPr>
                  <a:spLocks/>
                </p:cNvSpPr>
                <p:nvPr/>
              </p:nvSpPr>
              <p:spPr bwMode="auto">
                <a:xfrm>
                  <a:off x="2315" y="2881"/>
                  <a:ext cx="408" cy="930"/>
                </a:xfrm>
                <a:custGeom>
                  <a:avLst/>
                  <a:gdLst>
                    <a:gd name="T0" fmla="*/ 264 w 408"/>
                    <a:gd name="T1" fmla="*/ 930 h 930"/>
                    <a:gd name="T2" fmla="*/ 330 w 408"/>
                    <a:gd name="T3" fmla="*/ 924 h 930"/>
                    <a:gd name="T4" fmla="*/ 360 w 408"/>
                    <a:gd name="T5" fmla="*/ 816 h 930"/>
                    <a:gd name="T6" fmla="*/ 396 w 408"/>
                    <a:gd name="T7" fmla="*/ 684 h 930"/>
                    <a:gd name="T8" fmla="*/ 384 w 408"/>
                    <a:gd name="T9" fmla="*/ 552 h 930"/>
                    <a:gd name="T10" fmla="*/ 408 w 408"/>
                    <a:gd name="T11" fmla="*/ 480 h 930"/>
                    <a:gd name="T12" fmla="*/ 354 w 408"/>
                    <a:gd name="T13" fmla="*/ 504 h 930"/>
                    <a:gd name="T14" fmla="*/ 306 w 408"/>
                    <a:gd name="T15" fmla="*/ 372 h 930"/>
                    <a:gd name="T16" fmla="*/ 294 w 408"/>
                    <a:gd name="T17" fmla="*/ 258 h 930"/>
                    <a:gd name="T18" fmla="*/ 318 w 408"/>
                    <a:gd name="T19" fmla="*/ 180 h 930"/>
                    <a:gd name="T20" fmla="*/ 372 w 408"/>
                    <a:gd name="T21" fmla="*/ 120 h 930"/>
                    <a:gd name="T22" fmla="*/ 270 w 408"/>
                    <a:gd name="T23" fmla="*/ 132 h 930"/>
                    <a:gd name="T24" fmla="*/ 294 w 408"/>
                    <a:gd name="T25" fmla="*/ 54 h 930"/>
                    <a:gd name="T26" fmla="*/ 324 w 408"/>
                    <a:gd name="T27" fmla="*/ 0 h 930"/>
                    <a:gd name="T28" fmla="*/ 210 w 408"/>
                    <a:gd name="T29" fmla="*/ 90 h 930"/>
                    <a:gd name="T30" fmla="*/ 186 w 408"/>
                    <a:gd name="T31" fmla="*/ 168 h 930"/>
                    <a:gd name="T32" fmla="*/ 168 w 408"/>
                    <a:gd name="T33" fmla="*/ 246 h 930"/>
                    <a:gd name="T34" fmla="*/ 138 w 408"/>
                    <a:gd name="T35" fmla="*/ 180 h 930"/>
                    <a:gd name="T36" fmla="*/ 96 w 408"/>
                    <a:gd name="T37" fmla="*/ 324 h 930"/>
                    <a:gd name="T38" fmla="*/ 78 w 408"/>
                    <a:gd name="T39" fmla="*/ 402 h 930"/>
                    <a:gd name="T40" fmla="*/ 54 w 408"/>
                    <a:gd name="T41" fmla="*/ 324 h 930"/>
                    <a:gd name="T42" fmla="*/ 54 w 408"/>
                    <a:gd name="T43" fmla="*/ 258 h 930"/>
                    <a:gd name="T44" fmla="*/ 12 w 408"/>
                    <a:gd name="T45" fmla="*/ 354 h 930"/>
                    <a:gd name="T46" fmla="*/ 36 w 408"/>
                    <a:gd name="T47" fmla="*/ 558 h 930"/>
                    <a:gd name="T48" fmla="*/ 0 w 408"/>
                    <a:gd name="T49" fmla="*/ 516 h 930"/>
                    <a:gd name="T50" fmla="*/ 36 w 408"/>
                    <a:gd name="T51" fmla="*/ 696 h 930"/>
                    <a:gd name="T52" fmla="*/ 150 w 408"/>
                    <a:gd name="T53" fmla="*/ 852 h 930"/>
                    <a:gd name="T54" fmla="*/ 264 w 408"/>
                    <a:gd name="T55" fmla="*/ 930 h 9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08"/>
                    <a:gd name="T85" fmla="*/ 0 h 930"/>
                    <a:gd name="T86" fmla="*/ 408 w 408"/>
                    <a:gd name="T87" fmla="*/ 930 h 9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08" h="930">
                      <a:moveTo>
                        <a:pt x="264" y="930"/>
                      </a:moveTo>
                      <a:lnTo>
                        <a:pt x="330" y="924"/>
                      </a:lnTo>
                      <a:lnTo>
                        <a:pt x="360" y="816"/>
                      </a:lnTo>
                      <a:lnTo>
                        <a:pt x="396" y="684"/>
                      </a:lnTo>
                      <a:lnTo>
                        <a:pt x="384" y="552"/>
                      </a:lnTo>
                      <a:lnTo>
                        <a:pt x="408" y="480"/>
                      </a:lnTo>
                      <a:lnTo>
                        <a:pt x="354" y="504"/>
                      </a:lnTo>
                      <a:lnTo>
                        <a:pt x="306" y="372"/>
                      </a:lnTo>
                      <a:lnTo>
                        <a:pt x="294" y="258"/>
                      </a:lnTo>
                      <a:lnTo>
                        <a:pt x="318" y="180"/>
                      </a:lnTo>
                      <a:lnTo>
                        <a:pt x="372" y="120"/>
                      </a:lnTo>
                      <a:lnTo>
                        <a:pt x="270" y="132"/>
                      </a:lnTo>
                      <a:lnTo>
                        <a:pt x="294" y="54"/>
                      </a:lnTo>
                      <a:lnTo>
                        <a:pt x="324" y="0"/>
                      </a:lnTo>
                      <a:lnTo>
                        <a:pt x="210" y="90"/>
                      </a:lnTo>
                      <a:lnTo>
                        <a:pt x="186" y="168"/>
                      </a:lnTo>
                      <a:lnTo>
                        <a:pt x="168" y="246"/>
                      </a:lnTo>
                      <a:lnTo>
                        <a:pt x="138" y="180"/>
                      </a:lnTo>
                      <a:lnTo>
                        <a:pt x="96" y="324"/>
                      </a:lnTo>
                      <a:lnTo>
                        <a:pt x="78" y="402"/>
                      </a:lnTo>
                      <a:lnTo>
                        <a:pt x="54" y="324"/>
                      </a:lnTo>
                      <a:lnTo>
                        <a:pt x="54" y="258"/>
                      </a:lnTo>
                      <a:lnTo>
                        <a:pt x="12" y="354"/>
                      </a:lnTo>
                      <a:lnTo>
                        <a:pt x="36" y="558"/>
                      </a:lnTo>
                      <a:lnTo>
                        <a:pt x="0" y="516"/>
                      </a:lnTo>
                      <a:lnTo>
                        <a:pt x="36" y="696"/>
                      </a:lnTo>
                      <a:lnTo>
                        <a:pt x="150" y="852"/>
                      </a:lnTo>
                      <a:lnTo>
                        <a:pt x="264" y="930"/>
                      </a:lnTo>
                      <a:close/>
                    </a:path>
                  </a:pathLst>
                </a:custGeom>
                <a:solidFill>
                  <a:srgbClr val="FFFFFF"/>
                </a:solidFill>
                <a:ln w="9525">
                  <a:noFill/>
                  <a:round/>
                  <a:headEnd/>
                  <a:tailEnd/>
                </a:ln>
              </p:spPr>
              <p:txBody>
                <a:bodyPr/>
                <a:lstStyle/>
                <a:p>
                  <a:endParaRPr lang="zh-CN" altLang="en-US"/>
                </a:p>
              </p:txBody>
            </p:sp>
          </p:grpSp>
        </p:grpSp>
        <p:pic>
          <p:nvPicPr>
            <p:cNvPr id="2107" name="Picture 307" descr="ap1"/>
            <p:cNvPicPr>
              <a:picLocks noChangeAspect="1" noChangeArrowheads="1"/>
            </p:cNvPicPr>
            <p:nvPr/>
          </p:nvPicPr>
          <p:blipFill>
            <a:blip r:embed="rId15" cstate="print"/>
            <a:srcRect r="6151"/>
            <a:stretch>
              <a:fillRect/>
            </a:stretch>
          </p:blipFill>
          <p:spPr bwMode="auto">
            <a:xfrm>
              <a:off x="2971" y="2795"/>
              <a:ext cx="401" cy="301"/>
            </a:xfrm>
            <a:prstGeom prst="rect">
              <a:avLst/>
            </a:prstGeom>
            <a:noFill/>
            <a:ln w="9525">
              <a:noFill/>
              <a:miter lim="800000"/>
              <a:headEnd/>
              <a:tailEnd/>
            </a:ln>
          </p:spPr>
        </p:pic>
        <p:grpSp>
          <p:nvGrpSpPr>
            <p:cNvPr id="2108" name="Group 309"/>
            <p:cNvGrpSpPr>
              <a:grpSpLocks/>
            </p:cNvGrpSpPr>
            <p:nvPr/>
          </p:nvGrpSpPr>
          <p:grpSpPr bwMode="auto">
            <a:xfrm>
              <a:off x="3516" y="2118"/>
              <a:ext cx="202" cy="272"/>
              <a:chOff x="4712" y="1456"/>
              <a:chExt cx="275" cy="704"/>
            </a:xfrm>
          </p:grpSpPr>
          <p:sp>
            <p:nvSpPr>
              <p:cNvPr id="2150" name="AutoShape 310" descr="Horizontale Steine"/>
              <p:cNvSpPr>
                <a:spLocks noChangeArrowheads="1"/>
              </p:cNvSpPr>
              <p:nvPr/>
            </p:nvSpPr>
            <p:spPr bwMode="auto">
              <a:xfrm rot="-5400000">
                <a:off x="4498" y="1670"/>
                <a:ext cx="704" cy="275"/>
              </a:xfrm>
              <a:custGeom>
                <a:avLst/>
                <a:gdLst>
                  <a:gd name="T0" fmla="*/ 648 w 21600"/>
                  <a:gd name="T1" fmla="*/ 138 h 21600"/>
                  <a:gd name="T2" fmla="*/ 352 w 21600"/>
                  <a:gd name="T3" fmla="*/ 275 h 21600"/>
                  <a:gd name="T4" fmla="*/ 56 w 21600"/>
                  <a:gd name="T5" fmla="*/ 138 h 21600"/>
                  <a:gd name="T6" fmla="*/ 352 w 21600"/>
                  <a:gd name="T7" fmla="*/ 0 h 21600"/>
                  <a:gd name="T8" fmla="*/ 0 60000 65536"/>
                  <a:gd name="T9" fmla="*/ 0 60000 65536"/>
                  <a:gd name="T10" fmla="*/ 0 60000 65536"/>
                  <a:gd name="T11" fmla="*/ 0 60000 65536"/>
                  <a:gd name="T12" fmla="*/ 3528 w 21600"/>
                  <a:gd name="T13" fmla="*/ 3535 h 21600"/>
                  <a:gd name="T14" fmla="*/ 18072 w 21600"/>
                  <a:gd name="T15" fmla="*/ 18065 h 21600"/>
                </a:gdLst>
                <a:ahLst/>
                <a:cxnLst>
                  <a:cxn ang="T8">
                    <a:pos x="T0" y="T1"/>
                  </a:cxn>
                  <a:cxn ang="T9">
                    <a:pos x="T2" y="T3"/>
                  </a:cxn>
                  <a:cxn ang="T10">
                    <a:pos x="T4" y="T5"/>
                  </a:cxn>
                  <a:cxn ang="T11">
                    <a:pos x="T6" y="T7"/>
                  </a:cxn>
                </a:cxnLst>
                <a:rect l="T12" t="T13" r="T14" b="T15"/>
                <a:pathLst>
                  <a:path w="21600" h="21600">
                    <a:moveTo>
                      <a:pt x="0" y="0"/>
                    </a:moveTo>
                    <a:lnTo>
                      <a:pt x="3435" y="21600"/>
                    </a:lnTo>
                    <a:lnTo>
                      <a:pt x="18165" y="21600"/>
                    </a:lnTo>
                    <a:lnTo>
                      <a:pt x="21600" y="0"/>
                    </a:lnTo>
                    <a:close/>
                  </a:path>
                </a:pathLst>
              </a:custGeom>
              <a:pattFill prst="horzBrick">
                <a:fgClr>
                  <a:srgbClr val="FF9933"/>
                </a:fgClr>
                <a:bgClr>
                  <a:srgbClr val="FFFFFF"/>
                </a:bgClr>
              </a:pattFill>
              <a:ln w="9525">
                <a:miter lim="800000"/>
                <a:headEnd/>
                <a:tailEnd/>
              </a:ln>
              <a:scene3d>
                <a:camera prst="legacyPerspectiveTopRight"/>
                <a:lightRig rig="legacyFlat3" dir="r"/>
              </a:scene3d>
              <a:sp3d extrusionH="430200" prstMaterial="legacyMatte">
                <a:bevelT w="13500" h="13500" prst="angle"/>
                <a:bevelB w="13500" h="13500" prst="angle"/>
                <a:extrusionClr>
                  <a:srgbClr val="FF9933"/>
                </a:extrusionClr>
              </a:sp3d>
            </p:spPr>
            <p:txBody>
              <a:bodyPr wrap="none" anchor="ctr">
                <a:flatTx/>
              </a:bodyPr>
              <a:lstStyle/>
              <a:p>
                <a:endParaRPr lang="zh-CN" altLang="en-US"/>
              </a:p>
            </p:txBody>
          </p:sp>
          <p:grpSp>
            <p:nvGrpSpPr>
              <p:cNvPr id="2151" name="Group 311"/>
              <p:cNvGrpSpPr>
                <a:grpSpLocks/>
              </p:cNvGrpSpPr>
              <p:nvPr/>
            </p:nvGrpSpPr>
            <p:grpSpPr bwMode="auto">
              <a:xfrm>
                <a:off x="4731" y="1536"/>
                <a:ext cx="228" cy="493"/>
                <a:chOff x="1877" y="2263"/>
                <a:chExt cx="1332" cy="1554"/>
              </a:xfrm>
            </p:grpSpPr>
            <p:sp>
              <p:nvSpPr>
                <p:cNvPr id="2152" name="Freeform 312"/>
                <p:cNvSpPr>
                  <a:spLocks/>
                </p:cNvSpPr>
                <p:nvPr/>
              </p:nvSpPr>
              <p:spPr bwMode="auto">
                <a:xfrm>
                  <a:off x="1877" y="2263"/>
                  <a:ext cx="1332" cy="1548"/>
                </a:xfrm>
                <a:custGeom>
                  <a:avLst/>
                  <a:gdLst>
                    <a:gd name="T0" fmla="*/ 858 w 1332"/>
                    <a:gd name="T1" fmla="*/ 1548 h 1548"/>
                    <a:gd name="T2" fmla="*/ 1176 w 1332"/>
                    <a:gd name="T3" fmla="*/ 1362 h 1548"/>
                    <a:gd name="T4" fmla="*/ 1284 w 1332"/>
                    <a:gd name="T5" fmla="*/ 1140 h 1548"/>
                    <a:gd name="T6" fmla="*/ 1242 w 1332"/>
                    <a:gd name="T7" fmla="*/ 918 h 1548"/>
                    <a:gd name="T8" fmla="*/ 1332 w 1332"/>
                    <a:gd name="T9" fmla="*/ 804 h 1548"/>
                    <a:gd name="T10" fmla="*/ 1158 w 1332"/>
                    <a:gd name="T11" fmla="*/ 840 h 1548"/>
                    <a:gd name="T12" fmla="*/ 996 w 1332"/>
                    <a:gd name="T13" fmla="*/ 618 h 1548"/>
                    <a:gd name="T14" fmla="*/ 960 w 1332"/>
                    <a:gd name="T15" fmla="*/ 426 h 1548"/>
                    <a:gd name="T16" fmla="*/ 1038 w 1332"/>
                    <a:gd name="T17" fmla="*/ 300 h 1548"/>
                    <a:gd name="T18" fmla="*/ 1212 w 1332"/>
                    <a:gd name="T19" fmla="*/ 204 h 1548"/>
                    <a:gd name="T20" fmla="*/ 876 w 1332"/>
                    <a:gd name="T21" fmla="*/ 222 h 1548"/>
                    <a:gd name="T22" fmla="*/ 948 w 1332"/>
                    <a:gd name="T23" fmla="*/ 96 h 1548"/>
                    <a:gd name="T24" fmla="*/ 1056 w 1332"/>
                    <a:gd name="T25" fmla="*/ 0 h 1548"/>
                    <a:gd name="T26" fmla="*/ 690 w 1332"/>
                    <a:gd name="T27" fmla="*/ 150 h 1548"/>
                    <a:gd name="T28" fmla="*/ 594 w 1332"/>
                    <a:gd name="T29" fmla="*/ 282 h 1548"/>
                    <a:gd name="T30" fmla="*/ 540 w 1332"/>
                    <a:gd name="T31" fmla="*/ 408 h 1548"/>
                    <a:gd name="T32" fmla="*/ 444 w 1332"/>
                    <a:gd name="T33" fmla="*/ 300 h 1548"/>
                    <a:gd name="T34" fmla="*/ 306 w 1332"/>
                    <a:gd name="T35" fmla="*/ 540 h 1548"/>
                    <a:gd name="T36" fmla="*/ 258 w 1332"/>
                    <a:gd name="T37" fmla="*/ 672 h 1548"/>
                    <a:gd name="T38" fmla="*/ 168 w 1332"/>
                    <a:gd name="T39" fmla="*/ 540 h 1548"/>
                    <a:gd name="T40" fmla="*/ 156 w 1332"/>
                    <a:gd name="T41" fmla="*/ 426 h 1548"/>
                    <a:gd name="T42" fmla="*/ 30 w 1332"/>
                    <a:gd name="T43" fmla="*/ 600 h 1548"/>
                    <a:gd name="T44" fmla="*/ 96 w 1332"/>
                    <a:gd name="T45" fmla="*/ 936 h 1548"/>
                    <a:gd name="T46" fmla="*/ 0 w 1332"/>
                    <a:gd name="T47" fmla="*/ 858 h 1548"/>
                    <a:gd name="T48" fmla="*/ 108 w 1332"/>
                    <a:gd name="T49" fmla="*/ 1158 h 1548"/>
                    <a:gd name="T50" fmla="*/ 474 w 1332"/>
                    <a:gd name="T51" fmla="*/ 1416 h 1548"/>
                    <a:gd name="T52" fmla="*/ 858 w 1332"/>
                    <a:gd name="T53" fmla="*/ 1548 h 154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32"/>
                    <a:gd name="T82" fmla="*/ 0 h 1548"/>
                    <a:gd name="T83" fmla="*/ 1332 w 1332"/>
                    <a:gd name="T84" fmla="*/ 1548 h 154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32" h="1548">
                      <a:moveTo>
                        <a:pt x="858" y="1548"/>
                      </a:moveTo>
                      <a:lnTo>
                        <a:pt x="1176" y="1362"/>
                      </a:lnTo>
                      <a:lnTo>
                        <a:pt x="1284" y="1140"/>
                      </a:lnTo>
                      <a:lnTo>
                        <a:pt x="1242" y="918"/>
                      </a:lnTo>
                      <a:lnTo>
                        <a:pt x="1332" y="804"/>
                      </a:lnTo>
                      <a:lnTo>
                        <a:pt x="1158" y="840"/>
                      </a:lnTo>
                      <a:lnTo>
                        <a:pt x="996" y="618"/>
                      </a:lnTo>
                      <a:lnTo>
                        <a:pt x="960" y="426"/>
                      </a:lnTo>
                      <a:lnTo>
                        <a:pt x="1038" y="300"/>
                      </a:lnTo>
                      <a:lnTo>
                        <a:pt x="1212" y="204"/>
                      </a:lnTo>
                      <a:lnTo>
                        <a:pt x="876" y="222"/>
                      </a:lnTo>
                      <a:lnTo>
                        <a:pt x="948" y="96"/>
                      </a:lnTo>
                      <a:lnTo>
                        <a:pt x="1056" y="0"/>
                      </a:lnTo>
                      <a:lnTo>
                        <a:pt x="690" y="150"/>
                      </a:lnTo>
                      <a:lnTo>
                        <a:pt x="594" y="282"/>
                      </a:lnTo>
                      <a:lnTo>
                        <a:pt x="540" y="408"/>
                      </a:lnTo>
                      <a:lnTo>
                        <a:pt x="444" y="300"/>
                      </a:lnTo>
                      <a:lnTo>
                        <a:pt x="306" y="540"/>
                      </a:lnTo>
                      <a:lnTo>
                        <a:pt x="258" y="672"/>
                      </a:lnTo>
                      <a:lnTo>
                        <a:pt x="168" y="540"/>
                      </a:lnTo>
                      <a:lnTo>
                        <a:pt x="156" y="426"/>
                      </a:lnTo>
                      <a:lnTo>
                        <a:pt x="30" y="600"/>
                      </a:lnTo>
                      <a:lnTo>
                        <a:pt x="96" y="936"/>
                      </a:lnTo>
                      <a:lnTo>
                        <a:pt x="0" y="858"/>
                      </a:lnTo>
                      <a:lnTo>
                        <a:pt x="108" y="1158"/>
                      </a:lnTo>
                      <a:lnTo>
                        <a:pt x="474" y="1416"/>
                      </a:lnTo>
                      <a:lnTo>
                        <a:pt x="858" y="1548"/>
                      </a:lnTo>
                      <a:close/>
                    </a:path>
                  </a:pathLst>
                </a:custGeom>
                <a:solidFill>
                  <a:srgbClr val="FF0000"/>
                </a:solidFill>
                <a:ln w="9525">
                  <a:noFill/>
                  <a:round/>
                  <a:headEnd/>
                  <a:tailEnd/>
                </a:ln>
              </p:spPr>
              <p:txBody>
                <a:bodyPr/>
                <a:lstStyle/>
                <a:p>
                  <a:endParaRPr lang="zh-CN" altLang="en-US"/>
                </a:p>
              </p:txBody>
            </p:sp>
            <p:sp>
              <p:nvSpPr>
                <p:cNvPr id="2153" name="Freeform 313"/>
                <p:cNvSpPr>
                  <a:spLocks/>
                </p:cNvSpPr>
                <p:nvPr/>
              </p:nvSpPr>
              <p:spPr bwMode="auto">
                <a:xfrm>
                  <a:off x="2045" y="2635"/>
                  <a:ext cx="888" cy="1182"/>
                </a:xfrm>
                <a:custGeom>
                  <a:avLst/>
                  <a:gdLst>
                    <a:gd name="T0" fmla="*/ 552 w 888"/>
                    <a:gd name="T1" fmla="*/ 1182 h 1182"/>
                    <a:gd name="T2" fmla="*/ 708 w 888"/>
                    <a:gd name="T3" fmla="*/ 1164 h 1182"/>
                    <a:gd name="T4" fmla="*/ 780 w 888"/>
                    <a:gd name="T5" fmla="*/ 1038 h 1182"/>
                    <a:gd name="T6" fmla="*/ 852 w 888"/>
                    <a:gd name="T7" fmla="*/ 864 h 1182"/>
                    <a:gd name="T8" fmla="*/ 828 w 888"/>
                    <a:gd name="T9" fmla="*/ 696 h 1182"/>
                    <a:gd name="T10" fmla="*/ 888 w 888"/>
                    <a:gd name="T11" fmla="*/ 612 h 1182"/>
                    <a:gd name="T12" fmla="*/ 768 w 888"/>
                    <a:gd name="T13" fmla="*/ 636 h 1182"/>
                    <a:gd name="T14" fmla="*/ 660 w 888"/>
                    <a:gd name="T15" fmla="*/ 468 h 1182"/>
                    <a:gd name="T16" fmla="*/ 636 w 888"/>
                    <a:gd name="T17" fmla="*/ 324 h 1182"/>
                    <a:gd name="T18" fmla="*/ 690 w 888"/>
                    <a:gd name="T19" fmla="*/ 228 h 1182"/>
                    <a:gd name="T20" fmla="*/ 804 w 888"/>
                    <a:gd name="T21" fmla="*/ 156 h 1182"/>
                    <a:gd name="T22" fmla="*/ 582 w 888"/>
                    <a:gd name="T23" fmla="*/ 174 h 1182"/>
                    <a:gd name="T24" fmla="*/ 630 w 888"/>
                    <a:gd name="T25" fmla="*/ 72 h 1182"/>
                    <a:gd name="T26" fmla="*/ 702 w 888"/>
                    <a:gd name="T27" fmla="*/ 0 h 1182"/>
                    <a:gd name="T28" fmla="*/ 456 w 888"/>
                    <a:gd name="T29" fmla="*/ 114 h 1182"/>
                    <a:gd name="T30" fmla="*/ 390 w 888"/>
                    <a:gd name="T31" fmla="*/ 216 h 1182"/>
                    <a:gd name="T32" fmla="*/ 360 w 888"/>
                    <a:gd name="T33" fmla="*/ 312 h 1182"/>
                    <a:gd name="T34" fmla="*/ 294 w 888"/>
                    <a:gd name="T35" fmla="*/ 228 h 1182"/>
                    <a:gd name="T36" fmla="*/ 204 w 888"/>
                    <a:gd name="T37" fmla="*/ 414 h 1182"/>
                    <a:gd name="T38" fmla="*/ 168 w 888"/>
                    <a:gd name="T39" fmla="*/ 510 h 1182"/>
                    <a:gd name="T40" fmla="*/ 108 w 888"/>
                    <a:gd name="T41" fmla="*/ 414 h 1182"/>
                    <a:gd name="T42" fmla="*/ 102 w 888"/>
                    <a:gd name="T43" fmla="*/ 324 h 1182"/>
                    <a:gd name="T44" fmla="*/ 18 w 888"/>
                    <a:gd name="T45" fmla="*/ 456 h 1182"/>
                    <a:gd name="T46" fmla="*/ 66 w 888"/>
                    <a:gd name="T47" fmla="*/ 708 h 1182"/>
                    <a:gd name="T48" fmla="*/ 0 w 888"/>
                    <a:gd name="T49" fmla="*/ 654 h 1182"/>
                    <a:gd name="T50" fmla="*/ 72 w 888"/>
                    <a:gd name="T51" fmla="*/ 882 h 1182"/>
                    <a:gd name="T52" fmla="*/ 312 w 888"/>
                    <a:gd name="T53" fmla="*/ 1080 h 1182"/>
                    <a:gd name="T54" fmla="*/ 552 w 888"/>
                    <a:gd name="T55" fmla="*/ 1182 h 118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88"/>
                    <a:gd name="T85" fmla="*/ 0 h 1182"/>
                    <a:gd name="T86" fmla="*/ 888 w 888"/>
                    <a:gd name="T87" fmla="*/ 1182 h 118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88" h="1182">
                      <a:moveTo>
                        <a:pt x="552" y="1182"/>
                      </a:moveTo>
                      <a:lnTo>
                        <a:pt x="708" y="1164"/>
                      </a:lnTo>
                      <a:lnTo>
                        <a:pt x="780" y="1038"/>
                      </a:lnTo>
                      <a:lnTo>
                        <a:pt x="852" y="864"/>
                      </a:lnTo>
                      <a:lnTo>
                        <a:pt x="828" y="696"/>
                      </a:lnTo>
                      <a:lnTo>
                        <a:pt x="888" y="612"/>
                      </a:lnTo>
                      <a:lnTo>
                        <a:pt x="768" y="636"/>
                      </a:lnTo>
                      <a:lnTo>
                        <a:pt x="660" y="468"/>
                      </a:lnTo>
                      <a:lnTo>
                        <a:pt x="636" y="324"/>
                      </a:lnTo>
                      <a:lnTo>
                        <a:pt x="690" y="228"/>
                      </a:lnTo>
                      <a:lnTo>
                        <a:pt x="804" y="156"/>
                      </a:lnTo>
                      <a:lnTo>
                        <a:pt x="582" y="174"/>
                      </a:lnTo>
                      <a:lnTo>
                        <a:pt x="630" y="72"/>
                      </a:lnTo>
                      <a:lnTo>
                        <a:pt x="702" y="0"/>
                      </a:lnTo>
                      <a:lnTo>
                        <a:pt x="456" y="114"/>
                      </a:lnTo>
                      <a:lnTo>
                        <a:pt x="390" y="216"/>
                      </a:lnTo>
                      <a:lnTo>
                        <a:pt x="360" y="312"/>
                      </a:lnTo>
                      <a:lnTo>
                        <a:pt x="294" y="228"/>
                      </a:lnTo>
                      <a:lnTo>
                        <a:pt x="204" y="414"/>
                      </a:lnTo>
                      <a:lnTo>
                        <a:pt x="168" y="510"/>
                      </a:lnTo>
                      <a:lnTo>
                        <a:pt x="108" y="414"/>
                      </a:lnTo>
                      <a:lnTo>
                        <a:pt x="102" y="324"/>
                      </a:lnTo>
                      <a:lnTo>
                        <a:pt x="18" y="456"/>
                      </a:lnTo>
                      <a:lnTo>
                        <a:pt x="66" y="708"/>
                      </a:lnTo>
                      <a:lnTo>
                        <a:pt x="0" y="654"/>
                      </a:lnTo>
                      <a:lnTo>
                        <a:pt x="72" y="882"/>
                      </a:lnTo>
                      <a:lnTo>
                        <a:pt x="312" y="1080"/>
                      </a:lnTo>
                      <a:lnTo>
                        <a:pt x="552" y="1182"/>
                      </a:lnTo>
                      <a:close/>
                    </a:path>
                  </a:pathLst>
                </a:custGeom>
                <a:solidFill>
                  <a:srgbClr val="FFFF00"/>
                </a:solidFill>
                <a:ln w="9525">
                  <a:noFill/>
                  <a:round/>
                  <a:headEnd/>
                  <a:tailEnd/>
                </a:ln>
              </p:spPr>
              <p:txBody>
                <a:bodyPr/>
                <a:lstStyle/>
                <a:p>
                  <a:endParaRPr lang="zh-CN" altLang="en-US"/>
                </a:p>
              </p:txBody>
            </p:sp>
            <p:sp>
              <p:nvSpPr>
                <p:cNvPr id="2154" name="Freeform 314"/>
                <p:cNvSpPr>
                  <a:spLocks/>
                </p:cNvSpPr>
                <p:nvPr/>
              </p:nvSpPr>
              <p:spPr bwMode="auto">
                <a:xfrm>
                  <a:off x="2315" y="2881"/>
                  <a:ext cx="408" cy="930"/>
                </a:xfrm>
                <a:custGeom>
                  <a:avLst/>
                  <a:gdLst>
                    <a:gd name="T0" fmla="*/ 264 w 408"/>
                    <a:gd name="T1" fmla="*/ 930 h 930"/>
                    <a:gd name="T2" fmla="*/ 330 w 408"/>
                    <a:gd name="T3" fmla="*/ 924 h 930"/>
                    <a:gd name="T4" fmla="*/ 360 w 408"/>
                    <a:gd name="T5" fmla="*/ 816 h 930"/>
                    <a:gd name="T6" fmla="*/ 396 w 408"/>
                    <a:gd name="T7" fmla="*/ 684 h 930"/>
                    <a:gd name="T8" fmla="*/ 384 w 408"/>
                    <a:gd name="T9" fmla="*/ 552 h 930"/>
                    <a:gd name="T10" fmla="*/ 408 w 408"/>
                    <a:gd name="T11" fmla="*/ 480 h 930"/>
                    <a:gd name="T12" fmla="*/ 354 w 408"/>
                    <a:gd name="T13" fmla="*/ 504 h 930"/>
                    <a:gd name="T14" fmla="*/ 306 w 408"/>
                    <a:gd name="T15" fmla="*/ 372 h 930"/>
                    <a:gd name="T16" fmla="*/ 294 w 408"/>
                    <a:gd name="T17" fmla="*/ 258 h 930"/>
                    <a:gd name="T18" fmla="*/ 318 w 408"/>
                    <a:gd name="T19" fmla="*/ 180 h 930"/>
                    <a:gd name="T20" fmla="*/ 372 w 408"/>
                    <a:gd name="T21" fmla="*/ 120 h 930"/>
                    <a:gd name="T22" fmla="*/ 270 w 408"/>
                    <a:gd name="T23" fmla="*/ 132 h 930"/>
                    <a:gd name="T24" fmla="*/ 294 w 408"/>
                    <a:gd name="T25" fmla="*/ 54 h 930"/>
                    <a:gd name="T26" fmla="*/ 324 w 408"/>
                    <a:gd name="T27" fmla="*/ 0 h 930"/>
                    <a:gd name="T28" fmla="*/ 210 w 408"/>
                    <a:gd name="T29" fmla="*/ 90 h 930"/>
                    <a:gd name="T30" fmla="*/ 186 w 408"/>
                    <a:gd name="T31" fmla="*/ 168 h 930"/>
                    <a:gd name="T32" fmla="*/ 168 w 408"/>
                    <a:gd name="T33" fmla="*/ 246 h 930"/>
                    <a:gd name="T34" fmla="*/ 138 w 408"/>
                    <a:gd name="T35" fmla="*/ 180 h 930"/>
                    <a:gd name="T36" fmla="*/ 96 w 408"/>
                    <a:gd name="T37" fmla="*/ 324 h 930"/>
                    <a:gd name="T38" fmla="*/ 78 w 408"/>
                    <a:gd name="T39" fmla="*/ 402 h 930"/>
                    <a:gd name="T40" fmla="*/ 54 w 408"/>
                    <a:gd name="T41" fmla="*/ 324 h 930"/>
                    <a:gd name="T42" fmla="*/ 54 w 408"/>
                    <a:gd name="T43" fmla="*/ 258 h 930"/>
                    <a:gd name="T44" fmla="*/ 12 w 408"/>
                    <a:gd name="T45" fmla="*/ 354 h 930"/>
                    <a:gd name="T46" fmla="*/ 36 w 408"/>
                    <a:gd name="T47" fmla="*/ 558 h 930"/>
                    <a:gd name="T48" fmla="*/ 0 w 408"/>
                    <a:gd name="T49" fmla="*/ 516 h 930"/>
                    <a:gd name="T50" fmla="*/ 36 w 408"/>
                    <a:gd name="T51" fmla="*/ 696 h 930"/>
                    <a:gd name="T52" fmla="*/ 150 w 408"/>
                    <a:gd name="T53" fmla="*/ 852 h 930"/>
                    <a:gd name="T54" fmla="*/ 264 w 408"/>
                    <a:gd name="T55" fmla="*/ 930 h 9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08"/>
                    <a:gd name="T85" fmla="*/ 0 h 930"/>
                    <a:gd name="T86" fmla="*/ 408 w 408"/>
                    <a:gd name="T87" fmla="*/ 930 h 9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08" h="930">
                      <a:moveTo>
                        <a:pt x="264" y="930"/>
                      </a:moveTo>
                      <a:lnTo>
                        <a:pt x="330" y="924"/>
                      </a:lnTo>
                      <a:lnTo>
                        <a:pt x="360" y="816"/>
                      </a:lnTo>
                      <a:lnTo>
                        <a:pt x="396" y="684"/>
                      </a:lnTo>
                      <a:lnTo>
                        <a:pt x="384" y="552"/>
                      </a:lnTo>
                      <a:lnTo>
                        <a:pt x="408" y="480"/>
                      </a:lnTo>
                      <a:lnTo>
                        <a:pt x="354" y="504"/>
                      </a:lnTo>
                      <a:lnTo>
                        <a:pt x="306" y="372"/>
                      </a:lnTo>
                      <a:lnTo>
                        <a:pt x="294" y="258"/>
                      </a:lnTo>
                      <a:lnTo>
                        <a:pt x="318" y="180"/>
                      </a:lnTo>
                      <a:lnTo>
                        <a:pt x="372" y="120"/>
                      </a:lnTo>
                      <a:lnTo>
                        <a:pt x="270" y="132"/>
                      </a:lnTo>
                      <a:lnTo>
                        <a:pt x="294" y="54"/>
                      </a:lnTo>
                      <a:lnTo>
                        <a:pt x="324" y="0"/>
                      </a:lnTo>
                      <a:lnTo>
                        <a:pt x="210" y="90"/>
                      </a:lnTo>
                      <a:lnTo>
                        <a:pt x="186" y="168"/>
                      </a:lnTo>
                      <a:lnTo>
                        <a:pt x="168" y="246"/>
                      </a:lnTo>
                      <a:lnTo>
                        <a:pt x="138" y="180"/>
                      </a:lnTo>
                      <a:lnTo>
                        <a:pt x="96" y="324"/>
                      </a:lnTo>
                      <a:lnTo>
                        <a:pt x="78" y="402"/>
                      </a:lnTo>
                      <a:lnTo>
                        <a:pt x="54" y="324"/>
                      </a:lnTo>
                      <a:lnTo>
                        <a:pt x="54" y="258"/>
                      </a:lnTo>
                      <a:lnTo>
                        <a:pt x="12" y="354"/>
                      </a:lnTo>
                      <a:lnTo>
                        <a:pt x="36" y="558"/>
                      </a:lnTo>
                      <a:lnTo>
                        <a:pt x="0" y="516"/>
                      </a:lnTo>
                      <a:lnTo>
                        <a:pt x="36" y="696"/>
                      </a:lnTo>
                      <a:lnTo>
                        <a:pt x="150" y="852"/>
                      </a:lnTo>
                      <a:lnTo>
                        <a:pt x="264" y="930"/>
                      </a:lnTo>
                      <a:close/>
                    </a:path>
                  </a:pathLst>
                </a:custGeom>
                <a:solidFill>
                  <a:srgbClr val="FFFFFF"/>
                </a:solidFill>
                <a:ln w="9525">
                  <a:noFill/>
                  <a:round/>
                  <a:headEnd/>
                  <a:tailEnd/>
                </a:ln>
              </p:spPr>
              <p:txBody>
                <a:bodyPr/>
                <a:lstStyle/>
                <a:p>
                  <a:endParaRPr lang="zh-CN" altLang="en-US"/>
                </a:p>
              </p:txBody>
            </p:sp>
          </p:grpSp>
        </p:grpSp>
        <p:pic>
          <p:nvPicPr>
            <p:cNvPr id="2109" name="Picture 315"/>
            <p:cNvPicPr>
              <a:picLocks noChangeArrowheads="1"/>
            </p:cNvPicPr>
            <p:nvPr/>
          </p:nvPicPr>
          <p:blipFill>
            <a:blip r:embed="rId14" cstate="print"/>
            <a:srcRect/>
            <a:stretch>
              <a:fillRect/>
            </a:stretch>
          </p:blipFill>
          <p:spPr bwMode="auto">
            <a:xfrm>
              <a:off x="4468" y="2118"/>
              <a:ext cx="317" cy="182"/>
            </a:xfrm>
            <a:prstGeom prst="rect">
              <a:avLst/>
            </a:prstGeom>
            <a:noFill/>
            <a:ln w="12700">
              <a:noFill/>
              <a:miter lim="800000"/>
              <a:headEnd/>
              <a:tailEnd/>
            </a:ln>
          </p:spPr>
        </p:pic>
        <p:sp>
          <p:nvSpPr>
            <p:cNvPr id="2110" name="Line 316"/>
            <p:cNvSpPr>
              <a:spLocks noChangeShapeType="1"/>
            </p:cNvSpPr>
            <p:nvPr/>
          </p:nvSpPr>
          <p:spPr bwMode="auto">
            <a:xfrm flipH="1" flipV="1">
              <a:off x="4242" y="2254"/>
              <a:ext cx="272" cy="0"/>
            </a:xfrm>
            <a:prstGeom prst="line">
              <a:avLst/>
            </a:prstGeom>
            <a:noFill/>
            <a:ln w="57150">
              <a:solidFill>
                <a:schemeClr val="tx1"/>
              </a:solidFill>
              <a:round/>
              <a:headEnd/>
              <a:tailEnd/>
            </a:ln>
          </p:spPr>
          <p:txBody>
            <a:bodyPr wrap="none" anchor="ctr"/>
            <a:lstStyle/>
            <a:p>
              <a:endParaRPr lang="zh-CN" altLang="en-US"/>
            </a:p>
          </p:txBody>
        </p:sp>
        <p:grpSp>
          <p:nvGrpSpPr>
            <p:cNvPr id="2111" name="Group 318"/>
            <p:cNvGrpSpPr>
              <a:grpSpLocks/>
            </p:cNvGrpSpPr>
            <p:nvPr/>
          </p:nvGrpSpPr>
          <p:grpSpPr bwMode="auto">
            <a:xfrm>
              <a:off x="4377" y="1616"/>
              <a:ext cx="513" cy="442"/>
              <a:chOff x="1701" y="1026"/>
              <a:chExt cx="513" cy="442"/>
            </a:xfrm>
          </p:grpSpPr>
          <p:sp>
            <p:nvSpPr>
              <p:cNvPr id="2146" name="Text Box 319"/>
              <p:cNvSpPr txBox="1">
                <a:spLocks noChangeArrowheads="1"/>
              </p:cNvSpPr>
              <p:nvPr/>
            </p:nvSpPr>
            <p:spPr bwMode="auto">
              <a:xfrm>
                <a:off x="1701" y="1026"/>
                <a:ext cx="513" cy="442"/>
              </a:xfrm>
              <a:prstGeom prst="rect">
                <a:avLst/>
              </a:prstGeom>
              <a:noFill/>
              <a:ln w="9525">
                <a:noFill/>
                <a:miter lim="800000"/>
                <a:headEnd/>
                <a:tailEnd/>
              </a:ln>
            </p:spPr>
            <p:txBody>
              <a:bodyPr>
                <a:spAutoFit/>
              </a:bodyPr>
              <a:lstStyle/>
              <a:p>
                <a:pPr algn="ctr" eaLnBrk="0" hangingPunct="0"/>
                <a:endParaRPr lang="en-US" altLang="zh-CN" sz="1000">
                  <a:latin typeface="Comic Sans MS" pitchFamily="66" charset="0"/>
                </a:endParaRPr>
              </a:p>
              <a:p>
                <a:pPr algn="ctr" eaLnBrk="0" hangingPunct="0"/>
                <a:endParaRPr lang="en-US" altLang="zh-CN" sz="1000">
                  <a:latin typeface="Comic Sans MS" pitchFamily="66" charset="0"/>
                </a:endParaRP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grpSp>
            <p:nvGrpSpPr>
              <p:cNvPr id="2147" name="Group 320"/>
              <p:cNvGrpSpPr>
                <a:grpSpLocks/>
              </p:cNvGrpSpPr>
              <p:nvPr/>
            </p:nvGrpSpPr>
            <p:grpSpPr bwMode="auto">
              <a:xfrm>
                <a:off x="1736" y="1253"/>
                <a:ext cx="445" cy="205"/>
                <a:chOff x="1736" y="1253"/>
                <a:chExt cx="445" cy="205"/>
              </a:xfrm>
            </p:grpSpPr>
            <p:sp>
              <p:nvSpPr>
                <p:cNvPr id="2148" name="Rectangle 321"/>
                <p:cNvSpPr>
                  <a:spLocks noChangeArrowheads="1"/>
                </p:cNvSpPr>
                <p:nvPr/>
              </p:nvSpPr>
              <p:spPr bwMode="auto">
                <a:xfrm>
                  <a:off x="1746" y="1253"/>
                  <a:ext cx="435" cy="205"/>
                </a:xfrm>
                <a:prstGeom prst="rect">
                  <a:avLst/>
                </a:prstGeom>
                <a:noFill/>
                <a:ln w="12700">
                  <a:solidFill>
                    <a:schemeClr val="tx1"/>
                  </a:solidFill>
                  <a:miter lim="800000"/>
                  <a:headEnd/>
                  <a:tailEnd/>
                </a:ln>
              </p:spPr>
              <p:txBody>
                <a:bodyPr wrap="none" anchor="ctr"/>
                <a:lstStyle/>
                <a:p>
                  <a:endParaRPr lang="zh-CN" altLang="en-US"/>
                </a:p>
              </p:txBody>
            </p:sp>
            <p:sp>
              <p:nvSpPr>
                <p:cNvPr id="2149" name="Line 322"/>
                <p:cNvSpPr>
                  <a:spLocks noChangeShapeType="1"/>
                </p:cNvSpPr>
                <p:nvPr/>
              </p:nvSpPr>
              <p:spPr bwMode="auto">
                <a:xfrm>
                  <a:off x="1736" y="1338"/>
                  <a:ext cx="435" cy="3"/>
                </a:xfrm>
                <a:prstGeom prst="line">
                  <a:avLst/>
                </a:prstGeom>
                <a:noFill/>
                <a:ln w="12700">
                  <a:solidFill>
                    <a:schemeClr val="tx1"/>
                  </a:solidFill>
                  <a:round/>
                  <a:headEnd/>
                  <a:tailEnd/>
                </a:ln>
              </p:spPr>
              <p:txBody>
                <a:bodyPr wrap="none" anchor="ctr"/>
                <a:lstStyle/>
                <a:p>
                  <a:endParaRPr lang="zh-CN" altLang="en-US"/>
                </a:p>
              </p:txBody>
            </p:sp>
          </p:grpSp>
        </p:grpSp>
        <p:grpSp>
          <p:nvGrpSpPr>
            <p:cNvPr id="2112" name="Group 323"/>
            <p:cNvGrpSpPr>
              <a:grpSpLocks/>
            </p:cNvGrpSpPr>
            <p:nvPr/>
          </p:nvGrpSpPr>
          <p:grpSpPr bwMode="auto">
            <a:xfrm>
              <a:off x="5247" y="1525"/>
              <a:ext cx="513" cy="538"/>
              <a:chOff x="657" y="754"/>
              <a:chExt cx="513" cy="538"/>
            </a:xfrm>
          </p:grpSpPr>
          <p:sp>
            <p:nvSpPr>
              <p:cNvPr id="2138" name="Rectangle 324"/>
              <p:cNvSpPr>
                <a:spLocks noChangeArrowheads="1"/>
              </p:cNvSpPr>
              <p:nvPr/>
            </p:nvSpPr>
            <p:spPr bwMode="auto">
              <a:xfrm>
                <a:off x="719" y="757"/>
                <a:ext cx="426" cy="489"/>
              </a:xfrm>
              <a:prstGeom prst="rect">
                <a:avLst/>
              </a:prstGeom>
              <a:noFill/>
              <a:ln w="9525">
                <a:noFill/>
                <a:miter lim="800000"/>
                <a:headEnd/>
                <a:tailEnd/>
              </a:ln>
            </p:spPr>
            <p:txBody>
              <a:bodyPr wrap="none" anchor="ctr"/>
              <a:lstStyle/>
              <a:p>
                <a:endParaRPr lang="zh-CN" altLang="en-US"/>
              </a:p>
            </p:txBody>
          </p:sp>
          <p:sp>
            <p:nvSpPr>
              <p:cNvPr id="2139" name="Rectangle 325"/>
              <p:cNvSpPr>
                <a:spLocks noChangeArrowheads="1"/>
              </p:cNvSpPr>
              <p:nvPr/>
            </p:nvSpPr>
            <p:spPr bwMode="auto">
              <a:xfrm>
                <a:off x="698" y="772"/>
                <a:ext cx="435" cy="504"/>
              </a:xfrm>
              <a:prstGeom prst="rect">
                <a:avLst/>
              </a:prstGeom>
              <a:noFill/>
              <a:ln w="12700">
                <a:solidFill>
                  <a:schemeClr val="tx1"/>
                </a:solidFill>
                <a:miter lim="800000"/>
                <a:headEnd/>
                <a:tailEnd/>
              </a:ln>
            </p:spPr>
            <p:txBody>
              <a:bodyPr wrap="none" anchor="ctr"/>
              <a:lstStyle/>
              <a:p>
                <a:endParaRPr lang="zh-CN" altLang="en-US"/>
              </a:p>
            </p:txBody>
          </p:sp>
          <p:sp>
            <p:nvSpPr>
              <p:cNvPr id="2140" name="Rectangle 326"/>
              <p:cNvSpPr>
                <a:spLocks noChangeArrowheads="1"/>
              </p:cNvSpPr>
              <p:nvPr/>
            </p:nvSpPr>
            <p:spPr bwMode="auto">
              <a:xfrm>
                <a:off x="701" y="883"/>
                <a:ext cx="426" cy="108"/>
              </a:xfrm>
              <a:prstGeom prst="rect">
                <a:avLst/>
              </a:prstGeom>
              <a:noFill/>
              <a:ln w="9525">
                <a:noFill/>
                <a:miter lim="800000"/>
                <a:headEnd/>
                <a:tailEnd/>
              </a:ln>
            </p:spPr>
            <p:txBody>
              <a:bodyPr wrap="none" anchor="ctr"/>
              <a:lstStyle/>
              <a:p>
                <a:endParaRPr lang="zh-CN" altLang="en-US"/>
              </a:p>
            </p:txBody>
          </p:sp>
          <p:sp>
            <p:nvSpPr>
              <p:cNvPr id="2141" name="Text Box 327"/>
              <p:cNvSpPr txBox="1">
                <a:spLocks noChangeArrowheads="1"/>
              </p:cNvSpPr>
              <p:nvPr/>
            </p:nvSpPr>
            <p:spPr bwMode="auto">
              <a:xfrm>
                <a:off x="657" y="754"/>
                <a:ext cx="513" cy="538"/>
              </a:xfrm>
              <a:prstGeom prst="rect">
                <a:avLst/>
              </a:prstGeom>
              <a:noFill/>
              <a:ln w="9525">
                <a:noFill/>
                <a:miter lim="800000"/>
                <a:headEnd/>
                <a:tailEnd/>
              </a:ln>
            </p:spPr>
            <p:txBody>
              <a:bodyPr>
                <a:spAutoFit/>
              </a:bodyPr>
              <a:lstStyle/>
              <a:p>
                <a:pPr algn="ctr" eaLnBrk="0" hangingPunct="0"/>
                <a:r>
                  <a:rPr lang="en-US" altLang="zh-CN" sz="1000">
                    <a:latin typeface="Comic Sans MS" pitchFamily="66" charset="0"/>
                  </a:rPr>
                  <a:t>application</a:t>
                </a:r>
              </a:p>
              <a:p>
                <a:pPr algn="ctr" eaLnBrk="0" hangingPunct="0"/>
                <a:r>
                  <a:rPr lang="en-US" altLang="zh-CN" sz="1000">
                    <a:latin typeface="Comic Sans MS" pitchFamily="66" charset="0"/>
                  </a:rPr>
                  <a:t>transport</a:t>
                </a:r>
              </a:p>
              <a:p>
                <a:pPr algn="ctr" eaLnBrk="0" hangingPunct="0"/>
                <a:r>
                  <a:rPr lang="en-US" altLang="zh-CN" sz="1000">
                    <a:latin typeface="Comic Sans MS" pitchFamily="66" charset="0"/>
                  </a:rPr>
                  <a:t>network</a:t>
                </a: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sp>
            <p:nvSpPr>
              <p:cNvPr id="2142" name="Line 328"/>
              <p:cNvSpPr>
                <a:spLocks noChangeShapeType="1"/>
              </p:cNvSpPr>
              <p:nvPr/>
            </p:nvSpPr>
            <p:spPr bwMode="auto">
              <a:xfrm>
                <a:off x="698" y="988"/>
                <a:ext cx="435" cy="3"/>
              </a:xfrm>
              <a:prstGeom prst="line">
                <a:avLst/>
              </a:prstGeom>
              <a:noFill/>
              <a:ln w="12700">
                <a:solidFill>
                  <a:schemeClr val="tx1"/>
                </a:solidFill>
                <a:round/>
                <a:headEnd/>
                <a:tailEnd/>
              </a:ln>
            </p:spPr>
            <p:txBody>
              <a:bodyPr wrap="none" anchor="ctr"/>
              <a:lstStyle/>
              <a:p>
                <a:endParaRPr lang="zh-CN" altLang="en-US"/>
              </a:p>
            </p:txBody>
          </p:sp>
          <p:sp>
            <p:nvSpPr>
              <p:cNvPr id="2143" name="Line 329"/>
              <p:cNvSpPr>
                <a:spLocks noChangeShapeType="1"/>
              </p:cNvSpPr>
              <p:nvPr/>
            </p:nvSpPr>
            <p:spPr bwMode="auto">
              <a:xfrm>
                <a:off x="704" y="1075"/>
                <a:ext cx="435" cy="3"/>
              </a:xfrm>
              <a:prstGeom prst="line">
                <a:avLst/>
              </a:prstGeom>
              <a:noFill/>
              <a:ln w="12700">
                <a:solidFill>
                  <a:schemeClr val="tx1"/>
                </a:solidFill>
                <a:round/>
                <a:headEnd/>
                <a:tailEnd/>
              </a:ln>
            </p:spPr>
            <p:txBody>
              <a:bodyPr wrap="none" anchor="ctr"/>
              <a:lstStyle/>
              <a:p>
                <a:endParaRPr lang="zh-CN" altLang="en-US"/>
              </a:p>
            </p:txBody>
          </p:sp>
          <p:sp>
            <p:nvSpPr>
              <p:cNvPr id="2144" name="Line 330"/>
              <p:cNvSpPr>
                <a:spLocks noChangeShapeType="1"/>
              </p:cNvSpPr>
              <p:nvPr/>
            </p:nvSpPr>
            <p:spPr bwMode="auto">
              <a:xfrm>
                <a:off x="704" y="1162"/>
                <a:ext cx="435" cy="3"/>
              </a:xfrm>
              <a:prstGeom prst="line">
                <a:avLst/>
              </a:prstGeom>
              <a:noFill/>
              <a:ln w="12700">
                <a:solidFill>
                  <a:schemeClr val="tx1"/>
                </a:solidFill>
                <a:round/>
                <a:headEnd/>
                <a:tailEnd/>
              </a:ln>
            </p:spPr>
            <p:txBody>
              <a:bodyPr wrap="none" anchor="ctr"/>
              <a:lstStyle/>
              <a:p>
                <a:endParaRPr lang="zh-CN" altLang="en-US"/>
              </a:p>
            </p:txBody>
          </p:sp>
          <p:sp>
            <p:nvSpPr>
              <p:cNvPr id="2145" name="Line 331"/>
              <p:cNvSpPr>
                <a:spLocks noChangeShapeType="1"/>
              </p:cNvSpPr>
              <p:nvPr/>
            </p:nvSpPr>
            <p:spPr bwMode="auto">
              <a:xfrm>
                <a:off x="703" y="890"/>
                <a:ext cx="408" cy="0"/>
              </a:xfrm>
              <a:prstGeom prst="line">
                <a:avLst/>
              </a:prstGeom>
              <a:noFill/>
              <a:ln w="9525">
                <a:solidFill>
                  <a:schemeClr val="tx1"/>
                </a:solidFill>
                <a:round/>
                <a:headEnd/>
                <a:tailEnd/>
              </a:ln>
            </p:spPr>
            <p:txBody>
              <a:bodyPr/>
              <a:lstStyle/>
              <a:p>
                <a:endParaRPr lang="zh-CN" altLang="en-US"/>
              </a:p>
            </p:txBody>
          </p:sp>
        </p:grpSp>
        <p:sp>
          <p:nvSpPr>
            <p:cNvPr id="2113" name="Text Box 343"/>
            <p:cNvSpPr txBox="1">
              <a:spLocks noChangeArrowheads="1"/>
            </p:cNvSpPr>
            <p:nvPr/>
          </p:nvSpPr>
          <p:spPr bwMode="auto">
            <a:xfrm>
              <a:off x="2154" y="2886"/>
              <a:ext cx="513" cy="442"/>
            </a:xfrm>
            <a:prstGeom prst="rect">
              <a:avLst/>
            </a:prstGeom>
            <a:noFill/>
            <a:ln w="9525">
              <a:noFill/>
              <a:miter lim="800000"/>
              <a:headEnd/>
              <a:tailEnd/>
            </a:ln>
          </p:spPr>
          <p:txBody>
            <a:bodyPr>
              <a:spAutoFit/>
            </a:bodyPr>
            <a:lstStyle/>
            <a:p>
              <a:pPr algn="ctr" eaLnBrk="0" hangingPunct="0"/>
              <a:endParaRPr lang="en-US" altLang="zh-CN" sz="1000">
                <a:latin typeface="Comic Sans MS" pitchFamily="66" charset="0"/>
              </a:endParaRPr>
            </a:p>
            <a:p>
              <a:pPr algn="ctr" eaLnBrk="0" hangingPunct="0"/>
              <a:endParaRPr lang="en-US" altLang="zh-CN" sz="1000">
                <a:latin typeface="Comic Sans MS" pitchFamily="66" charset="0"/>
              </a:endParaRP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grpSp>
          <p:nvGrpSpPr>
            <p:cNvPr id="2114" name="Group 347"/>
            <p:cNvGrpSpPr>
              <a:grpSpLocks/>
            </p:cNvGrpSpPr>
            <p:nvPr/>
          </p:nvGrpSpPr>
          <p:grpSpPr bwMode="auto">
            <a:xfrm>
              <a:off x="4059" y="2795"/>
              <a:ext cx="513" cy="538"/>
              <a:chOff x="657" y="754"/>
              <a:chExt cx="513" cy="538"/>
            </a:xfrm>
          </p:grpSpPr>
          <p:sp>
            <p:nvSpPr>
              <p:cNvPr id="2130" name="Rectangle 348"/>
              <p:cNvSpPr>
                <a:spLocks noChangeArrowheads="1"/>
              </p:cNvSpPr>
              <p:nvPr/>
            </p:nvSpPr>
            <p:spPr bwMode="auto">
              <a:xfrm>
                <a:off x="719" y="757"/>
                <a:ext cx="426" cy="489"/>
              </a:xfrm>
              <a:prstGeom prst="rect">
                <a:avLst/>
              </a:prstGeom>
              <a:noFill/>
              <a:ln w="9525">
                <a:noFill/>
                <a:miter lim="800000"/>
                <a:headEnd/>
                <a:tailEnd/>
              </a:ln>
            </p:spPr>
            <p:txBody>
              <a:bodyPr wrap="none" anchor="ctr"/>
              <a:lstStyle/>
              <a:p>
                <a:endParaRPr lang="zh-CN" altLang="en-US"/>
              </a:p>
            </p:txBody>
          </p:sp>
          <p:sp>
            <p:nvSpPr>
              <p:cNvPr id="2131" name="Rectangle 349"/>
              <p:cNvSpPr>
                <a:spLocks noChangeArrowheads="1"/>
              </p:cNvSpPr>
              <p:nvPr/>
            </p:nvSpPr>
            <p:spPr bwMode="auto">
              <a:xfrm>
                <a:off x="698" y="772"/>
                <a:ext cx="435" cy="504"/>
              </a:xfrm>
              <a:prstGeom prst="rect">
                <a:avLst/>
              </a:prstGeom>
              <a:noFill/>
              <a:ln w="12700">
                <a:solidFill>
                  <a:schemeClr val="tx1"/>
                </a:solidFill>
                <a:miter lim="800000"/>
                <a:headEnd/>
                <a:tailEnd/>
              </a:ln>
            </p:spPr>
            <p:txBody>
              <a:bodyPr wrap="none" anchor="ctr"/>
              <a:lstStyle/>
              <a:p>
                <a:endParaRPr lang="zh-CN" altLang="en-US"/>
              </a:p>
            </p:txBody>
          </p:sp>
          <p:sp>
            <p:nvSpPr>
              <p:cNvPr id="2132" name="Rectangle 350"/>
              <p:cNvSpPr>
                <a:spLocks noChangeArrowheads="1"/>
              </p:cNvSpPr>
              <p:nvPr/>
            </p:nvSpPr>
            <p:spPr bwMode="auto">
              <a:xfrm>
                <a:off x="701" y="883"/>
                <a:ext cx="426" cy="108"/>
              </a:xfrm>
              <a:prstGeom prst="rect">
                <a:avLst/>
              </a:prstGeom>
              <a:noFill/>
              <a:ln w="9525">
                <a:noFill/>
                <a:miter lim="800000"/>
                <a:headEnd/>
                <a:tailEnd/>
              </a:ln>
            </p:spPr>
            <p:txBody>
              <a:bodyPr wrap="none" anchor="ctr"/>
              <a:lstStyle/>
              <a:p>
                <a:endParaRPr lang="zh-CN" altLang="en-US"/>
              </a:p>
            </p:txBody>
          </p:sp>
          <p:sp>
            <p:nvSpPr>
              <p:cNvPr id="2133" name="Text Box 351"/>
              <p:cNvSpPr txBox="1">
                <a:spLocks noChangeArrowheads="1"/>
              </p:cNvSpPr>
              <p:nvPr/>
            </p:nvSpPr>
            <p:spPr bwMode="auto">
              <a:xfrm>
                <a:off x="657" y="754"/>
                <a:ext cx="513" cy="538"/>
              </a:xfrm>
              <a:prstGeom prst="rect">
                <a:avLst/>
              </a:prstGeom>
              <a:noFill/>
              <a:ln w="9525">
                <a:noFill/>
                <a:miter lim="800000"/>
                <a:headEnd/>
                <a:tailEnd/>
              </a:ln>
            </p:spPr>
            <p:txBody>
              <a:bodyPr>
                <a:spAutoFit/>
              </a:bodyPr>
              <a:lstStyle/>
              <a:p>
                <a:pPr algn="ctr" eaLnBrk="0" hangingPunct="0"/>
                <a:r>
                  <a:rPr lang="en-US" altLang="zh-CN" sz="1000">
                    <a:latin typeface="Comic Sans MS" pitchFamily="66" charset="0"/>
                  </a:rPr>
                  <a:t>application</a:t>
                </a:r>
              </a:p>
              <a:p>
                <a:pPr algn="ctr" eaLnBrk="0" hangingPunct="0"/>
                <a:r>
                  <a:rPr lang="en-US" altLang="zh-CN" sz="1000">
                    <a:latin typeface="Comic Sans MS" pitchFamily="66" charset="0"/>
                  </a:rPr>
                  <a:t>transport</a:t>
                </a:r>
              </a:p>
              <a:p>
                <a:pPr algn="ctr" eaLnBrk="0" hangingPunct="0"/>
                <a:r>
                  <a:rPr lang="en-US" altLang="zh-CN" sz="1000">
                    <a:latin typeface="Comic Sans MS" pitchFamily="66" charset="0"/>
                  </a:rPr>
                  <a:t>network</a:t>
                </a: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sp>
            <p:nvSpPr>
              <p:cNvPr id="2134" name="Line 352"/>
              <p:cNvSpPr>
                <a:spLocks noChangeShapeType="1"/>
              </p:cNvSpPr>
              <p:nvPr/>
            </p:nvSpPr>
            <p:spPr bwMode="auto">
              <a:xfrm>
                <a:off x="698" y="988"/>
                <a:ext cx="435" cy="3"/>
              </a:xfrm>
              <a:prstGeom prst="line">
                <a:avLst/>
              </a:prstGeom>
              <a:noFill/>
              <a:ln w="12700">
                <a:solidFill>
                  <a:schemeClr val="tx1"/>
                </a:solidFill>
                <a:round/>
                <a:headEnd/>
                <a:tailEnd/>
              </a:ln>
            </p:spPr>
            <p:txBody>
              <a:bodyPr wrap="none" anchor="ctr"/>
              <a:lstStyle/>
              <a:p>
                <a:endParaRPr lang="zh-CN" altLang="en-US"/>
              </a:p>
            </p:txBody>
          </p:sp>
          <p:sp>
            <p:nvSpPr>
              <p:cNvPr id="2135" name="Line 353"/>
              <p:cNvSpPr>
                <a:spLocks noChangeShapeType="1"/>
              </p:cNvSpPr>
              <p:nvPr/>
            </p:nvSpPr>
            <p:spPr bwMode="auto">
              <a:xfrm>
                <a:off x="704" y="1075"/>
                <a:ext cx="435" cy="3"/>
              </a:xfrm>
              <a:prstGeom prst="line">
                <a:avLst/>
              </a:prstGeom>
              <a:noFill/>
              <a:ln w="12700">
                <a:solidFill>
                  <a:schemeClr val="tx1"/>
                </a:solidFill>
                <a:round/>
                <a:headEnd/>
                <a:tailEnd/>
              </a:ln>
            </p:spPr>
            <p:txBody>
              <a:bodyPr wrap="none" anchor="ctr"/>
              <a:lstStyle/>
              <a:p>
                <a:endParaRPr lang="zh-CN" altLang="en-US"/>
              </a:p>
            </p:txBody>
          </p:sp>
          <p:sp>
            <p:nvSpPr>
              <p:cNvPr id="2136" name="Line 354"/>
              <p:cNvSpPr>
                <a:spLocks noChangeShapeType="1"/>
              </p:cNvSpPr>
              <p:nvPr/>
            </p:nvSpPr>
            <p:spPr bwMode="auto">
              <a:xfrm>
                <a:off x="704" y="1162"/>
                <a:ext cx="435" cy="3"/>
              </a:xfrm>
              <a:prstGeom prst="line">
                <a:avLst/>
              </a:prstGeom>
              <a:noFill/>
              <a:ln w="12700">
                <a:solidFill>
                  <a:schemeClr val="tx1"/>
                </a:solidFill>
                <a:round/>
                <a:headEnd/>
                <a:tailEnd/>
              </a:ln>
            </p:spPr>
            <p:txBody>
              <a:bodyPr wrap="none" anchor="ctr"/>
              <a:lstStyle/>
              <a:p>
                <a:endParaRPr lang="zh-CN" altLang="en-US"/>
              </a:p>
            </p:txBody>
          </p:sp>
          <p:sp>
            <p:nvSpPr>
              <p:cNvPr id="2137" name="Line 355"/>
              <p:cNvSpPr>
                <a:spLocks noChangeShapeType="1"/>
              </p:cNvSpPr>
              <p:nvPr/>
            </p:nvSpPr>
            <p:spPr bwMode="auto">
              <a:xfrm>
                <a:off x="703" y="890"/>
                <a:ext cx="408" cy="0"/>
              </a:xfrm>
              <a:prstGeom prst="line">
                <a:avLst/>
              </a:prstGeom>
              <a:noFill/>
              <a:ln w="9525">
                <a:solidFill>
                  <a:schemeClr val="tx1"/>
                </a:solidFill>
                <a:round/>
                <a:headEnd/>
                <a:tailEnd/>
              </a:ln>
            </p:spPr>
            <p:txBody>
              <a:bodyPr/>
              <a:lstStyle/>
              <a:p>
                <a:endParaRPr lang="zh-CN" altLang="en-US"/>
              </a:p>
            </p:txBody>
          </p:sp>
        </p:grpSp>
        <p:grpSp>
          <p:nvGrpSpPr>
            <p:cNvPr id="2115" name="Group 356"/>
            <p:cNvGrpSpPr>
              <a:grpSpLocks/>
            </p:cNvGrpSpPr>
            <p:nvPr/>
          </p:nvGrpSpPr>
          <p:grpSpPr bwMode="auto">
            <a:xfrm>
              <a:off x="2730" y="2886"/>
              <a:ext cx="513" cy="442"/>
              <a:chOff x="1701" y="1026"/>
              <a:chExt cx="513" cy="442"/>
            </a:xfrm>
          </p:grpSpPr>
          <p:sp>
            <p:nvSpPr>
              <p:cNvPr id="2126" name="Text Box 357"/>
              <p:cNvSpPr txBox="1">
                <a:spLocks noChangeArrowheads="1"/>
              </p:cNvSpPr>
              <p:nvPr/>
            </p:nvSpPr>
            <p:spPr bwMode="auto">
              <a:xfrm>
                <a:off x="1701" y="1026"/>
                <a:ext cx="513" cy="442"/>
              </a:xfrm>
              <a:prstGeom prst="rect">
                <a:avLst/>
              </a:prstGeom>
              <a:noFill/>
              <a:ln w="9525">
                <a:noFill/>
                <a:miter lim="800000"/>
                <a:headEnd/>
                <a:tailEnd/>
              </a:ln>
            </p:spPr>
            <p:txBody>
              <a:bodyPr>
                <a:spAutoFit/>
              </a:bodyPr>
              <a:lstStyle/>
              <a:p>
                <a:pPr algn="ctr" eaLnBrk="0" hangingPunct="0"/>
                <a:endParaRPr lang="en-US" altLang="zh-CN" sz="1000">
                  <a:latin typeface="Comic Sans MS" pitchFamily="66" charset="0"/>
                </a:endParaRPr>
              </a:p>
              <a:p>
                <a:pPr algn="ctr" eaLnBrk="0" hangingPunct="0"/>
                <a:endParaRPr lang="en-US" altLang="zh-CN" sz="1000">
                  <a:latin typeface="Comic Sans MS" pitchFamily="66" charset="0"/>
                </a:endParaRPr>
              </a:p>
              <a:p>
                <a:pPr algn="ctr" eaLnBrk="0" hangingPunct="0"/>
                <a:r>
                  <a:rPr lang="en-US" altLang="zh-CN" sz="1000">
                    <a:latin typeface="Comic Sans MS" pitchFamily="66" charset="0"/>
                  </a:rPr>
                  <a:t>802.3</a:t>
                </a:r>
              </a:p>
              <a:p>
                <a:pPr algn="ctr" eaLnBrk="0" hangingPunct="0"/>
                <a:r>
                  <a:rPr lang="en-US" altLang="zh-CN" sz="1000">
                    <a:latin typeface="Comic Sans MS" pitchFamily="66" charset="0"/>
                  </a:rPr>
                  <a:t>physical</a:t>
                </a:r>
                <a:endParaRPr lang="en-US" altLang="zh-CN" sz="2400">
                  <a:latin typeface="Times New Roman" pitchFamily="18" charset="0"/>
                </a:endParaRPr>
              </a:p>
            </p:txBody>
          </p:sp>
          <p:grpSp>
            <p:nvGrpSpPr>
              <p:cNvPr id="2127" name="Group 358"/>
              <p:cNvGrpSpPr>
                <a:grpSpLocks/>
              </p:cNvGrpSpPr>
              <p:nvPr/>
            </p:nvGrpSpPr>
            <p:grpSpPr bwMode="auto">
              <a:xfrm>
                <a:off x="1736" y="1253"/>
                <a:ext cx="445" cy="205"/>
                <a:chOff x="1736" y="1253"/>
                <a:chExt cx="445" cy="205"/>
              </a:xfrm>
            </p:grpSpPr>
            <p:sp>
              <p:nvSpPr>
                <p:cNvPr id="2128" name="Rectangle 359"/>
                <p:cNvSpPr>
                  <a:spLocks noChangeArrowheads="1"/>
                </p:cNvSpPr>
                <p:nvPr/>
              </p:nvSpPr>
              <p:spPr bwMode="auto">
                <a:xfrm>
                  <a:off x="1746" y="1253"/>
                  <a:ext cx="435" cy="205"/>
                </a:xfrm>
                <a:prstGeom prst="rect">
                  <a:avLst/>
                </a:prstGeom>
                <a:noFill/>
                <a:ln w="12700">
                  <a:solidFill>
                    <a:schemeClr val="tx1"/>
                  </a:solidFill>
                  <a:miter lim="800000"/>
                  <a:headEnd/>
                  <a:tailEnd/>
                </a:ln>
              </p:spPr>
              <p:txBody>
                <a:bodyPr wrap="none" anchor="ctr"/>
                <a:lstStyle/>
                <a:p>
                  <a:endParaRPr lang="zh-CN" altLang="en-US"/>
                </a:p>
              </p:txBody>
            </p:sp>
            <p:sp>
              <p:nvSpPr>
                <p:cNvPr id="2129" name="Line 360"/>
                <p:cNvSpPr>
                  <a:spLocks noChangeShapeType="1"/>
                </p:cNvSpPr>
                <p:nvPr/>
              </p:nvSpPr>
              <p:spPr bwMode="auto">
                <a:xfrm>
                  <a:off x="1736" y="1338"/>
                  <a:ext cx="435" cy="3"/>
                </a:xfrm>
                <a:prstGeom prst="line">
                  <a:avLst/>
                </a:prstGeom>
                <a:noFill/>
                <a:ln w="12700">
                  <a:solidFill>
                    <a:schemeClr val="tx1"/>
                  </a:solidFill>
                  <a:round/>
                  <a:headEnd/>
                  <a:tailEnd/>
                </a:ln>
              </p:spPr>
              <p:txBody>
                <a:bodyPr wrap="none" anchor="ctr"/>
                <a:lstStyle/>
                <a:p>
                  <a:endParaRPr lang="zh-CN" altLang="en-US"/>
                </a:p>
              </p:txBody>
            </p:sp>
          </p:grpSp>
        </p:grpSp>
        <p:grpSp>
          <p:nvGrpSpPr>
            <p:cNvPr id="2116" name="Group 361"/>
            <p:cNvGrpSpPr>
              <a:grpSpLocks/>
            </p:cNvGrpSpPr>
            <p:nvPr/>
          </p:nvGrpSpPr>
          <p:grpSpPr bwMode="auto">
            <a:xfrm>
              <a:off x="3152" y="2886"/>
              <a:ext cx="649" cy="442"/>
              <a:chOff x="1701" y="1026"/>
              <a:chExt cx="513" cy="442"/>
            </a:xfrm>
          </p:grpSpPr>
          <p:sp>
            <p:nvSpPr>
              <p:cNvPr id="2122" name="Text Box 362"/>
              <p:cNvSpPr txBox="1">
                <a:spLocks noChangeArrowheads="1"/>
              </p:cNvSpPr>
              <p:nvPr/>
            </p:nvSpPr>
            <p:spPr bwMode="auto">
              <a:xfrm>
                <a:off x="1701" y="1026"/>
                <a:ext cx="513" cy="442"/>
              </a:xfrm>
              <a:prstGeom prst="rect">
                <a:avLst/>
              </a:prstGeom>
              <a:noFill/>
              <a:ln w="9525">
                <a:noFill/>
                <a:miter lim="800000"/>
                <a:headEnd/>
                <a:tailEnd/>
              </a:ln>
            </p:spPr>
            <p:txBody>
              <a:bodyPr>
                <a:spAutoFit/>
              </a:bodyPr>
              <a:lstStyle/>
              <a:p>
                <a:pPr algn="ctr" eaLnBrk="0" hangingPunct="0"/>
                <a:endParaRPr lang="en-US" altLang="zh-CN" sz="1000">
                  <a:latin typeface="Comic Sans MS" pitchFamily="66" charset="0"/>
                </a:endParaRPr>
              </a:p>
              <a:p>
                <a:pPr algn="ctr" eaLnBrk="0" hangingPunct="0"/>
                <a:endParaRPr lang="en-US" altLang="zh-CN" sz="1000">
                  <a:latin typeface="Comic Sans MS" pitchFamily="66" charset="0"/>
                </a:endParaRPr>
              </a:p>
              <a:p>
                <a:pPr algn="ctr" eaLnBrk="0" hangingPunct="0"/>
                <a:r>
                  <a:rPr lang="en-US" altLang="zh-CN" sz="1000">
                    <a:latin typeface="Comic Sans MS" pitchFamily="66" charset="0"/>
                  </a:rPr>
                  <a:t>802.11</a:t>
                </a:r>
              </a:p>
              <a:p>
                <a:pPr algn="ctr" eaLnBrk="0" hangingPunct="0"/>
                <a:r>
                  <a:rPr lang="en-US" altLang="zh-CN" sz="1000">
                    <a:latin typeface="Comic Sans MS" pitchFamily="66" charset="0"/>
                  </a:rPr>
                  <a:t>802.11b</a:t>
                </a:r>
                <a:r>
                  <a:rPr lang="zh-CN" altLang="en-US" sz="1000">
                    <a:latin typeface="Comic Sans MS" pitchFamily="66" charset="0"/>
                  </a:rPr>
                  <a:t>物理层</a:t>
                </a:r>
                <a:endParaRPr lang="zh-CN" altLang="en-US" sz="2400">
                  <a:latin typeface="Times New Roman" pitchFamily="18" charset="0"/>
                </a:endParaRPr>
              </a:p>
            </p:txBody>
          </p:sp>
          <p:grpSp>
            <p:nvGrpSpPr>
              <p:cNvPr id="2123" name="Group 363"/>
              <p:cNvGrpSpPr>
                <a:grpSpLocks/>
              </p:cNvGrpSpPr>
              <p:nvPr/>
            </p:nvGrpSpPr>
            <p:grpSpPr bwMode="auto">
              <a:xfrm>
                <a:off x="1736" y="1253"/>
                <a:ext cx="445" cy="205"/>
                <a:chOff x="1736" y="1253"/>
                <a:chExt cx="445" cy="205"/>
              </a:xfrm>
            </p:grpSpPr>
            <p:sp>
              <p:nvSpPr>
                <p:cNvPr id="2124" name="Rectangle 364"/>
                <p:cNvSpPr>
                  <a:spLocks noChangeArrowheads="1"/>
                </p:cNvSpPr>
                <p:nvPr/>
              </p:nvSpPr>
              <p:spPr bwMode="auto">
                <a:xfrm>
                  <a:off x="1746" y="1253"/>
                  <a:ext cx="435" cy="205"/>
                </a:xfrm>
                <a:prstGeom prst="rect">
                  <a:avLst/>
                </a:prstGeom>
                <a:noFill/>
                <a:ln w="12700">
                  <a:solidFill>
                    <a:schemeClr val="tx1"/>
                  </a:solidFill>
                  <a:miter lim="800000"/>
                  <a:headEnd/>
                  <a:tailEnd/>
                </a:ln>
              </p:spPr>
              <p:txBody>
                <a:bodyPr wrap="none" anchor="ctr"/>
                <a:lstStyle/>
                <a:p>
                  <a:endParaRPr lang="zh-CN" altLang="en-US"/>
                </a:p>
              </p:txBody>
            </p:sp>
            <p:sp>
              <p:nvSpPr>
                <p:cNvPr id="2125" name="Line 365"/>
                <p:cNvSpPr>
                  <a:spLocks noChangeShapeType="1"/>
                </p:cNvSpPr>
                <p:nvPr/>
              </p:nvSpPr>
              <p:spPr bwMode="auto">
                <a:xfrm>
                  <a:off x="1736" y="1338"/>
                  <a:ext cx="435" cy="3"/>
                </a:xfrm>
                <a:prstGeom prst="line">
                  <a:avLst/>
                </a:prstGeom>
                <a:noFill/>
                <a:ln w="12700">
                  <a:solidFill>
                    <a:schemeClr val="tx1"/>
                  </a:solidFill>
                  <a:round/>
                  <a:headEnd/>
                  <a:tailEnd/>
                </a:ln>
              </p:spPr>
              <p:txBody>
                <a:bodyPr wrap="none" anchor="ctr"/>
                <a:lstStyle/>
                <a:p>
                  <a:endParaRPr lang="zh-CN" altLang="en-US"/>
                </a:p>
              </p:txBody>
            </p:sp>
          </p:grpSp>
        </p:grpSp>
        <p:grpSp>
          <p:nvGrpSpPr>
            <p:cNvPr id="2117" name="Group 366"/>
            <p:cNvGrpSpPr>
              <a:grpSpLocks/>
            </p:cNvGrpSpPr>
            <p:nvPr/>
          </p:nvGrpSpPr>
          <p:grpSpPr bwMode="auto">
            <a:xfrm>
              <a:off x="2290" y="2341"/>
              <a:ext cx="513" cy="442"/>
              <a:chOff x="1701" y="1026"/>
              <a:chExt cx="513" cy="442"/>
            </a:xfrm>
          </p:grpSpPr>
          <p:sp>
            <p:nvSpPr>
              <p:cNvPr id="2118" name="Text Box 367"/>
              <p:cNvSpPr txBox="1">
                <a:spLocks noChangeArrowheads="1"/>
              </p:cNvSpPr>
              <p:nvPr/>
            </p:nvSpPr>
            <p:spPr bwMode="auto">
              <a:xfrm>
                <a:off x="1701" y="1026"/>
                <a:ext cx="513" cy="442"/>
              </a:xfrm>
              <a:prstGeom prst="rect">
                <a:avLst/>
              </a:prstGeom>
              <a:noFill/>
              <a:ln w="9525">
                <a:noFill/>
                <a:miter lim="800000"/>
                <a:headEnd/>
                <a:tailEnd/>
              </a:ln>
            </p:spPr>
            <p:txBody>
              <a:bodyPr>
                <a:spAutoFit/>
              </a:bodyPr>
              <a:lstStyle/>
              <a:p>
                <a:pPr algn="ctr" eaLnBrk="0" hangingPunct="0"/>
                <a:endParaRPr lang="en-US" altLang="zh-CN" sz="1000">
                  <a:latin typeface="Comic Sans MS" pitchFamily="66" charset="0"/>
                </a:endParaRPr>
              </a:p>
              <a:p>
                <a:pPr algn="ctr" eaLnBrk="0" hangingPunct="0"/>
                <a:endParaRPr lang="en-US" altLang="zh-CN" sz="1000">
                  <a:latin typeface="Comic Sans MS" pitchFamily="66" charset="0"/>
                </a:endParaRPr>
              </a:p>
              <a:p>
                <a:pPr algn="ctr" eaLnBrk="0" hangingPunct="0"/>
                <a:r>
                  <a:rPr lang="en-US" altLang="zh-CN" sz="1000">
                    <a:latin typeface="Comic Sans MS" pitchFamily="66" charset="0"/>
                  </a:rPr>
                  <a:t>data link</a:t>
                </a:r>
              </a:p>
              <a:p>
                <a:pPr algn="ctr" eaLnBrk="0" hangingPunct="0"/>
                <a:r>
                  <a:rPr lang="en-US" altLang="zh-CN" sz="1000">
                    <a:latin typeface="Comic Sans MS" pitchFamily="66" charset="0"/>
                  </a:rPr>
                  <a:t>physical</a:t>
                </a:r>
                <a:endParaRPr lang="en-US" altLang="zh-CN" sz="2400">
                  <a:latin typeface="Times New Roman" pitchFamily="18" charset="0"/>
                </a:endParaRPr>
              </a:p>
            </p:txBody>
          </p:sp>
          <p:grpSp>
            <p:nvGrpSpPr>
              <p:cNvPr id="2119" name="Group 368"/>
              <p:cNvGrpSpPr>
                <a:grpSpLocks/>
              </p:cNvGrpSpPr>
              <p:nvPr/>
            </p:nvGrpSpPr>
            <p:grpSpPr bwMode="auto">
              <a:xfrm>
                <a:off x="1736" y="1253"/>
                <a:ext cx="445" cy="205"/>
                <a:chOff x="1736" y="1253"/>
                <a:chExt cx="445" cy="205"/>
              </a:xfrm>
            </p:grpSpPr>
            <p:sp>
              <p:nvSpPr>
                <p:cNvPr id="2120" name="Rectangle 369"/>
                <p:cNvSpPr>
                  <a:spLocks noChangeArrowheads="1"/>
                </p:cNvSpPr>
                <p:nvPr/>
              </p:nvSpPr>
              <p:spPr bwMode="auto">
                <a:xfrm>
                  <a:off x="1746" y="1253"/>
                  <a:ext cx="435" cy="205"/>
                </a:xfrm>
                <a:prstGeom prst="rect">
                  <a:avLst/>
                </a:prstGeom>
                <a:noFill/>
                <a:ln w="12700">
                  <a:solidFill>
                    <a:schemeClr val="tx1"/>
                  </a:solidFill>
                  <a:miter lim="800000"/>
                  <a:headEnd/>
                  <a:tailEnd/>
                </a:ln>
              </p:spPr>
              <p:txBody>
                <a:bodyPr wrap="none" anchor="ctr"/>
                <a:lstStyle/>
                <a:p>
                  <a:endParaRPr lang="zh-CN" altLang="en-US"/>
                </a:p>
              </p:txBody>
            </p:sp>
            <p:sp>
              <p:nvSpPr>
                <p:cNvPr id="2121" name="Line 370"/>
                <p:cNvSpPr>
                  <a:spLocks noChangeShapeType="1"/>
                </p:cNvSpPr>
                <p:nvPr/>
              </p:nvSpPr>
              <p:spPr bwMode="auto">
                <a:xfrm>
                  <a:off x="1736" y="1338"/>
                  <a:ext cx="435" cy="3"/>
                </a:xfrm>
                <a:prstGeom prst="line">
                  <a:avLst/>
                </a:prstGeom>
                <a:noFill/>
                <a:ln w="12700">
                  <a:solidFill>
                    <a:schemeClr val="tx1"/>
                  </a:solidFill>
                  <a:round/>
                  <a:headEnd/>
                  <a:tailEnd/>
                </a:ln>
              </p:spPr>
              <p:txBody>
                <a:bodyPr wrap="none" anchor="ctr"/>
                <a:lstStyle/>
                <a:p>
                  <a:endParaRPr lang="zh-CN" altLang="en-US"/>
                </a:p>
              </p:txBody>
            </p:sp>
          </p:grpSp>
        </p:grpSp>
        <p:graphicFrame>
          <p:nvGraphicFramePr>
            <p:cNvPr id="2054" name="Object 371"/>
            <p:cNvGraphicFramePr>
              <a:graphicFrameLocks noChangeAspect="1"/>
            </p:cNvGraphicFramePr>
            <p:nvPr/>
          </p:nvGraphicFramePr>
          <p:xfrm>
            <a:off x="3833" y="3203"/>
            <a:ext cx="227" cy="96"/>
          </p:xfrm>
          <a:graphic>
            <a:graphicData uri="http://schemas.openxmlformats.org/presentationml/2006/ole">
              <mc:AlternateContent xmlns:mc="http://schemas.openxmlformats.org/markup-compatibility/2006">
                <mc:Choice xmlns:v="urn:schemas-microsoft-com:vml" Requires="v">
                  <p:oleObj spid="_x0000_s2220" name="Visio" r:id="rId16" imgW="718515" imgH="661213" progId="Visio.Drawing.11">
                    <p:embed/>
                  </p:oleObj>
                </mc:Choice>
                <mc:Fallback>
                  <p:oleObj name="Visio" r:id="rId16" imgW="718515" imgH="661213" progId="Visio.Drawing.11">
                    <p:embed/>
                    <p:pic>
                      <p:nvPicPr>
                        <p:cNvPr id="0" name="Object 37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33" y="3203"/>
                          <a:ext cx="227"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83318" name="Line 374"/>
          <p:cNvSpPr>
            <a:spLocks noChangeShapeType="1"/>
          </p:cNvSpPr>
          <p:nvPr/>
        </p:nvSpPr>
        <p:spPr bwMode="auto">
          <a:xfrm>
            <a:off x="1042988" y="2862263"/>
            <a:ext cx="0" cy="720725"/>
          </a:xfrm>
          <a:prstGeom prst="line">
            <a:avLst/>
          </a:prstGeom>
          <a:noFill/>
          <a:ln w="57150">
            <a:solidFill>
              <a:srgbClr val="C85295"/>
            </a:solidFill>
            <a:round/>
            <a:headEnd/>
            <a:tailEnd/>
          </a:ln>
        </p:spPr>
        <p:txBody>
          <a:bodyPr/>
          <a:lstStyle/>
          <a:p>
            <a:endParaRPr lang="zh-CN" altLang="en-US"/>
          </a:p>
        </p:txBody>
      </p:sp>
      <p:sp>
        <p:nvSpPr>
          <p:cNvPr id="83319" name="Line 375"/>
          <p:cNvSpPr>
            <a:spLocks noChangeShapeType="1"/>
          </p:cNvSpPr>
          <p:nvPr/>
        </p:nvSpPr>
        <p:spPr bwMode="auto">
          <a:xfrm>
            <a:off x="1042988" y="3582988"/>
            <a:ext cx="792162" cy="0"/>
          </a:xfrm>
          <a:prstGeom prst="line">
            <a:avLst/>
          </a:prstGeom>
          <a:noFill/>
          <a:ln w="57150">
            <a:solidFill>
              <a:srgbClr val="C85295"/>
            </a:solidFill>
            <a:round/>
            <a:headEnd/>
            <a:tailEnd/>
          </a:ln>
        </p:spPr>
        <p:txBody>
          <a:bodyPr/>
          <a:lstStyle/>
          <a:p>
            <a:endParaRPr lang="zh-CN" altLang="en-US"/>
          </a:p>
        </p:txBody>
      </p:sp>
      <p:sp>
        <p:nvSpPr>
          <p:cNvPr id="83320" name="Line 376"/>
          <p:cNvSpPr>
            <a:spLocks noChangeShapeType="1"/>
          </p:cNvSpPr>
          <p:nvPr/>
        </p:nvSpPr>
        <p:spPr bwMode="auto">
          <a:xfrm>
            <a:off x="1835150" y="3367088"/>
            <a:ext cx="0" cy="215900"/>
          </a:xfrm>
          <a:prstGeom prst="line">
            <a:avLst/>
          </a:prstGeom>
          <a:noFill/>
          <a:ln w="57150">
            <a:solidFill>
              <a:srgbClr val="C85295"/>
            </a:solidFill>
            <a:round/>
            <a:headEnd/>
            <a:tailEnd/>
          </a:ln>
        </p:spPr>
        <p:txBody>
          <a:bodyPr/>
          <a:lstStyle/>
          <a:p>
            <a:endParaRPr lang="zh-CN" altLang="en-US"/>
          </a:p>
        </p:txBody>
      </p:sp>
      <p:sp>
        <p:nvSpPr>
          <p:cNvPr id="83321" name="Line 377"/>
          <p:cNvSpPr>
            <a:spLocks noChangeShapeType="1"/>
          </p:cNvSpPr>
          <p:nvPr/>
        </p:nvSpPr>
        <p:spPr bwMode="auto">
          <a:xfrm>
            <a:off x="1835150" y="3367088"/>
            <a:ext cx="504825" cy="0"/>
          </a:xfrm>
          <a:prstGeom prst="line">
            <a:avLst/>
          </a:prstGeom>
          <a:noFill/>
          <a:ln w="57150">
            <a:solidFill>
              <a:srgbClr val="C85295"/>
            </a:solidFill>
            <a:round/>
            <a:headEnd/>
            <a:tailEnd/>
          </a:ln>
        </p:spPr>
        <p:txBody>
          <a:bodyPr/>
          <a:lstStyle/>
          <a:p>
            <a:endParaRPr lang="zh-CN" altLang="en-US"/>
          </a:p>
        </p:txBody>
      </p:sp>
      <p:sp>
        <p:nvSpPr>
          <p:cNvPr id="83322" name="Line 378"/>
          <p:cNvSpPr>
            <a:spLocks noChangeShapeType="1"/>
          </p:cNvSpPr>
          <p:nvPr/>
        </p:nvSpPr>
        <p:spPr bwMode="auto">
          <a:xfrm>
            <a:off x="2339975" y="3367088"/>
            <a:ext cx="0" cy="215900"/>
          </a:xfrm>
          <a:prstGeom prst="line">
            <a:avLst/>
          </a:prstGeom>
          <a:noFill/>
          <a:ln w="57150">
            <a:solidFill>
              <a:srgbClr val="C85295"/>
            </a:solidFill>
            <a:round/>
            <a:headEnd/>
            <a:tailEnd/>
          </a:ln>
        </p:spPr>
        <p:txBody>
          <a:bodyPr/>
          <a:lstStyle/>
          <a:p>
            <a:endParaRPr lang="zh-CN" altLang="en-US"/>
          </a:p>
        </p:txBody>
      </p:sp>
      <p:sp>
        <p:nvSpPr>
          <p:cNvPr id="83323" name="Line 379"/>
          <p:cNvSpPr>
            <a:spLocks noChangeShapeType="1"/>
          </p:cNvSpPr>
          <p:nvPr/>
        </p:nvSpPr>
        <p:spPr bwMode="auto">
          <a:xfrm>
            <a:off x="2339975" y="3582988"/>
            <a:ext cx="647700" cy="0"/>
          </a:xfrm>
          <a:prstGeom prst="line">
            <a:avLst/>
          </a:prstGeom>
          <a:noFill/>
          <a:ln w="57150">
            <a:solidFill>
              <a:srgbClr val="C85295"/>
            </a:solidFill>
            <a:round/>
            <a:headEnd/>
            <a:tailEnd/>
          </a:ln>
        </p:spPr>
        <p:txBody>
          <a:bodyPr/>
          <a:lstStyle/>
          <a:p>
            <a:endParaRPr lang="zh-CN" altLang="en-US"/>
          </a:p>
        </p:txBody>
      </p:sp>
      <p:sp>
        <p:nvSpPr>
          <p:cNvPr id="83324" name="Line 380"/>
          <p:cNvSpPr>
            <a:spLocks noChangeShapeType="1"/>
          </p:cNvSpPr>
          <p:nvPr/>
        </p:nvSpPr>
        <p:spPr bwMode="auto">
          <a:xfrm>
            <a:off x="2987675" y="3222625"/>
            <a:ext cx="0" cy="360363"/>
          </a:xfrm>
          <a:prstGeom prst="line">
            <a:avLst/>
          </a:prstGeom>
          <a:noFill/>
          <a:ln w="57150">
            <a:solidFill>
              <a:srgbClr val="C85295"/>
            </a:solidFill>
            <a:round/>
            <a:headEnd/>
            <a:tailEnd/>
          </a:ln>
        </p:spPr>
        <p:txBody>
          <a:bodyPr/>
          <a:lstStyle/>
          <a:p>
            <a:endParaRPr lang="zh-CN" altLang="en-US"/>
          </a:p>
        </p:txBody>
      </p:sp>
      <p:sp>
        <p:nvSpPr>
          <p:cNvPr id="83325" name="Line 381"/>
          <p:cNvSpPr>
            <a:spLocks noChangeShapeType="1"/>
          </p:cNvSpPr>
          <p:nvPr/>
        </p:nvSpPr>
        <p:spPr bwMode="auto">
          <a:xfrm>
            <a:off x="2987675" y="3222625"/>
            <a:ext cx="433388" cy="0"/>
          </a:xfrm>
          <a:prstGeom prst="line">
            <a:avLst/>
          </a:prstGeom>
          <a:noFill/>
          <a:ln w="57150">
            <a:solidFill>
              <a:srgbClr val="C85295"/>
            </a:solidFill>
            <a:round/>
            <a:headEnd/>
            <a:tailEnd/>
          </a:ln>
        </p:spPr>
        <p:txBody>
          <a:bodyPr/>
          <a:lstStyle/>
          <a:p>
            <a:endParaRPr lang="zh-CN" altLang="en-US"/>
          </a:p>
        </p:txBody>
      </p:sp>
      <p:sp>
        <p:nvSpPr>
          <p:cNvPr id="83326" name="Line 382"/>
          <p:cNvSpPr>
            <a:spLocks noChangeShapeType="1"/>
          </p:cNvSpPr>
          <p:nvPr/>
        </p:nvSpPr>
        <p:spPr bwMode="auto">
          <a:xfrm>
            <a:off x="3419475" y="3222625"/>
            <a:ext cx="0" cy="1512888"/>
          </a:xfrm>
          <a:prstGeom prst="line">
            <a:avLst/>
          </a:prstGeom>
          <a:noFill/>
          <a:ln w="57150">
            <a:solidFill>
              <a:srgbClr val="C85295"/>
            </a:solidFill>
            <a:round/>
            <a:headEnd/>
            <a:tailEnd/>
          </a:ln>
        </p:spPr>
        <p:txBody>
          <a:bodyPr/>
          <a:lstStyle/>
          <a:p>
            <a:endParaRPr lang="zh-CN" altLang="en-US"/>
          </a:p>
        </p:txBody>
      </p:sp>
      <p:sp>
        <p:nvSpPr>
          <p:cNvPr id="83327" name="Line 383"/>
          <p:cNvSpPr>
            <a:spLocks noChangeShapeType="1"/>
          </p:cNvSpPr>
          <p:nvPr/>
        </p:nvSpPr>
        <p:spPr bwMode="auto">
          <a:xfrm>
            <a:off x="3419475" y="4735513"/>
            <a:ext cx="431800" cy="0"/>
          </a:xfrm>
          <a:prstGeom prst="line">
            <a:avLst/>
          </a:prstGeom>
          <a:noFill/>
          <a:ln w="57150">
            <a:solidFill>
              <a:srgbClr val="C85295"/>
            </a:solidFill>
            <a:round/>
            <a:headEnd/>
            <a:tailEnd/>
          </a:ln>
        </p:spPr>
        <p:txBody>
          <a:bodyPr/>
          <a:lstStyle/>
          <a:p>
            <a:endParaRPr lang="zh-CN" altLang="en-US"/>
          </a:p>
        </p:txBody>
      </p:sp>
      <p:sp>
        <p:nvSpPr>
          <p:cNvPr id="83328" name="Line 384"/>
          <p:cNvSpPr>
            <a:spLocks noChangeShapeType="1"/>
          </p:cNvSpPr>
          <p:nvPr/>
        </p:nvSpPr>
        <p:spPr bwMode="auto">
          <a:xfrm>
            <a:off x="3851275" y="4519613"/>
            <a:ext cx="0" cy="215900"/>
          </a:xfrm>
          <a:prstGeom prst="line">
            <a:avLst/>
          </a:prstGeom>
          <a:noFill/>
          <a:ln w="57150">
            <a:solidFill>
              <a:srgbClr val="C85295"/>
            </a:solidFill>
            <a:round/>
            <a:headEnd/>
            <a:tailEnd/>
          </a:ln>
        </p:spPr>
        <p:txBody>
          <a:bodyPr/>
          <a:lstStyle/>
          <a:p>
            <a:endParaRPr lang="zh-CN" altLang="en-US"/>
          </a:p>
        </p:txBody>
      </p:sp>
      <p:sp>
        <p:nvSpPr>
          <p:cNvPr id="83329" name="Line 385"/>
          <p:cNvSpPr>
            <a:spLocks noChangeShapeType="1"/>
          </p:cNvSpPr>
          <p:nvPr/>
        </p:nvSpPr>
        <p:spPr bwMode="auto">
          <a:xfrm>
            <a:off x="3851275" y="4519613"/>
            <a:ext cx="361950" cy="0"/>
          </a:xfrm>
          <a:prstGeom prst="line">
            <a:avLst/>
          </a:prstGeom>
          <a:noFill/>
          <a:ln w="57150">
            <a:solidFill>
              <a:srgbClr val="C85295"/>
            </a:solidFill>
            <a:round/>
            <a:headEnd/>
            <a:tailEnd/>
          </a:ln>
        </p:spPr>
        <p:txBody>
          <a:bodyPr/>
          <a:lstStyle/>
          <a:p>
            <a:endParaRPr lang="zh-CN" altLang="en-US"/>
          </a:p>
        </p:txBody>
      </p:sp>
      <p:sp>
        <p:nvSpPr>
          <p:cNvPr id="83330" name="Line 386"/>
          <p:cNvSpPr>
            <a:spLocks noChangeShapeType="1"/>
          </p:cNvSpPr>
          <p:nvPr/>
        </p:nvSpPr>
        <p:spPr bwMode="auto">
          <a:xfrm>
            <a:off x="4211638" y="4519613"/>
            <a:ext cx="0" cy="1079500"/>
          </a:xfrm>
          <a:prstGeom prst="line">
            <a:avLst/>
          </a:prstGeom>
          <a:noFill/>
          <a:ln w="57150">
            <a:solidFill>
              <a:srgbClr val="C85295"/>
            </a:solidFill>
            <a:round/>
            <a:headEnd/>
            <a:tailEnd/>
          </a:ln>
        </p:spPr>
        <p:txBody>
          <a:bodyPr/>
          <a:lstStyle/>
          <a:p>
            <a:endParaRPr lang="zh-CN" altLang="en-US"/>
          </a:p>
        </p:txBody>
      </p:sp>
      <p:sp>
        <p:nvSpPr>
          <p:cNvPr id="83331" name="Line 387"/>
          <p:cNvSpPr>
            <a:spLocks noChangeShapeType="1"/>
          </p:cNvSpPr>
          <p:nvPr/>
        </p:nvSpPr>
        <p:spPr bwMode="auto">
          <a:xfrm>
            <a:off x="4211638" y="5599113"/>
            <a:ext cx="431800" cy="0"/>
          </a:xfrm>
          <a:prstGeom prst="line">
            <a:avLst/>
          </a:prstGeom>
          <a:noFill/>
          <a:ln w="57150">
            <a:solidFill>
              <a:srgbClr val="C85295"/>
            </a:solidFill>
            <a:round/>
            <a:headEnd/>
            <a:tailEnd/>
          </a:ln>
        </p:spPr>
        <p:txBody>
          <a:bodyPr/>
          <a:lstStyle/>
          <a:p>
            <a:endParaRPr lang="zh-CN" altLang="en-US"/>
          </a:p>
        </p:txBody>
      </p:sp>
      <p:sp>
        <p:nvSpPr>
          <p:cNvPr id="83332" name="Line 388"/>
          <p:cNvSpPr>
            <a:spLocks noChangeShapeType="1"/>
          </p:cNvSpPr>
          <p:nvPr/>
        </p:nvSpPr>
        <p:spPr bwMode="auto">
          <a:xfrm>
            <a:off x="4643438" y="5383213"/>
            <a:ext cx="865187" cy="0"/>
          </a:xfrm>
          <a:prstGeom prst="line">
            <a:avLst/>
          </a:prstGeom>
          <a:noFill/>
          <a:ln w="57150">
            <a:solidFill>
              <a:srgbClr val="C85295"/>
            </a:solidFill>
            <a:round/>
            <a:headEnd/>
            <a:tailEnd/>
          </a:ln>
        </p:spPr>
        <p:txBody>
          <a:bodyPr/>
          <a:lstStyle/>
          <a:p>
            <a:endParaRPr lang="zh-CN" altLang="en-US"/>
          </a:p>
        </p:txBody>
      </p:sp>
      <p:sp>
        <p:nvSpPr>
          <p:cNvPr id="83333" name="Line 389"/>
          <p:cNvSpPr>
            <a:spLocks noChangeShapeType="1"/>
          </p:cNvSpPr>
          <p:nvPr/>
        </p:nvSpPr>
        <p:spPr bwMode="auto">
          <a:xfrm>
            <a:off x="4643438" y="5383213"/>
            <a:ext cx="0" cy="215900"/>
          </a:xfrm>
          <a:prstGeom prst="line">
            <a:avLst/>
          </a:prstGeom>
          <a:noFill/>
          <a:ln w="57150">
            <a:solidFill>
              <a:srgbClr val="C85295"/>
            </a:solidFill>
            <a:round/>
            <a:headEnd/>
            <a:tailEnd/>
          </a:ln>
        </p:spPr>
        <p:txBody>
          <a:bodyPr/>
          <a:lstStyle/>
          <a:p>
            <a:endParaRPr lang="zh-CN" altLang="en-US"/>
          </a:p>
        </p:txBody>
      </p:sp>
      <p:sp>
        <p:nvSpPr>
          <p:cNvPr id="83334" name="Line 390"/>
          <p:cNvSpPr>
            <a:spLocks noChangeShapeType="1"/>
          </p:cNvSpPr>
          <p:nvPr/>
        </p:nvSpPr>
        <p:spPr bwMode="auto">
          <a:xfrm>
            <a:off x="5508625" y="5383213"/>
            <a:ext cx="0" cy="215900"/>
          </a:xfrm>
          <a:prstGeom prst="line">
            <a:avLst/>
          </a:prstGeom>
          <a:noFill/>
          <a:ln w="57150">
            <a:solidFill>
              <a:srgbClr val="C85295"/>
            </a:solidFill>
            <a:round/>
            <a:headEnd/>
            <a:tailEnd/>
          </a:ln>
        </p:spPr>
        <p:txBody>
          <a:bodyPr/>
          <a:lstStyle/>
          <a:p>
            <a:endParaRPr lang="zh-CN" altLang="en-US"/>
          </a:p>
        </p:txBody>
      </p:sp>
      <p:sp>
        <p:nvSpPr>
          <p:cNvPr id="83335" name="Line 391"/>
          <p:cNvSpPr>
            <a:spLocks noChangeShapeType="1"/>
          </p:cNvSpPr>
          <p:nvPr/>
        </p:nvSpPr>
        <p:spPr bwMode="auto">
          <a:xfrm>
            <a:off x="5508625" y="5599113"/>
            <a:ext cx="1150938" cy="0"/>
          </a:xfrm>
          <a:prstGeom prst="line">
            <a:avLst/>
          </a:prstGeom>
          <a:noFill/>
          <a:ln w="57150">
            <a:solidFill>
              <a:srgbClr val="C85295"/>
            </a:solidFill>
            <a:round/>
            <a:headEnd/>
            <a:tailEnd/>
          </a:ln>
        </p:spPr>
        <p:txBody>
          <a:bodyPr/>
          <a:lstStyle/>
          <a:p>
            <a:endParaRPr lang="zh-CN" altLang="en-US"/>
          </a:p>
        </p:txBody>
      </p:sp>
      <p:sp>
        <p:nvSpPr>
          <p:cNvPr id="83336" name="Line 392"/>
          <p:cNvSpPr>
            <a:spLocks noChangeShapeType="1"/>
          </p:cNvSpPr>
          <p:nvPr/>
        </p:nvSpPr>
        <p:spPr bwMode="auto">
          <a:xfrm>
            <a:off x="6659563" y="4951413"/>
            <a:ext cx="0" cy="647700"/>
          </a:xfrm>
          <a:prstGeom prst="line">
            <a:avLst/>
          </a:prstGeom>
          <a:noFill/>
          <a:ln w="57150">
            <a:solidFill>
              <a:srgbClr val="C85295"/>
            </a:solidFill>
            <a:round/>
            <a:headEnd/>
            <a:tailEnd/>
          </a:ln>
        </p:spPr>
        <p:txBody>
          <a:bodyPr/>
          <a:lstStyle/>
          <a:p>
            <a:endParaRPr lang="zh-CN" altLang="en-US"/>
          </a:p>
        </p:txBody>
      </p:sp>
      <p:sp>
        <p:nvSpPr>
          <p:cNvPr id="2079" name="Rectangle 393"/>
          <p:cNvSpPr>
            <a:spLocks noChangeArrowheads="1"/>
          </p:cNvSpPr>
          <p:nvPr/>
        </p:nvSpPr>
        <p:spPr bwMode="auto">
          <a:xfrm>
            <a:off x="928662" y="549275"/>
            <a:ext cx="8215338" cy="1127125"/>
          </a:xfrm>
          <a:prstGeom prst="rect">
            <a:avLst/>
          </a:prstGeom>
          <a:noFill/>
          <a:ln w="9525">
            <a:noFill/>
            <a:miter lim="800000"/>
            <a:headEnd/>
            <a:tailEnd/>
          </a:ln>
        </p:spPr>
        <p:txBody>
          <a:bodyPr anchor="b"/>
          <a:lstStyle/>
          <a:p>
            <a:r>
              <a:rPr lang="en-US" altLang="zh-CN" sz="4400" b="1" dirty="0">
                <a:solidFill>
                  <a:schemeClr val="tx2"/>
                </a:solidFill>
              </a:rPr>
              <a:t>Internet</a:t>
            </a:r>
            <a:r>
              <a:rPr lang="zh-CN" altLang="en-US" sz="4400" b="1" dirty="0">
                <a:solidFill>
                  <a:schemeClr val="tx2"/>
                </a:solidFill>
              </a:rPr>
              <a:t>体系与数据流程示意图</a:t>
            </a:r>
          </a:p>
        </p:txBody>
      </p:sp>
      <p:sp>
        <p:nvSpPr>
          <p:cNvPr id="182" name="TextBox 181"/>
          <p:cNvSpPr txBox="1"/>
          <p:nvPr/>
        </p:nvSpPr>
        <p:spPr>
          <a:xfrm>
            <a:off x="285720" y="3643314"/>
            <a:ext cx="571504" cy="246221"/>
          </a:xfrm>
          <a:prstGeom prst="rect">
            <a:avLst/>
          </a:prstGeom>
          <a:noFill/>
        </p:spPr>
        <p:txBody>
          <a:bodyPr wrap="square" rtlCol="0">
            <a:spAutoFit/>
          </a:bodyPr>
          <a:lstStyle/>
          <a:p>
            <a:r>
              <a:rPr lang="en-US" altLang="zh-CN" sz="1000" b="1" dirty="0">
                <a:solidFill>
                  <a:srgbClr val="FF0000"/>
                </a:solidFill>
              </a:rPr>
              <a:t>host1</a:t>
            </a:r>
            <a:endParaRPr lang="zh-CN" altLang="en-US" sz="1000" b="1" dirty="0">
              <a:solidFill>
                <a:srgbClr val="FF0000"/>
              </a:solidFill>
            </a:endParaRPr>
          </a:p>
        </p:txBody>
      </p:sp>
      <p:sp>
        <p:nvSpPr>
          <p:cNvPr id="183" name="TextBox 182"/>
          <p:cNvSpPr txBox="1"/>
          <p:nvPr/>
        </p:nvSpPr>
        <p:spPr>
          <a:xfrm>
            <a:off x="6072198" y="4572008"/>
            <a:ext cx="571504" cy="246221"/>
          </a:xfrm>
          <a:prstGeom prst="rect">
            <a:avLst/>
          </a:prstGeom>
          <a:noFill/>
        </p:spPr>
        <p:txBody>
          <a:bodyPr wrap="square" rtlCol="0">
            <a:spAutoFit/>
          </a:bodyPr>
          <a:lstStyle/>
          <a:p>
            <a:r>
              <a:rPr lang="en-US" altLang="zh-CN" sz="1000" b="1" dirty="0">
                <a:solidFill>
                  <a:srgbClr val="FF0000"/>
                </a:solidFill>
              </a:rPr>
              <a:t>host2</a:t>
            </a:r>
            <a:endParaRPr lang="zh-CN" altLang="en-US" sz="1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3318"/>
                                        </p:tgtEl>
                                        <p:attrNameLst>
                                          <p:attrName>style.visibility</p:attrName>
                                        </p:attrNameLst>
                                      </p:cBhvr>
                                      <p:to>
                                        <p:strVal val="visible"/>
                                      </p:to>
                                    </p:set>
                                    <p:animEffect transition="in" filter="wipe(up)">
                                      <p:cBhvr>
                                        <p:cTn id="7" dur="500"/>
                                        <p:tgtEl>
                                          <p:spTgt spid="833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319"/>
                                        </p:tgtEl>
                                        <p:attrNameLst>
                                          <p:attrName>style.visibility</p:attrName>
                                        </p:attrNameLst>
                                      </p:cBhvr>
                                      <p:to>
                                        <p:strVal val="visible"/>
                                      </p:to>
                                    </p:set>
                                    <p:animEffect transition="in" filter="wipe(left)">
                                      <p:cBhvr>
                                        <p:cTn id="12" dur="500"/>
                                        <p:tgtEl>
                                          <p:spTgt spid="833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3320"/>
                                        </p:tgtEl>
                                        <p:attrNameLst>
                                          <p:attrName>style.visibility</p:attrName>
                                        </p:attrNameLst>
                                      </p:cBhvr>
                                      <p:to>
                                        <p:strVal val="visible"/>
                                      </p:to>
                                    </p:set>
                                    <p:animEffect transition="in" filter="wipe(down)">
                                      <p:cBhvr>
                                        <p:cTn id="17" dur="500"/>
                                        <p:tgtEl>
                                          <p:spTgt spid="83320"/>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83321"/>
                                        </p:tgtEl>
                                        <p:attrNameLst>
                                          <p:attrName>style.visibility</p:attrName>
                                        </p:attrNameLst>
                                      </p:cBhvr>
                                      <p:to>
                                        <p:strVal val="visible"/>
                                      </p:to>
                                    </p:set>
                                    <p:animEffect transition="in" filter="wipe(left)">
                                      <p:cBhvr>
                                        <p:cTn id="21" dur="500"/>
                                        <p:tgtEl>
                                          <p:spTgt spid="83321"/>
                                        </p:tgtEl>
                                      </p:cBhvr>
                                    </p:animEffect>
                                  </p:childTnLst>
                                </p:cTn>
                              </p:par>
                            </p:childTnLst>
                          </p:cTn>
                        </p:par>
                        <p:par>
                          <p:cTn id="22" fill="hold">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83322"/>
                                        </p:tgtEl>
                                        <p:attrNameLst>
                                          <p:attrName>style.visibility</p:attrName>
                                        </p:attrNameLst>
                                      </p:cBhvr>
                                      <p:to>
                                        <p:strVal val="visible"/>
                                      </p:to>
                                    </p:set>
                                    <p:animEffect transition="in" filter="wipe(up)">
                                      <p:cBhvr>
                                        <p:cTn id="25" dur="500"/>
                                        <p:tgtEl>
                                          <p:spTgt spid="8332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83323"/>
                                        </p:tgtEl>
                                        <p:attrNameLst>
                                          <p:attrName>style.visibility</p:attrName>
                                        </p:attrNameLst>
                                      </p:cBhvr>
                                      <p:to>
                                        <p:strVal val="visible"/>
                                      </p:to>
                                    </p:set>
                                    <p:animEffect transition="in" filter="wipe(left)">
                                      <p:cBhvr>
                                        <p:cTn id="30" dur="500"/>
                                        <p:tgtEl>
                                          <p:spTgt spid="8332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3324"/>
                                        </p:tgtEl>
                                        <p:attrNameLst>
                                          <p:attrName>style.visibility</p:attrName>
                                        </p:attrNameLst>
                                      </p:cBhvr>
                                      <p:to>
                                        <p:strVal val="visible"/>
                                      </p:to>
                                    </p:set>
                                    <p:animEffect transition="in" filter="wipe(down)">
                                      <p:cBhvr>
                                        <p:cTn id="35" dur="500"/>
                                        <p:tgtEl>
                                          <p:spTgt spid="83324"/>
                                        </p:tgtEl>
                                      </p:cBhvr>
                                    </p:animEffect>
                                  </p:childTnLst>
                                </p:cTn>
                              </p:par>
                            </p:childTnLst>
                          </p:cTn>
                        </p:par>
                        <p:par>
                          <p:cTn id="36" fill="hold">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83325"/>
                                        </p:tgtEl>
                                        <p:attrNameLst>
                                          <p:attrName>style.visibility</p:attrName>
                                        </p:attrNameLst>
                                      </p:cBhvr>
                                      <p:to>
                                        <p:strVal val="visible"/>
                                      </p:to>
                                    </p:set>
                                    <p:animEffect transition="in" filter="wipe(left)">
                                      <p:cBhvr>
                                        <p:cTn id="39" dur="500"/>
                                        <p:tgtEl>
                                          <p:spTgt spid="83325"/>
                                        </p:tgtEl>
                                      </p:cBhvr>
                                    </p:animEffect>
                                  </p:childTnLst>
                                </p:cTn>
                              </p:par>
                            </p:childTnLst>
                          </p:cTn>
                        </p:par>
                        <p:par>
                          <p:cTn id="40" fill="hold">
                            <p:stCondLst>
                              <p:cond delay="1000"/>
                            </p:stCondLst>
                            <p:childTnLst>
                              <p:par>
                                <p:cTn id="41" presetID="22" presetClass="entr" presetSubtype="1" fill="hold" grpId="0" nodeType="afterEffect">
                                  <p:stCondLst>
                                    <p:cond delay="0"/>
                                  </p:stCondLst>
                                  <p:childTnLst>
                                    <p:set>
                                      <p:cBhvr>
                                        <p:cTn id="42" dur="1" fill="hold">
                                          <p:stCondLst>
                                            <p:cond delay="0"/>
                                          </p:stCondLst>
                                        </p:cTn>
                                        <p:tgtEl>
                                          <p:spTgt spid="83326"/>
                                        </p:tgtEl>
                                        <p:attrNameLst>
                                          <p:attrName>style.visibility</p:attrName>
                                        </p:attrNameLst>
                                      </p:cBhvr>
                                      <p:to>
                                        <p:strVal val="visible"/>
                                      </p:to>
                                    </p:set>
                                    <p:animEffect transition="in" filter="wipe(up)">
                                      <p:cBhvr>
                                        <p:cTn id="43" dur="500"/>
                                        <p:tgtEl>
                                          <p:spTgt spid="83326"/>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83327"/>
                                        </p:tgtEl>
                                        <p:attrNameLst>
                                          <p:attrName>style.visibility</p:attrName>
                                        </p:attrNameLst>
                                      </p:cBhvr>
                                      <p:to>
                                        <p:strVal val="visible"/>
                                      </p:to>
                                    </p:set>
                                    <p:animEffect transition="in" filter="wipe(left)">
                                      <p:cBhvr>
                                        <p:cTn id="48" dur="500"/>
                                        <p:tgtEl>
                                          <p:spTgt spid="83327"/>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83328"/>
                                        </p:tgtEl>
                                        <p:attrNameLst>
                                          <p:attrName>style.visibility</p:attrName>
                                        </p:attrNameLst>
                                      </p:cBhvr>
                                      <p:to>
                                        <p:strVal val="visible"/>
                                      </p:to>
                                    </p:set>
                                    <p:animEffect transition="in" filter="wipe(down)">
                                      <p:cBhvr>
                                        <p:cTn id="53" dur="500"/>
                                        <p:tgtEl>
                                          <p:spTgt spid="83328"/>
                                        </p:tgtEl>
                                      </p:cBhvr>
                                    </p:animEffect>
                                  </p:childTnLst>
                                </p:cTn>
                              </p:par>
                            </p:childTnLst>
                          </p:cTn>
                        </p:par>
                        <p:par>
                          <p:cTn id="54" fill="hold">
                            <p:stCondLst>
                              <p:cond delay="500"/>
                            </p:stCondLst>
                            <p:childTnLst>
                              <p:par>
                                <p:cTn id="55" presetID="22" presetClass="entr" presetSubtype="8" fill="hold" grpId="0" nodeType="afterEffect">
                                  <p:stCondLst>
                                    <p:cond delay="0"/>
                                  </p:stCondLst>
                                  <p:childTnLst>
                                    <p:set>
                                      <p:cBhvr>
                                        <p:cTn id="56" dur="1" fill="hold">
                                          <p:stCondLst>
                                            <p:cond delay="0"/>
                                          </p:stCondLst>
                                        </p:cTn>
                                        <p:tgtEl>
                                          <p:spTgt spid="83329"/>
                                        </p:tgtEl>
                                        <p:attrNameLst>
                                          <p:attrName>style.visibility</p:attrName>
                                        </p:attrNameLst>
                                      </p:cBhvr>
                                      <p:to>
                                        <p:strVal val="visible"/>
                                      </p:to>
                                    </p:set>
                                    <p:animEffect transition="in" filter="wipe(left)">
                                      <p:cBhvr>
                                        <p:cTn id="57" dur="500"/>
                                        <p:tgtEl>
                                          <p:spTgt spid="83329"/>
                                        </p:tgtEl>
                                      </p:cBhvr>
                                    </p:animEffect>
                                  </p:childTnLst>
                                </p:cTn>
                              </p:par>
                            </p:childTnLst>
                          </p:cTn>
                        </p:par>
                        <p:par>
                          <p:cTn id="58" fill="hold">
                            <p:stCondLst>
                              <p:cond delay="1000"/>
                            </p:stCondLst>
                            <p:childTnLst>
                              <p:par>
                                <p:cTn id="59" presetID="22" presetClass="entr" presetSubtype="1" fill="hold" grpId="0" nodeType="afterEffect">
                                  <p:stCondLst>
                                    <p:cond delay="0"/>
                                  </p:stCondLst>
                                  <p:childTnLst>
                                    <p:set>
                                      <p:cBhvr>
                                        <p:cTn id="60" dur="1" fill="hold">
                                          <p:stCondLst>
                                            <p:cond delay="0"/>
                                          </p:stCondLst>
                                        </p:cTn>
                                        <p:tgtEl>
                                          <p:spTgt spid="83330"/>
                                        </p:tgtEl>
                                        <p:attrNameLst>
                                          <p:attrName>style.visibility</p:attrName>
                                        </p:attrNameLst>
                                      </p:cBhvr>
                                      <p:to>
                                        <p:strVal val="visible"/>
                                      </p:to>
                                    </p:set>
                                    <p:animEffect transition="in" filter="wipe(up)">
                                      <p:cBhvr>
                                        <p:cTn id="61" dur="500"/>
                                        <p:tgtEl>
                                          <p:spTgt spid="83330"/>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83331"/>
                                        </p:tgtEl>
                                        <p:attrNameLst>
                                          <p:attrName>style.visibility</p:attrName>
                                        </p:attrNameLst>
                                      </p:cBhvr>
                                      <p:to>
                                        <p:strVal val="visible"/>
                                      </p:to>
                                    </p:set>
                                    <p:animEffect transition="in" filter="wipe(left)">
                                      <p:cBhvr>
                                        <p:cTn id="66" dur="500"/>
                                        <p:tgtEl>
                                          <p:spTgt spid="83331"/>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83333"/>
                                        </p:tgtEl>
                                        <p:attrNameLst>
                                          <p:attrName>style.visibility</p:attrName>
                                        </p:attrNameLst>
                                      </p:cBhvr>
                                      <p:to>
                                        <p:strVal val="visible"/>
                                      </p:to>
                                    </p:set>
                                    <p:animEffect transition="in" filter="wipe(down)">
                                      <p:cBhvr>
                                        <p:cTn id="71" dur="500"/>
                                        <p:tgtEl>
                                          <p:spTgt spid="83333"/>
                                        </p:tgtEl>
                                      </p:cBhvr>
                                    </p:animEffect>
                                  </p:childTnLst>
                                </p:cTn>
                              </p:par>
                            </p:childTnLst>
                          </p:cTn>
                        </p:par>
                        <p:par>
                          <p:cTn id="72" fill="hold">
                            <p:stCondLst>
                              <p:cond delay="500"/>
                            </p:stCondLst>
                            <p:childTnLst>
                              <p:par>
                                <p:cTn id="73" presetID="22" presetClass="entr" presetSubtype="8" fill="hold" grpId="0" nodeType="afterEffect">
                                  <p:stCondLst>
                                    <p:cond delay="0"/>
                                  </p:stCondLst>
                                  <p:childTnLst>
                                    <p:set>
                                      <p:cBhvr>
                                        <p:cTn id="74" dur="1" fill="hold">
                                          <p:stCondLst>
                                            <p:cond delay="0"/>
                                          </p:stCondLst>
                                        </p:cTn>
                                        <p:tgtEl>
                                          <p:spTgt spid="83332"/>
                                        </p:tgtEl>
                                        <p:attrNameLst>
                                          <p:attrName>style.visibility</p:attrName>
                                        </p:attrNameLst>
                                      </p:cBhvr>
                                      <p:to>
                                        <p:strVal val="visible"/>
                                      </p:to>
                                    </p:set>
                                    <p:animEffect transition="in" filter="wipe(left)">
                                      <p:cBhvr>
                                        <p:cTn id="75" dur="500"/>
                                        <p:tgtEl>
                                          <p:spTgt spid="83332"/>
                                        </p:tgtEl>
                                      </p:cBhvr>
                                    </p:animEffect>
                                  </p:childTnLst>
                                </p:cTn>
                              </p:par>
                            </p:childTnLst>
                          </p:cTn>
                        </p:par>
                        <p:par>
                          <p:cTn id="76" fill="hold">
                            <p:stCondLst>
                              <p:cond delay="1000"/>
                            </p:stCondLst>
                            <p:childTnLst>
                              <p:par>
                                <p:cTn id="77" presetID="22" presetClass="entr" presetSubtype="1" fill="hold" grpId="0" nodeType="afterEffect">
                                  <p:stCondLst>
                                    <p:cond delay="0"/>
                                  </p:stCondLst>
                                  <p:childTnLst>
                                    <p:set>
                                      <p:cBhvr>
                                        <p:cTn id="78" dur="1" fill="hold">
                                          <p:stCondLst>
                                            <p:cond delay="0"/>
                                          </p:stCondLst>
                                        </p:cTn>
                                        <p:tgtEl>
                                          <p:spTgt spid="83334"/>
                                        </p:tgtEl>
                                        <p:attrNameLst>
                                          <p:attrName>style.visibility</p:attrName>
                                        </p:attrNameLst>
                                      </p:cBhvr>
                                      <p:to>
                                        <p:strVal val="visible"/>
                                      </p:to>
                                    </p:set>
                                    <p:animEffect transition="in" filter="wipe(up)">
                                      <p:cBhvr>
                                        <p:cTn id="79" dur="500"/>
                                        <p:tgtEl>
                                          <p:spTgt spid="83334"/>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grpId="0" nodeType="clickEffect">
                                  <p:stCondLst>
                                    <p:cond delay="0"/>
                                  </p:stCondLst>
                                  <p:childTnLst>
                                    <p:set>
                                      <p:cBhvr>
                                        <p:cTn id="83" dur="1" fill="hold">
                                          <p:stCondLst>
                                            <p:cond delay="0"/>
                                          </p:stCondLst>
                                        </p:cTn>
                                        <p:tgtEl>
                                          <p:spTgt spid="83335"/>
                                        </p:tgtEl>
                                        <p:attrNameLst>
                                          <p:attrName>style.visibility</p:attrName>
                                        </p:attrNameLst>
                                      </p:cBhvr>
                                      <p:to>
                                        <p:strVal val="visible"/>
                                      </p:to>
                                    </p:set>
                                    <p:animEffect transition="in" filter="wipe(left)">
                                      <p:cBhvr>
                                        <p:cTn id="84" dur="500"/>
                                        <p:tgtEl>
                                          <p:spTgt spid="83335"/>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83336"/>
                                        </p:tgtEl>
                                        <p:attrNameLst>
                                          <p:attrName>style.visibility</p:attrName>
                                        </p:attrNameLst>
                                      </p:cBhvr>
                                      <p:to>
                                        <p:strVal val="visible"/>
                                      </p:to>
                                    </p:set>
                                    <p:animEffect transition="in" filter="wipe(down)">
                                      <p:cBhvr>
                                        <p:cTn id="89" dur="500"/>
                                        <p:tgtEl>
                                          <p:spTgt spid="833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318" grpId="0" animBg="1"/>
      <p:bldP spid="83319" grpId="0" animBg="1"/>
      <p:bldP spid="83320" grpId="0" animBg="1"/>
      <p:bldP spid="83321" grpId="0" animBg="1"/>
      <p:bldP spid="83322" grpId="0" animBg="1"/>
      <p:bldP spid="83323" grpId="0" animBg="1"/>
      <p:bldP spid="83324" grpId="0" animBg="1"/>
      <p:bldP spid="83325" grpId="0" animBg="1"/>
      <p:bldP spid="83326" grpId="0" animBg="1"/>
      <p:bldP spid="83327" grpId="0" animBg="1"/>
      <p:bldP spid="83328" grpId="0" animBg="1"/>
      <p:bldP spid="83329" grpId="0" animBg="1"/>
      <p:bldP spid="83330" grpId="0" animBg="1"/>
      <p:bldP spid="83331" grpId="0" animBg="1"/>
      <p:bldP spid="83332" grpId="0" animBg="1"/>
      <p:bldP spid="83333" grpId="0" animBg="1"/>
      <p:bldP spid="83334" grpId="0" animBg="1"/>
      <p:bldP spid="83335" grpId="0" animBg="1"/>
      <p:bldP spid="8333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zh-CN" b="1" dirty="0"/>
              <a:t>2.5 OSI</a:t>
            </a:r>
            <a:r>
              <a:rPr lang="zh-CN" altLang="en-US" b="1" dirty="0"/>
              <a:t>与</a:t>
            </a:r>
            <a:r>
              <a:rPr lang="en-US" altLang="zh-CN" b="1" dirty="0"/>
              <a:t>TCP/IP</a:t>
            </a:r>
            <a:r>
              <a:rPr lang="zh-CN" altLang="en-US" b="1" dirty="0"/>
              <a:t>模型的比较</a:t>
            </a:r>
          </a:p>
        </p:txBody>
      </p:sp>
      <p:sp>
        <p:nvSpPr>
          <p:cNvPr id="40966" name="Text Box 6"/>
          <p:cNvSpPr txBox="1">
            <a:spLocks noChangeArrowheads="1"/>
          </p:cNvSpPr>
          <p:nvPr/>
        </p:nvSpPr>
        <p:spPr bwMode="auto">
          <a:xfrm>
            <a:off x="900113" y="2060575"/>
            <a:ext cx="7775575" cy="1311275"/>
          </a:xfrm>
          <a:prstGeom prst="rect">
            <a:avLst/>
          </a:prstGeom>
          <a:solidFill>
            <a:schemeClr val="accent2"/>
          </a:solidFill>
          <a:ln w="9525">
            <a:noFill/>
            <a:miter lim="800000"/>
            <a:headEnd/>
            <a:tailEnd/>
          </a:ln>
          <a:effectLst>
            <a:outerShdw dist="107763" dir="18900000" algn="ctr" rotWithShape="0">
              <a:schemeClr val="bg2">
                <a:alpha val="50000"/>
              </a:schemeClr>
            </a:outerShdw>
          </a:effectLst>
        </p:spPr>
        <p:txBody>
          <a:bodyPr>
            <a:spAutoFit/>
          </a:bodyPr>
          <a:lstStyle/>
          <a:p>
            <a:pPr>
              <a:spcBef>
                <a:spcPct val="50000"/>
              </a:spcBef>
              <a:defRPr/>
            </a:pPr>
            <a:r>
              <a:rPr lang="zh-CN" altLang="en-US" sz="2000" b="1" dirty="0"/>
              <a:t>相同点：</a:t>
            </a:r>
          </a:p>
          <a:p>
            <a:pPr>
              <a:spcBef>
                <a:spcPct val="50000"/>
              </a:spcBef>
              <a:defRPr/>
            </a:pPr>
            <a:r>
              <a:rPr lang="en-US" altLang="zh-CN" sz="2000" dirty="0">
                <a:latin typeface="宋体" pitchFamily="2" charset="-122"/>
              </a:rPr>
              <a:t>1.</a:t>
            </a:r>
            <a:r>
              <a:rPr lang="zh-CN" altLang="en-US" sz="2000" dirty="0">
                <a:latin typeface="宋体" pitchFamily="2" charset="-122"/>
              </a:rPr>
              <a:t>都是基于</a:t>
            </a:r>
            <a:r>
              <a:rPr lang="zh-CN" altLang="en-US" sz="2000" b="1" dirty="0">
                <a:latin typeface="宋体" pitchFamily="2" charset="-122"/>
              </a:rPr>
              <a:t>独立的协议栈</a:t>
            </a:r>
            <a:r>
              <a:rPr lang="zh-CN" altLang="en-US" sz="2000" dirty="0">
                <a:latin typeface="宋体" pitchFamily="2" charset="-122"/>
              </a:rPr>
              <a:t>概念。</a:t>
            </a:r>
          </a:p>
          <a:p>
            <a:pPr>
              <a:spcBef>
                <a:spcPct val="50000"/>
              </a:spcBef>
              <a:defRPr/>
            </a:pPr>
            <a:r>
              <a:rPr lang="en-US" altLang="zh-CN" sz="2000" dirty="0">
                <a:latin typeface="宋体" pitchFamily="2" charset="-122"/>
              </a:rPr>
              <a:t>2.</a:t>
            </a:r>
            <a:r>
              <a:rPr lang="zh-CN" altLang="en-US" sz="2000" dirty="0">
                <a:latin typeface="宋体" pitchFamily="2" charset="-122"/>
              </a:rPr>
              <a:t>两者都有</a:t>
            </a:r>
            <a:r>
              <a:rPr lang="zh-CN" altLang="en-US" sz="2000" b="1" dirty="0">
                <a:latin typeface="宋体" pitchFamily="2" charset="-122"/>
              </a:rPr>
              <a:t>功能相似的应用层、传输层、网络层</a:t>
            </a:r>
            <a:r>
              <a:rPr lang="zh-CN" altLang="en-US" sz="2000" dirty="0">
                <a:latin typeface="宋体" pitchFamily="2" charset="-122"/>
              </a:rPr>
              <a:t>。</a:t>
            </a:r>
            <a:endParaRPr lang="zh-CN" altLang="en-US" dirty="0">
              <a:latin typeface="宋体" pitchFamily="2" charset="-122"/>
            </a:endParaRPr>
          </a:p>
        </p:txBody>
      </p:sp>
      <p:sp>
        <p:nvSpPr>
          <p:cNvPr id="40967" name="Text Box 7"/>
          <p:cNvSpPr txBox="1">
            <a:spLocks noChangeArrowheads="1"/>
          </p:cNvSpPr>
          <p:nvPr/>
        </p:nvSpPr>
        <p:spPr bwMode="auto">
          <a:xfrm>
            <a:off x="914400" y="3657600"/>
            <a:ext cx="7775575" cy="2682875"/>
          </a:xfrm>
          <a:prstGeom prst="rect">
            <a:avLst/>
          </a:prstGeom>
          <a:solidFill>
            <a:srgbClr val="DDDE02"/>
          </a:solidFill>
          <a:ln w="9525">
            <a:noFill/>
            <a:miter lim="800000"/>
            <a:headEnd/>
            <a:tailEnd/>
          </a:ln>
          <a:effectLst>
            <a:outerShdw dist="107763" dir="18900000" algn="ctr" rotWithShape="0">
              <a:schemeClr val="bg2">
                <a:alpha val="50000"/>
              </a:schemeClr>
            </a:outerShdw>
          </a:effectLst>
        </p:spPr>
        <p:txBody>
          <a:bodyPr>
            <a:spAutoFit/>
          </a:bodyPr>
          <a:lstStyle/>
          <a:p>
            <a:pPr>
              <a:spcBef>
                <a:spcPct val="50000"/>
              </a:spcBef>
              <a:defRPr/>
            </a:pPr>
            <a:r>
              <a:rPr lang="zh-CN" altLang="en-US" sz="2000" b="1" dirty="0"/>
              <a:t>不同点：</a:t>
            </a:r>
          </a:p>
          <a:p>
            <a:pPr>
              <a:spcBef>
                <a:spcPct val="50000"/>
              </a:spcBef>
              <a:defRPr/>
            </a:pPr>
            <a:r>
              <a:rPr lang="en-US" altLang="zh-CN" sz="2000" dirty="0"/>
              <a:t>1.</a:t>
            </a:r>
            <a:r>
              <a:rPr lang="zh-CN" altLang="en-US" sz="2000" dirty="0">
                <a:latin typeface="宋体" pitchFamily="2" charset="-122"/>
              </a:rPr>
              <a:t>在</a:t>
            </a:r>
            <a:r>
              <a:rPr lang="en-US" altLang="zh-CN" sz="2000" dirty="0">
                <a:latin typeface="宋体" pitchFamily="2" charset="-122"/>
              </a:rPr>
              <a:t>OSI</a:t>
            </a:r>
            <a:r>
              <a:rPr lang="zh-CN" altLang="en-US" sz="2000" dirty="0">
                <a:latin typeface="宋体" pitchFamily="2" charset="-122"/>
              </a:rPr>
              <a:t>模型中，严格地定义了服务、接口、协议；在</a:t>
            </a:r>
            <a:r>
              <a:rPr lang="en-US" altLang="zh-CN" sz="2000" dirty="0">
                <a:latin typeface="宋体" pitchFamily="2" charset="-122"/>
              </a:rPr>
              <a:t>TCP/IP</a:t>
            </a:r>
            <a:r>
              <a:rPr lang="zh-CN" altLang="en-US" sz="2000" dirty="0">
                <a:latin typeface="宋体" pitchFamily="2" charset="-122"/>
              </a:rPr>
              <a:t>模型中，并没有严格区分服务、接口与协议。</a:t>
            </a:r>
          </a:p>
          <a:p>
            <a:pPr>
              <a:spcBef>
                <a:spcPct val="50000"/>
              </a:spcBef>
              <a:defRPr/>
            </a:pPr>
            <a:r>
              <a:rPr lang="en-US" altLang="zh-CN" sz="2000" dirty="0">
                <a:latin typeface="宋体" pitchFamily="2" charset="-122"/>
              </a:rPr>
              <a:t>2.</a:t>
            </a:r>
            <a:r>
              <a:rPr lang="en-US" altLang="zh-CN" sz="2000" b="1" dirty="0">
                <a:solidFill>
                  <a:srgbClr val="FF0000"/>
                </a:solidFill>
                <a:latin typeface="宋体" pitchFamily="2" charset="-122"/>
              </a:rPr>
              <a:t>OSI</a:t>
            </a:r>
            <a:r>
              <a:rPr lang="zh-CN" altLang="en-US" sz="2000" dirty="0">
                <a:latin typeface="宋体" pitchFamily="2" charset="-122"/>
              </a:rPr>
              <a:t>模型支持</a:t>
            </a:r>
            <a:r>
              <a:rPr lang="zh-CN" altLang="en-US" sz="2000" b="1" dirty="0">
                <a:solidFill>
                  <a:srgbClr val="FF0000"/>
                </a:solidFill>
                <a:latin typeface="宋体" pitchFamily="2" charset="-122"/>
              </a:rPr>
              <a:t>非连接和面向连接</a:t>
            </a:r>
            <a:r>
              <a:rPr lang="zh-CN" altLang="en-US" sz="2000" b="1" dirty="0">
                <a:latin typeface="宋体" pitchFamily="2" charset="-122"/>
              </a:rPr>
              <a:t>的</a:t>
            </a:r>
            <a:r>
              <a:rPr lang="zh-CN" altLang="en-US" sz="2000" b="1" dirty="0">
                <a:solidFill>
                  <a:srgbClr val="FF0000"/>
                </a:solidFill>
                <a:latin typeface="宋体" pitchFamily="2" charset="-122"/>
              </a:rPr>
              <a:t>网络层</a:t>
            </a:r>
            <a:r>
              <a:rPr lang="zh-CN" altLang="en-US" sz="2000" dirty="0">
                <a:latin typeface="宋体" pitchFamily="2" charset="-122"/>
              </a:rPr>
              <a:t>通信，但在</a:t>
            </a:r>
            <a:r>
              <a:rPr lang="zh-CN" altLang="en-US" sz="2000" b="1" dirty="0">
                <a:solidFill>
                  <a:srgbClr val="FF0000"/>
                </a:solidFill>
                <a:latin typeface="宋体" pitchFamily="2" charset="-122"/>
              </a:rPr>
              <a:t>传输层只支持面向连接</a:t>
            </a:r>
            <a:r>
              <a:rPr lang="zh-CN" altLang="en-US" sz="2000" dirty="0">
                <a:latin typeface="宋体" pitchFamily="2" charset="-122"/>
              </a:rPr>
              <a:t>的通信；</a:t>
            </a:r>
            <a:r>
              <a:rPr lang="en-US" altLang="zh-CN" sz="2000" b="1" dirty="0">
                <a:solidFill>
                  <a:srgbClr val="C00000"/>
                </a:solidFill>
                <a:latin typeface="宋体" pitchFamily="2" charset="-122"/>
              </a:rPr>
              <a:t>TCP/IP</a:t>
            </a:r>
            <a:r>
              <a:rPr lang="zh-CN" altLang="en-US" sz="2000" dirty="0">
                <a:latin typeface="宋体" pitchFamily="2" charset="-122"/>
              </a:rPr>
              <a:t>模型只支持</a:t>
            </a:r>
            <a:r>
              <a:rPr lang="zh-CN" altLang="en-US" sz="2000" b="1" dirty="0">
                <a:solidFill>
                  <a:srgbClr val="C00000"/>
                </a:solidFill>
                <a:latin typeface="宋体" pitchFamily="2" charset="-122"/>
              </a:rPr>
              <a:t>非连接</a:t>
            </a:r>
            <a:r>
              <a:rPr lang="zh-CN" altLang="en-US" sz="2000" dirty="0">
                <a:latin typeface="宋体" pitchFamily="2" charset="-122"/>
              </a:rPr>
              <a:t>的</a:t>
            </a:r>
            <a:r>
              <a:rPr lang="zh-CN" altLang="en-US" sz="2000" b="1" dirty="0">
                <a:solidFill>
                  <a:srgbClr val="C00000"/>
                </a:solidFill>
                <a:latin typeface="宋体" pitchFamily="2" charset="-122"/>
              </a:rPr>
              <a:t>网络层</a:t>
            </a:r>
            <a:r>
              <a:rPr lang="zh-CN" altLang="en-US" sz="2000" dirty="0">
                <a:latin typeface="宋体" pitchFamily="2" charset="-122"/>
              </a:rPr>
              <a:t>通信，但在</a:t>
            </a:r>
            <a:r>
              <a:rPr lang="zh-CN" altLang="en-US" sz="2000" dirty="0">
                <a:solidFill>
                  <a:srgbClr val="C00000"/>
                </a:solidFill>
                <a:latin typeface="宋体" pitchFamily="2" charset="-122"/>
              </a:rPr>
              <a:t>传输层</a:t>
            </a:r>
            <a:r>
              <a:rPr lang="zh-CN" altLang="en-US" sz="2000" dirty="0">
                <a:latin typeface="宋体" pitchFamily="2" charset="-122"/>
              </a:rPr>
              <a:t>有支持</a:t>
            </a:r>
            <a:r>
              <a:rPr lang="zh-CN" altLang="en-US" sz="2000" b="1" dirty="0">
                <a:solidFill>
                  <a:srgbClr val="C00000"/>
                </a:solidFill>
                <a:latin typeface="宋体" pitchFamily="2" charset="-122"/>
              </a:rPr>
              <a:t>非连接和面向连接</a:t>
            </a:r>
            <a:r>
              <a:rPr lang="zh-CN" altLang="en-US" sz="2000" dirty="0">
                <a:latin typeface="宋体" pitchFamily="2" charset="-122"/>
              </a:rPr>
              <a:t>的两种协议可供用户选择。</a:t>
            </a:r>
          </a:p>
          <a:p>
            <a:pPr>
              <a:spcBef>
                <a:spcPct val="50000"/>
              </a:spcBef>
              <a:defRPr/>
            </a:pPr>
            <a:r>
              <a:rPr lang="en-US" altLang="zh-CN" sz="2000" dirty="0">
                <a:latin typeface="宋体" pitchFamily="2" charset="-122"/>
              </a:rPr>
              <a:t>3.TCP/IP</a:t>
            </a:r>
            <a:r>
              <a:rPr lang="zh-CN" altLang="en-US" sz="2000" dirty="0">
                <a:latin typeface="宋体" pitchFamily="2" charset="-122"/>
              </a:rPr>
              <a:t>模型中不区分、甚至不提起物理层和数据链路层。</a:t>
            </a:r>
            <a:endParaRPr lang="zh-CN" altLang="en-US" dirty="0">
              <a:latin typeface="宋体" pitchFamily="2"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zh-CN" b="1" dirty="0">
                <a:latin typeface="+mn-ea"/>
                <a:ea typeface="+mn-ea"/>
              </a:rPr>
              <a:t>2.6 </a:t>
            </a:r>
            <a:r>
              <a:rPr lang="zh-CN" altLang="en-US" b="1" dirty="0">
                <a:latin typeface="+mn-ea"/>
                <a:ea typeface="+mn-ea"/>
              </a:rPr>
              <a:t>网络的分类</a:t>
            </a:r>
          </a:p>
        </p:txBody>
      </p:sp>
      <p:sp>
        <p:nvSpPr>
          <p:cNvPr id="28675" name="Rectangle 6"/>
          <p:cNvSpPr>
            <a:spLocks noGrp="1" noChangeArrowheads="1"/>
          </p:cNvSpPr>
          <p:nvPr>
            <p:ph type="body" idx="1"/>
          </p:nvPr>
        </p:nvSpPr>
        <p:spPr>
          <a:xfrm>
            <a:off x="571472" y="1989138"/>
            <a:ext cx="8101041" cy="4583134"/>
          </a:xfrm>
        </p:spPr>
        <p:txBody>
          <a:bodyPr/>
          <a:lstStyle/>
          <a:p>
            <a:pPr eaLnBrk="1" hangingPunct="1">
              <a:lnSpc>
                <a:spcPct val="80000"/>
              </a:lnSpc>
            </a:pPr>
            <a:r>
              <a:rPr lang="zh-CN" altLang="en-US" sz="2800" dirty="0"/>
              <a:t>从网络连接的区域看网络可分为：</a:t>
            </a:r>
          </a:p>
          <a:p>
            <a:pPr lvl="1" eaLnBrk="1" hangingPunct="1"/>
            <a:r>
              <a:rPr lang="zh-CN" altLang="en-US" sz="2400" b="1" dirty="0"/>
              <a:t>个域网</a:t>
            </a:r>
            <a:r>
              <a:rPr lang="zh-CN" altLang="en-US" sz="2400" dirty="0"/>
              <a:t>（</a:t>
            </a:r>
            <a:r>
              <a:rPr lang="en-US" altLang="zh-CN" sz="2400" dirty="0"/>
              <a:t>Personal Area Network, PAN </a:t>
            </a:r>
            <a:r>
              <a:rPr lang="zh-CN" altLang="en-US" sz="2400" dirty="0"/>
              <a:t>）：只有数十米的区域，有蓝牙（</a:t>
            </a:r>
            <a:r>
              <a:rPr lang="en-US" altLang="zh-CN" sz="2400" dirty="0"/>
              <a:t>802.15</a:t>
            </a:r>
            <a:r>
              <a:rPr lang="zh-CN" altLang="en-US" sz="2400" dirty="0"/>
              <a:t>）、</a:t>
            </a:r>
            <a:r>
              <a:rPr lang="en-US" altLang="zh-CN" sz="2400" dirty="0" err="1"/>
              <a:t>ZigBee</a:t>
            </a:r>
            <a:r>
              <a:rPr lang="zh-CN" altLang="en-US" sz="2400" dirty="0"/>
              <a:t>（</a:t>
            </a:r>
            <a:r>
              <a:rPr lang="en-US" altLang="zh-CN" sz="2400" dirty="0"/>
              <a:t>802.15.4</a:t>
            </a:r>
            <a:r>
              <a:rPr lang="zh-CN" altLang="en-US" sz="2400" dirty="0"/>
              <a:t>）以及</a:t>
            </a:r>
            <a:r>
              <a:rPr lang="en-US" altLang="zh-CN" sz="2400" dirty="0"/>
              <a:t>UWB</a:t>
            </a:r>
            <a:r>
              <a:rPr lang="zh-CN" altLang="en-US" sz="2400" dirty="0"/>
              <a:t>（超宽带）等技术 </a:t>
            </a:r>
          </a:p>
          <a:p>
            <a:pPr lvl="1" eaLnBrk="1" hangingPunct="1"/>
            <a:r>
              <a:rPr lang="zh-CN" altLang="en-US" sz="2400" b="1" dirty="0"/>
              <a:t>局域网</a:t>
            </a:r>
            <a:r>
              <a:rPr lang="zh-CN" altLang="en-US" sz="2400" dirty="0"/>
              <a:t>（</a:t>
            </a:r>
            <a:r>
              <a:rPr lang="en-US" altLang="zh-CN" sz="2400" dirty="0"/>
              <a:t>Local Area Network</a:t>
            </a:r>
            <a:r>
              <a:rPr lang="zh-CN" altLang="en-US" sz="2400" dirty="0"/>
              <a:t>，</a:t>
            </a:r>
            <a:r>
              <a:rPr lang="en-US" altLang="zh-CN" sz="2400" dirty="0"/>
              <a:t>LAN)</a:t>
            </a:r>
            <a:r>
              <a:rPr lang="zh-CN" altLang="en-US" sz="2400" dirty="0"/>
              <a:t>：</a:t>
            </a:r>
            <a:r>
              <a:rPr lang="en-US" altLang="zh-CN" sz="2400" dirty="0"/>
              <a:t>10m~nkm</a:t>
            </a:r>
            <a:r>
              <a:rPr lang="zh-CN" altLang="en-US" sz="2400" dirty="0"/>
              <a:t>，大楼，校园</a:t>
            </a:r>
          </a:p>
          <a:p>
            <a:pPr lvl="1" eaLnBrk="1" hangingPunct="1"/>
            <a:r>
              <a:rPr lang="zh-CN" altLang="en-US" sz="2400" b="1" dirty="0"/>
              <a:t>城域网</a:t>
            </a:r>
            <a:r>
              <a:rPr lang="zh-CN" altLang="en-US" sz="2400" dirty="0"/>
              <a:t>（</a:t>
            </a:r>
            <a:r>
              <a:rPr lang="en-US" altLang="zh-CN" sz="2400" dirty="0"/>
              <a:t>Metropolitan Area Network</a:t>
            </a:r>
            <a:r>
              <a:rPr lang="zh-CN" altLang="en-US" sz="2400" dirty="0"/>
              <a:t>，</a:t>
            </a:r>
            <a:r>
              <a:rPr lang="en-US" altLang="zh-CN" sz="2400" dirty="0"/>
              <a:t>MAN)</a:t>
            </a:r>
            <a:r>
              <a:rPr lang="zh-CN" altLang="en-US" sz="2400" dirty="0"/>
              <a:t>：城市，几十公里</a:t>
            </a:r>
          </a:p>
          <a:p>
            <a:pPr lvl="1" eaLnBrk="1" hangingPunct="1"/>
            <a:r>
              <a:rPr lang="zh-CN" altLang="en-US" sz="2400" b="1" dirty="0"/>
              <a:t>广域网</a:t>
            </a:r>
            <a:r>
              <a:rPr lang="zh-CN" altLang="en-US" sz="2400" dirty="0"/>
              <a:t>（</a:t>
            </a:r>
            <a:r>
              <a:rPr lang="en-US" altLang="zh-CN" sz="2400" dirty="0"/>
              <a:t>Wide Area Network</a:t>
            </a:r>
            <a:r>
              <a:rPr lang="zh-CN" altLang="en-US" sz="2400" dirty="0"/>
              <a:t>，</a:t>
            </a:r>
            <a:r>
              <a:rPr lang="en-US" altLang="zh-CN" sz="2400" dirty="0"/>
              <a:t>WAN</a:t>
            </a:r>
            <a:r>
              <a:rPr lang="zh-CN" altLang="en-US" sz="2400" dirty="0"/>
              <a:t>）：国家和地区，</a:t>
            </a:r>
            <a:r>
              <a:rPr lang="en-US" altLang="zh-CN" sz="2400" dirty="0"/>
              <a:t>100km~1000km</a:t>
            </a:r>
          </a:p>
          <a:p>
            <a:pPr lvl="1" eaLnBrk="1" hangingPunct="1"/>
            <a:r>
              <a:rPr lang="zh-CN" altLang="en-US" sz="2400" b="1" dirty="0"/>
              <a:t>互连网</a:t>
            </a:r>
            <a:r>
              <a:rPr lang="zh-CN" altLang="en-US" sz="2400" dirty="0"/>
              <a:t>（</a:t>
            </a:r>
            <a:r>
              <a:rPr lang="en-US" altLang="zh-CN" sz="2400" dirty="0"/>
              <a:t>internet</a:t>
            </a:r>
            <a:r>
              <a:rPr lang="zh-CN" altLang="en-US" sz="2400" dirty="0"/>
              <a:t>）：由众多网络互连而成</a:t>
            </a:r>
          </a:p>
          <a:p>
            <a:pPr lvl="1" eaLnBrk="1" hangingPunct="1">
              <a:lnSpc>
                <a:spcPct val="80000"/>
              </a:lnSpc>
            </a:pPr>
            <a:endParaRPr lang="en-US" altLang="zh-CN"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6" name="Picture 6"/>
          <p:cNvPicPr>
            <a:picLocks noGrp="1" noChangeAspect="1" noChangeArrowheads="1"/>
          </p:cNvPicPr>
          <p:nvPr>
            <p:ph sz="half" idx="2"/>
          </p:nvPr>
        </p:nvPicPr>
        <p:blipFill>
          <a:blip r:embed="rId3" cstate="print"/>
          <a:srcRect/>
          <a:stretch>
            <a:fillRect/>
          </a:stretch>
        </p:blipFill>
        <p:spPr>
          <a:xfrm>
            <a:off x="4643438" y="2857496"/>
            <a:ext cx="3714776" cy="1571636"/>
          </a:xfrm>
          <a:noFill/>
        </p:spPr>
      </p:pic>
      <p:sp>
        <p:nvSpPr>
          <p:cNvPr id="1034" name="Rectangle 2"/>
          <p:cNvSpPr>
            <a:spLocks noGrp="1" noChangeArrowheads="1"/>
          </p:cNvSpPr>
          <p:nvPr>
            <p:ph type="title"/>
          </p:nvPr>
        </p:nvSpPr>
        <p:spPr>
          <a:xfrm>
            <a:off x="571472" y="214313"/>
            <a:ext cx="4500595" cy="857233"/>
          </a:xfrm>
        </p:spPr>
        <p:txBody>
          <a:bodyPr/>
          <a:lstStyle/>
          <a:p>
            <a:pPr eaLnBrk="1" hangingPunct="1"/>
            <a:r>
              <a:rPr lang="en-US" altLang="zh-CN" dirty="0"/>
              <a:t>2.1 </a:t>
            </a:r>
            <a:r>
              <a:rPr lang="zh-CN" altLang="en-US" b="1" dirty="0"/>
              <a:t>网络的构成</a:t>
            </a:r>
          </a:p>
        </p:txBody>
      </p:sp>
      <p:sp>
        <p:nvSpPr>
          <p:cNvPr id="1035" name="Rectangle 3"/>
          <p:cNvSpPr>
            <a:spLocks noGrp="1" noChangeArrowheads="1"/>
          </p:cNvSpPr>
          <p:nvPr>
            <p:ph type="body" sz="half" idx="1"/>
          </p:nvPr>
        </p:nvSpPr>
        <p:spPr>
          <a:xfrm>
            <a:off x="179512" y="1844824"/>
            <a:ext cx="4608512" cy="4680520"/>
          </a:xfrm>
        </p:spPr>
        <p:txBody>
          <a:bodyPr/>
          <a:lstStyle/>
          <a:p>
            <a:pPr eaLnBrk="1" hangingPunct="1">
              <a:lnSpc>
                <a:spcPct val="90000"/>
              </a:lnSpc>
            </a:pPr>
            <a:r>
              <a:rPr lang="zh-CN" altLang="en-US" b="1" dirty="0">
                <a:latin typeface="+mn-ea"/>
              </a:rPr>
              <a:t>网络协议上分：</a:t>
            </a:r>
            <a:endParaRPr lang="en-US" altLang="zh-CN" b="1" dirty="0">
              <a:latin typeface="+mn-ea"/>
            </a:endParaRPr>
          </a:p>
          <a:p>
            <a:pPr lvl="1" eaLnBrk="1" hangingPunct="1">
              <a:lnSpc>
                <a:spcPct val="90000"/>
              </a:lnSpc>
            </a:pPr>
            <a:r>
              <a:rPr lang="zh-CN" altLang="en-US" b="1" dirty="0">
                <a:latin typeface="+mn-ea"/>
              </a:rPr>
              <a:t>局域网（</a:t>
            </a:r>
            <a:r>
              <a:rPr lang="en-US" dirty="0"/>
              <a:t> </a:t>
            </a:r>
            <a:r>
              <a:rPr lang="en-US" sz="1200" dirty="0"/>
              <a:t>Local Area Network </a:t>
            </a:r>
            <a:r>
              <a:rPr lang="zh-CN" altLang="en-US" b="1" dirty="0">
                <a:latin typeface="+mn-ea"/>
              </a:rPr>
              <a:t>）</a:t>
            </a:r>
            <a:endParaRPr lang="en-US" altLang="zh-CN" b="1" dirty="0">
              <a:latin typeface="+mn-ea"/>
            </a:endParaRPr>
          </a:p>
          <a:p>
            <a:pPr lvl="2" eaLnBrk="1" hangingPunct="1">
              <a:lnSpc>
                <a:spcPct val="90000"/>
              </a:lnSpc>
            </a:pPr>
            <a:r>
              <a:rPr lang="zh-CN" altLang="en-US" sz="2400" b="1" dirty="0">
                <a:latin typeface="+mn-ea"/>
              </a:rPr>
              <a:t>有线</a:t>
            </a:r>
            <a:r>
              <a:rPr lang="en-US" altLang="zh-CN" sz="2400" b="1" dirty="0">
                <a:latin typeface="+mn-ea"/>
              </a:rPr>
              <a:t>LAN</a:t>
            </a:r>
            <a:r>
              <a:rPr lang="zh-CN" altLang="en-US" sz="2400" b="1" dirty="0">
                <a:latin typeface="+mn-ea"/>
              </a:rPr>
              <a:t>：以太网（</a:t>
            </a:r>
            <a:r>
              <a:rPr lang="en-US" altLang="zh-CN" sz="2400" b="1" dirty="0">
                <a:latin typeface="+mn-ea"/>
              </a:rPr>
              <a:t>IEEE 802.3)</a:t>
            </a:r>
          </a:p>
          <a:p>
            <a:pPr lvl="2" eaLnBrk="1" hangingPunct="1">
              <a:lnSpc>
                <a:spcPct val="90000"/>
              </a:lnSpc>
            </a:pPr>
            <a:r>
              <a:rPr lang="zh-CN" altLang="en-US" b="1" dirty="0">
                <a:latin typeface="+mn-ea"/>
              </a:rPr>
              <a:t>无线</a:t>
            </a:r>
            <a:r>
              <a:rPr lang="en-US" altLang="zh-CN" b="1" dirty="0" err="1">
                <a:latin typeface="+mn-ea"/>
              </a:rPr>
              <a:t>LAN:WiFi</a:t>
            </a:r>
            <a:endParaRPr lang="en-US" altLang="zh-CN" b="1" dirty="0">
              <a:latin typeface="+mn-ea"/>
            </a:endParaRPr>
          </a:p>
          <a:p>
            <a:pPr lvl="2" eaLnBrk="1" hangingPunct="1">
              <a:lnSpc>
                <a:spcPct val="90000"/>
              </a:lnSpc>
              <a:buNone/>
            </a:pPr>
            <a:r>
              <a:rPr lang="zh-CN" altLang="en-US" b="1" dirty="0">
                <a:latin typeface="+mn-ea"/>
              </a:rPr>
              <a:t>（</a:t>
            </a:r>
            <a:r>
              <a:rPr lang="en-US" altLang="zh-CN" b="1" dirty="0">
                <a:latin typeface="+mn-ea"/>
              </a:rPr>
              <a:t>IEEE 802.11)</a:t>
            </a:r>
          </a:p>
          <a:p>
            <a:pPr lvl="1" eaLnBrk="1" hangingPunct="1">
              <a:lnSpc>
                <a:spcPct val="90000"/>
              </a:lnSpc>
            </a:pPr>
            <a:r>
              <a:rPr lang="zh-CN" altLang="en-US" b="1" dirty="0">
                <a:latin typeface="+mn-ea"/>
              </a:rPr>
              <a:t>广域网</a:t>
            </a:r>
            <a:r>
              <a:rPr lang="zh-CN" altLang="en-US" sz="1600" dirty="0">
                <a:latin typeface="+mn-ea"/>
              </a:rPr>
              <a:t>（</a:t>
            </a:r>
            <a:r>
              <a:rPr lang="en-US" altLang="zh-CN" sz="1600" dirty="0"/>
              <a:t> Wide Area Network </a:t>
            </a:r>
            <a:r>
              <a:rPr lang="zh-CN" altLang="en-US" b="1" dirty="0">
                <a:latin typeface="+mn-ea"/>
              </a:rPr>
              <a:t>）</a:t>
            </a:r>
            <a:endParaRPr lang="en-US" altLang="zh-CN" b="1" dirty="0">
              <a:latin typeface="+mn-ea"/>
            </a:endParaRPr>
          </a:p>
          <a:p>
            <a:pPr lvl="2" eaLnBrk="1" hangingPunct="1">
              <a:lnSpc>
                <a:spcPct val="90000"/>
              </a:lnSpc>
            </a:pPr>
            <a:r>
              <a:rPr lang="en-US" altLang="zh-CN" b="1" dirty="0">
                <a:latin typeface="+mn-ea"/>
              </a:rPr>
              <a:t>PPP,X.25,ATM</a:t>
            </a:r>
            <a:r>
              <a:rPr lang="zh-CN" altLang="en-US" b="1" dirty="0">
                <a:latin typeface="+mn-ea"/>
              </a:rPr>
              <a:t>，</a:t>
            </a:r>
            <a:r>
              <a:rPr lang="en-US" altLang="zh-CN" b="1" dirty="0">
                <a:latin typeface="+mn-ea"/>
              </a:rPr>
              <a:t>SDH</a:t>
            </a:r>
          </a:p>
          <a:p>
            <a:pPr lvl="1" eaLnBrk="1" hangingPunct="1">
              <a:lnSpc>
                <a:spcPct val="90000"/>
              </a:lnSpc>
            </a:pPr>
            <a:r>
              <a:rPr lang="zh-CN" altLang="en-US" b="1" dirty="0">
                <a:latin typeface="+mn-ea"/>
              </a:rPr>
              <a:t>互联网</a:t>
            </a:r>
            <a:endParaRPr lang="en-US" altLang="zh-CN" b="1" dirty="0">
              <a:latin typeface="+mn-ea"/>
            </a:endParaRPr>
          </a:p>
          <a:p>
            <a:pPr lvl="2" eaLnBrk="1" hangingPunct="1">
              <a:lnSpc>
                <a:spcPct val="90000"/>
              </a:lnSpc>
            </a:pPr>
            <a:r>
              <a:rPr lang="en-US" altLang="zh-CN" b="1" dirty="0">
                <a:latin typeface="+mn-ea"/>
              </a:rPr>
              <a:t>IPv4(IETF RFC 791\919\922)</a:t>
            </a:r>
          </a:p>
          <a:p>
            <a:pPr lvl="2" eaLnBrk="1" hangingPunct="1">
              <a:lnSpc>
                <a:spcPct val="90000"/>
              </a:lnSpc>
            </a:pPr>
            <a:r>
              <a:rPr lang="en-US" altLang="zh-CN" b="1" dirty="0">
                <a:latin typeface="+mn-ea"/>
              </a:rPr>
              <a:t>IPv6(RFC 2406)</a:t>
            </a:r>
            <a:endParaRPr lang="zh-CN" altLang="en-US" b="1" dirty="0">
              <a:latin typeface="+mn-ea"/>
            </a:endParaRPr>
          </a:p>
        </p:txBody>
      </p:sp>
      <p:grpSp>
        <p:nvGrpSpPr>
          <p:cNvPr id="398" name="Group 27"/>
          <p:cNvGrpSpPr>
            <a:grpSpLocks/>
          </p:cNvGrpSpPr>
          <p:nvPr/>
        </p:nvGrpSpPr>
        <p:grpSpPr bwMode="auto">
          <a:xfrm>
            <a:off x="4786314" y="1928802"/>
            <a:ext cx="3500462" cy="1071570"/>
            <a:chOff x="432" y="3216"/>
            <a:chExt cx="3120" cy="965"/>
          </a:xfrm>
        </p:grpSpPr>
        <p:pic>
          <p:nvPicPr>
            <p:cNvPr id="399" name="Picture 28"/>
            <p:cNvPicPr>
              <a:picLocks noChangeAspect="1" noChangeArrowheads="1"/>
            </p:cNvPicPr>
            <p:nvPr/>
          </p:nvPicPr>
          <p:blipFill>
            <a:blip r:embed="rId4" cstate="print"/>
            <a:srcRect/>
            <a:stretch>
              <a:fillRect/>
            </a:stretch>
          </p:blipFill>
          <p:spPr bwMode="auto">
            <a:xfrm>
              <a:off x="2688" y="3216"/>
              <a:ext cx="480" cy="449"/>
            </a:xfrm>
            <a:prstGeom prst="rect">
              <a:avLst/>
            </a:prstGeom>
            <a:noFill/>
            <a:ln w="9525">
              <a:noFill/>
              <a:miter lim="800000"/>
              <a:headEnd/>
              <a:tailEnd/>
            </a:ln>
          </p:spPr>
        </p:pic>
        <p:sp>
          <p:nvSpPr>
            <p:cNvPr id="400" name="Line 29"/>
            <p:cNvSpPr>
              <a:spLocks noChangeShapeType="1"/>
            </p:cNvSpPr>
            <p:nvPr/>
          </p:nvSpPr>
          <p:spPr bwMode="auto">
            <a:xfrm flipH="1">
              <a:off x="432" y="3936"/>
              <a:ext cx="3120" cy="0"/>
            </a:xfrm>
            <a:prstGeom prst="line">
              <a:avLst/>
            </a:prstGeom>
            <a:noFill/>
            <a:ln w="57150">
              <a:solidFill>
                <a:schemeClr val="tx1"/>
              </a:solidFill>
              <a:round/>
              <a:headEnd/>
              <a:tailEnd/>
            </a:ln>
          </p:spPr>
          <p:txBody>
            <a:bodyPr wrap="none" anchor="ctr"/>
            <a:lstStyle/>
            <a:p>
              <a:endParaRPr lang="zh-CN" altLang="en-US"/>
            </a:p>
          </p:txBody>
        </p:sp>
        <p:sp>
          <p:nvSpPr>
            <p:cNvPr id="401" name="Rectangle 30"/>
            <p:cNvSpPr>
              <a:spLocks noChangeArrowheads="1"/>
            </p:cNvSpPr>
            <p:nvPr/>
          </p:nvSpPr>
          <p:spPr bwMode="auto">
            <a:xfrm>
              <a:off x="3006" y="3888"/>
              <a:ext cx="48" cy="96"/>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02" name="Line 31"/>
            <p:cNvSpPr>
              <a:spLocks noChangeShapeType="1"/>
            </p:cNvSpPr>
            <p:nvPr/>
          </p:nvSpPr>
          <p:spPr bwMode="auto">
            <a:xfrm flipV="1">
              <a:off x="3024" y="3648"/>
              <a:ext cx="0" cy="240"/>
            </a:xfrm>
            <a:prstGeom prst="line">
              <a:avLst/>
            </a:prstGeom>
            <a:noFill/>
            <a:ln w="9525">
              <a:solidFill>
                <a:schemeClr val="tx1"/>
              </a:solidFill>
              <a:round/>
              <a:headEnd/>
              <a:tailEnd/>
            </a:ln>
          </p:spPr>
          <p:txBody>
            <a:bodyPr wrap="none" anchor="ctr"/>
            <a:lstStyle/>
            <a:p>
              <a:endParaRPr lang="zh-CN" altLang="en-US"/>
            </a:p>
          </p:txBody>
        </p:sp>
        <p:pic>
          <p:nvPicPr>
            <p:cNvPr id="403" name="Picture 32"/>
            <p:cNvPicPr>
              <a:picLocks noChangeAspect="1" noChangeArrowheads="1"/>
            </p:cNvPicPr>
            <p:nvPr/>
          </p:nvPicPr>
          <p:blipFill>
            <a:blip r:embed="rId4" cstate="print"/>
            <a:srcRect/>
            <a:stretch>
              <a:fillRect/>
            </a:stretch>
          </p:blipFill>
          <p:spPr bwMode="auto">
            <a:xfrm>
              <a:off x="2208" y="3216"/>
              <a:ext cx="480" cy="449"/>
            </a:xfrm>
            <a:prstGeom prst="rect">
              <a:avLst/>
            </a:prstGeom>
            <a:noFill/>
            <a:ln w="9525">
              <a:noFill/>
              <a:miter lim="800000"/>
              <a:headEnd/>
              <a:tailEnd/>
            </a:ln>
          </p:spPr>
        </p:pic>
        <p:sp>
          <p:nvSpPr>
            <p:cNvPr id="404" name="Rectangle 33"/>
            <p:cNvSpPr>
              <a:spLocks noChangeArrowheads="1"/>
            </p:cNvSpPr>
            <p:nvPr/>
          </p:nvSpPr>
          <p:spPr bwMode="auto">
            <a:xfrm>
              <a:off x="2526" y="3888"/>
              <a:ext cx="48" cy="96"/>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05" name="Line 34"/>
            <p:cNvSpPr>
              <a:spLocks noChangeShapeType="1"/>
            </p:cNvSpPr>
            <p:nvPr/>
          </p:nvSpPr>
          <p:spPr bwMode="auto">
            <a:xfrm flipV="1">
              <a:off x="2544" y="3648"/>
              <a:ext cx="0" cy="240"/>
            </a:xfrm>
            <a:prstGeom prst="line">
              <a:avLst/>
            </a:prstGeom>
            <a:noFill/>
            <a:ln w="9525">
              <a:solidFill>
                <a:schemeClr val="tx1"/>
              </a:solidFill>
              <a:round/>
              <a:headEnd/>
              <a:tailEnd/>
            </a:ln>
          </p:spPr>
          <p:txBody>
            <a:bodyPr wrap="none" anchor="ctr"/>
            <a:lstStyle/>
            <a:p>
              <a:endParaRPr lang="zh-CN" altLang="en-US"/>
            </a:p>
          </p:txBody>
        </p:sp>
        <p:pic>
          <p:nvPicPr>
            <p:cNvPr id="406" name="Picture 35"/>
            <p:cNvPicPr>
              <a:picLocks noChangeAspect="1" noChangeArrowheads="1"/>
            </p:cNvPicPr>
            <p:nvPr/>
          </p:nvPicPr>
          <p:blipFill>
            <a:blip r:embed="rId4" cstate="print"/>
            <a:srcRect/>
            <a:stretch>
              <a:fillRect/>
            </a:stretch>
          </p:blipFill>
          <p:spPr bwMode="auto">
            <a:xfrm>
              <a:off x="1728" y="3216"/>
              <a:ext cx="480" cy="449"/>
            </a:xfrm>
            <a:prstGeom prst="rect">
              <a:avLst/>
            </a:prstGeom>
            <a:noFill/>
            <a:ln w="9525">
              <a:noFill/>
              <a:miter lim="800000"/>
              <a:headEnd/>
              <a:tailEnd/>
            </a:ln>
          </p:spPr>
        </p:pic>
        <p:sp>
          <p:nvSpPr>
            <p:cNvPr id="407" name="Rectangle 36"/>
            <p:cNvSpPr>
              <a:spLocks noChangeArrowheads="1"/>
            </p:cNvSpPr>
            <p:nvPr/>
          </p:nvSpPr>
          <p:spPr bwMode="auto">
            <a:xfrm>
              <a:off x="2046" y="3888"/>
              <a:ext cx="48" cy="96"/>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08" name="Line 37"/>
            <p:cNvSpPr>
              <a:spLocks noChangeShapeType="1"/>
            </p:cNvSpPr>
            <p:nvPr/>
          </p:nvSpPr>
          <p:spPr bwMode="auto">
            <a:xfrm flipV="1">
              <a:off x="2064" y="3648"/>
              <a:ext cx="0" cy="240"/>
            </a:xfrm>
            <a:prstGeom prst="line">
              <a:avLst/>
            </a:prstGeom>
            <a:noFill/>
            <a:ln w="9525">
              <a:solidFill>
                <a:schemeClr val="tx1"/>
              </a:solidFill>
              <a:round/>
              <a:headEnd/>
              <a:tailEnd/>
            </a:ln>
          </p:spPr>
          <p:txBody>
            <a:bodyPr wrap="none" anchor="ctr"/>
            <a:lstStyle/>
            <a:p>
              <a:endParaRPr lang="zh-CN" altLang="en-US"/>
            </a:p>
          </p:txBody>
        </p:sp>
        <p:pic>
          <p:nvPicPr>
            <p:cNvPr id="409" name="Picture 38"/>
            <p:cNvPicPr>
              <a:picLocks noChangeAspect="1" noChangeArrowheads="1"/>
            </p:cNvPicPr>
            <p:nvPr/>
          </p:nvPicPr>
          <p:blipFill>
            <a:blip r:embed="rId4" cstate="print"/>
            <a:srcRect/>
            <a:stretch>
              <a:fillRect/>
            </a:stretch>
          </p:blipFill>
          <p:spPr bwMode="auto">
            <a:xfrm>
              <a:off x="1248" y="3216"/>
              <a:ext cx="480" cy="449"/>
            </a:xfrm>
            <a:prstGeom prst="rect">
              <a:avLst/>
            </a:prstGeom>
            <a:noFill/>
            <a:ln w="9525">
              <a:noFill/>
              <a:miter lim="800000"/>
              <a:headEnd/>
              <a:tailEnd/>
            </a:ln>
          </p:spPr>
        </p:pic>
        <p:sp>
          <p:nvSpPr>
            <p:cNvPr id="410" name="Rectangle 39"/>
            <p:cNvSpPr>
              <a:spLocks noChangeArrowheads="1"/>
            </p:cNvSpPr>
            <p:nvPr/>
          </p:nvSpPr>
          <p:spPr bwMode="auto">
            <a:xfrm>
              <a:off x="1566" y="3888"/>
              <a:ext cx="48" cy="96"/>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11" name="Line 40"/>
            <p:cNvSpPr>
              <a:spLocks noChangeShapeType="1"/>
            </p:cNvSpPr>
            <p:nvPr/>
          </p:nvSpPr>
          <p:spPr bwMode="auto">
            <a:xfrm flipV="1">
              <a:off x="1584" y="3648"/>
              <a:ext cx="0" cy="240"/>
            </a:xfrm>
            <a:prstGeom prst="line">
              <a:avLst/>
            </a:prstGeom>
            <a:noFill/>
            <a:ln w="9525">
              <a:solidFill>
                <a:schemeClr val="tx1"/>
              </a:solidFill>
              <a:round/>
              <a:headEnd/>
              <a:tailEnd/>
            </a:ln>
          </p:spPr>
          <p:txBody>
            <a:bodyPr wrap="none" anchor="ctr"/>
            <a:lstStyle/>
            <a:p>
              <a:endParaRPr lang="zh-CN" altLang="en-US"/>
            </a:p>
          </p:txBody>
        </p:sp>
        <p:pic>
          <p:nvPicPr>
            <p:cNvPr id="412" name="Picture 41"/>
            <p:cNvPicPr>
              <a:picLocks noChangeAspect="1" noChangeArrowheads="1"/>
            </p:cNvPicPr>
            <p:nvPr/>
          </p:nvPicPr>
          <p:blipFill>
            <a:blip r:embed="rId4" cstate="print"/>
            <a:srcRect/>
            <a:stretch>
              <a:fillRect/>
            </a:stretch>
          </p:blipFill>
          <p:spPr bwMode="auto">
            <a:xfrm>
              <a:off x="768" y="3216"/>
              <a:ext cx="480" cy="449"/>
            </a:xfrm>
            <a:prstGeom prst="rect">
              <a:avLst/>
            </a:prstGeom>
            <a:noFill/>
            <a:ln w="9525">
              <a:noFill/>
              <a:miter lim="800000"/>
              <a:headEnd/>
              <a:tailEnd/>
            </a:ln>
          </p:spPr>
        </p:pic>
        <p:sp>
          <p:nvSpPr>
            <p:cNvPr id="413" name="Rectangle 42"/>
            <p:cNvSpPr>
              <a:spLocks noChangeArrowheads="1"/>
            </p:cNvSpPr>
            <p:nvPr/>
          </p:nvSpPr>
          <p:spPr bwMode="auto">
            <a:xfrm>
              <a:off x="1086" y="3888"/>
              <a:ext cx="48" cy="96"/>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14" name="Line 43"/>
            <p:cNvSpPr>
              <a:spLocks noChangeShapeType="1"/>
            </p:cNvSpPr>
            <p:nvPr/>
          </p:nvSpPr>
          <p:spPr bwMode="auto">
            <a:xfrm flipV="1">
              <a:off x="1104" y="3648"/>
              <a:ext cx="0" cy="240"/>
            </a:xfrm>
            <a:prstGeom prst="line">
              <a:avLst/>
            </a:prstGeom>
            <a:noFill/>
            <a:ln w="9525">
              <a:solidFill>
                <a:schemeClr val="tx1"/>
              </a:solidFill>
              <a:round/>
              <a:headEnd/>
              <a:tailEnd/>
            </a:ln>
          </p:spPr>
          <p:txBody>
            <a:bodyPr wrap="none" anchor="ctr"/>
            <a:lstStyle/>
            <a:p>
              <a:endParaRPr lang="zh-CN" altLang="en-US"/>
            </a:p>
          </p:txBody>
        </p:sp>
        <p:sp>
          <p:nvSpPr>
            <p:cNvPr id="415" name="Text Box 44"/>
            <p:cNvSpPr txBox="1">
              <a:spLocks noChangeArrowheads="1"/>
            </p:cNvSpPr>
            <p:nvPr/>
          </p:nvSpPr>
          <p:spPr bwMode="auto">
            <a:xfrm>
              <a:off x="750" y="3969"/>
              <a:ext cx="873" cy="212"/>
            </a:xfrm>
            <a:prstGeom prst="rect">
              <a:avLst/>
            </a:prstGeom>
            <a:noFill/>
            <a:ln w="9525">
              <a:noFill/>
              <a:miter lim="800000"/>
              <a:headEnd/>
              <a:tailEnd/>
            </a:ln>
          </p:spPr>
          <p:txBody>
            <a:bodyPr wrap="none">
              <a:spAutoFit/>
            </a:bodyPr>
            <a:lstStyle/>
            <a:p>
              <a:pPr eaLnBrk="0" hangingPunct="0"/>
              <a:r>
                <a:rPr lang="en-US" altLang="zh-CN" sz="1600" b="1">
                  <a:latin typeface="Gill Sans MT" pitchFamily="34" charset="0"/>
                </a:rPr>
                <a:t>Bus network</a:t>
              </a:r>
              <a:endParaRPr lang="en-US" altLang="zh-CN" sz="1600">
                <a:latin typeface="Gill Sans MT" pitchFamily="34" charset="0"/>
              </a:endParaRPr>
            </a:p>
          </p:txBody>
        </p:sp>
      </p:grpSp>
      <p:sp>
        <p:nvSpPr>
          <p:cNvPr id="419" name="Line 5"/>
          <p:cNvSpPr>
            <a:spLocks noChangeShapeType="1"/>
          </p:cNvSpPr>
          <p:nvPr/>
        </p:nvSpPr>
        <p:spPr bwMode="auto">
          <a:xfrm flipH="1">
            <a:off x="7072329" y="5715016"/>
            <a:ext cx="174623" cy="45719"/>
          </a:xfrm>
          <a:prstGeom prst="line">
            <a:avLst/>
          </a:prstGeom>
          <a:noFill/>
          <a:ln w="9525">
            <a:solidFill>
              <a:schemeClr val="tx1"/>
            </a:solidFill>
            <a:round/>
            <a:headEnd/>
            <a:tailEnd/>
          </a:ln>
          <a:effectLst/>
        </p:spPr>
        <p:txBody>
          <a:bodyPr/>
          <a:lstStyle/>
          <a:p>
            <a:endParaRPr lang="zh-CN" altLang="en-US"/>
          </a:p>
        </p:txBody>
      </p:sp>
      <p:sp>
        <p:nvSpPr>
          <p:cNvPr id="423" name="Cloud"/>
          <p:cNvSpPr>
            <a:spLocks noChangeAspect="1" noEditPoints="1" noChangeArrowheads="1"/>
          </p:cNvSpPr>
          <p:nvPr/>
        </p:nvSpPr>
        <p:spPr bwMode="auto">
          <a:xfrm>
            <a:off x="7572396" y="5072074"/>
            <a:ext cx="1256721" cy="104369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FF99">
              <a:alpha val="50000"/>
            </a:srgbClr>
          </a:solidFill>
          <a:ln w="9525">
            <a:solidFill>
              <a:srgbClr val="000000"/>
            </a:solidFill>
            <a:miter lim="800000"/>
            <a:headEnd/>
            <a:tailEnd/>
          </a:ln>
          <a:effectLst/>
        </p:spPr>
        <p:txBody>
          <a:bodyPr anchor="ctr"/>
          <a:lstStyle/>
          <a:p>
            <a:pPr eaLnBrk="0" hangingPunct="0"/>
            <a:r>
              <a:rPr lang="zh-CN" altLang="en-US" sz="1200" dirty="0">
                <a:latin typeface="Gill Sans MT" pitchFamily="34" charset="0"/>
              </a:rPr>
              <a:t>中国科大</a:t>
            </a:r>
          </a:p>
        </p:txBody>
      </p:sp>
      <p:sp>
        <p:nvSpPr>
          <p:cNvPr id="424" name="Cloud"/>
          <p:cNvSpPr>
            <a:spLocks noChangeAspect="1" noEditPoints="1" noChangeArrowheads="1"/>
          </p:cNvSpPr>
          <p:nvPr/>
        </p:nvSpPr>
        <p:spPr bwMode="auto">
          <a:xfrm>
            <a:off x="5214942" y="4572008"/>
            <a:ext cx="928694" cy="76715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FF99">
              <a:alpha val="50000"/>
            </a:srgbClr>
          </a:solidFill>
          <a:ln w="9525">
            <a:solidFill>
              <a:srgbClr val="000000"/>
            </a:solidFill>
            <a:miter lim="800000"/>
            <a:headEnd/>
            <a:tailEnd/>
          </a:ln>
          <a:effectLst/>
        </p:spPr>
        <p:txBody>
          <a:bodyPr anchor="ctr"/>
          <a:lstStyle/>
          <a:p>
            <a:pPr eaLnBrk="0" hangingPunct="0"/>
            <a:r>
              <a:rPr lang="en-US" altLang="zh-CN" sz="2000" dirty="0">
                <a:latin typeface="Gill Sans MT" pitchFamily="34" charset="0"/>
              </a:rPr>
              <a:t>A</a:t>
            </a:r>
            <a:endParaRPr lang="zh-CN" altLang="en-US" sz="2000" dirty="0">
              <a:latin typeface="Gill Sans MT" pitchFamily="34" charset="0"/>
            </a:endParaRPr>
          </a:p>
        </p:txBody>
      </p:sp>
      <p:sp>
        <p:nvSpPr>
          <p:cNvPr id="425" name="Cloud"/>
          <p:cNvSpPr>
            <a:spLocks noChangeAspect="1" noEditPoints="1" noChangeArrowheads="1"/>
          </p:cNvSpPr>
          <p:nvPr/>
        </p:nvSpPr>
        <p:spPr bwMode="auto">
          <a:xfrm>
            <a:off x="4214810" y="5286388"/>
            <a:ext cx="1131213" cy="854071"/>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FF99">
              <a:alpha val="50000"/>
            </a:srgbClr>
          </a:solidFill>
          <a:ln w="9525">
            <a:solidFill>
              <a:srgbClr val="000000"/>
            </a:solidFill>
            <a:miter lim="800000"/>
            <a:headEnd/>
            <a:tailEnd/>
          </a:ln>
          <a:effectLst/>
        </p:spPr>
        <p:txBody>
          <a:bodyPr anchor="ctr"/>
          <a:lstStyle/>
          <a:p>
            <a:pPr eaLnBrk="0" hangingPunct="0"/>
            <a:r>
              <a:rPr lang="en-US" altLang="zh-CN" sz="2000" dirty="0">
                <a:latin typeface="Gill Sans MT" pitchFamily="34" charset="0"/>
              </a:rPr>
              <a:t>B</a:t>
            </a:r>
            <a:endParaRPr lang="zh-CN" altLang="en-US" sz="2000" dirty="0">
              <a:latin typeface="Gill Sans MT" pitchFamily="34" charset="0"/>
            </a:endParaRPr>
          </a:p>
        </p:txBody>
      </p:sp>
      <p:pic>
        <p:nvPicPr>
          <p:cNvPr id="429" name="Picture 15"/>
          <p:cNvPicPr>
            <a:picLocks noChangeArrowheads="1"/>
          </p:cNvPicPr>
          <p:nvPr/>
        </p:nvPicPr>
        <p:blipFill>
          <a:blip r:embed="rId5" cstate="print"/>
          <a:srcRect/>
          <a:stretch>
            <a:fillRect/>
          </a:stretch>
        </p:blipFill>
        <p:spPr bwMode="auto">
          <a:xfrm>
            <a:off x="5214942" y="5572140"/>
            <a:ext cx="428628" cy="361949"/>
          </a:xfrm>
          <a:prstGeom prst="rect">
            <a:avLst/>
          </a:prstGeom>
          <a:noFill/>
          <a:ln w="12700">
            <a:noFill/>
            <a:miter lim="800000"/>
            <a:headEnd/>
            <a:tailEnd/>
          </a:ln>
          <a:effectLst/>
        </p:spPr>
      </p:pic>
      <p:sp>
        <p:nvSpPr>
          <p:cNvPr id="433" name="Cloud"/>
          <p:cNvSpPr>
            <a:spLocks noChangeAspect="1" noEditPoints="1" noChangeArrowheads="1"/>
          </p:cNvSpPr>
          <p:nvPr/>
        </p:nvSpPr>
        <p:spPr bwMode="auto">
          <a:xfrm>
            <a:off x="5857884" y="5286388"/>
            <a:ext cx="1232134" cy="93026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FF99">
              <a:alpha val="50000"/>
            </a:srgbClr>
          </a:solidFill>
          <a:ln w="9525">
            <a:solidFill>
              <a:srgbClr val="000000"/>
            </a:solidFill>
            <a:miter lim="800000"/>
            <a:headEnd/>
            <a:tailEnd/>
          </a:ln>
          <a:effectLst/>
        </p:spPr>
        <p:txBody>
          <a:bodyPr anchor="ctr"/>
          <a:lstStyle/>
          <a:p>
            <a:pPr eaLnBrk="0" hangingPunct="0"/>
            <a:r>
              <a:rPr lang="en-US" altLang="zh-CN" sz="1400" dirty="0">
                <a:latin typeface="Gill Sans MT" pitchFamily="34" charset="0"/>
              </a:rPr>
              <a:t>Internet</a:t>
            </a:r>
          </a:p>
        </p:txBody>
      </p:sp>
      <p:sp>
        <p:nvSpPr>
          <p:cNvPr id="436" name="Line 73"/>
          <p:cNvSpPr>
            <a:spLocks noChangeShapeType="1"/>
          </p:cNvSpPr>
          <p:nvPr/>
        </p:nvSpPr>
        <p:spPr bwMode="auto">
          <a:xfrm>
            <a:off x="5572133" y="5715016"/>
            <a:ext cx="285752" cy="45719"/>
          </a:xfrm>
          <a:prstGeom prst="line">
            <a:avLst/>
          </a:prstGeom>
          <a:noFill/>
          <a:ln w="9525">
            <a:solidFill>
              <a:schemeClr val="tx1"/>
            </a:solidFill>
            <a:round/>
            <a:headEnd/>
            <a:tailEnd/>
          </a:ln>
          <a:effectLst/>
        </p:spPr>
        <p:txBody>
          <a:bodyPr/>
          <a:lstStyle/>
          <a:p>
            <a:endParaRPr lang="zh-CN" altLang="en-US"/>
          </a:p>
        </p:txBody>
      </p:sp>
      <p:pic>
        <p:nvPicPr>
          <p:cNvPr id="418" name="Picture 3"/>
          <p:cNvPicPr>
            <a:picLocks noChangeArrowheads="1"/>
          </p:cNvPicPr>
          <p:nvPr/>
        </p:nvPicPr>
        <p:blipFill>
          <a:blip r:embed="rId5" cstate="print"/>
          <a:srcRect/>
          <a:stretch>
            <a:fillRect/>
          </a:stretch>
        </p:blipFill>
        <p:spPr bwMode="auto">
          <a:xfrm>
            <a:off x="7215206" y="5500702"/>
            <a:ext cx="425446" cy="363536"/>
          </a:xfrm>
          <a:prstGeom prst="rect">
            <a:avLst/>
          </a:prstGeom>
          <a:noFill/>
          <a:ln w="12700">
            <a:noFill/>
            <a:miter lim="800000"/>
            <a:headEnd/>
            <a:tailEnd/>
          </a:ln>
          <a:effectLst/>
        </p:spPr>
      </p:pic>
      <p:pic>
        <p:nvPicPr>
          <p:cNvPr id="440" name="Picture 3"/>
          <p:cNvPicPr>
            <a:picLocks noChangeArrowheads="1"/>
          </p:cNvPicPr>
          <p:nvPr/>
        </p:nvPicPr>
        <p:blipFill>
          <a:blip r:embed="rId5" cstate="print"/>
          <a:srcRect/>
          <a:stretch>
            <a:fillRect/>
          </a:stretch>
        </p:blipFill>
        <p:spPr bwMode="auto">
          <a:xfrm>
            <a:off x="5786446" y="5000636"/>
            <a:ext cx="425446" cy="363536"/>
          </a:xfrm>
          <a:prstGeom prst="rect">
            <a:avLst/>
          </a:prstGeom>
          <a:noFill/>
          <a:ln w="12700">
            <a:noFill/>
            <a:miter lim="800000"/>
            <a:headEnd/>
            <a:tailEnd/>
          </a:ln>
          <a:effectLst/>
        </p:spPr>
      </p:pic>
      <p:sp>
        <p:nvSpPr>
          <p:cNvPr id="441" name="Line 73"/>
          <p:cNvSpPr>
            <a:spLocks noChangeShapeType="1"/>
          </p:cNvSpPr>
          <p:nvPr/>
        </p:nvSpPr>
        <p:spPr bwMode="auto">
          <a:xfrm>
            <a:off x="6072198" y="5286388"/>
            <a:ext cx="285752" cy="45719"/>
          </a:xfrm>
          <a:prstGeom prst="line">
            <a:avLst/>
          </a:prstGeom>
          <a:noFill/>
          <a:ln w="9525">
            <a:solidFill>
              <a:schemeClr val="tx1"/>
            </a:solidFill>
            <a:round/>
            <a:headEnd/>
            <a:tailEnd/>
          </a:ln>
          <a:effectLst/>
        </p:spPr>
        <p:txBody>
          <a:bodyPr/>
          <a:lstStyle/>
          <a:p>
            <a:endParaRPr lang="zh-CN"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026"/>
          <p:cNvPicPr>
            <a:picLocks noChangeAspect="1" noChangeArrowheads="1"/>
          </p:cNvPicPr>
          <p:nvPr/>
        </p:nvPicPr>
        <p:blipFill>
          <a:blip r:embed="rId2" cstate="print"/>
          <a:srcRect/>
          <a:stretch>
            <a:fillRect/>
          </a:stretch>
        </p:blipFill>
        <p:spPr bwMode="auto">
          <a:xfrm>
            <a:off x="1219200" y="0"/>
            <a:ext cx="7162800" cy="6858000"/>
          </a:xfrm>
          <a:prstGeom prst="rect">
            <a:avLst/>
          </a:prstGeom>
          <a:noFill/>
          <a:ln w="9525">
            <a:noFill/>
            <a:miter lim="800000"/>
            <a:headEnd/>
            <a:tailEnd/>
          </a:ln>
        </p:spPr>
      </p:pic>
      <p:sp>
        <p:nvSpPr>
          <p:cNvPr id="29699" name="Text Box 1027"/>
          <p:cNvSpPr txBox="1">
            <a:spLocks noChangeArrowheads="1"/>
          </p:cNvSpPr>
          <p:nvPr/>
        </p:nvSpPr>
        <p:spPr bwMode="auto">
          <a:xfrm>
            <a:off x="6227763" y="5661025"/>
            <a:ext cx="1728787" cy="366713"/>
          </a:xfrm>
          <a:prstGeom prst="rect">
            <a:avLst/>
          </a:prstGeom>
          <a:noFill/>
          <a:ln w="9525">
            <a:noFill/>
            <a:miter lim="800000"/>
            <a:headEnd/>
            <a:tailEnd/>
          </a:ln>
        </p:spPr>
        <p:txBody>
          <a:bodyPr>
            <a:spAutoFit/>
          </a:bodyPr>
          <a:lstStyle/>
          <a:p>
            <a:pPr algn="ctr">
              <a:spcBef>
                <a:spcPct val="50000"/>
              </a:spcBef>
            </a:pPr>
            <a:r>
              <a:rPr lang="en-US" altLang="zh-CN" b="1"/>
              <a:t>internet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a:xfrm>
            <a:off x="285720" y="188640"/>
            <a:ext cx="8351838" cy="6669360"/>
          </a:xfrm>
          <a:solidFill>
            <a:schemeClr val="bg1"/>
          </a:solidFill>
        </p:spPr>
        <p:txBody>
          <a:bodyPr/>
          <a:lstStyle/>
          <a:p>
            <a:pPr eaLnBrk="1" hangingPunct="1"/>
            <a:r>
              <a:rPr lang="zh-CN" altLang="en-US" sz="2400" b="1" dirty="0"/>
              <a:t>从传输媒体分</a:t>
            </a:r>
          </a:p>
          <a:p>
            <a:pPr lvl="1" eaLnBrk="1" hangingPunct="1"/>
            <a:r>
              <a:rPr lang="zh-CN" altLang="en-US" sz="2000" dirty="0"/>
              <a:t>有线网络</a:t>
            </a:r>
          </a:p>
          <a:p>
            <a:pPr lvl="1" eaLnBrk="1" hangingPunct="1"/>
            <a:r>
              <a:rPr lang="zh-CN" altLang="en-US" sz="2000" dirty="0"/>
              <a:t>无线网络</a:t>
            </a:r>
          </a:p>
          <a:p>
            <a:pPr eaLnBrk="1" hangingPunct="1"/>
            <a:r>
              <a:rPr lang="zh-CN" altLang="en-US" sz="2400" b="1" dirty="0"/>
              <a:t>从功能上分</a:t>
            </a:r>
          </a:p>
          <a:p>
            <a:pPr lvl="1" eaLnBrk="1" hangingPunct="1"/>
            <a:r>
              <a:rPr lang="zh-CN" altLang="en-US" sz="2000" dirty="0"/>
              <a:t>主干网</a:t>
            </a:r>
            <a:r>
              <a:rPr lang="en-US" altLang="zh-CN" sz="2000" dirty="0"/>
              <a:t>(backbone)</a:t>
            </a:r>
            <a:r>
              <a:rPr lang="zh-CN" altLang="en-US" sz="2000" dirty="0"/>
              <a:t>：高速，功能简捷</a:t>
            </a:r>
          </a:p>
          <a:p>
            <a:pPr lvl="1" eaLnBrk="1" hangingPunct="1"/>
            <a:r>
              <a:rPr lang="zh-CN" altLang="en-US" sz="2000" dirty="0"/>
              <a:t>接入网</a:t>
            </a:r>
            <a:r>
              <a:rPr lang="en-US" altLang="zh-CN" sz="2000" dirty="0"/>
              <a:t>(access network)</a:t>
            </a:r>
            <a:r>
              <a:rPr lang="zh-CN" altLang="en-US" sz="2000" dirty="0"/>
              <a:t>：功能复杂，种类繁多</a:t>
            </a:r>
          </a:p>
          <a:p>
            <a:pPr eaLnBrk="1" hangingPunct="1"/>
            <a:r>
              <a:rPr lang="zh-CN" altLang="en-US" sz="2400" b="1" dirty="0"/>
              <a:t>从网络使用者分</a:t>
            </a:r>
          </a:p>
          <a:p>
            <a:pPr lvl="1" eaLnBrk="1" hangingPunct="1"/>
            <a:r>
              <a:rPr lang="zh-CN" altLang="en-US" sz="2000" dirty="0"/>
              <a:t>公用网（</a:t>
            </a:r>
            <a:r>
              <a:rPr lang="en-US" altLang="zh-CN" sz="2000" dirty="0"/>
              <a:t>public network):</a:t>
            </a:r>
            <a:r>
              <a:rPr lang="zh-CN" altLang="en-US" sz="2000" dirty="0"/>
              <a:t>指国家的电信公司或</a:t>
            </a:r>
            <a:r>
              <a:rPr lang="en-US" altLang="zh-CN" sz="2000" dirty="0"/>
              <a:t>ISP</a:t>
            </a:r>
            <a:r>
              <a:rPr lang="zh-CN" altLang="en-US" sz="2000" dirty="0"/>
              <a:t>出资建造的大型网络，公众通过缴费即可使用。</a:t>
            </a:r>
          </a:p>
          <a:p>
            <a:pPr lvl="1" eaLnBrk="1" hangingPunct="1"/>
            <a:r>
              <a:rPr lang="zh-CN" altLang="en-US" sz="2000" dirty="0"/>
              <a:t>专用网（</a:t>
            </a:r>
            <a:r>
              <a:rPr lang="en-US" altLang="zh-CN" sz="2000" dirty="0"/>
              <a:t>private network)</a:t>
            </a:r>
            <a:r>
              <a:rPr lang="zh-CN" altLang="en-US" sz="2000" dirty="0"/>
              <a:t>：指某个单位所有，仅为本单位人员提供的网络。</a:t>
            </a:r>
          </a:p>
          <a:p>
            <a:pPr eaLnBrk="1" hangingPunct="1"/>
            <a:r>
              <a:rPr lang="zh-CN" altLang="en-US" sz="2400" b="1" dirty="0"/>
              <a:t>从连接方式分</a:t>
            </a:r>
          </a:p>
          <a:p>
            <a:pPr lvl="1" eaLnBrk="1" hangingPunct="1"/>
            <a:r>
              <a:rPr lang="zh-CN" altLang="en-US" sz="2000" dirty="0"/>
              <a:t>广播型网络：多个用户</a:t>
            </a:r>
            <a:r>
              <a:rPr lang="zh-CN" altLang="en-US" sz="2000" b="1" dirty="0"/>
              <a:t>共享</a:t>
            </a:r>
            <a:r>
              <a:rPr lang="zh-CN" altLang="en-US" sz="2000" dirty="0"/>
              <a:t>同一</a:t>
            </a:r>
            <a:r>
              <a:rPr lang="zh-CN" altLang="en-US" sz="2000" b="1" dirty="0"/>
              <a:t>信道</a:t>
            </a:r>
            <a:r>
              <a:rPr lang="zh-CN" altLang="en-US" sz="2000" dirty="0"/>
              <a:t>的网络，也称</a:t>
            </a:r>
            <a:r>
              <a:rPr lang="zh-CN" altLang="en-US" sz="2000" b="1" dirty="0"/>
              <a:t>共享媒体型网络</a:t>
            </a:r>
          </a:p>
          <a:p>
            <a:pPr lvl="1" eaLnBrk="1" hangingPunct="1"/>
            <a:r>
              <a:rPr lang="zh-CN" altLang="en-US" sz="2000" dirty="0"/>
              <a:t>点</a:t>
            </a:r>
            <a:r>
              <a:rPr lang="en-US" altLang="zh-CN" sz="2000" dirty="0"/>
              <a:t>-</a:t>
            </a:r>
            <a:r>
              <a:rPr lang="zh-CN" altLang="en-US" sz="2000" dirty="0"/>
              <a:t>点网络：由许多</a:t>
            </a:r>
            <a:r>
              <a:rPr lang="zh-CN" altLang="en-US" sz="2000" b="1" dirty="0"/>
              <a:t>点</a:t>
            </a:r>
            <a:r>
              <a:rPr lang="en-US" altLang="zh-CN" sz="2000" b="1" dirty="0"/>
              <a:t>-</a:t>
            </a:r>
            <a:r>
              <a:rPr lang="zh-CN" altLang="en-US" sz="2000" b="1" dirty="0"/>
              <a:t>点的链路</a:t>
            </a:r>
            <a:r>
              <a:rPr lang="zh-CN" altLang="en-US" sz="2000" dirty="0"/>
              <a:t>连接而成，也称</a:t>
            </a:r>
            <a:r>
              <a:rPr lang="zh-CN" altLang="en-US" sz="2000" b="1" dirty="0"/>
              <a:t>交换型网络</a:t>
            </a:r>
            <a:endParaRPr lang="en-US" altLang="zh-CN" sz="2000" b="1" dirty="0"/>
          </a:p>
          <a:p>
            <a:pPr eaLnBrk="1" hangingPunct="1"/>
            <a:r>
              <a:rPr lang="zh-CN" altLang="en-US" sz="2400" b="1" dirty="0"/>
              <a:t>从行业应用分</a:t>
            </a:r>
            <a:endParaRPr lang="en-US" altLang="zh-CN" sz="2400" b="1" dirty="0"/>
          </a:p>
          <a:p>
            <a:pPr lvl="1" eaLnBrk="1" hangingPunct="1"/>
            <a:r>
              <a:rPr lang="zh-CN" altLang="en-US" sz="2000" b="1" dirty="0"/>
              <a:t>车联网，家庭网络等</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6266B25-9D4C-4E97-B0D9-070125526E19}"/>
              </a:ext>
            </a:extLst>
          </p:cNvPr>
          <p:cNvSpPr>
            <a:spLocks noGrp="1"/>
          </p:cNvSpPr>
          <p:nvPr>
            <p:ph type="title"/>
          </p:nvPr>
        </p:nvSpPr>
        <p:spPr/>
        <p:txBody>
          <a:bodyPr/>
          <a:lstStyle/>
          <a:p>
            <a:r>
              <a:rPr lang="zh-CN" altLang="en-US" dirty="0"/>
              <a:t>度量单位</a:t>
            </a:r>
          </a:p>
        </p:txBody>
      </p:sp>
      <p:sp>
        <p:nvSpPr>
          <p:cNvPr id="3" name="内容占位符 2">
            <a:extLst>
              <a:ext uri="{FF2B5EF4-FFF2-40B4-BE49-F238E27FC236}">
                <a16:creationId xmlns:a16="http://schemas.microsoft.com/office/drawing/2014/main" id="{4D2B828D-0AC7-4788-BC91-F99609617F7A}"/>
              </a:ext>
            </a:extLst>
          </p:cNvPr>
          <p:cNvSpPr>
            <a:spLocks noGrp="1"/>
          </p:cNvSpPr>
          <p:nvPr>
            <p:ph idx="1"/>
          </p:nvPr>
        </p:nvSpPr>
        <p:spPr/>
        <p:txBody>
          <a:bodyPr/>
          <a:lstStyle/>
          <a:p>
            <a:r>
              <a:rPr lang="zh-CN" altLang="en-US" dirty="0"/>
              <a:t>通信速率：</a:t>
            </a:r>
            <a:endParaRPr lang="en-US" altLang="zh-CN" dirty="0"/>
          </a:p>
          <a:p>
            <a:pPr lvl="1"/>
            <a:r>
              <a:rPr lang="en-US" altLang="zh-CN" dirty="0" err="1"/>
              <a:t>Kb</a:t>
            </a:r>
            <a:r>
              <a:rPr lang="en-US" altLang="zh-CN" dirty="0"/>
              <a:t>/s=1000b/s</a:t>
            </a:r>
            <a:r>
              <a:rPr lang="zh-CN" altLang="en-US" dirty="0"/>
              <a:t>，</a:t>
            </a:r>
            <a:r>
              <a:rPr lang="en-US" altLang="zh-CN" dirty="0"/>
              <a:t>1Mb/s=10</a:t>
            </a:r>
            <a:r>
              <a:rPr lang="en-US" altLang="zh-CN" baseline="30000" dirty="0"/>
              <a:t>6</a:t>
            </a:r>
            <a:r>
              <a:rPr lang="en-US" altLang="zh-CN" dirty="0"/>
              <a:t>b/s</a:t>
            </a:r>
          </a:p>
          <a:p>
            <a:r>
              <a:rPr lang="zh-CN" altLang="en-US" dirty="0"/>
              <a:t>文件大小、内存大小等：</a:t>
            </a:r>
            <a:endParaRPr lang="en-US" altLang="zh-CN" dirty="0"/>
          </a:p>
          <a:p>
            <a:pPr lvl="1"/>
            <a:r>
              <a:rPr lang="en-US" altLang="zh-CN" dirty="0"/>
              <a:t>B=8bits</a:t>
            </a:r>
          </a:p>
          <a:p>
            <a:pPr lvl="1"/>
            <a:r>
              <a:rPr lang="en-US" altLang="zh-CN" dirty="0"/>
              <a:t>1KB=2</a:t>
            </a:r>
            <a:r>
              <a:rPr lang="en-US" altLang="zh-CN" baseline="30000" dirty="0"/>
              <a:t>10</a:t>
            </a:r>
            <a:r>
              <a:rPr lang="zh-CN" altLang="en-US" dirty="0"/>
              <a:t>字节，因为内存、文件总是以</a:t>
            </a:r>
            <a:r>
              <a:rPr lang="en-US" altLang="zh-CN" dirty="0"/>
              <a:t>2</a:t>
            </a:r>
            <a:r>
              <a:rPr lang="zh-CN" altLang="en-US" dirty="0"/>
              <a:t>的幂来计数</a:t>
            </a:r>
          </a:p>
        </p:txBody>
      </p:sp>
    </p:spTree>
    <p:extLst>
      <p:ext uri="{BB962C8B-B14F-4D97-AF65-F5344CB8AC3E}">
        <p14:creationId xmlns:p14="http://schemas.microsoft.com/office/powerpoint/2010/main" val="10763557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zh-CN" altLang="en-US"/>
              <a:t>小结</a:t>
            </a:r>
          </a:p>
        </p:txBody>
      </p:sp>
      <p:sp>
        <p:nvSpPr>
          <p:cNvPr id="31747" name="Rectangle 3"/>
          <p:cNvSpPr>
            <a:spLocks noGrp="1" noChangeArrowheads="1"/>
          </p:cNvSpPr>
          <p:nvPr>
            <p:ph type="body" idx="1"/>
          </p:nvPr>
        </p:nvSpPr>
        <p:spPr>
          <a:xfrm>
            <a:off x="571472" y="1928802"/>
            <a:ext cx="8169302" cy="4625997"/>
          </a:xfrm>
        </p:spPr>
        <p:txBody>
          <a:bodyPr/>
          <a:lstStyle/>
          <a:p>
            <a:pPr eaLnBrk="1" hangingPunct="1"/>
            <a:r>
              <a:rPr lang="zh-CN" altLang="en-US" dirty="0"/>
              <a:t>本章要求</a:t>
            </a:r>
          </a:p>
          <a:p>
            <a:pPr lvl="1" eaLnBrk="1" hangingPunct="1"/>
            <a:r>
              <a:rPr lang="zh-CN" altLang="en-US" dirty="0"/>
              <a:t>重点掌握</a:t>
            </a:r>
            <a:r>
              <a:rPr lang="en-US" altLang="zh-CN" dirty="0"/>
              <a:t>OSI</a:t>
            </a:r>
            <a:r>
              <a:rPr lang="zh-CN" altLang="en-US" dirty="0"/>
              <a:t>七层模型和</a:t>
            </a:r>
            <a:r>
              <a:rPr lang="en-US" altLang="zh-CN" dirty="0"/>
              <a:t>TCP/IP</a:t>
            </a:r>
            <a:r>
              <a:rPr lang="zh-CN" altLang="en-US" dirty="0"/>
              <a:t>模型，熟悉网络体系结构（层、服务、协议等基本概念）</a:t>
            </a:r>
          </a:p>
          <a:p>
            <a:pPr eaLnBrk="1" hangingPunct="1"/>
            <a:r>
              <a:rPr lang="zh-CN" altLang="en-US" dirty="0"/>
              <a:t>作业</a:t>
            </a:r>
          </a:p>
          <a:p>
            <a:pPr lvl="1" eaLnBrk="1" hangingPunct="1"/>
            <a:r>
              <a:rPr lang="zh-CN" altLang="en-US" dirty="0"/>
              <a:t>第一章：</a:t>
            </a:r>
            <a:r>
              <a:rPr lang="en-US" altLang="zh-CN" dirty="0"/>
              <a:t>9</a:t>
            </a:r>
            <a:r>
              <a:rPr lang="zh-CN" altLang="en-US" dirty="0"/>
              <a:t>，</a:t>
            </a:r>
            <a:r>
              <a:rPr lang="en-US" altLang="zh-CN" dirty="0"/>
              <a:t>19</a:t>
            </a:r>
            <a:r>
              <a:rPr lang="zh-CN" altLang="en-US" dirty="0"/>
              <a:t>，</a:t>
            </a:r>
            <a:r>
              <a:rPr lang="en-US" altLang="zh-CN" dirty="0"/>
              <a:t>25</a:t>
            </a:r>
            <a:r>
              <a:rPr lang="zh-CN" altLang="en-US" dirty="0"/>
              <a:t>，</a:t>
            </a:r>
            <a:r>
              <a:rPr lang="en-US" altLang="zh-CN" dirty="0"/>
              <a:t>28</a:t>
            </a:r>
            <a:r>
              <a:rPr lang="zh-CN" altLang="en-US" dirty="0"/>
              <a:t>，</a:t>
            </a:r>
            <a:endParaRPr lang="en-US" altLang="zh-CN" dirty="0"/>
          </a:p>
          <a:p>
            <a:pPr lvl="2" eaLnBrk="1" hangingPunct="1"/>
            <a:r>
              <a:rPr lang="zh-CN" altLang="en-US" sz="2000" dirty="0"/>
              <a:t>补充题：在无连接通信和面向连接的通信两者之间，最主要的区别是什么？</a:t>
            </a:r>
            <a:endParaRPr lang="en-US" altLang="zh-CN"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43608" y="188640"/>
            <a:ext cx="7900367" cy="1487760"/>
          </a:xfrm>
        </p:spPr>
        <p:txBody>
          <a:bodyPr/>
          <a:lstStyle/>
          <a:p>
            <a:pPr eaLnBrk="1" hangingPunct="1"/>
            <a:r>
              <a:rPr lang="en-US" altLang="zh-CN" b="1" dirty="0"/>
              <a:t>2.2</a:t>
            </a:r>
            <a:r>
              <a:rPr lang="zh-CN" altLang="en-US" b="1" dirty="0"/>
              <a:t>网络体系结构</a:t>
            </a:r>
            <a:br>
              <a:rPr lang="en-US" altLang="zh-CN" b="1" dirty="0"/>
            </a:br>
            <a:r>
              <a:rPr lang="zh-CN" altLang="en-US" sz="2800" b="1" dirty="0"/>
              <a:t>（网络的总体设计）</a:t>
            </a:r>
            <a:r>
              <a:rPr lang="en-US" altLang="zh-CN" b="1" dirty="0">
                <a:latin typeface="Arial" charset="0"/>
              </a:rPr>
              <a:t>——</a:t>
            </a:r>
            <a:r>
              <a:rPr lang="zh-CN" altLang="en-US" sz="3200" b="1" dirty="0"/>
              <a:t>层和协议的集合</a:t>
            </a:r>
            <a:r>
              <a:rPr lang="en-US" altLang="zh-CN" sz="3200" b="1" baseline="30000" dirty="0"/>
              <a:t>[1]</a:t>
            </a:r>
            <a:endParaRPr lang="en-US" altLang="zh-CN" sz="3200" b="1" dirty="0"/>
          </a:p>
        </p:txBody>
      </p:sp>
      <p:sp>
        <p:nvSpPr>
          <p:cNvPr id="6147" name="Rectangle 4"/>
          <p:cNvSpPr>
            <a:spLocks noGrp="1" noChangeArrowheads="1"/>
          </p:cNvSpPr>
          <p:nvPr>
            <p:ph type="body" sz="half" idx="1"/>
          </p:nvPr>
        </p:nvSpPr>
        <p:spPr>
          <a:xfrm>
            <a:off x="395536" y="4653136"/>
            <a:ext cx="3024187" cy="1944688"/>
          </a:xfrm>
        </p:spPr>
        <p:txBody>
          <a:bodyPr/>
          <a:lstStyle/>
          <a:p>
            <a:pPr eaLnBrk="1" hangingPunct="1"/>
            <a:r>
              <a:rPr lang="zh-CN" altLang="en-US" sz="2800" b="1" dirty="0"/>
              <a:t>协议 </a:t>
            </a:r>
            <a:r>
              <a:rPr lang="en-US" altLang="zh-CN" sz="2800" b="1" dirty="0"/>
              <a:t>(protocol)</a:t>
            </a:r>
          </a:p>
          <a:p>
            <a:pPr lvl="1" eaLnBrk="1" hangingPunct="1"/>
            <a:r>
              <a:rPr lang="zh-CN" altLang="en-US" sz="2400" dirty="0"/>
              <a:t>什么是协议？</a:t>
            </a:r>
          </a:p>
          <a:p>
            <a:pPr lvl="1" eaLnBrk="1" hangingPunct="1"/>
            <a:r>
              <a:rPr lang="zh-CN" altLang="en-US" sz="2400" dirty="0"/>
              <a:t>协议为什么要分层？</a:t>
            </a:r>
          </a:p>
        </p:txBody>
      </p:sp>
      <p:grpSp>
        <p:nvGrpSpPr>
          <p:cNvPr id="2" name="Group 123"/>
          <p:cNvGrpSpPr>
            <a:grpSpLocks/>
          </p:cNvGrpSpPr>
          <p:nvPr/>
        </p:nvGrpSpPr>
        <p:grpSpPr bwMode="auto">
          <a:xfrm>
            <a:off x="6588125" y="1916113"/>
            <a:ext cx="2663825" cy="4543425"/>
            <a:chOff x="4150" y="1207"/>
            <a:chExt cx="1678" cy="2862"/>
          </a:xfrm>
        </p:grpSpPr>
        <p:grpSp>
          <p:nvGrpSpPr>
            <p:cNvPr id="6163" name="Group 15"/>
            <p:cNvGrpSpPr>
              <a:grpSpLocks noChangeAspect="1"/>
            </p:cNvGrpSpPr>
            <p:nvPr/>
          </p:nvGrpSpPr>
          <p:grpSpPr bwMode="auto">
            <a:xfrm>
              <a:off x="4241" y="1298"/>
              <a:ext cx="171" cy="181"/>
              <a:chOff x="3916" y="2235"/>
              <a:chExt cx="442" cy="550"/>
            </a:xfrm>
          </p:grpSpPr>
          <p:sp>
            <p:nvSpPr>
              <p:cNvPr id="6227" name="Freeform 16"/>
              <p:cNvSpPr>
                <a:spLocks noChangeAspect="1"/>
              </p:cNvSpPr>
              <p:nvPr/>
            </p:nvSpPr>
            <p:spPr bwMode="auto">
              <a:xfrm>
                <a:off x="3968" y="2531"/>
                <a:ext cx="341" cy="83"/>
              </a:xfrm>
              <a:custGeom>
                <a:avLst/>
                <a:gdLst>
                  <a:gd name="T0" fmla="*/ 8 w 263"/>
                  <a:gd name="T1" fmla="*/ 95 h 95"/>
                  <a:gd name="T2" fmla="*/ 20 w 263"/>
                  <a:gd name="T3" fmla="*/ 95 h 95"/>
                  <a:gd name="T4" fmla="*/ 33 w 263"/>
                  <a:gd name="T5" fmla="*/ 95 h 95"/>
                  <a:gd name="T6" fmla="*/ 46 w 263"/>
                  <a:gd name="T7" fmla="*/ 95 h 95"/>
                  <a:gd name="T8" fmla="*/ 58 w 263"/>
                  <a:gd name="T9" fmla="*/ 95 h 95"/>
                  <a:gd name="T10" fmla="*/ 71 w 263"/>
                  <a:gd name="T11" fmla="*/ 95 h 95"/>
                  <a:gd name="T12" fmla="*/ 83 w 263"/>
                  <a:gd name="T13" fmla="*/ 95 h 95"/>
                  <a:gd name="T14" fmla="*/ 95 w 263"/>
                  <a:gd name="T15" fmla="*/ 95 h 95"/>
                  <a:gd name="T16" fmla="*/ 107 w 263"/>
                  <a:gd name="T17" fmla="*/ 95 h 95"/>
                  <a:gd name="T18" fmla="*/ 120 w 263"/>
                  <a:gd name="T19" fmla="*/ 95 h 95"/>
                  <a:gd name="T20" fmla="*/ 132 w 263"/>
                  <a:gd name="T21" fmla="*/ 95 h 95"/>
                  <a:gd name="T22" fmla="*/ 144 w 263"/>
                  <a:gd name="T23" fmla="*/ 95 h 95"/>
                  <a:gd name="T24" fmla="*/ 157 w 263"/>
                  <a:gd name="T25" fmla="*/ 95 h 95"/>
                  <a:gd name="T26" fmla="*/ 169 w 263"/>
                  <a:gd name="T27" fmla="*/ 95 h 95"/>
                  <a:gd name="T28" fmla="*/ 181 w 263"/>
                  <a:gd name="T29" fmla="*/ 95 h 95"/>
                  <a:gd name="T30" fmla="*/ 193 w 263"/>
                  <a:gd name="T31" fmla="*/ 95 h 95"/>
                  <a:gd name="T32" fmla="*/ 206 w 263"/>
                  <a:gd name="T33" fmla="*/ 95 h 95"/>
                  <a:gd name="T34" fmla="*/ 218 w 263"/>
                  <a:gd name="T35" fmla="*/ 95 h 95"/>
                  <a:gd name="T36" fmla="*/ 230 w 263"/>
                  <a:gd name="T37" fmla="*/ 95 h 95"/>
                  <a:gd name="T38" fmla="*/ 243 w 263"/>
                  <a:gd name="T39" fmla="*/ 95 h 95"/>
                  <a:gd name="T40" fmla="*/ 255 w 263"/>
                  <a:gd name="T41" fmla="*/ 95 h 95"/>
                  <a:gd name="T42" fmla="*/ 261 w 263"/>
                  <a:gd name="T43" fmla="*/ 88 h 95"/>
                  <a:gd name="T44" fmla="*/ 257 w 263"/>
                  <a:gd name="T45" fmla="*/ 68 h 95"/>
                  <a:gd name="T46" fmla="*/ 252 w 263"/>
                  <a:gd name="T47" fmla="*/ 49 h 95"/>
                  <a:gd name="T48" fmla="*/ 248 w 263"/>
                  <a:gd name="T49" fmla="*/ 32 h 95"/>
                  <a:gd name="T50" fmla="*/ 245 w 263"/>
                  <a:gd name="T51" fmla="*/ 16 h 95"/>
                  <a:gd name="T52" fmla="*/ 241 w 263"/>
                  <a:gd name="T53" fmla="*/ 0 h 95"/>
                  <a:gd name="T54" fmla="*/ 231 w 263"/>
                  <a:gd name="T55" fmla="*/ 0 h 95"/>
                  <a:gd name="T56" fmla="*/ 221 w 263"/>
                  <a:gd name="T57" fmla="*/ 0 h 95"/>
                  <a:gd name="T58" fmla="*/ 210 w 263"/>
                  <a:gd name="T59" fmla="*/ 0 h 95"/>
                  <a:gd name="T60" fmla="*/ 200 w 263"/>
                  <a:gd name="T61" fmla="*/ 0 h 95"/>
                  <a:gd name="T62" fmla="*/ 190 w 263"/>
                  <a:gd name="T63" fmla="*/ 0 h 95"/>
                  <a:gd name="T64" fmla="*/ 180 w 263"/>
                  <a:gd name="T65" fmla="*/ 0 h 95"/>
                  <a:gd name="T66" fmla="*/ 170 w 263"/>
                  <a:gd name="T67" fmla="*/ 0 h 95"/>
                  <a:gd name="T68" fmla="*/ 159 w 263"/>
                  <a:gd name="T69" fmla="*/ 0 h 95"/>
                  <a:gd name="T70" fmla="*/ 149 w 263"/>
                  <a:gd name="T71" fmla="*/ 0 h 95"/>
                  <a:gd name="T72" fmla="*/ 139 w 263"/>
                  <a:gd name="T73" fmla="*/ 0 h 95"/>
                  <a:gd name="T74" fmla="*/ 129 w 263"/>
                  <a:gd name="T75" fmla="*/ 0 h 95"/>
                  <a:gd name="T76" fmla="*/ 119 w 263"/>
                  <a:gd name="T77" fmla="*/ 0 h 95"/>
                  <a:gd name="T78" fmla="*/ 108 w 263"/>
                  <a:gd name="T79" fmla="*/ 0 h 95"/>
                  <a:gd name="T80" fmla="*/ 98 w 263"/>
                  <a:gd name="T81" fmla="*/ 0 h 95"/>
                  <a:gd name="T82" fmla="*/ 88 w 263"/>
                  <a:gd name="T83" fmla="*/ 0 h 95"/>
                  <a:gd name="T84" fmla="*/ 78 w 263"/>
                  <a:gd name="T85" fmla="*/ 0 h 95"/>
                  <a:gd name="T86" fmla="*/ 68 w 263"/>
                  <a:gd name="T87" fmla="*/ 0 h 95"/>
                  <a:gd name="T88" fmla="*/ 58 w 263"/>
                  <a:gd name="T89" fmla="*/ 0 h 95"/>
                  <a:gd name="T90" fmla="*/ 47 w 263"/>
                  <a:gd name="T91" fmla="*/ 0 h 95"/>
                  <a:gd name="T92" fmla="*/ 37 w 263"/>
                  <a:gd name="T93" fmla="*/ 0 h 95"/>
                  <a:gd name="T94" fmla="*/ 26 w 263"/>
                  <a:gd name="T95" fmla="*/ 0 h 95"/>
                  <a:gd name="T96" fmla="*/ 20 w 263"/>
                  <a:gd name="T97" fmla="*/ 10 h 95"/>
                  <a:gd name="T98" fmla="*/ 16 w 263"/>
                  <a:gd name="T99" fmla="*/ 26 h 95"/>
                  <a:gd name="T100" fmla="*/ 12 w 263"/>
                  <a:gd name="T101" fmla="*/ 43 h 95"/>
                  <a:gd name="T102" fmla="*/ 8 w 263"/>
                  <a:gd name="T103" fmla="*/ 62 h 95"/>
                  <a:gd name="T104" fmla="*/ 3 w 263"/>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3"/>
                  <a:gd name="T160" fmla="*/ 0 h 95"/>
                  <a:gd name="T161" fmla="*/ 263 w 263"/>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3" h="95">
                    <a:moveTo>
                      <a:pt x="0" y="95"/>
                    </a:move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6228" name="Freeform 17"/>
              <p:cNvSpPr>
                <a:spLocks noChangeAspect="1"/>
              </p:cNvSpPr>
              <p:nvPr/>
            </p:nvSpPr>
            <p:spPr bwMode="auto">
              <a:xfrm>
                <a:off x="3968" y="2531"/>
                <a:ext cx="341" cy="83"/>
              </a:xfrm>
              <a:custGeom>
                <a:avLst/>
                <a:gdLst>
                  <a:gd name="T0" fmla="*/ 4 w 263"/>
                  <a:gd name="T1" fmla="*/ 95 h 95"/>
                  <a:gd name="T2" fmla="*/ 16 w 263"/>
                  <a:gd name="T3" fmla="*/ 95 h 95"/>
                  <a:gd name="T4" fmla="*/ 29 w 263"/>
                  <a:gd name="T5" fmla="*/ 95 h 95"/>
                  <a:gd name="T6" fmla="*/ 42 w 263"/>
                  <a:gd name="T7" fmla="*/ 95 h 95"/>
                  <a:gd name="T8" fmla="*/ 54 w 263"/>
                  <a:gd name="T9" fmla="*/ 95 h 95"/>
                  <a:gd name="T10" fmla="*/ 66 w 263"/>
                  <a:gd name="T11" fmla="*/ 95 h 95"/>
                  <a:gd name="T12" fmla="*/ 79 w 263"/>
                  <a:gd name="T13" fmla="*/ 95 h 95"/>
                  <a:gd name="T14" fmla="*/ 91 w 263"/>
                  <a:gd name="T15" fmla="*/ 95 h 95"/>
                  <a:gd name="T16" fmla="*/ 103 w 263"/>
                  <a:gd name="T17" fmla="*/ 95 h 95"/>
                  <a:gd name="T18" fmla="*/ 116 w 263"/>
                  <a:gd name="T19" fmla="*/ 95 h 95"/>
                  <a:gd name="T20" fmla="*/ 128 w 263"/>
                  <a:gd name="T21" fmla="*/ 95 h 95"/>
                  <a:gd name="T22" fmla="*/ 136 w 263"/>
                  <a:gd name="T23" fmla="*/ 95 h 95"/>
                  <a:gd name="T24" fmla="*/ 148 w 263"/>
                  <a:gd name="T25" fmla="*/ 95 h 95"/>
                  <a:gd name="T26" fmla="*/ 161 w 263"/>
                  <a:gd name="T27" fmla="*/ 95 h 95"/>
                  <a:gd name="T28" fmla="*/ 173 w 263"/>
                  <a:gd name="T29" fmla="*/ 95 h 95"/>
                  <a:gd name="T30" fmla="*/ 185 w 263"/>
                  <a:gd name="T31" fmla="*/ 95 h 95"/>
                  <a:gd name="T32" fmla="*/ 197 w 263"/>
                  <a:gd name="T33" fmla="*/ 95 h 95"/>
                  <a:gd name="T34" fmla="*/ 210 w 263"/>
                  <a:gd name="T35" fmla="*/ 95 h 95"/>
                  <a:gd name="T36" fmla="*/ 222 w 263"/>
                  <a:gd name="T37" fmla="*/ 95 h 95"/>
                  <a:gd name="T38" fmla="*/ 234 w 263"/>
                  <a:gd name="T39" fmla="*/ 95 h 95"/>
                  <a:gd name="T40" fmla="*/ 247 w 263"/>
                  <a:gd name="T41" fmla="*/ 95 h 95"/>
                  <a:gd name="T42" fmla="*/ 259 w 263"/>
                  <a:gd name="T43" fmla="*/ 95 h 95"/>
                  <a:gd name="T44" fmla="*/ 261 w 263"/>
                  <a:gd name="T45" fmla="*/ 88 h 95"/>
                  <a:gd name="T46" fmla="*/ 257 w 263"/>
                  <a:gd name="T47" fmla="*/ 68 h 95"/>
                  <a:gd name="T48" fmla="*/ 252 w 263"/>
                  <a:gd name="T49" fmla="*/ 49 h 95"/>
                  <a:gd name="T50" fmla="*/ 250 w 263"/>
                  <a:gd name="T51" fmla="*/ 38 h 95"/>
                  <a:gd name="T52" fmla="*/ 246 w 263"/>
                  <a:gd name="T53" fmla="*/ 22 h 95"/>
                  <a:gd name="T54" fmla="*/ 242 w 263"/>
                  <a:gd name="T55" fmla="*/ 5 h 95"/>
                  <a:gd name="T56" fmla="*/ 238 w 263"/>
                  <a:gd name="T57" fmla="*/ 0 h 95"/>
                  <a:gd name="T58" fmla="*/ 227 w 263"/>
                  <a:gd name="T59" fmla="*/ 0 h 95"/>
                  <a:gd name="T60" fmla="*/ 217 w 263"/>
                  <a:gd name="T61" fmla="*/ 0 h 95"/>
                  <a:gd name="T62" fmla="*/ 207 w 263"/>
                  <a:gd name="T63" fmla="*/ 0 h 95"/>
                  <a:gd name="T64" fmla="*/ 197 w 263"/>
                  <a:gd name="T65" fmla="*/ 0 h 95"/>
                  <a:gd name="T66" fmla="*/ 187 w 263"/>
                  <a:gd name="T67" fmla="*/ 0 h 95"/>
                  <a:gd name="T68" fmla="*/ 176 w 263"/>
                  <a:gd name="T69" fmla="*/ 0 h 95"/>
                  <a:gd name="T70" fmla="*/ 166 w 263"/>
                  <a:gd name="T71" fmla="*/ 0 h 95"/>
                  <a:gd name="T72" fmla="*/ 156 w 263"/>
                  <a:gd name="T73" fmla="*/ 0 h 95"/>
                  <a:gd name="T74" fmla="*/ 146 w 263"/>
                  <a:gd name="T75" fmla="*/ 0 h 95"/>
                  <a:gd name="T76" fmla="*/ 136 w 263"/>
                  <a:gd name="T77" fmla="*/ 0 h 95"/>
                  <a:gd name="T78" fmla="*/ 129 w 263"/>
                  <a:gd name="T79" fmla="*/ 0 h 95"/>
                  <a:gd name="T80" fmla="*/ 119 w 263"/>
                  <a:gd name="T81" fmla="*/ 0 h 95"/>
                  <a:gd name="T82" fmla="*/ 108 w 263"/>
                  <a:gd name="T83" fmla="*/ 0 h 95"/>
                  <a:gd name="T84" fmla="*/ 98 w 263"/>
                  <a:gd name="T85" fmla="*/ 0 h 95"/>
                  <a:gd name="T86" fmla="*/ 88 w 263"/>
                  <a:gd name="T87" fmla="*/ 0 h 95"/>
                  <a:gd name="T88" fmla="*/ 78 w 263"/>
                  <a:gd name="T89" fmla="*/ 0 h 95"/>
                  <a:gd name="T90" fmla="*/ 68 w 263"/>
                  <a:gd name="T91" fmla="*/ 0 h 95"/>
                  <a:gd name="T92" fmla="*/ 58 w 263"/>
                  <a:gd name="T93" fmla="*/ 0 h 95"/>
                  <a:gd name="T94" fmla="*/ 47 w 263"/>
                  <a:gd name="T95" fmla="*/ 0 h 95"/>
                  <a:gd name="T96" fmla="*/ 37 w 263"/>
                  <a:gd name="T97" fmla="*/ 0 h 95"/>
                  <a:gd name="T98" fmla="*/ 26 w 263"/>
                  <a:gd name="T99" fmla="*/ 0 h 95"/>
                  <a:gd name="T100" fmla="*/ 21 w 263"/>
                  <a:gd name="T101" fmla="*/ 5 h 95"/>
                  <a:gd name="T102" fmla="*/ 18 w 263"/>
                  <a:gd name="T103" fmla="*/ 22 h 95"/>
                  <a:gd name="T104" fmla="*/ 14 w 263"/>
                  <a:gd name="T105" fmla="*/ 38 h 95"/>
                  <a:gd name="T106" fmla="*/ 11 w 263"/>
                  <a:gd name="T107" fmla="*/ 49 h 95"/>
                  <a:gd name="T108" fmla="*/ 6 w 263"/>
                  <a:gd name="T109" fmla="*/ 68 h 95"/>
                  <a:gd name="T110" fmla="*/ 2 w 263"/>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63"/>
                  <a:gd name="T169" fmla="*/ 0 h 95"/>
                  <a:gd name="T170" fmla="*/ 263 w 263"/>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63" h="95">
                    <a:moveTo>
                      <a:pt x="0" y="95"/>
                    </a:moveTo>
                    <a:lnTo>
                      <a:pt x="0" y="95"/>
                    </a:lnTo>
                    <a:lnTo>
                      <a:pt x="4" y="95"/>
                    </a:lnTo>
                    <a:lnTo>
                      <a:pt x="8" y="95"/>
                    </a:lnTo>
                    <a:lnTo>
                      <a:pt x="12" y="95"/>
                    </a:lnTo>
                    <a:lnTo>
                      <a:pt x="16" y="95"/>
                    </a:lnTo>
                    <a:lnTo>
                      <a:pt x="20" y="95"/>
                    </a:lnTo>
                    <a:lnTo>
                      <a:pt x="25" y="95"/>
                    </a:lnTo>
                    <a:lnTo>
                      <a:pt x="29" y="95"/>
                    </a:lnTo>
                    <a:lnTo>
                      <a:pt x="33" y="95"/>
                    </a:lnTo>
                    <a:lnTo>
                      <a:pt x="38" y="95"/>
                    </a:lnTo>
                    <a:lnTo>
                      <a:pt x="42" y="95"/>
                    </a:lnTo>
                    <a:lnTo>
                      <a:pt x="46" y="95"/>
                    </a:lnTo>
                    <a:lnTo>
                      <a:pt x="50" y="95"/>
                    </a:lnTo>
                    <a:lnTo>
                      <a:pt x="54" y="95"/>
                    </a:lnTo>
                    <a:lnTo>
                      <a:pt x="58" y="95"/>
                    </a:lnTo>
                    <a:lnTo>
                      <a:pt x="62" y="95"/>
                    </a:lnTo>
                    <a:lnTo>
                      <a:pt x="66" y="95"/>
                    </a:lnTo>
                    <a:lnTo>
                      <a:pt x="71" y="95"/>
                    </a:lnTo>
                    <a:lnTo>
                      <a:pt x="75" y="95"/>
                    </a:lnTo>
                    <a:lnTo>
                      <a:pt x="79" y="95"/>
                    </a:lnTo>
                    <a:lnTo>
                      <a:pt x="83" y="95"/>
                    </a:lnTo>
                    <a:lnTo>
                      <a:pt x="87" y="95"/>
                    </a:lnTo>
                    <a:lnTo>
                      <a:pt x="91" y="95"/>
                    </a:lnTo>
                    <a:lnTo>
                      <a:pt x="95" y="95"/>
                    </a:lnTo>
                    <a:lnTo>
                      <a:pt x="99" y="95"/>
                    </a:lnTo>
                    <a:lnTo>
                      <a:pt x="103" y="95"/>
                    </a:lnTo>
                    <a:lnTo>
                      <a:pt x="107" y="95"/>
                    </a:lnTo>
                    <a:lnTo>
                      <a:pt x="112" y="95"/>
                    </a:lnTo>
                    <a:lnTo>
                      <a:pt x="116" y="95"/>
                    </a:lnTo>
                    <a:lnTo>
                      <a:pt x="120" y="95"/>
                    </a:lnTo>
                    <a:lnTo>
                      <a:pt x="124" y="95"/>
                    </a:lnTo>
                    <a:lnTo>
                      <a:pt x="128" y="95"/>
                    </a:lnTo>
                    <a:lnTo>
                      <a:pt x="132" y="95"/>
                    </a:lnTo>
                    <a:lnTo>
                      <a:pt x="136" y="95"/>
                    </a:lnTo>
                    <a:lnTo>
                      <a:pt x="140" y="95"/>
                    </a:lnTo>
                    <a:lnTo>
                      <a:pt x="144" y="95"/>
                    </a:lnTo>
                    <a:lnTo>
                      <a:pt x="148" y="95"/>
                    </a:lnTo>
                    <a:lnTo>
                      <a:pt x="152" y="95"/>
                    </a:lnTo>
                    <a:lnTo>
                      <a:pt x="157" y="95"/>
                    </a:lnTo>
                    <a:lnTo>
                      <a:pt x="161" y="95"/>
                    </a:lnTo>
                    <a:lnTo>
                      <a:pt x="165" y="95"/>
                    </a:lnTo>
                    <a:lnTo>
                      <a:pt x="169" y="95"/>
                    </a:lnTo>
                    <a:lnTo>
                      <a:pt x="173" y="95"/>
                    </a:lnTo>
                    <a:lnTo>
                      <a:pt x="177" y="95"/>
                    </a:lnTo>
                    <a:lnTo>
                      <a:pt x="181" y="95"/>
                    </a:lnTo>
                    <a:lnTo>
                      <a:pt x="185" y="95"/>
                    </a:lnTo>
                    <a:lnTo>
                      <a:pt x="189" y="95"/>
                    </a:lnTo>
                    <a:lnTo>
                      <a:pt x="193" y="95"/>
                    </a:lnTo>
                    <a:lnTo>
                      <a:pt x="197" y="95"/>
                    </a:lnTo>
                    <a:lnTo>
                      <a:pt x="202" y="95"/>
                    </a:lnTo>
                    <a:lnTo>
                      <a:pt x="206" y="95"/>
                    </a:lnTo>
                    <a:lnTo>
                      <a:pt x="210" y="95"/>
                    </a:lnTo>
                    <a:lnTo>
                      <a:pt x="214" y="95"/>
                    </a:lnTo>
                    <a:lnTo>
                      <a:pt x="218" y="95"/>
                    </a:lnTo>
                    <a:lnTo>
                      <a:pt x="222" y="95"/>
                    </a:lnTo>
                    <a:lnTo>
                      <a:pt x="226" y="95"/>
                    </a:lnTo>
                    <a:lnTo>
                      <a:pt x="230" y="95"/>
                    </a:lnTo>
                    <a:lnTo>
                      <a:pt x="234" y="95"/>
                    </a:lnTo>
                    <a:lnTo>
                      <a:pt x="238" y="95"/>
                    </a:lnTo>
                    <a:lnTo>
                      <a:pt x="243" y="95"/>
                    </a:lnTo>
                    <a:lnTo>
                      <a:pt x="247" y="95"/>
                    </a:lnTo>
                    <a:lnTo>
                      <a:pt x="251" y="95"/>
                    </a:lnTo>
                    <a:lnTo>
                      <a:pt x="255" y="95"/>
                    </a:lnTo>
                    <a:lnTo>
                      <a:pt x="259" y="95"/>
                    </a:lnTo>
                    <a:lnTo>
                      <a:pt x="263" y="95"/>
                    </a:lnTo>
                    <a:lnTo>
                      <a:pt x="261" y="88"/>
                    </a:lnTo>
                    <a:lnTo>
                      <a:pt x="260" y="81"/>
                    </a:lnTo>
                    <a:lnTo>
                      <a:pt x="258" y="75"/>
                    </a:lnTo>
                    <a:lnTo>
                      <a:pt x="257" y="68"/>
                    </a:lnTo>
                    <a:lnTo>
                      <a:pt x="255" y="62"/>
                    </a:lnTo>
                    <a:lnTo>
                      <a:pt x="254" y="55"/>
                    </a:lnTo>
                    <a:lnTo>
                      <a:pt x="252" y="49"/>
                    </a:lnTo>
                    <a:lnTo>
                      <a:pt x="251" y="43"/>
                    </a:lnTo>
                    <a:lnTo>
                      <a:pt x="250" y="38"/>
                    </a:lnTo>
                    <a:lnTo>
                      <a:pt x="248" y="32"/>
                    </a:lnTo>
                    <a:lnTo>
                      <a:pt x="247" y="26"/>
                    </a:lnTo>
                    <a:lnTo>
                      <a:pt x="246" y="22"/>
                    </a:lnTo>
                    <a:lnTo>
                      <a:pt x="245" y="16"/>
                    </a:lnTo>
                    <a:lnTo>
                      <a:pt x="243" y="10"/>
                    </a:lnTo>
                    <a:lnTo>
                      <a:pt x="242" y="5"/>
                    </a:lnTo>
                    <a:lnTo>
                      <a:pt x="241" y="0"/>
                    </a:lnTo>
                    <a:lnTo>
                      <a:pt x="238" y="0"/>
                    </a:lnTo>
                    <a:lnTo>
                      <a:pt x="234" y="0"/>
                    </a:lnTo>
                    <a:lnTo>
                      <a:pt x="231" y="0"/>
                    </a:lnTo>
                    <a:lnTo>
                      <a:pt x="227" y="0"/>
                    </a:lnTo>
                    <a:lnTo>
                      <a:pt x="224" y="0"/>
                    </a:lnTo>
                    <a:lnTo>
                      <a:pt x="221" y="0"/>
                    </a:lnTo>
                    <a:lnTo>
                      <a:pt x="217" y="0"/>
                    </a:lnTo>
                    <a:lnTo>
                      <a:pt x="214" y="0"/>
                    </a:lnTo>
                    <a:lnTo>
                      <a:pt x="210" y="0"/>
                    </a:lnTo>
                    <a:lnTo>
                      <a:pt x="207" y="0"/>
                    </a:lnTo>
                    <a:lnTo>
                      <a:pt x="204" y="0"/>
                    </a:lnTo>
                    <a:lnTo>
                      <a:pt x="200" y="0"/>
                    </a:lnTo>
                    <a:lnTo>
                      <a:pt x="197" y="0"/>
                    </a:lnTo>
                    <a:lnTo>
                      <a:pt x="193" y="0"/>
                    </a:lnTo>
                    <a:lnTo>
                      <a:pt x="190" y="0"/>
                    </a:lnTo>
                    <a:lnTo>
                      <a:pt x="187" y="0"/>
                    </a:lnTo>
                    <a:lnTo>
                      <a:pt x="183" y="0"/>
                    </a:lnTo>
                    <a:lnTo>
                      <a:pt x="180" y="0"/>
                    </a:lnTo>
                    <a:lnTo>
                      <a:pt x="176" y="0"/>
                    </a:lnTo>
                    <a:lnTo>
                      <a:pt x="173" y="0"/>
                    </a:lnTo>
                    <a:lnTo>
                      <a:pt x="170" y="0"/>
                    </a:lnTo>
                    <a:lnTo>
                      <a:pt x="166" y="0"/>
                    </a:lnTo>
                    <a:lnTo>
                      <a:pt x="163" y="0"/>
                    </a:lnTo>
                    <a:lnTo>
                      <a:pt x="159" y="0"/>
                    </a:lnTo>
                    <a:lnTo>
                      <a:pt x="156" y="0"/>
                    </a:lnTo>
                    <a:lnTo>
                      <a:pt x="153" y="0"/>
                    </a:lnTo>
                    <a:lnTo>
                      <a:pt x="149" y="0"/>
                    </a:lnTo>
                    <a:lnTo>
                      <a:pt x="146" y="0"/>
                    </a:lnTo>
                    <a:lnTo>
                      <a:pt x="142" y="0"/>
                    </a:lnTo>
                    <a:lnTo>
                      <a:pt x="139" y="0"/>
                    </a:lnTo>
                    <a:lnTo>
                      <a:pt x="136" y="0"/>
                    </a:lnTo>
                    <a:lnTo>
                      <a:pt x="132" y="0"/>
                    </a:lnTo>
                    <a:lnTo>
                      <a:pt x="129" y="0"/>
                    </a:lnTo>
                    <a:lnTo>
                      <a:pt x="125" y="0"/>
                    </a:lnTo>
                    <a:lnTo>
                      <a:pt x="122" y="0"/>
                    </a:lnTo>
                    <a:lnTo>
                      <a:pt x="119" y="0"/>
                    </a:lnTo>
                    <a:lnTo>
                      <a:pt x="115" y="0"/>
                    </a:lnTo>
                    <a:lnTo>
                      <a:pt x="112" y="0"/>
                    </a:lnTo>
                    <a:lnTo>
                      <a:pt x="108" y="0"/>
                    </a:lnTo>
                    <a:lnTo>
                      <a:pt x="105" y="0"/>
                    </a:lnTo>
                    <a:lnTo>
                      <a:pt x="102" y="0"/>
                    </a:lnTo>
                    <a:lnTo>
                      <a:pt x="98" y="0"/>
                    </a:lnTo>
                    <a:lnTo>
                      <a:pt x="95" y="0"/>
                    </a:lnTo>
                    <a:lnTo>
                      <a:pt x="92" y="0"/>
                    </a:lnTo>
                    <a:lnTo>
                      <a:pt x="88" y="0"/>
                    </a:lnTo>
                    <a:lnTo>
                      <a:pt x="85" y="0"/>
                    </a:lnTo>
                    <a:lnTo>
                      <a:pt x="81" y="0"/>
                    </a:lnTo>
                    <a:lnTo>
                      <a:pt x="78" y="0"/>
                    </a:lnTo>
                    <a:lnTo>
                      <a:pt x="75" y="0"/>
                    </a:lnTo>
                    <a:lnTo>
                      <a:pt x="71" y="0"/>
                    </a:lnTo>
                    <a:lnTo>
                      <a:pt x="68" y="0"/>
                    </a:lnTo>
                    <a:lnTo>
                      <a:pt x="64" y="0"/>
                    </a:lnTo>
                    <a:lnTo>
                      <a:pt x="61" y="0"/>
                    </a:lnTo>
                    <a:lnTo>
                      <a:pt x="58" y="0"/>
                    </a:lnTo>
                    <a:lnTo>
                      <a:pt x="54" y="0"/>
                    </a:lnTo>
                    <a:lnTo>
                      <a:pt x="51" y="0"/>
                    </a:lnTo>
                    <a:lnTo>
                      <a:pt x="47" y="0"/>
                    </a:lnTo>
                    <a:lnTo>
                      <a:pt x="44" y="0"/>
                    </a:lnTo>
                    <a:lnTo>
                      <a:pt x="41" y="0"/>
                    </a:lnTo>
                    <a:lnTo>
                      <a:pt x="37" y="0"/>
                    </a:lnTo>
                    <a:lnTo>
                      <a:pt x="33" y="0"/>
                    </a:lnTo>
                    <a:lnTo>
                      <a:pt x="29" y="0"/>
                    </a:lnTo>
                    <a:lnTo>
                      <a:pt x="26" y="0"/>
                    </a:lnTo>
                    <a:lnTo>
                      <a:pt x="23" y="0"/>
                    </a:lnTo>
                    <a:lnTo>
                      <a:pt x="21" y="5"/>
                    </a:lnTo>
                    <a:lnTo>
                      <a:pt x="20" y="10"/>
                    </a:lnTo>
                    <a:lnTo>
                      <a:pt x="19" y="16"/>
                    </a:lnTo>
                    <a:lnTo>
                      <a:pt x="18" y="22"/>
                    </a:lnTo>
                    <a:lnTo>
                      <a:pt x="16" y="26"/>
                    </a:lnTo>
                    <a:lnTo>
                      <a:pt x="15" y="32"/>
                    </a:lnTo>
                    <a:lnTo>
                      <a:pt x="14" y="38"/>
                    </a:lnTo>
                    <a:lnTo>
                      <a:pt x="12" y="43"/>
                    </a:lnTo>
                    <a:lnTo>
                      <a:pt x="11" y="49"/>
                    </a:lnTo>
                    <a:lnTo>
                      <a:pt x="9" y="55"/>
                    </a:lnTo>
                    <a:lnTo>
                      <a:pt x="8" y="62"/>
                    </a:lnTo>
                    <a:lnTo>
                      <a:pt x="6"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sp>
            <p:nvSpPr>
              <p:cNvPr id="6229" name="Rectangle 18"/>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0" name="Rectangle 19"/>
              <p:cNvSpPr>
                <a:spLocks noChangeAspect="1" noChangeArrowheads="1"/>
              </p:cNvSpPr>
              <p:nvPr/>
            </p:nvSpPr>
            <p:spPr bwMode="auto">
              <a:xfrm>
                <a:off x="3952" y="2318"/>
                <a:ext cx="372" cy="2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1" name="Rectangle 20"/>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2" name="Rectangle 21"/>
              <p:cNvSpPr>
                <a:spLocks noChangeAspect="1" noChangeArrowheads="1"/>
              </p:cNvSpPr>
              <p:nvPr/>
            </p:nvSpPr>
            <p:spPr bwMode="auto">
              <a:xfrm>
                <a:off x="3968" y="2614"/>
                <a:ext cx="343" cy="88"/>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3" name="Rectangle 22"/>
              <p:cNvSpPr>
                <a:spLocks noChangeAspect="1" noChangeArrowheads="1"/>
              </p:cNvSpPr>
              <p:nvPr/>
            </p:nvSpPr>
            <p:spPr bwMode="auto">
              <a:xfrm>
                <a:off x="3984" y="2352"/>
                <a:ext cx="309" cy="202"/>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4" name="Rectangle 23"/>
              <p:cNvSpPr>
                <a:spLocks noChangeAspect="1" noChangeArrowheads="1"/>
              </p:cNvSpPr>
              <p:nvPr/>
            </p:nvSpPr>
            <p:spPr bwMode="auto">
              <a:xfrm>
                <a:off x="3984" y="2352"/>
                <a:ext cx="309" cy="202"/>
              </a:xfrm>
              <a:prstGeom prst="rect">
                <a:avLst/>
              </a:prstGeom>
              <a:solidFill>
                <a:srgbClr val="FFFFFF"/>
              </a:solidFill>
              <a:ln w="3175">
                <a:solidFill>
                  <a:srgbClr val="000000"/>
                </a:solidFill>
                <a:miter lim="800000"/>
                <a:headEnd/>
                <a:tailEnd/>
              </a:ln>
            </p:spPr>
            <p:txBody>
              <a:bodyPr/>
              <a:lstStyle/>
              <a:p>
                <a:endParaRPr lang="zh-CN" altLang="en-US"/>
              </a:p>
            </p:txBody>
          </p:sp>
          <p:sp>
            <p:nvSpPr>
              <p:cNvPr id="6235" name="Rectangle 24"/>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6" name="Rectangle 25"/>
              <p:cNvSpPr>
                <a:spLocks noChangeAspect="1" noChangeArrowheads="1"/>
              </p:cNvSpPr>
              <p:nvPr/>
            </p:nvSpPr>
            <p:spPr bwMode="auto">
              <a:xfrm>
                <a:off x="4043" y="2583"/>
                <a:ext cx="190" cy="31"/>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7" name="Rectangle 26"/>
              <p:cNvSpPr>
                <a:spLocks noChangeAspect="1" noChangeArrowheads="1"/>
              </p:cNvSpPr>
              <p:nvPr/>
            </p:nvSpPr>
            <p:spPr bwMode="auto">
              <a:xfrm>
                <a:off x="3984" y="2627"/>
                <a:ext cx="119" cy="65"/>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38" name="Rectangle 27"/>
              <p:cNvSpPr>
                <a:spLocks noChangeAspect="1" noChangeArrowheads="1"/>
              </p:cNvSpPr>
              <p:nvPr/>
            </p:nvSpPr>
            <p:spPr bwMode="auto">
              <a:xfrm>
                <a:off x="3984" y="2627"/>
                <a:ext cx="119" cy="65"/>
              </a:xfrm>
              <a:prstGeom prst="rect">
                <a:avLst/>
              </a:prstGeom>
              <a:solidFill>
                <a:srgbClr val="FFFFFF"/>
              </a:solidFill>
              <a:ln w="3175">
                <a:solidFill>
                  <a:srgbClr val="000000"/>
                </a:solidFill>
                <a:miter lim="800000"/>
                <a:headEnd/>
                <a:tailEnd/>
              </a:ln>
            </p:spPr>
            <p:txBody>
              <a:bodyPr/>
              <a:lstStyle/>
              <a:p>
                <a:endParaRPr lang="zh-CN" altLang="en-US"/>
              </a:p>
            </p:txBody>
          </p:sp>
          <p:sp>
            <p:nvSpPr>
              <p:cNvPr id="6239" name="Rectangle 28"/>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40" name="Rectangle 29"/>
              <p:cNvSpPr>
                <a:spLocks noChangeAspect="1" noChangeArrowheads="1"/>
              </p:cNvSpPr>
              <p:nvPr/>
            </p:nvSpPr>
            <p:spPr bwMode="auto">
              <a:xfrm>
                <a:off x="4233" y="2624"/>
                <a:ext cx="60" cy="18"/>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41" name="Freeform 30"/>
              <p:cNvSpPr>
                <a:spLocks noChangeAspect="1"/>
              </p:cNvSpPr>
              <p:nvPr/>
            </p:nvSpPr>
            <p:spPr bwMode="auto">
              <a:xfrm>
                <a:off x="3916" y="2702"/>
                <a:ext cx="442" cy="83"/>
              </a:xfrm>
              <a:custGeom>
                <a:avLst/>
                <a:gdLst>
                  <a:gd name="T0" fmla="*/ 38 w 342"/>
                  <a:gd name="T1" fmla="*/ 0 h 95"/>
                  <a:gd name="T2" fmla="*/ 52 w 342"/>
                  <a:gd name="T3" fmla="*/ 0 h 95"/>
                  <a:gd name="T4" fmla="*/ 65 w 342"/>
                  <a:gd name="T5" fmla="*/ 0 h 95"/>
                  <a:gd name="T6" fmla="*/ 79 w 342"/>
                  <a:gd name="T7" fmla="*/ 0 h 95"/>
                  <a:gd name="T8" fmla="*/ 92 w 342"/>
                  <a:gd name="T9" fmla="*/ 0 h 95"/>
                  <a:gd name="T10" fmla="*/ 106 w 342"/>
                  <a:gd name="T11" fmla="*/ 0 h 95"/>
                  <a:gd name="T12" fmla="*/ 119 w 342"/>
                  <a:gd name="T13" fmla="*/ 0 h 95"/>
                  <a:gd name="T14" fmla="*/ 132 w 342"/>
                  <a:gd name="T15" fmla="*/ 0 h 95"/>
                  <a:gd name="T16" fmla="*/ 145 w 342"/>
                  <a:gd name="T17" fmla="*/ 0 h 95"/>
                  <a:gd name="T18" fmla="*/ 159 w 342"/>
                  <a:gd name="T19" fmla="*/ 0 h 95"/>
                  <a:gd name="T20" fmla="*/ 172 w 342"/>
                  <a:gd name="T21" fmla="*/ 0 h 95"/>
                  <a:gd name="T22" fmla="*/ 185 w 342"/>
                  <a:gd name="T23" fmla="*/ 0 h 95"/>
                  <a:gd name="T24" fmla="*/ 198 w 342"/>
                  <a:gd name="T25" fmla="*/ 0 h 95"/>
                  <a:gd name="T26" fmla="*/ 212 w 342"/>
                  <a:gd name="T27" fmla="*/ 0 h 95"/>
                  <a:gd name="T28" fmla="*/ 225 w 342"/>
                  <a:gd name="T29" fmla="*/ 0 h 95"/>
                  <a:gd name="T30" fmla="*/ 238 w 342"/>
                  <a:gd name="T31" fmla="*/ 0 h 95"/>
                  <a:gd name="T32" fmla="*/ 251 w 342"/>
                  <a:gd name="T33" fmla="*/ 0 h 95"/>
                  <a:gd name="T34" fmla="*/ 265 w 342"/>
                  <a:gd name="T35" fmla="*/ 0 h 95"/>
                  <a:gd name="T36" fmla="*/ 278 w 342"/>
                  <a:gd name="T37" fmla="*/ 0 h 95"/>
                  <a:gd name="T38" fmla="*/ 291 w 342"/>
                  <a:gd name="T39" fmla="*/ 0 h 95"/>
                  <a:gd name="T40" fmla="*/ 304 w 342"/>
                  <a:gd name="T41" fmla="*/ 0 h 95"/>
                  <a:gd name="T42" fmla="*/ 315 w 342"/>
                  <a:gd name="T43" fmla="*/ 6 h 95"/>
                  <a:gd name="T44" fmla="*/ 319 w 342"/>
                  <a:gd name="T45" fmla="*/ 22 h 95"/>
                  <a:gd name="T46" fmla="*/ 324 w 342"/>
                  <a:gd name="T47" fmla="*/ 38 h 95"/>
                  <a:gd name="T48" fmla="*/ 328 w 342"/>
                  <a:gd name="T49" fmla="*/ 49 h 95"/>
                  <a:gd name="T50" fmla="*/ 331 w 342"/>
                  <a:gd name="T51" fmla="*/ 59 h 95"/>
                  <a:gd name="T52" fmla="*/ 334 w 342"/>
                  <a:gd name="T53" fmla="*/ 68 h 95"/>
                  <a:gd name="T54" fmla="*/ 337 w 342"/>
                  <a:gd name="T55" fmla="*/ 78 h 95"/>
                  <a:gd name="T56" fmla="*/ 340 w 342"/>
                  <a:gd name="T57" fmla="*/ 88 h 95"/>
                  <a:gd name="T58" fmla="*/ 337 w 342"/>
                  <a:gd name="T59" fmla="*/ 95 h 95"/>
                  <a:gd name="T60" fmla="*/ 321 w 342"/>
                  <a:gd name="T61" fmla="*/ 95 h 95"/>
                  <a:gd name="T62" fmla="*/ 305 w 342"/>
                  <a:gd name="T63" fmla="*/ 95 h 95"/>
                  <a:gd name="T64" fmla="*/ 289 w 342"/>
                  <a:gd name="T65" fmla="*/ 95 h 95"/>
                  <a:gd name="T66" fmla="*/ 273 w 342"/>
                  <a:gd name="T67" fmla="*/ 95 h 95"/>
                  <a:gd name="T68" fmla="*/ 257 w 342"/>
                  <a:gd name="T69" fmla="*/ 95 h 95"/>
                  <a:gd name="T70" fmla="*/ 241 w 342"/>
                  <a:gd name="T71" fmla="*/ 95 h 95"/>
                  <a:gd name="T72" fmla="*/ 225 w 342"/>
                  <a:gd name="T73" fmla="*/ 95 h 95"/>
                  <a:gd name="T74" fmla="*/ 209 w 342"/>
                  <a:gd name="T75" fmla="*/ 95 h 95"/>
                  <a:gd name="T76" fmla="*/ 193 w 342"/>
                  <a:gd name="T77" fmla="*/ 95 h 95"/>
                  <a:gd name="T78" fmla="*/ 177 w 342"/>
                  <a:gd name="T79" fmla="*/ 95 h 95"/>
                  <a:gd name="T80" fmla="*/ 161 w 342"/>
                  <a:gd name="T81" fmla="*/ 95 h 95"/>
                  <a:gd name="T82" fmla="*/ 145 w 342"/>
                  <a:gd name="T83" fmla="*/ 95 h 95"/>
                  <a:gd name="T84" fmla="*/ 129 w 342"/>
                  <a:gd name="T85" fmla="*/ 95 h 95"/>
                  <a:gd name="T86" fmla="*/ 113 w 342"/>
                  <a:gd name="T87" fmla="*/ 95 h 95"/>
                  <a:gd name="T88" fmla="*/ 97 w 342"/>
                  <a:gd name="T89" fmla="*/ 95 h 95"/>
                  <a:gd name="T90" fmla="*/ 81 w 342"/>
                  <a:gd name="T91" fmla="*/ 95 h 95"/>
                  <a:gd name="T92" fmla="*/ 64 w 342"/>
                  <a:gd name="T93" fmla="*/ 95 h 95"/>
                  <a:gd name="T94" fmla="*/ 48 w 342"/>
                  <a:gd name="T95" fmla="*/ 95 h 95"/>
                  <a:gd name="T96" fmla="*/ 32 w 342"/>
                  <a:gd name="T97" fmla="*/ 95 h 95"/>
                  <a:gd name="T98" fmla="*/ 16 w 342"/>
                  <a:gd name="T99" fmla="*/ 95 h 95"/>
                  <a:gd name="T100" fmla="*/ 0 w 342"/>
                  <a:gd name="T101" fmla="*/ 95 h 95"/>
                  <a:gd name="T102" fmla="*/ 3 w 342"/>
                  <a:gd name="T103" fmla="*/ 85 h 95"/>
                  <a:gd name="T104" fmla="*/ 6 w 342"/>
                  <a:gd name="T105" fmla="*/ 75 h 95"/>
                  <a:gd name="T106" fmla="*/ 9 w 342"/>
                  <a:gd name="T107" fmla="*/ 65 h 95"/>
                  <a:gd name="T108" fmla="*/ 13 w 342"/>
                  <a:gd name="T109" fmla="*/ 55 h 95"/>
                  <a:gd name="T110" fmla="*/ 15 w 342"/>
                  <a:gd name="T111" fmla="*/ 46 h 95"/>
                  <a:gd name="T112" fmla="*/ 20 w 342"/>
                  <a:gd name="T113" fmla="*/ 32 h 95"/>
                  <a:gd name="T114" fmla="*/ 25 w 342"/>
                  <a:gd name="T115" fmla="*/ 16 h 95"/>
                  <a:gd name="T116" fmla="*/ 30 w 342"/>
                  <a:gd name="T117" fmla="*/ 0 h 9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42"/>
                  <a:gd name="T178" fmla="*/ 0 h 95"/>
                  <a:gd name="T179" fmla="*/ 342 w 342"/>
                  <a:gd name="T180" fmla="*/ 95 h 9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42" h="95">
                    <a:moveTo>
                      <a:pt x="30" y="0"/>
                    </a:move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close/>
                  </a:path>
                </a:pathLst>
              </a:custGeom>
              <a:solidFill>
                <a:srgbClr val="FFCC66"/>
              </a:solidFill>
              <a:ln w="3175">
                <a:solidFill>
                  <a:srgbClr val="000000"/>
                </a:solidFill>
                <a:round/>
                <a:headEnd/>
                <a:tailEnd/>
              </a:ln>
            </p:spPr>
            <p:txBody>
              <a:bodyPr/>
              <a:lstStyle/>
              <a:p>
                <a:endParaRPr lang="zh-CN" altLang="en-US"/>
              </a:p>
            </p:txBody>
          </p:sp>
          <p:sp>
            <p:nvSpPr>
              <p:cNvPr id="6242" name="Freeform 31"/>
              <p:cNvSpPr>
                <a:spLocks noChangeAspect="1"/>
              </p:cNvSpPr>
              <p:nvPr/>
            </p:nvSpPr>
            <p:spPr bwMode="auto">
              <a:xfrm>
                <a:off x="3916" y="2702"/>
                <a:ext cx="442" cy="83"/>
              </a:xfrm>
              <a:custGeom>
                <a:avLst/>
                <a:gdLst>
                  <a:gd name="T0" fmla="*/ 34 w 342"/>
                  <a:gd name="T1" fmla="*/ 0 h 95"/>
                  <a:gd name="T2" fmla="*/ 47 w 342"/>
                  <a:gd name="T3" fmla="*/ 0 h 95"/>
                  <a:gd name="T4" fmla="*/ 60 w 342"/>
                  <a:gd name="T5" fmla="*/ 0 h 95"/>
                  <a:gd name="T6" fmla="*/ 74 w 342"/>
                  <a:gd name="T7" fmla="*/ 0 h 95"/>
                  <a:gd name="T8" fmla="*/ 88 w 342"/>
                  <a:gd name="T9" fmla="*/ 0 h 95"/>
                  <a:gd name="T10" fmla="*/ 101 w 342"/>
                  <a:gd name="T11" fmla="*/ 0 h 95"/>
                  <a:gd name="T12" fmla="*/ 114 w 342"/>
                  <a:gd name="T13" fmla="*/ 0 h 95"/>
                  <a:gd name="T14" fmla="*/ 128 w 342"/>
                  <a:gd name="T15" fmla="*/ 0 h 95"/>
                  <a:gd name="T16" fmla="*/ 141 w 342"/>
                  <a:gd name="T17" fmla="*/ 0 h 95"/>
                  <a:gd name="T18" fmla="*/ 154 w 342"/>
                  <a:gd name="T19" fmla="*/ 0 h 95"/>
                  <a:gd name="T20" fmla="*/ 167 w 342"/>
                  <a:gd name="T21" fmla="*/ 0 h 95"/>
                  <a:gd name="T22" fmla="*/ 176 w 342"/>
                  <a:gd name="T23" fmla="*/ 0 h 95"/>
                  <a:gd name="T24" fmla="*/ 190 w 342"/>
                  <a:gd name="T25" fmla="*/ 0 h 95"/>
                  <a:gd name="T26" fmla="*/ 203 w 342"/>
                  <a:gd name="T27" fmla="*/ 0 h 95"/>
                  <a:gd name="T28" fmla="*/ 216 w 342"/>
                  <a:gd name="T29" fmla="*/ 0 h 95"/>
                  <a:gd name="T30" fmla="*/ 229 w 342"/>
                  <a:gd name="T31" fmla="*/ 0 h 95"/>
                  <a:gd name="T32" fmla="*/ 242 w 342"/>
                  <a:gd name="T33" fmla="*/ 0 h 95"/>
                  <a:gd name="T34" fmla="*/ 256 w 342"/>
                  <a:gd name="T35" fmla="*/ 0 h 95"/>
                  <a:gd name="T36" fmla="*/ 269 w 342"/>
                  <a:gd name="T37" fmla="*/ 0 h 95"/>
                  <a:gd name="T38" fmla="*/ 282 w 342"/>
                  <a:gd name="T39" fmla="*/ 0 h 95"/>
                  <a:gd name="T40" fmla="*/ 296 w 342"/>
                  <a:gd name="T41" fmla="*/ 0 h 95"/>
                  <a:gd name="T42" fmla="*/ 309 w 342"/>
                  <a:gd name="T43" fmla="*/ 0 h 95"/>
                  <a:gd name="T44" fmla="*/ 315 w 342"/>
                  <a:gd name="T45" fmla="*/ 6 h 95"/>
                  <a:gd name="T46" fmla="*/ 319 w 342"/>
                  <a:gd name="T47" fmla="*/ 22 h 95"/>
                  <a:gd name="T48" fmla="*/ 324 w 342"/>
                  <a:gd name="T49" fmla="*/ 38 h 95"/>
                  <a:gd name="T50" fmla="*/ 327 w 342"/>
                  <a:gd name="T51" fmla="*/ 46 h 95"/>
                  <a:gd name="T52" fmla="*/ 330 w 342"/>
                  <a:gd name="T53" fmla="*/ 55 h 95"/>
                  <a:gd name="T54" fmla="*/ 333 w 342"/>
                  <a:gd name="T55" fmla="*/ 65 h 95"/>
                  <a:gd name="T56" fmla="*/ 336 w 342"/>
                  <a:gd name="T57" fmla="*/ 75 h 95"/>
                  <a:gd name="T58" fmla="*/ 339 w 342"/>
                  <a:gd name="T59" fmla="*/ 85 h 95"/>
                  <a:gd name="T60" fmla="*/ 342 w 342"/>
                  <a:gd name="T61" fmla="*/ 95 h 95"/>
                  <a:gd name="T62" fmla="*/ 331 w 342"/>
                  <a:gd name="T63" fmla="*/ 95 h 95"/>
                  <a:gd name="T64" fmla="*/ 315 w 342"/>
                  <a:gd name="T65" fmla="*/ 95 h 95"/>
                  <a:gd name="T66" fmla="*/ 299 w 342"/>
                  <a:gd name="T67" fmla="*/ 95 h 95"/>
                  <a:gd name="T68" fmla="*/ 283 w 342"/>
                  <a:gd name="T69" fmla="*/ 95 h 95"/>
                  <a:gd name="T70" fmla="*/ 267 w 342"/>
                  <a:gd name="T71" fmla="*/ 95 h 95"/>
                  <a:gd name="T72" fmla="*/ 251 w 342"/>
                  <a:gd name="T73" fmla="*/ 95 h 95"/>
                  <a:gd name="T74" fmla="*/ 235 w 342"/>
                  <a:gd name="T75" fmla="*/ 95 h 95"/>
                  <a:gd name="T76" fmla="*/ 219 w 342"/>
                  <a:gd name="T77" fmla="*/ 95 h 95"/>
                  <a:gd name="T78" fmla="*/ 203 w 342"/>
                  <a:gd name="T79" fmla="*/ 95 h 95"/>
                  <a:gd name="T80" fmla="*/ 187 w 342"/>
                  <a:gd name="T81" fmla="*/ 95 h 95"/>
                  <a:gd name="T82" fmla="*/ 171 w 342"/>
                  <a:gd name="T83" fmla="*/ 95 h 95"/>
                  <a:gd name="T84" fmla="*/ 161 w 342"/>
                  <a:gd name="T85" fmla="*/ 95 h 95"/>
                  <a:gd name="T86" fmla="*/ 145 w 342"/>
                  <a:gd name="T87" fmla="*/ 95 h 95"/>
                  <a:gd name="T88" fmla="*/ 129 w 342"/>
                  <a:gd name="T89" fmla="*/ 95 h 95"/>
                  <a:gd name="T90" fmla="*/ 113 w 342"/>
                  <a:gd name="T91" fmla="*/ 95 h 95"/>
                  <a:gd name="T92" fmla="*/ 97 w 342"/>
                  <a:gd name="T93" fmla="*/ 95 h 95"/>
                  <a:gd name="T94" fmla="*/ 81 w 342"/>
                  <a:gd name="T95" fmla="*/ 95 h 95"/>
                  <a:gd name="T96" fmla="*/ 64 w 342"/>
                  <a:gd name="T97" fmla="*/ 95 h 95"/>
                  <a:gd name="T98" fmla="*/ 48 w 342"/>
                  <a:gd name="T99" fmla="*/ 95 h 95"/>
                  <a:gd name="T100" fmla="*/ 32 w 342"/>
                  <a:gd name="T101" fmla="*/ 95 h 95"/>
                  <a:gd name="T102" fmla="*/ 16 w 342"/>
                  <a:gd name="T103" fmla="*/ 95 h 95"/>
                  <a:gd name="T104" fmla="*/ 0 w 342"/>
                  <a:gd name="T105" fmla="*/ 95 h 95"/>
                  <a:gd name="T106" fmla="*/ 2 w 342"/>
                  <a:gd name="T107" fmla="*/ 88 h 95"/>
                  <a:gd name="T108" fmla="*/ 5 w 342"/>
                  <a:gd name="T109" fmla="*/ 78 h 95"/>
                  <a:gd name="T110" fmla="*/ 8 w 342"/>
                  <a:gd name="T111" fmla="*/ 68 h 95"/>
                  <a:gd name="T112" fmla="*/ 11 w 342"/>
                  <a:gd name="T113" fmla="*/ 59 h 95"/>
                  <a:gd name="T114" fmla="*/ 14 w 342"/>
                  <a:gd name="T115" fmla="*/ 49 h 95"/>
                  <a:gd name="T116" fmla="*/ 16 w 342"/>
                  <a:gd name="T117" fmla="*/ 44 h 95"/>
                  <a:gd name="T118" fmla="*/ 21 w 342"/>
                  <a:gd name="T119" fmla="*/ 26 h 95"/>
                  <a:gd name="T120" fmla="*/ 26 w 342"/>
                  <a:gd name="T121" fmla="*/ 10 h 9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42"/>
                  <a:gd name="T184" fmla="*/ 0 h 95"/>
                  <a:gd name="T185" fmla="*/ 342 w 342"/>
                  <a:gd name="T186" fmla="*/ 95 h 9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42" h="95">
                    <a:moveTo>
                      <a:pt x="30" y="0"/>
                    </a:moveTo>
                    <a:lnTo>
                      <a:pt x="30" y="0"/>
                    </a:lnTo>
                    <a:lnTo>
                      <a:pt x="34" y="0"/>
                    </a:lnTo>
                    <a:lnTo>
                      <a:pt x="38" y="0"/>
                    </a:lnTo>
                    <a:lnTo>
                      <a:pt x="43" y="0"/>
                    </a:lnTo>
                    <a:lnTo>
                      <a:pt x="47" y="0"/>
                    </a:lnTo>
                    <a:lnTo>
                      <a:pt x="52" y="0"/>
                    </a:lnTo>
                    <a:lnTo>
                      <a:pt x="56" y="0"/>
                    </a:lnTo>
                    <a:lnTo>
                      <a:pt x="60" y="0"/>
                    </a:lnTo>
                    <a:lnTo>
                      <a:pt x="65" y="0"/>
                    </a:lnTo>
                    <a:lnTo>
                      <a:pt x="69" y="0"/>
                    </a:lnTo>
                    <a:lnTo>
                      <a:pt x="74" y="0"/>
                    </a:lnTo>
                    <a:lnTo>
                      <a:pt x="79" y="0"/>
                    </a:lnTo>
                    <a:lnTo>
                      <a:pt x="84" y="0"/>
                    </a:lnTo>
                    <a:lnTo>
                      <a:pt x="88" y="0"/>
                    </a:lnTo>
                    <a:lnTo>
                      <a:pt x="92" y="0"/>
                    </a:lnTo>
                    <a:lnTo>
                      <a:pt x="97" y="0"/>
                    </a:lnTo>
                    <a:lnTo>
                      <a:pt x="101" y="0"/>
                    </a:lnTo>
                    <a:lnTo>
                      <a:pt x="106" y="0"/>
                    </a:lnTo>
                    <a:lnTo>
                      <a:pt x="110" y="0"/>
                    </a:lnTo>
                    <a:lnTo>
                      <a:pt x="114" y="0"/>
                    </a:lnTo>
                    <a:lnTo>
                      <a:pt x="119" y="0"/>
                    </a:lnTo>
                    <a:lnTo>
                      <a:pt x="123" y="0"/>
                    </a:lnTo>
                    <a:lnTo>
                      <a:pt x="128" y="0"/>
                    </a:lnTo>
                    <a:lnTo>
                      <a:pt x="132" y="0"/>
                    </a:lnTo>
                    <a:lnTo>
                      <a:pt x="137" y="0"/>
                    </a:lnTo>
                    <a:lnTo>
                      <a:pt x="141" y="0"/>
                    </a:lnTo>
                    <a:lnTo>
                      <a:pt x="145" y="0"/>
                    </a:lnTo>
                    <a:lnTo>
                      <a:pt x="150" y="0"/>
                    </a:lnTo>
                    <a:lnTo>
                      <a:pt x="154" y="0"/>
                    </a:lnTo>
                    <a:lnTo>
                      <a:pt x="159" y="0"/>
                    </a:lnTo>
                    <a:lnTo>
                      <a:pt x="163" y="0"/>
                    </a:lnTo>
                    <a:lnTo>
                      <a:pt x="167" y="0"/>
                    </a:lnTo>
                    <a:lnTo>
                      <a:pt x="172" y="0"/>
                    </a:lnTo>
                    <a:lnTo>
                      <a:pt x="176" y="0"/>
                    </a:lnTo>
                    <a:lnTo>
                      <a:pt x="181" y="0"/>
                    </a:lnTo>
                    <a:lnTo>
                      <a:pt x="185" y="0"/>
                    </a:lnTo>
                    <a:lnTo>
                      <a:pt x="190" y="0"/>
                    </a:lnTo>
                    <a:lnTo>
                      <a:pt x="194" y="0"/>
                    </a:lnTo>
                    <a:lnTo>
                      <a:pt x="198" y="0"/>
                    </a:lnTo>
                    <a:lnTo>
                      <a:pt x="203" y="0"/>
                    </a:lnTo>
                    <a:lnTo>
                      <a:pt x="207" y="0"/>
                    </a:lnTo>
                    <a:lnTo>
                      <a:pt x="212" y="0"/>
                    </a:lnTo>
                    <a:lnTo>
                      <a:pt x="216" y="0"/>
                    </a:lnTo>
                    <a:lnTo>
                      <a:pt x="220" y="0"/>
                    </a:lnTo>
                    <a:lnTo>
                      <a:pt x="225" y="0"/>
                    </a:lnTo>
                    <a:lnTo>
                      <a:pt x="229" y="0"/>
                    </a:lnTo>
                    <a:lnTo>
                      <a:pt x="234" y="0"/>
                    </a:lnTo>
                    <a:lnTo>
                      <a:pt x="238" y="0"/>
                    </a:lnTo>
                    <a:lnTo>
                      <a:pt x="242" y="0"/>
                    </a:lnTo>
                    <a:lnTo>
                      <a:pt x="247" y="0"/>
                    </a:lnTo>
                    <a:lnTo>
                      <a:pt x="251" y="0"/>
                    </a:lnTo>
                    <a:lnTo>
                      <a:pt x="256" y="0"/>
                    </a:lnTo>
                    <a:lnTo>
                      <a:pt x="260" y="0"/>
                    </a:lnTo>
                    <a:lnTo>
                      <a:pt x="265" y="0"/>
                    </a:lnTo>
                    <a:lnTo>
                      <a:pt x="269" y="0"/>
                    </a:lnTo>
                    <a:lnTo>
                      <a:pt x="273" y="0"/>
                    </a:lnTo>
                    <a:lnTo>
                      <a:pt x="278" y="0"/>
                    </a:lnTo>
                    <a:lnTo>
                      <a:pt x="282" y="0"/>
                    </a:lnTo>
                    <a:lnTo>
                      <a:pt x="287" y="0"/>
                    </a:lnTo>
                    <a:lnTo>
                      <a:pt x="291" y="0"/>
                    </a:lnTo>
                    <a:lnTo>
                      <a:pt x="296" y="0"/>
                    </a:lnTo>
                    <a:lnTo>
                      <a:pt x="300" y="0"/>
                    </a:lnTo>
                    <a:lnTo>
                      <a:pt x="304" y="0"/>
                    </a:lnTo>
                    <a:lnTo>
                      <a:pt x="309" y="0"/>
                    </a:lnTo>
                    <a:lnTo>
                      <a:pt x="313" y="0"/>
                    </a:lnTo>
                    <a:lnTo>
                      <a:pt x="315" y="6"/>
                    </a:lnTo>
                    <a:lnTo>
                      <a:pt x="316" y="10"/>
                    </a:lnTo>
                    <a:lnTo>
                      <a:pt x="318" y="16"/>
                    </a:lnTo>
                    <a:lnTo>
                      <a:pt x="319" y="22"/>
                    </a:lnTo>
                    <a:lnTo>
                      <a:pt x="321" y="26"/>
                    </a:lnTo>
                    <a:lnTo>
                      <a:pt x="323" y="32"/>
                    </a:lnTo>
                    <a:lnTo>
                      <a:pt x="324" y="38"/>
                    </a:lnTo>
                    <a:lnTo>
                      <a:pt x="326" y="44"/>
                    </a:lnTo>
                    <a:lnTo>
                      <a:pt x="327" y="46"/>
                    </a:lnTo>
                    <a:lnTo>
                      <a:pt x="328" y="49"/>
                    </a:lnTo>
                    <a:lnTo>
                      <a:pt x="329" y="52"/>
                    </a:lnTo>
                    <a:lnTo>
                      <a:pt x="330" y="55"/>
                    </a:lnTo>
                    <a:lnTo>
                      <a:pt x="331" y="59"/>
                    </a:lnTo>
                    <a:lnTo>
                      <a:pt x="332" y="62"/>
                    </a:lnTo>
                    <a:lnTo>
                      <a:pt x="333" y="65"/>
                    </a:lnTo>
                    <a:lnTo>
                      <a:pt x="334" y="68"/>
                    </a:lnTo>
                    <a:lnTo>
                      <a:pt x="335" y="72"/>
                    </a:lnTo>
                    <a:lnTo>
                      <a:pt x="336" y="75"/>
                    </a:lnTo>
                    <a:lnTo>
                      <a:pt x="337" y="78"/>
                    </a:lnTo>
                    <a:lnTo>
                      <a:pt x="338" y="82"/>
                    </a:lnTo>
                    <a:lnTo>
                      <a:pt x="339" y="85"/>
                    </a:lnTo>
                    <a:lnTo>
                      <a:pt x="340" y="88"/>
                    </a:lnTo>
                    <a:lnTo>
                      <a:pt x="341" y="92"/>
                    </a:lnTo>
                    <a:lnTo>
                      <a:pt x="342" y="95"/>
                    </a:lnTo>
                    <a:lnTo>
                      <a:pt x="337" y="95"/>
                    </a:lnTo>
                    <a:lnTo>
                      <a:pt x="331" y="95"/>
                    </a:lnTo>
                    <a:lnTo>
                      <a:pt x="326" y="95"/>
                    </a:lnTo>
                    <a:lnTo>
                      <a:pt x="321" y="95"/>
                    </a:lnTo>
                    <a:lnTo>
                      <a:pt x="315" y="95"/>
                    </a:lnTo>
                    <a:lnTo>
                      <a:pt x="310" y="95"/>
                    </a:lnTo>
                    <a:lnTo>
                      <a:pt x="305" y="95"/>
                    </a:lnTo>
                    <a:lnTo>
                      <a:pt x="299" y="95"/>
                    </a:lnTo>
                    <a:lnTo>
                      <a:pt x="294" y="95"/>
                    </a:lnTo>
                    <a:lnTo>
                      <a:pt x="289" y="95"/>
                    </a:lnTo>
                    <a:lnTo>
                      <a:pt x="283" y="95"/>
                    </a:lnTo>
                    <a:lnTo>
                      <a:pt x="278" y="95"/>
                    </a:lnTo>
                    <a:lnTo>
                      <a:pt x="273" y="95"/>
                    </a:lnTo>
                    <a:lnTo>
                      <a:pt x="267" y="95"/>
                    </a:lnTo>
                    <a:lnTo>
                      <a:pt x="262" y="95"/>
                    </a:lnTo>
                    <a:lnTo>
                      <a:pt x="257" y="95"/>
                    </a:lnTo>
                    <a:lnTo>
                      <a:pt x="251" y="95"/>
                    </a:lnTo>
                    <a:lnTo>
                      <a:pt x="246" y="95"/>
                    </a:lnTo>
                    <a:lnTo>
                      <a:pt x="241" y="95"/>
                    </a:lnTo>
                    <a:lnTo>
                      <a:pt x="235" y="95"/>
                    </a:lnTo>
                    <a:lnTo>
                      <a:pt x="230" y="95"/>
                    </a:lnTo>
                    <a:lnTo>
                      <a:pt x="225" y="95"/>
                    </a:lnTo>
                    <a:lnTo>
                      <a:pt x="219" y="95"/>
                    </a:lnTo>
                    <a:lnTo>
                      <a:pt x="214" y="95"/>
                    </a:lnTo>
                    <a:lnTo>
                      <a:pt x="209" y="95"/>
                    </a:lnTo>
                    <a:lnTo>
                      <a:pt x="203" y="95"/>
                    </a:lnTo>
                    <a:lnTo>
                      <a:pt x="198" y="95"/>
                    </a:lnTo>
                    <a:lnTo>
                      <a:pt x="193" y="95"/>
                    </a:lnTo>
                    <a:lnTo>
                      <a:pt x="187" y="95"/>
                    </a:lnTo>
                    <a:lnTo>
                      <a:pt x="182" y="95"/>
                    </a:lnTo>
                    <a:lnTo>
                      <a:pt x="177" y="95"/>
                    </a:lnTo>
                    <a:lnTo>
                      <a:pt x="171" y="95"/>
                    </a:lnTo>
                    <a:lnTo>
                      <a:pt x="166" y="95"/>
                    </a:lnTo>
                    <a:lnTo>
                      <a:pt x="161" y="95"/>
                    </a:lnTo>
                    <a:lnTo>
                      <a:pt x="156" y="95"/>
                    </a:lnTo>
                    <a:lnTo>
                      <a:pt x="150" y="95"/>
                    </a:lnTo>
                    <a:lnTo>
                      <a:pt x="145" y="95"/>
                    </a:lnTo>
                    <a:lnTo>
                      <a:pt x="140" y="95"/>
                    </a:lnTo>
                    <a:lnTo>
                      <a:pt x="134" y="95"/>
                    </a:lnTo>
                    <a:lnTo>
                      <a:pt x="129" y="95"/>
                    </a:lnTo>
                    <a:lnTo>
                      <a:pt x="124" y="95"/>
                    </a:lnTo>
                    <a:lnTo>
                      <a:pt x="118" y="95"/>
                    </a:lnTo>
                    <a:lnTo>
                      <a:pt x="113" y="95"/>
                    </a:lnTo>
                    <a:lnTo>
                      <a:pt x="108" y="95"/>
                    </a:lnTo>
                    <a:lnTo>
                      <a:pt x="102" y="95"/>
                    </a:lnTo>
                    <a:lnTo>
                      <a:pt x="97" y="95"/>
                    </a:lnTo>
                    <a:lnTo>
                      <a:pt x="92" y="95"/>
                    </a:lnTo>
                    <a:lnTo>
                      <a:pt x="86" y="95"/>
                    </a:lnTo>
                    <a:lnTo>
                      <a:pt x="81" y="95"/>
                    </a:lnTo>
                    <a:lnTo>
                      <a:pt x="75" y="95"/>
                    </a:lnTo>
                    <a:lnTo>
                      <a:pt x="69" y="95"/>
                    </a:lnTo>
                    <a:lnTo>
                      <a:pt x="64" y="95"/>
                    </a:lnTo>
                    <a:lnTo>
                      <a:pt x="59" y="95"/>
                    </a:lnTo>
                    <a:lnTo>
                      <a:pt x="53" y="95"/>
                    </a:lnTo>
                    <a:lnTo>
                      <a:pt x="48" y="95"/>
                    </a:lnTo>
                    <a:lnTo>
                      <a:pt x="43" y="95"/>
                    </a:lnTo>
                    <a:lnTo>
                      <a:pt x="37" y="95"/>
                    </a:lnTo>
                    <a:lnTo>
                      <a:pt x="32" y="95"/>
                    </a:lnTo>
                    <a:lnTo>
                      <a:pt x="27" y="95"/>
                    </a:lnTo>
                    <a:lnTo>
                      <a:pt x="21" y="95"/>
                    </a:lnTo>
                    <a:lnTo>
                      <a:pt x="16" y="95"/>
                    </a:lnTo>
                    <a:lnTo>
                      <a:pt x="11" y="95"/>
                    </a:lnTo>
                    <a:lnTo>
                      <a:pt x="5" y="95"/>
                    </a:lnTo>
                    <a:lnTo>
                      <a:pt x="0" y="95"/>
                    </a:lnTo>
                    <a:lnTo>
                      <a:pt x="1" y="92"/>
                    </a:lnTo>
                    <a:lnTo>
                      <a:pt x="2" y="88"/>
                    </a:lnTo>
                    <a:lnTo>
                      <a:pt x="3" y="85"/>
                    </a:lnTo>
                    <a:lnTo>
                      <a:pt x="4" y="81"/>
                    </a:lnTo>
                    <a:lnTo>
                      <a:pt x="5" y="78"/>
                    </a:lnTo>
                    <a:lnTo>
                      <a:pt x="6" y="75"/>
                    </a:lnTo>
                    <a:lnTo>
                      <a:pt x="7" y="72"/>
                    </a:lnTo>
                    <a:lnTo>
                      <a:pt x="8" y="68"/>
                    </a:lnTo>
                    <a:lnTo>
                      <a:pt x="9" y="65"/>
                    </a:lnTo>
                    <a:lnTo>
                      <a:pt x="11" y="62"/>
                    </a:lnTo>
                    <a:lnTo>
                      <a:pt x="11" y="59"/>
                    </a:lnTo>
                    <a:lnTo>
                      <a:pt x="13" y="55"/>
                    </a:lnTo>
                    <a:lnTo>
                      <a:pt x="13" y="52"/>
                    </a:lnTo>
                    <a:lnTo>
                      <a:pt x="14" y="49"/>
                    </a:lnTo>
                    <a:lnTo>
                      <a:pt x="15" y="46"/>
                    </a:lnTo>
                    <a:lnTo>
                      <a:pt x="16" y="44"/>
                    </a:lnTo>
                    <a:lnTo>
                      <a:pt x="18" y="38"/>
                    </a:lnTo>
                    <a:lnTo>
                      <a:pt x="20" y="32"/>
                    </a:lnTo>
                    <a:lnTo>
                      <a:pt x="21" y="26"/>
                    </a:lnTo>
                    <a:lnTo>
                      <a:pt x="23" y="22"/>
                    </a:lnTo>
                    <a:lnTo>
                      <a:pt x="25" y="16"/>
                    </a:lnTo>
                    <a:lnTo>
                      <a:pt x="26" y="10"/>
                    </a:lnTo>
                    <a:lnTo>
                      <a:pt x="28" y="6"/>
                    </a:lnTo>
                    <a:lnTo>
                      <a:pt x="30" y="0"/>
                    </a:lnTo>
                  </a:path>
                </a:pathLst>
              </a:custGeom>
              <a:solidFill>
                <a:srgbClr val="FFCC66"/>
              </a:solidFill>
              <a:ln w="3175">
                <a:solidFill>
                  <a:srgbClr val="000000"/>
                </a:solidFill>
                <a:round/>
                <a:headEnd/>
                <a:tailEnd/>
              </a:ln>
            </p:spPr>
            <p:txBody>
              <a:bodyPr/>
              <a:lstStyle/>
              <a:p>
                <a:endParaRPr lang="zh-CN" altLang="en-US"/>
              </a:p>
            </p:txBody>
          </p:sp>
          <p:sp>
            <p:nvSpPr>
              <p:cNvPr id="6243" name="Freeform 32"/>
              <p:cNvSpPr>
                <a:spLocks noChangeAspect="1"/>
              </p:cNvSpPr>
              <p:nvPr/>
            </p:nvSpPr>
            <p:spPr bwMode="auto">
              <a:xfrm>
                <a:off x="3937" y="2767"/>
                <a:ext cx="400" cy="2"/>
              </a:xfrm>
              <a:custGeom>
                <a:avLst/>
                <a:gdLst>
                  <a:gd name="T0" fmla="*/ 5 w 308"/>
                  <a:gd name="T1" fmla="*/ 0 h 2"/>
                  <a:gd name="T2" fmla="*/ 14 w 308"/>
                  <a:gd name="T3" fmla="*/ 0 h 2"/>
                  <a:gd name="T4" fmla="*/ 24 w 308"/>
                  <a:gd name="T5" fmla="*/ 0 h 2"/>
                  <a:gd name="T6" fmla="*/ 33 w 308"/>
                  <a:gd name="T7" fmla="*/ 0 h 2"/>
                  <a:gd name="T8" fmla="*/ 43 w 308"/>
                  <a:gd name="T9" fmla="*/ 0 h 2"/>
                  <a:gd name="T10" fmla="*/ 53 w 308"/>
                  <a:gd name="T11" fmla="*/ 0 h 2"/>
                  <a:gd name="T12" fmla="*/ 63 w 308"/>
                  <a:gd name="T13" fmla="*/ 0 h 2"/>
                  <a:gd name="T14" fmla="*/ 73 w 308"/>
                  <a:gd name="T15" fmla="*/ 0 h 2"/>
                  <a:gd name="T16" fmla="*/ 82 w 308"/>
                  <a:gd name="T17" fmla="*/ 0 h 2"/>
                  <a:gd name="T18" fmla="*/ 92 w 308"/>
                  <a:gd name="T19" fmla="*/ 0 h 2"/>
                  <a:gd name="T20" fmla="*/ 101 w 308"/>
                  <a:gd name="T21" fmla="*/ 0 h 2"/>
                  <a:gd name="T22" fmla="*/ 111 w 308"/>
                  <a:gd name="T23" fmla="*/ 0 h 2"/>
                  <a:gd name="T24" fmla="*/ 121 w 308"/>
                  <a:gd name="T25" fmla="*/ 0 h 2"/>
                  <a:gd name="T26" fmla="*/ 130 w 308"/>
                  <a:gd name="T27" fmla="*/ 0 h 2"/>
                  <a:gd name="T28" fmla="*/ 140 w 308"/>
                  <a:gd name="T29" fmla="*/ 0 h 2"/>
                  <a:gd name="T30" fmla="*/ 149 w 308"/>
                  <a:gd name="T31" fmla="*/ 0 h 2"/>
                  <a:gd name="T32" fmla="*/ 159 w 308"/>
                  <a:gd name="T33" fmla="*/ 0 h 2"/>
                  <a:gd name="T34" fmla="*/ 168 w 308"/>
                  <a:gd name="T35" fmla="*/ 0 h 2"/>
                  <a:gd name="T36" fmla="*/ 178 w 308"/>
                  <a:gd name="T37" fmla="*/ 0 h 2"/>
                  <a:gd name="T38" fmla="*/ 188 w 308"/>
                  <a:gd name="T39" fmla="*/ 0 h 2"/>
                  <a:gd name="T40" fmla="*/ 197 w 308"/>
                  <a:gd name="T41" fmla="*/ 0 h 2"/>
                  <a:gd name="T42" fmla="*/ 207 w 308"/>
                  <a:gd name="T43" fmla="*/ 0 h 2"/>
                  <a:gd name="T44" fmla="*/ 216 w 308"/>
                  <a:gd name="T45" fmla="*/ 0 h 2"/>
                  <a:gd name="T46" fmla="*/ 226 w 308"/>
                  <a:gd name="T47" fmla="*/ 0 h 2"/>
                  <a:gd name="T48" fmla="*/ 236 w 308"/>
                  <a:gd name="T49" fmla="*/ 0 h 2"/>
                  <a:gd name="T50" fmla="*/ 245 w 308"/>
                  <a:gd name="T51" fmla="*/ 0 h 2"/>
                  <a:gd name="T52" fmla="*/ 255 w 308"/>
                  <a:gd name="T53" fmla="*/ 0 h 2"/>
                  <a:gd name="T54" fmla="*/ 264 w 308"/>
                  <a:gd name="T55" fmla="*/ 0 h 2"/>
                  <a:gd name="T56" fmla="*/ 274 w 308"/>
                  <a:gd name="T57" fmla="*/ 0 h 2"/>
                  <a:gd name="T58" fmla="*/ 284 w 308"/>
                  <a:gd name="T59" fmla="*/ 0 h 2"/>
                  <a:gd name="T60" fmla="*/ 293 w 308"/>
                  <a:gd name="T61" fmla="*/ 0 h 2"/>
                  <a:gd name="T62" fmla="*/ 303 w 308"/>
                  <a:gd name="T63" fmla="*/ 0 h 2"/>
                  <a:gd name="T64" fmla="*/ 0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6244" name="Freeform 33"/>
              <p:cNvSpPr>
                <a:spLocks noChangeAspect="1"/>
              </p:cNvSpPr>
              <p:nvPr/>
            </p:nvSpPr>
            <p:spPr bwMode="auto">
              <a:xfrm>
                <a:off x="3937" y="2767"/>
                <a:ext cx="400" cy="2"/>
              </a:xfrm>
              <a:custGeom>
                <a:avLst/>
                <a:gdLst>
                  <a:gd name="T0" fmla="*/ 0 w 308"/>
                  <a:gd name="T1" fmla="*/ 0 h 2"/>
                  <a:gd name="T2" fmla="*/ 9 w 308"/>
                  <a:gd name="T3" fmla="*/ 0 h 2"/>
                  <a:gd name="T4" fmla="*/ 19 w 308"/>
                  <a:gd name="T5" fmla="*/ 0 h 2"/>
                  <a:gd name="T6" fmla="*/ 29 w 308"/>
                  <a:gd name="T7" fmla="*/ 0 h 2"/>
                  <a:gd name="T8" fmla="*/ 38 w 308"/>
                  <a:gd name="T9" fmla="*/ 0 h 2"/>
                  <a:gd name="T10" fmla="*/ 48 w 308"/>
                  <a:gd name="T11" fmla="*/ 0 h 2"/>
                  <a:gd name="T12" fmla="*/ 57 w 308"/>
                  <a:gd name="T13" fmla="*/ 0 h 2"/>
                  <a:gd name="T14" fmla="*/ 68 w 308"/>
                  <a:gd name="T15" fmla="*/ 0 h 2"/>
                  <a:gd name="T16" fmla="*/ 77 w 308"/>
                  <a:gd name="T17" fmla="*/ 0 h 2"/>
                  <a:gd name="T18" fmla="*/ 87 w 308"/>
                  <a:gd name="T19" fmla="*/ 0 h 2"/>
                  <a:gd name="T20" fmla="*/ 97 w 308"/>
                  <a:gd name="T21" fmla="*/ 0 h 2"/>
                  <a:gd name="T22" fmla="*/ 106 w 308"/>
                  <a:gd name="T23" fmla="*/ 0 h 2"/>
                  <a:gd name="T24" fmla="*/ 116 w 308"/>
                  <a:gd name="T25" fmla="*/ 0 h 2"/>
                  <a:gd name="T26" fmla="*/ 125 w 308"/>
                  <a:gd name="T27" fmla="*/ 0 h 2"/>
                  <a:gd name="T28" fmla="*/ 135 w 308"/>
                  <a:gd name="T29" fmla="*/ 0 h 2"/>
                  <a:gd name="T30" fmla="*/ 145 w 308"/>
                  <a:gd name="T31" fmla="*/ 0 h 2"/>
                  <a:gd name="T32" fmla="*/ 154 w 308"/>
                  <a:gd name="T33" fmla="*/ 0 h 2"/>
                  <a:gd name="T34" fmla="*/ 159 w 308"/>
                  <a:gd name="T35" fmla="*/ 0 h 2"/>
                  <a:gd name="T36" fmla="*/ 168 w 308"/>
                  <a:gd name="T37" fmla="*/ 0 h 2"/>
                  <a:gd name="T38" fmla="*/ 178 w 308"/>
                  <a:gd name="T39" fmla="*/ 0 h 2"/>
                  <a:gd name="T40" fmla="*/ 188 w 308"/>
                  <a:gd name="T41" fmla="*/ 0 h 2"/>
                  <a:gd name="T42" fmla="*/ 197 w 308"/>
                  <a:gd name="T43" fmla="*/ 0 h 2"/>
                  <a:gd name="T44" fmla="*/ 207 w 308"/>
                  <a:gd name="T45" fmla="*/ 0 h 2"/>
                  <a:gd name="T46" fmla="*/ 216 w 308"/>
                  <a:gd name="T47" fmla="*/ 0 h 2"/>
                  <a:gd name="T48" fmla="*/ 226 w 308"/>
                  <a:gd name="T49" fmla="*/ 0 h 2"/>
                  <a:gd name="T50" fmla="*/ 236 w 308"/>
                  <a:gd name="T51" fmla="*/ 0 h 2"/>
                  <a:gd name="T52" fmla="*/ 245 w 308"/>
                  <a:gd name="T53" fmla="*/ 0 h 2"/>
                  <a:gd name="T54" fmla="*/ 255 w 308"/>
                  <a:gd name="T55" fmla="*/ 0 h 2"/>
                  <a:gd name="T56" fmla="*/ 264 w 308"/>
                  <a:gd name="T57" fmla="*/ 0 h 2"/>
                  <a:gd name="T58" fmla="*/ 274 w 308"/>
                  <a:gd name="T59" fmla="*/ 0 h 2"/>
                  <a:gd name="T60" fmla="*/ 284 w 308"/>
                  <a:gd name="T61" fmla="*/ 0 h 2"/>
                  <a:gd name="T62" fmla="*/ 293 w 308"/>
                  <a:gd name="T63" fmla="*/ 0 h 2"/>
                  <a:gd name="T64" fmla="*/ 303 w 30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8"/>
                  <a:gd name="T100" fmla="*/ 0 h 2"/>
                  <a:gd name="T101" fmla="*/ 308 w 30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8" h="2">
                    <a:moveTo>
                      <a:pt x="0" y="0"/>
                    </a:moveTo>
                    <a:lnTo>
                      <a:pt x="0" y="0"/>
                    </a:lnTo>
                    <a:lnTo>
                      <a:pt x="5" y="0"/>
                    </a:lnTo>
                    <a:lnTo>
                      <a:pt x="9" y="0"/>
                    </a:lnTo>
                    <a:lnTo>
                      <a:pt x="14" y="0"/>
                    </a:lnTo>
                    <a:lnTo>
                      <a:pt x="19" y="0"/>
                    </a:lnTo>
                    <a:lnTo>
                      <a:pt x="24" y="0"/>
                    </a:lnTo>
                    <a:lnTo>
                      <a:pt x="29" y="0"/>
                    </a:lnTo>
                    <a:lnTo>
                      <a:pt x="33" y="0"/>
                    </a:lnTo>
                    <a:lnTo>
                      <a:pt x="38" y="0"/>
                    </a:lnTo>
                    <a:lnTo>
                      <a:pt x="43" y="0"/>
                    </a:lnTo>
                    <a:lnTo>
                      <a:pt x="48" y="0"/>
                    </a:lnTo>
                    <a:lnTo>
                      <a:pt x="53" y="0"/>
                    </a:lnTo>
                    <a:lnTo>
                      <a:pt x="57" y="0"/>
                    </a:lnTo>
                    <a:lnTo>
                      <a:pt x="63" y="0"/>
                    </a:lnTo>
                    <a:lnTo>
                      <a:pt x="68" y="0"/>
                    </a:lnTo>
                    <a:lnTo>
                      <a:pt x="73" y="0"/>
                    </a:lnTo>
                    <a:lnTo>
                      <a:pt x="77" y="0"/>
                    </a:lnTo>
                    <a:lnTo>
                      <a:pt x="82" y="0"/>
                    </a:lnTo>
                    <a:lnTo>
                      <a:pt x="87" y="0"/>
                    </a:lnTo>
                    <a:lnTo>
                      <a:pt x="92" y="0"/>
                    </a:lnTo>
                    <a:lnTo>
                      <a:pt x="97" y="0"/>
                    </a:lnTo>
                    <a:lnTo>
                      <a:pt x="101" y="0"/>
                    </a:lnTo>
                    <a:lnTo>
                      <a:pt x="106" y="0"/>
                    </a:lnTo>
                    <a:lnTo>
                      <a:pt x="111" y="0"/>
                    </a:lnTo>
                    <a:lnTo>
                      <a:pt x="116" y="0"/>
                    </a:lnTo>
                    <a:lnTo>
                      <a:pt x="121" y="0"/>
                    </a:lnTo>
                    <a:lnTo>
                      <a:pt x="125" y="0"/>
                    </a:lnTo>
                    <a:lnTo>
                      <a:pt x="130" y="0"/>
                    </a:lnTo>
                    <a:lnTo>
                      <a:pt x="135" y="0"/>
                    </a:lnTo>
                    <a:lnTo>
                      <a:pt x="140" y="0"/>
                    </a:lnTo>
                    <a:lnTo>
                      <a:pt x="145" y="0"/>
                    </a:lnTo>
                    <a:lnTo>
                      <a:pt x="149" y="0"/>
                    </a:lnTo>
                    <a:lnTo>
                      <a:pt x="154" y="0"/>
                    </a:lnTo>
                    <a:lnTo>
                      <a:pt x="159" y="0"/>
                    </a:lnTo>
                    <a:lnTo>
                      <a:pt x="164" y="0"/>
                    </a:lnTo>
                    <a:lnTo>
                      <a:pt x="168" y="0"/>
                    </a:lnTo>
                    <a:lnTo>
                      <a:pt x="173" y="0"/>
                    </a:lnTo>
                    <a:lnTo>
                      <a:pt x="178" y="0"/>
                    </a:lnTo>
                    <a:lnTo>
                      <a:pt x="183" y="0"/>
                    </a:lnTo>
                    <a:lnTo>
                      <a:pt x="188" y="0"/>
                    </a:lnTo>
                    <a:lnTo>
                      <a:pt x="192" y="0"/>
                    </a:lnTo>
                    <a:lnTo>
                      <a:pt x="197" y="0"/>
                    </a:lnTo>
                    <a:lnTo>
                      <a:pt x="202" y="0"/>
                    </a:lnTo>
                    <a:lnTo>
                      <a:pt x="207" y="0"/>
                    </a:lnTo>
                    <a:lnTo>
                      <a:pt x="212" y="0"/>
                    </a:lnTo>
                    <a:lnTo>
                      <a:pt x="216" y="0"/>
                    </a:lnTo>
                    <a:lnTo>
                      <a:pt x="221" y="0"/>
                    </a:lnTo>
                    <a:lnTo>
                      <a:pt x="226" y="0"/>
                    </a:lnTo>
                    <a:lnTo>
                      <a:pt x="231" y="0"/>
                    </a:lnTo>
                    <a:lnTo>
                      <a:pt x="236" y="0"/>
                    </a:lnTo>
                    <a:lnTo>
                      <a:pt x="240" y="0"/>
                    </a:lnTo>
                    <a:lnTo>
                      <a:pt x="245" y="0"/>
                    </a:lnTo>
                    <a:lnTo>
                      <a:pt x="250" y="0"/>
                    </a:lnTo>
                    <a:lnTo>
                      <a:pt x="255" y="0"/>
                    </a:lnTo>
                    <a:lnTo>
                      <a:pt x="260" y="0"/>
                    </a:lnTo>
                    <a:lnTo>
                      <a:pt x="264" y="0"/>
                    </a:lnTo>
                    <a:lnTo>
                      <a:pt x="269" y="0"/>
                    </a:lnTo>
                    <a:lnTo>
                      <a:pt x="274" y="0"/>
                    </a:lnTo>
                    <a:lnTo>
                      <a:pt x="279" y="0"/>
                    </a:lnTo>
                    <a:lnTo>
                      <a:pt x="284" y="0"/>
                    </a:lnTo>
                    <a:lnTo>
                      <a:pt x="289" y="0"/>
                    </a:lnTo>
                    <a:lnTo>
                      <a:pt x="293" y="0"/>
                    </a:lnTo>
                    <a:lnTo>
                      <a:pt x="298" y="0"/>
                    </a:lnTo>
                    <a:lnTo>
                      <a:pt x="303" y="0"/>
                    </a:lnTo>
                    <a:lnTo>
                      <a:pt x="308" y="0"/>
                    </a:lnTo>
                  </a:path>
                </a:pathLst>
              </a:custGeom>
              <a:solidFill>
                <a:srgbClr val="FFCC66"/>
              </a:solidFill>
              <a:ln w="3175">
                <a:solidFill>
                  <a:srgbClr val="000000"/>
                </a:solidFill>
                <a:round/>
                <a:headEnd/>
                <a:tailEnd/>
              </a:ln>
            </p:spPr>
            <p:txBody>
              <a:bodyPr/>
              <a:lstStyle/>
              <a:p>
                <a:endParaRPr lang="zh-CN" altLang="en-US"/>
              </a:p>
            </p:txBody>
          </p:sp>
          <p:sp>
            <p:nvSpPr>
              <p:cNvPr id="6245" name="Freeform 34"/>
              <p:cNvSpPr>
                <a:spLocks noChangeAspect="1"/>
              </p:cNvSpPr>
              <p:nvPr/>
            </p:nvSpPr>
            <p:spPr bwMode="auto">
              <a:xfrm>
                <a:off x="3950" y="2736"/>
                <a:ext cx="374" cy="2"/>
              </a:xfrm>
              <a:custGeom>
                <a:avLst/>
                <a:gdLst>
                  <a:gd name="T0" fmla="*/ 4 w 288"/>
                  <a:gd name="T1" fmla="*/ 0 h 2"/>
                  <a:gd name="T2" fmla="*/ 13 w 288"/>
                  <a:gd name="T3" fmla="*/ 0 h 2"/>
                  <a:gd name="T4" fmla="*/ 22 w 288"/>
                  <a:gd name="T5" fmla="*/ 0 h 2"/>
                  <a:gd name="T6" fmla="*/ 31 w 288"/>
                  <a:gd name="T7" fmla="*/ 0 h 2"/>
                  <a:gd name="T8" fmla="*/ 40 w 288"/>
                  <a:gd name="T9" fmla="*/ 0 h 2"/>
                  <a:gd name="T10" fmla="*/ 49 w 288"/>
                  <a:gd name="T11" fmla="*/ 0 h 2"/>
                  <a:gd name="T12" fmla="*/ 59 w 288"/>
                  <a:gd name="T13" fmla="*/ 0 h 2"/>
                  <a:gd name="T14" fmla="*/ 68 w 288"/>
                  <a:gd name="T15" fmla="*/ 0 h 2"/>
                  <a:gd name="T16" fmla="*/ 77 w 288"/>
                  <a:gd name="T17" fmla="*/ 0 h 2"/>
                  <a:gd name="T18" fmla="*/ 86 w 288"/>
                  <a:gd name="T19" fmla="*/ 0 h 2"/>
                  <a:gd name="T20" fmla="*/ 95 w 288"/>
                  <a:gd name="T21" fmla="*/ 0 h 2"/>
                  <a:gd name="T22" fmla="*/ 104 w 288"/>
                  <a:gd name="T23" fmla="*/ 0 h 2"/>
                  <a:gd name="T24" fmla="*/ 113 w 288"/>
                  <a:gd name="T25" fmla="*/ 0 h 2"/>
                  <a:gd name="T26" fmla="*/ 122 w 288"/>
                  <a:gd name="T27" fmla="*/ 0 h 2"/>
                  <a:gd name="T28" fmla="*/ 131 w 288"/>
                  <a:gd name="T29" fmla="*/ 0 h 2"/>
                  <a:gd name="T30" fmla="*/ 140 w 288"/>
                  <a:gd name="T31" fmla="*/ 0 h 2"/>
                  <a:gd name="T32" fmla="*/ 149 w 288"/>
                  <a:gd name="T33" fmla="*/ 0 h 2"/>
                  <a:gd name="T34" fmla="*/ 158 w 288"/>
                  <a:gd name="T35" fmla="*/ 0 h 2"/>
                  <a:gd name="T36" fmla="*/ 167 w 288"/>
                  <a:gd name="T37" fmla="*/ 0 h 2"/>
                  <a:gd name="T38" fmla="*/ 176 w 288"/>
                  <a:gd name="T39" fmla="*/ 0 h 2"/>
                  <a:gd name="T40" fmla="*/ 185 w 288"/>
                  <a:gd name="T41" fmla="*/ 0 h 2"/>
                  <a:gd name="T42" fmla="*/ 194 w 288"/>
                  <a:gd name="T43" fmla="*/ 0 h 2"/>
                  <a:gd name="T44" fmla="*/ 203 w 288"/>
                  <a:gd name="T45" fmla="*/ 0 h 2"/>
                  <a:gd name="T46" fmla="*/ 211 w 288"/>
                  <a:gd name="T47" fmla="*/ 0 h 2"/>
                  <a:gd name="T48" fmla="*/ 220 w 288"/>
                  <a:gd name="T49" fmla="*/ 0 h 2"/>
                  <a:gd name="T50" fmla="*/ 229 w 288"/>
                  <a:gd name="T51" fmla="*/ 0 h 2"/>
                  <a:gd name="T52" fmla="*/ 238 w 288"/>
                  <a:gd name="T53" fmla="*/ 0 h 2"/>
                  <a:gd name="T54" fmla="*/ 247 w 288"/>
                  <a:gd name="T55" fmla="*/ 0 h 2"/>
                  <a:gd name="T56" fmla="*/ 256 w 288"/>
                  <a:gd name="T57" fmla="*/ 0 h 2"/>
                  <a:gd name="T58" fmla="*/ 265 w 288"/>
                  <a:gd name="T59" fmla="*/ 0 h 2"/>
                  <a:gd name="T60" fmla="*/ 274 w 288"/>
                  <a:gd name="T61" fmla="*/ 0 h 2"/>
                  <a:gd name="T62" fmla="*/ 283 w 288"/>
                  <a:gd name="T63" fmla="*/ 0 h 2"/>
                  <a:gd name="T64" fmla="*/ 0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6246" name="Freeform 35"/>
              <p:cNvSpPr>
                <a:spLocks noChangeAspect="1"/>
              </p:cNvSpPr>
              <p:nvPr/>
            </p:nvSpPr>
            <p:spPr bwMode="auto">
              <a:xfrm>
                <a:off x="3950" y="2736"/>
                <a:ext cx="374" cy="2"/>
              </a:xfrm>
              <a:custGeom>
                <a:avLst/>
                <a:gdLst>
                  <a:gd name="T0" fmla="*/ 0 w 288"/>
                  <a:gd name="T1" fmla="*/ 0 h 2"/>
                  <a:gd name="T2" fmla="*/ 9 w 288"/>
                  <a:gd name="T3" fmla="*/ 0 h 2"/>
                  <a:gd name="T4" fmla="*/ 18 w 288"/>
                  <a:gd name="T5" fmla="*/ 0 h 2"/>
                  <a:gd name="T6" fmla="*/ 27 w 288"/>
                  <a:gd name="T7" fmla="*/ 0 h 2"/>
                  <a:gd name="T8" fmla="*/ 36 w 288"/>
                  <a:gd name="T9" fmla="*/ 0 h 2"/>
                  <a:gd name="T10" fmla="*/ 45 w 288"/>
                  <a:gd name="T11" fmla="*/ 0 h 2"/>
                  <a:gd name="T12" fmla="*/ 55 w 288"/>
                  <a:gd name="T13" fmla="*/ 0 h 2"/>
                  <a:gd name="T14" fmla="*/ 63 w 288"/>
                  <a:gd name="T15" fmla="*/ 0 h 2"/>
                  <a:gd name="T16" fmla="*/ 72 w 288"/>
                  <a:gd name="T17" fmla="*/ 0 h 2"/>
                  <a:gd name="T18" fmla="*/ 81 w 288"/>
                  <a:gd name="T19" fmla="*/ 0 h 2"/>
                  <a:gd name="T20" fmla="*/ 90 w 288"/>
                  <a:gd name="T21" fmla="*/ 0 h 2"/>
                  <a:gd name="T22" fmla="*/ 99 w 288"/>
                  <a:gd name="T23" fmla="*/ 0 h 2"/>
                  <a:gd name="T24" fmla="*/ 108 w 288"/>
                  <a:gd name="T25" fmla="*/ 0 h 2"/>
                  <a:gd name="T26" fmla="*/ 117 w 288"/>
                  <a:gd name="T27" fmla="*/ 0 h 2"/>
                  <a:gd name="T28" fmla="*/ 126 w 288"/>
                  <a:gd name="T29" fmla="*/ 0 h 2"/>
                  <a:gd name="T30" fmla="*/ 135 w 288"/>
                  <a:gd name="T31" fmla="*/ 0 h 2"/>
                  <a:gd name="T32" fmla="*/ 144 w 288"/>
                  <a:gd name="T33" fmla="*/ 0 h 2"/>
                  <a:gd name="T34" fmla="*/ 149 w 288"/>
                  <a:gd name="T35" fmla="*/ 0 h 2"/>
                  <a:gd name="T36" fmla="*/ 158 w 288"/>
                  <a:gd name="T37" fmla="*/ 0 h 2"/>
                  <a:gd name="T38" fmla="*/ 167 w 288"/>
                  <a:gd name="T39" fmla="*/ 0 h 2"/>
                  <a:gd name="T40" fmla="*/ 176 w 288"/>
                  <a:gd name="T41" fmla="*/ 0 h 2"/>
                  <a:gd name="T42" fmla="*/ 185 w 288"/>
                  <a:gd name="T43" fmla="*/ 0 h 2"/>
                  <a:gd name="T44" fmla="*/ 194 w 288"/>
                  <a:gd name="T45" fmla="*/ 0 h 2"/>
                  <a:gd name="T46" fmla="*/ 203 w 288"/>
                  <a:gd name="T47" fmla="*/ 0 h 2"/>
                  <a:gd name="T48" fmla="*/ 211 w 288"/>
                  <a:gd name="T49" fmla="*/ 0 h 2"/>
                  <a:gd name="T50" fmla="*/ 220 w 288"/>
                  <a:gd name="T51" fmla="*/ 0 h 2"/>
                  <a:gd name="T52" fmla="*/ 229 w 288"/>
                  <a:gd name="T53" fmla="*/ 0 h 2"/>
                  <a:gd name="T54" fmla="*/ 238 w 288"/>
                  <a:gd name="T55" fmla="*/ 0 h 2"/>
                  <a:gd name="T56" fmla="*/ 247 w 288"/>
                  <a:gd name="T57" fmla="*/ 0 h 2"/>
                  <a:gd name="T58" fmla="*/ 256 w 288"/>
                  <a:gd name="T59" fmla="*/ 0 h 2"/>
                  <a:gd name="T60" fmla="*/ 265 w 288"/>
                  <a:gd name="T61" fmla="*/ 0 h 2"/>
                  <a:gd name="T62" fmla="*/ 274 w 288"/>
                  <a:gd name="T63" fmla="*/ 0 h 2"/>
                  <a:gd name="T64" fmla="*/ 283 w 28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8"/>
                  <a:gd name="T100" fmla="*/ 0 h 2"/>
                  <a:gd name="T101" fmla="*/ 288 w 28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8" h="2">
                    <a:moveTo>
                      <a:pt x="0" y="0"/>
                    </a:moveTo>
                    <a:lnTo>
                      <a:pt x="0" y="0"/>
                    </a:lnTo>
                    <a:lnTo>
                      <a:pt x="4" y="0"/>
                    </a:lnTo>
                    <a:lnTo>
                      <a:pt x="9" y="0"/>
                    </a:lnTo>
                    <a:lnTo>
                      <a:pt x="13" y="0"/>
                    </a:lnTo>
                    <a:lnTo>
                      <a:pt x="18" y="0"/>
                    </a:lnTo>
                    <a:lnTo>
                      <a:pt x="22" y="0"/>
                    </a:lnTo>
                    <a:lnTo>
                      <a:pt x="27" y="0"/>
                    </a:lnTo>
                    <a:lnTo>
                      <a:pt x="31" y="0"/>
                    </a:lnTo>
                    <a:lnTo>
                      <a:pt x="36" y="0"/>
                    </a:lnTo>
                    <a:lnTo>
                      <a:pt x="40" y="0"/>
                    </a:lnTo>
                    <a:lnTo>
                      <a:pt x="45" y="0"/>
                    </a:lnTo>
                    <a:lnTo>
                      <a:pt x="49" y="0"/>
                    </a:lnTo>
                    <a:lnTo>
                      <a:pt x="55" y="0"/>
                    </a:lnTo>
                    <a:lnTo>
                      <a:pt x="59" y="0"/>
                    </a:lnTo>
                    <a:lnTo>
                      <a:pt x="63" y="0"/>
                    </a:lnTo>
                    <a:lnTo>
                      <a:pt x="68" y="0"/>
                    </a:lnTo>
                    <a:lnTo>
                      <a:pt x="72" y="0"/>
                    </a:lnTo>
                    <a:lnTo>
                      <a:pt x="77" y="0"/>
                    </a:lnTo>
                    <a:lnTo>
                      <a:pt x="81" y="0"/>
                    </a:lnTo>
                    <a:lnTo>
                      <a:pt x="86" y="0"/>
                    </a:lnTo>
                    <a:lnTo>
                      <a:pt x="90" y="0"/>
                    </a:lnTo>
                    <a:lnTo>
                      <a:pt x="95" y="0"/>
                    </a:lnTo>
                    <a:lnTo>
                      <a:pt x="99" y="0"/>
                    </a:lnTo>
                    <a:lnTo>
                      <a:pt x="104" y="0"/>
                    </a:lnTo>
                    <a:lnTo>
                      <a:pt x="108" y="0"/>
                    </a:lnTo>
                    <a:lnTo>
                      <a:pt x="113" y="0"/>
                    </a:lnTo>
                    <a:lnTo>
                      <a:pt x="117" y="0"/>
                    </a:lnTo>
                    <a:lnTo>
                      <a:pt x="122" y="0"/>
                    </a:lnTo>
                    <a:lnTo>
                      <a:pt x="126" y="0"/>
                    </a:lnTo>
                    <a:lnTo>
                      <a:pt x="131" y="0"/>
                    </a:lnTo>
                    <a:lnTo>
                      <a:pt x="135" y="0"/>
                    </a:lnTo>
                    <a:lnTo>
                      <a:pt x="140" y="0"/>
                    </a:lnTo>
                    <a:lnTo>
                      <a:pt x="144" y="0"/>
                    </a:lnTo>
                    <a:lnTo>
                      <a:pt x="149" y="0"/>
                    </a:lnTo>
                    <a:lnTo>
                      <a:pt x="153" y="0"/>
                    </a:lnTo>
                    <a:lnTo>
                      <a:pt x="158" y="0"/>
                    </a:lnTo>
                    <a:lnTo>
                      <a:pt x="162" y="0"/>
                    </a:lnTo>
                    <a:lnTo>
                      <a:pt x="167" y="0"/>
                    </a:lnTo>
                    <a:lnTo>
                      <a:pt x="171" y="0"/>
                    </a:lnTo>
                    <a:lnTo>
                      <a:pt x="176" y="0"/>
                    </a:lnTo>
                    <a:lnTo>
                      <a:pt x="180" y="0"/>
                    </a:lnTo>
                    <a:lnTo>
                      <a:pt x="185" y="0"/>
                    </a:lnTo>
                    <a:lnTo>
                      <a:pt x="189" y="0"/>
                    </a:lnTo>
                    <a:lnTo>
                      <a:pt x="194" y="0"/>
                    </a:lnTo>
                    <a:lnTo>
                      <a:pt x="198" y="0"/>
                    </a:lnTo>
                    <a:lnTo>
                      <a:pt x="203" y="0"/>
                    </a:lnTo>
                    <a:lnTo>
                      <a:pt x="207" y="0"/>
                    </a:lnTo>
                    <a:lnTo>
                      <a:pt x="211" y="0"/>
                    </a:lnTo>
                    <a:lnTo>
                      <a:pt x="216" y="0"/>
                    </a:lnTo>
                    <a:lnTo>
                      <a:pt x="220" y="0"/>
                    </a:lnTo>
                    <a:lnTo>
                      <a:pt x="225" y="0"/>
                    </a:lnTo>
                    <a:lnTo>
                      <a:pt x="229" y="0"/>
                    </a:lnTo>
                    <a:lnTo>
                      <a:pt x="234" y="0"/>
                    </a:lnTo>
                    <a:lnTo>
                      <a:pt x="238" y="0"/>
                    </a:lnTo>
                    <a:lnTo>
                      <a:pt x="243" y="0"/>
                    </a:lnTo>
                    <a:lnTo>
                      <a:pt x="247" y="0"/>
                    </a:lnTo>
                    <a:lnTo>
                      <a:pt x="252" y="0"/>
                    </a:lnTo>
                    <a:lnTo>
                      <a:pt x="256" y="0"/>
                    </a:lnTo>
                    <a:lnTo>
                      <a:pt x="261" y="0"/>
                    </a:lnTo>
                    <a:lnTo>
                      <a:pt x="265" y="0"/>
                    </a:lnTo>
                    <a:lnTo>
                      <a:pt x="270" y="0"/>
                    </a:lnTo>
                    <a:lnTo>
                      <a:pt x="274" y="0"/>
                    </a:lnTo>
                    <a:lnTo>
                      <a:pt x="279" y="0"/>
                    </a:lnTo>
                    <a:lnTo>
                      <a:pt x="283" y="0"/>
                    </a:lnTo>
                    <a:lnTo>
                      <a:pt x="288" y="0"/>
                    </a:lnTo>
                  </a:path>
                </a:pathLst>
              </a:custGeom>
              <a:solidFill>
                <a:srgbClr val="FFFFFF"/>
              </a:solidFill>
              <a:ln w="3175">
                <a:solidFill>
                  <a:srgbClr val="000000"/>
                </a:solidFill>
                <a:round/>
                <a:headEnd/>
                <a:tailEnd/>
              </a:ln>
            </p:spPr>
            <p:txBody>
              <a:bodyPr/>
              <a:lstStyle/>
              <a:p>
                <a:endParaRPr lang="zh-CN" altLang="en-US"/>
              </a:p>
            </p:txBody>
          </p:sp>
          <p:sp>
            <p:nvSpPr>
              <p:cNvPr id="6247" name="Freeform 36"/>
              <p:cNvSpPr>
                <a:spLocks noChangeAspect="1"/>
              </p:cNvSpPr>
              <p:nvPr/>
            </p:nvSpPr>
            <p:spPr bwMode="auto">
              <a:xfrm>
                <a:off x="3945" y="2751"/>
                <a:ext cx="384" cy="3"/>
              </a:xfrm>
              <a:custGeom>
                <a:avLst/>
                <a:gdLst>
                  <a:gd name="T0" fmla="*/ 5 w 297"/>
                  <a:gd name="T1" fmla="*/ 0 h 3"/>
                  <a:gd name="T2" fmla="*/ 14 w 297"/>
                  <a:gd name="T3" fmla="*/ 0 h 3"/>
                  <a:gd name="T4" fmla="*/ 23 w 297"/>
                  <a:gd name="T5" fmla="*/ 0 h 3"/>
                  <a:gd name="T6" fmla="*/ 33 w 297"/>
                  <a:gd name="T7" fmla="*/ 0 h 3"/>
                  <a:gd name="T8" fmla="*/ 42 w 297"/>
                  <a:gd name="T9" fmla="*/ 0 h 3"/>
                  <a:gd name="T10" fmla="*/ 51 w 297"/>
                  <a:gd name="T11" fmla="*/ 0 h 3"/>
                  <a:gd name="T12" fmla="*/ 61 w 297"/>
                  <a:gd name="T13" fmla="*/ 0 h 3"/>
                  <a:gd name="T14" fmla="*/ 71 w 297"/>
                  <a:gd name="T15" fmla="*/ 0 h 3"/>
                  <a:gd name="T16" fmla="*/ 80 w 297"/>
                  <a:gd name="T17" fmla="*/ 0 h 3"/>
                  <a:gd name="T18" fmla="*/ 89 w 297"/>
                  <a:gd name="T19" fmla="*/ 0 h 3"/>
                  <a:gd name="T20" fmla="*/ 98 w 297"/>
                  <a:gd name="T21" fmla="*/ 0 h 3"/>
                  <a:gd name="T22" fmla="*/ 108 w 297"/>
                  <a:gd name="T23" fmla="*/ 0 h 3"/>
                  <a:gd name="T24" fmla="*/ 117 w 297"/>
                  <a:gd name="T25" fmla="*/ 0 h 3"/>
                  <a:gd name="T26" fmla="*/ 126 w 297"/>
                  <a:gd name="T27" fmla="*/ 0 h 3"/>
                  <a:gd name="T28" fmla="*/ 136 w 297"/>
                  <a:gd name="T29" fmla="*/ 0 h 3"/>
                  <a:gd name="T30" fmla="*/ 145 w 297"/>
                  <a:gd name="T31" fmla="*/ 0 h 3"/>
                  <a:gd name="T32" fmla="*/ 154 w 297"/>
                  <a:gd name="T33" fmla="*/ 0 h 3"/>
                  <a:gd name="T34" fmla="*/ 163 w 297"/>
                  <a:gd name="T35" fmla="*/ 0 h 3"/>
                  <a:gd name="T36" fmla="*/ 172 w 297"/>
                  <a:gd name="T37" fmla="*/ 0 h 3"/>
                  <a:gd name="T38" fmla="*/ 182 w 297"/>
                  <a:gd name="T39" fmla="*/ 0 h 3"/>
                  <a:gd name="T40" fmla="*/ 191 w 297"/>
                  <a:gd name="T41" fmla="*/ 0 h 3"/>
                  <a:gd name="T42" fmla="*/ 200 w 297"/>
                  <a:gd name="T43" fmla="*/ 0 h 3"/>
                  <a:gd name="T44" fmla="*/ 209 w 297"/>
                  <a:gd name="T45" fmla="*/ 0 h 3"/>
                  <a:gd name="T46" fmla="*/ 219 w 297"/>
                  <a:gd name="T47" fmla="*/ 0 h 3"/>
                  <a:gd name="T48" fmla="*/ 228 w 297"/>
                  <a:gd name="T49" fmla="*/ 0 h 3"/>
                  <a:gd name="T50" fmla="*/ 237 w 297"/>
                  <a:gd name="T51" fmla="*/ 0 h 3"/>
                  <a:gd name="T52" fmla="*/ 246 w 297"/>
                  <a:gd name="T53" fmla="*/ 0 h 3"/>
                  <a:gd name="T54" fmla="*/ 256 w 297"/>
                  <a:gd name="T55" fmla="*/ 0 h 3"/>
                  <a:gd name="T56" fmla="*/ 265 w 297"/>
                  <a:gd name="T57" fmla="*/ 0 h 3"/>
                  <a:gd name="T58" fmla="*/ 274 w 297"/>
                  <a:gd name="T59" fmla="*/ 0 h 3"/>
                  <a:gd name="T60" fmla="*/ 283 w 297"/>
                  <a:gd name="T61" fmla="*/ 0 h 3"/>
                  <a:gd name="T62" fmla="*/ 293 w 297"/>
                  <a:gd name="T63" fmla="*/ 0 h 3"/>
                  <a:gd name="T64" fmla="*/ 0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6248" name="Freeform 37"/>
              <p:cNvSpPr>
                <a:spLocks noChangeAspect="1"/>
              </p:cNvSpPr>
              <p:nvPr/>
            </p:nvSpPr>
            <p:spPr bwMode="auto">
              <a:xfrm>
                <a:off x="3945" y="2751"/>
                <a:ext cx="384" cy="3"/>
              </a:xfrm>
              <a:custGeom>
                <a:avLst/>
                <a:gdLst>
                  <a:gd name="T0" fmla="*/ 0 w 297"/>
                  <a:gd name="T1" fmla="*/ 0 h 3"/>
                  <a:gd name="T2" fmla="*/ 10 w 297"/>
                  <a:gd name="T3" fmla="*/ 0 h 3"/>
                  <a:gd name="T4" fmla="*/ 19 w 297"/>
                  <a:gd name="T5" fmla="*/ 0 h 3"/>
                  <a:gd name="T6" fmla="*/ 28 w 297"/>
                  <a:gd name="T7" fmla="*/ 0 h 3"/>
                  <a:gd name="T8" fmla="*/ 37 w 297"/>
                  <a:gd name="T9" fmla="*/ 0 h 3"/>
                  <a:gd name="T10" fmla="*/ 47 w 297"/>
                  <a:gd name="T11" fmla="*/ 0 h 3"/>
                  <a:gd name="T12" fmla="*/ 57 w 297"/>
                  <a:gd name="T13" fmla="*/ 0 h 3"/>
                  <a:gd name="T14" fmla="*/ 66 w 297"/>
                  <a:gd name="T15" fmla="*/ 0 h 3"/>
                  <a:gd name="T16" fmla="*/ 75 w 297"/>
                  <a:gd name="T17" fmla="*/ 0 h 3"/>
                  <a:gd name="T18" fmla="*/ 85 w 297"/>
                  <a:gd name="T19" fmla="*/ 0 h 3"/>
                  <a:gd name="T20" fmla="*/ 94 w 297"/>
                  <a:gd name="T21" fmla="*/ 0 h 3"/>
                  <a:gd name="T22" fmla="*/ 103 w 297"/>
                  <a:gd name="T23" fmla="*/ 0 h 3"/>
                  <a:gd name="T24" fmla="*/ 112 w 297"/>
                  <a:gd name="T25" fmla="*/ 0 h 3"/>
                  <a:gd name="T26" fmla="*/ 122 w 297"/>
                  <a:gd name="T27" fmla="*/ 0 h 3"/>
                  <a:gd name="T28" fmla="*/ 131 w 297"/>
                  <a:gd name="T29" fmla="*/ 0 h 3"/>
                  <a:gd name="T30" fmla="*/ 140 w 297"/>
                  <a:gd name="T31" fmla="*/ 0 h 3"/>
                  <a:gd name="T32" fmla="*/ 149 w 297"/>
                  <a:gd name="T33" fmla="*/ 0 h 3"/>
                  <a:gd name="T34" fmla="*/ 154 w 297"/>
                  <a:gd name="T35" fmla="*/ 0 h 3"/>
                  <a:gd name="T36" fmla="*/ 163 w 297"/>
                  <a:gd name="T37" fmla="*/ 0 h 3"/>
                  <a:gd name="T38" fmla="*/ 172 w 297"/>
                  <a:gd name="T39" fmla="*/ 0 h 3"/>
                  <a:gd name="T40" fmla="*/ 182 w 297"/>
                  <a:gd name="T41" fmla="*/ 0 h 3"/>
                  <a:gd name="T42" fmla="*/ 191 w 297"/>
                  <a:gd name="T43" fmla="*/ 0 h 3"/>
                  <a:gd name="T44" fmla="*/ 200 w 297"/>
                  <a:gd name="T45" fmla="*/ 0 h 3"/>
                  <a:gd name="T46" fmla="*/ 209 w 297"/>
                  <a:gd name="T47" fmla="*/ 0 h 3"/>
                  <a:gd name="T48" fmla="*/ 219 w 297"/>
                  <a:gd name="T49" fmla="*/ 0 h 3"/>
                  <a:gd name="T50" fmla="*/ 228 w 297"/>
                  <a:gd name="T51" fmla="*/ 0 h 3"/>
                  <a:gd name="T52" fmla="*/ 237 w 297"/>
                  <a:gd name="T53" fmla="*/ 0 h 3"/>
                  <a:gd name="T54" fmla="*/ 246 w 297"/>
                  <a:gd name="T55" fmla="*/ 0 h 3"/>
                  <a:gd name="T56" fmla="*/ 256 w 297"/>
                  <a:gd name="T57" fmla="*/ 0 h 3"/>
                  <a:gd name="T58" fmla="*/ 265 w 297"/>
                  <a:gd name="T59" fmla="*/ 0 h 3"/>
                  <a:gd name="T60" fmla="*/ 274 w 297"/>
                  <a:gd name="T61" fmla="*/ 0 h 3"/>
                  <a:gd name="T62" fmla="*/ 283 w 297"/>
                  <a:gd name="T63" fmla="*/ 0 h 3"/>
                  <a:gd name="T64" fmla="*/ 293 w 297"/>
                  <a:gd name="T65" fmla="*/ 0 h 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7"/>
                  <a:gd name="T100" fmla="*/ 0 h 3"/>
                  <a:gd name="T101" fmla="*/ 297 w 297"/>
                  <a:gd name="T102" fmla="*/ 3 h 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7" h="3">
                    <a:moveTo>
                      <a:pt x="0" y="0"/>
                    </a:moveTo>
                    <a:lnTo>
                      <a:pt x="0" y="0"/>
                    </a:lnTo>
                    <a:lnTo>
                      <a:pt x="5" y="0"/>
                    </a:lnTo>
                    <a:lnTo>
                      <a:pt x="10" y="0"/>
                    </a:lnTo>
                    <a:lnTo>
                      <a:pt x="14" y="0"/>
                    </a:lnTo>
                    <a:lnTo>
                      <a:pt x="19" y="0"/>
                    </a:lnTo>
                    <a:lnTo>
                      <a:pt x="23" y="0"/>
                    </a:lnTo>
                    <a:lnTo>
                      <a:pt x="28" y="0"/>
                    </a:lnTo>
                    <a:lnTo>
                      <a:pt x="33" y="0"/>
                    </a:lnTo>
                    <a:lnTo>
                      <a:pt x="37" y="0"/>
                    </a:lnTo>
                    <a:lnTo>
                      <a:pt x="42" y="0"/>
                    </a:lnTo>
                    <a:lnTo>
                      <a:pt x="47" y="0"/>
                    </a:lnTo>
                    <a:lnTo>
                      <a:pt x="51" y="0"/>
                    </a:lnTo>
                    <a:lnTo>
                      <a:pt x="57" y="0"/>
                    </a:lnTo>
                    <a:lnTo>
                      <a:pt x="61" y="0"/>
                    </a:lnTo>
                    <a:lnTo>
                      <a:pt x="66" y="0"/>
                    </a:lnTo>
                    <a:lnTo>
                      <a:pt x="71" y="0"/>
                    </a:lnTo>
                    <a:lnTo>
                      <a:pt x="75" y="0"/>
                    </a:lnTo>
                    <a:lnTo>
                      <a:pt x="80" y="0"/>
                    </a:lnTo>
                    <a:lnTo>
                      <a:pt x="85" y="0"/>
                    </a:lnTo>
                    <a:lnTo>
                      <a:pt x="89" y="0"/>
                    </a:lnTo>
                    <a:lnTo>
                      <a:pt x="94" y="0"/>
                    </a:lnTo>
                    <a:lnTo>
                      <a:pt x="98" y="0"/>
                    </a:lnTo>
                    <a:lnTo>
                      <a:pt x="103" y="0"/>
                    </a:lnTo>
                    <a:lnTo>
                      <a:pt x="108" y="0"/>
                    </a:lnTo>
                    <a:lnTo>
                      <a:pt x="112" y="0"/>
                    </a:lnTo>
                    <a:lnTo>
                      <a:pt x="117" y="0"/>
                    </a:lnTo>
                    <a:lnTo>
                      <a:pt x="122" y="0"/>
                    </a:lnTo>
                    <a:lnTo>
                      <a:pt x="126" y="0"/>
                    </a:lnTo>
                    <a:lnTo>
                      <a:pt x="131" y="0"/>
                    </a:lnTo>
                    <a:lnTo>
                      <a:pt x="136" y="0"/>
                    </a:lnTo>
                    <a:lnTo>
                      <a:pt x="140" y="0"/>
                    </a:lnTo>
                    <a:lnTo>
                      <a:pt x="145" y="0"/>
                    </a:lnTo>
                    <a:lnTo>
                      <a:pt x="149" y="0"/>
                    </a:lnTo>
                    <a:lnTo>
                      <a:pt x="154" y="0"/>
                    </a:lnTo>
                    <a:lnTo>
                      <a:pt x="159" y="0"/>
                    </a:lnTo>
                    <a:lnTo>
                      <a:pt x="163" y="0"/>
                    </a:lnTo>
                    <a:lnTo>
                      <a:pt x="168" y="0"/>
                    </a:lnTo>
                    <a:lnTo>
                      <a:pt x="172" y="0"/>
                    </a:lnTo>
                    <a:lnTo>
                      <a:pt x="177" y="0"/>
                    </a:lnTo>
                    <a:lnTo>
                      <a:pt x="182" y="0"/>
                    </a:lnTo>
                    <a:lnTo>
                      <a:pt x="186" y="0"/>
                    </a:lnTo>
                    <a:lnTo>
                      <a:pt x="191" y="0"/>
                    </a:lnTo>
                    <a:lnTo>
                      <a:pt x="195" y="0"/>
                    </a:lnTo>
                    <a:lnTo>
                      <a:pt x="200" y="0"/>
                    </a:lnTo>
                    <a:lnTo>
                      <a:pt x="205" y="0"/>
                    </a:lnTo>
                    <a:lnTo>
                      <a:pt x="209" y="0"/>
                    </a:lnTo>
                    <a:lnTo>
                      <a:pt x="214" y="0"/>
                    </a:lnTo>
                    <a:lnTo>
                      <a:pt x="219" y="0"/>
                    </a:lnTo>
                    <a:lnTo>
                      <a:pt x="223" y="0"/>
                    </a:lnTo>
                    <a:lnTo>
                      <a:pt x="228" y="0"/>
                    </a:lnTo>
                    <a:lnTo>
                      <a:pt x="232" y="0"/>
                    </a:lnTo>
                    <a:lnTo>
                      <a:pt x="237" y="0"/>
                    </a:lnTo>
                    <a:lnTo>
                      <a:pt x="242" y="0"/>
                    </a:lnTo>
                    <a:lnTo>
                      <a:pt x="246" y="0"/>
                    </a:lnTo>
                    <a:lnTo>
                      <a:pt x="251" y="0"/>
                    </a:lnTo>
                    <a:lnTo>
                      <a:pt x="256" y="0"/>
                    </a:lnTo>
                    <a:lnTo>
                      <a:pt x="260" y="0"/>
                    </a:lnTo>
                    <a:lnTo>
                      <a:pt x="265" y="0"/>
                    </a:lnTo>
                    <a:lnTo>
                      <a:pt x="269" y="0"/>
                    </a:lnTo>
                    <a:lnTo>
                      <a:pt x="274" y="0"/>
                    </a:lnTo>
                    <a:lnTo>
                      <a:pt x="279" y="0"/>
                    </a:lnTo>
                    <a:lnTo>
                      <a:pt x="283" y="0"/>
                    </a:lnTo>
                    <a:lnTo>
                      <a:pt x="288" y="0"/>
                    </a:lnTo>
                    <a:lnTo>
                      <a:pt x="293" y="0"/>
                    </a:lnTo>
                    <a:lnTo>
                      <a:pt x="297" y="0"/>
                    </a:lnTo>
                  </a:path>
                </a:pathLst>
              </a:custGeom>
              <a:solidFill>
                <a:srgbClr val="FFCC66"/>
              </a:solidFill>
              <a:ln w="3175">
                <a:solidFill>
                  <a:srgbClr val="000000"/>
                </a:solidFill>
                <a:round/>
                <a:headEnd/>
                <a:tailEnd/>
              </a:ln>
            </p:spPr>
            <p:txBody>
              <a:bodyPr/>
              <a:lstStyle/>
              <a:p>
                <a:endParaRPr lang="zh-CN" altLang="en-US"/>
              </a:p>
            </p:txBody>
          </p:sp>
          <p:sp>
            <p:nvSpPr>
              <p:cNvPr id="6249" name="Freeform 38"/>
              <p:cNvSpPr>
                <a:spLocks noChangeAspect="1"/>
              </p:cNvSpPr>
              <p:nvPr/>
            </p:nvSpPr>
            <p:spPr bwMode="auto">
              <a:xfrm>
                <a:off x="3958" y="2723"/>
                <a:ext cx="358" cy="2"/>
              </a:xfrm>
              <a:custGeom>
                <a:avLst/>
                <a:gdLst>
                  <a:gd name="T0" fmla="*/ 4 w 278"/>
                  <a:gd name="T1" fmla="*/ 0 h 2"/>
                  <a:gd name="T2" fmla="*/ 13 w 278"/>
                  <a:gd name="T3" fmla="*/ 0 h 2"/>
                  <a:gd name="T4" fmla="*/ 21 w 278"/>
                  <a:gd name="T5" fmla="*/ 0 h 2"/>
                  <a:gd name="T6" fmla="*/ 30 w 278"/>
                  <a:gd name="T7" fmla="*/ 0 h 2"/>
                  <a:gd name="T8" fmla="*/ 39 w 278"/>
                  <a:gd name="T9" fmla="*/ 0 h 2"/>
                  <a:gd name="T10" fmla="*/ 48 w 278"/>
                  <a:gd name="T11" fmla="*/ 0 h 2"/>
                  <a:gd name="T12" fmla="*/ 57 w 278"/>
                  <a:gd name="T13" fmla="*/ 0 h 2"/>
                  <a:gd name="T14" fmla="*/ 66 w 278"/>
                  <a:gd name="T15" fmla="*/ 0 h 2"/>
                  <a:gd name="T16" fmla="*/ 75 w 278"/>
                  <a:gd name="T17" fmla="*/ 0 h 2"/>
                  <a:gd name="T18" fmla="*/ 83 w 278"/>
                  <a:gd name="T19" fmla="*/ 0 h 2"/>
                  <a:gd name="T20" fmla="*/ 92 w 278"/>
                  <a:gd name="T21" fmla="*/ 0 h 2"/>
                  <a:gd name="T22" fmla="*/ 100 w 278"/>
                  <a:gd name="T23" fmla="*/ 0 h 2"/>
                  <a:gd name="T24" fmla="*/ 109 w 278"/>
                  <a:gd name="T25" fmla="*/ 0 h 2"/>
                  <a:gd name="T26" fmla="*/ 118 w 278"/>
                  <a:gd name="T27" fmla="*/ 0 h 2"/>
                  <a:gd name="T28" fmla="*/ 126 w 278"/>
                  <a:gd name="T29" fmla="*/ 0 h 2"/>
                  <a:gd name="T30" fmla="*/ 135 w 278"/>
                  <a:gd name="T31" fmla="*/ 0 h 2"/>
                  <a:gd name="T32" fmla="*/ 144 w 278"/>
                  <a:gd name="T33" fmla="*/ 0 h 2"/>
                  <a:gd name="T34" fmla="*/ 152 w 278"/>
                  <a:gd name="T35" fmla="*/ 0 h 2"/>
                  <a:gd name="T36" fmla="*/ 161 w 278"/>
                  <a:gd name="T37" fmla="*/ 0 h 2"/>
                  <a:gd name="T38" fmla="*/ 170 w 278"/>
                  <a:gd name="T39" fmla="*/ 0 h 2"/>
                  <a:gd name="T40" fmla="*/ 178 w 278"/>
                  <a:gd name="T41" fmla="*/ 0 h 2"/>
                  <a:gd name="T42" fmla="*/ 187 w 278"/>
                  <a:gd name="T43" fmla="*/ 0 h 2"/>
                  <a:gd name="T44" fmla="*/ 196 w 278"/>
                  <a:gd name="T45" fmla="*/ 0 h 2"/>
                  <a:gd name="T46" fmla="*/ 204 w 278"/>
                  <a:gd name="T47" fmla="*/ 0 h 2"/>
                  <a:gd name="T48" fmla="*/ 213 w 278"/>
                  <a:gd name="T49" fmla="*/ 0 h 2"/>
                  <a:gd name="T50" fmla="*/ 222 w 278"/>
                  <a:gd name="T51" fmla="*/ 0 h 2"/>
                  <a:gd name="T52" fmla="*/ 230 w 278"/>
                  <a:gd name="T53" fmla="*/ 0 h 2"/>
                  <a:gd name="T54" fmla="*/ 239 w 278"/>
                  <a:gd name="T55" fmla="*/ 0 h 2"/>
                  <a:gd name="T56" fmla="*/ 248 w 278"/>
                  <a:gd name="T57" fmla="*/ 0 h 2"/>
                  <a:gd name="T58" fmla="*/ 256 w 278"/>
                  <a:gd name="T59" fmla="*/ 0 h 2"/>
                  <a:gd name="T60" fmla="*/ 265 w 278"/>
                  <a:gd name="T61" fmla="*/ 0 h 2"/>
                  <a:gd name="T62" fmla="*/ 274 w 278"/>
                  <a:gd name="T63" fmla="*/ 0 h 2"/>
                  <a:gd name="T64" fmla="*/ 0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lnTo>
                      <a:pt x="0" y="0"/>
                    </a:lnTo>
                    <a:close/>
                  </a:path>
                </a:pathLst>
              </a:custGeom>
              <a:solidFill>
                <a:srgbClr val="FFCC66"/>
              </a:solidFill>
              <a:ln w="3175">
                <a:solidFill>
                  <a:srgbClr val="000000"/>
                </a:solidFill>
                <a:round/>
                <a:headEnd/>
                <a:tailEnd/>
              </a:ln>
            </p:spPr>
            <p:txBody>
              <a:bodyPr/>
              <a:lstStyle/>
              <a:p>
                <a:endParaRPr lang="zh-CN" altLang="en-US"/>
              </a:p>
            </p:txBody>
          </p:sp>
          <p:sp>
            <p:nvSpPr>
              <p:cNvPr id="6250" name="Freeform 39"/>
              <p:cNvSpPr>
                <a:spLocks noChangeAspect="1"/>
              </p:cNvSpPr>
              <p:nvPr/>
            </p:nvSpPr>
            <p:spPr bwMode="auto">
              <a:xfrm>
                <a:off x="3958" y="2723"/>
                <a:ext cx="358" cy="2"/>
              </a:xfrm>
              <a:custGeom>
                <a:avLst/>
                <a:gdLst>
                  <a:gd name="T0" fmla="*/ 0 w 278"/>
                  <a:gd name="T1" fmla="*/ 0 h 2"/>
                  <a:gd name="T2" fmla="*/ 8 w 278"/>
                  <a:gd name="T3" fmla="*/ 0 h 2"/>
                  <a:gd name="T4" fmla="*/ 17 w 278"/>
                  <a:gd name="T5" fmla="*/ 0 h 2"/>
                  <a:gd name="T6" fmla="*/ 26 w 278"/>
                  <a:gd name="T7" fmla="*/ 0 h 2"/>
                  <a:gd name="T8" fmla="*/ 34 w 278"/>
                  <a:gd name="T9" fmla="*/ 0 h 2"/>
                  <a:gd name="T10" fmla="*/ 43 w 278"/>
                  <a:gd name="T11" fmla="*/ 0 h 2"/>
                  <a:gd name="T12" fmla="*/ 53 w 278"/>
                  <a:gd name="T13" fmla="*/ 0 h 2"/>
                  <a:gd name="T14" fmla="*/ 61 w 278"/>
                  <a:gd name="T15" fmla="*/ 0 h 2"/>
                  <a:gd name="T16" fmla="*/ 70 w 278"/>
                  <a:gd name="T17" fmla="*/ 0 h 2"/>
                  <a:gd name="T18" fmla="*/ 79 w 278"/>
                  <a:gd name="T19" fmla="*/ 0 h 2"/>
                  <a:gd name="T20" fmla="*/ 88 w 278"/>
                  <a:gd name="T21" fmla="*/ 0 h 2"/>
                  <a:gd name="T22" fmla="*/ 96 w 278"/>
                  <a:gd name="T23" fmla="*/ 0 h 2"/>
                  <a:gd name="T24" fmla="*/ 105 w 278"/>
                  <a:gd name="T25" fmla="*/ 0 h 2"/>
                  <a:gd name="T26" fmla="*/ 113 w 278"/>
                  <a:gd name="T27" fmla="*/ 0 h 2"/>
                  <a:gd name="T28" fmla="*/ 122 w 278"/>
                  <a:gd name="T29" fmla="*/ 0 h 2"/>
                  <a:gd name="T30" fmla="*/ 131 w 278"/>
                  <a:gd name="T31" fmla="*/ 0 h 2"/>
                  <a:gd name="T32" fmla="*/ 139 w 278"/>
                  <a:gd name="T33" fmla="*/ 0 h 2"/>
                  <a:gd name="T34" fmla="*/ 144 w 278"/>
                  <a:gd name="T35" fmla="*/ 0 h 2"/>
                  <a:gd name="T36" fmla="*/ 152 w 278"/>
                  <a:gd name="T37" fmla="*/ 0 h 2"/>
                  <a:gd name="T38" fmla="*/ 161 w 278"/>
                  <a:gd name="T39" fmla="*/ 0 h 2"/>
                  <a:gd name="T40" fmla="*/ 170 w 278"/>
                  <a:gd name="T41" fmla="*/ 0 h 2"/>
                  <a:gd name="T42" fmla="*/ 178 w 278"/>
                  <a:gd name="T43" fmla="*/ 0 h 2"/>
                  <a:gd name="T44" fmla="*/ 187 w 278"/>
                  <a:gd name="T45" fmla="*/ 0 h 2"/>
                  <a:gd name="T46" fmla="*/ 196 w 278"/>
                  <a:gd name="T47" fmla="*/ 0 h 2"/>
                  <a:gd name="T48" fmla="*/ 204 w 278"/>
                  <a:gd name="T49" fmla="*/ 0 h 2"/>
                  <a:gd name="T50" fmla="*/ 213 w 278"/>
                  <a:gd name="T51" fmla="*/ 0 h 2"/>
                  <a:gd name="T52" fmla="*/ 222 w 278"/>
                  <a:gd name="T53" fmla="*/ 0 h 2"/>
                  <a:gd name="T54" fmla="*/ 230 w 278"/>
                  <a:gd name="T55" fmla="*/ 0 h 2"/>
                  <a:gd name="T56" fmla="*/ 239 w 278"/>
                  <a:gd name="T57" fmla="*/ 0 h 2"/>
                  <a:gd name="T58" fmla="*/ 248 w 278"/>
                  <a:gd name="T59" fmla="*/ 0 h 2"/>
                  <a:gd name="T60" fmla="*/ 256 w 278"/>
                  <a:gd name="T61" fmla="*/ 0 h 2"/>
                  <a:gd name="T62" fmla="*/ 265 w 278"/>
                  <a:gd name="T63" fmla="*/ 0 h 2"/>
                  <a:gd name="T64" fmla="*/ 274 w 278"/>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2"/>
                  <a:gd name="T101" fmla="*/ 278 w 278"/>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2">
                    <a:moveTo>
                      <a:pt x="0" y="0"/>
                    </a:moveTo>
                    <a:lnTo>
                      <a:pt x="0" y="0"/>
                    </a:lnTo>
                    <a:lnTo>
                      <a:pt x="4" y="0"/>
                    </a:lnTo>
                    <a:lnTo>
                      <a:pt x="8" y="0"/>
                    </a:lnTo>
                    <a:lnTo>
                      <a:pt x="13" y="0"/>
                    </a:lnTo>
                    <a:lnTo>
                      <a:pt x="17" y="0"/>
                    </a:lnTo>
                    <a:lnTo>
                      <a:pt x="21" y="0"/>
                    </a:lnTo>
                    <a:lnTo>
                      <a:pt x="26" y="0"/>
                    </a:lnTo>
                    <a:lnTo>
                      <a:pt x="30" y="0"/>
                    </a:lnTo>
                    <a:lnTo>
                      <a:pt x="34" y="0"/>
                    </a:lnTo>
                    <a:lnTo>
                      <a:pt x="39" y="0"/>
                    </a:lnTo>
                    <a:lnTo>
                      <a:pt x="43" y="0"/>
                    </a:lnTo>
                    <a:lnTo>
                      <a:pt x="48" y="0"/>
                    </a:lnTo>
                    <a:lnTo>
                      <a:pt x="53" y="0"/>
                    </a:lnTo>
                    <a:lnTo>
                      <a:pt x="57" y="0"/>
                    </a:lnTo>
                    <a:lnTo>
                      <a:pt x="61" y="0"/>
                    </a:lnTo>
                    <a:lnTo>
                      <a:pt x="66" y="0"/>
                    </a:lnTo>
                    <a:lnTo>
                      <a:pt x="70" y="0"/>
                    </a:lnTo>
                    <a:lnTo>
                      <a:pt x="75" y="0"/>
                    </a:lnTo>
                    <a:lnTo>
                      <a:pt x="79" y="0"/>
                    </a:lnTo>
                    <a:lnTo>
                      <a:pt x="83" y="0"/>
                    </a:lnTo>
                    <a:lnTo>
                      <a:pt x="88" y="0"/>
                    </a:lnTo>
                    <a:lnTo>
                      <a:pt x="92" y="0"/>
                    </a:lnTo>
                    <a:lnTo>
                      <a:pt x="96" y="0"/>
                    </a:lnTo>
                    <a:lnTo>
                      <a:pt x="100" y="0"/>
                    </a:lnTo>
                    <a:lnTo>
                      <a:pt x="105" y="0"/>
                    </a:lnTo>
                    <a:lnTo>
                      <a:pt x="109" y="0"/>
                    </a:lnTo>
                    <a:lnTo>
                      <a:pt x="113" y="0"/>
                    </a:lnTo>
                    <a:lnTo>
                      <a:pt x="118" y="0"/>
                    </a:lnTo>
                    <a:lnTo>
                      <a:pt x="122" y="0"/>
                    </a:lnTo>
                    <a:lnTo>
                      <a:pt x="126" y="0"/>
                    </a:lnTo>
                    <a:lnTo>
                      <a:pt x="131" y="0"/>
                    </a:lnTo>
                    <a:lnTo>
                      <a:pt x="135" y="0"/>
                    </a:lnTo>
                    <a:lnTo>
                      <a:pt x="139" y="0"/>
                    </a:lnTo>
                    <a:lnTo>
                      <a:pt x="144" y="0"/>
                    </a:lnTo>
                    <a:lnTo>
                      <a:pt x="148" y="0"/>
                    </a:lnTo>
                    <a:lnTo>
                      <a:pt x="152" y="0"/>
                    </a:lnTo>
                    <a:lnTo>
                      <a:pt x="157" y="0"/>
                    </a:lnTo>
                    <a:lnTo>
                      <a:pt x="161" y="0"/>
                    </a:lnTo>
                    <a:lnTo>
                      <a:pt x="165" y="0"/>
                    </a:lnTo>
                    <a:lnTo>
                      <a:pt x="170" y="0"/>
                    </a:lnTo>
                    <a:lnTo>
                      <a:pt x="174" y="0"/>
                    </a:lnTo>
                    <a:lnTo>
                      <a:pt x="178" y="0"/>
                    </a:lnTo>
                    <a:lnTo>
                      <a:pt x="183" y="0"/>
                    </a:lnTo>
                    <a:lnTo>
                      <a:pt x="187" y="0"/>
                    </a:lnTo>
                    <a:lnTo>
                      <a:pt x="191" y="0"/>
                    </a:lnTo>
                    <a:lnTo>
                      <a:pt x="196" y="0"/>
                    </a:lnTo>
                    <a:lnTo>
                      <a:pt x="200" y="0"/>
                    </a:lnTo>
                    <a:lnTo>
                      <a:pt x="204" y="0"/>
                    </a:lnTo>
                    <a:lnTo>
                      <a:pt x="209" y="0"/>
                    </a:lnTo>
                    <a:lnTo>
                      <a:pt x="213" y="0"/>
                    </a:lnTo>
                    <a:lnTo>
                      <a:pt x="217" y="0"/>
                    </a:lnTo>
                    <a:lnTo>
                      <a:pt x="222" y="0"/>
                    </a:lnTo>
                    <a:lnTo>
                      <a:pt x="226" y="0"/>
                    </a:lnTo>
                    <a:lnTo>
                      <a:pt x="230" y="0"/>
                    </a:lnTo>
                    <a:lnTo>
                      <a:pt x="235" y="0"/>
                    </a:lnTo>
                    <a:lnTo>
                      <a:pt x="239" y="0"/>
                    </a:lnTo>
                    <a:lnTo>
                      <a:pt x="243" y="0"/>
                    </a:lnTo>
                    <a:lnTo>
                      <a:pt x="248" y="0"/>
                    </a:lnTo>
                    <a:lnTo>
                      <a:pt x="252" y="0"/>
                    </a:lnTo>
                    <a:lnTo>
                      <a:pt x="256" y="0"/>
                    </a:lnTo>
                    <a:lnTo>
                      <a:pt x="261" y="0"/>
                    </a:lnTo>
                    <a:lnTo>
                      <a:pt x="265" y="0"/>
                    </a:lnTo>
                    <a:lnTo>
                      <a:pt x="269" y="0"/>
                    </a:lnTo>
                    <a:lnTo>
                      <a:pt x="274" y="0"/>
                    </a:lnTo>
                    <a:lnTo>
                      <a:pt x="278" y="0"/>
                    </a:lnTo>
                  </a:path>
                </a:pathLst>
              </a:custGeom>
              <a:solidFill>
                <a:srgbClr val="FFCC66"/>
              </a:solidFill>
              <a:ln w="3175">
                <a:solidFill>
                  <a:srgbClr val="000000"/>
                </a:solidFill>
                <a:round/>
                <a:headEnd/>
                <a:tailEnd/>
              </a:ln>
            </p:spPr>
            <p:txBody>
              <a:bodyPr/>
              <a:lstStyle/>
              <a:p>
                <a:endParaRPr lang="zh-CN" altLang="en-US"/>
              </a:p>
            </p:txBody>
          </p:sp>
          <p:sp>
            <p:nvSpPr>
              <p:cNvPr id="6251" name="Rectangle 40"/>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52" name="Rectangle 41"/>
              <p:cNvSpPr>
                <a:spLocks noChangeAspect="1" noChangeArrowheads="1"/>
              </p:cNvSpPr>
              <p:nvPr/>
            </p:nvSpPr>
            <p:spPr bwMode="auto">
              <a:xfrm>
                <a:off x="3994" y="2645"/>
                <a:ext cx="101" cy="8"/>
              </a:xfrm>
              <a:prstGeom prst="rect">
                <a:avLst/>
              </a:prstGeom>
              <a:solidFill>
                <a:srgbClr val="FFCC66"/>
              </a:solidFill>
              <a:ln w="3175">
                <a:solidFill>
                  <a:srgbClr val="000000"/>
                </a:solidFill>
                <a:miter lim="800000"/>
                <a:headEnd/>
                <a:tailEnd/>
              </a:ln>
            </p:spPr>
            <p:txBody>
              <a:bodyPr/>
              <a:lstStyle/>
              <a:p>
                <a:endParaRPr lang="zh-CN" altLang="en-US"/>
              </a:p>
            </p:txBody>
          </p:sp>
          <p:sp>
            <p:nvSpPr>
              <p:cNvPr id="6253" name="Freeform 42"/>
              <p:cNvSpPr>
                <a:spLocks noChangeAspect="1"/>
              </p:cNvSpPr>
              <p:nvPr/>
            </p:nvSpPr>
            <p:spPr bwMode="auto">
              <a:xfrm>
                <a:off x="3952" y="2235"/>
                <a:ext cx="372" cy="83"/>
              </a:xfrm>
              <a:custGeom>
                <a:avLst/>
                <a:gdLst>
                  <a:gd name="T0" fmla="*/ 9 w 287"/>
                  <a:gd name="T1" fmla="*/ 95 h 95"/>
                  <a:gd name="T2" fmla="*/ 22 w 287"/>
                  <a:gd name="T3" fmla="*/ 95 h 95"/>
                  <a:gd name="T4" fmla="*/ 36 w 287"/>
                  <a:gd name="T5" fmla="*/ 95 h 95"/>
                  <a:gd name="T6" fmla="*/ 50 w 287"/>
                  <a:gd name="T7" fmla="*/ 95 h 95"/>
                  <a:gd name="T8" fmla="*/ 63 w 287"/>
                  <a:gd name="T9" fmla="*/ 95 h 95"/>
                  <a:gd name="T10" fmla="*/ 77 w 287"/>
                  <a:gd name="T11" fmla="*/ 95 h 95"/>
                  <a:gd name="T12" fmla="*/ 90 w 287"/>
                  <a:gd name="T13" fmla="*/ 95 h 95"/>
                  <a:gd name="T14" fmla="*/ 104 w 287"/>
                  <a:gd name="T15" fmla="*/ 95 h 95"/>
                  <a:gd name="T16" fmla="*/ 117 w 287"/>
                  <a:gd name="T17" fmla="*/ 95 h 95"/>
                  <a:gd name="T18" fmla="*/ 130 w 287"/>
                  <a:gd name="T19" fmla="*/ 95 h 95"/>
                  <a:gd name="T20" fmla="*/ 144 w 287"/>
                  <a:gd name="T21" fmla="*/ 95 h 95"/>
                  <a:gd name="T22" fmla="*/ 157 w 287"/>
                  <a:gd name="T23" fmla="*/ 95 h 95"/>
                  <a:gd name="T24" fmla="*/ 171 w 287"/>
                  <a:gd name="T25" fmla="*/ 95 h 95"/>
                  <a:gd name="T26" fmla="*/ 184 w 287"/>
                  <a:gd name="T27" fmla="*/ 95 h 95"/>
                  <a:gd name="T28" fmla="*/ 197 w 287"/>
                  <a:gd name="T29" fmla="*/ 95 h 95"/>
                  <a:gd name="T30" fmla="*/ 211 w 287"/>
                  <a:gd name="T31" fmla="*/ 95 h 95"/>
                  <a:gd name="T32" fmla="*/ 224 w 287"/>
                  <a:gd name="T33" fmla="*/ 95 h 95"/>
                  <a:gd name="T34" fmla="*/ 238 w 287"/>
                  <a:gd name="T35" fmla="*/ 95 h 95"/>
                  <a:gd name="T36" fmla="*/ 251 w 287"/>
                  <a:gd name="T37" fmla="*/ 95 h 95"/>
                  <a:gd name="T38" fmla="*/ 264 w 287"/>
                  <a:gd name="T39" fmla="*/ 95 h 95"/>
                  <a:gd name="T40" fmla="*/ 278 w 287"/>
                  <a:gd name="T41" fmla="*/ 95 h 95"/>
                  <a:gd name="T42" fmla="*/ 285 w 287"/>
                  <a:gd name="T43" fmla="*/ 88 h 95"/>
                  <a:gd name="T44" fmla="*/ 280 w 287"/>
                  <a:gd name="T45" fmla="*/ 68 h 95"/>
                  <a:gd name="T46" fmla="*/ 275 w 287"/>
                  <a:gd name="T47" fmla="*/ 49 h 95"/>
                  <a:gd name="T48" fmla="*/ 271 w 287"/>
                  <a:gd name="T49" fmla="*/ 32 h 95"/>
                  <a:gd name="T50" fmla="*/ 266 w 287"/>
                  <a:gd name="T51" fmla="*/ 16 h 95"/>
                  <a:gd name="T52" fmla="*/ 263 w 287"/>
                  <a:gd name="T53" fmla="*/ 0 h 95"/>
                  <a:gd name="T54" fmla="*/ 251 w 287"/>
                  <a:gd name="T55" fmla="*/ 0 h 95"/>
                  <a:gd name="T56" fmla="*/ 240 w 287"/>
                  <a:gd name="T57" fmla="*/ 0 h 95"/>
                  <a:gd name="T58" fmla="*/ 229 w 287"/>
                  <a:gd name="T59" fmla="*/ 0 h 95"/>
                  <a:gd name="T60" fmla="*/ 218 w 287"/>
                  <a:gd name="T61" fmla="*/ 0 h 95"/>
                  <a:gd name="T62" fmla="*/ 207 w 287"/>
                  <a:gd name="T63" fmla="*/ 0 h 95"/>
                  <a:gd name="T64" fmla="*/ 196 w 287"/>
                  <a:gd name="T65" fmla="*/ 0 h 95"/>
                  <a:gd name="T66" fmla="*/ 185 w 287"/>
                  <a:gd name="T67" fmla="*/ 0 h 95"/>
                  <a:gd name="T68" fmla="*/ 174 w 287"/>
                  <a:gd name="T69" fmla="*/ 0 h 95"/>
                  <a:gd name="T70" fmla="*/ 163 w 287"/>
                  <a:gd name="T71" fmla="*/ 0 h 95"/>
                  <a:gd name="T72" fmla="*/ 151 w 287"/>
                  <a:gd name="T73" fmla="*/ 0 h 95"/>
                  <a:gd name="T74" fmla="*/ 140 w 287"/>
                  <a:gd name="T75" fmla="*/ 0 h 95"/>
                  <a:gd name="T76" fmla="*/ 129 w 287"/>
                  <a:gd name="T77" fmla="*/ 0 h 95"/>
                  <a:gd name="T78" fmla="*/ 118 w 287"/>
                  <a:gd name="T79" fmla="*/ 0 h 95"/>
                  <a:gd name="T80" fmla="*/ 107 w 287"/>
                  <a:gd name="T81" fmla="*/ 0 h 95"/>
                  <a:gd name="T82" fmla="*/ 96 w 287"/>
                  <a:gd name="T83" fmla="*/ 0 h 95"/>
                  <a:gd name="T84" fmla="*/ 85 w 287"/>
                  <a:gd name="T85" fmla="*/ 0 h 95"/>
                  <a:gd name="T86" fmla="*/ 74 w 287"/>
                  <a:gd name="T87" fmla="*/ 0 h 95"/>
                  <a:gd name="T88" fmla="*/ 63 w 287"/>
                  <a:gd name="T89" fmla="*/ 0 h 95"/>
                  <a:gd name="T90" fmla="*/ 51 w 287"/>
                  <a:gd name="T91" fmla="*/ 0 h 95"/>
                  <a:gd name="T92" fmla="*/ 39 w 287"/>
                  <a:gd name="T93" fmla="*/ 0 h 95"/>
                  <a:gd name="T94" fmla="*/ 28 w 287"/>
                  <a:gd name="T95" fmla="*/ 0 h 95"/>
                  <a:gd name="T96" fmla="*/ 22 w 287"/>
                  <a:gd name="T97" fmla="*/ 10 h 95"/>
                  <a:gd name="T98" fmla="*/ 18 w 287"/>
                  <a:gd name="T99" fmla="*/ 26 h 95"/>
                  <a:gd name="T100" fmla="*/ 13 w 287"/>
                  <a:gd name="T101" fmla="*/ 44 h 95"/>
                  <a:gd name="T102" fmla="*/ 9 w 287"/>
                  <a:gd name="T103" fmla="*/ 62 h 95"/>
                  <a:gd name="T104" fmla="*/ 3 w 287"/>
                  <a:gd name="T105" fmla="*/ 81 h 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87"/>
                  <a:gd name="T160" fmla="*/ 0 h 95"/>
                  <a:gd name="T161" fmla="*/ 287 w 287"/>
                  <a:gd name="T162" fmla="*/ 95 h 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87" h="95">
                    <a:moveTo>
                      <a:pt x="0" y="95"/>
                    </a:move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close/>
                  </a:path>
                </a:pathLst>
              </a:custGeom>
              <a:solidFill>
                <a:srgbClr val="FFCC66"/>
              </a:solidFill>
              <a:ln w="3175">
                <a:solidFill>
                  <a:srgbClr val="000000"/>
                </a:solidFill>
                <a:round/>
                <a:headEnd/>
                <a:tailEnd/>
              </a:ln>
            </p:spPr>
            <p:txBody>
              <a:bodyPr/>
              <a:lstStyle/>
              <a:p>
                <a:endParaRPr lang="zh-CN" altLang="en-US"/>
              </a:p>
            </p:txBody>
          </p:sp>
          <p:sp>
            <p:nvSpPr>
              <p:cNvPr id="6254" name="Freeform 43"/>
              <p:cNvSpPr>
                <a:spLocks noChangeAspect="1"/>
              </p:cNvSpPr>
              <p:nvPr/>
            </p:nvSpPr>
            <p:spPr bwMode="auto">
              <a:xfrm>
                <a:off x="3952" y="2235"/>
                <a:ext cx="372" cy="83"/>
              </a:xfrm>
              <a:custGeom>
                <a:avLst/>
                <a:gdLst>
                  <a:gd name="T0" fmla="*/ 4 w 287"/>
                  <a:gd name="T1" fmla="*/ 95 h 95"/>
                  <a:gd name="T2" fmla="*/ 18 w 287"/>
                  <a:gd name="T3" fmla="*/ 95 h 95"/>
                  <a:gd name="T4" fmla="*/ 31 w 287"/>
                  <a:gd name="T5" fmla="*/ 95 h 95"/>
                  <a:gd name="T6" fmla="*/ 44 w 287"/>
                  <a:gd name="T7" fmla="*/ 95 h 95"/>
                  <a:gd name="T8" fmla="*/ 59 w 287"/>
                  <a:gd name="T9" fmla="*/ 95 h 95"/>
                  <a:gd name="T10" fmla="*/ 72 w 287"/>
                  <a:gd name="T11" fmla="*/ 95 h 95"/>
                  <a:gd name="T12" fmla="*/ 86 w 287"/>
                  <a:gd name="T13" fmla="*/ 95 h 95"/>
                  <a:gd name="T14" fmla="*/ 99 w 287"/>
                  <a:gd name="T15" fmla="*/ 95 h 95"/>
                  <a:gd name="T16" fmla="*/ 112 w 287"/>
                  <a:gd name="T17" fmla="*/ 95 h 95"/>
                  <a:gd name="T18" fmla="*/ 126 w 287"/>
                  <a:gd name="T19" fmla="*/ 95 h 95"/>
                  <a:gd name="T20" fmla="*/ 139 w 287"/>
                  <a:gd name="T21" fmla="*/ 95 h 95"/>
                  <a:gd name="T22" fmla="*/ 148 w 287"/>
                  <a:gd name="T23" fmla="*/ 95 h 95"/>
                  <a:gd name="T24" fmla="*/ 162 w 287"/>
                  <a:gd name="T25" fmla="*/ 95 h 95"/>
                  <a:gd name="T26" fmla="*/ 175 w 287"/>
                  <a:gd name="T27" fmla="*/ 95 h 95"/>
                  <a:gd name="T28" fmla="*/ 188 w 287"/>
                  <a:gd name="T29" fmla="*/ 95 h 95"/>
                  <a:gd name="T30" fmla="*/ 202 w 287"/>
                  <a:gd name="T31" fmla="*/ 95 h 95"/>
                  <a:gd name="T32" fmla="*/ 215 w 287"/>
                  <a:gd name="T33" fmla="*/ 95 h 95"/>
                  <a:gd name="T34" fmla="*/ 229 w 287"/>
                  <a:gd name="T35" fmla="*/ 95 h 95"/>
                  <a:gd name="T36" fmla="*/ 242 w 287"/>
                  <a:gd name="T37" fmla="*/ 95 h 95"/>
                  <a:gd name="T38" fmla="*/ 255 w 287"/>
                  <a:gd name="T39" fmla="*/ 95 h 95"/>
                  <a:gd name="T40" fmla="*/ 269 w 287"/>
                  <a:gd name="T41" fmla="*/ 95 h 95"/>
                  <a:gd name="T42" fmla="*/ 282 w 287"/>
                  <a:gd name="T43" fmla="*/ 95 h 95"/>
                  <a:gd name="T44" fmla="*/ 285 w 287"/>
                  <a:gd name="T45" fmla="*/ 88 h 95"/>
                  <a:gd name="T46" fmla="*/ 280 w 287"/>
                  <a:gd name="T47" fmla="*/ 68 h 95"/>
                  <a:gd name="T48" fmla="*/ 275 w 287"/>
                  <a:gd name="T49" fmla="*/ 49 h 95"/>
                  <a:gd name="T50" fmla="*/ 272 w 287"/>
                  <a:gd name="T51" fmla="*/ 38 h 95"/>
                  <a:gd name="T52" fmla="*/ 268 w 287"/>
                  <a:gd name="T53" fmla="*/ 22 h 95"/>
                  <a:gd name="T54" fmla="*/ 264 w 287"/>
                  <a:gd name="T55" fmla="*/ 6 h 95"/>
                  <a:gd name="T56" fmla="*/ 259 w 287"/>
                  <a:gd name="T57" fmla="*/ 0 h 95"/>
                  <a:gd name="T58" fmla="*/ 248 w 287"/>
                  <a:gd name="T59" fmla="*/ 0 h 95"/>
                  <a:gd name="T60" fmla="*/ 237 w 287"/>
                  <a:gd name="T61" fmla="*/ 0 h 95"/>
                  <a:gd name="T62" fmla="*/ 225 w 287"/>
                  <a:gd name="T63" fmla="*/ 0 h 95"/>
                  <a:gd name="T64" fmla="*/ 214 w 287"/>
                  <a:gd name="T65" fmla="*/ 0 h 95"/>
                  <a:gd name="T66" fmla="*/ 203 w 287"/>
                  <a:gd name="T67" fmla="*/ 0 h 95"/>
                  <a:gd name="T68" fmla="*/ 192 w 287"/>
                  <a:gd name="T69" fmla="*/ 0 h 95"/>
                  <a:gd name="T70" fmla="*/ 181 w 287"/>
                  <a:gd name="T71" fmla="*/ 0 h 95"/>
                  <a:gd name="T72" fmla="*/ 170 w 287"/>
                  <a:gd name="T73" fmla="*/ 0 h 95"/>
                  <a:gd name="T74" fmla="*/ 159 w 287"/>
                  <a:gd name="T75" fmla="*/ 0 h 95"/>
                  <a:gd name="T76" fmla="*/ 148 w 287"/>
                  <a:gd name="T77" fmla="*/ 0 h 95"/>
                  <a:gd name="T78" fmla="*/ 140 w 287"/>
                  <a:gd name="T79" fmla="*/ 0 h 95"/>
                  <a:gd name="T80" fmla="*/ 129 w 287"/>
                  <a:gd name="T81" fmla="*/ 0 h 95"/>
                  <a:gd name="T82" fmla="*/ 118 w 287"/>
                  <a:gd name="T83" fmla="*/ 0 h 95"/>
                  <a:gd name="T84" fmla="*/ 107 w 287"/>
                  <a:gd name="T85" fmla="*/ 0 h 95"/>
                  <a:gd name="T86" fmla="*/ 96 w 287"/>
                  <a:gd name="T87" fmla="*/ 0 h 95"/>
                  <a:gd name="T88" fmla="*/ 85 w 287"/>
                  <a:gd name="T89" fmla="*/ 0 h 95"/>
                  <a:gd name="T90" fmla="*/ 74 w 287"/>
                  <a:gd name="T91" fmla="*/ 0 h 95"/>
                  <a:gd name="T92" fmla="*/ 63 w 287"/>
                  <a:gd name="T93" fmla="*/ 0 h 95"/>
                  <a:gd name="T94" fmla="*/ 51 w 287"/>
                  <a:gd name="T95" fmla="*/ 0 h 95"/>
                  <a:gd name="T96" fmla="*/ 39 w 287"/>
                  <a:gd name="T97" fmla="*/ 0 h 95"/>
                  <a:gd name="T98" fmla="*/ 28 w 287"/>
                  <a:gd name="T99" fmla="*/ 0 h 95"/>
                  <a:gd name="T100" fmla="*/ 23 w 287"/>
                  <a:gd name="T101" fmla="*/ 6 h 95"/>
                  <a:gd name="T102" fmla="*/ 19 w 287"/>
                  <a:gd name="T103" fmla="*/ 22 h 95"/>
                  <a:gd name="T104" fmla="*/ 15 w 287"/>
                  <a:gd name="T105" fmla="*/ 38 h 95"/>
                  <a:gd name="T106" fmla="*/ 12 w 287"/>
                  <a:gd name="T107" fmla="*/ 49 h 95"/>
                  <a:gd name="T108" fmla="*/ 7 w 287"/>
                  <a:gd name="T109" fmla="*/ 68 h 95"/>
                  <a:gd name="T110" fmla="*/ 2 w 287"/>
                  <a:gd name="T111" fmla="*/ 88 h 9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7"/>
                  <a:gd name="T169" fmla="*/ 0 h 95"/>
                  <a:gd name="T170" fmla="*/ 287 w 287"/>
                  <a:gd name="T171" fmla="*/ 95 h 9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7" h="95">
                    <a:moveTo>
                      <a:pt x="0" y="95"/>
                    </a:moveTo>
                    <a:lnTo>
                      <a:pt x="0" y="95"/>
                    </a:lnTo>
                    <a:lnTo>
                      <a:pt x="4" y="95"/>
                    </a:lnTo>
                    <a:lnTo>
                      <a:pt x="9" y="95"/>
                    </a:lnTo>
                    <a:lnTo>
                      <a:pt x="13" y="95"/>
                    </a:lnTo>
                    <a:lnTo>
                      <a:pt x="18" y="95"/>
                    </a:lnTo>
                    <a:lnTo>
                      <a:pt x="22" y="95"/>
                    </a:lnTo>
                    <a:lnTo>
                      <a:pt x="27" y="95"/>
                    </a:lnTo>
                    <a:lnTo>
                      <a:pt x="31" y="95"/>
                    </a:lnTo>
                    <a:lnTo>
                      <a:pt x="36" y="95"/>
                    </a:lnTo>
                    <a:lnTo>
                      <a:pt x="40" y="95"/>
                    </a:lnTo>
                    <a:lnTo>
                      <a:pt x="44" y="95"/>
                    </a:lnTo>
                    <a:lnTo>
                      <a:pt x="50" y="95"/>
                    </a:lnTo>
                    <a:lnTo>
                      <a:pt x="54" y="95"/>
                    </a:lnTo>
                    <a:lnTo>
                      <a:pt x="59" y="95"/>
                    </a:lnTo>
                    <a:lnTo>
                      <a:pt x="63" y="95"/>
                    </a:lnTo>
                    <a:lnTo>
                      <a:pt x="68" y="95"/>
                    </a:lnTo>
                    <a:lnTo>
                      <a:pt x="72" y="95"/>
                    </a:lnTo>
                    <a:lnTo>
                      <a:pt x="77" y="95"/>
                    </a:lnTo>
                    <a:lnTo>
                      <a:pt x="81" y="95"/>
                    </a:lnTo>
                    <a:lnTo>
                      <a:pt x="86" y="95"/>
                    </a:lnTo>
                    <a:lnTo>
                      <a:pt x="90" y="95"/>
                    </a:lnTo>
                    <a:lnTo>
                      <a:pt x="95" y="95"/>
                    </a:lnTo>
                    <a:lnTo>
                      <a:pt x="99" y="95"/>
                    </a:lnTo>
                    <a:lnTo>
                      <a:pt x="104" y="95"/>
                    </a:lnTo>
                    <a:lnTo>
                      <a:pt x="108" y="95"/>
                    </a:lnTo>
                    <a:lnTo>
                      <a:pt x="112" y="95"/>
                    </a:lnTo>
                    <a:lnTo>
                      <a:pt x="117" y="95"/>
                    </a:lnTo>
                    <a:lnTo>
                      <a:pt x="121" y="95"/>
                    </a:lnTo>
                    <a:lnTo>
                      <a:pt x="126" y="95"/>
                    </a:lnTo>
                    <a:lnTo>
                      <a:pt x="130" y="95"/>
                    </a:lnTo>
                    <a:lnTo>
                      <a:pt x="135" y="95"/>
                    </a:lnTo>
                    <a:lnTo>
                      <a:pt x="139" y="95"/>
                    </a:lnTo>
                    <a:lnTo>
                      <a:pt x="144" y="95"/>
                    </a:lnTo>
                    <a:lnTo>
                      <a:pt x="148" y="95"/>
                    </a:lnTo>
                    <a:lnTo>
                      <a:pt x="153" y="95"/>
                    </a:lnTo>
                    <a:lnTo>
                      <a:pt x="157" y="95"/>
                    </a:lnTo>
                    <a:lnTo>
                      <a:pt x="162" y="95"/>
                    </a:lnTo>
                    <a:lnTo>
                      <a:pt x="166" y="95"/>
                    </a:lnTo>
                    <a:lnTo>
                      <a:pt x="171" y="95"/>
                    </a:lnTo>
                    <a:lnTo>
                      <a:pt x="175" y="95"/>
                    </a:lnTo>
                    <a:lnTo>
                      <a:pt x="179" y="95"/>
                    </a:lnTo>
                    <a:lnTo>
                      <a:pt x="184" y="95"/>
                    </a:lnTo>
                    <a:lnTo>
                      <a:pt x="188" y="95"/>
                    </a:lnTo>
                    <a:lnTo>
                      <a:pt x="193" y="95"/>
                    </a:lnTo>
                    <a:lnTo>
                      <a:pt x="197" y="95"/>
                    </a:lnTo>
                    <a:lnTo>
                      <a:pt x="202" y="95"/>
                    </a:lnTo>
                    <a:lnTo>
                      <a:pt x="206" y="95"/>
                    </a:lnTo>
                    <a:lnTo>
                      <a:pt x="211" y="95"/>
                    </a:lnTo>
                    <a:lnTo>
                      <a:pt x="215" y="95"/>
                    </a:lnTo>
                    <a:lnTo>
                      <a:pt x="220" y="95"/>
                    </a:lnTo>
                    <a:lnTo>
                      <a:pt x="224" y="95"/>
                    </a:lnTo>
                    <a:lnTo>
                      <a:pt x="229" y="95"/>
                    </a:lnTo>
                    <a:lnTo>
                      <a:pt x="233" y="95"/>
                    </a:lnTo>
                    <a:lnTo>
                      <a:pt x="238" y="95"/>
                    </a:lnTo>
                    <a:lnTo>
                      <a:pt x="242" y="95"/>
                    </a:lnTo>
                    <a:lnTo>
                      <a:pt x="246" y="95"/>
                    </a:lnTo>
                    <a:lnTo>
                      <a:pt x="251" y="95"/>
                    </a:lnTo>
                    <a:lnTo>
                      <a:pt x="255" y="95"/>
                    </a:lnTo>
                    <a:lnTo>
                      <a:pt x="260" y="95"/>
                    </a:lnTo>
                    <a:lnTo>
                      <a:pt x="264" y="95"/>
                    </a:lnTo>
                    <a:lnTo>
                      <a:pt x="269" y="95"/>
                    </a:lnTo>
                    <a:lnTo>
                      <a:pt x="273" y="95"/>
                    </a:lnTo>
                    <a:lnTo>
                      <a:pt x="278" y="95"/>
                    </a:lnTo>
                    <a:lnTo>
                      <a:pt x="282" y="95"/>
                    </a:lnTo>
                    <a:lnTo>
                      <a:pt x="287" y="95"/>
                    </a:lnTo>
                    <a:lnTo>
                      <a:pt x="285" y="88"/>
                    </a:lnTo>
                    <a:lnTo>
                      <a:pt x="283" y="82"/>
                    </a:lnTo>
                    <a:lnTo>
                      <a:pt x="281" y="75"/>
                    </a:lnTo>
                    <a:lnTo>
                      <a:pt x="280" y="68"/>
                    </a:lnTo>
                    <a:lnTo>
                      <a:pt x="278" y="62"/>
                    </a:lnTo>
                    <a:lnTo>
                      <a:pt x="277" y="55"/>
                    </a:lnTo>
                    <a:lnTo>
                      <a:pt x="275" y="49"/>
                    </a:lnTo>
                    <a:lnTo>
                      <a:pt x="273" y="44"/>
                    </a:lnTo>
                    <a:lnTo>
                      <a:pt x="272" y="38"/>
                    </a:lnTo>
                    <a:lnTo>
                      <a:pt x="271" y="32"/>
                    </a:lnTo>
                    <a:lnTo>
                      <a:pt x="269" y="26"/>
                    </a:lnTo>
                    <a:lnTo>
                      <a:pt x="268" y="22"/>
                    </a:lnTo>
                    <a:lnTo>
                      <a:pt x="266" y="16"/>
                    </a:lnTo>
                    <a:lnTo>
                      <a:pt x="265" y="10"/>
                    </a:lnTo>
                    <a:lnTo>
                      <a:pt x="264" y="6"/>
                    </a:lnTo>
                    <a:lnTo>
                      <a:pt x="263" y="0"/>
                    </a:lnTo>
                    <a:lnTo>
                      <a:pt x="259" y="0"/>
                    </a:lnTo>
                    <a:lnTo>
                      <a:pt x="255" y="0"/>
                    </a:lnTo>
                    <a:lnTo>
                      <a:pt x="251" y="0"/>
                    </a:lnTo>
                    <a:lnTo>
                      <a:pt x="248" y="0"/>
                    </a:lnTo>
                    <a:lnTo>
                      <a:pt x="244" y="0"/>
                    </a:lnTo>
                    <a:lnTo>
                      <a:pt x="240" y="0"/>
                    </a:lnTo>
                    <a:lnTo>
                      <a:pt x="237" y="0"/>
                    </a:lnTo>
                    <a:lnTo>
                      <a:pt x="233" y="0"/>
                    </a:lnTo>
                    <a:lnTo>
                      <a:pt x="229" y="0"/>
                    </a:lnTo>
                    <a:lnTo>
                      <a:pt x="225" y="0"/>
                    </a:lnTo>
                    <a:lnTo>
                      <a:pt x="222" y="0"/>
                    </a:lnTo>
                    <a:lnTo>
                      <a:pt x="218" y="0"/>
                    </a:lnTo>
                    <a:lnTo>
                      <a:pt x="214" y="0"/>
                    </a:lnTo>
                    <a:lnTo>
                      <a:pt x="211" y="0"/>
                    </a:lnTo>
                    <a:lnTo>
                      <a:pt x="207" y="0"/>
                    </a:lnTo>
                    <a:lnTo>
                      <a:pt x="203" y="0"/>
                    </a:lnTo>
                    <a:lnTo>
                      <a:pt x="200" y="0"/>
                    </a:lnTo>
                    <a:lnTo>
                      <a:pt x="196" y="0"/>
                    </a:lnTo>
                    <a:lnTo>
                      <a:pt x="192" y="0"/>
                    </a:lnTo>
                    <a:lnTo>
                      <a:pt x="188" y="0"/>
                    </a:lnTo>
                    <a:lnTo>
                      <a:pt x="185" y="0"/>
                    </a:lnTo>
                    <a:lnTo>
                      <a:pt x="181" y="0"/>
                    </a:lnTo>
                    <a:lnTo>
                      <a:pt x="177" y="0"/>
                    </a:lnTo>
                    <a:lnTo>
                      <a:pt x="174" y="0"/>
                    </a:lnTo>
                    <a:lnTo>
                      <a:pt x="170" y="0"/>
                    </a:lnTo>
                    <a:lnTo>
                      <a:pt x="166" y="0"/>
                    </a:lnTo>
                    <a:lnTo>
                      <a:pt x="163" y="0"/>
                    </a:lnTo>
                    <a:lnTo>
                      <a:pt x="159" y="0"/>
                    </a:lnTo>
                    <a:lnTo>
                      <a:pt x="155" y="0"/>
                    </a:lnTo>
                    <a:lnTo>
                      <a:pt x="151" y="0"/>
                    </a:lnTo>
                    <a:lnTo>
                      <a:pt x="148" y="0"/>
                    </a:lnTo>
                    <a:lnTo>
                      <a:pt x="144" y="0"/>
                    </a:lnTo>
                    <a:lnTo>
                      <a:pt x="140" y="0"/>
                    </a:lnTo>
                    <a:lnTo>
                      <a:pt x="137" y="0"/>
                    </a:lnTo>
                    <a:lnTo>
                      <a:pt x="133" y="0"/>
                    </a:lnTo>
                    <a:lnTo>
                      <a:pt x="129" y="0"/>
                    </a:lnTo>
                    <a:lnTo>
                      <a:pt x="125" y="0"/>
                    </a:lnTo>
                    <a:lnTo>
                      <a:pt x="122" y="0"/>
                    </a:lnTo>
                    <a:lnTo>
                      <a:pt x="118" y="0"/>
                    </a:lnTo>
                    <a:lnTo>
                      <a:pt x="114" y="0"/>
                    </a:lnTo>
                    <a:lnTo>
                      <a:pt x="111" y="0"/>
                    </a:lnTo>
                    <a:lnTo>
                      <a:pt x="107" y="0"/>
                    </a:lnTo>
                    <a:lnTo>
                      <a:pt x="103" y="0"/>
                    </a:lnTo>
                    <a:lnTo>
                      <a:pt x="100" y="0"/>
                    </a:lnTo>
                    <a:lnTo>
                      <a:pt x="96" y="0"/>
                    </a:lnTo>
                    <a:lnTo>
                      <a:pt x="92" y="0"/>
                    </a:lnTo>
                    <a:lnTo>
                      <a:pt x="89" y="0"/>
                    </a:lnTo>
                    <a:lnTo>
                      <a:pt x="85" y="0"/>
                    </a:lnTo>
                    <a:lnTo>
                      <a:pt x="81" y="0"/>
                    </a:lnTo>
                    <a:lnTo>
                      <a:pt x="77" y="0"/>
                    </a:lnTo>
                    <a:lnTo>
                      <a:pt x="74" y="0"/>
                    </a:lnTo>
                    <a:lnTo>
                      <a:pt x="70" y="0"/>
                    </a:lnTo>
                    <a:lnTo>
                      <a:pt x="66" y="0"/>
                    </a:lnTo>
                    <a:lnTo>
                      <a:pt x="63" y="0"/>
                    </a:lnTo>
                    <a:lnTo>
                      <a:pt x="59" y="0"/>
                    </a:lnTo>
                    <a:lnTo>
                      <a:pt x="55" y="0"/>
                    </a:lnTo>
                    <a:lnTo>
                      <a:pt x="51" y="0"/>
                    </a:lnTo>
                    <a:lnTo>
                      <a:pt x="47" y="0"/>
                    </a:lnTo>
                    <a:lnTo>
                      <a:pt x="43" y="0"/>
                    </a:lnTo>
                    <a:lnTo>
                      <a:pt x="39" y="0"/>
                    </a:lnTo>
                    <a:lnTo>
                      <a:pt x="36" y="0"/>
                    </a:lnTo>
                    <a:lnTo>
                      <a:pt x="32" y="0"/>
                    </a:lnTo>
                    <a:lnTo>
                      <a:pt x="28" y="0"/>
                    </a:lnTo>
                    <a:lnTo>
                      <a:pt x="25" y="0"/>
                    </a:lnTo>
                    <a:lnTo>
                      <a:pt x="23" y="6"/>
                    </a:lnTo>
                    <a:lnTo>
                      <a:pt x="22" y="10"/>
                    </a:lnTo>
                    <a:lnTo>
                      <a:pt x="21" y="16"/>
                    </a:lnTo>
                    <a:lnTo>
                      <a:pt x="19" y="22"/>
                    </a:lnTo>
                    <a:lnTo>
                      <a:pt x="18" y="26"/>
                    </a:lnTo>
                    <a:lnTo>
                      <a:pt x="16" y="32"/>
                    </a:lnTo>
                    <a:lnTo>
                      <a:pt x="15" y="38"/>
                    </a:lnTo>
                    <a:lnTo>
                      <a:pt x="13" y="44"/>
                    </a:lnTo>
                    <a:lnTo>
                      <a:pt x="12" y="49"/>
                    </a:lnTo>
                    <a:lnTo>
                      <a:pt x="10" y="55"/>
                    </a:lnTo>
                    <a:lnTo>
                      <a:pt x="9" y="62"/>
                    </a:lnTo>
                    <a:lnTo>
                      <a:pt x="7" y="68"/>
                    </a:lnTo>
                    <a:lnTo>
                      <a:pt x="5" y="75"/>
                    </a:lnTo>
                    <a:lnTo>
                      <a:pt x="3" y="81"/>
                    </a:lnTo>
                    <a:lnTo>
                      <a:pt x="2" y="88"/>
                    </a:lnTo>
                    <a:lnTo>
                      <a:pt x="0" y="95"/>
                    </a:lnTo>
                  </a:path>
                </a:pathLst>
              </a:custGeom>
              <a:solidFill>
                <a:srgbClr val="FFCC66"/>
              </a:solidFill>
              <a:ln w="3175">
                <a:solidFill>
                  <a:srgbClr val="000000"/>
                </a:solidFill>
                <a:round/>
                <a:headEnd/>
                <a:tailEnd/>
              </a:ln>
            </p:spPr>
            <p:txBody>
              <a:bodyPr/>
              <a:lstStyle/>
              <a:p>
                <a:endParaRPr lang="zh-CN" altLang="en-US"/>
              </a:p>
            </p:txBody>
          </p:sp>
        </p:grpSp>
        <p:grpSp>
          <p:nvGrpSpPr>
            <p:cNvPr id="6164" name="Group 44"/>
            <p:cNvGrpSpPr>
              <a:grpSpLocks noChangeAspect="1"/>
            </p:cNvGrpSpPr>
            <p:nvPr/>
          </p:nvGrpSpPr>
          <p:grpSpPr bwMode="auto">
            <a:xfrm>
              <a:off x="5420" y="1207"/>
              <a:ext cx="176" cy="272"/>
              <a:chOff x="2532" y="1026"/>
              <a:chExt cx="222" cy="374"/>
            </a:xfrm>
          </p:grpSpPr>
          <p:sp>
            <p:nvSpPr>
              <p:cNvPr id="6177" name="Freeform 45"/>
              <p:cNvSpPr>
                <a:spLocks noChangeAspect="1"/>
              </p:cNvSpPr>
              <p:nvPr/>
            </p:nvSpPr>
            <p:spPr bwMode="auto">
              <a:xfrm>
                <a:off x="2723" y="1026"/>
                <a:ext cx="31" cy="374"/>
              </a:xfrm>
              <a:custGeom>
                <a:avLst/>
                <a:gdLst>
                  <a:gd name="T0" fmla="*/ 0 w 31"/>
                  <a:gd name="T1" fmla="*/ 374 h 374"/>
                  <a:gd name="T2" fmla="*/ 0 w 31"/>
                  <a:gd name="T3" fmla="*/ 29 h 374"/>
                  <a:gd name="T4" fmla="*/ 31 w 31"/>
                  <a:gd name="T5" fmla="*/ 0 h 374"/>
                  <a:gd name="T6" fmla="*/ 31 w 31"/>
                  <a:gd name="T7" fmla="*/ 345 h 374"/>
                  <a:gd name="T8" fmla="*/ 0 w 31"/>
                  <a:gd name="T9" fmla="*/ 374 h 374"/>
                  <a:gd name="T10" fmla="*/ 0 60000 65536"/>
                  <a:gd name="T11" fmla="*/ 0 60000 65536"/>
                  <a:gd name="T12" fmla="*/ 0 60000 65536"/>
                  <a:gd name="T13" fmla="*/ 0 60000 65536"/>
                  <a:gd name="T14" fmla="*/ 0 60000 65536"/>
                  <a:gd name="T15" fmla="*/ 0 w 31"/>
                  <a:gd name="T16" fmla="*/ 0 h 374"/>
                  <a:gd name="T17" fmla="*/ 31 w 31"/>
                  <a:gd name="T18" fmla="*/ 374 h 374"/>
                </a:gdLst>
                <a:ahLst/>
                <a:cxnLst>
                  <a:cxn ang="T10">
                    <a:pos x="T0" y="T1"/>
                  </a:cxn>
                  <a:cxn ang="T11">
                    <a:pos x="T2" y="T3"/>
                  </a:cxn>
                  <a:cxn ang="T12">
                    <a:pos x="T4" y="T5"/>
                  </a:cxn>
                  <a:cxn ang="T13">
                    <a:pos x="T6" y="T7"/>
                  </a:cxn>
                  <a:cxn ang="T14">
                    <a:pos x="T8" y="T9"/>
                  </a:cxn>
                </a:cxnLst>
                <a:rect l="T15" t="T16" r="T17" b="T18"/>
                <a:pathLst>
                  <a:path w="31" h="374">
                    <a:moveTo>
                      <a:pt x="0" y="374"/>
                    </a:moveTo>
                    <a:lnTo>
                      <a:pt x="0" y="29"/>
                    </a:lnTo>
                    <a:lnTo>
                      <a:pt x="31" y="0"/>
                    </a:lnTo>
                    <a:lnTo>
                      <a:pt x="31" y="345"/>
                    </a:lnTo>
                    <a:lnTo>
                      <a:pt x="0" y="374"/>
                    </a:lnTo>
                    <a:close/>
                  </a:path>
                </a:pathLst>
              </a:custGeom>
              <a:solidFill>
                <a:srgbClr val="E1E1E1"/>
              </a:solidFill>
              <a:ln w="9525">
                <a:noFill/>
                <a:round/>
                <a:headEnd/>
                <a:tailEnd/>
              </a:ln>
            </p:spPr>
            <p:txBody>
              <a:bodyPr/>
              <a:lstStyle/>
              <a:p>
                <a:endParaRPr lang="zh-CN" altLang="en-US"/>
              </a:p>
            </p:txBody>
          </p:sp>
          <p:sp>
            <p:nvSpPr>
              <p:cNvPr id="6178" name="Freeform 46"/>
              <p:cNvSpPr>
                <a:spLocks noChangeAspect="1"/>
              </p:cNvSpPr>
              <p:nvPr/>
            </p:nvSpPr>
            <p:spPr bwMode="auto">
              <a:xfrm>
                <a:off x="2532" y="1026"/>
                <a:ext cx="222" cy="29"/>
              </a:xfrm>
              <a:custGeom>
                <a:avLst/>
                <a:gdLst>
                  <a:gd name="T0" fmla="*/ 191 w 222"/>
                  <a:gd name="T1" fmla="*/ 29 h 29"/>
                  <a:gd name="T2" fmla="*/ 0 w 222"/>
                  <a:gd name="T3" fmla="*/ 29 h 29"/>
                  <a:gd name="T4" fmla="*/ 31 w 222"/>
                  <a:gd name="T5" fmla="*/ 0 h 29"/>
                  <a:gd name="T6" fmla="*/ 222 w 222"/>
                  <a:gd name="T7" fmla="*/ 0 h 29"/>
                  <a:gd name="T8" fmla="*/ 191 w 222"/>
                  <a:gd name="T9" fmla="*/ 29 h 29"/>
                  <a:gd name="T10" fmla="*/ 0 60000 65536"/>
                  <a:gd name="T11" fmla="*/ 0 60000 65536"/>
                  <a:gd name="T12" fmla="*/ 0 60000 65536"/>
                  <a:gd name="T13" fmla="*/ 0 60000 65536"/>
                  <a:gd name="T14" fmla="*/ 0 60000 65536"/>
                  <a:gd name="T15" fmla="*/ 0 w 222"/>
                  <a:gd name="T16" fmla="*/ 0 h 29"/>
                  <a:gd name="T17" fmla="*/ 222 w 222"/>
                  <a:gd name="T18" fmla="*/ 29 h 29"/>
                </a:gdLst>
                <a:ahLst/>
                <a:cxnLst>
                  <a:cxn ang="T10">
                    <a:pos x="T0" y="T1"/>
                  </a:cxn>
                  <a:cxn ang="T11">
                    <a:pos x="T2" y="T3"/>
                  </a:cxn>
                  <a:cxn ang="T12">
                    <a:pos x="T4" y="T5"/>
                  </a:cxn>
                  <a:cxn ang="T13">
                    <a:pos x="T6" y="T7"/>
                  </a:cxn>
                  <a:cxn ang="T14">
                    <a:pos x="T8" y="T9"/>
                  </a:cxn>
                </a:cxnLst>
                <a:rect l="T15" t="T16" r="T17" b="T18"/>
                <a:pathLst>
                  <a:path w="222" h="29">
                    <a:moveTo>
                      <a:pt x="191" y="29"/>
                    </a:moveTo>
                    <a:lnTo>
                      <a:pt x="0" y="29"/>
                    </a:lnTo>
                    <a:lnTo>
                      <a:pt x="31" y="0"/>
                    </a:lnTo>
                    <a:lnTo>
                      <a:pt x="222" y="0"/>
                    </a:lnTo>
                    <a:lnTo>
                      <a:pt x="191" y="29"/>
                    </a:lnTo>
                    <a:close/>
                  </a:path>
                </a:pathLst>
              </a:custGeom>
              <a:solidFill>
                <a:srgbClr val="989898"/>
              </a:solidFill>
              <a:ln w="9525">
                <a:noFill/>
                <a:round/>
                <a:headEnd/>
                <a:tailEnd/>
              </a:ln>
            </p:spPr>
            <p:txBody>
              <a:bodyPr/>
              <a:lstStyle/>
              <a:p>
                <a:endParaRPr lang="zh-CN" altLang="en-US"/>
              </a:p>
            </p:txBody>
          </p:sp>
          <p:sp>
            <p:nvSpPr>
              <p:cNvPr id="6179" name="Rectangle 47"/>
              <p:cNvSpPr>
                <a:spLocks noChangeAspect="1" noChangeArrowheads="1"/>
              </p:cNvSpPr>
              <p:nvPr/>
            </p:nvSpPr>
            <p:spPr bwMode="auto">
              <a:xfrm>
                <a:off x="2532" y="1055"/>
                <a:ext cx="191" cy="345"/>
              </a:xfrm>
              <a:prstGeom prst="rect">
                <a:avLst/>
              </a:prstGeom>
              <a:solidFill>
                <a:srgbClr val="C4C4C4"/>
              </a:solidFill>
              <a:ln w="9525">
                <a:noFill/>
                <a:miter lim="800000"/>
                <a:headEnd/>
                <a:tailEnd/>
              </a:ln>
            </p:spPr>
            <p:txBody>
              <a:bodyPr/>
              <a:lstStyle/>
              <a:p>
                <a:endParaRPr lang="zh-CN" altLang="en-US"/>
              </a:p>
            </p:txBody>
          </p:sp>
          <p:sp>
            <p:nvSpPr>
              <p:cNvPr id="6180" name="Line 48"/>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6181" name="Line 49"/>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6182" name="Line 50"/>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6183" name="Line 51"/>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6184" name="Line 52"/>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6185" name="Line 53"/>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6186" name="Line 54"/>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6187" name="Line 55"/>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6188" name="Line 56"/>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6189" name="Line 57"/>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6190" name="Line 58"/>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6191" name="Rectangle 59"/>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6192" name="Rectangle 60"/>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sp>
            <p:nvSpPr>
              <p:cNvPr id="6193" name="Freeform 61"/>
              <p:cNvSpPr>
                <a:spLocks noChangeAspect="1"/>
              </p:cNvSpPr>
              <p:nvPr/>
            </p:nvSpPr>
            <p:spPr bwMode="auto">
              <a:xfrm>
                <a:off x="2723" y="1026"/>
                <a:ext cx="31" cy="374"/>
              </a:xfrm>
              <a:custGeom>
                <a:avLst/>
                <a:gdLst>
                  <a:gd name="T0" fmla="*/ 0 w 31"/>
                  <a:gd name="T1" fmla="*/ 374 h 374"/>
                  <a:gd name="T2" fmla="*/ 0 w 31"/>
                  <a:gd name="T3" fmla="*/ 29 h 374"/>
                  <a:gd name="T4" fmla="*/ 31 w 31"/>
                  <a:gd name="T5" fmla="*/ 0 h 374"/>
                  <a:gd name="T6" fmla="*/ 31 w 31"/>
                  <a:gd name="T7" fmla="*/ 345 h 374"/>
                  <a:gd name="T8" fmla="*/ 0 w 31"/>
                  <a:gd name="T9" fmla="*/ 374 h 374"/>
                  <a:gd name="T10" fmla="*/ 0 60000 65536"/>
                  <a:gd name="T11" fmla="*/ 0 60000 65536"/>
                  <a:gd name="T12" fmla="*/ 0 60000 65536"/>
                  <a:gd name="T13" fmla="*/ 0 60000 65536"/>
                  <a:gd name="T14" fmla="*/ 0 60000 65536"/>
                  <a:gd name="T15" fmla="*/ 0 w 31"/>
                  <a:gd name="T16" fmla="*/ 0 h 374"/>
                  <a:gd name="T17" fmla="*/ 31 w 31"/>
                  <a:gd name="T18" fmla="*/ 374 h 374"/>
                </a:gdLst>
                <a:ahLst/>
                <a:cxnLst>
                  <a:cxn ang="T10">
                    <a:pos x="T0" y="T1"/>
                  </a:cxn>
                  <a:cxn ang="T11">
                    <a:pos x="T2" y="T3"/>
                  </a:cxn>
                  <a:cxn ang="T12">
                    <a:pos x="T4" y="T5"/>
                  </a:cxn>
                  <a:cxn ang="T13">
                    <a:pos x="T6" y="T7"/>
                  </a:cxn>
                  <a:cxn ang="T14">
                    <a:pos x="T8" y="T9"/>
                  </a:cxn>
                </a:cxnLst>
                <a:rect l="T15" t="T16" r="T17" b="T18"/>
                <a:pathLst>
                  <a:path w="31" h="374">
                    <a:moveTo>
                      <a:pt x="0" y="374"/>
                    </a:moveTo>
                    <a:lnTo>
                      <a:pt x="0" y="29"/>
                    </a:lnTo>
                    <a:lnTo>
                      <a:pt x="31" y="0"/>
                    </a:lnTo>
                    <a:lnTo>
                      <a:pt x="31" y="345"/>
                    </a:lnTo>
                    <a:lnTo>
                      <a:pt x="0" y="374"/>
                    </a:lnTo>
                    <a:close/>
                  </a:path>
                </a:pathLst>
              </a:custGeom>
              <a:solidFill>
                <a:srgbClr val="E1E1E1"/>
              </a:solidFill>
              <a:ln w="9525">
                <a:noFill/>
                <a:round/>
                <a:headEnd/>
                <a:tailEnd/>
              </a:ln>
            </p:spPr>
            <p:txBody>
              <a:bodyPr/>
              <a:lstStyle/>
              <a:p>
                <a:endParaRPr lang="zh-CN" altLang="en-US"/>
              </a:p>
            </p:txBody>
          </p:sp>
          <p:sp>
            <p:nvSpPr>
              <p:cNvPr id="6194" name="Freeform 62"/>
              <p:cNvSpPr>
                <a:spLocks noChangeAspect="1"/>
              </p:cNvSpPr>
              <p:nvPr/>
            </p:nvSpPr>
            <p:spPr bwMode="auto">
              <a:xfrm>
                <a:off x="2532" y="1026"/>
                <a:ext cx="222" cy="29"/>
              </a:xfrm>
              <a:custGeom>
                <a:avLst/>
                <a:gdLst>
                  <a:gd name="T0" fmla="*/ 191 w 222"/>
                  <a:gd name="T1" fmla="*/ 29 h 29"/>
                  <a:gd name="T2" fmla="*/ 0 w 222"/>
                  <a:gd name="T3" fmla="*/ 29 h 29"/>
                  <a:gd name="T4" fmla="*/ 31 w 222"/>
                  <a:gd name="T5" fmla="*/ 0 h 29"/>
                  <a:gd name="T6" fmla="*/ 222 w 222"/>
                  <a:gd name="T7" fmla="*/ 0 h 29"/>
                  <a:gd name="T8" fmla="*/ 191 w 222"/>
                  <a:gd name="T9" fmla="*/ 29 h 29"/>
                  <a:gd name="T10" fmla="*/ 0 60000 65536"/>
                  <a:gd name="T11" fmla="*/ 0 60000 65536"/>
                  <a:gd name="T12" fmla="*/ 0 60000 65536"/>
                  <a:gd name="T13" fmla="*/ 0 60000 65536"/>
                  <a:gd name="T14" fmla="*/ 0 60000 65536"/>
                  <a:gd name="T15" fmla="*/ 0 w 222"/>
                  <a:gd name="T16" fmla="*/ 0 h 29"/>
                  <a:gd name="T17" fmla="*/ 222 w 222"/>
                  <a:gd name="T18" fmla="*/ 29 h 29"/>
                </a:gdLst>
                <a:ahLst/>
                <a:cxnLst>
                  <a:cxn ang="T10">
                    <a:pos x="T0" y="T1"/>
                  </a:cxn>
                  <a:cxn ang="T11">
                    <a:pos x="T2" y="T3"/>
                  </a:cxn>
                  <a:cxn ang="T12">
                    <a:pos x="T4" y="T5"/>
                  </a:cxn>
                  <a:cxn ang="T13">
                    <a:pos x="T6" y="T7"/>
                  </a:cxn>
                  <a:cxn ang="T14">
                    <a:pos x="T8" y="T9"/>
                  </a:cxn>
                </a:cxnLst>
                <a:rect l="T15" t="T16" r="T17" b="T18"/>
                <a:pathLst>
                  <a:path w="222" h="29">
                    <a:moveTo>
                      <a:pt x="191" y="29"/>
                    </a:moveTo>
                    <a:lnTo>
                      <a:pt x="0" y="29"/>
                    </a:lnTo>
                    <a:lnTo>
                      <a:pt x="31" y="0"/>
                    </a:lnTo>
                    <a:lnTo>
                      <a:pt x="222" y="0"/>
                    </a:lnTo>
                    <a:lnTo>
                      <a:pt x="191" y="29"/>
                    </a:lnTo>
                    <a:close/>
                  </a:path>
                </a:pathLst>
              </a:custGeom>
              <a:solidFill>
                <a:srgbClr val="989898"/>
              </a:solidFill>
              <a:ln w="9525">
                <a:noFill/>
                <a:round/>
                <a:headEnd/>
                <a:tailEnd/>
              </a:ln>
            </p:spPr>
            <p:txBody>
              <a:bodyPr/>
              <a:lstStyle/>
              <a:p>
                <a:endParaRPr lang="zh-CN" altLang="en-US"/>
              </a:p>
            </p:txBody>
          </p:sp>
          <p:sp>
            <p:nvSpPr>
              <p:cNvPr id="6195" name="Rectangle 63"/>
              <p:cNvSpPr>
                <a:spLocks noChangeAspect="1" noChangeArrowheads="1"/>
              </p:cNvSpPr>
              <p:nvPr/>
            </p:nvSpPr>
            <p:spPr bwMode="auto">
              <a:xfrm>
                <a:off x="2532" y="1055"/>
                <a:ext cx="191" cy="345"/>
              </a:xfrm>
              <a:prstGeom prst="rect">
                <a:avLst/>
              </a:prstGeom>
              <a:solidFill>
                <a:srgbClr val="C4C4C4"/>
              </a:solidFill>
              <a:ln w="9525">
                <a:noFill/>
                <a:miter lim="800000"/>
                <a:headEnd/>
                <a:tailEnd/>
              </a:ln>
            </p:spPr>
            <p:txBody>
              <a:bodyPr/>
              <a:lstStyle/>
              <a:p>
                <a:endParaRPr lang="zh-CN" altLang="en-US"/>
              </a:p>
            </p:txBody>
          </p:sp>
          <p:sp>
            <p:nvSpPr>
              <p:cNvPr id="6196" name="Line 64"/>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6197" name="Line 65"/>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6198" name="Line 66"/>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6199" name="Line 67"/>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6200" name="Line 68"/>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6201" name="Line 69"/>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6202" name="Line 70"/>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6203" name="Line 71"/>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6204" name="Line 72"/>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6205" name="Line 73"/>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6206" name="Line 74"/>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6207" name="Rectangle 75"/>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6208" name="Rectangle 76"/>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sp>
            <p:nvSpPr>
              <p:cNvPr id="6209" name="Line 77"/>
              <p:cNvSpPr>
                <a:spLocks noChangeAspect="1" noChangeShapeType="1"/>
              </p:cNvSpPr>
              <p:nvPr/>
            </p:nvSpPr>
            <p:spPr bwMode="auto">
              <a:xfrm>
                <a:off x="2541" y="1197"/>
                <a:ext cx="178" cy="1"/>
              </a:xfrm>
              <a:prstGeom prst="line">
                <a:avLst/>
              </a:prstGeom>
              <a:noFill/>
              <a:ln w="0">
                <a:solidFill>
                  <a:srgbClr val="919191"/>
                </a:solidFill>
                <a:round/>
                <a:headEnd/>
                <a:tailEnd/>
              </a:ln>
            </p:spPr>
            <p:txBody>
              <a:bodyPr/>
              <a:lstStyle/>
              <a:p>
                <a:endParaRPr lang="zh-CN" altLang="en-US"/>
              </a:p>
            </p:txBody>
          </p:sp>
          <p:sp>
            <p:nvSpPr>
              <p:cNvPr id="6210" name="Line 78"/>
              <p:cNvSpPr>
                <a:spLocks noChangeAspect="1" noChangeShapeType="1"/>
              </p:cNvSpPr>
              <p:nvPr/>
            </p:nvSpPr>
            <p:spPr bwMode="auto">
              <a:xfrm>
                <a:off x="2541" y="1230"/>
                <a:ext cx="178" cy="1"/>
              </a:xfrm>
              <a:prstGeom prst="line">
                <a:avLst/>
              </a:prstGeom>
              <a:noFill/>
              <a:ln w="0">
                <a:solidFill>
                  <a:srgbClr val="919191"/>
                </a:solidFill>
                <a:round/>
                <a:headEnd/>
                <a:tailEnd/>
              </a:ln>
            </p:spPr>
            <p:txBody>
              <a:bodyPr/>
              <a:lstStyle/>
              <a:p>
                <a:endParaRPr lang="zh-CN" altLang="en-US"/>
              </a:p>
            </p:txBody>
          </p:sp>
          <p:sp>
            <p:nvSpPr>
              <p:cNvPr id="6211" name="Line 79"/>
              <p:cNvSpPr>
                <a:spLocks noChangeAspect="1" noChangeShapeType="1"/>
              </p:cNvSpPr>
              <p:nvPr/>
            </p:nvSpPr>
            <p:spPr bwMode="auto">
              <a:xfrm>
                <a:off x="2541" y="1263"/>
                <a:ext cx="178" cy="1"/>
              </a:xfrm>
              <a:prstGeom prst="line">
                <a:avLst/>
              </a:prstGeom>
              <a:noFill/>
              <a:ln w="0">
                <a:solidFill>
                  <a:srgbClr val="919191"/>
                </a:solidFill>
                <a:round/>
                <a:headEnd/>
                <a:tailEnd/>
              </a:ln>
            </p:spPr>
            <p:txBody>
              <a:bodyPr/>
              <a:lstStyle/>
              <a:p>
                <a:endParaRPr lang="zh-CN" altLang="en-US"/>
              </a:p>
            </p:txBody>
          </p:sp>
          <p:sp>
            <p:nvSpPr>
              <p:cNvPr id="6212" name="Line 80"/>
              <p:cNvSpPr>
                <a:spLocks noChangeAspect="1" noChangeShapeType="1"/>
              </p:cNvSpPr>
              <p:nvPr/>
            </p:nvSpPr>
            <p:spPr bwMode="auto">
              <a:xfrm>
                <a:off x="2541" y="1297"/>
                <a:ext cx="178" cy="1"/>
              </a:xfrm>
              <a:prstGeom prst="line">
                <a:avLst/>
              </a:prstGeom>
              <a:noFill/>
              <a:ln w="0">
                <a:solidFill>
                  <a:srgbClr val="919191"/>
                </a:solidFill>
                <a:round/>
                <a:headEnd/>
                <a:tailEnd/>
              </a:ln>
            </p:spPr>
            <p:txBody>
              <a:bodyPr/>
              <a:lstStyle/>
              <a:p>
                <a:endParaRPr lang="zh-CN" altLang="en-US"/>
              </a:p>
            </p:txBody>
          </p:sp>
          <p:sp>
            <p:nvSpPr>
              <p:cNvPr id="6213" name="Line 81"/>
              <p:cNvSpPr>
                <a:spLocks noChangeAspect="1" noChangeShapeType="1"/>
              </p:cNvSpPr>
              <p:nvPr/>
            </p:nvSpPr>
            <p:spPr bwMode="auto">
              <a:xfrm>
                <a:off x="2541" y="1330"/>
                <a:ext cx="178" cy="1"/>
              </a:xfrm>
              <a:prstGeom prst="line">
                <a:avLst/>
              </a:prstGeom>
              <a:noFill/>
              <a:ln w="0">
                <a:solidFill>
                  <a:srgbClr val="919191"/>
                </a:solidFill>
                <a:round/>
                <a:headEnd/>
                <a:tailEnd/>
              </a:ln>
            </p:spPr>
            <p:txBody>
              <a:bodyPr/>
              <a:lstStyle/>
              <a:p>
                <a:endParaRPr lang="zh-CN" altLang="en-US"/>
              </a:p>
            </p:txBody>
          </p:sp>
          <p:sp>
            <p:nvSpPr>
              <p:cNvPr id="6214" name="Line 82"/>
              <p:cNvSpPr>
                <a:spLocks noChangeAspect="1" noChangeShapeType="1"/>
              </p:cNvSpPr>
              <p:nvPr/>
            </p:nvSpPr>
            <p:spPr bwMode="auto">
              <a:xfrm>
                <a:off x="2541" y="1363"/>
                <a:ext cx="178" cy="1"/>
              </a:xfrm>
              <a:prstGeom prst="line">
                <a:avLst/>
              </a:prstGeom>
              <a:noFill/>
              <a:ln w="0">
                <a:solidFill>
                  <a:srgbClr val="919191"/>
                </a:solidFill>
                <a:round/>
                <a:headEnd/>
                <a:tailEnd/>
              </a:ln>
            </p:spPr>
            <p:txBody>
              <a:bodyPr/>
              <a:lstStyle/>
              <a:p>
                <a:endParaRPr lang="zh-CN" altLang="en-US"/>
              </a:p>
            </p:txBody>
          </p:sp>
          <p:sp>
            <p:nvSpPr>
              <p:cNvPr id="6215" name="Line 83"/>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6216" name="Line 84"/>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6217" name="Line 85"/>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6218" name="Line 86"/>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6219" name="Line 87"/>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6220" name="Line 88"/>
              <p:cNvSpPr>
                <a:spLocks noChangeAspect="1" noChangeShapeType="1"/>
              </p:cNvSpPr>
              <p:nvPr/>
            </p:nvSpPr>
            <p:spPr bwMode="auto">
              <a:xfrm>
                <a:off x="2545" y="1127"/>
                <a:ext cx="71" cy="1"/>
              </a:xfrm>
              <a:prstGeom prst="line">
                <a:avLst/>
              </a:prstGeom>
              <a:noFill/>
              <a:ln w="0">
                <a:solidFill>
                  <a:srgbClr val="000000"/>
                </a:solidFill>
                <a:round/>
                <a:headEnd/>
                <a:tailEnd/>
              </a:ln>
            </p:spPr>
            <p:txBody>
              <a:bodyPr/>
              <a:lstStyle/>
              <a:p>
                <a:endParaRPr lang="zh-CN" altLang="en-US"/>
              </a:p>
            </p:txBody>
          </p:sp>
          <p:sp>
            <p:nvSpPr>
              <p:cNvPr id="6221" name="Line 89"/>
              <p:cNvSpPr>
                <a:spLocks noChangeAspect="1" noChangeShapeType="1"/>
              </p:cNvSpPr>
              <p:nvPr/>
            </p:nvSpPr>
            <p:spPr bwMode="auto">
              <a:xfrm>
                <a:off x="2545" y="1139"/>
                <a:ext cx="71" cy="1"/>
              </a:xfrm>
              <a:prstGeom prst="line">
                <a:avLst/>
              </a:prstGeom>
              <a:noFill/>
              <a:ln w="0">
                <a:solidFill>
                  <a:srgbClr val="000000"/>
                </a:solidFill>
                <a:round/>
                <a:headEnd/>
                <a:tailEnd/>
              </a:ln>
            </p:spPr>
            <p:txBody>
              <a:bodyPr/>
              <a:lstStyle/>
              <a:p>
                <a:endParaRPr lang="zh-CN" altLang="en-US"/>
              </a:p>
            </p:txBody>
          </p:sp>
          <p:sp>
            <p:nvSpPr>
              <p:cNvPr id="6222" name="Line 90"/>
              <p:cNvSpPr>
                <a:spLocks noChangeAspect="1" noChangeShapeType="1"/>
              </p:cNvSpPr>
              <p:nvPr/>
            </p:nvSpPr>
            <p:spPr bwMode="auto">
              <a:xfrm>
                <a:off x="2545" y="1150"/>
                <a:ext cx="71" cy="1"/>
              </a:xfrm>
              <a:prstGeom prst="line">
                <a:avLst/>
              </a:prstGeom>
              <a:noFill/>
              <a:ln w="0">
                <a:solidFill>
                  <a:srgbClr val="000000"/>
                </a:solidFill>
                <a:round/>
                <a:headEnd/>
                <a:tailEnd/>
              </a:ln>
            </p:spPr>
            <p:txBody>
              <a:bodyPr/>
              <a:lstStyle/>
              <a:p>
                <a:endParaRPr lang="zh-CN" altLang="en-US"/>
              </a:p>
            </p:txBody>
          </p:sp>
          <p:sp>
            <p:nvSpPr>
              <p:cNvPr id="6223" name="Line 91"/>
              <p:cNvSpPr>
                <a:spLocks noChangeAspect="1" noChangeShapeType="1"/>
              </p:cNvSpPr>
              <p:nvPr/>
            </p:nvSpPr>
            <p:spPr bwMode="auto">
              <a:xfrm>
                <a:off x="2545" y="1161"/>
                <a:ext cx="71" cy="1"/>
              </a:xfrm>
              <a:prstGeom prst="line">
                <a:avLst/>
              </a:prstGeom>
              <a:noFill/>
              <a:ln w="0">
                <a:solidFill>
                  <a:srgbClr val="000000"/>
                </a:solidFill>
                <a:round/>
                <a:headEnd/>
                <a:tailEnd/>
              </a:ln>
            </p:spPr>
            <p:txBody>
              <a:bodyPr/>
              <a:lstStyle/>
              <a:p>
                <a:endParaRPr lang="zh-CN" altLang="en-US"/>
              </a:p>
            </p:txBody>
          </p:sp>
          <p:sp>
            <p:nvSpPr>
              <p:cNvPr id="6224" name="Line 92"/>
              <p:cNvSpPr>
                <a:spLocks noChangeAspect="1" noChangeShapeType="1"/>
              </p:cNvSpPr>
              <p:nvPr/>
            </p:nvSpPr>
            <p:spPr bwMode="auto">
              <a:xfrm>
                <a:off x="2545" y="1172"/>
                <a:ext cx="71" cy="1"/>
              </a:xfrm>
              <a:prstGeom prst="line">
                <a:avLst/>
              </a:prstGeom>
              <a:noFill/>
              <a:ln w="0">
                <a:solidFill>
                  <a:srgbClr val="000000"/>
                </a:solidFill>
                <a:round/>
                <a:headEnd/>
                <a:tailEnd/>
              </a:ln>
            </p:spPr>
            <p:txBody>
              <a:bodyPr/>
              <a:lstStyle/>
              <a:p>
                <a:endParaRPr lang="zh-CN" altLang="en-US"/>
              </a:p>
            </p:txBody>
          </p:sp>
          <p:sp>
            <p:nvSpPr>
              <p:cNvPr id="6225" name="Rectangle 93"/>
              <p:cNvSpPr>
                <a:spLocks noChangeAspect="1" noChangeArrowheads="1"/>
              </p:cNvSpPr>
              <p:nvPr/>
            </p:nvSpPr>
            <p:spPr bwMode="auto">
              <a:xfrm>
                <a:off x="2638" y="1126"/>
                <a:ext cx="58" cy="45"/>
              </a:xfrm>
              <a:prstGeom prst="rect">
                <a:avLst/>
              </a:prstGeom>
              <a:solidFill>
                <a:srgbClr val="919191"/>
              </a:solidFill>
              <a:ln w="0">
                <a:solidFill>
                  <a:srgbClr val="919191"/>
                </a:solidFill>
                <a:miter lim="800000"/>
                <a:headEnd/>
                <a:tailEnd/>
              </a:ln>
            </p:spPr>
            <p:txBody>
              <a:bodyPr/>
              <a:lstStyle/>
              <a:p>
                <a:endParaRPr lang="zh-CN" altLang="en-US"/>
              </a:p>
            </p:txBody>
          </p:sp>
          <p:sp>
            <p:nvSpPr>
              <p:cNvPr id="6226" name="Rectangle 94"/>
              <p:cNvSpPr>
                <a:spLocks noChangeAspect="1" noChangeArrowheads="1"/>
              </p:cNvSpPr>
              <p:nvPr/>
            </p:nvSpPr>
            <p:spPr bwMode="auto">
              <a:xfrm>
                <a:off x="2638" y="1076"/>
                <a:ext cx="58" cy="27"/>
              </a:xfrm>
              <a:prstGeom prst="rect">
                <a:avLst/>
              </a:prstGeom>
              <a:noFill/>
              <a:ln w="0">
                <a:solidFill>
                  <a:srgbClr val="919191"/>
                </a:solidFill>
                <a:miter lim="800000"/>
                <a:headEnd/>
                <a:tailEnd/>
              </a:ln>
            </p:spPr>
            <p:txBody>
              <a:bodyPr/>
              <a:lstStyle/>
              <a:p>
                <a:endParaRPr lang="zh-CN" altLang="en-US"/>
              </a:p>
            </p:txBody>
          </p:sp>
        </p:grpSp>
        <p:sp>
          <p:nvSpPr>
            <p:cNvPr id="6165" name="Line 95"/>
            <p:cNvSpPr>
              <a:spLocks noChangeShapeType="1"/>
            </p:cNvSpPr>
            <p:nvPr/>
          </p:nvSpPr>
          <p:spPr bwMode="auto">
            <a:xfrm>
              <a:off x="4332" y="1525"/>
              <a:ext cx="0" cy="2268"/>
            </a:xfrm>
            <a:prstGeom prst="line">
              <a:avLst/>
            </a:prstGeom>
            <a:noFill/>
            <a:ln w="9525">
              <a:solidFill>
                <a:schemeClr val="tx1"/>
              </a:solidFill>
              <a:prstDash val="lgDash"/>
              <a:round/>
              <a:headEnd/>
              <a:tailEnd type="triangle" w="med" len="med"/>
            </a:ln>
          </p:spPr>
          <p:txBody>
            <a:bodyPr/>
            <a:lstStyle/>
            <a:p>
              <a:endParaRPr lang="zh-CN" altLang="en-US"/>
            </a:p>
          </p:txBody>
        </p:sp>
        <p:sp>
          <p:nvSpPr>
            <p:cNvPr id="6166" name="Text Box 96"/>
            <p:cNvSpPr txBox="1">
              <a:spLocks noChangeArrowheads="1"/>
            </p:cNvSpPr>
            <p:nvPr/>
          </p:nvSpPr>
          <p:spPr bwMode="auto">
            <a:xfrm>
              <a:off x="4150" y="3838"/>
              <a:ext cx="499" cy="231"/>
            </a:xfrm>
            <a:prstGeom prst="rect">
              <a:avLst/>
            </a:prstGeom>
            <a:noFill/>
            <a:ln w="9525">
              <a:noFill/>
              <a:miter lim="800000"/>
              <a:headEnd/>
              <a:tailEnd/>
            </a:ln>
          </p:spPr>
          <p:txBody>
            <a:bodyPr>
              <a:spAutoFit/>
            </a:bodyPr>
            <a:lstStyle/>
            <a:p>
              <a:pPr>
                <a:spcBef>
                  <a:spcPct val="50000"/>
                </a:spcBef>
              </a:pPr>
              <a:r>
                <a:rPr lang="zh-CN" altLang="en-US"/>
                <a:t>时间</a:t>
              </a:r>
            </a:p>
          </p:txBody>
        </p:sp>
        <p:sp>
          <p:nvSpPr>
            <p:cNvPr id="6167" name="Line 97"/>
            <p:cNvSpPr>
              <a:spLocks noChangeShapeType="1"/>
            </p:cNvSpPr>
            <p:nvPr/>
          </p:nvSpPr>
          <p:spPr bwMode="auto">
            <a:xfrm>
              <a:off x="5511" y="1525"/>
              <a:ext cx="0" cy="2268"/>
            </a:xfrm>
            <a:prstGeom prst="line">
              <a:avLst/>
            </a:prstGeom>
            <a:noFill/>
            <a:ln w="9525">
              <a:solidFill>
                <a:schemeClr val="tx1"/>
              </a:solidFill>
              <a:prstDash val="lgDash"/>
              <a:round/>
              <a:headEnd/>
              <a:tailEnd type="triangle" w="med" len="med"/>
            </a:ln>
          </p:spPr>
          <p:txBody>
            <a:bodyPr/>
            <a:lstStyle/>
            <a:p>
              <a:endParaRPr lang="zh-CN" altLang="en-US"/>
            </a:p>
          </p:txBody>
        </p:sp>
        <p:sp>
          <p:nvSpPr>
            <p:cNvPr id="6168" name="Text Box 98"/>
            <p:cNvSpPr txBox="1">
              <a:spLocks noChangeArrowheads="1"/>
            </p:cNvSpPr>
            <p:nvPr/>
          </p:nvSpPr>
          <p:spPr bwMode="auto">
            <a:xfrm>
              <a:off x="5329" y="3838"/>
              <a:ext cx="499" cy="231"/>
            </a:xfrm>
            <a:prstGeom prst="rect">
              <a:avLst/>
            </a:prstGeom>
            <a:noFill/>
            <a:ln w="9525">
              <a:noFill/>
              <a:miter lim="800000"/>
              <a:headEnd/>
              <a:tailEnd/>
            </a:ln>
          </p:spPr>
          <p:txBody>
            <a:bodyPr>
              <a:spAutoFit/>
            </a:bodyPr>
            <a:lstStyle/>
            <a:p>
              <a:pPr>
                <a:spcBef>
                  <a:spcPct val="50000"/>
                </a:spcBef>
              </a:pPr>
              <a:r>
                <a:rPr lang="zh-CN" altLang="en-US"/>
                <a:t>时间</a:t>
              </a:r>
            </a:p>
          </p:txBody>
        </p:sp>
        <p:sp>
          <p:nvSpPr>
            <p:cNvPr id="6169" name="Line 103"/>
            <p:cNvSpPr>
              <a:spLocks noChangeShapeType="1"/>
            </p:cNvSpPr>
            <p:nvPr/>
          </p:nvSpPr>
          <p:spPr bwMode="auto">
            <a:xfrm>
              <a:off x="4332" y="1616"/>
              <a:ext cx="1179" cy="136"/>
            </a:xfrm>
            <a:prstGeom prst="line">
              <a:avLst/>
            </a:prstGeom>
            <a:noFill/>
            <a:ln w="9525">
              <a:solidFill>
                <a:schemeClr val="tx1"/>
              </a:solidFill>
              <a:round/>
              <a:headEnd/>
              <a:tailEnd type="triangle" w="med" len="med"/>
            </a:ln>
          </p:spPr>
          <p:txBody>
            <a:bodyPr/>
            <a:lstStyle/>
            <a:p>
              <a:endParaRPr lang="zh-CN" altLang="en-US"/>
            </a:p>
          </p:txBody>
        </p:sp>
        <p:sp>
          <p:nvSpPr>
            <p:cNvPr id="6170" name="Line 104"/>
            <p:cNvSpPr>
              <a:spLocks noChangeShapeType="1"/>
            </p:cNvSpPr>
            <p:nvPr/>
          </p:nvSpPr>
          <p:spPr bwMode="auto">
            <a:xfrm flipH="1">
              <a:off x="4332" y="1797"/>
              <a:ext cx="1179" cy="318"/>
            </a:xfrm>
            <a:prstGeom prst="line">
              <a:avLst/>
            </a:prstGeom>
            <a:noFill/>
            <a:ln w="9525">
              <a:solidFill>
                <a:schemeClr val="tx1"/>
              </a:solidFill>
              <a:round/>
              <a:headEnd/>
              <a:tailEnd type="triangle" w="med" len="med"/>
            </a:ln>
          </p:spPr>
          <p:txBody>
            <a:bodyPr/>
            <a:lstStyle/>
            <a:p>
              <a:endParaRPr lang="zh-CN" altLang="en-US"/>
            </a:p>
          </p:txBody>
        </p:sp>
        <p:sp>
          <p:nvSpPr>
            <p:cNvPr id="6171" name="Line 105"/>
            <p:cNvSpPr>
              <a:spLocks noChangeShapeType="1"/>
            </p:cNvSpPr>
            <p:nvPr/>
          </p:nvSpPr>
          <p:spPr bwMode="auto">
            <a:xfrm>
              <a:off x="4332" y="2205"/>
              <a:ext cx="1179" cy="318"/>
            </a:xfrm>
            <a:prstGeom prst="line">
              <a:avLst/>
            </a:prstGeom>
            <a:noFill/>
            <a:ln w="9525">
              <a:solidFill>
                <a:schemeClr val="tx1"/>
              </a:solidFill>
              <a:round/>
              <a:headEnd/>
              <a:tailEnd type="triangle" w="med" len="med"/>
            </a:ln>
          </p:spPr>
          <p:txBody>
            <a:bodyPr/>
            <a:lstStyle/>
            <a:p>
              <a:endParaRPr lang="zh-CN" altLang="en-US"/>
            </a:p>
          </p:txBody>
        </p:sp>
        <p:sp>
          <p:nvSpPr>
            <p:cNvPr id="6172" name="Line 106"/>
            <p:cNvSpPr>
              <a:spLocks noChangeShapeType="1"/>
            </p:cNvSpPr>
            <p:nvPr/>
          </p:nvSpPr>
          <p:spPr bwMode="auto">
            <a:xfrm flipH="1">
              <a:off x="4332" y="2614"/>
              <a:ext cx="1179" cy="408"/>
            </a:xfrm>
            <a:prstGeom prst="line">
              <a:avLst/>
            </a:prstGeom>
            <a:noFill/>
            <a:ln w="9525">
              <a:solidFill>
                <a:schemeClr val="tx1"/>
              </a:solidFill>
              <a:round/>
              <a:headEnd/>
              <a:tailEnd type="triangle" w="med" len="med"/>
            </a:ln>
          </p:spPr>
          <p:txBody>
            <a:bodyPr/>
            <a:lstStyle/>
            <a:p>
              <a:endParaRPr lang="zh-CN" altLang="en-US"/>
            </a:p>
          </p:txBody>
        </p:sp>
        <p:sp>
          <p:nvSpPr>
            <p:cNvPr id="6173" name="Text Box 108"/>
            <p:cNvSpPr txBox="1">
              <a:spLocks noChangeArrowheads="1"/>
            </p:cNvSpPr>
            <p:nvPr/>
          </p:nvSpPr>
          <p:spPr bwMode="auto">
            <a:xfrm rot="419686">
              <a:off x="4558" y="1514"/>
              <a:ext cx="771" cy="192"/>
            </a:xfrm>
            <a:prstGeom prst="rect">
              <a:avLst/>
            </a:prstGeom>
            <a:noFill/>
            <a:ln w="9525">
              <a:noFill/>
              <a:miter lim="800000"/>
              <a:headEnd/>
              <a:tailEnd/>
            </a:ln>
          </p:spPr>
          <p:txBody>
            <a:bodyPr>
              <a:spAutoFit/>
            </a:bodyPr>
            <a:lstStyle/>
            <a:p>
              <a:pPr>
                <a:spcBef>
                  <a:spcPct val="50000"/>
                </a:spcBef>
              </a:pPr>
              <a:r>
                <a:rPr lang="en-US" altLang="zh-CN" sz="1400"/>
                <a:t>TCP</a:t>
              </a:r>
              <a:r>
                <a:rPr lang="zh-CN" altLang="en-US" sz="1400"/>
                <a:t>连接请求</a:t>
              </a:r>
            </a:p>
          </p:txBody>
        </p:sp>
        <p:sp>
          <p:nvSpPr>
            <p:cNvPr id="6174" name="Text Box 109"/>
            <p:cNvSpPr txBox="1">
              <a:spLocks noChangeArrowheads="1"/>
            </p:cNvSpPr>
            <p:nvPr/>
          </p:nvSpPr>
          <p:spPr bwMode="auto">
            <a:xfrm rot="-883477">
              <a:off x="4422" y="1797"/>
              <a:ext cx="771" cy="192"/>
            </a:xfrm>
            <a:prstGeom prst="rect">
              <a:avLst/>
            </a:prstGeom>
            <a:noFill/>
            <a:ln w="9525">
              <a:noFill/>
              <a:miter lim="800000"/>
              <a:headEnd/>
              <a:tailEnd/>
            </a:ln>
          </p:spPr>
          <p:txBody>
            <a:bodyPr>
              <a:spAutoFit/>
            </a:bodyPr>
            <a:lstStyle/>
            <a:p>
              <a:pPr>
                <a:spcBef>
                  <a:spcPct val="50000"/>
                </a:spcBef>
              </a:pPr>
              <a:r>
                <a:rPr lang="en-US" altLang="zh-CN" sz="1400"/>
                <a:t>TCP</a:t>
              </a:r>
              <a:r>
                <a:rPr lang="zh-CN" altLang="en-US" sz="1400"/>
                <a:t>连接响应</a:t>
              </a:r>
            </a:p>
          </p:txBody>
        </p:sp>
        <p:sp>
          <p:nvSpPr>
            <p:cNvPr id="6175" name="Text Box 110"/>
            <p:cNvSpPr txBox="1">
              <a:spLocks noChangeArrowheads="1"/>
            </p:cNvSpPr>
            <p:nvPr/>
          </p:nvSpPr>
          <p:spPr bwMode="auto">
            <a:xfrm rot="925153">
              <a:off x="4263" y="2251"/>
              <a:ext cx="1565" cy="154"/>
            </a:xfrm>
            <a:prstGeom prst="rect">
              <a:avLst/>
            </a:prstGeom>
            <a:noFill/>
            <a:ln w="9525">
              <a:noFill/>
              <a:miter lim="800000"/>
              <a:headEnd/>
              <a:tailEnd/>
            </a:ln>
          </p:spPr>
          <p:txBody>
            <a:bodyPr>
              <a:spAutoFit/>
            </a:bodyPr>
            <a:lstStyle/>
            <a:p>
              <a:pPr>
                <a:spcBef>
                  <a:spcPct val="50000"/>
                </a:spcBef>
              </a:pPr>
              <a:r>
                <a:rPr lang="en-US" altLang="zh-CN" sz="1000" b="1"/>
                <a:t>GET http://www.awl.com/kurose</a:t>
              </a:r>
            </a:p>
          </p:txBody>
        </p:sp>
        <p:sp>
          <p:nvSpPr>
            <p:cNvPr id="6176" name="Text Box 111"/>
            <p:cNvSpPr txBox="1">
              <a:spLocks noChangeArrowheads="1"/>
            </p:cNvSpPr>
            <p:nvPr/>
          </p:nvSpPr>
          <p:spPr bwMode="auto">
            <a:xfrm rot="-1126612">
              <a:off x="4649" y="2614"/>
              <a:ext cx="771" cy="192"/>
            </a:xfrm>
            <a:prstGeom prst="rect">
              <a:avLst/>
            </a:prstGeom>
            <a:noFill/>
            <a:ln w="9525">
              <a:noFill/>
              <a:miter lim="800000"/>
              <a:headEnd/>
              <a:tailEnd/>
            </a:ln>
          </p:spPr>
          <p:txBody>
            <a:bodyPr>
              <a:spAutoFit/>
            </a:bodyPr>
            <a:lstStyle/>
            <a:p>
              <a:pPr>
                <a:spcBef>
                  <a:spcPct val="50000"/>
                </a:spcBef>
              </a:pPr>
              <a:r>
                <a:rPr lang="en-US" altLang="zh-CN" sz="1400"/>
                <a:t>&lt;</a:t>
              </a:r>
              <a:r>
                <a:rPr lang="zh-CN" altLang="en-US" sz="1400"/>
                <a:t>文件</a:t>
              </a:r>
              <a:r>
                <a:rPr lang="en-US" altLang="zh-CN" sz="1400"/>
                <a:t>&gt;</a:t>
              </a:r>
            </a:p>
          </p:txBody>
        </p:sp>
      </p:grpSp>
      <p:grpSp>
        <p:nvGrpSpPr>
          <p:cNvPr id="112" name="组合 111"/>
          <p:cNvGrpSpPr/>
          <p:nvPr/>
        </p:nvGrpSpPr>
        <p:grpSpPr>
          <a:xfrm>
            <a:off x="3852068" y="2133600"/>
            <a:ext cx="3024188" cy="4325938"/>
            <a:chOff x="3276600" y="2133600"/>
            <a:chExt cx="3024188" cy="4325938"/>
          </a:xfrm>
        </p:grpSpPr>
        <p:sp>
          <p:nvSpPr>
            <p:cNvPr id="6148" name="Line 99"/>
            <p:cNvSpPr>
              <a:spLocks noChangeShapeType="1"/>
            </p:cNvSpPr>
            <p:nvPr/>
          </p:nvSpPr>
          <p:spPr bwMode="auto">
            <a:xfrm>
              <a:off x="3708400" y="2420938"/>
              <a:ext cx="0" cy="3600450"/>
            </a:xfrm>
            <a:prstGeom prst="line">
              <a:avLst/>
            </a:prstGeom>
            <a:noFill/>
            <a:ln w="9525">
              <a:solidFill>
                <a:schemeClr val="tx1"/>
              </a:solidFill>
              <a:prstDash val="lgDash"/>
              <a:round/>
              <a:headEnd/>
              <a:tailEnd type="triangle" w="med" len="med"/>
            </a:ln>
          </p:spPr>
          <p:txBody>
            <a:bodyPr/>
            <a:lstStyle/>
            <a:p>
              <a:endParaRPr lang="zh-CN" altLang="en-US"/>
            </a:p>
          </p:txBody>
        </p:sp>
        <p:sp>
          <p:nvSpPr>
            <p:cNvPr id="6149" name="Text Box 100"/>
            <p:cNvSpPr txBox="1">
              <a:spLocks noChangeArrowheads="1"/>
            </p:cNvSpPr>
            <p:nvPr/>
          </p:nvSpPr>
          <p:spPr bwMode="auto">
            <a:xfrm>
              <a:off x="3419475" y="6092825"/>
              <a:ext cx="792163" cy="366713"/>
            </a:xfrm>
            <a:prstGeom prst="rect">
              <a:avLst/>
            </a:prstGeom>
            <a:noFill/>
            <a:ln w="9525">
              <a:noFill/>
              <a:miter lim="800000"/>
              <a:headEnd/>
              <a:tailEnd/>
            </a:ln>
          </p:spPr>
          <p:txBody>
            <a:bodyPr>
              <a:spAutoFit/>
            </a:bodyPr>
            <a:lstStyle/>
            <a:p>
              <a:pPr>
                <a:spcBef>
                  <a:spcPct val="50000"/>
                </a:spcBef>
              </a:pPr>
              <a:r>
                <a:rPr lang="zh-CN" altLang="en-US"/>
                <a:t>时间</a:t>
              </a:r>
            </a:p>
          </p:txBody>
        </p:sp>
        <p:sp>
          <p:nvSpPr>
            <p:cNvPr id="6150" name="Line 101"/>
            <p:cNvSpPr>
              <a:spLocks noChangeShapeType="1"/>
            </p:cNvSpPr>
            <p:nvPr/>
          </p:nvSpPr>
          <p:spPr bwMode="auto">
            <a:xfrm>
              <a:off x="5724525" y="2420938"/>
              <a:ext cx="0" cy="3600450"/>
            </a:xfrm>
            <a:prstGeom prst="line">
              <a:avLst/>
            </a:prstGeom>
            <a:noFill/>
            <a:ln w="9525">
              <a:solidFill>
                <a:schemeClr val="tx1"/>
              </a:solidFill>
              <a:prstDash val="lgDash"/>
              <a:round/>
              <a:headEnd/>
              <a:tailEnd type="triangle" w="med" len="med"/>
            </a:ln>
          </p:spPr>
          <p:txBody>
            <a:bodyPr/>
            <a:lstStyle/>
            <a:p>
              <a:endParaRPr lang="zh-CN" altLang="en-US"/>
            </a:p>
          </p:txBody>
        </p:sp>
        <p:sp>
          <p:nvSpPr>
            <p:cNvPr id="6151" name="Text Box 102"/>
            <p:cNvSpPr txBox="1">
              <a:spLocks noChangeArrowheads="1"/>
            </p:cNvSpPr>
            <p:nvPr/>
          </p:nvSpPr>
          <p:spPr bwMode="auto">
            <a:xfrm>
              <a:off x="5508625" y="6092825"/>
              <a:ext cx="792163" cy="366713"/>
            </a:xfrm>
            <a:prstGeom prst="rect">
              <a:avLst/>
            </a:prstGeom>
            <a:noFill/>
            <a:ln w="9525">
              <a:noFill/>
              <a:miter lim="800000"/>
              <a:headEnd/>
              <a:tailEnd/>
            </a:ln>
          </p:spPr>
          <p:txBody>
            <a:bodyPr>
              <a:spAutoFit/>
            </a:bodyPr>
            <a:lstStyle/>
            <a:p>
              <a:pPr>
                <a:spcBef>
                  <a:spcPct val="50000"/>
                </a:spcBef>
              </a:pPr>
              <a:r>
                <a:rPr lang="zh-CN" altLang="en-US"/>
                <a:t>时间</a:t>
              </a:r>
            </a:p>
          </p:txBody>
        </p:sp>
        <p:sp>
          <p:nvSpPr>
            <p:cNvPr id="6153" name="Line 112"/>
            <p:cNvSpPr>
              <a:spLocks noChangeShapeType="1"/>
            </p:cNvSpPr>
            <p:nvPr/>
          </p:nvSpPr>
          <p:spPr bwMode="auto">
            <a:xfrm>
              <a:off x="3779838" y="2997200"/>
              <a:ext cx="1871662" cy="215900"/>
            </a:xfrm>
            <a:prstGeom prst="line">
              <a:avLst/>
            </a:prstGeom>
            <a:noFill/>
            <a:ln w="9525">
              <a:solidFill>
                <a:schemeClr val="tx1"/>
              </a:solidFill>
              <a:round/>
              <a:headEnd/>
              <a:tailEnd type="triangle" w="med" len="med"/>
            </a:ln>
          </p:spPr>
          <p:txBody>
            <a:bodyPr/>
            <a:lstStyle/>
            <a:p>
              <a:endParaRPr lang="zh-CN" altLang="en-US"/>
            </a:p>
          </p:txBody>
        </p:sp>
        <p:sp>
          <p:nvSpPr>
            <p:cNvPr id="6154" name="Line 113"/>
            <p:cNvSpPr>
              <a:spLocks noChangeShapeType="1"/>
            </p:cNvSpPr>
            <p:nvPr/>
          </p:nvSpPr>
          <p:spPr bwMode="auto">
            <a:xfrm flipH="1">
              <a:off x="3779838" y="3284538"/>
              <a:ext cx="1871662" cy="504825"/>
            </a:xfrm>
            <a:prstGeom prst="line">
              <a:avLst/>
            </a:prstGeom>
            <a:noFill/>
            <a:ln w="9525">
              <a:solidFill>
                <a:schemeClr val="tx1"/>
              </a:solidFill>
              <a:round/>
              <a:headEnd/>
              <a:tailEnd type="triangle" w="med" len="med"/>
            </a:ln>
          </p:spPr>
          <p:txBody>
            <a:bodyPr/>
            <a:lstStyle/>
            <a:p>
              <a:endParaRPr lang="zh-CN" altLang="en-US"/>
            </a:p>
          </p:txBody>
        </p:sp>
        <p:sp>
          <p:nvSpPr>
            <p:cNvPr id="6155" name="Line 114"/>
            <p:cNvSpPr>
              <a:spLocks noChangeShapeType="1"/>
            </p:cNvSpPr>
            <p:nvPr/>
          </p:nvSpPr>
          <p:spPr bwMode="auto">
            <a:xfrm>
              <a:off x="3779838" y="3932238"/>
              <a:ext cx="1871662" cy="504825"/>
            </a:xfrm>
            <a:prstGeom prst="line">
              <a:avLst/>
            </a:prstGeom>
            <a:noFill/>
            <a:ln w="9525">
              <a:solidFill>
                <a:schemeClr val="tx1"/>
              </a:solidFill>
              <a:round/>
              <a:headEnd/>
              <a:tailEnd type="triangle" w="med" len="med"/>
            </a:ln>
          </p:spPr>
          <p:txBody>
            <a:bodyPr/>
            <a:lstStyle/>
            <a:p>
              <a:endParaRPr lang="zh-CN" altLang="en-US"/>
            </a:p>
          </p:txBody>
        </p:sp>
        <p:sp>
          <p:nvSpPr>
            <p:cNvPr id="6156" name="Line 115"/>
            <p:cNvSpPr>
              <a:spLocks noChangeShapeType="1"/>
            </p:cNvSpPr>
            <p:nvPr/>
          </p:nvSpPr>
          <p:spPr bwMode="auto">
            <a:xfrm flipH="1">
              <a:off x="3779838" y="4581525"/>
              <a:ext cx="1871662" cy="647700"/>
            </a:xfrm>
            <a:prstGeom prst="line">
              <a:avLst/>
            </a:prstGeom>
            <a:noFill/>
            <a:ln w="9525">
              <a:solidFill>
                <a:schemeClr val="tx1"/>
              </a:solidFill>
              <a:round/>
              <a:headEnd/>
              <a:tailEnd type="triangle" w="med" len="med"/>
            </a:ln>
          </p:spPr>
          <p:txBody>
            <a:bodyPr/>
            <a:lstStyle/>
            <a:p>
              <a:endParaRPr lang="zh-CN" altLang="en-US"/>
            </a:p>
          </p:txBody>
        </p:sp>
        <p:sp>
          <p:nvSpPr>
            <p:cNvPr id="6157" name="Text Box 116"/>
            <p:cNvSpPr txBox="1">
              <a:spLocks noChangeArrowheads="1"/>
            </p:cNvSpPr>
            <p:nvPr/>
          </p:nvSpPr>
          <p:spPr bwMode="auto">
            <a:xfrm rot="419686">
              <a:off x="4140200" y="2852738"/>
              <a:ext cx="1223963" cy="304800"/>
            </a:xfrm>
            <a:prstGeom prst="rect">
              <a:avLst/>
            </a:prstGeom>
            <a:noFill/>
            <a:ln w="9525">
              <a:noFill/>
              <a:miter lim="800000"/>
              <a:headEnd/>
              <a:tailEnd/>
            </a:ln>
          </p:spPr>
          <p:txBody>
            <a:bodyPr>
              <a:spAutoFit/>
            </a:bodyPr>
            <a:lstStyle/>
            <a:p>
              <a:pPr>
                <a:spcBef>
                  <a:spcPct val="50000"/>
                </a:spcBef>
              </a:pPr>
              <a:r>
                <a:rPr lang="zh-CN" altLang="en-US" sz="1400" dirty="0"/>
                <a:t>你好！</a:t>
              </a:r>
            </a:p>
          </p:txBody>
        </p:sp>
        <p:sp>
          <p:nvSpPr>
            <p:cNvPr id="6158" name="Text Box 117"/>
            <p:cNvSpPr txBox="1">
              <a:spLocks noChangeArrowheads="1"/>
            </p:cNvSpPr>
            <p:nvPr/>
          </p:nvSpPr>
          <p:spPr bwMode="auto">
            <a:xfrm rot="-883477">
              <a:off x="4206875" y="3246438"/>
              <a:ext cx="935038" cy="304800"/>
            </a:xfrm>
            <a:prstGeom prst="rect">
              <a:avLst/>
            </a:prstGeom>
            <a:noFill/>
            <a:ln w="9525">
              <a:noFill/>
              <a:miter lim="800000"/>
              <a:headEnd/>
              <a:tailEnd/>
            </a:ln>
          </p:spPr>
          <p:txBody>
            <a:bodyPr>
              <a:spAutoFit/>
            </a:bodyPr>
            <a:lstStyle/>
            <a:p>
              <a:pPr>
                <a:spcBef>
                  <a:spcPct val="50000"/>
                </a:spcBef>
              </a:pPr>
              <a:r>
                <a:rPr lang="zh-CN" altLang="en-US" sz="1400"/>
                <a:t>你好！</a:t>
              </a:r>
            </a:p>
          </p:txBody>
        </p:sp>
        <p:sp>
          <p:nvSpPr>
            <p:cNvPr id="6159" name="Text Box 118"/>
            <p:cNvSpPr txBox="1">
              <a:spLocks noChangeArrowheads="1"/>
            </p:cNvSpPr>
            <p:nvPr/>
          </p:nvSpPr>
          <p:spPr bwMode="auto">
            <a:xfrm rot="-1126612">
              <a:off x="4283075" y="4581525"/>
              <a:ext cx="1223963" cy="304800"/>
            </a:xfrm>
            <a:prstGeom prst="rect">
              <a:avLst/>
            </a:prstGeom>
            <a:noFill/>
            <a:ln w="9525">
              <a:noFill/>
              <a:miter lim="800000"/>
              <a:headEnd/>
              <a:tailEnd/>
            </a:ln>
          </p:spPr>
          <p:txBody>
            <a:bodyPr>
              <a:spAutoFit/>
            </a:bodyPr>
            <a:lstStyle/>
            <a:p>
              <a:pPr>
                <a:spcBef>
                  <a:spcPct val="50000"/>
                </a:spcBef>
              </a:pPr>
              <a:r>
                <a:rPr lang="en-US" altLang="zh-CN" sz="1400"/>
                <a:t>2:00</a:t>
              </a:r>
            </a:p>
          </p:txBody>
        </p:sp>
        <p:sp>
          <p:nvSpPr>
            <p:cNvPr id="6160" name="Text Box 119"/>
            <p:cNvSpPr txBox="1">
              <a:spLocks noChangeArrowheads="1"/>
            </p:cNvSpPr>
            <p:nvPr/>
          </p:nvSpPr>
          <p:spPr bwMode="auto">
            <a:xfrm rot="868817">
              <a:off x="4497388" y="3951288"/>
              <a:ext cx="1079500" cy="304800"/>
            </a:xfrm>
            <a:prstGeom prst="rect">
              <a:avLst/>
            </a:prstGeom>
            <a:noFill/>
            <a:ln w="9525">
              <a:noFill/>
              <a:miter lim="800000"/>
              <a:headEnd/>
              <a:tailEnd/>
            </a:ln>
          </p:spPr>
          <p:txBody>
            <a:bodyPr>
              <a:spAutoFit/>
            </a:bodyPr>
            <a:lstStyle/>
            <a:p>
              <a:pPr>
                <a:spcBef>
                  <a:spcPct val="50000"/>
                </a:spcBef>
              </a:pPr>
              <a:r>
                <a:rPr lang="zh-CN" altLang="en-US" sz="1400"/>
                <a:t>几点了？</a:t>
              </a:r>
            </a:p>
          </p:txBody>
        </p:sp>
        <p:sp>
          <p:nvSpPr>
            <p:cNvPr id="6161" name="Text Box 121"/>
            <p:cNvSpPr txBox="1">
              <a:spLocks noChangeArrowheads="1"/>
            </p:cNvSpPr>
            <p:nvPr/>
          </p:nvSpPr>
          <p:spPr bwMode="auto">
            <a:xfrm>
              <a:off x="3276600" y="2133600"/>
              <a:ext cx="719138" cy="304800"/>
            </a:xfrm>
            <a:prstGeom prst="rect">
              <a:avLst/>
            </a:prstGeom>
            <a:noFill/>
            <a:ln w="9525">
              <a:noFill/>
              <a:miter lim="800000"/>
              <a:headEnd/>
              <a:tailEnd/>
            </a:ln>
          </p:spPr>
          <p:txBody>
            <a:bodyPr>
              <a:spAutoFit/>
            </a:bodyPr>
            <a:lstStyle/>
            <a:p>
              <a:pPr>
                <a:spcBef>
                  <a:spcPct val="50000"/>
                </a:spcBef>
              </a:pPr>
              <a:r>
                <a:rPr lang="zh-CN" altLang="en-US" sz="1400"/>
                <a:t>学生甲</a:t>
              </a:r>
            </a:p>
          </p:txBody>
        </p:sp>
        <p:sp>
          <p:nvSpPr>
            <p:cNvPr id="6162" name="Text Box 122"/>
            <p:cNvSpPr txBox="1">
              <a:spLocks noChangeArrowheads="1"/>
            </p:cNvSpPr>
            <p:nvPr/>
          </p:nvSpPr>
          <p:spPr bwMode="auto">
            <a:xfrm>
              <a:off x="5148263" y="2133600"/>
              <a:ext cx="719137" cy="304800"/>
            </a:xfrm>
            <a:prstGeom prst="rect">
              <a:avLst/>
            </a:prstGeom>
            <a:noFill/>
            <a:ln w="9525">
              <a:noFill/>
              <a:miter lim="800000"/>
              <a:headEnd/>
              <a:tailEnd/>
            </a:ln>
          </p:spPr>
          <p:txBody>
            <a:bodyPr>
              <a:spAutoFit/>
            </a:bodyPr>
            <a:lstStyle/>
            <a:p>
              <a:pPr>
                <a:spcBef>
                  <a:spcPct val="50000"/>
                </a:spcBef>
              </a:pPr>
              <a:r>
                <a:rPr lang="zh-CN" altLang="en-US" sz="1400"/>
                <a:t>学生乙</a:t>
              </a:r>
            </a:p>
          </p:txBody>
        </p:sp>
      </p:grpSp>
      <p:pic>
        <p:nvPicPr>
          <p:cNvPr id="111" name="Picture 1029"/>
          <p:cNvPicPr>
            <a:picLocks noGrp="1" noChangeAspect="1" noChangeArrowheads="1"/>
          </p:cNvPicPr>
          <p:nvPr>
            <p:ph sz="half" idx="2"/>
          </p:nvPr>
        </p:nvPicPr>
        <p:blipFill>
          <a:blip r:embed="rId3" cstate="print"/>
          <a:srcRect/>
          <a:stretch>
            <a:fillRect/>
          </a:stretch>
        </p:blipFill>
        <p:spPr>
          <a:xfrm>
            <a:off x="192234" y="1772816"/>
            <a:ext cx="3695182" cy="2833974"/>
          </a:xfrm>
          <a:noFill/>
        </p:spPr>
      </p:pic>
      <p:sp>
        <p:nvSpPr>
          <p:cNvPr id="3" name="文本框 2">
            <a:extLst>
              <a:ext uri="{FF2B5EF4-FFF2-40B4-BE49-F238E27FC236}">
                <a16:creationId xmlns:a16="http://schemas.microsoft.com/office/drawing/2014/main" id="{46BA4434-5E7A-4EE4-B3CB-E3D2F27A5411}"/>
              </a:ext>
            </a:extLst>
          </p:cNvPr>
          <p:cNvSpPr txBox="1"/>
          <p:nvPr/>
        </p:nvSpPr>
        <p:spPr>
          <a:xfrm>
            <a:off x="323528" y="6459538"/>
            <a:ext cx="5849790" cy="369332"/>
          </a:xfrm>
          <a:prstGeom prst="rect">
            <a:avLst/>
          </a:prstGeom>
          <a:solidFill>
            <a:srgbClr val="FDFD5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zh-CN" altLang="en-US" dirty="0">
                <a:solidFill>
                  <a:srgbClr val="FF0000"/>
                </a:solidFill>
              </a:rPr>
              <a:t>本书的主要内容是网络的体系结构、协议栈及协议本身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CN" altLang="en-US"/>
              <a:t>举例（寄包裹）</a:t>
            </a:r>
          </a:p>
        </p:txBody>
      </p:sp>
      <p:sp>
        <p:nvSpPr>
          <p:cNvPr id="7171" name="Text Box 4"/>
          <p:cNvSpPr txBox="1">
            <a:spLocks noChangeArrowheads="1"/>
          </p:cNvSpPr>
          <p:nvPr/>
        </p:nvSpPr>
        <p:spPr bwMode="auto">
          <a:xfrm>
            <a:off x="827088" y="34290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封装</a:t>
            </a:r>
          </a:p>
        </p:txBody>
      </p:sp>
      <p:sp>
        <p:nvSpPr>
          <p:cNvPr id="7172" name="Text Box 5"/>
          <p:cNvSpPr>
            <a:spLocks noGrp="1" noChangeArrowheads="1"/>
          </p:cNvSpPr>
          <p:nvPr>
            <p:ph type="body" idx="1"/>
          </p:nvPr>
        </p:nvSpPr>
        <p:spPr>
          <a:xfrm>
            <a:off x="827088" y="3068638"/>
            <a:ext cx="1152525" cy="360362"/>
          </a:xfrm>
          <a:solidFill>
            <a:schemeClr val="accent2"/>
          </a:solidFill>
          <a:ln>
            <a:solidFill>
              <a:schemeClr val="folHlink"/>
            </a:solidFill>
          </a:ln>
        </p:spPr>
        <p:txBody>
          <a:bodyPr/>
          <a:lstStyle/>
          <a:p>
            <a:pPr eaLnBrk="1" hangingPunct="1">
              <a:lnSpc>
                <a:spcPct val="80000"/>
              </a:lnSpc>
              <a:buFont typeface="Wingdings" pitchFamily="2" charset="2"/>
              <a:buNone/>
            </a:pPr>
            <a:r>
              <a:rPr lang="zh-CN" altLang="en-US" sz="2400"/>
              <a:t>购物</a:t>
            </a:r>
          </a:p>
        </p:txBody>
      </p:sp>
      <p:sp>
        <p:nvSpPr>
          <p:cNvPr id="7173" name="Text Box 9"/>
          <p:cNvSpPr txBox="1">
            <a:spLocks noChangeArrowheads="1"/>
          </p:cNvSpPr>
          <p:nvPr/>
        </p:nvSpPr>
        <p:spPr bwMode="auto">
          <a:xfrm>
            <a:off x="827088" y="38608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邮寄</a:t>
            </a:r>
          </a:p>
        </p:txBody>
      </p:sp>
      <p:sp>
        <p:nvSpPr>
          <p:cNvPr id="7174" name="Text Box 10"/>
          <p:cNvSpPr txBox="1">
            <a:spLocks noChangeArrowheads="1"/>
          </p:cNvSpPr>
          <p:nvPr/>
        </p:nvSpPr>
        <p:spPr bwMode="auto">
          <a:xfrm>
            <a:off x="827088" y="42926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捆扎</a:t>
            </a:r>
          </a:p>
        </p:txBody>
      </p:sp>
      <p:sp>
        <p:nvSpPr>
          <p:cNvPr id="7175" name="Text Box 11"/>
          <p:cNvSpPr txBox="1">
            <a:spLocks noChangeArrowheads="1"/>
          </p:cNvSpPr>
          <p:nvPr/>
        </p:nvSpPr>
        <p:spPr bwMode="auto">
          <a:xfrm>
            <a:off x="827088" y="47244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运输</a:t>
            </a:r>
          </a:p>
        </p:txBody>
      </p:sp>
      <p:sp>
        <p:nvSpPr>
          <p:cNvPr id="7176" name="Text Box 12"/>
          <p:cNvSpPr txBox="1">
            <a:spLocks noChangeArrowheads="1"/>
          </p:cNvSpPr>
          <p:nvPr/>
        </p:nvSpPr>
        <p:spPr bwMode="auto">
          <a:xfrm>
            <a:off x="7380288" y="34290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拆封</a:t>
            </a:r>
          </a:p>
        </p:txBody>
      </p:sp>
      <p:sp>
        <p:nvSpPr>
          <p:cNvPr id="7177" name="Text Box 13"/>
          <p:cNvSpPr txBox="1">
            <a:spLocks noChangeArrowheads="1"/>
          </p:cNvSpPr>
          <p:nvPr/>
        </p:nvSpPr>
        <p:spPr bwMode="auto">
          <a:xfrm>
            <a:off x="7380288" y="3068638"/>
            <a:ext cx="1152525" cy="360362"/>
          </a:xfrm>
          <a:prstGeom prst="rect">
            <a:avLst/>
          </a:prstGeom>
          <a:solidFill>
            <a:schemeClr val="accent2"/>
          </a:solidFill>
          <a:ln w="9525">
            <a:solidFill>
              <a:schemeClr val="folHlink"/>
            </a:solidFill>
            <a:miter lim="800000"/>
            <a:headEnd/>
            <a:tailEnd/>
          </a:ln>
        </p:spPr>
        <p:txBody>
          <a:bodyPr/>
          <a:lstStyle/>
          <a:p>
            <a:pPr marL="342900" indent="-342900">
              <a:lnSpc>
                <a:spcPct val="80000"/>
              </a:lnSpc>
              <a:spcBef>
                <a:spcPct val="20000"/>
              </a:spcBef>
              <a:buClr>
                <a:schemeClr val="folHlink"/>
              </a:buClr>
              <a:buSzPct val="60000"/>
              <a:buFont typeface="Wingdings" pitchFamily="2" charset="2"/>
              <a:buNone/>
            </a:pPr>
            <a:r>
              <a:rPr lang="zh-CN" altLang="en-US" sz="2400"/>
              <a:t>使用</a:t>
            </a:r>
          </a:p>
        </p:txBody>
      </p:sp>
      <p:sp>
        <p:nvSpPr>
          <p:cNvPr id="7178" name="Text Box 14"/>
          <p:cNvSpPr txBox="1">
            <a:spLocks noChangeArrowheads="1"/>
          </p:cNvSpPr>
          <p:nvPr/>
        </p:nvSpPr>
        <p:spPr bwMode="auto">
          <a:xfrm>
            <a:off x="7380288" y="38608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取物</a:t>
            </a:r>
          </a:p>
        </p:txBody>
      </p:sp>
      <p:sp>
        <p:nvSpPr>
          <p:cNvPr id="7179" name="Text Box 15"/>
          <p:cNvSpPr txBox="1">
            <a:spLocks noChangeArrowheads="1"/>
          </p:cNvSpPr>
          <p:nvPr/>
        </p:nvSpPr>
        <p:spPr bwMode="auto">
          <a:xfrm>
            <a:off x="7380288" y="42926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拆包</a:t>
            </a:r>
          </a:p>
        </p:txBody>
      </p:sp>
      <p:sp>
        <p:nvSpPr>
          <p:cNvPr id="7180" name="Text Box 16"/>
          <p:cNvSpPr txBox="1">
            <a:spLocks noChangeArrowheads="1"/>
          </p:cNvSpPr>
          <p:nvPr/>
        </p:nvSpPr>
        <p:spPr bwMode="auto">
          <a:xfrm>
            <a:off x="7380288" y="47244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运输</a:t>
            </a:r>
          </a:p>
        </p:txBody>
      </p:sp>
      <p:sp>
        <p:nvSpPr>
          <p:cNvPr id="7181" name="Text Box 17"/>
          <p:cNvSpPr txBox="1">
            <a:spLocks noChangeArrowheads="1"/>
          </p:cNvSpPr>
          <p:nvPr/>
        </p:nvSpPr>
        <p:spPr bwMode="auto">
          <a:xfrm>
            <a:off x="2484438" y="47244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运输</a:t>
            </a:r>
          </a:p>
        </p:txBody>
      </p:sp>
      <p:sp>
        <p:nvSpPr>
          <p:cNvPr id="7182" name="Text Box 18"/>
          <p:cNvSpPr txBox="1">
            <a:spLocks noChangeArrowheads="1"/>
          </p:cNvSpPr>
          <p:nvPr/>
        </p:nvSpPr>
        <p:spPr bwMode="auto">
          <a:xfrm>
            <a:off x="5940425" y="4724400"/>
            <a:ext cx="1152525"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运输</a:t>
            </a:r>
          </a:p>
        </p:txBody>
      </p:sp>
      <p:sp>
        <p:nvSpPr>
          <p:cNvPr id="7183" name="Text Box 19"/>
          <p:cNvSpPr txBox="1">
            <a:spLocks noChangeArrowheads="1"/>
          </p:cNvSpPr>
          <p:nvPr/>
        </p:nvSpPr>
        <p:spPr bwMode="auto">
          <a:xfrm>
            <a:off x="3995738" y="4292600"/>
            <a:ext cx="863600"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拆包</a:t>
            </a:r>
          </a:p>
        </p:txBody>
      </p:sp>
      <p:sp>
        <p:nvSpPr>
          <p:cNvPr id="7184" name="Text Box 20"/>
          <p:cNvSpPr txBox="1">
            <a:spLocks noChangeArrowheads="1"/>
          </p:cNvSpPr>
          <p:nvPr/>
        </p:nvSpPr>
        <p:spPr bwMode="auto">
          <a:xfrm>
            <a:off x="3995738" y="4724400"/>
            <a:ext cx="863600"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运输</a:t>
            </a:r>
          </a:p>
        </p:txBody>
      </p:sp>
      <p:sp>
        <p:nvSpPr>
          <p:cNvPr id="7185" name="Text Box 21"/>
          <p:cNvSpPr txBox="1">
            <a:spLocks noChangeArrowheads="1"/>
          </p:cNvSpPr>
          <p:nvPr/>
        </p:nvSpPr>
        <p:spPr bwMode="auto">
          <a:xfrm>
            <a:off x="4859338" y="4292600"/>
            <a:ext cx="863600"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捆扎</a:t>
            </a:r>
          </a:p>
        </p:txBody>
      </p:sp>
      <p:sp>
        <p:nvSpPr>
          <p:cNvPr id="7186" name="Text Box 22"/>
          <p:cNvSpPr txBox="1">
            <a:spLocks noChangeArrowheads="1"/>
          </p:cNvSpPr>
          <p:nvPr/>
        </p:nvSpPr>
        <p:spPr bwMode="auto">
          <a:xfrm>
            <a:off x="4859338" y="4724400"/>
            <a:ext cx="863600" cy="466725"/>
          </a:xfrm>
          <a:prstGeom prst="rect">
            <a:avLst/>
          </a:prstGeom>
          <a:solidFill>
            <a:schemeClr val="accent2"/>
          </a:solidFill>
          <a:ln w="9525">
            <a:solidFill>
              <a:schemeClr val="folHlink"/>
            </a:solidFill>
            <a:miter lim="800000"/>
            <a:headEnd/>
            <a:tailEnd/>
          </a:ln>
        </p:spPr>
        <p:txBody>
          <a:bodyPr>
            <a:spAutoFit/>
          </a:bodyPr>
          <a:lstStyle/>
          <a:p>
            <a:pPr>
              <a:spcBef>
                <a:spcPct val="50000"/>
              </a:spcBef>
            </a:pPr>
            <a:r>
              <a:rPr lang="zh-CN" altLang="en-US" sz="2400"/>
              <a:t>运输</a:t>
            </a:r>
          </a:p>
        </p:txBody>
      </p:sp>
      <p:pic>
        <p:nvPicPr>
          <p:cNvPr id="7187" name="Picture 23" descr="j0233070"/>
          <p:cNvPicPr>
            <a:picLocks noChangeAspect="1" noChangeArrowheads="1"/>
          </p:cNvPicPr>
          <p:nvPr/>
        </p:nvPicPr>
        <p:blipFill>
          <a:blip r:embed="rId3" cstate="print"/>
          <a:srcRect/>
          <a:stretch>
            <a:fillRect/>
          </a:stretch>
        </p:blipFill>
        <p:spPr bwMode="auto">
          <a:xfrm>
            <a:off x="2124075" y="5516563"/>
            <a:ext cx="1511300" cy="598487"/>
          </a:xfrm>
          <a:prstGeom prst="rect">
            <a:avLst/>
          </a:prstGeom>
          <a:noFill/>
          <a:ln w="9525">
            <a:noFill/>
            <a:miter lim="800000"/>
            <a:headEnd/>
            <a:tailEnd/>
          </a:ln>
        </p:spPr>
      </p:pic>
      <p:pic>
        <p:nvPicPr>
          <p:cNvPr id="7188" name="Picture 25" descr="j0183328"/>
          <p:cNvPicPr>
            <a:picLocks noChangeAspect="1" noChangeArrowheads="1"/>
          </p:cNvPicPr>
          <p:nvPr/>
        </p:nvPicPr>
        <p:blipFill>
          <a:blip r:embed="rId4" cstate="print"/>
          <a:srcRect/>
          <a:stretch>
            <a:fillRect/>
          </a:stretch>
        </p:blipFill>
        <p:spPr bwMode="auto">
          <a:xfrm>
            <a:off x="5795963" y="5445125"/>
            <a:ext cx="1512887" cy="936625"/>
          </a:xfrm>
          <a:prstGeom prst="rect">
            <a:avLst/>
          </a:prstGeom>
          <a:noFill/>
          <a:ln w="9525">
            <a:noFill/>
            <a:miter lim="800000"/>
            <a:headEnd/>
            <a:tailEnd/>
          </a:ln>
        </p:spPr>
      </p:pic>
      <p:sp>
        <p:nvSpPr>
          <p:cNvPr id="7189" name="Line 26"/>
          <p:cNvSpPr>
            <a:spLocks noChangeShapeType="1"/>
          </p:cNvSpPr>
          <p:nvPr/>
        </p:nvSpPr>
        <p:spPr bwMode="auto">
          <a:xfrm>
            <a:off x="1979613" y="4941888"/>
            <a:ext cx="504825" cy="0"/>
          </a:xfrm>
          <a:prstGeom prst="line">
            <a:avLst/>
          </a:prstGeom>
          <a:noFill/>
          <a:ln w="9525">
            <a:solidFill>
              <a:schemeClr val="tx1"/>
            </a:solidFill>
            <a:round/>
            <a:headEnd/>
            <a:tailEnd type="triangle" w="med" len="med"/>
          </a:ln>
        </p:spPr>
        <p:txBody>
          <a:bodyPr/>
          <a:lstStyle/>
          <a:p>
            <a:endParaRPr lang="zh-CN" altLang="en-US"/>
          </a:p>
        </p:txBody>
      </p:sp>
      <p:sp>
        <p:nvSpPr>
          <p:cNvPr id="7190" name="Line 27"/>
          <p:cNvSpPr>
            <a:spLocks noChangeShapeType="1"/>
          </p:cNvSpPr>
          <p:nvPr/>
        </p:nvSpPr>
        <p:spPr bwMode="auto">
          <a:xfrm>
            <a:off x="3635375" y="4941888"/>
            <a:ext cx="360363" cy="0"/>
          </a:xfrm>
          <a:prstGeom prst="line">
            <a:avLst/>
          </a:prstGeom>
          <a:noFill/>
          <a:ln w="9525">
            <a:solidFill>
              <a:schemeClr val="tx1"/>
            </a:solidFill>
            <a:round/>
            <a:headEnd/>
            <a:tailEnd type="triangle" w="med" len="med"/>
          </a:ln>
        </p:spPr>
        <p:txBody>
          <a:bodyPr/>
          <a:lstStyle/>
          <a:p>
            <a:endParaRPr lang="zh-CN" altLang="en-US"/>
          </a:p>
        </p:txBody>
      </p:sp>
      <p:sp>
        <p:nvSpPr>
          <p:cNvPr id="7191" name="Line 28"/>
          <p:cNvSpPr>
            <a:spLocks noChangeShapeType="1"/>
          </p:cNvSpPr>
          <p:nvPr/>
        </p:nvSpPr>
        <p:spPr bwMode="auto">
          <a:xfrm>
            <a:off x="5724525" y="4941888"/>
            <a:ext cx="215900" cy="0"/>
          </a:xfrm>
          <a:prstGeom prst="line">
            <a:avLst/>
          </a:prstGeom>
          <a:noFill/>
          <a:ln w="9525">
            <a:solidFill>
              <a:schemeClr val="tx1"/>
            </a:solidFill>
            <a:round/>
            <a:headEnd/>
            <a:tailEnd type="triangle" w="med" len="med"/>
          </a:ln>
        </p:spPr>
        <p:txBody>
          <a:bodyPr/>
          <a:lstStyle/>
          <a:p>
            <a:endParaRPr lang="zh-CN" altLang="en-US"/>
          </a:p>
        </p:txBody>
      </p:sp>
      <p:sp>
        <p:nvSpPr>
          <p:cNvPr id="7192" name="Line 29"/>
          <p:cNvSpPr>
            <a:spLocks noChangeShapeType="1"/>
          </p:cNvSpPr>
          <p:nvPr/>
        </p:nvSpPr>
        <p:spPr bwMode="auto">
          <a:xfrm>
            <a:off x="7092950" y="4941888"/>
            <a:ext cx="287338" cy="0"/>
          </a:xfrm>
          <a:prstGeom prst="line">
            <a:avLst/>
          </a:prstGeom>
          <a:noFill/>
          <a:ln w="9525">
            <a:solidFill>
              <a:schemeClr val="tx1"/>
            </a:solidFill>
            <a:round/>
            <a:headEnd/>
            <a:tailEnd type="triangle" w="med" len="med"/>
          </a:ln>
        </p:spPr>
        <p:txBody>
          <a:bodyPr/>
          <a:lstStyle/>
          <a:p>
            <a:endParaRPr lang="zh-CN" altLang="en-US"/>
          </a:p>
        </p:txBody>
      </p:sp>
      <p:sp>
        <p:nvSpPr>
          <p:cNvPr id="7193" name="Text Box 30"/>
          <p:cNvSpPr txBox="1">
            <a:spLocks noChangeArrowheads="1"/>
          </p:cNvSpPr>
          <p:nvPr/>
        </p:nvSpPr>
        <p:spPr bwMode="auto">
          <a:xfrm>
            <a:off x="755650" y="2420938"/>
            <a:ext cx="1439863" cy="366712"/>
          </a:xfrm>
          <a:prstGeom prst="rect">
            <a:avLst/>
          </a:prstGeom>
          <a:noFill/>
          <a:ln w="9525">
            <a:noFill/>
            <a:miter lim="800000"/>
            <a:headEnd/>
            <a:tailEnd/>
          </a:ln>
        </p:spPr>
        <p:txBody>
          <a:bodyPr>
            <a:spAutoFit/>
          </a:bodyPr>
          <a:lstStyle/>
          <a:p>
            <a:pPr>
              <a:spcBef>
                <a:spcPct val="50000"/>
              </a:spcBef>
            </a:pPr>
            <a:r>
              <a:rPr lang="zh-CN" altLang="en-US"/>
              <a:t>发信人</a:t>
            </a:r>
          </a:p>
        </p:txBody>
      </p:sp>
      <p:sp>
        <p:nvSpPr>
          <p:cNvPr id="7194" name="Text Box 31"/>
          <p:cNvSpPr txBox="1">
            <a:spLocks noChangeArrowheads="1"/>
          </p:cNvSpPr>
          <p:nvPr/>
        </p:nvSpPr>
        <p:spPr bwMode="auto">
          <a:xfrm>
            <a:off x="7164388" y="2420938"/>
            <a:ext cx="1439862" cy="366712"/>
          </a:xfrm>
          <a:prstGeom prst="rect">
            <a:avLst/>
          </a:prstGeom>
          <a:noFill/>
          <a:ln w="9525">
            <a:noFill/>
            <a:miter lim="800000"/>
            <a:headEnd/>
            <a:tailEnd/>
          </a:ln>
        </p:spPr>
        <p:txBody>
          <a:bodyPr>
            <a:spAutoFit/>
          </a:bodyPr>
          <a:lstStyle/>
          <a:p>
            <a:pPr>
              <a:spcBef>
                <a:spcPct val="50000"/>
              </a:spcBef>
            </a:pPr>
            <a:r>
              <a:rPr lang="zh-CN" altLang="en-US"/>
              <a:t>收信人</a:t>
            </a:r>
          </a:p>
        </p:txBody>
      </p:sp>
      <p:sp>
        <p:nvSpPr>
          <p:cNvPr id="7195" name="Line 32"/>
          <p:cNvSpPr>
            <a:spLocks noChangeShapeType="1"/>
          </p:cNvSpPr>
          <p:nvPr/>
        </p:nvSpPr>
        <p:spPr bwMode="auto">
          <a:xfrm>
            <a:off x="468313" y="2997200"/>
            <a:ext cx="0" cy="2376488"/>
          </a:xfrm>
          <a:prstGeom prst="line">
            <a:avLst/>
          </a:prstGeom>
          <a:noFill/>
          <a:ln w="9525">
            <a:solidFill>
              <a:schemeClr val="tx1"/>
            </a:solidFill>
            <a:round/>
            <a:headEnd/>
            <a:tailEnd type="triangle" w="med" len="med"/>
          </a:ln>
        </p:spPr>
        <p:txBody>
          <a:bodyPr/>
          <a:lstStyle/>
          <a:p>
            <a:endParaRPr lang="zh-CN" altLang="en-US"/>
          </a:p>
        </p:txBody>
      </p:sp>
      <p:sp>
        <p:nvSpPr>
          <p:cNvPr id="7196" name="Line 33"/>
          <p:cNvSpPr>
            <a:spLocks noChangeShapeType="1"/>
          </p:cNvSpPr>
          <p:nvPr/>
        </p:nvSpPr>
        <p:spPr bwMode="auto">
          <a:xfrm flipV="1">
            <a:off x="8893175" y="2924175"/>
            <a:ext cx="0" cy="2665413"/>
          </a:xfrm>
          <a:prstGeom prst="line">
            <a:avLst/>
          </a:prstGeom>
          <a:noFill/>
          <a:ln w="9525">
            <a:solidFill>
              <a:schemeClr val="tx1"/>
            </a:solidFill>
            <a:round/>
            <a:headEnd/>
            <a:tailEnd type="triangle" w="med" len="med"/>
          </a:ln>
        </p:spPr>
        <p:txBody>
          <a:bodyPr/>
          <a:lstStyle/>
          <a:p>
            <a:endParaRPr lang="zh-CN" altLang="en-US"/>
          </a:p>
        </p:txBody>
      </p:sp>
      <p:sp>
        <p:nvSpPr>
          <p:cNvPr id="7197" name="Line 34"/>
          <p:cNvSpPr>
            <a:spLocks noChangeShapeType="1"/>
          </p:cNvSpPr>
          <p:nvPr/>
        </p:nvSpPr>
        <p:spPr bwMode="auto">
          <a:xfrm>
            <a:off x="2195513" y="3284538"/>
            <a:ext cx="5040312" cy="0"/>
          </a:xfrm>
          <a:prstGeom prst="line">
            <a:avLst/>
          </a:prstGeom>
          <a:noFill/>
          <a:ln w="9525">
            <a:solidFill>
              <a:schemeClr val="tx1"/>
            </a:solidFill>
            <a:prstDash val="dash"/>
            <a:round/>
            <a:headEnd/>
            <a:tailEnd type="triangle" w="med" len="med"/>
          </a:ln>
        </p:spPr>
        <p:txBody>
          <a:bodyPr/>
          <a:lstStyle/>
          <a:p>
            <a:endParaRPr lang="zh-CN" altLang="en-US"/>
          </a:p>
        </p:txBody>
      </p:sp>
      <p:sp>
        <p:nvSpPr>
          <p:cNvPr id="7198" name="Line 35"/>
          <p:cNvSpPr>
            <a:spLocks noChangeShapeType="1"/>
          </p:cNvSpPr>
          <p:nvPr/>
        </p:nvSpPr>
        <p:spPr bwMode="auto">
          <a:xfrm>
            <a:off x="2195513" y="3644900"/>
            <a:ext cx="5040312" cy="0"/>
          </a:xfrm>
          <a:prstGeom prst="line">
            <a:avLst/>
          </a:prstGeom>
          <a:noFill/>
          <a:ln w="9525">
            <a:solidFill>
              <a:schemeClr val="tx1"/>
            </a:solidFill>
            <a:prstDash val="dash"/>
            <a:round/>
            <a:headEnd/>
            <a:tailEnd type="triangle" w="med" len="med"/>
          </a:ln>
        </p:spPr>
        <p:txBody>
          <a:bodyPr/>
          <a:lstStyle/>
          <a:p>
            <a:endParaRPr lang="zh-CN" altLang="en-US"/>
          </a:p>
        </p:txBody>
      </p:sp>
      <p:sp>
        <p:nvSpPr>
          <p:cNvPr id="7199" name="Line 36"/>
          <p:cNvSpPr>
            <a:spLocks noChangeShapeType="1"/>
          </p:cNvSpPr>
          <p:nvPr/>
        </p:nvSpPr>
        <p:spPr bwMode="auto">
          <a:xfrm>
            <a:off x="2195513" y="4076700"/>
            <a:ext cx="5040312" cy="0"/>
          </a:xfrm>
          <a:prstGeom prst="line">
            <a:avLst/>
          </a:prstGeom>
          <a:noFill/>
          <a:ln w="9525">
            <a:solidFill>
              <a:schemeClr val="tx1"/>
            </a:solidFill>
            <a:prstDash val="dash"/>
            <a:round/>
            <a:headEnd/>
            <a:tailEnd type="triangle" w="med" len="med"/>
          </a:ln>
        </p:spPr>
        <p:txBody>
          <a:bodyPr/>
          <a:lstStyle/>
          <a:p>
            <a:endParaRPr lang="zh-CN" altLang="en-US"/>
          </a:p>
        </p:txBody>
      </p:sp>
      <p:sp>
        <p:nvSpPr>
          <p:cNvPr id="7200" name="Line 37"/>
          <p:cNvSpPr>
            <a:spLocks noChangeShapeType="1"/>
          </p:cNvSpPr>
          <p:nvPr/>
        </p:nvSpPr>
        <p:spPr bwMode="auto">
          <a:xfrm>
            <a:off x="2268538" y="4508500"/>
            <a:ext cx="1512887" cy="0"/>
          </a:xfrm>
          <a:prstGeom prst="line">
            <a:avLst/>
          </a:prstGeom>
          <a:noFill/>
          <a:ln w="9525">
            <a:solidFill>
              <a:schemeClr val="tx1"/>
            </a:solidFill>
            <a:prstDash val="dash"/>
            <a:round/>
            <a:headEnd/>
            <a:tailEnd type="triangle" w="med" len="med"/>
          </a:ln>
        </p:spPr>
        <p:txBody>
          <a:bodyPr/>
          <a:lstStyle/>
          <a:p>
            <a:endParaRPr lang="zh-CN" altLang="en-US"/>
          </a:p>
        </p:txBody>
      </p:sp>
      <p:sp>
        <p:nvSpPr>
          <p:cNvPr id="7201" name="Line 38"/>
          <p:cNvSpPr>
            <a:spLocks noChangeShapeType="1"/>
          </p:cNvSpPr>
          <p:nvPr/>
        </p:nvSpPr>
        <p:spPr bwMode="auto">
          <a:xfrm>
            <a:off x="5795963" y="4508500"/>
            <a:ext cx="1512887" cy="0"/>
          </a:xfrm>
          <a:prstGeom prst="line">
            <a:avLst/>
          </a:prstGeom>
          <a:noFill/>
          <a:ln w="9525">
            <a:solidFill>
              <a:schemeClr val="tx1"/>
            </a:solidFill>
            <a:prstDash val="dash"/>
            <a:round/>
            <a:headEnd/>
            <a:tailEnd type="triangle" w="med" len="med"/>
          </a:ln>
        </p:spPr>
        <p:txBody>
          <a:bodyPr/>
          <a:lstStyle/>
          <a:p>
            <a:endParaRPr lang="zh-CN" altLang="en-US"/>
          </a:p>
        </p:txBody>
      </p:sp>
      <p:sp>
        <p:nvSpPr>
          <p:cNvPr id="7202" name="Text Box 39"/>
          <p:cNvSpPr txBox="1">
            <a:spLocks noChangeArrowheads="1"/>
          </p:cNvSpPr>
          <p:nvPr/>
        </p:nvSpPr>
        <p:spPr bwMode="auto">
          <a:xfrm>
            <a:off x="4500563" y="2924175"/>
            <a:ext cx="935037" cy="366713"/>
          </a:xfrm>
          <a:prstGeom prst="rect">
            <a:avLst/>
          </a:prstGeom>
          <a:noFill/>
          <a:ln w="9525">
            <a:noFill/>
            <a:miter lim="800000"/>
            <a:headEnd/>
            <a:tailEnd/>
          </a:ln>
        </p:spPr>
        <p:txBody>
          <a:bodyPr>
            <a:spAutoFit/>
          </a:bodyPr>
          <a:lstStyle/>
          <a:p>
            <a:pPr>
              <a:spcBef>
                <a:spcPct val="50000"/>
              </a:spcBef>
            </a:pPr>
            <a:r>
              <a:rPr lang="zh-CN" altLang="en-US"/>
              <a:t>协议５</a:t>
            </a:r>
          </a:p>
        </p:txBody>
      </p:sp>
      <p:sp>
        <p:nvSpPr>
          <p:cNvPr id="7203" name="Text Box 40"/>
          <p:cNvSpPr txBox="1">
            <a:spLocks noChangeArrowheads="1"/>
          </p:cNvSpPr>
          <p:nvPr/>
        </p:nvSpPr>
        <p:spPr bwMode="auto">
          <a:xfrm>
            <a:off x="4500563" y="3284538"/>
            <a:ext cx="935037" cy="366712"/>
          </a:xfrm>
          <a:prstGeom prst="rect">
            <a:avLst/>
          </a:prstGeom>
          <a:noFill/>
          <a:ln w="9525">
            <a:noFill/>
            <a:miter lim="800000"/>
            <a:headEnd/>
            <a:tailEnd/>
          </a:ln>
        </p:spPr>
        <p:txBody>
          <a:bodyPr>
            <a:spAutoFit/>
          </a:bodyPr>
          <a:lstStyle/>
          <a:p>
            <a:pPr>
              <a:spcBef>
                <a:spcPct val="50000"/>
              </a:spcBef>
            </a:pPr>
            <a:r>
              <a:rPr lang="zh-CN" altLang="en-US"/>
              <a:t>协议４</a:t>
            </a:r>
          </a:p>
        </p:txBody>
      </p:sp>
      <p:sp>
        <p:nvSpPr>
          <p:cNvPr id="7204" name="Text Box 41"/>
          <p:cNvSpPr txBox="1">
            <a:spLocks noChangeArrowheads="1"/>
          </p:cNvSpPr>
          <p:nvPr/>
        </p:nvSpPr>
        <p:spPr bwMode="auto">
          <a:xfrm>
            <a:off x="4500563" y="3644900"/>
            <a:ext cx="935037" cy="366713"/>
          </a:xfrm>
          <a:prstGeom prst="rect">
            <a:avLst/>
          </a:prstGeom>
          <a:noFill/>
          <a:ln w="9525">
            <a:noFill/>
            <a:miter lim="800000"/>
            <a:headEnd/>
            <a:tailEnd/>
          </a:ln>
        </p:spPr>
        <p:txBody>
          <a:bodyPr>
            <a:spAutoFit/>
          </a:bodyPr>
          <a:lstStyle/>
          <a:p>
            <a:pPr>
              <a:spcBef>
                <a:spcPct val="50000"/>
              </a:spcBef>
            </a:pPr>
            <a:r>
              <a:rPr lang="zh-CN" altLang="en-US"/>
              <a:t>协议３</a:t>
            </a:r>
          </a:p>
        </p:txBody>
      </p:sp>
      <p:sp>
        <p:nvSpPr>
          <p:cNvPr id="7205" name="Text Box 42"/>
          <p:cNvSpPr txBox="1">
            <a:spLocks noChangeArrowheads="1"/>
          </p:cNvSpPr>
          <p:nvPr/>
        </p:nvSpPr>
        <p:spPr bwMode="auto">
          <a:xfrm>
            <a:off x="2555875" y="4149725"/>
            <a:ext cx="935038" cy="366713"/>
          </a:xfrm>
          <a:prstGeom prst="rect">
            <a:avLst/>
          </a:prstGeom>
          <a:noFill/>
          <a:ln w="9525">
            <a:noFill/>
            <a:miter lim="800000"/>
            <a:headEnd/>
            <a:tailEnd/>
          </a:ln>
        </p:spPr>
        <p:txBody>
          <a:bodyPr>
            <a:spAutoFit/>
          </a:bodyPr>
          <a:lstStyle/>
          <a:p>
            <a:pPr>
              <a:spcBef>
                <a:spcPct val="50000"/>
              </a:spcBef>
            </a:pPr>
            <a:r>
              <a:rPr lang="zh-CN" altLang="en-US"/>
              <a:t>协议２</a:t>
            </a:r>
          </a:p>
        </p:txBody>
      </p:sp>
      <p:sp>
        <p:nvSpPr>
          <p:cNvPr id="7206" name="Text Box 43"/>
          <p:cNvSpPr txBox="1">
            <a:spLocks noChangeArrowheads="1"/>
          </p:cNvSpPr>
          <p:nvPr/>
        </p:nvSpPr>
        <p:spPr bwMode="auto">
          <a:xfrm>
            <a:off x="1763713" y="5084763"/>
            <a:ext cx="935037" cy="366712"/>
          </a:xfrm>
          <a:prstGeom prst="rect">
            <a:avLst/>
          </a:prstGeom>
          <a:noFill/>
          <a:ln w="9525">
            <a:noFill/>
            <a:miter lim="800000"/>
            <a:headEnd/>
            <a:tailEnd/>
          </a:ln>
        </p:spPr>
        <p:txBody>
          <a:bodyPr>
            <a:spAutoFit/>
          </a:bodyPr>
          <a:lstStyle/>
          <a:p>
            <a:pPr>
              <a:spcBef>
                <a:spcPct val="50000"/>
              </a:spcBef>
            </a:pPr>
            <a:r>
              <a:rPr lang="zh-CN" altLang="en-US"/>
              <a:t>协议１</a:t>
            </a:r>
          </a:p>
        </p:txBody>
      </p:sp>
      <p:sp>
        <p:nvSpPr>
          <p:cNvPr id="7207" name="Text Box 44"/>
          <p:cNvSpPr txBox="1">
            <a:spLocks noChangeArrowheads="1"/>
          </p:cNvSpPr>
          <p:nvPr/>
        </p:nvSpPr>
        <p:spPr bwMode="auto">
          <a:xfrm>
            <a:off x="2627313" y="5157788"/>
            <a:ext cx="792162" cy="366712"/>
          </a:xfrm>
          <a:prstGeom prst="rect">
            <a:avLst/>
          </a:prstGeom>
          <a:noFill/>
          <a:ln w="9525">
            <a:noFill/>
            <a:miter lim="800000"/>
            <a:headEnd/>
            <a:tailEnd/>
          </a:ln>
        </p:spPr>
        <p:txBody>
          <a:bodyPr>
            <a:spAutoFit/>
          </a:bodyPr>
          <a:lstStyle/>
          <a:p>
            <a:pPr>
              <a:spcBef>
                <a:spcPct val="50000"/>
              </a:spcBef>
            </a:pPr>
            <a:r>
              <a:rPr lang="zh-CN" altLang="en-US"/>
              <a:t>空运</a:t>
            </a:r>
          </a:p>
        </p:txBody>
      </p:sp>
      <p:sp>
        <p:nvSpPr>
          <p:cNvPr id="7208" name="Text Box 45"/>
          <p:cNvSpPr txBox="1">
            <a:spLocks noChangeArrowheads="1"/>
          </p:cNvSpPr>
          <p:nvPr/>
        </p:nvSpPr>
        <p:spPr bwMode="auto">
          <a:xfrm>
            <a:off x="6011863" y="5229225"/>
            <a:ext cx="792162" cy="366713"/>
          </a:xfrm>
          <a:prstGeom prst="rect">
            <a:avLst/>
          </a:prstGeom>
          <a:noFill/>
          <a:ln w="9525">
            <a:noFill/>
            <a:miter lim="800000"/>
            <a:headEnd/>
            <a:tailEnd/>
          </a:ln>
        </p:spPr>
        <p:txBody>
          <a:bodyPr>
            <a:spAutoFit/>
          </a:bodyPr>
          <a:lstStyle/>
          <a:p>
            <a:pPr>
              <a:spcBef>
                <a:spcPct val="50000"/>
              </a:spcBef>
            </a:pPr>
            <a:r>
              <a:rPr lang="zh-CN" altLang="en-US"/>
              <a:t>陆运</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50938" y="304800"/>
            <a:ext cx="7793037" cy="1371600"/>
          </a:xfrm>
        </p:spPr>
        <p:txBody>
          <a:bodyPr/>
          <a:lstStyle/>
          <a:p>
            <a:pPr eaLnBrk="1" hangingPunct="1"/>
            <a:r>
              <a:rPr lang="en-US" altLang="zh-CN" b="1" dirty="0"/>
              <a:t>2.2</a:t>
            </a:r>
            <a:r>
              <a:rPr lang="zh-CN" altLang="en-US" b="1" dirty="0"/>
              <a:t>网络体系结构</a:t>
            </a:r>
            <a:br>
              <a:rPr lang="zh-CN" altLang="en-US" b="1" dirty="0"/>
            </a:br>
            <a:r>
              <a:rPr lang="en-US" altLang="zh-CN" b="1" dirty="0">
                <a:latin typeface="Arial" charset="0"/>
              </a:rPr>
              <a:t>——</a:t>
            </a:r>
            <a:r>
              <a:rPr lang="zh-CN" altLang="en-US" sz="3200" b="1" dirty="0"/>
              <a:t>层和协议的集合</a:t>
            </a:r>
          </a:p>
        </p:txBody>
      </p:sp>
      <p:sp>
        <p:nvSpPr>
          <p:cNvPr id="8195" name="Rectangle 3"/>
          <p:cNvSpPr>
            <a:spLocks noGrp="1" noChangeArrowheads="1"/>
          </p:cNvSpPr>
          <p:nvPr>
            <p:ph type="body" sz="half" idx="1"/>
          </p:nvPr>
        </p:nvSpPr>
        <p:spPr>
          <a:xfrm>
            <a:off x="107950" y="1916113"/>
            <a:ext cx="8856663" cy="4537075"/>
          </a:xfrm>
        </p:spPr>
        <p:txBody>
          <a:bodyPr/>
          <a:lstStyle/>
          <a:p>
            <a:pPr eaLnBrk="1" hangingPunct="1"/>
            <a:r>
              <a:rPr lang="zh-CN" altLang="en-US" sz="2400" b="1" dirty="0"/>
              <a:t>协议体系</a:t>
            </a:r>
            <a:r>
              <a:rPr lang="en-US" altLang="zh-CN" sz="2400" b="1" dirty="0"/>
              <a:t>(protocol architecture)</a:t>
            </a:r>
          </a:p>
          <a:p>
            <a:pPr lvl="1" eaLnBrk="1" hangingPunct="1"/>
            <a:r>
              <a:rPr lang="zh-CN" altLang="en-US" sz="2000" dirty="0"/>
              <a:t>网络协议：是指通信双方（或多方）关于如何进行通信的一种</a:t>
            </a:r>
            <a:r>
              <a:rPr lang="zh-CN" altLang="en-US" sz="2000" b="1" dirty="0"/>
              <a:t>约定</a:t>
            </a:r>
            <a:r>
              <a:rPr lang="en-US" altLang="zh-CN" sz="2000" baseline="30000" dirty="0"/>
              <a:t>[1]</a:t>
            </a:r>
            <a:r>
              <a:rPr lang="zh-CN" altLang="en-US" sz="2000" dirty="0"/>
              <a:t>。</a:t>
            </a:r>
          </a:p>
          <a:p>
            <a:pPr lvl="1" eaLnBrk="1" hangingPunct="1"/>
            <a:r>
              <a:rPr lang="zh-CN" altLang="en-US" sz="2000" dirty="0"/>
              <a:t>协议分层：为了</a:t>
            </a:r>
            <a:r>
              <a:rPr lang="zh-CN" altLang="en-US" sz="2000" b="1" dirty="0"/>
              <a:t>降低</a:t>
            </a:r>
            <a:r>
              <a:rPr lang="zh-CN" altLang="en-US" sz="2000" dirty="0"/>
              <a:t>设计的</a:t>
            </a:r>
            <a:r>
              <a:rPr lang="zh-CN" altLang="en-US" sz="2000" b="1" dirty="0"/>
              <a:t>复杂度</a:t>
            </a:r>
            <a:r>
              <a:rPr lang="zh-CN" altLang="en-US" sz="2000" dirty="0"/>
              <a:t>，增加网络的</a:t>
            </a:r>
            <a:r>
              <a:rPr lang="zh-CN" altLang="en-US" sz="2000" b="1" dirty="0"/>
              <a:t>可扩展性</a:t>
            </a:r>
            <a:r>
              <a:rPr lang="zh-CN" altLang="en-US" sz="2000" dirty="0"/>
              <a:t>，具有概念化、结构化的优点，有利于新业务的导入。</a:t>
            </a:r>
          </a:p>
          <a:p>
            <a:pPr eaLnBrk="1" hangingPunct="1"/>
            <a:r>
              <a:rPr lang="zh-CN" altLang="en-US" sz="2400" b="1" dirty="0"/>
              <a:t>分层的原则：</a:t>
            </a:r>
          </a:p>
          <a:p>
            <a:pPr lvl="1" eaLnBrk="1" hangingPunct="1"/>
            <a:r>
              <a:rPr lang="zh-CN" altLang="en-US" sz="2000" dirty="0"/>
              <a:t>将相似的功能集中在同一层内，必要时可将层的功能再分成子块，层数不宜过多，以避免层间接口的</a:t>
            </a:r>
            <a:r>
              <a:rPr lang="zh-CN" altLang="en-US" sz="2000" b="1" dirty="0"/>
              <a:t>开销</a:t>
            </a:r>
            <a:r>
              <a:rPr lang="zh-CN" altLang="en-US" sz="2000" dirty="0"/>
              <a:t>变大。</a:t>
            </a:r>
          </a:p>
          <a:p>
            <a:pPr lvl="1" eaLnBrk="1" hangingPunct="1"/>
            <a:r>
              <a:rPr lang="zh-CN" altLang="en-US" sz="2000" dirty="0"/>
              <a:t>当功能差别较大时应分层处理。</a:t>
            </a:r>
          </a:p>
          <a:p>
            <a:pPr lvl="1" eaLnBrk="1" hangingPunct="1"/>
            <a:r>
              <a:rPr lang="zh-CN" altLang="en-US" sz="2000" dirty="0"/>
              <a:t>各层只对相邻的上下层定义接口。</a:t>
            </a:r>
          </a:p>
          <a:p>
            <a:pPr eaLnBrk="1" hangingPunct="1"/>
            <a:r>
              <a:rPr lang="zh-CN" altLang="en-US" sz="2400" b="1" dirty="0"/>
              <a:t>协议栈（</a:t>
            </a:r>
            <a:r>
              <a:rPr lang="en-US" altLang="zh-CN" sz="2400" b="1" dirty="0"/>
              <a:t>protocol stack)</a:t>
            </a:r>
            <a:r>
              <a:rPr lang="zh-CN" altLang="en-US" sz="2400" b="1" dirty="0"/>
              <a:t>：</a:t>
            </a:r>
            <a:r>
              <a:rPr lang="zh-CN" altLang="en-US" sz="2400" dirty="0"/>
              <a:t>一个特定的系统所使用的一组协议（每一层一个或几个协议），网络协议图（</a:t>
            </a:r>
            <a:r>
              <a:rPr lang="zh-CN" altLang="en-US" sz="2400" dirty="0">
                <a:hlinkClick r:id="rId3" action="ppaction://hlinkfile"/>
              </a:rPr>
              <a:t>参见其它文件</a:t>
            </a:r>
            <a:r>
              <a:rPr lang="zh-CN" altLang="en-US" sz="2400" dirty="0"/>
              <a:t>）</a:t>
            </a:r>
          </a:p>
          <a:p>
            <a:pPr eaLnBrk="1" hangingPunct="1"/>
            <a:endParaRPr lang="en-US" altLang="zh-CN"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p:cNvSpPr>
            <a:spLocks noGrp="1" noChangeArrowheads="1"/>
          </p:cNvSpPr>
          <p:nvPr>
            <p:ph type="title"/>
          </p:nvPr>
        </p:nvSpPr>
        <p:spPr/>
        <p:txBody>
          <a:bodyPr/>
          <a:lstStyle/>
          <a:p>
            <a:pPr eaLnBrk="1" hangingPunct="1"/>
            <a:r>
              <a:rPr lang="en-US" altLang="zh-CN" b="1" dirty="0"/>
              <a:t>2.2</a:t>
            </a:r>
            <a:r>
              <a:rPr lang="zh-CN" altLang="en-US" b="1" dirty="0"/>
              <a:t>网络体系结构</a:t>
            </a:r>
            <a:br>
              <a:rPr lang="zh-CN" altLang="en-US" b="1" dirty="0"/>
            </a:br>
            <a:r>
              <a:rPr lang="en-US" altLang="zh-CN" b="1" dirty="0">
                <a:latin typeface="Arial" charset="0"/>
              </a:rPr>
              <a:t>——</a:t>
            </a:r>
            <a:r>
              <a:rPr lang="zh-CN" altLang="en-US" sz="3200" b="1" dirty="0"/>
              <a:t>层和协议的集合</a:t>
            </a:r>
          </a:p>
        </p:txBody>
      </p:sp>
      <p:sp>
        <p:nvSpPr>
          <p:cNvPr id="9219" name="Rectangle 1027"/>
          <p:cNvSpPr>
            <a:spLocks noGrp="1" noChangeArrowheads="1"/>
          </p:cNvSpPr>
          <p:nvPr>
            <p:ph type="body" sz="half" idx="1"/>
          </p:nvPr>
        </p:nvSpPr>
        <p:spPr>
          <a:xfrm>
            <a:off x="179513" y="2133600"/>
            <a:ext cx="2736726" cy="1724028"/>
          </a:xfrm>
        </p:spPr>
        <p:txBody>
          <a:bodyPr/>
          <a:lstStyle/>
          <a:p>
            <a:pPr eaLnBrk="1" hangingPunct="1">
              <a:buNone/>
            </a:pPr>
            <a:r>
              <a:rPr lang="zh-CN" altLang="en-US" sz="2000" b="1" dirty="0">
                <a:solidFill>
                  <a:srgbClr val="FF0000"/>
                </a:solidFill>
              </a:rPr>
              <a:t>参考模型的核心：</a:t>
            </a:r>
            <a:endParaRPr lang="en-US" altLang="zh-CN" sz="2000" b="1" dirty="0">
              <a:solidFill>
                <a:srgbClr val="FF0000"/>
              </a:solidFill>
            </a:endParaRPr>
          </a:p>
          <a:p>
            <a:pPr eaLnBrk="1" hangingPunct="1"/>
            <a:r>
              <a:rPr lang="zh-CN" altLang="en-US" sz="2000" b="1" dirty="0"/>
              <a:t>服务</a:t>
            </a:r>
            <a:r>
              <a:rPr lang="en-US" altLang="zh-CN" sz="2000" b="1" dirty="0"/>
              <a:t>(service)</a:t>
            </a:r>
          </a:p>
          <a:p>
            <a:pPr eaLnBrk="1" hangingPunct="1"/>
            <a:r>
              <a:rPr lang="zh-CN" altLang="en-US" sz="2000" b="1" dirty="0"/>
              <a:t>接口（</a:t>
            </a:r>
            <a:r>
              <a:rPr lang="en-US" altLang="zh-CN" sz="2000" b="1" dirty="0"/>
              <a:t>interface)</a:t>
            </a:r>
          </a:p>
          <a:p>
            <a:pPr eaLnBrk="1" hangingPunct="1"/>
            <a:r>
              <a:rPr lang="zh-CN" altLang="en-US" sz="2000" b="1" dirty="0"/>
              <a:t>协议</a:t>
            </a:r>
            <a:r>
              <a:rPr lang="en-US" altLang="zh-CN" sz="2000" b="1" dirty="0"/>
              <a:t>(protocol)</a:t>
            </a:r>
          </a:p>
        </p:txBody>
      </p:sp>
      <p:pic>
        <p:nvPicPr>
          <p:cNvPr id="9220" name="Picture 1029"/>
          <p:cNvPicPr>
            <a:picLocks noGrp="1" noChangeAspect="1" noChangeArrowheads="1"/>
          </p:cNvPicPr>
          <p:nvPr>
            <p:ph sz="half" idx="2"/>
          </p:nvPr>
        </p:nvPicPr>
        <p:blipFill>
          <a:blip r:embed="rId3" cstate="print"/>
          <a:srcRect/>
          <a:stretch>
            <a:fillRect/>
          </a:stretch>
        </p:blipFill>
        <p:spPr>
          <a:xfrm>
            <a:off x="2700338" y="1916113"/>
            <a:ext cx="6443662" cy="4941887"/>
          </a:xfrm>
          <a:noFill/>
        </p:spPr>
      </p:pic>
      <p:sp>
        <p:nvSpPr>
          <p:cNvPr id="6" name="矩形 5"/>
          <p:cNvSpPr/>
          <p:nvPr/>
        </p:nvSpPr>
        <p:spPr>
          <a:xfrm>
            <a:off x="7786710" y="2214554"/>
            <a:ext cx="1285884"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p:cNvGrpSpPr/>
          <p:nvPr/>
        </p:nvGrpSpPr>
        <p:grpSpPr>
          <a:xfrm>
            <a:off x="3357554" y="1571612"/>
            <a:ext cx="2143140" cy="4714908"/>
            <a:chOff x="3357554" y="1571612"/>
            <a:chExt cx="2143140" cy="4714908"/>
          </a:xfrm>
        </p:grpSpPr>
        <p:sp>
          <p:nvSpPr>
            <p:cNvPr id="5" name="矩形 4"/>
            <p:cNvSpPr/>
            <p:nvPr/>
          </p:nvSpPr>
          <p:spPr>
            <a:xfrm>
              <a:off x="3786182" y="2214554"/>
              <a:ext cx="1714512"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Picture 23"/>
            <p:cNvPicPr>
              <a:picLocks noChangeAspect="1" noChangeArrowheads="1"/>
            </p:cNvPicPr>
            <p:nvPr/>
          </p:nvPicPr>
          <p:blipFill>
            <a:blip r:embed="rId4" cstate="print"/>
            <a:srcRect/>
            <a:stretch>
              <a:fillRect/>
            </a:stretch>
          </p:blipFill>
          <p:spPr bwMode="auto">
            <a:xfrm>
              <a:off x="3357554" y="1571612"/>
              <a:ext cx="846138" cy="915987"/>
            </a:xfrm>
            <a:prstGeom prst="rect">
              <a:avLst/>
            </a:prstGeom>
            <a:noFill/>
            <a:ln w="12700">
              <a:noFill/>
              <a:miter lim="800000"/>
              <a:headEnd/>
              <a:tailEnd/>
            </a:ln>
          </p:spPr>
        </p:pic>
      </p:grpSp>
      <p:pic>
        <p:nvPicPr>
          <p:cNvPr id="8" name="Picture 23"/>
          <p:cNvPicPr>
            <a:picLocks noChangeAspect="1" noChangeArrowheads="1"/>
          </p:cNvPicPr>
          <p:nvPr/>
        </p:nvPicPr>
        <p:blipFill>
          <a:blip r:embed="rId4" cstate="print"/>
          <a:srcRect/>
          <a:stretch>
            <a:fillRect/>
          </a:stretch>
        </p:blipFill>
        <p:spPr bwMode="auto">
          <a:xfrm>
            <a:off x="7286644" y="1428736"/>
            <a:ext cx="846138" cy="915987"/>
          </a:xfrm>
          <a:prstGeom prst="rect">
            <a:avLst/>
          </a:prstGeom>
          <a:noFill/>
          <a:ln w="12700">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Grp="1" noChangeArrowheads="1"/>
          </p:cNvSpPr>
          <p:nvPr>
            <p:ph type="title"/>
          </p:nvPr>
        </p:nvSpPr>
        <p:spPr/>
        <p:txBody>
          <a:bodyPr/>
          <a:lstStyle/>
          <a:p>
            <a:pPr eaLnBrk="1" hangingPunct="1"/>
            <a:r>
              <a:rPr lang="en-US" altLang="zh-CN" dirty="0"/>
              <a:t>2.2</a:t>
            </a:r>
            <a:r>
              <a:rPr lang="zh-CN" altLang="en-US" b="1" dirty="0"/>
              <a:t>网络体系结构</a:t>
            </a:r>
            <a:br>
              <a:rPr lang="zh-CN" altLang="en-US" b="1" dirty="0"/>
            </a:br>
            <a:r>
              <a:rPr lang="en-US" altLang="zh-CN" b="1" dirty="0">
                <a:latin typeface="Arial" charset="0"/>
              </a:rPr>
              <a:t>——</a:t>
            </a:r>
            <a:r>
              <a:rPr lang="zh-CN" altLang="en-US" sz="3200" b="1" dirty="0"/>
              <a:t>层和协议的集合</a:t>
            </a:r>
          </a:p>
        </p:txBody>
      </p:sp>
      <p:pic>
        <p:nvPicPr>
          <p:cNvPr id="12292" name="Picture 1029"/>
          <p:cNvPicPr>
            <a:picLocks noGrp="1" noChangeAspect="1" noChangeArrowheads="1"/>
          </p:cNvPicPr>
          <p:nvPr>
            <p:ph sz="half" idx="2"/>
          </p:nvPr>
        </p:nvPicPr>
        <p:blipFill>
          <a:blip r:embed="rId2" cstate="print"/>
          <a:srcRect/>
          <a:stretch>
            <a:fillRect/>
          </a:stretch>
        </p:blipFill>
        <p:spPr>
          <a:xfrm>
            <a:off x="2700338" y="1916113"/>
            <a:ext cx="6443662" cy="4941887"/>
          </a:xfrm>
          <a:noFill/>
        </p:spPr>
      </p:pic>
      <p:sp>
        <p:nvSpPr>
          <p:cNvPr id="12293" name="AutoShape 1035"/>
          <p:cNvSpPr>
            <a:spLocks noChangeArrowheads="1"/>
          </p:cNvSpPr>
          <p:nvPr/>
        </p:nvSpPr>
        <p:spPr bwMode="auto">
          <a:xfrm>
            <a:off x="323850" y="5157788"/>
            <a:ext cx="2303463" cy="1090612"/>
          </a:xfrm>
          <a:prstGeom prst="wedgeRectCallout">
            <a:avLst>
              <a:gd name="adj1" fmla="val 137042"/>
              <a:gd name="adj2" fmla="val -175472"/>
            </a:avLst>
          </a:prstGeom>
          <a:solidFill>
            <a:schemeClr val="accent1"/>
          </a:solidFill>
          <a:ln w="9525">
            <a:solidFill>
              <a:schemeClr val="tx1"/>
            </a:solidFill>
            <a:miter lim="800000"/>
            <a:headEnd/>
            <a:tailEnd/>
          </a:ln>
        </p:spPr>
        <p:txBody>
          <a:bodyPr/>
          <a:lstStyle/>
          <a:p>
            <a:r>
              <a:rPr lang="zh-CN" altLang="en-US"/>
              <a:t>相邻上下层之间都有接口，接口定义下层向上层提供的服务。</a:t>
            </a:r>
          </a:p>
        </p:txBody>
      </p:sp>
      <p:grpSp>
        <p:nvGrpSpPr>
          <p:cNvPr id="6" name="组合 5"/>
          <p:cNvGrpSpPr/>
          <p:nvPr/>
        </p:nvGrpSpPr>
        <p:grpSpPr>
          <a:xfrm>
            <a:off x="3357554" y="1571612"/>
            <a:ext cx="2143140" cy="4714908"/>
            <a:chOff x="3357554" y="1571612"/>
            <a:chExt cx="2143140" cy="4714908"/>
          </a:xfrm>
        </p:grpSpPr>
        <p:sp>
          <p:nvSpPr>
            <p:cNvPr id="8" name="矩形 7"/>
            <p:cNvSpPr/>
            <p:nvPr/>
          </p:nvSpPr>
          <p:spPr>
            <a:xfrm>
              <a:off x="3786182" y="2214554"/>
              <a:ext cx="1714512"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Picture 23"/>
            <p:cNvPicPr>
              <a:picLocks noChangeAspect="1" noChangeArrowheads="1"/>
            </p:cNvPicPr>
            <p:nvPr/>
          </p:nvPicPr>
          <p:blipFill>
            <a:blip r:embed="rId3" cstate="print"/>
            <a:srcRect/>
            <a:stretch>
              <a:fillRect/>
            </a:stretch>
          </p:blipFill>
          <p:spPr bwMode="auto">
            <a:xfrm>
              <a:off x="3357554" y="1571612"/>
              <a:ext cx="846138" cy="915987"/>
            </a:xfrm>
            <a:prstGeom prst="rect">
              <a:avLst/>
            </a:prstGeom>
            <a:noFill/>
            <a:ln w="12700">
              <a:noFill/>
              <a:miter lim="800000"/>
              <a:headEnd/>
              <a:tailEnd/>
            </a:ln>
          </p:spPr>
        </p:pic>
      </p:grpSp>
      <p:grpSp>
        <p:nvGrpSpPr>
          <p:cNvPr id="10" name="组合 9"/>
          <p:cNvGrpSpPr/>
          <p:nvPr/>
        </p:nvGrpSpPr>
        <p:grpSpPr>
          <a:xfrm>
            <a:off x="7358082" y="1571612"/>
            <a:ext cx="1714512" cy="4714908"/>
            <a:chOff x="3357554" y="1571612"/>
            <a:chExt cx="2143140" cy="4714908"/>
          </a:xfrm>
        </p:grpSpPr>
        <p:sp>
          <p:nvSpPr>
            <p:cNvPr id="11" name="矩形 10"/>
            <p:cNvSpPr/>
            <p:nvPr/>
          </p:nvSpPr>
          <p:spPr>
            <a:xfrm>
              <a:off x="3786182" y="2214554"/>
              <a:ext cx="1714512"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Picture 23"/>
            <p:cNvPicPr>
              <a:picLocks noChangeAspect="1" noChangeArrowheads="1"/>
            </p:cNvPicPr>
            <p:nvPr/>
          </p:nvPicPr>
          <p:blipFill>
            <a:blip r:embed="rId3" cstate="print"/>
            <a:srcRect/>
            <a:stretch>
              <a:fillRect/>
            </a:stretch>
          </p:blipFill>
          <p:spPr bwMode="auto">
            <a:xfrm>
              <a:off x="3357554" y="1571612"/>
              <a:ext cx="846138" cy="915987"/>
            </a:xfrm>
            <a:prstGeom prst="rect">
              <a:avLst/>
            </a:prstGeom>
            <a:noFill/>
            <a:ln w="12700">
              <a:noFill/>
              <a:miter lim="800000"/>
              <a:headEnd/>
              <a:tailEnd/>
            </a:ln>
          </p:spPr>
        </p:pic>
      </p:grpSp>
      <p:sp>
        <p:nvSpPr>
          <p:cNvPr id="14" name="Rectangle 1027"/>
          <p:cNvSpPr txBox="1">
            <a:spLocks noChangeArrowheads="1"/>
          </p:cNvSpPr>
          <p:nvPr/>
        </p:nvSpPr>
        <p:spPr bwMode="auto">
          <a:xfrm>
            <a:off x="179513" y="2133600"/>
            <a:ext cx="2736726" cy="17240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zh-CN" altLang="en-US" sz="2000" b="1" i="0" u="none" strike="noStrike" kern="0" cap="none" spc="0" normalizeH="0" baseline="0" noProof="0">
                <a:ln>
                  <a:noFill/>
                </a:ln>
                <a:solidFill>
                  <a:srgbClr val="FF0000"/>
                </a:solidFill>
                <a:effectLst/>
                <a:uLnTx/>
                <a:uFillTx/>
                <a:latin typeface="+mn-lt"/>
                <a:ea typeface="+mn-ea"/>
                <a:cs typeface="+mn-cs"/>
              </a:rPr>
              <a:t>参考模型的核心：</a:t>
            </a:r>
            <a:endParaRPr kumimoji="0" lang="en-US" altLang="zh-CN" sz="2000" b="1" i="0" u="none" strike="noStrike" kern="0" cap="none" spc="0" normalizeH="0" baseline="0" noProof="0">
              <a:ln>
                <a:noFill/>
              </a:ln>
              <a:solidFill>
                <a:srgbClr val="FF0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zh-CN" altLang="en-US" sz="2000" b="1" i="0" u="none" strike="noStrike" kern="0" cap="none" spc="0" normalizeH="0" baseline="0" noProof="0">
                <a:ln>
                  <a:noFill/>
                </a:ln>
                <a:solidFill>
                  <a:schemeClr val="tx1"/>
                </a:solidFill>
                <a:effectLst/>
                <a:uLnTx/>
                <a:uFillTx/>
                <a:latin typeface="+mn-lt"/>
                <a:ea typeface="+mn-ea"/>
                <a:cs typeface="+mn-cs"/>
              </a:rPr>
              <a:t>服务</a:t>
            </a:r>
            <a:r>
              <a:rPr kumimoji="0" lang="en-US" altLang="zh-CN" sz="2000" b="1" i="0" u="none" strike="noStrike" kern="0" cap="none" spc="0" normalizeH="0" baseline="0" noProof="0">
                <a:ln>
                  <a:noFill/>
                </a:ln>
                <a:solidFill>
                  <a:schemeClr val="tx1"/>
                </a:solidFill>
                <a:effectLst/>
                <a:uLnTx/>
                <a:uFillTx/>
                <a:latin typeface="+mn-lt"/>
                <a:ea typeface="+mn-ea"/>
                <a:cs typeface="+mn-cs"/>
              </a:rPr>
              <a:t>(service)</a:t>
            </a:r>
          </a:p>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zh-CN" altLang="en-US" sz="2000" b="1" i="0" u="none" strike="noStrike" kern="0" cap="none" spc="0" normalizeH="0" baseline="0" noProof="0">
                <a:ln>
                  <a:noFill/>
                </a:ln>
                <a:solidFill>
                  <a:schemeClr val="tx1"/>
                </a:solidFill>
                <a:effectLst/>
                <a:uLnTx/>
                <a:uFillTx/>
                <a:latin typeface="+mn-lt"/>
                <a:ea typeface="+mn-ea"/>
                <a:cs typeface="+mn-cs"/>
              </a:rPr>
              <a:t>接口（</a:t>
            </a:r>
            <a:r>
              <a:rPr kumimoji="0" lang="en-US" altLang="zh-CN" sz="2000" b="1" i="0" u="none" strike="noStrike" kern="0" cap="none" spc="0" normalizeH="0" baseline="0" noProof="0">
                <a:ln>
                  <a:noFill/>
                </a:ln>
                <a:solidFill>
                  <a:schemeClr val="tx1"/>
                </a:solidFill>
                <a:effectLst/>
                <a:uLnTx/>
                <a:uFillTx/>
                <a:latin typeface="+mn-lt"/>
                <a:ea typeface="+mn-ea"/>
                <a:cs typeface="+mn-cs"/>
              </a:rPr>
              <a:t>interface)</a:t>
            </a:r>
          </a:p>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zh-CN" altLang="en-US" sz="2000" b="1" i="0" u="none" strike="noStrike" kern="0" cap="none" spc="0" normalizeH="0" baseline="0" noProof="0">
                <a:ln>
                  <a:noFill/>
                </a:ln>
                <a:solidFill>
                  <a:schemeClr val="tx1"/>
                </a:solidFill>
                <a:effectLst/>
                <a:uLnTx/>
                <a:uFillTx/>
                <a:latin typeface="+mn-lt"/>
                <a:ea typeface="+mn-ea"/>
                <a:cs typeface="+mn-cs"/>
              </a:rPr>
              <a:t>协议</a:t>
            </a:r>
            <a:r>
              <a:rPr kumimoji="0" lang="en-US" altLang="zh-CN" sz="2000" b="1" i="0" u="none" strike="noStrike" kern="0" cap="none" spc="0" normalizeH="0" baseline="0" noProof="0">
                <a:ln>
                  <a:noFill/>
                </a:ln>
                <a:solidFill>
                  <a:schemeClr val="tx1"/>
                </a:solidFill>
                <a:effectLst/>
                <a:uLnTx/>
                <a:uFillTx/>
                <a:latin typeface="+mn-lt"/>
                <a:ea typeface="+mn-ea"/>
                <a:cs typeface="+mn-cs"/>
              </a:rPr>
              <a:t>(protocol)</a:t>
            </a:r>
            <a:endParaRPr kumimoji="0" lang="en-US" altLang="zh-CN" sz="2000" b="1"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zh-CN" b="1" dirty="0"/>
              <a:t>2.2</a:t>
            </a:r>
            <a:r>
              <a:rPr lang="zh-CN" altLang="en-US" b="1" dirty="0"/>
              <a:t>网络体系结构</a:t>
            </a:r>
            <a:br>
              <a:rPr lang="zh-CN" altLang="en-US" b="1" dirty="0"/>
            </a:br>
            <a:r>
              <a:rPr lang="en-US" altLang="zh-CN" b="1" dirty="0">
                <a:latin typeface="Arial" charset="0"/>
              </a:rPr>
              <a:t>——</a:t>
            </a:r>
            <a:r>
              <a:rPr lang="zh-CN" altLang="en-US" sz="3200" b="1" dirty="0"/>
              <a:t>层和协议的集合</a:t>
            </a:r>
          </a:p>
        </p:txBody>
      </p:sp>
      <p:pic>
        <p:nvPicPr>
          <p:cNvPr id="10244" name="Picture 4"/>
          <p:cNvPicPr>
            <a:picLocks noGrp="1" noChangeAspect="1" noChangeArrowheads="1"/>
          </p:cNvPicPr>
          <p:nvPr>
            <p:ph sz="half" idx="2"/>
          </p:nvPr>
        </p:nvPicPr>
        <p:blipFill>
          <a:blip r:embed="rId3" cstate="print"/>
          <a:srcRect/>
          <a:stretch>
            <a:fillRect/>
          </a:stretch>
        </p:blipFill>
        <p:spPr>
          <a:xfrm>
            <a:off x="2700338" y="1916113"/>
            <a:ext cx="6443662" cy="4941887"/>
          </a:xfrm>
          <a:noFill/>
        </p:spPr>
      </p:pic>
      <p:grpSp>
        <p:nvGrpSpPr>
          <p:cNvPr id="10245" name="Group 5"/>
          <p:cNvGrpSpPr>
            <a:grpSpLocks/>
          </p:cNvGrpSpPr>
          <p:nvPr/>
        </p:nvGrpSpPr>
        <p:grpSpPr bwMode="auto">
          <a:xfrm>
            <a:off x="1979613" y="3933825"/>
            <a:ext cx="2016125" cy="1368425"/>
            <a:chOff x="1202" y="2523"/>
            <a:chExt cx="1270" cy="862"/>
          </a:xfrm>
        </p:grpSpPr>
        <p:sp>
          <p:nvSpPr>
            <p:cNvPr id="10246" name="AutoShape 6"/>
            <p:cNvSpPr>
              <a:spLocks noChangeArrowheads="1"/>
            </p:cNvSpPr>
            <p:nvPr/>
          </p:nvSpPr>
          <p:spPr bwMode="auto">
            <a:xfrm>
              <a:off x="1202" y="2523"/>
              <a:ext cx="1270" cy="862"/>
            </a:xfrm>
            <a:prstGeom prst="wedgeRectCallout">
              <a:avLst>
                <a:gd name="adj1" fmla="val 97481"/>
                <a:gd name="adj2" fmla="val -135037"/>
              </a:avLst>
            </a:prstGeom>
            <a:solidFill>
              <a:schemeClr val="accent1"/>
            </a:solidFill>
            <a:ln w="9525">
              <a:solidFill>
                <a:schemeClr val="tx1"/>
              </a:solidFill>
              <a:miter lim="800000"/>
              <a:headEnd/>
              <a:tailEnd/>
            </a:ln>
          </p:spPr>
          <p:txBody>
            <a:bodyPr/>
            <a:lstStyle/>
            <a:p>
              <a:endParaRPr lang="zh-CN" altLang="zh-CN"/>
            </a:p>
          </p:txBody>
        </p:sp>
        <p:sp>
          <p:nvSpPr>
            <p:cNvPr id="10247" name="AutoShape 7"/>
            <p:cNvSpPr>
              <a:spLocks noChangeArrowheads="1"/>
            </p:cNvSpPr>
            <p:nvPr/>
          </p:nvSpPr>
          <p:spPr bwMode="auto">
            <a:xfrm>
              <a:off x="1202" y="2523"/>
              <a:ext cx="1270" cy="862"/>
            </a:xfrm>
            <a:prstGeom prst="wedgeRectCallout">
              <a:avLst>
                <a:gd name="adj1" fmla="val 253542"/>
                <a:gd name="adj2" fmla="val -132944"/>
              </a:avLst>
            </a:prstGeom>
            <a:solidFill>
              <a:schemeClr val="accent1"/>
            </a:solidFill>
            <a:ln w="9525">
              <a:solidFill>
                <a:schemeClr val="tx1"/>
              </a:solidFill>
              <a:miter lim="800000"/>
              <a:headEnd/>
              <a:tailEnd/>
            </a:ln>
          </p:spPr>
          <p:txBody>
            <a:bodyPr/>
            <a:lstStyle/>
            <a:p>
              <a:r>
                <a:rPr lang="zh-CN" altLang="en-US" dirty="0"/>
                <a:t>不同主机中对应的层称为对等实体（</a:t>
              </a:r>
              <a:r>
                <a:rPr lang="en-US" altLang="zh-CN" dirty="0"/>
                <a:t>peer entity)</a:t>
              </a:r>
            </a:p>
          </p:txBody>
        </p:sp>
      </p:grpSp>
      <p:grpSp>
        <p:nvGrpSpPr>
          <p:cNvPr id="9" name="组合 8"/>
          <p:cNvGrpSpPr/>
          <p:nvPr/>
        </p:nvGrpSpPr>
        <p:grpSpPr>
          <a:xfrm>
            <a:off x="3357554" y="1571612"/>
            <a:ext cx="2143140" cy="4714908"/>
            <a:chOff x="3357554" y="1571612"/>
            <a:chExt cx="2143140" cy="4714908"/>
          </a:xfrm>
        </p:grpSpPr>
        <p:sp>
          <p:nvSpPr>
            <p:cNvPr id="10" name="矩形 9"/>
            <p:cNvSpPr/>
            <p:nvPr/>
          </p:nvSpPr>
          <p:spPr>
            <a:xfrm>
              <a:off x="3786182" y="2214554"/>
              <a:ext cx="1714512"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Picture 23"/>
            <p:cNvPicPr>
              <a:picLocks noChangeAspect="1" noChangeArrowheads="1"/>
            </p:cNvPicPr>
            <p:nvPr/>
          </p:nvPicPr>
          <p:blipFill>
            <a:blip r:embed="rId4" cstate="print"/>
            <a:srcRect/>
            <a:stretch>
              <a:fillRect/>
            </a:stretch>
          </p:blipFill>
          <p:spPr bwMode="auto">
            <a:xfrm>
              <a:off x="3357554" y="1571612"/>
              <a:ext cx="846138" cy="915987"/>
            </a:xfrm>
            <a:prstGeom prst="rect">
              <a:avLst/>
            </a:prstGeom>
            <a:noFill/>
            <a:ln w="12700">
              <a:noFill/>
              <a:miter lim="800000"/>
              <a:headEnd/>
              <a:tailEnd/>
            </a:ln>
          </p:spPr>
        </p:pic>
      </p:grpSp>
      <p:grpSp>
        <p:nvGrpSpPr>
          <p:cNvPr id="12" name="组合 11"/>
          <p:cNvGrpSpPr/>
          <p:nvPr/>
        </p:nvGrpSpPr>
        <p:grpSpPr>
          <a:xfrm>
            <a:off x="7215206" y="1571612"/>
            <a:ext cx="1857388" cy="4714908"/>
            <a:chOff x="3357554" y="1571612"/>
            <a:chExt cx="2143140" cy="4714908"/>
          </a:xfrm>
        </p:grpSpPr>
        <p:sp>
          <p:nvSpPr>
            <p:cNvPr id="13" name="矩形 12"/>
            <p:cNvSpPr/>
            <p:nvPr/>
          </p:nvSpPr>
          <p:spPr>
            <a:xfrm>
              <a:off x="3786182" y="2214554"/>
              <a:ext cx="1714512" cy="4071966"/>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Picture 23"/>
            <p:cNvPicPr>
              <a:picLocks noChangeAspect="1" noChangeArrowheads="1"/>
            </p:cNvPicPr>
            <p:nvPr/>
          </p:nvPicPr>
          <p:blipFill>
            <a:blip r:embed="rId4" cstate="print"/>
            <a:srcRect/>
            <a:stretch>
              <a:fillRect/>
            </a:stretch>
          </p:blipFill>
          <p:spPr bwMode="auto">
            <a:xfrm>
              <a:off x="3357554" y="1571612"/>
              <a:ext cx="846138" cy="915987"/>
            </a:xfrm>
            <a:prstGeom prst="rect">
              <a:avLst/>
            </a:prstGeom>
            <a:noFill/>
            <a:ln w="12700">
              <a:noFill/>
              <a:miter lim="800000"/>
              <a:headEnd/>
              <a:tailEnd/>
            </a:ln>
          </p:spPr>
        </p:pic>
      </p:grpSp>
      <p:sp>
        <p:nvSpPr>
          <p:cNvPr id="15" name="Rectangle 1027"/>
          <p:cNvSpPr>
            <a:spLocks noGrp="1" noChangeArrowheads="1"/>
          </p:cNvSpPr>
          <p:nvPr>
            <p:ph type="body" sz="half" idx="1"/>
          </p:nvPr>
        </p:nvSpPr>
        <p:spPr>
          <a:xfrm>
            <a:off x="179512" y="1988840"/>
            <a:ext cx="2736726" cy="1724028"/>
          </a:xfrm>
        </p:spPr>
        <p:txBody>
          <a:bodyPr/>
          <a:lstStyle/>
          <a:p>
            <a:pPr eaLnBrk="1" hangingPunct="1">
              <a:buNone/>
            </a:pPr>
            <a:r>
              <a:rPr lang="zh-CN" altLang="en-US" sz="2000" b="1" dirty="0">
                <a:solidFill>
                  <a:srgbClr val="FF0000"/>
                </a:solidFill>
              </a:rPr>
              <a:t>参考模型的核心：</a:t>
            </a:r>
            <a:endParaRPr lang="en-US" altLang="zh-CN" sz="2000" b="1" dirty="0">
              <a:solidFill>
                <a:srgbClr val="FF0000"/>
              </a:solidFill>
            </a:endParaRPr>
          </a:p>
          <a:p>
            <a:pPr eaLnBrk="1" hangingPunct="1"/>
            <a:r>
              <a:rPr lang="zh-CN" altLang="en-US" sz="2000" b="1" dirty="0"/>
              <a:t>服务</a:t>
            </a:r>
            <a:r>
              <a:rPr lang="en-US" altLang="zh-CN" sz="2000" b="1" dirty="0"/>
              <a:t>(service)</a:t>
            </a:r>
          </a:p>
          <a:p>
            <a:pPr eaLnBrk="1" hangingPunct="1"/>
            <a:r>
              <a:rPr lang="zh-CN" altLang="en-US" sz="2000" b="1" dirty="0"/>
              <a:t>接口（</a:t>
            </a:r>
            <a:r>
              <a:rPr lang="en-US" altLang="zh-CN" sz="2000" b="1" dirty="0"/>
              <a:t>interface)</a:t>
            </a:r>
          </a:p>
          <a:p>
            <a:pPr eaLnBrk="1" hangingPunct="1"/>
            <a:r>
              <a:rPr lang="zh-CN" altLang="en-US" sz="2000" b="1" dirty="0"/>
              <a:t>协议</a:t>
            </a:r>
            <a:r>
              <a:rPr lang="en-US" altLang="zh-CN" sz="2000" b="1" dirty="0"/>
              <a:t>(protocol)</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10229</TotalTime>
  <Words>4328</Words>
  <Application>Microsoft Office PowerPoint</Application>
  <PresentationFormat>全屏显示(4:3)</PresentationFormat>
  <Paragraphs>500</Paragraphs>
  <Slides>33</Slides>
  <Notes>13</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2</vt:i4>
      </vt:variant>
      <vt:variant>
        <vt:lpstr>幻灯片标题</vt:lpstr>
      </vt:variant>
      <vt:variant>
        <vt:i4>33</vt:i4>
      </vt:variant>
    </vt:vector>
  </HeadingPairs>
  <TitlesOfParts>
    <vt:vector size="44" baseType="lpstr">
      <vt:lpstr>黑体</vt:lpstr>
      <vt:lpstr>宋体</vt:lpstr>
      <vt:lpstr>Arial</vt:lpstr>
      <vt:lpstr>Comic Sans MS</vt:lpstr>
      <vt:lpstr>Gill Sans MT</vt:lpstr>
      <vt:lpstr>Tahoma</vt:lpstr>
      <vt:lpstr>Times New Roman</vt:lpstr>
      <vt:lpstr>Wingdings</vt:lpstr>
      <vt:lpstr>Blends</vt:lpstr>
      <vt:lpstr>Visio</vt:lpstr>
      <vt:lpstr>Clip</vt:lpstr>
      <vt:lpstr>Chapter 2  网络的体系结构与参考模型</vt:lpstr>
      <vt:lpstr>2.1 网络的构成</vt:lpstr>
      <vt:lpstr>2.1 网络的构成</vt:lpstr>
      <vt:lpstr>2.2网络体系结构 （网络的总体设计）——层和协议的集合[1]</vt:lpstr>
      <vt:lpstr>举例（寄包裹）</vt:lpstr>
      <vt:lpstr>2.2网络体系结构 ——层和协议的集合</vt:lpstr>
      <vt:lpstr>2.2网络体系结构 ——层和协议的集合</vt:lpstr>
      <vt:lpstr>2.2网络体系结构 ——层和协议的集合</vt:lpstr>
      <vt:lpstr>2.2网络体系结构 ——层和协议的集合</vt:lpstr>
      <vt:lpstr>2.2网络体系结构 ——层和协议的集合</vt:lpstr>
      <vt:lpstr>服务与协议</vt:lpstr>
      <vt:lpstr>数据单元的名称与关系</vt:lpstr>
      <vt:lpstr>服务（service)</vt:lpstr>
      <vt:lpstr>2.3ISO-OSI模型</vt:lpstr>
      <vt:lpstr>ISO-OSI模型</vt:lpstr>
      <vt:lpstr>2.4 TCP/IP模型</vt:lpstr>
      <vt:lpstr>2.4 TCP/IP模型</vt:lpstr>
      <vt:lpstr>2.4 TCP/IP模型</vt:lpstr>
      <vt:lpstr>2.4 TCP/IP模型</vt:lpstr>
      <vt:lpstr>TCP/IP模型及其主要协议簇</vt:lpstr>
      <vt:lpstr>计算机 1 向计算机 2 发送数据 (数据的封装与拆封) </vt:lpstr>
      <vt:lpstr>计算机 1 向计算机 2 发送数据  (数据的封装与拆封) </vt:lpstr>
      <vt:lpstr>计算机 1 向计算机 2 发送数据  (数据的封装与拆封) </vt:lpstr>
      <vt:lpstr>计算机 1 向计算机 2 发送数据  (数据的封装与拆封) </vt:lpstr>
      <vt:lpstr>计算机 1 向计算机 2 发送数据  (数据的封装与拆封) </vt:lpstr>
      <vt:lpstr>计算机 1 向计算机 2 发送数据  (数据的封装与拆封) </vt:lpstr>
      <vt:lpstr>PowerPoint 演示文稿</vt:lpstr>
      <vt:lpstr>2.5 OSI与TCP/IP模型的比较</vt:lpstr>
      <vt:lpstr>2.6 网络的分类</vt:lpstr>
      <vt:lpstr>PowerPoint 演示文稿</vt:lpstr>
      <vt:lpstr>PowerPoint 演示文稿</vt:lpstr>
      <vt:lpstr>度量单位</vt:lpstr>
      <vt:lpstr>小结</vt:lpstr>
    </vt:vector>
  </TitlesOfParts>
  <Company>infonet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计算机通信网 Computer Networks</dc:title>
  <dc:creator>everyone</dc:creator>
  <cp:lastModifiedBy>hong peilin</cp:lastModifiedBy>
  <cp:revision>125</cp:revision>
  <dcterms:created xsi:type="dcterms:W3CDTF">2002-11-06T00:36:54Z</dcterms:created>
  <dcterms:modified xsi:type="dcterms:W3CDTF">2025-09-09T02:52:13Z</dcterms:modified>
</cp:coreProperties>
</file>