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87"/>
  </p:notesMasterIdLst>
  <p:handoutMasterIdLst>
    <p:handoutMasterId r:id="rId88"/>
  </p:handoutMasterIdLst>
  <p:sldIdLst>
    <p:sldId id="764" r:id="rId2"/>
    <p:sldId id="765" r:id="rId3"/>
    <p:sldId id="779" r:id="rId4"/>
    <p:sldId id="533" r:id="rId5"/>
    <p:sldId id="812" r:id="rId6"/>
    <p:sldId id="745" r:id="rId7"/>
    <p:sldId id="700" r:id="rId8"/>
    <p:sldId id="759" r:id="rId9"/>
    <p:sldId id="813" r:id="rId10"/>
    <p:sldId id="803" r:id="rId11"/>
    <p:sldId id="804" r:id="rId12"/>
    <p:sldId id="805" r:id="rId13"/>
    <p:sldId id="806" r:id="rId14"/>
    <p:sldId id="807" r:id="rId15"/>
    <p:sldId id="808" r:id="rId16"/>
    <p:sldId id="809" r:id="rId17"/>
    <p:sldId id="810" r:id="rId18"/>
    <p:sldId id="811" r:id="rId19"/>
    <p:sldId id="814" r:id="rId20"/>
    <p:sldId id="708" r:id="rId21"/>
    <p:sldId id="709" r:id="rId22"/>
    <p:sldId id="712" r:id="rId23"/>
    <p:sldId id="766" r:id="rId24"/>
    <p:sldId id="713" r:id="rId25"/>
    <p:sldId id="717" r:id="rId26"/>
    <p:sldId id="758" r:id="rId27"/>
    <p:sldId id="719" r:id="rId28"/>
    <p:sldId id="718" r:id="rId29"/>
    <p:sldId id="750" r:id="rId30"/>
    <p:sldId id="771" r:id="rId31"/>
    <p:sldId id="751" r:id="rId32"/>
    <p:sldId id="752" r:id="rId33"/>
    <p:sldId id="753" r:id="rId34"/>
    <p:sldId id="754" r:id="rId35"/>
    <p:sldId id="720" r:id="rId36"/>
    <p:sldId id="755" r:id="rId37"/>
    <p:sldId id="782" r:id="rId38"/>
    <p:sldId id="688" r:id="rId39"/>
    <p:sldId id="721" r:id="rId40"/>
    <p:sldId id="722" r:id="rId41"/>
    <p:sldId id="689" r:id="rId42"/>
    <p:sldId id="761" r:id="rId43"/>
    <p:sldId id="725" r:id="rId44"/>
    <p:sldId id="783" r:id="rId45"/>
    <p:sldId id="593" r:id="rId46"/>
    <p:sldId id="732" r:id="rId47"/>
    <p:sldId id="733" r:id="rId48"/>
    <p:sldId id="734" r:id="rId49"/>
    <p:sldId id="730" r:id="rId50"/>
    <p:sldId id="690" r:id="rId51"/>
    <p:sldId id="595" r:id="rId52"/>
    <p:sldId id="786" r:id="rId53"/>
    <p:sldId id="784" r:id="rId54"/>
    <p:sldId id="573" r:id="rId55"/>
    <p:sldId id="735" r:id="rId56"/>
    <p:sldId id="577" r:id="rId57"/>
    <p:sldId id="776" r:id="rId58"/>
    <p:sldId id="777" r:id="rId59"/>
    <p:sldId id="778" r:id="rId60"/>
    <p:sldId id="586" r:id="rId61"/>
    <p:sldId id="792" r:id="rId62"/>
    <p:sldId id="793" r:id="rId63"/>
    <p:sldId id="794" r:id="rId64"/>
    <p:sldId id="785" r:id="rId65"/>
    <p:sldId id="736" r:id="rId66"/>
    <p:sldId id="769" r:id="rId67"/>
    <p:sldId id="737" r:id="rId68"/>
    <p:sldId id="738" r:id="rId69"/>
    <p:sldId id="739" r:id="rId70"/>
    <p:sldId id="692" r:id="rId71"/>
    <p:sldId id="691" r:id="rId72"/>
    <p:sldId id="788" r:id="rId73"/>
    <p:sldId id="740" r:id="rId74"/>
    <p:sldId id="741" r:id="rId75"/>
    <p:sldId id="796" r:id="rId76"/>
    <p:sldId id="795" r:id="rId77"/>
    <p:sldId id="797" r:id="rId78"/>
    <p:sldId id="798" r:id="rId79"/>
    <p:sldId id="815" r:id="rId80"/>
    <p:sldId id="742" r:id="rId81"/>
    <p:sldId id="701" r:id="rId82"/>
    <p:sldId id="702" r:id="rId83"/>
    <p:sldId id="743" r:id="rId84"/>
    <p:sldId id="703" r:id="rId85"/>
    <p:sldId id="704" r:id="rId86"/>
  </p:sldIdLst>
  <p:sldSz cx="9144000" cy="6858000" type="screen4x3"/>
  <p:notesSz cx="6985000" cy="9271000"/>
  <p:defaultTextStyle>
    <a:defPPr>
      <a:defRPr lang="en-US"/>
    </a:defPPr>
    <a:lvl1pPr algn="l" rtl="0" fontAlgn="base">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D6A"/>
    <a:srgbClr val="001D7A"/>
    <a:srgbClr val="0027A4"/>
    <a:srgbClr val="3333FF"/>
    <a:srgbClr val="B2B2B2"/>
    <a:srgbClr val="808080"/>
    <a:srgbClr val="004634"/>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78877" autoAdjust="0"/>
  </p:normalViewPr>
  <p:slideViewPr>
    <p:cSldViewPr>
      <p:cViewPr varScale="1">
        <p:scale>
          <a:sx n="67" d="100"/>
          <a:sy n="67" d="100"/>
        </p:scale>
        <p:origin x="1989" y="53"/>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70" y="-78"/>
      </p:cViewPr>
      <p:guideLst>
        <p:guide orient="horz" pos="2920"/>
        <p:guide pos="22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44825" cy="457200"/>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defTabSz="912813" eaLnBrk="0" hangingPunct="0">
              <a:defRPr kumimoji="0" sz="1200">
                <a:latin typeface="Times New Roman" pitchFamily="18" charset="0"/>
                <a:ea typeface="宋体" pitchFamily="2" charset="-122"/>
              </a:defRPr>
            </a:lvl1pPr>
          </a:lstStyle>
          <a:p>
            <a:pPr>
              <a:defRPr/>
            </a:pPr>
            <a:endParaRPr lang="zh-CN" altLang="en-US"/>
          </a:p>
        </p:txBody>
      </p:sp>
      <p:sp>
        <p:nvSpPr>
          <p:cNvPr id="45059" name="Rectangle 3"/>
          <p:cNvSpPr>
            <a:spLocks noGrp="1" noChangeArrowheads="1"/>
          </p:cNvSpPr>
          <p:nvPr>
            <p:ph type="dt" sz="quarter" idx="1"/>
          </p:nvPr>
        </p:nvSpPr>
        <p:spPr bwMode="auto">
          <a:xfrm>
            <a:off x="3959225" y="0"/>
            <a:ext cx="3044825" cy="457200"/>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algn="r" defTabSz="912813" eaLnBrk="0" hangingPunct="0">
              <a:defRPr kumimoji="0" sz="1200">
                <a:latin typeface="Times New Roman" pitchFamily="18" charset="0"/>
                <a:ea typeface="宋体" pitchFamily="2" charset="-122"/>
              </a:defRPr>
            </a:lvl1pPr>
          </a:lstStyle>
          <a:p>
            <a:pPr>
              <a:defRPr/>
            </a:pPr>
            <a:endParaRPr lang="en-US" altLang="zh-CN"/>
          </a:p>
        </p:txBody>
      </p:sp>
      <p:sp>
        <p:nvSpPr>
          <p:cNvPr id="45060" name="Rectangle 4"/>
          <p:cNvSpPr>
            <a:spLocks noGrp="1" noChangeArrowheads="1"/>
          </p:cNvSpPr>
          <p:nvPr>
            <p:ph type="ftr" sz="quarter" idx="2"/>
          </p:nvPr>
        </p:nvSpPr>
        <p:spPr bwMode="auto">
          <a:xfrm>
            <a:off x="0" y="8828088"/>
            <a:ext cx="3044825" cy="457200"/>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defTabSz="912813" eaLnBrk="0" hangingPunct="0">
              <a:defRPr kumimoji="0" sz="1200">
                <a:latin typeface="Times New Roman" pitchFamily="18" charset="0"/>
                <a:ea typeface="宋体" pitchFamily="2" charset="-122"/>
              </a:defRPr>
            </a:lvl1pPr>
          </a:lstStyle>
          <a:p>
            <a:pPr>
              <a:defRPr/>
            </a:pPr>
            <a:endParaRPr lang="en-US" altLang="zh-CN"/>
          </a:p>
        </p:txBody>
      </p:sp>
      <p:sp>
        <p:nvSpPr>
          <p:cNvPr id="45061" name="Rectangle 5"/>
          <p:cNvSpPr>
            <a:spLocks noGrp="1" noChangeArrowheads="1"/>
          </p:cNvSpPr>
          <p:nvPr>
            <p:ph type="sldNum" sz="quarter" idx="3"/>
          </p:nvPr>
        </p:nvSpPr>
        <p:spPr bwMode="auto">
          <a:xfrm>
            <a:off x="3959225" y="8828088"/>
            <a:ext cx="3044825" cy="457200"/>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algn="r" defTabSz="912813" eaLnBrk="0" hangingPunct="0">
              <a:defRPr kumimoji="0" sz="1200">
                <a:latin typeface="Times New Roman" panose="02020603050405020304" pitchFamily="18" charset="0"/>
              </a:defRPr>
            </a:lvl1pPr>
          </a:lstStyle>
          <a:p>
            <a:fld id="{FFBFFD45-1059-43D7-91DC-07139FC8228D}" type="slidenum">
              <a:rPr lang="zh-CN" altLang="en-US"/>
              <a:pPr/>
              <a:t>‹#›</a:t>
            </a:fld>
            <a:endParaRPr lang="en-US" altLang="zh-CN"/>
          </a:p>
        </p:txBody>
      </p:sp>
    </p:spTree>
    <p:extLst>
      <p:ext uri="{BB962C8B-B14F-4D97-AF65-F5344CB8AC3E}">
        <p14:creationId xmlns:p14="http://schemas.microsoft.com/office/powerpoint/2010/main" val="1299269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5775" cy="463550"/>
          </a:xfrm>
          <a:prstGeom prst="rect">
            <a:avLst/>
          </a:prstGeom>
          <a:noFill/>
          <a:ln w="9525">
            <a:noFill/>
            <a:miter lim="800000"/>
            <a:headEnd/>
            <a:tailEnd/>
          </a:ln>
          <a:effectLst/>
        </p:spPr>
        <p:txBody>
          <a:bodyPr vert="horz" wrap="square" lIns="92883" tIns="46442" rIns="92883" bIns="46442" numCol="1" anchor="t" anchorCtr="0" compatLnSpc="1">
            <a:prstTxWarp prst="textNoShape">
              <a:avLst/>
            </a:prstTxWarp>
          </a:bodyPr>
          <a:lstStyle>
            <a:lvl1pPr defTabSz="928688" eaLnBrk="0" hangingPunct="0">
              <a:defRPr kumimoji="0" sz="1200">
                <a:latin typeface="Times New Roman" pitchFamily="18" charset="0"/>
                <a:ea typeface="宋体" pitchFamily="2" charset="-122"/>
              </a:defRPr>
            </a:lvl1pPr>
          </a:lstStyle>
          <a:p>
            <a:pPr>
              <a:defRPr/>
            </a:pPr>
            <a:endParaRPr lang="zh-CN" altLang="en-US"/>
          </a:p>
        </p:txBody>
      </p:sp>
      <p:sp>
        <p:nvSpPr>
          <p:cNvPr id="6147" name="Rectangle 3"/>
          <p:cNvSpPr>
            <a:spLocks noGrp="1" noChangeArrowheads="1"/>
          </p:cNvSpPr>
          <p:nvPr>
            <p:ph type="dt" idx="1"/>
          </p:nvPr>
        </p:nvSpPr>
        <p:spPr bwMode="auto">
          <a:xfrm>
            <a:off x="3959225" y="0"/>
            <a:ext cx="3025775" cy="463550"/>
          </a:xfrm>
          <a:prstGeom prst="rect">
            <a:avLst/>
          </a:prstGeom>
          <a:noFill/>
          <a:ln w="9525">
            <a:noFill/>
            <a:miter lim="800000"/>
            <a:headEnd/>
            <a:tailEnd/>
          </a:ln>
          <a:effectLst/>
        </p:spPr>
        <p:txBody>
          <a:bodyPr vert="horz" wrap="square" lIns="92883" tIns="46442" rIns="92883" bIns="46442" numCol="1" anchor="t" anchorCtr="0" compatLnSpc="1">
            <a:prstTxWarp prst="textNoShape">
              <a:avLst/>
            </a:prstTxWarp>
          </a:bodyPr>
          <a:lstStyle>
            <a:lvl1pPr algn="r" defTabSz="928688" eaLnBrk="0" hangingPunct="0">
              <a:defRPr kumimoji="0" sz="1200">
                <a:latin typeface="Times New Roman" pitchFamily="18" charset="0"/>
                <a:ea typeface="宋体" pitchFamily="2" charset="-122"/>
              </a:defRPr>
            </a:lvl1pPr>
          </a:lstStyle>
          <a:p>
            <a:pPr>
              <a:defRPr/>
            </a:pPr>
            <a:endParaRPr lang="en-US" altLang="zh-CN"/>
          </a:p>
        </p:txBody>
      </p:sp>
      <p:sp>
        <p:nvSpPr>
          <p:cNvPr id="9318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0275" y="4403725"/>
            <a:ext cx="5124450" cy="4171950"/>
          </a:xfrm>
          <a:prstGeom prst="rect">
            <a:avLst/>
          </a:prstGeom>
          <a:noFill/>
          <a:ln w="9525">
            <a:noFill/>
            <a:miter lim="800000"/>
            <a:headEnd/>
            <a:tailEnd/>
          </a:ln>
          <a:effectLst/>
        </p:spPr>
        <p:txBody>
          <a:bodyPr vert="horz" wrap="square" lIns="92883" tIns="46442" rIns="92883" bIns="46442"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6150" name="Rectangle 6"/>
          <p:cNvSpPr>
            <a:spLocks noGrp="1" noChangeArrowheads="1"/>
          </p:cNvSpPr>
          <p:nvPr>
            <p:ph type="ftr" sz="quarter" idx="4"/>
          </p:nvPr>
        </p:nvSpPr>
        <p:spPr bwMode="auto">
          <a:xfrm>
            <a:off x="0" y="8807450"/>
            <a:ext cx="3025775" cy="463550"/>
          </a:xfrm>
          <a:prstGeom prst="rect">
            <a:avLst/>
          </a:prstGeom>
          <a:noFill/>
          <a:ln w="9525">
            <a:noFill/>
            <a:miter lim="800000"/>
            <a:headEnd/>
            <a:tailEnd/>
          </a:ln>
          <a:effectLst/>
        </p:spPr>
        <p:txBody>
          <a:bodyPr vert="horz" wrap="square" lIns="92883" tIns="46442" rIns="92883" bIns="46442" numCol="1" anchor="b" anchorCtr="0" compatLnSpc="1">
            <a:prstTxWarp prst="textNoShape">
              <a:avLst/>
            </a:prstTxWarp>
          </a:bodyPr>
          <a:lstStyle>
            <a:lvl1pPr defTabSz="928688" eaLnBrk="0" hangingPunct="0">
              <a:defRPr kumimoji="0" sz="1200">
                <a:latin typeface="Times New Roman" pitchFamily="18" charset="0"/>
                <a:ea typeface="宋体" pitchFamily="2" charset="-122"/>
              </a:defRPr>
            </a:lvl1pPr>
          </a:lstStyle>
          <a:p>
            <a:pPr>
              <a:defRPr/>
            </a:pPr>
            <a:endParaRPr lang="en-US" altLang="zh-CN"/>
          </a:p>
        </p:txBody>
      </p:sp>
      <p:sp>
        <p:nvSpPr>
          <p:cNvPr id="6151" name="Rectangle 7"/>
          <p:cNvSpPr>
            <a:spLocks noGrp="1" noChangeArrowheads="1"/>
          </p:cNvSpPr>
          <p:nvPr>
            <p:ph type="sldNum" sz="quarter" idx="5"/>
          </p:nvPr>
        </p:nvSpPr>
        <p:spPr bwMode="auto">
          <a:xfrm>
            <a:off x="3959225" y="8807450"/>
            <a:ext cx="3025775" cy="463550"/>
          </a:xfrm>
          <a:prstGeom prst="rect">
            <a:avLst/>
          </a:prstGeom>
          <a:noFill/>
          <a:ln w="9525">
            <a:noFill/>
            <a:miter lim="800000"/>
            <a:headEnd/>
            <a:tailEnd/>
          </a:ln>
          <a:effectLst/>
        </p:spPr>
        <p:txBody>
          <a:bodyPr vert="horz" wrap="square" lIns="92883" tIns="46442" rIns="92883" bIns="46442" numCol="1" anchor="b" anchorCtr="0" compatLnSpc="1">
            <a:prstTxWarp prst="textNoShape">
              <a:avLst/>
            </a:prstTxWarp>
          </a:bodyPr>
          <a:lstStyle>
            <a:lvl1pPr algn="r" defTabSz="928688" eaLnBrk="0" hangingPunct="0">
              <a:defRPr kumimoji="0" sz="1200">
                <a:latin typeface="Times New Roman" panose="02020603050405020304" pitchFamily="18" charset="0"/>
              </a:defRPr>
            </a:lvl1pPr>
          </a:lstStyle>
          <a:p>
            <a:fld id="{CD445410-87C9-4B78-BA98-1684179E13BB}" type="slidenum">
              <a:rPr lang="zh-CN" altLang="en-US"/>
              <a:pPr/>
              <a:t>‹#›</a:t>
            </a:fld>
            <a:endParaRPr lang="en-US" altLang="zh-CN"/>
          </a:p>
        </p:txBody>
      </p:sp>
    </p:spTree>
    <p:extLst>
      <p:ext uri="{BB962C8B-B14F-4D97-AF65-F5344CB8AC3E}">
        <p14:creationId xmlns:p14="http://schemas.microsoft.com/office/powerpoint/2010/main" val="2456293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698500" y="4403725"/>
            <a:ext cx="5588000"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185353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F241E699-6778-42C4-86D7-6A47713D49F2}" type="slidenum">
              <a:rPr kumimoji="0" lang="zh-CN" altLang="en-US" sz="1200">
                <a:solidFill>
                  <a:prstClr val="black"/>
                </a:solidFill>
                <a:latin typeface="Times New Roman" panose="02020603050405020304" pitchFamily="18" charset="0"/>
              </a:rPr>
              <a:pPr/>
              <a:t>12</a:t>
            </a:fld>
            <a:endParaRPr kumimoji="0" lang="en-US" altLang="zh-CN" sz="1200">
              <a:solidFill>
                <a:prstClr val="black"/>
              </a:solidFill>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401619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C886BFBE-AFB4-40D9-9332-BB380C64DE7B}" type="slidenum">
              <a:rPr kumimoji="0" lang="zh-CN" altLang="en-US" sz="1200">
                <a:solidFill>
                  <a:prstClr val="black"/>
                </a:solidFill>
                <a:latin typeface="Times New Roman" panose="02020603050405020304" pitchFamily="18" charset="0"/>
              </a:rPr>
              <a:pPr/>
              <a:t>13</a:t>
            </a:fld>
            <a:endParaRPr kumimoji="0" lang="en-US" altLang="zh-CN" sz="1200">
              <a:solidFill>
                <a:prstClr val="black"/>
              </a:solidFill>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389220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79414953-6240-4791-B6E3-F48F4EE4D59F}" type="slidenum">
              <a:rPr kumimoji="0" lang="zh-CN" altLang="en-US" sz="1200">
                <a:solidFill>
                  <a:prstClr val="black"/>
                </a:solidFill>
                <a:latin typeface="Times New Roman" panose="02020603050405020304" pitchFamily="18" charset="0"/>
              </a:rPr>
              <a:pPr/>
              <a:t>14</a:t>
            </a:fld>
            <a:endParaRPr kumimoji="0" lang="en-US" altLang="zh-CN" sz="1200">
              <a:solidFill>
                <a:prstClr val="black"/>
              </a:solidFill>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78032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9F3E817-6A4E-47C4-9EA5-C95ADA914581}" type="slidenum">
              <a:rPr kumimoji="0" lang="zh-CN" altLang="en-US" sz="1200">
                <a:solidFill>
                  <a:prstClr val="black"/>
                </a:solidFill>
                <a:latin typeface="Times New Roman" panose="02020603050405020304" pitchFamily="18" charset="0"/>
              </a:rPr>
              <a:pPr/>
              <a:t>15</a:t>
            </a:fld>
            <a:endParaRPr kumimoji="0" lang="en-US" altLang="zh-CN" sz="1200">
              <a:solidFill>
                <a:prstClr val="black"/>
              </a:solidFill>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302735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9F261629-C996-4CF1-8A34-1473366BC8C3}" type="slidenum">
              <a:rPr kumimoji="0" lang="zh-CN" altLang="en-US" sz="1200">
                <a:solidFill>
                  <a:prstClr val="black"/>
                </a:solidFill>
                <a:latin typeface="Times New Roman" panose="02020603050405020304" pitchFamily="18" charset="0"/>
              </a:rPr>
              <a:pPr/>
              <a:t>16</a:t>
            </a:fld>
            <a:endParaRPr kumimoji="0" lang="en-US" altLang="zh-CN" sz="1200">
              <a:solidFill>
                <a:prstClr val="black"/>
              </a:solidFill>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DR</a:t>
            </a:r>
            <a:r>
              <a:rPr lang="zh-CN" altLang="en-US" smtClean="0"/>
              <a:t>是否进行重发，重发多少次由系统设定</a:t>
            </a:r>
          </a:p>
        </p:txBody>
      </p:sp>
    </p:spTree>
    <p:extLst>
      <p:ext uri="{BB962C8B-B14F-4D97-AF65-F5344CB8AC3E}">
        <p14:creationId xmlns:p14="http://schemas.microsoft.com/office/powerpoint/2010/main" val="771384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B0A918C3-322C-4647-9340-74A4BF7A160E}" type="slidenum">
              <a:rPr kumimoji="0" lang="zh-CN" altLang="en-US" sz="1200">
                <a:solidFill>
                  <a:prstClr val="black"/>
                </a:solidFill>
                <a:latin typeface="Times New Roman" panose="02020603050405020304" pitchFamily="18" charset="0"/>
              </a:rPr>
              <a:pPr/>
              <a:t>17</a:t>
            </a:fld>
            <a:endParaRPr kumimoji="0" lang="en-US" altLang="zh-CN" sz="1200">
              <a:solidFill>
                <a:prstClr val="black"/>
              </a:solidFill>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1915604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8DC63ACE-D243-4CFD-B957-AF8B9B7C6CEB}" type="slidenum">
              <a:rPr kumimoji="0" lang="zh-CN" altLang="en-US" sz="1200">
                <a:solidFill>
                  <a:prstClr val="black"/>
                </a:solidFill>
                <a:latin typeface="Times New Roman" panose="02020603050405020304" pitchFamily="18" charset="0"/>
              </a:rPr>
              <a:pPr/>
              <a:t>18</a:t>
            </a:fld>
            <a:endParaRPr kumimoji="0" lang="en-US" altLang="zh-CN" sz="1200">
              <a:solidFill>
                <a:prstClr val="black"/>
              </a:solidFill>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072058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E32863F-61E0-4555-8B2E-8C70C01D908C}" type="slidenum">
              <a:rPr kumimoji="0" lang="zh-CN" altLang="en-US" sz="1200">
                <a:latin typeface="Times New Roman" panose="02020603050405020304" pitchFamily="18" charset="0"/>
              </a:rPr>
              <a:pPr/>
              <a:t>19</a:t>
            </a:fld>
            <a:endParaRPr kumimoji="0" lang="en-US" altLang="zh-CN"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131450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C2953DB3-EA3D-4D95-9914-8F9B4A129210}" type="slidenum">
              <a:rPr kumimoji="0" lang="zh-CN" altLang="en-US" sz="1200">
                <a:latin typeface="Times New Roman" panose="02020603050405020304" pitchFamily="18" charset="0"/>
              </a:rPr>
              <a:pPr/>
              <a:t>20</a:t>
            </a:fld>
            <a:endParaRPr kumimoji="0" lang="en-US" altLang="zh-CN"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4210656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752AFC98-06F2-49D4-8462-A2ADF9419FE1}" type="slidenum">
              <a:rPr kumimoji="0" lang="zh-CN" altLang="en-US" sz="1200">
                <a:latin typeface="Times New Roman" panose="02020603050405020304" pitchFamily="18" charset="0"/>
              </a:rPr>
              <a:pPr/>
              <a:t>21</a:t>
            </a:fld>
            <a:endParaRPr kumimoji="0" lang="en-US" altLang="zh-CN"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339308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E32863F-61E0-4555-8B2E-8C70C01D908C}" type="slidenum">
              <a:rPr kumimoji="0" lang="zh-CN" altLang="en-US" sz="1200">
                <a:latin typeface="Times New Roman" panose="02020603050405020304" pitchFamily="18" charset="0"/>
              </a:rPr>
              <a:pPr/>
              <a:t>4</a:t>
            </a:fld>
            <a:endParaRPr kumimoji="0" lang="en-US" altLang="zh-CN"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131450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2497F32D-FFB6-4FE0-B11F-E791501273A0}" type="slidenum">
              <a:rPr kumimoji="0" lang="zh-CN" altLang="en-US" sz="1200">
                <a:latin typeface="Times New Roman" panose="02020603050405020304" pitchFamily="18" charset="0"/>
              </a:rPr>
              <a:pPr/>
              <a:t>22</a:t>
            </a:fld>
            <a:endParaRPr kumimoji="0" lang="en-US" altLang="zh-CN" sz="1200">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918999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2D401595-EE03-4509-8A69-A6DB2038E5ED}" type="slidenum">
              <a:rPr kumimoji="0" lang="zh-CN" altLang="en-US" sz="1200">
                <a:latin typeface="Times New Roman" panose="02020603050405020304" pitchFamily="18" charset="0"/>
              </a:rPr>
              <a:pPr/>
              <a:t>24</a:t>
            </a:fld>
            <a:endParaRPr kumimoji="0" lang="en-US" altLang="zh-CN" sz="12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492313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FC9C17A7-845A-4CAB-A2CC-128F3D600DB4}" type="slidenum">
              <a:rPr kumimoji="0" lang="zh-CN" altLang="en-US" sz="1200">
                <a:latin typeface="Times New Roman" panose="02020603050405020304" pitchFamily="18" charset="0"/>
              </a:rPr>
              <a:pPr/>
              <a:t>25</a:t>
            </a:fld>
            <a:endParaRPr kumimoji="0" lang="en-US" altLang="zh-CN"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110932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9BE1563B-5B1C-43D5-9C9D-8AFAE118046B}" type="slidenum">
              <a:rPr kumimoji="0" lang="zh-CN" altLang="en-US" sz="1200">
                <a:latin typeface="Times New Roman" panose="02020603050405020304" pitchFamily="18" charset="0"/>
              </a:rPr>
              <a:pPr/>
              <a:t>26</a:t>
            </a:fld>
            <a:endParaRPr kumimoji="0" lang="en-US" altLang="zh-CN" sz="1200">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反码求和：</a:t>
            </a:r>
            <a:r>
              <a:rPr lang="en-US" altLang="zh-CN" dirty="0" smtClean="0"/>
              <a:t>0+0=0</a:t>
            </a:r>
            <a:r>
              <a:rPr lang="zh-CN" altLang="en-US" dirty="0" smtClean="0"/>
              <a:t>，</a:t>
            </a:r>
            <a:r>
              <a:rPr lang="en-US" altLang="zh-CN" dirty="0" smtClean="0"/>
              <a:t>0+1=1</a:t>
            </a:r>
            <a:r>
              <a:rPr lang="zh-CN" altLang="en-US" dirty="0" smtClean="0"/>
              <a:t>，</a:t>
            </a:r>
            <a:r>
              <a:rPr lang="en-US" altLang="zh-CN" dirty="0" smtClean="0"/>
              <a:t>1+1=0</a:t>
            </a:r>
            <a:r>
              <a:rPr lang="zh-CN" altLang="en-US" dirty="0" smtClean="0"/>
              <a:t>产生进位</a:t>
            </a:r>
            <a:r>
              <a:rPr lang="en-US" altLang="zh-CN" dirty="0" smtClean="0"/>
              <a:t>1</a:t>
            </a:r>
            <a:r>
              <a:rPr lang="zh-CN" altLang="en-US" dirty="0" smtClean="0"/>
              <a:t>，若最高位产生进位，则最后结果加</a:t>
            </a:r>
            <a:r>
              <a:rPr lang="en-US" altLang="zh-CN" dirty="0" smtClean="0"/>
              <a:t>1</a:t>
            </a:r>
            <a:r>
              <a:rPr lang="zh-CN" altLang="en-US" dirty="0" smtClean="0"/>
              <a:t>，与</a:t>
            </a:r>
            <a:r>
              <a:rPr lang="en-US" altLang="zh-CN" dirty="0" smtClean="0"/>
              <a:t>IP</a:t>
            </a:r>
            <a:r>
              <a:rPr lang="zh-CN" altLang="en-US" dirty="0" smtClean="0"/>
              <a:t>校验和算法一样。</a:t>
            </a:r>
          </a:p>
        </p:txBody>
      </p:sp>
    </p:spTree>
    <p:extLst>
      <p:ext uri="{BB962C8B-B14F-4D97-AF65-F5344CB8AC3E}">
        <p14:creationId xmlns:p14="http://schemas.microsoft.com/office/powerpoint/2010/main" val="1568398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D370C235-3B54-4111-8923-F40738AEC5BA}" type="slidenum">
              <a:rPr kumimoji="0" lang="zh-CN" altLang="en-US" sz="1200">
                <a:latin typeface="Times New Roman" panose="02020603050405020304" pitchFamily="18" charset="0"/>
              </a:rPr>
              <a:pPr/>
              <a:t>27</a:t>
            </a:fld>
            <a:endParaRPr kumimoji="0" lang="en-US" altLang="zh-CN" sz="12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25379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B4B97A11-1D09-4D16-8A51-4421F611C4B8}" type="slidenum">
              <a:rPr kumimoji="0" lang="zh-CN" altLang="en-US" sz="1200">
                <a:latin typeface="Times New Roman" panose="02020603050405020304" pitchFamily="18" charset="0"/>
              </a:rPr>
              <a:pPr/>
              <a:t>28</a:t>
            </a:fld>
            <a:endParaRPr kumimoji="0" lang="en-US" altLang="zh-CN"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4261137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D437911D-365F-4A68-958A-97336C220B9A}" type="slidenum">
              <a:rPr kumimoji="0" lang="zh-CN" altLang="en-US" sz="1200">
                <a:latin typeface="Times New Roman" panose="02020603050405020304" pitchFamily="18" charset="0"/>
              </a:rPr>
              <a:pPr/>
              <a:t>29</a:t>
            </a:fld>
            <a:endParaRPr kumimoji="0" lang="en-US" altLang="zh-CN"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字节流传输实际上是流量控制和拥塞控制的结果，应该有了这两个控制，使得每次能够发送的数据量具有不确定性。</a:t>
            </a:r>
          </a:p>
        </p:txBody>
      </p:sp>
    </p:spTree>
    <p:extLst>
      <p:ext uri="{BB962C8B-B14F-4D97-AF65-F5344CB8AC3E}">
        <p14:creationId xmlns:p14="http://schemas.microsoft.com/office/powerpoint/2010/main" val="20473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B675E1E2-A8DA-4D27-8F9C-DB4D94E4310E}" type="slidenum">
              <a:rPr kumimoji="0" lang="zh-CN" altLang="en-US" sz="1200">
                <a:latin typeface="Times New Roman" panose="02020603050405020304" pitchFamily="18" charset="0"/>
              </a:rPr>
              <a:pPr/>
              <a:t>31</a:t>
            </a:fld>
            <a:endParaRPr kumimoji="0" lang="en-US" altLang="zh-CN" sz="12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1511799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FADBCF04-FB89-49A5-B94A-2672E6DA2A25}" type="slidenum">
              <a:rPr kumimoji="0" lang="zh-CN" altLang="en-US" sz="1200">
                <a:latin typeface="Times New Roman" panose="02020603050405020304" pitchFamily="18" charset="0"/>
              </a:rPr>
              <a:pPr/>
              <a:t>32</a:t>
            </a:fld>
            <a:endParaRPr kumimoji="0" lang="en-US" altLang="zh-CN"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4102114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7EE1FDC8-2FDD-4B2C-90BC-721CB38F2F97}" type="slidenum">
              <a:rPr kumimoji="0" lang="zh-CN" altLang="en-US" sz="1200">
                <a:latin typeface="Times New Roman" panose="02020603050405020304" pitchFamily="18" charset="0"/>
              </a:rPr>
              <a:pPr/>
              <a:t>33</a:t>
            </a:fld>
            <a:endParaRPr kumimoji="0" lang="en-US" altLang="zh-CN" sz="120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36584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E32863F-61E0-4555-8B2E-8C70C01D908C}" type="slidenum">
              <a:rPr kumimoji="0" lang="zh-CN" altLang="en-US" sz="1200">
                <a:latin typeface="Times New Roman" panose="02020603050405020304" pitchFamily="18" charset="0"/>
              </a:rPr>
              <a:pPr/>
              <a:t>5</a:t>
            </a:fld>
            <a:endParaRPr kumimoji="0" lang="en-US" altLang="zh-CN"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131450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47F9864A-3412-414D-BE5B-C5CBF1523411}" type="slidenum">
              <a:rPr kumimoji="0" lang="zh-CN" altLang="en-US" sz="1200">
                <a:latin typeface="Times New Roman" panose="02020603050405020304" pitchFamily="18" charset="0"/>
              </a:rPr>
              <a:pPr/>
              <a:t>34</a:t>
            </a:fld>
            <a:endParaRPr kumimoji="0" lang="en-US" altLang="zh-CN" sz="12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1815239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1791735-851D-4915-A152-068A05776382}" type="slidenum">
              <a:rPr kumimoji="0" lang="zh-CN" altLang="en-US" sz="1200">
                <a:latin typeface="Times New Roman" panose="02020603050405020304" pitchFamily="18" charset="0"/>
              </a:rPr>
              <a:pPr/>
              <a:t>35</a:t>
            </a:fld>
            <a:endParaRPr kumimoji="0" lang="en-US" altLang="zh-CN" sz="12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1187173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E5EF1088-0BFE-4380-A839-9E0A5ED04732}" type="slidenum">
              <a:rPr kumimoji="0" lang="zh-CN" altLang="en-US" sz="1200">
                <a:latin typeface="Times New Roman" panose="02020603050405020304" pitchFamily="18" charset="0"/>
              </a:rPr>
              <a:pPr/>
              <a:t>36</a:t>
            </a:fld>
            <a:endParaRPr kumimoji="0" lang="en-US" altLang="zh-CN" sz="1200">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4245753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89BFCC8C-3478-42B9-8367-327B3F6B179E}" type="slidenum">
              <a:rPr kumimoji="0" lang="zh-CN" altLang="en-US" sz="1200">
                <a:latin typeface="Times New Roman" panose="02020603050405020304" pitchFamily="18" charset="0"/>
              </a:rPr>
              <a:pPr/>
              <a:t>38</a:t>
            </a:fld>
            <a:endParaRPr kumimoji="0" lang="en-US" altLang="zh-CN" sz="12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最重要的是收发双方同步序列号</a:t>
            </a:r>
          </a:p>
        </p:txBody>
      </p:sp>
    </p:spTree>
    <p:extLst>
      <p:ext uri="{BB962C8B-B14F-4D97-AF65-F5344CB8AC3E}">
        <p14:creationId xmlns:p14="http://schemas.microsoft.com/office/powerpoint/2010/main" val="3496081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616C38FD-E148-4A63-8B4A-43A08327B9B7}" type="slidenum">
              <a:rPr kumimoji="0" lang="zh-CN" altLang="en-US" sz="1200">
                <a:latin typeface="Times New Roman" panose="02020603050405020304" pitchFamily="18" charset="0"/>
              </a:rPr>
              <a:pPr/>
              <a:t>39</a:t>
            </a:fld>
            <a:endParaRPr kumimoji="0" lang="en-US" altLang="zh-CN" sz="120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3094476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B5FE47A-8C3C-4B00-879F-2558DCE33E8B}" type="slidenum">
              <a:rPr kumimoji="0" lang="zh-CN" altLang="en-US" sz="1200">
                <a:latin typeface="Times New Roman" panose="02020603050405020304" pitchFamily="18" charset="0"/>
              </a:rPr>
              <a:pPr/>
              <a:t>40</a:t>
            </a:fld>
            <a:endParaRPr kumimoji="0" lang="en-US" altLang="zh-CN" sz="1200">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734232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6F128C1-3CAD-4631-B00A-C195EB293CB6}" type="slidenum">
              <a:rPr kumimoji="0" lang="zh-CN" altLang="en-US" sz="1200">
                <a:latin typeface="Times New Roman" panose="02020603050405020304" pitchFamily="18" charset="0"/>
              </a:rPr>
              <a:pPr/>
              <a:t>41</a:t>
            </a:fld>
            <a:endParaRPr kumimoji="0" lang="en-US" altLang="zh-CN" sz="1200">
              <a:latin typeface="Times New Roman" panose="02020603050405020304"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非对称释放法任何一方都可以单独强制释放连接，会导致正在传输中的数据丢失</a:t>
            </a:r>
          </a:p>
        </p:txBody>
      </p:sp>
    </p:spTree>
    <p:extLst>
      <p:ext uri="{BB962C8B-B14F-4D97-AF65-F5344CB8AC3E}">
        <p14:creationId xmlns:p14="http://schemas.microsoft.com/office/powerpoint/2010/main" val="2672276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40845F2F-9A36-41BA-A3B2-379A4ABFB1B1}" type="slidenum">
              <a:rPr kumimoji="0" lang="zh-CN" altLang="en-US" sz="1200">
                <a:latin typeface="Times New Roman" panose="02020603050405020304" pitchFamily="18" charset="0"/>
              </a:rPr>
              <a:pPr/>
              <a:t>42</a:t>
            </a:fld>
            <a:endParaRPr kumimoji="0" lang="en-US" altLang="zh-CN" sz="12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被动打开的一端一般是服务器端，还要等待来自其它的连接请求，所以端口一般不会关闭</a:t>
            </a:r>
          </a:p>
        </p:txBody>
      </p:sp>
    </p:spTree>
    <p:extLst>
      <p:ext uri="{BB962C8B-B14F-4D97-AF65-F5344CB8AC3E}">
        <p14:creationId xmlns:p14="http://schemas.microsoft.com/office/powerpoint/2010/main" val="2318874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D4625397-A7DF-4FE4-A182-1496FBBE9D4C}" type="slidenum">
              <a:rPr kumimoji="0" lang="zh-CN" altLang="en-US" sz="1200">
                <a:latin typeface="Times New Roman" panose="02020603050405020304" pitchFamily="18" charset="0"/>
              </a:rPr>
              <a:pPr/>
              <a:t>43</a:t>
            </a:fld>
            <a:endParaRPr kumimoji="0" lang="en-US" altLang="zh-CN" sz="1200">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3827665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C8818323-61A5-42D0-B0F1-ED32D5FFE625}" type="slidenum">
              <a:rPr kumimoji="0" lang="zh-CN" altLang="en-US" sz="1200">
                <a:latin typeface="Times New Roman" panose="02020603050405020304" pitchFamily="18" charset="0"/>
              </a:rPr>
              <a:pPr/>
              <a:t>45</a:t>
            </a:fld>
            <a:endParaRPr kumimoji="0" lang="en-US" altLang="zh-CN" sz="1200">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324124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857DD682-E80F-44CE-8877-73E6166D9684}" type="slidenum">
              <a:rPr kumimoji="0" lang="zh-CN" altLang="en-US" sz="1200">
                <a:latin typeface="Times New Roman" panose="02020603050405020304" pitchFamily="18" charset="0"/>
              </a:rPr>
              <a:pPr/>
              <a:t>6</a:t>
            </a:fld>
            <a:endParaRPr kumimoji="0" lang="en-US" altLang="zh-CN"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zh-CN" altLang="en-US" sz="900" smtClean="0"/>
              <a:t>从功能上来看传输层的地位，用户可以根据应用的需求选择不同类型的传输服务，而不用考虑具体的网络。</a:t>
            </a:r>
          </a:p>
          <a:p>
            <a:pPr marL="228600" indent="-228600">
              <a:buFontTx/>
              <a:buAutoNum type="arabicPeriod"/>
            </a:pPr>
            <a:r>
              <a:rPr lang="zh-CN" altLang="en-US" sz="900" smtClean="0"/>
              <a:t>从网络来看传输层的地位，传输层运行在用户主机上，中间路由器不处理</a:t>
            </a:r>
          </a:p>
        </p:txBody>
      </p:sp>
    </p:spTree>
    <p:extLst>
      <p:ext uri="{BB962C8B-B14F-4D97-AF65-F5344CB8AC3E}">
        <p14:creationId xmlns:p14="http://schemas.microsoft.com/office/powerpoint/2010/main" val="1303272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011D8E5-D833-4365-BCBD-2914C480DAE9}" type="slidenum">
              <a:rPr kumimoji="0" lang="zh-CN" altLang="en-US" sz="1200">
                <a:latin typeface="Times New Roman" panose="02020603050405020304" pitchFamily="18" charset="0"/>
              </a:rPr>
              <a:pPr/>
              <a:t>46</a:t>
            </a:fld>
            <a:endParaRPr kumimoji="0" lang="en-US" altLang="zh-CN" sz="1200">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9463984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434E6B60-1B57-4DD5-BA9D-A3AB1B27541B}" type="slidenum">
              <a:rPr kumimoji="0" lang="zh-CN" altLang="en-US" sz="1200">
                <a:latin typeface="Times New Roman" panose="02020603050405020304" pitchFamily="18" charset="0"/>
              </a:rPr>
              <a:pPr/>
              <a:t>47</a:t>
            </a:fld>
            <a:endParaRPr kumimoji="0" lang="en-US" altLang="zh-CN" sz="1200">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3188407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832FD47C-CB02-41C5-8645-E650E3E018BD}" type="slidenum">
              <a:rPr kumimoji="0" lang="zh-CN" altLang="en-US" sz="1200">
                <a:latin typeface="Times New Roman" panose="02020603050405020304" pitchFamily="18" charset="0"/>
              </a:rPr>
              <a:pPr/>
              <a:t>48</a:t>
            </a:fld>
            <a:endParaRPr kumimoji="0" lang="en-US" altLang="zh-CN" sz="1200">
              <a:latin typeface="Times New Roman" panose="02020603050405020304"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921591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91657F6E-A528-4785-8823-F2CCBA821A76}" type="slidenum">
              <a:rPr kumimoji="0" lang="zh-CN" altLang="en-US" sz="1200">
                <a:latin typeface="Times New Roman" panose="02020603050405020304" pitchFamily="18" charset="0"/>
              </a:rPr>
              <a:pPr/>
              <a:t>49</a:t>
            </a:fld>
            <a:endParaRPr kumimoji="0" lang="en-US" altLang="zh-CN" sz="1200">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009176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DBD76E82-FCB2-4CC3-BC64-281CE9F45162}" type="slidenum">
              <a:rPr kumimoji="0" lang="zh-CN" altLang="en-US" sz="1200">
                <a:latin typeface="Times New Roman" panose="02020603050405020304" pitchFamily="18" charset="0"/>
              </a:rPr>
              <a:pPr/>
              <a:t>50</a:t>
            </a:fld>
            <a:endParaRPr kumimoji="0" lang="en-US" altLang="zh-CN" sz="1200">
              <a:latin typeface="Times New Roman" panose="02020603050405020304"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343204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706269B1-A0B7-44F9-9DBD-F4CE1B392DCF}" type="slidenum">
              <a:rPr kumimoji="0" lang="zh-CN" altLang="en-US" sz="1200">
                <a:latin typeface="Times New Roman" panose="02020603050405020304" pitchFamily="18" charset="0"/>
              </a:rPr>
              <a:pPr/>
              <a:t>51</a:t>
            </a:fld>
            <a:endParaRPr kumimoji="0" lang="en-US" altLang="zh-CN" sz="1200">
              <a:latin typeface="Times New Roman" panose="02020603050405020304"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3019553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92C34CB6-2CFE-48DF-9E9A-30D2F189E534}" type="slidenum">
              <a:rPr kumimoji="0" lang="zh-CN" altLang="en-US" sz="1200">
                <a:latin typeface="Times New Roman" panose="02020603050405020304" pitchFamily="18" charset="0"/>
              </a:rPr>
              <a:pPr/>
              <a:t>52</a:t>
            </a:fld>
            <a:endParaRPr kumimoji="0" lang="en-US" altLang="zh-CN" sz="1200">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5202561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6918533A-7B6E-4504-A5E2-82403F1128CA}" type="slidenum">
              <a:rPr kumimoji="0" lang="zh-CN" altLang="en-US" sz="1200">
                <a:latin typeface="Times New Roman" panose="02020603050405020304" pitchFamily="18" charset="0"/>
              </a:rPr>
              <a:pPr/>
              <a:t>54</a:t>
            </a:fld>
            <a:endParaRPr kumimoji="0" lang="en-US" altLang="zh-CN" sz="1200">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637131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8ADFF248-EAA7-4FA4-AE71-5469A4AE74D7}" type="slidenum">
              <a:rPr kumimoji="0" lang="zh-CN" altLang="en-US" sz="1200">
                <a:latin typeface="Times New Roman" panose="02020603050405020304" pitchFamily="18" charset="0"/>
              </a:rPr>
              <a:pPr/>
              <a:t>55</a:t>
            </a:fld>
            <a:endParaRPr kumimoji="0" lang="en-US" altLang="zh-CN" sz="1200">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很显然，超时值得设置与网络当前的业务量相关，而网络业务量是不断变化的，因此，</a:t>
            </a:r>
            <a:r>
              <a:rPr lang="zh-CN" altLang="en-GB" sz="1400" b="1" smtClean="0"/>
              <a:t>解决的方法是对网络的性能不断测试，采用一种不断调整超时时间间隔的动态算法</a:t>
            </a:r>
            <a:endParaRPr lang="zh-CN" altLang="en-US" sz="1400" smtClean="0"/>
          </a:p>
          <a:p>
            <a:endParaRPr lang="en-US" altLang="zh-CN" smtClean="0"/>
          </a:p>
        </p:txBody>
      </p:sp>
    </p:spTree>
    <p:extLst>
      <p:ext uri="{BB962C8B-B14F-4D97-AF65-F5344CB8AC3E}">
        <p14:creationId xmlns:p14="http://schemas.microsoft.com/office/powerpoint/2010/main" val="27371465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338D2DDB-6CAD-4D10-BD81-B8F1F469769D}" type="slidenum">
              <a:rPr kumimoji="0" lang="zh-CN" altLang="en-US" sz="1200">
                <a:latin typeface="Times New Roman" panose="02020603050405020304" pitchFamily="18" charset="0"/>
              </a:rPr>
              <a:pPr/>
              <a:t>56</a:t>
            </a:fld>
            <a:endParaRPr kumimoji="0" lang="en-US" altLang="zh-CN" sz="1200">
              <a:latin typeface="Times New Roman" panose="02020603050405020304"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研究表明，当负载接近容量时，网络延迟变大，而且延迟变化也变大</a:t>
            </a:r>
          </a:p>
        </p:txBody>
      </p:sp>
    </p:spTree>
    <p:extLst>
      <p:ext uri="{BB962C8B-B14F-4D97-AF65-F5344CB8AC3E}">
        <p14:creationId xmlns:p14="http://schemas.microsoft.com/office/powerpoint/2010/main" val="180790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BE596263-15C2-4904-BA4F-08E174CE9915}" type="slidenum">
              <a:rPr kumimoji="0" lang="zh-CN" altLang="en-US" sz="1200">
                <a:latin typeface="Times New Roman" panose="02020603050405020304" pitchFamily="18" charset="0"/>
              </a:rPr>
              <a:pPr/>
              <a:t>7</a:t>
            </a:fld>
            <a:endParaRPr kumimoji="0" lang="en-US" altLang="zh-CN" sz="1200">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zh-CN" altLang="en-US" dirty="0" smtClean="0"/>
              <a:t>主机上的每个应用进程与不同的传输层端口相关联，因此，传</a:t>
            </a:r>
            <a:r>
              <a:rPr lang="zh-CN" altLang="en-US" dirty="0" smtClean="0"/>
              <a:t>输层提供了运行在不同主机上的应用进程之间的逻辑通信管道，管道的两端由</a:t>
            </a:r>
            <a:r>
              <a:rPr lang="en-US" altLang="zh-CN" dirty="0" smtClean="0"/>
              <a:t>TSAP</a:t>
            </a:r>
            <a:r>
              <a:rPr lang="zh-CN" altLang="en-US" dirty="0" smtClean="0"/>
              <a:t>来标识。</a:t>
            </a:r>
            <a:endParaRPr lang="en-US" altLang="zh-CN" dirty="0" smtClean="0"/>
          </a:p>
        </p:txBody>
      </p:sp>
    </p:spTree>
    <p:extLst>
      <p:ext uri="{BB962C8B-B14F-4D97-AF65-F5344CB8AC3E}">
        <p14:creationId xmlns:p14="http://schemas.microsoft.com/office/powerpoint/2010/main" val="4236478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D4969ED-54CE-4C9C-8D90-020CCB9354B2}" type="slidenum">
              <a:rPr kumimoji="0" lang="zh-CN" altLang="en-US" sz="1200">
                <a:latin typeface="Times New Roman" panose="02020603050405020304" pitchFamily="18" charset="0"/>
              </a:rPr>
              <a:pPr/>
              <a:t>60</a:t>
            </a:fld>
            <a:endParaRPr kumimoji="0"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17784457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D4969ED-54CE-4C9C-8D90-020CCB9354B2}" type="slidenum">
              <a:rPr kumimoji="0" lang="zh-CN" altLang="en-US" sz="1200">
                <a:latin typeface="Times New Roman" panose="02020603050405020304" pitchFamily="18" charset="0"/>
              </a:rPr>
              <a:pPr/>
              <a:t>61</a:t>
            </a:fld>
            <a:endParaRPr kumimoji="0"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10490059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D4969ED-54CE-4C9C-8D90-020CCB9354B2}" type="slidenum">
              <a:rPr kumimoji="0" lang="zh-CN" altLang="en-US" sz="1200">
                <a:latin typeface="Times New Roman" panose="02020603050405020304" pitchFamily="18" charset="0"/>
              </a:rPr>
              <a:pPr/>
              <a:t>62</a:t>
            </a:fld>
            <a:endParaRPr kumimoji="0"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13711791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D4969ED-54CE-4C9C-8D90-020CCB9354B2}" type="slidenum">
              <a:rPr kumimoji="0" lang="zh-CN" altLang="en-US" sz="1200">
                <a:latin typeface="Times New Roman" panose="02020603050405020304" pitchFamily="18" charset="0"/>
              </a:rPr>
              <a:pPr/>
              <a:t>63</a:t>
            </a:fld>
            <a:endParaRPr kumimoji="0" lang="en-US" altLang="zh-CN" sz="1200">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9968208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452CBEEF-16EE-43A4-A3B8-E05FF3C47153}" type="slidenum">
              <a:rPr kumimoji="0" lang="zh-CN" altLang="en-US" sz="1200">
                <a:latin typeface="Times New Roman" panose="02020603050405020304" pitchFamily="18" charset="0"/>
              </a:rPr>
              <a:pPr/>
              <a:t>65</a:t>
            </a:fld>
            <a:endParaRPr kumimoji="0" lang="en-US" altLang="zh-CN" sz="1200">
              <a:latin typeface="Times New Roman" panose="02020603050405020304"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4987559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BA6F1E21-C72E-49EC-A8DA-CB482AE6351E}" type="slidenum">
              <a:rPr kumimoji="0" lang="zh-CN" altLang="en-US" sz="1200">
                <a:latin typeface="Times New Roman" panose="02020603050405020304" pitchFamily="18" charset="0"/>
              </a:rPr>
              <a:pPr/>
              <a:t>67</a:t>
            </a:fld>
            <a:endParaRPr kumimoji="0" lang="en-US" altLang="zh-CN" sz="1200">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4105053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C42A26D6-9920-42A1-AF6F-24E5AE87ACDD}" type="slidenum">
              <a:rPr kumimoji="0" lang="zh-CN" altLang="en-US" sz="1200">
                <a:latin typeface="Times New Roman" panose="02020603050405020304" pitchFamily="18" charset="0"/>
              </a:rPr>
              <a:pPr/>
              <a:t>68</a:t>
            </a:fld>
            <a:endParaRPr kumimoji="0" lang="en-US" altLang="zh-CN" sz="1200">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681055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4E04398A-F481-4BA8-928E-3D94F71935EB}" type="slidenum">
              <a:rPr kumimoji="0" lang="zh-CN" altLang="en-US" sz="1200">
                <a:latin typeface="Times New Roman" panose="02020603050405020304" pitchFamily="18" charset="0"/>
              </a:rPr>
              <a:pPr/>
              <a:t>69</a:t>
            </a:fld>
            <a:endParaRPr kumimoji="0" lang="en-US" altLang="zh-CN" sz="1200">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15513070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A4382F21-CDF5-46E9-AE7D-15D649DEF317}" type="slidenum">
              <a:rPr kumimoji="0" lang="zh-CN" altLang="en-US" sz="1200">
                <a:latin typeface="Times New Roman" panose="02020603050405020304" pitchFamily="18" charset="0"/>
              </a:rPr>
              <a:pPr/>
              <a:t>70</a:t>
            </a:fld>
            <a:endParaRPr kumimoji="0" lang="en-US" altLang="zh-CN"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1637345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C920CF52-0882-4F59-850D-2652A780E786}" type="slidenum">
              <a:rPr kumimoji="0" lang="zh-CN" altLang="en-US" sz="1200">
                <a:latin typeface="Times New Roman" panose="02020603050405020304" pitchFamily="18" charset="0"/>
              </a:rPr>
              <a:pPr/>
              <a:t>71</a:t>
            </a:fld>
            <a:endParaRPr kumimoji="0" lang="en-US" altLang="zh-CN" sz="1200">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593081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42D51A55-484D-4927-917B-B2C6529BC3C2}" type="slidenum">
              <a:rPr kumimoji="0" lang="zh-CN" altLang="en-US" sz="1200">
                <a:latin typeface="Times New Roman" panose="02020603050405020304" pitchFamily="18" charset="0"/>
              </a:rPr>
              <a:pPr/>
              <a:t>8</a:t>
            </a:fld>
            <a:endParaRPr kumimoji="0" lang="en-US" altLang="zh-CN" sz="1200">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总结</a:t>
            </a:r>
          </a:p>
        </p:txBody>
      </p:sp>
    </p:spTree>
    <p:extLst>
      <p:ext uri="{BB962C8B-B14F-4D97-AF65-F5344CB8AC3E}">
        <p14:creationId xmlns:p14="http://schemas.microsoft.com/office/powerpoint/2010/main" val="32106507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2C5C278-79B8-4602-94CE-1B0C7D0839CB}" type="slidenum">
              <a:rPr kumimoji="0" lang="zh-CN" altLang="en-US" sz="1200">
                <a:latin typeface="Times New Roman" panose="02020603050405020304" pitchFamily="18" charset="0"/>
              </a:rPr>
              <a:pPr/>
              <a:t>73</a:t>
            </a:fld>
            <a:endParaRPr kumimoji="0" lang="en-US" altLang="zh-CN" sz="1200">
              <a:latin typeface="Times New Roman" panose="02020603050405020304"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9126866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E535C970-6FDF-400C-8912-9A2F9F0CC053}" type="slidenum">
              <a:rPr kumimoji="0" lang="zh-CN" altLang="en-US" sz="1200">
                <a:latin typeface="Times New Roman" panose="02020603050405020304" pitchFamily="18" charset="0"/>
              </a:rPr>
              <a:pPr/>
              <a:t>74</a:t>
            </a:fld>
            <a:endParaRPr kumimoji="0" lang="en-US" altLang="zh-CN" sz="1200">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38443399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A4382F21-CDF5-46E9-AE7D-15D649DEF317}" type="slidenum">
              <a:rPr kumimoji="0" lang="zh-CN" altLang="en-US" sz="1200">
                <a:latin typeface="Times New Roman" panose="02020603050405020304" pitchFamily="18" charset="0"/>
              </a:rPr>
              <a:pPr/>
              <a:t>75</a:t>
            </a:fld>
            <a:endParaRPr kumimoji="0" lang="en-US" altLang="zh-CN"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9095887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A4382F21-CDF5-46E9-AE7D-15D649DEF317}" type="slidenum">
              <a:rPr kumimoji="0" lang="zh-CN" altLang="en-US" sz="1200">
                <a:latin typeface="Times New Roman" panose="02020603050405020304" pitchFamily="18" charset="0"/>
              </a:rPr>
              <a:pPr/>
              <a:t>76</a:t>
            </a:fld>
            <a:endParaRPr kumimoji="0" lang="en-US" altLang="zh-CN"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0707506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A4382F21-CDF5-46E9-AE7D-15D649DEF317}" type="slidenum">
              <a:rPr kumimoji="0" lang="zh-CN" altLang="en-US" sz="1200">
                <a:latin typeface="Times New Roman" panose="02020603050405020304" pitchFamily="18" charset="0"/>
              </a:rPr>
              <a:pPr/>
              <a:t>77</a:t>
            </a:fld>
            <a:endParaRPr kumimoji="0" lang="en-US" altLang="zh-CN"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137458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A4382F21-CDF5-46E9-AE7D-15D649DEF317}" type="slidenum">
              <a:rPr kumimoji="0" lang="zh-CN" altLang="en-US" sz="1200">
                <a:latin typeface="Times New Roman" panose="02020603050405020304" pitchFamily="18" charset="0"/>
              </a:rPr>
              <a:pPr/>
              <a:t>78</a:t>
            </a:fld>
            <a:endParaRPr kumimoji="0" lang="en-US" altLang="zh-CN" sz="1200">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TCP Reno</a:t>
            </a:r>
            <a:r>
              <a:rPr lang="zh-CN" altLang="en-US" dirty="0" smtClean="0"/>
              <a:t>是目前使用最广泛的</a:t>
            </a:r>
            <a:r>
              <a:rPr lang="en-US" altLang="zh-CN" dirty="0" smtClean="0"/>
              <a:t>TCP</a:t>
            </a:r>
            <a:r>
              <a:rPr lang="zh-CN" altLang="en-US" dirty="0" smtClean="0"/>
              <a:t>拥塞控制机制，</a:t>
            </a:r>
            <a:r>
              <a:rPr lang="en-US" altLang="zh-CN" dirty="0" smtClean="0"/>
              <a:t>CUBIC</a:t>
            </a:r>
            <a:r>
              <a:rPr lang="zh-CN" altLang="en-US" dirty="0" smtClean="0"/>
              <a:t>、</a:t>
            </a:r>
            <a:r>
              <a:rPr lang="en-US" altLang="zh-CN" dirty="0" smtClean="0"/>
              <a:t>Compound TCP</a:t>
            </a:r>
            <a:r>
              <a:rPr lang="zh-CN" altLang="en-US" dirty="0" smtClean="0"/>
              <a:t>使用的都是</a:t>
            </a:r>
            <a:r>
              <a:rPr lang="en-US" altLang="zh-CN" dirty="0" smtClean="0"/>
              <a:t>TCP Reno</a:t>
            </a:r>
            <a:r>
              <a:rPr lang="zh-CN" altLang="en-US" dirty="0" smtClean="0"/>
              <a:t>的变种版本，使用了略微不同的拥塞控制方法。</a:t>
            </a:r>
            <a:endParaRPr lang="en-US" altLang="zh-CN" dirty="0" smtClean="0"/>
          </a:p>
          <a:p>
            <a:endParaRPr lang="en-US" altLang="zh-CN" dirty="0" smtClean="0"/>
          </a:p>
          <a:p>
            <a:r>
              <a:rPr kumimoji="1" lang="en-US" altLang="zh-CN" sz="1200" b="0" i="0" kern="1200" dirty="0" smtClean="0">
                <a:solidFill>
                  <a:schemeClr val="tx1"/>
                </a:solidFill>
                <a:effectLst/>
                <a:latin typeface="Times New Roman" pitchFamily="18" charset="0"/>
                <a:ea typeface="+mn-ea"/>
                <a:cs typeface="+mn-cs"/>
              </a:rPr>
              <a:t>TCP Tahoe </a:t>
            </a:r>
            <a:r>
              <a:rPr kumimoji="1" lang="zh-CN" altLang="en-US" sz="1200" b="0" i="0" kern="1200" dirty="0" smtClean="0">
                <a:solidFill>
                  <a:schemeClr val="tx1"/>
                </a:solidFill>
                <a:effectLst/>
                <a:latin typeface="Times New Roman" pitchFamily="18" charset="0"/>
                <a:ea typeface="+mn-ea"/>
                <a:cs typeface="+mn-cs"/>
              </a:rPr>
              <a:t>主要有三个机制去控制数据流和拥塞窗口</a:t>
            </a:r>
            <a:r>
              <a:rPr kumimoji="1" lang="en-US" altLang="zh-CN" sz="1200" b="0" i="0" kern="1200" dirty="0" smtClean="0">
                <a:solidFill>
                  <a:schemeClr val="tx1"/>
                </a:solidFill>
                <a:effectLst/>
                <a:latin typeface="Times New Roman" pitchFamily="18" charset="0"/>
                <a:ea typeface="+mn-ea"/>
                <a:cs typeface="+mn-cs"/>
              </a:rPr>
              <a:t>: slow start (SS), congestion avoidance (CA), and fast retransmit(FS)</a:t>
            </a:r>
            <a:r>
              <a:rPr kumimoji="1" lang="zh-CN" altLang="en-US" sz="1200" b="0" i="0" kern="1200" dirty="0" smtClean="0">
                <a:solidFill>
                  <a:schemeClr val="tx1"/>
                </a:solidFill>
                <a:effectLst/>
                <a:latin typeface="Times New Roman" pitchFamily="18" charset="0"/>
                <a:ea typeface="+mn-ea"/>
                <a:cs typeface="+mn-cs"/>
              </a:rPr>
              <a:t>。</a:t>
            </a:r>
            <a:r>
              <a:rPr kumimoji="1" lang="en-US" altLang="zh-CN" sz="1200" b="0" i="0" kern="1200" dirty="0" smtClean="0">
                <a:solidFill>
                  <a:schemeClr val="tx1"/>
                </a:solidFill>
                <a:effectLst/>
                <a:latin typeface="Times New Roman" pitchFamily="18" charset="0"/>
                <a:ea typeface="+mn-ea"/>
                <a:cs typeface="+mn-cs"/>
              </a:rPr>
              <a:t>SS</a:t>
            </a:r>
            <a:r>
              <a:rPr kumimoji="1" lang="zh-CN" altLang="en-US" sz="1200" b="0" i="0" kern="1200" dirty="0" smtClean="0">
                <a:solidFill>
                  <a:schemeClr val="tx1"/>
                </a:solidFill>
                <a:effectLst/>
                <a:latin typeface="Times New Roman" pitchFamily="18" charset="0"/>
                <a:ea typeface="+mn-ea"/>
                <a:cs typeface="+mn-cs"/>
              </a:rPr>
              <a:t>机制</a:t>
            </a:r>
            <a:r>
              <a:rPr kumimoji="1" lang="en-US" altLang="zh-CN" sz="1200" b="0" i="0" kern="1200" dirty="0" smtClean="0">
                <a:solidFill>
                  <a:schemeClr val="tx1"/>
                </a:solidFill>
                <a:effectLst/>
                <a:latin typeface="Times New Roman" pitchFamily="18" charset="0"/>
                <a:ea typeface="+mn-ea"/>
                <a:cs typeface="+mn-cs"/>
              </a:rPr>
              <a:t>:</a:t>
            </a:r>
            <a:r>
              <a:rPr kumimoji="1" lang="zh-CN" altLang="en-US" sz="1200" b="0" i="0" kern="1200" dirty="0" smtClean="0">
                <a:solidFill>
                  <a:schemeClr val="tx1"/>
                </a:solidFill>
                <a:effectLst/>
                <a:latin typeface="Times New Roman" pitchFamily="18" charset="0"/>
                <a:ea typeface="+mn-ea"/>
                <a:cs typeface="+mn-cs"/>
              </a:rPr>
              <a:t>当</a:t>
            </a:r>
            <a:r>
              <a:rPr kumimoji="1" lang="en-US" altLang="zh-CN" sz="1200" b="0" i="0" kern="1200" dirty="0" smtClean="0">
                <a:solidFill>
                  <a:schemeClr val="tx1"/>
                </a:solidFill>
                <a:effectLst/>
                <a:latin typeface="Times New Roman" pitchFamily="18" charset="0"/>
                <a:ea typeface="+mn-ea"/>
                <a:cs typeface="+mn-cs"/>
              </a:rPr>
              <a:t>connection </a:t>
            </a:r>
            <a:r>
              <a:rPr kumimoji="1" lang="zh-CN" altLang="en-US" sz="1200" b="0" i="0" kern="1200" dirty="0" smtClean="0">
                <a:solidFill>
                  <a:schemeClr val="tx1"/>
                </a:solidFill>
                <a:effectLst/>
                <a:latin typeface="Times New Roman" pitchFamily="18" charset="0"/>
                <a:ea typeface="+mn-ea"/>
                <a:cs typeface="+mn-cs"/>
              </a:rPr>
              <a:t>建立时，把</a:t>
            </a:r>
            <a:r>
              <a:rPr kumimoji="1" lang="en-US" altLang="zh-CN" sz="1200" b="0" i="0" kern="1200" dirty="0" smtClean="0">
                <a:solidFill>
                  <a:schemeClr val="tx1"/>
                </a:solidFill>
                <a:effectLst/>
                <a:latin typeface="Times New Roman" pitchFamily="18" charset="0"/>
                <a:ea typeface="+mn-ea"/>
                <a:cs typeface="+mn-cs"/>
              </a:rPr>
              <a:t>congestion window </a:t>
            </a:r>
            <a:r>
              <a:rPr kumimoji="1" lang="zh-CN" altLang="en-US" sz="1200" b="0" i="0" kern="1200" dirty="0" smtClean="0">
                <a:solidFill>
                  <a:schemeClr val="tx1"/>
                </a:solidFill>
                <a:effectLst/>
                <a:latin typeface="Times New Roman" pitchFamily="18" charset="0"/>
                <a:ea typeface="+mn-ea"/>
                <a:cs typeface="+mn-cs"/>
              </a:rPr>
              <a:t>的大小初始化，并设为一个</a:t>
            </a:r>
            <a:r>
              <a:rPr kumimoji="1" lang="en-US" altLang="zh-CN" sz="1200" b="0" i="0" kern="1200" dirty="0" smtClean="0">
                <a:solidFill>
                  <a:schemeClr val="tx1"/>
                </a:solidFill>
                <a:effectLst/>
                <a:latin typeface="Times New Roman" pitchFamily="18" charset="0"/>
                <a:ea typeface="+mn-ea"/>
                <a:cs typeface="+mn-cs"/>
              </a:rPr>
              <a:t>MSS(maximum segment size)</a:t>
            </a:r>
            <a:r>
              <a:rPr kumimoji="1" lang="zh-CN" altLang="en-US" sz="1200" b="0" i="0" kern="1200" dirty="0" smtClean="0">
                <a:solidFill>
                  <a:schemeClr val="tx1"/>
                </a:solidFill>
                <a:effectLst/>
                <a:latin typeface="Times New Roman" pitchFamily="18" charset="0"/>
                <a:ea typeface="+mn-ea"/>
                <a:cs typeface="+mn-cs"/>
              </a:rPr>
              <a:t>，同时把</a:t>
            </a:r>
            <a:r>
              <a:rPr kumimoji="1" lang="en-US" altLang="zh-CN" sz="1200" b="0" i="0" kern="1200" dirty="0" err="1" smtClean="0">
                <a:solidFill>
                  <a:schemeClr val="tx1"/>
                </a:solidFill>
                <a:effectLst/>
                <a:latin typeface="Times New Roman" pitchFamily="18" charset="0"/>
                <a:ea typeface="+mn-ea"/>
                <a:cs typeface="+mn-cs"/>
              </a:rPr>
              <a:t>ssthresh</a:t>
            </a:r>
            <a:r>
              <a:rPr kumimoji="1" lang="en-US" altLang="zh-CN" sz="1200" b="0" i="0" kern="1200" dirty="0" smtClean="0">
                <a:solidFill>
                  <a:schemeClr val="tx1"/>
                </a:solidFill>
                <a:effectLst/>
                <a:latin typeface="Times New Roman" pitchFamily="18" charset="0"/>
                <a:ea typeface="+mn-ea"/>
                <a:cs typeface="+mn-cs"/>
              </a:rPr>
              <a:t> (slow start threshold)</a:t>
            </a:r>
            <a:r>
              <a:rPr kumimoji="1" lang="zh-CN" altLang="en-US" sz="1200" b="0" i="0" kern="1200" dirty="0" smtClean="0">
                <a:solidFill>
                  <a:schemeClr val="tx1"/>
                </a:solidFill>
                <a:effectLst/>
                <a:latin typeface="Times New Roman" pitchFamily="18" charset="0"/>
                <a:ea typeface="+mn-ea"/>
                <a:cs typeface="+mn-cs"/>
              </a:rPr>
              <a:t>设为 </a:t>
            </a:r>
            <a:r>
              <a:rPr kumimoji="1" lang="en-US" altLang="zh-CN" sz="1200" b="0" i="0" kern="1200" dirty="0" smtClean="0">
                <a:solidFill>
                  <a:schemeClr val="tx1"/>
                </a:solidFill>
                <a:effectLst/>
                <a:latin typeface="Times New Roman" pitchFamily="18" charset="0"/>
                <a:ea typeface="+mn-ea"/>
                <a:cs typeface="+mn-cs"/>
              </a:rPr>
              <a:t>64 KB</a:t>
            </a:r>
            <a:r>
              <a:rPr kumimoji="1" lang="zh-CN" altLang="en-US" sz="1200" b="0" i="0" kern="1200" dirty="0" smtClean="0">
                <a:solidFill>
                  <a:schemeClr val="tx1"/>
                </a:solidFill>
                <a:effectLst/>
                <a:latin typeface="Times New Roman" pitchFamily="18" charset="0"/>
                <a:ea typeface="+mn-ea"/>
                <a:cs typeface="+mn-cs"/>
              </a:rPr>
              <a:t>。</a:t>
            </a:r>
            <a:r>
              <a:rPr kumimoji="1" lang="en-US" altLang="zh-CN" sz="1200" b="0" i="0" kern="1200" dirty="0" smtClean="0">
                <a:solidFill>
                  <a:schemeClr val="tx1"/>
                </a:solidFill>
                <a:effectLst/>
                <a:latin typeface="Times New Roman" pitchFamily="18" charset="0"/>
                <a:ea typeface="+mn-ea"/>
                <a:cs typeface="+mn-cs"/>
              </a:rPr>
              <a:t>CA </a:t>
            </a:r>
            <a:r>
              <a:rPr kumimoji="1" lang="zh-CN" altLang="en-US" sz="1200" b="0" i="0" kern="1200" dirty="0" smtClean="0">
                <a:solidFill>
                  <a:schemeClr val="tx1"/>
                </a:solidFill>
                <a:effectLst/>
                <a:latin typeface="Times New Roman" pitchFamily="18" charset="0"/>
                <a:ea typeface="+mn-ea"/>
                <a:cs typeface="+mn-cs"/>
              </a:rPr>
              <a:t>机制</a:t>
            </a:r>
            <a:r>
              <a:rPr kumimoji="1" lang="en-US" altLang="zh-CN" sz="1200" b="0" i="0" kern="1200" dirty="0" smtClean="0">
                <a:solidFill>
                  <a:schemeClr val="tx1"/>
                </a:solidFill>
                <a:effectLst/>
                <a:latin typeface="Times New Roman" pitchFamily="18" charset="0"/>
                <a:ea typeface="+mn-ea"/>
                <a:cs typeface="+mn-cs"/>
              </a:rPr>
              <a:t>:</a:t>
            </a:r>
            <a:r>
              <a:rPr kumimoji="1" lang="zh-CN" altLang="en-US" sz="1200" b="0" i="0" kern="1200" dirty="0" smtClean="0">
                <a:solidFill>
                  <a:schemeClr val="tx1"/>
                </a:solidFill>
                <a:effectLst/>
                <a:latin typeface="Times New Roman" pitchFamily="18" charset="0"/>
                <a:ea typeface="+mn-ea"/>
                <a:cs typeface="+mn-cs"/>
              </a:rPr>
              <a:t> 为了在发生拥塞的情形下控制流量</a:t>
            </a:r>
            <a:r>
              <a:rPr kumimoji="1" lang="en-US" altLang="zh-CN" sz="1200" b="0" i="0" kern="1200" dirty="0" smtClean="0">
                <a:solidFill>
                  <a:schemeClr val="tx1"/>
                </a:solidFill>
                <a:effectLst/>
                <a:latin typeface="Times New Roman" pitchFamily="18" charset="0"/>
                <a:ea typeface="+mn-ea"/>
                <a:cs typeface="+mn-cs"/>
              </a:rPr>
              <a:t>TCP Tahoe </a:t>
            </a:r>
            <a:r>
              <a:rPr kumimoji="1" lang="zh-CN" altLang="en-US" sz="1200" b="0" i="0" kern="1200" dirty="0" smtClean="0">
                <a:solidFill>
                  <a:schemeClr val="tx1"/>
                </a:solidFill>
                <a:effectLst/>
                <a:latin typeface="Times New Roman" pitchFamily="18" charset="0"/>
                <a:ea typeface="+mn-ea"/>
                <a:cs typeface="+mn-cs"/>
              </a:rPr>
              <a:t>使用</a:t>
            </a:r>
            <a:r>
              <a:rPr kumimoji="1" lang="en-US" altLang="zh-CN" sz="1200" b="0" i="0" kern="1200" dirty="0" smtClean="0">
                <a:solidFill>
                  <a:schemeClr val="tx1"/>
                </a:solidFill>
                <a:effectLst/>
                <a:latin typeface="Times New Roman" pitchFamily="18" charset="0"/>
                <a:ea typeface="+mn-ea"/>
                <a:cs typeface="+mn-cs"/>
              </a:rPr>
              <a:t>Additive Increase Multiplicative Decrease (AIMD)</a:t>
            </a:r>
            <a:r>
              <a:rPr kumimoji="1" lang="zh-CN" altLang="en-US" sz="1200" b="0" i="0" kern="1200" dirty="0" smtClean="0">
                <a:solidFill>
                  <a:schemeClr val="tx1"/>
                </a:solidFill>
                <a:effectLst/>
                <a:latin typeface="Times New Roman" pitchFamily="18" charset="0"/>
                <a:ea typeface="+mn-ea"/>
                <a:cs typeface="+mn-cs"/>
              </a:rPr>
              <a:t>机制。</a:t>
            </a:r>
            <a:r>
              <a:rPr kumimoji="1" lang="en-US" altLang="zh-CN" sz="1200" b="0" i="0" kern="1200" dirty="0" smtClean="0">
                <a:solidFill>
                  <a:schemeClr val="tx1"/>
                </a:solidFill>
                <a:effectLst/>
                <a:latin typeface="Times New Roman" pitchFamily="18" charset="0"/>
                <a:ea typeface="+mn-ea"/>
                <a:cs typeface="+mn-cs"/>
              </a:rPr>
              <a:t>AIMD:</a:t>
            </a:r>
            <a:r>
              <a:rPr kumimoji="1" lang="zh-CN" altLang="en-US" sz="1200" b="0" i="0" kern="1200" dirty="0" smtClean="0">
                <a:solidFill>
                  <a:schemeClr val="tx1"/>
                </a:solidFill>
                <a:effectLst/>
                <a:latin typeface="Times New Roman" pitchFamily="18" charset="0"/>
                <a:ea typeface="+mn-ea"/>
                <a:cs typeface="+mn-cs"/>
              </a:rPr>
              <a:t>只要有一个</a:t>
            </a:r>
            <a:r>
              <a:rPr kumimoji="1" lang="en-US" altLang="zh-CN" sz="1200" b="0" i="0" kern="1200" dirty="0" smtClean="0">
                <a:solidFill>
                  <a:schemeClr val="tx1"/>
                </a:solidFill>
                <a:effectLst/>
                <a:latin typeface="Times New Roman" pitchFamily="18" charset="0"/>
                <a:ea typeface="+mn-ea"/>
                <a:cs typeface="+mn-cs"/>
              </a:rPr>
              <a:t>packet loss</a:t>
            </a:r>
            <a:r>
              <a:rPr kumimoji="1" lang="zh-CN" altLang="en-US" sz="1200" b="0" i="0" kern="1200" dirty="0" smtClean="0">
                <a:solidFill>
                  <a:schemeClr val="tx1"/>
                </a:solidFill>
                <a:effectLst/>
                <a:latin typeface="Times New Roman" pitchFamily="18" charset="0"/>
                <a:ea typeface="+mn-ea"/>
                <a:cs typeface="+mn-cs"/>
              </a:rPr>
              <a:t>就认为网络发生拥塞，</a:t>
            </a:r>
            <a:r>
              <a:rPr kumimoji="1" lang="en-US" altLang="zh-CN" sz="1200" b="0" i="0" kern="1200" dirty="0" smtClean="0">
                <a:solidFill>
                  <a:schemeClr val="tx1"/>
                </a:solidFill>
                <a:effectLst/>
                <a:latin typeface="Times New Roman" pitchFamily="18" charset="0"/>
                <a:ea typeface="+mn-ea"/>
                <a:cs typeface="+mn-cs"/>
              </a:rPr>
              <a:t>Tahoe</a:t>
            </a:r>
            <a:r>
              <a:rPr kumimoji="1" lang="zh-CN" altLang="en-US" sz="1200" b="0" i="0" kern="1200" dirty="0" smtClean="0">
                <a:solidFill>
                  <a:schemeClr val="tx1"/>
                </a:solidFill>
                <a:effectLst/>
                <a:latin typeface="Times New Roman" pitchFamily="18" charset="0"/>
                <a:ea typeface="+mn-ea"/>
                <a:cs typeface="+mn-cs"/>
              </a:rPr>
              <a:t>会把</a:t>
            </a:r>
            <a:r>
              <a:rPr kumimoji="1" lang="en-US" altLang="zh-CN" sz="1200" b="0" i="0" kern="1200" dirty="0" err="1" smtClean="0">
                <a:solidFill>
                  <a:schemeClr val="tx1"/>
                </a:solidFill>
                <a:effectLst/>
                <a:latin typeface="Times New Roman" pitchFamily="18" charset="0"/>
                <a:ea typeface="+mn-ea"/>
                <a:cs typeface="+mn-cs"/>
              </a:rPr>
              <a:t>ssthrsh</a:t>
            </a:r>
            <a:r>
              <a:rPr kumimoji="1" lang="en-US" altLang="zh-CN" sz="1200" b="0" i="0" kern="1200" dirty="0" smtClean="0">
                <a:solidFill>
                  <a:schemeClr val="tx1"/>
                </a:solidFill>
                <a:effectLst/>
                <a:latin typeface="Times New Roman" pitchFamily="18" charset="0"/>
                <a:ea typeface="+mn-ea"/>
                <a:cs typeface="+mn-cs"/>
              </a:rPr>
              <a:t> </a:t>
            </a:r>
            <a:r>
              <a:rPr kumimoji="1" lang="zh-CN" altLang="en-US" sz="1200" b="0" i="0" kern="1200" dirty="0" smtClean="0">
                <a:solidFill>
                  <a:schemeClr val="tx1"/>
                </a:solidFill>
                <a:effectLst/>
                <a:latin typeface="Times New Roman" pitchFamily="18" charset="0"/>
                <a:ea typeface="+mn-ea"/>
                <a:cs typeface="+mn-cs"/>
              </a:rPr>
              <a:t>设为目前的</a:t>
            </a:r>
            <a:r>
              <a:rPr kumimoji="1" lang="en-US" altLang="zh-CN" sz="1200" b="0" i="0" kern="1200" dirty="0" smtClean="0">
                <a:solidFill>
                  <a:schemeClr val="tx1"/>
                </a:solidFill>
                <a:effectLst/>
                <a:latin typeface="Times New Roman" pitchFamily="18" charset="0"/>
                <a:ea typeface="+mn-ea"/>
                <a:cs typeface="+mn-cs"/>
              </a:rPr>
              <a:t>congestion window </a:t>
            </a:r>
            <a:r>
              <a:rPr kumimoji="1" lang="zh-CN" altLang="en-US" sz="1200" b="0" i="0" kern="1200" dirty="0" smtClean="0">
                <a:solidFill>
                  <a:schemeClr val="tx1"/>
                </a:solidFill>
                <a:effectLst/>
                <a:latin typeface="Times New Roman" pitchFamily="18" charset="0"/>
                <a:ea typeface="+mn-ea"/>
                <a:cs typeface="+mn-cs"/>
              </a:rPr>
              <a:t>的一半。并且回到</a:t>
            </a:r>
            <a:r>
              <a:rPr kumimoji="1" lang="en-US" altLang="zh-CN" sz="1200" b="0" i="0" kern="1200" dirty="0" smtClean="0">
                <a:solidFill>
                  <a:schemeClr val="tx1"/>
                </a:solidFill>
                <a:effectLst/>
                <a:latin typeface="Times New Roman" pitchFamily="18" charset="0"/>
                <a:ea typeface="+mn-ea"/>
                <a:cs typeface="+mn-cs"/>
              </a:rPr>
              <a:t>SS</a:t>
            </a:r>
            <a:r>
              <a:rPr kumimoji="1" lang="zh-CN" altLang="en-US" sz="1200" b="0" i="0" kern="1200" dirty="0" smtClean="0">
                <a:solidFill>
                  <a:schemeClr val="tx1"/>
                </a:solidFill>
                <a:effectLst/>
                <a:latin typeface="Times New Roman" pitchFamily="18" charset="0"/>
                <a:ea typeface="+mn-ea"/>
                <a:cs typeface="+mn-cs"/>
              </a:rPr>
              <a:t>的状态，之后</a:t>
            </a:r>
            <a:r>
              <a:rPr kumimoji="1" lang="en-US" altLang="zh-CN" sz="1200" b="0" i="0" kern="1200" dirty="0" smtClean="0">
                <a:solidFill>
                  <a:schemeClr val="tx1"/>
                </a:solidFill>
                <a:effectLst/>
                <a:latin typeface="Times New Roman" pitchFamily="18" charset="0"/>
                <a:ea typeface="+mn-ea"/>
                <a:cs typeface="+mn-cs"/>
              </a:rPr>
              <a:t>congestion window </a:t>
            </a:r>
            <a:r>
              <a:rPr kumimoji="1" lang="zh-CN" altLang="en-US" sz="1200" b="0" i="0" kern="1200" dirty="0" smtClean="0">
                <a:solidFill>
                  <a:schemeClr val="tx1"/>
                </a:solidFill>
                <a:effectLst/>
                <a:latin typeface="Times New Roman" pitchFamily="18" charset="0"/>
                <a:ea typeface="+mn-ea"/>
                <a:cs typeface="+mn-cs"/>
              </a:rPr>
              <a:t>继续以指数成长；当到达</a:t>
            </a:r>
            <a:r>
              <a:rPr kumimoji="1" lang="en-US" altLang="zh-CN" sz="1200" b="0" i="0" kern="1200" dirty="0" err="1" smtClean="0">
                <a:solidFill>
                  <a:schemeClr val="tx1"/>
                </a:solidFill>
                <a:effectLst/>
                <a:latin typeface="Times New Roman" pitchFamily="18" charset="0"/>
                <a:ea typeface="+mn-ea"/>
                <a:cs typeface="+mn-cs"/>
              </a:rPr>
              <a:t>ssthresh</a:t>
            </a:r>
            <a:r>
              <a:rPr kumimoji="1" lang="en-US" altLang="zh-CN" sz="1200" b="0" i="0" kern="1200" dirty="0" smtClean="0">
                <a:solidFill>
                  <a:schemeClr val="tx1"/>
                </a:solidFill>
                <a:effectLst/>
                <a:latin typeface="Times New Roman" pitchFamily="18" charset="0"/>
                <a:ea typeface="+mn-ea"/>
                <a:cs typeface="+mn-cs"/>
              </a:rPr>
              <a:t> </a:t>
            </a:r>
            <a:r>
              <a:rPr kumimoji="1" lang="zh-CN" altLang="en-US" sz="1200" b="0" i="0" kern="1200" dirty="0" smtClean="0">
                <a:solidFill>
                  <a:schemeClr val="tx1"/>
                </a:solidFill>
                <a:effectLst/>
                <a:latin typeface="Times New Roman" pitchFamily="18" charset="0"/>
                <a:ea typeface="+mn-ea"/>
                <a:cs typeface="+mn-cs"/>
              </a:rPr>
              <a:t>时</a:t>
            </a:r>
            <a:r>
              <a:rPr kumimoji="1" lang="en-US" altLang="zh-CN" sz="1200" b="0" i="0" kern="1200" dirty="0" smtClean="0">
                <a:solidFill>
                  <a:schemeClr val="tx1"/>
                </a:solidFill>
                <a:effectLst/>
                <a:latin typeface="Times New Roman" pitchFamily="18" charset="0"/>
                <a:ea typeface="+mn-ea"/>
                <a:cs typeface="+mn-cs"/>
              </a:rPr>
              <a:t>congestion window </a:t>
            </a:r>
            <a:r>
              <a:rPr kumimoji="1" lang="zh-CN" altLang="en-US" sz="1200" b="0" i="0" kern="1200" dirty="0" smtClean="0">
                <a:solidFill>
                  <a:schemeClr val="tx1"/>
                </a:solidFill>
                <a:effectLst/>
                <a:latin typeface="Times New Roman" pitchFamily="18" charset="0"/>
                <a:ea typeface="+mn-ea"/>
                <a:cs typeface="+mn-cs"/>
              </a:rPr>
              <a:t>会以线性成长来避免拥塞。</a:t>
            </a:r>
            <a:r>
              <a:rPr kumimoji="1" lang="en-US" altLang="zh-CN" sz="1200" b="0" i="0" kern="1200" dirty="0" smtClean="0">
                <a:solidFill>
                  <a:schemeClr val="tx1"/>
                </a:solidFill>
                <a:effectLst/>
                <a:latin typeface="Times New Roman" pitchFamily="18" charset="0"/>
                <a:ea typeface="+mn-ea"/>
                <a:cs typeface="+mn-cs"/>
              </a:rPr>
              <a:t>FS </a:t>
            </a:r>
            <a:r>
              <a:rPr kumimoji="1" lang="zh-CN" altLang="en-US" sz="1200" b="0" i="0" kern="1200" dirty="0" smtClean="0">
                <a:solidFill>
                  <a:schemeClr val="tx1"/>
                </a:solidFill>
                <a:effectLst/>
                <a:latin typeface="Times New Roman" pitchFamily="18" charset="0"/>
                <a:ea typeface="+mn-ea"/>
                <a:cs typeface="+mn-cs"/>
              </a:rPr>
              <a:t>机制</a:t>
            </a:r>
            <a:r>
              <a:rPr kumimoji="1" lang="en-US" altLang="zh-CN" sz="1200" b="0" i="0" kern="1200" dirty="0" smtClean="0">
                <a:solidFill>
                  <a:schemeClr val="tx1"/>
                </a:solidFill>
                <a:effectLst/>
                <a:latin typeface="Times New Roman" pitchFamily="18" charset="0"/>
                <a:ea typeface="+mn-ea"/>
                <a:cs typeface="+mn-cs"/>
              </a:rPr>
              <a:t>:</a:t>
            </a:r>
            <a:r>
              <a:rPr kumimoji="1" lang="zh-CN" altLang="en-US" sz="1200" b="0" i="0" kern="1200" dirty="0" smtClean="0">
                <a:solidFill>
                  <a:schemeClr val="tx1"/>
                </a:solidFill>
                <a:effectLst/>
                <a:latin typeface="Times New Roman" pitchFamily="18" charset="0"/>
                <a:ea typeface="+mn-ea"/>
                <a:cs typeface="+mn-cs"/>
              </a:rPr>
              <a:t>当收到三个重复的</a:t>
            </a:r>
            <a:r>
              <a:rPr kumimoji="1" lang="en-US" altLang="zh-CN" sz="1200" b="0" i="0" kern="1200" dirty="0" err="1" smtClean="0">
                <a:solidFill>
                  <a:schemeClr val="tx1"/>
                </a:solidFill>
                <a:effectLst/>
                <a:latin typeface="Times New Roman" pitchFamily="18" charset="0"/>
                <a:ea typeface="+mn-ea"/>
                <a:cs typeface="+mn-cs"/>
              </a:rPr>
              <a:t>ack</a:t>
            </a:r>
            <a:r>
              <a:rPr kumimoji="1" lang="en-US" altLang="zh-CN" sz="1200" b="0" i="0" kern="1200" dirty="0" smtClean="0">
                <a:solidFill>
                  <a:schemeClr val="tx1"/>
                </a:solidFill>
                <a:effectLst/>
                <a:latin typeface="Times New Roman" pitchFamily="18" charset="0"/>
                <a:ea typeface="+mn-ea"/>
                <a:cs typeface="+mn-cs"/>
              </a:rPr>
              <a:t> </a:t>
            </a:r>
            <a:r>
              <a:rPr kumimoji="1" lang="zh-CN" altLang="en-US" sz="1200" b="0" i="0" kern="1200" dirty="0" smtClean="0">
                <a:solidFill>
                  <a:schemeClr val="tx1"/>
                </a:solidFill>
                <a:effectLst/>
                <a:latin typeface="Times New Roman" pitchFamily="18" charset="0"/>
                <a:ea typeface="+mn-ea"/>
                <a:cs typeface="+mn-cs"/>
              </a:rPr>
              <a:t>时，不必等到</a:t>
            </a:r>
            <a:r>
              <a:rPr kumimoji="1" lang="en-US" altLang="zh-CN" sz="1200" b="0" i="0" kern="1200" dirty="0" smtClean="0">
                <a:solidFill>
                  <a:schemeClr val="tx1"/>
                </a:solidFill>
                <a:effectLst/>
                <a:latin typeface="Times New Roman" pitchFamily="18" charset="0"/>
                <a:ea typeface="+mn-ea"/>
                <a:cs typeface="+mn-cs"/>
              </a:rPr>
              <a:t>Retransmit Timeout(RTO)</a:t>
            </a:r>
            <a:r>
              <a:rPr kumimoji="1" lang="zh-CN" altLang="en-US" sz="1200" b="0" i="0" kern="1200" dirty="0" smtClean="0">
                <a:solidFill>
                  <a:schemeClr val="tx1"/>
                </a:solidFill>
                <a:effectLst/>
                <a:latin typeface="Times New Roman" pitchFamily="18" charset="0"/>
                <a:ea typeface="+mn-ea"/>
                <a:cs typeface="+mn-cs"/>
              </a:rPr>
              <a:t>，会认为包丢失，并且马上重传。</a:t>
            </a:r>
            <a:r>
              <a:rPr kumimoji="1" lang="en-US" altLang="zh-CN" sz="1200" b="0" i="0" kern="1200" dirty="0" smtClean="0">
                <a:solidFill>
                  <a:schemeClr val="tx1"/>
                </a:solidFill>
                <a:effectLst/>
                <a:latin typeface="Times New Roman" pitchFamily="18" charset="0"/>
                <a:ea typeface="+mn-ea"/>
                <a:cs typeface="+mn-cs"/>
              </a:rPr>
              <a:t/>
            </a:r>
            <a:br>
              <a:rPr kumimoji="1" lang="en-US" altLang="zh-CN" sz="1200" b="0" i="0" kern="1200" dirty="0" smtClean="0">
                <a:solidFill>
                  <a:schemeClr val="tx1"/>
                </a:solidFill>
                <a:effectLst/>
                <a:latin typeface="Times New Roman" pitchFamily="18" charset="0"/>
                <a:ea typeface="+mn-ea"/>
                <a:cs typeface="+mn-cs"/>
              </a:rPr>
            </a:br>
            <a:r>
              <a:rPr kumimoji="1" lang="en-US" altLang="zh-CN" sz="1200" b="0" i="0" kern="1200" dirty="0" smtClean="0">
                <a:solidFill>
                  <a:schemeClr val="tx1"/>
                </a:solidFill>
                <a:effectLst/>
                <a:latin typeface="Times New Roman" pitchFamily="18" charset="0"/>
                <a:ea typeface="+mn-ea"/>
                <a:cs typeface="+mn-cs"/>
              </a:rPr>
              <a:t> TCP Reno </a:t>
            </a:r>
            <a:r>
              <a:rPr kumimoji="1" lang="zh-CN" altLang="en-US" sz="1200" b="0" i="0" kern="1200" dirty="0" smtClean="0">
                <a:solidFill>
                  <a:schemeClr val="tx1"/>
                </a:solidFill>
                <a:effectLst/>
                <a:latin typeface="Times New Roman" pitchFamily="18" charset="0"/>
                <a:ea typeface="+mn-ea"/>
                <a:cs typeface="+mn-cs"/>
              </a:rPr>
              <a:t>是目前使用最广泛的</a:t>
            </a:r>
            <a:r>
              <a:rPr kumimoji="1" lang="en-US" altLang="zh-CN" sz="1200" b="0" i="0" kern="1200" dirty="0" smtClean="0">
                <a:solidFill>
                  <a:schemeClr val="tx1"/>
                </a:solidFill>
                <a:effectLst/>
                <a:latin typeface="Times New Roman" pitchFamily="18" charset="0"/>
                <a:ea typeface="+mn-ea"/>
                <a:cs typeface="+mn-cs"/>
              </a:rPr>
              <a:t>TCP</a:t>
            </a:r>
            <a:r>
              <a:rPr kumimoji="1" lang="zh-CN" altLang="en-US" sz="1200" b="0" i="0" kern="1200" dirty="0" smtClean="0">
                <a:solidFill>
                  <a:schemeClr val="tx1"/>
                </a:solidFill>
                <a:effectLst/>
                <a:latin typeface="Times New Roman" pitchFamily="18" charset="0"/>
                <a:ea typeface="+mn-ea"/>
                <a:cs typeface="+mn-cs"/>
              </a:rPr>
              <a:t>版本。 除了包含了</a:t>
            </a:r>
            <a:r>
              <a:rPr kumimoji="1" lang="en-US" altLang="zh-CN" sz="1200" b="0" i="0" kern="1200" dirty="0" smtClean="0">
                <a:solidFill>
                  <a:schemeClr val="tx1"/>
                </a:solidFill>
                <a:effectLst/>
                <a:latin typeface="Times New Roman" pitchFamily="18" charset="0"/>
                <a:ea typeface="+mn-ea"/>
                <a:cs typeface="+mn-cs"/>
              </a:rPr>
              <a:t>Tahoe</a:t>
            </a:r>
            <a:r>
              <a:rPr kumimoji="1" lang="zh-CN" altLang="en-US" sz="1200" b="0" i="0" kern="1200" dirty="0" smtClean="0">
                <a:solidFill>
                  <a:schemeClr val="tx1"/>
                </a:solidFill>
                <a:effectLst/>
                <a:latin typeface="Times New Roman" pitchFamily="18" charset="0"/>
                <a:ea typeface="+mn-ea"/>
                <a:cs typeface="+mn-cs"/>
              </a:rPr>
              <a:t>的三个机制</a:t>
            </a:r>
            <a:r>
              <a:rPr kumimoji="1" lang="en-US" altLang="zh-CN" sz="1200" b="0" i="0" kern="1200" dirty="0" smtClean="0">
                <a:solidFill>
                  <a:schemeClr val="tx1"/>
                </a:solidFill>
                <a:effectLst/>
                <a:latin typeface="Times New Roman" pitchFamily="18" charset="0"/>
                <a:ea typeface="+mn-ea"/>
                <a:cs typeface="+mn-cs"/>
              </a:rPr>
              <a:t>(SS,CA,FS)</a:t>
            </a:r>
            <a:r>
              <a:rPr kumimoji="1" lang="zh-CN" altLang="en-US" sz="1200" b="0" i="0" kern="1200" dirty="0" smtClean="0">
                <a:solidFill>
                  <a:schemeClr val="tx1"/>
                </a:solidFill>
                <a:effectLst/>
                <a:latin typeface="Times New Roman" pitchFamily="18" charset="0"/>
                <a:ea typeface="+mn-ea"/>
                <a:cs typeface="+mn-cs"/>
              </a:rPr>
              <a:t>，</a:t>
            </a:r>
            <a:r>
              <a:rPr kumimoji="1" lang="en-US" altLang="zh-CN" sz="1200" b="0" i="0" kern="1200" dirty="0" smtClean="0">
                <a:solidFill>
                  <a:schemeClr val="tx1"/>
                </a:solidFill>
                <a:effectLst/>
                <a:latin typeface="Times New Roman" pitchFamily="18" charset="0"/>
                <a:ea typeface="+mn-ea"/>
                <a:cs typeface="+mn-cs"/>
              </a:rPr>
              <a:t>Reno </a:t>
            </a:r>
            <a:r>
              <a:rPr kumimoji="1" lang="zh-CN" altLang="en-US" sz="1200" b="0" i="0" kern="1200" dirty="0" smtClean="0">
                <a:solidFill>
                  <a:schemeClr val="tx1"/>
                </a:solidFill>
                <a:effectLst/>
                <a:latin typeface="Times New Roman" pitchFamily="18" charset="0"/>
                <a:ea typeface="+mn-ea"/>
                <a:cs typeface="+mn-cs"/>
              </a:rPr>
              <a:t>多了另外一个机制</a:t>
            </a:r>
            <a:r>
              <a:rPr kumimoji="1" lang="en-US" altLang="zh-CN" sz="1200" b="0" i="0" kern="1200" dirty="0" smtClean="0">
                <a:solidFill>
                  <a:schemeClr val="tx1"/>
                </a:solidFill>
                <a:effectLst/>
                <a:latin typeface="Times New Roman" pitchFamily="18" charset="0"/>
                <a:ea typeface="+mn-ea"/>
                <a:cs typeface="+mn-cs"/>
              </a:rPr>
              <a:t>:</a:t>
            </a:r>
            <a:r>
              <a:rPr kumimoji="1" lang="zh-CN" altLang="en-US" sz="1200" b="0" i="0" kern="1200" dirty="0" smtClean="0">
                <a:solidFill>
                  <a:schemeClr val="tx1"/>
                </a:solidFill>
                <a:effectLst/>
                <a:latin typeface="Times New Roman" pitchFamily="18" charset="0"/>
                <a:ea typeface="+mn-ea"/>
                <a:cs typeface="+mn-cs"/>
              </a:rPr>
              <a:t> 快速恢复</a:t>
            </a:r>
            <a:r>
              <a:rPr kumimoji="1" lang="en-US" altLang="zh-CN" sz="1200" b="0" i="0" kern="1200" dirty="0" smtClean="0">
                <a:solidFill>
                  <a:schemeClr val="tx1"/>
                </a:solidFill>
                <a:effectLst/>
                <a:latin typeface="Times New Roman" pitchFamily="18" charset="0"/>
                <a:ea typeface="+mn-ea"/>
                <a:cs typeface="+mn-cs"/>
              </a:rPr>
              <a:t>Fast Recovery(FR)</a:t>
            </a:r>
            <a:r>
              <a:rPr kumimoji="1" lang="zh-CN" altLang="en-US" sz="1200" b="0" i="0" kern="1200" dirty="0" smtClean="0">
                <a:solidFill>
                  <a:schemeClr val="tx1"/>
                </a:solidFill>
                <a:effectLst/>
                <a:latin typeface="Times New Roman" pitchFamily="18" charset="0"/>
                <a:ea typeface="+mn-ea"/>
                <a:cs typeface="+mn-cs"/>
              </a:rPr>
              <a:t>；</a:t>
            </a:r>
            <a:r>
              <a:rPr kumimoji="1" lang="en-US" altLang="zh-CN" sz="1200" b="0" i="0" kern="1200" dirty="0" smtClean="0">
                <a:solidFill>
                  <a:schemeClr val="tx1"/>
                </a:solidFill>
                <a:effectLst/>
                <a:latin typeface="Times New Roman" pitchFamily="18" charset="0"/>
                <a:ea typeface="+mn-ea"/>
                <a:cs typeface="+mn-cs"/>
              </a:rPr>
              <a:t>FR</a:t>
            </a:r>
            <a:r>
              <a:rPr kumimoji="1" lang="zh-CN" altLang="en-US" sz="1200" b="0" i="0" kern="1200" dirty="0" smtClean="0">
                <a:solidFill>
                  <a:schemeClr val="tx1"/>
                </a:solidFill>
                <a:effectLst/>
                <a:latin typeface="Times New Roman" pitchFamily="18" charset="0"/>
                <a:ea typeface="+mn-ea"/>
                <a:cs typeface="+mn-cs"/>
              </a:rPr>
              <a:t>机制</a:t>
            </a:r>
            <a:r>
              <a:rPr kumimoji="1" lang="en-US" altLang="zh-CN" sz="1200" b="0" i="0" kern="1200" dirty="0" smtClean="0">
                <a:solidFill>
                  <a:schemeClr val="tx1"/>
                </a:solidFill>
                <a:effectLst/>
                <a:latin typeface="Times New Roman" pitchFamily="18" charset="0"/>
                <a:ea typeface="+mn-ea"/>
                <a:cs typeface="+mn-cs"/>
              </a:rPr>
              <a:t>:</a:t>
            </a:r>
            <a:r>
              <a:rPr kumimoji="1" lang="zh-CN" altLang="en-US" sz="1200" b="0" i="0" kern="1200" dirty="0" smtClean="0">
                <a:solidFill>
                  <a:schemeClr val="tx1"/>
                </a:solidFill>
                <a:effectLst/>
                <a:latin typeface="Times New Roman" pitchFamily="18" charset="0"/>
                <a:ea typeface="+mn-ea"/>
                <a:cs typeface="+mn-cs"/>
              </a:rPr>
              <a:t>当收到三个重复的</a:t>
            </a:r>
            <a:r>
              <a:rPr kumimoji="1" lang="en-US" altLang="zh-CN" sz="1200" b="0" i="0" kern="1200" dirty="0" err="1" smtClean="0">
                <a:solidFill>
                  <a:schemeClr val="tx1"/>
                </a:solidFill>
                <a:effectLst/>
                <a:latin typeface="Times New Roman" pitchFamily="18" charset="0"/>
                <a:ea typeface="+mn-ea"/>
                <a:cs typeface="+mn-cs"/>
              </a:rPr>
              <a:t>ack</a:t>
            </a:r>
            <a:r>
              <a:rPr kumimoji="1" lang="en-US" altLang="zh-CN" sz="1200" b="0" i="0" kern="1200" dirty="0" smtClean="0">
                <a:solidFill>
                  <a:schemeClr val="tx1"/>
                </a:solidFill>
                <a:effectLst/>
                <a:latin typeface="Times New Roman" pitchFamily="18" charset="0"/>
                <a:ea typeface="+mn-ea"/>
                <a:cs typeface="+mn-cs"/>
              </a:rPr>
              <a:t> </a:t>
            </a:r>
            <a:r>
              <a:rPr kumimoji="1" lang="zh-CN" altLang="en-US" sz="1200" b="0" i="0" kern="1200" dirty="0" smtClean="0">
                <a:solidFill>
                  <a:schemeClr val="tx1"/>
                </a:solidFill>
                <a:effectLst/>
                <a:latin typeface="Times New Roman" pitchFamily="18" charset="0"/>
                <a:ea typeface="+mn-ea"/>
                <a:cs typeface="+mn-cs"/>
              </a:rPr>
              <a:t>或是超过了</a:t>
            </a:r>
            <a:r>
              <a:rPr kumimoji="1" lang="en-US" altLang="zh-CN" sz="1200" b="0" i="0" kern="1200" dirty="0" smtClean="0">
                <a:solidFill>
                  <a:schemeClr val="tx1"/>
                </a:solidFill>
                <a:effectLst/>
                <a:latin typeface="Times New Roman" pitchFamily="18" charset="0"/>
                <a:ea typeface="+mn-ea"/>
                <a:cs typeface="+mn-cs"/>
              </a:rPr>
              <a:t>RTO </a:t>
            </a:r>
            <a:r>
              <a:rPr kumimoji="1" lang="zh-CN" altLang="en-US" sz="1200" b="0" i="0" kern="1200" dirty="0" smtClean="0">
                <a:solidFill>
                  <a:schemeClr val="tx1"/>
                </a:solidFill>
                <a:effectLst/>
                <a:latin typeface="Times New Roman" pitchFamily="18" charset="0"/>
                <a:ea typeface="+mn-ea"/>
                <a:cs typeface="+mn-cs"/>
              </a:rPr>
              <a:t>且尚未收到某个数据报的</a:t>
            </a:r>
            <a:r>
              <a:rPr kumimoji="1" lang="en-US" altLang="zh-CN" sz="1200" b="0" i="0" kern="1200" dirty="0" err="1" smtClean="0">
                <a:solidFill>
                  <a:schemeClr val="tx1"/>
                </a:solidFill>
                <a:effectLst/>
                <a:latin typeface="Times New Roman" pitchFamily="18" charset="0"/>
                <a:ea typeface="+mn-ea"/>
                <a:cs typeface="+mn-cs"/>
              </a:rPr>
              <a:t>ack</a:t>
            </a:r>
            <a:r>
              <a:rPr kumimoji="1" lang="zh-CN" altLang="en-US" sz="1200" b="0" i="0" kern="1200" dirty="0" smtClean="0">
                <a:solidFill>
                  <a:schemeClr val="tx1"/>
                </a:solidFill>
                <a:effectLst/>
                <a:latin typeface="Times New Roman" pitchFamily="18" charset="0"/>
                <a:ea typeface="+mn-ea"/>
                <a:cs typeface="+mn-cs"/>
              </a:rPr>
              <a:t>，</a:t>
            </a:r>
            <a:r>
              <a:rPr kumimoji="1" lang="en-US" altLang="zh-CN" sz="1200" b="0" i="0" kern="1200" dirty="0" smtClean="0">
                <a:solidFill>
                  <a:schemeClr val="tx1"/>
                </a:solidFill>
                <a:effectLst/>
                <a:latin typeface="Times New Roman" pitchFamily="18" charset="0"/>
                <a:ea typeface="+mn-ea"/>
                <a:cs typeface="+mn-cs"/>
              </a:rPr>
              <a:t>Reno </a:t>
            </a:r>
            <a:r>
              <a:rPr kumimoji="1" lang="zh-CN" altLang="en-US" sz="1200" b="0" i="0" kern="1200" dirty="0" smtClean="0">
                <a:solidFill>
                  <a:schemeClr val="tx1"/>
                </a:solidFill>
                <a:effectLst/>
                <a:latin typeface="Times New Roman" pitchFamily="18" charset="0"/>
                <a:ea typeface="+mn-ea"/>
                <a:cs typeface="+mn-cs"/>
              </a:rPr>
              <a:t>会认为有数据报遗失了，并且认定网络发生拥塞。</a:t>
            </a:r>
            <a:r>
              <a:rPr kumimoji="1" lang="en-US" altLang="zh-CN" sz="1200" b="0" i="0" kern="1200" dirty="0" smtClean="0">
                <a:solidFill>
                  <a:schemeClr val="tx1"/>
                </a:solidFill>
                <a:effectLst/>
                <a:latin typeface="Times New Roman" pitchFamily="18" charset="0"/>
                <a:ea typeface="+mn-ea"/>
                <a:cs typeface="+mn-cs"/>
              </a:rPr>
              <a:t>Reno </a:t>
            </a:r>
            <a:r>
              <a:rPr kumimoji="1" lang="zh-CN" altLang="en-US" sz="1200" b="0" i="0" kern="1200" dirty="0" smtClean="0">
                <a:solidFill>
                  <a:schemeClr val="tx1"/>
                </a:solidFill>
                <a:effectLst/>
                <a:latin typeface="Times New Roman" pitchFamily="18" charset="0"/>
                <a:ea typeface="+mn-ea"/>
                <a:cs typeface="+mn-cs"/>
              </a:rPr>
              <a:t>会把</a:t>
            </a:r>
            <a:r>
              <a:rPr kumimoji="1" lang="en-US" altLang="zh-CN" sz="1200" b="0" i="0" kern="1200" dirty="0" err="1" smtClean="0">
                <a:solidFill>
                  <a:schemeClr val="tx1"/>
                </a:solidFill>
                <a:effectLst/>
                <a:latin typeface="Times New Roman" pitchFamily="18" charset="0"/>
                <a:ea typeface="+mn-ea"/>
                <a:cs typeface="+mn-cs"/>
              </a:rPr>
              <a:t>ssthresh</a:t>
            </a:r>
            <a:r>
              <a:rPr kumimoji="1" lang="en-US" altLang="zh-CN" sz="1200" b="0" i="0" kern="1200" dirty="0" smtClean="0">
                <a:solidFill>
                  <a:schemeClr val="tx1"/>
                </a:solidFill>
                <a:effectLst/>
                <a:latin typeface="Times New Roman" pitchFamily="18" charset="0"/>
                <a:ea typeface="+mn-ea"/>
                <a:cs typeface="+mn-cs"/>
              </a:rPr>
              <a:t> </a:t>
            </a:r>
            <a:r>
              <a:rPr kumimoji="1" lang="zh-CN" altLang="en-US" sz="1200" b="0" i="0" kern="1200" dirty="0" smtClean="0">
                <a:solidFill>
                  <a:schemeClr val="tx1"/>
                </a:solidFill>
                <a:effectLst/>
                <a:latin typeface="Times New Roman" pitchFamily="18" charset="0"/>
                <a:ea typeface="+mn-ea"/>
                <a:cs typeface="+mn-cs"/>
              </a:rPr>
              <a:t>设为目前</a:t>
            </a:r>
            <a:r>
              <a:rPr kumimoji="1" lang="en-US" altLang="zh-CN" sz="1200" b="0" i="0" kern="1200" dirty="0" smtClean="0">
                <a:solidFill>
                  <a:schemeClr val="tx1"/>
                </a:solidFill>
                <a:effectLst/>
                <a:latin typeface="Times New Roman" pitchFamily="18" charset="0"/>
                <a:ea typeface="+mn-ea"/>
                <a:cs typeface="+mn-cs"/>
              </a:rPr>
              <a:t>congestion window</a:t>
            </a:r>
            <a:r>
              <a:rPr kumimoji="1" lang="zh-CN" altLang="en-US" sz="1200" b="0" i="0" kern="1200" dirty="0" smtClean="0">
                <a:solidFill>
                  <a:schemeClr val="tx1"/>
                </a:solidFill>
                <a:effectLst/>
                <a:latin typeface="Times New Roman" pitchFamily="18" charset="0"/>
                <a:ea typeface="+mn-ea"/>
                <a:cs typeface="+mn-cs"/>
              </a:rPr>
              <a:t>的一半，但并不会回到</a:t>
            </a:r>
            <a:r>
              <a:rPr kumimoji="1" lang="en-US" altLang="zh-CN" sz="1200" b="0" i="0" kern="1200" dirty="0" smtClean="0">
                <a:solidFill>
                  <a:schemeClr val="tx1"/>
                </a:solidFill>
                <a:effectLst/>
                <a:latin typeface="Times New Roman" pitchFamily="18" charset="0"/>
                <a:ea typeface="+mn-ea"/>
                <a:cs typeface="+mn-cs"/>
              </a:rPr>
              <a:t>SS</a:t>
            </a:r>
            <a:r>
              <a:rPr kumimoji="1" lang="zh-CN" altLang="en-US" sz="1200" b="0" i="0" kern="1200" dirty="0" smtClean="0">
                <a:solidFill>
                  <a:schemeClr val="tx1"/>
                </a:solidFill>
                <a:effectLst/>
                <a:latin typeface="Times New Roman" pitchFamily="18" charset="0"/>
                <a:ea typeface="+mn-ea"/>
                <a:cs typeface="+mn-cs"/>
              </a:rPr>
              <a:t>的状态，而是设定</a:t>
            </a:r>
            <a:r>
              <a:rPr kumimoji="1" lang="en-US" altLang="zh-CN" sz="1200" b="0" i="0" kern="1200" dirty="0" smtClean="0">
                <a:solidFill>
                  <a:schemeClr val="tx1"/>
                </a:solidFill>
                <a:effectLst/>
                <a:latin typeface="Times New Roman" pitchFamily="18" charset="0"/>
                <a:ea typeface="+mn-ea"/>
                <a:cs typeface="+mn-cs"/>
              </a:rPr>
              <a:t>congestion window </a:t>
            </a:r>
            <a:r>
              <a:rPr kumimoji="1" lang="zh-CN" altLang="en-US" sz="1200" b="0" i="0" kern="1200" dirty="0" smtClean="0">
                <a:solidFill>
                  <a:schemeClr val="tx1"/>
                </a:solidFill>
                <a:effectLst/>
                <a:latin typeface="Times New Roman" pitchFamily="18" charset="0"/>
                <a:ea typeface="+mn-ea"/>
                <a:cs typeface="+mn-cs"/>
              </a:rPr>
              <a:t>为</a:t>
            </a:r>
            <a:r>
              <a:rPr kumimoji="1" lang="en-US" altLang="zh-CN" sz="1200" b="0" i="0" kern="1200" dirty="0" err="1" smtClean="0">
                <a:solidFill>
                  <a:schemeClr val="tx1"/>
                </a:solidFill>
                <a:effectLst/>
                <a:latin typeface="Times New Roman" pitchFamily="18" charset="0"/>
                <a:ea typeface="+mn-ea"/>
                <a:cs typeface="+mn-cs"/>
              </a:rPr>
              <a:t>ssthresh</a:t>
            </a:r>
            <a:r>
              <a:rPr kumimoji="1" lang="zh-CN" altLang="en-US" sz="1200" b="0" i="0" kern="1200" dirty="0" smtClean="0">
                <a:solidFill>
                  <a:schemeClr val="tx1"/>
                </a:solidFill>
                <a:effectLst/>
                <a:latin typeface="Times New Roman" pitchFamily="18" charset="0"/>
                <a:ea typeface="+mn-ea"/>
                <a:cs typeface="+mn-cs"/>
              </a:rPr>
              <a:t>，之后</a:t>
            </a:r>
            <a:r>
              <a:rPr kumimoji="1" lang="en-US" altLang="zh-CN" sz="1200" b="0" i="0" kern="1200" dirty="0" smtClean="0">
                <a:solidFill>
                  <a:schemeClr val="tx1"/>
                </a:solidFill>
                <a:effectLst/>
                <a:latin typeface="Times New Roman" pitchFamily="18" charset="0"/>
                <a:ea typeface="+mn-ea"/>
                <a:cs typeface="+mn-cs"/>
              </a:rPr>
              <a:t>congestion window </a:t>
            </a:r>
            <a:r>
              <a:rPr kumimoji="1" lang="zh-CN" altLang="en-US" sz="1200" b="0" i="0" kern="1200" dirty="0" smtClean="0">
                <a:solidFill>
                  <a:schemeClr val="tx1"/>
                </a:solidFill>
                <a:effectLst/>
                <a:latin typeface="Times New Roman" pitchFamily="18" charset="0"/>
                <a:ea typeface="+mn-ea"/>
                <a:cs typeface="+mn-cs"/>
              </a:rPr>
              <a:t>则维持线性成长。</a:t>
            </a:r>
            <a:endParaRPr lang="zh-CN" altLang="en-US" dirty="0" smtClean="0"/>
          </a:p>
        </p:txBody>
      </p:sp>
    </p:spTree>
    <p:extLst>
      <p:ext uri="{BB962C8B-B14F-4D97-AF65-F5344CB8AC3E}">
        <p14:creationId xmlns:p14="http://schemas.microsoft.com/office/powerpoint/2010/main" val="2820207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E32863F-61E0-4555-8B2E-8C70C01D908C}" type="slidenum">
              <a:rPr kumimoji="0" lang="zh-CN" altLang="en-US" sz="1200">
                <a:latin typeface="Times New Roman" panose="02020603050405020304" pitchFamily="18" charset="0"/>
              </a:rPr>
              <a:pPr/>
              <a:t>79</a:t>
            </a:fld>
            <a:endParaRPr kumimoji="0" lang="en-US" altLang="zh-CN"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1314506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D131F410-A9E6-496B-A82B-09F0919B2FB9}" type="slidenum">
              <a:rPr kumimoji="0" lang="zh-CN" altLang="en-US" sz="1200">
                <a:latin typeface="Times New Roman" panose="02020603050405020304" pitchFamily="18" charset="0"/>
              </a:rPr>
              <a:pPr/>
              <a:t>80</a:t>
            </a:fld>
            <a:endParaRPr kumimoji="0" lang="en-US" altLang="zh-CN" sz="1200">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797094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B232ADBA-F7AB-432B-BA7C-017AE44B59FB}" type="slidenum">
              <a:rPr kumimoji="0" lang="zh-CN" altLang="en-US" sz="1200">
                <a:latin typeface="Times New Roman" panose="02020603050405020304" pitchFamily="18" charset="0"/>
              </a:rPr>
              <a:pPr/>
              <a:t>81</a:t>
            </a:fld>
            <a:endParaRPr kumimoji="0" lang="en-US" altLang="zh-CN" sz="1200">
              <a:latin typeface="Times New Roman" panose="02020603050405020304"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30143461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1CA943F7-8E11-477D-B103-FDD69F012355}" type="slidenum">
              <a:rPr kumimoji="0" lang="zh-CN" altLang="en-US" sz="1200">
                <a:latin typeface="Times New Roman" panose="02020603050405020304" pitchFamily="18" charset="0"/>
              </a:rPr>
              <a:pPr/>
              <a:t>82</a:t>
            </a:fld>
            <a:endParaRPr kumimoji="0" lang="en-US" altLang="zh-CN" sz="1200">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796918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E32863F-61E0-4555-8B2E-8C70C01D908C}" type="slidenum">
              <a:rPr kumimoji="0" lang="zh-CN" altLang="en-US" sz="1200">
                <a:latin typeface="Times New Roman" panose="02020603050405020304" pitchFamily="18" charset="0"/>
              </a:rPr>
              <a:pPr/>
              <a:t>9</a:t>
            </a:fld>
            <a:endParaRPr kumimoji="0" lang="en-US" altLang="zh-CN"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1314506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4CD2B786-7752-4D12-A891-618078F721A1}" type="slidenum">
              <a:rPr kumimoji="0" lang="zh-CN" altLang="en-US" sz="1200">
                <a:latin typeface="Times New Roman" panose="02020603050405020304" pitchFamily="18" charset="0"/>
              </a:rPr>
              <a:pPr/>
              <a:t>83</a:t>
            </a:fld>
            <a:endParaRPr kumimoji="0" lang="en-US" altLang="zh-CN" sz="1200">
              <a:latin typeface="Times New Roman" panose="02020603050405020304"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29394252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5A5FE97C-2012-494C-9ADE-EEAB1957116F}" type="slidenum">
              <a:rPr kumimoji="0" lang="zh-CN" altLang="en-US" sz="1200">
                <a:latin typeface="Times New Roman" panose="02020603050405020304" pitchFamily="18" charset="0"/>
              </a:rPr>
              <a:pPr/>
              <a:t>84</a:t>
            </a:fld>
            <a:endParaRPr kumimoji="0" lang="en-US" altLang="zh-CN" sz="1200">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14652168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1C7E19A7-E0A0-4EF9-A418-365C89C9A1CB}" type="slidenum">
              <a:rPr kumimoji="0" lang="zh-CN" altLang="en-US" sz="1200">
                <a:latin typeface="Times New Roman" panose="02020603050405020304" pitchFamily="18" charset="0"/>
              </a:rPr>
              <a:pPr/>
              <a:t>85</a:t>
            </a:fld>
            <a:endParaRPr kumimoji="0" lang="en-US" altLang="zh-CN" sz="1200">
              <a:latin typeface="Times New Roman" panose="02020603050405020304"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extLst>
      <p:ext uri="{BB962C8B-B14F-4D97-AF65-F5344CB8AC3E}">
        <p14:creationId xmlns:p14="http://schemas.microsoft.com/office/powerpoint/2010/main" val="4051321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注意与电路连接、网络层连接的区别，这两个是为数据传输建立满足要求的路径。</a:t>
            </a:r>
          </a:p>
        </p:txBody>
      </p:sp>
    </p:spTree>
    <p:extLst>
      <p:ext uri="{BB962C8B-B14F-4D97-AF65-F5344CB8AC3E}">
        <p14:creationId xmlns:p14="http://schemas.microsoft.com/office/powerpoint/2010/main" val="288790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928688"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928688"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928688"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928688"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928688"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90BCB845-D7C9-4688-A86F-3C9ED0E00B2E}" type="slidenum">
              <a:rPr kumimoji="0" lang="zh-CN" altLang="en-US" sz="1200">
                <a:solidFill>
                  <a:prstClr val="black"/>
                </a:solidFill>
                <a:latin typeface="Times New Roman" panose="02020603050405020304" pitchFamily="18" charset="0"/>
              </a:rPr>
              <a:pPr/>
              <a:t>11</a:t>
            </a:fld>
            <a:endParaRPr kumimoji="0" lang="en-US" altLang="zh-CN" sz="1200">
              <a:solidFill>
                <a:prstClr val="black"/>
              </a:solidFill>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为两个方向上的数据传输分配序列号，通过序列号来判断分组的有效性。连接建立过程很简单，但是由于网络层服务的不可靠性，给连接建立带来困难。通常使用三步握手过程来建立连接，避免连接被建立多次</a:t>
            </a:r>
          </a:p>
        </p:txBody>
      </p:sp>
    </p:spTree>
    <p:extLst>
      <p:ext uri="{BB962C8B-B14F-4D97-AF65-F5344CB8AC3E}">
        <p14:creationId xmlns:p14="http://schemas.microsoft.com/office/powerpoint/2010/main" val="266711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472076" name="Rectangle 12"/>
          <p:cNvSpPr>
            <a:spLocks noGrp="1" noChangeArrowheads="1"/>
          </p:cNvSpPr>
          <p:nvPr>
            <p:ph type="ctrTitle"/>
          </p:nvPr>
        </p:nvSpPr>
        <p:spPr>
          <a:xfrm>
            <a:off x="990600" y="1828800"/>
            <a:ext cx="7772400" cy="1143000"/>
          </a:xfrm>
        </p:spPr>
        <p:txBody>
          <a:bodyPr/>
          <a:lstStyle>
            <a:lvl1pPr>
              <a:defRPr/>
            </a:lvl1pPr>
          </a:lstStyle>
          <a:p>
            <a:r>
              <a:rPr lang="zh-CN" altLang="en-US"/>
              <a:t>单击此处编辑母版标题样式</a:t>
            </a:r>
          </a:p>
        </p:txBody>
      </p:sp>
      <p:sp>
        <p:nvSpPr>
          <p:cNvPr id="4720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D92A88F2-5909-49D2-A63B-1589E72FCB80}" type="slidenum">
              <a:rPr lang="zh-CN" altLang="en-US"/>
              <a:pPr/>
              <a:t>‹#›</a:t>
            </a:fld>
            <a:endParaRPr lang="en-US" altLang="zh-CN"/>
          </a:p>
        </p:txBody>
      </p:sp>
    </p:spTree>
    <p:extLst>
      <p:ext uri="{BB962C8B-B14F-4D97-AF65-F5344CB8AC3E}">
        <p14:creationId xmlns:p14="http://schemas.microsoft.com/office/powerpoint/2010/main" val="40554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BD4101EF-C851-48E1-B6D3-56EBB4FBD42D}" type="slidenum">
              <a:rPr lang="zh-CN" altLang="en-US"/>
              <a:pPr/>
              <a:t>‹#›</a:t>
            </a:fld>
            <a:endParaRPr lang="en-US" altLang="zh-CN"/>
          </a:p>
        </p:txBody>
      </p:sp>
    </p:spTree>
    <p:extLst>
      <p:ext uri="{BB962C8B-B14F-4D97-AF65-F5344CB8AC3E}">
        <p14:creationId xmlns:p14="http://schemas.microsoft.com/office/powerpoint/2010/main" val="145512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617538"/>
            <a:ext cx="1951038" cy="55149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617538"/>
            <a:ext cx="5700712" cy="55149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24CD56B0-BB49-4D58-84D1-E2A8FB39D1C3}" type="slidenum">
              <a:rPr lang="zh-CN" altLang="en-US"/>
              <a:pPr/>
              <a:t>‹#›</a:t>
            </a:fld>
            <a:endParaRPr lang="en-US" altLang="zh-CN"/>
          </a:p>
        </p:txBody>
      </p:sp>
    </p:spTree>
    <p:extLst>
      <p:ext uri="{BB962C8B-B14F-4D97-AF65-F5344CB8AC3E}">
        <p14:creationId xmlns:p14="http://schemas.microsoft.com/office/powerpoint/2010/main" val="204990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617538"/>
            <a:ext cx="7793037"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39C87D32-9A0B-483B-A2A2-53C815BF5BEC}" type="slidenum">
              <a:rPr lang="zh-CN" altLang="en-US"/>
              <a:pPr/>
              <a:t>‹#›</a:t>
            </a:fld>
            <a:endParaRPr lang="en-US" altLang="zh-CN"/>
          </a:p>
        </p:txBody>
      </p:sp>
    </p:spTree>
    <p:extLst>
      <p:ext uri="{BB962C8B-B14F-4D97-AF65-F5344CB8AC3E}">
        <p14:creationId xmlns:p14="http://schemas.microsoft.com/office/powerpoint/2010/main" val="450104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617538"/>
            <a:ext cx="7793037"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1182688" y="2017713"/>
            <a:ext cx="7772400" cy="4114800"/>
          </a:xfrm>
        </p:spPr>
        <p:txBody>
          <a:bodyPr/>
          <a:lstStyle/>
          <a:p>
            <a:pPr lvl="0"/>
            <a:endParaRPr lang="zh-CN"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C2025E3C-1330-4042-8148-DD6A856113BD}" type="slidenum">
              <a:rPr lang="zh-CN" altLang="en-US"/>
              <a:pPr/>
              <a:t>‹#›</a:t>
            </a:fld>
            <a:endParaRPr lang="en-US" altLang="zh-CN"/>
          </a:p>
        </p:txBody>
      </p:sp>
    </p:spTree>
    <p:extLst>
      <p:ext uri="{BB962C8B-B14F-4D97-AF65-F5344CB8AC3E}">
        <p14:creationId xmlns:p14="http://schemas.microsoft.com/office/powerpoint/2010/main" val="14307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2FA4E9A2-C985-4DAB-852F-D37CFFF9A0FC}" type="slidenum">
              <a:rPr lang="zh-CN" altLang="en-US"/>
              <a:pPr/>
              <a:t>‹#›</a:t>
            </a:fld>
            <a:endParaRPr lang="en-US" altLang="zh-CN"/>
          </a:p>
        </p:txBody>
      </p:sp>
    </p:spTree>
    <p:extLst>
      <p:ext uri="{BB962C8B-B14F-4D97-AF65-F5344CB8AC3E}">
        <p14:creationId xmlns:p14="http://schemas.microsoft.com/office/powerpoint/2010/main" val="342942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6DA61EF4-21B1-436C-8C4F-2F5FAF1CC0A1}" type="slidenum">
              <a:rPr lang="zh-CN" altLang="en-US"/>
              <a:pPr/>
              <a:t>‹#›</a:t>
            </a:fld>
            <a:endParaRPr lang="en-US" altLang="zh-CN"/>
          </a:p>
        </p:txBody>
      </p:sp>
    </p:spTree>
    <p:extLst>
      <p:ext uri="{BB962C8B-B14F-4D97-AF65-F5344CB8AC3E}">
        <p14:creationId xmlns:p14="http://schemas.microsoft.com/office/powerpoint/2010/main" val="380511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20976633-8557-427B-ABE1-B9C20F743ECB}" type="slidenum">
              <a:rPr lang="zh-CN" altLang="en-US"/>
              <a:pPr/>
              <a:t>‹#›</a:t>
            </a:fld>
            <a:endParaRPr lang="en-US" altLang="zh-CN"/>
          </a:p>
        </p:txBody>
      </p:sp>
    </p:spTree>
    <p:extLst>
      <p:ext uri="{BB962C8B-B14F-4D97-AF65-F5344CB8AC3E}">
        <p14:creationId xmlns:p14="http://schemas.microsoft.com/office/powerpoint/2010/main" val="299387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30E454B5-9086-473E-AE5D-6F88AF36F0FF}" type="slidenum">
              <a:rPr lang="zh-CN" altLang="en-US"/>
              <a:pPr/>
              <a:t>‹#›</a:t>
            </a:fld>
            <a:endParaRPr lang="en-US" altLang="zh-CN"/>
          </a:p>
        </p:txBody>
      </p:sp>
    </p:spTree>
    <p:extLst>
      <p:ext uri="{BB962C8B-B14F-4D97-AF65-F5344CB8AC3E}">
        <p14:creationId xmlns:p14="http://schemas.microsoft.com/office/powerpoint/2010/main" val="301828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BC6D185C-4C7A-4567-A011-354E95B18C55}" type="slidenum">
              <a:rPr lang="zh-CN" altLang="en-US"/>
              <a:pPr/>
              <a:t>‹#›</a:t>
            </a:fld>
            <a:endParaRPr lang="en-US" altLang="zh-CN"/>
          </a:p>
        </p:txBody>
      </p:sp>
    </p:spTree>
    <p:extLst>
      <p:ext uri="{BB962C8B-B14F-4D97-AF65-F5344CB8AC3E}">
        <p14:creationId xmlns:p14="http://schemas.microsoft.com/office/powerpoint/2010/main" val="332606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3026289E-5BD2-45BD-828E-9BA26305A0AE}" type="slidenum">
              <a:rPr lang="zh-CN" altLang="en-US"/>
              <a:pPr/>
              <a:t>‹#›</a:t>
            </a:fld>
            <a:endParaRPr lang="en-US" altLang="zh-CN"/>
          </a:p>
        </p:txBody>
      </p:sp>
    </p:spTree>
    <p:extLst>
      <p:ext uri="{BB962C8B-B14F-4D97-AF65-F5344CB8AC3E}">
        <p14:creationId xmlns:p14="http://schemas.microsoft.com/office/powerpoint/2010/main" val="415619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85A5816B-B4E9-42E4-8A67-55A2EC7A0DC8}" type="slidenum">
              <a:rPr lang="zh-CN" altLang="en-US"/>
              <a:pPr/>
              <a:t>‹#›</a:t>
            </a:fld>
            <a:endParaRPr lang="en-US" altLang="zh-CN"/>
          </a:p>
        </p:txBody>
      </p:sp>
    </p:spTree>
    <p:extLst>
      <p:ext uri="{BB962C8B-B14F-4D97-AF65-F5344CB8AC3E}">
        <p14:creationId xmlns:p14="http://schemas.microsoft.com/office/powerpoint/2010/main" val="2219763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DC18B1CC-7852-4D68-AFA5-8C1B7DD0CB1A}" type="slidenum">
              <a:rPr lang="zh-CN" altLang="en-US"/>
              <a:pPr/>
              <a:t>‹#›</a:t>
            </a:fld>
            <a:endParaRPr lang="en-US" altLang="zh-CN"/>
          </a:p>
        </p:txBody>
      </p:sp>
    </p:spTree>
    <p:extLst>
      <p:ext uri="{BB962C8B-B14F-4D97-AF65-F5344CB8AC3E}">
        <p14:creationId xmlns:p14="http://schemas.microsoft.com/office/powerpoint/2010/main" val="426102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E67629A1-0826-4BB8-A812-796979F42A4D}" type="slidenum">
              <a:rPr lang="zh-CN" altLang="en-US"/>
              <a:pPr/>
              <a:t>‹#›</a:t>
            </a:fld>
            <a:endParaRPr lang="en-US" altLang="zh-CN"/>
          </a:p>
        </p:txBody>
      </p:sp>
    </p:spTree>
    <p:extLst>
      <p:ext uri="{BB962C8B-B14F-4D97-AF65-F5344CB8AC3E}">
        <p14:creationId xmlns:p14="http://schemas.microsoft.com/office/powerpoint/2010/main" val="170674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4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lang="zh-CN" altLang="en-US"/>
          </a:p>
        </p:txBody>
      </p:sp>
      <p:sp>
        <p:nvSpPr>
          <p:cNvPr id="47104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zh-CN" altLang="en-US"/>
          </a:p>
        </p:txBody>
      </p:sp>
      <p:sp>
        <p:nvSpPr>
          <p:cNvPr id="47104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lang="zh-CN" altLang="en-US"/>
          </a:p>
        </p:txBody>
      </p:sp>
      <p:sp>
        <p:nvSpPr>
          <p:cNvPr id="47104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CN" altLang="en-US"/>
          </a:p>
        </p:txBody>
      </p:sp>
      <p:sp>
        <p:nvSpPr>
          <p:cNvPr id="47104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zh-CN" altLang="en-US"/>
          </a:p>
        </p:txBody>
      </p:sp>
      <p:sp>
        <p:nvSpPr>
          <p:cNvPr id="47104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lang="zh-CN" altLang="en-US"/>
          </a:p>
        </p:txBody>
      </p:sp>
      <p:sp>
        <p:nvSpPr>
          <p:cNvPr id="47104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zh-CN" altLang="en-US"/>
          </a:p>
        </p:txBody>
      </p:sp>
      <p:sp>
        <p:nvSpPr>
          <p:cNvPr id="5129"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5130"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7105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ea typeface="宋体" pitchFamily="2" charset="-122"/>
              </a:defRPr>
            </a:lvl1pPr>
          </a:lstStyle>
          <a:p>
            <a:pPr>
              <a:defRPr/>
            </a:pPr>
            <a:endParaRPr lang="en-US" altLang="zh-CN"/>
          </a:p>
        </p:txBody>
      </p:sp>
      <p:sp>
        <p:nvSpPr>
          <p:cNvPr id="47105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a typeface="宋体" pitchFamily="2" charset="-122"/>
              </a:defRPr>
            </a:lvl1pPr>
          </a:lstStyle>
          <a:p>
            <a:pPr>
              <a:defRPr/>
            </a:pPr>
            <a:endParaRPr lang="en-US" altLang="zh-CN"/>
          </a:p>
        </p:txBody>
      </p:sp>
      <p:sp>
        <p:nvSpPr>
          <p:cNvPr id="47105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fld id="{A756B944-C7F7-4911-AF7B-FA0BBCCB2950}"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875"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宋体" pitchFamily="2" charset="-122"/>
        </a:defRPr>
      </a:lvl2pPr>
      <a:lvl3pPr algn="l" rtl="0" eaLnBrk="0" fontAlgn="base" hangingPunct="0">
        <a:spcBef>
          <a:spcPct val="0"/>
        </a:spcBef>
        <a:spcAft>
          <a:spcPct val="0"/>
        </a:spcAft>
        <a:defRPr kumimoji="1" sz="4400">
          <a:solidFill>
            <a:schemeClr val="tx2"/>
          </a:solidFill>
          <a:latin typeface="Tahoma" pitchFamily="34" charset="0"/>
          <a:ea typeface="宋体" pitchFamily="2" charset="-122"/>
        </a:defRPr>
      </a:lvl3pPr>
      <a:lvl4pPr algn="l" rtl="0" eaLnBrk="0" fontAlgn="base" hangingPunct="0">
        <a:spcBef>
          <a:spcPct val="0"/>
        </a:spcBef>
        <a:spcAft>
          <a:spcPct val="0"/>
        </a:spcAft>
        <a:defRPr kumimoji="1" sz="4400">
          <a:solidFill>
            <a:schemeClr val="tx2"/>
          </a:solidFill>
          <a:latin typeface="Tahoma" pitchFamily="34" charset="0"/>
          <a:ea typeface="宋体" pitchFamily="2" charset="-122"/>
        </a:defRPr>
      </a:lvl4pPr>
      <a:lvl5pPr algn="l" rtl="0" eaLnBrk="0" fontAlgn="base" hangingPunct="0">
        <a:spcBef>
          <a:spcPct val="0"/>
        </a:spcBef>
        <a:spcAft>
          <a:spcPct val="0"/>
        </a:spcAft>
        <a:defRPr kumimoji="1" sz="4400">
          <a:solidFill>
            <a:schemeClr val="tx2"/>
          </a:solidFill>
          <a:latin typeface="Tahoma" pitchFamily="34" charset="0"/>
          <a:ea typeface="宋体" pitchFamily="2" charset="-122"/>
        </a:defRPr>
      </a:lvl5pPr>
      <a:lvl6pPr marL="457200" algn="l" rtl="0" fontAlgn="base">
        <a:spcBef>
          <a:spcPct val="0"/>
        </a:spcBef>
        <a:spcAft>
          <a:spcPct val="0"/>
        </a:spcAft>
        <a:defRPr kumimoji="1" sz="4400">
          <a:solidFill>
            <a:schemeClr val="tx2"/>
          </a:solidFill>
          <a:latin typeface="Tahoma" pitchFamily="34" charset="0"/>
          <a:ea typeface="宋体" pitchFamily="2" charset="-122"/>
        </a:defRPr>
      </a:lvl6pPr>
      <a:lvl7pPr marL="914400" algn="l" rtl="0" fontAlgn="base">
        <a:spcBef>
          <a:spcPct val="0"/>
        </a:spcBef>
        <a:spcAft>
          <a:spcPct val="0"/>
        </a:spcAft>
        <a:defRPr kumimoji="1" sz="4400">
          <a:solidFill>
            <a:schemeClr val="tx2"/>
          </a:solidFill>
          <a:latin typeface="Tahoma" pitchFamily="34" charset="0"/>
          <a:ea typeface="宋体" pitchFamily="2" charset="-122"/>
        </a:defRPr>
      </a:lvl7pPr>
      <a:lvl8pPr marL="1371600" algn="l" rtl="0" fontAlgn="base">
        <a:spcBef>
          <a:spcPct val="0"/>
        </a:spcBef>
        <a:spcAft>
          <a:spcPct val="0"/>
        </a:spcAft>
        <a:defRPr kumimoji="1" sz="4400">
          <a:solidFill>
            <a:schemeClr val="tx2"/>
          </a:solidFill>
          <a:latin typeface="Tahoma" pitchFamily="34" charset="0"/>
          <a:ea typeface="宋体" pitchFamily="2" charset="-122"/>
        </a:defRPr>
      </a:lvl8pPr>
      <a:lvl9pPr marL="1828800" algn="l" rtl="0" fontAlgn="base">
        <a:spcBef>
          <a:spcPct val="0"/>
        </a:spcBef>
        <a:spcAft>
          <a:spcPct val="0"/>
        </a:spcAft>
        <a:defRPr kumimoji="1"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0.wmf"/><Relationship Id="rId4" Type="http://schemas.openxmlformats.org/officeDocument/2006/relationships/oleObject" Target="../embeddings/oleObject4.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US" altLang="zh-CN" sz="4000" smtClean="0"/>
              <a:t>Chapter 7 </a:t>
            </a:r>
            <a:r>
              <a:rPr lang="zh-CN" altLang="en-US" sz="4000" smtClean="0"/>
              <a:t>传输层</a:t>
            </a:r>
            <a:endParaRPr lang="en-US" altLang="zh-CN" sz="400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b="1" smtClean="0"/>
              <a:t>传输层连接</a:t>
            </a:r>
          </a:p>
        </p:txBody>
      </p:sp>
      <p:sp>
        <p:nvSpPr>
          <p:cNvPr id="22531" name="Rectangle 3"/>
          <p:cNvSpPr>
            <a:spLocks noGrp="1" noChangeArrowheads="1"/>
          </p:cNvSpPr>
          <p:nvPr>
            <p:ph type="body" idx="1"/>
          </p:nvPr>
        </p:nvSpPr>
        <p:spPr>
          <a:xfrm>
            <a:off x="1182688" y="2017713"/>
            <a:ext cx="7772400" cy="4651375"/>
          </a:xfrm>
        </p:spPr>
        <p:txBody>
          <a:bodyPr/>
          <a:lstStyle/>
          <a:p>
            <a:r>
              <a:rPr lang="zh-CN" altLang="en-US" sz="2800" b="1" dirty="0" smtClean="0"/>
              <a:t>当传输层要向上层提供可靠传输服务时，需要在发送端和接收端协商保证这种可靠性</a:t>
            </a:r>
            <a:r>
              <a:rPr lang="en-US" altLang="zh-CN" sz="2800" b="1" dirty="0" smtClean="0"/>
              <a:t>(</a:t>
            </a:r>
            <a:r>
              <a:rPr lang="zh-CN" altLang="en-US" sz="2800" b="1" dirty="0" smtClean="0"/>
              <a:t>包括流量控制</a:t>
            </a:r>
            <a:r>
              <a:rPr lang="en-US" altLang="zh-CN" sz="2800" b="1" dirty="0" smtClean="0"/>
              <a:t>)</a:t>
            </a:r>
            <a:r>
              <a:rPr lang="zh-CN" altLang="en-US" sz="2800" b="1" dirty="0" smtClean="0"/>
              <a:t>的参数</a:t>
            </a:r>
          </a:p>
          <a:p>
            <a:pPr lvl="1"/>
            <a:r>
              <a:rPr lang="zh-CN" altLang="en-US" sz="2400" b="1" dirty="0" smtClean="0"/>
              <a:t>例如序列号、接收端缓存大小等</a:t>
            </a:r>
          </a:p>
          <a:p>
            <a:r>
              <a:rPr lang="zh-CN" altLang="en-US" sz="2800" b="1" dirty="0" smtClean="0"/>
              <a:t>对于面向连接的传输层，在发送数据之前要在发送端和接收端之间先进行连接建立过程</a:t>
            </a:r>
          </a:p>
          <a:p>
            <a:r>
              <a:rPr lang="zh-CN" altLang="en-US" sz="2800" b="1" dirty="0" smtClean="0"/>
              <a:t>传输层连接本质上是在发送端和接收端上为实现可靠传输而维护的一些参数状态</a:t>
            </a:r>
          </a:p>
        </p:txBody>
      </p:sp>
    </p:spTree>
    <p:extLst>
      <p:ext uri="{BB962C8B-B14F-4D97-AF65-F5344CB8AC3E}">
        <p14:creationId xmlns:p14="http://schemas.microsoft.com/office/powerpoint/2010/main" val="520450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Effect transition="in" filter="strips(downRight)">
                                      <p:cBhvr>
                                        <p:cTn id="7" dur="500"/>
                                        <p:tgtEl>
                                          <p:spTgt spid="225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2531">
                                            <p:txEl>
                                              <p:pRg st="3" end="3"/>
                                            </p:txEl>
                                          </p:spTgt>
                                        </p:tgtEl>
                                        <p:attrNameLst>
                                          <p:attrName>style.visibility</p:attrName>
                                        </p:attrNameLst>
                                      </p:cBhvr>
                                      <p:to>
                                        <p:strVal val="visible"/>
                                      </p:to>
                                    </p:set>
                                    <p:animEffect transition="in" filter="strips(downRight)">
                                      <p:cBhvr>
                                        <p:cTn id="1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ED17F85A-3A98-41E4-B9CB-42300F26CB7B}" type="slidenum">
              <a:rPr kumimoji="0" lang="zh-CN" altLang="en-US" sz="1400">
                <a:solidFill>
                  <a:srgbClr val="000000"/>
                </a:solidFill>
              </a:rPr>
              <a:pPr eaLnBrk="1" hangingPunct="1"/>
              <a:t>11</a:t>
            </a:fld>
            <a:endParaRPr kumimoji="0" lang="en-US" altLang="zh-CN" sz="1400">
              <a:solidFill>
                <a:srgbClr val="000000"/>
              </a:solidFill>
            </a:endParaRPr>
          </a:p>
        </p:txBody>
      </p:sp>
      <p:sp>
        <p:nvSpPr>
          <p:cNvPr id="1028" name="Rectangle 2"/>
          <p:cNvSpPr>
            <a:spLocks noGrp="1" noChangeArrowheads="1"/>
          </p:cNvSpPr>
          <p:nvPr>
            <p:ph type="title"/>
          </p:nvPr>
        </p:nvSpPr>
        <p:spPr/>
        <p:txBody>
          <a:bodyPr/>
          <a:lstStyle/>
          <a:p>
            <a:pPr eaLnBrk="1" hangingPunct="1"/>
            <a:r>
              <a:rPr lang="zh-CN" altLang="en-US" b="1" smtClean="0"/>
              <a:t>建立连接</a:t>
            </a:r>
          </a:p>
        </p:txBody>
      </p:sp>
      <p:sp>
        <p:nvSpPr>
          <p:cNvPr id="467974" name="Rectangle 6"/>
          <p:cNvSpPr>
            <a:spLocks noGrp="1" noChangeArrowheads="1"/>
          </p:cNvSpPr>
          <p:nvPr>
            <p:ph type="body" idx="1"/>
          </p:nvPr>
        </p:nvSpPr>
        <p:spPr>
          <a:xfrm>
            <a:off x="179388" y="3644900"/>
            <a:ext cx="5405437" cy="2801938"/>
          </a:xfrm>
        </p:spPr>
        <p:txBody>
          <a:bodyPr/>
          <a:lstStyle/>
          <a:p>
            <a:pPr eaLnBrk="1" hangingPunct="1">
              <a:lnSpc>
                <a:spcPct val="80000"/>
              </a:lnSpc>
            </a:pPr>
            <a:r>
              <a:rPr lang="zh-CN" altLang="en-US" sz="2800" b="1" smtClean="0"/>
              <a:t>三步握手</a:t>
            </a:r>
          </a:p>
          <a:p>
            <a:pPr lvl="1" eaLnBrk="1" hangingPunct="1">
              <a:lnSpc>
                <a:spcPct val="80000"/>
              </a:lnSpc>
            </a:pPr>
            <a:r>
              <a:rPr lang="zh-CN" altLang="en-US" sz="2400" b="1" smtClean="0"/>
              <a:t>主机1选择一个序号</a:t>
            </a:r>
            <a:r>
              <a:rPr lang="en-US" altLang="zh-CN" sz="2400" b="1" smtClean="0"/>
              <a:t>x，</a:t>
            </a:r>
            <a:r>
              <a:rPr lang="zh-CN" altLang="en-US" sz="2400" b="1" smtClean="0"/>
              <a:t>并向主机2发送包含该序号的连接请求</a:t>
            </a:r>
            <a:r>
              <a:rPr lang="en-US" altLang="zh-CN" sz="2400" b="1" smtClean="0"/>
              <a:t>CR</a:t>
            </a:r>
          </a:p>
          <a:p>
            <a:pPr lvl="1" eaLnBrk="1" hangingPunct="1">
              <a:lnSpc>
                <a:spcPct val="80000"/>
              </a:lnSpc>
            </a:pPr>
            <a:r>
              <a:rPr lang="zh-CN" altLang="en-US" sz="2400" b="1" smtClean="0"/>
              <a:t>主机2应答连接确认</a:t>
            </a:r>
            <a:r>
              <a:rPr lang="en-US" altLang="zh-CN" sz="2400" b="1" smtClean="0"/>
              <a:t>ACK</a:t>
            </a:r>
            <a:r>
              <a:rPr lang="zh-CN" altLang="en-US" sz="2400" b="1" smtClean="0"/>
              <a:t>，其中包含确认号</a:t>
            </a:r>
            <a:r>
              <a:rPr lang="en-US" altLang="zh-CN" sz="2400" b="1" smtClean="0"/>
              <a:t>x</a:t>
            </a:r>
            <a:r>
              <a:rPr lang="zh-CN" altLang="en-US" sz="2400" b="1" smtClean="0"/>
              <a:t>和序列号</a:t>
            </a:r>
            <a:r>
              <a:rPr lang="en-US" altLang="zh-CN" sz="2400" b="1" smtClean="0"/>
              <a:t>y</a:t>
            </a:r>
          </a:p>
          <a:p>
            <a:pPr lvl="1" eaLnBrk="1" hangingPunct="1">
              <a:lnSpc>
                <a:spcPct val="80000"/>
              </a:lnSpc>
            </a:pPr>
            <a:r>
              <a:rPr lang="zh-CN" altLang="en-US" sz="2400" b="1" smtClean="0"/>
              <a:t>主机1在其发送的第一个数据中采用序列号为</a:t>
            </a:r>
            <a:r>
              <a:rPr lang="en-US" altLang="zh-CN" sz="2400" b="1" smtClean="0"/>
              <a:t>x，</a:t>
            </a:r>
            <a:r>
              <a:rPr lang="zh-CN" altLang="en-US" sz="2400" b="1" smtClean="0"/>
              <a:t>并确认主机2的序列号</a:t>
            </a:r>
            <a:r>
              <a:rPr lang="en-US" altLang="zh-CN" sz="2400" b="1" smtClean="0"/>
              <a:t>y</a:t>
            </a:r>
          </a:p>
        </p:txBody>
      </p:sp>
      <p:graphicFrame>
        <p:nvGraphicFramePr>
          <p:cNvPr id="467975" name="Object 7"/>
          <p:cNvGraphicFramePr>
            <a:graphicFrameLocks noChangeAspect="1"/>
          </p:cNvGraphicFramePr>
          <p:nvPr/>
        </p:nvGraphicFramePr>
        <p:xfrm>
          <a:off x="5543550" y="3429000"/>
          <a:ext cx="3565525" cy="3381375"/>
        </p:xfrm>
        <a:graphic>
          <a:graphicData uri="http://schemas.openxmlformats.org/presentationml/2006/ole">
            <mc:AlternateContent xmlns:mc="http://schemas.openxmlformats.org/markup-compatibility/2006">
              <mc:Choice xmlns:v="urn:schemas-microsoft-com:vml" Requires="v">
                <p:oleObj spid="_x0000_s6169" name="位图图像" r:id="rId4" imgW="3134162" imgH="2971429" progId="PBrush">
                  <p:embed/>
                </p:oleObj>
              </mc:Choice>
              <mc:Fallback>
                <p:oleObj name="位图图像" r:id="rId4" imgW="3134162" imgH="2971429"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3429000"/>
                        <a:ext cx="35655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9"/>
          <p:cNvSpPr>
            <a:spLocks noChangeArrowheads="1"/>
          </p:cNvSpPr>
          <p:nvPr/>
        </p:nvSpPr>
        <p:spPr bwMode="auto">
          <a:xfrm>
            <a:off x="250825" y="1916113"/>
            <a:ext cx="87137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20000"/>
              </a:spcBef>
              <a:buClr>
                <a:srgbClr val="3333CC"/>
              </a:buClr>
              <a:buSzPct val="60000"/>
              <a:buFont typeface="Wingdings" panose="05000000000000000000" pitchFamily="2" charset="2"/>
              <a:buChar char="n"/>
            </a:pPr>
            <a:r>
              <a:rPr lang="zh-CN" altLang="en-US" b="1" dirty="0">
                <a:solidFill>
                  <a:srgbClr val="000000"/>
                </a:solidFill>
              </a:rPr>
              <a:t>一般来说，一个连接从连接请求的发出到接收到连接证实消息就可以建立一个连接，但由于网络</a:t>
            </a:r>
            <a:r>
              <a:rPr lang="zh-CN" altLang="en-US" b="1" dirty="0">
                <a:solidFill>
                  <a:srgbClr val="FF0000"/>
                </a:solidFill>
              </a:rPr>
              <a:t>丢失、延迟</a:t>
            </a:r>
            <a:r>
              <a:rPr lang="zh-CN" altLang="en-US" b="1" dirty="0">
                <a:solidFill>
                  <a:srgbClr val="000000"/>
                </a:solidFill>
              </a:rPr>
              <a:t>而导致重传而出现重复分组时，一个连接会被建立多次</a:t>
            </a:r>
          </a:p>
        </p:txBody>
      </p:sp>
      <p:sp>
        <p:nvSpPr>
          <p:cNvPr id="2057" name="Rectangle 9"/>
          <p:cNvSpPr>
            <a:spLocks noChangeArrowheads="1"/>
          </p:cNvSpPr>
          <p:nvPr/>
        </p:nvSpPr>
        <p:spPr bwMode="auto">
          <a:xfrm>
            <a:off x="468313" y="3068638"/>
            <a:ext cx="4679950" cy="504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FF0000"/>
                </a:solidFill>
              </a:rPr>
              <a:t>连接建立过程并不是那么简单！</a:t>
            </a:r>
          </a:p>
        </p:txBody>
      </p:sp>
    </p:spTree>
    <p:extLst>
      <p:ext uri="{BB962C8B-B14F-4D97-AF65-F5344CB8AC3E}">
        <p14:creationId xmlns:p14="http://schemas.microsoft.com/office/powerpoint/2010/main" val="32912621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blinds(horizontal)">
                                      <p:cBhvr>
                                        <p:cTn id="7" dur="500"/>
                                        <p:tgtEl>
                                          <p:spTgt spid="20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7974">
                                            <p:txEl>
                                              <p:pRg st="0" end="0"/>
                                            </p:txEl>
                                          </p:spTgt>
                                        </p:tgtEl>
                                        <p:attrNameLst>
                                          <p:attrName>style.visibility</p:attrName>
                                        </p:attrNameLst>
                                      </p:cBhvr>
                                      <p:to>
                                        <p:strVal val="visible"/>
                                      </p:to>
                                    </p:set>
                                    <p:animEffect transition="in" filter="blinds(horizontal)">
                                      <p:cBhvr>
                                        <p:cTn id="12" dur="500"/>
                                        <p:tgtEl>
                                          <p:spTgt spid="46797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67975"/>
                                        </p:tgtEl>
                                        <p:attrNameLst>
                                          <p:attrName>style.visibility</p:attrName>
                                        </p:attrNameLst>
                                      </p:cBhvr>
                                      <p:to>
                                        <p:strVal val="visible"/>
                                      </p:to>
                                    </p:set>
                                    <p:animEffect transition="in" filter="blinds(horizontal)">
                                      <p:cBhvr>
                                        <p:cTn id="17" dur="500"/>
                                        <p:tgtEl>
                                          <p:spTgt spid="4679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67974">
                                            <p:txEl>
                                              <p:pRg st="1" end="1"/>
                                            </p:txEl>
                                          </p:spTgt>
                                        </p:tgtEl>
                                        <p:attrNameLst>
                                          <p:attrName>style.visibility</p:attrName>
                                        </p:attrNameLst>
                                      </p:cBhvr>
                                      <p:to>
                                        <p:strVal val="visible"/>
                                      </p:to>
                                    </p:set>
                                    <p:animEffect transition="in" filter="blinds(horizontal)">
                                      <p:cBhvr>
                                        <p:cTn id="22" dur="500"/>
                                        <p:tgtEl>
                                          <p:spTgt spid="46797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67974">
                                            <p:txEl>
                                              <p:pRg st="2" end="2"/>
                                            </p:txEl>
                                          </p:spTgt>
                                        </p:tgtEl>
                                        <p:attrNameLst>
                                          <p:attrName>style.visibility</p:attrName>
                                        </p:attrNameLst>
                                      </p:cBhvr>
                                      <p:to>
                                        <p:strVal val="visible"/>
                                      </p:to>
                                    </p:set>
                                    <p:animEffect transition="in" filter="blinds(horizontal)">
                                      <p:cBhvr>
                                        <p:cTn id="27" dur="500"/>
                                        <p:tgtEl>
                                          <p:spTgt spid="46797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67974">
                                            <p:txEl>
                                              <p:pRg st="3" end="3"/>
                                            </p:txEl>
                                          </p:spTgt>
                                        </p:tgtEl>
                                        <p:attrNameLst>
                                          <p:attrName>style.visibility</p:attrName>
                                        </p:attrNameLst>
                                      </p:cBhvr>
                                      <p:to>
                                        <p:strVal val="visible"/>
                                      </p:to>
                                    </p:set>
                                    <p:animEffect transition="in" filter="blinds(horizontal)">
                                      <p:cBhvr>
                                        <p:cTn id="32" dur="500"/>
                                        <p:tgtEl>
                                          <p:spTgt spid="4679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F8D95A1B-DAB8-4909-ADF9-BA8A57EF92DD}" type="slidenum">
              <a:rPr kumimoji="0" lang="zh-CN" altLang="en-US" sz="1400">
                <a:solidFill>
                  <a:srgbClr val="000000"/>
                </a:solidFill>
              </a:rPr>
              <a:pPr eaLnBrk="1" hangingPunct="1"/>
              <a:t>12</a:t>
            </a:fld>
            <a:endParaRPr kumimoji="0" lang="en-US" altLang="zh-CN" sz="1400">
              <a:solidFill>
                <a:srgbClr val="000000"/>
              </a:solidFill>
            </a:endParaRPr>
          </a:p>
        </p:txBody>
      </p:sp>
      <p:sp>
        <p:nvSpPr>
          <p:cNvPr id="23555" name="Text Box 4"/>
          <p:cNvSpPr txBox="1">
            <a:spLocks noChangeArrowheads="1"/>
          </p:cNvSpPr>
          <p:nvPr/>
        </p:nvSpPr>
        <p:spPr bwMode="auto">
          <a:xfrm>
            <a:off x="827088" y="6092825"/>
            <a:ext cx="799306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spcBef>
                <a:spcPct val="50000"/>
              </a:spcBef>
            </a:pPr>
            <a:r>
              <a:rPr kumimoji="0" lang="en-US" altLang="zh-CN" sz="1600" b="1">
                <a:solidFill>
                  <a:srgbClr val="000000"/>
                </a:solidFill>
                <a:latin typeface="Times New Roman" panose="02020603050405020304" pitchFamily="18" charset="0"/>
              </a:rPr>
              <a:t>CR-</a:t>
            </a:r>
            <a:r>
              <a:rPr kumimoji="0" lang="zh-CN" altLang="en-US" sz="1600" b="1">
                <a:solidFill>
                  <a:srgbClr val="000000"/>
                </a:solidFill>
                <a:latin typeface="Times New Roman" panose="02020603050405020304" pitchFamily="18" charset="0"/>
              </a:rPr>
              <a:t>连接请求；</a:t>
            </a:r>
            <a:r>
              <a:rPr kumimoji="0" lang="en-US" altLang="zh-CN" sz="1600" b="1">
                <a:solidFill>
                  <a:srgbClr val="000000"/>
                </a:solidFill>
                <a:latin typeface="Times New Roman" panose="02020603050405020304" pitchFamily="18" charset="0"/>
              </a:rPr>
              <a:t>ACK-</a:t>
            </a:r>
            <a:r>
              <a:rPr kumimoji="0" lang="zh-CN" altLang="en-US" sz="1600" b="1">
                <a:solidFill>
                  <a:srgbClr val="000000"/>
                </a:solidFill>
                <a:latin typeface="Times New Roman" panose="02020603050405020304" pitchFamily="18" charset="0"/>
              </a:rPr>
              <a:t>连接确认</a:t>
            </a:r>
          </a:p>
          <a:p>
            <a:pPr algn="ctr">
              <a:spcBef>
                <a:spcPct val="50000"/>
              </a:spcBef>
            </a:pPr>
            <a:r>
              <a:rPr kumimoji="0" lang="zh-CN" altLang="en-US" sz="1600" b="1">
                <a:solidFill>
                  <a:srgbClr val="000000"/>
                </a:solidFill>
                <a:latin typeface="Times New Roman" panose="02020603050405020304" pitchFamily="18" charset="0"/>
              </a:rPr>
              <a:t>图</a:t>
            </a:r>
            <a:r>
              <a:rPr kumimoji="0" lang="en-US" altLang="zh-CN" sz="1600" b="1">
                <a:solidFill>
                  <a:srgbClr val="000000"/>
                </a:solidFill>
                <a:latin typeface="Times New Roman" panose="02020603050405020304" pitchFamily="18" charset="0"/>
              </a:rPr>
              <a:t>b</a:t>
            </a:r>
            <a:r>
              <a:rPr kumimoji="0" lang="zh-CN" altLang="en-US" sz="1600" b="1">
                <a:solidFill>
                  <a:srgbClr val="000000"/>
                </a:solidFill>
                <a:latin typeface="Times New Roman" panose="02020603050405020304" pitchFamily="18" charset="0"/>
              </a:rPr>
              <a:t>为重复的</a:t>
            </a:r>
            <a:r>
              <a:rPr kumimoji="0" lang="en-US" altLang="zh-CN" sz="1600" b="1">
                <a:solidFill>
                  <a:srgbClr val="000000"/>
                </a:solidFill>
                <a:latin typeface="Times New Roman" panose="02020603050405020304" pitchFamily="18" charset="0"/>
              </a:rPr>
              <a:t>CR</a:t>
            </a:r>
            <a:r>
              <a:rPr kumimoji="0" lang="zh-CN" altLang="en-US" sz="1600" b="1">
                <a:solidFill>
                  <a:srgbClr val="000000"/>
                </a:solidFill>
                <a:latin typeface="Times New Roman" panose="02020603050405020304" pitchFamily="18" charset="0"/>
              </a:rPr>
              <a:t>突然出现；图</a:t>
            </a:r>
            <a:r>
              <a:rPr kumimoji="0" lang="en-US" altLang="zh-CN" sz="1600" b="1">
                <a:solidFill>
                  <a:srgbClr val="000000"/>
                </a:solidFill>
                <a:latin typeface="Times New Roman" panose="02020603050405020304" pitchFamily="18" charset="0"/>
              </a:rPr>
              <a:t>c</a:t>
            </a:r>
            <a:r>
              <a:rPr kumimoji="0" lang="zh-CN" altLang="en-US" sz="1600" b="1">
                <a:solidFill>
                  <a:srgbClr val="000000"/>
                </a:solidFill>
                <a:latin typeface="Times New Roman" panose="02020603050405020304" pitchFamily="18" charset="0"/>
              </a:rPr>
              <a:t>为重复的</a:t>
            </a:r>
            <a:r>
              <a:rPr kumimoji="0" lang="en-US" altLang="zh-CN" sz="1600" b="1">
                <a:solidFill>
                  <a:srgbClr val="000000"/>
                </a:solidFill>
                <a:latin typeface="Times New Roman" panose="02020603050405020304" pitchFamily="18" charset="0"/>
              </a:rPr>
              <a:t>CR</a:t>
            </a:r>
            <a:r>
              <a:rPr kumimoji="0" lang="zh-CN" altLang="en-US" sz="1600" b="1">
                <a:solidFill>
                  <a:srgbClr val="000000"/>
                </a:solidFill>
                <a:latin typeface="Times New Roman" panose="02020603050405020304" pitchFamily="18" charset="0"/>
              </a:rPr>
              <a:t>和重复的</a:t>
            </a:r>
            <a:r>
              <a:rPr kumimoji="0" lang="en-US" altLang="zh-CN" sz="1600" b="1">
                <a:solidFill>
                  <a:srgbClr val="000000"/>
                </a:solidFill>
                <a:latin typeface="Times New Roman" panose="02020603050405020304" pitchFamily="18" charset="0"/>
              </a:rPr>
              <a:t>ACK</a:t>
            </a:r>
          </a:p>
        </p:txBody>
      </p:sp>
      <p:grpSp>
        <p:nvGrpSpPr>
          <p:cNvPr id="23556" name="Group 8"/>
          <p:cNvGrpSpPr>
            <a:grpSpLocks/>
          </p:cNvGrpSpPr>
          <p:nvPr/>
        </p:nvGrpSpPr>
        <p:grpSpPr bwMode="auto">
          <a:xfrm>
            <a:off x="684213" y="1844675"/>
            <a:ext cx="8064500" cy="4248150"/>
            <a:chOff x="431" y="1525"/>
            <a:chExt cx="3867" cy="2011"/>
          </a:xfrm>
        </p:grpSpPr>
        <p:pic>
          <p:nvPicPr>
            <p:cNvPr id="23558"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1525"/>
              <a:ext cx="1872"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 y="1525"/>
              <a:ext cx="1872" cy="2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Rectangle 9"/>
          <p:cNvSpPr>
            <a:spLocks noGrp="1" noChangeArrowheads="1"/>
          </p:cNvSpPr>
          <p:nvPr>
            <p:ph type="title"/>
          </p:nvPr>
        </p:nvSpPr>
        <p:spPr/>
        <p:txBody>
          <a:bodyPr/>
          <a:lstStyle/>
          <a:p>
            <a:pPr eaLnBrk="1" hangingPunct="1"/>
            <a:r>
              <a:rPr lang="zh-CN" altLang="en-US" smtClean="0"/>
              <a:t>三步握手中的延迟重复分组</a:t>
            </a:r>
          </a:p>
        </p:txBody>
      </p:sp>
    </p:spTree>
    <p:extLst>
      <p:ext uri="{BB962C8B-B14F-4D97-AF65-F5344CB8AC3E}">
        <p14:creationId xmlns:p14="http://schemas.microsoft.com/office/powerpoint/2010/main" val="13278232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841B470D-5082-49B0-82FD-D03BE1179DB2}" type="slidenum">
              <a:rPr kumimoji="0" lang="zh-CN" altLang="en-US" sz="1400">
                <a:solidFill>
                  <a:srgbClr val="000000"/>
                </a:solidFill>
              </a:rPr>
              <a:pPr eaLnBrk="1" hangingPunct="1"/>
              <a:t>13</a:t>
            </a:fld>
            <a:endParaRPr kumimoji="0" lang="en-US" altLang="zh-CN" sz="1400">
              <a:solidFill>
                <a:srgbClr val="000000"/>
              </a:solidFill>
            </a:endParaRPr>
          </a:p>
        </p:txBody>
      </p:sp>
      <p:sp>
        <p:nvSpPr>
          <p:cNvPr id="24579" name="Rectangle 2"/>
          <p:cNvSpPr>
            <a:spLocks noGrp="1" noChangeArrowheads="1"/>
          </p:cNvSpPr>
          <p:nvPr>
            <p:ph type="title"/>
          </p:nvPr>
        </p:nvSpPr>
        <p:spPr/>
        <p:txBody>
          <a:bodyPr/>
          <a:lstStyle/>
          <a:p>
            <a:pPr eaLnBrk="1" hangingPunct="1"/>
            <a:r>
              <a:rPr lang="zh-CN" altLang="en-US" b="1" smtClean="0"/>
              <a:t>释放连接</a:t>
            </a:r>
            <a:endParaRPr lang="en-US" altLang="zh-CN" b="1" smtClean="0"/>
          </a:p>
        </p:txBody>
      </p:sp>
      <p:sp>
        <p:nvSpPr>
          <p:cNvPr id="24580" name="Rectangle 3"/>
          <p:cNvSpPr>
            <a:spLocks noGrp="1" noChangeArrowheads="1"/>
          </p:cNvSpPr>
          <p:nvPr>
            <p:ph type="body" idx="1"/>
          </p:nvPr>
        </p:nvSpPr>
        <p:spPr/>
        <p:txBody>
          <a:bodyPr/>
          <a:lstStyle/>
          <a:p>
            <a:pPr eaLnBrk="1" hangingPunct="1"/>
            <a:r>
              <a:rPr lang="zh-CN" altLang="en-US" b="1" smtClean="0"/>
              <a:t>非对称释放</a:t>
            </a:r>
          </a:p>
          <a:p>
            <a:pPr lvl="1" eaLnBrk="1" hangingPunct="1"/>
            <a:r>
              <a:rPr lang="zh-CN" altLang="en-US" b="1" smtClean="0"/>
              <a:t>连接的任何一方都可以断开整个连接</a:t>
            </a:r>
            <a:endParaRPr kumimoji="0" lang="zh-CN" altLang="en-US" b="1" smtClean="0"/>
          </a:p>
          <a:p>
            <a:pPr eaLnBrk="1" hangingPunct="1"/>
            <a:r>
              <a:rPr kumimoji="0" lang="zh-CN" altLang="en-US" b="1" smtClean="0"/>
              <a:t>对称释放</a:t>
            </a:r>
          </a:p>
          <a:p>
            <a:pPr lvl="1" eaLnBrk="1" hangingPunct="1"/>
            <a:r>
              <a:rPr kumimoji="0" lang="zh-CN" altLang="en-US" b="1" smtClean="0"/>
              <a:t>把连接看作是由两个独立的单向连接，并要求单独释放每一个单向连接</a:t>
            </a:r>
          </a:p>
          <a:p>
            <a:pPr eaLnBrk="1" hangingPunct="1">
              <a:buFont typeface="Wingdings" panose="05000000000000000000" pitchFamily="2" charset="2"/>
              <a:buNone/>
            </a:pPr>
            <a:endParaRPr kumimoji="0" lang="en-US" altLang="zh-CN" b="1" smtClean="0"/>
          </a:p>
        </p:txBody>
      </p:sp>
    </p:spTree>
    <p:extLst>
      <p:ext uri="{BB962C8B-B14F-4D97-AF65-F5344CB8AC3E}">
        <p14:creationId xmlns:p14="http://schemas.microsoft.com/office/powerpoint/2010/main" val="3699332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2B5F1B96-197C-419C-B207-B8D69C03F5D9}" type="slidenum">
              <a:rPr kumimoji="0" lang="zh-CN" altLang="en-US" sz="1400">
                <a:solidFill>
                  <a:srgbClr val="000000"/>
                </a:solidFill>
              </a:rPr>
              <a:pPr eaLnBrk="1" hangingPunct="1"/>
              <a:t>14</a:t>
            </a:fld>
            <a:endParaRPr kumimoji="0" lang="en-US" altLang="zh-CN" sz="1400">
              <a:solidFill>
                <a:srgbClr val="000000"/>
              </a:solidFill>
            </a:endParaRPr>
          </a:p>
        </p:txBody>
      </p:sp>
      <p:sp>
        <p:nvSpPr>
          <p:cNvPr id="25603" name="Rectangle 2"/>
          <p:cNvSpPr>
            <a:spLocks noGrp="1" noChangeArrowheads="1"/>
          </p:cNvSpPr>
          <p:nvPr>
            <p:ph type="title"/>
          </p:nvPr>
        </p:nvSpPr>
        <p:spPr/>
        <p:txBody>
          <a:bodyPr/>
          <a:lstStyle/>
          <a:p>
            <a:pPr eaLnBrk="1" hangingPunct="1"/>
            <a:r>
              <a:rPr lang="zh-CN" altLang="en-US" b="1" smtClean="0"/>
              <a:t>非对称释放</a:t>
            </a:r>
          </a:p>
        </p:txBody>
      </p:sp>
      <p:sp>
        <p:nvSpPr>
          <p:cNvPr id="25604" name="Text Box 4"/>
          <p:cNvSpPr txBox="1">
            <a:spLocks noChangeArrowheads="1"/>
          </p:cNvSpPr>
          <p:nvPr/>
        </p:nvSpPr>
        <p:spPr bwMode="auto">
          <a:xfrm>
            <a:off x="539750" y="2312988"/>
            <a:ext cx="3671888"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spcBef>
                <a:spcPct val="50000"/>
              </a:spcBef>
            </a:pPr>
            <a:r>
              <a:rPr kumimoji="0" lang="zh-CN" altLang="en-US" sz="2200" b="1">
                <a:solidFill>
                  <a:srgbClr val="000000"/>
                </a:solidFill>
                <a:latin typeface="Times New Roman" panose="02020603050405020304" pitchFamily="18" charset="0"/>
              </a:rPr>
              <a:t>当连接建立以后，主机</a:t>
            </a:r>
            <a:r>
              <a:rPr kumimoji="0" lang="en-US" altLang="zh-CN" sz="2200" b="1">
                <a:solidFill>
                  <a:srgbClr val="000000"/>
                </a:solidFill>
                <a:latin typeface="Times New Roman" panose="02020603050405020304" pitchFamily="18" charset="0"/>
              </a:rPr>
              <a:t>1</a:t>
            </a:r>
            <a:r>
              <a:rPr kumimoji="0" lang="zh-CN" altLang="en-US" sz="2200" b="1">
                <a:solidFill>
                  <a:srgbClr val="000000"/>
                </a:solidFill>
                <a:latin typeface="Times New Roman" panose="02020603050405020304" pitchFamily="18" charset="0"/>
              </a:rPr>
              <a:t>发送一个</a:t>
            </a:r>
            <a:r>
              <a:rPr kumimoji="0" lang="en-US" altLang="zh-CN" sz="2200" b="1">
                <a:solidFill>
                  <a:srgbClr val="000000"/>
                </a:solidFill>
                <a:latin typeface="Times New Roman" panose="02020603050405020304" pitchFamily="18" charset="0"/>
              </a:rPr>
              <a:t>DATA</a:t>
            </a:r>
            <a:r>
              <a:rPr kumimoji="0" lang="zh-CN" altLang="en-US" sz="2200" b="1">
                <a:solidFill>
                  <a:srgbClr val="000000"/>
                </a:solidFill>
                <a:latin typeface="Times New Roman" panose="02020603050405020304" pitchFamily="18" charset="0"/>
              </a:rPr>
              <a:t>，它正确地到达了主机</a:t>
            </a:r>
            <a:r>
              <a:rPr kumimoji="0" lang="en-US" altLang="zh-CN" sz="2200" b="1">
                <a:solidFill>
                  <a:srgbClr val="000000"/>
                </a:solidFill>
                <a:latin typeface="Times New Roman" panose="02020603050405020304" pitchFamily="18" charset="0"/>
              </a:rPr>
              <a:t>2</a:t>
            </a:r>
            <a:r>
              <a:rPr kumimoji="0" lang="zh-CN" altLang="en-US" sz="2200" b="1">
                <a:solidFill>
                  <a:srgbClr val="000000"/>
                </a:solidFill>
                <a:latin typeface="Times New Roman" panose="02020603050405020304" pitchFamily="18" charset="0"/>
              </a:rPr>
              <a:t>，然后，主机</a:t>
            </a:r>
            <a:r>
              <a:rPr kumimoji="0" lang="en-US" altLang="zh-CN" sz="2200" b="1">
                <a:solidFill>
                  <a:srgbClr val="000000"/>
                </a:solidFill>
                <a:latin typeface="Times New Roman" panose="02020603050405020304" pitchFamily="18" charset="0"/>
              </a:rPr>
              <a:t>1</a:t>
            </a:r>
            <a:r>
              <a:rPr kumimoji="0" lang="zh-CN" altLang="en-US" sz="2200" b="1">
                <a:solidFill>
                  <a:srgbClr val="000000"/>
                </a:solidFill>
                <a:latin typeface="Times New Roman" panose="02020603050405020304" pitchFamily="18" charset="0"/>
              </a:rPr>
              <a:t>又发送一个</a:t>
            </a:r>
            <a:r>
              <a:rPr kumimoji="0" lang="en-US" altLang="zh-CN" sz="2200" b="1">
                <a:solidFill>
                  <a:srgbClr val="000000"/>
                </a:solidFill>
                <a:latin typeface="Times New Roman" panose="02020603050405020304" pitchFamily="18" charset="0"/>
              </a:rPr>
              <a:t>DATA</a:t>
            </a:r>
            <a:r>
              <a:rPr kumimoji="0" lang="zh-CN" altLang="en-US" sz="2200" b="1">
                <a:solidFill>
                  <a:srgbClr val="000000"/>
                </a:solidFill>
                <a:latin typeface="Times New Roman" panose="02020603050405020304" pitchFamily="18" charset="0"/>
              </a:rPr>
              <a:t>，但是由于主机</a:t>
            </a:r>
            <a:r>
              <a:rPr kumimoji="0" lang="en-US" altLang="zh-CN" sz="2200" b="1">
                <a:solidFill>
                  <a:srgbClr val="000000"/>
                </a:solidFill>
                <a:latin typeface="Times New Roman" panose="02020603050405020304" pitchFamily="18" charset="0"/>
              </a:rPr>
              <a:t>2</a:t>
            </a:r>
            <a:r>
              <a:rPr kumimoji="0" lang="zh-CN" altLang="en-US" sz="2200" b="1">
                <a:solidFill>
                  <a:srgbClr val="000000"/>
                </a:solidFill>
                <a:latin typeface="Times New Roman" panose="02020603050405020304" pitchFamily="18" charset="0"/>
              </a:rPr>
              <a:t>在第二个</a:t>
            </a:r>
            <a:r>
              <a:rPr kumimoji="0" lang="en-US" altLang="zh-CN" sz="2200" b="1">
                <a:solidFill>
                  <a:srgbClr val="000000"/>
                </a:solidFill>
                <a:latin typeface="Times New Roman" panose="02020603050405020304" pitchFamily="18" charset="0"/>
              </a:rPr>
              <a:t>DATA</a:t>
            </a:r>
            <a:r>
              <a:rPr kumimoji="0" lang="zh-CN" altLang="en-US" sz="2200" b="1">
                <a:solidFill>
                  <a:srgbClr val="000000"/>
                </a:solidFill>
                <a:latin typeface="Times New Roman" panose="02020603050405020304" pitchFamily="18" charset="0"/>
              </a:rPr>
              <a:t>到达之前就已经发送了断开请求</a:t>
            </a:r>
            <a:r>
              <a:rPr kumimoji="0" lang="en-US" altLang="zh-CN" sz="2200" b="1">
                <a:solidFill>
                  <a:srgbClr val="000000"/>
                </a:solidFill>
                <a:latin typeface="Times New Roman" panose="02020603050405020304" pitchFamily="18" charset="0"/>
              </a:rPr>
              <a:t>DR</a:t>
            </a:r>
          </a:p>
          <a:p>
            <a:pPr>
              <a:spcBef>
                <a:spcPct val="50000"/>
              </a:spcBef>
            </a:pPr>
            <a:endParaRPr kumimoji="0" lang="zh-CN" altLang="en-US" sz="2200" b="1">
              <a:solidFill>
                <a:srgbClr val="000000"/>
              </a:solidFill>
              <a:latin typeface="Times New Roman" panose="02020603050405020304" pitchFamily="18" charset="0"/>
            </a:endParaRPr>
          </a:p>
          <a:p>
            <a:pPr>
              <a:spcBef>
                <a:spcPct val="50000"/>
              </a:spcBef>
            </a:pPr>
            <a:endParaRPr kumimoji="0" lang="zh-CN" altLang="en-US" sz="2200" b="1">
              <a:solidFill>
                <a:srgbClr val="000000"/>
              </a:solidFill>
              <a:latin typeface="Times New Roman" panose="02020603050405020304" pitchFamily="18" charset="0"/>
            </a:endParaRPr>
          </a:p>
          <a:p>
            <a:pPr>
              <a:spcBef>
                <a:spcPct val="50000"/>
              </a:spcBef>
            </a:pPr>
            <a:r>
              <a:rPr kumimoji="0" lang="zh-CN" altLang="en-US" sz="2200" b="1">
                <a:solidFill>
                  <a:srgbClr val="000000"/>
                </a:solidFill>
                <a:latin typeface="Times New Roman" panose="02020603050405020304" pitchFamily="18" charset="0"/>
              </a:rPr>
              <a:t>因此，该连接虽然被释放，但是</a:t>
            </a:r>
            <a:r>
              <a:rPr kumimoji="0" lang="zh-CN" altLang="en-US" sz="2200" b="1">
                <a:solidFill>
                  <a:srgbClr val="FF0000"/>
                </a:solidFill>
                <a:latin typeface="Times New Roman" panose="02020603050405020304" pitchFamily="18" charset="0"/>
              </a:rPr>
              <a:t>数据却丢失</a:t>
            </a:r>
            <a:r>
              <a:rPr kumimoji="0" lang="zh-CN" altLang="en-US" sz="2200" b="1">
                <a:solidFill>
                  <a:srgbClr val="000000"/>
                </a:solidFill>
                <a:latin typeface="Times New Roman" panose="02020603050405020304" pitchFamily="18" charset="0"/>
              </a:rPr>
              <a:t>了</a:t>
            </a:r>
          </a:p>
        </p:txBody>
      </p:sp>
      <p:sp>
        <p:nvSpPr>
          <p:cNvPr id="25605" name="Text Box 5"/>
          <p:cNvSpPr txBox="1">
            <a:spLocks noChangeArrowheads="1"/>
          </p:cNvSpPr>
          <p:nvPr/>
        </p:nvSpPr>
        <p:spPr bwMode="auto">
          <a:xfrm>
            <a:off x="5580063" y="908050"/>
            <a:ext cx="21605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sz="1800" b="1">
                <a:solidFill>
                  <a:srgbClr val="000000"/>
                </a:solidFill>
                <a:latin typeface="Times New Roman" panose="02020603050405020304" pitchFamily="18" charset="0"/>
              </a:rPr>
              <a:t>CR-</a:t>
            </a:r>
            <a:r>
              <a:rPr kumimoji="0" lang="zh-CN" altLang="en-US" sz="1800" b="1">
                <a:solidFill>
                  <a:srgbClr val="000000"/>
                </a:solidFill>
                <a:latin typeface="Times New Roman" panose="02020603050405020304" pitchFamily="18" charset="0"/>
              </a:rPr>
              <a:t>连接请求</a:t>
            </a:r>
            <a:br>
              <a:rPr kumimoji="0" lang="zh-CN" altLang="en-US" sz="1800" b="1">
                <a:solidFill>
                  <a:srgbClr val="000000"/>
                </a:solidFill>
                <a:latin typeface="Times New Roman" panose="02020603050405020304" pitchFamily="18" charset="0"/>
              </a:rPr>
            </a:br>
            <a:r>
              <a:rPr kumimoji="0" lang="en-US" altLang="zh-CN" sz="1800" b="1">
                <a:solidFill>
                  <a:srgbClr val="000000"/>
                </a:solidFill>
                <a:latin typeface="Times New Roman" panose="02020603050405020304" pitchFamily="18" charset="0"/>
              </a:rPr>
              <a:t>ACK-</a:t>
            </a:r>
            <a:r>
              <a:rPr kumimoji="0" lang="zh-CN" altLang="en-US" sz="1800" b="1">
                <a:solidFill>
                  <a:srgbClr val="000000"/>
                </a:solidFill>
                <a:latin typeface="Times New Roman" panose="02020603050405020304" pitchFamily="18" charset="0"/>
              </a:rPr>
              <a:t>确认</a:t>
            </a:r>
            <a:br>
              <a:rPr kumimoji="0" lang="zh-CN" altLang="en-US" sz="1800" b="1">
                <a:solidFill>
                  <a:srgbClr val="000000"/>
                </a:solidFill>
                <a:latin typeface="Times New Roman" panose="02020603050405020304" pitchFamily="18" charset="0"/>
              </a:rPr>
            </a:br>
            <a:r>
              <a:rPr kumimoji="0" lang="en-US" altLang="zh-CN" sz="1800" b="1">
                <a:solidFill>
                  <a:srgbClr val="000000"/>
                </a:solidFill>
                <a:latin typeface="Times New Roman" panose="02020603050405020304" pitchFamily="18" charset="0"/>
              </a:rPr>
              <a:t>DR-</a:t>
            </a:r>
            <a:r>
              <a:rPr kumimoji="0" lang="zh-CN" altLang="en-US" sz="1800" b="1">
                <a:solidFill>
                  <a:srgbClr val="000000"/>
                </a:solidFill>
                <a:latin typeface="Times New Roman" panose="02020603050405020304" pitchFamily="18" charset="0"/>
              </a:rPr>
              <a:t>断开请求</a:t>
            </a:r>
            <a:endParaRPr lang="zh-CN" altLang="en-US">
              <a:solidFill>
                <a:srgbClr val="000000"/>
              </a:solidFill>
            </a:endParaRPr>
          </a:p>
        </p:txBody>
      </p:sp>
      <p:grpSp>
        <p:nvGrpSpPr>
          <p:cNvPr id="25606" name="Group 10"/>
          <p:cNvGrpSpPr>
            <a:grpSpLocks/>
          </p:cNvGrpSpPr>
          <p:nvPr/>
        </p:nvGrpSpPr>
        <p:grpSpPr bwMode="auto">
          <a:xfrm>
            <a:off x="4572000" y="1865313"/>
            <a:ext cx="4186238" cy="4876800"/>
            <a:chOff x="2880" y="1056"/>
            <a:chExt cx="2637" cy="3072"/>
          </a:xfrm>
        </p:grpSpPr>
        <p:pic>
          <p:nvPicPr>
            <p:cNvPr id="256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1056"/>
              <a:ext cx="2637"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9"/>
            <p:cNvSpPr txBox="1">
              <a:spLocks noChangeArrowheads="1"/>
            </p:cNvSpPr>
            <p:nvPr/>
          </p:nvSpPr>
          <p:spPr bwMode="auto">
            <a:xfrm rot="-939127">
              <a:off x="3923" y="1865"/>
              <a:ext cx="635"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2000">
                  <a:solidFill>
                    <a:srgbClr val="000000"/>
                  </a:solidFill>
                </a:rPr>
                <a:t>ACK</a:t>
              </a:r>
            </a:p>
          </p:txBody>
        </p:sp>
      </p:grpSp>
    </p:spTree>
    <p:extLst>
      <p:ext uri="{BB962C8B-B14F-4D97-AF65-F5344CB8AC3E}">
        <p14:creationId xmlns:p14="http://schemas.microsoft.com/office/powerpoint/2010/main" val="267437742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E56C58A7-341C-4554-8DD2-535A3682CD51}" type="slidenum">
              <a:rPr kumimoji="0" lang="zh-CN" altLang="en-US" sz="1400">
                <a:solidFill>
                  <a:srgbClr val="000000"/>
                </a:solidFill>
              </a:rPr>
              <a:pPr eaLnBrk="1" hangingPunct="1"/>
              <a:t>15</a:t>
            </a:fld>
            <a:endParaRPr kumimoji="0" lang="en-US" altLang="zh-CN" sz="1400">
              <a:solidFill>
                <a:srgbClr val="000000"/>
              </a:solidFill>
            </a:endParaRPr>
          </a:p>
        </p:txBody>
      </p:sp>
      <p:sp>
        <p:nvSpPr>
          <p:cNvPr id="26627" name="Rectangle 2"/>
          <p:cNvSpPr>
            <a:spLocks noGrp="1" noChangeArrowheads="1"/>
          </p:cNvSpPr>
          <p:nvPr>
            <p:ph type="title"/>
          </p:nvPr>
        </p:nvSpPr>
        <p:spPr/>
        <p:txBody>
          <a:bodyPr/>
          <a:lstStyle/>
          <a:p>
            <a:pPr eaLnBrk="1" hangingPunct="1"/>
            <a:r>
              <a:rPr lang="zh-CN" altLang="en-US" b="1" smtClean="0"/>
              <a:t>对称释放</a:t>
            </a:r>
          </a:p>
        </p:txBody>
      </p:sp>
      <p:sp>
        <p:nvSpPr>
          <p:cNvPr id="26628" name="Text Box 7"/>
          <p:cNvSpPr txBox="1">
            <a:spLocks noChangeArrowheads="1"/>
          </p:cNvSpPr>
          <p:nvPr/>
        </p:nvSpPr>
        <p:spPr bwMode="auto">
          <a:xfrm>
            <a:off x="323850" y="2147888"/>
            <a:ext cx="360045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spcBef>
                <a:spcPct val="50000"/>
              </a:spcBef>
            </a:pPr>
            <a:r>
              <a:rPr kumimoji="0" lang="zh-CN" altLang="en-US" b="1">
                <a:solidFill>
                  <a:srgbClr val="000000"/>
                </a:solidFill>
                <a:latin typeface="Times New Roman" panose="02020603050405020304" pitchFamily="18" charset="0"/>
              </a:rPr>
              <a:t>释放连接再次用到三步握手，一方发出断开请求</a:t>
            </a:r>
            <a:r>
              <a:rPr kumimoji="0" lang="en-US" altLang="zh-CN" b="1">
                <a:solidFill>
                  <a:srgbClr val="000000"/>
                </a:solidFill>
                <a:latin typeface="Times New Roman" panose="02020603050405020304" pitchFamily="18" charset="0"/>
              </a:rPr>
              <a:t>DR</a:t>
            </a:r>
            <a:r>
              <a:rPr kumimoji="0" lang="zh-CN" altLang="en-US" b="1">
                <a:solidFill>
                  <a:srgbClr val="000000"/>
                </a:solidFill>
                <a:latin typeface="Times New Roman" panose="02020603050405020304" pitchFamily="18" charset="0"/>
              </a:rPr>
              <a:t>后不立即拆除连接，而要等待对方确认</a:t>
            </a:r>
            <a:r>
              <a:rPr kumimoji="0" lang="en-US" altLang="zh-CN" b="1">
                <a:solidFill>
                  <a:srgbClr val="000000"/>
                </a:solidFill>
                <a:latin typeface="Times New Roman" panose="02020603050405020304" pitchFamily="18" charset="0"/>
              </a:rPr>
              <a:t>ACK</a:t>
            </a:r>
            <a:r>
              <a:rPr kumimoji="0" lang="zh-CN" altLang="en-US" b="1">
                <a:solidFill>
                  <a:srgbClr val="000000"/>
                </a:solidFill>
                <a:latin typeface="Times New Roman" panose="02020603050405020304" pitchFamily="18" charset="0"/>
              </a:rPr>
              <a:t>；对方收到</a:t>
            </a:r>
            <a:r>
              <a:rPr kumimoji="0" lang="en-US" altLang="zh-CN" b="1">
                <a:solidFill>
                  <a:srgbClr val="000000"/>
                </a:solidFill>
                <a:latin typeface="Times New Roman" panose="02020603050405020304" pitchFamily="18" charset="0"/>
              </a:rPr>
              <a:t>DR</a:t>
            </a:r>
            <a:r>
              <a:rPr kumimoji="0" lang="zh-CN" altLang="en-US" b="1">
                <a:solidFill>
                  <a:srgbClr val="000000"/>
                </a:solidFill>
                <a:latin typeface="Times New Roman" panose="02020603050405020304" pitchFamily="18" charset="0"/>
              </a:rPr>
              <a:t>，发送</a:t>
            </a:r>
            <a:r>
              <a:rPr kumimoji="0" lang="en-US" altLang="zh-CN" b="1">
                <a:solidFill>
                  <a:srgbClr val="000000"/>
                </a:solidFill>
                <a:latin typeface="Times New Roman" panose="02020603050405020304" pitchFamily="18" charset="0"/>
              </a:rPr>
              <a:t>ACK</a:t>
            </a:r>
            <a:r>
              <a:rPr kumimoji="0" lang="zh-CN" altLang="en-US" b="1">
                <a:solidFill>
                  <a:srgbClr val="000000"/>
                </a:solidFill>
                <a:latin typeface="Times New Roman" panose="02020603050405020304" pitchFamily="18" charset="0"/>
              </a:rPr>
              <a:t>确认报文，并拆除连接，发起方收到</a:t>
            </a:r>
            <a:r>
              <a:rPr kumimoji="0" lang="en-US" altLang="zh-CN" b="1">
                <a:solidFill>
                  <a:srgbClr val="000000"/>
                </a:solidFill>
                <a:latin typeface="Times New Roman" panose="02020603050405020304" pitchFamily="18" charset="0"/>
              </a:rPr>
              <a:t>ACK</a:t>
            </a:r>
            <a:r>
              <a:rPr kumimoji="0" lang="zh-CN" altLang="en-US" b="1">
                <a:solidFill>
                  <a:srgbClr val="000000"/>
                </a:solidFill>
                <a:latin typeface="Times New Roman" panose="02020603050405020304" pitchFamily="18" charset="0"/>
              </a:rPr>
              <a:t>确认后拆除连接</a:t>
            </a:r>
          </a:p>
        </p:txBody>
      </p:sp>
      <p:sp>
        <p:nvSpPr>
          <p:cNvPr id="26629" name="Text Box 10"/>
          <p:cNvSpPr txBox="1">
            <a:spLocks noChangeArrowheads="1"/>
          </p:cNvSpPr>
          <p:nvPr/>
        </p:nvSpPr>
        <p:spPr bwMode="auto">
          <a:xfrm>
            <a:off x="5940425" y="1203325"/>
            <a:ext cx="2160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sz="1800" b="1">
                <a:solidFill>
                  <a:srgbClr val="000000"/>
                </a:solidFill>
                <a:latin typeface="Times New Roman" panose="02020603050405020304" pitchFamily="18" charset="0"/>
              </a:rPr>
              <a:t>DR-</a:t>
            </a:r>
            <a:r>
              <a:rPr kumimoji="0" lang="zh-CN" altLang="en-US" sz="1800" b="1">
                <a:solidFill>
                  <a:srgbClr val="000000"/>
                </a:solidFill>
                <a:latin typeface="Times New Roman" panose="02020603050405020304" pitchFamily="18" charset="0"/>
              </a:rPr>
              <a:t>断开请求</a:t>
            </a:r>
            <a:br>
              <a:rPr kumimoji="0" lang="zh-CN" altLang="en-US" sz="1800" b="1">
                <a:solidFill>
                  <a:srgbClr val="000000"/>
                </a:solidFill>
                <a:latin typeface="Times New Roman" panose="02020603050405020304" pitchFamily="18" charset="0"/>
              </a:rPr>
            </a:br>
            <a:r>
              <a:rPr kumimoji="0" lang="en-US" altLang="zh-CN" sz="1800" b="1">
                <a:solidFill>
                  <a:srgbClr val="000000"/>
                </a:solidFill>
                <a:latin typeface="Times New Roman" panose="02020603050405020304" pitchFamily="18" charset="0"/>
              </a:rPr>
              <a:t>ACK-</a:t>
            </a:r>
            <a:r>
              <a:rPr kumimoji="0" lang="zh-CN" altLang="en-US" sz="1800" b="1">
                <a:solidFill>
                  <a:srgbClr val="000000"/>
                </a:solidFill>
                <a:latin typeface="Times New Roman" panose="02020603050405020304" pitchFamily="18" charset="0"/>
              </a:rPr>
              <a:t>确认</a:t>
            </a:r>
          </a:p>
        </p:txBody>
      </p:sp>
      <p:pic>
        <p:nvPicPr>
          <p:cNvPr id="266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950" y="1976438"/>
            <a:ext cx="49911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3053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E0171AA3-31F4-43E7-B69F-AF97790C9666}" type="slidenum">
              <a:rPr kumimoji="0" lang="zh-CN" altLang="en-US" sz="1400">
                <a:solidFill>
                  <a:srgbClr val="000000"/>
                </a:solidFill>
              </a:rPr>
              <a:pPr eaLnBrk="1" hangingPunct="1"/>
              <a:t>16</a:t>
            </a:fld>
            <a:endParaRPr kumimoji="0" lang="en-US" altLang="zh-CN" sz="1400">
              <a:solidFill>
                <a:srgbClr val="000000"/>
              </a:solidFill>
            </a:endParaRPr>
          </a:p>
        </p:txBody>
      </p:sp>
      <p:sp>
        <p:nvSpPr>
          <p:cNvPr id="27651" name="Rectangle 2"/>
          <p:cNvSpPr>
            <a:spLocks noGrp="1" noChangeArrowheads="1"/>
          </p:cNvSpPr>
          <p:nvPr>
            <p:ph type="title"/>
          </p:nvPr>
        </p:nvSpPr>
        <p:spPr/>
        <p:txBody>
          <a:bodyPr/>
          <a:lstStyle/>
          <a:p>
            <a:pPr eaLnBrk="1" hangingPunct="1"/>
            <a:r>
              <a:rPr lang="zh-CN" altLang="en-US" b="1" smtClean="0"/>
              <a:t>对称释放中的分组丢失</a:t>
            </a:r>
            <a:endParaRPr lang="en-US" altLang="zh-CN" b="1" smtClean="0"/>
          </a:p>
        </p:txBody>
      </p:sp>
      <p:pic>
        <p:nvPicPr>
          <p:cNvPr id="276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43100"/>
            <a:ext cx="4776787"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8"/>
          <p:cNvSpPr txBox="1">
            <a:spLocks noChangeArrowheads="1"/>
          </p:cNvSpPr>
          <p:nvPr/>
        </p:nvSpPr>
        <p:spPr bwMode="auto">
          <a:xfrm>
            <a:off x="2484438" y="6302375"/>
            <a:ext cx="2376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2000">
                <a:solidFill>
                  <a:srgbClr val="000000"/>
                </a:solidFill>
              </a:rPr>
              <a:t>final ACK lost</a:t>
            </a:r>
            <a:endParaRPr lang="zh-CN" altLang="en-US" sz="2000">
              <a:solidFill>
                <a:srgbClr val="000000"/>
              </a:solidFill>
            </a:endParaRPr>
          </a:p>
        </p:txBody>
      </p:sp>
      <p:sp>
        <p:nvSpPr>
          <p:cNvPr id="27654" name="Text Box 10"/>
          <p:cNvSpPr txBox="1">
            <a:spLocks noChangeArrowheads="1"/>
          </p:cNvSpPr>
          <p:nvPr/>
        </p:nvSpPr>
        <p:spPr bwMode="auto">
          <a:xfrm>
            <a:off x="6227763" y="3148013"/>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sz="1800" b="1">
                <a:solidFill>
                  <a:srgbClr val="000000"/>
                </a:solidFill>
                <a:latin typeface="Times New Roman" panose="02020603050405020304" pitchFamily="18" charset="0"/>
              </a:rPr>
              <a:t>DR-</a:t>
            </a:r>
            <a:r>
              <a:rPr kumimoji="0" lang="zh-CN" altLang="en-US" sz="1800" b="1">
                <a:solidFill>
                  <a:srgbClr val="000000"/>
                </a:solidFill>
                <a:latin typeface="Times New Roman" panose="02020603050405020304" pitchFamily="18" charset="0"/>
              </a:rPr>
              <a:t>断开请求</a:t>
            </a:r>
            <a:br>
              <a:rPr kumimoji="0" lang="zh-CN" altLang="en-US" sz="1800" b="1">
                <a:solidFill>
                  <a:srgbClr val="000000"/>
                </a:solidFill>
                <a:latin typeface="Times New Roman" panose="02020603050405020304" pitchFamily="18" charset="0"/>
              </a:rPr>
            </a:br>
            <a:r>
              <a:rPr kumimoji="0" lang="en-US" altLang="zh-CN" sz="1800" b="1">
                <a:solidFill>
                  <a:srgbClr val="000000"/>
                </a:solidFill>
                <a:latin typeface="Times New Roman" panose="02020603050405020304" pitchFamily="18" charset="0"/>
              </a:rPr>
              <a:t>ACK-</a:t>
            </a:r>
            <a:r>
              <a:rPr kumimoji="0" lang="zh-CN" altLang="en-US" sz="1800" b="1">
                <a:solidFill>
                  <a:srgbClr val="000000"/>
                </a:solidFill>
                <a:latin typeface="Times New Roman" panose="02020603050405020304" pitchFamily="18" charset="0"/>
              </a:rPr>
              <a:t>确认</a:t>
            </a:r>
          </a:p>
        </p:txBody>
      </p:sp>
    </p:spTree>
    <p:extLst>
      <p:ext uri="{BB962C8B-B14F-4D97-AF65-F5344CB8AC3E}">
        <p14:creationId xmlns:p14="http://schemas.microsoft.com/office/powerpoint/2010/main" val="950631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7D353B4A-337E-401D-A626-5FF56740E672}" type="slidenum">
              <a:rPr kumimoji="0" lang="zh-CN" altLang="en-US" sz="1400">
                <a:solidFill>
                  <a:srgbClr val="000000"/>
                </a:solidFill>
              </a:rPr>
              <a:pPr eaLnBrk="1" hangingPunct="1"/>
              <a:t>17</a:t>
            </a:fld>
            <a:endParaRPr kumimoji="0" lang="en-US" altLang="zh-CN" sz="1400">
              <a:solidFill>
                <a:srgbClr val="000000"/>
              </a:solidFill>
            </a:endParaRPr>
          </a:p>
        </p:txBody>
      </p:sp>
      <p:sp>
        <p:nvSpPr>
          <p:cNvPr id="28675" name="Rectangle 2"/>
          <p:cNvSpPr>
            <a:spLocks noGrp="1" noChangeArrowheads="1"/>
          </p:cNvSpPr>
          <p:nvPr>
            <p:ph type="title"/>
          </p:nvPr>
        </p:nvSpPr>
        <p:spPr/>
        <p:txBody>
          <a:bodyPr/>
          <a:lstStyle/>
          <a:p>
            <a:pPr eaLnBrk="1" hangingPunct="1"/>
            <a:r>
              <a:rPr lang="zh-CN" altLang="en-US" b="1" smtClean="0"/>
              <a:t>对称释放中的分组丢失</a:t>
            </a:r>
          </a:p>
        </p:txBody>
      </p:sp>
      <p:pic>
        <p:nvPicPr>
          <p:cNvPr id="286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44675"/>
            <a:ext cx="4824413"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2484438" y="6381750"/>
            <a:ext cx="2376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en-US" sz="2000">
                <a:solidFill>
                  <a:srgbClr val="000000"/>
                </a:solidFill>
              </a:rPr>
              <a:t>Response lost</a:t>
            </a:r>
            <a:endParaRPr lang="zh-CN" altLang="en-US" sz="2000">
              <a:solidFill>
                <a:srgbClr val="000000"/>
              </a:solidFill>
            </a:endParaRPr>
          </a:p>
        </p:txBody>
      </p:sp>
      <p:sp>
        <p:nvSpPr>
          <p:cNvPr id="28678" name="Text Box 10"/>
          <p:cNvSpPr txBox="1">
            <a:spLocks noChangeArrowheads="1"/>
          </p:cNvSpPr>
          <p:nvPr/>
        </p:nvSpPr>
        <p:spPr bwMode="auto">
          <a:xfrm>
            <a:off x="6443663" y="3213100"/>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sz="1800" b="1">
                <a:solidFill>
                  <a:srgbClr val="000000"/>
                </a:solidFill>
                <a:latin typeface="Times New Roman" panose="02020603050405020304" pitchFamily="18" charset="0"/>
              </a:rPr>
              <a:t>DR-</a:t>
            </a:r>
            <a:r>
              <a:rPr kumimoji="0" lang="zh-CN" altLang="en-US" sz="1800" b="1">
                <a:solidFill>
                  <a:srgbClr val="000000"/>
                </a:solidFill>
                <a:latin typeface="Times New Roman" panose="02020603050405020304" pitchFamily="18" charset="0"/>
              </a:rPr>
              <a:t>断开请求</a:t>
            </a:r>
            <a:br>
              <a:rPr kumimoji="0" lang="zh-CN" altLang="en-US" sz="1800" b="1">
                <a:solidFill>
                  <a:srgbClr val="000000"/>
                </a:solidFill>
                <a:latin typeface="Times New Roman" panose="02020603050405020304" pitchFamily="18" charset="0"/>
              </a:rPr>
            </a:br>
            <a:r>
              <a:rPr kumimoji="0" lang="en-US" altLang="zh-CN" sz="1800" b="1">
                <a:solidFill>
                  <a:srgbClr val="000000"/>
                </a:solidFill>
                <a:latin typeface="Times New Roman" panose="02020603050405020304" pitchFamily="18" charset="0"/>
              </a:rPr>
              <a:t>ACK-</a:t>
            </a:r>
            <a:r>
              <a:rPr kumimoji="0" lang="zh-CN" altLang="en-US" sz="1800" b="1">
                <a:solidFill>
                  <a:srgbClr val="000000"/>
                </a:solidFill>
                <a:latin typeface="Times New Roman" panose="02020603050405020304" pitchFamily="18" charset="0"/>
              </a:rPr>
              <a:t>确认</a:t>
            </a:r>
          </a:p>
        </p:txBody>
      </p:sp>
    </p:spTree>
    <p:extLst>
      <p:ext uri="{BB962C8B-B14F-4D97-AF65-F5344CB8AC3E}">
        <p14:creationId xmlns:p14="http://schemas.microsoft.com/office/powerpoint/2010/main" val="385780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CCEB25F6-DABB-4787-BCF3-921E196709AA}" type="slidenum">
              <a:rPr kumimoji="0" lang="zh-CN" altLang="en-US" sz="1400">
                <a:solidFill>
                  <a:srgbClr val="000000"/>
                </a:solidFill>
              </a:rPr>
              <a:pPr eaLnBrk="1" hangingPunct="1"/>
              <a:t>18</a:t>
            </a:fld>
            <a:endParaRPr kumimoji="0" lang="en-US" altLang="zh-CN" sz="1400">
              <a:solidFill>
                <a:srgbClr val="000000"/>
              </a:solidFill>
            </a:endParaRPr>
          </a:p>
        </p:txBody>
      </p:sp>
      <p:sp>
        <p:nvSpPr>
          <p:cNvPr id="29699" name="Rectangle 2"/>
          <p:cNvSpPr>
            <a:spLocks noGrp="1" noChangeArrowheads="1"/>
          </p:cNvSpPr>
          <p:nvPr>
            <p:ph type="title"/>
          </p:nvPr>
        </p:nvSpPr>
        <p:spPr/>
        <p:txBody>
          <a:bodyPr/>
          <a:lstStyle/>
          <a:p>
            <a:pPr eaLnBrk="1" hangingPunct="1"/>
            <a:r>
              <a:rPr lang="zh-CN" altLang="en-US" b="1" smtClean="0"/>
              <a:t>对称释放中的分组丢失</a:t>
            </a:r>
          </a:p>
        </p:txBody>
      </p:sp>
      <p:pic>
        <p:nvPicPr>
          <p:cNvPr id="297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57363"/>
            <a:ext cx="4873625"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1692275" y="6394450"/>
            <a:ext cx="4752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en-US" sz="2000">
                <a:solidFill>
                  <a:srgbClr val="000000"/>
                </a:solidFill>
              </a:rPr>
              <a:t>Response and subsequent DR lost</a:t>
            </a:r>
          </a:p>
        </p:txBody>
      </p:sp>
      <p:sp>
        <p:nvSpPr>
          <p:cNvPr id="29702" name="Text Box 10"/>
          <p:cNvSpPr txBox="1">
            <a:spLocks noChangeArrowheads="1"/>
          </p:cNvSpPr>
          <p:nvPr/>
        </p:nvSpPr>
        <p:spPr bwMode="auto">
          <a:xfrm>
            <a:off x="6443663" y="2997200"/>
            <a:ext cx="2160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en-US" altLang="zh-CN" sz="1800" b="1">
                <a:solidFill>
                  <a:srgbClr val="000000"/>
                </a:solidFill>
                <a:latin typeface="Times New Roman" panose="02020603050405020304" pitchFamily="18" charset="0"/>
              </a:rPr>
              <a:t>DR-</a:t>
            </a:r>
            <a:r>
              <a:rPr kumimoji="0" lang="zh-CN" altLang="en-US" sz="1800" b="1">
                <a:solidFill>
                  <a:srgbClr val="000000"/>
                </a:solidFill>
                <a:latin typeface="Times New Roman" panose="02020603050405020304" pitchFamily="18" charset="0"/>
              </a:rPr>
              <a:t>断开请求</a:t>
            </a:r>
            <a:br>
              <a:rPr kumimoji="0" lang="zh-CN" altLang="en-US" sz="1800" b="1">
                <a:solidFill>
                  <a:srgbClr val="000000"/>
                </a:solidFill>
                <a:latin typeface="Times New Roman" panose="02020603050405020304" pitchFamily="18" charset="0"/>
              </a:rPr>
            </a:br>
            <a:r>
              <a:rPr kumimoji="0" lang="en-US" altLang="zh-CN" sz="1800" b="1">
                <a:solidFill>
                  <a:srgbClr val="000000"/>
                </a:solidFill>
                <a:latin typeface="Times New Roman" panose="02020603050405020304" pitchFamily="18" charset="0"/>
              </a:rPr>
              <a:t>ACK-</a:t>
            </a:r>
            <a:r>
              <a:rPr kumimoji="0" lang="zh-CN" altLang="en-US" sz="1800" b="1">
                <a:solidFill>
                  <a:srgbClr val="000000"/>
                </a:solidFill>
                <a:latin typeface="Times New Roman" panose="02020603050405020304" pitchFamily="18" charset="0"/>
              </a:rPr>
              <a:t>确认</a:t>
            </a:r>
          </a:p>
        </p:txBody>
      </p:sp>
    </p:spTree>
    <p:extLst>
      <p:ext uri="{BB962C8B-B14F-4D97-AF65-F5344CB8AC3E}">
        <p14:creationId xmlns:p14="http://schemas.microsoft.com/office/powerpoint/2010/main" val="3675201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413FAD3-0449-4A43-8589-268CE9D20A25}" type="slidenum">
              <a:rPr kumimoji="0" lang="zh-CN" altLang="en-US" sz="1400"/>
              <a:pPr eaLnBrk="1" hangingPunct="1"/>
              <a:t>19</a:t>
            </a:fld>
            <a:endParaRPr kumimoji="0" lang="en-US" altLang="zh-CN" sz="1400"/>
          </a:p>
        </p:txBody>
      </p:sp>
      <p:sp>
        <p:nvSpPr>
          <p:cNvPr id="10243" name="Rectangle 2"/>
          <p:cNvSpPr>
            <a:spLocks noGrp="1" noChangeArrowheads="1"/>
          </p:cNvSpPr>
          <p:nvPr>
            <p:ph type="title"/>
          </p:nvPr>
        </p:nvSpPr>
        <p:spPr/>
        <p:txBody>
          <a:bodyPr/>
          <a:lstStyle/>
          <a:p>
            <a:pPr eaLnBrk="1" hangingPunct="1"/>
            <a:r>
              <a:rPr lang="en-US" altLang="zh-CN" b="1" smtClean="0"/>
              <a:t>Chapter 7 </a:t>
            </a:r>
            <a:r>
              <a:rPr lang="zh-CN" altLang="en-US" b="1" smtClean="0"/>
              <a:t>传输层</a:t>
            </a:r>
          </a:p>
        </p:txBody>
      </p:sp>
      <p:sp>
        <p:nvSpPr>
          <p:cNvPr id="10244" name="Rectangle 3"/>
          <p:cNvSpPr>
            <a:spLocks noGrp="1" noChangeArrowheads="1"/>
          </p:cNvSpPr>
          <p:nvPr>
            <p:ph type="body" idx="1"/>
          </p:nvPr>
        </p:nvSpPr>
        <p:spPr>
          <a:xfrm>
            <a:off x="1182688" y="2017713"/>
            <a:ext cx="7205662" cy="4114800"/>
          </a:xfrm>
        </p:spPr>
        <p:txBody>
          <a:bodyPr/>
          <a:lstStyle/>
          <a:p>
            <a:pPr eaLnBrk="1" hangingPunct="1"/>
            <a:r>
              <a:rPr kumimoji="0" lang="en-US" altLang="zh-CN" sz="2800" b="1" dirty="0" smtClean="0"/>
              <a:t>7</a:t>
            </a:r>
            <a:r>
              <a:rPr kumimoji="0" lang="en-GB" altLang="zh-CN" sz="2800" b="1" dirty="0" smtClean="0"/>
              <a:t>.1 </a:t>
            </a:r>
            <a:r>
              <a:rPr kumimoji="0" lang="zh-CN" altLang="en-GB" sz="2800" b="1" dirty="0" smtClean="0"/>
              <a:t>传输层服务</a:t>
            </a:r>
            <a:endParaRPr kumimoji="0" lang="en-US" altLang="zh-CN" sz="2800" b="1" dirty="0" smtClean="0"/>
          </a:p>
          <a:p>
            <a:pPr eaLnBrk="1" hangingPunct="1"/>
            <a:r>
              <a:rPr kumimoji="0" lang="en-US" altLang="zh-CN" sz="2800" b="1" dirty="0" smtClean="0"/>
              <a:t>7.2 </a:t>
            </a:r>
            <a:r>
              <a:rPr kumimoji="0" lang="zh-CN" altLang="en-US" sz="2800" b="1" dirty="0" smtClean="0"/>
              <a:t>建立连接</a:t>
            </a:r>
            <a:endParaRPr kumimoji="0" lang="zh-CN" altLang="en-GB" sz="2800" b="1" dirty="0" smtClean="0"/>
          </a:p>
          <a:p>
            <a:pPr eaLnBrk="1" hangingPunct="1"/>
            <a:r>
              <a:rPr kumimoji="0" lang="en-US" altLang="zh-CN" sz="2800" b="1" dirty="0" smtClean="0">
                <a:solidFill>
                  <a:srgbClr val="FF0000"/>
                </a:solidFill>
              </a:rPr>
              <a:t>7.3 Internet</a:t>
            </a:r>
            <a:r>
              <a:rPr kumimoji="0" lang="zh-CN" altLang="en-US" sz="2800" b="1" dirty="0" smtClean="0">
                <a:solidFill>
                  <a:srgbClr val="FF0000"/>
                </a:solidFill>
              </a:rPr>
              <a:t>中的传输层协议</a:t>
            </a:r>
          </a:p>
          <a:p>
            <a:pPr lvl="1" eaLnBrk="1" hangingPunct="1"/>
            <a:r>
              <a:rPr kumimoji="0" lang="zh-CN" altLang="en-US" b="1" dirty="0" smtClean="0"/>
              <a:t>用户数据报协议</a:t>
            </a:r>
            <a:r>
              <a:rPr kumimoji="0" lang="en-US" altLang="zh-CN" b="1" dirty="0" smtClean="0"/>
              <a:t>UDP</a:t>
            </a:r>
            <a:endParaRPr kumimoji="0" lang="en-GB" altLang="zh-CN" b="1" dirty="0" smtClean="0"/>
          </a:p>
          <a:p>
            <a:pPr lvl="1" eaLnBrk="1" hangingPunct="1"/>
            <a:r>
              <a:rPr kumimoji="0" lang="zh-CN" altLang="en-US" b="1" dirty="0" smtClean="0"/>
              <a:t>传输控制协议</a:t>
            </a:r>
            <a:r>
              <a:rPr kumimoji="0" lang="en-US" altLang="zh-CN" b="1" dirty="0" smtClean="0"/>
              <a:t>TCP</a:t>
            </a:r>
            <a:endParaRPr kumimoji="0" lang="zh-CN" altLang="en-US" b="1" dirty="0" smtClean="0"/>
          </a:p>
          <a:p>
            <a:pPr eaLnBrk="1" hangingPunct="1"/>
            <a:r>
              <a:rPr kumimoji="0" lang="en-US" altLang="zh-CN" sz="2800" b="1" dirty="0" smtClean="0"/>
              <a:t>7</a:t>
            </a:r>
            <a:r>
              <a:rPr kumimoji="0" lang="en-GB" altLang="zh-CN" sz="2800" b="1" dirty="0" smtClean="0"/>
              <a:t>.</a:t>
            </a:r>
            <a:r>
              <a:rPr kumimoji="0" lang="en-US" altLang="zh-CN" sz="2800" b="1" dirty="0"/>
              <a:t>4</a:t>
            </a:r>
            <a:r>
              <a:rPr kumimoji="0" lang="en-US" altLang="zh-CN" sz="2800" b="1" dirty="0" smtClean="0"/>
              <a:t> Berkeley Socket</a:t>
            </a:r>
            <a:r>
              <a:rPr lang="en-US" altLang="zh-CN" sz="2800" b="1" dirty="0" smtClean="0">
                <a:latin typeface="宋体" panose="02010600030101010101" pitchFamily="2" charset="-122"/>
              </a:rPr>
              <a:t> </a:t>
            </a:r>
          </a:p>
        </p:txBody>
      </p:sp>
    </p:spTree>
    <p:extLst>
      <p:ext uri="{BB962C8B-B14F-4D97-AF65-F5344CB8AC3E}">
        <p14:creationId xmlns:p14="http://schemas.microsoft.com/office/powerpoint/2010/main" val="150973408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00356" name="Text Box 4"/>
          <p:cNvSpPr txBox="1">
            <a:spLocks noChangeArrowheads="1"/>
          </p:cNvSpPr>
          <p:nvPr/>
        </p:nvSpPr>
        <p:spPr bwMode="auto">
          <a:xfrm>
            <a:off x="250825" y="2565400"/>
            <a:ext cx="1800225" cy="3762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a:spcBef>
                <a:spcPct val="50000"/>
              </a:spcBef>
              <a:defRPr/>
            </a:pPr>
            <a:r>
              <a:rPr kumimoji="0" lang="zh-CN" altLang="en-US" sz="1800" b="1"/>
              <a:t>应用层</a:t>
            </a:r>
          </a:p>
        </p:txBody>
      </p:sp>
      <p:sp>
        <p:nvSpPr>
          <p:cNvPr id="100357" name="Text Box 5"/>
          <p:cNvSpPr txBox="1">
            <a:spLocks noChangeArrowheads="1"/>
          </p:cNvSpPr>
          <p:nvPr/>
        </p:nvSpPr>
        <p:spPr bwMode="auto">
          <a:xfrm>
            <a:off x="250825" y="2925763"/>
            <a:ext cx="1800225" cy="790575"/>
          </a:xfrm>
          <a:prstGeom prst="rect">
            <a:avLst/>
          </a:prstGeom>
          <a:gradFill rotWithShape="1">
            <a:gsLst>
              <a:gs pos="0">
                <a:srgbClr val="766000"/>
              </a:gs>
              <a:gs pos="50000">
                <a:schemeClr val="accent2"/>
              </a:gs>
              <a:gs pos="100000">
                <a:srgbClr val="766000"/>
              </a:gs>
            </a:gsLst>
            <a:lin ang="5400000" scaled="1"/>
          </a:gradFill>
          <a:ln w="9525" algn="ctr">
            <a:solidFill>
              <a:schemeClr val="accent2"/>
            </a:solidFill>
            <a:miter lim="800000"/>
            <a:headEnd/>
            <a:tailEnd/>
          </a:ln>
          <a:effectLst/>
        </p:spPr>
        <p:txBody>
          <a:bodyPr anchor="ctr"/>
          <a:lstStyle/>
          <a:p>
            <a:pPr algn="ctr">
              <a:spcBef>
                <a:spcPct val="50000"/>
              </a:spcBef>
              <a:defRPr/>
            </a:pPr>
            <a:r>
              <a:rPr kumimoji="0" lang="zh-CN" altLang="en-US" b="1">
                <a:solidFill>
                  <a:schemeClr val="hlink"/>
                </a:solidFill>
              </a:rPr>
              <a:t>传输层</a:t>
            </a:r>
          </a:p>
        </p:txBody>
      </p:sp>
      <p:sp>
        <p:nvSpPr>
          <p:cNvPr id="100358" name="Text Box 6"/>
          <p:cNvSpPr txBox="1">
            <a:spLocks noChangeArrowheads="1"/>
          </p:cNvSpPr>
          <p:nvPr/>
        </p:nvSpPr>
        <p:spPr bwMode="auto">
          <a:xfrm>
            <a:off x="250825" y="3716338"/>
            <a:ext cx="1800225" cy="37623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accent2"/>
            </a:solidFill>
            <a:miter lim="800000"/>
            <a:headEnd/>
            <a:tailEnd/>
          </a:ln>
          <a:effectLst/>
        </p:spPr>
        <p:txBody>
          <a:bodyPr>
            <a:spAutoFit/>
          </a:bodyPr>
          <a:lstStyle/>
          <a:p>
            <a:pPr algn="ctr">
              <a:spcBef>
                <a:spcPct val="50000"/>
              </a:spcBef>
              <a:defRPr/>
            </a:pPr>
            <a:r>
              <a:rPr kumimoji="0" lang="zh-CN" altLang="en-US" sz="1800" b="1"/>
              <a:t>网络层</a:t>
            </a:r>
          </a:p>
        </p:txBody>
      </p:sp>
      <p:sp>
        <p:nvSpPr>
          <p:cNvPr id="100359" name="Text Box 7"/>
          <p:cNvSpPr txBox="1">
            <a:spLocks noChangeArrowheads="1"/>
          </p:cNvSpPr>
          <p:nvPr/>
        </p:nvSpPr>
        <p:spPr bwMode="auto">
          <a:xfrm>
            <a:off x="250825" y="4076700"/>
            <a:ext cx="1800225" cy="360363"/>
          </a:xfrm>
          <a:prstGeom prst="rect">
            <a:avLst/>
          </a:prstGeom>
          <a:gradFill rotWithShape="1">
            <a:gsLst>
              <a:gs pos="0">
                <a:srgbClr val="766000"/>
              </a:gs>
              <a:gs pos="50000">
                <a:schemeClr val="accent2"/>
              </a:gs>
              <a:gs pos="100000">
                <a:srgbClr val="766000"/>
              </a:gs>
            </a:gsLst>
            <a:lin ang="5400000" scaled="1"/>
          </a:gradFill>
          <a:ln w="9525">
            <a:solidFill>
              <a:schemeClr val="accent2"/>
            </a:solidFill>
            <a:miter lim="800000"/>
            <a:headEnd/>
            <a:tailEnd/>
          </a:ln>
        </p:spPr>
        <p:txBody>
          <a:bodyPr anchor="ctr"/>
          <a:lstStyle/>
          <a:p>
            <a:pPr algn="ctr">
              <a:spcBef>
                <a:spcPct val="50000"/>
              </a:spcBef>
              <a:defRPr/>
            </a:pPr>
            <a:r>
              <a:rPr kumimoji="0" lang="zh-CN" altLang="en-US" sz="1800" b="1"/>
              <a:t>数据链路层</a:t>
            </a:r>
          </a:p>
        </p:txBody>
      </p:sp>
      <p:sp>
        <p:nvSpPr>
          <p:cNvPr id="100360" name="Text Box 8"/>
          <p:cNvSpPr txBox="1">
            <a:spLocks noChangeArrowheads="1"/>
          </p:cNvSpPr>
          <p:nvPr/>
        </p:nvSpPr>
        <p:spPr bwMode="auto">
          <a:xfrm>
            <a:off x="250825" y="4437063"/>
            <a:ext cx="1800225" cy="431800"/>
          </a:xfrm>
          <a:prstGeom prst="rect">
            <a:avLst/>
          </a:prstGeom>
          <a:gradFill rotWithShape="1">
            <a:gsLst>
              <a:gs pos="0">
                <a:srgbClr val="766000"/>
              </a:gs>
              <a:gs pos="50000">
                <a:schemeClr val="accent2"/>
              </a:gs>
              <a:gs pos="100000">
                <a:srgbClr val="766000"/>
              </a:gs>
            </a:gsLst>
            <a:lin ang="5400000" scaled="1"/>
          </a:gradFill>
          <a:ln w="9525">
            <a:solidFill>
              <a:schemeClr val="accent2"/>
            </a:solidFill>
            <a:miter lim="800000"/>
            <a:headEnd/>
            <a:tailEnd/>
          </a:ln>
        </p:spPr>
        <p:txBody>
          <a:bodyPr anchor="ctr"/>
          <a:lstStyle/>
          <a:p>
            <a:pPr algn="ctr">
              <a:spcBef>
                <a:spcPct val="50000"/>
              </a:spcBef>
              <a:defRPr/>
            </a:pPr>
            <a:r>
              <a:rPr kumimoji="0" lang="zh-CN" altLang="en-US" sz="1800" b="1"/>
              <a:t>物理层</a:t>
            </a:r>
          </a:p>
        </p:txBody>
      </p:sp>
      <p:sp>
        <p:nvSpPr>
          <p:cNvPr id="8200" name="Rectangle 8"/>
          <p:cNvSpPr>
            <a:spLocks noChangeArrowheads="1"/>
          </p:cNvSpPr>
          <p:nvPr/>
        </p:nvSpPr>
        <p:spPr bwMode="auto">
          <a:xfrm>
            <a:off x="2484438" y="692150"/>
            <a:ext cx="6443662" cy="568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sz="2800" b="1">
                <a:solidFill>
                  <a:schemeClr val="hlink"/>
                </a:solidFill>
              </a:rPr>
              <a:t>主要功能</a:t>
            </a:r>
          </a:p>
          <a:p>
            <a:pPr lvl="1" eaLnBrk="1" hangingPunct="1"/>
            <a:r>
              <a:rPr kumimoji="0" lang="zh-CN" altLang="en-US" b="1"/>
              <a:t>向上层应用提供不同类型的传输服务，例如可靠的或者不可靠的</a:t>
            </a:r>
          </a:p>
          <a:p>
            <a:pPr lvl="1" eaLnBrk="1" hangingPunct="1"/>
            <a:r>
              <a:rPr kumimoji="0" lang="zh-CN" altLang="en-US" b="1"/>
              <a:t>两种类型的传输层服务</a:t>
            </a:r>
          </a:p>
          <a:p>
            <a:pPr lvl="1" eaLnBrk="1" hangingPunct="1"/>
            <a:r>
              <a:rPr kumimoji="0" lang="zh-CN" altLang="en-US" b="1"/>
              <a:t>	</a:t>
            </a:r>
            <a:r>
              <a:rPr kumimoji="0" lang="zh-CN" altLang="en-US" b="1" i="1">
                <a:solidFill>
                  <a:srgbClr val="0000FF"/>
                </a:solidFill>
              </a:rPr>
              <a:t>面向连接：在数据传输开始之前通过连接建立过程在两个端点之间协商参数（序列号、流量控制参数、最大传输单元等）</a:t>
            </a:r>
          </a:p>
          <a:p>
            <a:pPr lvl="1" eaLnBrk="1" hangingPunct="1"/>
            <a:r>
              <a:rPr kumimoji="0" lang="zh-CN" altLang="en-US" b="1" i="1">
                <a:solidFill>
                  <a:srgbClr val="0000FF"/>
                </a:solidFill>
              </a:rPr>
              <a:t>	无连接：没有连接建立过程，直接发送数据</a:t>
            </a:r>
          </a:p>
          <a:p>
            <a:pPr lvl="1" eaLnBrk="1" hangingPunct="1"/>
            <a:endParaRPr kumimoji="0" lang="zh-CN" altLang="en-US" b="1" i="1">
              <a:solidFill>
                <a:srgbClr val="0000FF"/>
              </a:solidFill>
            </a:endParaRPr>
          </a:p>
          <a:p>
            <a:pPr lvl="1" eaLnBrk="1" hangingPunct="1"/>
            <a:r>
              <a:rPr kumimoji="0" lang="zh-CN" altLang="en-US" b="1" i="1">
                <a:solidFill>
                  <a:schemeClr val="hlink"/>
                </a:solidFill>
              </a:rPr>
              <a:t>端到端（</a:t>
            </a:r>
            <a:r>
              <a:rPr kumimoji="0" lang="en-US" altLang="zh-CN" b="1" i="1">
                <a:solidFill>
                  <a:schemeClr val="hlink"/>
                </a:solidFill>
              </a:rPr>
              <a:t>end-to-end</a:t>
            </a:r>
            <a:r>
              <a:rPr kumimoji="0" lang="zh-CN" altLang="en-US" b="1" i="1">
                <a:solidFill>
                  <a:schemeClr val="hlink"/>
                </a:solidFill>
              </a:rPr>
              <a:t>），</a:t>
            </a:r>
            <a:r>
              <a:rPr kumimoji="0" lang="zh-CN" altLang="en-US" b="1" i="1">
                <a:solidFill>
                  <a:srgbClr val="0000FF"/>
                </a:solidFill>
              </a:rPr>
              <a:t>在两个通信的端点上运行，而不在中间路由器运行</a:t>
            </a:r>
          </a:p>
          <a:p>
            <a:pPr eaLnBrk="1" hangingPunct="1"/>
            <a:r>
              <a:rPr kumimoji="0" lang="zh-CN" altLang="en-US" sz="2800" b="1">
                <a:solidFill>
                  <a:schemeClr val="hlink"/>
                </a:solidFill>
              </a:rPr>
              <a:t>相关协议</a:t>
            </a:r>
          </a:p>
          <a:p>
            <a:pPr lvl="1" eaLnBrk="1" hangingPunct="1"/>
            <a:r>
              <a:rPr kumimoji="0" lang="en-US" altLang="zh-CN" b="1"/>
              <a:t>UDP</a:t>
            </a:r>
            <a:r>
              <a:rPr kumimoji="0" lang="zh-CN" altLang="en-US" b="1"/>
              <a:t>：</a:t>
            </a:r>
            <a:r>
              <a:rPr kumimoji="0" lang="en-US" altLang="zh-CN" b="1"/>
              <a:t>User Datagram Protocol</a:t>
            </a:r>
          </a:p>
          <a:p>
            <a:pPr lvl="1" eaLnBrk="1" hangingPunct="1"/>
            <a:r>
              <a:rPr kumimoji="0" lang="en-US" altLang="zh-CN" b="1"/>
              <a:t>TCP</a:t>
            </a:r>
            <a:r>
              <a:rPr kumimoji="0" lang="zh-CN" altLang="en-US" b="1"/>
              <a:t>：</a:t>
            </a:r>
            <a:r>
              <a:rPr kumimoji="0" lang="en-US" altLang="zh-CN" b="1"/>
              <a:t>Transmission Control Protocol</a:t>
            </a:r>
          </a:p>
        </p:txBody>
      </p:sp>
      <p:sp>
        <p:nvSpPr>
          <p:cNvPr id="8201" name="Line 9"/>
          <p:cNvSpPr>
            <a:spLocks noChangeShapeType="1"/>
          </p:cNvSpPr>
          <p:nvPr/>
        </p:nvSpPr>
        <p:spPr bwMode="auto">
          <a:xfrm flipV="1">
            <a:off x="2051050" y="620713"/>
            <a:ext cx="433388" cy="2303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2" name="Line 10"/>
          <p:cNvSpPr>
            <a:spLocks noChangeShapeType="1"/>
          </p:cNvSpPr>
          <p:nvPr/>
        </p:nvSpPr>
        <p:spPr bwMode="auto">
          <a:xfrm>
            <a:off x="2051050" y="3716338"/>
            <a:ext cx="433388" cy="2665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DDF7311-F5C8-4843-B4FD-7BDDC2A90C6E}" type="slidenum">
              <a:rPr kumimoji="0" lang="zh-CN" altLang="en-US" sz="1400"/>
              <a:pPr eaLnBrk="1" hangingPunct="1"/>
              <a:t>20</a:t>
            </a:fld>
            <a:endParaRPr kumimoji="0" lang="en-US" altLang="zh-CN" sz="1400"/>
          </a:p>
        </p:txBody>
      </p:sp>
      <p:sp>
        <p:nvSpPr>
          <p:cNvPr id="32771" name="Rectangle 2"/>
          <p:cNvSpPr>
            <a:spLocks noGrp="1" noChangeArrowheads="1"/>
          </p:cNvSpPr>
          <p:nvPr>
            <p:ph type="title"/>
          </p:nvPr>
        </p:nvSpPr>
        <p:spPr/>
        <p:txBody>
          <a:bodyPr/>
          <a:lstStyle/>
          <a:p>
            <a:pPr eaLnBrk="1" hangingPunct="1"/>
            <a:r>
              <a:rPr lang="en-US" altLang="zh-CN" b="1" smtClean="0"/>
              <a:t>TCP</a:t>
            </a:r>
            <a:r>
              <a:rPr lang="zh-CN" altLang="en-US" b="1" smtClean="0"/>
              <a:t>和</a:t>
            </a:r>
            <a:r>
              <a:rPr lang="en-US" altLang="zh-CN" b="1" smtClean="0"/>
              <a:t>UDP</a:t>
            </a:r>
          </a:p>
        </p:txBody>
      </p:sp>
      <p:sp>
        <p:nvSpPr>
          <p:cNvPr id="32772" name="Rectangle 3"/>
          <p:cNvSpPr>
            <a:spLocks noGrp="1" noChangeArrowheads="1"/>
          </p:cNvSpPr>
          <p:nvPr>
            <p:ph type="body" idx="1"/>
          </p:nvPr>
        </p:nvSpPr>
        <p:spPr/>
        <p:txBody>
          <a:bodyPr/>
          <a:lstStyle/>
          <a:p>
            <a:pPr eaLnBrk="1" hangingPunct="1">
              <a:lnSpc>
                <a:spcPct val="90000"/>
              </a:lnSpc>
            </a:pPr>
            <a:r>
              <a:rPr lang="en-US" altLang="zh-CN" sz="2800" b="1" smtClean="0"/>
              <a:t>Internet</a:t>
            </a:r>
            <a:r>
              <a:rPr lang="zh-CN" altLang="en-US" sz="2800" b="1" smtClean="0"/>
              <a:t>中定义了两个不同的传输层协议</a:t>
            </a:r>
          </a:p>
          <a:p>
            <a:pPr lvl="1" eaLnBrk="1" hangingPunct="1">
              <a:lnSpc>
                <a:spcPct val="90000"/>
              </a:lnSpc>
            </a:pPr>
            <a:r>
              <a:rPr lang="zh-CN" altLang="en-US" sz="2400" b="1" smtClean="0"/>
              <a:t>用户数据报协议（</a:t>
            </a:r>
            <a:r>
              <a:rPr lang="en-US" altLang="zh-CN" sz="2400" b="1" smtClean="0"/>
              <a:t>UDP</a:t>
            </a:r>
            <a:r>
              <a:rPr lang="zh-CN" altLang="en-US" sz="2400" b="1" smtClean="0"/>
              <a:t>：</a:t>
            </a:r>
            <a:r>
              <a:rPr lang="en-US" altLang="zh-CN" sz="2400" b="1" smtClean="0"/>
              <a:t>User Datagram Protocol</a:t>
            </a:r>
            <a:r>
              <a:rPr lang="zh-CN" altLang="en-US" sz="2400" b="1" smtClean="0"/>
              <a:t>）</a:t>
            </a:r>
          </a:p>
          <a:p>
            <a:pPr lvl="1" eaLnBrk="1" hangingPunct="1">
              <a:lnSpc>
                <a:spcPct val="90000"/>
              </a:lnSpc>
            </a:pPr>
            <a:r>
              <a:rPr lang="zh-CN" altLang="en-US" sz="2400" b="1" smtClean="0"/>
              <a:t>传输控制协议（</a:t>
            </a:r>
            <a:r>
              <a:rPr lang="en-US" altLang="zh-CN" sz="2400" b="1" smtClean="0"/>
              <a:t>TCP</a:t>
            </a:r>
            <a:r>
              <a:rPr lang="zh-CN" altLang="en-US" sz="2400" b="1" smtClean="0"/>
              <a:t>：</a:t>
            </a:r>
            <a:r>
              <a:rPr lang="en-US" altLang="zh-CN" sz="2400" b="1" smtClean="0"/>
              <a:t>Transmission Control Protocol</a:t>
            </a:r>
            <a:r>
              <a:rPr lang="zh-CN" altLang="en-US" sz="2400" b="1" smtClean="0"/>
              <a:t>）</a:t>
            </a:r>
          </a:p>
          <a:p>
            <a:pPr eaLnBrk="1" hangingPunct="1">
              <a:lnSpc>
                <a:spcPct val="90000"/>
              </a:lnSpc>
            </a:pPr>
            <a:r>
              <a:rPr lang="zh-CN" altLang="en-US" sz="2800" b="1" smtClean="0"/>
              <a:t>两个对等传输实体在通信时传送的数据单位称为传输协议数据单元（</a:t>
            </a:r>
            <a:r>
              <a:rPr lang="en-US" altLang="zh-CN" sz="2800" b="1" smtClean="0"/>
              <a:t>TPDU</a:t>
            </a:r>
            <a:r>
              <a:rPr lang="zh-CN" altLang="en-US" sz="2800" b="1" smtClean="0"/>
              <a:t>： </a:t>
            </a:r>
            <a:r>
              <a:rPr lang="en-US" altLang="zh-CN" sz="2800" b="1" smtClean="0"/>
              <a:t>Transport Protocol Data Unit</a:t>
            </a:r>
            <a:r>
              <a:rPr lang="zh-CN" altLang="en-US" sz="2800" b="1" smtClean="0"/>
              <a:t>）</a:t>
            </a:r>
          </a:p>
          <a:p>
            <a:pPr lvl="1" eaLnBrk="1" hangingPunct="1">
              <a:lnSpc>
                <a:spcPct val="90000"/>
              </a:lnSpc>
            </a:pPr>
            <a:r>
              <a:rPr lang="zh-CN" altLang="en-US" sz="2400" b="1" smtClean="0"/>
              <a:t>在</a:t>
            </a:r>
            <a:r>
              <a:rPr lang="en-US" altLang="zh-CN" sz="2400" b="1" smtClean="0"/>
              <a:t>UDP</a:t>
            </a:r>
            <a:r>
              <a:rPr lang="zh-CN" altLang="en-US" sz="2400" b="1" smtClean="0"/>
              <a:t>中，</a:t>
            </a:r>
            <a:r>
              <a:rPr lang="en-US" altLang="zh-CN" sz="2400" b="1" smtClean="0"/>
              <a:t>TPDU</a:t>
            </a:r>
            <a:r>
              <a:rPr lang="zh-CN" altLang="en-US" sz="2400" b="1" smtClean="0"/>
              <a:t>称为数据报</a:t>
            </a:r>
            <a:r>
              <a:rPr lang="en-US" altLang="zh-CN" sz="2400" b="1" smtClean="0"/>
              <a:t>(datagram)</a:t>
            </a:r>
          </a:p>
          <a:p>
            <a:pPr lvl="1" eaLnBrk="1" hangingPunct="1">
              <a:lnSpc>
                <a:spcPct val="90000"/>
              </a:lnSpc>
            </a:pPr>
            <a:r>
              <a:rPr lang="en-US" altLang="zh-CN" sz="2400" b="1" smtClean="0"/>
              <a:t>TCP</a:t>
            </a:r>
            <a:r>
              <a:rPr lang="zh-CN" altLang="en-US" sz="2400" b="1" smtClean="0"/>
              <a:t>中，</a:t>
            </a:r>
            <a:r>
              <a:rPr lang="en-US" altLang="zh-CN" sz="2400" b="1" smtClean="0"/>
              <a:t>TPDU</a:t>
            </a:r>
            <a:r>
              <a:rPr lang="zh-CN" altLang="en-US" sz="2400" b="1" smtClean="0"/>
              <a:t>称为</a:t>
            </a:r>
            <a:r>
              <a:rPr lang="en-US" altLang="zh-CN" sz="2400" b="1" smtClean="0"/>
              <a:t>TCP</a:t>
            </a:r>
            <a:r>
              <a:rPr lang="zh-CN" altLang="en-US" sz="2400" b="1" smtClean="0"/>
              <a:t>数据段</a:t>
            </a:r>
            <a:r>
              <a:rPr lang="en-US" altLang="zh-CN" sz="2400" b="1" smtClean="0"/>
              <a:t>(segment)</a:t>
            </a:r>
            <a:endParaRPr lang="zh-CN" altLang="en-US" sz="2400" b="1"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C5E87136-5A15-4DE6-9679-2F3F46ACFF27}" type="slidenum">
              <a:rPr kumimoji="0" lang="zh-CN" altLang="en-US" sz="1400"/>
              <a:pPr eaLnBrk="1" hangingPunct="1"/>
              <a:t>21</a:t>
            </a:fld>
            <a:endParaRPr kumimoji="0" lang="en-US" altLang="zh-CN" sz="1400"/>
          </a:p>
        </p:txBody>
      </p:sp>
      <p:sp>
        <p:nvSpPr>
          <p:cNvPr id="33795" name="Rectangle 2"/>
          <p:cNvSpPr>
            <a:spLocks noGrp="1" noChangeArrowheads="1"/>
          </p:cNvSpPr>
          <p:nvPr>
            <p:ph type="title"/>
          </p:nvPr>
        </p:nvSpPr>
        <p:spPr/>
        <p:txBody>
          <a:bodyPr/>
          <a:lstStyle/>
          <a:p>
            <a:pPr eaLnBrk="1" hangingPunct="1"/>
            <a:r>
              <a:rPr lang="zh-CN" altLang="en-US" b="1" smtClean="0"/>
              <a:t>端口</a:t>
            </a:r>
          </a:p>
        </p:txBody>
      </p:sp>
      <p:sp>
        <p:nvSpPr>
          <p:cNvPr id="33796" name="Rectangle 3"/>
          <p:cNvSpPr>
            <a:spLocks noGrp="1" noChangeArrowheads="1"/>
          </p:cNvSpPr>
          <p:nvPr>
            <p:ph type="body" idx="1"/>
          </p:nvPr>
        </p:nvSpPr>
        <p:spPr>
          <a:xfrm>
            <a:off x="323528" y="2060848"/>
            <a:ext cx="8784976" cy="1771327"/>
          </a:xfrm>
        </p:spPr>
        <p:txBody>
          <a:bodyPr>
            <a:normAutofit fontScale="85000" lnSpcReduction="10000"/>
          </a:bodyPr>
          <a:lstStyle/>
          <a:p>
            <a:pPr eaLnBrk="1" hangingPunct="1">
              <a:lnSpc>
                <a:spcPct val="90000"/>
              </a:lnSpc>
            </a:pPr>
            <a:r>
              <a:rPr lang="en-US" altLang="zh-CN" sz="2800" b="1" dirty="0" smtClean="0"/>
              <a:t>TCP/UDP</a:t>
            </a:r>
            <a:r>
              <a:rPr lang="zh-CN" altLang="en-US" sz="2800" b="1" dirty="0" smtClean="0"/>
              <a:t>中的</a:t>
            </a:r>
            <a:r>
              <a:rPr lang="en-US" altLang="zh-CN" sz="2800" b="1" dirty="0" smtClean="0"/>
              <a:t>TSAP</a:t>
            </a:r>
            <a:r>
              <a:rPr lang="zh-CN" altLang="en-US" sz="2800" b="1" dirty="0"/>
              <a:t>对应为</a:t>
            </a:r>
            <a:r>
              <a:rPr lang="zh-CN" altLang="en-US" sz="2800" b="1" dirty="0" smtClean="0"/>
              <a:t>端口，端口用来标识应用进程</a:t>
            </a:r>
          </a:p>
          <a:p>
            <a:pPr lvl="1" eaLnBrk="1" hangingPunct="1">
              <a:lnSpc>
                <a:spcPct val="90000"/>
              </a:lnSpc>
            </a:pPr>
            <a:r>
              <a:rPr lang="zh-CN" altLang="en-US" sz="2400" b="1" dirty="0" smtClean="0"/>
              <a:t>每一个网络应用进程都与端口相关联</a:t>
            </a:r>
          </a:p>
          <a:p>
            <a:pPr lvl="1" eaLnBrk="1" hangingPunct="1">
              <a:lnSpc>
                <a:spcPct val="90000"/>
              </a:lnSpc>
            </a:pPr>
            <a:r>
              <a:rPr lang="zh-CN" altLang="en-US" sz="2400" b="1" dirty="0" smtClean="0"/>
              <a:t>各种网络应用进程都能将其数据通过端口向下交付给传输层</a:t>
            </a:r>
          </a:p>
          <a:p>
            <a:pPr lvl="1" eaLnBrk="1" hangingPunct="1">
              <a:lnSpc>
                <a:spcPct val="90000"/>
              </a:lnSpc>
            </a:pPr>
            <a:r>
              <a:rPr lang="zh-CN" altLang="en-US" sz="2400" b="1" dirty="0" smtClean="0"/>
              <a:t>传输层根据接收到的</a:t>
            </a:r>
            <a:r>
              <a:rPr lang="en-US" altLang="zh-CN" sz="2400" b="1" dirty="0" smtClean="0"/>
              <a:t>TCP/UDP</a:t>
            </a:r>
            <a:r>
              <a:rPr lang="zh-CN" altLang="en-US" sz="2400" b="1" dirty="0" smtClean="0"/>
              <a:t>协议数据单元中包含的端口信息将其递交给与该端口关联的网络应用进程</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642005"/>
            <a:ext cx="6192688" cy="324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474844" y="3709789"/>
            <a:ext cx="559111" cy="2862322"/>
          </a:xfrm>
          <a:prstGeom prst="rect">
            <a:avLst/>
          </a:prstGeom>
        </p:spPr>
        <p:txBody>
          <a:bodyPr wrap="square">
            <a:spAutoFit/>
          </a:bodyPr>
          <a:lstStyle/>
          <a:p>
            <a:r>
              <a:rPr lang="zh-CN" altLang="en-US" sz="1800" b="1" dirty="0"/>
              <a:t>基于端口的进程间通信</a:t>
            </a:r>
            <a:endParaRPr lang="zh-CN" alt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76C9ADB-7A12-4C27-B837-EB8DBC4FCD50}" type="slidenum">
              <a:rPr kumimoji="0" lang="zh-CN" altLang="en-US" sz="1400"/>
              <a:pPr eaLnBrk="1" hangingPunct="1"/>
              <a:t>22</a:t>
            </a:fld>
            <a:endParaRPr kumimoji="0" lang="en-US" altLang="zh-CN" sz="1400"/>
          </a:p>
        </p:txBody>
      </p:sp>
      <p:sp>
        <p:nvSpPr>
          <p:cNvPr id="35843" name="Rectangle 2"/>
          <p:cNvSpPr>
            <a:spLocks noGrp="1" noChangeArrowheads="1"/>
          </p:cNvSpPr>
          <p:nvPr>
            <p:ph type="title"/>
          </p:nvPr>
        </p:nvSpPr>
        <p:spPr/>
        <p:txBody>
          <a:bodyPr/>
          <a:lstStyle/>
          <a:p>
            <a:pPr eaLnBrk="1" hangingPunct="1"/>
            <a:r>
              <a:rPr lang="zh-CN" altLang="en-US" b="1" smtClean="0"/>
              <a:t>端口号</a:t>
            </a:r>
            <a:endParaRPr lang="en-US" altLang="zh-CN" b="1" smtClean="0"/>
          </a:p>
        </p:txBody>
      </p:sp>
      <p:sp>
        <p:nvSpPr>
          <p:cNvPr id="35844" name="Rectangle 3"/>
          <p:cNvSpPr>
            <a:spLocks noGrp="1" noChangeArrowheads="1"/>
          </p:cNvSpPr>
          <p:nvPr>
            <p:ph type="body" idx="1"/>
          </p:nvPr>
        </p:nvSpPr>
        <p:spPr>
          <a:xfrm>
            <a:off x="1182688" y="2017712"/>
            <a:ext cx="7772400" cy="4507631"/>
          </a:xfrm>
        </p:spPr>
        <p:txBody>
          <a:bodyPr>
            <a:normAutofit fontScale="85000" lnSpcReduction="10000"/>
          </a:bodyPr>
          <a:lstStyle/>
          <a:p>
            <a:pPr eaLnBrk="1" hangingPunct="1"/>
            <a:r>
              <a:rPr kumimoji="0" lang="zh-CN" altLang="en-US" sz="2800" b="1" dirty="0" smtClean="0"/>
              <a:t>端口用一个 </a:t>
            </a:r>
            <a:r>
              <a:rPr kumimoji="0" lang="en-US" altLang="zh-CN" sz="2800" b="1" dirty="0" smtClean="0"/>
              <a:t>16 bit </a:t>
            </a:r>
            <a:r>
              <a:rPr kumimoji="0" lang="zh-CN" altLang="en-US" sz="2800" b="1" dirty="0" smtClean="0"/>
              <a:t>端口号进行标志，共</a:t>
            </a:r>
            <a:r>
              <a:rPr kumimoji="0" lang="en-US" altLang="zh-CN" sz="2800" b="1" dirty="0" smtClean="0"/>
              <a:t>64K</a:t>
            </a:r>
            <a:r>
              <a:rPr kumimoji="0" lang="zh-CN" altLang="en-US" sz="2800" b="1" dirty="0" smtClean="0"/>
              <a:t>个端口号对一台主机来说是足够的</a:t>
            </a:r>
          </a:p>
          <a:p>
            <a:pPr eaLnBrk="1" hangingPunct="1"/>
            <a:r>
              <a:rPr kumimoji="0" lang="zh-CN" altLang="en-US" sz="2800" b="1" dirty="0" smtClean="0"/>
              <a:t>端口号只具有本地意义，即端口号只是为了标识本机上的各个应用进程。在</a:t>
            </a:r>
            <a:r>
              <a:rPr kumimoji="0" lang="en-US" altLang="zh-CN" sz="2800" b="1" dirty="0" smtClean="0"/>
              <a:t>Internet</a:t>
            </a:r>
            <a:r>
              <a:rPr kumimoji="0" lang="zh-CN" altLang="en-US" sz="2800" b="1" dirty="0" smtClean="0"/>
              <a:t>中不同主机的相同端口号是没有联系的</a:t>
            </a:r>
          </a:p>
          <a:p>
            <a:pPr eaLnBrk="1" hangingPunct="1"/>
            <a:r>
              <a:rPr kumimoji="0" lang="zh-CN" altLang="en-US" sz="2800" b="1" dirty="0" smtClean="0"/>
              <a:t>端口号分为两类：一类是</a:t>
            </a:r>
            <a:r>
              <a:rPr kumimoji="0" lang="zh-CN" altLang="en-US" sz="2800" b="1" dirty="0" smtClean="0">
                <a:solidFill>
                  <a:srgbClr val="FF0000"/>
                </a:solidFill>
              </a:rPr>
              <a:t>知名端口</a:t>
            </a:r>
            <a:r>
              <a:rPr kumimoji="0" lang="zh-CN" altLang="en-US" sz="2800" b="1" dirty="0" smtClean="0"/>
              <a:t>，其数值一般为 </a:t>
            </a:r>
            <a:r>
              <a:rPr kumimoji="0" lang="en-US" altLang="zh-CN" sz="2800" b="1" dirty="0" smtClean="0"/>
              <a:t>0-1023</a:t>
            </a:r>
            <a:r>
              <a:rPr kumimoji="0" lang="zh-CN" altLang="en-US" sz="2800" b="1" dirty="0" smtClean="0"/>
              <a:t>，一般分配给一些常用的服务进程；另一类则是一般端口，用来随时分配给请求通信的客户进程</a:t>
            </a:r>
            <a:endParaRPr kumimoji="0" lang="en-US" altLang="zh-CN" sz="2800" b="1" dirty="0" smtClean="0"/>
          </a:p>
          <a:p>
            <a:pPr lvl="1">
              <a:lnSpc>
                <a:spcPct val="90000"/>
              </a:lnSpc>
            </a:pPr>
            <a:r>
              <a:rPr kumimoji="0" lang="en-US" altLang="zh-CN" sz="2400" dirty="0"/>
              <a:t>80/</a:t>
            </a:r>
            <a:r>
              <a:rPr kumimoji="0" lang="en-US" altLang="zh-CN" sz="2400" dirty="0" err="1"/>
              <a:t>tcp</a:t>
            </a:r>
            <a:r>
              <a:rPr kumimoji="0" lang="en-US" altLang="zh-CN" sz="2400" dirty="0"/>
              <a:t>   WWW</a:t>
            </a:r>
            <a:r>
              <a:rPr kumimoji="0" lang="zh-CN" altLang="en-US" sz="2400" dirty="0"/>
              <a:t>服务器</a:t>
            </a:r>
            <a:endParaRPr lang="zh-CN" altLang="en-US" sz="2400" b="1" dirty="0"/>
          </a:p>
          <a:p>
            <a:pPr lvl="1">
              <a:lnSpc>
                <a:spcPct val="90000"/>
              </a:lnSpc>
            </a:pPr>
            <a:r>
              <a:rPr kumimoji="0" lang="en-US" altLang="zh-CN" sz="2400" dirty="0"/>
              <a:t>25/</a:t>
            </a:r>
            <a:r>
              <a:rPr kumimoji="0" lang="en-US" altLang="zh-CN" sz="2400" dirty="0" err="1"/>
              <a:t>tcp</a:t>
            </a:r>
            <a:r>
              <a:rPr kumimoji="0" lang="en-US" altLang="zh-CN" sz="2400" dirty="0"/>
              <a:t>  SMTP</a:t>
            </a:r>
            <a:r>
              <a:rPr kumimoji="0" lang="zh-CN" altLang="en-US" sz="2400" dirty="0"/>
              <a:t>发送邮件服务器 </a:t>
            </a:r>
          </a:p>
          <a:p>
            <a:pPr lvl="1">
              <a:lnSpc>
                <a:spcPct val="90000"/>
              </a:lnSpc>
            </a:pPr>
            <a:r>
              <a:rPr kumimoji="0" lang="en-US" altLang="zh-CN" sz="2400" dirty="0"/>
              <a:t>23/</a:t>
            </a:r>
            <a:r>
              <a:rPr kumimoji="0" lang="en-US" altLang="zh-CN" sz="2400" dirty="0" err="1"/>
              <a:t>tcp</a:t>
            </a:r>
            <a:r>
              <a:rPr kumimoji="0" lang="en-US" altLang="zh-CN" sz="2400" dirty="0"/>
              <a:t>  Telnet </a:t>
            </a:r>
            <a:r>
              <a:rPr kumimoji="0" lang="zh-CN" altLang="en-US" sz="2400" dirty="0"/>
              <a:t>服务器 </a:t>
            </a:r>
          </a:p>
          <a:p>
            <a:pPr lvl="1">
              <a:lnSpc>
                <a:spcPct val="90000"/>
              </a:lnSpc>
            </a:pPr>
            <a:r>
              <a:rPr kumimoji="0" lang="en-US" altLang="zh-CN" sz="2400" dirty="0"/>
              <a:t>22/</a:t>
            </a:r>
            <a:r>
              <a:rPr kumimoji="0" lang="en-US" altLang="zh-CN" sz="2400" dirty="0" err="1"/>
              <a:t>tcp</a:t>
            </a:r>
            <a:r>
              <a:rPr kumimoji="0" lang="en-US" altLang="zh-CN" sz="2400" dirty="0"/>
              <a:t>   SSH</a:t>
            </a:r>
            <a:r>
              <a:rPr kumimoji="0" lang="zh-CN" altLang="en-US" sz="2400" dirty="0"/>
              <a:t>服务器</a:t>
            </a:r>
          </a:p>
          <a:p>
            <a:pPr lvl="1">
              <a:lnSpc>
                <a:spcPct val="90000"/>
              </a:lnSpc>
            </a:pPr>
            <a:r>
              <a:rPr kumimoji="0" lang="en-US" altLang="zh-CN" sz="2400" dirty="0"/>
              <a:t>21/</a:t>
            </a:r>
            <a:r>
              <a:rPr kumimoji="0" lang="en-US" altLang="zh-CN" sz="2400" dirty="0" err="1"/>
              <a:t>tcp</a:t>
            </a:r>
            <a:r>
              <a:rPr kumimoji="0" lang="en-US" altLang="zh-CN" sz="2400" dirty="0"/>
              <a:t>   FTP </a:t>
            </a:r>
            <a:r>
              <a:rPr kumimoji="0" lang="zh-CN" altLang="en-US" sz="2400" dirty="0"/>
              <a:t>服务器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5844">
                                            <p:txEl>
                                              <p:pRg st="1" end="1"/>
                                            </p:txEl>
                                          </p:spTgt>
                                        </p:tgtEl>
                                        <p:attrNameLst>
                                          <p:attrName>style.visibility</p:attrName>
                                        </p:attrNameLst>
                                      </p:cBhvr>
                                      <p:to>
                                        <p:strVal val="visible"/>
                                      </p:to>
                                    </p:set>
                                    <p:animEffect transition="in" filter="strips(downRight)">
                                      <p:cBhvr>
                                        <p:cTn id="7" dur="500"/>
                                        <p:tgtEl>
                                          <p:spTgt spid="3584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35844">
                                            <p:txEl>
                                              <p:pRg st="2" end="2"/>
                                            </p:txEl>
                                          </p:spTgt>
                                        </p:tgtEl>
                                        <p:attrNameLst>
                                          <p:attrName>style.visibility</p:attrName>
                                        </p:attrNameLst>
                                      </p:cBhvr>
                                      <p:to>
                                        <p:strVal val="visible"/>
                                      </p:to>
                                    </p:set>
                                    <p:animEffect transition="in" filter="strips(downRight)">
                                      <p:cBhvr>
                                        <p:cTn id="12" dur="500"/>
                                        <p:tgtEl>
                                          <p:spTgt spid="3584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5844">
                                            <p:txEl>
                                              <p:pRg st="3" end="3"/>
                                            </p:txEl>
                                          </p:spTgt>
                                        </p:tgtEl>
                                        <p:attrNameLst>
                                          <p:attrName>style.visibility</p:attrName>
                                        </p:attrNameLst>
                                      </p:cBhvr>
                                      <p:to>
                                        <p:strVal val="visible"/>
                                      </p:to>
                                    </p:set>
                                    <p:animEffect transition="in" filter="strips(downRight)">
                                      <p:cBhvr>
                                        <p:cTn id="17" dur="500"/>
                                        <p:tgtEl>
                                          <p:spTgt spid="35844">
                                            <p:txEl>
                                              <p:pRg st="3" end="3"/>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35844">
                                            <p:txEl>
                                              <p:pRg st="4" end="4"/>
                                            </p:txEl>
                                          </p:spTgt>
                                        </p:tgtEl>
                                        <p:attrNameLst>
                                          <p:attrName>style.visibility</p:attrName>
                                        </p:attrNameLst>
                                      </p:cBhvr>
                                      <p:to>
                                        <p:strVal val="visible"/>
                                      </p:to>
                                    </p:set>
                                    <p:animEffect transition="in" filter="strips(downRight)">
                                      <p:cBhvr>
                                        <p:cTn id="20" dur="500"/>
                                        <p:tgtEl>
                                          <p:spTgt spid="35844">
                                            <p:txEl>
                                              <p:pRg st="4" end="4"/>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35844">
                                            <p:txEl>
                                              <p:pRg st="5" end="5"/>
                                            </p:txEl>
                                          </p:spTgt>
                                        </p:tgtEl>
                                        <p:attrNameLst>
                                          <p:attrName>style.visibility</p:attrName>
                                        </p:attrNameLst>
                                      </p:cBhvr>
                                      <p:to>
                                        <p:strVal val="visible"/>
                                      </p:to>
                                    </p:set>
                                    <p:animEffect transition="in" filter="strips(downRight)">
                                      <p:cBhvr>
                                        <p:cTn id="23" dur="500"/>
                                        <p:tgtEl>
                                          <p:spTgt spid="35844">
                                            <p:txEl>
                                              <p:pRg st="5" end="5"/>
                                            </p:txEl>
                                          </p:spTgt>
                                        </p:tgtEl>
                                      </p:cBhvr>
                                    </p:animEffect>
                                  </p:childTnLst>
                                </p:cTn>
                              </p:par>
                              <p:par>
                                <p:cTn id="24" presetID="18" presetClass="entr" presetSubtype="6" fill="hold" nodeType="withEffect">
                                  <p:stCondLst>
                                    <p:cond delay="0"/>
                                  </p:stCondLst>
                                  <p:childTnLst>
                                    <p:set>
                                      <p:cBhvr>
                                        <p:cTn id="25" dur="1" fill="hold">
                                          <p:stCondLst>
                                            <p:cond delay="0"/>
                                          </p:stCondLst>
                                        </p:cTn>
                                        <p:tgtEl>
                                          <p:spTgt spid="35844">
                                            <p:txEl>
                                              <p:pRg st="6" end="6"/>
                                            </p:txEl>
                                          </p:spTgt>
                                        </p:tgtEl>
                                        <p:attrNameLst>
                                          <p:attrName>style.visibility</p:attrName>
                                        </p:attrNameLst>
                                      </p:cBhvr>
                                      <p:to>
                                        <p:strVal val="visible"/>
                                      </p:to>
                                    </p:set>
                                    <p:animEffect transition="in" filter="strips(downRight)">
                                      <p:cBhvr>
                                        <p:cTn id="26" dur="500"/>
                                        <p:tgtEl>
                                          <p:spTgt spid="35844">
                                            <p:txEl>
                                              <p:pRg st="6" end="6"/>
                                            </p:txEl>
                                          </p:spTgt>
                                        </p:tgtEl>
                                      </p:cBhvr>
                                    </p:animEffect>
                                  </p:childTnLst>
                                </p:cTn>
                              </p:par>
                              <p:par>
                                <p:cTn id="27" presetID="18" presetClass="entr" presetSubtype="6" fill="hold" nodeType="withEffect">
                                  <p:stCondLst>
                                    <p:cond delay="0"/>
                                  </p:stCondLst>
                                  <p:childTnLst>
                                    <p:set>
                                      <p:cBhvr>
                                        <p:cTn id="28" dur="1" fill="hold">
                                          <p:stCondLst>
                                            <p:cond delay="0"/>
                                          </p:stCondLst>
                                        </p:cTn>
                                        <p:tgtEl>
                                          <p:spTgt spid="35844">
                                            <p:txEl>
                                              <p:pRg st="7" end="7"/>
                                            </p:txEl>
                                          </p:spTgt>
                                        </p:tgtEl>
                                        <p:attrNameLst>
                                          <p:attrName>style.visibility</p:attrName>
                                        </p:attrNameLst>
                                      </p:cBhvr>
                                      <p:to>
                                        <p:strVal val="visible"/>
                                      </p:to>
                                    </p:set>
                                    <p:animEffect transition="in" filter="strips(downRight)">
                                      <p:cBhvr>
                                        <p:cTn id="29" dur="500"/>
                                        <p:tgtEl>
                                          <p:spTgt spid="3584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zh-CN" smtClean="0"/>
              <a:t>Internet</a:t>
            </a:r>
            <a:r>
              <a:rPr lang="zh-CN" altLang="en-US" smtClean="0"/>
              <a:t>寻址模型</a:t>
            </a:r>
            <a:endParaRPr lang="en-US" altLang="zh-CN" smtClean="0"/>
          </a:p>
        </p:txBody>
      </p:sp>
      <p:pic>
        <p:nvPicPr>
          <p:cNvPr id="368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916113"/>
            <a:ext cx="16017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925" y="3006725"/>
            <a:ext cx="16764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325" y="1916113"/>
            <a:ext cx="16017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99" name="Line 8"/>
          <p:cNvSpPr>
            <a:spLocks noChangeShapeType="1"/>
          </p:cNvSpPr>
          <p:nvPr/>
        </p:nvSpPr>
        <p:spPr bwMode="auto">
          <a:xfrm>
            <a:off x="2268538" y="2241550"/>
            <a:ext cx="6191250"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78200" name="Text Box 9"/>
          <p:cNvSpPr txBox="1">
            <a:spLocks noChangeArrowheads="1"/>
          </p:cNvSpPr>
          <p:nvPr/>
        </p:nvSpPr>
        <p:spPr bwMode="auto">
          <a:xfrm>
            <a:off x="682625" y="1952625"/>
            <a:ext cx="19431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r>
              <a:rPr kumimoji="0" lang="zh-CN" altLang="en-US" sz="1400" b="1">
                <a:solidFill>
                  <a:srgbClr val="0C0500"/>
                </a:solidFill>
                <a:latin typeface="Arial" panose="020B0604020202020204" pitchFamily="34" charset="0"/>
              </a:rPr>
              <a:t>应用进程</a:t>
            </a:r>
          </a:p>
          <a:p>
            <a:pPr algn="ctr" eaLnBrk="1" hangingPunct="1">
              <a:buFont typeface="Wingdings" panose="05000000000000000000" pitchFamily="2" charset="2"/>
              <a:buNone/>
            </a:pPr>
            <a:r>
              <a:rPr kumimoji="0" lang="zh-CN" altLang="en-US" sz="1400" b="1">
                <a:solidFill>
                  <a:srgbClr val="0C0500"/>
                </a:solidFill>
                <a:latin typeface="Arial" panose="020B0604020202020204" pitchFamily="34" charset="0"/>
              </a:rPr>
              <a:t>（与端口号关联）</a:t>
            </a:r>
          </a:p>
        </p:txBody>
      </p:sp>
      <p:sp>
        <p:nvSpPr>
          <p:cNvPr id="178201" name="Line 10"/>
          <p:cNvSpPr>
            <a:spLocks noChangeShapeType="1"/>
          </p:cNvSpPr>
          <p:nvPr/>
        </p:nvSpPr>
        <p:spPr bwMode="auto">
          <a:xfrm>
            <a:off x="2266950" y="2817813"/>
            <a:ext cx="6191250"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78202" name="Line 11"/>
          <p:cNvSpPr>
            <a:spLocks noChangeShapeType="1"/>
          </p:cNvSpPr>
          <p:nvPr/>
        </p:nvSpPr>
        <p:spPr bwMode="auto">
          <a:xfrm>
            <a:off x="2266950" y="3178175"/>
            <a:ext cx="6191250"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78203" name="Text Box 12"/>
          <p:cNvSpPr txBox="1">
            <a:spLocks noChangeArrowheads="1"/>
          </p:cNvSpPr>
          <p:nvPr/>
        </p:nvSpPr>
        <p:spPr bwMode="auto">
          <a:xfrm>
            <a:off x="685800" y="2619375"/>
            <a:ext cx="2014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r>
              <a:rPr kumimoji="0" lang="zh-CN" altLang="en-US" sz="1400" b="1">
                <a:solidFill>
                  <a:srgbClr val="0C0500"/>
                </a:solidFill>
                <a:latin typeface="Arial" panose="020B0604020202020204" pitchFamily="34" charset="0"/>
              </a:rPr>
              <a:t>端口号（</a:t>
            </a:r>
            <a:r>
              <a:rPr kumimoji="0" lang="en-US" altLang="zh-CN" sz="1400" b="1">
                <a:solidFill>
                  <a:srgbClr val="0C0500"/>
                </a:solidFill>
                <a:latin typeface="Arial" panose="020B0604020202020204" pitchFamily="34" charset="0"/>
              </a:rPr>
              <a:t>16bits</a:t>
            </a:r>
            <a:r>
              <a:rPr kumimoji="0" lang="zh-CN" altLang="en-US" sz="1400" b="1">
                <a:solidFill>
                  <a:srgbClr val="0C0500"/>
                </a:solidFill>
                <a:latin typeface="Arial" panose="020B0604020202020204" pitchFamily="34" charset="0"/>
              </a:rPr>
              <a:t>）</a:t>
            </a:r>
            <a:endParaRPr kumimoji="0" lang="en-US" altLang="zh-CN" sz="1400" b="1">
              <a:solidFill>
                <a:srgbClr val="0C0500"/>
              </a:solidFill>
              <a:latin typeface="Arial" panose="020B0604020202020204" pitchFamily="34" charset="0"/>
            </a:endParaRPr>
          </a:p>
        </p:txBody>
      </p:sp>
      <p:sp>
        <p:nvSpPr>
          <p:cNvPr id="178204" name="Text Box 13"/>
          <p:cNvSpPr txBox="1">
            <a:spLocks noChangeArrowheads="1"/>
          </p:cNvSpPr>
          <p:nvPr/>
        </p:nvSpPr>
        <p:spPr bwMode="auto">
          <a:xfrm>
            <a:off x="684213" y="2911475"/>
            <a:ext cx="20161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r>
              <a:rPr kumimoji="0" lang="en-US" altLang="zh-CN" sz="1400" b="1">
                <a:solidFill>
                  <a:srgbClr val="0C0500"/>
                </a:solidFill>
                <a:latin typeface="Arial" panose="020B0604020202020204" pitchFamily="34" charset="0"/>
              </a:rPr>
              <a:t>IP</a:t>
            </a:r>
            <a:r>
              <a:rPr kumimoji="0" lang="zh-CN" altLang="en-US" sz="1400" b="1">
                <a:solidFill>
                  <a:srgbClr val="0C0500"/>
                </a:solidFill>
                <a:latin typeface="Arial" panose="020B0604020202020204" pitchFamily="34" charset="0"/>
              </a:rPr>
              <a:t>地址</a:t>
            </a:r>
            <a:br>
              <a:rPr kumimoji="0" lang="zh-CN" altLang="en-US" sz="1400" b="1">
                <a:solidFill>
                  <a:srgbClr val="0C0500"/>
                </a:solidFill>
                <a:latin typeface="Arial" panose="020B0604020202020204" pitchFamily="34" charset="0"/>
              </a:rPr>
            </a:br>
            <a:r>
              <a:rPr kumimoji="0" lang="zh-CN" altLang="en-US" sz="1400" b="1">
                <a:solidFill>
                  <a:srgbClr val="0C0500"/>
                </a:solidFill>
                <a:latin typeface="Arial" panose="020B0604020202020204" pitchFamily="34" charset="0"/>
              </a:rPr>
              <a:t>（</a:t>
            </a:r>
            <a:r>
              <a:rPr kumimoji="0" lang="en-US" altLang="zh-CN" sz="1400" b="1">
                <a:solidFill>
                  <a:srgbClr val="0C0500"/>
                </a:solidFill>
                <a:latin typeface="Arial" panose="020B0604020202020204" pitchFamily="34" charset="0"/>
              </a:rPr>
              <a:t>32</a:t>
            </a:r>
            <a:r>
              <a:rPr kumimoji="0" lang="zh-CN" altLang="en-US" sz="1400" b="1">
                <a:solidFill>
                  <a:srgbClr val="0C0500"/>
                </a:solidFill>
                <a:latin typeface="Arial" panose="020B0604020202020204" pitchFamily="34" charset="0"/>
              </a:rPr>
              <a:t>或者</a:t>
            </a:r>
            <a:r>
              <a:rPr kumimoji="0" lang="en-US" altLang="zh-CN" sz="1400" b="1">
                <a:solidFill>
                  <a:srgbClr val="0C0500"/>
                </a:solidFill>
                <a:latin typeface="Arial" panose="020B0604020202020204" pitchFamily="34" charset="0"/>
              </a:rPr>
              <a:t>128bits</a:t>
            </a:r>
            <a:r>
              <a:rPr kumimoji="0" lang="zh-CN" altLang="en-US" sz="1400" b="1">
                <a:solidFill>
                  <a:srgbClr val="0C0500"/>
                </a:solidFill>
                <a:latin typeface="Arial" panose="020B0604020202020204" pitchFamily="34" charset="0"/>
              </a:rPr>
              <a:t>）</a:t>
            </a:r>
            <a:endParaRPr kumimoji="0" lang="en-US" altLang="zh-CN" sz="1400" b="1">
              <a:solidFill>
                <a:srgbClr val="0C0500"/>
              </a:solidFill>
              <a:latin typeface="Arial" panose="020B0604020202020204" pitchFamily="34" charset="0"/>
            </a:endParaRPr>
          </a:p>
        </p:txBody>
      </p:sp>
      <p:sp>
        <p:nvSpPr>
          <p:cNvPr id="178205" name="Line 14"/>
          <p:cNvSpPr>
            <a:spLocks noChangeShapeType="1"/>
          </p:cNvSpPr>
          <p:nvPr/>
        </p:nvSpPr>
        <p:spPr bwMode="auto">
          <a:xfrm>
            <a:off x="2266950" y="3609975"/>
            <a:ext cx="6191250" cy="0"/>
          </a:xfrm>
          <a:prstGeom prst="line">
            <a:avLst/>
          </a:prstGeom>
          <a:noFill/>
          <a:ln w="28575">
            <a:solidFill>
              <a:srgbClr val="007A77"/>
            </a:solidFill>
            <a:prstDash val="sysDot"/>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178206" name="Text Box 15"/>
          <p:cNvSpPr txBox="1">
            <a:spLocks noChangeArrowheads="1"/>
          </p:cNvSpPr>
          <p:nvPr/>
        </p:nvSpPr>
        <p:spPr bwMode="auto">
          <a:xfrm>
            <a:off x="755650" y="3451225"/>
            <a:ext cx="20161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buFont typeface="Wingdings" panose="05000000000000000000" pitchFamily="2" charset="2"/>
              <a:buNone/>
            </a:pPr>
            <a:r>
              <a:rPr kumimoji="0" lang="zh-CN" altLang="en-US" sz="1400" b="1">
                <a:solidFill>
                  <a:srgbClr val="0C0500"/>
                </a:solidFill>
                <a:latin typeface="Arial" panose="020B0604020202020204" pitchFamily="34" charset="0"/>
              </a:rPr>
              <a:t>链路地址</a:t>
            </a:r>
            <a:br>
              <a:rPr kumimoji="0" lang="zh-CN" altLang="en-US" sz="1400" b="1">
                <a:solidFill>
                  <a:srgbClr val="0C0500"/>
                </a:solidFill>
                <a:latin typeface="Arial" panose="020B0604020202020204" pitchFamily="34" charset="0"/>
              </a:rPr>
            </a:br>
            <a:r>
              <a:rPr kumimoji="0" lang="zh-CN" altLang="en-US" sz="1400" b="1">
                <a:solidFill>
                  <a:srgbClr val="0C0500"/>
                </a:solidFill>
                <a:latin typeface="Arial" panose="020B0604020202020204" pitchFamily="34" charset="0"/>
              </a:rPr>
              <a:t>（</a:t>
            </a:r>
            <a:r>
              <a:rPr kumimoji="0" lang="en-US" altLang="zh-CN" sz="1400" b="1">
                <a:solidFill>
                  <a:srgbClr val="0C0500"/>
                </a:solidFill>
                <a:latin typeface="Arial" panose="020B0604020202020204" pitchFamily="34" charset="0"/>
              </a:rPr>
              <a:t>MAC</a:t>
            </a:r>
            <a:r>
              <a:rPr kumimoji="0" lang="zh-CN" altLang="en-US" sz="1400" b="1">
                <a:solidFill>
                  <a:srgbClr val="0C0500"/>
                </a:solidFill>
                <a:latin typeface="Arial" panose="020B0604020202020204" pitchFamily="34" charset="0"/>
              </a:rPr>
              <a:t>地址为</a:t>
            </a:r>
            <a:r>
              <a:rPr kumimoji="0" lang="en-US" altLang="zh-CN" sz="1400" b="1">
                <a:solidFill>
                  <a:srgbClr val="0C0500"/>
                </a:solidFill>
                <a:latin typeface="Arial" panose="020B0604020202020204" pitchFamily="34" charset="0"/>
              </a:rPr>
              <a:t>48bits</a:t>
            </a:r>
            <a:r>
              <a:rPr kumimoji="0" lang="zh-CN" altLang="en-US" sz="1400" b="1">
                <a:solidFill>
                  <a:srgbClr val="0C0500"/>
                </a:solidFill>
                <a:latin typeface="Arial" panose="020B0604020202020204" pitchFamily="34" charset="0"/>
              </a:rPr>
              <a:t>）</a:t>
            </a:r>
          </a:p>
        </p:txBody>
      </p:sp>
      <p:sp>
        <p:nvSpPr>
          <p:cNvPr id="487440" name="Rectangle 16"/>
          <p:cNvSpPr>
            <a:spLocks noChangeArrowheads="1"/>
          </p:cNvSpPr>
          <p:nvPr/>
        </p:nvSpPr>
        <p:spPr bwMode="auto">
          <a:xfrm>
            <a:off x="323850" y="4365625"/>
            <a:ext cx="8569325" cy="2303463"/>
          </a:xfrm>
          <a:prstGeom prst="rect">
            <a:avLst/>
          </a:prstGeom>
          <a:solidFill>
            <a:srgbClr val="EBF7FF"/>
          </a:solidFill>
          <a:ln w="9525" algn="ctr">
            <a:solidFill>
              <a:srgbClr val="007A77"/>
            </a:solidFill>
            <a:miter lim="800000"/>
            <a:headEnd/>
            <a:tailEnd/>
          </a:ln>
        </p:spPr>
        <p:txBody>
          <a:bodyPr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buFont typeface="Wingdings" panose="05000000000000000000" pitchFamily="2" charset="2"/>
              <a:buNone/>
            </a:pPr>
            <a:r>
              <a:rPr kumimoji="0" lang="zh-CN" altLang="en-US" sz="1800" b="1" dirty="0">
                <a:solidFill>
                  <a:srgbClr val="0C0500"/>
                </a:solidFill>
                <a:latin typeface="Arial" panose="020B0604020202020204" pitchFamily="34" charset="0"/>
              </a:rPr>
              <a:t>端口：在主机上标识应用进程，数据中的端口号由程序或者系统指定</a:t>
            </a:r>
          </a:p>
          <a:p>
            <a:pPr eaLnBrk="1" hangingPunct="1"/>
            <a:r>
              <a:rPr kumimoji="0" lang="en-US" altLang="zh-CN" sz="1800" b="1" dirty="0">
                <a:solidFill>
                  <a:srgbClr val="0C0500"/>
                </a:solidFill>
                <a:latin typeface="Arial" panose="020B0604020202020204" pitchFamily="34" charset="0"/>
              </a:rPr>
              <a:t>IP</a:t>
            </a:r>
            <a:r>
              <a:rPr kumimoji="0" lang="zh-CN" altLang="en-US" sz="1800" b="1" dirty="0">
                <a:solidFill>
                  <a:srgbClr val="0C0500"/>
                </a:solidFill>
                <a:latin typeface="Arial" panose="020B0604020202020204" pitchFamily="34" charset="0"/>
              </a:rPr>
              <a:t>地址：标识</a:t>
            </a:r>
            <a:r>
              <a:rPr kumimoji="0" lang="en-US" altLang="zh-CN" sz="1800" b="1" dirty="0">
                <a:solidFill>
                  <a:srgbClr val="0C0500"/>
                </a:solidFill>
                <a:latin typeface="Arial" panose="020B0604020202020204" pitchFamily="34" charset="0"/>
              </a:rPr>
              <a:t>Internet</a:t>
            </a:r>
            <a:r>
              <a:rPr kumimoji="0" lang="zh-CN" altLang="en-US" sz="1800" b="1" dirty="0">
                <a:solidFill>
                  <a:srgbClr val="0C0500"/>
                </a:solidFill>
                <a:latin typeface="Arial" panose="020B0604020202020204" pitchFamily="34" charset="0"/>
              </a:rPr>
              <a:t>上的某台主机，数据中的</a:t>
            </a:r>
            <a:r>
              <a:rPr kumimoji="0" lang="en-US" altLang="zh-CN" sz="1800" b="1" dirty="0">
                <a:solidFill>
                  <a:srgbClr val="0C0500"/>
                </a:solidFill>
                <a:latin typeface="Arial" panose="020B0604020202020204" pitchFamily="34" charset="0"/>
              </a:rPr>
              <a:t>IP</a:t>
            </a:r>
            <a:r>
              <a:rPr kumimoji="0" lang="zh-CN" altLang="en-US" sz="1800" b="1" dirty="0">
                <a:solidFill>
                  <a:srgbClr val="0C0500"/>
                </a:solidFill>
                <a:latin typeface="Arial" panose="020B0604020202020204" pitchFamily="34" charset="0"/>
              </a:rPr>
              <a:t>地址由程序或者系统指定</a:t>
            </a:r>
            <a:endParaRPr kumimoji="0" lang="en-US" altLang="zh-CN" sz="1800" b="1" dirty="0">
              <a:solidFill>
                <a:srgbClr val="0C0500"/>
              </a:solidFill>
              <a:latin typeface="Arial" panose="020B0604020202020204" pitchFamily="34" charset="0"/>
            </a:endParaRPr>
          </a:p>
          <a:p>
            <a:pPr eaLnBrk="1" hangingPunct="1"/>
            <a:r>
              <a:rPr kumimoji="0" lang="zh-CN" altLang="en-US" sz="1800" b="1" dirty="0">
                <a:solidFill>
                  <a:srgbClr val="FF0000"/>
                </a:solidFill>
                <a:latin typeface="Arial" panose="020B0604020202020204" pitchFamily="34" charset="0"/>
              </a:rPr>
              <a:t>发送数据包括发送方的地址或者端口（源地址和源端口），接收方地址或者端口（目的地址和目的端口），一般来说跨越网络传输保持不变</a:t>
            </a:r>
            <a:endParaRPr kumimoji="0" lang="en-US" altLang="zh-CN" sz="1800" b="1" dirty="0">
              <a:solidFill>
                <a:srgbClr val="FF0000"/>
              </a:solidFill>
              <a:latin typeface="Arial" panose="020B0604020202020204" pitchFamily="34" charset="0"/>
            </a:endParaRPr>
          </a:p>
          <a:p>
            <a:pPr eaLnBrk="1" hangingPunct="1"/>
            <a:endParaRPr kumimoji="0" lang="zh-CN" altLang="en-US" sz="1800" b="1" dirty="0">
              <a:solidFill>
                <a:srgbClr val="0C0500"/>
              </a:solidFill>
              <a:latin typeface="Arial" panose="020B0604020202020204" pitchFamily="34" charset="0"/>
            </a:endParaRPr>
          </a:p>
          <a:p>
            <a:pPr eaLnBrk="1" hangingPunct="1">
              <a:buFont typeface="Wingdings" panose="05000000000000000000" pitchFamily="2" charset="2"/>
              <a:buNone/>
            </a:pPr>
            <a:r>
              <a:rPr kumimoji="0" lang="zh-CN" altLang="en-US" sz="1800" b="1" dirty="0">
                <a:solidFill>
                  <a:srgbClr val="0C0500"/>
                </a:solidFill>
                <a:latin typeface="Arial" panose="020B0604020202020204" pitchFamily="34" charset="0"/>
              </a:rPr>
              <a:t>链路地址（</a:t>
            </a:r>
            <a:r>
              <a:rPr kumimoji="0" lang="en-US" altLang="zh-CN" sz="1800" b="1" dirty="0">
                <a:solidFill>
                  <a:srgbClr val="0C0500"/>
                </a:solidFill>
                <a:latin typeface="Arial" panose="020B0604020202020204" pitchFamily="34" charset="0"/>
              </a:rPr>
              <a:t>MAC</a:t>
            </a:r>
            <a:r>
              <a:rPr kumimoji="0" lang="zh-CN" altLang="en-US" sz="1800" b="1" dirty="0">
                <a:solidFill>
                  <a:srgbClr val="0C0500"/>
                </a:solidFill>
                <a:latin typeface="Arial" panose="020B0604020202020204" pitchFamily="34" charset="0"/>
              </a:rPr>
              <a:t>地址）：标识共享链路上的某个接口设备，固化在设备中，数据中的</a:t>
            </a:r>
            <a:r>
              <a:rPr kumimoji="0" lang="en-US" altLang="zh-CN" sz="1800" b="1" dirty="0">
                <a:solidFill>
                  <a:srgbClr val="0C0500"/>
                </a:solidFill>
                <a:latin typeface="Arial" panose="020B0604020202020204" pitchFamily="34" charset="0"/>
              </a:rPr>
              <a:t>MAC</a:t>
            </a:r>
            <a:r>
              <a:rPr kumimoji="0" lang="zh-CN" altLang="en-US" sz="1800" b="1" dirty="0">
                <a:solidFill>
                  <a:srgbClr val="0C0500"/>
                </a:solidFill>
                <a:latin typeface="Arial" panose="020B0604020202020204" pitchFamily="34" charset="0"/>
              </a:rPr>
              <a:t>地址一般由系统指定</a:t>
            </a:r>
          </a:p>
          <a:p>
            <a:pPr eaLnBrk="1" hangingPunct="1">
              <a:buFont typeface="Wingdings" panose="05000000000000000000" pitchFamily="2" charset="2"/>
              <a:buNone/>
            </a:pPr>
            <a:r>
              <a:rPr kumimoji="0" lang="zh-CN" altLang="en-US" sz="1800" b="1" dirty="0">
                <a:solidFill>
                  <a:srgbClr val="FF0000"/>
                </a:solidFill>
                <a:latin typeface="Arial" panose="020B0604020202020204" pitchFamily="34" charset="0"/>
              </a:rPr>
              <a:t>帧的源和目的</a:t>
            </a:r>
            <a:r>
              <a:rPr kumimoji="0" lang="en-US" altLang="zh-CN" sz="1800" b="1" dirty="0">
                <a:solidFill>
                  <a:srgbClr val="FF0000"/>
                </a:solidFill>
                <a:latin typeface="Arial" panose="020B0604020202020204" pitchFamily="34" charset="0"/>
              </a:rPr>
              <a:t>MAC</a:t>
            </a:r>
            <a:r>
              <a:rPr kumimoji="0" lang="zh-CN" altLang="en-US" sz="1800" b="1" dirty="0">
                <a:solidFill>
                  <a:srgbClr val="FF0000"/>
                </a:solidFill>
                <a:latin typeface="Arial" panose="020B0604020202020204" pitchFamily="34" charset="0"/>
              </a:rPr>
              <a:t>地址随链路变化</a:t>
            </a:r>
            <a:endParaRPr kumimoji="0" lang="en-US" altLang="zh-CN" sz="1800" b="1" dirty="0">
              <a:solidFill>
                <a:srgbClr val="FF0000"/>
              </a:solidFill>
              <a:latin typeface="Arial" panose="020B0604020202020204" pitchFamily="34" charset="0"/>
            </a:endParaRPr>
          </a:p>
        </p:txBody>
      </p:sp>
      <p:sp>
        <p:nvSpPr>
          <p:cNvPr id="36879" name="Text Box 17"/>
          <p:cNvSpPr txBox="1">
            <a:spLocks noChangeArrowheads="1"/>
          </p:cNvSpPr>
          <p:nvPr/>
        </p:nvSpPr>
        <p:spPr bwMode="auto">
          <a:xfrm>
            <a:off x="4548188" y="3852863"/>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0" lang="zh-CN" altLang="en-US" sz="1800" b="1">
                <a:solidFill>
                  <a:srgbClr val="0C0500"/>
                </a:solidFill>
                <a:latin typeface="Arial" panose="020B0604020202020204" pitchFamily="34" charset="0"/>
              </a:rPr>
              <a:t>路由器</a:t>
            </a:r>
          </a:p>
        </p:txBody>
      </p:sp>
      <p:sp>
        <p:nvSpPr>
          <p:cNvPr id="36880" name="Text Box 10"/>
          <p:cNvSpPr txBox="1">
            <a:spLocks noChangeArrowheads="1"/>
          </p:cNvSpPr>
          <p:nvPr/>
        </p:nvSpPr>
        <p:spPr bwMode="auto">
          <a:xfrm>
            <a:off x="2700338" y="38608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0" lang="zh-CN" altLang="en-US" sz="1800" b="1">
                <a:solidFill>
                  <a:srgbClr val="0C0500"/>
                </a:solidFill>
                <a:latin typeface="Arial" panose="020B0604020202020204" pitchFamily="34" charset="0"/>
              </a:rPr>
              <a:t>主机</a:t>
            </a:r>
          </a:p>
        </p:txBody>
      </p:sp>
      <p:sp>
        <p:nvSpPr>
          <p:cNvPr id="36881" name="Text Box 10"/>
          <p:cNvSpPr txBox="1">
            <a:spLocks noChangeArrowheads="1"/>
          </p:cNvSpPr>
          <p:nvPr/>
        </p:nvSpPr>
        <p:spPr bwMode="auto">
          <a:xfrm>
            <a:off x="6516688" y="38608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kumimoji="0" lang="zh-CN" altLang="en-US" sz="1800" b="1">
                <a:solidFill>
                  <a:srgbClr val="0C0500"/>
                </a:solidFill>
                <a:latin typeface="Arial" panose="020B0604020202020204" pitchFamily="34" charset="0"/>
              </a:rPr>
              <a:t>主机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7440">
                                            <p:txEl>
                                              <p:pRg st="0" end="0"/>
                                            </p:txEl>
                                          </p:spTgt>
                                        </p:tgtEl>
                                        <p:attrNameLst>
                                          <p:attrName>style.visibility</p:attrName>
                                        </p:attrNameLst>
                                      </p:cBhvr>
                                      <p:to>
                                        <p:strVal val="visible"/>
                                      </p:to>
                                    </p:set>
                                    <p:animEffect transition="in" filter="blinds(horizontal)">
                                      <p:cBhvr>
                                        <p:cTn id="7" dur="500"/>
                                        <p:tgtEl>
                                          <p:spTgt spid="487440">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8200"/>
                                        </p:tgtEl>
                                        <p:attrNameLst>
                                          <p:attrName>style.visibility</p:attrName>
                                        </p:attrNameLst>
                                      </p:cBhvr>
                                      <p:to>
                                        <p:strVal val="visible"/>
                                      </p:to>
                                    </p:set>
                                    <p:animEffect transition="in" filter="blinds(horizontal)">
                                      <p:cBhvr>
                                        <p:cTn id="10" dur="500"/>
                                        <p:tgtEl>
                                          <p:spTgt spid="17820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8199"/>
                                        </p:tgtEl>
                                        <p:attrNameLst>
                                          <p:attrName>style.visibility</p:attrName>
                                        </p:attrNameLst>
                                      </p:cBhvr>
                                      <p:to>
                                        <p:strVal val="visible"/>
                                      </p:to>
                                    </p:set>
                                    <p:animEffect transition="in" filter="blinds(horizontal)">
                                      <p:cBhvr>
                                        <p:cTn id="13" dur="500"/>
                                        <p:tgtEl>
                                          <p:spTgt spid="17819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8203"/>
                                        </p:tgtEl>
                                        <p:attrNameLst>
                                          <p:attrName>style.visibility</p:attrName>
                                        </p:attrNameLst>
                                      </p:cBhvr>
                                      <p:to>
                                        <p:strVal val="visible"/>
                                      </p:to>
                                    </p:set>
                                    <p:animEffect transition="in" filter="blinds(horizontal)">
                                      <p:cBhvr>
                                        <p:cTn id="18" dur="500"/>
                                        <p:tgtEl>
                                          <p:spTgt spid="17820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8201"/>
                                        </p:tgtEl>
                                        <p:attrNameLst>
                                          <p:attrName>style.visibility</p:attrName>
                                        </p:attrNameLst>
                                      </p:cBhvr>
                                      <p:to>
                                        <p:strVal val="visible"/>
                                      </p:to>
                                    </p:set>
                                    <p:animEffect transition="in" filter="blinds(horizontal)">
                                      <p:cBhvr>
                                        <p:cTn id="21" dur="500"/>
                                        <p:tgtEl>
                                          <p:spTgt spid="17820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487440">
                                            <p:txEl>
                                              <p:pRg st="1" end="1"/>
                                            </p:txEl>
                                          </p:spTgt>
                                        </p:tgtEl>
                                        <p:attrNameLst>
                                          <p:attrName>style.visibility</p:attrName>
                                        </p:attrNameLst>
                                      </p:cBhvr>
                                      <p:to>
                                        <p:strVal val="visible"/>
                                      </p:to>
                                    </p:set>
                                    <p:animEffect transition="in" filter="blinds(horizontal)">
                                      <p:cBhvr>
                                        <p:cTn id="26" dur="500"/>
                                        <p:tgtEl>
                                          <p:spTgt spid="487440">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8204"/>
                                        </p:tgtEl>
                                        <p:attrNameLst>
                                          <p:attrName>style.visibility</p:attrName>
                                        </p:attrNameLst>
                                      </p:cBhvr>
                                      <p:to>
                                        <p:strVal val="visible"/>
                                      </p:to>
                                    </p:set>
                                    <p:animEffect transition="in" filter="blinds(horizontal)">
                                      <p:cBhvr>
                                        <p:cTn id="31" dur="500"/>
                                        <p:tgtEl>
                                          <p:spTgt spid="17820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78202"/>
                                        </p:tgtEl>
                                        <p:attrNameLst>
                                          <p:attrName>style.visibility</p:attrName>
                                        </p:attrNameLst>
                                      </p:cBhvr>
                                      <p:to>
                                        <p:strVal val="visible"/>
                                      </p:to>
                                    </p:set>
                                    <p:animEffect transition="in" filter="blinds(horizontal)">
                                      <p:cBhvr>
                                        <p:cTn id="34" dur="500"/>
                                        <p:tgtEl>
                                          <p:spTgt spid="1782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487440">
                                            <p:txEl>
                                              <p:pRg st="2" end="2"/>
                                            </p:txEl>
                                          </p:spTgt>
                                        </p:tgtEl>
                                        <p:attrNameLst>
                                          <p:attrName>style.visibility</p:attrName>
                                        </p:attrNameLst>
                                      </p:cBhvr>
                                      <p:to>
                                        <p:strVal val="visible"/>
                                      </p:to>
                                    </p:set>
                                    <p:animEffect transition="in" filter="blinds(horizontal)">
                                      <p:cBhvr>
                                        <p:cTn id="39" dur="500"/>
                                        <p:tgtEl>
                                          <p:spTgt spid="487440">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487440">
                                            <p:txEl>
                                              <p:pRg st="4" end="4"/>
                                            </p:txEl>
                                          </p:spTgt>
                                        </p:tgtEl>
                                        <p:attrNameLst>
                                          <p:attrName>style.visibility</p:attrName>
                                        </p:attrNameLst>
                                      </p:cBhvr>
                                      <p:to>
                                        <p:strVal val="visible"/>
                                      </p:to>
                                    </p:set>
                                    <p:animEffect transition="in" filter="blinds(horizontal)">
                                      <p:cBhvr>
                                        <p:cTn id="44" dur="500"/>
                                        <p:tgtEl>
                                          <p:spTgt spid="487440">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78206"/>
                                        </p:tgtEl>
                                        <p:attrNameLst>
                                          <p:attrName>style.visibility</p:attrName>
                                        </p:attrNameLst>
                                      </p:cBhvr>
                                      <p:to>
                                        <p:strVal val="visible"/>
                                      </p:to>
                                    </p:set>
                                    <p:animEffect transition="in" filter="blinds(horizontal)">
                                      <p:cBhvr>
                                        <p:cTn id="49" dur="500"/>
                                        <p:tgtEl>
                                          <p:spTgt spid="17820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78205"/>
                                        </p:tgtEl>
                                        <p:attrNameLst>
                                          <p:attrName>style.visibility</p:attrName>
                                        </p:attrNameLst>
                                      </p:cBhvr>
                                      <p:to>
                                        <p:strVal val="visible"/>
                                      </p:to>
                                    </p:set>
                                    <p:animEffect transition="in" filter="blinds(horizontal)">
                                      <p:cBhvr>
                                        <p:cTn id="52" dur="500"/>
                                        <p:tgtEl>
                                          <p:spTgt spid="17820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87440">
                                            <p:txEl>
                                              <p:pRg st="5" end="5"/>
                                            </p:txEl>
                                          </p:spTgt>
                                        </p:tgtEl>
                                        <p:attrNameLst>
                                          <p:attrName>style.visibility</p:attrName>
                                        </p:attrNameLst>
                                      </p:cBhvr>
                                      <p:to>
                                        <p:strVal val="visible"/>
                                      </p:to>
                                    </p:set>
                                    <p:animEffect transition="in" filter="blinds(horizontal)">
                                      <p:cBhvr>
                                        <p:cTn id="57" dur="500"/>
                                        <p:tgtEl>
                                          <p:spTgt spid="4874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99" grpId="0" animBg="1"/>
      <p:bldP spid="178200" grpId="0"/>
      <p:bldP spid="178201" grpId="0" animBg="1"/>
      <p:bldP spid="178202" grpId="0" animBg="1"/>
      <p:bldP spid="178203" grpId="0"/>
      <p:bldP spid="178204" grpId="0"/>
      <p:bldP spid="178205" grpId="0" animBg="1"/>
      <p:bldP spid="1782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CEEEDAB1-667D-4C0E-9CAD-3BAF00828179}" type="slidenum">
              <a:rPr kumimoji="0" lang="zh-CN" altLang="en-US" sz="1400"/>
              <a:pPr eaLnBrk="1" hangingPunct="1"/>
              <a:t>24</a:t>
            </a:fld>
            <a:endParaRPr kumimoji="0" lang="en-US" altLang="zh-CN" sz="1400"/>
          </a:p>
        </p:txBody>
      </p:sp>
      <p:sp>
        <p:nvSpPr>
          <p:cNvPr id="37891" name="Rectangle 2"/>
          <p:cNvSpPr>
            <a:spLocks noGrp="1" noChangeArrowheads="1"/>
          </p:cNvSpPr>
          <p:nvPr>
            <p:ph type="title"/>
          </p:nvPr>
        </p:nvSpPr>
        <p:spPr/>
        <p:txBody>
          <a:bodyPr/>
          <a:lstStyle/>
          <a:p>
            <a:pPr eaLnBrk="1" hangingPunct="1"/>
            <a:r>
              <a:rPr lang="zh-CN" altLang="en-US" b="1" smtClean="0"/>
              <a:t>用户数据报协议</a:t>
            </a:r>
            <a:r>
              <a:rPr lang="en-US" altLang="zh-CN" b="1" smtClean="0"/>
              <a:t>-UDP</a:t>
            </a:r>
          </a:p>
        </p:txBody>
      </p:sp>
      <p:sp>
        <p:nvSpPr>
          <p:cNvPr id="37892" name="Rectangle 3"/>
          <p:cNvSpPr>
            <a:spLocks noGrp="1" noChangeArrowheads="1"/>
          </p:cNvSpPr>
          <p:nvPr>
            <p:ph type="body" idx="1"/>
          </p:nvPr>
        </p:nvSpPr>
        <p:spPr/>
        <p:txBody>
          <a:bodyPr/>
          <a:lstStyle/>
          <a:p>
            <a:pPr eaLnBrk="1" hangingPunct="1"/>
            <a:r>
              <a:rPr lang="en-US" altLang="zh-CN" b="1" smtClean="0"/>
              <a:t>UDP</a:t>
            </a:r>
            <a:r>
              <a:rPr lang="zh-CN" altLang="en-US" b="1" smtClean="0"/>
              <a:t>：</a:t>
            </a:r>
            <a:r>
              <a:rPr lang="en-US" altLang="zh-CN" b="1" smtClean="0"/>
              <a:t>User datagram protocol</a:t>
            </a:r>
          </a:p>
          <a:p>
            <a:pPr lvl="1" eaLnBrk="1" hangingPunct="1"/>
            <a:r>
              <a:rPr lang="en-US" altLang="zh-CN" b="1" smtClean="0"/>
              <a:t>RFC 768</a:t>
            </a:r>
          </a:p>
          <a:p>
            <a:pPr eaLnBrk="1" hangingPunct="1"/>
            <a:r>
              <a:rPr lang="zh-CN" altLang="en-US" b="1" smtClean="0"/>
              <a:t>传输的数据单元称为数据报</a:t>
            </a:r>
            <a:endParaRPr lang="en-US" altLang="zh-CN" b="1" smtClean="0"/>
          </a:p>
          <a:p>
            <a:pPr eaLnBrk="1" hangingPunct="1"/>
            <a:r>
              <a:rPr lang="zh-CN" altLang="en-US" b="1" smtClean="0"/>
              <a:t>无连接的传输服务</a:t>
            </a:r>
          </a:p>
          <a:p>
            <a:pPr lvl="1" eaLnBrk="1" hangingPunct="1"/>
            <a:r>
              <a:rPr lang="zh-CN" altLang="en-US" b="1" smtClean="0"/>
              <a:t>不可靠（</a:t>
            </a:r>
            <a:r>
              <a:rPr lang="en-US" altLang="zh-CN" b="1" smtClean="0"/>
              <a:t>Unreliable</a:t>
            </a:r>
            <a:r>
              <a:rPr lang="zh-CN" altLang="en-US" b="1" smtClean="0"/>
              <a:t>）</a:t>
            </a:r>
          </a:p>
          <a:p>
            <a:pPr lvl="1" eaLnBrk="1" hangingPunct="1"/>
            <a:r>
              <a:rPr lang="zh-CN" altLang="en-US" b="1" smtClean="0"/>
              <a:t>效率高</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C7A364E7-5ABD-4508-857D-9C57C0891034}" type="slidenum">
              <a:rPr kumimoji="0" lang="zh-CN" altLang="en-US" sz="1400"/>
              <a:pPr eaLnBrk="1" hangingPunct="1"/>
              <a:t>25</a:t>
            </a:fld>
            <a:endParaRPr kumimoji="0" lang="en-US" altLang="zh-CN" sz="1400"/>
          </a:p>
        </p:txBody>
      </p:sp>
      <p:sp>
        <p:nvSpPr>
          <p:cNvPr id="38915" name="Rectangle 2"/>
          <p:cNvSpPr>
            <a:spLocks noGrp="1" noChangeArrowheads="1"/>
          </p:cNvSpPr>
          <p:nvPr>
            <p:ph type="title"/>
          </p:nvPr>
        </p:nvSpPr>
        <p:spPr/>
        <p:txBody>
          <a:bodyPr/>
          <a:lstStyle/>
          <a:p>
            <a:pPr eaLnBrk="1" hangingPunct="1"/>
            <a:r>
              <a:rPr lang="en-US" altLang="zh-CN" b="1" smtClean="0"/>
              <a:t>UDP</a:t>
            </a:r>
            <a:r>
              <a:rPr lang="zh-CN" altLang="en-US" b="1" smtClean="0"/>
              <a:t>头标</a:t>
            </a:r>
            <a:endParaRPr lang="en-US" altLang="zh-CN" b="1" smtClean="0"/>
          </a:p>
        </p:txBody>
      </p:sp>
      <p:sp>
        <p:nvSpPr>
          <p:cNvPr id="38916" name="Rectangle 50"/>
          <p:cNvSpPr>
            <a:spLocks noChangeArrowheads="1"/>
          </p:cNvSpPr>
          <p:nvPr/>
        </p:nvSpPr>
        <p:spPr bwMode="auto">
          <a:xfrm>
            <a:off x="1765300" y="4394200"/>
            <a:ext cx="1079500" cy="457200"/>
          </a:xfrm>
          <a:prstGeom prst="rect">
            <a:avLst/>
          </a:prstGeom>
          <a:solidFill>
            <a:srgbClr val="CCCCFF"/>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917" name="Freeform 51"/>
          <p:cNvSpPr>
            <a:spLocks/>
          </p:cNvSpPr>
          <p:nvPr/>
        </p:nvSpPr>
        <p:spPr bwMode="auto">
          <a:xfrm>
            <a:off x="2346325" y="3027363"/>
            <a:ext cx="4633913" cy="438150"/>
          </a:xfrm>
          <a:custGeom>
            <a:avLst/>
            <a:gdLst>
              <a:gd name="T0" fmla="*/ 0 w 2919"/>
              <a:gd name="T1" fmla="*/ 0 h 276"/>
              <a:gd name="T2" fmla="*/ 2147483647 w 2919"/>
              <a:gd name="T3" fmla="*/ 0 h 276"/>
              <a:gd name="T4" fmla="*/ 2147483647 w 2919"/>
              <a:gd name="T5" fmla="*/ 2147483647 h 276"/>
              <a:gd name="T6" fmla="*/ 2147483647 w 2919"/>
              <a:gd name="T7" fmla="*/ 2147483647 h 276"/>
              <a:gd name="T8" fmla="*/ 0 w 2919"/>
              <a:gd name="T9" fmla="*/ 0 h 276"/>
              <a:gd name="T10" fmla="*/ 0 60000 65536"/>
              <a:gd name="T11" fmla="*/ 0 60000 65536"/>
              <a:gd name="T12" fmla="*/ 0 60000 65536"/>
              <a:gd name="T13" fmla="*/ 0 60000 65536"/>
              <a:gd name="T14" fmla="*/ 0 60000 65536"/>
              <a:gd name="T15" fmla="*/ 0 w 2919"/>
              <a:gd name="T16" fmla="*/ 0 h 276"/>
              <a:gd name="T17" fmla="*/ 2919 w 2919"/>
              <a:gd name="T18" fmla="*/ 276 h 276"/>
            </a:gdLst>
            <a:ahLst/>
            <a:cxnLst>
              <a:cxn ang="T10">
                <a:pos x="T0" y="T1"/>
              </a:cxn>
              <a:cxn ang="T11">
                <a:pos x="T2" y="T3"/>
              </a:cxn>
              <a:cxn ang="T12">
                <a:pos x="T4" y="T5"/>
              </a:cxn>
              <a:cxn ang="T13">
                <a:pos x="T6" y="T7"/>
              </a:cxn>
              <a:cxn ang="T14">
                <a:pos x="T8" y="T9"/>
              </a:cxn>
            </a:cxnLst>
            <a:rect l="T15" t="T16" r="T17" b="T18"/>
            <a:pathLst>
              <a:path w="2919" h="276">
                <a:moveTo>
                  <a:pt x="0" y="0"/>
                </a:moveTo>
                <a:lnTo>
                  <a:pt x="2919" y="0"/>
                </a:lnTo>
                <a:lnTo>
                  <a:pt x="1066" y="276"/>
                </a:lnTo>
                <a:lnTo>
                  <a:pt x="346" y="268"/>
                </a:lnTo>
                <a:lnTo>
                  <a:pt x="0" y="0"/>
                </a:lnTo>
                <a:close/>
              </a:path>
            </a:pathLst>
          </a:custGeom>
          <a:gradFill rotWithShape="1">
            <a:gsLst>
              <a:gs pos="0">
                <a:srgbClr val="A7C1D1"/>
              </a:gs>
              <a:gs pos="100000">
                <a:srgbClr val="CCE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38918" name="Rectangle 52"/>
          <p:cNvSpPr>
            <a:spLocks noChangeArrowheads="1"/>
          </p:cNvSpPr>
          <p:nvPr/>
        </p:nvSpPr>
        <p:spPr bwMode="auto">
          <a:xfrm>
            <a:off x="2843213" y="3457575"/>
            <a:ext cx="1081087" cy="457200"/>
          </a:xfrm>
          <a:prstGeom prst="rect">
            <a:avLst/>
          </a:prstGeom>
          <a:solidFill>
            <a:srgbClr val="CCECFF"/>
          </a:solidFill>
          <a:ln w="127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919" name="AutoShape 53"/>
          <p:cNvSpPr>
            <a:spLocks noChangeArrowheads="1"/>
          </p:cNvSpPr>
          <p:nvPr/>
        </p:nvSpPr>
        <p:spPr bwMode="auto">
          <a:xfrm>
            <a:off x="966788" y="4484688"/>
            <a:ext cx="798512" cy="288925"/>
          </a:xfrm>
          <a:prstGeom prst="leftArrow">
            <a:avLst>
              <a:gd name="adj1" fmla="val 50000"/>
              <a:gd name="adj2" fmla="val 69093"/>
            </a:avLst>
          </a:prstGeom>
          <a:solidFill>
            <a:srgbClr val="FF0000"/>
          </a:solidFill>
          <a:ln w="127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920" name="Rectangle 55"/>
          <p:cNvSpPr>
            <a:spLocks noChangeArrowheads="1"/>
          </p:cNvSpPr>
          <p:nvPr/>
        </p:nvSpPr>
        <p:spPr bwMode="auto">
          <a:xfrm>
            <a:off x="2346325" y="2570163"/>
            <a:ext cx="4633913" cy="457200"/>
          </a:xfrm>
          <a:prstGeom prst="rect">
            <a:avLst/>
          </a:prstGeom>
          <a:solidFill>
            <a:srgbClr val="CCECFF"/>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921" name="Rectangle 56"/>
          <p:cNvSpPr>
            <a:spLocks noChangeArrowheads="1"/>
          </p:cNvSpPr>
          <p:nvPr/>
        </p:nvSpPr>
        <p:spPr bwMode="auto">
          <a:xfrm>
            <a:off x="2844800" y="4397375"/>
            <a:ext cx="5472113" cy="457200"/>
          </a:xfrm>
          <a:prstGeom prst="rect">
            <a:avLst/>
          </a:prstGeom>
          <a:solidFill>
            <a:srgbClr val="CCFF66"/>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922" name="Line 57"/>
          <p:cNvSpPr>
            <a:spLocks noChangeShapeType="1"/>
          </p:cNvSpPr>
          <p:nvPr/>
        </p:nvSpPr>
        <p:spPr bwMode="auto">
          <a:xfrm>
            <a:off x="3505200" y="2570163"/>
            <a:ext cx="1588"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23" name="Line 60"/>
          <p:cNvSpPr>
            <a:spLocks noChangeShapeType="1"/>
          </p:cNvSpPr>
          <p:nvPr/>
        </p:nvSpPr>
        <p:spPr bwMode="auto">
          <a:xfrm>
            <a:off x="4662488" y="2570163"/>
            <a:ext cx="3175"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24" name="Line 61"/>
          <p:cNvSpPr>
            <a:spLocks noChangeShapeType="1"/>
          </p:cNvSpPr>
          <p:nvPr/>
        </p:nvSpPr>
        <p:spPr bwMode="auto">
          <a:xfrm>
            <a:off x="5821363" y="2570163"/>
            <a:ext cx="1587"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25" name="Text Box 64"/>
          <p:cNvSpPr txBox="1">
            <a:spLocks noChangeArrowheads="1"/>
          </p:cNvSpPr>
          <p:nvPr/>
        </p:nvSpPr>
        <p:spPr bwMode="auto">
          <a:xfrm>
            <a:off x="2357438" y="2566988"/>
            <a:ext cx="94773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源端口</a:t>
            </a:r>
          </a:p>
        </p:txBody>
      </p:sp>
      <p:sp>
        <p:nvSpPr>
          <p:cNvPr id="38926" name="Text Box 65"/>
          <p:cNvSpPr txBox="1">
            <a:spLocks noChangeArrowheads="1"/>
          </p:cNvSpPr>
          <p:nvPr/>
        </p:nvSpPr>
        <p:spPr bwMode="auto">
          <a:xfrm>
            <a:off x="3481388" y="2555875"/>
            <a:ext cx="12001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目的端口</a:t>
            </a:r>
          </a:p>
        </p:txBody>
      </p:sp>
      <p:sp>
        <p:nvSpPr>
          <p:cNvPr id="38927" name="Text Box 66"/>
          <p:cNvSpPr txBox="1">
            <a:spLocks noChangeArrowheads="1"/>
          </p:cNvSpPr>
          <p:nvPr/>
        </p:nvSpPr>
        <p:spPr bwMode="auto">
          <a:xfrm>
            <a:off x="4781550" y="2565400"/>
            <a:ext cx="831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长  度</a:t>
            </a:r>
          </a:p>
        </p:txBody>
      </p:sp>
      <p:sp>
        <p:nvSpPr>
          <p:cNvPr id="38928" name="Text Box 67"/>
          <p:cNvSpPr txBox="1">
            <a:spLocks noChangeArrowheads="1"/>
          </p:cNvSpPr>
          <p:nvPr/>
        </p:nvSpPr>
        <p:spPr bwMode="auto">
          <a:xfrm>
            <a:off x="5926138" y="2566988"/>
            <a:ext cx="9461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检验和</a:t>
            </a:r>
          </a:p>
        </p:txBody>
      </p:sp>
      <p:sp>
        <p:nvSpPr>
          <p:cNvPr id="38929" name="Text Box 68"/>
          <p:cNvSpPr txBox="1">
            <a:spLocks noChangeArrowheads="1"/>
          </p:cNvSpPr>
          <p:nvPr/>
        </p:nvSpPr>
        <p:spPr bwMode="auto">
          <a:xfrm>
            <a:off x="4926013" y="4438650"/>
            <a:ext cx="132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数         据</a:t>
            </a:r>
          </a:p>
        </p:txBody>
      </p:sp>
      <p:sp>
        <p:nvSpPr>
          <p:cNvPr id="38930" name="Text Box 69"/>
          <p:cNvSpPr txBox="1">
            <a:spLocks noChangeArrowheads="1"/>
          </p:cNvSpPr>
          <p:nvPr/>
        </p:nvSpPr>
        <p:spPr bwMode="auto">
          <a:xfrm>
            <a:off x="1870075" y="4438650"/>
            <a:ext cx="93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Arial" panose="020B0604020202020204" pitchFamily="34" charset="0"/>
                <a:ea typeface="黑体" panose="02010609060101010101" pitchFamily="49" charset="-122"/>
              </a:rPr>
              <a:t>IP</a:t>
            </a:r>
            <a:r>
              <a:rPr lang="zh-CN" altLang="en-US" sz="2000">
                <a:solidFill>
                  <a:srgbClr val="333399"/>
                </a:solidFill>
                <a:latin typeface="Arial" panose="020B0604020202020204" pitchFamily="34" charset="0"/>
                <a:ea typeface="黑体" panose="02010609060101010101" pitchFamily="49" charset="-122"/>
              </a:rPr>
              <a:t>头标</a:t>
            </a:r>
          </a:p>
        </p:txBody>
      </p:sp>
      <p:sp>
        <p:nvSpPr>
          <p:cNvPr id="38931" name="Line 78"/>
          <p:cNvSpPr>
            <a:spLocks noChangeShapeType="1"/>
          </p:cNvSpPr>
          <p:nvPr/>
        </p:nvSpPr>
        <p:spPr bwMode="auto">
          <a:xfrm>
            <a:off x="1722438" y="5083175"/>
            <a:ext cx="6594475" cy="0"/>
          </a:xfrm>
          <a:prstGeom prst="line">
            <a:avLst/>
          </a:prstGeom>
          <a:noFill/>
          <a:ln w="9525">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32" name="Rectangle 79"/>
          <p:cNvSpPr>
            <a:spLocks noChangeArrowheads="1"/>
          </p:cNvSpPr>
          <p:nvPr/>
        </p:nvSpPr>
        <p:spPr bwMode="auto">
          <a:xfrm>
            <a:off x="4306888" y="4929188"/>
            <a:ext cx="1173162"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933" name="Text Box 80"/>
          <p:cNvSpPr txBox="1">
            <a:spLocks noChangeArrowheads="1"/>
          </p:cNvSpPr>
          <p:nvPr/>
        </p:nvSpPr>
        <p:spPr bwMode="auto">
          <a:xfrm>
            <a:off x="4260850" y="4903788"/>
            <a:ext cx="1254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Arial" panose="020B0604020202020204" pitchFamily="34" charset="0"/>
                <a:ea typeface="黑体" panose="02010609060101010101" pitchFamily="49" charset="-122"/>
              </a:rPr>
              <a:t>IP </a:t>
            </a:r>
            <a:r>
              <a:rPr lang="zh-CN" altLang="en-US" sz="2000">
                <a:latin typeface="Arial" panose="020B0604020202020204" pitchFamily="34" charset="0"/>
                <a:ea typeface="黑体" panose="02010609060101010101" pitchFamily="49" charset="-122"/>
              </a:rPr>
              <a:t>数据报</a:t>
            </a:r>
          </a:p>
        </p:txBody>
      </p:sp>
      <p:sp>
        <p:nvSpPr>
          <p:cNvPr id="38934" name="Text Box 93"/>
          <p:cNvSpPr txBox="1">
            <a:spLocks noChangeArrowheads="1"/>
          </p:cNvSpPr>
          <p:nvPr/>
        </p:nvSpPr>
        <p:spPr bwMode="auto">
          <a:xfrm>
            <a:off x="538163" y="4033838"/>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latin typeface="Arial" panose="020B0604020202020204" pitchFamily="34" charset="0"/>
                <a:ea typeface="黑体" panose="02010609060101010101" pitchFamily="49" charset="-122"/>
              </a:rPr>
              <a:t>发送在前</a:t>
            </a:r>
          </a:p>
        </p:txBody>
      </p:sp>
      <p:sp>
        <p:nvSpPr>
          <p:cNvPr id="38935" name="AutoShape 94"/>
          <p:cNvSpPr>
            <a:spLocks noChangeArrowheads="1"/>
          </p:cNvSpPr>
          <p:nvPr/>
        </p:nvSpPr>
        <p:spPr bwMode="auto">
          <a:xfrm>
            <a:off x="5475288" y="4170363"/>
            <a:ext cx="277812" cy="415925"/>
          </a:xfrm>
          <a:prstGeom prst="downArrow">
            <a:avLst>
              <a:gd name="adj1" fmla="val 50000"/>
              <a:gd name="adj2" fmla="val 37429"/>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936" name="Rectangle 95"/>
          <p:cNvSpPr>
            <a:spLocks noChangeArrowheads="1"/>
          </p:cNvSpPr>
          <p:nvPr/>
        </p:nvSpPr>
        <p:spPr bwMode="auto">
          <a:xfrm>
            <a:off x="3924300" y="3457575"/>
            <a:ext cx="4392613" cy="457200"/>
          </a:xfrm>
          <a:prstGeom prst="rect">
            <a:avLst/>
          </a:prstGeom>
          <a:solidFill>
            <a:srgbClr val="FFCCFF"/>
          </a:solidFill>
          <a:ln w="12700">
            <a:solidFill>
              <a:schemeClr val="bg2"/>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937" name="Text Box 96"/>
          <p:cNvSpPr txBox="1">
            <a:spLocks noChangeArrowheads="1"/>
          </p:cNvSpPr>
          <p:nvPr/>
        </p:nvSpPr>
        <p:spPr bwMode="auto">
          <a:xfrm>
            <a:off x="5480050" y="3500438"/>
            <a:ext cx="132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数         据</a:t>
            </a:r>
          </a:p>
        </p:txBody>
      </p:sp>
      <p:sp>
        <p:nvSpPr>
          <p:cNvPr id="38938" name="Text Box 97"/>
          <p:cNvSpPr txBox="1">
            <a:spLocks noChangeArrowheads="1"/>
          </p:cNvSpPr>
          <p:nvPr/>
        </p:nvSpPr>
        <p:spPr bwMode="auto">
          <a:xfrm>
            <a:off x="2801938" y="3500438"/>
            <a:ext cx="1230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Arial" panose="020B0604020202020204" pitchFamily="34" charset="0"/>
                <a:ea typeface="黑体" panose="02010609060101010101" pitchFamily="49" charset="-122"/>
              </a:rPr>
              <a:t>UDP</a:t>
            </a:r>
            <a:r>
              <a:rPr lang="zh-CN" altLang="en-US" sz="2000">
                <a:solidFill>
                  <a:srgbClr val="333399"/>
                </a:solidFill>
                <a:latin typeface="Arial" panose="020B0604020202020204" pitchFamily="34" charset="0"/>
                <a:ea typeface="黑体" panose="02010609060101010101" pitchFamily="49" charset="-122"/>
              </a:rPr>
              <a:t>头标</a:t>
            </a:r>
          </a:p>
        </p:txBody>
      </p:sp>
      <p:sp>
        <p:nvSpPr>
          <p:cNvPr id="38939" name="AutoShape 98"/>
          <p:cNvSpPr>
            <a:spLocks/>
          </p:cNvSpPr>
          <p:nvPr/>
        </p:nvSpPr>
        <p:spPr bwMode="auto">
          <a:xfrm rot="-5400000">
            <a:off x="5529262" y="1393826"/>
            <a:ext cx="168275" cy="5391150"/>
          </a:xfrm>
          <a:prstGeom prst="leftBrace">
            <a:avLst>
              <a:gd name="adj1" fmla="val 266981"/>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8940" name="Text Box 99"/>
          <p:cNvSpPr txBox="1">
            <a:spLocks noChangeArrowheads="1"/>
          </p:cNvSpPr>
          <p:nvPr/>
        </p:nvSpPr>
        <p:spPr bwMode="auto">
          <a:xfrm>
            <a:off x="755650" y="3457575"/>
            <a:ext cx="2062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Arial" panose="020B0604020202020204" pitchFamily="34" charset="0"/>
                <a:ea typeface="黑体" panose="02010609060101010101" pitchFamily="49" charset="-122"/>
              </a:rPr>
              <a:t>UDP </a:t>
            </a:r>
            <a:r>
              <a:rPr lang="zh-CN" altLang="en-US" sz="2000">
                <a:latin typeface="Arial" panose="020B0604020202020204" pitchFamily="34" charset="0"/>
                <a:ea typeface="黑体" panose="02010609060101010101" pitchFamily="49" charset="-122"/>
              </a:rPr>
              <a:t>用户数据报</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435EB0FE-0E5A-41A1-A59D-A372AA4AB5B6}" type="slidenum">
              <a:rPr kumimoji="0" lang="zh-CN" altLang="en-US" sz="1400"/>
              <a:pPr eaLnBrk="1" hangingPunct="1"/>
              <a:t>26</a:t>
            </a:fld>
            <a:endParaRPr kumimoji="0" lang="en-US" altLang="zh-CN" sz="1400"/>
          </a:p>
        </p:txBody>
      </p:sp>
      <p:sp>
        <p:nvSpPr>
          <p:cNvPr id="39939" name="Rectangle 2"/>
          <p:cNvSpPr>
            <a:spLocks noGrp="1" noChangeArrowheads="1"/>
          </p:cNvSpPr>
          <p:nvPr>
            <p:ph type="title"/>
          </p:nvPr>
        </p:nvSpPr>
        <p:spPr/>
        <p:txBody>
          <a:bodyPr/>
          <a:lstStyle/>
          <a:p>
            <a:pPr eaLnBrk="1" hangingPunct="1"/>
            <a:r>
              <a:rPr lang="en-US" altLang="zh-CN" b="1" smtClean="0"/>
              <a:t>UDP</a:t>
            </a:r>
            <a:r>
              <a:rPr lang="zh-CN" altLang="en-US" b="1" smtClean="0"/>
              <a:t>头标</a:t>
            </a:r>
          </a:p>
        </p:txBody>
      </p:sp>
      <p:sp>
        <p:nvSpPr>
          <p:cNvPr id="568323" name="Rectangle 3"/>
          <p:cNvSpPr>
            <a:spLocks noGrp="1" noChangeArrowheads="1"/>
          </p:cNvSpPr>
          <p:nvPr>
            <p:ph type="body" idx="1"/>
          </p:nvPr>
        </p:nvSpPr>
        <p:spPr>
          <a:xfrm>
            <a:off x="611188" y="4365625"/>
            <a:ext cx="8204200" cy="2016125"/>
          </a:xfrm>
        </p:spPr>
        <p:txBody>
          <a:bodyPr/>
          <a:lstStyle/>
          <a:p>
            <a:pPr marL="609600" indent="-609600" eaLnBrk="1" hangingPunct="1">
              <a:lnSpc>
                <a:spcPct val="80000"/>
              </a:lnSpc>
              <a:spcBef>
                <a:spcPct val="35000"/>
              </a:spcBef>
              <a:buFont typeface="Wingdings" panose="05000000000000000000" pitchFamily="2" charset="2"/>
              <a:buAutoNum type="arabicPeriod"/>
            </a:pPr>
            <a:r>
              <a:rPr lang="zh-CN" altLang="en-US" sz="1800" b="1" dirty="0" smtClean="0">
                <a:solidFill>
                  <a:srgbClr val="000000"/>
                </a:solidFill>
                <a:latin typeface="Times New Roman" panose="02020603050405020304" pitchFamily="18" charset="0"/>
                <a:cs typeface="Times New Roman" panose="02020603050405020304" pitchFamily="18" charset="0"/>
              </a:rPr>
              <a:t>在</a:t>
            </a:r>
            <a:r>
              <a:rPr lang="en-US" altLang="zh-CN" sz="1800" b="1" dirty="0" smtClean="0">
                <a:solidFill>
                  <a:srgbClr val="000000"/>
                </a:solidFill>
              </a:rPr>
              <a:t>UDP</a:t>
            </a:r>
            <a:r>
              <a:rPr lang="zh-CN" altLang="en-US" sz="1800" b="1" dirty="0" smtClean="0">
                <a:solidFill>
                  <a:srgbClr val="000000"/>
                </a:solidFill>
                <a:latin typeface="Times New Roman" panose="02020603050405020304" pitchFamily="18" charset="0"/>
                <a:cs typeface="Times New Roman" panose="02020603050405020304" pitchFamily="18" charset="0"/>
              </a:rPr>
              <a:t>数据段前面加上</a:t>
            </a:r>
            <a:r>
              <a:rPr lang="en-US" altLang="zh-CN" sz="1800" b="1" dirty="0" smtClean="0">
                <a:solidFill>
                  <a:srgbClr val="000000"/>
                </a:solidFill>
              </a:rPr>
              <a:t>IP</a:t>
            </a:r>
            <a:r>
              <a:rPr lang="zh-CN" altLang="en-US" sz="1800" b="1" dirty="0" smtClean="0">
                <a:solidFill>
                  <a:srgbClr val="000000"/>
                </a:solidFill>
                <a:latin typeface="Times New Roman" panose="02020603050405020304" pitchFamily="18" charset="0"/>
                <a:cs typeface="Times New Roman" panose="02020603050405020304" pitchFamily="18" charset="0"/>
              </a:rPr>
              <a:t>伪头标</a:t>
            </a:r>
          </a:p>
          <a:p>
            <a:pPr marL="609600" indent="-609600" eaLnBrk="1" hangingPunct="1">
              <a:lnSpc>
                <a:spcPct val="80000"/>
              </a:lnSpc>
              <a:spcBef>
                <a:spcPct val="35000"/>
              </a:spcBef>
              <a:buFont typeface="Wingdings" panose="05000000000000000000" pitchFamily="2" charset="2"/>
              <a:buAutoNum type="arabicPeriod"/>
            </a:pPr>
            <a:r>
              <a:rPr lang="zh-CN" altLang="en-US" sz="1800" b="1" dirty="0" smtClean="0"/>
              <a:t>当数据域的长度为奇数字节时，则数据域被填充一个额外的</a:t>
            </a:r>
            <a:r>
              <a:rPr lang="en-US" altLang="zh-CN" sz="1800" b="1" dirty="0" smtClean="0"/>
              <a:t>0</a:t>
            </a:r>
            <a:r>
              <a:rPr lang="zh-CN" altLang="en-US" sz="1800" b="1" dirty="0" smtClean="0"/>
              <a:t>字节</a:t>
            </a:r>
          </a:p>
          <a:p>
            <a:pPr marL="609600" indent="-609600" eaLnBrk="1" hangingPunct="1">
              <a:lnSpc>
                <a:spcPct val="80000"/>
              </a:lnSpc>
              <a:spcBef>
                <a:spcPct val="35000"/>
              </a:spcBef>
              <a:buFont typeface="Wingdings" panose="05000000000000000000" pitchFamily="2" charset="2"/>
              <a:buAutoNum type="arabicPeriod"/>
            </a:pPr>
            <a:r>
              <a:rPr lang="zh-CN" altLang="en-US" sz="1800" b="1" dirty="0" smtClean="0"/>
              <a:t>将校验和域的值置为</a:t>
            </a:r>
            <a:r>
              <a:rPr lang="en-US" altLang="zh-CN" sz="1800" b="1" dirty="0" smtClean="0"/>
              <a:t>0</a:t>
            </a:r>
          </a:p>
          <a:p>
            <a:pPr marL="609600" indent="-609600" eaLnBrk="1" hangingPunct="1">
              <a:lnSpc>
                <a:spcPct val="80000"/>
              </a:lnSpc>
              <a:spcBef>
                <a:spcPct val="35000"/>
              </a:spcBef>
              <a:buFont typeface="Wingdings" panose="05000000000000000000" pitchFamily="2" charset="2"/>
              <a:buAutoNum type="arabicPeriod"/>
            </a:pPr>
            <a:r>
              <a:rPr lang="zh-CN" altLang="en-US" sz="1800" b="1" dirty="0" smtClean="0"/>
              <a:t>（</a:t>
            </a:r>
            <a:r>
              <a:rPr lang="zh-CN" altLang="en-US" sz="1800" b="1" dirty="0" smtClean="0">
                <a:solidFill>
                  <a:srgbClr val="FF0000"/>
                </a:solidFill>
              </a:rPr>
              <a:t>伪头标</a:t>
            </a:r>
            <a:r>
              <a:rPr lang="en-US" altLang="zh-CN" sz="1800" b="1" dirty="0" smtClean="0">
                <a:solidFill>
                  <a:srgbClr val="FF0000"/>
                </a:solidFill>
              </a:rPr>
              <a:t>+UDP</a:t>
            </a:r>
            <a:r>
              <a:rPr lang="zh-CN" altLang="en-US" sz="1800" b="1" dirty="0" smtClean="0">
                <a:solidFill>
                  <a:srgbClr val="FF0000"/>
                </a:solidFill>
              </a:rPr>
              <a:t>头标</a:t>
            </a:r>
            <a:r>
              <a:rPr lang="en-US" altLang="zh-CN" sz="1800" b="1" dirty="0" smtClean="0">
                <a:solidFill>
                  <a:srgbClr val="FF0000"/>
                </a:solidFill>
              </a:rPr>
              <a:t>+</a:t>
            </a:r>
            <a:r>
              <a:rPr lang="zh-CN" altLang="en-US" sz="1800" b="1" dirty="0" smtClean="0">
                <a:solidFill>
                  <a:srgbClr val="FF0000"/>
                </a:solidFill>
              </a:rPr>
              <a:t>数据</a:t>
            </a:r>
            <a:r>
              <a:rPr lang="en-US" altLang="zh-CN" sz="1800" b="1" dirty="0" smtClean="0">
                <a:solidFill>
                  <a:srgbClr val="FF0000"/>
                </a:solidFill>
              </a:rPr>
              <a:t>+</a:t>
            </a:r>
            <a:r>
              <a:rPr lang="zh-CN" altLang="en-US" sz="1800" b="1" dirty="0" smtClean="0">
                <a:solidFill>
                  <a:srgbClr val="FF0000"/>
                </a:solidFill>
              </a:rPr>
              <a:t>可能的填充</a:t>
            </a:r>
            <a:r>
              <a:rPr lang="zh-CN" altLang="en-US" sz="1800" b="1" dirty="0" smtClean="0"/>
              <a:t>）以</a:t>
            </a:r>
            <a:r>
              <a:rPr lang="en-US" altLang="zh-CN" sz="1800" b="1" dirty="0" smtClean="0"/>
              <a:t>16</a:t>
            </a:r>
            <a:r>
              <a:rPr lang="zh-CN" altLang="en-US" sz="1800" b="1" dirty="0" smtClean="0"/>
              <a:t>比特为单位反码求和，再取反，</a:t>
            </a:r>
            <a:r>
              <a:rPr lang="zh-CN" altLang="en-US" sz="1800" b="1" dirty="0" smtClean="0">
                <a:solidFill>
                  <a:srgbClr val="FF0000"/>
                </a:solidFill>
              </a:rPr>
              <a:t>当结果为</a:t>
            </a:r>
            <a:r>
              <a:rPr lang="en-US" altLang="zh-CN" sz="1800" b="1" dirty="0" smtClean="0">
                <a:solidFill>
                  <a:srgbClr val="FF0000"/>
                </a:solidFill>
              </a:rPr>
              <a:t>0</a:t>
            </a:r>
            <a:r>
              <a:rPr lang="zh-CN" altLang="en-US" sz="1800" b="1" dirty="0" smtClean="0">
                <a:solidFill>
                  <a:srgbClr val="FF0000"/>
                </a:solidFill>
              </a:rPr>
              <a:t>时，将校验和置为全</a:t>
            </a:r>
            <a:r>
              <a:rPr lang="en-US" altLang="zh-CN" sz="1800" b="1" dirty="0" smtClean="0">
                <a:solidFill>
                  <a:srgbClr val="FF0000"/>
                </a:solidFill>
              </a:rPr>
              <a:t>1</a:t>
            </a:r>
            <a:r>
              <a:rPr lang="zh-CN" altLang="en-US" sz="1800" b="1" dirty="0" smtClean="0">
                <a:solidFill>
                  <a:srgbClr val="FF0000"/>
                </a:solidFill>
              </a:rPr>
              <a:t>。</a:t>
            </a:r>
            <a:r>
              <a:rPr lang="zh-CN" altLang="en-US" sz="1800" b="1" dirty="0" smtClean="0"/>
              <a:t>除此之外的情况，将结果原封不动地作为校验和</a:t>
            </a:r>
          </a:p>
        </p:txBody>
      </p:sp>
      <p:sp>
        <p:nvSpPr>
          <p:cNvPr id="39941" name="Freeform 4"/>
          <p:cNvSpPr>
            <a:spLocks/>
          </p:cNvSpPr>
          <p:nvPr/>
        </p:nvSpPr>
        <p:spPr bwMode="auto">
          <a:xfrm>
            <a:off x="927100" y="2863850"/>
            <a:ext cx="6681788" cy="685800"/>
          </a:xfrm>
          <a:custGeom>
            <a:avLst/>
            <a:gdLst>
              <a:gd name="T0" fmla="*/ 0 w 3600"/>
              <a:gd name="T1" fmla="*/ 0 h 432"/>
              <a:gd name="T2" fmla="*/ 2147483647 w 3600"/>
              <a:gd name="T3" fmla="*/ 0 h 432"/>
              <a:gd name="T4" fmla="*/ 2147483647 w 3600"/>
              <a:gd name="T5" fmla="*/ 2147483647 h 432"/>
              <a:gd name="T6" fmla="*/ 2147483647 w 3600"/>
              <a:gd name="T7" fmla="*/ 2147483647 h 432"/>
              <a:gd name="T8" fmla="*/ 0 w 3600"/>
              <a:gd name="T9" fmla="*/ 0 h 432"/>
              <a:gd name="T10" fmla="*/ 0 60000 65536"/>
              <a:gd name="T11" fmla="*/ 0 60000 65536"/>
              <a:gd name="T12" fmla="*/ 0 60000 65536"/>
              <a:gd name="T13" fmla="*/ 0 60000 65536"/>
              <a:gd name="T14" fmla="*/ 0 60000 65536"/>
              <a:gd name="T15" fmla="*/ 0 w 3600"/>
              <a:gd name="T16" fmla="*/ 0 h 432"/>
              <a:gd name="T17" fmla="*/ 3600 w 3600"/>
              <a:gd name="T18" fmla="*/ 432 h 432"/>
            </a:gdLst>
            <a:ahLst/>
            <a:cxnLst>
              <a:cxn ang="T10">
                <a:pos x="T0" y="T1"/>
              </a:cxn>
              <a:cxn ang="T11">
                <a:pos x="T2" y="T3"/>
              </a:cxn>
              <a:cxn ang="T12">
                <a:pos x="T4" y="T5"/>
              </a:cxn>
              <a:cxn ang="T13">
                <a:pos x="T6" y="T7"/>
              </a:cxn>
              <a:cxn ang="T14">
                <a:pos x="T8" y="T9"/>
              </a:cxn>
            </a:cxnLst>
            <a:rect l="T15" t="T16" r="T17" b="T18"/>
            <a:pathLst>
              <a:path w="3600" h="432">
                <a:moveTo>
                  <a:pt x="0" y="0"/>
                </a:moveTo>
                <a:lnTo>
                  <a:pt x="3600" y="0"/>
                </a:lnTo>
                <a:lnTo>
                  <a:pt x="1056" y="432"/>
                </a:lnTo>
                <a:lnTo>
                  <a:pt x="384" y="432"/>
                </a:lnTo>
                <a:lnTo>
                  <a:pt x="0" y="0"/>
                </a:lnTo>
                <a:close/>
              </a:path>
            </a:pathLst>
          </a:custGeom>
          <a:gradFill rotWithShape="1">
            <a:gsLst>
              <a:gs pos="0">
                <a:srgbClr val="B2B26B"/>
              </a:gs>
              <a:gs pos="100000">
                <a:srgbClr val="FFFF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39942" name="Rectangle 5"/>
          <p:cNvSpPr>
            <a:spLocks noChangeArrowheads="1"/>
          </p:cNvSpPr>
          <p:nvPr/>
        </p:nvSpPr>
        <p:spPr bwMode="auto">
          <a:xfrm>
            <a:off x="2886075" y="3549650"/>
            <a:ext cx="4633913" cy="457200"/>
          </a:xfrm>
          <a:prstGeom prst="rect">
            <a:avLst/>
          </a:prstGeom>
          <a:solidFill>
            <a:srgbClr val="CCECFF"/>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9943" name="Line 6"/>
          <p:cNvSpPr>
            <a:spLocks noChangeShapeType="1"/>
          </p:cNvSpPr>
          <p:nvPr/>
        </p:nvSpPr>
        <p:spPr bwMode="auto">
          <a:xfrm>
            <a:off x="4044950" y="3549650"/>
            <a:ext cx="1588"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4" name="Rectangle 7"/>
          <p:cNvSpPr>
            <a:spLocks noChangeArrowheads="1"/>
          </p:cNvSpPr>
          <p:nvPr/>
        </p:nvSpPr>
        <p:spPr bwMode="auto">
          <a:xfrm>
            <a:off x="931863" y="2406650"/>
            <a:ext cx="6684962" cy="457200"/>
          </a:xfrm>
          <a:prstGeom prst="rect">
            <a:avLst/>
          </a:prstGeom>
          <a:solidFill>
            <a:srgbClr val="FFFF99"/>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39945" name="Line 8"/>
          <p:cNvSpPr>
            <a:spLocks noChangeShapeType="1"/>
          </p:cNvSpPr>
          <p:nvPr/>
        </p:nvSpPr>
        <p:spPr bwMode="auto">
          <a:xfrm>
            <a:off x="3157538" y="2406650"/>
            <a:ext cx="3175"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6" name="Line 9"/>
          <p:cNvSpPr>
            <a:spLocks noChangeShapeType="1"/>
          </p:cNvSpPr>
          <p:nvPr/>
        </p:nvSpPr>
        <p:spPr bwMode="auto">
          <a:xfrm>
            <a:off x="5202238" y="3549650"/>
            <a:ext cx="3175"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7" name="Line 10"/>
          <p:cNvSpPr>
            <a:spLocks noChangeShapeType="1"/>
          </p:cNvSpPr>
          <p:nvPr/>
        </p:nvSpPr>
        <p:spPr bwMode="auto">
          <a:xfrm>
            <a:off x="6361113" y="3549650"/>
            <a:ext cx="1587"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48" name="Freeform 11"/>
          <p:cNvSpPr>
            <a:spLocks/>
          </p:cNvSpPr>
          <p:nvPr/>
        </p:nvSpPr>
        <p:spPr bwMode="auto">
          <a:xfrm>
            <a:off x="1636713" y="3549650"/>
            <a:ext cx="1249362" cy="457200"/>
          </a:xfrm>
          <a:custGeom>
            <a:avLst/>
            <a:gdLst>
              <a:gd name="T0" fmla="*/ 2147483647 w 672"/>
              <a:gd name="T1" fmla="*/ 2147483647 h 288"/>
              <a:gd name="T2" fmla="*/ 0 w 672"/>
              <a:gd name="T3" fmla="*/ 2147483647 h 288"/>
              <a:gd name="T4" fmla="*/ 0 w 672"/>
              <a:gd name="T5" fmla="*/ 0 h 288"/>
              <a:gd name="T6" fmla="*/ 2147483647 w 672"/>
              <a:gd name="T7" fmla="*/ 0 h 288"/>
              <a:gd name="T8" fmla="*/ 0 60000 65536"/>
              <a:gd name="T9" fmla="*/ 0 60000 65536"/>
              <a:gd name="T10" fmla="*/ 0 60000 65536"/>
              <a:gd name="T11" fmla="*/ 0 60000 65536"/>
              <a:gd name="T12" fmla="*/ 0 w 672"/>
              <a:gd name="T13" fmla="*/ 0 h 288"/>
              <a:gd name="T14" fmla="*/ 672 w 672"/>
              <a:gd name="T15" fmla="*/ 288 h 288"/>
            </a:gdLst>
            <a:ahLst/>
            <a:cxnLst>
              <a:cxn ang="T8">
                <a:pos x="T0" y="T1"/>
              </a:cxn>
              <a:cxn ang="T9">
                <a:pos x="T2" y="T3"/>
              </a:cxn>
              <a:cxn ang="T10">
                <a:pos x="T4" y="T5"/>
              </a:cxn>
              <a:cxn ang="T11">
                <a:pos x="T6" y="T7"/>
              </a:cxn>
            </a:cxnLst>
            <a:rect l="T12" t="T13" r="T14" b="T15"/>
            <a:pathLst>
              <a:path w="672" h="288">
                <a:moveTo>
                  <a:pt x="672" y="288"/>
                </a:moveTo>
                <a:lnTo>
                  <a:pt x="0" y="288"/>
                </a:lnTo>
                <a:lnTo>
                  <a:pt x="0" y="0"/>
                </a:lnTo>
                <a:lnTo>
                  <a:pt x="672" y="0"/>
                </a:lnTo>
              </a:path>
            </a:pathLst>
          </a:custGeom>
          <a:solidFill>
            <a:srgbClr val="FFFF99"/>
          </a:solidFill>
          <a:ln w="19050" cap="flat" cmpd="sng">
            <a:solidFill>
              <a:schemeClr val="tx1"/>
            </a:solidFill>
            <a:prstDash val="dash"/>
            <a:round/>
            <a:headEnd/>
            <a:tailEnd/>
          </a:ln>
        </p:spPr>
        <p:txBody>
          <a:bodyPr wrap="none" anchor="ctr"/>
          <a:lstStyle/>
          <a:p>
            <a:endParaRPr lang="zh-CN" altLang="en-US"/>
          </a:p>
        </p:txBody>
      </p:sp>
      <p:sp>
        <p:nvSpPr>
          <p:cNvPr id="39949" name="Text Box 12"/>
          <p:cNvSpPr txBox="1">
            <a:spLocks noChangeArrowheads="1"/>
          </p:cNvSpPr>
          <p:nvPr/>
        </p:nvSpPr>
        <p:spPr bwMode="auto">
          <a:xfrm>
            <a:off x="1754188" y="3546475"/>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伪头标</a:t>
            </a:r>
          </a:p>
        </p:txBody>
      </p:sp>
      <p:sp>
        <p:nvSpPr>
          <p:cNvPr id="39950" name="Text Box 13"/>
          <p:cNvSpPr txBox="1">
            <a:spLocks noChangeArrowheads="1"/>
          </p:cNvSpPr>
          <p:nvPr/>
        </p:nvSpPr>
        <p:spPr bwMode="auto">
          <a:xfrm>
            <a:off x="2897188" y="3546475"/>
            <a:ext cx="9477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源端口</a:t>
            </a:r>
          </a:p>
        </p:txBody>
      </p:sp>
      <p:sp>
        <p:nvSpPr>
          <p:cNvPr id="39951" name="Text Box 14"/>
          <p:cNvSpPr txBox="1">
            <a:spLocks noChangeArrowheads="1"/>
          </p:cNvSpPr>
          <p:nvPr/>
        </p:nvSpPr>
        <p:spPr bwMode="auto">
          <a:xfrm>
            <a:off x="4021138" y="3535363"/>
            <a:ext cx="12001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目的端口</a:t>
            </a:r>
          </a:p>
        </p:txBody>
      </p:sp>
      <p:sp>
        <p:nvSpPr>
          <p:cNvPr id="39952" name="Text Box 15"/>
          <p:cNvSpPr txBox="1">
            <a:spLocks noChangeArrowheads="1"/>
          </p:cNvSpPr>
          <p:nvPr/>
        </p:nvSpPr>
        <p:spPr bwMode="auto">
          <a:xfrm>
            <a:off x="5321300" y="3544888"/>
            <a:ext cx="831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长  度</a:t>
            </a:r>
          </a:p>
        </p:txBody>
      </p:sp>
      <p:sp>
        <p:nvSpPr>
          <p:cNvPr id="39953" name="Text Box 16"/>
          <p:cNvSpPr txBox="1">
            <a:spLocks noChangeArrowheads="1"/>
          </p:cNvSpPr>
          <p:nvPr/>
        </p:nvSpPr>
        <p:spPr bwMode="auto">
          <a:xfrm>
            <a:off x="6465888" y="3546475"/>
            <a:ext cx="94615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检验和</a:t>
            </a:r>
          </a:p>
        </p:txBody>
      </p:sp>
      <p:sp>
        <p:nvSpPr>
          <p:cNvPr id="39954" name="Line 17"/>
          <p:cNvSpPr>
            <a:spLocks noChangeShapeType="1"/>
          </p:cNvSpPr>
          <p:nvPr/>
        </p:nvSpPr>
        <p:spPr bwMode="auto">
          <a:xfrm>
            <a:off x="5389563" y="2406650"/>
            <a:ext cx="0"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55" name="Line 18"/>
          <p:cNvSpPr>
            <a:spLocks noChangeShapeType="1"/>
          </p:cNvSpPr>
          <p:nvPr/>
        </p:nvSpPr>
        <p:spPr bwMode="auto">
          <a:xfrm>
            <a:off x="5922963" y="2406650"/>
            <a:ext cx="1587"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56" name="Line 19"/>
          <p:cNvSpPr>
            <a:spLocks noChangeShapeType="1"/>
          </p:cNvSpPr>
          <p:nvPr/>
        </p:nvSpPr>
        <p:spPr bwMode="auto">
          <a:xfrm>
            <a:off x="6456363" y="2406650"/>
            <a:ext cx="0" cy="457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57" name="Text Box 20"/>
          <p:cNvSpPr txBox="1">
            <a:spLocks noChangeArrowheads="1"/>
          </p:cNvSpPr>
          <p:nvPr/>
        </p:nvSpPr>
        <p:spPr bwMode="auto">
          <a:xfrm>
            <a:off x="6445250" y="2403475"/>
            <a:ext cx="1230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Arial" panose="020B0604020202020204" pitchFamily="34" charset="0"/>
                <a:ea typeface="黑体" panose="02010609060101010101" pitchFamily="49" charset="-122"/>
              </a:rPr>
              <a:t>UDP</a:t>
            </a:r>
            <a:r>
              <a:rPr lang="zh-CN" altLang="en-US" sz="2000">
                <a:solidFill>
                  <a:srgbClr val="333399"/>
                </a:solidFill>
                <a:latin typeface="Arial" panose="020B0604020202020204" pitchFamily="34" charset="0"/>
                <a:ea typeface="黑体" panose="02010609060101010101" pitchFamily="49" charset="-122"/>
              </a:rPr>
              <a:t>长度</a:t>
            </a:r>
          </a:p>
        </p:txBody>
      </p:sp>
      <p:sp>
        <p:nvSpPr>
          <p:cNvPr id="39958" name="Text Box 21"/>
          <p:cNvSpPr txBox="1">
            <a:spLocks noChangeArrowheads="1"/>
          </p:cNvSpPr>
          <p:nvPr/>
        </p:nvSpPr>
        <p:spPr bwMode="auto">
          <a:xfrm>
            <a:off x="1319213" y="2403475"/>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源 </a:t>
            </a:r>
            <a:r>
              <a:rPr lang="en-US" altLang="zh-CN" sz="2000">
                <a:solidFill>
                  <a:srgbClr val="333399"/>
                </a:solidFill>
                <a:latin typeface="Arial" panose="020B0604020202020204" pitchFamily="34" charset="0"/>
                <a:ea typeface="黑体" panose="02010609060101010101" pitchFamily="49" charset="-122"/>
              </a:rPr>
              <a:t>IP </a:t>
            </a:r>
            <a:r>
              <a:rPr lang="zh-CN" altLang="en-US" sz="2000">
                <a:solidFill>
                  <a:srgbClr val="333399"/>
                </a:solidFill>
                <a:latin typeface="Arial" panose="020B0604020202020204" pitchFamily="34" charset="0"/>
                <a:ea typeface="黑体" panose="02010609060101010101" pitchFamily="49" charset="-122"/>
              </a:rPr>
              <a:t>地址</a:t>
            </a:r>
          </a:p>
        </p:txBody>
      </p:sp>
      <p:sp>
        <p:nvSpPr>
          <p:cNvPr id="39959" name="Text Box 22"/>
          <p:cNvSpPr txBox="1">
            <a:spLocks noChangeArrowheads="1"/>
          </p:cNvSpPr>
          <p:nvPr/>
        </p:nvSpPr>
        <p:spPr bwMode="auto">
          <a:xfrm>
            <a:off x="3457575" y="2403475"/>
            <a:ext cx="157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solidFill>
                  <a:srgbClr val="333399"/>
                </a:solidFill>
                <a:latin typeface="Arial" panose="020B0604020202020204" pitchFamily="34" charset="0"/>
                <a:ea typeface="黑体" panose="02010609060101010101" pitchFamily="49" charset="-122"/>
              </a:rPr>
              <a:t>目的 </a:t>
            </a:r>
            <a:r>
              <a:rPr lang="en-US" altLang="zh-CN" sz="2000">
                <a:solidFill>
                  <a:srgbClr val="333399"/>
                </a:solidFill>
                <a:latin typeface="Arial" panose="020B0604020202020204" pitchFamily="34" charset="0"/>
                <a:ea typeface="黑体" panose="02010609060101010101" pitchFamily="49" charset="-122"/>
              </a:rPr>
              <a:t>IP </a:t>
            </a:r>
            <a:r>
              <a:rPr lang="zh-CN" altLang="en-US" sz="2000">
                <a:solidFill>
                  <a:srgbClr val="333399"/>
                </a:solidFill>
                <a:latin typeface="Arial" panose="020B0604020202020204" pitchFamily="34" charset="0"/>
                <a:ea typeface="黑体" panose="02010609060101010101" pitchFamily="49" charset="-122"/>
              </a:rPr>
              <a:t>地址</a:t>
            </a:r>
          </a:p>
        </p:txBody>
      </p:sp>
      <p:sp>
        <p:nvSpPr>
          <p:cNvPr id="39960" name="Text Box 23"/>
          <p:cNvSpPr txBox="1">
            <a:spLocks noChangeArrowheads="1"/>
          </p:cNvSpPr>
          <p:nvPr/>
        </p:nvSpPr>
        <p:spPr bwMode="auto">
          <a:xfrm>
            <a:off x="5491163" y="2403475"/>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Arial" panose="020B0604020202020204" pitchFamily="34" charset="0"/>
                <a:ea typeface="黑体" panose="02010609060101010101" pitchFamily="49" charset="-122"/>
              </a:rPr>
              <a:t>0</a:t>
            </a:r>
          </a:p>
        </p:txBody>
      </p:sp>
      <p:sp>
        <p:nvSpPr>
          <p:cNvPr id="39961" name="Text Box 24"/>
          <p:cNvSpPr txBox="1">
            <a:spLocks noChangeArrowheads="1"/>
          </p:cNvSpPr>
          <p:nvPr/>
        </p:nvSpPr>
        <p:spPr bwMode="auto">
          <a:xfrm>
            <a:off x="5868988" y="2420938"/>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Arial" panose="020B0604020202020204" pitchFamily="34" charset="0"/>
                <a:ea typeface="黑体" panose="02010609060101010101" pitchFamily="49" charset="-122"/>
              </a:rPr>
              <a:t>17</a:t>
            </a:r>
          </a:p>
        </p:txBody>
      </p:sp>
      <p:sp>
        <p:nvSpPr>
          <p:cNvPr id="39962" name="Text Box 25"/>
          <p:cNvSpPr txBox="1">
            <a:spLocks noChangeArrowheads="1"/>
          </p:cNvSpPr>
          <p:nvPr/>
        </p:nvSpPr>
        <p:spPr bwMode="auto">
          <a:xfrm>
            <a:off x="323850" y="2024063"/>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latin typeface="Arial" panose="020B0604020202020204" pitchFamily="34" charset="0"/>
                <a:ea typeface="黑体" panose="02010609060101010101" pitchFamily="49" charset="-122"/>
              </a:rPr>
              <a:t>字节</a:t>
            </a:r>
          </a:p>
        </p:txBody>
      </p:sp>
      <p:sp>
        <p:nvSpPr>
          <p:cNvPr id="39963" name="Text Box 26"/>
          <p:cNvSpPr txBox="1">
            <a:spLocks noChangeArrowheads="1"/>
          </p:cNvSpPr>
          <p:nvPr/>
        </p:nvSpPr>
        <p:spPr bwMode="auto">
          <a:xfrm>
            <a:off x="1868488" y="2001838"/>
            <a:ext cx="327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Arial" panose="020B0604020202020204" pitchFamily="34" charset="0"/>
                <a:ea typeface="黑体" panose="02010609060101010101" pitchFamily="49" charset="-122"/>
              </a:rPr>
              <a:t>4</a:t>
            </a:r>
          </a:p>
        </p:txBody>
      </p:sp>
      <p:sp>
        <p:nvSpPr>
          <p:cNvPr id="39964" name="Text Box 27"/>
          <p:cNvSpPr txBox="1">
            <a:spLocks noChangeArrowheads="1"/>
          </p:cNvSpPr>
          <p:nvPr/>
        </p:nvSpPr>
        <p:spPr bwMode="auto">
          <a:xfrm>
            <a:off x="4095750" y="2001838"/>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Arial" panose="020B0604020202020204" pitchFamily="34" charset="0"/>
                <a:ea typeface="黑体" panose="02010609060101010101" pitchFamily="49" charset="-122"/>
              </a:rPr>
              <a:t>4</a:t>
            </a:r>
          </a:p>
        </p:txBody>
      </p:sp>
      <p:sp>
        <p:nvSpPr>
          <p:cNvPr id="39965" name="Text Box 28"/>
          <p:cNvSpPr txBox="1">
            <a:spLocks noChangeArrowheads="1"/>
          </p:cNvSpPr>
          <p:nvPr/>
        </p:nvSpPr>
        <p:spPr bwMode="auto">
          <a:xfrm>
            <a:off x="5491163" y="2001838"/>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Arial" panose="020B0604020202020204" pitchFamily="34" charset="0"/>
                <a:ea typeface="黑体" panose="02010609060101010101" pitchFamily="49" charset="-122"/>
              </a:rPr>
              <a:t>1</a:t>
            </a:r>
          </a:p>
        </p:txBody>
      </p:sp>
      <p:sp>
        <p:nvSpPr>
          <p:cNvPr id="39966" name="Text Box 29"/>
          <p:cNvSpPr txBox="1">
            <a:spLocks noChangeArrowheads="1"/>
          </p:cNvSpPr>
          <p:nvPr/>
        </p:nvSpPr>
        <p:spPr bwMode="auto">
          <a:xfrm>
            <a:off x="6011863" y="2001838"/>
            <a:ext cx="327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Arial" panose="020B0604020202020204" pitchFamily="34" charset="0"/>
                <a:ea typeface="黑体" panose="02010609060101010101" pitchFamily="49" charset="-122"/>
              </a:rPr>
              <a:t>1</a:t>
            </a:r>
          </a:p>
        </p:txBody>
      </p:sp>
      <p:sp>
        <p:nvSpPr>
          <p:cNvPr id="39967" name="Text Box 30"/>
          <p:cNvSpPr txBox="1">
            <a:spLocks noChangeArrowheads="1"/>
          </p:cNvSpPr>
          <p:nvPr/>
        </p:nvSpPr>
        <p:spPr bwMode="auto">
          <a:xfrm>
            <a:off x="6799263" y="200183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Arial" panose="020B0604020202020204" pitchFamily="34" charset="0"/>
                <a:ea typeface="黑体" panose="02010609060101010101" pitchFamily="49" charset="-122"/>
              </a:rPr>
              <a:t>2</a:t>
            </a:r>
          </a:p>
        </p:txBody>
      </p:sp>
      <p:sp>
        <p:nvSpPr>
          <p:cNvPr id="39968" name="Text Box 31"/>
          <p:cNvSpPr txBox="1">
            <a:spLocks noChangeArrowheads="1"/>
          </p:cNvSpPr>
          <p:nvPr/>
        </p:nvSpPr>
        <p:spPr bwMode="auto">
          <a:xfrm>
            <a:off x="1993900" y="3171825"/>
            <a:ext cx="4667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Arial" panose="020B0604020202020204" pitchFamily="34" charset="0"/>
                <a:ea typeface="黑体" panose="02010609060101010101" pitchFamily="49" charset="-122"/>
              </a:rPr>
              <a:t>12</a:t>
            </a:r>
          </a:p>
        </p:txBody>
      </p:sp>
      <p:sp>
        <p:nvSpPr>
          <p:cNvPr id="39969" name="Text Box 32"/>
          <p:cNvSpPr txBox="1">
            <a:spLocks noChangeArrowheads="1"/>
          </p:cNvSpPr>
          <p:nvPr/>
        </p:nvSpPr>
        <p:spPr bwMode="auto">
          <a:xfrm>
            <a:off x="3263900" y="3176588"/>
            <a:ext cx="327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solidFill>
                  <a:srgbClr val="333399"/>
                </a:solidFill>
                <a:latin typeface="Arial" panose="020B0604020202020204" pitchFamily="34" charset="0"/>
                <a:ea typeface="黑体" panose="02010609060101010101" pitchFamily="49" charset="-122"/>
              </a:rPr>
              <a:t>2</a:t>
            </a:r>
          </a:p>
        </p:txBody>
      </p:sp>
      <p:sp>
        <p:nvSpPr>
          <p:cNvPr id="39970" name="Text Box 33"/>
          <p:cNvSpPr txBox="1">
            <a:spLocks noChangeArrowheads="1"/>
          </p:cNvSpPr>
          <p:nvPr/>
        </p:nvSpPr>
        <p:spPr bwMode="auto">
          <a:xfrm>
            <a:off x="4489450" y="3176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Arial" panose="020B0604020202020204" pitchFamily="34" charset="0"/>
                <a:ea typeface="黑体" panose="02010609060101010101" pitchFamily="49" charset="-122"/>
              </a:rPr>
              <a:t>2</a:t>
            </a:r>
          </a:p>
        </p:txBody>
      </p:sp>
      <p:sp>
        <p:nvSpPr>
          <p:cNvPr id="39971" name="Text Box 34"/>
          <p:cNvSpPr txBox="1">
            <a:spLocks noChangeArrowheads="1"/>
          </p:cNvSpPr>
          <p:nvPr/>
        </p:nvSpPr>
        <p:spPr bwMode="auto">
          <a:xfrm>
            <a:off x="5559425" y="317658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Arial" panose="020B0604020202020204" pitchFamily="34" charset="0"/>
                <a:ea typeface="黑体" panose="02010609060101010101" pitchFamily="49" charset="-122"/>
              </a:rPr>
              <a:t>2</a:t>
            </a:r>
          </a:p>
        </p:txBody>
      </p:sp>
      <p:sp>
        <p:nvSpPr>
          <p:cNvPr id="39972" name="Text Box 35"/>
          <p:cNvSpPr txBox="1">
            <a:spLocks noChangeArrowheads="1"/>
          </p:cNvSpPr>
          <p:nvPr/>
        </p:nvSpPr>
        <p:spPr bwMode="auto">
          <a:xfrm>
            <a:off x="6777038" y="31765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a:latin typeface="Arial" panose="020B0604020202020204" pitchFamily="34" charset="0"/>
                <a:ea typeface="黑体" panose="02010609060101010101" pitchFamily="49" charset="-122"/>
              </a:rPr>
              <a:t>2</a:t>
            </a:r>
          </a:p>
        </p:txBody>
      </p:sp>
      <p:sp>
        <p:nvSpPr>
          <p:cNvPr id="39973" name="Text Box 36"/>
          <p:cNvSpPr txBox="1">
            <a:spLocks noChangeArrowheads="1"/>
          </p:cNvSpPr>
          <p:nvPr/>
        </p:nvSpPr>
        <p:spPr bwMode="auto">
          <a:xfrm>
            <a:off x="836613" y="3171825"/>
            <a:ext cx="6921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latin typeface="Arial" panose="020B0604020202020204" pitchFamily="34" charset="0"/>
                <a:ea typeface="黑体" panose="02010609060101010101" pitchFamily="49" charset="-122"/>
              </a:rPr>
              <a:t>字节</a:t>
            </a:r>
          </a:p>
        </p:txBody>
      </p:sp>
      <p:grpSp>
        <p:nvGrpSpPr>
          <p:cNvPr id="39974" name="Group 37"/>
          <p:cNvGrpSpPr>
            <a:grpSpLocks/>
          </p:cNvGrpSpPr>
          <p:nvPr/>
        </p:nvGrpSpPr>
        <p:grpSpPr bwMode="auto">
          <a:xfrm>
            <a:off x="4714875" y="44450"/>
            <a:ext cx="4105275" cy="1666875"/>
            <a:chOff x="2699" y="0"/>
            <a:chExt cx="2586" cy="1050"/>
          </a:xfrm>
        </p:grpSpPr>
        <p:grpSp>
          <p:nvGrpSpPr>
            <p:cNvPr id="39975" name="Group 38"/>
            <p:cNvGrpSpPr>
              <a:grpSpLocks/>
            </p:cNvGrpSpPr>
            <p:nvPr/>
          </p:nvGrpSpPr>
          <p:grpSpPr bwMode="auto">
            <a:xfrm>
              <a:off x="2744" y="164"/>
              <a:ext cx="2541" cy="886"/>
              <a:chOff x="2744" y="164"/>
              <a:chExt cx="2541" cy="886"/>
            </a:xfrm>
          </p:grpSpPr>
          <p:pic>
            <p:nvPicPr>
              <p:cNvPr id="39977"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 y="164"/>
                <a:ext cx="2541" cy="8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978" name="Text Box 40"/>
              <p:cNvSpPr txBox="1">
                <a:spLocks noChangeArrowheads="1"/>
              </p:cNvSpPr>
              <p:nvPr/>
            </p:nvSpPr>
            <p:spPr bwMode="auto">
              <a:xfrm>
                <a:off x="4150" y="799"/>
                <a:ext cx="635"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t>UDP</a:t>
                </a:r>
                <a:r>
                  <a:rPr lang="zh-CN" altLang="en-US" sz="1400" b="1"/>
                  <a:t>长度</a:t>
                </a:r>
              </a:p>
            </p:txBody>
          </p:sp>
          <p:sp>
            <p:nvSpPr>
              <p:cNvPr id="39979" name="Text Box 41"/>
              <p:cNvSpPr txBox="1">
                <a:spLocks noChangeArrowheads="1"/>
              </p:cNvSpPr>
              <p:nvPr/>
            </p:nvSpPr>
            <p:spPr bwMode="auto">
              <a:xfrm>
                <a:off x="3425" y="799"/>
                <a:ext cx="40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a:t>协议</a:t>
                </a:r>
              </a:p>
            </p:txBody>
          </p:sp>
          <p:sp>
            <p:nvSpPr>
              <p:cNvPr id="39980" name="Text Box 42"/>
              <p:cNvSpPr txBox="1">
                <a:spLocks noChangeArrowheads="1"/>
              </p:cNvSpPr>
              <p:nvPr/>
            </p:nvSpPr>
            <p:spPr bwMode="auto">
              <a:xfrm>
                <a:off x="2835" y="789"/>
                <a:ext cx="45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sz="1400" b="1"/>
                  <a:t>0</a:t>
                </a:r>
                <a:endParaRPr lang="zh-CN" altLang="en-US" sz="1400" b="1"/>
              </a:p>
            </p:txBody>
          </p:sp>
          <p:sp>
            <p:nvSpPr>
              <p:cNvPr id="39981" name="Text Box 43"/>
              <p:cNvSpPr txBox="1">
                <a:spLocks noChangeArrowheads="1"/>
              </p:cNvSpPr>
              <p:nvPr/>
            </p:nvSpPr>
            <p:spPr bwMode="auto">
              <a:xfrm>
                <a:off x="3243" y="572"/>
                <a:ext cx="1451"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a:t>目的</a:t>
                </a:r>
                <a:r>
                  <a:rPr lang="en-US" altLang="zh-CN" sz="1400" b="1"/>
                  <a:t>IP</a:t>
                </a:r>
                <a:r>
                  <a:rPr lang="zh-CN" altLang="en-US" sz="1400" b="1"/>
                  <a:t>地址</a:t>
                </a:r>
              </a:p>
            </p:txBody>
          </p:sp>
          <p:sp>
            <p:nvSpPr>
              <p:cNvPr id="39982" name="Text Box 44"/>
              <p:cNvSpPr txBox="1">
                <a:spLocks noChangeArrowheads="1"/>
              </p:cNvSpPr>
              <p:nvPr/>
            </p:nvSpPr>
            <p:spPr bwMode="auto">
              <a:xfrm>
                <a:off x="3334" y="346"/>
                <a:ext cx="1270"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400" b="1"/>
                  <a:t>源</a:t>
                </a:r>
                <a:r>
                  <a:rPr lang="en-US" altLang="zh-CN" sz="1400" b="1"/>
                  <a:t>IP</a:t>
                </a:r>
                <a:r>
                  <a:rPr lang="zh-CN" altLang="en-US" sz="1400" b="1"/>
                  <a:t>地址</a:t>
                </a:r>
              </a:p>
            </p:txBody>
          </p:sp>
          <p:sp>
            <p:nvSpPr>
              <p:cNvPr id="39983" name="Line 45"/>
              <p:cNvSpPr>
                <a:spLocks noChangeShapeType="1"/>
              </p:cNvSpPr>
              <p:nvPr/>
            </p:nvSpPr>
            <p:spPr bwMode="auto">
              <a:xfrm>
                <a:off x="2789" y="346"/>
                <a:ext cx="245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grpSp>
        <p:sp>
          <p:nvSpPr>
            <p:cNvPr id="39976" name="Text Box 46"/>
            <p:cNvSpPr txBox="1">
              <a:spLocks noChangeArrowheads="1"/>
            </p:cNvSpPr>
            <p:nvPr/>
          </p:nvSpPr>
          <p:spPr bwMode="auto">
            <a:xfrm>
              <a:off x="2699" y="0"/>
              <a:ext cx="117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t>IP</a:t>
              </a:r>
              <a:r>
                <a:rPr lang="zh-CN" altLang="en-US" sz="1400" b="1"/>
                <a:t>伪头标</a:t>
              </a:r>
              <a:endParaRPr lang="en-US" altLang="zh-CN" sz="1400"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animEffect transition="in" filter="blinds(horizontal)">
                                      <p:cBhvr>
                                        <p:cTn id="7" dur="500"/>
                                        <p:tgtEl>
                                          <p:spTgt spid="568323">
                                            <p:txEl>
                                              <p:pRg st="0" end="0"/>
                                            </p:txEl>
                                          </p:spTgt>
                                        </p:tgtEl>
                                      </p:cBhvr>
                                    </p:animEffect>
                                  </p:childTnLst>
                                </p:cTn>
                              </p:par>
                            </p:childTnLst>
                          </p:cTn>
                        </p:par>
                        <p:par>
                          <p:cTn id="8" fill="hold" nodeType="with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animEffect transition="in" filter="blinds(horizontal)">
                                      <p:cBhvr>
                                        <p:cTn id="11" dur="500"/>
                                        <p:tgtEl>
                                          <p:spTgt spid="568323">
                                            <p:txEl>
                                              <p:pRg st="1" end="1"/>
                                            </p:txEl>
                                          </p:spTgt>
                                        </p:tgtEl>
                                      </p:cBhvr>
                                    </p:animEffect>
                                  </p:childTnLst>
                                </p:cTn>
                              </p:par>
                            </p:childTnLst>
                          </p:cTn>
                        </p:par>
                        <p:par>
                          <p:cTn id="12" fill="hold" nodeType="with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568323">
                                            <p:txEl>
                                              <p:pRg st="2" end="2"/>
                                            </p:txEl>
                                          </p:spTgt>
                                        </p:tgtEl>
                                        <p:attrNameLst>
                                          <p:attrName>style.visibility</p:attrName>
                                        </p:attrNameLst>
                                      </p:cBhvr>
                                      <p:to>
                                        <p:strVal val="visible"/>
                                      </p:to>
                                    </p:set>
                                    <p:animEffect transition="in" filter="blinds(horizontal)">
                                      <p:cBhvr>
                                        <p:cTn id="15" dur="500"/>
                                        <p:tgtEl>
                                          <p:spTgt spid="568323">
                                            <p:txEl>
                                              <p:pRg st="2" end="2"/>
                                            </p:txEl>
                                          </p:spTgt>
                                        </p:tgtEl>
                                      </p:cBhvr>
                                    </p:animEffect>
                                  </p:childTnLst>
                                </p:cTn>
                              </p:par>
                            </p:childTnLst>
                          </p:cTn>
                        </p:par>
                        <p:par>
                          <p:cTn id="16" fill="hold" nodeType="with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568323">
                                            <p:txEl>
                                              <p:pRg st="3" end="3"/>
                                            </p:txEl>
                                          </p:spTgt>
                                        </p:tgtEl>
                                        <p:attrNameLst>
                                          <p:attrName>style.visibility</p:attrName>
                                        </p:attrNameLst>
                                      </p:cBhvr>
                                      <p:to>
                                        <p:strVal val="visible"/>
                                      </p:to>
                                    </p:set>
                                    <p:animEffect transition="in" filter="blinds(horizontal)">
                                      <p:cBhvr>
                                        <p:cTn id="19" dur="500"/>
                                        <p:tgtEl>
                                          <p:spTgt spid="568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A960418-CF4F-4D6A-A1A2-E78DE6A7DAA2}" type="slidenum">
              <a:rPr kumimoji="0" lang="zh-CN" altLang="en-US" sz="1400"/>
              <a:pPr eaLnBrk="1" hangingPunct="1"/>
              <a:t>27</a:t>
            </a:fld>
            <a:endParaRPr kumimoji="0" lang="en-US" altLang="zh-CN" sz="1400"/>
          </a:p>
        </p:txBody>
      </p:sp>
      <p:sp>
        <p:nvSpPr>
          <p:cNvPr id="40963" name="Rectangle 2"/>
          <p:cNvSpPr>
            <a:spLocks noGrp="1" noChangeArrowheads="1"/>
          </p:cNvSpPr>
          <p:nvPr>
            <p:ph type="title"/>
          </p:nvPr>
        </p:nvSpPr>
        <p:spPr/>
        <p:txBody>
          <a:bodyPr/>
          <a:lstStyle/>
          <a:p>
            <a:pPr eaLnBrk="1" hangingPunct="1"/>
            <a:r>
              <a:rPr lang="zh-CN" altLang="en-US" b="1" smtClean="0"/>
              <a:t>使用</a:t>
            </a:r>
            <a:r>
              <a:rPr lang="en-US" altLang="zh-CN" b="1" smtClean="0"/>
              <a:t>UDP</a:t>
            </a:r>
            <a:r>
              <a:rPr lang="zh-CN" altLang="en-US" b="1" smtClean="0"/>
              <a:t>协议传输消息</a:t>
            </a:r>
            <a:endParaRPr lang="en-US" altLang="zh-CN" b="1" smtClean="0"/>
          </a:p>
        </p:txBody>
      </p:sp>
      <p:sp>
        <p:nvSpPr>
          <p:cNvPr id="40964" name="Rectangle 3"/>
          <p:cNvSpPr>
            <a:spLocks noGrp="1" noChangeArrowheads="1"/>
          </p:cNvSpPr>
          <p:nvPr>
            <p:ph type="body" idx="1"/>
          </p:nvPr>
        </p:nvSpPr>
        <p:spPr/>
        <p:txBody>
          <a:bodyPr/>
          <a:lstStyle/>
          <a:p>
            <a:pPr eaLnBrk="1" hangingPunct="1"/>
            <a:endParaRPr lang="zh-CN" altLang="en-US" smtClean="0"/>
          </a:p>
        </p:txBody>
      </p:sp>
      <p:pic>
        <p:nvPicPr>
          <p:cNvPr id="40965"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73238"/>
            <a:ext cx="7127875"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F024D9FB-EC0D-4809-980F-67E1C0853C47}" type="slidenum">
              <a:rPr kumimoji="0" lang="zh-CN" altLang="en-US" sz="1400"/>
              <a:pPr eaLnBrk="1" hangingPunct="1"/>
              <a:t>28</a:t>
            </a:fld>
            <a:endParaRPr kumimoji="0" lang="en-US" altLang="zh-CN" sz="1400"/>
          </a:p>
        </p:txBody>
      </p:sp>
      <p:sp>
        <p:nvSpPr>
          <p:cNvPr id="41987" name="Rectangle 2"/>
          <p:cNvSpPr>
            <a:spLocks noGrp="1" noChangeArrowheads="1"/>
          </p:cNvSpPr>
          <p:nvPr>
            <p:ph type="title"/>
          </p:nvPr>
        </p:nvSpPr>
        <p:spPr/>
        <p:txBody>
          <a:bodyPr/>
          <a:lstStyle/>
          <a:p>
            <a:pPr eaLnBrk="1" hangingPunct="1"/>
            <a:r>
              <a:rPr lang="en-US" altLang="zh-CN" b="1" smtClean="0"/>
              <a:t>UDP</a:t>
            </a:r>
            <a:r>
              <a:rPr lang="zh-CN" altLang="en-US" b="1" smtClean="0"/>
              <a:t>应用</a:t>
            </a:r>
          </a:p>
        </p:txBody>
      </p:sp>
      <p:sp>
        <p:nvSpPr>
          <p:cNvPr id="41988" name="Rectangle 3"/>
          <p:cNvSpPr>
            <a:spLocks noGrp="1" noChangeArrowheads="1"/>
          </p:cNvSpPr>
          <p:nvPr>
            <p:ph type="body" idx="1"/>
          </p:nvPr>
        </p:nvSpPr>
        <p:spPr/>
        <p:txBody>
          <a:bodyPr/>
          <a:lstStyle/>
          <a:p>
            <a:pPr eaLnBrk="1" hangingPunct="1"/>
            <a:r>
              <a:rPr kumimoji="0" lang="zh-CN" altLang="en-US" b="1" smtClean="0"/>
              <a:t>具有简单高效的特点</a:t>
            </a:r>
            <a:endParaRPr kumimoji="0" lang="en-US" altLang="zh-CN" b="1" smtClean="0"/>
          </a:p>
          <a:p>
            <a:pPr eaLnBrk="1" hangingPunct="1"/>
            <a:r>
              <a:rPr kumimoji="0" lang="zh-CN" altLang="en-US" b="1" smtClean="0"/>
              <a:t>客户</a:t>
            </a:r>
            <a:r>
              <a:rPr kumimoji="0" lang="en-US" altLang="zh-CN" b="1" smtClean="0"/>
              <a:t>-</a:t>
            </a:r>
            <a:r>
              <a:rPr kumimoji="0" lang="zh-CN" altLang="en-US" b="1" smtClean="0"/>
              <a:t>服务器模式应用</a:t>
            </a:r>
          </a:p>
          <a:p>
            <a:pPr lvl="1" eaLnBrk="1" hangingPunct="1"/>
            <a:r>
              <a:rPr kumimoji="0" lang="en-US" altLang="zh-CN" b="1" smtClean="0"/>
              <a:t>DNS</a:t>
            </a:r>
            <a:r>
              <a:rPr kumimoji="0" lang="zh-CN" altLang="en-US" b="1" smtClean="0"/>
              <a:t>：</a:t>
            </a:r>
            <a:r>
              <a:rPr kumimoji="0" lang="en-US" altLang="zh-CN" b="1" smtClean="0"/>
              <a:t>Domain Name System </a:t>
            </a:r>
            <a:endParaRPr kumimoji="0" lang="zh-CN" altLang="en-US" b="1" smtClean="0"/>
          </a:p>
          <a:p>
            <a:pPr eaLnBrk="1" hangingPunct="1"/>
            <a:r>
              <a:rPr kumimoji="0" lang="zh-CN" altLang="en-US" b="1" smtClean="0"/>
              <a:t>话音、视频等实时多媒体应用 </a:t>
            </a:r>
          </a:p>
        </p:txBody>
      </p:sp>
      <p:sp>
        <p:nvSpPr>
          <p:cNvPr id="516100" name="Rectangle 4"/>
          <p:cNvSpPr>
            <a:spLocks noChangeArrowheads="1"/>
          </p:cNvSpPr>
          <p:nvPr/>
        </p:nvSpPr>
        <p:spPr bwMode="auto">
          <a:xfrm>
            <a:off x="827088" y="4652963"/>
            <a:ext cx="7921625" cy="1296987"/>
          </a:xfrm>
          <a:prstGeom prst="rect">
            <a:avLst/>
          </a:prstGeom>
          <a:solidFill>
            <a:srgbClr val="FFFFFF"/>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3200" b="1"/>
              <a:t>问题：为什么要在</a:t>
            </a:r>
            <a:r>
              <a:rPr lang="en-US" altLang="zh-CN" sz="3200" b="1"/>
              <a:t>Internet</a:t>
            </a:r>
            <a:r>
              <a:rPr lang="zh-CN" altLang="en-US" sz="3200" b="1"/>
              <a:t>中引入</a:t>
            </a:r>
            <a:r>
              <a:rPr lang="en-US" altLang="zh-CN" sz="3200" b="1"/>
              <a:t>UDP</a:t>
            </a:r>
            <a:r>
              <a:rPr lang="zh-CN" altLang="en-US" sz="3200"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6100"/>
                                        </p:tgtEl>
                                        <p:attrNameLst>
                                          <p:attrName>style.visibility</p:attrName>
                                        </p:attrNameLst>
                                      </p:cBhvr>
                                      <p:to>
                                        <p:strVal val="visible"/>
                                      </p:to>
                                    </p:set>
                                    <p:animEffect transition="in" filter="blinds(horizontal)">
                                      <p:cBhvr>
                                        <p:cTn id="7" dur="500"/>
                                        <p:tgtEl>
                                          <p:spTgt spid="516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D26C8CCF-4486-4EE5-BF3E-E1AAD60BEFE8}" type="slidenum">
              <a:rPr kumimoji="0" lang="zh-CN" altLang="en-US" sz="1400"/>
              <a:pPr eaLnBrk="1" hangingPunct="1"/>
              <a:t>29</a:t>
            </a:fld>
            <a:endParaRPr kumimoji="0" lang="en-US" altLang="zh-CN" sz="1400"/>
          </a:p>
        </p:txBody>
      </p:sp>
      <p:sp>
        <p:nvSpPr>
          <p:cNvPr id="43011" name="Rectangle 2"/>
          <p:cNvSpPr>
            <a:spLocks noGrp="1" noChangeArrowheads="1"/>
          </p:cNvSpPr>
          <p:nvPr>
            <p:ph type="title"/>
          </p:nvPr>
        </p:nvSpPr>
        <p:spPr/>
        <p:txBody>
          <a:bodyPr/>
          <a:lstStyle/>
          <a:p>
            <a:pPr eaLnBrk="1" hangingPunct="1"/>
            <a:r>
              <a:rPr lang="zh-CN" altLang="en-US" sz="4000" b="1" smtClean="0"/>
              <a:t>传输控制协议-</a:t>
            </a:r>
            <a:r>
              <a:rPr lang="en-US" altLang="zh-CN" sz="4000" b="1" smtClean="0"/>
              <a:t>TCP</a:t>
            </a:r>
            <a:endParaRPr lang="zh-CN" altLang="en-US" sz="4000" b="1" smtClean="0"/>
          </a:p>
        </p:txBody>
      </p:sp>
      <p:sp>
        <p:nvSpPr>
          <p:cNvPr id="560131" name="Rectangle 3"/>
          <p:cNvSpPr>
            <a:spLocks noGrp="1" noChangeArrowheads="1"/>
          </p:cNvSpPr>
          <p:nvPr>
            <p:ph type="body" idx="1"/>
          </p:nvPr>
        </p:nvSpPr>
        <p:spPr>
          <a:xfrm>
            <a:off x="1182688" y="2017713"/>
            <a:ext cx="7772400" cy="4506912"/>
          </a:xfrm>
        </p:spPr>
        <p:txBody>
          <a:bodyPr/>
          <a:lstStyle/>
          <a:p>
            <a:pPr eaLnBrk="1" hangingPunct="1">
              <a:lnSpc>
                <a:spcPct val="80000"/>
              </a:lnSpc>
            </a:pPr>
            <a:r>
              <a:rPr lang="en-US" altLang="zh-CN" sz="2400" b="1" dirty="0" smtClean="0"/>
              <a:t>TCP</a:t>
            </a:r>
            <a:r>
              <a:rPr lang="zh-CN" altLang="en-US" sz="2400" b="1" dirty="0" smtClean="0"/>
              <a:t>：</a:t>
            </a:r>
            <a:r>
              <a:rPr lang="en-US" altLang="zh-CN" sz="2400" b="1" dirty="0" smtClean="0"/>
              <a:t>Transmission Control Protocol</a:t>
            </a:r>
          </a:p>
          <a:p>
            <a:pPr lvl="1" eaLnBrk="1" hangingPunct="1">
              <a:lnSpc>
                <a:spcPct val="80000"/>
              </a:lnSpc>
            </a:pPr>
            <a:r>
              <a:rPr lang="en-US" altLang="zh-CN" sz="2000" b="1" dirty="0" smtClean="0"/>
              <a:t>RFC 793</a:t>
            </a:r>
          </a:p>
          <a:p>
            <a:pPr eaLnBrk="1" hangingPunct="1">
              <a:lnSpc>
                <a:spcPct val="80000"/>
              </a:lnSpc>
            </a:pPr>
            <a:r>
              <a:rPr lang="en-US" altLang="zh-CN" sz="2400" b="1" dirty="0" smtClean="0"/>
              <a:t>TCP</a:t>
            </a:r>
            <a:r>
              <a:rPr lang="zh-CN" altLang="en-US" sz="2400" b="1" dirty="0" smtClean="0"/>
              <a:t>具有以下特性</a:t>
            </a:r>
          </a:p>
          <a:p>
            <a:pPr lvl="1" eaLnBrk="1" hangingPunct="1">
              <a:lnSpc>
                <a:spcPct val="80000"/>
              </a:lnSpc>
            </a:pPr>
            <a:r>
              <a:rPr lang="zh-CN" altLang="en-US" sz="2000" b="1" dirty="0" smtClean="0"/>
              <a:t>可靠（</a:t>
            </a:r>
            <a:r>
              <a:rPr lang="en-US" altLang="zh-CN" sz="2000" b="1" dirty="0" smtClean="0"/>
              <a:t>Reliability</a:t>
            </a:r>
            <a:r>
              <a:rPr lang="zh-CN" altLang="en-US" sz="2000" b="1" dirty="0" smtClean="0"/>
              <a:t>）</a:t>
            </a:r>
          </a:p>
          <a:p>
            <a:pPr lvl="2" eaLnBrk="1" hangingPunct="1">
              <a:lnSpc>
                <a:spcPct val="80000"/>
              </a:lnSpc>
            </a:pPr>
            <a:r>
              <a:rPr lang="zh-CN" altLang="en-US" sz="1800" b="1" dirty="0" smtClean="0"/>
              <a:t>发送端：超时重传</a:t>
            </a:r>
          </a:p>
          <a:p>
            <a:pPr lvl="2" eaLnBrk="1" hangingPunct="1">
              <a:lnSpc>
                <a:spcPct val="80000"/>
              </a:lnSpc>
            </a:pPr>
            <a:r>
              <a:rPr lang="zh-CN" altLang="en-US" sz="1800" b="1" dirty="0" smtClean="0"/>
              <a:t>接收端：发送确认，缓存处理乱序</a:t>
            </a:r>
          </a:p>
          <a:p>
            <a:pPr lvl="1" eaLnBrk="1" hangingPunct="1">
              <a:lnSpc>
                <a:spcPct val="80000"/>
              </a:lnSpc>
            </a:pPr>
            <a:r>
              <a:rPr lang="zh-CN" altLang="en-US" sz="2000" b="1" dirty="0" smtClean="0"/>
              <a:t>流量控制（</a:t>
            </a:r>
            <a:r>
              <a:rPr lang="en-US" altLang="zh-CN" sz="2000" b="1" dirty="0" smtClean="0"/>
              <a:t>Flow Control</a:t>
            </a:r>
            <a:r>
              <a:rPr lang="zh-CN" altLang="en-US" sz="2000" b="1" dirty="0" smtClean="0"/>
              <a:t>）</a:t>
            </a:r>
          </a:p>
          <a:p>
            <a:pPr lvl="1" eaLnBrk="1" hangingPunct="1">
              <a:lnSpc>
                <a:spcPct val="80000"/>
              </a:lnSpc>
            </a:pPr>
            <a:r>
              <a:rPr lang="zh-CN" altLang="en-US" sz="2000" b="1" dirty="0" smtClean="0"/>
              <a:t>拥塞控制</a:t>
            </a:r>
            <a:r>
              <a:rPr lang="en-US" altLang="zh-CN" sz="2000" b="1" dirty="0" smtClean="0"/>
              <a:t>(Congestion Control)</a:t>
            </a:r>
          </a:p>
          <a:p>
            <a:pPr lvl="1" eaLnBrk="1" hangingPunct="1">
              <a:lnSpc>
                <a:spcPct val="80000"/>
              </a:lnSpc>
            </a:pPr>
            <a:r>
              <a:rPr lang="zh-CN" altLang="en-US" sz="2000" b="1" dirty="0" smtClean="0"/>
              <a:t>字节流传输（</a:t>
            </a:r>
            <a:r>
              <a:rPr lang="en-US" altLang="zh-CN" sz="2000" b="1" dirty="0" smtClean="0"/>
              <a:t>Stream Transfer</a:t>
            </a:r>
            <a:r>
              <a:rPr lang="zh-CN" altLang="en-US" sz="2000" b="1" dirty="0" smtClean="0"/>
              <a:t>）</a:t>
            </a:r>
          </a:p>
          <a:p>
            <a:pPr lvl="2" eaLnBrk="1" hangingPunct="1">
              <a:lnSpc>
                <a:spcPct val="80000"/>
              </a:lnSpc>
            </a:pPr>
            <a:r>
              <a:rPr kumimoji="0" lang="zh-CN" altLang="en-US" sz="1800" b="1" dirty="0" smtClean="0"/>
              <a:t>滑动窗口机制：发送端</a:t>
            </a:r>
            <a:r>
              <a:rPr lang="zh-CN" altLang="en-US" sz="1800" b="1" dirty="0" smtClean="0"/>
              <a:t>每次发送的数据量由发送窗口大小决定，而不是以应用层递交的消息为单位；接收端每次向上层递交的数据量由落在接收窗口中并且有序的数据决定</a:t>
            </a:r>
            <a:endParaRPr lang="en-US" altLang="zh-CN" sz="1800" b="1" dirty="0" smtClean="0"/>
          </a:p>
          <a:p>
            <a:pPr lvl="1" eaLnBrk="1" hangingPunct="1">
              <a:lnSpc>
                <a:spcPct val="80000"/>
              </a:lnSpc>
            </a:pPr>
            <a:r>
              <a:rPr lang="zh-CN" altLang="en-US" sz="2000" b="1" dirty="0" smtClean="0"/>
              <a:t>全双工（</a:t>
            </a:r>
            <a:r>
              <a:rPr lang="en-US" altLang="zh-CN" sz="2000" b="1" dirty="0" smtClean="0"/>
              <a:t>Full Duplex</a:t>
            </a:r>
            <a:r>
              <a:rPr lang="zh-CN" altLang="en-US" sz="2000" b="1" dirty="0" smtClean="0"/>
              <a:t>）</a:t>
            </a:r>
          </a:p>
          <a:p>
            <a:pPr lvl="2" eaLnBrk="1" hangingPunct="1">
              <a:lnSpc>
                <a:spcPct val="80000"/>
              </a:lnSpc>
            </a:pPr>
            <a:r>
              <a:rPr lang="zh-CN" altLang="en-US" sz="1800" b="1" dirty="0" smtClean="0"/>
              <a:t>两个方向的</a:t>
            </a:r>
            <a:r>
              <a:rPr lang="en-US" altLang="zh-CN" sz="1800" b="1" dirty="0" smtClean="0"/>
              <a:t>TCP</a:t>
            </a:r>
            <a:r>
              <a:rPr lang="zh-CN" altLang="en-US" sz="1800" b="1" dirty="0" smtClean="0"/>
              <a:t>数据流</a:t>
            </a:r>
          </a:p>
          <a:p>
            <a:pPr eaLnBrk="1" hangingPunct="1">
              <a:lnSpc>
                <a:spcPct val="80000"/>
              </a:lnSpc>
            </a:pPr>
            <a:r>
              <a:rPr lang="zh-CN" altLang="en-US" sz="2400" b="1" dirty="0" smtClean="0"/>
              <a:t>传输的数据单元称为数据段（</a:t>
            </a:r>
            <a:r>
              <a:rPr lang="en-US" altLang="zh-CN" sz="2400" b="1" dirty="0" smtClean="0"/>
              <a:t>Segment</a:t>
            </a:r>
            <a:r>
              <a:rPr lang="zh-CN" altLang="en-US" sz="2400"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0131">
                                            <p:txEl>
                                              <p:pRg st="3" end="3"/>
                                            </p:txEl>
                                          </p:spTgt>
                                        </p:tgtEl>
                                        <p:attrNameLst>
                                          <p:attrName>style.visibility</p:attrName>
                                        </p:attrNameLst>
                                      </p:cBhvr>
                                      <p:to>
                                        <p:strVal val="visible"/>
                                      </p:to>
                                    </p:set>
                                    <p:animEffect transition="in" filter="blinds(horizontal)">
                                      <p:cBhvr>
                                        <p:cTn id="7" dur="500"/>
                                        <p:tgtEl>
                                          <p:spTgt spid="56013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60131">
                                            <p:txEl>
                                              <p:pRg st="4" end="4"/>
                                            </p:txEl>
                                          </p:spTgt>
                                        </p:tgtEl>
                                        <p:attrNameLst>
                                          <p:attrName>style.visibility</p:attrName>
                                        </p:attrNameLst>
                                      </p:cBhvr>
                                      <p:to>
                                        <p:strVal val="visible"/>
                                      </p:to>
                                    </p:set>
                                    <p:animEffect transition="in" filter="blinds(horizontal)">
                                      <p:cBhvr>
                                        <p:cTn id="10" dur="500"/>
                                        <p:tgtEl>
                                          <p:spTgt spid="56013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60131">
                                            <p:txEl>
                                              <p:pRg st="5" end="5"/>
                                            </p:txEl>
                                          </p:spTgt>
                                        </p:tgtEl>
                                        <p:attrNameLst>
                                          <p:attrName>style.visibility</p:attrName>
                                        </p:attrNameLst>
                                      </p:cBhvr>
                                      <p:to>
                                        <p:strVal val="visible"/>
                                      </p:to>
                                    </p:set>
                                    <p:animEffect transition="in" filter="blinds(horizontal)">
                                      <p:cBhvr>
                                        <p:cTn id="13" dur="500"/>
                                        <p:tgtEl>
                                          <p:spTgt spid="560131">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60131">
                                            <p:txEl>
                                              <p:pRg st="6" end="6"/>
                                            </p:txEl>
                                          </p:spTgt>
                                        </p:tgtEl>
                                        <p:attrNameLst>
                                          <p:attrName>style.visibility</p:attrName>
                                        </p:attrNameLst>
                                      </p:cBhvr>
                                      <p:to>
                                        <p:strVal val="visible"/>
                                      </p:to>
                                    </p:set>
                                    <p:animEffect transition="in" filter="blinds(horizontal)">
                                      <p:cBhvr>
                                        <p:cTn id="18" dur="500"/>
                                        <p:tgtEl>
                                          <p:spTgt spid="560131">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60131">
                                            <p:txEl>
                                              <p:pRg st="7" end="7"/>
                                            </p:txEl>
                                          </p:spTgt>
                                        </p:tgtEl>
                                        <p:attrNameLst>
                                          <p:attrName>style.visibility</p:attrName>
                                        </p:attrNameLst>
                                      </p:cBhvr>
                                      <p:to>
                                        <p:strVal val="visible"/>
                                      </p:to>
                                    </p:set>
                                    <p:animEffect transition="in" filter="blinds(horizontal)">
                                      <p:cBhvr>
                                        <p:cTn id="23" dur="500"/>
                                        <p:tgtEl>
                                          <p:spTgt spid="560131">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60131">
                                            <p:txEl>
                                              <p:pRg st="8" end="8"/>
                                            </p:txEl>
                                          </p:spTgt>
                                        </p:tgtEl>
                                        <p:attrNameLst>
                                          <p:attrName>style.visibility</p:attrName>
                                        </p:attrNameLst>
                                      </p:cBhvr>
                                      <p:to>
                                        <p:strVal val="visible"/>
                                      </p:to>
                                    </p:set>
                                    <p:animEffect transition="in" filter="blinds(horizontal)">
                                      <p:cBhvr>
                                        <p:cTn id="28" dur="500"/>
                                        <p:tgtEl>
                                          <p:spTgt spid="560131">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60131">
                                            <p:txEl>
                                              <p:pRg st="9" end="9"/>
                                            </p:txEl>
                                          </p:spTgt>
                                        </p:tgtEl>
                                        <p:attrNameLst>
                                          <p:attrName>style.visibility</p:attrName>
                                        </p:attrNameLst>
                                      </p:cBhvr>
                                      <p:to>
                                        <p:strVal val="visible"/>
                                      </p:to>
                                    </p:set>
                                    <p:animEffect transition="in" filter="blinds(horizontal)">
                                      <p:cBhvr>
                                        <p:cTn id="31" dur="500"/>
                                        <p:tgtEl>
                                          <p:spTgt spid="560131">
                                            <p:txEl>
                                              <p:pRg st="9" end="9"/>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560131">
                                            <p:txEl>
                                              <p:pRg st="10" end="10"/>
                                            </p:txEl>
                                          </p:spTgt>
                                        </p:tgtEl>
                                        <p:attrNameLst>
                                          <p:attrName>style.visibility</p:attrName>
                                        </p:attrNameLst>
                                      </p:cBhvr>
                                      <p:to>
                                        <p:strVal val="visible"/>
                                      </p:to>
                                    </p:set>
                                    <p:animEffect transition="in" filter="blinds(horizontal)">
                                      <p:cBhvr>
                                        <p:cTn id="36" dur="500"/>
                                        <p:tgtEl>
                                          <p:spTgt spid="560131">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60131">
                                            <p:txEl>
                                              <p:pRg st="11" end="11"/>
                                            </p:txEl>
                                          </p:spTgt>
                                        </p:tgtEl>
                                        <p:attrNameLst>
                                          <p:attrName>style.visibility</p:attrName>
                                        </p:attrNameLst>
                                      </p:cBhvr>
                                      <p:to>
                                        <p:strVal val="visible"/>
                                      </p:to>
                                    </p:set>
                                    <p:animEffect transition="in" filter="blinds(horizontal)">
                                      <p:cBhvr>
                                        <p:cTn id="39" dur="500"/>
                                        <p:tgtEl>
                                          <p:spTgt spid="560131">
                                            <p:txEl>
                                              <p:pRg st="11" end="1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560131">
                                            <p:txEl>
                                              <p:pRg st="12" end="12"/>
                                            </p:txEl>
                                          </p:spTgt>
                                        </p:tgtEl>
                                        <p:attrNameLst>
                                          <p:attrName>style.visibility</p:attrName>
                                        </p:attrNameLst>
                                      </p:cBhvr>
                                      <p:to>
                                        <p:strVal val="visible"/>
                                      </p:to>
                                    </p:set>
                                    <p:animEffect transition="in" filter="blinds(horizontal)">
                                      <p:cBhvr>
                                        <p:cTn id="44" dur="500"/>
                                        <p:tgtEl>
                                          <p:spTgt spid="5601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19" name="Line 8"/>
          <p:cNvSpPr>
            <a:spLocks noChangeShapeType="1"/>
          </p:cNvSpPr>
          <p:nvPr/>
        </p:nvSpPr>
        <p:spPr bwMode="auto">
          <a:xfrm>
            <a:off x="1689100" y="3111500"/>
            <a:ext cx="578961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5017" name="Rectangle 9"/>
          <p:cNvSpPr>
            <a:spLocks noChangeArrowheads="1"/>
          </p:cNvSpPr>
          <p:nvPr/>
        </p:nvSpPr>
        <p:spPr bwMode="auto">
          <a:xfrm>
            <a:off x="249238" y="2643188"/>
            <a:ext cx="1447800" cy="885825"/>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pPr>
              <a:defRPr/>
            </a:pPr>
            <a:endParaRPr lang="zh-CN" altLang="en-US"/>
          </a:p>
        </p:txBody>
      </p:sp>
      <p:sp>
        <p:nvSpPr>
          <p:cNvPr id="9221" name="Freeform 10"/>
          <p:cNvSpPr>
            <a:spLocks/>
          </p:cNvSpPr>
          <p:nvPr/>
        </p:nvSpPr>
        <p:spPr bwMode="auto">
          <a:xfrm>
            <a:off x="1044575" y="2936875"/>
            <a:ext cx="655638" cy="165100"/>
          </a:xfrm>
          <a:custGeom>
            <a:avLst/>
            <a:gdLst>
              <a:gd name="T0" fmla="*/ 0 w 382"/>
              <a:gd name="T1" fmla="*/ 0 h 277"/>
              <a:gd name="T2" fmla="*/ 2147483647 w 382"/>
              <a:gd name="T3" fmla="*/ 0 h 277"/>
              <a:gd name="T4" fmla="*/ 2147483647 w 382"/>
              <a:gd name="T5" fmla="*/ 2147483647 h 277"/>
              <a:gd name="T6" fmla="*/ 2147483647 w 382"/>
              <a:gd name="T7" fmla="*/ 2147483647 h 277"/>
              <a:gd name="T8" fmla="*/ 2147483647 w 382"/>
              <a:gd name="T9" fmla="*/ 2147483647 h 277"/>
              <a:gd name="T10" fmla="*/ 2147483647 w 382"/>
              <a:gd name="T11" fmla="*/ 2147483647 h 277"/>
              <a:gd name="T12" fmla="*/ 2147483647 w 382"/>
              <a:gd name="T13" fmla="*/ 2147483647 h 277"/>
              <a:gd name="T14" fmla="*/ 2147483647 w 382"/>
              <a:gd name="T15" fmla="*/ 2147483647 h 277"/>
              <a:gd name="T16" fmla="*/ 2147483647 w 382"/>
              <a:gd name="T17" fmla="*/ 2147483647 h 277"/>
              <a:gd name="T18" fmla="*/ 2147483647 w 382"/>
              <a:gd name="T19" fmla="*/ 2147483647 h 277"/>
              <a:gd name="T20" fmla="*/ 2147483647 w 382"/>
              <a:gd name="T21" fmla="*/ 2147483647 h 277"/>
              <a:gd name="T22" fmla="*/ 2147483647 w 382"/>
              <a:gd name="T23" fmla="*/ 2147483647 h 277"/>
              <a:gd name="T24" fmla="*/ 2147483647 w 382"/>
              <a:gd name="T25" fmla="*/ 2147483647 h 277"/>
              <a:gd name="T26" fmla="*/ 2147483647 w 382"/>
              <a:gd name="T27" fmla="*/ 2147483647 h 277"/>
              <a:gd name="T28" fmla="*/ 2147483647 w 382"/>
              <a:gd name="T29" fmla="*/ 2147483647 h 277"/>
              <a:gd name="T30" fmla="*/ 2147483647 w 382"/>
              <a:gd name="T31" fmla="*/ 2147483647 h 277"/>
              <a:gd name="T32" fmla="*/ 2147483647 w 382"/>
              <a:gd name="T33" fmla="*/ 2147483647 h 277"/>
              <a:gd name="T34" fmla="*/ 2147483647 w 382"/>
              <a:gd name="T35" fmla="*/ 2147483647 h 277"/>
              <a:gd name="T36" fmla="*/ 2147483647 w 382"/>
              <a:gd name="T37" fmla="*/ 2147483647 h 277"/>
              <a:gd name="T38" fmla="*/ 2147483647 w 382"/>
              <a:gd name="T39" fmla="*/ 2147483647 h 277"/>
              <a:gd name="T40" fmla="*/ 2147483647 w 382"/>
              <a:gd name="T41" fmla="*/ 2147483647 h 277"/>
              <a:gd name="T42" fmla="*/ 2147483647 w 382"/>
              <a:gd name="T43" fmla="*/ 2147483647 h 277"/>
              <a:gd name="T44" fmla="*/ 2147483647 w 382"/>
              <a:gd name="T45" fmla="*/ 2147483647 h 277"/>
              <a:gd name="T46" fmla="*/ 2147483647 w 382"/>
              <a:gd name="T47" fmla="*/ 2147483647 h 277"/>
              <a:gd name="T48" fmla="*/ 2147483647 w 382"/>
              <a:gd name="T49" fmla="*/ 2147483647 h 277"/>
              <a:gd name="T50" fmla="*/ 2147483647 w 382"/>
              <a:gd name="T51" fmla="*/ 2147483647 h 277"/>
              <a:gd name="T52" fmla="*/ 2147483647 w 382"/>
              <a:gd name="T53" fmla="*/ 2147483647 h 277"/>
              <a:gd name="T54" fmla="*/ 2147483647 w 382"/>
              <a:gd name="T55" fmla="*/ 2147483647 h 277"/>
              <a:gd name="T56" fmla="*/ 2147483647 w 382"/>
              <a:gd name="T57" fmla="*/ 2147483647 h 277"/>
              <a:gd name="T58" fmla="*/ 2147483647 w 382"/>
              <a:gd name="T59" fmla="*/ 2147483647 h 277"/>
              <a:gd name="T60" fmla="*/ 2147483647 w 382"/>
              <a:gd name="T61" fmla="*/ 2147483647 h 277"/>
              <a:gd name="T62" fmla="*/ 2147483647 w 382"/>
              <a:gd name="T63" fmla="*/ 2147483647 h 277"/>
              <a:gd name="T64" fmla="*/ 2147483647 w 382"/>
              <a:gd name="T65" fmla="*/ 2147483647 h 277"/>
              <a:gd name="T66" fmla="*/ 2147483647 w 382"/>
              <a:gd name="T67" fmla="*/ 2147483647 h 277"/>
              <a:gd name="T68" fmla="*/ 2147483647 w 382"/>
              <a:gd name="T69" fmla="*/ 2147483647 h 277"/>
              <a:gd name="T70" fmla="*/ 2147483647 w 382"/>
              <a:gd name="T71" fmla="*/ 2147483647 h 277"/>
              <a:gd name="T72" fmla="*/ 2147483647 w 382"/>
              <a:gd name="T73" fmla="*/ 2147483647 h 277"/>
              <a:gd name="T74" fmla="*/ 2147483647 w 382"/>
              <a:gd name="T75" fmla="*/ 2147483647 h 277"/>
              <a:gd name="T76" fmla="*/ 2147483647 w 382"/>
              <a:gd name="T77" fmla="*/ 2147483647 h 277"/>
              <a:gd name="T78" fmla="*/ 2147483647 w 382"/>
              <a:gd name="T79" fmla="*/ 2147483647 h 277"/>
              <a:gd name="T80" fmla="*/ 2147483647 w 382"/>
              <a:gd name="T81" fmla="*/ 2147483647 h 277"/>
              <a:gd name="T82" fmla="*/ 2147483647 w 382"/>
              <a:gd name="T83" fmla="*/ 2147483647 h 277"/>
              <a:gd name="T84" fmla="*/ 2147483647 w 382"/>
              <a:gd name="T85" fmla="*/ 2147483647 h 277"/>
              <a:gd name="T86" fmla="*/ 2147483647 w 382"/>
              <a:gd name="T87" fmla="*/ 2147483647 h 277"/>
              <a:gd name="T88" fmla="*/ 2147483647 w 382"/>
              <a:gd name="T89" fmla="*/ 2147483647 h 277"/>
              <a:gd name="T90" fmla="*/ 2147483647 w 382"/>
              <a:gd name="T91" fmla="*/ 2147483647 h 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2"/>
              <a:gd name="T139" fmla="*/ 0 h 277"/>
              <a:gd name="T140" fmla="*/ 382 w 382"/>
              <a:gd name="T141" fmla="*/ 277 h 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22" name="Freeform 11"/>
          <p:cNvSpPr>
            <a:spLocks/>
          </p:cNvSpPr>
          <p:nvPr/>
        </p:nvSpPr>
        <p:spPr bwMode="auto">
          <a:xfrm>
            <a:off x="982663" y="3124200"/>
            <a:ext cx="712787" cy="184150"/>
          </a:xfrm>
          <a:custGeom>
            <a:avLst/>
            <a:gdLst>
              <a:gd name="T0" fmla="*/ 0 w 334"/>
              <a:gd name="T1" fmla="*/ 2147483647 h 244"/>
              <a:gd name="T2" fmla="*/ 2147483647 w 334"/>
              <a:gd name="T3" fmla="*/ 2147483647 h 244"/>
              <a:gd name="T4" fmla="*/ 2147483647 w 334"/>
              <a:gd name="T5" fmla="*/ 2147483647 h 244"/>
              <a:gd name="T6" fmla="*/ 2147483647 w 334"/>
              <a:gd name="T7" fmla="*/ 2147483647 h 244"/>
              <a:gd name="T8" fmla="*/ 2147483647 w 334"/>
              <a:gd name="T9" fmla="*/ 2147483647 h 244"/>
              <a:gd name="T10" fmla="*/ 2147483647 w 334"/>
              <a:gd name="T11" fmla="*/ 2147483647 h 244"/>
              <a:gd name="T12" fmla="*/ 2147483647 w 334"/>
              <a:gd name="T13" fmla="*/ 2147483647 h 244"/>
              <a:gd name="T14" fmla="*/ 2147483647 w 334"/>
              <a:gd name="T15" fmla="*/ 2147483647 h 244"/>
              <a:gd name="T16" fmla="*/ 2147483647 w 334"/>
              <a:gd name="T17" fmla="*/ 2147483647 h 244"/>
              <a:gd name="T18" fmla="*/ 2147483647 w 334"/>
              <a:gd name="T19" fmla="*/ 2147483647 h 244"/>
              <a:gd name="T20" fmla="*/ 2147483647 w 334"/>
              <a:gd name="T21" fmla="*/ 2147483647 h 244"/>
              <a:gd name="T22" fmla="*/ 2147483647 w 334"/>
              <a:gd name="T23" fmla="*/ 2147483647 h 244"/>
              <a:gd name="T24" fmla="*/ 2147483647 w 334"/>
              <a:gd name="T25" fmla="*/ 2147483647 h 244"/>
              <a:gd name="T26" fmla="*/ 2147483647 w 334"/>
              <a:gd name="T27" fmla="*/ 2147483647 h 244"/>
              <a:gd name="T28" fmla="*/ 2147483647 w 334"/>
              <a:gd name="T29" fmla="*/ 2147483647 h 244"/>
              <a:gd name="T30" fmla="*/ 2147483647 w 334"/>
              <a:gd name="T31" fmla="*/ 2147483647 h 244"/>
              <a:gd name="T32" fmla="*/ 2147483647 w 334"/>
              <a:gd name="T33" fmla="*/ 2147483647 h 244"/>
              <a:gd name="T34" fmla="*/ 2147483647 w 334"/>
              <a:gd name="T35" fmla="*/ 2147483647 h 244"/>
              <a:gd name="T36" fmla="*/ 2147483647 w 334"/>
              <a:gd name="T37" fmla="*/ 2147483647 h 244"/>
              <a:gd name="T38" fmla="*/ 2147483647 w 334"/>
              <a:gd name="T39" fmla="*/ 2147483647 h 244"/>
              <a:gd name="T40" fmla="*/ 2147483647 w 334"/>
              <a:gd name="T41" fmla="*/ 2147483647 h 244"/>
              <a:gd name="T42" fmla="*/ 2147483647 w 334"/>
              <a:gd name="T43" fmla="*/ 2147483647 h 244"/>
              <a:gd name="T44" fmla="*/ 2147483647 w 334"/>
              <a:gd name="T45" fmla="*/ 2147483647 h 244"/>
              <a:gd name="T46" fmla="*/ 2147483647 w 334"/>
              <a:gd name="T47" fmla="*/ 2147483647 h 244"/>
              <a:gd name="T48" fmla="*/ 2147483647 w 334"/>
              <a:gd name="T49" fmla="*/ 2147483647 h 244"/>
              <a:gd name="T50" fmla="*/ 2147483647 w 334"/>
              <a:gd name="T51" fmla="*/ 2147483647 h 244"/>
              <a:gd name="T52" fmla="*/ 2147483647 w 334"/>
              <a:gd name="T53" fmla="*/ 2147483647 h 244"/>
              <a:gd name="T54" fmla="*/ 2147483647 w 334"/>
              <a:gd name="T55" fmla="*/ 2147483647 h 244"/>
              <a:gd name="T56" fmla="*/ 2147483647 w 334"/>
              <a:gd name="T57" fmla="*/ 2147483647 h 244"/>
              <a:gd name="T58" fmla="*/ 2147483647 w 334"/>
              <a:gd name="T59" fmla="*/ 2147483647 h 244"/>
              <a:gd name="T60" fmla="*/ 2147483647 w 334"/>
              <a:gd name="T61" fmla="*/ 2147483647 h 244"/>
              <a:gd name="T62" fmla="*/ 2147483647 w 334"/>
              <a:gd name="T63" fmla="*/ 2147483647 h 244"/>
              <a:gd name="T64" fmla="*/ 2147483647 w 334"/>
              <a:gd name="T65" fmla="*/ 2147483647 h 244"/>
              <a:gd name="T66" fmla="*/ 2147483647 w 334"/>
              <a:gd name="T67" fmla="*/ 2147483647 h 244"/>
              <a:gd name="T68" fmla="*/ 2147483647 w 334"/>
              <a:gd name="T69" fmla="*/ 2147483647 h 244"/>
              <a:gd name="T70" fmla="*/ 2147483647 w 334"/>
              <a:gd name="T71" fmla="*/ 2147483647 h 244"/>
              <a:gd name="T72" fmla="*/ 2147483647 w 334"/>
              <a:gd name="T73" fmla="*/ 2147483647 h 244"/>
              <a:gd name="T74" fmla="*/ 2147483647 w 334"/>
              <a:gd name="T75" fmla="*/ 2147483647 h 244"/>
              <a:gd name="T76" fmla="*/ 2147483647 w 334"/>
              <a:gd name="T77" fmla="*/ 2147483647 h 244"/>
              <a:gd name="T78" fmla="*/ 2147483647 w 334"/>
              <a:gd name="T79" fmla="*/ 0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
              <a:gd name="T121" fmla="*/ 0 h 244"/>
              <a:gd name="T122" fmla="*/ 334 w 33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23" name="Rectangle 12"/>
          <p:cNvSpPr>
            <a:spLocks noChangeArrowheads="1"/>
          </p:cNvSpPr>
          <p:nvPr/>
        </p:nvSpPr>
        <p:spPr bwMode="auto">
          <a:xfrm>
            <a:off x="250825" y="2276475"/>
            <a:ext cx="1366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用户主机</a:t>
            </a:r>
            <a:r>
              <a:rPr lang="en-US" altLang="zh-CN" sz="2000">
                <a:latin typeface="Arial" panose="020B0604020202020204" pitchFamily="34" charset="0"/>
                <a:ea typeface="黑体" panose="02010609060101010101" pitchFamily="49" charset="-122"/>
              </a:rPr>
              <a:t>A</a:t>
            </a:r>
          </a:p>
        </p:txBody>
      </p:sp>
      <p:sp>
        <p:nvSpPr>
          <p:cNvPr id="9224" name="Rectangle 13"/>
          <p:cNvSpPr>
            <a:spLocks noChangeArrowheads="1"/>
          </p:cNvSpPr>
          <p:nvPr/>
        </p:nvSpPr>
        <p:spPr bwMode="auto">
          <a:xfrm>
            <a:off x="7524750" y="2276475"/>
            <a:ext cx="1366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用户主机</a:t>
            </a:r>
            <a:r>
              <a:rPr lang="en-US" altLang="zh-CN" sz="2000">
                <a:latin typeface="Arial" panose="020B0604020202020204" pitchFamily="34" charset="0"/>
                <a:ea typeface="黑体" panose="02010609060101010101" pitchFamily="49" charset="-122"/>
              </a:rPr>
              <a:t>B</a:t>
            </a:r>
          </a:p>
        </p:txBody>
      </p:sp>
      <p:sp>
        <p:nvSpPr>
          <p:cNvPr id="9225" name="Rectangle 14"/>
          <p:cNvSpPr>
            <a:spLocks noChangeArrowheads="1"/>
          </p:cNvSpPr>
          <p:nvPr/>
        </p:nvSpPr>
        <p:spPr bwMode="auto">
          <a:xfrm>
            <a:off x="3016250" y="2555875"/>
            <a:ext cx="1155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路由器 </a:t>
            </a:r>
            <a:r>
              <a:rPr lang="en-US" altLang="zh-CN" sz="2000">
                <a:latin typeface="Arial" panose="020B0604020202020204" pitchFamily="34" charset="0"/>
                <a:ea typeface="黑体" panose="02010609060101010101" pitchFamily="49" charset="-122"/>
              </a:rPr>
              <a:t>1</a:t>
            </a:r>
          </a:p>
        </p:txBody>
      </p:sp>
      <p:pic>
        <p:nvPicPr>
          <p:cNvPr id="9226" name="Picture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038" y="2903538"/>
            <a:ext cx="723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9227" name="Rectangle 16"/>
          <p:cNvSpPr>
            <a:spLocks noChangeArrowheads="1"/>
          </p:cNvSpPr>
          <p:nvPr/>
        </p:nvSpPr>
        <p:spPr bwMode="auto">
          <a:xfrm>
            <a:off x="5222875" y="2555875"/>
            <a:ext cx="1155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路由器 </a:t>
            </a:r>
            <a:r>
              <a:rPr lang="en-US" altLang="zh-CN" sz="2000">
                <a:latin typeface="Arial" panose="020B0604020202020204" pitchFamily="34" charset="0"/>
                <a:ea typeface="黑体" panose="02010609060101010101" pitchFamily="49" charset="-122"/>
              </a:rPr>
              <a:t>2</a:t>
            </a:r>
          </a:p>
        </p:txBody>
      </p:sp>
      <p:sp>
        <p:nvSpPr>
          <p:cNvPr id="9228" name="Oval 17"/>
          <p:cNvSpPr>
            <a:spLocks noChangeArrowheads="1"/>
          </p:cNvSpPr>
          <p:nvPr/>
        </p:nvSpPr>
        <p:spPr bwMode="auto">
          <a:xfrm>
            <a:off x="503238" y="2752725"/>
            <a:ext cx="631825" cy="314325"/>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29" name="Rectangle 18"/>
          <p:cNvSpPr>
            <a:spLocks noChangeArrowheads="1"/>
          </p:cNvSpPr>
          <p:nvPr/>
        </p:nvSpPr>
        <p:spPr bwMode="auto">
          <a:xfrm>
            <a:off x="547688" y="2701925"/>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1</a:t>
            </a:r>
            <a:endParaRPr lang="en-US" altLang="zh-CN" sz="2000">
              <a:solidFill>
                <a:srgbClr val="333399"/>
              </a:solidFill>
              <a:latin typeface="Arial" panose="020B0604020202020204" pitchFamily="34" charset="0"/>
              <a:ea typeface="黑体" panose="02010609060101010101" pitchFamily="49" charset="-122"/>
            </a:endParaRPr>
          </a:p>
        </p:txBody>
      </p:sp>
      <p:pic>
        <p:nvPicPr>
          <p:cNvPr id="9230"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888" y="2816225"/>
            <a:ext cx="9048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Rectangle 20"/>
          <p:cNvSpPr>
            <a:spLocks noChangeArrowheads="1"/>
          </p:cNvSpPr>
          <p:nvPr/>
        </p:nvSpPr>
        <p:spPr bwMode="auto">
          <a:xfrm>
            <a:off x="6408738" y="2897188"/>
            <a:ext cx="7667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LAN</a:t>
            </a:r>
            <a:r>
              <a:rPr lang="en-US" altLang="zh-CN" sz="2000" baseline="-25000">
                <a:solidFill>
                  <a:srgbClr val="333399"/>
                </a:solidFill>
                <a:latin typeface="Arial" panose="020B0604020202020204" pitchFamily="34" charset="0"/>
                <a:ea typeface="黑体" panose="02010609060101010101" pitchFamily="49" charset="-122"/>
              </a:rPr>
              <a:t>2</a:t>
            </a:r>
            <a:endParaRPr lang="en-US" altLang="zh-CN" sz="2000">
              <a:solidFill>
                <a:srgbClr val="333399"/>
              </a:solidFill>
              <a:latin typeface="Arial" panose="020B0604020202020204" pitchFamily="34" charset="0"/>
              <a:ea typeface="黑体" panose="02010609060101010101" pitchFamily="49" charset="-122"/>
            </a:endParaRPr>
          </a:p>
        </p:txBody>
      </p:sp>
      <p:pic>
        <p:nvPicPr>
          <p:cNvPr id="9232"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213" y="2816225"/>
            <a:ext cx="9890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Rectangle 22"/>
          <p:cNvSpPr>
            <a:spLocks noChangeArrowheads="1"/>
          </p:cNvSpPr>
          <p:nvPr/>
        </p:nvSpPr>
        <p:spPr bwMode="auto">
          <a:xfrm>
            <a:off x="4227513" y="2908300"/>
            <a:ext cx="774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WAN</a:t>
            </a:r>
          </a:p>
        </p:txBody>
      </p:sp>
      <p:sp>
        <p:nvSpPr>
          <p:cNvPr id="9234" name="Oval 23"/>
          <p:cNvSpPr>
            <a:spLocks noChangeArrowheads="1"/>
          </p:cNvSpPr>
          <p:nvPr/>
        </p:nvSpPr>
        <p:spPr bwMode="auto">
          <a:xfrm>
            <a:off x="1620838" y="3036888"/>
            <a:ext cx="153987" cy="138112"/>
          </a:xfrm>
          <a:prstGeom prst="ellipse">
            <a:avLst/>
          </a:prstGeom>
          <a:solidFill>
            <a:schemeClr val="bg1"/>
          </a:solidFill>
          <a:ln w="28575">
            <a:solidFill>
              <a:srgbClr val="333399"/>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35" name="Oval 24"/>
          <p:cNvSpPr>
            <a:spLocks noChangeArrowheads="1"/>
          </p:cNvSpPr>
          <p:nvPr/>
        </p:nvSpPr>
        <p:spPr bwMode="auto">
          <a:xfrm>
            <a:off x="487363" y="3122613"/>
            <a:ext cx="633412" cy="314325"/>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36" name="Rectangle 25"/>
          <p:cNvSpPr>
            <a:spLocks noChangeArrowheads="1"/>
          </p:cNvSpPr>
          <p:nvPr/>
        </p:nvSpPr>
        <p:spPr bwMode="auto">
          <a:xfrm>
            <a:off x="506413" y="3071813"/>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2</a:t>
            </a:r>
            <a:endParaRPr lang="en-US" altLang="zh-CN" sz="2000">
              <a:solidFill>
                <a:srgbClr val="333399"/>
              </a:solidFill>
              <a:latin typeface="Arial" panose="020B0604020202020204" pitchFamily="34" charset="0"/>
              <a:ea typeface="黑体" panose="02010609060101010101" pitchFamily="49" charset="-122"/>
            </a:endParaRPr>
          </a:p>
        </p:txBody>
      </p:sp>
      <p:sp>
        <p:nvSpPr>
          <p:cNvPr id="555034" name="Rectangle 26"/>
          <p:cNvSpPr>
            <a:spLocks noChangeArrowheads="1"/>
          </p:cNvSpPr>
          <p:nvPr/>
        </p:nvSpPr>
        <p:spPr bwMode="auto">
          <a:xfrm flipH="1">
            <a:off x="7493000" y="2643188"/>
            <a:ext cx="1447800" cy="885825"/>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pPr>
              <a:defRPr/>
            </a:pPr>
            <a:endParaRPr lang="zh-CN" altLang="en-US"/>
          </a:p>
        </p:txBody>
      </p:sp>
      <p:sp>
        <p:nvSpPr>
          <p:cNvPr id="9238" name="Freeform 27"/>
          <p:cNvSpPr>
            <a:spLocks/>
          </p:cNvSpPr>
          <p:nvPr/>
        </p:nvSpPr>
        <p:spPr bwMode="auto">
          <a:xfrm flipH="1">
            <a:off x="7493000" y="2936875"/>
            <a:ext cx="655638" cy="165100"/>
          </a:xfrm>
          <a:custGeom>
            <a:avLst/>
            <a:gdLst>
              <a:gd name="T0" fmla="*/ 0 w 382"/>
              <a:gd name="T1" fmla="*/ 0 h 277"/>
              <a:gd name="T2" fmla="*/ 2147483647 w 382"/>
              <a:gd name="T3" fmla="*/ 0 h 277"/>
              <a:gd name="T4" fmla="*/ 2147483647 w 382"/>
              <a:gd name="T5" fmla="*/ 2147483647 h 277"/>
              <a:gd name="T6" fmla="*/ 2147483647 w 382"/>
              <a:gd name="T7" fmla="*/ 2147483647 h 277"/>
              <a:gd name="T8" fmla="*/ 2147483647 w 382"/>
              <a:gd name="T9" fmla="*/ 2147483647 h 277"/>
              <a:gd name="T10" fmla="*/ 2147483647 w 382"/>
              <a:gd name="T11" fmla="*/ 2147483647 h 277"/>
              <a:gd name="T12" fmla="*/ 2147483647 w 382"/>
              <a:gd name="T13" fmla="*/ 2147483647 h 277"/>
              <a:gd name="T14" fmla="*/ 2147483647 w 382"/>
              <a:gd name="T15" fmla="*/ 2147483647 h 277"/>
              <a:gd name="T16" fmla="*/ 2147483647 w 382"/>
              <a:gd name="T17" fmla="*/ 2147483647 h 277"/>
              <a:gd name="T18" fmla="*/ 2147483647 w 382"/>
              <a:gd name="T19" fmla="*/ 2147483647 h 277"/>
              <a:gd name="T20" fmla="*/ 2147483647 w 382"/>
              <a:gd name="T21" fmla="*/ 2147483647 h 277"/>
              <a:gd name="T22" fmla="*/ 2147483647 w 382"/>
              <a:gd name="T23" fmla="*/ 2147483647 h 277"/>
              <a:gd name="T24" fmla="*/ 2147483647 w 382"/>
              <a:gd name="T25" fmla="*/ 2147483647 h 277"/>
              <a:gd name="T26" fmla="*/ 2147483647 w 382"/>
              <a:gd name="T27" fmla="*/ 2147483647 h 277"/>
              <a:gd name="T28" fmla="*/ 2147483647 w 382"/>
              <a:gd name="T29" fmla="*/ 2147483647 h 277"/>
              <a:gd name="T30" fmla="*/ 2147483647 w 382"/>
              <a:gd name="T31" fmla="*/ 2147483647 h 277"/>
              <a:gd name="T32" fmla="*/ 2147483647 w 382"/>
              <a:gd name="T33" fmla="*/ 2147483647 h 277"/>
              <a:gd name="T34" fmla="*/ 2147483647 w 382"/>
              <a:gd name="T35" fmla="*/ 2147483647 h 277"/>
              <a:gd name="T36" fmla="*/ 2147483647 w 382"/>
              <a:gd name="T37" fmla="*/ 2147483647 h 277"/>
              <a:gd name="T38" fmla="*/ 2147483647 w 382"/>
              <a:gd name="T39" fmla="*/ 2147483647 h 277"/>
              <a:gd name="T40" fmla="*/ 2147483647 w 382"/>
              <a:gd name="T41" fmla="*/ 2147483647 h 277"/>
              <a:gd name="T42" fmla="*/ 2147483647 w 382"/>
              <a:gd name="T43" fmla="*/ 2147483647 h 277"/>
              <a:gd name="T44" fmla="*/ 2147483647 w 382"/>
              <a:gd name="T45" fmla="*/ 2147483647 h 277"/>
              <a:gd name="T46" fmla="*/ 2147483647 w 382"/>
              <a:gd name="T47" fmla="*/ 2147483647 h 277"/>
              <a:gd name="T48" fmla="*/ 2147483647 w 382"/>
              <a:gd name="T49" fmla="*/ 2147483647 h 277"/>
              <a:gd name="T50" fmla="*/ 2147483647 w 382"/>
              <a:gd name="T51" fmla="*/ 2147483647 h 277"/>
              <a:gd name="T52" fmla="*/ 2147483647 w 382"/>
              <a:gd name="T53" fmla="*/ 2147483647 h 277"/>
              <a:gd name="T54" fmla="*/ 2147483647 w 382"/>
              <a:gd name="T55" fmla="*/ 2147483647 h 277"/>
              <a:gd name="T56" fmla="*/ 2147483647 w 382"/>
              <a:gd name="T57" fmla="*/ 2147483647 h 277"/>
              <a:gd name="T58" fmla="*/ 2147483647 w 382"/>
              <a:gd name="T59" fmla="*/ 2147483647 h 277"/>
              <a:gd name="T60" fmla="*/ 2147483647 w 382"/>
              <a:gd name="T61" fmla="*/ 2147483647 h 277"/>
              <a:gd name="T62" fmla="*/ 2147483647 w 382"/>
              <a:gd name="T63" fmla="*/ 2147483647 h 277"/>
              <a:gd name="T64" fmla="*/ 2147483647 w 382"/>
              <a:gd name="T65" fmla="*/ 2147483647 h 277"/>
              <a:gd name="T66" fmla="*/ 2147483647 w 382"/>
              <a:gd name="T67" fmla="*/ 2147483647 h 277"/>
              <a:gd name="T68" fmla="*/ 2147483647 w 382"/>
              <a:gd name="T69" fmla="*/ 2147483647 h 277"/>
              <a:gd name="T70" fmla="*/ 2147483647 w 382"/>
              <a:gd name="T71" fmla="*/ 2147483647 h 277"/>
              <a:gd name="T72" fmla="*/ 2147483647 w 382"/>
              <a:gd name="T73" fmla="*/ 2147483647 h 277"/>
              <a:gd name="T74" fmla="*/ 2147483647 w 382"/>
              <a:gd name="T75" fmla="*/ 2147483647 h 277"/>
              <a:gd name="T76" fmla="*/ 2147483647 w 382"/>
              <a:gd name="T77" fmla="*/ 2147483647 h 277"/>
              <a:gd name="T78" fmla="*/ 2147483647 w 382"/>
              <a:gd name="T79" fmla="*/ 2147483647 h 277"/>
              <a:gd name="T80" fmla="*/ 2147483647 w 382"/>
              <a:gd name="T81" fmla="*/ 2147483647 h 277"/>
              <a:gd name="T82" fmla="*/ 2147483647 w 382"/>
              <a:gd name="T83" fmla="*/ 2147483647 h 277"/>
              <a:gd name="T84" fmla="*/ 2147483647 w 382"/>
              <a:gd name="T85" fmla="*/ 2147483647 h 277"/>
              <a:gd name="T86" fmla="*/ 2147483647 w 382"/>
              <a:gd name="T87" fmla="*/ 2147483647 h 277"/>
              <a:gd name="T88" fmla="*/ 2147483647 w 382"/>
              <a:gd name="T89" fmla="*/ 2147483647 h 277"/>
              <a:gd name="T90" fmla="*/ 2147483647 w 382"/>
              <a:gd name="T91" fmla="*/ 2147483647 h 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2"/>
              <a:gd name="T139" fmla="*/ 0 h 277"/>
              <a:gd name="T140" fmla="*/ 382 w 382"/>
              <a:gd name="T141" fmla="*/ 277 h 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39" name="Freeform 28"/>
          <p:cNvSpPr>
            <a:spLocks/>
          </p:cNvSpPr>
          <p:nvPr/>
        </p:nvSpPr>
        <p:spPr bwMode="auto">
          <a:xfrm flipH="1">
            <a:off x="7493000" y="3124200"/>
            <a:ext cx="711200" cy="184150"/>
          </a:xfrm>
          <a:custGeom>
            <a:avLst/>
            <a:gdLst>
              <a:gd name="T0" fmla="*/ 0 w 334"/>
              <a:gd name="T1" fmla="*/ 2147483647 h 244"/>
              <a:gd name="T2" fmla="*/ 2147483647 w 334"/>
              <a:gd name="T3" fmla="*/ 2147483647 h 244"/>
              <a:gd name="T4" fmla="*/ 2147483647 w 334"/>
              <a:gd name="T5" fmla="*/ 2147483647 h 244"/>
              <a:gd name="T6" fmla="*/ 2147483647 w 334"/>
              <a:gd name="T7" fmla="*/ 2147483647 h 244"/>
              <a:gd name="T8" fmla="*/ 2147483647 w 334"/>
              <a:gd name="T9" fmla="*/ 2147483647 h 244"/>
              <a:gd name="T10" fmla="*/ 2147483647 w 334"/>
              <a:gd name="T11" fmla="*/ 2147483647 h 244"/>
              <a:gd name="T12" fmla="*/ 2147483647 w 334"/>
              <a:gd name="T13" fmla="*/ 2147483647 h 244"/>
              <a:gd name="T14" fmla="*/ 2147483647 w 334"/>
              <a:gd name="T15" fmla="*/ 2147483647 h 244"/>
              <a:gd name="T16" fmla="*/ 2147483647 w 334"/>
              <a:gd name="T17" fmla="*/ 2147483647 h 244"/>
              <a:gd name="T18" fmla="*/ 2147483647 w 334"/>
              <a:gd name="T19" fmla="*/ 2147483647 h 244"/>
              <a:gd name="T20" fmla="*/ 2147483647 w 334"/>
              <a:gd name="T21" fmla="*/ 2147483647 h 244"/>
              <a:gd name="T22" fmla="*/ 2147483647 w 334"/>
              <a:gd name="T23" fmla="*/ 2147483647 h 244"/>
              <a:gd name="T24" fmla="*/ 2147483647 w 334"/>
              <a:gd name="T25" fmla="*/ 2147483647 h 244"/>
              <a:gd name="T26" fmla="*/ 2147483647 w 334"/>
              <a:gd name="T27" fmla="*/ 2147483647 h 244"/>
              <a:gd name="T28" fmla="*/ 2147483647 w 334"/>
              <a:gd name="T29" fmla="*/ 2147483647 h 244"/>
              <a:gd name="T30" fmla="*/ 2147483647 w 334"/>
              <a:gd name="T31" fmla="*/ 2147483647 h 244"/>
              <a:gd name="T32" fmla="*/ 2147483647 w 334"/>
              <a:gd name="T33" fmla="*/ 2147483647 h 244"/>
              <a:gd name="T34" fmla="*/ 2147483647 w 334"/>
              <a:gd name="T35" fmla="*/ 2147483647 h 244"/>
              <a:gd name="T36" fmla="*/ 2147483647 w 334"/>
              <a:gd name="T37" fmla="*/ 2147483647 h 244"/>
              <a:gd name="T38" fmla="*/ 2147483647 w 334"/>
              <a:gd name="T39" fmla="*/ 2147483647 h 244"/>
              <a:gd name="T40" fmla="*/ 2147483647 w 334"/>
              <a:gd name="T41" fmla="*/ 2147483647 h 244"/>
              <a:gd name="T42" fmla="*/ 2147483647 w 334"/>
              <a:gd name="T43" fmla="*/ 2147483647 h 244"/>
              <a:gd name="T44" fmla="*/ 2147483647 w 334"/>
              <a:gd name="T45" fmla="*/ 2147483647 h 244"/>
              <a:gd name="T46" fmla="*/ 2147483647 w 334"/>
              <a:gd name="T47" fmla="*/ 2147483647 h 244"/>
              <a:gd name="T48" fmla="*/ 2147483647 w 334"/>
              <a:gd name="T49" fmla="*/ 2147483647 h 244"/>
              <a:gd name="T50" fmla="*/ 2147483647 w 334"/>
              <a:gd name="T51" fmla="*/ 2147483647 h 244"/>
              <a:gd name="T52" fmla="*/ 2147483647 w 334"/>
              <a:gd name="T53" fmla="*/ 2147483647 h 244"/>
              <a:gd name="T54" fmla="*/ 2147483647 w 334"/>
              <a:gd name="T55" fmla="*/ 2147483647 h 244"/>
              <a:gd name="T56" fmla="*/ 2147483647 w 334"/>
              <a:gd name="T57" fmla="*/ 2147483647 h 244"/>
              <a:gd name="T58" fmla="*/ 2147483647 w 334"/>
              <a:gd name="T59" fmla="*/ 2147483647 h 244"/>
              <a:gd name="T60" fmla="*/ 2147483647 w 334"/>
              <a:gd name="T61" fmla="*/ 2147483647 h 244"/>
              <a:gd name="T62" fmla="*/ 2147483647 w 334"/>
              <a:gd name="T63" fmla="*/ 2147483647 h 244"/>
              <a:gd name="T64" fmla="*/ 2147483647 w 334"/>
              <a:gd name="T65" fmla="*/ 2147483647 h 244"/>
              <a:gd name="T66" fmla="*/ 2147483647 w 334"/>
              <a:gd name="T67" fmla="*/ 2147483647 h 244"/>
              <a:gd name="T68" fmla="*/ 2147483647 w 334"/>
              <a:gd name="T69" fmla="*/ 2147483647 h 244"/>
              <a:gd name="T70" fmla="*/ 2147483647 w 334"/>
              <a:gd name="T71" fmla="*/ 2147483647 h 244"/>
              <a:gd name="T72" fmla="*/ 2147483647 w 334"/>
              <a:gd name="T73" fmla="*/ 2147483647 h 244"/>
              <a:gd name="T74" fmla="*/ 2147483647 w 334"/>
              <a:gd name="T75" fmla="*/ 2147483647 h 244"/>
              <a:gd name="T76" fmla="*/ 2147483647 w 334"/>
              <a:gd name="T77" fmla="*/ 2147483647 h 244"/>
              <a:gd name="T78" fmla="*/ 2147483647 w 334"/>
              <a:gd name="T79" fmla="*/ 0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
              <a:gd name="T121" fmla="*/ 0 h 244"/>
              <a:gd name="T122" fmla="*/ 334 w 33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40" name="Oval 29"/>
          <p:cNvSpPr>
            <a:spLocks noChangeArrowheads="1"/>
          </p:cNvSpPr>
          <p:nvPr/>
        </p:nvSpPr>
        <p:spPr bwMode="auto">
          <a:xfrm flipH="1">
            <a:off x="7950200" y="2752725"/>
            <a:ext cx="631825" cy="314325"/>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41" name="Rectangle 30"/>
          <p:cNvSpPr>
            <a:spLocks noChangeArrowheads="1"/>
          </p:cNvSpPr>
          <p:nvPr/>
        </p:nvSpPr>
        <p:spPr bwMode="auto">
          <a:xfrm flipH="1">
            <a:off x="7961313" y="2701925"/>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3</a:t>
            </a:r>
            <a:endParaRPr lang="en-US" altLang="zh-CN" sz="2000">
              <a:solidFill>
                <a:srgbClr val="333399"/>
              </a:solidFill>
              <a:latin typeface="Arial" panose="020B0604020202020204" pitchFamily="34" charset="0"/>
              <a:ea typeface="黑体" panose="02010609060101010101" pitchFamily="49" charset="-122"/>
            </a:endParaRPr>
          </a:p>
        </p:txBody>
      </p:sp>
      <p:sp>
        <p:nvSpPr>
          <p:cNvPr id="9242" name="Oval 31"/>
          <p:cNvSpPr>
            <a:spLocks noChangeArrowheads="1"/>
          </p:cNvSpPr>
          <p:nvPr/>
        </p:nvSpPr>
        <p:spPr bwMode="auto">
          <a:xfrm flipH="1">
            <a:off x="7935913" y="3122613"/>
            <a:ext cx="631825" cy="314325"/>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43" name="Rectangle 32"/>
          <p:cNvSpPr>
            <a:spLocks noChangeArrowheads="1"/>
          </p:cNvSpPr>
          <p:nvPr/>
        </p:nvSpPr>
        <p:spPr bwMode="auto">
          <a:xfrm flipH="1">
            <a:off x="7961313" y="3086100"/>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4</a:t>
            </a:r>
            <a:endParaRPr lang="en-US" altLang="zh-CN" sz="2000">
              <a:solidFill>
                <a:srgbClr val="333399"/>
              </a:solidFill>
              <a:latin typeface="Arial" panose="020B0604020202020204" pitchFamily="34" charset="0"/>
              <a:ea typeface="黑体" panose="02010609060101010101" pitchFamily="49" charset="-122"/>
            </a:endParaRPr>
          </a:p>
        </p:txBody>
      </p:sp>
      <p:pic>
        <p:nvPicPr>
          <p:cNvPr id="9244" name="Picture 3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25" y="2816225"/>
            <a:ext cx="9064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5" name="Rectangle 34"/>
          <p:cNvSpPr>
            <a:spLocks noChangeArrowheads="1"/>
          </p:cNvSpPr>
          <p:nvPr/>
        </p:nvSpPr>
        <p:spPr bwMode="auto">
          <a:xfrm>
            <a:off x="2020888" y="2895600"/>
            <a:ext cx="7683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LAN</a:t>
            </a:r>
            <a:r>
              <a:rPr lang="en-US" altLang="zh-CN" sz="2000" baseline="-25000">
                <a:solidFill>
                  <a:srgbClr val="333399"/>
                </a:solidFill>
                <a:latin typeface="Arial" panose="020B0604020202020204" pitchFamily="34" charset="0"/>
                <a:ea typeface="黑体" panose="02010609060101010101" pitchFamily="49" charset="-122"/>
              </a:rPr>
              <a:t>1</a:t>
            </a:r>
            <a:endParaRPr lang="en-US" altLang="zh-CN" sz="2000">
              <a:solidFill>
                <a:srgbClr val="333399"/>
              </a:solidFill>
              <a:latin typeface="Arial" panose="020B0604020202020204" pitchFamily="34" charset="0"/>
              <a:ea typeface="黑体" panose="02010609060101010101" pitchFamily="49" charset="-122"/>
            </a:endParaRPr>
          </a:p>
        </p:txBody>
      </p:sp>
      <p:sp>
        <p:nvSpPr>
          <p:cNvPr id="9246" name="Rectangle 38"/>
          <p:cNvSpPr>
            <a:spLocks noChangeArrowheads="1"/>
          </p:cNvSpPr>
          <p:nvPr/>
        </p:nvSpPr>
        <p:spPr bwMode="auto">
          <a:xfrm>
            <a:off x="3454400" y="3500438"/>
            <a:ext cx="2268538" cy="393700"/>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运行和处理</a:t>
            </a:r>
            <a:r>
              <a:rPr lang="en-US" altLang="zh-CN" sz="2000">
                <a:latin typeface="Arial" panose="020B0604020202020204" pitchFamily="34" charset="0"/>
                <a:ea typeface="黑体" panose="02010609060101010101" pitchFamily="49" charset="-122"/>
              </a:rPr>
              <a:t>IP </a:t>
            </a:r>
            <a:r>
              <a:rPr lang="zh-CN" altLang="en-US" sz="2000">
                <a:latin typeface="Arial" panose="020B0604020202020204" pitchFamily="34" charset="0"/>
                <a:ea typeface="黑体" panose="02010609060101010101" pitchFamily="49" charset="-122"/>
              </a:rPr>
              <a:t>协议</a:t>
            </a:r>
          </a:p>
        </p:txBody>
      </p:sp>
      <p:pic>
        <p:nvPicPr>
          <p:cNvPr id="9247" name="Picture 4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938" y="2903538"/>
            <a:ext cx="723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9248" name="Oval 44"/>
          <p:cNvSpPr>
            <a:spLocks noChangeArrowheads="1"/>
          </p:cNvSpPr>
          <p:nvPr/>
        </p:nvSpPr>
        <p:spPr bwMode="auto">
          <a:xfrm flipH="1">
            <a:off x="7410450" y="3036888"/>
            <a:ext cx="152400" cy="138112"/>
          </a:xfrm>
          <a:prstGeom prst="ellipse">
            <a:avLst/>
          </a:prstGeom>
          <a:solidFill>
            <a:schemeClr val="bg1"/>
          </a:solidFill>
          <a:ln w="28575">
            <a:solidFill>
              <a:srgbClr val="333399"/>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9249" name="Line 88"/>
          <p:cNvSpPr>
            <a:spLocks noChangeShapeType="1"/>
          </p:cNvSpPr>
          <p:nvPr/>
        </p:nvSpPr>
        <p:spPr bwMode="auto">
          <a:xfrm>
            <a:off x="1763713" y="3284538"/>
            <a:ext cx="1655762" cy="360362"/>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250" name="Line 89"/>
          <p:cNvSpPr>
            <a:spLocks noChangeShapeType="1"/>
          </p:cNvSpPr>
          <p:nvPr/>
        </p:nvSpPr>
        <p:spPr bwMode="auto">
          <a:xfrm>
            <a:off x="3492500" y="3355975"/>
            <a:ext cx="574675" cy="144463"/>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251" name="Line 90"/>
          <p:cNvSpPr>
            <a:spLocks noChangeShapeType="1"/>
          </p:cNvSpPr>
          <p:nvPr/>
        </p:nvSpPr>
        <p:spPr bwMode="auto">
          <a:xfrm flipH="1">
            <a:off x="5076825" y="3355975"/>
            <a:ext cx="503238" cy="144463"/>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252" name="Line 91"/>
          <p:cNvSpPr>
            <a:spLocks noChangeShapeType="1"/>
          </p:cNvSpPr>
          <p:nvPr/>
        </p:nvSpPr>
        <p:spPr bwMode="auto">
          <a:xfrm flipH="1">
            <a:off x="5724525" y="3211513"/>
            <a:ext cx="1727200" cy="433387"/>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253" name="Line 92"/>
          <p:cNvSpPr>
            <a:spLocks noChangeShapeType="1"/>
          </p:cNvSpPr>
          <p:nvPr/>
        </p:nvSpPr>
        <p:spPr bwMode="auto">
          <a:xfrm>
            <a:off x="900113" y="3571875"/>
            <a:ext cx="2159000" cy="647700"/>
          </a:xfrm>
          <a:prstGeom prst="line">
            <a:avLst/>
          </a:prstGeom>
          <a:noFill/>
          <a:ln w="28575">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254" name="Line 93"/>
          <p:cNvSpPr>
            <a:spLocks noChangeShapeType="1"/>
          </p:cNvSpPr>
          <p:nvPr/>
        </p:nvSpPr>
        <p:spPr bwMode="auto">
          <a:xfrm flipH="1">
            <a:off x="6300788" y="3571875"/>
            <a:ext cx="1943100" cy="647700"/>
          </a:xfrm>
          <a:prstGeom prst="line">
            <a:avLst/>
          </a:prstGeom>
          <a:noFill/>
          <a:ln w="28575">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9255" name="Rectangle 38"/>
          <p:cNvSpPr>
            <a:spLocks noChangeArrowheads="1"/>
          </p:cNvSpPr>
          <p:nvPr/>
        </p:nvSpPr>
        <p:spPr bwMode="auto">
          <a:xfrm>
            <a:off x="3276600" y="4005263"/>
            <a:ext cx="2735263" cy="698500"/>
          </a:xfrm>
          <a:prstGeom prst="rect">
            <a:avLst/>
          </a:prstGeom>
          <a:solidFill>
            <a:srgbClr val="99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lang="zh-CN" altLang="en-US" sz="2000">
                <a:latin typeface="Arial" panose="020B0604020202020204" pitchFamily="34" charset="0"/>
                <a:ea typeface="黑体" panose="02010609060101010101" pitchFamily="49" charset="-122"/>
              </a:rPr>
              <a:t>运行和处理传输层协议</a:t>
            </a:r>
            <a:r>
              <a:rPr lang="en-US" altLang="zh-CN" sz="2000">
                <a:latin typeface="Arial" panose="020B0604020202020204" pitchFamily="34" charset="0"/>
                <a:ea typeface="黑体" panose="02010609060101010101" pitchFamily="49" charset="-122"/>
              </a:rPr>
              <a:t>(TCP/UDP)</a:t>
            </a:r>
          </a:p>
        </p:txBody>
      </p:sp>
      <p:sp>
        <p:nvSpPr>
          <p:cNvPr id="9256"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141AD0F9-7290-456C-8F7E-62926DF7AC15}" type="slidenum">
              <a:rPr kumimoji="0" lang="zh-CN" altLang="en-US" sz="1400"/>
              <a:pPr algn="r" eaLnBrk="1" hangingPunct="1"/>
              <a:t>3</a:t>
            </a:fld>
            <a:endParaRPr kumimoji="0" lang="en-US" altLang="zh-CN" sz="1400"/>
          </a:p>
        </p:txBody>
      </p:sp>
      <p:sp>
        <p:nvSpPr>
          <p:cNvPr id="9257" name="Rectangle 12"/>
          <p:cNvSpPr>
            <a:spLocks noChangeArrowheads="1"/>
          </p:cNvSpPr>
          <p:nvPr/>
        </p:nvSpPr>
        <p:spPr bwMode="auto">
          <a:xfrm>
            <a:off x="250825" y="3756025"/>
            <a:ext cx="942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发送端</a:t>
            </a:r>
          </a:p>
        </p:txBody>
      </p:sp>
      <p:sp>
        <p:nvSpPr>
          <p:cNvPr id="9258" name="Rectangle 12"/>
          <p:cNvSpPr>
            <a:spLocks noChangeArrowheads="1"/>
          </p:cNvSpPr>
          <p:nvPr/>
        </p:nvSpPr>
        <p:spPr bwMode="auto">
          <a:xfrm>
            <a:off x="7956550" y="3789363"/>
            <a:ext cx="942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接收端</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idx="4294967295"/>
          </p:nvPr>
        </p:nvSpPr>
        <p:spPr/>
        <p:txBody>
          <a:bodyPr/>
          <a:lstStyle/>
          <a:p>
            <a:r>
              <a:rPr lang="en-US" altLang="zh-CN" b="1" smtClean="0"/>
              <a:t>TCP</a:t>
            </a:r>
            <a:r>
              <a:rPr lang="zh-CN" altLang="en-US" b="1" smtClean="0"/>
              <a:t>中的数据传输机制</a:t>
            </a:r>
          </a:p>
        </p:txBody>
      </p:sp>
      <p:sp>
        <p:nvSpPr>
          <p:cNvPr id="44035" name="灯片编号占位符 3"/>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668ACCB1-AEA3-4CAA-B6A1-05E9A61A156B}" type="slidenum">
              <a:rPr kumimoji="0" lang="zh-CN" altLang="en-US" sz="1400"/>
              <a:pPr algn="r" eaLnBrk="1" hangingPunct="1"/>
              <a:t>30</a:t>
            </a:fld>
            <a:endParaRPr kumimoji="0" lang="en-US" altLang="zh-CN" sz="1400"/>
          </a:p>
        </p:txBody>
      </p:sp>
      <p:sp>
        <p:nvSpPr>
          <p:cNvPr id="44036" name="椭圆 6"/>
          <p:cNvSpPr>
            <a:spLocks noChangeArrowheads="1"/>
          </p:cNvSpPr>
          <p:nvPr/>
        </p:nvSpPr>
        <p:spPr bwMode="auto">
          <a:xfrm>
            <a:off x="3203575" y="3068638"/>
            <a:ext cx="2736850" cy="1296987"/>
          </a:xfrm>
          <a:prstGeom prst="ellipse">
            <a:avLst/>
          </a:prstGeom>
          <a:solidFill>
            <a:schemeClr val="accent1"/>
          </a:solidFill>
          <a:ln w="9525" algn="ctr">
            <a:solidFill>
              <a:schemeClr val="bg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rgbClr val="FF0000"/>
                </a:solidFill>
              </a:rPr>
              <a:t>滑动窗口机制</a:t>
            </a:r>
          </a:p>
        </p:txBody>
      </p:sp>
      <p:grpSp>
        <p:nvGrpSpPr>
          <p:cNvPr id="2" name="组合 56"/>
          <p:cNvGrpSpPr>
            <a:grpSpLocks/>
          </p:cNvGrpSpPr>
          <p:nvPr/>
        </p:nvGrpSpPr>
        <p:grpSpPr bwMode="auto">
          <a:xfrm>
            <a:off x="2916238" y="4365625"/>
            <a:ext cx="3311525" cy="1439863"/>
            <a:chOff x="2915816" y="4365104"/>
            <a:chExt cx="3312368" cy="1440160"/>
          </a:xfrm>
        </p:grpSpPr>
        <p:sp>
          <p:nvSpPr>
            <p:cNvPr id="44055" name="矩形 7"/>
            <p:cNvSpPr>
              <a:spLocks noChangeArrowheads="1"/>
            </p:cNvSpPr>
            <p:nvPr/>
          </p:nvSpPr>
          <p:spPr bwMode="auto">
            <a:xfrm>
              <a:off x="2915816" y="5157192"/>
              <a:ext cx="3312368" cy="648072"/>
            </a:xfrm>
            <a:prstGeom prst="rect">
              <a:avLst/>
            </a:prstGeom>
            <a:solidFill>
              <a:schemeClr val="accent1"/>
            </a:solidFill>
            <a:ln w="9525" algn="ctr">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可靠传输：确认重传</a:t>
              </a:r>
              <a:endParaRPr lang="en-US" altLang="zh-CN" b="1"/>
            </a:p>
          </p:txBody>
        </p:sp>
        <p:cxnSp>
          <p:nvCxnSpPr>
            <p:cNvPr id="44056" name="直接箭头连接符 11"/>
            <p:cNvCxnSpPr>
              <a:cxnSpLocks noChangeShapeType="1"/>
              <a:stCxn id="44036" idx="4"/>
              <a:endCxn id="44055" idx="0"/>
            </p:cNvCxnSpPr>
            <p:nvPr/>
          </p:nvCxnSpPr>
          <p:spPr bwMode="auto">
            <a:xfrm>
              <a:off x="4572000" y="4365104"/>
              <a:ext cx="0" cy="792088"/>
            </a:xfrm>
            <a:prstGeom prst="straightConnector1">
              <a:avLst/>
            </a:prstGeom>
            <a:noFill/>
            <a:ln w="2857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4057" name="TextBox 12"/>
            <p:cNvSpPr txBox="1">
              <a:spLocks noChangeArrowheads="1"/>
            </p:cNvSpPr>
            <p:nvPr/>
          </p:nvSpPr>
          <p:spPr bwMode="auto">
            <a:xfrm>
              <a:off x="3851920" y="4437112"/>
              <a:ext cx="7200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a:t>提高效率</a:t>
              </a:r>
            </a:p>
          </p:txBody>
        </p:sp>
      </p:grpSp>
      <p:grpSp>
        <p:nvGrpSpPr>
          <p:cNvPr id="3" name="组合 57"/>
          <p:cNvGrpSpPr>
            <a:grpSpLocks/>
          </p:cNvGrpSpPr>
          <p:nvPr/>
        </p:nvGrpSpPr>
        <p:grpSpPr bwMode="auto">
          <a:xfrm>
            <a:off x="5940425" y="3068638"/>
            <a:ext cx="2808288" cy="1296987"/>
            <a:chOff x="5940152" y="3068960"/>
            <a:chExt cx="2808312" cy="1296144"/>
          </a:xfrm>
        </p:grpSpPr>
        <p:cxnSp>
          <p:nvCxnSpPr>
            <p:cNvPr id="44051" name="直接箭头连接符 21"/>
            <p:cNvCxnSpPr>
              <a:cxnSpLocks noChangeShapeType="1"/>
            </p:cNvCxnSpPr>
            <p:nvPr/>
          </p:nvCxnSpPr>
          <p:spPr bwMode="auto">
            <a:xfrm>
              <a:off x="5940152" y="3717032"/>
              <a:ext cx="792088" cy="0"/>
            </a:xfrm>
            <a:prstGeom prst="straightConnector1">
              <a:avLst/>
            </a:prstGeom>
            <a:noFill/>
            <a:ln w="2857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4052" name="矩形 23"/>
            <p:cNvSpPr>
              <a:spLocks noChangeArrowheads="1"/>
            </p:cNvSpPr>
            <p:nvPr/>
          </p:nvSpPr>
          <p:spPr bwMode="auto">
            <a:xfrm>
              <a:off x="6732240" y="3068960"/>
              <a:ext cx="2016224" cy="648072"/>
            </a:xfrm>
            <a:prstGeom prst="rect">
              <a:avLst/>
            </a:prstGeom>
            <a:solidFill>
              <a:schemeClr val="accent1"/>
            </a:solidFill>
            <a:ln w="9525" algn="ctr">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流量控制</a:t>
              </a:r>
              <a:endParaRPr lang="en-US" altLang="zh-CN" b="1"/>
            </a:p>
          </p:txBody>
        </p:sp>
        <p:sp>
          <p:nvSpPr>
            <p:cNvPr id="44053" name="矩形 34"/>
            <p:cNvSpPr>
              <a:spLocks noChangeArrowheads="1"/>
            </p:cNvSpPr>
            <p:nvPr/>
          </p:nvSpPr>
          <p:spPr bwMode="auto">
            <a:xfrm>
              <a:off x="6732240" y="3717032"/>
              <a:ext cx="2016224" cy="648072"/>
            </a:xfrm>
            <a:prstGeom prst="rect">
              <a:avLst/>
            </a:prstGeom>
            <a:solidFill>
              <a:schemeClr val="accent1"/>
            </a:solidFill>
            <a:ln w="9525" algn="ctr">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拥塞控制</a:t>
              </a:r>
              <a:endParaRPr lang="en-US" altLang="zh-CN" b="1"/>
            </a:p>
          </p:txBody>
        </p:sp>
        <p:sp>
          <p:nvSpPr>
            <p:cNvPr id="44054" name="TextBox 35"/>
            <p:cNvSpPr txBox="1">
              <a:spLocks noChangeArrowheads="1"/>
            </p:cNvSpPr>
            <p:nvPr/>
          </p:nvSpPr>
          <p:spPr bwMode="auto">
            <a:xfrm>
              <a:off x="6012160" y="3356992"/>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a:t>实现</a:t>
              </a:r>
            </a:p>
          </p:txBody>
        </p:sp>
      </p:grpSp>
      <p:grpSp>
        <p:nvGrpSpPr>
          <p:cNvPr id="4" name="组合 59"/>
          <p:cNvGrpSpPr>
            <a:grpSpLocks/>
          </p:cNvGrpSpPr>
          <p:nvPr/>
        </p:nvGrpSpPr>
        <p:grpSpPr bwMode="auto">
          <a:xfrm>
            <a:off x="755650" y="3141663"/>
            <a:ext cx="2447925" cy="1082675"/>
            <a:chOff x="755576" y="3140968"/>
            <a:chExt cx="2448272" cy="1083481"/>
          </a:xfrm>
        </p:grpSpPr>
        <p:sp>
          <p:nvSpPr>
            <p:cNvPr id="44048" name="圆角矩形 36"/>
            <p:cNvSpPr>
              <a:spLocks noChangeArrowheads="1"/>
            </p:cNvSpPr>
            <p:nvPr/>
          </p:nvSpPr>
          <p:spPr bwMode="auto">
            <a:xfrm>
              <a:off x="755576" y="3284984"/>
              <a:ext cx="1440160" cy="939465"/>
            </a:xfrm>
            <a:prstGeom prst="roundRect">
              <a:avLst>
                <a:gd name="adj" fmla="val 16667"/>
              </a:avLst>
            </a:prstGeom>
            <a:solidFill>
              <a:schemeClr val="accent1"/>
            </a:solidFill>
            <a:ln w="9525" algn="ctr">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a:t>连接建立</a:t>
              </a:r>
            </a:p>
          </p:txBody>
        </p:sp>
        <p:cxnSp>
          <p:nvCxnSpPr>
            <p:cNvPr id="44049" name="直接箭头连接符 37"/>
            <p:cNvCxnSpPr>
              <a:cxnSpLocks noChangeShapeType="1"/>
              <a:stCxn id="44048" idx="3"/>
            </p:cNvCxnSpPr>
            <p:nvPr/>
          </p:nvCxnSpPr>
          <p:spPr bwMode="auto">
            <a:xfrm flipV="1">
              <a:off x="2195736" y="3751356"/>
              <a:ext cx="1008112" cy="3361"/>
            </a:xfrm>
            <a:prstGeom prst="straightConnector1">
              <a:avLst/>
            </a:prstGeom>
            <a:noFill/>
            <a:ln w="2857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4050" name="TextBox 38"/>
            <p:cNvSpPr txBox="1">
              <a:spLocks noChangeArrowheads="1"/>
            </p:cNvSpPr>
            <p:nvPr/>
          </p:nvSpPr>
          <p:spPr bwMode="auto">
            <a:xfrm>
              <a:off x="2267744" y="3140968"/>
              <a:ext cx="9361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a:t>初始参数协商</a:t>
              </a:r>
            </a:p>
          </p:txBody>
        </p:sp>
      </p:grpSp>
      <p:sp>
        <p:nvSpPr>
          <p:cNvPr id="44040" name="TextBox 51"/>
          <p:cNvSpPr txBox="1">
            <a:spLocks noChangeArrowheads="1"/>
          </p:cNvSpPr>
          <p:nvPr/>
        </p:nvSpPr>
        <p:spPr bwMode="auto">
          <a:xfrm>
            <a:off x="2916238" y="6207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5" name="组合 58"/>
          <p:cNvGrpSpPr>
            <a:grpSpLocks/>
          </p:cNvGrpSpPr>
          <p:nvPr/>
        </p:nvGrpSpPr>
        <p:grpSpPr bwMode="auto">
          <a:xfrm>
            <a:off x="3419475" y="2060575"/>
            <a:ext cx="3673475" cy="1081088"/>
            <a:chOff x="3419872" y="2060848"/>
            <a:chExt cx="3672408" cy="1080120"/>
          </a:xfrm>
        </p:grpSpPr>
        <p:cxnSp>
          <p:nvCxnSpPr>
            <p:cNvPr id="44045" name="肘形连接符 49"/>
            <p:cNvCxnSpPr>
              <a:cxnSpLocks noChangeShapeType="1"/>
              <a:stCxn id="44036" idx="0"/>
            </p:cNvCxnSpPr>
            <p:nvPr/>
          </p:nvCxnSpPr>
          <p:spPr bwMode="auto">
            <a:xfrm rot="5400000" flipH="1" flipV="1">
              <a:off x="4572000" y="2492896"/>
              <a:ext cx="576064" cy="576064"/>
            </a:xfrm>
            <a:prstGeom prst="bent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4046" name="TextBox 50"/>
            <p:cNvSpPr txBox="1">
              <a:spLocks noChangeArrowheads="1"/>
            </p:cNvSpPr>
            <p:nvPr/>
          </p:nvSpPr>
          <p:spPr bwMode="auto">
            <a:xfrm>
              <a:off x="3419872" y="2060848"/>
              <a:ext cx="3672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b="1"/>
                <a:t>基于字节流的数据传输</a:t>
              </a:r>
            </a:p>
          </p:txBody>
        </p:sp>
        <p:sp>
          <p:nvSpPr>
            <p:cNvPr id="44047" name="TextBox 52"/>
            <p:cNvSpPr txBox="1">
              <a:spLocks noChangeArrowheads="1"/>
            </p:cNvSpPr>
            <p:nvPr/>
          </p:nvSpPr>
          <p:spPr bwMode="auto">
            <a:xfrm>
              <a:off x="3995936" y="2771636"/>
              <a:ext cx="720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a:t>导致</a:t>
              </a:r>
            </a:p>
          </p:txBody>
        </p:sp>
      </p:grpSp>
      <p:grpSp>
        <p:nvGrpSpPr>
          <p:cNvPr id="6" name="组合 60"/>
          <p:cNvGrpSpPr>
            <a:grpSpLocks/>
          </p:cNvGrpSpPr>
          <p:nvPr/>
        </p:nvGrpSpPr>
        <p:grpSpPr bwMode="auto">
          <a:xfrm>
            <a:off x="3690938" y="5805488"/>
            <a:ext cx="2800350" cy="936625"/>
            <a:chOff x="3690888" y="5805264"/>
            <a:chExt cx="2799928" cy="936104"/>
          </a:xfrm>
        </p:grpSpPr>
        <p:cxnSp>
          <p:nvCxnSpPr>
            <p:cNvPr id="44043" name="肘形连接符 54"/>
            <p:cNvCxnSpPr>
              <a:cxnSpLocks noChangeShapeType="1"/>
              <a:stCxn id="44055" idx="2"/>
            </p:cNvCxnSpPr>
            <p:nvPr/>
          </p:nvCxnSpPr>
          <p:spPr bwMode="auto">
            <a:xfrm rot="16200000" flipH="1">
              <a:off x="4572000" y="5805264"/>
              <a:ext cx="504056" cy="504056"/>
            </a:xfrm>
            <a:prstGeom prst="bentConnector3">
              <a:avLst>
                <a:gd name="adj1" fmla="val 50000"/>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4044" name="TextBox 55"/>
            <p:cNvSpPr txBox="1">
              <a:spLocks noChangeArrowheads="1"/>
            </p:cNvSpPr>
            <p:nvPr/>
          </p:nvSpPr>
          <p:spPr bwMode="auto">
            <a:xfrm>
              <a:off x="3690888" y="6279703"/>
              <a:ext cx="2799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t>定时器设置</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upRigh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4B756860-A64D-4666-AC50-3DE8EB27329C}" type="slidenum">
              <a:rPr kumimoji="0" lang="zh-CN" altLang="en-US" sz="1400"/>
              <a:pPr eaLnBrk="1" hangingPunct="1"/>
              <a:t>31</a:t>
            </a:fld>
            <a:endParaRPr kumimoji="0" lang="en-US" altLang="zh-CN" sz="1400"/>
          </a:p>
        </p:txBody>
      </p:sp>
      <p:sp>
        <p:nvSpPr>
          <p:cNvPr id="45059" name="Rectangle 2"/>
          <p:cNvSpPr>
            <a:spLocks noGrp="1" noChangeArrowheads="1"/>
          </p:cNvSpPr>
          <p:nvPr>
            <p:ph type="title"/>
          </p:nvPr>
        </p:nvSpPr>
        <p:spPr/>
        <p:txBody>
          <a:bodyPr/>
          <a:lstStyle/>
          <a:p>
            <a:pPr eaLnBrk="1" hangingPunct="1"/>
            <a:r>
              <a:rPr lang="en-US" altLang="zh-CN" b="1" smtClean="0"/>
              <a:t>TCP</a:t>
            </a:r>
            <a:r>
              <a:rPr lang="zh-CN" altLang="en-US" b="1" smtClean="0"/>
              <a:t>头标</a:t>
            </a: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1781175"/>
            <a:ext cx="70104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EAB2A370-3D66-4015-949A-E31D0A5277F7}" type="slidenum">
              <a:rPr kumimoji="0" lang="zh-CN" altLang="en-US" sz="1400"/>
              <a:pPr eaLnBrk="1" hangingPunct="1"/>
              <a:t>32</a:t>
            </a:fld>
            <a:endParaRPr kumimoji="0" lang="en-US" altLang="zh-CN" sz="1400"/>
          </a:p>
        </p:txBody>
      </p:sp>
      <p:sp>
        <p:nvSpPr>
          <p:cNvPr id="46083" name="Rectangle 2"/>
          <p:cNvSpPr>
            <a:spLocks noGrp="1" noChangeArrowheads="1"/>
          </p:cNvSpPr>
          <p:nvPr>
            <p:ph type="title"/>
          </p:nvPr>
        </p:nvSpPr>
        <p:spPr/>
        <p:txBody>
          <a:bodyPr/>
          <a:lstStyle/>
          <a:p>
            <a:pPr eaLnBrk="1" hangingPunct="1"/>
            <a:r>
              <a:rPr lang="en-US" altLang="zh-CN" b="1" smtClean="0"/>
              <a:t>TCP</a:t>
            </a:r>
            <a:r>
              <a:rPr lang="zh-CN" altLang="en-US" b="1" smtClean="0"/>
              <a:t>头标</a:t>
            </a:r>
          </a:p>
        </p:txBody>
      </p:sp>
      <p:pic>
        <p:nvPicPr>
          <p:cNvPr id="4608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749425"/>
            <a:ext cx="5364162"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6"/>
          <p:cNvSpPr>
            <a:spLocks noGrp="1" noRot="1" noChangeArrowheads="1"/>
          </p:cNvSpPr>
          <p:nvPr>
            <p:ph type="body" idx="1"/>
          </p:nvPr>
        </p:nvSpPr>
        <p:spPr>
          <a:xfrm>
            <a:off x="0" y="2133600"/>
            <a:ext cx="3779838" cy="4608513"/>
          </a:xfrm>
          <a:noFill/>
        </p:spPr>
        <p:txBody>
          <a:bodyPr/>
          <a:lstStyle/>
          <a:p>
            <a:pPr eaLnBrk="1" hangingPunct="1">
              <a:lnSpc>
                <a:spcPct val="80000"/>
              </a:lnSpc>
            </a:pPr>
            <a:r>
              <a:rPr lang="zh-CN" altLang="en-US" sz="2000" b="1" smtClean="0"/>
              <a:t>源端口</a:t>
            </a:r>
            <a:r>
              <a:rPr lang="en-US" altLang="zh-CN" sz="2000" b="1" smtClean="0"/>
              <a:t>/</a:t>
            </a:r>
            <a:r>
              <a:rPr lang="zh-CN" altLang="en-US" sz="2000" b="1" smtClean="0"/>
              <a:t>目的端口（</a:t>
            </a:r>
            <a:r>
              <a:rPr lang="en-US" altLang="zh-CN" sz="1800" b="1" smtClean="0"/>
              <a:t>Source/ Destination Port</a:t>
            </a:r>
            <a:r>
              <a:rPr lang="en-US" altLang="zh-CN" sz="2000" b="1" smtClean="0"/>
              <a:t> </a:t>
            </a:r>
            <a:r>
              <a:rPr lang="zh-CN" altLang="en-US" sz="2000" b="1" smtClean="0"/>
              <a:t>）</a:t>
            </a:r>
          </a:p>
          <a:p>
            <a:pPr lvl="1" eaLnBrk="1" hangingPunct="1">
              <a:lnSpc>
                <a:spcPct val="80000"/>
              </a:lnSpc>
            </a:pPr>
            <a:r>
              <a:rPr lang="en-US" altLang="zh-CN" sz="1800" b="1" smtClean="0"/>
              <a:t>16</a:t>
            </a:r>
            <a:r>
              <a:rPr lang="zh-CN" altLang="en-US" sz="1800" b="1" smtClean="0"/>
              <a:t>位的端口号</a:t>
            </a:r>
          </a:p>
          <a:p>
            <a:pPr eaLnBrk="1" hangingPunct="1">
              <a:lnSpc>
                <a:spcPct val="80000"/>
              </a:lnSpc>
            </a:pPr>
            <a:r>
              <a:rPr lang="zh-CN" altLang="en-US" sz="2000" b="1" smtClean="0"/>
              <a:t>序列号（</a:t>
            </a:r>
            <a:r>
              <a:rPr lang="en-US" altLang="zh-CN" sz="1800" b="1" smtClean="0"/>
              <a:t>Sequence Number</a:t>
            </a:r>
            <a:r>
              <a:rPr lang="en-US" altLang="zh-CN" sz="2000" b="1" smtClean="0"/>
              <a:t> </a:t>
            </a:r>
            <a:r>
              <a:rPr lang="zh-CN" altLang="en-US" sz="2000" b="1" smtClean="0"/>
              <a:t>）</a:t>
            </a:r>
          </a:p>
          <a:p>
            <a:pPr lvl="1" eaLnBrk="1" hangingPunct="1">
              <a:lnSpc>
                <a:spcPct val="80000"/>
              </a:lnSpc>
            </a:pPr>
            <a:r>
              <a:rPr lang="zh-CN" altLang="en-US" sz="1800" b="1" smtClean="0">
                <a:solidFill>
                  <a:srgbClr val="FF0000"/>
                </a:solidFill>
              </a:rPr>
              <a:t>标识本数据段中第一个字节在数据流中的位置</a:t>
            </a:r>
          </a:p>
          <a:p>
            <a:pPr eaLnBrk="1" hangingPunct="1">
              <a:lnSpc>
                <a:spcPct val="80000"/>
              </a:lnSpc>
            </a:pPr>
            <a:r>
              <a:rPr lang="zh-CN" altLang="en-US" sz="2000" b="1" smtClean="0"/>
              <a:t> 确认号（</a:t>
            </a:r>
            <a:r>
              <a:rPr lang="en-US" altLang="zh-CN" sz="1800" b="1" smtClean="0"/>
              <a:t>Acknowledgment Number</a:t>
            </a:r>
            <a:r>
              <a:rPr lang="zh-CN" altLang="en-US" sz="2000" b="1" smtClean="0"/>
              <a:t>） </a:t>
            </a:r>
          </a:p>
          <a:p>
            <a:pPr lvl="1" eaLnBrk="1" hangingPunct="1">
              <a:lnSpc>
                <a:spcPct val="80000"/>
              </a:lnSpc>
            </a:pPr>
            <a:r>
              <a:rPr lang="zh-CN" altLang="en-US" sz="1800" b="1" smtClean="0">
                <a:solidFill>
                  <a:srgbClr val="FF0000"/>
                </a:solidFill>
              </a:rPr>
              <a:t>标识发送本数据段的端点下一个期待接收的字节编号</a:t>
            </a:r>
            <a:endParaRPr lang="zh-CN" altLang="en-US" sz="2000" b="1" smtClean="0">
              <a:solidFill>
                <a:srgbClr val="FF0000"/>
              </a:solidFill>
            </a:endParaRPr>
          </a:p>
          <a:p>
            <a:pPr eaLnBrk="1" hangingPunct="1">
              <a:lnSpc>
                <a:spcPct val="80000"/>
              </a:lnSpc>
            </a:pPr>
            <a:r>
              <a:rPr lang="zh-CN" altLang="en-US" sz="2000" b="1" smtClean="0"/>
              <a:t>头标长度（</a:t>
            </a:r>
            <a:r>
              <a:rPr lang="en-US" altLang="zh-CN" sz="1800" b="1" smtClean="0"/>
              <a:t>Header Length</a:t>
            </a:r>
            <a:r>
              <a:rPr lang="zh-CN" altLang="en-US" sz="2000" b="1" smtClean="0"/>
              <a:t>） </a:t>
            </a:r>
          </a:p>
          <a:p>
            <a:pPr lvl="1" eaLnBrk="1" hangingPunct="1">
              <a:lnSpc>
                <a:spcPct val="80000"/>
              </a:lnSpc>
            </a:pPr>
            <a:r>
              <a:rPr lang="en-US" altLang="zh-CN" sz="1800" b="1" smtClean="0"/>
              <a:t>4bits </a:t>
            </a:r>
            <a:r>
              <a:rPr lang="zh-CN" altLang="en-US" sz="1800" b="1" smtClean="0"/>
              <a:t>指明数据段的头标长度，单位是</a:t>
            </a:r>
            <a:r>
              <a:rPr lang="en-US" altLang="zh-CN" sz="1800" b="1" smtClean="0"/>
              <a:t>32</a:t>
            </a:r>
            <a:r>
              <a:rPr lang="zh-CN" altLang="en-US" sz="1800" b="1" smtClean="0"/>
              <a:t>位，随选项长度而定</a:t>
            </a:r>
            <a:r>
              <a:rPr lang="zh-CN" altLang="en-US" sz="2000" b="1" smtClean="0"/>
              <a:t> </a:t>
            </a:r>
          </a:p>
          <a:p>
            <a:pPr eaLnBrk="1" hangingPunct="1">
              <a:lnSpc>
                <a:spcPct val="80000"/>
              </a:lnSpc>
            </a:pPr>
            <a:r>
              <a:rPr lang="zh-CN" altLang="en-US" sz="2000" b="1" smtClean="0"/>
              <a:t>保留（</a:t>
            </a:r>
            <a:r>
              <a:rPr lang="en-US" altLang="zh-CN" sz="1800" b="1" smtClean="0"/>
              <a:t>Reserved</a:t>
            </a:r>
            <a:r>
              <a:rPr lang="zh-CN" altLang="en-US" sz="2000" b="1" smtClean="0"/>
              <a:t>）：</a:t>
            </a:r>
            <a:r>
              <a:rPr lang="en-US" altLang="zh-CN" sz="2000" b="1" smtClean="0"/>
              <a:t>6bits</a:t>
            </a:r>
            <a:r>
              <a:rPr lang="zh-CN" altLang="en-US" sz="2000" b="1" smtClean="0"/>
              <a:t>，置</a:t>
            </a:r>
            <a:r>
              <a:rPr lang="en-US" altLang="zh-CN" sz="2000" b="1" smtClean="0"/>
              <a:t>0</a:t>
            </a:r>
          </a:p>
        </p:txBody>
      </p:sp>
      <p:sp>
        <p:nvSpPr>
          <p:cNvPr id="46086" name="Rectangle 7"/>
          <p:cNvSpPr>
            <a:spLocks noChangeArrowheads="1"/>
          </p:cNvSpPr>
          <p:nvPr/>
        </p:nvSpPr>
        <p:spPr bwMode="auto">
          <a:xfrm>
            <a:off x="3883025" y="2452688"/>
            <a:ext cx="2576513" cy="576262"/>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Source Port</a:t>
            </a:r>
          </a:p>
        </p:txBody>
      </p:sp>
      <p:sp>
        <p:nvSpPr>
          <p:cNvPr id="46087" name="Rectangle 8"/>
          <p:cNvSpPr>
            <a:spLocks noChangeArrowheads="1"/>
          </p:cNvSpPr>
          <p:nvPr/>
        </p:nvSpPr>
        <p:spPr bwMode="auto">
          <a:xfrm>
            <a:off x="6469063" y="2446338"/>
            <a:ext cx="2576512" cy="576262"/>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Destination Port</a:t>
            </a:r>
          </a:p>
        </p:txBody>
      </p:sp>
      <p:sp>
        <p:nvSpPr>
          <p:cNvPr id="46088" name="Rectangle 9"/>
          <p:cNvSpPr>
            <a:spLocks noChangeArrowheads="1"/>
          </p:cNvSpPr>
          <p:nvPr/>
        </p:nvSpPr>
        <p:spPr bwMode="auto">
          <a:xfrm>
            <a:off x="3863975" y="3013075"/>
            <a:ext cx="5184775" cy="576263"/>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Sequence Number</a:t>
            </a:r>
          </a:p>
        </p:txBody>
      </p:sp>
      <p:sp>
        <p:nvSpPr>
          <p:cNvPr id="46089" name="Rectangle 10"/>
          <p:cNvSpPr>
            <a:spLocks noChangeArrowheads="1"/>
          </p:cNvSpPr>
          <p:nvPr/>
        </p:nvSpPr>
        <p:spPr bwMode="auto">
          <a:xfrm>
            <a:off x="3863975" y="3573463"/>
            <a:ext cx="5184775" cy="576262"/>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Acknowledgement Number</a:t>
            </a:r>
          </a:p>
        </p:txBody>
      </p:sp>
      <p:sp>
        <p:nvSpPr>
          <p:cNvPr id="46090" name="Rectangle 11"/>
          <p:cNvSpPr>
            <a:spLocks noChangeArrowheads="1"/>
          </p:cNvSpPr>
          <p:nvPr/>
        </p:nvSpPr>
        <p:spPr bwMode="auto">
          <a:xfrm>
            <a:off x="3868738" y="4149725"/>
            <a:ext cx="720725" cy="719138"/>
          </a:xfrm>
          <a:prstGeom prst="rect">
            <a:avLst/>
          </a:prstGeom>
          <a:solidFill>
            <a:schemeClr val="accent1"/>
          </a:solidFill>
          <a:ln w="9525">
            <a:solidFill>
              <a:schemeClr val="tx1"/>
            </a:solidFill>
            <a:miter lim="800000"/>
            <a:headEnd/>
            <a:tailEnd/>
          </a:ln>
        </p:spPr>
        <p:txBody>
          <a:bodyPr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100" b="1"/>
              <a:t>Header Length</a:t>
            </a:r>
          </a:p>
        </p:txBody>
      </p:sp>
      <p:sp>
        <p:nvSpPr>
          <p:cNvPr id="46091" name="Rectangle 12"/>
          <p:cNvSpPr>
            <a:spLocks noChangeArrowheads="1"/>
          </p:cNvSpPr>
          <p:nvPr/>
        </p:nvSpPr>
        <p:spPr bwMode="auto">
          <a:xfrm>
            <a:off x="4572000" y="4149725"/>
            <a:ext cx="863600" cy="719138"/>
          </a:xfrm>
          <a:prstGeom prst="rect">
            <a:avLst/>
          </a:prstGeom>
          <a:solidFill>
            <a:schemeClr val="accent1"/>
          </a:solidFill>
          <a:ln w="9525">
            <a:solidFill>
              <a:schemeClr val="tx1"/>
            </a:solidFill>
            <a:miter lim="800000"/>
            <a:headEnd/>
            <a:tailEnd/>
          </a:ln>
        </p:spPr>
        <p:txBody>
          <a:bodyPr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100" b="1"/>
              <a:t>Reserved</a:t>
            </a:r>
          </a:p>
        </p:txBody>
      </p:sp>
      <p:sp>
        <p:nvSpPr>
          <p:cNvPr id="46092" name="Text Box 13"/>
          <p:cNvSpPr txBox="1">
            <a:spLocks noChangeArrowheads="1"/>
          </p:cNvSpPr>
          <p:nvPr/>
        </p:nvSpPr>
        <p:spPr bwMode="auto">
          <a:xfrm>
            <a:off x="5867400" y="1676400"/>
            <a:ext cx="11525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t>32 bits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25A08A1E-5B9B-4005-8A4D-6C1D8AD86F74}" type="slidenum">
              <a:rPr kumimoji="0" lang="zh-CN" altLang="en-US" sz="1400"/>
              <a:pPr eaLnBrk="1" hangingPunct="1"/>
              <a:t>33</a:t>
            </a:fld>
            <a:endParaRPr kumimoji="0" lang="en-US" altLang="zh-CN" sz="1400"/>
          </a:p>
        </p:txBody>
      </p:sp>
      <p:sp>
        <p:nvSpPr>
          <p:cNvPr id="47107" name="Rectangle 2"/>
          <p:cNvSpPr>
            <a:spLocks noGrp="1" noChangeArrowheads="1"/>
          </p:cNvSpPr>
          <p:nvPr>
            <p:ph type="title"/>
          </p:nvPr>
        </p:nvSpPr>
        <p:spPr/>
        <p:txBody>
          <a:bodyPr/>
          <a:lstStyle/>
          <a:p>
            <a:pPr eaLnBrk="1" hangingPunct="1"/>
            <a:r>
              <a:rPr lang="en-US" altLang="zh-CN" b="1" smtClean="0"/>
              <a:t>TCP</a:t>
            </a:r>
            <a:r>
              <a:rPr lang="zh-CN" altLang="en-US" b="1" smtClean="0"/>
              <a:t>头标</a:t>
            </a:r>
          </a:p>
        </p:txBody>
      </p:sp>
      <p:sp>
        <p:nvSpPr>
          <p:cNvPr id="47108" name="Rectangle 6"/>
          <p:cNvSpPr>
            <a:spLocks noGrp="1" noRot="1" noChangeArrowheads="1"/>
          </p:cNvSpPr>
          <p:nvPr>
            <p:ph type="body" idx="1"/>
          </p:nvPr>
        </p:nvSpPr>
        <p:spPr>
          <a:xfrm>
            <a:off x="107950" y="2060575"/>
            <a:ext cx="3313113" cy="4321175"/>
          </a:xfrm>
          <a:noFill/>
        </p:spPr>
        <p:txBody>
          <a:bodyPr/>
          <a:lstStyle/>
          <a:p>
            <a:pPr eaLnBrk="1" hangingPunct="1">
              <a:lnSpc>
                <a:spcPct val="70000"/>
              </a:lnSpc>
            </a:pPr>
            <a:r>
              <a:rPr lang="en-US" altLang="zh-CN" sz="2000" b="1" dirty="0" smtClean="0"/>
              <a:t>URG </a:t>
            </a:r>
          </a:p>
          <a:p>
            <a:pPr lvl="1" eaLnBrk="1" hangingPunct="1">
              <a:lnSpc>
                <a:spcPct val="70000"/>
              </a:lnSpc>
            </a:pPr>
            <a:r>
              <a:rPr lang="zh-CN" altLang="en-US" sz="1800" b="1" dirty="0" smtClean="0"/>
              <a:t>指示紧急指针有效</a:t>
            </a:r>
            <a:endParaRPr lang="en-US" altLang="zh-CN" sz="1800" b="1" dirty="0" smtClean="0"/>
          </a:p>
          <a:p>
            <a:pPr eaLnBrk="1" hangingPunct="1">
              <a:lnSpc>
                <a:spcPct val="70000"/>
              </a:lnSpc>
            </a:pPr>
            <a:r>
              <a:rPr lang="en-US" altLang="zh-CN" sz="2000" b="1" dirty="0" smtClean="0">
                <a:solidFill>
                  <a:srgbClr val="FF0000"/>
                </a:solidFill>
              </a:rPr>
              <a:t>ACK </a:t>
            </a:r>
          </a:p>
          <a:p>
            <a:pPr lvl="1" eaLnBrk="1" hangingPunct="1">
              <a:lnSpc>
                <a:spcPct val="70000"/>
              </a:lnSpc>
            </a:pPr>
            <a:r>
              <a:rPr lang="zh-CN" altLang="en-US" sz="1800" b="1" dirty="0" smtClean="0">
                <a:solidFill>
                  <a:srgbClr val="FF0000"/>
                </a:solidFill>
              </a:rPr>
              <a:t>指示确认段有效 </a:t>
            </a:r>
          </a:p>
          <a:p>
            <a:pPr eaLnBrk="1" hangingPunct="1">
              <a:lnSpc>
                <a:spcPct val="70000"/>
              </a:lnSpc>
            </a:pPr>
            <a:r>
              <a:rPr lang="en-US" altLang="zh-CN" sz="2000" b="1" dirty="0" smtClean="0"/>
              <a:t>PSH </a:t>
            </a:r>
          </a:p>
          <a:p>
            <a:pPr lvl="1" eaLnBrk="1" hangingPunct="1">
              <a:lnSpc>
                <a:spcPct val="70000"/>
              </a:lnSpc>
            </a:pPr>
            <a:r>
              <a:rPr lang="en-US" altLang="zh-CN" sz="1800" b="1" dirty="0" smtClean="0"/>
              <a:t>Push </a:t>
            </a:r>
            <a:r>
              <a:rPr lang="zh-CN" altLang="en-US" sz="1800" b="1" dirty="0" smtClean="0"/>
              <a:t>操作，告诉接收主机立即将数据递交给应用进程</a:t>
            </a:r>
            <a:endParaRPr lang="en-US" altLang="zh-CN" sz="1800" b="1" dirty="0" smtClean="0"/>
          </a:p>
          <a:p>
            <a:pPr eaLnBrk="1" hangingPunct="1">
              <a:lnSpc>
                <a:spcPct val="70000"/>
              </a:lnSpc>
            </a:pPr>
            <a:r>
              <a:rPr lang="en-US" altLang="zh-CN" sz="2000" b="1" dirty="0" smtClean="0"/>
              <a:t>RST </a:t>
            </a:r>
          </a:p>
          <a:p>
            <a:pPr lvl="1" eaLnBrk="1" hangingPunct="1">
              <a:lnSpc>
                <a:spcPct val="70000"/>
              </a:lnSpc>
            </a:pPr>
            <a:r>
              <a:rPr lang="zh-CN" altLang="en-US" sz="1800" b="1" dirty="0" smtClean="0"/>
              <a:t>重置连接</a:t>
            </a:r>
            <a:endParaRPr lang="en-US" altLang="zh-CN" sz="1800" b="1" dirty="0" smtClean="0"/>
          </a:p>
          <a:p>
            <a:pPr eaLnBrk="1" hangingPunct="1">
              <a:lnSpc>
                <a:spcPct val="70000"/>
              </a:lnSpc>
            </a:pPr>
            <a:r>
              <a:rPr lang="en-US" altLang="zh-CN" sz="2000" b="1" dirty="0" smtClean="0">
                <a:solidFill>
                  <a:schemeClr val="hlink"/>
                </a:solidFill>
              </a:rPr>
              <a:t>SYN </a:t>
            </a:r>
          </a:p>
          <a:p>
            <a:pPr lvl="1" eaLnBrk="1" hangingPunct="1">
              <a:lnSpc>
                <a:spcPct val="70000"/>
              </a:lnSpc>
            </a:pPr>
            <a:r>
              <a:rPr lang="zh-CN" altLang="en-US" sz="1800" b="1" dirty="0" smtClean="0">
                <a:solidFill>
                  <a:schemeClr val="hlink"/>
                </a:solidFill>
              </a:rPr>
              <a:t>同步序列号，用于建立连接</a:t>
            </a:r>
          </a:p>
          <a:p>
            <a:pPr eaLnBrk="1" hangingPunct="1">
              <a:lnSpc>
                <a:spcPct val="70000"/>
              </a:lnSpc>
            </a:pPr>
            <a:r>
              <a:rPr lang="en-US" altLang="zh-CN" sz="2000" b="1" dirty="0" smtClean="0">
                <a:solidFill>
                  <a:schemeClr val="hlink"/>
                </a:solidFill>
              </a:rPr>
              <a:t>FIN </a:t>
            </a:r>
          </a:p>
          <a:p>
            <a:pPr lvl="1" eaLnBrk="1" hangingPunct="1">
              <a:lnSpc>
                <a:spcPct val="70000"/>
              </a:lnSpc>
            </a:pPr>
            <a:r>
              <a:rPr lang="zh-CN" altLang="en-US" sz="1800" b="1" dirty="0" smtClean="0">
                <a:solidFill>
                  <a:schemeClr val="hlink"/>
                </a:solidFill>
              </a:rPr>
              <a:t>发送此数据段的一端已发送完数据，用于释放连接</a:t>
            </a:r>
          </a:p>
        </p:txBody>
      </p:sp>
      <p:pic>
        <p:nvPicPr>
          <p:cNvPr id="471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484313"/>
            <a:ext cx="5545137"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7"/>
          <p:cNvSpPr>
            <a:spLocks noChangeArrowheads="1"/>
          </p:cNvSpPr>
          <p:nvPr/>
        </p:nvSpPr>
        <p:spPr bwMode="auto">
          <a:xfrm>
            <a:off x="5232400" y="4017963"/>
            <a:ext cx="215900" cy="792162"/>
          </a:xfrm>
          <a:prstGeom prst="rect">
            <a:avLst/>
          </a:prstGeom>
          <a:solidFill>
            <a:schemeClr val="accent1"/>
          </a:solidFill>
          <a:ln w="9525">
            <a:solidFill>
              <a:schemeClr val="tx1"/>
            </a:solidFill>
            <a:miter lim="800000"/>
            <a:headEnd/>
            <a:tailEnd/>
          </a:ln>
        </p:spPr>
        <p:txBody>
          <a:bodyPr lIns="36000" tIns="0" rIns="36000" bIns="0"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t>URG</a:t>
            </a:r>
          </a:p>
        </p:txBody>
      </p:sp>
      <p:sp>
        <p:nvSpPr>
          <p:cNvPr id="47111" name="Rectangle 8"/>
          <p:cNvSpPr>
            <a:spLocks noChangeArrowheads="1"/>
          </p:cNvSpPr>
          <p:nvPr/>
        </p:nvSpPr>
        <p:spPr bwMode="auto">
          <a:xfrm>
            <a:off x="5410200" y="4013200"/>
            <a:ext cx="215900" cy="792163"/>
          </a:xfrm>
          <a:prstGeom prst="rect">
            <a:avLst/>
          </a:prstGeom>
          <a:solidFill>
            <a:schemeClr val="accent1"/>
          </a:solidFill>
          <a:ln w="9525">
            <a:solidFill>
              <a:schemeClr val="tx1"/>
            </a:solidFill>
            <a:miter lim="800000"/>
            <a:headEnd/>
            <a:tailEnd/>
          </a:ln>
        </p:spPr>
        <p:txBody>
          <a:bodyPr lIns="36000" tIns="0" rIns="36000" bIns="0"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solidFill>
                  <a:srgbClr val="FF0000"/>
                </a:solidFill>
              </a:rPr>
              <a:t>ACK</a:t>
            </a:r>
          </a:p>
        </p:txBody>
      </p:sp>
      <p:sp>
        <p:nvSpPr>
          <p:cNvPr id="47112" name="Rectangle 9"/>
          <p:cNvSpPr>
            <a:spLocks noChangeArrowheads="1"/>
          </p:cNvSpPr>
          <p:nvPr/>
        </p:nvSpPr>
        <p:spPr bwMode="auto">
          <a:xfrm>
            <a:off x="5592763" y="4017963"/>
            <a:ext cx="215900" cy="792162"/>
          </a:xfrm>
          <a:prstGeom prst="rect">
            <a:avLst/>
          </a:prstGeom>
          <a:solidFill>
            <a:schemeClr val="accent1"/>
          </a:solidFill>
          <a:ln w="9525">
            <a:solidFill>
              <a:schemeClr val="tx1"/>
            </a:solidFill>
            <a:miter lim="800000"/>
            <a:headEnd/>
            <a:tailEnd/>
          </a:ln>
        </p:spPr>
        <p:txBody>
          <a:bodyPr lIns="36000" tIns="0" rIns="36000" bIns="0"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t>PSH</a:t>
            </a:r>
          </a:p>
        </p:txBody>
      </p:sp>
      <p:sp>
        <p:nvSpPr>
          <p:cNvPr id="47113" name="Rectangle 10"/>
          <p:cNvSpPr>
            <a:spLocks noChangeArrowheads="1"/>
          </p:cNvSpPr>
          <p:nvPr/>
        </p:nvSpPr>
        <p:spPr bwMode="auto">
          <a:xfrm>
            <a:off x="5770563" y="4017963"/>
            <a:ext cx="215900" cy="792162"/>
          </a:xfrm>
          <a:prstGeom prst="rect">
            <a:avLst/>
          </a:prstGeom>
          <a:solidFill>
            <a:schemeClr val="accent1"/>
          </a:solidFill>
          <a:ln w="9525">
            <a:solidFill>
              <a:schemeClr val="tx1"/>
            </a:solidFill>
            <a:miter lim="800000"/>
            <a:headEnd/>
            <a:tailEnd/>
          </a:ln>
        </p:spPr>
        <p:txBody>
          <a:bodyPr lIns="36000" tIns="0" rIns="36000" bIns="0"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dirty="0"/>
              <a:t>RST</a:t>
            </a:r>
          </a:p>
        </p:txBody>
      </p:sp>
      <p:sp>
        <p:nvSpPr>
          <p:cNvPr id="47114" name="Rectangle 11"/>
          <p:cNvSpPr>
            <a:spLocks noChangeArrowheads="1"/>
          </p:cNvSpPr>
          <p:nvPr/>
        </p:nvSpPr>
        <p:spPr bwMode="auto">
          <a:xfrm>
            <a:off x="5922963" y="4013200"/>
            <a:ext cx="215900" cy="792163"/>
          </a:xfrm>
          <a:prstGeom prst="rect">
            <a:avLst/>
          </a:prstGeom>
          <a:solidFill>
            <a:schemeClr val="accent1"/>
          </a:solidFill>
          <a:ln w="9525">
            <a:solidFill>
              <a:schemeClr val="tx1"/>
            </a:solidFill>
            <a:miter lim="800000"/>
            <a:headEnd/>
            <a:tailEnd/>
          </a:ln>
        </p:spPr>
        <p:txBody>
          <a:bodyPr lIns="36000" tIns="0" rIns="36000" bIns="0"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solidFill>
                  <a:srgbClr val="FF0000"/>
                </a:solidFill>
              </a:rPr>
              <a:t>SYN</a:t>
            </a:r>
          </a:p>
        </p:txBody>
      </p:sp>
      <p:sp>
        <p:nvSpPr>
          <p:cNvPr id="47115" name="Rectangle 12"/>
          <p:cNvSpPr>
            <a:spLocks noChangeArrowheads="1"/>
          </p:cNvSpPr>
          <p:nvPr/>
        </p:nvSpPr>
        <p:spPr bwMode="auto">
          <a:xfrm>
            <a:off x="6110288" y="4013200"/>
            <a:ext cx="215900" cy="792163"/>
          </a:xfrm>
          <a:prstGeom prst="rect">
            <a:avLst/>
          </a:prstGeom>
          <a:solidFill>
            <a:schemeClr val="accent1"/>
          </a:solidFill>
          <a:ln w="9525">
            <a:solidFill>
              <a:schemeClr val="tx1"/>
            </a:solidFill>
            <a:miter lim="800000"/>
            <a:headEnd/>
            <a:tailEnd/>
          </a:ln>
        </p:spPr>
        <p:txBody>
          <a:bodyPr lIns="36000" tIns="0" rIns="36000" bIns="0"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400" b="1">
                <a:solidFill>
                  <a:srgbClr val="FF0000"/>
                </a:solidFill>
              </a:rPr>
              <a:t>FIN</a:t>
            </a:r>
          </a:p>
        </p:txBody>
      </p:sp>
      <p:sp>
        <p:nvSpPr>
          <p:cNvPr id="47116" name="Text Box 13"/>
          <p:cNvSpPr txBox="1">
            <a:spLocks noChangeArrowheads="1"/>
          </p:cNvSpPr>
          <p:nvPr/>
        </p:nvSpPr>
        <p:spPr bwMode="auto">
          <a:xfrm>
            <a:off x="5867400" y="1412875"/>
            <a:ext cx="11525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t>32 bits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B06B0EAE-1C45-4164-8B0D-FF414145B1DF}" type="slidenum">
              <a:rPr kumimoji="0" lang="zh-CN" altLang="en-US" sz="1400"/>
              <a:pPr eaLnBrk="1" hangingPunct="1"/>
              <a:t>34</a:t>
            </a:fld>
            <a:endParaRPr kumimoji="0" lang="en-US" altLang="zh-CN" sz="1400"/>
          </a:p>
        </p:txBody>
      </p:sp>
      <p:sp>
        <p:nvSpPr>
          <p:cNvPr id="48131" name="Rectangle 2"/>
          <p:cNvSpPr>
            <a:spLocks noGrp="1" noChangeArrowheads="1"/>
          </p:cNvSpPr>
          <p:nvPr>
            <p:ph type="title"/>
          </p:nvPr>
        </p:nvSpPr>
        <p:spPr/>
        <p:txBody>
          <a:bodyPr/>
          <a:lstStyle/>
          <a:p>
            <a:pPr eaLnBrk="1" hangingPunct="1"/>
            <a:r>
              <a:rPr lang="en-US" altLang="zh-CN" b="1" smtClean="0"/>
              <a:t>TCP</a:t>
            </a:r>
            <a:r>
              <a:rPr lang="zh-CN" altLang="en-US" b="1" smtClean="0"/>
              <a:t>头标</a:t>
            </a:r>
          </a:p>
        </p:txBody>
      </p:sp>
      <p:sp>
        <p:nvSpPr>
          <p:cNvPr id="48132" name="Rectangle 6"/>
          <p:cNvSpPr>
            <a:spLocks noGrp="1" noRot="1" noChangeArrowheads="1"/>
          </p:cNvSpPr>
          <p:nvPr>
            <p:ph type="body" idx="1"/>
          </p:nvPr>
        </p:nvSpPr>
        <p:spPr>
          <a:xfrm>
            <a:off x="107950" y="2114550"/>
            <a:ext cx="3311525" cy="4743450"/>
          </a:xfrm>
          <a:noFill/>
        </p:spPr>
        <p:txBody>
          <a:bodyPr/>
          <a:lstStyle/>
          <a:p>
            <a:pPr eaLnBrk="1" hangingPunct="1">
              <a:lnSpc>
                <a:spcPct val="80000"/>
              </a:lnSpc>
            </a:pPr>
            <a:r>
              <a:rPr lang="zh-CN" altLang="en-US" sz="2000" b="1" smtClean="0">
                <a:solidFill>
                  <a:schemeClr val="hlink"/>
                </a:solidFill>
              </a:rPr>
              <a:t>窗口大小（</a:t>
            </a:r>
            <a:r>
              <a:rPr lang="en-US" altLang="zh-CN" sz="2000" b="1" smtClean="0">
                <a:solidFill>
                  <a:schemeClr val="hlink"/>
                </a:solidFill>
              </a:rPr>
              <a:t>Window size</a:t>
            </a:r>
            <a:r>
              <a:rPr lang="zh-CN" altLang="en-US" sz="2000" b="1" smtClean="0">
                <a:solidFill>
                  <a:schemeClr val="hlink"/>
                </a:solidFill>
              </a:rPr>
              <a:t>） </a:t>
            </a:r>
          </a:p>
          <a:p>
            <a:pPr lvl="1" eaLnBrk="1" hangingPunct="1">
              <a:lnSpc>
                <a:spcPct val="80000"/>
              </a:lnSpc>
            </a:pPr>
            <a:r>
              <a:rPr lang="zh-CN" altLang="en-US" sz="1800" b="1" smtClean="0">
                <a:solidFill>
                  <a:schemeClr val="hlink"/>
                </a:solidFill>
              </a:rPr>
              <a:t>指示在已确认的字节之后还可接收的字节数</a:t>
            </a:r>
            <a:r>
              <a:rPr lang="zh-CN" altLang="en-US" sz="1800" b="1" smtClean="0"/>
              <a:t> </a:t>
            </a:r>
          </a:p>
          <a:p>
            <a:pPr eaLnBrk="1" hangingPunct="1">
              <a:lnSpc>
                <a:spcPct val="80000"/>
              </a:lnSpc>
            </a:pPr>
            <a:r>
              <a:rPr lang="zh-CN" altLang="en-US" sz="2000" b="1" smtClean="0"/>
              <a:t>检验和（</a:t>
            </a:r>
            <a:r>
              <a:rPr lang="en-US" altLang="zh-CN" sz="2000" b="1" smtClean="0"/>
              <a:t>Checksum</a:t>
            </a:r>
            <a:r>
              <a:rPr lang="zh-CN" altLang="en-US" sz="2000" b="1" smtClean="0"/>
              <a:t>） </a:t>
            </a:r>
          </a:p>
          <a:p>
            <a:pPr lvl="1" eaLnBrk="1" hangingPunct="1">
              <a:lnSpc>
                <a:spcPct val="80000"/>
              </a:lnSpc>
            </a:pPr>
            <a:r>
              <a:rPr lang="zh-CN" altLang="en-US" sz="1800" b="1" smtClean="0"/>
              <a:t>用来检验</a:t>
            </a:r>
            <a:r>
              <a:rPr lang="en-US" altLang="zh-CN" sz="1800" b="1" smtClean="0"/>
              <a:t>TCP</a:t>
            </a:r>
            <a:r>
              <a:rPr lang="zh-CN" altLang="en-US" sz="1800" b="1" smtClean="0"/>
              <a:t>头标和数据的完整性，检验时，要加上伪</a:t>
            </a:r>
            <a:r>
              <a:rPr lang="en-US" altLang="zh-CN" sz="1800" b="1" smtClean="0"/>
              <a:t>IP</a:t>
            </a:r>
            <a:r>
              <a:rPr lang="zh-CN" altLang="en-US" sz="1800" b="1" smtClean="0"/>
              <a:t>头标</a:t>
            </a:r>
          </a:p>
          <a:p>
            <a:pPr eaLnBrk="1" hangingPunct="1">
              <a:lnSpc>
                <a:spcPct val="80000"/>
              </a:lnSpc>
            </a:pPr>
            <a:r>
              <a:rPr lang="zh-CN" altLang="en-US" sz="2000" b="1" smtClean="0"/>
              <a:t>紧急指针（</a:t>
            </a:r>
            <a:r>
              <a:rPr lang="en-US" altLang="zh-CN" sz="2000" b="1" smtClean="0"/>
              <a:t>Urgent Pointer</a:t>
            </a:r>
            <a:r>
              <a:rPr lang="zh-CN" altLang="en-US" sz="2000" b="1" smtClean="0"/>
              <a:t>） </a:t>
            </a:r>
          </a:p>
          <a:p>
            <a:pPr lvl="1" eaLnBrk="1" hangingPunct="1">
              <a:lnSpc>
                <a:spcPct val="80000"/>
              </a:lnSpc>
            </a:pPr>
            <a:r>
              <a:rPr lang="zh-CN" altLang="en-US" sz="1800" b="1" smtClean="0"/>
              <a:t>指向紧急数据的最后一个字节，该指针仅在</a:t>
            </a:r>
            <a:r>
              <a:rPr lang="en-US" altLang="zh-CN" sz="1800" b="1" smtClean="0"/>
              <a:t>URG</a:t>
            </a:r>
            <a:r>
              <a:rPr lang="zh-CN" altLang="en-US" sz="1800" b="1" smtClean="0"/>
              <a:t>置</a:t>
            </a:r>
            <a:r>
              <a:rPr lang="en-US" altLang="zh-CN" sz="1800" b="1" smtClean="0"/>
              <a:t>1</a:t>
            </a:r>
            <a:r>
              <a:rPr lang="zh-CN" altLang="en-US" sz="1800" b="1" smtClean="0"/>
              <a:t>时有效</a:t>
            </a:r>
          </a:p>
          <a:p>
            <a:pPr eaLnBrk="1" hangingPunct="1">
              <a:lnSpc>
                <a:spcPct val="80000"/>
              </a:lnSpc>
            </a:pPr>
            <a:r>
              <a:rPr lang="zh-CN" altLang="en-US" sz="2000" b="1" smtClean="0"/>
              <a:t>选项（</a:t>
            </a:r>
            <a:r>
              <a:rPr lang="en-US" altLang="zh-CN" sz="2000" b="1" smtClean="0"/>
              <a:t>Options </a:t>
            </a:r>
            <a:r>
              <a:rPr lang="zh-CN" altLang="en-US" sz="2000" b="1" smtClean="0"/>
              <a:t>）</a:t>
            </a:r>
          </a:p>
          <a:p>
            <a:pPr lvl="1" eaLnBrk="1" hangingPunct="1">
              <a:lnSpc>
                <a:spcPct val="80000"/>
              </a:lnSpc>
            </a:pPr>
            <a:r>
              <a:rPr lang="zh-CN" altLang="en-US" sz="1800" b="1" smtClean="0"/>
              <a:t>最大数据段尺寸选项</a:t>
            </a:r>
          </a:p>
          <a:p>
            <a:pPr lvl="1" eaLnBrk="1" hangingPunct="1">
              <a:lnSpc>
                <a:spcPct val="80000"/>
              </a:lnSpc>
            </a:pPr>
            <a:r>
              <a:rPr lang="zh-CN" altLang="en-US" sz="1800" b="1" smtClean="0"/>
              <a:t>窗口尺度选项</a:t>
            </a:r>
          </a:p>
        </p:txBody>
      </p:sp>
      <p:pic>
        <p:nvPicPr>
          <p:cNvPr id="4813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73238"/>
            <a:ext cx="583247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7"/>
          <p:cNvSpPr>
            <a:spLocks noChangeArrowheads="1"/>
          </p:cNvSpPr>
          <p:nvPr/>
        </p:nvSpPr>
        <p:spPr bwMode="auto">
          <a:xfrm>
            <a:off x="6181725" y="4064000"/>
            <a:ext cx="2808288" cy="720725"/>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Window size</a:t>
            </a:r>
          </a:p>
        </p:txBody>
      </p:sp>
      <p:sp>
        <p:nvSpPr>
          <p:cNvPr id="48135" name="Rectangle 8"/>
          <p:cNvSpPr>
            <a:spLocks noChangeArrowheads="1"/>
          </p:cNvSpPr>
          <p:nvPr/>
        </p:nvSpPr>
        <p:spPr bwMode="auto">
          <a:xfrm>
            <a:off x="3386138" y="4772025"/>
            <a:ext cx="2808287" cy="503238"/>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Checksum</a:t>
            </a:r>
          </a:p>
        </p:txBody>
      </p:sp>
      <p:sp>
        <p:nvSpPr>
          <p:cNvPr id="48136" name="Rectangle 9"/>
          <p:cNvSpPr>
            <a:spLocks noChangeArrowheads="1"/>
          </p:cNvSpPr>
          <p:nvPr/>
        </p:nvSpPr>
        <p:spPr bwMode="auto">
          <a:xfrm>
            <a:off x="6176963" y="4772025"/>
            <a:ext cx="2808287" cy="503238"/>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Urgent Pointer</a:t>
            </a:r>
          </a:p>
        </p:txBody>
      </p:sp>
      <p:sp>
        <p:nvSpPr>
          <p:cNvPr id="48137" name="Rectangle 10"/>
          <p:cNvSpPr>
            <a:spLocks noChangeArrowheads="1"/>
          </p:cNvSpPr>
          <p:nvPr/>
        </p:nvSpPr>
        <p:spPr bwMode="auto">
          <a:xfrm>
            <a:off x="3373438" y="5287963"/>
            <a:ext cx="5616575" cy="503237"/>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a:t>Options (0 or more 32-bit words)</a:t>
            </a:r>
          </a:p>
        </p:txBody>
      </p:sp>
      <p:sp>
        <p:nvSpPr>
          <p:cNvPr id="48138" name="Text Box 12"/>
          <p:cNvSpPr txBox="1">
            <a:spLocks noChangeArrowheads="1"/>
          </p:cNvSpPr>
          <p:nvPr/>
        </p:nvSpPr>
        <p:spPr bwMode="auto">
          <a:xfrm>
            <a:off x="5867400" y="1676400"/>
            <a:ext cx="115252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a:t>32 bits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6B57CC8-2B6A-43FE-A9DC-D1F7D2B298D0}" type="slidenum">
              <a:rPr kumimoji="0" lang="zh-CN" altLang="en-US" sz="1400"/>
              <a:pPr eaLnBrk="1" hangingPunct="1"/>
              <a:t>35</a:t>
            </a:fld>
            <a:endParaRPr kumimoji="0" lang="en-US" altLang="zh-CN" sz="1400"/>
          </a:p>
        </p:txBody>
      </p:sp>
      <p:sp>
        <p:nvSpPr>
          <p:cNvPr id="49155" name="Rectangle 2"/>
          <p:cNvSpPr>
            <a:spLocks noGrp="1" noChangeArrowheads="1"/>
          </p:cNvSpPr>
          <p:nvPr>
            <p:ph type="title"/>
          </p:nvPr>
        </p:nvSpPr>
        <p:spPr/>
        <p:txBody>
          <a:bodyPr/>
          <a:lstStyle/>
          <a:p>
            <a:pPr eaLnBrk="1" hangingPunct="1"/>
            <a:r>
              <a:rPr lang="en-US" altLang="zh-CN" b="1" smtClean="0"/>
              <a:t>TCP</a:t>
            </a:r>
            <a:r>
              <a:rPr lang="zh-CN" altLang="en-US" b="1" smtClean="0"/>
              <a:t>连接</a:t>
            </a:r>
          </a:p>
        </p:txBody>
      </p:sp>
      <p:sp>
        <p:nvSpPr>
          <p:cNvPr id="49156" name="Rectangle 4"/>
          <p:cNvSpPr>
            <a:spLocks noChangeArrowheads="1"/>
          </p:cNvSpPr>
          <p:nvPr/>
        </p:nvSpPr>
        <p:spPr bwMode="auto">
          <a:xfrm>
            <a:off x="682625" y="1863725"/>
            <a:ext cx="8101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lnSpc>
                <a:spcPct val="120000"/>
              </a:lnSpc>
              <a:buFont typeface="Wingdings" panose="05000000000000000000" pitchFamily="2" charset="2"/>
              <a:buChar char="Ø"/>
            </a:pPr>
            <a:r>
              <a:rPr kumimoji="0" lang="en-US" altLang="zh-CN" sz="2000" b="1" dirty="0">
                <a:latin typeface="宋体" panose="02010600030101010101" pitchFamily="2" charset="-122"/>
              </a:rPr>
              <a:t>TCP </a:t>
            </a:r>
            <a:r>
              <a:rPr kumimoji="0" lang="zh-CN" altLang="en-US" sz="2000" b="1" dirty="0">
                <a:latin typeface="宋体" panose="02010600030101010101" pitchFamily="2" charset="-122"/>
              </a:rPr>
              <a:t>使用“连接”</a:t>
            </a:r>
            <a:r>
              <a:rPr kumimoji="0" lang="en-US" altLang="zh-CN" sz="2000" b="1" dirty="0">
                <a:latin typeface="宋体" panose="02010600030101010101" pitchFamily="2" charset="-122"/>
              </a:rPr>
              <a:t>(</a:t>
            </a:r>
            <a:r>
              <a:rPr kumimoji="0" lang="zh-CN" altLang="en-US" sz="2000" b="1" dirty="0">
                <a:latin typeface="宋体" panose="02010600030101010101" pitchFamily="2" charset="-122"/>
              </a:rPr>
              <a:t>而不仅仅是“端口”</a:t>
            </a:r>
            <a:r>
              <a:rPr kumimoji="0" lang="en-US" altLang="zh-CN" sz="2000" b="1" dirty="0">
                <a:latin typeface="宋体" panose="02010600030101010101" pitchFamily="2" charset="-122"/>
              </a:rPr>
              <a:t>)</a:t>
            </a:r>
            <a:r>
              <a:rPr kumimoji="0" lang="zh-CN" altLang="en-US" sz="2000" b="1" dirty="0">
                <a:latin typeface="宋体" panose="02010600030101010101" pitchFamily="2" charset="-122"/>
              </a:rPr>
              <a:t>作为最基本的抽象，同时将 </a:t>
            </a:r>
            <a:r>
              <a:rPr kumimoji="0" lang="en-US" altLang="zh-CN" sz="2000" b="1" dirty="0">
                <a:latin typeface="宋体" panose="02010600030101010101" pitchFamily="2" charset="-122"/>
              </a:rPr>
              <a:t>TCP </a:t>
            </a:r>
            <a:r>
              <a:rPr kumimoji="0" lang="zh-CN" altLang="en-US" sz="2000" b="1" dirty="0">
                <a:latin typeface="宋体" panose="02010600030101010101" pitchFamily="2" charset="-122"/>
              </a:rPr>
              <a:t>连接的端点称为套接口</a:t>
            </a:r>
            <a:r>
              <a:rPr kumimoji="0" lang="en-US" altLang="zh-CN" sz="2000" b="1" dirty="0">
                <a:latin typeface="宋体" panose="02010600030101010101" pitchFamily="2" charset="-122"/>
              </a:rPr>
              <a:t>(socket)</a:t>
            </a:r>
            <a:r>
              <a:rPr kumimoji="0" lang="zh-CN" altLang="en-US" sz="2000" b="1" dirty="0">
                <a:latin typeface="宋体" panose="02010600030101010101" pitchFamily="2" charset="-122"/>
              </a:rPr>
              <a:t>，或套接字、插口。</a:t>
            </a:r>
          </a:p>
          <a:p>
            <a:pPr eaLnBrk="1" hangingPunct="1">
              <a:lnSpc>
                <a:spcPct val="120000"/>
              </a:lnSpc>
              <a:buFont typeface="Wingdings" panose="05000000000000000000" pitchFamily="2" charset="2"/>
              <a:buChar char="Ø"/>
            </a:pPr>
            <a:r>
              <a:rPr kumimoji="0" lang="zh-CN" altLang="en-US" sz="2000" b="1" dirty="0">
                <a:latin typeface="宋体" panose="02010600030101010101" pitchFamily="2" charset="-122"/>
              </a:rPr>
              <a:t>套接口和端口、</a:t>
            </a:r>
            <a:r>
              <a:rPr kumimoji="0" lang="en-US" altLang="zh-CN" sz="2000" b="1" dirty="0">
                <a:latin typeface="宋体" panose="02010600030101010101" pitchFamily="2" charset="-122"/>
              </a:rPr>
              <a:t>IP </a:t>
            </a:r>
            <a:r>
              <a:rPr kumimoji="0" lang="zh-CN" altLang="en-US" sz="2000" b="1" dirty="0">
                <a:latin typeface="宋体" panose="02010600030101010101" pitchFamily="2" charset="-122"/>
              </a:rPr>
              <a:t>地址的关系是：</a:t>
            </a:r>
          </a:p>
        </p:txBody>
      </p:sp>
      <p:grpSp>
        <p:nvGrpSpPr>
          <p:cNvPr id="2" name="组合 1"/>
          <p:cNvGrpSpPr/>
          <p:nvPr/>
        </p:nvGrpSpPr>
        <p:grpSpPr>
          <a:xfrm>
            <a:off x="957263" y="2852936"/>
            <a:ext cx="6296025" cy="1508005"/>
            <a:chOff x="957263" y="2997200"/>
            <a:chExt cx="6296025" cy="1797050"/>
          </a:xfrm>
        </p:grpSpPr>
        <p:grpSp>
          <p:nvGrpSpPr>
            <p:cNvPr id="49157" name="Group 5"/>
            <p:cNvGrpSpPr>
              <a:grpSpLocks/>
            </p:cNvGrpSpPr>
            <p:nvPr/>
          </p:nvGrpSpPr>
          <p:grpSpPr bwMode="auto">
            <a:xfrm>
              <a:off x="3059113" y="3070225"/>
              <a:ext cx="2352675" cy="814388"/>
              <a:chOff x="2098" y="2559"/>
              <a:chExt cx="1482" cy="513"/>
            </a:xfrm>
          </p:grpSpPr>
          <p:sp>
            <p:nvSpPr>
              <p:cNvPr id="49167" name="Text Box 6"/>
              <p:cNvSpPr txBox="1">
                <a:spLocks noChangeArrowheads="1"/>
              </p:cNvSpPr>
              <p:nvPr/>
            </p:nvSpPr>
            <p:spPr bwMode="auto">
              <a:xfrm>
                <a:off x="2472" y="2559"/>
                <a:ext cx="5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a:latin typeface="Arial" panose="020B0604020202020204" pitchFamily="34" charset="0"/>
                    <a:ea typeface="黑体" panose="02010609060101010101" pitchFamily="49" charset="-122"/>
                  </a:rPr>
                  <a:t>IP </a:t>
                </a:r>
                <a:r>
                  <a:rPr lang="zh-CN" altLang="en-US" sz="1800" b="1">
                    <a:latin typeface="Arial" panose="020B0604020202020204" pitchFamily="34" charset="0"/>
                    <a:ea typeface="黑体" panose="02010609060101010101" pitchFamily="49" charset="-122"/>
                  </a:rPr>
                  <a:t>地址</a:t>
                </a:r>
              </a:p>
            </p:txBody>
          </p:sp>
          <p:sp>
            <p:nvSpPr>
              <p:cNvPr id="518151" name="Rectangle 7"/>
              <p:cNvSpPr>
                <a:spLocks noChangeArrowheads="1"/>
              </p:cNvSpPr>
              <p:nvPr/>
            </p:nvSpPr>
            <p:spPr bwMode="auto">
              <a:xfrm>
                <a:off x="2098" y="2797"/>
                <a:ext cx="1482" cy="275"/>
              </a:xfrm>
              <a:prstGeom prst="rect">
                <a:avLst/>
              </a:prstGeom>
              <a:solidFill>
                <a:srgbClr val="FFFF99"/>
              </a:solidFill>
              <a:ln w="9525">
                <a:solidFill>
                  <a:schemeClr val="tx1"/>
                </a:solidFill>
                <a:miter lim="800000"/>
                <a:headEnd/>
                <a:tailEnd/>
              </a:ln>
              <a:effectLst>
                <a:outerShdw dist="35921" dir="2700000" algn="ctr" rotWithShape="0">
                  <a:schemeClr val="tx1"/>
                </a:outerShdw>
              </a:effectLst>
            </p:spPr>
            <p:txBody>
              <a:bodyPr wrap="none" anchor="ctr"/>
              <a:lstStyle/>
              <a:p>
                <a:pPr algn="ctr">
                  <a:defRPr/>
                </a:pPr>
                <a:r>
                  <a:rPr lang="en-US" altLang="zh-CN" sz="1800" b="1">
                    <a:solidFill>
                      <a:schemeClr val="bg2"/>
                    </a:solidFill>
                    <a:latin typeface="Arial" charset="0"/>
                    <a:ea typeface="黑体" pitchFamily="2" charset="-122"/>
                  </a:rPr>
                  <a:t>131.6.23.13 </a:t>
                </a:r>
              </a:p>
            </p:txBody>
          </p:sp>
        </p:grpSp>
        <p:grpSp>
          <p:nvGrpSpPr>
            <p:cNvPr id="49158" name="Group 8"/>
            <p:cNvGrpSpPr>
              <a:grpSpLocks/>
            </p:cNvGrpSpPr>
            <p:nvPr/>
          </p:nvGrpSpPr>
          <p:grpSpPr bwMode="auto">
            <a:xfrm>
              <a:off x="5940425" y="2997200"/>
              <a:ext cx="1312863" cy="868363"/>
              <a:chOff x="3913" y="2513"/>
              <a:chExt cx="827" cy="547"/>
            </a:xfrm>
          </p:grpSpPr>
          <p:sp>
            <p:nvSpPr>
              <p:cNvPr id="49165" name="Text Box 9"/>
              <p:cNvSpPr txBox="1">
                <a:spLocks noChangeArrowheads="1"/>
              </p:cNvSpPr>
              <p:nvPr/>
            </p:nvSpPr>
            <p:spPr bwMode="auto">
              <a:xfrm>
                <a:off x="3958" y="2513"/>
                <a:ext cx="78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800" b="1">
                    <a:latin typeface="Arial" panose="020B0604020202020204" pitchFamily="34" charset="0"/>
                    <a:ea typeface="黑体" panose="02010609060101010101" pitchFamily="49" charset="-122"/>
                  </a:rPr>
                  <a:t>端口号</a:t>
                </a:r>
              </a:p>
            </p:txBody>
          </p:sp>
          <p:sp>
            <p:nvSpPr>
              <p:cNvPr id="518154" name="Rectangle 10"/>
              <p:cNvSpPr>
                <a:spLocks noChangeArrowheads="1"/>
              </p:cNvSpPr>
              <p:nvPr/>
            </p:nvSpPr>
            <p:spPr bwMode="auto">
              <a:xfrm>
                <a:off x="3913" y="2785"/>
                <a:ext cx="706" cy="275"/>
              </a:xfrm>
              <a:prstGeom prst="rect">
                <a:avLst/>
              </a:prstGeom>
              <a:solidFill>
                <a:srgbClr val="CCECFF"/>
              </a:solidFill>
              <a:ln w="9525">
                <a:solidFill>
                  <a:schemeClr val="tx1"/>
                </a:solidFill>
                <a:miter lim="800000"/>
                <a:headEnd/>
                <a:tailEnd/>
              </a:ln>
              <a:effectLst>
                <a:outerShdw dist="35921" dir="2700000" algn="ctr" rotWithShape="0">
                  <a:schemeClr val="tx1"/>
                </a:outerShdw>
              </a:effectLst>
            </p:spPr>
            <p:txBody>
              <a:bodyPr wrap="none" anchor="ctr"/>
              <a:lstStyle/>
              <a:p>
                <a:pPr algn="ctr">
                  <a:defRPr/>
                </a:pPr>
                <a:r>
                  <a:rPr lang="en-US" altLang="zh-CN" sz="1800" b="1">
                    <a:solidFill>
                      <a:schemeClr val="bg2"/>
                    </a:solidFill>
                    <a:latin typeface="Arial" charset="0"/>
                    <a:ea typeface="黑体" pitchFamily="2" charset="-122"/>
                  </a:rPr>
                  <a:t>1500</a:t>
                </a:r>
              </a:p>
            </p:txBody>
          </p:sp>
        </p:grpSp>
        <p:sp>
          <p:nvSpPr>
            <p:cNvPr id="518156" name="Rectangle 12"/>
            <p:cNvSpPr>
              <a:spLocks noChangeArrowheads="1"/>
            </p:cNvSpPr>
            <p:nvPr/>
          </p:nvSpPr>
          <p:spPr bwMode="auto">
            <a:xfrm>
              <a:off x="3059113" y="4319588"/>
              <a:ext cx="4032250" cy="436562"/>
            </a:xfrm>
            <a:prstGeom prst="rect">
              <a:avLst/>
            </a:prstGeom>
            <a:solidFill>
              <a:srgbClr val="FFCCFF"/>
            </a:solidFill>
            <a:ln w="9525">
              <a:solidFill>
                <a:schemeClr val="tx1"/>
              </a:solidFill>
              <a:miter lim="800000"/>
              <a:headEnd/>
              <a:tailEnd/>
            </a:ln>
            <a:effectLst>
              <a:outerShdw dist="35921" dir="2700000" algn="ctr" rotWithShape="0">
                <a:schemeClr val="tx1"/>
              </a:outerShdw>
            </a:effectLst>
          </p:spPr>
          <p:txBody>
            <a:bodyPr wrap="none" anchor="ctr"/>
            <a:lstStyle/>
            <a:p>
              <a:pPr>
                <a:defRPr/>
              </a:pPr>
              <a:r>
                <a:rPr lang="zh-CN" altLang="en-US" sz="2000">
                  <a:solidFill>
                    <a:srgbClr val="000099"/>
                  </a:solidFill>
                  <a:latin typeface="Arial" charset="0"/>
                  <a:ea typeface="黑体" pitchFamily="2" charset="-122"/>
                </a:rPr>
                <a:t>     </a:t>
              </a:r>
              <a:r>
                <a:rPr lang="en-US" altLang="zh-CN" sz="2000">
                  <a:solidFill>
                    <a:srgbClr val="000099"/>
                  </a:solidFill>
                  <a:latin typeface="Arial" charset="0"/>
                  <a:ea typeface="黑体" pitchFamily="2" charset="-122"/>
                </a:rPr>
                <a:t>131.6.23.13,                  1500</a:t>
              </a:r>
            </a:p>
          </p:txBody>
        </p:sp>
        <p:sp>
          <p:nvSpPr>
            <p:cNvPr id="49160" name="Text Box 13"/>
            <p:cNvSpPr txBox="1">
              <a:spLocks noChangeArrowheads="1"/>
            </p:cNvSpPr>
            <p:nvPr/>
          </p:nvSpPr>
          <p:spPr bwMode="auto">
            <a:xfrm>
              <a:off x="957263" y="4397375"/>
              <a:ext cx="1847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a:latin typeface="Arial" panose="020B0604020202020204" pitchFamily="34" charset="0"/>
                  <a:ea typeface="黑体" panose="02010609060101010101" pitchFamily="49" charset="-122"/>
                </a:rPr>
                <a:t>套接口</a:t>
              </a:r>
              <a:r>
                <a:rPr lang="en-US" altLang="zh-CN" sz="2000">
                  <a:latin typeface="Arial" panose="020B0604020202020204" pitchFamily="34" charset="0"/>
                  <a:ea typeface="黑体" panose="02010609060101010101" pitchFamily="49" charset="-122"/>
                </a:rPr>
                <a:t>(socket)</a:t>
              </a:r>
            </a:p>
          </p:txBody>
        </p:sp>
        <p:grpSp>
          <p:nvGrpSpPr>
            <p:cNvPr id="49161" name="Group 14"/>
            <p:cNvGrpSpPr>
              <a:grpSpLocks/>
            </p:cNvGrpSpPr>
            <p:nvPr/>
          </p:nvGrpSpPr>
          <p:grpSpPr bwMode="auto">
            <a:xfrm>
              <a:off x="4067175" y="3884618"/>
              <a:ext cx="2651125" cy="434975"/>
              <a:chOff x="2733" y="3072"/>
              <a:chExt cx="1670" cy="274"/>
            </a:xfrm>
          </p:grpSpPr>
          <p:sp>
            <p:nvSpPr>
              <p:cNvPr id="49163" name="AutoShape 15"/>
              <p:cNvSpPr>
                <a:spLocks noChangeArrowheads="1"/>
              </p:cNvSpPr>
              <p:nvPr/>
            </p:nvSpPr>
            <p:spPr bwMode="auto">
              <a:xfrm>
                <a:off x="2733" y="3072"/>
                <a:ext cx="211" cy="274"/>
              </a:xfrm>
              <a:prstGeom prst="downArrow">
                <a:avLst>
                  <a:gd name="adj1" fmla="val 50000"/>
                  <a:gd name="adj2" fmla="val 56306"/>
                </a:avLst>
              </a:prstGeom>
              <a:solidFill>
                <a:schemeClr val="accent1"/>
              </a:solidFill>
              <a:ln w="9525">
                <a:solidFill>
                  <a:schemeClr val="tx1"/>
                </a:solidFill>
                <a:miter lim="800000"/>
                <a:headEnd/>
                <a:tailEnd/>
              </a:ln>
            </p:spPr>
            <p:txBody>
              <a:bodyPr vert="eaVert"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9164" name="AutoShape 16"/>
              <p:cNvSpPr>
                <a:spLocks noChangeArrowheads="1"/>
              </p:cNvSpPr>
              <p:nvPr/>
            </p:nvSpPr>
            <p:spPr bwMode="auto">
              <a:xfrm>
                <a:off x="4191" y="3072"/>
                <a:ext cx="212" cy="274"/>
              </a:xfrm>
              <a:prstGeom prst="downArrow">
                <a:avLst>
                  <a:gd name="adj1" fmla="val 50000"/>
                  <a:gd name="adj2" fmla="val 56040"/>
                </a:avLst>
              </a:prstGeom>
              <a:solidFill>
                <a:schemeClr val="accent1"/>
              </a:solidFill>
              <a:ln w="9525">
                <a:solidFill>
                  <a:schemeClr val="tx1"/>
                </a:solidFill>
                <a:miter lim="800000"/>
                <a:headEnd/>
                <a:tailEnd/>
              </a:ln>
            </p:spPr>
            <p:txBody>
              <a:bodyPr vert="eaVert"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grpSp>
      <p:sp>
        <p:nvSpPr>
          <p:cNvPr id="49162" name="Rectangle 18"/>
          <p:cNvSpPr>
            <a:spLocks noChangeArrowheads="1"/>
          </p:cNvSpPr>
          <p:nvPr/>
        </p:nvSpPr>
        <p:spPr bwMode="auto">
          <a:xfrm>
            <a:off x="827584" y="4509120"/>
            <a:ext cx="81010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lnSpc>
                <a:spcPct val="120000"/>
              </a:lnSpc>
              <a:buFont typeface="Wingdings" panose="05000000000000000000" pitchFamily="2" charset="2"/>
              <a:buChar char="Ø"/>
            </a:pPr>
            <a:r>
              <a:rPr kumimoji="0" lang="en-US" altLang="zh-CN" sz="2000" b="1" dirty="0" err="1">
                <a:latin typeface="宋体" panose="02010600030101010101" pitchFamily="2" charset="-122"/>
              </a:rPr>
              <a:t>一条TCP连接是由</a:t>
            </a:r>
            <a:r>
              <a:rPr kumimoji="0" lang="zh-CN" altLang="en-US" sz="2000" b="1" dirty="0">
                <a:latin typeface="宋体" panose="02010600030101010101" pitchFamily="2" charset="-122"/>
              </a:rPr>
              <a:t>发送端套接口和接收端套接口加上协议类型来唯一标识的，即</a:t>
            </a:r>
            <a:r>
              <a:rPr kumimoji="0" lang="en-US" altLang="zh-CN" sz="2000" b="1" dirty="0" err="1">
                <a:latin typeface="宋体" panose="02010600030101010101" pitchFamily="2" charset="-122"/>
              </a:rPr>
              <a:t>TCP连接用</a:t>
            </a:r>
            <a:r>
              <a:rPr kumimoji="0" lang="zh-CN" altLang="en-US" sz="2000" b="1" dirty="0">
                <a:latin typeface="宋体" panose="02010600030101010101" pitchFamily="2" charset="-122"/>
              </a:rPr>
              <a:t>五元组</a:t>
            </a:r>
            <a:r>
              <a:rPr kumimoji="0" lang="en-US" altLang="zh-CN" sz="2000" b="1" dirty="0">
                <a:latin typeface="宋体" panose="02010600030101010101" pitchFamily="2" charset="-122"/>
              </a:rPr>
              <a:t>&lt;</a:t>
            </a:r>
            <a:r>
              <a:rPr kumimoji="0" lang="en-US" altLang="zh-CN" sz="2000" b="1" dirty="0" err="1">
                <a:latin typeface="宋体" panose="02010600030101010101" pitchFamily="2" charset="-122"/>
              </a:rPr>
              <a:t>源端IP地址、源端口号、目的IP地址、目的端口号</a:t>
            </a:r>
            <a:r>
              <a:rPr kumimoji="0" lang="zh-CN" altLang="en-US" sz="2000" b="1" dirty="0">
                <a:latin typeface="宋体" panose="02010600030101010101" pitchFamily="2" charset="-122"/>
              </a:rPr>
              <a:t>、协议</a:t>
            </a:r>
            <a:r>
              <a:rPr kumimoji="0" lang="en-US" altLang="zh-CN" sz="2000" b="1" dirty="0">
                <a:latin typeface="宋体" panose="02010600030101010101" pitchFamily="2" charset="-122"/>
              </a:rPr>
              <a:t>&gt;</a:t>
            </a:r>
            <a:r>
              <a:rPr kumimoji="0" lang="en-US" altLang="zh-CN" sz="2000" b="1" dirty="0" err="1">
                <a:latin typeface="宋体" panose="02010600030101010101" pitchFamily="2" charset="-122"/>
              </a:rPr>
              <a:t>来唯一标识</a:t>
            </a:r>
            <a:r>
              <a:rPr kumimoji="0" lang="en-US" altLang="zh-CN" sz="2000" b="1" dirty="0">
                <a:latin typeface="宋体" panose="02010600030101010101" pitchFamily="2" charset="-122"/>
              </a:rPr>
              <a:t>。</a:t>
            </a:r>
          </a:p>
          <a:p>
            <a:pPr lvl="1" eaLnBrk="1" hangingPunct="1">
              <a:lnSpc>
                <a:spcPct val="120000"/>
              </a:lnSpc>
              <a:buFont typeface="Wingdings" panose="05000000000000000000" pitchFamily="2" charset="2"/>
              <a:buChar char="Ø"/>
            </a:pPr>
            <a:r>
              <a:rPr kumimoji="0" lang="zh-CN" altLang="en-US" sz="2000" b="1" dirty="0">
                <a:latin typeface="宋体" panose="02010600030101010101" pitchFamily="2" charset="-122"/>
              </a:rPr>
              <a:t>例如：</a:t>
            </a:r>
            <a:r>
              <a:rPr kumimoji="0" lang="en-US" altLang="zh-CN" sz="2000" b="1" dirty="0">
                <a:latin typeface="宋体" panose="02010600030101010101" pitchFamily="2" charset="-122"/>
              </a:rPr>
              <a:t>&lt;136.6.23.13,1500, 130.42.85.15,25, TCP&gt;</a:t>
            </a:r>
            <a:endParaRPr kumimoji="0" lang="zh-CN" altLang="en-US" sz="2000" b="1" dirty="0">
              <a:latin typeface="宋体" panose="02010600030101010101" pitchFamily="2" charset="-122"/>
            </a:endParaRPr>
          </a:p>
        </p:txBody>
      </p:sp>
      <p:sp>
        <p:nvSpPr>
          <p:cNvPr id="3" name="TextBox 2"/>
          <p:cNvSpPr txBox="1"/>
          <p:nvPr/>
        </p:nvSpPr>
        <p:spPr>
          <a:xfrm>
            <a:off x="539552" y="6021288"/>
            <a:ext cx="7776864" cy="769441"/>
          </a:xfrm>
          <a:prstGeom prst="rect">
            <a:avLst/>
          </a:prstGeom>
          <a:noFill/>
          <a:ln>
            <a:solidFill>
              <a:schemeClr val="tx1"/>
            </a:solidFill>
          </a:ln>
        </p:spPr>
        <p:txBody>
          <a:bodyPr wrap="square" rtlCol="0">
            <a:spAutoFit/>
          </a:bodyPr>
          <a:lstStyle/>
          <a:p>
            <a:r>
              <a:rPr lang="en-US" altLang="zh-CN" sz="2200" b="1" dirty="0" smtClean="0">
                <a:solidFill>
                  <a:srgbClr val="FF0000"/>
                </a:solidFill>
              </a:rPr>
              <a:t>Note</a:t>
            </a:r>
            <a:r>
              <a:rPr lang="zh-CN" altLang="en-US" sz="2200" b="1" dirty="0" smtClean="0">
                <a:solidFill>
                  <a:srgbClr val="FF0000"/>
                </a:solidFill>
              </a:rPr>
              <a:t>：在计算机网络中，五元组常用来标识一个应用层会话（</a:t>
            </a:r>
            <a:r>
              <a:rPr lang="en-US" altLang="zh-CN" sz="2200" b="1" dirty="0" smtClean="0">
                <a:solidFill>
                  <a:srgbClr val="FF0000"/>
                </a:solidFill>
              </a:rPr>
              <a:t>session</a:t>
            </a:r>
            <a:r>
              <a:rPr lang="zh-CN" altLang="en-US" sz="2200" b="1" dirty="0" smtClean="0">
                <a:solidFill>
                  <a:srgbClr val="FF0000"/>
                </a:solidFill>
              </a:rPr>
              <a:t>），包括基于</a:t>
            </a:r>
            <a:r>
              <a:rPr lang="en-US" altLang="zh-CN" sz="2200" b="1" dirty="0" smtClean="0">
                <a:solidFill>
                  <a:srgbClr val="FF0000"/>
                </a:solidFill>
              </a:rPr>
              <a:t>UDP</a:t>
            </a:r>
            <a:r>
              <a:rPr lang="zh-CN" altLang="en-US" sz="2200" b="1" dirty="0" smtClean="0">
                <a:solidFill>
                  <a:srgbClr val="FF0000"/>
                </a:solidFill>
              </a:rPr>
              <a:t>和</a:t>
            </a:r>
            <a:r>
              <a:rPr lang="en-US" altLang="zh-CN" sz="2200" b="1" dirty="0" smtClean="0">
                <a:solidFill>
                  <a:srgbClr val="FF0000"/>
                </a:solidFill>
              </a:rPr>
              <a:t>TCP</a:t>
            </a:r>
            <a:r>
              <a:rPr lang="zh-CN" altLang="en-US" sz="2200" b="1" dirty="0" smtClean="0">
                <a:solidFill>
                  <a:srgbClr val="FF0000"/>
                </a:solidFill>
              </a:rPr>
              <a:t>的会话</a:t>
            </a:r>
            <a:endParaRPr lang="zh-CN" altLang="en-US" sz="2200"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9C97A698-1567-41A0-B113-1B1B10726E5C}" type="slidenum">
              <a:rPr kumimoji="0" lang="zh-CN" altLang="en-US" sz="1400"/>
              <a:pPr eaLnBrk="1" hangingPunct="1"/>
              <a:t>36</a:t>
            </a:fld>
            <a:endParaRPr kumimoji="0" lang="en-US" altLang="zh-CN" sz="1400"/>
          </a:p>
        </p:txBody>
      </p:sp>
      <p:sp>
        <p:nvSpPr>
          <p:cNvPr id="50179" name="Rectangle 2"/>
          <p:cNvSpPr>
            <a:spLocks noGrp="1" noChangeArrowheads="1"/>
          </p:cNvSpPr>
          <p:nvPr>
            <p:ph type="title"/>
          </p:nvPr>
        </p:nvSpPr>
        <p:spPr/>
        <p:txBody>
          <a:bodyPr/>
          <a:lstStyle/>
          <a:p>
            <a:pPr eaLnBrk="1" hangingPunct="1"/>
            <a:r>
              <a:rPr lang="zh-CN" altLang="en-US" sz="3200" b="1" smtClean="0"/>
              <a:t>可靠的数据传输服务</a:t>
            </a:r>
          </a:p>
        </p:txBody>
      </p:sp>
      <p:sp>
        <p:nvSpPr>
          <p:cNvPr id="49156" name="Rectangle 3"/>
          <p:cNvSpPr>
            <a:spLocks noGrp="1" noChangeArrowheads="1"/>
          </p:cNvSpPr>
          <p:nvPr>
            <p:ph type="body" idx="1"/>
          </p:nvPr>
        </p:nvSpPr>
        <p:spPr/>
        <p:txBody>
          <a:bodyPr/>
          <a:lstStyle/>
          <a:p>
            <a:pPr eaLnBrk="1" hangingPunct="1">
              <a:lnSpc>
                <a:spcPct val="90000"/>
              </a:lnSpc>
            </a:pPr>
            <a:r>
              <a:rPr lang="en-US" altLang="zh-CN" b="1" dirty="0" smtClean="0"/>
              <a:t>TCP</a:t>
            </a:r>
            <a:r>
              <a:rPr lang="zh-CN" altLang="en-US" b="1" dirty="0" smtClean="0"/>
              <a:t>在不可靠的</a:t>
            </a:r>
            <a:r>
              <a:rPr lang="en-US" altLang="zh-CN" b="1" dirty="0" smtClean="0"/>
              <a:t>IP</a:t>
            </a:r>
            <a:r>
              <a:rPr lang="zh-CN" altLang="en-US" b="1" dirty="0" smtClean="0"/>
              <a:t>上为应用进程提供可靠的数据传输服务</a:t>
            </a:r>
          </a:p>
          <a:p>
            <a:pPr lvl="1" eaLnBrk="1" hangingPunct="1">
              <a:lnSpc>
                <a:spcPct val="90000"/>
              </a:lnSpc>
            </a:pPr>
            <a:r>
              <a:rPr lang="zh-CN" altLang="en-US" b="1" dirty="0" smtClean="0"/>
              <a:t>连接建立：在发送主机和接收主机之间协商初始序列号等信息</a:t>
            </a:r>
            <a:endParaRPr lang="en-US" altLang="zh-CN" b="1" dirty="0" smtClean="0"/>
          </a:p>
          <a:p>
            <a:pPr lvl="1" eaLnBrk="1" hangingPunct="1">
              <a:lnSpc>
                <a:spcPct val="90000"/>
              </a:lnSpc>
            </a:pPr>
            <a:r>
              <a:rPr lang="zh-CN" altLang="en-US" b="1" dirty="0" smtClean="0"/>
              <a:t>连接管理：使用滑动窗口算法对数据传输进行管理，包括</a:t>
            </a:r>
            <a:r>
              <a:rPr lang="zh-CN" altLang="en-US" b="1" dirty="0" smtClean="0">
                <a:solidFill>
                  <a:srgbClr val="FF0000"/>
                </a:solidFill>
              </a:rPr>
              <a:t>确认重传</a:t>
            </a:r>
            <a:r>
              <a:rPr lang="zh-CN" altLang="en-US" b="1" dirty="0" smtClean="0"/>
              <a:t>、</a:t>
            </a:r>
            <a:r>
              <a:rPr lang="zh-CN" altLang="en-US" b="1" dirty="0" smtClean="0">
                <a:solidFill>
                  <a:srgbClr val="FF0000"/>
                </a:solidFill>
              </a:rPr>
              <a:t>流量控制</a:t>
            </a:r>
            <a:r>
              <a:rPr lang="zh-CN" altLang="en-US" b="1" dirty="0" smtClean="0"/>
              <a:t>和</a:t>
            </a:r>
            <a:r>
              <a:rPr lang="zh-CN" altLang="en-US" b="1" dirty="0" smtClean="0">
                <a:solidFill>
                  <a:srgbClr val="FF0000"/>
                </a:solidFill>
              </a:rPr>
              <a:t>拥塞控制</a:t>
            </a:r>
            <a:r>
              <a:rPr lang="zh-CN" altLang="en-US" b="1" dirty="0" smtClean="0"/>
              <a:t>等</a:t>
            </a:r>
          </a:p>
          <a:p>
            <a:pPr lvl="1" eaLnBrk="1" hangingPunct="1">
              <a:lnSpc>
                <a:spcPct val="90000"/>
              </a:lnSpc>
            </a:pPr>
            <a:r>
              <a:rPr lang="zh-CN" altLang="en-US" b="1" dirty="0" smtClean="0"/>
              <a:t>连接释放：数据传输结束后释放连接，发送主机和接收主机释放为该连接分配的资源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animEffect transition="in" filter="strips(downRight)">
                                      <p:cBhvr>
                                        <p:cTn id="7" dur="500"/>
                                        <p:tgtEl>
                                          <p:spTgt spid="4915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9156">
                                            <p:txEl>
                                              <p:pRg st="2" end="2"/>
                                            </p:txEl>
                                          </p:spTgt>
                                        </p:tgtEl>
                                        <p:attrNameLst>
                                          <p:attrName>style.visibility</p:attrName>
                                        </p:attrNameLst>
                                      </p:cBhvr>
                                      <p:to>
                                        <p:strVal val="visible"/>
                                      </p:to>
                                    </p:set>
                                    <p:animEffect transition="in" filter="strips(downRight)">
                                      <p:cBhvr>
                                        <p:cTn id="12" dur="500"/>
                                        <p:tgtEl>
                                          <p:spTgt spid="4915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49156">
                                            <p:txEl>
                                              <p:pRg st="3" end="3"/>
                                            </p:txEl>
                                          </p:spTgt>
                                        </p:tgtEl>
                                        <p:attrNameLst>
                                          <p:attrName>style.visibility</p:attrName>
                                        </p:attrNameLst>
                                      </p:cBhvr>
                                      <p:to>
                                        <p:strVal val="visible"/>
                                      </p:to>
                                    </p:set>
                                    <p:animEffect transition="in" filter="strips(downRight)">
                                      <p:cBhvr>
                                        <p:cTn id="17" dur="500"/>
                                        <p:tgtEl>
                                          <p:spTgt spid="491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r>
              <a:rPr lang="en-US" altLang="zh-CN" sz="4000" b="1" smtClean="0"/>
              <a:t>TCP</a:t>
            </a:r>
            <a:r>
              <a:rPr lang="zh-CN" altLang="en-US" sz="4000" b="1" smtClean="0"/>
              <a:t>连接建立和释放</a:t>
            </a:r>
            <a:endParaRPr lang="en-US" altLang="zh-CN" sz="4000" b="1"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9750" y="692150"/>
            <a:ext cx="7772400" cy="719138"/>
          </a:xfrm>
        </p:spPr>
        <p:txBody>
          <a:bodyPr/>
          <a:lstStyle/>
          <a:p>
            <a:pPr eaLnBrk="1" hangingPunct="1"/>
            <a:r>
              <a:rPr lang="en-US" altLang="zh-CN" sz="3200" b="1" smtClean="0"/>
              <a:t>TCP</a:t>
            </a:r>
            <a:r>
              <a:rPr lang="zh-CN" altLang="en-US" sz="3200" b="1" smtClean="0"/>
              <a:t>采用三步握手的方法建立连接</a:t>
            </a:r>
          </a:p>
        </p:txBody>
      </p:sp>
      <p:sp>
        <p:nvSpPr>
          <p:cNvPr id="476163" name="Rectangle 3"/>
          <p:cNvSpPr>
            <a:spLocks noGrp="1" noChangeArrowheads="1"/>
          </p:cNvSpPr>
          <p:nvPr>
            <p:ph type="body" sz="half" idx="1"/>
          </p:nvPr>
        </p:nvSpPr>
        <p:spPr>
          <a:xfrm>
            <a:off x="0" y="1628775"/>
            <a:ext cx="4572000" cy="4319588"/>
          </a:xfrm>
        </p:spPr>
        <p:txBody>
          <a:bodyPr>
            <a:normAutofit fontScale="92500" lnSpcReduction="10000"/>
          </a:bodyPr>
          <a:lstStyle/>
          <a:p>
            <a:pPr eaLnBrk="1" hangingPunct="1">
              <a:lnSpc>
                <a:spcPct val="120000"/>
              </a:lnSpc>
              <a:defRPr/>
            </a:pPr>
            <a:r>
              <a:rPr lang="en-US" altLang="zh-CN" sz="2000" b="1" dirty="0" smtClean="0"/>
              <a:t>Host 1</a:t>
            </a:r>
            <a:r>
              <a:rPr lang="zh-CN" altLang="en-US" sz="2000" b="1" dirty="0" smtClean="0"/>
              <a:t>请求连接数据段：</a:t>
            </a:r>
            <a:r>
              <a:rPr lang="en-US" altLang="zh-CN" sz="2000" b="1" dirty="0" smtClean="0"/>
              <a:t>SYN</a:t>
            </a:r>
            <a:r>
              <a:rPr lang="zh-CN" altLang="en-US" sz="2000" b="1" dirty="0" smtClean="0"/>
              <a:t>标志置1，</a:t>
            </a:r>
            <a:r>
              <a:rPr lang="en-US" altLang="zh-CN" sz="2000" b="1" dirty="0" smtClean="0"/>
              <a:t>ACK</a:t>
            </a:r>
            <a:r>
              <a:rPr lang="zh-CN" altLang="en-US" sz="2000" b="1" dirty="0" smtClean="0"/>
              <a:t>标志置0，选择初始序列号</a:t>
            </a:r>
            <a:r>
              <a:rPr lang="en-US" altLang="zh-CN" sz="2000" b="1" dirty="0" smtClean="0"/>
              <a:t>SEQ=x(</a:t>
            </a:r>
            <a:r>
              <a:rPr lang="zh-CN" altLang="en-US" sz="2000" b="1" dirty="0" smtClean="0"/>
              <a:t>简称</a:t>
            </a:r>
            <a:r>
              <a:rPr lang="en-US" altLang="zh-CN" sz="2000" b="1" dirty="0" smtClean="0"/>
              <a:t>SYN</a:t>
            </a:r>
            <a:r>
              <a:rPr lang="zh-CN" altLang="en-US" sz="2000" b="1" dirty="0" smtClean="0"/>
              <a:t>数据段</a:t>
            </a:r>
            <a:r>
              <a:rPr lang="en-US" altLang="zh-CN" sz="2000" b="1" dirty="0" smtClean="0"/>
              <a:t>)</a:t>
            </a:r>
          </a:p>
          <a:p>
            <a:pPr eaLnBrk="1" hangingPunct="1">
              <a:lnSpc>
                <a:spcPct val="120000"/>
              </a:lnSpc>
              <a:defRPr/>
            </a:pPr>
            <a:r>
              <a:rPr lang="en-US" altLang="zh-CN" sz="2000" b="1" dirty="0" smtClean="0"/>
              <a:t>Host 2</a:t>
            </a:r>
            <a:r>
              <a:rPr kumimoji="0" lang="zh-CN" altLang="en-US" sz="2000" b="1" dirty="0" smtClean="0"/>
              <a:t>响应连接确认</a:t>
            </a:r>
            <a:r>
              <a:rPr lang="zh-CN" altLang="en-US" sz="2000" b="1" dirty="0" smtClean="0"/>
              <a:t>数据段：</a:t>
            </a:r>
            <a:r>
              <a:rPr lang="en-US" altLang="zh-CN" sz="2000" b="1" dirty="0" smtClean="0"/>
              <a:t>SYN</a:t>
            </a:r>
            <a:r>
              <a:rPr lang="zh-CN" altLang="en-US" sz="2000" b="1" dirty="0" smtClean="0"/>
              <a:t>标志置1，</a:t>
            </a:r>
            <a:r>
              <a:rPr lang="en-US" altLang="zh-CN" sz="2000" b="1" dirty="0" smtClean="0"/>
              <a:t>ACK</a:t>
            </a:r>
            <a:r>
              <a:rPr lang="zh-CN" altLang="en-US" sz="2000" b="1" dirty="0" smtClean="0"/>
              <a:t>标志置1，选择初始序列号</a:t>
            </a:r>
            <a:r>
              <a:rPr lang="en-US" altLang="zh-CN" sz="2000" b="1" dirty="0" smtClean="0"/>
              <a:t>SEQ=y</a:t>
            </a:r>
            <a:r>
              <a:rPr lang="zh-CN" altLang="en-US" sz="2000" b="1" dirty="0" smtClean="0"/>
              <a:t>，并且对</a:t>
            </a:r>
            <a:r>
              <a:rPr lang="en-US" altLang="zh-CN" sz="2000" b="1" dirty="0" smtClean="0"/>
              <a:t>x</a:t>
            </a:r>
            <a:r>
              <a:rPr lang="zh-CN" altLang="en-US" sz="2000" b="1" dirty="0" smtClean="0"/>
              <a:t>进行确认，设置</a:t>
            </a:r>
            <a:r>
              <a:rPr lang="en-US" altLang="zh-CN" sz="2000" b="1" dirty="0" smtClean="0"/>
              <a:t>ACK=x+1(</a:t>
            </a:r>
            <a:r>
              <a:rPr lang="zh-CN" altLang="en-US" sz="2000" b="1" dirty="0" smtClean="0"/>
              <a:t>简称</a:t>
            </a:r>
            <a:r>
              <a:rPr lang="en-US" altLang="zh-CN" sz="2000" b="1" dirty="0" smtClean="0"/>
              <a:t>SYN+ACK</a:t>
            </a:r>
            <a:r>
              <a:rPr lang="zh-CN" altLang="en-US" sz="2000" b="1" dirty="0" smtClean="0"/>
              <a:t>数据段</a:t>
            </a:r>
            <a:r>
              <a:rPr lang="en-US" altLang="zh-CN" sz="2000" b="1" dirty="0" smtClean="0"/>
              <a:t>)</a:t>
            </a:r>
          </a:p>
          <a:p>
            <a:pPr lvl="1" eaLnBrk="1" hangingPunct="1">
              <a:lnSpc>
                <a:spcPct val="120000"/>
              </a:lnSpc>
              <a:defRPr/>
            </a:pPr>
            <a:r>
              <a:rPr lang="en-US" altLang="zh-CN" sz="1800" b="1" dirty="0" smtClean="0">
                <a:solidFill>
                  <a:srgbClr val="FF0000"/>
                </a:solidFill>
              </a:rPr>
              <a:t>SYN</a:t>
            </a:r>
            <a:r>
              <a:rPr lang="zh-CN" altLang="en-US" sz="1800" b="1" dirty="0" smtClean="0">
                <a:solidFill>
                  <a:srgbClr val="FF0000"/>
                </a:solidFill>
              </a:rPr>
              <a:t>数据段看作是</a:t>
            </a:r>
            <a:r>
              <a:rPr lang="en-US" altLang="zh-CN" sz="1800" b="1" dirty="0" smtClean="0">
                <a:solidFill>
                  <a:srgbClr val="FF0000"/>
                </a:solidFill>
              </a:rPr>
              <a:t>1</a:t>
            </a:r>
            <a:r>
              <a:rPr lang="zh-CN" altLang="en-US" sz="1800" b="1" dirty="0" smtClean="0">
                <a:solidFill>
                  <a:srgbClr val="FF0000"/>
                </a:solidFill>
              </a:rPr>
              <a:t>字节数据</a:t>
            </a:r>
            <a:endParaRPr lang="en-US" altLang="zh-CN" sz="1800" b="1" dirty="0" smtClean="0">
              <a:solidFill>
                <a:srgbClr val="FF0000"/>
              </a:solidFill>
            </a:endParaRPr>
          </a:p>
          <a:p>
            <a:pPr eaLnBrk="1" hangingPunct="1">
              <a:lnSpc>
                <a:spcPct val="120000"/>
              </a:lnSpc>
              <a:defRPr/>
            </a:pPr>
            <a:r>
              <a:rPr lang="en-US" altLang="zh-CN" sz="2000" b="1" dirty="0" smtClean="0"/>
              <a:t>Host 1</a:t>
            </a:r>
            <a:r>
              <a:rPr kumimoji="0" lang="zh-CN" altLang="en-US" sz="2000" b="1" dirty="0" smtClean="0"/>
              <a:t>响应连接</a:t>
            </a:r>
            <a:r>
              <a:rPr lang="zh-CN" altLang="en-US" sz="2000" b="1" dirty="0" smtClean="0"/>
              <a:t>确认数据段： </a:t>
            </a:r>
            <a:r>
              <a:rPr lang="en-US" altLang="zh-CN" sz="2000" b="1" dirty="0" smtClean="0"/>
              <a:t>ACK</a:t>
            </a:r>
            <a:r>
              <a:rPr lang="zh-CN" altLang="en-US" sz="2000" b="1" dirty="0" smtClean="0"/>
              <a:t>标志置1，</a:t>
            </a:r>
            <a:r>
              <a:rPr lang="en-US" altLang="zh-CN" sz="2000" b="1" dirty="0" smtClean="0"/>
              <a:t>SEQ=x+1</a:t>
            </a:r>
            <a:r>
              <a:rPr lang="zh-CN" altLang="en-US" sz="2000" b="1" dirty="0" smtClean="0"/>
              <a:t>，对</a:t>
            </a:r>
            <a:r>
              <a:rPr lang="en-US" altLang="zh-CN" sz="2000" b="1" dirty="0" smtClean="0"/>
              <a:t>y</a:t>
            </a:r>
            <a:r>
              <a:rPr lang="zh-CN" altLang="en-US" sz="2000" b="1" dirty="0" smtClean="0"/>
              <a:t>进行确认，设置</a:t>
            </a:r>
            <a:r>
              <a:rPr lang="en-US" altLang="zh-CN" sz="2000" b="1" dirty="0" smtClean="0"/>
              <a:t>ACK=y+1</a:t>
            </a:r>
          </a:p>
          <a:p>
            <a:pPr lvl="1" eaLnBrk="1" hangingPunct="1">
              <a:lnSpc>
                <a:spcPct val="120000"/>
              </a:lnSpc>
              <a:defRPr/>
            </a:pPr>
            <a:r>
              <a:rPr lang="en-US" altLang="zh-CN" sz="1800" b="1" dirty="0" smtClean="0">
                <a:solidFill>
                  <a:srgbClr val="FF0000"/>
                </a:solidFill>
              </a:rPr>
              <a:t>SYN+ACK</a:t>
            </a:r>
            <a:r>
              <a:rPr lang="zh-CN" altLang="en-US" sz="1800" b="1" dirty="0" smtClean="0">
                <a:solidFill>
                  <a:srgbClr val="FF0000"/>
                </a:solidFill>
              </a:rPr>
              <a:t>数据段看作是</a:t>
            </a:r>
            <a:r>
              <a:rPr lang="en-US" altLang="zh-CN" sz="1800" b="1" dirty="0" smtClean="0">
                <a:solidFill>
                  <a:srgbClr val="FF0000"/>
                </a:solidFill>
              </a:rPr>
              <a:t>1</a:t>
            </a:r>
            <a:r>
              <a:rPr lang="zh-CN" altLang="en-US" sz="1800" b="1" dirty="0" smtClean="0">
                <a:solidFill>
                  <a:srgbClr val="FF0000"/>
                </a:solidFill>
              </a:rPr>
              <a:t>字节数据</a:t>
            </a:r>
          </a:p>
        </p:txBody>
      </p:sp>
      <p:sp>
        <p:nvSpPr>
          <p:cNvPr id="476166" name="Text Box 6"/>
          <p:cNvSpPr txBox="1">
            <a:spLocks noChangeArrowheads="1"/>
          </p:cNvSpPr>
          <p:nvPr/>
        </p:nvSpPr>
        <p:spPr bwMode="auto">
          <a:xfrm>
            <a:off x="107950" y="6021388"/>
            <a:ext cx="8893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2000" b="1">
                <a:solidFill>
                  <a:srgbClr val="FF0000"/>
                </a:solidFill>
              </a:rPr>
              <a:t>通过三步握手，</a:t>
            </a:r>
            <a:r>
              <a:rPr lang="en-US" altLang="zh-CN" sz="2000" b="1">
                <a:solidFill>
                  <a:srgbClr val="FF0000"/>
                </a:solidFill>
              </a:rPr>
              <a:t>host1</a:t>
            </a:r>
            <a:r>
              <a:rPr lang="zh-CN" altLang="en-US" sz="2000" b="1">
                <a:solidFill>
                  <a:srgbClr val="FF0000"/>
                </a:solidFill>
              </a:rPr>
              <a:t>和</a:t>
            </a:r>
            <a:r>
              <a:rPr lang="en-US" altLang="zh-CN" sz="2000" b="1">
                <a:solidFill>
                  <a:srgbClr val="FF0000"/>
                </a:solidFill>
              </a:rPr>
              <a:t>host2</a:t>
            </a:r>
            <a:r>
              <a:rPr lang="zh-CN" altLang="en-US" sz="2000" b="1">
                <a:solidFill>
                  <a:srgbClr val="FF0000"/>
                </a:solidFill>
              </a:rPr>
              <a:t>之间完成初始序列号、窗口大小、最大数据段尺寸等参数的协商，并且分配连接所需要端点资源</a:t>
            </a:r>
            <a:endParaRPr lang="en-US" altLang="zh-CN" sz="2000" b="1"/>
          </a:p>
        </p:txBody>
      </p:sp>
      <p:pic>
        <p:nvPicPr>
          <p:cNvPr id="522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557338"/>
            <a:ext cx="4284662"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916113"/>
            <a:ext cx="2800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3141663"/>
            <a:ext cx="28082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5113" y="4565650"/>
            <a:ext cx="282733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6163">
                                            <p:txEl>
                                              <p:pRg st="0" end="0"/>
                                            </p:txEl>
                                          </p:spTgt>
                                        </p:tgtEl>
                                        <p:attrNameLst>
                                          <p:attrName>style.visibility</p:attrName>
                                        </p:attrNameLst>
                                      </p:cBhvr>
                                      <p:to>
                                        <p:strVal val="visible"/>
                                      </p:to>
                                    </p:set>
                                    <p:animEffect transition="in" filter="blinds(horizontal)">
                                      <p:cBhvr>
                                        <p:cTn id="7" dur="500"/>
                                        <p:tgtEl>
                                          <p:spTgt spid="476163">
                                            <p:txEl>
                                              <p:pRg st="0" end="0"/>
                                            </p:txEl>
                                          </p:spTgt>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strips(downRight)">
                                      <p:cBhvr>
                                        <p:cTn id="11" dur="500"/>
                                        <p:tgtEl>
                                          <p:spTgt spid="20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476163">
                                            <p:txEl>
                                              <p:pRg st="1" end="1"/>
                                            </p:txEl>
                                          </p:spTgt>
                                        </p:tgtEl>
                                        <p:attrNameLst>
                                          <p:attrName>style.visibility</p:attrName>
                                        </p:attrNameLst>
                                      </p:cBhvr>
                                      <p:to>
                                        <p:strVal val="visible"/>
                                      </p:to>
                                    </p:set>
                                    <p:animEffect transition="in" filter="blinds(horizontal)">
                                      <p:cBhvr>
                                        <p:cTn id="16" dur="500"/>
                                        <p:tgtEl>
                                          <p:spTgt spid="476163">
                                            <p:txEl>
                                              <p:pRg st="1" end="1"/>
                                            </p:txEl>
                                          </p:spTgt>
                                        </p:tgtEl>
                                      </p:cBhvr>
                                    </p:animEffect>
                                  </p:childTnLst>
                                </p:cTn>
                              </p:par>
                            </p:childTnLst>
                          </p:cTn>
                        </p:par>
                        <p:par>
                          <p:cTn id="17" fill="hold" nodeType="afterGroup">
                            <p:stCondLst>
                              <p:cond delay="500"/>
                            </p:stCondLst>
                            <p:childTnLst>
                              <p:par>
                                <p:cTn id="18" presetID="18" presetClass="entr" presetSubtype="12" fill="hold" nodeType="after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strips(downLeft)">
                                      <p:cBhvr>
                                        <p:cTn id="20" dur="500"/>
                                        <p:tgtEl>
                                          <p:spTgt spid="2056"/>
                                        </p:tgtEl>
                                      </p:cBhvr>
                                    </p:animEffect>
                                  </p:childTnLst>
                                </p:cTn>
                              </p:par>
                            </p:childTnLst>
                          </p:cTn>
                        </p:par>
                        <p:par>
                          <p:cTn id="21" fill="hold" nodeType="withGroup">
                            <p:stCondLst>
                              <p:cond delay="1000"/>
                            </p:stCondLst>
                            <p:childTnLst>
                              <p:par>
                                <p:cTn id="22" presetID="3" presetClass="entr" presetSubtype="10" fill="hold" nodeType="afterEffect">
                                  <p:stCondLst>
                                    <p:cond delay="0"/>
                                  </p:stCondLst>
                                  <p:childTnLst>
                                    <p:set>
                                      <p:cBhvr>
                                        <p:cTn id="23" dur="1" fill="hold">
                                          <p:stCondLst>
                                            <p:cond delay="0"/>
                                          </p:stCondLst>
                                        </p:cTn>
                                        <p:tgtEl>
                                          <p:spTgt spid="476163">
                                            <p:txEl>
                                              <p:pRg st="2" end="2"/>
                                            </p:txEl>
                                          </p:spTgt>
                                        </p:tgtEl>
                                        <p:attrNameLst>
                                          <p:attrName>style.visibility</p:attrName>
                                        </p:attrNameLst>
                                      </p:cBhvr>
                                      <p:to>
                                        <p:strVal val="visible"/>
                                      </p:to>
                                    </p:set>
                                    <p:animEffect transition="in" filter="blinds(horizontal)">
                                      <p:cBhvr>
                                        <p:cTn id="24" dur="500"/>
                                        <p:tgtEl>
                                          <p:spTgt spid="47616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476163">
                                            <p:txEl>
                                              <p:pRg st="3" end="3"/>
                                            </p:txEl>
                                          </p:spTgt>
                                        </p:tgtEl>
                                        <p:attrNameLst>
                                          <p:attrName>style.visibility</p:attrName>
                                        </p:attrNameLst>
                                      </p:cBhvr>
                                      <p:to>
                                        <p:strVal val="visible"/>
                                      </p:to>
                                    </p:set>
                                    <p:animEffect transition="in" filter="blinds(horizontal)">
                                      <p:cBhvr>
                                        <p:cTn id="29" dur="500"/>
                                        <p:tgtEl>
                                          <p:spTgt spid="476163">
                                            <p:txEl>
                                              <p:pRg st="3" end="3"/>
                                            </p:txEl>
                                          </p:spTgt>
                                        </p:tgtEl>
                                      </p:cBhvr>
                                    </p:animEffect>
                                  </p:childTnLst>
                                </p:cTn>
                              </p:par>
                            </p:childTnLst>
                          </p:cTn>
                        </p:par>
                        <p:par>
                          <p:cTn id="30" fill="hold" nodeType="afterGroup">
                            <p:stCondLst>
                              <p:cond delay="500"/>
                            </p:stCondLst>
                            <p:childTnLst>
                              <p:par>
                                <p:cTn id="31" presetID="18" presetClass="entr" presetSubtype="6" fill="hold" nodeType="afterEffect">
                                  <p:stCondLst>
                                    <p:cond delay="0"/>
                                  </p:stCondLst>
                                  <p:childTnLst>
                                    <p:set>
                                      <p:cBhvr>
                                        <p:cTn id="32" dur="1" fill="hold">
                                          <p:stCondLst>
                                            <p:cond delay="0"/>
                                          </p:stCondLst>
                                        </p:cTn>
                                        <p:tgtEl>
                                          <p:spTgt spid="2057"/>
                                        </p:tgtEl>
                                        <p:attrNameLst>
                                          <p:attrName>style.visibility</p:attrName>
                                        </p:attrNameLst>
                                      </p:cBhvr>
                                      <p:to>
                                        <p:strVal val="visible"/>
                                      </p:to>
                                    </p:set>
                                    <p:animEffect transition="in" filter="strips(downRight)">
                                      <p:cBhvr>
                                        <p:cTn id="33" dur="500"/>
                                        <p:tgtEl>
                                          <p:spTgt spid="2057"/>
                                        </p:tgtEl>
                                      </p:cBhvr>
                                    </p:animEffect>
                                  </p:childTnLst>
                                </p:cTn>
                              </p:par>
                            </p:childTnLst>
                          </p:cTn>
                        </p:par>
                        <p:par>
                          <p:cTn id="34" fill="hold">
                            <p:stCondLst>
                              <p:cond delay="1000"/>
                            </p:stCondLst>
                            <p:childTnLst>
                              <p:par>
                                <p:cTn id="35" presetID="3" presetClass="entr" presetSubtype="10" fill="hold" nodeType="afterEffect">
                                  <p:stCondLst>
                                    <p:cond delay="0"/>
                                  </p:stCondLst>
                                  <p:childTnLst>
                                    <p:set>
                                      <p:cBhvr>
                                        <p:cTn id="36" dur="1" fill="hold">
                                          <p:stCondLst>
                                            <p:cond delay="0"/>
                                          </p:stCondLst>
                                        </p:cTn>
                                        <p:tgtEl>
                                          <p:spTgt spid="476163">
                                            <p:txEl>
                                              <p:pRg st="4" end="4"/>
                                            </p:txEl>
                                          </p:spTgt>
                                        </p:tgtEl>
                                        <p:attrNameLst>
                                          <p:attrName>style.visibility</p:attrName>
                                        </p:attrNameLst>
                                      </p:cBhvr>
                                      <p:to>
                                        <p:strVal val="visible"/>
                                      </p:to>
                                    </p:set>
                                    <p:animEffect transition="in" filter="blinds(horizontal)">
                                      <p:cBhvr>
                                        <p:cTn id="37" dur="500"/>
                                        <p:tgtEl>
                                          <p:spTgt spid="47616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76166"/>
                                        </p:tgtEl>
                                        <p:attrNameLst>
                                          <p:attrName>style.visibility</p:attrName>
                                        </p:attrNameLst>
                                      </p:cBhvr>
                                      <p:to>
                                        <p:strVal val="visible"/>
                                      </p:to>
                                    </p:set>
                                    <p:animEffect transition="in" filter="blinds(horizontal)">
                                      <p:cBhvr>
                                        <p:cTn id="42" dur="500"/>
                                        <p:tgtEl>
                                          <p:spTgt spid="476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72E71EDD-1A2F-40E5-AADC-E4F564E6C36B}" type="slidenum">
              <a:rPr kumimoji="0" lang="zh-CN" altLang="en-US" sz="1400"/>
              <a:pPr eaLnBrk="1" hangingPunct="1"/>
              <a:t>39</a:t>
            </a:fld>
            <a:endParaRPr kumimoji="0" lang="en-US" altLang="zh-CN" sz="1400"/>
          </a:p>
        </p:txBody>
      </p:sp>
      <p:sp>
        <p:nvSpPr>
          <p:cNvPr id="2052" name="Rectangle 2"/>
          <p:cNvSpPr>
            <a:spLocks noGrp="1" noChangeArrowheads="1"/>
          </p:cNvSpPr>
          <p:nvPr>
            <p:ph type="title"/>
          </p:nvPr>
        </p:nvSpPr>
        <p:spPr/>
        <p:txBody>
          <a:bodyPr/>
          <a:lstStyle/>
          <a:p>
            <a:pPr eaLnBrk="1" hangingPunct="1"/>
            <a:r>
              <a:rPr lang="en-US" altLang="zh-CN" b="1" smtClean="0"/>
              <a:t>TCP</a:t>
            </a:r>
            <a:r>
              <a:rPr lang="zh-CN" altLang="en-US" b="1" smtClean="0"/>
              <a:t>请求连接碰撞</a:t>
            </a:r>
            <a:endParaRPr lang="en-US" altLang="zh-CN" b="1" smtClean="0"/>
          </a:p>
        </p:txBody>
      </p:sp>
      <p:sp>
        <p:nvSpPr>
          <p:cNvPr id="2053" name="Text Box 5"/>
          <p:cNvSpPr txBox="1">
            <a:spLocks noChangeArrowheads="1"/>
          </p:cNvSpPr>
          <p:nvPr/>
        </p:nvSpPr>
        <p:spPr bwMode="auto">
          <a:xfrm>
            <a:off x="144463" y="2420938"/>
            <a:ext cx="3563937"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lnSpc>
                <a:spcPct val="90000"/>
              </a:lnSpc>
            </a:pPr>
            <a:r>
              <a:rPr kumimoji="0" lang="zh-CN" altLang="en-US" b="1" dirty="0">
                <a:latin typeface="宋体" panose="02010600030101010101" pitchFamily="2" charset="-122"/>
              </a:rPr>
              <a:t>使用三步握手，即使两台主机同时想在相同的套接口之间建立一个</a:t>
            </a:r>
            <a:r>
              <a:rPr kumimoji="0" lang="en-US" altLang="zh-CN" b="1" dirty="0">
                <a:latin typeface="宋体" panose="02010600030101010101" pitchFamily="2" charset="-122"/>
              </a:rPr>
              <a:t>TCP</a:t>
            </a:r>
            <a:r>
              <a:rPr kumimoji="0" lang="zh-CN" altLang="en-US" b="1" dirty="0">
                <a:latin typeface="宋体" panose="02010600030101010101" pitchFamily="2" charset="-122"/>
              </a:rPr>
              <a:t>连接而发生冲突，也可以正常工作。但此时只有一个</a:t>
            </a:r>
            <a:r>
              <a:rPr kumimoji="0" lang="en-US" altLang="zh-CN" b="1" dirty="0">
                <a:latin typeface="宋体" panose="02010600030101010101" pitchFamily="2" charset="-122"/>
              </a:rPr>
              <a:t>TCP</a:t>
            </a:r>
            <a:r>
              <a:rPr kumimoji="0" lang="zh-CN" altLang="en-US" b="1" dirty="0">
                <a:latin typeface="宋体" panose="02010600030101010101" pitchFamily="2" charset="-122"/>
              </a:rPr>
              <a:t>连接建立</a:t>
            </a:r>
            <a:r>
              <a:rPr kumimoji="0" lang="zh-CN" altLang="en-US" b="1" dirty="0" smtClean="0">
                <a:latin typeface="宋体" panose="02010600030101010101" pitchFamily="2" charset="-122"/>
              </a:rPr>
              <a:t>起来，因为</a:t>
            </a:r>
            <a:r>
              <a:rPr kumimoji="0" lang="en-US" altLang="zh-CN" b="1" dirty="0" smtClean="0">
                <a:latin typeface="宋体" panose="02010600030101010101" pitchFamily="2" charset="-122"/>
              </a:rPr>
              <a:t>TCP</a:t>
            </a:r>
            <a:r>
              <a:rPr kumimoji="0" lang="zh-CN" altLang="en-US" b="1" dirty="0">
                <a:latin typeface="宋体" panose="02010600030101010101" pitchFamily="2" charset="-122"/>
              </a:rPr>
              <a:t>连接由五元组唯一标识</a:t>
            </a:r>
          </a:p>
        </p:txBody>
      </p:sp>
      <p:graphicFrame>
        <p:nvGraphicFramePr>
          <p:cNvPr id="2050" name="Object 6"/>
          <p:cNvGraphicFramePr>
            <a:graphicFrameLocks noChangeAspect="1"/>
          </p:cNvGraphicFramePr>
          <p:nvPr/>
        </p:nvGraphicFramePr>
        <p:xfrm>
          <a:off x="3851275" y="1990725"/>
          <a:ext cx="5257800" cy="4189413"/>
        </p:xfrm>
        <a:graphic>
          <a:graphicData uri="http://schemas.openxmlformats.org/presentationml/2006/ole">
            <mc:AlternateContent xmlns:mc="http://schemas.openxmlformats.org/markup-compatibility/2006">
              <mc:Choice xmlns:v="urn:schemas-microsoft-com:vml" Requires="v">
                <p:oleObj spid="_x0000_s2195" name="位图图像" r:id="rId4" imgW="4029637" imgH="3209524" progId="PBrush">
                  <p:embed/>
                </p:oleObj>
              </mc:Choice>
              <mc:Fallback>
                <p:oleObj name="位图图像" r:id="rId4" imgW="4029637" imgH="3209524" progId="PBrush">
                  <p:embed/>
                  <p:pic>
                    <p:nvPicPr>
                      <p:cNvPr id="0" name="Picture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1990725"/>
                        <a:ext cx="5257800"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413FAD3-0449-4A43-8589-268CE9D20A25}" type="slidenum">
              <a:rPr kumimoji="0" lang="zh-CN" altLang="en-US" sz="1400"/>
              <a:pPr eaLnBrk="1" hangingPunct="1"/>
              <a:t>4</a:t>
            </a:fld>
            <a:endParaRPr kumimoji="0" lang="en-US" altLang="zh-CN" sz="1400"/>
          </a:p>
        </p:txBody>
      </p:sp>
      <p:sp>
        <p:nvSpPr>
          <p:cNvPr id="10243" name="Rectangle 2"/>
          <p:cNvSpPr>
            <a:spLocks noGrp="1" noChangeArrowheads="1"/>
          </p:cNvSpPr>
          <p:nvPr>
            <p:ph type="title"/>
          </p:nvPr>
        </p:nvSpPr>
        <p:spPr/>
        <p:txBody>
          <a:bodyPr/>
          <a:lstStyle/>
          <a:p>
            <a:pPr eaLnBrk="1" hangingPunct="1"/>
            <a:r>
              <a:rPr lang="en-US" altLang="zh-CN" b="1" smtClean="0"/>
              <a:t>Chapter 7 </a:t>
            </a:r>
            <a:r>
              <a:rPr lang="zh-CN" altLang="en-US" b="1" smtClean="0"/>
              <a:t>传输层</a:t>
            </a:r>
          </a:p>
        </p:txBody>
      </p:sp>
      <p:sp>
        <p:nvSpPr>
          <p:cNvPr id="10244" name="Rectangle 3"/>
          <p:cNvSpPr>
            <a:spLocks noGrp="1" noChangeArrowheads="1"/>
          </p:cNvSpPr>
          <p:nvPr>
            <p:ph type="body" idx="1"/>
          </p:nvPr>
        </p:nvSpPr>
        <p:spPr>
          <a:xfrm>
            <a:off x="1182688" y="2017713"/>
            <a:ext cx="7205662" cy="4114800"/>
          </a:xfrm>
        </p:spPr>
        <p:txBody>
          <a:bodyPr/>
          <a:lstStyle/>
          <a:p>
            <a:pPr eaLnBrk="1" hangingPunct="1"/>
            <a:r>
              <a:rPr kumimoji="0" lang="en-US" altLang="zh-CN" sz="2800" b="1" dirty="0" smtClean="0"/>
              <a:t>7</a:t>
            </a:r>
            <a:r>
              <a:rPr kumimoji="0" lang="en-GB" altLang="zh-CN" sz="2800" b="1" dirty="0" smtClean="0"/>
              <a:t>.1 </a:t>
            </a:r>
            <a:r>
              <a:rPr kumimoji="0" lang="zh-CN" altLang="en-GB" sz="2800" b="1" dirty="0" smtClean="0"/>
              <a:t>传输层服务</a:t>
            </a:r>
            <a:endParaRPr kumimoji="0" lang="en-US" altLang="zh-CN" sz="2800" b="1" dirty="0" smtClean="0"/>
          </a:p>
          <a:p>
            <a:pPr eaLnBrk="1" hangingPunct="1"/>
            <a:r>
              <a:rPr kumimoji="0" lang="en-US" altLang="zh-CN" sz="2800" b="1" dirty="0" smtClean="0"/>
              <a:t>7.2 </a:t>
            </a:r>
            <a:r>
              <a:rPr kumimoji="0" lang="zh-CN" altLang="en-US" sz="2800" b="1" dirty="0" smtClean="0"/>
              <a:t>建立连接</a:t>
            </a:r>
            <a:endParaRPr kumimoji="0" lang="zh-CN" altLang="en-GB" sz="2800" b="1" dirty="0" smtClean="0"/>
          </a:p>
          <a:p>
            <a:pPr eaLnBrk="1" hangingPunct="1"/>
            <a:r>
              <a:rPr kumimoji="0" lang="en-US" altLang="zh-CN" sz="2800" b="1" dirty="0" smtClean="0"/>
              <a:t>7.3 Internet</a:t>
            </a:r>
            <a:r>
              <a:rPr kumimoji="0" lang="zh-CN" altLang="en-US" sz="2800" b="1" dirty="0" smtClean="0"/>
              <a:t>中的传输层协议</a:t>
            </a:r>
          </a:p>
          <a:p>
            <a:pPr lvl="1" eaLnBrk="1" hangingPunct="1"/>
            <a:r>
              <a:rPr kumimoji="0" lang="zh-CN" altLang="en-US" b="1" dirty="0" smtClean="0"/>
              <a:t>用户数据报协议</a:t>
            </a:r>
            <a:r>
              <a:rPr kumimoji="0" lang="en-US" altLang="zh-CN" b="1" dirty="0" smtClean="0"/>
              <a:t>UDP</a:t>
            </a:r>
            <a:endParaRPr kumimoji="0" lang="en-GB" altLang="zh-CN" b="1" dirty="0" smtClean="0"/>
          </a:p>
          <a:p>
            <a:pPr lvl="1" eaLnBrk="1" hangingPunct="1"/>
            <a:r>
              <a:rPr kumimoji="0" lang="zh-CN" altLang="en-US" b="1" dirty="0" smtClean="0"/>
              <a:t>传输控制协议</a:t>
            </a:r>
            <a:r>
              <a:rPr kumimoji="0" lang="en-US" altLang="zh-CN" b="1" dirty="0" smtClean="0"/>
              <a:t>TCP</a:t>
            </a:r>
            <a:endParaRPr kumimoji="0" lang="zh-CN" altLang="en-US" b="1" dirty="0" smtClean="0"/>
          </a:p>
          <a:p>
            <a:pPr eaLnBrk="1" hangingPunct="1"/>
            <a:r>
              <a:rPr kumimoji="0" lang="en-US" altLang="zh-CN" sz="2800" b="1" dirty="0" smtClean="0"/>
              <a:t>7</a:t>
            </a:r>
            <a:r>
              <a:rPr kumimoji="0" lang="en-GB" altLang="zh-CN" sz="2800" b="1" dirty="0" smtClean="0"/>
              <a:t>.</a:t>
            </a:r>
            <a:r>
              <a:rPr kumimoji="0" lang="en-US" altLang="zh-CN" sz="2800" b="1" dirty="0"/>
              <a:t>4</a:t>
            </a:r>
            <a:r>
              <a:rPr kumimoji="0" lang="en-US" altLang="zh-CN" sz="2800" b="1" dirty="0" smtClean="0"/>
              <a:t> Berkeley Socket</a:t>
            </a:r>
            <a:r>
              <a:rPr lang="en-US" altLang="zh-CN" sz="2800" b="1" dirty="0" smtClean="0">
                <a:latin typeface="宋体" panose="02010600030101010101" pitchFamily="2" charset="-122"/>
              </a:rPr>
              <a:t> </a:t>
            </a:r>
          </a:p>
        </p:txBody>
      </p:sp>
      <p:sp>
        <p:nvSpPr>
          <p:cNvPr id="2" name="右大括号 1"/>
          <p:cNvSpPr/>
          <p:nvPr/>
        </p:nvSpPr>
        <p:spPr bwMode="auto">
          <a:xfrm>
            <a:off x="4283968" y="2204864"/>
            <a:ext cx="360040" cy="648072"/>
          </a:xfrm>
          <a:prstGeom prst="rightBrac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ahoma" pitchFamily="34" charset="0"/>
              <a:ea typeface="宋体" pitchFamily="2" charset="-122"/>
            </a:endParaRPr>
          </a:p>
        </p:txBody>
      </p:sp>
      <p:sp>
        <p:nvSpPr>
          <p:cNvPr id="3" name="矩形 2"/>
          <p:cNvSpPr/>
          <p:nvPr/>
        </p:nvSpPr>
        <p:spPr>
          <a:xfrm>
            <a:off x="4716016" y="2298067"/>
            <a:ext cx="3550972" cy="461665"/>
          </a:xfrm>
          <a:prstGeom prst="rect">
            <a:avLst/>
          </a:prstGeom>
        </p:spPr>
        <p:txBody>
          <a:bodyPr wrap="none">
            <a:spAutoFit/>
          </a:bodyPr>
          <a:lstStyle/>
          <a:p>
            <a:r>
              <a:rPr lang="en-US" altLang="zh-CN" b="1" dirty="0"/>
              <a:t>OSI</a:t>
            </a:r>
            <a:r>
              <a:rPr lang="zh-CN" altLang="en-US" b="1" dirty="0"/>
              <a:t>参考模型中的传输层</a:t>
            </a:r>
            <a:endParaRPr lang="zh-CN" altLang="en-US"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3345AC85-E889-4DCE-8B13-B910775F1073}" type="slidenum">
              <a:rPr kumimoji="0" lang="zh-CN" altLang="en-US" sz="1400"/>
              <a:pPr eaLnBrk="1" hangingPunct="1"/>
              <a:t>40</a:t>
            </a:fld>
            <a:endParaRPr kumimoji="0" lang="en-US" altLang="zh-CN" sz="1400"/>
          </a:p>
        </p:txBody>
      </p:sp>
      <p:sp>
        <p:nvSpPr>
          <p:cNvPr id="53251" name="Rectangle 2"/>
          <p:cNvSpPr>
            <a:spLocks noGrp="1" noChangeArrowheads="1"/>
          </p:cNvSpPr>
          <p:nvPr>
            <p:ph type="title"/>
          </p:nvPr>
        </p:nvSpPr>
        <p:spPr/>
        <p:txBody>
          <a:bodyPr/>
          <a:lstStyle/>
          <a:p>
            <a:pPr eaLnBrk="1" hangingPunct="1"/>
            <a:r>
              <a:rPr lang="en-US" altLang="zh-CN" sz="4000" b="1" smtClean="0"/>
              <a:t>TCP</a:t>
            </a:r>
            <a:r>
              <a:rPr lang="zh-CN" altLang="en-US" sz="4000" b="1" smtClean="0"/>
              <a:t>连接建立定时器</a:t>
            </a:r>
            <a:br>
              <a:rPr lang="zh-CN" altLang="en-US" sz="4000" b="1" smtClean="0"/>
            </a:br>
            <a:r>
              <a:rPr lang="en-US" altLang="zh-CN" sz="2800" b="1" smtClean="0"/>
              <a:t>Connection Establishment Timer</a:t>
            </a:r>
          </a:p>
        </p:txBody>
      </p:sp>
      <p:sp>
        <p:nvSpPr>
          <p:cNvPr id="53252" name="Text Box 5"/>
          <p:cNvSpPr txBox="1">
            <a:spLocks noChangeArrowheads="1"/>
          </p:cNvSpPr>
          <p:nvPr/>
        </p:nvSpPr>
        <p:spPr bwMode="auto">
          <a:xfrm>
            <a:off x="1295400" y="1773238"/>
            <a:ext cx="77406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zh-CN" altLang="en-GB" sz="2000" b="1"/>
              <a:t>当</a:t>
            </a:r>
            <a:r>
              <a:rPr kumimoji="0" lang="en-GB" altLang="zh-CN" sz="2000" b="1"/>
              <a:t>SYN</a:t>
            </a:r>
            <a:r>
              <a:rPr kumimoji="0" lang="zh-CN" altLang="en-GB" sz="2000" b="1"/>
              <a:t>数据段发出时，连接建立定时器就开始计时，如果在一定时间（例如</a:t>
            </a:r>
            <a:r>
              <a:rPr kumimoji="0" lang="en-GB" altLang="zh-CN" sz="2000" b="1"/>
              <a:t>65</a:t>
            </a:r>
            <a:r>
              <a:rPr kumimoji="0" lang="zh-CN" altLang="en-GB" sz="2000" b="1"/>
              <a:t>秒，可设置）内未收到响应，则连接建立失败。</a:t>
            </a:r>
            <a:endParaRPr kumimoji="0" lang="zh-CN" altLang="en-US" sz="2000" b="1"/>
          </a:p>
        </p:txBody>
      </p:sp>
      <p:pic>
        <p:nvPicPr>
          <p:cNvPr id="53253"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420938"/>
            <a:ext cx="55626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8"/>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4275"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0DCB195D-D78E-4E71-97BB-7553EC4301ED}" type="slidenum">
              <a:rPr kumimoji="0" lang="zh-CN" altLang="en-US" sz="1400"/>
              <a:pPr eaLnBrk="1" hangingPunct="1"/>
              <a:t>41</a:t>
            </a:fld>
            <a:endParaRPr kumimoji="0" lang="en-US" altLang="zh-CN" sz="1400"/>
          </a:p>
        </p:txBody>
      </p:sp>
      <p:sp>
        <p:nvSpPr>
          <p:cNvPr id="54276" name="Rectangle 2"/>
          <p:cNvSpPr>
            <a:spLocks noGrp="1" noChangeArrowheads="1"/>
          </p:cNvSpPr>
          <p:nvPr>
            <p:ph type="title"/>
          </p:nvPr>
        </p:nvSpPr>
        <p:spPr>
          <a:xfrm>
            <a:off x="1192213" y="260350"/>
            <a:ext cx="6403975" cy="649288"/>
          </a:xfrm>
        </p:spPr>
        <p:txBody>
          <a:bodyPr/>
          <a:lstStyle/>
          <a:p>
            <a:pPr eaLnBrk="1" hangingPunct="1"/>
            <a:r>
              <a:rPr lang="en-US" altLang="zh-CN" sz="3600" b="1" smtClean="0"/>
              <a:t>TCP</a:t>
            </a:r>
            <a:r>
              <a:rPr lang="zh-CN" altLang="en-US" sz="3600" b="1" smtClean="0"/>
              <a:t>采用对称释放法释放连接</a:t>
            </a:r>
          </a:p>
        </p:txBody>
      </p:sp>
      <p:sp>
        <p:nvSpPr>
          <p:cNvPr id="54277" name="Rectangle 3"/>
          <p:cNvSpPr>
            <a:spLocks noGrp="1" noChangeArrowheads="1"/>
          </p:cNvSpPr>
          <p:nvPr>
            <p:ph type="body" idx="1"/>
          </p:nvPr>
        </p:nvSpPr>
        <p:spPr>
          <a:xfrm>
            <a:off x="468313" y="981075"/>
            <a:ext cx="7772400" cy="1223963"/>
          </a:xfrm>
        </p:spPr>
        <p:txBody>
          <a:bodyPr/>
          <a:lstStyle/>
          <a:p>
            <a:pPr eaLnBrk="1" hangingPunct="1">
              <a:lnSpc>
                <a:spcPct val="80000"/>
              </a:lnSpc>
            </a:pPr>
            <a:r>
              <a:rPr kumimoji="0" lang="en-US" altLang="zh-CN" sz="2200" b="1" smtClean="0"/>
              <a:t>TCP</a:t>
            </a:r>
            <a:r>
              <a:rPr kumimoji="0" lang="zh-CN" altLang="en-US" sz="2200" b="1" smtClean="0"/>
              <a:t>的</a:t>
            </a:r>
            <a:r>
              <a:rPr kumimoji="0" lang="zh-CN" altLang="en-US" sz="2200" b="1" smtClean="0">
                <a:solidFill>
                  <a:srgbClr val="FF0000"/>
                </a:solidFill>
              </a:rPr>
              <a:t>全双工</a:t>
            </a:r>
            <a:r>
              <a:rPr kumimoji="0" lang="zh-CN" altLang="en-US" sz="2200" b="1" smtClean="0"/>
              <a:t>连接可看成一个</a:t>
            </a:r>
            <a:r>
              <a:rPr kumimoji="0" lang="zh-CN" altLang="en-US" sz="2200" b="1" smtClean="0">
                <a:solidFill>
                  <a:srgbClr val="FF0000"/>
                </a:solidFill>
              </a:rPr>
              <a:t>双单工</a:t>
            </a:r>
            <a:r>
              <a:rPr kumimoji="0" lang="zh-CN" altLang="en-US" sz="2200" b="1" smtClean="0"/>
              <a:t>的连接，每个单工连接都独立地释放</a:t>
            </a:r>
          </a:p>
          <a:p>
            <a:pPr eaLnBrk="1" hangingPunct="1">
              <a:lnSpc>
                <a:spcPct val="80000"/>
              </a:lnSpc>
            </a:pPr>
            <a:r>
              <a:rPr kumimoji="0" lang="zh-CN" altLang="en-US" sz="2200" b="1" smtClean="0"/>
              <a:t>通</a:t>
            </a:r>
            <a:r>
              <a:rPr lang="zh-CN" altLang="en-US" sz="2200" b="1" smtClean="0"/>
              <a:t>信双方必须都向对方发送</a:t>
            </a:r>
            <a:r>
              <a:rPr lang="en-US" altLang="zh-CN" sz="2200" b="1" smtClean="0"/>
              <a:t>FIN=1</a:t>
            </a:r>
            <a:r>
              <a:rPr lang="zh-CN" altLang="en-US" sz="2200" b="1" smtClean="0"/>
              <a:t>的</a:t>
            </a:r>
            <a:r>
              <a:rPr lang="en-US" altLang="zh-CN" sz="2200" b="1" smtClean="0"/>
              <a:t>TCP</a:t>
            </a:r>
            <a:r>
              <a:rPr lang="zh-CN" altLang="en-US" sz="2200" b="1" smtClean="0"/>
              <a:t>段并得到对方的应答，连接才能被释放，有四个阶段</a:t>
            </a:r>
          </a:p>
        </p:txBody>
      </p:sp>
      <p:grpSp>
        <p:nvGrpSpPr>
          <p:cNvPr id="54278" name="Group 4"/>
          <p:cNvGrpSpPr>
            <a:grpSpLocks/>
          </p:cNvGrpSpPr>
          <p:nvPr/>
        </p:nvGrpSpPr>
        <p:grpSpPr bwMode="auto">
          <a:xfrm>
            <a:off x="4427538" y="2322513"/>
            <a:ext cx="4333875" cy="3770312"/>
            <a:chOff x="2872" y="1691"/>
            <a:chExt cx="2730" cy="2375"/>
          </a:xfrm>
        </p:grpSpPr>
        <p:sp>
          <p:nvSpPr>
            <p:cNvPr id="54282" name="Rectangle 5"/>
            <p:cNvSpPr>
              <a:spLocks noChangeArrowheads="1"/>
            </p:cNvSpPr>
            <p:nvPr/>
          </p:nvSpPr>
          <p:spPr bwMode="auto">
            <a:xfrm>
              <a:off x="3175" y="1979"/>
              <a:ext cx="340" cy="2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4283" name="Rectangle 6"/>
            <p:cNvSpPr>
              <a:spLocks noChangeArrowheads="1"/>
            </p:cNvSpPr>
            <p:nvPr/>
          </p:nvSpPr>
          <p:spPr bwMode="auto">
            <a:xfrm>
              <a:off x="5103" y="1979"/>
              <a:ext cx="340" cy="2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54284" name="Group 7"/>
            <p:cNvGrpSpPr>
              <a:grpSpLocks/>
            </p:cNvGrpSpPr>
            <p:nvPr/>
          </p:nvGrpSpPr>
          <p:grpSpPr bwMode="auto">
            <a:xfrm>
              <a:off x="3515" y="2185"/>
              <a:ext cx="1588" cy="384"/>
              <a:chOff x="3515" y="2003"/>
              <a:chExt cx="1588" cy="384"/>
            </a:xfrm>
          </p:grpSpPr>
          <p:sp>
            <p:nvSpPr>
              <p:cNvPr id="54298" name="Line 8"/>
              <p:cNvSpPr>
                <a:spLocks noChangeShapeType="1"/>
              </p:cNvSpPr>
              <p:nvPr/>
            </p:nvSpPr>
            <p:spPr bwMode="auto">
              <a:xfrm>
                <a:off x="3515" y="2115"/>
                <a:ext cx="1588" cy="27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54299" name="Text Box 9"/>
              <p:cNvSpPr txBox="1">
                <a:spLocks noChangeArrowheads="1"/>
              </p:cNvSpPr>
              <p:nvPr/>
            </p:nvSpPr>
            <p:spPr bwMode="auto">
              <a:xfrm rot="622173">
                <a:off x="3878" y="2003"/>
                <a:ext cx="72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Times New Roman" panose="02020603050405020304" pitchFamily="18" charset="0"/>
                  </a:rPr>
                  <a:t>FIN</a:t>
                </a:r>
              </a:p>
            </p:txBody>
          </p:sp>
        </p:grpSp>
        <p:grpSp>
          <p:nvGrpSpPr>
            <p:cNvPr id="54285" name="Group 10"/>
            <p:cNvGrpSpPr>
              <a:grpSpLocks/>
            </p:cNvGrpSpPr>
            <p:nvPr/>
          </p:nvGrpSpPr>
          <p:grpSpPr bwMode="auto">
            <a:xfrm>
              <a:off x="3515" y="2588"/>
              <a:ext cx="1588" cy="365"/>
              <a:chOff x="3515" y="2406"/>
              <a:chExt cx="1588" cy="365"/>
            </a:xfrm>
          </p:grpSpPr>
          <p:sp>
            <p:nvSpPr>
              <p:cNvPr id="54296" name="Line 11"/>
              <p:cNvSpPr>
                <a:spLocks noChangeShapeType="1"/>
              </p:cNvSpPr>
              <p:nvPr/>
            </p:nvSpPr>
            <p:spPr bwMode="auto">
              <a:xfrm flipH="1">
                <a:off x="3515" y="2499"/>
                <a:ext cx="1588" cy="27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54297" name="Text Box 12"/>
              <p:cNvSpPr txBox="1">
                <a:spLocks noChangeArrowheads="1"/>
              </p:cNvSpPr>
              <p:nvPr/>
            </p:nvSpPr>
            <p:spPr bwMode="auto">
              <a:xfrm rot="21034805" flipH="1">
                <a:off x="3719" y="2406"/>
                <a:ext cx="99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Times New Roman" panose="02020603050405020304" pitchFamily="18" charset="0"/>
                  </a:rPr>
                  <a:t>ACK of FIN</a:t>
                </a:r>
              </a:p>
            </p:txBody>
          </p:sp>
        </p:grpSp>
        <p:grpSp>
          <p:nvGrpSpPr>
            <p:cNvPr id="54286" name="Group 13"/>
            <p:cNvGrpSpPr>
              <a:grpSpLocks/>
            </p:cNvGrpSpPr>
            <p:nvPr/>
          </p:nvGrpSpPr>
          <p:grpSpPr bwMode="auto">
            <a:xfrm>
              <a:off x="3515" y="2911"/>
              <a:ext cx="1588" cy="365"/>
              <a:chOff x="3515" y="2406"/>
              <a:chExt cx="1588" cy="365"/>
            </a:xfrm>
          </p:grpSpPr>
          <p:sp>
            <p:nvSpPr>
              <p:cNvPr id="54294" name="Line 14"/>
              <p:cNvSpPr>
                <a:spLocks noChangeShapeType="1"/>
              </p:cNvSpPr>
              <p:nvPr/>
            </p:nvSpPr>
            <p:spPr bwMode="auto">
              <a:xfrm flipH="1">
                <a:off x="3515" y="2499"/>
                <a:ext cx="1588" cy="27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54295" name="Text Box 15"/>
              <p:cNvSpPr txBox="1">
                <a:spLocks noChangeArrowheads="1"/>
              </p:cNvSpPr>
              <p:nvPr/>
            </p:nvSpPr>
            <p:spPr bwMode="auto">
              <a:xfrm rot="21034805" flipH="1">
                <a:off x="3719" y="2406"/>
                <a:ext cx="99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Times New Roman" panose="02020603050405020304" pitchFamily="18" charset="0"/>
                  </a:rPr>
                  <a:t>FIN</a:t>
                </a:r>
              </a:p>
            </p:txBody>
          </p:sp>
        </p:grpSp>
        <p:grpSp>
          <p:nvGrpSpPr>
            <p:cNvPr id="54287" name="Group 16"/>
            <p:cNvGrpSpPr>
              <a:grpSpLocks/>
            </p:cNvGrpSpPr>
            <p:nvPr/>
          </p:nvGrpSpPr>
          <p:grpSpPr bwMode="auto">
            <a:xfrm flipH="1">
              <a:off x="3515" y="3341"/>
              <a:ext cx="1588" cy="365"/>
              <a:chOff x="3515" y="2406"/>
              <a:chExt cx="1588" cy="365"/>
            </a:xfrm>
          </p:grpSpPr>
          <p:sp>
            <p:nvSpPr>
              <p:cNvPr id="54292" name="Line 17"/>
              <p:cNvSpPr>
                <a:spLocks noChangeShapeType="1"/>
              </p:cNvSpPr>
              <p:nvPr/>
            </p:nvSpPr>
            <p:spPr bwMode="auto">
              <a:xfrm flipH="1">
                <a:off x="3515" y="2499"/>
                <a:ext cx="1588" cy="27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lstStyle/>
              <a:p>
                <a:endParaRPr lang="zh-CN" altLang="en-US"/>
              </a:p>
            </p:txBody>
          </p:sp>
          <p:sp>
            <p:nvSpPr>
              <p:cNvPr id="54293" name="Text Box 18"/>
              <p:cNvSpPr txBox="1">
                <a:spLocks noChangeArrowheads="1"/>
              </p:cNvSpPr>
              <p:nvPr/>
            </p:nvSpPr>
            <p:spPr bwMode="auto">
              <a:xfrm rot="21034805" flipH="1">
                <a:off x="3719" y="2406"/>
                <a:ext cx="99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Times New Roman" panose="02020603050405020304" pitchFamily="18" charset="0"/>
                  </a:rPr>
                  <a:t>ACK of FIN</a:t>
                </a:r>
              </a:p>
            </p:txBody>
          </p:sp>
        </p:grpSp>
        <p:sp>
          <p:nvSpPr>
            <p:cNvPr id="54288" name="Text Box 19"/>
            <p:cNvSpPr txBox="1">
              <a:spLocks noChangeArrowheads="1"/>
            </p:cNvSpPr>
            <p:nvPr/>
          </p:nvSpPr>
          <p:spPr bwMode="auto">
            <a:xfrm>
              <a:off x="3016" y="1691"/>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Times New Roman" panose="02020603050405020304" pitchFamily="18" charset="0"/>
                </a:rPr>
                <a:t>Host1</a:t>
              </a:r>
            </a:p>
          </p:txBody>
        </p:sp>
        <p:sp>
          <p:nvSpPr>
            <p:cNvPr id="54289" name="Text Box 20"/>
            <p:cNvSpPr txBox="1">
              <a:spLocks noChangeArrowheads="1"/>
            </p:cNvSpPr>
            <p:nvPr/>
          </p:nvSpPr>
          <p:spPr bwMode="auto">
            <a:xfrm>
              <a:off x="4899" y="1691"/>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Times New Roman" panose="02020603050405020304" pitchFamily="18" charset="0"/>
                </a:rPr>
                <a:t>Host2</a:t>
              </a:r>
            </a:p>
          </p:txBody>
        </p:sp>
        <p:sp>
          <p:nvSpPr>
            <p:cNvPr id="54290" name="Text Box 21"/>
            <p:cNvSpPr txBox="1">
              <a:spLocks noChangeArrowheads="1"/>
            </p:cNvSpPr>
            <p:nvPr/>
          </p:nvSpPr>
          <p:spPr bwMode="auto">
            <a:xfrm rot="-5400000">
              <a:off x="2664" y="2537"/>
              <a:ext cx="70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a:latin typeface="Times New Roman" panose="02020603050405020304" pitchFamily="18" charset="0"/>
                </a:rPr>
                <a:t>Time</a:t>
              </a:r>
            </a:p>
          </p:txBody>
        </p:sp>
        <p:sp>
          <p:nvSpPr>
            <p:cNvPr id="54291" name="Line 22"/>
            <p:cNvSpPr>
              <a:spLocks noChangeShapeType="1"/>
            </p:cNvSpPr>
            <p:nvPr/>
          </p:nvSpPr>
          <p:spPr bwMode="auto">
            <a:xfrm>
              <a:off x="3016" y="2953"/>
              <a:ext cx="0" cy="481"/>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lstStyle/>
            <a:p>
              <a:endParaRPr lang="zh-CN" altLang="en-US"/>
            </a:p>
          </p:txBody>
        </p:sp>
      </p:grpSp>
      <p:sp>
        <p:nvSpPr>
          <p:cNvPr id="50182" name="Rectangle 23"/>
          <p:cNvSpPr>
            <a:spLocks noChangeArrowheads="1"/>
          </p:cNvSpPr>
          <p:nvPr/>
        </p:nvSpPr>
        <p:spPr bwMode="auto">
          <a:xfrm>
            <a:off x="179388" y="2697163"/>
            <a:ext cx="4157662"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lnSpc>
                <a:spcPct val="90000"/>
              </a:lnSpc>
              <a:spcBef>
                <a:spcPct val="20000"/>
              </a:spcBef>
              <a:buClr>
                <a:schemeClr val="folHlink"/>
              </a:buClr>
              <a:buSzPct val="60000"/>
              <a:buFont typeface="Wingdings" panose="05000000000000000000" pitchFamily="2" charset="2"/>
              <a:buChar char="n"/>
            </a:pPr>
            <a:r>
              <a:rPr kumimoji="0" lang="zh-CN" altLang="en-US" sz="2200" b="1"/>
              <a:t>可以将第一个</a:t>
            </a:r>
            <a:r>
              <a:rPr kumimoji="0" lang="en-US" altLang="zh-CN" sz="2200" b="1"/>
              <a:t>ACK</a:t>
            </a:r>
            <a:r>
              <a:rPr kumimoji="0" lang="zh-CN" altLang="en-US" sz="2200" b="1"/>
              <a:t>数据段和第二个</a:t>
            </a:r>
            <a:r>
              <a:rPr kumimoji="0" lang="en-US" altLang="zh-CN" sz="2200" b="1"/>
              <a:t>FIN</a:t>
            </a:r>
            <a:r>
              <a:rPr kumimoji="0" lang="zh-CN" altLang="en-US" sz="2200" b="1"/>
              <a:t>数据段合并，从而变为三步握手</a:t>
            </a:r>
          </a:p>
          <a:p>
            <a:pPr eaLnBrk="1" hangingPunct="1">
              <a:lnSpc>
                <a:spcPct val="90000"/>
              </a:lnSpc>
              <a:spcBef>
                <a:spcPct val="20000"/>
              </a:spcBef>
              <a:buClr>
                <a:schemeClr val="folHlink"/>
              </a:buClr>
              <a:buSzPct val="60000"/>
              <a:buFont typeface="Wingdings" panose="05000000000000000000" pitchFamily="2" charset="2"/>
              <a:buChar char="n"/>
            </a:pPr>
            <a:r>
              <a:rPr kumimoji="0" lang="zh-CN" altLang="en-US" sz="2200" b="1"/>
              <a:t>为防止半连接，必须使用定时器计时，对</a:t>
            </a:r>
            <a:r>
              <a:rPr kumimoji="0" lang="en-US" altLang="zh-CN" sz="2200" b="1"/>
              <a:t>FIN</a:t>
            </a:r>
            <a:r>
              <a:rPr kumimoji="0" lang="zh-CN" altLang="en-US" sz="2200" b="1"/>
              <a:t>数据段的应答在两个最大分组生命期内未到达，就释放连接。对方也会超时释放</a:t>
            </a:r>
          </a:p>
        </p:txBody>
      </p:sp>
      <p:sp>
        <p:nvSpPr>
          <p:cNvPr id="50183" name="Oval 24"/>
          <p:cNvSpPr>
            <a:spLocks noChangeArrowheads="1"/>
          </p:cNvSpPr>
          <p:nvPr/>
        </p:nvSpPr>
        <p:spPr bwMode="auto">
          <a:xfrm flipH="1">
            <a:off x="6372225" y="3716338"/>
            <a:ext cx="360363" cy="1150937"/>
          </a:xfrm>
          <a:prstGeom prst="ellipse">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4281" name="Rectangle 25"/>
          <p:cNvSpPr>
            <a:spLocks noChangeArrowheads="1"/>
          </p:cNvSpPr>
          <p:nvPr/>
        </p:nvSpPr>
        <p:spPr bwMode="auto">
          <a:xfrm>
            <a:off x="1042988" y="6237288"/>
            <a:ext cx="7129462" cy="504825"/>
          </a:xfrm>
          <a:prstGeom prst="rect">
            <a:avLst/>
          </a:prstGeom>
          <a:solidFill>
            <a:srgbClr val="FFFFFF"/>
          </a:solidFill>
          <a:ln w="9525" algn="ctr">
            <a:solidFill>
              <a:schemeClr val="tx1"/>
            </a:solidFill>
            <a:miter lim="800000"/>
            <a:headEnd/>
            <a:tailEnd/>
          </a:ln>
        </p:spPr>
        <p:txBody>
          <a:bodyPr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b="1">
                <a:solidFill>
                  <a:schemeClr val="hlink"/>
                </a:solidFill>
                <a:latin typeface="Arial" panose="020B0604020202020204" pitchFamily="34" charset="0"/>
              </a:rPr>
              <a:t>主机发送</a:t>
            </a:r>
            <a:r>
              <a:rPr kumimoji="0" lang="en-US" altLang="zh-CN" b="1">
                <a:solidFill>
                  <a:schemeClr val="hlink"/>
                </a:solidFill>
                <a:latin typeface="Arial" panose="020B0604020202020204" pitchFamily="34" charset="0"/>
              </a:rPr>
              <a:t>FIN</a:t>
            </a:r>
            <a:r>
              <a:rPr kumimoji="0" lang="zh-CN" altLang="en-US" b="1">
                <a:solidFill>
                  <a:schemeClr val="hlink"/>
                </a:solidFill>
                <a:latin typeface="Arial" panose="020B0604020202020204" pitchFamily="34" charset="0"/>
              </a:rPr>
              <a:t>数据段后，就不再向对方发送数据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animEffect transition="in" filter="strips(downRight)">
                                      <p:cBhvr>
                                        <p:cTn id="7" dur="500"/>
                                        <p:tgtEl>
                                          <p:spTgt spid="5018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183"/>
                                        </p:tgtEl>
                                        <p:attrNameLst>
                                          <p:attrName>style.visibility</p:attrName>
                                        </p:attrNameLst>
                                      </p:cBhvr>
                                      <p:to>
                                        <p:strVal val="visible"/>
                                      </p:to>
                                    </p:set>
                                    <p:animEffect transition="in" filter="blinds(horizontal)">
                                      <p:cBhvr>
                                        <p:cTn id="10" dur="500"/>
                                        <p:tgtEl>
                                          <p:spTgt spid="501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50182">
                                            <p:txEl>
                                              <p:pRg st="1" end="1"/>
                                            </p:txEl>
                                          </p:spTgt>
                                        </p:tgtEl>
                                        <p:attrNameLst>
                                          <p:attrName>style.visibility</p:attrName>
                                        </p:attrNameLst>
                                      </p:cBhvr>
                                      <p:to>
                                        <p:strVal val="visible"/>
                                      </p:to>
                                    </p:set>
                                    <p:animEffect transition="in" filter="strips(downRight)">
                                      <p:cBhvr>
                                        <p:cTn id="15" dur="500"/>
                                        <p:tgtEl>
                                          <p:spTgt spid="501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8"/>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5299"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725EF48-8B04-450F-B8C3-F5A675B327C7}" type="slidenum">
              <a:rPr kumimoji="0" lang="zh-CN" altLang="en-US" sz="1400"/>
              <a:pPr eaLnBrk="1" hangingPunct="1"/>
              <a:t>42</a:t>
            </a:fld>
            <a:endParaRPr kumimoji="0" lang="en-US" altLang="zh-CN" sz="1400"/>
          </a:p>
        </p:txBody>
      </p:sp>
      <p:sp>
        <p:nvSpPr>
          <p:cNvPr id="55300" name="Rectangle 4"/>
          <p:cNvSpPr>
            <a:spLocks noGrp="1" noChangeArrowheads="1"/>
          </p:cNvSpPr>
          <p:nvPr>
            <p:ph type="title"/>
          </p:nvPr>
        </p:nvSpPr>
        <p:spPr>
          <a:xfrm>
            <a:off x="7812088" y="1196975"/>
            <a:ext cx="1116012" cy="4319588"/>
          </a:xfrm>
          <a:noFill/>
        </p:spPr>
        <p:txBody>
          <a:bodyPr/>
          <a:lstStyle/>
          <a:p>
            <a:pPr algn="ctr" eaLnBrk="1" hangingPunct="1"/>
            <a:r>
              <a:rPr lang="en-US" altLang="zh-CN" sz="3600" b="1" smtClean="0"/>
              <a:t>TCP</a:t>
            </a:r>
            <a:br>
              <a:rPr lang="en-US" altLang="zh-CN" sz="3600" b="1" smtClean="0"/>
            </a:br>
            <a:r>
              <a:rPr lang="zh-CN" altLang="en-US" sz="3600" b="1" smtClean="0"/>
              <a:t>的</a:t>
            </a:r>
            <a:br>
              <a:rPr lang="zh-CN" altLang="en-US" sz="3600" b="1" smtClean="0"/>
            </a:br>
            <a:r>
              <a:rPr lang="zh-CN" altLang="en-US" sz="3600" b="1" smtClean="0"/>
              <a:t>有</a:t>
            </a:r>
            <a:br>
              <a:rPr lang="zh-CN" altLang="en-US" sz="3600" b="1" smtClean="0"/>
            </a:br>
            <a:r>
              <a:rPr lang="zh-CN" altLang="en-US" sz="3600" b="1" smtClean="0"/>
              <a:t>限</a:t>
            </a:r>
            <a:br>
              <a:rPr lang="zh-CN" altLang="en-US" sz="3600" b="1" smtClean="0"/>
            </a:br>
            <a:r>
              <a:rPr lang="zh-CN" altLang="en-US" sz="3600" b="1" smtClean="0"/>
              <a:t>状</a:t>
            </a:r>
            <a:br>
              <a:rPr lang="zh-CN" altLang="en-US" sz="3600" b="1" smtClean="0"/>
            </a:br>
            <a:r>
              <a:rPr lang="zh-CN" altLang="en-US" sz="3600" b="1" smtClean="0"/>
              <a:t>态</a:t>
            </a:r>
            <a:br>
              <a:rPr lang="zh-CN" altLang="en-US" sz="3600" b="1" smtClean="0"/>
            </a:br>
            <a:r>
              <a:rPr lang="zh-CN" altLang="en-US" sz="3600" b="1" smtClean="0"/>
              <a:t>机</a:t>
            </a:r>
            <a:r>
              <a:rPr lang="zh-CN" altLang="en-US" smtClean="0"/>
              <a:t> </a:t>
            </a:r>
          </a:p>
        </p:txBody>
      </p:sp>
      <p:sp>
        <p:nvSpPr>
          <p:cNvPr id="55301" name="Rectangle 5"/>
          <p:cNvSpPr>
            <a:spLocks noChangeArrowheads="1"/>
          </p:cNvSpPr>
          <p:nvPr/>
        </p:nvSpPr>
        <p:spPr bwMode="auto">
          <a:xfrm>
            <a:off x="758825" y="4575175"/>
            <a:ext cx="4192588" cy="2263775"/>
          </a:xfrm>
          <a:prstGeom prst="rect">
            <a:avLst/>
          </a:prstGeom>
          <a:solidFill>
            <a:srgbClr val="CCECFF"/>
          </a:solidFill>
          <a:ln w="9525">
            <a:solidFill>
              <a:schemeClr val="tx1"/>
            </a:solidFill>
            <a:prstDash val="dash"/>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5302" name="Rectangle 6"/>
          <p:cNvSpPr>
            <a:spLocks noChangeArrowheads="1"/>
          </p:cNvSpPr>
          <p:nvPr/>
        </p:nvSpPr>
        <p:spPr bwMode="auto">
          <a:xfrm>
            <a:off x="5186363" y="3632200"/>
            <a:ext cx="1454150" cy="2012950"/>
          </a:xfrm>
          <a:prstGeom prst="rect">
            <a:avLst/>
          </a:prstGeom>
          <a:solidFill>
            <a:srgbClr val="CCECFF"/>
          </a:solidFill>
          <a:ln w="9525">
            <a:solidFill>
              <a:schemeClr val="tx1"/>
            </a:solidFill>
            <a:prstDash val="dash"/>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53254" name="Line 7"/>
          <p:cNvSpPr>
            <a:spLocks noChangeShapeType="1"/>
          </p:cNvSpPr>
          <p:nvPr/>
        </p:nvSpPr>
        <p:spPr bwMode="auto">
          <a:xfrm rot="5400000" flipV="1">
            <a:off x="4795838" y="3336925"/>
            <a:ext cx="0" cy="1095375"/>
          </a:xfrm>
          <a:prstGeom prst="line">
            <a:avLst/>
          </a:prstGeom>
          <a:noFill/>
          <a:ln w="57150">
            <a:solidFill>
              <a:srgbClr val="333399"/>
            </a:solidFill>
            <a:prstDash val="sysDot"/>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04" name="Rectangle 8"/>
          <p:cNvSpPr>
            <a:spLocks noChangeArrowheads="1"/>
          </p:cNvSpPr>
          <p:nvPr/>
        </p:nvSpPr>
        <p:spPr bwMode="auto">
          <a:xfrm>
            <a:off x="3232150" y="236538"/>
            <a:ext cx="781050" cy="252412"/>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Times New Roman" panose="02020603050405020304" pitchFamily="18" charset="0"/>
              </a:rPr>
              <a:t>CLOSED</a:t>
            </a:r>
          </a:p>
        </p:txBody>
      </p:sp>
      <p:sp>
        <p:nvSpPr>
          <p:cNvPr id="55305" name="Rectangle 9"/>
          <p:cNvSpPr>
            <a:spLocks noChangeArrowheads="1"/>
          </p:cNvSpPr>
          <p:nvPr/>
        </p:nvSpPr>
        <p:spPr bwMode="auto">
          <a:xfrm>
            <a:off x="2919413" y="3759200"/>
            <a:ext cx="1328737"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Times New Roman" panose="02020603050405020304" pitchFamily="18" charset="0"/>
              </a:rPr>
              <a:t>ESTABLISHED</a:t>
            </a:r>
          </a:p>
        </p:txBody>
      </p:sp>
      <p:sp>
        <p:nvSpPr>
          <p:cNvPr id="55306" name="Rectangle 10"/>
          <p:cNvSpPr>
            <a:spLocks noChangeArrowheads="1"/>
          </p:cNvSpPr>
          <p:nvPr/>
        </p:nvSpPr>
        <p:spPr bwMode="auto">
          <a:xfrm>
            <a:off x="3232150" y="1243013"/>
            <a:ext cx="781050" cy="252412"/>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Times New Roman" panose="02020603050405020304" pitchFamily="18" charset="0"/>
              </a:rPr>
              <a:t>LISTEN</a:t>
            </a:r>
          </a:p>
        </p:txBody>
      </p:sp>
      <p:sp>
        <p:nvSpPr>
          <p:cNvPr id="55307" name="Rectangle 11"/>
          <p:cNvSpPr>
            <a:spLocks noChangeArrowheads="1"/>
          </p:cNvSpPr>
          <p:nvPr/>
        </p:nvSpPr>
        <p:spPr bwMode="auto">
          <a:xfrm>
            <a:off x="5303838" y="3759200"/>
            <a:ext cx="1250950"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Times New Roman" panose="02020603050405020304" pitchFamily="18" charset="0"/>
              </a:rPr>
              <a:t>CLOSE_WAIT</a:t>
            </a:r>
          </a:p>
        </p:txBody>
      </p:sp>
      <p:sp>
        <p:nvSpPr>
          <p:cNvPr id="55308" name="Rectangle 12"/>
          <p:cNvSpPr>
            <a:spLocks noChangeArrowheads="1"/>
          </p:cNvSpPr>
          <p:nvPr/>
        </p:nvSpPr>
        <p:spPr bwMode="auto">
          <a:xfrm>
            <a:off x="808038" y="4891088"/>
            <a:ext cx="1093787"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Times New Roman" panose="02020603050405020304" pitchFamily="18" charset="0"/>
              </a:rPr>
              <a:t>FIN_WAIT_1</a:t>
            </a:r>
          </a:p>
        </p:txBody>
      </p:sp>
      <p:sp>
        <p:nvSpPr>
          <p:cNvPr id="55309" name="Rectangle 13"/>
          <p:cNvSpPr>
            <a:spLocks noChangeArrowheads="1"/>
          </p:cNvSpPr>
          <p:nvPr/>
        </p:nvSpPr>
        <p:spPr bwMode="auto">
          <a:xfrm>
            <a:off x="808038" y="2312988"/>
            <a:ext cx="1093787"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Times New Roman" panose="02020603050405020304" pitchFamily="18" charset="0"/>
              </a:rPr>
              <a:t>SYN_RCVD</a:t>
            </a:r>
          </a:p>
        </p:txBody>
      </p:sp>
      <p:sp>
        <p:nvSpPr>
          <p:cNvPr id="55310" name="Rectangle 14"/>
          <p:cNvSpPr>
            <a:spLocks noChangeArrowheads="1"/>
          </p:cNvSpPr>
          <p:nvPr/>
        </p:nvSpPr>
        <p:spPr bwMode="auto">
          <a:xfrm>
            <a:off x="808038" y="6337300"/>
            <a:ext cx="1093787"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Times New Roman" panose="02020603050405020304" pitchFamily="18" charset="0"/>
              </a:rPr>
              <a:t>FIN_WAIT_2</a:t>
            </a:r>
          </a:p>
        </p:txBody>
      </p:sp>
      <p:sp>
        <p:nvSpPr>
          <p:cNvPr id="55311" name="Rectangle 15"/>
          <p:cNvSpPr>
            <a:spLocks noChangeArrowheads="1"/>
          </p:cNvSpPr>
          <p:nvPr/>
        </p:nvSpPr>
        <p:spPr bwMode="auto">
          <a:xfrm>
            <a:off x="3192463" y="4891088"/>
            <a:ext cx="860425"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Times New Roman" panose="02020603050405020304" pitchFamily="18" charset="0"/>
              </a:rPr>
              <a:t>CLOSING</a:t>
            </a:r>
          </a:p>
        </p:txBody>
      </p:sp>
      <p:sp>
        <p:nvSpPr>
          <p:cNvPr id="55312" name="Rectangle 16"/>
          <p:cNvSpPr>
            <a:spLocks noChangeArrowheads="1"/>
          </p:cNvSpPr>
          <p:nvPr/>
        </p:nvSpPr>
        <p:spPr bwMode="auto">
          <a:xfrm>
            <a:off x="3074988" y="6337300"/>
            <a:ext cx="1095375"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Times New Roman" panose="02020603050405020304" pitchFamily="18" charset="0"/>
              </a:rPr>
              <a:t>TIME_WAIT</a:t>
            </a:r>
          </a:p>
        </p:txBody>
      </p:sp>
      <p:sp>
        <p:nvSpPr>
          <p:cNvPr id="55313" name="Rectangle 17"/>
          <p:cNvSpPr>
            <a:spLocks noChangeArrowheads="1"/>
          </p:cNvSpPr>
          <p:nvPr/>
        </p:nvSpPr>
        <p:spPr bwMode="auto">
          <a:xfrm>
            <a:off x="5421313" y="2312988"/>
            <a:ext cx="1016000" cy="250825"/>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Times New Roman" panose="02020603050405020304" pitchFamily="18" charset="0"/>
              </a:rPr>
              <a:t>SYN_SENT</a:t>
            </a:r>
          </a:p>
        </p:txBody>
      </p:sp>
      <p:sp>
        <p:nvSpPr>
          <p:cNvPr id="55314" name="Rectangle 18"/>
          <p:cNvSpPr>
            <a:spLocks noChangeArrowheads="1"/>
          </p:cNvSpPr>
          <p:nvPr/>
        </p:nvSpPr>
        <p:spPr bwMode="auto">
          <a:xfrm>
            <a:off x="5381625" y="5267325"/>
            <a:ext cx="1095375" cy="252413"/>
          </a:xfrm>
          <a:prstGeom prst="rect">
            <a:avLst/>
          </a:prstGeom>
          <a:solidFill>
            <a:srgbClr val="FFFF99"/>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sz="1400">
                <a:latin typeface="Times New Roman" panose="02020603050405020304" pitchFamily="18" charset="0"/>
              </a:rPr>
              <a:t>LAST_ACK</a:t>
            </a:r>
          </a:p>
        </p:txBody>
      </p:sp>
      <p:sp>
        <p:nvSpPr>
          <p:cNvPr id="53266" name="Line 19"/>
          <p:cNvSpPr>
            <a:spLocks noChangeShapeType="1"/>
          </p:cNvSpPr>
          <p:nvPr/>
        </p:nvSpPr>
        <p:spPr bwMode="auto">
          <a:xfrm>
            <a:off x="3857625" y="488950"/>
            <a:ext cx="2071688" cy="1824038"/>
          </a:xfrm>
          <a:prstGeom prst="line">
            <a:avLst/>
          </a:prstGeom>
          <a:noFill/>
          <a:ln w="5715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67" name="Line 20"/>
          <p:cNvSpPr>
            <a:spLocks noChangeShapeType="1"/>
          </p:cNvSpPr>
          <p:nvPr/>
        </p:nvSpPr>
        <p:spPr bwMode="auto">
          <a:xfrm flipH="1">
            <a:off x="3935413" y="2563813"/>
            <a:ext cx="1603375" cy="1195387"/>
          </a:xfrm>
          <a:prstGeom prst="line">
            <a:avLst/>
          </a:prstGeom>
          <a:noFill/>
          <a:ln w="5715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68" name="Line 21"/>
          <p:cNvSpPr>
            <a:spLocks noChangeShapeType="1"/>
          </p:cNvSpPr>
          <p:nvPr/>
        </p:nvSpPr>
        <p:spPr bwMode="auto">
          <a:xfrm flipH="1">
            <a:off x="1668463" y="4010025"/>
            <a:ext cx="1563687" cy="881063"/>
          </a:xfrm>
          <a:prstGeom prst="line">
            <a:avLst/>
          </a:prstGeom>
          <a:noFill/>
          <a:ln w="5715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69" name="Line 22"/>
          <p:cNvSpPr>
            <a:spLocks noChangeShapeType="1"/>
          </p:cNvSpPr>
          <p:nvPr/>
        </p:nvSpPr>
        <p:spPr bwMode="auto">
          <a:xfrm flipH="1">
            <a:off x="1335088" y="5141913"/>
            <a:ext cx="0" cy="1195387"/>
          </a:xfrm>
          <a:prstGeom prst="line">
            <a:avLst/>
          </a:prstGeom>
          <a:noFill/>
          <a:ln w="5715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70" name="Line 23"/>
          <p:cNvSpPr>
            <a:spLocks noChangeShapeType="1"/>
          </p:cNvSpPr>
          <p:nvPr/>
        </p:nvSpPr>
        <p:spPr bwMode="auto">
          <a:xfrm>
            <a:off x="1900238" y="6462713"/>
            <a:ext cx="1179512" cy="0"/>
          </a:xfrm>
          <a:prstGeom prst="line">
            <a:avLst/>
          </a:prstGeom>
          <a:noFill/>
          <a:ln w="5715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71" name="Line 24"/>
          <p:cNvSpPr>
            <a:spLocks noChangeShapeType="1"/>
          </p:cNvSpPr>
          <p:nvPr/>
        </p:nvSpPr>
        <p:spPr bwMode="auto">
          <a:xfrm>
            <a:off x="3460750" y="498475"/>
            <a:ext cx="6350" cy="736600"/>
          </a:xfrm>
          <a:prstGeom prst="line">
            <a:avLst/>
          </a:prstGeom>
          <a:noFill/>
          <a:ln w="57150">
            <a:solidFill>
              <a:srgbClr val="333399"/>
            </a:solidFill>
            <a:prstDash val="sysDot"/>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72" name="Line 25"/>
          <p:cNvSpPr>
            <a:spLocks noChangeShapeType="1"/>
          </p:cNvSpPr>
          <p:nvPr/>
        </p:nvSpPr>
        <p:spPr bwMode="auto">
          <a:xfrm flipH="1">
            <a:off x="1158875" y="1306513"/>
            <a:ext cx="2073275" cy="1006475"/>
          </a:xfrm>
          <a:prstGeom prst="line">
            <a:avLst/>
          </a:prstGeom>
          <a:noFill/>
          <a:ln w="57150">
            <a:solidFill>
              <a:srgbClr val="333399"/>
            </a:solidFill>
            <a:prstDash val="sysDot"/>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73" name="Line 26"/>
          <p:cNvSpPr>
            <a:spLocks noChangeShapeType="1"/>
          </p:cNvSpPr>
          <p:nvPr/>
        </p:nvSpPr>
        <p:spPr bwMode="auto">
          <a:xfrm>
            <a:off x="1589088" y="2563813"/>
            <a:ext cx="1720850" cy="1195387"/>
          </a:xfrm>
          <a:prstGeom prst="line">
            <a:avLst/>
          </a:prstGeom>
          <a:noFill/>
          <a:ln w="57150">
            <a:solidFill>
              <a:srgbClr val="333399"/>
            </a:solidFill>
            <a:prstDash val="sysDot"/>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74" name="Line 27"/>
          <p:cNvSpPr>
            <a:spLocks noChangeShapeType="1"/>
          </p:cNvSpPr>
          <p:nvPr/>
        </p:nvSpPr>
        <p:spPr bwMode="auto">
          <a:xfrm>
            <a:off x="6046788" y="4010025"/>
            <a:ext cx="0" cy="1257300"/>
          </a:xfrm>
          <a:prstGeom prst="line">
            <a:avLst/>
          </a:prstGeom>
          <a:noFill/>
          <a:ln w="57150">
            <a:solidFill>
              <a:srgbClr val="333399"/>
            </a:solidFill>
            <a:prstDash val="sysDot"/>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24" name="Text Box 37"/>
          <p:cNvSpPr txBox="1">
            <a:spLocks noChangeArrowheads="1"/>
          </p:cNvSpPr>
          <p:nvPr/>
        </p:nvSpPr>
        <p:spPr bwMode="auto">
          <a:xfrm>
            <a:off x="5518150" y="2554288"/>
            <a:ext cx="8953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Times New Roman" panose="02020603050405020304" pitchFamily="18" charset="0"/>
              </a:rPr>
              <a:t>主动打开</a:t>
            </a:r>
          </a:p>
        </p:txBody>
      </p:sp>
      <p:sp>
        <p:nvSpPr>
          <p:cNvPr id="55325" name="Text Box 38"/>
          <p:cNvSpPr txBox="1">
            <a:spLocks noChangeArrowheads="1"/>
          </p:cNvSpPr>
          <p:nvPr/>
        </p:nvSpPr>
        <p:spPr bwMode="auto">
          <a:xfrm>
            <a:off x="3194050" y="1495425"/>
            <a:ext cx="895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Times New Roman" panose="02020603050405020304" pitchFamily="18" charset="0"/>
              </a:rPr>
              <a:t>被动打开</a:t>
            </a:r>
          </a:p>
        </p:txBody>
      </p:sp>
      <p:sp>
        <p:nvSpPr>
          <p:cNvPr id="55326" name="Text Box 39"/>
          <p:cNvSpPr txBox="1">
            <a:spLocks noChangeArrowheads="1"/>
          </p:cNvSpPr>
          <p:nvPr/>
        </p:nvSpPr>
        <p:spPr bwMode="auto">
          <a:xfrm>
            <a:off x="5421313" y="3359150"/>
            <a:ext cx="895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Times New Roman" panose="02020603050405020304" pitchFamily="18" charset="0"/>
              </a:rPr>
              <a:t>被动关闭</a:t>
            </a:r>
          </a:p>
        </p:txBody>
      </p:sp>
      <p:sp>
        <p:nvSpPr>
          <p:cNvPr id="55327" name="Text Box 40"/>
          <p:cNvSpPr txBox="1">
            <a:spLocks noChangeArrowheads="1"/>
          </p:cNvSpPr>
          <p:nvPr/>
        </p:nvSpPr>
        <p:spPr bwMode="auto">
          <a:xfrm>
            <a:off x="3095625" y="4260850"/>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Times New Roman" panose="02020603050405020304" pitchFamily="18" charset="0"/>
              </a:rPr>
              <a:t>主动关闭</a:t>
            </a:r>
          </a:p>
        </p:txBody>
      </p:sp>
      <p:sp>
        <p:nvSpPr>
          <p:cNvPr id="55328" name="Text Box 41"/>
          <p:cNvSpPr txBox="1">
            <a:spLocks noChangeArrowheads="1"/>
          </p:cNvSpPr>
          <p:nvPr/>
        </p:nvSpPr>
        <p:spPr bwMode="auto">
          <a:xfrm>
            <a:off x="3378200" y="-26988"/>
            <a:ext cx="5397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Times New Roman" panose="02020603050405020304" pitchFamily="18" charset="0"/>
              </a:rPr>
              <a:t>起点</a:t>
            </a:r>
          </a:p>
        </p:txBody>
      </p:sp>
      <p:sp>
        <p:nvSpPr>
          <p:cNvPr id="53289" name="Text Box 42"/>
          <p:cNvSpPr txBox="1">
            <a:spLocks noChangeArrowheads="1"/>
          </p:cNvSpPr>
          <p:nvPr/>
        </p:nvSpPr>
        <p:spPr bwMode="auto">
          <a:xfrm>
            <a:off x="2525713" y="592138"/>
            <a:ext cx="8953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Times New Roman" panose="02020603050405020304" pitchFamily="18" charset="0"/>
              </a:rPr>
              <a:t>被动打开</a:t>
            </a:r>
          </a:p>
        </p:txBody>
      </p:sp>
      <p:sp>
        <p:nvSpPr>
          <p:cNvPr id="53290" name="Text Box 43"/>
          <p:cNvSpPr txBox="1">
            <a:spLocks noChangeArrowheads="1"/>
          </p:cNvSpPr>
          <p:nvPr/>
        </p:nvSpPr>
        <p:spPr bwMode="auto">
          <a:xfrm>
            <a:off x="4556125" y="717550"/>
            <a:ext cx="1028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Times New Roman" panose="02020603050405020304" pitchFamily="18" charset="0"/>
              </a:rPr>
              <a:t>主动打开</a:t>
            </a:r>
          </a:p>
          <a:p>
            <a:pPr eaLnBrk="1" hangingPunct="1"/>
            <a:r>
              <a:rPr lang="zh-CN" altLang="en-US" sz="1400" b="1">
                <a:solidFill>
                  <a:srgbClr val="004634"/>
                </a:solidFill>
                <a:latin typeface="Times New Roman" panose="02020603050405020304" pitchFamily="18" charset="0"/>
              </a:rPr>
              <a:t>  发送 </a:t>
            </a:r>
            <a:r>
              <a:rPr lang="en-US" altLang="zh-CN" sz="1400" b="1">
                <a:solidFill>
                  <a:srgbClr val="004634"/>
                </a:solidFill>
                <a:latin typeface="Times New Roman" panose="02020603050405020304" pitchFamily="18" charset="0"/>
              </a:rPr>
              <a:t>SYN</a:t>
            </a:r>
          </a:p>
        </p:txBody>
      </p:sp>
      <p:sp>
        <p:nvSpPr>
          <p:cNvPr id="53293" name="Text Box 46"/>
          <p:cNvSpPr txBox="1">
            <a:spLocks noChangeArrowheads="1"/>
          </p:cNvSpPr>
          <p:nvPr/>
        </p:nvSpPr>
        <p:spPr bwMode="auto">
          <a:xfrm>
            <a:off x="2032000" y="2670175"/>
            <a:ext cx="979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Times New Roman" panose="02020603050405020304" pitchFamily="18" charset="0"/>
              </a:rPr>
              <a:t>收到 </a:t>
            </a:r>
            <a:r>
              <a:rPr lang="en-US" altLang="zh-CN" sz="1400" b="1">
                <a:solidFill>
                  <a:srgbClr val="004634"/>
                </a:solidFill>
                <a:latin typeface="Times New Roman" panose="02020603050405020304" pitchFamily="18" charset="0"/>
              </a:rPr>
              <a:t>ACK</a:t>
            </a:r>
          </a:p>
        </p:txBody>
      </p:sp>
      <p:sp>
        <p:nvSpPr>
          <p:cNvPr id="55332" name="Text Box 47"/>
          <p:cNvSpPr txBox="1">
            <a:spLocks noChangeArrowheads="1"/>
          </p:cNvSpPr>
          <p:nvPr/>
        </p:nvSpPr>
        <p:spPr bwMode="auto">
          <a:xfrm>
            <a:off x="3116263" y="3338513"/>
            <a:ext cx="895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chemeClr val="hlink"/>
                </a:solidFill>
                <a:latin typeface="Times New Roman" panose="02020603050405020304" pitchFamily="18" charset="0"/>
              </a:rPr>
              <a:t>数据传送</a:t>
            </a:r>
          </a:p>
          <a:p>
            <a:pPr eaLnBrk="1" hangingPunct="1"/>
            <a:r>
              <a:rPr lang="zh-CN" altLang="en-US" sz="1400" b="1">
                <a:solidFill>
                  <a:schemeClr val="hlink"/>
                </a:solidFill>
                <a:latin typeface="Times New Roman" panose="02020603050405020304" pitchFamily="18" charset="0"/>
              </a:rPr>
              <a:t>    阶段</a:t>
            </a:r>
          </a:p>
        </p:txBody>
      </p:sp>
      <p:sp>
        <p:nvSpPr>
          <p:cNvPr id="53295" name="Text Box 48"/>
          <p:cNvSpPr txBox="1">
            <a:spLocks noChangeArrowheads="1"/>
          </p:cNvSpPr>
          <p:nvPr/>
        </p:nvSpPr>
        <p:spPr bwMode="auto">
          <a:xfrm>
            <a:off x="5164138" y="4314825"/>
            <a:ext cx="8905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Times New Roman" panose="02020603050405020304" pitchFamily="18" charset="0"/>
              </a:rPr>
              <a:t>   关闭</a:t>
            </a:r>
          </a:p>
          <a:p>
            <a:pPr eaLnBrk="1" hangingPunct="1"/>
            <a:r>
              <a:rPr lang="zh-CN" altLang="en-US" sz="1400" b="1">
                <a:solidFill>
                  <a:srgbClr val="004634"/>
                </a:solidFill>
                <a:latin typeface="Times New Roman" panose="02020603050405020304" pitchFamily="18" charset="0"/>
              </a:rPr>
              <a:t>发送 </a:t>
            </a:r>
            <a:r>
              <a:rPr lang="en-US" altLang="zh-CN" sz="1400" b="1">
                <a:solidFill>
                  <a:srgbClr val="004634"/>
                </a:solidFill>
                <a:latin typeface="Times New Roman" panose="02020603050405020304" pitchFamily="18" charset="0"/>
              </a:rPr>
              <a:t>FIN</a:t>
            </a:r>
          </a:p>
        </p:txBody>
      </p:sp>
      <p:sp>
        <p:nvSpPr>
          <p:cNvPr id="53299" name="Text Box 52"/>
          <p:cNvSpPr txBox="1">
            <a:spLocks noChangeArrowheads="1"/>
          </p:cNvSpPr>
          <p:nvPr/>
        </p:nvSpPr>
        <p:spPr bwMode="auto">
          <a:xfrm>
            <a:off x="1074738" y="1243013"/>
            <a:ext cx="14239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Times New Roman" panose="02020603050405020304" pitchFamily="18" charset="0"/>
              </a:rPr>
              <a:t>         收到 </a:t>
            </a:r>
            <a:r>
              <a:rPr lang="en-US" altLang="zh-CN" sz="1400" b="1">
                <a:solidFill>
                  <a:srgbClr val="004634"/>
                </a:solidFill>
                <a:latin typeface="Times New Roman" panose="02020603050405020304" pitchFamily="18" charset="0"/>
              </a:rPr>
              <a:t>SYN</a:t>
            </a:r>
          </a:p>
          <a:p>
            <a:pPr eaLnBrk="1" hangingPunct="1"/>
            <a:r>
              <a:rPr lang="zh-CN" altLang="en-US" sz="1400" b="1">
                <a:solidFill>
                  <a:srgbClr val="004634"/>
                </a:solidFill>
                <a:latin typeface="Times New Roman" panose="02020603050405020304" pitchFamily="18" charset="0"/>
              </a:rPr>
              <a:t>发送 </a:t>
            </a:r>
            <a:r>
              <a:rPr lang="en-US" altLang="zh-CN" sz="1400" b="1">
                <a:solidFill>
                  <a:srgbClr val="004634"/>
                </a:solidFill>
                <a:latin typeface="Times New Roman" panose="02020603050405020304" pitchFamily="18" charset="0"/>
              </a:rPr>
              <a:t>SYN, ACK</a:t>
            </a:r>
          </a:p>
        </p:txBody>
      </p:sp>
      <p:sp>
        <p:nvSpPr>
          <p:cNvPr id="53301" name="Text Box 54"/>
          <p:cNvSpPr txBox="1">
            <a:spLocks noChangeArrowheads="1"/>
          </p:cNvSpPr>
          <p:nvPr/>
        </p:nvSpPr>
        <p:spPr bwMode="auto">
          <a:xfrm>
            <a:off x="6591300" y="5013325"/>
            <a:ext cx="979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Times New Roman" panose="02020603050405020304" pitchFamily="18" charset="0"/>
              </a:rPr>
              <a:t>收到 </a:t>
            </a:r>
            <a:r>
              <a:rPr lang="en-US" altLang="zh-CN" sz="1400" b="1">
                <a:solidFill>
                  <a:srgbClr val="004634"/>
                </a:solidFill>
                <a:latin typeface="Times New Roman" panose="02020603050405020304" pitchFamily="18" charset="0"/>
              </a:rPr>
              <a:t>ACK</a:t>
            </a:r>
          </a:p>
        </p:txBody>
      </p:sp>
      <p:sp>
        <p:nvSpPr>
          <p:cNvPr id="53302" name="Text Box 55"/>
          <p:cNvSpPr txBox="1">
            <a:spLocks noChangeArrowheads="1"/>
          </p:cNvSpPr>
          <p:nvPr/>
        </p:nvSpPr>
        <p:spPr bwMode="auto">
          <a:xfrm>
            <a:off x="4833938" y="2846388"/>
            <a:ext cx="1646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Times New Roman" panose="02020603050405020304" pitchFamily="18" charset="0"/>
              </a:rPr>
              <a:t>     收到 </a:t>
            </a:r>
            <a:r>
              <a:rPr lang="en-US" altLang="zh-CN" sz="1400" b="1">
                <a:solidFill>
                  <a:srgbClr val="004634"/>
                </a:solidFill>
                <a:latin typeface="Times New Roman" panose="02020603050405020304" pitchFamily="18" charset="0"/>
              </a:rPr>
              <a:t>SYN, ACK</a:t>
            </a:r>
          </a:p>
          <a:p>
            <a:pPr eaLnBrk="1" hangingPunct="1"/>
            <a:r>
              <a:rPr lang="zh-CN" altLang="en-US" sz="1400" b="1">
                <a:solidFill>
                  <a:srgbClr val="004634"/>
                </a:solidFill>
                <a:latin typeface="Times New Roman" panose="02020603050405020304" pitchFamily="18" charset="0"/>
              </a:rPr>
              <a:t>发送 </a:t>
            </a:r>
            <a:r>
              <a:rPr lang="en-US" altLang="zh-CN" sz="1400" b="1">
                <a:solidFill>
                  <a:srgbClr val="004634"/>
                </a:solidFill>
                <a:latin typeface="Times New Roman" panose="02020603050405020304" pitchFamily="18" charset="0"/>
              </a:rPr>
              <a:t>ACK</a:t>
            </a:r>
          </a:p>
        </p:txBody>
      </p:sp>
      <p:sp>
        <p:nvSpPr>
          <p:cNvPr id="53304" name="Text Box 57"/>
          <p:cNvSpPr txBox="1">
            <a:spLocks noChangeArrowheads="1"/>
          </p:cNvSpPr>
          <p:nvPr/>
        </p:nvSpPr>
        <p:spPr bwMode="auto">
          <a:xfrm>
            <a:off x="1308100" y="5624513"/>
            <a:ext cx="979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Times New Roman" panose="02020603050405020304" pitchFamily="18" charset="0"/>
              </a:rPr>
              <a:t>收到 </a:t>
            </a:r>
            <a:r>
              <a:rPr lang="en-US" altLang="zh-CN" sz="1400" b="1">
                <a:solidFill>
                  <a:srgbClr val="004634"/>
                </a:solidFill>
                <a:latin typeface="Times New Roman" panose="02020603050405020304" pitchFamily="18" charset="0"/>
              </a:rPr>
              <a:t>ACK</a:t>
            </a:r>
          </a:p>
        </p:txBody>
      </p:sp>
      <p:sp>
        <p:nvSpPr>
          <p:cNvPr id="53305" name="Text Box 58"/>
          <p:cNvSpPr txBox="1">
            <a:spLocks noChangeArrowheads="1"/>
          </p:cNvSpPr>
          <p:nvPr/>
        </p:nvSpPr>
        <p:spPr bwMode="auto">
          <a:xfrm>
            <a:off x="1911350" y="5949950"/>
            <a:ext cx="979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Times New Roman" panose="02020603050405020304" pitchFamily="18" charset="0"/>
              </a:rPr>
              <a:t>收到 </a:t>
            </a:r>
            <a:r>
              <a:rPr lang="en-US" altLang="zh-CN" sz="1400" b="1">
                <a:solidFill>
                  <a:srgbClr val="004634"/>
                </a:solidFill>
                <a:latin typeface="Times New Roman" panose="02020603050405020304" pitchFamily="18" charset="0"/>
              </a:rPr>
              <a:t>FIN</a:t>
            </a:r>
          </a:p>
          <a:p>
            <a:pPr eaLnBrk="1" hangingPunct="1"/>
            <a:r>
              <a:rPr lang="zh-CN" altLang="en-US" sz="1400" b="1">
                <a:solidFill>
                  <a:srgbClr val="004634"/>
                </a:solidFill>
                <a:latin typeface="Times New Roman" panose="02020603050405020304" pitchFamily="18" charset="0"/>
              </a:rPr>
              <a:t>发送 </a:t>
            </a:r>
            <a:r>
              <a:rPr lang="en-US" altLang="zh-CN" sz="1400" b="1">
                <a:solidFill>
                  <a:srgbClr val="004634"/>
                </a:solidFill>
                <a:latin typeface="Times New Roman" panose="02020603050405020304" pitchFamily="18" charset="0"/>
              </a:rPr>
              <a:t>ACK</a:t>
            </a:r>
          </a:p>
        </p:txBody>
      </p:sp>
      <p:sp>
        <p:nvSpPr>
          <p:cNvPr id="55339" name="Text Box 61"/>
          <p:cNvSpPr txBox="1">
            <a:spLocks noChangeArrowheads="1"/>
          </p:cNvSpPr>
          <p:nvPr/>
        </p:nvSpPr>
        <p:spPr bwMode="auto">
          <a:xfrm>
            <a:off x="3162300" y="4630738"/>
            <a:ext cx="8953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Times New Roman" panose="02020603050405020304" pitchFamily="18" charset="0"/>
              </a:rPr>
              <a:t>同时关闭</a:t>
            </a:r>
          </a:p>
        </p:txBody>
      </p:sp>
      <p:sp>
        <p:nvSpPr>
          <p:cNvPr id="53309" name="Text Box 62"/>
          <p:cNvSpPr txBox="1">
            <a:spLocks noChangeArrowheads="1"/>
          </p:cNvSpPr>
          <p:nvPr/>
        </p:nvSpPr>
        <p:spPr bwMode="auto">
          <a:xfrm>
            <a:off x="4211638" y="3933825"/>
            <a:ext cx="9794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Times New Roman" panose="02020603050405020304" pitchFamily="18" charset="0"/>
              </a:rPr>
              <a:t>收到 </a:t>
            </a:r>
            <a:r>
              <a:rPr lang="en-US" altLang="zh-CN" sz="1400" b="1">
                <a:solidFill>
                  <a:srgbClr val="004634"/>
                </a:solidFill>
                <a:latin typeface="Times New Roman" panose="02020603050405020304" pitchFamily="18" charset="0"/>
              </a:rPr>
              <a:t>FIN</a:t>
            </a:r>
          </a:p>
          <a:p>
            <a:pPr eaLnBrk="1" hangingPunct="1"/>
            <a:r>
              <a:rPr lang="zh-CN" altLang="en-US" sz="1400" b="1">
                <a:solidFill>
                  <a:srgbClr val="004634"/>
                </a:solidFill>
                <a:latin typeface="Times New Roman" panose="02020603050405020304" pitchFamily="18" charset="0"/>
              </a:rPr>
              <a:t>发送 </a:t>
            </a:r>
            <a:r>
              <a:rPr lang="en-US" altLang="zh-CN" sz="1400" b="1">
                <a:solidFill>
                  <a:srgbClr val="004634"/>
                </a:solidFill>
                <a:latin typeface="Times New Roman" panose="02020603050405020304" pitchFamily="18" charset="0"/>
              </a:rPr>
              <a:t>ACK</a:t>
            </a:r>
          </a:p>
        </p:txBody>
      </p:sp>
      <p:sp>
        <p:nvSpPr>
          <p:cNvPr id="55341" name="Text Box 64"/>
          <p:cNvSpPr txBox="1">
            <a:spLocks noChangeArrowheads="1"/>
          </p:cNvSpPr>
          <p:nvPr/>
        </p:nvSpPr>
        <p:spPr bwMode="auto">
          <a:xfrm>
            <a:off x="2525713" y="6551613"/>
            <a:ext cx="2317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chemeClr val="hlink"/>
                </a:solidFill>
                <a:latin typeface="Times New Roman" panose="02020603050405020304" pitchFamily="18" charset="0"/>
              </a:rPr>
              <a:t>定时经过两倍数据段寿命后</a:t>
            </a:r>
          </a:p>
        </p:txBody>
      </p:sp>
      <p:sp>
        <p:nvSpPr>
          <p:cNvPr id="53296" name="Text Box 49"/>
          <p:cNvSpPr txBox="1">
            <a:spLocks noChangeArrowheads="1"/>
          </p:cNvSpPr>
          <p:nvPr/>
        </p:nvSpPr>
        <p:spPr bwMode="auto">
          <a:xfrm>
            <a:off x="1712913" y="3933825"/>
            <a:ext cx="8905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a:solidFill>
                  <a:srgbClr val="004634"/>
                </a:solidFill>
                <a:latin typeface="Times New Roman" panose="02020603050405020304" pitchFamily="18" charset="0"/>
              </a:rPr>
              <a:t>   关闭</a:t>
            </a:r>
          </a:p>
          <a:p>
            <a:pPr eaLnBrk="1" hangingPunct="1"/>
            <a:r>
              <a:rPr lang="zh-CN" altLang="en-US" sz="1400" b="1">
                <a:solidFill>
                  <a:srgbClr val="004634"/>
                </a:solidFill>
                <a:latin typeface="Times New Roman" panose="02020603050405020304" pitchFamily="18" charset="0"/>
              </a:rPr>
              <a:t>发送 </a:t>
            </a:r>
            <a:r>
              <a:rPr lang="en-US" altLang="zh-CN" sz="1400" b="1">
                <a:solidFill>
                  <a:srgbClr val="004634"/>
                </a:solidFill>
                <a:latin typeface="Times New Roman" panose="02020603050405020304" pitchFamily="18" charset="0"/>
              </a:rPr>
              <a:t>FIN</a:t>
            </a:r>
          </a:p>
        </p:txBody>
      </p:sp>
      <p:grpSp>
        <p:nvGrpSpPr>
          <p:cNvPr id="2" name="Group 72"/>
          <p:cNvGrpSpPr>
            <a:grpSpLocks/>
          </p:cNvGrpSpPr>
          <p:nvPr/>
        </p:nvGrpSpPr>
        <p:grpSpPr bwMode="auto">
          <a:xfrm>
            <a:off x="1290638" y="488950"/>
            <a:ext cx="6288087" cy="5848350"/>
            <a:chOff x="813" y="308"/>
            <a:chExt cx="3961" cy="3684"/>
          </a:xfrm>
        </p:grpSpPr>
        <p:sp>
          <p:nvSpPr>
            <p:cNvPr id="55351" name="Line 29"/>
            <p:cNvSpPr>
              <a:spLocks noChangeShapeType="1"/>
            </p:cNvSpPr>
            <p:nvPr/>
          </p:nvSpPr>
          <p:spPr bwMode="auto">
            <a:xfrm>
              <a:off x="841" y="1615"/>
              <a:ext cx="0" cy="1466"/>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52" name="Line 30"/>
            <p:cNvSpPr>
              <a:spLocks noChangeShapeType="1"/>
            </p:cNvSpPr>
            <p:nvPr/>
          </p:nvSpPr>
          <p:spPr bwMode="auto">
            <a:xfrm>
              <a:off x="2282" y="3239"/>
              <a:ext cx="0" cy="75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53" name="Line 31"/>
            <p:cNvSpPr>
              <a:spLocks noChangeShapeType="1"/>
            </p:cNvSpPr>
            <p:nvPr/>
          </p:nvSpPr>
          <p:spPr bwMode="auto">
            <a:xfrm rot="-5400000">
              <a:off x="1602" y="2755"/>
              <a:ext cx="1" cy="81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54" name="Freeform 32"/>
            <p:cNvSpPr>
              <a:spLocks/>
            </p:cNvSpPr>
            <p:nvPr/>
          </p:nvSpPr>
          <p:spPr bwMode="auto">
            <a:xfrm>
              <a:off x="4051" y="1539"/>
              <a:ext cx="723" cy="1"/>
            </a:xfrm>
            <a:custGeom>
              <a:avLst/>
              <a:gdLst>
                <a:gd name="T0" fmla="*/ 0 w 704"/>
                <a:gd name="T1" fmla="*/ 2147476992 h 1"/>
                <a:gd name="T2" fmla="*/ 2147483647 w 704"/>
                <a:gd name="T3" fmla="*/ 0 h 1"/>
                <a:gd name="T4" fmla="*/ 0 60000 65536"/>
                <a:gd name="T5" fmla="*/ 0 60000 65536"/>
                <a:gd name="T6" fmla="*/ 0 w 704"/>
                <a:gd name="T7" fmla="*/ 0 h 1"/>
                <a:gd name="T8" fmla="*/ 704 w 704"/>
                <a:gd name="T9" fmla="*/ 1 h 1"/>
              </a:gdLst>
              <a:ahLst/>
              <a:cxnLst>
                <a:cxn ang="T4">
                  <a:pos x="T0" y="T1"/>
                </a:cxn>
                <a:cxn ang="T5">
                  <a:pos x="T2" y="T3"/>
                </a:cxn>
              </a:cxnLst>
              <a:rect l="T6" t="T7" r="T8" b="T9"/>
              <a:pathLst>
                <a:path w="704" h="1">
                  <a:moveTo>
                    <a:pt x="0" y="1"/>
                  </a:moveTo>
                  <a:lnTo>
                    <a:pt x="704" y="0"/>
                  </a:lnTo>
                </a:path>
              </a:pathLst>
            </a:custGeom>
            <a:noFill/>
            <a:ln w="9525">
              <a:solidFill>
                <a:schemeClr val="tx1"/>
              </a:solidFill>
              <a:round/>
              <a:headEnd/>
              <a:tailEnd type="triangl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355" name="Line 33"/>
            <p:cNvSpPr>
              <a:spLocks noChangeShapeType="1"/>
            </p:cNvSpPr>
            <p:nvPr/>
          </p:nvSpPr>
          <p:spPr bwMode="auto">
            <a:xfrm rot="5400000" flipH="1">
              <a:off x="2319" y="411"/>
              <a:ext cx="0" cy="2252"/>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56" name="Line 34"/>
            <p:cNvSpPr>
              <a:spLocks noChangeShapeType="1"/>
            </p:cNvSpPr>
            <p:nvPr/>
          </p:nvSpPr>
          <p:spPr bwMode="auto">
            <a:xfrm rot="-5400000">
              <a:off x="1186" y="604"/>
              <a:ext cx="552" cy="1148"/>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57" name="Line 35"/>
            <p:cNvSpPr>
              <a:spLocks noChangeShapeType="1"/>
            </p:cNvSpPr>
            <p:nvPr/>
          </p:nvSpPr>
          <p:spPr bwMode="auto">
            <a:xfrm>
              <a:off x="1051" y="3239"/>
              <a:ext cx="985" cy="75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58" name="Freeform 36"/>
            <p:cNvSpPr>
              <a:spLocks/>
            </p:cNvSpPr>
            <p:nvPr/>
          </p:nvSpPr>
          <p:spPr bwMode="auto">
            <a:xfrm>
              <a:off x="2528" y="862"/>
              <a:ext cx="969" cy="588"/>
            </a:xfrm>
            <a:custGeom>
              <a:avLst/>
              <a:gdLst>
                <a:gd name="T0" fmla="*/ 0 w 944"/>
                <a:gd name="T1" fmla="*/ 0 h 712"/>
                <a:gd name="T2" fmla="*/ 2147483647 w 944"/>
                <a:gd name="T3" fmla="*/ 681260108 h 712"/>
                <a:gd name="T4" fmla="*/ 0 60000 65536"/>
                <a:gd name="T5" fmla="*/ 0 60000 65536"/>
                <a:gd name="T6" fmla="*/ 0 w 944"/>
                <a:gd name="T7" fmla="*/ 0 h 712"/>
                <a:gd name="T8" fmla="*/ 944 w 944"/>
                <a:gd name="T9" fmla="*/ 712 h 712"/>
              </a:gdLst>
              <a:ahLst/>
              <a:cxnLst>
                <a:cxn ang="T4">
                  <a:pos x="T0" y="T1"/>
                </a:cxn>
                <a:cxn ang="T5">
                  <a:pos x="T2" y="T3"/>
                </a:cxn>
              </a:cxnLst>
              <a:rect l="T6" t="T7" r="T8" b="T9"/>
              <a:pathLst>
                <a:path w="944" h="712">
                  <a:moveTo>
                    <a:pt x="0" y="0"/>
                  </a:moveTo>
                  <a:lnTo>
                    <a:pt x="944" y="712"/>
                  </a:lnTo>
                </a:path>
              </a:pathLst>
            </a:custGeom>
            <a:noFill/>
            <a:ln w="9525">
              <a:solidFill>
                <a:schemeClr val="tx1"/>
              </a:solidFill>
              <a:round/>
              <a:headEnd/>
              <a:tailEnd type="triangle" w="sm"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359" name="Text Box 44"/>
            <p:cNvSpPr txBox="1">
              <a:spLocks noChangeArrowheads="1"/>
            </p:cNvSpPr>
            <p:nvPr/>
          </p:nvSpPr>
          <p:spPr bwMode="auto">
            <a:xfrm>
              <a:off x="2036" y="1536"/>
              <a:ext cx="564"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latin typeface="Times New Roman" panose="02020603050405020304" pitchFamily="18" charset="0"/>
                </a:rPr>
                <a:t>同时打开</a:t>
              </a:r>
            </a:p>
          </p:txBody>
        </p:sp>
        <p:sp>
          <p:nvSpPr>
            <p:cNvPr id="55360" name="Text Box 45"/>
            <p:cNvSpPr txBox="1">
              <a:spLocks noChangeArrowheads="1"/>
            </p:cNvSpPr>
            <p:nvPr/>
          </p:nvSpPr>
          <p:spPr bwMode="auto">
            <a:xfrm>
              <a:off x="1586" y="1386"/>
              <a:ext cx="147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Times New Roman" panose="02020603050405020304" pitchFamily="18" charset="0"/>
                </a:rPr>
                <a:t>收到 </a:t>
              </a:r>
              <a:r>
                <a:rPr lang="en-US" altLang="zh-CN" sz="1400">
                  <a:solidFill>
                    <a:srgbClr val="808080"/>
                  </a:solidFill>
                  <a:latin typeface="Times New Roman" panose="02020603050405020304" pitchFamily="18" charset="0"/>
                </a:rPr>
                <a:t>SYN</a:t>
              </a:r>
              <a:r>
                <a:rPr lang="zh-CN" altLang="en-US" sz="1400">
                  <a:solidFill>
                    <a:srgbClr val="808080"/>
                  </a:solidFill>
                  <a:latin typeface="Times New Roman" panose="02020603050405020304" pitchFamily="18" charset="0"/>
                </a:rPr>
                <a:t>，发送 </a:t>
              </a:r>
              <a:r>
                <a:rPr lang="en-US" altLang="zh-CN" sz="1400">
                  <a:solidFill>
                    <a:srgbClr val="808080"/>
                  </a:solidFill>
                  <a:latin typeface="Times New Roman" panose="02020603050405020304" pitchFamily="18" charset="0"/>
                </a:rPr>
                <a:t>SYN, ACK</a:t>
              </a:r>
            </a:p>
          </p:txBody>
        </p:sp>
        <p:sp>
          <p:nvSpPr>
            <p:cNvPr id="55361" name="Text Box 50"/>
            <p:cNvSpPr txBox="1">
              <a:spLocks noChangeArrowheads="1"/>
            </p:cNvSpPr>
            <p:nvPr/>
          </p:nvSpPr>
          <p:spPr bwMode="auto">
            <a:xfrm>
              <a:off x="813" y="2160"/>
              <a:ext cx="5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Times New Roman" panose="02020603050405020304" pitchFamily="18" charset="0"/>
                </a:rPr>
                <a:t>   关闭</a:t>
              </a:r>
            </a:p>
            <a:p>
              <a:pPr eaLnBrk="1" hangingPunct="1"/>
              <a:r>
                <a:rPr lang="zh-CN" altLang="en-US" sz="1400">
                  <a:solidFill>
                    <a:srgbClr val="808080"/>
                  </a:solidFill>
                  <a:latin typeface="Times New Roman" panose="02020603050405020304" pitchFamily="18" charset="0"/>
                </a:rPr>
                <a:t>发送 </a:t>
              </a:r>
              <a:r>
                <a:rPr lang="en-US" altLang="zh-CN" sz="1400">
                  <a:solidFill>
                    <a:srgbClr val="808080"/>
                  </a:solidFill>
                  <a:latin typeface="Times New Roman" panose="02020603050405020304" pitchFamily="18" charset="0"/>
                </a:rPr>
                <a:t>FIN</a:t>
              </a:r>
            </a:p>
          </p:txBody>
        </p:sp>
        <p:sp>
          <p:nvSpPr>
            <p:cNvPr id="55362" name="Text Box 51"/>
            <p:cNvSpPr txBox="1">
              <a:spLocks noChangeArrowheads="1"/>
            </p:cNvSpPr>
            <p:nvPr/>
          </p:nvSpPr>
          <p:spPr bwMode="auto">
            <a:xfrm>
              <a:off x="1444" y="1126"/>
              <a:ext cx="5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Times New Roman" panose="02020603050405020304" pitchFamily="18" charset="0"/>
                </a:rPr>
                <a:t>收到 </a:t>
              </a:r>
              <a:r>
                <a:rPr lang="en-US" altLang="zh-CN" sz="1400">
                  <a:solidFill>
                    <a:srgbClr val="808080"/>
                  </a:solidFill>
                  <a:latin typeface="Times New Roman" panose="02020603050405020304" pitchFamily="18" charset="0"/>
                </a:rPr>
                <a:t>RST</a:t>
              </a:r>
            </a:p>
          </p:txBody>
        </p:sp>
        <p:sp>
          <p:nvSpPr>
            <p:cNvPr id="55363" name="Text Box 53"/>
            <p:cNvSpPr txBox="1">
              <a:spLocks noChangeArrowheads="1"/>
            </p:cNvSpPr>
            <p:nvPr/>
          </p:nvSpPr>
          <p:spPr bwMode="auto">
            <a:xfrm>
              <a:off x="4137" y="1207"/>
              <a:ext cx="4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Times New Roman" panose="02020603050405020304" pitchFamily="18" charset="0"/>
                </a:rPr>
                <a:t>  关闭</a:t>
              </a:r>
            </a:p>
            <a:p>
              <a:pPr eaLnBrk="1" hangingPunct="1"/>
              <a:r>
                <a:rPr lang="zh-CN" altLang="en-US" sz="1400">
                  <a:solidFill>
                    <a:srgbClr val="808080"/>
                  </a:solidFill>
                  <a:latin typeface="Times New Roman" panose="02020603050405020304" pitchFamily="18" charset="0"/>
                </a:rPr>
                <a:t>或超时</a:t>
              </a:r>
            </a:p>
          </p:txBody>
        </p:sp>
        <p:sp>
          <p:nvSpPr>
            <p:cNvPr id="55364" name="Text Box 56"/>
            <p:cNvSpPr txBox="1">
              <a:spLocks noChangeArrowheads="1"/>
            </p:cNvSpPr>
            <p:nvPr/>
          </p:nvSpPr>
          <p:spPr bwMode="auto">
            <a:xfrm>
              <a:off x="2263" y="3496"/>
              <a:ext cx="605"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Times New Roman" panose="02020603050405020304" pitchFamily="18" charset="0"/>
                </a:rPr>
                <a:t>收到 </a:t>
              </a:r>
              <a:r>
                <a:rPr lang="en-US" altLang="zh-CN" sz="1400">
                  <a:solidFill>
                    <a:srgbClr val="808080"/>
                  </a:solidFill>
                  <a:latin typeface="Times New Roman" panose="02020603050405020304" pitchFamily="18" charset="0"/>
                </a:rPr>
                <a:t>ACK</a:t>
              </a:r>
            </a:p>
          </p:txBody>
        </p:sp>
        <p:sp>
          <p:nvSpPr>
            <p:cNvPr id="55365" name="Text Box 59"/>
            <p:cNvSpPr txBox="1">
              <a:spLocks noChangeArrowheads="1"/>
            </p:cNvSpPr>
            <p:nvPr/>
          </p:nvSpPr>
          <p:spPr bwMode="auto">
            <a:xfrm>
              <a:off x="1313" y="3345"/>
              <a:ext cx="8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Times New Roman" panose="02020603050405020304" pitchFamily="18" charset="0"/>
                </a:rPr>
                <a:t>收到 </a:t>
              </a:r>
              <a:r>
                <a:rPr lang="en-US" altLang="zh-CN" sz="1400">
                  <a:solidFill>
                    <a:srgbClr val="808080"/>
                  </a:solidFill>
                  <a:latin typeface="Times New Roman" panose="02020603050405020304" pitchFamily="18" charset="0"/>
                </a:rPr>
                <a:t>FIN, ACK</a:t>
              </a:r>
            </a:p>
            <a:p>
              <a:pPr eaLnBrk="1" hangingPunct="1"/>
              <a:r>
                <a:rPr lang="en-US" altLang="zh-CN" sz="1400">
                  <a:solidFill>
                    <a:srgbClr val="808080"/>
                  </a:solidFill>
                  <a:latin typeface="Times New Roman" panose="02020603050405020304" pitchFamily="18" charset="0"/>
                </a:rPr>
                <a:t>     </a:t>
              </a:r>
              <a:r>
                <a:rPr lang="zh-CN" altLang="en-US" sz="1400">
                  <a:solidFill>
                    <a:srgbClr val="808080"/>
                  </a:solidFill>
                  <a:latin typeface="Times New Roman" panose="02020603050405020304" pitchFamily="18" charset="0"/>
                </a:rPr>
                <a:t>发送 </a:t>
              </a:r>
              <a:r>
                <a:rPr lang="en-US" altLang="zh-CN" sz="1400">
                  <a:solidFill>
                    <a:srgbClr val="808080"/>
                  </a:solidFill>
                  <a:latin typeface="Times New Roman" panose="02020603050405020304" pitchFamily="18" charset="0"/>
                </a:rPr>
                <a:t>ACK</a:t>
              </a:r>
            </a:p>
          </p:txBody>
        </p:sp>
        <p:sp>
          <p:nvSpPr>
            <p:cNvPr id="55366" name="Text Box 60"/>
            <p:cNvSpPr txBox="1">
              <a:spLocks noChangeArrowheads="1"/>
            </p:cNvSpPr>
            <p:nvPr/>
          </p:nvSpPr>
          <p:spPr bwMode="auto">
            <a:xfrm>
              <a:off x="1345" y="2886"/>
              <a:ext cx="60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Times New Roman" panose="02020603050405020304" pitchFamily="18" charset="0"/>
                </a:rPr>
                <a:t>收到 </a:t>
              </a:r>
              <a:r>
                <a:rPr lang="en-US" altLang="zh-CN" sz="1400">
                  <a:solidFill>
                    <a:srgbClr val="808080"/>
                  </a:solidFill>
                  <a:latin typeface="Times New Roman" panose="02020603050405020304" pitchFamily="18" charset="0"/>
                </a:rPr>
                <a:t>FIN</a:t>
              </a:r>
            </a:p>
            <a:p>
              <a:pPr eaLnBrk="1" hangingPunct="1"/>
              <a:r>
                <a:rPr lang="zh-CN" altLang="en-US" sz="1400">
                  <a:solidFill>
                    <a:srgbClr val="808080"/>
                  </a:solidFill>
                  <a:latin typeface="Times New Roman" panose="02020603050405020304" pitchFamily="18" charset="0"/>
                </a:rPr>
                <a:t>发送 </a:t>
              </a:r>
              <a:r>
                <a:rPr lang="en-US" altLang="zh-CN" sz="1400">
                  <a:solidFill>
                    <a:srgbClr val="808080"/>
                  </a:solidFill>
                  <a:latin typeface="Times New Roman" panose="02020603050405020304" pitchFamily="18" charset="0"/>
                </a:rPr>
                <a:t>ACK</a:t>
              </a:r>
            </a:p>
          </p:txBody>
        </p:sp>
        <p:sp>
          <p:nvSpPr>
            <p:cNvPr id="55367" name="Text Box 63"/>
            <p:cNvSpPr txBox="1">
              <a:spLocks noChangeArrowheads="1"/>
            </p:cNvSpPr>
            <p:nvPr/>
          </p:nvSpPr>
          <p:spPr bwMode="auto">
            <a:xfrm>
              <a:off x="2430" y="1139"/>
              <a:ext cx="59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Times New Roman" panose="02020603050405020304" pitchFamily="18" charset="0"/>
                </a:rPr>
                <a:t>发送 </a:t>
              </a:r>
              <a:r>
                <a:rPr lang="en-US" altLang="zh-CN" sz="1400">
                  <a:solidFill>
                    <a:srgbClr val="808080"/>
                  </a:solidFill>
                  <a:latin typeface="Times New Roman" panose="02020603050405020304" pitchFamily="18" charset="0"/>
                </a:rPr>
                <a:t>SYN</a:t>
              </a:r>
            </a:p>
          </p:txBody>
        </p:sp>
        <p:sp>
          <p:nvSpPr>
            <p:cNvPr id="55368" name="Line 65"/>
            <p:cNvSpPr>
              <a:spLocks noChangeShapeType="1"/>
            </p:cNvSpPr>
            <p:nvPr/>
          </p:nvSpPr>
          <p:spPr bwMode="auto">
            <a:xfrm flipV="1">
              <a:off x="2331" y="308"/>
              <a:ext cx="0" cy="478"/>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69" name="Text Box 66"/>
            <p:cNvSpPr txBox="1">
              <a:spLocks noChangeArrowheads="1"/>
            </p:cNvSpPr>
            <p:nvPr/>
          </p:nvSpPr>
          <p:spPr bwMode="auto">
            <a:xfrm>
              <a:off x="2323" y="533"/>
              <a:ext cx="34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808080"/>
                  </a:solidFill>
                  <a:latin typeface="Times New Roman" panose="02020603050405020304" pitchFamily="18" charset="0"/>
                </a:rPr>
                <a:t>关闭</a:t>
              </a:r>
            </a:p>
          </p:txBody>
        </p:sp>
      </p:grpSp>
      <p:sp>
        <p:nvSpPr>
          <p:cNvPr id="53314" name="Freeform 67"/>
          <p:cNvSpPr>
            <a:spLocks/>
          </p:cNvSpPr>
          <p:nvPr/>
        </p:nvSpPr>
        <p:spPr bwMode="auto">
          <a:xfrm>
            <a:off x="4013200" y="363538"/>
            <a:ext cx="3578225" cy="6094412"/>
          </a:xfrm>
          <a:custGeom>
            <a:avLst/>
            <a:gdLst>
              <a:gd name="T0" fmla="*/ 2147483647 w 2196"/>
              <a:gd name="T1" fmla="*/ 2147483647 h 4653"/>
              <a:gd name="T2" fmla="*/ 2147483647 w 2196"/>
              <a:gd name="T3" fmla="*/ 2147483647 h 4653"/>
              <a:gd name="T4" fmla="*/ 2147483647 w 2196"/>
              <a:gd name="T5" fmla="*/ 2147483647 h 4653"/>
              <a:gd name="T6" fmla="*/ 2147483647 w 2196"/>
              <a:gd name="T7" fmla="*/ 2147483647 h 4653"/>
              <a:gd name="T8" fmla="*/ 2147483647 w 2196"/>
              <a:gd name="T9" fmla="*/ 2147483647 h 4653"/>
              <a:gd name="T10" fmla="*/ 2147483647 w 2196"/>
              <a:gd name="T11" fmla="*/ 2147483647 h 4653"/>
              <a:gd name="T12" fmla="*/ 2147483647 w 2196"/>
              <a:gd name="T13" fmla="*/ 2147483647 h 4653"/>
              <a:gd name="T14" fmla="*/ 2147483647 w 2196"/>
              <a:gd name="T15" fmla="*/ 2147483647 h 4653"/>
              <a:gd name="T16" fmla="*/ 2147483647 w 2196"/>
              <a:gd name="T17" fmla="*/ 2147483647 h 4653"/>
              <a:gd name="T18" fmla="*/ 2147483647 w 2196"/>
              <a:gd name="T19" fmla="*/ 2147483647 h 4653"/>
              <a:gd name="T20" fmla="*/ 2147483647 w 2196"/>
              <a:gd name="T21" fmla="*/ 2147483647 h 4653"/>
              <a:gd name="T22" fmla="*/ 2147483647 w 2196"/>
              <a:gd name="T23" fmla="*/ 2147483647 h 4653"/>
              <a:gd name="T24" fmla="*/ 2147483647 w 2196"/>
              <a:gd name="T25" fmla="*/ 2147483647 h 4653"/>
              <a:gd name="T26" fmla="*/ 2147483647 w 2196"/>
              <a:gd name="T27" fmla="*/ 0 h 4653"/>
              <a:gd name="T28" fmla="*/ 2147483647 w 2196"/>
              <a:gd name="T29" fmla="*/ 0 h 4653"/>
              <a:gd name="T30" fmla="*/ 0 w 2196"/>
              <a:gd name="T31" fmla="*/ 0 h 46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96"/>
              <a:gd name="T49" fmla="*/ 0 h 4653"/>
              <a:gd name="T50" fmla="*/ 2196 w 2196"/>
              <a:gd name="T51" fmla="*/ 4653 h 46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96" h="4653">
                <a:moveTo>
                  <a:pt x="103" y="4653"/>
                </a:moveTo>
                <a:lnTo>
                  <a:pt x="1518" y="4650"/>
                </a:lnTo>
                <a:lnTo>
                  <a:pt x="1926" y="4650"/>
                </a:lnTo>
                <a:lnTo>
                  <a:pt x="2004" y="4620"/>
                </a:lnTo>
                <a:lnTo>
                  <a:pt x="2082" y="4584"/>
                </a:lnTo>
                <a:lnTo>
                  <a:pt x="2148" y="4500"/>
                </a:lnTo>
                <a:lnTo>
                  <a:pt x="2190" y="4386"/>
                </a:lnTo>
                <a:lnTo>
                  <a:pt x="2195" y="4300"/>
                </a:lnTo>
                <a:lnTo>
                  <a:pt x="2196" y="336"/>
                </a:lnTo>
                <a:lnTo>
                  <a:pt x="2184" y="210"/>
                </a:lnTo>
                <a:lnTo>
                  <a:pt x="2154" y="126"/>
                </a:lnTo>
                <a:lnTo>
                  <a:pt x="2070" y="54"/>
                </a:lnTo>
                <a:lnTo>
                  <a:pt x="1950" y="6"/>
                </a:lnTo>
                <a:lnTo>
                  <a:pt x="1806" y="0"/>
                </a:lnTo>
                <a:lnTo>
                  <a:pt x="256" y="0"/>
                </a:lnTo>
                <a:lnTo>
                  <a:pt x="0" y="0"/>
                </a:lnTo>
              </a:path>
            </a:pathLst>
          </a:custGeom>
          <a:noFill/>
          <a:ln w="57150" cmpd="sng">
            <a:solidFill>
              <a:schemeClr val="hlink"/>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319" name="Freeform 67"/>
          <p:cNvSpPr>
            <a:spLocks/>
          </p:cNvSpPr>
          <p:nvPr/>
        </p:nvSpPr>
        <p:spPr bwMode="auto">
          <a:xfrm>
            <a:off x="4041775" y="371475"/>
            <a:ext cx="3578225" cy="5038725"/>
          </a:xfrm>
          <a:custGeom>
            <a:avLst/>
            <a:gdLst>
              <a:gd name="T0" fmla="*/ 2147483647 w 2254"/>
              <a:gd name="T1" fmla="*/ 2147483647 h 3174"/>
              <a:gd name="T2" fmla="*/ 2147483647 w 2254"/>
              <a:gd name="T3" fmla="*/ 2147483647 h 3174"/>
              <a:gd name="T4" fmla="*/ 2147483647 w 2254"/>
              <a:gd name="T5" fmla="*/ 2147483647 h 3174"/>
              <a:gd name="T6" fmla="*/ 2147483647 w 2254"/>
              <a:gd name="T7" fmla="*/ 2147483647 h 3174"/>
              <a:gd name="T8" fmla="*/ 2147483647 w 2254"/>
              <a:gd name="T9" fmla="*/ 2147483647 h 3174"/>
              <a:gd name="T10" fmla="*/ 2147483647 w 2254"/>
              <a:gd name="T11" fmla="*/ 2147483647 h 3174"/>
              <a:gd name="T12" fmla="*/ 2147483647 w 2254"/>
              <a:gd name="T13" fmla="*/ 2147483647 h 3174"/>
              <a:gd name="T14" fmla="*/ 2147483647 w 2254"/>
              <a:gd name="T15" fmla="*/ 2147483647 h 3174"/>
              <a:gd name="T16" fmla="*/ 2147483647 w 2254"/>
              <a:gd name="T17" fmla="*/ 2147483647 h 3174"/>
              <a:gd name="T18" fmla="*/ 2147483647 w 2254"/>
              <a:gd name="T19" fmla="*/ 2147483647 h 3174"/>
              <a:gd name="T20" fmla="*/ 2147483647 w 2254"/>
              <a:gd name="T21" fmla="*/ 2147483647 h 3174"/>
              <a:gd name="T22" fmla="*/ 2147483647 w 2254"/>
              <a:gd name="T23" fmla="*/ 2147483647 h 3174"/>
              <a:gd name="T24" fmla="*/ 2147483647 w 2254"/>
              <a:gd name="T25" fmla="*/ 2147483647 h 3174"/>
              <a:gd name="T26" fmla="*/ 2147483647 w 2254"/>
              <a:gd name="T27" fmla="*/ 0 h 3174"/>
              <a:gd name="T28" fmla="*/ 2147483647 w 2254"/>
              <a:gd name="T29" fmla="*/ 0 h 3174"/>
              <a:gd name="T30" fmla="*/ 0 w 2254"/>
              <a:gd name="T31" fmla="*/ 0 h 3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4"/>
              <a:gd name="T49" fmla="*/ 0 h 3174"/>
              <a:gd name="T50" fmla="*/ 2196 w 2254"/>
              <a:gd name="T51" fmla="*/ 4653 h 3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4" h="3174">
                <a:moveTo>
                  <a:pt x="1526" y="3174"/>
                </a:moveTo>
                <a:lnTo>
                  <a:pt x="1558" y="3173"/>
                </a:lnTo>
                <a:lnTo>
                  <a:pt x="1977" y="3173"/>
                </a:lnTo>
                <a:lnTo>
                  <a:pt x="2057" y="3152"/>
                </a:lnTo>
                <a:lnTo>
                  <a:pt x="2137" y="3128"/>
                </a:lnTo>
                <a:lnTo>
                  <a:pt x="2205" y="3071"/>
                </a:lnTo>
                <a:lnTo>
                  <a:pt x="2248" y="2993"/>
                </a:lnTo>
                <a:lnTo>
                  <a:pt x="2253" y="2934"/>
                </a:lnTo>
                <a:lnTo>
                  <a:pt x="2254" y="229"/>
                </a:lnTo>
                <a:lnTo>
                  <a:pt x="2242" y="143"/>
                </a:lnTo>
                <a:lnTo>
                  <a:pt x="2211" y="86"/>
                </a:lnTo>
                <a:lnTo>
                  <a:pt x="2125" y="37"/>
                </a:lnTo>
                <a:lnTo>
                  <a:pt x="2002" y="4"/>
                </a:lnTo>
                <a:lnTo>
                  <a:pt x="1854" y="0"/>
                </a:lnTo>
                <a:lnTo>
                  <a:pt x="263" y="0"/>
                </a:lnTo>
                <a:lnTo>
                  <a:pt x="0" y="0"/>
                </a:lnTo>
              </a:path>
            </a:pathLst>
          </a:custGeom>
          <a:noFill/>
          <a:ln w="57150" cap="flat" cmpd="sng">
            <a:solidFill>
              <a:srgbClr val="333399"/>
            </a:solidFill>
            <a:prstDash val="sysDot"/>
            <a:round/>
            <a:headEnd type="none" w="med" len="me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346" name="Line 24"/>
          <p:cNvSpPr>
            <a:spLocks noChangeShapeType="1"/>
          </p:cNvSpPr>
          <p:nvPr/>
        </p:nvSpPr>
        <p:spPr bwMode="auto">
          <a:xfrm>
            <a:off x="106363" y="260350"/>
            <a:ext cx="690562" cy="15875"/>
          </a:xfrm>
          <a:prstGeom prst="line">
            <a:avLst/>
          </a:prstGeom>
          <a:noFill/>
          <a:ln w="57150">
            <a:solidFill>
              <a:srgbClr val="333399"/>
            </a:solidFill>
            <a:prstDash val="sysDot"/>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47" name="Line 22"/>
          <p:cNvSpPr>
            <a:spLocks noChangeShapeType="1"/>
          </p:cNvSpPr>
          <p:nvPr/>
        </p:nvSpPr>
        <p:spPr bwMode="auto">
          <a:xfrm>
            <a:off x="106363" y="692150"/>
            <a:ext cx="649287" cy="0"/>
          </a:xfrm>
          <a:prstGeom prst="line">
            <a:avLst/>
          </a:prstGeom>
          <a:noFill/>
          <a:ln w="57150">
            <a:solidFill>
              <a:schemeClr val="hlink"/>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48" name="Text Box 75"/>
          <p:cNvSpPr txBox="1">
            <a:spLocks noChangeArrowheads="1"/>
          </p:cNvSpPr>
          <p:nvPr/>
        </p:nvSpPr>
        <p:spPr bwMode="auto">
          <a:xfrm>
            <a:off x="754063" y="38100"/>
            <a:ext cx="1801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dirty="0"/>
              <a:t>等待连接</a:t>
            </a:r>
            <a:r>
              <a:rPr lang="zh-CN" altLang="en-US" sz="1800" b="1" dirty="0" smtClean="0"/>
              <a:t>端</a:t>
            </a:r>
            <a:endParaRPr lang="zh-CN" altLang="en-US" sz="1800" b="1" dirty="0"/>
          </a:p>
        </p:txBody>
      </p:sp>
      <p:sp>
        <p:nvSpPr>
          <p:cNvPr id="55349" name="Text Box 76"/>
          <p:cNvSpPr txBox="1">
            <a:spLocks noChangeArrowheads="1"/>
          </p:cNvSpPr>
          <p:nvPr/>
        </p:nvSpPr>
        <p:spPr bwMode="auto">
          <a:xfrm>
            <a:off x="754063" y="469900"/>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1800" b="1" dirty="0"/>
              <a:t>发起连接</a:t>
            </a:r>
            <a:r>
              <a:rPr lang="zh-CN" altLang="en-US" sz="1800" b="1" dirty="0" smtClean="0"/>
              <a:t>端</a:t>
            </a:r>
            <a:endParaRPr lang="zh-CN" altLang="en-US" sz="1800" b="1" dirty="0"/>
          </a:p>
        </p:txBody>
      </p:sp>
      <p:sp>
        <p:nvSpPr>
          <p:cNvPr id="53325" name="Oval 77"/>
          <p:cNvSpPr>
            <a:spLocks noChangeArrowheads="1"/>
          </p:cNvSpPr>
          <p:nvPr/>
        </p:nvSpPr>
        <p:spPr bwMode="auto">
          <a:xfrm rot="818575">
            <a:off x="4138613" y="4041775"/>
            <a:ext cx="2087562" cy="722313"/>
          </a:xfrm>
          <a:prstGeom prst="ellipse">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3271"/>
                                        </p:tgtEl>
                                        <p:attrNameLst>
                                          <p:attrName>style.visibility</p:attrName>
                                        </p:attrNameLst>
                                      </p:cBhvr>
                                      <p:to>
                                        <p:strVal val="visible"/>
                                      </p:to>
                                    </p:set>
                                    <p:animEffect transition="in" filter="strips(downLeft)">
                                      <p:cBhvr>
                                        <p:cTn id="7" dur="500"/>
                                        <p:tgtEl>
                                          <p:spTgt spid="5327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3289"/>
                                        </p:tgtEl>
                                        <p:attrNameLst>
                                          <p:attrName>style.visibility</p:attrName>
                                        </p:attrNameLst>
                                      </p:cBhvr>
                                      <p:to>
                                        <p:strVal val="visible"/>
                                      </p:to>
                                    </p:set>
                                    <p:animEffect transition="in" filter="blinds(horizontal)">
                                      <p:cBhvr>
                                        <p:cTn id="10" dur="500"/>
                                        <p:tgtEl>
                                          <p:spTgt spid="532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3266"/>
                                        </p:tgtEl>
                                        <p:attrNameLst>
                                          <p:attrName>style.visibility</p:attrName>
                                        </p:attrNameLst>
                                      </p:cBhvr>
                                      <p:to>
                                        <p:strVal val="visible"/>
                                      </p:to>
                                    </p:set>
                                    <p:animEffect transition="in" filter="strips(downRight)">
                                      <p:cBhvr>
                                        <p:cTn id="15" dur="500"/>
                                        <p:tgtEl>
                                          <p:spTgt spid="5326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3290"/>
                                        </p:tgtEl>
                                        <p:attrNameLst>
                                          <p:attrName>style.visibility</p:attrName>
                                        </p:attrNameLst>
                                      </p:cBhvr>
                                      <p:to>
                                        <p:strVal val="visible"/>
                                      </p:to>
                                    </p:set>
                                    <p:animEffect transition="in" filter="blinds(horizontal)">
                                      <p:cBhvr>
                                        <p:cTn id="18" dur="500"/>
                                        <p:tgtEl>
                                          <p:spTgt spid="532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3272"/>
                                        </p:tgtEl>
                                        <p:attrNameLst>
                                          <p:attrName>style.visibility</p:attrName>
                                        </p:attrNameLst>
                                      </p:cBhvr>
                                      <p:to>
                                        <p:strVal val="visible"/>
                                      </p:to>
                                    </p:set>
                                    <p:animEffect transition="in" filter="strips(downLeft)">
                                      <p:cBhvr>
                                        <p:cTn id="23" dur="500"/>
                                        <p:tgtEl>
                                          <p:spTgt spid="5327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3299"/>
                                        </p:tgtEl>
                                        <p:attrNameLst>
                                          <p:attrName>style.visibility</p:attrName>
                                        </p:attrNameLst>
                                      </p:cBhvr>
                                      <p:to>
                                        <p:strVal val="visible"/>
                                      </p:to>
                                    </p:set>
                                    <p:animEffect transition="in" filter="blinds(horizontal)">
                                      <p:cBhvr>
                                        <p:cTn id="26" dur="500"/>
                                        <p:tgtEl>
                                          <p:spTgt spid="532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53267"/>
                                        </p:tgtEl>
                                        <p:attrNameLst>
                                          <p:attrName>style.visibility</p:attrName>
                                        </p:attrNameLst>
                                      </p:cBhvr>
                                      <p:to>
                                        <p:strVal val="visible"/>
                                      </p:to>
                                    </p:set>
                                    <p:animEffect transition="in" filter="strips(downLeft)">
                                      <p:cBhvr>
                                        <p:cTn id="31" dur="500"/>
                                        <p:tgtEl>
                                          <p:spTgt spid="5326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3302"/>
                                        </p:tgtEl>
                                        <p:attrNameLst>
                                          <p:attrName>style.visibility</p:attrName>
                                        </p:attrNameLst>
                                      </p:cBhvr>
                                      <p:to>
                                        <p:strVal val="visible"/>
                                      </p:to>
                                    </p:set>
                                    <p:animEffect transition="in" filter="blinds(horizontal)">
                                      <p:cBhvr>
                                        <p:cTn id="34" dur="500"/>
                                        <p:tgtEl>
                                          <p:spTgt spid="5330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53273"/>
                                        </p:tgtEl>
                                        <p:attrNameLst>
                                          <p:attrName>style.visibility</p:attrName>
                                        </p:attrNameLst>
                                      </p:cBhvr>
                                      <p:to>
                                        <p:strVal val="visible"/>
                                      </p:to>
                                    </p:set>
                                    <p:animEffect transition="in" filter="strips(downRight)">
                                      <p:cBhvr>
                                        <p:cTn id="39" dur="500"/>
                                        <p:tgtEl>
                                          <p:spTgt spid="5327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3293"/>
                                        </p:tgtEl>
                                        <p:attrNameLst>
                                          <p:attrName>style.visibility</p:attrName>
                                        </p:attrNameLst>
                                      </p:cBhvr>
                                      <p:to>
                                        <p:strVal val="visible"/>
                                      </p:to>
                                    </p:set>
                                    <p:animEffect transition="in" filter="blinds(horizontal)">
                                      <p:cBhvr>
                                        <p:cTn id="42" dur="500"/>
                                        <p:tgtEl>
                                          <p:spTgt spid="532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53268"/>
                                        </p:tgtEl>
                                        <p:attrNameLst>
                                          <p:attrName>style.visibility</p:attrName>
                                        </p:attrNameLst>
                                      </p:cBhvr>
                                      <p:to>
                                        <p:strVal val="visible"/>
                                      </p:to>
                                    </p:set>
                                    <p:animEffect transition="in" filter="strips(downLeft)">
                                      <p:cBhvr>
                                        <p:cTn id="47" dur="500"/>
                                        <p:tgtEl>
                                          <p:spTgt spid="5326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53296"/>
                                        </p:tgtEl>
                                        <p:attrNameLst>
                                          <p:attrName>style.visibility</p:attrName>
                                        </p:attrNameLst>
                                      </p:cBhvr>
                                      <p:to>
                                        <p:strVal val="visible"/>
                                      </p:to>
                                    </p:set>
                                    <p:animEffect transition="in" filter="blinds(horizontal)">
                                      <p:cBhvr>
                                        <p:cTn id="50" dur="500"/>
                                        <p:tgtEl>
                                          <p:spTgt spid="5329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53254"/>
                                        </p:tgtEl>
                                        <p:attrNameLst>
                                          <p:attrName>style.visibility</p:attrName>
                                        </p:attrNameLst>
                                      </p:cBhvr>
                                      <p:to>
                                        <p:strVal val="visible"/>
                                      </p:to>
                                    </p:set>
                                    <p:animEffect transition="in" filter="strips(downRight)">
                                      <p:cBhvr>
                                        <p:cTn id="55" dur="500"/>
                                        <p:tgtEl>
                                          <p:spTgt spid="5325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3309"/>
                                        </p:tgtEl>
                                        <p:attrNameLst>
                                          <p:attrName>style.visibility</p:attrName>
                                        </p:attrNameLst>
                                      </p:cBhvr>
                                      <p:to>
                                        <p:strVal val="visible"/>
                                      </p:to>
                                    </p:set>
                                    <p:animEffect transition="in" filter="blinds(horizontal)">
                                      <p:cBhvr>
                                        <p:cTn id="58" dur="500"/>
                                        <p:tgtEl>
                                          <p:spTgt spid="5330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6" fill="hold" grpId="0" nodeType="clickEffect">
                                  <p:stCondLst>
                                    <p:cond delay="0"/>
                                  </p:stCondLst>
                                  <p:childTnLst>
                                    <p:set>
                                      <p:cBhvr>
                                        <p:cTn id="62" dur="1" fill="hold">
                                          <p:stCondLst>
                                            <p:cond delay="0"/>
                                          </p:stCondLst>
                                        </p:cTn>
                                        <p:tgtEl>
                                          <p:spTgt spid="53269"/>
                                        </p:tgtEl>
                                        <p:attrNameLst>
                                          <p:attrName>style.visibility</p:attrName>
                                        </p:attrNameLst>
                                      </p:cBhvr>
                                      <p:to>
                                        <p:strVal val="visible"/>
                                      </p:to>
                                    </p:set>
                                    <p:animEffect transition="in" filter="strips(downRight)">
                                      <p:cBhvr>
                                        <p:cTn id="63" dur="500"/>
                                        <p:tgtEl>
                                          <p:spTgt spid="5326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53304"/>
                                        </p:tgtEl>
                                        <p:attrNameLst>
                                          <p:attrName>style.visibility</p:attrName>
                                        </p:attrNameLst>
                                      </p:cBhvr>
                                      <p:to>
                                        <p:strVal val="visible"/>
                                      </p:to>
                                    </p:set>
                                    <p:animEffect transition="in" filter="blinds(horizontal)">
                                      <p:cBhvr>
                                        <p:cTn id="66" dur="500"/>
                                        <p:tgtEl>
                                          <p:spTgt spid="5330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8" presetClass="entr" presetSubtype="6" fill="hold" grpId="0" nodeType="clickEffect">
                                  <p:stCondLst>
                                    <p:cond delay="0"/>
                                  </p:stCondLst>
                                  <p:childTnLst>
                                    <p:set>
                                      <p:cBhvr>
                                        <p:cTn id="70" dur="1" fill="hold">
                                          <p:stCondLst>
                                            <p:cond delay="0"/>
                                          </p:stCondLst>
                                        </p:cTn>
                                        <p:tgtEl>
                                          <p:spTgt spid="53274"/>
                                        </p:tgtEl>
                                        <p:attrNameLst>
                                          <p:attrName>style.visibility</p:attrName>
                                        </p:attrNameLst>
                                      </p:cBhvr>
                                      <p:to>
                                        <p:strVal val="visible"/>
                                      </p:to>
                                    </p:set>
                                    <p:animEffect transition="in" filter="strips(downRight)">
                                      <p:cBhvr>
                                        <p:cTn id="71" dur="500"/>
                                        <p:tgtEl>
                                          <p:spTgt spid="5327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3295"/>
                                        </p:tgtEl>
                                        <p:attrNameLst>
                                          <p:attrName>style.visibility</p:attrName>
                                        </p:attrNameLst>
                                      </p:cBhvr>
                                      <p:to>
                                        <p:strVal val="visible"/>
                                      </p:to>
                                    </p:set>
                                    <p:animEffect transition="in" filter="blinds(horizontal)">
                                      <p:cBhvr>
                                        <p:cTn id="74" dur="500"/>
                                        <p:tgtEl>
                                          <p:spTgt spid="5329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6" fill="hold" grpId="0" nodeType="clickEffect">
                                  <p:stCondLst>
                                    <p:cond delay="0"/>
                                  </p:stCondLst>
                                  <p:childTnLst>
                                    <p:set>
                                      <p:cBhvr>
                                        <p:cTn id="78" dur="1" fill="hold">
                                          <p:stCondLst>
                                            <p:cond delay="0"/>
                                          </p:stCondLst>
                                        </p:cTn>
                                        <p:tgtEl>
                                          <p:spTgt spid="53270"/>
                                        </p:tgtEl>
                                        <p:attrNameLst>
                                          <p:attrName>style.visibility</p:attrName>
                                        </p:attrNameLst>
                                      </p:cBhvr>
                                      <p:to>
                                        <p:strVal val="visible"/>
                                      </p:to>
                                    </p:set>
                                    <p:animEffect transition="in" filter="strips(downRight)">
                                      <p:cBhvr>
                                        <p:cTn id="79" dur="500"/>
                                        <p:tgtEl>
                                          <p:spTgt spid="53270"/>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3305"/>
                                        </p:tgtEl>
                                        <p:attrNameLst>
                                          <p:attrName>style.visibility</p:attrName>
                                        </p:attrNameLst>
                                      </p:cBhvr>
                                      <p:to>
                                        <p:strVal val="visible"/>
                                      </p:to>
                                    </p:set>
                                    <p:animEffect transition="in" filter="blinds(horizontal)">
                                      <p:cBhvr>
                                        <p:cTn id="82" dur="500"/>
                                        <p:tgtEl>
                                          <p:spTgt spid="5330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3" fill="hold" grpId="0" nodeType="clickEffect">
                                  <p:stCondLst>
                                    <p:cond delay="0"/>
                                  </p:stCondLst>
                                  <p:childTnLst>
                                    <p:set>
                                      <p:cBhvr>
                                        <p:cTn id="86" dur="1" fill="hold">
                                          <p:stCondLst>
                                            <p:cond delay="0"/>
                                          </p:stCondLst>
                                        </p:cTn>
                                        <p:tgtEl>
                                          <p:spTgt spid="53319"/>
                                        </p:tgtEl>
                                        <p:attrNameLst>
                                          <p:attrName>style.visibility</p:attrName>
                                        </p:attrNameLst>
                                      </p:cBhvr>
                                      <p:to>
                                        <p:strVal val="visible"/>
                                      </p:to>
                                    </p:set>
                                    <p:animEffect transition="in" filter="strips(upRight)">
                                      <p:cBhvr>
                                        <p:cTn id="87" dur="500"/>
                                        <p:tgtEl>
                                          <p:spTgt spid="5331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53301"/>
                                        </p:tgtEl>
                                        <p:attrNameLst>
                                          <p:attrName>style.visibility</p:attrName>
                                        </p:attrNameLst>
                                      </p:cBhvr>
                                      <p:to>
                                        <p:strVal val="visible"/>
                                      </p:to>
                                    </p:set>
                                    <p:animEffect transition="in" filter="blinds(horizontal)">
                                      <p:cBhvr>
                                        <p:cTn id="90" dur="500"/>
                                        <p:tgtEl>
                                          <p:spTgt spid="5330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ntr" presetSubtype="3" fill="hold" grpId="0" nodeType="clickEffect">
                                  <p:stCondLst>
                                    <p:cond delay="0"/>
                                  </p:stCondLst>
                                  <p:childTnLst>
                                    <p:set>
                                      <p:cBhvr>
                                        <p:cTn id="94" dur="1" fill="hold">
                                          <p:stCondLst>
                                            <p:cond delay="0"/>
                                          </p:stCondLst>
                                        </p:cTn>
                                        <p:tgtEl>
                                          <p:spTgt spid="53314"/>
                                        </p:tgtEl>
                                        <p:attrNameLst>
                                          <p:attrName>style.visibility</p:attrName>
                                        </p:attrNameLst>
                                      </p:cBhvr>
                                      <p:to>
                                        <p:strVal val="visible"/>
                                      </p:to>
                                    </p:set>
                                    <p:animEffect transition="in" filter="strips(upRight)">
                                      <p:cBhvr>
                                        <p:cTn id="95" dur="500"/>
                                        <p:tgtEl>
                                          <p:spTgt spid="5331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3325"/>
                                        </p:tgtEl>
                                        <p:attrNameLst>
                                          <p:attrName>style.visibility</p:attrName>
                                        </p:attrNameLst>
                                      </p:cBhvr>
                                      <p:to>
                                        <p:strVal val="visible"/>
                                      </p:to>
                                    </p:set>
                                    <p:animEffect transition="in" filter="blinds(horizontal)">
                                      <p:cBhvr>
                                        <p:cTn id="100" dur="500"/>
                                        <p:tgtEl>
                                          <p:spTgt spid="5332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nodeType="click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blinds(horizontal)">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animBg="1"/>
      <p:bldP spid="53266" grpId="0" animBg="1"/>
      <p:bldP spid="53267" grpId="0" animBg="1"/>
      <p:bldP spid="53268" grpId="0" animBg="1"/>
      <p:bldP spid="53269" grpId="0" animBg="1"/>
      <p:bldP spid="53270" grpId="0" animBg="1"/>
      <p:bldP spid="53271" grpId="0" animBg="1"/>
      <p:bldP spid="53272" grpId="0" animBg="1"/>
      <p:bldP spid="53273" grpId="0" animBg="1"/>
      <p:bldP spid="53274" grpId="0" animBg="1"/>
      <p:bldP spid="53289" grpId="0"/>
      <p:bldP spid="53290" grpId="0"/>
      <p:bldP spid="53293" grpId="0"/>
      <p:bldP spid="53295" grpId="0"/>
      <p:bldP spid="53299" grpId="0"/>
      <p:bldP spid="53301" grpId="0"/>
      <p:bldP spid="53302" grpId="0"/>
      <p:bldP spid="53304" grpId="0"/>
      <p:bldP spid="53305" grpId="0"/>
      <p:bldP spid="53309" grpId="0"/>
      <p:bldP spid="53296" grpId="0"/>
      <p:bldP spid="53314" grpId="0" animBg="1"/>
      <p:bldP spid="53319" grpId="0" animBg="1"/>
      <p:bldP spid="533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2355EEB5-6C24-406C-AA4D-E59B8931213B}" type="slidenum">
              <a:rPr kumimoji="0" lang="zh-CN" altLang="en-US" sz="1400"/>
              <a:pPr eaLnBrk="1" hangingPunct="1"/>
              <a:t>43</a:t>
            </a:fld>
            <a:endParaRPr kumimoji="0" lang="en-US" altLang="zh-CN" sz="1400"/>
          </a:p>
        </p:txBody>
      </p:sp>
      <p:sp>
        <p:nvSpPr>
          <p:cNvPr id="56323" name="Rectangle 2"/>
          <p:cNvSpPr>
            <a:spLocks noGrp="1" noChangeArrowheads="1"/>
          </p:cNvSpPr>
          <p:nvPr>
            <p:ph type="title"/>
          </p:nvPr>
        </p:nvSpPr>
        <p:spPr/>
        <p:txBody>
          <a:bodyPr/>
          <a:lstStyle/>
          <a:p>
            <a:pPr eaLnBrk="1" hangingPunct="1"/>
            <a:r>
              <a:rPr lang="en-US" altLang="zh-CN" sz="4000" b="1" smtClean="0"/>
              <a:t>TCP</a:t>
            </a:r>
            <a:r>
              <a:rPr lang="zh-CN" altLang="en-US" sz="4000" b="1" smtClean="0"/>
              <a:t>释放连接相关定时器</a:t>
            </a:r>
            <a:endParaRPr lang="en-US" altLang="zh-CN" sz="4000" b="1" smtClean="0"/>
          </a:p>
        </p:txBody>
      </p:sp>
      <p:sp>
        <p:nvSpPr>
          <p:cNvPr id="56324" name="Rectangle 3"/>
          <p:cNvSpPr>
            <a:spLocks noGrp="1" noChangeArrowheads="1"/>
          </p:cNvSpPr>
          <p:nvPr>
            <p:ph type="body" idx="1"/>
          </p:nvPr>
        </p:nvSpPr>
        <p:spPr/>
        <p:txBody>
          <a:bodyPr/>
          <a:lstStyle/>
          <a:p>
            <a:pPr eaLnBrk="1" hangingPunct="1"/>
            <a:r>
              <a:rPr lang="zh-CN" altLang="en-US" sz="2800" b="1" smtClean="0">
                <a:solidFill>
                  <a:srgbClr val="FF0000"/>
                </a:solidFill>
              </a:rPr>
              <a:t>闲置定时器</a:t>
            </a:r>
            <a:r>
              <a:rPr lang="en-US" altLang="zh-CN" sz="2800" b="1" smtClean="0">
                <a:solidFill>
                  <a:srgbClr val="FF0000"/>
                </a:solidFill>
              </a:rPr>
              <a:t>(Quiet Timer)</a:t>
            </a:r>
            <a:r>
              <a:rPr lang="zh-CN" altLang="en-US" sz="2800" b="1" smtClean="0"/>
              <a:t>：</a:t>
            </a:r>
            <a:r>
              <a:rPr lang="zh-CN" altLang="en-GB" sz="2800" b="1" smtClean="0"/>
              <a:t>当</a:t>
            </a:r>
            <a:r>
              <a:rPr lang="en-GB" altLang="zh-CN" sz="2800" b="1" smtClean="0"/>
              <a:t>TCP</a:t>
            </a:r>
            <a:r>
              <a:rPr lang="zh-CN" altLang="en-GB" sz="2800" b="1" smtClean="0"/>
              <a:t>连接断开后，为防止该连接上的数据段还在网络上，并被后续打开的相同五元组的连接接收，要设置闲置定时器以防止刚刚断开连接的端口号被立即重新使用</a:t>
            </a:r>
            <a:endParaRPr lang="zh-CN" altLang="en-US" sz="2800" b="1" smtClean="0"/>
          </a:p>
          <a:p>
            <a:pPr eaLnBrk="1" hangingPunct="1"/>
            <a:r>
              <a:rPr lang="zh-CN" altLang="en-US" sz="2800" b="1" smtClean="0">
                <a:solidFill>
                  <a:srgbClr val="FF0000"/>
                </a:solidFill>
              </a:rPr>
              <a:t>保持存活定时器</a:t>
            </a:r>
            <a:r>
              <a:rPr lang="en-US" altLang="zh-CN" sz="2800" b="1" smtClean="0">
                <a:solidFill>
                  <a:srgbClr val="FF0000"/>
                </a:solidFill>
              </a:rPr>
              <a:t>(</a:t>
            </a:r>
            <a:r>
              <a:rPr lang="en-US" altLang="en-US" sz="2800" b="1" smtClean="0">
                <a:solidFill>
                  <a:srgbClr val="FF0000"/>
                </a:solidFill>
              </a:rPr>
              <a:t>Keep-Alive Timer</a:t>
            </a:r>
            <a:r>
              <a:rPr lang="en-US" altLang="zh-CN" sz="2800" b="1" smtClean="0">
                <a:solidFill>
                  <a:srgbClr val="FF0000"/>
                </a:solidFill>
              </a:rPr>
              <a:t>)</a:t>
            </a:r>
            <a:r>
              <a:rPr lang="zh-CN" altLang="en-US" sz="2800" b="1" smtClean="0"/>
              <a:t>：</a:t>
            </a:r>
            <a:r>
              <a:rPr lang="zh-CN" altLang="en-GB" sz="2800" b="1" smtClean="0"/>
              <a:t>当一个连接长时间闲置时，保持存活定时器会超时而使一方去检测另一方是否仍然存在，如果它未得到响应，便终止该连接</a:t>
            </a:r>
            <a:endParaRPr lang="zh-CN" altLang="en-US" sz="2800" b="1" smtClean="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r>
              <a:rPr lang="en-US" altLang="zh-CN" sz="4000" b="1" smtClean="0"/>
              <a:t>TCP</a:t>
            </a:r>
            <a:r>
              <a:rPr lang="zh-CN" altLang="en-US" sz="4000" b="1" smtClean="0"/>
              <a:t>滑动窗口机制</a:t>
            </a:r>
            <a:endParaRPr lang="en-US" altLang="zh-CN" sz="4000" b="1"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DB69B1CF-6C0D-4C3F-ACE5-5FFB085DA924}" type="slidenum">
              <a:rPr kumimoji="0" lang="zh-CN" altLang="en-US" sz="1400"/>
              <a:pPr eaLnBrk="1" hangingPunct="1"/>
              <a:t>45</a:t>
            </a:fld>
            <a:endParaRPr kumimoji="0" lang="en-US" altLang="zh-CN" sz="1400"/>
          </a:p>
        </p:txBody>
      </p:sp>
      <p:sp>
        <p:nvSpPr>
          <p:cNvPr id="58371" name="Rectangle 4"/>
          <p:cNvSpPr>
            <a:spLocks noGrp="1" noChangeArrowheads="1"/>
          </p:cNvSpPr>
          <p:nvPr>
            <p:ph type="title"/>
          </p:nvPr>
        </p:nvSpPr>
        <p:spPr/>
        <p:txBody>
          <a:bodyPr/>
          <a:lstStyle/>
          <a:p>
            <a:pPr eaLnBrk="1" hangingPunct="1"/>
            <a:r>
              <a:rPr lang="en-GB" altLang="zh-CN" sz="4000" b="1" dirty="0" smtClean="0"/>
              <a:t>TCP </a:t>
            </a:r>
            <a:r>
              <a:rPr lang="zh-CN" altLang="en-GB" sz="4000" b="1" dirty="0" smtClean="0"/>
              <a:t>滑动窗口</a:t>
            </a:r>
            <a:br>
              <a:rPr lang="zh-CN" altLang="en-GB" sz="4000" b="1" dirty="0" smtClean="0"/>
            </a:br>
            <a:r>
              <a:rPr lang="en-GB" altLang="zh-CN" sz="2800" b="1" dirty="0" smtClean="0"/>
              <a:t>Sliding Window</a:t>
            </a:r>
            <a:endParaRPr lang="zh-CN" altLang="en-US" sz="2800" b="1" dirty="0" smtClean="0"/>
          </a:p>
        </p:txBody>
      </p:sp>
      <p:sp>
        <p:nvSpPr>
          <p:cNvPr id="58372" name="Rectangle 5"/>
          <p:cNvSpPr>
            <a:spLocks noGrp="1" noChangeArrowheads="1"/>
          </p:cNvSpPr>
          <p:nvPr>
            <p:ph type="body" idx="1"/>
          </p:nvPr>
        </p:nvSpPr>
        <p:spPr>
          <a:xfrm>
            <a:off x="900113" y="2017713"/>
            <a:ext cx="8054975" cy="4114800"/>
          </a:xfrm>
        </p:spPr>
        <p:txBody>
          <a:bodyPr/>
          <a:lstStyle/>
          <a:p>
            <a:pPr eaLnBrk="1" hangingPunct="1"/>
            <a:r>
              <a:rPr lang="zh-CN" altLang="en-GB" sz="2800" b="1" smtClean="0"/>
              <a:t>可靠有序的传输</a:t>
            </a:r>
          </a:p>
          <a:p>
            <a:pPr lvl="1" eaLnBrk="1" hangingPunct="1"/>
            <a:r>
              <a:rPr lang="zh-CN" altLang="en-GB" sz="2400" b="1" smtClean="0"/>
              <a:t>使用发送缓存和接收缓存，只有被确认，窗口才滑动</a:t>
            </a:r>
            <a:endParaRPr lang="en-GB" altLang="zh-CN" sz="2400" b="1" smtClean="0"/>
          </a:p>
          <a:p>
            <a:pPr eaLnBrk="1" hangingPunct="1"/>
            <a:r>
              <a:rPr lang="zh-CN" altLang="en-GB" sz="2800" b="1" smtClean="0"/>
              <a:t>流量控制</a:t>
            </a:r>
          </a:p>
          <a:p>
            <a:pPr lvl="1" eaLnBrk="1" hangingPunct="1"/>
            <a:r>
              <a:rPr lang="zh-CN" altLang="en-GB" sz="2400" b="1" smtClean="0"/>
              <a:t>接收端可根据可用</a:t>
            </a:r>
            <a:r>
              <a:rPr lang="zh-CN" altLang="en-GB" sz="2400" b="1" smtClean="0">
                <a:solidFill>
                  <a:srgbClr val="FF0000"/>
                </a:solidFill>
              </a:rPr>
              <a:t>剩余缓冲区</a:t>
            </a:r>
            <a:r>
              <a:rPr lang="zh-CN" altLang="en-GB" sz="2400" b="1" smtClean="0"/>
              <a:t>来指定窗口大小，</a:t>
            </a:r>
            <a:r>
              <a:rPr lang="zh-CN" altLang="en-US" sz="2400" b="1" smtClean="0"/>
              <a:t>并通知发送端，发送端根据窗口大小来设置发送窗口</a:t>
            </a:r>
            <a:endParaRPr lang="en-US" altLang="zh-CN" sz="2400" b="1" smtClean="0"/>
          </a:p>
          <a:p>
            <a:pPr lvl="2" eaLnBrk="1" hangingPunct="1"/>
            <a:r>
              <a:rPr lang="zh-CN" altLang="en-GB" sz="2000" b="1" smtClean="0"/>
              <a:t>当缓冲区满，接收端可以发送一个窗口大小为</a:t>
            </a:r>
            <a:r>
              <a:rPr lang="en-GB" altLang="zh-CN" sz="2000" b="1" smtClean="0"/>
              <a:t>0</a:t>
            </a:r>
            <a:r>
              <a:rPr lang="zh-CN" altLang="en-GB" sz="2000" b="1" smtClean="0"/>
              <a:t>的数据段，指示发送端停止发送数据</a:t>
            </a:r>
            <a:r>
              <a:rPr lang="zh-CN" altLang="en-US" sz="2000" b="1" smtClean="0"/>
              <a:t>，</a:t>
            </a:r>
            <a:r>
              <a:rPr lang="zh-CN" altLang="en-GB" sz="2000" b="1" smtClean="0"/>
              <a:t>但此时仍可以发送</a:t>
            </a:r>
            <a:r>
              <a:rPr lang="zh-CN" altLang="en-GB" sz="2000" b="1" smtClean="0">
                <a:solidFill>
                  <a:srgbClr val="FF0000"/>
                </a:solidFill>
              </a:rPr>
              <a:t>紧急数据 </a:t>
            </a:r>
            <a:r>
              <a:rPr lang="zh-CN" altLang="en-GB" sz="2000" b="1" smtClean="0"/>
              <a:t>（如用户紧急停止进程）和</a:t>
            </a:r>
            <a:r>
              <a:rPr lang="zh-CN" altLang="en-GB" sz="2000" b="1" smtClean="0">
                <a:solidFill>
                  <a:srgbClr val="FF0000"/>
                </a:solidFill>
              </a:rPr>
              <a:t>一字节的通知对方更新窗口大小的数据段</a:t>
            </a:r>
            <a:endParaRPr lang="en-GB" altLang="zh-CN" sz="2000" b="1" smtClean="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372">
                                            <p:txEl>
                                              <p:pRg st="4" end="4"/>
                                            </p:txEl>
                                          </p:spTgt>
                                        </p:tgtEl>
                                        <p:attrNameLst>
                                          <p:attrName>style.visibility</p:attrName>
                                        </p:attrNameLst>
                                      </p:cBhvr>
                                      <p:to>
                                        <p:strVal val="visible"/>
                                      </p:to>
                                    </p:set>
                                    <p:animEffect transition="in" filter="blinds(horizontal)">
                                      <p:cBhvr>
                                        <p:cTn id="7" dur="500"/>
                                        <p:tgtEl>
                                          <p:spTgt spid="58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732A1CAE-0E4B-4A7D-9D2C-F7276564336B}" type="slidenum">
              <a:rPr kumimoji="0" lang="zh-CN" altLang="en-US" sz="1400"/>
              <a:pPr eaLnBrk="1" hangingPunct="1"/>
              <a:t>46</a:t>
            </a:fld>
            <a:endParaRPr kumimoji="0" lang="en-US" altLang="zh-CN" sz="1400"/>
          </a:p>
        </p:txBody>
      </p:sp>
      <p:sp>
        <p:nvSpPr>
          <p:cNvPr id="59395" name="Rectangle 2"/>
          <p:cNvSpPr>
            <a:spLocks noGrp="1" noChangeArrowheads="1"/>
          </p:cNvSpPr>
          <p:nvPr>
            <p:ph type="title"/>
          </p:nvPr>
        </p:nvSpPr>
        <p:spPr/>
        <p:txBody>
          <a:bodyPr/>
          <a:lstStyle/>
          <a:p>
            <a:pPr eaLnBrk="1" hangingPunct="1"/>
            <a:r>
              <a:rPr lang="en-US" altLang="zh-CN" b="1" smtClean="0"/>
              <a:t>TCP</a:t>
            </a:r>
            <a:r>
              <a:rPr lang="zh-CN" altLang="en-US" b="1" smtClean="0"/>
              <a:t>滑动窗口举例</a:t>
            </a:r>
            <a:endParaRPr lang="en-US" altLang="zh-CN" b="1" smtClean="0"/>
          </a:p>
        </p:txBody>
      </p:sp>
      <p:sp>
        <p:nvSpPr>
          <p:cNvPr id="59396" name="Rectangle 3"/>
          <p:cNvSpPr>
            <a:spLocks noGrp="1" noChangeArrowheads="1"/>
          </p:cNvSpPr>
          <p:nvPr>
            <p:ph type="body" idx="1"/>
          </p:nvPr>
        </p:nvSpPr>
        <p:spPr>
          <a:xfrm>
            <a:off x="1116013" y="2017713"/>
            <a:ext cx="7772400" cy="2779712"/>
          </a:xfrm>
        </p:spPr>
        <p:txBody>
          <a:bodyPr/>
          <a:lstStyle/>
          <a:p>
            <a:pPr eaLnBrk="1" hangingPunct="1">
              <a:lnSpc>
                <a:spcPct val="80000"/>
              </a:lnSpc>
            </a:pPr>
            <a:r>
              <a:rPr kumimoji="0" lang="zh-CN" altLang="en-US" sz="2800" b="1" smtClean="0"/>
              <a:t>发送端要发送 </a:t>
            </a:r>
            <a:r>
              <a:rPr kumimoji="0" lang="en-US" altLang="zh-CN" sz="2800" b="1" smtClean="0"/>
              <a:t>900 </a:t>
            </a:r>
            <a:r>
              <a:rPr kumimoji="0" lang="zh-CN" altLang="en-US" sz="2800" b="1" smtClean="0"/>
              <a:t>字节长的数据，划分为 </a:t>
            </a:r>
            <a:r>
              <a:rPr kumimoji="0" lang="en-US" altLang="zh-CN" sz="2800" b="1" smtClean="0"/>
              <a:t>9 </a:t>
            </a:r>
            <a:r>
              <a:rPr kumimoji="0" lang="zh-CN" altLang="en-US" sz="2800" b="1" smtClean="0"/>
              <a:t>个 </a:t>
            </a:r>
            <a:r>
              <a:rPr kumimoji="0" lang="en-US" altLang="zh-CN" sz="2800" b="1" smtClean="0"/>
              <a:t>100 </a:t>
            </a:r>
            <a:r>
              <a:rPr kumimoji="0" lang="zh-CN" altLang="en-US" sz="2800" b="1" smtClean="0"/>
              <a:t>字节长的数据段</a:t>
            </a:r>
            <a:r>
              <a:rPr kumimoji="0" lang="en-US" altLang="zh-CN" sz="2800" b="1" smtClean="0"/>
              <a:t>(MSS)</a:t>
            </a:r>
            <a:r>
              <a:rPr kumimoji="0" lang="zh-CN" altLang="en-US" sz="2800" b="1" smtClean="0"/>
              <a:t>，而发送窗口确定为 </a:t>
            </a:r>
            <a:r>
              <a:rPr kumimoji="0" lang="en-US" altLang="zh-CN" sz="2800" b="1" smtClean="0"/>
              <a:t>500 </a:t>
            </a:r>
            <a:r>
              <a:rPr kumimoji="0" lang="zh-CN" altLang="en-US" sz="2800" b="1" smtClean="0"/>
              <a:t>字节</a:t>
            </a:r>
          </a:p>
          <a:p>
            <a:pPr eaLnBrk="1" hangingPunct="1">
              <a:lnSpc>
                <a:spcPct val="80000"/>
              </a:lnSpc>
            </a:pPr>
            <a:r>
              <a:rPr kumimoji="0" lang="zh-CN" altLang="en-US" sz="2800" b="1" smtClean="0"/>
              <a:t>发送端只要收到了对方的确认，发送窗口就可前移</a:t>
            </a:r>
          </a:p>
          <a:p>
            <a:pPr eaLnBrk="1" hangingPunct="1">
              <a:lnSpc>
                <a:spcPct val="80000"/>
              </a:lnSpc>
            </a:pPr>
            <a:r>
              <a:rPr kumimoji="0" lang="zh-CN" altLang="en-US" sz="2800" b="1" smtClean="0"/>
              <a:t>发送 </a:t>
            </a:r>
            <a:r>
              <a:rPr kumimoji="0" lang="en-US" altLang="zh-CN" sz="2800" b="1" smtClean="0"/>
              <a:t>TCP </a:t>
            </a:r>
            <a:r>
              <a:rPr kumimoji="0" lang="zh-CN" altLang="en-US" sz="2800" b="1" smtClean="0"/>
              <a:t>要维护一个指针。每发送一个数据段，指针就向前移动一个数据段的距离</a:t>
            </a:r>
          </a:p>
        </p:txBody>
      </p:sp>
      <p:pic>
        <p:nvPicPr>
          <p:cNvPr id="59397"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724400"/>
            <a:ext cx="89646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06619581-AEEF-481C-998A-17389CEC8A02}" type="slidenum">
              <a:rPr kumimoji="0" lang="zh-CN" altLang="en-US" sz="1400"/>
              <a:pPr eaLnBrk="1" hangingPunct="1"/>
              <a:t>47</a:t>
            </a:fld>
            <a:endParaRPr kumimoji="0" lang="en-US" altLang="zh-CN" sz="1400"/>
          </a:p>
        </p:txBody>
      </p:sp>
      <p:sp>
        <p:nvSpPr>
          <p:cNvPr id="60419" name="Rectangle 2"/>
          <p:cNvSpPr>
            <a:spLocks noGrp="1" noChangeArrowheads="1"/>
          </p:cNvSpPr>
          <p:nvPr>
            <p:ph type="title"/>
          </p:nvPr>
        </p:nvSpPr>
        <p:spPr/>
        <p:txBody>
          <a:bodyPr/>
          <a:lstStyle/>
          <a:p>
            <a:pPr eaLnBrk="1" hangingPunct="1"/>
            <a:endParaRPr lang="zh-CN" altLang="en-US" smtClean="0"/>
          </a:p>
        </p:txBody>
      </p:sp>
      <p:sp>
        <p:nvSpPr>
          <p:cNvPr id="60420" name="Rectangle 3"/>
          <p:cNvSpPr>
            <a:spLocks noGrp="1" noChangeArrowheads="1"/>
          </p:cNvSpPr>
          <p:nvPr>
            <p:ph type="body" idx="1"/>
          </p:nvPr>
        </p:nvSpPr>
        <p:spPr>
          <a:xfrm>
            <a:off x="1182688" y="2017713"/>
            <a:ext cx="7772400" cy="2419350"/>
          </a:xfrm>
        </p:spPr>
        <p:txBody>
          <a:bodyPr/>
          <a:lstStyle/>
          <a:p>
            <a:pPr eaLnBrk="1" hangingPunct="1"/>
            <a:r>
              <a:rPr lang="zh-CN" altLang="en-US" b="1" smtClean="0"/>
              <a:t>发送端已发送了 </a:t>
            </a:r>
            <a:r>
              <a:rPr lang="en-US" altLang="zh-CN" b="1" smtClean="0"/>
              <a:t>400 </a:t>
            </a:r>
            <a:r>
              <a:rPr lang="zh-CN" altLang="en-US" b="1" smtClean="0"/>
              <a:t>字节的数据，但只收到对前 </a:t>
            </a:r>
            <a:r>
              <a:rPr lang="en-US" altLang="zh-CN" b="1" smtClean="0"/>
              <a:t>200 </a:t>
            </a:r>
            <a:r>
              <a:rPr lang="zh-CN" altLang="en-US" b="1" smtClean="0"/>
              <a:t>字节数据的确认，同时窗口大小不变</a:t>
            </a:r>
          </a:p>
          <a:p>
            <a:pPr eaLnBrk="1" hangingPunct="1"/>
            <a:r>
              <a:rPr lang="zh-CN" altLang="en-US" b="1" smtClean="0"/>
              <a:t>现在发送端还可发送 </a:t>
            </a:r>
            <a:r>
              <a:rPr lang="en-US" altLang="zh-CN" b="1" smtClean="0"/>
              <a:t>300 </a:t>
            </a:r>
            <a:r>
              <a:rPr lang="zh-CN" altLang="en-US" b="1" smtClean="0"/>
              <a:t>字节</a:t>
            </a:r>
          </a:p>
        </p:txBody>
      </p:sp>
      <p:pic>
        <p:nvPicPr>
          <p:cNvPr id="60421"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4441825"/>
            <a:ext cx="910907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7D078396-BD81-4BB8-8CCB-B0BE4146C33C}" type="slidenum">
              <a:rPr kumimoji="0" lang="zh-CN" altLang="en-US" sz="1400"/>
              <a:pPr eaLnBrk="1" hangingPunct="1"/>
              <a:t>48</a:t>
            </a:fld>
            <a:endParaRPr kumimoji="0" lang="en-US" altLang="zh-CN" sz="1400"/>
          </a:p>
        </p:txBody>
      </p:sp>
      <p:sp>
        <p:nvSpPr>
          <p:cNvPr id="61443" name="Rectangle 2"/>
          <p:cNvSpPr>
            <a:spLocks noGrp="1" noChangeArrowheads="1"/>
          </p:cNvSpPr>
          <p:nvPr>
            <p:ph type="title"/>
          </p:nvPr>
        </p:nvSpPr>
        <p:spPr/>
        <p:txBody>
          <a:bodyPr/>
          <a:lstStyle/>
          <a:p>
            <a:pPr eaLnBrk="1" hangingPunct="1"/>
            <a:endParaRPr lang="zh-CN" altLang="en-US" smtClean="0"/>
          </a:p>
        </p:txBody>
      </p:sp>
      <p:sp>
        <p:nvSpPr>
          <p:cNvPr id="61444" name="Rectangle 3"/>
          <p:cNvSpPr>
            <a:spLocks noGrp="1" noChangeArrowheads="1"/>
          </p:cNvSpPr>
          <p:nvPr>
            <p:ph type="body" idx="1"/>
          </p:nvPr>
        </p:nvSpPr>
        <p:spPr>
          <a:xfrm>
            <a:off x="1182688" y="2017713"/>
            <a:ext cx="7772400" cy="2132012"/>
          </a:xfrm>
        </p:spPr>
        <p:txBody>
          <a:bodyPr/>
          <a:lstStyle/>
          <a:p>
            <a:pPr eaLnBrk="1" hangingPunct="1"/>
            <a:r>
              <a:rPr lang="zh-CN" altLang="en-US" sz="2800" b="1" smtClean="0"/>
              <a:t>发送端收到了对方对前 </a:t>
            </a:r>
            <a:r>
              <a:rPr lang="en-US" altLang="zh-CN" sz="2800" b="1" smtClean="0"/>
              <a:t>400 </a:t>
            </a:r>
            <a:r>
              <a:rPr lang="zh-CN" altLang="en-US" sz="2800" b="1" smtClean="0"/>
              <a:t>字节数据的确认，但对方通知发送端必须把窗口减小到 </a:t>
            </a:r>
            <a:r>
              <a:rPr lang="en-US" altLang="zh-CN" sz="2800" b="1" smtClean="0"/>
              <a:t>400 </a:t>
            </a:r>
            <a:r>
              <a:rPr lang="zh-CN" altLang="en-US" sz="2800" b="1" smtClean="0"/>
              <a:t>字节。</a:t>
            </a:r>
          </a:p>
          <a:p>
            <a:pPr eaLnBrk="1" hangingPunct="1"/>
            <a:r>
              <a:rPr lang="zh-CN" altLang="en-US" sz="2800" b="1" smtClean="0"/>
              <a:t>现在发送端最多还可发送 </a:t>
            </a:r>
            <a:r>
              <a:rPr lang="en-US" altLang="zh-CN" sz="2800" b="1" smtClean="0"/>
              <a:t>400 </a:t>
            </a:r>
            <a:r>
              <a:rPr lang="zh-CN" altLang="en-US" sz="2800" b="1" smtClean="0"/>
              <a:t>字节的数据。</a:t>
            </a:r>
          </a:p>
        </p:txBody>
      </p:sp>
      <p:pic>
        <p:nvPicPr>
          <p:cNvPr id="61445"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4194175"/>
            <a:ext cx="91440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1"/>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2467"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F1E8995E-A8A7-47B6-9E4E-FC30E8B2D7B0}" type="slidenum">
              <a:rPr kumimoji="0" lang="zh-CN" altLang="en-US" sz="1400"/>
              <a:pPr eaLnBrk="1" hangingPunct="1"/>
              <a:t>49</a:t>
            </a:fld>
            <a:endParaRPr kumimoji="0" lang="en-US" altLang="zh-CN" sz="1400"/>
          </a:p>
        </p:txBody>
      </p:sp>
      <p:sp>
        <p:nvSpPr>
          <p:cNvPr id="62468" name="Text Box 2"/>
          <p:cNvSpPr txBox="1">
            <a:spLocks noChangeArrowheads="1"/>
          </p:cNvSpPr>
          <p:nvPr/>
        </p:nvSpPr>
        <p:spPr bwMode="auto">
          <a:xfrm>
            <a:off x="250825" y="82550"/>
            <a:ext cx="88931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buFont typeface="Wingdings" panose="05000000000000000000" pitchFamily="2" charset="2"/>
              <a:buNone/>
            </a:pPr>
            <a:r>
              <a:rPr kumimoji="0" lang="zh-CN" altLang="en-US" sz="2600" b="1">
                <a:latin typeface="宋体" panose="02010600030101010101" pitchFamily="2" charset="-122"/>
              </a:rPr>
              <a:t>举例：利用可变窗口大小进行流量控制。设主机</a:t>
            </a:r>
            <a:r>
              <a:rPr kumimoji="0" lang="en-US" altLang="zh-CN" sz="2600" b="1">
                <a:latin typeface="宋体" panose="02010600030101010101" pitchFamily="2" charset="-122"/>
              </a:rPr>
              <a:t>A</a:t>
            </a:r>
            <a:r>
              <a:rPr kumimoji="0" lang="zh-CN" altLang="en-US" sz="2600" b="1">
                <a:latin typeface="宋体" panose="02010600030101010101" pitchFamily="2" charset="-122"/>
              </a:rPr>
              <a:t>向主机</a:t>
            </a:r>
            <a:r>
              <a:rPr kumimoji="0" lang="en-US" altLang="zh-CN" sz="2600" b="1">
                <a:latin typeface="宋体" panose="02010600030101010101" pitchFamily="2" charset="-122"/>
              </a:rPr>
              <a:t>B</a:t>
            </a:r>
            <a:r>
              <a:rPr kumimoji="0" lang="zh-CN" altLang="en-US" sz="2600" b="1">
                <a:latin typeface="宋体" panose="02010600030101010101" pitchFamily="2" charset="-122"/>
              </a:rPr>
              <a:t>发送数据，双方确定的窗口值是</a:t>
            </a:r>
            <a:r>
              <a:rPr kumimoji="0" lang="en-US" altLang="zh-CN" sz="2600" b="1">
                <a:latin typeface="宋体" panose="02010600030101010101" pitchFamily="2" charset="-122"/>
              </a:rPr>
              <a:t>400</a:t>
            </a:r>
            <a:r>
              <a:rPr kumimoji="0" lang="zh-CN" altLang="en-US" sz="2600" b="1">
                <a:latin typeface="宋体" panose="02010600030101010101" pitchFamily="2" charset="-122"/>
              </a:rPr>
              <a:t>字节。再设每一个数据段的长度是</a:t>
            </a:r>
            <a:r>
              <a:rPr kumimoji="0" lang="en-US" altLang="zh-CN" sz="2600" b="1">
                <a:latin typeface="宋体" panose="02010600030101010101" pitchFamily="2" charset="-122"/>
              </a:rPr>
              <a:t>100</a:t>
            </a:r>
            <a:r>
              <a:rPr kumimoji="0" lang="zh-CN" altLang="en-US" sz="2600" b="1">
                <a:latin typeface="宋体" panose="02010600030101010101" pitchFamily="2" charset="-122"/>
              </a:rPr>
              <a:t>字节，序号的初始值是</a:t>
            </a:r>
            <a:r>
              <a:rPr kumimoji="0" lang="en-US" altLang="zh-CN" sz="2600" b="1">
                <a:latin typeface="宋体" panose="02010600030101010101" pitchFamily="2" charset="-122"/>
              </a:rPr>
              <a:t>1</a:t>
            </a:r>
            <a:r>
              <a:rPr kumimoji="0" lang="zh-CN" altLang="en-US" sz="2600" b="1">
                <a:latin typeface="宋体" panose="02010600030101010101" pitchFamily="2" charset="-122"/>
              </a:rPr>
              <a:t>。</a:t>
            </a:r>
          </a:p>
        </p:txBody>
      </p:sp>
      <p:sp>
        <p:nvSpPr>
          <p:cNvPr id="62469" name="Line 3"/>
          <p:cNvSpPr>
            <a:spLocks noChangeShapeType="1"/>
          </p:cNvSpPr>
          <p:nvPr/>
        </p:nvSpPr>
        <p:spPr bwMode="auto">
          <a:xfrm>
            <a:off x="3602038" y="1870075"/>
            <a:ext cx="0" cy="47720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 name="Group 4"/>
          <p:cNvGrpSpPr>
            <a:grpSpLocks/>
          </p:cNvGrpSpPr>
          <p:nvPr/>
        </p:nvGrpSpPr>
        <p:grpSpPr bwMode="auto">
          <a:xfrm>
            <a:off x="400050" y="1698625"/>
            <a:ext cx="3190875" cy="393700"/>
            <a:chOff x="268" y="1116"/>
            <a:chExt cx="2010" cy="248"/>
          </a:xfrm>
        </p:grpSpPr>
        <p:sp>
          <p:nvSpPr>
            <p:cNvPr id="62513" name="Line 5"/>
            <p:cNvSpPr>
              <a:spLocks noChangeShapeType="1"/>
            </p:cNvSpPr>
            <p:nvPr/>
          </p:nvSpPr>
          <p:spPr bwMode="auto">
            <a:xfrm>
              <a:off x="268" y="1340"/>
              <a:ext cx="2010"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514" name="Rectangle 6"/>
            <p:cNvSpPr>
              <a:spLocks noChangeArrowheads="1"/>
            </p:cNvSpPr>
            <p:nvPr/>
          </p:nvSpPr>
          <p:spPr bwMode="auto">
            <a:xfrm>
              <a:off x="706" y="1116"/>
              <a:ext cx="72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SEQ = 1</a:t>
              </a:r>
            </a:p>
          </p:txBody>
        </p:sp>
      </p:grpSp>
      <p:grpSp>
        <p:nvGrpSpPr>
          <p:cNvPr id="3" name="Group 7"/>
          <p:cNvGrpSpPr>
            <a:grpSpLocks/>
          </p:cNvGrpSpPr>
          <p:nvPr/>
        </p:nvGrpSpPr>
        <p:grpSpPr bwMode="auto">
          <a:xfrm>
            <a:off x="401638" y="4635500"/>
            <a:ext cx="3186112" cy="393700"/>
            <a:chOff x="269" y="2966"/>
            <a:chExt cx="2007" cy="248"/>
          </a:xfrm>
        </p:grpSpPr>
        <p:sp>
          <p:nvSpPr>
            <p:cNvPr id="62511" name="Line 8"/>
            <p:cNvSpPr>
              <a:spLocks noChangeShapeType="1"/>
            </p:cNvSpPr>
            <p:nvPr/>
          </p:nvSpPr>
          <p:spPr bwMode="auto">
            <a:xfrm>
              <a:off x="269" y="3195"/>
              <a:ext cx="2007"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512" name="Rectangle 9"/>
            <p:cNvSpPr>
              <a:spLocks noChangeArrowheads="1"/>
            </p:cNvSpPr>
            <p:nvPr/>
          </p:nvSpPr>
          <p:spPr bwMode="auto">
            <a:xfrm>
              <a:off x="685" y="2966"/>
              <a:ext cx="90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SEQ = 201</a:t>
              </a:r>
            </a:p>
          </p:txBody>
        </p:sp>
      </p:grpSp>
      <p:grpSp>
        <p:nvGrpSpPr>
          <p:cNvPr id="4" name="Group 10"/>
          <p:cNvGrpSpPr>
            <a:grpSpLocks/>
          </p:cNvGrpSpPr>
          <p:nvPr/>
        </p:nvGrpSpPr>
        <p:grpSpPr bwMode="auto">
          <a:xfrm>
            <a:off x="403225" y="4135438"/>
            <a:ext cx="3182938" cy="393700"/>
            <a:chOff x="270" y="2651"/>
            <a:chExt cx="2005" cy="248"/>
          </a:xfrm>
        </p:grpSpPr>
        <p:sp>
          <p:nvSpPr>
            <p:cNvPr id="62509" name="Line 11"/>
            <p:cNvSpPr>
              <a:spLocks noChangeShapeType="1"/>
            </p:cNvSpPr>
            <p:nvPr/>
          </p:nvSpPr>
          <p:spPr bwMode="auto">
            <a:xfrm>
              <a:off x="270" y="2890"/>
              <a:ext cx="2005"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510" name="Rectangle 12"/>
            <p:cNvSpPr>
              <a:spLocks noChangeArrowheads="1"/>
            </p:cNvSpPr>
            <p:nvPr/>
          </p:nvSpPr>
          <p:spPr bwMode="auto">
            <a:xfrm>
              <a:off x="686" y="2651"/>
              <a:ext cx="90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SEQ = 401</a:t>
              </a:r>
            </a:p>
          </p:txBody>
        </p:sp>
      </p:grpSp>
      <p:grpSp>
        <p:nvGrpSpPr>
          <p:cNvPr id="5" name="Group 13"/>
          <p:cNvGrpSpPr>
            <a:grpSpLocks/>
          </p:cNvGrpSpPr>
          <p:nvPr/>
        </p:nvGrpSpPr>
        <p:grpSpPr bwMode="auto">
          <a:xfrm>
            <a:off x="396875" y="3624263"/>
            <a:ext cx="3195638" cy="393700"/>
            <a:chOff x="266" y="2329"/>
            <a:chExt cx="2013" cy="248"/>
          </a:xfrm>
        </p:grpSpPr>
        <p:sp>
          <p:nvSpPr>
            <p:cNvPr id="62507" name="Line 14"/>
            <p:cNvSpPr>
              <a:spLocks noChangeShapeType="1"/>
            </p:cNvSpPr>
            <p:nvPr/>
          </p:nvSpPr>
          <p:spPr bwMode="auto">
            <a:xfrm>
              <a:off x="266" y="2574"/>
              <a:ext cx="2013"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508" name="Rectangle 15"/>
            <p:cNvSpPr>
              <a:spLocks noChangeArrowheads="1"/>
            </p:cNvSpPr>
            <p:nvPr/>
          </p:nvSpPr>
          <p:spPr bwMode="auto">
            <a:xfrm>
              <a:off x="683" y="2329"/>
              <a:ext cx="90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SEQ = 301</a:t>
              </a:r>
            </a:p>
          </p:txBody>
        </p:sp>
      </p:grpSp>
      <p:grpSp>
        <p:nvGrpSpPr>
          <p:cNvPr id="6" name="Group 16"/>
          <p:cNvGrpSpPr>
            <a:grpSpLocks/>
          </p:cNvGrpSpPr>
          <p:nvPr/>
        </p:nvGrpSpPr>
        <p:grpSpPr bwMode="auto">
          <a:xfrm>
            <a:off x="398463" y="2165350"/>
            <a:ext cx="3192462" cy="393700"/>
            <a:chOff x="267" y="1410"/>
            <a:chExt cx="2011" cy="248"/>
          </a:xfrm>
        </p:grpSpPr>
        <p:sp>
          <p:nvSpPr>
            <p:cNvPr id="62505" name="Line 17"/>
            <p:cNvSpPr>
              <a:spLocks noChangeShapeType="1"/>
            </p:cNvSpPr>
            <p:nvPr/>
          </p:nvSpPr>
          <p:spPr bwMode="auto">
            <a:xfrm>
              <a:off x="267" y="1645"/>
              <a:ext cx="2011"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506" name="Rectangle 18"/>
            <p:cNvSpPr>
              <a:spLocks noChangeArrowheads="1"/>
            </p:cNvSpPr>
            <p:nvPr/>
          </p:nvSpPr>
          <p:spPr bwMode="auto">
            <a:xfrm>
              <a:off x="676" y="1410"/>
              <a:ext cx="90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SEQ = 101</a:t>
              </a:r>
            </a:p>
          </p:txBody>
        </p:sp>
      </p:grpSp>
      <p:grpSp>
        <p:nvGrpSpPr>
          <p:cNvPr id="7" name="Group 19"/>
          <p:cNvGrpSpPr>
            <a:grpSpLocks/>
          </p:cNvGrpSpPr>
          <p:nvPr/>
        </p:nvGrpSpPr>
        <p:grpSpPr bwMode="auto">
          <a:xfrm>
            <a:off x="400050" y="5624513"/>
            <a:ext cx="3189288" cy="393700"/>
            <a:chOff x="268" y="3589"/>
            <a:chExt cx="2009" cy="248"/>
          </a:xfrm>
        </p:grpSpPr>
        <p:sp>
          <p:nvSpPr>
            <p:cNvPr id="62503" name="Line 20"/>
            <p:cNvSpPr>
              <a:spLocks noChangeShapeType="1"/>
            </p:cNvSpPr>
            <p:nvPr/>
          </p:nvSpPr>
          <p:spPr bwMode="auto">
            <a:xfrm>
              <a:off x="268" y="3819"/>
              <a:ext cx="2009"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504" name="Rectangle 21"/>
            <p:cNvSpPr>
              <a:spLocks noChangeArrowheads="1"/>
            </p:cNvSpPr>
            <p:nvPr/>
          </p:nvSpPr>
          <p:spPr bwMode="auto">
            <a:xfrm>
              <a:off x="694" y="3589"/>
              <a:ext cx="90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SEQ = 501</a:t>
              </a:r>
            </a:p>
          </p:txBody>
        </p:sp>
      </p:grpSp>
      <p:grpSp>
        <p:nvGrpSpPr>
          <p:cNvPr id="8" name="Group 22"/>
          <p:cNvGrpSpPr>
            <a:grpSpLocks/>
          </p:cNvGrpSpPr>
          <p:nvPr/>
        </p:nvGrpSpPr>
        <p:grpSpPr bwMode="auto">
          <a:xfrm>
            <a:off x="369888" y="3186113"/>
            <a:ext cx="3249612" cy="393700"/>
            <a:chOff x="249" y="2053"/>
            <a:chExt cx="2047" cy="248"/>
          </a:xfrm>
        </p:grpSpPr>
        <p:sp>
          <p:nvSpPr>
            <p:cNvPr id="62501" name="Line 23"/>
            <p:cNvSpPr>
              <a:spLocks noChangeShapeType="1"/>
            </p:cNvSpPr>
            <p:nvPr/>
          </p:nvSpPr>
          <p:spPr bwMode="auto">
            <a:xfrm flipH="1">
              <a:off x="249" y="2276"/>
              <a:ext cx="2047" cy="0"/>
            </a:xfrm>
            <a:prstGeom prst="line">
              <a:avLst/>
            </a:prstGeom>
            <a:noFill/>
            <a:ln w="57150">
              <a:solidFill>
                <a:srgbClr val="FF33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502" name="Rectangle 24"/>
            <p:cNvSpPr>
              <a:spLocks noChangeArrowheads="1"/>
            </p:cNvSpPr>
            <p:nvPr/>
          </p:nvSpPr>
          <p:spPr bwMode="auto">
            <a:xfrm flipH="1">
              <a:off x="395" y="2053"/>
              <a:ext cx="175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ACK = 201, WIN = 300</a:t>
              </a:r>
            </a:p>
          </p:txBody>
        </p:sp>
      </p:grpSp>
      <p:grpSp>
        <p:nvGrpSpPr>
          <p:cNvPr id="9" name="Group 25"/>
          <p:cNvGrpSpPr>
            <a:grpSpLocks/>
          </p:cNvGrpSpPr>
          <p:nvPr/>
        </p:nvGrpSpPr>
        <p:grpSpPr bwMode="auto">
          <a:xfrm>
            <a:off x="382588" y="6113463"/>
            <a:ext cx="3225800" cy="393700"/>
            <a:chOff x="257" y="3897"/>
            <a:chExt cx="2032" cy="248"/>
          </a:xfrm>
        </p:grpSpPr>
        <p:sp>
          <p:nvSpPr>
            <p:cNvPr id="62499" name="Line 26"/>
            <p:cNvSpPr>
              <a:spLocks noChangeShapeType="1"/>
            </p:cNvSpPr>
            <p:nvPr/>
          </p:nvSpPr>
          <p:spPr bwMode="auto">
            <a:xfrm flipH="1">
              <a:off x="257" y="4132"/>
              <a:ext cx="2032" cy="0"/>
            </a:xfrm>
            <a:prstGeom prst="line">
              <a:avLst/>
            </a:prstGeom>
            <a:noFill/>
            <a:ln w="57150">
              <a:solidFill>
                <a:srgbClr val="FF33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500" name="Rectangle 27"/>
            <p:cNvSpPr>
              <a:spLocks noChangeArrowheads="1"/>
            </p:cNvSpPr>
            <p:nvPr/>
          </p:nvSpPr>
          <p:spPr bwMode="auto">
            <a:xfrm flipH="1">
              <a:off x="407" y="3897"/>
              <a:ext cx="157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ACK = 601, WIN = 0</a:t>
              </a:r>
            </a:p>
          </p:txBody>
        </p:sp>
      </p:grpSp>
      <p:grpSp>
        <p:nvGrpSpPr>
          <p:cNvPr id="10" name="Group 28"/>
          <p:cNvGrpSpPr>
            <a:grpSpLocks/>
          </p:cNvGrpSpPr>
          <p:nvPr/>
        </p:nvGrpSpPr>
        <p:grpSpPr bwMode="auto">
          <a:xfrm>
            <a:off x="366713" y="5130800"/>
            <a:ext cx="3252787" cy="393700"/>
            <a:chOff x="247" y="3278"/>
            <a:chExt cx="2049" cy="248"/>
          </a:xfrm>
        </p:grpSpPr>
        <p:sp>
          <p:nvSpPr>
            <p:cNvPr id="62497" name="Line 29"/>
            <p:cNvSpPr>
              <a:spLocks noChangeShapeType="1"/>
            </p:cNvSpPr>
            <p:nvPr/>
          </p:nvSpPr>
          <p:spPr bwMode="auto">
            <a:xfrm flipH="1">
              <a:off x="247" y="3507"/>
              <a:ext cx="2049" cy="0"/>
            </a:xfrm>
            <a:prstGeom prst="line">
              <a:avLst/>
            </a:prstGeom>
            <a:noFill/>
            <a:ln w="57150">
              <a:solidFill>
                <a:srgbClr val="FF3300"/>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498" name="Rectangle 30"/>
            <p:cNvSpPr>
              <a:spLocks noChangeArrowheads="1"/>
            </p:cNvSpPr>
            <p:nvPr/>
          </p:nvSpPr>
          <p:spPr bwMode="auto">
            <a:xfrm flipH="1">
              <a:off x="394" y="3278"/>
              <a:ext cx="175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ACK = 501, WIN = 200</a:t>
              </a:r>
            </a:p>
          </p:txBody>
        </p:sp>
      </p:grpSp>
      <p:sp>
        <p:nvSpPr>
          <p:cNvPr id="62479" name="Rectangle 31"/>
          <p:cNvSpPr>
            <a:spLocks noChangeArrowheads="1"/>
          </p:cNvSpPr>
          <p:nvPr/>
        </p:nvSpPr>
        <p:spPr bwMode="auto">
          <a:xfrm>
            <a:off x="9525" y="1450975"/>
            <a:ext cx="962025" cy="3937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b="1">
                <a:latin typeface="Arial" panose="020B0604020202020204" pitchFamily="34" charset="0"/>
                <a:ea typeface="黑体" panose="02010609060101010101" pitchFamily="49" charset="-122"/>
              </a:rPr>
              <a:t>主机 </a:t>
            </a:r>
            <a:r>
              <a:rPr lang="en-US" altLang="zh-CN" sz="2000" b="1">
                <a:latin typeface="Arial" panose="020B0604020202020204" pitchFamily="34" charset="0"/>
                <a:ea typeface="黑体" panose="02010609060101010101" pitchFamily="49" charset="-122"/>
              </a:rPr>
              <a:t>A</a:t>
            </a:r>
          </a:p>
        </p:txBody>
      </p:sp>
      <p:sp>
        <p:nvSpPr>
          <p:cNvPr id="62480" name="Rectangle 32"/>
          <p:cNvSpPr>
            <a:spLocks noChangeArrowheads="1"/>
          </p:cNvSpPr>
          <p:nvPr/>
        </p:nvSpPr>
        <p:spPr bwMode="auto">
          <a:xfrm>
            <a:off x="3221038" y="1450975"/>
            <a:ext cx="1063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b="1">
                <a:latin typeface="Arial" panose="020B0604020202020204" pitchFamily="34" charset="0"/>
                <a:ea typeface="黑体" panose="02010609060101010101" pitchFamily="49" charset="-122"/>
              </a:rPr>
              <a:t>主机 </a:t>
            </a:r>
            <a:r>
              <a:rPr lang="en-US" altLang="zh-CN" sz="2000" b="1">
                <a:latin typeface="Arial" panose="020B0604020202020204" pitchFamily="34" charset="0"/>
                <a:ea typeface="黑体" panose="02010609060101010101" pitchFamily="49" charset="-122"/>
              </a:rPr>
              <a:t>B</a:t>
            </a:r>
          </a:p>
        </p:txBody>
      </p:sp>
      <p:sp>
        <p:nvSpPr>
          <p:cNvPr id="528417" name="Rectangle 33"/>
          <p:cNvSpPr>
            <a:spLocks noChangeArrowheads="1"/>
          </p:cNvSpPr>
          <p:nvPr/>
        </p:nvSpPr>
        <p:spPr bwMode="auto">
          <a:xfrm>
            <a:off x="3713163" y="3309938"/>
            <a:ext cx="53228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b="1">
                <a:latin typeface="Arial" panose="020B0604020202020204" pitchFamily="34" charset="0"/>
                <a:ea typeface="黑体" panose="02010609060101010101" pitchFamily="49" charset="-122"/>
              </a:rPr>
              <a:t>允许 </a:t>
            </a:r>
            <a:r>
              <a:rPr lang="en-US" altLang="zh-CN" sz="2000" b="1">
                <a:latin typeface="Arial" panose="020B0604020202020204" pitchFamily="34" charset="0"/>
                <a:ea typeface="黑体" panose="02010609060101010101" pitchFamily="49" charset="-122"/>
              </a:rPr>
              <a:t>A </a:t>
            </a:r>
            <a:r>
              <a:rPr lang="zh-CN" altLang="en-US" sz="2000" b="1">
                <a:latin typeface="Arial" panose="020B0604020202020204" pitchFamily="34" charset="0"/>
                <a:ea typeface="黑体" panose="02010609060101010101" pitchFamily="49" charset="-122"/>
              </a:rPr>
              <a:t>再发送 </a:t>
            </a:r>
            <a:r>
              <a:rPr lang="en-US" altLang="zh-CN" sz="2000" b="1">
                <a:latin typeface="Arial" panose="020B0604020202020204" pitchFamily="34" charset="0"/>
                <a:ea typeface="黑体" panose="02010609060101010101" pitchFamily="49" charset="-122"/>
              </a:rPr>
              <a:t>300 </a:t>
            </a:r>
            <a:r>
              <a:rPr lang="zh-CN" altLang="en-US" sz="2000" b="1">
                <a:latin typeface="Arial" panose="020B0604020202020204" pitchFamily="34" charset="0"/>
                <a:ea typeface="黑体" panose="02010609060101010101" pitchFamily="49" charset="-122"/>
              </a:rPr>
              <a:t>字节（序号 </a:t>
            </a:r>
            <a:r>
              <a:rPr lang="en-US" altLang="zh-CN" sz="2000" b="1">
                <a:latin typeface="Arial" panose="020B0604020202020204" pitchFamily="34" charset="0"/>
                <a:ea typeface="黑体" panose="02010609060101010101" pitchFamily="49" charset="-122"/>
              </a:rPr>
              <a:t>201 </a:t>
            </a:r>
            <a:r>
              <a:rPr lang="zh-CN" altLang="en-US" sz="2000" b="1">
                <a:latin typeface="Arial" panose="020B0604020202020204" pitchFamily="34" charset="0"/>
                <a:ea typeface="黑体" panose="02010609060101010101" pitchFamily="49" charset="-122"/>
              </a:rPr>
              <a:t>至 </a:t>
            </a:r>
            <a:r>
              <a:rPr lang="en-US" altLang="zh-CN" sz="2000" b="1">
                <a:latin typeface="Arial" panose="020B0604020202020204" pitchFamily="34" charset="0"/>
                <a:ea typeface="黑体" panose="02010609060101010101" pitchFamily="49" charset="-122"/>
              </a:rPr>
              <a:t>500</a:t>
            </a:r>
            <a:r>
              <a:rPr lang="zh-CN" altLang="en-US" sz="2000" b="1">
                <a:latin typeface="Arial" panose="020B0604020202020204" pitchFamily="34" charset="0"/>
                <a:ea typeface="黑体" panose="02010609060101010101" pitchFamily="49" charset="-122"/>
              </a:rPr>
              <a:t>）</a:t>
            </a:r>
          </a:p>
        </p:txBody>
      </p:sp>
      <p:sp>
        <p:nvSpPr>
          <p:cNvPr id="528418" name="Rectangle 34"/>
          <p:cNvSpPr>
            <a:spLocks noChangeArrowheads="1"/>
          </p:cNvSpPr>
          <p:nvPr/>
        </p:nvSpPr>
        <p:spPr bwMode="auto">
          <a:xfrm>
            <a:off x="3698875" y="2300288"/>
            <a:ext cx="2744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A </a:t>
            </a:r>
            <a:r>
              <a:rPr lang="zh-CN" altLang="en-US" sz="2000" b="1">
                <a:latin typeface="Arial" panose="020B0604020202020204" pitchFamily="34" charset="0"/>
                <a:ea typeface="黑体" panose="02010609060101010101" pitchFamily="49" charset="-122"/>
              </a:rPr>
              <a:t>还能发送 </a:t>
            </a:r>
            <a:r>
              <a:rPr lang="en-US" altLang="zh-CN" sz="2000" b="1">
                <a:latin typeface="Arial" panose="020B0604020202020204" pitchFamily="34" charset="0"/>
                <a:ea typeface="黑体" panose="02010609060101010101" pitchFamily="49" charset="-122"/>
              </a:rPr>
              <a:t>200 </a:t>
            </a:r>
            <a:r>
              <a:rPr lang="zh-CN" altLang="en-US" sz="2000" b="1">
                <a:latin typeface="Arial" panose="020B0604020202020204" pitchFamily="34" charset="0"/>
                <a:ea typeface="黑体" panose="02010609060101010101" pitchFamily="49" charset="-122"/>
              </a:rPr>
              <a:t>字节</a:t>
            </a:r>
          </a:p>
        </p:txBody>
      </p:sp>
      <p:sp>
        <p:nvSpPr>
          <p:cNvPr id="528419" name="Rectangle 35"/>
          <p:cNvSpPr>
            <a:spLocks noChangeArrowheads="1"/>
          </p:cNvSpPr>
          <p:nvPr/>
        </p:nvSpPr>
        <p:spPr bwMode="auto">
          <a:xfrm>
            <a:off x="3698875" y="3784600"/>
            <a:ext cx="5049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A </a:t>
            </a:r>
            <a:r>
              <a:rPr lang="zh-CN" altLang="en-US" sz="2000" b="1">
                <a:latin typeface="Arial" panose="020B0604020202020204" pitchFamily="34" charset="0"/>
                <a:ea typeface="黑体" panose="02010609060101010101" pitchFamily="49" charset="-122"/>
              </a:rPr>
              <a:t>还能发送 </a:t>
            </a:r>
            <a:r>
              <a:rPr lang="en-US" altLang="zh-CN" sz="2000" b="1">
                <a:latin typeface="Arial" panose="020B0604020202020204" pitchFamily="34" charset="0"/>
                <a:ea typeface="黑体" panose="02010609060101010101" pitchFamily="49" charset="-122"/>
              </a:rPr>
              <a:t>100 </a:t>
            </a:r>
            <a:r>
              <a:rPr lang="zh-CN" altLang="en-US" sz="2000" b="1">
                <a:latin typeface="Arial" panose="020B0604020202020204" pitchFamily="34" charset="0"/>
                <a:ea typeface="黑体" panose="02010609060101010101" pitchFamily="49" charset="-122"/>
              </a:rPr>
              <a:t>字节（序号 </a:t>
            </a:r>
            <a:r>
              <a:rPr lang="en-US" altLang="zh-CN" sz="2000" b="1">
                <a:latin typeface="Arial" panose="020B0604020202020204" pitchFamily="34" charset="0"/>
                <a:ea typeface="黑体" panose="02010609060101010101" pitchFamily="49" charset="-122"/>
              </a:rPr>
              <a:t>401 </a:t>
            </a:r>
            <a:r>
              <a:rPr lang="zh-CN" altLang="en-US" sz="2000" b="1">
                <a:latin typeface="Arial" panose="020B0604020202020204" pitchFamily="34" charset="0"/>
                <a:ea typeface="黑体" panose="02010609060101010101" pitchFamily="49" charset="-122"/>
              </a:rPr>
              <a:t>至 </a:t>
            </a:r>
            <a:r>
              <a:rPr lang="en-US" altLang="zh-CN" sz="2000" b="1">
                <a:latin typeface="Arial" panose="020B0604020202020204" pitchFamily="34" charset="0"/>
                <a:ea typeface="黑体" panose="02010609060101010101" pitchFamily="49" charset="-122"/>
              </a:rPr>
              <a:t>500</a:t>
            </a:r>
            <a:r>
              <a:rPr lang="zh-CN" altLang="en-US" sz="2000" b="1">
                <a:latin typeface="Arial" panose="020B0604020202020204" pitchFamily="34" charset="0"/>
                <a:ea typeface="黑体" panose="02010609060101010101" pitchFamily="49" charset="-122"/>
              </a:rPr>
              <a:t>）</a:t>
            </a:r>
          </a:p>
        </p:txBody>
      </p:sp>
      <p:sp>
        <p:nvSpPr>
          <p:cNvPr id="528420" name="Rectangle 36"/>
          <p:cNvSpPr>
            <a:spLocks noChangeArrowheads="1"/>
          </p:cNvSpPr>
          <p:nvPr/>
        </p:nvSpPr>
        <p:spPr bwMode="auto">
          <a:xfrm>
            <a:off x="3698875" y="1820863"/>
            <a:ext cx="26019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A </a:t>
            </a:r>
            <a:r>
              <a:rPr lang="zh-CN" altLang="en-US" sz="2000" b="1">
                <a:latin typeface="Arial" panose="020B0604020202020204" pitchFamily="34" charset="0"/>
                <a:ea typeface="黑体" panose="02010609060101010101" pitchFamily="49" charset="-122"/>
              </a:rPr>
              <a:t>还能发送 </a:t>
            </a:r>
            <a:r>
              <a:rPr lang="en-US" altLang="zh-CN" sz="2000" b="1">
                <a:latin typeface="Arial" panose="020B0604020202020204" pitchFamily="34" charset="0"/>
                <a:ea typeface="黑体" panose="02010609060101010101" pitchFamily="49" charset="-122"/>
              </a:rPr>
              <a:t>300 </a:t>
            </a:r>
            <a:r>
              <a:rPr lang="zh-CN" altLang="en-US" sz="2000" b="1">
                <a:latin typeface="Arial" panose="020B0604020202020204" pitchFamily="34" charset="0"/>
                <a:ea typeface="黑体" panose="02010609060101010101" pitchFamily="49" charset="-122"/>
              </a:rPr>
              <a:t>字节</a:t>
            </a:r>
          </a:p>
        </p:txBody>
      </p:sp>
      <p:sp>
        <p:nvSpPr>
          <p:cNvPr id="528421" name="Rectangle 37"/>
          <p:cNvSpPr>
            <a:spLocks noChangeArrowheads="1"/>
          </p:cNvSpPr>
          <p:nvPr/>
        </p:nvSpPr>
        <p:spPr bwMode="auto">
          <a:xfrm>
            <a:off x="3713163" y="4292600"/>
            <a:ext cx="5395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A </a:t>
            </a:r>
            <a:r>
              <a:rPr lang="zh-CN" altLang="en-US" sz="2000" b="1">
                <a:latin typeface="Arial" panose="020B0604020202020204" pitchFamily="34" charset="0"/>
                <a:ea typeface="黑体" panose="02010609060101010101" pitchFamily="49" charset="-122"/>
              </a:rPr>
              <a:t>不能再发送数据（已达到发送窗口最大值）</a:t>
            </a:r>
          </a:p>
        </p:txBody>
      </p:sp>
      <p:sp>
        <p:nvSpPr>
          <p:cNvPr id="528422" name="Rectangle 38"/>
          <p:cNvSpPr>
            <a:spLocks noChangeArrowheads="1"/>
          </p:cNvSpPr>
          <p:nvPr/>
        </p:nvSpPr>
        <p:spPr bwMode="auto">
          <a:xfrm>
            <a:off x="3698875" y="4784725"/>
            <a:ext cx="3722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A </a:t>
            </a:r>
            <a:r>
              <a:rPr lang="zh-CN" altLang="en-US" sz="2000" b="1">
                <a:latin typeface="Arial" panose="020B0604020202020204" pitchFamily="34" charset="0"/>
                <a:ea typeface="黑体" panose="02010609060101010101" pitchFamily="49" charset="-122"/>
              </a:rPr>
              <a:t>超时重传（序号</a:t>
            </a:r>
            <a:r>
              <a:rPr lang="en-US" altLang="zh-CN" sz="2000" b="1">
                <a:latin typeface="Arial" panose="020B0604020202020204" pitchFamily="34" charset="0"/>
                <a:ea typeface="黑体" panose="02010609060101010101" pitchFamily="49" charset="-122"/>
              </a:rPr>
              <a:t>201 </a:t>
            </a:r>
            <a:r>
              <a:rPr lang="zh-CN" altLang="en-US" sz="2000" b="1">
                <a:latin typeface="Arial" panose="020B0604020202020204" pitchFamily="34" charset="0"/>
                <a:ea typeface="黑体" panose="02010609060101010101" pitchFamily="49" charset="-122"/>
              </a:rPr>
              <a:t>至 </a:t>
            </a:r>
            <a:r>
              <a:rPr lang="en-US" altLang="zh-CN" sz="2000" b="1">
                <a:latin typeface="Arial" panose="020B0604020202020204" pitchFamily="34" charset="0"/>
                <a:ea typeface="黑体" panose="02010609060101010101" pitchFamily="49" charset="-122"/>
              </a:rPr>
              <a:t>300</a:t>
            </a:r>
            <a:r>
              <a:rPr lang="zh-CN" altLang="en-US" sz="2000" b="1">
                <a:latin typeface="Arial" panose="020B0604020202020204" pitchFamily="34" charset="0"/>
                <a:ea typeface="黑体" panose="02010609060101010101" pitchFamily="49" charset="-122"/>
              </a:rPr>
              <a:t>）</a:t>
            </a:r>
          </a:p>
        </p:txBody>
      </p:sp>
      <p:sp>
        <p:nvSpPr>
          <p:cNvPr id="528423" name="Rectangle 39"/>
          <p:cNvSpPr>
            <a:spLocks noChangeArrowheads="1"/>
          </p:cNvSpPr>
          <p:nvPr/>
        </p:nvSpPr>
        <p:spPr bwMode="auto">
          <a:xfrm>
            <a:off x="3683000" y="5262563"/>
            <a:ext cx="53530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b="1">
                <a:latin typeface="Arial" panose="020B0604020202020204" pitchFamily="34" charset="0"/>
                <a:ea typeface="黑体" panose="02010609060101010101" pitchFamily="49" charset="-122"/>
              </a:rPr>
              <a:t>允许 </a:t>
            </a:r>
            <a:r>
              <a:rPr lang="en-US" altLang="zh-CN" sz="2000" b="1">
                <a:latin typeface="Arial" panose="020B0604020202020204" pitchFamily="34" charset="0"/>
                <a:ea typeface="黑体" panose="02010609060101010101" pitchFamily="49" charset="-122"/>
              </a:rPr>
              <a:t>A </a:t>
            </a:r>
            <a:r>
              <a:rPr lang="zh-CN" altLang="en-US" sz="2000" b="1">
                <a:latin typeface="Arial" panose="020B0604020202020204" pitchFamily="34" charset="0"/>
                <a:ea typeface="黑体" panose="02010609060101010101" pitchFamily="49" charset="-122"/>
              </a:rPr>
              <a:t>再发送 </a:t>
            </a:r>
            <a:r>
              <a:rPr lang="en-US" altLang="zh-CN" sz="2000" b="1">
                <a:latin typeface="Arial" panose="020B0604020202020204" pitchFamily="34" charset="0"/>
                <a:ea typeface="黑体" panose="02010609060101010101" pitchFamily="49" charset="-122"/>
              </a:rPr>
              <a:t>200 </a:t>
            </a:r>
            <a:r>
              <a:rPr lang="zh-CN" altLang="en-US" sz="2000" b="1">
                <a:latin typeface="Arial" panose="020B0604020202020204" pitchFamily="34" charset="0"/>
                <a:ea typeface="黑体" panose="02010609060101010101" pitchFamily="49" charset="-122"/>
              </a:rPr>
              <a:t>字节（序号 </a:t>
            </a:r>
            <a:r>
              <a:rPr lang="en-US" altLang="zh-CN" sz="2000" b="1">
                <a:latin typeface="Arial" panose="020B0604020202020204" pitchFamily="34" charset="0"/>
                <a:ea typeface="黑体" panose="02010609060101010101" pitchFamily="49" charset="-122"/>
              </a:rPr>
              <a:t>501 </a:t>
            </a:r>
            <a:r>
              <a:rPr lang="zh-CN" altLang="en-US" sz="2000" b="1">
                <a:latin typeface="Arial" panose="020B0604020202020204" pitchFamily="34" charset="0"/>
                <a:ea typeface="黑体" panose="02010609060101010101" pitchFamily="49" charset="-122"/>
              </a:rPr>
              <a:t>至 </a:t>
            </a:r>
            <a:r>
              <a:rPr lang="en-US" altLang="zh-CN" sz="2000" b="1">
                <a:latin typeface="Arial" panose="020B0604020202020204" pitchFamily="34" charset="0"/>
                <a:ea typeface="黑体" panose="02010609060101010101" pitchFamily="49" charset="-122"/>
              </a:rPr>
              <a:t>700</a:t>
            </a:r>
            <a:r>
              <a:rPr lang="zh-CN" altLang="en-US" sz="2000" b="1">
                <a:latin typeface="Arial" panose="020B0604020202020204" pitchFamily="34" charset="0"/>
                <a:ea typeface="黑体" panose="02010609060101010101" pitchFamily="49" charset="-122"/>
              </a:rPr>
              <a:t>）</a:t>
            </a:r>
          </a:p>
        </p:txBody>
      </p:sp>
      <p:sp>
        <p:nvSpPr>
          <p:cNvPr id="528424" name="Rectangle 40"/>
          <p:cNvSpPr>
            <a:spLocks noChangeArrowheads="1"/>
          </p:cNvSpPr>
          <p:nvPr/>
        </p:nvSpPr>
        <p:spPr bwMode="auto">
          <a:xfrm>
            <a:off x="3698875" y="5759450"/>
            <a:ext cx="49768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A </a:t>
            </a:r>
            <a:r>
              <a:rPr lang="zh-CN" altLang="en-US" sz="2000" b="1">
                <a:latin typeface="Arial" panose="020B0604020202020204" pitchFamily="34" charset="0"/>
                <a:ea typeface="黑体" panose="02010609060101010101" pitchFamily="49" charset="-122"/>
              </a:rPr>
              <a:t>还能发送 </a:t>
            </a:r>
            <a:r>
              <a:rPr lang="en-US" altLang="zh-CN" sz="2000" b="1">
                <a:latin typeface="Arial" panose="020B0604020202020204" pitchFamily="34" charset="0"/>
                <a:ea typeface="黑体" panose="02010609060101010101" pitchFamily="49" charset="-122"/>
              </a:rPr>
              <a:t>100 </a:t>
            </a:r>
            <a:r>
              <a:rPr lang="zh-CN" altLang="en-US" sz="2000" b="1">
                <a:latin typeface="Arial" panose="020B0604020202020204" pitchFamily="34" charset="0"/>
                <a:ea typeface="黑体" panose="02010609060101010101" pitchFamily="49" charset="-122"/>
              </a:rPr>
              <a:t>字节（序号 </a:t>
            </a:r>
            <a:r>
              <a:rPr lang="en-US" altLang="zh-CN" sz="2000" b="1">
                <a:latin typeface="Arial" panose="020B0604020202020204" pitchFamily="34" charset="0"/>
                <a:ea typeface="黑体" panose="02010609060101010101" pitchFamily="49" charset="-122"/>
              </a:rPr>
              <a:t>601 </a:t>
            </a:r>
            <a:r>
              <a:rPr lang="zh-CN" altLang="en-US" sz="2000" b="1">
                <a:latin typeface="Arial" panose="020B0604020202020204" pitchFamily="34" charset="0"/>
                <a:ea typeface="黑体" panose="02010609060101010101" pitchFamily="49" charset="-122"/>
              </a:rPr>
              <a:t>至 </a:t>
            </a:r>
            <a:r>
              <a:rPr lang="en-US" altLang="zh-CN" sz="2000" b="1">
                <a:latin typeface="Arial" panose="020B0604020202020204" pitchFamily="34" charset="0"/>
                <a:ea typeface="黑体" panose="02010609060101010101" pitchFamily="49" charset="-122"/>
              </a:rPr>
              <a:t>700</a:t>
            </a:r>
            <a:r>
              <a:rPr lang="zh-CN" altLang="en-US" sz="2000" b="1">
                <a:latin typeface="Arial" panose="020B0604020202020204" pitchFamily="34" charset="0"/>
                <a:ea typeface="黑体" panose="02010609060101010101" pitchFamily="49" charset="-122"/>
              </a:rPr>
              <a:t>）</a:t>
            </a:r>
          </a:p>
        </p:txBody>
      </p:sp>
      <p:sp>
        <p:nvSpPr>
          <p:cNvPr id="528425" name="Rectangle 41"/>
          <p:cNvSpPr>
            <a:spLocks noChangeArrowheads="1"/>
          </p:cNvSpPr>
          <p:nvPr/>
        </p:nvSpPr>
        <p:spPr bwMode="auto">
          <a:xfrm>
            <a:off x="3627438" y="6275388"/>
            <a:ext cx="5697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b="1">
                <a:latin typeface="Arial" panose="020B0604020202020204" pitchFamily="34" charset="0"/>
                <a:ea typeface="黑体" panose="02010609060101010101" pitchFamily="49" charset="-122"/>
              </a:rPr>
              <a:t>不允许 </a:t>
            </a:r>
            <a:r>
              <a:rPr lang="en-US" altLang="zh-CN" sz="2000" b="1">
                <a:latin typeface="Arial" panose="020B0604020202020204" pitchFamily="34" charset="0"/>
                <a:ea typeface="黑体" panose="02010609060101010101" pitchFamily="49" charset="-122"/>
              </a:rPr>
              <a:t>A </a:t>
            </a:r>
            <a:r>
              <a:rPr lang="zh-CN" altLang="en-US" sz="2000" b="1">
                <a:latin typeface="Arial" panose="020B0604020202020204" pitchFamily="34" charset="0"/>
                <a:ea typeface="黑体" panose="02010609060101010101" pitchFamily="49" charset="-122"/>
              </a:rPr>
              <a:t>再发送（到序号 </a:t>
            </a:r>
            <a:r>
              <a:rPr lang="en-US" altLang="zh-CN" sz="2000" b="1">
                <a:latin typeface="Arial" panose="020B0604020202020204" pitchFamily="34" charset="0"/>
                <a:ea typeface="黑体" panose="02010609060101010101" pitchFamily="49" charset="-122"/>
              </a:rPr>
              <a:t>600 </a:t>
            </a:r>
            <a:r>
              <a:rPr lang="zh-CN" altLang="en-US" sz="2000" b="1">
                <a:latin typeface="Arial" panose="020B0604020202020204" pitchFamily="34" charset="0"/>
                <a:ea typeface="黑体" panose="02010609060101010101" pitchFamily="49" charset="-122"/>
              </a:rPr>
              <a:t>的数据都已收到）</a:t>
            </a:r>
          </a:p>
        </p:txBody>
      </p:sp>
      <p:grpSp>
        <p:nvGrpSpPr>
          <p:cNvPr id="11" name="Group 42"/>
          <p:cNvGrpSpPr>
            <a:grpSpLocks/>
          </p:cNvGrpSpPr>
          <p:nvPr/>
        </p:nvGrpSpPr>
        <p:grpSpPr bwMode="auto">
          <a:xfrm>
            <a:off x="393700" y="2663825"/>
            <a:ext cx="3365500" cy="633413"/>
            <a:chOff x="264" y="1724"/>
            <a:chExt cx="2120" cy="399"/>
          </a:xfrm>
        </p:grpSpPr>
        <p:sp>
          <p:nvSpPr>
            <p:cNvPr id="62493" name="Line 43"/>
            <p:cNvSpPr>
              <a:spLocks noChangeShapeType="1"/>
            </p:cNvSpPr>
            <p:nvPr/>
          </p:nvSpPr>
          <p:spPr bwMode="auto">
            <a:xfrm>
              <a:off x="264" y="1967"/>
              <a:ext cx="1351"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494" name="Rectangle 44"/>
            <p:cNvSpPr>
              <a:spLocks noChangeArrowheads="1"/>
            </p:cNvSpPr>
            <p:nvPr/>
          </p:nvSpPr>
          <p:spPr bwMode="auto">
            <a:xfrm>
              <a:off x="681" y="1734"/>
              <a:ext cx="90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b="1">
                  <a:latin typeface="Arial" panose="020B0604020202020204" pitchFamily="34" charset="0"/>
                  <a:ea typeface="黑体" panose="02010609060101010101" pitchFamily="49" charset="-122"/>
                </a:rPr>
                <a:t>SEQ = 201</a:t>
              </a:r>
            </a:p>
          </p:txBody>
        </p:sp>
        <p:sp>
          <p:nvSpPr>
            <p:cNvPr id="62495" name="AutoShape 45"/>
            <p:cNvSpPr>
              <a:spLocks noChangeArrowheads="1"/>
            </p:cNvSpPr>
            <p:nvPr/>
          </p:nvSpPr>
          <p:spPr bwMode="auto">
            <a:xfrm>
              <a:off x="1643" y="1724"/>
              <a:ext cx="733" cy="399"/>
            </a:xfrm>
            <a:prstGeom prst="irregularSeal1">
              <a:avLst/>
            </a:prstGeom>
            <a:solidFill>
              <a:srgbClr val="CCECFF"/>
            </a:solidFill>
            <a:ln w="127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62496" name="Rectangle 46"/>
            <p:cNvSpPr>
              <a:spLocks noChangeArrowheads="1"/>
            </p:cNvSpPr>
            <p:nvPr/>
          </p:nvSpPr>
          <p:spPr bwMode="auto">
            <a:xfrm>
              <a:off x="1787" y="1806"/>
              <a:ext cx="59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b="1">
                  <a:latin typeface="Arial" panose="020B0604020202020204" pitchFamily="34" charset="0"/>
                  <a:ea typeface="黑体" panose="02010609060101010101" pitchFamily="49" charset="-122"/>
                </a:rPr>
                <a:t>丢失！</a:t>
              </a:r>
            </a:p>
          </p:txBody>
        </p:sp>
      </p:grpSp>
      <p:sp>
        <p:nvSpPr>
          <p:cNvPr id="62491" name="Line 47"/>
          <p:cNvSpPr>
            <a:spLocks noChangeShapeType="1"/>
          </p:cNvSpPr>
          <p:nvPr/>
        </p:nvSpPr>
        <p:spPr bwMode="auto">
          <a:xfrm>
            <a:off x="368300" y="1870075"/>
            <a:ext cx="0" cy="47720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8432" name="Text Box 48"/>
          <p:cNvSpPr txBox="1">
            <a:spLocks noChangeArrowheads="1"/>
          </p:cNvSpPr>
          <p:nvPr/>
        </p:nvSpPr>
        <p:spPr bwMode="auto">
          <a:xfrm>
            <a:off x="250825" y="115888"/>
            <a:ext cx="8893175" cy="1196975"/>
          </a:xfrm>
          <a:prstGeom prst="rect">
            <a:avLst/>
          </a:prstGeom>
          <a:solidFill>
            <a:schemeClr val="bg1"/>
          </a:solidFill>
          <a:ln w="9525" algn="ctr">
            <a:solidFill>
              <a:schemeClr val="tx1"/>
            </a:solidFill>
            <a:miter lim="800000"/>
            <a:headEnd/>
            <a:tailEnd/>
          </a:ln>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kumimoji="0" lang="zh-CN" altLang="en-US" b="1" dirty="0">
                <a:latin typeface="宋体" panose="02010600030101010101" pitchFamily="2" charset="-122"/>
              </a:rPr>
              <a:t>我们可以注意到，主机</a:t>
            </a:r>
            <a:r>
              <a:rPr kumimoji="0" lang="en-US" altLang="zh-CN" b="1" dirty="0">
                <a:latin typeface="宋体" panose="02010600030101010101" pitchFamily="2" charset="-122"/>
              </a:rPr>
              <a:t>B</a:t>
            </a:r>
            <a:r>
              <a:rPr kumimoji="0" lang="zh-CN" altLang="en-US" b="1" dirty="0">
                <a:latin typeface="宋体" panose="02010600030101010101" pitchFamily="2" charset="-122"/>
              </a:rPr>
              <a:t>进行了三次流量控制，第一将窗口减小为</a:t>
            </a:r>
            <a:r>
              <a:rPr kumimoji="0" lang="en-US" altLang="zh-CN" b="1" dirty="0">
                <a:latin typeface="宋体" panose="02010600030101010101" pitchFamily="2" charset="-122"/>
              </a:rPr>
              <a:t>300</a:t>
            </a:r>
            <a:r>
              <a:rPr kumimoji="0" lang="zh-CN" altLang="en-US" b="1" dirty="0">
                <a:latin typeface="宋体" panose="02010600030101010101" pitchFamily="2" charset="-122"/>
              </a:rPr>
              <a:t>字节，第二次</a:t>
            </a:r>
            <a:r>
              <a:rPr kumimoji="0" lang="zh-CN" altLang="en-US" b="1" dirty="0" smtClean="0">
                <a:latin typeface="宋体" panose="02010600030101010101" pitchFamily="2" charset="-122"/>
              </a:rPr>
              <a:t>又减少</a:t>
            </a:r>
            <a:r>
              <a:rPr kumimoji="0" lang="zh-CN" altLang="en-US" b="1" dirty="0">
                <a:latin typeface="宋体" panose="02010600030101010101" pitchFamily="2" charset="-122"/>
              </a:rPr>
              <a:t>为</a:t>
            </a:r>
            <a:r>
              <a:rPr kumimoji="0" lang="en-US" altLang="zh-CN" b="1" dirty="0">
                <a:latin typeface="宋体" panose="02010600030101010101" pitchFamily="2" charset="-122"/>
              </a:rPr>
              <a:t>200</a:t>
            </a:r>
            <a:r>
              <a:rPr kumimoji="0" lang="zh-CN" altLang="en-US" b="1" dirty="0">
                <a:latin typeface="宋体" panose="02010600030101010101" pitchFamily="2" charset="-122"/>
              </a:rPr>
              <a:t>字节，最后减少到</a:t>
            </a:r>
            <a:r>
              <a:rPr kumimoji="0" lang="en-US" altLang="zh-CN" b="1" dirty="0">
                <a:latin typeface="宋体" panose="02010600030101010101" pitchFamily="2" charset="-122"/>
              </a:rPr>
              <a:t>0</a:t>
            </a:r>
            <a:r>
              <a:rPr kumimoji="0" lang="zh-CN" altLang="en-US" b="1" dirty="0" smtClean="0">
                <a:latin typeface="宋体" panose="02010600030101010101" pitchFamily="2" charset="-122"/>
              </a:rPr>
              <a:t>，不</a:t>
            </a:r>
            <a:r>
              <a:rPr kumimoji="0" lang="zh-CN" altLang="en-US" b="1" dirty="0">
                <a:latin typeface="宋体" panose="02010600030101010101" pitchFamily="2" charset="-122"/>
              </a:rPr>
              <a:t>允许对方发送数据。直到主机</a:t>
            </a:r>
            <a:r>
              <a:rPr kumimoji="0" lang="en-US" altLang="zh-CN" b="1" dirty="0">
                <a:latin typeface="宋体" panose="02010600030101010101" pitchFamily="2" charset="-122"/>
              </a:rPr>
              <a:t>B</a:t>
            </a:r>
            <a:r>
              <a:rPr kumimoji="0" lang="zh-CN" altLang="en-US" b="1" dirty="0">
                <a:latin typeface="宋体" panose="02010600030101010101" pitchFamily="2" charset="-122"/>
              </a:rPr>
              <a:t>重新发出一个新的窗口值为止。</a:t>
            </a:r>
            <a:endParaRPr lang="zh-CN" altLang="en-US" b="1" dirty="0">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5284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nodeType="afterGroup">
                            <p:stCondLst>
                              <p:cond delay="1000"/>
                            </p:stCondLst>
                            <p:childTnLst>
                              <p:par>
                                <p:cTn id="17" presetID="1" presetClass="entr" presetSubtype="0" fill="hold" grpId="0" nodeType="afterEffect">
                                  <p:stCondLst>
                                    <p:cond delay="500"/>
                                  </p:stCondLst>
                                  <p:childTnLst>
                                    <p:set>
                                      <p:cBhvr>
                                        <p:cTn id="18" dur="1" fill="hold">
                                          <p:stCondLst>
                                            <p:cond delay="0"/>
                                          </p:stCondLst>
                                        </p:cTn>
                                        <p:tgtEl>
                                          <p:spTgt spid="5284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1000"/>
                                        <p:tgtEl>
                                          <p:spTgt spid="8"/>
                                        </p:tgtEl>
                                      </p:cBhvr>
                                    </p:animEffect>
                                  </p:childTnLst>
                                </p:cTn>
                              </p:par>
                            </p:childTnLst>
                          </p:cTn>
                        </p:par>
                        <p:par>
                          <p:cTn id="29" fill="hold" nodeType="afterGroup">
                            <p:stCondLst>
                              <p:cond delay="1000"/>
                            </p:stCondLst>
                            <p:childTnLst>
                              <p:par>
                                <p:cTn id="30" presetID="1" presetClass="entr" presetSubtype="0" fill="hold" grpId="0" nodeType="afterEffect">
                                  <p:stCondLst>
                                    <p:cond delay="500"/>
                                  </p:stCondLst>
                                  <p:childTnLst>
                                    <p:set>
                                      <p:cBhvr>
                                        <p:cTn id="31" dur="1" fill="hold">
                                          <p:stCondLst>
                                            <p:cond delay="0"/>
                                          </p:stCondLst>
                                        </p:cTn>
                                        <p:tgtEl>
                                          <p:spTgt spid="52841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1000"/>
                                        <p:tgtEl>
                                          <p:spTgt spid="5"/>
                                        </p:tgtEl>
                                      </p:cBhvr>
                                    </p:animEffect>
                                  </p:childTnLst>
                                </p:cTn>
                              </p:par>
                            </p:childTnLst>
                          </p:cTn>
                        </p:par>
                        <p:par>
                          <p:cTn id="37" fill="hold" nodeType="afterGroup">
                            <p:stCondLst>
                              <p:cond delay="1000"/>
                            </p:stCondLst>
                            <p:childTnLst>
                              <p:par>
                                <p:cTn id="38" presetID="1" presetClass="entr" presetSubtype="0" fill="hold" grpId="0" nodeType="afterEffect">
                                  <p:stCondLst>
                                    <p:cond delay="500"/>
                                  </p:stCondLst>
                                  <p:childTnLst>
                                    <p:set>
                                      <p:cBhvr>
                                        <p:cTn id="39" dur="1" fill="hold">
                                          <p:stCondLst>
                                            <p:cond delay="0"/>
                                          </p:stCondLst>
                                        </p:cTn>
                                        <p:tgtEl>
                                          <p:spTgt spid="528419">
                                            <p:txEl>
                                              <p:pRg st="0" end="0"/>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1000"/>
                                        <p:tgtEl>
                                          <p:spTgt spid="4"/>
                                        </p:tgtEl>
                                      </p:cBhvr>
                                    </p:animEffect>
                                  </p:childTnLst>
                                </p:cTn>
                              </p:par>
                            </p:childTnLst>
                          </p:cTn>
                        </p:par>
                        <p:par>
                          <p:cTn id="45" fill="hold" nodeType="afterGroup">
                            <p:stCondLst>
                              <p:cond delay="1000"/>
                            </p:stCondLst>
                            <p:childTnLst>
                              <p:par>
                                <p:cTn id="46" presetID="1" presetClass="entr" presetSubtype="0" fill="hold" grpId="0" nodeType="afterEffect">
                                  <p:stCondLst>
                                    <p:cond delay="500"/>
                                  </p:stCondLst>
                                  <p:childTnLst>
                                    <p:set>
                                      <p:cBhvr>
                                        <p:cTn id="47" dur="1" fill="hold">
                                          <p:stCondLst>
                                            <p:cond delay="0"/>
                                          </p:stCondLst>
                                        </p:cTn>
                                        <p:tgtEl>
                                          <p:spTgt spid="528421"/>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1000"/>
                                        <p:tgtEl>
                                          <p:spTgt spid="3"/>
                                        </p:tgtEl>
                                      </p:cBhvr>
                                    </p:animEffect>
                                  </p:childTnLst>
                                </p:cTn>
                              </p:par>
                            </p:childTnLst>
                          </p:cTn>
                        </p:par>
                        <p:par>
                          <p:cTn id="53" fill="hold" nodeType="afterGroup">
                            <p:stCondLst>
                              <p:cond delay="1000"/>
                            </p:stCondLst>
                            <p:childTnLst>
                              <p:par>
                                <p:cTn id="54" presetID="1" presetClass="entr" presetSubtype="0" fill="hold" grpId="0" nodeType="afterEffect">
                                  <p:stCondLst>
                                    <p:cond delay="500"/>
                                  </p:stCondLst>
                                  <p:childTnLst>
                                    <p:set>
                                      <p:cBhvr>
                                        <p:cTn id="55" dur="1" fill="hold">
                                          <p:stCondLst>
                                            <p:cond delay="0"/>
                                          </p:stCondLst>
                                        </p:cTn>
                                        <p:tgtEl>
                                          <p:spTgt spid="52842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1000"/>
                                        <p:tgtEl>
                                          <p:spTgt spid="10"/>
                                        </p:tgtEl>
                                      </p:cBhvr>
                                    </p:animEffect>
                                  </p:childTnLst>
                                </p:cTn>
                              </p:par>
                            </p:childTnLst>
                          </p:cTn>
                        </p:par>
                        <p:par>
                          <p:cTn id="61" fill="hold" nodeType="afterGroup">
                            <p:stCondLst>
                              <p:cond delay="1000"/>
                            </p:stCondLst>
                            <p:childTnLst>
                              <p:par>
                                <p:cTn id="62" presetID="1" presetClass="entr" presetSubtype="0" fill="hold" grpId="0" nodeType="afterEffect">
                                  <p:stCondLst>
                                    <p:cond delay="500"/>
                                  </p:stCondLst>
                                  <p:childTnLst>
                                    <p:set>
                                      <p:cBhvr>
                                        <p:cTn id="63" dur="1" fill="hold">
                                          <p:stCondLst>
                                            <p:cond delay="0"/>
                                          </p:stCondLst>
                                        </p:cTn>
                                        <p:tgtEl>
                                          <p:spTgt spid="528423"/>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1000"/>
                                        <p:tgtEl>
                                          <p:spTgt spid="7"/>
                                        </p:tgtEl>
                                      </p:cBhvr>
                                    </p:animEffect>
                                  </p:childTnLst>
                                </p:cTn>
                              </p:par>
                            </p:childTnLst>
                          </p:cTn>
                        </p:par>
                        <p:par>
                          <p:cTn id="69" fill="hold" nodeType="afterGroup">
                            <p:stCondLst>
                              <p:cond delay="1000"/>
                            </p:stCondLst>
                            <p:childTnLst>
                              <p:par>
                                <p:cTn id="70" presetID="1" presetClass="entr" presetSubtype="0" fill="hold" grpId="0" nodeType="afterEffect">
                                  <p:stCondLst>
                                    <p:cond delay="500"/>
                                  </p:stCondLst>
                                  <p:childTnLst>
                                    <p:set>
                                      <p:cBhvr>
                                        <p:cTn id="71" dur="1" fill="hold">
                                          <p:stCondLst>
                                            <p:cond delay="0"/>
                                          </p:stCondLst>
                                        </p:cTn>
                                        <p:tgtEl>
                                          <p:spTgt spid="528424"/>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2"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right)">
                                      <p:cBhvr>
                                        <p:cTn id="76" dur="1000"/>
                                        <p:tgtEl>
                                          <p:spTgt spid="9"/>
                                        </p:tgtEl>
                                      </p:cBhvr>
                                    </p:animEffect>
                                  </p:childTnLst>
                                </p:cTn>
                              </p:par>
                            </p:childTnLst>
                          </p:cTn>
                        </p:par>
                        <p:par>
                          <p:cTn id="77" fill="hold" nodeType="afterGroup">
                            <p:stCondLst>
                              <p:cond delay="1000"/>
                            </p:stCondLst>
                            <p:childTnLst>
                              <p:par>
                                <p:cTn id="78" presetID="1" presetClass="entr" presetSubtype="0" fill="hold" grpId="0" nodeType="afterEffect">
                                  <p:stCondLst>
                                    <p:cond delay="500"/>
                                  </p:stCondLst>
                                  <p:childTnLst>
                                    <p:set>
                                      <p:cBhvr>
                                        <p:cTn id="79" dur="1" fill="hold">
                                          <p:stCondLst>
                                            <p:cond delay="0"/>
                                          </p:stCondLst>
                                        </p:cTn>
                                        <p:tgtEl>
                                          <p:spTgt spid="528425"/>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grpId="0" nodeType="clickEffect">
                                  <p:stCondLst>
                                    <p:cond delay="0"/>
                                  </p:stCondLst>
                                  <p:childTnLst>
                                    <p:set>
                                      <p:cBhvr>
                                        <p:cTn id="83" dur="1" fill="hold">
                                          <p:stCondLst>
                                            <p:cond delay="0"/>
                                          </p:stCondLst>
                                        </p:cTn>
                                        <p:tgtEl>
                                          <p:spTgt spid="528432"/>
                                        </p:tgtEl>
                                        <p:attrNameLst>
                                          <p:attrName>style.visibility</p:attrName>
                                        </p:attrNameLst>
                                      </p:cBhvr>
                                      <p:to>
                                        <p:strVal val="visible"/>
                                      </p:to>
                                    </p:set>
                                    <p:anim calcmode="lin" valueType="num">
                                      <p:cBhvr additive="base">
                                        <p:cTn id="84" dur="500" fill="hold"/>
                                        <p:tgtEl>
                                          <p:spTgt spid="528432"/>
                                        </p:tgtEl>
                                        <p:attrNameLst>
                                          <p:attrName>ppt_x</p:attrName>
                                        </p:attrNameLst>
                                      </p:cBhvr>
                                      <p:tavLst>
                                        <p:tav tm="0">
                                          <p:val>
                                            <p:strVal val="0-#ppt_w/2"/>
                                          </p:val>
                                        </p:tav>
                                        <p:tav tm="100000">
                                          <p:val>
                                            <p:strVal val="#ppt_x"/>
                                          </p:val>
                                        </p:tav>
                                      </p:tavLst>
                                    </p:anim>
                                    <p:anim calcmode="lin" valueType="num">
                                      <p:cBhvr additive="base">
                                        <p:cTn id="85" dur="500" fill="hold"/>
                                        <p:tgtEl>
                                          <p:spTgt spid="5284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417" grpId="0"/>
      <p:bldP spid="528418" grpId="0"/>
      <p:bldP spid="528419" grpId="0" build="allAtOnce"/>
      <p:bldP spid="528420" grpId="0"/>
      <p:bldP spid="528421" grpId="0"/>
      <p:bldP spid="528422" grpId="0"/>
      <p:bldP spid="528423" grpId="0"/>
      <p:bldP spid="528424" grpId="0"/>
      <p:bldP spid="528425" grpId="0"/>
      <p:bldP spid="5284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413FAD3-0449-4A43-8589-268CE9D20A25}" type="slidenum">
              <a:rPr kumimoji="0" lang="zh-CN" altLang="en-US" sz="1400"/>
              <a:pPr eaLnBrk="1" hangingPunct="1"/>
              <a:t>5</a:t>
            </a:fld>
            <a:endParaRPr kumimoji="0" lang="en-US" altLang="zh-CN" sz="1400"/>
          </a:p>
        </p:txBody>
      </p:sp>
      <p:sp>
        <p:nvSpPr>
          <p:cNvPr id="10243" name="Rectangle 2"/>
          <p:cNvSpPr>
            <a:spLocks noGrp="1" noChangeArrowheads="1"/>
          </p:cNvSpPr>
          <p:nvPr>
            <p:ph type="title"/>
          </p:nvPr>
        </p:nvSpPr>
        <p:spPr/>
        <p:txBody>
          <a:bodyPr/>
          <a:lstStyle/>
          <a:p>
            <a:pPr eaLnBrk="1" hangingPunct="1"/>
            <a:r>
              <a:rPr lang="en-US" altLang="zh-CN" b="1" smtClean="0"/>
              <a:t>Chapter 7 </a:t>
            </a:r>
            <a:r>
              <a:rPr lang="zh-CN" altLang="en-US" b="1" smtClean="0"/>
              <a:t>传输层</a:t>
            </a:r>
          </a:p>
        </p:txBody>
      </p:sp>
      <p:sp>
        <p:nvSpPr>
          <p:cNvPr id="10244" name="Rectangle 3"/>
          <p:cNvSpPr>
            <a:spLocks noGrp="1" noChangeArrowheads="1"/>
          </p:cNvSpPr>
          <p:nvPr>
            <p:ph type="body" idx="1"/>
          </p:nvPr>
        </p:nvSpPr>
        <p:spPr>
          <a:xfrm>
            <a:off x="1182688" y="2017713"/>
            <a:ext cx="7205662" cy="4114800"/>
          </a:xfrm>
        </p:spPr>
        <p:txBody>
          <a:bodyPr/>
          <a:lstStyle/>
          <a:p>
            <a:pPr eaLnBrk="1" hangingPunct="1"/>
            <a:r>
              <a:rPr kumimoji="0" lang="en-US" altLang="zh-CN" sz="2800" b="1" dirty="0" smtClean="0">
                <a:solidFill>
                  <a:srgbClr val="FF0000"/>
                </a:solidFill>
              </a:rPr>
              <a:t>7</a:t>
            </a:r>
            <a:r>
              <a:rPr kumimoji="0" lang="en-GB" altLang="zh-CN" sz="2800" b="1" dirty="0" smtClean="0">
                <a:solidFill>
                  <a:srgbClr val="FF0000"/>
                </a:solidFill>
              </a:rPr>
              <a:t>.1 </a:t>
            </a:r>
            <a:r>
              <a:rPr kumimoji="0" lang="zh-CN" altLang="en-GB" sz="2800" b="1" dirty="0" smtClean="0">
                <a:solidFill>
                  <a:srgbClr val="FF0000"/>
                </a:solidFill>
              </a:rPr>
              <a:t>传输层服务</a:t>
            </a:r>
            <a:endParaRPr kumimoji="0" lang="en-US" altLang="zh-CN" sz="2800" b="1" dirty="0" smtClean="0">
              <a:solidFill>
                <a:srgbClr val="FF0000"/>
              </a:solidFill>
            </a:endParaRPr>
          </a:p>
          <a:p>
            <a:pPr eaLnBrk="1" hangingPunct="1"/>
            <a:r>
              <a:rPr kumimoji="0" lang="en-US" altLang="zh-CN" sz="2800" b="1" dirty="0" smtClean="0"/>
              <a:t>7.2 </a:t>
            </a:r>
            <a:r>
              <a:rPr kumimoji="0" lang="zh-CN" altLang="en-US" sz="2800" b="1" dirty="0" smtClean="0"/>
              <a:t>建立连接</a:t>
            </a:r>
            <a:endParaRPr kumimoji="0" lang="zh-CN" altLang="en-GB" sz="2800" b="1" dirty="0" smtClean="0"/>
          </a:p>
          <a:p>
            <a:pPr eaLnBrk="1" hangingPunct="1"/>
            <a:r>
              <a:rPr kumimoji="0" lang="en-US" altLang="zh-CN" sz="2800" b="1" dirty="0" smtClean="0"/>
              <a:t>7.3 Internet</a:t>
            </a:r>
            <a:r>
              <a:rPr kumimoji="0" lang="zh-CN" altLang="en-US" sz="2800" b="1" dirty="0" smtClean="0"/>
              <a:t>中的传输层协议</a:t>
            </a:r>
          </a:p>
          <a:p>
            <a:pPr lvl="1" eaLnBrk="1" hangingPunct="1"/>
            <a:r>
              <a:rPr kumimoji="0" lang="zh-CN" altLang="en-US" b="1" dirty="0" smtClean="0"/>
              <a:t>用户数据报协议</a:t>
            </a:r>
            <a:r>
              <a:rPr kumimoji="0" lang="en-US" altLang="zh-CN" b="1" dirty="0" smtClean="0"/>
              <a:t>UDP</a:t>
            </a:r>
            <a:endParaRPr kumimoji="0" lang="en-GB" altLang="zh-CN" b="1" dirty="0" smtClean="0"/>
          </a:p>
          <a:p>
            <a:pPr lvl="1" eaLnBrk="1" hangingPunct="1"/>
            <a:r>
              <a:rPr kumimoji="0" lang="zh-CN" altLang="en-US" b="1" dirty="0" smtClean="0"/>
              <a:t>传输控制协议</a:t>
            </a:r>
            <a:r>
              <a:rPr kumimoji="0" lang="en-US" altLang="zh-CN" b="1" dirty="0" smtClean="0"/>
              <a:t>TCP</a:t>
            </a:r>
            <a:endParaRPr kumimoji="0" lang="zh-CN" altLang="en-US" b="1" dirty="0" smtClean="0"/>
          </a:p>
          <a:p>
            <a:pPr eaLnBrk="1" hangingPunct="1"/>
            <a:r>
              <a:rPr kumimoji="0" lang="en-US" altLang="zh-CN" sz="2800" b="1" dirty="0" smtClean="0"/>
              <a:t>7</a:t>
            </a:r>
            <a:r>
              <a:rPr kumimoji="0" lang="en-GB" altLang="zh-CN" sz="2800" b="1" dirty="0" smtClean="0"/>
              <a:t>.</a:t>
            </a:r>
            <a:r>
              <a:rPr kumimoji="0" lang="en-US" altLang="zh-CN" sz="2800" b="1" dirty="0"/>
              <a:t>4</a:t>
            </a:r>
            <a:r>
              <a:rPr kumimoji="0" lang="en-US" altLang="zh-CN" sz="2800" b="1" dirty="0" smtClean="0"/>
              <a:t> Berkeley Socket</a:t>
            </a:r>
            <a:r>
              <a:rPr lang="en-US" altLang="zh-CN" sz="2800" b="1" dirty="0" smtClean="0">
                <a:latin typeface="宋体" panose="02010600030101010101" pitchFamily="2" charset="-122"/>
              </a:rPr>
              <a:t> </a:t>
            </a:r>
          </a:p>
        </p:txBody>
      </p:sp>
    </p:spTree>
    <p:extLst>
      <p:ext uri="{BB962C8B-B14F-4D97-AF65-F5344CB8AC3E}">
        <p14:creationId xmlns:p14="http://schemas.microsoft.com/office/powerpoint/2010/main" val="1509734083"/>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灯片编号占位符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203C1CB6-53B2-4667-B802-FDCBECED4832}" type="slidenum">
              <a:rPr kumimoji="0" lang="zh-CN" altLang="en-US" sz="1400"/>
              <a:pPr eaLnBrk="1" hangingPunct="1"/>
              <a:t>50</a:t>
            </a:fld>
            <a:endParaRPr kumimoji="0" lang="en-US" altLang="zh-CN" sz="1400"/>
          </a:p>
        </p:txBody>
      </p:sp>
      <p:sp>
        <p:nvSpPr>
          <p:cNvPr id="3076" name="Rectangle 1026"/>
          <p:cNvSpPr>
            <a:spLocks noGrp="1" noChangeArrowheads="1"/>
          </p:cNvSpPr>
          <p:nvPr>
            <p:ph type="title"/>
          </p:nvPr>
        </p:nvSpPr>
        <p:spPr>
          <a:xfrm>
            <a:off x="900113" y="430213"/>
            <a:ext cx="6985000" cy="766762"/>
          </a:xfrm>
        </p:spPr>
        <p:txBody>
          <a:bodyPr/>
          <a:lstStyle/>
          <a:p>
            <a:pPr eaLnBrk="1" hangingPunct="1"/>
            <a:r>
              <a:rPr lang="zh-CN" altLang="en-US" sz="4000" b="1" smtClean="0"/>
              <a:t>接收端缓存区管理</a:t>
            </a:r>
          </a:p>
        </p:txBody>
      </p:sp>
      <p:graphicFrame>
        <p:nvGraphicFramePr>
          <p:cNvPr id="3074" name="Object 1028"/>
          <p:cNvGraphicFramePr>
            <a:graphicFrameLocks noChangeAspect="1"/>
          </p:cNvGraphicFramePr>
          <p:nvPr/>
        </p:nvGraphicFramePr>
        <p:xfrm>
          <a:off x="1042988" y="1341438"/>
          <a:ext cx="7993062" cy="5516562"/>
        </p:xfrm>
        <a:graphic>
          <a:graphicData uri="http://schemas.openxmlformats.org/presentationml/2006/ole">
            <mc:AlternateContent xmlns:mc="http://schemas.openxmlformats.org/markup-compatibility/2006">
              <mc:Choice xmlns:v="urn:schemas-microsoft-com:vml" Requires="v">
                <p:oleObj spid="_x0000_s3218" name="幻灯片" r:id="rId4" imgW="4614763" imgH="3460910" progId="PowerPoint.Slide.8">
                  <p:embed/>
                </p:oleObj>
              </mc:Choice>
              <mc:Fallback>
                <p:oleObj name="幻灯片" r:id="rId4" imgW="4614763" imgH="3460910" progId="PowerPoint.Slide.8">
                  <p:embed/>
                  <p:pic>
                    <p:nvPicPr>
                      <p:cNvPr id="0" name="Picture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341438"/>
                        <a:ext cx="7993062" cy="551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8585F432-B4DD-437A-9F4D-A997F42403E5}" type="slidenum">
              <a:rPr kumimoji="0" lang="zh-CN" altLang="en-US" sz="1400"/>
              <a:pPr eaLnBrk="1" hangingPunct="1"/>
              <a:t>51</a:t>
            </a:fld>
            <a:endParaRPr kumimoji="0" lang="en-US" altLang="zh-CN" sz="1400"/>
          </a:p>
        </p:txBody>
      </p:sp>
      <p:sp>
        <p:nvSpPr>
          <p:cNvPr id="63491" name="Rectangle 4"/>
          <p:cNvSpPr>
            <a:spLocks noGrp="1" noChangeArrowheads="1"/>
          </p:cNvSpPr>
          <p:nvPr>
            <p:ph type="title"/>
          </p:nvPr>
        </p:nvSpPr>
        <p:spPr/>
        <p:txBody>
          <a:bodyPr/>
          <a:lstStyle/>
          <a:p>
            <a:pPr eaLnBrk="1" hangingPunct="1"/>
            <a:r>
              <a:rPr lang="zh-CN" altLang="en-GB" sz="4000" b="1" smtClean="0"/>
              <a:t>傻瓜窗口症状</a:t>
            </a:r>
            <a:br>
              <a:rPr lang="zh-CN" altLang="en-GB" sz="4000" b="1" smtClean="0"/>
            </a:br>
            <a:r>
              <a:rPr lang="en-GB" altLang="zh-CN" sz="2800" b="1" smtClean="0"/>
              <a:t>Silly Window Syndrome</a:t>
            </a:r>
            <a:endParaRPr lang="en-US" altLang="zh-CN" sz="2800" b="1" smtClean="0"/>
          </a:p>
        </p:txBody>
      </p:sp>
      <p:sp>
        <p:nvSpPr>
          <p:cNvPr id="58372" name="Rectangle 5"/>
          <p:cNvSpPr>
            <a:spLocks noGrp="1" noChangeArrowheads="1"/>
          </p:cNvSpPr>
          <p:nvPr>
            <p:ph type="body" idx="1"/>
          </p:nvPr>
        </p:nvSpPr>
        <p:spPr>
          <a:xfrm>
            <a:off x="827088" y="2017713"/>
            <a:ext cx="8128000" cy="4114800"/>
          </a:xfrm>
        </p:spPr>
        <p:txBody>
          <a:bodyPr/>
          <a:lstStyle/>
          <a:p>
            <a:pPr eaLnBrk="1" hangingPunct="1">
              <a:lnSpc>
                <a:spcPct val="90000"/>
              </a:lnSpc>
            </a:pPr>
            <a:r>
              <a:rPr lang="zh-CN" altLang="en-GB" sz="2400" b="1" smtClean="0"/>
              <a:t>以下情况被称为傻瓜窗口症状：</a:t>
            </a:r>
          </a:p>
          <a:p>
            <a:pPr lvl="1" eaLnBrk="1" hangingPunct="1">
              <a:lnSpc>
                <a:spcPct val="90000"/>
              </a:lnSpc>
            </a:pPr>
            <a:r>
              <a:rPr kumimoji="0" lang="zh-CN" altLang="en-GB" sz="2000" b="1" smtClean="0"/>
              <a:t>当发送端的</a:t>
            </a:r>
            <a:r>
              <a:rPr kumimoji="0" lang="en-GB" altLang="zh-CN" sz="2000" b="1" smtClean="0"/>
              <a:t>TCP</a:t>
            </a:r>
            <a:r>
              <a:rPr kumimoji="0" lang="zh-CN" altLang="en-GB" sz="2000" b="1" smtClean="0"/>
              <a:t>每次接收到来自应用的一字节的数据后就发送</a:t>
            </a:r>
            <a:endParaRPr kumimoji="0" lang="en-GB" altLang="zh-CN" sz="2000" b="1" smtClean="0"/>
          </a:p>
          <a:p>
            <a:pPr lvl="1" eaLnBrk="1" hangingPunct="1">
              <a:lnSpc>
                <a:spcPct val="90000"/>
              </a:lnSpc>
            </a:pPr>
            <a:r>
              <a:rPr lang="zh-CN" altLang="en-GB" sz="2000" b="1" smtClean="0"/>
              <a:t>当接收端的</a:t>
            </a:r>
            <a:r>
              <a:rPr lang="en-GB" altLang="zh-CN" sz="2000" b="1" smtClean="0"/>
              <a:t>TCP</a:t>
            </a:r>
            <a:r>
              <a:rPr lang="zh-CN" altLang="en-GB" sz="2000" b="1" smtClean="0"/>
              <a:t>缓冲区已满，接收端会向发送端发送窗口大小为</a:t>
            </a:r>
            <a:r>
              <a:rPr lang="en-GB" altLang="zh-CN" sz="2000" b="1" smtClean="0"/>
              <a:t>0</a:t>
            </a:r>
            <a:r>
              <a:rPr lang="zh-CN" altLang="en-GB" sz="2000" b="1" smtClean="0"/>
              <a:t>的数据，而此时接收端的应用进程以交互方式每次只读取一个字节，于是接收端又发送窗口大小为一个字节的更新数据段，发送端应邀发送一个字节的数据，于是窗口又满了，循环往复</a:t>
            </a:r>
            <a:r>
              <a:rPr lang="en-US" altLang="zh-CN" sz="2000" b="1" smtClean="0">
                <a:latin typeface="Times New Roman" panose="02020603050405020304" pitchFamily="18" charset="0"/>
              </a:rPr>
              <a:t>…</a:t>
            </a:r>
            <a:endParaRPr lang="en-GB" altLang="zh-CN" sz="2000" b="1" smtClean="0"/>
          </a:p>
          <a:p>
            <a:pPr eaLnBrk="1" hangingPunct="1">
              <a:lnSpc>
                <a:spcPct val="90000"/>
              </a:lnSpc>
            </a:pPr>
            <a:r>
              <a:rPr lang="zh-CN" altLang="en-GB" sz="2400" b="1" smtClean="0"/>
              <a:t>解决方法：</a:t>
            </a:r>
          </a:p>
          <a:p>
            <a:pPr lvl="1" eaLnBrk="1" hangingPunct="1">
              <a:lnSpc>
                <a:spcPct val="90000"/>
              </a:lnSpc>
            </a:pPr>
            <a:r>
              <a:rPr lang="en-GB" altLang="zh-CN" sz="2000" b="1" smtClean="0"/>
              <a:t>Nagle</a:t>
            </a:r>
            <a:r>
              <a:rPr lang="zh-CN" altLang="en-GB" sz="2000" b="1" smtClean="0"/>
              <a:t>算法：禁止发送端发送太小的数据段，而是等到有一定数量的数据后再发送</a:t>
            </a:r>
          </a:p>
          <a:p>
            <a:pPr lvl="1" eaLnBrk="1" hangingPunct="1">
              <a:lnSpc>
                <a:spcPct val="90000"/>
              </a:lnSpc>
            </a:pPr>
            <a:r>
              <a:rPr lang="en-GB" altLang="zh-CN" sz="2000" b="1" smtClean="0"/>
              <a:t>Clark</a:t>
            </a:r>
            <a:r>
              <a:rPr lang="zh-CN" altLang="en-GB" sz="2000" b="1" smtClean="0"/>
              <a:t>算法：禁止接收端发送</a:t>
            </a:r>
            <a:r>
              <a:rPr lang="en-GB" altLang="zh-CN" sz="2000" b="1" smtClean="0"/>
              <a:t>1</a:t>
            </a:r>
            <a:r>
              <a:rPr lang="zh-CN" altLang="en-GB" sz="2000" b="1" smtClean="0"/>
              <a:t>个字节大小的窗口更新信息，而是要等到有了一定数量的可用空间后再通知对方</a:t>
            </a:r>
            <a:endParaRPr lang="zh-CN" altLang="en-US" sz="2000" b="1"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8372">
                                            <p:txEl>
                                              <p:pRg st="3" end="3"/>
                                            </p:txEl>
                                          </p:spTgt>
                                        </p:tgtEl>
                                        <p:attrNameLst>
                                          <p:attrName>style.visibility</p:attrName>
                                        </p:attrNameLst>
                                      </p:cBhvr>
                                      <p:to>
                                        <p:strVal val="visible"/>
                                      </p:to>
                                    </p:set>
                                    <p:animEffect transition="in" filter="strips(downRight)">
                                      <p:cBhvr>
                                        <p:cTn id="7" dur="500"/>
                                        <p:tgtEl>
                                          <p:spTgt spid="58372">
                                            <p:txEl>
                                              <p:pRg st="3" end="3"/>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58372">
                                            <p:txEl>
                                              <p:pRg st="4" end="4"/>
                                            </p:txEl>
                                          </p:spTgt>
                                        </p:tgtEl>
                                        <p:attrNameLst>
                                          <p:attrName>style.visibility</p:attrName>
                                        </p:attrNameLst>
                                      </p:cBhvr>
                                      <p:to>
                                        <p:strVal val="visible"/>
                                      </p:to>
                                    </p:set>
                                    <p:animEffect transition="in" filter="strips(downRight)">
                                      <p:cBhvr>
                                        <p:cTn id="10" dur="500"/>
                                        <p:tgtEl>
                                          <p:spTgt spid="58372">
                                            <p:txEl>
                                              <p:pRg st="4" end="4"/>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58372">
                                            <p:txEl>
                                              <p:pRg st="5" end="5"/>
                                            </p:txEl>
                                          </p:spTgt>
                                        </p:tgtEl>
                                        <p:attrNameLst>
                                          <p:attrName>style.visibility</p:attrName>
                                        </p:attrNameLst>
                                      </p:cBhvr>
                                      <p:to>
                                        <p:strVal val="visible"/>
                                      </p:to>
                                    </p:set>
                                    <p:animEffect transition="in" filter="strips(downRight)">
                                      <p:cBhvr>
                                        <p:cTn id="13" dur="500"/>
                                        <p:tgtEl>
                                          <p:spTgt spid="583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4C94C249-7124-407D-9DBB-88A4C93D0CDD}" type="slidenum">
              <a:rPr kumimoji="0" lang="zh-CN" altLang="en-US" sz="1400"/>
              <a:pPr eaLnBrk="1" hangingPunct="1"/>
              <a:t>52</a:t>
            </a:fld>
            <a:endParaRPr kumimoji="0" lang="en-US" altLang="zh-CN" sz="1400"/>
          </a:p>
        </p:txBody>
      </p:sp>
      <p:sp>
        <p:nvSpPr>
          <p:cNvPr id="64515" name="Rectangle 4"/>
          <p:cNvSpPr>
            <a:spLocks noGrp="1" noChangeArrowheads="1"/>
          </p:cNvSpPr>
          <p:nvPr>
            <p:ph type="title"/>
          </p:nvPr>
        </p:nvSpPr>
        <p:spPr/>
        <p:txBody>
          <a:bodyPr/>
          <a:lstStyle/>
          <a:p>
            <a:pPr eaLnBrk="1" hangingPunct="1"/>
            <a:r>
              <a:rPr lang="zh-CN" altLang="en-US" sz="4000" b="1" smtClean="0"/>
              <a:t>持续定时器</a:t>
            </a:r>
            <a:br>
              <a:rPr lang="zh-CN" altLang="en-US" sz="4000" b="1" smtClean="0"/>
            </a:br>
            <a:r>
              <a:rPr lang="en-US" altLang="zh-CN" sz="3200" b="1" smtClean="0"/>
              <a:t>The Persistence Timer</a:t>
            </a:r>
          </a:p>
        </p:txBody>
      </p:sp>
      <p:sp>
        <p:nvSpPr>
          <p:cNvPr id="63492" name="Rectangle 5"/>
          <p:cNvSpPr>
            <a:spLocks noGrp="1" noChangeArrowheads="1"/>
          </p:cNvSpPr>
          <p:nvPr>
            <p:ph type="body" idx="1"/>
          </p:nvPr>
        </p:nvSpPr>
        <p:spPr/>
        <p:txBody>
          <a:bodyPr/>
          <a:lstStyle/>
          <a:p>
            <a:pPr eaLnBrk="1" hangingPunct="1">
              <a:lnSpc>
                <a:spcPct val="90000"/>
              </a:lnSpc>
            </a:pPr>
            <a:r>
              <a:rPr lang="zh-CN" altLang="en-GB" sz="2400" b="1" smtClean="0"/>
              <a:t>持续定时器管理的是一种较为少见的事件，即下面要介绍的死锁情况：为了让发送端暂停发送数据，接收端发送一个窗口</a:t>
            </a:r>
            <a:r>
              <a:rPr lang="zh-CN" altLang="en-US" sz="2400" b="1" smtClean="0"/>
              <a:t>大小</a:t>
            </a:r>
            <a:r>
              <a:rPr lang="zh-CN" altLang="en-GB" sz="2400" b="1" smtClean="0"/>
              <a:t>为</a:t>
            </a:r>
            <a:r>
              <a:rPr lang="en-GB" altLang="zh-CN" sz="2400" b="1" smtClean="0"/>
              <a:t>0</a:t>
            </a:r>
            <a:r>
              <a:rPr lang="zh-CN" altLang="en-GB" sz="2400" b="1" smtClean="0"/>
              <a:t>的确认。后来，接收端又发送了一个更新了窗口大小的数据段，但该数据段丢失，于是，双方都处于等待</a:t>
            </a:r>
            <a:endParaRPr lang="en-GB" altLang="zh-CN" sz="2400" b="1" smtClean="0"/>
          </a:p>
          <a:p>
            <a:pPr eaLnBrk="1" hangingPunct="1">
              <a:lnSpc>
                <a:spcPct val="90000"/>
              </a:lnSpc>
            </a:pPr>
            <a:r>
              <a:rPr lang="zh-CN" altLang="en-GB" sz="2400" b="1" smtClean="0"/>
              <a:t>为了防止上述事情发生，发送端在收到接收端发来一个窗口</a:t>
            </a:r>
            <a:r>
              <a:rPr lang="zh-CN" altLang="en-US" sz="2400" b="1" smtClean="0"/>
              <a:t>大小</a:t>
            </a:r>
            <a:r>
              <a:rPr lang="zh-CN" altLang="en-GB" sz="2400" b="1" smtClean="0"/>
              <a:t>为</a:t>
            </a:r>
            <a:r>
              <a:rPr lang="en-GB" altLang="zh-CN" sz="2400" b="1" smtClean="0"/>
              <a:t>0</a:t>
            </a:r>
            <a:r>
              <a:rPr lang="zh-CN" altLang="en-GB" sz="2400" b="1" smtClean="0"/>
              <a:t>的数据段时，就启动持续定时器，等该定时器超时还没有收到对方修改窗口大小的数据段的话，发送端就发一个</a:t>
            </a:r>
            <a:r>
              <a:rPr lang="en-GB" altLang="zh-CN" sz="2400" b="1" smtClean="0"/>
              <a:t>1</a:t>
            </a:r>
            <a:r>
              <a:rPr lang="zh-CN" altLang="en-GB" sz="2400" b="1" smtClean="0"/>
              <a:t>字节的探测数据段，对该探测数据段的响应应包含了窗口大小，若仍为</a:t>
            </a:r>
            <a:r>
              <a:rPr lang="en-GB" altLang="zh-CN" sz="2400" b="1" smtClean="0"/>
              <a:t>0</a:t>
            </a:r>
            <a:r>
              <a:rPr lang="zh-CN" altLang="en-GB" sz="2400" b="1" smtClean="0"/>
              <a:t>，则定时器清</a:t>
            </a:r>
            <a:r>
              <a:rPr lang="en-GB" altLang="zh-CN" sz="2400" b="1" smtClean="0"/>
              <a:t>0</a:t>
            </a:r>
            <a:r>
              <a:rPr lang="zh-CN" altLang="en-GB" sz="2400" b="1" smtClean="0"/>
              <a:t>，否则则可以发送数据</a:t>
            </a:r>
            <a:endParaRPr lang="en-US" altLang="zh-CN" sz="2400" b="1"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3492">
                                            <p:txEl>
                                              <p:pRg st="1" end="1"/>
                                            </p:txEl>
                                          </p:spTgt>
                                        </p:tgtEl>
                                        <p:attrNameLst>
                                          <p:attrName>style.visibility</p:attrName>
                                        </p:attrNameLst>
                                      </p:cBhvr>
                                      <p:to>
                                        <p:strVal val="visible"/>
                                      </p:to>
                                    </p:set>
                                    <p:animEffect transition="in" filter="strips(downRight)">
                                      <p:cBhvr>
                                        <p:cTn id="7" dur="500"/>
                                        <p:tgtEl>
                                          <p:spTgt spid="634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p:txBody>
          <a:bodyPr/>
          <a:lstStyle/>
          <a:p>
            <a:r>
              <a:rPr lang="en-US" altLang="zh-CN" sz="4000" b="1" smtClean="0"/>
              <a:t>TCP</a:t>
            </a:r>
            <a:r>
              <a:rPr lang="zh-CN" altLang="en-US" sz="4000" b="1" smtClean="0"/>
              <a:t>确认重传</a:t>
            </a:r>
            <a:endParaRPr lang="en-US" altLang="zh-CN" sz="4000" b="1"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A7F902DF-6FC7-4E20-B69E-C7EC3E293850}" type="slidenum">
              <a:rPr kumimoji="0" lang="zh-CN" altLang="en-US" sz="1400"/>
              <a:pPr eaLnBrk="1" hangingPunct="1"/>
              <a:t>54</a:t>
            </a:fld>
            <a:endParaRPr kumimoji="0" lang="en-US" altLang="zh-CN" sz="1400"/>
          </a:p>
        </p:txBody>
      </p:sp>
      <p:sp>
        <p:nvSpPr>
          <p:cNvPr id="67587" name="Rectangle 4"/>
          <p:cNvSpPr>
            <a:spLocks noGrp="1" noChangeArrowheads="1"/>
          </p:cNvSpPr>
          <p:nvPr>
            <p:ph type="title"/>
          </p:nvPr>
        </p:nvSpPr>
        <p:spPr/>
        <p:txBody>
          <a:bodyPr/>
          <a:lstStyle/>
          <a:p>
            <a:pPr eaLnBrk="1" hangingPunct="1"/>
            <a:r>
              <a:rPr lang="en-US" altLang="zh-CN" b="1" smtClean="0"/>
              <a:t>TCP </a:t>
            </a:r>
            <a:r>
              <a:rPr lang="zh-CN" altLang="en-US" b="1" smtClean="0"/>
              <a:t>重传定时器</a:t>
            </a:r>
          </a:p>
        </p:txBody>
      </p:sp>
      <p:sp>
        <p:nvSpPr>
          <p:cNvPr id="67588" name="Rectangle 5"/>
          <p:cNvSpPr>
            <a:spLocks noGrp="1" noChangeArrowheads="1"/>
          </p:cNvSpPr>
          <p:nvPr>
            <p:ph type="body" idx="1"/>
          </p:nvPr>
        </p:nvSpPr>
        <p:spPr>
          <a:xfrm>
            <a:off x="34925" y="2193925"/>
            <a:ext cx="2520950" cy="4114800"/>
          </a:xfrm>
        </p:spPr>
        <p:txBody>
          <a:bodyPr/>
          <a:lstStyle/>
          <a:p>
            <a:pPr eaLnBrk="1" hangingPunct="1">
              <a:lnSpc>
                <a:spcPct val="90000"/>
              </a:lnSpc>
            </a:pPr>
            <a:r>
              <a:rPr lang="en-GB" altLang="zh-CN" sz="2400" b="1" smtClean="0"/>
              <a:t>TCP</a:t>
            </a:r>
            <a:r>
              <a:rPr lang="zh-CN" altLang="en-GB" sz="2400" b="1" smtClean="0"/>
              <a:t>在发送数据</a:t>
            </a:r>
            <a:r>
              <a:rPr lang="zh-CN" altLang="en-US" sz="2400" b="1" smtClean="0"/>
              <a:t>段</a:t>
            </a:r>
            <a:r>
              <a:rPr lang="zh-CN" altLang="en-GB" sz="2400" b="1" smtClean="0"/>
              <a:t>的同时，启动一个重传定时器，如果在超时前该数据段被确认，就关闭该定时器，否则，一旦超时则重传该数据段。</a:t>
            </a:r>
          </a:p>
        </p:txBody>
      </p:sp>
      <p:grpSp>
        <p:nvGrpSpPr>
          <p:cNvPr id="67589" name="Group 10"/>
          <p:cNvGrpSpPr>
            <a:grpSpLocks/>
          </p:cNvGrpSpPr>
          <p:nvPr/>
        </p:nvGrpSpPr>
        <p:grpSpPr bwMode="auto">
          <a:xfrm>
            <a:off x="2339975" y="1720850"/>
            <a:ext cx="6696075" cy="4876800"/>
            <a:chOff x="1474" y="1084"/>
            <a:chExt cx="4218" cy="3072"/>
          </a:xfrm>
        </p:grpSpPr>
        <p:pic>
          <p:nvPicPr>
            <p:cNvPr id="675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 y="1084"/>
              <a:ext cx="3991" cy="298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7591" name="Text Box 7"/>
            <p:cNvSpPr txBox="1">
              <a:spLocks noChangeArrowheads="1"/>
            </p:cNvSpPr>
            <p:nvPr/>
          </p:nvSpPr>
          <p:spPr bwMode="auto">
            <a:xfrm>
              <a:off x="1474" y="1570"/>
              <a:ext cx="1678"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solidFill>
                    <a:srgbClr val="FF0000"/>
                  </a:solidFill>
                </a:rPr>
                <a:t>Segment 2(seq. 1500)</a:t>
              </a:r>
            </a:p>
          </p:txBody>
        </p:sp>
        <p:sp>
          <p:nvSpPr>
            <p:cNvPr id="67592" name="Text Box 8"/>
            <p:cNvSpPr txBox="1">
              <a:spLocks noChangeArrowheads="1"/>
            </p:cNvSpPr>
            <p:nvPr/>
          </p:nvSpPr>
          <p:spPr bwMode="auto">
            <a:xfrm>
              <a:off x="1520" y="3793"/>
              <a:ext cx="1950" cy="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solidFill>
                    <a:srgbClr val="FF0000"/>
                  </a:solidFill>
                </a:rPr>
                <a:t>Timeout for Segment 2 Retransmission</a:t>
              </a:r>
            </a:p>
          </p:txBody>
        </p:sp>
        <p:sp>
          <p:nvSpPr>
            <p:cNvPr id="67593" name="Line 9"/>
            <p:cNvSpPr>
              <a:spLocks noChangeShapeType="1"/>
            </p:cNvSpPr>
            <p:nvPr/>
          </p:nvSpPr>
          <p:spPr bwMode="auto">
            <a:xfrm>
              <a:off x="1655" y="1797"/>
              <a:ext cx="0" cy="1996"/>
            </a:xfrm>
            <a:prstGeom prst="line">
              <a:avLst/>
            </a:prstGeom>
            <a:noFill/>
            <a:ln w="28575">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gr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26CAEA24-3DBB-4168-AA8A-49BAA205D13D}" type="slidenum">
              <a:rPr kumimoji="0" lang="zh-CN" altLang="en-US" sz="1400"/>
              <a:pPr eaLnBrk="1" hangingPunct="1"/>
              <a:t>55</a:t>
            </a:fld>
            <a:endParaRPr kumimoji="0" lang="en-US" altLang="zh-CN" sz="1400"/>
          </a:p>
        </p:txBody>
      </p:sp>
      <p:sp>
        <p:nvSpPr>
          <p:cNvPr id="68611" name="Rectangle 2"/>
          <p:cNvSpPr>
            <a:spLocks noGrp="1" noChangeArrowheads="1"/>
          </p:cNvSpPr>
          <p:nvPr>
            <p:ph type="title"/>
          </p:nvPr>
        </p:nvSpPr>
        <p:spPr/>
        <p:txBody>
          <a:bodyPr/>
          <a:lstStyle/>
          <a:p>
            <a:pPr eaLnBrk="1" hangingPunct="1"/>
            <a:r>
              <a:rPr lang="zh-CN" altLang="en-US" sz="4000" b="1" smtClean="0"/>
              <a:t>问题：</a:t>
            </a:r>
            <a:r>
              <a:rPr lang="en-US" altLang="zh-CN" sz="4000" b="1" smtClean="0"/>
              <a:t>Timeout </a:t>
            </a:r>
            <a:r>
              <a:rPr lang="zh-CN" altLang="en-US" sz="4000" b="1" smtClean="0"/>
              <a:t>应设为多长呢？</a:t>
            </a:r>
          </a:p>
        </p:txBody>
      </p:sp>
      <p:sp>
        <p:nvSpPr>
          <p:cNvPr id="60420" name="Rectangle 3"/>
          <p:cNvSpPr>
            <a:spLocks noGrp="1" noChangeArrowheads="1"/>
          </p:cNvSpPr>
          <p:nvPr>
            <p:ph type="body" idx="1"/>
          </p:nvPr>
        </p:nvSpPr>
        <p:spPr/>
        <p:txBody>
          <a:bodyPr/>
          <a:lstStyle/>
          <a:p>
            <a:pPr eaLnBrk="1" hangingPunct="1"/>
            <a:r>
              <a:rPr lang="zh-CN" altLang="en-GB" sz="2800" b="1" smtClean="0"/>
              <a:t>不适当的 </a:t>
            </a:r>
            <a:r>
              <a:rPr lang="en-GB" altLang="zh-CN" sz="2800" b="1" smtClean="0"/>
              <a:t>Timeout </a:t>
            </a:r>
            <a:r>
              <a:rPr lang="zh-CN" altLang="en-GB" sz="2800" b="1" smtClean="0"/>
              <a:t>会导致性能下降: </a:t>
            </a:r>
          </a:p>
          <a:p>
            <a:pPr lvl="1" eaLnBrk="1" hangingPunct="1"/>
            <a:r>
              <a:rPr lang="en-US" altLang="zh-CN" sz="2400" b="1" smtClean="0"/>
              <a:t>T</a:t>
            </a:r>
            <a:r>
              <a:rPr lang="en-GB" altLang="zh-CN" sz="2400" b="1" smtClean="0"/>
              <a:t>imeout</a:t>
            </a:r>
            <a:r>
              <a:rPr lang="zh-CN" altLang="en-GB" sz="2400" b="1" smtClean="0"/>
              <a:t>太长-导致</a:t>
            </a:r>
            <a:r>
              <a:rPr lang="zh-CN" altLang="en-US" sz="2400" b="1" smtClean="0"/>
              <a:t>发送端</a:t>
            </a:r>
            <a:r>
              <a:rPr lang="zh-CN" altLang="en-GB" sz="2400" b="1" smtClean="0"/>
              <a:t>的等待时间太长</a:t>
            </a:r>
            <a:endParaRPr lang="en-GB" sz="2400" b="1" smtClean="0"/>
          </a:p>
          <a:p>
            <a:pPr lvl="1" eaLnBrk="1" hangingPunct="1"/>
            <a:r>
              <a:rPr lang="en-GB" altLang="zh-CN" sz="2400" b="1" smtClean="0"/>
              <a:t>Timeout</a:t>
            </a:r>
            <a:r>
              <a:rPr lang="zh-CN" altLang="en-GB" sz="2400" b="1" smtClean="0"/>
              <a:t>太短 </a:t>
            </a:r>
            <a:r>
              <a:rPr lang="zh-CN" altLang="en-GB" sz="2400" b="1" smtClean="0">
                <a:latin typeface="Times New Roman" panose="02020603050405020304" pitchFamily="18" charset="0"/>
              </a:rPr>
              <a:t>–</a:t>
            </a:r>
            <a:r>
              <a:rPr lang="zh-CN" altLang="en-GB" sz="2400" b="1" smtClean="0"/>
              <a:t> 重传多余的不必要的数据 </a:t>
            </a:r>
            <a:endParaRPr lang="zh-CN" altLang="en-GB" b="1" smtClean="0"/>
          </a:p>
          <a:p>
            <a:pPr eaLnBrk="1" hangingPunct="1"/>
            <a:r>
              <a:rPr lang="zh-CN" altLang="en-GB" b="1" smtClean="0"/>
              <a:t>解决的方法是对网络的性能不断测试，采用一种不断调整超时时间间隔的动态算法</a:t>
            </a:r>
            <a:endParaRPr lang="zh-CN"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0420">
                                            <p:txEl>
                                              <p:pRg st="3" end="3"/>
                                            </p:txEl>
                                          </p:spTgt>
                                        </p:tgtEl>
                                        <p:attrNameLst>
                                          <p:attrName>style.visibility</p:attrName>
                                        </p:attrNameLst>
                                      </p:cBhvr>
                                      <p:to>
                                        <p:strVal val="visible"/>
                                      </p:to>
                                    </p:set>
                                    <p:animEffect transition="in" filter="strips(downRight)">
                                      <p:cBhvr>
                                        <p:cTn id="7" dur="500"/>
                                        <p:tgtEl>
                                          <p:spTgt spid="604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C5101FE5-68B6-4F72-B114-7AE8BFFA0634}" type="slidenum">
              <a:rPr kumimoji="0" lang="zh-CN" altLang="en-US" sz="1400"/>
              <a:pPr eaLnBrk="1" hangingPunct="1"/>
              <a:t>56</a:t>
            </a:fld>
            <a:endParaRPr kumimoji="0" lang="en-US" altLang="zh-CN" sz="1400"/>
          </a:p>
        </p:txBody>
      </p:sp>
      <p:sp>
        <p:nvSpPr>
          <p:cNvPr id="69635" name="Rectangle 4"/>
          <p:cNvSpPr>
            <a:spLocks noGrp="1" noChangeArrowheads="1"/>
          </p:cNvSpPr>
          <p:nvPr>
            <p:ph type="title"/>
          </p:nvPr>
        </p:nvSpPr>
        <p:spPr/>
        <p:txBody>
          <a:bodyPr/>
          <a:lstStyle/>
          <a:p>
            <a:pPr eaLnBrk="1" hangingPunct="1"/>
            <a:r>
              <a:rPr lang="en-GB" altLang="zh-CN" b="1" smtClean="0"/>
              <a:t>Picking a Timeout Value</a:t>
            </a:r>
            <a:endParaRPr lang="en-US" altLang="zh-CN" b="1" smtClean="0"/>
          </a:p>
        </p:txBody>
      </p:sp>
      <p:sp>
        <p:nvSpPr>
          <p:cNvPr id="61444" name="Rectangle 5"/>
          <p:cNvSpPr>
            <a:spLocks noGrp="1" noChangeArrowheads="1"/>
          </p:cNvSpPr>
          <p:nvPr>
            <p:ph type="body" idx="1"/>
          </p:nvPr>
        </p:nvSpPr>
        <p:spPr>
          <a:xfrm>
            <a:off x="179388" y="2062163"/>
            <a:ext cx="8659812" cy="4535487"/>
          </a:xfrm>
        </p:spPr>
        <p:txBody>
          <a:bodyPr/>
          <a:lstStyle/>
          <a:p>
            <a:pPr eaLnBrk="1" hangingPunct="1">
              <a:lnSpc>
                <a:spcPct val="80000"/>
              </a:lnSpc>
            </a:pPr>
            <a:r>
              <a:rPr lang="zh-CN" altLang="en-GB" sz="2400" b="1" dirty="0" smtClean="0"/>
              <a:t>对每条连接，</a:t>
            </a:r>
            <a:r>
              <a:rPr lang="en-GB" altLang="zh-CN" sz="2400" b="1" dirty="0" smtClean="0"/>
              <a:t>TCP</a:t>
            </a:r>
            <a:r>
              <a:rPr lang="zh-CN" altLang="en-GB" sz="2400" b="1" dirty="0" smtClean="0"/>
              <a:t>均保存变量</a:t>
            </a:r>
            <a:r>
              <a:rPr lang="en-GB" altLang="zh-CN" sz="2400" b="1" dirty="0" smtClean="0"/>
              <a:t>RTT，</a:t>
            </a:r>
            <a:r>
              <a:rPr lang="zh-CN" altLang="en-GB" sz="2400" b="1" dirty="0" smtClean="0"/>
              <a:t>用于存放到目的端的往返时间的估计值</a:t>
            </a:r>
          </a:p>
          <a:p>
            <a:pPr eaLnBrk="1" hangingPunct="1">
              <a:lnSpc>
                <a:spcPct val="80000"/>
              </a:lnSpc>
            </a:pPr>
            <a:r>
              <a:rPr lang="zh-CN" altLang="en-GB" sz="2400" b="1" dirty="0" smtClean="0"/>
              <a:t>当</a:t>
            </a:r>
            <a:r>
              <a:rPr lang="zh-CN" altLang="en-US" sz="2400" b="1" dirty="0" smtClean="0"/>
              <a:t>发送</a:t>
            </a:r>
            <a:r>
              <a:rPr lang="zh-CN" altLang="en-GB" sz="2400" b="1" dirty="0" smtClean="0"/>
              <a:t>一个数据</a:t>
            </a:r>
            <a:r>
              <a:rPr lang="zh-CN" altLang="en-US" sz="2400" b="1" dirty="0" smtClean="0"/>
              <a:t>段</a:t>
            </a:r>
            <a:r>
              <a:rPr lang="zh-CN" altLang="en-GB" sz="2400" b="1" dirty="0" smtClean="0"/>
              <a:t>时，启动定时器，如果时间超时就重传</a:t>
            </a:r>
            <a:r>
              <a:rPr lang="zh-CN" altLang="en-US" sz="2400" b="1" dirty="0" smtClean="0"/>
              <a:t>该</a:t>
            </a:r>
            <a:r>
              <a:rPr lang="zh-CN" altLang="en-GB" sz="2400" b="1" dirty="0" smtClean="0"/>
              <a:t>数据段，如果在超时之前得到确认，</a:t>
            </a:r>
            <a:r>
              <a:rPr lang="en-GB" altLang="zh-CN" sz="2400" b="1" dirty="0" smtClean="0"/>
              <a:t>TCP</a:t>
            </a:r>
            <a:r>
              <a:rPr lang="zh-CN" altLang="en-GB" sz="2400" b="1" dirty="0" smtClean="0"/>
              <a:t>就测量所花费的时间，记为</a:t>
            </a:r>
            <a:r>
              <a:rPr lang="en-GB" altLang="zh-CN" sz="2400" b="1" dirty="0" smtClean="0"/>
              <a:t>M，</a:t>
            </a:r>
            <a:r>
              <a:rPr lang="zh-CN" altLang="en-GB" sz="2400" b="1" dirty="0" smtClean="0"/>
              <a:t>并根据下面公式修正</a:t>
            </a:r>
            <a:r>
              <a:rPr lang="en-GB" altLang="zh-CN" sz="2400" b="1" dirty="0" smtClean="0"/>
              <a:t>RTT</a:t>
            </a:r>
          </a:p>
          <a:p>
            <a:pPr lvl="1" eaLnBrk="1" hangingPunct="1">
              <a:lnSpc>
                <a:spcPct val="80000"/>
              </a:lnSpc>
            </a:pPr>
            <a:r>
              <a:rPr lang="zh-CN" altLang="en-US" sz="2000" b="1" dirty="0" smtClean="0">
                <a:sym typeface="Symbol" panose="05050102010706020507" pitchFamily="18" charset="2"/>
              </a:rPr>
              <a:t>	</a:t>
            </a:r>
            <a:r>
              <a:rPr lang="en-US" altLang="zh-CN" sz="2000" b="1" dirty="0" smtClean="0">
                <a:solidFill>
                  <a:srgbClr val="FF0000"/>
                </a:solidFill>
              </a:rPr>
              <a:t>RTT=</a:t>
            </a:r>
            <a:r>
              <a:rPr lang="en-US" altLang="zh-CN" sz="2000" b="1" dirty="0" smtClean="0">
                <a:solidFill>
                  <a:srgbClr val="FF0000"/>
                </a:solidFill>
                <a:sym typeface="Symbol" panose="05050102010706020507" pitchFamily="18" charset="2"/>
              </a:rPr>
              <a:t>RTT+(1- )</a:t>
            </a:r>
            <a:r>
              <a:rPr lang="en-US" altLang="zh-CN" sz="2000" b="1" i="1" dirty="0" smtClean="0">
                <a:solidFill>
                  <a:srgbClr val="FF0000"/>
                </a:solidFill>
                <a:sym typeface="Symbol" panose="05050102010706020507" pitchFamily="18" charset="2"/>
              </a:rPr>
              <a:t>M</a:t>
            </a:r>
            <a:endParaRPr lang="en-GB" altLang="zh-CN" sz="2000" b="1" dirty="0" smtClean="0"/>
          </a:p>
          <a:p>
            <a:pPr lvl="1" eaLnBrk="1" hangingPunct="1">
              <a:lnSpc>
                <a:spcPct val="80000"/>
              </a:lnSpc>
            </a:pPr>
            <a:r>
              <a:rPr lang="en-GB" altLang="zh-CN" sz="2000" b="1" dirty="0" smtClean="0"/>
              <a:t> </a:t>
            </a:r>
            <a:r>
              <a:rPr lang="en-US" altLang="zh-CN" sz="2000" b="1" dirty="0" smtClean="0">
                <a:sym typeface="Symbol" panose="05050102010706020507" pitchFamily="18" charset="2"/>
              </a:rPr>
              <a:t></a:t>
            </a:r>
            <a:r>
              <a:rPr lang="zh-CN" altLang="en-GB" sz="2000" b="1" dirty="0" smtClean="0"/>
              <a:t>是修正因子，一般为7/8</a:t>
            </a:r>
          </a:p>
          <a:p>
            <a:pPr lvl="1" eaLnBrk="1" hangingPunct="1">
              <a:lnSpc>
                <a:spcPct val="80000"/>
              </a:lnSpc>
            </a:pPr>
            <a:r>
              <a:rPr lang="zh-CN" altLang="en-US" sz="2000" b="1" dirty="0" smtClean="0">
                <a:sym typeface="Symbol" panose="05050102010706020507" pitchFamily="18" charset="2"/>
              </a:rPr>
              <a:t>确定当前的超时间隔</a:t>
            </a:r>
            <a:r>
              <a:rPr lang="en-US" altLang="zh-CN" sz="2000" b="1" dirty="0" smtClean="0">
                <a:solidFill>
                  <a:srgbClr val="FF0000"/>
                </a:solidFill>
                <a:sym typeface="Symbol" panose="05050102010706020507" pitchFamily="18" charset="2"/>
              </a:rPr>
              <a:t>Timeout=</a:t>
            </a:r>
            <a:r>
              <a:rPr lang="el-GR" altLang="zh-CN" sz="2000" b="1" dirty="0" smtClean="0">
                <a:solidFill>
                  <a:srgbClr val="FF0000"/>
                </a:solidFill>
                <a:cs typeface="Tahoma" panose="020B0604030504040204" pitchFamily="34" charset="0"/>
                <a:sym typeface="Symbol" panose="05050102010706020507" pitchFamily="18" charset="2"/>
              </a:rPr>
              <a:t>β</a:t>
            </a:r>
            <a:r>
              <a:rPr lang="en-US" altLang="zh-CN" sz="2000" b="1" dirty="0" smtClean="0">
                <a:solidFill>
                  <a:srgbClr val="FF0000"/>
                </a:solidFill>
                <a:sym typeface="Symbol" panose="05050102010706020507" pitchFamily="18" charset="2"/>
              </a:rPr>
              <a:t>RTT</a:t>
            </a:r>
            <a:endParaRPr lang="en-GB" altLang="zh-CN" sz="2000" b="1" dirty="0" smtClean="0"/>
          </a:p>
          <a:p>
            <a:pPr eaLnBrk="1" hangingPunct="1">
              <a:lnSpc>
                <a:spcPct val="80000"/>
              </a:lnSpc>
            </a:pPr>
            <a:r>
              <a:rPr lang="en-GB" altLang="zh-CN" sz="2400" b="1" dirty="0" smtClean="0"/>
              <a:t>1988</a:t>
            </a:r>
            <a:r>
              <a:rPr lang="zh-CN" altLang="en-GB" sz="2400" b="1" dirty="0" smtClean="0"/>
              <a:t>年</a:t>
            </a:r>
            <a:r>
              <a:rPr lang="en-GB" altLang="zh-CN" sz="2400" b="1" dirty="0" smtClean="0"/>
              <a:t>Jacobson</a:t>
            </a:r>
            <a:r>
              <a:rPr lang="zh-CN" altLang="en-GB" sz="2400" b="1" dirty="0" smtClean="0"/>
              <a:t>提出了另一个公式</a:t>
            </a:r>
          </a:p>
          <a:p>
            <a:pPr lvl="1" eaLnBrk="1" hangingPunct="1">
              <a:lnSpc>
                <a:spcPct val="80000"/>
              </a:lnSpc>
            </a:pPr>
            <a:r>
              <a:rPr lang="zh-CN" altLang="en-US" sz="2000" b="1" dirty="0" smtClean="0"/>
              <a:t>偏差变量：</a:t>
            </a:r>
            <a:r>
              <a:rPr lang="en-US" altLang="zh-CN" sz="2000" b="1" i="1" dirty="0" smtClean="0">
                <a:solidFill>
                  <a:srgbClr val="FF0000"/>
                </a:solidFill>
              </a:rPr>
              <a:t>D</a:t>
            </a:r>
            <a:r>
              <a:rPr lang="en-US" altLang="zh-CN" sz="2000" b="1" dirty="0" smtClean="0">
                <a:solidFill>
                  <a:srgbClr val="FF0000"/>
                </a:solidFill>
              </a:rPr>
              <a:t>= </a:t>
            </a:r>
            <a:r>
              <a:rPr lang="en-US" altLang="zh-CN" sz="2000" b="1" dirty="0" smtClean="0">
                <a:solidFill>
                  <a:srgbClr val="FF0000"/>
                </a:solidFill>
                <a:sym typeface="Symbol" panose="05050102010706020507" pitchFamily="18" charset="2"/>
              </a:rPr>
              <a:t></a:t>
            </a:r>
            <a:r>
              <a:rPr lang="en-US" altLang="zh-CN" sz="2000" b="1" i="1" dirty="0" smtClean="0">
                <a:solidFill>
                  <a:srgbClr val="FF0000"/>
                </a:solidFill>
                <a:sym typeface="Symbol" panose="05050102010706020507" pitchFamily="18" charset="2"/>
              </a:rPr>
              <a:t>D</a:t>
            </a:r>
            <a:r>
              <a:rPr lang="en-US" altLang="zh-CN" sz="2000" b="1" dirty="0" smtClean="0">
                <a:solidFill>
                  <a:srgbClr val="FF0000"/>
                </a:solidFill>
                <a:sym typeface="Symbol" panose="05050102010706020507" pitchFamily="18" charset="2"/>
              </a:rPr>
              <a:t>+(1- )|RTT-M|</a:t>
            </a:r>
          </a:p>
          <a:p>
            <a:pPr lvl="1" eaLnBrk="1" hangingPunct="1">
              <a:lnSpc>
                <a:spcPct val="80000"/>
              </a:lnSpc>
              <a:buFont typeface="Wingdings" panose="05000000000000000000" pitchFamily="2" charset="2"/>
              <a:buNone/>
            </a:pPr>
            <a:r>
              <a:rPr lang="zh-CN" altLang="en-US" sz="2000" b="1" dirty="0" smtClean="0">
                <a:sym typeface="Symbol" panose="05050102010706020507" pitchFamily="18" charset="2"/>
              </a:rPr>
              <a:t>	这里的</a:t>
            </a:r>
            <a:r>
              <a:rPr lang="en-US" altLang="zh-CN" sz="2000" b="1" dirty="0" smtClean="0">
                <a:sym typeface="Symbol" panose="05050102010706020507" pitchFamily="18" charset="2"/>
              </a:rPr>
              <a:t></a:t>
            </a:r>
            <a:r>
              <a:rPr lang="zh-CN" altLang="en-US" sz="2000" b="1" dirty="0" smtClean="0">
                <a:sym typeface="Symbol" panose="05050102010706020507" pitchFamily="18" charset="2"/>
              </a:rPr>
              <a:t>不同前面的</a:t>
            </a:r>
            <a:r>
              <a:rPr lang="en-US" altLang="zh-CN" sz="2000" b="1" dirty="0" smtClean="0">
                <a:sym typeface="Symbol" panose="05050102010706020507" pitchFamily="18" charset="2"/>
              </a:rPr>
              <a:t></a:t>
            </a:r>
            <a:r>
              <a:rPr lang="zh-CN" altLang="en-US" sz="2000" b="1" dirty="0" smtClean="0">
                <a:sym typeface="Symbol" panose="05050102010706020507" pitchFamily="18" charset="2"/>
              </a:rPr>
              <a:t>，一般为</a:t>
            </a:r>
            <a:r>
              <a:rPr lang="en-US" altLang="zh-CN" sz="2000" b="1" dirty="0" smtClean="0">
                <a:sym typeface="Symbol" panose="05050102010706020507" pitchFamily="18" charset="2"/>
              </a:rPr>
              <a:t>3/4</a:t>
            </a:r>
          </a:p>
          <a:p>
            <a:pPr lvl="1" eaLnBrk="1" hangingPunct="1">
              <a:lnSpc>
                <a:spcPct val="80000"/>
              </a:lnSpc>
            </a:pPr>
            <a:r>
              <a:rPr lang="zh-CN" altLang="en-US" sz="2000" b="1" dirty="0" smtClean="0">
                <a:sym typeface="Symbol" panose="05050102010706020507" pitchFamily="18" charset="2"/>
              </a:rPr>
              <a:t>确定当前的超时间隔</a:t>
            </a:r>
            <a:r>
              <a:rPr lang="en-US" altLang="zh-CN" sz="2000" b="1" dirty="0" smtClean="0">
                <a:solidFill>
                  <a:srgbClr val="FF0000"/>
                </a:solidFill>
                <a:sym typeface="Symbol" panose="05050102010706020507" pitchFamily="18" charset="2"/>
              </a:rPr>
              <a:t>Timeout=RTT+4</a:t>
            </a:r>
            <a:r>
              <a:rPr lang="en-US" altLang="zh-CN" sz="2000" b="1" i="1" dirty="0" smtClean="0">
                <a:solidFill>
                  <a:srgbClr val="FF0000"/>
                </a:solidFill>
                <a:sym typeface="Symbol" panose="05050102010706020507" pitchFamily="18" charset="2"/>
              </a:rPr>
              <a:t>D</a:t>
            </a:r>
            <a:endParaRPr lang="en-GB" altLang="zh-CN" sz="2000" b="1"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1444">
                                            <p:txEl>
                                              <p:pRg st="5" end="5"/>
                                            </p:txEl>
                                          </p:spTgt>
                                        </p:tgtEl>
                                        <p:attrNameLst>
                                          <p:attrName>style.visibility</p:attrName>
                                        </p:attrNameLst>
                                      </p:cBhvr>
                                      <p:to>
                                        <p:strVal val="visible"/>
                                      </p:to>
                                    </p:set>
                                    <p:animEffect transition="in" filter="strips(downRight)">
                                      <p:cBhvr>
                                        <p:cTn id="7" dur="500"/>
                                        <p:tgtEl>
                                          <p:spTgt spid="61444">
                                            <p:txEl>
                                              <p:pRg st="5" end="5"/>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61444">
                                            <p:txEl>
                                              <p:pRg st="6" end="6"/>
                                            </p:txEl>
                                          </p:spTgt>
                                        </p:tgtEl>
                                        <p:attrNameLst>
                                          <p:attrName>style.visibility</p:attrName>
                                        </p:attrNameLst>
                                      </p:cBhvr>
                                      <p:to>
                                        <p:strVal val="visible"/>
                                      </p:to>
                                    </p:set>
                                    <p:animEffect transition="in" filter="strips(downRight)">
                                      <p:cBhvr>
                                        <p:cTn id="10" dur="500"/>
                                        <p:tgtEl>
                                          <p:spTgt spid="61444">
                                            <p:txEl>
                                              <p:pRg st="6" end="6"/>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61444">
                                            <p:txEl>
                                              <p:pRg st="7" end="7"/>
                                            </p:txEl>
                                          </p:spTgt>
                                        </p:tgtEl>
                                        <p:attrNameLst>
                                          <p:attrName>style.visibility</p:attrName>
                                        </p:attrNameLst>
                                      </p:cBhvr>
                                      <p:to>
                                        <p:strVal val="visible"/>
                                      </p:to>
                                    </p:set>
                                    <p:animEffect transition="in" filter="strips(downRight)">
                                      <p:cBhvr>
                                        <p:cTn id="13" dur="500"/>
                                        <p:tgtEl>
                                          <p:spTgt spid="61444">
                                            <p:txEl>
                                              <p:pRg st="7" end="7"/>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61444">
                                            <p:txEl>
                                              <p:pRg st="8" end="8"/>
                                            </p:txEl>
                                          </p:spTgt>
                                        </p:tgtEl>
                                        <p:attrNameLst>
                                          <p:attrName>style.visibility</p:attrName>
                                        </p:attrNameLst>
                                      </p:cBhvr>
                                      <p:to>
                                        <p:strVal val="visible"/>
                                      </p:to>
                                    </p:set>
                                    <p:animEffect transition="in" filter="strips(downRight)">
                                      <p:cBhvr>
                                        <p:cTn id="16" dur="500"/>
                                        <p:tgtEl>
                                          <p:spTgt spid="6144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p:nvPr>
        </p:nvSpPr>
        <p:spPr/>
        <p:txBody>
          <a:bodyPr/>
          <a:lstStyle/>
          <a:p>
            <a:r>
              <a:rPr lang="en-US" altLang="zh-CN" smtClean="0"/>
              <a:t>Timeout</a:t>
            </a:r>
            <a:r>
              <a:rPr lang="zh-CN" altLang="en-US" smtClean="0"/>
              <a:t>设置</a:t>
            </a:r>
          </a:p>
        </p:txBody>
      </p:sp>
      <p:sp>
        <p:nvSpPr>
          <p:cNvPr id="3" name="内容占位符 2"/>
          <p:cNvSpPr>
            <a:spLocks noGrp="1"/>
          </p:cNvSpPr>
          <p:nvPr>
            <p:ph idx="1"/>
          </p:nvPr>
        </p:nvSpPr>
        <p:spPr>
          <a:xfrm>
            <a:off x="1182688" y="2017713"/>
            <a:ext cx="7772400" cy="4651647"/>
          </a:xfrm>
        </p:spPr>
        <p:txBody>
          <a:bodyPr>
            <a:normAutofit fontScale="85000" lnSpcReduction="20000"/>
          </a:bodyPr>
          <a:lstStyle/>
          <a:p>
            <a:pPr eaLnBrk="1" hangingPunct="1">
              <a:buFont typeface="Wingdings" panose="05000000000000000000" pitchFamily="2" charset="2"/>
              <a:buNone/>
              <a:defRPr/>
            </a:pPr>
            <a:r>
              <a:rPr lang="zh-CN" altLang="en-GB" sz="2400" b="1" dirty="0" smtClean="0"/>
              <a:t>对每条连接，</a:t>
            </a:r>
            <a:r>
              <a:rPr lang="en-GB" altLang="zh-CN" sz="2400" b="1" dirty="0" smtClean="0"/>
              <a:t>TCP</a:t>
            </a:r>
            <a:r>
              <a:rPr lang="zh-CN" altLang="en-GB" sz="2400" b="1" dirty="0" smtClean="0"/>
              <a:t>均保存变量</a:t>
            </a:r>
            <a:r>
              <a:rPr lang="en-GB" altLang="zh-CN" sz="2400" b="1" dirty="0" smtClean="0"/>
              <a:t>RTT</a:t>
            </a:r>
            <a:r>
              <a:rPr lang="zh-CN" altLang="en-US" sz="2400" b="1" dirty="0" smtClean="0"/>
              <a:t>、偏差变量</a:t>
            </a:r>
            <a:r>
              <a:rPr lang="en-US" altLang="zh-CN" sz="2400" b="1" dirty="0" smtClean="0"/>
              <a:t>D</a:t>
            </a:r>
            <a:endParaRPr lang="en-GB" altLang="zh-CN" sz="2400" b="1" dirty="0" smtClean="0"/>
          </a:p>
          <a:p>
            <a:pPr eaLnBrk="1" hangingPunct="1">
              <a:buFont typeface="Wingdings" panose="05000000000000000000" pitchFamily="2" charset="2"/>
              <a:buNone/>
              <a:defRPr/>
            </a:pPr>
            <a:r>
              <a:rPr lang="en-GB" altLang="zh-CN" sz="2400" b="1" dirty="0" smtClean="0"/>
              <a:t>  </a:t>
            </a:r>
          </a:p>
          <a:p>
            <a:pPr eaLnBrk="1" hangingPunct="1">
              <a:buFont typeface="Wingdings" panose="05000000000000000000" pitchFamily="2" charset="2"/>
              <a:buNone/>
              <a:defRPr/>
            </a:pPr>
            <a:r>
              <a:rPr lang="en-GB" altLang="zh-CN" sz="2400" b="1" dirty="0" smtClean="0"/>
              <a:t> Jacobson</a:t>
            </a:r>
            <a:r>
              <a:rPr lang="zh-CN" altLang="en-US" sz="2400" b="1" dirty="0" smtClean="0"/>
              <a:t>算法</a:t>
            </a:r>
            <a:endParaRPr lang="zh-CN" altLang="en-GB" sz="2400" b="1" dirty="0" smtClean="0"/>
          </a:p>
          <a:p>
            <a:pPr lvl="1" eaLnBrk="1" hangingPunct="1">
              <a:spcAft>
                <a:spcPts val="0"/>
              </a:spcAft>
              <a:defRPr/>
            </a:pPr>
            <a:r>
              <a:rPr lang="en-US" altLang="zh-CN" sz="2400" b="1" dirty="0" smtClean="0"/>
              <a:t>RTT</a:t>
            </a:r>
            <a:r>
              <a:rPr lang="zh-CN" altLang="en-US" sz="2400" b="1" dirty="0" smtClean="0"/>
              <a:t>：往返时间的估计值</a:t>
            </a:r>
            <a:endParaRPr lang="en-US" altLang="zh-CN" sz="2400" b="1" dirty="0" smtClean="0"/>
          </a:p>
          <a:p>
            <a:pPr lvl="1" eaLnBrk="1" hangingPunct="1">
              <a:defRPr/>
            </a:pPr>
            <a:r>
              <a:rPr lang="en-US" altLang="zh-CN" sz="2400" b="1" dirty="0" smtClean="0"/>
              <a:t>M</a:t>
            </a:r>
            <a:r>
              <a:rPr lang="zh-CN" altLang="en-US" sz="2400" b="1" dirty="0" smtClean="0"/>
              <a:t>：往返时间的测量值</a:t>
            </a:r>
            <a:endParaRPr lang="en-US" altLang="zh-CN" sz="2400" b="1" dirty="0" smtClean="0"/>
          </a:p>
          <a:p>
            <a:pPr lvl="1" eaLnBrk="1" hangingPunct="1">
              <a:defRPr/>
            </a:pPr>
            <a:r>
              <a:rPr lang="en-US" altLang="zh-CN" sz="2400" b="1" dirty="0" smtClean="0">
                <a:sym typeface="Symbol" pitchFamily="18" charset="2"/>
              </a:rPr>
              <a:t></a:t>
            </a:r>
            <a:r>
              <a:rPr lang="zh-CN" altLang="en-US" sz="2400" b="1" dirty="0" smtClean="0">
                <a:sym typeface="Symbol" pitchFamily="18" charset="2"/>
              </a:rPr>
              <a:t>，</a:t>
            </a:r>
            <a:r>
              <a:rPr lang="en-US" altLang="zh-CN" sz="2400" b="1" dirty="0" smtClean="0">
                <a:sym typeface="Symbol" pitchFamily="18" charset="2"/>
              </a:rPr>
              <a:t> ’</a:t>
            </a:r>
            <a:r>
              <a:rPr lang="zh-CN" altLang="en-US" sz="2400" b="1" dirty="0" smtClean="0">
                <a:sym typeface="Symbol" pitchFamily="18" charset="2"/>
              </a:rPr>
              <a:t>：修正因子</a:t>
            </a:r>
            <a:endParaRPr lang="en-US" altLang="zh-CN" sz="2400" b="1" dirty="0" smtClean="0">
              <a:sym typeface="Symbol" pitchFamily="18" charset="2"/>
            </a:endParaRPr>
          </a:p>
          <a:p>
            <a:pPr lvl="1" eaLnBrk="1" hangingPunct="1">
              <a:defRPr/>
            </a:pPr>
            <a:r>
              <a:rPr lang="en-US" altLang="zh-CN" sz="2400" b="1" dirty="0" smtClean="0">
                <a:sym typeface="Symbol" pitchFamily="18" charset="2"/>
              </a:rPr>
              <a:t>D</a:t>
            </a:r>
            <a:r>
              <a:rPr lang="zh-CN" altLang="en-US" sz="2400" b="1" dirty="0" smtClean="0">
                <a:sym typeface="Symbol" pitchFamily="18" charset="2"/>
              </a:rPr>
              <a:t>：偏差变量</a:t>
            </a:r>
            <a:endParaRPr lang="en-US" altLang="zh-CN" sz="2400" b="1" dirty="0" smtClean="0">
              <a:sym typeface="Symbol" pitchFamily="18" charset="2"/>
            </a:endParaRPr>
          </a:p>
          <a:p>
            <a:pPr lvl="1" eaLnBrk="1" hangingPunct="1">
              <a:defRPr/>
            </a:pPr>
            <a:endParaRPr lang="en-US" altLang="zh-CN" sz="2400" b="1" dirty="0" smtClean="0">
              <a:sym typeface="Symbol" pitchFamily="18" charset="2"/>
            </a:endParaRPr>
          </a:p>
          <a:p>
            <a:pPr marL="457200" lvl="1" indent="0" eaLnBrk="1" hangingPunct="1">
              <a:buNone/>
              <a:defRPr/>
            </a:pPr>
            <a:endParaRPr lang="en-US" altLang="zh-CN" sz="2400" b="1" dirty="0" smtClean="0"/>
          </a:p>
          <a:p>
            <a:pPr marL="457200" lvl="1" indent="0" eaLnBrk="1" hangingPunct="1">
              <a:buNone/>
              <a:defRPr/>
            </a:pPr>
            <a:endParaRPr lang="en-US" altLang="zh-CN" sz="2400" b="1" dirty="0" smtClean="0"/>
          </a:p>
          <a:p>
            <a:pPr lvl="2" eaLnBrk="1" hangingPunct="1">
              <a:buFont typeface="Wingdings" panose="05000000000000000000" pitchFamily="2" charset="2"/>
              <a:buNone/>
              <a:defRPr/>
            </a:pPr>
            <a:r>
              <a:rPr lang="en-US" altLang="zh-CN" b="1" dirty="0" err="1" smtClean="0">
                <a:sym typeface="Symbol" pitchFamily="18" charset="2"/>
              </a:rPr>
              <a:t>RTTnew</a:t>
            </a:r>
            <a:r>
              <a:rPr lang="en-US" altLang="zh-CN" b="1" dirty="0" smtClean="0">
                <a:sym typeface="Symbol" pitchFamily="18" charset="2"/>
              </a:rPr>
              <a:t> </a:t>
            </a:r>
            <a:r>
              <a:rPr lang="en-US" altLang="zh-CN" b="1" dirty="0" smtClean="0">
                <a:sym typeface="Wingdings" pitchFamily="2" charset="2"/>
              </a:rPr>
              <a:t> </a:t>
            </a:r>
            <a:r>
              <a:rPr lang="en-US" altLang="zh-CN" b="1" dirty="0" smtClean="0">
                <a:sym typeface="Symbol" pitchFamily="18" charset="2"/>
              </a:rPr>
              <a:t>RTT+(1- )</a:t>
            </a:r>
            <a:r>
              <a:rPr lang="en-US" altLang="zh-CN" b="1" i="1" dirty="0" smtClean="0">
                <a:sym typeface="Symbol" pitchFamily="18" charset="2"/>
              </a:rPr>
              <a:t>M</a:t>
            </a:r>
          </a:p>
          <a:p>
            <a:pPr lvl="2" eaLnBrk="1" hangingPunct="1">
              <a:buFont typeface="Wingdings" panose="05000000000000000000" pitchFamily="2" charset="2"/>
              <a:buNone/>
              <a:defRPr/>
            </a:pPr>
            <a:r>
              <a:rPr lang="en-US" altLang="zh-CN" b="1" i="1" dirty="0" err="1" smtClean="0"/>
              <a:t>Dnew</a:t>
            </a:r>
            <a:r>
              <a:rPr lang="en-US" altLang="zh-CN" b="1" i="1" dirty="0" smtClean="0"/>
              <a:t> </a:t>
            </a:r>
            <a:r>
              <a:rPr lang="en-US" altLang="zh-CN" b="1" dirty="0" smtClean="0">
                <a:sym typeface="Wingdings" pitchFamily="2" charset="2"/>
              </a:rPr>
              <a:t></a:t>
            </a:r>
            <a:r>
              <a:rPr lang="en-US" altLang="zh-CN" b="1" dirty="0" smtClean="0"/>
              <a:t> </a:t>
            </a:r>
            <a:r>
              <a:rPr lang="en-US" altLang="zh-CN" b="1" dirty="0" smtClean="0">
                <a:sym typeface="Symbol" pitchFamily="18" charset="2"/>
              </a:rPr>
              <a:t>’</a:t>
            </a:r>
            <a:r>
              <a:rPr lang="en-US" altLang="zh-CN" b="1" i="1" dirty="0" smtClean="0">
                <a:sym typeface="Symbol" pitchFamily="18" charset="2"/>
              </a:rPr>
              <a:t>D</a:t>
            </a:r>
            <a:r>
              <a:rPr lang="en-US" altLang="zh-CN" b="1" dirty="0" smtClean="0">
                <a:sym typeface="Symbol" pitchFamily="18" charset="2"/>
              </a:rPr>
              <a:t>+(1- ’)|RTT-M|</a:t>
            </a:r>
          </a:p>
          <a:p>
            <a:pPr lvl="1" eaLnBrk="1" hangingPunct="1">
              <a:buFont typeface="Wingdings" panose="05000000000000000000" pitchFamily="2" charset="2"/>
              <a:buNone/>
              <a:defRPr/>
            </a:pPr>
            <a:r>
              <a:rPr lang="en-US" altLang="zh-CN" sz="2400" b="1" dirty="0" smtClean="0">
                <a:sym typeface="Symbol" pitchFamily="18" charset="2"/>
              </a:rPr>
              <a:t>		RTT </a:t>
            </a:r>
            <a:r>
              <a:rPr lang="en-US" altLang="zh-CN" sz="2400" b="1" dirty="0" smtClean="0">
                <a:sym typeface="Wingdings" pitchFamily="2" charset="2"/>
              </a:rPr>
              <a:t> </a:t>
            </a:r>
            <a:r>
              <a:rPr lang="en-US" altLang="zh-CN" sz="2400" b="1" dirty="0" err="1" smtClean="0">
                <a:sym typeface="Wingdings" pitchFamily="2" charset="2"/>
              </a:rPr>
              <a:t>RTTnew</a:t>
            </a:r>
            <a:endParaRPr lang="en-US" altLang="zh-CN" sz="2400" b="1" dirty="0" smtClean="0">
              <a:sym typeface="Wingdings" pitchFamily="2" charset="2"/>
            </a:endParaRPr>
          </a:p>
          <a:p>
            <a:pPr lvl="1" eaLnBrk="1" hangingPunct="1">
              <a:buFont typeface="Wingdings" panose="05000000000000000000" pitchFamily="2" charset="2"/>
              <a:buNone/>
              <a:defRPr/>
            </a:pPr>
            <a:r>
              <a:rPr lang="en-US" altLang="zh-CN" sz="2400" b="1" dirty="0" smtClean="0">
                <a:sym typeface="Wingdings" pitchFamily="2" charset="2"/>
              </a:rPr>
              <a:t>		</a:t>
            </a:r>
            <a:r>
              <a:rPr lang="en-US" altLang="zh-CN" sz="2400" b="1" i="1" dirty="0" smtClean="0">
                <a:sym typeface="Wingdings" pitchFamily="2" charset="2"/>
              </a:rPr>
              <a:t>D</a:t>
            </a:r>
            <a:r>
              <a:rPr lang="en-US" altLang="zh-CN" sz="2400" b="1" dirty="0" smtClean="0">
                <a:sym typeface="Wingdings" pitchFamily="2" charset="2"/>
              </a:rPr>
              <a:t>  </a:t>
            </a:r>
            <a:r>
              <a:rPr lang="en-US" altLang="zh-CN" sz="2400" b="1" i="1" dirty="0" err="1" smtClean="0">
                <a:sym typeface="Wingdings" pitchFamily="2" charset="2"/>
              </a:rPr>
              <a:t>Dnew</a:t>
            </a:r>
            <a:endParaRPr lang="en-US" altLang="zh-CN" sz="2400" b="1" i="1" dirty="0" smtClean="0">
              <a:sym typeface="Wingdings" pitchFamily="2" charset="2"/>
            </a:endParaRPr>
          </a:p>
          <a:p>
            <a:pPr lvl="1" eaLnBrk="1" hangingPunct="1">
              <a:buFont typeface="Wingdings" panose="05000000000000000000" pitchFamily="2" charset="2"/>
              <a:buNone/>
              <a:defRPr/>
            </a:pPr>
            <a:r>
              <a:rPr lang="en-US" altLang="zh-CN" sz="2400" b="1" dirty="0" smtClean="0">
                <a:sym typeface="Wingdings" pitchFamily="2" charset="2"/>
              </a:rPr>
              <a:t>		Timeout  RTT +4</a:t>
            </a:r>
            <a:r>
              <a:rPr lang="en-US" altLang="zh-CN" sz="2400" b="1" i="1" dirty="0" smtClean="0">
                <a:sym typeface="Wingdings" pitchFamily="2" charset="2"/>
              </a:rPr>
              <a:t>D</a:t>
            </a:r>
            <a:endParaRPr lang="en-US" altLang="zh-CN" sz="2400" b="1" i="1" dirty="0" smtClean="0">
              <a:sym typeface="Symbol" pitchFamily="18" charset="2"/>
            </a:endParaRPr>
          </a:p>
        </p:txBody>
      </p:sp>
      <p:sp>
        <p:nvSpPr>
          <p:cNvPr id="70660" name="灯片编号占位符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31B6D423-4F6B-4A43-8D92-BDD86DD0C5F9}" type="slidenum">
              <a:rPr kumimoji="0" lang="zh-CN" altLang="en-US" sz="1400"/>
              <a:pPr eaLnBrk="1" hangingPunct="1"/>
              <a:t>57</a:t>
            </a:fld>
            <a:endParaRPr kumimoji="0" lang="en-US" altLang="zh-CN" sz="1400"/>
          </a:p>
        </p:txBody>
      </p:sp>
      <p:sp>
        <p:nvSpPr>
          <p:cNvPr id="2" name="圆角矩形 1"/>
          <p:cNvSpPr/>
          <p:nvPr/>
        </p:nvSpPr>
        <p:spPr bwMode="auto">
          <a:xfrm>
            <a:off x="1115616" y="4149080"/>
            <a:ext cx="6264696" cy="792088"/>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zh-CN" altLang="en-US" sz="2200" b="1" dirty="0">
                <a:solidFill>
                  <a:srgbClr val="FF0000"/>
                </a:solidFill>
              </a:rPr>
              <a:t>第一次测量时</a:t>
            </a:r>
            <a:r>
              <a:rPr lang="zh-CN" altLang="en-US" sz="2200" b="1" dirty="0" smtClean="0">
                <a:solidFill>
                  <a:srgbClr val="FF0000"/>
                </a:solidFill>
              </a:rPr>
              <a:t>，</a:t>
            </a:r>
            <a:r>
              <a:rPr lang="en-US" altLang="zh-CN" sz="2200" b="1" dirty="0" smtClean="0">
                <a:solidFill>
                  <a:srgbClr val="FF0000"/>
                </a:solidFill>
              </a:rPr>
              <a:t>RTT</a:t>
            </a:r>
            <a:r>
              <a:rPr lang="zh-CN" altLang="en-US" sz="2200" b="1" dirty="0" smtClean="0">
                <a:solidFill>
                  <a:srgbClr val="FF0000"/>
                </a:solidFill>
              </a:rPr>
              <a:t>设置为</a:t>
            </a:r>
            <a:r>
              <a:rPr lang="en-US" altLang="zh-CN" sz="2200" b="1" dirty="0" smtClean="0">
                <a:solidFill>
                  <a:srgbClr val="FF0000"/>
                </a:solidFill>
              </a:rPr>
              <a:t>M</a:t>
            </a:r>
            <a:r>
              <a:rPr lang="zh-CN" altLang="en-US" sz="2200" b="1" dirty="0" smtClean="0">
                <a:solidFill>
                  <a:srgbClr val="FF0000"/>
                </a:solidFill>
              </a:rPr>
              <a:t>，</a:t>
            </a:r>
            <a:r>
              <a:rPr lang="en-US" altLang="zh-CN" sz="2200" b="1" dirty="0" smtClean="0">
                <a:solidFill>
                  <a:srgbClr val="FF0000"/>
                </a:solidFill>
              </a:rPr>
              <a:t>D</a:t>
            </a:r>
            <a:r>
              <a:rPr lang="zh-CN" altLang="en-US" sz="2200" b="1" dirty="0" smtClean="0">
                <a:solidFill>
                  <a:srgbClr val="FF0000"/>
                </a:solidFill>
              </a:rPr>
              <a:t>取为</a:t>
            </a:r>
            <a:r>
              <a:rPr lang="en-US" altLang="zh-CN" sz="2200" b="1" dirty="0" smtClean="0">
                <a:solidFill>
                  <a:srgbClr val="FF0000"/>
                </a:solidFill>
              </a:rPr>
              <a:t>M</a:t>
            </a:r>
            <a:r>
              <a:rPr lang="zh-CN" altLang="en-US" sz="2200" b="1" dirty="0" smtClean="0">
                <a:solidFill>
                  <a:srgbClr val="FF0000"/>
                </a:solidFill>
              </a:rPr>
              <a:t>的一半，</a:t>
            </a:r>
            <a:r>
              <a:rPr lang="en-US" altLang="zh-CN" sz="2200" b="1" dirty="0" smtClean="0">
                <a:solidFill>
                  <a:srgbClr val="FF0000"/>
                </a:solidFill>
              </a:rPr>
              <a:t/>
            </a:r>
            <a:br>
              <a:rPr lang="en-US" altLang="zh-CN" sz="2200" b="1" dirty="0" smtClean="0">
                <a:solidFill>
                  <a:srgbClr val="FF0000"/>
                </a:solidFill>
              </a:rPr>
            </a:br>
            <a:r>
              <a:rPr lang="zh-CN" altLang="en-US" sz="2200" b="1" dirty="0" smtClean="0">
                <a:solidFill>
                  <a:srgbClr val="FF0000"/>
                </a:solidFill>
              </a:rPr>
              <a:t>以后每测量到一个</a:t>
            </a:r>
            <a:r>
              <a:rPr lang="en-US" altLang="zh-CN" sz="2200" b="1" dirty="0" smtClean="0">
                <a:solidFill>
                  <a:srgbClr val="FF0000"/>
                </a:solidFill>
              </a:rPr>
              <a:t>M</a:t>
            </a:r>
            <a:r>
              <a:rPr lang="zh-CN" altLang="en-US" sz="2200" b="1" dirty="0" smtClean="0">
                <a:solidFill>
                  <a:srgbClr val="FF0000"/>
                </a:solidFill>
              </a:rPr>
              <a:t>，按下面公式更新</a:t>
            </a:r>
            <a:endParaRPr kumimoji="1" lang="zh-CN" altLang="en-US" sz="2200" b="1" i="0" u="none" strike="noStrike" cap="none" normalizeH="0" baseline="0" dirty="0" smtClean="0">
              <a:ln>
                <a:noFill/>
              </a:ln>
              <a:solidFill>
                <a:srgbClr val="FF0000"/>
              </a:solidFill>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zh-CN" altLang="en-US" b="1" smtClean="0"/>
              <a:t>几点说明</a:t>
            </a:r>
          </a:p>
        </p:txBody>
      </p:sp>
      <p:sp>
        <p:nvSpPr>
          <p:cNvPr id="71683" name="Rectangle 3"/>
          <p:cNvSpPr>
            <a:spLocks noGrp="1" noChangeArrowheads="1"/>
          </p:cNvSpPr>
          <p:nvPr>
            <p:ph type="body" idx="1"/>
          </p:nvPr>
        </p:nvSpPr>
        <p:spPr/>
        <p:txBody>
          <a:bodyPr/>
          <a:lstStyle/>
          <a:p>
            <a:pPr>
              <a:lnSpc>
                <a:spcPct val="90000"/>
              </a:lnSpc>
            </a:pPr>
            <a:r>
              <a:rPr lang="zh-CN" altLang="en-US" sz="2400" b="1" dirty="0" smtClean="0"/>
              <a:t>每个</a:t>
            </a:r>
            <a:r>
              <a:rPr lang="en-US" altLang="zh-CN" sz="2400" b="1" dirty="0" smtClean="0"/>
              <a:t>TCP</a:t>
            </a:r>
            <a:r>
              <a:rPr lang="zh-CN" altLang="en-US" sz="2400" b="1" dirty="0" smtClean="0"/>
              <a:t>连接都只维护一个</a:t>
            </a:r>
            <a:r>
              <a:rPr lang="en-US" altLang="zh-CN" sz="2400" b="1" dirty="0" smtClean="0"/>
              <a:t>Timeout/RTT</a:t>
            </a:r>
            <a:r>
              <a:rPr lang="zh-CN" altLang="en-US" sz="2400" b="1" dirty="0" smtClean="0"/>
              <a:t>变量，该变量利用</a:t>
            </a:r>
            <a:r>
              <a:rPr lang="en-US" altLang="zh-CN" sz="2400" b="1" dirty="0" smtClean="0"/>
              <a:t>Jacobson</a:t>
            </a:r>
            <a:r>
              <a:rPr lang="zh-CN" altLang="en-US" sz="2400" b="1" dirty="0" smtClean="0"/>
              <a:t>算法来更新</a:t>
            </a:r>
          </a:p>
          <a:p>
            <a:pPr lvl="1">
              <a:lnSpc>
                <a:spcPct val="90000"/>
              </a:lnSpc>
            </a:pPr>
            <a:r>
              <a:rPr lang="zh-CN" altLang="en-US" sz="2000" b="1" dirty="0" smtClean="0"/>
              <a:t>对于第一次发送的</a:t>
            </a:r>
            <a:r>
              <a:rPr lang="en-US" altLang="zh-CN" sz="2000" b="1" dirty="0" smtClean="0"/>
              <a:t>TCP</a:t>
            </a:r>
            <a:r>
              <a:rPr lang="zh-CN" altLang="en-US" sz="2000" b="1" dirty="0" smtClean="0"/>
              <a:t>数据段，设置重传定时器的值为</a:t>
            </a:r>
            <a:r>
              <a:rPr lang="en-US" altLang="zh-CN" sz="2000" b="1" dirty="0" smtClean="0"/>
              <a:t>Timeout</a:t>
            </a:r>
          </a:p>
          <a:p>
            <a:pPr lvl="1">
              <a:lnSpc>
                <a:spcPct val="90000"/>
              </a:lnSpc>
            </a:pPr>
            <a:r>
              <a:rPr lang="zh-CN" altLang="en-US" sz="2000" b="1" dirty="0" smtClean="0"/>
              <a:t>只有第一次发送的</a:t>
            </a:r>
            <a:r>
              <a:rPr lang="en-US" altLang="zh-CN" sz="2000" b="1" dirty="0" smtClean="0"/>
              <a:t>TCP</a:t>
            </a:r>
            <a:r>
              <a:rPr lang="zh-CN" altLang="en-US" sz="2000" b="1" dirty="0" smtClean="0"/>
              <a:t>数据段并且在</a:t>
            </a:r>
            <a:r>
              <a:rPr lang="en-US" altLang="zh-CN" sz="2000" b="1" dirty="0" smtClean="0"/>
              <a:t>Timeout</a:t>
            </a:r>
            <a:r>
              <a:rPr lang="zh-CN" altLang="en-US" sz="2000" b="1" dirty="0" smtClean="0"/>
              <a:t>之前收到对该数据段的</a:t>
            </a:r>
            <a:r>
              <a:rPr lang="en-US" altLang="zh-CN" sz="2000" b="1" dirty="0" smtClean="0"/>
              <a:t>ACK</a:t>
            </a:r>
            <a:r>
              <a:rPr lang="zh-CN" altLang="en-US" sz="2000" b="1" dirty="0" smtClean="0"/>
              <a:t>时才能使用</a:t>
            </a:r>
            <a:r>
              <a:rPr lang="en-US" altLang="zh-CN" sz="2000" b="1" dirty="0" smtClean="0"/>
              <a:t>Jacobson</a:t>
            </a:r>
            <a:r>
              <a:rPr lang="zh-CN" altLang="en-US" sz="2000" b="1" dirty="0" smtClean="0"/>
              <a:t>算法更新</a:t>
            </a:r>
            <a:r>
              <a:rPr lang="en-US" altLang="zh-CN" sz="2000" b="1" dirty="0" smtClean="0"/>
              <a:t>TCP</a:t>
            </a:r>
            <a:r>
              <a:rPr lang="zh-CN" altLang="en-US" sz="2000" b="1" dirty="0" smtClean="0"/>
              <a:t>连接的</a:t>
            </a:r>
            <a:r>
              <a:rPr lang="en-US" altLang="zh-CN" sz="2000" b="1" dirty="0" smtClean="0"/>
              <a:t>Timeout/RTT</a:t>
            </a:r>
            <a:r>
              <a:rPr lang="zh-CN" altLang="en-US" sz="2000" b="1" dirty="0" smtClean="0"/>
              <a:t>值</a:t>
            </a:r>
          </a:p>
          <a:p>
            <a:pPr>
              <a:lnSpc>
                <a:spcPct val="90000"/>
              </a:lnSpc>
            </a:pPr>
            <a:r>
              <a:rPr lang="zh-CN" altLang="en-US" sz="2400" b="1" dirty="0" smtClean="0"/>
              <a:t>对于已发送过一次的</a:t>
            </a:r>
            <a:r>
              <a:rPr lang="en-US" altLang="zh-CN" sz="2400" b="1" dirty="0" smtClean="0"/>
              <a:t>TCP</a:t>
            </a:r>
            <a:r>
              <a:rPr lang="zh-CN" altLang="en-US" sz="2400" b="1" dirty="0" smtClean="0"/>
              <a:t>数据段，如果在</a:t>
            </a:r>
            <a:r>
              <a:rPr lang="en-US" altLang="zh-CN" sz="2400" b="1" dirty="0" smtClean="0"/>
              <a:t>timeout</a:t>
            </a:r>
            <a:r>
              <a:rPr lang="zh-CN" altLang="en-US" sz="2400" b="1" dirty="0" smtClean="0"/>
              <a:t>之前仍然没有收到对该数据段的</a:t>
            </a:r>
            <a:r>
              <a:rPr lang="en-US" altLang="zh-CN" sz="2400" b="1" dirty="0" smtClean="0"/>
              <a:t>ACK</a:t>
            </a:r>
            <a:r>
              <a:rPr lang="zh-CN" altLang="en-US" sz="2400" b="1" dirty="0" smtClean="0"/>
              <a:t>，则根据</a:t>
            </a:r>
            <a:r>
              <a:rPr lang="en-US" altLang="zh-CN" sz="2400" b="1" dirty="0" err="1" smtClean="0"/>
              <a:t>Karn</a:t>
            </a:r>
            <a:r>
              <a:rPr lang="zh-CN" altLang="en-US" sz="2400" b="1" dirty="0" smtClean="0"/>
              <a:t>算法来设置下次发送的重传定时器的超时值</a:t>
            </a:r>
          </a:p>
          <a:p>
            <a:pPr lvl="1">
              <a:lnSpc>
                <a:spcPct val="90000"/>
              </a:lnSpc>
            </a:pPr>
            <a:r>
              <a:rPr lang="en-US" altLang="zh-CN" sz="2000" b="1" dirty="0" err="1"/>
              <a:t>Karn</a:t>
            </a:r>
            <a:r>
              <a:rPr lang="zh-CN" altLang="en-US" sz="2000" b="1" dirty="0"/>
              <a:t>算法：对已经重传的数据段无需修改</a:t>
            </a:r>
            <a:r>
              <a:rPr lang="en-US" altLang="zh-CN" sz="2000" b="1" dirty="0"/>
              <a:t>RTT，</a:t>
            </a:r>
            <a:r>
              <a:rPr lang="zh-CN" altLang="en-US" sz="2000" b="1" dirty="0"/>
              <a:t>而是在每次传输失败时将超时时间</a:t>
            </a:r>
            <a:r>
              <a:rPr lang="en-US" altLang="zh-CN" sz="2000" b="1" dirty="0"/>
              <a:t>(Timeout)</a:t>
            </a:r>
            <a:r>
              <a:rPr lang="zh-CN" altLang="en-US" sz="2000" b="1" dirty="0"/>
              <a:t>加倍，直到该数据段被成功</a:t>
            </a:r>
            <a:r>
              <a:rPr lang="zh-CN" altLang="en-US" sz="2000" b="1" dirty="0" smtClean="0"/>
              <a:t>传输，即超时值</a:t>
            </a:r>
            <a:r>
              <a:rPr lang="en-US" altLang="zh-CN" sz="2000" b="1" dirty="0" smtClean="0"/>
              <a:t>=Timeout&lt;&lt;</a:t>
            </a:r>
            <a:r>
              <a:rPr lang="en-US" altLang="zh-CN" sz="2000" b="1" dirty="0" err="1" smtClean="0"/>
              <a:t>retransmission_number</a:t>
            </a:r>
            <a:endParaRPr lang="zh-CN" altLang="en-US" sz="2000" b="1"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4213" y="617538"/>
            <a:ext cx="8259762" cy="1143000"/>
          </a:xfrm>
        </p:spPr>
        <p:txBody>
          <a:bodyPr/>
          <a:lstStyle/>
          <a:p>
            <a:r>
              <a:rPr lang="zh-CN" altLang="en-US" b="1" smtClean="0"/>
              <a:t>为什么重发后要保持</a:t>
            </a:r>
            <a:r>
              <a:rPr lang="en-US" altLang="zh-CN" b="1" smtClean="0"/>
              <a:t>RTT</a:t>
            </a:r>
            <a:r>
              <a:rPr lang="zh-CN" altLang="en-US" b="1" smtClean="0"/>
              <a:t>值不变</a:t>
            </a:r>
          </a:p>
        </p:txBody>
      </p:sp>
      <p:sp>
        <p:nvSpPr>
          <p:cNvPr id="72707" name="Line 3"/>
          <p:cNvSpPr>
            <a:spLocks noChangeShapeType="1"/>
          </p:cNvSpPr>
          <p:nvPr/>
        </p:nvSpPr>
        <p:spPr bwMode="auto">
          <a:xfrm>
            <a:off x="1811338" y="2493963"/>
            <a:ext cx="0" cy="24479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72708" name="Line 4"/>
          <p:cNvSpPr>
            <a:spLocks noChangeShapeType="1"/>
          </p:cNvSpPr>
          <p:nvPr/>
        </p:nvSpPr>
        <p:spPr bwMode="auto">
          <a:xfrm>
            <a:off x="3611563" y="2420938"/>
            <a:ext cx="0" cy="244951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72709" name="Line 5"/>
          <p:cNvSpPr>
            <a:spLocks noChangeShapeType="1"/>
          </p:cNvSpPr>
          <p:nvPr/>
        </p:nvSpPr>
        <p:spPr bwMode="auto">
          <a:xfrm>
            <a:off x="1955800" y="2781300"/>
            <a:ext cx="1584325" cy="5746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10" name="Text Box 6"/>
          <p:cNvSpPr txBox="1">
            <a:spLocks noChangeArrowheads="1"/>
          </p:cNvSpPr>
          <p:nvPr/>
        </p:nvSpPr>
        <p:spPr bwMode="auto">
          <a:xfrm rot="1145099">
            <a:off x="2028825" y="2630488"/>
            <a:ext cx="1081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Seq=1</a:t>
            </a:r>
          </a:p>
        </p:txBody>
      </p:sp>
      <p:sp>
        <p:nvSpPr>
          <p:cNvPr id="72711" name="Line 7"/>
          <p:cNvSpPr>
            <a:spLocks noChangeShapeType="1"/>
          </p:cNvSpPr>
          <p:nvPr/>
        </p:nvSpPr>
        <p:spPr bwMode="auto">
          <a:xfrm>
            <a:off x="1595438" y="2709863"/>
            <a:ext cx="0" cy="100806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12" name="Text Box 8"/>
          <p:cNvSpPr txBox="1">
            <a:spLocks noChangeArrowheads="1"/>
          </p:cNvSpPr>
          <p:nvPr/>
        </p:nvSpPr>
        <p:spPr bwMode="auto">
          <a:xfrm rot="5400000">
            <a:off x="850900" y="3117851"/>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t>Timeout</a:t>
            </a:r>
          </a:p>
        </p:txBody>
      </p:sp>
      <p:sp>
        <p:nvSpPr>
          <p:cNvPr id="72713" name="Line 9"/>
          <p:cNvSpPr>
            <a:spLocks noChangeShapeType="1"/>
          </p:cNvSpPr>
          <p:nvPr/>
        </p:nvSpPr>
        <p:spPr bwMode="auto">
          <a:xfrm>
            <a:off x="1884363" y="3719513"/>
            <a:ext cx="1655762" cy="50165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14" name="Text Box 10"/>
          <p:cNvSpPr txBox="1">
            <a:spLocks noChangeArrowheads="1"/>
          </p:cNvSpPr>
          <p:nvPr/>
        </p:nvSpPr>
        <p:spPr bwMode="auto">
          <a:xfrm rot="1145099">
            <a:off x="1884363" y="3500438"/>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Seq=1</a:t>
            </a:r>
          </a:p>
        </p:txBody>
      </p:sp>
      <p:sp>
        <p:nvSpPr>
          <p:cNvPr id="72715" name="Line 11"/>
          <p:cNvSpPr>
            <a:spLocks noChangeShapeType="1"/>
          </p:cNvSpPr>
          <p:nvPr/>
        </p:nvSpPr>
        <p:spPr bwMode="auto">
          <a:xfrm flipH="1">
            <a:off x="1957388" y="3429000"/>
            <a:ext cx="1511300" cy="10795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16" name="Text Box 12"/>
          <p:cNvSpPr txBox="1">
            <a:spLocks noChangeArrowheads="1"/>
          </p:cNvSpPr>
          <p:nvPr/>
        </p:nvSpPr>
        <p:spPr bwMode="auto">
          <a:xfrm rot="-2135682">
            <a:off x="1884363" y="4070350"/>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ACK=101</a:t>
            </a:r>
          </a:p>
        </p:txBody>
      </p:sp>
      <p:sp>
        <p:nvSpPr>
          <p:cNvPr id="72717" name="Line 13"/>
          <p:cNvSpPr>
            <a:spLocks noChangeShapeType="1"/>
          </p:cNvSpPr>
          <p:nvPr/>
        </p:nvSpPr>
        <p:spPr bwMode="auto">
          <a:xfrm>
            <a:off x="5700713" y="2422525"/>
            <a:ext cx="0" cy="2447925"/>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72718" name="Line 14"/>
          <p:cNvSpPr>
            <a:spLocks noChangeShapeType="1"/>
          </p:cNvSpPr>
          <p:nvPr/>
        </p:nvSpPr>
        <p:spPr bwMode="auto">
          <a:xfrm>
            <a:off x="7500938" y="2349500"/>
            <a:ext cx="0" cy="2449513"/>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72719" name="Line 15"/>
          <p:cNvSpPr>
            <a:spLocks noChangeShapeType="1"/>
          </p:cNvSpPr>
          <p:nvPr/>
        </p:nvSpPr>
        <p:spPr bwMode="auto">
          <a:xfrm>
            <a:off x="5845175" y="2709863"/>
            <a:ext cx="1584325" cy="5746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20" name="Text Box 16"/>
          <p:cNvSpPr txBox="1">
            <a:spLocks noChangeArrowheads="1"/>
          </p:cNvSpPr>
          <p:nvPr/>
        </p:nvSpPr>
        <p:spPr bwMode="auto">
          <a:xfrm rot="1145099">
            <a:off x="5918200" y="2559050"/>
            <a:ext cx="108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Seq=1</a:t>
            </a:r>
          </a:p>
        </p:txBody>
      </p:sp>
      <p:sp>
        <p:nvSpPr>
          <p:cNvPr id="72721" name="Line 17"/>
          <p:cNvSpPr>
            <a:spLocks noChangeShapeType="1"/>
          </p:cNvSpPr>
          <p:nvPr/>
        </p:nvSpPr>
        <p:spPr bwMode="auto">
          <a:xfrm>
            <a:off x="5484813" y="2638425"/>
            <a:ext cx="0" cy="1008063"/>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22" name="Text Box 18"/>
          <p:cNvSpPr txBox="1">
            <a:spLocks noChangeArrowheads="1"/>
          </p:cNvSpPr>
          <p:nvPr/>
        </p:nvSpPr>
        <p:spPr bwMode="auto">
          <a:xfrm rot="5400000">
            <a:off x="4740275" y="3046413"/>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t>Timeout</a:t>
            </a:r>
          </a:p>
        </p:txBody>
      </p:sp>
      <p:sp>
        <p:nvSpPr>
          <p:cNvPr id="72723" name="Line 19"/>
          <p:cNvSpPr>
            <a:spLocks noChangeShapeType="1"/>
          </p:cNvSpPr>
          <p:nvPr/>
        </p:nvSpPr>
        <p:spPr bwMode="auto">
          <a:xfrm>
            <a:off x="5773738" y="3648075"/>
            <a:ext cx="1655762" cy="50165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24" name="Text Box 20"/>
          <p:cNvSpPr txBox="1">
            <a:spLocks noChangeArrowheads="1"/>
          </p:cNvSpPr>
          <p:nvPr/>
        </p:nvSpPr>
        <p:spPr bwMode="auto">
          <a:xfrm rot="1145099">
            <a:off x="5773738" y="3429000"/>
            <a:ext cx="1081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Seq=1</a:t>
            </a:r>
          </a:p>
        </p:txBody>
      </p:sp>
      <p:sp>
        <p:nvSpPr>
          <p:cNvPr id="72725" name="Line 21"/>
          <p:cNvSpPr>
            <a:spLocks noChangeShapeType="1"/>
          </p:cNvSpPr>
          <p:nvPr/>
        </p:nvSpPr>
        <p:spPr bwMode="auto">
          <a:xfrm flipH="1">
            <a:off x="5845175" y="4294188"/>
            <a:ext cx="1584325" cy="503237"/>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72726" name="Text Box 22"/>
          <p:cNvSpPr txBox="1">
            <a:spLocks noChangeArrowheads="1"/>
          </p:cNvSpPr>
          <p:nvPr/>
        </p:nvSpPr>
        <p:spPr bwMode="auto">
          <a:xfrm rot="-1207402">
            <a:off x="5918200" y="4503738"/>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a:t>ACK=101</a:t>
            </a:r>
          </a:p>
        </p:txBody>
      </p:sp>
      <p:sp>
        <p:nvSpPr>
          <p:cNvPr id="72727" name="Text Box 23"/>
          <p:cNvSpPr txBox="1">
            <a:spLocks noChangeArrowheads="1"/>
          </p:cNvSpPr>
          <p:nvPr/>
        </p:nvSpPr>
        <p:spPr bwMode="auto">
          <a:xfrm>
            <a:off x="900113" y="5270500"/>
            <a:ext cx="7704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发送端无法区分</a:t>
            </a:r>
            <a:r>
              <a:rPr lang="en-US" altLang="zh-CN" b="1"/>
              <a:t>ACK</a:t>
            </a:r>
            <a:r>
              <a:rPr lang="zh-CN" altLang="en-US" b="1"/>
              <a:t>是对哪次发送的</a:t>
            </a:r>
            <a:r>
              <a:rPr lang="en-US" altLang="zh-CN" b="1"/>
              <a:t>TCP</a:t>
            </a:r>
            <a:r>
              <a:rPr lang="zh-CN" altLang="en-US" b="1"/>
              <a:t>数据段的确认，所以重发数据段后收到的</a:t>
            </a:r>
            <a:r>
              <a:rPr lang="en-US" altLang="zh-CN" b="1"/>
              <a:t>ACK</a:t>
            </a:r>
            <a:r>
              <a:rPr lang="zh-CN" altLang="en-US" b="1"/>
              <a:t>后不会更新</a:t>
            </a:r>
            <a:r>
              <a:rPr lang="en-US" altLang="zh-CN" b="1"/>
              <a:t>RTT</a:t>
            </a:r>
            <a:r>
              <a:rPr lang="zh-CN" altLang="en-US" b="1"/>
              <a:t>值</a:t>
            </a:r>
          </a:p>
        </p:txBody>
      </p:sp>
      <p:sp>
        <p:nvSpPr>
          <p:cNvPr id="72728" name="Text Box 24"/>
          <p:cNvSpPr txBox="1">
            <a:spLocks noChangeArrowheads="1"/>
          </p:cNvSpPr>
          <p:nvPr/>
        </p:nvSpPr>
        <p:spPr bwMode="auto">
          <a:xfrm>
            <a:off x="1330325" y="2060575"/>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发送端</a:t>
            </a:r>
          </a:p>
        </p:txBody>
      </p:sp>
      <p:sp>
        <p:nvSpPr>
          <p:cNvPr id="72729" name="Text Box 25"/>
          <p:cNvSpPr txBox="1">
            <a:spLocks noChangeArrowheads="1"/>
          </p:cNvSpPr>
          <p:nvPr/>
        </p:nvSpPr>
        <p:spPr bwMode="auto">
          <a:xfrm>
            <a:off x="3059113" y="2024063"/>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接收端</a:t>
            </a:r>
          </a:p>
        </p:txBody>
      </p:sp>
      <p:sp>
        <p:nvSpPr>
          <p:cNvPr id="72730" name="Text Box 26"/>
          <p:cNvSpPr txBox="1">
            <a:spLocks noChangeArrowheads="1"/>
          </p:cNvSpPr>
          <p:nvPr/>
        </p:nvSpPr>
        <p:spPr bwMode="auto">
          <a:xfrm>
            <a:off x="5219700" y="1916113"/>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发送端</a:t>
            </a:r>
          </a:p>
        </p:txBody>
      </p:sp>
      <p:sp>
        <p:nvSpPr>
          <p:cNvPr id="72731" name="Text Box 27"/>
          <p:cNvSpPr txBox="1">
            <a:spLocks noChangeArrowheads="1"/>
          </p:cNvSpPr>
          <p:nvPr/>
        </p:nvSpPr>
        <p:spPr bwMode="auto">
          <a:xfrm>
            <a:off x="6948488" y="1952625"/>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接收端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CN" altLang="en-US" b="1" smtClean="0"/>
              <a:t>传输层所处的地位</a:t>
            </a:r>
          </a:p>
        </p:txBody>
      </p:sp>
      <p:sp>
        <p:nvSpPr>
          <p:cNvPr id="12291" name="Rectangle 47"/>
          <p:cNvSpPr>
            <a:spLocks noChangeArrowheads="1"/>
          </p:cNvSpPr>
          <p:nvPr/>
        </p:nvSpPr>
        <p:spPr bwMode="auto">
          <a:xfrm>
            <a:off x="611188" y="4868863"/>
            <a:ext cx="8208962"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200" b="1"/>
              <a:t>传输层向它上面的应用层提供传输服务，它属于面向传输部分的最高层，同时也是用户功能中的最低层，这使得用户可以根据应用的需要选用相应的传输服务</a:t>
            </a:r>
          </a:p>
        </p:txBody>
      </p:sp>
      <p:grpSp>
        <p:nvGrpSpPr>
          <p:cNvPr id="12292" name="Group 47"/>
          <p:cNvGrpSpPr>
            <a:grpSpLocks/>
          </p:cNvGrpSpPr>
          <p:nvPr/>
        </p:nvGrpSpPr>
        <p:grpSpPr bwMode="auto">
          <a:xfrm>
            <a:off x="1908175" y="2060575"/>
            <a:ext cx="5040313" cy="2447925"/>
            <a:chOff x="2291" y="1298"/>
            <a:chExt cx="3175" cy="1542"/>
          </a:xfrm>
        </p:grpSpPr>
        <p:grpSp>
          <p:nvGrpSpPr>
            <p:cNvPr id="12294" name="Group 6"/>
            <p:cNvGrpSpPr>
              <a:grpSpLocks/>
            </p:cNvGrpSpPr>
            <p:nvPr/>
          </p:nvGrpSpPr>
          <p:grpSpPr bwMode="auto">
            <a:xfrm>
              <a:off x="2291" y="1298"/>
              <a:ext cx="3175" cy="1542"/>
              <a:chOff x="839" y="1616"/>
              <a:chExt cx="4219" cy="2210"/>
            </a:xfrm>
          </p:grpSpPr>
          <p:pic>
            <p:nvPicPr>
              <p:cNvPr id="122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 y="1616"/>
                <a:ext cx="4219" cy="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5"/>
              <p:cNvSpPr txBox="1">
                <a:spLocks noChangeArrowheads="1"/>
              </p:cNvSpPr>
              <p:nvPr/>
            </p:nvSpPr>
            <p:spPr bwMode="auto">
              <a:xfrm>
                <a:off x="2335" y="2433"/>
                <a:ext cx="1588" cy="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b="1">
                    <a:solidFill>
                      <a:srgbClr val="FF0000"/>
                    </a:solidFill>
                  </a:rPr>
                  <a:t>传输层</a:t>
                </a:r>
              </a:p>
            </p:txBody>
          </p:sp>
        </p:grpSp>
        <p:sp>
          <p:nvSpPr>
            <p:cNvPr id="12295" name="Rectangle 46"/>
            <p:cNvSpPr>
              <a:spLocks noChangeArrowheads="1"/>
            </p:cNvSpPr>
            <p:nvPr/>
          </p:nvSpPr>
          <p:spPr bwMode="auto">
            <a:xfrm>
              <a:off x="2538" y="2189"/>
              <a:ext cx="636" cy="273"/>
            </a:xfrm>
            <a:prstGeom prst="rect">
              <a:avLst/>
            </a:prstGeom>
            <a:solidFill>
              <a:srgbClr val="00007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800" b="1">
                  <a:solidFill>
                    <a:schemeClr val="bg1"/>
                  </a:solidFill>
                </a:rPr>
                <a:t>面向传输</a:t>
              </a:r>
            </a:p>
          </p:txBody>
        </p:sp>
      </p:grpSp>
      <p:sp>
        <p:nvSpPr>
          <p:cNvPr id="12293" name="灯片编号占位符 5"/>
          <p:cNvSpPr txBox="1">
            <a:spLocks noGrp="1"/>
          </p:cNvSpPr>
          <p:nvPr/>
        </p:nvSpPr>
        <p:spPr bwMode="auto">
          <a:xfrm>
            <a:off x="6781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eaLnBrk="1" hangingPunct="1"/>
            <a:fld id="{6FD2EB40-8A07-4B41-9751-0E2FF83E091D}" type="slidenum">
              <a:rPr kumimoji="0" lang="zh-CN" altLang="en-US" sz="1400"/>
              <a:pPr algn="r" eaLnBrk="1" hangingPunct="1"/>
              <a:t>6</a:t>
            </a:fld>
            <a:endParaRPr kumimoji="0" lang="en-US" altLang="zh-CN" sz="14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0A0D8BC-5C6B-42B7-B4BB-F8DA1D2E585D}" type="slidenum">
              <a:rPr kumimoji="0" lang="zh-CN" altLang="en-US" sz="1400"/>
              <a:pPr eaLnBrk="1" hangingPunct="1"/>
              <a:t>60</a:t>
            </a:fld>
            <a:endParaRPr kumimoji="0" lang="en-US" altLang="zh-CN" sz="1400"/>
          </a:p>
        </p:txBody>
      </p:sp>
      <p:sp>
        <p:nvSpPr>
          <p:cNvPr id="73731" name="Rectangle 4"/>
          <p:cNvSpPr>
            <a:spLocks noGrp="1" noChangeArrowheads="1"/>
          </p:cNvSpPr>
          <p:nvPr>
            <p:ph type="title"/>
          </p:nvPr>
        </p:nvSpPr>
        <p:spPr/>
        <p:txBody>
          <a:bodyPr/>
          <a:lstStyle/>
          <a:p>
            <a:pPr eaLnBrk="1" hangingPunct="1"/>
            <a:r>
              <a:rPr lang="en-US" altLang="zh-CN" sz="4000" b="1" smtClean="0"/>
              <a:t>ACK</a:t>
            </a:r>
            <a:r>
              <a:rPr lang="zh-CN" altLang="en-US" sz="4000" b="1" smtClean="0"/>
              <a:t>延时定时器</a:t>
            </a:r>
            <a:br>
              <a:rPr lang="zh-CN" altLang="en-US" sz="4000" b="1" smtClean="0"/>
            </a:br>
            <a:r>
              <a:rPr lang="en-US" altLang="zh-CN" sz="3200" b="1" smtClean="0"/>
              <a:t>Delayed ACK Timer</a:t>
            </a:r>
          </a:p>
        </p:txBody>
      </p:sp>
      <p:sp>
        <p:nvSpPr>
          <p:cNvPr id="73732" name="Rectangle 5"/>
          <p:cNvSpPr>
            <a:spLocks noGrp="1" noChangeArrowheads="1"/>
          </p:cNvSpPr>
          <p:nvPr>
            <p:ph type="body" idx="1"/>
          </p:nvPr>
        </p:nvSpPr>
        <p:spPr/>
        <p:txBody>
          <a:bodyPr/>
          <a:lstStyle/>
          <a:p>
            <a:pPr eaLnBrk="1" hangingPunct="1"/>
            <a:r>
              <a:rPr lang="zh-CN" altLang="en-GB" b="1" smtClean="0"/>
              <a:t>当</a:t>
            </a:r>
            <a:r>
              <a:rPr lang="en-GB" altLang="zh-CN" b="1" smtClean="0"/>
              <a:t>TCP</a:t>
            </a:r>
            <a:r>
              <a:rPr lang="zh-CN" altLang="en-GB" b="1" smtClean="0"/>
              <a:t>实体收到数据段时它必须返回确认，但并不需要立即回复，它可以在（200</a:t>
            </a:r>
            <a:r>
              <a:rPr lang="en-GB" altLang="zh-CN" b="1" smtClean="0"/>
              <a:t>ms</a:t>
            </a:r>
            <a:r>
              <a:rPr lang="zh-CN" altLang="en-GB" b="1" smtClean="0"/>
              <a:t>？）内发送</a:t>
            </a:r>
            <a:r>
              <a:rPr lang="en-GB" altLang="zh-CN" b="1" smtClean="0"/>
              <a:t>ACK</a:t>
            </a:r>
            <a:r>
              <a:rPr lang="zh-CN" altLang="en-GB" b="1" smtClean="0"/>
              <a:t>数据段，如果在这段时间内它恰好有数据段要发送，它就可以在数据段内包含确认信息，因此需要</a:t>
            </a:r>
            <a:r>
              <a:rPr lang="en-GB" altLang="zh-CN" b="1" smtClean="0"/>
              <a:t>ACK</a:t>
            </a:r>
            <a:r>
              <a:rPr lang="zh-CN" altLang="en-GB" b="1" smtClean="0"/>
              <a:t>延时定时器</a:t>
            </a: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0A0D8BC-5C6B-42B7-B4BB-F8DA1D2E585D}" type="slidenum">
              <a:rPr kumimoji="0" lang="zh-CN" altLang="en-US" sz="1400"/>
              <a:pPr eaLnBrk="1" hangingPunct="1"/>
              <a:t>61</a:t>
            </a:fld>
            <a:endParaRPr kumimoji="0" lang="en-US" altLang="zh-CN" sz="1400"/>
          </a:p>
        </p:txBody>
      </p:sp>
      <p:sp>
        <p:nvSpPr>
          <p:cNvPr id="73731" name="Rectangle 4"/>
          <p:cNvSpPr>
            <a:spLocks noGrp="1" noChangeArrowheads="1"/>
          </p:cNvSpPr>
          <p:nvPr>
            <p:ph type="title"/>
          </p:nvPr>
        </p:nvSpPr>
        <p:spPr/>
        <p:txBody>
          <a:bodyPr>
            <a:normAutofit fontScale="90000"/>
          </a:bodyPr>
          <a:lstStyle/>
          <a:p>
            <a:pPr eaLnBrk="1" hangingPunct="1"/>
            <a:r>
              <a:rPr lang="zh-CN" altLang="en-US" sz="4000" b="1" dirty="0"/>
              <a:t>选择</a:t>
            </a:r>
            <a:r>
              <a:rPr lang="zh-CN" altLang="en-US" sz="4000" b="1" dirty="0" smtClean="0"/>
              <a:t>确认</a:t>
            </a:r>
            <a:r>
              <a:rPr lang="en-US" altLang="zh-CN" sz="4000" b="1" dirty="0"/>
              <a:t/>
            </a:r>
            <a:br>
              <a:rPr lang="en-US" altLang="zh-CN" sz="4000" b="1" dirty="0"/>
            </a:br>
            <a:r>
              <a:rPr lang="en-US" altLang="zh-CN" sz="4000" b="1" dirty="0" err="1" smtClean="0"/>
              <a:t>SACK</a:t>
            </a:r>
            <a:r>
              <a:rPr lang="zh-CN" altLang="en-US" sz="4000" b="1" dirty="0" smtClean="0"/>
              <a:t>：</a:t>
            </a:r>
            <a:r>
              <a:rPr lang="en-US" altLang="zh-CN" sz="4000" b="1" dirty="0" smtClean="0"/>
              <a:t>Selective ACK</a:t>
            </a:r>
            <a:endParaRPr lang="en-US" altLang="zh-CN" sz="3200" b="1" dirty="0" smtClean="0"/>
          </a:p>
        </p:txBody>
      </p:sp>
      <p:sp>
        <p:nvSpPr>
          <p:cNvPr id="73732" name="Rectangle 5"/>
          <p:cNvSpPr>
            <a:spLocks noGrp="1" noChangeArrowheads="1"/>
          </p:cNvSpPr>
          <p:nvPr>
            <p:ph type="body" idx="1"/>
          </p:nvPr>
        </p:nvSpPr>
        <p:spPr/>
        <p:txBody>
          <a:bodyPr/>
          <a:lstStyle/>
          <a:p>
            <a:pPr eaLnBrk="1" hangingPunct="1"/>
            <a:r>
              <a:rPr lang="zh-CN" altLang="en-US" b="1" dirty="0" smtClean="0"/>
              <a:t>接收端收到序列号不连续的数据段，原因是某些数据段可能被丢失</a:t>
            </a:r>
            <a:endParaRPr lang="zh-CN" altLang="en-US" b="1" dirty="0"/>
          </a:p>
          <a:p>
            <a:pPr eaLnBrk="1" hangingPunct="1"/>
            <a:r>
              <a:rPr lang="zh-CN" altLang="en-US" b="1" dirty="0"/>
              <a:t>如果</a:t>
            </a:r>
            <a:r>
              <a:rPr lang="zh-CN" altLang="en-US" b="1" dirty="0" smtClean="0"/>
              <a:t>这些数据段的序列号</a:t>
            </a:r>
            <a:r>
              <a:rPr lang="zh-CN" altLang="en-US" b="1" dirty="0"/>
              <a:t>都在接收窗口之内，那么</a:t>
            </a:r>
            <a:r>
              <a:rPr lang="zh-CN" altLang="en-US" b="1" dirty="0" smtClean="0"/>
              <a:t>接收端就</a:t>
            </a:r>
            <a:r>
              <a:rPr lang="zh-CN" altLang="en-US" b="1" dirty="0"/>
              <a:t>先收下这些数据，但要把这些信息准确地告诉</a:t>
            </a:r>
            <a:r>
              <a:rPr lang="zh-CN" altLang="en-US" b="1" dirty="0" smtClean="0"/>
              <a:t>发送端，</a:t>
            </a:r>
            <a:r>
              <a:rPr lang="zh-CN" altLang="en-US" b="1" dirty="0"/>
              <a:t>使</a:t>
            </a:r>
            <a:r>
              <a:rPr lang="zh-CN" altLang="en-US" b="1" dirty="0" smtClean="0"/>
              <a:t>发送端不要</a:t>
            </a:r>
            <a:r>
              <a:rPr lang="zh-CN" altLang="en-US" b="1" dirty="0"/>
              <a:t>再重复发送这些已收到</a:t>
            </a:r>
            <a:r>
              <a:rPr lang="zh-CN" altLang="en-US" b="1" dirty="0" smtClean="0"/>
              <a:t>的数据段</a:t>
            </a:r>
            <a:endParaRPr lang="zh-CN" altLang="en-GB" b="1" dirty="0" smtClean="0"/>
          </a:p>
        </p:txBody>
      </p:sp>
    </p:spTree>
    <p:extLst>
      <p:ext uri="{BB962C8B-B14F-4D97-AF65-F5344CB8AC3E}">
        <p14:creationId xmlns:p14="http://schemas.microsoft.com/office/powerpoint/2010/main" val="3960214417"/>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0A0D8BC-5C6B-42B7-B4BB-F8DA1D2E585D}" type="slidenum">
              <a:rPr kumimoji="0" lang="zh-CN" altLang="en-US" sz="1400"/>
              <a:pPr eaLnBrk="1" hangingPunct="1"/>
              <a:t>62</a:t>
            </a:fld>
            <a:endParaRPr kumimoji="0" lang="en-US" altLang="zh-CN" sz="1400"/>
          </a:p>
        </p:txBody>
      </p:sp>
      <p:sp>
        <p:nvSpPr>
          <p:cNvPr id="73731" name="Rectangle 4"/>
          <p:cNvSpPr>
            <a:spLocks noGrp="1" noChangeArrowheads="1"/>
          </p:cNvSpPr>
          <p:nvPr>
            <p:ph type="title"/>
          </p:nvPr>
        </p:nvSpPr>
        <p:spPr/>
        <p:txBody>
          <a:bodyPr>
            <a:normAutofit fontScale="90000"/>
          </a:bodyPr>
          <a:lstStyle/>
          <a:p>
            <a:pPr eaLnBrk="1" hangingPunct="1"/>
            <a:r>
              <a:rPr lang="zh-CN" altLang="en-US" sz="4000" b="1" dirty="0" smtClean="0"/>
              <a:t>示例：接收到序列号不连续的数据段</a:t>
            </a:r>
            <a:endParaRPr lang="en-US" altLang="zh-CN" sz="3200" b="1" dirty="0" smtClean="0"/>
          </a:p>
        </p:txBody>
      </p:sp>
      <p:sp>
        <p:nvSpPr>
          <p:cNvPr id="6" name="Rectangle 6"/>
          <p:cNvSpPr>
            <a:spLocks noChangeArrowheads="1"/>
          </p:cNvSpPr>
          <p:nvPr/>
        </p:nvSpPr>
        <p:spPr bwMode="auto">
          <a:xfrm>
            <a:off x="179388" y="2805113"/>
            <a:ext cx="2089150" cy="4318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Rectangle 7"/>
          <p:cNvSpPr>
            <a:spLocks noChangeArrowheads="1"/>
          </p:cNvSpPr>
          <p:nvPr/>
        </p:nvSpPr>
        <p:spPr bwMode="auto">
          <a:xfrm>
            <a:off x="3132138" y="2805113"/>
            <a:ext cx="1944687" cy="4318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8"/>
          <p:cNvSpPr>
            <a:spLocks noChangeArrowheads="1"/>
          </p:cNvSpPr>
          <p:nvPr/>
        </p:nvSpPr>
        <p:spPr bwMode="auto">
          <a:xfrm>
            <a:off x="5867400" y="2805113"/>
            <a:ext cx="2736850" cy="431800"/>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Text Box 15"/>
          <p:cNvSpPr txBox="1">
            <a:spLocks noChangeArrowheads="1"/>
          </p:cNvSpPr>
          <p:nvPr/>
        </p:nvSpPr>
        <p:spPr bwMode="auto">
          <a:xfrm>
            <a:off x="215900" y="2852738"/>
            <a:ext cx="84137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2"/>
                </a:solidFill>
                <a:latin typeface="Times New Roman" panose="02020603050405020304" pitchFamily="18" charset="0"/>
                <a:ea typeface="黑体" panose="02010609060101010101" pitchFamily="49" charset="-122"/>
              </a:rPr>
              <a:t>1                            1000                  1501                     3000                 3501                                    4500</a:t>
            </a:r>
          </a:p>
        </p:txBody>
      </p:sp>
      <p:sp>
        <p:nvSpPr>
          <p:cNvPr id="10" name="Text Box 19"/>
          <p:cNvSpPr txBox="1">
            <a:spLocks noChangeArrowheads="1"/>
          </p:cNvSpPr>
          <p:nvPr/>
        </p:nvSpPr>
        <p:spPr bwMode="auto">
          <a:xfrm>
            <a:off x="1403350" y="3452813"/>
            <a:ext cx="141605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a:solidFill>
                  <a:schemeClr val="tx2"/>
                </a:solidFill>
                <a:latin typeface="Times New Roman" panose="02020603050405020304" pitchFamily="18" charset="0"/>
                <a:ea typeface="黑体" panose="02010609060101010101" pitchFamily="49" charset="-122"/>
              </a:rPr>
              <a:t>确认号 </a:t>
            </a:r>
            <a:r>
              <a:rPr lang="en-US" altLang="zh-CN" sz="1600">
                <a:solidFill>
                  <a:schemeClr val="tx2"/>
                </a:solidFill>
                <a:latin typeface="Times New Roman" panose="02020603050405020304" pitchFamily="18" charset="0"/>
                <a:ea typeface="黑体" panose="02010609060101010101" pitchFamily="49" charset="-122"/>
              </a:rPr>
              <a:t>= 1001</a:t>
            </a:r>
          </a:p>
        </p:txBody>
      </p:sp>
      <p:sp>
        <p:nvSpPr>
          <p:cNvPr id="11" name="Text Box 26"/>
          <p:cNvSpPr txBox="1">
            <a:spLocks noChangeArrowheads="1"/>
          </p:cNvSpPr>
          <p:nvPr/>
        </p:nvSpPr>
        <p:spPr bwMode="auto">
          <a:xfrm>
            <a:off x="2924175" y="3452813"/>
            <a:ext cx="10001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2"/>
                </a:solidFill>
                <a:latin typeface="Times New Roman" panose="02020603050405020304" pitchFamily="18" charset="0"/>
                <a:ea typeface="黑体" panose="02010609060101010101" pitchFamily="49" charset="-122"/>
              </a:rPr>
              <a:t>L</a:t>
            </a:r>
            <a:r>
              <a:rPr lang="en-US" altLang="zh-CN" sz="1600" baseline="-25000">
                <a:solidFill>
                  <a:schemeClr val="tx2"/>
                </a:solidFill>
                <a:latin typeface="Times New Roman" panose="02020603050405020304" pitchFamily="18" charset="0"/>
                <a:ea typeface="黑体" panose="02010609060101010101" pitchFamily="49" charset="-122"/>
              </a:rPr>
              <a:t>1</a:t>
            </a:r>
            <a:r>
              <a:rPr lang="en-US" altLang="zh-CN" sz="1600">
                <a:solidFill>
                  <a:schemeClr val="tx2"/>
                </a:solidFill>
                <a:latin typeface="Times New Roman" panose="02020603050405020304" pitchFamily="18" charset="0"/>
                <a:ea typeface="黑体" panose="02010609060101010101" pitchFamily="49" charset="-122"/>
              </a:rPr>
              <a:t> = 1501</a:t>
            </a:r>
          </a:p>
        </p:txBody>
      </p:sp>
      <p:sp>
        <p:nvSpPr>
          <p:cNvPr id="12" name="Text Box 27"/>
          <p:cNvSpPr txBox="1">
            <a:spLocks noChangeArrowheads="1"/>
          </p:cNvSpPr>
          <p:nvPr/>
        </p:nvSpPr>
        <p:spPr bwMode="auto">
          <a:xfrm>
            <a:off x="5659438" y="3452813"/>
            <a:ext cx="1000125"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2"/>
                </a:solidFill>
                <a:latin typeface="Times New Roman" panose="02020603050405020304" pitchFamily="18" charset="0"/>
                <a:ea typeface="黑体" panose="02010609060101010101" pitchFamily="49" charset="-122"/>
              </a:rPr>
              <a:t>L</a:t>
            </a:r>
            <a:r>
              <a:rPr lang="en-US" altLang="zh-CN" sz="1600" baseline="-25000">
                <a:solidFill>
                  <a:schemeClr val="tx2"/>
                </a:solidFill>
                <a:latin typeface="Times New Roman" panose="02020603050405020304" pitchFamily="18" charset="0"/>
                <a:ea typeface="黑体" panose="02010609060101010101" pitchFamily="49" charset="-122"/>
              </a:rPr>
              <a:t>2</a:t>
            </a:r>
            <a:r>
              <a:rPr lang="en-US" altLang="zh-CN" sz="1600">
                <a:solidFill>
                  <a:schemeClr val="tx2"/>
                </a:solidFill>
                <a:latin typeface="Times New Roman" panose="02020603050405020304" pitchFamily="18" charset="0"/>
                <a:ea typeface="黑体" panose="02010609060101010101" pitchFamily="49" charset="-122"/>
              </a:rPr>
              <a:t> = 3501</a:t>
            </a:r>
          </a:p>
        </p:txBody>
      </p:sp>
      <p:sp>
        <p:nvSpPr>
          <p:cNvPr id="13" name="Text Box 28"/>
          <p:cNvSpPr txBox="1">
            <a:spLocks noChangeArrowheads="1"/>
          </p:cNvSpPr>
          <p:nvPr/>
        </p:nvSpPr>
        <p:spPr bwMode="auto">
          <a:xfrm>
            <a:off x="4643438" y="3452813"/>
            <a:ext cx="101123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2"/>
                </a:solidFill>
                <a:latin typeface="Times New Roman" panose="02020603050405020304" pitchFamily="18" charset="0"/>
                <a:ea typeface="黑体" panose="02010609060101010101" pitchFamily="49" charset="-122"/>
              </a:rPr>
              <a:t>R</a:t>
            </a:r>
            <a:r>
              <a:rPr lang="en-US" altLang="zh-CN" sz="1600" baseline="-25000">
                <a:solidFill>
                  <a:schemeClr val="tx2"/>
                </a:solidFill>
                <a:latin typeface="Times New Roman" panose="02020603050405020304" pitchFamily="18" charset="0"/>
                <a:ea typeface="黑体" panose="02010609060101010101" pitchFamily="49" charset="-122"/>
              </a:rPr>
              <a:t>1</a:t>
            </a:r>
            <a:r>
              <a:rPr lang="en-US" altLang="zh-CN" sz="1600">
                <a:solidFill>
                  <a:schemeClr val="tx2"/>
                </a:solidFill>
                <a:latin typeface="Times New Roman" panose="02020603050405020304" pitchFamily="18" charset="0"/>
                <a:ea typeface="黑体" panose="02010609060101010101" pitchFamily="49" charset="-122"/>
              </a:rPr>
              <a:t> = 3001</a:t>
            </a:r>
          </a:p>
        </p:txBody>
      </p:sp>
      <p:sp>
        <p:nvSpPr>
          <p:cNvPr id="14" name="Text Box 29"/>
          <p:cNvSpPr txBox="1">
            <a:spLocks noChangeArrowheads="1"/>
          </p:cNvSpPr>
          <p:nvPr/>
        </p:nvSpPr>
        <p:spPr bwMode="auto">
          <a:xfrm>
            <a:off x="8097838" y="3452813"/>
            <a:ext cx="1011237"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2"/>
                </a:solidFill>
                <a:latin typeface="Times New Roman" panose="02020603050405020304" pitchFamily="18" charset="0"/>
                <a:ea typeface="黑体" panose="02010609060101010101" pitchFamily="49" charset="-122"/>
              </a:rPr>
              <a:t>R</a:t>
            </a:r>
            <a:r>
              <a:rPr lang="en-US" altLang="zh-CN" sz="1600" baseline="-25000">
                <a:solidFill>
                  <a:schemeClr val="tx2"/>
                </a:solidFill>
                <a:latin typeface="Times New Roman" panose="02020603050405020304" pitchFamily="18" charset="0"/>
                <a:ea typeface="黑体" panose="02010609060101010101" pitchFamily="49" charset="-122"/>
              </a:rPr>
              <a:t>1</a:t>
            </a:r>
            <a:r>
              <a:rPr lang="en-US" altLang="zh-CN" sz="1600">
                <a:solidFill>
                  <a:schemeClr val="tx2"/>
                </a:solidFill>
                <a:latin typeface="Times New Roman" panose="02020603050405020304" pitchFamily="18" charset="0"/>
                <a:ea typeface="黑体" panose="02010609060101010101" pitchFamily="49" charset="-122"/>
              </a:rPr>
              <a:t> = 4501</a:t>
            </a:r>
          </a:p>
        </p:txBody>
      </p:sp>
      <p:sp>
        <p:nvSpPr>
          <p:cNvPr id="15" name="Line 5"/>
          <p:cNvSpPr>
            <a:spLocks noChangeShapeType="1"/>
          </p:cNvSpPr>
          <p:nvPr/>
        </p:nvSpPr>
        <p:spPr bwMode="auto">
          <a:xfrm>
            <a:off x="179388" y="2613025"/>
            <a:ext cx="208915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Text Box 9"/>
          <p:cNvSpPr txBox="1">
            <a:spLocks noChangeArrowheads="1"/>
          </p:cNvSpPr>
          <p:nvPr/>
        </p:nvSpPr>
        <p:spPr bwMode="auto">
          <a:xfrm>
            <a:off x="2268538" y="2543175"/>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3600" b="1">
                <a:solidFill>
                  <a:schemeClr val="tx2"/>
                </a:solidFill>
                <a:latin typeface="Times New Roman" panose="02020603050405020304" pitchFamily="18" charset="0"/>
                <a:ea typeface="黑体" panose="02010609060101010101" pitchFamily="49" charset="-122"/>
              </a:rPr>
              <a:t>…</a:t>
            </a:r>
          </a:p>
        </p:txBody>
      </p:sp>
      <p:sp>
        <p:nvSpPr>
          <p:cNvPr id="17" name="Text Box 10"/>
          <p:cNvSpPr txBox="1">
            <a:spLocks noChangeArrowheads="1"/>
          </p:cNvSpPr>
          <p:nvPr/>
        </p:nvSpPr>
        <p:spPr bwMode="auto">
          <a:xfrm>
            <a:off x="5076825" y="2447925"/>
            <a:ext cx="7429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400" b="1">
                <a:solidFill>
                  <a:schemeClr val="tx2"/>
                </a:solidFill>
                <a:latin typeface="Times New Roman" panose="02020603050405020304" pitchFamily="18" charset="0"/>
                <a:ea typeface="黑体" panose="02010609060101010101" pitchFamily="49" charset="-122"/>
              </a:rPr>
              <a:t>…</a:t>
            </a:r>
          </a:p>
        </p:txBody>
      </p:sp>
      <p:sp>
        <p:nvSpPr>
          <p:cNvPr id="18" name="Line 11"/>
          <p:cNvSpPr>
            <a:spLocks noChangeShapeType="1"/>
          </p:cNvSpPr>
          <p:nvPr/>
        </p:nvSpPr>
        <p:spPr bwMode="auto">
          <a:xfrm flipH="1">
            <a:off x="171450" y="2516188"/>
            <a:ext cx="7938" cy="265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Text Box 12"/>
          <p:cNvSpPr txBox="1">
            <a:spLocks noChangeArrowheads="1"/>
          </p:cNvSpPr>
          <p:nvPr/>
        </p:nvSpPr>
        <p:spPr bwMode="auto">
          <a:xfrm>
            <a:off x="539750" y="2417763"/>
            <a:ext cx="1415772"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smtClean="0">
                <a:solidFill>
                  <a:schemeClr val="tx2"/>
                </a:solidFill>
                <a:latin typeface="Times New Roman" panose="02020603050405020304" pitchFamily="18" charset="0"/>
                <a:ea typeface="黑体" panose="02010609060101010101" pitchFamily="49" charset="-122"/>
              </a:rPr>
              <a:t>连续的字节流</a:t>
            </a:r>
            <a:endParaRPr lang="zh-CN" altLang="en-US" sz="1600" dirty="0">
              <a:solidFill>
                <a:schemeClr val="tx2"/>
              </a:solidFill>
              <a:latin typeface="Times New Roman" panose="02020603050405020304" pitchFamily="18" charset="0"/>
              <a:ea typeface="黑体" panose="02010609060101010101" pitchFamily="49" charset="-122"/>
            </a:endParaRPr>
          </a:p>
        </p:txBody>
      </p:sp>
      <p:sp>
        <p:nvSpPr>
          <p:cNvPr id="20" name="Line 13"/>
          <p:cNvSpPr>
            <a:spLocks noChangeShapeType="1"/>
          </p:cNvSpPr>
          <p:nvPr/>
        </p:nvSpPr>
        <p:spPr bwMode="auto">
          <a:xfrm flipH="1">
            <a:off x="2260600" y="2516188"/>
            <a:ext cx="7938" cy="265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14"/>
          <p:cNvSpPr>
            <a:spLocks noChangeShapeType="1"/>
          </p:cNvSpPr>
          <p:nvPr/>
        </p:nvSpPr>
        <p:spPr bwMode="auto">
          <a:xfrm flipV="1">
            <a:off x="2314575" y="3092450"/>
            <a:ext cx="0" cy="43180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Text Box 16"/>
          <p:cNvSpPr txBox="1">
            <a:spLocks noChangeArrowheads="1"/>
          </p:cNvSpPr>
          <p:nvPr/>
        </p:nvSpPr>
        <p:spPr bwMode="auto">
          <a:xfrm>
            <a:off x="987425" y="27066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chemeClr val="tx2"/>
                </a:solidFill>
                <a:latin typeface="Times New Roman" panose="02020603050405020304" pitchFamily="18" charset="0"/>
                <a:ea typeface="黑体" panose="02010609060101010101" pitchFamily="49" charset="-122"/>
              </a:rPr>
              <a:t>…</a:t>
            </a:r>
          </a:p>
        </p:txBody>
      </p:sp>
      <p:sp>
        <p:nvSpPr>
          <p:cNvPr id="23" name="Text Box 17"/>
          <p:cNvSpPr txBox="1">
            <a:spLocks noChangeArrowheads="1"/>
          </p:cNvSpPr>
          <p:nvPr/>
        </p:nvSpPr>
        <p:spPr bwMode="auto">
          <a:xfrm>
            <a:off x="3867150" y="27066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chemeClr val="tx2"/>
                </a:solidFill>
                <a:latin typeface="Times New Roman" panose="02020603050405020304" pitchFamily="18" charset="0"/>
                <a:ea typeface="黑体" panose="02010609060101010101" pitchFamily="49" charset="-122"/>
              </a:rPr>
              <a:t>…</a:t>
            </a:r>
          </a:p>
        </p:txBody>
      </p:sp>
      <p:sp>
        <p:nvSpPr>
          <p:cNvPr id="24" name="Text Box 18"/>
          <p:cNvSpPr txBox="1">
            <a:spLocks noChangeArrowheads="1"/>
          </p:cNvSpPr>
          <p:nvPr/>
        </p:nvSpPr>
        <p:spPr bwMode="auto">
          <a:xfrm>
            <a:off x="7107238" y="27066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a:solidFill>
                  <a:schemeClr val="tx2"/>
                </a:solidFill>
                <a:latin typeface="Times New Roman" panose="02020603050405020304" pitchFamily="18" charset="0"/>
                <a:ea typeface="黑体" panose="02010609060101010101" pitchFamily="49" charset="-122"/>
              </a:rPr>
              <a:t>…</a:t>
            </a:r>
          </a:p>
        </p:txBody>
      </p:sp>
      <p:sp>
        <p:nvSpPr>
          <p:cNvPr id="25" name="Line 20"/>
          <p:cNvSpPr>
            <a:spLocks noChangeShapeType="1"/>
          </p:cNvSpPr>
          <p:nvPr/>
        </p:nvSpPr>
        <p:spPr bwMode="auto">
          <a:xfrm flipV="1">
            <a:off x="3348038" y="3092450"/>
            <a:ext cx="0" cy="43180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21"/>
          <p:cNvSpPr>
            <a:spLocks noChangeShapeType="1"/>
          </p:cNvSpPr>
          <p:nvPr/>
        </p:nvSpPr>
        <p:spPr bwMode="auto">
          <a:xfrm flipV="1">
            <a:off x="5148263" y="3092450"/>
            <a:ext cx="0" cy="43180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22"/>
          <p:cNvSpPr>
            <a:spLocks noChangeShapeType="1"/>
          </p:cNvSpPr>
          <p:nvPr/>
        </p:nvSpPr>
        <p:spPr bwMode="auto">
          <a:xfrm flipV="1">
            <a:off x="6084888" y="3092450"/>
            <a:ext cx="0" cy="43180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23"/>
          <p:cNvSpPr>
            <a:spLocks noChangeShapeType="1"/>
          </p:cNvSpPr>
          <p:nvPr/>
        </p:nvSpPr>
        <p:spPr bwMode="auto">
          <a:xfrm flipV="1">
            <a:off x="8675688" y="3092450"/>
            <a:ext cx="0" cy="431800"/>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Text Box 24"/>
          <p:cNvSpPr txBox="1">
            <a:spLocks noChangeArrowheads="1"/>
          </p:cNvSpPr>
          <p:nvPr/>
        </p:nvSpPr>
        <p:spPr bwMode="auto">
          <a:xfrm>
            <a:off x="2847916" y="2171542"/>
            <a:ext cx="2441694"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dirty="0">
                <a:solidFill>
                  <a:schemeClr val="tx2"/>
                </a:solidFill>
                <a:latin typeface="Times New Roman" panose="02020603050405020304" pitchFamily="18" charset="0"/>
                <a:ea typeface="黑体" panose="02010609060101010101" pitchFamily="49" charset="-122"/>
              </a:rPr>
              <a:t>第一</a:t>
            </a:r>
            <a:r>
              <a:rPr lang="zh-CN" altLang="en-US" sz="1600" dirty="0" smtClean="0">
                <a:solidFill>
                  <a:schemeClr val="tx2"/>
                </a:solidFill>
                <a:latin typeface="Times New Roman" panose="02020603050405020304" pitchFamily="18" charset="0"/>
                <a:ea typeface="黑体" panose="02010609060101010101" pitchFamily="49" charset="-122"/>
              </a:rPr>
              <a:t>个字节块</a:t>
            </a:r>
            <a:endParaRPr lang="en-US" altLang="zh-CN" sz="1600" dirty="0" smtClean="0">
              <a:solidFill>
                <a:schemeClr val="tx2"/>
              </a:solidFill>
              <a:latin typeface="Times New Roman" panose="02020603050405020304" pitchFamily="18" charset="0"/>
              <a:ea typeface="黑体" panose="02010609060101010101" pitchFamily="49" charset="-122"/>
            </a:endParaRPr>
          </a:p>
          <a:p>
            <a:pPr algn="ctr"/>
            <a:r>
              <a:rPr lang="zh-CN" altLang="en-US" sz="1600" dirty="0" smtClean="0">
                <a:solidFill>
                  <a:schemeClr val="tx2"/>
                </a:solidFill>
                <a:latin typeface="Times New Roman" panose="02020603050405020304" pitchFamily="18" charset="0"/>
                <a:ea typeface="黑体" panose="02010609060101010101" pitchFamily="49" charset="-122"/>
              </a:rPr>
              <a:t>（可能多个数据段组成）</a:t>
            </a:r>
            <a:endParaRPr lang="zh-CN" altLang="en-US" sz="1600" dirty="0">
              <a:solidFill>
                <a:schemeClr val="tx2"/>
              </a:solidFill>
              <a:latin typeface="Times New Roman" panose="02020603050405020304" pitchFamily="18" charset="0"/>
              <a:ea typeface="黑体" panose="02010609060101010101" pitchFamily="49" charset="-122"/>
            </a:endParaRPr>
          </a:p>
        </p:txBody>
      </p:sp>
      <p:sp>
        <p:nvSpPr>
          <p:cNvPr id="30" name="Text Box 25"/>
          <p:cNvSpPr txBox="1">
            <a:spLocks noChangeArrowheads="1"/>
          </p:cNvSpPr>
          <p:nvPr/>
        </p:nvSpPr>
        <p:spPr bwMode="auto">
          <a:xfrm>
            <a:off x="6010335" y="2184619"/>
            <a:ext cx="2441694"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dirty="0">
                <a:solidFill>
                  <a:schemeClr val="tx2"/>
                </a:solidFill>
                <a:latin typeface="Times New Roman" panose="02020603050405020304" pitchFamily="18" charset="0"/>
                <a:ea typeface="黑体" panose="02010609060101010101" pitchFamily="49" charset="-122"/>
              </a:rPr>
              <a:t>第二</a:t>
            </a:r>
            <a:r>
              <a:rPr lang="zh-CN" altLang="en-US" sz="1600" dirty="0" smtClean="0">
                <a:solidFill>
                  <a:schemeClr val="tx2"/>
                </a:solidFill>
                <a:latin typeface="Times New Roman" panose="02020603050405020304" pitchFamily="18" charset="0"/>
                <a:ea typeface="黑体" panose="02010609060101010101" pitchFamily="49" charset="-122"/>
              </a:rPr>
              <a:t>个字节块</a:t>
            </a:r>
            <a:endParaRPr lang="en-US" altLang="zh-CN" sz="1600" dirty="0" smtClean="0">
              <a:solidFill>
                <a:schemeClr val="tx2"/>
              </a:solidFill>
              <a:latin typeface="Times New Roman" panose="02020603050405020304" pitchFamily="18" charset="0"/>
              <a:ea typeface="黑体" panose="02010609060101010101" pitchFamily="49" charset="-122"/>
            </a:endParaRPr>
          </a:p>
          <a:p>
            <a:pPr algn="ctr"/>
            <a:r>
              <a:rPr lang="zh-CN" altLang="en-US" sz="1600" dirty="0" smtClean="0">
                <a:solidFill>
                  <a:schemeClr val="tx2"/>
                </a:solidFill>
                <a:latin typeface="Times New Roman" panose="02020603050405020304" pitchFamily="18" charset="0"/>
                <a:ea typeface="黑体" panose="02010609060101010101" pitchFamily="49" charset="-122"/>
              </a:rPr>
              <a:t>（可能多个数据段组成）</a:t>
            </a:r>
            <a:endParaRPr lang="zh-CN" altLang="en-US" sz="1600" dirty="0">
              <a:solidFill>
                <a:schemeClr val="tx2"/>
              </a:solidFill>
              <a:latin typeface="Times New Roman" panose="02020603050405020304" pitchFamily="18" charset="0"/>
              <a:ea typeface="黑体" panose="02010609060101010101" pitchFamily="49" charset="-122"/>
            </a:endParaRPr>
          </a:p>
        </p:txBody>
      </p:sp>
      <p:sp>
        <p:nvSpPr>
          <p:cNvPr id="31" name="Text Box 30"/>
          <p:cNvSpPr txBox="1">
            <a:spLocks noChangeArrowheads="1"/>
          </p:cNvSpPr>
          <p:nvPr/>
        </p:nvSpPr>
        <p:spPr bwMode="auto">
          <a:xfrm>
            <a:off x="403225" y="4098925"/>
            <a:ext cx="8426450" cy="2292350"/>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zh-CN" sz="2400" dirty="0">
                <a:solidFill>
                  <a:schemeClr val="tx2"/>
                </a:solidFill>
                <a:latin typeface="Arial" panose="020B0604020202020204" pitchFamily="34" charset="0"/>
                <a:ea typeface="黑体" panose="02010609060101010101" pitchFamily="49" charset="-122"/>
              </a:rPr>
              <a:t>  </a:t>
            </a:r>
            <a:r>
              <a:rPr lang="zh-CN" altLang="en-US" sz="2400" dirty="0">
                <a:solidFill>
                  <a:schemeClr val="tx2"/>
                </a:solidFill>
                <a:latin typeface="Arial" panose="020B0604020202020204" pitchFamily="34" charset="0"/>
                <a:ea typeface="黑体" panose="02010609060101010101" pitchFamily="49" charset="-122"/>
              </a:rPr>
              <a:t>和前后字节不连续的每一个字节块都有两个边界：</a:t>
            </a:r>
          </a:p>
          <a:p>
            <a:r>
              <a:rPr lang="zh-CN" altLang="en-US" sz="2400" dirty="0">
                <a:solidFill>
                  <a:schemeClr val="tx2"/>
                </a:solidFill>
                <a:latin typeface="Arial" panose="020B0604020202020204" pitchFamily="34" charset="0"/>
                <a:ea typeface="黑体" panose="02010609060101010101" pitchFamily="49" charset="-122"/>
              </a:rPr>
              <a:t>   左边界和右边界。图中用四个指针标记这些边界。</a:t>
            </a:r>
          </a:p>
          <a:p>
            <a:pPr>
              <a:buFontTx/>
              <a:buChar char="•"/>
            </a:pPr>
            <a:r>
              <a:rPr lang="zh-CN" altLang="en-US" sz="2400" dirty="0">
                <a:solidFill>
                  <a:schemeClr val="tx2"/>
                </a:solidFill>
                <a:latin typeface="Arial" panose="020B0604020202020204" pitchFamily="34" charset="0"/>
                <a:ea typeface="黑体" panose="02010609060101010101" pitchFamily="49" charset="-122"/>
              </a:rPr>
              <a:t>  第一个字节块的左边界 </a:t>
            </a:r>
            <a:r>
              <a:rPr lang="en-US" altLang="zh-CN" sz="2400" dirty="0">
                <a:solidFill>
                  <a:schemeClr val="tx2"/>
                </a:solidFill>
                <a:latin typeface="Arial" panose="020B0604020202020204" pitchFamily="34" charset="0"/>
                <a:ea typeface="黑体" panose="02010609060101010101" pitchFamily="49" charset="-122"/>
              </a:rPr>
              <a:t>L</a:t>
            </a:r>
            <a:r>
              <a:rPr lang="en-US" altLang="zh-CN" sz="2400" baseline="-25000" dirty="0">
                <a:solidFill>
                  <a:schemeClr val="tx2"/>
                </a:solidFill>
                <a:latin typeface="Arial" panose="020B0604020202020204" pitchFamily="34" charset="0"/>
                <a:ea typeface="黑体" panose="02010609060101010101" pitchFamily="49" charset="-122"/>
              </a:rPr>
              <a:t>1</a:t>
            </a:r>
            <a:r>
              <a:rPr lang="en-US" altLang="zh-CN" sz="2400" dirty="0">
                <a:solidFill>
                  <a:schemeClr val="tx2"/>
                </a:solidFill>
                <a:latin typeface="Arial" panose="020B0604020202020204" pitchFamily="34" charset="0"/>
                <a:ea typeface="黑体" panose="02010609060101010101" pitchFamily="49" charset="-122"/>
              </a:rPr>
              <a:t> = 1501</a:t>
            </a:r>
            <a:r>
              <a:rPr lang="zh-CN" altLang="en-US" sz="2400" dirty="0">
                <a:solidFill>
                  <a:schemeClr val="tx2"/>
                </a:solidFill>
                <a:latin typeface="Arial" panose="020B0604020202020204" pitchFamily="34" charset="0"/>
                <a:ea typeface="黑体" panose="02010609060101010101" pitchFamily="49" charset="-122"/>
              </a:rPr>
              <a:t>，但右边界 </a:t>
            </a:r>
            <a:r>
              <a:rPr lang="en-US" altLang="zh-CN" sz="2400" dirty="0">
                <a:solidFill>
                  <a:schemeClr val="tx2"/>
                </a:solidFill>
                <a:latin typeface="Arial" panose="020B0604020202020204" pitchFamily="34" charset="0"/>
                <a:ea typeface="黑体" panose="02010609060101010101" pitchFamily="49" charset="-122"/>
              </a:rPr>
              <a:t>R</a:t>
            </a:r>
            <a:r>
              <a:rPr lang="en-US" altLang="zh-CN" sz="2400" baseline="-25000" dirty="0">
                <a:solidFill>
                  <a:schemeClr val="tx2"/>
                </a:solidFill>
                <a:latin typeface="Arial" panose="020B0604020202020204" pitchFamily="34" charset="0"/>
                <a:ea typeface="黑体" panose="02010609060101010101" pitchFamily="49" charset="-122"/>
              </a:rPr>
              <a:t>1</a:t>
            </a:r>
            <a:r>
              <a:rPr lang="en-US" altLang="zh-CN" sz="2400" dirty="0">
                <a:solidFill>
                  <a:schemeClr val="tx2"/>
                </a:solidFill>
                <a:latin typeface="Arial" panose="020B0604020202020204" pitchFamily="34" charset="0"/>
                <a:ea typeface="黑体" panose="02010609060101010101" pitchFamily="49" charset="-122"/>
              </a:rPr>
              <a:t> = 3001</a:t>
            </a:r>
            <a:r>
              <a:rPr lang="zh-CN" altLang="en-US" sz="2400" dirty="0">
                <a:solidFill>
                  <a:schemeClr val="tx2"/>
                </a:solidFill>
                <a:latin typeface="Arial" panose="020B0604020202020204" pitchFamily="34" charset="0"/>
                <a:ea typeface="黑体" panose="02010609060101010101" pitchFamily="49" charset="-122"/>
              </a:rPr>
              <a:t>。</a:t>
            </a:r>
          </a:p>
          <a:p>
            <a:pPr>
              <a:buFontTx/>
              <a:buChar char="•"/>
            </a:pPr>
            <a:r>
              <a:rPr lang="zh-CN" altLang="en-US" sz="2400" dirty="0">
                <a:solidFill>
                  <a:schemeClr val="tx2"/>
                </a:solidFill>
                <a:latin typeface="Arial" panose="020B0604020202020204" pitchFamily="34" charset="0"/>
                <a:ea typeface="黑体" panose="02010609060101010101" pitchFamily="49" charset="-122"/>
              </a:rPr>
              <a:t>  左边界指出字节块的第一个字节的序号，但右边界减 </a:t>
            </a:r>
            <a:r>
              <a:rPr lang="en-US" altLang="zh-CN" sz="2400" dirty="0">
                <a:solidFill>
                  <a:schemeClr val="tx2"/>
                </a:solidFill>
                <a:latin typeface="Arial" panose="020B0604020202020204" pitchFamily="34" charset="0"/>
                <a:ea typeface="黑体" panose="02010609060101010101" pitchFamily="49" charset="-122"/>
              </a:rPr>
              <a:t>1 </a:t>
            </a:r>
            <a:r>
              <a:rPr lang="zh-CN" altLang="en-US" sz="2400" dirty="0">
                <a:solidFill>
                  <a:schemeClr val="tx2"/>
                </a:solidFill>
                <a:latin typeface="Arial" panose="020B0604020202020204" pitchFamily="34" charset="0"/>
                <a:ea typeface="黑体" panose="02010609060101010101" pitchFamily="49" charset="-122"/>
              </a:rPr>
              <a:t>才是</a:t>
            </a:r>
          </a:p>
          <a:p>
            <a:r>
              <a:rPr lang="zh-CN" altLang="en-US" sz="2400" dirty="0">
                <a:solidFill>
                  <a:schemeClr val="tx2"/>
                </a:solidFill>
                <a:latin typeface="Arial" panose="020B0604020202020204" pitchFamily="34" charset="0"/>
                <a:ea typeface="黑体" panose="02010609060101010101" pitchFamily="49" charset="-122"/>
              </a:rPr>
              <a:t>    字节块中的最后一个序号。</a:t>
            </a:r>
          </a:p>
          <a:p>
            <a:pPr>
              <a:buFontTx/>
              <a:buChar char="•"/>
            </a:pPr>
            <a:r>
              <a:rPr lang="zh-CN" altLang="en-US" sz="2400" dirty="0">
                <a:solidFill>
                  <a:schemeClr val="tx2"/>
                </a:solidFill>
                <a:latin typeface="Arial" panose="020B0604020202020204" pitchFamily="34" charset="0"/>
                <a:ea typeface="黑体" panose="02010609060101010101" pitchFamily="49" charset="-122"/>
              </a:rPr>
              <a:t>  第二个字节块的左边界 </a:t>
            </a:r>
            <a:r>
              <a:rPr lang="en-US" altLang="zh-CN" sz="2400" dirty="0">
                <a:solidFill>
                  <a:schemeClr val="tx2"/>
                </a:solidFill>
                <a:latin typeface="Arial" panose="020B0604020202020204" pitchFamily="34" charset="0"/>
                <a:ea typeface="黑体" panose="02010609060101010101" pitchFamily="49" charset="-122"/>
              </a:rPr>
              <a:t>L</a:t>
            </a:r>
            <a:r>
              <a:rPr lang="en-US" altLang="zh-CN" sz="2400" baseline="-25000" dirty="0">
                <a:solidFill>
                  <a:schemeClr val="tx2"/>
                </a:solidFill>
                <a:latin typeface="Arial" panose="020B0604020202020204" pitchFamily="34" charset="0"/>
                <a:ea typeface="黑体" panose="02010609060101010101" pitchFamily="49" charset="-122"/>
              </a:rPr>
              <a:t>2</a:t>
            </a:r>
            <a:r>
              <a:rPr lang="en-US" altLang="zh-CN" sz="2400" dirty="0">
                <a:solidFill>
                  <a:schemeClr val="tx2"/>
                </a:solidFill>
                <a:latin typeface="Arial" panose="020B0604020202020204" pitchFamily="34" charset="0"/>
                <a:ea typeface="黑体" panose="02010609060101010101" pitchFamily="49" charset="-122"/>
              </a:rPr>
              <a:t> = 3501</a:t>
            </a:r>
            <a:r>
              <a:rPr lang="zh-CN" altLang="en-US" sz="2400" dirty="0">
                <a:solidFill>
                  <a:schemeClr val="tx2"/>
                </a:solidFill>
                <a:latin typeface="Arial" panose="020B0604020202020204" pitchFamily="34" charset="0"/>
                <a:ea typeface="黑体" panose="02010609060101010101" pitchFamily="49" charset="-122"/>
              </a:rPr>
              <a:t>，而右边界 </a:t>
            </a:r>
            <a:r>
              <a:rPr lang="en-US" altLang="zh-CN" sz="2400" dirty="0">
                <a:solidFill>
                  <a:schemeClr val="tx2"/>
                </a:solidFill>
                <a:latin typeface="Arial" panose="020B0604020202020204" pitchFamily="34" charset="0"/>
                <a:ea typeface="黑体" panose="02010609060101010101" pitchFamily="49" charset="-122"/>
              </a:rPr>
              <a:t>R</a:t>
            </a:r>
            <a:r>
              <a:rPr lang="en-US" altLang="zh-CN" sz="2400" baseline="-25000" dirty="0">
                <a:solidFill>
                  <a:schemeClr val="tx2"/>
                </a:solidFill>
                <a:latin typeface="Arial" panose="020B0604020202020204" pitchFamily="34" charset="0"/>
                <a:ea typeface="黑体" panose="02010609060101010101" pitchFamily="49" charset="-122"/>
              </a:rPr>
              <a:t>2</a:t>
            </a:r>
            <a:r>
              <a:rPr lang="en-US" altLang="zh-CN" sz="2400" dirty="0">
                <a:solidFill>
                  <a:schemeClr val="tx2"/>
                </a:solidFill>
                <a:latin typeface="Arial" panose="020B0604020202020204" pitchFamily="34" charset="0"/>
                <a:ea typeface="黑体" panose="02010609060101010101" pitchFamily="49" charset="-122"/>
              </a:rPr>
              <a:t> = 4501</a:t>
            </a:r>
            <a:r>
              <a:rPr lang="zh-CN" altLang="en-US" sz="2400" dirty="0">
                <a:solidFill>
                  <a:schemeClr val="tx2"/>
                </a:solidFill>
                <a:latin typeface="Arial" panose="020B0604020202020204" pitchFamily="34" charset="0"/>
                <a:ea typeface="黑体" panose="02010609060101010101" pitchFamily="49" charset="-122"/>
              </a:rPr>
              <a:t>。 </a:t>
            </a:r>
          </a:p>
        </p:txBody>
      </p:sp>
    </p:spTree>
    <p:extLst>
      <p:ext uri="{BB962C8B-B14F-4D97-AF65-F5344CB8AC3E}">
        <p14:creationId xmlns:p14="http://schemas.microsoft.com/office/powerpoint/2010/main" val="577480648"/>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0A0D8BC-5C6B-42B7-B4BB-F8DA1D2E585D}" type="slidenum">
              <a:rPr kumimoji="0" lang="zh-CN" altLang="en-US" sz="1400"/>
              <a:pPr eaLnBrk="1" hangingPunct="1"/>
              <a:t>63</a:t>
            </a:fld>
            <a:endParaRPr kumimoji="0" lang="en-US" altLang="zh-CN" sz="1400"/>
          </a:p>
        </p:txBody>
      </p:sp>
      <p:sp>
        <p:nvSpPr>
          <p:cNvPr id="73731" name="Rectangle 4"/>
          <p:cNvSpPr>
            <a:spLocks noGrp="1" noChangeArrowheads="1"/>
          </p:cNvSpPr>
          <p:nvPr>
            <p:ph type="title"/>
          </p:nvPr>
        </p:nvSpPr>
        <p:spPr/>
        <p:txBody>
          <a:bodyPr>
            <a:normAutofit/>
          </a:bodyPr>
          <a:lstStyle/>
          <a:p>
            <a:pPr eaLnBrk="1" hangingPunct="1"/>
            <a:r>
              <a:rPr lang="en-US" altLang="zh-CN" sz="4000" b="1" dirty="0" smtClean="0"/>
              <a:t>SACK</a:t>
            </a:r>
            <a:r>
              <a:rPr lang="zh-CN" altLang="en-US" sz="4000" b="1" dirty="0" smtClean="0"/>
              <a:t>选项：</a:t>
            </a:r>
            <a:r>
              <a:rPr lang="en-US" altLang="zh-CN" sz="4000" b="1" dirty="0" smtClean="0"/>
              <a:t>RFC 2018</a:t>
            </a:r>
            <a:endParaRPr lang="en-US" altLang="zh-CN" sz="3200" b="1" dirty="0" smtClean="0"/>
          </a:p>
        </p:txBody>
      </p:sp>
      <p:sp>
        <p:nvSpPr>
          <p:cNvPr id="73732" name="Rectangle 5"/>
          <p:cNvSpPr>
            <a:spLocks noGrp="1" noChangeArrowheads="1"/>
          </p:cNvSpPr>
          <p:nvPr>
            <p:ph type="body" idx="1"/>
          </p:nvPr>
        </p:nvSpPr>
        <p:spPr>
          <a:xfrm>
            <a:off x="899592" y="2017713"/>
            <a:ext cx="7772400" cy="4507631"/>
          </a:xfrm>
        </p:spPr>
        <p:txBody>
          <a:bodyPr>
            <a:normAutofit lnSpcReduction="10000"/>
          </a:bodyPr>
          <a:lstStyle/>
          <a:p>
            <a:r>
              <a:rPr lang="zh-CN" altLang="en-US" sz="2400" b="1" dirty="0"/>
              <a:t>如果要使用选择确认，那么在建立 </a:t>
            </a:r>
            <a:r>
              <a:rPr lang="en-US" altLang="zh-CN" sz="2400" b="1" dirty="0"/>
              <a:t>TCP </a:t>
            </a:r>
            <a:r>
              <a:rPr lang="zh-CN" altLang="en-US" sz="2400" b="1" dirty="0"/>
              <a:t>连接时，就要在 </a:t>
            </a:r>
            <a:r>
              <a:rPr lang="en-US" altLang="zh-CN" sz="2400" b="1" dirty="0"/>
              <a:t>TCP </a:t>
            </a:r>
            <a:r>
              <a:rPr lang="zh-CN" altLang="en-US" sz="2400" b="1" dirty="0"/>
              <a:t>头标</a:t>
            </a:r>
            <a:r>
              <a:rPr lang="zh-CN" altLang="en-US" sz="2400" b="1" dirty="0" smtClean="0"/>
              <a:t>的</a:t>
            </a:r>
            <a:r>
              <a:rPr lang="zh-CN" altLang="en-US" sz="2400" b="1" dirty="0"/>
              <a:t>选项中加上“允许 </a:t>
            </a:r>
            <a:r>
              <a:rPr lang="en-US" altLang="zh-CN" sz="2400" b="1" dirty="0" smtClean="0"/>
              <a:t>SACK</a:t>
            </a:r>
            <a:r>
              <a:rPr lang="zh-CN" altLang="en-US" sz="2400" b="1" dirty="0" smtClean="0"/>
              <a:t>”的</a:t>
            </a:r>
            <a:r>
              <a:rPr lang="zh-CN" altLang="en-US" sz="2400" b="1" dirty="0"/>
              <a:t>选项，而双方必须都事先商定</a:t>
            </a:r>
            <a:r>
              <a:rPr lang="zh-CN" altLang="en-US" sz="2400" b="1" dirty="0" smtClean="0"/>
              <a:t>好</a:t>
            </a:r>
            <a:endParaRPr lang="zh-CN" altLang="en-US" sz="2400" b="1" dirty="0"/>
          </a:p>
          <a:p>
            <a:r>
              <a:rPr lang="zh-CN" altLang="en-US" sz="2400" b="1" dirty="0"/>
              <a:t>如果</a:t>
            </a:r>
            <a:r>
              <a:rPr lang="zh-CN" altLang="en-US" sz="2400" b="1" dirty="0" smtClean="0"/>
              <a:t>使用选择确认，那么原来头标中的“确认号域”的用法仍然不变。只是以后在 </a:t>
            </a:r>
            <a:r>
              <a:rPr lang="en-US" altLang="zh-CN" sz="2400" b="1" dirty="0" smtClean="0"/>
              <a:t>TCP </a:t>
            </a:r>
            <a:r>
              <a:rPr lang="zh-CN" altLang="en-US" sz="2400" b="1" dirty="0" smtClean="0"/>
              <a:t>数据段的头标中都增加了 </a:t>
            </a:r>
            <a:r>
              <a:rPr lang="en-US" altLang="zh-CN" sz="2400" b="1" dirty="0" smtClean="0"/>
              <a:t>SACK </a:t>
            </a:r>
            <a:r>
              <a:rPr lang="zh-CN" altLang="en-US" sz="2400" b="1" dirty="0" smtClean="0"/>
              <a:t>选项，以便</a:t>
            </a:r>
            <a:r>
              <a:rPr lang="zh-CN" altLang="en-US" sz="2400" b="1" dirty="0"/>
              <a:t>报告收到的不连续的字节块的</a:t>
            </a:r>
            <a:r>
              <a:rPr lang="zh-CN" altLang="en-US" sz="2400" b="1" dirty="0" smtClean="0"/>
              <a:t>边界</a:t>
            </a:r>
            <a:endParaRPr lang="zh-CN" altLang="en-US" sz="2400" b="1" dirty="0"/>
          </a:p>
          <a:p>
            <a:r>
              <a:rPr lang="zh-CN" altLang="en-US" sz="2400" b="1" dirty="0" smtClean="0"/>
              <a:t>由于</a:t>
            </a:r>
            <a:r>
              <a:rPr lang="zh-CN" altLang="en-US" sz="2400" b="1" dirty="0"/>
              <a:t>头标</a:t>
            </a:r>
            <a:r>
              <a:rPr lang="zh-CN" altLang="en-US" sz="2400" b="1" dirty="0" smtClean="0"/>
              <a:t>选项</a:t>
            </a:r>
            <a:r>
              <a:rPr lang="zh-CN" altLang="en-US" sz="2400" b="1" dirty="0"/>
              <a:t>的长度最多只有 </a:t>
            </a:r>
            <a:r>
              <a:rPr lang="en-US" altLang="zh-CN" sz="2400" b="1" dirty="0"/>
              <a:t>40 </a:t>
            </a:r>
            <a:r>
              <a:rPr lang="zh-CN" altLang="en-US" sz="2400" b="1" dirty="0"/>
              <a:t>字节</a:t>
            </a:r>
            <a:r>
              <a:rPr lang="zh-CN" altLang="en-US" sz="2400" b="1" dirty="0" smtClean="0"/>
              <a:t>，减去</a:t>
            </a:r>
            <a:r>
              <a:rPr lang="en-US" altLang="zh-CN" sz="2400" b="1" dirty="0" smtClean="0"/>
              <a:t>2</a:t>
            </a:r>
            <a:r>
              <a:rPr lang="zh-CN" altLang="en-US" sz="2400" b="1" dirty="0" smtClean="0"/>
              <a:t>字节的“允许</a:t>
            </a:r>
            <a:r>
              <a:rPr lang="en-US" altLang="zh-CN" sz="2400" b="1" dirty="0" smtClean="0"/>
              <a:t>SACK</a:t>
            </a:r>
            <a:r>
              <a:rPr lang="zh-CN" altLang="en-US" sz="2400" b="1" dirty="0" smtClean="0"/>
              <a:t>”选项，指明</a:t>
            </a:r>
            <a:r>
              <a:rPr lang="zh-CN" altLang="en-US" sz="2400" b="1" dirty="0"/>
              <a:t>一个边界就要用掉 </a:t>
            </a:r>
            <a:r>
              <a:rPr lang="en-US" altLang="zh-CN" sz="2400" b="1" dirty="0"/>
              <a:t>4 </a:t>
            </a:r>
            <a:r>
              <a:rPr lang="zh-CN" altLang="en-US" sz="2400" b="1" dirty="0"/>
              <a:t>字节</a:t>
            </a:r>
            <a:r>
              <a:rPr lang="zh-CN" altLang="en-US" sz="2400" b="1" dirty="0" smtClean="0"/>
              <a:t>，因此</a:t>
            </a:r>
            <a:r>
              <a:rPr lang="zh-CN" altLang="en-US" sz="2400" b="1" dirty="0"/>
              <a:t>在选项中最多只能指明 </a:t>
            </a:r>
            <a:r>
              <a:rPr lang="en-US" altLang="zh-CN" sz="2400" b="1" dirty="0"/>
              <a:t>4 </a:t>
            </a:r>
            <a:r>
              <a:rPr lang="zh-CN" altLang="en-US" sz="2400" b="1" dirty="0"/>
              <a:t>个字节块的边界</a:t>
            </a:r>
            <a:r>
              <a:rPr lang="zh-CN" altLang="en-US" sz="2400" b="1" dirty="0" smtClean="0"/>
              <a:t>信息</a:t>
            </a:r>
            <a:endParaRPr lang="en-US" altLang="zh-CN" sz="2400" b="1" dirty="0" smtClean="0"/>
          </a:p>
          <a:p>
            <a:pPr lvl="1"/>
            <a:r>
              <a:rPr lang="zh-CN" altLang="en-US" sz="2000" b="1" dirty="0"/>
              <a:t>一般</a:t>
            </a:r>
            <a:r>
              <a:rPr lang="en-US" altLang="zh-CN" sz="2000" b="1" dirty="0" smtClean="0"/>
              <a:t>SACK</a:t>
            </a:r>
            <a:r>
              <a:rPr lang="zh-CN" altLang="en-US" sz="2000" b="1" dirty="0" smtClean="0"/>
              <a:t>选项和</a:t>
            </a:r>
            <a:r>
              <a:rPr lang="en-US" altLang="zh-CN" sz="2000" b="1" dirty="0" smtClean="0"/>
              <a:t>Time Stamp</a:t>
            </a:r>
            <a:r>
              <a:rPr lang="zh-CN" altLang="en-US" sz="2000" b="1" dirty="0" smtClean="0"/>
              <a:t>选项（</a:t>
            </a:r>
            <a:r>
              <a:rPr lang="en-US" altLang="zh-CN" sz="2000" b="1" dirty="0" smtClean="0"/>
              <a:t>10</a:t>
            </a:r>
            <a:r>
              <a:rPr lang="zh-CN" altLang="en-US" sz="2000" b="1" dirty="0" smtClean="0"/>
              <a:t>字节）一起使用，在这种情况下能够支持的最大不连续字节块数量（</a:t>
            </a:r>
            <a:r>
              <a:rPr lang="en-US" altLang="zh-CN" sz="2000" b="1" dirty="0" smtClean="0"/>
              <a:t>40-12</a:t>
            </a:r>
            <a:r>
              <a:rPr lang="zh-CN" altLang="en-US" sz="2000" b="1" dirty="0" smtClean="0"/>
              <a:t>）</a:t>
            </a:r>
            <a:r>
              <a:rPr lang="en-US" altLang="zh-CN" sz="2000" b="1" dirty="0" smtClean="0"/>
              <a:t>/8=3</a:t>
            </a:r>
            <a:r>
              <a:rPr lang="zh-CN" altLang="en-US" sz="2000" b="1" dirty="0" smtClean="0"/>
              <a:t>。</a:t>
            </a:r>
            <a:endParaRPr lang="zh-CN" altLang="en-GB" sz="2000" b="1" dirty="0" smtClean="0"/>
          </a:p>
        </p:txBody>
      </p:sp>
    </p:spTree>
    <p:extLst>
      <p:ext uri="{BB962C8B-B14F-4D97-AF65-F5344CB8AC3E}">
        <p14:creationId xmlns:p14="http://schemas.microsoft.com/office/powerpoint/2010/main" val="399712281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p:txBody>
          <a:bodyPr/>
          <a:lstStyle/>
          <a:p>
            <a:r>
              <a:rPr lang="en-US" altLang="zh-CN" sz="4000" b="1" smtClean="0"/>
              <a:t>TCP</a:t>
            </a:r>
            <a:r>
              <a:rPr lang="zh-CN" altLang="en-US" sz="4000" b="1" smtClean="0"/>
              <a:t>拥塞控制</a:t>
            </a:r>
            <a:endParaRPr lang="en-US" altLang="zh-CN" sz="4000" b="1"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AEED0780-E70A-4370-8A73-DD06CE6DA710}" type="slidenum">
              <a:rPr kumimoji="0" lang="zh-CN" altLang="en-US" sz="1400"/>
              <a:pPr eaLnBrk="1" hangingPunct="1"/>
              <a:t>65</a:t>
            </a:fld>
            <a:endParaRPr kumimoji="0" lang="en-US" altLang="zh-CN" sz="1400"/>
          </a:p>
        </p:txBody>
      </p:sp>
      <p:sp>
        <p:nvSpPr>
          <p:cNvPr id="75779" name="Rectangle 2"/>
          <p:cNvSpPr>
            <a:spLocks noGrp="1" noChangeArrowheads="1"/>
          </p:cNvSpPr>
          <p:nvPr>
            <p:ph type="title"/>
          </p:nvPr>
        </p:nvSpPr>
        <p:spPr/>
        <p:txBody>
          <a:bodyPr/>
          <a:lstStyle/>
          <a:p>
            <a:pPr eaLnBrk="1" hangingPunct="1"/>
            <a:r>
              <a:rPr lang="en-US" altLang="zh-CN" b="1" smtClean="0"/>
              <a:t>TCP</a:t>
            </a:r>
            <a:r>
              <a:rPr lang="zh-CN" altLang="en-US" b="1" smtClean="0"/>
              <a:t>流量控制与拥塞控制</a:t>
            </a:r>
            <a:endParaRPr lang="en-US" altLang="zh-CN" b="1" smtClean="0"/>
          </a:p>
        </p:txBody>
      </p:sp>
      <p:sp>
        <p:nvSpPr>
          <p:cNvPr id="75780" name="Rectangle 3"/>
          <p:cNvSpPr>
            <a:spLocks noGrp="1" noChangeArrowheads="1"/>
          </p:cNvSpPr>
          <p:nvPr>
            <p:ph type="body" idx="1"/>
          </p:nvPr>
        </p:nvSpPr>
        <p:spPr/>
        <p:txBody>
          <a:bodyPr/>
          <a:lstStyle/>
          <a:p>
            <a:pPr eaLnBrk="1" hangingPunct="1"/>
            <a:r>
              <a:rPr lang="zh-CN" altLang="en-US" b="1" smtClean="0"/>
              <a:t>发送端在确定发送数据段的速率时，既要根据接收端的接收能力，又要从全局考虑不要使网络发生拥塞</a:t>
            </a:r>
          </a:p>
          <a:p>
            <a:pPr eaLnBrk="1" hangingPunct="1"/>
            <a:r>
              <a:rPr lang="en-US" altLang="zh-CN" b="1" smtClean="0"/>
              <a:t>TCP</a:t>
            </a:r>
            <a:r>
              <a:rPr lang="zh-CN" altLang="en-US" b="1" smtClean="0"/>
              <a:t>的流量控制防止了发送端过快地传输数据使得接收端来不及处理的情形，但是网络容量有限，这时必须通过拥塞控制来防治网络过载</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CAD7CC6-EED4-46EB-A2BB-9EAD250784B5}" type="slidenum">
              <a:rPr kumimoji="0" lang="en-US" altLang="zh-CN" sz="1400"/>
              <a:pPr eaLnBrk="1" hangingPunct="1"/>
              <a:t>66</a:t>
            </a:fld>
            <a:endParaRPr kumimoji="0" lang="en-US" altLang="zh-CN" sz="1400"/>
          </a:p>
        </p:txBody>
      </p:sp>
      <p:sp>
        <p:nvSpPr>
          <p:cNvPr id="76803" name="Rectangle 2"/>
          <p:cNvSpPr>
            <a:spLocks noGrp="1" noChangeArrowheads="1"/>
          </p:cNvSpPr>
          <p:nvPr>
            <p:ph type="title"/>
          </p:nvPr>
        </p:nvSpPr>
        <p:spPr/>
        <p:txBody>
          <a:bodyPr/>
          <a:lstStyle/>
          <a:p>
            <a:pPr eaLnBrk="1" hangingPunct="1"/>
            <a:r>
              <a:rPr lang="zh-CN" altLang="en-US" smtClean="0"/>
              <a:t>网络拥塞</a:t>
            </a:r>
          </a:p>
        </p:txBody>
      </p:sp>
      <p:sp>
        <p:nvSpPr>
          <p:cNvPr id="76804" name="Rectangle 3"/>
          <p:cNvSpPr>
            <a:spLocks noGrp="1" noChangeArrowheads="1"/>
          </p:cNvSpPr>
          <p:nvPr>
            <p:ph type="body" idx="1"/>
          </p:nvPr>
        </p:nvSpPr>
        <p:spPr>
          <a:xfrm>
            <a:off x="395288" y="2017713"/>
            <a:ext cx="4824412" cy="3643312"/>
          </a:xfrm>
        </p:spPr>
        <p:txBody>
          <a:bodyPr/>
          <a:lstStyle/>
          <a:p>
            <a:pPr eaLnBrk="1" hangingPunct="1">
              <a:lnSpc>
                <a:spcPct val="90000"/>
              </a:lnSpc>
            </a:pPr>
            <a:r>
              <a:rPr lang="zh-CN" altLang="en-US" sz="2400" b="1" smtClean="0"/>
              <a:t>当网络中出现太多的分组，超过路由器的处理能力时，就会产生网络拥塞拥塞（</a:t>
            </a:r>
            <a:r>
              <a:rPr lang="en-US" altLang="zh-CN" sz="2400" b="1" smtClean="0"/>
              <a:t>Congestion</a:t>
            </a:r>
            <a:r>
              <a:rPr lang="zh-CN" altLang="en-US" sz="2400" b="1" smtClean="0"/>
              <a:t>）</a:t>
            </a:r>
          </a:p>
          <a:p>
            <a:pPr lvl="1" eaLnBrk="1" hangingPunct="1">
              <a:lnSpc>
                <a:spcPct val="90000"/>
              </a:lnSpc>
            </a:pPr>
            <a:r>
              <a:rPr lang="zh-CN" altLang="en-US" sz="2000" b="1" smtClean="0"/>
              <a:t>输出带宽、存储、处理器受限</a:t>
            </a:r>
          </a:p>
          <a:p>
            <a:pPr lvl="1" eaLnBrk="1" hangingPunct="1">
              <a:lnSpc>
                <a:spcPct val="90000"/>
              </a:lnSpc>
            </a:pPr>
            <a:r>
              <a:rPr lang="zh-CN" altLang="en-US" sz="2000" b="1" smtClean="0"/>
              <a:t>业务负载分布不均衡</a:t>
            </a:r>
          </a:p>
          <a:p>
            <a:pPr eaLnBrk="1" hangingPunct="1">
              <a:lnSpc>
                <a:spcPct val="90000"/>
              </a:lnSpc>
            </a:pPr>
            <a:r>
              <a:rPr lang="zh-CN" altLang="en-US" sz="2400" b="1" smtClean="0"/>
              <a:t>网络拥塞会导致性能下降</a:t>
            </a:r>
          </a:p>
          <a:p>
            <a:pPr lvl="1" eaLnBrk="1" hangingPunct="1">
              <a:lnSpc>
                <a:spcPct val="90000"/>
              </a:lnSpc>
            </a:pPr>
            <a:r>
              <a:rPr lang="zh-CN" altLang="en-US" sz="2000" b="1" smtClean="0"/>
              <a:t>分组在路由器上的排队延迟和丢弃概率增大</a:t>
            </a:r>
            <a:br>
              <a:rPr lang="zh-CN" altLang="en-US" sz="2000" b="1" smtClean="0"/>
            </a:br>
            <a:r>
              <a:rPr lang="zh-CN" altLang="en-US" sz="2000" b="1" smtClean="0">
                <a:sym typeface="Wingdings" panose="05000000000000000000" pitchFamily="2" charset="2"/>
              </a:rPr>
              <a:t></a:t>
            </a:r>
            <a:r>
              <a:rPr lang="zh-CN" altLang="en-US" sz="2000" b="1" smtClean="0"/>
              <a:t>源主机大量重传分组</a:t>
            </a:r>
          </a:p>
          <a:p>
            <a:pPr lvl="1" eaLnBrk="1" hangingPunct="1">
              <a:lnSpc>
                <a:spcPct val="90000"/>
              </a:lnSpc>
              <a:buFont typeface="Wingdings" panose="05000000000000000000" pitchFamily="2" charset="2"/>
              <a:buNone/>
            </a:pPr>
            <a:r>
              <a:rPr lang="zh-CN" altLang="en-US" sz="2000" b="1" smtClean="0"/>
              <a:t>   </a:t>
            </a:r>
            <a:r>
              <a:rPr lang="zh-CN" altLang="en-US" sz="2000" b="1" smtClean="0">
                <a:sym typeface="Wingdings" panose="05000000000000000000" pitchFamily="2" charset="2"/>
              </a:rPr>
              <a:t>网络有效吞吐量下降（</a:t>
            </a:r>
            <a:r>
              <a:rPr lang="en-US" altLang="zh-CN" sz="2000" b="1" smtClean="0">
                <a:sym typeface="Wingdings" panose="05000000000000000000" pitchFamily="2" charset="2"/>
              </a:rPr>
              <a:t>Good Throughput</a:t>
            </a:r>
            <a:r>
              <a:rPr lang="zh-CN" altLang="en-US" sz="2000" b="1" smtClean="0">
                <a:sym typeface="Wingdings" panose="05000000000000000000" pitchFamily="2" charset="2"/>
              </a:rPr>
              <a:t>）</a:t>
            </a:r>
            <a:endParaRPr lang="en-US" altLang="zh-CN" sz="2000" b="1" smtClean="0">
              <a:sym typeface="Wingdings" panose="05000000000000000000" pitchFamily="2" charset="2"/>
            </a:endParaRPr>
          </a:p>
        </p:txBody>
      </p:sp>
      <p:grpSp>
        <p:nvGrpSpPr>
          <p:cNvPr id="76805" name="Group 12"/>
          <p:cNvGrpSpPr>
            <a:grpSpLocks/>
          </p:cNvGrpSpPr>
          <p:nvPr/>
        </p:nvGrpSpPr>
        <p:grpSpPr bwMode="auto">
          <a:xfrm>
            <a:off x="5203825" y="2060575"/>
            <a:ext cx="3905250" cy="3328988"/>
            <a:chOff x="3278" y="1298"/>
            <a:chExt cx="2460" cy="2097"/>
          </a:xfrm>
        </p:grpSpPr>
        <p:pic>
          <p:nvPicPr>
            <p:cNvPr id="7680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 y="1298"/>
              <a:ext cx="2404" cy="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Text Box 5"/>
            <p:cNvSpPr txBox="1">
              <a:spLocks noChangeArrowheads="1"/>
            </p:cNvSpPr>
            <p:nvPr/>
          </p:nvSpPr>
          <p:spPr bwMode="auto">
            <a:xfrm rot="-5400000">
              <a:off x="2625" y="1951"/>
              <a:ext cx="1497"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t>Good Throughput</a:t>
              </a:r>
            </a:p>
          </p:txBody>
        </p:sp>
        <p:sp>
          <p:nvSpPr>
            <p:cNvPr id="76811" name="Text Box 7"/>
            <p:cNvSpPr txBox="1">
              <a:spLocks noChangeArrowheads="1"/>
            </p:cNvSpPr>
            <p:nvPr/>
          </p:nvSpPr>
          <p:spPr bwMode="auto">
            <a:xfrm>
              <a:off x="4268" y="3203"/>
              <a:ext cx="1152"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t>Packets Sent</a:t>
              </a:r>
            </a:p>
          </p:txBody>
        </p:sp>
        <p:sp>
          <p:nvSpPr>
            <p:cNvPr id="76812" name="Text Box 8"/>
            <p:cNvSpPr txBox="1">
              <a:spLocks noChangeArrowheads="1"/>
            </p:cNvSpPr>
            <p:nvPr/>
          </p:nvSpPr>
          <p:spPr bwMode="auto">
            <a:xfrm>
              <a:off x="4921" y="1842"/>
              <a:ext cx="72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t>Desirable</a:t>
              </a:r>
            </a:p>
          </p:txBody>
        </p:sp>
        <p:sp>
          <p:nvSpPr>
            <p:cNvPr id="76813" name="Text Box 9"/>
            <p:cNvSpPr txBox="1">
              <a:spLocks noChangeArrowheads="1"/>
            </p:cNvSpPr>
            <p:nvPr/>
          </p:nvSpPr>
          <p:spPr bwMode="auto">
            <a:xfrm>
              <a:off x="4967" y="2240"/>
              <a:ext cx="72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t>Congested</a:t>
              </a:r>
            </a:p>
          </p:txBody>
        </p:sp>
        <p:sp>
          <p:nvSpPr>
            <p:cNvPr id="76814" name="Text Box 10"/>
            <p:cNvSpPr txBox="1">
              <a:spLocks noChangeArrowheads="1"/>
            </p:cNvSpPr>
            <p:nvPr/>
          </p:nvSpPr>
          <p:spPr bwMode="auto">
            <a:xfrm>
              <a:off x="4468" y="1333"/>
              <a:ext cx="72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b="1"/>
                <a:t>Perfect</a:t>
              </a:r>
            </a:p>
          </p:txBody>
        </p:sp>
        <p:sp>
          <p:nvSpPr>
            <p:cNvPr id="76815" name="Text Box 11"/>
            <p:cNvSpPr txBox="1">
              <a:spLocks noChangeArrowheads="1"/>
            </p:cNvSpPr>
            <p:nvPr/>
          </p:nvSpPr>
          <p:spPr bwMode="auto">
            <a:xfrm>
              <a:off x="3515" y="1741"/>
              <a:ext cx="72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200" b="1"/>
                <a:t>Capacity of subnetwork</a:t>
              </a:r>
            </a:p>
          </p:txBody>
        </p:sp>
      </p:grpSp>
      <p:sp>
        <p:nvSpPr>
          <p:cNvPr id="14" name="Rectangle 6"/>
          <p:cNvSpPr>
            <a:spLocks noChangeArrowheads="1"/>
          </p:cNvSpPr>
          <p:nvPr/>
        </p:nvSpPr>
        <p:spPr bwMode="auto">
          <a:xfrm>
            <a:off x="323850" y="5876925"/>
            <a:ext cx="3743325" cy="431800"/>
          </a:xfrm>
          <a:prstGeom prst="rect">
            <a:avLst/>
          </a:prstGeom>
          <a:solidFill>
            <a:srgbClr val="FFFFFF"/>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en-US" altLang="zh-CN" b="1">
                <a:solidFill>
                  <a:srgbClr val="FF0000"/>
                </a:solidFill>
              </a:rPr>
              <a:t>TCP</a:t>
            </a:r>
            <a:r>
              <a:rPr lang="zh-CN" altLang="en-US" b="1">
                <a:solidFill>
                  <a:srgbClr val="FF0000"/>
                </a:solidFill>
              </a:rPr>
              <a:t>如何判断网络拥塞？</a:t>
            </a:r>
          </a:p>
        </p:txBody>
      </p:sp>
      <p:sp>
        <p:nvSpPr>
          <p:cNvPr id="70671" name="AutoShape 15"/>
          <p:cNvSpPr>
            <a:spLocks noChangeArrowheads="1"/>
          </p:cNvSpPr>
          <p:nvPr/>
        </p:nvSpPr>
        <p:spPr bwMode="auto">
          <a:xfrm>
            <a:off x="4140200" y="5876925"/>
            <a:ext cx="720725" cy="360363"/>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70672" name="Rectangle 16"/>
          <p:cNvSpPr>
            <a:spLocks noChangeArrowheads="1"/>
          </p:cNvSpPr>
          <p:nvPr/>
        </p:nvSpPr>
        <p:spPr bwMode="auto">
          <a:xfrm>
            <a:off x="4932363" y="5805488"/>
            <a:ext cx="3995737" cy="576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b="1">
                <a:solidFill>
                  <a:schemeClr val="hlink"/>
                </a:solidFill>
              </a:rPr>
              <a:t>发送端出现数据段超时重传！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0671"/>
                                        </p:tgtEl>
                                        <p:attrNameLst>
                                          <p:attrName>style.visibility</p:attrName>
                                        </p:attrNameLst>
                                      </p:cBhvr>
                                      <p:to>
                                        <p:strVal val="visible"/>
                                      </p:to>
                                    </p:set>
                                    <p:animEffect transition="in" filter="strips(downRight)">
                                      <p:cBhvr>
                                        <p:cTn id="12" dur="500"/>
                                        <p:tgtEl>
                                          <p:spTgt spid="7067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0672"/>
                                        </p:tgtEl>
                                        <p:attrNameLst>
                                          <p:attrName>style.visibility</p:attrName>
                                        </p:attrNameLst>
                                      </p:cBhvr>
                                      <p:to>
                                        <p:strVal val="visible"/>
                                      </p:to>
                                    </p:set>
                                    <p:animEffect transition="in" filter="blinds(horizontal)">
                                      <p:cBhvr>
                                        <p:cTn id="15" dur="500"/>
                                        <p:tgtEl>
                                          <p:spTgt spid="70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0671" grpId="0" animBg="1"/>
      <p:bldP spid="7067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D8D1BBD7-13FC-4F7E-965F-F45C690722FA}" type="slidenum">
              <a:rPr kumimoji="0" lang="zh-CN" altLang="en-US" sz="1400"/>
              <a:pPr eaLnBrk="1" hangingPunct="1"/>
              <a:t>67</a:t>
            </a:fld>
            <a:endParaRPr kumimoji="0" lang="en-US" altLang="zh-CN" sz="1400"/>
          </a:p>
        </p:txBody>
      </p:sp>
      <p:sp>
        <p:nvSpPr>
          <p:cNvPr id="77827" name="Rectangle 2"/>
          <p:cNvSpPr>
            <a:spLocks noGrp="1" noChangeArrowheads="1"/>
          </p:cNvSpPr>
          <p:nvPr>
            <p:ph type="title"/>
          </p:nvPr>
        </p:nvSpPr>
        <p:spPr/>
        <p:txBody>
          <a:bodyPr/>
          <a:lstStyle/>
          <a:p>
            <a:pPr eaLnBrk="1" hangingPunct="1"/>
            <a:r>
              <a:rPr lang="zh-CN" altLang="en-US" b="1" smtClean="0"/>
              <a:t>接收窗口和拥塞窗口</a:t>
            </a:r>
            <a:endParaRPr lang="en-US" altLang="zh-CN" b="1" smtClean="0"/>
          </a:p>
        </p:txBody>
      </p:sp>
      <p:sp>
        <p:nvSpPr>
          <p:cNvPr id="66564" name="Rectangle 3"/>
          <p:cNvSpPr>
            <a:spLocks noGrp="1" noChangeArrowheads="1"/>
          </p:cNvSpPr>
          <p:nvPr>
            <p:ph type="body" idx="1"/>
          </p:nvPr>
        </p:nvSpPr>
        <p:spPr/>
        <p:txBody>
          <a:bodyPr/>
          <a:lstStyle/>
          <a:p>
            <a:pPr eaLnBrk="1" hangingPunct="1">
              <a:lnSpc>
                <a:spcPct val="80000"/>
              </a:lnSpc>
            </a:pPr>
            <a:r>
              <a:rPr lang="zh-CN" altLang="en-US" sz="2800" b="1" smtClean="0"/>
              <a:t>每一个 </a:t>
            </a:r>
            <a:r>
              <a:rPr lang="en-US" altLang="zh-CN" sz="2800" b="1" smtClean="0"/>
              <a:t>TCP </a:t>
            </a:r>
            <a:r>
              <a:rPr lang="zh-CN" altLang="en-US" sz="2800" b="1" smtClean="0"/>
              <a:t>连接需要维护两个窗口</a:t>
            </a:r>
            <a:endParaRPr lang="en-US" altLang="zh-CN" sz="2800" b="1" smtClean="0"/>
          </a:p>
          <a:p>
            <a:pPr lvl="1" eaLnBrk="1" hangingPunct="1">
              <a:lnSpc>
                <a:spcPct val="80000"/>
              </a:lnSpc>
            </a:pPr>
            <a:r>
              <a:rPr lang="zh-CN" altLang="en-US" sz="2400" b="1" smtClean="0">
                <a:solidFill>
                  <a:srgbClr val="FF0000"/>
                </a:solidFill>
              </a:rPr>
              <a:t>接收窗口 </a:t>
            </a:r>
            <a:r>
              <a:rPr lang="en-US" altLang="zh-CN" sz="2400" b="1" smtClean="0">
                <a:solidFill>
                  <a:srgbClr val="FF0000"/>
                </a:solidFill>
              </a:rPr>
              <a:t>rwnd</a:t>
            </a:r>
            <a:r>
              <a:rPr lang="en-US" altLang="zh-CN" sz="2400" b="1" smtClean="0"/>
              <a:t> (receiver window) </a:t>
            </a:r>
            <a:r>
              <a:rPr lang="zh-CN" altLang="en-US" sz="2400" b="1" smtClean="0"/>
              <a:t>又称为通知窗口</a:t>
            </a:r>
            <a:r>
              <a:rPr lang="en-US" altLang="zh-CN" sz="2400" b="1" smtClean="0"/>
              <a:t>(advertised window)</a:t>
            </a:r>
            <a:r>
              <a:rPr lang="zh-CN" altLang="en-US" sz="2400" b="1" smtClean="0"/>
              <a:t> </a:t>
            </a:r>
          </a:p>
          <a:p>
            <a:pPr lvl="1" eaLnBrk="1" hangingPunct="1">
              <a:lnSpc>
                <a:spcPct val="80000"/>
              </a:lnSpc>
            </a:pPr>
            <a:r>
              <a:rPr lang="zh-CN" altLang="en-US" sz="2400" b="1" smtClean="0">
                <a:solidFill>
                  <a:srgbClr val="FF0000"/>
                </a:solidFill>
              </a:rPr>
              <a:t>拥塞窗口 </a:t>
            </a:r>
            <a:r>
              <a:rPr lang="en-US" altLang="zh-CN" sz="2400" b="1" smtClean="0">
                <a:solidFill>
                  <a:srgbClr val="FF0000"/>
                </a:solidFill>
              </a:rPr>
              <a:t>cwnd</a:t>
            </a:r>
            <a:r>
              <a:rPr lang="en-US" altLang="zh-CN" sz="2400" b="1" smtClean="0"/>
              <a:t> (congestion window)</a:t>
            </a:r>
          </a:p>
          <a:p>
            <a:pPr eaLnBrk="1" hangingPunct="1">
              <a:lnSpc>
                <a:spcPct val="80000"/>
              </a:lnSpc>
            </a:pPr>
            <a:r>
              <a:rPr lang="zh-CN" altLang="en-US" sz="2800" b="1" smtClean="0"/>
              <a:t>接收窗口 </a:t>
            </a:r>
            <a:r>
              <a:rPr lang="en-US" altLang="zh-CN" sz="2800" b="1" smtClean="0"/>
              <a:t>rwnd</a:t>
            </a:r>
            <a:r>
              <a:rPr lang="zh-CN" altLang="en-US" sz="2800" b="1" smtClean="0"/>
              <a:t>是接收端根据其目前的可用接收缓存大小所许诺的最新的窗口值，是来自接收端的流量控制。接收端将此窗口值放在 </a:t>
            </a:r>
            <a:r>
              <a:rPr lang="en-US" altLang="zh-CN" sz="2800" b="1" smtClean="0"/>
              <a:t>TCP </a:t>
            </a:r>
            <a:r>
              <a:rPr lang="zh-CN" altLang="en-US" sz="2800" b="1" smtClean="0"/>
              <a:t>数据段头标中的窗口大小域传送给发送端</a:t>
            </a:r>
          </a:p>
          <a:p>
            <a:pPr eaLnBrk="1" hangingPunct="1">
              <a:lnSpc>
                <a:spcPct val="80000"/>
              </a:lnSpc>
            </a:pPr>
            <a:r>
              <a:rPr lang="zh-CN" altLang="en-US" sz="2800" b="1" smtClean="0"/>
              <a:t>拥塞窗口 </a:t>
            </a:r>
            <a:r>
              <a:rPr lang="en-US" altLang="zh-CN" sz="2800" b="1" smtClean="0"/>
              <a:t>cwnd </a:t>
            </a:r>
            <a:r>
              <a:rPr lang="zh-CN" altLang="en-US" sz="2800" b="1" smtClean="0"/>
              <a:t>是发送端根据自己估计的网络拥塞程度而设置的窗口值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66564">
                                            <p:txEl>
                                              <p:pRg st="3" end="3"/>
                                            </p:txEl>
                                          </p:spTgt>
                                        </p:tgtEl>
                                        <p:attrNameLst>
                                          <p:attrName>style.visibility</p:attrName>
                                        </p:attrNameLst>
                                      </p:cBhvr>
                                      <p:to>
                                        <p:strVal val="visible"/>
                                      </p:to>
                                    </p:set>
                                    <p:animEffect transition="in" filter="strips(downRight)">
                                      <p:cBhvr>
                                        <p:cTn id="7" dur="500"/>
                                        <p:tgtEl>
                                          <p:spTgt spid="66564">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66564">
                                            <p:txEl>
                                              <p:pRg st="4" end="4"/>
                                            </p:txEl>
                                          </p:spTgt>
                                        </p:tgtEl>
                                        <p:attrNameLst>
                                          <p:attrName>style.visibility</p:attrName>
                                        </p:attrNameLst>
                                      </p:cBhvr>
                                      <p:to>
                                        <p:strVal val="visible"/>
                                      </p:to>
                                    </p:set>
                                    <p:animEffect transition="in" filter="strips(downRight)">
                                      <p:cBhvr>
                                        <p:cTn id="12" dur="500"/>
                                        <p:tgtEl>
                                          <p:spTgt spid="665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29C103B-AA76-432F-A1C6-8DD4B0D342CF}" type="slidenum">
              <a:rPr kumimoji="0" lang="zh-CN" altLang="en-US" sz="1400"/>
              <a:pPr eaLnBrk="1" hangingPunct="1"/>
              <a:t>68</a:t>
            </a:fld>
            <a:endParaRPr kumimoji="0" lang="en-US" altLang="zh-CN" sz="1400"/>
          </a:p>
        </p:txBody>
      </p:sp>
      <p:sp>
        <p:nvSpPr>
          <p:cNvPr id="78851" name="Rectangle 2"/>
          <p:cNvSpPr>
            <a:spLocks noGrp="1" noChangeArrowheads="1"/>
          </p:cNvSpPr>
          <p:nvPr>
            <p:ph type="title"/>
          </p:nvPr>
        </p:nvSpPr>
        <p:spPr/>
        <p:txBody>
          <a:bodyPr/>
          <a:lstStyle/>
          <a:p>
            <a:pPr eaLnBrk="1" hangingPunct="1"/>
            <a:r>
              <a:rPr lang="zh-CN" altLang="en-US" b="1" smtClean="0"/>
              <a:t>发送窗口</a:t>
            </a:r>
            <a:endParaRPr lang="en-US" altLang="zh-CN" b="1" smtClean="0"/>
          </a:p>
        </p:txBody>
      </p:sp>
      <p:sp>
        <p:nvSpPr>
          <p:cNvPr id="78852" name="Rectangle 3"/>
          <p:cNvSpPr>
            <a:spLocks noGrp="1" noChangeArrowheads="1"/>
          </p:cNvSpPr>
          <p:nvPr>
            <p:ph type="body" idx="1"/>
          </p:nvPr>
        </p:nvSpPr>
        <p:spPr/>
        <p:txBody>
          <a:bodyPr/>
          <a:lstStyle/>
          <a:p>
            <a:pPr eaLnBrk="1" hangingPunct="1"/>
            <a:r>
              <a:rPr lang="zh-CN" altLang="en-US" sz="2800" b="1" smtClean="0"/>
              <a:t>发送窗口的上限值：</a:t>
            </a:r>
          </a:p>
          <a:p>
            <a:pPr lvl="1" eaLnBrk="1" hangingPunct="1"/>
            <a:r>
              <a:rPr lang="zh-CN" altLang="en-US" sz="2400" b="1" smtClean="0"/>
              <a:t>发送端的发送窗口的上限值应当取为接收窗口 </a:t>
            </a:r>
            <a:r>
              <a:rPr lang="en-US" altLang="zh-CN" sz="2400" b="1" smtClean="0"/>
              <a:t>rwnd </a:t>
            </a:r>
            <a:r>
              <a:rPr lang="zh-CN" altLang="en-US" sz="2400" b="1" smtClean="0"/>
              <a:t>和拥塞窗口 </a:t>
            </a:r>
            <a:r>
              <a:rPr lang="en-US" altLang="zh-CN" sz="2400" b="1" smtClean="0"/>
              <a:t>cwnd </a:t>
            </a:r>
            <a:r>
              <a:rPr lang="zh-CN" altLang="en-US" sz="2400" b="1" smtClean="0"/>
              <a:t>这两个变量中较小的一个，即应按以下公式确定：</a:t>
            </a:r>
          </a:p>
          <a:p>
            <a:pPr eaLnBrk="1" hangingPunct="1">
              <a:buFont typeface="Wingdings" panose="05000000000000000000" pitchFamily="2" charset="2"/>
              <a:buNone/>
            </a:pPr>
            <a:r>
              <a:rPr lang="zh-CN" altLang="en-US" sz="2800" b="1" smtClean="0"/>
              <a:t>		</a:t>
            </a:r>
            <a:r>
              <a:rPr lang="zh-CN" altLang="en-US" sz="2000" b="1" smtClean="0"/>
              <a:t>发送窗口的上限值</a:t>
            </a:r>
            <a:r>
              <a:rPr lang="en-US" altLang="zh-CN" sz="2000" b="1" smtClean="0"/>
              <a:t>=Min[rwnd, cwnd]</a:t>
            </a:r>
            <a:r>
              <a:rPr lang="en-US" altLang="zh-CN" sz="2800" b="1" smtClean="0"/>
              <a:t> </a:t>
            </a:r>
          </a:p>
          <a:p>
            <a:pPr eaLnBrk="1" hangingPunct="1"/>
            <a:r>
              <a:rPr lang="zh-CN" altLang="en-US" sz="2800" b="1" smtClean="0"/>
              <a:t>当 </a:t>
            </a:r>
            <a:r>
              <a:rPr lang="en-US" altLang="zh-CN" sz="2800" b="1" smtClean="0"/>
              <a:t>rwnd &lt; cwnd </a:t>
            </a:r>
            <a:r>
              <a:rPr lang="zh-CN" altLang="en-US" sz="2800" b="1" smtClean="0"/>
              <a:t>时，是接收端的接收能力限制发送窗口的最大值</a:t>
            </a:r>
          </a:p>
          <a:p>
            <a:pPr eaLnBrk="1" hangingPunct="1"/>
            <a:r>
              <a:rPr lang="zh-CN" altLang="en-US" sz="2800" b="1" smtClean="0"/>
              <a:t>当 </a:t>
            </a:r>
            <a:r>
              <a:rPr lang="en-US" altLang="zh-CN" sz="2800" b="1" smtClean="0"/>
              <a:t>cwnd &lt; rwnd </a:t>
            </a:r>
            <a:r>
              <a:rPr lang="zh-CN" altLang="en-US" sz="2800" b="1" smtClean="0"/>
              <a:t>时，则是网络的拥塞限制发送窗口的最大值</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42D3323E-ECF2-4610-8CEF-76EAF1E80029}" type="slidenum">
              <a:rPr kumimoji="0" lang="zh-CN" altLang="en-US" sz="1400"/>
              <a:pPr eaLnBrk="1" hangingPunct="1"/>
              <a:t>69</a:t>
            </a:fld>
            <a:endParaRPr kumimoji="0" lang="en-US" altLang="zh-CN" sz="1400"/>
          </a:p>
        </p:txBody>
      </p:sp>
      <p:sp>
        <p:nvSpPr>
          <p:cNvPr id="79875" name="Rectangle 2"/>
          <p:cNvSpPr>
            <a:spLocks noGrp="1" noChangeArrowheads="1"/>
          </p:cNvSpPr>
          <p:nvPr>
            <p:ph type="title"/>
          </p:nvPr>
        </p:nvSpPr>
        <p:spPr/>
        <p:txBody>
          <a:bodyPr/>
          <a:lstStyle/>
          <a:p>
            <a:pPr eaLnBrk="1" hangingPunct="1"/>
            <a:r>
              <a:rPr lang="en-US" altLang="zh-CN" b="1" smtClean="0"/>
              <a:t>TCP</a:t>
            </a:r>
            <a:r>
              <a:rPr lang="zh-CN" altLang="en-US" b="1" smtClean="0"/>
              <a:t>拥塞控制算法</a:t>
            </a:r>
          </a:p>
        </p:txBody>
      </p:sp>
      <p:sp>
        <p:nvSpPr>
          <p:cNvPr id="79876" name="Rectangle 3"/>
          <p:cNvSpPr>
            <a:spLocks noGrp="1" noChangeArrowheads="1"/>
          </p:cNvSpPr>
          <p:nvPr>
            <p:ph type="body" idx="1"/>
          </p:nvPr>
        </p:nvSpPr>
        <p:spPr/>
        <p:txBody>
          <a:bodyPr/>
          <a:lstStyle/>
          <a:p>
            <a:pPr eaLnBrk="1" hangingPunct="1"/>
            <a:r>
              <a:rPr lang="zh-CN" altLang="en-US" b="1" smtClean="0"/>
              <a:t>慢启动</a:t>
            </a:r>
            <a:r>
              <a:rPr lang="en-US" altLang="zh-CN" b="1" smtClean="0"/>
              <a:t>(slow-start)</a:t>
            </a:r>
          </a:p>
          <a:p>
            <a:pPr eaLnBrk="1" hangingPunct="1"/>
            <a:r>
              <a:rPr lang="zh-CN" altLang="en-US" b="1" smtClean="0"/>
              <a:t>拥塞避免</a:t>
            </a:r>
            <a:r>
              <a:rPr lang="en-US" altLang="zh-CN" b="1" smtClean="0"/>
              <a:t>(congestion avoidance)</a:t>
            </a:r>
            <a:endParaRPr lang="zh-CN" altLang="en-US" b="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2CD26339-F80B-4B40-BECA-FDCD29229853}" type="slidenum">
              <a:rPr kumimoji="0" lang="zh-CN" altLang="en-US" sz="1400"/>
              <a:pPr eaLnBrk="1" hangingPunct="1"/>
              <a:t>7</a:t>
            </a:fld>
            <a:endParaRPr kumimoji="0" lang="en-US" altLang="zh-CN" sz="1400"/>
          </a:p>
        </p:txBody>
      </p:sp>
      <p:sp>
        <p:nvSpPr>
          <p:cNvPr id="13315" name="Rectangle 2"/>
          <p:cNvSpPr>
            <a:spLocks noGrp="1" noChangeArrowheads="1"/>
          </p:cNvSpPr>
          <p:nvPr>
            <p:ph type="title"/>
          </p:nvPr>
        </p:nvSpPr>
        <p:spPr/>
        <p:txBody>
          <a:bodyPr/>
          <a:lstStyle/>
          <a:p>
            <a:pPr eaLnBrk="1" hangingPunct="1"/>
            <a:r>
              <a:rPr lang="zh-CN" altLang="en-US" sz="3400" b="1" smtClean="0"/>
              <a:t>为应用进程提供了逻辑通信管道</a:t>
            </a:r>
          </a:p>
        </p:txBody>
      </p:sp>
      <p:sp>
        <p:nvSpPr>
          <p:cNvPr id="13316" name="Rectangle 4"/>
          <p:cNvSpPr>
            <a:spLocks noChangeArrowheads="1"/>
          </p:cNvSpPr>
          <p:nvPr/>
        </p:nvSpPr>
        <p:spPr bwMode="auto">
          <a:xfrm>
            <a:off x="190500" y="2728913"/>
            <a:ext cx="1449388" cy="2538412"/>
          </a:xfrm>
          <a:prstGeom prst="rect">
            <a:avLst/>
          </a:prstGeom>
          <a:solidFill>
            <a:srgbClr val="FFFF99"/>
          </a:solidFill>
          <a:ln w="12700">
            <a:solidFill>
              <a:srgbClr val="333399"/>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17" name="Rectangle 5"/>
          <p:cNvSpPr>
            <a:spLocks noChangeArrowheads="1"/>
          </p:cNvSpPr>
          <p:nvPr/>
        </p:nvSpPr>
        <p:spPr bwMode="auto">
          <a:xfrm>
            <a:off x="7439025" y="2728913"/>
            <a:ext cx="1452563" cy="2538412"/>
          </a:xfrm>
          <a:prstGeom prst="rect">
            <a:avLst/>
          </a:prstGeom>
          <a:solidFill>
            <a:srgbClr val="FFFF99"/>
          </a:solidFill>
          <a:ln w="12700">
            <a:solidFill>
              <a:srgbClr val="333399"/>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18" name="Rectangle 6"/>
          <p:cNvSpPr>
            <a:spLocks noChangeArrowheads="1"/>
          </p:cNvSpPr>
          <p:nvPr/>
        </p:nvSpPr>
        <p:spPr bwMode="auto">
          <a:xfrm>
            <a:off x="207963" y="3838575"/>
            <a:ext cx="8688387" cy="469900"/>
          </a:xfrm>
          <a:prstGeom prst="rect">
            <a:avLst/>
          </a:prstGeom>
          <a:solidFill>
            <a:srgbClr val="CCECFF">
              <a:alpha val="6784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19" name="Line 8"/>
          <p:cNvSpPr>
            <a:spLocks noChangeShapeType="1"/>
          </p:cNvSpPr>
          <p:nvPr/>
        </p:nvSpPr>
        <p:spPr bwMode="auto">
          <a:xfrm>
            <a:off x="190500" y="4314825"/>
            <a:ext cx="1447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20" name="Line 9"/>
          <p:cNvSpPr>
            <a:spLocks noChangeShapeType="1"/>
          </p:cNvSpPr>
          <p:nvPr/>
        </p:nvSpPr>
        <p:spPr bwMode="auto">
          <a:xfrm>
            <a:off x="190500" y="4794250"/>
            <a:ext cx="1447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21" name="Rectangle 10"/>
          <p:cNvSpPr>
            <a:spLocks noChangeArrowheads="1"/>
          </p:cNvSpPr>
          <p:nvPr/>
        </p:nvSpPr>
        <p:spPr bwMode="auto">
          <a:xfrm>
            <a:off x="196850" y="3390900"/>
            <a:ext cx="1439863" cy="447675"/>
          </a:xfrm>
          <a:prstGeom prst="rect">
            <a:avLst/>
          </a:prstGeom>
          <a:solidFill>
            <a:srgbClr val="99FF66"/>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22" name="Rectangle 11"/>
          <p:cNvSpPr>
            <a:spLocks noChangeArrowheads="1"/>
          </p:cNvSpPr>
          <p:nvPr/>
        </p:nvSpPr>
        <p:spPr bwMode="auto">
          <a:xfrm>
            <a:off x="155575" y="2849563"/>
            <a:ext cx="322263"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nSpc>
                <a:spcPct val="150000"/>
              </a:lnSpc>
            </a:pPr>
            <a:r>
              <a:rPr lang="en-US" altLang="zh-CN" sz="2000">
                <a:solidFill>
                  <a:srgbClr val="333399"/>
                </a:solidFill>
                <a:latin typeface="Arial" panose="020B0604020202020204" pitchFamily="34" charset="0"/>
                <a:ea typeface="黑体" panose="02010609060101010101" pitchFamily="49" charset="-122"/>
              </a:rPr>
              <a:t>5</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4</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3</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2</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1</a:t>
            </a:r>
          </a:p>
        </p:txBody>
      </p:sp>
      <p:grpSp>
        <p:nvGrpSpPr>
          <p:cNvPr id="13323" name="Group 12"/>
          <p:cNvGrpSpPr>
            <a:grpSpLocks/>
          </p:cNvGrpSpPr>
          <p:nvPr/>
        </p:nvGrpSpPr>
        <p:grpSpPr bwMode="auto">
          <a:xfrm>
            <a:off x="2903538" y="3848100"/>
            <a:ext cx="1062037" cy="1419225"/>
            <a:chOff x="2017" y="1543"/>
            <a:chExt cx="619" cy="922"/>
          </a:xfrm>
        </p:grpSpPr>
        <p:sp>
          <p:nvSpPr>
            <p:cNvPr id="13364" name="Rectangle 13"/>
            <p:cNvSpPr>
              <a:spLocks noChangeArrowheads="1"/>
            </p:cNvSpPr>
            <p:nvPr/>
          </p:nvSpPr>
          <p:spPr bwMode="auto">
            <a:xfrm>
              <a:off x="2017" y="1543"/>
              <a:ext cx="619" cy="922"/>
            </a:xfrm>
            <a:prstGeom prst="rect">
              <a:avLst/>
            </a:prstGeom>
            <a:solidFill>
              <a:srgbClr val="CCCCFF"/>
            </a:solidFill>
            <a:ln w="127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65" name="Line 14"/>
            <p:cNvSpPr>
              <a:spLocks noChangeShapeType="1"/>
            </p:cNvSpPr>
            <p:nvPr/>
          </p:nvSpPr>
          <p:spPr bwMode="auto">
            <a:xfrm>
              <a:off x="2017" y="1845"/>
              <a:ext cx="61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66" name="Line 15"/>
            <p:cNvSpPr>
              <a:spLocks noChangeShapeType="1"/>
            </p:cNvSpPr>
            <p:nvPr/>
          </p:nvSpPr>
          <p:spPr bwMode="auto">
            <a:xfrm>
              <a:off x="2017" y="2157"/>
              <a:ext cx="61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3324" name="Line 16"/>
          <p:cNvSpPr>
            <a:spLocks noChangeShapeType="1"/>
          </p:cNvSpPr>
          <p:nvPr/>
        </p:nvSpPr>
        <p:spPr bwMode="auto">
          <a:xfrm>
            <a:off x="7439025" y="4314825"/>
            <a:ext cx="1450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25" name="Line 17"/>
          <p:cNvSpPr>
            <a:spLocks noChangeShapeType="1"/>
          </p:cNvSpPr>
          <p:nvPr/>
        </p:nvSpPr>
        <p:spPr bwMode="auto">
          <a:xfrm>
            <a:off x="7439025" y="4794250"/>
            <a:ext cx="14509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26" name="Rectangle 18"/>
          <p:cNvSpPr>
            <a:spLocks noChangeArrowheads="1"/>
          </p:cNvSpPr>
          <p:nvPr/>
        </p:nvSpPr>
        <p:spPr bwMode="auto">
          <a:xfrm>
            <a:off x="7443788" y="3390900"/>
            <a:ext cx="1447800" cy="447675"/>
          </a:xfrm>
          <a:prstGeom prst="rect">
            <a:avLst/>
          </a:prstGeom>
          <a:solidFill>
            <a:srgbClr val="99FF66"/>
          </a:solidFill>
          <a:ln w="1905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13327" name="Group 19"/>
          <p:cNvGrpSpPr>
            <a:grpSpLocks/>
          </p:cNvGrpSpPr>
          <p:nvPr/>
        </p:nvGrpSpPr>
        <p:grpSpPr bwMode="auto">
          <a:xfrm>
            <a:off x="5097463" y="3848100"/>
            <a:ext cx="1062037" cy="1419225"/>
            <a:chOff x="3295" y="1543"/>
            <a:chExt cx="619" cy="922"/>
          </a:xfrm>
        </p:grpSpPr>
        <p:sp>
          <p:nvSpPr>
            <p:cNvPr id="13361" name="Rectangle 20"/>
            <p:cNvSpPr>
              <a:spLocks noChangeArrowheads="1"/>
            </p:cNvSpPr>
            <p:nvPr/>
          </p:nvSpPr>
          <p:spPr bwMode="auto">
            <a:xfrm>
              <a:off x="3295" y="1543"/>
              <a:ext cx="619" cy="922"/>
            </a:xfrm>
            <a:prstGeom prst="rect">
              <a:avLst/>
            </a:prstGeom>
            <a:solidFill>
              <a:srgbClr val="CCCCFF"/>
            </a:solidFill>
            <a:ln w="127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62" name="Line 21"/>
            <p:cNvSpPr>
              <a:spLocks noChangeShapeType="1"/>
            </p:cNvSpPr>
            <p:nvPr/>
          </p:nvSpPr>
          <p:spPr bwMode="auto">
            <a:xfrm>
              <a:off x="3295" y="1845"/>
              <a:ext cx="61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63" name="Line 22"/>
            <p:cNvSpPr>
              <a:spLocks noChangeShapeType="1"/>
            </p:cNvSpPr>
            <p:nvPr/>
          </p:nvSpPr>
          <p:spPr bwMode="auto">
            <a:xfrm>
              <a:off x="3295" y="2157"/>
              <a:ext cx="61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3328" name="Rectangle 23"/>
          <p:cNvSpPr>
            <a:spLocks noChangeArrowheads="1"/>
          </p:cNvSpPr>
          <p:nvPr/>
        </p:nvSpPr>
        <p:spPr bwMode="auto">
          <a:xfrm>
            <a:off x="2916238" y="2781300"/>
            <a:ext cx="33845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传输层是端到端的，实现了应用进程</a:t>
            </a:r>
            <a:r>
              <a:rPr lang="zh-CN" altLang="zh-CN" sz="2000">
                <a:latin typeface="Arial" panose="020B0604020202020204" pitchFamily="34" charset="0"/>
                <a:ea typeface="黑体" panose="02010609060101010101" pitchFamily="49" charset="-122"/>
              </a:rPr>
              <a:t>间的逻辑</a:t>
            </a:r>
            <a:r>
              <a:rPr lang="zh-CN" altLang="en-US" sz="2000">
                <a:latin typeface="Arial" panose="020B0604020202020204" pitchFamily="34" charset="0"/>
                <a:ea typeface="黑体" panose="02010609060101010101" pitchFamily="49" charset="-122"/>
              </a:rPr>
              <a:t>通信管道</a:t>
            </a:r>
          </a:p>
        </p:txBody>
      </p:sp>
      <p:sp>
        <p:nvSpPr>
          <p:cNvPr id="13329" name="Freeform 29"/>
          <p:cNvSpPr>
            <a:spLocks/>
          </p:cNvSpPr>
          <p:nvPr/>
        </p:nvSpPr>
        <p:spPr bwMode="auto">
          <a:xfrm>
            <a:off x="882650" y="3838575"/>
            <a:ext cx="7332663" cy="1751013"/>
          </a:xfrm>
          <a:custGeom>
            <a:avLst/>
            <a:gdLst>
              <a:gd name="T0" fmla="*/ 0 w 4272"/>
              <a:gd name="T1" fmla="*/ 0 h 1138"/>
              <a:gd name="T2" fmla="*/ 0 w 4272"/>
              <a:gd name="T3" fmla="*/ 2147483647 h 1138"/>
              <a:gd name="T4" fmla="*/ 2147483647 w 4272"/>
              <a:gd name="T5" fmla="*/ 2147483647 h 1138"/>
              <a:gd name="T6" fmla="*/ 2147483647 w 4272"/>
              <a:gd name="T7" fmla="*/ 2147483647 h 1138"/>
              <a:gd name="T8" fmla="*/ 2147483647 w 4272"/>
              <a:gd name="T9" fmla="*/ 2147483647 h 1138"/>
              <a:gd name="T10" fmla="*/ 2147483647 w 4272"/>
              <a:gd name="T11" fmla="*/ 2147483647 h 1138"/>
              <a:gd name="T12" fmla="*/ 2147483647 w 4272"/>
              <a:gd name="T13" fmla="*/ 2147483647 h 1138"/>
              <a:gd name="T14" fmla="*/ 2147483647 w 4272"/>
              <a:gd name="T15" fmla="*/ 2147483647 h 1138"/>
              <a:gd name="T16" fmla="*/ 2147483647 w 4272"/>
              <a:gd name="T17" fmla="*/ 2147483647 h 1138"/>
              <a:gd name="T18" fmla="*/ 2147483647 w 4272"/>
              <a:gd name="T19" fmla="*/ 2147483647 h 1138"/>
              <a:gd name="T20" fmla="*/ 2147483647 w 4272"/>
              <a:gd name="T21" fmla="*/ 2147483647 h 1138"/>
              <a:gd name="T22" fmla="*/ 2147483647 w 4272"/>
              <a:gd name="T23" fmla="*/ 2147483647 h 1138"/>
              <a:gd name="T24" fmla="*/ 2147483647 w 4272"/>
              <a:gd name="T25" fmla="*/ 2147483647 h 1138"/>
              <a:gd name="T26" fmla="*/ 2147483647 w 4272"/>
              <a:gd name="T27" fmla="*/ 2147483647 h 1138"/>
              <a:gd name="T28" fmla="*/ 2147483647 w 4272"/>
              <a:gd name="T29" fmla="*/ 2147483647 h 1138"/>
              <a:gd name="T30" fmla="*/ 2147483647 w 4272"/>
              <a:gd name="T31" fmla="*/ 2147483647 h 1138"/>
              <a:gd name="T32" fmla="*/ 2147483647 w 4272"/>
              <a:gd name="T33" fmla="*/ 2147483647 h 1138"/>
              <a:gd name="T34" fmla="*/ 2147483647 w 4272"/>
              <a:gd name="T35" fmla="*/ 2147483647 h 1138"/>
              <a:gd name="T36" fmla="*/ 2147483647 w 4272"/>
              <a:gd name="T37" fmla="*/ 2147483647 h 1138"/>
              <a:gd name="T38" fmla="*/ 2147483647 w 4272"/>
              <a:gd name="T39" fmla="*/ 2147483647 h 1138"/>
              <a:gd name="T40" fmla="*/ 2147483647 w 4272"/>
              <a:gd name="T41" fmla="*/ 2147483647 h 1138"/>
              <a:gd name="T42" fmla="*/ 2147483647 w 4272"/>
              <a:gd name="T43" fmla="*/ 2147483647 h 1138"/>
              <a:gd name="T44" fmla="*/ 2147483647 w 4272"/>
              <a:gd name="T45" fmla="*/ 2147483647 h 1138"/>
              <a:gd name="T46" fmla="*/ 2147483647 w 4272"/>
              <a:gd name="T47" fmla="*/ 2147483647 h 1138"/>
              <a:gd name="T48" fmla="*/ 2147483647 w 4272"/>
              <a:gd name="T49" fmla="*/ 2147483647 h 1138"/>
              <a:gd name="T50" fmla="*/ 2147483647 w 4272"/>
              <a:gd name="T51" fmla="*/ 2147483647 h 1138"/>
              <a:gd name="T52" fmla="*/ 2147483647 w 4272"/>
              <a:gd name="T53" fmla="*/ 2147483647 h 1138"/>
              <a:gd name="T54" fmla="*/ 2147483647 w 4272"/>
              <a:gd name="T55" fmla="*/ 2147483647 h 1138"/>
              <a:gd name="T56" fmla="*/ 2147483647 w 4272"/>
              <a:gd name="T57" fmla="*/ 2147483647 h 1138"/>
              <a:gd name="T58" fmla="*/ 2147483647 w 4272"/>
              <a:gd name="T59" fmla="*/ 2147483647 h 1138"/>
              <a:gd name="T60" fmla="*/ 2147483647 w 4272"/>
              <a:gd name="T61" fmla="*/ 2147483647 h 1138"/>
              <a:gd name="T62" fmla="*/ 2147483647 w 4272"/>
              <a:gd name="T63" fmla="*/ 2147483647 h 1138"/>
              <a:gd name="T64" fmla="*/ 2147483647 w 4272"/>
              <a:gd name="T65" fmla="*/ 2147483647 h 1138"/>
              <a:gd name="T66" fmla="*/ 2147483647 w 4272"/>
              <a:gd name="T67" fmla="*/ 2147483647 h 1138"/>
              <a:gd name="T68" fmla="*/ 2147483647 w 4272"/>
              <a:gd name="T69" fmla="*/ 2147483647 h 1138"/>
              <a:gd name="T70" fmla="*/ 2147483647 w 4272"/>
              <a:gd name="T71" fmla="*/ 2147483647 h 1138"/>
              <a:gd name="T72" fmla="*/ 2147483647 w 4272"/>
              <a:gd name="T73" fmla="*/ 2147483647 h 1138"/>
              <a:gd name="T74" fmla="*/ 2147483647 w 4272"/>
              <a:gd name="T75" fmla="*/ 2147483647 h 1138"/>
              <a:gd name="T76" fmla="*/ 2147483647 w 4272"/>
              <a:gd name="T77" fmla="*/ 2147483647 h 1138"/>
              <a:gd name="T78" fmla="*/ 2147483647 w 4272"/>
              <a:gd name="T79" fmla="*/ 2147483647 h 1138"/>
              <a:gd name="T80" fmla="*/ 2147483647 w 4272"/>
              <a:gd name="T81" fmla="*/ 2147483647 h 1138"/>
              <a:gd name="T82" fmla="*/ 2147483647 w 4272"/>
              <a:gd name="T83" fmla="*/ 0 h 11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72"/>
              <a:gd name="T127" fmla="*/ 0 h 1138"/>
              <a:gd name="T128" fmla="*/ 4272 w 4272"/>
              <a:gd name="T129" fmla="*/ 1138 h 11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72" h="1138">
                <a:moveTo>
                  <a:pt x="0" y="0"/>
                </a:moveTo>
                <a:lnTo>
                  <a:pt x="0" y="996"/>
                </a:lnTo>
                <a:lnTo>
                  <a:pt x="9" y="1056"/>
                </a:lnTo>
                <a:lnTo>
                  <a:pt x="36" y="1094"/>
                </a:lnTo>
                <a:lnTo>
                  <a:pt x="75" y="1110"/>
                </a:lnTo>
                <a:lnTo>
                  <a:pt x="127" y="1116"/>
                </a:lnTo>
                <a:lnTo>
                  <a:pt x="1211" y="1116"/>
                </a:lnTo>
                <a:lnTo>
                  <a:pt x="1250" y="1116"/>
                </a:lnTo>
                <a:lnTo>
                  <a:pt x="1287" y="1100"/>
                </a:lnTo>
                <a:lnTo>
                  <a:pt x="1305" y="1056"/>
                </a:lnTo>
                <a:lnTo>
                  <a:pt x="1308" y="1022"/>
                </a:lnTo>
                <a:lnTo>
                  <a:pt x="1308" y="307"/>
                </a:lnTo>
                <a:lnTo>
                  <a:pt x="1311" y="261"/>
                </a:lnTo>
                <a:cubicBezTo>
                  <a:pt x="1322" y="241"/>
                  <a:pt x="1325" y="202"/>
                  <a:pt x="1376" y="191"/>
                </a:cubicBezTo>
                <a:cubicBezTo>
                  <a:pt x="1430" y="181"/>
                  <a:pt x="1567" y="182"/>
                  <a:pt x="1620" y="191"/>
                </a:cubicBezTo>
                <a:cubicBezTo>
                  <a:pt x="1673" y="200"/>
                  <a:pt x="1669" y="238"/>
                  <a:pt x="1676" y="252"/>
                </a:cubicBezTo>
                <a:lnTo>
                  <a:pt x="1680" y="280"/>
                </a:lnTo>
                <a:lnTo>
                  <a:pt x="1680" y="1014"/>
                </a:lnTo>
                <a:lnTo>
                  <a:pt x="1683" y="1047"/>
                </a:lnTo>
                <a:lnTo>
                  <a:pt x="1701" y="1100"/>
                </a:lnTo>
                <a:lnTo>
                  <a:pt x="1755" y="1116"/>
                </a:lnTo>
                <a:lnTo>
                  <a:pt x="1808" y="1116"/>
                </a:lnTo>
                <a:lnTo>
                  <a:pt x="2486" y="1116"/>
                </a:lnTo>
                <a:lnTo>
                  <a:pt x="2564" y="1116"/>
                </a:lnTo>
                <a:cubicBezTo>
                  <a:pt x="2583" y="1112"/>
                  <a:pt x="2593" y="1111"/>
                  <a:pt x="2600" y="1091"/>
                </a:cubicBezTo>
                <a:cubicBezTo>
                  <a:pt x="2607" y="1072"/>
                  <a:pt x="2610" y="1138"/>
                  <a:pt x="2608" y="999"/>
                </a:cubicBezTo>
                <a:lnTo>
                  <a:pt x="2608" y="264"/>
                </a:lnTo>
                <a:lnTo>
                  <a:pt x="2616" y="227"/>
                </a:lnTo>
                <a:cubicBezTo>
                  <a:pt x="2627" y="215"/>
                  <a:pt x="2634" y="196"/>
                  <a:pt x="2676" y="191"/>
                </a:cubicBezTo>
                <a:cubicBezTo>
                  <a:pt x="2721" y="184"/>
                  <a:pt x="2824" y="187"/>
                  <a:pt x="2868" y="195"/>
                </a:cubicBezTo>
                <a:cubicBezTo>
                  <a:pt x="2912" y="203"/>
                  <a:pt x="2925" y="238"/>
                  <a:pt x="2928" y="251"/>
                </a:cubicBezTo>
                <a:lnTo>
                  <a:pt x="2928" y="280"/>
                </a:lnTo>
                <a:cubicBezTo>
                  <a:pt x="2928" y="280"/>
                  <a:pt x="2925" y="867"/>
                  <a:pt x="2928" y="1002"/>
                </a:cubicBezTo>
                <a:cubicBezTo>
                  <a:pt x="2930" y="1136"/>
                  <a:pt x="2930" y="1068"/>
                  <a:pt x="2944" y="1087"/>
                </a:cubicBezTo>
                <a:cubicBezTo>
                  <a:pt x="2958" y="1107"/>
                  <a:pt x="2995" y="1113"/>
                  <a:pt x="3014" y="1116"/>
                </a:cubicBezTo>
                <a:lnTo>
                  <a:pt x="3071" y="1116"/>
                </a:lnTo>
                <a:lnTo>
                  <a:pt x="4117" y="1116"/>
                </a:lnTo>
                <a:lnTo>
                  <a:pt x="4190" y="1116"/>
                </a:lnTo>
                <a:lnTo>
                  <a:pt x="4251" y="1097"/>
                </a:lnTo>
                <a:lnTo>
                  <a:pt x="4269" y="1044"/>
                </a:lnTo>
                <a:lnTo>
                  <a:pt x="4271" y="994"/>
                </a:lnTo>
                <a:lnTo>
                  <a:pt x="4272" y="0"/>
                </a:lnTo>
              </a:path>
            </a:pathLst>
          </a:custGeom>
          <a:noFill/>
          <a:ln w="76200" cap="flat" cmpd="sng">
            <a:solidFill>
              <a:srgbClr val="FF0000"/>
            </a:solidFill>
            <a:prstDash val="sysDot"/>
            <a:round/>
            <a:headEnd type="none" w="med" len="lg"/>
            <a:tailEnd type="none" w="med"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330" name="Rectangle 30"/>
          <p:cNvSpPr>
            <a:spLocks noChangeArrowheads="1"/>
          </p:cNvSpPr>
          <p:nvPr/>
        </p:nvSpPr>
        <p:spPr bwMode="auto">
          <a:xfrm>
            <a:off x="1830388" y="2493963"/>
            <a:ext cx="1196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应用进程</a:t>
            </a:r>
          </a:p>
        </p:txBody>
      </p:sp>
      <p:sp>
        <p:nvSpPr>
          <p:cNvPr id="13331" name="Freeform 31"/>
          <p:cNvSpPr>
            <a:spLocks/>
          </p:cNvSpPr>
          <p:nvPr/>
        </p:nvSpPr>
        <p:spPr bwMode="auto">
          <a:xfrm>
            <a:off x="7021513" y="2871788"/>
            <a:ext cx="538162" cy="161925"/>
          </a:xfrm>
          <a:custGeom>
            <a:avLst/>
            <a:gdLst>
              <a:gd name="T0" fmla="*/ 0 w 297"/>
              <a:gd name="T1" fmla="*/ 0 h 105"/>
              <a:gd name="T2" fmla="*/ 2147483647 w 297"/>
              <a:gd name="T3" fmla="*/ 2147483647 h 105"/>
              <a:gd name="T4" fmla="*/ 0 60000 65536"/>
              <a:gd name="T5" fmla="*/ 0 60000 65536"/>
              <a:gd name="T6" fmla="*/ 0 w 297"/>
              <a:gd name="T7" fmla="*/ 0 h 105"/>
              <a:gd name="T8" fmla="*/ 297 w 297"/>
              <a:gd name="T9" fmla="*/ 105 h 105"/>
            </a:gdLst>
            <a:ahLst/>
            <a:cxnLst>
              <a:cxn ang="T4">
                <a:pos x="T0" y="T1"/>
              </a:cxn>
              <a:cxn ang="T5">
                <a:pos x="T2" y="T3"/>
              </a:cxn>
            </a:cxnLst>
            <a:rect l="T6" t="T7" r="T8" b="T9"/>
            <a:pathLst>
              <a:path w="297" h="105">
                <a:moveTo>
                  <a:pt x="0" y="0"/>
                </a:moveTo>
                <a:lnTo>
                  <a:pt x="297" y="105"/>
                </a:lnTo>
              </a:path>
            </a:pathLst>
          </a:custGeom>
          <a:noFill/>
          <a:ln w="28575" cmpd="sng">
            <a:solidFill>
              <a:srgbClr val="333399"/>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332" name="Rectangle 32"/>
          <p:cNvSpPr>
            <a:spLocks noChangeArrowheads="1"/>
          </p:cNvSpPr>
          <p:nvPr/>
        </p:nvSpPr>
        <p:spPr bwMode="auto">
          <a:xfrm>
            <a:off x="5938838" y="2493963"/>
            <a:ext cx="11985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latin typeface="Arial" panose="020B0604020202020204" pitchFamily="34" charset="0"/>
                <a:ea typeface="黑体" panose="02010609060101010101" pitchFamily="49" charset="-122"/>
              </a:rPr>
              <a:t>应用进程</a:t>
            </a:r>
          </a:p>
        </p:txBody>
      </p:sp>
      <p:sp>
        <p:nvSpPr>
          <p:cNvPr id="13333" name="AutoShape 33"/>
          <p:cNvSpPr>
            <a:spLocks noChangeArrowheads="1"/>
          </p:cNvSpPr>
          <p:nvPr/>
        </p:nvSpPr>
        <p:spPr bwMode="auto">
          <a:xfrm>
            <a:off x="1619250" y="3395663"/>
            <a:ext cx="5815013" cy="368300"/>
          </a:xfrm>
          <a:prstGeom prst="leftRightArrow">
            <a:avLst>
              <a:gd name="adj1" fmla="val 59167"/>
              <a:gd name="adj2" fmla="val 215634"/>
            </a:avLst>
          </a:prstGeom>
          <a:solidFill>
            <a:srgbClr val="99FF66"/>
          </a:solidFill>
          <a:ln w="127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34" name="Oval 39"/>
          <p:cNvSpPr>
            <a:spLocks noChangeArrowheads="1"/>
          </p:cNvSpPr>
          <p:nvPr/>
        </p:nvSpPr>
        <p:spPr bwMode="auto">
          <a:xfrm>
            <a:off x="8137525" y="2755900"/>
            <a:ext cx="631825" cy="355600"/>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35" name="Line 40"/>
          <p:cNvSpPr>
            <a:spLocks noChangeShapeType="1"/>
          </p:cNvSpPr>
          <p:nvPr/>
        </p:nvSpPr>
        <p:spPr bwMode="auto">
          <a:xfrm rot="5400000">
            <a:off x="2951163" y="4789488"/>
            <a:ext cx="9461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36" name="Line 41"/>
          <p:cNvSpPr>
            <a:spLocks noChangeShapeType="1"/>
          </p:cNvSpPr>
          <p:nvPr/>
        </p:nvSpPr>
        <p:spPr bwMode="auto">
          <a:xfrm rot="5400000">
            <a:off x="5141118" y="4787107"/>
            <a:ext cx="9572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337" name="Rectangle 56"/>
          <p:cNvSpPr>
            <a:spLocks noChangeArrowheads="1"/>
          </p:cNvSpPr>
          <p:nvPr/>
        </p:nvSpPr>
        <p:spPr bwMode="auto">
          <a:xfrm>
            <a:off x="4067175" y="3881438"/>
            <a:ext cx="942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zh-CN" altLang="en-US" sz="2000">
                <a:solidFill>
                  <a:srgbClr val="333399"/>
                </a:solidFill>
                <a:latin typeface="Arial" panose="020B0604020202020204" pitchFamily="34" charset="0"/>
                <a:ea typeface="黑体" panose="02010609060101010101" pitchFamily="49" charset="-122"/>
              </a:rPr>
              <a:t>网络层</a:t>
            </a:r>
          </a:p>
        </p:txBody>
      </p:sp>
      <p:sp>
        <p:nvSpPr>
          <p:cNvPr id="13338" name="Freeform 59"/>
          <p:cNvSpPr>
            <a:spLocks/>
          </p:cNvSpPr>
          <p:nvPr/>
        </p:nvSpPr>
        <p:spPr bwMode="auto">
          <a:xfrm>
            <a:off x="1555750" y="2886075"/>
            <a:ext cx="327025" cy="128588"/>
          </a:xfrm>
          <a:custGeom>
            <a:avLst/>
            <a:gdLst>
              <a:gd name="T0" fmla="*/ 2147483647 w 174"/>
              <a:gd name="T1" fmla="*/ 0 h 84"/>
              <a:gd name="T2" fmla="*/ 0 w 174"/>
              <a:gd name="T3" fmla="*/ 2147483647 h 84"/>
              <a:gd name="T4" fmla="*/ 0 60000 65536"/>
              <a:gd name="T5" fmla="*/ 0 60000 65536"/>
              <a:gd name="T6" fmla="*/ 0 w 174"/>
              <a:gd name="T7" fmla="*/ 0 h 84"/>
              <a:gd name="T8" fmla="*/ 174 w 174"/>
              <a:gd name="T9" fmla="*/ 84 h 84"/>
            </a:gdLst>
            <a:ahLst/>
            <a:cxnLst>
              <a:cxn ang="T4">
                <a:pos x="T0" y="T1"/>
              </a:cxn>
              <a:cxn ang="T5">
                <a:pos x="T2" y="T3"/>
              </a:cxn>
            </a:cxnLst>
            <a:rect l="T6" t="T7" r="T8" b="T9"/>
            <a:pathLst>
              <a:path w="174" h="84">
                <a:moveTo>
                  <a:pt x="174" y="0"/>
                </a:moveTo>
                <a:lnTo>
                  <a:pt x="0" y="84"/>
                </a:lnTo>
              </a:path>
            </a:pathLst>
          </a:custGeom>
          <a:noFill/>
          <a:ln w="28575" cmpd="sng">
            <a:solidFill>
              <a:srgbClr val="333399"/>
            </a:solidFill>
            <a:round/>
            <a:headEnd/>
            <a:tailEnd type="triangle" w="med" len="lg"/>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339" name="Oval 60"/>
          <p:cNvSpPr>
            <a:spLocks noChangeArrowheads="1"/>
          </p:cNvSpPr>
          <p:nvPr/>
        </p:nvSpPr>
        <p:spPr bwMode="auto">
          <a:xfrm>
            <a:off x="266700" y="2752725"/>
            <a:ext cx="633413" cy="354013"/>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40" name="Rectangle 61"/>
          <p:cNvSpPr>
            <a:spLocks noChangeArrowheads="1"/>
          </p:cNvSpPr>
          <p:nvPr/>
        </p:nvSpPr>
        <p:spPr bwMode="auto">
          <a:xfrm>
            <a:off x="314325" y="2713038"/>
            <a:ext cx="6127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1</a:t>
            </a:r>
            <a:endParaRPr lang="en-US" altLang="zh-CN" sz="2000">
              <a:solidFill>
                <a:srgbClr val="333399"/>
              </a:solidFill>
              <a:latin typeface="Arial" panose="020B0604020202020204" pitchFamily="34" charset="0"/>
              <a:ea typeface="黑体" panose="02010609060101010101" pitchFamily="49" charset="-122"/>
            </a:endParaRPr>
          </a:p>
        </p:txBody>
      </p:sp>
      <p:sp>
        <p:nvSpPr>
          <p:cNvPr id="13341" name="Oval 62"/>
          <p:cNvSpPr>
            <a:spLocks noChangeArrowheads="1"/>
          </p:cNvSpPr>
          <p:nvPr/>
        </p:nvSpPr>
        <p:spPr bwMode="auto">
          <a:xfrm>
            <a:off x="949325" y="2827338"/>
            <a:ext cx="633413" cy="376237"/>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42" name="Rectangle 63"/>
          <p:cNvSpPr>
            <a:spLocks noChangeArrowheads="1"/>
          </p:cNvSpPr>
          <p:nvPr/>
        </p:nvSpPr>
        <p:spPr bwMode="auto">
          <a:xfrm>
            <a:off x="979488" y="2801938"/>
            <a:ext cx="6111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2</a:t>
            </a:r>
            <a:endParaRPr lang="en-US" altLang="zh-CN" sz="2000">
              <a:solidFill>
                <a:srgbClr val="333399"/>
              </a:solidFill>
              <a:latin typeface="Arial" panose="020B0604020202020204" pitchFamily="34" charset="0"/>
              <a:ea typeface="黑体" panose="02010609060101010101" pitchFamily="49" charset="-122"/>
            </a:endParaRPr>
          </a:p>
        </p:txBody>
      </p:sp>
      <p:sp>
        <p:nvSpPr>
          <p:cNvPr id="13343" name="Oval 64"/>
          <p:cNvSpPr>
            <a:spLocks noChangeArrowheads="1"/>
          </p:cNvSpPr>
          <p:nvPr/>
        </p:nvSpPr>
        <p:spPr bwMode="auto">
          <a:xfrm>
            <a:off x="800100" y="3775075"/>
            <a:ext cx="153988" cy="136525"/>
          </a:xfrm>
          <a:prstGeom prst="ellipse">
            <a:avLst/>
          </a:prstGeom>
          <a:solidFill>
            <a:schemeClr val="bg1"/>
          </a:solidFill>
          <a:ln w="2857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44" name="Rectangle 65"/>
          <p:cNvSpPr>
            <a:spLocks noChangeArrowheads="1"/>
          </p:cNvSpPr>
          <p:nvPr/>
        </p:nvSpPr>
        <p:spPr bwMode="auto">
          <a:xfrm>
            <a:off x="8178800" y="2706688"/>
            <a:ext cx="6111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4</a:t>
            </a:r>
            <a:endParaRPr lang="en-US" altLang="zh-CN" sz="2000">
              <a:solidFill>
                <a:srgbClr val="333399"/>
              </a:solidFill>
              <a:latin typeface="Arial" panose="020B0604020202020204" pitchFamily="34" charset="0"/>
              <a:ea typeface="黑体" panose="02010609060101010101" pitchFamily="49" charset="-122"/>
            </a:endParaRPr>
          </a:p>
        </p:txBody>
      </p:sp>
      <p:sp>
        <p:nvSpPr>
          <p:cNvPr id="13345" name="Oval 66"/>
          <p:cNvSpPr>
            <a:spLocks noChangeArrowheads="1"/>
          </p:cNvSpPr>
          <p:nvPr/>
        </p:nvSpPr>
        <p:spPr bwMode="auto">
          <a:xfrm>
            <a:off x="8129588" y="3775075"/>
            <a:ext cx="150812" cy="136525"/>
          </a:xfrm>
          <a:prstGeom prst="ellipse">
            <a:avLst/>
          </a:prstGeom>
          <a:solidFill>
            <a:schemeClr val="bg1"/>
          </a:solidFill>
          <a:ln w="2857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46" name="Rectangle 67"/>
          <p:cNvSpPr>
            <a:spLocks noChangeArrowheads="1"/>
          </p:cNvSpPr>
          <p:nvPr/>
        </p:nvSpPr>
        <p:spPr bwMode="auto">
          <a:xfrm>
            <a:off x="1830388" y="3041650"/>
            <a:ext cx="85440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dirty="0" smtClean="0">
                <a:latin typeface="Arial" panose="020B0604020202020204" pitchFamily="34" charset="0"/>
                <a:ea typeface="黑体" panose="02010609060101010101" pitchFamily="49" charset="-122"/>
              </a:rPr>
              <a:t>TSAP</a:t>
            </a:r>
            <a:endParaRPr lang="zh-CN" altLang="en-US" sz="2000" dirty="0">
              <a:latin typeface="Arial" panose="020B0604020202020204" pitchFamily="34" charset="0"/>
              <a:ea typeface="黑体" panose="02010609060101010101" pitchFamily="49" charset="-122"/>
            </a:endParaRPr>
          </a:p>
        </p:txBody>
      </p:sp>
      <p:sp>
        <p:nvSpPr>
          <p:cNvPr id="13347" name="Rectangle 68"/>
          <p:cNvSpPr>
            <a:spLocks noChangeArrowheads="1"/>
          </p:cNvSpPr>
          <p:nvPr/>
        </p:nvSpPr>
        <p:spPr bwMode="auto">
          <a:xfrm>
            <a:off x="6372200" y="2951163"/>
            <a:ext cx="854402"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dirty="0" smtClean="0">
                <a:latin typeface="Arial" panose="020B0604020202020204" pitchFamily="34" charset="0"/>
                <a:ea typeface="黑体" panose="02010609060101010101" pitchFamily="49" charset="-122"/>
              </a:rPr>
              <a:t>TSAP</a:t>
            </a:r>
            <a:endParaRPr lang="zh-CN" altLang="en-US" sz="2000" dirty="0">
              <a:latin typeface="Arial" panose="020B0604020202020204" pitchFamily="34" charset="0"/>
              <a:ea typeface="黑体" panose="02010609060101010101" pitchFamily="49" charset="-122"/>
            </a:endParaRPr>
          </a:p>
        </p:txBody>
      </p:sp>
      <p:sp>
        <p:nvSpPr>
          <p:cNvPr id="13348" name="Line 69"/>
          <p:cNvSpPr>
            <a:spLocks noChangeShapeType="1"/>
          </p:cNvSpPr>
          <p:nvPr/>
        </p:nvSpPr>
        <p:spPr bwMode="auto">
          <a:xfrm>
            <a:off x="7145338" y="3194050"/>
            <a:ext cx="577850" cy="136525"/>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13349" name="Line 70"/>
          <p:cNvSpPr>
            <a:spLocks noChangeShapeType="1"/>
          </p:cNvSpPr>
          <p:nvPr/>
        </p:nvSpPr>
        <p:spPr bwMode="auto">
          <a:xfrm flipH="1">
            <a:off x="1316038" y="3208338"/>
            <a:ext cx="544512" cy="122237"/>
          </a:xfrm>
          <a:prstGeom prst="line">
            <a:avLst/>
          </a:prstGeom>
          <a:noFill/>
          <a:ln w="28575">
            <a:solidFill>
              <a:srgbClr val="333399"/>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13350" name="Rectangle 71"/>
          <p:cNvSpPr>
            <a:spLocks noChangeArrowheads="1"/>
          </p:cNvSpPr>
          <p:nvPr/>
        </p:nvSpPr>
        <p:spPr bwMode="auto">
          <a:xfrm>
            <a:off x="8583613" y="2833688"/>
            <a:ext cx="3222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nSpc>
                <a:spcPct val="150000"/>
              </a:lnSpc>
            </a:pPr>
            <a:r>
              <a:rPr lang="en-US" altLang="zh-CN" sz="2000">
                <a:solidFill>
                  <a:srgbClr val="333399"/>
                </a:solidFill>
                <a:latin typeface="Arial" panose="020B0604020202020204" pitchFamily="34" charset="0"/>
                <a:ea typeface="黑体" panose="02010609060101010101" pitchFamily="49" charset="-122"/>
              </a:rPr>
              <a:t>5</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4</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3</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2</a:t>
            </a:r>
          </a:p>
          <a:p>
            <a:pPr>
              <a:lnSpc>
                <a:spcPct val="150000"/>
              </a:lnSpc>
            </a:pPr>
            <a:r>
              <a:rPr lang="en-US" altLang="zh-CN" sz="2000">
                <a:solidFill>
                  <a:srgbClr val="333399"/>
                </a:solidFill>
                <a:latin typeface="Arial" panose="020B0604020202020204" pitchFamily="34" charset="0"/>
                <a:ea typeface="黑体" panose="02010609060101010101" pitchFamily="49" charset="-122"/>
              </a:rPr>
              <a:t>1</a:t>
            </a:r>
          </a:p>
        </p:txBody>
      </p:sp>
      <p:sp>
        <p:nvSpPr>
          <p:cNvPr id="13351" name="Rectangle 81"/>
          <p:cNvSpPr>
            <a:spLocks noChangeArrowheads="1"/>
          </p:cNvSpPr>
          <p:nvPr/>
        </p:nvSpPr>
        <p:spPr bwMode="auto">
          <a:xfrm>
            <a:off x="520700" y="3270250"/>
            <a:ext cx="215900" cy="2159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52" name="Rectangle 82"/>
          <p:cNvSpPr>
            <a:spLocks noChangeArrowheads="1"/>
          </p:cNvSpPr>
          <p:nvPr/>
        </p:nvSpPr>
        <p:spPr bwMode="auto">
          <a:xfrm>
            <a:off x="1104900" y="3270250"/>
            <a:ext cx="215900" cy="2159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53" name="Rectangle 83"/>
          <p:cNvSpPr>
            <a:spLocks noChangeArrowheads="1"/>
          </p:cNvSpPr>
          <p:nvPr/>
        </p:nvSpPr>
        <p:spPr bwMode="auto">
          <a:xfrm>
            <a:off x="7696200" y="3282950"/>
            <a:ext cx="215900" cy="2159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54" name="Rectangle 84"/>
          <p:cNvSpPr>
            <a:spLocks noChangeArrowheads="1"/>
          </p:cNvSpPr>
          <p:nvPr/>
        </p:nvSpPr>
        <p:spPr bwMode="auto">
          <a:xfrm>
            <a:off x="8432800" y="3282950"/>
            <a:ext cx="215900" cy="2159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55" name="Freeform 85"/>
          <p:cNvSpPr>
            <a:spLocks/>
          </p:cNvSpPr>
          <p:nvPr/>
        </p:nvSpPr>
        <p:spPr bwMode="auto">
          <a:xfrm>
            <a:off x="7807325" y="3113088"/>
            <a:ext cx="331788" cy="695325"/>
          </a:xfrm>
          <a:custGeom>
            <a:avLst/>
            <a:gdLst>
              <a:gd name="T0" fmla="*/ 2147483647 w 193"/>
              <a:gd name="T1" fmla="*/ 0 h 453"/>
              <a:gd name="T2" fmla="*/ 2147483647 w 193"/>
              <a:gd name="T3" fmla="*/ 2147483647 h 453"/>
              <a:gd name="T4" fmla="*/ 2147483647 w 193"/>
              <a:gd name="T5" fmla="*/ 2147483647 h 453"/>
              <a:gd name="T6" fmla="*/ 2147483647 w 193"/>
              <a:gd name="T7" fmla="*/ 2147483647 h 453"/>
              <a:gd name="T8" fmla="*/ 2147483647 w 193"/>
              <a:gd name="T9" fmla="*/ 2147483647 h 453"/>
              <a:gd name="T10" fmla="*/ 0 60000 65536"/>
              <a:gd name="T11" fmla="*/ 0 60000 65536"/>
              <a:gd name="T12" fmla="*/ 0 60000 65536"/>
              <a:gd name="T13" fmla="*/ 0 60000 65536"/>
              <a:gd name="T14" fmla="*/ 0 60000 65536"/>
              <a:gd name="T15" fmla="*/ 0 w 193"/>
              <a:gd name="T16" fmla="*/ 0 h 453"/>
              <a:gd name="T17" fmla="*/ 193 w 193"/>
              <a:gd name="T18" fmla="*/ 453 h 453"/>
            </a:gdLst>
            <a:ahLst/>
            <a:cxnLst>
              <a:cxn ang="T10">
                <a:pos x="T0" y="T1"/>
              </a:cxn>
              <a:cxn ang="T11">
                <a:pos x="T2" y="T3"/>
              </a:cxn>
              <a:cxn ang="T12">
                <a:pos x="T4" y="T5"/>
              </a:cxn>
              <a:cxn ang="T13">
                <a:pos x="T6" y="T7"/>
              </a:cxn>
              <a:cxn ang="T14">
                <a:pos x="T8" y="T9"/>
              </a:cxn>
            </a:cxnLst>
            <a:rect l="T15" t="T16" r="T17" b="T18"/>
            <a:pathLst>
              <a:path w="193" h="453">
                <a:moveTo>
                  <a:pt x="4" y="0"/>
                </a:moveTo>
                <a:cubicBezTo>
                  <a:pt x="6" y="51"/>
                  <a:pt x="0" y="240"/>
                  <a:pt x="13" y="306"/>
                </a:cubicBezTo>
                <a:cubicBezTo>
                  <a:pt x="26" y="372"/>
                  <a:pt x="61" y="376"/>
                  <a:pt x="85" y="399"/>
                </a:cubicBezTo>
                <a:cubicBezTo>
                  <a:pt x="109" y="422"/>
                  <a:pt x="139" y="435"/>
                  <a:pt x="157" y="444"/>
                </a:cubicBezTo>
                <a:cubicBezTo>
                  <a:pt x="175" y="453"/>
                  <a:pt x="186" y="451"/>
                  <a:pt x="193" y="453"/>
                </a:cubicBezTo>
              </a:path>
            </a:pathLst>
          </a:custGeom>
          <a:noFill/>
          <a:ln w="28575" cap="flat" cmpd="sng">
            <a:solidFill>
              <a:srgbClr val="3333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356" name="Freeform 86"/>
          <p:cNvSpPr>
            <a:spLocks/>
          </p:cNvSpPr>
          <p:nvPr/>
        </p:nvSpPr>
        <p:spPr bwMode="auto">
          <a:xfrm>
            <a:off x="8258175" y="3116263"/>
            <a:ext cx="292100" cy="688975"/>
          </a:xfrm>
          <a:custGeom>
            <a:avLst/>
            <a:gdLst>
              <a:gd name="T0" fmla="*/ 2147483647 w 171"/>
              <a:gd name="T1" fmla="*/ 0 h 447"/>
              <a:gd name="T2" fmla="*/ 2147483647 w 171"/>
              <a:gd name="T3" fmla="*/ 2147483647 h 447"/>
              <a:gd name="T4" fmla="*/ 2147483647 w 171"/>
              <a:gd name="T5" fmla="*/ 2147483647 h 447"/>
              <a:gd name="T6" fmla="*/ 2147483647 w 171"/>
              <a:gd name="T7" fmla="*/ 2147483647 h 447"/>
              <a:gd name="T8" fmla="*/ 0 w 171"/>
              <a:gd name="T9" fmla="*/ 2147483647 h 447"/>
              <a:gd name="T10" fmla="*/ 0 60000 65536"/>
              <a:gd name="T11" fmla="*/ 0 60000 65536"/>
              <a:gd name="T12" fmla="*/ 0 60000 65536"/>
              <a:gd name="T13" fmla="*/ 0 60000 65536"/>
              <a:gd name="T14" fmla="*/ 0 60000 65536"/>
              <a:gd name="T15" fmla="*/ 0 w 171"/>
              <a:gd name="T16" fmla="*/ 0 h 447"/>
              <a:gd name="T17" fmla="*/ 171 w 171"/>
              <a:gd name="T18" fmla="*/ 447 h 447"/>
            </a:gdLst>
            <a:ahLst/>
            <a:cxnLst>
              <a:cxn ang="T10">
                <a:pos x="T0" y="T1"/>
              </a:cxn>
              <a:cxn ang="T11">
                <a:pos x="T2" y="T3"/>
              </a:cxn>
              <a:cxn ang="T12">
                <a:pos x="T4" y="T5"/>
              </a:cxn>
              <a:cxn ang="T13">
                <a:pos x="T6" y="T7"/>
              </a:cxn>
              <a:cxn ang="T14">
                <a:pos x="T8" y="T9"/>
              </a:cxn>
            </a:cxnLst>
            <a:rect l="T15" t="T16" r="T17" b="T18"/>
            <a:pathLst>
              <a:path w="171" h="447">
                <a:moveTo>
                  <a:pt x="170" y="0"/>
                </a:moveTo>
                <a:cubicBezTo>
                  <a:pt x="169" y="44"/>
                  <a:pt x="171" y="206"/>
                  <a:pt x="165" y="264"/>
                </a:cubicBezTo>
                <a:cubicBezTo>
                  <a:pt x="159" y="322"/>
                  <a:pt x="149" y="326"/>
                  <a:pt x="135" y="351"/>
                </a:cubicBezTo>
                <a:cubicBezTo>
                  <a:pt x="121" y="376"/>
                  <a:pt x="103" y="395"/>
                  <a:pt x="81" y="411"/>
                </a:cubicBezTo>
                <a:cubicBezTo>
                  <a:pt x="59" y="427"/>
                  <a:pt x="17" y="440"/>
                  <a:pt x="0" y="447"/>
                </a:cubicBezTo>
              </a:path>
            </a:pathLst>
          </a:custGeom>
          <a:noFill/>
          <a:ln w="28575" cap="flat" cmpd="sng">
            <a:solidFill>
              <a:srgbClr val="3333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357" name="Oval 87"/>
          <p:cNvSpPr>
            <a:spLocks noChangeArrowheads="1"/>
          </p:cNvSpPr>
          <p:nvPr/>
        </p:nvSpPr>
        <p:spPr bwMode="auto">
          <a:xfrm>
            <a:off x="7512050" y="2890838"/>
            <a:ext cx="630238" cy="352425"/>
          </a:xfrm>
          <a:prstGeom prst="ellipse">
            <a:avLst/>
          </a:prstGeom>
          <a:solidFill>
            <a:srgbClr val="FFCCFF"/>
          </a:solidFill>
          <a:ln w="12700">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3358" name="Rectangle 88"/>
          <p:cNvSpPr>
            <a:spLocks noChangeArrowheads="1"/>
          </p:cNvSpPr>
          <p:nvPr/>
        </p:nvSpPr>
        <p:spPr bwMode="auto">
          <a:xfrm>
            <a:off x="7537450" y="2843213"/>
            <a:ext cx="6111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defTabSz="76200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defTabSz="7620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defTabSz="7620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defTabSz="7620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lang="en-US" altLang="zh-CN" sz="2000">
                <a:solidFill>
                  <a:srgbClr val="333399"/>
                </a:solidFill>
                <a:latin typeface="Arial" panose="020B0604020202020204" pitchFamily="34" charset="0"/>
                <a:ea typeface="黑体" panose="02010609060101010101" pitchFamily="49" charset="-122"/>
              </a:rPr>
              <a:t>AP</a:t>
            </a:r>
            <a:r>
              <a:rPr lang="en-US" altLang="zh-CN" sz="2000" baseline="-25000">
                <a:solidFill>
                  <a:srgbClr val="333399"/>
                </a:solidFill>
                <a:latin typeface="Arial" panose="020B0604020202020204" pitchFamily="34" charset="0"/>
                <a:ea typeface="黑体" panose="02010609060101010101" pitchFamily="49" charset="-122"/>
              </a:rPr>
              <a:t>3</a:t>
            </a:r>
            <a:endParaRPr lang="en-US" altLang="zh-CN" sz="2000">
              <a:solidFill>
                <a:srgbClr val="333399"/>
              </a:solidFill>
              <a:latin typeface="Arial" panose="020B0604020202020204" pitchFamily="34" charset="0"/>
              <a:ea typeface="黑体" panose="02010609060101010101" pitchFamily="49" charset="-122"/>
            </a:endParaRPr>
          </a:p>
        </p:txBody>
      </p:sp>
      <p:sp>
        <p:nvSpPr>
          <p:cNvPr id="13359" name="Freeform 89"/>
          <p:cNvSpPr>
            <a:spLocks/>
          </p:cNvSpPr>
          <p:nvPr/>
        </p:nvSpPr>
        <p:spPr bwMode="auto">
          <a:xfrm>
            <a:off x="955675" y="3176588"/>
            <a:ext cx="271463" cy="628650"/>
          </a:xfrm>
          <a:custGeom>
            <a:avLst/>
            <a:gdLst>
              <a:gd name="T0" fmla="*/ 2147483647 w 159"/>
              <a:gd name="T1" fmla="*/ 0 h 408"/>
              <a:gd name="T2" fmla="*/ 2147483647 w 159"/>
              <a:gd name="T3" fmla="*/ 2147483647 h 408"/>
              <a:gd name="T4" fmla="*/ 2147483647 w 159"/>
              <a:gd name="T5" fmla="*/ 2147483647 h 408"/>
              <a:gd name="T6" fmla="*/ 0 w 159"/>
              <a:gd name="T7" fmla="*/ 2147483647 h 408"/>
              <a:gd name="T8" fmla="*/ 0 60000 65536"/>
              <a:gd name="T9" fmla="*/ 0 60000 65536"/>
              <a:gd name="T10" fmla="*/ 0 60000 65536"/>
              <a:gd name="T11" fmla="*/ 0 60000 65536"/>
              <a:gd name="T12" fmla="*/ 0 w 159"/>
              <a:gd name="T13" fmla="*/ 0 h 408"/>
              <a:gd name="T14" fmla="*/ 159 w 159"/>
              <a:gd name="T15" fmla="*/ 408 h 408"/>
            </a:gdLst>
            <a:ahLst/>
            <a:cxnLst>
              <a:cxn ang="T8">
                <a:pos x="T0" y="T1"/>
              </a:cxn>
              <a:cxn ang="T9">
                <a:pos x="T2" y="T3"/>
              </a:cxn>
              <a:cxn ang="T10">
                <a:pos x="T4" y="T5"/>
              </a:cxn>
              <a:cxn ang="T11">
                <a:pos x="T6" y="T7"/>
              </a:cxn>
            </a:cxnLst>
            <a:rect l="T12" t="T13" r="T14" b="T15"/>
            <a:pathLst>
              <a:path w="159" h="408">
                <a:moveTo>
                  <a:pt x="156" y="0"/>
                </a:moveTo>
                <a:cubicBezTo>
                  <a:pt x="155" y="46"/>
                  <a:pt x="159" y="217"/>
                  <a:pt x="147" y="279"/>
                </a:cubicBezTo>
                <a:cubicBezTo>
                  <a:pt x="135" y="341"/>
                  <a:pt x="105" y="351"/>
                  <a:pt x="81" y="372"/>
                </a:cubicBezTo>
                <a:cubicBezTo>
                  <a:pt x="57" y="393"/>
                  <a:pt x="17" y="401"/>
                  <a:pt x="0" y="408"/>
                </a:cubicBezTo>
              </a:path>
            </a:pathLst>
          </a:custGeom>
          <a:noFill/>
          <a:ln w="28575" cap="flat" cmpd="sng">
            <a:solidFill>
              <a:srgbClr val="3333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13360" name="Freeform 90"/>
          <p:cNvSpPr>
            <a:spLocks/>
          </p:cNvSpPr>
          <p:nvPr/>
        </p:nvSpPr>
        <p:spPr bwMode="auto">
          <a:xfrm>
            <a:off x="611188" y="3089275"/>
            <a:ext cx="255587" cy="757238"/>
          </a:xfrm>
          <a:custGeom>
            <a:avLst/>
            <a:gdLst>
              <a:gd name="T0" fmla="*/ 2147483647 w 149"/>
              <a:gd name="T1" fmla="*/ 0 h 492"/>
              <a:gd name="T2" fmla="*/ 2147483647 w 149"/>
              <a:gd name="T3" fmla="*/ 2147483647 h 492"/>
              <a:gd name="T4" fmla="*/ 2147483647 w 149"/>
              <a:gd name="T5" fmla="*/ 2147483647 h 492"/>
              <a:gd name="T6" fmla="*/ 2147483647 w 149"/>
              <a:gd name="T7" fmla="*/ 2147483647 h 492"/>
              <a:gd name="T8" fmla="*/ 0 60000 65536"/>
              <a:gd name="T9" fmla="*/ 0 60000 65536"/>
              <a:gd name="T10" fmla="*/ 0 60000 65536"/>
              <a:gd name="T11" fmla="*/ 0 60000 65536"/>
              <a:gd name="T12" fmla="*/ 0 w 149"/>
              <a:gd name="T13" fmla="*/ 0 h 492"/>
              <a:gd name="T14" fmla="*/ 149 w 149"/>
              <a:gd name="T15" fmla="*/ 492 h 492"/>
            </a:gdLst>
            <a:ahLst/>
            <a:cxnLst>
              <a:cxn ang="T8">
                <a:pos x="T0" y="T1"/>
              </a:cxn>
              <a:cxn ang="T9">
                <a:pos x="T2" y="T3"/>
              </a:cxn>
              <a:cxn ang="T10">
                <a:pos x="T4" y="T5"/>
              </a:cxn>
              <a:cxn ang="T11">
                <a:pos x="T6" y="T7"/>
              </a:cxn>
            </a:cxnLst>
            <a:rect l="T12" t="T13" r="T14" b="T15"/>
            <a:pathLst>
              <a:path w="149" h="492">
                <a:moveTo>
                  <a:pt x="8" y="0"/>
                </a:moveTo>
                <a:cubicBezTo>
                  <a:pt x="8" y="47"/>
                  <a:pt x="0" y="216"/>
                  <a:pt x="5" y="285"/>
                </a:cubicBezTo>
                <a:cubicBezTo>
                  <a:pt x="10" y="354"/>
                  <a:pt x="14" y="380"/>
                  <a:pt x="38" y="414"/>
                </a:cubicBezTo>
                <a:cubicBezTo>
                  <a:pt x="62" y="448"/>
                  <a:pt x="126" y="476"/>
                  <a:pt x="149" y="492"/>
                </a:cubicBezTo>
              </a:path>
            </a:pathLst>
          </a:custGeom>
          <a:noFill/>
          <a:ln w="28575" cap="flat" cmpd="sng">
            <a:solidFill>
              <a:srgbClr val="3333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2" name="TextBox 1"/>
          <p:cNvSpPr txBox="1"/>
          <p:nvPr/>
        </p:nvSpPr>
        <p:spPr>
          <a:xfrm>
            <a:off x="566146" y="5816359"/>
            <a:ext cx="6321563" cy="461665"/>
          </a:xfrm>
          <a:prstGeom prst="rect">
            <a:avLst/>
          </a:prstGeom>
          <a:noFill/>
        </p:spPr>
        <p:txBody>
          <a:bodyPr wrap="square" rtlCol="0">
            <a:spAutoFit/>
          </a:bodyPr>
          <a:lstStyle/>
          <a:p>
            <a:r>
              <a:rPr lang="en-US" altLang="zh-CN" dirty="0" smtClean="0"/>
              <a:t>TSAP</a:t>
            </a:r>
            <a:r>
              <a:rPr lang="zh-CN" altLang="en-US" dirty="0" smtClean="0"/>
              <a:t>：</a:t>
            </a:r>
            <a:r>
              <a:rPr lang="en-US" altLang="zh-CN" dirty="0"/>
              <a:t>Transport Service Access </a:t>
            </a:r>
            <a:r>
              <a:rPr lang="en-US" altLang="zh-CN" dirty="0" smtClean="0"/>
              <a:t>Point</a:t>
            </a:r>
            <a:endParaRPr lang="en-US" altLang="zh-C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AF3A622-8D39-479C-A35A-E81F02AC414C}" type="slidenum">
              <a:rPr kumimoji="0" lang="zh-CN" altLang="en-US" sz="1400"/>
              <a:pPr eaLnBrk="1" hangingPunct="1"/>
              <a:t>70</a:t>
            </a:fld>
            <a:endParaRPr kumimoji="0" lang="en-US" altLang="zh-CN" sz="1400"/>
          </a:p>
        </p:txBody>
      </p:sp>
      <p:sp>
        <p:nvSpPr>
          <p:cNvPr id="80899" name="Rectangle 2"/>
          <p:cNvSpPr>
            <a:spLocks noGrp="1" noChangeArrowheads="1"/>
          </p:cNvSpPr>
          <p:nvPr>
            <p:ph type="title"/>
          </p:nvPr>
        </p:nvSpPr>
        <p:spPr/>
        <p:txBody>
          <a:bodyPr/>
          <a:lstStyle/>
          <a:p>
            <a:pPr eaLnBrk="1" hangingPunct="1"/>
            <a:r>
              <a:rPr lang="zh-CN" altLang="en-GB" b="1" smtClean="0"/>
              <a:t>慢启动算法</a:t>
            </a:r>
            <a:endParaRPr lang="zh-CN" altLang="en-US" b="1" smtClean="0"/>
          </a:p>
        </p:txBody>
      </p:sp>
      <p:sp>
        <p:nvSpPr>
          <p:cNvPr id="80900" name="Rectangle 3"/>
          <p:cNvSpPr>
            <a:spLocks noGrp="1" noChangeArrowheads="1"/>
          </p:cNvSpPr>
          <p:nvPr>
            <p:ph type="body" idx="1"/>
          </p:nvPr>
        </p:nvSpPr>
        <p:spPr>
          <a:xfrm>
            <a:off x="611188" y="2017713"/>
            <a:ext cx="8343900" cy="4435475"/>
          </a:xfrm>
        </p:spPr>
        <p:txBody>
          <a:bodyPr/>
          <a:lstStyle/>
          <a:p>
            <a:pPr eaLnBrk="1" hangingPunct="1"/>
            <a:r>
              <a:rPr lang="zh-CN" altLang="en-US" b="1" smtClean="0"/>
              <a:t>在连接建立初期，拥塞窗口初始化为该连接最大数据段的长度</a:t>
            </a:r>
          </a:p>
          <a:p>
            <a:pPr eaLnBrk="1" hangingPunct="1"/>
            <a:r>
              <a:rPr lang="zh-CN" altLang="en-US" b="1" smtClean="0"/>
              <a:t>发送端发送一个最大数据段，得到确认后，其拥塞窗口大小加倍，依次类推，直到</a:t>
            </a:r>
            <a:r>
              <a:rPr lang="zh-CN" altLang="en-US" b="1" smtClean="0">
                <a:solidFill>
                  <a:srgbClr val="FF0000"/>
                </a:solidFill>
              </a:rPr>
              <a:t>发送端认为出现数据段丢失</a:t>
            </a:r>
            <a:r>
              <a:rPr lang="zh-CN" altLang="en-US" b="1" smtClean="0"/>
              <a:t>或已达到接收窗口大小（兼顾拥塞和流量控制）</a:t>
            </a: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BA3B8600-7B92-4AA9-94D0-99492B187115}" type="slidenum">
              <a:rPr kumimoji="0" lang="zh-CN" altLang="en-US" sz="1400"/>
              <a:pPr eaLnBrk="1" hangingPunct="1"/>
              <a:t>71</a:t>
            </a:fld>
            <a:endParaRPr kumimoji="0" lang="en-US" altLang="zh-CN" sz="1400"/>
          </a:p>
        </p:txBody>
      </p:sp>
      <p:sp>
        <p:nvSpPr>
          <p:cNvPr id="4101" name="Rectangle 3"/>
          <p:cNvSpPr>
            <a:spLocks noGrp="1" noChangeArrowheads="1"/>
          </p:cNvSpPr>
          <p:nvPr>
            <p:ph type="body" sz="half" idx="1"/>
          </p:nvPr>
        </p:nvSpPr>
        <p:spPr>
          <a:xfrm>
            <a:off x="468313" y="4895850"/>
            <a:ext cx="4824412" cy="1846263"/>
          </a:xfrm>
        </p:spPr>
        <p:txBody>
          <a:bodyPr/>
          <a:lstStyle/>
          <a:p>
            <a:pPr eaLnBrk="1" hangingPunct="1"/>
            <a:r>
              <a:rPr lang="en-US" altLang="zh-CN" sz="2400" b="1" smtClean="0"/>
              <a:t>exponential increase in window size (not so slow!)</a:t>
            </a:r>
          </a:p>
          <a:p>
            <a:pPr eaLnBrk="1" hangingPunct="1"/>
            <a:r>
              <a:rPr lang="en-US" altLang="zh-CN" sz="2400" b="1" smtClean="0"/>
              <a:t>loss event: timeout and/or three duplicate ACKs</a:t>
            </a:r>
          </a:p>
        </p:txBody>
      </p:sp>
      <p:sp>
        <p:nvSpPr>
          <p:cNvPr id="4102" name="Text Box 4"/>
          <p:cNvSpPr txBox="1">
            <a:spLocks noChangeArrowheads="1"/>
          </p:cNvSpPr>
          <p:nvPr/>
        </p:nvSpPr>
        <p:spPr bwMode="auto">
          <a:xfrm>
            <a:off x="1039813" y="2535238"/>
            <a:ext cx="38877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a:latin typeface="Arial" panose="020B0604020202020204" pitchFamily="34" charset="0"/>
              </a:rPr>
              <a:t>initialize: cwnd= 1</a:t>
            </a:r>
          </a:p>
          <a:p>
            <a:r>
              <a:rPr kumimoji="0" lang="en-US" altLang="zh-CN">
                <a:latin typeface="Arial" panose="020B0604020202020204" pitchFamily="34" charset="0"/>
              </a:rPr>
              <a:t>for (each segment ACKed)</a:t>
            </a:r>
          </a:p>
          <a:p>
            <a:r>
              <a:rPr kumimoji="0" lang="en-US" altLang="zh-CN">
                <a:latin typeface="Arial" panose="020B0604020202020204" pitchFamily="34" charset="0"/>
              </a:rPr>
              <a:t>      cwnd += cwnd</a:t>
            </a:r>
          </a:p>
          <a:p>
            <a:r>
              <a:rPr kumimoji="0" lang="en-US" altLang="zh-CN">
                <a:latin typeface="Arial" panose="020B0604020202020204" pitchFamily="34" charset="0"/>
              </a:rPr>
              <a:t>until (loss event OR</a:t>
            </a:r>
          </a:p>
          <a:p>
            <a:r>
              <a:rPr kumimoji="0" lang="en-US" altLang="zh-CN">
                <a:latin typeface="Arial" panose="020B0604020202020204" pitchFamily="34" charset="0"/>
              </a:rPr>
              <a:t>        cwnd &gt; threshold)</a:t>
            </a:r>
          </a:p>
        </p:txBody>
      </p:sp>
      <p:sp>
        <p:nvSpPr>
          <p:cNvPr id="4103" name="Rectangle 5"/>
          <p:cNvSpPr>
            <a:spLocks noChangeArrowheads="1"/>
          </p:cNvSpPr>
          <p:nvPr/>
        </p:nvSpPr>
        <p:spPr bwMode="auto">
          <a:xfrm>
            <a:off x="1008063" y="2247900"/>
            <a:ext cx="3924300" cy="24765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nvGrpSpPr>
          <p:cNvPr id="4104" name="Group 6"/>
          <p:cNvGrpSpPr>
            <a:grpSpLocks/>
          </p:cNvGrpSpPr>
          <p:nvPr/>
        </p:nvGrpSpPr>
        <p:grpSpPr bwMode="auto">
          <a:xfrm>
            <a:off x="982663" y="1925638"/>
            <a:ext cx="3887787" cy="457200"/>
            <a:chOff x="501" y="2462"/>
            <a:chExt cx="2449" cy="288"/>
          </a:xfrm>
        </p:grpSpPr>
        <p:sp>
          <p:nvSpPr>
            <p:cNvPr id="4134" name="Rectangle 7"/>
            <p:cNvSpPr>
              <a:spLocks noChangeArrowheads="1"/>
            </p:cNvSpPr>
            <p:nvPr/>
          </p:nvSpPr>
          <p:spPr bwMode="auto">
            <a:xfrm>
              <a:off x="546" y="2502"/>
              <a:ext cx="1806" cy="19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135" name="Text Box 8"/>
            <p:cNvSpPr txBox="1">
              <a:spLocks noChangeArrowheads="1"/>
            </p:cNvSpPr>
            <p:nvPr/>
          </p:nvSpPr>
          <p:spPr bwMode="auto">
            <a:xfrm>
              <a:off x="501" y="2462"/>
              <a:ext cx="24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a:solidFill>
                    <a:srgbClr val="FF0000"/>
                  </a:solidFill>
                  <a:latin typeface="Comic Sans MS" panose="030F0702030302020204" pitchFamily="66" charset="0"/>
                </a:rPr>
                <a:t>Slowstart algorithm</a:t>
              </a:r>
              <a:endParaRPr kumimoji="0" lang="en-US" altLang="zh-CN">
                <a:latin typeface="Arial" panose="020B0604020202020204" pitchFamily="34" charset="0"/>
              </a:endParaRPr>
            </a:p>
          </p:txBody>
        </p:sp>
      </p:grpSp>
      <p:sp>
        <p:nvSpPr>
          <p:cNvPr id="4105" name="Line 9"/>
          <p:cNvSpPr>
            <a:spLocks noChangeShapeType="1"/>
          </p:cNvSpPr>
          <p:nvPr/>
        </p:nvSpPr>
        <p:spPr bwMode="auto">
          <a:xfrm>
            <a:off x="5700713" y="1947863"/>
            <a:ext cx="2505075" cy="3524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aphicFrame>
        <p:nvGraphicFramePr>
          <p:cNvPr id="4098" name="Object 10"/>
          <p:cNvGraphicFramePr>
            <a:graphicFrameLocks noChangeAspect="1"/>
          </p:cNvGraphicFramePr>
          <p:nvPr/>
        </p:nvGraphicFramePr>
        <p:xfrm>
          <a:off x="5292725" y="1312863"/>
          <a:ext cx="485775" cy="385762"/>
        </p:xfrm>
        <a:graphic>
          <a:graphicData uri="http://schemas.openxmlformats.org/presentationml/2006/ole">
            <mc:AlternateContent xmlns:mc="http://schemas.openxmlformats.org/markup-compatibility/2006">
              <mc:Choice xmlns:v="urn:schemas-microsoft-com:vml" Requires="v">
                <p:oleObj spid="_x0000_s4418" name="Clip" r:id="rId4" imgW="1307263" imgH="1084139" progId="">
                  <p:embed/>
                </p:oleObj>
              </mc:Choice>
              <mc:Fallback>
                <p:oleObj name="Clip" r:id="rId4" imgW="1307263" imgH="1084139" progId="">
                  <p:embed/>
                  <p:pic>
                    <p:nvPicPr>
                      <p:cNvPr id="0" name="Picture 2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312863"/>
                        <a:ext cx="485775"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6" name="Text Box 11"/>
          <p:cNvSpPr txBox="1">
            <a:spLocks noChangeArrowheads="1"/>
          </p:cNvSpPr>
          <p:nvPr/>
        </p:nvSpPr>
        <p:spPr bwMode="auto">
          <a:xfrm>
            <a:off x="5702300" y="1312863"/>
            <a:ext cx="849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600">
                <a:latin typeface="Comic Sans MS" panose="030F0702030302020204" pitchFamily="66" charset="0"/>
              </a:rPr>
              <a:t>Host A</a:t>
            </a:r>
            <a:endParaRPr kumimoji="0" lang="en-US" altLang="zh-CN" sz="1000">
              <a:latin typeface="Times New Roman" panose="02020603050405020304" pitchFamily="18" charset="0"/>
            </a:endParaRPr>
          </a:p>
        </p:txBody>
      </p:sp>
      <p:sp>
        <p:nvSpPr>
          <p:cNvPr id="4107" name="Text Box 12"/>
          <p:cNvSpPr txBox="1">
            <a:spLocks noChangeArrowheads="1"/>
          </p:cNvSpPr>
          <p:nvPr/>
        </p:nvSpPr>
        <p:spPr bwMode="auto">
          <a:xfrm rot="408567">
            <a:off x="6707188" y="1914525"/>
            <a:ext cx="1208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400">
                <a:latin typeface="Arial" panose="020B0604020202020204" pitchFamily="34" charset="0"/>
              </a:rPr>
              <a:t>one segment</a:t>
            </a:r>
            <a:endParaRPr kumimoji="0" lang="en-US" altLang="zh-CN" sz="1000">
              <a:latin typeface="Times New Roman" panose="02020603050405020304" pitchFamily="18" charset="0"/>
            </a:endParaRPr>
          </a:p>
        </p:txBody>
      </p:sp>
      <p:sp>
        <p:nvSpPr>
          <p:cNvPr id="4108" name="Text Box 13"/>
          <p:cNvSpPr txBox="1">
            <a:spLocks noChangeArrowheads="1"/>
          </p:cNvSpPr>
          <p:nvPr/>
        </p:nvSpPr>
        <p:spPr bwMode="auto">
          <a:xfrm rot="-5400000">
            <a:off x="5257800" y="2152651"/>
            <a:ext cx="53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400">
                <a:latin typeface="Comic Sans MS" panose="030F0702030302020204" pitchFamily="66" charset="0"/>
              </a:rPr>
              <a:t>RTT</a:t>
            </a:r>
            <a:endParaRPr kumimoji="0" lang="en-US" altLang="zh-CN" sz="1000">
              <a:latin typeface="Times New Roman" panose="02020603050405020304" pitchFamily="18" charset="0"/>
            </a:endParaRPr>
          </a:p>
        </p:txBody>
      </p:sp>
      <p:graphicFrame>
        <p:nvGraphicFramePr>
          <p:cNvPr id="4099" name="Object 14"/>
          <p:cNvGraphicFramePr>
            <a:graphicFrameLocks noChangeAspect="1"/>
          </p:cNvGraphicFramePr>
          <p:nvPr/>
        </p:nvGraphicFramePr>
        <p:xfrm>
          <a:off x="7950200" y="1322388"/>
          <a:ext cx="485775" cy="385762"/>
        </p:xfrm>
        <a:graphic>
          <a:graphicData uri="http://schemas.openxmlformats.org/presentationml/2006/ole">
            <mc:AlternateContent xmlns:mc="http://schemas.openxmlformats.org/markup-compatibility/2006">
              <mc:Choice xmlns:v="urn:schemas-microsoft-com:vml" Requires="v">
                <p:oleObj spid="_x0000_s4419" name="Clip" r:id="rId6" imgW="1307263" imgH="1084139" progId="">
                  <p:embed/>
                </p:oleObj>
              </mc:Choice>
              <mc:Fallback>
                <p:oleObj name="Clip" r:id="rId6" imgW="1307263" imgH="1084139" progId="">
                  <p:embed/>
                  <p:pic>
                    <p:nvPicPr>
                      <p:cNvPr id="0" name="Picture 2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322388"/>
                        <a:ext cx="485775"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 name="Text Box 15"/>
          <p:cNvSpPr txBox="1">
            <a:spLocks noChangeArrowheads="1"/>
          </p:cNvSpPr>
          <p:nvPr/>
        </p:nvSpPr>
        <p:spPr bwMode="auto">
          <a:xfrm>
            <a:off x="7226300" y="1331913"/>
            <a:ext cx="828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600">
                <a:latin typeface="Comic Sans MS" panose="030F0702030302020204" pitchFamily="66" charset="0"/>
              </a:rPr>
              <a:t>Host B</a:t>
            </a:r>
            <a:endParaRPr kumimoji="0" lang="en-US" altLang="zh-CN" sz="1000">
              <a:latin typeface="Times New Roman" panose="02020603050405020304" pitchFamily="18" charset="0"/>
            </a:endParaRPr>
          </a:p>
        </p:txBody>
      </p:sp>
      <p:sp>
        <p:nvSpPr>
          <p:cNvPr id="4110" name="Line 16"/>
          <p:cNvSpPr>
            <a:spLocks noChangeShapeType="1"/>
          </p:cNvSpPr>
          <p:nvPr/>
        </p:nvSpPr>
        <p:spPr bwMode="auto">
          <a:xfrm>
            <a:off x="5695950" y="1762125"/>
            <a:ext cx="0" cy="3848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11" name="Line 17"/>
          <p:cNvSpPr>
            <a:spLocks noChangeShapeType="1"/>
          </p:cNvSpPr>
          <p:nvPr/>
        </p:nvSpPr>
        <p:spPr bwMode="auto">
          <a:xfrm>
            <a:off x="8210550" y="1800225"/>
            <a:ext cx="0" cy="3848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12" name="Line 18"/>
          <p:cNvSpPr>
            <a:spLocks noChangeShapeType="1"/>
          </p:cNvSpPr>
          <p:nvPr/>
        </p:nvSpPr>
        <p:spPr bwMode="auto">
          <a:xfrm flipH="1" flipV="1">
            <a:off x="5514975" y="1933575"/>
            <a:ext cx="4763" cy="2190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13" name="Line 19"/>
          <p:cNvSpPr>
            <a:spLocks noChangeShapeType="1"/>
          </p:cNvSpPr>
          <p:nvPr/>
        </p:nvSpPr>
        <p:spPr bwMode="auto">
          <a:xfrm>
            <a:off x="5524500" y="2495550"/>
            <a:ext cx="4763" cy="2238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14" name="Line 20"/>
          <p:cNvSpPr>
            <a:spLocks noChangeShapeType="1"/>
          </p:cNvSpPr>
          <p:nvPr/>
        </p:nvSpPr>
        <p:spPr bwMode="auto">
          <a:xfrm flipV="1">
            <a:off x="5676900" y="2352675"/>
            <a:ext cx="2505075" cy="352425"/>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4115" name="Group 21"/>
          <p:cNvGrpSpPr>
            <a:grpSpLocks/>
          </p:cNvGrpSpPr>
          <p:nvPr/>
        </p:nvGrpSpPr>
        <p:grpSpPr bwMode="auto">
          <a:xfrm>
            <a:off x="7904163" y="5099050"/>
            <a:ext cx="658812" cy="366713"/>
            <a:chOff x="3304" y="3530"/>
            <a:chExt cx="415" cy="231"/>
          </a:xfrm>
        </p:grpSpPr>
        <p:sp>
          <p:nvSpPr>
            <p:cNvPr id="4132" name="Rectangle 22"/>
            <p:cNvSpPr>
              <a:spLocks noChangeArrowheads="1"/>
            </p:cNvSpPr>
            <p:nvPr/>
          </p:nvSpPr>
          <p:spPr bwMode="auto">
            <a:xfrm>
              <a:off x="3342" y="3576"/>
              <a:ext cx="324" cy="1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4133" name="Text Box 23"/>
            <p:cNvSpPr txBox="1">
              <a:spLocks noChangeArrowheads="1"/>
            </p:cNvSpPr>
            <p:nvPr/>
          </p:nvSpPr>
          <p:spPr bwMode="auto">
            <a:xfrm>
              <a:off x="3304" y="3530"/>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800">
                  <a:latin typeface="Comic Sans MS" panose="030F0702030302020204" pitchFamily="66" charset="0"/>
                </a:rPr>
                <a:t>time</a:t>
              </a:r>
              <a:endParaRPr kumimoji="0" lang="en-US" altLang="zh-CN" sz="1000">
                <a:latin typeface="Times New Roman" panose="02020603050405020304" pitchFamily="18" charset="0"/>
              </a:endParaRPr>
            </a:p>
          </p:txBody>
        </p:sp>
      </p:grpSp>
      <p:sp>
        <p:nvSpPr>
          <p:cNvPr id="4116" name="Line 24"/>
          <p:cNvSpPr>
            <a:spLocks noChangeShapeType="1"/>
          </p:cNvSpPr>
          <p:nvPr/>
        </p:nvSpPr>
        <p:spPr bwMode="auto">
          <a:xfrm>
            <a:off x="5705475" y="2728913"/>
            <a:ext cx="2505075" cy="3524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17" name="Line 25"/>
          <p:cNvSpPr>
            <a:spLocks noChangeShapeType="1"/>
          </p:cNvSpPr>
          <p:nvPr/>
        </p:nvSpPr>
        <p:spPr bwMode="auto">
          <a:xfrm>
            <a:off x="5700713" y="2814638"/>
            <a:ext cx="2505075" cy="35242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18" name="Line 26"/>
          <p:cNvSpPr>
            <a:spLocks noChangeShapeType="1"/>
          </p:cNvSpPr>
          <p:nvPr/>
        </p:nvSpPr>
        <p:spPr bwMode="auto">
          <a:xfrm flipV="1">
            <a:off x="5700713" y="3338513"/>
            <a:ext cx="2528887" cy="36195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19" name="Line 27"/>
          <p:cNvSpPr>
            <a:spLocks noChangeShapeType="1"/>
          </p:cNvSpPr>
          <p:nvPr/>
        </p:nvSpPr>
        <p:spPr bwMode="auto">
          <a:xfrm flipV="1">
            <a:off x="5715000" y="3462338"/>
            <a:ext cx="2505075" cy="352425"/>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20" name="Text Box 28"/>
          <p:cNvSpPr txBox="1">
            <a:spLocks noChangeArrowheads="1"/>
          </p:cNvSpPr>
          <p:nvPr/>
        </p:nvSpPr>
        <p:spPr bwMode="auto">
          <a:xfrm rot="408567">
            <a:off x="6705600" y="2700338"/>
            <a:ext cx="1277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400">
                <a:latin typeface="Arial" panose="020B0604020202020204" pitchFamily="34" charset="0"/>
              </a:rPr>
              <a:t>two segments</a:t>
            </a:r>
            <a:endParaRPr kumimoji="0" lang="en-US" altLang="zh-CN" sz="1000">
              <a:latin typeface="Times New Roman" panose="02020603050405020304" pitchFamily="18" charset="0"/>
            </a:endParaRPr>
          </a:p>
        </p:txBody>
      </p:sp>
      <p:sp>
        <p:nvSpPr>
          <p:cNvPr id="4121" name="Text Box 29"/>
          <p:cNvSpPr txBox="1">
            <a:spLocks noChangeArrowheads="1"/>
          </p:cNvSpPr>
          <p:nvPr/>
        </p:nvSpPr>
        <p:spPr bwMode="auto">
          <a:xfrm rot="408567">
            <a:off x="6797675" y="3714750"/>
            <a:ext cx="13065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400">
                <a:latin typeface="Arial" panose="020B0604020202020204" pitchFamily="34" charset="0"/>
              </a:rPr>
              <a:t>four segments</a:t>
            </a:r>
            <a:endParaRPr kumimoji="0" lang="en-US" altLang="zh-CN" sz="1000">
              <a:latin typeface="Times New Roman" panose="02020603050405020304" pitchFamily="18" charset="0"/>
            </a:endParaRPr>
          </a:p>
        </p:txBody>
      </p:sp>
      <p:grpSp>
        <p:nvGrpSpPr>
          <p:cNvPr id="4122" name="Group 30"/>
          <p:cNvGrpSpPr>
            <a:grpSpLocks/>
          </p:cNvGrpSpPr>
          <p:nvPr/>
        </p:nvGrpSpPr>
        <p:grpSpPr bwMode="auto">
          <a:xfrm>
            <a:off x="5695950" y="3733800"/>
            <a:ext cx="2519363" cy="652463"/>
            <a:chOff x="3954" y="2214"/>
            <a:chExt cx="1587" cy="411"/>
          </a:xfrm>
        </p:grpSpPr>
        <p:sp>
          <p:nvSpPr>
            <p:cNvPr id="4128" name="Line 31"/>
            <p:cNvSpPr>
              <a:spLocks noChangeShapeType="1"/>
            </p:cNvSpPr>
            <p:nvPr/>
          </p:nvSpPr>
          <p:spPr bwMode="auto">
            <a:xfrm>
              <a:off x="3963" y="2214"/>
              <a:ext cx="1578" cy="22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29" name="Line 32"/>
            <p:cNvSpPr>
              <a:spLocks noChangeShapeType="1"/>
            </p:cNvSpPr>
            <p:nvPr/>
          </p:nvSpPr>
          <p:spPr bwMode="auto">
            <a:xfrm>
              <a:off x="3954" y="2274"/>
              <a:ext cx="1578" cy="22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30" name="Line 33"/>
            <p:cNvSpPr>
              <a:spLocks noChangeShapeType="1"/>
            </p:cNvSpPr>
            <p:nvPr/>
          </p:nvSpPr>
          <p:spPr bwMode="auto">
            <a:xfrm>
              <a:off x="3963" y="2340"/>
              <a:ext cx="1578" cy="22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31" name="Line 34"/>
            <p:cNvSpPr>
              <a:spLocks noChangeShapeType="1"/>
            </p:cNvSpPr>
            <p:nvPr/>
          </p:nvSpPr>
          <p:spPr bwMode="auto">
            <a:xfrm>
              <a:off x="3957" y="2403"/>
              <a:ext cx="1578" cy="22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4123" name="Group 35"/>
          <p:cNvGrpSpPr>
            <a:grpSpLocks/>
          </p:cNvGrpSpPr>
          <p:nvPr/>
        </p:nvGrpSpPr>
        <p:grpSpPr bwMode="auto">
          <a:xfrm flipV="1">
            <a:off x="5981700" y="4114800"/>
            <a:ext cx="2228850" cy="604838"/>
            <a:chOff x="3954" y="2214"/>
            <a:chExt cx="1587" cy="411"/>
          </a:xfrm>
        </p:grpSpPr>
        <p:sp>
          <p:nvSpPr>
            <p:cNvPr id="4124" name="Line 36"/>
            <p:cNvSpPr>
              <a:spLocks noChangeShapeType="1"/>
            </p:cNvSpPr>
            <p:nvPr/>
          </p:nvSpPr>
          <p:spPr bwMode="auto">
            <a:xfrm>
              <a:off x="3963" y="2214"/>
              <a:ext cx="1578" cy="222"/>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25" name="Line 37"/>
            <p:cNvSpPr>
              <a:spLocks noChangeShapeType="1"/>
            </p:cNvSpPr>
            <p:nvPr/>
          </p:nvSpPr>
          <p:spPr bwMode="auto">
            <a:xfrm>
              <a:off x="3954" y="2274"/>
              <a:ext cx="1578" cy="222"/>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26" name="Line 38"/>
            <p:cNvSpPr>
              <a:spLocks noChangeShapeType="1"/>
            </p:cNvSpPr>
            <p:nvPr/>
          </p:nvSpPr>
          <p:spPr bwMode="auto">
            <a:xfrm>
              <a:off x="3963" y="2340"/>
              <a:ext cx="1578" cy="222"/>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127" name="Line 39"/>
            <p:cNvSpPr>
              <a:spLocks noChangeShapeType="1"/>
            </p:cNvSpPr>
            <p:nvPr/>
          </p:nvSpPr>
          <p:spPr bwMode="auto">
            <a:xfrm>
              <a:off x="3957" y="2403"/>
              <a:ext cx="1578" cy="222"/>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zh-CN" sz="3200" b="1" dirty="0" smtClean="0"/>
              <a:t>Duplicate ACKs: Fast Retransmission</a:t>
            </a:r>
            <a:r>
              <a:rPr lang="zh-CN" altLang="en-US" sz="3200" b="1" dirty="0" smtClean="0"/>
              <a:t>（快速重传）</a:t>
            </a:r>
          </a:p>
        </p:txBody>
      </p:sp>
      <p:sp>
        <p:nvSpPr>
          <p:cNvPr id="81923" name="Line 3"/>
          <p:cNvSpPr>
            <a:spLocks noChangeShapeType="1"/>
          </p:cNvSpPr>
          <p:nvPr/>
        </p:nvSpPr>
        <p:spPr bwMode="auto">
          <a:xfrm>
            <a:off x="3708400" y="2493963"/>
            <a:ext cx="0" cy="403066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1924" name="Line 4"/>
          <p:cNvSpPr>
            <a:spLocks noChangeShapeType="1"/>
          </p:cNvSpPr>
          <p:nvPr/>
        </p:nvSpPr>
        <p:spPr bwMode="auto">
          <a:xfrm flipH="1">
            <a:off x="5508625" y="2420938"/>
            <a:ext cx="0" cy="417671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83302" name="Line 5"/>
          <p:cNvSpPr>
            <a:spLocks noChangeShapeType="1"/>
          </p:cNvSpPr>
          <p:nvPr/>
        </p:nvSpPr>
        <p:spPr bwMode="auto">
          <a:xfrm>
            <a:off x="3852863" y="2781300"/>
            <a:ext cx="1584325" cy="5746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83303" name="Text Box 6"/>
          <p:cNvSpPr txBox="1">
            <a:spLocks noChangeArrowheads="1"/>
          </p:cNvSpPr>
          <p:nvPr/>
        </p:nvSpPr>
        <p:spPr bwMode="auto">
          <a:xfrm rot="1145099">
            <a:off x="3851275" y="2692400"/>
            <a:ext cx="108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t>Seq=1</a:t>
            </a:r>
          </a:p>
        </p:txBody>
      </p:sp>
      <p:sp>
        <p:nvSpPr>
          <p:cNvPr id="183305" name="Text Box 8"/>
          <p:cNvSpPr txBox="1">
            <a:spLocks noChangeArrowheads="1"/>
          </p:cNvSpPr>
          <p:nvPr/>
        </p:nvSpPr>
        <p:spPr bwMode="auto">
          <a:xfrm rot="5400000">
            <a:off x="2171700" y="44846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600" b="1"/>
              <a:t>Timeout</a:t>
            </a:r>
          </a:p>
        </p:txBody>
      </p:sp>
      <p:sp>
        <p:nvSpPr>
          <p:cNvPr id="183306" name="Line 9"/>
          <p:cNvSpPr>
            <a:spLocks noChangeShapeType="1"/>
          </p:cNvSpPr>
          <p:nvPr/>
        </p:nvSpPr>
        <p:spPr bwMode="auto">
          <a:xfrm>
            <a:off x="3779838" y="3357563"/>
            <a:ext cx="1223962" cy="3587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83307" name="Text Box 10"/>
          <p:cNvSpPr txBox="1">
            <a:spLocks noChangeArrowheads="1"/>
          </p:cNvSpPr>
          <p:nvPr/>
        </p:nvSpPr>
        <p:spPr bwMode="auto">
          <a:xfrm rot="1145099">
            <a:off x="3779838" y="3268663"/>
            <a:ext cx="141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t>Seq=101</a:t>
            </a:r>
          </a:p>
        </p:txBody>
      </p:sp>
      <p:sp>
        <p:nvSpPr>
          <p:cNvPr id="183308" name="Line 11"/>
          <p:cNvSpPr>
            <a:spLocks noChangeShapeType="1"/>
          </p:cNvSpPr>
          <p:nvPr/>
        </p:nvSpPr>
        <p:spPr bwMode="auto">
          <a:xfrm flipH="1">
            <a:off x="3708400" y="3933825"/>
            <a:ext cx="1727200" cy="5048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83309" name="Text Box 12"/>
          <p:cNvSpPr txBox="1">
            <a:spLocks noChangeArrowheads="1"/>
          </p:cNvSpPr>
          <p:nvPr/>
        </p:nvSpPr>
        <p:spPr bwMode="auto">
          <a:xfrm rot="-981156">
            <a:off x="4500563" y="3700463"/>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t>ACK=101</a:t>
            </a:r>
          </a:p>
        </p:txBody>
      </p:sp>
      <p:sp>
        <p:nvSpPr>
          <p:cNvPr id="81932" name="Text Box 24"/>
          <p:cNvSpPr txBox="1">
            <a:spLocks noChangeArrowheads="1"/>
          </p:cNvSpPr>
          <p:nvPr/>
        </p:nvSpPr>
        <p:spPr bwMode="auto">
          <a:xfrm>
            <a:off x="3227388" y="2060575"/>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发送端</a:t>
            </a:r>
          </a:p>
        </p:txBody>
      </p:sp>
      <p:sp>
        <p:nvSpPr>
          <p:cNvPr id="81933" name="Text Box 24"/>
          <p:cNvSpPr txBox="1">
            <a:spLocks noChangeArrowheads="1"/>
          </p:cNvSpPr>
          <p:nvPr/>
        </p:nvSpPr>
        <p:spPr bwMode="auto">
          <a:xfrm>
            <a:off x="5005388" y="2060575"/>
            <a:ext cx="107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000" b="1"/>
              <a:t>接收端</a:t>
            </a:r>
          </a:p>
        </p:txBody>
      </p:sp>
      <p:sp>
        <p:nvSpPr>
          <p:cNvPr id="81934" name="Text Box 16"/>
          <p:cNvSpPr txBox="1">
            <a:spLocks noChangeArrowheads="1"/>
          </p:cNvSpPr>
          <p:nvPr/>
        </p:nvSpPr>
        <p:spPr bwMode="auto">
          <a:xfrm>
            <a:off x="107950" y="2276475"/>
            <a:ext cx="2339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2000" b="1"/>
              <a:t>TCP</a:t>
            </a:r>
            <a:r>
              <a:rPr lang="zh-CN" altLang="en-US" sz="2000" b="1"/>
              <a:t>数据段长度为</a:t>
            </a:r>
            <a:r>
              <a:rPr lang="en-US" altLang="zh-CN" sz="2000" b="1"/>
              <a:t>100</a:t>
            </a:r>
            <a:r>
              <a:rPr lang="zh-CN" altLang="en-US" sz="2000" b="1"/>
              <a:t>字节，发送窗口大小为</a:t>
            </a:r>
            <a:r>
              <a:rPr lang="en-US" altLang="zh-CN" sz="2000" b="1"/>
              <a:t>400</a:t>
            </a:r>
            <a:r>
              <a:rPr lang="zh-CN" altLang="en-US" sz="2000" b="1"/>
              <a:t>字节</a:t>
            </a:r>
          </a:p>
        </p:txBody>
      </p:sp>
      <p:grpSp>
        <p:nvGrpSpPr>
          <p:cNvPr id="2" name="Group 19"/>
          <p:cNvGrpSpPr>
            <a:grpSpLocks/>
          </p:cNvGrpSpPr>
          <p:nvPr/>
        </p:nvGrpSpPr>
        <p:grpSpPr bwMode="auto">
          <a:xfrm>
            <a:off x="4859338" y="3533775"/>
            <a:ext cx="217487" cy="287338"/>
            <a:chOff x="3061" y="2226"/>
            <a:chExt cx="137" cy="181"/>
          </a:xfrm>
        </p:grpSpPr>
        <p:sp>
          <p:nvSpPr>
            <p:cNvPr id="81953" name="Line 17"/>
            <p:cNvSpPr>
              <a:spLocks noChangeShapeType="1"/>
            </p:cNvSpPr>
            <p:nvPr/>
          </p:nvSpPr>
          <p:spPr bwMode="auto">
            <a:xfrm flipH="1">
              <a:off x="3061" y="2251"/>
              <a:ext cx="137" cy="136"/>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81954" name="Line 18"/>
            <p:cNvSpPr>
              <a:spLocks noChangeShapeType="1"/>
            </p:cNvSpPr>
            <p:nvPr/>
          </p:nvSpPr>
          <p:spPr bwMode="auto">
            <a:xfrm>
              <a:off x="3077" y="2226"/>
              <a:ext cx="91" cy="181"/>
            </a:xfrm>
            <a:prstGeom prst="line">
              <a:avLst/>
            </a:prstGeom>
            <a:noFill/>
            <a:ln w="28575">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grpSp>
      <p:sp>
        <p:nvSpPr>
          <p:cNvPr id="183316" name="Text Box 20"/>
          <p:cNvSpPr txBox="1">
            <a:spLocks noChangeArrowheads="1"/>
          </p:cNvSpPr>
          <p:nvPr/>
        </p:nvSpPr>
        <p:spPr bwMode="auto">
          <a:xfrm>
            <a:off x="5005388" y="3484563"/>
            <a:ext cx="574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t>lost</a:t>
            </a:r>
          </a:p>
        </p:txBody>
      </p:sp>
      <p:sp>
        <p:nvSpPr>
          <p:cNvPr id="183317" name="Line 5"/>
          <p:cNvSpPr>
            <a:spLocks noChangeShapeType="1"/>
          </p:cNvSpPr>
          <p:nvPr/>
        </p:nvSpPr>
        <p:spPr bwMode="auto">
          <a:xfrm>
            <a:off x="3851275" y="3862388"/>
            <a:ext cx="1584325" cy="5746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83318" name="Text Box 6"/>
          <p:cNvSpPr txBox="1">
            <a:spLocks noChangeArrowheads="1"/>
          </p:cNvSpPr>
          <p:nvPr/>
        </p:nvSpPr>
        <p:spPr bwMode="auto">
          <a:xfrm rot="1145099">
            <a:off x="3708400" y="3644900"/>
            <a:ext cx="108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t>Seq=201</a:t>
            </a:r>
          </a:p>
        </p:txBody>
      </p:sp>
      <p:sp>
        <p:nvSpPr>
          <p:cNvPr id="183319" name="Line 11"/>
          <p:cNvSpPr>
            <a:spLocks noChangeShapeType="1"/>
          </p:cNvSpPr>
          <p:nvPr/>
        </p:nvSpPr>
        <p:spPr bwMode="auto">
          <a:xfrm flipH="1">
            <a:off x="3708400" y="4510088"/>
            <a:ext cx="1727200" cy="5048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83320" name="Text Box 12"/>
          <p:cNvSpPr txBox="1">
            <a:spLocks noChangeArrowheads="1"/>
          </p:cNvSpPr>
          <p:nvPr/>
        </p:nvSpPr>
        <p:spPr bwMode="auto">
          <a:xfrm rot="-981156">
            <a:off x="3779838" y="4508500"/>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t>ACK=101</a:t>
            </a:r>
          </a:p>
        </p:txBody>
      </p:sp>
      <p:sp>
        <p:nvSpPr>
          <p:cNvPr id="183321" name="Line 5"/>
          <p:cNvSpPr>
            <a:spLocks noChangeShapeType="1"/>
          </p:cNvSpPr>
          <p:nvPr/>
        </p:nvSpPr>
        <p:spPr bwMode="auto">
          <a:xfrm>
            <a:off x="3851275" y="4300538"/>
            <a:ext cx="1584325" cy="5746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83322" name="Text Box 6"/>
          <p:cNvSpPr txBox="1">
            <a:spLocks noChangeArrowheads="1"/>
          </p:cNvSpPr>
          <p:nvPr/>
        </p:nvSpPr>
        <p:spPr bwMode="auto">
          <a:xfrm rot="1145099">
            <a:off x="3851275" y="4149725"/>
            <a:ext cx="108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t>Seq=301</a:t>
            </a:r>
          </a:p>
        </p:txBody>
      </p:sp>
      <p:sp>
        <p:nvSpPr>
          <p:cNvPr id="183323" name="Line 11"/>
          <p:cNvSpPr>
            <a:spLocks noChangeShapeType="1"/>
          </p:cNvSpPr>
          <p:nvPr/>
        </p:nvSpPr>
        <p:spPr bwMode="auto">
          <a:xfrm flipH="1">
            <a:off x="3781425" y="4940300"/>
            <a:ext cx="1727200" cy="50482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83324" name="Text Box 12"/>
          <p:cNvSpPr txBox="1">
            <a:spLocks noChangeArrowheads="1"/>
          </p:cNvSpPr>
          <p:nvPr/>
        </p:nvSpPr>
        <p:spPr bwMode="auto">
          <a:xfrm rot="-981156">
            <a:off x="3924300" y="4868863"/>
            <a:ext cx="1584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t>ACK=101</a:t>
            </a:r>
          </a:p>
        </p:txBody>
      </p:sp>
      <p:sp>
        <p:nvSpPr>
          <p:cNvPr id="183325" name="Line 5"/>
          <p:cNvSpPr>
            <a:spLocks noChangeShapeType="1"/>
          </p:cNvSpPr>
          <p:nvPr/>
        </p:nvSpPr>
        <p:spPr bwMode="auto">
          <a:xfrm>
            <a:off x="3779838" y="6022975"/>
            <a:ext cx="1584325" cy="574675"/>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CN" altLang="en-US"/>
          </a:p>
        </p:txBody>
      </p:sp>
      <p:sp>
        <p:nvSpPr>
          <p:cNvPr id="183326" name="Text Box 6"/>
          <p:cNvSpPr txBox="1">
            <a:spLocks noChangeArrowheads="1"/>
          </p:cNvSpPr>
          <p:nvPr/>
        </p:nvSpPr>
        <p:spPr bwMode="auto">
          <a:xfrm rot="1145099">
            <a:off x="3778250" y="5934075"/>
            <a:ext cx="1081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t>Seq=101</a:t>
            </a:r>
          </a:p>
        </p:txBody>
      </p:sp>
      <p:sp>
        <p:nvSpPr>
          <p:cNvPr id="183327" name="Line 31"/>
          <p:cNvSpPr>
            <a:spLocks noChangeShapeType="1"/>
          </p:cNvSpPr>
          <p:nvPr/>
        </p:nvSpPr>
        <p:spPr bwMode="auto">
          <a:xfrm flipH="1">
            <a:off x="2484438" y="3357563"/>
            <a:ext cx="431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83328" name="Line 32"/>
          <p:cNvSpPr>
            <a:spLocks noChangeShapeType="1"/>
          </p:cNvSpPr>
          <p:nvPr/>
        </p:nvSpPr>
        <p:spPr bwMode="auto">
          <a:xfrm flipH="1">
            <a:off x="2555875" y="6021388"/>
            <a:ext cx="431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83329" name="Line 33"/>
          <p:cNvSpPr>
            <a:spLocks noChangeShapeType="1"/>
          </p:cNvSpPr>
          <p:nvPr/>
        </p:nvSpPr>
        <p:spPr bwMode="auto">
          <a:xfrm>
            <a:off x="2700338" y="3498850"/>
            <a:ext cx="0" cy="649288"/>
          </a:xfrm>
          <a:prstGeom prst="line">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83330" name="Line 34"/>
          <p:cNvSpPr>
            <a:spLocks noChangeShapeType="1"/>
          </p:cNvSpPr>
          <p:nvPr/>
        </p:nvSpPr>
        <p:spPr bwMode="auto">
          <a:xfrm flipV="1">
            <a:off x="2700338" y="5084763"/>
            <a:ext cx="0" cy="865187"/>
          </a:xfrm>
          <a:prstGeom prst="line">
            <a:avLst/>
          </a:prstGeom>
          <a:noFill/>
          <a:ln w="9525">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zh-CN" altLang="en-US"/>
          </a:p>
        </p:txBody>
      </p:sp>
      <p:sp>
        <p:nvSpPr>
          <p:cNvPr id="183331" name="AutoShape 35"/>
          <p:cNvSpPr>
            <a:spLocks/>
          </p:cNvSpPr>
          <p:nvPr/>
        </p:nvSpPr>
        <p:spPr bwMode="auto">
          <a:xfrm>
            <a:off x="3605213" y="4437063"/>
            <a:ext cx="71437" cy="1008062"/>
          </a:xfrm>
          <a:prstGeom prst="leftBrace">
            <a:avLst>
              <a:gd name="adj1" fmla="val 117593"/>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183332" name="Text Box 36"/>
          <p:cNvSpPr txBox="1">
            <a:spLocks noChangeArrowheads="1"/>
          </p:cNvSpPr>
          <p:nvPr/>
        </p:nvSpPr>
        <p:spPr bwMode="auto">
          <a:xfrm>
            <a:off x="2803525" y="4645025"/>
            <a:ext cx="10080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400"/>
              <a:t>Duplicate ACKs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3303"/>
                                        </p:tgtEl>
                                        <p:attrNameLst>
                                          <p:attrName>style.visibility</p:attrName>
                                        </p:attrNameLst>
                                      </p:cBhvr>
                                      <p:to>
                                        <p:strVal val="visible"/>
                                      </p:to>
                                    </p:set>
                                    <p:animEffect transition="in" filter="strips(downRight)">
                                      <p:cBhvr>
                                        <p:cTn id="7" dur="500"/>
                                        <p:tgtEl>
                                          <p:spTgt spid="183303"/>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83302"/>
                                        </p:tgtEl>
                                        <p:attrNameLst>
                                          <p:attrName>style.visibility</p:attrName>
                                        </p:attrNameLst>
                                      </p:cBhvr>
                                      <p:to>
                                        <p:strVal val="visible"/>
                                      </p:to>
                                    </p:set>
                                    <p:animEffect transition="in" filter="strips(downRight)">
                                      <p:cBhvr>
                                        <p:cTn id="10" dur="500"/>
                                        <p:tgtEl>
                                          <p:spTgt spid="1833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83306"/>
                                        </p:tgtEl>
                                        <p:attrNameLst>
                                          <p:attrName>style.visibility</p:attrName>
                                        </p:attrNameLst>
                                      </p:cBhvr>
                                      <p:to>
                                        <p:strVal val="visible"/>
                                      </p:to>
                                    </p:set>
                                    <p:animEffect transition="in" filter="strips(downRight)">
                                      <p:cBhvr>
                                        <p:cTn id="15" dur="500"/>
                                        <p:tgtEl>
                                          <p:spTgt spid="183306"/>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83307"/>
                                        </p:tgtEl>
                                        <p:attrNameLst>
                                          <p:attrName>style.visibility</p:attrName>
                                        </p:attrNameLst>
                                      </p:cBhvr>
                                      <p:to>
                                        <p:strVal val="visible"/>
                                      </p:to>
                                    </p:set>
                                    <p:animEffect transition="in" filter="strips(downRight)">
                                      <p:cBhvr>
                                        <p:cTn id="18" dur="500"/>
                                        <p:tgtEl>
                                          <p:spTgt spid="1833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3316"/>
                                        </p:tgtEl>
                                        <p:attrNameLst>
                                          <p:attrName>style.visibility</p:attrName>
                                        </p:attrNameLst>
                                      </p:cBhvr>
                                      <p:to>
                                        <p:strVal val="visible"/>
                                      </p:to>
                                    </p:set>
                                    <p:animEffect transition="in" filter="blinds(horizontal)">
                                      <p:cBhvr>
                                        <p:cTn id="23" dur="500"/>
                                        <p:tgtEl>
                                          <p:spTgt spid="183316"/>
                                        </p:tgtEl>
                                      </p:cBhvr>
                                    </p:animEffect>
                                  </p:childTnLst>
                                </p:cTn>
                              </p:par>
                              <p:par>
                                <p:cTn id="24" presetID="3"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83309"/>
                                        </p:tgtEl>
                                        <p:attrNameLst>
                                          <p:attrName>style.visibility</p:attrName>
                                        </p:attrNameLst>
                                      </p:cBhvr>
                                      <p:to>
                                        <p:strVal val="visible"/>
                                      </p:to>
                                    </p:set>
                                    <p:animEffect transition="in" filter="strips(downLeft)">
                                      <p:cBhvr>
                                        <p:cTn id="31" dur="500"/>
                                        <p:tgtEl>
                                          <p:spTgt spid="183309"/>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83308"/>
                                        </p:tgtEl>
                                        <p:attrNameLst>
                                          <p:attrName>style.visibility</p:attrName>
                                        </p:attrNameLst>
                                      </p:cBhvr>
                                      <p:to>
                                        <p:strVal val="visible"/>
                                      </p:to>
                                    </p:set>
                                    <p:animEffect transition="in" filter="strips(downLeft)">
                                      <p:cBhvr>
                                        <p:cTn id="34" dur="500"/>
                                        <p:tgtEl>
                                          <p:spTgt spid="18330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183317"/>
                                        </p:tgtEl>
                                        <p:attrNameLst>
                                          <p:attrName>style.visibility</p:attrName>
                                        </p:attrNameLst>
                                      </p:cBhvr>
                                      <p:to>
                                        <p:strVal val="visible"/>
                                      </p:to>
                                    </p:set>
                                    <p:animEffect transition="in" filter="strips(downRight)">
                                      <p:cBhvr>
                                        <p:cTn id="39" dur="500"/>
                                        <p:tgtEl>
                                          <p:spTgt spid="183317"/>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183318"/>
                                        </p:tgtEl>
                                        <p:attrNameLst>
                                          <p:attrName>style.visibility</p:attrName>
                                        </p:attrNameLst>
                                      </p:cBhvr>
                                      <p:to>
                                        <p:strVal val="visible"/>
                                      </p:to>
                                    </p:set>
                                    <p:animEffect transition="in" filter="strips(downRight)">
                                      <p:cBhvr>
                                        <p:cTn id="42" dur="500"/>
                                        <p:tgtEl>
                                          <p:spTgt spid="1833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83320"/>
                                        </p:tgtEl>
                                        <p:attrNameLst>
                                          <p:attrName>style.visibility</p:attrName>
                                        </p:attrNameLst>
                                      </p:cBhvr>
                                      <p:to>
                                        <p:strVal val="visible"/>
                                      </p:to>
                                    </p:set>
                                    <p:animEffect transition="in" filter="strips(downLeft)">
                                      <p:cBhvr>
                                        <p:cTn id="47" dur="500"/>
                                        <p:tgtEl>
                                          <p:spTgt spid="183320"/>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183319"/>
                                        </p:tgtEl>
                                        <p:attrNameLst>
                                          <p:attrName>style.visibility</p:attrName>
                                        </p:attrNameLst>
                                      </p:cBhvr>
                                      <p:to>
                                        <p:strVal val="visible"/>
                                      </p:to>
                                    </p:set>
                                    <p:animEffect transition="in" filter="strips(downLeft)">
                                      <p:cBhvr>
                                        <p:cTn id="50" dur="500"/>
                                        <p:tgtEl>
                                          <p:spTgt spid="18331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83322"/>
                                        </p:tgtEl>
                                        <p:attrNameLst>
                                          <p:attrName>style.visibility</p:attrName>
                                        </p:attrNameLst>
                                      </p:cBhvr>
                                      <p:to>
                                        <p:strVal val="visible"/>
                                      </p:to>
                                    </p:set>
                                    <p:animEffect transition="in" filter="strips(downRight)">
                                      <p:cBhvr>
                                        <p:cTn id="55" dur="500"/>
                                        <p:tgtEl>
                                          <p:spTgt spid="183322"/>
                                        </p:tgtEl>
                                      </p:cBhvr>
                                    </p:animEffect>
                                  </p:childTnLst>
                                </p:cTn>
                              </p:par>
                              <p:par>
                                <p:cTn id="56" presetID="18" presetClass="entr" presetSubtype="6" fill="hold" grpId="0" nodeType="withEffect">
                                  <p:stCondLst>
                                    <p:cond delay="0"/>
                                  </p:stCondLst>
                                  <p:childTnLst>
                                    <p:set>
                                      <p:cBhvr>
                                        <p:cTn id="57" dur="1" fill="hold">
                                          <p:stCondLst>
                                            <p:cond delay="0"/>
                                          </p:stCondLst>
                                        </p:cTn>
                                        <p:tgtEl>
                                          <p:spTgt spid="183321"/>
                                        </p:tgtEl>
                                        <p:attrNameLst>
                                          <p:attrName>style.visibility</p:attrName>
                                        </p:attrNameLst>
                                      </p:cBhvr>
                                      <p:to>
                                        <p:strVal val="visible"/>
                                      </p:to>
                                    </p:set>
                                    <p:animEffect transition="in" filter="strips(downRight)">
                                      <p:cBhvr>
                                        <p:cTn id="58" dur="500"/>
                                        <p:tgtEl>
                                          <p:spTgt spid="18332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83324"/>
                                        </p:tgtEl>
                                        <p:attrNameLst>
                                          <p:attrName>style.visibility</p:attrName>
                                        </p:attrNameLst>
                                      </p:cBhvr>
                                      <p:to>
                                        <p:strVal val="visible"/>
                                      </p:to>
                                    </p:set>
                                    <p:animEffect transition="in" filter="strips(downLeft)">
                                      <p:cBhvr>
                                        <p:cTn id="63" dur="500"/>
                                        <p:tgtEl>
                                          <p:spTgt spid="183324"/>
                                        </p:tgtEl>
                                      </p:cBhvr>
                                    </p:animEffect>
                                  </p:childTnLst>
                                </p:cTn>
                              </p:par>
                              <p:par>
                                <p:cTn id="64" presetID="18" presetClass="entr" presetSubtype="12" fill="hold" grpId="0" nodeType="withEffect">
                                  <p:stCondLst>
                                    <p:cond delay="0"/>
                                  </p:stCondLst>
                                  <p:childTnLst>
                                    <p:set>
                                      <p:cBhvr>
                                        <p:cTn id="65" dur="1" fill="hold">
                                          <p:stCondLst>
                                            <p:cond delay="0"/>
                                          </p:stCondLst>
                                        </p:cTn>
                                        <p:tgtEl>
                                          <p:spTgt spid="183323"/>
                                        </p:tgtEl>
                                        <p:attrNameLst>
                                          <p:attrName>style.visibility</p:attrName>
                                        </p:attrNameLst>
                                      </p:cBhvr>
                                      <p:to>
                                        <p:strVal val="visible"/>
                                      </p:to>
                                    </p:set>
                                    <p:animEffect transition="in" filter="strips(downLeft)">
                                      <p:cBhvr>
                                        <p:cTn id="66" dur="500"/>
                                        <p:tgtEl>
                                          <p:spTgt spid="18332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83332"/>
                                        </p:tgtEl>
                                        <p:attrNameLst>
                                          <p:attrName>style.visibility</p:attrName>
                                        </p:attrNameLst>
                                      </p:cBhvr>
                                      <p:to>
                                        <p:strVal val="visible"/>
                                      </p:to>
                                    </p:set>
                                    <p:animEffect transition="in" filter="blinds(horizontal)">
                                      <p:cBhvr>
                                        <p:cTn id="71" dur="500"/>
                                        <p:tgtEl>
                                          <p:spTgt spid="183332"/>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83331"/>
                                        </p:tgtEl>
                                        <p:attrNameLst>
                                          <p:attrName>style.visibility</p:attrName>
                                        </p:attrNameLst>
                                      </p:cBhvr>
                                      <p:to>
                                        <p:strVal val="visible"/>
                                      </p:to>
                                    </p:set>
                                    <p:animEffect transition="in" filter="blinds(horizontal)">
                                      <p:cBhvr>
                                        <p:cTn id="74" dur="500"/>
                                        <p:tgtEl>
                                          <p:spTgt spid="18333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6" fill="hold" grpId="0" nodeType="clickEffect">
                                  <p:stCondLst>
                                    <p:cond delay="0"/>
                                  </p:stCondLst>
                                  <p:childTnLst>
                                    <p:set>
                                      <p:cBhvr>
                                        <p:cTn id="78" dur="1" fill="hold">
                                          <p:stCondLst>
                                            <p:cond delay="0"/>
                                          </p:stCondLst>
                                        </p:cTn>
                                        <p:tgtEl>
                                          <p:spTgt spid="183326"/>
                                        </p:tgtEl>
                                        <p:attrNameLst>
                                          <p:attrName>style.visibility</p:attrName>
                                        </p:attrNameLst>
                                      </p:cBhvr>
                                      <p:to>
                                        <p:strVal val="visible"/>
                                      </p:to>
                                    </p:set>
                                    <p:animEffect transition="in" filter="strips(downRight)">
                                      <p:cBhvr>
                                        <p:cTn id="79" dur="500"/>
                                        <p:tgtEl>
                                          <p:spTgt spid="183326"/>
                                        </p:tgtEl>
                                      </p:cBhvr>
                                    </p:animEffect>
                                  </p:childTnLst>
                                </p:cTn>
                              </p:par>
                              <p:par>
                                <p:cTn id="80" presetID="18" presetClass="entr" presetSubtype="6" fill="hold" grpId="0" nodeType="withEffect">
                                  <p:stCondLst>
                                    <p:cond delay="0"/>
                                  </p:stCondLst>
                                  <p:childTnLst>
                                    <p:set>
                                      <p:cBhvr>
                                        <p:cTn id="81" dur="1" fill="hold">
                                          <p:stCondLst>
                                            <p:cond delay="0"/>
                                          </p:stCondLst>
                                        </p:cTn>
                                        <p:tgtEl>
                                          <p:spTgt spid="183325"/>
                                        </p:tgtEl>
                                        <p:attrNameLst>
                                          <p:attrName>style.visibility</p:attrName>
                                        </p:attrNameLst>
                                      </p:cBhvr>
                                      <p:to>
                                        <p:strVal val="visible"/>
                                      </p:to>
                                    </p:set>
                                    <p:animEffect transition="in" filter="strips(downRight)">
                                      <p:cBhvr>
                                        <p:cTn id="82" dur="500"/>
                                        <p:tgtEl>
                                          <p:spTgt spid="18332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83305"/>
                                        </p:tgtEl>
                                        <p:attrNameLst>
                                          <p:attrName>style.visibility</p:attrName>
                                        </p:attrNameLst>
                                      </p:cBhvr>
                                      <p:to>
                                        <p:strVal val="visible"/>
                                      </p:to>
                                    </p:set>
                                    <p:animEffect transition="in" filter="blinds(horizontal)">
                                      <p:cBhvr>
                                        <p:cTn id="87" dur="500"/>
                                        <p:tgtEl>
                                          <p:spTgt spid="183305"/>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83327"/>
                                        </p:tgtEl>
                                        <p:attrNameLst>
                                          <p:attrName>style.visibility</p:attrName>
                                        </p:attrNameLst>
                                      </p:cBhvr>
                                      <p:to>
                                        <p:strVal val="visible"/>
                                      </p:to>
                                    </p:set>
                                    <p:animEffect transition="in" filter="blinds(horizontal)">
                                      <p:cBhvr>
                                        <p:cTn id="90" dur="500"/>
                                        <p:tgtEl>
                                          <p:spTgt spid="183327"/>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83328"/>
                                        </p:tgtEl>
                                        <p:attrNameLst>
                                          <p:attrName>style.visibility</p:attrName>
                                        </p:attrNameLst>
                                      </p:cBhvr>
                                      <p:to>
                                        <p:strVal val="visible"/>
                                      </p:to>
                                    </p:set>
                                    <p:animEffect transition="in" filter="blinds(horizontal)">
                                      <p:cBhvr>
                                        <p:cTn id="93" dur="500"/>
                                        <p:tgtEl>
                                          <p:spTgt spid="183328"/>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183329"/>
                                        </p:tgtEl>
                                        <p:attrNameLst>
                                          <p:attrName>style.visibility</p:attrName>
                                        </p:attrNameLst>
                                      </p:cBhvr>
                                      <p:to>
                                        <p:strVal val="visible"/>
                                      </p:to>
                                    </p:set>
                                    <p:animEffect transition="in" filter="blinds(horizontal)">
                                      <p:cBhvr>
                                        <p:cTn id="96" dur="500"/>
                                        <p:tgtEl>
                                          <p:spTgt spid="183329"/>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83330"/>
                                        </p:tgtEl>
                                        <p:attrNameLst>
                                          <p:attrName>style.visibility</p:attrName>
                                        </p:attrNameLst>
                                      </p:cBhvr>
                                      <p:to>
                                        <p:strVal val="visible"/>
                                      </p:to>
                                    </p:set>
                                    <p:animEffect transition="in" filter="blinds(horizontal)">
                                      <p:cBhvr>
                                        <p:cTn id="99" dur="500"/>
                                        <p:tgtEl>
                                          <p:spTgt spid="18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2" grpId="0" animBg="1"/>
      <p:bldP spid="183303" grpId="0"/>
      <p:bldP spid="183305" grpId="0"/>
      <p:bldP spid="183306" grpId="0" animBg="1"/>
      <p:bldP spid="183307" grpId="0"/>
      <p:bldP spid="183308" grpId="0" animBg="1"/>
      <p:bldP spid="183309" grpId="0"/>
      <p:bldP spid="183316" grpId="0"/>
      <p:bldP spid="183317" grpId="0" animBg="1"/>
      <p:bldP spid="183318" grpId="0"/>
      <p:bldP spid="183319" grpId="0" animBg="1"/>
      <p:bldP spid="183320" grpId="0"/>
      <p:bldP spid="183321" grpId="0" animBg="1"/>
      <p:bldP spid="183322" grpId="0"/>
      <p:bldP spid="183323" grpId="0" animBg="1"/>
      <p:bldP spid="183324" grpId="0"/>
      <p:bldP spid="183325" grpId="0" animBg="1"/>
      <p:bldP spid="183326" grpId="0"/>
      <p:bldP spid="183327" grpId="0" animBg="1"/>
      <p:bldP spid="183328" grpId="0" animBg="1"/>
      <p:bldP spid="183329" grpId="0" animBg="1"/>
      <p:bldP spid="183330" grpId="0" animBg="1"/>
      <p:bldP spid="183331" grpId="0" animBg="1"/>
      <p:bldP spid="18333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A5A0D54B-9649-46C1-AB9A-800C0940953D}" type="slidenum">
              <a:rPr kumimoji="0" lang="zh-CN" altLang="en-US" sz="1400"/>
              <a:pPr eaLnBrk="1" hangingPunct="1"/>
              <a:t>73</a:t>
            </a:fld>
            <a:endParaRPr kumimoji="0" lang="en-US" altLang="zh-CN" sz="1400"/>
          </a:p>
        </p:txBody>
      </p:sp>
      <p:sp>
        <p:nvSpPr>
          <p:cNvPr id="82947" name="Rectangle 2"/>
          <p:cNvSpPr>
            <a:spLocks noGrp="1" noChangeArrowheads="1"/>
          </p:cNvSpPr>
          <p:nvPr>
            <p:ph type="title"/>
          </p:nvPr>
        </p:nvSpPr>
        <p:spPr/>
        <p:txBody>
          <a:bodyPr/>
          <a:lstStyle/>
          <a:p>
            <a:pPr eaLnBrk="1" hangingPunct="1"/>
            <a:r>
              <a:rPr lang="en-US" altLang="zh-CN" b="1" smtClean="0"/>
              <a:t>TCP</a:t>
            </a:r>
            <a:r>
              <a:rPr lang="zh-CN" altLang="en-US" b="1" smtClean="0"/>
              <a:t>拥塞控制算法过程</a:t>
            </a:r>
          </a:p>
        </p:txBody>
      </p:sp>
      <p:sp>
        <p:nvSpPr>
          <p:cNvPr id="75780" name="Rectangle 3"/>
          <p:cNvSpPr>
            <a:spLocks noGrp="1" noChangeArrowheads="1"/>
          </p:cNvSpPr>
          <p:nvPr>
            <p:ph type="body" idx="1"/>
          </p:nvPr>
        </p:nvSpPr>
        <p:spPr>
          <a:xfrm>
            <a:off x="1182688" y="2017713"/>
            <a:ext cx="7772400" cy="4651375"/>
          </a:xfrm>
        </p:spPr>
        <p:txBody>
          <a:bodyPr/>
          <a:lstStyle/>
          <a:p>
            <a:pPr eaLnBrk="1" hangingPunct="1">
              <a:lnSpc>
                <a:spcPct val="80000"/>
              </a:lnSpc>
            </a:pPr>
            <a:r>
              <a:rPr lang="zh-CN" altLang="en-US" sz="2400" b="1" dirty="0" smtClean="0"/>
              <a:t>当一个连接初始化时，将拥塞窗口置为一个最大数据段长度，并设置慢启动阈值</a:t>
            </a:r>
            <a:r>
              <a:rPr lang="en-US" altLang="zh-CN" sz="2400" b="1" dirty="0" err="1" smtClean="0"/>
              <a:t>ssthresh</a:t>
            </a:r>
            <a:endParaRPr lang="zh-CN" altLang="en-US" sz="2400" b="1" dirty="0" smtClean="0"/>
          </a:p>
          <a:p>
            <a:pPr eaLnBrk="1" hangingPunct="1">
              <a:lnSpc>
                <a:spcPct val="80000"/>
              </a:lnSpc>
            </a:pPr>
            <a:r>
              <a:rPr lang="zh-CN" altLang="en-US" sz="2400" b="1" dirty="0" smtClean="0"/>
              <a:t>发送端的发送窗口不能超过拥塞窗口和接收窗口中的最小值，并假定接收端不进行流量控制</a:t>
            </a:r>
          </a:p>
          <a:p>
            <a:pPr eaLnBrk="1" hangingPunct="1">
              <a:lnSpc>
                <a:spcPct val="80000"/>
              </a:lnSpc>
            </a:pPr>
            <a:r>
              <a:rPr lang="zh-CN" altLang="en-US" sz="2400" b="1" dirty="0" smtClean="0"/>
              <a:t>发送端若收到了对所有发出的数据段的确认，就在下一次发送时将拥塞窗口加倍。可见拥塞窗口从</a:t>
            </a:r>
            <a:r>
              <a:rPr lang="en-US" altLang="zh-CN" sz="2400" b="1" dirty="0" smtClean="0"/>
              <a:t>1</a:t>
            </a:r>
            <a:r>
              <a:rPr lang="zh-CN" altLang="en-US" sz="2400" b="1" dirty="0" smtClean="0"/>
              <a:t>开始按指数规律增长</a:t>
            </a:r>
          </a:p>
          <a:p>
            <a:pPr eaLnBrk="1" hangingPunct="1">
              <a:lnSpc>
                <a:spcPct val="80000"/>
              </a:lnSpc>
            </a:pPr>
            <a:r>
              <a:rPr lang="zh-CN" altLang="en-US" sz="2400" b="1" dirty="0" smtClean="0"/>
              <a:t>拥塞窗口增长到</a:t>
            </a:r>
            <a:r>
              <a:rPr lang="en-US" altLang="zh-CN" sz="2400" b="1" dirty="0" err="1" smtClean="0"/>
              <a:t>ssthresh</a:t>
            </a:r>
            <a:r>
              <a:rPr lang="zh-CN" altLang="en-US" sz="2400" b="1" dirty="0" smtClean="0"/>
              <a:t>时，就每次将拥塞窗口加</a:t>
            </a:r>
            <a:r>
              <a:rPr lang="en-US" altLang="zh-CN" sz="2400" b="1" dirty="0" smtClean="0"/>
              <a:t>1</a:t>
            </a:r>
            <a:r>
              <a:rPr lang="zh-CN" altLang="en-US" sz="2400" b="1" dirty="0" smtClean="0"/>
              <a:t>，使拥塞窗口按线性规律增长</a:t>
            </a:r>
          </a:p>
          <a:p>
            <a:pPr eaLnBrk="1" hangingPunct="1">
              <a:lnSpc>
                <a:spcPct val="80000"/>
              </a:lnSpc>
            </a:pPr>
            <a:r>
              <a:rPr lang="zh-CN" altLang="en-US" sz="2400" b="1" dirty="0" smtClean="0"/>
              <a:t>如果出现超时或者认为发送的数据段出现丢失时，就将当时拥塞窗口值减半，作为新的</a:t>
            </a:r>
            <a:r>
              <a:rPr lang="en-US" altLang="zh-CN" sz="2400" b="1" dirty="0" err="1" smtClean="0"/>
              <a:t>ssthresh</a:t>
            </a:r>
            <a:r>
              <a:rPr lang="zh-CN" altLang="en-US" sz="2400" b="1" dirty="0" smtClean="0"/>
              <a:t>，同时将拥塞窗口变为</a:t>
            </a:r>
            <a:r>
              <a:rPr lang="en-US" altLang="zh-CN" sz="2400" b="1" dirty="0" smtClean="0"/>
              <a:t>1</a:t>
            </a:r>
          </a:p>
          <a:p>
            <a:pPr eaLnBrk="1" hangingPunct="1">
              <a:lnSpc>
                <a:spcPct val="80000"/>
              </a:lnSpc>
            </a:pPr>
            <a:endParaRPr lang="en-US" altLang="zh-CN" sz="2400" b="1" dirty="0" smtClean="0"/>
          </a:p>
          <a:p>
            <a:pPr eaLnBrk="1" hangingPunct="1">
              <a:lnSpc>
                <a:spcPct val="80000"/>
              </a:lnSpc>
            </a:pPr>
            <a:r>
              <a:rPr lang="zh-CN" altLang="en-US" sz="2400" b="1" dirty="0" smtClean="0"/>
              <a:t>重复上述过程</a:t>
            </a:r>
          </a:p>
        </p:txBody>
      </p:sp>
      <p:sp>
        <p:nvSpPr>
          <p:cNvPr id="82949" name="AutoShape 5"/>
          <p:cNvSpPr>
            <a:spLocks/>
          </p:cNvSpPr>
          <p:nvPr/>
        </p:nvSpPr>
        <p:spPr bwMode="auto">
          <a:xfrm>
            <a:off x="1042988" y="2205038"/>
            <a:ext cx="144462" cy="1655762"/>
          </a:xfrm>
          <a:prstGeom prst="leftBrace">
            <a:avLst>
              <a:gd name="adj1" fmla="val 95513"/>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2950" name="Text Box 6"/>
          <p:cNvSpPr txBox="1">
            <a:spLocks noChangeArrowheads="1"/>
          </p:cNvSpPr>
          <p:nvPr/>
        </p:nvSpPr>
        <p:spPr bwMode="auto">
          <a:xfrm>
            <a:off x="539750" y="2492375"/>
            <a:ext cx="5762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慢启动</a:t>
            </a:r>
            <a:endParaRPr lang="en-US" altLang="zh-CN" b="1"/>
          </a:p>
        </p:txBody>
      </p:sp>
      <p:grpSp>
        <p:nvGrpSpPr>
          <p:cNvPr id="2" name="Group 10"/>
          <p:cNvGrpSpPr>
            <a:grpSpLocks/>
          </p:cNvGrpSpPr>
          <p:nvPr/>
        </p:nvGrpSpPr>
        <p:grpSpPr bwMode="auto">
          <a:xfrm>
            <a:off x="539750" y="4108450"/>
            <a:ext cx="576263" cy="1552575"/>
            <a:chOff x="340" y="2815"/>
            <a:chExt cx="363" cy="978"/>
          </a:xfrm>
        </p:grpSpPr>
        <p:sp>
          <p:nvSpPr>
            <p:cNvPr id="82952" name="AutoShape 7"/>
            <p:cNvSpPr>
              <a:spLocks/>
            </p:cNvSpPr>
            <p:nvPr/>
          </p:nvSpPr>
          <p:spPr bwMode="auto">
            <a:xfrm>
              <a:off x="612" y="2931"/>
              <a:ext cx="91" cy="726"/>
            </a:xfrm>
            <a:prstGeom prst="leftBrace">
              <a:avLst>
                <a:gd name="adj1" fmla="val 66484"/>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2953" name="Text Box 8"/>
            <p:cNvSpPr txBox="1">
              <a:spLocks noChangeArrowheads="1"/>
            </p:cNvSpPr>
            <p:nvPr/>
          </p:nvSpPr>
          <p:spPr bwMode="auto">
            <a:xfrm>
              <a:off x="340" y="2815"/>
              <a:ext cx="363"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a:t>拥塞避免</a:t>
              </a:r>
              <a:endParaRPr lang="en-US" altLang="zh-CN"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75780">
                                            <p:txEl>
                                              <p:pRg st="3" end="3"/>
                                            </p:txEl>
                                          </p:spTgt>
                                        </p:tgtEl>
                                        <p:attrNameLst>
                                          <p:attrName>style.visibility</p:attrName>
                                        </p:attrNameLst>
                                      </p:cBhvr>
                                      <p:to>
                                        <p:strVal val="visible"/>
                                      </p:to>
                                    </p:set>
                                    <p:animEffect transition="in" filter="blinds(horizontal)">
                                      <p:cBhvr>
                                        <p:cTn id="10" dur="500"/>
                                        <p:tgtEl>
                                          <p:spTgt spid="75780">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5780">
                                            <p:txEl>
                                              <p:pRg st="4" end="4"/>
                                            </p:txEl>
                                          </p:spTgt>
                                        </p:tgtEl>
                                        <p:attrNameLst>
                                          <p:attrName>style.visibility</p:attrName>
                                        </p:attrNameLst>
                                      </p:cBhvr>
                                      <p:to>
                                        <p:strVal val="visible"/>
                                      </p:to>
                                    </p:set>
                                    <p:animEffect transition="in" filter="blinds(horizontal)">
                                      <p:cBhvr>
                                        <p:cTn id="13" dur="500"/>
                                        <p:tgtEl>
                                          <p:spTgt spid="75780">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75780">
                                            <p:txEl>
                                              <p:pRg st="6" end="6"/>
                                            </p:txEl>
                                          </p:spTgt>
                                        </p:tgtEl>
                                        <p:attrNameLst>
                                          <p:attrName>style.visibility</p:attrName>
                                        </p:attrNameLst>
                                      </p:cBhvr>
                                      <p:to>
                                        <p:strVal val="visible"/>
                                      </p:to>
                                    </p:set>
                                    <p:animEffect transition="in" filter="blinds(horizontal)">
                                      <p:cBhvr>
                                        <p:cTn id="18" dur="500"/>
                                        <p:tgtEl>
                                          <p:spTgt spid="757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33A72560-ADF9-4D31-B53C-BB32BD38DF69}" type="slidenum">
              <a:rPr kumimoji="0" lang="zh-CN" altLang="en-US" sz="1400"/>
              <a:pPr eaLnBrk="1" hangingPunct="1"/>
              <a:t>74</a:t>
            </a:fld>
            <a:endParaRPr kumimoji="0" lang="en-US" altLang="zh-CN" sz="1400"/>
          </a:p>
        </p:txBody>
      </p:sp>
      <p:sp>
        <p:nvSpPr>
          <p:cNvPr id="83971" name="Rectangle 2"/>
          <p:cNvSpPr>
            <a:spLocks noGrp="1" noChangeArrowheads="1"/>
          </p:cNvSpPr>
          <p:nvPr>
            <p:ph type="title"/>
          </p:nvPr>
        </p:nvSpPr>
        <p:spPr/>
        <p:txBody>
          <a:bodyPr/>
          <a:lstStyle/>
          <a:p>
            <a:pPr eaLnBrk="1" hangingPunct="1"/>
            <a:r>
              <a:rPr lang="en-US" altLang="zh-CN" b="1" smtClean="0"/>
              <a:t>TCP</a:t>
            </a:r>
            <a:r>
              <a:rPr lang="zh-CN" altLang="en-US" b="1" smtClean="0"/>
              <a:t>拥塞控制算法实例</a:t>
            </a:r>
          </a:p>
        </p:txBody>
      </p:sp>
      <p:grpSp>
        <p:nvGrpSpPr>
          <p:cNvPr id="83972" name="Group 8"/>
          <p:cNvGrpSpPr>
            <a:grpSpLocks/>
          </p:cNvGrpSpPr>
          <p:nvPr/>
        </p:nvGrpSpPr>
        <p:grpSpPr bwMode="auto">
          <a:xfrm>
            <a:off x="611188" y="2492375"/>
            <a:ext cx="8101012" cy="3600450"/>
            <a:chOff x="385" y="1570"/>
            <a:chExt cx="5103" cy="2268"/>
          </a:xfrm>
        </p:grpSpPr>
        <p:pic>
          <p:nvPicPr>
            <p:cNvPr id="83973"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1570"/>
              <a:ext cx="5103" cy="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 Box 5"/>
            <p:cNvSpPr txBox="1">
              <a:spLocks noChangeArrowheads="1"/>
            </p:cNvSpPr>
            <p:nvPr/>
          </p:nvSpPr>
          <p:spPr bwMode="auto">
            <a:xfrm>
              <a:off x="929" y="3607"/>
              <a:ext cx="59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800" b="1"/>
                <a:t>慢启动</a:t>
              </a:r>
              <a:endParaRPr lang="en-US" altLang="zh-CN" sz="1800" b="1"/>
            </a:p>
          </p:txBody>
        </p:sp>
        <p:sp>
          <p:nvSpPr>
            <p:cNvPr id="83975" name="Text Box 6"/>
            <p:cNvSpPr txBox="1">
              <a:spLocks noChangeArrowheads="1"/>
            </p:cNvSpPr>
            <p:nvPr/>
          </p:nvSpPr>
          <p:spPr bwMode="auto">
            <a:xfrm>
              <a:off x="2880" y="3607"/>
              <a:ext cx="590"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zh-CN" altLang="en-US" sz="1800" b="1"/>
                <a:t>慢启动</a:t>
              </a:r>
              <a:endParaRPr lang="en-US" altLang="zh-CN" sz="1800" b="1"/>
            </a:p>
          </p:txBody>
        </p:sp>
        <p:sp>
          <p:nvSpPr>
            <p:cNvPr id="83976" name="Text Box 7"/>
            <p:cNvSpPr txBox="1">
              <a:spLocks noChangeArrowheads="1"/>
            </p:cNvSpPr>
            <p:nvPr/>
          </p:nvSpPr>
          <p:spPr bwMode="auto">
            <a:xfrm>
              <a:off x="657" y="3113"/>
              <a:ext cx="227"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t>1</a:t>
              </a:r>
            </a:p>
          </p:txBody>
        </p:sp>
      </p:grpSp>
      <p:sp>
        <p:nvSpPr>
          <p:cNvPr id="3" name="文本框 2"/>
          <p:cNvSpPr txBox="1"/>
          <p:nvPr/>
        </p:nvSpPr>
        <p:spPr>
          <a:xfrm>
            <a:off x="4788024" y="2492375"/>
            <a:ext cx="1800200" cy="461665"/>
          </a:xfrm>
          <a:prstGeom prst="rect">
            <a:avLst/>
          </a:prstGeom>
          <a:solidFill>
            <a:schemeClr val="bg1"/>
          </a:solidFill>
        </p:spPr>
        <p:txBody>
          <a:bodyPr wrap="square" rtlCol="0">
            <a:spAutoFit/>
          </a:bodyPr>
          <a:lstStyle/>
          <a:p>
            <a:r>
              <a:rPr lang="zh-CN" altLang="en-US" dirty="0" smtClean="0"/>
              <a:t>数据段丢失</a:t>
            </a:r>
            <a:endParaRPr lang="zh-CN"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AF3A622-8D39-479C-A35A-E81F02AC414C}" type="slidenum">
              <a:rPr kumimoji="0" lang="zh-CN" altLang="en-US" sz="1400"/>
              <a:pPr eaLnBrk="1" hangingPunct="1"/>
              <a:t>75</a:t>
            </a:fld>
            <a:endParaRPr kumimoji="0" lang="en-US" altLang="zh-CN" sz="1400"/>
          </a:p>
        </p:txBody>
      </p:sp>
      <p:sp>
        <p:nvSpPr>
          <p:cNvPr id="80899" name="Rectangle 2"/>
          <p:cNvSpPr>
            <a:spLocks noGrp="1" noChangeArrowheads="1"/>
          </p:cNvSpPr>
          <p:nvPr>
            <p:ph type="title"/>
          </p:nvPr>
        </p:nvSpPr>
        <p:spPr/>
        <p:txBody>
          <a:bodyPr>
            <a:normAutofit fontScale="90000"/>
          </a:bodyPr>
          <a:lstStyle/>
          <a:p>
            <a:pPr eaLnBrk="1" hangingPunct="1"/>
            <a:r>
              <a:rPr lang="zh-CN" altLang="en-US" b="1" dirty="0"/>
              <a:t>加法</a:t>
            </a:r>
            <a:r>
              <a:rPr lang="zh-CN" altLang="en-US" b="1" dirty="0" smtClean="0"/>
              <a:t>增大</a:t>
            </a:r>
            <a:r>
              <a:rPr lang="en-US" altLang="zh-CN" b="1" dirty="0"/>
              <a:t/>
            </a:r>
            <a:br>
              <a:rPr lang="en-US" altLang="zh-CN" b="1" dirty="0"/>
            </a:br>
            <a:r>
              <a:rPr lang="en-US" altLang="zh-CN" b="1" dirty="0"/>
              <a:t>additive increase</a:t>
            </a:r>
            <a:endParaRPr lang="zh-CN" altLang="en-US" b="1" dirty="0" smtClean="0"/>
          </a:p>
        </p:txBody>
      </p:sp>
      <p:sp>
        <p:nvSpPr>
          <p:cNvPr id="80900" name="Rectangle 3"/>
          <p:cNvSpPr>
            <a:spLocks noGrp="1" noChangeArrowheads="1"/>
          </p:cNvSpPr>
          <p:nvPr>
            <p:ph type="body" idx="1"/>
          </p:nvPr>
        </p:nvSpPr>
        <p:spPr>
          <a:xfrm>
            <a:off x="611188" y="2017713"/>
            <a:ext cx="8343900" cy="4435475"/>
          </a:xfrm>
        </p:spPr>
        <p:txBody>
          <a:bodyPr/>
          <a:lstStyle/>
          <a:p>
            <a:pPr eaLnBrk="1" hangingPunct="1"/>
            <a:r>
              <a:rPr lang="zh-CN" altLang="en-US" b="1" dirty="0"/>
              <a:t>“加法增大”是指执行拥塞避免算法后，在收到对</a:t>
            </a:r>
            <a:r>
              <a:rPr lang="zh-CN" altLang="en-US" b="1" dirty="0" smtClean="0"/>
              <a:t>所有数据段</a:t>
            </a:r>
            <a:r>
              <a:rPr lang="zh-CN" altLang="en-US" b="1" dirty="0"/>
              <a:t>的确认后（即经过一个往返时间），就把拥塞</a:t>
            </a:r>
            <a:r>
              <a:rPr lang="zh-CN" altLang="en-US" b="1" dirty="0" smtClean="0"/>
              <a:t>窗口增加</a:t>
            </a:r>
            <a:r>
              <a:rPr lang="zh-CN" altLang="en-US" b="1" dirty="0"/>
              <a:t>一个 </a:t>
            </a:r>
            <a:r>
              <a:rPr lang="en-US" altLang="zh-CN" b="1" dirty="0"/>
              <a:t>MSS </a:t>
            </a:r>
            <a:r>
              <a:rPr lang="zh-CN" altLang="en-US" b="1" dirty="0"/>
              <a:t>大小，使拥塞窗口缓慢增大，以防止网络过早出现拥塞</a:t>
            </a:r>
            <a:endParaRPr lang="zh-CN" altLang="en-US" b="1" dirty="0" smtClean="0"/>
          </a:p>
        </p:txBody>
      </p:sp>
    </p:spTree>
    <p:extLst>
      <p:ext uri="{BB962C8B-B14F-4D97-AF65-F5344CB8AC3E}">
        <p14:creationId xmlns:p14="http://schemas.microsoft.com/office/powerpoint/2010/main" val="3561914521"/>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AF3A622-8D39-479C-A35A-E81F02AC414C}" type="slidenum">
              <a:rPr kumimoji="0" lang="zh-CN" altLang="en-US" sz="1400"/>
              <a:pPr eaLnBrk="1" hangingPunct="1"/>
              <a:t>76</a:t>
            </a:fld>
            <a:endParaRPr kumimoji="0" lang="en-US" altLang="zh-CN" sz="1400"/>
          </a:p>
        </p:txBody>
      </p:sp>
      <p:sp>
        <p:nvSpPr>
          <p:cNvPr id="80899" name="Rectangle 2"/>
          <p:cNvSpPr>
            <a:spLocks noGrp="1" noChangeArrowheads="1"/>
          </p:cNvSpPr>
          <p:nvPr>
            <p:ph type="title"/>
          </p:nvPr>
        </p:nvSpPr>
        <p:spPr/>
        <p:txBody>
          <a:bodyPr>
            <a:normAutofit fontScale="90000"/>
          </a:bodyPr>
          <a:lstStyle/>
          <a:p>
            <a:pPr eaLnBrk="1" hangingPunct="1"/>
            <a:r>
              <a:rPr lang="zh-CN" altLang="en-US" b="1" dirty="0"/>
              <a:t>乘法</a:t>
            </a:r>
            <a:r>
              <a:rPr lang="zh-CN" altLang="en-US" b="1" dirty="0" smtClean="0"/>
              <a:t>减小</a:t>
            </a:r>
            <a:r>
              <a:rPr lang="en-US" altLang="zh-CN" b="1" dirty="0"/>
              <a:t/>
            </a:r>
            <a:br>
              <a:rPr lang="en-US" altLang="zh-CN" b="1" dirty="0"/>
            </a:br>
            <a:r>
              <a:rPr lang="en-US" altLang="zh-CN" b="1" dirty="0"/>
              <a:t>multiplicative decrease</a:t>
            </a:r>
            <a:endParaRPr lang="zh-CN" altLang="en-US" b="1" dirty="0" smtClean="0"/>
          </a:p>
        </p:txBody>
      </p:sp>
      <p:sp>
        <p:nvSpPr>
          <p:cNvPr id="80900" name="Rectangle 3"/>
          <p:cNvSpPr>
            <a:spLocks noGrp="1" noChangeArrowheads="1"/>
          </p:cNvSpPr>
          <p:nvPr>
            <p:ph type="body" idx="1"/>
          </p:nvPr>
        </p:nvSpPr>
        <p:spPr>
          <a:xfrm>
            <a:off x="611188" y="2017713"/>
            <a:ext cx="8343900" cy="4435475"/>
          </a:xfrm>
        </p:spPr>
        <p:txBody>
          <a:bodyPr/>
          <a:lstStyle/>
          <a:p>
            <a:pPr eaLnBrk="1" hangingPunct="1"/>
            <a:r>
              <a:rPr lang="zh-CN" altLang="en-US" b="1" dirty="0"/>
              <a:t>“乘法减小“是指不论在</a:t>
            </a:r>
            <a:r>
              <a:rPr lang="zh-CN" altLang="en-US" b="1" dirty="0" smtClean="0"/>
              <a:t>慢</a:t>
            </a:r>
            <a:r>
              <a:rPr lang="zh-CN" altLang="en-US" b="1" dirty="0"/>
              <a:t>启动</a:t>
            </a:r>
            <a:r>
              <a:rPr lang="zh-CN" altLang="en-US" b="1" dirty="0" smtClean="0"/>
              <a:t>阶段</a:t>
            </a:r>
            <a:r>
              <a:rPr lang="zh-CN" altLang="en-US" b="1" dirty="0"/>
              <a:t>还是拥塞避免阶段，只要出现一次</a:t>
            </a:r>
            <a:r>
              <a:rPr lang="zh-CN" altLang="en-US" b="1" dirty="0" smtClean="0"/>
              <a:t>超时</a:t>
            </a:r>
            <a:r>
              <a:rPr lang="zh-CN" altLang="en-US" b="1" dirty="0"/>
              <a:t>或者认为发送的数据段出现丢失时</a:t>
            </a:r>
            <a:r>
              <a:rPr lang="zh-CN" altLang="en-US" b="1" dirty="0" smtClean="0"/>
              <a:t>（</a:t>
            </a:r>
            <a:r>
              <a:rPr lang="zh-CN" altLang="en-US" b="1" dirty="0"/>
              <a:t>即出现一次网络拥塞），就把</a:t>
            </a:r>
            <a:r>
              <a:rPr lang="zh-CN" altLang="en-US" b="1" dirty="0" smtClean="0"/>
              <a:t>慢启动阈值 </a:t>
            </a:r>
            <a:r>
              <a:rPr lang="en-US" altLang="zh-CN" b="1" dirty="0" err="1"/>
              <a:t>ssthresh</a:t>
            </a:r>
            <a:r>
              <a:rPr lang="en-US" altLang="zh-CN" b="1" dirty="0"/>
              <a:t> </a:t>
            </a:r>
            <a:r>
              <a:rPr lang="zh-CN" altLang="en-US" b="1" dirty="0"/>
              <a:t>设置为当前的拥塞</a:t>
            </a:r>
            <a:r>
              <a:rPr lang="zh-CN" altLang="en-US" b="1" dirty="0" smtClean="0"/>
              <a:t>窗口乘</a:t>
            </a:r>
            <a:r>
              <a:rPr lang="zh-CN" altLang="en-US" b="1" dirty="0"/>
              <a:t>以 </a:t>
            </a:r>
            <a:r>
              <a:rPr lang="en-US" altLang="zh-CN" b="1" dirty="0" smtClean="0"/>
              <a:t>0.5</a:t>
            </a:r>
            <a:endParaRPr lang="zh-CN" altLang="en-US" b="1" dirty="0"/>
          </a:p>
          <a:p>
            <a:pPr eaLnBrk="1" hangingPunct="1"/>
            <a:r>
              <a:rPr lang="zh-CN" altLang="en-US" b="1" dirty="0"/>
              <a:t>当网络频繁出现拥塞时，</a:t>
            </a:r>
            <a:r>
              <a:rPr lang="en-US" altLang="zh-CN" b="1" dirty="0" err="1"/>
              <a:t>ssthresh</a:t>
            </a:r>
            <a:r>
              <a:rPr lang="en-US" altLang="zh-CN" b="1" dirty="0"/>
              <a:t> </a:t>
            </a:r>
            <a:r>
              <a:rPr lang="zh-CN" altLang="en-US" b="1" dirty="0" smtClean="0"/>
              <a:t>就</a:t>
            </a:r>
            <a:r>
              <a:rPr lang="zh-CN" altLang="en-US" b="1" dirty="0"/>
              <a:t>下降得很快，以大大减少注入到网络中</a:t>
            </a:r>
            <a:r>
              <a:rPr lang="zh-CN" altLang="en-US" b="1" dirty="0" smtClean="0"/>
              <a:t>的数据量</a:t>
            </a:r>
          </a:p>
        </p:txBody>
      </p:sp>
      <p:sp>
        <p:nvSpPr>
          <p:cNvPr id="5" name="圆角矩形 4"/>
          <p:cNvSpPr/>
          <p:nvPr/>
        </p:nvSpPr>
        <p:spPr bwMode="auto">
          <a:xfrm>
            <a:off x="107504" y="5753758"/>
            <a:ext cx="8923081" cy="699430"/>
          </a:xfrm>
          <a:prstGeom prst="roundRect">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kumimoji="1" lang="en-US" altLang="zh-CN" sz="2800" b="1" i="0" u="none" strike="noStrike" cap="none" normalizeH="0" baseline="0" dirty="0" smtClean="0">
                <a:ln>
                  <a:noFill/>
                </a:ln>
                <a:solidFill>
                  <a:schemeClr val="tx1"/>
                </a:solidFill>
                <a:effectLst/>
              </a:rPr>
              <a:t>AIMD: </a:t>
            </a:r>
            <a:r>
              <a:rPr lang="en-US" altLang="zh-CN" sz="2800" b="1" dirty="0" smtClean="0"/>
              <a:t>Additive </a:t>
            </a:r>
            <a:r>
              <a:rPr lang="en-US" altLang="zh-CN" sz="2800" b="1" dirty="0"/>
              <a:t>I</a:t>
            </a:r>
            <a:r>
              <a:rPr lang="en-US" altLang="zh-CN" sz="2800" b="1" dirty="0" smtClean="0"/>
              <a:t>ncrease, Multiplicative Decrease</a:t>
            </a:r>
            <a:endParaRPr kumimoji="1" lang="zh-CN" altLang="en-US" sz="28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553814641"/>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AF3A622-8D39-479C-A35A-E81F02AC414C}" type="slidenum">
              <a:rPr kumimoji="0" lang="zh-CN" altLang="en-US" sz="1400"/>
              <a:pPr eaLnBrk="1" hangingPunct="1"/>
              <a:t>77</a:t>
            </a:fld>
            <a:endParaRPr kumimoji="0" lang="en-US" altLang="zh-CN" sz="1400"/>
          </a:p>
        </p:txBody>
      </p:sp>
      <p:sp>
        <p:nvSpPr>
          <p:cNvPr id="80899" name="Rectangle 2"/>
          <p:cNvSpPr>
            <a:spLocks noGrp="1" noChangeArrowheads="1"/>
          </p:cNvSpPr>
          <p:nvPr>
            <p:ph type="title"/>
          </p:nvPr>
        </p:nvSpPr>
        <p:spPr/>
        <p:txBody>
          <a:bodyPr>
            <a:normAutofit/>
          </a:bodyPr>
          <a:lstStyle/>
          <a:p>
            <a:pPr eaLnBrk="1" hangingPunct="1"/>
            <a:r>
              <a:rPr lang="zh-CN" altLang="en-US" b="1" dirty="0" smtClean="0"/>
              <a:t>快速恢复算法</a:t>
            </a:r>
          </a:p>
        </p:txBody>
      </p:sp>
      <p:sp>
        <p:nvSpPr>
          <p:cNvPr id="80900" name="Rectangle 3"/>
          <p:cNvSpPr>
            <a:spLocks noGrp="1" noChangeArrowheads="1"/>
          </p:cNvSpPr>
          <p:nvPr>
            <p:ph type="body" idx="1"/>
          </p:nvPr>
        </p:nvSpPr>
        <p:spPr>
          <a:xfrm>
            <a:off x="611188" y="2017713"/>
            <a:ext cx="8343900" cy="4435475"/>
          </a:xfrm>
        </p:spPr>
        <p:txBody>
          <a:bodyPr>
            <a:normAutofit/>
          </a:bodyPr>
          <a:lstStyle/>
          <a:p>
            <a:pPr eaLnBrk="1" hangingPunct="1"/>
            <a:r>
              <a:rPr lang="zh-CN" altLang="en-US" sz="2800" b="1" dirty="0"/>
              <a:t>当发送端收到连续三个重复的确认时</a:t>
            </a:r>
            <a:r>
              <a:rPr lang="zh-CN" altLang="en-US" sz="2800" b="1" dirty="0" smtClean="0"/>
              <a:t>，执行</a:t>
            </a:r>
            <a:r>
              <a:rPr lang="zh-CN" altLang="en-US" sz="2800" b="1" dirty="0"/>
              <a:t>“乘法减小”算法，</a:t>
            </a:r>
            <a:r>
              <a:rPr lang="zh-CN" altLang="en-US" sz="2800" b="1" dirty="0" smtClean="0"/>
              <a:t>把 </a:t>
            </a:r>
            <a:r>
              <a:rPr lang="en-US" altLang="zh-CN" sz="2800" b="1" dirty="0" err="1"/>
              <a:t>ssthresh</a:t>
            </a:r>
            <a:r>
              <a:rPr lang="en-US" altLang="zh-CN" sz="2800" b="1" dirty="0"/>
              <a:t> </a:t>
            </a:r>
            <a:r>
              <a:rPr lang="zh-CN" altLang="en-US" sz="2800" b="1" dirty="0" smtClean="0"/>
              <a:t>设置为当前拥塞窗口值减半</a:t>
            </a:r>
            <a:r>
              <a:rPr lang="zh-CN" altLang="en-US" sz="2800" b="1" dirty="0"/>
              <a:t>。但</a:t>
            </a:r>
            <a:r>
              <a:rPr lang="zh-CN" altLang="en-US" sz="2800" b="1" dirty="0" smtClean="0"/>
              <a:t>接下来不执行慢启动算法 </a:t>
            </a:r>
            <a:endParaRPr lang="zh-CN" altLang="en-US" sz="2800" b="1" dirty="0"/>
          </a:p>
          <a:p>
            <a:pPr eaLnBrk="1" hangingPunct="1"/>
            <a:r>
              <a:rPr lang="zh-CN" altLang="en-US" sz="2800" b="1" dirty="0" smtClean="0"/>
              <a:t>发送端把拥塞窗口直接设置为新的慢启动阈值 </a:t>
            </a:r>
            <a:r>
              <a:rPr lang="en-US" altLang="zh-CN" sz="2800" b="1" dirty="0" err="1" smtClean="0"/>
              <a:t>ssthresh</a:t>
            </a:r>
            <a:r>
              <a:rPr lang="zh-CN" altLang="en-US" sz="2800" b="1" dirty="0" smtClean="0"/>
              <a:t>，</a:t>
            </a:r>
            <a:r>
              <a:rPr lang="zh-CN" altLang="en-US" sz="2800" b="1" dirty="0">
                <a:solidFill>
                  <a:srgbClr val="FF0000"/>
                </a:solidFill>
              </a:rPr>
              <a:t>然后开始执行拥塞避免算法（</a:t>
            </a:r>
            <a:r>
              <a:rPr lang="zh-CN" altLang="en-US" sz="2800" b="1" dirty="0" smtClean="0">
                <a:solidFill>
                  <a:srgbClr val="FF0000"/>
                </a:solidFill>
              </a:rPr>
              <a:t>“加法增大”）</a:t>
            </a:r>
            <a:r>
              <a:rPr lang="zh-CN" altLang="en-US" sz="2800" b="1" dirty="0" smtClean="0"/>
              <a:t>，</a:t>
            </a:r>
            <a:r>
              <a:rPr lang="zh-CN" altLang="en-US" sz="2800" b="1" dirty="0"/>
              <a:t>使拥塞窗口缓慢地线性增大</a:t>
            </a:r>
            <a:endParaRPr lang="zh-CN" altLang="en-US" sz="2800" b="1" dirty="0" smtClean="0"/>
          </a:p>
        </p:txBody>
      </p:sp>
      <p:sp>
        <p:nvSpPr>
          <p:cNvPr id="2" name="TextBox 1"/>
          <p:cNvSpPr txBox="1"/>
          <p:nvPr/>
        </p:nvSpPr>
        <p:spPr>
          <a:xfrm>
            <a:off x="179512" y="5229200"/>
            <a:ext cx="8856984" cy="954107"/>
          </a:xfrm>
          <a:prstGeom prst="rect">
            <a:avLst/>
          </a:prstGeom>
          <a:noFill/>
          <a:ln>
            <a:solidFill>
              <a:srgbClr val="001D6A"/>
            </a:solidFill>
          </a:ln>
        </p:spPr>
        <p:txBody>
          <a:bodyPr wrap="square" rtlCol="0">
            <a:spAutoFit/>
          </a:bodyPr>
          <a:lstStyle/>
          <a:p>
            <a:r>
              <a:rPr lang="zh-CN" altLang="en-US" sz="2800" b="1" dirty="0" smtClean="0">
                <a:solidFill>
                  <a:srgbClr val="FF0000"/>
                </a:solidFill>
              </a:rPr>
              <a:t>快速重传算法</a:t>
            </a:r>
            <a:r>
              <a:rPr lang="zh-CN" altLang="en-US" sz="2800" b="1" dirty="0" smtClean="0"/>
              <a:t>：</a:t>
            </a:r>
            <a:r>
              <a:rPr lang="zh-CN" altLang="en-US" sz="2800" b="1" dirty="0"/>
              <a:t>执行“乘法减小”算法，把 </a:t>
            </a:r>
            <a:r>
              <a:rPr lang="en-US" altLang="zh-CN" sz="2800" b="1" dirty="0" err="1"/>
              <a:t>ssthresh</a:t>
            </a:r>
            <a:r>
              <a:rPr lang="en-US" altLang="zh-CN" sz="2800" b="1" dirty="0"/>
              <a:t> </a:t>
            </a:r>
            <a:r>
              <a:rPr lang="zh-CN" altLang="en-US" sz="2800" b="1" dirty="0"/>
              <a:t>设置为当前拥塞窗口值减半</a:t>
            </a:r>
            <a:r>
              <a:rPr lang="zh-CN" altLang="en-US" sz="2800" b="1" dirty="0" smtClean="0"/>
              <a:t>。</a:t>
            </a:r>
            <a:r>
              <a:rPr lang="zh-CN" altLang="en-US" sz="2800" b="1" dirty="0" smtClean="0">
                <a:solidFill>
                  <a:srgbClr val="FF0000"/>
                </a:solidFill>
              </a:rPr>
              <a:t>接下来执行</a:t>
            </a:r>
            <a:r>
              <a:rPr lang="zh-CN" altLang="en-US" sz="2800" b="1" dirty="0">
                <a:solidFill>
                  <a:srgbClr val="FF0000"/>
                </a:solidFill>
              </a:rPr>
              <a:t>慢启动</a:t>
            </a:r>
            <a:r>
              <a:rPr lang="zh-CN" altLang="en-US" sz="2800" b="1" dirty="0" smtClean="0">
                <a:solidFill>
                  <a:srgbClr val="FF0000"/>
                </a:solidFill>
              </a:rPr>
              <a:t>算法</a:t>
            </a:r>
            <a:endParaRPr lang="zh-CN" altLang="en-US" sz="2800" b="1" dirty="0">
              <a:solidFill>
                <a:srgbClr val="FF0000"/>
              </a:solidFill>
            </a:endParaRPr>
          </a:p>
        </p:txBody>
      </p:sp>
    </p:spTree>
    <p:extLst>
      <p:ext uri="{BB962C8B-B14F-4D97-AF65-F5344CB8AC3E}">
        <p14:creationId xmlns:p14="http://schemas.microsoft.com/office/powerpoint/2010/main" val="3031707428"/>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5AF3A622-8D39-479C-A35A-E81F02AC414C}" type="slidenum">
              <a:rPr kumimoji="0" lang="zh-CN" altLang="en-US" sz="1400"/>
              <a:pPr eaLnBrk="1" hangingPunct="1"/>
              <a:t>78</a:t>
            </a:fld>
            <a:endParaRPr kumimoji="0" lang="en-US" altLang="zh-CN" sz="1400"/>
          </a:p>
        </p:txBody>
      </p:sp>
      <p:sp>
        <p:nvSpPr>
          <p:cNvPr id="80899" name="Rectangle 2"/>
          <p:cNvSpPr>
            <a:spLocks noGrp="1" noChangeArrowheads="1"/>
          </p:cNvSpPr>
          <p:nvPr>
            <p:ph type="title"/>
          </p:nvPr>
        </p:nvSpPr>
        <p:spPr/>
        <p:txBody>
          <a:bodyPr>
            <a:normAutofit/>
          </a:bodyPr>
          <a:lstStyle/>
          <a:p>
            <a:pPr eaLnBrk="1" hangingPunct="1"/>
            <a:r>
              <a:rPr lang="en-US" altLang="zh-CN" b="1" dirty="0" smtClean="0"/>
              <a:t>TCP Reno</a:t>
            </a:r>
            <a:r>
              <a:rPr lang="zh-CN" altLang="en-US" b="1" dirty="0" smtClean="0"/>
              <a:t>算法</a:t>
            </a:r>
          </a:p>
        </p:txBody>
      </p:sp>
      <p:sp>
        <p:nvSpPr>
          <p:cNvPr id="5" name="Oval 55"/>
          <p:cNvSpPr>
            <a:spLocks noChangeArrowheads="1"/>
          </p:cNvSpPr>
          <p:nvPr/>
        </p:nvSpPr>
        <p:spPr bwMode="auto">
          <a:xfrm>
            <a:off x="3120330" y="4654550"/>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Oval 60"/>
          <p:cNvSpPr>
            <a:spLocks noChangeArrowheads="1"/>
          </p:cNvSpPr>
          <p:nvPr/>
        </p:nvSpPr>
        <p:spPr bwMode="auto">
          <a:xfrm>
            <a:off x="3599755" y="3663950"/>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Oval 61"/>
          <p:cNvSpPr>
            <a:spLocks noChangeArrowheads="1"/>
          </p:cNvSpPr>
          <p:nvPr/>
        </p:nvSpPr>
        <p:spPr bwMode="auto">
          <a:xfrm>
            <a:off x="3839468" y="3560763"/>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Oval 62"/>
          <p:cNvSpPr>
            <a:spLocks noChangeArrowheads="1"/>
          </p:cNvSpPr>
          <p:nvPr/>
        </p:nvSpPr>
        <p:spPr bwMode="auto">
          <a:xfrm>
            <a:off x="4322068" y="3343275"/>
            <a:ext cx="93662"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Oval 63"/>
          <p:cNvSpPr>
            <a:spLocks noChangeArrowheads="1"/>
          </p:cNvSpPr>
          <p:nvPr/>
        </p:nvSpPr>
        <p:spPr bwMode="auto">
          <a:xfrm>
            <a:off x="4077593" y="3452813"/>
            <a:ext cx="93662" cy="100012"/>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Oval 64"/>
          <p:cNvSpPr>
            <a:spLocks noChangeArrowheads="1"/>
          </p:cNvSpPr>
          <p:nvPr/>
        </p:nvSpPr>
        <p:spPr bwMode="auto">
          <a:xfrm>
            <a:off x="4561780" y="3233738"/>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Oval 65"/>
          <p:cNvSpPr>
            <a:spLocks noChangeArrowheads="1"/>
          </p:cNvSpPr>
          <p:nvPr/>
        </p:nvSpPr>
        <p:spPr bwMode="auto">
          <a:xfrm>
            <a:off x="4796730" y="3130550"/>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Oval 67"/>
          <p:cNvSpPr>
            <a:spLocks noChangeArrowheads="1"/>
          </p:cNvSpPr>
          <p:nvPr/>
        </p:nvSpPr>
        <p:spPr bwMode="auto">
          <a:xfrm>
            <a:off x="5034855" y="3006725"/>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84"/>
          <p:cNvSpPr>
            <a:spLocks noChangeShapeType="1"/>
          </p:cNvSpPr>
          <p:nvPr/>
        </p:nvSpPr>
        <p:spPr bwMode="auto">
          <a:xfrm>
            <a:off x="2532955" y="3827463"/>
            <a:ext cx="8778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Oval 96"/>
          <p:cNvSpPr>
            <a:spLocks noChangeArrowheads="1"/>
          </p:cNvSpPr>
          <p:nvPr/>
        </p:nvSpPr>
        <p:spPr bwMode="auto">
          <a:xfrm>
            <a:off x="5515868" y="4208463"/>
            <a:ext cx="93662"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Oval 97"/>
          <p:cNvSpPr>
            <a:spLocks noChangeArrowheads="1"/>
          </p:cNvSpPr>
          <p:nvPr/>
        </p:nvSpPr>
        <p:spPr bwMode="auto">
          <a:xfrm>
            <a:off x="5761930" y="4106863"/>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Oval 98"/>
          <p:cNvSpPr>
            <a:spLocks noChangeArrowheads="1"/>
          </p:cNvSpPr>
          <p:nvPr/>
        </p:nvSpPr>
        <p:spPr bwMode="auto">
          <a:xfrm>
            <a:off x="5995293" y="3994150"/>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Oval 99"/>
          <p:cNvSpPr>
            <a:spLocks noChangeArrowheads="1"/>
          </p:cNvSpPr>
          <p:nvPr/>
        </p:nvSpPr>
        <p:spPr bwMode="auto">
          <a:xfrm>
            <a:off x="6233418" y="3895725"/>
            <a:ext cx="93662"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Oval 100"/>
          <p:cNvSpPr>
            <a:spLocks noChangeArrowheads="1"/>
          </p:cNvSpPr>
          <p:nvPr/>
        </p:nvSpPr>
        <p:spPr bwMode="auto">
          <a:xfrm>
            <a:off x="6476305" y="3781425"/>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Oval 101"/>
          <p:cNvSpPr>
            <a:spLocks noChangeArrowheads="1"/>
          </p:cNvSpPr>
          <p:nvPr/>
        </p:nvSpPr>
        <p:spPr bwMode="auto">
          <a:xfrm>
            <a:off x="6716018" y="3683000"/>
            <a:ext cx="93662"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Oval 102"/>
          <p:cNvSpPr>
            <a:spLocks noChangeArrowheads="1"/>
          </p:cNvSpPr>
          <p:nvPr/>
        </p:nvSpPr>
        <p:spPr bwMode="auto">
          <a:xfrm>
            <a:off x="6955730" y="3563938"/>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Oval 103"/>
          <p:cNvSpPr>
            <a:spLocks noChangeArrowheads="1"/>
          </p:cNvSpPr>
          <p:nvPr/>
        </p:nvSpPr>
        <p:spPr bwMode="auto">
          <a:xfrm>
            <a:off x="7195443" y="3448050"/>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Oval 104"/>
          <p:cNvSpPr>
            <a:spLocks noChangeArrowheads="1"/>
          </p:cNvSpPr>
          <p:nvPr/>
        </p:nvSpPr>
        <p:spPr bwMode="auto">
          <a:xfrm>
            <a:off x="7428805" y="3351213"/>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Freeform 68"/>
          <p:cNvSpPr>
            <a:spLocks/>
          </p:cNvSpPr>
          <p:nvPr/>
        </p:nvSpPr>
        <p:spPr bwMode="auto">
          <a:xfrm>
            <a:off x="2372618" y="2957513"/>
            <a:ext cx="2947987" cy="2482850"/>
          </a:xfrm>
          <a:custGeom>
            <a:avLst/>
            <a:gdLst>
              <a:gd name="T0" fmla="*/ 1773 w 1773"/>
              <a:gd name="T1" fmla="*/ 0 h 1370"/>
              <a:gd name="T2" fmla="*/ 618 w 1773"/>
              <a:gd name="T3" fmla="*/ 487 h 1370"/>
              <a:gd name="T4" fmla="*/ 480 w 1773"/>
              <a:gd name="T5" fmla="*/ 961 h 1370"/>
              <a:gd name="T6" fmla="*/ 331 w 1773"/>
              <a:gd name="T7" fmla="*/ 1201 h 1370"/>
              <a:gd name="T8" fmla="*/ 187 w 1773"/>
              <a:gd name="T9" fmla="*/ 1321 h 1370"/>
              <a:gd name="T10" fmla="*/ 55 w 1773"/>
              <a:gd name="T11" fmla="*/ 1369 h 1370"/>
            </a:gdLst>
            <a:ahLst/>
            <a:cxnLst>
              <a:cxn ang="0">
                <a:pos x="T0" y="T1"/>
              </a:cxn>
              <a:cxn ang="0">
                <a:pos x="T2" y="T3"/>
              </a:cxn>
              <a:cxn ang="0">
                <a:pos x="T4" y="T5"/>
              </a:cxn>
              <a:cxn ang="0">
                <a:pos x="T6" y="T7"/>
              </a:cxn>
              <a:cxn ang="0">
                <a:pos x="T8" y="T9"/>
              </a:cxn>
              <a:cxn ang="0">
                <a:pos x="T10" y="T11"/>
              </a:cxn>
            </a:cxnLst>
            <a:rect l="0" t="0" r="r" b="b"/>
            <a:pathLst>
              <a:path w="1773" h="1370">
                <a:moveTo>
                  <a:pt x="1773" y="0"/>
                </a:moveTo>
                <a:lnTo>
                  <a:pt x="618" y="487"/>
                </a:lnTo>
                <a:lnTo>
                  <a:pt x="480" y="961"/>
                </a:lnTo>
                <a:lnTo>
                  <a:pt x="331" y="1201"/>
                </a:lnTo>
                <a:lnTo>
                  <a:pt x="187" y="1321"/>
                </a:lnTo>
                <a:cubicBezTo>
                  <a:pt x="47" y="1370"/>
                  <a:pt x="0" y="1369"/>
                  <a:pt x="55" y="1369"/>
                </a:cubicBezTo>
              </a:path>
            </a:pathLst>
          </a:custGeom>
          <a:noFill/>
          <a:ln w="28575" cmpd="sng">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Text Box 54"/>
          <p:cNvSpPr txBox="1">
            <a:spLocks noChangeArrowheads="1"/>
          </p:cNvSpPr>
          <p:nvPr/>
        </p:nvSpPr>
        <p:spPr bwMode="auto">
          <a:xfrm>
            <a:off x="2053530" y="274161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24</a:t>
            </a:r>
          </a:p>
        </p:txBody>
      </p:sp>
      <p:sp>
        <p:nvSpPr>
          <p:cNvPr id="25" name="Line 5"/>
          <p:cNvSpPr>
            <a:spLocks noChangeShapeType="1"/>
          </p:cNvSpPr>
          <p:nvPr/>
        </p:nvSpPr>
        <p:spPr bwMode="auto">
          <a:xfrm>
            <a:off x="2451993" y="5567363"/>
            <a:ext cx="5665787" cy="0"/>
          </a:xfrm>
          <a:prstGeom prst="line">
            <a:avLst/>
          </a:prstGeom>
          <a:noFill/>
          <a:ln w="9525">
            <a:solidFill>
              <a:schemeClr val="folHlink"/>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Line 6"/>
          <p:cNvSpPr>
            <a:spLocks noChangeShapeType="1"/>
          </p:cNvSpPr>
          <p:nvPr/>
        </p:nvSpPr>
        <p:spPr bwMode="auto">
          <a:xfrm>
            <a:off x="2451993" y="2522538"/>
            <a:ext cx="0" cy="3044825"/>
          </a:xfrm>
          <a:prstGeom prst="line">
            <a:avLst/>
          </a:prstGeom>
          <a:noFill/>
          <a:ln w="9525">
            <a:solidFill>
              <a:schemeClr val="folHlink"/>
            </a:solidFill>
            <a:round/>
            <a:headEnd type="triangle" w="sm"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Line 7"/>
          <p:cNvSpPr>
            <a:spLocks noChangeShapeType="1"/>
          </p:cNvSpPr>
          <p:nvPr/>
        </p:nvSpPr>
        <p:spPr bwMode="auto">
          <a:xfrm>
            <a:off x="2691705" y="5480050"/>
            <a:ext cx="0" cy="8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Line 8"/>
          <p:cNvSpPr>
            <a:spLocks noChangeShapeType="1"/>
          </p:cNvSpPr>
          <p:nvPr/>
        </p:nvSpPr>
        <p:spPr bwMode="auto">
          <a:xfrm>
            <a:off x="293141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Line 9"/>
          <p:cNvSpPr>
            <a:spLocks noChangeShapeType="1"/>
          </p:cNvSpPr>
          <p:nvPr/>
        </p:nvSpPr>
        <p:spPr bwMode="auto">
          <a:xfrm>
            <a:off x="317113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Line 10"/>
          <p:cNvSpPr>
            <a:spLocks noChangeShapeType="1"/>
          </p:cNvSpPr>
          <p:nvPr/>
        </p:nvSpPr>
        <p:spPr bwMode="auto">
          <a:xfrm>
            <a:off x="341084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Line 11"/>
          <p:cNvSpPr>
            <a:spLocks noChangeShapeType="1"/>
          </p:cNvSpPr>
          <p:nvPr/>
        </p:nvSpPr>
        <p:spPr bwMode="auto">
          <a:xfrm>
            <a:off x="364896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Line 12"/>
          <p:cNvSpPr>
            <a:spLocks noChangeShapeType="1"/>
          </p:cNvSpPr>
          <p:nvPr/>
        </p:nvSpPr>
        <p:spPr bwMode="auto">
          <a:xfrm>
            <a:off x="388868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Line 13"/>
          <p:cNvSpPr>
            <a:spLocks noChangeShapeType="1"/>
          </p:cNvSpPr>
          <p:nvPr/>
        </p:nvSpPr>
        <p:spPr bwMode="auto">
          <a:xfrm>
            <a:off x="412839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Line 14"/>
          <p:cNvSpPr>
            <a:spLocks noChangeShapeType="1"/>
          </p:cNvSpPr>
          <p:nvPr/>
        </p:nvSpPr>
        <p:spPr bwMode="auto">
          <a:xfrm>
            <a:off x="436810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Line 15"/>
          <p:cNvSpPr>
            <a:spLocks noChangeShapeType="1"/>
          </p:cNvSpPr>
          <p:nvPr/>
        </p:nvSpPr>
        <p:spPr bwMode="auto">
          <a:xfrm>
            <a:off x="460623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Line 16"/>
          <p:cNvSpPr>
            <a:spLocks noChangeShapeType="1"/>
          </p:cNvSpPr>
          <p:nvPr/>
        </p:nvSpPr>
        <p:spPr bwMode="auto">
          <a:xfrm>
            <a:off x="484594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Line 17"/>
          <p:cNvSpPr>
            <a:spLocks noChangeShapeType="1"/>
          </p:cNvSpPr>
          <p:nvPr/>
        </p:nvSpPr>
        <p:spPr bwMode="auto">
          <a:xfrm>
            <a:off x="508565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Line 18"/>
          <p:cNvSpPr>
            <a:spLocks noChangeShapeType="1"/>
          </p:cNvSpPr>
          <p:nvPr/>
        </p:nvSpPr>
        <p:spPr bwMode="auto">
          <a:xfrm>
            <a:off x="532536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9" name="Line 19"/>
          <p:cNvSpPr>
            <a:spLocks noChangeShapeType="1"/>
          </p:cNvSpPr>
          <p:nvPr/>
        </p:nvSpPr>
        <p:spPr bwMode="auto">
          <a:xfrm>
            <a:off x="556349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 name="Line 20"/>
          <p:cNvSpPr>
            <a:spLocks noChangeShapeType="1"/>
          </p:cNvSpPr>
          <p:nvPr/>
        </p:nvSpPr>
        <p:spPr bwMode="auto">
          <a:xfrm>
            <a:off x="5803205" y="5480050"/>
            <a:ext cx="0" cy="873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 name="Line 21"/>
          <p:cNvSpPr>
            <a:spLocks noChangeShapeType="1"/>
          </p:cNvSpPr>
          <p:nvPr/>
        </p:nvSpPr>
        <p:spPr bwMode="auto">
          <a:xfrm>
            <a:off x="604291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Line 22"/>
          <p:cNvSpPr>
            <a:spLocks noChangeShapeType="1"/>
          </p:cNvSpPr>
          <p:nvPr/>
        </p:nvSpPr>
        <p:spPr bwMode="auto">
          <a:xfrm>
            <a:off x="628263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3" name="Line 23"/>
          <p:cNvSpPr>
            <a:spLocks noChangeShapeType="1"/>
          </p:cNvSpPr>
          <p:nvPr/>
        </p:nvSpPr>
        <p:spPr bwMode="auto">
          <a:xfrm>
            <a:off x="652234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Line 24"/>
          <p:cNvSpPr>
            <a:spLocks noChangeShapeType="1"/>
          </p:cNvSpPr>
          <p:nvPr/>
        </p:nvSpPr>
        <p:spPr bwMode="auto">
          <a:xfrm>
            <a:off x="6760468"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Line 25"/>
          <p:cNvSpPr>
            <a:spLocks noChangeShapeType="1"/>
          </p:cNvSpPr>
          <p:nvPr/>
        </p:nvSpPr>
        <p:spPr bwMode="auto">
          <a:xfrm>
            <a:off x="700018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Line 26"/>
          <p:cNvSpPr>
            <a:spLocks noChangeShapeType="1"/>
          </p:cNvSpPr>
          <p:nvPr/>
        </p:nvSpPr>
        <p:spPr bwMode="auto">
          <a:xfrm>
            <a:off x="7239893"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Line 27"/>
          <p:cNvSpPr>
            <a:spLocks noChangeShapeType="1"/>
          </p:cNvSpPr>
          <p:nvPr/>
        </p:nvSpPr>
        <p:spPr bwMode="auto">
          <a:xfrm>
            <a:off x="7479605"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 name="Line 28"/>
          <p:cNvSpPr>
            <a:spLocks noChangeShapeType="1"/>
          </p:cNvSpPr>
          <p:nvPr/>
        </p:nvSpPr>
        <p:spPr bwMode="auto">
          <a:xfrm>
            <a:off x="7717730" y="5394325"/>
            <a:ext cx="0" cy="173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Line 30"/>
          <p:cNvSpPr>
            <a:spLocks noChangeShapeType="1"/>
          </p:cNvSpPr>
          <p:nvPr/>
        </p:nvSpPr>
        <p:spPr bwMode="auto">
          <a:xfrm>
            <a:off x="2451993" y="513238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Line 31"/>
          <p:cNvSpPr>
            <a:spLocks noChangeShapeType="1"/>
          </p:cNvSpPr>
          <p:nvPr/>
        </p:nvSpPr>
        <p:spPr bwMode="auto">
          <a:xfrm>
            <a:off x="2451993" y="469741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Line 32"/>
          <p:cNvSpPr>
            <a:spLocks noChangeShapeType="1"/>
          </p:cNvSpPr>
          <p:nvPr/>
        </p:nvSpPr>
        <p:spPr bwMode="auto">
          <a:xfrm>
            <a:off x="2451993" y="426243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Line 33"/>
          <p:cNvSpPr>
            <a:spLocks noChangeShapeType="1"/>
          </p:cNvSpPr>
          <p:nvPr/>
        </p:nvSpPr>
        <p:spPr bwMode="auto">
          <a:xfrm>
            <a:off x="2451993" y="382746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Line 34"/>
          <p:cNvSpPr>
            <a:spLocks noChangeShapeType="1"/>
          </p:cNvSpPr>
          <p:nvPr/>
        </p:nvSpPr>
        <p:spPr bwMode="auto">
          <a:xfrm>
            <a:off x="2451993" y="3392488"/>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35"/>
          <p:cNvSpPr>
            <a:spLocks noChangeShapeType="1"/>
          </p:cNvSpPr>
          <p:nvPr/>
        </p:nvSpPr>
        <p:spPr bwMode="auto">
          <a:xfrm>
            <a:off x="2451993" y="2957513"/>
            <a:ext cx="239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Text Box 36"/>
          <p:cNvSpPr txBox="1">
            <a:spLocks noChangeArrowheads="1"/>
          </p:cNvSpPr>
          <p:nvPr/>
        </p:nvSpPr>
        <p:spPr bwMode="auto">
          <a:xfrm>
            <a:off x="2771080" y="55689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2</a:t>
            </a:r>
          </a:p>
        </p:txBody>
      </p:sp>
      <p:sp>
        <p:nvSpPr>
          <p:cNvPr id="56" name="Text Box 37"/>
          <p:cNvSpPr txBox="1">
            <a:spLocks noChangeArrowheads="1"/>
          </p:cNvSpPr>
          <p:nvPr/>
        </p:nvSpPr>
        <p:spPr bwMode="auto">
          <a:xfrm>
            <a:off x="3250505" y="55689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4</a:t>
            </a:r>
          </a:p>
        </p:txBody>
      </p:sp>
      <p:sp>
        <p:nvSpPr>
          <p:cNvPr id="57" name="Text Box 38"/>
          <p:cNvSpPr txBox="1">
            <a:spLocks noChangeArrowheads="1"/>
          </p:cNvSpPr>
          <p:nvPr/>
        </p:nvSpPr>
        <p:spPr bwMode="auto">
          <a:xfrm>
            <a:off x="3729930" y="556895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6</a:t>
            </a:r>
          </a:p>
        </p:txBody>
      </p:sp>
      <p:sp>
        <p:nvSpPr>
          <p:cNvPr id="58" name="Text Box 39"/>
          <p:cNvSpPr txBox="1">
            <a:spLocks noChangeArrowheads="1"/>
          </p:cNvSpPr>
          <p:nvPr/>
        </p:nvSpPr>
        <p:spPr bwMode="auto">
          <a:xfrm>
            <a:off x="4220468" y="5568950"/>
            <a:ext cx="312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8</a:t>
            </a:r>
          </a:p>
        </p:txBody>
      </p:sp>
      <p:sp>
        <p:nvSpPr>
          <p:cNvPr id="59" name="Text Box 40"/>
          <p:cNvSpPr txBox="1">
            <a:spLocks noChangeArrowheads="1"/>
          </p:cNvSpPr>
          <p:nvPr/>
        </p:nvSpPr>
        <p:spPr bwMode="auto">
          <a:xfrm>
            <a:off x="4620518" y="556895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10</a:t>
            </a:r>
          </a:p>
        </p:txBody>
      </p:sp>
      <p:sp>
        <p:nvSpPr>
          <p:cNvPr id="60" name="Text Box 41"/>
          <p:cNvSpPr txBox="1">
            <a:spLocks noChangeArrowheads="1"/>
          </p:cNvSpPr>
          <p:nvPr/>
        </p:nvSpPr>
        <p:spPr bwMode="auto">
          <a:xfrm>
            <a:off x="5138043" y="5568950"/>
            <a:ext cx="439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12</a:t>
            </a:r>
          </a:p>
        </p:txBody>
      </p:sp>
      <p:sp>
        <p:nvSpPr>
          <p:cNvPr id="61" name="Text Box 42"/>
          <p:cNvSpPr txBox="1">
            <a:spLocks noChangeArrowheads="1"/>
          </p:cNvSpPr>
          <p:nvPr/>
        </p:nvSpPr>
        <p:spPr bwMode="auto">
          <a:xfrm>
            <a:off x="5590480" y="556895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14</a:t>
            </a:r>
          </a:p>
        </p:txBody>
      </p:sp>
      <p:sp>
        <p:nvSpPr>
          <p:cNvPr id="62" name="Text Box 43"/>
          <p:cNvSpPr txBox="1">
            <a:spLocks noChangeArrowheads="1"/>
          </p:cNvSpPr>
          <p:nvPr/>
        </p:nvSpPr>
        <p:spPr bwMode="auto">
          <a:xfrm>
            <a:off x="6069905" y="556895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16</a:t>
            </a:r>
          </a:p>
        </p:txBody>
      </p:sp>
      <p:sp>
        <p:nvSpPr>
          <p:cNvPr id="63" name="Text Box 44"/>
          <p:cNvSpPr txBox="1">
            <a:spLocks noChangeArrowheads="1"/>
          </p:cNvSpPr>
          <p:nvPr/>
        </p:nvSpPr>
        <p:spPr bwMode="auto">
          <a:xfrm>
            <a:off x="6574730" y="556895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18</a:t>
            </a:r>
          </a:p>
        </p:txBody>
      </p:sp>
      <p:sp>
        <p:nvSpPr>
          <p:cNvPr id="64" name="Text Box 45"/>
          <p:cNvSpPr txBox="1">
            <a:spLocks noChangeArrowheads="1"/>
          </p:cNvSpPr>
          <p:nvPr/>
        </p:nvSpPr>
        <p:spPr bwMode="auto">
          <a:xfrm>
            <a:off x="7054155" y="556895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20</a:t>
            </a:r>
          </a:p>
        </p:txBody>
      </p:sp>
      <p:sp>
        <p:nvSpPr>
          <p:cNvPr id="65" name="Text Box 46"/>
          <p:cNvSpPr txBox="1">
            <a:spLocks noChangeArrowheads="1"/>
          </p:cNvSpPr>
          <p:nvPr/>
        </p:nvSpPr>
        <p:spPr bwMode="auto">
          <a:xfrm>
            <a:off x="7519293" y="556895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22</a:t>
            </a:r>
          </a:p>
        </p:txBody>
      </p:sp>
      <p:sp>
        <p:nvSpPr>
          <p:cNvPr id="66" name="Text Box 47"/>
          <p:cNvSpPr txBox="1">
            <a:spLocks noChangeArrowheads="1"/>
          </p:cNvSpPr>
          <p:nvPr/>
        </p:nvSpPr>
        <p:spPr bwMode="auto">
          <a:xfrm>
            <a:off x="2332930" y="55689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0</a:t>
            </a:r>
          </a:p>
        </p:txBody>
      </p:sp>
      <p:sp>
        <p:nvSpPr>
          <p:cNvPr id="67" name="Text Box 48"/>
          <p:cNvSpPr txBox="1">
            <a:spLocks noChangeArrowheads="1"/>
          </p:cNvSpPr>
          <p:nvPr/>
        </p:nvSpPr>
        <p:spPr bwMode="auto">
          <a:xfrm>
            <a:off x="2174180" y="53086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0</a:t>
            </a:r>
          </a:p>
        </p:txBody>
      </p:sp>
      <p:sp>
        <p:nvSpPr>
          <p:cNvPr id="68" name="Text Box 49"/>
          <p:cNvSpPr txBox="1">
            <a:spLocks noChangeArrowheads="1"/>
          </p:cNvSpPr>
          <p:nvPr/>
        </p:nvSpPr>
        <p:spPr bwMode="auto">
          <a:xfrm>
            <a:off x="2174180" y="4873625"/>
            <a:ext cx="3095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4</a:t>
            </a:r>
          </a:p>
        </p:txBody>
      </p:sp>
      <p:sp>
        <p:nvSpPr>
          <p:cNvPr id="69" name="Text Box 50"/>
          <p:cNvSpPr txBox="1">
            <a:spLocks noChangeArrowheads="1"/>
          </p:cNvSpPr>
          <p:nvPr/>
        </p:nvSpPr>
        <p:spPr bwMode="auto">
          <a:xfrm>
            <a:off x="2174180" y="44529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8</a:t>
            </a:r>
          </a:p>
        </p:txBody>
      </p:sp>
      <p:sp>
        <p:nvSpPr>
          <p:cNvPr id="70" name="Text Box 51"/>
          <p:cNvSpPr txBox="1">
            <a:spLocks noChangeArrowheads="1"/>
          </p:cNvSpPr>
          <p:nvPr/>
        </p:nvSpPr>
        <p:spPr bwMode="auto">
          <a:xfrm>
            <a:off x="2053530" y="4032250"/>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12</a:t>
            </a:r>
          </a:p>
        </p:txBody>
      </p:sp>
      <p:sp>
        <p:nvSpPr>
          <p:cNvPr id="71" name="Text Box 52"/>
          <p:cNvSpPr txBox="1">
            <a:spLocks noChangeArrowheads="1"/>
          </p:cNvSpPr>
          <p:nvPr/>
        </p:nvSpPr>
        <p:spPr bwMode="auto">
          <a:xfrm>
            <a:off x="2053530" y="3611563"/>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16</a:t>
            </a:r>
          </a:p>
        </p:txBody>
      </p:sp>
      <p:sp>
        <p:nvSpPr>
          <p:cNvPr id="72" name="Text Box 53"/>
          <p:cNvSpPr txBox="1">
            <a:spLocks noChangeArrowheads="1"/>
          </p:cNvSpPr>
          <p:nvPr/>
        </p:nvSpPr>
        <p:spPr bwMode="auto">
          <a:xfrm>
            <a:off x="2053530" y="317658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800">
                <a:solidFill>
                  <a:schemeClr val="folHlink"/>
                </a:solidFill>
                <a:latin typeface="Arial" panose="020B0604020202020204" pitchFamily="34" charset="0"/>
                <a:ea typeface="黑体" panose="02010609060101010101" pitchFamily="49" charset="-122"/>
              </a:rPr>
              <a:t>20</a:t>
            </a:r>
          </a:p>
        </p:txBody>
      </p:sp>
      <p:sp>
        <p:nvSpPr>
          <p:cNvPr id="73" name="Oval 56"/>
          <p:cNvSpPr>
            <a:spLocks noChangeArrowheads="1"/>
          </p:cNvSpPr>
          <p:nvPr/>
        </p:nvSpPr>
        <p:spPr bwMode="auto">
          <a:xfrm>
            <a:off x="2882205" y="5089525"/>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4" name="Oval 57"/>
          <p:cNvSpPr>
            <a:spLocks noChangeArrowheads="1"/>
          </p:cNvSpPr>
          <p:nvPr/>
        </p:nvSpPr>
        <p:spPr bwMode="auto">
          <a:xfrm>
            <a:off x="2412305" y="5372100"/>
            <a:ext cx="93663"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5" name="Oval 58"/>
          <p:cNvSpPr>
            <a:spLocks noChangeArrowheads="1"/>
          </p:cNvSpPr>
          <p:nvPr/>
        </p:nvSpPr>
        <p:spPr bwMode="auto">
          <a:xfrm>
            <a:off x="2632968" y="5295900"/>
            <a:ext cx="92075"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 name="Oval 59"/>
          <p:cNvSpPr>
            <a:spLocks noChangeArrowheads="1"/>
          </p:cNvSpPr>
          <p:nvPr/>
        </p:nvSpPr>
        <p:spPr bwMode="auto">
          <a:xfrm>
            <a:off x="3360043" y="3779838"/>
            <a:ext cx="93662" cy="1016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Oval 66"/>
          <p:cNvSpPr>
            <a:spLocks noChangeArrowheads="1"/>
          </p:cNvSpPr>
          <p:nvPr/>
        </p:nvSpPr>
        <p:spPr bwMode="auto">
          <a:xfrm>
            <a:off x="5269805" y="2897188"/>
            <a:ext cx="93663" cy="101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Oval 69"/>
          <p:cNvSpPr>
            <a:spLocks noChangeArrowheads="1"/>
          </p:cNvSpPr>
          <p:nvPr/>
        </p:nvSpPr>
        <p:spPr bwMode="auto">
          <a:xfrm>
            <a:off x="6481068" y="420846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Oval 70"/>
          <p:cNvSpPr>
            <a:spLocks noChangeArrowheads="1"/>
          </p:cNvSpPr>
          <p:nvPr/>
        </p:nvSpPr>
        <p:spPr bwMode="auto">
          <a:xfrm>
            <a:off x="5753993" y="5284788"/>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Oval 71"/>
          <p:cNvSpPr>
            <a:spLocks noChangeArrowheads="1"/>
          </p:cNvSpPr>
          <p:nvPr/>
        </p:nvSpPr>
        <p:spPr bwMode="auto">
          <a:xfrm>
            <a:off x="5998468" y="507206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Oval 72"/>
          <p:cNvSpPr>
            <a:spLocks noChangeArrowheads="1"/>
          </p:cNvSpPr>
          <p:nvPr/>
        </p:nvSpPr>
        <p:spPr bwMode="auto">
          <a:xfrm>
            <a:off x="5509518" y="5372100"/>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 name="Oval 73"/>
          <p:cNvSpPr>
            <a:spLocks noChangeArrowheads="1"/>
          </p:cNvSpPr>
          <p:nvPr/>
        </p:nvSpPr>
        <p:spPr bwMode="auto">
          <a:xfrm>
            <a:off x="6227068" y="4643438"/>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 name="Oval 74"/>
          <p:cNvSpPr>
            <a:spLocks noChangeArrowheads="1"/>
          </p:cNvSpPr>
          <p:nvPr/>
        </p:nvSpPr>
        <p:spPr bwMode="auto">
          <a:xfrm>
            <a:off x="6716018" y="4094163"/>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 name="Oval 75"/>
          <p:cNvSpPr>
            <a:spLocks noChangeArrowheads="1"/>
          </p:cNvSpPr>
          <p:nvPr/>
        </p:nvSpPr>
        <p:spPr bwMode="auto">
          <a:xfrm>
            <a:off x="7428805" y="3767138"/>
            <a:ext cx="93663"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5" name="Oval 76"/>
          <p:cNvSpPr>
            <a:spLocks noChangeArrowheads="1"/>
          </p:cNvSpPr>
          <p:nvPr/>
        </p:nvSpPr>
        <p:spPr bwMode="auto">
          <a:xfrm>
            <a:off x="6950968" y="3979863"/>
            <a:ext cx="92075"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 name="Oval 77"/>
          <p:cNvSpPr>
            <a:spLocks noChangeArrowheads="1"/>
          </p:cNvSpPr>
          <p:nvPr/>
        </p:nvSpPr>
        <p:spPr bwMode="auto">
          <a:xfrm>
            <a:off x="7189093" y="3876675"/>
            <a:ext cx="93662" cy="101600"/>
          </a:xfrm>
          <a:prstGeom prst="ellipse">
            <a:avLst/>
          </a:prstGeom>
          <a:solidFill>
            <a:srgbClr val="808080"/>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7" name="Text Box 78"/>
          <p:cNvSpPr txBox="1">
            <a:spLocks noChangeArrowheads="1"/>
          </p:cNvSpPr>
          <p:nvPr/>
        </p:nvSpPr>
        <p:spPr bwMode="auto">
          <a:xfrm>
            <a:off x="7717730" y="5135563"/>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800" dirty="0" smtClean="0">
                <a:solidFill>
                  <a:schemeClr val="folHlink"/>
                </a:solidFill>
                <a:latin typeface="Arial" panose="020B0604020202020204" pitchFamily="34" charset="0"/>
                <a:ea typeface="黑体" panose="02010609060101010101" pitchFamily="49" charset="-122"/>
              </a:rPr>
              <a:t>传输次数</a:t>
            </a:r>
            <a:endParaRPr kumimoji="1" lang="zh-CN" altLang="en-US" sz="1800" dirty="0">
              <a:solidFill>
                <a:schemeClr val="folHlink"/>
              </a:solidFill>
              <a:latin typeface="Arial" panose="020B0604020202020204" pitchFamily="34" charset="0"/>
              <a:ea typeface="黑体" panose="02010609060101010101" pitchFamily="49" charset="-122"/>
            </a:endParaRPr>
          </a:p>
        </p:txBody>
      </p:sp>
      <p:sp>
        <p:nvSpPr>
          <p:cNvPr id="88" name="Text Box 79"/>
          <p:cNvSpPr txBox="1">
            <a:spLocks noChangeArrowheads="1"/>
          </p:cNvSpPr>
          <p:nvPr/>
        </p:nvSpPr>
        <p:spPr bwMode="auto">
          <a:xfrm>
            <a:off x="1518543" y="2190750"/>
            <a:ext cx="16954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800">
                <a:solidFill>
                  <a:schemeClr val="folHlink"/>
                </a:solidFill>
                <a:latin typeface="Arial" panose="020B0604020202020204" pitchFamily="34" charset="0"/>
                <a:ea typeface="黑体" panose="02010609060101010101" pitchFamily="49" charset="-122"/>
              </a:rPr>
              <a:t>拥塞窗口 </a:t>
            </a:r>
            <a:r>
              <a:rPr kumimoji="1" lang="en-US" altLang="zh-CN" sz="1800">
                <a:solidFill>
                  <a:schemeClr val="folHlink"/>
                </a:solidFill>
                <a:latin typeface="Arial" panose="020B0604020202020204" pitchFamily="34" charset="0"/>
                <a:ea typeface="黑体" panose="02010609060101010101" pitchFamily="49" charset="-122"/>
              </a:rPr>
              <a:t>cwnd</a:t>
            </a:r>
          </a:p>
        </p:txBody>
      </p:sp>
      <p:sp>
        <p:nvSpPr>
          <p:cNvPr id="89" name="Text Box 80"/>
          <p:cNvSpPr txBox="1">
            <a:spLocks noChangeArrowheads="1"/>
          </p:cNvSpPr>
          <p:nvPr/>
        </p:nvSpPr>
        <p:spPr bwMode="auto">
          <a:xfrm>
            <a:off x="5622230" y="2271713"/>
            <a:ext cx="226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800" dirty="0">
                <a:solidFill>
                  <a:schemeClr val="folHlink"/>
                </a:solidFill>
                <a:latin typeface="Arial" panose="020B0604020202020204" pitchFamily="34" charset="0"/>
                <a:ea typeface="黑体" panose="02010609060101010101" pitchFamily="49" charset="-122"/>
              </a:rPr>
              <a:t>收到 </a:t>
            </a:r>
            <a:r>
              <a:rPr kumimoji="1" lang="en-US" altLang="zh-CN" sz="1800" dirty="0">
                <a:solidFill>
                  <a:schemeClr val="folHlink"/>
                </a:solidFill>
                <a:latin typeface="Arial" panose="020B0604020202020204" pitchFamily="34" charset="0"/>
                <a:ea typeface="黑体" panose="02010609060101010101" pitchFamily="49" charset="-122"/>
              </a:rPr>
              <a:t>3 </a:t>
            </a:r>
            <a:r>
              <a:rPr kumimoji="1" lang="zh-CN" altLang="en-US" sz="1800" dirty="0">
                <a:solidFill>
                  <a:schemeClr val="folHlink"/>
                </a:solidFill>
                <a:latin typeface="Arial" panose="020B0604020202020204" pitchFamily="34" charset="0"/>
                <a:ea typeface="黑体" panose="02010609060101010101" pitchFamily="49" charset="-122"/>
              </a:rPr>
              <a:t>个重复的确认</a:t>
            </a:r>
          </a:p>
          <a:p>
            <a:pPr algn="ctr"/>
            <a:r>
              <a:rPr kumimoji="1" lang="zh-CN" altLang="en-US" sz="1800" dirty="0">
                <a:solidFill>
                  <a:schemeClr val="folHlink"/>
                </a:solidFill>
                <a:latin typeface="Arial" panose="020B0604020202020204" pitchFamily="34" charset="0"/>
                <a:ea typeface="黑体" panose="02010609060101010101" pitchFamily="49" charset="-122"/>
              </a:rPr>
              <a:t>执行</a:t>
            </a:r>
            <a:r>
              <a:rPr kumimoji="1" lang="zh-CN" altLang="en-US" sz="1800" dirty="0" smtClean="0">
                <a:solidFill>
                  <a:schemeClr val="folHlink"/>
                </a:solidFill>
                <a:latin typeface="Arial" panose="020B0604020202020204" pitchFamily="34" charset="0"/>
                <a:ea typeface="黑体" panose="02010609060101010101" pitchFamily="49" charset="-122"/>
              </a:rPr>
              <a:t>快速恢复算法</a:t>
            </a:r>
            <a:endParaRPr kumimoji="1" lang="zh-CN" altLang="en-US" sz="1800" dirty="0">
              <a:solidFill>
                <a:schemeClr val="folHlink"/>
              </a:solidFill>
              <a:latin typeface="Arial" panose="020B0604020202020204" pitchFamily="34" charset="0"/>
              <a:ea typeface="黑体" panose="02010609060101010101" pitchFamily="49" charset="-122"/>
            </a:endParaRPr>
          </a:p>
        </p:txBody>
      </p:sp>
      <p:sp>
        <p:nvSpPr>
          <p:cNvPr id="90" name="Line 81"/>
          <p:cNvSpPr>
            <a:spLocks noChangeShapeType="1"/>
          </p:cNvSpPr>
          <p:nvPr/>
        </p:nvSpPr>
        <p:spPr bwMode="auto">
          <a:xfrm flipH="1">
            <a:off x="5346005" y="2708275"/>
            <a:ext cx="508000" cy="238125"/>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 name="Line 82"/>
          <p:cNvSpPr>
            <a:spLocks noChangeShapeType="1"/>
          </p:cNvSpPr>
          <p:nvPr/>
        </p:nvSpPr>
        <p:spPr bwMode="auto">
          <a:xfrm>
            <a:off x="3668018" y="3201988"/>
            <a:ext cx="601662" cy="246062"/>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 name="Rectangle 83"/>
          <p:cNvSpPr>
            <a:spLocks noChangeArrowheads="1"/>
          </p:cNvSpPr>
          <p:nvPr/>
        </p:nvSpPr>
        <p:spPr bwMode="auto">
          <a:xfrm>
            <a:off x="2532955" y="2870200"/>
            <a:ext cx="198438" cy="2320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 name="Line 86"/>
          <p:cNvSpPr>
            <a:spLocks noChangeShapeType="1"/>
          </p:cNvSpPr>
          <p:nvPr/>
        </p:nvSpPr>
        <p:spPr bwMode="auto">
          <a:xfrm rot="10800000">
            <a:off x="2532955" y="4262438"/>
            <a:ext cx="3030538" cy="95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4" name="Rectangle 87"/>
          <p:cNvSpPr>
            <a:spLocks noChangeArrowheads="1"/>
          </p:cNvSpPr>
          <p:nvPr/>
        </p:nvSpPr>
        <p:spPr bwMode="auto">
          <a:xfrm>
            <a:off x="2852043" y="5307013"/>
            <a:ext cx="2552700" cy="173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5" name="Rectangle 88"/>
          <p:cNvSpPr>
            <a:spLocks noChangeArrowheads="1"/>
          </p:cNvSpPr>
          <p:nvPr/>
        </p:nvSpPr>
        <p:spPr bwMode="auto">
          <a:xfrm>
            <a:off x="5963543" y="5307013"/>
            <a:ext cx="1835150" cy="173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6" name="Line 89"/>
          <p:cNvSpPr>
            <a:spLocks noChangeShapeType="1"/>
          </p:cNvSpPr>
          <p:nvPr/>
        </p:nvSpPr>
        <p:spPr bwMode="auto">
          <a:xfrm>
            <a:off x="4885630" y="2968625"/>
            <a:ext cx="0" cy="1304925"/>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7" name="Text Box 90"/>
          <p:cNvSpPr txBox="1">
            <a:spLocks noChangeArrowheads="1"/>
          </p:cNvSpPr>
          <p:nvPr/>
        </p:nvSpPr>
        <p:spPr bwMode="auto">
          <a:xfrm>
            <a:off x="1075630" y="4991100"/>
            <a:ext cx="8985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1800" dirty="0" smtClean="0">
                <a:solidFill>
                  <a:schemeClr val="folHlink"/>
                </a:solidFill>
                <a:latin typeface="Arial" panose="020B0604020202020204" pitchFamily="34" charset="0"/>
                <a:ea typeface="黑体" panose="02010609060101010101" pitchFamily="49" charset="-122"/>
              </a:rPr>
              <a:t>慢</a:t>
            </a:r>
            <a:r>
              <a:rPr lang="zh-CN" altLang="en-US" sz="1800" dirty="0">
                <a:solidFill>
                  <a:schemeClr val="folHlink"/>
                </a:solidFill>
                <a:latin typeface="Arial" panose="020B0604020202020204" pitchFamily="34" charset="0"/>
                <a:ea typeface="黑体" panose="02010609060101010101" pitchFamily="49" charset="-122"/>
              </a:rPr>
              <a:t>启动</a:t>
            </a:r>
            <a:endParaRPr kumimoji="1" lang="zh-CN" altLang="en-US" sz="1800" dirty="0">
              <a:solidFill>
                <a:schemeClr val="folHlink"/>
              </a:solidFill>
              <a:latin typeface="Arial" panose="020B0604020202020204" pitchFamily="34" charset="0"/>
              <a:ea typeface="黑体" panose="02010609060101010101" pitchFamily="49" charset="-122"/>
            </a:endParaRPr>
          </a:p>
        </p:txBody>
      </p:sp>
      <p:sp>
        <p:nvSpPr>
          <p:cNvPr id="98" name="Line 91"/>
          <p:cNvSpPr>
            <a:spLocks noChangeShapeType="1"/>
          </p:cNvSpPr>
          <p:nvPr/>
        </p:nvSpPr>
        <p:spPr bwMode="auto">
          <a:xfrm>
            <a:off x="1853505" y="5241925"/>
            <a:ext cx="558800" cy="173038"/>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9" name="Text Box 92"/>
          <p:cNvSpPr txBox="1">
            <a:spLocks noChangeArrowheads="1"/>
          </p:cNvSpPr>
          <p:nvPr/>
        </p:nvSpPr>
        <p:spPr bwMode="auto">
          <a:xfrm>
            <a:off x="4282380" y="3475038"/>
            <a:ext cx="1255713"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1800">
                <a:solidFill>
                  <a:schemeClr val="folHlink"/>
                </a:solidFill>
                <a:latin typeface="Arial" panose="020B0604020202020204" pitchFamily="34" charset="0"/>
                <a:ea typeface="黑体" panose="02010609060101010101" pitchFamily="49" charset="-122"/>
              </a:rPr>
              <a:t>“</a:t>
            </a:r>
            <a:r>
              <a:rPr kumimoji="1" lang="zh-CN" altLang="en-US" sz="1800">
                <a:solidFill>
                  <a:schemeClr val="folHlink"/>
                </a:solidFill>
                <a:latin typeface="Arial" panose="020B0604020202020204" pitchFamily="34" charset="0"/>
                <a:ea typeface="黑体" panose="02010609060101010101" pitchFamily="49" charset="-122"/>
              </a:rPr>
              <a:t>乘法减小”</a:t>
            </a:r>
          </a:p>
        </p:txBody>
      </p:sp>
      <p:sp>
        <p:nvSpPr>
          <p:cNvPr id="100" name="Text Box 93"/>
          <p:cNvSpPr txBox="1">
            <a:spLocks noChangeArrowheads="1"/>
          </p:cNvSpPr>
          <p:nvPr/>
        </p:nvSpPr>
        <p:spPr bwMode="auto">
          <a:xfrm>
            <a:off x="5619055" y="3087688"/>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800" dirty="0">
                <a:solidFill>
                  <a:schemeClr val="hlink"/>
                </a:solidFill>
                <a:latin typeface="Arial" panose="020B0604020202020204" pitchFamily="34" charset="0"/>
                <a:ea typeface="黑体" panose="02010609060101010101" pitchFamily="49" charset="-122"/>
              </a:rPr>
              <a:t>拥塞避免</a:t>
            </a:r>
          </a:p>
          <a:p>
            <a:pPr algn="ctr"/>
            <a:r>
              <a:rPr kumimoji="1" lang="zh-CN" altLang="en-US" sz="1800" dirty="0">
                <a:solidFill>
                  <a:schemeClr val="hlink"/>
                </a:solidFill>
                <a:latin typeface="Arial" panose="020B0604020202020204" pitchFamily="34" charset="0"/>
                <a:ea typeface="黑体" panose="02010609060101010101" pitchFamily="49" charset="-122"/>
              </a:rPr>
              <a:t>“加法增大”</a:t>
            </a:r>
          </a:p>
        </p:txBody>
      </p:sp>
      <p:sp>
        <p:nvSpPr>
          <p:cNvPr id="101" name="Freeform 94"/>
          <p:cNvSpPr>
            <a:spLocks/>
          </p:cNvSpPr>
          <p:nvPr/>
        </p:nvSpPr>
        <p:spPr bwMode="auto">
          <a:xfrm>
            <a:off x="5311080" y="2971800"/>
            <a:ext cx="2314575" cy="2457450"/>
          </a:xfrm>
          <a:custGeom>
            <a:avLst/>
            <a:gdLst>
              <a:gd name="T0" fmla="*/ 0 w 1392"/>
              <a:gd name="T1" fmla="*/ 0 h 1356"/>
              <a:gd name="T2" fmla="*/ 152 w 1392"/>
              <a:gd name="T3" fmla="*/ 1356 h 1356"/>
              <a:gd name="T4" fmla="*/ 300 w 1392"/>
              <a:gd name="T5" fmla="*/ 1300 h 1356"/>
              <a:gd name="T6" fmla="*/ 448 w 1392"/>
              <a:gd name="T7" fmla="*/ 1188 h 1356"/>
              <a:gd name="T8" fmla="*/ 576 w 1392"/>
              <a:gd name="T9" fmla="*/ 952 h 1356"/>
              <a:gd name="T10" fmla="*/ 728 w 1392"/>
              <a:gd name="T11" fmla="*/ 708 h 1356"/>
              <a:gd name="T12" fmla="*/ 1392 w 1392"/>
              <a:gd name="T13" fmla="*/ 428 h 1356"/>
            </a:gdLst>
            <a:ahLst/>
            <a:cxnLst>
              <a:cxn ang="0">
                <a:pos x="T0" y="T1"/>
              </a:cxn>
              <a:cxn ang="0">
                <a:pos x="T2" y="T3"/>
              </a:cxn>
              <a:cxn ang="0">
                <a:pos x="T4" y="T5"/>
              </a:cxn>
              <a:cxn ang="0">
                <a:pos x="T6" y="T7"/>
              </a:cxn>
              <a:cxn ang="0">
                <a:pos x="T8" y="T9"/>
              </a:cxn>
              <a:cxn ang="0">
                <a:pos x="T10" y="T11"/>
              </a:cxn>
              <a:cxn ang="0">
                <a:pos x="T12" y="T13"/>
              </a:cxn>
            </a:cxnLst>
            <a:rect l="0" t="0" r="r" b="b"/>
            <a:pathLst>
              <a:path w="1392" h="1356">
                <a:moveTo>
                  <a:pt x="0" y="0"/>
                </a:moveTo>
                <a:lnTo>
                  <a:pt x="152" y="1356"/>
                </a:lnTo>
                <a:lnTo>
                  <a:pt x="300" y="1300"/>
                </a:lnTo>
                <a:lnTo>
                  <a:pt x="448" y="1188"/>
                </a:lnTo>
                <a:lnTo>
                  <a:pt x="576" y="952"/>
                </a:lnTo>
                <a:lnTo>
                  <a:pt x="728" y="708"/>
                </a:lnTo>
                <a:lnTo>
                  <a:pt x="1392" y="428"/>
                </a:ln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 name="Text Box 105"/>
          <p:cNvSpPr txBox="1">
            <a:spLocks noChangeArrowheads="1"/>
          </p:cNvSpPr>
          <p:nvPr/>
        </p:nvSpPr>
        <p:spPr bwMode="auto">
          <a:xfrm>
            <a:off x="7641530" y="3003550"/>
            <a:ext cx="1250950" cy="641350"/>
          </a:xfrm>
          <a:prstGeom prst="rect">
            <a:avLst/>
          </a:prstGeom>
          <a:solidFill>
            <a:srgbClr val="FFFF99"/>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kumimoji="1" lang="en-US" altLang="zh-CN" sz="1800" dirty="0">
                <a:solidFill>
                  <a:schemeClr val="folHlink"/>
                </a:solidFill>
                <a:latin typeface="Arial" panose="020B0604020202020204" pitchFamily="34" charset="0"/>
                <a:ea typeface="黑体" panose="02010609060101010101" pitchFamily="49" charset="-122"/>
              </a:rPr>
              <a:t>TCP Reno</a:t>
            </a:r>
          </a:p>
          <a:p>
            <a:pPr algn="ctr"/>
            <a:r>
              <a:rPr kumimoji="1" lang="zh-CN" altLang="en-US" sz="1800" dirty="0">
                <a:solidFill>
                  <a:schemeClr val="folHlink"/>
                </a:solidFill>
                <a:latin typeface="Arial" panose="020B0604020202020204" pitchFamily="34" charset="0"/>
                <a:ea typeface="黑体" panose="02010609060101010101" pitchFamily="49" charset="-122"/>
              </a:rPr>
              <a:t>版本</a:t>
            </a:r>
          </a:p>
        </p:txBody>
      </p:sp>
      <p:sp>
        <p:nvSpPr>
          <p:cNvPr id="103" name="Text Box 106"/>
          <p:cNvSpPr txBox="1">
            <a:spLocks noChangeArrowheads="1"/>
          </p:cNvSpPr>
          <p:nvPr/>
        </p:nvSpPr>
        <p:spPr bwMode="auto">
          <a:xfrm>
            <a:off x="6876355" y="4240213"/>
            <a:ext cx="1873250" cy="641350"/>
          </a:xfrm>
          <a:prstGeom prst="rect">
            <a:avLst/>
          </a:prstGeom>
          <a:solidFill>
            <a:srgbClr val="CCECFF"/>
          </a:solidFill>
          <a:ln>
            <a:noFill/>
          </a:ln>
          <a:effectLst>
            <a:outerShdw dist="45791" dir="2021404"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kumimoji="1" lang="en-US" altLang="zh-CN" sz="1800" dirty="0">
                <a:solidFill>
                  <a:schemeClr val="folHlink"/>
                </a:solidFill>
                <a:latin typeface="Arial" panose="020B0604020202020204" pitchFamily="34" charset="0"/>
                <a:ea typeface="黑体" panose="02010609060101010101" pitchFamily="49" charset="-122"/>
              </a:rPr>
              <a:t>TCP Tahoe </a:t>
            </a:r>
            <a:r>
              <a:rPr kumimoji="1" lang="zh-CN" altLang="en-US" sz="1800" dirty="0">
                <a:solidFill>
                  <a:schemeClr val="folHlink"/>
                </a:solidFill>
                <a:latin typeface="Arial" panose="020B0604020202020204" pitchFamily="34" charset="0"/>
                <a:ea typeface="黑体" panose="02010609060101010101" pitchFamily="49" charset="-122"/>
              </a:rPr>
              <a:t>版本</a:t>
            </a:r>
          </a:p>
          <a:p>
            <a:pPr algn="ctr"/>
            <a:r>
              <a:rPr kumimoji="1" lang="en-US" altLang="zh-CN" sz="1800" dirty="0">
                <a:solidFill>
                  <a:schemeClr val="folHlink"/>
                </a:solidFill>
                <a:latin typeface="Arial" panose="020B0604020202020204" pitchFamily="34" charset="0"/>
                <a:ea typeface="黑体" panose="02010609060101010101" pitchFamily="49" charset="-122"/>
              </a:rPr>
              <a:t>(</a:t>
            </a:r>
            <a:r>
              <a:rPr kumimoji="1" lang="zh-CN" altLang="en-US" sz="1800" dirty="0">
                <a:solidFill>
                  <a:schemeClr val="folHlink"/>
                </a:solidFill>
                <a:latin typeface="Arial" panose="020B0604020202020204" pitchFamily="34" charset="0"/>
                <a:ea typeface="黑体" panose="02010609060101010101" pitchFamily="49" charset="-122"/>
              </a:rPr>
              <a:t>已废弃不用）</a:t>
            </a:r>
          </a:p>
        </p:txBody>
      </p:sp>
      <p:sp>
        <p:nvSpPr>
          <p:cNvPr id="104" name="Text Box 107"/>
          <p:cNvSpPr txBox="1">
            <a:spLocks noChangeArrowheads="1"/>
          </p:cNvSpPr>
          <p:nvPr/>
        </p:nvSpPr>
        <p:spPr bwMode="auto">
          <a:xfrm>
            <a:off x="172343" y="3629025"/>
            <a:ext cx="2024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800">
                <a:solidFill>
                  <a:schemeClr val="folHlink"/>
                </a:solidFill>
                <a:latin typeface="Arial" panose="020B0604020202020204" pitchFamily="34" charset="0"/>
                <a:ea typeface="黑体" panose="02010609060101010101" pitchFamily="49" charset="-122"/>
              </a:rPr>
              <a:t>ssthresh </a:t>
            </a:r>
            <a:r>
              <a:rPr kumimoji="1" lang="zh-CN" altLang="en-US" sz="1800">
                <a:solidFill>
                  <a:schemeClr val="folHlink"/>
                </a:solidFill>
                <a:latin typeface="Arial" panose="020B0604020202020204" pitchFamily="34" charset="0"/>
                <a:ea typeface="黑体" panose="02010609060101010101" pitchFamily="49" charset="-122"/>
              </a:rPr>
              <a:t>的初始值</a:t>
            </a:r>
          </a:p>
        </p:txBody>
      </p:sp>
      <p:sp>
        <p:nvSpPr>
          <p:cNvPr id="105" name="Text Box 108"/>
          <p:cNvSpPr txBox="1">
            <a:spLocks noChangeArrowheads="1"/>
          </p:cNvSpPr>
          <p:nvPr/>
        </p:nvSpPr>
        <p:spPr bwMode="auto">
          <a:xfrm>
            <a:off x="2604393" y="2922588"/>
            <a:ext cx="1250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800">
                <a:solidFill>
                  <a:schemeClr val="hlink"/>
                </a:solidFill>
                <a:latin typeface="Arial" panose="020B0604020202020204" pitchFamily="34" charset="0"/>
                <a:ea typeface="黑体" panose="02010609060101010101" pitchFamily="49" charset="-122"/>
              </a:rPr>
              <a:t>拥塞避免</a:t>
            </a:r>
          </a:p>
          <a:p>
            <a:pPr algn="ctr"/>
            <a:r>
              <a:rPr kumimoji="1" lang="zh-CN" altLang="en-US" sz="1800">
                <a:solidFill>
                  <a:schemeClr val="hlink"/>
                </a:solidFill>
                <a:latin typeface="Arial" panose="020B0604020202020204" pitchFamily="34" charset="0"/>
                <a:ea typeface="黑体" panose="02010609060101010101" pitchFamily="49" charset="-122"/>
              </a:rPr>
              <a:t>“加法增大”</a:t>
            </a:r>
          </a:p>
        </p:txBody>
      </p:sp>
      <p:sp>
        <p:nvSpPr>
          <p:cNvPr id="106" name="Text Box 109"/>
          <p:cNvSpPr txBox="1">
            <a:spLocks noChangeArrowheads="1"/>
          </p:cNvSpPr>
          <p:nvPr/>
        </p:nvSpPr>
        <p:spPr bwMode="auto">
          <a:xfrm>
            <a:off x="335855" y="4041775"/>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800">
                <a:solidFill>
                  <a:schemeClr val="folHlink"/>
                </a:solidFill>
                <a:latin typeface="Arial" panose="020B0604020202020204" pitchFamily="34" charset="0"/>
                <a:ea typeface="黑体" panose="02010609060101010101" pitchFamily="49" charset="-122"/>
              </a:rPr>
              <a:t>新的 </a:t>
            </a:r>
            <a:r>
              <a:rPr kumimoji="1" lang="en-US" altLang="zh-CN" sz="1800">
                <a:solidFill>
                  <a:schemeClr val="folHlink"/>
                </a:solidFill>
                <a:latin typeface="Arial" panose="020B0604020202020204" pitchFamily="34" charset="0"/>
                <a:ea typeface="黑体" panose="02010609060101010101" pitchFamily="49" charset="-122"/>
              </a:rPr>
              <a:t>ssthresh </a:t>
            </a:r>
            <a:r>
              <a:rPr kumimoji="1" lang="zh-CN" altLang="en-US" sz="1800">
                <a:solidFill>
                  <a:schemeClr val="folHlink"/>
                </a:solidFill>
                <a:latin typeface="Arial" panose="020B0604020202020204" pitchFamily="34" charset="0"/>
                <a:ea typeface="黑体" panose="02010609060101010101" pitchFamily="49" charset="-122"/>
              </a:rPr>
              <a:t>值</a:t>
            </a:r>
          </a:p>
        </p:txBody>
      </p:sp>
      <p:sp>
        <p:nvSpPr>
          <p:cNvPr id="107" name="Line 110"/>
          <p:cNvSpPr>
            <a:spLocks noChangeShapeType="1"/>
          </p:cNvSpPr>
          <p:nvPr/>
        </p:nvSpPr>
        <p:spPr bwMode="auto">
          <a:xfrm>
            <a:off x="6382643" y="4518025"/>
            <a:ext cx="601662"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8" name="Line 111"/>
          <p:cNvSpPr>
            <a:spLocks noChangeShapeType="1"/>
          </p:cNvSpPr>
          <p:nvPr/>
        </p:nvSpPr>
        <p:spPr bwMode="auto">
          <a:xfrm>
            <a:off x="4917380" y="5248275"/>
            <a:ext cx="558800" cy="174625"/>
          </a:xfrm>
          <a:prstGeom prst="line">
            <a:avLst/>
          </a:prstGeom>
          <a:noFill/>
          <a:ln w="9525">
            <a:solidFill>
              <a:schemeClr val="tx2"/>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 name="Text Box 112"/>
          <p:cNvSpPr txBox="1">
            <a:spLocks noChangeArrowheads="1"/>
          </p:cNvSpPr>
          <p:nvPr/>
        </p:nvSpPr>
        <p:spPr bwMode="auto">
          <a:xfrm>
            <a:off x="4068068" y="5013325"/>
            <a:ext cx="1049337"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p>
            <a:r>
              <a:rPr kumimoji="1" lang="zh-CN" altLang="en-US" sz="1800" dirty="0" smtClean="0">
                <a:solidFill>
                  <a:schemeClr val="folHlink"/>
                </a:solidFill>
                <a:latin typeface="Arial" panose="020B0604020202020204" pitchFamily="34" charset="0"/>
                <a:ea typeface="黑体" panose="02010609060101010101" pitchFamily="49" charset="-122"/>
              </a:rPr>
              <a:t>慢</a:t>
            </a:r>
            <a:r>
              <a:rPr lang="zh-CN" altLang="en-US" sz="1800" dirty="0">
                <a:solidFill>
                  <a:schemeClr val="folHlink"/>
                </a:solidFill>
                <a:latin typeface="Arial" panose="020B0604020202020204" pitchFamily="34" charset="0"/>
                <a:ea typeface="黑体" panose="02010609060101010101" pitchFamily="49" charset="-122"/>
              </a:rPr>
              <a:t>启动</a:t>
            </a:r>
            <a:endParaRPr kumimoji="1" lang="zh-CN" altLang="en-US" sz="1800" dirty="0">
              <a:solidFill>
                <a:schemeClr val="folHlink"/>
              </a:solidFill>
              <a:latin typeface="Arial" panose="020B0604020202020204" pitchFamily="34" charset="0"/>
              <a:ea typeface="黑体" panose="02010609060101010101" pitchFamily="49" charset="-122"/>
            </a:endParaRPr>
          </a:p>
        </p:txBody>
      </p:sp>
      <p:sp>
        <p:nvSpPr>
          <p:cNvPr id="110" name="Text Box 113"/>
          <p:cNvSpPr txBox="1">
            <a:spLocks noChangeArrowheads="1"/>
          </p:cNvSpPr>
          <p:nvPr/>
        </p:nvSpPr>
        <p:spPr bwMode="auto">
          <a:xfrm>
            <a:off x="4195068" y="4298950"/>
            <a:ext cx="8969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1800">
                <a:solidFill>
                  <a:schemeClr val="folHlink"/>
                </a:solidFill>
                <a:latin typeface="Arial" panose="020B0604020202020204" pitchFamily="34" charset="0"/>
                <a:ea typeface="黑体" panose="02010609060101010101" pitchFamily="49" charset="-122"/>
              </a:rPr>
              <a:t>快恢复</a:t>
            </a:r>
          </a:p>
        </p:txBody>
      </p:sp>
      <p:sp>
        <p:nvSpPr>
          <p:cNvPr id="111" name="Line 114"/>
          <p:cNvSpPr>
            <a:spLocks noChangeShapeType="1"/>
          </p:cNvSpPr>
          <p:nvPr/>
        </p:nvSpPr>
        <p:spPr bwMode="auto">
          <a:xfrm flipV="1">
            <a:off x="4949130" y="4300538"/>
            <a:ext cx="585788" cy="217487"/>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 name="Freeform 95"/>
          <p:cNvSpPr>
            <a:spLocks/>
          </p:cNvSpPr>
          <p:nvPr/>
        </p:nvSpPr>
        <p:spPr bwMode="auto">
          <a:xfrm>
            <a:off x="5325368" y="2946400"/>
            <a:ext cx="2224087" cy="1327150"/>
          </a:xfrm>
          <a:custGeom>
            <a:avLst/>
            <a:gdLst>
              <a:gd name="T0" fmla="*/ 0 w 1338"/>
              <a:gd name="T1" fmla="*/ 0 h 732"/>
              <a:gd name="T2" fmla="*/ 138 w 1338"/>
              <a:gd name="T3" fmla="*/ 732 h 732"/>
              <a:gd name="T4" fmla="*/ 1338 w 1338"/>
              <a:gd name="T5" fmla="*/ 234 h 732"/>
            </a:gdLst>
            <a:ahLst/>
            <a:cxnLst>
              <a:cxn ang="0">
                <a:pos x="T0" y="T1"/>
              </a:cxn>
              <a:cxn ang="0">
                <a:pos x="T2" y="T3"/>
              </a:cxn>
              <a:cxn ang="0">
                <a:pos x="T4" y="T5"/>
              </a:cxn>
            </a:cxnLst>
            <a:rect l="0" t="0" r="r" b="b"/>
            <a:pathLst>
              <a:path w="1338" h="732">
                <a:moveTo>
                  <a:pt x="0" y="0"/>
                </a:moveTo>
                <a:lnTo>
                  <a:pt x="138" y="732"/>
                </a:lnTo>
                <a:lnTo>
                  <a:pt x="1338" y="234"/>
                </a:lnTo>
              </a:path>
            </a:pathLst>
          </a:custGeom>
          <a:noFill/>
          <a:ln w="28575" cmpd="sng">
            <a:solidFill>
              <a:schemeClr val="tx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 name="Line 85"/>
          <p:cNvSpPr>
            <a:spLocks noChangeShapeType="1"/>
          </p:cNvSpPr>
          <p:nvPr/>
        </p:nvSpPr>
        <p:spPr bwMode="auto">
          <a:xfrm>
            <a:off x="2532955" y="2957513"/>
            <a:ext cx="43878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圆角矩形 1"/>
          <p:cNvSpPr/>
          <p:nvPr/>
        </p:nvSpPr>
        <p:spPr bwMode="auto">
          <a:xfrm>
            <a:off x="107504" y="6021288"/>
            <a:ext cx="8928992" cy="484459"/>
          </a:xfrm>
          <a:prstGeom prst="roundRect">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2400" b="0" i="0" u="none" strike="noStrike" cap="none" normalizeH="0" baseline="0" dirty="0" smtClean="0">
                <a:ln>
                  <a:noFill/>
                </a:ln>
                <a:solidFill>
                  <a:schemeClr val="tx1"/>
                </a:solidFill>
                <a:effectLst/>
                <a:latin typeface="Tahoma" pitchFamily="34" charset="0"/>
                <a:ea typeface="宋体" pitchFamily="2" charset="-122"/>
              </a:rPr>
              <a:t>Linux</a:t>
            </a:r>
            <a:r>
              <a:rPr kumimoji="1" lang="zh-CN" altLang="en-US" sz="2400" b="0" i="0" u="none" strike="noStrike" cap="none" normalizeH="0" baseline="0" dirty="0" smtClean="0">
                <a:ln>
                  <a:noFill/>
                </a:ln>
                <a:solidFill>
                  <a:schemeClr val="tx1"/>
                </a:solidFill>
                <a:effectLst/>
                <a:latin typeface="Tahoma" pitchFamily="34" charset="0"/>
                <a:ea typeface="宋体" pitchFamily="2" charset="-122"/>
              </a:rPr>
              <a:t>：</a:t>
            </a:r>
            <a:r>
              <a:rPr kumimoji="1" lang="en-US" altLang="zh-CN" sz="2400" b="0" i="0" u="none" strike="noStrike" cap="none" normalizeH="0" baseline="0" dirty="0" smtClean="0">
                <a:ln>
                  <a:noFill/>
                </a:ln>
                <a:solidFill>
                  <a:schemeClr val="tx1"/>
                </a:solidFill>
                <a:effectLst/>
                <a:latin typeface="Tahoma" pitchFamily="34" charset="0"/>
                <a:ea typeface="宋体" pitchFamily="2" charset="-122"/>
              </a:rPr>
              <a:t>CUBIC TCP</a:t>
            </a:r>
            <a:r>
              <a:rPr kumimoji="1" lang="zh-CN" altLang="en-US" sz="2400" b="0" i="0" u="none" strike="noStrike" cap="none" normalizeH="0" baseline="0" dirty="0" smtClean="0">
                <a:ln>
                  <a:noFill/>
                </a:ln>
                <a:solidFill>
                  <a:schemeClr val="tx1"/>
                </a:solidFill>
                <a:effectLst/>
                <a:latin typeface="Tahoma" pitchFamily="34" charset="0"/>
                <a:ea typeface="宋体" pitchFamily="2" charset="-122"/>
              </a:rPr>
              <a:t>（</a:t>
            </a:r>
            <a:r>
              <a:rPr kumimoji="1" lang="en-US" altLang="zh-CN" sz="2400" b="0" i="0" u="none" strike="noStrike" cap="none" normalizeH="0" baseline="0" dirty="0" smtClean="0">
                <a:ln>
                  <a:noFill/>
                </a:ln>
                <a:solidFill>
                  <a:schemeClr val="tx1"/>
                </a:solidFill>
                <a:effectLst/>
                <a:latin typeface="Tahoma" pitchFamily="34" charset="0"/>
                <a:ea typeface="宋体" pitchFamily="2" charset="-122"/>
              </a:rPr>
              <a:t>2008</a:t>
            </a:r>
            <a:r>
              <a:rPr kumimoji="1" lang="zh-CN" altLang="en-US" sz="2400" b="0" i="0" u="none" strike="noStrike" cap="none" normalizeH="0" baseline="0" dirty="0" smtClean="0">
                <a:ln>
                  <a:noFill/>
                </a:ln>
                <a:solidFill>
                  <a:schemeClr val="tx1"/>
                </a:solidFill>
                <a:effectLst/>
                <a:latin typeface="Tahoma" pitchFamily="34" charset="0"/>
                <a:ea typeface="宋体" pitchFamily="2" charset="-122"/>
              </a:rPr>
              <a:t>）  </a:t>
            </a:r>
            <a:r>
              <a:rPr kumimoji="1" lang="en-US" altLang="zh-CN" sz="2400" b="0" i="0" u="none" strike="noStrike" cap="none" normalizeH="0" baseline="0" dirty="0" smtClean="0">
                <a:ln>
                  <a:noFill/>
                </a:ln>
                <a:solidFill>
                  <a:schemeClr val="tx1"/>
                </a:solidFill>
                <a:effectLst/>
                <a:latin typeface="Tahoma" pitchFamily="34" charset="0"/>
                <a:ea typeface="宋体" pitchFamily="2" charset="-122"/>
              </a:rPr>
              <a:t>Windows</a:t>
            </a:r>
            <a:r>
              <a:rPr kumimoji="1" lang="zh-CN" altLang="en-US" sz="2400" b="0" i="0" u="none" strike="noStrike" cap="none" normalizeH="0" baseline="0" dirty="0" smtClean="0">
                <a:ln>
                  <a:noFill/>
                </a:ln>
                <a:solidFill>
                  <a:schemeClr val="tx1"/>
                </a:solidFill>
                <a:effectLst/>
                <a:latin typeface="Tahoma" pitchFamily="34" charset="0"/>
                <a:ea typeface="宋体" pitchFamily="2" charset="-122"/>
              </a:rPr>
              <a:t>：</a:t>
            </a:r>
            <a:r>
              <a:rPr kumimoji="1" lang="en-US" altLang="zh-CN" sz="2400" b="0" i="0" u="none" strike="noStrike" cap="none" normalizeH="0" baseline="0" dirty="0" smtClean="0">
                <a:ln>
                  <a:noFill/>
                </a:ln>
                <a:solidFill>
                  <a:schemeClr val="tx1"/>
                </a:solidFill>
                <a:effectLst/>
                <a:latin typeface="Tahoma" pitchFamily="34" charset="0"/>
                <a:ea typeface="宋体" pitchFamily="2" charset="-122"/>
              </a:rPr>
              <a:t>Compound TCP</a:t>
            </a:r>
            <a:r>
              <a:rPr kumimoji="1" lang="zh-CN" altLang="en-US" sz="2400" b="0" i="0" u="none" strike="noStrike" cap="none" normalizeH="0" baseline="0" dirty="0" smtClean="0">
                <a:ln>
                  <a:noFill/>
                </a:ln>
                <a:solidFill>
                  <a:schemeClr val="tx1"/>
                </a:solidFill>
                <a:effectLst/>
                <a:latin typeface="Tahoma" pitchFamily="34" charset="0"/>
                <a:ea typeface="宋体" pitchFamily="2" charset="-122"/>
              </a:rPr>
              <a:t>（</a:t>
            </a:r>
            <a:r>
              <a:rPr kumimoji="1" lang="en-US" altLang="zh-CN" sz="2400" b="0" i="0" u="none" strike="noStrike" cap="none" normalizeH="0" baseline="0" dirty="0" smtClean="0">
                <a:ln>
                  <a:noFill/>
                </a:ln>
                <a:solidFill>
                  <a:schemeClr val="tx1"/>
                </a:solidFill>
                <a:effectLst/>
                <a:latin typeface="Tahoma" pitchFamily="34" charset="0"/>
                <a:ea typeface="宋体" pitchFamily="2" charset="-122"/>
              </a:rPr>
              <a:t>2006</a:t>
            </a:r>
            <a:r>
              <a:rPr kumimoji="1" lang="zh-CN" altLang="en-US" sz="2400" b="0" i="0" u="none" strike="noStrike" cap="none" normalizeH="0" baseline="0" dirty="0" smtClean="0">
                <a:ln>
                  <a:noFill/>
                </a:ln>
                <a:solidFill>
                  <a:schemeClr val="tx1"/>
                </a:solidFill>
                <a:effectLst/>
                <a:latin typeface="Tahoma" pitchFamily="34" charset="0"/>
                <a:ea typeface="宋体" pitchFamily="2" charset="-122"/>
              </a:rPr>
              <a:t>）</a:t>
            </a:r>
          </a:p>
        </p:txBody>
      </p:sp>
    </p:spTree>
    <p:extLst>
      <p:ext uri="{BB962C8B-B14F-4D97-AF65-F5344CB8AC3E}">
        <p14:creationId xmlns:p14="http://schemas.microsoft.com/office/powerpoint/2010/main" val="26546909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4000" fill="hold" grpId="0" nodeType="afterEffect">
                                  <p:stCondLst>
                                    <p:cond delay="0"/>
                                  </p:stCondLst>
                                  <p:childTnLst>
                                    <p:anim calcmode="discrete" valueType="str">
                                      <p:cBhvr override="childStyle">
                                        <p:cTn id="6" dur="1000" fill="hold"/>
                                        <p:tgtEl>
                                          <p:spTgt spid="103">
                                            <p:txEl>
                                              <p:charRg st="4294967295" end="4294967295"/>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413FAD3-0449-4A43-8589-268CE9D20A25}" type="slidenum">
              <a:rPr kumimoji="0" lang="zh-CN" altLang="en-US" sz="1400"/>
              <a:pPr eaLnBrk="1" hangingPunct="1"/>
              <a:t>79</a:t>
            </a:fld>
            <a:endParaRPr kumimoji="0" lang="en-US" altLang="zh-CN" sz="1400"/>
          </a:p>
        </p:txBody>
      </p:sp>
      <p:sp>
        <p:nvSpPr>
          <p:cNvPr id="10243" name="Rectangle 2"/>
          <p:cNvSpPr>
            <a:spLocks noGrp="1" noChangeArrowheads="1"/>
          </p:cNvSpPr>
          <p:nvPr>
            <p:ph type="title"/>
          </p:nvPr>
        </p:nvSpPr>
        <p:spPr/>
        <p:txBody>
          <a:bodyPr/>
          <a:lstStyle/>
          <a:p>
            <a:pPr eaLnBrk="1" hangingPunct="1"/>
            <a:r>
              <a:rPr lang="en-US" altLang="zh-CN" b="1" smtClean="0"/>
              <a:t>Chapter 7 </a:t>
            </a:r>
            <a:r>
              <a:rPr lang="zh-CN" altLang="en-US" b="1" smtClean="0"/>
              <a:t>传输层</a:t>
            </a:r>
          </a:p>
        </p:txBody>
      </p:sp>
      <p:sp>
        <p:nvSpPr>
          <p:cNvPr id="10244" name="Rectangle 3"/>
          <p:cNvSpPr>
            <a:spLocks noGrp="1" noChangeArrowheads="1"/>
          </p:cNvSpPr>
          <p:nvPr>
            <p:ph type="body" idx="1"/>
          </p:nvPr>
        </p:nvSpPr>
        <p:spPr>
          <a:xfrm>
            <a:off x="1182688" y="2017713"/>
            <a:ext cx="7205662" cy="4114800"/>
          </a:xfrm>
        </p:spPr>
        <p:txBody>
          <a:bodyPr/>
          <a:lstStyle/>
          <a:p>
            <a:pPr eaLnBrk="1" hangingPunct="1"/>
            <a:r>
              <a:rPr kumimoji="0" lang="en-US" altLang="zh-CN" sz="2800" b="1" dirty="0" smtClean="0"/>
              <a:t>7</a:t>
            </a:r>
            <a:r>
              <a:rPr kumimoji="0" lang="en-GB" altLang="zh-CN" sz="2800" b="1" dirty="0" smtClean="0"/>
              <a:t>.1 </a:t>
            </a:r>
            <a:r>
              <a:rPr kumimoji="0" lang="zh-CN" altLang="en-GB" sz="2800" b="1" dirty="0" smtClean="0"/>
              <a:t>传输层服务</a:t>
            </a:r>
            <a:endParaRPr kumimoji="0" lang="en-US" altLang="zh-CN" sz="2800" b="1" dirty="0" smtClean="0"/>
          </a:p>
          <a:p>
            <a:pPr eaLnBrk="1" hangingPunct="1"/>
            <a:r>
              <a:rPr kumimoji="0" lang="en-US" altLang="zh-CN" sz="2800" b="1" dirty="0" smtClean="0"/>
              <a:t>7.2 </a:t>
            </a:r>
            <a:r>
              <a:rPr kumimoji="0" lang="zh-CN" altLang="en-US" sz="2800" b="1" dirty="0" smtClean="0"/>
              <a:t>建立连接</a:t>
            </a:r>
            <a:endParaRPr kumimoji="0" lang="zh-CN" altLang="en-GB" sz="2800" b="1" dirty="0" smtClean="0"/>
          </a:p>
          <a:p>
            <a:pPr eaLnBrk="1" hangingPunct="1"/>
            <a:r>
              <a:rPr kumimoji="0" lang="en-US" altLang="zh-CN" sz="2800" b="1" dirty="0" smtClean="0"/>
              <a:t>7.3 Internet</a:t>
            </a:r>
            <a:r>
              <a:rPr kumimoji="0" lang="zh-CN" altLang="en-US" sz="2800" b="1" dirty="0" smtClean="0"/>
              <a:t>中的传输层协议</a:t>
            </a:r>
          </a:p>
          <a:p>
            <a:pPr lvl="1" eaLnBrk="1" hangingPunct="1"/>
            <a:r>
              <a:rPr kumimoji="0" lang="zh-CN" altLang="en-US" b="1" dirty="0" smtClean="0"/>
              <a:t>用户数据报协议</a:t>
            </a:r>
            <a:r>
              <a:rPr kumimoji="0" lang="en-US" altLang="zh-CN" b="1" dirty="0" smtClean="0"/>
              <a:t>UDP</a:t>
            </a:r>
            <a:endParaRPr kumimoji="0" lang="en-GB" altLang="zh-CN" b="1" dirty="0" smtClean="0"/>
          </a:p>
          <a:p>
            <a:pPr lvl="1" eaLnBrk="1" hangingPunct="1"/>
            <a:r>
              <a:rPr kumimoji="0" lang="zh-CN" altLang="en-US" b="1" dirty="0" smtClean="0"/>
              <a:t>传输控制协议</a:t>
            </a:r>
            <a:r>
              <a:rPr kumimoji="0" lang="en-US" altLang="zh-CN" b="1" dirty="0" smtClean="0"/>
              <a:t>TCP</a:t>
            </a:r>
            <a:endParaRPr kumimoji="0" lang="zh-CN" altLang="en-US" b="1" dirty="0" smtClean="0"/>
          </a:p>
          <a:p>
            <a:pPr eaLnBrk="1" hangingPunct="1"/>
            <a:r>
              <a:rPr kumimoji="0" lang="en-US" altLang="zh-CN" sz="2800" b="1" dirty="0" smtClean="0">
                <a:solidFill>
                  <a:srgbClr val="FF0000"/>
                </a:solidFill>
              </a:rPr>
              <a:t>7</a:t>
            </a:r>
            <a:r>
              <a:rPr kumimoji="0" lang="en-GB" altLang="zh-CN" sz="2800" b="1" dirty="0" smtClean="0">
                <a:solidFill>
                  <a:srgbClr val="FF0000"/>
                </a:solidFill>
              </a:rPr>
              <a:t>.</a:t>
            </a:r>
            <a:r>
              <a:rPr kumimoji="0" lang="en-US" altLang="zh-CN" sz="2800" b="1" dirty="0">
                <a:solidFill>
                  <a:srgbClr val="FF0000"/>
                </a:solidFill>
              </a:rPr>
              <a:t>4</a:t>
            </a:r>
            <a:r>
              <a:rPr kumimoji="0" lang="en-US" altLang="zh-CN" sz="2800" b="1" dirty="0" smtClean="0">
                <a:solidFill>
                  <a:srgbClr val="FF0000"/>
                </a:solidFill>
              </a:rPr>
              <a:t> Berkeley Socket</a:t>
            </a:r>
            <a:r>
              <a:rPr lang="en-US" altLang="zh-CN" sz="2800" b="1" dirty="0" smtClean="0">
                <a:solidFill>
                  <a:srgbClr val="FF0000"/>
                </a:solidFill>
                <a:latin typeface="宋体" panose="02010600030101010101" pitchFamily="2" charset="-122"/>
              </a:rPr>
              <a:t> </a:t>
            </a:r>
          </a:p>
        </p:txBody>
      </p:sp>
    </p:spTree>
    <p:extLst>
      <p:ext uri="{BB962C8B-B14F-4D97-AF65-F5344CB8AC3E}">
        <p14:creationId xmlns:p14="http://schemas.microsoft.com/office/powerpoint/2010/main" val="150973408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B0E55AAD-D0D4-4C03-9C58-57408B0A8A0D}" type="slidenum">
              <a:rPr kumimoji="0" lang="zh-CN" altLang="en-US" sz="1400"/>
              <a:pPr eaLnBrk="1" hangingPunct="1"/>
              <a:t>8</a:t>
            </a:fld>
            <a:endParaRPr kumimoji="0" lang="en-US" altLang="zh-CN" sz="1400"/>
          </a:p>
        </p:txBody>
      </p:sp>
      <p:sp>
        <p:nvSpPr>
          <p:cNvPr id="14339" name="Rectangle 2"/>
          <p:cNvSpPr>
            <a:spLocks noGrp="1" noChangeArrowheads="1"/>
          </p:cNvSpPr>
          <p:nvPr>
            <p:ph type="title"/>
          </p:nvPr>
        </p:nvSpPr>
        <p:spPr/>
        <p:txBody>
          <a:bodyPr/>
          <a:lstStyle/>
          <a:p>
            <a:pPr eaLnBrk="1" hangingPunct="1"/>
            <a:r>
              <a:rPr lang="zh-CN" altLang="en-US" b="1" smtClean="0"/>
              <a:t>传输层导入原因</a:t>
            </a:r>
          </a:p>
        </p:txBody>
      </p:sp>
      <p:sp>
        <p:nvSpPr>
          <p:cNvPr id="569347" name="Rectangle 3"/>
          <p:cNvSpPr>
            <a:spLocks noGrp="1" noChangeArrowheads="1"/>
          </p:cNvSpPr>
          <p:nvPr>
            <p:ph type="body" idx="1"/>
          </p:nvPr>
        </p:nvSpPr>
        <p:spPr/>
        <p:txBody>
          <a:bodyPr/>
          <a:lstStyle/>
          <a:p>
            <a:pPr eaLnBrk="1" hangingPunct="1"/>
            <a:r>
              <a:rPr lang="zh-CN" altLang="en-US" sz="2800" b="1" dirty="0" smtClean="0"/>
              <a:t>实现运行在不同主机上的进程之间的通信</a:t>
            </a:r>
          </a:p>
          <a:p>
            <a:pPr lvl="1" eaLnBrk="1" hangingPunct="1"/>
            <a:r>
              <a:rPr lang="zh-CN" altLang="en-US" sz="2400" b="1" dirty="0" smtClean="0"/>
              <a:t>每个应用进程都至少与一个传输层地址（</a:t>
            </a:r>
            <a:r>
              <a:rPr lang="en-US" altLang="zh-CN" sz="2400" b="1" dirty="0" smtClean="0"/>
              <a:t>TSAP</a:t>
            </a:r>
            <a:r>
              <a:rPr lang="zh-CN" altLang="en-US" sz="2400" b="1" dirty="0" smtClean="0"/>
              <a:t>）相关联</a:t>
            </a:r>
          </a:p>
          <a:p>
            <a:pPr eaLnBrk="1" hangingPunct="1"/>
            <a:r>
              <a:rPr lang="zh-CN" altLang="en-US" sz="2800" b="1" dirty="0" smtClean="0"/>
              <a:t>实现用户对数据传输的控制</a:t>
            </a:r>
          </a:p>
          <a:p>
            <a:pPr lvl="1" eaLnBrk="1" hangingPunct="1"/>
            <a:r>
              <a:rPr lang="zh-CN" altLang="en-US" sz="2400" b="1" dirty="0" smtClean="0"/>
              <a:t>网络层运行在用户终端和路由器上，而传输层运行在用户主机上</a:t>
            </a:r>
          </a:p>
          <a:p>
            <a:pPr lvl="1" eaLnBrk="1" hangingPunct="1"/>
            <a:r>
              <a:rPr kumimoji="0" lang="zh-CN" altLang="en-US" sz="2400" b="1" dirty="0" smtClean="0"/>
              <a:t>用户可以根据应用需求选择不同的传输层服务</a:t>
            </a:r>
            <a:endParaRPr kumimoji="0" lang="en-US" altLang="zh-CN" sz="2400" b="1" dirty="0" smtClean="0"/>
          </a:p>
          <a:p>
            <a:pPr eaLnBrk="1" hangingPunct="1"/>
            <a:r>
              <a:rPr lang="zh-CN" altLang="en-US" sz="2800" b="1" dirty="0" smtClean="0"/>
              <a:t>屏蔽下层网络的异质性</a:t>
            </a:r>
          </a:p>
          <a:p>
            <a:pPr lvl="1" eaLnBrk="1" hangingPunct="1"/>
            <a:r>
              <a:rPr lang="zh-CN" altLang="en-US" sz="2400" b="1" dirty="0" smtClean="0"/>
              <a:t>对上层应用提供了一个标准的原语集合</a:t>
            </a:r>
            <a:r>
              <a:rPr lang="en-US" altLang="zh-CN" sz="2400" b="1" dirty="0" smtClean="0"/>
              <a:t>(</a:t>
            </a:r>
            <a:r>
              <a:rPr lang="zh-CN" altLang="en-US" sz="2400" b="1" dirty="0" smtClean="0"/>
              <a:t>服务调用接口</a:t>
            </a:r>
            <a:r>
              <a:rPr lang="en-US" altLang="zh-CN" sz="2400" b="1" dirty="0" smtClean="0"/>
              <a:t>)</a:t>
            </a:r>
            <a:endParaRPr lang="zh-CN" alt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9347">
                                            <p:txEl>
                                              <p:pRg st="0" end="0"/>
                                            </p:txEl>
                                          </p:spTgt>
                                        </p:tgtEl>
                                        <p:attrNameLst>
                                          <p:attrName>style.visibility</p:attrName>
                                        </p:attrNameLst>
                                      </p:cBhvr>
                                      <p:to>
                                        <p:strVal val="visible"/>
                                      </p:to>
                                    </p:set>
                                    <p:animEffect transition="in" filter="blinds(horizontal)">
                                      <p:cBhvr>
                                        <p:cTn id="7" dur="500"/>
                                        <p:tgtEl>
                                          <p:spTgt spid="569347">
                                            <p:txEl>
                                              <p:pRg st="0" end="0"/>
                                            </p:txEl>
                                          </p:spTgt>
                                        </p:tgtEl>
                                      </p:cBhvr>
                                    </p:animEffect>
                                  </p:childTnLst>
                                </p:cTn>
                              </p:par>
                            </p:childTnLst>
                          </p:cTn>
                        </p:par>
                        <p:par>
                          <p:cTn id="8" fill="hold" nodeType="with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69347">
                                            <p:txEl>
                                              <p:pRg st="1" end="1"/>
                                            </p:txEl>
                                          </p:spTgt>
                                        </p:tgtEl>
                                        <p:attrNameLst>
                                          <p:attrName>style.visibility</p:attrName>
                                        </p:attrNameLst>
                                      </p:cBhvr>
                                      <p:to>
                                        <p:strVal val="visible"/>
                                      </p:to>
                                    </p:set>
                                    <p:animEffect transition="in" filter="blinds(horizontal)">
                                      <p:cBhvr>
                                        <p:cTn id="11" dur="500"/>
                                        <p:tgtEl>
                                          <p:spTgt spid="56934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569347">
                                            <p:txEl>
                                              <p:pRg st="2" end="2"/>
                                            </p:txEl>
                                          </p:spTgt>
                                        </p:tgtEl>
                                        <p:attrNameLst>
                                          <p:attrName>style.visibility</p:attrName>
                                        </p:attrNameLst>
                                      </p:cBhvr>
                                      <p:to>
                                        <p:strVal val="visible"/>
                                      </p:to>
                                    </p:set>
                                    <p:animEffect transition="in" filter="blinds(horizontal)">
                                      <p:cBhvr>
                                        <p:cTn id="16" dur="500"/>
                                        <p:tgtEl>
                                          <p:spTgt spid="569347">
                                            <p:txEl>
                                              <p:pRg st="2" end="2"/>
                                            </p:txEl>
                                          </p:spTgt>
                                        </p:tgtEl>
                                      </p:cBhvr>
                                    </p:animEffect>
                                  </p:childTnLst>
                                </p:cTn>
                              </p:par>
                            </p:childTnLst>
                          </p:cTn>
                        </p:par>
                        <p:par>
                          <p:cTn id="17" fill="hold" nodeType="withGroup">
                            <p:stCondLst>
                              <p:cond delay="500"/>
                            </p:stCondLst>
                            <p:childTnLst>
                              <p:par>
                                <p:cTn id="18" presetID="3" presetClass="entr" presetSubtype="10" fill="hold" nodeType="afterEffect">
                                  <p:stCondLst>
                                    <p:cond delay="0"/>
                                  </p:stCondLst>
                                  <p:childTnLst>
                                    <p:set>
                                      <p:cBhvr>
                                        <p:cTn id="19" dur="1" fill="hold">
                                          <p:stCondLst>
                                            <p:cond delay="0"/>
                                          </p:stCondLst>
                                        </p:cTn>
                                        <p:tgtEl>
                                          <p:spTgt spid="569347">
                                            <p:txEl>
                                              <p:pRg st="3" end="3"/>
                                            </p:txEl>
                                          </p:spTgt>
                                        </p:tgtEl>
                                        <p:attrNameLst>
                                          <p:attrName>style.visibility</p:attrName>
                                        </p:attrNameLst>
                                      </p:cBhvr>
                                      <p:to>
                                        <p:strVal val="visible"/>
                                      </p:to>
                                    </p:set>
                                    <p:animEffect transition="in" filter="blinds(horizontal)">
                                      <p:cBhvr>
                                        <p:cTn id="20" dur="500"/>
                                        <p:tgtEl>
                                          <p:spTgt spid="569347">
                                            <p:txEl>
                                              <p:pRg st="3" end="3"/>
                                            </p:txEl>
                                          </p:spTgt>
                                        </p:tgtEl>
                                      </p:cBhvr>
                                    </p:animEffect>
                                  </p:childTnLst>
                                </p:cTn>
                              </p:par>
                            </p:childTnLst>
                          </p:cTn>
                        </p:par>
                        <p:par>
                          <p:cTn id="21" fill="hold" nodeType="withGroup">
                            <p:stCondLst>
                              <p:cond delay="1000"/>
                            </p:stCondLst>
                            <p:childTnLst>
                              <p:par>
                                <p:cTn id="22" presetID="3" presetClass="entr" presetSubtype="10" fill="hold" nodeType="afterEffect">
                                  <p:stCondLst>
                                    <p:cond delay="0"/>
                                  </p:stCondLst>
                                  <p:childTnLst>
                                    <p:set>
                                      <p:cBhvr>
                                        <p:cTn id="23" dur="1" fill="hold">
                                          <p:stCondLst>
                                            <p:cond delay="0"/>
                                          </p:stCondLst>
                                        </p:cTn>
                                        <p:tgtEl>
                                          <p:spTgt spid="569347">
                                            <p:txEl>
                                              <p:pRg st="4" end="4"/>
                                            </p:txEl>
                                          </p:spTgt>
                                        </p:tgtEl>
                                        <p:attrNameLst>
                                          <p:attrName>style.visibility</p:attrName>
                                        </p:attrNameLst>
                                      </p:cBhvr>
                                      <p:to>
                                        <p:strVal val="visible"/>
                                      </p:to>
                                    </p:set>
                                    <p:animEffect transition="in" filter="blinds(horizontal)">
                                      <p:cBhvr>
                                        <p:cTn id="24" dur="500"/>
                                        <p:tgtEl>
                                          <p:spTgt spid="569347">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569347">
                                            <p:txEl>
                                              <p:pRg st="5" end="5"/>
                                            </p:txEl>
                                          </p:spTgt>
                                        </p:tgtEl>
                                        <p:attrNameLst>
                                          <p:attrName>style.visibility</p:attrName>
                                        </p:attrNameLst>
                                      </p:cBhvr>
                                      <p:to>
                                        <p:strVal val="visible"/>
                                      </p:to>
                                    </p:set>
                                    <p:animEffect transition="in" filter="blinds(horizontal)">
                                      <p:cBhvr>
                                        <p:cTn id="29" dur="500"/>
                                        <p:tgtEl>
                                          <p:spTgt spid="569347">
                                            <p:txEl>
                                              <p:pRg st="5" end="5"/>
                                            </p:txEl>
                                          </p:spTgt>
                                        </p:tgtEl>
                                      </p:cBhvr>
                                    </p:animEffect>
                                  </p:childTnLst>
                                </p:cTn>
                              </p:par>
                            </p:childTnLst>
                          </p:cTn>
                        </p:par>
                        <p:par>
                          <p:cTn id="30" fill="hold" nodeType="withGroup">
                            <p:stCondLst>
                              <p:cond delay="500"/>
                            </p:stCondLst>
                            <p:childTnLst>
                              <p:par>
                                <p:cTn id="31" presetID="3" presetClass="entr" presetSubtype="10" fill="hold" nodeType="afterEffect">
                                  <p:stCondLst>
                                    <p:cond delay="0"/>
                                  </p:stCondLst>
                                  <p:childTnLst>
                                    <p:set>
                                      <p:cBhvr>
                                        <p:cTn id="32" dur="1" fill="hold">
                                          <p:stCondLst>
                                            <p:cond delay="0"/>
                                          </p:stCondLst>
                                        </p:cTn>
                                        <p:tgtEl>
                                          <p:spTgt spid="569347">
                                            <p:txEl>
                                              <p:pRg st="6" end="6"/>
                                            </p:txEl>
                                          </p:spTgt>
                                        </p:tgtEl>
                                        <p:attrNameLst>
                                          <p:attrName>style.visibility</p:attrName>
                                        </p:attrNameLst>
                                      </p:cBhvr>
                                      <p:to>
                                        <p:strVal val="visible"/>
                                      </p:to>
                                    </p:set>
                                    <p:animEffect transition="in" filter="blinds(horizontal)">
                                      <p:cBhvr>
                                        <p:cTn id="33" dur="500"/>
                                        <p:tgtEl>
                                          <p:spTgt spid="569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32D2B06D-61C5-49B5-ABCB-E57825F7A455}" type="slidenum">
              <a:rPr kumimoji="0" lang="zh-CN" altLang="en-US" sz="1400"/>
              <a:pPr eaLnBrk="1" hangingPunct="1"/>
              <a:t>80</a:t>
            </a:fld>
            <a:endParaRPr kumimoji="0" lang="en-US" altLang="zh-CN" sz="1400"/>
          </a:p>
        </p:txBody>
      </p:sp>
      <p:sp>
        <p:nvSpPr>
          <p:cNvPr id="86019" name="Rectangle 2"/>
          <p:cNvSpPr>
            <a:spLocks noGrp="1" noChangeArrowheads="1"/>
          </p:cNvSpPr>
          <p:nvPr>
            <p:ph type="title"/>
          </p:nvPr>
        </p:nvSpPr>
        <p:spPr/>
        <p:txBody>
          <a:bodyPr/>
          <a:lstStyle/>
          <a:p>
            <a:pPr eaLnBrk="1" hangingPunct="1"/>
            <a:r>
              <a:rPr lang="en-US" altLang="zh-CN" b="1" smtClean="0"/>
              <a:t>Berkeley Socket</a:t>
            </a:r>
            <a:endParaRPr lang="zh-CN" altLang="en-US" b="1" smtClean="0"/>
          </a:p>
        </p:txBody>
      </p:sp>
      <p:sp>
        <p:nvSpPr>
          <p:cNvPr id="86020" name="Rectangle 3"/>
          <p:cNvSpPr>
            <a:spLocks noGrp="1" noChangeArrowheads="1"/>
          </p:cNvSpPr>
          <p:nvPr>
            <p:ph type="body" idx="1"/>
          </p:nvPr>
        </p:nvSpPr>
        <p:spPr/>
        <p:txBody>
          <a:bodyPr/>
          <a:lstStyle/>
          <a:p>
            <a:pPr eaLnBrk="1" hangingPunct="1">
              <a:lnSpc>
                <a:spcPct val="80000"/>
              </a:lnSpc>
            </a:pPr>
            <a:r>
              <a:rPr lang="en-US" altLang="zh-CN" sz="2800" b="1" smtClean="0"/>
              <a:t>Socket</a:t>
            </a:r>
            <a:r>
              <a:rPr lang="zh-CN" altLang="en-US" sz="2800" b="1" smtClean="0"/>
              <a:t>的产生和发展</a:t>
            </a:r>
          </a:p>
          <a:p>
            <a:pPr lvl="1" eaLnBrk="1" hangingPunct="1">
              <a:lnSpc>
                <a:spcPct val="80000"/>
              </a:lnSpc>
            </a:pPr>
            <a:r>
              <a:rPr lang="zh-CN" altLang="en-US" sz="2400" b="1" smtClean="0"/>
              <a:t>最初在</a:t>
            </a:r>
            <a:r>
              <a:rPr lang="en-US" altLang="zh-CN" sz="2400" b="1" smtClean="0"/>
              <a:t>70</a:t>
            </a:r>
            <a:r>
              <a:rPr lang="zh-CN" altLang="en-US" sz="2400" b="1" smtClean="0"/>
              <a:t>年代由加州大学</a:t>
            </a:r>
            <a:r>
              <a:rPr lang="en-US" altLang="zh-CN" sz="2400" b="1" smtClean="0"/>
              <a:t>Berkeley</a:t>
            </a:r>
            <a:r>
              <a:rPr lang="zh-CN" altLang="en-US" sz="2400" b="1" smtClean="0"/>
              <a:t>分校开发，其目的是为</a:t>
            </a:r>
            <a:r>
              <a:rPr lang="en-US" altLang="zh-CN" sz="2400" b="1" smtClean="0"/>
              <a:t>BSD(Berkeley Software Distribution) UNIX 4.1</a:t>
            </a:r>
            <a:r>
              <a:rPr lang="zh-CN" altLang="en-US" sz="2400" b="1" smtClean="0"/>
              <a:t>版操作系统提供网络通信接口。</a:t>
            </a:r>
          </a:p>
          <a:p>
            <a:pPr eaLnBrk="1" hangingPunct="1">
              <a:lnSpc>
                <a:spcPct val="80000"/>
              </a:lnSpc>
            </a:pPr>
            <a:r>
              <a:rPr lang="en-US" altLang="zh-CN" sz="2800" b="1" smtClean="0"/>
              <a:t>Socket</a:t>
            </a:r>
            <a:r>
              <a:rPr lang="zh-CN" altLang="en-US" sz="2800" b="1" smtClean="0"/>
              <a:t>在各种平台下的发展</a:t>
            </a:r>
          </a:p>
          <a:p>
            <a:pPr lvl="1" eaLnBrk="1" hangingPunct="1">
              <a:lnSpc>
                <a:spcPct val="80000"/>
              </a:lnSpc>
            </a:pPr>
            <a:r>
              <a:rPr lang="zh-CN" altLang="en-US" sz="2400" b="1" smtClean="0"/>
              <a:t>随着</a:t>
            </a:r>
            <a:r>
              <a:rPr lang="en-US" altLang="zh-CN" sz="2400" b="1" smtClean="0"/>
              <a:t>Berkeley Sockets</a:t>
            </a:r>
            <a:r>
              <a:rPr lang="zh-CN" altLang="en-US" sz="2400" b="1" smtClean="0"/>
              <a:t>的广泛应用，九十年代初，</a:t>
            </a:r>
            <a:r>
              <a:rPr lang="en-US" altLang="zh-CN" sz="2400" b="1" smtClean="0"/>
              <a:t>Sun</a:t>
            </a:r>
            <a:r>
              <a:rPr lang="zh-CN" altLang="en-US" sz="2400" b="1" smtClean="0"/>
              <a:t>、</a:t>
            </a:r>
            <a:r>
              <a:rPr lang="en-US" altLang="zh-CN" sz="2400" b="1" smtClean="0"/>
              <a:t>MS</a:t>
            </a:r>
            <a:r>
              <a:rPr lang="zh-CN" altLang="en-US" sz="2400" b="1" smtClean="0"/>
              <a:t>等公司共同制定了适应</a:t>
            </a:r>
            <a:r>
              <a:rPr lang="en-US" altLang="zh-CN" sz="2400" b="1" smtClean="0"/>
              <a:t>dos</a:t>
            </a:r>
            <a:r>
              <a:rPr lang="zh-CN" altLang="en-US" sz="2400" b="1" smtClean="0"/>
              <a:t>和</a:t>
            </a:r>
            <a:r>
              <a:rPr lang="en-US" altLang="zh-CN" sz="2400" b="1" smtClean="0"/>
              <a:t>win</a:t>
            </a:r>
            <a:r>
              <a:rPr lang="zh-CN" altLang="en-US" sz="2400" b="1" smtClean="0"/>
              <a:t>平台的</a:t>
            </a:r>
            <a:r>
              <a:rPr lang="en-US" altLang="zh-CN" sz="2400" b="1" smtClean="0"/>
              <a:t>windows sockets</a:t>
            </a:r>
            <a:r>
              <a:rPr lang="zh-CN" altLang="en-US" sz="2400" b="1" smtClean="0"/>
              <a:t>的规范</a:t>
            </a:r>
            <a:r>
              <a:rPr lang="en-US" altLang="zh-CN" sz="2400" b="1" smtClean="0"/>
              <a:t>(WinSock)</a:t>
            </a:r>
          </a:p>
          <a:p>
            <a:pPr lvl="1" eaLnBrk="1" hangingPunct="1">
              <a:lnSpc>
                <a:spcPct val="80000"/>
              </a:lnSpc>
            </a:pPr>
            <a:r>
              <a:rPr lang="en-US" altLang="zh-CN" sz="2400" b="1" smtClean="0"/>
              <a:t>Sun Microsystems</a:t>
            </a:r>
            <a:r>
              <a:rPr lang="zh-CN" altLang="en-US" sz="2400" b="1" smtClean="0"/>
              <a:t>为</a:t>
            </a:r>
            <a:r>
              <a:rPr lang="en-US" altLang="zh-CN" sz="2400" b="1" smtClean="0"/>
              <a:t>Java</a:t>
            </a:r>
            <a:r>
              <a:rPr lang="zh-CN" altLang="en-US" sz="2400" b="1" smtClean="0"/>
              <a:t>也制定了网络通信的</a:t>
            </a:r>
            <a:r>
              <a:rPr lang="en-US" altLang="zh-CN" sz="2400" b="1" smtClean="0"/>
              <a:t>API</a:t>
            </a:r>
          </a:p>
          <a:p>
            <a:pPr lvl="1" eaLnBrk="1" hangingPunct="1">
              <a:lnSpc>
                <a:spcPct val="80000"/>
              </a:lnSpc>
            </a:pPr>
            <a:r>
              <a:rPr lang="en-US" altLang="zh-CN" sz="2400" b="1" smtClean="0"/>
              <a:t>Linux</a:t>
            </a:r>
            <a:r>
              <a:rPr lang="zh-CN" altLang="en-US" sz="2400" b="1" smtClean="0"/>
              <a:t>下的</a:t>
            </a:r>
            <a:r>
              <a:rPr lang="en-US" altLang="zh-CN" sz="2400" b="1" smtClean="0"/>
              <a:t>socket</a:t>
            </a:r>
            <a:r>
              <a:rPr lang="zh-CN" altLang="en-US" sz="2400" b="1" smtClean="0"/>
              <a:t>继承了</a:t>
            </a:r>
            <a:r>
              <a:rPr lang="en-US" altLang="zh-CN" sz="2400" b="1" smtClean="0"/>
              <a:t>BSD sockets</a:t>
            </a:r>
            <a:r>
              <a:rPr lang="zh-CN" altLang="en-US" sz="2400" b="1" smtClean="0"/>
              <a:t>的风格，但有所改动</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E93601F8-CD6E-46D0-8F64-5A761E7198C2}" type="slidenum">
              <a:rPr kumimoji="0" lang="zh-CN" altLang="en-US" sz="1400"/>
              <a:pPr eaLnBrk="1" hangingPunct="1"/>
              <a:t>81</a:t>
            </a:fld>
            <a:endParaRPr kumimoji="0" lang="en-US" altLang="zh-CN" sz="1400"/>
          </a:p>
        </p:txBody>
      </p:sp>
      <p:sp>
        <p:nvSpPr>
          <p:cNvPr id="87043" name="Rectangle 2"/>
          <p:cNvSpPr>
            <a:spLocks noGrp="1" noChangeArrowheads="1"/>
          </p:cNvSpPr>
          <p:nvPr>
            <p:ph type="title"/>
          </p:nvPr>
        </p:nvSpPr>
        <p:spPr/>
        <p:txBody>
          <a:bodyPr/>
          <a:lstStyle/>
          <a:p>
            <a:pPr eaLnBrk="1" hangingPunct="1"/>
            <a:r>
              <a:rPr lang="en-US" altLang="zh-CN" b="1" smtClean="0"/>
              <a:t>Socket</a:t>
            </a:r>
            <a:r>
              <a:rPr lang="zh-CN" altLang="en-US" b="1" smtClean="0"/>
              <a:t>原语</a:t>
            </a:r>
            <a:endParaRPr lang="en-US" altLang="zh-CN" b="1" smtClean="0"/>
          </a:p>
        </p:txBody>
      </p:sp>
      <p:graphicFrame>
        <p:nvGraphicFramePr>
          <p:cNvPr id="77890" name="Group 66"/>
          <p:cNvGraphicFramePr>
            <a:graphicFrameLocks noGrp="1"/>
          </p:cNvGraphicFramePr>
          <p:nvPr>
            <p:ph idx="1"/>
          </p:nvPr>
        </p:nvGraphicFramePr>
        <p:xfrm>
          <a:off x="68263" y="2133600"/>
          <a:ext cx="4287837" cy="2984502"/>
        </p:xfrm>
        <a:graphic>
          <a:graphicData uri="http://schemas.openxmlformats.org/drawingml/2006/table">
            <a:tbl>
              <a:tblPr/>
              <a:tblGrid>
                <a:gridCol w="1069975"/>
                <a:gridCol w="3217862"/>
              </a:tblGrid>
              <a:tr h="336550">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smtClean="0">
                          <a:ln>
                            <a:noFill/>
                          </a:ln>
                          <a:solidFill>
                            <a:schemeClr val="tx1"/>
                          </a:solidFill>
                          <a:effectLst/>
                          <a:latin typeface="Tahoma" pitchFamily="34" charset="0"/>
                          <a:ea typeface="宋体" charset="-122"/>
                        </a:rPr>
                        <a:t>原语</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smtClean="0">
                          <a:ln>
                            <a:noFill/>
                          </a:ln>
                          <a:solidFill>
                            <a:schemeClr val="tx1"/>
                          </a:solidFill>
                          <a:effectLst/>
                          <a:latin typeface="Tahoma" pitchFamily="34" charset="0"/>
                          <a:ea typeface="宋体" charset="-122"/>
                        </a:rPr>
                        <a:t>含义</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smtClean="0">
                          <a:ln>
                            <a:noFill/>
                          </a:ln>
                          <a:solidFill>
                            <a:schemeClr val="tx1"/>
                          </a:solidFill>
                          <a:effectLst/>
                          <a:latin typeface="Tahoma" pitchFamily="34" charset="0"/>
                          <a:ea typeface="宋体" charset="-122"/>
                        </a:rPr>
                        <a:t>SOCKET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smtClean="0">
                          <a:ln>
                            <a:noFill/>
                          </a:ln>
                          <a:solidFill>
                            <a:schemeClr val="tx1"/>
                          </a:solidFill>
                          <a:effectLst/>
                          <a:latin typeface="Tahoma" pitchFamily="34" charset="0"/>
                          <a:ea typeface="宋体" charset="-122"/>
                        </a:rPr>
                        <a:t>创建一个新的通信端点</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smtClean="0">
                          <a:ln>
                            <a:noFill/>
                          </a:ln>
                          <a:solidFill>
                            <a:schemeClr val="tx1"/>
                          </a:solidFill>
                          <a:effectLst/>
                          <a:latin typeface="Tahoma" pitchFamily="34" charset="0"/>
                          <a:ea typeface="宋体" charset="-122"/>
                        </a:rPr>
                        <a:t>BIND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smtClean="0">
                          <a:ln>
                            <a:noFill/>
                          </a:ln>
                          <a:solidFill>
                            <a:schemeClr val="tx1"/>
                          </a:solidFill>
                          <a:effectLst/>
                          <a:latin typeface="Tahoma" pitchFamily="34" charset="0"/>
                          <a:ea typeface="宋体" charset="-122"/>
                        </a:rPr>
                        <a:t>将一个本地地址关联到一个套接字上</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smtClean="0">
                          <a:ln>
                            <a:noFill/>
                          </a:ln>
                          <a:solidFill>
                            <a:schemeClr val="tx1"/>
                          </a:solidFill>
                          <a:effectLst/>
                          <a:latin typeface="Tahoma" pitchFamily="34" charset="0"/>
                          <a:ea typeface="宋体" charset="-122"/>
                        </a:rPr>
                        <a:t>LISTEN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smtClean="0">
                          <a:ln>
                            <a:noFill/>
                          </a:ln>
                          <a:solidFill>
                            <a:schemeClr val="tx1"/>
                          </a:solidFill>
                          <a:effectLst/>
                          <a:latin typeface="Tahoma" pitchFamily="34" charset="0"/>
                          <a:ea typeface="宋体" charset="-122"/>
                        </a:rPr>
                        <a:t>宣布愿意接收连接，给出队列大小</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smtClean="0">
                          <a:ln>
                            <a:noFill/>
                          </a:ln>
                          <a:solidFill>
                            <a:schemeClr val="tx1"/>
                          </a:solidFill>
                          <a:effectLst/>
                          <a:latin typeface="Tahoma" pitchFamily="34" charset="0"/>
                          <a:ea typeface="宋体" charset="-122"/>
                        </a:rPr>
                        <a:t>ACCEPT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smtClean="0">
                          <a:ln>
                            <a:noFill/>
                          </a:ln>
                          <a:solidFill>
                            <a:schemeClr val="tx1"/>
                          </a:solidFill>
                          <a:effectLst/>
                          <a:latin typeface="Tahoma" pitchFamily="34" charset="0"/>
                          <a:ea typeface="宋体" charset="-122"/>
                        </a:rPr>
                        <a:t>阻塞调用方，直到有人企图连接上来</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smtClean="0">
                          <a:ln>
                            <a:noFill/>
                          </a:ln>
                          <a:solidFill>
                            <a:schemeClr val="tx1"/>
                          </a:solidFill>
                          <a:effectLst/>
                          <a:latin typeface="Tahoma" pitchFamily="34" charset="0"/>
                          <a:ea typeface="宋体" charset="-122"/>
                        </a:rPr>
                        <a:t>CONNECT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smtClean="0">
                          <a:ln>
                            <a:noFill/>
                          </a:ln>
                          <a:solidFill>
                            <a:schemeClr val="tx1"/>
                          </a:solidFill>
                          <a:effectLst/>
                          <a:latin typeface="Tahoma" pitchFamily="34" charset="0"/>
                          <a:ea typeface="宋体" charset="-122"/>
                        </a:rPr>
                        <a:t>主动尝试建立一个连接</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smtClean="0">
                          <a:ln>
                            <a:noFill/>
                          </a:ln>
                          <a:solidFill>
                            <a:schemeClr val="tx1"/>
                          </a:solidFill>
                          <a:effectLst/>
                          <a:latin typeface="Tahoma" pitchFamily="34" charset="0"/>
                          <a:ea typeface="宋体" charset="-122"/>
                        </a:rPr>
                        <a:t>SEND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smtClean="0">
                          <a:ln>
                            <a:noFill/>
                          </a:ln>
                          <a:solidFill>
                            <a:schemeClr val="tx1"/>
                          </a:solidFill>
                          <a:effectLst/>
                          <a:latin typeface="Tahoma" pitchFamily="34" charset="0"/>
                          <a:ea typeface="宋体" charset="-122"/>
                        </a:rPr>
                        <a:t>在指定的连接上发送数据</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smtClean="0">
                          <a:ln>
                            <a:noFill/>
                          </a:ln>
                          <a:solidFill>
                            <a:schemeClr val="tx1"/>
                          </a:solidFill>
                          <a:effectLst/>
                          <a:latin typeface="Tahoma" pitchFamily="34" charset="0"/>
                          <a:ea typeface="宋体" charset="-122"/>
                        </a:rPr>
                        <a:t>RECV</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smtClean="0">
                          <a:ln>
                            <a:noFill/>
                          </a:ln>
                          <a:solidFill>
                            <a:schemeClr val="tx1"/>
                          </a:solidFill>
                          <a:effectLst/>
                          <a:latin typeface="Tahoma" pitchFamily="34" charset="0"/>
                          <a:ea typeface="宋体" charset="-122"/>
                        </a:rPr>
                        <a:t>从指定的连接上接收数据</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smtClean="0">
                          <a:ln>
                            <a:noFill/>
                          </a:ln>
                          <a:solidFill>
                            <a:schemeClr val="tx1"/>
                          </a:solidFill>
                          <a:effectLst/>
                          <a:latin typeface="Tahoma" pitchFamily="34" charset="0"/>
                          <a:ea typeface="宋体" charset="-122"/>
                        </a:rPr>
                        <a:t>CLOSE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smtClean="0">
                          <a:ln>
                            <a:noFill/>
                          </a:ln>
                          <a:solidFill>
                            <a:schemeClr val="tx1"/>
                          </a:solidFill>
                          <a:effectLst/>
                          <a:latin typeface="Tahoma" pitchFamily="34" charset="0"/>
                          <a:ea typeface="宋体" charset="-122"/>
                        </a:rPr>
                        <a:t>释放指定的连接</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pSp>
        <p:nvGrpSpPr>
          <p:cNvPr id="87076" name="Group 35"/>
          <p:cNvGrpSpPr>
            <a:grpSpLocks/>
          </p:cNvGrpSpPr>
          <p:nvPr/>
        </p:nvGrpSpPr>
        <p:grpSpPr bwMode="auto">
          <a:xfrm>
            <a:off x="4427538" y="2084388"/>
            <a:ext cx="4465637" cy="3222625"/>
            <a:chOff x="884" y="1026"/>
            <a:chExt cx="3901" cy="3024"/>
          </a:xfrm>
        </p:grpSpPr>
        <p:sp>
          <p:nvSpPr>
            <p:cNvPr id="87078" name="Rectangle 36"/>
            <p:cNvSpPr>
              <a:spLocks noChangeArrowheads="1"/>
            </p:cNvSpPr>
            <p:nvPr/>
          </p:nvSpPr>
          <p:spPr bwMode="auto">
            <a:xfrm>
              <a:off x="884" y="1026"/>
              <a:ext cx="3888" cy="3024"/>
            </a:xfrm>
            <a:prstGeom prst="rect">
              <a:avLst/>
            </a:prstGeom>
            <a:solidFill>
              <a:schemeClr val="accent1"/>
            </a:solidFill>
            <a:ln w="381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endParaRPr lang="zh-CN" altLang="en-US" sz="1400"/>
            </a:p>
          </p:txBody>
        </p:sp>
        <p:sp>
          <p:nvSpPr>
            <p:cNvPr id="87079" name="Line 37"/>
            <p:cNvSpPr>
              <a:spLocks noChangeShapeType="1"/>
            </p:cNvSpPr>
            <p:nvPr/>
          </p:nvSpPr>
          <p:spPr bwMode="auto">
            <a:xfrm>
              <a:off x="897" y="1986"/>
              <a:ext cx="38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80" name="Line 38"/>
            <p:cNvSpPr>
              <a:spLocks noChangeShapeType="1"/>
            </p:cNvSpPr>
            <p:nvPr/>
          </p:nvSpPr>
          <p:spPr bwMode="auto">
            <a:xfrm>
              <a:off x="897" y="2754"/>
              <a:ext cx="38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81" name="Line 39"/>
            <p:cNvSpPr>
              <a:spLocks noChangeShapeType="1"/>
            </p:cNvSpPr>
            <p:nvPr/>
          </p:nvSpPr>
          <p:spPr bwMode="auto">
            <a:xfrm>
              <a:off x="897" y="3378"/>
              <a:ext cx="38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82" name="Text Box 40"/>
            <p:cNvSpPr txBox="1">
              <a:spLocks noChangeArrowheads="1"/>
            </p:cNvSpPr>
            <p:nvPr/>
          </p:nvSpPr>
          <p:spPr bwMode="auto">
            <a:xfrm>
              <a:off x="945" y="1287"/>
              <a:ext cx="1104"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800">
                  <a:latin typeface="Times New Roman" panose="02020603050405020304" pitchFamily="18" charset="0"/>
                </a:rPr>
                <a:t>Application</a:t>
              </a:r>
            </a:p>
          </p:txBody>
        </p:sp>
        <p:sp>
          <p:nvSpPr>
            <p:cNvPr id="87083" name="Text Box 41"/>
            <p:cNvSpPr txBox="1">
              <a:spLocks noChangeArrowheads="1"/>
            </p:cNvSpPr>
            <p:nvPr/>
          </p:nvSpPr>
          <p:spPr bwMode="auto">
            <a:xfrm>
              <a:off x="994" y="2295"/>
              <a:ext cx="93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800">
                  <a:latin typeface="Times New Roman" panose="02020603050405020304" pitchFamily="18" charset="0"/>
                </a:rPr>
                <a:t>Transport</a:t>
              </a:r>
            </a:p>
          </p:txBody>
        </p:sp>
        <p:sp>
          <p:nvSpPr>
            <p:cNvPr id="87084" name="Text Box 42"/>
            <p:cNvSpPr txBox="1">
              <a:spLocks noChangeArrowheads="1"/>
            </p:cNvSpPr>
            <p:nvPr/>
          </p:nvSpPr>
          <p:spPr bwMode="auto">
            <a:xfrm>
              <a:off x="994" y="2989"/>
              <a:ext cx="665"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200">
                  <a:latin typeface="Times New Roman" panose="02020603050405020304" pitchFamily="18" charset="0"/>
                </a:rPr>
                <a:t>Network</a:t>
              </a:r>
            </a:p>
            <a:p>
              <a:r>
                <a:rPr kumimoji="0" lang="en-US" altLang="zh-CN" sz="1200">
                  <a:latin typeface="Times New Roman" panose="02020603050405020304" pitchFamily="18" charset="0"/>
                </a:rPr>
                <a:t>(Internet)</a:t>
              </a:r>
            </a:p>
          </p:txBody>
        </p:sp>
        <p:sp>
          <p:nvSpPr>
            <p:cNvPr id="87085" name="Text Box 43"/>
            <p:cNvSpPr txBox="1">
              <a:spLocks noChangeArrowheads="1"/>
            </p:cNvSpPr>
            <p:nvPr/>
          </p:nvSpPr>
          <p:spPr bwMode="auto">
            <a:xfrm>
              <a:off x="994" y="3613"/>
              <a:ext cx="1159"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200">
                  <a:latin typeface="Times New Roman" panose="02020603050405020304" pitchFamily="18" charset="0"/>
                </a:rPr>
                <a:t>Data-link</a:t>
              </a:r>
            </a:p>
            <a:p>
              <a:r>
                <a:rPr kumimoji="0" lang="en-US" altLang="zh-CN" sz="1200">
                  <a:latin typeface="Times New Roman" panose="02020603050405020304" pitchFamily="18" charset="0"/>
                </a:rPr>
                <a:t>(Host-to-Network)</a:t>
              </a:r>
            </a:p>
          </p:txBody>
        </p:sp>
        <p:sp>
          <p:nvSpPr>
            <p:cNvPr id="87086" name="Rectangle 44"/>
            <p:cNvSpPr>
              <a:spLocks noChangeArrowheads="1"/>
            </p:cNvSpPr>
            <p:nvPr/>
          </p:nvSpPr>
          <p:spPr bwMode="auto">
            <a:xfrm>
              <a:off x="897" y="1698"/>
              <a:ext cx="3888" cy="288"/>
            </a:xfrm>
            <a:prstGeom prst="rect">
              <a:avLst/>
            </a:prstGeom>
            <a:solidFill>
              <a:srgbClr val="FFCCCC"/>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800">
                  <a:latin typeface="Times New Roman" panose="02020603050405020304" pitchFamily="18" charset="0"/>
                </a:rPr>
                <a:t>Sockets API</a:t>
              </a:r>
            </a:p>
          </p:txBody>
        </p:sp>
        <p:sp>
          <p:nvSpPr>
            <p:cNvPr id="87087" name="Rectangle 45"/>
            <p:cNvSpPr>
              <a:spLocks noChangeArrowheads="1"/>
            </p:cNvSpPr>
            <p:nvPr/>
          </p:nvSpPr>
          <p:spPr bwMode="auto">
            <a:xfrm>
              <a:off x="2289" y="2178"/>
              <a:ext cx="720" cy="384"/>
            </a:xfrm>
            <a:prstGeom prst="rect">
              <a:avLst/>
            </a:prstGeom>
            <a:solidFill>
              <a:schemeClr val="hlink"/>
            </a:solidFill>
            <a:ln w="2857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a:latin typeface="Times New Roman" panose="02020603050405020304" pitchFamily="18" charset="0"/>
                </a:rPr>
                <a:t>TCP</a:t>
              </a:r>
            </a:p>
          </p:txBody>
        </p:sp>
        <p:sp>
          <p:nvSpPr>
            <p:cNvPr id="87088" name="Rectangle 46"/>
            <p:cNvSpPr>
              <a:spLocks noChangeArrowheads="1"/>
            </p:cNvSpPr>
            <p:nvPr/>
          </p:nvSpPr>
          <p:spPr bwMode="auto">
            <a:xfrm>
              <a:off x="3537" y="2178"/>
              <a:ext cx="720" cy="384"/>
            </a:xfrm>
            <a:prstGeom prst="rect">
              <a:avLst/>
            </a:prstGeom>
            <a:solidFill>
              <a:schemeClr val="hlink"/>
            </a:solidFill>
            <a:ln w="2857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a:latin typeface="Times New Roman" panose="02020603050405020304" pitchFamily="18" charset="0"/>
                </a:rPr>
                <a:t>UDP</a:t>
              </a:r>
            </a:p>
          </p:txBody>
        </p:sp>
        <p:sp>
          <p:nvSpPr>
            <p:cNvPr id="87089" name="Rectangle 47"/>
            <p:cNvSpPr>
              <a:spLocks noChangeArrowheads="1"/>
            </p:cNvSpPr>
            <p:nvPr/>
          </p:nvSpPr>
          <p:spPr bwMode="auto">
            <a:xfrm>
              <a:off x="2769" y="1074"/>
              <a:ext cx="1008" cy="480"/>
            </a:xfrm>
            <a:prstGeom prst="rect">
              <a:avLst/>
            </a:prstGeom>
            <a:solidFill>
              <a:schemeClr val="hlink"/>
            </a:solidFill>
            <a:ln w="2857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1600">
                  <a:latin typeface="Times New Roman" panose="02020603050405020304" pitchFamily="18" charset="0"/>
                </a:rPr>
                <a:t>My</a:t>
              </a:r>
            </a:p>
            <a:p>
              <a:pPr algn="ctr"/>
              <a:r>
                <a:rPr kumimoji="0" lang="en-US" altLang="zh-CN" sz="1600">
                  <a:latin typeface="Times New Roman" panose="02020603050405020304" pitchFamily="18" charset="0"/>
                </a:rPr>
                <a:t>Program</a:t>
              </a:r>
              <a:endParaRPr kumimoji="0" lang="en-US" altLang="zh-CN" sz="1800">
                <a:latin typeface="Times New Roman" panose="02020603050405020304" pitchFamily="18" charset="0"/>
              </a:endParaRPr>
            </a:p>
          </p:txBody>
        </p:sp>
        <p:sp>
          <p:nvSpPr>
            <p:cNvPr id="87090" name="Rectangle 48"/>
            <p:cNvSpPr>
              <a:spLocks noChangeArrowheads="1"/>
            </p:cNvSpPr>
            <p:nvPr/>
          </p:nvSpPr>
          <p:spPr bwMode="auto">
            <a:xfrm>
              <a:off x="2961" y="2898"/>
              <a:ext cx="720" cy="384"/>
            </a:xfrm>
            <a:prstGeom prst="rect">
              <a:avLst/>
            </a:prstGeom>
            <a:solidFill>
              <a:schemeClr val="hlink"/>
            </a:solidFill>
            <a:ln w="2857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a:latin typeface="Times New Roman" panose="02020603050405020304" pitchFamily="18" charset="0"/>
                </a:rPr>
                <a:t>IP</a:t>
              </a:r>
            </a:p>
          </p:txBody>
        </p:sp>
        <p:sp>
          <p:nvSpPr>
            <p:cNvPr id="87091" name="Line 49"/>
            <p:cNvSpPr>
              <a:spLocks noChangeShapeType="1"/>
            </p:cNvSpPr>
            <p:nvPr/>
          </p:nvSpPr>
          <p:spPr bwMode="auto">
            <a:xfrm>
              <a:off x="2625" y="2514"/>
              <a:ext cx="576" cy="43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92" name="Line 50"/>
            <p:cNvSpPr>
              <a:spLocks noChangeShapeType="1"/>
            </p:cNvSpPr>
            <p:nvPr/>
          </p:nvSpPr>
          <p:spPr bwMode="auto">
            <a:xfrm flipH="1">
              <a:off x="3393" y="2514"/>
              <a:ext cx="480" cy="43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93" name="Line 51"/>
            <p:cNvSpPr>
              <a:spLocks noChangeShapeType="1"/>
            </p:cNvSpPr>
            <p:nvPr/>
          </p:nvSpPr>
          <p:spPr bwMode="auto">
            <a:xfrm>
              <a:off x="3297" y="3234"/>
              <a:ext cx="1" cy="48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7094" name="AutoShape 52"/>
            <p:cNvSpPr>
              <a:spLocks noChangeArrowheads="1"/>
            </p:cNvSpPr>
            <p:nvPr/>
          </p:nvSpPr>
          <p:spPr bwMode="auto">
            <a:xfrm>
              <a:off x="2097" y="1794"/>
              <a:ext cx="336" cy="96"/>
            </a:xfrm>
            <a:prstGeom prst="flowChartAlternateProcess">
              <a:avLst/>
            </a:prstGeom>
            <a:solidFill>
              <a:schemeClr val="accent2"/>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7095" name="AutoShape 53"/>
            <p:cNvSpPr>
              <a:spLocks noChangeArrowheads="1"/>
            </p:cNvSpPr>
            <p:nvPr/>
          </p:nvSpPr>
          <p:spPr bwMode="auto">
            <a:xfrm>
              <a:off x="2577" y="1938"/>
              <a:ext cx="192" cy="336"/>
            </a:xfrm>
            <a:prstGeom prst="upDownArrow">
              <a:avLst>
                <a:gd name="adj1" fmla="val 50000"/>
                <a:gd name="adj2" fmla="val 35000"/>
              </a:avLst>
            </a:prstGeom>
            <a:solidFill>
              <a:schemeClr val="tx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7096" name="AutoShape 54"/>
            <p:cNvSpPr>
              <a:spLocks noChangeArrowheads="1"/>
            </p:cNvSpPr>
            <p:nvPr/>
          </p:nvSpPr>
          <p:spPr bwMode="auto">
            <a:xfrm>
              <a:off x="3153" y="1554"/>
              <a:ext cx="192" cy="192"/>
            </a:xfrm>
            <a:prstGeom prst="upDownArrow">
              <a:avLst>
                <a:gd name="adj1" fmla="val 50000"/>
                <a:gd name="adj2" fmla="val 20000"/>
              </a:avLst>
            </a:prstGeom>
            <a:solidFill>
              <a:schemeClr val="tx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7097" name="AutoShape 55"/>
            <p:cNvSpPr>
              <a:spLocks noChangeArrowheads="1"/>
            </p:cNvSpPr>
            <p:nvPr/>
          </p:nvSpPr>
          <p:spPr bwMode="auto">
            <a:xfrm>
              <a:off x="2529" y="1794"/>
              <a:ext cx="336" cy="96"/>
            </a:xfrm>
            <a:prstGeom prst="flowChartAlternateProcess">
              <a:avLst/>
            </a:prstGeom>
            <a:solidFill>
              <a:schemeClr val="accent2"/>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7098" name="AutoShape 56"/>
            <p:cNvSpPr>
              <a:spLocks noChangeArrowheads="1"/>
            </p:cNvSpPr>
            <p:nvPr/>
          </p:nvSpPr>
          <p:spPr bwMode="auto">
            <a:xfrm>
              <a:off x="2961" y="1794"/>
              <a:ext cx="336" cy="96"/>
            </a:xfrm>
            <a:prstGeom prst="flowChartAlternateProcess">
              <a:avLst/>
            </a:prstGeom>
            <a:solidFill>
              <a:schemeClr val="accent2"/>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7099" name="AutoShape 57"/>
            <p:cNvSpPr>
              <a:spLocks noChangeArrowheads="1"/>
            </p:cNvSpPr>
            <p:nvPr/>
          </p:nvSpPr>
          <p:spPr bwMode="auto">
            <a:xfrm>
              <a:off x="3393" y="1794"/>
              <a:ext cx="336" cy="96"/>
            </a:xfrm>
            <a:prstGeom prst="flowChartAlternateProcess">
              <a:avLst/>
            </a:prstGeom>
            <a:solidFill>
              <a:schemeClr val="accent2"/>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7100" name="AutoShape 58"/>
            <p:cNvSpPr>
              <a:spLocks noChangeArrowheads="1"/>
            </p:cNvSpPr>
            <p:nvPr/>
          </p:nvSpPr>
          <p:spPr bwMode="auto">
            <a:xfrm>
              <a:off x="3825" y="1794"/>
              <a:ext cx="336" cy="96"/>
            </a:xfrm>
            <a:prstGeom prst="flowChartAlternateProcess">
              <a:avLst/>
            </a:prstGeom>
            <a:solidFill>
              <a:schemeClr val="accent2"/>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7101" name="AutoShape 59"/>
            <p:cNvSpPr>
              <a:spLocks noChangeArrowheads="1"/>
            </p:cNvSpPr>
            <p:nvPr/>
          </p:nvSpPr>
          <p:spPr bwMode="auto">
            <a:xfrm>
              <a:off x="4257" y="1794"/>
              <a:ext cx="336" cy="96"/>
            </a:xfrm>
            <a:prstGeom prst="flowChartAlternateProcess">
              <a:avLst/>
            </a:prstGeom>
            <a:solidFill>
              <a:schemeClr val="accent2"/>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7102" name="AutoShape 60"/>
            <p:cNvSpPr>
              <a:spLocks noChangeArrowheads="1"/>
            </p:cNvSpPr>
            <p:nvPr/>
          </p:nvSpPr>
          <p:spPr bwMode="auto">
            <a:xfrm>
              <a:off x="3825" y="1938"/>
              <a:ext cx="192" cy="336"/>
            </a:xfrm>
            <a:prstGeom prst="upDownArrow">
              <a:avLst>
                <a:gd name="adj1" fmla="val 50000"/>
                <a:gd name="adj2" fmla="val 35000"/>
              </a:avLst>
            </a:prstGeom>
            <a:solidFill>
              <a:schemeClr val="tx1"/>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grpSp>
      <p:sp>
        <p:nvSpPr>
          <p:cNvPr id="87077" name="Text Box 61"/>
          <p:cNvSpPr txBox="1">
            <a:spLocks noChangeArrowheads="1"/>
          </p:cNvSpPr>
          <p:nvPr/>
        </p:nvSpPr>
        <p:spPr bwMode="auto">
          <a:xfrm>
            <a:off x="539750" y="522922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en-US" altLang="zh-CN" sz="1800" b="1"/>
              <a:t>TCP</a:t>
            </a:r>
            <a:r>
              <a:rPr lang="zh-CN" altLang="en-US" sz="1800" b="1"/>
              <a:t>套接字原语</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392FC077-89E1-4CF8-B7E2-54256B661F82}" type="slidenum">
              <a:rPr kumimoji="0" lang="zh-CN" altLang="en-US" sz="1400"/>
              <a:pPr eaLnBrk="1" hangingPunct="1"/>
              <a:t>82</a:t>
            </a:fld>
            <a:endParaRPr kumimoji="0" lang="en-US" altLang="zh-CN" sz="1400"/>
          </a:p>
        </p:txBody>
      </p:sp>
      <p:sp>
        <p:nvSpPr>
          <p:cNvPr id="88067" name="Rectangle 2"/>
          <p:cNvSpPr>
            <a:spLocks noGrp="1" noChangeArrowheads="1"/>
          </p:cNvSpPr>
          <p:nvPr>
            <p:ph type="title"/>
          </p:nvPr>
        </p:nvSpPr>
        <p:spPr/>
        <p:txBody>
          <a:bodyPr/>
          <a:lstStyle/>
          <a:p>
            <a:pPr eaLnBrk="1" hangingPunct="1"/>
            <a:r>
              <a:rPr lang="en-US" altLang="zh-CN" b="1" smtClean="0"/>
              <a:t>Socket</a:t>
            </a:r>
            <a:r>
              <a:rPr lang="zh-CN" altLang="en-US" b="1" smtClean="0"/>
              <a:t>到</a:t>
            </a:r>
            <a:r>
              <a:rPr lang="en-US" altLang="zh-CN" b="1" smtClean="0"/>
              <a:t>Socket</a:t>
            </a:r>
            <a:r>
              <a:rPr lang="zh-CN" altLang="en-US" b="1" smtClean="0"/>
              <a:t>的通信</a:t>
            </a:r>
            <a:endParaRPr lang="en-US" altLang="zh-CN" b="1" smtClean="0"/>
          </a:p>
        </p:txBody>
      </p:sp>
      <p:sp>
        <p:nvSpPr>
          <p:cNvPr id="88068" name="Rectangle 3"/>
          <p:cNvSpPr>
            <a:spLocks noChangeArrowheads="1"/>
          </p:cNvSpPr>
          <p:nvPr/>
        </p:nvSpPr>
        <p:spPr bwMode="auto">
          <a:xfrm>
            <a:off x="914400" y="1905000"/>
            <a:ext cx="2716213" cy="3395663"/>
          </a:xfrm>
          <a:prstGeom prst="rect">
            <a:avLst/>
          </a:prstGeom>
          <a:solidFill>
            <a:schemeClr val="accent1"/>
          </a:solidFill>
          <a:ln w="381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69" name="Line 4"/>
          <p:cNvSpPr>
            <a:spLocks noChangeShapeType="1"/>
          </p:cNvSpPr>
          <p:nvPr/>
        </p:nvSpPr>
        <p:spPr bwMode="auto">
          <a:xfrm>
            <a:off x="914400" y="3076575"/>
            <a:ext cx="27162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70" name="Line 5"/>
          <p:cNvSpPr>
            <a:spLocks noChangeShapeType="1"/>
          </p:cNvSpPr>
          <p:nvPr/>
        </p:nvSpPr>
        <p:spPr bwMode="auto">
          <a:xfrm>
            <a:off x="914400" y="4246563"/>
            <a:ext cx="2716213"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71" name="Rectangle 6"/>
          <p:cNvSpPr>
            <a:spLocks noChangeArrowheads="1"/>
          </p:cNvSpPr>
          <p:nvPr/>
        </p:nvSpPr>
        <p:spPr bwMode="auto">
          <a:xfrm>
            <a:off x="1173163" y="2022475"/>
            <a:ext cx="2133600" cy="877888"/>
          </a:xfrm>
          <a:prstGeom prst="rect">
            <a:avLst/>
          </a:prstGeom>
          <a:solidFill>
            <a:schemeClr val="bg1"/>
          </a:solidFill>
          <a:ln w="2857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a:r>
              <a:rPr kumimoji="0" lang="en-US" altLang="zh-CN" sz="2000">
                <a:latin typeface="Times New Roman" panose="02020603050405020304" pitchFamily="18" charset="0"/>
              </a:rPr>
              <a:t>Client Process</a:t>
            </a:r>
          </a:p>
          <a:p>
            <a:pPr algn="r"/>
            <a:endParaRPr kumimoji="0" lang="en-US" altLang="zh-CN">
              <a:latin typeface="Times New Roman" panose="02020603050405020304" pitchFamily="18" charset="0"/>
            </a:endParaRPr>
          </a:p>
          <a:p>
            <a:pPr algn="r"/>
            <a:r>
              <a:rPr kumimoji="0" lang="en-US" altLang="zh-CN" sz="2000">
                <a:latin typeface="Times New Roman" panose="02020603050405020304" pitchFamily="18" charset="0"/>
              </a:rPr>
              <a:t>socket</a:t>
            </a:r>
            <a:endParaRPr kumimoji="0" lang="en-US" altLang="zh-CN">
              <a:latin typeface="Times New Roman" panose="02020603050405020304" pitchFamily="18" charset="0"/>
            </a:endParaRPr>
          </a:p>
        </p:txBody>
      </p:sp>
      <p:sp>
        <p:nvSpPr>
          <p:cNvPr id="88072" name="Rectangle 7"/>
          <p:cNvSpPr>
            <a:spLocks noChangeArrowheads="1"/>
          </p:cNvSpPr>
          <p:nvPr/>
        </p:nvSpPr>
        <p:spPr bwMode="auto">
          <a:xfrm>
            <a:off x="1085850" y="3241675"/>
            <a:ext cx="2392363" cy="877888"/>
          </a:xfrm>
          <a:prstGeom prst="rect">
            <a:avLst/>
          </a:prstGeom>
          <a:solidFill>
            <a:schemeClr val="bg1"/>
          </a:solidFill>
          <a:ln w="2857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2000">
                <a:latin typeface="Times New Roman" panose="02020603050405020304" pitchFamily="18" charset="0"/>
              </a:rPr>
              <a:t>ports</a:t>
            </a:r>
          </a:p>
          <a:p>
            <a:endParaRPr kumimoji="0" lang="en-US" altLang="zh-CN" sz="2000">
              <a:latin typeface="Times New Roman" panose="02020603050405020304" pitchFamily="18" charset="0"/>
            </a:endParaRPr>
          </a:p>
          <a:p>
            <a:r>
              <a:rPr kumimoji="0" lang="en-US" altLang="zh-CN" sz="2000">
                <a:latin typeface="Times New Roman" panose="02020603050405020304" pitchFamily="18" charset="0"/>
              </a:rPr>
              <a:t>TCP/UDP</a:t>
            </a:r>
            <a:endParaRPr kumimoji="0" lang="en-US" altLang="zh-CN">
              <a:latin typeface="Times New Roman" panose="02020603050405020304" pitchFamily="18" charset="0"/>
            </a:endParaRPr>
          </a:p>
        </p:txBody>
      </p:sp>
      <p:sp>
        <p:nvSpPr>
          <p:cNvPr id="88073" name="Rectangle 8"/>
          <p:cNvSpPr>
            <a:spLocks noChangeArrowheads="1"/>
          </p:cNvSpPr>
          <p:nvPr/>
        </p:nvSpPr>
        <p:spPr bwMode="auto">
          <a:xfrm>
            <a:off x="1560513" y="4364038"/>
            <a:ext cx="1358900" cy="877887"/>
          </a:xfrm>
          <a:prstGeom prst="rect">
            <a:avLst/>
          </a:prstGeom>
          <a:solidFill>
            <a:schemeClr val="bg1"/>
          </a:solidFill>
          <a:ln w="2857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2000">
                <a:latin typeface="Times New Roman" panose="02020603050405020304" pitchFamily="18" charset="0"/>
              </a:rPr>
              <a:t>IP</a:t>
            </a:r>
            <a:endParaRPr kumimoji="0" lang="en-US" altLang="zh-CN">
              <a:latin typeface="Times New Roman" panose="02020603050405020304" pitchFamily="18" charset="0"/>
            </a:endParaRPr>
          </a:p>
        </p:txBody>
      </p:sp>
      <p:sp>
        <p:nvSpPr>
          <p:cNvPr id="88074" name="Rectangle 9"/>
          <p:cNvSpPr>
            <a:spLocks noChangeArrowheads="1"/>
          </p:cNvSpPr>
          <p:nvPr/>
        </p:nvSpPr>
        <p:spPr bwMode="auto">
          <a:xfrm>
            <a:off x="4664075" y="1905000"/>
            <a:ext cx="2716213" cy="3395663"/>
          </a:xfrm>
          <a:prstGeom prst="rect">
            <a:avLst/>
          </a:prstGeom>
          <a:solidFill>
            <a:schemeClr val="accent1"/>
          </a:solidFill>
          <a:ln w="38100">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75" name="Line 10"/>
          <p:cNvSpPr>
            <a:spLocks noChangeShapeType="1"/>
          </p:cNvSpPr>
          <p:nvPr/>
        </p:nvSpPr>
        <p:spPr bwMode="auto">
          <a:xfrm flipH="1">
            <a:off x="2012950" y="2841625"/>
            <a:ext cx="258763" cy="52705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76" name="Line 11"/>
          <p:cNvSpPr>
            <a:spLocks noChangeShapeType="1"/>
          </p:cNvSpPr>
          <p:nvPr/>
        </p:nvSpPr>
        <p:spPr bwMode="auto">
          <a:xfrm>
            <a:off x="4664075" y="3076575"/>
            <a:ext cx="27162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77" name="Line 12"/>
          <p:cNvSpPr>
            <a:spLocks noChangeShapeType="1"/>
          </p:cNvSpPr>
          <p:nvPr/>
        </p:nvSpPr>
        <p:spPr bwMode="auto">
          <a:xfrm>
            <a:off x="4664075" y="4246563"/>
            <a:ext cx="2716213"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78" name="Rectangle 13"/>
          <p:cNvSpPr>
            <a:spLocks noChangeArrowheads="1"/>
          </p:cNvSpPr>
          <p:nvPr/>
        </p:nvSpPr>
        <p:spPr bwMode="auto">
          <a:xfrm>
            <a:off x="4922838" y="2022475"/>
            <a:ext cx="2263775" cy="877888"/>
          </a:xfrm>
          <a:prstGeom prst="rect">
            <a:avLst/>
          </a:prstGeom>
          <a:solidFill>
            <a:schemeClr val="bg1"/>
          </a:solidFill>
          <a:ln w="2857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a:r>
              <a:rPr kumimoji="0" lang="en-US" altLang="zh-CN" sz="2000">
                <a:latin typeface="Times New Roman" panose="02020603050405020304" pitchFamily="18" charset="0"/>
              </a:rPr>
              <a:t>Server Process</a:t>
            </a:r>
          </a:p>
          <a:p>
            <a:pPr algn="r"/>
            <a:endParaRPr kumimoji="0" lang="en-US" altLang="zh-CN">
              <a:latin typeface="Times New Roman" panose="02020603050405020304" pitchFamily="18" charset="0"/>
            </a:endParaRPr>
          </a:p>
          <a:p>
            <a:pPr algn="r"/>
            <a:r>
              <a:rPr kumimoji="0" lang="en-US" altLang="zh-CN" sz="2000">
                <a:latin typeface="Times New Roman" panose="02020603050405020304" pitchFamily="18" charset="0"/>
              </a:rPr>
              <a:t>socket</a:t>
            </a:r>
          </a:p>
        </p:txBody>
      </p:sp>
      <p:sp>
        <p:nvSpPr>
          <p:cNvPr id="88079" name="Rectangle 14"/>
          <p:cNvSpPr>
            <a:spLocks noChangeArrowheads="1"/>
          </p:cNvSpPr>
          <p:nvPr/>
        </p:nvSpPr>
        <p:spPr bwMode="auto">
          <a:xfrm>
            <a:off x="4859338" y="3251200"/>
            <a:ext cx="2392362" cy="877888"/>
          </a:xfrm>
          <a:prstGeom prst="rect">
            <a:avLst/>
          </a:prstGeom>
          <a:solidFill>
            <a:schemeClr val="bg1"/>
          </a:solidFill>
          <a:ln w="2857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2000">
                <a:latin typeface="Times New Roman" panose="02020603050405020304" pitchFamily="18" charset="0"/>
              </a:rPr>
              <a:t>ports</a:t>
            </a:r>
          </a:p>
          <a:p>
            <a:endParaRPr kumimoji="0" lang="en-US" altLang="zh-CN" sz="2000">
              <a:latin typeface="Times New Roman" panose="02020603050405020304" pitchFamily="18" charset="0"/>
            </a:endParaRPr>
          </a:p>
          <a:p>
            <a:r>
              <a:rPr kumimoji="0" lang="en-US" altLang="zh-CN" sz="2000">
                <a:latin typeface="Times New Roman" panose="02020603050405020304" pitchFamily="18" charset="0"/>
              </a:rPr>
              <a:t>TCP/UDP</a:t>
            </a:r>
          </a:p>
        </p:txBody>
      </p:sp>
      <p:sp>
        <p:nvSpPr>
          <p:cNvPr id="88080" name="Rectangle 15"/>
          <p:cNvSpPr>
            <a:spLocks noChangeArrowheads="1"/>
          </p:cNvSpPr>
          <p:nvPr/>
        </p:nvSpPr>
        <p:spPr bwMode="auto">
          <a:xfrm>
            <a:off x="5311775" y="4364038"/>
            <a:ext cx="1357313" cy="877887"/>
          </a:xfrm>
          <a:prstGeom prst="rect">
            <a:avLst/>
          </a:prstGeom>
          <a:solidFill>
            <a:schemeClr val="bg1"/>
          </a:solidFill>
          <a:ln w="2857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a:r>
              <a:rPr kumimoji="0" lang="en-US" altLang="zh-CN" sz="2000">
                <a:latin typeface="Times New Roman" panose="02020603050405020304" pitchFamily="18" charset="0"/>
              </a:rPr>
              <a:t>IP</a:t>
            </a:r>
            <a:endParaRPr kumimoji="0" lang="en-US" altLang="zh-CN">
              <a:latin typeface="Times New Roman" panose="02020603050405020304" pitchFamily="18" charset="0"/>
            </a:endParaRPr>
          </a:p>
        </p:txBody>
      </p:sp>
      <p:sp>
        <p:nvSpPr>
          <p:cNvPr id="88081" name="Line 16"/>
          <p:cNvSpPr>
            <a:spLocks noChangeShapeType="1"/>
          </p:cNvSpPr>
          <p:nvPr/>
        </p:nvSpPr>
        <p:spPr bwMode="auto">
          <a:xfrm>
            <a:off x="6022975" y="2841625"/>
            <a:ext cx="839788" cy="52705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82" name="Line 17"/>
          <p:cNvSpPr>
            <a:spLocks noChangeShapeType="1"/>
          </p:cNvSpPr>
          <p:nvPr/>
        </p:nvSpPr>
        <p:spPr bwMode="auto">
          <a:xfrm>
            <a:off x="2466975" y="4832350"/>
            <a:ext cx="3167063" cy="1588"/>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83" name="Line 18"/>
          <p:cNvSpPr>
            <a:spLocks noChangeShapeType="1"/>
          </p:cNvSpPr>
          <p:nvPr/>
        </p:nvSpPr>
        <p:spPr bwMode="auto">
          <a:xfrm>
            <a:off x="2271713" y="3954463"/>
            <a:ext cx="1587" cy="642937"/>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84" name="Line 19"/>
          <p:cNvSpPr>
            <a:spLocks noChangeShapeType="1"/>
          </p:cNvSpPr>
          <p:nvPr/>
        </p:nvSpPr>
        <p:spPr bwMode="auto">
          <a:xfrm>
            <a:off x="6022975" y="3954463"/>
            <a:ext cx="1588" cy="642937"/>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8085" name="AutoShape 20"/>
          <p:cNvSpPr>
            <a:spLocks noChangeArrowheads="1"/>
          </p:cNvSpPr>
          <p:nvPr/>
        </p:nvSpPr>
        <p:spPr bwMode="auto">
          <a:xfrm>
            <a:off x="1884363" y="3368675"/>
            <a:ext cx="193675" cy="350838"/>
          </a:xfrm>
          <a:prstGeom prst="can">
            <a:avLst>
              <a:gd name="adj" fmla="val 45287"/>
            </a:avLst>
          </a:prstGeom>
          <a:solidFill>
            <a:srgbClr val="FF9900"/>
          </a:solidFill>
          <a:ln w="952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86" name="AutoShape 21"/>
          <p:cNvSpPr>
            <a:spLocks noChangeArrowheads="1"/>
          </p:cNvSpPr>
          <p:nvPr/>
        </p:nvSpPr>
        <p:spPr bwMode="auto">
          <a:xfrm>
            <a:off x="2143125" y="3368675"/>
            <a:ext cx="193675" cy="350838"/>
          </a:xfrm>
          <a:prstGeom prst="can">
            <a:avLst>
              <a:gd name="adj" fmla="val 45287"/>
            </a:avLst>
          </a:prstGeom>
          <a:solidFill>
            <a:srgbClr val="FF9900"/>
          </a:solidFill>
          <a:ln w="952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87" name="AutoShape 22"/>
          <p:cNvSpPr>
            <a:spLocks noChangeArrowheads="1"/>
          </p:cNvSpPr>
          <p:nvPr/>
        </p:nvSpPr>
        <p:spPr bwMode="auto">
          <a:xfrm>
            <a:off x="2401888" y="3368675"/>
            <a:ext cx="193675" cy="350838"/>
          </a:xfrm>
          <a:prstGeom prst="can">
            <a:avLst>
              <a:gd name="adj" fmla="val 45287"/>
            </a:avLst>
          </a:prstGeom>
          <a:solidFill>
            <a:srgbClr val="FF9900"/>
          </a:solidFill>
          <a:ln w="952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88" name="AutoShape 23"/>
          <p:cNvSpPr>
            <a:spLocks noChangeArrowheads="1"/>
          </p:cNvSpPr>
          <p:nvPr/>
        </p:nvSpPr>
        <p:spPr bwMode="auto">
          <a:xfrm>
            <a:off x="2660650" y="3368675"/>
            <a:ext cx="193675" cy="350838"/>
          </a:xfrm>
          <a:prstGeom prst="can">
            <a:avLst>
              <a:gd name="adj" fmla="val 45287"/>
            </a:avLst>
          </a:prstGeom>
          <a:solidFill>
            <a:srgbClr val="FF9900"/>
          </a:solidFill>
          <a:ln w="952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89" name="AutoShape 24"/>
          <p:cNvSpPr>
            <a:spLocks noChangeArrowheads="1"/>
          </p:cNvSpPr>
          <p:nvPr/>
        </p:nvSpPr>
        <p:spPr bwMode="auto">
          <a:xfrm>
            <a:off x="2919413" y="3368675"/>
            <a:ext cx="193675" cy="350838"/>
          </a:xfrm>
          <a:prstGeom prst="can">
            <a:avLst>
              <a:gd name="adj" fmla="val 45287"/>
            </a:avLst>
          </a:prstGeom>
          <a:solidFill>
            <a:srgbClr val="FF9900"/>
          </a:solidFill>
          <a:ln w="952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90" name="AutoShape 25"/>
          <p:cNvSpPr>
            <a:spLocks noChangeArrowheads="1"/>
          </p:cNvSpPr>
          <p:nvPr/>
        </p:nvSpPr>
        <p:spPr bwMode="auto">
          <a:xfrm>
            <a:off x="3178175" y="3368675"/>
            <a:ext cx="193675" cy="350838"/>
          </a:xfrm>
          <a:prstGeom prst="can">
            <a:avLst>
              <a:gd name="adj" fmla="val 45287"/>
            </a:avLst>
          </a:prstGeom>
          <a:solidFill>
            <a:srgbClr val="FF9900"/>
          </a:solidFill>
          <a:ln w="952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91" name="AutoShape 26"/>
          <p:cNvSpPr>
            <a:spLocks noChangeArrowheads="1"/>
          </p:cNvSpPr>
          <p:nvPr/>
        </p:nvSpPr>
        <p:spPr bwMode="auto">
          <a:xfrm>
            <a:off x="6216650" y="3309938"/>
            <a:ext cx="193675" cy="350837"/>
          </a:xfrm>
          <a:prstGeom prst="can">
            <a:avLst>
              <a:gd name="adj" fmla="val 45287"/>
            </a:avLst>
          </a:prstGeom>
          <a:solidFill>
            <a:srgbClr val="FF9900"/>
          </a:solidFill>
          <a:ln w="952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92" name="AutoShape 27"/>
          <p:cNvSpPr>
            <a:spLocks noChangeArrowheads="1"/>
          </p:cNvSpPr>
          <p:nvPr/>
        </p:nvSpPr>
        <p:spPr bwMode="auto">
          <a:xfrm>
            <a:off x="6475413" y="3309938"/>
            <a:ext cx="193675" cy="350837"/>
          </a:xfrm>
          <a:prstGeom prst="can">
            <a:avLst>
              <a:gd name="adj" fmla="val 45287"/>
            </a:avLst>
          </a:prstGeom>
          <a:solidFill>
            <a:srgbClr val="FF9900"/>
          </a:solidFill>
          <a:ln w="952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93" name="AutoShape 28"/>
          <p:cNvSpPr>
            <a:spLocks noChangeArrowheads="1"/>
          </p:cNvSpPr>
          <p:nvPr/>
        </p:nvSpPr>
        <p:spPr bwMode="auto">
          <a:xfrm>
            <a:off x="5699125" y="3309938"/>
            <a:ext cx="193675" cy="350837"/>
          </a:xfrm>
          <a:prstGeom prst="can">
            <a:avLst>
              <a:gd name="adj" fmla="val 45287"/>
            </a:avLst>
          </a:prstGeom>
          <a:solidFill>
            <a:srgbClr val="FF9900"/>
          </a:solidFill>
          <a:ln w="952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94" name="AutoShape 29"/>
          <p:cNvSpPr>
            <a:spLocks noChangeArrowheads="1"/>
          </p:cNvSpPr>
          <p:nvPr/>
        </p:nvSpPr>
        <p:spPr bwMode="auto">
          <a:xfrm>
            <a:off x="6734175" y="3309938"/>
            <a:ext cx="193675" cy="350837"/>
          </a:xfrm>
          <a:prstGeom prst="can">
            <a:avLst>
              <a:gd name="adj" fmla="val 45287"/>
            </a:avLst>
          </a:prstGeom>
          <a:solidFill>
            <a:srgbClr val="FF9900"/>
          </a:solidFill>
          <a:ln w="952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95" name="AutoShape 30"/>
          <p:cNvSpPr>
            <a:spLocks noChangeArrowheads="1"/>
          </p:cNvSpPr>
          <p:nvPr/>
        </p:nvSpPr>
        <p:spPr bwMode="auto">
          <a:xfrm>
            <a:off x="5957888" y="3309938"/>
            <a:ext cx="193675" cy="350837"/>
          </a:xfrm>
          <a:prstGeom prst="can">
            <a:avLst>
              <a:gd name="adj" fmla="val 45287"/>
            </a:avLst>
          </a:prstGeom>
          <a:solidFill>
            <a:srgbClr val="FF9900"/>
          </a:solidFill>
          <a:ln w="952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96" name="AutoShape 31"/>
          <p:cNvSpPr>
            <a:spLocks noChangeArrowheads="1"/>
          </p:cNvSpPr>
          <p:nvPr/>
        </p:nvSpPr>
        <p:spPr bwMode="auto">
          <a:xfrm>
            <a:off x="6992938" y="3309938"/>
            <a:ext cx="193675" cy="350837"/>
          </a:xfrm>
          <a:prstGeom prst="can">
            <a:avLst>
              <a:gd name="adj" fmla="val 45287"/>
            </a:avLst>
          </a:prstGeom>
          <a:solidFill>
            <a:srgbClr val="FF9900"/>
          </a:solidFill>
          <a:ln w="9525">
            <a:solidFill>
              <a:schemeClr val="tx1"/>
            </a:solidFill>
            <a:round/>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zh-CN" altLang="en-US"/>
          </a:p>
        </p:txBody>
      </p:sp>
      <p:sp>
        <p:nvSpPr>
          <p:cNvPr id="88097" name="AutoShape 32"/>
          <p:cNvSpPr>
            <a:spLocks noChangeArrowheads="1"/>
          </p:cNvSpPr>
          <p:nvPr/>
        </p:nvSpPr>
        <p:spPr bwMode="auto">
          <a:xfrm>
            <a:off x="2078038" y="2608263"/>
            <a:ext cx="388937" cy="233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CC"/>
          </a:solidFill>
          <a:ln w="38100">
            <a:solidFill>
              <a:schemeClr val="tx1"/>
            </a:solidFill>
            <a:miter lim="800000"/>
            <a:headEnd/>
            <a:tailEnd/>
          </a:ln>
        </p:spPr>
        <p:txBody>
          <a:bodyPr wrap="none" anchor="ctr"/>
          <a:lstStyle/>
          <a:p>
            <a:endParaRPr lang="zh-CN" altLang="en-US"/>
          </a:p>
        </p:txBody>
      </p:sp>
      <p:sp>
        <p:nvSpPr>
          <p:cNvPr id="88098" name="AutoShape 33"/>
          <p:cNvSpPr>
            <a:spLocks noChangeArrowheads="1"/>
          </p:cNvSpPr>
          <p:nvPr/>
        </p:nvSpPr>
        <p:spPr bwMode="auto">
          <a:xfrm>
            <a:off x="5827713" y="2608263"/>
            <a:ext cx="388937" cy="233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CC"/>
          </a:solidFill>
          <a:ln w="38100">
            <a:solidFill>
              <a:schemeClr val="tx1"/>
            </a:solidFill>
            <a:miter lim="800000"/>
            <a:headEnd/>
            <a:tailEnd/>
          </a:ln>
        </p:spPr>
        <p:txBody>
          <a:bodyPr wrap="none" anchor="ctr"/>
          <a:lstStyle/>
          <a:p>
            <a:endParaRPr lang="zh-CN" altLang="en-US"/>
          </a:p>
        </p:txBody>
      </p:sp>
      <p:sp>
        <p:nvSpPr>
          <p:cNvPr id="88099" name="Rectangle 35"/>
          <p:cNvSpPr>
            <a:spLocks noChangeArrowheads="1"/>
          </p:cNvSpPr>
          <p:nvPr/>
        </p:nvSpPr>
        <p:spPr bwMode="auto">
          <a:xfrm>
            <a:off x="468313" y="5554663"/>
            <a:ext cx="84978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kumimoji="0" lang="zh-CN" altLang="en-US" b="1"/>
              <a:t>在</a:t>
            </a:r>
            <a:r>
              <a:rPr kumimoji="0" lang="en-US" altLang="zh-CN" b="1"/>
              <a:t>TCP/IP</a:t>
            </a:r>
            <a:r>
              <a:rPr kumimoji="0" lang="zh-CN" altLang="en-US" b="1"/>
              <a:t>网络应用中，两个进程间的</a:t>
            </a:r>
            <a:r>
              <a:rPr kumimoji="0" lang="en-US" altLang="zh-CN" b="1"/>
              <a:t>Socket</a:t>
            </a:r>
            <a:r>
              <a:rPr kumimoji="0" lang="zh-CN" altLang="en-US" b="1"/>
              <a:t>通信的主要采用客户</a:t>
            </a:r>
            <a:r>
              <a:rPr kumimoji="0" lang="en-US" altLang="zh-CN" b="1"/>
              <a:t>/</a:t>
            </a:r>
            <a:r>
              <a:rPr kumimoji="0" lang="zh-CN" altLang="en-US" b="1"/>
              <a:t>服务器（</a:t>
            </a:r>
            <a:r>
              <a:rPr kumimoji="0" lang="en-US" altLang="zh-CN" b="1"/>
              <a:t>Client/Server</a:t>
            </a:r>
            <a:r>
              <a:rPr kumimoji="0" lang="zh-CN" altLang="en-US" b="1"/>
              <a:t>，</a:t>
            </a:r>
            <a:r>
              <a:rPr kumimoji="0" lang="en-US" altLang="zh-CN" b="1"/>
              <a:t>C/S</a:t>
            </a:r>
            <a:r>
              <a:rPr kumimoji="0" lang="zh-CN" altLang="en-US" b="1"/>
              <a:t>）模式，即客户向服务器发出服务请求，服务器接收到请求后，提供相应的服务</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ED9E70F6-A470-407A-8528-8459C95AB61D}" type="slidenum">
              <a:rPr kumimoji="0" lang="zh-CN" altLang="en-US" sz="1400"/>
              <a:pPr eaLnBrk="1" hangingPunct="1"/>
              <a:t>83</a:t>
            </a:fld>
            <a:endParaRPr kumimoji="0" lang="en-US" altLang="zh-CN" sz="1400"/>
          </a:p>
        </p:txBody>
      </p:sp>
      <p:sp>
        <p:nvSpPr>
          <p:cNvPr id="89091" name="Rectangle 2"/>
          <p:cNvSpPr>
            <a:spLocks noGrp="1" noChangeArrowheads="1"/>
          </p:cNvSpPr>
          <p:nvPr>
            <p:ph type="title"/>
          </p:nvPr>
        </p:nvSpPr>
        <p:spPr/>
        <p:txBody>
          <a:bodyPr/>
          <a:lstStyle/>
          <a:p>
            <a:pPr eaLnBrk="1" hangingPunct="1"/>
            <a:endParaRPr lang="zh-CN" altLang="en-US" smtClean="0"/>
          </a:p>
        </p:txBody>
      </p:sp>
      <p:sp>
        <p:nvSpPr>
          <p:cNvPr id="89092" name="Rectangle 3"/>
          <p:cNvSpPr>
            <a:spLocks noGrp="1" noChangeArrowheads="1"/>
          </p:cNvSpPr>
          <p:nvPr>
            <p:ph type="body" idx="1"/>
          </p:nvPr>
        </p:nvSpPr>
        <p:spPr/>
        <p:txBody>
          <a:bodyPr/>
          <a:lstStyle/>
          <a:p>
            <a:pPr eaLnBrk="1" hangingPunct="1"/>
            <a:r>
              <a:rPr lang="zh-CN" altLang="en-US" b="1" smtClean="0"/>
              <a:t>从上面所描述过程可知：</a:t>
            </a:r>
          </a:p>
          <a:p>
            <a:pPr lvl="1" eaLnBrk="1" hangingPunct="1"/>
            <a:r>
              <a:rPr lang="zh-CN" altLang="en-US" b="1" smtClean="0"/>
              <a:t>客户与服务器进程的作用是非对称的，因此编码不同。</a:t>
            </a:r>
          </a:p>
          <a:p>
            <a:pPr lvl="1" eaLnBrk="1" hangingPunct="1"/>
            <a:r>
              <a:rPr lang="zh-CN" altLang="en-US" b="1" smtClean="0"/>
              <a:t>服务进程一般是先于客户请求而启动的。只要系统运行，该服务进程一直存在，直到正常或强迫终止。</a:t>
            </a:r>
          </a:p>
        </p:txBody>
      </p:sp>
      <p:sp>
        <p:nvSpPr>
          <p:cNvPr id="89093" name="Rectangle 4"/>
          <p:cNvSpPr>
            <a:spLocks noChangeArrowheads="1"/>
          </p:cNvSpPr>
          <p:nvPr/>
        </p:nvSpPr>
        <p:spPr bwMode="auto">
          <a:xfrm>
            <a:off x="827088" y="5445125"/>
            <a:ext cx="7777162" cy="792163"/>
          </a:xfrm>
          <a:prstGeom prst="rect">
            <a:avLst/>
          </a:prstGeom>
          <a:solidFill>
            <a:srgbClr val="CCFFCC"/>
          </a:solidFill>
          <a:ln w="9525">
            <a:solidFill>
              <a:schemeClr val="tx1"/>
            </a:solidFill>
            <a:miter lim="800000"/>
            <a:headEnd/>
            <a:tailEnd/>
          </a:ln>
        </p:spPr>
        <p:txBody>
          <a:bodyPr wrap="none" anchor="ct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2800" b="1"/>
              <a:t>客户需要知道服务器使用的</a:t>
            </a:r>
            <a:r>
              <a:rPr lang="en-US" altLang="zh-CN" sz="2800" b="1"/>
              <a:t>IP</a:t>
            </a:r>
            <a:r>
              <a:rPr lang="zh-CN" altLang="en-US" sz="2800" b="1"/>
              <a:t>地址、端口等信息</a:t>
            </a:r>
            <a:endParaRPr lang="en-US" altLang="zh-CN" sz="2800" b="1"/>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E16B0F9A-3A4D-4EB2-B478-448D496E67EC}" type="slidenum">
              <a:rPr kumimoji="0" lang="zh-CN" altLang="en-US" sz="1400"/>
              <a:pPr eaLnBrk="1" hangingPunct="1"/>
              <a:t>84</a:t>
            </a:fld>
            <a:endParaRPr kumimoji="0" lang="en-US" altLang="zh-CN" sz="1400"/>
          </a:p>
        </p:txBody>
      </p:sp>
      <p:sp>
        <p:nvSpPr>
          <p:cNvPr id="90115" name="Rectangle 2"/>
          <p:cNvSpPr>
            <a:spLocks noGrp="1" noChangeArrowheads="1"/>
          </p:cNvSpPr>
          <p:nvPr>
            <p:ph type="title"/>
          </p:nvPr>
        </p:nvSpPr>
        <p:spPr>
          <a:xfrm>
            <a:off x="1150938" y="188913"/>
            <a:ext cx="7010400" cy="650875"/>
          </a:xfrm>
        </p:spPr>
        <p:txBody>
          <a:bodyPr/>
          <a:lstStyle/>
          <a:p>
            <a:pPr eaLnBrk="1" hangingPunct="1"/>
            <a:r>
              <a:rPr lang="en-US" altLang="zh-CN" sz="4000" b="1" smtClean="0"/>
              <a:t>TCP Client-Server</a:t>
            </a:r>
            <a:r>
              <a:rPr lang="zh-CN" altLang="en-US" sz="4000" b="1" smtClean="0"/>
              <a:t>交互流程</a:t>
            </a:r>
          </a:p>
        </p:txBody>
      </p:sp>
      <p:sp>
        <p:nvSpPr>
          <p:cNvPr id="90116" name="Text Box 3"/>
          <p:cNvSpPr txBox="1">
            <a:spLocks noChangeArrowheads="1"/>
          </p:cNvSpPr>
          <p:nvPr/>
        </p:nvSpPr>
        <p:spPr bwMode="auto">
          <a:xfrm>
            <a:off x="5918200" y="1828800"/>
            <a:ext cx="1425575" cy="34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socket()</a:t>
            </a:r>
          </a:p>
        </p:txBody>
      </p:sp>
      <p:sp>
        <p:nvSpPr>
          <p:cNvPr id="90117" name="Text Box 4"/>
          <p:cNvSpPr txBox="1">
            <a:spLocks noChangeArrowheads="1"/>
          </p:cNvSpPr>
          <p:nvPr/>
        </p:nvSpPr>
        <p:spPr bwMode="auto">
          <a:xfrm>
            <a:off x="5918200" y="2317750"/>
            <a:ext cx="1425575" cy="34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bind()</a:t>
            </a:r>
          </a:p>
        </p:txBody>
      </p:sp>
      <p:sp>
        <p:nvSpPr>
          <p:cNvPr id="90118" name="Text Box 5"/>
          <p:cNvSpPr txBox="1">
            <a:spLocks noChangeArrowheads="1"/>
          </p:cNvSpPr>
          <p:nvPr/>
        </p:nvSpPr>
        <p:spPr bwMode="auto">
          <a:xfrm>
            <a:off x="5918200" y="2819400"/>
            <a:ext cx="1425575" cy="34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listen()</a:t>
            </a:r>
          </a:p>
        </p:txBody>
      </p:sp>
      <p:sp>
        <p:nvSpPr>
          <p:cNvPr id="90119" name="Text Box 6"/>
          <p:cNvSpPr txBox="1">
            <a:spLocks noChangeArrowheads="1"/>
          </p:cNvSpPr>
          <p:nvPr/>
        </p:nvSpPr>
        <p:spPr bwMode="auto">
          <a:xfrm>
            <a:off x="5918200" y="3352800"/>
            <a:ext cx="1425575" cy="34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accept()</a:t>
            </a:r>
          </a:p>
        </p:txBody>
      </p:sp>
      <p:sp>
        <p:nvSpPr>
          <p:cNvPr id="90120" name="Text Box 7"/>
          <p:cNvSpPr txBox="1">
            <a:spLocks noChangeArrowheads="1"/>
          </p:cNvSpPr>
          <p:nvPr/>
        </p:nvSpPr>
        <p:spPr bwMode="auto">
          <a:xfrm>
            <a:off x="5918200" y="4953000"/>
            <a:ext cx="1425575" cy="34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send()</a:t>
            </a:r>
          </a:p>
        </p:txBody>
      </p:sp>
      <p:sp>
        <p:nvSpPr>
          <p:cNvPr id="90121" name="Text Box 8"/>
          <p:cNvSpPr txBox="1">
            <a:spLocks noChangeArrowheads="1"/>
          </p:cNvSpPr>
          <p:nvPr/>
        </p:nvSpPr>
        <p:spPr bwMode="auto">
          <a:xfrm>
            <a:off x="5918200" y="4267200"/>
            <a:ext cx="1425575" cy="34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recv()</a:t>
            </a:r>
          </a:p>
        </p:txBody>
      </p:sp>
      <p:sp>
        <p:nvSpPr>
          <p:cNvPr id="90122" name="Text Box 9"/>
          <p:cNvSpPr txBox="1">
            <a:spLocks noChangeArrowheads="1"/>
          </p:cNvSpPr>
          <p:nvPr/>
        </p:nvSpPr>
        <p:spPr bwMode="auto">
          <a:xfrm>
            <a:off x="5918200" y="5638800"/>
            <a:ext cx="1425575" cy="34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recv()</a:t>
            </a:r>
          </a:p>
        </p:txBody>
      </p:sp>
      <p:sp>
        <p:nvSpPr>
          <p:cNvPr id="90123" name="Text Box 10"/>
          <p:cNvSpPr txBox="1">
            <a:spLocks noChangeArrowheads="1"/>
          </p:cNvSpPr>
          <p:nvPr/>
        </p:nvSpPr>
        <p:spPr bwMode="auto">
          <a:xfrm>
            <a:off x="5876925" y="1371600"/>
            <a:ext cx="1554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2000" b="1">
                <a:solidFill>
                  <a:srgbClr val="CC0000"/>
                </a:solidFill>
                <a:latin typeface="Arial" panose="020B0604020202020204" pitchFamily="34" charset="0"/>
              </a:rPr>
              <a:t>TCP Server</a:t>
            </a:r>
          </a:p>
        </p:txBody>
      </p:sp>
      <p:sp>
        <p:nvSpPr>
          <p:cNvPr id="90124" name="Text Box 11"/>
          <p:cNvSpPr txBox="1">
            <a:spLocks noChangeArrowheads="1"/>
          </p:cNvSpPr>
          <p:nvPr/>
        </p:nvSpPr>
        <p:spPr bwMode="auto">
          <a:xfrm>
            <a:off x="5943600" y="6129338"/>
            <a:ext cx="1941513" cy="347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closesocket()</a:t>
            </a:r>
          </a:p>
        </p:txBody>
      </p:sp>
      <p:sp>
        <p:nvSpPr>
          <p:cNvPr id="90125" name="Text Box 12"/>
          <p:cNvSpPr txBox="1">
            <a:spLocks noChangeArrowheads="1"/>
          </p:cNvSpPr>
          <p:nvPr/>
        </p:nvSpPr>
        <p:spPr bwMode="auto">
          <a:xfrm>
            <a:off x="1495425" y="3276600"/>
            <a:ext cx="1425575" cy="34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socket()</a:t>
            </a:r>
          </a:p>
        </p:txBody>
      </p:sp>
      <p:sp>
        <p:nvSpPr>
          <p:cNvPr id="90126" name="Line 13"/>
          <p:cNvSpPr>
            <a:spLocks noChangeShapeType="1"/>
          </p:cNvSpPr>
          <p:nvPr/>
        </p:nvSpPr>
        <p:spPr bwMode="auto">
          <a:xfrm>
            <a:off x="2181225" y="35814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27" name="Text Box 14"/>
          <p:cNvSpPr txBox="1">
            <a:spLocks noChangeArrowheads="1"/>
          </p:cNvSpPr>
          <p:nvPr/>
        </p:nvSpPr>
        <p:spPr bwMode="auto">
          <a:xfrm>
            <a:off x="1471613" y="2819400"/>
            <a:ext cx="1468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en-US" altLang="zh-CN" sz="2000" b="1">
                <a:solidFill>
                  <a:srgbClr val="CC0000"/>
                </a:solidFill>
                <a:latin typeface="Arial" panose="020B0604020202020204" pitchFamily="34" charset="0"/>
              </a:rPr>
              <a:t>TCP Client</a:t>
            </a:r>
          </a:p>
        </p:txBody>
      </p:sp>
      <p:sp>
        <p:nvSpPr>
          <p:cNvPr id="90128" name="Text Box 15"/>
          <p:cNvSpPr txBox="1">
            <a:spLocks noChangeArrowheads="1"/>
          </p:cNvSpPr>
          <p:nvPr/>
        </p:nvSpPr>
        <p:spPr bwMode="auto">
          <a:xfrm>
            <a:off x="1495425" y="3765550"/>
            <a:ext cx="1425575" cy="34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connect()</a:t>
            </a:r>
          </a:p>
        </p:txBody>
      </p:sp>
      <p:sp>
        <p:nvSpPr>
          <p:cNvPr id="90129" name="Text Box 16"/>
          <p:cNvSpPr txBox="1">
            <a:spLocks noChangeArrowheads="1"/>
          </p:cNvSpPr>
          <p:nvPr/>
        </p:nvSpPr>
        <p:spPr bwMode="auto">
          <a:xfrm>
            <a:off x="1495425" y="4375150"/>
            <a:ext cx="1425575" cy="34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send()</a:t>
            </a:r>
          </a:p>
        </p:txBody>
      </p:sp>
      <p:sp>
        <p:nvSpPr>
          <p:cNvPr id="90130" name="Text Box 17"/>
          <p:cNvSpPr txBox="1">
            <a:spLocks noChangeArrowheads="1"/>
          </p:cNvSpPr>
          <p:nvPr/>
        </p:nvSpPr>
        <p:spPr bwMode="auto">
          <a:xfrm>
            <a:off x="1495425" y="5213350"/>
            <a:ext cx="1425575" cy="34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recv()</a:t>
            </a:r>
          </a:p>
        </p:txBody>
      </p:sp>
      <p:sp>
        <p:nvSpPr>
          <p:cNvPr id="90131" name="Text Box 18"/>
          <p:cNvSpPr txBox="1">
            <a:spLocks noChangeArrowheads="1"/>
          </p:cNvSpPr>
          <p:nvPr/>
        </p:nvSpPr>
        <p:spPr bwMode="auto">
          <a:xfrm>
            <a:off x="1116013" y="5748338"/>
            <a:ext cx="1804987" cy="347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lnSpc>
                <a:spcPct val="90000"/>
              </a:lnSpc>
            </a:pPr>
            <a:r>
              <a:rPr kumimoji="0" lang="en-US" altLang="zh-CN" sz="1800">
                <a:latin typeface="Courier New" panose="02070309020205020404" pitchFamily="49" charset="0"/>
              </a:rPr>
              <a:t>closesocket()</a:t>
            </a:r>
          </a:p>
        </p:txBody>
      </p:sp>
      <p:sp>
        <p:nvSpPr>
          <p:cNvPr id="90132" name="Line 19"/>
          <p:cNvSpPr>
            <a:spLocks noChangeShapeType="1"/>
          </p:cNvSpPr>
          <p:nvPr/>
        </p:nvSpPr>
        <p:spPr bwMode="auto">
          <a:xfrm>
            <a:off x="3019425" y="3962400"/>
            <a:ext cx="33528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33" name="Line 20"/>
          <p:cNvSpPr>
            <a:spLocks noChangeShapeType="1"/>
          </p:cNvSpPr>
          <p:nvPr/>
        </p:nvSpPr>
        <p:spPr bwMode="auto">
          <a:xfrm flipV="1">
            <a:off x="2867025" y="4495800"/>
            <a:ext cx="3076575" cy="76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34" name="Line 21"/>
          <p:cNvSpPr>
            <a:spLocks noChangeShapeType="1"/>
          </p:cNvSpPr>
          <p:nvPr/>
        </p:nvSpPr>
        <p:spPr bwMode="auto">
          <a:xfrm flipH="1">
            <a:off x="2867025" y="5181600"/>
            <a:ext cx="3076575"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35" name="Line 22"/>
          <p:cNvSpPr>
            <a:spLocks noChangeShapeType="1"/>
          </p:cNvSpPr>
          <p:nvPr/>
        </p:nvSpPr>
        <p:spPr bwMode="auto">
          <a:xfrm>
            <a:off x="2895600" y="5943600"/>
            <a:ext cx="3048000" cy="228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36" name="Text Box 23"/>
          <p:cNvSpPr txBox="1">
            <a:spLocks noChangeArrowheads="1"/>
          </p:cNvSpPr>
          <p:nvPr/>
        </p:nvSpPr>
        <p:spPr bwMode="auto">
          <a:xfrm>
            <a:off x="3905250" y="3573463"/>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zh-CN" altLang="en-US" sz="1800" i="1">
                <a:latin typeface="Times New Roman" panose="02020603050405020304" pitchFamily="18" charset="0"/>
              </a:rPr>
              <a:t>建立连接</a:t>
            </a:r>
          </a:p>
        </p:txBody>
      </p:sp>
      <p:sp>
        <p:nvSpPr>
          <p:cNvPr id="90137" name="Text Box 24"/>
          <p:cNvSpPr txBox="1">
            <a:spLocks noChangeArrowheads="1"/>
          </p:cNvSpPr>
          <p:nvPr/>
        </p:nvSpPr>
        <p:spPr bwMode="auto">
          <a:xfrm>
            <a:off x="3349625" y="41910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zh-CN" altLang="en-US" sz="1800" i="1">
                <a:latin typeface="Times New Roman" panose="02020603050405020304" pitchFamily="18" charset="0"/>
              </a:rPr>
              <a:t>请求数据</a:t>
            </a:r>
          </a:p>
        </p:txBody>
      </p:sp>
      <p:sp>
        <p:nvSpPr>
          <p:cNvPr id="90138" name="Line 25"/>
          <p:cNvSpPr>
            <a:spLocks noChangeShapeType="1"/>
          </p:cNvSpPr>
          <p:nvPr/>
        </p:nvSpPr>
        <p:spPr bwMode="auto">
          <a:xfrm>
            <a:off x="4162425" y="4800600"/>
            <a:ext cx="0" cy="4572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39" name="Text Box 26"/>
          <p:cNvSpPr txBox="1">
            <a:spLocks noChangeArrowheads="1"/>
          </p:cNvSpPr>
          <p:nvPr/>
        </p:nvSpPr>
        <p:spPr bwMode="auto">
          <a:xfrm>
            <a:off x="4387850" y="48768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zh-CN" altLang="en-US" sz="1800" i="1">
                <a:latin typeface="Times New Roman" panose="02020603050405020304" pitchFamily="18" charset="0"/>
              </a:rPr>
              <a:t>响应数据</a:t>
            </a:r>
          </a:p>
        </p:txBody>
      </p:sp>
      <p:sp>
        <p:nvSpPr>
          <p:cNvPr id="90140" name="Line 27"/>
          <p:cNvSpPr>
            <a:spLocks noChangeShapeType="1"/>
          </p:cNvSpPr>
          <p:nvPr/>
        </p:nvSpPr>
        <p:spPr bwMode="auto">
          <a:xfrm>
            <a:off x="6677025" y="2209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1" name="Line 28"/>
          <p:cNvSpPr>
            <a:spLocks noChangeShapeType="1"/>
          </p:cNvSpPr>
          <p:nvPr/>
        </p:nvSpPr>
        <p:spPr bwMode="auto">
          <a:xfrm>
            <a:off x="6677025" y="26670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2" name="Line 29"/>
          <p:cNvSpPr>
            <a:spLocks noChangeShapeType="1"/>
          </p:cNvSpPr>
          <p:nvPr/>
        </p:nvSpPr>
        <p:spPr bwMode="auto">
          <a:xfrm>
            <a:off x="6677025" y="32004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3" name="Line 30"/>
          <p:cNvSpPr>
            <a:spLocks noChangeShapeType="1"/>
          </p:cNvSpPr>
          <p:nvPr/>
        </p:nvSpPr>
        <p:spPr bwMode="auto">
          <a:xfrm>
            <a:off x="6677025" y="37338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4" name="Line 31"/>
          <p:cNvSpPr>
            <a:spLocks noChangeShapeType="1"/>
          </p:cNvSpPr>
          <p:nvPr/>
        </p:nvSpPr>
        <p:spPr bwMode="auto">
          <a:xfrm>
            <a:off x="6677025" y="53340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5" name="Line 32"/>
          <p:cNvSpPr>
            <a:spLocks noChangeShapeType="1"/>
          </p:cNvSpPr>
          <p:nvPr/>
        </p:nvSpPr>
        <p:spPr bwMode="auto">
          <a:xfrm>
            <a:off x="6677025" y="59436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6" name="Line 33"/>
          <p:cNvSpPr>
            <a:spLocks noChangeShapeType="1"/>
          </p:cNvSpPr>
          <p:nvPr/>
        </p:nvSpPr>
        <p:spPr bwMode="auto">
          <a:xfrm>
            <a:off x="6677025" y="46482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7" name="Line 34"/>
          <p:cNvSpPr>
            <a:spLocks noChangeShapeType="1"/>
          </p:cNvSpPr>
          <p:nvPr/>
        </p:nvSpPr>
        <p:spPr bwMode="auto">
          <a:xfrm>
            <a:off x="2181225" y="41148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8" name="Line 35"/>
          <p:cNvSpPr>
            <a:spLocks noChangeShapeType="1"/>
          </p:cNvSpPr>
          <p:nvPr/>
        </p:nvSpPr>
        <p:spPr bwMode="auto">
          <a:xfrm>
            <a:off x="2181225" y="55626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49" name="Line 36"/>
          <p:cNvSpPr>
            <a:spLocks noChangeShapeType="1"/>
          </p:cNvSpPr>
          <p:nvPr/>
        </p:nvSpPr>
        <p:spPr bwMode="auto">
          <a:xfrm>
            <a:off x="2181225" y="47244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0150" name="Text Box 37"/>
          <p:cNvSpPr txBox="1">
            <a:spLocks noChangeArrowheads="1"/>
          </p:cNvSpPr>
          <p:nvPr/>
        </p:nvSpPr>
        <p:spPr bwMode="auto">
          <a:xfrm>
            <a:off x="3813175" y="5638800"/>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ctr"/>
            <a:r>
              <a:rPr kumimoji="0" lang="zh-CN" altLang="en-US" sz="1800" i="1">
                <a:latin typeface="Times New Roman" panose="02020603050405020304" pitchFamily="18" charset="0"/>
              </a:rPr>
              <a:t>文件结束标识</a:t>
            </a:r>
          </a:p>
        </p:txBody>
      </p:sp>
      <p:pic>
        <p:nvPicPr>
          <p:cNvPr id="90151" name="Picture 3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836613"/>
            <a:ext cx="7343775"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1D4B9DAA-F7F4-4A58-9A79-DDD7256BAC71}" type="slidenum">
              <a:rPr kumimoji="0" lang="zh-CN" altLang="en-US" sz="1400"/>
              <a:pPr eaLnBrk="1" hangingPunct="1"/>
              <a:t>85</a:t>
            </a:fld>
            <a:endParaRPr kumimoji="0" lang="en-US" altLang="zh-CN" sz="1400"/>
          </a:p>
        </p:txBody>
      </p:sp>
      <p:pic>
        <p:nvPicPr>
          <p:cNvPr id="91139" name="Picture 31"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836613"/>
            <a:ext cx="7345363"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33"/>
          <p:cNvSpPr>
            <a:spLocks noGrp="1" noChangeArrowheads="1"/>
          </p:cNvSpPr>
          <p:nvPr>
            <p:ph type="title"/>
          </p:nvPr>
        </p:nvSpPr>
        <p:spPr>
          <a:xfrm>
            <a:off x="1150938" y="188913"/>
            <a:ext cx="7010400" cy="650875"/>
          </a:xfrm>
          <a:noFill/>
        </p:spPr>
        <p:txBody>
          <a:bodyPr/>
          <a:lstStyle/>
          <a:p>
            <a:pPr eaLnBrk="1" hangingPunct="1"/>
            <a:r>
              <a:rPr lang="en-US" altLang="zh-CN" sz="4000" b="1" smtClean="0"/>
              <a:t>UDP Client-Server</a:t>
            </a:r>
            <a:r>
              <a:rPr lang="zh-CN" altLang="en-US" sz="4000" b="1" smtClean="0"/>
              <a:t>交互流程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fld id="{6413FAD3-0449-4A43-8589-268CE9D20A25}" type="slidenum">
              <a:rPr kumimoji="0" lang="zh-CN" altLang="en-US" sz="1400"/>
              <a:pPr eaLnBrk="1" hangingPunct="1"/>
              <a:t>9</a:t>
            </a:fld>
            <a:endParaRPr kumimoji="0" lang="en-US" altLang="zh-CN" sz="1400"/>
          </a:p>
        </p:txBody>
      </p:sp>
      <p:sp>
        <p:nvSpPr>
          <p:cNvPr id="10243" name="Rectangle 2"/>
          <p:cNvSpPr>
            <a:spLocks noGrp="1" noChangeArrowheads="1"/>
          </p:cNvSpPr>
          <p:nvPr>
            <p:ph type="title"/>
          </p:nvPr>
        </p:nvSpPr>
        <p:spPr/>
        <p:txBody>
          <a:bodyPr/>
          <a:lstStyle/>
          <a:p>
            <a:pPr eaLnBrk="1" hangingPunct="1"/>
            <a:r>
              <a:rPr lang="en-US" altLang="zh-CN" b="1" smtClean="0"/>
              <a:t>Chapter 7 </a:t>
            </a:r>
            <a:r>
              <a:rPr lang="zh-CN" altLang="en-US" b="1" smtClean="0"/>
              <a:t>传输层</a:t>
            </a:r>
          </a:p>
        </p:txBody>
      </p:sp>
      <p:sp>
        <p:nvSpPr>
          <p:cNvPr id="10244" name="Rectangle 3"/>
          <p:cNvSpPr>
            <a:spLocks noGrp="1" noChangeArrowheads="1"/>
          </p:cNvSpPr>
          <p:nvPr>
            <p:ph type="body" idx="1"/>
          </p:nvPr>
        </p:nvSpPr>
        <p:spPr>
          <a:xfrm>
            <a:off x="1182688" y="2017713"/>
            <a:ext cx="7205662" cy="4114800"/>
          </a:xfrm>
        </p:spPr>
        <p:txBody>
          <a:bodyPr/>
          <a:lstStyle/>
          <a:p>
            <a:pPr eaLnBrk="1" hangingPunct="1"/>
            <a:r>
              <a:rPr kumimoji="0" lang="en-US" altLang="zh-CN" sz="2800" b="1" dirty="0" smtClean="0"/>
              <a:t>7</a:t>
            </a:r>
            <a:r>
              <a:rPr kumimoji="0" lang="en-GB" altLang="zh-CN" sz="2800" b="1" dirty="0" smtClean="0"/>
              <a:t>.1 </a:t>
            </a:r>
            <a:r>
              <a:rPr kumimoji="0" lang="zh-CN" altLang="en-GB" sz="2800" b="1" dirty="0" smtClean="0"/>
              <a:t>传输层服务</a:t>
            </a:r>
            <a:endParaRPr kumimoji="0" lang="en-US" altLang="zh-CN" sz="2800" b="1" dirty="0" smtClean="0"/>
          </a:p>
          <a:p>
            <a:pPr eaLnBrk="1" hangingPunct="1"/>
            <a:r>
              <a:rPr kumimoji="0" lang="en-US" altLang="zh-CN" sz="2800" b="1" dirty="0" smtClean="0">
                <a:solidFill>
                  <a:srgbClr val="FF0000"/>
                </a:solidFill>
              </a:rPr>
              <a:t>7.2 </a:t>
            </a:r>
            <a:r>
              <a:rPr kumimoji="0" lang="zh-CN" altLang="en-US" sz="2800" b="1" dirty="0" smtClean="0">
                <a:solidFill>
                  <a:srgbClr val="FF0000"/>
                </a:solidFill>
              </a:rPr>
              <a:t>建立连接</a:t>
            </a:r>
            <a:endParaRPr kumimoji="0" lang="zh-CN" altLang="en-GB" sz="2800" b="1" dirty="0" smtClean="0">
              <a:solidFill>
                <a:srgbClr val="FF0000"/>
              </a:solidFill>
            </a:endParaRPr>
          </a:p>
          <a:p>
            <a:pPr eaLnBrk="1" hangingPunct="1"/>
            <a:r>
              <a:rPr kumimoji="0" lang="en-US" altLang="zh-CN" sz="2800" b="1" dirty="0" smtClean="0"/>
              <a:t>7.3 Internet</a:t>
            </a:r>
            <a:r>
              <a:rPr kumimoji="0" lang="zh-CN" altLang="en-US" sz="2800" b="1" dirty="0" smtClean="0"/>
              <a:t>中的传输层协议</a:t>
            </a:r>
          </a:p>
          <a:p>
            <a:pPr lvl="1" eaLnBrk="1" hangingPunct="1"/>
            <a:r>
              <a:rPr kumimoji="0" lang="zh-CN" altLang="en-US" b="1" dirty="0" smtClean="0"/>
              <a:t>用户数据报协议</a:t>
            </a:r>
            <a:r>
              <a:rPr kumimoji="0" lang="en-US" altLang="zh-CN" b="1" dirty="0" smtClean="0"/>
              <a:t>UDP</a:t>
            </a:r>
            <a:endParaRPr kumimoji="0" lang="en-GB" altLang="zh-CN" b="1" dirty="0" smtClean="0"/>
          </a:p>
          <a:p>
            <a:pPr lvl="1" eaLnBrk="1" hangingPunct="1"/>
            <a:r>
              <a:rPr kumimoji="0" lang="zh-CN" altLang="en-US" b="1" dirty="0" smtClean="0"/>
              <a:t>传输控制协议</a:t>
            </a:r>
            <a:r>
              <a:rPr kumimoji="0" lang="en-US" altLang="zh-CN" b="1" dirty="0" smtClean="0"/>
              <a:t>TCP</a:t>
            </a:r>
            <a:endParaRPr kumimoji="0" lang="zh-CN" altLang="en-US" b="1" dirty="0" smtClean="0"/>
          </a:p>
          <a:p>
            <a:pPr eaLnBrk="1" hangingPunct="1"/>
            <a:r>
              <a:rPr kumimoji="0" lang="en-US" altLang="zh-CN" sz="2800" b="1" dirty="0" smtClean="0"/>
              <a:t>7</a:t>
            </a:r>
            <a:r>
              <a:rPr kumimoji="0" lang="en-GB" altLang="zh-CN" sz="2800" b="1" dirty="0" smtClean="0"/>
              <a:t>.</a:t>
            </a:r>
            <a:r>
              <a:rPr kumimoji="0" lang="en-US" altLang="zh-CN" sz="2800" b="1" dirty="0"/>
              <a:t>4</a:t>
            </a:r>
            <a:r>
              <a:rPr kumimoji="0" lang="en-US" altLang="zh-CN" sz="2800" b="1" dirty="0" smtClean="0"/>
              <a:t> Berkeley Socket</a:t>
            </a:r>
            <a:r>
              <a:rPr lang="en-US" altLang="zh-CN" sz="2800" b="1" dirty="0" smtClean="0">
                <a:latin typeface="宋体" panose="02010600030101010101" pitchFamily="2" charset="-122"/>
              </a:rPr>
              <a:t> </a:t>
            </a:r>
          </a:p>
        </p:txBody>
      </p:sp>
    </p:spTree>
    <p:extLst>
      <p:ext uri="{BB962C8B-B14F-4D97-AF65-F5344CB8AC3E}">
        <p14:creationId xmlns:p14="http://schemas.microsoft.com/office/powerpoint/2010/main" val="150973408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docProps/app.xml><?xml version="1.0" encoding="utf-8"?>
<Properties xmlns="http://schemas.openxmlformats.org/officeDocument/2006/extended-properties" xmlns:vt="http://schemas.openxmlformats.org/officeDocument/2006/docPropsVTypes">
  <Template/>
  <TotalTime>17034</TotalTime>
  <Words>6167</Words>
  <Application>Microsoft Office PowerPoint</Application>
  <PresentationFormat>全屏显示(4:3)</PresentationFormat>
  <Paragraphs>926</Paragraphs>
  <Slides>85</Slides>
  <Notes>72</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3</vt:i4>
      </vt:variant>
      <vt:variant>
        <vt:lpstr>幻灯片标题</vt:lpstr>
      </vt:variant>
      <vt:variant>
        <vt:i4>85</vt:i4>
      </vt:variant>
    </vt:vector>
  </HeadingPairs>
  <TitlesOfParts>
    <vt:vector size="98" baseType="lpstr">
      <vt:lpstr>黑体</vt:lpstr>
      <vt:lpstr>宋体</vt:lpstr>
      <vt:lpstr>Arial</vt:lpstr>
      <vt:lpstr>Comic Sans MS</vt:lpstr>
      <vt:lpstr>Courier New</vt:lpstr>
      <vt:lpstr>Symbol</vt:lpstr>
      <vt:lpstr>Tahoma</vt:lpstr>
      <vt:lpstr>Times New Roman</vt:lpstr>
      <vt:lpstr>Wingdings</vt:lpstr>
      <vt:lpstr>Blends</vt:lpstr>
      <vt:lpstr>位图图像</vt:lpstr>
      <vt:lpstr>幻灯片</vt:lpstr>
      <vt:lpstr>Clip</vt:lpstr>
      <vt:lpstr>Chapter 7 传输层</vt:lpstr>
      <vt:lpstr>PowerPoint 演示文稿</vt:lpstr>
      <vt:lpstr>PowerPoint 演示文稿</vt:lpstr>
      <vt:lpstr>Chapter 7 传输层</vt:lpstr>
      <vt:lpstr>Chapter 7 传输层</vt:lpstr>
      <vt:lpstr>传输层所处的地位</vt:lpstr>
      <vt:lpstr>为应用进程提供了逻辑通信管道</vt:lpstr>
      <vt:lpstr>传输层导入原因</vt:lpstr>
      <vt:lpstr>Chapter 7 传输层</vt:lpstr>
      <vt:lpstr>传输层连接</vt:lpstr>
      <vt:lpstr>建立连接</vt:lpstr>
      <vt:lpstr>三步握手中的延迟重复分组</vt:lpstr>
      <vt:lpstr>释放连接</vt:lpstr>
      <vt:lpstr>非对称释放</vt:lpstr>
      <vt:lpstr>对称释放</vt:lpstr>
      <vt:lpstr>对称释放中的分组丢失</vt:lpstr>
      <vt:lpstr>对称释放中的分组丢失</vt:lpstr>
      <vt:lpstr>对称释放中的分组丢失</vt:lpstr>
      <vt:lpstr>Chapter 7 传输层</vt:lpstr>
      <vt:lpstr>TCP和UDP</vt:lpstr>
      <vt:lpstr>端口</vt:lpstr>
      <vt:lpstr>端口号</vt:lpstr>
      <vt:lpstr>Internet寻址模型</vt:lpstr>
      <vt:lpstr>用户数据报协议-UDP</vt:lpstr>
      <vt:lpstr>UDP头标</vt:lpstr>
      <vt:lpstr>UDP头标</vt:lpstr>
      <vt:lpstr>使用UDP协议传输消息</vt:lpstr>
      <vt:lpstr>UDP应用</vt:lpstr>
      <vt:lpstr>传输控制协议-TCP</vt:lpstr>
      <vt:lpstr>TCP中的数据传输机制</vt:lpstr>
      <vt:lpstr>TCP头标</vt:lpstr>
      <vt:lpstr>TCP头标</vt:lpstr>
      <vt:lpstr>TCP头标</vt:lpstr>
      <vt:lpstr>TCP头标</vt:lpstr>
      <vt:lpstr>TCP连接</vt:lpstr>
      <vt:lpstr>可靠的数据传输服务</vt:lpstr>
      <vt:lpstr>TCP连接建立和释放</vt:lpstr>
      <vt:lpstr>TCP采用三步握手的方法建立连接</vt:lpstr>
      <vt:lpstr>TCP请求连接碰撞</vt:lpstr>
      <vt:lpstr>TCP连接建立定时器 Connection Establishment Timer</vt:lpstr>
      <vt:lpstr>TCP采用对称释放法释放连接</vt:lpstr>
      <vt:lpstr>TCP 的 有 限 状 态 机 </vt:lpstr>
      <vt:lpstr>TCP释放连接相关定时器</vt:lpstr>
      <vt:lpstr>TCP滑动窗口机制</vt:lpstr>
      <vt:lpstr>TCP 滑动窗口 Sliding Window</vt:lpstr>
      <vt:lpstr>TCP滑动窗口举例</vt:lpstr>
      <vt:lpstr>PowerPoint 演示文稿</vt:lpstr>
      <vt:lpstr>PowerPoint 演示文稿</vt:lpstr>
      <vt:lpstr>PowerPoint 演示文稿</vt:lpstr>
      <vt:lpstr>接收端缓存区管理</vt:lpstr>
      <vt:lpstr>傻瓜窗口症状 Silly Window Syndrome</vt:lpstr>
      <vt:lpstr>持续定时器 The Persistence Timer</vt:lpstr>
      <vt:lpstr>TCP确认重传</vt:lpstr>
      <vt:lpstr>TCP 重传定时器</vt:lpstr>
      <vt:lpstr>问题：Timeout 应设为多长呢？</vt:lpstr>
      <vt:lpstr>Picking a Timeout Value</vt:lpstr>
      <vt:lpstr>Timeout设置</vt:lpstr>
      <vt:lpstr>几点说明</vt:lpstr>
      <vt:lpstr>为什么重发后要保持RTT值不变</vt:lpstr>
      <vt:lpstr>ACK延时定时器 Delayed ACK Timer</vt:lpstr>
      <vt:lpstr>选择确认 SACK：Selective ACK</vt:lpstr>
      <vt:lpstr>示例：接收到序列号不连续的数据段</vt:lpstr>
      <vt:lpstr>SACK选项：RFC 2018</vt:lpstr>
      <vt:lpstr>TCP拥塞控制</vt:lpstr>
      <vt:lpstr>TCP流量控制与拥塞控制</vt:lpstr>
      <vt:lpstr>网络拥塞</vt:lpstr>
      <vt:lpstr>接收窗口和拥塞窗口</vt:lpstr>
      <vt:lpstr>发送窗口</vt:lpstr>
      <vt:lpstr>TCP拥塞控制算法</vt:lpstr>
      <vt:lpstr>慢启动算法</vt:lpstr>
      <vt:lpstr>PowerPoint 演示文稿</vt:lpstr>
      <vt:lpstr>Duplicate ACKs: Fast Retransmission（快速重传）</vt:lpstr>
      <vt:lpstr>TCP拥塞控制算法过程</vt:lpstr>
      <vt:lpstr>TCP拥塞控制算法实例</vt:lpstr>
      <vt:lpstr>加法增大 additive increase</vt:lpstr>
      <vt:lpstr>乘法减小 multiplicative decrease</vt:lpstr>
      <vt:lpstr>快速恢复算法</vt:lpstr>
      <vt:lpstr>TCP Reno算法</vt:lpstr>
      <vt:lpstr>Chapter 7 传输层</vt:lpstr>
      <vt:lpstr>Berkeley Socket</vt:lpstr>
      <vt:lpstr>Socket原语</vt:lpstr>
      <vt:lpstr>Socket到Socket的通信</vt:lpstr>
      <vt:lpstr>PowerPoint 演示文稿</vt:lpstr>
      <vt:lpstr>TCP Client-Server交互流程</vt:lpstr>
      <vt:lpstr>UDP Client-Server交互流程</vt:lpstr>
    </vt:vector>
  </TitlesOfParts>
  <Company>Institute of Business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 Resolution Protocol - ARP</dc:title>
  <dc:creator>Athar Mahboob</dc:creator>
  <cp:lastModifiedBy>luhancheng</cp:lastModifiedBy>
  <cp:revision>712</cp:revision>
  <cp:lastPrinted>2001-10-02T11:59:46Z</cp:lastPrinted>
  <dcterms:created xsi:type="dcterms:W3CDTF">2000-05-10T12:06:06Z</dcterms:created>
  <dcterms:modified xsi:type="dcterms:W3CDTF">2024-11-21T07:05:15Z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athar@ssuet.edu.pk</vt:lpwstr>
  </property>
  <property fmtid="{D5CDD505-2E9C-101B-9397-08002B2CF9AE}" pid="8" name="HomePage">
    <vt:lpwstr>http://www.ssuet.edu.pk/ce-402</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4</vt:i4>
  </property>
  <property fmtid="{D5CDD505-2E9C-101B-9397-08002B2CF9AE}" pid="21" name="OutputDir">
    <vt:lpwstr>F:\ce-402</vt:lpwstr>
  </property>
</Properties>
</file>